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1"/>
  </p:notesMasterIdLst>
  <p:handoutMasterIdLst>
    <p:handoutMasterId r:id="rId52"/>
  </p:handoutMasterIdLst>
  <p:sldIdLst>
    <p:sldId id="256" r:id="rId2"/>
    <p:sldId id="306" r:id="rId3"/>
    <p:sldId id="308" r:id="rId4"/>
    <p:sldId id="310" r:id="rId5"/>
    <p:sldId id="321" r:id="rId6"/>
    <p:sldId id="330" r:id="rId7"/>
    <p:sldId id="325" r:id="rId8"/>
    <p:sldId id="326" r:id="rId9"/>
    <p:sldId id="327" r:id="rId10"/>
    <p:sldId id="312" r:id="rId11"/>
    <p:sldId id="313" r:id="rId12"/>
    <p:sldId id="381" r:id="rId13"/>
    <p:sldId id="378" r:id="rId14"/>
    <p:sldId id="337" r:id="rId15"/>
    <p:sldId id="331" r:id="rId16"/>
    <p:sldId id="332" r:id="rId17"/>
    <p:sldId id="333" r:id="rId18"/>
    <p:sldId id="334" r:id="rId19"/>
    <p:sldId id="336" r:id="rId20"/>
    <p:sldId id="318" r:id="rId21"/>
    <p:sldId id="319" r:id="rId22"/>
    <p:sldId id="320" r:id="rId23"/>
    <p:sldId id="379" r:id="rId24"/>
    <p:sldId id="377" r:id="rId25"/>
    <p:sldId id="338" r:id="rId26"/>
    <p:sldId id="339" r:id="rId27"/>
    <p:sldId id="340" r:id="rId28"/>
    <p:sldId id="341" r:id="rId29"/>
    <p:sldId id="348" r:id="rId30"/>
    <p:sldId id="349" r:id="rId31"/>
    <p:sldId id="350" r:id="rId32"/>
    <p:sldId id="351" r:id="rId33"/>
    <p:sldId id="352" r:id="rId34"/>
    <p:sldId id="353" r:id="rId35"/>
    <p:sldId id="354" r:id="rId36"/>
    <p:sldId id="355" r:id="rId37"/>
    <p:sldId id="356" r:id="rId38"/>
    <p:sldId id="358" r:id="rId39"/>
    <p:sldId id="359" r:id="rId40"/>
    <p:sldId id="360" r:id="rId41"/>
    <p:sldId id="361" r:id="rId42"/>
    <p:sldId id="362" r:id="rId43"/>
    <p:sldId id="364" r:id="rId44"/>
    <p:sldId id="367" r:id="rId45"/>
    <p:sldId id="368" r:id="rId46"/>
    <p:sldId id="369" r:id="rId47"/>
    <p:sldId id="373" r:id="rId48"/>
    <p:sldId id="374" r:id="rId49"/>
    <p:sldId id="380" r:id="rId50"/>
  </p:sldIdLst>
  <p:sldSz cx="9144000" cy="6858000" type="screen4x3"/>
  <p:notesSz cx="6858000" cy="10013950"/>
  <p:defaultTextStyle>
    <a:defPPr>
      <a:defRPr lang="en-US"/>
    </a:defPPr>
    <a:lvl1pPr algn="l" rtl="0" eaLnBrk="0" fontAlgn="base" hangingPunct="0">
      <a:spcBef>
        <a:spcPct val="20000"/>
      </a:spcBef>
      <a:spcAft>
        <a:spcPct val="0"/>
      </a:spcAft>
      <a:defRPr sz="3000" kern="1200">
        <a:solidFill>
          <a:srgbClr val="FE9914"/>
        </a:solidFill>
        <a:latin typeface="Arial" charset="0"/>
        <a:ea typeface="+mn-ea"/>
        <a:cs typeface="+mn-cs"/>
      </a:defRPr>
    </a:lvl1pPr>
    <a:lvl2pPr marL="457200" algn="l" rtl="0" eaLnBrk="0" fontAlgn="base" hangingPunct="0">
      <a:spcBef>
        <a:spcPct val="20000"/>
      </a:spcBef>
      <a:spcAft>
        <a:spcPct val="0"/>
      </a:spcAft>
      <a:defRPr sz="3000" kern="1200">
        <a:solidFill>
          <a:srgbClr val="FE9914"/>
        </a:solidFill>
        <a:latin typeface="Arial" charset="0"/>
        <a:ea typeface="+mn-ea"/>
        <a:cs typeface="+mn-cs"/>
      </a:defRPr>
    </a:lvl2pPr>
    <a:lvl3pPr marL="914400" algn="l" rtl="0" eaLnBrk="0" fontAlgn="base" hangingPunct="0">
      <a:spcBef>
        <a:spcPct val="20000"/>
      </a:spcBef>
      <a:spcAft>
        <a:spcPct val="0"/>
      </a:spcAft>
      <a:defRPr sz="3000" kern="1200">
        <a:solidFill>
          <a:srgbClr val="FE9914"/>
        </a:solidFill>
        <a:latin typeface="Arial" charset="0"/>
        <a:ea typeface="+mn-ea"/>
        <a:cs typeface="+mn-cs"/>
      </a:defRPr>
    </a:lvl3pPr>
    <a:lvl4pPr marL="1371600" algn="l" rtl="0" eaLnBrk="0" fontAlgn="base" hangingPunct="0">
      <a:spcBef>
        <a:spcPct val="20000"/>
      </a:spcBef>
      <a:spcAft>
        <a:spcPct val="0"/>
      </a:spcAft>
      <a:defRPr sz="3000" kern="1200">
        <a:solidFill>
          <a:srgbClr val="FE9914"/>
        </a:solidFill>
        <a:latin typeface="Arial" charset="0"/>
        <a:ea typeface="+mn-ea"/>
        <a:cs typeface="+mn-cs"/>
      </a:defRPr>
    </a:lvl4pPr>
    <a:lvl5pPr marL="1828800" algn="l" rtl="0" eaLnBrk="0" fontAlgn="base" hangingPunct="0">
      <a:spcBef>
        <a:spcPct val="20000"/>
      </a:spcBef>
      <a:spcAft>
        <a:spcPct val="0"/>
      </a:spcAft>
      <a:defRPr sz="3000" kern="1200">
        <a:solidFill>
          <a:srgbClr val="FE9914"/>
        </a:solidFill>
        <a:latin typeface="Arial" charset="0"/>
        <a:ea typeface="+mn-ea"/>
        <a:cs typeface="+mn-cs"/>
      </a:defRPr>
    </a:lvl5pPr>
    <a:lvl6pPr marL="2286000" algn="l" defTabSz="914400" rtl="0" eaLnBrk="1" latinLnBrk="0" hangingPunct="1">
      <a:defRPr sz="3000" kern="1200">
        <a:solidFill>
          <a:srgbClr val="FE9914"/>
        </a:solidFill>
        <a:latin typeface="Arial" charset="0"/>
        <a:ea typeface="+mn-ea"/>
        <a:cs typeface="+mn-cs"/>
      </a:defRPr>
    </a:lvl6pPr>
    <a:lvl7pPr marL="2743200" algn="l" defTabSz="914400" rtl="0" eaLnBrk="1" latinLnBrk="0" hangingPunct="1">
      <a:defRPr sz="3000" kern="1200">
        <a:solidFill>
          <a:srgbClr val="FE9914"/>
        </a:solidFill>
        <a:latin typeface="Arial" charset="0"/>
        <a:ea typeface="+mn-ea"/>
        <a:cs typeface="+mn-cs"/>
      </a:defRPr>
    </a:lvl7pPr>
    <a:lvl8pPr marL="3200400" algn="l" defTabSz="914400" rtl="0" eaLnBrk="1" latinLnBrk="0" hangingPunct="1">
      <a:defRPr sz="3000" kern="1200">
        <a:solidFill>
          <a:srgbClr val="FE9914"/>
        </a:solidFill>
        <a:latin typeface="Arial" charset="0"/>
        <a:ea typeface="+mn-ea"/>
        <a:cs typeface="+mn-cs"/>
      </a:defRPr>
    </a:lvl8pPr>
    <a:lvl9pPr marL="3657600" algn="l" defTabSz="914400" rtl="0" eaLnBrk="1" latinLnBrk="0" hangingPunct="1">
      <a:defRPr sz="3000"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07F"/>
    <a:srgbClr val="FF9900"/>
    <a:srgbClr val="410E82"/>
    <a:srgbClr val="FF6600"/>
    <a:srgbClr val="FF3300"/>
    <a:srgbClr val="FF0000"/>
    <a:srgbClr val="17171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7" autoAdjust="0"/>
    <p:restoredTop sz="91216" autoAdjust="0"/>
  </p:normalViewPr>
  <p:slideViewPr>
    <p:cSldViewPr>
      <p:cViewPr varScale="1">
        <p:scale>
          <a:sx n="49" d="100"/>
          <a:sy n="49"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8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charset="0"/>
              </a:defRPr>
            </a:lvl1pPr>
          </a:lstStyle>
          <a:p>
            <a:pPr>
              <a:defRPr/>
            </a:pPr>
            <a:endParaRPr lang="en-GB"/>
          </a:p>
        </p:txBody>
      </p:sp>
      <p:sp>
        <p:nvSpPr>
          <p:cNvPr id="148483" name="Rectangle 3"/>
          <p:cNvSpPr>
            <a:spLocks noGrp="1" noChangeArrowheads="1"/>
          </p:cNvSpPr>
          <p:nvPr>
            <p:ph type="dt" sz="quarter"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charset="0"/>
              </a:defRPr>
            </a:lvl1pPr>
          </a:lstStyle>
          <a:p>
            <a:pPr>
              <a:defRPr/>
            </a:pPr>
            <a:endParaRPr lang="en-GB"/>
          </a:p>
        </p:txBody>
      </p:sp>
      <p:sp>
        <p:nvSpPr>
          <p:cNvPr id="148484" name="Rectangle 4"/>
          <p:cNvSpPr>
            <a:spLocks noGrp="1" noChangeArrowheads="1"/>
          </p:cNvSpPr>
          <p:nvPr>
            <p:ph type="ftr" sz="quarter" idx="2"/>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charset="0"/>
              </a:defRPr>
            </a:lvl1pPr>
          </a:lstStyle>
          <a:p>
            <a:pPr>
              <a:defRPr/>
            </a:pPr>
            <a:endParaRPr lang="en-GB"/>
          </a:p>
        </p:txBody>
      </p:sp>
      <p:sp>
        <p:nvSpPr>
          <p:cNvPr id="148485" name="Rectangle 5"/>
          <p:cNvSpPr>
            <a:spLocks noGrp="1" noChangeArrowheads="1"/>
          </p:cNvSpPr>
          <p:nvPr>
            <p:ph type="sldNum" sz="quarter" idx="3"/>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charset="0"/>
              </a:defRPr>
            </a:lvl1pPr>
          </a:lstStyle>
          <a:p>
            <a:pPr>
              <a:defRPr/>
            </a:pPr>
            <a:fld id="{F3EE77F5-C092-4AF7-AF4E-BC656BA2DFE4}" type="slidenum">
              <a:rPr lang="en-GB"/>
              <a:pPr>
                <a:defRPr/>
              </a:pPr>
              <a:t>‹#›</a:t>
            </a:fld>
            <a:endParaRPr lang="en-GB"/>
          </a:p>
        </p:txBody>
      </p:sp>
    </p:spTree>
    <p:extLst>
      <p:ext uri="{BB962C8B-B14F-4D97-AF65-F5344CB8AC3E}">
        <p14:creationId xmlns:p14="http://schemas.microsoft.com/office/powerpoint/2010/main" val="176448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charset="0"/>
              </a:defRPr>
            </a:lvl1pPr>
          </a:lstStyle>
          <a:p>
            <a:pPr>
              <a:defRPr/>
            </a:pPr>
            <a:endParaRPr lang="en-GB" altLang="en-GB"/>
          </a:p>
        </p:txBody>
      </p:sp>
      <p:sp>
        <p:nvSpPr>
          <p:cNvPr id="4099" name="Rectangle 3"/>
          <p:cNvSpPr>
            <a:spLocks noGrp="1" noChangeArrowheads="1"/>
          </p:cNvSpPr>
          <p:nvPr>
            <p:ph type="dt" idx="1"/>
          </p:nvPr>
        </p:nvSpPr>
        <p:spPr bwMode="auto">
          <a:xfrm>
            <a:off x="388620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charset="0"/>
              </a:defRPr>
            </a:lvl1pPr>
          </a:lstStyle>
          <a:p>
            <a:pPr>
              <a:defRPr/>
            </a:pPr>
            <a:endParaRPr lang="en-GB" altLang="en-GB"/>
          </a:p>
        </p:txBody>
      </p:sp>
      <p:sp>
        <p:nvSpPr>
          <p:cNvPr id="54276" name="Rectangle 4"/>
          <p:cNvSpPr>
            <a:spLocks noGrp="1" noRot="1" noChangeAspect="1" noChangeArrowheads="1" noTextEdit="1"/>
          </p:cNvSpPr>
          <p:nvPr>
            <p:ph type="sldImg" idx="2"/>
          </p:nvPr>
        </p:nvSpPr>
        <p:spPr bwMode="auto">
          <a:xfrm>
            <a:off x="925513" y="750888"/>
            <a:ext cx="5006975" cy="37560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56150"/>
            <a:ext cx="50292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513888"/>
            <a:ext cx="2971800"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charset="0"/>
              </a:defRPr>
            </a:lvl1pPr>
          </a:lstStyle>
          <a:p>
            <a:pPr>
              <a:defRPr/>
            </a:pPr>
            <a:endParaRPr lang="en-GB" altLang="en-GB"/>
          </a:p>
        </p:txBody>
      </p:sp>
      <p:sp>
        <p:nvSpPr>
          <p:cNvPr id="4103" name="Rectangle 7"/>
          <p:cNvSpPr>
            <a:spLocks noGrp="1" noChangeArrowheads="1"/>
          </p:cNvSpPr>
          <p:nvPr>
            <p:ph type="sldNum" sz="quarter" idx="5"/>
          </p:nvPr>
        </p:nvSpPr>
        <p:spPr bwMode="auto">
          <a:xfrm>
            <a:off x="3886200" y="9513888"/>
            <a:ext cx="2971800"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charset="0"/>
              </a:defRPr>
            </a:lvl1pPr>
          </a:lstStyle>
          <a:p>
            <a:pPr>
              <a:defRPr/>
            </a:pPr>
            <a:fld id="{1000009D-1374-44AD-BC49-197D1040A4AF}" type="slidenum">
              <a:rPr lang="en-GB" altLang="en-GB"/>
              <a:pPr>
                <a:defRPr/>
              </a:pPr>
              <a:t>‹#›</a:t>
            </a:fld>
            <a:endParaRPr lang="en-GB" altLang="en-GB"/>
          </a:p>
        </p:txBody>
      </p:sp>
    </p:spTree>
    <p:extLst>
      <p:ext uri="{BB962C8B-B14F-4D97-AF65-F5344CB8AC3E}">
        <p14:creationId xmlns:p14="http://schemas.microsoft.com/office/powerpoint/2010/main" val="849787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084263" y="869950"/>
            <a:ext cx="4691062" cy="3519488"/>
          </a:xfrm>
          <a:ln/>
        </p:spPr>
      </p:sp>
      <p:sp>
        <p:nvSpPr>
          <p:cNvPr id="76803"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511382"/>
            <a:ext cx="2971800" cy="500941"/>
          </a:xfrm>
          <a:prstGeom prst="rect">
            <a:avLst/>
          </a:prstGeom>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FF97F57-08DF-42A0-9BFD-F93DEA9E798E}" type="slidenum">
              <a:rPr lang="en-GB">
                <a:effectLst>
                  <a:outerShdw blurRad="38100" dist="38100" dir="2700000" algn="tl">
                    <a:srgbClr val="C0C0C0"/>
                  </a:outerShdw>
                </a:effectLst>
              </a:rPr>
              <a:pPr/>
              <a:t>5</a:t>
            </a:fld>
            <a:endParaRPr lang="en-GB">
              <a:effectLst>
                <a:outerShdw blurRad="38100" dist="38100" dir="2700000" algn="tl">
                  <a:srgbClr val="C0C0C0"/>
                </a:outerShdw>
              </a:effectLst>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9511382"/>
            <a:ext cx="2971800" cy="500941"/>
          </a:xfrm>
          <a:prstGeom prst="rect">
            <a:avLst/>
          </a:prstGeom>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1D9443C-4CAA-4BEB-8E54-DA34AE2C2FDD}" type="slidenum">
              <a:rPr lang="en-GB">
                <a:effectLst>
                  <a:outerShdw blurRad="38100" dist="38100" dir="2700000" algn="tl">
                    <a:srgbClr val="C0C0C0"/>
                  </a:outerShdw>
                </a:effectLst>
              </a:rPr>
              <a:pPr/>
              <a:t>17</a:t>
            </a:fld>
            <a:endParaRPr lang="en-GB">
              <a:effectLst>
                <a:outerShdw blurRad="38100" dist="38100" dir="2700000" algn="tl">
                  <a:srgbClr val="C0C0C0"/>
                </a:outerShdw>
              </a:effectLst>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756626"/>
            <a:ext cx="5029200" cy="4506278"/>
          </a:xfrm>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l="6931"/>
          <a:stretch>
            <a:fillRect/>
          </a:stretch>
        </p:blipFill>
        <p:spPr bwMode="auto">
          <a:xfrm>
            <a:off x="330200" y="63500"/>
            <a:ext cx="3733800" cy="1544638"/>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6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800">
                <a:solidFill>
                  <a:srgbClr val="01835F"/>
                </a:solidFill>
              </a:defRPr>
            </a:lvl1pPr>
          </a:lstStyle>
          <a:p>
            <a:r>
              <a:rPr lang="en-GB"/>
              <a:t>Name of presenter</a:t>
            </a:r>
          </a:p>
          <a:p>
            <a:r>
              <a:rPr lang="en-GB"/>
              <a:t>Job title</a:t>
            </a:r>
          </a:p>
        </p:txBody>
      </p:sp>
      <p:sp>
        <p:nvSpPr>
          <p:cNvPr id="6" name="Rectangle 4"/>
          <p:cNvSpPr>
            <a:spLocks noGrp="1" noChangeArrowheads="1"/>
          </p:cNvSpPr>
          <p:nvPr>
            <p:ph type="ftr" sz="quarter" idx="10"/>
          </p:nvPr>
        </p:nvSpPr>
        <p:spPr/>
        <p:txBody>
          <a:bodyPr/>
          <a:lstStyle>
            <a:lvl1pPr>
              <a:defRPr/>
            </a:lvl1pPr>
          </a:lstStyle>
          <a:p>
            <a:pPr>
              <a:defRPr/>
            </a:pPr>
            <a:r>
              <a:rPr lang="en-GB" altLang="en-GB"/>
              <a:t>© Imperial College London</a:t>
            </a:r>
            <a:endParaRPr lang="en-US" altLang="en-US"/>
          </a:p>
        </p:txBody>
      </p:sp>
      <p:sp>
        <p:nvSpPr>
          <p:cNvPr id="7" name="Rectangle 5"/>
          <p:cNvSpPr>
            <a:spLocks noGrp="1" noChangeArrowheads="1"/>
          </p:cNvSpPr>
          <p:nvPr>
            <p:ph type="sldNum" sz="quarter" idx="11"/>
          </p:nvPr>
        </p:nvSpPr>
        <p:spPr/>
        <p:txBody>
          <a:bodyPr/>
          <a:lstStyle>
            <a:lvl1pPr>
              <a:defRPr/>
            </a:lvl1pPr>
          </a:lstStyle>
          <a:p>
            <a:pPr>
              <a:defRPr/>
            </a:pPr>
            <a:r>
              <a:rPr lang="en-US" altLang="en-US"/>
              <a:t>Page </a:t>
            </a:r>
            <a:fld id="{AEF2DBB7-2A76-4A0C-81F7-726CB0665FA7}"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2903630A-0B73-43E8-A90A-69C84C38D683}"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0450" y="171450"/>
            <a:ext cx="1946275" cy="5353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0038" y="171450"/>
            <a:ext cx="5688012"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0A837258-2A51-4ACA-9D83-6E0F46B2A3A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Tree>
    <p:extLst>
      <p:ext uri="{BB962C8B-B14F-4D97-AF65-F5344CB8AC3E}">
        <p14:creationId xmlns:p14="http://schemas.microsoft.com/office/powerpoint/2010/main" val="40744784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fld id="{B3CB75E3-4029-4093-878B-43B7DA0968B6}" type="slidenum">
              <a:rPr lang="en-US"/>
              <a:pPr/>
              <a:t>‹#›</a:t>
            </a:fld>
            <a:endParaRPr lang="en-US"/>
          </a:p>
        </p:txBody>
      </p:sp>
    </p:spTree>
    <p:extLst>
      <p:ext uri="{BB962C8B-B14F-4D97-AF65-F5344CB8AC3E}">
        <p14:creationId xmlns:p14="http://schemas.microsoft.com/office/powerpoint/2010/main" val="28458801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000000"/>
                  </a:outerShdw>
                </a:effectLst>
              </a:defRPr>
            </a:lvl1pPr>
          </a:lstStyle>
          <a:p>
            <a:fld id="{2FCAE4B6-3ACD-441A-AC9E-9B20B79225E2}" type="slidenum">
              <a:rPr lang="en-US"/>
              <a:pPr/>
              <a:t>‹#›</a:t>
            </a:fld>
            <a:endParaRPr lang="en-US"/>
          </a:p>
        </p:txBody>
      </p:sp>
    </p:spTree>
    <p:extLst>
      <p:ext uri="{BB962C8B-B14F-4D97-AF65-F5344CB8AC3E}">
        <p14:creationId xmlns:p14="http://schemas.microsoft.com/office/powerpoint/2010/main" val="42789725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636838"/>
            <a:ext cx="8229600" cy="2544762"/>
          </a:xfrm>
        </p:spPr>
        <p:txBody>
          <a:bodyPr/>
          <a:lstStyle/>
          <a:p>
            <a:pPr lvl="0"/>
            <a:endParaRPr lang="en-GB" noProof="0"/>
          </a:p>
        </p:txBody>
      </p:sp>
    </p:spTree>
    <p:extLst>
      <p:ext uri="{BB962C8B-B14F-4D97-AF65-F5344CB8AC3E}">
        <p14:creationId xmlns:p14="http://schemas.microsoft.com/office/powerpoint/2010/main" val="244350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2636838"/>
            <a:ext cx="4038600" cy="2544762"/>
          </a:xfrm>
        </p:spPr>
        <p:txBody>
          <a:bodyPr/>
          <a:lstStyle/>
          <a:p>
            <a:pPr lvl="0"/>
            <a:endParaRPr lang="en-GB" noProof="0"/>
          </a:p>
        </p:txBody>
      </p:sp>
      <p:sp>
        <p:nvSpPr>
          <p:cNvPr id="4" name="Text Placeholder 3"/>
          <p:cNvSpPr>
            <a:spLocks noGrp="1"/>
          </p:cNvSpPr>
          <p:nvPr>
            <p:ph type="body" sz="half" idx="2"/>
          </p:nvPr>
        </p:nvSpPr>
        <p:spPr>
          <a:xfrm>
            <a:off x="4648200" y="2636838"/>
            <a:ext cx="4038600" cy="254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854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2A28A924-D700-4BEF-A36C-C6719750220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B799A45B-766A-46BA-A5A2-9F4CBAB46D8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67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FEED898D-AFFE-48C6-99F9-822A72F9ED1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t>Page </a:t>
            </a:r>
            <a:fld id="{3D87C75A-CC5C-4A21-9F27-D12E2C66579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en-US"/>
              <a:t>Page </a:t>
            </a:r>
            <a:fld id="{C1E7BE09-6435-4473-A320-48AE944E14C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r>
              <a:rPr lang="en-US" altLang="en-US"/>
              <a:t>Page </a:t>
            </a:r>
            <a:fld id="{577CB11E-1B4D-4ED0-A38D-17A579C259D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C526BBD9-AF08-4A6C-A9B4-3417A3BBC93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F975F127-5E40-45B9-B9D2-5C980C1435C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0038" y="1714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314325" y="1409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48" name="Rectangle 4"/>
          <p:cNvSpPr>
            <a:spLocks noGrp="1" noChangeArrowheads="1"/>
          </p:cNvSpPr>
          <p:nvPr>
            <p:ph type="ftr" sz="quarter" idx="3"/>
          </p:nvPr>
        </p:nvSpPr>
        <p:spPr bwMode="auto">
          <a:xfrm>
            <a:off x="2411413" y="6308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pPr>
              <a:defRPr/>
            </a:pPr>
            <a:r>
              <a:rPr lang="en-GB" altLang="en-GB"/>
              <a:t>© Imperial College London</a:t>
            </a:r>
            <a:endParaRPr lang="en-US" altLang="en-US"/>
          </a:p>
        </p:txBody>
      </p:sp>
      <p:sp>
        <p:nvSpPr>
          <p:cNvPr id="31749" name="Rectangle 5"/>
          <p:cNvSpPr>
            <a:spLocks noGrp="1" noChangeArrowheads="1"/>
          </p:cNvSpPr>
          <p:nvPr>
            <p:ph type="sldNum" sz="quarter" idx="4"/>
          </p:nvPr>
        </p:nvSpPr>
        <p:spPr bwMode="auto">
          <a:xfrm>
            <a:off x="250825"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pPr>
              <a:defRPr/>
            </a:pPr>
            <a:r>
              <a:rPr lang="en-US" altLang="en-US"/>
              <a:t>Page </a:t>
            </a:r>
            <a:fld id="{24247531-F73F-4E2D-AA7B-5077B8DB6B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5" r:id="rId13"/>
    <p:sldLayoutId id="2147483736" r:id="rId14"/>
    <p:sldLayoutId id="2147483737" r:id="rId15"/>
    <p:sldLayoutId id="2147483738" r:id="rId16"/>
  </p:sldLayoutIdLst>
  <p:hf hdr="0" ftr="0" dt="0"/>
  <p:txStyles>
    <p:title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p:titleStyle>
    <p:body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400">
          <a:solidFill>
            <a:srgbClr val="0E207F"/>
          </a:solidFill>
          <a:latin typeface="+mn-lt"/>
        </a:defRPr>
      </a:lvl2pPr>
      <a:lvl3pPr marL="1143000" indent="-228600" algn="l" rtl="0" eaLnBrk="0" fontAlgn="base" hangingPunct="0">
        <a:spcBef>
          <a:spcPct val="20000"/>
        </a:spcBef>
        <a:spcAft>
          <a:spcPct val="0"/>
        </a:spcAft>
        <a:buChar char="•"/>
        <a:defRPr sz="1400">
          <a:solidFill>
            <a:srgbClr val="0E207F"/>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nthonynolan.org.uk/index.html"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5"/>
          <p:cNvSpPr>
            <a:spLocks noGrp="1" noChangeArrowheads="1"/>
          </p:cNvSpPr>
          <p:nvPr>
            <p:ph type="sldNum" sz="quarter" idx="11"/>
          </p:nvPr>
        </p:nvSpPr>
        <p:spPr>
          <a:noFill/>
        </p:spPr>
        <p:txBody>
          <a:bodyPr/>
          <a:lstStyle/>
          <a:p>
            <a:r>
              <a:rPr lang="en-US" altLang="en-US" dirty="0" smtClean="0"/>
              <a:t>Page </a:t>
            </a:r>
            <a:fld id="{E3C4DF9E-451A-4774-9B94-9ABB70B9ACCC}" type="slidenum">
              <a:rPr lang="en-US" altLang="en-US" smtClean="0"/>
              <a:pPr/>
              <a:t>1</a:t>
            </a:fld>
            <a:endParaRPr lang="en-US" altLang="en-US" dirty="0" smtClean="0"/>
          </a:p>
        </p:txBody>
      </p:sp>
      <p:sp>
        <p:nvSpPr>
          <p:cNvPr id="4099" name="Rectangle 2"/>
          <p:cNvSpPr>
            <a:spLocks noGrp="1" noChangeArrowheads="1"/>
          </p:cNvSpPr>
          <p:nvPr>
            <p:ph type="ctrTitle"/>
          </p:nvPr>
        </p:nvSpPr>
        <p:spPr>
          <a:xfrm>
            <a:off x="-1" y="836712"/>
            <a:ext cx="9144001" cy="2522587"/>
          </a:xfrm>
        </p:spPr>
        <p:txBody>
          <a:bodyPr/>
          <a:lstStyle/>
          <a:p>
            <a:pPr algn="ctr"/>
            <a:r>
              <a:rPr lang="en-GB" sz="4800" dirty="0" smtClean="0"/>
              <a:t>Allergy and transplantation</a:t>
            </a:r>
            <a:br>
              <a:rPr lang="en-GB" sz="4800" dirty="0" smtClean="0"/>
            </a:br>
            <a:r>
              <a:rPr lang="en-GB" sz="4800" dirty="0"/>
              <a:t/>
            </a:r>
            <a:br>
              <a:rPr lang="en-GB" sz="4800" dirty="0"/>
            </a:br>
            <a:r>
              <a:rPr lang="en-GB" dirty="0" smtClean="0">
                <a:solidFill>
                  <a:srgbClr val="00B0F0"/>
                </a:solidFill>
              </a:rPr>
              <a:t>GE Pathology 2012-2013</a:t>
            </a:r>
            <a:br>
              <a:rPr lang="en-GB" dirty="0" smtClean="0">
                <a:solidFill>
                  <a:srgbClr val="00B0F0"/>
                </a:solidFill>
              </a:rPr>
            </a:br>
            <a:r>
              <a:rPr lang="en-GB" dirty="0" smtClean="0">
                <a:solidFill>
                  <a:srgbClr val="00B0F0"/>
                </a:solidFill>
              </a:rPr>
              <a:t>Immunology lecture 7</a:t>
            </a:r>
            <a:endParaRPr lang="en-GB" sz="4800" dirty="0" smtClean="0">
              <a:solidFill>
                <a:srgbClr val="00B0F0"/>
              </a:solidFill>
            </a:endParaRPr>
          </a:p>
        </p:txBody>
      </p:sp>
      <p:sp>
        <p:nvSpPr>
          <p:cNvPr id="4100" name="Rectangle 5"/>
          <p:cNvSpPr>
            <a:spLocks noChangeArrowheads="1"/>
          </p:cNvSpPr>
          <p:nvPr/>
        </p:nvSpPr>
        <p:spPr bwMode="auto">
          <a:xfrm>
            <a:off x="1128067" y="4509120"/>
            <a:ext cx="6950471" cy="1752600"/>
          </a:xfrm>
          <a:prstGeom prst="rect">
            <a:avLst/>
          </a:prstGeom>
          <a:noFill/>
          <a:ln w="9525">
            <a:noFill/>
            <a:miter lim="800000"/>
            <a:headEnd/>
            <a:tailEnd/>
          </a:ln>
        </p:spPr>
        <p:txBody>
          <a:bodyPr/>
          <a:lstStyle/>
          <a:p>
            <a:pPr algn="ctr"/>
            <a:r>
              <a:rPr lang="en-GB" sz="3200" dirty="0" smtClean="0">
                <a:solidFill>
                  <a:srgbClr val="0033CC"/>
                </a:solidFill>
              </a:rPr>
              <a:t>Dr </a:t>
            </a:r>
            <a:r>
              <a:rPr lang="en-GB" sz="3200" dirty="0" smtClean="0">
                <a:solidFill>
                  <a:srgbClr val="0033CC"/>
                </a:solidFill>
              </a:rPr>
              <a:t>Keith </a:t>
            </a:r>
            <a:r>
              <a:rPr lang="en-GB" sz="3200" dirty="0">
                <a:solidFill>
                  <a:srgbClr val="0033CC"/>
                </a:solidFill>
              </a:rPr>
              <a:t>Gould</a:t>
            </a:r>
          </a:p>
          <a:p>
            <a:pPr algn="ctr"/>
            <a:r>
              <a:rPr lang="en-GB" sz="2800" dirty="0">
                <a:solidFill>
                  <a:srgbClr val="0033CC"/>
                </a:solidFill>
              </a:rPr>
              <a:t>k.gould@imperial.ac.uk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28800"/>
            <a:ext cx="7772400" cy="4114800"/>
          </a:xfrm>
        </p:spPr>
        <p:txBody>
          <a:bodyPr/>
          <a:lstStyle/>
          <a:p>
            <a:pPr>
              <a:defRPr/>
            </a:pPr>
            <a:r>
              <a:rPr lang="en-GB" dirty="0" smtClean="0"/>
              <a:t>Anaphylaxis</a:t>
            </a:r>
          </a:p>
          <a:p>
            <a:pPr>
              <a:defRPr/>
            </a:pPr>
            <a:r>
              <a:rPr lang="en-GB" dirty="0" smtClean="0"/>
              <a:t>Asthma</a:t>
            </a:r>
          </a:p>
          <a:p>
            <a:pPr>
              <a:defRPr/>
            </a:pPr>
            <a:r>
              <a:rPr lang="en-GB" dirty="0" smtClean="0"/>
              <a:t>Rhinitis</a:t>
            </a:r>
          </a:p>
          <a:p>
            <a:pPr lvl="1">
              <a:defRPr/>
            </a:pPr>
            <a:r>
              <a:rPr lang="en-GB" dirty="0" smtClean="0"/>
              <a:t>Seasonal (hay fever)</a:t>
            </a:r>
          </a:p>
          <a:p>
            <a:pPr lvl="1">
              <a:defRPr/>
            </a:pPr>
            <a:r>
              <a:rPr lang="en-GB" dirty="0" smtClean="0"/>
              <a:t>Perennial (house dust mite)</a:t>
            </a:r>
          </a:p>
          <a:p>
            <a:pPr>
              <a:defRPr/>
            </a:pPr>
            <a:r>
              <a:rPr lang="en-GB" dirty="0" smtClean="0"/>
              <a:t>Food Allergy</a:t>
            </a:r>
          </a:p>
        </p:txBody>
      </p:sp>
      <p:sp>
        <p:nvSpPr>
          <p:cNvPr id="4" name="Rectangle 2"/>
          <p:cNvSpPr>
            <a:spLocks noGrp="1" noChangeArrowheads="1"/>
          </p:cNvSpPr>
          <p:nvPr>
            <p:ph type="title"/>
          </p:nvPr>
        </p:nvSpPr>
        <p:spPr>
          <a:xfrm>
            <a:off x="1342649" y="188640"/>
            <a:ext cx="7772400" cy="1143000"/>
          </a:xfrm>
        </p:spPr>
        <p:txBody>
          <a:bodyPr/>
          <a:lstStyle/>
          <a:p>
            <a:pPr>
              <a:defRPr/>
            </a:pPr>
            <a:r>
              <a:rPr lang="en-GB" dirty="0" smtClean="0">
                <a:solidFill>
                  <a:srgbClr val="00B0F0"/>
                </a:solidFill>
              </a:rPr>
              <a:t>Type I Immediate Hypersensitivity</a:t>
            </a:r>
          </a:p>
        </p:txBody>
      </p:sp>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10</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576" y="116632"/>
            <a:ext cx="7772400" cy="1143000"/>
          </a:xfrm>
        </p:spPr>
        <p:txBody>
          <a:bodyPr/>
          <a:lstStyle/>
          <a:p>
            <a:pPr algn="ctr"/>
            <a:r>
              <a:rPr lang="en-GB" dirty="0" smtClean="0">
                <a:solidFill>
                  <a:srgbClr val="00B0F0"/>
                </a:solidFill>
              </a:rPr>
              <a:t>Type I Immediate Hypersensitivity</a:t>
            </a:r>
          </a:p>
        </p:txBody>
      </p:sp>
      <p:sp>
        <p:nvSpPr>
          <p:cNvPr id="12291" name="Rectangle 3"/>
          <p:cNvSpPr>
            <a:spLocks noGrp="1" noChangeArrowheads="1"/>
          </p:cNvSpPr>
          <p:nvPr>
            <p:ph type="body" sz="half" idx="1"/>
          </p:nvPr>
        </p:nvSpPr>
        <p:spPr>
          <a:xfrm>
            <a:off x="467544" y="1981200"/>
            <a:ext cx="4191000" cy="4114800"/>
          </a:xfrm>
        </p:spPr>
        <p:txBody>
          <a:bodyPr/>
          <a:lstStyle/>
          <a:p>
            <a:pPr>
              <a:buFont typeface="Monotype Sorts" pitchFamily="2" charset="2"/>
              <a:buNone/>
            </a:pPr>
            <a:r>
              <a:rPr lang="en-GB" sz="2400" u="sng" dirty="0" smtClean="0"/>
              <a:t>1</a:t>
            </a:r>
            <a:r>
              <a:rPr lang="en-GB" sz="2400" u="sng" baseline="30000" dirty="0" smtClean="0"/>
              <a:t>0</a:t>
            </a:r>
            <a:r>
              <a:rPr lang="en-GB" sz="2400" u="sng" dirty="0" smtClean="0"/>
              <a:t> Antigen exposure</a:t>
            </a:r>
            <a:endParaRPr lang="en-GB" sz="2400" dirty="0" smtClean="0"/>
          </a:p>
          <a:p>
            <a:r>
              <a:rPr lang="en-GB" sz="2400" dirty="0" err="1" smtClean="0"/>
              <a:t>IgE</a:t>
            </a:r>
            <a:r>
              <a:rPr lang="en-GB" sz="2400" dirty="0" smtClean="0"/>
              <a:t> antibody production</a:t>
            </a:r>
          </a:p>
          <a:p>
            <a:r>
              <a:rPr lang="en-GB" sz="2400" dirty="0" err="1" smtClean="0"/>
              <a:t>IgE</a:t>
            </a:r>
            <a:r>
              <a:rPr lang="en-GB" sz="2400" dirty="0" smtClean="0"/>
              <a:t> binds to Mast Cells &amp; Basophils</a:t>
            </a:r>
          </a:p>
          <a:p>
            <a:pPr>
              <a:buFont typeface="Monotype Sorts" pitchFamily="2" charset="2"/>
              <a:buNone/>
            </a:pPr>
            <a:r>
              <a:rPr lang="en-GB" sz="2400" u="sng" dirty="0" smtClean="0"/>
              <a:t>2</a:t>
            </a:r>
            <a:r>
              <a:rPr lang="en-GB" sz="2400" u="sng" baseline="30000" dirty="0" smtClean="0"/>
              <a:t>0</a:t>
            </a:r>
            <a:r>
              <a:rPr lang="en-GB" sz="2400" u="sng" dirty="0" smtClean="0"/>
              <a:t> Ag Exposure</a:t>
            </a:r>
            <a:endParaRPr lang="en-GB" sz="2400" dirty="0" smtClean="0"/>
          </a:p>
          <a:p>
            <a:r>
              <a:rPr lang="en-GB" sz="2400" dirty="0" smtClean="0"/>
              <a:t>More </a:t>
            </a:r>
            <a:r>
              <a:rPr lang="en-GB" sz="2400" dirty="0" err="1" smtClean="0"/>
              <a:t>IgE</a:t>
            </a:r>
            <a:r>
              <a:rPr lang="en-GB" sz="2400" dirty="0" smtClean="0"/>
              <a:t> </a:t>
            </a:r>
            <a:r>
              <a:rPr lang="en-GB" sz="2400" dirty="0" err="1" smtClean="0"/>
              <a:t>Ab</a:t>
            </a:r>
            <a:r>
              <a:rPr lang="en-GB" sz="2400" dirty="0" smtClean="0"/>
              <a:t> produced</a:t>
            </a:r>
          </a:p>
          <a:p>
            <a:r>
              <a:rPr lang="en-GB" sz="2400" dirty="0" smtClean="0"/>
              <a:t>Antigen cross-links </a:t>
            </a:r>
            <a:r>
              <a:rPr lang="en-GB" sz="2400" dirty="0" err="1" smtClean="0"/>
              <a:t>IgE</a:t>
            </a:r>
            <a:r>
              <a:rPr lang="en-GB" sz="2400" dirty="0" smtClean="0"/>
              <a:t> on Mast Cells/Basophils</a:t>
            </a:r>
          </a:p>
          <a:p>
            <a:r>
              <a:rPr lang="en-GB" sz="2400" dirty="0" smtClean="0"/>
              <a:t>Degranulation</a:t>
            </a:r>
          </a:p>
        </p:txBody>
      </p:sp>
      <p:sp>
        <p:nvSpPr>
          <p:cNvPr id="12299" name="Oval 11"/>
          <p:cNvSpPr>
            <a:spLocks noChangeArrowheads="1"/>
          </p:cNvSpPr>
          <p:nvPr/>
        </p:nvSpPr>
        <p:spPr bwMode="auto">
          <a:xfrm>
            <a:off x="6858000" y="37338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2" name="Oval 14"/>
          <p:cNvSpPr>
            <a:spLocks noChangeArrowheads="1"/>
          </p:cNvSpPr>
          <p:nvPr/>
        </p:nvSpPr>
        <p:spPr bwMode="auto">
          <a:xfrm>
            <a:off x="6553200" y="37338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3" name="Oval 15"/>
          <p:cNvSpPr>
            <a:spLocks noChangeArrowheads="1"/>
          </p:cNvSpPr>
          <p:nvPr/>
        </p:nvSpPr>
        <p:spPr bwMode="auto">
          <a:xfrm>
            <a:off x="6781800" y="35814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3" name="Oval 25"/>
          <p:cNvSpPr>
            <a:spLocks noChangeArrowheads="1"/>
          </p:cNvSpPr>
          <p:nvPr/>
        </p:nvSpPr>
        <p:spPr bwMode="auto">
          <a:xfrm>
            <a:off x="6781800" y="40386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8" name="Oval 30"/>
          <p:cNvSpPr>
            <a:spLocks noChangeArrowheads="1"/>
          </p:cNvSpPr>
          <p:nvPr/>
        </p:nvSpPr>
        <p:spPr bwMode="auto">
          <a:xfrm>
            <a:off x="6629400" y="40386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grpSp>
        <p:nvGrpSpPr>
          <p:cNvPr id="15370" name="Group 63"/>
          <p:cNvGrpSpPr>
            <a:grpSpLocks/>
          </p:cNvGrpSpPr>
          <p:nvPr/>
        </p:nvGrpSpPr>
        <p:grpSpPr bwMode="auto">
          <a:xfrm>
            <a:off x="4800600" y="1981200"/>
            <a:ext cx="1301750" cy="939800"/>
            <a:chOff x="3024" y="1248"/>
            <a:chExt cx="820" cy="592"/>
          </a:xfrm>
        </p:grpSpPr>
        <p:sp>
          <p:nvSpPr>
            <p:cNvPr id="12317" name="Text Box 29"/>
            <p:cNvSpPr txBox="1">
              <a:spLocks noChangeArrowheads="1"/>
            </p:cNvSpPr>
            <p:nvPr/>
          </p:nvSpPr>
          <p:spPr bwMode="auto">
            <a:xfrm rot="1229756">
              <a:off x="3600" y="1248"/>
              <a:ext cx="244" cy="288"/>
            </a:xfrm>
            <a:prstGeom prst="rect">
              <a:avLst/>
            </a:prstGeom>
            <a:noFill/>
            <a:ln w="12700">
              <a:noFill/>
              <a:miter lim="800000"/>
              <a:headEnd/>
              <a:tailEnd/>
            </a:ln>
            <a:effectLst/>
          </p:spPr>
          <p:txBody>
            <a:bodyPr>
              <a:spAutoFit/>
            </a:bodyPr>
            <a:lstStyle/>
            <a:p>
              <a:pPr>
                <a:defRPr/>
              </a:pPr>
              <a:r>
                <a:rPr lang="en-GB">
                  <a:effectLst>
                    <a:outerShdw blurRad="38100" dist="38100" dir="2700000" algn="tl">
                      <a:srgbClr val="000000"/>
                    </a:outerShdw>
                  </a:effectLst>
                </a:rPr>
                <a:t>Y</a:t>
              </a:r>
            </a:p>
          </p:txBody>
        </p:sp>
        <p:sp>
          <p:nvSpPr>
            <p:cNvPr id="12319" name="Rectangle 31"/>
            <p:cNvSpPr>
              <a:spLocks noChangeArrowheads="1"/>
            </p:cNvSpPr>
            <p:nvPr/>
          </p:nvSpPr>
          <p:spPr bwMode="auto">
            <a:xfrm rot="-1622937">
              <a:off x="3042" y="1552"/>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12320" name="Rectangle 32"/>
            <p:cNvSpPr>
              <a:spLocks noChangeArrowheads="1"/>
            </p:cNvSpPr>
            <p:nvPr/>
          </p:nvSpPr>
          <p:spPr bwMode="auto">
            <a:xfrm>
              <a:off x="3354" y="1274"/>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sp>
          <p:nvSpPr>
            <p:cNvPr id="12322" name="Rectangle 34"/>
            <p:cNvSpPr>
              <a:spLocks noChangeArrowheads="1"/>
            </p:cNvSpPr>
            <p:nvPr/>
          </p:nvSpPr>
          <p:spPr bwMode="auto">
            <a:xfrm>
              <a:off x="3024" y="1296"/>
              <a:ext cx="244" cy="288"/>
            </a:xfrm>
            <a:prstGeom prst="rect">
              <a:avLst/>
            </a:prstGeom>
            <a:noFill/>
            <a:ln w="12700">
              <a:noFill/>
              <a:miter lim="800000"/>
              <a:headEnd/>
              <a:tailEnd/>
            </a:ln>
            <a:effectLst/>
          </p:spPr>
          <p:txBody>
            <a:bodyPr wrap="none">
              <a:spAutoFit/>
            </a:bodyPr>
            <a:lstStyle/>
            <a:p>
              <a:pPr>
                <a:defRPr/>
              </a:pPr>
              <a:r>
                <a:rPr lang="en-GB">
                  <a:effectLst>
                    <a:outerShdw blurRad="38100" dist="38100" dir="2700000" algn="tl">
                      <a:srgbClr val="000000"/>
                    </a:outerShdw>
                  </a:effectLst>
                </a:rPr>
                <a:t>Y</a:t>
              </a:r>
            </a:p>
          </p:txBody>
        </p:sp>
      </p:grpSp>
      <p:sp>
        <p:nvSpPr>
          <p:cNvPr id="12327" name="Oval 39"/>
          <p:cNvSpPr>
            <a:spLocks noChangeArrowheads="1"/>
          </p:cNvSpPr>
          <p:nvPr/>
        </p:nvSpPr>
        <p:spPr bwMode="auto">
          <a:xfrm>
            <a:off x="6477000" y="4038600"/>
            <a:ext cx="76200" cy="76200"/>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31" name="Rectangle 43"/>
          <p:cNvSpPr>
            <a:spLocks noChangeArrowheads="1"/>
          </p:cNvSpPr>
          <p:nvPr/>
        </p:nvSpPr>
        <p:spPr bwMode="auto">
          <a:xfrm rot="953987">
            <a:off x="7127875" y="3089275"/>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sp>
        <p:nvSpPr>
          <p:cNvPr id="12332" name="Rectangle 44"/>
          <p:cNvSpPr>
            <a:spLocks noChangeArrowheads="1"/>
          </p:cNvSpPr>
          <p:nvPr/>
        </p:nvSpPr>
        <p:spPr bwMode="auto">
          <a:xfrm rot="3302794">
            <a:off x="7291388" y="3198813"/>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grpSp>
        <p:nvGrpSpPr>
          <p:cNvPr id="15374" name="Group 62"/>
          <p:cNvGrpSpPr>
            <a:grpSpLocks/>
          </p:cNvGrpSpPr>
          <p:nvPr/>
        </p:nvGrpSpPr>
        <p:grpSpPr bwMode="auto">
          <a:xfrm>
            <a:off x="5486400" y="2057400"/>
            <a:ext cx="3265488" cy="2184400"/>
            <a:chOff x="3456" y="1296"/>
            <a:chExt cx="2057" cy="1376"/>
          </a:xfrm>
        </p:grpSpPr>
        <p:sp>
          <p:nvSpPr>
            <p:cNvPr id="12293" name="Oval 5"/>
            <p:cNvSpPr>
              <a:spLocks noChangeArrowheads="1"/>
            </p:cNvSpPr>
            <p:nvPr/>
          </p:nvSpPr>
          <p:spPr bwMode="auto">
            <a:xfrm>
              <a:off x="3456" y="2016"/>
              <a:ext cx="1271" cy="656"/>
            </a:xfrm>
            <a:prstGeom prst="ellipse">
              <a:avLst/>
            </a:prstGeom>
            <a:solidFill>
              <a:schemeClr val="bg1"/>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297" name="Oval 9"/>
            <p:cNvSpPr>
              <a:spLocks noChangeArrowheads="1"/>
            </p:cNvSpPr>
            <p:nvPr/>
          </p:nvSpPr>
          <p:spPr bwMode="auto">
            <a:xfrm>
              <a:off x="3744" y="2112"/>
              <a:ext cx="205" cy="451"/>
            </a:xfrm>
            <a:prstGeom prst="ellipse">
              <a:avLst/>
            </a:prstGeom>
            <a:solidFill>
              <a:srgbClr val="000099"/>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298" name="Oval 10"/>
            <p:cNvSpPr>
              <a:spLocks noChangeArrowheads="1"/>
            </p:cNvSpPr>
            <p:nvPr/>
          </p:nvSpPr>
          <p:spPr bwMode="auto">
            <a:xfrm>
              <a:off x="4128" y="2592"/>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1" name="Oval 13"/>
            <p:cNvSpPr>
              <a:spLocks noChangeArrowheads="1"/>
            </p:cNvSpPr>
            <p:nvPr/>
          </p:nvSpPr>
          <p:spPr bwMode="auto">
            <a:xfrm>
              <a:off x="4272" y="2592"/>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5" name="Oval 17"/>
            <p:cNvSpPr>
              <a:spLocks noChangeArrowheads="1"/>
            </p:cNvSpPr>
            <p:nvPr/>
          </p:nvSpPr>
          <p:spPr bwMode="auto">
            <a:xfrm>
              <a:off x="4224" y="2448"/>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26" name="Oval 38"/>
            <p:cNvSpPr>
              <a:spLocks noChangeArrowheads="1"/>
            </p:cNvSpPr>
            <p:nvPr/>
          </p:nvSpPr>
          <p:spPr bwMode="auto">
            <a:xfrm>
              <a:off x="4080" y="2400"/>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28" name="Oval 40"/>
            <p:cNvSpPr>
              <a:spLocks noChangeArrowheads="1"/>
            </p:cNvSpPr>
            <p:nvPr/>
          </p:nvSpPr>
          <p:spPr bwMode="auto">
            <a:xfrm>
              <a:off x="4128" y="2256"/>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29" name="Oval 41"/>
            <p:cNvSpPr>
              <a:spLocks noChangeArrowheads="1"/>
            </p:cNvSpPr>
            <p:nvPr/>
          </p:nvSpPr>
          <p:spPr bwMode="auto">
            <a:xfrm>
              <a:off x="3984" y="2544"/>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30" name="Oval 42"/>
            <p:cNvSpPr>
              <a:spLocks noChangeArrowheads="1"/>
            </p:cNvSpPr>
            <p:nvPr/>
          </p:nvSpPr>
          <p:spPr bwMode="auto">
            <a:xfrm>
              <a:off x="4320" y="2496"/>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35" name="Text Box 47"/>
            <p:cNvSpPr txBox="1">
              <a:spLocks noChangeArrowheads="1"/>
            </p:cNvSpPr>
            <p:nvPr/>
          </p:nvSpPr>
          <p:spPr bwMode="auto">
            <a:xfrm>
              <a:off x="4464" y="1296"/>
              <a:ext cx="1049" cy="442"/>
            </a:xfrm>
            <a:prstGeom prst="rect">
              <a:avLst/>
            </a:prstGeom>
            <a:noFill/>
            <a:ln w="12700">
              <a:noFill/>
              <a:miter lim="800000"/>
              <a:headEnd/>
              <a:tailEnd/>
            </a:ln>
            <a:effec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effectLst>
                    <a:outerShdw blurRad="38100" dist="38100" dir="2700000" algn="tl">
                      <a:srgbClr val="000000"/>
                    </a:outerShdw>
                  </a:effectLst>
                </a:rPr>
                <a:t>High Affinity</a:t>
              </a:r>
            </a:p>
            <a:p>
              <a:r>
                <a:rPr lang="en-GB" sz="2000">
                  <a:effectLst>
                    <a:outerShdw blurRad="38100" dist="38100" dir="2700000" algn="tl">
                      <a:srgbClr val="000000"/>
                    </a:outerShdw>
                  </a:effectLst>
                </a:rPr>
                <a:t>IgE Receptor</a:t>
              </a:r>
              <a:endParaRPr lang="en-GB">
                <a:effectLst>
                  <a:outerShdw blurRad="38100" dist="38100" dir="2700000" algn="tl">
                    <a:srgbClr val="000000"/>
                  </a:outerShdw>
                </a:effectLst>
              </a:endParaRPr>
            </a:p>
          </p:txBody>
        </p:sp>
        <p:sp>
          <p:nvSpPr>
            <p:cNvPr id="12336" name="Line 48"/>
            <p:cNvSpPr>
              <a:spLocks noChangeShapeType="1"/>
            </p:cNvSpPr>
            <p:nvPr/>
          </p:nvSpPr>
          <p:spPr bwMode="auto">
            <a:xfrm flipV="1">
              <a:off x="3888" y="1728"/>
              <a:ext cx="576" cy="288"/>
            </a:xfrm>
            <a:prstGeom prst="line">
              <a:avLst/>
            </a:prstGeom>
            <a:noFill/>
            <a:ln w="12700">
              <a:solidFill>
                <a:schemeClr val="tx1"/>
              </a:solidFill>
              <a:round/>
              <a:headEnd/>
              <a:tailEnd/>
            </a:ln>
            <a:effectLst/>
          </p:spPr>
          <p:txBody>
            <a:bodyPr wrap="none" anchor="ctr"/>
            <a:lstStyle/>
            <a:p>
              <a:pPr>
                <a:defRPr/>
              </a:pPr>
              <a:endParaRPr lang="en-GB"/>
            </a:p>
          </p:txBody>
        </p:sp>
        <p:sp>
          <p:nvSpPr>
            <p:cNvPr id="12337" name="Text Box 49"/>
            <p:cNvSpPr txBox="1">
              <a:spLocks noChangeArrowheads="1"/>
            </p:cNvSpPr>
            <p:nvPr/>
          </p:nvSpPr>
          <p:spPr bwMode="auto">
            <a:xfrm rot="-872985">
              <a:off x="3792" y="1920"/>
              <a:ext cx="196" cy="231"/>
            </a:xfrm>
            <a:prstGeom prst="rect">
              <a:avLst/>
            </a:prstGeom>
            <a:noFill/>
            <a:ln w="12700">
              <a:noFill/>
              <a:miter lim="800000"/>
              <a:headEnd/>
              <a:tailEnd/>
            </a:ln>
            <a:effectLst/>
          </p:spPr>
          <p:txBody>
            <a:bodyPr wrap="none">
              <a:spAutoFit/>
            </a:bodyPr>
            <a:lstStyle/>
            <a:p>
              <a:pPr>
                <a:defRPr/>
              </a:pPr>
              <a:r>
                <a:rPr lang="en-GB" sz="1800">
                  <a:solidFill>
                    <a:srgbClr val="06C22E"/>
                  </a:solidFill>
                  <a:effectLst>
                    <a:outerShdw blurRad="38100" dist="38100" dir="2700000" algn="tl">
                      <a:srgbClr val="000000"/>
                    </a:outerShdw>
                  </a:effectLst>
                </a:rPr>
                <a:t>u</a:t>
              </a:r>
            </a:p>
          </p:txBody>
        </p:sp>
      </p:grpSp>
      <p:sp>
        <p:nvSpPr>
          <p:cNvPr id="12334" name="Rectangle 46"/>
          <p:cNvSpPr>
            <a:spLocks noChangeArrowheads="1"/>
          </p:cNvSpPr>
          <p:nvPr/>
        </p:nvSpPr>
        <p:spPr bwMode="auto">
          <a:xfrm rot="20875543">
            <a:off x="5951538" y="2895600"/>
            <a:ext cx="387350" cy="457200"/>
          </a:xfrm>
          <a:prstGeom prst="rect">
            <a:avLst/>
          </a:prstGeom>
          <a:noFill/>
          <a:ln w="12700">
            <a:noFill/>
            <a:miter lim="800000"/>
            <a:headEnd/>
            <a:tailEnd/>
          </a:ln>
          <a:effectLst/>
        </p:spPr>
        <p:txBody>
          <a:bodyPr wrap="none">
            <a:spAutoFit/>
          </a:bodyPr>
          <a:lstStyle/>
          <a:p>
            <a:pPr>
              <a:defRPr/>
            </a:pPr>
            <a:r>
              <a:rPr lang="en-GB" dirty="0">
                <a:effectLst>
                  <a:outerShdw blurRad="38100" dist="38100" dir="2700000" algn="tl">
                    <a:srgbClr val="000000"/>
                  </a:outerShdw>
                </a:effectLst>
              </a:rPr>
              <a:t>Y</a:t>
            </a:r>
          </a:p>
        </p:txBody>
      </p:sp>
      <p:sp>
        <p:nvSpPr>
          <p:cNvPr id="12338" name="Rectangle 50"/>
          <p:cNvSpPr>
            <a:spLocks noChangeArrowheads="1"/>
          </p:cNvSpPr>
          <p:nvPr/>
        </p:nvSpPr>
        <p:spPr bwMode="auto">
          <a:xfrm rot="2256449">
            <a:off x="7239000" y="3352800"/>
            <a:ext cx="311150" cy="366713"/>
          </a:xfrm>
          <a:prstGeom prst="rect">
            <a:avLst/>
          </a:prstGeom>
          <a:noFill/>
          <a:ln w="12700">
            <a:noFill/>
            <a:miter lim="800000"/>
            <a:headEnd/>
            <a:tailEnd/>
          </a:ln>
          <a:effectLst/>
        </p:spPr>
        <p:txBody>
          <a:bodyPr wrap="none">
            <a:spAutoFit/>
          </a:bodyPr>
          <a:lstStyle/>
          <a:p>
            <a:pPr>
              <a:defRPr/>
            </a:pPr>
            <a:r>
              <a:rPr lang="en-GB" sz="1800" dirty="0">
                <a:solidFill>
                  <a:srgbClr val="06C22E"/>
                </a:solidFill>
                <a:effectLst>
                  <a:outerShdw blurRad="38100" dist="38100" dir="2700000" algn="tl">
                    <a:srgbClr val="000000"/>
                  </a:outerShdw>
                </a:effectLst>
              </a:rPr>
              <a:t>u</a:t>
            </a:r>
          </a:p>
        </p:txBody>
      </p:sp>
      <p:sp>
        <p:nvSpPr>
          <p:cNvPr id="12339" name="Rectangle 51"/>
          <p:cNvSpPr>
            <a:spLocks noChangeArrowheads="1"/>
          </p:cNvSpPr>
          <p:nvPr/>
        </p:nvSpPr>
        <p:spPr bwMode="auto">
          <a:xfrm rot="2118219">
            <a:off x="7112000" y="3267075"/>
            <a:ext cx="311150" cy="366713"/>
          </a:xfrm>
          <a:prstGeom prst="rect">
            <a:avLst/>
          </a:prstGeom>
          <a:noFill/>
          <a:ln w="12700">
            <a:noFill/>
            <a:miter lim="800000"/>
            <a:headEnd/>
            <a:tailEnd/>
          </a:ln>
          <a:effectLst/>
        </p:spPr>
        <p:txBody>
          <a:bodyPr wrap="none">
            <a:spAutoFit/>
          </a:bodyPr>
          <a:lstStyle/>
          <a:p>
            <a:pPr>
              <a:defRPr/>
            </a:pPr>
            <a:r>
              <a:rPr lang="en-GB" sz="1800" dirty="0">
                <a:solidFill>
                  <a:srgbClr val="06C22E"/>
                </a:solidFill>
                <a:effectLst>
                  <a:outerShdw blurRad="38100" dist="38100" dir="2700000" algn="tl">
                    <a:srgbClr val="000000"/>
                  </a:outerShdw>
                </a:effectLst>
              </a:rPr>
              <a:t>u</a:t>
            </a:r>
          </a:p>
        </p:txBody>
      </p:sp>
      <p:sp>
        <p:nvSpPr>
          <p:cNvPr id="12343" name="AutoShape 55"/>
          <p:cNvSpPr>
            <a:spLocks noChangeArrowheads="1"/>
          </p:cNvSpPr>
          <p:nvPr/>
        </p:nvSpPr>
        <p:spPr bwMode="auto">
          <a:xfrm rot="2324922">
            <a:off x="7404100" y="3152775"/>
            <a:ext cx="228600" cy="152400"/>
          </a:xfrm>
          <a:prstGeom prst="pentagon">
            <a:avLst/>
          </a:prstGeom>
          <a:solidFill>
            <a:srgbClr val="FF9900"/>
          </a:solidFill>
          <a:ln w="12700">
            <a:solidFill>
              <a:schemeClr val="tx1"/>
            </a:solidFill>
            <a:miter lim="800000"/>
            <a:headEnd/>
            <a:tailEnd/>
          </a:ln>
          <a:effectLst/>
        </p:spPr>
        <p:txBody>
          <a:bodyPr wrap="none" anchor="ctr"/>
          <a:lstStyle/>
          <a:p>
            <a:endParaRPr lang="en-US">
              <a:effectLst>
                <a:outerShdw blurRad="38100" dist="38100" dir="2700000" algn="tl">
                  <a:srgbClr val="000000"/>
                </a:outerShdw>
              </a:effectLst>
            </a:endParaRPr>
          </a:p>
        </p:txBody>
      </p:sp>
      <p:grpSp>
        <p:nvGrpSpPr>
          <p:cNvPr id="15379" name="Group 68"/>
          <p:cNvGrpSpPr>
            <a:grpSpLocks/>
          </p:cNvGrpSpPr>
          <p:nvPr/>
        </p:nvGrpSpPr>
        <p:grpSpPr bwMode="auto">
          <a:xfrm>
            <a:off x="6096000" y="3586163"/>
            <a:ext cx="2681288" cy="2144712"/>
            <a:chOff x="3840" y="2259"/>
            <a:chExt cx="1689" cy="1351"/>
          </a:xfrm>
        </p:grpSpPr>
        <p:sp>
          <p:nvSpPr>
            <p:cNvPr id="12311" name="Oval 23"/>
            <p:cNvSpPr>
              <a:spLocks noChangeArrowheads="1"/>
            </p:cNvSpPr>
            <p:nvPr/>
          </p:nvSpPr>
          <p:spPr bwMode="auto">
            <a:xfrm>
              <a:off x="4320" y="2976"/>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2" name="Oval 24"/>
            <p:cNvSpPr>
              <a:spLocks noChangeArrowheads="1"/>
            </p:cNvSpPr>
            <p:nvPr/>
          </p:nvSpPr>
          <p:spPr bwMode="auto">
            <a:xfrm>
              <a:off x="4224" y="2976"/>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grpSp>
          <p:nvGrpSpPr>
            <p:cNvPr id="15382" name="Group 67"/>
            <p:cNvGrpSpPr>
              <a:grpSpLocks/>
            </p:cNvGrpSpPr>
            <p:nvPr/>
          </p:nvGrpSpPr>
          <p:grpSpPr bwMode="auto">
            <a:xfrm>
              <a:off x="3840" y="2259"/>
              <a:ext cx="1689" cy="1351"/>
              <a:chOff x="3840" y="2259"/>
              <a:chExt cx="1689" cy="1351"/>
            </a:xfrm>
          </p:grpSpPr>
          <p:sp>
            <p:nvSpPr>
              <p:cNvPr id="12306" name="Oval 18"/>
              <p:cNvSpPr>
                <a:spLocks noChangeArrowheads="1"/>
              </p:cNvSpPr>
              <p:nvPr/>
            </p:nvSpPr>
            <p:spPr bwMode="auto">
              <a:xfrm>
                <a:off x="4320" y="2784"/>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grpSp>
            <p:nvGrpSpPr>
              <p:cNvPr id="15384" name="Group 66"/>
              <p:cNvGrpSpPr>
                <a:grpSpLocks/>
              </p:cNvGrpSpPr>
              <p:nvPr/>
            </p:nvGrpSpPr>
            <p:grpSpPr bwMode="auto">
              <a:xfrm>
                <a:off x="3840" y="2259"/>
                <a:ext cx="1689" cy="1351"/>
                <a:chOff x="3840" y="2259"/>
                <a:chExt cx="1689" cy="1351"/>
              </a:xfrm>
            </p:grpSpPr>
            <p:sp>
              <p:nvSpPr>
                <p:cNvPr id="12345" name="AutoShape 57"/>
                <p:cNvSpPr>
                  <a:spLocks noChangeArrowheads="1"/>
                </p:cNvSpPr>
                <p:nvPr/>
              </p:nvSpPr>
              <p:spPr bwMode="auto">
                <a:xfrm rot="7689344">
                  <a:off x="4407" y="2283"/>
                  <a:ext cx="192"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a:tailEnd/>
                </a:ln>
                <a:effectLst/>
              </p:spPr>
              <p:txBody>
                <a:bodyPr wrap="none" anchor="ctr"/>
                <a:lstStyle/>
                <a:p>
                  <a:pPr>
                    <a:defRPr/>
                  </a:pPr>
                  <a:endParaRPr lang="en-GB"/>
                </a:p>
              </p:txBody>
            </p:sp>
            <p:grpSp>
              <p:nvGrpSpPr>
                <p:cNvPr id="15386" name="Group 59"/>
                <p:cNvGrpSpPr>
                  <a:grpSpLocks/>
                </p:cNvGrpSpPr>
                <p:nvPr/>
              </p:nvGrpSpPr>
              <p:grpSpPr bwMode="auto">
                <a:xfrm>
                  <a:off x="4080" y="2592"/>
                  <a:ext cx="1449" cy="480"/>
                  <a:chOff x="4080" y="2592"/>
                  <a:chExt cx="1449" cy="480"/>
                </a:xfrm>
              </p:grpSpPr>
              <p:grpSp>
                <p:nvGrpSpPr>
                  <p:cNvPr id="15389" name="Group 36"/>
                  <p:cNvGrpSpPr>
                    <a:grpSpLocks/>
                  </p:cNvGrpSpPr>
                  <p:nvPr/>
                </p:nvGrpSpPr>
                <p:grpSpPr bwMode="auto">
                  <a:xfrm>
                    <a:off x="4080" y="2592"/>
                    <a:ext cx="432" cy="480"/>
                    <a:chOff x="4080" y="2592"/>
                    <a:chExt cx="432" cy="480"/>
                  </a:xfrm>
                </p:grpSpPr>
                <p:sp>
                  <p:nvSpPr>
                    <p:cNvPr id="12300" name="Oval 12"/>
                    <p:cNvSpPr>
                      <a:spLocks noChangeArrowheads="1"/>
                    </p:cNvSpPr>
                    <p:nvPr/>
                  </p:nvSpPr>
                  <p:spPr bwMode="auto">
                    <a:xfrm>
                      <a:off x="4464" y="2592"/>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4" name="Oval 16"/>
                    <p:cNvSpPr>
                      <a:spLocks noChangeArrowheads="1"/>
                    </p:cNvSpPr>
                    <p:nvPr/>
                  </p:nvSpPr>
                  <p:spPr bwMode="auto">
                    <a:xfrm>
                      <a:off x="4128" y="2688"/>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7" name="Oval 19"/>
                    <p:cNvSpPr>
                      <a:spLocks noChangeArrowheads="1"/>
                    </p:cNvSpPr>
                    <p:nvPr/>
                  </p:nvSpPr>
                  <p:spPr bwMode="auto">
                    <a:xfrm>
                      <a:off x="4320" y="2688"/>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8" name="Oval 20"/>
                    <p:cNvSpPr>
                      <a:spLocks noChangeArrowheads="1"/>
                    </p:cNvSpPr>
                    <p:nvPr/>
                  </p:nvSpPr>
                  <p:spPr bwMode="auto">
                    <a:xfrm>
                      <a:off x="4224" y="2784"/>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09" name="Oval 21"/>
                    <p:cNvSpPr>
                      <a:spLocks noChangeArrowheads="1"/>
                    </p:cNvSpPr>
                    <p:nvPr/>
                  </p:nvSpPr>
                  <p:spPr bwMode="auto">
                    <a:xfrm>
                      <a:off x="4224" y="2880"/>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0" name="Oval 22"/>
                    <p:cNvSpPr>
                      <a:spLocks noChangeArrowheads="1"/>
                    </p:cNvSpPr>
                    <p:nvPr/>
                  </p:nvSpPr>
                  <p:spPr bwMode="auto">
                    <a:xfrm>
                      <a:off x="4080" y="2880"/>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4" name="Oval 26"/>
                    <p:cNvSpPr>
                      <a:spLocks noChangeArrowheads="1"/>
                    </p:cNvSpPr>
                    <p:nvPr/>
                  </p:nvSpPr>
                  <p:spPr bwMode="auto">
                    <a:xfrm>
                      <a:off x="4416" y="3024"/>
                      <a:ext cx="48" cy="48"/>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2315" name="Oval 27"/>
                    <p:cNvSpPr>
                      <a:spLocks noChangeArrowheads="1"/>
                    </p:cNvSpPr>
                    <p:nvPr/>
                  </p:nvSpPr>
                  <p:spPr bwMode="auto">
                    <a:xfrm>
                      <a:off x="4176" y="3024"/>
                      <a:ext cx="47" cy="47"/>
                    </a:xfrm>
                    <a:prstGeom prst="ellipse">
                      <a:avLst/>
                    </a:prstGeom>
                    <a:solidFill>
                      <a:srgbClr val="FF0000"/>
                    </a:solidFill>
                    <a:ln w="12700">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grpSp>
              <p:sp>
                <p:nvSpPr>
                  <p:cNvPr id="12346" name="Text Box 58"/>
                  <p:cNvSpPr txBox="1">
                    <a:spLocks noChangeArrowheads="1"/>
                  </p:cNvSpPr>
                  <p:nvPr/>
                </p:nvSpPr>
                <p:spPr bwMode="auto">
                  <a:xfrm>
                    <a:off x="4416" y="2736"/>
                    <a:ext cx="1113" cy="250"/>
                  </a:xfrm>
                  <a:prstGeom prst="rect">
                    <a:avLst/>
                  </a:prstGeom>
                  <a:noFill/>
                  <a:ln w="12700">
                    <a:noFill/>
                    <a:miter lim="800000"/>
                    <a:headEnd/>
                    <a:tailEnd/>
                  </a:ln>
                  <a:effec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effectLst>
                          <a:outerShdw blurRad="38100" dist="38100" dir="2700000" algn="tl">
                            <a:srgbClr val="000000"/>
                          </a:outerShdw>
                        </a:effectLst>
                      </a:rPr>
                      <a:t>Degranulation</a:t>
                    </a:r>
                    <a:endParaRPr lang="en-GB">
                      <a:effectLst>
                        <a:outerShdw blurRad="38100" dist="38100" dir="2700000" algn="tl">
                          <a:srgbClr val="000000"/>
                        </a:outerShdw>
                      </a:effectLst>
                    </a:endParaRPr>
                  </a:p>
                </p:txBody>
              </p:sp>
            </p:grpSp>
            <p:sp>
              <p:nvSpPr>
                <p:cNvPr id="12348" name="AutoShape 60"/>
                <p:cNvSpPr>
                  <a:spLocks noChangeArrowheads="1"/>
                </p:cNvSpPr>
                <p:nvPr/>
              </p:nvSpPr>
              <p:spPr bwMode="auto">
                <a:xfrm>
                  <a:off x="4128" y="3120"/>
                  <a:ext cx="144" cy="240"/>
                </a:xfrm>
                <a:prstGeom prst="downArrow">
                  <a:avLst>
                    <a:gd name="adj1" fmla="val 50000"/>
                    <a:gd name="adj2" fmla="val 41667"/>
                  </a:avLst>
                </a:prstGeom>
                <a:solidFill>
                  <a:schemeClr val="tx1"/>
                </a:solidFill>
                <a:ln w="12700">
                  <a:solidFill>
                    <a:schemeClr val="tx1"/>
                  </a:solidFill>
                  <a:miter lim="800000"/>
                  <a:headEnd/>
                  <a:tailEnd/>
                </a:ln>
                <a:effectLst/>
              </p:spPr>
              <p:txBody>
                <a:bodyPr wrap="none" anchor="ctr"/>
                <a:lstStyle/>
                <a:p>
                  <a:endParaRPr lang="en-US">
                    <a:effectLst>
                      <a:outerShdw blurRad="38100" dist="38100" dir="2700000" algn="tl">
                        <a:srgbClr val="000000"/>
                      </a:outerShdw>
                    </a:effectLst>
                  </a:endParaRPr>
                </a:p>
              </p:txBody>
            </p:sp>
            <p:sp>
              <p:nvSpPr>
                <p:cNvPr id="12349" name="Text Box 61"/>
                <p:cNvSpPr txBox="1">
                  <a:spLocks noChangeArrowheads="1"/>
                </p:cNvSpPr>
                <p:nvPr/>
              </p:nvSpPr>
              <p:spPr bwMode="auto">
                <a:xfrm>
                  <a:off x="3840" y="3360"/>
                  <a:ext cx="818" cy="250"/>
                </a:xfrm>
                <a:prstGeom prst="rect">
                  <a:avLst/>
                </a:prstGeom>
                <a:noFill/>
                <a:ln w="12700">
                  <a:noFill/>
                  <a:miter lim="800000"/>
                  <a:headEnd/>
                  <a:tailEnd/>
                </a:ln>
                <a:effectLst/>
              </p:spPr>
              <p:txBody>
                <a:bodyPr wrap="none">
                  <a:spAutoFit/>
                </a:bodyPr>
                <a:lstStyle/>
                <a:p>
                  <a:pPr>
                    <a:defRPr/>
                  </a:pPr>
                  <a:r>
                    <a:rPr lang="en-GB" sz="2000">
                      <a:effectLst>
                        <a:outerShdw blurRad="38100" dist="38100" dir="2700000" algn="tl">
                          <a:srgbClr val="000000"/>
                        </a:outerShdw>
                      </a:effectLst>
                    </a:rPr>
                    <a:t>Mediators</a:t>
                  </a:r>
                </a:p>
              </p:txBody>
            </p:sp>
          </p:gr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en-US" smtClean="0"/>
              <a:t>Page </a:t>
            </a:r>
            <a:fld id="{577CB11E-1B4D-4ED0-A38D-17A579C259DE}" type="slidenum">
              <a:rPr lang="en-US" altLang="en-US" smtClean="0"/>
              <a:pPr>
                <a:defRPr/>
              </a:pPr>
              <a:t>12</a:t>
            </a:fld>
            <a:endParaRPr lang="en-US" altLang="en-US"/>
          </a:p>
        </p:txBody>
      </p:sp>
      <p:pic>
        <p:nvPicPr>
          <p:cNvPr id="3" name="Picture 3" descr="figure 9-35 part 1 of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84" y="1196752"/>
            <a:ext cx="9057028"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22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en-US" smtClean="0"/>
              <a:t>Page </a:t>
            </a:r>
            <a:fld id="{577CB11E-1B4D-4ED0-A38D-17A579C259DE}" type="slidenum">
              <a:rPr lang="en-US" altLang="en-US" smtClean="0"/>
              <a:pPr>
                <a:defRPr/>
              </a:pPr>
              <a:t>13</a:t>
            </a:fld>
            <a:endParaRPr lang="en-US" altLang="en-US"/>
          </a:p>
        </p:txBody>
      </p:sp>
      <p:pic>
        <p:nvPicPr>
          <p:cNvPr id="3" name="Picture 2" descr="figure_14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22246"/>
            <a:ext cx="6408712" cy="558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215008" y="138479"/>
            <a:ext cx="8928992" cy="1143000"/>
          </a:xfrm>
          <a:prstGeom prst="rect">
            <a:avLst/>
          </a:prstGeom>
        </p:spPr>
        <p:txBody>
          <a:bodyPr/>
          <a:lst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a:lstStyle>
          <a:p>
            <a:pPr algn="ctr"/>
            <a:r>
              <a:rPr lang="en-GB" dirty="0" smtClean="0">
                <a:solidFill>
                  <a:srgbClr val="00B0F0"/>
                </a:solidFill>
              </a:rPr>
              <a:t>Molecules released by mast cells on activation</a:t>
            </a:r>
          </a:p>
        </p:txBody>
      </p:sp>
      <p:sp>
        <p:nvSpPr>
          <p:cNvPr id="5" name="Left Brace 4"/>
          <p:cNvSpPr/>
          <p:nvPr/>
        </p:nvSpPr>
        <p:spPr bwMode="auto">
          <a:xfrm>
            <a:off x="1433796" y="1412776"/>
            <a:ext cx="288032" cy="128342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3000" b="0" i="0" u="none" strike="noStrike" cap="none" normalizeH="0" baseline="0" smtClean="0">
              <a:ln>
                <a:noFill/>
              </a:ln>
              <a:solidFill>
                <a:srgbClr val="FE9914"/>
              </a:solidFill>
              <a:effectLst/>
              <a:latin typeface="Arial" charset="0"/>
            </a:endParaRPr>
          </a:p>
        </p:txBody>
      </p:sp>
      <p:sp>
        <p:nvSpPr>
          <p:cNvPr id="6" name="Left Brace 5"/>
          <p:cNvSpPr/>
          <p:nvPr/>
        </p:nvSpPr>
        <p:spPr bwMode="auto">
          <a:xfrm>
            <a:off x="1433796" y="2852936"/>
            <a:ext cx="288032" cy="3387102"/>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3000" b="0" i="0" u="none" strike="noStrike" cap="none" normalizeH="0" baseline="0" smtClean="0">
              <a:ln>
                <a:noFill/>
              </a:ln>
              <a:solidFill>
                <a:srgbClr val="FE9914"/>
              </a:solidFill>
              <a:effectLst/>
              <a:latin typeface="Arial" charset="0"/>
            </a:endParaRPr>
          </a:p>
        </p:txBody>
      </p:sp>
      <p:sp>
        <p:nvSpPr>
          <p:cNvPr id="7" name="TextBox 6"/>
          <p:cNvSpPr txBox="1"/>
          <p:nvPr/>
        </p:nvSpPr>
        <p:spPr>
          <a:xfrm>
            <a:off x="215008" y="1885211"/>
            <a:ext cx="1212191" cy="338554"/>
          </a:xfrm>
          <a:prstGeom prst="rect">
            <a:avLst/>
          </a:prstGeom>
          <a:noFill/>
        </p:spPr>
        <p:txBody>
          <a:bodyPr wrap="none" rtlCol="0">
            <a:spAutoFit/>
          </a:bodyPr>
          <a:lstStyle/>
          <a:p>
            <a:r>
              <a:rPr lang="en-GB" sz="1600" dirty="0" smtClean="0"/>
              <a:t>Pre-formed</a:t>
            </a:r>
            <a:endParaRPr lang="en-GB" sz="1600" dirty="0"/>
          </a:p>
        </p:txBody>
      </p:sp>
      <p:sp>
        <p:nvSpPr>
          <p:cNvPr id="8" name="TextBox 7"/>
          <p:cNvSpPr txBox="1"/>
          <p:nvPr/>
        </p:nvSpPr>
        <p:spPr>
          <a:xfrm>
            <a:off x="203401" y="4254099"/>
            <a:ext cx="1258369" cy="584775"/>
          </a:xfrm>
          <a:prstGeom prst="rect">
            <a:avLst/>
          </a:prstGeom>
          <a:noFill/>
        </p:spPr>
        <p:txBody>
          <a:bodyPr wrap="square" rtlCol="0">
            <a:spAutoFit/>
          </a:bodyPr>
          <a:lstStyle/>
          <a:p>
            <a:pPr algn="ctr"/>
            <a:r>
              <a:rPr lang="en-GB" sz="1600" dirty="0" smtClean="0"/>
              <a:t>Newly synthesized</a:t>
            </a:r>
            <a:endParaRPr lang="en-GB" sz="1600" dirty="0"/>
          </a:p>
        </p:txBody>
      </p:sp>
    </p:spTree>
    <p:extLst>
      <p:ext uri="{BB962C8B-B14F-4D97-AF65-F5344CB8AC3E}">
        <p14:creationId xmlns:p14="http://schemas.microsoft.com/office/powerpoint/2010/main" val="2844558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55776" y="116632"/>
            <a:ext cx="3600450" cy="1143000"/>
          </a:xfrm>
        </p:spPr>
        <p:txBody>
          <a:bodyPr/>
          <a:lstStyle/>
          <a:p>
            <a:pPr algn="ctr"/>
            <a:r>
              <a:rPr lang="en-GB" sz="3200" dirty="0" smtClean="0">
                <a:solidFill>
                  <a:srgbClr val="00B0F0"/>
                </a:solidFill>
              </a:rPr>
              <a:t>Anaphylaxis</a:t>
            </a:r>
          </a:p>
        </p:txBody>
      </p:sp>
      <p:sp>
        <p:nvSpPr>
          <p:cNvPr id="79875" name="Rectangle 3"/>
          <p:cNvSpPr>
            <a:spLocks noGrp="1" noChangeArrowheads="1"/>
          </p:cNvSpPr>
          <p:nvPr>
            <p:ph type="body" sz="half" idx="1"/>
          </p:nvPr>
        </p:nvSpPr>
        <p:spPr>
          <a:xfrm>
            <a:off x="107504" y="3309671"/>
            <a:ext cx="3810000" cy="3394075"/>
          </a:xfrm>
        </p:spPr>
        <p:txBody>
          <a:bodyPr/>
          <a:lstStyle/>
          <a:p>
            <a:pPr>
              <a:lnSpc>
                <a:spcPct val="90000"/>
              </a:lnSpc>
              <a:defRPr/>
            </a:pPr>
            <a:r>
              <a:rPr lang="en-GB" sz="1800" dirty="0"/>
              <a:t>S</a:t>
            </a:r>
            <a:r>
              <a:rPr lang="en-GB" sz="1800" dirty="0" smtClean="0"/>
              <a:t>ymptoms:</a:t>
            </a:r>
          </a:p>
          <a:p>
            <a:pPr lvl="1">
              <a:lnSpc>
                <a:spcPct val="90000"/>
              </a:lnSpc>
              <a:defRPr/>
            </a:pPr>
            <a:r>
              <a:rPr lang="en-GB" sz="1800" dirty="0" smtClean="0"/>
              <a:t>itchiness around mouth, pharynx, lips</a:t>
            </a:r>
          </a:p>
          <a:p>
            <a:pPr lvl="1">
              <a:lnSpc>
                <a:spcPct val="90000"/>
              </a:lnSpc>
              <a:defRPr/>
            </a:pPr>
            <a:r>
              <a:rPr lang="en-GB" sz="1800" dirty="0" smtClean="0"/>
              <a:t>swelling of the lips, throat and other parts of the body</a:t>
            </a:r>
          </a:p>
          <a:p>
            <a:pPr lvl="1">
              <a:lnSpc>
                <a:spcPct val="90000"/>
              </a:lnSpc>
              <a:defRPr/>
            </a:pPr>
            <a:r>
              <a:rPr lang="en-GB" sz="1800" dirty="0" smtClean="0"/>
              <a:t>wheeze, chest tightness, dyspnoea</a:t>
            </a:r>
          </a:p>
          <a:p>
            <a:pPr lvl="1">
              <a:lnSpc>
                <a:spcPct val="90000"/>
              </a:lnSpc>
              <a:defRPr/>
            </a:pPr>
            <a:r>
              <a:rPr lang="en-GB" sz="1800" dirty="0" smtClean="0"/>
              <a:t>faintness, collapse</a:t>
            </a:r>
          </a:p>
          <a:p>
            <a:pPr lvl="1">
              <a:lnSpc>
                <a:spcPct val="90000"/>
              </a:lnSpc>
              <a:defRPr/>
            </a:pPr>
            <a:r>
              <a:rPr lang="en-GB" sz="1800" dirty="0" smtClean="0"/>
              <a:t>diarrhoea &amp; vomiting</a:t>
            </a:r>
          </a:p>
          <a:p>
            <a:pPr lvl="1">
              <a:lnSpc>
                <a:spcPct val="90000"/>
              </a:lnSpc>
              <a:defRPr/>
            </a:pPr>
            <a:r>
              <a:rPr lang="en-GB" sz="1800" dirty="0" smtClean="0"/>
              <a:t>death if severe &amp; untreated</a:t>
            </a:r>
          </a:p>
        </p:txBody>
      </p:sp>
      <p:pic>
        <p:nvPicPr>
          <p:cNvPr id="48132" name="Picture 4" descr="ANAPHY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05663" y="1819275"/>
            <a:ext cx="1936750" cy="2643188"/>
          </a:xfrm>
          <a:noFill/>
          <a:extLst>
            <a:ext uri="{909E8E84-426E-40DD-AFC4-6F175D3DCCD1}">
              <a14:hiddenFill xmlns:a14="http://schemas.microsoft.com/office/drawing/2010/main">
                <a:solidFill>
                  <a:srgbClr val="FFFFFF"/>
                </a:solidFill>
              </a14:hiddenFill>
            </a:ext>
          </a:extLst>
        </p:spPr>
      </p:pic>
      <p:sp>
        <p:nvSpPr>
          <p:cNvPr id="48133" name="Rectangle 3"/>
          <p:cNvSpPr txBox="1">
            <a:spLocks noChangeArrowheads="1"/>
          </p:cNvSpPr>
          <p:nvPr/>
        </p:nvSpPr>
        <p:spPr bwMode="auto">
          <a:xfrm>
            <a:off x="0" y="1412776"/>
            <a:ext cx="7772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buClr>
                <a:schemeClr val="hlink"/>
              </a:buClr>
              <a:buSzPct val="75000"/>
              <a:buFont typeface="Monotype Sorts" pitchFamily="2" charset="2"/>
              <a:buChar char="ä"/>
            </a:pPr>
            <a:r>
              <a:rPr lang="en-GB" dirty="0">
                <a:effectLst/>
                <a:latin typeface="+mn-lt"/>
              </a:rPr>
              <a:t>Anaphylaxis: severe generalised allergic reaction</a:t>
            </a:r>
          </a:p>
          <a:p>
            <a:pPr>
              <a:spcBef>
                <a:spcPct val="20000"/>
              </a:spcBef>
              <a:buClr>
                <a:schemeClr val="hlink"/>
              </a:buClr>
              <a:buSzPct val="75000"/>
              <a:buFont typeface="Monotype Sorts" pitchFamily="2" charset="2"/>
              <a:buChar char="ä"/>
            </a:pPr>
            <a:r>
              <a:rPr lang="en-GB" dirty="0">
                <a:effectLst/>
                <a:latin typeface="+mn-lt"/>
              </a:rPr>
              <a:t>Uncommon, potentially fatal</a:t>
            </a:r>
          </a:p>
          <a:p>
            <a:pPr>
              <a:spcBef>
                <a:spcPct val="20000"/>
              </a:spcBef>
              <a:buClr>
                <a:schemeClr val="hlink"/>
              </a:buClr>
              <a:buSzPct val="75000"/>
              <a:buFont typeface="Monotype Sorts" pitchFamily="2" charset="2"/>
              <a:buChar char="ä"/>
            </a:pPr>
            <a:r>
              <a:rPr lang="en-GB" dirty="0">
                <a:effectLst/>
                <a:latin typeface="+mn-lt"/>
              </a:rPr>
              <a:t>Generalised degranulation of </a:t>
            </a:r>
            <a:r>
              <a:rPr lang="en-GB" dirty="0" err="1">
                <a:effectLst/>
                <a:latin typeface="+mn-lt"/>
              </a:rPr>
              <a:t>IgE</a:t>
            </a:r>
            <a:r>
              <a:rPr lang="en-GB" dirty="0">
                <a:effectLst/>
                <a:latin typeface="+mn-lt"/>
              </a:rPr>
              <a:t> sensitised mast cells</a:t>
            </a:r>
          </a:p>
        </p:txBody>
      </p:sp>
      <p:sp>
        <p:nvSpPr>
          <p:cNvPr id="7" name="Rectangle 3"/>
          <p:cNvSpPr txBox="1">
            <a:spLocks noChangeArrowheads="1"/>
          </p:cNvSpPr>
          <p:nvPr/>
        </p:nvSpPr>
        <p:spPr bwMode="auto">
          <a:xfrm>
            <a:off x="3498850" y="3275013"/>
            <a:ext cx="3810000" cy="3394075"/>
          </a:xfrm>
          <a:prstGeom prst="rect">
            <a:avLst/>
          </a:prstGeom>
          <a:noFill/>
          <a:ln w="12700">
            <a:noFill/>
            <a:miter lim="800000"/>
            <a:headEnd/>
            <a:tailEnd/>
          </a:ln>
          <a:effectLst/>
        </p:spPr>
        <p:txBody>
          <a:bodyPr lIns="90488" tIns="44450" rIns="90488" bIns="44450"/>
          <a:lst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a:lstStyle>
          <a:p>
            <a:pPr>
              <a:lnSpc>
                <a:spcPct val="90000"/>
              </a:lnSpc>
              <a:defRPr/>
            </a:pPr>
            <a:r>
              <a:rPr lang="en-GB" sz="1800" dirty="0" smtClean="0">
                <a:effectLst/>
              </a:rPr>
              <a:t>Systems:</a:t>
            </a:r>
          </a:p>
          <a:p>
            <a:pPr lvl="1">
              <a:lnSpc>
                <a:spcPct val="90000"/>
              </a:lnSpc>
              <a:defRPr/>
            </a:pPr>
            <a:r>
              <a:rPr lang="en-GB" sz="1800" dirty="0">
                <a:effectLst/>
              </a:rPr>
              <a:t>Cardiovascular - vasodilatation, cardiovascular collapse</a:t>
            </a:r>
          </a:p>
          <a:p>
            <a:pPr lvl="1">
              <a:lnSpc>
                <a:spcPct val="90000"/>
              </a:lnSpc>
              <a:defRPr/>
            </a:pPr>
            <a:r>
              <a:rPr lang="en-GB" sz="1800" dirty="0" smtClean="0">
                <a:effectLst/>
              </a:rPr>
              <a:t>Respiratory </a:t>
            </a:r>
            <a:r>
              <a:rPr lang="en-GB" sz="1800" dirty="0">
                <a:effectLst/>
              </a:rPr>
              <a:t>- bronchospasm, laryngeal oedema</a:t>
            </a:r>
          </a:p>
          <a:p>
            <a:pPr lvl="1">
              <a:lnSpc>
                <a:spcPct val="90000"/>
              </a:lnSpc>
              <a:defRPr/>
            </a:pPr>
            <a:r>
              <a:rPr lang="en-GB" sz="1800" dirty="0" smtClean="0">
                <a:effectLst/>
              </a:rPr>
              <a:t>Skin </a:t>
            </a:r>
            <a:r>
              <a:rPr lang="en-GB" sz="1800" dirty="0">
                <a:effectLst/>
              </a:rPr>
              <a:t>- vasodilatation, erythema, </a:t>
            </a:r>
            <a:r>
              <a:rPr lang="en-GB" sz="1800" dirty="0" err="1">
                <a:effectLst/>
              </a:rPr>
              <a:t>urticaria</a:t>
            </a:r>
            <a:r>
              <a:rPr lang="en-GB" sz="1800" dirty="0">
                <a:effectLst/>
              </a:rPr>
              <a:t>, angioedema</a:t>
            </a:r>
          </a:p>
          <a:p>
            <a:pPr lvl="1">
              <a:lnSpc>
                <a:spcPct val="90000"/>
              </a:lnSpc>
              <a:defRPr/>
            </a:pPr>
            <a:r>
              <a:rPr lang="en-GB" sz="1800" dirty="0">
                <a:effectLst/>
              </a:rPr>
              <a:t> GI - vomiting, diarrhoea</a:t>
            </a:r>
          </a:p>
        </p:txBody>
      </p:sp>
      <p:pic>
        <p:nvPicPr>
          <p:cNvPr id="48135" name="Picture 4" descr="URTIC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88" y="4508500"/>
            <a:ext cx="22082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sldNum" sz="quarter" idx="11"/>
          </p:nvPr>
        </p:nvSpPr>
        <p:spPr>
          <a:xfrm>
            <a:off x="250825" y="6308725"/>
            <a:ext cx="2133600" cy="476250"/>
          </a:xfrm>
          <a:noFill/>
        </p:spPr>
        <p:txBody>
          <a:bodyPr/>
          <a:lstStyle/>
          <a:p>
            <a:r>
              <a:rPr lang="en-US" altLang="en-US" dirty="0" smtClean="0">
                <a:effectLst/>
              </a:rPr>
              <a:t>Page </a:t>
            </a:r>
            <a:fld id="{E3C4DF9E-451A-4774-9B94-9ABB70B9ACCC}" type="slidenum">
              <a:rPr lang="en-US" altLang="en-US" smtClean="0">
                <a:effectLst/>
              </a:rPr>
              <a:pPr/>
              <a:t>14</a:t>
            </a:fld>
            <a:endParaRPr lang="en-US" altLang="en-US" dirty="0" smtClean="0">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864393" y="188640"/>
            <a:ext cx="7415213" cy="1143000"/>
          </a:xfrm>
        </p:spPr>
        <p:txBody>
          <a:bodyPr/>
          <a:lstStyle/>
          <a:p>
            <a:pPr algn="ctr">
              <a:defRPr/>
            </a:pPr>
            <a:r>
              <a:rPr lang="en-GB" sz="3200" dirty="0" smtClean="0">
                <a:solidFill>
                  <a:srgbClr val="00B0F0"/>
                </a:solidFill>
              </a:rPr>
              <a:t>Asthma - </a:t>
            </a:r>
            <a:r>
              <a:rPr lang="en-GB" sz="3200" dirty="0" err="1" smtClean="0">
                <a:solidFill>
                  <a:srgbClr val="00B0F0"/>
                </a:solidFill>
              </a:rPr>
              <a:t>immunopathogenesis</a:t>
            </a:r>
            <a:endParaRPr lang="en-GB" sz="3200" dirty="0" smtClean="0">
              <a:solidFill>
                <a:srgbClr val="00B0F0"/>
              </a:solidFill>
            </a:endParaRPr>
          </a:p>
        </p:txBody>
      </p:sp>
      <p:sp>
        <p:nvSpPr>
          <p:cNvPr id="3" name="Rectangle 3"/>
          <p:cNvSpPr txBox="1">
            <a:spLocks noChangeArrowheads="1"/>
          </p:cNvSpPr>
          <p:nvPr/>
        </p:nvSpPr>
        <p:spPr bwMode="auto">
          <a:xfrm>
            <a:off x="827584" y="1430912"/>
            <a:ext cx="7772400" cy="4114800"/>
          </a:xfrm>
          <a:prstGeom prst="rect">
            <a:avLst/>
          </a:prstGeom>
          <a:noFill/>
          <a:ln w="12700">
            <a:noFill/>
            <a:miter lim="800000"/>
            <a:headEnd/>
            <a:tailEnd/>
          </a:ln>
          <a:effectLst/>
        </p:spPr>
        <p:txBody>
          <a:bodyPr lIns="90488" tIns="44450" rIns="90488" bIns="44450"/>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buClr>
                <a:schemeClr val="hlink"/>
              </a:buClr>
              <a:buSzPct val="75000"/>
              <a:buFont typeface="Monotype Sorts" pitchFamily="2" charset="2"/>
              <a:buChar char="ä"/>
            </a:pPr>
            <a:r>
              <a:rPr lang="en-GB" sz="2800" dirty="0">
                <a:solidFill>
                  <a:srgbClr val="0E207F"/>
                </a:solidFill>
                <a:effectLst/>
                <a:latin typeface="+mn-lt"/>
              </a:rPr>
              <a:t>Acute inflammation of the airways</a:t>
            </a:r>
          </a:p>
          <a:p>
            <a:pPr lvl="1">
              <a:spcBef>
                <a:spcPct val="20000"/>
              </a:spcBef>
              <a:buClr>
                <a:schemeClr val="hlink"/>
              </a:buClr>
              <a:buSzPct val="75000"/>
              <a:buFont typeface="Monotype Sorts" pitchFamily="2" charset="2"/>
              <a:buChar char="ä"/>
            </a:pPr>
            <a:r>
              <a:rPr lang="en-GB" dirty="0">
                <a:solidFill>
                  <a:srgbClr val="0E207F"/>
                </a:solidFill>
                <a:effectLst/>
                <a:latin typeface="+mn-lt"/>
              </a:rPr>
              <a:t>mast cell activation </a:t>
            </a:r>
            <a:r>
              <a:rPr lang="en-GB" dirty="0" smtClean="0">
                <a:solidFill>
                  <a:srgbClr val="0E207F"/>
                </a:solidFill>
                <a:effectLst/>
                <a:latin typeface="+mn-lt"/>
              </a:rPr>
              <a:t>and </a:t>
            </a:r>
            <a:r>
              <a:rPr lang="en-GB" dirty="0">
                <a:solidFill>
                  <a:srgbClr val="0E207F"/>
                </a:solidFill>
                <a:effectLst/>
                <a:latin typeface="+mn-lt"/>
              </a:rPr>
              <a:t>degranulation</a:t>
            </a:r>
          </a:p>
          <a:p>
            <a:pPr lvl="2">
              <a:spcBef>
                <a:spcPct val="20000"/>
              </a:spcBef>
              <a:buClr>
                <a:schemeClr val="hlink"/>
              </a:buClr>
              <a:buSzPct val="65000"/>
              <a:buFont typeface="Monotype Sorts" pitchFamily="2" charset="2"/>
              <a:buChar char="ä"/>
            </a:pPr>
            <a:r>
              <a:rPr lang="en-GB" sz="2000" dirty="0" smtClean="0">
                <a:solidFill>
                  <a:srgbClr val="0E207F"/>
                </a:solidFill>
                <a:effectLst/>
                <a:latin typeface="+mn-lt"/>
              </a:rPr>
              <a:t>Pre-stored </a:t>
            </a:r>
            <a:r>
              <a:rPr lang="en-GB" sz="2000" dirty="0">
                <a:solidFill>
                  <a:srgbClr val="0E207F"/>
                </a:solidFill>
                <a:effectLst/>
                <a:latin typeface="+mn-lt"/>
              </a:rPr>
              <a:t>mediators</a:t>
            </a:r>
          </a:p>
          <a:p>
            <a:pPr lvl="3">
              <a:spcBef>
                <a:spcPct val="20000"/>
              </a:spcBef>
              <a:buClr>
                <a:schemeClr val="hlink"/>
              </a:buClr>
              <a:buSzPct val="65000"/>
              <a:buFont typeface="Monotype Sorts" pitchFamily="2" charset="2"/>
              <a:buChar char="ä"/>
            </a:pPr>
            <a:r>
              <a:rPr lang="en-GB" sz="1800" dirty="0">
                <a:solidFill>
                  <a:srgbClr val="0E207F"/>
                </a:solidFill>
                <a:effectLst/>
                <a:latin typeface="+mn-lt"/>
              </a:rPr>
              <a:t>histamine</a:t>
            </a:r>
          </a:p>
          <a:p>
            <a:pPr lvl="2">
              <a:spcBef>
                <a:spcPct val="20000"/>
              </a:spcBef>
              <a:buClr>
                <a:schemeClr val="hlink"/>
              </a:buClr>
              <a:buSzPct val="65000"/>
              <a:buFont typeface="Monotype Sorts" pitchFamily="2" charset="2"/>
              <a:buChar char="ä"/>
            </a:pPr>
            <a:r>
              <a:rPr lang="en-GB" sz="2000" dirty="0">
                <a:solidFill>
                  <a:srgbClr val="0E207F"/>
                </a:solidFill>
                <a:effectLst/>
                <a:latin typeface="+mn-lt"/>
              </a:rPr>
              <a:t>Newly synthesised mediators</a:t>
            </a:r>
          </a:p>
          <a:p>
            <a:pPr lvl="3">
              <a:spcBef>
                <a:spcPct val="20000"/>
              </a:spcBef>
              <a:buClr>
                <a:schemeClr val="hlink"/>
              </a:buClr>
              <a:buSzPct val="65000"/>
              <a:buFont typeface="Monotype Sorts" pitchFamily="2" charset="2"/>
              <a:buChar char="ä"/>
            </a:pPr>
            <a:r>
              <a:rPr lang="en-GB" sz="1800" dirty="0">
                <a:solidFill>
                  <a:srgbClr val="0E207F"/>
                </a:solidFill>
                <a:effectLst/>
                <a:latin typeface="+mn-lt"/>
              </a:rPr>
              <a:t>prostaglandins, </a:t>
            </a:r>
            <a:r>
              <a:rPr lang="en-GB" sz="1800" dirty="0" err="1">
                <a:solidFill>
                  <a:srgbClr val="0E207F"/>
                </a:solidFill>
                <a:effectLst/>
                <a:latin typeface="+mn-lt"/>
              </a:rPr>
              <a:t>leukotrienes</a:t>
            </a:r>
            <a:endParaRPr lang="en-GB" sz="1800" dirty="0">
              <a:solidFill>
                <a:srgbClr val="0E207F"/>
              </a:solidFill>
              <a:effectLst/>
              <a:latin typeface="+mn-lt"/>
            </a:endParaRPr>
          </a:p>
          <a:p>
            <a:pPr lvl="1">
              <a:spcBef>
                <a:spcPct val="20000"/>
              </a:spcBef>
              <a:buClr>
                <a:schemeClr val="hlink"/>
              </a:buClr>
              <a:buSzPct val="75000"/>
              <a:buFont typeface="Monotype Sorts" pitchFamily="2" charset="2"/>
              <a:buChar char="ä"/>
            </a:pPr>
            <a:r>
              <a:rPr lang="en-GB" dirty="0">
                <a:solidFill>
                  <a:srgbClr val="0E207F"/>
                </a:solidFill>
                <a:effectLst/>
                <a:latin typeface="+mn-lt"/>
              </a:rPr>
              <a:t>acute airway narrowing</a:t>
            </a:r>
          </a:p>
          <a:p>
            <a:pPr>
              <a:spcBef>
                <a:spcPct val="20000"/>
              </a:spcBef>
              <a:buClr>
                <a:schemeClr val="hlink"/>
              </a:buClr>
              <a:buSzPct val="75000"/>
              <a:buFont typeface="Monotype Sorts" pitchFamily="2" charset="2"/>
              <a:buChar char="ä"/>
            </a:pPr>
            <a:endParaRPr lang="en-GB" dirty="0">
              <a:solidFill>
                <a:srgbClr val="0E207F"/>
              </a:solidFill>
              <a:effectLst/>
              <a:latin typeface="+mn-lt"/>
            </a:endParaRPr>
          </a:p>
        </p:txBody>
      </p:sp>
      <p:grpSp>
        <p:nvGrpSpPr>
          <p:cNvPr id="38916" name="Group 12"/>
          <p:cNvGrpSpPr>
            <a:grpSpLocks/>
          </p:cNvGrpSpPr>
          <p:nvPr/>
        </p:nvGrpSpPr>
        <p:grpSpPr bwMode="auto">
          <a:xfrm>
            <a:off x="683568" y="4653794"/>
            <a:ext cx="7589837" cy="2014537"/>
            <a:chOff x="357158" y="4519206"/>
            <a:chExt cx="7589867" cy="2014911"/>
          </a:xfrm>
        </p:grpSpPr>
        <p:sp>
          <p:nvSpPr>
            <p:cNvPr id="38917" name="Text Box 3"/>
            <p:cNvSpPr txBox="1">
              <a:spLocks noChangeArrowheads="1"/>
            </p:cNvSpPr>
            <p:nvPr/>
          </p:nvSpPr>
          <p:spPr bwMode="auto">
            <a:xfrm>
              <a:off x="4888105" y="4519206"/>
              <a:ext cx="2887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b="1">
                  <a:effectLst/>
                </a:rPr>
                <a:t>Smooth muscle contraction</a:t>
              </a:r>
            </a:p>
          </p:txBody>
        </p:sp>
        <p:sp>
          <p:nvSpPr>
            <p:cNvPr id="38918" name="Text Box 4"/>
            <p:cNvSpPr txBox="1">
              <a:spLocks noChangeArrowheads="1"/>
            </p:cNvSpPr>
            <p:nvPr/>
          </p:nvSpPr>
          <p:spPr bwMode="auto">
            <a:xfrm>
              <a:off x="2020888" y="4519206"/>
              <a:ext cx="191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lg" len="me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b="1">
                  <a:effectLst/>
                </a:rPr>
                <a:t>Vascular Leakage</a:t>
              </a:r>
            </a:p>
          </p:txBody>
        </p:sp>
        <p:pic>
          <p:nvPicPr>
            <p:cNvPr id="38919" name="Picture 8" descr="hy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4687705"/>
              <a:ext cx="5973762" cy="18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9"/>
            <p:cNvSpPr txBox="1">
              <a:spLocks noChangeArrowheads="1"/>
            </p:cNvSpPr>
            <p:nvPr/>
          </p:nvSpPr>
          <p:spPr bwMode="auto">
            <a:xfrm>
              <a:off x="927084" y="5786454"/>
              <a:ext cx="1119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b="1">
                  <a:effectLst/>
                </a:rPr>
                <a:t>Mucus</a:t>
              </a:r>
              <a:br>
                <a:rPr lang="en-US" sz="1600" b="1">
                  <a:effectLst/>
                </a:rPr>
              </a:br>
              <a:r>
                <a:rPr lang="en-US" sz="1600" b="1">
                  <a:effectLst/>
                </a:rPr>
                <a:t>Secretion</a:t>
              </a:r>
            </a:p>
          </p:txBody>
        </p:sp>
        <p:sp>
          <p:nvSpPr>
            <p:cNvPr id="38921" name="Text Box 10"/>
            <p:cNvSpPr txBox="1">
              <a:spLocks noChangeArrowheads="1"/>
            </p:cNvSpPr>
            <p:nvPr/>
          </p:nvSpPr>
          <p:spPr bwMode="auto">
            <a:xfrm>
              <a:off x="357158" y="4929198"/>
              <a:ext cx="1331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lg" len="me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b="1">
                  <a:effectLst/>
                </a:rPr>
                <a:t>Airway Wall</a:t>
              </a:r>
              <a:br>
                <a:rPr lang="en-US" sz="1600" b="1">
                  <a:effectLst/>
                </a:rPr>
              </a:br>
              <a:r>
                <a:rPr lang="en-US" sz="1600" b="1">
                  <a:effectLst/>
                </a:rPr>
                <a:t>Edema</a:t>
              </a:r>
            </a:p>
          </p:txBody>
        </p:sp>
        <p:sp>
          <p:nvSpPr>
            <p:cNvPr id="10" name="AutoShape 11"/>
            <p:cNvSpPr>
              <a:spLocks/>
            </p:cNvSpPr>
            <p:nvPr/>
          </p:nvSpPr>
          <p:spPr bwMode="auto">
            <a:xfrm rot="21596263">
              <a:off x="2261010" y="5065844"/>
              <a:ext cx="193675" cy="354925"/>
            </a:xfrm>
            <a:prstGeom prst="rightBrace">
              <a:avLst>
                <a:gd name="adj1" fmla="val 15779"/>
                <a:gd name="adj2" fmla="val 50000"/>
              </a:avLst>
            </a:prstGeom>
            <a:noFill/>
            <a:ln w="25400">
              <a:solidFill>
                <a:srgbClr val="FFFFFF"/>
              </a:solidFill>
              <a:round/>
              <a:headEnd type="none" w="sm" len="sm"/>
              <a:tailEnd type="none" w="lg" len="med"/>
            </a:ln>
            <a:effectLst/>
            <a:scene3d>
              <a:camera prst="orthographicFront">
                <a:rot lat="19499998" lon="0" rev="10799999"/>
              </a:camera>
              <a:lightRig rig="threePt" dir="t"/>
            </a:scene3d>
          </p:spPr>
          <p:txBody>
            <a:bodyPr anchor="ctr">
              <a:spAutoFit/>
            </a:bodyPr>
            <a:lstStyle/>
            <a:p>
              <a:pPr>
                <a:defRPr/>
              </a:pPr>
              <a:endParaRPr lang="en-GB" sz="1600">
                <a:effectLst/>
              </a:endParaRPr>
            </a:p>
          </p:txBody>
        </p:sp>
        <p:sp>
          <p:nvSpPr>
            <p:cNvPr id="46091" name="Line 12"/>
            <p:cNvSpPr>
              <a:spLocks noChangeShapeType="1"/>
            </p:cNvSpPr>
            <p:nvPr/>
          </p:nvSpPr>
          <p:spPr bwMode="auto">
            <a:xfrm>
              <a:off x="1750989" y="5232125"/>
              <a:ext cx="534989" cy="0"/>
            </a:xfrm>
            <a:prstGeom prst="line">
              <a:avLst/>
            </a:prstGeom>
            <a:noFill/>
            <a:ln w="25400">
              <a:solidFill>
                <a:srgbClr val="FFFFFF"/>
              </a:solidFill>
              <a:round/>
              <a:headEnd type="none" w="sm" len="sm"/>
              <a:tailEnd type="none" w="lg" len="med"/>
            </a:ln>
          </p:spPr>
          <p:txBody>
            <a:bodyPr anchor="ctr">
              <a:spAutoFit/>
            </a:bodyPr>
            <a:lstStyle/>
            <a:p>
              <a:pPr>
                <a:defRPr/>
              </a:pPr>
              <a:endParaRPr lang="en-GB"/>
            </a:p>
          </p:txBody>
        </p:sp>
        <p:sp>
          <p:nvSpPr>
            <p:cNvPr id="46092" name="Line 13"/>
            <p:cNvSpPr>
              <a:spLocks noChangeShapeType="1"/>
            </p:cNvSpPr>
            <p:nvPr/>
          </p:nvSpPr>
          <p:spPr bwMode="auto">
            <a:xfrm flipH="1">
              <a:off x="2000226" y="5876770"/>
              <a:ext cx="623890" cy="195299"/>
            </a:xfrm>
            <a:prstGeom prst="line">
              <a:avLst/>
            </a:prstGeom>
            <a:noFill/>
            <a:ln w="28575">
              <a:solidFill>
                <a:schemeClr val="tx1"/>
              </a:solidFill>
              <a:round/>
              <a:headEnd/>
              <a:tailEnd/>
            </a:ln>
          </p:spPr>
          <p:txBody>
            <a:bodyPr wrap="none" anchor="ctr"/>
            <a:lstStyle/>
            <a:p>
              <a:pPr>
                <a:defRPr/>
              </a:pPr>
              <a:endParaRPr lang="en-GB"/>
            </a:p>
          </p:txBody>
        </p:sp>
      </p:grpSp>
      <p:sp>
        <p:nvSpPr>
          <p:cNvPr id="13"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15</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71600" y="188640"/>
            <a:ext cx="7272337" cy="1143000"/>
          </a:xfrm>
        </p:spPr>
        <p:txBody>
          <a:bodyPr/>
          <a:lstStyle/>
          <a:p>
            <a:pPr algn="ctr"/>
            <a:r>
              <a:rPr lang="en-GB" sz="3200" dirty="0" smtClean="0">
                <a:solidFill>
                  <a:srgbClr val="00B0F0"/>
                </a:solidFill>
              </a:rPr>
              <a:t>Asthma - </a:t>
            </a:r>
            <a:r>
              <a:rPr lang="en-GB" sz="3200" dirty="0" err="1" smtClean="0">
                <a:solidFill>
                  <a:srgbClr val="00B0F0"/>
                </a:solidFill>
              </a:rPr>
              <a:t>immunopathogenesis</a:t>
            </a:r>
            <a:endParaRPr lang="en-GB" sz="3200" dirty="0" smtClean="0">
              <a:solidFill>
                <a:srgbClr val="00B0F0"/>
              </a:solidFill>
            </a:endParaRPr>
          </a:p>
        </p:txBody>
      </p:sp>
      <p:sp>
        <p:nvSpPr>
          <p:cNvPr id="40963" name="Rectangle 3"/>
          <p:cNvSpPr>
            <a:spLocks noGrp="1" noChangeArrowheads="1"/>
          </p:cNvSpPr>
          <p:nvPr>
            <p:ph type="body" sz="half" idx="1"/>
          </p:nvPr>
        </p:nvSpPr>
        <p:spPr>
          <a:xfrm>
            <a:off x="323528" y="1484784"/>
            <a:ext cx="3810000" cy="4114800"/>
          </a:xfrm>
        </p:spPr>
        <p:txBody>
          <a:bodyPr/>
          <a:lstStyle/>
          <a:p>
            <a:r>
              <a:rPr lang="en-GB" sz="2800" dirty="0" smtClean="0">
                <a:effectLst/>
              </a:rPr>
              <a:t>Chronic inflammation of the airways</a:t>
            </a:r>
          </a:p>
          <a:p>
            <a:pPr lvl="1"/>
            <a:r>
              <a:rPr lang="en-GB" sz="2400" dirty="0" smtClean="0">
                <a:effectLst/>
              </a:rPr>
              <a:t>Cellular infiltrate</a:t>
            </a:r>
          </a:p>
          <a:p>
            <a:pPr lvl="2"/>
            <a:r>
              <a:rPr lang="en-GB" sz="2000" dirty="0" smtClean="0">
                <a:effectLst/>
              </a:rPr>
              <a:t>Th2 lymphocytes, </a:t>
            </a:r>
            <a:r>
              <a:rPr lang="en-GB" sz="2000" dirty="0" err="1" smtClean="0">
                <a:effectLst/>
              </a:rPr>
              <a:t>eosinophils</a:t>
            </a:r>
            <a:endParaRPr lang="en-GB" sz="2000" dirty="0" smtClean="0">
              <a:effectLst/>
            </a:endParaRPr>
          </a:p>
          <a:p>
            <a:pPr lvl="1"/>
            <a:r>
              <a:rPr lang="en-GB" sz="2400" dirty="0" smtClean="0">
                <a:effectLst/>
              </a:rPr>
              <a:t>Smooth muscle hypertrophy</a:t>
            </a:r>
          </a:p>
          <a:p>
            <a:pPr lvl="1"/>
            <a:r>
              <a:rPr lang="en-GB" sz="2400" dirty="0" smtClean="0">
                <a:effectLst/>
              </a:rPr>
              <a:t>Mucus plugging</a:t>
            </a:r>
          </a:p>
          <a:p>
            <a:pPr lvl="1"/>
            <a:r>
              <a:rPr lang="en-GB" sz="2400" dirty="0" smtClean="0">
                <a:effectLst/>
              </a:rPr>
              <a:t>Epithelial shedding</a:t>
            </a:r>
          </a:p>
          <a:p>
            <a:pPr lvl="1"/>
            <a:r>
              <a:rPr lang="en-GB" sz="2400" dirty="0" smtClean="0">
                <a:effectLst/>
              </a:rPr>
              <a:t>Sub epithelial fibrosis</a:t>
            </a:r>
          </a:p>
        </p:txBody>
      </p:sp>
      <p:pic>
        <p:nvPicPr>
          <p:cNvPr id="8" name="Picture 7" descr="figure_02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65018"/>
            <a:ext cx="5216636" cy="45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effectLst/>
              </a:rPr>
              <a:t>Page </a:t>
            </a:r>
            <a:fld id="{E3C4DF9E-451A-4774-9B94-9ABB70B9ACCC}" type="slidenum">
              <a:rPr lang="en-US" altLang="en-US" smtClean="0">
                <a:effectLst/>
              </a:rPr>
              <a:pPr/>
              <a:t>16</a:t>
            </a:fld>
            <a:endParaRPr lang="en-US" altLang="en-US" dirty="0" smtClean="0">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751263" y="1556792"/>
            <a:ext cx="5392737"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Tx/>
              <a:buChar char="•"/>
            </a:pPr>
            <a:r>
              <a:rPr lang="en-US" dirty="0">
                <a:solidFill>
                  <a:srgbClr val="0E207F"/>
                </a:solidFill>
                <a:effectLst/>
              </a:rPr>
              <a:t>Reversible </a:t>
            </a:r>
            <a:r>
              <a:rPr lang="en-US" dirty="0" err="1">
                <a:solidFill>
                  <a:srgbClr val="0E207F"/>
                </a:solidFill>
                <a:effectLst/>
              </a:rPr>
              <a:t>generalised</a:t>
            </a:r>
            <a:r>
              <a:rPr lang="en-US" dirty="0">
                <a:solidFill>
                  <a:srgbClr val="0E207F"/>
                </a:solidFill>
                <a:effectLst/>
              </a:rPr>
              <a:t> airway obstruction </a:t>
            </a:r>
          </a:p>
          <a:p>
            <a:pPr lvl="1">
              <a:buFontTx/>
              <a:buChar char="•"/>
            </a:pPr>
            <a:r>
              <a:rPr lang="en-GB" sz="2000" dirty="0">
                <a:solidFill>
                  <a:srgbClr val="0E207F"/>
                </a:solidFill>
                <a:effectLst/>
              </a:rPr>
              <a:t>Chronic episodic wheeze</a:t>
            </a:r>
            <a:endParaRPr lang="en-US" dirty="0">
              <a:solidFill>
                <a:srgbClr val="0E207F"/>
              </a:solidFill>
              <a:effectLst/>
            </a:endParaRPr>
          </a:p>
          <a:p>
            <a:pPr>
              <a:buFontTx/>
              <a:buChar char="•"/>
            </a:pPr>
            <a:r>
              <a:rPr lang="en-US" dirty="0">
                <a:solidFill>
                  <a:srgbClr val="0E207F"/>
                </a:solidFill>
                <a:effectLst/>
              </a:rPr>
              <a:t>Bronchial </a:t>
            </a:r>
            <a:r>
              <a:rPr lang="en-US" dirty="0" err="1">
                <a:solidFill>
                  <a:srgbClr val="0E207F"/>
                </a:solidFill>
                <a:effectLst/>
              </a:rPr>
              <a:t>hyperresponsiveness</a:t>
            </a:r>
            <a:endParaRPr lang="en-US" dirty="0">
              <a:solidFill>
                <a:srgbClr val="0E207F"/>
              </a:solidFill>
              <a:effectLst/>
            </a:endParaRPr>
          </a:p>
          <a:p>
            <a:pPr lvl="1">
              <a:buFontTx/>
              <a:buChar char="•"/>
            </a:pPr>
            <a:r>
              <a:rPr lang="en-US" sz="2000" dirty="0">
                <a:solidFill>
                  <a:srgbClr val="0E207F"/>
                </a:solidFill>
                <a:effectLst/>
              </a:rPr>
              <a:t>Bronchial irritability</a:t>
            </a:r>
          </a:p>
          <a:p>
            <a:pPr>
              <a:buFontTx/>
              <a:buChar char="•"/>
            </a:pPr>
            <a:r>
              <a:rPr lang="en-US" dirty="0">
                <a:solidFill>
                  <a:srgbClr val="0E207F"/>
                </a:solidFill>
                <a:effectLst/>
              </a:rPr>
              <a:t>Cough </a:t>
            </a:r>
          </a:p>
          <a:p>
            <a:pPr>
              <a:buFontTx/>
              <a:buChar char="•"/>
            </a:pPr>
            <a:r>
              <a:rPr lang="en-US" dirty="0">
                <a:solidFill>
                  <a:srgbClr val="0E207F"/>
                </a:solidFill>
                <a:effectLst/>
              </a:rPr>
              <a:t>Mucus production</a:t>
            </a:r>
          </a:p>
          <a:p>
            <a:pPr>
              <a:buFontTx/>
              <a:buChar char="•"/>
            </a:pPr>
            <a:r>
              <a:rPr lang="en-US" dirty="0">
                <a:solidFill>
                  <a:srgbClr val="0E207F"/>
                </a:solidFill>
                <a:effectLst/>
              </a:rPr>
              <a:t>Breathlessness</a:t>
            </a:r>
          </a:p>
          <a:p>
            <a:pPr>
              <a:buFontTx/>
              <a:buChar char="•"/>
            </a:pPr>
            <a:r>
              <a:rPr lang="en-US" dirty="0">
                <a:solidFill>
                  <a:srgbClr val="0E207F"/>
                </a:solidFill>
                <a:effectLst/>
              </a:rPr>
              <a:t>Chest </a:t>
            </a:r>
            <a:r>
              <a:rPr lang="en-US" dirty="0" smtClean="0">
                <a:solidFill>
                  <a:srgbClr val="0E207F"/>
                </a:solidFill>
                <a:effectLst/>
              </a:rPr>
              <a:t>tightness</a:t>
            </a:r>
            <a:endParaRPr lang="en-GB" dirty="0">
              <a:solidFill>
                <a:srgbClr val="0E207F"/>
              </a:solidFill>
              <a:effectLst/>
            </a:endParaRPr>
          </a:p>
          <a:p>
            <a:pPr>
              <a:buFontTx/>
              <a:buChar char="•"/>
            </a:pPr>
            <a:endParaRPr lang="en-US" dirty="0">
              <a:solidFill>
                <a:srgbClr val="0E207F"/>
              </a:solidFill>
              <a:effectLst/>
            </a:endParaRPr>
          </a:p>
        </p:txBody>
      </p:sp>
      <p:pic>
        <p:nvPicPr>
          <p:cNvPr id="43011" name="Picture 6" descr="peak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420888"/>
            <a:ext cx="32734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971600" y="413792"/>
            <a:ext cx="7272337" cy="1143000"/>
          </a:xfrm>
          <a:prstGeom prst="rect">
            <a:avLst/>
          </a:prstGeom>
        </p:spPr>
        <p:txBody>
          <a:bodyPr/>
          <a:lst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a:lstStyle>
          <a:p>
            <a:pPr algn="ctr"/>
            <a:r>
              <a:rPr lang="en-GB" sz="3200" dirty="0" smtClean="0">
                <a:solidFill>
                  <a:srgbClr val="00B0F0"/>
                </a:solidFill>
              </a:rPr>
              <a:t>Asthma – clinical features</a:t>
            </a:r>
          </a:p>
        </p:txBody>
      </p:sp>
      <p:sp>
        <p:nvSpPr>
          <p:cNvPr id="6"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17</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54187" y="188640"/>
            <a:ext cx="5518150" cy="1143000"/>
          </a:xfrm>
        </p:spPr>
        <p:txBody>
          <a:bodyPr/>
          <a:lstStyle/>
          <a:p>
            <a:pPr algn="ctr"/>
            <a:r>
              <a:rPr lang="en-GB" sz="3200" dirty="0" smtClean="0">
                <a:solidFill>
                  <a:srgbClr val="00B0F0"/>
                </a:solidFill>
              </a:rPr>
              <a:t>Allergic rhinitis</a:t>
            </a:r>
          </a:p>
        </p:txBody>
      </p:sp>
      <p:sp>
        <p:nvSpPr>
          <p:cNvPr id="45059" name="Rectangle 3"/>
          <p:cNvSpPr>
            <a:spLocks noGrp="1" noChangeArrowheads="1"/>
          </p:cNvSpPr>
          <p:nvPr>
            <p:ph type="body" sz="half" idx="1"/>
          </p:nvPr>
        </p:nvSpPr>
        <p:spPr/>
        <p:txBody>
          <a:bodyPr/>
          <a:lstStyle/>
          <a:p>
            <a:r>
              <a:rPr lang="en-GB" sz="2400" dirty="0" smtClean="0">
                <a:effectLst/>
              </a:rPr>
              <a:t>Seasonal - hay fever - grass, tree pollens</a:t>
            </a:r>
          </a:p>
          <a:p>
            <a:r>
              <a:rPr lang="en-GB" sz="2400" dirty="0" smtClean="0">
                <a:effectLst/>
              </a:rPr>
              <a:t>Perennial - perennial allergic rhinitis</a:t>
            </a:r>
          </a:p>
          <a:p>
            <a:pPr lvl="1"/>
            <a:r>
              <a:rPr lang="en-GB" sz="2000" dirty="0" smtClean="0"/>
              <a:t>House dust mite</a:t>
            </a:r>
            <a:r>
              <a:rPr lang="en-GB" sz="2000" dirty="0" smtClean="0">
                <a:effectLst/>
              </a:rPr>
              <a:t>, animal</a:t>
            </a:r>
          </a:p>
          <a:p>
            <a:r>
              <a:rPr lang="en-GB" sz="2400" dirty="0" smtClean="0">
                <a:effectLst/>
              </a:rPr>
              <a:t>Symptoms</a:t>
            </a:r>
          </a:p>
          <a:p>
            <a:pPr lvl="1"/>
            <a:r>
              <a:rPr lang="en-GB" sz="2000" dirty="0" smtClean="0">
                <a:effectLst/>
              </a:rPr>
              <a:t>sneezing</a:t>
            </a:r>
          </a:p>
          <a:p>
            <a:pPr lvl="1"/>
            <a:r>
              <a:rPr lang="en-GB" sz="2000" dirty="0" smtClean="0">
                <a:effectLst/>
              </a:rPr>
              <a:t>rhinorrhoea</a:t>
            </a:r>
          </a:p>
          <a:p>
            <a:pPr lvl="1"/>
            <a:r>
              <a:rPr lang="en-GB" sz="2000" dirty="0" smtClean="0">
                <a:effectLst/>
              </a:rPr>
              <a:t>itchy nose, eyes</a:t>
            </a:r>
          </a:p>
          <a:p>
            <a:pPr lvl="1"/>
            <a:r>
              <a:rPr lang="en-GB" sz="2000" dirty="0" smtClean="0">
                <a:effectLst/>
              </a:rPr>
              <a:t>nasal blockage, sinusitis, loss of smell/taste</a:t>
            </a:r>
          </a:p>
        </p:txBody>
      </p:sp>
      <p:grpSp>
        <p:nvGrpSpPr>
          <p:cNvPr id="45060" name="Group 7"/>
          <p:cNvGrpSpPr>
            <a:grpSpLocks/>
          </p:cNvGrpSpPr>
          <p:nvPr/>
        </p:nvGrpSpPr>
        <p:grpSpPr bwMode="auto">
          <a:xfrm>
            <a:off x="5713413" y="1857375"/>
            <a:ext cx="3116262" cy="4887913"/>
            <a:chOff x="5713421" y="963613"/>
            <a:chExt cx="3116262" cy="5781675"/>
          </a:xfrm>
        </p:grpSpPr>
        <p:pic>
          <p:nvPicPr>
            <p:cNvPr id="45061" name="Picture 4" descr="ALSAL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71" y="3528277"/>
              <a:ext cx="1550987" cy="16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2" name="Object 2"/>
            <p:cNvGraphicFramePr>
              <a:graphicFrameLocks noChangeAspect="1"/>
            </p:cNvGraphicFramePr>
            <p:nvPr/>
          </p:nvGraphicFramePr>
          <p:xfrm>
            <a:off x="5713421" y="963613"/>
            <a:ext cx="3111500" cy="1981200"/>
          </p:xfrm>
          <a:graphic>
            <a:graphicData uri="http://schemas.openxmlformats.org/presentationml/2006/ole">
              <mc:AlternateContent xmlns:mc="http://schemas.openxmlformats.org/markup-compatibility/2006">
                <mc:Choice xmlns:v="urn:schemas-microsoft-com:vml" Requires="v">
                  <p:oleObj spid="_x0000_s6222" name="Photo Editor Photo" r:id="rId4" imgW="5114286" imgH="3258005" progId="MSPhotoEd.3">
                    <p:embed/>
                  </p:oleObj>
                </mc:Choice>
                <mc:Fallback>
                  <p:oleObj name="Photo Editor Photo" r:id="rId4" imgW="5114286" imgH="325800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21" y="963613"/>
                          <a:ext cx="3111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3" name="Picture 9" descr="TURBI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8" y="4887913"/>
              <a:ext cx="3114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descr="SINUSIT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8" y="2946400"/>
              <a:ext cx="1701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5"/>
          <p:cNvSpPr>
            <a:spLocks noGrp="1" noChangeArrowheads="1"/>
          </p:cNvSpPr>
          <p:nvPr>
            <p:ph type="sldNum" sz="quarter" idx="11"/>
          </p:nvPr>
        </p:nvSpPr>
        <p:spPr>
          <a:xfrm>
            <a:off x="250825" y="6308725"/>
            <a:ext cx="2133600" cy="476250"/>
          </a:xfrm>
          <a:noFill/>
        </p:spPr>
        <p:txBody>
          <a:bodyPr/>
          <a:lstStyle/>
          <a:p>
            <a:r>
              <a:rPr lang="en-US" altLang="en-US" dirty="0" smtClean="0">
                <a:effectLst/>
              </a:rPr>
              <a:t>Page </a:t>
            </a:r>
            <a:fld id="{E3C4DF9E-451A-4774-9B94-9ABB70B9ACCC}" type="slidenum">
              <a:rPr lang="en-US" altLang="en-US" smtClean="0">
                <a:effectLst/>
              </a:rPr>
              <a:pPr/>
              <a:t>18</a:t>
            </a:fld>
            <a:endParaRPr lang="en-US" altLang="en-US" dirty="0" smtClean="0">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39603" y="188640"/>
            <a:ext cx="4425950" cy="1143000"/>
          </a:xfrm>
        </p:spPr>
        <p:txBody>
          <a:bodyPr/>
          <a:lstStyle/>
          <a:p>
            <a:pPr algn="ctr"/>
            <a:r>
              <a:rPr lang="en-GB" dirty="0" smtClean="0">
                <a:solidFill>
                  <a:srgbClr val="00B0F0"/>
                </a:solidFill>
              </a:rPr>
              <a:t>Food allergy</a:t>
            </a:r>
          </a:p>
        </p:txBody>
      </p:sp>
      <p:sp>
        <p:nvSpPr>
          <p:cNvPr id="47107" name="Rectangle 3"/>
          <p:cNvSpPr>
            <a:spLocks noGrp="1" noChangeArrowheads="1"/>
          </p:cNvSpPr>
          <p:nvPr>
            <p:ph type="body" sz="half" idx="1"/>
          </p:nvPr>
        </p:nvSpPr>
        <p:spPr>
          <a:xfrm>
            <a:off x="467544" y="1828192"/>
            <a:ext cx="3810000" cy="4114800"/>
          </a:xfrm>
        </p:spPr>
        <p:txBody>
          <a:bodyPr/>
          <a:lstStyle/>
          <a:p>
            <a:pPr>
              <a:lnSpc>
                <a:spcPct val="90000"/>
              </a:lnSpc>
            </a:pPr>
            <a:r>
              <a:rPr lang="en-GB" sz="2400" dirty="0" smtClean="0">
                <a:effectLst/>
              </a:rPr>
              <a:t>Infancy-3yrs</a:t>
            </a:r>
          </a:p>
          <a:p>
            <a:pPr lvl="1">
              <a:lnSpc>
                <a:spcPct val="90000"/>
              </a:lnSpc>
            </a:pPr>
            <a:r>
              <a:rPr lang="en-GB" sz="2000" dirty="0" smtClean="0">
                <a:effectLst/>
              </a:rPr>
              <a:t>egg, cows milk</a:t>
            </a:r>
          </a:p>
          <a:p>
            <a:pPr>
              <a:lnSpc>
                <a:spcPct val="90000"/>
              </a:lnSpc>
            </a:pPr>
            <a:r>
              <a:rPr lang="en-GB" sz="2400" dirty="0" smtClean="0">
                <a:effectLst/>
              </a:rPr>
              <a:t>Children/adults</a:t>
            </a:r>
          </a:p>
          <a:p>
            <a:pPr lvl="1">
              <a:lnSpc>
                <a:spcPct val="90000"/>
              </a:lnSpc>
            </a:pPr>
            <a:r>
              <a:rPr lang="en-GB" sz="2000" dirty="0" smtClean="0">
                <a:effectLst/>
              </a:rPr>
              <a:t>peanut, shell fish, nuts, fruits, cereals, soya</a:t>
            </a:r>
          </a:p>
          <a:p>
            <a:pPr>
              <a:lnSpc>
                <a:spcPct val="90000"/>
              </a:lnSpc>
            </a:pPr>
            <a:endParaRPr lang="en-GB" sz="2400" dirty="0" smtClean="0">
              <a:effectLst/>
            </a:endParaRPr>
          </a:p>
          <a:p>
            <a:pPr>
              <a:lnSpc>
                <a:spcPct val="90000"/>
              </a:lnSpc>
            </a:pPr>
            <a:r>
              <a:rPr lang="en-GB" sz="2400" dirty="0" smtClean="0">
                <a:effectLst/>
              </a:rPr>
              <a:t>Mild</a:t>
            </a:r>
          </a:p>
          <a:p>
            <a:pPr lvl="1">
              <a:lnSpc>
                <a:spcPct val="90000"/>
              </a:lnSpc>
            </a:pPr>
            <a:r>
              <a:rPr lang="en-GB" sz="2000" dirty="0" smtClean="0">
                <a:effectLst/>
              </a:rPr>
              <a:t>Itchy lips, mouth, angioedema, </a:t>
            </a:r>
            <a:r>
              <a:rPr lang="en-GB" sz="2000" dirty="0" err="1" smtClean="0">
                <a:effectLst/>
              </a:rPr>
              <a:t>urticaria</a:t>
            </a:r>
            <a:endParaRPr lang="en-GB" sz="2000" dirty="0" smtClean="0">
              <a:effectLst/>
            </a:endParaRPr>
          </a:p>
          <a:p>
            <a:pPr>
              <a:lnSpc>
                <a:spcPct val="90000"/>
              </a:lnSpc>
            </a:pPr>
            <a:r>
              <a:rPr lang="en-GB" sz="2400" dirty="0" smtClean="0">
                <a:effectLst/>
              </a:rPr>
              <a:t>Severe</a:t>
            </a:r>
          </a:p>
          <a:p>
            <a:pPr lvl="1">
              <a:lnSpc>
                <a:spcPct val="90000"/>
              </a:lnSpc>
            </a:pPr>
            <a:r>
              <a:rPr lang="en-GB" sz="2000" dirty="0" smtClean="0">
                <a:effectLst/>
              </a:rPr>
              <a:t>Nausea, abdominal pain, diarrhoea</a:t>
            </a:r>
          </a:p>
          <a:p>
            <a:pPr lvl="1">
              <a:lnSpc>
                <a:spcPct val="90000"/>
              </a:lnSpc>
            </a:pPr>
            <a:r>
              <a:rPr lang="en-GB" sz="2000" dirty="0" smtClean="0">
                <a:effectLst/>
              </a:rPr>
              <a:t>Anaphylaxis</a:t>
            </a:r>
          </a:p>
          <a:p>
            <a:pPr>
              <a:lnSpc>
                <a:spcPct val="90000"/>
              </a:lnSpc>
            </a:pPr>
            <a:endParaRPr lang="en-GB" sz="2400" dirty="0" smtClean="0">
              <a:effectLst/>
            </a:endParaRPr>
          </a:p>
          <a:p>
            <a:pPr>
              <a:lnSpc>
                <a:spcPct val="90000"/>
              </a:lnSpc>
            </a:pPr>
            <a:endParaRPr lang="en-GB" sz="2400" dirty="0" smtClean="0">
              <a:effectLst/>
            </a:endParaRPr>
          </a:p>
        </p:txBody>
      </p:sp>
      <p:grpSp>
        <p:nvGrpSpPr>
          <p:cNvPr id="47108" name="Group 20"/>
          <p:cNvGrpSpPr>
            <a:grpSpLocks/>
          </p:cNvGrpSpPr>
          <p:nvPr/>
        </p:nvGrpSpPr>
        <p:grpSpPr bwMode="auto">
          <a:xfrm>
            <a:off x="4598988" y="2000250"/>
            <a:ext cx="4102100" cy="4745038"/>
            <a:chOff x="2897" y="245"/>
            <a:chExt cx="2584" cy="4004"/>
          </a:xfrm>
        </p:grpSpPr>
        <p:pic>
          <p:nvPicPr>
            <p:cNvPr id="47109" name="Picture 4" descr="PRA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 y="1578"/>
              <a:ext cx="1285"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EG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 y="2899"/>
              <a:ext cx="1298"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9" descr="HAZ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 y="1590"/>
              <a:ext cx="1297"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3" descr="PEANU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 y="2897"/>
              <a:ext cx="1298"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6" descr="PEC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 y="245"/>
              <a:ext cx="1298"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7" descr="SOY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7" y="249"/>
              <a:ext cx="1286"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a:spLocks noGrp="1" noChangeArrowheads="1"/>
          </p:cNvSpPr>
          <p:nvPr>
            <p:ph type="sldNum" sz="quarter" idx="11"/>
          </p:nvPr>
        </p:nvSpPr>
        <p:spPr>
          <a:xfrm>
            <a:off x="250825" y="6308725"/>
            <a:ext cx="2133600" cy="476250"/>
          </a:xfrm>
          <a:noFill/>
        </p:spPr>
        <p:txBody>
          <a:bodyPr/>
          <a:lstStyle/>
          <a:p>
            <a:r>
              <a:rPr lang="en-US" altLang="en-US" dirty="0" smtClean="0">
                <a:effectLst/>
              </a:rPr>
              <a:t>Page </a:t>
            </a:r>
            <a:fld id="{E3C4DF9E-451A-4774-9B94-9ABB70B9ACCC}" type="slidenum">
              <a:rPr lang="en-US" altLang="en-US" smtClean="0">
                <a:effectLst/>
              </a:rPr>
              <a:pPr/>
              <a:t>19</a:t>
            </a:fld>
            <a:endParaRPr lang="en-US" altLang="en-US" dirty="0" smtClean="0">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r>
              <a:rPr lang="en-US" altLang="en-US" smtClean="0"/>
              <a:t>Page </a:t>
            </a:r>
            <a:fld id="{8C68A618-5A54-4C7C-96D3-66078676A952}" type="slidenum">
              <a:rPr lang="en-US" altLang="en-US" smtClean="0"/>
              <a:pPr/>
              <a:t>2</a:t>
            </a:fld>
            <a:endParaRPr lang="en-US" altLang="en-US" smtClean="0"/>
          </a:p>
        </p:txBody>
      </p:sp>
      <p:sp>
        <p:nvSpPr>
          <p:cNvPr id="5123" name="Rectangle 2"/>
          <p:cNvSpPr>
            <a:spLocks noGrp="1" noChangeArrowheads="1"/>
          </p:cNvSpPr>
          <p:nvPr>
            <p:ph type="title"/>
          </p:nvPr>
        </p:nvSpPr>
        <p:spPr>
          <a:xfrm>
            <a:off x="611560" y="116632"/>
            <a:ext cx="7772400" cy="1143000"/>
          </a:xfrm>
        </p:spPr>
        <p:txBody>
          <a:bodyPr/>
          <a:lstStyle/>
          <a:p>
            <a:pPr algn="ctr"/>
            <a:r>
              <a:rPr lang="en-GB" u="sng" dirty="0" smtClean="0">
                <a:solidFill>
                  <a:schemeClr val="tx1"/>
                </a:solidFill>
              </a:rPr>
              <a:t>Learning objectives</a:t>
            </a:r>
          </a:p>
        </p:txBody>
      </p:sp>
      <p:sp>
        <p:nvSpPr>
          <p:cNvPr id="5124" name="Rectangle 3"/>
          <p:cNvSpPr>
            <a:spLocks noGrp="1" noChangeArrowheads="1"/>
          </p:cNvSpPr>
          <p:nvPr>
            <p:ph type="body" idx="1"/>
          </p:nvPr>
        </p:nvSpPr>
        <p:spPr>
          <a:xfrm>
            <a:off x="755576" y="1556792"/>
            <a:ext cx="7772400" cy="4114800"/>
          </a:xfrm>
        </p:spPr>
        <p:txBody>
          <a:bodyPr/>
          <a:lstStyle/>
          <a:p>
            <a:r>
              <a:rPr lang="en-GB" sz="2400" dirty="0" smtClean="0"/>
              <a:t>Explain the immunological processes underlying the development of allergic diseases</a:t>
            </a:r>
          </a:p>
          <a:p>
            <a:endParaRPr lang="en-GB" sz="2400" dirty="0" smtClean="0"/>
          </a:p>
          <a:p>
            <a:r>
              <a:rPr lang="en-GB" sz="2400" dirty="0" smtClean="0"/>
              <a:t>Describe the clinical features of </a:t>
            </a:r>
            <a:r>
              <a:rPr lang="en-GB" sz="2400" dirty="0" err="1" smtClean="0"/>
              <a:t>IgE</a:t>
            </a:r>
            <a:r>
              <a:rPr lang="en-GB" sz="2400" dirty="0" smtClean="0"/>
              <a:t> mediated immune responses</a:t>
            </a:r>
          </a:p>
          <a:p>
            <a:endParaRPr lang="en-GB" sz="2400" dirty="0" smtClean="0"/>
          </a:p>
          <a:p>
            <a:r>
              <a:rPr lang="en-GB" sz="2400" dirty="0" smtClean="0">
                <a:solidFill>
                  <a:schemeClr val="bg1">
                    <a:lumMod val="75000"/>
                  </a:schemeClr>
                </a:solidFill>
              </a:rPr>
              <a:t>Discuss how the immune system responds to </a:t>
            </a:r>
            <a:r>
              <a:rPr lang="en-GB" sz="2400" dirty="0" err="1" smtClean="0">
                <a:solidFill>
                  <a:schemeClr val="bg1">
                    <a:lumMod val="75000"/>
                  </a:schemeClr>
                </a:solidFill>
              </a:rPr>
              <a:t>alloantigens</a:t>
            </a:r>
            <a:endParaRPr lang="en-GB" sz="2400" dirty="0" smtClean="0">
              <a:solidFill>
                <a:schemeClr val="bg1">
                  <a:lumMod val="75000"/>
                </a:schemeClr>
              </a:solidFill>
            </a:endParaRPr>
          </a:p>
          <a:p>
            <a:endParaRPr lang="en-GB" sz="2400" dirty="0" smtClean="0">
              <a:solidFill>
                <a:schemeClr val="bg1">
                  <a:lumMod val="75000"/>
                </a:schemeClr>
              </a:solidFill>
            </a:endParaRPr>
          </a:p>
          <a:p>
            <a:r>
              <a:rPr lang="en-GB" sz="2400" dirty="0" smtClean="0">
                <a:solidFill>
                  <a:schemeClr val="bg1">
                    <a:lumMod val="75000"/>
                  </a:schemeClr>
                </a:solidFill>
              </a:rPr>
              <a:t>Outline the clinical features of transplant rejection</a:t>
            </a:r>
          </a:p>
          <a:p>
            <a:endParaRPr lang="en-GB" sz="2400" dirty="0" smtClean="0"/>
          </a:p>
          <a:p>
            <a:endParaRPr lang="en-GB" sz="2400" dirty="0" smtClean="0"/>
          </a:p>
          <a:p>
            <a:pPr>
              <a:buFontTx/>
              <a:buNone/>
            </a:pPr>
            <a:endParaRPr lang="en-GB"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260648"/>
            <a:ext cx="8829600" cy="1143000"/>
          </a:xfrm>
        </p:spPr>
        <p:txBody>
          <a:bodyPr/>
          <a:lstStyle/>
          <a:p>
            <a:r>
              <a:rPr lang="en-GB" sz="3200" dirty="0" smtClean="0">
                <a:solidFill>
                  <a:srgbClr val="00B0F0"/>
                </a:solidFill>
              </a:rPr>
              <a:t>Type IV Delayed Hypersensitivity Responses</a:t>
            </a:r>
          </a:p>
        </p:txBody>
      </p:sp>
      <p:sp>
        <p:nvSpPr>
          <p:cNvPr id="59" name="Rectangle 3"/>
          <p:cNvSpPr>
            <a:spLocks noChangeArrowheads="1"/>
          </p:cNvSpPr>
          <p:nvPr/>
        </p:nvSpPr>
        <p:spPr bwMode="auto">
          <a:xfrm>
            <a:off x="391553" y="1828800"/>
            <a:ext cx="8534400"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hlink"/>
              </a:buClr>
              <a:buSzPct val="75000"/>
              <a:buFont typeface="Monotype Sorts" pitchFamily="2" charset="2"/>
              <a:buChar char="ä"/>
            </a:pPr>
            <a:r>
              <a:rPr lang="en-GB" sz="2800" dirty="0">
                <a:effectLst/>
                <a:latin typeface="+mn-lt"/>
              </a:rPr>
              <a:t>Chronic graft rejection</a:t>
            </a:r>
          </a:p>
          <a:p>
            <a:pPr marL="342900" indent="-342900">
              <a:spcBef>
                <a:spcPct val="20000"/>
              </a:spcBef>
              <a:buClr>
                <a:schemeClr val="hlink"/>
              </a:buClr>
              <a:buSzPct val="75000"/>
              <a:buFont typeface="Monotype Sorts" pitchFamily="2" charset="2"/>
              <a:buChar char="ä"/>
            </a:pPr>
            <a:r>
              <a:rPr lang="en-GB" sz="2800" dirty="0" smtClean="0">
                <a:effectLst/>
                <a:latin typeface="+mn-lt"/>
              </a:rPr>
              <a:t>Graft versus host disease (GVHD)</a:t>
            </a:r>
            <a:endParaRPr lang="en-GB" sz="2800" dirty="0">
              <a:effectLst/>
              <a:latin typeface="+mn-lt"/>
            </a:endParaRPr>
          </a:p>
          <a:p>
            <a:pPr marL="342900" indent="-342900">
              <a:spcBef>
                <a:spcPct val="20000"/>
              </a:spcBef>
              <a:buClr>
                <a:schemeClr val="hlink"/>
              </a:buClr>
              <a:buSzPct val="75000"/>
              <a:buFont typeface="Monotype Sorts" pitchFamily="2" charset="2"/>
              <a:buChar char="ä"/>
            </a:pPr>
            <a:r>
              <a:rPr lang="en-GB" sz="2800" dirty="0">
                <a:effectLst/>
                <a:latin typeface="+mn-lt"/>
              </a:rPr>
              <a:t>Coeliac disease</a:t>
            </a:r>
          </a:p>
          <a:p>
            <a:pPr marL="342900" indent="-342900">
              <a:spcBef>
                <a:spcPct val="20000"/>
              </a:spcBef>
              <a:buClr>
                <a:schemeClr val="hlink"/>
              </a:buClr>
              <a:buSzPct val="75000"/>
              <a:buFont typeface="Monotype Sorts" pitchFamily="2" charset="2"/>
              <a:buChar char="ä"/>
            </a:pPr>
            <a:r>
              <a:rPr lang="en-GB" sz="2800" dirty="0">
                <a:effectLst/>
                <a:latin typeface="+mn-lt"/>
              </a:rPr>
              <a:t>Contact hypersensitivity</a:t>
            </a:r>
          </a:p>
          <a:p>
            <a:pPr marL="342900" indent="-342900">
              <a:spcBef>
                <a:spcPct val="20000"/>
              </a:spcBef>
              <a:buClr>
                <a:schemeClr val="hlink"/>
              </a:buClr>
              <a:buSzPct val="75000"/>
              <a:buFont typeface="Monotype Sorts" pitchFamily="2" charset="2"/>
              <a:buChar char="ä"/>
            </a:pPr>
            <a:r>
              <a:rPr lang="en-GB" sz="2800" dirty="0">
                <a:solidFill>
                  <a:srgbClr val="676767"/>
                </a:solidFill>
                <a:effectLst/>
                <a:latin typeface="+mn-lt"/>
              </a:rPr>
              <a:t>Asthma</a:t>
            </a:r>
          </a:p>
          <a:p>
            <a:pPr marL="342900" indent="-342900">
              <a:spcBef>
                <a:spcPct val="20000"/>
              </a:spcBef>
              <a:buClr>
                <a:schemeClr val="hlink"/>
              </a:buClr>
              <a:buSzPct val="75000"/>
              <a:buFont typeface="Monotype Sorts" pitchFamily="2" charset="2"/>
              <a:buChar char="ä"/>
            </a:pPr>
            <a:r>
              <a:rPr lang="en-GB" sz="2800" dirty="0">
                <a:solidFill>
                  <a:srgbClr val="676767"/>
                </a:solidFill>
                <a:effectLst/>
                <a:latin typeface="+mn-lt"/>
              </a:rPr>
              <a:t>Rhinitis</a:t>
            </a:r>
          </a:p>
          <a:p>
            <a:pPr marL="342900" indent="-342900">
              <a:spcBef>
                <a:spcPct val="20000"/>
              </a:spcBef>
              <a:buClr>
                <a:schemeClr val="hlink"/>
              </a:buClr>
              <a:buSzPct val="75000"/>
              <a:buFont typeface="Monotype Sorts" pitchFamily="2" charset="2"/>
              <a:buChar char="ä"/>
            </a:pPr>
            <a:r>
              <a:rPr lang="en-GB" sz="2800" dirty="0">
                <a:solidFill>
                  <a:srgbClr val="676767"/>
                </a:solidFill>
                <a:effectLst/>
                <a:latin typeface="+mn-lt"/>
              </a:rPr>
              <a:t>Eczema</a:t>
            </a:r>
          </a:p>
          <a:p>
            <a:pPr marL="342900" indent="-342900">
              <a:spcBef>
                <a:spcPct val="20000"/>
              </a:spcBef>
              <a:buClr>
                <a:schemeClr val="hlink"/>
              </a:buClr>
              <a:buSzPct val="75000"/>
              <a:buFont typeface="Monotype Sorts" pitchFamily="2" charset="2"/>
              <a:buChar char="ä"/>
            </a:pPr>
            <a:endParaRPr lang="en-GB" sz="2800" dirty="0">
              <a:effectLst/>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591648" y="1676400"/>
            <a:ext cx="3810000" cy="4114800"/>
          </a:xfrm>
        </p:spPr>
        <p:txBody>
          <a:bodyPr/>
          <a:lstStyle/>
          <a:p>
            <a:pPr>
              <a:buFont typeface="Monotype Sorts" pitchFamily="2" charset="2"/>
              <a:buNone/>
            </a:pPr>
            <a:r>
              <a:rPr lang="en-GB" sz="2400" u="sng" dirty="0" smtClean="0">
                <a:effectLst/>
              </a:rPr>
              <a:t>Three Main Varieties</a:t>
            </a:r>
            <a:endParaRPr lang="en-GB" sz="2400" dirty="0" smtClean="0">
              <a:effectLst/>
            </a:endParaRPr>
          </a:p>
          <a:p>
            <a:r>
              <a:rPr lang="en-GB" sz="2400" dirty="0" smtClean="0">
                <a:effectLst/>
              </a:rPr>
              <a:t>Th1</a:t>
            </a:r>
          </a:p>
          <a:p>
            <a:r>
              <a:rPr lang="en-GB" sz="2400" dirty="0" smtClean="0">
                <a:effectLst/>
              </a:rPr>
              <a:t>Cytotoxic</a:t>
            </a:r>
          </a:p>
          <a:p>
            <a:r>
              <a:rPr lang="en-GB" sz="2400" dirty="0" smtClean="0">
                <a:effectLst/>
              </a:rPr>
              <a:t>Th2</a:t>
            </a:r>
          </a:p>
          <a:p>
            <a:pPr>
              <a:buFont typeface="Monotype Sorts" pitchFamily="2" charset="2"/>
              <a:buNone/>
            </a:pPr>
            <a:r>
              <a:rPr lang="en-GB" sz="2400" u="sng" dirty="0" smtClean="0">
                <a:effectLst/>
              </a:rPr>
              <a:t>Mechanisms</a:t>
            </a:r>
            <a:endParaRPr lang="en-GB" sz="2400" dirty="0" smtClean="0">
              <a:effectLst/>
            </a:endParaRPr>
          </a:p>
          <a:p>
            <a:r>
              <a:rPr lang="en-GB" sz="2400" dirty="0" smtClean="0">
                <a:effectLst/>
              </a:rPr>
              <a:t>Transient/Persistent Ag</a:t>
            </a:r>
          </a:p>
          <a:p>
            <a:r>
              <a:rPr lang="en-GB" sz="2400" dirty="0" smtClean="0">
                <a:effectLst/>
              </a:rPr>
              <a:t>T cell activation of macrophages, CTLs</a:t>
            </a:r>
          </a:p>
          <a:p>
            <a:r>
              <a:rPr lang="en-GB" sz="2400" dirty="0" smtClean="0">
                <a:effectLst/>
              </a:rPr>
              <a:t>Much of tissue damage dependent upon TNF-</a:t>
            </a:r>
            <a:r>
              <a:rPr lang="el-GR" sz="2400" dirty="0" smtClean="0">
                <a:effectLst/>
              </a:rPr>
              <a:t>α</a:t>
            </a:r>
            <a:endParaRPr lang="en-GB" sz="2400" dirty="0" smtClean="0">
              <a:effectLst/>
            </a:endParaRPr>
          </a:p>
        </p:txBody>
      </p:sp>
      <p:grpSp>
        <p:nvGrpSpPr>
          <p:cNvPr id="21508" name="Group 58"/>
          <p:cNvGrpSpPr>
            <a:grpSpLocks/>
          </p:cNvGrpSpPr>
          <p:nvPr/>
        </p:nvGrpSpPr>
        <p:grpSpPr bwMode="auto">
          <a:xfrm>
            <a:off x="5029200" y="2214563"/>
            <a:ext cx="1295400" cy="722312"/>
            <a:chOff x="3168" y="1465"/>
            <a:chExt cx="816" cy="455"/>
          </a:xfrm>
        </p:grpSpPr>
        <p:sp>
          <p:nvSpPr>
            <p:cNvPr id="21555" name="Text Box 37"/>
            <p:cNvSpPr txBox="1">
              <a:spLocks noChangeArrowheads="1"/>
            </p:cNvSpPr>
            <p:nvPr/>
          </p:nvSpPr>
          <p:spPr bwMode="auto">
            <a:xfrm>
              <a:off x="3254" y="1465"/>
              <a:ext cx="5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IFN-</a:t>
              </a:r>
              <a:r>
                <a:rPr lang="el-GR">
                  <a:effectLst/>
                </a:rPr>
                <a:t>γ</a:t>
              </a:r>
              <a:endParaRPr lang="en-GB">
                <a:effectLst/>
              </a:endParaRPr>
            </a:p>
          </p:txBody>
        </p:sp>
        <p:sp>
          <p:nvSpPr>
            <p:cNvPr id="32824" name="Line 38"/>
            <p:cNvSpPr>
              <a:spLocks noChangeShapeType="1"/>
            </p:cNvSpPr>
            <p:nvPr/>
          </p:nvSpPr>
          <p:spPr bwMode="auto">
            <a:xfrm flipV="1">
              <a:off x="3168" y="1728"/>
              <a:ext cx="192"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5" name="Line 39"/>
            <p:cNvSpPr>
              <a:spLocks noChangeShapeType="1"/>
            </p:cNvSpPr>
            <p:nvPr/>
          </p:nvSpPr>
          <p:spPr bwMode="auto">
            <a:xfrm>
              <a:off x="3744" y="1728"/>
              <a:ext cx="240" cy="144"/>
            </a:xfrm>
            <a:prstGeom prst="line">
              <a:avLst/>
            </a:prstGeom>
            <a:noFill/>
            <a:ln w="12700">
              <a:solidFill>
                <a:schemeClr val="tx1"/>
              </a:solidFill>
              <a:round/>
              <a:headEnd/>
              <a:tailEnd type="triangle" w="med" len="med"/>
            </a:ln>
          </p:spPr>
          <p:txBody>
            <a:bodyPr wrap="none" anchor="ctr"/>
            <a:lstStyle/>
            <a:p>
              <a:pPr>
                <a:defRPr/>
              </a:pPr>
              <a:endParaRPr lang="en-GB"/>
            </a:p>
          </p:txBody>
        </p:sp>
      </p:grpSp>
      <p:sp>
        <p:nvSpPr>
          <p:cNvPr id="21509" name="Text Box 40"/>
          <p:cNvSpPr txBox="1">
            <a:spLocks noChangeArrowheads="1"/>
          </p:cNvSpPr>
          <p:nvPr/>
        </p:nvSpPr>
        <p:spPr bwMode="auto">
          <a:xfrm>
            <a:off x="4000500" y="2500313"/>
            <a:ext cx="654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1800">
                <a:effectLst/>
              </a:rPr>
              <a:t>APC</a:t>
            </a:r>
            <a:endParaRPr lang="en-GB">
              <a:effectLst/>
            </a:endParaRPr>
          </a:p>
        </p:txBody>
      </p:sp>
      <p:grpSp>
        <p:nvGrpSpPr>
          <p:cNvPr id="21510" name="Group 56"/>
          <p:cNvGrpSpPr>
            <a:grpSpLocks/>
          </p:cNvGrpSpPr>
          <p:nvPr/>
        </p:nvGrpSpPr>
        <p:grpSpPr bwMode="auto">
          <a:xfrm>
            <a:off x="6019800" y="2362200"/>
            <a:ext cx="2660650" cy="1757363"/>
            <a:chOff x="3792" y="1488"/>
            <a:chExt cx="1676" cy="1107"/>
          </a:xfrm>
        </p:grpSpPr>
        <p:sp>
          <p:nvSpPr>
            <p:cNvPr id="32808" name="Freeform 5"/>
            <p:cNvSpPr>
              <a:spLocks/>
            </p:cNvSpPr>
            <p:nvPr/>
          </p:nvSpPr>
          <p:spPr bwMode="auto">
            <a:xfrm>
              <a:off x="3792" y="1728"/>
              <a:ext cx="1216" cy="656"/>
            </a:xfrm>
            <a:custGeom>
              <a:avLst/>
              <a:gdLst>
                <a:gd name="T0" fmla="*/ 536 w 1216"/>
                <a:gd name="T1" fmla="*/ 45 h 656"/>
                <a:gd name="T2" fmla="*/ 703 w 1216"/>
                <a:gd name="T3" fmla="*/ 45 h 656"/>
                <a:gd name="T4" fmla="*/ 736 w 1216"/>
                <a:gd name="T5" fmla="*/ 23 h 656"/>
                <a:gd name="T6" fmla="*/ 803 w 1216"/>
                <a:gd name="T7" fmla="*/ 0 h 656"/>
                <a:gd name="T8" fmla="*/ 869 w 1216"/>
                <a:gd name="T9" fmla="*/ 34 h 656"/>
                <a:gd name="T10" fmla="*/ 891 w 1216"/>
                <a:gd name="T11" fmla="*/ 112 h 656"/>
                <a:gd name="T12" fmla="*/ 958 w 1216"/>
                <a:gd name="T13" fmla="*/ 145 h 656"/>
                <a:gd name="T14" fmla="*/ 1114 w 1216"/>
                <a:gd name="T15" fmla="*/ 156 h 656"/>
                <a:gd name="T16" fmla="*/ 1125 w 1216"/>
                <a:gd name="T17" fmla="*/ 278 h 656"/>
                <a:gd name="T18" fmla="*/ 1158 w 1216"/>
                <a:gd name="T19" fmla="*/ 289 h 656"/>
                <a:gd name="T20" fmla="*/ 1214 w 1216"/>
                <a:gd name="T21" fmla="*/ 334 h 656"/>
                <a:gd name="T22" fmla="*/ 1203 w 1216"/>
                <a:gd name="T23" fmla="*/ 400 h 656"/>
                <a:gd name="T24" fmla="*/ 1158 w 1216"/>
                <a:gd name="T25" fmla="*/ 411 h 656"/>
                <a:gd name="T26" fmla="*/ 1125 w 1216"/>
                <a:gd name="T27" fmla="*/ 423 h 656"/>
                <a:gd name="T28" fmla="*/ 936 w 1216"/>
                <a:gd name="T29" fmla="*/ 623 h 656"/>
                <a:gd name="T30" fmla="*/ 769 w 1216"/>
                <a:gd name="T31" fmla="*/ 634 h 656"/>
                <a:gd name="T32" fmla="*/ 736 w 1216"/>
                <a:gd name="T33" fmla="*/ 534 h 656"/>
                <a:gd name="T34" fmla="*/ 569 w 1216"/>
                <a:gd name="T35" fmla="*/ 578 h 656"/>
                <a:gd name="T36" fmla="*/ 514 w 1216"/>
                <a:gd name="T37" fmla="*/ 634 h 656"/>
                <a:gd name="T38" fmla="*/ 447 w 1216"/>
                <a:gd name="T39" fmla="*/ 656 h 656"/>
                <a:gd name="T40" fmla="*/ 414 w 1216"/>
                <a:gd name="T41" fmla="*/ 645 h 656"/>
                <a:gd name="T42" fmla="*/ 391 w 1216"/>
                <a:gd name="T43" fmla="*/ 578 h 656"/>
                <a:gd name="T44" fmla="*/ 247 w 1216"/>
                <a:gd name="T45" fmla="*/ 500 h 656"/>
                <a:gd name="T46" fmla="*/ 58 w 1216"/>
                <a:gd name="T47" fmla="*/ 511 h 656"/>
                <a:gd name="T48" fmla="*/ 91 w 1216"/>
                <a:gd name="T49" fmla="*/ 323 h 656"/>
                <a:gd name="T50" fmla="*/ 114 w 1216"/>
                <a:gd name="T51" fmla="*/ 289 h 656"/>
                <a:gd name="T52" fmla="*/ 125 w 1216"/>
                <a:gd name="T53" fmla="*/ 256 h 656"/>
                <a:gd name="T54" fmla="*/ 180 w 1216"/>
                <a:gd name="T55" fmla="*/ 245 h 656"/>
                <a:gd name="T56" fmla="*/ 225 w 1216"/>
                <a:gd name="T57" fmla="*/ 78 h 656"/>
                <a:gd name="T58" fmla="*/ 258 w 1216"/>
                <a:gd name="T59" fmla="*/ 67 h 656"/>
                <a:gd name="T60" fmla="*/ 380 w 1216"/>
                <a:gd name="T61" fmla="*/ 145 h 656"/>
                <a:gd name="T62" fmla="*/ 514 w 1216"/>
                <a:gd name="T63" fmla="*/ 56 h 656"/>
                <a:gd name="T64" fmla="*/ 536 w 1216"/>
                <a:gd name="T65" fmla="*/ 45 h 6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6"/>
                <a:gd name="T100" fmla="*/ 0 h 656"/>
                <a:gd name="T101" fmla="*/ 1216 w 1216"/>
                <a:gd name="T102" fmla="*/ 656 h 6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6" h="656">
                  <a:moveTo>
                    <a:pt x="536" y="45"/>
                  </a:moveTo>
                  <a:cubicBezTo>
                    <a:pt x="608" y="69"/>
                    <a:pt x="633" y="68"/>
                    <a:pt x="703" y="45"/>
                  </a:cubicBezTo>
                  <a:cubicBezTo>
                    <a:pt x="714" y="38"/>
                    <a:pt x="724" y="28"/>
                    <a:pt x="736" y="23"/>
                  </a:cubicBezTo>
                  <a:cubicBezTo>
                    <a:pt x="758" y="13"/>
                    <a:pt x="803" y="0"/>
                    <a:pt x="803" y="0"/>
                  </a:cubicBezTo>
                  <a:cubicBezTo>
                    <a:pt x="824" y="7"/>
                    <a:pt x="854" y="16"/>
                    <a:pt x="869" y="34"/>
                  </a:cubicBezTo>
                  <a:cubicBezTo>
                    <a:pt x="881" y="49"/>
                    <a:pt x="882" y="99"/>
                    <a:pt x="891" y="112"/>
                  </a:cubicBezTo>
                  <a:cubicBezTo>
                    <a:pt x="903" y="130"/>
                    <a:pt x="940" y="139"/>
                    <a:pt x="958" y="145"/>
                  </a:cubicBezTo>
                  <a:cubicBezTo>
                    <a:pt x="1009" y="141"/>
                    <a:pt x="1103" y="110"/>
                    <a:pt x="1114" y="156"/>
                  </a:cubicBezTo>
                  <a:cubicBezTo>
                    <a:pt x="1123" y="196"/>
                    <a:pt x="1112" y="239"/>
                    <a:pt x="1125" y="278"/>
                  </a:cubicBezTo>
                  <a:cubicBezTo>
                    <a:pt x="1129" y="289"/>
                    <a:pt x="1148" y="284"/>
                    <a:pt x="1158" y="289"/>
                  </a:cubicBezTo>
                  <a:cubicBezTo>
                    <a:pt x="1186" y="303"/>
                    <a:pt x="1193" y="313"/>
                    <a:pt x="1214" y="334"/>
                  </a:cubicBezTo>
                  <a:cubicBezTo>
                    <a:pt x="1210" y="356"/>
                    <a:pt x="1216" y="382"/>
                    <a:pt x="1203" y="400"/>
                  </a:cubicBezTo>
                  <a:cubicBezTo>
                    <a:pt x="1194" y="412"/>
                    <a:pt x="1173" y="407"/>
                    <a:pt x="1158" y="411"/>
                  </a:cubicBezTo>
                  <a:cubicBezTo>
                    <a:pt x="1147" y="414"/>
                    <a:pt x="1136" y="419"/>
                    <a:pt x="1125" y="423"/>
                  </a:cubicBezTo>
                  <a:cubicBezTo>
                    <a:pt x="1056" y="490"/>
                    <a:pt x="1059" y="610"/>
                    <a:pt x="936" y="623"/>
                  </a:cubicBezTo>
                  <a:cubicBezTo>
                    <a:pt x="881" y="629"/>
                    <a:pt x="825" y="630"/>
                    <a:pt x="769" y="634"/>
                  </a:cubicBezTo>
                  <a:cubicBezTo>
                    <a:pt x="781" y="574"/>
                    <a:pt x="798" y="555"/>
                    <a:pt x="736" y="534"/>
                  </a:cubicBezTo>
                  <a:cubicBezTo>
                    <a:pt x="521" y="550"/>
                    <a:pt x="633" y="503"/>
                    <a:pt x="569" y="578"/>
                  </a:cubicBezTo>
                  <a:cubicBezTo>
                    <a:pt x="552" y="598"/>
                    <a:pt x="539" y="626"/>
                    <a:pt x="514" y="634"/>
                  </a:cubicBezTo>
                  <a:cubicBezTo>
                    <a:pt x="492" y="641"/>
                    <a:pt x="447" y="656"/>
                    <a:pt x="447" y="656"/>
                  </a:cubicBezTo>
                  <a:cubicBezTo>
                    <a:pt x="436" y="652"/>
                    <a:pt x="421" y="654"/>
                    <a:pt x="414" y="645"/>
                  </a:cubicBezTo>
                  <a:cubicBezTo>
                    <a:pt x="400" y="626"/>
                    <a:pt x="391" y="578"/>
                    <a:pt x="391" y="578"/>
                  </a:cubicBezTo>
                  <a:cubicBezTo>
                    <a:pt x="374" y="457"/>
                    <a:pt x="374" y="486"/>
                    <a:pt x="247" y="500"/>
                  </a:cubicBezTo>
                  <a:cubicBezTo>
                    <a:pt x="180" y="522"/>
                    <a:pt x="126" y="523"/>
                    <a:pt x="58" y="511"/>
                  </a:cubicBezTo>
                  <a:cubicBezTo>
                    <a:pt x="14" y="445"/>
                    <a:pt x="0" y="353"/>
                    <a:pt x="91" y="323"/>
                  </a:cubicBezTo>
                  <a:cubicBezTo>
                    <a:pt x="99" y="312"/>
                    <a:pt x="108" y="301"/>
                    <a:pt x="114" y="289"/>
                  </a:cubicBezTo>
                  <a:cubicBezTo>
                    <a:pt x="119" y="279"/>
                    <a:pt x="115" y="262"/>
                    <a:pt x="125" y="256"/>
                  </a:cubicBezTo>
                  <a:cubicBezTo>
                    <a:pt x="141" y="246"/>
                    <a:pt x="162" y="249"/>
                    <a:pt x="180" y="245"/>
                  </a:cubicBezTo>
                  <a:cubicBezTo>
                    <a:pt x="216" y="189"/>
                    <a:pt x="199" y="112"/>
                    <a:pt x="225" y="78"/>
                  </a:cubicBezTo>
                  <a:cubicBezTo>
                    <a:pt x="232" y="69"/>
                    <a:pt x="247" y="71"/>
                    <a:pt x="258" y="67"/>
                  </a:cubicBezTo>
                  <a:cubicBezTo>
                    <a:pt x="306" y="83"/>
                    <a:pt x="332" y="121"/>
                    <a:pt x="380" y="145"/>
                  </a:cubicBezTo>
                  <a:cubicBezTo>
                    <a:pt x="456" y="130"/>
                    <a:pt x="471" y="117"/>
                    <a:pt x="514" y="56"/>
                  </a:cubicBezTo>
                  <a:cubicBezTo>
                    <a:pt x="528" y="15"/>
                    <a:pt x="520" y="13"/>
                    <a:pt x="536" y="45"/>
                  </a:cubicBezTo>
                  <a:close/>
                </a:path>
              </a:pathLst>
            </a:custGeom>
            <a:solidFill>
              <a:schemeClr val="bg1"/>
            </a:solidFill>
            <a:ln w="12700" cap="flat" cmpd="sng">
              <a:solidFill>
                <a:schemeClr val="tx1"/>
              </a:solidFill>
              <a:prstDash val="solid"/>
              <a:round/>
              <a:headEnd/>
              <a:tailEnd/>
            </a:ln>
          </p:spPr>
          <p:txBody>
            <a:bodyPr wrap="none" anchor="ctr"/>
            <a:lstStyle/>
            <a:p>
              <a:pPr>
                <a:defRPr/>
              </a:pPr>
              <a:endParaRPr lang="en-GB"/>
            </a:p>
          </p:txBody>
        </p:sp>
        <p:sp>
          <p:nvSpPr>
            <p:cNvPr id="21541" name="Oval 6"/>
            <p:cNvSpPr>
              <a:spLocks noChangeArrowheads="1"/>
            </p:cNvSpPr>
            <p:nvPr/>
          </p:nvSpPr>
          <p:spPr bwMode="auto">
            <a:xfrm>
              <a:off x="4080" y="1920"/>
              <a:ext cx="432" cy="240"/>
            </a:xfrm>
            <a:prstGeom prst="ellipse">
              <a:avLst/>
            </a:prstGeom>
            <a:solidFill>
              <a:srgbClr val="333399"/>
            </a:solidFill>
            <a:ln w="12700">
              <a:solidFill>
                <a:schemeClr val="tx1"/>
              </a:solidFill>
              <a:round/>
              <a:headEnd/>
              <a:tailEnd/>
            </a:ln>
          </p:spPr>
          <p:txBody>
            <a:bodyPr wrap="none" anchor="ctr"/>
            <a:lstStyle/>
            <a:p>
              <a:endParaRPr lang="en-US">
                <a:effectLst/>
              </a:endParaRPr>
            </a:p>
          </p:txBody>
        </p:sp>
        <p:sp>
          <p:nvSpPr>
            <p:cNvPr id="21542" name="Oval 7"/>
            <p:cNvSpPr>
              <a:spLocks noChangeArrowheads="1"/>
            </p:cNvSpPr>
            <p:nvPr/>
          </p:nvSpPr>
          <p:spPr bwMode="auto">
            <a:xfrm>
              <a:off x="4224" y="220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3" name="Oval 8"/>
            <p:cNvSpPr>
              <a:spLocks noChangeArrowheads="1"/>
            </p:cNvSpPr>
            <p:nvPr/>
          </p:nvSpPr>
          <p:spPr bwMode="auto">
            <a:xfrm>
              <a:off x="4512" y="1872"/>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4" name="Oval 9"/>
            <p:cNvSpPr>
              <a:spLocks noChangeArrowheads="1"/>
            </p:cNvSpPr>
            <p:nvPr/>
          </p:nvSpPr>
          <p:spPr bwMode="auto">
            <a:xfrm>
              <a:off x="4656" y="220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5" name="Oval 10"/>
            <p:cNvSpPr>
              <a:spLocks noChangeArrowheads="1"/>
            </p:cNvSpPr>
            <p:nvPr/>
          </p:nvSpPr>
          <p:spPr bwMode="auto">
            <a:xfrm>
              <a:off x="3936"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6" name="Oval 11"/>
            <p:cNvSpPr>
              <a:spLocks noChangeArrowheads="1"/>
            </p:cNvSpPr>
            <p:nvPr/>
          </p:nvSpPr>
          <p:spPr bwMode="auto">
            <a:xfrm>
              <a:off x="4800"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7" name="Oval 12"/>
            <p:cNvSpPr>
              <a:spLocks noChangeArrowheads="1"/>
            </p:cNvSpPr>
            <p:nvPr/>
          </p:nvSpPr>
          <p:spPr bwMode="auto">
            <a:xfrm>
              <a:off x="4560" y="2064"/>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21548" name="Oval 13"/>
            <p:cNvSpPr>
              <a:spLocks noChangeArrowheads="1"/>
            </p:cNvSpPr>
            <p:nvPr/>
          </p:nvSpPr>
          <p:spPr bwMode="auto">
            <a:xfrm>
              <a:off x="4656" y="1968"/>
              <a:ext cx="96" cy="96"/>
            </a:xfrm>
            <a:prstGeom prst="ellipse">
              <a:avLst/>
            </a:prstGeom>
            <a:solidFill>
              <a:srgbClr val="000080"/>
            </a:solidFill>
            <a:ln w="12700">
              <a:solidFill>
                <a:schemeClr val="tx1"/>
              </a:solidFill>
              <a:round/>
              <a:headEnd/>
              <a:tailEnd/>
            </a:ln>
          </p:spPr>
          <p:txBody>
            <a:bodyPr wrap="none" anchor="ctr"/>
            <a:lstStyle/>
            <a:p>
              <a:endParaRPr lang="en-US">
                <a:effectLst/>
              </a:endParaRPr>
            </a:p>
          </p:txBody>
        </p:sp>
        <p:sp>
          <p:nvSpPr>
            <p:cNvPr id="32817" name="Line 27"/>
            <p:cNvSpPr>
              <a:spLocks noChangeShapeType="1"/>
            </p:cNvSpPr>
            <p:nvPr/>
          </p:nvSpPr>
          <p:spPr bwMode="auto">
            <a:xfrm flipV="1">
              <a:off x="4512" y="1488"/>
              <a:ext cx="0" cy="24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18" name="Line 28"/>
            <p:cNvSpPr>
              <a:spLocks noChangeShapeType="1"/>
            </p:cNvSpPr>
            <p:nvPr/>
          </p:nvSpPr>
          <p:spPr bwMode="auto">
            <a:xfrm flipV="1">
              <a:off x="4080" y="1536"/>
              <a:ext cx="96"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19" name="Line 29"/>
            <p:cNvSpPr>
              <a:spLocks noChangeShapeType="1"/>
            </p:cNvSpPr>
            <p:nvPr/>
          </p:nvSpPr>
          <p:spPr bwMode="auto">
            <a:xfrm flipH="1" flipV="1">
              <a:off x="4752" y="1536"/>
              <a:ext cx="96"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0" name="Line 30"/>
            <p:cNvSpPr>
              <a:spLocks noChangeShapeType="1"/>
            </p:cNvSpPr>
            <p:nvPr/>
          </p:nvSpPr>
          <p:spPr bwMode="auto">
            <a:xfrm flipV="1">
              <a:off x="4320" y="1536"/>
              <a:ext cx="48" cy="24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821" name="Line 31"/>
            <p:cNvSpPr>
              <a:spLocks noChangeShapeType="1"/>
            </p:cNvSpPr>
            <p:nvPr/>
          </p:nvSpPr>
          <p:spPr bwMode="auto">
            <a:xfrm flipV="1">
              <a:off x="4656" y="1536"/>
              <a:ext cx="0" cy="192"/>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21554" name="Text Box 41"/>
            <p:cNvSpPr txBox="1">
              <a:spLocks noChangeArrowheads="1"/>
            </p:cNvSpPr>
            <p:nvPr/>
          </p:nvSpPr>
          <p:spPr bwMode="auto">
            <a:xfrm>
              <a:off x="4272" y="2304"/>
              <a:ext cx="11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Macrophage</a:t>
              </a:r>
            </a:p>
          </p:txBody>
        </p:sp>
      </p:grpSp>
      <p:sp>
        <p:nvSpPr>
          <p:cNvPr id="21511" name="AutoShape 14"/>
          <p:cNvSpPr>
            <a:spLocks noChangeArrowheads="1"/>
          </p:cNvSpPr>
          <p:nvPr/>
        </p:nvSpPr>
        <p:spPr bwMode="auto">
          <a:xfrm>
            <a:off x="4214813" y="2143125"/>
            <a:ext cx="142875" cy="147638"/>
          </a:xfrm>
          <a:prstGeom prst="roundRect">
            <a:avLst>
              <a:gd name="adj" fmla="val 16667"/>
            </a:avLst>
          </a:prstGeom>
          <a:solidFill>
            <a:srgbClr val="800080"/>
          </a:solidFill>
          <a:ln w="12700">
            <a:solidFill>
              <a:schemeClr val="tx1"/>
            </a:solidFill>
            <a:round/>
            <a:headEnd/>
            <a:tailEnd/>
          </a:ln>
        </p:spPr>
        <p:txBody>
          <a:bodyPr wrap="none" anchor="ctr"/>
          <a:lstStyle/>
          <a:p>
            <a:endParaRPr lang="en-US">
              <a:effectLst/>
            </a:endParaRPr>
          </a:p>
        </p:txBody>
      </p:sp>
      <p:sp>
        <p:nvSpPr>
          <p:cNvPr id="24621" name="Text Box 45"/>
          <p:cNvSpPr txBox="1">
            <a:spLocks noChangeArrowheads="1"/>
          </p:cNvSpPr>
          <p:nvPr/>
        </p:nvSpPr>
        <p:spPr bwMode="auto">
          <a:xfrm>
            <a:off x="3714750" y="1704975"/>
            <a:ext cx="1127232" cy="400110"/>
          </a:xfrm>
          <a:prstGeom prst="rect">
            <a:avLst/>
          </a:prstGeom>
          <a:noFill/>
          <a:ln w="12700">
            <a:noFill/>
            <a:miter lim="800000"/>
            <a:headEnd/>
            <a:tailEnd/>
          </a:ln>
          <a:effec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smtClean="0">
                <a:solidFill>
                  <a:srgbClr val="FF9900"/>
                </a:solidFill>
              </a:rPr>
              <a:t>Allergen</a:t>
            </a:r>
            <a:endParaRPr lang="en-GB" dirty="0">
              <a:solidFill>
                <a:srgbClr val="FF9900"/>
              </a:solidFill>
            </a:endParaRPr>
          </a:p>
        </p:txBody>
      </p:sp>
      <p:grpSp>
        <p:nvGrpSpPr>
          <p:cNvPr id="21513" name="Group 60"/>
          <p:cNvGrpSpPr>
            <a:grpSpLocks/>
          </p:cNvGrpSpPr>
          <p:nvPr/>
        </p:nvGrpSpPr>
        <p:grpSpPr bwMode="auto">
          <a:xfrm>
            <a:off x="5334000" y="3733800"/>
            <a:ext cx="3429000" cy="1828800"/>
            <a:chOff x="3360" y="2352"/>
            <a:chExt cx="2160" cy="1152"/>
          </a:xfrm>
        </p:grpSpPr>
        <p:grpSp>
          <p:nvGrpSpPr>
            <p:cNvPr id="21534" name="Group 26"/>
            <p:cNvGrpSpPr>
              <a:grpSpLocks/>
            </p:cNvGrpSpPr>
            <p:nvPr/>
          </p:nvGrpSpPr>
          <p:grpSpPr bwMode="auto">
            <a:xfrm>
              <a:off x="4032" y="2736"/>
              <a:ext cx="1111" cy="720"/>
              <a:chOff x="4128" y="2928"/>
              <a:chExt cx="1111" cy="720"/>
            </a:xfrm>
          </p:grpSpPr>
          <p:sp>
            <p:nvSpPr>
              <p:cNvPr id="32804" name="Freeform 24"/>
              <p:cNvSpPr>
                <a:spLocks/>
              </p:cNvSpPr>
              <p:nvPr/>
            </p:nvSpPr>
            <p:spPr bwMode="auto">
              <a:xfrm>
                <a:off x="4128" y="2928"/>
                <a:ext cx="1111" cy="720"/>
              </a:xfrm>
              <a:custGeom>
                <a:avLst/>
                <a:gdLst>
                  <a:gd name="T0" fmla="*/ 433 w 1531"/>
                  <a:gd name="T1" fmla="*/ 122 h 1011"/>
                  <a:gd name="T2" fmla="*/ 511 w 1531"/>
                  <a:gd name="T3" fmla="*/ 111 h 1011"/>
                  <a:gd name="T4" fmla="*/ 645 w 1531"/>
                  <a:gd name="T5" fmla="*/ 189 h 1011"/>
                  <a:gd name="T6" fmla="*/ 678 w 1531"/>
                  <a:gd name="T7" fmla="*/ 200 h 1011"/>
                  <a:gd name="T8" fmla="*/ 711 w 1531"/>
                  <a:gd name="T9" fmla="*/ 222 h 1011"/>
                  <a:gd name="T10" fmla="*/ 800 w 1531"/>
                  <a:gd name="T11" fmla="*/ 233 h 1011"/>
                  <a:gd name="T12" fmla="*/ 967 w 1531"/>
                  <a:gd name="T13" fmla="*/ 200 h 1011"/>
                  <a:gd name="T14" fmla="*/ 1034 w 1531"/>
                  <a:gd name="T15" fmla="*/ 166 h 1011"/>
                  <a:gd name="T16" fmla="*/ 1134 w 1531"/>
                  <a:gd name="T17" fmla="*/ 111 h 1011"/>
                  <a:gd name="T18" fmla="*/ 1256 w 1531"/>
                  <a:gd name="T19" fmla="*/ 22 h 1011"/>
                  <a:gd name="T20" fmla="*/ 1322 w 1531"/>
                  <a:gd name="T21" fmla="*/ 0 h 1011"/>
                  <a:gd name="T22" fmla="*/ 1211 w 1531"/>
                  <a:gd name="T23" fmla="*/ 177 h 1011"/>
                  <a:gd name="T24" fmla="*/ 1122 w 1531"/>
                  <a:gd name="T25" fmla="*/ 233 h 1011"/>
                  <a:gd name="T26" fmla="*/ 1034 w 1531"/>
                  <a:gd name="T27" fmla="*/ 311 h 1011"/>
                  <a:gd name="T28" fmla="*/ 1011 w 1531"/>
                  <a:gd name="T29" fmla="*/ 377 h 1011"/>
                  <a:gd name="T30" fmla="*/ 1000 w 1531"/>
                  <a:gd name="T31" fmla="*/ 411 h 1011"/>
                  <a:gd name="T32" fmla="*/ 1122 w 1531"/>
                  <a:gd name="T33" fmla="*/ 466 h 1011"/>
                  <a:gd name="T34" fmla="*/ 1189 w 1531"/>
                  <a:gd name="T35" fmla="*/ 444 h 1011"/>
                  <a:gd name="T36" fmla="*/ 1222 w 1531"/>
                  <a:gd name="T37" fmla="*/ 433 h 1011"/>
                  <a:gd name="T38" fmla="*/ 1389 w 1531"/>
                  <a:gd name="T39" fmla="*/ 411 h 1011"/>
                  <a:gd name="T40" fmla="*/ 1411 w 1531"/>
                  <a:gd name="T41" fmla="*/ 522 h 1011"/>
                  <a:gd name="T42" fmla="*/ 1245 w 1531"/>
                  <a:gd name="T43" fmla="*/ 533 h 1011"/>
                  <a:gd name="T44" fmla="*/ 1089 w 1531"/>
                  <a:gd name="T45" fmla="*/ 633 h 1011"/>
                  <a:gd name="T46" fmla="*/ 989 w 1531"/>
                  <a:gd name="T47" fmla="*/ 711 h 1011"/>
                  <a:gd name="T48" fmla="*/ 778 w 1531"/>
                  <a:gd name="T49" fmla="*/ 755 h 1011"/>
                  <a:gd name="T50" fmla="*/ 700 w 1531"/>
                  <a:gd name="T51" fmla="*/ 777 h 1011"/>
                  <a:gd name="T52" fmla="*/ 678 w 1531"/>
                  <a:gd name="T53" fmla="*/ 800 h 1011"/>
                  <a:gd name="T54" fmla="*/ 645 w 1531"/>
                  <a:gd name="T55" fmla="*/ 811 h 1011"/>
                  <a:gd name="T56" fmla="*/ 545 w 1531"/>
                  <a:gd name="T57" fmla="*/ 866 h 1011"/>
                  <a:gd name="T58" fmla="*/ 411 w 1531"/>
                  <a:gd name="T59" fmla="*/ 911 h 1011"/>
                  <a:gd name="T60" fmla="*/ 278 w 1531"/>
                  <a:gd name="T61" fmla="*/ 966 h 1011"/>
                  <a:gd name="T62" fmla="*/ 167 w 1531"/>
                  <a:gd name="T63" fmla="*/ 1011 h 1011"/>
                  <a:gd name="T64" fmla="*/ 322 w 1531"/>
                  <a:gd name="T65" fmla="*/ 800 h 1011"/>
                  <a:gd name="T66" fmla="*/ 411 w 1531"/>
                  <a:gd name="T67" fmla="*/ 788 h 1011"/>
                  <a:gd name="T68" fmla="*/ 445 w 1531"/>
                  <a:gd name="T69" fmla="*/ 777 h 1011"/>
                  <a:gd name="T70" fmla="*/ 511 w 1531"/>
                  <a:gd name="T71" fmla="*/ 733 h 1011"/>
                  <a:gd name="T72" fmla="*/ 533 w 1531"/>
                  <a:gd name="T73" fmla="*/ 700 h 1011"/>
                  <a:gd name="T74" fmla="*/ 589 w 1531"/>
                  <a:gd name="T75" fmla="*/ 644 h 1011"/>
                  <a:gd name="T76" fmla="*/ 489 w 1531"/>
                  <a:gd name="T77" fmla="*/ 477 h 1011"/>
                  <a:gd name="T78" fmla="*/ 278 w 1531"/>
                  <a:gd name="T79" fmla="*/ 511 h 1011"/>
                  <a:gd name="T80" fmla="*/ 211 w 1531"/>
                  <a:gd name="T81" fmla="*/ 533 h 1011"/>
                  <a:gd name="T82" fmla="*/ 0 w 1531"/>
                  <a:gd name="T83" fmla="*/ 422 h 1011"/>
                  <a:gd name="T84" fmla="*/ 311 w 1531"/>
                  <a:gd name="T85" fmla="*/ 366 h 1011"/>
                  <a:gd name="T86" fmla="*/ 345 w 1531"/>
                  <a:gd name="T87" fmla="*/ 344 h 1011"/>
                  <a:gd name="T88" fmla="*/ 400 w 1531"/>
                  <a:gd name="T89" fmla="*/ 166 h 1011"/>
                  <a:gd name="T90" fmla="*/ 433 w 1531"/>
                  <a:gd name="T91" fmla="*/ 122 h 10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1"/>
                  <a:gd name="T139" fmla="*/ 0 h 1011"/>
                  <a:gd name="T140" fmla="*/ 1531 w 1531"/>
                  <a:gd name="T141" fmla="*/ 1011 h 10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1" h="1011">
                    <a:moveTo>
                      <a:pt x="433" y="122"/>
                    </a:moveTo>
                    <a:cubicBezTo>
                      <a:pt x="459" y="118"/>
                      <a:pt x="485" y="109"/>
                      <a:pt x="511" y="111"/>
                    </a:cubicBezTo>
                    <a:cubicBezTo>
                      <a:pt x="581" y="116"/>
                      <a:pt x="594" y="155"/>
                      <a:pt x="645" y="189"/>
                    </a:cubicBezTo>
                    <a:cubicBezTo>
                      <a:pt x="655" y="195"/>
                      <a:pt x="668" y="195"/>
                      <a:pt x="678" y="200"/>
                    </a:cubicBezTo>
                    <a:cubicBezTo>
                      <a:pt x="690" y="206"/>
                      <a:pt x="698" y="219"/>
                      <a:pt x="711" y="222"/>
                    </a:cubicBezTo>
                    <a:cubicBezTo>
                      <a:pt x="740" y="230"/>
                      <a:pt x="770" y="229"/>
                      <a:pt x="800" y="233"/>
                    </a:cubicBezTo>
                    <a:cubicBezTo>
                      <a:pt x="857" y="225"/>
                      <a:pt x="912" y="218"/>
                      <a:pt x="967" y="200"/>
                    </a:cubicBezTo>
                    <a:cubicBezTo>
                      <a:pt x="1091" y="114"/>
                      <a:pt x="915" y="231"/>
                      <a:pt x="1034" y="166"/>
                    </a:cubicBezTo>
                    <a:cubicBezTo>
                      <a:pt x="1149" y="103"/>
                      <a:pt x="1057" y="136"/>
                      <a:pt x="1134" y="111"/>
                    </a:cubicBezTo>
                    <a:cubicBezTo>
                      <a:pt x="1177" y="82"/>
                      <a:pt x="1211" y="51"/>
                      <a:pt x="1256" y="22"/>
                    </a:cubicBezTo>
                    <a:cubicBezTo>
                      <a:pt x="1275" y="9"/>
                      <a:pt x="1322" y="0"/>
                      <a:pt x="1322" y="0"/>
                    </a:cubicBezTo>
                    <a:cubicBezTo>
                      <a:pt x="1352" y="82"/>
                      <a:pt x="1286" y="153"/>
                      <a:pt x="1211" y="177"/>
                    </a:cubicBezTo>
                    <a:cubicBezTo>
                      <a:pt x="1183" y="206"/>
                      <a:pt x="1160" y="221"/>
                      <a:pt x="1122" y="233"/>
                    </a:cubicBezTo>
                    <a:cubicBezTo>
                      <a:pt x="1076" y="264"/>
                      <a:pt x="1055" y="265"/>
                      <a:pt x="1034" y="311"/>
                    </a:cubicBezTo>
                    <a:cubicBezTo>
                      <a:pt x="1024" y="332"/>
                      <a:pt x="1018" y="355"/>
                      <a:pt x="1011" y="377"/>
                    </a:cubicBezTo>
                    <a:cubicBezTo>
                      <a:pt x="1007" y="388"/>
                      <a:pt x="1000" y="411"/>
                      <a:pt x="1000" y="411"/>
                    </a:cubicBezTo>
                    <a:cubicBezTo>
                      <a:pt x="1018" y="502"/>
                      <a:pt x="1030" y="479"/>
                      <a:pt x="1122" y="466"/>
                    </a:cubicBezTo>
                    <a:cubicBezTo>
                      <a:pt x="1144" y="459"/>
                      <a:pt x="1167" y="451"/>
                      <a:pt x="1189" y="444"/>
                    </a:cubicBezTo>
                    <a:cubicBezTo>
                      <a:pt x="1200" y="440"/>
                      <a:pt x="1222" y="433"/>
                      <a:pt x="1222" y="433"/>
                    </a:cubicBezTo>
                    <a:cubicBezTo>
                      <a:pt x="1274" y="384"/>
                      <a:pt x="1318" y="403"/>
                      <a:pt x="1389" y="411"/>
                    </a:cubicBezTo>
                    <a:cubicBezTo>
                      <a:pt x="1416" y="420"/>
                      <a:pt x="1531" y="447"/>
                      <a:pt x="1411" y="522"/>
                    </a:cubicBezTo>
                    <a:cubicBezTo>
                      <a:pt x="1364" y="551"/>
                      <a:pt x="1300" y="529"/>
                      <a:pt x="1245" y="533"/>
                    </a:cubicBezTo>
                    <a:cubicBezTo>
                      <a:pt x="1186" y="552"/>
                      <a:pt x="1136" y="594"/>
                      <a:pt x="1089" y="633"/>
                    </a:cubicBezTo>
                    <a:cubicBezTo>
                      <a:pt x="1056" y="661"/>
                      <a:pt x="1037" y="699"/>
                      <a:pt x="989" y="711"/>
                    </a:cubicBezTo>
                    <a:cubicBezTo>
                      <a:pt x="918" y="729"/>
                      <a:pt x="851" y="745"/>
                      <a:pt x="778" y="755"/>
                    </a:cubicBezTo>
                    <a:cubicBezTo>
                      <a:pt x="752" y="764"/>
                      <a:pt x="724" y="765"/>
                      <a:pt x="700" y="777"/>
                    </a:cubicBezTo>
                    <a:cubicBezTo>
                      <a:pt x="691" y="782"/>
                      <a:pt x="687" y="794"/>
                      <a:pt x="678" y="800"/>
                    </a:cubicBezTo>
                    <a:cubicBezTo>
                      <a:pt x="668" y="806"/>
                      <a:pt x="655" y="806"/>
                      <a:pt x="645" y="811"/>
                    </a:cubicBezTo>
                    <a:cubicBezTo>
                      <a:pt x="611" y="828"/>
                      <a:pt x="579" y="851"/>
                      <a:pt x="545" y="866"/>
                    </a:cubicBezTo>
                    <a:cubicBezTo>
                      <a:pt x="504" y="884"/>
                      <a:pt x="455" y="897"/>
                      <a:pt x="411" y="911"/>
                    </a:cubicBezTo>
                    <a:cubicBezTo>
                      <a:pt x="370" y="938"/>
                      <a:pt x="317" y="940"/>
                      <a:pt x="278" y="966"/>
                    </a:cubicBezTo>
                    <a:cubicBezTo>
                      <a:pt x="242" y="990"/>
                      <a:pt x="208" y="997"/>
                      <a:pt x="167" y="1011"/>
                    </a:cubicBezTo>
                    <a:cubicBezTo>
                      <a:pt x="65" y="905"/>
                      <a:pt x="231" y="815"/>
                      <a:pt x="322" y="800"/>
                    </a:cubicBezTo>
                    <a:cubicBezTo>
                      <a:pt x="352" y="795"/>
                      <a:pt x="381" y="792"/>
                      <a:pt x="411" y="788"/>
                    </a:cubicBezTo>
                    <a:cubicBezTo>
                      <a:pt x="422" y="784"/>
                      <a:pt x="435" y="783"/>
                      <a:pt x="445" y="777"/>
                    </a:cubicBezTo>
                    <a:cubicBezTo>
                      <a:pt x="468" y="764"/>
                      <a:pt x="511" y="733"/>
                      <a:pt x="511" y="733"/>
                    </a:cubicBezTo>
                    <a:cubicBezTo>
                      <a:pt x="518" y="722"/>
                      <a:pt x="524" y="710"/>
                      <a:pt x="533" y="700"/>
                    </a:cubicBezTo>
                    <a:cubicBezTo>
                      <a:pt x="550" y="680"/>
                      <a:pt x="589" y="644"/>
                      <a:pt x="589" y="644"/>
                    </a:cubicBezTo>
                    <a:cubicBezTo>
                      <a:pt x="616" y="564"/>
                      <a:pt x="562" y="501"/>
                      <a:pt x="489" y="477"/>
                    </a:cubicBezTo>
                    <a:cubicBezTo>
                      <a:pt x="319" y="490"/>
                      <a:pt x="392" y="472"/>
                      <a:pt x="278" y="511"/>
                    </a:cubicBezTo>
                    <a:cubicBezTo>
                      <a:pt x="256" y="519"/>
                      <a:pt x="259" y="539"/>
                      <a:pt x="211" y="533"/>
                    </a:cubicBezTo>
                    <a:cubicBezTo>
                      <a:pt x="114" y="501"/>
                      <a:pt x="30" y="512"/>
                      <a:pt x="0" y="422"/>
                    </a:cubicBezTo>
                    <a:cubicBezTo>
                      <a:pt x="63" y="327"/>
                      <a:pt x="206" y="383"/>
                      <a:pt x="311" y="366"/>
                    </a:cubicBezTo>
                    <a:cubicBezTo>
                      <a:pt x="322" y="359"/>
                      <a:pt x="338" y="355"/>
                      <a:pt x="345" y="344"/>
                    </a:cubicBezTo>
                    <a:cubicBezTo>
                      <a:pt x="371" y="303"/>
                      <a:pt x="373" y="201"/>
                      <a:pt x="400" y="166"/>
                    </a:cubicBezTo>
                    <a:cubicBezTo>
                      <a:pt x="439" y="116"/>
                      <a:pt x="433" y="170"/>
                      <a:pt x="433" y="122"/>
                    </a:cubicBezTo>
                    <a:close/>
                  </a:path>
                </a:pathLst>
              </a:custGeom>
              <a:solidFill>
                <a:srgbClr val="00FF00"/>
              </a:solidFill>
              <a:ln w="12700" cap="flat" cmpd="sng">
                <a:solidFill>
                  <a:schemeClr val="tx1"/>
                </a:solidFill>
                <a:prstDash val="solid"/>
                <a:round/>
                <a:headEnd/>
                <a:tailEnd/>
              </a:ln>
            </p:spPr>
            <p:txBody>
              <a:bodyPr wrap="none" anchor="ctr"/>
              <a:lstStyle/>
              <a:p>
                <a:pPr>
                  <a:defRPr/>
                </a:pPr>
                <a:endParaRPr lang="en-GB"/>
              </a:p>
            </p:txBody>
          </p:sp>
          <p:sp>
            <p:nvSpPr>
              <p:cNvPr id="21539" name="Oval 25"/>
              <p:cNvSpPr>
                <a:spLocks noChangeArrowheads="1"/>
              </p:cNvSpPr>
              <p:nvPr/>
            </p:nvSpPr>
            <p:spPr bwMode="auto">
              <a:xfrm>
                <a:off x="4656" y="3168"/>
                <a:ext cx="192" cy="144"/>
              </a:xfrm>
              <a:prstGeom prst="ellipse">
                <a:avLst/>
              </a:prstGeom>
              <a:solidFill>
                <a:srgbClr val="993366"/>
              </a:solidFill>
              <a:ln w="12700">
                <a:solidFill>
                  <a:schemeClr val="tx1"/>
                </a:solidFill>
                <a:round/>
                <a:headEnd/>
                <a:tailEnd/>
              </a:ln>
            </p:spPr>
            <p:txBody>
              <a:bodyPr wrap="none" anchor="ctr"/>
              <a:lstStyle/>
              <a:p>
                <a:endParaRPr lang="en-US">
                  <a:effectLst/>
                </a:endParaRPr>
              </a:p>
            </p:txBody>
          </p:sp>
        </p:grpSp>
        <p:sp>
          <p:nvSpPr>
            <p:cNvPr id="21535" name="Text Box 44"/>
            <p:cNvSpPr txBox="1">
              <a:spLocks noChangeArrowheads="1"/>
            </p:cNvSpPr>
            <p:nvPr/>
          </p:nvSpPr>
          <p:spPr bwMode="auto">
            <a:xfrm>
              <a:off x="4560" y="3216"/>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Fibroblast</a:t>
              </a:r>
            </a:p>
          </p:txBody>
        </p:sp>
        <p:sp>
          <p:nvSpPr>
            <p:cNvPr id="32802" name="Line 48"/>
            <p:cNvSpPr>
              <a:spLocks noChangeShapeType="1"/>
            </p:cNvSpPr>
            <p:nvPr/>
          </p:nvSpPr>
          <p:spPr bwMode="auto">
            <a:xfrm>
              <a:off x="3360" y="2352"/>
              <a:ext cx="672" cy="576"/>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21537" name="Text Box 50"/>
            <p:cNvSpPr txBox="1">
              <a:spLocks noChangeArrowheads="1"/>
            </p:cNvSpPr>
            <p:nvPr/>
          </p:nvSpPr>
          <p:spPr bwMode="auto">
            <a:xfrm>
              <a:off x="3780" y="2565"/>
              <a:ext cx="10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a:effectLst/>
                </a:rPr>
                <a:t>FGF</a:t>
              </a:r>
              <a:endParaRPr lang="en-GB" sz="1600">
                <a:effectLst/>
              </a:endParaRPr>
            </a:p>
          </p:txBody>
        </p:sp>
      </p:grpSp>
      <p:grpSp>
        <p:nvGrpSpPr>
          <p:cNvPr id="21514" name="Group 61"/>
          <p:cNvGrpSpPr>
            <a:grpSpLocks/>
          </p:cNvGrpSpPr>
          <p:nvPr/>
        </p:nvGrpSpPr>
        <p:grpSpPr bwMode="auto">
          <a:xfrm>
            <a:off x="6934200" y="5486400"/>
            <a:ext cx="2030413" cy="1139825"/>
            <a:chOff x="4368" y="3456"/>
            <a:chExt cx="1279" cy="718"/>
          </a:xfrm>
        </p:grpSpPr>
        <p:sp>
          <p:nvSpPr>
            <p:cNvPr id="21532" name="Text Box 51"/>
            <p:cNvSpPr txBox="1">
              <a:spLocks noChangeArrowheads="1"/>
            </p:cNvSpPr>
            <p:nvPr/>
          </p:nvSpPr>
          <p:spPr bwMode="auto">
            <a:xfrm>
              <a:off x="4368" y="3648"/>
              <a:ext cx="1279" cy="5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Angiogenesis</a:t>
              </a:r>
            </a:p>
            <a:p>
              <a:r>
                <a:rPr lang="en-GB">
                  <a:effectLst/>
                </a:rPr>
                <a:t>Fibrosis</a:t>
              </a:r>
            </a:p>
          </p:txBody>
        </p:sp>
        <p:sp>
          <p:nvSpPr>
            <p:cNvPr id="32799" name="Line 52"/>
            <p:cNvSpPr>
              <a:spLocks noChangeShapeType="1"/>
            </p:cNvSpPr>
            <p:nvPr/>
          </p:nvSpPr>
          <p:spPr bwMode="auto">
            <a:xfrm>
              <a:off x="4416" y="3456"/>
              <a:ext cx="240" cy="192"/>
            </a:xfrm>
            <a:prstGeom prst="line">
              <a:avLst/>
            </a:prstGeom>
            <a:noFill/>
            <a:ln w="12700">
              <a:solidFill>
                <a:schemeClr val="tx1"/>
              </a:solidFill>
              <a:round/>
              <a:headEnd/>
              <a:tailEnd type="triangle" w="med" len="med"/>
            </a:ln>
          </p:spPr>
          <p:txBody>
            <a:bodyPr wrap="none" anchor="ctr"/>
            <a:lstStyle/>
            <a:p>
              <a:pPr>
                <a:defRPr/>
              </a:pPr>
              <a:endParaRPr lang="en-GB"/>
            </a:p>
          </p:txBody>
        </p:sp>
      </p:grpSp>
      <p:grpSp>
        <p:nvGrpSpPr>
          <p:cNvPr id="21515" name="Group 64"/>
          <p:cNvGrpSpPr>
            <a:grpSpLocks/>
          </p:cNvGrpSpPr>
          <p:nvPr/>
        </p:nvGrpSpPr>
        <p:grpSpPr bwMode="auto">
          <a:xfrm>
            <a:off x="4572000" y="3962400"/>
            <a:ext cx="838200" cy="1524000"/>
            <a:chOff x="2880" y="2496"/>
            <a:chExt cx="528" cy="960"/>
          </a:xfrm>
        </p:grpSpPr>
        <p:grpSp>
          <p:nvGrpSpPr>
            <p:cNvPr id="21528" name="Group 18"/>
            <p:cNvGrpSpPr>
              <a:grpSpLocks/>
            </p:cNvGrpSpPr>
            <p:nvPr/>
          </p:nvGrpSpPr>
          <p:grpSpPr bwMode="auto">
            <a:xfrm>
              <a:off x="2928" y="3024"/>
              <a:ext cx="480" cy="432"/>
              <a:chOff x="2784" y="2544"/>
              <a:chExt cx="480" cy="432"/>
            </a:xfrm>
          </p:grpSpPr>
          <p:sp>
            <p:nvSpPr>
              <p:cNvPr id="21530" name="Oval 19"/>
              <p:cNvSpPr>
                <a:spLocks noChangeArrowheads="1"/>
              </p:cNvSpPr>
              <p:nvPr/>
            </p:nvSpPr>
            <p:spPr bwMode="auto">
              <a:xfrm>
                <a:off x="2784" y="2544"/>
                <a:ext cx="480" cy="432"/>
              </a:xfrm>
              <a:prstGeom prst="ellipse">
                <a:avLst/>
              </a:prstGeom>
              <a:solidFill>
                <a:srgbClr val="FF00FF"/>
              </a:solidFill>
              <a:ln w="12700">
                <a:solidFill>
                  <a:schemeClr val="tx1"/>
                </a:solidFill>
                <a:round/>
                <a:headEnd/>
                <a:tailEnd/>
              </a:ln>
            </p:spPr>
            <p:txBody>
              <a:bodyPr wrap="none" anchor="ctr"/>
              <a:lstStyle/>
              <a:p>
                <a:endParaRPr lang="en-US">
                  <a:effectLst/>
                </a:endParaRPr>
              </a:p>
            </p:txBody>
          </p:sp>
          <p:sp>
            <p:nvSpPr>
              <p:cNvPr id="21531" name="Oval 20"/>
              <p:cNvSpPr>
                <a:spLocks noChangeArrowheads="1"/>
              </p:cNvSpPr>
              <p:nvPr/>
            </p:nvSpPr>
            <p:spPr bwMode="auto">
              <a:xfrm>
                <a:off x="2832" y="2640"/>
                <a:ext cx="288" cy="288"/>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sp>
          <p:nvSpPr>
            <p:cNvPr id="21529" name="Text Box 33"/>
            <p:cNvSpPr txBox="1">
              <a:spLocks noChangeArrowheads="1"/>
            </p:cNvSpPr>
            <p:nvPr/>
          </p:nvSpPr>
          <p:spPr bwMode="auto">
            <a:xfrm>
              <a:off x="2880" y="2496"/>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IL-2</a:t>
              </a:r>
            </a:p>
          </p:txBody>
        </p:sp>
      </p:grpSp>
      <p:sp>
        <p:nvSpPr>
          <p:cNvPr id="32782" name="Line 35"/>
          <p:cNvSpPr>
            <a:spLocks noChangeShapeType="1"/>
          </p:cNvSpPr>
          <p:nvPr/>
        </p:nvSpPr>
        <p:spPr bwMode="auto">
          <a:xfrm>
            <a:off x="5029200" y="37338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32783" name="Line 36"/>
          <p:cNvSpPr>
            <a:spLocks noChangeShapeType="1"/>
          </p:cNvSpPr>
          <p:nvPr/>
        </p:nvSpPr>
        <p:spPr bwMode="auto">
          <a:xfrm>
            <a:off x="5029200" y="44196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grpSp>
        <p:nvGrpSpPr>
          <p:cNvPr id="21518" name="Group 17"/>
          <p:cNvGrpSpPr>
            <a:grpSpLocks/>
          </p:cNvGrpSpPr>
          <p:nvPr/>
        </p:nvGrpSpPr>
        <p:grpSpPr bwMode="auto">
          <a:xfrm rot="-7239230">
            <a:off x="4772025" y="2965450"/>
            <a:ext cx="762000" cy="685800"/>
            <a:chOff x="2784" y="2544"/>
            <a:chExt cx="480" cy="432"/>
          </a:xfrm>
        </p:grpSpPr>
        <p:sp>
          <p:nvSpPr>
            <p:cNvPr id="21526" name="Oval 15"/>
            <p:cNvSpPr>
              <a:spLocks noChangeArrowheads="1"/>
            </p:cNvSpPr>
            <p:nvPr/>
          </p:nvSpPr>
          <p:spPr bwMode="auto">
            <a:xfrm>
              <a:off x="2784" y="2544"/>
              <a:ext cx="480" cy="432"/>
            </a:xfrm>
            <a:prstGeom prst="ellipse">
              <a:avLst/>
            </a:prstGeom>
            <a:solidFill>
              <a:srgbClr val="FF00FF"/>
            </a:solidFill>
            <a:ln w="12700">
              <a:solidFill>
                <a:schemeClr val="tx1"/>
              </a:solidFill>
              <a:round/>
              <a:headEnd/>
              <a:tailEnd/>
            </a:ln>
          </p:spPr>
          <p:txBody>
            <a:bodyPr wrap="none" anchor="ctr"/>
            <a:lstStyle/>
            <a:p>
              <a:endParaRPr lang="en-US">
                <a:effectLst/>
              </a:endParaRPr>
            </a:p>
          </p:txBody>
        </p:sp>
        <p:sp>
          <p:nvSpPr>
            <p:cNvPr id="21527" name="Oval 16"/>
            <p:cNvSpPr>
              <a:spLocks noChangeArrowheads="1"/>
            </p:cNvSpPr>
            <p:nvPr/>
          </p:nvSpPr>
          <p:spPr bwMode="auto">
            <a:xfrm>
              <a:off x="2832" y="2640"/>
              <a:ext cx="288" cy="288"/>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grpSp>
        <p:nvGrpSpPr>
          <p:cNvPr id="21519" name="Group 23"/>
          <p:cNvGrpSpPr>
            <a:grpSpLocks/>
          </p:cNvGrpSpPr>
          <p:nvPr/>
        </p:nvGrpSpPr>
        <p:grpSpPr bwMode="auto">
          <a:xfrm rot="-7239230">
            <a:off x="4390232" y="2466181"/>
            <a:ext cx="762000" cy="344487"/>
            <a:chOff x="4080" y="3552"/>
            <a:chExt cx="624" cy="96"/>
          </a:xfrm>
        </p:grpSpPr>
        <p:sp>
          <p:nvSpPr>
            <p:cNvPr id="21524" name="Oval 21"/>
            <p:cNvSpPr>
              <a:spLocks noChangeArrowheads="1"/>
            </p:cNvSpPr>
            <p:nvPr/>
          </p:nvSpPr>
          <p:spPr bwMode="auto">
            <a:xfrm>
              <a:off x="4080" y="3552"/>
              <a:ext cx="624" cy="96"/>
            </a:xfrm>
            <a:prstGeom prst="ellipse">
              <a:avLst/>
            </a:prstGeom>
            <a:solidFill>
              <a:schemeClr val="bg1"/>
            </a:solidFill>
            <a:ln w="12700">
              <a:solidFill>
                <a:schemeClr val="tx1"/>
              </a:solidFill>
              <a:round/>
              <a:headEnd/>
              <a:tailEnd/>
            </a:ln>
          </p:spPr>
          <p:txBody>
            <a:bodyPr wrap="none" anchor="ctr"/>
            <a:lstStyle/>
            <a:p>
              <a:endParaRPr lang="en-US">
                <a:effectLst/>
              </a:endParaRPr>
            </a:p>
          </p:txBody>
        </p:sp>
        <p:sp>
          <p:nvSpPr>
            <p:cNvPr id="21525" name="Oval 22"/>
            <p:cNvSpPr>
              <a:spLocks noChangeArrowheads="1"/>
            </p:cNvSpPr>
            <p:nvPr/>
          </p:nvSpPr>
          <p:spPr bwMode="auto">
            <a:xfrm>
              <a:off x="4320" y="3552"/>
              <a:ext cx="96" cy="96"/>
            </a:xfrm>
            <a:prstGeom prst="ellipse">
              <a:avLst/>
            </a:prstGeom>
            <a:solidFill>
              <a:srgbClr val="800080"/>
            </a:solidFill>
            <a:ln w="12700">
              <a:solidFill>
                <a:schemeClr val="tx1"/>
              </a:solidFill>
              <a:round/>
              <a:headEnd/>
              <a:tailEnd/>
            </a:ln>
          </p:spPr>
          <p:txBody>
            <a:bodyPr wrap="none" anchor="ctr"/>
            <a:lstStyle/>
            <a:p>
              <a:endParaRPr lang="en-US">
                <a:effectLst/>
              </a:endParaRPr>
            </a:p>
          </p:txBody>
        </p:sp>
      </p:grpSp>
      <p:sp>
        <p:nvSpPr>
          <p:cNvPr id="21520" name="Text Box 54"/>
          <p:cNvSpPr txBox="1">
            <a:spLocks noChangeArrowheads="1"/>
          </p:cNvSpPr>
          <p:nvPr/>
        </p:nvSpPr>
        <p:spPr bwMode="auto">
          <a:xfrm>
            <a:off x="4148138" y="3071813"/>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Th1</a:t>
            </a:r>
          </a:p>
        </p:txBody>
      </p:sp>
      <p:sp>
        <p:nvSpPr>
          <p:cNvPr id="21521" name="Text Box 63"/>
          <p:cNvSpPr txBox="1">
            <a:spLocks noChangeArrowheads="1"/>
          </p:cNvSpPr>
          <p:nvPr/>
        </p:nvSpPr>
        <p:spPr bwMode="auto">
          <a:xfrm>
            <a:off x="4787900" y="5516563"/>
            <a:ext cx="2009775" cy="120015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a:effectLst/>
              </a:rPr>
              <a:t>Cytotoxic</a:t>
            </a:r>
          </a:p>
          <a:p>
            <a:r>
              <a:rPr lang="en-GB">
                <a:effectLst/>
              </a:rPr>
              <a:t>T lymphocyte</a:t>
            </a:r>
          </a:p>
          <a:p>
            <a:r>
              <a:rPr lang="en-GB">
                <a:effectLst/>
              </a:rPr>
              <a:t>(CTL)</a:t>
            </a:r>
          </a:p>
        </p:txBody>
      </p:sp>
      <p:sp>
        <p:nvSpPr>
          <p:cNvPr id="21522" name="Text Box 45"/>
          <p:cNvSpPr txBox="1">
            <a:spLocks noChangeArrowheads="1"/>
          </p:cNvSpPr>
          <p:nvPr/>
        </p:nvSpPr>
        <p:spPr bwMode="auto">
          <a:xfrm>
            <a:off x="6667500" y="1905000"/>
            <a:ext cx="918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dirty="0" smtClean="0">
                <a:effectLst/>
              </a:rPr>
              <a:t>TNF-</a:t>
            </a:r>
            <a:r>
              <a:rPr lang="el-GR" sz="2000" dirty="0" smtClean="0">
                <a:effectLst/>
              </a:rPr>
              <a:t>α</a:t>
            </a:r>
            <a:endParaRPr lang="en-GB" dirty="0">
              <a:effectLst/>
            </a:endParaRPr>
          </a:p>
        </p:txBody>
      </p:sp>
      <p:sp>
        <p:nvSpPr>
          <p:cNvPr id="32789" name="Line 36"/>
          <p:cNvSpPr>
            <a:spLocks noChangeShapeType="1"/>
          </p:cNvSpPr>
          <p:nvPr/>
        </p:nvSpPr>
        <p:spPr bwMode="auto">
          <a:xfrm>
            <a:off x="4286250" y="2286000"/>
            <a:ext cx="0" cy="304800"/>
          </a:xfrm>
          <a:prstGeom prst="line">
            <a:avLst/>
          </a:prstGeom>
          <a:noFill/>
          <a:ln w="12700">
            <a:solidFill>
              <a:schemeClr val="tx1"/>
            </a:solidFill>
            <a:round/>
            <a:headEnd/>
            <a:tailEnd type="triangle" w="med" len="med"/>
          </a:ln>
        </p:spPr>
        <p:txBody>
          <a:bodyPr wrap="none" anchor="ctr"/>
          <a:lstStyle/>
          <a:p>
            <a:pPr>
              <a:defRPr/>
            </a:pPr>
            <a:endParaRPr lang="en-GB"/>
          </a:p>
        </p:txBody>
      </p:sp>
      <p:sp>
        <p:nvSpPr>
          <p:cNvPr id="55" name="Rectangle 2"/>
          <p:cNvSpPr>
            <a:spLocks noGrp="1" noChangeArrowheads="1"/>
          </p:cNvSpPr>
          <p:nvPr>
            <p:ph type="title"/>
          </p:nvPr>
        </p:nvSpPr>
        <p:spPr>
          <a:xfrm>
            <a:off x="512006" y="260648"/>
            <a:ext cx="8829600" cy="1143000"/>
          </a:xfrm>
        </p:spPr>
        <p:txBody>
          <a:bodyPr/>
          <a:lstStyle/>
          <a:p>
            <a:r>
              <a:rPr lang="en-GB" sz="3200" dirty="0" smtClean="0">
                <a:solidFill>
                  <a:srgbClr val="00B0F0"/>
                </a:solidFill>
              </a:rPr>
              <a:t>Type IV Delayed Hypersensitivity Responses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descr="thim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924175"/>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8"/>
          <p:cNvSpPr txBox="1">
            <a:spLocks noChangeArrowheads="1"/>
          </p:cNvSpPr>
          <p:nvPr/>
        </p:nvSpPr>
        <p:spPr bwMode="auto">
          <a:xfrm>
            <a:off x="4788024" y="2828925"/>
            <a:ext cx="3487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dirty="0">
                <a:effectLst/>
              </a:rPr>
              <a:t>Nickel</a:t>
            </a:r>
          </a:p>
          <a:p>
            <a:endParaRPr lang="en-GB" dirty="0">
              <a:effectLst/>
            </a:endParaRPr>
          </a:p>
          <a:p>
            <a:r>
              <a:rPr lang="en-GB" dirty="0">
                <a:effectLst/>
              </a:rPr>
              <a:t>Contact Hypersensitivity</a:t>
            </a:r>
          </a:p>
        </p:txBody>
      </p:sp>
      <p:sp>
        <p:nvSpPr>
          <p:cNvPr id="6" name="Rectangle 2"/>
          <p:cNvSpPr>
            <a:spLocks noGrp="1" noChangeArrowheads="1"/>
          </p:cNvSpPr>
          <p:nvPr>
            <p:ph type="title"/>
          </p:nvPr>
        </p:nvSpPr>
        <p:spPr>
          <a:xfrm>
            <a:off x="539552" y="404664"/>
            <a:ext cx="8829600" cy="1143000"/>
          </a:xfrm>
        </p:spPr>
        <p:txBody>
          <a:bodyPr/>
          <a:lstStyle/>
          <a:p>
            <a:r>
              <a:rPr lang="en-GB" sz="3200" dirty="0" smtClean="0">
                <a:solidFill>
                  <a:srgbClr val="00B0F0"/>
                </a:solidFill>
              </a:rPr>
              <a:t>Type IV Delayed Hypersensitivity Responses</a:t>
            </a:r>
          </a:p>
        </p:txBody>
      </p:sp>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22</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en-US" smtClean="0"/>
              <a:t>Page </a:t>
            </a:r>
            <a:fld id="{577CB11E-1B4D-4ED0-A38D-17A579C259DE}" type="slidenum">
              <a:rPr lang="en-US" altLang="en-US" smtClean="0"/>
              <a:pPr>
                <a:defRPr/>
              </a:pPr>
              <a:t>23</a:t>
            </a:fld>
            <a:endParaRPr lang="en-US" altLang="en-US"/>
          </a:p>
        </p:txBody>
      </p:sp>
      <p:sp>
        <p:nvSpPr>
          <p:cNvPr id="3" name="Title 1"/>
          <p:cNvSpPr>
            <a:spLocks noGrp="1"/>
          </p:cNvSpPr>
          <p:nvPr/>
        </p:nvSpPr>
        <p:spPr bwMode="auto">
          <a:xfrm>
            <a:off x="468313" y="-171450"/>
            <a:ext cx="8226425" cy="1139825"/>
          </a:xfrm>
          <a:prstGeom prst="rect">
            <a:avLst/>
          </a:prstGeom>
          <a:noFill/>
          <a:ln w="9525">
            <a:noFill/>
            <a:round/>
            <a:headEnd/>
            <a:tailEnd/>
          </a:ln>
          <a:effectLst/>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en-GB" sz="2800" b="0" i="0" u="none" strike="noStrike" kern="1200" cap="none" spc="0" normalizeH="0" baseline="0" noProof="0" dirty="0" smtClean="0">
                <a:ln>
                  <a:noFill/>
                </a:ln>
                <a:solidFill>
                  <a:srgbClr val="00B0F0"/>
                </a:solidFill>
                <a:effectLst/>
                <a:uLnTx/>
                <a:uFillTx/>
                <a:latin typeface="Calibri"/>
                <a:ea typeface="+mn-ea"/>
                <a:cs typeface="+mn-cs"/>
              </a:rPr>
              <a:t>Take home messages</a:t>
            </a:r>
            <a:endParaRPr kumimoji="0" lang="en-GB" sz="2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4" name="TextBox 2"/>
          <p:cNvSpPr txBox="1">
            <a:spLocks noChangeArrowheads="1"/>
          </p:cNvSpPr>
          <p:nvPr/>
        </p:nvSpPr>
        <p:spPr bwMode="auto">
          <a:xfrm>
            <a:off x="637343" y="692696"/>
            <a:ext cx="8064500" cy="65039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Hypersensitivity reactions are inappropriate adaptive immune responses against harmless environmental and self antigens: allergies and autoimmune diseases are hypersensitivity reactions.</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Hypersensitivity reactions may be classified into 4 main types (I to IV) based on the immunological mechanisms involved. In practice, many conditions involve a mixture of different types, rather than a single type of reaction.</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Genetic and environmental factors are involved in the risk of developing hypersensitivity reactions.</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Type I reactions are immediate hypersensitivity reactions, and involve specific </a:t>
            </a:r>
            <a:r>
              <a:rPr kumimoji="0" lang="en-GB" sz="1600" b="0" i="0" u="none" strike="noStrike" kern="0" cap="none" spc="0" normalizeH="0" baseline="0" noProof="0" dirty="0" err="1">
                <a:ln>
                  <a:noFill/>
                </a:ln>
                <a:solidFill>
                  <a:sysClr val="windowText" lastClr="000000"/>
                </a:solidFill>
                <a:effectLst/>
                <a:uLnTx/>
                <a:uFillTx/>
              </a:rPr>
              <a:t>IgE</a:t>
            </a:r>
            <a:r>
              <a:rPr kumimoji="0" lang="en-GB" sz="1600" b="0" i="0" u="none" strike="noStrike" kern="0" cap="none" spc="0" normalizeH="0" baseline="0" noProof="0" dirty="0">
                <a:ln>
                  <a:noFill/>
                </a:ln>
                <a:solidFill>
                  <a:sysClr val="windowText" lastClr="000000"/>
                </a:solidFill>
                <a:effectLst/>
                <a:uLnTx/>
                <a:uFillTx/>
              </a:rPr>
              <a:t> production: allergies including asthma and hay fever are predominantly type I reactions.</a:t>
            </a:r>
            <a:endParaRPr kumimoji="0" lang="en-GB"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Type II reactions involve autoantibodies (often </a:t>
            </a:r>
            <a:r>
              <a:rPr kumimoji="0" lang="en-GB" sz="1600" b="0" i="0" u="none" strike="noStrike" kern="0" cap="none" spc="0" normalizeH="0" baseline="0" noProof="0" dirty="0" err="1">
                <a:ln>
                  <a:noFill/>
                </a:ln>
                <a:solidFill>
                  <a:sysClr val="windowText" lastClr="000000"/>
                </a:solidFill>
                <a:effectLst/>
                <a:uLnTx/>
                <a:uFillTx/>
              </a:rPr>
              <a:t>IgG</a:t>
            </a:r>
            <a:r>
              <a:rPr kumimoji="0" lang="en-GB" sz="1600" b="0" i="0" u="none" strike="noStrike" kern="0" cap="none" spc="0" normalizeH="0" baseline="0" noProof="0" dirty="0">
                <a:ln>
                  <a:noFill/>
                </a:ln>
                <a:solidFill>
                  <a:sysClr val="windowText" lastClr="000000"/>
                </a:solidFill>
                <a:effectLst/>
                <a:uLnTx/>
                <a:uFillTx/>
              </a:rPr>
              <a:t>) binding to insoluble antigen on cell surfaces or extracellular matrix, and include some organ-specific autoimmune diseases.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Type III reactions are immune complex-mediated reactions, in which autoantibodies bind to soluble antigen. Subsequent deposition of immune complexes causes immune activation and inflammation.</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Type IV reactions are immune cell-mediated delayed type hypersensitivity reactions.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30756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r>
              <a:rPr lang="en-US" altLang="en-US" smtClean="0"/>
              <a:t>Page </a:t>
            </a:r>
            <a:fld id="{8C68A618-5A54-4C7C-96D3-66078676A952}" type="slidenum">
              <a:rPr lang="en-US" altLang="en-US" smtClean="0"/>
              <a:pPr/>
              <a:t>24</a:t>
            </a:fld>
            <a:endParaRPr lang="en-US" altLang="en-US" smtClean="0"/>
          </a:p>
        </p:txBody>
      </p:sp>
      <p:sp>
        <p:nvSpPr>
          <p:cNvPr id="5123" name="Rectangle 2"/>
          <p:cNvSpPr>
            <a:spLocks noGrp="1" noChangeArrowheads="1"/>
          </p:cNvSpPr>
          <p:nvPr>
            <p:ph type="title"/>
          </p:nvPr>
        </p:nvSpPr>
        <p:spPr>
          <a:xfrm>
            <a:off x="611560" y="116632"/>
            <a:ext cx="7772400" cy="1143000"/>
          </a:xfrm>
        </p:spPr>
        <p:txBody>
          <a:bodyPr/>
          <a:lstStyle/>
          <a:p>
            <a:pPr algn="ctr"/>
            <a:r>
              <a:rPr lang="en-GB" u="sng" dirty="0" smtClean="0">
                <a:solidFill>
                  <a:schemeClr val="tx1"/>
                </a:solidFill>
              </a:rPr>
              <a:t>Learning objectives</a:t>
            </a:r>
          </a:p>
        </p:txBody>
      </p:sp>
      <p:sp>
        <p:nvSpPr>
          <p:cNvPr id="5124" name="Rectangle 3"/>
          <p:cNvSpPr>
            <a:spLocks noGrp="1" noChangeArrowheads="1"/>
          </p:cNvSpPr>
          <p:nvPr>
            <p:ph type="body" idx="1"/>
          </p:nvPr>
        </p:nvSpPr>
        <p:spPr>
          <a:xfrm>
            <a:off x="755576" y="1556792"/>
            <a:ext cx="7772400" cy="4114800"/>
          </a:xfrm>
        </p:spPr>
        <p:txBody>
          <a:bodyPr/>
          <a:lstStyle/>
          <a:p>
            <a:r>
              <a:rPr lang="en-GB" sz="2400" dirty="0" smtClean="0">
                <a:solidFill>
                  <a:schemeClr val="bg1">
                    <a:lumMod val="75000"/>
                  </a:schemeClr>
                </a:solidFill>
              </a:rPr>
              <a:t>Explain the immunological processes underlying the development of allergic diseases</a:t>
            </a:r>
          </a:p>
          <a:p>
            <a:endParaRPr lang="en-GB" sz="2400" dirty="0" smtClean="0">
              <a:solidFill>
                <a:schemeClr val="bg1">
                  <a:lumMod val="75000"/>
                </a:schemeClr>
              </a:solidFill>
            </a:endParaRPr>
          </a:p>
          <a:p>
            <a:r>
              <a:rPr lang="en-GB" sz="2400" dirty="0" smtClean="0">
                <a:solidFill>
                  <a:schemeClr val="bg1">
                    <a:lumMod val="75000"/>
                  </a:schemeClr>
                </a:solidFill>
              </a:rPr>
              <a:t>Describe the clinical features of </a:t>
            </a:r>
            <a:r>
              <a:rPr lang="en-GB" sz="2400" dirty="0" err="1" smtClean="0">
                <a:solidFill>
                  <a:schemeClr val="bg1">
                    <a:lumMod val="75000"/>
                  </a:schemeClr>
                </a:solidFill>
              </a:rPr>
              <a:t>IgE</a:t>
            </a:r>
            <a:r>
              <a:rPr lang="en-GB" sz="2400" dirty="0" smtClean="0">
                <a:solidFill>
                  <a:schemeClr val="bg1">
                    <a:lumMod val="75000"/>
                  </a:schemeClr>
                </a:solidFill>
              </a:rPr>
              <a:t> mediated immune responses</a:t>
            </a:r>
          </a:p>
          <a:p>
            <a:endParaRPr lang="en-GB" sz="2400" dirty="0" smtClean="0"/>
          </a:p>
          <a:p>
            <a:r>
              <a:rPr lang="en-GB" sz="2400" dirty="0" smtClean="0"/>
              <a:t>Discuss how the immune system responds to </a:t>
            </a:r>
            <a:r>
              <a:rPr lang="en-GB" sz="2400" dirty="0" err="1" smtClean="0"/>
              <a:t>alloantigens</a:t>
            </a:r>
            <a:endParaRPr lang="en-GB" sz="2400" dirty="0" smtClean="0"/>
          </a:p>
          <a:p>
            <a:endParaRPr lang="en-GB" sz="2400" dirty="0" smtClean="0"/>
          </a:p>
          <a:p>
            <a:r>
              <a:rPr lang="en-GB" sz="2400" dirty="0" smtClean="0"/>
              <a:t>Outline the clinical features of transplant rejection</a:t>
            </a:r>
          </a:p>
          <a:p>
            <a:endParaRPr lang="en-GB" sz="2400" dirty="0" smtClean="0"/>
          </a:p>
          <a:p>
            <a:endParaRPr lang="en-GB" sz="2400" dirty="0" smtClean="0"/>
          </a:p>
          <a:p>
            <a:pPr>
              <a:buFontTx/>
              <a:buNone/>
            </a:pPr>
            <a:endParaRPr lang="en-GB" sz="2400" dirty="0" smtClean="0"/>
          </a:p>
        </p:txBody>
      </p:sp>
    </p:spTree>
    <p:extLst>
      <p:ext uri="{BB962C8B-B14F-4D97-AF65-F5344CB8AC3E}">
        <p14:creationId xmlns:p14="http://schemas.microsoft.com/office/powerpoint/2010/main" val="20942049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algn="ctr"/>
            <a:r>
              <a:rPr lang="en-GB" sz="3200" dirty="0" smtClean="0">
                <a:solidFill>
                  <a:srgbClr val="00B0F0"/>
                </a:solidFill>
                <a:ea typeface="ＭＳ Ｐゴシック" pitchFamily="1" charset="-128"/>
              </a:rPr>
              <a:t>Transplantation</a:t>
            </a:r>
          </a:p>
        </p:txBody>
      </p:sp>
      <p:sp>
        <p:nvSpPr>
          <p:cNvPr id="4099" name="Rectangle 3"/>
          <p:cNvSpPr>
            <a:spLocks noGrp="1"/>
          </p:cNvSpPr>
          <p:nvPr>
            <p:ph type="body" idx="1"/>
          </p:nvPr>
        </p:nvSpPr>
        <p:spPr>
          <a:xfrm>
            <a:off x="611560" y="1556792"/>
            <a:ext cx="7772400" cy="4114800"/>
          </a:xfrm>
        </p:spPr>
        <p:txBody>
          <a:bodyPr/>
          <a:lstStyle/>
          <a:p>
            <a:r>
              <a:rPr lang="en-GB" dirty="0" smtClean="0">
                <a:ea typeface="ＭＳ Ｐゴシック" pitchFamily="1" charset="-128"/>
              </a:rPr>
              <a:t>Organs are transplanted when they are failing or have failed, or for reconstruction</a:t>
            </a:r>
          </a:p>
          <a:p>
            <a:endParaRPr lang="en-GB" dirty="0" smtClean="0">
              <a:ea typeface="ＭＳ Ｐゴシック" pitchFamily="1" charset="-128"/>
            </a:endParaRPr>
          </a:p>
          <a:p>
            <a:r>
              <a:rPr lang="en-GB" dirty="0" smtClean="0">
                <a:ea typeface="ＭＳ Ｐゴシック" pitchFamily="1" charset="-128"/>
              </a:rPr>
              <a:t>Life-saving or life-changing</a:t>
            </a:r>
          </a:p>
          <a:p>
            <a:endParaRPr lang="en-GB" dirty="0" smtClean="0">
              <a:ea typeface="ＭＳ Ｐゴシック" pitchFamily="1" charset="-128"/>
            </a:endParaRP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25</a:t>
            </a:fld>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type="body" idx="1"/>
          </p:nvPr>
        </p:nvSpPr>
        <p:spPr>
          <a:xfrm>
            <a:off x="539552" y="1700808"/>
            <a:ext cx="8229600" cy="3249612"/>
          </a:xfrm>
        </p:spPr>
        <p:txBody>
          <a:bodyPr/>
          <a:lstStyle/>
          <a:p>
            <a:pPr>
              <a:lnSpc>
                <a:spcPct val="80000"/>
              </a:lnSpc>
            </a:pPr>
            <a:r>
              <a:rPr lang="en-US" sz="2400" dirty="0" err="1" smtClean="0">
                <a:ea typeface="ＭＳ Ｐゴシック" pitchFamily="1" charset="-128"/>
              </a:rPr>
              <a:t>Autografts</a:t>
            </a:r>
            <a:endParaRPr lang="en-US" sz="2400" dirty="0" smtClean="0">
              <a:ea typeface="ＭＳ Ｐゴシック" pitchFamily="1" charset="-128"/>
            </a:endParaRPr>
          </a:p>
          <a:p>
            <a:pPr lvl="1">
              <a:lnSpc>
                <a:spcPct val="80000"/>
              </a:lnSpc>
            </a:pPr>
            <a:r>
              <a:rPr lang="en-US" dirty="0" smtClean="0">
                <a:ea typeface="ＭＳ Ｐゴシック" pitchFamily="1" charset="-128"/>
              </a:rPr>
              <a:t>within the same individual (e.g. vein, skin)</a:t>
            </a:r>
          </a:p>
          <a:p>
            <a:pPr>
              <a:lnSpc>
                <a:spcPct val="80000"/>
              </a:lnSpc>
            </a:pPr>
            <a:r>
              <a:rPr lang="en-US" sz="2400" dirty="0" err="1" smtClean="0">
                <a:ea typeface="ＭＳ Ｐゴシック" pitchFamily="1" charset="-128"/>
              </a:rPr>
              <a:t>Isografts</a:t>
            </a:r>
            <a:endParaRPr lang="en-US" sz="2400" dirty="0" smtClean="0">
              <a:ea typeface="ＭＳ Ｐゴシック" pitchFamily="1" charset="-128"/>
            </a:endParaRPr>
          </a:p>
          <a:p>
            <a:pPr lvl="1">
              <a:lnSpc>
                <a:spcPct val="80000"/>
              </a:lnSpc>
            </a:pPr>
            <a:r>
              <a:rPr lang="en-US" dirty="0" smtClean="0">
                <a:ea typeface="ＭＳ Ｐゴシック" pitchFamily="1" charset="-128"/>
              </a:rPr>
              <a:t>between genetically identical individuals of the same species</a:t>
            </a:r>
          </a:p>
          <a:p>
            <a:pPr>
              <a:lnSpc>
                <a:spcPct val="80000"/>
              </a:lnSpc>
            </a:pPr>
            <a:r>
              <a:rPr lang="en-US" sz="2400" dirty="0" smtClean="0">
                <a:ea typeface="ＭＳ Ｐゴシック" pitchFamily="1" charset="-128"/>
              </a:rPr>
              <a:t>Allografts</a:t>
            </a:r>
          </a:p>
          <a:p>
            <a:pPr lvl="1">
              <a:lnSpc>
                <a:spcPct val="80000"/>
              </a:lnSpc>
            </a:pPr>
            <a:r>
              <a:rPr lang="en-US" dirty="0" smtClean="0">
                <a:ea typeface="ＭＳ Ｐゴシック" pitchFamily="1" charset="-128"/>
              </a:rPr>
              <a:t>between different individuals of the same species</a:t>
            </a:r>
          </a:p>
          <a:p>
            <a:pPr>
              <a:lnSpc>
                <a:spcPct val="80000"/>
              </a:lnSpc>
            </a:pPr>
            <a:endParaRPr lang="en-US" sz="2400" dirty="0" smtClean="0">
              <a:ea typeface="ＭＳ Ｐゴシック" pitchFamily="1" charset="-128"/>
            </a:endParaRPr>
          </a:p>
          <a:p>
            <a:pPr>
              <a:lnSpc>
                <a:spcPct val="80000"/>
              </a:lnSpc>
            </a:pPr>
            <a:r>
              <a:rPr lang="en-US" sz="2400" dirty="0" err="1" smtClean="0">
                <a:ea typeface="ＭＳ Ｐゴシック" pitchFamily="1" charset="-128"/>
              </a:rPr>
              <a:t>Xenografts</a:t>
            </a:r>
            <a:endParaRPr lang="en-US" sz="2400" dirty="0" smtClean="0">
              <a:ea typeface="ＭＳ Ｐゴシック" pitchFamily="1" charset="-128"/>
            </a:endParaRPr>
          </a:p>
          <a:p>
            <a:pPr lvl="1">
              <a:lnSpc>
                <a:spcPct val="80000"/>
              </a:lnSpc>
            </a:pPr>
            <a:r>
              <a:rPr lang="en-US" dirty="0" smtClean="0">
                <a:ea typeface="ＭＳ Ｐゴシック" pitchFamily="1" charset="-128"/>
              </a:rPr>
              <a:t>between individuals of different species (e.g. heart valve)</a:t>
            </a:r>
          </a:p>
          <a:p>
            <a:pPr>
              <a:lnSpc>
                <a:spcPct val="80000"/>
              </a:lnSpc>
            </a:pPr>
            <a:r>
              <a:rPr lang="en-US" sz="2400" dirty="0" smtClean="0">
                <a:ea typeface="ＭＳ Ｐゴシック" pitchFamily="1" charset="-128"/>
              </a:rPr>
              <a:t>Prosthetic graft (plastic, metal)</a:t>
            </a:r>
          </a:p>
          <a:p>
            <a:pPr>
              <a:lnSpc>
                <a:spcPct val="80000"/>
              </a:lnSpc>
            </a:pPr>
            <a:endParaRPr lang="en-US" sz="2400" dirty="0" smtClean="0">
              <a:ea typeface="ＭＳ Ｐゴシック" pitchFamily="1" charset="-128"/>
            </a:endParaRPr>
          </a:p>
        </p:txBody>
      </p:sp>
      <p:sp>
        <p:nvSpPr>
          <p:cNvPr id="6147" name="Rectangle 4"/>
          <p:cNvSpPr>
            <a:spLocks noGrp="1"/>
          </p:cNvSpPr>
          <p:nvPr>
            <p:ph type="title"/>
          </p:nvPr>
        </p:nvSpPr>
        <p:spPr>
          <a:noFill/>
        </p:spPr>
        <p:txBody>
          <a:bodyPr/>
          <a:lstStyle/>
          <a:p>
            <a:pPr algn="ctr"/>
            <a:r>
              <a:rPr lang="en-GB" sz="3200" dirty="0" smtClean="0">
                <a:solidFill>
                  <a:srgbClr val="00B0F0"/>
                </a:solidFill>
                <a:ea typeface="ＭＳ Ｐゴシック" pitchFamily="1" charset="-128"/>
              </a:rPr>
              <a:t>Definitions</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26</a:t>
            </a:fld>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algn="ctr"/>
            <a:r>
              <a:rPr lang="en-GB" sz="3200" dirty="0" smtClean="0">
                <a:solidFill>
                  <a:srgbClr val="00B0F0"/>
                </a:solidFill>
                <a:ea typeface="ＭＳ Ｐゴシック" pitchFamily="1" charset="-128"/>
              </a:rPr>
              <a:t>Allograft</a:t>
            </a:r>
          </a:p>
        </p:txBody>
      </p:sp>
      <p:sp>
        <p:nvSpPr>
          <p:cNvPr id="11267" name="Rectangle 3"/>
          <p:cNvSpPr>
            <a:spLocks noGrp="1"/>
          </p:cNvSpPr>
          <p:nvPr>
            <p:ph type="body" idx="1"/>
          </p:nvPr>
        </p:nvSpPr>
        <p:spPr>
          <a:xfrm>
            <a:off x="467544" y="1988840"/>
            <a:ext cx="8229600" cy="3178175"/>
          </a:xfrm>
        </p:spPr>
        <p:txBody>
          <a:bodyPr/>
          <a:lstStyle/>
          <a:p>
            <a:pPr>
              <a:lnSpc>
                <a:spcPct val="90000"/>
              </a:lnSpc>
            </a:pPr>
            <a:r>
              <a:rPr lang="en-GB" sz="2800" dirty="0" smtClean="0">
                <a:ea typeface="ＭＳ Ｐゴシック" pitchFamily="1" charset="-128"/>
              </a:rPr>
              <a:t>Solid organs (kidney, liver, heart, lung, pancreas)</a:t>
            </a:r>
          </a:p>
          <a:p>
            <a:pPr>
              <a:lnSpc>
                <a:spcPct val="90000"/>
              </a:lnSpc>
            </a:pPr>
            <a:r>
              <a:rPr lang="en-GB" sz="2800" dirty="0" smtClean="0">
                <a:ea typeface="ＭＳ Ｐゴシック" pitchFamily="1" charset="-128"/>
              </a:rPr>
              <a:t>Small bowel</a:t>
            </a:r>
          </a:p>
          <a:p>
            <a:pPr>
              <a:lnSpc>
                <a:spcPct val="90000"/>
              </a:lnSpc>
            </a:pPr>
            <a:r>
              <a:rPr lang="en-GB" sz="2800" dirty="0" smtClean="0">
                <a:ea typeface="ＭＳ Ｐゴシック" pitchFamily="1" charset="-128"/>
              </a:rPr>
              <a:t>Free cells (bone marrow, pancreas islets)</a:t>
            </a:r>
          </a:p>
          <a:p>
            <a:pPr>
              <a:lnSpc>
                <a:spcPct val="90000"/>
              </a:lnSpc>
            </a:pPr>
            <a:r>
              <a:rPr lang="en-GB" sz="2800" dirty="0" smtClean="0">
                <a:ea typeface="ＭＳ Ｐゴシック" pitchFamily="1" charset="-128"/>
              </a:rPr>
              <a:t>Temporary: blood, skin (burns)</a:t>
            </a:r>
          </a:p>
          <a:p>
            <a:pPr>
              <a:lnSpc>
                <a:spcPct val="90000"/>
              </a:lnSpc>
            </a:pPr>
            <a:r>
              <a:rPr lang="en-GB" sz="2800" dirty="0" smtClean="0">
                <a:ea typeface="ＭＳ Ｐゴシック" pitchFamily="1" charset="-128"/>
              </a:rPr>
              <a:t>Privileged sites: cornea</a:t>
            </a:r>
          </a:p>
          <a:p>
            <a:pPr>
              <a:lnSpc>
                <a:spcPct val="90000"/>
              </a:lnSpc>
            </a:pPr>
            <a:r>
              <a:rPr lang="en-GB" sz="2800" dirty="0" smtClean="0">
                <a:ea typeface="ＭＳ Ｐゴシック" pitchFamily="1" charset="-128"/>
              </a:rPr>
              <a:t>Framework: bone, cartilage, tendons, nerves</a:t>
            </a:r>
          </a:p>
          <a:p>
            <a:pPr>
              <a:lnSpc>
                <a:spcPct val="90000"/>
              </a:lnSpc>
            </a:pPr>
            <a:r>
              <a:rPr lang="en-GB" sz="2800" dirty="0" smtClean="0">
                <a:ea typeface="ＭＳ Ｐゴシック" pitchFamily="1" charset="-128"/>
              </a:rPr>
              <a:t>Composite: hands, face, larynx</a:t>
            </a:r>
          </a:p>
          <a:p>
            <a:pPr>
              <a:lnSpc>
                <a:spcPct val="90000"/>
              </a:lnSpc>
            </a:pPr>
            <a:endParaRPr lang="en-GB" sz="2800" dirty="0" smtClean="0">
              <a:ea typeface="ＭＳ Ｐゴシック" pitchFamily="1" charset="-128"/>
            </a:endParaRP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27</a:t>
            </a:fld>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algn="ctr"/>
            <a:r>
              <a:rPr lang="en-GB" sz="3200" dirty="0" smtClean="0">
                <a:solidFill>
                  <a:srgbClr val="00B0F0"/>
                </a:solidFill>
                <a:ea typeface="ＭＳ Ｐゴシック" pitchFamily="1" charset="-128"/>
              </a:rPr>
              <a:t>Allograft</a:t>
            </a:r>
          </a:p>
        </p:txBody>
      </p:sp>
      <p:sp>
        <p:nvSpPr>
          <p:cNvPr id="13315" name="Rectangle 3"/>
          <p:cNvSpPr>
            <a:spLocks noGrp="1"/>
          </p:cNvSpPr>
          <p:nvPr>
            <p:ph type="body" idx="1"/>
          </p:nvPr>
        </p:nvSpPr>
        <p:spPr>
          <a:xfrm>
            <a:off x="539552" y="1700808"/>
            <a:ext cx="7772400" cy="4114800"/>
          </a:xfrm>
        </p:spPr>
        <p:txBody>
          <a:bodyPr/>
          <a:lstStyle/>
          <a:p>
            <a:r>
              <a:rPr lang="en-GB" sz="2800" dirty="0" smtClean="0">
                <a:ea typeface="ＭＳ Ｐゴシック" pitchFamily="1" charset="-128"/>
              </a:rPr>
              <a:t>Deceased donor –</a:t>
            </a:r>
          </a:p>
          <a:p>
            <a:pPr lvl="1"/>
            <a:r>
              <a:rPr lang="en-GB" sz="2400" dirty="0" smtClean="0">
                <a:ea typeface="ＭＳ Ｐゴシック" pitchFamily="1" charset="-128"/>
              </a:rPr>
              <a:t>Solid organs: kidney, heart, pancreas, lungs, liver, </a:t>
            </a:r>
          </a:p>
          <a:p>
            <a:pPr lvl="1"/>
            <a:r>
              <a:rPr lang="en-GB" sz="2400" dirty="0" smtClean="0">
                <a:ea typeface="ＭＳ Ｐゴシック" pitchFamily="1" charset="-128"/>
              </a:rPr>
              <a:t>Others: cornea, heart valves, bone, skin, composite</a:t>
            </a:r>
          </a:p>
          <a:p>
            <a:endParaRPr lang="en-GB" sz="2800" dirty="0" smtClean="0">
              <a:ea typeface="ＭＳ Ｐゴシック" pitchFamily="1" charset="-128"/>
            </a:endParaRPr>
          </a:p>
          <a:p>
            <a:r>
              <a:rPr lang="en-GB" sz="2800" dirty="0" smtClean="0">
                <a:ea typeface="ＭＳ Ｐゴシック" pitchFamily="1" charset="-128"/>
              </a:rPr>
              <a:t>Living donor – bone marrow, kidney, liver</a:t>
            </a:r>
          </a:p>
          <a:p>
            <a:endParaRPr lang="en-GB" sz="2800" dirty="0">
              <a:ea typeface="ＭＳ Ｐゴシック" pitchFamily="1" charset="-128"/>
            </a:endParaRPr>
          </a:p>
          <a:p>
            <a:r>
              <a:rPr lang="en-GB" sz="2800" dirty="0" smtClean="0">
                <a:ea typeface="ＭＳ Ｐゴシック" pitchFamily="1" charset="-128"/>
              </a:rPr>
              <a:t>Urgent requirement for more donors</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28</a:t>
            </a:fld>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395536" y="620688"/>
            <a:ext cx="8229600" cy="1143000"/>
          </a:xfrm>
        </p:spPr>
        <p:txBody>
          <a:bodyPr/>
          <a:lstStyle/>
          <a:p>
            <a:pPr algn="ctr"/>
            <a:r>
              <a:rPr lang="en-GB" sz="3200" dirty="0" smtClean="0">
                <a:solidFill>
                  <a:srgbClr val="00B0F0"/>
                </a:solidFill>
                <a:ea typeface="ＭＳ Ｐゴシック" pitchFamily="1" charset="-128"/>
              </a:rPr>
              <a:t>Immunology of transplantation</a:t>
            </a:r>
          </a:p>
        </p:txBody>
      </p:sp>
      <p:sp>
        <p:nvSpPr>
          <p:cNvPr id="34819" name="Rectangle 3"/>
          <p:cNvSpPr>
            <a:spLocks noGrp="1"/>
          </p:cNvSpPr>
          <p:nvPr>
            <p:ph type="body" idx="1"/>
          </p:nvPr>
        </p:nvSpPr>
        <p:spPr>
          <a:xfrm>
            <a:off x="467544" y="2132856"/>
            <a:ext cx="8229600" cy="3600450"/>
          </a:xfrm>
        </p:spPr>
        <p:txBody>
          <a:bodyPr/>
          <a:lstStyle/>
          <a:p>
            <a:r>
              <a:rPr lang="en-GB" sz="2800" dirty="0" smtClean="0">
                <a:ea typeface="ＭＳ Ｐゴシック" pitchFamily="1" charset="-128"/>
              </a:rPr>
              <a:t>The immune system recognises someone else’s organ as foreign</a:t>
            </a:r>
          </a:p>
          <a:p>
            <a:r>
              <a:rPr lang="en-GB" sz="2800" dirty="0" smtClean="0">
                <a:ea typeface="ＭＳ Ｐゴシック" pitchFamily="1" charset="-128"/>
              </a:rPr>
              <a:t>Most relevant protein variations in clinical transplantation</a:t>
            </a:r>
          </a:p>
          <a:p>
            <a:pPr lvl="1"/>
            <a:r>
              <a:rPr lang="en-GB" sz="2400" dirty="0" smtClean="0">
                <a:ea typeface="ＭＳ Ｐゴシック" pitchFamily="1" charset="-128"/>
              </a:rPr>
              <a:t>1. ABO blood group</a:t>
            </a:r>
          </a:p>
          <a:p>
            <a:pPr lvl="1"/>
            <a:r>
              <a:rPr lang="en-GB" sz="2400" dirty="0" smtClean="0">
                <a:ea typeface="ＭＳ Ｐゴシック" pitchFamily="1" charset="-128"/>
              </a:rPr>
              <a:t>2. HLA (human leukocyte antigens) encoded on chromosome 6 by Major Histocompatibility Complex (MHC)</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29</a:t>
            </a:fld>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a:defRPr/>
            </a:pPr>
            <a:r>
              <a:rPr lang="en-GB" dirty="0" smtClean="0"/>
              <a:t>Appropriate immune responses occur to foreign harmful agents such as viruses, bacteria, fungi, parasites</a:t>
            </a:r>
          </a:p>
          <a:p>
            <a:pPr lvl="1">
              <a:defRPr/>
            </a:pPr>
            <a:r>
              <a:rPr lang="en-GB" dirty="0" smtClean="0"/>
              <a:t>Required to eliminate pathogens</a:t>
            </a:r>
          </a:p>
          <a:p>
            <a:pPr lvl="1">
              <a:defRPr/>
            </a:pPr>
            <a:r>
              <a:rPr lang="en-GB" dirty="0" smtClean="0"/>
              <a:t>May be concomitant tissue damage as a side effect, but as long as pathogen is eliminated quickly will be minimal and repaired easily</a:t>
            </a:r>
          </a:p>
          <a:p>
            <a:pPr>
              <a:defRPr/>
            </a:pPr>
            <a:r>
              <a:rPr lang="en-GB" dirty="0" smtClean="0"/>
              <a:t>Involves antigen recognition by </a:t>
            </a:r>
            <a:r>
              <a:rPr lang="en-GB" dirty="0"/>
              <a:t>cells of the immune </a:t>
            </a:r>
            <a:r>
              <a:rPr lang="en-GB" dirty="0" smtClean="0"/>
              <a:t>system and  antibody production 	</a:t>
            </a:r>
          </a:p>
        </p:txBody>
      </p:sp>
      <p:sp>
        <p:nvSpPr>
          <p:cNvPr id="4" name="Title 3"/>
          <p:cNvSpPr>
            <a:spLocks noGrp="1"/>
          </p:cNvSpPr>
          <p:nvPr>
            <p:ph type="title"/>
          </p:nvPr>
        </p:nvSpPr>
        <p:spPr>
          <a:xfrm>
            <a:off x="611560" y="188640"/>
            <a:ext cx="7772400" cy="1143000"/>
          </a:xfrm>
        </p:spPr>
        <p:txBody>
          <a:bodyPr/>
          <a:lstStyle/>
          <a:p>
            <a:pPr algn="ctr">
              <a:defRPr/>
            </a:pPr>
            <a:r>
              <a:rPr lang="en-GB" sz="3200" dirty="0" smtClean="0">
                <a:solidFill>
                  <a:srgbClr val="00B0F0"/>
                </a:solidFill>
              </a:rPr>
              <a:t>Appropriate Immune Reactions</a:t>
            </a:r>
          </a:p>
        </p:txBody>
      </p:sp>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algn="ctr"/>
            <a:r>
              <a:rPr lang="en-GB" sz="3200" dirty="0" smtClean="0">
                <a:solidFill>
                  <a:srgbClr val="00B0F0"/>
                </a:solidFill>
                <a:ea typeface="ＭＳ Ｐゴシック" pitchFamily="1" charset="-128"/>
              </a:rPr>
              <a:t>1. ABO blood group</a:t>
            </a:r>
          </a:p>
        </p:txBody>
      </p:sp>
      <p:sp>
        <p:nvSpPr>
          <p:cNvPr id="35843" name="Rectangle 3"/>
          <p:cNvSpPr>
            <a:spLocks noGrp="1"/>
          </p:cNvSpPr>
          <p:nvPr>
            <p:ph type="body" idx="1"/>
          </p:nvPr>
        </p:nvSpPr>
        <p:spPr>
          <a:xfrm>
            <a:off x="755576" y="1700808"/>
            <a:ext cx="7772400" cy="4114800"/>
          </a:xfrm>
        </p:spPr>
        <p:txBody>
          <a:bodyPr/>
          <a:lstStyle/>
          <a:p>
            <a:pPr>
              <a:lnSpc>
                <a:spcPct val="80000"/>
              </a:lnSpc>
            </a:pPr>
            <a:r>
              <a:rPr lang="en-GB" sz="2800" dirty="0" smtClean="0">
                <a:ea typeface="ＭＳ Ｐゴシック" pitchFamily="1" charset="-128"/>
              </a:rPr>
              <a:t>A and B proteins on red blood cells but also endothelial lining of blood vessels in transplanted organ</a:t>
            </a:r>
          </a:p>
          <a:p>
            <a:pPr>
              <a:lnSpc>
                <a:spcPct val="80000"/>
              </a:lnSpc>
            </a:pPr>
            <a:endParaRPr lang="en-GB" sz="2800" dirty="0" smtClean="0">
              <a:ea typeface="ＭＳ Ｐゴシック" pitchFamily="1" charset="-128"/>
            </a:endParaRPr>
          </a:p>
          <a:p>
            <a:pPr>
              <a:lnSpc>
                <a:spcPct val="80000"/>
              </a:lnSpc>
            </a:pPr>
            <a:r>
              <a:rPr lang="en-GB" sz="2800" dirty="0" smtClean="0">
                <a:ea typeface="ＭＳ Ｐゴシック" pitchFamily="1" charset="-128"/>
              </a:rPr>
              <a:t>Naturally occurring anti-B antibodies in A patients and vice versa</a:t>
            </a:r>
          </a:p>
          <a:p>
            <a:pPr>
              <a:lnSpc>
                <a:spcPct val="80000"/>
              </a:lnSpc>
            </a:pPr>
            <a:endParaRPr lang="en-GB" sz="2800" dirty="0" smtClean="0">
              <a:ea typeface="ＭＳ Ｐゴシック" pitchFamily="1" charset="-128"/>
            </a:endParaRPr>
          </a:p>
          <a:p>
            <a:pPr>
              <a:lnSpc>
                <a:spcPct val="80000"/>
              </a:lnSpc>
            </a:pPr>
            <a:r>
              <a:rPr lang="en-GB" sz="2800" dirty="0" smtClean="0">
                <a:ea typeface="ＭＳ Ｐゴシック" pitchFamily="1" charset="-128"/>
              </a:rPr>
              <a:t>O patients have both anti-A and anti-B</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30</a:t>
            </a:fld>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96850" y="215900"/>
            <a:ext cx="2427288" cy="4513263"/>
            <a:chOff x="139" y="136"/>
            <a:chExt cx="1721" cy="2843"/>
          </a:xfrm>
        </p:grpSpPr>
        <p:sp>
          <p:nvSpPr>
            <p:cNvPr id="36872" name="Freeform 3"/>
            <p:cNvSpPr>
              <a:spLocks/>
            </p:cNvSpPr>
            <p:nvPr/>
          </p:nvSpPr>
          <p:spPr bwMode="auto">
            <a:xfrm>
              <a:off x="139" y="136"/>
              <a:ext cx="1721" cy="2818"/>
            </a:xfrm>
            <a:custGeom>
              <a:avLst/>
              <a:gdLst>
                <a:gd name="T0" fmla="*/ 860 w 3442"/>
                <a:gd name="T1" fmla="*/ 0 h 5637"/>
                <a:gd name="T2" fmla="*/ 1033 w 3442"/>
                <a:gd name="T3" fmla="*/ 28 h 5637"/>
                <a:gd name="T4" fmla="*/ 1194 w 3442"/>
                <a:gd name="T5" fmla="*/ 111 h 5637"/>
                <a:gd name="T6" fmla="*/ 1340 w 3442"/>
                <a:gd name="T7" fmla="*/ 241 h 5637"/>
                <a:gd name="T8" fmla="*/ 1468 w 3442"/>
                <a:gd name="T9" fmla="*/ 414 h 5637"/>
                <a:gd name="T10" fmla="*/ 1573 w 3442"/>
                <a:gd name="T11" fmla="*/ 622 h 5637"/>
                <a:gd name="T12" fmla="*/ 1653 w 3442"/>
                <a:gd name="T13" fmla="*/ 861 h 5637"/>
                <a:gd name="T14" fmla="*/ 1704 w 3442"/>
                <a:gd name="T15" fmla="*/ 1125 h 5637"/>
                <a:gd name="T16" fmla="*/ 1721 w 3442"/>
                <a:gd name="T17" fmla="*/ 1409 h 5637"/>
                <a:gd name="T18" fmla="*/ 1704 w 3442"/>
                <a:gd name="T19" fmla="*/ 1692 h 5637"/>
                <a:gd name="T20" fmla="*/ 1653 w 3442"/>
                <a:gd name="T21" fmla="*/ 1957 h 5637"/>
                <a:gd name="T22" fmla="*/ 1573 w 3442"/>
                <a:gd name="T23" fmla="*/ 2196 h 5637"/>
                <a:gd name="T24" fmla="*/ 1468 w 3442"/>
                <a:gd name="T25" fmla="*/ 2405 h 5637"/>
                <a:gd name="T26" fmla="*/ 1340 w 3442"/>
                <a:gd name="T27" fmla="*/ 2577 h 5637"/>
                <a:gd name="T28" fmla="*/ 1194 w 3442"/>
                <a:gd name="T29" fmla="*/ 2707 h 5637"/>
                <a:gd name="T30" fmla="*/ 1033 w 3442"/>
                <a:gd name="T31" fmla="*/ 2790 h 5637"/>
                <a:gd name="T32" fmla="*/ 860 w 3442"/>
                <a:gd name="T33" fmla="*/ 2818 h 5637"/>
                <a:gd name="T34" fmla="*/ 686 w 3442"/>
                <a:gd name="T35" fmla="*/ 2790 h 5637"/>
                <a:gd name="T36" fmla="*/ 525 w 3442"/>
                <a:gd name="T37" fmla="*/ 2707 h 5637"/>
                <a:gd name="T38" fmla="*/ 379 w 3442"/>
                <a:gd name="T39" fmla="*/ 2577 h 5637"/>
                <a:gd name="T40" fmla="*/ 252 w 3442"/>
                <a:gd name="T41" fmla="*/ 2405 h 5637"/>
                <a:gd name="T42" fmla="*/ 147 w 3442"/>
                <a:gd name="T43" fmla="*/ 2196 h 5637"/>
                <a:gd name="T44" fmla="*/ 67 w 3442"/>
                <a:gd name="T45" fmla="*/ 1957 h 5637"/>
                <a:gd name="T46" fmla="*/ 17 w 3442"/>
                <a:gd name="T47" fmla="*/ 1692 h 5637"/>
                <a:gd name="T48" fmla="*/ 0 w 3442"/>
                <a:gd name="T49" fmla="*/ 1409 h 5637"/>
                <a:gd name="T50" fmla="*/ 17 w 3442"/>
                <a:gd name="T51" fmla="*/ 1125 h 5637"/>
                <a:gd name="T52" fmla="*/ 67 w 3442"/>
                <a:gd name="T53" fmla="*/ 861 h 5637"/>
                <a:gd name="T54" fmla="*/ 147 w 3442"/>
                <a:gd name="T55" fmla="*/ 622 h 5637"/>
                <a:gd name="T56" fmla="*/ 252 w 3442"/>
                <a:gd name="T57" fmla="*/ 414 h 5637"/>
                <a:gd name="T58" fmla="*/ 379 w 3442"/>
                <a:gd name="T59" fmla="*/ 241 h 5637"/>
                <a:gd name="T60" fmla="*/ 525 w 3442"/>
                <a:gd name="T61" fmla="*/ 111 h 5637"/>
                <a:gd name="T62" fmla="*/ 686 w 3442"/>
                <a:gd name="T63" fmla="*/ 28 h 5637"/>
                <a:gd name="T64" fmla="*/ 860 w 3442"/>
                <a:gd name="T65" fmla="*/ 0 h 56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42" h="5637">
                  <a:moveTo>
                    <a:pt x="1720" y="0"/>
                  </a:moveTo>
                  <a:lnTo>
                    <a:pt x="2065" y="57"/>
                  </a:lnTo>
                  <a:lnTo>
                    <a:pt x="2388" y="222"/>
                  </a:lnTo>
                  <a:lnTo>
                    <a:pt x="2680" y="482"/>
                  </a:lnTo>
                  <a:lnTo>
                    <a:pt x="2936" y="828"/>
                  </a:lnTo>
                  <a:lnTo>
                    <a:pt x="3145" y="1244"/>
                  </a:lnTo>
                  <a:lnTo>
                    <a:pt x="3305" y="1723"/>
                  </a:lnTo>
                  <a:lnTo>
                    <a:pt x="3407" y="2251"/>
                  </a:lnTo>
                  <a:lnTo>
                    <a:pt x="3442" y="2819"/>
                  </a:lnTo>
                  <a:lnTo>
                    <a:pt x="3407" y="3385"/>
                  </a:lnTo>
                  <a:lnTo>
                    <a:pt x="3305" y="3914"/>
                  </a:lnTo>
                  <a:lnTo>
                    <a:pt x="3145" y="4393"/>
                  </a:lnTo>
                  <a:lnTo>
                    <a:pt x="2936" y="4810"/>
                  </a:lnTo>
                  <a:lnTo>
                    <a:pt x="2680" y="5154"/>
                  </a:lnTo>
                  <a:lnTo>
                    <a:pt x="2388" y="5415"/>
                  </a:lnTo>
                  <a:lnTo>
                    <a:pt x="2065" y="5580"/>
                  </a:lnTo>
                  <a:lnTo>
                    <a:pt x="1720" y="5637"/>
                  </a:lnTo>
                  <a:lnTo>
                    <a:pt x="1372" y="5580"/>
                  </a:lnTo>
                  <a:lnTo>
                    <a:pt x="1050" y="5415"/>
                  </a:lnTo>
                  <a:lnTo>
                    <a:pt x="758" y="5154"/>
                  </a:lnTo>
                  <a:lnTo>
                    <a:pt x="504" y="4810"/>
                  </a:lnTo>
                  <a:lnTo>
                    <a:pt x="293" y="4393"/>
                  </a:lnTo>
                  <a:lnTo>
                    <a:pt x="134" y="3914"/>
                  </a:lnTo>
                  <a:lnTo>
                    <a:pt x="34" y="3385"/>
                  </a:lnTo>
                  <a:lnTo>
                    <a:pt x="0" y="2819"/>
                  </a:lnTo>
                  <a:lnTo>
                    <a:pt x="34" y="2251"/>
                  </a:lnTo>
                  <a:lnTo>
                    <a:pt x="134" y="1723"/>
                  </a:lnTo>
                  <a:lnTo>
                    <a:pt x="293" y="1244"/>
                  </a:lnTo>
                  <a:lnTo>
                    <a:pt x="504" y="828"/>
                  </a:lnTo>
                  <a:lnTo>
                    <a:pt x="758" y="482"/>
                  </a:lnTo>
                  <a:lnTo>
                    <a:pt x="1050" y="222"/>
                  </a:lnTo>
                  <a:lnTo>
                    <a:pt x="1372" y="57"/>
                  </a:lnTo>
                  <a:lnTo>
                    <a:pt x="1720" y="0"/>
                  </a:lnTo>
                  <a:close/>
                </a:path>
              </a:pathLst>
            </a:custGeom>
            <a:solidFill>
              <a:srgbClr val="FF99FF"/>
            </a:solidFill>
            <a:ln w="1588">
              <a:solidFill>
                <a:srgbClr val="000000"/>
              </a:solidFill>
              <a:prstDash val="solid"/>
              <a:round/>
              <a:headEnd/>
              <a:tailEnd/>
            </a:ln>
          </p:spPr>
          <p:txBody>
            <a:bodyPr/>
            <a:lstStyle/>
            <a:p>
              <a:endParaRPr lang="en-GB"/>
            </a:p>
          </p:txBody>
        </p:sp>
        <p:sp>
          <p:nvSpPr>
            <p:cNvPr id="36873" name="Freeform 4"/>
            <p:cNvSpPr>
              <a:spLocks noEditPoints="1"/>
            </p:cNvSpPr>
            <p:nvPr/>
          </p:nvSpPr>
          <p:spPr bwMode="auto">
            <a:xfrm>
              <a:off x="279" y="167"/>
              <a:ext cx="1411" cy="2812"/>
            </a:xfrm>
            <a:custGeom>
              <a:avLst/>
              <a:gdLst>
                <a:gd name="T0" fmla="*/ 483 w 2822"/>
                <a:gd name="T1" fmla="*/ 2743 h 5625"/>
                <a:gd name="T2" fmla="*/ 483 w 2822"/>
                <a:gd name="T3" fmla="*/ 2723 h 5625"/>
                <a:gd name="T4" fmla="*/ 506 w 2822"/>
                <a:gd name="T5" fmla="*/ 2702 h 5625"/>
                <a:gd name="T6" fmla="*/ 219 w 2822"/>
                <a:gd name="T7" fmla="*/ 2678 h 5625"/>
                <a:gd name="T8" fmla="*/ 138 w 2822"/>
                <a:gd name="T9" fmla="*/ 2664 h 5625"/>
                <a:gd name="T10" fmla="*/ 97 w 2822"/>
                <a:gd name="T11" fmla="*/ 2640 h 5625"/>
                <a:gd name="T12" fmla="*/ 85 w 2822"/>
                <a:gd name="T13" fmla="*/ 2617 h 5625"/>
                <a:gd name="T14" fmla="*/ 143 w 2822"/>
                <a:gd name="T15" fmla="*/ 2602 h 5625"/>
                <a:gd name="T16" fmla="*/ 240 w 2822"/>
                <a:gd name="T17" fmla="*/ 2531 h 5625"/>
                <a:gd name="T18" fmla="*/ 474 w 2822"/>
                <a:gd name="T19" fmla="*/ 2416 h 5625"/>
                <a:gd name="T20" fmla="*/ 302 w 2822"/>
                <a:gd name="T21" fmla="*/ 2183 h 5625"/>
                <a:gd name="T22" fmla="*/ 179 w 2822"/>
                <a:gd name="T23" fmla="*/ 2000 h 5625"/>
                <a:gd name="T24" fmla="*/ 197 w 2822"/>
                <a:gd name="T25" fmla="*/ 1717 h 5625"/>
                <a:gd name="T26" fmla="*/ 387 w 2822"/>
                <a:gd name="T27" fmla="*/ 1255 h 5625"/>
                <a:gd name="T28" fmla="*/ 266 w 2822"/>
                <a:gd name="T29" fmla="*/ 1114 h 5625"/>
                <a:gd name="T30" fmla="*/ 179 w 2822"/>
                <a:gd name="T31" fmla="*/ 1123 h 5625"/>
                <a:gd name="T32" fmla="*/ 140 w 2822"/>
                <a:gd name="T33" fmla="*/ 1040 h 5625"/>
                <a:gd name="T34" fmla="*/ 120 w 2822"/>
                <a:gd name="T35" fmla="*/ 669 h 5625"/>
                <a:gd name="T36" fmla="*/ 186 w 2822"/>
                <a:gd name="T37" fmla="*/ 636 h 5625"/>
                <a:gd name="T38" fmla="*/ 392 w 2822"/>
                <a:gd name="T39" fmla="*/ 426 h 5625"/>
                <a:gd name="T40" fmla="*/ 707 w 2822"/>
                <a:gd name="T41" fmla="*/ 512 h 5625"/>
                <a:gd name="T42" fmla="*/ 723 w 2822"/>
                <a:gd name="T43" fmla="*/ 892 h 5625"/>
                <a:gd name="T44" fmla="*/ 621 w 2822"/>
                <a:gd name="T45" fmla="*/ 1205 h 5625"/>
                <a:gd name="T46" fmla="*/ 966 w 2822"/>
                <a:gd name="T47" fmla="*/ 1420 h 5625"/>
                <a:gd name="T48" fmla="*/ 893 w 2822"/>
                <a:gd name="T49" fmla="*/ 870 h 5625"/>
                <a:gd name="T50" fmla="*/ 848 w 2822"/>
                <a:gd name="T51" fmla="*/ 651 h 5625"/>
                <a:gd name="T52" fmla="*/ 795 w 2822"/>
                <a:gd name="T53" fmla="*/ 150 h 5625"/>
                <a:gd name="T54" fmla="*/ 1092 w 2822"/>
                <a:gd name="T55" fmla="*/ 3 h 5625"/>
                <a:gd name="T56" fmla="*/ 1217 w 2822"/>
                <a:gd name="T57" fmla="*/ 1124 h 5625"/>
                <a:gd name="T58" fmla="*/ 1214 w 2822"/>
                <a:gd name="T59" fmla="*/ 1359 h 5625"/>
                <a:gd name="T60" fmla="*/ 1374 w 2822"/>
                <a:gd name="T61" fmla="*/ 2603 h 5625"/>
                <a:gd name="T62" fmla="*/ 1147 w 2822"/>
                <a:gd name="T63" fmla="*/ 2728 h 5625"/>
                <a:gd name="T64" fmla="*/ 940 w 2822"/>
                <a:gd name="T65" fmla="*/ 2652 h 5625"/>
                <a:gd name="T66" fmla="*/ 945 w 2822"/>
                <a:gd name="T67" fmla="*/ 2669 h 5625"/>
                <a:gd name="T68" fmla="*/ 881 w 2822"/>
                <a:gd name="T69" fmla="*/ 2682 h 5625"/>
                <a:gd name="T70" fmla="*/ 916 w 2822"/>
                <a:gd name="T71" fmla="*/ 2698 h 5625"/>
                <a:gd name="T72" fmla="*/ 821 w 2822"/>
                <a:gd name="T73" fmla="*/ 2726 h 5625"/>
                <a:gd name="T74" fmla="*/ 829 w 2822"/>
                <a:gd name="T75" fmla="*/ 2749 h 5625"/>
                <a:gd name="T76" fmla="*/ 805 w 2822"/>
                <a:gd name="T77" fmla="*/ 2768 h 5625"/>
                <a:gd name="T78" fmla="*/ 788 w 2822"/>
                <a:gd name="T79" fmla="*/ 2783 h 5625"/>
                <a:gd name="T80" fmla="*/ 779 w 2822"/>
                <a:gd name="T81" fmla="*/ 2799 h 5625"/>
                <a:gd name="T82" fmla="*/ 934 w 2822"/>
                <a:gd name="T83" fmla="*/ 2597 h 5625"/>
                <a:gd name="T84" fmla="*/ 1167 w 2822"/>
                <a:gd name="T85" fmla="*/ 1728 h 5625"/>
                <a:gd name="T86" fmla="*/ 1003 w 2822"/>
                <a:gd name="T87" fmla="*/ 1567 h 5625"/>
                <a:gd name="T88" fmla="*/ 855 w 2822"/>
                <a:gd name="T89" fmla="*/ 1825 h 5625"/>
                <a:gd name="T90" fmla="*/ 698 w 2822"/>
                <a:gd name="T91" fmla="*/ 2457 h 5625"/>
                <a:gd name="T92" fmla="*/ 894 w 2822"/>
                <a:gd name="T93" fmla="*/ 2617 h 5625"/>
                <a:gd name="T94" fmla="*/ 1069 w 2822"/>
                <a:gd name="T95" fmla="*/ 1331 h 5625"/>
                <a:gd name="T96" fmla="*/ 1181 w 2822"/>
                <a:gd name="T97" fmla="*/ 312 h 5625"/>
                <a:gd name="T98" fmla="*/ 989 w 2822"/>
                <a:gd name="T99" fmla="*/ 123 h 5625"/>
                <a:gd name="T100" fmla="*/ 1018 w 2822"/>
                <a:gd name="T101" fmla="*/ 422 h 5625"/>
                <a:gd name="T102" fmla="*/ 908 w 2822"/>
                <a:gd name="T103" fmla="*/ 668 h 5625"/>
                <a:gd name="T104" fmla="*/ 918 w 2822"/>
                <a:gd name="T105" fmla="*/ 704 h 5625"/>
                <a:gd name="T106" fmla="*/ 958 w 2822"/>
                <a:gd name="T107" fmla="*/ 997 h 5625"/>
                <a:gd name="T108" fmla="*/ 608 w 2822"/>
                <a:gd name="T109" fmla="*/ 2578 h 5625"/>
                <a:gd name="T110" fmla="*/ 560 w 2822"/>
                <a:gd name="T111" fmla="*/ 2228 h 5625"/>
                <a:gd name="T112" fmla="*/ 575 w 2822"/>
                <a:gd name="T113" fmla="*/ 2585 h 5625"/>
                <a:gd name="T114" fmla="*/ 930 w 2822"/>
                <a:gd name="T115" fmla="*/ 2635 h 5625"/>
                <a:gd name="T116" fmla="*/ 911 w 2822"/>
                <a:gd name="T117" fmla="*/ 2663 h 5625"/>
                <a:gd name="T118" fmla="*/ 778 w 2822"/>
                <a:gd name="T119" fmla="*/ 2709 h 5625"/>
                <a:gd name="T120" fmla="*/ 800 w 2822"/>
                <a:gd name="T121" fmla="*/ 2756 h 56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2" h="5625">
                  <a:moveTo>
                    <a:pt x="1592" y="5625"/>
                  </a:moveTo>
                  <a:lnTo>
                    <a:pt x="1551" y="5616"/>
                  </a:lnTo>
                  <a:lnTo>
                    <a:pt x="1481" y="5602"/>
                  </a:lnTo>
                  <a:lnTo>
                    <a:pt x="1390" y="5583"/>
                  </a:lnTo>
                  <a:lnTo>
                    <a:pt x="1292" y="5565"/>
                  </a:lnTo>
                  <a:lnTo>
                    <a:pt x="1196" y="5544"/>
                  </a:lnTo>
                  <a:lnTo>
                    <a:pt x="1114" y="5528"/>
                  </a:lnTo>
                  <a:lnTo>
                    <a:pt x="1057" y="5514"/>
                  </a:lnTo>
                  <a:lnTo>
                    <a:pt x="1036" y="5509"/>
                  </a:lnTo>
                  <a:lnTo>
                    <a:pt x="1022" y="5509"/>
                  </a:lnTo>
                  <a:lnTo>
                    <a:pt x="1011" y="5509"/>
                  </a:lnTo>
                  <a:lnTo>
                    <a:pt x="997" y="5509"/>
                  </a:lnTo>
                  <a:lnTo>
                    <a:pt x="985" y="5509"/>
                  </a:lnTo>
                  <a:lnTo>
                    <a:pt x="973" y="5509"/>
                  </a:lnTo>
                  <a:lnTo>
                    <a:pt x="960" y="5509"/>
                  </a:lnTo>
                  <a:lnTo>
                    <a:pt x="947" y="5510"/>
                  </a:lnTo>
                  <a:lnTo>
                    <a:pt x="936" y="5511"/>
                  </a:lnTo>
                  <a:lnTo>
                    <a:pt x="934" y="5506"/>
                  </a:lnTo>
                  <a:lnTo>
                    <a:pt x="931" y="5502"/>
                  </a:lnTo>
                  <a:lnTo>
                    <a:pt x="939" y="5494"/>
                  </a:lnTo>
                  <a:lnTo>
                    <a:pt x="952" y="5490"/>
                  </a:lnTo>
                  <a:lnTo>
                    <a:pt x="966" y="5487"/>
                  </a:lnTo>
                  <a:lnTo>
                    <a:pt x="982" y="5487"/>
                  </a:lnTo>
                  <a:lnTo>
                    <a:pt x="997" y="5486"/>
                  </a:lnTo>
                  <a:lnTo>
                    <a:pt x="1013" y="5484"/>
                  </a:lnTo>
                  <a:lnTo>
                    <a:pt x="1028" y="5483"/>
                  </a:lnTo>
                  <a:lnTo>
                    <a:pt x="1043" y="5482"/>
                  </a:lnTo>
                  <a:lnTo>
                    <a:pt x="1022" y="5474"/>
                  </a:lnTo>
                  <a:lnTo>
                    <a:pt x="1003" y="5471"/>
                  </a:lnTo>
                  <a:lnTo>
                    <a:pt x="983" y="5468"/>
                  </a:lnTo>
                  <a:lnTo>
                    <a:pt x="966" y="5468"/>
                  </a:lnTo>
                  <a:lnTo>
                    <a:pt x="947" y="5467"/>
                  </a:lnTo>
                  <a:lnTo>
                    <a:pt x="930" y="5468"/>
                  </a:lnTo>
                  <a:lnTo>
                    <a:pt x="913" y="5468"/>
                  </a:lnTo>
                  <a:lnTo>
                    <a:pt x="896" y="5468"/>
                  </a:lnTo>
                  <a:lnTo>
                    <a:pt x="892" y="5463"/>
                  </a:lnTo>
                  <a:lnTo>
                    <a:pt x="891" y="5459"/>
                  </a:lnTo>
                  <a:lnTo>
                    <a:pt x="891" y="5454"/>
                  </a:lnTo>
                  <a:lnTo>
                    <a:pt x="893" y="5446"/>
                  </a:lnTo>
                  <a:lnTo>
                    <a:pt x="907" y="5446"/>
                  </a:lnTo>
                  <a:lnTo>
                    <a:pt x="921" y="5446"/>
                  </a:lnTo>
                  <a:lnTo>
                    <a:pt x="936" y="5446"/>
                  </a:lnTo>
                  <a:lnTo>
                    <a:pt x="951" y="5446"/>
                  </a:lnTo>
                  <a:lnTo>
                    <a:pt x="965" y="5446"/>
                  </a:lnTo>
                  <a:lnTo>
                    <a:pt x="980" y="5446"/>
                  </a:lnTo>
                  <a:lnTo>
                    <a:pt x="994" y="5446"/>
                  </a:lnTo>
                  <a:lnTo>
                    <a:pt x="1009" y="5446"/>
                  </a:lnTo>
                  <a:lnTo>
                    <a:pt x="1011" y="5440"/>
                  </a:lnTo>
                  <a:lnTo>
                    <a:pt x="1012" y="5433"/>
                  </a:lnTo>
                  <a:lnTo>
                    <a:pt x="993" y="5433"/>
                  </a:lnTo>
                  <a:lnTo>
                    <a:pt x="971" y="5434"/>
                  </a:lnTo>
                  <a:lnTo>
                    <a:pt x="946" y="5434"/>
                  </a:lnTo>
                  <a:lnTo>
                    <a:pt x="921" y="5435"/>
                  </a:lnTo>
                  <a:lnTo>
                    <a:pt x="896" y="5433"/>
                  </a:lnTo>
                  <a:lnTo>
                    <a:pt x="876" y="5429"/>
                  </a:lnTo>
                  <a:lnTo>
                    <a:pt x="861" y="5422"/>
                  </a:lnTo>
                  <a:lnTo>
                    <a:pt x="855" y="5413"/>
                  </a:lnTo>
                  <a:lnTo>
                    <a:pt x="873" y="5413"/>
                  </a:lnTo>
                  <a:lnTo>
                    <a:pt x="891" y="5413"/>
                  </a:lnTo>
                  <a:lnTo>
                    <a:pt x="909" y="5413"/>
                  </a:lnTo>
                  <a:lnTo>
                    <a:pt x="928" y="5413"/>
                  </a:lnTo>
                  <a:lnTo>
                    <a:pt x="946" y="5413"/>
                  </a:lnTo>
                  <a:lnTo>
                    <a:pt x="966" y="5413"/>
                  </a:lnTo>
                  <a:lnTo>
                    <a:pt x="984" y="5413"/>
                  </a:lnTo>
                  <a:lnTo>
                    <a:pt x="1005" y="5413"/>
                  </a:lnTo>
                  <a:lnTo>
                    <a:pt x="1011" y="5405"/>
                  </a:lnTo>
                  <a:lnTo>
                    <a:pt x="1017" y="5397"/>
                  </a:lnTo>
                  <a:lnTo>
                    <a:pt x="966" y="5385"/>
                  </a:lnTo>
                  <a:lnTo>
                    <a:pt x="891" y="5381"/>
                  </a:lnTo>
                  <a:lnTo>
                    <a:pt x="800" y="5377"/>
                  </a:lnTo>
                  <a:lnTo>
                    <a:pt x="701" y="5379"/>
                  </a:lnTo>
                  <a:lnTo>
                    <a:pt x="596" y="5380"/>
                  </a:lnTo>
                  <a:lnTo>
                    <a:pt x="496" y="5383"/>
                  </a:lnTo>
                  <a:lnTo>
                    <a:pt x="407" y="5384"/>
                  </a:lnTo>
                  <a:lnTo>
                    <a:pt x="334" y="5385"/>
                  </a:lnTo>
                  <a:lnTo>
                    <a:pt x="333" y="5383"/>
                  </a:lnTo>
                  <a:lnTo>
                    <a:pt x="332" y="5382"/>
                  </a:lnTo>
                  <a:lnTo>
                    <a:pt x="357" y="5380"/>
                  </a:lnTo>
                  <a:lnTo>
                    <a:pt x="382" y="5379"/>
                  </a:lnTo>
                  <a:lnTo>
                    <a:pt x="408" y="5376"/>
                  </a:lnTo>
                  <a:lnTo>
                    <a:pt x="434" y="5376"/>
                  </a:lnTo>
                  <a:lnTo>
                    <a:pt x="459" y="5374"/>
                  </a:lnTo>
                  <a:lnTo>
                    <a:pt x="486" y="5373"/>
                  </a:lnTo>
                  <a:lnTo>
                    <a:pt x="511" y="5372"/>
                  </a:lnTo>
                  <a:lnTo>
                    <a:pt x="538" y="5371"/>
                  </a:lnTo>
                  <a:lnTo>
                    <a:pt x="508" y="5362"/>
                  </a:lnTo>
                  <a:lnTo>
                    <a:pt x="474" y="5359"/>
                  </a:lnTo>
                  <a:lnTo>
                    <a:pt x="438" y="5357"/>
                  </a:lnTo>
                  <a:lnTo>
                    <a:pt x="402" y="5359"/>
                  </a:lnTo>
                  <a:lnTo>
                    <a:pt x="364" y="5361"/>
                  </a:lnTo>
                  <a:lnTo>
                    <a:pt x="329" y="5366"/>
                  </a:lnTo>
                  <a:lnTo>
                    <a:pt x="296" y="5369"/>
                  </a:lnTo>
                  <a:lnTo>
                    <a:pt x="267" y="5373"/>
                  </a:lnTo>
                  <a:lnTo>
                    <a:pt x="262" y="5364"/>
                  </a:lnTo>
                  <a:lnTo>
                    <a:pt x="264" y="5358"/>
                  </a:lnTo>
                  <a:lnTo>
                    <a:pt x="270" y="5353"/>
                  </a:lnTo>
                  <a:lnTo>
                    <a:pt x="281" y="5352"/>
                  </a:lnTo>
                  <a:lnTo>
                    <a:pt x="293" y="5351"/>
                  </a:lnTo>
                  <a:lnTo>
                    <a:pt x="304" y="5351"/>
                  </a:lnTo>
                  <a:lnTo>
                    <a:pt x="313" y="5351"/>
                  </a:lnTo>
                  <a:lnTo>
                    <a:pt x="319" y="5352"/>
                  </a:lnTo>
                  <a:lnTo>
                    <a:pt x="319" y="5346"/>
                  </a:lnTo>
                  <a:lnTo>
                    <a:pt x="319" y="5344"/>
                  </a:lnTo>
                  <a:lnTo>
                    <a:pt x="300" y="5341"/>
                  </a:lnTo>
                  <a:lnTo>
                    <a:pt x="286" y="5339"/>
                  </a:lnTo>
                  <a:lnTo>
                    <a:pt x="275" y="5337"/>
                  </a:lnTo>
                  <a:lnTo>
                    <a:pt x="268" y="5337"/>
                  </a:lnTo>
                  <a:lnTo>
                    <a:pt x="262" y="5335"/>
                  </a:lnTo>
                  <a:lnTo>
                    <a:pt x="258" y="5333"/>
                  </a:lnTo>
                  <a:lnTo>
                    <a:pt x="275" y="5329"/>
                  </a:lnTo>
                  <a:lnTo>
                    <a:pt x="306" y="5329"/>
                  </a:lnTo>
                  <a:lnTo>
                    <a:pt x="344" y="5330"/>
                  </a:lnTo>
                  <a:lnTo>
                    <a:pt x="389" y="5334"/>
                  </a:lnTo>
                  <a:lnTo>
                    <a:pt x="431" y="5337"/>
                  </a:lnTo>
                  <a:lnTo>
                    <a:pt x="470" y="5341"/>
                  </a:lnTo>
                  <a:lnTo>
                    <a:pt x="497" y="5342"/>
                  </a:lnTo>
                  <a:lnTo>
                    <a:pt x="511" y="5344"/>
                  </a:lnTo>
                  <a:lnTo>
                    <a:pt x="510" y="5339"/>
                  </a:lnTo>
                  <a:lnTo>
                    <a:pt x="509" y="5335"/>
                  </a:lnTo>
                  <a:lnTo>
                    <a:pt x="471" y="5328"/>
                  </a:lnTo>
                  <a:lnTo>
                    <a:pt x="433" y="5326"/>
                  </a:lnTo>
                  <a:lnTo>
                    <a:pt x="394" y="5323"/>
                  </a:lnTo>
                  <a:lnTo>
                    <a:pt x="356" y="5322"/>
                  </a:lnTo>
                  <a:lnTo>
                    <a:pt x="318" y="5320"/>
                  </a:lnTo>
                  <a:lnTo>
                    <a:pt x="280" y="5319"/>
                  </a:lnTo>
                  <a:lnTo>
                    <a:pt x="244" y="5314"/>
                  </a:lnTo>
                  <a:lnTo>
                    <a:pt x="212" y="5308"/>
                  </a:lnTo>
                  <a:lnTo>
                    <a:pt x="211" y="5300"/>
                  </a:lnTo>
                  <a:lnTo>
                    <a:pt x="210" y="5292"/>
                  </a:lnTo>
                  <a:lnTo>
                    <a:pt x="201" y="5288"/>
                  </a:lnTo>
                  <a:lnTo>
                    <a:pt x="196" y="5284"/>
                  </a:lnTo>
                  <a:lnTo>
                    <a:pt x="193" y="5280"/>
                  </a:lnTo>
                  <a:lnTo>
                    <a:pt x="189" y="5276"/>
                  </a:lnTo>
                  <a:lnTo>
                    <a:pt x="199" y="5272"/>
                  </a:lnTo>
                  <a:lnTo>
                    <a:pt x="220" y="5272"/>
                  </a:lnTo>
                  <a:lnTo>
                    <a:pt x="245" y="5272"/>
                  </a:lnTo>
                  <a:lnTo>
                    <a:pt x="274" y="5273"/>
                  </a:lnTo>
                  <a:lnTo>
                    <a:pt x="303" y="5274"/>
                  </a:lnTo>
                  <a:lnTo>
                    <a:pt x="328" y="5276"/>
                  </a:lnTo>
                  <a:lnTo>
                    <a:pt x="348" y="5277"/>
                  </a:lnTo>
                  <a:lnTo>
                    <a:pt x="359" y="5278"/>
                  </a:lnTo>
                  <a:lnTo>
                    <a:pt x="359" y="5274"/>
                  </a:lnTo>
                  <a:lnTo>
                    <a:pt x="359" y="5270"/>
                  </a:lnTo>
                  <a:lnTo>
                    <a:pt x="339" y="5269"/>
                  </a:lnTo>
                  <a:lnTo>
                    <a:pt x="313" y="5268"/>
                  </a:lnTo>
                  <a:lnTo>
                    <a:pt x="286" y="5267"/>
                  </a:lnTo>
                  <a:lnTo>
                    <a:pt x="258" y="5266"/>
                  </a:lnTo>
                  <a:lnTo>
                    <a:pt x="229" y="5262"/>
                  </a:lnTo>
                  <a:lnTo>
                    <a:pt x="205" y="5260"/>
                  </a:lnTo>
                  <a:lnTo>
                    <a:pt x="186" y="5254"/>
                  </a:lnTo>
                  <a:lnTo>
                    <a:pt x="174" y="5247"/>
                  </a:lnTo>
                  <a:lnTo>
                    <a:pt x="174" y="5241"/>
                  </a:lnTo>
                  <a:lnTo>
                    <a:pt x="176" y="5236"/>
                  </a:lnTo>
                  <a:lnTo>
                    <a:pt x="170" y="5235"/>
                  </a:lnTo>
                  <a:lnTo>
                    <a:pt x="164" y="5234"/>
                  </a:lnTo>
                  <a:lnTo>
                    <a:pt x="157" y="5232"/>
                  </a:lnTo>
                  <a:lnTo>
                    <a:pt x="151" y="5232"/>
                  </a:lnTo>
                  <a:lnTo>
                    <a:pt x="138" y="5231"/>
                  </a:lnTo>
                  <a:lnTo>
                    <a:pt x="127" y="5230"/>
                  </a:lnTo>
                  <a:lnTo>
                    <a:pt x="127" y="5227"/>
                  </a:lnTo>
                  <a:lnTo>
                    <a:pt x="127" y="5223"/>
                  </a:lnTo>
                  <a:lnTo>
                    <a:pt x="136" y="5221"/>
                  </a:lnTo>
                  <a:lnTo>
                    <a:pt x="147" y="5221"/>
                  </a:lnTo>
                  <a:lnTo>
                    <a:pt x="157" y="5221"/>
                  </a:lnTo>
                  <a:lnTo>
                    <a:pt x="170" y="5221"/>
                  </a:lnTo>
                  <a:lnTo>
                    <a:pt x="173" y="5213"/>
                  </a:lnTo>
                  <a:lnTo>
                    <a:pt x="176" y="5205"/>
                  </a:lnTo>
                  <a:lnTo>
                    <a:pt x="189" y="5205"/>
                  </a:lnTo>
                  <a:lnTo>
                    <a:pt x="203" y="5206"/>
                  </a:lnTo>
                  <a:lnTo>
                    <a:pt x="216" y="5206"/>
                  </a:lnTo>
                  <a:lnTo>
                    <a:pt x="229" y="5207"/>
                  </a:lnTo>
                  <a:lnTo>
                    <a:pt x="243" y="5207"/>
                  </a:lnTo>
                  <a:lnTo>
                    <a:pt x="257" y="5207"/>
                  </a:lnTo>
                  <a:lnTo>
                    <a:pt x="271" y="5208"/>
                  </a:lnTo>
                  <a:lnTo>
                    <a:pt x="286" y="5209"/>
                  </a:lnTo>
                  <a:lnTo>
                    <a:pt x="286" y="5204"/>
                  </a:lnTo>
                  <a:lnTo>
                    <a:pt x="286" y="5200"/>
                  </a:lnTo>
                  <a:lnTo>
                    <a:pt x="270" y="5198"/>
                  </a:lnTo>
                  <a:lnTo>
                    <a:pt x="255" y="5197"/>
                  </a:lnTo>
                  <a:lnTo>
                    <a:pt x="240" y="5195"/>
                  </a:lnTo>
                  <a:lnTo>
                    <a:pt x="226" y="5193"/>
                  </a:lnTo>
                  <a:lnTo>
                    <a:pt x="211" y="5191"/>
                  </a:lnTo>
                  <a:lnTo>
                    <a:pt x="197" y="5190"/>
                  </a:lnTo>
                  <a:lnTo>
                    <a:pt x="183" y="5189"/>
                  </a:lnTo>
                  <a:lnTo>
                    <a:pt x="170" y="5188"/>
                  </a:lnTo>
                  <a:lnTo>
                    <a:pt x="170" y="5183"/>
                  </a:lnTo>
                  <a:lnTo>
                    <a:pt x="172" y="5181"/>
                  </a:lnTo>
                  <a:lnTo>
                    <a:pt x="179" y="5181"/>
                  </a:lnTo>
                  <a:lnTo>
                    <a:pt x="198" y="5182"/>
                  </a:lnTo>
                  <a:lnTo>
                    <a:pt x="226" y="5184"/>
                  </a:lnTo>
                  <a:lnTo>
                    <a:pt x="259" y="5186"/>
                  </a:lnTo>
                  <a:lnTo>
                    <a:pt x="291" y="5189"/>
                  </a:lnTo>
                  <a:lnTo>
                    <a:pt x="321" y="5191"/>
                  </a:lnTo>
                  <a:lnTo>
                    <a:pt x="343" y="5191"/>
                  </a:lnTo>
                  <a:lnTo>
                    <a:pt x="357" y="5192"/>
                  </a:lnTo>
                  <a:lnTo>
                    <a:pt x="385" y="5128"/>
                  </a:lnTo>
                  <a:lnTo>
                    <a:pt x="427" y="5086"/>
                  </a:lnTo>
                  <a:lnTo>
                    <a:pt x="480" y="5062"/>
                  </a:lnTo>
                  <a:lnTo>
                    <a:pt x="540" y="5050"/>
                  </a:lnTo>
                  <a:lnTo>
                    <a:pt x="602" y="5042"/>
                  </a:lnTo>
                  <a:lnTo>
                    <a:pt x="664" y="5033"/>
                  </a:lnTo>
                  <a:lnTo>
                    <a:pt x="722" y="5020"/>
                  </a:lnTo>
                  <a:lnTo>
                    <a:pt x="772" y="4995"/>
                  </a:lnTo>
                  <a:lnTo>
                    <a:pt x="822" y="4972"/>
                  </a:lnTo>
                  <a:lnTo>
                    <a:pt x="851" y="4960"/>
                  </a:lnTo>
                  <a:lnTo>
                    <a:pt x="864" y="4952"/>
                  </a:lnTo>
                  <a:lnTo>
                    <a:pt x="868" y="4948"/>
                  </a:lnTo>
                  <a:lnTo>
                    <a:pt x="864" y="4941"/>
                  </a:lnTo>
                  <a:lnTo>
                    <a:pt x="862" y="4932"/>
                  </a:lnTo>
                  <a:lnTo>
                    <a:pt x="864" y="4913"/>
                  </a:lnTo>
                  <a:lnTo>
                    <a:pt x="877" y="4884"/>
                  </a:lnTo>
                  <a:lnTo>
                    <a:pt x="889" y="4882"/>
                  </a:lnTo>
                  <a:lnTo>
                    <a:pt x="899" y="4880"/>
                  </a:lnTo>
                  <a:lnTo>
                    <a:pt x="907" y="4879"/>
                  </a:lnTo>
                  <a:lnTo>
                    <a:pt x="915" y="4879"/>
                  </a:lnTo>
                  <a:lnTo>
                    <a:pt x="922" y="4879"/>
                  </a:lnTo>
                  <a:lnTo>
                    <a:pt x="930" y="4879"/>
                  </a:lnTo>
                  <a:lnTo>
                    <a:pt x="939" y="4880"/>
                  </a:lnTo>
                  <a:lnTo>
                    <a:pt x="953" y="4882"/>
                  </a:lnTo>
                  <a:lnTo>
                    <a:pt x="947" y="4833"/>
                  </a:lnTo>
                  <a:lnTo>
                    <a:pt x="942" y="4787"/>
                  </a:lnTo>
                  <a:lnTo>
                    <a:pt x="932" y="4741"/>
                  </a:lnTo>
                  <a:lnTo>
                    <a:pt x="922" y="4698"/>
                  </a:lnTo>
                  <a:lnTo>
                    <a:pt x="907" y="4654"/>
                  </a:lnTo>
                  <a:lnTo>
                    <a:pt x="892" y="4614"/>
                  </a:lnTo>
                  <a:lnTo>
                    <a:pt x="874" y="4574"/>
                  </a:lnTo>
                  <a:lnTo>
                    <a:pt x="853" y="4538"/>
                  </a:lnTo>
                  <a:lnTo>
                    <a:pt x="844" y="4510"/>
                  </a:lnTo>
                  <a:lnTo>
                    <a:pt x="838" y="4489"/>
                  </a:lnTo>
                  <a:lnTo>
                    <a:pt x="833" y="4474"/>
                  </a:lnTo>
                  <a:lnTo>
                    <a:pt x="831" y="4464"/>
                  </a:lnTo>
                  <a:lnTo>
                    <a:pt x="829" y="4457"/>
                  </a:lnTo>
                  <a:lnTo>
                    <a:pt x="829" y="4455"/>
                  </a:lnTo>
                  <a:lnTo>
                    <a:pt x="829" y="4453"/>
                  </a:lnTo>
                  <a:lnTo>
                    <a:pt x="830" y="4453"/>
                  </a:lnTo>
                  <a:lnTo>
                    <a:pt x="812" y="4446"/>
                  </a:lnTo>
                  <a:lnTo>
                    <a:pt x="783" y="4434"/>
                  </a:lnTo>
                  <a:lnTo>
                    <a:pt x="746" y="4418"/>
                  </a:lnTo>
                  <a:lnTo>
                    <a:pt x="707" y="4403"/>
                  </a:lnTo>
                  <a:lnTo>
                    <a:pt x="667" y="4387"/>
                  </a:lnTo>
                  <a:lnTo>
                    <a:pt x="631" y="4375"/>
                  </a:lnTo>
                  <a:lnTo>
                    <a:pt x="603" y="4366"/>
                  </a:lnTo>
                  <a:lnTo>
                    <a:pt x="589" y="4365"/>
                  </a:lnTo>
                  <a:lnTo>
                    <a:pt x="585" y="4372"/>
                  </a:lnTo>
                  <a:lnTo>
                    <a:pt x="580" y="4379"/>
                  </a:lnTo>
                  <a:lnTo>
                    <a:pt x="573" y="4382"/>
                  </a:lnTo>
                  <a:lnTo>
                    <a:pt x="568" y="4387"/>
                  </a:lnTo>
                  <a:lnTo>
                    <a:pt x="560" y="4388"/>
                  </a:lnTo>
                  <a:lnTo>
                    <a:pt x="553" y="4390"/>
                  </a:lnTo>
                  <a:lnTo>
                    <a:pt x="545" y="4392"/>
                  </a:lnTo>
                  <a:lnTo>
                    <a:pt x="538" y="4394"/>
                  </a:lnTo>
                  <a:lnTo>
                    <a:pt x="514" y="4425"/>
                  </a:lnTo>
                  <a:lnTo>
                    <a:pt x="485" y="4423"/>
                  </a:lnTo>
                  <a:lnTo>
                    <a:pt x="454" y="4394"/>
                  </a:lnTo>
                  <a:lnTo>
                    <a:pt x="424" y="4349"/>
                  </a:lnTo>
                  <a:lnTo>
                    <a:pt x="395" y="4295"/>
                  </a:lnTo>
                  <a:lnTo>
                    <a:pt x="371" y="4243"/>
                  </a:lnTo>
                  <a:lnTo>
                    <a:pt x="354" y="4202"/>
                  </a:lnTo>
                  <a:lnTo>
                    <a:pt x="346" y="4182"/>
                  </a:lnTo>
                  <a:lnTo>
                    <a:pt x="346" y="4143"/>
                  </a:lnTo>
                  <a:lnTo>
                    <a:pt x="348" y="4106"/>
                  </a:lnTo>
                  <a:lnTo>
                    <a:pt x="350" y="4071"/>
                  </a:lnTo>
                  <a:lnTo>
                    <a:pt x="355" y="4036"/>
                  </a:lnTo>
                  <a:lnTo>
                    <a:pt x="358" y="4000"/>
                  </a:lnTo>
                  <a:lnTo>
                    <a:pt x="365" y="3966"/>
                  </a:lnTo>
                  <a:lnTo>
                    <a:pt x="372" y="3931"/>
                  </a:lnTo>
                  <a:lnTo>
                    <a:pt x="381" y="3898"/>
                  </a:lnTo>
                  <a:lnTo>
                    <a:pt x="377" y="3898"/>
                  </a:lnTo>
                  <a:lnTo>
                    <a:pt x="372" y="3898"/>
                  </a:lnTo>
                  <a:lnTo>
                    <a:pt x="373" y="3889"/>
                  </a:lnTo>
                  <a:lnTo>
                    <a:pt x="374" y="3884"/>
                  </a:lnTo>
                  <a:lnTo>
                    <a:pt x="374" y="3881"/>
                  </a:lnTo>
                  <a:lnTo>
                    <a:pt x="377" y="3877"/>
                  </a:lnTo>
                  <a:lnTo>
                    <a:pt x="378" y="3873"/>
                  </a:lnTo>
                  <a:lnTo>
                    <a:pt x="381" y="3867"/>
                  </a:lnTo>
                  <a:lnTo>
                    <a:pt x="384" y="3869"/>
                  </a:lnTo>
                  <a:lnTo>
                    <a:pt x="386" y="3872"/>
                  </a:lnTo>
                  <a:lnTo>
                    <a:pt x="390" y="3850"/>
                  </a:lnTo>
                  <a:lnTo>
                    <a:pt x="396" y="3804"/>
                  </a:lnTo>
                  <a:lnTo>
                    <a:pt x="400" y="3740"/>
                  </a:lnTo>
                  <a:lnTo>
                    <a:pt x="404" y="3669"/>
                  </a:lnTo>
                  <a:lnTo>
                    <a:pt x="407" y="3595"/>
                  </a:lnTo>
                  <a:lnTo>
                    <a:pt x="409" y="3529"/>
                  </a:lnTo>
                  <a:lnTo>
                    <a:pt x="410" y="3477"/>
                  </a:lnTo>
                  <a:lnTo>
                    <a:pt x="412" y="3449"/>
                  </a:lnTo>
                  <a:lnTo>
                    <a:pt x="394" y="3434"/>
                  </a:lnTo>
                  <a:lnTo>
                    <a:pt x="377" y="3421"/>
                  </a:lnTo>
                  <a:lnTo>
                    <a:pt x="359" y="3406"/>
                  </a:lnTo>
                  <a:lnTo>
                    <a:pt x="342" y="3392"/>
                  </a:lnTo>
                  <a:lnTo>
                    <a:pt x="324" y="3377"/>
                  </a:lnTo>
                  <a:lnTo>
                    <a:pt x="306" y="3363"/>
                  </a:lnTo>
                  <a:lnTo>
                    <a:pt x="289" y="3349"/>
                  </a:lnTo>
                  <a:lnTo>
                    <a:pt x="272" y="3335"/>
                  </a:lnTo>
                  <a:lnTo>
                    <a:pt x="279" y="3295"/>
                  </a:lnTo>
                  <a:lnTo>
                    <a:pt x="295" y="3255"/>
                  </a:lnTo>
                  <a:lnTo>
                    <a:pt x="314" y="3216"/>
                  </a:lnTo>
                  <a:lnTo>
                    <a:pt x="341" y="3178"/>
                  </a:lnTo>
                  <a:lnTo>
                    <a:pt x="367" y="3140"/>
                  </a:lnTo>
                  <a:lnTo>
                    <a:pt x="395" y="3104"/>
                  </a:lnTo>
                  <a:lnTo>
                    <a:pt x="421" y="3071"/>
                  </a:lnTo>
                  <a:lnTo>
                    <a:pt x="448" y="3041"/>
                  </a:lnTo>
                  <a:lnTo>
                    <a:pt x="493" y="2955"/>
                  </a:lnTo>
                  <a:lnTo>
                    <a:pt x="533" y="2868"/>
                  </a:lnTo>
                  <a:lnTo>
                    <a:pt x="569" y="2784"/>
                  </a:lnTo>
                  <a:lnTo>
                    <a:pt x="608" y="2706"/>
                  </a:lnTo>
                  <a:lnTo>
                    <a:pt x="650" y="2631"/>
                  </a:lnTo>
                  <a:lnTo>
                    <a:pt x="706" y="2567"/>
                  </a:lnTo>
                  <a:lnTo>
                    <a:pt x="774" y="2511"/>
                  </a:lnTo>
                  <a:lnTo>
                    <a:pt x="862" y="2467"/>
                  </a:lnTo>
                  <a:lnTo>
                    <a:pt x="859" y="2460"/>
                  </a:lnTo>
                  <a:lnTo>
                    <a:pt x="851" y="2451"/>
                  </a:lnTo>
                  <a:lnTo>
                    <a:pt x="837" y="2438"/>
                  </a:lnTo>
                  <a:lnTo>
                    <a:pt x="823" y="2424"/>
                  </a:lnTo>
                  <a:lnTo>
                    <a:pt x="807" y="2407"/>
                  </a:lnTo>
                  <a:lnTo>
                    <a:pt x="795" y="2391"/>
                  </a:lnTo>
                  <a:lnTo>
                    <a:pt x="785" y="2375"/>
                  </a:lnTo>
                  <a:lnTo>
                    <a:pt x="782" y="2360"/>
                  </a:lnTo>
                  <a:lnTo>
                    <a:pt x="740" y="2351"/>
                  </a:lnTo>
                  <a:lnTo>
                    <a:pt x="707" y="2333"/>
                  </a:lnTo>
                  <a:lnTo>
                    <a:pt x="678" y="2309"/>
                  </a:lnTo>
                  <a:lnTo>
                    <a:pt x="653" y="2283"/>
                  </a:lnTo>
                  <a:lnTo>
                    <a:pt x="630" y="2256"/>
                  </a:lnTo>
                  <a:lnTo>
                    <a:pt x="608" y="2233"/>
                  </a:lnTo>
                  <a:lnTo>
                    <a:pt x="584" y="2217"/>
                  </a:lnTo>
                  <a:lnTo>
                    <a:pt x="560" y="2213"/>
                  </a:lnTo>
                  <a:lnTo>
                    <a:pt x="553" y="2218"/>
                  </a:lnTo>
                  <a:lnTo>
                    <a:pt x="547" y="2223"/>
                  </a:lnTo>
                  <a:lnTo>
                    <a:pt x="542" y="2225"/>
                  </a:lnTo>
                  <a:lnTo>
                    <a:pt x="538" y="2228"/>
                  </a:lnTo>
                  <a:lnTo>
                    <a:pt x="532" y="2228"/>
                  </a:lnTo>
                  <a:lnTo>
                    <a:pt x="526" y="2229"/>
                  </a:lnTo>
                  <a:lnTo>
                    <a:pt x="519" y="2229"/>
                  </a:lnTo>
                  <a:lnTo>
                    <a:pt x="514" y="2230"/>
                  </a:lnTo>
                  <a:lnTo>
                    <a:pt x="504" y="2218"/>
                  </a:lnTo>
                  <a:lnTo>
                    <a:pt x="495" y="2208"/>
                  </a:lnTo>
                  <a:lnTo>
                    <a:pt x="481" y="2210"/>
                  </a:lnTo>
                  <a:lnTo>
                    <a:pt x="471" y="2217"/>
                  </a:lnTo>
                  <a:lnTo>
                    <a:pt x="462" y="2225"/>
                  </a:lnTo>
                  <a:lnTo>
                    <a:pt x="454" y="2235"/>
                  </a:lnTo>
                  <a:lnTo>
                    <a:pt x="445" y="2239"/>
                  </a:lnTo>
                  <a:lnTo>
                    <a:pt x="436" y="2239"/>
                  </a:lnTo>
                  <a:lnTo>
                    <a:pt x="426" y="2231"/>
                  </a:lnTo>
                  <a:lnTo>
                    <a:pt x="417" y="2215"/>
                  </a:lnTo>
                  <a:lnTo>
                    <a:pt x="410" y="2215"/>
                  </a:lnTo>
                  <a:lnTo>
                    <a:pt x="404" y="2215"/>
                  </a:lnTo>
                  <a:lnTo>
                    <a:pt x="396" y="2222"/>
                  </a:lnTo>
                  <a:lnTo>
                    <a:pt x="390" y="2229"/>
                  </a:lnTo>
                  <a:lnTo>
                    <a:pt x="384" y="2235"/>
                  </a:lnTo>
                  <a:lnTo>
                    <a:pt x="379" y="2240"/>
                  </a:lnTo>
                  <a:lnTo>
                    <a:pt x="372" y="2243"/>
                  </a:lnTo>
                  <a:lnTo>
                    <a:pt x="366" y="2246"/>
                  </a:lnTo>
                  <a:lnTo>
                    <a:pt x="358" y="2247"/>
                  </a:lnTo>
                  <a:lnTo>
                    <a:pt x="350" y="2248"/>
                  </a:lnTo>
                  <a:lnTo>
                    <a:pt x="341" y="2237"/>
                  </a:lnTo>
                  <a:lnTo>
                    <a:pt x="335" y="2229"/>
                  </a:lnTo>
                  <a:lnTo>
                    <a:pt x="331" y="2221"/>
                  </a:lnTo>
                  <a:lnTo>
                    <a:pt x="331" y="2214"/>
                  </a:lnTo>
                  <a:lnTo>
                    <a:pt x="329" y="2206"/>
                  </a:lnTo>
                  <a:lnTo>
                    <a:pt x="331" y="2198"/>
                  </a:lnTo>
                  <a:lnTo>
                    <a:pt x="331" y="2189"/>
                  </a:lnTo>
                  <a:lnTo>
                    <a:pt x="332" y="2179"/>
                  </a:lnTo>
                  <a:lnTo>
                    <a:pt x="326" y="2180"/>
                  </a:lnTo>
                  <a:lnTo>
                    <a:pt x="320" y="2185"/>
                  </a:lnTo>
                  <a:lnTo>
                    <a:pt x="312" y="2191"/>
                  </a:lnTo>
                  <a:lnTo>
                    <a:pt x="304" y="2199"/>
                  </a:lnTo>
                  <a:lnTo>
                    <a:pt x="295" y="2206"/>
                  </a:lnTo>
                  <a:lnTo>
                    <a:pt x="287" y="2213"/>
                  </a:lnTo>
                  <a:lnTo>
                    <a:pt x="280" y="2218"/>
                  </a:lnTo>
                  <a:lnTo>
                    <a:pt x="277" y="2223"/>
                  </a:lnTo>
                  <a:lnTo>
                    <a:pt x="251" y="2208"/>
                  </a:lnTo>
                  <a:lnTo>
                    <a:pt x="243" y="2184"/>
                  </a:lnTo>
                  <a:lnTo>
                    <a:pt x="248" y="2152"/>
                  </a:lnTo>
                  <a:lnTo>
                    <a:pt x="263" y="2117"/>
                  </a:lnTo>
                  <a:lnTo>
                    <a:pt x="280" y="2080"/>
                  </a:lnTo>
                  <a:lnTo>
                    <a:pt x="300" y="2048"/>
                  </a:lnTo>
                  <a:lnTo>
                    <a:pt x="314" y="2022"/>
                  </a:lnTo>
                  <a:lnTo>
                    <a:pt x="324" y="2007"/>
                  </a:lnTo>
                  <a:lnTo>
                    <a:pt x="221" y="1992"/>
                  </a:lnTo>
                  <a:lnTo>
                    <a:pt x="135" y="1954"/>
                  </a:lnTo>
                  <a:lnTo>
                    <a:pt x="67" y="1896"/>
                  </a:lnTo>
                  <a:lnTo>
                    <a:pt x="22" y="1825"/>
                  </a:lnTo>
                  <a:lnTo>
                    <a:pt x="0" y="1746"/>
                  </a:lnTo>
                  <a:lnTo>
                    <a:pt x="8" y="1664"/>
                  </a:lnTo>
                  <a:lnTo>
                    <a:pt x="48" y="1583"/>
                  </a:lnTo>
                  <a:lnTo>
                    <a:pt x="122" y="1513"/>
                  </a:lnTo>
                  <a:lnTo>
                    <a:pt x="136" y="1503"/>
                  </a:lnTo>
                  <a:lnTo>
                    <a:pt x="155" y="1494"/>
                  </a:lnTo>
                  <a:lnTo>
                    <a:pt x="173" y="1485"/>
                  </a:lnTo>
                  <a:lnTo>
                    <a:pt x="193" y="1475"/>
                  </a:lnTo>
                  <a:lnTo>
                    <a:pt x="210" y="1465"/>
                  </a:lnTo>
                  <a:lnTo>
                    <a:pt x="227" y="1456"/>
                  </a:lnTo>
                  <a:lnTo>
                    <a:pt x="241" y="1448"/>
                  </a:lnTo>
                  <a:lnTo>
                    <a:pt x="254" y="1442"/>
                  </a:lnTo>
                  <a:lnTo>
                    <a:pt x="250" y="1413"/>
                  </a:lnTo>
                  <a:lnTo>
                    <a:pt x="245" y="1378"/>
                  </a:lnTo>
                  <a:lnTo>
                    <a:pt x="239" y="1338"/>
                  </a:lnTo>
                  <a:lnTo>
                    <a:pt x="235" y="1300"/>
                  </a:lnTo>
                  <a:lnTo>
                    <a:pt x="235" y="1264"/>
                  </a:lnTo>
                  <a:lnTo>
                    <a:pt x="243" y="1233"/>
                  </a:lnTo>
                  <a:lnTo>
                    <a:pt x="260" y="1211"/>
                  </a:lnTo>
                  <a:lnTo>
                    <a:pt x="291" y="1200"/>
                  </a:lnTo>
                  <a:lnTo>
                    <a:pt x="302" y="1213"/>
                  </a:lnTo>
                  <a:lnTo>
                    <a:pt x="313" y="1227"/>
                  </a:lnTo>
                  <a:lnTo>
                    <a:pt x="321" y="1239"/>
                  </a:lnTo>
                  <a:lnTo>
                    <a:pt x="331" y="1254"/>
                  </a:lnTo>
                  <a:lnTo>
                    <a:pt x="338" y="1268"/>
                  </a:lnTo>
                  <a:lnTo>
                    <a:pt x="344" y="1285"/>
                  </a:lnTo>
                  <a:lnTo>
                    <a:pt x="350" y="1304"/>
                  </a:lnTo>
                  <a:lnTo>
                    <a:pt x="357" y="1326"/>
                  </a:lnTo>
                  <a:lnTo>
                    <a:pt x="365" y="1323"/>
                  </a:lnTo>
                  <a:lnTo>
                    <a:pt x="371" y="1322"/>
                  </a:lnTo>
                  <a:lnTo>
                    <a:pt x="374" y="1320"/>
                  </a:lnTo>
                  <a:lnTo>
                    <a:pt x="379" y="1317"/>
                  </a:lnTo>
                  <a:lnTo>
                    <a:pt x="378" y="1306"/>
                  </a:lnTo>
                  <a:lnTo>
                    <a:pt x="377" y="1298"/>
                  </a:lnTo>
                  <a:lnTo>
                    <a:pt x="375" y="1289"/>
                  </a:lnTo>
                  <a:lnTo>
                    <a:pt x="374" y="1281"/>
                  </a:lnTo>
                  <a:lnTo>
                    <a:pt x="372" y="1273"/>
                  </a:lnTo>
                  <a:lnTo>
                    <a:pt x="370" y="1265"/>
                  </a:lnTo>
                  <a:lnTo>
                    <a:pt x="367" y="1258"/>
                  </a:lnTo>
                  <a:lnTo>
                    <a:pt x="366" y="1252"/>
                  </a:lnTo>
                  <a:lnTo>
                    <a:pt x="380" y="1225"/>
                  </a:lnTo>
                  <a:lnTo>
                    <a:pt x="392" y="1196"/>
                  </a:lnTo>
                  <a:lnTo>
                    <a:pt x="402" y="1167"/>
                  </a:lnTo>
                  <a:lnTo>
                    <a:pt x="413" y="1141"/>
                  </a:lnTo>
                  <a:lnTo>
                    <a:pt x="426" y="1116"/>
                  </a:lnTo>
                  <a:lnTo>
                    <a:pt x="443" y="1099"/>
                  </a:lnTo>
                  <a:lnTo>
                    <a:pt x="466" y="1089"/>
                  </a:lnTo>
                  <a:lnTo>
                    <a:pt x="497" y="1089"/>
                  </a:lnTo>
                  <a:lnTo>
                    <a:pt x="534" y="1047"/>
                  </a:lnTo>
                  <a:lnTo>
                    <a:pt x="570" y="1015"/>
                  </a:lnTo>
                  <a:lnTo>
                    <a:pt x="603" y="986"/>
                  </a:lnTo>
                  <a:lnTo>
                    <a:pt x="637" y="963"/>
                  </a:lnTo>
                  <a:lnTo>
                    <a:pt x="670" y="940"/>
                  </a:lnTo>
                  <a:lnTo>
                    <a:pt x="706" y="919"/>
                  </a:lnTo>
                  <a:lnTo>
                    <a:pt x="744" y="894"/>
                  </a:lnTo>
                  <a:lnTo>
                    <a:pt x="786" y="868"/>
                  </a:lnTo>
                  <a:lnTo>
                    <a:pt x="778" y="860"/>
                  </a:lnTo>
                  <a:lnTo>
                    <a:pt x="772" y="852"/>
                  </a:lnTo>
                  <a:lnTo>
                    <a:pt x="784" y="852"/>
                  </a:lnTo>
                  <a:lnTo>
                    <a:pt x="793" y="853"/>
                  </a:lnTo>
                  <a:lnTo>
                    <a:pt x="801" y="853"/>
                  </a:lnTo>
                  <a:lnTo>
                    <a:pt x="809" y="854"/>
                  </a:lnTo>
                  <a:lnTo>
                    <a:pt x="816" y="853"/>
                  </a:lnTo>
                  <a:lnTo>
                    <a:pt x="826" y="851"/>
                  </a:lnTo>
                  <a:lnTo>
                    <a:pt x="839" y="847"/>
                  </a:lnTo>
                  <a:lnTo>
                    <a:pt x="858" y="841"/>
                  </a:lnTo>
                  <a:lnTo>
                    <a:pt x="855" y="835"/>
                  </a:lnTo>
                  <a:lnTo>
                    <a:pt x="854" y="830"/>
                  </a:lnTo>
                  <a:lnTo>
                    <a:pt x="852" y="826"/>
                  </a:lnTo>
                  <a:lnTo>
                    <a:pt x="851" y="824"/>
                  </a:lnTo>
                  <a:lnTo>
                    <a:pt x="850" y="820"/>
                  </a:lnTo>
                  <a:lnTo>
                    <a:pt x="851" y="814"/>
                  </a:lnTo>
                  <a:lnTo>
                    <a:pt x="924" y="812"/>
                  </a:lnTo>
                  <a:lnTo>
                    <a:pt x="1005" y="810"/>
                  </a:lnTo>
                  <a:lnTo>
                    <a:pt x="1088" y="813"/>
                  </a:lnTo>
                  <a:lnTo>
                    <a:pt x="1169" y="823"/>
                  </a:lnTo>
                  <a:lnTo>
                    <a:pt x="1245" y="845"/>
                  </a:lnTo>
                  <a:lnTo>
                    <a:pt x="1313" y="883"/>
                  </a:lnTo>
                  <a:lnTo>
                    <a:pt x="1370" y="942"/>
                  </a:lnTo>
                  <a:lnTo>
                    <a:pt x="1411" y="1024"/>
                  </a:lnTo>
                  <a:lnTo>
                    <a:pt x="1414" y="1024"/>
                  </a:lnTo>
                  <a:lnTo>
                    <a:pt x="1418" y="1027"/>
                  </a:lnTo>
                  <a:lnTo>
                    <a:pt x="1446" y="1009"/>
                  </a:lnTo>
                  <a:lnTo>
                    <a:pt x="1472" y="1015"/>
                  </a:lnTo>
                  <a:lnTo>
                    <a:pt x="1496" y="1036"/>
                  </a:lnTo>
                  <a:lnTo>
                    <a:pt x="1517" y="1070"/>
                  </a:lnTo>
                  <a:lnTo>
                    <a:pt x="1534" y="1108"/>
                  </a:lnTo>
                  <a:lnTo>
                    <a:pt x="1548" y="1147"/>
                  </a:lnTo>
                  <a:lnTo>
                    <a:pt x="1557" y="1181"/>
                  </a:lnTo>
                  <a:lnTo>
                    <a:pt x="1563" y="1205"/>
                  </a:lnTo>
                  <a:lnTo>
                    <a:pt x="1557" y="1222"/>
                  </a:lnTo>
                  <a:lnTo>
                    <a:pt x="1548" y="1248"/>
                  </a:lnTo>
                  <a:lnTo>
                    <a:pt x="1535" y="1277"/>
                  </a:lnTo>
                  <a:lnTo>
                    <a:pt x="1524" y="1311"/>
                  </a:lnTo>
                  <a:lnTo>
                    <a:pt x="1511" y="1342"/>
                  </a:lnTo>
                  <a:lnTo>
                    <a:pt x="1501" y="1369"/>
                  </a:lnTo>
                  <a:lnTo>
                    <a:pt x="1494" y="1390"/>
                  </a:lnTo>
                  <a:lnTo>
                    <a:pt x="1492" y="1402"/>
                  </a:lnTo>
                  <a:lnTo>
                    <a:pt x="1532" y="1470"/>
                  </a:lnTo>
                  <a:lnTo>
                    <a:pt x="1543" y="1547"/>
                  </a:lnTo>
                  <a:lnTo>
                    <a:pt x="1528" y="1627"/>
                  </a:lnTo>
                  <a:lnTo>
                    <a:pt x="1495" y="1709"/>
                  </a:lnTo>
                  <a:lnTo>
                    <a:pt x="1446" y="1785"/>
                  </a:lnTo>
                  <a:lnTo>
                    <a:pt x="1388" y="1855"/>
                  </a:lnTo>
                  <a:lnTo>
                    <a:pt x="1326" y="1912"/>
                  </a:lnTo>
                  <a:lnTo>
                    <a:pt x="1266" y="1955"/>
                  </a:lnTo>
                  <a:lnTo>
                    <a:pt x="1249" y="1961"/>
                  </a:lnTo>
                  <a:lnTo>
                    <a:pt x="1235" y="1965"/>
                  </a:lnTo>
                  <a:lnTo>
                    <a:pt x="1222" y="1969"/>
                  </a:lnTo>
                  <a:lnTo>
                    <a:pt x="1212" y="1973"/>
                  </a:lnTo>
                  <a:lnTo>
                    <a:pt x="1202" y="1976"/>
                  </a:lnTo>
                  <a:lnTo>
                    <a:pt x="1195" y="1978"/>
                  </a:lnTo>
                  <a:lnTo>
                    <a:pt x="1189" y="1980"/>
                  </a:lnTo>
                  <a:lnTo>
                    <a:pt x="1185" y="1983"/>
                  </a:lnTo>
                  <a:lnTo>
                    <a:pt x="1160" y="2026"/>
                  </a:lnTo>
                  <a:lnTo>
                    <a:pt x="1144" y="2078"/>
                  </a:lnTo>
                  <a:lnTo>
                    <a:pt x="1134" y="2132"/>
                  </a:lnTo>
                  <a:lnTo>
                    <a:pt x="1131" y="2191"/>
                  </a:lnTo>
                  <a:lnTo>
                    <a:pt x="1134" y="2248"/>
                  </a:lnTo>
                  <a:lnTo>
                    <a:pt x="1139" y="2307"/>
                  </a:lnTo>
                  <a:lnTo>
                    <a:pt x="1149" y="2362"/>
                  </a:lnTo>
                  <a:lnTo>
                    <a:pt x="1161" y="2415"/>
                  </a:lnTo>
                  <a:lnTo>
                    <a:pt x="1187" y="2414"/>
                  </a:lnTo>
                  <a:lnTo>
                    <a:pt x="1214" y="2413"/>
                  </a:lnTo>
                  <a:lnTo>
                    <a:pt x="1242" y="2411"/>
                  </a:lnTo>
                  <a:lnTo>
                    <a:pt x="1271" y="2411"/>
                  </a:lnTo>
                  <a:lnTo>
                    <a:pt x="1298" y="2409"/>
                  </a:lnTo>
                  <a:lnTo>
                    <a:pt x="1328" y="2412"/>
                  </a:lnTo>
                  <a:lnTo>
                    <a:pt x="1357" y="2415"/>
                  </a:lnTo>
                  <a:lnTo>
                    <a:pt x="1387" y="2424"/>
                  </a:lnTo>
                  <a:lnTo>
                    <a:pt x="1420" y="2458"/>
                  </a:lnTo>
                  <a:lnTo>
                    <a:pt x="1466" y="2512"/>
                  </a:lnTo>
                  <a:lnTo>
                    <a:pt x="1518" y="2574"/>
                  </a:lnTo>
                  <a:lnTo>
                    <a:pt x="1576" y="2641"/>
                  </a:lnTo>
                  <a:lnTo>
                    <a:pt x="1634" y="2700"/>
                  </a:lnTo>
                  <a:lnTo>
                    <a:pt x="1692" y="2748"/>
                  </a:lnTo>
                  <a:lnTo>
                    <a:pt x="1746" y="2772"/>
                  </a:lnTo>
                  <a:lnTo>
                    <a:pt x="1793" y="2768"/>
                  </a:lnTo>
                  <a:lnTo>
                    <a:pt x="1821" y="2764"/>
                  </a:lnTo>
                  <a:lnTo>
                    <a:pt x="1842" y="2763"/>
                  </a:lnTo>
                  <a:lnTo>
                    <a:pt x="1860" y="2764"/>
                  </a:lnTo>
                  <a:lnTo>
                    <a:pt x="1875" y="2771"/>
                  </a:lnTo>
                  <a:lnTo>
                    <a:pt x="1886" y="2780"/>
                  </a:lnTo>
                  <a:lnTo>
                    <a:pt x="1899" y="2795"/>
                  </a:lnTo>
                  <a:lnTo>
                    <a:pt x="1911" y="2814"/>
                  </a:lnTo>
                  <a:lnTo>
                    <a:pt x="1928" y="2840"/>
                  </a:lnTo>
                  <a:lnTo>
                    <a:pt x="1932" y="2840"/>
                  </a:lnTo>
                  <a:lnTo>
                    <a:pt x="1938" y="2840"/>
                  </a:lnTo>
                  <a:lnTo>
                    <a:pt x="1938" y="2826"/>
                  </a:lnTo>
                  <a:lnTo>
                    <a:pt x="1940" y="2816"/>
                  </a:lnTo>
                  <a:lnTo>
                    <a:pt x="1944" y="2807"/>
                  </a:lnTo>
                  <a:lnTo>
                    <a:pt x="1948" y="2804"/>
                  </a:lnTo>
                  <a:lnTo>
                    <a:pt x="1954" y="2798"/>
                  </a:lnTo>
                  <a:lnTo>
                    <a:pt x="1962" y="2794"/>
                  </a:lnTo>
                  <a:lnTo>
                    <a:pt x="1971" y="2788"/>
                  </a:lnTo>
                  <a:lnTo>
                    <a:pt x="1985" y="2782"/>
                  </a:lnTo>
                  <a:lnTo>
                    <a:pt x="1982" y="2699"/>
                  </a:lnTo>
                  <a:lnTo>
                    <a:pt x="1979" y="2620"/>
                  </a:lnTo>
                  <a:lnTo>
                    <a:pt x="1975" y="2541"/>
                  </a:lnTo>
                  <a:lnTo>
                    <a:pt x="1970" y="2463"/>
                  </a:lnTo>
                  <a:lnTo>
                    <a:pt x="1961" y="2385"/>
                  </a:lnTo>
                  <a:lnTo>
                    <a:pt x="1951" y="2308"/>
                  </a:lnTo>
                  <a:lnTo>
                    <a:pt x="1936" y="2230"/>
                  </a:lnTo>
                  <a:lnTo>
                    <a:pt x="1918" y="2152"/>
                  </a:lnTo>
                  <a:lnTo>
                    <a:pt x="1894" y="2084"/>
                  </a:lnTo>
                  <a:lnTo>
                    <a:pt x="1868" y="2006"/>
                  </a:lnTo>
                  <a:lnTo>
                    <a:pt x="1839" y="1919"/>
                  </a:lnTo>
                  <a:lnTo>
                    <a:pt x="1811" y="1831"/>
                  </a:lnTo>
                  <a:lnTo>
                    <a:pt x="1785" y="1741"/>
                  </a:lnTo>
                  <a:lnTo>
                    <a:pt x="1765" y="1655"/>
                  </a:lnTo>
                  <a:lnTo>
                    <a:pt x="1753" y="1574"/>
                  </a:lnTo>
                  <a:lnTo>
                    <a:pt x="1753" y="1504"/>
                  </a:lnTo>
                  <a:lnTo>
                    <a:pt x="1747" y="1502"/>
                  </a:lnTo>
                  <a:lnTo>
                    <a:pt x="1744" y="1499"/>
                  </a:lnTo>
                  <a:lnTo>
                    <a:pt x="1740" y="1482"/>
                  </a:lnTo>
                  <a:lnTo>
                    <a:pt x="1739" y="1471"/>
                  </a:lnTo>
                  <a:lnTo>
                    <a:pt x="1738" y="1459"/>
                  </a:lnTo>
                  <a:lnTo>
                    <a:pt x="1738" y="1452"/>
                  </a:lnTo>
                  <a:lnTo>
                    <a:pt x="1738" y="1444"/>
                  </a:lnTo>
                  <a:lnTo>
                    <a:pt x="1738" y="1437"/>
                  </a:lnTo>
                  <a:lnTo>
                    <a:pt x="1739" y="1429"/>
                  </a:lnTo>
                  <a:lnTo>
                    <a:pt x="1740" y="1420"/>
                  </a:lnTo>
                  <a:lnTo>
                    <a:pt x="1729" y="1415"/>
                  </a:lnTo>
                  <a:lnTo>
                    <a:pt x="1720" y="1405"/>
                  </a:lnTo>
                  <a:lnTo>
                    <a:pt x="1716" y="1390"/>
                  </a:lnTo>
                  <a:lnTo>
                    <a:pt x="1714" y="1373"/>
                  </a:lnTo>
                  <a:lnTo>
                    <a:pt x="1712" y="1353"/>
                  </a:lnTo>
                  <a:lnTo>
                    <a:pt x="1712" y="1337"/>
                  </a:lnTo>
                  <a:lnTo>
                    <a:pt x="1712" y="1321"/>
                  </a:lnTo>
                  <a:lnTo>
                    <a:pt x="1712" y="1312"/>
                  </a:lnTo>
                  <a:lnTo>
                    <a:pt x="1695" y="1302"/>
                  </a:lnTo>
                  <a:lnTo>
                    <a:pt x="1687" y="1281"/>
                  </a:lnTo>
                  <a:lnTo>
                    <a:pt x="1685" y="1251"/>
                  </a:lnTo>
                  <a:lnTo>
                    <a:pt x="1686" y="1216"/>
                  </a:lnTo>
                  <a:lnTo>
                    <a:pt x="1687" y="1178"/>
                  </a:lnTo>
                  <a:lnTo>
                    <a:pt x="1689" y="1142"/>
                  </a:lnTo>
                  <a:lnTo>
                    <a:pt x="1688" y="1106"/>
                  </a:lnTo>
                  <a:lnTo>
                    <a:pt x="1684" y="1078"/>
                  </a:lnTo>
                  <a:lnTo>
                    <a:pt x="1676" y="1068"/>
                  </a:lnTo>
                  <a:lnTo>
                    <a:pt x="1664" y="1053"/>
                  </a:lnTo>
                  <a:lnTo>
                    <a:pt x="1647" y="1035"/>
                  </a:lnTo>
                  <a:lnTo>
                    <a:pt x="1631" y="1015"/>
                  </a:lnTo>
                  <a:lnTo>
                    <a:pt x="1611" y="993"/>
                  </a:lnTo>
                  <a:lnTo>
                    <a:pt x="1595" y="974"/>
                  </a:lnTo>
                  <a:lnTo>
                    <a:pt x="1580" y="956"/>
                  </a:lnTo>
                  <a:lnTo>
                    <a:pt x="1570" y="944"/>
                  </a:lnTo>
                  <a:lnTo>
                    <a:pt x="1540" y="854"/>
                  </a:lnTo>
                  <a:lnTo>
                    <a:pt x="1527" y="763"/>
                  </a:lnTo>
                  <a:lnTo>
                    <a:pt x="1528" y="670"/>
                  </a:lnTo>
                  <a:lnTo>
                    <a:pt x="1540" y="578"/>
                  </a:lnTo>
                  <a:lnTo>
                    <a:pt x="1556" y="485"/>
                  </a:lnTo>
                  <a:lnTo>
                    <a:pt x="1574" y="392"/>
                  </a:lnTo>
                  <a:lnTo>
                    <a:pt x="1589" y="301"/>
                  </a:lnTo>
                  <a:lnTo>
                    <a:pt x="1601" y="213"/>
                  </a:lnTo>
                  <a:lnTo>
                    <a:pt x="1612" y="210"/>
                  </a:lnTo>
                  <a:lnTo>
                    <a:pt x="1632" y="213"/>
                  </a:lnTo>
                  <a:lnTo>
                    <a:pt x="1655" y="218"/>
                  </a:lnTo>
                  <a:lnTo>
                    <a:pt x="1683" y="225"/>
                  </a:lnTo>
                  <a:lnTo>
                    <a:pt x="1710" y="231"/>
                  </a:lnTo>
                  <a:lnTo>
                    <a:pt x="1739" y="234"/>
                  </a:lnTo>
                  <a:lnTo>
                    <a:pt x="1767" y="234"/>
                  </a:lnTo>
                  <a:lnTo>
                    <a:pt x="1793" y="229"/>
                  </a:lnTo>
                  <a:lnTo>
                    <a:pt x="1788" y="193"/>
                  </a:lnTo>
                  <a:lnTo>
                    <a:pt x="1780" y="166"/>
                  </a:lnTo>
                  <a:lnTo>
                    <a:pt x="1768" y="145"/>
                  </a:lnTo>
                  <a:lnTo>
                    <a:pt x="1757" y="128"/>
                  </a:lnTo>
                  <a:lnTo>
                    <a:pt x="1749" y="110"/>
                  </a:lnTo>
                  <a:lnTo>
                    <a:pt x="1748" y="88"/>
                  </a:lnTo>
                  <a:lnTo>
                    <a:pt x="1756" y="58"/>
                  </a:lnTo>
                  <a:lnTo>
                    <a:pt x="1778" y="21"/>
                  </a:lnTo>
                  <a:lnTo>
                    <a:pt x="1854" y="7"/>
                  </a:lnTo>
                  <a:lnTo>
                    <a:pt x="1933" y="2"/>
                  </a:lnTo>
                  <a:lnTo>
                    <a:pt x="2014" y="0"/>
                  </a:lnTo>
                  <a:lnTo>
                    <a:pt x="2099" y="4"/>
                  </a:lnTo>
                  <a:lnTo>
                    <a:pt x="2184" y="6"/>
                  </a:lnTo>
                  <a:lnTo>
                    <a:pt x="2270" y="11"/>
                  </a:lnTo>
                  <a:lnTo>
                    <a:pt x="2356" y="13"/>
                  </a:lnTo>
                  <a:lnTo>
                    <a:pt x="2441" y="12"/>
                  </a:lnTo>
                  <a:lnTo>
                    <a:pt x="2449" y="26"/>
                  </a:lnTo>
                  <a:lnTo>
                    <a:pt x="2457" y="41"/>
                  </a:lnTo>
                  <a:lnTo>
                    <a:pt x="2463" y="57"/>
                  </a:lnTo>
                  <a:lnTo>
                    <a:pt x="2470" y="74"/>
                  </a:lnTo>
                  <a:lnTo>
                    <a:pt x="2471" y="91"/>
                  </a:lnTo>
                  <a:lnTo>
                    <a:pt x="2471" y="109"/>
                  </a:lnTo>
                  <a:lnTo>
                    <a:pt x="2466" y="126"/>
                  </a:lnTo>
                  <a:lnTo>
                    <a:pt x="2459" y="144"/>
                  </a:lnTo>
                  <a:lnTo>
                    <a:pt x="2455" y="399"/>
                  </a:lnTo>
                  <a:lnTo>
                    <a:pt x="2451" y="654"/>
                  </a:lnTo>
                  <a:lnTo>
                    <a:pt x="2447" y="910"/>
                  </a:lnTo>
                  <a:lnTo>
                    <a:pt x="2443" y="1168"/>
                  </a:lnTo>
                  <a:lnTo>
                    <a:pt x="2438" y="1425"/>
                  </a:lnTo>
                  <a:lnTo>
                    <a:pt x="2434" y="1682"/>
                  </a:lnTo>
                  <a:lnTo>
                    <a:pt x="2430" y="1939"/>
                  </a:lnTo>
                  <a:lnTo>
                    <a:pt x="2427" y="2197"/>
                  </a:lnTo>
                  <a:lnTo>
                    <a:pt x="2427" y="2223"/>
                  </a:lnTo>
                  <a:lnTo>
                    <a:pt x="2429" y="2239"/>
                  </a:lnTo>
                  <a:lnTo>
                    <a:pt x="2433" y="2248"/>
                  </a:lnTo>
                  <a:lnTo>
                    <a:pt x="2437" y="2254"/>
                  </a:lnTo>
                  <a:lnTo>
                    <a:pt x="2443" y="2258"/>
                  </a:lnTo>
                  <a:lnTo>
                    <a:pt x="2451" y="2263"/>
                  </a:lnTo>
                  <a:lnTo>
                    <a:pt x="2461" y="2273"/>
                  </a:lnTo>
                  <a:lnTo>
                    <a:pt x="2476" y="2291"/>
                  </a:lnTo>
                  <a:lnTo>
                    <a:pt x="2543" y="2308"/>
                  </a:lnTo>
                  <a:lnTo>
                    <a:pt x="2577" y="2332"/>
                  </a:lnTo>
                  <a:lnTo>
                    <a:pt x="2583" y="2360"/>
                  </a:lnTo>
                  <a:lnTo>
                    <a:pt x="2574" y="2391"/>
                  </a:lnTo>
                  <a:lnTo>
                    <a:pt x="2554" y="2424"/>
                  </a:lnTo>
                  <a:lnTo>
                    <a:pt x="2532" y="2462"/>
                  </a:lnTo>
                  <a:lnTo>
                    <a:pt x="2517" y="2501"/>
                  </a:lnTo>
                  <a:lnTo>
                    <a:pt x="2517" y="2545"/>
                  </a:lnTo>
                  <a:lnTo>
                    <a:pt x="2533" y="2559"/>
                  </a:lnTo>
                  <a:lnTo>
                    <a:pt x="2540" y="2580"/>
                  </a:lnTo>
                  <a:lnTo>
                    <a:pt x="2535" y="2604"/>
                  </a:lnTo>
                  <a:lnTo>
                    <a:pt x="2525" y="2629"/>
                  </a:lnTo>
                  <a:lnTo>
                    <a:pt x="2507" y="2652"/>
                  </a:lnTo>
                  <a:lnTo>
                    <a:pt x="2487" y="2672"/>
                  </a:lnTo>
                  <a:lnTo>
                    <a:pt x="2464" y="2684"/>
                  </a:lnTo>
                  <a:lnTo>
                    <a:pt x="2441" y="2690"/>
                  </a:lnTo>
                  <a:lnTo>
                    <a:pt x="2427" y="2719"/>
                  </a:lnTo>
                  <a:lnTo>
                    <a:pt x="2419" y="2767"/>
                  </a:lnTo>
                  <a:lnTo>
                    <a:pt x="2414" y="2828"/>
                  </a:lnTo>
                  <a:lnTo>
                    <a:pt x="2413" y="2894"/>
                  </a:lnTo>
                  <a:lnTo>
                    <a:pt x="2412" y="2957"/>
                  </a:lnTo>
                  <a:lnTo>
                    <a:pt x="2414" y="3012"/>
                  </a:lnTo>
                  <a:lnTo>
                    <a:pt x="2415" y="3051"/>
                  </a:lnTo>
                  <a:lnTo>
                    <a:pt x="2417" y="3070"/>
                  </a:lnTo>
                  <a:lnTo>
                    <a:pt x="2414" y="3308"/>
                  </a:lnTo>
                  <a:lnTo>
                    <a:pt x="2413" y="3546"/>
                  </a:lnTo>
                  <a:lnTo>
                    <a:pt x="2410" y="3784"/>
                  </a:lnTo>
                  <a:lnTo>
                    <a:pt x="2406" y="4025"/>
                  </a:lnTo>
                  <a:lnTo>
                    <a:pt x="2402" y="4264"/>
                  </a:lnTo>
                  <a:lnTo>
                    <a:pt x="2398" y="4504"/>
                  </a:lnTo>
                  <a:lnTo>
                    <a:pt x="2396" y="4745"/>
                  </a:lnTo>
                  <a:lnTo>
                    <a:pt x="2396" y="4986"/>
                  </a:lnTo>
                  <a:lnTo>
                    <a:pt x="2412" y="5006"/>
                  </a:lnTo>
                  <a:lnTo>
                    <a:pt x="2453" y="5037"/>
                  </a:lnTo>
                  <a:lnTo>
                    <a:pt x="2509" y="5075"/>
                  </a:lnTo>
                  <a:lnTo>
                    <a:pt x="2574" y="5116"/>
                  </a:lnTo>
                  <a:lnTo>
                    <a:pt x="2639" y="5154"/>
                  </a:lnTo>
                  <a:lnTo>
                    <a:pt x="2700" y="5186"/>
                  </a:lnTo>
                  <a:lnTo>
                    <a:pt x="2747" y="5207"/>
                  </a:lnTo>
                  <a:lnTo>
                    <a:pt x="2773" y="5214"/>
                  </a:lnTo>
                  <a:lnTo>
                    <a:pt x="2809" y="5254"/>
                  </a:lnTo>
                  <a:lnTo>
                    <a:pt x="2822" y="5288"/>
                  </a:lnTo>
                  <a:lnTo>
                    <a:pt x="2815" y="5314"/>
                  </a:lnTo>
                  <a:lnTo>
                    <a:pt x="2795" y="5335"/>
                  </a:lnTo>
                  <a:lnTo>
                    <a:pt x="2765" y="5345"/>
                  </a:lnTo>
                  <a:lnTo>
                    <a:pt x="2734" y="5346"/>
                  </a:lnTo>
                  <a:lnTo>
                    <a:pt x="2703" y="5336"/>
                  </a:lnTo>
                  <a:lnTo>
                    <a:pt x="2680" y="5316"/>
                  </a:lnTo>
                  <a:lnTo>
                    <a:pt x="2649" y="5318"/>
                  </a:lnTo>
                  <a:lnTo>
                    <a:pt x="2616" y="5323"/>
                  </a:lnTo>
                  <a:lnTo>
                    <a:pt x="2580" y="5330"/>
                  </a:lnTo>
                  <a:lnTo>
                    <a:pt x="2544" y="5341"/>
                  </a:lnTo>
                  <a:lnTo>
                    <a:pt x="2507" y="5350"/>
                  </a:lnTo>
                  <a:lnTo>
                    <a:pt x="2472" y="5359"/>
                  </a:lnTo>
                  <a:lnTo>
                    <a:pt x="2436" y="5365"/>
                  </a:lnTo>
                  <a:lnTo>
                    <a:pt x="2403" y="5371"/>
                  </a:lnTo>
                  <a:lnTo>
                    <a:pt x="2391" y="5422"/>
                  </a:lnTo>
                  <a:lnTo>
                    <a:pt x="2371" y="5454"/>
                  </a:lnTo>
                  <a:lnTo>
                    <a:pt x="2345" y="5468"/>
                  </a:lnTo>
                  <a:lnTo>
                    <a:pt x="2319" y="5469"/>
                  </a:lnTo>
                  <a:lnTo>
                    <a:pt x="2293" y="5456"/>
                  </a:lnTo>
                  <a:lnTo>
                    <a:pt x="2275" y="5434"/>
                  </a:lnTo>
                  <a:lnTo>
                    <a:pt x="2265" y="5403"/>
                  </a:lnTo>
                  <a:lnTo>
                    <a:pt x="2269" y="5368"/>
                  </a:lnTo>
                  <a:lnTo>
                    <a:pt x="2227" y="5360"/>
                  </a:lnTo>
                  <a:lnTo>
                    <a:pt x="2189" y="5353"/>
                  </a:lnTo>
                  <a:lnTo>
                    <a:pt x="2152" y="5343"/>
                  </a:lnTo>
                  <a:lnTo>
                    <a:pt x="2119" y="5334"/>
                  </a:lnTo>
                  <a:lnTo>
                    <a:pt x="2084" y="5320"/>
                  </a:lnTo>
                  <a:lnTo>
                    <a:pt x="2052" y="5306"/>
                  </a:lnTo>
                  <a:lnTo>
                    <a:pt x="2018" y="5289"/>
                  </a:lnTo>
                  <a:lnTo>
                    <a:pt x="1985" y="5272"/>
                  </a:lnTo>
                  <a:lnTo>
                    <a:pt x="1979" y="5270"/>
                  </a:lnTo>
                  <a:lnTo>
                    <a:pt x="1974" y="5270"/>
                  </a:lnTo>
                  <a:lnTo>
                    <a:pt x="1971" y="5280"/>
                  </a:lnTo>
                  <a:lnTo>
                    <a:pt x="1969" y="5288"/>
                  </a:lnTo>
                  <a:lnTo>
                    <a:pt x="1964" y="5293"/>
                  </a:lnTo>
                  <a:lnTo>
                    <a:pt x="1961" y="5298"/>
                  </a:lnTo>
                  <a:lnTo>
                    <a:pt x="1954" y="5300"/>
                  </a:lnTo>
                  <a:lnTo>
                    <a:pt x="1947" y="5304"/>
                  </a:lnTo>
                  <a:lnTo>
                    <a:pt x="1939" y="5306"/>
                  </a:lnTo>
                  <a:lnTo>
                    <a:pt x="1931" y="5310"/>
                  </a:lnTo>
                  <a:lnTo>
                    <a:pt x="1879" y="5304"/>
                  </a:lnTo>
                  <a:lnTo>
                    <a:pt x="1831" y="5300"/>
                  </a:lnTo>
                  <a:lnTo>
                    <a:pt x="1781" y="5297"/>
                  </a:lnTo>
                  <a:lnTo>
                    <a:pt x="1734" y="5295"/>
                  </a:lnTo>
                  <a:lnTo>
                    <a:pt x="1686" y="5292"/>
                  </a:lnTo>
                  <a:lnTo>
                    <a:pt x="1638" y="5292"/>
                  </a:lnTo>
                  <a:lnTo>
                    <a:pt x="1589" y="5292"/>
                  </a:lnTo>
                  <a:lnTo>
                    <a:pt x="1541" y="5295"/>
                  </a:lnTo>
                  <a:lnTo>
                    <a:pt x="1541" y="5303"/>
                  </a:lnTo>
                  <a:lnTo>
                    <a:pt x="1541" y="5312"/>
                  </a:lnTo>
                  <a:lnTo>
                    <a:pt x="1581" y="5308"/>
                  </a:lnTo>
                  <a:lnTo>
                    <a:pt x="1631" y="5305"/>
                  </a:lnTo>
                  <a:lnTo>
                    <a:pt x="1684" y="5300"/>
                  </a:lnTo>
                  <a:lnTo>
                    <a:pt x="1740" y="5299"/>
                  </a:lnTo>
                  <a:lnTo>
                    <a:pt x="1794" y="5298"/>
                  </a:lnTo>
                  <a:lnTo>
                    <a:pt x="1845" y="5303"/>
                  </a:lnTo>
                  <a:lnTo>
                    <a:pt x="1887" y="5313"/>
                  </a:lnTo>
                  <a:lnTo>
                    <a:pt x="1923" y="5330"/>
                  </a:lnTo>
                  <a:lnTo>
                    <a:pt x="1913" y="5331"/>
                  </a:lnTo>
                  <a:lnTo>
                    <a:pt x="1903" y="5333"/>
                  </a:lnTo>
                  <a:lnTo>
                    <a:pt x="1893" y="5334"/>
                  </a:lnTo>
                  <a:lnTo>
                    <a:pt x="1885" y="5337"/>
                  </a:lnTo>
                  <a:lnTo>
                    <a:pt x="1890" y="5339"/>
                  </a:lnTo>
                  <a:lnTo>
                    <a:pt x="1898" y="5342"/>
                  </a:lnTo>
                  <a:lnTo>
                    <a:pt x="1905" y="5344"/>
                  </a:lnTo>
                  <a:lnTo>
                    <a:pt x="1909" y="5348"/>
                  </a:lnTo>
                  <a:lnTo>
                    <a:pt x="1908" y="5350"/>
                  </a:lnTo>
                  <a:lnTo>
                    <a:pt x="1907" y="5352"/>
                  </a:lnTo>
                  <a:lnTo>
                    <a:pt x="1883" y="5350"/>
                  </a:lnTo>
                  <a:lnTo>
                    <a:pt x="1859" y="5349"/>
                  </a:lnTo>
                  <a:lnTo>
                    <a:pt x="1834" y="5346"/>
                  </a:lnTo>
                  <a:lnTo>
                    <a:pt x="1810" y="5346"/>
                  </a:lnTo>
                  <a:lnTo>
                    <a:pt x="1786" y="5345"/>
                  </a:lnTo>
                  <a:lnTo>
                    <a:pt x="1762" y="5344"/>
                  </a:lnTo>
                  <a:lnTo>
                    <a:pt x="1738" y="5343"/>
                  </a:lnTo>
                  <a:lnTo>
                    <a:pt x="1715" y="5342"/>
                  </a:lnTo>
                  <a:lnTo>
                    <a:pt x="1708" y="5345"/>
                  </a:lnTo>
                  <a:lnTo>
                    <a:pt x="1701" y="5350"/>
                  </a:lnTo>
                  <a:lnTo>
                    <a:pt x="1695" y="5352"/>
                  </a:lnTo>
                  <a:lnTo>
                    <a:pt x="1691" y="5354"/>
                  </a:lnTo>
                  <a:lnTo>
                    <a:pt x="1691" y="5358"/>
                  </a:lnTo>
                  <a:lnTo>
                    <a:pt x="1691" y="5364"/>
                  </a:lnTo>
                  <a:lnTo>
                    <a:pt x="1714" y="5364"/>
                  </a:lnTo>
                  <a:lnTo>
                    <a:pt x="1738" y="5364"/>
                  </a:lnTo>
                  <a:lnTo>
                    <a:pt x="1762" y="5364"/>
                  </a:lnTo>
                  <a:lnTo>
                    <a:pt x="1786" y="5366"/>
                  </a:lnTo>
                  <a:lnTo>
                    <a:pt x="1810" y="5366"/>
                  </a:lnTo>
                  <a:lnTo>
                    <a:pt x="1836" y="5368"/>
                  </a:lnTo>
                  <a:lnTo>
                    <a:pt x="1862" y="5372"/>
                  </a:lnTo>
                  <a:lnTo>
                    <a:pt x="1890" y="5375"/>
                  </a:lnTo>
                  <a:lnTo>
                    <a:pt x="1891" y="5376"/>
                  </a:lnTo>
                  <a:lnTo>
                    <a:pt x="1892" y="5380"/>
                  </a:lnTo>
                  <a:lnTo>
                    <a:pt x="1864" y="5380"/>
                  </a:lnTo>
                  <a:lnTo>
                    <a:pt x="1838" y="5381"/>
                  </a:lnTo>
                  <a:lnTo>
                    <a:pt x="1811" y="5381"/>
                  </a:lnTo>
                  <a:lnTo>
                    <a:pt x="1786" y="5382"/>
                  </a:lnTo>
                  <a:lnTo>
                    <a:pt x="1761" y="5382"/>
                  </a:lnTo>
                  <a:lnTo>
                    <a:pt x="1737" y="5383"/>
                  </a:lnTo>
                  <a:lnTo>
                    <a:pt x="1712" y="5384"/>
                  </a:lnTo>
                  <a:lnTo>
                    <a:pt x="1688" y="5388"/>
                  </a:lnTo>
                  <a:lnTo>
                    <a:pt x="1706" y="5388"/>
                  </a:lnTo>
                  <a:lnTo>
                    <a:pt x="1726" y="5388"/>
                  </a:lnTo>
                  <a:lnTo>
                    <a:pt x="1746" y="5388"/>
                  </a:lnTo>
                  <a:lnTo>
                    <a:pt x="1768" y="5389"/>
                  </a:lnTo>
                  <a:lnTo>
                    <a:pt x="1788" y="5389"/>
                  </a:lnTo>
                  <a:lnTo>
                    <a:pt x="1809" y="5392"/>
                  </a:lnTo>
                  <a:lnTo>
                    <a:pt x="1831" y="5396"/>
                  </a:lnTo>
                  <a:lnTo>
                    <a:pt x="1854" y="5402"/>
                  </a:lnTo>
                  <a:lnTo>
                    <a:pt x="1841" y="5405"/>
                  </a:lnTo>
                  <a:lnTo>
                    <a:pt x="1819" y="5410"/>
                  </a:lnTo>
                  <a:lnTo>
                    <a:pt x="1791" y="5411"/>
                  </a:lnTo>
                  <a:lnTo>
                    <a:pt x="1761" y="5413"/>
                  </a:lnTo>
                  <a:lnTo>
                    <a:pt x="1729" y="5413"/>
                  </a:lnTo>
                  <a:lnTo>
                    <a:pt x="1701" y="5413"/>
                  </a:lnTo>
                  <a:lnTo>
                    <a:pt x="1678" y="5413"/>
                  </a:lnTo>
                  <a:lnTo>
                    <a:pt x="1665" y="5413"/>
                  </a:lnTo>
                  <a:lnTo>
                    <a:pt x="1668" y="5418"/>
                  </a:lnTo>
                  <a:lnTo>
                    <a:pt x="1672" y="5419"/>
                  </a:lnTo>
                  <a:lnTo>
                    <a:pt x="1677" y="5420"/>
                  </a:lnTo>
                  <a:lnTo>
                    <a:pt x="1686" y="5428"/>
                  </a:lnTo>
                  <a:lnTo>
                    <a:pt x="1681" y="5431"/>
                  </a:lnTo>
                  <a:lnTo>
                    <a:pt x="1678" y="5434"/>
                  </a:lnTo>
                  <a:lnTo>
                    <a:pt x="1674" y="5434"/>
                  </a:lnTo>
                  <a:lnTo>
                    <a:pt x="1670" y="5435"/>
                  </a:lnTo>
                  <a:lnTo>
                    <a:pt x="1670" y="5442"/>
                  </a:lnTo>
                  <a:lnTo>
                    <a:pt x="1670" y="5451"/>
                  </a:lnTo>
                  <a:lnTo>
                    <a:pt x="1661" y="5451"/>
                  </a:lnTo>
                  <a:lnTo>
                    <a:pt x="1651" y="5452"/>
                  </a:lnTo>
                  <a:lnTo>
                    <a:pt x="1641" y="5453"/>
                  </a:lnTo>
                  <a:lnTo>
                    <a:pt x="1631" y="5454"/>
                  </a:lnTo>
                  <a:lnTo>
                    <a:pt x="1620" y="5454"/>
                  </a:lnTo>
                  <a:lnTo>
                    <a:pt x="1611" y="5457"/>
                  </a:lnTo>
                  <a:lnTo>
                    <a:pt x="1604" y="5458"/>
                  </a:lnTo>
                  <a:lnTo>
                    <a:pt x="1601" y="5460"/>
                  </a:lnTo>
                  <a:lnTo>
                    <a:pt x="1603" y="5461"/>
                  </a:lnTo>
                  <a:lnTo>
                    <a:pt x="1607" y="5464"/>
                  </a:lnTo>
                  <a:lnTo>
                    <a:pt x="1611" y="5465"/>
                  </a:lnTo>
                  <a:lnTo>
                    <a:pt x="1622" y="5468"/>
                  </a:lnTo>
                  <a:lnTo>
                    <a:pt x="1622" y="5472"/>
                  </a:lnTo>
                  <a:lnTo>
                    <a:pt x="1622" y="5475"/>
                  </a:lnTo>
                  <a:lnTo>
                    <a:pt x="1615" y="5476"/>
                  </a:lnTo>
                  <a:lnTo>
                    <a:pt x="1610" y="5479"/>
                  </a:lnTo>
                  <a:lnTo>
                    <a:pt x="1605" y="5480"/>
                  </a:lnTo>
                  <a:lnTo>
                    <a:pt x="1601" y="5482"/>
                  </a:lnTo>
                  <a:lnTo>
                    <a:pt x="1601" y="5486"/>
                  </a:lnTo>
                  <a:lnTo>
                    <a:pt x="1601" y="5491"/>
                  </a:lnTo>
                  <a:lnTo>
                    <a:pt x="1609" y="5491"/>
                  </a:lnTo>
                  <a:lnTo>
                    <a:pt x="1619" y="5492"/>
                  </a:lnTo>
                  <a:lnTo>
                    <a:pt x="1632" y="5494"/>
                  </a:lnTo>
                  <a:lnTo>
                    <a:pt x="1646" y="5497"/>
                  </a:lnTo>
                  <a:lnTo>
                    <a:pt x="1658" y="5498"/>
                  </a:lnTo>
                  <a:lnTo>
                    <a:pt x="1672" y="5502"/>
                  </a:lnTo>
                  <a:lnTo>
                    <a:pt x="1685" y="5504"/>
                  </a:lnTo>
                  <a:lnTo>
                    <a:pt x="1697" y="5506"/>
                  </a:lnTo>
                  <a:lnTo>
                    <a:pt x="1697" y="5510"/>
                  </a:lnTo>
                  <a:lnTo>
                    <a:pt x="1697" y="5515"/>
                  </a:lnTo>
                  <a:lnTo>
                    <a:pt x="1689" y="5515"/>
                  </a:lnTo>
                  <a:lnTo>
                    <a:pt x="1683" y="5515"/>
                  </a:lnTo>
                  <a:lnTo>
                    <a:pt x="1676" y="5515"/>
                  </a:lnTo>
                  <a:lnTo>
                    <a:pt x="1670" y="5515"/>
                  </a:lnTo>
                  <a:lnTo>
                    <a:pt x="1670" y="5519"/>
                  </a:lnTo>
                  <a:lnTo>
                    <a:pt x="1670" y="5522"/>
                  </a:lnTo>
                  <a:lnTo>
                    <a:pt x="1680" y="5524"/>
                  </a:lnTo>
                  <a:lnTo>
                    <a:pt x="1688" y="5525"/>
                  </a:lnTo>
                  <a:lnTo>
                    <a:pt x="1694" y="5526"/>
                  </a:lnTo>
                  <a:lnTo>
                    <a:pt x="1700" y="5527"/>
                  </a:lnTo>
                  <a:lnTo>
                    <a:pt x="1704" y="5528"/>
                  </a:lnTo>
                  <a:lnTo>
                    <a:pt x="1710" y="5532"/>
                  </a:lnTo>
                  <a:lnTo>
                    <a:pt x="1700" y="5534"/>
                  </a:lnTo>
                  <a:lnTo>
                    <a:pt x="1683" y="5536"/>
                  </a:lnTo>
                  <a:lnTo>
                    <a:pt x="1661" y="5537"/>
                  </a:lnTo>
                  <a:lnTo>
                    <a:pt x="1637" y="5538"/>
                  </a:lnTo>
                  <a:lnTo>
                    <a:pt x="1610" y="5537"/>
                  </a:lnTo>
                  <a:lnTo>
                    <a:pt x="1588" y="5536"/>
                  </a:lnTo>
                  <a:lnTo>
                    <a:pt x="1570" y="5536"/>
                  </a:lnTo>
                  <a:lnTo>
                    <a:pt x="1561" y="5536"/>
                  </a:lnTo>
                  <a:lnTo>
                    <a:pt x="1558" y="5540"/>
                  </a:lnTo>
                  <a:lnTo>
                    <a:pt x="1558" y="5544"/>
                  </a:lnTo>
                  <a:lnTo>
                    <a:pt x="1572" y="5544"/>
                  </a:lnTo>
                  <a:lnTo>
                    <a:pt x="1588" y="5545"/>
                  </a:lnTo>
                  <a:lnTo>
                    <a:pt x="1603" y="5547"/>
                  </a:lnTo>
                  <a:lnTo>
                    <a:pt x="1619" y="5549"/>
                  </a:lnTo>
                  <a:lnTo>
                    <a:pt x="1635" y="5551"/>
                  </a:lnTo>
                  <a:lnTo>
                    <a:pt x="1651" y="5553"/>
                  </a:lnTo>
                  <a:lnTo>
                    <a:pt x="1669" y="5557"/>
                  </a:lnTo>
                  <a:lnTo>
                    <a:pt x="1688" y="5560"/>
                  </a:lnTo>
                  <a:lnTo>
                    <a:pt x="1687" y="5566"/>
                  </a:lnTo>
                  <a:lnTo>
                    <a:pt x="1687" y="5571"/>
                  </a:lnTo>
                  <a:lnTo>
                    <a:pt x="1686" y="5572"/>
                  </a:lnTo>
                  <a:lnTo>
                    <a:pt x="1686" y="5575"/>
                  </a:lnTo>
                  <a:lnTo>
                    <a:pt x="1663" y="5572"/>
                  </a:lnTo>
                  <a:lnTo>
                    <a:pt x="1641" y="5571"/>
                  </a:lnTo>
                  <a:lnTo>
                    <a:pt x="1618" y="5568"/>
                  </a:lnTo>
                  <a:lnTo>
                    <a:pt x="1597" y="5567"/>
                  </a:lnTo>
                  <a:lnTo>
                    <a:pt x="1576" y="5566"/>
                  </a:lnTo>
                  <a:lnTo>
                    <a:pt x="1555" y="5565"/>
                  </a:lnTo>
                  <a:lnTo>
                    <a:pt x="1534" y="5565"/>
                  </a:lnTo>
                  <a:lnTo>
                    <a:pt x="1516" y="5565"/>
                  </a:lnTo>
                  <a:lnTo>
                    <a:pt x="1530" y="5567"/>
                  </a:lnTo>
                  <a:lnTo>
                    <a:pt x="1547" y="5571"/>
                  </a:lnTo>
                  <a:lnTo>
                    <a:pt x="1564" y="5573"/>
                  </a:lnTo>
                  <a:lnTo>
                    <a:pt x="1581" y="5576"/>
                  </a:lnTo>
                  <a:lnTo>
                    <a:pt x="1599" y="5580"/>
                  </a:lnTo>
                  <a:lnTo>
                    <a:pt x="1616" y="5583"/>
                  </a:lnTo>
                  <a:lnTo>
                    <a:pt x="1633" y="5587"/>
                  </a:lnTo>
                  <a:lnTo>
                    <a:pt x="1650" y="5591"/>
                  </a:lnTo>
                  <a:lnTo>
                    <a:pt x="1640" y="5596"/>
                  </a:lnTo>
                  <a:lnTo>
                    <a:pt x="1627" y="5598"/>
                  </a:lnTo>
                  <a:lnTo>
                    <a:pt x="1610" y="5598"/>
                  </a:lnTo>
                  <a:lnTo>
                    <a:pt x="1593" y="5598"/>
                  </a:lnTo>
                  <a:lnTo>
                    <a:pt x="1573" y="5596"/>
                  </a:lnTo>
                  <a:lnTo>
                    <a:pt x="1555" y="5594"/>
                  </a:lnTo>
                  <a:lnTo>
                    <a:pt x="1539" y="5591"/>
                  </a:lnTo>
                  <a:lnTo>
                    <a:pt x="1527" y="5591"/>
                  </a:lnTo>
                  <a:lnTo>
                    <a:pt x="1538" y="5594"/>
                  </a:lnTo>
                  <a:lnTo>
                    <a:pt x="1548" y="5597"/>
                  </a:lnTo>
                  <a:lnTo>
                    <a:pt x="1558" y="5599"/>
                  </a:lnTo>
                  <a:lnTo>
                    <a:pt x="1570" y="5603"/>
                  </a:lnTo>
                  <a:lnTo>
                    <a:pt x="1580" y="5605"/>
                  </a:lnTo>
                  <a:lnTo>
                    <a:pt x="1590" y="5607"/>
                  </a:lnTo>
                  <a:lnTo>
                    <a:pt x="1601" y="5610"/>
                  </a:lnTo>
                  <a:lnTo>
                    <a:pt x="1612" y="5613"/>
                  </a:lnTo>
                  <a:lnTo>
                    <a:pt x="1612" y="5619"/>
                  </a:lnTo>
                  <a:lnTo>
                    <a:pt x="1612" y="5625"/>
                  </a:lnTo>
                  <a:lnTo>
                    <a:pt x="1602" y="5625"/>
                  </a:lnTo>
                  <a:lnTo>
                    <a:pt x="1592" y="5625"/>
                  </a:lnTo>
                  <a:close/>
                  <a:moveTo>
                    <a:pt x="1639" y="5264"/>
                  </a:moveTo>
                  <a:lnTo>
                    <a:pt x="1664" y="5262"/>
                  </a:lnTo>
                  <a:lnTo>
                    <a:pt x="1692" y="5261"/>
                  </a:lnTo>
                  <a:lnTo>
                    <a:pt x="1717" y="5261"/>
                  </a:lnTo>
                  <a:lnTo>
                    <a:pt x="1745" y="5261"/>
                  </a:lnTo>
                  <a:lnTo>
                    <a:pt x="1770" y="5261"/>
                  </a:lnTo>
                  <a:lnTo>
                    <a:pt x="1796" y="5261"/>
                  </a:lnTo>
                  <a:lnTo>
                    <a:pt x="1824" y="5261"/>
                  </a:lnTo>
                  <a:lnTo>
                    <a:pt x="1852" y="5261"/>
                  </a:lnTo>
                  <a:lnTo>
                    <a:pt x="1852" y="5239"/>
                  </a:lnTo>
                  <a:lnTo>
                    <a:pt x="1855" y="5221"/>
                  </a:lnTo>
                  <a:lnTo>
                    <a:pt x="1860" y="5206"/>
                  </a:lnTo>
                  <a:lnTo>
                    <a:pt x="1868" y="5195"/>
                  </a:lnTo>
                  <a:lnTo>
                    <a:pt x="1878" y="5184"/>
                  </a:lnTo>
                  <a:lnTo>
                    <a:pt x="1892" y="5177"/>
                  </a:lnTo>
                  <a:lnTo>
                    <a:pt x="1909" y="5171"/>
                  </a:lnTo>
                  <a:lnTo>
                    <a:pt x="1930" y="5169"/>
                  </a:lnTo>
                  <a:lnTo>
                    <a:pt x="1959" y="5175"/>
                  </a:lnTo>
                  <a:lnTo>
                    <a:pt x="2001" y="5165"/>
                  </a:lnTo>
                  <a:lnTo>
                    <a:pt x="2053" y="5142"/>
                  </a:lnTo>
                  <a:lnTo>
                    <a:pt x="2112" y="5113"/>
                  </a:lnTo>
                  <a:lnTo>
                    <a:pt x="2169" y="5079"/>
                  </a:lnTo>
                  <a:lnTo>
                    <a:pt x="2224" y="5047"/>
                  </a:lnTo>
                  <a:lnTo>
                    <a:pt x="2273" y="5020"/>
                  </a:lnTo>
                  <a:lnTo>
                    <a:pt x="2310" y="5004"/>
                  </a:lnTo>
                  <a:lnTo>
                    <a:pt x="2311" y="4993"/>
                  </a:lnTo>
                  <a:lnTo>
                    <a:pt x="2313" y="4984"/>
                  </a:lnTo>
                  <a:lnTo>
                    <a:pt x="2315" y="4792"/>
                  </a:lnTo>
                  <a:lnTo>
                    <a:pt x="2318" y="4601"/>
                  </a:lnTo>
                  <a:lnTo>
                    <a:pt x="2320" y="4410"/>
                  </a:lnTo>
                  <a:lnTo>
                    <a:pt x="2323" y="4220"/>
                  </a:lnTo>
                  <a:lnTo>
                    <a:pt x="2326" y="4028"/>
                  </a:lnTo>
                  <a:lnTo>
                    <a:pt x="2328" y="3837"/>
                  </a:lnTo>
                  <a:lnTo>
                    <a:pt x="2330" y="3646"/>
                  </a:lnTo>
                  <a:lnTo>
                    <a:pt x="2334" y="3456"/>
                  </a:lnTo>
                  <a:lnTo>
                    <a:pt x="2326" y="3370"/>
                  </a:lnTo>
                  <a:lnTo>
                    <a:pt x="2323" y="3281"/>
                  </a:lnTo>
                  <a:lnTo>
                    <a:pt x="2322" y="3188"/>
                  </a:lnTo>
                  <a:lnTo>
                    <a:pt x="2326" y="3096"/>
                  </a:lnTo>
                  <a:lnTo>
                    <a:pt x="2328" y="3002"/>
                  </a:lnTo>
                  <a:lnTo>
                    <a:pt x="2333" y="2911"/>
                  </a:lnTo>
                  <a:lnTo>
                    <a:pt x="2335" y="2821"/>
                  </a:lnTo>
                  <a:lnTo>
                    <a:pt x="2338" y="2740"/>
                  </a:lnTo>
                  <a:lnTo>
                    <a:pt x="2302" y="2743"/>
                  </a:lnTo>
                  <a:lnTo>
                    <a:pt x="2276" y="2750"/>
                  </a:lnTo>
                  <a:lnTo>
                    <a:pt x="2257" y="2760"/>
                  </a:lnTo>
                  <a:lnTo>
                    <a:pt x="2245" y="2778"/>
                  </a:lnTo>
                  <a:lnTo>
                    <a:pt x="2234" y="2798"/>
                  </a:lnTo>
                  <a:lnTo>
                    <a:pt x="2224" y="2825"/>
                  </a:lnTo>
                  <a:lnTo>
                    <a:pt x="2213" y="2856"/>
                  </a:lnTo>
                  <a:lnTo>
                    <a:pt x="2198" y="2894"/>
                  </a:lnTo>
                  <a:lnTo>
                    <a:pt x="2178" y="2913"/>
                  </a:lnTo>
                  <a:lnTo>
                    <a:pt x="2152" y="2950"/>
                  </a:lnTo>
                  <a:lnTo>
                    <a:pt x="2117" y="2995"/>
                  </a:lnTo>
                  <a:lnTo>
                    <a:pt x="2081" y="3046"/>
                  </a:lnTo>
                  <a:lnTo>
                    <a:pt x="2042" y="3093"/>
                  </a:lnTo>
                  <a:lnTo>
                    <a:pt x="2005" y="3134"/>
                  </a:lnTo>
                  <a:lnTo>
                    <a:pt x="1972" y="3163"/>
                  </a:lnTo>
                  <a:lnTo>
                    <a:pt x="1947" y="3174"/>
                  </a:lnTo>
                  <a:lnTo>
                    <a:pt x="1947" y="3214"/>
                  </a:lnTo>
                  <a:lnTo>
                    <a:pt x="1947" y="3261"/>
                  </a:lnTo>
                  <a:lnTo>
                    <a:pt x="1946" y="3311"/>
                  </a:lnTo>
                  <a:lnTo>
                    <a:pt x="1943" y="3365"/>
                  </a:lnTo>
                  <a:lnTo>
                    <a:pt x="1936" y="3417"/>
                  </a:lnTo>
                  <a:lnTo>
                    <a:pt x="1925" y="3467"/>
                  </a:lnTo>
                  <a:lnTo>
                    <a:pt x="1910" y="3509"/>
                  </a:lnTo>
                  <a:lnTo>
                    <a:pt x="1892" y="3546"/>
                  </a:lnTo>
                  <a:lnTo>
                    <a:pt x="1860" y="3563"/>
                  </a:lnTo>
                  <a:lnTo>
                    <a:pt x="1829" y="3570"/>
                  </a:lnTo>
                  <a:lnTo>
                    <a:pt x="1798" y="3567"/>
                  </a:lnTo>
                  <a:lnTo>
                    <a:pt x="1770" y="3556"/>
                  </a:lnTo>
                  <a:lnTo>
                    <a:pt x="1742" y="3539"/>
                  </a:lnTo>
                  <a:lnTo>
                    <a:pt x="1718" y="3518"/>
                  </a:lnTo>
                  <a:lnTo>
                    <a:pt x="1696" y="3495"/>
                  </a:lnTo>
                  <a:lnTo>
                    <a:pt x="1679" y="3472"/>
                  </a:lnTo>
                  <a:lnTo>
                    <a:pt x="1677" y="3474"/>
                  </a:lnTo>
                  <a:lnTo>
                    <a:pt x="1677" y="3475"/>
                  </a:lnTo>
                  <a:lnTo>
                    <a:pt x="1692" y="3561"/>
                  </a:lnTo>
                  <a:lnTo>
                    <a:pt x="1709" y="3651"/>
                  </a:lnTo>
                  <a:lnTo>
                    <a:pt x="1726" y="3740"/>
                  </a:lnTo>
                  <a:lnTo>
                    <a:pt x="1746" y="3830"/>
                  </a:lnTo>
                  <a:lnTo>
                    <a:pt x="1763" y="3920"/>
                  </a:lnTo>
                  <a:lnTo>
                    <a:pt x="1781" y="4012"/>
                  </a:lnTo>
                  <a:lnTo>
                    <a:pt x="1798" y="4102"/>
                  </a:lnTo>
                  <a:lnTo>
                    <a:pt x="1814" y="4194"/>
                  </a:lnTo>
                  <a:lnTo>
                    <a:pt x="1800" y="4253"/>
                  </a:lnTo>
                  <a:lnTo>
                    <a:pt x="1764" y="4303"/>
                  </a:lnTo>
                  <a:lnTo>
                    <a:pt x="1711" y="4342"/>
                  </a:lnTo>
                  <a:lnTo>
                    <a:pt x="1648" y="4374"/>
                  </a:lnTo>
                  <a:lnTo>
                    <a:pt x="1577" y="4396"/>
                  </a:lnTo>
                  <a:lnTo>
                    <a:pt x="1506" y="4412"/>
                  </a:lnTo>
                  <a:lnTo>
                    <a:pt x="1441" y="4420"/>
                  </a:lnTo>
                  <a:lnTo>
                    <a:pt x="1387" y="4424"/>
                  </a:lnTo>
                  <a:lnTo>
                    <a:pt x="1386" y="4466"/>
                  </a:lnTo>
                  <a:lnTo>
                    <a:pt x="1386" y="4533"/>
                  </a:lnTo>
                  <a:lnTo>
                    <a:pt x="1387" y="4612"/>
                  </a:lnTo>
                  <a:lnTo>
                    <a:pt x="1389" y="4698"/>
                  </a:lnTo>
                  <a:lnTo>
                    <a:pt x="1390" y="4778"/>
                  </a:lnTo>
                  <a:lnTo>
                    <a:pt x="1393" y="4847"/>
                  </a:lnTo>
                  <a:lnTo>
                    <a:pt x="1394" y="4895"/>
                  </a:lnTo>
                  <a:lnTo>
                    <a:pt x="1396" y="4915"/>
                  </a:lnTo>
                  <a:lnTo>
                    <a:pt x="1396" y="4940"/>
                  </a:lnTo>
                  <a:lnTo>
                    <a:pt x="1401" y="4956"/>
                  </a:lnTo>
                  <a:lnTo>
                    <a:pt x="1406" y="4964"/>
                  </a:lnTo>
                  <a:lnTo>
                    <a:pt x="1414" y="4970"/>
                  </a:lnTo>
                  <a:lnTo>
                    <a:pt x="1422" y="4972"/>
                  </a:lnTo>
                  <a:lnTo>
                    <a:pt x="1431" y="4979"/>
                  </a:lnTo>
                  <a:lnTo>
                    <a:pt x="1437" y="4990"/>
                  </a:lnTo>
                  <a:lnTo>
                    <a:pt x="1444" y="5010"/>
                  </a:lnTo>
                  <a:lnTo>
                    <a:pt x="1440" y="5081"/>
                  </a:lnTo>
                  <a:lnTo>
                    <a:pt x="1451" y="5135"/>
                  </a:lnTo>
                  <a:lnTo>
                    <a:pt x="1474" y="5171"/>
                  </a:lnTo>
                  <a:lnTo>
                    <a:pt x="1510" y="5197"/>
                  </a:lnTo>
                  <a:lnTo>
                    <a:pt x="1555" y="5211"/>
                  </a:lnTo>
                  <a:lnTo>
                    <a:pt x="1610" y="5218"/>
                  </a:lnTo>
                  <a:lnTo>
                    <a:pt x="1673" y="5219"/>
                  </a:lnTo>
                  <a:lnTo>
                    <a:pt x="1744" y="5221"/>
                  </a:lnTo>
                  <a:lnTo>
                    <a:pt x="1744" y="5226"/>
                  </a:lnTo>
                  <a:lnTo>
                    <a:pt x="1744" y="5232"/>
                  </a:lnTo>
                  <a:lnTo>
                    <a:pt x="1754" y="5232"/>
                  </a:lnTo>
                  <a:lnTo>
                    <a:pt x="1765" y="5232"/>
                  </a:lnTo>
                  <a:lnTo>
                    <a:pt x="1777" y="5232"/>
                  </a:lnTo>
                  <a:lnTo>
                    <a:pt x="1788" y="5234"/>
                  </a:lnTo>
                  <a:lnTo>
                    <a:pt x="1799" y="5234"/>
                  </a:lnTo>
                  <a:lnTo>
                    <a:pt x="1810" y="5234"/>
                  </a:lnTo>
                  <a:lnTo>
                    <a:pt x="1822" y="5235"/>
                  </a:lnTo>
                  <a:lnTo>
                    <a:pt x="1833" y="5236"/>
                  </a:lnTo>
                  <a:lnTo>
                    <a:pt x="1817" y="5241"/>
                  </a:lnTo>
                  <a:lnTo>
                    <a:pt x="1793" y="5245"/>
                  </a:lnTo>
                  <a:lnTo>
                    <a:pt x="1762" y="5247"/>
                  </a:lnTo>
                  <a:lnTo>
                    <a:pt x="1729" y="5251"/>
                  </a:lnTo>
                  <a:lnTo>
                    <a:pt x="1693" y="5251"/>
                  </a:lnTo>
                  <a:lnTo>
                    <a:pt x="1662" y="5252"/>
                  </a:lnTo>
                  <a:lnTo>
                    <a:pt x="1634" y="5253"/>
                  </a:lnTo>
                  <a:lnTo>
                    <a:pt x="1617" y="5254"/>
                  </a:lnTo>
                  <a:lnTo>
                    <a:pt x="1617" y="5259"/>
                  </a:lnTo>
                  <a:lnTo>
                    <a:pt x="1617" y="5264"/>
                  </a:lnTo>
                  <a:lnTo>
                    <a:pt x="1623" y="5264"/>
                  </a:lnTo>
                  <a:lnTo>
                    <a:pt x="1628" y="5264"/>
                  </a:lnTo>
                  <a:lnTo>
                    <a:pt x="1633" y="5264"/>
                  </a:lnTo>
                  <a:lnTo>
                    <a:pt x="1639" y="5264"/>
                  </a:lnTo>
                  <a:close/>
                  <a:moveTo>
                    <a:pt x="2044" y="2784"/>
                  </a:moveTo>
                  <a:lnTo>
                    <a:pt x="2045" y="2784"/>
                  </a:lnTo>
                  <a:lnTo>
                    <a:pt x="2101" y="2717"/>
                  </a:lnTo>
                  <a:lnTo>
                    <a:pt x="2138" y="2662"/>
                  </a:lnTo>
                  <a:lnTo>
                    <a:pt x="2157" y="2616"/>
                  </a:lnTo>
                  <a:lnTo>
                    <a:pt x="2163" y="2575"/>
                  </a:lnTo>
                  <a:lnTo>
                    <a:pt x="2161" y="2531"/>
                  </a:lnTo>
                  <a:lnTo>
                    <a:pt x="2155" y="2483"/>
                  </a:lnTo>
                  <a:lnTo>
                    <a:pt x="2151" y="2424"/>
                  </a:lnTo>
                  <a:lnTo>
                    <a:pt x="2151" y="2351"/>
                  </a:lnTo>
                  <a:lnTo>
                    <a:pt x="2159" y="2325"/>
                  </a:lnTo>
                  <a:lnTo>
                    <a:pt x="2177" y="2300"/>
                  </a:lnTo>
                  <a:lnTo>
                    <a:pt x="2201" y="2275"/>
                  </a:lnTo>
                  <a:lnTo>
                    <a:pt x="2230" y="2253"/>
                  </a:lnTo>
                  <a:lnTo>
                    <a:pt x="2259" y="2233"/>
                  </a:lnTo>
                  <a:lnTo>
                    <a:pt x="2289" y="2222"/>
                  </a:lnTo>
                  <a:lnTo>
                    <a:pt x="2314" y="2217"/>
                  </a:lnTo>
                  <a:lnTo>
                    <a:pt x="2334" y="2223"/>
                  </a:lnTo>
                  <a:lnTo>
                    <a:pt x="2337" y="2213"/>
                  </a:lnTo>
                  <a:lnTo>
                    <a:pt x="2341" y="2203"/>
                  </a:lnTo>
                  <a:lnTo>
                    <a:pt x="2348" y="1939"/>
                  </a:lnTo>
                  <a:lnTo>
                    <a:pt x="2352" y="1675"/>
                  </a:lnTo>
                  <a:lnTo>
                    <a:pt x="2354" y="1412"/>
                  </a:lnTo>
                  <a:lnTo>
                    <a:pt x="2358" y="1150"/>
                  </a:lnTo>
                  <a:lnTo>
                    <a:pt x="2359" y="886"/>
                  </a:lnTo>
                  <a:lnTo>
                    <a:pt x="2361" y="624"/>
                  </a:lnTo>
                  <a:lnTo>
                    <a:pt x="2364" y="362"/>
                  </a:lnTo>
                  <a:lnTo>
                    <a:pt x="2369" y="99"/>
                  </a:lnTo>
                  <a:lnTo>
                    <a:pt x="2318" y="96"/>
                  </a:lnTo>
                  <a:lnTo>
                    <a:pt x="2256" y="93"/>
                  </a:lnTo>
                  <a:lnTo>
                    <a:pt x="2184" y="88"/>
                  </a:lnTo>
                  <a:lnTo>
                    <a:pt x="2111" y="86"/>
                  </a:lnTo>
                  <a:lnTo>
                    <a:pt x="2035" y="83"/>
                  </a:lnTo>
                  <a:lnTo>
                    <a:pt x="1964" y="84"/>
                  </a:lnTo>
                  <a:lnTo>
                    <a:pt x="1902" y="88"/>
                  </a:lnTo>
                  <a:lnTo>
                    <a:pt x="1854" y="99"/>
                  </a:lnTo>
                  <a:lnTo>
                    <a:pt x="1851" y="118"/>
                  </a:lnTo>
                  <a:lnTo>
                    <a:pt x="1848" y="137"/>
                  </a:lnTo>
                  <a:lnTo>
                    <a:pt x="1845" y="158"/>
                  </a:lnTo>
                  <a:lnTo>
                    <a:pt x="1842" y="179"/>
                  </a:lnTo>
                  <a:lnTo>
                    <a:pt x="1839" y="198"/>
                  </a:lnTo>
                  <a:lnTo>
                    <a:pt x="1838" y="220"/>
                  </a:lnTo>
                  <a:lnTo>
                    <a:pt x="1838" y="241"/>
                  </a:lnTo>
                  <a:lnTo>
                    <a:pt x="1840" y="265"/>
                  </a:lnTo>
                  <a:lnTo>
                    <a:pt x="1868" y="264"/>
                  </a:lnTo>
                  <a:lnTo>
                    <a:pt x="1902" y="259"/>
                  </a:lnTo>
                  <a:lnTo>
                    <a:pt x="1939" y="252"/>
                  </a:lnTo>
                  <a:lnTo>
                    <a:pt x="1978" y="246"/>
                  </a:lnTo>
                  <a:lnTo>
                    <a:pt x="2015" y="239"/>
                  </a:lnTo>
                  <a:lnTo>
                    <a:pt x="2048" y="236"/>
                  </a:lnTo>
                  <a:lnTo>
                    <a:pt x="2075" y="236"/>
                  </a:lnTo>
                  <a:lnTo>
                    <a:pt x="2094" y="244"/>
                  </a:lnTo>
                  <a:lnTo>
                    <a:pt x="2093" y="254"/>
                  </a:lnTo>
                  <a:lnTo>
                    <a:pt x="2092" y="263"/>
                  </a:lnTo>
                  <a:lnTo>
                    <a:pt x="2090" y="274"/>
                  </a:lnTo>
                  <a:lnTo>
                    <a:pt x="2089" y="289"/>
                  </a:lnTo>
                  <a:lnTo>
                    <a:pt x="2084" y="309"/>
                  </a:lnTo>
                  <a:lnTo>
                    <a:pt x="2081" y="338"/>
                  </a:lnTo>
                  <a:lnTo>
                    <a:pt x="2073" y="376"/>
                  </a:lnTo>
                  <a:lnTo>
                    <a:pt x="2066" y="426"/>
                  </a:lnTo>
                  <a:lnTo>
                    <a:pt x="2063" y="474"/>
                  </a:lnTo>
                  <a:lnTo>
                    <a:pt x="2063" y="523"/>
                  </a:lnTo>
                  <a:lnTo>
                    <a:pt x="2063" y="571"/>
                  </a:lnTo>
                  <a:lnTo>
                    <a:pt x="2065" y="621"/>
                  </a:lnTo>
                  <a:lnTo>
                    <a:pt x="2062" y="669"/>
                  </a:lnTo>
                  <a:lnTo>
                    <a:pt x="2060" y="717"/>
                  </a:lnTo>
                  <a:lnTo>
                    <a:pt x="2056" y="767"/>
                  </a:lnTo>
                  <a:lnTo>
                    <a:pt x="2050" y="818"/>
                  </a:lnTo>
                  <a:lnTo>
                    <a:pt x="2043" y="830"/>
                  </a:lnTo>
                  <a:lnTo>
                    <a:pt x="2036" y="844"/>
                  </a:lnTo>
                  <a:lnTo>
                    <a:pt x="2028" y="859"/>
                  </a:lnTo>
                  <a:lnTo>
                    <a:pt x="2020" y="876"/>
                  </a:lnTo>
                  <a:lnTo>
                    <a:pt x="2010" y="891"/>
                  </a:lnTo>
                  <a:lnTo>
                    <a:pt x="2004" y="907"/>
                  </a:lnTo>
                  <a:lnTo>
                    <a:pt x="1997" y="921"/>
                  </a:lnTo>
                  <a:lnTo>
                    <a:pt x="1994" y="935"/>
                  </a:lnTo>
                  <a:lnTo>
                    <a:pt x="1947" y="982"/>
                  </a:lnTo>
                  <a:lnTo>
                    <a:pt x="1911" y="1022"/>
                  </a:lnTo>
                  <a:lnTo>
                    <a:pt x="1883" y="1055"/>
                  </a:lnTo>
                  <a:lnTo>
                    <a:pt x="1863" y="1090"/>
                  </a:lnTo>
                  <a:lnTo>
                    <a:pt x="1849" y="1127"/>
                  </a:lnTo>
                  <a:lnTo>
                    <a:pt x="1844" y="1172"/>
                  </a:lnTo>
                  <a:lnTo>
                    <a:pt x="1842" y="1228"/>
                  </a:lnTo>
                  <a:lnTo>
                    <a:pt x="1849" y="1302"/>
                  </a:lnTo>
                  <a:lnTo>
                    <a:pt x="1840" y="1306"/>
                  </a:lnTo>
                  <a:lnTo>
                    <a:pt x="1834" y="1311"/>
                  </a:lnTo>
                  <a:lnTo>
                    <a:pt x="1830" y="1312"/>
                  </a:lnTo>
                  <a:lnTo>
                    <a:pt x="1826" y="1315"/>
                  </a:lnTo>
                  <a:lnTo>
                    <a:pt x="1822" y="1318"/>
                  </a:lnTo>
                  <a:lnTo>
                    <a:pt x="1816" y="1321"/>
                  </a:lnTo>
                  <a:lnTo>
                    <a:pt x="1815" y="1329"/>
                  </a:lnTo>
                  <a:lnTo>
                    <a:pt x="1815" y="1337"/>
                  </a:lnTo>
                  <a:lnTo>
                    <a:pt x="1814" y="1345"/>
                  </a:lnTo>
                  <a:lnTo>
                    <a:pt x="1814" y="1355"/>
                  </a:lnTo>
                  <a:lnTo>
                    <a:pt x="1822" y="1356"/>
                  </a:lnTo>
                  <a:lnTo>
                    <a:pt x="1830" y="1358"/>
                  </a:lnTo>
                  <a:lnTo>
                    <a:pt x="1834" y="1359"/>
                  </a:lnTo>
                  <a:lnTo>
                    <a:pt x="1839" y="1360"/>
                  </a:lnTo>
                  <a:lnTo>
                    <a:pt x="1845" y="1359"/>
                  </a:lnTo>
                  <a:lnTo>
                    <a:pt x="1852" y="1359"/>
                  </a:lnTo>
                  <a:lnTo>
                    <a:pt x="1875" y="1320"/>
                  </a:lnTo>
                  <a:lnTo>
                    <a:pt x="1898" y="1319"/>
                  </a:lnTo>
                  <a:lnTo>
                    <a:pt x="1915" y="1343"/>
                  </a:lnTo>
                  <a:lnTo>
                    <a:pt x="1926" y="1382"/>
                  </a:lnTo>
                  <a:lnTo>
                    <a:pt x="1926" y="1424"/>
                  </a:lnTo>
                  <a:lnTo>
                    <a:pt x="1917" y="1459"/>
                  </a:lnTo>
                  <a:lnTo>
                    <a:pt x="1894" y="1475"/>
                  </a:lnTo>
                  <a:lnTo>
                    <a:pt x="1857" y="1464"/>
                  </a:lnTo>
                  <a:lnTo>
                    <a:pt x="1851" y="1447"/>
                  </a:lnTo>
                  <a:lnTo>
                    <a:pt x="1846" y="1435"/>
                  </a:lnTo>
                  <a:lnTo>
                    <a:pt x="1842" y="1426"/>
                  </a:lnTo>
                  <a:lnTo>
                    <a:pt x="1841" y="1420"/>
                  </a:lnTo>
                  <a:lnTo>
                    <a:pt x="1838" y="1412"/>
                  </a:lnTo>
                  <a:lnTo>
                    <a:pt x="1836" y="1409"/>
                  </a:lnTo>
                  <a:lnTo>
                    <a:pt x="1824" y="1409"/>
                  </a:lnTo>
                  <a:lnTo>
                    <a:pt x="1817" y="1409"/>
                  </a:lnTo>
                  <a:lnTo>
                    <a:pt x="1811" y="1409"/>
                  </a:lnTo>
                  <a:lnTo>
                    <a:pt x="1808" y="1410"/>
                  </a:lnTo>
                  <a:lnTo>
                    <a:pt x="1803" y="1411"/>
                  </a:lnTo>
                  <a:lnTo>
                    <a:pt x="1800" y="1414"/>
                  </a:lnTo>
                  <a:lnTo>
                    <a:pt x="1795" y="1419"/>
                  </a:lnTo>
                  <a:lnTo>
                    <a:pt x="1788" y="1426"/>
                  </a:lnTo>
                  <a:lnTo>
                    <a:pt x="1788" y="1432"/>
                  </a:lnTo>
                  <a:lnTo>
                    <a:pt x="1788" y="1438"/>
                  </a:lnTo>
                  <a:lnTo>
                    <a:pt x="1788" y="1447"/>
                  </a:lnTo>
                  <a:lnTo>
                    <a:pt x="1790" y="1456"/>
                  </a:lnTo>
                  <a:lnTo>
                    <a:pt x="1790" y="1464"/>
                  </a:lnTo>
                  <a:lnTo>
                    <a:pt x="1793" y="1472"/>
                  </a:lnTo>
                  <a:lnTo>
                    <a:pt x="1796" y="1479"/>
                  </a:lnTo>
                  <a:lnTo>
                    <a:pt x="1802" y="1487"/>
                  </a:lnTo>
                  <a:lnTo>
                    <a:pt x="1806" y="1560"/>
                  </a:lnTo>
                  <a:lnTo>
                    <a:pt x="1818" y="1642"/>
                  </a:lnTo>
                  <a:lnTo>
                    <a:pt x="1836" y="1728"/>
                  </a:lnTo>
                  <a:lnTo>
                    <a:pt x="1860" y="1818"/>
                  </a:lnTo>
                  <a:lnTo>
                    <a:pt x="1886" y="1907"/>
                  </a:lnTo>
                  <a:lnTo>
                    <a:pt x="1916" y="1994"/>
                  </a:lnTo>
                  <a:lnTo>
                    <a:pt x="1946" y="2075"/>
                  </a:lnTo>
                  <a:lnTo>
                    <a:pt x="1976" y="2149"/>
                  </a:lnTo>
                  <a:lnTo>
                    <a:pt x="1991" y="2227"/>
                  </a:lnTo>
                  <a:lnTo>
                    <a:pt x="2002" y="2304"/>
                  </a:lnTo>
                  <a:lnTo>
                    <a:pt x="2012" y="2381"/>
                  </a:lnTo>
                  <a:lnTo>
                    <a:pt x="2020" y="2459"/>
                  </a:lnTo>
                  <a:lnTo>
                    <a:pt x="2024" y="2536"/>
                  </a:lnTo>
                  <a:lnTo>
                    <a:pt x="2029" y="2615"/>
                  </a:lnTo>
                  <a:lnTo>
                    <a:pt x="2031" y="2695"/>
                  </a:lnTo>
                  <a:lnTo>
                    <a:pt x="2035" y="2778"/>
                  </a:lnTo>
                  <a:lnTo>
                    <a:pt x="2038" y="2780"/>
                  </a:lnTo>
                  <a:lnTo>
                    <a:pt x="2044" y="2784"/>
                  </a:lnTo>
                  <a:close/>
                  <a:moveTo>
                    <a:pt x="1176" y="5198"/>
                  </a:moveTo>
                  <a:lnTo>
                    <a:pt x="1180" y="5198"/>
                  </a:lnTo>
                  <a:lnTo>
                    <a:pt x="1185" y="5198"/>
                  </a:lnTo>
                  <a:lnTo>
                    <a:pt x="1191" y="5190"/>
                  </a:lnTo>
                  <a:lnTo>
                    <a:pt x="1197" y="5184"/>
                  </a:lnTo>
                  <a:lnTo>
                    <a:pt x="1200" y="5178"/>
                  </a:lnTo>
                  <a:lnTo>
                    <a:pt x="1205" y="5175"/>
                  </a:lnTo>
                  <a:lnTo>
                    <a:pt x="1207" y="5169"/>
                  </a:lnTo>
                  <a:lnTo>
                    <a:pt x="1211" y="5165"/>
                  </a:lnTo>
                  <a:lnTo>
                    <a:pt x="1215" y="5157"/>
                  </a:lnTo>
                  <a:lnTo>
                    <a:pt x="1221" y="5150"/>
                  </a:lnTo>
                  <a:lnTo>
                    <a:pt x="1243" y="5132"/>
                  </a:lnTo>
                  <a:lnTo>
                    <a:pt x="1250" y="5111"/>
                  </a:lnTo>
                  <a:lnTo>
                    <a:pt x="1246" y="5085"/>
                  </a:lnTo>
                  <a:lnTo>
                    <a:pt x="1238" y="5060"/>
                  </a:lnTo>
                  <a:lnTo>
                    <a:pt x="1229" y="5032"/>
                  </a:lnTo>
                  <a:lnTo>
                    <a:pt x="1227" y="5007"/>
                  </a:lnTo>
                  <a:lnTo>
                    <a:pt x="1234" y="4984"/>
                  </a:lnTo>
                  <a:lnTo>
                    <a:pt x="1259" y="4968"/>
                  </a:lnTo>
                  <a:lnTo>
                    <a:pt x="1252" y="4900"/>
                  </a:lnTo>
                  <a:lnTo>
                    <a:pt x="1242" y="4834"/>
                  </a:lnTo>
                  <a:lnTo>
                    <a:pt x="1228" y="4769"/>
                  </a:lnTo>
                  <a:lnTo>
                    <a:pt x="1213" y="4704"/>
                  </a:lnTo>
                  <a:lnTo>
                    <a:pt x="1196" y="4640"/>
                  </a:lnTo>
                  <a:lnTo>
                    <a:pt x="1181" y="4579"/>
                  </a:lnTo>
                  <a:lnTo>
                    <a:pt x="1167" y="4518"/>
                  </a:lnTo>
                  <a:lnTo>
                    <a:pt x="1157" y="4459"/>
                  </a:lnTo>
                  <a:lnTo>
                    <a:pt x="1145" y="4458"/>
                  </a:lnTo>
                  <a:lnTo>
                    <a:pt x="1137" y="4457"/>
                  </a:lnTo>
                  <a:lnTo>
                    <a:pt x="1130" y="4457"/>
                  </a:lnTo>
                  <a:lnTo>
                    <a:pt x="1126" y="4457"/>
                  </a:lnTo>
                  <a:lnTo>
                    <a:pt x="1120" y="4457"/>
                  </a:lnTo>
                  <a:lnTo>
                    <a:pt x="1114" y="4458"/>
                  </a:lnTo>
                  <a:lnTo>
                    <a:pt x="1106" y="4459"/>
                  </a:lnTo>
                  <a:lnTo>
                    <a:pt x="1098" y="4462"/>
                  </a:lnTo>
                  <a:lnTo>
                    <a:pt x="1106" y="4525"/>
                  </a:lnTo>
                  <a:lnTo>
                    <a:pt x="1107" y="4587"/>
                  </a:lnTo>
                  <a:lnTo>
                    <a:pt x="1104" y="4646"/>
                  </a:lnTo>
                  <a:lnTo>
                    <a:pt x="1097" y="4706"/>
                  </a:lnTo>
                  <a:lnTo>
                    <a:pt x="1088" y="4764"/>
                  </a:lnTo>
                  <a:lnTo>
                    <a:pt x="1078" y="4825"/>
                  </a:lnTo>
                  <a:lnTo>
                    <a:pt x="1072" y="4887"/>
                  </a:lnTo>
                  <a:lnTo>
                    <a:pt x="1069" y="4953"/>
                  </a:lnTo>
                  <a:lnTo>
                    <a:pt x="1076" y="4978"/>
                  </a:lnTo>
                  <a:lnTo>
                    <a:pt x="1085" y="5005"/>
                  </a:lnTo>
                  <a:lnTo>
                    <a:pt x="1096" y="5030"/>
                  </a:lnTo>
                  <a:lnTo>
                    <a:pt x="1106" y="5058"/>
                  </a:lnTo>
                  <a:lnTo>
                    <a:pt x="1114" y="5084"/>
                  </a:lnTo>
                  <a:lnTo>
                    <a:pt x="1122" y="5112"/>
                  </a:lnTo>
                  <a:lnTo>
                    <a:pt x="1128" y="5140"/>
                  </a:lnTo>
                  <a:lnTo>
                    <a:pt x="1130" y="5171"/>
                  </a:lnTo>
                  <a:lnTo>
                    <a:pt x="1136" y="5171"/>
                  </a:lnTo>
                  <a:lnTo>
                    <a:pt x="1142" y="5171"/>
                  </a:lnTo>
                  <a:lnTo>
                    <a:pt x="1149" y="5171"/>
                  </a:lnTo>
                  <a:lnTo>
                    <a:pt x="1156" y="5173"/>
                  </a:lnTo>
                  <a:lnTo>
                    <a:pt x="1161" y="5173"/>
                  </a:lnTo>
                  <a:lnTo>
                    <a:pt x="1168" y="5173"/>
                  </a:lnTo>
                  <a:lnTo>
                    <a:pt x="1175" y="5173"/>
                  </a:lnTo>
                  <a:lnTo>
                    <a:pt x="1183" y="5174"/>
                  </a:lnTo>
                  <a:lnTo>
                    <a:pt x="1181" y="5177"/>
                  </a:lnTo>
                  <a:lnTo>
                    <a:pt x="1181" y="5181"/>
                  </a:lnTo>
                  <a:lnTo>
                    <a:pt x="1173" y="5183"/>
                  </a:lnTo>
                  <a:lnTo>
                    <a:pt x="1166" y="5185"/>
                  </a:lnTo>
                  <a:lnTo>
                    <a:pt x="1159" y="5188"/>
                  </a:lnTo>
                  <a:lnTo>
                    <a:pt x="1152" y="5190"/>
                  </a:lnTo>
                  <a:lnTo>
                    <a:pt x="1154" y="5192"/>
                  </a:lnTo>
                  <a:lnTo>
                    <a:pt x="1158" y="5193"/>
                  </a:lnTo>
                  <a:lnTo>
                    <a:pt x="1160" y="5193"/>
                  </a:lnTo>
                  <a:lnTo>
                    <a:pt x="1164" y="5195"/>
                  </a:lnTo>
                  <a:lnTo>
                    <a:pt x="1168" y="5196"/>
                  </a:lnTo>
                  <a:lnTo>
                    <a:pt x="1176" y="5198"/>
                  </a:lnTo>
                  <a:close/>
                  <a:moveTo>
                    <a:pt x="1854" y="5288"/>
                  </a:moveTo>
                  <a:lnTo>
                    <a:pt x="1855" y="5289"/>
                  </a:lnTo>
                  <a:lnTo>
                    <a:pt x="1862" y="5285"/>
                  </a:lnTo>
                  <a:lnTo>
                    <a:pt x="1861" y="5277"/>
                  </a:lnTo>
                  <a:lnTo>
                    <a:pt x="1860" y="5270"/>
                  </a:lnTo>
                  <a:lnTo>
                    <a:pt x="1847" y="5272"/>
                  </a:lnTo>
                  <a:lnTo>
                    <a:pt x="1836" y="5274"/>
                  </a:lnTo>
                  <a:lnTo>
                    <a:pt x="1829" y="5275"/>
                  </a:lnTo>
                  <a:lnTo>
                    <a:pt x="1822" y="5276"/>
                  </a:lnTo>
                  <a:lnTo>
                    <a:pt x="1816" y="5277"/>
                  </a:lnTo>
                  <a:lnTo>
                    <a:pt x="1811" y="5278"/>
                  </a:lnTo>
                  <a:lnTo>
                    <a:pt x="1814" y="5281"/>
                  </a:lnTo>
                  <a:lnTo>
                    <a:pt x="1819" y="5283"/>
                  </a:lnTo>
                  <a:lnTo>
                    <a:pt x="1823" y="5283"/>
                  </a:lnTo>
                  <a:lnTo>
                    <a:pt x="1831" y="5284"/>
                  </a:lnTo>
                  <a:lnTo>
                    <a:pt x="1840" y="5285"/>
                  </a:lnTo>
                  <a:lnTo>
                    <a:pt x="1854" y="5288"/>
                  </a:lnTo>
                  <a:close/>
                  <a:moveTo>
                    <a:pt x="1833" y="5335"/>
                  </a:moveTo>
                  <a:lnTo>
                    <a:pt x="1840" y="5333"/>
                  </a:lnTo>
                  <a:lnTo>
                    <a:pt x="1848" y="5333"/>
                  </a:lnTo>
                  <a:lnTo>
                    <a:pt x="1856" y="5333"/>
                  </a:lnTo>
                  <a:lnTo>
                    <a:pt x="1864" y="5333"/>
                  </a:lnTo>
                  <a:lnTo>
                    <a:pt x="1854" y="5328"/>
                  </a:lnTo>
                  <a:lnTo>
                    <a:pt x="1846" y="5327"/>
                  </a:lnTo>
                  <a:lnTo>
                    <a:pt x="1837" y="5326"/>
                  </a:lnTo>
                  <a:lnTo>
                    <a:pt x="1829" y="5326"/>
                  </a:lnTo>
                  <a:lnTo>
                    <a:pt x="1821" y="5326"/>
                  </a:lnTo>
                  <a:lnTo>
                    <a:pt x="1813" y="5327"/>
                  </a:lnTo>
                  <a:lnTo>
                    <a:pt x="1806" y="5327"/>
                  </a:lnTo>
                  <a:lnTo>
                    <a:pt x="1800" y="5328"/>
                  </a:lnTo>
                  <a:lnTo>
                    <a:pt x="1802" y="5330"/>
                  </a:lnTo>
                  <a:lnTo>
                    <a:pt x="1807" y="5331"/>
                  </a:lnTo>
                  <a:lnTo>
                    <a:pt x="1810" y="5331"/>
                  </a:lnTo>
                  <a:lnTo>
                    <a:pt x="1816" y="5333"/>
                  </a:lnTo>
                  <a:lnTo>
                    <a:pt x="1823" y="5334"/>
                  </a:lnTo>
                  <a:lnTo>
                    <a:pt x="1833" y="5335"/>
                  </a:lnTo>
                  <a:close/>
                  <a:moveTo>
                    <a:pt x="1556" y="5418"/>
                  </a:moveTo>
                  <a:lnTo>
                    <a:pt x="1561" y="5418"/>
                  </a:lnTo>
                  <a:lnTo>
                    <a:pt x="1570" y="5418"/>
                  </a:lnTo>
                  <a:lnTo>
                    <a:pt x="1570" y="5412"/>
                  </a:lnTo>
                  <a:lnTo>
                    <a:pt x="1572" y="5406"/>
                  </a:lnTo>
                  <a:lnTo>
                    <a:pt x="1565" y="5406"/>
                  </a:lnTo>
                  <a:lnTo>
                    <a:pt x="1558" y="5407"/>
                  </a:lnTo>
                  <a:lnTo>
                    <a:pt x="1551" y="5407"/>
                  </a:lnTo>
                  <a:lnTo>
                    <a:pt x="1546" y="5408"/>
                  </a:lnTo>
                  <a:lnTo>
                    <a:pt x="1546" y="5413"/>
                  </a:lnTo>
                  <a:lnTo>
                    <a:pt x="1546" y="5418"/>
                  </a:lnTo>
                  <a:lnTo>
                    <a:pt x="1549" y="5418"/>
                  </a:lnTo>
                  <a:lnTo>
                    <a:pt x="1556" y="5418"/>
                  </a:lnTo>
                  <a:close/>
                  <a:moveTo>
                    <a:pt x="1626" y="5420"/>
                  </a:moveTo>
                  <a:lnTo>
                    <a:pt x="1635" y="5419"/>
                  </a:lnTo>
                  <a:lnTo>
                    <a:pt x="1646" y="5418"/>
                  </a:lnTo>
                  <a:lnTo>
                    <a:pt x="1651" y="5417"/>
                  </a:lnTo>
                  <a:lnTo>
                    <a:pt x="1656" y="5417"/>
                  </a:lnTo>
                  <a:lnTo>
                    <a:pt x="1655" y="5415"/>
                  </a:lnTo>
                  <a:lnTo>
                    <a:pt x="1651" y="5415"/>
                  </a:lnTo>
                  <a:lnTo>
                    <a:pt x="1641" y="5414"/>
                  </a:lnTo>
                  <a:lnTo>
                    <a:pt x="1626" y="5413"/>
                  </a:lnTo>
                  <a:lnTo>
                    <a:pt x="1626" y="5415"/>
                  </a:lnTo>
                  <a:lnTo>
                    <a:pt x="1626" y="5420"/>
                  </a:lnTo>
                  <a:close/>
                  <a:moveTo>
                    <a:pt x="1577" y="5487"/>
                  </a:moveTo>
                  <a:lnTo>
                    <a:pt x="1582" y="5488"/>
                  </a:lnTo>
                  <a:lnTo>
                    <a:pt x="1589" y="5484"/>
                  </a:lnTo>
                  <a:lnTo>
                    <a:pt x="1581" y="5484"/>
                  </a:lnTo>
                  <a:lnTo>
                    <a:pt x="1574" y="5484"/>
                  </a:lnTo>
                  <a:lnTo>
                    <a:pt x="1576" y="5484"/>
                  </a:lnTo>
                  <a:lnTo>
                    <a:pt x="1577" y="5487"/>
                  </a:lnTo>
                  <a:close/>
                  <a:moveTo>
                    <a:pt x="1586" y="5515"/>
                  </a:moveTo>
                  <a:lnTo>
                    <a:pt x="1592" y="5515"/>
                  </a:lnTo>
                  <a:lnTo>
                    <a:pt x="1599" y="5515"/>
                  </a:lnTo>
                  <a:lnTo>
                    <a:pt x="1599" y="5513"/>
                  </a:lnTo>
                  <a:lnTo>
                    <a:pt x="1594" y="5513"/>
                  </a:lnTo>
                  <a:lnTo>
                    <a:pt x="1586" y="55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4" name="Freeform 5"/>
            <p:cNvSpPr>
              <a:spLocks noEditPoints="1"/>
            </p:cNvSpPr>
            <p:nvPr/>
          </p:nvSpPr>
          <p:spPr bwMode="auto">
            <a:xfrm>
              <a:off x="446" y="2763"/>
              <a:ext cx="663" cy="179"/>
            </a:xfrm>
            <a:custGeom>
              <a:avLst/>
              <a:gdLst>
                <a:gd name="T0" fmla="*/ 661 w 1326"/>
                <a:gd name="T1" fmla="*/ 161 h 359"/>
                <a:gd name="T2" fmla="*/ 358 w 1326"/>
                <a:gd name="T3" fmla="*/ 148 h 359"/>
                <a:gd name="T4" fmla="*/ 368 w 1326"/>
                <a:gd name="T5" fmla="*/ 146 h 359"/>
                <a:gd name="T6" fmla="*/ 358 w 1326"/>
                <a:gd name="T7" fmla="*/ 144 h 359"/>
                <a:gd name="T8" fmla="*/ 367 w 1326"/>
                <a:gd name="T9" fmla="*/ 82 h 359"/>
                <a:gd name="T10" fmla="*/ 367 w 1326"/>
                <a:gd name="T11" fmla="*/ 79 h 359"/>
                <a:gd name="T12" fmla="*/ 387 w 1326"/>
                <a:gd name="T13" fmla="*/ 109 h 359"/>
                <a:gd name="T14" fmla="*/ 401 w 1326"/>
                <a:gd name="T15" fmla="*/ 109 h 359"/>
                <a:gd name="T16" fmla="*/ 389 w 1326"/>
                <a:gd name="T17" fmla="*/ 103 h 359"/>
                <a:gd name="T18" fmla="*/ 358 w 1326"/>
                <a:gd name="T19" fmla="*/ 101 h 359"/>
                <a:gd name="T20" fmla="*/ 345 w 1326"/>
                <a:gd name="T21" fmla="*/ 106 h 359"/>
                <a:gd name="T22" fmla="*/ 366 w 1326"/>
                <a:gd name="T23" fmla="*/ 107 h 359"/>
                <a:gd name="T24" fmla="*/ 387 w 1326"/>
                <a:gd name="T25" fmla="*/ 109 h 359"/>
                <a:gd name="T26" fmla="*/ 393 w 1326"/>
                <a:gd name="T27" fmla="*/ 55 h 359"/>
                <a:gd name="T28" fmla="*/ 397 w 1326"/>
                <a:gd name="T29" fmla="*/ 53 h 359"/>
                <a:gd name="T30" fmla="*/ 380 w 1326"/>
                <a:gd name="T31" fmla="*/ 52 h 359"/>
                <a:gd name="T32" fmla="*/ 361 w 1326"/>
                <a:gd name="T33" fmla="*/ 54 h 359"/>
                <a:gd name="T34" fmla="*/ 378 w 1326"/>
                <a:gd name="T35" fmla="*/ 55 h 359"/>
                <a:gd name="T36" fmla="*/ 378 w 1326"/>
                <a:gd name="T37" fmla="*/ 41 h 359"/>
                <a:gd name="T38" fmla="*/ 401 w 1326"/>
                <a:gd name="T39" fmla="*/ 40 h 359"/>
                <a:gd name="T40" fmla="*/ 398 w 1326"/>
                <a:gd name="T41" fmla="*/ 36 h 359"/>
                <a:gd name="T42" fmla="*/ 380 w 1326"/>
                <a:gd name="T43" fmla="*/ 36 h 359"/>
                <a:gd name="T44" fmla="*/ 370 w 1326"/>
                <a:gd name="T45" fmla="*/ 41 h 359"/>
                <a:gd name="T46" fmla="*/ 419 w 1326"/>
                <a:gd name="T47" fmla="*/ 14 h 359"/>
                <a:gd name="T48" fmla="*/ 413 w 1326"/>
                <a:gd name="T49" fmla="*/ 14 h 359"/>
                <a:gd name="T50" fmla="*/ 408 w 1326"/>
                <a:gd name="T51" fmla="*/ 2 h 359"/>
                <a:gd name="T52" fmla="*/ 400 w 1326"/>
                <a:gd name="T53" fmla="*/ 4 h 359"/>
                <a:gd name="T54" fmla="*/ 330 w 1326"/>
                <a:gd name="T55" fmla="*/ 68 h 359"/>
                <a:gd name="T56" fmla="*/ 323 w 1326"/>
                <a:gd name="T57" fmla="*/ 71 h 359"/>
                <a:gd name="T58" fmla="*/ 320 w 1326"/>
                <a:gd name="T59" fmla="*/ 72 h 359"/>
                <a:gd name="T60" fmla="*/ 310 w 1326"/>
                <a:gd name="T61" fmla="*/ 70 h 359"/>
                <a:gd name="T62" fmla="*/ 286 w 1326"/>
                <a:gd name="T63" fmla="*/ 72 h 359"/>
                <a:gd name="T64" fmla="*/ 305 w 1326"/>
                <a:gd name="T65" fmla="*/ 70 h 359"/>
                <a:gd name="T66" fmla="*/ 294 w 1326"/>
                <a:gd name="T67" fmla="*/ 68 h 359"/>
                <a:gd name="T68" fmla="*/ 279 w 1326"/>
                <a:gd name="T69" fmla="*/ 68 h 359"/>
                <a:gd name="T70" fmla="*/ 264 w 1326"/>
                <a:gd name="T71" fmla="*/ 72 h 359"/>
                <a:gd name="T72" fmla="*/ 272 w 1326"/>
                <a:gd name="T73" fmla="*/ 69 h 359"/>
                <a:gd name="T74" fmla="*/ 264 w 1326"/>
                <a:gd name="T75" fmla="*/ 72 h 359"/>
                <a:gd name="T76" fmla="*/ 210 w 1326"/>
                <a:gd name="T77" fmla="*/ 82 h 359"/>
                <a:gd name="T78" fmla="*/ 201 w 1326"/>
                <a:gd name="T79" fmla="*/ 80 h 359"/>
                <a:gd name="T80" fmla="*/ 95 w 1326"/>
                <a:gd name="T81" fmla="*/ 77 h 359"/>
                <a:gd name="T82" fmla="*/ 92 w 1326"/>
                <a:gd name="T83" fmla="*/ 75 h 359"/>
                <a:gd name="T84" fmla="*/ 3 w 1326"/>
                <a:gd name="T85" fmla="*/ 17 h 359"/>
                <a:gd name="T86" fmla="*/ 11 w 1326"/>
                <a:gd name="T87" fmla="*/ 14 h 359"/>
                <a:gd name="T88" fmla="*/ 3 w 1326"/>
                <a:gd name="T89" fmla="*/ 13 h 359"/>
                <a:gd name="T90" fmla="*/ 519 w 1326"/>
                <a:gd name="T91" fmla="*/ 179 h 359"/>
                <a:gd name="T92" fmla="*/ 465 w 1326"/>
                <a:gd name="T93" fmla="*/ 170 h 359"/>
                <a:gd name="T94" fmla="*/ 425 w 1326"/>
                <a:gd name="T95" fmla="*/ 141 h 359"/>
                <a:gd name="T96" fmla="*/ 471 w 1326"/>
                <a:gd name="T97" fmla="*/ 163 h 359"/>
                <a:gd name="T98" fmla="*/ 546 w 1326"/>
                <a:gd name="T99" fmla="*/ 156 h 359"/>
                <a:gd name="T100" fmla="*/ 586 w 1326"/>
                <a:gd name="T101" fmla="*/ 152 h 359"/>
                <a:gd name="T102" fmla="*/ 584 w 1326"/>
                <a:gd name="T103" fmla="*/ 163 h 359"/>
                <a:gd name="T104" fmla="*/ 565 w 1326"/>
                <a:gd name="T105" fmla="*/ 172 h 359"/>
                <a:gd name="T106" fmla="*/ 535 w 1326"/>
                <a:gd name="T107" fmla="*/ 178 h 3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26" h="359">
                  <a:moveTo>
                    <a:pt x="1305" y="326"/>
                  </a:moveTo>
                  <a:lnTo>
                    <a:pt x="1313" y="325"/>
                  </a:lnTo>
                  <a:lnTo>
                    <a:pt x="1319" y="325"/>
                  </a:lnTo>
                  <a:lnTo>
                    <a:pt x="1322" y="323"/>
                  </a:lnTo>
                  <a:lnTo>
                    <a:pt x="1326" y="323"/>
                  </a:lnTo>
                  <a:lnTo>
                    <a:pt x="1315" y="323"/>
                  </a:lnTo>
                  <a:lnTo>
                    <a:pt x="1305" y="326"/>
                  </a:lnTo>
                  <a:close/>
                  <a:moveTo>
                    <a:pt x="716" y="297"/>
                  </a:moveTo>
                  <a:lnTo>
                    <a:pt x="725" y="295"/>
                  </a:lnTo>
                  <a:lnTo>
                    <a:pt x="731" y="295"/>
                  </a:lnTo>
                  <a:lnTo>
                    <a:pt x="733" y="294"/>
                  </a:lnTo>
                  <a:lnTo>
                    <a:pt x="735" y="292"/>
                  </a:lnTo>
                  <a:lnTo>
                    <a:pt x="733" y="289"/>
                  </a:lnTo>
                  <a:lnTo>
                    <a:pt x="731" y="288"/>
                  </a:lnTo>
                  <a:lnTo>
                    <a:pt x="725" y="288"/>
                  </a:lnTo>
                  <a:lnTo>
                    <a:pt x="716" y="288"/>
                  </a:lnTo>
                  <a:lnTo>
                    <a:pt x="716" y="291"/>
                  </a:lnTo>
                  <a:lnTo>
                    <a:pt x="716" y="297"/>
                  </a:lnTo>
                  <a:close/>
                  <a:moveTo>
                    <a:pt x="726" y="165"/>
                  </a:moveTo>
                  <a:lnTo>
                    <a:pt x="733" y="165"/>
                  </a:lnTo>
                  <a:lnTo>
                    <a:pt x="740" y="165"/>
                  </a:lnTo>
                  <a:lnTo>
                    <a:pt x="741" y="161"/>
                  </a:lnTo>
                  <a:lnTo>
                    <a:pt x="742" y="158"/>
                  </a:lnTo>
                  <a:lnTo>
                    <a:pt x="734" y="158"/>
                  </a:lnTo>
                  <a:lnTo>
                    <a:pt x="726" y="158"/>
                  </a:lnTo>
                  <a:lnTo>
                    <a:pt x="726" y="161"/>
                  </a:lnTo>
                  <a:lnTo>
                    <a:pt x="726" y="165"/>
                  </a:lnTo>
                  <a:close/>
                  <a:moveTo>
                    <a:pt x="773" y="219"/>
                  </a:moveTo>
                  <a:lnTo>
                    <a:pt x="782" y="218"/>
                  </a:lnTo>
                  <a:lnTo>
                    <a:pt x="790" y="218"/>
                  </a:lnTo>
                  <a:lnTo>
                    <a:pt x="796" y="218"/>
                  </a:lnTo>
                  <a:lnTo>
                    <a:pt x="801" y="218"/>
                  </a:lnTo>
                  <a:lnTo>
                    <a:pt x="805" y="216"/>
                  </a:lnTo>
                  <a:lnTo>
                    <a:pt x="809" y="216"/>
                  </a:lnTo>
                  <a:lnTo>
                    <a:pt x="793" y="211"/>
                  </a:lnTo>
                  <a:lnTo>
                    <a:pt x="778" y="207"/>
                  </a:lnTo>
                  <a:lnTo>
                    <a:pt x="762" y="204"/>
                  </a:lnTo>
                  <a:lnTo>
                    <a:pt x="747" y="204"/>
                  </a:lnTo>
                  <a:lnTo>
                    <a:pt x="731" y="203"/>
                  </a:lnTo>
                  <a:lnTo>
                    <a:pt x="716" y="203"/>
                  </a:lnTo>
                  <a:lnTo>
                    <a:pt x="701" y="203"/>
                  </a:lnTo>
                  <a:lnTo>
                    <a:pt x="688" y="203"/>
                  </a:lnTo>
                  <a:lnTo>
                    <a:pt x="689" y="206"/>
                  </a:lnTo>
                  <a:lnTo>
                    <a:pt x="690" y="212"/>
                  </a:lnTo>
                  <a:lnTo>
                    <a:pt x="700" y="212"/>
                  </a:lnTo>
                  <a:lnTo>
                    <a:pt x="710" y="212"/>
                  </a:lnTo>
                  <a:lnTo>
                    <a:pt x="720" y="213"/>
                  </a:lnTo>
                  <a:lnTo>
                    <a:pt x="731" y="214"/>
                  </a:lnTo>
                  <a:lnTo>
                    <a:pt x="741" y="214"/>
                  </a:lnTo>
                  <a:lnTo>
                    <a:pt x="751" y="216"/>
                  </a:lnTo>
                  <a:lnTo>
                    <a:pt x="762" y="216"/>
                  </a:lnTo>
                  <a:lnTo>
                    <a:pt x="773" y="219"/>
                  </a:lnTo>
                  <a:close/>
                  <a:moveTo>
                    <a:pt x="771" y="112"/>
                  </a:moveTo>
                  <a:lnTo>
                    <a:pt x="777" y="111"/>
                  </a:lnTo>
                  <a:lnTo>
                    <a:pt x="782" y="111"/>
                  </a:lnTo>
                  <a:lnTo>
                    <a:pt x="786" y="111"/>
                  </a:lnTo>
                  <a:lnTo>
                    <a:pt x="790" y="111"/>
                  </a:lnTo>
                  <a:lnTo>
                    <a:pt x="795" y="109"/>
                  </a:lnTo>
                  <a:lnTo>
                    <a:pt x="804" y="107"/>
                  </a:lnTo>
                  <a:lnTo>
                    <a:pt x="793" y="106"/>
                  </a:lnTo>
                  <a:lnTo>
                    <a:pt x="785" y="105"/>
                  </a:lnTo>
                  <a:lnTo>
                    <a:pt x="777" y="105"/>
                  </a:lnTo>
                  <a:lnTo>
                    <a:pt x="770" y="105"/>
                  </a:lnTo>
                  <a:lnTo>
                    <a:pt x="759" y="105"/>
                  </a:lnTo>
                  <a:lnTo>
                    <a:pt x="749" y="105"/>
                  </a:lnTo>
                  <a:lnTo>
                    <a:pt x="734" y="106"/>
                  </a:lnTo>
                  <a:lnTo>
                    <a:pt x="716" y="107"/>
                  </a:lnTo>
                  <a:lnTo>
                    <a:pt x="721" y="108"/>
                  </a:lnTo>
                  <a:lnTo>
                    <a:pt x="730" y="109"/>
                  </a:lnTo>
                  <a:lnTo>
                    <a:pt x="735" y="109"/>
                  </a:lnTo>
                  <a:lnTo>
                    <a:pt x="743" y="109"/>
                  </a:lnTo>
                  <a:lnTo>
                    <a:pt x="755" y="111"/>
                  </a:lnTo>
                  <a:lnTo>
                    <a:pt x="771" y="112"/>
                  </a:lnTo>
                  <a:close/>
                  <a:moveTo>
                    <a:pt x="740" y="82"/>
                  </a:moveTo>
                  <a:lnTo>
                    <a:pt x="746" y="82"/>
                  </a:lnTo>
                  <a:lnTo>
                    <a:pt x="755" y="82"/>
                  </a:lnTo>
                  <a:lnTo>
                    <a:pt x="766" y="82"/>
                  </a:lnTo>
                  <a:lnTo>
                    <a:pt x="779" y="83"/>
                  </a:lnTo>
                  <a:lnTo>
                    <a:pt x="790" y="82"/>
                  </a:lnTo>
                  <a:lnTo>
                    <a:pt x="801" y="81"/>
                  </a:lnTo>
                  <a:lnTo>
                    <a:pt x="809" y="76"/>
                  </a:lnTo>
                  <a:lnTo>
                    <a:pt x="814" y="72"/>
                  </a:lnTo>
                  <a:lnTo>
                    <a:pt x="803" y="72"/>
                  </a:lnTo>
                  <a:lnTo>
                    <a:pt x="795" y="72"/>
                  </a:lnTo>
                  <a:lnTo>
                    <a:pt x="786" y="72"/>
                  </a:lnTo>
                  <a:lnTo>
                    <a:pt x="778" y="72"/>
                  </a:lnTo>
                  <a:lnTo>
                    <a:pt x="767" y="72"/>
                  </a:lnTo>
                  <a:lnTo>
                    <a:pt x="759" y="72"/>
                  </a:lnTo>
                  <a:lnTo>
                    <a:pt x="750" y="72"/>
                  </a:lnTo>
                  <a:lnTo>
                    <a:pt x="742" y="72"/>
                  </a:lnTo>
                  <a:lnTo>
                    <a:pt x="741" y="76"/>
                  </a:lnTo>
                  <a:lnTo>
                    <a:pt x="740" y="82"/>
                  </a:lnTo>
                  <a:close/>
                  <a:moveTo>
                    <a:pt x="823" y="31"/>
                  </a:moveTo>
                  <a:lnTo>
                    <a:pt x="827" y="31"/>
                  </a:lnTo>
                  <a:lnTo>
                    <a:pt x="835" y="31"/>
                  </a:lnTo>
                  <a:lnTo>
                    <a:pt x="837" y="29"/>
                  </a:lnTo>
                  <a:lnTo>
                    <a:pt x="838" y="27"/>
                  </a:lnTo>
                  <a:lnTo>
                    <a:pt x="831" y="27"/>
                  </a:lnTo>
                  <a:lnTo>
                    <a:pt x="827" y="27"/>
                  </a:lnTo>
                  <a:lnTo>
                    <a:pt x="825" y="28"/>
                  </a:lnTo>
                  <a:lnTo>
                    <a:pt x="823" y="31"/>
                  </a:lnTo>
                  <a:close/>
                  <a:moveTo>
                    <a:pt x="800" y="8"/>
                  </a:moveTo>
                  <a:lnTo>
                    <a:pt x="808" y="5"/>
                  </a:lnTo>
                  <a:lnTo>
                    <a:pt x="816" y="4"/>
                  </a:lnTo>
                  <a:lnTo>
                    <a:pt x="808" y="1"/>
                  </a:lnTo>
                  <a:lnTo>
                    <a:pt x="800" y="0"/>
                  </a:lnTo>
                  <a:lnTo>
                    <a:pt x="800" y="3"/>
                  </a:lnTo>
                  <a:lnTo>
                    <a:pt x="800" y="8"/>
                  </a:lnTo>
                  <a:close/>
                  <a:moveTo>
                    <a:pt x="646" y="147"/>
                  </a:moveTo>
                  <a:lnTo>
                    <a:pt x="654" y="143"/>
                  </a:lnTo>
                  <a:lnTo>
                    <a:pt x="662" y="141"/>
                  </a:lnTo>
                  <a:lnTo>
                    <a:pt x="659" y="137"/>
                  </a:lnTo>
                  <a:lnTo>
                    <a:pt x="657" y="136"/>
                  </a:lnTo>
                  <a:lnTo>
                    <a:pt x="652" y="136"/>
                  </a:lnTo>
                  <a:lnTo>
                    <a:pt x="646" y="136"/>
                  </a:lnTo>
                  <a:lnTo>
                    <a:pt x="646" y="142"/>
                  </a:lnTo>
                  <a:lnTo>
                    <a:pt x="646" y="147"/>
                  </a:lnTo>
                  <a:close/>
                  <a:moveTo>
                    <a:pt x="619" y="141"/>
                  </a:moveTo>
                  <a:lnTo>
                    <a:pt x="629" y="142"/>
                  </a:lnTo>
                  <a:lnTo>
                    <a:pt x="640" y="145"/>
                  </a:lnTo>
                  <a:lnTo>
                    <a:pt x="640" y="139"/>
                  </a:lnTo>
                  <a:lnTo>
                    <a:pt x="640" y="136"/>
                  </a:lnTo>
                  <a:lnTo>
                    <a:pt x="629" y="138"/>
                  </a:lnTo>
                  <a:lnTo>
                    <a:pt x="619" y="141"/>
                  </a:lnTo>
                  <a:close/>
                  <a:moveTo>
                    <a:pt x="550" y="145"/>
                  </a:moveTo>
                  <a:lnTo>
                    <a:pt x="553" y="145"/>
                  </a:lnTo>
                  <a:lnTo>
                    <a:pt x="562" y="145"/>
                  </a:lnTo>
                  <a:lnTo>
                    <a:pt x="571" y="145"/>
                  </a:lnTo>
                  <a:lnTo>
                    <a:pt x="581" y="145"/>
                  </a:lnTo>
                  <a:lnTo>
                    <a:pt x="590" y="144"/>
                  </a:lnTo>
                  <a:lnTo>
                    <a:pt x="601" y="143"/>
                  </a:lnTo>
                  <a:lnTo>
                    <a:pt x="609" y="141"/>
                  </a:lnTo>
                  <a:lnTo>
                    <a:pt x="614" y="138"/>
                  </a:lnTo>
                  <a:lnTo>
                    <a:pt x="605" y="137"/>
                  </a:lnTo>
                  <a:lnTo>
                    <a:pt x="597" y="137"/>
                  </a:lnTo>
                  <a:lnTo>
                    <a:pt x="588" y="137"/>
                  </a:lnTo>
                  <a:lnTo>
                    <a:pt x="581" y="137"/>
                  </a:lnTo>
                  <a:lnTo>
                    <a:pt x="572" y="136"/>
                  </a:lnTo>
                  <a:lnTo>
                    <a:pt x="564" y="136"/>
                  </a:lnTo>
                  <a:lnTo>
                    <a:pt x="557" y="136"/>
                  </a:lnTo>
                  <a:lnTo>
                    <a:pt x="550" y="136"/>
                  </a:lnTo>
                  <a:lnTo>
                    <a:pt x="550" y="139"/>
                  </a:lnTo>
                  <a:lnTo>
                    <a:pt x="550" y="145"/>
                  </a:lnTo>
                  <a:close/>
                  <a:moveTo>
                    <a:pt x="528" y="145"/>
                  </a:moveTo>
                  <a:lnTo>
                    <a:pt x="535" y="143"/>
                  </a:lnTo>
                  <a:lnTo>
                    <a:pt x="539" y="142"/>
                  </a:lnTo>
                  <a:lnTo>
                    <a:pt x="541" y="141"/>
                  </a:lnTo>
                  <a:lnTo>
                    <a:pt x="543" y="138"/>
                  </a:lnTo>
                  <a:lnTo>
                    <a:pt x="534" y="137"/>
                  </a:lnTo>
                  <a:lnTo>
                    <a:pt x="528" y="136"/>
                  </a:lnTo>
                  <a:lnTo>
                    <a:pt x="528" y="139"/>
                  </a:lnTo>
                  <a:lnTo>
                    <a:pt x="528" y="145"/>
                  </a:lnTo>
                  <a:close/>
                  <a:moveTo>
                    <a:pt x="414" y="169"/>
                  </a:moveTo>
                  <a:lnTo>
                    <a:pt x="415" y="168"/>
                  </a:lnTo>
                  <a:lnTo>
                    <a:pt x="419" y="168"/>
                  </a:lnTo>
                  <a:lnTo>
                    <a:pt x="420" y="165"/>
                  </a:lnTo>
                  <a:lnTo>
                    <a:pt x="418" y="160"/>
                  </a:lnTo>
                  <a:lnTo>
                    <a:pt x="410" y="160"/>
                  </a:lnTo>
                  <a:lnTo>
                    <a:pt x="405" y="160"/>
                  </a:lnTo>
                  <a:lnTo>
                    <a:pt x="402" y="161"/>
                  </a:lnTo>
                  <a:lnTo>
                    <a:pt x="398" y="165"/>
                  </a:lnTo>
                  <a:lnTo>
                    <a:pt x="405" y="166"/>
                  </a:lnTo>
                  <a:lnTo>
                    <a:pt x="414" y="169"/>
                  </a:lnTo>
                  <a:close/>
                  <a:moveTo>
                    <a:pt x="190" y="154"/>
                  </a:moveTo>
                  <a:lnTo>
                    <a:pt x="196" y="153"/>
                  </a:lnTo>
                  <a:lnTo>
                    <a:pt x="199" y="150"/>
                  </a:lnTo>
                  <a:lnTo>
                    <a:pt x="191" y="150"/>
                  </a:lnTo>
                  <a:lnTo>
                    <a:pt x="184" y="150"/>
                  </a:lnTo>
                  <a:lnTo>
                    <a:pt x="186" y="151"/>
                  </a:lnTo>
                  <a:lnTo>
                    <a:pt x="190" y="154"/>
                  </a:lnTo>
                  <a:close/>
                  <a:moveTo>
                    <a:pt x="0" y="36"/>
                  </a:moveTo>
                  <a:lnTo>
                    <a:pt x="6" y="34"/>
                  </a:lnTo>
                  <a:lnTo>
                    <a:pt x="12" y="32"/>
                  </a:lnTo>
                  <a:lnTo>
                    <a:pt x="15" y="31"/>
                  </a:lnTo>
                  <a:lnTo>
                    <a:pt x="18" y="31"/>
                  </a:lnTo>
                  <a:lnTo>
                    <a:pt x="21" y="29"/>
                  </a:lnTo>
                  <a:lnTo>
                    <a:pt x="23" y="27"/>
                  </a:lnTo>
                  <a:lnTo>
                    <a:pt x="17" y="27"/>
                  </a:lnTo>
                  <a:lnTo>
                    <a:pt x="12" y="27"/>
                  </a:lnTo>
                  <a:lnTo>
                    <a:pt x="6" y="27"/>
                  </a:lnTo>
                  <a:lnTo>
                    <a:pt x="0" y="29"/>
                  </a:lnTo>
                  <a:lnTo>
                    <a:pt x="0" y="32"/>
                  </a:lnTo>
                  <a:lnTo>
                    <a:pt x="0" y="36"/>
                  </a:lnTo>
                  <a:close/>
                  <a:moveTo>
                    <a:pt x="1037" y="359"/>
                  </a:moveTo>
                  <a:lnTo>
                    <a:pt x="1005" y="355"/>
                  </a:lnTo>
                  <a:lnTo>
                    <a:pt x="977" y="351"/>
                  </a:lnTo>
                  <a:lnTo>
                    <a:pt x="952" y="345"/>
                  </a:lnTo>
                  <a:lnTo>
                    <a:pt x="929" y="341"/>
                  </a:lnTo>
                  <a:lnTo>
                    <a:pt x="907" y="332"/>
                  </a:lnTo>
                  <a:lnTo>
                    <a:pt x="887" y="320"/>
                  </a:lnTo>
                  <a:lnTo>
                    <a:pt x="868" y="304"/>
                  </a:lnTo>
                  <a:lnTo>
                    <a:pt x="849" y="283"/>
                  </a:lnTo>
                  <a:lnTo>
                    <a:pt x="854" y="283"/>
                  </a:lnTo>
                  <a:lnTo>
                    <a:pt x="861" y="283"/>
                  </a:lnTo>
                  <a:lnTo>
                    <a:pt x="902" y="311"/>
                  </a:lnTo>
                  <a:lnTo>
                    <a:pt x="942" y="327"/>
                  </a:lnTo>
                  <a:lnTo>
                    <a:pt x="979" y="332"/>
                  </a:lnTo>
                  <a:lnTo>
                    <a:pt x="1017" y="330"/>
                  </a:lnTo>
                  <a:lnTo>
                    <a:pt x="1053" y="322"/>
                  </a:lnTo>
                  <a:lnTo>
                    <a:pt x="1091" y="312"/>
                  </a:lnTo>
                  <a:lnTo>
                    <a:pt x="1131" y="299"/>
                  </a:lnTo>
                  <a:lnTo>
                    <a:pt x="1176" y="290"/>
                  </a:lnTo>
                  <a:lnTo>
                    <a:pt x="1174" y="297"/>
                  </a:lnTo>
                  <a:lnTo>
                    <a:pt x="1172" y="305"/>
                  </a:lnTo>
                  <a:lnTo>
                    <a:pt x="1171" y="310"/>
                  </a:lnTo>
                  <a:lnTo>
                    <a:pt x="1170" y="315"/>
                  </a:lnTo>
                  <a:lnTo>
                    <a:pt x="1168" y="320"/>
                  </a:lnTo>
                  <a:lnTo>
                    <a:pt x="1167" y="326"/>
                  </a:lnTo>
                  <a:lnTo>
                    <a:pt x="1164" y="332"/>
                  </a:lnTo>
                  <a:lnTo>
                    <a:pt x="1162" y="340"/>
                  </a:lnTo>
                  <a:lnTo>
                    <a:pt x="1144" y="342"/>
                  </a:lnTo>
                  <a:lnTo>
                    <a:pt x="1129" y="345"/>
                  </a:lnTo>
                  <a:lnTo>
                    <a:pt x="1113" y="349"/>
                  </a:lnTo>
                  <a:lnTo>
                    <a:pt x="1099" y="352"/>
                  </a:lnTo>
                  <a:lnTo>
                    <a:pt x="1084" y="355"/>
                  </a:lnTo>
                  <a:lnTo>
                    <a:pt x="1069" y="357"/>
                  </a:lnTo>
                  <a:lnTo>
                    <a:pt x="1053" y="358"/>
                  </a:lnTo>
                  <a:lnTo>
                    <a:pt x="1037" y="359"/>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5" name="Freeform 6"/>
            <p:cNvSpPr>
              <a:spLocks/>
            </p:cNvSpPr>
            <p:nvPr/>
          </p:nvSpPr>
          <p:spPr bwMode="auto">
            <a:xfrm>
              <a:off x="872" y="2826"/>
              <a:ext cx="165" cy="90"/>
            </a:xfrm>
            <a:custGeom>
              <a:avLst/>
              <a:gdLst>
                <a:gd name="T0" fmla="*/ 66 w 331"/>
                <a:gd name="T1" fmla="*/ 90 h 179"/>
                <a:gd name="T2" fmla="*/ 20 w 331"/>
                <a:gd name="T3" fmla="*/ 73 h 179"/>
                <a:gd name="T4" fmla="*/ 0 w 331"/>
                <a:gd name="T5" fmla="*/ 53 h 179"/>
                <a:gd name="T6" fmla="*/ 2 w 331"/>
                <a:gd name="T7" fmla="*/ 32 h 179"/>
                <a:gd name="T8" fmla="*/ 21 w 331"/>
                <a:gd name="T9" fmla="*/ 15 h 179"/>
                <a:gd name="T10" fmla="*/ 51 w 331"/>
                <a:gd name="T11" fmla="*/ 3 h 179"/>
                <a:gd name="T12" fmla="*/ 89 w 331"/>
                <a:gd name="T13" fmla="*/ 0 h 179"/>
                <a:gd name="T14" fmla="*/ 128 w 331"/>
                <a:gd name="T15" fmla="*/ 9 h 179"/>
                <a:gd name="T16" fmla="*/ 165 w 331"/>
                <a:gd name="T17" fmla="*/ 35 h 179"/>
                <a:gd name="T18" fmla="*/ 160 w 331"/>
                <a:gd name="T19" fmla="*/ 52 h 179"/>
                <a:gd name="T20" fmla="*/ 152 w 331"/>
                <a:gd name="T21" fmla="*/ 65 h 179"/>
                <a:gd name="T22" fmla="*/ 142 w 331"/>
                <a:gd name="T23" fmla="*/ 74 h 179"/>
                <a:gd name="T24" fmla="*/ 129 w 331"/>
                <a:gd name="T25" fmla="*/ 81 h 179"/>
                <a:gd name="T26" fmla="*/ 113 w 331"/>
                <a:gd name="T27" fmla="*/ 85 h 179"/>
                <a:gd name="T28" fmla="*/ 98 w 331"/>
                <a:gd name="T29" fmla="*/ 88 h 179"/>
                <a:gd name="T30" fmla="*/ 82 w 331"/>
                <a:gd name="T31" fmla="*/ 89 h 179"/>
                <a:gd name="T32" fmla="*/ 66 w 331"/>
                <a:gd name="T33" fmla="*/ 9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1" h="179">
                  <a:moveTo>
                    <a:pt x="133" y="179"/>
                  </a:moveTo>
                  <a:lnTo>
                    <a:pt x="40" y="146"/>
                  </a:lnTo>
                  <a:lnTo>
                    <a:pt x="0" y="106"/>
                  </a:lnTo>
                  <a:lnTo>
                    <a:pt x="4" y="64"/>
                  </a:lnTo>
                  <a:lnTo>
                    <a:pt x="42" y="30"/>
                  </a:lnTo>
                  <a:lnTo>
                    <a:pt x="102" y="6"/>
                  </a:lnTo>
                  <a:lnTo>
                    <a:pt x="178" y="0"/>
                  </a:lnTo>
                  <a:lnTo>
                    <a:pt x="257" y="18"/>
                  </a:lnTo>
                  <a:lnTo>
                    <a:pt x="331" y="69"/>
                  </a:lnTo>
                  <a:lnTo>
                    <a:pt x="321" y="103"/>
                  </a:lnTo>
                  <a:lnTo>
                    <a:pt x="305" y="130"/>
                  </a:lnTo>
                  <a:lnTo>
                    <a:pt x="284" y="148"/>
                  </a:lnTo>
                  <a:lnTo>
                    <a:pt x="258" y="162"/>
                  </a:lnTo>
                  <a:lnTo>
                    <a:pt x="227" y="170"/>
                  </a:lnTo>
                  <a:lnTo>
                    <a:pt x="196" y="176"/>
                  </a:lnTo>
                  <a:lnTo>
                    <a:pt x="164" y="177"/>
                  </a:lnTo>
                  <a:lnTo>
                    <a:pt x="133" y="179"/>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6" name="Freeform 7"/>
            <p:cNvSpPr>
              <a:spLocks/>
            </p:cNvSpPr>
            <p:nvPr/>
          </p:nvSpPr>
          <p:spPr bwMode="auto">
            <a:xfrm>
              <a:off x="1426" y="2853"/>
              <a:ext cx="38" cy="34"/>
            </a:xfrm>
            <a:custGeom>
              <a:avLst/>
              <a:gdLst>
                <a:gd name="T0" fmla="*/ 21 w 78"/>
                <a:gd name="T1" fmla="*/ 34 h 69"/>
                <a:gd name="T2" fmla="*/ 11 w 78"/>
                <a:gd name="T3" fmla="*/ 32 h 69"/>
                <a:gd name="T4" fmla="*/ 5 w 78"/>
                <a:gd name="T5" fmla="*/ 29 h 69"/>
                <a:gd name="T6" fmla="*/ 2 w 78"/>
                <a:gd name="T7" fmla="*/ 25 h 69"/>
                <a:gd name="T8" fmla="*/ 0 w 78"/>
                <a:gd name="T9" fmla="*/ 21 h 69"/>
                <a:gd name="T10" fmla="*/ 0 w 78"/>
                <a:gd name="T11" fmla="*/ 16 h 69"/>
                <a:gd name="T12" fmla="*/ 2 w 78"/>
                <a:gd name="T13" fmla="*/ 11 h 69"/>
                <a:gd name="T14" fmla="*/ 3 w 78"/>
                <a:gd name="T15" fmla="*/ 5 h 69"/>
                <a:gd name="T16" fmla="*/ 7 w 78"/>
                <a:gd name="T17" fmla="*/ 0 h 69"/>
                <a:gd name="T18" fmla="*/ 14 w 78"/>
                <a:gd name="T19" fmla="*/ 0 h 69"/>
                <a:gd name="T20" fmla="*/ 20 w 78"/>
                <a:gd name="T21" fmla="*/ 0 h 69"/>
                <a:gd name="T22" fmla="*/ 24 w 78"/>
                <a:gd name="T23" fmla="*/ 0 h 69"/>
                <a:gd name="T24" fmla="*/ 27 w 78"/>
                <a:gd name="T25" fmla="*/ 1 h 69"/>
                <a:gd name="T26" fmla="*/ 32 w 78"/>
                <a:gd name="T27" fmla="*/ 1 h 69"/>
                <a:gd name="T28" fmla="*/ 36 w 78"/>
                <a:gd name="T29" fmla="*/ 3 h 69"/>
                <a:gd name="T30" fmla="*/ 37 w 78"/>
                <a:gd name="T31" fmla="*/ 8 h 69"/>
                <a:gd name="T32" fmla="*/ 38 w 78"/>
                <a:gd name="T33" fmla="*/ 14 h 69"/>
                <a:gd name="T34" fmla="*/ 37 w 78"/>
                <a:gd name="T35" fmla="*/ 19 h 69"/>
                <a:gd name="T36" fmla="*/ 37 w 78"/>
                <a:gd name="T37" fmla="*/ 24 h 69"/>
                <a:gd name="T38" fmla="*/ 35 w 78"/>
                <a:gd name="T39" fmla="*/ 27 h 69"/>
                <a:gd name="T40" fmla="*/ 31 w 78"/>
                <a:gd name="T41" fmla="*/ 30 h 69"/>
                <a:gd name="T42" fmla="*/ 27 w 78"/>
                <a:gd name="T43" fmla="*/ 32 h 69"/>
                <a:gd name="T44" fmla="*/ 21 w 78"/>
                <a:gd name="T45" fmla="*/ 3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69">
                  <a:moveTo>
                    <a:pt x="43" y="69"/>
                  </a:moveTo>
                  <a:lnTo>
                    <a:pt x="23" y="64"/>
                  </a:lnTo>
                  <a:lnTo>
                    <a:pt x="11" y="58"/>
                  </a:lnTo>
                  <a:lnTo>
                    <a:pt x="4" y="50"/>
                  </a:lnTo>
                  <a:lnTo>
                    <a:pt x="0" y="42"/>
                  </a:lnTo>
                  <a:lnTo>
                    <a:pt x="0" y="32"/>
                  </a:lnTo>
                  <a:lnTo>
                    <a:pt x="4" y="22"/>
                  </a:lnTo>
                  <a:lnTo>
                    <a:pt x="7" y="10"/>
                  </a:lnTo>
                  <a:lnTo>
                    <a:pt x="14" y="0"/>
                  </a:lnTo>
                  <a:lnTo>
                    <a:pt x="29" y="0"/>
                  </a:lnTo>
                  <a:lnTo>
                    <a:pt x="41" y="1"/>
                  </a:lnTo>
                  <a:lnTo>
                    <a:pt x="49" y="1"/>
                  </a:lnTo>
                  <a:lnTo>
                    <a:pt x="56" y="2"/>
                  </a:lnTo>
                  <a:lnTo>
                    <a:pt x="65" y="3"/>
                  </a:lnTo>
                  <a:lnTo>
                    <a:pt x="74" y="7"/>
                  </a:lnTo>
                  <a:lnTo>
                    <a:pt x="76" y="17"/>
                  </a:lnTo>
                  <a:lnTo>
                    <a:pt x="78" y="29"/>
                  </a:lnTo>
                  <a:lnTo>
                    <a:pt x="76" y="39"/>
                  </a:lnTo>
                  <a:lnTo>
                    <a:pt x="75" y="48"/>
                  </a:lnTo>
                  <a:lnTo>
                    <a:pt x="71" y="54"/>
                  </a:lnTo>
                  <a:lnTo>
                    <a:pt x="64" y="61"/>
                  </a:lnTo>
                  <a:lnTo>
                    <a:pt x="55" y="65"/>
                  </a:lnTo>
                  <a:lnTo>
                    <a:pt x="43" y="6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7" name="Freeform 8"/>
            <p:cNvSpPr>
              <a:spLocks/>
            </p:cNvSpPr>
            <p:nvPr/>
          </p:nvSpPr>
          <p:spPr bwMode="auto">
            <a:xfrm>
              <a:off x="864" y="2714"/>
              <a:ext cx="170" cy="140"/>
            </a:xfrm>
            <a:custGeom>
              <a:avLst/>
              <a:gdLst>
                <a:gd name="T0" fmla="*/ 0 w 341"/>
                <a:gd name="T1" fmla="*/ 140 h 279"/>
                <a:gd name="T2" fmla="*/ 0 w 341"/>
                <a:gd name="T3" fmla="*/ 116 h 279"/>
                <a:gd name="T4" fmla="*/ 3 w 341"/>
                <a:gd name="T5" fmla="*/ 97 h 279"/>
                <a:gd name="T6" fmla="*/ 9 w 341"/>
                <a:gd name="T7" fmla="*/ 82 h 279"/>
                <a:gd name="T8" fmla="*/ 15 w 341"/>
                <a:gd name="T9" fmla="*/ 70 h 279"/>
                <a:gd name="T10" fmla="*/ 23 w 341"/>
                <a:gd name="T11" fmla="*/ 58 h 279"/>
                <a:gd name="T12" fmla="*/ 32 w 341"/>
                <a:gd name="T13" fmla="*/ 45 h 279"/>
                <a:gd name="T14" fmla="*/ 40 w 341"/>
                <a:gd name="T15" fmla="*/ 31 h 279"/>
                <a:gd name="T16" fmla="*/ 49 w 341"/>
                <a:gd name="T17" fmla="*/ 12 h 279"/>
                <a:gd name="T18" fmla="*/ 52 w 341"/>
                <a:gd name="T19" fmla="*/ 13 h 279"/>
                <a:gd name="T20" fmla="*/ 56 w 341"/>
                <a:gd name="T21" fmla="*/ 13 h 279"/>
                <a:gd name="T22" fmla="*/ 59 w 341"/>
                <a:gd name="T23" fmla="*/ 14 h 279"/>
                <a:gd name="T24" fmla="*/ 64 w 341"/>
                <a:gd name="T25" fmla="*/ 14 h 279"/>
                <a:gd name="T26" fmla="*/ 70 w 341"/>
                <a:gd name="T27" fmla="*/ 10 h 279"/>
                <a:gd name="T28" fmla="*/ 77 w 341"/>
                <a:gd name="T29" fmla="*/ 7 h 279"/>
                <a:gd name="T30" fmla="*/ 84 w 341"/>
                <a:gd name="T31" fmla="*/ 5 h 279"/>
                <a:gd name="T32" fmla="*/ 91 w 341"/>
                <a:gd name="T33" fmla="*/ 5 h 279"/>
                <a:gd name="T34" fmla="*/ 98 w 341"/>
                <a:gd name="T35" fmla="*/ 4 h 279"/>
                <a:gd name="T36" fmla="*/ 106 w 341"/>
                <a:gd name="T37" fmla="*/ 3 h 279"/>
                <a:gd name="T38" fmla="*/ 114 w 341"/>
                <a:gd name="T39" fmla="*/ 2 h 279"/>
                <a:gd name="T40" fmla="*/ 123 w 341"/>
                <a:gd name="T41" fmla="*/ 0 h 279"/>
                <a:gd name="T42" fmla="*/ 128 w 341"/>
                <a:gd name="T43" fmla="*/ 14 h 279"/>
                <a:gd name="T44" fmla="*/ 135 w 341"/>
                <a:gd name="T45" fmla="*/ 28 h 279"/>
                <a:gd name="T46" fmla="*/ 142 w 341"/>
                <a:gd name="T47" fmla="*/ 41 h 279"/>
                <a:gd name="T48" fmla="*/ 150 w 341"/>
                <a:gd name="T49" fmla="*/ 55 h 279"/>
                <a:gd name="T50" fmla="*/ 156 w 341"/>
                <a:gd name="T51" fmla="*/ 68 h 279"/>
                <a:gd name="T52" fmla="*/ 162 w 341"/>
                <a:gd name="T53" fmla="*/ 83 h 279"/>
                <a:gd name="T54" fmla="*/ 167 w 341"/>
                <a:gd name="T55" fmla="*/ 101 h 279"/>
                <a:gd name="T56" fmla="*/ 170 w 341"/>
                <a:gd name="T57" fmla="*/ 121 h 279"/>
                <a:gd name="T58" fmla="*/ 170 w 341"/>
                <a:gd name="T59" fmla="*/ 121 h 279"/>
                <a:gd name="T60" fmla="*/ 169 w 341"/>
                <a:gd name="T61" fmla="*/ 122 h 279"/>
                <a:gd name="T62" fmla="*/ 152 w 341"/>
                <a:gd name="T63" fmla="*/ 108 h 279"/>
                <a:gd name="T64" fmla="*/ 135 w 341"/>
                <a:gd name="T65" fmla="*/ 100 h 279"/>
                <a:gd name="T66" fmla="*/ 116 w 341"/>
                <a:gd name="T67" fmla="*/ 96 h 279"/>
                <a:gd name="T68" fmla="*/ 97 w 341"/>
                <a:gd name="T69" fmla="*/ 96 h 279"/>
                <a:gd name="T70" fmla="*/ 78 w 341"/>
                <a:gd name="T71" fmla="*/ 99 h 279"/>
                <a:gd name="T72" fmla="*/ 59 w 341"/>
                <a:gd name="T73" fmla="*/ 105 h 279"/>
                <a:gd name="T74" fmla="*/ 40 w 341"/>
                <a:gd name="T75" fmla="*/ 112 h 279"/>
                <a:gd name="T76" fmla="*/ 22 w 341"/>
                <a:gd name="T77" fmla="*/ 121 h 279"/>
                <a:gd name="T78" fmla="*/ 15 w 341"/>
                <a:gd name="T79" fmla="*/ 126 h 279"/>
                <a:gd name="T80" fmla="*/ 10 w 341"/>
                <a:gd name="T81" fmla="*/ 131 h 279"/>
                <a:gd name="T82" fmla="*/ 6 w 341"/>
                <a:gd name="T83" fmla="*/ 134 h 279"/>
                <a:gd name="T84" fmla="*/ 4 w 341"/>
                <a:gd name="T85" fmla="*/ 136 h 279"/>
                <a:gd name="T86" fmla="*/ 1 w 341"/>
                <a:gd name="T87" fmla="*/ 139 h 279"/>
                <a:gd name="T88" fmla="*/ 0 w 341"/>
                <a:gd name="T89" fmla="*/ 140 h 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279">
                  <a:moveTo>
                    <a:pt x="0" y="279"/>
                  </a:moveTo>
                  <a:lnTo>
                    <a:pt x="0" y="231"/>
                  </a:lnTo>
                  <a:lnTo>
                    <a:pt x="7" y="193"/>
                  </a:lnTo>
                  <a:lnTo>
                    <a:pt x="18" y="163"/>
                  </a:lnTo>
                  <a:lnTo>
                    <a:pt x="31" y="139"/>
                  </a:lnTo>
                  <a:lnTo>
                    <a:pt x="46" y="115"/>
                  </a:lnTo>
                  <a:lnTo>
                    <a:pt x="64" y="90"/>
                  </a:lnTo>
                  <a:lnTo>
                    <a:pt x="81" y="61"/>
                  </a:lnTo>
                  <a:lnTo>
                    <a:pt x="99" y="24"/>
                  </a:lnTo>
                  <a:lnTo>
                    <a:pt x="105" y="25"/>
                  </a:lnTo>
                  <a:lnTo>
                    <a:pt x="112" y="26"/>
                  </a:lnTo>
                  <a:lnTo>
                    <a:pt x="119" y="27"/>
                  </a:lnTo>
                  <a:lnTo>
                    <a:pt x="128" y="28"/>
                  </a:lnTo>
                  <a:lnTo>
                    <a:pt x="141" y="19"/>
                  </a:lnTo>
                  <a:lnTo>
                    <a:pt x="155" y="13"/>
                  </a:lnTo>
                  <a:lnTo>
                    <a:pt x="168" y="10"/>
                  </a:lnTo>
                  <a:lnTo>
                    <a:pt x="183" y="10"/>
                  </a:lnTo>
                  <a:lnTo>
                    <a:pt x="197" y="8"/>
                  </a:lnTo>
                  <a:lnTo>
                    <a:pt x="213" y="6"/>
                  </a:lnTo>
                  <a:lnTo>
                    <a:pt x="229" y="3"/>
                  </a:lnTo>
                  <a:lnTo>
                    <a:pt x="247" y="0"/>
                  </a:lnTo>
                  <a:lnTo>
                    <a:pt x="257" y="28"/>
                  </a:lnTo>
                  <a:lnTo>
                    <a:pt x="271" y="56"/>
                  </a:lnTo>
                  <a:lnTo>
                    <a:pt x="285" y="82"/>
                  </a:lnTo>
                  <a:lnTo>
                    <a:pt x="300" y="109"/>
                  </a:lnTo>
                  <a:lnTo>
                    <a:pt x="312" y="135"/>
                  </a:lnTo>
                  <a:lnTo>
                    <a:pt x="325" y="166"/>
                  </a:lnTo>
                  <a:lnTo>
                    <a:pt x="334" y="201"/>
                  </a:lnTo>
                  <a:lnTo>
                    <a:pt x="341" y="241"/>
                  </a:lnTo>
                  <a:lnTo>
                    <a:pt x="340" y="241"/>
                  </a:lnTo>
                  <a:lnTo>
                    <a:pt x="339" y="243"/>
                  </a:lnTo>
                  <a:lnTo>
                    <a:pt x="305" y="216"/>
                  </a:lnTo>
                  <a:lnTo>
                    <a:pt x="270" y="199"/>
                  </a:lnTo>
                  <a:lnTo>
                    <a:pt x="232" y="191"/>
                  </a:lnTo>
                  <a:lnTo>
                    <a:pt x="195" y="192"/>
                  </a:lnTo>
                  <a:lnTo>
                    <a:pt x="156" y="197"/>
                  </a:lnTo>
                  <a:lnTo>
                    <a:pt x="118" y="209"/>
                  </a:lnTo>
                  <a:lnTo>
                    <a:pt x="80" y="224"/>
                  </a:lnTo>
                  <a:lnTo>
                    <a:pt x="45" y="241"/>
                  </a:lnTo>
                  <a:lnTo>
                    <a:pt x="31" y="252"/>
                  </a:lnTo>
                  <a:lnTo>
                    <a:pt x="21" y="261"/>
                  </a:lnTo>
                  <a:lnTo>
                    <a:pt x="13" y="268"/>
                  </a:lnTo>
                  <a:lnTo>
                    <a:pt x="8" y="272"/>
                  </a:lnTo>
                  <a:lnTo>
                    <a:pt x="3" y="277"/>
                  </a:lnTo>
                  <a:lnTo>
                    <a:pt x="0" y="279"/>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8" name="Freeform 9"/>
            <p:cNvSpPr>
              <a:spLocks/>
            </p:cNvSpPr>
            <p:nvPr/>
          </p:nvSpPr>
          <p:spPr bwMode="auto">
            <a:xfrm>
              <a:off x="1262" y="1570"/>
              <a:ext cx="376" cy="1266"/>
            </a:xfrm>
            <a:custGeom>
              <a:avLst/>
              <a:gdLst>
                <a:gd name="T0" fmla="*/ 108 w 752"/>
                <a:gd name="T1" fmla="*/ 1255 h 2533"/>
                <a:gd name="T2" fmla="*/ 8 w 752"/>
                <a:gd name="T3" fmla="*/ 1214 h 2533"/>
                <a:gd name="T4" fmla="*/ 61 w 752"/>
                <a:gd name="T5" fmla="*/ 1166 h 2533"/>
                <a:gd name="T6" fmla="*/ 166 w 752"/>
                <a:gd name="T7" fmla="*/ 1119 h 2533"/>
                <a:gd name="T8" fmla="*/ 166 w 752"/>
                <a:gd name="T9" fmla="*/ 1130 h 2533"/>
                <a:gd name="T10" fmla="*/ 139 w 752"/>
                <a:gd name="T11" fmla="*/ 1147 h 2533"/>
                <a:gd name="T12" fmla="*/ 138 w 752"/>
                <a:gd name="T13" fmla="*/ 1157 h 2533"/>
                <a:gd name="T14" fmla="*/ 120 w 752"/>
                <a:gd name="T15" fmla="*/ 1161 h 2533"/>
                <a:gd name="T16" fmla="*/ 101 w 752"/>
                <a:gd name="T17" fmla="*/ 1167 h 2533"/>
                <a:gd name="T18" fmla="*/ 108 w 752"/>
                <a:gd name="T19" fmla="*/ 1176 h 2533"/>
                <a:gd name="T20" fmla="*/ 114 w 752"/>
                <a:gd name="T21" fmla="*/ 1181 h 2533"/>
                <a:gd name="T22" fmla="*/ 87 w 752"/>
                <a:gd name="T23" fmla="*/ 1179 h 2533"/>
                <a:gd name="T24" fmla="*/ 74 w 752"/>
                <a:gd name="T25" fmla="*/ 1188 h 2533"/>
                <a:gd name="T26" fmla="*/ 96 w 752"/>
                <a:gd name="T27" fmla="*/ 1196 h 2533"/>
                <a:gd name="T28" fmla="*/ 108 w 752"/>
                <a:gd name="T29" fmla="*/ 1203 h 2533"/>
                <a:gd name="T30" fmla="*/ 82 w 752"/>
                <a:gd name="T31" fmla="*/ 1200 h 2533"/>
                <a:gd name="T32" fmla="*/ 54 w 752"/>
                <a:gd name="T33" fmla="*/ 1192 h 2533"/>
                <a:gd name="T34" fmla="*/ 39 w 752"/>
                <a:gd name="T35" fmla="*/ 1196 h 2533"/>
                <a:gd name="T36" fmla="*/ 31 w 752"/>
                <a:gd name="T37" fmla="*/ 1207 h 2533"/>
                <a:gd name="T38" fmla="*/ 74 w 752"/>
                <a:gd name="T39" fmla="*/ 1234 h 2533"/>
                <a:gd name="T40" fmla="*/ 116 w 752"/>
                <a:gd name="T41" fmla="*/ 1239 h 2533"/>
                <a:gd name="T42" fmla="*/ 105 w 752"/>
                <a:gd name="T43" fmla="*/ 1231 h 2533"/>
                <a:gd name="T44" fmla="*/ 102 w 752"/>
                <a:gd name="T45" fmla="*/ 1230 h 2533"/>
                <a:gd name="T46" fmla="*/ 116 w 752"/>
                <a:gd name="T47" fmla="*/ 1226 h 2533"/>
                <a:gd name="T48" fmla="*/ 106 w 752"/>
                <a:gd name="T49" fmla="*/ 1219 h 2533"/>
                <a:gd name="T50" fmla="*/ 101 w 752"/>
                <a:gd name="T51" fmla="*/ 1213 h 2533"/>
                <a:gd name="T52" fmla="*/ 117 w 752"/>
                <a:gd name="T53" fmla="*/ 1211 h 2533"/>
                <a:gd name="T54" fmla="*/ 123 w 752"/>
                <a:gd name="T55" fmla="*/ 1201 h 2533"/>
                <a:gd name="T56" fmla="*/ 102 w 752"/>
                <a:gd name="T57" fmla="*/ 1194 h 2533"/>
                <a:gd name="T58" fmla="*/ 87 w 752"/>
                <a:gd name="T59" fmla="*/ 1189 h 2533"/>
                <a:gd name="T60" fmla="*/ 105 w 752"/>
                <a:gd name="T61" fmla="*/ 1187 h 2533"/>
                <a:gd name="T62" fmla="*/ 131 w 752"/>
                <a:gd name="T63" fmla="*/ 1186 h 2533"/>
                <a:gd name="T64" fmla="*/ 132 w 752"/>
                <a:gd name="T65" fmla="*/ 1177 h 2533"/>
                <a:gd name="T66" fmla="*/ 121 w 752"/>
                <a:gd name="T67" fmla="*/ 1173 h 2533"/>
                <a:gd name="T68" fmla="*/ 132 w 752"/>
                <a:gd name="T69" fmla="*/ 1168 h 2533"/>
                <a:gd name="T70" fmla="*/ 151 w 752"/>
                <a:gd name="T71" fmla="*/ 1160 h 2533"/>
                <a:gd name="T72" fmla="*/ 152 w 752"/>
                <a:gd name="T73" fmla="*/ 1151 h 2533"/>
                <a:gd name="T74" fmla="*/ 162 w 752"/>
                <a:gd name="T75" fmla="*/ 1138 h 2533"/>
                <a:gd name="T76" fmla="*/ 184 w 752"/>
                <a:gd name="T77" fmla="*/ 1121 h 2533"/>
                <a:gd name="T78" fmla="*/ 185 w 752"/>
                <a:gd name="T79" fmla="*/ 1113 h 2533"/>
                <a:gd name="T80" fmla="*/ 187 w 752"/>
                <a:gd name="T81" fmla="*/ 889 h 2533"/>
                <a:gd name="T82" fmla="*/ 196 w 752"/>
                <a:gd name="T83" fmla="*/ 198 h 2533"/>
                <a:gd name="T84" fmla="*/ 197 w 752"/>
                <a:gd name="T85" fmla="*/ 96 h 2533"/>
                <a:gd name="T86" fmla="*/ 200 w 752"/>
                <a:gd name="T87" fmla="*/ 23 h 2533"/>
                <a:gd name="T88" fmla="*/ 212 w 752"/>
                <a:gd name="T89" fmla="*/ 21 h 2533"/>
                <a:gd name="T90" fmla="*/ 200 w 752"/>
                <a:gd name="T91" fmla="*/ 19 h 2533"/>
                <a:gd name="T92" fmla="*/ 197 w 752"/>
                <a:gd name="T93" fmla="*/ 7 h 2533"/>
                <a:gd name="T94" fmla="*/ 213 w 752"/>
                <a:gd name="T95" fmla="*/ 0 h 2533"/>
                <a:gd name="T96" fmla="*/ 213 w 752"/>
                <a:gd name="T97" fmla="*/ 401 h 2533"/>
                <a:gd name="T98" fmla="*/ 205 w 752"/>
                <a:gd name="T99" fmla="*/ 940 h 2533"/>
                <a:gd name="T100" fmla="*/ 204 w 752"/>
                <a:gd name="T101" fmla="*/ 1105 h 2533"/>
                <a:gd name="T102" fmla="*/ 232 w 752"/>
                <a:gd name="T103" fmla="*/ 1125 h 2533"/>
                <a:gd name="T104" fmla="*/ 291 w 752"/>
                <a:gd name="T105" fmla="*/ 1161 h 2533"/>
                <a:gd name="T106" fmla="*/ 357 w 752"/>
                <a:gd name="T107" fmla="*/ 1201 h 2533"/>
                <a:gd name="T108" fmla="*/ 356 w 752"/>
                <a:gd name="T109" fmla="*/ 1233 h 2533"/>
                <a:gd name="T110" fmla="*/ 255 w 752"/>
                <a:gd name="T111" fmla="*/ 1260 h 25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2" h="2533">
                  <a:moveTo>
                    <a:pt x="363" y="2533"/>
                  </a:moveTo>
                  <a:lnTo>
                    <a:pt x="325" y="2529"/>
                  </a:lnTo>
                  <a:lnTo>
                    <a:pt x="275" y="2522"/>
                  </a:lnTo>
                  <a:lnTo>
                    <a:pt x="216" y="2510"/>
                  </a:lnTo>
                  <a:lnTo>
                    <a:pt x="157" y="2495"/>
                  </a:lnTo>
                  <a:lnTo>
                    <a:pt x="99" y="2476"/>
                  </a:lnTo>
                  <a:lnTo>
                    <a:pt x="50" y="2454"/>
                  </a:lnTo>
                  <a:lnTo>
                    <a:pt x="16" y="2428"/>
                  </a:lnTo>
                  <a:lnTo>
                    <a:pt x="0" y="2399"/>
                  </a:lnTo>
                  <a:lnTo>
                    <a:pt x="26" y="2383"/>
                  </a:lnTo>
                  <a:lnTo>
                    <a:pt x="69" y="2361"/>
                  </a:lnTo>
                  <a:lnTo>
                    <a:pt x="122" y="2333"/>
                  </a:lnTo>
                  <a:lnTo>
                    <a:pt x="180" y="2305"/>
                  </a:lnTo>
                  <a:lnTo>
                    <a:pt x="238" y="2276"/>
                  </a:lnTo>
                  <a:lnTo>
                    <a:pt x="291" y="2253"/>
                  </a:lnTo>
                  <a:lnTo>
                    <a:pt x="332" y="2238"/>
                  </a:lnTo>
                  <a:lnTo>
                    <a:pt x="359" y="2236"/>
                  </a:lnTo>
                  <a:lnTo>
                    <a:pt x="353" y="2242"/>
                  </a:lnTo>
                  <a:lnTo>
                    <a:pt x="345" y="2250"/>
                  </a:lnTo>
                  <a:lnTo>
                    <a:pt x="331" y="2260"/>
                  </a:lnTo>
                  <a:lnTo>
                    <a:pt x="318" y="2270"/>
                  </a:lnTo>
                  <a:lnTo>
                    <a:pt x="303" y="2278"/>
                  </a:lnTo>
                  <a:lnTo>
                    <a:pt x="291" y="2287"/>
                  </a:lnTo>
                  <a:lnTo>
                    <a:pt x="278" y="2294"/>
                  </a:lnTo>
                  <a:lnTo>
                    <a:pt x="271" y="2301"/>
                  </a:lnTo>
                  <a:lnTo>
                    <a:pt x="272" y="2306"/>
                  </a:lnTo>
                  <a:lnTo>
                    <a:pt x="275" y="2311"/>
                  </a:lnTo>
                  <a:lnTo>
                    <a:pt x="276" y="2315"/>
                  </a:lnTo>
                  <a:lnTo>
                    <a:pt x="276" y="2318"/>
                  </a:lnTo>
                  <a:lnTo>
                    <a:pt x="262" y="2319"/>
                  </a:lnTo>
                  <a:lnTo>
                    <a:pt x="250" y="2321"/>
                  </a:lnTo>
                  <a:lnTo>
                    <a:pt x="239" y="2322"/>
                  </a:lnTo>
                  <a:lnTo>
                    <a:pt x="229" y="2324"/>
                  </a:lnTo>
                  <a:lnTo>
                    <a:pt x="218" y="2326"/>
                  </a:lnTo>
                  <a:lnTo>
                    <a:pt x="209" y="2330"/>
                  </a:lnTo>
                  <a:lnTo>
                    <a:pt x="201" y="2334"/>
                  </a:lnTo>
                  <a:lnTo>
                    <a:pt x="194" y="2341"/>
                  </a:lnTo>
                  <a:lnTo>
                    <a:pt x="199" y="2346"/>
                  </a:lnTo>
                  <a:lnTo>
                    <a:pt x="209" y="2352"/>
                  </a:lnTo>
                  <a:lnTo>
                    <a:pt x="215" y="2353"/>
                  </a:lnTo>
                  <a:lnTo>
                    <a:pt x="222" y="2355"/>
                  </a:lnTo>
                  <a:lnTo>
                    <a:pt x="229" y="2357"/>
                  </a:lnTo>
                  <a:lnTo>
                    <a:pt x="235" y="2361"/>
                  </a:lnTo>
                  <a:lnTo>
                    <a:pt x="227" y="2363"/>
                  </a:lnTo>
                  <a:lnTo>
                    <a:pt x="217" y="2364"/>
                  </a:lnTo>
                  <a:lnTo>
                    <a:pt x="203" y="2362"/>
                  </a:lnTo>
                  <a:lnTo>
                    <a:pt x="189" y="2361"/>
                  </a:lnTo>
                  <a:lnTo>
                    <a:pt x="173" y="2359"/>
                  </a:lnTo>
                  <a:lnTo>
                    <a:pt x="161" y="2360"/>
                  </a:lnTo>
                  <a:lnTo>
                    <a:pt x="149" y="2363"/>
                  </a:lnTo>
                  <a:lnTo>
                    <a:pt x="142" y="2372"/>
                  </a:lnTo>
                  <a:lnTo>
                    <a:pt x="148" y="2377"/>
                  </a:lnTo>
                  <a:lnTo>
                    <a:pt x="157" y="2382"/>
                  </a:lnTo>
                  <a:lnTo>
                    <a:pt x="168" y="2385"/>
                  </a:lnTo>
                  <a:lnTo>
                    <a:pt x="180" y="2389"/>
                  </a:lnTo>
                  <a:lnTo>
                    <a:pt x="192" y="2392"/>
                  </a:lnTo>
                  <a:lnTo>
                    <a:pt x="203" y="2395"/>
                  </a:lnTo>
                  <a:lnTo>
                    <a:pt x="212" y="2399"/>
                  </a:lnTo>
                  <a:lnTo>
                    <a:pt x="218" y="2406"/>
                  </a:lnTo>
                  <a:lnTo>
                    <a:pt x="216" y="2407"/>
                  </a:lnTo>
                  <a:lnTo>
                    <a:pt x="214" y="2410"/>
                  </a:lnTo>
                  <a:lnTo>
                    <a:pt x="195" y="2408"/>
                  </a:lnTo>
                  <a:lnTo>
                    <a:pt x="180" y="2406"/>
                  </a:lnTo>
                  <a:lnTo>
                    <a:pt x="164" y="2401"/>
                  </a:lnTo>
                  <a:lnTo>
                    <a:pt x="150" y="2397"/>
                  </a:lnTo>
                  <a:lnTo>
                    <a:pt x="135" y="2391"/>
                  </a:lnTo>
                  <a:lnTo>
                    <a:pt x="122" y="2387"/>
                  </a:lnTo>
                  <a:lnTo>
                    <a:pt x="107" y="2384"/>
                  </a:lnTo>
                  <a:lnTo>
                    <a:pt x="93" y="2384"/>
                  </a:lnTo>
                  <a:lnTo>
                    <a:pt x="89" y="2389"/>
                  </a:lnTo>
                  <a:lnTo>
                    <a:pt x="86" y="2392"/>
                  </a:lnTo>
                  <a:lnTo>
                    <a:pt x="78" y="2392"/>
                  </a:lnTo>
                  <a:lnTo>
                    <a:pt x="71" y="2392"/>
                  </a:lnTo>
                  <a:lnTo>
                    <a:pt x="64" y="2392"/>
                  </a:lnTo>
                  <a:lnTo>
                    <a:pt x="57" y="2392"/>
                  </a:lnTo>
                  <a:lnTo>
                    <a:pt x="62" y="2414"/>
                  </a:lnTo>
                  <a:lnTo>
                    <a:pt x="74" y="2432"/>
                  </a:lnTo>
                  <a:lnTo>
                    <a:pt x="94" y="2447"/>
                  </a:lnTo>
                  <a:lnTo>
                    <a:pt x="120" y="2461"/>
                  </a:lnTo>
                  <a:lnTo>
                    <a:pt x="147" y="2469"/>
                  </a:lnTo>
                  <a:lnTo>
                    <a:pt x="177" y="2477"/>
                  </a:lnTo>
                  <a:lnTo>
                    <a:pt x="206" y="2482"/>
                  </a:lnTo>
                  <a:lnTo>
                    <a:pt x="232" y="2486"/>
                  </a:lnTo>
                  <a:lnTo>
                    <a:pt x="232" y="2478"/>
                  </a:lnTo>
                  <a:lnTo>
                    <a:pt x="230" y="2472"/>
                  </a:lnTo>
                  <a:lnTo>
                    <a:pt x="224" y="2469"/>
                  </a:lnTo>
                  <a:lnTo>
                    <a:pt x="218" y="2467"/>
                  </a:lnTo>
                  <a:lnTo>
                    <a:pt x="210" y="2463"/>
                  </a:lnTo>
                  <a:lnTo>
                    <a:pt x="203" y="2462"/>
                  </a:lnTo>
                  <a:lnTo>
                    <a:pt x="196" y="2461"/>
                  </a:lnTo>
                  <a:lnTo>
                    <a:pt x="194" y="2460"/>
                  </a:lnTo>
                  <a:lnTo>
                    <a:pt x="203" y="2460"/>
                  </a:lnTo>
                  <a:lnTo>
                    <a:pt x="214" y="2460"/>
                  </a:lnTo>
                  <a:lnTo>
                    <a:pt x="223" y="2460"/>
                  </a:lnTo>
                  <a:lnTo>
                    <a:pt x="233" y="2460"/>
                  </a:lnTo>
                  <a:lnTo>
                    <a:pt x="232" y="2453"/>
                  </a:lnTo>
                  <a:lnTo>
                    <a:pt x="232" y="2446"/>
                  </a:lnTo>
                  <a:lnTo>
                    <a:pt x="225" y="2444"/>
                  </a:lnTo>
                  <a:lnTo>
                    <a:pt x="218" y="2441"/>
                  </a:lnTo>
                  <a:lnTo>
                    <a:pt x="212" y="2439"/>
                  </a:lnTo>
                  <a:lnTo>
                    <a:pt x="209" y="2438"/>
                  </a:lnTo>
                  <a:lnTo>
                    <a:pt x="201" y="2433"/>
                  </a:lnTo>
                  <a:lnTo>
                    <a:pt x="195" y="2430"/>
                  </a:lnTo>
                  <a:lnTo>
                    <a:pt x="201" y="2426"/>
                  </a:lnTo>
                  <a:lnTo>
                    <a:pt x="208" y="2425"/>
                  </a:lnTo>
                  <a:lnTo>
                    <a:pt x="214" y="2424"/>
                  </a:lnTo>
                  <a:lnTo>
                    <a:pt x="222" y="2424"/>
                  </a:lnTo>
                  <a:lnTo>
                    <a:pt x="233" y="2423"/>
                  </a:lnTo>
                  <a:lnTo>
                    <a:pt x="249" y="2422"/>
                  </a:lnTo>
                  <a:lnTo>
                    <a:pt x="253" y="2416"/>
                  </a:lnTo>
                  <a:lnTo>
                    <a:pt x="256" y="2410"/>
                  </a:lnTo>
                  <a:lnTo>
                    <a:pt x="246" y="2403"/>
                  </a:lnTo>
                  <a:lnTo>
                    <a:pt x="237" y="2399"/>
                  </a:lnTo>
                  <a:lnTo>
                    <a:pt x="225" y="2394"/>
                  </a:lnTo>
                  <a:lnTo>
                    <a:pt x="215" y="2392"/>
                  </a:lnTo>
                  <a:lnTo>
                    <a:pt x="203" y="2389"/>
                  </a:lnTo>
                  <a:lnTo>
                    <a:pt x="193" y="2386"/>
                  </a:lnTo>
                  <a:lnTo>
                    <a:pt x="183" y="2385"/>
                  </a:lnTo>
                  <a:lnTo>
                    <a:pt x="176" y="2384"/>
                  </a:lnTo>
                  <a:lnTo>
                    <a:pt x="174" y="2379"/>
                  </a:lnTo>
                  <a:lnTo>
                    <a:pt x="173" y="2375"/>
                  </a:lnTo>
                  <a:lnTo>
                    <a:pt x="184" y="2375"/>
                  </a:lnTo>
                  <a:lnTo>
                    <a:pt x="196" y="2375"/>
                  </a:lnTo>
                  <a:lnTo>
                    <a:pt x="209" y="2375"/>
                  </a:lnTo>
                  <a:lnTo>
                    <a:pt x="223" y="2376"/>
                  </a:lnTo>
                  <a:lnTo>
                    <a:pt x="235" y="2375"/>
                  </a:lnTo>
                  <a:lnTo>
                    <a:pt x="248" y="2375"/>
                  </a:lnTo>
                  <a:lnTo>
                    <a:pt x="262" y="2372"/>
                  </a:lnTo>
                  <a:lnTo>
                    <a:pt x="276" y="2370"/>
                  </a:lnTo>
                  <a:lnTo>
                    <a:pt x="276" y="2364"/>
                  </a:lnTo>
                  <a:lnTo>
                    <a:pt x="276" y="2359"/>
                  </a:lnTo>
                  <a:lnTo>
                    <a:pt x="264" y="2355"/>
                  </a:lnTo>
                  <a:lnTo>
                    <a:pt x="256" y="2353"/>
                  </a:lnTo>
                  <a:lnTo>
                    <a:pt x="250" y="2351"/>
                  </a:lnTo>
                  <a:lnTo>
                    <a:pt x="247" y="2351"/>
                  </a:lnTo>
                  <a:lnTo>
                    <a:pt x="241" y="2347"/>
                  </a:lnTo>
                  <a:lnTo>
                    <a:pt x="235" y="2344"/>
                  </a:lnTo>
                  <a:lnTo>
                    <a:pt x="242" y="2340"/>
                  </a:lnTo>
                  <a:lnTo>
                    <a:pt x="253" y="2338"/>
                  </a:lnTo>
                  <a:lnTo>
                    <a:pt x="263" y="2336"/>
                  </a:lnTo>
                  <a:lnTo>
                    <a:pt x="273" y="2333"/>
                  </a:lnTo>
                  <a:lnTo>
                    <a:pt x="283" y="2329"/>
                  </a:lnTo>
                  <a:lnTo>
                    <a:pt x="293" y="2325"/>
                  </a:lnTo>
                  <a:lnTo>
                    <a:pt x="302" y="2321"/>
                  </a:lnTo>
                  <a:lnTo>
                    <a:pt x="311" y="2316"/>
                  </a:lnTo>
                  <a:lnTo>
                    <a:pt x="311" y="2311"/>
                  </a:lnTo>
                  <a:lnTo>
                    <a:pt x="311" y="2308"/>
                  </a:lnTo>
                  <a:lnTo>
                    <a:pt x="304" y="2303"/>
                  </a:lnTo>
                  <a:lnTo>
                    <a:pt x="299" y="2299"/>
                  </a:lnTo>
                  <a:lnTo>
                    <a:pt x="304" y="2291"/>
                  </a:lnTo>
                  <a:lnTo>
                    <a:pt x="314" y="2284"/>
                  </a:lnTo>
                  <a:lnTo>
                    <a:pt x="324" y="2276"/>
                  </a:lnTo>
                  <a:lnTo>
                    <a:pt x="336" y="2268"/>
                  </a:lnTo>
                  <a:lnTo>
                    <a:pt x="346" y="2259"/>
                  </a:lnTo>
                  <a:lnTo>
                    <a:pt x="356" y="2250"/>
                  </a:lnTo>
                  <a:lnTo>
                    <a:pt x="367" y="2242"/>
                  </a:lnTo>
                  <a:lnTo>
                    <a:pt x="377" y="2234"/>
                  </a:lnTo>
                  <a:lnTo>
                    <a:pt x="374" y="2234"/>
                  </a:lnTo>
                  <a:lnTo>
                    <a:pt x="370" y="2236"/>
                  </a:lnTo>
                  <a:lnTo>
                    <a:pt x="370" y="2226"/>
                  </a:lnTo>
                  <a:lnTo>
                    <a:pt x="371" y="2196"/>
                  </a:lnTo>
                  <a:lnTo>
                    <a:pt x="371" y="2124"/>
                  </a:lnTo>
                  <a:lnTo>
                    <a:pt x="372" y="1993"/>
                  </a:lnTo>
                  <a:lnTo>
                    <a:pt x="374" y="1779"/>
                  </a:lnTo>
                  <a:lnTo>
                    <a:pt x="377" y="1464"/>
                  </a:lnTo>
                  <a:lnTo>
                    <a:pt x="380" y="1025"/>
                  </a:lnTo>
                  <a:lnTo>
                    <a:pt x="387" y="447"/>
                  </a:lnTo>
                  <a:lnTo>
                    <a:pt x="392" y="397"/>
                  </a:lnTo>
                  <a:lnTo>
                    <a:pt x="395" y="347"/>
                  </a:lnTo>
                  <a:lnTo>
                    <a:pt x="395" y="295"/>
                  </a:lnTo>
                  <a:lnTo>
                    <a:pt x="397" y="244"/>
                  </a:lnTo>
                  <a:lnTo>
                    <a:pt x="394" y="192"/>
                  </a:lnTo>
                  <a:lnTo>
                    <a:pt x="393" y="143"/>
                  </a:lnTo>
                  <a:lnTo>
                    <a:pt x="392" y="93"/>
                  </a:lnTo>
                  <a:lnTo>
                    <a:pt x="392" y="47"/>
                  </a:lnTo>
                  <a:lnTo>
                    <a:pt x="399" y="47"/>
                  </a:lnTo>
                  <a:lnTo>
                    <a:pt x="407" y="47"/>
                  </a:lnTo>
                  <a:lnTo>
                    <a:pt x="414" y="47"/>
                  </a:lnTo>
                  <a:lnTo>
                    <a:pt x="422" y="47"/>
                  </a:lnTo>
                  <a:lnTo>
                    <a:pt x="424" y="43"/>
                  </a:lnTo>
                  <a:lnTo>
                    <a:pt x="422" y="38"/>
                  </a:lnTo>
                  <a:lnTo>
                    <a:pt x="414" y="38"/>
                  </a:lnTo>
                  <a:lnTo>
                    <a:pt x="407" y="38"/>
                  </a:lnTo>
                  <a:lnTo>
                    <a:pt x="399" y="38"/>
                  </a:lnTo>
                  <a:lnTo>
                    <a:pt x="392" y="38"/>
                  </a:lnTo>
                  <a:lnTo>
                    <a:pt x="393" y="29"/>
                  </a:lnTo>
                  <a:lnTo>
                    <a:pt x="394" y="22"/>
                  </a:lnTo>
                  <a:lnTo>
                    <a:pt x="394" y="15"/>
                  </a:lnTo>
                  <a:lnTo>
                    <a:pt x="397" y="10"/>
                  </a:lnTo>
                  <a:lnTo>
                    <a:pt x="405" y="6"/>
                  </a:lnTo>
                  <a:lnTo>
                    <a:pt x="415" y="4"/>
                  </a:lnTo>
                  <a:lnTo>
                    <a:pt x="425" y="1"/>
                  </a:lnTo>
                  <a:lnTo>
                    <a:pt x="437" y="0"/>
                  </a:lnTo>
                  <a:lnTo>
                    <a:pt x="433" y="266"/>
                  </a:lnTo>
                  <a:lnTo>
                    <a:pt x="430" y="534"/>
                  </a:lnTo>
                  <a:lnTo>
                    <a:pt x="426" y="803"/>
                  </a:lnTo>
                  <a:lnTo>
                    <a:pt x="424" y="1072"/>
                  </a:lnTo>
                  <a:lnTo>
                    <a:pt x="420" y="1342"/>
                  </a:lnTo>
                  <a:lnTo>
                    <a:pt x="416" y="1611"/>
                  </a:lnTo>
                  <a:lnTo>
                    <a:pt x="410" y="1881"/>
                  </a:lnTo>
                  <a:lnTo>
                    <a:pt x="406" y="2152"/>
                  </a:lnTo>
                  <a:lnTo>
                    <a:pt x="402" y="2176"/>
                  </a:lnTo>
                  <a:lnTo>
                    <a:pt x="402" y="2195"/>
                  </a:lnTo>
                  <a:lnTo>
                    <a:pt x="407" y="2210"/>
                  </a:lnTo>
                  <a:lnTo>
                    <a:pt x="416" y="2222"/>
                  </a:lnTo>
                  <a:lnTo>
                    <a:pt x="428" y="2231"/>
                  </a:lnTo>
                  <a:lnTo>
                    <a:pt x="444" y="2240"/>
                  </a:lnTo>
                  <a:lnTo>
                    <a:pt x="464" y="2250"/>
                  </a:lnTo>
                  <a:lnTo>
                    <a:pt x="489" y="2263"/>
                  </a:lnTo>
                  <a:lnTo>
                    <a:pt x="520" y="2283"/>
                  </a:lnTo>
                  <a:lnTo>
                    <a:pt x="551" y="2303"/>
                  </a:lnTo>
                  <a:lnTo>
                    <a:pt x="582" y="2323"/>
                  </a:lnTo>
                  <a:lnTo>
                    <a:pt x="614" y="2344"/>
                  </a:lnTo>
                  <a:lnTo>
                    <a:pt x="646" y="2363"/>
                  </a:lnTo>
                  <a:lnTo>
                    <a:pt x="680" y="2383"/>
                  </a:lnTo>
                  <a:lnTo>
                    <a:pt x="714" y="2403"/>
                  </a:lnTo>
                  <a:lnTo>
                    <a:pt x="750" y="2424"/>
                  </a:lnTo>
                  <a:lnTo>
                    <a:pt x="750" y="2430"/>
                  </a:lnTo>
                  <a:lnTo>
                    <a:pt x="752" y="2439"/>
                  </a:lnTo>
                  <a:lnTo>
                    <a:pt x="712" y="2466"/>
                  </a:lnTo>
                  <a:lnTo>
                    <a:pt x="666" y="2487"/>
                  </a:lnTo>
                  <a:lnTo>
                    <a:pt x="615" y="2502"/>
                  </a:lnTo>
                  <a:lnTo>
                    <a:pt x="563" y="2514"/>
                  </a:lnTo>
                  <a:lnTo>
                    <a:pt x="509" y="2521"/>
                  </a:lnTo>
                  <a:lnTo>
                    <a:pt x="457" y="2527"/>
                  </a:lnTo>
                  <a:lnTo>
                    <a:pt x="407" y="2530"/>
                  </a:lnTo>
                  <a:lnTo>
                    <a:pt x="363" y="253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79" name="Freeform 10"/>
            <p:cNvSpPr>
              <a:spLocks/>
            </p:cNvSpPr>
            <p:nvPr/>
          </p:nvSpPr>
          <p:spPr bwMode="auto">
            <a:xfrm>
              <a:off x="1149" y="2828"/>
              <a:ext cx="18" cy="1"/>
            </a:xfrm>
            <a:custGeom>
              <a:avLst/>
              <a:gdLst>
                <a:gd name="T0" fmla="*/ 0 w 36"/>
                <a:gd name="T1" fmla="*/ 1 h 3"/>
                <a:gd name="T2" fmla="*/ 6 w 36"/>
                <a:gd name="T3" fmla="*/ 1 h 3"/>
                <a:gd name="T4" fmla="*/ 11 w 36"/>
                <a:gd name="T5" fmla="*/ 0 h 3"/>
                <a:gd name="T6" fmla="*/ 14 w 36"/>
                <a:gd name="T7" fmla="*/ 0 h 3"/>
                <a:gd name="T8" fmla="*/ 16 w 36"/>
                <a:gd name="T9" fmla="*/ 0 h 3"/>
                <a:gd name="T10" fmla="*/ 18 w 36"/>
                <a:gd name="T11" fmla="*/ 0 h 3"/>
                <a:gd name="T12" fmla="*/ 18 w 36"/>
                <a:gd name="T13" fmla="*/ 1 h 3"/>
                <a:gd name="T14" fmla="*/ 13 w 36"/>
                <a:gd name="T15" fmla="*/ 1 h 3"/>
                <a:gd name="T16" fmla="*/ 8 w 36"/>
                <a:gd name="T17" fmla="*/ 1 h 3"/>
                <a:gd name="T18" fmla="*/ 4 w 36"/>
                <a:gd name="T19" fmla="*/ 1 h 3"/>
                <a:gd name="T20" fmla="*/ 0 w 36"/>
                <a:gd name="T21" fmla="*/ 1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
                  <a:moveTo>
                    <a:pt x="0" y="3"/>
                  </a:moveTo>
                  <a:lnTo>
                    <a:pt x="12" y="2"/>
                  </a:lnTo>
                  <a:lnTo>
                    <a:pt x="21" y="0"/>
                  </a:lnTo>
                  <a:lnTo>
                    <a:pt x="28" y="0"/>
                  </a:lnTo>
                  <a:lnTo>
                    <a:pt x="32" y="0"/>
                  </a:lnTo>
                  <a:lnTo>
                    <a:pt x="36" y="0"/>
                  </a:lnTo>
                  <a:lnTo>
                    <a:pt x="36" y="3"/>
                  </a:lnTo>
                  <a:lnTo>
                    <a:pt x="25" y="3"/>
                  </a:lnTo>
                  <a:lnTo>
                    <a:pt x="16" y="3"/>
                  </a:lnTo>
                  <a:lnTo>
                    <a:pt x="7"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0" name="Freeform 11"/>
            <p:cNvSpPr>
              <a:spLocks/>
            </p:cNvSpPr>
            <p:nvPr/>
          </p:nvSpPr>
          <p:spPr bwMode="auto">
            <a:xfrm>
              <a:off x="474" y="2693"/>
              <a:ext cx="142" cy="135"/>
            </a:xfrm>
            <a:custGeom>
              <a:avLst/>
              <a:gdLst>
                <a:gd name="T0" fmla="*/ 129 w 284"/>
                <a:gd name="T1" fmla="*/ 135 h 270"/>
                <a:gd name="T2" fmla="*/ 77 w 284"/>
                <a:gd name="T3" fmla="*/ 126 h 270"/>
                <a:gd name="T4" fmla="*/ 38 w 284"/>
                <a:gd name="T5" fmla="*/ 112 h 270"/>
                <a:gd name="T6" fmla="*/ 12 w 284"/>
                <a:gd name="T7" fmla="*/ 94 h 270"/>
                <a:gd name="T8" fmla="*/ 0 w 284"/>
                <a:gd name="T9" fmla="*/ 75 h 270"/>
                <a:gd name="T10" fmla="*/ 3 w 284"/>
                <a:gd name="T11" fmla="*/ 54 h 270"/>
                <a:gd name="T12" fmla="*/ 21 w 284"/>
                <a:gd name="T13" fmla="*/ 35 h 270"/>
                <a:gd name="T14" fmla="*/ 54 w 284"/>
                <a:gd name="T15" fmla="*/ 16 h 270"/>
                <a:gd name="T16" fmla="*/ 106 w 284"/>
                <a:gd name="T17" fmla="*/ 0 h 270"/>
                <a:gd name="T18" fmla="*/ 107 w 284"/>
                <a:gd name="T19" fmla="*/ 13 h 270"/>
                <a:gd name="T20" fmla="*/ 113 w 284"/>
                <a:gd name="T21" fmla="*/ 29 h 270"/>
                <a:gd name="T22" fmla="*/ 121 w 284"/>
                <a:gd name="T23" fmla="*/ 45 h 270"/>
                <a:gd name="T24" fmla="*/ 130 w 284"/>
                <a:gd name="T25" fmla="*/ 62 h 270"/>
                <a:gd name="T26" fmla="*/ 137 w 284"/>
                <a:gd name="T27" fmla="*/ 79 h 270"/>
                <a:gd name="T28" fmla="*/ 142 w 284"/>
                <a:gd name="T29" fmla="*/ 97 h 270"/>
                <a:gd name="T30" fmla="*/ 142 w 284"/>
                <a:gd name="T31" fmla="*/ 116 h 270"/>
                <a:gd name="T32" fmla="*/ 138 w 284"/>
                <a:gd name="T33" fmla="*/ 135 h 270"/>
                <a:gd name="T34" fmla="*/ 134 w 284"/>
                <a:gd name="T35" fmla="*/ 135 h 270"/>
                <a:gd name="T36" fmla="*/ 129 w 284"/>
                <a:gd name="T37" fmla="*/ 135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4" h="270">
                  <a:moveTo>
                    <a:pt x="258" y="270"/>
                  </a:moveTo>
                  <a:lnTo>
                    <a:pt x="154" y="251"/>
                  </a:lnTo>
                  <a:lnTo>
                    <a:pt x="76" y="223"/>
                  </a:lnTo>
                  <a:lnTo>
                    <a:pt x="24" y="188"/>
                  </a:lnTo>
                  <a:lnTo>
                    <a:pt x="0" y="150"/>
                  </a:lnTo>
                  <a:lnTo>
                    <a:pt x="5" y="108"/>
                  </a:lnTo>
                  <a:lnTo>
                    <a:pt x="41" y="69"/>
                  </a:lnTo>
                  <a:lnTo>
                    <a:pt x="108" y="31"/>
                  </a:lnTo>
                  <a:lnTo>
                    <a:pt x="211" y="0"/>
                  </a:lnTo>
                  <a:lnTo>
                    <a:pt x="214" y="26"/>
                  </a:lnTo>
                  <a:lnTo>
                    <a:pt x="226" y="58"/>
                  </a:lnTo>
                  <a:lnTo>
                    <a:pt x="242" y="89"/>
                  </a:lnTo>
                  <a:lnTo>
                    <a:pt x="259" y="123"/>
                  </a:lnTo>
                  <a:lnTo>
                    <a:pt x="273" y="158"/>
                  </a:lnTo>
                  <a:lnTo>
                    <a:pt x="283" y="194"/>
                  </a:lnTo>
                  <a:lnTo>
                    <a:pt x="284" y="231"/>
                  </a:lnTo>
                  <a:lnTo>
                    <a:pt x="276" y="270"/>
                  </a:lnTo>
                  <a:lnTo>
                    <a:pt x="267" y="270"/>
                  </a:lnTo>
                  <a:lnTo>
                    <a:pt x="258" y="270"/>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1" name="Freeform 12"/>
            <p:cNvSpPr>
              <a:spLocks/>
            </p:cNvSpPr>
            <p:nvPr/>
          </p:nvSpPr>
          <p:spPr bwMode="auto">
            <a:xfrm>
              <a:off x="1636" y="2788"/>
              <a:ext cx="38" cy="40"/>
            </a:xfrm>
            <a:custGeom>
              <a:avLst/>
              <a:gdLst>
                <a:gd name="T0" fmla="*/ 5 w 76"/>
                <a:gd name="T1" fmla="*/ 40 h 80"/>
                <a:gd name="T2" fmla="*/ 2 w 76"/>
                <a:gd name="T3" fmla="*/ 36 h 80"/>
                <a:gd name="T4" fmla="*/ 0 w 76"/>
                <a:gd name="T5" fmla="*/ 32 h 80"/>
                <a:gd name="T6" fmla="*/ 0 w 76"/>
                <a:gd name="T7" fmla="*/ 28 h 80"/>
                <a:gd name="T8" fmla="*/ 3 w 76"/>
                <a:gd name="T9" fmla="*/ 25 h 80"/>
                <a:gd name="T10" fmla="*/ 6 w 76"/>
                <a:gd name="T11" fmla="*/ 21 h 80"/>
                <a:gd name="T12" fmla="*/ 9 w 76"/>
                <a:gd name="T13" fmla="*/ 20 h 80"/>
                <a:gd name="T14" fmla="*/ 13 w 76"/>
                <a:gd name="T15" fmla="*/ 17 h 80"/>
                <a:gd name="T16" fmla="*/ 17 w 76"/>
                <a:gd name="T17" fmla="*/ 17 h 80"/>
                <a:gd name="T18" fmla="*/ 18 w 76"/>
                <a:gd name="T19" fmla="*/ 12 h 80"/>
                <a:gd name="T20" fmla="*/ 21 w 76"/>
                <a:gd name="T21" fmla="*/ 8 h 80"/>
                <a:gd name="T22" fmla="*/ 23 w 76"/>
                <a:gd name="T23" fmla="*/ 5 h 80"/>
                <a:gd name="T24" fmla="*/ 25 w 76"/>
                <a:gd name="T25" fmla="*/ 1 h 80"/>
                <a:gd name="T26" fmla="*/ 28 w 76"/>
                <a:gd name="T27" fmla="*/ 0 h 80"/>
                <a:gd name="T28" fmla="*/ 30 w 76"/>
                <a:gd name="T29" fmla="*/ 0 h 80"/>
                <a:gd name="T30" fmla="*/ 35 w 76"/>
                <a:gd name="T31" fmla="*/ 9 h 80"/>
                <a:gd name="T32" fmla="*/ 38 w 76"/>
                <a:gd name="T33" fmla="*/ 17 h 80"/>
                <a:gd name="T34" fmla="*/ 38 w 76"/>
                <a:gd name="T35" fmla="*/ 24 h 80"/>
                <a:gd name="T36" fmla="*/ 37 w 76"/>
                <a:gd name="T37" fmla="*/ 30 h 80"/>
                <a:gd name="T38" fmla="*/ 33 w 76"/>
                <a:gd name="T39" fmla="*/ 34 h 80"/>
                <a:gd name="T40" fmla="*/ 26 w 76"/>
                <a:gd name="T41" fmla="*/ 38 h 80"/>
                <a:gd name="T42" fmla="*/ 17 w 76"/>
                <a:gd name="T43" fmla="*/ 39 h 80"/>
                <a:gd name="T44" fmla="*/ 5 w 76"/>
                <a:gd name="T45" fmla="*/ 4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80">
                  <a:moveTo>
                    <a:pt x="10" y="80"/>
                  </a:moveTo>
                  <a:lnTo>
                    <a:pt x="3" y="71"/>
                  </a:lnTo>
                  <a:lnTo>
                    <a:pt x="0" y="63"/>
                  </a:lnTo>
                  <a:lnTo>
                    <a:pt x="0" y="56"/>
                  </a:lnTo>
                  <a:lnTo>
                    <a:pt x="5" y="49"/>
                  </a:lnTo>
                  <a:lnTo>
                    <a:pt x="11" y="42"/>
                  </a:lnTo>
                  <a:lnTo>
                    <a:pt x="18" y="39"/>
                  </a:lnTo>
                  <a:lnTo>
                    <a:pt x="25" y="34"/>
                  </a:lnTo>
                  <a:lnTo>
                    <a:pt x="34" y="33"/>
                  </a:lnTo>
                  <a:lnTo>
                    <a:pt x="36" y="23"/>
                  </a:lnTo>
                  <a:lnTo>
                    <a:pt x="42" y="16"/>
                  </a:lnTo>
                  <a:lnTo>
                    <a:pt x="46" y="9"/>
                  </a:lnTo>
                  <a:lnTo>
                    <a:pt x="50" y="2"/>
                  </a:lnTo>
                  <a:lnTo>
                    <a:pt x="55" y="0"/>
                  </a:lnTo>
                  <a:lnTo>
                    <a:pt x="60" y="0"/>
                  </a:lnTo>
                  <a:lnTo>
                    <a:pt x="69" y="17"/>
                  </a:lnTo>
                  <a:lnTo>
                    <a:pt x="75" y="34"/>
                  </a:lnTo>
                  <a:lnTo>
                    <a:pt x="76" y="48"/>
                  </a:lnTo>
                  <a:lnTo>
                    <a:pt x="74" y="60"/>
                  </a:lnTo>
                  <a:lnTo>
                    <a:pt x="66" y="68"/>
                  </a:lnTo>
                  <a:lnTo>
                    <a:pt x="52" y="75"/>
                  </a:lnTo>
                  <a:lnTo>
                    <a:pt x="34" y="78"/>
                  </a:lnTo>
                  <a:lnTo>
                    <a:pt x="10" y="8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2" name="Freeform 13"/>
            <p:cNvSpPr>
              <a:spLocks/>
            </p:cNvSpPr>
            <p:nvPr/>
          </p:nvSpPr>
          <p:spPr bwMode="auto">
            <a:xfrm>
              <a:off x="592" y="2618"/>
              <a:ext cx="231" cy="210"/>
            </a:xfrm>
            <a:custGeom>
              <a:avLst/>
              <a:gdLst>
                <a:gd name="T0" fmla="*/ 37 w 464"/>
                <a:gd name="T1" fmla="*/ 204 h 421"/>
                <a:gd name="T2" fmla="*/ 37 w 464"/>
                <a:gd name="T3" fmla="*/ 191 h 421"/>
                <a:gd name="T4" fmla="*/ 82 w 464"/>
                <a:gd name="T5" fmla="*/ 169 h 421"/>
                <a:gd name="T6" fmla="*/ 157 w 464"/>
                <a:gd name="T7" fmla="*/ 166 h 421"/>
                <a:gd name="T8" fmla="*/ 224 w 464"/>
                <a:gd name="T9" fmla="*/ 147 h 421"/>
                <a:gd name="T10" fmla="*/ 221 w 464"/>
                <a:gd name="T11" fmla="*/ 139 h 421"/>
                <a:gd name="T12" fmla="*/ 198 w 464"/>
                <a:gd name="T13" fmla="*/ 144 h 421"/>
                <a:gd name="T14" fmla="*/ 174 w 464"/>
                <a:gd name="T15" fmla="*/ 149 h 421"/>
                <a:gd name="T16" fmla="*/ 132 w 464"/>
                <a:gd name="T17" fmla="*/ 152 h 421"/>
                <a:gd name="T18" fmla="*/ 88 w 464"/>
                <a:gd name="T19" fmla="*/ 162 h 421"/>
                <a:gd name="T20" fmla="*/ 39 w 464"/>
                <a:gd name="T21" fmla="*/ 171 h 421"/>
                <a:gd name="T22" fmla="*/ 26 w 464"/>
                <a:gd name="T23" fmla="*/ 142 h 421"/>
                <a:gd name="T24" fmla="*/ 6 w 464"/>
                <a:gd name="T25" fmla="*/ 94 h 421"/>
                <a:gd name="T26" fmla="*/ 3 w 464"/>
                <a:gd name="T27" fmla="*/ 78 h 421"/>
                <a:gd name="T28" fmla="*/ 17 w 464"/>
                <a:gd name="T29" fmla="*/ 78 h 421"/>
                <a:gd name="T30" fmla="*/ 29 w 464"/>
                <a:gd name="T31" fmla="*/ 78 h 421"/>
                <a:gd name="T32" fmla="*/ 47 w 464"/>
                <a:gd name="T33" fmla="*/ 79 h 421"/>
                <a:gd name="T34" fmla="*/ 60 w 464"/>
                <a:gd name="T35" fmla="*/ 68 h 421"/>
                <a:gd name="T36" fmla="*/ 76 w 464"/>
                <a:gd name="T37" fmla="*/ 59 h 421"/>
                <a:gd name="T38" fmla="*/ 81 w 464"/>
                <a:gd name="T39" fmla="*/ 83 h 421"/>
                <a:gd name="T40" fmla="*/ 95 w 464"/>
                <a:gd name="T41" fmla="*/ 98 h 421"/>
                <a:gd name="T42" fmla="*/ 116 w 464"/>
                <a:gd name="T43" fmla="*/ 86 h 421"/>
                <a:gd name="T44" fmla="*/ 117 w 464"/>
                <a:gd name="T45" fmla="*/ 78 h 421"/>
                <a:gd name="T46" fmla="*/ 127 w 464"/>
                <a:gd name="T47" fmla="*/ 80 h 421"/>
                <a:gd name="T48" fmla="*/ 140 w 464"/>
                <a:gd name="T49" fmla="*/ 83 h 421"/>
                <a:gd name="T50" fmla="*/ 164 w 464"/>
                <a:gd name="T51" fmla="*/ 114 h 421"/>
                <a:gd name="T52" fmla="*/ 208 w 464"/>
                <a:gd name="T53" fmla="*/ 110 h 421"/>
                <a:gd name="T54" fmla="*/ 200 w 464"/>
                <a:gd name="T55" fmla="*/ 60 h 421"/>
                <a:gd name="T56" fmla="*/ 167 w 464"/>
                <a:gd name="T57" fmla="*/ 67 h 421"/>
                <a:gd name="T58" fmla="*/ 157 w 464"/>
                <a:gd name="T59" fmla="*/ 59 h 421"/>
                <a:gd name="T60" fmla="*/ 148 w 464"/>
                <a:gd name="T61" fmla="*/ 34 h 421"/>
                <a:gd name="T62" fmla="*/ 137 w 464"/>
                <a:gd name="T63" fmla="*/ 11 h 421"/>
                <a:gd name="T64" fmla="*/ 148 w 464"/>
                <a:gd name="T65" fmla="*/ 0 h 421"/>
                <a:gd name="T66" fmla="*/ 158 w 464"/>
                <a:gd name="T67" fmla="*/ 2 h 421"/>
                <a:gd name="T68" fmla="*/ 171 w 464"/>
                <a:gd name="T69" fmla="*/ 16 h 421"/>
                <a:gd name="T70" fmla="*/ 183 w 464"/>
                <a:gd name="T71" fmla="*/ 14 h 421"/>
                <a:gd name="T72" fmla="*/ 197 w 464"/>
                <a:gd name="T73" fmla="*/ 15 h 421"/>
                <a:gd name="T74" fmla="*/ 213 w 464"/>
                <a:gd name="T75" fmla="*/ 47 h 421"/>
                <a:gd name="T76" fmla="*/ 231 w 464"/>
                <a:gd name="T77" fmla="*/ 128 h 421"/>
                <a:gd name="T78" fmla="*/ 189 w 464"/>
                <a:gd name="T79" fmla="*/ 173 h 421"/>
                <a:gd name="T80" fmla="*/ 120 w 464"/>
                <a:gd name="T81" fmla="*/ 184 h 421"/>
                <a:gd name="T82" fmla="*/ 78 w 464"/>
                <a:gd name="T83" fmla="*/ 199 h 421"/>
                <a:gd name="T84" fmla="*/ 37 w 464"/>
                <a:gd name="T85" fmla="*/ 210 h 4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4" h="421">
                  <a:moveTo>
                    <a:pt x="74" y="421"/>
                  </a:moveTo>
                  <a:lnTo>
                    <a:pt x="74" y="414"/>
                  </a:lnTo>
                  <a:lnTo>
                    <a:pt x="74" y="408"/>
                  </a:lnTo>
                  <a:lnTo>
                    <a:pt x="74" y="402"/>
                  </a:lnTo>
                  <a:lnTo>
                    <a:pt x="75" y="396"/>
                  </a:lnTo>
                  <a:lnTo>
                    <a:pt x="75" y="383"/>
                  </a:lnTo>
                  <a:lnTo>
                    <a:pt x="76" y="372"/>
                  </a:lnTo>
                  <a:lnTo>
                    <a:pt x="116" y="350"/>
                  </a:lnTo>
                  <a:lnTo>
                    <a:pt x="164" y="339"/>
                  </a:lnTo>
                  <a:lnTo>
                    <a:pt x="213" y="334"/>
                  </a:lnTo>
                  <a:lnTo>
                    <a:pt x="265" y="334"/>
                  </a:lnTo>
                  <a:lnTo>
                    <a:pt x="315" y="333"/>
                  </a:lnTo>
                  <a:lnTo>
                    <a:pt x="365" y="328"/>
                  </a:lnTo>
                  <a:lnTo>
                    <a:pt x="409" y="316"/>
                  </a:lnTo>
                  <a:lnTo>
                    <a:pt x="449" y="294"/>
                  </a:lnTo>
                  <a:lnTo>
                    <a:pt x="449" y="287"/>
                  </a:lnTo>
                  <a:lnTo>
                    <a:pt x="449" y="279"/>
                  </a:lnTo>
                  <a:lnTo>
                    <a:pt x="443" y="279"/>
                  </a:lnTo>
                  <a:lnTo>
                    <a:pt x="432" y="281"/>
                  </a:lnTo>
                  <a:lnTo>
                    <a:pt x="416" y="284"/>
                  </a:lnTo>
                  <a:lnTo>
                    <a:pt x="398" y="289"/>
                  </a:lnTo>
                  <a:lnTo>
                    <a:pt x="379" y="293"/>
                  </a:lnTo>
                  <a:lnTo>
                    <a:pt x="363" y="297"/>
                  </a:lnTo>
                  <a:lnTo>
                    <a:pt x="349" y="299"/>
                  </a:lnTo>
                  <a:lnTo>
                    <a:pt x="342" y="303"/>
                  </a:lnTo>
                  <a:lnTo>
                    <a:pt x="299" y="301"/>
                  </a:lnTo>
                  <a:lnTo>
                    <a:pt x="265" y="304"/>
                  </a:lnTo>
                  <a:lnTo>
                    <a:pt x="234" y="309"/>
                  </a:lnTo>
                  <a:lnTo>
                    <a:pt x="206" y="317"/>
                  </a:lnTo>
                  <a:lnTo>
                    <a:pt x="177" y="324"/>
                  </a:lnTo>
                  <a:lnTo>
                    <a:pt x="149" y="332"/>
                  </a:lnTo>
                  <a:lnTo>
                    <a:pt x="115" y="339"/>
                  </a:lnTo>
                  <a:lnTo>
                    <a:pt x="78" y="343"/>
                  </a:lnTo>
                  <a:lnTo>
                    <a:pt x="74" y="335"/>
                  </a:lnTo>
                  <a:lnTo>
                    <a:pt x="65" y="314"/>
                  </a:lnTo>
                  <a:lnTo>
                    <a:pt x="52" y="284"/>
                  </a:lnTo>
                  <a:lnTo>
                    <a:pt x="39" y="252"/>
                  </a:lnTo>
                  <a:lnTo>
                    <a:pt x="24" y="218"/>
                  </a:lnTo>
                  <a:lnTo>
                    <a:pt x="13" y="188"/>
                  </a:lnTo>
                  <a:lnTo>
                    <a:pt x="2" y="166"/>
                  </a:lnTo>
                  <a:lnTo>
                    <a:pt x="0" y="156"/>
                  </a:lnTo>
                  <a:lnTo>
                    <a:pt x="7" y="156"/>
                  </a:lnTo>
                  <a:lnTo>
                    <a:pt x="16" y="156"/>
                  </a:lnTo>
                  <a:lnTo>
                    <a:pt x="24" y="156"/>
                  </a:lnTo>
                  <a:lnTo>
                    <a:pt x="34" y="157"/>
                  </a:lnTo>
                  <a:lnTo>
                    <a:pt x="40" y="157"/>
                  </a:lnTo>
                  <a:lnTo>
                    <a:pt x="50" y="157"/>
                  </a:lnTo>
                  <a:lnTo>
                    <a:pt x="58" y="157"/>
                  </a:lnTo>
                  <a:lnTo>
                    <a:pt x="67" y="158"/>
                  </a:lnTo>
                  <a:lnTo>
                    <a:pt x="82" y="160"/>
                  </a:lnTo>
                  <a:lnTo>
                    <a:pt x="94" y="159"/>
                  </a:lnTo>
                  <a:lnTo>
                    <a:pt x="104" y="153"/>
                  </a:lnTo>
                  <a:lnTo>
                    <a:pt x="113" y="146"/>
                  </a:lnTo>
                  <a:lnTo>
                    <a:pt x="120" y="137"/>
                  </a:lnTo>
                  <a:lnTo>
                    <a:pt x="128" y="129"/>
                  </a:lnTo>
                  <a:lnTo>
                    <a:pt x="138" y="122"/>
                  </a:lnTo>
                  <a:lnTo>
                    <a:pt x="152" y="118"/>
                  </a:lnTo>
                  <a:lnTo>
                    <a:pt x="155" y="133"/>
                  </a:lnTo>
                  <a:lnTo>
                    <a:pt x="159" y="151"/>
                  </a:lnTo>
                  <a:lnTo>
                    <a:pt x="162" y="167"/>
                  </a:lnTo>
                  <a:lnTo>
                    <a:pt x="170" y="183"/>
                  </a:lnTo>
                  <a:lnTo>
                    <a:pt x="178" y="192"/>
                  </a:lnTo>
                  <a:lnTo>
                    <a:pt x="191" y="197"/>
                  </a:lnTo>
                  <a:lnTo>
                    <a:pt x="208" y="192"/>
                  </a:lnTo>
                  <a:lnTo>
                    <a:pt x="233" y="180"/>
                  </a:lnTo>
                  <a:lnTo>
                    <a:pt x="233" y="173"/>
                  </a:lnTo>
                  <a:lnTo>
                    <a:pt x="233" y="167"/>
                  </a:lnTo>
                  <a:lnTo>
                    <a:pt x="233" y="161"/>
                  </a:lnTo>
                  <a:lnTo>
                    <a:pt x="235" y="156"/>
                  </a:lnTo>
                  <a:lnTo>
                    <a:pt x="242" y="156"/>
                  </a:lnTo>
                  <a:lnTo>
                    <a:pt x="249" y="158"/>
                  </a:lnTo>
                  <a:lnTo>
                    <a:pt x="256" y="160"/>
                  </a:lnTo>
                  <a:lnTo>
                    <a:pt x="264" y="163"/>
                  </a:lnTo>
                  <a:lnTo>
                    <a:pt x="271" y="164"/>
                  </a:lnTo>
                  <a:lnTo>
                    <a:pt x="282" y="166"/>
                  </a:lnTo>
                  <a:lnTo>
                    <a:pt x="295" y="165"/>
                  </a:lnTo>
                  <a:lnTo>
                    <a:pt x="311" y="163"/>
                  </a:lnTo>
                  <a:lnTo>
                    <a:pt x="330" y="228"/>
                  </a:lnTo>
                  <a:lnTo>
                    <a:pt x="360" y="252"/>
                  </a:lnTo>
                  <a:lnTo>
                    <a:pt x="390" y="246"/>
                  </a:lnTo>
                  <a:lnTo>
                    <a:pt x="417" y="220"/>
                  </a:lnTo>
                  <a:lnTo>
                    <a:pt x="430" y="182"/>
                  </a:lnTo>
                  <a:lnTo>
                    <a:pt x="428" y="146"/>
                  </a:lnTo>
                  <a:lnTo>
                    <a:pt x="402" y="120"/>
                  </a:lnTo>
                  <a:lnTo>
                    <a:pt x="346" y="115"/>
                  </a:lnTo>
                  <a:lnTo>
                    <a:pt x="341" y="125"/>
                  </a:lnTo>
                  <a:lnTo>
                    <a:pt x="335" y="135"/>
                  </a:lnTo>
                  <a:lnTo>
                    <a:pt x="326" y="141"/>
                  </a:lnTo>
                  <a:lnTo>
                    <a:pt x="317" y="144"/>
                  </a:lnTo>
                  <a:lnTo>
                    <a:pt x="315" y="119"/>
                  </a:lnTo>
                  <a:lnTo>
                    <a:pt x="312" y="99"/>
                  </a:lnTo>
                  <a:lnTo>
                    <a:pt x="305" y="82"/>
                  </a:lnTo>
                  <a:lnTo>
                    <a:pt x="298" y="68"/>
                  </a:lnTo>
                  <a:lnTo>
                    <a:pt x="289" y="53"/>
                  </a:lnTo>
                  <a:lnTo>
                    <a:pt x="282" y="39"/>
                  </a:lnTo>
                  <a:lnTo>
                    <a:pt x="276" y="22"/>
                  </a:lnTo>
                  <a:lnTo>
                    <a:pt x="275" y="1"/>
                  </a:lnTo>
                  <a:lnTo>
                    <a:pt x="287" y="0"/>
                  </a:lnTo>
                  <a:lnTo>
                    <a:pt x="297" y="0"/>
                  </a:lnTo>
                  <a:lnTo>
                    <a:pt x="304" y="0"/>
                  </a:lnTo>
                  <a:lnTo>
                    <a:pt x="312" y="3"/>
                  </a:lnTo>
                  <a:lnTo>
                    <a:pt x="318" y="5"/>
                  </a:lnTo>
                  <a:lnTo>
                    <a:pt x="325" y="12"/>
                  </a:lnTo>
                  <a:lnTo>
                    <a:pt x="333" y="20"/>
                  </a:lnTo>
                  <a:lnTo>
                    <a:pt x="344" y="33"/>
                  </a:lnTo>
                  <a:lnTo>
                    <a:pt x="351" y="30"/>
                  </a:lnTo>
                  <a:lnTo>
                    <a:pt x="359" y="29"/>
                  </a:lnTo>
                  <a:lnTo>
                    <a:pt x="367" y="29"/>
                  </a:lnTo>
                  <a:lnTo>
                    <a:pt x="378" y="29"/>
                  </a:lnTo>
                  <a:lnTo>
                    <a:pt x="386" y="29"/>
                  </a:lnTo>
                  <a:lnTo>
                    <a:pt x="396" y="30"/>
                  </a:lnTo>
                  <a:lnTo>
                    <a:pt x="405" y="31"/>
                  </a:lnTo>
                  <a:lnTo>
                    <a:pt x="418" y="35"/>
                  </a:lnTo>
                  <a:lnTo>
                    <a:pt x="428" y="95"/>
                  </a:lnTo>
                  <a:lnTo>
                    <a:pt x="444" y="153"/>
                  </a:lnTo>
                  <a:lnTo>
                    <a:pt x="457" y="206"/>
                  </a:lnTo>
                  <a:lnTo>
                    <a:pt x="464" y="256"/>
                  </a:lnTo>
                  <a:lnTo>
                    <a:pt x="456" y="296"/>
                  </a:lnTo>
                  <a:lnTo>
                    <a:pt x="429" y="327"/>
                  </a:lnTo>
                  <a:lnTo>
                    <a:pt x="379" y="347"/>
                  </a:lnTo>
                  <a:lnTo>
                    <a:pt x="299" y="355"/>
                  </a:lnTo>
                  <a:lnTo>
                    <a:pt x="269" y="360"/>
                  </a:lnTo>
                  <a:lnTo>
                    <a:pt x="241" y="368"/>
                  </a:lnTo>
                  <a:lnTo>
                    <a:pt x="212" y="379"/>
                  </a:lnTo>
                  <a:lnTo>
                    <a:pt x="184" y="389"/>
                  </a:lnTo>
                  <a:lnTo>
                    <a:pt x="157" y="398"/>
                  </a:lnTo>
                  <a:lnTo>
                    <a:pt x="129" y="408"/>
                  </a:lnTo>
                  <a:lnTo>
                    <a:pt x="101" y="414"/>
                  </a:lnTo>
                  <a:lnTo>
                    <a:pt x="74" y="421"/>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3" name="Freeform 14"/>
            <p:cNvSpPr>
              <a:spLocks/>
            </p:cNvSpPr>
            <p:nvPr/>
          </p:nvSpPr>
          <p:spPr bwMode="auto">
            <a:xfrm>
              <a:off x="1219" y="2769"/>
              <a:ext cx="31" cy="38"/>
            </a:xfrm>
            <a:custGeom>
              <a:avLst/>
              <a:gdLst>
                <a:gd name="T0" fmla="*/ 15 w 61"/>
                <a:gd name="T1" fmla="*/ 38 h 76"/>
                <a:gd name="T2" fmla="*/ 7 w 61"/>
                <a:gd name="T3" fmla="*/ 34 h 76"/>
                <a:gd name="T4" fmla="*/ 3 w 61"/>
                <a:gd name="T5" fmla="*/ 28 h 76"/>
                <a:gd name="T6" fmla="*/ 0 w 61"/>
                <a:gd name="T7" fmla="*/ 21 h 76"/>
                <a:gd name="T8" fmla="*/ 2 w 61"/>
                <a:gd name="T9" fmla="*/ 15 h 76"/>
                <a:gd name="T10" fmla="*/ 4 w 61"/>
                <a:gd name="T11" fmla="*/ 8 h 76"/>
                <a:gd name="T12" fmla="*/ 9 w 61"/>
                <a:gd name="T13" fmla="*/ 4 h 76"/>
                <a:gd name="T14" fmla="*/ 15 w 61"/>
                <a:gd name="T15" fmla="*/ 0 h 76"/>
                <a:gd name="T16" fmla="*/ 23 w 61"/>
                <a:gd name="T17" fmla="*/ 0 h 76"/>
                <a:gd name="T18" fmla="*/ 24 w 61"/>
                <a:gd name="T19" fmla="*/ 5 h 76"/>
                <a:gd name="T20" fmla="*/ 27 w 61"/>
                <a:gd name="T21" fmla="*/ 11 h 76"/>
                <a:gd name="T22" fmla="*/ 29 w 61"/>
                <a:gd name="T23" fmla="*/ 17 h 76"/>
                <a:gd name="T24" fmla="*/ 31 w 61"/>
                <a:gd name="T25" fmla="*/ 23 h 76"/>
                <a:gd name="T26" fmla="*/ 30 w 61"/>
                <a:gd name="T27" fmla="*/ 28 h 76"/>
                <a:gd name="T28" fmla="*/ 28 w 61"/>
                <a:gd name="T29" fmla="*/ 34 h 76"/>
                <a:gd name="T30" fmla="*/ 23 w 61"/>
                <a:gd name="T31" fmla="*/ 36 h 76"/>
                <a:gd name="T32" fmla="*/ 15 w 61"/>
                <a:gd name="T33" fmla="*/ 38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6">
                  <a:moveTo>
                    <a:pt x="29" y="76"/>
                  </a:moveTo>
                  <a:lnTo>
                    <a:pt x="13" y="67"/>
                  </a:lnTo>
                  <a:lnTo>
                    <a:pt x="5" y="56"/>
                  </a:lnTo>
                  <a:lnTo>
                    <a:pt x="0" y="42"/>
                  </a:lnTo>
                  <a:lnTo>
                    <a:pt x="3" y="30"/>
                  </a:lnTo>
                  <a:lnTo>
                    <a:pt x="7" y="16"/>
                  </a:lnTo>
                  <a:lnTo>
                    <a:pt x="17" y="7"/>
                  </a:lnTo>
                  <a:lnTo>
                    <a:pt x="29" y="0"/>
                  </a:lnTo>
                  <a:lnTo>
                    <a:pt x="45" y="0"/>
                  </a:lnTo>
                  <a:lnTo>
                    <a:pt x="48" y="9"/>
                  </a:lnTo>
                  <a:lnTo>
                    <a:pt x="53" y="21"/>
                  </a:lnTo>
                  <a:lnTo>
                    <a:pt x="58" y="33"/>
                  </a:lnTo>
                  <a:lnTo>
                    <a:pt x="61" y="46"/>
                  </a:lnTo>
                  <a:lnTo>
                    <a:pt x="60" y="56"/>
                  </a:lnTo>
                  <a:lnTo>
                    <a:pt x="56" y="67"/>
                  </a:lnTo>
                  <a:lnTo>
                    <a:pt x="45" y="72"/>
                  </a:lnTo>
                  <a:lnTo>
                    <a:pt x="29" y="7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4" name="Freeform 15"/>
            <p:cNvSpPr>
              <a:spLocks/>
            </p:cNvSpPr>
            <p:nvPr/>
          </p:nvSpPr>
          <p:spPr bwMode="auto">
            <a:xfrm>
              <a:off x="1334" y="2797"/>
              <a:ext cx="8" cy="4"/>
            </a:xfrm>
            <a:custGeom>
              <a:avLst/>
              <a:gdLst>
                <a:gd name="T0" fmla="*/ 3 w 15"/>
                <a:gd name="T1" fmla="*/ 4 h 7"/>
                <a:gd name="T2" fmla="*/ 2 w 15"/>
                <a:gd name="T3" fmla="*/ 2 h 7"/>
                <a:gd name="T4" fmla="*/ 0 w 15"/>
                <a:gd name="T5" fmla="*/ 0 h 7"/>
                <a:gd name="T6" fmla="*/ 3 w 15"/>
                <a:gd name="T7" fmla="*/ 0 h 7"/>
                <a:gd name="T8" fmla="*/ 8 w 15"/>
                <a:gd name="T9" fmla="*/ 2 h 7"/>
                <a:gd name="T10" fmla="*/ 6 w 15"/>
                <a:gd name="T11" fmla="*/ 3 h 7"/>
                <a:gd name="T12" fmla="*/ 3 w 15"/>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
                  <a:moveTo>
                    <a:pt x="6" y="7"/>
                  </a:moveTo>
                  <a:lnTo>
                    <a:pt x="3" y="3"/>
                  </a:lnTo>
                  <a:lnTo>
                    <a:pt x="0" y="0"/>
                  </a:lnTo>
                  <a:lnTo>
                    <a:pt x="6" y="0"/>
                  </a:lnTo>
                  <a:lnTo>
                    <a:pt x="15" y="3"/>
                  </a:lnTo>
                  <a:lnTo>
                    <a:pt x="11" y="6"/>
                  </a:lnTo>
                  <a:lnTo>
                    <a:pt x="6" y="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5" name="Freeform 16"/>
            <p:cNvSpPr>
              <a:spLocks/>
            </p:cNvSpPr>
            <p:nvPr/>
          </p:nvSpPr>
          <p:spPr bwMode="auto">
            <a:xfrm>
              <a:off x="1318" y="2772"/>
              <a:ext cx="24" cy="13"/>
            </a:xfrm>
            <a:custGeom>
              <a:avLst/>
              <a:gdLst>
                <a:gd name="T0" fmla="*/ 20 w 49"/>
                <a:gd name="T1" fmla="*/ 12 h 25"/>
                <a:gd name="T2" fmla="*/ 15 w 49"/>
                <a:gd name="T3" fmla="*/ 9 h 25"/>
                <a:gd name="T4" fmla="*/ 10 w 49"/>
                <a:gd name="T5" fmla="*/ 7 h 25"/>
                <a:gd name="T6" fmla="*/ 4 w 49"/>
                <a:gd name="T7" fmla="*/ 5 h 25"/>
                <a:gd name="T8" fmla="*/ 0 w 49"/>
                <a:gd name="T9" fmla="*/ 2 h 25"/>
                <a:gd name="T10" fmla="*/ 0 w 49"/>
                <a:gd name="T11" fmla="*/ 1 h 25"/>
                <a:gd name="T12" fmla="*/ 1 w 49"/>
                <a:gd name="T13" fmla="*/ 0 h 25"/>
                <a:gd name="T14" fmla="*/ 6 w 49"/>
                <a:gd name="T15" fmla="*/ 1 h 25"/>
                <a:gd name="T16" fmla="*/ 12 w 49"/>
                <a:gd name="T17" fmla="*/ 5 h 25"/>
                <a:gd name="T18" fmla="*/ 18 w 49"/>
                <a:gd name="T19" fmla="*/ 8 h 25"/>
                <a:gd name="T20" fmla="*/ 24 w 49"/>
                <a:gd name="T21" fmla="*/ 10 h 25"/>
                <a:gd name="T22" fmla="*/ 22 w 49"/>
                <a:gd name="T23" fmla="*/ 13 h 25"/>
                <a:gd name="T24" fmla="*/ 20 w 49"/>
                <a:gd name="T25" fmla="*/ 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25">
                  <a:moveTo>
                    <a:pt x="40" y="24"/>
                  </a:moveTo>
                  <a:lnTo>
                    <a:pt x="30" y="18"/>
                  </a:lnTo>
                  <a:lnTo>
                    <a:pt x="20" y="14"/>
                  </a:lnTo>
                  <a:lnTo>
                    <a:pt x="9" y="9"/>
                  </a:lnTo>
                  <a:lnTo>
                    <a:pt x="0" y="4"/>
                  </a:lnTo>
                  <a:lnTo>
                    <a:pt x="1" y="2"/>
                  </a:lnTo>
                  <a:lnTo>
                    <a:pt x="2" y="0"/>
                  </a:lnTo>
                  <a:lnTo>
                    <a:pt x="12" y="2"/>
                  </a:lnTo>
                  <a:lnTo>
                    <a:pt x="24" y="9"/>
                  </a:lnTo>
                  <a:lnTo>
                    <a:pt x="36" y="15"/>
                  </a:lnTo>
                  <a:lnTo>
                    <a:pt x="49" y="20"/>
                  </a:lnTo>
                  <a:lnTo>
                    <a:pt x="44" y="25"/>
                  </a:lnTo>
                  <a:lnTo>
                    <a:pt x="40"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6" name="Freeform 17"/>
            <p:cNvSpPr>
              <a:spLocks/>
            </p:cNvSpPr>
            <p:nvPr/>
          </p:nvSpPr>
          <p:spPr bwMode="auto">
            <a:xfrm>
              <a:off x="904" y="2729"/>
              <a:ext cx="97" cy="54"/>
            </a:xfrm>
            <a:custGeom>
              <a:avLst/>
              <a:gdLst>
                <a:gd name="T0" fmla="*/ 0 w 194"/>
                <a:gd name="T1" fmla="*/ 54 h 108"/>
                <a:gd name="T2" fmla="*/ 0 w 194"/>
                <a:gd name="T3" fmla="*/ 52 h 108"/>
                <a:gd name="T4" fmla="*/ 0 w 194"/>
                <a:gd name="T5" fmla="*/ 49 h 108"/>
                <a:gd name="T6" fmla="*/ 0 w 194"/>
                <a:gd name="T7" fmla="*/ 45 h 108"/>
                <a:gd name="T8" fmla="*/ 0 w 194"/>
                <a:gd name="T9" fmla="*/ 43 h 108"/>
                <a:gd name="T10" fmla="*/ 8 w 194"/>
                <a:gd name="T11" fmla="*/ 33 h 108"/>
                <a:gd name="T12" fmla="*/ 15 w 194"/>
                <a:gd name="T13" fmla="*/ 23 h 108"/>
                <a:gd name="T14" fmla="*/ 20 w 194"/>
                <a:gd name="T15" fmla="*/ 14 h 108"/>
                <a:gd name="T16" fmla="*/ 27 w 194"/>
                <a:gd name="T17" fmla="*/ 7 h 108"/>
                <a:gd name="T18" fmla="*/ 35 w 194"/>
                <a:gd name="T19" fmla="*/ 2 h 108"/>
                <a:gd name="T20" fmla="*/ 46 w 194"/>
                <a:gd name="T21" fmla="*/ 0 h 108"/>
                <a:gd name="T22" fmla="*/ 61 w 194"/>
                <a:gd name="T23" fmla="*/ 3 h 108"/>
                <a:gd name="T24" fmla="*/ 82 w 194"/>
                <a:gd name="T25" fmla="*/ 11 h 108"/>
                <a:gd name="T26" fmla="*/ 85 w 194"/>
                <a:gd name="T27" fmla="*/ 14 h 108"/>
                <a:gd name="T28" fmla="*/ 89 w 194"/>
                <a:gd name="T29" fmla="*/ 18 h 108"/>
                <a:gd name="T30" fmla="*/ 93 w 194"/>
                <a:gd name="T31" fmla="*/ 22 h 108"/>
                <a:gd name="T32" fmla="*/ 97 w 194"/>
                <a:gd name="T33" fmla="*/ 26 h 108"/>
                <a:gd name="T34" fmla="*/ 97 w 194"/>
                <a:gd name="T35" fmla="*/ 31 h 108"/>
                <a:gd name="T36" fmla="*/ 97 w 194"/>
                <a:gd name="T37" fmla="*/ 36 h 108"/>
                <a:gd name="T38" fmla="*/ 95 w 194"/>
                <a:gd name="T39" fmla="*/ 40 h 108"/>
                <a:gd name="T40" fmla="*/ 93 w 194"/>
                <a:gd name="T41" fmla="*/ 45 h 108"/>
                <a:gd name="T42" fmla="*/ 77 w 194"/>
                <a:gd name="T43" fmla="*/ 45 h 108"/>
                <a:gd name="T44" fmla="*/ 65 w 194"/>
                <a:gd name="T45" fmla="*/ 45 h 108"/>
                <a:gd name="T46" fmla="*/ 54 w 194"/>
                <a:gd name="T47" fmla="*/ 45 h 108"/>
                <a:gd name="T48" fmla="*/ 45 w 194"/>
                <a:gd name="T49" fmla="*/ 45 h 108"/>
                <a:gd name="T50" fmla="*/ 35 w 194"/>
                <a:gd name="T51" fmla="*/ 46 h 108"/>
                <a:gd name="T52" fmla="*/ 26 w 194"/>
                <a:gd name="T53" fmla="*/ 48 h 108"/>
                <a:gd name="T54" fmla="*/ 14 w 194"/>
                <a:gd name="T55" fmla="*/ 50 h 108"/>
                <a:gd name="T56" fmla="*/ 0 w 194"/>
                <a:gd name="T57" fmla="*/ 54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4" h="108">
                  <a:moveTo>
                    <a:pt x="0" y="108"/>
                  </a:moveTo>
                  <a:lnTo>
                    <a:pt x="0" y="103"/>
                  </a:lnTo>
                  <a:lnTo>
                    <a:pt x="0" y="97"/>
                  </a:lnTo>
                  <a:lnTo>
                    <a:pt x="0" y="90"/>
                  </a:lnTo>
                  <a:lnTo>
                    <a:pt x="0" y="85"/>
                  </a:lnTo>
                  <a:lnTo>
                    <a:pt x="16" y="65"/>
                  </a:lnTo>
                  <a:lnTo>
                    <a:pt x="29" y="45"/>
                  </a:lnTo>
                  <a:lnTo>
                    <a:pt x="40" y="27"/>
                  </a:lnTo>
                  <a:lnTo>
                    <a:pt x="54" y="13"/>
                  </a:lnTo>
                  <a:lnTo>
                    <a:pt x="69" y="3"/>
                  </a:lnTo>
                  <a:lnTo>
                    <a:pt x="92" y="0"/>
                  </a:lnTo>
                  <a:lnTo>
                    <a:pt x="122" y="5"/>
                  </a:lnTo>
                  <a:lnTo>
                    <a:pt x="163" y="21"/>
                  </a:lnTo>
                  <a:lnTo>
                    <a:pt x="170" y="28"/>
                  </a:lnTo>
                  <a:lnTo>
                    <a:pt x="178" y="36"/>
                  </a:lnTo>
                  <a:lnTo>
                    <a:pt x="185" y="43"/>
                  </a:lnTo>
                  <a:lnTo>
                    <a:pt x="194" y="52"/>
                  </a:lnTo>
                  <a:lnTo>
                    <a:pt x="193" y="62"/>
                  </a:lnTo>
                  <a:lnTo>
                    <a:pt x="193" y="72"/>
                  </a:lnTo>
                  <a:lnTo>
                    <a:pt x="190" y="80"/>
                  </a:lnTo>
                  <a:lnTo>
                    <a:pt x="185" y="90"/>
                  </a:lnTo>
                  <a:lnTo>
                    <a:pt x="153" y="89"/>
                  </a:lnTo>
                  <a:lnTo>
                    <a:pt x="129" y="89"/>
                  </a:lnTo>
                  <a:lnTo>
                    <a:pt x="107" y="89"/>
                  </a:lnTo>
                  <a:lnTo>
                    <a:pt x="89" y="90"/>
                  </a:lnTo>
                  <a:lnTo>
                    <a:pt x="69" y="91"/>
                  </a:lnTo>
                  <a:lnTo>
                    <a:pt x="51" y="96"/>
                  </a:lnTo>
                  <a:lnTo>
                    <a:pt x="28" y="100"/>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7" name="Freeform 18"/>
            <p:cNvSpPr>
              <a:spLocks/>
            </p:cNvSpPr>
            <p:nvPr/>
          </p:nvSpPr>
          <p:spPr bwMode="auto">
            <a:xfrm>
              <a:off x="924" y="2744"/>
              <a:ext cx="62" cy="16"/>
            </a:xfrm>
            <a:custGeom>
              <a:avLst/>
              <a:gdLst>
                <a:gd name="T0" fmla="*/ 0 w 123"/>
                <a:gd name="T1" fmla="*/ 16 h 33"/>
                <a:gd name="T2" fmla="*/ 1 w 123"/>
                <a:gd name="T3" fmla="*/ 11 h 33"/>
                <a:gd name="T4" fmla="*/ 1 w 123"/>
                <a:gd name="T5" fmla="*/ 8 h 33"/>
                <a:gd name="T6" fmla="*/ 7 w 123"/>
                <a:gd name="T7" fmla="*/ 5 h 33"/>
                <a:gd name="T8" fmla="*/ 16 w 123"/>
                <a:gd name="T9" fmla="*/ 3 h 33"/>
                <a:gd name="T10" fmla="*/ 25 w 123"/>
                <a:gd name="T11" fmla="*/ 1 h 33"/>
                <a:gd name="T12" fmla="*/ 36 w 123"/>
                <a:gd name="T13" fmla="*/ 0 h 33"/>
                <a:gd name="T14" fmla="*/ 45 w 123"/>
                <a:gd name="T15" fmla="*/ 1 h 33"/>
                <a:gd name="T16" fmla="*/ 53 w 123"/>
                <a:gd name="T17" fmla="*/ 3 h 33"/>
                <a:gd name="T18" fmla="*/ 59 w 123"/>
                <a:gd name="T19" fmla="*/ 7 h 33"/>
                <a:gd name="T20" fmla="*/ 62 w 123"/>
                <a:gd name="T21" fmla="*/ 15 h 33"/>
                <a:gd name="T22" fmla="*/ 53 w 123"/>
                <a:gd name="T23" fmla="*/ 15 h 33"/>
                <a:gd name="T24" fmla="*/ 45 w 123"/>
                <a:gd name="T25" fmla="*/ 14 h 33"/>
                <a:gd name="T26" fmla="*/ 38 w 123"/>
                <a:gd name="T27" fmla="*/ 13 h 33"/>
                <a:gd name="T28" fmla="*/ 30 w 123"/>
                <a:gd name="T29" fmla="*/ 11 h 33"/>
                <a:gd name="T30" fmla="*/ 23 w 123"/>
                <a:gd name="T31" fmla="*/ 10 h 33"/>
                <a:gd name="T32" fmla="*/ 15 w 123"/>
                <a:gd name="T33" fmla="*/ 10 h 33"/>
                <a:gd name="T34" fmla="*/ 8 w 123"/>
                <a:gd name="T35" fmla="*/ 12 h 33"/>
                <a:gd name="T36" fmla="*/ 0 w 123"/>
                <a:gd name="T37" fmla="*/ 1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33">
                  <a:moveTo>
                    <a:pt x="0" y="33"/>
                  </a:moveTo>
                  <a:lnTo>
                    <a:pt x="1" y="23"/>
                  </a:lnTo>
                  <a:lnTo>
                    <a:pt x="2" y="16"/>
                  </a:lnTo>
                  <a:lnTo>
                    <a:pt x="14" y="11"/>
                  </a:lnTo>
                  <a:lnTo>
                    <a:pt x="31" y="6"/>
                  </a:lnTo>
                  <a:lnTo>
                    <a:pt x="50" y="2"/>
                  </a:lnTo>
                  <a:lnTo>
                    <a:pt x="72" y="0"/>
                  </a:lnTo>
                  <a:lnTo>
                    <a:pt x="90" y="2"/>
                  </a:lnTo>
                  <a:lnTo>
                    <a:pt x="106" y="6"/>
                  </a:lnTo>
                  <a:lnTo>
                    <a:pt x="118" y="14"/>
                  </a:lnTo>
                  <a:lnTo>
                    <a:pt x="123" y="30"/>
                  </a:lnTo>
                  <a:lnTo>
                    <a:pt x="106" y="30"/>
                  </a:lnTo>
                  <a:lnTo>
                    <a:pt x="90" y="28"/>
                  </a:lnTo>
                  <a:lnTo>
                    <a:pt x="75" y="26"/>
                  </a:lnTo>
                  <a:lnTo>
                    <a:pt x="60" y="23"/>
                  </a:lnTo>
                  <a:lnTo>
                    <a:pt x="45" y="20"/>
                  </a:lnTo>
                  <a:lnTo>
                    <a:pt x="30" y="21"/>
                  </a:lnTo>
                  <a:lnTo>
                    <a:pt x="15" y="2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8" name="Freeform 19"/>
            <p:cNvSpPr>
              <a:spLocks/>
            </p:cNvSpPr>
            <p:nvPr/>
          </p:nvSpPr>
          <p:spPr bwMode="auto">
            <a:xfrm>
              <a:off x="760" y="2687"/>
              <a:ext cx="35" cy="42"/>
            </a:xfrm>
            <a:custGeom>
              <a:avLst/>
              <a:gdLst>
                <a:gd name="T0" fmla="*/ 14 w 70"/>
                <a:gd name="T1" fmla="*/ 42 h 82"/>
                <a:gd name="T2" fmla="*/ 3 w 70"/>
                <a:gd name="T3" fmla="*/ 32 h 82"/>
                <a:gd name="T4" fmla="*/ 0 w 70"/>
                <a:gd name="T5" fmla="*/ 22 h 82"/>
                <a:gd name="T6" fmla="*/ 3 w 70"/>
                <a:gd name="T7" fmla="*/ 12 h 82"/>
                <a:gd name="T8" fmla="*/ 10 w 70"/>
                <a:gd name="T9" fmla="*/ 4 h 82"/>
                <a:gd name="T10" fmla="*/ 18 w 70"/>
                <a:gd name="T11" fmla="*/ 0 h 82"/>
                <a:gd name="T12" fmla="*/ 26 w 70"/>
                <a:gd name="T13" fmla="*/ 3 h 82"/>
                <a:gd name="T14" fmla="*/ 33 w 70"/>
                <a:gd name="T15" fmla="*/ 13 h 82"/>
                <a:gd name="T16" fmla="*/ 35 w 70"/>
                <a:gd name="T17" fmla="*/ 33 h 82"/>
                <a:gd name="T18" fmla="*/ 30 w 70"/>
                <a:gd name="T19" fmla="*/ 38 h 82"/>
                <a:gd name="T20" fmla="*/ 24 w 70"/>
                <a:gd name="T21" fmla="*/ 41 h 82"/>
                <a:gd name="T22" fmla="*/ 19 w 70"/>
                <a:gd name="T23" fmla="*/ 41 h 82"/>
                <a:gd name="T24" fmla="*/ 14 w 70"/>
                <a:gd name="T25" fmla="*/ 4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82">
                  <a:moveTo>
                    <a:pt x="28" y="82"/>
                  </a:moveTo>
                  <a:lnTo>
                    <a:pt x="6" y="63"/>
                  </a:lnTo>
                  <a:lnTo>
                    <a:pt x="0" y="42"/>
                  </a:lnTo>
                  <a:lnTo>
                    <a:pt x="5" y="23"/>
                  </a:lnTo>
                  <a:lnTo>
                    <a:pt x="19" y="8"/>
                  </a:lnTo>
                  <a:lnTo>
                    <a:pt x="35" y="0"/>
                  </a:lnTo>
                  <a:lnTo>
                    <a:pt x="52" y="5"/>
                  </a:lnTo>
                  <a:lnTo>
                    <a:pt x="65" y="25"/>
                  </a:lnTo>
                  <a:lnTo>
                    <a:pt x="70" y="65"/>
                  </a:lnTo>
                  <a:lnTo>
                    <a:pt x="59" y="74"/>
                  </a:lnTo>
                  <a:lnTo>
                    <a:pt x="48" y="80"/>
                  </a:lnTo>
                  <a:lnTo>
                    <a:pt x="38" y="81"/>
                  </a:lnTo>
                  <a:lnTo>
                    <a:pt x="28" y="82"/>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89" name="Freeform 20"/>
            <p:cNvSpPr>
              <a:spLocks/>
            </p:cNvSpPr>
            <p:nvPr/>
          </p:nvSpPr>
          <p:spPr bwMode="auto">
            <a:xfrm>
              <a:off x="928" y="2687"/>
              <a:ext cx="44" cy="26"/>
            </a:xfrm>
            <a:custGeom>
              <a:avLst/>
              <a:gdLst>
                <a:gd name="T0" fmla="*/ 0 w 90"/>
                <a:gd name="T1" fmla="*/ 26 h 51"/>
                <a:gd name="T2" fmla="*/ 2 w 90"/>
                <a:gd name="T3" fmla="*/ 15 h 51"/>
                <a:gd name="T4" fmla="*/ 5 w 90"/>
                <a:gd name="T5" fmla="*/ 8 h 51"/>
                <a:gd name="T6" fmla="*/ 9 w 90"/>
                <a:gd name="T7" fmla="*/ 3 h 51"/>
                <a:gd name="T8" fmla="*/ 14 w 90"/>
                <a:gd name="T9" fmla="*/ 1 h 51"/>
                <a:gd name="T10" fmla="*/ 20 w 90"/>
                <a:gd name="T11" fmla="*/ 0 h 51"/>
                <a:gd name="T12" fmla="*/ 26 w 90"/>
                <a:gd name="T13" fmla="*/ 1 h 51"/>
                <a:gd name="T14" fmla="*/ 34 w 90"/>
                <a:gd name="T15" fmla="*/ 3 h 51"/>
                <a:gd name="T16" fmla="*/ 44 w 90"/>
                <a:gd name="T17" fmla="*/ 6 h 51"/>
                <a:gd name="T18" fmla="*/ 43 w 90"/>
                <a:gd name="T19" fmla="*/ 8 h 51"/>
                <a:gd name="T20" fmla="*/ 43 w 90"/>
                <a:gd name="T21" fmla="*/ 11 h 51"/>
                <a:gd name="T22" fmla="*/ 42 w 90"/>
                <a:gd name="T23" fmla="*/ 14 h 51"/>
                <a:gd name="T24" fmla="*/ 42 w 90"/>
                <a:gd name="T25" fmla="*/ 17 h 51"/>
                <a:gd name="T26" fmla="*/ 36 w 90"/>
                <a:gd name="T27" fmla="*/ 18 h 51"/>
                <a:gd name="T28" fmla="*/ 31 w 90"/>
                <a:gd name="T29" fmla="*/ 20 h 51"/>
                <a:gd name="T30" fmla="*/ 25 w 90"/>
                <a:gd name="T31" fmla="*/ 20 h 51"/>
                <a:gd name="T32" fmla="*/ 21 w 90"/>
                <a:gd name="T33" fmla="*/ 21 h 51"/>
                <a:gd name="T34" fmla="*/ 15 w 90"/>
                <a:gd name="T35" fmla="*/ 22 h 51"/>
                <a:gd name="T36" fmla="*/ 9 w 90"/>
                <a:gd name="T37" fmla="*/ 23 h 51"/>
                <a:gd name="T38" fmla="*/ 4 w 90"/>
                <a:gd name="T39" fmla="*/ 24 h 51"/>
                <a:gd name="T40" fmla="*/ 0 w 90"/>
                <a:gd name="T41" fmla="*/ 2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51">
                  <a:moveTo>
                    <a:pt x="0" y="51"/>
                  </a:moveTo>
                  <a:lnTo>
                    <a:pt x="4" y="29"/>
                  </a:lnTo>
                  <a:lnTo>
                    <a:pt x="10" y="16"/>
                  </a:lnTo>
                  <a:lnTo>
                    <a:pt x="18" y="5"/>
                  </a:lnTo>
                  <a:lnTo>
                    <a:pt x="29" y="2"/>
                  </a:lnTo>
                  <a:lnTo>
                    <a:pt x="40" y="0"/>
                  </a:lnTo>
                  <a:lnTo>
                    <a:pt x="54" y="2"/>
                  </a:lnTo>
                  <a:lnTo>
                    <a:pt x="70" y="5"/>
                  </a:lnTo>
                  <a:lnTo>
                    <a:pt x="90" y="11"/>
                  </a:lnTo>
                  <a:lnTo>
                    <a:pt x="88" y="16"/>
                  </a:lnTo>
                  <a:lnTo>
                    <a:pt x="88" y="21"/>
                  </a:lnTo>
                  <a:lnTo>
                    <a:pt x="86" y="27"/>
                  </a:lnTo>
                  <a:lnTo>
                    <a:pt x="85" y="34"/>
                  </a:lnTo>
                  <a:lnTo>
                    <a:pt x="74" y="36"/>
                  </a:lnTo>
                  <a:lnTo>
                    <a:pt x="63" y="39"/>
                  </a:lnTo>
                  <a:lnTo>
                    <a:pt x="52" y="40"/>
                  </a:lnTo>
                  <a:lnTo>
                    <a:pt x="42" y="42"/>
                  </a:lnTo>
                  <a:lnTo>
                    <a:pt x="30" y="43"/>
                  </a:lnTo>
                  <a:lnTo>
                    <a:pt x="18" y="46"/>
                  </a:lnTo>
                  <a:lnTo>
                    <a:pt x="8" y="48"/>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0" name="Freeform 21"/>
            <p:cNvSpPr>
              <a:spLocks/>
            </p:cNvSpPr>
            <p:nvPr/>
          </p:nvSpPr>
          <p:spPr bwMode="auto">
            <a:xfrm>
              <a:off x="681" y="2668"/>
              <a:ext cx="13" cy="34"/>
            </a:xfrm>
            <a:custGeom>
              <a:avLst/>
              <a:gdLst>
                <a:gd name="T0" fmla="*/ 6 w 25"/>
                <a:gd name="T1" fmla="*/ 34 h 69"/>
                <a:gd name="T2" fmla="*/ 5 w 25"/>
                <a:gd name="T3" fmla="*/ 30 h 69"/>
                <a:gd name="T4" fmla="*/ 5 w 25"/>
                <a:gd name="T5" fmla="*/ 26 h 69"/>
                <a:gd name="T6" fmla="*/ 4 w 25"/>
                <a:gd name="T7" fmla="*/ 21 h 69"/>
                <a:gd name="T8" fmla="*/ 2 w 25"/>
                <a:gd name="T9" fmla="*/ 16 h 69"/>
                <a:gd name="T10" fmla="*/ 1 w 25"/>
                <a:gd name="T11" fmla="*/ 11 h 69"/>
                <a:gd name="T12" fmla="*/ 1 w 25"/>
                <a:gd name="T13" fmla="*/ 6 h 69"/>
                <a:gd name="T14" fmla="*/ 0 w 25"/>
                <a:gd name="T15" fmla="*/ 2 h 69"/>
                <a:gd name="T16" fmla="*/ 1 w 25"/>
                <a:gd name="T17" fmla="*/ 0 h 69"/>
                <a:gd name="T18" fmla="*/ 4 w 25"/>
                <a:gd name="T19" fmla="*/ 0 h 69"/>
                <a:gd name="T20" fmla="*/ 6 w 25"/>
                <a:gd name="T21" fmla="*/ 1 h 69"/>
                <a:gd name="T22" fmla="*/ 7 w 25"/>
                <a:gd name="T23" fmla="*/ 4 h 69"/>
                <a:gd name="T24" fmla="*/ 8 w 25"/>
                <a:gd name="T25" fmla="*/ 7 h 69"/>
                <a:gd name="T26" fmla="*/ 9 w 25"/>
                <a:gd name="T27" fmla="*/ 11 h 69"/>
                <a:gd name="T28" fmla="*/ 10 w 25"/>
                <a:gd name="T29" fmla="*/ 15 h 69"/>
                <a:gd name="T30" fmla="*/ 11 w 25"/>
                <a:gd name="T31" fmla="*/ 18 h 69"/>
                <a:gd name="T32" fmla="*/ 12 w 25"/>
                <a:gd name="T33" fmla="*/ 23 h 69"/>
                <a:gd name="T34" fmla="*/ 12 w 25"/>
                <a:gd name="T35" fmla="*/ 28 h 69"/>
                <a:gd name="T36" fmla="*/ 13 w 25"/>
                <a:gd name="T37" fmla="*/ 34 h 69"/>
                <a:gd name="T38" fmla="*/ 9 w 25"/>
                <a:gd name="T39" fmla="*/ 34 h 69"/>
                <a:gd name="T40" fmla="*/ 6 w 25"/>
                <a:gd name="T41" fmla="*/ 3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69">
                  <a:moveTo>
                    <a:pt x="12" y="69"/>
                  </a:moveTo>
                  <a:lnTo>
                    <a:pt x="10" y="60"/>
                  </a:lnTo>
                  <a:lnTo>
                    <a:pt x="9" y="52"/>
                  </a:lnTo>
                  <a:lnTo>
                    <a:pt x="7" y="42"/>
                  </a:lnTo>
                  <a:lnTo>
                    <a:pt x="4" y="33"/>
                  </a:lnTo>
                  <a:lnTo>
                    <a:pt x="2" y="22"/>
                  </a:lnTo>
                  <a:lnTo>
                    <a:pt x="1" y="13"/>
                  </a:lnTo>
                  <a:lnTo>
                    <a:pt x="0" y="5"/>
                  </a:lnTo>
                  <a:lnTo>
                    <a:pt x="1" y="0"/>
                  </a:lnTo>
                  <a:lnTo>
                    <a:pt x="7" y="0"/>
                  </a:lnTo>
                  <a:lnTo>
                    <a:pt x="12" y="2"/>
                  </a:lnTo>
                  <a:lnTo>
                    <a:pt x="13" y="8"/>
                  </a:lnTo>
                  <a:lnTo>
                    <a:pt x="16" y="15"/>
                  </a:lnTo>
                  <a:lnTo>
                    <a:pt x="18" y="22"/>
                  </a:lnTo>
                  <a:lnTo>
                    <a:pt x="20" y="30"/>
                  </a:lnTo>
                  <a:lnTo>
                    <a:pt x="21" y="37"/>
                  </a:lnTo>
                  <a:lnTo>
                    <a:pt x="24" y="46"/>
                  </a:lnTo>
                  <a:lnTo>
                    <a:pt x="24" y="57"/>
                  </a:lnTo>
                  <a:lnTo>
                    <a:pt x="25" y="69"/>
                  </a:lnTo>
                  <a:lnTo>
                    <a:pt x="18" y="69"/>
                  </a:lnTo>
                  <a:lnTo>
                    <a:pt x="1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1" name="Freeform 22"/>
            <p:cNvSpPr>
              <a:spLocks/>
            </p:cNvSpPr>
            <p:nvPr/>
          </p:nvSpPr>
          <p:spPr bwMode="auto">
            <a:xfrm>
              <a:off x="904" y="2664"/>
              <a:ext cx="82" cy="34"/>
            </a:xfrm>
            <a:custGeom>
              <a:avLst/>
              <a:gdLst>
                <a:gd name="T0" fmla="*/ 8 w 164"/>
                <a:gd name="T1" fmla="*/ 34 h 67"/>
                <a:gd name="T2" fmla="*/ 0 w 164"/>
                <a:gd name="T3" fmla="*/ 19 h 67"/>
                <a:gd name="T4" fmla="*/ 2 w 164"/>
                <a:gd name="T5" fmla="*/ 10 h 67"/>
                <a:gd name="T6" fmla="*/ 11 w 164"/>
                <a:gd name="T7" fmla="*/ 4 h 67"/>
                <a:gd name="T8" fmla="*/ 26 w 164"/>
                <a:gd name="T9" fmla="*/ 2 h 67"/>
                <a:gd name="T10" fmla="*/ 42 w 164"/>
                <a:gd name="T11" fmla="*/ 0 h 67"/>
                <a:gd name="T12" fmla="*/ 58 w 164"/>
                <a:gd name="T13" fmla="*/ 1 h 67"/>
                <a:gd name="T14" fmla="*/ 72 w 164"/>
                <a:gd name="T15" fmla="*/ 3 h 67"/>
                <a:gd name="T16" fmla="*/ 82 w 164"/>
                <a:gd name="T17" fmla="*/ 5 h 67"/>
                <a:gd name="T18" fmla="*/ 82 w 164"/>
                <a:gd name="T19" fmla="*/ 7 h 67"/>
                <a:gd name="T20" fmla="*/ 82 w 164"/>
                <a:gd name="T21" fmla="*/ 13 h 67"/>
                <a:gd name="T22" fmla="*/ 82 w 164"/>
                <a:gd name="T23" fmla="*/ 19 h 67"/>
                <a:gd name="T24" fmla="*/ 80 w 164"/>
                <a:gd name="T25" fmla="*/ 24 h 67"/>
                <a:gd name="T26" fmla="*/ 62 w 164"/>
                <a:gd name="T27" fmla="*/ 14 h 67"/>
                <a:gd name="T28" fmla="*/ 47 w 164"/>
                <a:gd name="T29" fmla="*/ 10 h 67"/>
                <a:gd name="T30" fmla="*/ 36 w 164"/>
                <a:gd name="T31" fmla="*/ 11 h 67"/>
                <a:gd name="T32" fmla="*/ 28 w 164"/>
                <a:gd name="T33" fmla="*/ 17 h 67"/>
                <a:gd name="T34" fmla="*/ 21 w 164"/>
                <a:gd name="T35" fmla="*/ 22 h 67"/>
                <a:gd name="T36" fmla="*/ 16 w 164"/>
                <a:gd name="T37" fmla="*/ 28 h 67"/>
                <a:gd name="T38" fmla="*/ 12 w 164"/>
                <a:gd name="T39" fmla="*/ 32 h 67"/>
                <a:gd name="T40" fmla="*/ 8 w 164"/>
                <a:gd name="T41" fmla="*/ 34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4" h="67">
                  <a:moveTo>
                    <a:pt x="16" y="67"/>
                  </a:moveTo>
                  <a:lnTo>
                    <a:pt x="0" y="38"/>
                  </a:lnTo>
                  <a:lnTo>
                    <a:pt x="3" y="20"/>
                  </a:lnTo>
                  <a:lnTo>
                    <a:pt x="22" y="7"/>
                  </a:lnTo>
                  <a:lnTo>
                    <a:pt x="51" y="3"/>
                  </a:lnTo>
                  <a:lnTo>
                    <a:pt x="83" y="0"/>
                  </a:lnTo>
                  <a:lnTo>
                    <a:pt x="116" y="2"/>
                  </a:lnTo>
                  <a:lnTo>
                    <a:pt x="144" y="5"/>
                  </a:lnTo>
                  <a:lnTo>
                    <a:pt x="163" y="9"/>
                  </a:lnTo>
                  <a:lnTo>
                    <a:pt x="163" y="14"/>
                  </a:lnTo>
                  <a:lnTo>
                    <a:pt x="164" y="26"/>
                  </a:lnTo>
                  <a:lnTo>
                    <a:pt x="163" y="37"/>
                  </a:lnTo>
                  <a:lnTo>
                    <a:pt x="159" y="47"/>
                  </a:lnTo>
                  <a:lnTo>
                    <a:pt x="123" y="27"/>
                  </a:lnTo>
                  <a:lnTo>
                    <a:pt x="94" y="20"/>
                  </a:lnTo>
                  <a:lnTo>
                    <a:pt x="72" y="22"/>
                  </a:lnTo>
                  <a:lnTo>
                    <a:pt x="56" y="33"/>
                  </a:lnTo>
                  <a:lnTo>
                    <a:pt x="42" y="44"/>
                  </a:lnTo>
                  <a:lnTo>
                    <a:pt x="32" y="56"/>
                  </a:lnTo>
                  <a:lnTo>
                    <a:pt x="23" y="64"/>
                  </a:lnTo>
                  <a:lnTo>
                    <a:pt x="16" y="67"/>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2" name="Freeform 23"/>
            <p:cNvSpPr>
              <a:spLocks/>
            </p:cNvSpPr>
            <p:nvPr/>
          </p:nvSpPr>
          <p:spPr bwMode="auto">
            <a:xfrm>
              <a:off x="714" y="2657"/>
              <a:ext cx="23" cy="31"/>
            </a:xfrm>
            <a:custGeom>
              <a:avLst/>
              <a:gdLst>
                <a:gd name="T0" fmla="*/ 15 w 47"/>
                <a:gd name="T1" fmla="*/ 31 h 62"/>
                <a:gd name="T2" fmla="*/ 12 w 47"/>
                <a:gd name="T3" fmla="*/ 31 h 62"/>
                <a:gd name="T4" fmla="*/ 10 w 47"/>
                <a:gd name="T5" fmla="*/ 30 h 62"/>
                <a:gd name="T6" fmla="*/ 8 w 47"/>
                <a:gd name="T7" fmla="*/ 26 h 62"/>
                <a:gd name="T8" fmla="*/ 7 w 47"/>
                <a:gd name="T9" fmla="*/ 23 h 62"/>
                <a:gd name="T10" fmla="*/ 5 w 47"/>
                <a:gd name="T11" fmla="*/ 18 h 62"/>
                <a:gd name="T12" fmla="*/ 3 w 47"/>
                <a:gd name="T13" fmla="*/ 13 h 62"/>
                <a:gd name="T14" fmla="*/ 2 w 47"/>
                <a:gd name="T15" fmla="*/ 8 h 62"/>
                <a:gd name="T16" fmla="*/ 1 w 47"/>
                <a:gd name="T17" fmla="*/ 5 h 62"/>
                <a:gd name="T18" fmla="*/ 0 w 47"/>
                <a:gd name="T19" fmla="*/ 1 h 62"/>
                <a:gd name="T20" fmla="*/ 0 w 47"/>
                <a:gd name="T21" fmla="*/ 0 h 62"/>
                <a:gd name="T22" fmla="*/ 6 w 47"/>
                <a:gd name="T23" fmla="*/ 0 h 62"/>
                <a:gd name="T24" fmla="*/ 12 w 47"/>
                <a:gd name="T25" fmla="*/ 2 h 62"/>
                <a:gd name="T26" fmla="*/ 16 w 47"/>
                <a:gd name="T27" fmla="*/ 4 h 62"/>
                <a:gd name="T28" fmla="*/ 20 w 47"/>
                <a:gd name="T29" fmla="*/ 8 h 62"/>
                <a:gd name="T30" fmla="*/ 22 w 47"/>
                <a:gd name="T31" fmla="*/ 12 h 62"/>
                <a:gd name="T32" fmla="*/ 23 w 47"/>
                <a:gd name="T33" fmla="*/ 18 h 62"/>
                <a:gd name="T34" fmla="*/ 22 w 47"/>
                <a:gd name="T35" fmla="*/ 24 h 62"/>
                <a:gd name="T36" fmla="*/ 18 w 47"/>
                <a:gd name="T37" fmla="*/ 31 h 62"/>
                <a:gd name="T38" fmla="*/ 16 w 47"/>
                <a:gd name="T39" fmla="*/ 31 h 62"/>
                <a:gd name="T40" fmla="*/ 15 w 47"/>
                <a:gd name="T41" fmla="*/ 3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62">
                  <a:moveTo>
                    <a:pt x="31" y="62"/>
                  </a:moveTo>
                  <a:lnTo>
                    <a:pt x="24" y="61"/>
                  </a:lnTo>
                  <a:lnTo>
                    <a:pt x="20" y="60"/>
                  </a:lnTo>
                  <a:lnTo>
                    <a:pt x="16" y="51"/>
                  </a:lnTo>
                  <a:lnTo>
                    <a:pt x="14" y="45"/>
                  </a:lnTo>
                  <a:lnTo>
                    <a:pt x="10" y="35"/>
                  </a:lnTo>
                  <a:lnTo>
                    <a:pt x="7" y="26"/>
                  </a:lnTo>
                  <a:lnTo>
                    <a:pt x="4" y="16"/>
                  </a:lnTo>
                  <a:lnTo>
                    <a:pt x="2" y="9"/>
                  </a:lnTo>
                  <a:lnTo>
                    <a:pt x="0" y="2"/>
                  </a:lnTo>
                  <a:lnTo>
                    <a:pt x="1" y="0"/>
                  </a:lnTo>
                  <a:lnTo>
                    <a:pt x="13" y="0"/>
                  </a:lnTo>
                  <a:lnTo>
                    <a:pt x="24" y="3"/>
                  </a:lnTo>
                  <a:lnTo>
                    <a:pt x="33" y="8"/>
                  </a:lnTo>
                  <a:lnTo>
                    <a:pt x="41" y="16"/>
                  </a:lnTo>
                  <a:lnTo>
                    <a:pt x="45" y="24"/>
                  </a:lnTo>
                  <a:lnTo>
                    <a:pt x="47" y="35"/>
                  </a:lnTo>
                  <a:lnTo>
                    <a:pt x="44" y="47"/>
                  </a:lnTo>
                  <a:lnTo>
                    <a:pt x="37" y="62"/>
                  </a:lnTo>
                  <a:lnTo>
                    <a:pt x="33" y="62"/>
                  </a:lnTo>
                  <a:lnTo>
                    <a:pt x="3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3" name="Freeform 24"/>
            <p:cNvSpPr>
              <a:spLocks/>
            </p:cNvSpPr>
            <p:nvPr/>
          </p:nvSpPr>
          <p:spPr bwMode="auto">
            <a:xfrm>
              <a:off x="884" y="2382"/>
              <a:ext cx="80" cy="267"/>
            </a:xfrm>
            <a:custGeom>
              <a:avLst/>
              <a:gdLst>
                <a:gd name="T0" fmla="*/ 51 w 160"/>
                <a:gd name="T1" fmla="*/ 266 h 535"/>
                <a:gd name="T2" fmla="*/ 43 w 160"/>
                <a:gd name="T3" fmla="*/ 266 h 535"/>
                <a:gd name="T4" fmla="*/ 35 w 160"/>
                <a:gd name="T5" fmla="*/ 267 h 535"/>
                <a:gd name="T6" fmla="*/ 21 w 160"/>
                <a:gd name="T7" fmla="*/ 191 h 535"/>
                <a:gd name="T8" fmla="*/ 3 w 160"/>
                <a:gd name="T9" fmla="*/ 117 h 535"/>
                <a:gd name="T10" fmla="*/ 4 w 160"/>
                <a:gd name="T11" fmla="*/ 71 h 535"/>
                <a:gd name="T12" fmla="*/ 19 w 160"/>
                <a:gd name="T13" fmla="*/ 77 h 535"/>
                <a:gd name="T14" fmla="*/ 13 w 160"/>
                <a:gd name="T15" fmla="*/ 66 h 535"/>
                <a:gd name="T16" fmla="*/ 4 w 160"/>
                <a:gd name="T17" fmla="*/ 42 h 535"/>
                <a:gd name="T18" fmla="*/ 4 w 160"/>
                <a:gd name="T19" fmla="*/ 16 h 535"/>
                <a:gd name="T20" fmla="*/ 15 w 160"/>
                <a:gd name="T21" fmla="*/ 8 h 535"/>
                <a:gd name="T22" fmla="*/ 13 w 160"/>
                <a:gd name="T23" fmla="*/ 26 h 535"/>
                <a:gd name="T24" fmla="*/ 15 w 160"/>
                <a:gd name="T25" fmla="*/ 51 h 535"/>
                <a:gd name="T26" fmla="*/ 21 w 160"/>
                <a:gd name="T27" fmla="*/ 58 h 535"/>
                <a:gd name="T28" fmla="*/ 20 w 160"/>
                <a:gd name="T29" fmla="*/ 39 h 535"/>
                <a:gd name="T30" fmla="*/ 19 w 160"/>
                <a:gd name="T31" fmla="*/ 13 h 535"/>
                <a:gd name="T32" fmla="*/ 28 w 160"/>
                <a:gd name="T33" fmla="*/ 5 h 535"/>
                <a:gd name="T34" fmla="*/ 30 w 160"/>
                <a:gd name="T35" fmla="*/ 43 h 535"/>
                <a:gd name="T36" fmla="*/ 32 w 160"/>
                <a:gd name="T37" fmla="*/ 56 h 535"/>
                <a:gd name="T38" fmla="*/ 34 w 160"/>
                <a:gd name="T39" fmla="*/ 59 h 535"/>
                <a:gd name="T40" fmla="*/ 35 w 160"/>
                <a:gd name="T41" fmla="*/ 44 h 535"/>
                <a:gd name="T42" fmla="*/ 34 w 160"/>
                <a:gd name="T43" fmla="*/ 23 h 535"/>
                <a:gd name="T44" fmla="*/ 34 w 160"/>
                <a:gd name="T45" fmla="*/ 2 h 535"/>
                <a:gd name="T46" fmla="*/ 42 w 160"/>
                <a:gd name="T47" fmla="*/ 1 h 535"/>
                <a:gd name="T48" fmla="*/ 46 w 160"/>
                <a:gd name="T49" fmla="*/ 16 h 535"/>
                <a:gd name="T50" fmla="*/ 47 w 160"/>
                <a:gd name="T51" fmla="*/ 39 h 535"/>
                <a:gd name="T52" fmla="*/ 49 w 160"/>
                <a:gd name="T53" fmla="*/ 62 h 535"/>
                <a:gd name="T54" fmla="*/ 52 w 160"/>
                <a:gd name="T55" fmla="*/ 54 h 535"/>
                <a:gd name="T56" fmla="*/ 52 w 160"/>
                <a:gd name="T57" fmla="*/ 31 h 535"/>
                <a:gd name="T58" fmla="*/ 51 w 160"/>
                <a:gd name="T59" fmla="*/ 8 h 535"/>
                <a:gd name="T60" fmla="*/ 59 w 160"/>
                <a:gd name="T61" fmla="*/ 0 h 535"/>
                <a:gd name="T62" fmla="*/ 67 w 160"/>
                <a:gd name="T63" fmla="*/ 0 h 535"/>
                <a:gd name="T64" fmla="*/ 73 w 160"/>
                <a:gd name="T65" fmla="*/ 9 h 535"/>
                <a:gd name="T66" fmla="*/ 73 w 160"/>
                <a:gd name="T67" fmla="*/ 29 h 535"/>
                <a:gd name="T68" fmla="*/ 69 w 160"/>
                <a:gd name="T69" fmla="*/ 44 h 535"/>
                <a:gd name="T70" fmla="*/ 67 w 160"/>
                <a:gd name="T71" fmla="*/ 35 h 535"/>
                <a:gd name="T72" fmla="*/ 66 w 160"/>
                <a:gd name="T73" fmla="*/ 23 h 535"/>
                <a:gd name="T74" fmla="*/ 62 w 160"/>
                <a:gd name="T75" fmla="*/ 11 h 535"/>
                <a:gd name="T76" fmla="*/ 62 w 160"/>
                <a:gd name="T77" fmla="*/ 38 h 535"/>
                <a:gd name="T78" fmla="*/ 63 w 160"/>
                <a:gd name="T79" fmla="*/ 67 h 535"/>
                <a:gd name="T80" fmla="*/ 66 w 160"/>
                <a:gd name="T81" fmla="*/ 77 h 535"/>
                <a:gd name="T82" fmla="*/ 74 w 160"/>
                <a:gd name="T83" fmla="*/ 73 h 535"/>
                <a:gd name="T84" fmla="*/ 78 w 160"/>
                <a:gd name="T85" fmla="*/ 119 h 535"/>
                <a:gd name="T86" fmla="*/ 80 w 160"/>
                <a:gd name="T87" fmla="*/ 192 h 535"/>
                <a:gd name="T88" fmla="*/ 78 w 160"/>
                <a:gd name="T89" fmla="*/ 265 h 535"/>
                <a:gd name="T90" fmla="*/ 64 w 160"/>
                <a:gd name="T91" fmla="*/ 266 h 5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535">
                  <a:moveTo>
                    <a:pt x="119" y="535"/>
                  </a:moveTo>
                  <a:lnTo>
                    <a:pt x="108" y="533"/>
                  </a:lnTo>
                  <a:lnTo>
                    <a:pt x="101" y="533"/>
                  </a:lnTo>
                  <a:lnTo>
                    <a:pt x="95" y="533"/>
                  </a:lnTo>
                  <a:lnTo>
                    <a:pt x="91" y="533"/>
                  </a:lnTo>
                  <a:lnTo>
                    <a:pt x="86" y="533"/>
                  </a:lnTo>
                  <a:lnTo>
                    <a:pt x="81" y="533"/>
                  </a:lnTo>
                  <a:lnTo>
                    <a:pt x="75" y="533"/>
                  </a:lnTo>
                  <a:lnTo>
                    <a:pt x="69" y="535"/>
                  </a:lnTo>
                  <a:lnTo>
                    <a:pt x="64" y="483"/>
                  </a:lnTo>
                  <a:lnTo>
                    <a:pt x="56" y="432"/>
                  </a:lnTo>
                  <a:lnTo>
                    <a:pt x="42" y="382"/>
                  </a:lnTo>
                  <a:lnTo>
                    <a:pt x="30" y="332"/>
                  </a:lnTo>
                  <a:lnTo>
                    <a:pt x="16" y="283"/>
                  </a:lnTo>
                  <a:lnTo>
                    <a:pt x="6" y="234"/>
                  </a:lnTo>
                  <a:lnTo>
                    <a:pt x="0" y="187"/>
                  </a:lnTo>
                  <a:lnTo>
                    <a:pt x="1" y="142"/>
                  </a:lnTo>
                  <a:lnTo>
                    <a:pt x="8" y="143"/>
                  </a:lnTo>
                  <a:lnTo>
                    <a:pt x="18" y="148"/>
                  </a:lnTo>
                  <a:lnTo>
                    <a:pt x="27" y="151"/>
                  </a:lnTo>
                  <a:lnTo>
                    <a:pt x="37" y="154"/>
                  </a:lnTo>
                  <a:lnTo>
                    <a:pt x="39" y="150"/>
                  </a:lnTo>
                  <a:lnTo>
                    <a:pt x="41" y="147"/>
                  </a:lnTo>
                  <a:lnTo>
                    <a:pt x="26" y="132"/>
                  </a:lnTo>
                  <a:lnTo>
                    <a:pt x="16" y="117"/>
                  </a:lnTo>
                  <a:lnTo>
                    <a:pt x="10" y="101"/>
                  </a:lnTo>
                  <a:lnTo>
                    <a:pt x="8" y="85"/>
                  </a:lnTo>
                  <a:lnTo>
                    <a:pt x="7" y="68"/>
                  </a:lnTo>
                  <a:lnTo>
                    <a:pt x="7" y="50"/>
                  </a:lnTo>
                  <a:lnTo>
                    <a:pt x="8" y="33"/>
                  </a:lnTo>
                  <a:lnTo>
                    <a:pt x="10" y="17"/>
                  </a:lnTo>
                  <a:lnTo>
                    <a:pt x="19" y="17"/>
                  </a:lnTo>
                  <a:lnTo>
                    <a:pt x="29" y="17"/>
                  </a:lnTo>
                  <a:lnTo>
                    <a:pt x="27" y="25"/>
                  </a:lnTo>
                  <a:lnTo>
                    <a:pt x="27" y="38"/>
                  </a:lnTo>
                  <a:lnTo>
                    <a:pt x="26" y="53"/>
                  </a:lnTo>
                  <a:lnTo>
                    <a:pt x="27" y="70"/>
                  </a:lnTo>
                  <a:lnTo>
                    <a:pt x="27" y="86"/>
                  </a:lnTo>
                  <a:lnTo>
                    <a:pt x="30" y="102"/>
                  </a:lnTo>
                  <a:lnTo>
                    <a:pt x="33" y="115"/>
                  </a:lnTo>
                  <a:lnTo>
                    <a:pt x="41" y="124"/>
                  </a:lnTo>
                  <a:lnTo>
                    <a:pt x="41" y="116"/>
                  </a:lnTo>
                  <a:lnTo>
                    <a:pt x="41" y="105"/>
                  </a:lnTo>
                  <a:lnTo>
                    <a:pt x="40" y="93"/>
                  </a:lnTo>
                  <a:lnTo>
                    <a:pt x="39" y="78"/>
                  </a:lnTo>
                  <a:lnTo>
                    <a:pt x="38" y="61"/>
                  </a:lnTo>
                  <a:lnTo>
                    <a:pt x="37" y="45"/>
                  </a:lnTo>
                  <a:lnTo>
                    <a:pt x="37" y="27"/>
                  </a:lnTo>
                  <a:lnTo>
                    <a:pt x="37" y="12"/>
                  </a:lnTo>
                  <a:lnTo>
                    <a:pt x="45" y="11"/>
                  </a:lnTo>
                  <a:lnTo>
                    <a:pt x="55" y="10"/>
                  </a:lnTo>
                  <a:lnTo>
                    <a:pt x="56" y="42"/>
                  </a:lnTo>
                  <a:lnTo>
                    <a:pt x="58" y="68"/>
                  </a:lnTo>
                  <a:lnTo>
                    <a:pt x="60" y="86"/>
                  </a:lnTo>
                  <a:lnTo>
                    <a:pt x="61" y="99"/>
                  </a:lnTo>
                  <a:lnTo>
                    <a:pt x="62" y="107"/>
                  </a:lnTo>
                  <a:lnTo>
                    <a:pt x="63" y="112"/>
                  </a:lnTo>
                  <a:lnTo>
                    <a:pt x="64" y="116"/>
                  </a:lnTo>
                  <a:lnTo>
                    <a:pt x="67" y="119"/>
                  </a:lnTo>
                  <a:lnTo>
                    <a:pt x="68" y="118"/>
                  </a:lnTo>
                  <a:lnTo>
                    <a:pt x="71" y="117"/>
                  </a:lnTo>
                  <a:lnTo>
                    <a:pt x="70" y="102"/>
                  </a:lnTo>
                  <a:lnTo>
                    <a:pt x="69" y="88"/>
                  </a:lnTo>
                  <a:lnTo>
                    <a:pt x="68" y="74"/>
                  </a:lnTo>
                  <a:lnTo>
                    <a:pt x="68" y="61"/>
                  </a:lnTo>
                  <a:lnTo>
                    <a:pt x="67" y="47"/>
                  </a:lnTo>
                  <a:lnTo>
                    <a:pt x="67" y="33"/>
                  </a:lnTo>
                  <a:lnTo>
                    <a:pt x="67" y="19"/>
                  </a:lnTo>
                  <a:lnTo>
                    <a:pt x="67" y="5"/>
                  </a:lnTo>
                  <a:lnTo>
                    <a:pt x="71" y="4"/>
                  </a:lnTo>
                  <a:lnTo>
                    <a:pt x="78" y="4"/>
                  </a:lnTo>
                  <a:lnTo>
                    <a:pt x="84" y="3"/>
                  </a:lnTo>
                  <a:lnTo>
                    <a:pt x="91" y="3"/>
                  </a:lnTo>
                  <a:lnTo>
                    <a:pt x="91" y="17"/>
                  </a:lnTo>
                  <a:lnTo>
                    <a:pt x="92" y="33"/>
                  </a:lnTo>
                  <a:lnTo>
                    <a:pt x="92" y="47"/>
                  </a:lnTo>
                  <a:lnTo>
                    <a:pt x="93" y="63"/>
                  </a:lnTo>
                  <a:lnTo>
                    <a:pt x="93" y="78"/>
                  </a:lnTo>
                  <a:lnTo>
                    <a:pt x="94" y="93"/>
                  </a:lnTo>
                  <a:lnTo>
                    <a:pt x="95" y="108"/>
                  </a:lnTo>
                  <a:lnTo>
                    <a:pt x="98" y="124"/>
                  </a:lnTo>
                  <a:lnTo>
                    <a:pt x="100" y="124"/>
                  </a:lnTo>
                  <a:lnTo>
                    <a:pt x="104" y="124"/>
                  </a:lnTo>
                  <a:lnTo>
                    <a:pt x="103" y="108"/>
                  </a:lnTo>
                  <a:lnTo>
                    <a:pt x="103" y="93"/>
                  </a:lnTo>
                  <a:lnTo>
                    <a:pt x="103" y="78"/>
                  </a:lnTo>
                  <a:lnTo>
                    <a:pt x="103" y="63"/>
                  </a:lnTo>
                  <a:lnTo>
                    <a:pt x="102" y="47"/>
                  </a:lnTo>
                  <a:lnTo>
                    <a:pt x="102" y="33"/>
                  </a:lnTo>
                  <a:lnTo>
                    <a:pt x="102" y="17"/>
                  </a:lnTo>
                  <a:lnTo>
                    <a:pt x="102" y="3"/>
                  </a:lnTo>
                  <a:lnTo>
                    <a:pt x="109" y="1"/>
                  </a:lnTo>
                  <a:lnTo>
                    <a:pt x="117" y="0"/>
                  </a:lnTo>
                  <a:lnTo>
                    <a:pt x="122" y="0"/>
                  </a:lnTo>
                  <a:lnTo>
                    <a:pt x="126" y="0"/>
                  </a:lnTo>
                  <a:lnTo>
                    <a:pt x="134" y="0"/>
                  </a:lnTo>
                  <a:lnTo>
                    <a:pt x="145" y="1"/>
                  </a:lnTo>
                  <a:lnTo>
                    <a:pt x="145" y="8"/>
                  </a:lnTo>
                  <a:lnTo>
                    <a:pt x="145" y="18"/>
                  </a:lnTo>
                  <a:lnTo>
                    <a:pt x="145" y="31"/>
                  </a:lnTo>
                  <a:lnTo>
                    <a:pt x="146" y="46"/>
                  </a:lnTo>
                  <a:lnTo>
                    <a:pt x="145" y="58"/>
                  </a:lnTo>
                  <a:lnTo>
                    <a:pt x="145" y="72"/>
                  </a:lnTo>
                  <a:lnTo>
                    <a:pt x="141" y="81"/>
                  </a:lnTo>
                  <a:lnTo>
                    <a:pt x="138" y="88"/>
                  </a:lnTo>
                  <a:lnTo>
                    <a:pt x="136" y="81"/>
                  </a:lnTo>
                  <a:lnTo>
                    <a:pt x="134" y="77"/>
                  </a:lnTo>
                  <a:lnTo>
                    <a:pt x="133" y="71"/>
                  </a:lnTo>
                  <a:lnTo>
                    <a:pt x="133" y="65"/>
                  </a:lnTo>
                  <a:lnTo>
                    <a:pt x="132" y="56"/>
                  </a:lnTo>
                  <a:lnTo>
                    <a:pt x="131" y="46"/>
                  </a:lnTo>
                  <a:lnTo>
                    <a:pt x="130" y="31"/>
                  </a:lnTo>
                  <a:lnTo>
                    <a:pt x="129" y="12"/>
                  </a:lnTo>
                  <a:lnTo>
                    <a:pt x="124" y="23"/>
                  </a:lnTo>
                  <a:lnTo>
                    <a:pt x="122" y="39"/>
                  </a:lnTo>
                  <a:lnTo>
                    <a:pt x="122" y="55"/>
                  </a:lnTo>
                  <a:lnTo>
                    <a:pt x="123" y="76"/>
                  </a:lnTo>
                  <a:lnTo>
                    <a:pt x="123" y="95"/>
                  </a:lnTo>
                  <a:lnTo>
                    <a:pt x="125" y="116"/>
                  </a:lnTo>
                  <a:lnTo>
                    <a:pt x="125" y="134"/>
                  </a:lnTo>
                  <a:lnTo>
                    <a:pt x="126" y="154"/>
                  </a:lnTo>
                  <a:lnTo>
                    <a:pt x="129" y="154"/>
                  </a:lnTo>
                  <a:lnTo>
                    <a:pt x="131" y="155"/>
                  </a:lnTo>
                  <a:lnTo>
                    <a:pt x="139" y="149"/>
                  </a:lnTo>
                  <a:lnTo>
                    <a:pt x="144" y="147"/>
                  </a:lnTo>
                  <a:lnTo>
                    <a:pt x="147" y="146"/>
                  </a:lnTo>
                  <a:lnTo>
                    <a:pt x="153" y="145"/>
                  </a:lnTo>
                  <a:lnTo>
                    <a:pt x="154" y="189"/>
                  </a:lnTo>
                  <a:lnTo>
                    <a:pt x="156" y="238"/>
                  </a:lnTo>
                  <a:lnTo>
                    <a:pt x="157" y="286"/>
                  </a:lnTo>
                  <a:lnTo>
                    <a:pt x="160" y="336"/>
                  </a:lnTo>
                  <a:lnTo>
                    <a:pt x="159" y="384"/>
                  </a:lnTo>
                  <a:lnTo>
                    <a:pt x="159" y="433"/>
                  </a:lnTo>
                  <a:lnTo>
                    <a:pt x="157" y="482"/>
                  </a:lnTo>
                  <a:lnTo>
                    <a:pt x="155" y="531"/>
                  </a:lnTo>
                  <a:lnTo>
                    <a:pt x="146" y="531"/>
                  </a:lnTo>
                  <a:lnTo>
                    <a:pt x="137" y="532"/>
                  </a:lnTo>
                  <a:lnTo>
                    <a:pt x="128" y="533"/>
                  </a:lnTo>
                  <a:lnTo>
                    <a:pt x="119" y="53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4" name="Freeform 25"/>
            <p:cNvSpPr>
              <a:spLocks/>
            </p:cNvSpPr>
            <p:nvPr/>
          </p:nvSpPr>
          <p:spPr bwMode="auto">
            <a:xfrm>
              <a:off x="726" y="2400"/>
              <a:ext cx="91" cy="224"/>
            </a:xfrm>
            <a:custGeom>
              <a:avLst/>
              <a:gdLst>
                <a:gd name="T0" fmla="*/ 58 w 183"/>
                <a:gd name="T1" fmla="*/ 223 h 449"/>
                <a:gd name="T2" fmla="*/ 48 w 183"/>
                <a:gd name="T3" fmla="*/ 221 h 449"/>
                <a:gd name="T4" fmla="*/ 41 w 183"/>
                <a:gd name="T5" fmla="*/ 179 h 449"/>
                <a:gd name="T6" fmla="*/ 23 w 183"/>
                <a:gd name="T7" fmla="*/ 96 h 449"/>
                <a:gd name="T8" fmla="*/ 0 w 183"/>
                <a:gd name="T9" fmla="*/ 42 h 449"/>
                <a:gd name="T10" fmla="*/ 2 w 183"/>
                <a:gd name="T11" fmla="*/ 36 h 449"/>
                <a:gd name="T12" fmla="*/ 7 w 183"/>
                <a:gd name="T13" fmla="*/ 38 h 449"/>
                <a:gd name="T14" fmla="*/ 7 w 183"/>
                <a:gd name="T15" fmla="*/ 23 h 449"/>
                <a:gd name="T16" fmla="*/ 7 w 183"/>
                <a:gd name="T17" fmla="*/ 10 h 449"/>
                <a:gd name="T18" fmla="*/ 10 w 183"/>
                <a:gd name="T19" fmla="*/ 0 h 449"/>
                <a:gd name="T20" fmla="*/ 13 w 183"/>
                <a:gd name="T21" fmla="*/ 10 h 449"/>
                <a:gd name="T22" fmla="*/ 14 w 183"/>
                <a:gd name="T23" fmla="*/ 25 h 449"/>
                <a:gd name="T24" fmla="*/ 15 w 183"/>
                <a:gd name="T25" fmla="*/ 40 h 449"/>
                <a:gd name="T26" fmla="*/ 18 w 183"/>
                <a:gd name="T27" fmla="*/ 36 h 449"/>
                <a:gd name="T28" fmla="*/ 18 w 183"/>
                <a:gd name="T29" fmla="*/ 21 h 449"/>
                <a:gd name="T30" fmla="*/ 18 w 183"/>
                <a:gd name="T31" fmla="*/ 6 h 449"/>
                <a:gd name="T32" fmla="*/ 23 w 183"/>
                <a:gd name="T33" fmla="*/ 1 h 449"/>
                <a:gd name="T34" fmla="*/ 23 w 183"/>
                <a:gd name="T35" fmla="*/ 13 h 449"/>
                <a:gd name="T36" fmla="*/ 23 w 183"/>
                <a:gd name="T37" fmla="*/ 26 h 449"/>
                <a:gd name="T38" fmla="*/ 26 w 183"/>
                <a:gd name="T39" fmla="*/ 36 h 449"/>
                <a:gd name="T40" fmla="*/ 27 w 183"/>
                <a:gd name="T41" fmla="*/ 27 h 449"/>
                <a:gd name="T42" fmla="*/ 27 w 183"/>
                <a:gd name="T43" fmla="*/ 14 h 449"/>
                <a:gd name="T44" fmla="*/ 27 w 183"/>
                <a:gd name="T45" fmla="*/ 2 h 449"/>
                <a:gd name="T46" fmla="*/ 37 w 183"/>
                <a:gd name="T47" fmla="*/ 11 h 449"/>
                <a:gd name="T48" fmla="*/ 37 w 183"/>
                <a:gd name="T49" fmla="*/ 29 h 449"/>
                <a:gd name="T50" fmla="*/ 38 w 183"/>
                <a:gd name="T51" fmla="*/ 37 h 449"/>
                <a:gd name="T52" fmla="*/ 40 w 183"/>
                <a:gd name="T53" fmla="*/ 33 h 449"/>
                <a:gd name="T54" fmla="*/ 41 w 183"/>
                <a:gd name="T55" fmla="*/ 22 h 449"/>
                <a:gd name="T56" fmla="*/ 42 w 183"/>
                <a:gd name="T57" fmla="*/ 1 h 449"/>
                <a:gd name="T58" fmla="*/ 45 w 183"/>
                <a:gd name="T59" fmla="*/ 7 h 449"/>
                <a:gd name="T60" fmla="*/ 45 w 183"/>
                <a:gd name="T61" fmla="*/ 23 h 449"/>
                <a:gd name="T62" fmla="*/ 47 w 183"/>
                <a:gd name="T63" fmla="*/ 40 h 449"/>
                <a:gd name="T64" fmla="*/ 50 w 183"/>
                <a:gd name="T65" fmla="*/ 34 h 449"/>
                <a:gd name="T66" fmla="*/ 50 w 183"/>
                <a:gd name="T67" fmla="*/ 17 h 449"/>
                <a:gd name="T68" fmla="*/ 50 w 183"/>
                <a:gd name="T69" fmla="*/ 2 h 449"/>
                <a:gd name="T70" fmla="*/ 59 w 183"/>
                <a:gd name="T71" fmla="*/ 7 h 449"/>
                <a:gd name="T72" fmla="*/ 59 w 183"/>
                <a:gd name="T73" fmla="*/ 25 h 449"/>
                <a:gd name="T74" fmla="*/ 58 w 183"/>
                <a:gd name="T75" fmla="*/ 42 h 449"/>
                <a:gd name="T76" fmla="*/ 63 w 183"/>
                <a:gd name="T77" fmla="*/ 46 h 449"/>
                <a:gd name="T78" fmla="*/ 63 w 183"/>
                <a:gd name="T79" fmla="*/ 20 h 449"/>
                <a:gd name="T80" fmla="*/ 63 w 183"/>
                <a:gd name="T81" fmla="*/ 9 h 449"/>
                <a:gd name="T82" fmla="*/ 67 w 183"/>
                <a:gd name="T83" fmla="*/ 2 h 449"/>
                <a:gd name="T84" fmla="*/ 70 w 183"/>
                <a:gd name="T85" fmla="*/ 13 h 449"/>
                <a:gd name="T86" fmla="*/ 71 w 183"/>
                <a:gd name="T87" fmla="*/ 31 h 449"/>
                <a:gd name="T88" fmla="*/ 71 w 183"/>
                <a:gd name="T89" fmla="*/ 49 h 449"/>
                <a:gd name="T90" fmla="*/ 74 w 183"/>
                <a:gd name="T91" fmla="*/ 42 h 449"/>
                <a:gd name="T92" fmla="*/ 75 w 183"/>
                <a:gd name="T93" fmla="*/ 25 h 449"/>
                <a:gd name="T94" fmla="*/ 75 w 183"/>
                <a:gd name="T95" fmla="*/ 7 h 449"/>
                <a:gd name="T96" fmla="*/ 83 w 183"/>
                <a:gd name="T97" fmla="*/ 1 h 449"/>
                <a:gd name="T98" fmla="*/ 90 w 183"/>
                <a:gd name="T99" fmla="*/ 28 h 449"/>
                <a:gd name="T100" fmla="*/ 91 w 183"/>
                <a:gd name="T101" fmla="*/ 111 h 449"/>
                <a:gd name="T102" fmla="*/ 82 w 183"/>
                <a:gd name="T103" fmla="*/ 195 h 449"/>
                <a:gd name="T104" fmla="*/ 70 w 183"/>
                <a:gd name="T105" fmla="*/ 224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449">
                  <a:moveTo>
                    <a:pt x="141" y="449"/>
                  </a:moveTo>
                  <a:lnTo>
                    <a:pt x="127" y="447"/>
                  </a:lnTo>
                  <a:lnTo>
                    <a:pt x="116" y="446"/>
                  </a:lnTo>
                  <a:lnTo>
                    <a:pt x="108" y="444"/>
                  </a:lnTo>
                  <a:lnTo>
                    <a:pt x="104" y="444"/>
                  </a:lnTo>
                  <a:lnTo>
                    <a:pt x="97" y="442"/>
                  </a:lnTo>
                  <a:lnTo>
                    <a:pt x="93" y="440"/>
                  </a:lnTo>
                  <a:lnTo>
                    <a:pt x="89" y="405"/>
                  </a:lnTo>
                  <a:lnTo>
                    <a:pt x="83" y="359"/>
                  </a:lnTo>
                  <a:lnTo>
                    <a:pt x="73" y="305"/>
                  </a:lnTo>
                  <a:lnTo>
                    <a:pt x="62" y="249"/>
                  </a:lnTo>
                  <a:lnTo>
                    <a:pt x="47" y="192"/>
                  </a:lnTo>
                  <a:lnTo>
                    <a:pt x="32" y="144"/>
                  </a:lnTo>
                  <a:lnTo>
                    <a:pt x="16" y="105"/>
                  </a:lnTo>
                  <a:lnTo>
                    <a:pt x="0" y="84"/>
                  </a:lnTo>
                  <a:lnTo>
                    <a:pt x="1" y="75"/>
                  </a:lnTo>
                  <a:lnTo>
                    <a:pt x="3" y="67"/>
                  </a:lnTo>
                  <a:lnTo>
                    <a:pt x="5" y="72"/>
                  </a:lnTo>
                  <a:lnTo>
                    <a:pt x="8" y="75"/>
                  </a:lnTo>
                  <a:lnTo>
                    <a:pt x="11" y="75"/>
                  </a:lnTo>
                  <a:lnTo>
                    <a:pt x="15" y="76"/>
                  </a:lnTo>
                  <a:lnTo>
                    <a:pt x="15" y="66"/>
                  </a:lnTo>
                  <a:lnTo>
                    <a:pt x="15" y="57"/>
                  </a:lnTo>
                  <a:lnTo>
                    <a:pt x="15" y="47"/>
                  </a:lnTo>
                  <a:lnTo>
                    <a:pt x="15" y="38"/>
                  </a:lnTo>
                  <a:lnTo>
                    <a:pt x="15" y="29"/>
                  </a:lnTo>
                  <a:lnTo>
                    <a:pt x="15" y="20"/>
                  </a:lnTo>
                  <a:lnTo>
                    <a:pt x="16" y="11"/>
                  </a:lnTo>
                  <a:lnTo>
                    <a:pt x="17" y="3"/>
                  </a:lnTo>
                  <a:lnTo>
                    <a:pt x="21" y="0"/>
                  </a:lnTo>
                  <a:lnTo>
                    <a:pt x="24" y="3"/>
                  </a:lnTo>
                  <a:lnTo>
                    <a:pt x="24" y="11"/>
                  </a:lnTo>
                  <a:lnTo>
                    <a:pt x="26" y="20"/>
                  </a:lnTo>
                  <a:lnTo>
                    <a:pt x="27" y="29"/>
                  </a:lnTo>
                  <a:lnTo>
                    <a:pt x="28" y="39"/>
                  </a:lnTo>
                  <a:lnTo>
                    <a:pt x="28" y="50"/>
                  </a:lnTo>
                  <a:lnTo>
                    <a:pt x="29" y="60"/>
                  </a:lnTo>
                  <a:lnTo>
                    <a:pt x="30" y="70"/>
                  </a:lnTo>
                  <a:lnTo>
                    <a:pt x="31" y="81"/>
                  </a:lnTo>
                  <a:lnTo>
                    <a:pt x="32" y="81"/>
                  </a:lnTo>
                  <a:lnTo>
                    <a:pt x="36" y="82"/>
                  </a:lnTo>
                  <a:lnTo>
                    <a:pt x="36" y="72"/>
                  </a:lnTo>
                  <a:lnTo>
                    <a:pt x="36" y="61"/>
                  </a:lnTo>
                  <a:lnTo>
                    <a:pt x="36" y="51"/>
                  </a:lnTo>
                  <a:lnTo>
                    <a:pt x="36" y="42"/>
                  </a:lnTo>
                  <a:lnTo>
                    <a:pt x="36" y="31"/>
                  </a:lnTo>
                  <a:lnTo>
                    <a:pt x="36" y="22"/>
                  </a:lnTo>
                  <a:lnTo>
                    <a:pt x="36" y="12"/>
                  </a:lnTo>
                  <a:lnTo>
                    <a:pt x="36" y="3"/>
                  </a:lnTo>
                  <a:lnTo>
                    <a:pt x="41" y="3"/>
                  </a:lnTo>
                  <a:lnTo>
                    <a:pt x="46" y="3"/>
                  </a:lnTo>
                  <a:lnTo>
                    <a:pt x="46" y="10"/>
                  </a:lnTo>
                  <a:lnTo>
                    <a:pt x="46" y="19"/>
                  </a:lnTo>
                  <a:lnTo>
                    <a:pt x="46" y="27"/>
                  </a:lnTo>
                  <a:lnTo>
                    <a:pt x="46" y="36"/>
                  </a:lnTo>
                  <a:lnTo>
                    <a:pt x="46" y="44"/>
                  </a:lnTo>
                  <a:lnTo>
                    <a:pt x="46" y="53"/>
                  </a:lnTo>
                  <a:lnTo>
                    <a:pt x="47" y="62"/>
                  </a:lnTo>
                  <a:lnTo>
                    <a:pt x="49" y="72"/>
                  </a:lnTo>
                  <a:lnTo>
                    <a:pt x="52" y="72"/>
                  </a:lnTo>
                  <a:lnTo>
                    <a:pt x="55" y="72"/>
                  </a:lnTo>
                  <a:lnTo>
                    <a:pt x="55" y="62"/>
                  </a:lnTo>
                  <a:lnTo>
                    <a:pt x="55" y="54"/>
                  </a:lnTo>
                  <a:lnTo>
                    <a:pt x="55" y="45"/>
                  </a:lnTo>
                  <a:lnTo>
                    <a:pt x="55" y="37"/>
                  </a:lnTo>
                  <a:lnTo>
                    <a:pt x="55" y="28"/>
                  </a:lnTo>
                  <a:lnTo>
                    <a:pt x="55" y="20"/>
                  </a:lnTo>
                  <a:lnTo>
                    <a:pt x="55" y="12"/>
                  </a:lnTo>
                  <a:lnTo>
                    <a:pt x="55" y="4"/>
                  </a:lnTo>
                  <a:lnTo>
                    <a:pt x="65" y="4"/>
                  </a:lnTo>
                  <a:lnTo>
                    <a:pt x="74" y="4"/>
                  </a:lnTo>
                  <a:lnTo>
                    <a:pt x="74" y="22"/>
                  </a:lnTo>
                  <a:lnTo>
                    <a:pt x="74" y="38"/>
                  </a:lnTo>
                  <a:lnTo>
                    <a:pt x="74" y="50"/>
                  </a:lnTo>
                  <a:lnTo>
                    <a:pt x="74" y="59"/>
                  </a:lnTo>
                  <a:lnTo>
                    <a:pt x="74" y="65"/>
                  </a:lnTo>
                  <a:lnTo>
                    <a:pt x="75" y="69"/>
                  </a:lnTo>
                  <a:lnTo>
                    <a:pt x="76" y="74"/>
                  </a:lnTo>
                  <a:lnTo>
                    <a:pt x="78" y="81"/>
                  </a:lnTo>
                  <a:lnTo>
                    <a:pt x="80" y="73"/>
                  </a:lnTo>
                  <a:lnTo>
                    <a:pt x="81" y="66"/>
                  </a:lnTo>
                  <a:lnTo>
                    <a:pt x="81" y="59"/>
                  </a:lnTo>
                  <a:lnTo>
                    <a:pt x="82" y="53"/>
                  </a:lnTo>
                  <a:lnTo>
                    <a:pt x="82" y="45"/>
                  </a:lnTo>
                  <a:lnTo>
                    <a:pt x="83" y="35"/>
                  </a:lnTo>
                  <a:lnTo>
                    <a:pt x="84" y="20"/>
                  </a:lnTo>
                  <a:lnTo>
                    <a:pt x="85" y="3"/>
                  </a:lnTo>
                  <a:lnTo>
                    <a:pt x="88" y="3"/>
                  </a:lnTo>
                  <a:lnTo>
                    <a:pt x="93" y="4"/>
                  </a:lnTo>
                  <a:lnTo>
                    <a:pt x="91" y="14"/>
                  </a:lnTo>
                  <a:lnTo>
                    <a:pt x="90" y="24"/>
                  </a:lnTo>
                  <a:lnTo>
                    <a:pt x="90" y="35"/>
                  </a:lnTo>
                  <a:lnTo>
                    <a:pt x="90" y="46"/>
                  </a:lnTo>
                  <a:lnTo>
                    <a:pt x="90" y="57"/>
                  </a:lnTo>
                  <a:lnTo>
                    <a:pt x="92" y="68"/>
                  </a:lnTo>
                  <a:lnTo>
                    <a:pt x="95" y="80"/>
                  </a:lnTo>
                  <a:lnTo>
                    <a:pt x="98" y="93"/>
                  </a:lnTo>
                  <a:lnTo>
                    <a:pt x="99" y="80"/>
                  </a:lnTo>
                  <a:lnTo>
                    <a:pt x="100" y="68"/>
                  </a:lnTo>
                  <a:lnTo>
                    <a:pt x="100" y="56"/>
                  </a:lnTo>
                  <a:lnTo>
                    <a:pt x="101" y="45"/>
                  </a:lnTo>
                  <a:lnTo>
                    <a:pt x="100" y="34"/>
                  </a:lnTo>
                  <a:lnTo>
                    <a:pt x="100" y="23"/>
                  </a:lnTo>
                  <a:lnTo>
                    <a:pt x="100" y="13"/>
                  </a:lnTo>
                  <a:lnTo>
                    <a:pt x="100" y="4"/>
                  </a:lnTo>
                  <a:lnTo>
                    <a:pt x="110" y="4"/>
                  </a:lnTo>
                  <a:lnTo>
                    <a:pt x="119" y="4"/>
                  </a:lnTo>
                  <a:lnTo>
                    <a:pt x="118" y="15"/>
                  </a:lnTo>
                  <a:lnTo>
                    <a:pt x="118" y="27"/>
                  </a:lnTo>
                  <a:lnTo>
                    <a:pt x="118" y="38"/>
                  </a:lnTo>
                  <a:lnTo>
                    <a:pt x="118" y="51"/>
                  </a:lnTo>
                  <a:lnTo>
                    <a:pt x="116" y="62"/>
                  </a:lnTo>
                  <a:lnTo>
                    <a:pt x="116" y="74"/>
                  </a:lnTo>
                  <a:lnTo>
                    <a:pt x="116" y="85"/>
                  </a:lnTo>
                  <a:lnTo>
                    <a:pt x="116" y="98"/>
                  </a:lnTo>
                  <a:lnTo>
                    <a:pt x="121" y="96"/>
                  </a:lnTo>
                  <a:lnTo>
                    <a:pt x="127" y="93"/>
                  </a:lnTo>
                  <a:lnTo>
                    <a:pt x="127" y="70"/>
                  </a:lnTo>
                  <a:lnTo>
                    <a:pt x="127" y="53"/>
                  </a:lnTo>
                  <a:lnTo>
                    <a:pt x="127" y="41"/>
                  </a:lnTo>
                  <a:lnTo>
                    <a:pt x="127" y="31"/>
                  </a:lnTo>
                  <a:lnTo>
                    <a:pt x="127" y="23"/>
                  </a:lnTo>
                  <a:lnTo>
                    <a:pt x="127" y="18"/>
                  </a:lnTo>
                  <a:lnTo>
                    <a:pt x="128" y="11"/>
                  </a:lnTo>
                  <a:lnTo>
                    <a:pt x="129" y="4"/>
                  </a:lnTo>
                  <a:lnTo>
                    <a:pt x="135" y="4"/>
                  </a:lnTo>
                  <a:lnTo>
                    <a:pt x="141" y="4"/>
                  </a:lnTo>
                  <a:lnTo>
                    <a:pt x="141" y="15"/>
                  </a:lnTo>
                  <a:lnTo>
                    <a:pt x="141" y="27"/>
                  </a:lnTo>
                  <a:lnTo>
                    <a:pt x="141" y="38"/>
                  </a:lnTo>
                  <a:lnTo>
                    <a:pt x="142" y="51"/>
                  </a:lnTo>
                  <a:lnTo>
                    <a:pt x="142" y="62"/>
                  </a:lnTo>
                  <a:lnTo>
                    <a:pt x="142" y="74"/>
                  </a:lnTo>
                  <a:lnTo>
                    <a:pt x="142" y="85"/>
                  </a:lnTo>
                  <a:lnTo>
                    <a:pt x="143" y="98"/>
                  </a:lnTo>
                  <a:lnTo>
                    <a:pt x="144" y="97"/>
                  </a:lnTo>
                  <a:lnTo>
                    <a:pt x="148" y="96"/>
                  </a:lnTo>
                  <a:lnTo>
                    <a:pt x="148" y="84"/>
                  </a:lnTo>
                  <a:lnTo>
                    <a:pt x="149" y="73"/>
                  </a:lnTo>
                  <a:lnTo>
                    <a:pt x="149" y="61"/>
                  </a:lnTo>
                  <a:lnTo>
                    <a:pt x="150" y="51"/>
                  </a:lnTo>
                  <a:lnTo>
                    <a:pt x="150" y="38"/>
                  </a:lnTo>
                  <a:lnTo>
                    <a:pt x="150" y="27"/>
                  </a:lnTo>
                  <a:lnTo>
                    <a:pt x="151" y="15"/>
                  </a:lnTo>
                  <a:lnTo>
                    <a:pt x="152" y="4"/>
                  </a:lnTo>
                  <a:lnTo>
                    <a:pt x="159" y="3"/>
                  </a:lnTo>
                  <a:lnTo>
                    <a:pt x="166" y="3"/>
                  </a:lnTo>
                  <a:lnTo>
                    <a:pt x="173" y="3"/>
                  </a:lnTo>
                  <a:lnTo>
                    <a:pt x="181" y="3"/>
                  </a:lnTo>
                  <a:lnTo>
                    <a:pt x="181" y="57"/>
                  </a:lnTo>
                  <a:lnTo>
                    <a:pt x="182" y="112"/>
                  </a:lnTo>
                  <a:lnTo>
                    <a:pt x="183" y="167"/>
                  </a:lnTo>
                  <a:lnTo>
                    <a:pt x="183" y="223"/>
                  </a:lnTo>
                  <a:lnTo>
                    <a:pt x="180" y="279"/>
                  </a:lnTo>
                  <a:lnTo>
                    <a:pt x="175" y="336"/>
                  </a:lnTo>
                  <a:lnTo>
                    <a:pt x="164" y="391"/>
                  </a:lnTo>
                  <a:lnTo>
                    <a:pt x="150" y="449"/>
                  </a:lnTo>
                  <a:lnTo>
                    <a:pt x="145" y="449"/>
                  </a:lnTo>
                  <a:lnTo>
                    <a:pt x="141" y="44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5" name="Freeform 26"/>
            <p:cNvSpPr>
              <a:spLocks/>
            </p:cNvSpPr>
            <p:nvPr/>
          </p:nvSpPr>
          <p:spPr bwMode="auto">
            <a:xfrm>
              <a:off x="874" y="2390"/>
              <a:ext cx="10" cy="36"/>
            </a:xfrm>
            <a:custGeom>
              <a:avLst/>
              <a:gdLst>
                <a:gd name="T0" fmla="*/ 6 w 20"/>
                <a:gd name="T1" fmla="*/ 36 h 71"/>
                <a:gd name="T2" fmla="*/ 5 w 20"/>
                <a:gd name="T3" fmla="*/ 31 h 71"/>
                <a:gd name="T4" fmla="*/ 4 w 20"/>
                <a:gd name="T5" fmla="*/ 27 h 71"/>
                <a:gd name="T6" fmla="*/ 3 w 20"/>
                <a:gd name="T7" fmla="*/ 22 h 71"/>
                <a:gd name="T8" fmla="*/ 3 w 20"/>
                <a:gd name="T9" fmla="*/ 18 h 71"/>
                <a:gd name="T10" fmla="*/ 2 w 20"/>
                <a:gd name="T11" fmla="*/ 13 h 71"/>
                <a:gd name="T12" fmla="*/ 1 w 20"/>
                <a:gd name="T13" fmla="*/ 9 h 71"/>
                <a:gd name="T14" fmla="*/ 1 w 20"/>
                <a:gd name="T15" fmla="*/ 6 h 71"/>
                <a:gd name="T16" fmla="*/ 0 w 20"/>
                <a:gd name="T17" fmla="*/ 3 h 71"/>
                <a:gd name="T18" fmla="*/ 5 w 20"/>
                <a:gd name="T19" fmla="*/ 1 h 71"/>
                <a:gd name="T20" fmla="*/ 10 w 20"/>
                <a:gd name="T21" fmla="*/ 0 h 71"/>
                <a:gd name="T22" fmla="*/ 9 w 20"/>
                <a:gd name="T23" fmla="*/ 8 h 71"/>
                <a:gd name="T24" fmla="*/ 9 w 20"/>
                <a:gd name="T25" fmla="*/ 14 h 71"/>
                <a:gd name="T26" fmla="*/ 9 w 20"/>
                <a:gd name="T27" fmla="*/ 19 h 71"/>
                <a:gd name="T28" fmla="*/ 9 w 20"/>
                <a:gd name="T29" fmla="*/ 23 h 71"/>
                <a:gd name="T30" fmla="*/ 9 w 20"/>
                <a:gd name="T31" fmla="*/ 26 h 71"/>
                <a:gd name="T32" fmla="*/ 9 w 20"/>
                <a:gd name="T33" fmla="*/ 28 h 71"/>
                <a:gd name="T34" fmla="*/ 9 w 20"/>
                <a:gd name="T35" fmla="*/ 32 h 71"/>
                <a:gd name="T36" fmla="*/ 10 w 20"/>
                <a:gd name="T37" fmla="*/ 36 h 71"/>
                <a:gd name="T38" fmla="*/ 8 w 20"/>
                <a:gd name="T39" fmla="*/ 36 h 71"/>
                <a:gd name="T40" fmla="*/ 6 w 20"/>
                <a:gd name="T41" fmla="*/ 36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71">
                  <a:moveTo>
                    <a:pt x="12" y="71"/>
                  </a:moveTo>
                  <a:lnTo>
                    <a:pt x="9" y="61"/>
                  </a:lnTo>
                  <a:lnTo>
                    <a:pt x="8" y="53"/>
                  </a:lnTo>
                  <a:lnTo>
                    <a:pt x="6" y="44"/>
                  </a:lnTo>
                  <a:lnTo>
                    <a:pt x="6" y="36"/>
                  </a:lnTo>
                  <a:lnTo>
                    <a:pt x="4" y="26"/>
                  </a:lnTo>
                  <a:lnTo>
                    <a:pt x="2" y="18"/>
                  </a:lnTo>
                  <a:lnTo>
                    <a:pt x="1" y="11"/>
                  </a:lnTo>
                  <a:lnTo>
                    <a:pt x="0" y="5"/>
                  </a:lnTo>
                  <a:lnTo>
                    <a:pt x="9" y="2"/>
                  </a:lnTo>
                  <a:lnTo>
                    <a:pt x="20" y="0"/>
                  </a:lnTo>
                  <a:lnTo>
                    <a:pt x="18" y="15"/>
                  </a:lnTo>
                  <a:lnTo>
                    <a:pt x="17" y="28"/>
                  </a:lnTo>
                  <a:lnTo>
                    <a:pt x="17" y="38"/>
                  </a:lnTo>
                  <a:lnTo>
                    <a:pt x="17" y="46"/>
                  </a:lnTo>
                  <a:lnTo>
                    <a:pt x="17" y="51"/>
                  </a:lnTo>
                  <a:lnTo>
                    <a:pt x="17" y="56"/>
                  </a:lnTo>
                  <a:lnTo>
                    <a:pt x="18" y="63"/>
                  </a:lnTo>
                  <a:lnTo>
                    <a:pt x="20" y="71"/>
                  </a:lnTo>
                  <a:lnTo>
                    <a:pt x="15" y="71"/>
                  </a:lnTo>
                  <a:lnTo>
                    <a:pt x="12" y="7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6" name="Freeform 27"/>
            <p:cNvSpPr>
              <a:spLocks/>
            </p:cNvSpPr>
            <p:nvPr/>
          </p:nvSpPr>
          <p:spPr bwMode="auto">
            <a:xfrm>
              <a:off x="716" y="2394"/>
              <a:ext cx="6" cy="29"/>
            </a:xfrm>
            <a:custGeom>
              <a:avLst/>
              <a:gdLst>
                <a:gd name="T0" fmla="*/ 0 w 10"/>
                <a:gd name="T1" fmla="*/ 29 h 57"/>
                <a:gd name="T2" fmla="*/ 0 w 10"/>
                <a:gd name="T3" fmla="*/ 25 h 57"/>
                <a:gd name="T4" fmla="*/ 1 w 10"/>
                <a:gd name="T5" fmla="*/ 21 h 57"/>
                <a:gd name="T6" fmla="*/ 1 w 10"/>
                <a:gd name="T7" fmla="*/ 17 h 57"/>
                <a:gd name="T8" fmla="*/ 1 w 10"/>
                <a:gd name="T9" fmla="*/ 14 h 57"/>
                <a:gd name="T10" fmla="*/ 1 w 10"/>
                <a:gd name="T11" fmla="*/ 10 h 57"/>
                <a:gd name="T12" fmla="*/ 1 w 10"/>
                <a:gd name="T13" fmla="*/ 6 h 57"/>
                <a:gd name="T14" fmla="*/ 2 w 10"/>
                <a:gd name="T15" fmla="*/ 3 h 57"/>
                <a:gd name="T16" fmla="*/ 2 w 10"/>
                <a:gd name="T17" fmla="*/ 0 h 57"/>
                <a:gd name="T18" fmla="*/ 4 w 10"/>
                <a:gd name="T19" fmla="*/ 1 h 57"/>
                <a:gd name="T20" fmla="*/ 5 w 10"/>
                <a:gd name="T21" fmla="*/ 4 h 57"/>
                <a:gd name="T22" fmla="*/ 5 w 10"/>
                <a:gd name="T23" fmla="*/ 7 h 57"/>
                <a:gd name="T24" fmla="*/ 6 w 10"/>
                <a:gd name="T25" fmla="*/ 12 h 57"/>
                <a:gd name="T26" fmla="*/ 6 w 10"/>
                <a:gd name="T27" fmla="*/ 16 h 57"/>
                <a:gd name="T28" fmla="*/ 6 w 10"/>
                <a:gd name="T29" fmla="*/ 21 h 57"/>
                <a:gd name="T30" fmla="*/ 5 w 10"/>
                <a:gd name="T31" fmla="*/ 25 h 57"/>
                <a:gd name="T32" fmla="*/ 5 w 10"/>
                <a:gd name="T33" fmla="*/ 29 h 57"/>
                <a:gd name="T34" fmla="*/ 2 w 10"/>
                <a:gd name="T35" fmla="*/ 29 h 57"/>
                <a:gd name="T36" fmla="*/ 0 w 10"/>
                <a:gd name="T37" fmla="*/ 29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57">
                  <a:moveTo>
                    <a:pt x="0" y="57"/>
                  </a:moveTo>
                  <a:lnTo>
                    <a:pt x="0" y="49"/>
                  </a:lnTo>
                  <a:lnTo>
                    <a:pt x="1" y="41"/>
                  </a:lnTo>
                  <a:lnTo>
                    <a:pt x="1" y="34"/>
                  </a:lnTo>
                  <a:lnTo>
                    <a:pt x="2" y="27"/>
                  </a:lnTo>
                  <a:lnTo>
                    <a:pt x="2" y="19"/>
                  </a:lnTo>
                  <a:lnTo>
                    <a:pt x="2" y="12"/>
                  </a:lnTo>
                  <a:lnTo>
                    <a:pt x="3" y="6"/>
                  </a:lnTo>
                  <a:lnTo>
                    <a:pt x="4" y="0"/>
                  </a:lnTo>
                  <a:lnTo>
                    <a:pt x="6" y="2"/>
                  </a:lnTo>
                  <a:lnTo>
                    <a:pt x="8" y="8"/>
                  </a:lnTo>
                  <a:lnTo>
                    <a:pt x="9" y="14"/>
                  </a:lnTo>
                  <a:lnTo>
                    <a:pt x="10" y="23"/>
                  </a:lnTo>
                  <a:lnTo>
                    <a:pt x="10" y="32"/>
                  </a:lnTo>
                  <a:lnTo>
                    <a:pt x="10" y="41"/>
                  </a:lnTo>
                  <a:lnTo>
                    <a:pt x="9" y="49"/>
                  </a:lnTo>
                  <a:lnTo>
                    <a:pt x="9" y="57"/>
                  </a:lnTo>
                  <a:lnTo>
                    <a:pt x="3" y="57"/>
                  </a:lnTo>
                  <a:lnTo>
                    <a:pt x="0" y="5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7" name="Freeform 28"/>
            <p:cNvSpPr>
              <a:spLocks/>
            </p:cNvSpPr>
            <p:nvPr/>
          </p:nvSpPr>
          <p:spPr bwMode="auto">
            <a:xfrm>
              <a:off x="433" y="1385"/>
              <a:ext cx="786" cy="1002"/>
            </a:xfrm>
            <a:custGeom>
              <a:avLst/>
              <a:gdLst>
                <a:gd name="T0" fmla="*/ 232 w 1572"/>
                <a:gd name="T1" fmla="*/ 982 h 2004"/>
                <a:gd name="T2" fmla="*/ 116 w 1572"/>
                <a:gd name="T3" fmla="*/ 930 h 2004"/>
                <a:gd name="T4" fmla="*/ 105 w 1572"/>
                <a:gd name="T5" fmla="*/ 818 h 2004"/>
                <a:gd name="T6" fmla="*/ 116 w 1572"/>
                <a:gd name="T7" fmla="*/ 696 h 2004"/>
                <a:gd name="T8" fmla="*/ 149 w 1572"/>
                <a:gd name="T9" fmla="*/ 485 h 2004"/>
                <a:gd name="T10" fmla="*/ 192 w 1572"/>
                <a:gd name="T11" fmla="*/ 213 h 2004"/>
                <a:gd name="T12" fmla="*/ 186 w 1572"/>
                <a:gd name="T13" fmla="*/ 206 h 2004"/>
                <a:gd name="T14" fmla="*/ 181 w 1572"/>
                <a:gd name="T15" fmla="*/ 227 h 2004"/>
                <a:gd name="T16" fmla="*/ 175 w 1572"/>
                <a:gd name="T17" fmla="*/ 217 h 2004"/>
                <a:gd name="T18" fmla="*/ 169 w 1572"/>
                <a:gd name="T19" fmla="*/ 202 h 2004"/>
                <a:gd name="T20" fmla="*/ 163 w 1572"/>
                <a:gd name="T21" fmla="*/ 204 h 2004"/>
                <a:gd name="T22" fmla="*/ 170 w 1572"/>
                <a:gd name="T23" fmla="*/ 233 h 2004"/>
                <a:gd name="T24" fmla="*/ 171 w 1572"/>
                <a:gd name="T25" fmla="*/ 288 h 2004"/>
                <a:gd name="T26" fmla="*/ 153 w 1572"/>
                <a:gd name="T27" fmla="*/ 421 h 2004"/>
                <a:gd name="T28" fmla="*/ 116 w 1572"/>
                <a:gd name="T29" fmla="*/ 517 h 2004"/>
                <a:gd name="T30" fmla="*/ 31 w 1572"/>
                <a:gd name="T31" fmla="*/ 473 h 2004"/>
                <a:gd name="T32" fmla="*/ 10 w 1572"/>
                <a:gd name="T33" fmla="*/ 403 h 2004"/>
                <a:gd name="T34" fmla="*/ 74 w 1572"/>
                <a:gd name="T35" fmla="*/ 306 h 2004"/>
                <a:gd name="T36" fmla="*/ 136 w 1572"/>
                <a:gd name="T37" fmla="*/ 203 h 2004"/>
                <a:gd name="T38" fmla="*/ 197 w 1572"/>
                <a:gd name="T39" fmla="*/ 77 h 2004"/>
                <a:gd name="T40" fmla="*/ 279 w 1572"/>
                <a:gd name="T41" fmla="*/ 63 h 2004"/>
                <a:gd name="T42" fmla="*/ 282 w 1572"/>
                <a:gd name="T43" fmla="*/ 157 h 2004"/>
                <a:gd name="T44" fmla="*/ 385 w 1572"/>
                <a:gd name="T45" fmla="*/ 139 h 2004"/>
                <a:gd name="T46" fmla="*/ 433 w 1572"/>
                <a:gd name="T47" fmla="*/ 69 h 2004"/>
                <a:gd name="T48" fmla="*/ 483 w 1572"/>
                <a:gd name="T49" fmla="*/ 0 h 2004"/>
                <a:gd name="T50" fmla="*/ 554 w 1572"/>
                <a:gd name="T51" fmla="*/ 30 h 2004"/>
                <a:gd name="T52" fmla="*/ 601 w 1572"/>
                <a:gd name="T53" fmla="*/ 90 h 2004"/>
                <a:gd name="T54" fmla="*/ 660 w 1572"/>
                <a:gd name="T55" fmla="*/ 146 h 2004"/>
                <a:gd name="T56" fmla="*/ 716 w 1572"/>
                <a:gd name="T57" fmla="*/ 184 h 2004"/>
                <a:gd name="T58" fmla="*/ 701 w 1572"/>
                <a:gd name="T59" fmla="*/ 202 h 2004"/>
                <a:gd name="T60" fmla="*/ 698 w 1572"/>
                <a:gd name="T61" fmla="*/ 225 h 2004"/>
                <a:gd name="T62" fmla="*/ 732 w 1572"/>
                <a:gd name="T63" fmla="*/ 194 h 2004"/>
                <a:gd name="T64" fmla="*/ 777 w 1572"/>
                <a:gd name="T65" fmla="*/ 183 h 2004"/>
                <a:gd name="T66" fmla="*/ 777 w 1572"/>
                <a:gd name="T67" fmla="*/ 196 h 2004"/>
                <a:gd name="T68" fmla="*/ 769 w 1572"/>
                <a:gd name="T69" fmla="*/ 190 h 2004"/>
                <a:gd name="T70" fmla="*/ 746 w 1572"/>
                <a:gd name="T71" fmla="*/ 215 h 2004"/>
                <a:gd name="T72" fmla="*/ 716 w 1572"/>
                <a:gd name="T73" fmla="*/ 434 h 2004"/>
                <a:gd name="T74" fmla="*/ 770 w 1572"/>
                <a:gd name="T75" fmla="*/ 539 h 2004"/>
                <a:gd name="T76" fmla="*/ 782 w 1572"/>
                <a:gd name="T77" fmla="*/ 533 h 2004"/>
                <a:gd name="T78" fmla="*/ 710 w 1572"/>
                <a:gd name="T79" fmla="*/ 521 h 2004"/>
                <a:gd name="T80" fmla="*/ 595 w 1572"/>
                <a:gd name="T81" fmla="*/ 360 h 2004"/>
                <a:gd name="T82" fmla="*/ 572 w 1572"/>
                <a:gd name="T83" fmla="*/ 332 h 2004"/>
                <a:gd name="T84" fmla="*/ 566 w 1572"/>
                <a:gd name="T85" fmla="*/ 317 h 2004"/>
                <a:gd name="T86" fmla="*/ 548 w 1572"/>
                <a:gd name="T87" fmla="*/ 303 h 2004"/>
                <a:gd name="T88" fmla="*/ 533 w 1572"/>
                <a:gd name="T89" fmla="*/ 305 h 2004"/>
                <a:gd name="T90" fmla="*/ 544 w 1572"/>
                <a:gd name="T91" fmla="*/ 311 h 2004"/>
                <a:gd name="T92" fmla="*/ 549 w 1572"/>
                <a:gd name="T93" fmla="*/ 327 h 2004"/>
                <a:gd name="T94" fmla="*/ 533 w 1572"/>
                <a:gd name="T95" fmla="*/ 382 h 2004"/>
                <a:gd name="T96" fmla="*/ 538 w 1572"/>
                <a:gd name="T97" fmla="*/ 421 h 2004"/>
                <a:gd name="T98" fmla="*/ 547 w 1572"/>
                <a:gd name="T99" fmla="*/ 375 h 2004"/>
                <a:gd name="T100" fmla="*/ 553 w 1572"/>
                <a:gd name="T101" fmla="*/ 344 h 2004"/>
                <a:gd name="T102" fmla="*/ 556 w 1572"/>
                <a:gd name="T103" fmla="*/ 373 h 2004"/>
                <a:gd name="T104" fmla="*/ 564 w 1572"/>
                <a:gd name="T105" fmla="*/ 416 h 2004"/>
                <a:gd name="T106" fmla="*/ 569 w 1572"/>
                <a:gd name="T107" fmla="*/ 398 h 2004"/>
                <a:gd name="T108" fmla="*/ 563 w 1572"/>
                <a:gd name="T109" fmla="*/ 351 h 2004"/>
                <a:gd name="T110" fmla="*/ 599 w 1572"/>
                <a:gd name="T111" fmla="*/ 383 h 2004"/>
                <a:gd name="T112" fmla="*/ 653 w 1572"/>
                <a:gd name="T113" fmla="*/ 481 h 2004"/>
                <a:gd name="T114" fmla="*/ 698 w 1572"/>
                <a:gd name="T115" fmla="*/ 622 h 2004"/>
                <a:gd name="T116" fmla="*/ 733 w 1572"/>
                <a:gd name="T117" fmla="*/ 840 h 2004"/>
                <a:gd name="T118" fmla="*/ 709 w 1572"/>
                <a:gd name="T119" fmla="*/ 926 h 2004"/>
                <a:gd name="T120" fmla="*/ 612 w 1572"/>
                <a:gd name="T121" fmla="*/ 973 h 2004"/>
                <a:gd name="T122" fmla="*/ 495 w 1572"/>
                <a:gd name="T123" fmla="*/ 986 h 2004"/>
                <a:gd name="T124" fmla="*/ 358 w 1572"/>
                <a:gd name="T125" fmla="*/ 1001 h 20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72" h="2004">
                  <a:moveTo>
                    <a:pt x="647" y="2004"/>
                  </a:moveTo>
                  <a:lnTo>
                    <a:pt x="589" y="1992"/>
                  </a:lnTo>
                  <a:lnTo>
                    <a:pt x="527" y="1980"/>
                  </a:lnTo>
                  <a:lnTo>
                    <a:pt x="463" y="1964"/>
                  </a:lnTo>
                  <a:lnTo>
                    <a:pt x="400" y="1945"/>
                  </a:lnTo>
                  <a:lnTo>
                    <a:pt x="339" y="1921"/>
                  </a:lnTo>
                  <a:lnTo>
                    <a:pt x="283" y="1894"/>
                  </a:lnTo>
                  <a:lnTo>
                    <a:pt x="232" y="1859"/>
                  </a:lnTo>
                  <a:lnTo>
                    <a:pt x="192" y="1821"/>
                  </a:lnTo>
                  <a:lnTo>
                    <a:pt x="197" y="1759"/>
                  </a:lnTo>
                  <a:lnTo>
                    <a:pt x="204" y="1697"/>
                  </a:lnTo>
                  <a:lnTo>
                    <a:pt x="210" y="1636"/>
                  </a:lnTo>
                  <a:lnTo>
                    <a:pt x="216" y="1575"/>
                  </a:lnTo>
                  <a:lnTo>
                    <a:pt x="221" y="1514"/>
                  </a:lnTo>
                  <a:lnTo>
                    <a:pt x="226" y="1453"/>
                  </a:lnTo>
                  <a:lnTo>
                    <a:pt x="231" y="1392"/>
                  </a:lnTo>
                  <a:lnTo>
                    <a:pt x="237" y="1332"/>
                  </a:lnTo>
                  <a:lnTo>
                    <a:pt x="249" y="1248"/>
                  </a:lnTo>
                  <a:lnTo>
                    <a:pt x="271" y="1122"/>
                  </a:lnTo>
                  <a:lnTo>
                    <a:pt x="298" y="970"/>
                  </a:lnTo>
                  <a:lnTo>
                    <a:pt x="328" y="809"/>
                  </a:lnTo>
                  <a:lnTo>
                    <a:pt x="353" y="652"/>
                  </a:lnTo>
                  <a:lnTo>
                    <a:pt x="374" y="520"/>
                  </a:lnTo>
                  <a:lnTo>
                    <a:pt x="384" y="426"/>
                  </a:lnTo>
                  <a:lnTo>
                    <a:pt x="384" y="388"/>
                  </a:lnTo>
                  <a:lnTo>
                    <a:pt x="382" y="390"/>
                  </a:lnTo>
                  <a:lnTo>
                    <a:pt x="379" y="392"/>
                  </a:lnTo>
                  <a:lnTo>
                    <a:pt x="372" y="412"/>
                  </a:lnTo>
                  <a:lnTo>
                    <a:pt x="368" y="428"/>
                  </a:lnTo>
                  <a:lnTo>
                    <a:pt x="364" y="438"/>
                  </a:lnTo>
                  <a:lnTo>
                    <a:pt x="363" y="446"/>
                  </a:lnTo>
                  <a:lnTo>
                    <a:pt x="361" y="453"/>
                  </a:lnTo>
                  <a:lnTo>
                    <a:pt x="360" y="457"/>
                  </a:lnTo>
                  <a:lnTo>
                    <a:pt x="356" y="449"/>
                  </a:lnTo>
                  <a:lnTo>
                    <a:pt x="353" y="441"/>
                  </a:lnTo>
                  <a:lnTo>
                    <a:pt x="349" y="433"/>
                  </a:lnTo>
                  <a:lnTo>
                    <a:pt x="347" y="426"/>
                  </a:lnTo>
                  <a:lnTo>
                    <a:pt x="344" y="418"/>
                  </a:lnTo>
                  <a:lnTo>
                    <a:pt x="340" y="411"/>
                  </a:lnTo>
                  <a:lnTo>
                    <a:pt x="337" y="403"/>
                  </a:lnTo>
                  <a:lnTo>
                    <a:pt x="334" y="396"/>
                  </a:lnTo>
                  <a:lnTo>
                    <a:pt x="328" y="395"/>
                  </a:lnTo>
                  <a:lnTo>
                    <a:pt x="324" y="395"/>
                  </a:lnTo>
                  <a:lnTo>
                    <a:pt x="325" y="408"/>
                  </a:lnTo>
                  <a:lnTo>
                    <a:pt x="329" y="422"/>
                  </a:lnTo>
                  <a:lnTo>
                    <a:pt x="332" y="436"/>
                  </a:lnTo>
                  <a:lnTo>
                    <a:pt x="337" y="451"/>
                  </a:lnTo>
                  <a:lnTo>
                    <a:pt x="340" y="465"/>
                  </a:lnTo>
                  <a:lnTo>
                    <a:pt x="345" y="480"/>
                  </a:lnTo>
                  <a:lnTo>
                    <a:pt x="347" y="495"/>
                  </a:lnTo>
                  <a:lnTo>
                    <a:pt x="351" y="512"/>
                  </a:lnTo>
                  <a:lnTo>
                    <a:pt x="341" y="576"/>
                  </a:lnTo>
                  <a:lnTo>
                    <a:pt x="333" y="642"/>
                  </a:lnTo>
                  <a:lnTo>
                    <a:pt x="324" y="709"/>
                  </a:lnTo>
                  <a:lnTo>
                    <a:pt x="316" y="775"/>
                  </a:lnTo>
                  <a:lnTo>
                    <a:pt x="306" y="841"/>
                  </a:lnTo>
                  <a:lnTo>
                    <a:pt x="294" y="908"/>
                  </a:lnTo>
                  <a:lnTo>
                    <a:pt x="280" y="972"/>
                  </a:lnTo>
                  <a:lnTo>
                    <a:pt x="265" y="1038"/>
                  </a:lnTo>
                  <a:lnTo>
                    <a:pt x="232" y="1033"/>
                  </a:lnTo>
                  <a:lnTo>
                    <a:pt x="193" y="1020"/>
                  </a:lnTo>
                  <a:lnTo>
                    <a:pt x="148" y="1001"/>
                  </a:lnTo>
                  <a:lnTo>
                    <a:pt x="103" y="976"/>
                  </a:lnTo>
                  <a:lnTo>
                    <a:pt x="62" y="946"/>
                  </a:lnTo>
                  <a:lnTo>
                    <a:pt x="28" y="916"/>
                  </a:lnTo>
                  <a:lnTo>
                    <a:pt x="6" y="885"/>
                  </a:lnTo>
                  <a:lnTo>
                    <a:pt x="0" y="858"/>
                  </a:lnTo>
                  <a:lnTo>
                    <a:pt x="19" y="805"/>
                  </a:lnTo>
                  <a:lnTo>
                    <a:pt x="47" y="756"/>
                  </a:lnTo>
                  <a:lnTo>
                    <a:pt x="78" y="706"/>
                  </a:lnTo>
                  <a:lnTo>
                    <a:pt x="113" y="659"/>
                  </a:lnTo>
                  <a:lnTo>
                    <a:pt x="148" y="611"/>
                  </a:lnTo>
                  <a:lnTo>
                    <a:pt x="184" y="564"/>
                  </a:lnTo>
                  <a:lnTo>
                    <a:pt x="217" y="515"/>
                  </a:lnTo>
                  <a:lnTo>
                    <a:pt x="248" y="468"/>
                  </a:lnTo>
                  <a:lnTo>
                    <a:pt x="272" y="405"/>
                  </a:lnTo>
                  <a:lnTo>
                    <a:pt x="298" y="338"/>
                  </a:lnTo>
                  <a:lnTo>
                    <a:pt x="325" y="273"/>
                  </a:lnTo>
                  <a:lnTo>
                    <a:pt x="357" y="211"/>
                  </a:lnTo>
                  <a:lnTo>
                    <a:pt x="394" y="154"/>
                  </a:lnTo>
                  <a:lnTo>
                    <a:pt x="441" y="110"/>
                  </a:lnTo>
                  <a:lnTo>
                    <a:pt x="498" y="78"/>
                  </a:lnTo>
                  <a:lnTo>
                    <a:pt x="569" y="66"/>
                  </a:lnTo>
                  <a:lnTo>
                    <a:pt x="558" y="125"/>
                  </a:lnTo>
                  <a:lnTo>
                    <a:pt x="547" y="184"/>
                  </a:lnTo>
                  <a:lnTo>
                    <a:pt x="543" y="237"/>
                  </a:lnTo>
                  <a:lnTo>
                    <a:pt x="547" y="282"/>
                  </a:lnTo>
                  <a:lnTo>
                    <a:pt x="563" y="313"/>
                  </a:lnTo>
                  <a:lnTo>
                    <a:pt x="597" y="331"/>
                  </a:lnTo>
                  <a:lnTo>
                    <a:pt x="650" y="331"/>
                  </a:lnTo>
                  <a:lnTo>
                    <a:pt x="728" y="312"/>
                  </a:lnTo>
                  <a:lnTo>
                    <a:pt x="770" y="277"/>
                  </a:lnTo>
                  <a:lnTo>
                    <a:pt x="804" y="244"/>
                  </a:lnTo>
                  <a:lnTo>
                    <a:pt x="829" y="209"/>
                  </a:lnTo>
                  <a:lnTo>
                    <a:pt x="850" y="175"/>
                  </a:lnTo>
                  <a:lnTo>
                    <a:pt x="865" y="137"/>
                  </a:lnTo>
                  <a:lnTo>
                    <a:pt x="881" y="98"/>
                  </a:lnTo>
                  <a:lnTo>
                    <a:pt x="896" y="55"/>
                  </a:lnTo>
                  <a:lnTo>
                    <a:pt x="915" y="10"/>
                  </a:lnTo>
                  <a:lnTo>
                    <a:pt x="966" y="0"/>
                  </a:lnTo>
                  <a:lnTo>
                    <a:pt x="1010" y="2"/>
                  </a:lnTo>
                  <a:lnTo>
                    <a:pt x="1047" y="13"/>
                  </a:lnTo>
                  <a:lnTo>
                    <a:pt x="1080" y="33"/>
                  </a:lnTo>
                  <a:lnTo>
                    <a:pt x="1108" y="59"/>
                  </a:lnTo>
                  <a:lnTo>
                    <a:pt x="1136" y="92"/>
                  </a:lnTo>
                  <a:lnTo>
                    <a:pt x="1163" y="130"/>
                  </a:lnTo>
                  <a:lnTo>
                    <a:pt x="1193" y="173"/>
                  </a:lnTo>
                  <a:lnTo>
                    <a:pt x="1202" y="179"/>
                  </a:lnTo>
                  <a:lnTo>
                    <a:pt x="1222" y="198"/>
                  </a:lnTo>
                  <a:lnTo>
                    <a:pt x="1248" y="225"/>
                  </a:lnTo>
                  <a:lnTo>
                    <a:pt x="1282" y="259"/>
                  </a:lnTo>
                  <a:lnTo>
                    <a:pt x="1319" y="291"/>
                  </a:lnTo>
                  <a:lnTo>
                    <a:pt x="1358" y="323"/>
                  </a:lnTo>
                  <a:lnTo>
                    <a:pt x="1396" y="349"/>
                  </a:lnTo>
                  <a:lnTo>
                    <a:pt x="1432" y="365"/>
                  </a:lnTo>
                  <a:lnTo>
                    <a:pt x="1432" y="368"/>
                  </a:lnTo>
                  <a:lnTo>
                    <a:pt x="1433" y="372"/>
                  </a:lnTo>
                  <a:lnTo>
                    <a:pt x="1423" y="379"/>
                  </a:lnTo>
                  <a:lnTo>
                    <a:pt x="1412" y="390"/>
                  </a:lnTo>
                  <a:lnTo>
                    <a:pt x="1402" y="403"/>
                  </a:lnTo>
                  <a:lnTo>
                    <a:pt x="1395" y="416"/>
                  </a:lnTo>
                  <a:lnTo>
                    <a:pt x="1389" y="428"/>
                  </a:lnTo>
                  <a:lnTo>
                    <a:pt x="1389" y="441"/>
                  </a:lnTo>
                  <a:lnTo>
                    <a:pt x="1396" y="449"/>
                  </a:lnTo>
                  <a:lnTo>
                    <a:pt x="1411" y="454"/>
                  </a:lnTo>
                  <a:lnTo>
                    <a:pt x="1423" y="434"/>
                  </a:lnTo>
                  <a:lnTo>
                    <a:pt x="1441" y="411"/>
                  </a:lnTo>
                  <a:lnTo>
                    <a:pt x="1463" y="388"/>
                  </a:lnTo>
                  <a:lnTo>
                    <a:pt x="1488" y="368"/>
                  </a:lnTo>
                  <a:lnTo>
                    <a:pt x="1513" y="354"/>
                  </a:lnTo>
                  <a:lnTo>
                    <a:pt x="1536" y="352"/>
                  </a:lnTo>
                  <a:lnTo>
                    <a:pt x="1553" y="365"/>
                  </a:lnTo>
                  <a:lnTo>
                    <a:pt x="1566" y="395"/>
                  </a:lnTo>
                  <a:lnTo>
                    <a:pt x="1562" y="395"/>
                  </a:lnTo>
                  <a:lnTo>
                    <a:pt x="1561" y="396"/>
                  </a:lnTo>
                  <a:lnTo>
                    <a:pt x="1553" y="391"/>
                  </a:lnTo>
                  <a:lnTo>
                    <a:pt x="1548" y="388"/>
                  </a:lnTo>
                  <a:lnTo>
                    <a:pt x="1545" y="384"/>
                  </a:lnTo>
                  <a:lnTo>
                    <a:pt x="1541" y="382"/>
                  </a:lnTo>
                  <a:lnTo>
                    <a:pt x="1538" y="379"/>
                  </a:lnTo>
                  <a:lnTo>
                    <a:pt x="1534" y="377"/>
                  </a:lnTo>
                  <a:lnTo>
                    <a:pt x="1529" y="376"/>
                  </a:lnTo>
                  <a:lnTo>
                    <a:pt x="1523" y="376"/>
                  </a:lnTo>
                  <a:lnTo>
                    <a:pt x="1492" y="430"/>
                  </a:lnTo>
                  <a:lnTo>
                    <a:pt x="1465" y="519"/>
                  </a:lnTo>
                  <a:lnTo>
                    <a:pt x="1445" y="629"/>
                  </a:lnTo>
                  <a:lnTo>
                    <a:pt x="1433" y="750"/>
                  </a:lnTo>
                  <a:lnTo>
                    <a:pt x="1432" y="867"/>
                  </a:lnTo>
                  <a:lnTo>
                    <a:pt x="1447" y="971"/>
                  </a:lnTo>
                  <a:lnTo>
                    <a:pt x="1479" y="1045"/>
                  </a:lnTo>
                  <a:lnTo>
                    <a:pt x="1532" y="1081"/>
                  </a:lnTo>
                  <a:lnTo>
                    <a:pt x="1539" y="1077"/>
                  </a:lnTo>
                  <a:lnTo>
                    <a:pt x="1546" y="1073"/>
                  </a:lnTo>
                  <a:lnTo>
                    <a:pt x="1551" y="1071"/>
                  </a:lnTo>
                  <a:lnTo>
                    <a:pt x="1556" y="1069"/>
                  </a:lnTo>
                  <a:lnTo>
                    <a:pt x="1564" y="1065"/>
                  </a:lnTo>
                  <a:lnTo>
                    <a:pt x="1572" y="1062"/>
                  </a:lnTo>
                  <a:lnTo>
                    <a:pt x="1537" y="1108"/>
                  </a:lnTo>
                  <a:lnTo>
                    <a:pt x="1484" y="1095"/>
                  </a:lnTo>
                  <a:lnTo>
                    <a:pt x="1419" y="1041"/>
                  </a:lnTo>
                  <a:lnTo>
                    <a:pt x="1352" y="961"/>
                  </a:lnTo>
                  <a:lnTo>
                    <a:pt x="1285" y="869"/>
                  </a:lnTo>
                  <a:lnTo>
                    <a:pt x="1230" y="783"/>
                  </a:lnTo>
                  <a:lnTo>
                    <a:pt x="1189" y="719"/>
                  </a:lnTo>
                  <a:lnTo>
                    <a:pt x="1174" y="694"/>
                  </a:lnTo>
                  <a:lnTo>
                    <a:pt x="1161" y="680"/>
                  </a:lnTo>
                  <a:lnTo>
                    <a:pt x="1151" y="670"/>
                  </a:lnTo>
                  <a:lnTo>
                    <a:pt x="1144" y="663"/>
                  </a:lnTo>
                  <a:lnTo>
                    <a:pt x="1140" y="657"/>
                  </a:lnTo>
                  <a:lnTo>
                    <a:pt x="1135" y="650"/>
                  </a:lnTo>
                  <a:lnTo>
                    <a:pt x="1133" y="643"/>
                  </a:lnTo>
                  <a:lnTo>
                    <a:pt x="1131" y="633"/>
                  </a:lnTo>
                  <a:lnTo>
                    <a:pt x="1129" y="620"/>
                  </a:lnTo>
                  <a:lnTo>
                    <a:pt x="1118" y="615"/>
                  </a:lnTo>
                  <a:lnTo>
                    <a:pt x="1106" y="611"/>
                  </a:lnTo>
                  <a:lnTo>
                    <a:pt x="1096" y="605"/>
                  </a:lnTo>
                  <a:lnTo>
                    <a:pt x="1087" y="603"/>
                  </a:lnTo>
                  <a:lnTo>
                    <a:pt x="1078" y="601"/>
                  </a:lnTo>
                  <a:lnTo>
                    <a:pt x="1071" y="603"/>
                  </a:lnTo>
                  <a:lnTo>
                    <a:pt x="1065" y="609"/>
                  </a:lnTo>
                  <a:lnTo>
                    <a:pt x="1063" y="620"/>
                  </a:lnTo>
                  <a:lnTo>
                    <a:pt x="1073" y="620"/>
                  </a:lnTo>
                  <a:lnTo>
                    <a:pt x="1081" y="621"/>
                  </a:lnTo>
                  <a:lnTo>
                    <a:pt x="1087" y="622"/>
                  </a:lnTo>
                  <a:lnTo>
                    <a:pt x="1093" y="624"/>
                  </a:lnTo>
                  <a:lnTo>
                    <a:pt x="1097" y="625"/>
                  </a:lnTo>
                  <a:lnTo>
                    <a:pt x="1103" y="628"/>
                  </a:lnTo>
                  <a:lnTo>
                    <a:pt x="1097" y="653"/>
                  </a:lnTo>
                  <a:lnTo>
                    <a:pt x="1089" y="681"/>
                  </a:lnTo>
                  <a:lnTo>
                    <a:pt x="1081" y="708"/>
                  </a:lnTo>
                  <a:lnTo>
                    <a:pt x="1073" y="735"/>
                  </a:lnTo>
                  <a:lnTo>
                    <a:pt x="1066" y="763"/>
                  </a:lnTo>
                  <a:lnTo>
                    <a:pt x="1064" y="793"/>
                  </a:lnTo>
                  <a:lnTo>
                    <a:pt x="1064" y="821"/>
                  </a:lnTo>
                  <a:lnTo>
                    <a:pt x="1072" y="854"/>
                  </a:lnTo>
                  <a:lnTo>
                    <a:pt x="1075" y="841"/>
                  </a:lnTo>
                  <a:lnTo>
                    <a:pt x="1080" y="824"/>
                  </a:lnTo>
                  <a:lnTo>
                    <a:pt x="1085" y="801"/>
                  </a:lnTo>
                  <a:lnTo>
                    <a:pt x="1089" y="777"/>
                  </a:lnTo>
                  <a:lnTo>
                    <a:pt x="1093" y="750"/>
                  </a:lnTo>
                  <a:lnTo>
                    <a:pt x="1096" y="726"/>
                  </a:lnTo>
                  <a:lnTo>
                    <a:pt x="1100" y="704"/>
                  </a:lnTo>
                  <a:lnTo>
                    <a:pt x="1103" y="689"/>
                  </a:lnTo>
                  <a:lnTo>
                    <a:pt x="1106" y="687"/>
                  </a:lnTo>
                  <a:lnTo>
                    <a:pt x="1110" y="687"/>
                  </a:lnTo>
                  <a:lnTo>
                    <a:pt x="1110" y="704"/>
                  </a:lnTo>
                  <a:lnTo>
                    <a:pt x="1111" y="725"/>
                  </a:lnTo>
                  <a:lnTo>
                    <a:pt x="1111" y="745"/>
                  </a:lnTo>
                  <a:lnTo>
                    <a:pt x="1114" y="767"/>
                  </a:lnTo>
                  <a:lnTo>
                    <a:pt x="1117" y="788"/>
                  </a:lnTo>
                  <a:lnTo>
                    <a:pt x="1121" y="810"/>
                  </a:lnTo>
                  <a:lnTo>
                    <a:pt x="1127" y="831"/>
                  </a:lnTo>
                  <a:lnTo>
                    <a:pt x="1136" y="851"/>
                  </a:lnTo>
                  <a:lnTo>
                    <a:pt x="1139" y="838"/>
                  </a:lnTo>
                  <a:lnTo>
                    <a:pt x="1140" y="818"/>
                  </a:lnTo>
                  <a:lnTo>
                    <a:pt x="1138" y="795"/>
                  </a:lnTo>
                  <a:lnTo>
                    <a:pt x="1136" y="772"/>
                  </a:lnTo>
                  <a:lnTo>
                    <a:pt x="1132" y="745"/>
                  </a:lnTo>
                  <a:lnTo>
                    <a:pt x="1129" y="722"/>
                  </a:lnTo>
                  <a:lnTo>
                    <a:pt x="1126" y="702"/>
                  </a:lnTo>
                  <a:lnTo>
                    <a:pt x="1127" y="687"/>
                  </a:lnTo>
                  <a:lnTo>
                    <a:pt x="1143" y="697"/>
                  </a:lnTo>
                  <a:lnTo>
                    <a:pt x="1169" y="726"/>
                  </a:lnTo>
                  <a:lnTo>
                    <a:pt x="1197" y="766"/>
                  </a:lnTo>
                  <a:lnTo>
                    <a:pt x="1230" y="814"/>
                  </a:lnTo>
                  <a:lnTo>
                    <a:pt x="1259" y="865"/>
                  </a:lnTo>
                  <a:lnTo>
                    <a:pt x="1286" y="916"/>
                  </a:lnTo>
                  <a:lnTo>
                    <a:pt x="1305" y="962"/>
                  </a:lnTo>
                  <a:lnTo>
                    <a:pt x="1316" y="997"/>
                  </a:lnTo>
                  <a:lnTo>
                    <a:pt x="1343" y="1057"/>
                  </a:lnTo>
                  <a:lnTo>
                    <a:pt x="1371" y="1142"/>
                  </a:lnTo>
                  <a:lnTo>
                    <a:pt x="1395" y="1244"/>
                  </a:lnTo>
                  <a:lnTo>
                    <a:pt x="1418" y="1356"/>
                  </a:lnTo>
                  <a:lnTo>
                    <a:pt x="1436" y="1470"/>
                  </a:lnTo>
                  <a:lnTo>
                    <a:pt x="1452" y="1581"/>
                  </a:lnTo>
                  <a:lnTo>
                    <a:pt x="1465" y="1680"/>
                  </a:lnTo>
                  <a:lnTo>
                    <a:pt x="1476" y="1761"/>
                  </a:lnTo>
                  <a:lnTo>
                    <a:pt x="1479" y="1790"/>
                  </a:lnTo>
                  <a:lnTo>
                    <a:pt x="1459" y="1822"/>
                  </a:lnTo>
                  <a:lnTo>
                    <a:pt x="1418" y="1852"/>
                  </a:lnTo>
                  <a:lnTo>
                    <a:pt x="1369" y="1883"/>
                  </a:lnTo>
                  <a:lnTo>
                    <a:pt x="1314" y="1909"/>
                  </a:lnTo>
                  <a:lnTo>
                    <a:pt x="1263" y="1932"/>
                  </a:lnTo>
                  <a:lnTo>
                    <a:pt x="1223" y="1946"/>
                  </a:lnTo>
                  <a:lnTo>
                    <a:pt x="1202" y="1953"/>
                  </a:lnTo>
                  <a:lnTo>
                    <a:pt x="1129" y="1957"/>
                  </a:lnTo>
                  <a:lnTo>
                    <a:pt x="1059" y="1964"/>
                  </a:lnTo>
                  <a:lnTo>
                    <a:pt x="990" y="1972"/>
                  </a:lnTo>
                  <a:lnTo>
                    <a:pt x="921" y="1981"/>
                  </a:lnTo>
                  <a:lnTo>
                    <a:pt x="852" y="1989"/>
                  </a:lnTo>
                  <a:lnTo>
                    <a:pt x="783" y="1996"/>
                  </a:lnTo>
                  <a:lnTo>
                    <a:pt x="715" y="2002"/>
                  </a:lnTo>
                  <a:lnTo>
                    <a:pt x="647" y="2004"/>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8" name="Freeform 29"/>
            <p:cNvSpPr>
              <a:spLocks/>
            </p:cNvSpPr>
            <p:nvPr/>
          </p:nvSpPr>
          <p:spPr bwMode="auto">
            <a:xfrm>
              <a:off x="486" y="2178"/>
              <a:ext cx="51" cy="187"/>
            </a:xfrm>
            <a:custGeom>
              <a:avLst/>
              <a:gdLst>
                <a:gd name="T0" fmla="*/ 36 w 103"/>
                <a:gd name="T1" fmla="*/ 187 h 373"/>
                <a:gd name="T2" fmla="*/ 28 w 103"/>
                <a:gd name="T3" fmla="*/ 175 h 373"/>
                <a:gd name="T4" fmla="*/ 21 w 103"/>
                <a:gd name="T5" fmla="*/ 164 h 373"/>
                <a:gd name="T6" fmla="*/ 14 w 103"/>
                <a:gd name="T7" fmla="*/ 152 h 373"/>
                <a:gd name="T8" fmla="*/ 9 w 103"/>
                <a:gd name="T9" fmla="*/ 141 h 373"/>
                <a:gd name="T10" fmla="*/ 4 w 103"/>
                <a:gd name="T11" fmla="*/ 129 h 373"/>
                <a:gd name="T12" fmla="*/ 1 w 103"/>
                <a:gd name="T13" fmla="*/ 117 h 373"/>
                <a:gd name="T14" fmla="*/ 0 w 103"/>
                <a:gd name="T15" fmla="*/ 104 h 373"/>
                <a:gd name="T16" fmla="*/ 1 w 103"/>
                <a:gd name="T17" fmla="*/ 92 h 373"/>
                <a:gd name="T18" fmla="*/ 7 w 103"/>
                <a:gd name="T19" fmla="*/ 84 h 373"/>
                <a:gd name="T20" fmla="*/ 13 w 103"/>
                <a:gd name="T21" fmla="*/ 73 h 373"/>
                <a:gd name="T22" fmla="*/ 17 w 103"/>
                <a:gd name="T23" fmla="*/ 59 h 373"/>
                <a:gd name="T24" fmla="*/ 21 w 103"/>
                <a:gd name="T25" fmla="*/ 44 h 373"/>
                <a:gd name="T26" fmla="*/ 24 w 103"/>
                <a:gd name="T27" fmla="*/ 29 h 373"/>
                <a:gd name="T28" fmla="*/ 29 w 103"/>
                <a:gd name="T29" fmla="*/ 16 h 373"/>
                <a:gd name="T30" fmla="*/ 36 w 103"/>
                <a:gd name="T31" fmla="*/ 6 h 373"/>
                <a:gd name="T32" fmla="*/ 47 w 103"/>
                <a:gd name="T33" fmla="*/ 0 h 373"/>
                <a:gd name="T34" fmla="*/ 44 w 103"/>
                <a:gd name="T35" fmla="*/ 15 h 373"/>
                <a:gd name="T36" fmla="*/ 43 w 103"/>
                <a:gd name="T37" fmla="*/ 30 h 373"/>
                <a:gd name="T38" fmla="*/ 41 w 103"/>
                <a:gd name="T39" fmla="*/ 45 h 373"/>
                <a:gd name="T40" fmla="*/ 39 w 103"/>
                <a:gd name="T41" fmla="*/ 61 h 373"/>
                <a:gd name="T42" fmla="*/ 36 w 103"/>
                <a:gd name="T43" fmla="*/ 76 h 373"/>
                <a:gd name="T44" fmla="*/ 34 w 103"/>
                <a:gd name="T45" fmla="*/ 91 h 373"/>
                <a:gd name="T46" fmla="*/ 30 w 103"/>
                <a:gd name="T47" fmla="*/ 107 h 373"/>
                <a:gd name="T48" fmla="*/ 28 w 103"/>
                <a:gd name="T49" fmla="*/ 122 h 373"/>
                <a:gd name="T50" fmla="*/ 29 w 103"/>
                <a:gd name="T51" fmla="*/ 126 h 373"/>
                <a:gd name="T52" fmla="*/ 32 w 103"/>
                <a:gd name="T53" fmla="*/ 130 h 373"/>
                <a:gd name="T54" fmla="*/ 35 w 103"/>
                <a:gd name="T55" fmla="*/ 133 h 373"/>
                <a:gd name="T56" fmla="*/ 39 w 103"/>
                <a:gd name="T57" fmla="*/ 136 h 373"/>
                <a:gd name="T58" fmla="*/ 43 w 103"/>
                <a:gd name="T59" fmla="*/ 137 h 373"/>
                <a:gd name="T60" fmla="*/ 46 w 103"/>
                <a:gd name="T61" fmla="*/ 140 h 373"/>
                <a:gd name="T62" fmla="*/ 49 w 103"/>
                <a:gd name="T63" fmla="*/ 144 h 373"/>
                <a:gd name="T64" fmla="*/ 51 w 103"/>
                <a:gd name="T65" fmla="*/ 149 h 373"/>
                <a:gd name="T66" fmla="*/ 47 w 103"/>
                <a:gd name="T67" fmla="*/ 151 h 373"/>
                <a:gd name="T68" fmla="*/ 45 w 103"/>
                <a:gd name="T69" fmla="*/ 154 h 373"/>
                <a:gd name="T70" fmla="*/ 44 w 103"/>
                <a:gd name="T71" fmla="*/ 157 h 373"/>
                <a:gd name="T72" fmla="*/ 45 w 103"/>
                <a:gd name="T73" fmla="*/ 162 h 373"/>
                <a:gd name="T74" fmla="*/ 45 w 103"/>
                <a:gd name="T75" fmla="*/ 165 h 373"/>
                <a:gd name="T76" fmla="*/ 46 w 103"/>
                <a:gd name="T77" fmla="*/ 170 h 373"/>
                <a:gd name="T78" fmla="*/ 47 w 103"/>
                <a:gd name="T79" fmla="*/ 175 h 373"/>
                <a:gd name="T80" fmla="*/ 48 w 103"/>
                <a:gd name="T81" fmla="*/ 182 h 373"/>
                <a:gd name="T82" fmla="*/ 44 w 103"/>
                <a:gd name="T83" fmla="*/ 183 h 373"/>
                <a:gd name="T84" fmla="*/ 42 w 103"/>
                <a:gd name="T85" fmla="*/ 185 h 373"/>
                <a:gd name="T86" fmla="*/ 39 w 103"/>
                <a:gd name="T87" fmla="*/ 186 h 373"/>
                <a:gd name="T88" fmla="*/ 36 w 103"/>
                <a:gd name="T89" fmla="*/ 187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373">
                  <a:moveTo>
                    <a:pt x="73" y="373"/>
                  </a:moveTo>
                  <a:lnTo>
                    <a:pt x="57" y="350"/>
                  </a:lnTo>
                  <a:lnTo>
                    <a:pt x="43" y="327"/>
                  </a:lnTo>
                  <a:lnTo>
                    <a:pt x="29" y="304"/>
                  </a:lnTo>
                  <a:lnTo>
                    <a:pt x="19" y="281"/>
                  </a:lnTo>
                  <a:lnTo>
                    <a:pt x="8" y="257"/>
                  </a:lnTo>
                  <a:lnTo>
                    <a:pt x="3" y="233"/>
                  </a:lnTo>
                  <a:lnTo>
                    <a:pt x="0" y="207"/>
                  </a:lnTo>
                  <a:lnTo>
                    <a:pt x="2" y="183"/>
                  </a:lnTo>
                  <a:lnTo>
                    <a:pt x="15" y="167"/>
                  </a:lnTo>
                  <a:lnTo>
                    <a:pt x="27" y="145"/>
                  </a:lnTo>
                  <a:lnTo>
                    <a:pt x="34" y="117"/>
                  </a:lnTo>
                  <a:lnTo>
                    <a:pt x="42" y="88"/>
                  </a:lnTo>
                  <a:lnTo>
                    <a:pt x="49" y="58"/>
                  </a:lnTo>
                  <a:lnTo>
                    <a:pt x="59" y="31"/>
                  </a:lnTo>
                  <a:lnTo>
                    <a:pt x="73" y="11"/>
                  </a:lnTo>
                  <a:lnTo>
                    <a:pt x="94" y="0"/>
                  </a:lnTo>
                  <a:lnTo>
                    <a:pt x="89" y="29"/>
                  </a:lnTo>
                  <a:lnTo>
                    <a:pt x="86" y="59"/>
                  </a:lnTo>
                  <a:lnTo>
                    <a:pt x="82" y="90"/>
                  </a:lnTo>
                  <a:lnTo>
                    <a:pt x="79" y="121"/>
                  </a:lnTo>
                  <a:lnTo>
                    <a:pt x="73" y="151"/>
                  </a:lnTo>
                  <a:lnTo>
                    <a:pt x="68" y="182"/>
                  </a:lnTo>
                  <a:lnTo>
                    <a:pt x="61" y="213"/>
                  </a:lnTo>
                  <a:lnTo>
                    <a:pt x="56" y="244"/>
                  </a:lnTo>
                  <a:lnTo>
                    <a:pt x="58" y="251"/>
                  </a:lnTo>
                  <a:lnTo>
                    <a:pt x="64" y="259"/>
                  </a:lnTo>
                  <a:lnTo>
                    <a:pt x="71" y="265"/>
                  </a:lnTo>
                  <a:lnTo>
                    <a:pt x="79" y="271"/>
                  </a:lnTo>
                  <a:lnTo>
                    <a:pt x="86" y="274"/>
                  </a:lnTo>
                  <a:lnTo>
                    <a:pt x="92" y="280"/>
                  </a:lnTo>
                  <a:lnTo>
                    <a:pt x="98" y="287"/>
                  </a:lnTo>
                  <a:lnTo>
                    <a:pt x="103" y="297"/>
                  </a:lnTo>
                  <a:lnTo>
                    <a:pt x="95" y="302"/>
                  </a:lnTo>
                  <a:lnTo>
                    <a:pt x="91" y="308"/>
                  </a:lnTo>
                  <a:lnTo>
                    <a:pt x="89" y="314"/>
                  </a:lnTo>
                  <a:lnTo>
                    <a:pt x="90" y="323"/>
                  </a:lnTo>
                  <a:lnTo>
                    <a:pt x="90" y="329"/>
                  </a:lnTo>
                  <a:lnTo>
                    <a:pt x="92" y="340"/>
                  </a:lnTo>
                  <a:lnTo>
                    <a:pt x="95" y="350"/>
                  </a:lnTo>
                  <a:lnTo>
                    <a:pt x="96" y="363"/>
                  </a:lnTo>
                  <a:lnTo>
                    <a:pt x="89" y="366"/>
                  </a:lnTo>
                  <a:lnTo>
                    <a:pt x="84" y="370"/>
                  </a:lnTo>
                  <a:lnTo>
                    <a:pt x="79" y="372"/>
                  </a:lnTo>
                  <a:lnTo>
                    <a:pt x="73" y="37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99" name="Freeform 30"/>
            <p:cNvSpPr>
              <a:spLocks/>
            </p:cNvSpPr>
            <p:nvPr/>
          </p:nvSpPr>
          <p:spPr bwMode="auto">
            <a:xfrm>
              <a:off x="549" y="2334"/>
              <a:ext cx="14" cy="15"/>
            </a:xfrm>
            <a:custGeom>
              <a:avLst/>
              <a:gdLst>
                <a:gd name="T0" fmla="*/ 8 w 29"/>
                <a:gd name="T1" fmla="*/ 15 h 30"/>
                <a:gd name="T2" fmla="*/ 4 w 29"/>
                <a:gd name="T3" fmla="*/ 14 h 30"/>
                <a:gd name="T4" fmla="*/ 1 w 29"/>
                <a:gd name="T5" fmla="*/ 13 h 30"/>
                <a:gd name="T6" fmla="*/ 0 w 29"/>
                <a:gd name="T7" fmla="*/ 7 h 30"/>
                <a:gd name="T8" fmla="*/ 0 w 29"/>
                <a:gd name="T9" fmla="*/ 4 h 30"/>
                <a:gd name="T10" fmla="*/ 0 w 29"/>
                <a:gd name="T11" fmla="*/ 1 h 30"/>
                <a:gd name="T12" fmla="*/ 2 w 29"/>
                <a:gd name="T13" fmla="*/ 1 h 30"/>
                <a:gd name="T14" fmla="*/ 4 w 29"/>
                <a:gd name="T15" fmla="*/ 0 h 30"/>
                <a:gd name="T16" fmla="*/ 7 w 29"/>
                <a:gd name="T17" fmla="*/ 1 h 30"/>
                <a:gd name="T18" fmla="*/ 10 w 29"/>
                <a:gd name="T19" fmla="*/ 3 h 30"/>
                <a:gd name="T20" fmla="*/ 14 w 29"/>
                <a:gd name="T21" fmla="*/ 4 h 30"/>
                <a:gd name="T22" fmla="*/ 14 w 29"/>
                <a:gd name="T23" fmla="*/ 7 h 30"/>
                <a:gd name="T24" fmla="*/ 14 w 29"/>
                <a:gd name="T25" fmla="*/ 11 h 30"/>
                <a:gd name="T26" fmla="*/ 11 w 29"/>
                <a:gd name="T27" fmla="*/ 14 h 30"/>
                <a:gd name="T28" fmla="*/ 9 w 29"/>
                <a:gd name="T29" fmla="*/ 15 h 30"/>
                <a:gd name="T30" fmla="*/ 8 w 29"/>
                <a:gd name="T31" fmla="*/ 15 h 30"/>
                <a:gd name="T32" fmla="*/ 8 w 29"/>
                <a:gd name="T33" fmla="*/ 15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0">
                  <a:moveTo>
                    <a:pt x="16" y="30"/>
                  </a:moveTo>
                  <a:lnTo>
                    <a:pt x="8" y="28"/>
                  </a:lnTo>
                  <a:lnTo>
                    <a:pt x="2" y="25"/>
                  </a:lnTo>
                  <a:lnTo>
                    <a:pt x="0" y="14"/>
                  </a:lnTo>
                  <a:lnTo>
                    <a:pt x="1" y="7"/>
                  </a:lnTo>
                  <a:lnTo>
                    <a:pt x="1" y="2"/>
                  </a:lnTo>
                  <a:lnTo>
                    <a:pt x="5" y="1"/>
                  </a:lnTo>
                  <a:lnTo>
                    <a:pt x="8" y="0"/>
                  </a:lnTo>
                  <a:lnTo>
                    <a:pt x="14" y="2"/>
                  </a:lnTo>
                  <a:lnTo>
                    <a:pt x="20" y="5"/>
                  </a:lnTo>
                  <a:lnTo>
                    <a:pt x="29" y="8"/>
                  </a:lnTo>
                  <a:lnTo>
                    <a:pt x="29" y="14"/>
                  </a:lnTo>
                  <a:lnTo>
                    <a:pt x="29" y="21"/>
                  </a:lnTo>
                  <a:lnTo>
                    <a:pt x="22" y="27"/>
                  </a:lnTo>
                  <a:lnTo>
                    <a:pt x="18" y="30"/>
                  </a:lnTo>
                  <a:lnTo>
                    <a:pt x="17" y="30"/>
                  </a:lnTo>
                  <a:lnTo>
                    <a:pt x="16" y="3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0" name="Freeform 31"/>
            <p:cNvSpPr>
              <a:spLocks/>
            </p:cNvSpPr>
            <p:nvPr/>
          </p:nvSpPr>
          <p:spPr bwMode="auto">
            <a:xfrm>
              <a:off x="462" y="1902"/>
              <a:ext cx="100" cy="360"/>
            </a:xfrm>
            <a:custGeom>
              <a:avLst/>
              <a:gdLst>
                <a:gd name="T0" fmla="*/ 2 w 200"/>
                <a:gd name="T1" fmla="*/ 347 h 721"/>
                <a:gd name="T2" fmla="*/ 2 w 200"/>
                <a:gd name="T3" fmla="*/ 304 h 721"/>
                <a:gd name="T4" fmla="*/ 10 w 200"/>
                <a:gd name="T5" fmla="*/ 254 h 721"/>
                <a:gd name="T6" fmla="*/ 19 w 200"/>
                <a:gd name="T7" fmla="*/ 213 h 721"/>
                <a:gd name="T8" fmla="*/ 23 w 200"/>
                <a:gd name="T9" fmla="*/ 178 h 721"/>
                <a:gd name="T10" fmla="*/ 23 w 200"/>
                <a:gd name="T11" fmla="*/ 134 h 721"/>
                <a:gd name="T12" fmla="*/ 23 w 200"/>
                <a:gd name="T13" fmla="*/ 90 h 721"/>
                <a:gd name="T14" fmla="*/ 26 w 200"/>
                <a:gd name="T15" fmla="*/ 47 h 721"/>
                <a:gd name="T16" fmla="*/ 33 w 200"/>
                <a:gd name="T17" fmla="*/ 25 h 721"/>
                <a:gd name="T18" fmla="*/ 36 w 200"/>
                <a:gd name="T19" fmla="*/ 20 h 721"/>
                <a:gd name="T20" fmla="*/ 36 w 200"/>
                <a:gd name="T21" fmla="*/ 14 h 721"/>
                <a:gd name="T22" fmla="*/ 37 w 200"/>
                <a:gd name="T23" fmla="*/ 5 h 721"/>
                <a:gd name="T24" fmla="*/ 40 w 200"/>
                <a:gd name="T25" fmla="*/ 0 h 721"/>
                <a:gd name="T26" fmla="*/ 43 w 200"/>
                <a:gd name="T27" fmla="*/ 6 h 721"/>
                <a:gd name="T28" fmla="*/ 44 w 200"/>
                <a:gd name="T29" fmla="*/ 14 h 721"/>
                <a:gd name="T30" fmla="*/ 44 w 200"/>
                <a:gd name="T31" fmla="*/ 23 h 721"/>
                <a:gd name="T32" fmla="*/ 45 w 200"/>
                <a:gd name="T33" fmla="*/ 27 h 721"/>
                <a:gd name="T34" fmla="*/ 47 w 200"/>
                <a:gd name="T35" fmla="*/ 20 h 721"/>
                <a:gd name="T36" fmla="*/ 48 w 200"/>
                <a:gd name="T37" fmla="*/ 10 h 721"/>
                <a:gd name="T38" fmla="*/ 52 w 200"/>
                <a:gd name="T39" fmla="*/ 5 h 721"/>
                <a:gd name="T40" fmla="*/ 56 w 200"/>
                <a:gd name="T41" fmla="*/ 11 h 721"/>
                <a:gd name="T42" fmla="*/ 56 w 200"/>
                <a:gd name="T43" fmla="*/ 20 h 721"/>
                <a:gd name="T44" fmla="*/ 56 w 200"/>
                <a:gd name="T45" fmla="*/ 30 h 721"/>
                <a:gd name="T46" fmla="*/ 57 w 200"/>
                <a:gd name="T47" fmla="*/ 39 h 721"/>
                <a:gd name="T48" fmla="*/ 58 w 200"/>
                <a:gd name="T49" fmla="*/ 44 h 721"/>
                <a:gd name="T50" fmla="*/ 59 w 200"/>
                <a:gd name="T51" fmla="*/ 38 h 721"/>
                <a:gd name="T52" fmla="*/ 59 w 200"/>
                <a:gd name="T53" fmla="*/ 30 h 721"/>
                <a:gd name="T54" fmla="*/ 60 w 200"/>
                <a:gd name="T55" fmla="*/ 21 h 721"/>
                <a:gd name="T56" fmla="*/ 61 w 200"/>
                <a:gd name="T57" fmla="*/ 12 h 721"/>
                <a:gd name="T58" fmla="*/ 67 w 200"/>
                <a:gd name="T59" fmla="*/ 10 h 721"/>
                <a:gd name="T60" fmla="*/ 70 w 200"/>
                <a:gd name="T61" fmla="*/ 11 h 721"/>
                <a:gd name="T62" fmla="*/ 71 w 200"/>
                <a:gd name="T63" fmla="*/ 19 h 721"/>
                <a:gd name="T64" fmla="*/ 69 w 200"/>
                <a:gd name="T65" fmla="*/ 30 h 721"/>
                <a:gd name="T66" fmla="*/ 71 w 200"/>
                <a:gd name="T67" fmla="*/ 38 h 721"/>
                <a:gd name="T68" fmla="*/ 73 w 200"/>
                <a:gd name="T69" fmla="*/ 37 h 721"/>
                <a:gd name="T70" fmla="*/ 74 w 200"/>
                <a:gd name="T71" fmla="*/ 30 h 721"/>
                <a:gd name="T72" fmla="*/ 75 w 200"/>
                <a:gd name="T73" fmla="*/ 24 h 721"/>
                <a:gd name="T74" fmla="*/ 76 w 200"/>
                <a:gd name="T75" fmla="*/ 17 h 721"/>
                <a:gd name="T76" fmla="*/ 80 w 200"/>
                <a:gd name="T77" fmla="*/ 15 h 721"/>
                <a:gd name="T78" fmla="*/ 83 w 200"/>
                <a:gd name="T79" fmla="*/ 18 h 721"/>
                <a:gd name="T80" fmla="*/ 83 w 200"/>
                <a:gd name="T81" fmla="*/ 25 h 721"/>
                <a:gd name="T82" fmla="*/ 82 w 200"/>
                <a:gd name="T83" fmla="*/ 34 h 721"/>
                <a:gd name="T84" fmla="*/ 83 w 200"/>
                <a:gd name="T85" fmla="*/ 43 h 721"/>
                <a:gd name="T86" fmla="*/ 85 w 200"/>
                <a:gd name="T87" fmla="*/ 42 h 721"/>
                <a:gd name="T88" fmla="*/ 86 w 200"/>
                <a:gd name="T89" fmla="*/ 34 h 721"/>
                <a:gd name="T90" fmla="*/ 87 w 200"/>
                <a:gd name="T91" fmla="*/ 26 h 721"/>
                <a:gd name="T92" fmla="*/ 88 w 200"/>
                <a:gd name="T93" fmla="*/ 18 h 721"/>
                <a:gd name="T94" fmla="*/ 95 w 200"/>
                <a:gd name="T95" fmla="*/ 15 h 721"/>
                <a:gd name="T96" fmla="*/ 98 w 200"/>
                <a:gd name="T97" fmla="*/ 44 h 721"/>
                <a:gd name="T98" fmla="*/ 91 w 200"/>
                <a:gd name="T99" fmla="*/ 103 h 721"/>
                <a:gd name="T100" fmla="*/ 82 w 200"/>
                <a:gd name="T101" fmla="*/ 164 h 721"/>
                <a:gd name="T102" fmla="*/ 74 w 200"/>
                <a:gd name="T103" fmla="*/ 226 h 721"/>
                <a:gd name="T104" fmla="*/ 71 w 200"/>
                <a:gd name="T105" fmla="*/ 257 h 721"/>
                <a:gd name="T106" fmla="*/ 66 w 200"/>
                <a:gd name="T107" fmla="*/ 258 h 721"/>
                <a:gd name="T108" fmla="*/ 61 w 200"/>
                <a:gd name="T109" fmla="*/ 262 h 721"/>
                <a:gd name="T110" fmla="*/ 57 w 200"/>
                <a:gd name="T111" fmla="*/ 272 h 721"/>
                <a:gd name="T112" fmla="*/ 52 w 200"/>
                <a:gd name="T113" fmla="*/ 282 h 721"/>
                <a:gd name="T114" fmla="*/ 46 w 200"/>
                <a:gd name="T115" fmla="*/ 291 h 721"/>
                <a:gd name="T116" fmla="*/ 33 w 200"/>
                <a:gd name="T117" fmla="*/ 302 h 721"/>
                <a:gd name="T118" fmla="*/ 27 w 200"/>
                <a:gd name="T119" fmla="*/ 320 h 721"/>
                <a:gd name="T120" fmla="*/ 27 w 200"/>
                <a:gd name="T121" fmla="*/ 340 h 721"/>
                <a:gd name="T122" fmla="*/ 18 w 200"/>
                <a:gd name="T123" fmla="*/ 355 h 7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0" h="721">
                  <a:moveTo>
                    <a:pt x="13" y="721"/>
                  </a:moveTo>
                  <a:lnTo>
                    <a:pt x="3" y="694"/>
                  </a:lnTo>
                  <a:lnTo>
                    <a:pt x="0" y="656"/>
                  </a:lnTo>
                  <a:lnTo>
                    <a:pt x="4" y="609"/>
                  </a:lnTo>
                  <a:lnTo>
                    <a:pt x="11" y="559"/>
                  </a:lnTo>
                  <a:lnTo>
                    <a:pt x="20" y="509"/>
                  </a:lnTo>
                  <a:lnTo>
                    <a:pt x="30" y="463"/>
                  </a:lnTo>
                  <a:lnTo>
                    <a:pt x="38" y="426"/>
                  </a:lnTo>
                  <a:lnTo>
                    <a:pt x="46" y="402"/>
                  </a:lnTo>
                  <a:lnTo>
                    <a:pt x="46" y="357"/>
                  </a:lnTo>
                  <a:lnTo>
                    <a:pt x="46" y="313"/>
                  </a:lnTo>
                  <a:lnTo>
                    <a:pt x="46" y="269"/>
                  </a:lnTo>
                  <a:lnTo>
                    <a:pt x="46" y="226"/>
                  </a:lnTo>
                  <a:lnTo>
                    <a:pt x="46" y="181"/>
                  </a:lnTo>
                  <a:lnTo>
                    <a:pt x="49" y="137"/>
                  </a:lnTo>
                  <a:lnTo>
                    <a:pt x="52" y="94"/>
                  </a:lnTo>
                  <a:lnTo>
                    <a:pt x="58" y="53"/>
                  </a:lnTo>
                  <a:lnTo>
                    <a:pt x="65" y="50"/>
                  </a:lnTo>
                  <a:lnTo>
                    <a:pt x="72" y="48"/>
                  </a:lnTo>
                  <a:lnTo>
                    <a:pt x="72" y="41"/>
                  </a:lnTo>
                  <a:lnTo>
                    <a:pt x="72" y="35"/>
                  </a:lnTo>
                  <a:lnTo>
                    <a:pt x="72" y="29"/>
                  </a:lnTo>
                  <a:lnTo>
                    <a:pt x="73" y="23"/>
                  </a:lnTo>
                  <a:lnTo>
                    <a:pt x="74" y="10"/>
                  </a:lnTo>
                  <a:lnTo>
                    <a:pt x="76" y="0"/>
                  </a:lnTo>
                  <a:lnTo>
                    <a:pt x="80" y="1"/>
                  </a:lnTo>
                  <a:lnTo>
                    <a:pt x="84" y="6"/>
                  </a:lnTo>
                  <a:lnTo>
                    <a:pt x="85" y="12"/>
                  </a:lnTo>
                  <a:lnTo>
                    <a:pt x="88" y="21"/>
                  </a:lnTo>
                  <a:lnTo>
                    <a:pt x="88" y="29"/>
                  </a:lnTo>
                  <a:lnTo>
                    <a:pt x="88" y="38"/>
                  </a:lnTo>
                  <a:lnTo>
                    <a:pt x="88" y="46"/>
                  </a:lnTo>
                  <a:lnTo>
                    <a:pt x="89" y="55"/>
                  </a:lnTo>
                  <a:lnTo>
                    <a:pt x="90" y="54"/>
                  </a:lnTo>
                  <a:lnTo>
                    <a:pt x="93" y="53"/>
                  </a:lnTo>
                  <a:lnTo>
                    <a:pt x="93" y="41"/>
                  </a:lnTo>
                  <a:lnTo>
                    <a:pt x="95" y="31"/>
                  </a:lnTo>
                  <a:lnTo>
                    <a:pt x="95" y="20"/>
                  </a:lnTo>
                  <a:lnTo>
                    <a:pt x="96" y="9"/>
                  </a:lnTo>
                  <a:lnTo>
                    <a:pt x="103" y="10"/>
                  </a:lnTo>
                  <a:lnTo>
                    <a:pt x="112" y="13"/>
                  </a:lnTo>
                  <a:lnTo>
                    <a:pt x="112" y="22"/>
                  </a:lnTo>
                  <a:lnTo>
                    <a:pt x="112" y="31"/>
                  </a:lnTo>
                  <a:lnTo>
                    <a:pt x="112" y="40"/>
                  </a:lnTo>
                  <a:lnTo>
                    <a:pt x="112" y="51"/>
                  </a:lnTo>
                  <a:lnTo>
                    <a:pt x="112" y="60"/>
                  </a:lnTo>
                  <a:lnTo>
                    <a:pt x="112" y="69"/>
                  </a:lnTo>
                  <a:lnTo>
                    <a:pt x="113" y="78"/>
                  </a:lnTo>
                  <a:lnTo>
                    <a:pt x="114" y="89"/>
                  </a:lnTo>
                  <a:lnTo>
                    <a:pt x="115" y="88"/>
                  </a:lnTo>
                  <a:lnTo>
                    <a:pt x="118" y="86"/>
                  </a:lnTo>
                  <a:lnTo>
                    <a:pt x="118" y="77"/>
                  </a:lnTo>
                  <a:lnTo>
                    <a:pt x="118" y="69"/>
                  </a:lnTo>
                  <a:lnTo>
                    <a:pt x="118" y="60"/>
                  </a:lnTo>
                  <a:lnTo>
                    <a:pt x="119" y="52"/>
                  </a:lnTo>
                  <a:lnTo>
                    <a:pt x="119" y="43"/>
                  </a:lnTo>
                  <a:lnTo>
                    <a:pt x="121" y="35"/>
                  </a:lnTo>
                  <a:lnTo>
                    <a:pt x="122" y="25"/>
                  </a:lnTo>
                  <a:lnTo>
                    <a:pt x="125" y="17"/>
                  </a:lnTo>
                  <a:lnTo>
                    <a:pt x="133" y="20"/>
                  </a:lnTo>
                  <a:lnTo>
                    <a:pt x="137" y="22"/>
                  </a:lnTo>
                  <a:lnTo>
                    <a:pt x="139" y="23"/>
                  </a:lnTo>
                  <a:lnTo>
                    <a:pt x="143" y="27"/>
                  </a:lnTo>
                  <a:lnTo>
                    <a:pt x="141" y="38"/>
                  </a:lnTo>
                  <a:lnTo>
                    <a:pt x="139" y="50"/>
                  </a:lnTo>
                  <a:lnTo>
                    <a:pt x="138" y="61"/>
                  </a:lnTo>
                  <a:lnTo>
                    <a:pt x="138" y="74"/>
                  </a:lnTo>
                  <a:lnTo>
                    <a:pt x="142" y="76"/>
                  </a:lnTo>
                  <a:lnTo>
                    <a:pt x="145" y="81"/>
                  </a:lnTo>
                  <a:lnTo>
                    <a:pt x="145" y="74"/>
                  </a:lnTo>
                  <a:lnTo>
                    <a:pt x="146" y="68"/>
                  </a:lnTo>
                  <a:lnTo>
                    <a:pt x="148" y="61"/>
                  </a:lnTo>
                  <a:lnTo>
                    <a:pt x="149" y="55"/>
                  </a:lnTo>
                  <a:lnTo>
                    <a:pt x="149" y="48"/>
                  </a:lnTo>
                  <a:lnTo>
                    <a:pt x="150" y="41"/>
                  </a:lnTo>
                  <a:lnTo>
                    <a:pt x="151" y="35"/>
                  </a:lnTo>
                  <a:lnTo>
                    <a:pt x="152" y="29"/>
                  </a:lnTo>
                  <a:lnTo>
                    <a:pt x="159" y="30"/>
                  </a:lnTo>
                  <a:lnTo>
                    <a:pt x="167" y="31"/>
                  </a:lnTo>
                  <a:lnTo>
                    <a:pt x="166" y="36"/>
                  </a:lnTo>
                  <a:lnTo>
                    <a:pt x="166" y="43"/>
                  </a:lnTo>
                  <a:lnTo>
                    <a:pt x="165" y="51"/>
                  </a:lnTo>
                  <a:lnTo>
                    <a:pt x="165" y="61"/>
                  </a:lnTo>
                  <a:lnTo>
                    <a:pt x="164" y="69"/>
                  </a:lnTo>
                  <a:lnTo>
                    <a:pt x="165" y="78"/>
                  </a:lnTo>
                  <a:lnTo>
                    <a:pt x="166" y="86"/>
                  </a:lnTo>
                  <a:lnTo>
                    <a:pt x="169" y="93"/>
                  </a:lnTo>
                  <a:lnTo>
                    <a:pt x="169" y="85"/>
                  </a:lnTo>
                  <a:lnTo>
                    <a:pt x="171" y="77"/>
                  </a:lnTo>
                  <a:lnTo>
                    <a:pt x="172" y="69"/>
                  </a:lnTo>
                  <a:lnTo>
                    <a:pt x="173" y="61"/>
                  </a:lnTo>
                  <a:lnTo>
                    <a:pt x="173" y="52"/>
                  </a:lnTo>
                  <a:lnTo>
                    <a:pt x="175" y="45"/>
                  </a:lnTo>
                  <a:lnTo>
                    <a:pt x="176" y="36"/>
                  </a:lnTo>
                  <a:lnTo>
                    <a:pt x="179" y="29"/>
                  </a:lnTo>
                  <a:lnTo>
                    <a:pt x="189" y="30"/>
                  </a:lnTo>
                  <a:lnTo>
                    <a:pt x="200" y="31"/>
                  </a:lnTo>
                  <a:lnTo>
                    <a:pt x="195" y="89"/>
                  </a:lnTo>
                  <a:lnTo>
                    <a:pt x="189" y="148"/>
                  </a:lnTo>
                  <a:lnTo>
                    <a:pt x="181" y="207"/>
                  </a:lnTo>
                  <a:lnTo>
                    <a:pt x="173" y="269"/>
                  </a:lnTo>
                  <a:lnTo>
                    <a:pt x="164" y="329"/>
                  </a:lnTo>
                  <a:lnTo>
                    <a:pt x="156" y="391"/>
                  </a:lnTo>
                  <a:lnTo>
                    <a:pt x="148" y="452"/>
                  </a:lnTo>
                  <a:lnTo>
                    <a:pt x="143" y="513"/>
                  </a:lnTo>
                  <a:lnTo>
                    <a:pt x="141" y="514"/>
                  </a:lnTo>
                  <a:lnTo>
                    <a:pt x="138" y="518"/>
                  </a:lnTo>
                  <a:lnTo>
                    <a:pt x="131" y="517"/>
                  </a:lnTo>
                  <a:lnTo>
                    <a:pt x="127" y="515"/>
                  </a:lnTo>
                  <a:lnTo>
                    <a:pt x="122" y="525"/>
                  </a:lnTo>
                  <a:lnTo>
                    <a:pt x="118" y="535"/>
                  </a:lnTo>
                  <a:lnTo>
                    <a:pt x="113" y="545"/>
                  </a:lnTo>
                  <a:lnTo>
                    <a:pt x="108" y="556"/>
                  </a:lnTo>
                  <a:lnTo>
                    <a:pt x="103" y="564"/>
                  </a:lnTo>
                  <a:lnTo>
                    <a:pt x="98" y="573"/>
                  </a:lnTo>
                  <a:lnTo>
                    <a:pt x="91" y="582"/>
                  </a:lnTo>
                  <a:lnTo>
                    <a:pt x="84" y="591"/>
                  </a:lnTo>
                  <a:lnTo>
                    <a:pt x="66" y="604"/>
                  </a:lnTo>
                  <a:lnTo>
                    <a:pt x="58" y="621"/>
                  </a:lnTo>
                  <a:lnTo>
                    <a:pt x="54" y="641"/>
                  </a:lnTo>
                  <a:lnTo>
                    <a:pt x="55" y="662"/>
                  </a:lnTo>
                  <a:lnTo>
                    <a:pt x="54" y="680"/>
                  </a:lnTo>
                  <a:lnTo>
                    <a:pt x="50" y="698"/>
                  </a:lnTo>
                  <a:lnTo>
                    <a:pt x="36" y="711"/>
                  </a:lnTo>
                  <a:lnTo>
                    <a:pt x="13" y="7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1" name="Freeform 32"/>
            <p:cNvSpPr>
              <a:spLocks/>
            </p:cNvSpPr>
            <p:nvPr/>
          </p:nvSpPr>
          <p:spPr bwMode="auto">
            <a:xfrm>
              <a:off x="468" y="2106"/>
              <a:ext cx="3" cy="10"/>
            </a:xfrm>
            <a:custGeom>
              <a:avLst/>
              <a:gdLst>
                <a:gd name="T0" fmla="*/ 3 w 5"/>
                <a:gd name="T1" fmla="*/ 10 h 20"/>
                <a:gd name="T2" fmla="*/ 3 w 5"/>
                <a:gd name="T3" fmla="*/ 6 h 20"/>
                <a:gd name="T4" fmla="*/ 3 w 5"/>
                <a:gd name="T5" fmla="*/ 3 h 20"/>
                <a:gd name="T6" fmla="*/ 1 w 5"/>
                <a:gd name="T7" fmla="*/ 6 h 20"/>
                <a:gd name="T8" fmla="*/ 0 w 5"/>
                <a:gd name="T9" fmla="*/ 10 h 20"/>
                <a:gd name="T10" fmla="*/ 1 w 5"/>
                <a:gd name="T11" fmla="*/ 5 h 20"/>
                <a:gd name="T12" fmla="*/ 3 w 5"/>
                <a:gd name="T13" fmla="*/ 0 h 20"/>
                <a:gd name="T14" fmla="*/ 3 w 5"/>
                <a:gd name="T15" fmla="*/ 5 h 20"/>
                <a:gd name="T16" fmla="*/ 3 w 5"/>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5" y="20"/>
                  </a:moveTo>
                  <a:lnTo>
                    <a:pt x="5" y="12"/>
                  </a:lnTo>
                  <a:lnTo>
                    <a:pt x="5" y="5"/>
                  </a:lnTo>
                  <a:lnTo>
                    <a:pt x="2" y="12"/>
                  </a:lnTo>
                  <a:lnTo>
                    <a:pt x="0" y="19"/>
                  </a:lnTo>
                  <a:lnTo>
                    <a:pt x="2" y="10"/>
                  </a:lnTo>
                  <a:lnTo>
                    <a:pt x="5" y="0"/>
                  </a:lnTo>
                  <a:lnTo>
                    <a:pt x="5" y="1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2" name="Freeform 33"/>
            <p:cNvSpPr>
              <a:spLocks/>
            </p:cNvSpPr>
            <p:nvPr/>
          </p:nvSpPr>
          <p:spPr bwMode="auto">
            <a:xfrm>
              <a:off x="1189" y="1795"/>
              <a:ext cx="38" cy="115"/>
            </a:xfrm>
            <a:custGeom>
              <a:avLst/>
              <a:gdLst>
                <a:gd name="T0" fmla="*/ 5 w 76"/>
                <a:gd name="T1" fmla="*/ 115 h 230"/>
                <a:gd name="T2" fmla="*/ 2 w 76"/>
                <a:gd name="T3" fmla="*/ 113 h 230"/>
                <a:gd name="T4" fmla="*/ 0 w 76"/>
                <a:gd name="T5" fmla="*/ 111 h 230"/>
                <a:gd name="T6" fmla="*/ 1 w 76"/>
                <a:gd name="T7" fmla="*/ 104 h 230"/>
                <a:gd name="T8" fmla="*/ 2 w 76"/>
                <a:gd name="T9" fmla="*/ 99 h 230"/>
                <a:gd name="T10" fmla="*/ 2 w 76"/>
                <a:gd name="T11" fmla="*/ 94 h 230"/>
                <a:gd name="T12" fmla="*/ 2 w 76"/>
                <a:gd name="T13" fmla="*/ 90 h 230"/>
                <a:gd name="T14" fmla="*/ 2 w 76"/>
                <a:gd name="T15" fmla="*/ 86 h 230"/>
                <a:gd name="T16" fmla="*/ 2 w 76"/>
                <a:gd name="T17" fmla="*/ 81 h 230"/>
                <a:gd name="T18" fmla="*/ 2 w 76"/>
                <a:gd name="T19" fmla="*/ 76 h 230"/>
                <a:gd name="T20" fmla="*/ 3 w 76"/>
                <a:gd name="T21" fmla="*/ 71 h 230"/>
                <a:gd name="T22" fmla="*/ 5 w 76"/>
                <a:gd name="T23" fmla="*/ 71 h 230"/>
                <a:gd name="T24" fmla="*/ 6 w 76"/>
                <a:gd name="T25" fmla="*/ 71 h 230"/>
                <a:gd name="T26" fmla="*/ 7 w 76"/>
                <a:gd name="T27" fmla="*/ 76 h 230"/>
                <a:gd name="T28" fmla="*/ 9 w 76"/>
                <a:gd name="T29" fmla="*/ 81 h 230"/>
                <a:gd name="T30" fmla="*/ 11 w 76"/>
                <a:gd name="T31" fmla="*/ 81 h 230"/>
                <a:gd name="T32" fmla="*/ 13 w 76"/>
                <a:gd name="T33" fmla="*/ 82 h 230"/>
                <a:gd name="T34" fmla="*/ 13 w 76"/>
                <a:gd name="T35" fmla="*/ 77 h 230"/>
                <a:gd name="T36" fmla="*/ 13 w 76"/>
                <a:gd name="T37" fmla="*/ 72 h 230"/>
                <a:gd name="T38" fmla="*/ 13 w 76"/>
                <a:gd name="T39" fmla="*/ 67 h 230"/>
                <a:gd name="T40" fmla="*/ 14 w 76"/>
                <a:gd name="T41" fmla="*/ 62 h 230"/>
                <a:gd name="T42" fmla="*/ 14 w 76"/>
                <a:gd name="T43" fmla="*/ 57 h 230"/>
                <a:gd name="T44" fmla="*/ 14 w 76"/>
                <a:gd name="T45" fmla="*/ 52 h 230"/>
                <a:gd name="T46" fmla="*/ 15 w 76"/>
                <a:gd name="T47" fmla="*/ 47 h 230"/>
                <a:gd name="T48" fmla="*/ 15 w 76"/>
                <a:gd name="T49" fmla="*/ 43 h 230"/>
                <a:gd name="T50" fmla="*/ 19 w 76"/>
                <a:gd name="T51" fmla="*/ 43 h 230"/>
                <a:gd name="T52" fmla="*/ 24 w 76"/>
                <a:gd name="T53" fmla="*/ 43 h 230"/>
                <a:gd name="T54" fmla="*/ 24 w 76"/>
                <a:gd name="T55" fmla="*/ 38 h 230"/>
                <a:gd name="T56" fmla="*/ 25 w 76"/>
                <a:gd name="T57" fmla="*/ 34 h 230"/>
                <a:gd name="T58" fmla="*/ 25 w 76"/>
                <a:gd name="T59" fmla="*/ 30 h 230"/>
                <a:gd name="T60" fmla="*/ 26 w 76"/>
                <a:gd name="T61" fmla="*/ 26 h 230"/>
                <a:gd name="T62" fmla="*/ 26 w 76"/>
                <a:gd name="T63" fmla="*/ 22 h 230"/>
                <a:gd name="T64" fmla="*/ 27 w 76"/>
                <a:gd name="T65" fmla="*/ 18 h 230"/>
                <a:gd name="T66" fmla="*/ 28 w 76"/>
                <a:gd name="T67" fmla="*/ 13 h 230"/>
                <a:gd name="T68" fmla="*/ 29 w 76"/>
                <a:gd name="T69" fmla="*/ 10 h 230"/>
                <a:gd name="T70" fmla="*/ 32 w 76"/>
                <a:gd name="T71" fmla="*/ 10 h 230"/>
                <a:gd name="T72" fmla="*/ 36 w 76"/>
                <a:gd name="T73" fmla="*/ 10 h 230"/>
                <a:gd name="T74" fmla="*/ 37 w 76"/>
                <a:gd name="T75" fmla="*/ 5 h 230"/>
                <a:gd name="T76" fmla="*/ 38 w 76"/>
                <a:gd name="T77" fmla="*/ 0 h 230"/>
                <a:gd name="T78" fmla="*/ 37 w 76"/>
                <a:gd name="T79" fmla="*/ 8 h 230"/>
                <a:gd name="T80" fmla="*/ 36 w 76"/>
                <a:gd name="T81" fmla="*/ 23 h 230"/>
                <a:gd name="T82" fmla="*/ 33 w 76"/>
                <a:gd name="T83" fmla="*/ 44 h 230"/>
                <a:gd name="T84" fmla="*/ 29 w 76"/>
                <a:gd name="T85" fmla="*/ 66 h 230"/>
                <a:gd name="T86" fmla="*/ 24 w 76"/>
                <a:gd name="T87" fmla="*/ 87 h 230"/>
                <a:gd name="T88" fmla="*/ 18 w 76"/>
                <a:gd name="T89" fmla="*/ 104 h 230"/>
                <a:gd name="T90" fmla="*/ 11 w 76"/>
                <a:gd name="T91" fmla="*/ 114 h 230"/>
                <a:gd name="T92" fmla="*/ 5 w 76"/>
                <a:gd name="T93" fmla="*/ 115 h 2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 h="230">
                  <a:moveTo>
                    <a:pt x="10" y="230"/>
                  </a:moveTo>
                  <a:lnTo>
                    <a:pt x="4" y="225"/>
                  </a:lnTo>
                  <a:lnTo>
                    <a:pt x="0" y="222"/>
                  </a:lnTo>
                  <a:lnTo>
                    <a:pt x="2" y="208"/>
                  </a:lnTo>
                  <a:lnTo>
                    <a:pt x="3" y="198"/>
                  </a:lnTo>
                  <a:lnTo>
                    <a:pt x="3" y="188"/>
                  </a:lnTo>
                  <a:lnTo>
                    <a:pt x="4" y="180"/>
                  </a:lnTo>
                  <a:lnTo>
                    <a:pt x="4" y="171"/>
                  </a:lnTo>
                  <a:lnTo>
                    <a:pt x="4" y="162"/>
                  </a:lnTo>
                  <a:lnTo>
                    <a:pt x="4" y="152"/>
                  </a:lnTo>
                  <a:lnTo>
                    <a:pt x="5" y="142"/>
                  </a:lnTo>
                  <a:lnTo>
                    <a:pt x="9" y="142"/>
                  </a:lnTo>
                  <a:lnTo>
                    <a:pt x="12" y="142"/>
                  </a:lnTo>
                  <a:lnTo>
                    <a:pt x="14" y="151"/>
                  </a:lnTo>
                  <a:lnTo>
                    <a:pt x="17" y="161"/>
                  </a:lnTo>
                  <a:lnTo>
                    <a:pt x="21" y="162"/>
                  </a:lnTo>
                  <a:lnTo>
                    <a:pt x="26" y="164"/>
                  </a:lnTo>
                  <a:lnTo>
                    <a:pt x="26" y="153"/>
                  </a:lnTo>
                  <a:lnTo>
                    <a:pt x="26" y="143"/>
                  </a:lnTo>
                  <a:lnTo>
                    <a:pt x="26" y="133"/>
                  </a:lnTo>
                  <a:lnTo>
                    <a:pt x="27" y="123"/>
                  </a:lnTo>
                  <a:lnTo>
                    <a:pt x="27" y="113"/>
                  </a:lnTo>
                  <a:lnTo>
                    <a:pt x="28" y="103"/>
                  </a:lnTo>
                  <a:lnTo>
                    <a:pt x="29" y="93"/>
                  </a:lnTo>
                  <a:lnTo>
                    <a:pt x="30" y="85"/>
                  </a:lnTo>
                  <a:lnTo>
                    <a:pt x="37" y="85"/>
                  </a:lnTo>
                  <a:lnTo>
                    <a:pt x="48" y="85"/>
                  </a:lnTo>
                  <a:lnTo>
                    <a:pt x="48" y="76"/>
                  </a:lnTo>
                  <a:lnTo>
                    <a:pt x="49" y="68"/>
                  </a:lnTo>
                  <a:lnTo>
                    <a:pt x="50" y="59"/>
                  </a:lnTo>
                  <a:lnTo>
                    <a:pt x="51" y="52"/>
                  </a:lnTo>
                  <a:lnTo>
                    <a:pt x="51" y="43"/>
                  </a:lnTo>
                  <a:lnTo>
                    <a:pt x="53" y="35"/>
                  </a:lnTo>
                  <a:lnTo>
                    <a:pt x="55" y="26"/>
                  </a:lnTo>
                  <a:lnTo>
                    <a:pt x="57" y="19"/>
                  </a:lnTo>
                  <a:lnTo>
                    <a:pt x="63" y="19"/>
                  </a:lnTo>
                  <a:lnTo>
                    <a:pt x="71" y="19"/>
                  </a:lnTo>
                  <a:lnTo>
                    <a:pt x="73" y="9"/>
                  </a:lnTo>
                  <a:lnTo>
                    <a:pt x="76" y="0"/>
                  </a:lnTo>
                  <a:lnTo>
                    <a:pt x="74" y="15"/>
                  </a:lnTo>
                  <a:lnTo>
                    <a:pt x="71" y="46"/>
                  </a:lnTo>
                  <a:lnTo>
                    <a:pt x="65" y="87"/>
                  </a:lnTo>
                  <a:lnTo>
                    <a:pt x="58" y="131"/>
                  </a:lnTo>
                  <a:lnTo>
                    <a:pt x="48" y="173"/>
                  </a:lnTo>
                  <a:lnTo>
                    <a:pt x="36" y="207"/>
                  </a:lnTo>
                  <a:lnTo>
                    <a:pt x="22" y="228"/>
                  </a:lnTo>
                  <a:lnTo>
                    <a:pt x="10" y="23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3" name="Freeform 34"/>
            <p:cNvSpPr>
              <a:spLocks/>
            </p:cNvSpPr>
            <p:nvPr/>
          </p:nvSpPr>
          <p:spPr bwMode="auto">
            <a:xfrm>
              <a:off x="1227" y="1761"/>
              <a:ext cx="15" cy="27"/>
            </a:xfrm>
            <a:custGeom>
              <a:avLst/>
              <a:gdLst>
                <a:gd name="T0" fmla="*/ 0 w 30"/>
                <a:gd name="T1" fmla="*/ 27 h 54"/>
                <a:gd name="T2" fmla="*/ 1 w 30"/>
                <a:gd name="T3" fmla="*/ 21 h 54"/>
                <a:gd name="T4" fmla="*/ 2 w 30"/>
                <a:gd name="T5" fmla="*/ 15 h 54"/>
                <a:gd name="T6" fmla="*/ 2 w 30"/>
                <a:gd name="T7" fmla="*/ 10 h 54"/>
                <a:gd name="T8" fmla="*/ 3 w 30"/>
                <a:gd name="T9" fmla="*/ 4 h 54"/>
                <a:gd name="T10" fmla="*/ 7 w 30"/>
                <a:gd name="T11" fmla="*/ 2 h 54"/>
                <a:gd name="T12" fmla="*/ 9 w 30"/>
                <a:gd name="T13" fmla="*/ 2 h 54"/>
                <a:gd name="T14" fmla="*/ 11 w 30"/>
                <a:gd name="T15" fmla="*/ 1 h 54"/>
                <a:gd name="T16" fmla="*/ 15 w 30"/>
                <a:gd name="T17" fmla="*/ 0 h 54"/>
                <a:gd name="T18" fmla="*/ 14 w 30"/>
                <a:gd name="T19" fmla="*/ 2 h 54"/>
                <a:gd name="T20" fmla="*/ 13 w 30"/>
                <a:gd name="T21" fmla="*/ 6 h 54"/>
                <a:gd name="T22" fmla="*/ 11 w 30"/>
                <a:gd name="T23" fmla="*/ 10 h 54"/>
                <a:gd name="T24" fmla="*/ 9 w 30"/>
                <a:gd name="T25" fmla="*/ 15 h 54"/>
                <a:gd name="T26" fmla="*/ 6 w 30"/>
                <a:gd name="T27" fmla="*/ 19 h 54"/>
                <a:gd name="T28" fmla="*/ 4 w 30"/>
                <a:gd name="T29" fmla="*/ 23 h 54"/>
                <a:gd name="T30" fmla="*/ 2 w 30"/>
                <a:gd name="T31" fmla="*/ 26 h 54"/>
                <a:gd name="T32" fmla="*/ 0 w 30"/>
                <a:gd name="T33" fmla="*/ 2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54">
                  <a:moveTo>
                    <a:pt x="0" y="54"/>
                  </a:moveTo>
                  <a:lnTo>
                    <a:pt x="2" y="42"/>
                  </a:lnTo>
                  <a:lnTo>
                    <a:pt x="3" y="30"/>
                  </a:lnTo>
                  <a:lnTo>
                    <a:pt x="3" y="19"/>
                  </a:lnTo>
                  <a:lnTo>
                    <a:pt x="5" y="7"/>
                  </a:lnTo>
                  <a:lnTo>
                    <a:pt x="13" y="4"/>
                  </a:lnTo>
                  <a:lnTo>
                    <a:pt x="18" y="3"/>
                  </a:lnTo>
                  <a:lnTo>
                    <a:pt x="22" y="1"/>
                  </a:lnTo>
                  <a:lnTo>
                    <a:pt x="30" y="0"/>
                  </a:lnTo>
                  <a:lnTo>
                    <a:pt x="28" y="4"/>
                  </a:lnTo>
                  <a:lnTo>
                    <a:pt x="26" y="11"/>
                  </a:lnTo>
                  <a:lnTo>
                    <a:pt x="21" y="19"/>
                  </a:lnTo>
                  <a:lnTo>
                    <a:pt x="18" y="29"/>
                  </a:lnTo>
                  <a:lnTo>
                    <a:pt x="12" y="37"/>
                  </a:lnTo>
                  <a:lnTo>
                    <a:pt x="7" y="45"/>
                  </a:lnTo>
                  <a:lnTo>
                    <a:pt x="3" y="51"/>
                  </a:lnTo>
                  <a:lnTo>
                    <a:pt x="0" y="54"/>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4" name="Freeform 35"/>
            <p:cNvSpPr>
              <a:spLocks/>
            </p:cNvSpPr>
            <p:nvPr/>
          </p:nvSpPr>
          <p:spPr bwMode="auto">
            <a:xfrm>
              <a:off x="1206" y="1754"/>
              <a:ext cx="6" cy="12"/>
            </a:xfrm>
            <a:custGeom>
              <a:avLst/>
              <a:gdLst>
                <a:gd name="T0" fmla="*/ 0 w 13"/>
                <a:gd name="T1" fmla="*/ 10 h 26"/>
                <a:gd name="T2" fmla="*/ 0 w 13"/>
                <a:gd name="T3" fmla="*/ 6 h 26"/>
                <a:gd name="T4" fmla="*/ 0 w 13"/>
                <a:gd name="T5" fmla="*/ 2 h 26"/>
                <a:gd name="T6" fmla="*/ 3 w 13"/>
                <a:gd name="T7" fmla="*/ 1 h 26"/>
                <a:gd name="T8" fmla="*/ 6 w 13"/>
                <a:gd name="T9" fmla="*/ 0 h 26"/>
                <a:gd name="T10" fmla="*/ 5 w 13"/>
                <a:gd name="T11" fmla="*/ 3 h 26"/>
                <a:gd name="T12" fmla="*/ 4 w 13"/>
                <a:gd name="T13" fmla="*/ 6 h 26"/>
                <a:gd name="T14" fmla="*/ 4 w 13"/>
                <a:gd name="T15" fmla="*/ 7 h 26"/>
                <a:gd name="T16" fmla="*/ 4 w 13"/>
                <a:gd name="T17" fmla="*/ 9 h 26"/>
                <a:gd name="T18" fmla="*/ 3 w 13"/>
                <a:gd name="T19" fmla="*/ 10 h 26"/>
                <a:gd name="T20" fmla="*/ 1 w 13"/>
                <a:gd name="T21" fmla="*/ 12 h 26"/>
                <a:gd name="T22" fmla="*/ 1 w 13"/>
                <a:gd name="T23" fmla="*/ 11 h 26"/>
                <a:gd name="T24" fmla="*/ 0 w 13"/>
                <a:gd name="T25" fmla="*/ 1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6">
                  <a:moveTo>
                    <a:pt x="1" y="21"/>
                  </a:moveTo>
                  <a:lnTo>
                    <a:pt x="0" y="13"/>
                  </a:lnTo>
                  <a:lnTo>
                    <a:pt x="0" y="5"/>
                  </a:lnTo>
                  <a:lnTo>
                    <a:pt x="6" y="3"/>
                  </a:lnTo>
                  <a:lnTo>
                    <a:pt x="13" y="0"/>
                  </a:lnTo>
                  <a:lnTo>
                    <a:pt x="10" y="6"/>
                  </a:lnTo>
                  <a:lnTo>
                    <a:pt x="9" y="12"/>
                  </a:lnTo>
                  <a:lnTo>
                    <a:pt x="8" y="15"/>
                  </a:lnTo>
                  <a:lnTo>
                    <a:pt x="8" y="19"/>
                  </a:lnTo>
                  <a:lnTo>
                    <a:pt x="6" y="22"/>
                  </a:lnTo>
                  <a:lnTo>
                    <a:pt x="3" y="26"/>
                  </a:lnTo>
                  <a:lnTo>
                    <a:pt x="2" y="23"/>
                  </a:lnTo>
                  <a:lnTo>
                    <a:pt x="1" y="21"/>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5" name="Freeform 36"/>
            <p:cNvSpPr>
              <a:spLocks/>
            </p:cNvSpPr>
            <p:nvPr/>
          </p:nvSpPr>
          <p:spPr bwMode="auto">
            <a:xfrm>
              <a:off x="1168" y="1292"/>
              <a:ext cx="341" cy="447"/>
            </a:xfrm>
            <a:custGeom>
              <a:avLst/>
              <a:gdLst>
                <a:gd name="T0" fmla="*/ 23 w 681"/>
                <a:gd name="T1" fmla="*/ 445 h 895"/>
                <a:gd name="T2" fmla="*/ 12 w 681"/>
                <a:gd name="T3" fmla="*/ 442 h 895"/>
                <a:gd name="T4" fmla="*/ 1 w 681"/>
                <a:gd name="T5" fmla="*/ 442 h 895"/>
                <a:gd name="T6" fmla="*/ 3 w 681"/>
                <a:gd name="T7" fmla="*/ 384 h 895"/>
                <a:gd name="T8" fmla="*/ 16 w 681"/>
                <a:gd name="T9" fmla="*/ 317 h 895"/>
                <a:gd name="T10" fmla="*/ 38 w 681"/>
                <a:gd name="T11" fmla="*/ 298 h 895"/>
                <a:gd name="T12" fmla="*/ 55 w 681"/>
                <a:gd name="T13" fmla="*/ 302 h 895"/>
                <a:gd name="T14" fmla="*/ 74 w 681"/>
                <a:gd name="T15" fmla="*/ 305 h 895"/>
                <a:gd name="T16" fmla="*/ 80 w 681"/>
                <a:gd name="T17" fmla="*/ 324 h 895"/>
                <a:gd name="T18" fmla="*/ 80 w 681"/>
                <a:gd name="T19" fmla="*/ 351 h 895"/>
                <a:gd name="T20" fmla="*/ 85 w 681"/>
                <a:gd name="T21" fmla="*/ 380 h 895"/>
                <a:gd name="T22" fmla="*/ 100 w 681"/>
                <a:gd name="T23" fmla="*/ 377 h 895"/>
                <a:gd name="T24" fmla="*/ 125 w 681"/>
                <a:gd name="T25" fmla="*/ 371 h 895"/>
                <a:gd name="T26" fmla="*/ 135 w 681"/>
                <a:gd name="T27" fmla="*/ 338 h 895"/>
                <a:gd name="T28" fmla="*/ 136 w 681"/>
                <a:gd name="T29" fmla="*/ 292 h 895"/>
                <a:gd name="T30" fmla="*/ 162 w 681"/>
                <a:gd name="T31" fmla="*/ 246 h 895"/>
                <a:gd name="T32" fmla="*/ 208 w 681"/>
                <a:gd name="T33" fmla="*/ 172 h 895"/>
                <a:gd name="T34" fmla="*/ 200 w 681"/>
                <a:gd name="T35" fmla="*/ 100 h 895"/>
                <a:gd name="T36" fmla="*/ 208 w 681"/>
                <a:gd name="T37" fmla="*/ 29 h 895"/>
                <a:gd name="T38" fmla="*/ 257 w 681"/>
                <a:gd name="T39" fmla="*/ 0 h 895"/>
                <a:gd name="T40" fmla="*/ 293 w 681"/>
                <a:gd name="T41" fmla="*/ 5 h 895"/>
                <a:gd name="T42" fmla="*/ 341 w 681"/>
                <a:gd name="T43" fmla="*/ 34 h 895"/>
                <a:gd name="T44" fmla="*/ 310 w 681"/>
                <a:gd name="T45" fmla="*/ 65 h 895"/>
                <a:gd name="T46" fmla="*/ 258 w 681"/>
                <a:gd name="T47" fmla="*/ 72 h 895"/>
                <a:gd name="T48" fmla="*/ 253 w 681"/>
                <a:gd name="T49" fmla="*/ 88 h 895"/>
                <a:gd name="T50" fmla="*/ 249 w 681"/>
                <a:gd name="T51" fmla="*/ 105 h 895"/>
                <a:gd name="T52" fmla="*/ 226 w 681"/>
                <a:gd name="T53" fmla="*/ 117 h 895"/>
                <a:gd name="T54" fmla="*/ 229 w 681"/>
                <a:gd name="T55" fmla="*/ 122 h 895"/>
                <a:gd name="T56" fmla="*/ 241 w 681"/>
                <a:gd name="T57" fmla="*/ 121 h 895"/>
                <a:gd name="T58" fmla="*/ 252 w 681"/>
                <a:gd name="T59" fmla="*/ 118 h 895"/>
                <a:gd name="T60" fmla="*/ 262 w 681"/>
                <a:gd name="T61" fmla="*/ 126 h 895"/>
                <a:gd name="T62" fmla="*/ 269 w 681"/>
                <a:gd name="T63" fmla="*/ 137 h 895"/>
                <a:gd name="T64" fmla="*/ 284 w 681"/>
                <a:gd name="T65" fmla="*/ 150 h 895"/>
                <a:gd name="T66" fmla="*/ 277 w 681"/>
                <a:gd name="T67" fmla="*/ 169 h 895"/>
                <a:gd name="T68" fmla="*/ 274 w 681"/>
                <a:gd name="T69" fmla="*/ 188 h 895"/>
                <a:gd name="T70" fmla="*/ 281 w 681"/>
                <a:gd name="T71" fmla="*/ 208 h 895"/>
                <a:gd name="T72" fmla="*/ 281 w 681"/>
                <a:gd name="T73" fmla="*/ 220 h 895"/>
                <a:gd name="T74" fmla="*/ 275 w 681"/>
                <a:gd name="T75" fmla="*/ 228 h 895"/>
                <a:gd name="T76" fmla="*/ 261 w 681"/>
                <a:gd name="T77" fmla="*/ 227 h 895"/>
                <a:gd name="T78" fmla="*/ 248 w 681"/>
                <a:gd name="T79" fmla="*/ 225 h 895"/>
                <a:gd name="T80" fmla="*/ 232 w 681"/>
                <a:gd name="T81" fmla="*/ 240 h 895"/>
                <a:gd name="T82" fmla="*/ 216 w 681"/>
                <a:gd name="T83" fmla="*/ 269 h 895"/>
                <a:gd name="T84" fmla="*/ 206 w 681"/>
                <a:gd name="T85" fmla="*/ 298 h 895"/>
                <a:gd name="T86" fmla="*/ 167 w 681"/>
                <a:gd name="T87" fmla="*/ 354 h 895"/>
                <a:gd name="T88" fmla="*/ 122 w 681"/>
                <a:gd name="T89" fmla="*/ 413 h 895"/>
                <a:gd name="T90" fmla="*/ 91 w 681"/>
                <a:gd name="T91" fmla="*/ 445 h 895"/>
                <a:gd name="T92" fmla="*/ 80 w 681"/>
                <a:gd name="T93" fmla="*/ 445 h 895"/>
                <a:gd name="T94" fmla="*/ 49 w 681"/>
                <a:gd name="T95" fmla="*/ 446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1" h="895">
                  <a:moveTo>
                    <a:pt x="62" y="895"/>
                  </a:moveTo>
                  <a:lnTo>
                    <a:pt x="54" y="892"/>
                  </a:lnTo>
                  <a:lnTo>
                    <a:pt x="46" y="891"/>
                  </a:lnTo>
                  <a:lnTo>
                    <a:pt x="38" y="889"/>
                  </a:lnTo>
                  <a:lnTo>
                    <a:pt x="31" y="888"/>
                  </a:lnTo>
                  <a:lnTo>
                    <a:pt x="23" y="885"/>
                  </a:lnTo>
                  <a:lnTo>
                    <a:pt x="16" y="884"/>
                  </a:lnTo>
                  <a:lnTo>
                    <a:pt x="8" y="884"/>
                  </a:lnTo>
                  <a:lnTo>
                    <a:pt x="1" y="884"/>
                  </a:lnTo>
                  <a:lnTo>
                    <a:pt x="0" y="854"/>
                  </a:lnTo>
                  <a:lnTo>
                    <a:pt x="2" y="815"/>
                  </a:lnTo>
                  <a:lnTo>
                    <a:pt x="5" y="769"/>
                  </a:lnTo>
                  <a:lnTo>
                    <a:pt x="12" y="721"/>
                  </a:lnTo>
                  <a:lnTo>
                    <a:pt x="20" y="674"/>
                  </a:lnTo>
                  <a:lnTo>
                    <a:pt x="32" y="635"/>
                  </a:lnTo>
                  <a:lnTo>
                    <a:pt x="46" y="606"/>
                  </a:lnTo>
                  <a:lnTo>
                    <a:pt x="67" y="593"/>
                  </a:lnTo>
                  <a:lnTo>
                    <a:pt x="75" y="596"/>
                  </a:lnTo>
                  <a:lnTo>
                    <a:pt x="85" y="599"/>
                  </a:lnTo>
                  <a:lnTo>
                    <a:pt x="97" y="601"/>
                  </a:lnTo>
                  <a:lnTo>
                    <a:pt x="109" y="604"/>
                  </a:lnTo>
                  <a:lnTo>
                    <a:pt x="122" y="606"/>
                  </a:lnTo>
                  <a:lnTo>
                    <a:pt x="135" y="608"/>
                  </a:lnTo>
                  <a:lnTo>
                    <a:pt x="147" y="611"/>
                  </a:lnTo>
                  <a:lnTo>
                    <a:pt x="160" y="614"/>
                  </a:lnTo>
                  <a:lnTo>
                    <a:pt x="159" y="631"/>
                  </a:lnTo>
                  <a:lnTo>
                    <a:pt x="159" y="648"/>
                  </a:lnTo>
                  <a:lnTo>
                    <a:pt x="159" y="666"/>
                  </a:lnTo>
                  <a:lnTo>
                    <a:pt x="160" y="685"/>
                  </a:lnTo>
                  <a:lnTo>
                    <a:pt x="160" y="703"/>
                  </a:lnTo>
                  <a:lnTo>
                    <a:pt x="162" y="722"/>
                  </a:lnTo>
                  <a:lnTo>
                    <a:pt x="165" y="741"/>
                  </a:lnTo>
                  <a:lnTo>
                    <a:pt x="169" y="761"/>
                  </a:lnTo>
                  <a:lnTo>
                    <a:pt x="174" y="761"/>
                  </a:lnTo>
                  <a:lnTo>
                    <a:pt x="185" y="760"/>
                  </a:lnTo>
                  <a:lnTo>
                    <a:pt x="200" y="755"/>
                  </a:lnTo>
                  <a:lnTo>
                    <a:pt x="217" y="752"/>
                  </a:lnTo>
                  <a:lnTo>
                    <a:pt x="234" y="746"/>
                  </a:lnTo>
                  <a:lnTo>
                    <a:pt x="250" y="743"/>
                  </a:lnTo>
                  <a:lnTo>
                    <a:pt x="262" y="738"/>
                  </a:lnTo>
                  <a:lnTo>
                    <a:pt x="272" y="736"/>
                  </a:lnTo>
                  <a:lnTo>
                    <a:pt x="269" y="676"/>
                  </a:lnTo>
                  <a:lnTo>
                    <a:pt x="268" y="636"/>
                  </a:lnTo>
                  <a:lnTo>
                    <a:pt x="267" y="607"/>
                  </a:lnTo>
                  <a:lnTo>
                    <a:pt x="272" y="585"/>
                  </a:lnTo>
                  <a:lnTo>
                    <a:pt x="280" y="562"/>
                  </a:lnTo>
                  <a:lnTo>
                    <a:pt x="298" y="535"/>
                  </a:lnTo>
                  <a:lnTo>
                    <a:pt x="324" y="493"/>
                  </a:lnTo>
                  <a:lnTo>
                    <a:pt x="366" y="435"/>
                  </a:lnTo>
                  <a:lnTo>
                    <a:pt x="399" y="390"/>
                  </a:lnTo>
                  <a:lnTo>
                    <a:pt x="415" y="344"/>
                  </a:lnTo>
                  <a:lnTo>
                    <a:pt x="415" y="296"/>
                  </a:lnTo>
                  <a:lnTo>
                    <a:pt x="410" y="250"/>
                  </a:lnTo>
                  <a:lnTo>
                    <a:pt x="400" y="201"/>
                  </a:lnTo>
                  <a:lnTo>
                    <a:pt x="395" y="153"/>
                  </a:lnTo>
                  <a:lnTo>
                    <a:pt x="397" y="105"/>
                  </a:lnTo>
                  <a:lnTo>
                    <a:pt x="415" y="59"/>
                  </a:lnTo>
                  <a:lnTo>
                    <a:pt x="456" y="28"/>
                  </a:lnTo>
                  <a:lnTo>
                    <a:pt x="488" y="10"/>
                  </a:lnTo>
                  <a:lnTo>
                    <a:pt x="514" y="1"/>
                  </a:lnTo>
                  <a:lnTo>
                    <a:pt x="537" y="0"/>
                  </a:lnTo>
                  <a:lnTo>
                    <a:pt x="559" y="3"/>
                  </a:lnTo>
                  <a:lnTo>
                    <a:pt x="586" y="11"/>
                  </a:lnTo>
                  <a:lnTo>
                    <a:pt x="619" y="22"/>
                  </a:lnTo>
                  <a:lnTo>
                    <a:pt x="663" y="33"/>
                  </a:lnTo>
                  <a:lnTo>
                    <a:pt x="681" y="69"/>
                  </a:lnTo>
                  <a:lnTo>
                    <a:pt x="677" y="97"/>
                  </a:lnTo>
                  <a:lnTo>
                    <a:pt x="652" y="117"/>
                  </a:lnTo>
                  <a:lnTo>
                    <a:pt x="619" y="131"/>
                  </a:lnTo>
                  <a:lnTo>
                    <a:pt x="579" y="138"/>
                  </a:lnTo>
                  <a:lnTo>
                    <a:pt x="543" y="142"/>
                  </a:lnTo>
                  <a:lnTo>
                    <a:pt x="515" y="145"/>
                  </a:lnTo>
                  <a:lnTo>
                    <a:pt x="504" y="147"/>
                  </a:lnTo>
                  <a:lnTo>
                    <a:pt x="504" y="161"/>
                  </a:lnTo>
                  <a:lnTo>
                    <a:pt x="505" y="176"/>
                  </a:lnTo>
                  <a:lnTo>
                    <a:pt x="504" y="188"/>
                  </a:lnTo>
                  <a:lnTo>
                    <a:pt x="503" y="201"/>
                  </a:lnTo>
                  <a:lnTo>
                    <a:pt x="497" y="210"/>
                  </a:lnTo>
                  <a:lnTo>
                    <a:pt x="488" y="221"/>
                  </a:lnTo>
                  <a:lnTo>
                    <a:pt x="473" y="227"/>
                  </a:lnTo>
                  <a:lnTo>
                    <a:pt x="451" y="234"/>
                  </a:lnTo>
                  <a:lnTo>
                    <a:pt x="450" y="238"/>
                  </a:lnTo>
                  <a:lnTo>
                    <a:pt x="449" y="245"/>
                  </a:lnTo>
                  <a:lnTo>
                    <a:pt x="457" y="245"/>
                  </a:lnTo>
                  <a:lnTo>
                    <a:pt x="465" y="245"/>
                  </a:lnTo>
                  <a:lnTo>
                    <a:pt x="473" y="244"/>
                  </a:lnTo>
                  <a:lnTo>
                    <a:pt x="481" y="242"/>
                  </a:lnTo>
                  <a:lnTo>
                    <a:pt x="488" y="240"/>
                  </a:lnTo>
                  <a:lnTo>
                    <a:pt x="496" y="239"/>
                  </a:lnTo>
                  <a:lnTo>
                    <a:pt x="504" y="237"/>
                  </a:lnTo>
                  <a:lnTo>
                    <a:pt x="515" y="237"/>
                  </a:lnTo>
                  <a:lnTo>
                    <a:pt x="519" y="244"/>
                  </a:lnTo>
                  <a:lnTo>
                    <a:pt x="524" y="252"/>
                  </a:lnTo>
                  <a:lnTo>
                    <a:pt x="527" y="260"/>
                  </a:lnTo>
                  <a:lnTo>
                    <a:pt x="533" y="268"/>
                  </a:lnTo>
                  <a:lnTo>
                    <a:pt x="538" y="275"/>
                  </a:lnTo>
                  <a:lnTo>
                    <a:pt x="547" y="284"/>
                  </a:lnTo>
                  <a:lnTo>
                    <a:pt x="556" y="292"/>
                  </a:lnTo>
                  <a:lnTo>
                    <a:pt x="567" y="301"/>
                  </a:lnTo>
                  <a:lnTo>
                    <a:pt x="564" y="313"/>
                  </a:lnTo>
                  <a:lnTo>
                    <a:pt x="559" y="325"/>
                  </a:lnTo>
                  <a:lnTo>
                    <a:pt x="553" y="338"/>
                  </a:lnTo>
                  <a:lnTo>
                    <a:pt x="550" y="352"/>
                  </a:lnTo>
                  <a:lnTo>
                    <a:pt x="547" y="364"/>
                  </a:lnTo>
                  <a:lnTo>
                    <a:pt x="548" y="377"/>
                  </a:lnTo>
                  <a:lnTo>
                    <a:pt x="551" y="390"/>
                  </a:lnTo>
                  <a:lnTo>
                    <a:pt x="563" y="403"/>
                  </a:lnTo>
                  <a:lnTo>
                    <a:pt x="562" y="416"/>
                  </a:lnTo>
                  <a:lnTo>
                    <a:pt x="562" y="428"/>
                  </a:lnTo>
                  <a:lnTo>
                    <a:pt x="562" y="435"/>
                  </a:lnTo>
                  <a:lnTo>
                    <a:pt x="562" y="441"/>
                  </a:lnTo>
                  <a:lnTo>
                    <a:pt x="560" y="449"/>
                  </a:lnTo>
                  <a:lnTo>
                    <a:pt x="560" y="458"/>
                  </a:lnTo>
                  <a:lnTo>
                    <a:pt x="550" y="456"/>
                  </a:lnTo>
                  <a:lnTo>
                    <a:pt x="541" y="455"/>
                  </a:lnTo>
                  <a:lnTo>
                    <a:pt x="532" y="454"/>
                  </a:lnTo>
                  <a:lnTo>
                    <a:pt x="522" y="454"/>
                  </a:lnTo>
                  <a:lnTo>
                    <a:pt x="513" y="453"/>
                  </a:lnTo>
                  <a:lnTo>
                    <a:pt x="504" y="452"/>
                  </a:lnTo>
                  <a:lnTo>
                    <a:pt x="495" y="451"/>
                  </a:lnTo>
                  <a:lnTo>
                    <a:pt x="487" y="451"/>
                  </a:lnTo>
                  <a:lnTo>
                    <a:pt x="473" y="463"/>
                  </a:lnTo>
                  <a:lnTo>
                    <a:pt x="463" y="481"/>
                  </a:lnTo>
                  <a:lnTo>
                    <a:pt x="451" y="498"/>
                  </a:lnTo>
                  <a:lnTo>
                    <a:pt x="442" y="518"/>
                  </a:lnTo>
                  <a:lnTo>
                    <a:pt x="431" y="538"/>
                  </a:lnTo>
                  <a:lnTo>
                    <a:pt x="425" y="558"/>
                  </a:lnTo>
                  <a:lnTo>
                    <a:pt x="417" y="577"/>
                  </a:lnTo>
                  <a:lnTo>
                    <a:pt x="411" y="596"/>
                  </a:lnTo>
                  <a:lnTo>
                    <a:pt x="388" y="631"/>
                  </a:lnTo>
                  <a:lnTo>
                    <a:pt x="362" y="669"/>
                  </a:lnTo>
                  <a:lnTo>
                    <a:pt x="334" y="709"/>
                  </a:lnTo>
                  <a:lnTo>
                    <a:pt x="305" y="751"/>
                  </a:lnTo>
                  <a:lnTo>
                    <a:pt x="274" y="789"/>
                  </a:lnTo>
                  <a:lnTo>
                    <a:pt x="244" y="827"/>
                  </a:lnTo>
                  <a:lnTo>
                    <a:pt x="214" y="861"/>
                  </a:lnTo>
                  <a:lnTo>
                    <a:pt x="188" y="892"/>
                  </a:lnTo>
                  <a:lnTo>
                    <a:pt x="181" y="891"/>
                  </a:lnTo>
                  <a:lnTo>
                    <a:pt x="176" y="891"/>
                  </a:lnTo>
                  <a:lnTo>
                    <a:pt x="168" y="891"/>
                  </a:lnTo>
                  <a:lnTo>
                    <a:pt x="159" y="891"/>
                  </a:lnTo>
                  <a:lnTo>
                    <a:pt x="144" y="891"/>
                  </a:lnTo>
                  <a:lnTo>
                    <a:pt x="124" y="891"/>
                  </a:lnTo>
                  <a:lnTo>
                    <a:pt x="97" y="892"/>
                  </a:lnTo>
                  <a:lnTo>
                    <a:pt x="62" y="89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6" name="Freeform 37"/>
            <p:cNvSpPr>
              <a:spLocks/>
            </p:cNvSpPr>
            <p:nvPr/>
          </p:nvSpPr>
          <p:spPr bwMode="auto">
            <a:xfrm>
              <a:off x="1259" y="1573"/>
              <a:ext cx="32" cy="85"/>
            </a:xfrm>
            <a:custGeom>
              <a:avLst/>
              <a:gdLst>
                <a:gd name="T0" fmla="*/ 3 w 63"/>
                <a:gd name="T1" fmla="*/ 85 h 171"/>
                <a:gd name="T2" fmla="*/ 2 w 63"/>
                <a:gd name="T3" fmla="*/ 74 h 171"/>
                <a:gd name="T4" fmla="*/ 1 w 63"/>
                <a:gd name="T5" fmla="*/ 59 h 171"/>
                <a:gd name="T6" fmla="*/ 0 w 63"/>
                <a:gd name="T7" fmla="*/ 43 h 171"/>
                <a:gd name="T8" fmla="*/ 1 w 63"/>
                <a:gd name="T9" fmla="*/ 27 h 171"/>
                <a:gd name="T10" fmla="*/ 3 w 63"/>
                <a:gd name="T11" fmla="*/ 13 h 171"/>
                <a:gd name="T12" fmla="*/ 9 w 63"/>
                <a:gd name="T13" fmla="*/ 4 h 171"/>
                <a:gd name="T14" fmla="*/ 18 w 63"/>
                <a:gd name="T15" fmla="*/ 0 h 171"/>
                <a:gd name="T16" fmla="*/ 32 w 63"/>
                <a:gd name="T17" fmla="*/ 4 h 171"/>
                <a:gd name="T18" fmla="*/ 31 w 63"/>
                <a:gd name="T19" fmla="*/ 12 h 171"/>
                <a:gd name="T20" fmla="*/ 31 w 63"/>
                <a:gd name="T21" fmla="*/ 21 h 171"/>
                <a:gd name="T22" fmla="*/ 31 w 63"/>
                <a:gd name="T23" fmla="*/ 30 h 171"/>
                <a:gd name="T24" fmla="*/ 31 w 63"/>
                <a:gd name="T25" fmla="*/ 39 h 171"/>
                <a:gd name="T26" fmla="*/ 31 w 63"/>
                <a:gd name="T27" fmla="*/ 48 h 171"/>
                <a:gd name="T28" fmla="*/ 31 w 63"/>
                <a:gd name="T29" fmla="*/ 57 h 171"/>
                <a:gd name="T30" fmla="*/ 31 w 63"/>
                <a:gd name="T31" fmla="*/ 67 h 171"/>
                <a:gd name="T32" fmla="*/ 31 w 63"/>
                <a:gd name="T33" fmla="*/ 77 h 171"/>
                <a:gd name="T34" fmla="*/ 24 w 63"/>
                <a:gd name="T35" fmla="*/ 78 h 171"/>
                <a:gd name="T36" fmla="*/ 20 w 63"/>
                <a:gd name="T37" fmla="*/ 79 h 171"/>
                <a:gd name="T38" fmla="*/ 17 w 63"/>
                <a:gd name="T39" fmla="*/ 79 h 171"/>
                <a:gd name="T40" fmla="*/ 15 w 63"/>
                <a:gd name="T41" fmla="*/ 80 h 171"/>
                <a:gd name="T42" fmla="*/ 12 w 63"/>
                <a:gd name="T43" fmla="*/ 80 h 171"/>
                <a:gd name="T44" fmla="*/ 9 w 63"/>
                <a:gd name="T45" fmla="*/ 81 h 171"/>
                <a:gd name="T46" fmla="*/ 6 w 63"/>
                <a:gd name="T47" fmla="*/ 83 h 171"/>
                <a:gd name="T48" fmla="*/ 3 w 63"/>
                <a:gd name="T49" fmla="*/ 85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71">
                  <a:moveTo>
                    <a:pt x="6" y="171"/>
                  </a:moveTo>
                  <a:lnTo>
                    <a:pt x="3" y="148"/>
                  </a:lnTo>
                  <a:lnTo>
                    <a:pt x="2" y="119"/>
                  </a:lnTo>
                  <a:lnTo>
                    <a:pt x="0" y="86"/>
                  </a:lnTo>
                  <a:lnTo>
                    <a:pt x="2" y="55"/>
                  </a:lnTo>
                  <a:lnTo>
                    <a:pt x="6" y="27"/>
                  </a:lnTo>
                  <a:lnTo>
                    <a:pt x="17" y="8"/>
                  </a:lnTo>
                  <a:lnTo>
                    <a:pt x="35" y="0"/>
                  </a:lnTo>
                  <a:lnTo>
                    <a:pt x="63" y="8"/>
                  </a:lnTo>
                  <a:lnTo>
                    <a:pt x="62" y="25"/>
                  </a:lnTo>
                  <a:lnTo>
                    <a:pt x="61" y="43"/>
                  </a:lnTo>
                  <a:lnTo>
                    <a:pt x="61" y="60"/>
                  </a:lnTo>
                  <a:lnTo>
                    <a:pt x="61" y="78"/>
                  </a:lnTo>
                  <a:lnTo>
                    <a:pt x="61" y="96"/>
                  </a:lnTo>
                  <a:lnTo>
                    <a:pt x="61" y="115"/>
                  </a:lnTo>
                  <a:lnTo>
                    <a:pt x="61" y="135"/>
                  </a:lnTo>
                  <a:lnTo>
                    <a:pt x="61" y="155"/>
                  </a:lnTo>
                  <a:lnTo>
                    <a:pt x="48" y="157"/>
                  </a:lnTo>
                  <a:lnTo>
                    <a:pt x="40" y="158"/>
                  </a:lnTo>
                  <a:lnTo>
                    <a:pt x="33" y="159"/>
                  </a:lnTo>
                  <a:lnTo>
                    <a:pt x="29" y="160"/>
                  </a:lnTo>
                  <a:lnTo>
                    <a:pt x="23" y="161"/>
                  </a:lnTo>
                  <a:lnTo>
                    <a:pt x="18" y="163"/>
                  </a:lnTo>
                  <a:lnTo>
                    <a:pt x="11" y="167"/>
                  </a:lnTo>
                  <a:lnTo>
                    <a:pt x="6" y="171"/>
                  </a:lnTo>
                  <a:close/>
                </a:path>
              </a:pathLst>
            </a:custGeom>
            <a:solidFill>
              <a:srgbClr val="E0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7" name="Freeform 38"/>
            <p:cNvSpPr>
              <a:spLocks/>
            </p:cNvSpPr>
            <p:nvPr/>
          </p:nvSpPr>
          <p:spPr bwMode="auto">
            <a:xfrm>
              <a:off x="1460" y="1555"/>
              <a:ext cx="21" cy="13"/>
            </a:xfrm>
            <a:custGeom>
              <a:avLst/>
              <a:gdLst>
                <a:gd name="T0" fmla="*/ 0 w 41"/>
                <a:gd name="T1" fmla="*/ 13 h 26"/>
                <a:gd name="T2" fmla="*/ 0 w 41"/>
                <a:gd name="T3" fmla="*/ 10 h 26"/>
                <a:gd name="T4" fmla="*/ 0 w 41"/>
                <a:gd name="T5" fmla="*/ 7 h 26"/>
                <a:gd name="T6" fmla="*/ 0 w 41"/>
                <a:gd name="T7" fmla="*/ 4 h 26"/>
                <a:gd name="T8" fmla="*/ 1 w 41"/>
                <a:gd name="T9" fmla="*/ 1 h 26"/>
                <a:gd name="T10" fmla="*/ 3 w 41"/>
                <a:gd name="T11" fmla="*/ 0 h 26"/>
                <a:gd name="T12" fmla="*/ 6 w 41"/>
                <a:gd name="T13" fmla="*/ 0 h 26"/>
                <a:gd name="T14" fmla="*/ 7 w 41"/>
                <a:gd name="T15" fmla="*/ 0 h 26"/>
                <a:gd name="T16" fmla="*/ 10 w 41"/>
                <a:gd name="T17" fmla="*/ 0 h 26"/>
                <a:gd name="T18" fmla="*/ 14 w 41"/>
                <a:gd name="T19" fmla="*/ 1 h 26"/>
                <a:gd name="T20" fmla="*/ 20 w 41"/>
                <a:gd name="T21" fmla="*/ 1 h 26"/>
                <a:gd name="T22" fmla="*/ 20 w 41"/>
                <a:gd name="T23" fmla="*/ 2 h 26"/>
                <a:gd name="T24" fmla="*/ 21 w 41"/>
                <a:gd name="T25" fmla="*/ 3 h 26"/>
                <a:gd name="T26" fmla="*/ 20 w 41"/>
                <a:gd name="T27" fmla="*/ 5 h 26"/>
                <a:gd name="T28" fmla="*/ 19 w 41"/>
                <a:gd name="T29" fmla="*/ 8 h 26"/>
                <a:gd name="T30" fmla="*/ 15 w 41"/>
                <a:gd name="T31" fmla="*/ 8 h 26"/>
                <a:gd name="T32" fmla="*/ 13 w 41"/>
                <a:gd name="T33" fmla="*/ 9 h 26"/>
                <a:gd name="T34" fmla="*/ 11 w 41"/>
                <a:gd name="T35" fmla="*/ 9 h 26"/>
                <a:gd name="T36" fmla="*/ 9 w 41"/>
                <a:gd name="T37" fmla="*/ 10 h 26"/>
                <a:gd name="T38" fmla="*/ 7 w 41"/>
                <a:gd name="T39" fmla="*/ 10 h 26"/>
                <a:gd name="T40" fmla="*/ 5 w 41"/>
                <a:gd name="T41" fmla="*/ 11 h 26"/>
                <a:gd name="T42" fmla="*/ 3 w 41"/>
                <a:gd name="T43" fmla="*/ 12 h 26"/>
                <a:gd name="T44" fmla="*/ 0 w 41"/>
                <a:gd name="T45" fmla="*/ 13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 h="26">
                  <a:moveTo>
                    <a:pt x="0" y="26"/>
                  </a:moveTo>
                  <a:lnTo>
                    <a:pt x="0" y="19"/>
                  </a:lnTo>
                  <a:lnTo>
                    <a:pt x="0" y="13"/>
                  </a:lnTo>
                  <a:lnTo>
                    <a:pt x="0" y="8"/>
                  </a:lnTo>
                  <a:lnTo>
                    <a:pt x="2" y="2"/>
                  </a:lnTo>
                  <a:lnTo>
                    <a:pt x="5" y="0"/>
                  </a:lnTo>
                  <a:lnTo>
                    <a:pt x="11" y="0"/>
                  </a:lnTo>
                  <a:lnTo>
                    <a:pt x="14" y="0"/>
                  </a:lnTo>
                  <a:lnTo>
                    <a:pt x="20" y="0"/>
                  </a:lnTo>
                  <a:lnTo>
                    <a:pt x="28" y="1"/>
                  </a:lnTo>
                  <a:lnTo>
                    <a:pt x="40" y="2"/>
                  </a:lnTo>
                  <a:lnTo>
                    <a:pt x="40" y="4"/>
                  </a:lnTo>
                  <a:lnTo>
                    <a:pt x="41" y="6"/>
                  </a:lnTo>
                  <a:lnTo>
                    <a:pt x="40" y="10"/>
                  </a:lnTo>
                  <a:lnTo>
                    <a:pt x="37" y="16"/>
                  </a:lnTo>
                  <a:lnTo>
                    <a:pt x="29" y="16"/>
                  </a:lnTo>
                  <a:lnTo>
                    <a:pt x="25" y="17"/>
                  </a:lnTo>
                  <a:lnTo>
                    <a:pt x="21" y="18"/>
                  </a:lnTo>
                  <a:lnTo>
                    <a:pt x="18" y="19"/>
                  </a:lnTo>
                  <a:lnTo>
                    <a:pt x="13" y="19"/>
                  </a:lnTo>
                  <a:lnTo>
                    <a:pt x="10" y="21"/>
                  </a:lnTo>
                  <a:lnTo>
                    <a:pt x="5" y="23"/>
                  </a:lnTo>
                  <a:lnTo>
                    <a:pt x="0" y="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8" name="Freeform 39"/>
            <p:cNvSpPr>
              <a:spLocks/>
            </p:cNvSpPr>
            <p:nvPr/>
          </p:nvSpPr>
          <p:spPr bwMode="auto">
            <a:xfrm>
              <a:off x="1205" y="1102"/>
              <a:ext cx="82" cy="452"/>
            </a:xfrm>
            <a:custGeom>
              <a:avLst/>
              <a:gdLst>
                <a:gd name="T0" fmla="*/ 78 w 163"/>
                <a:gd name="T1" fmla="*/ 452 h 904"/>
                <a:gd name="T2" fmla="*/ 74 w 163"/>
                <a:gd name="T3" fmla="*/ 424 h 904"/>
                <a:gd name="T4" fmla="*/ 72 w 163"/>
                <a:gd name="T5" fmla="*/ 397 h 904"/>
                <a:gd name="T6" fmla="*/ 70 w 163"/>
                <a:gd name="T7" fmla="*/ 368 h 904"/>
                <a:gd name="T8" fmla="*/ 70 w 163"/>
                <a:gd name="T9" fmla="*/ 340 h 904"/>
                <a:gd name="T10" fmla="*/ 68 w 163"/>
                <a:gd name="T11" fmla="*/ 311 h 904"/>
                <a:gd name="T12" fmla="*/ 67 w 163"/>
                <a:gd name="T13" fmla="*/ 284 h 904"/>
                <a:gd name="T14" fmla="*/ 65 w 163"/>
                <a:gd name="T15" fmla="*/ 256 h 904"/>
                <a:gd name="T16" fmla="*/ 62 w 163"/>
                <a:gd name="T17" fmla="*/ 229 h 904"/>
                <a:gd name="T18" fmla="*/ 57 w 163"/>
                <a:gd name="T19" fmla="*/ 210 h 904"/>
                <a:gd name="T20" fmla="*/ 50 w 163"/>
                <a:gd name="T21" fmla="*/ 180 h 904"/>
                <a:gd name="T22" fmla="*/ 39 w 163"/>
                <a:gd name="T23" fmla="*/ 143 h 904"/>
                <a:gd name="T24" fmla="*/ 28 w 163"/>
                <a:gd name="T25" fmla="*/ 103 h 904"/>
                <a:gd name="T26" fmla="*/ 17 w 163"/>
                <a:gd name="T27" fmla="*/ 65 h 904"/>
                <a:gd name="T28" fmla="*/ 8 w 163"/>
                <a:gd name="T29" fmla="*/ 32 h 904"/>
                <a:gd name="T30" fmla="*/ 2 w 163"/>
                <a:gd name="T31" fmla="*/ 9 h 904"/>
                <a:gd name="T32" fmla="*/ 0 w 163"/>
                <a:gd name="T33" fmla="*/ 0 h 904"/>
                <a:gd name="T34" fmla="*/ 21 w 163"/>
                <a:gd name="T35" fmla="*/ 43 h 904"/>
                <a:gd name="T36" fmla="*/ 40 w 163"/>
                <a:gd name="T37" fmla="*/ 96 h 904"/>
                <a:gd name="T38" fmla="*/ 55 w 163"/>
                <a:gd name="T39" fmla="*/ 154 h 904"/>
                <a:gd name="T40" fmla="*/ 67 w 163"/>
                <a:gd name="T41" fmla="*/ 217 h 904"/>
                <a:gd name="T42" fmla="*/ 75 w 163"/>
                <a:gd name="T43" fmla="*/ 280 h 904"/>
                <a:gd name="T44" fmla="*/ 81 w 163"/>
                <a:gd name="T45" fmla="*/ 342 h 904"/>
                <a:gd name="T46" fmla="*/ 82 w 163"/>
                <a:gd name="T47" fmla="*/ 399 h 904"/>
                <a:gd name="T48" fmla="*/ 80 w 163"/>
                <a:gd name="T49" fmla="*/ 451 h 904"/>
                <a:gd name="T50" fmla="*/ 78 w 163"/>
                <a:gd name="T51" fmla="*/ 452 h 904"/>
                <a:gd name="T52" fmla="*/ 78 w 163"/>
                <a:gd name="T53" fmla="*/ 452 h 9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904">
                  <a:moveTo>
                    <a:pt x="155" y="904"/>
                  </a:moveTo>
                  <a:lnTo>
                    <a:pt x="147" y="848"/>
                  </a:lnTo>
                  <a:lnTo>
                    <a:pt x="143" y="793"/>
                  </a:lnTo>
                  <a:lnTo>
                    <a:pt x="140" y="736"/>
                  </a:lnTo>
                  <a:lnTo>
                    <a:pt x="139" y="680"/>
                  </a:lnTo>
                  <a:lnTo>
                    <a:pt x="135" y="622"/>
                  </a:lnTo>
                  <a:lnTo>
                    <a:pt x="133" y="567"/>
                  </a:lnTo>
                  <a:lnTo>
                    <a:pt x="129" y="511"/>
                  </a:lnTo>
                  <a:lnTo>
                    <a:pt x="124" y="458"/>
                  </a:lnTo>
                  <a:lnTo>
                    <a:pt x="114" y="420"/>
                  </a:lnTo>
                  <a:lnTo>
                    <a:pt x="99" y="360"/>
                  </a:lnTo>
                  <a:lnTo>
                    <a:pt x="78" y="285"/>
                  </a:lnTo>
                  <a:lnTo>
                    <a:pt x="56" y="206"/>
                  </a:lnTo>
                  <a:lnTo>
                    <a:pt x="34" y="129"/>
                  </a:lnTo>
                  <a:lnTo>
                    <a:pt x="16" y="63"/>
                  </a:lnTo>
                  <a:lnTo>
                    <a:pt x="3" y="17"/>
                  </a:lnTo>
                  <a:lnTo>
                    <a:pt x="0" y="0"/>
                  </a:lnTo>
                  <a:lnTo>
                    <a:pt x="42" y="86"/>
                  </a:lnTo>
                  <a:lnTo>
                    <a:pt x="79" y="191"/>
                  </a:lnTo>
                  <a:lnTo>
                    <a:pt x="110" y="308"/>
                  </a:lnTo>
                  <a:lnTo>
                    <a:pt x="134" y="434"/>
                  </a:lnTo>
                  <a:lnTo>
                    <a:pt x="150" y="560"/>
                  </a:lnTo>
                  <a:lnTo>
                    <a:pt x="161" y="683"/>
                  </a:lnTo>
                  <a:lnTo>
                    <a:pt x="163" y="798"/>
                  </a:lnTo>
                  <a:lnTo>
                    <a:pt x="160" y="902"/>
                  </a:lnTo>
                  <a:lnTo>
                    <a:pt x="156" y="903"/>
                  </a:lnTo>
                  <a:lnTo>
                    <a:pt x="155" y="904"/>
                  </a:lnTo>
                  <a:close/>
                </a:path>
              </a:pathLst>
            </a:custGeom>
            <a:solidFill>
              <a:srgbClr val="FFF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09" name="Freeform 40"/>
            <p:cNvSpPr>
              <a:spLocks/>
            </p:cNvSpPr>
            <p:nvPr/>
          </p:nvSpPr>
          <p:spPr bwMode="auto">
            <a:xfrm>
              <a:off x="1461" y="1537"/>
              <a:ext cx="21" cy="11"/>
            </a:xfrm>
            <a:custGeom>
              <a:avLst/>
              <a:gdLst>
                <a:gd name="T0" fmla="*/ 1 w 40"/>
                <a:gd name="T1" fmla="*/ 11 h 22"/>
                <a:gd name="T2" fmla="*/ 0 w 40"/>
                <a:gd name="T3" fmla="*/ 11 h 22"/>
                <a:gd name="T4" fmla="*/ 0 w 40"/>
                <a:gd name="T5" fmla="*/ 10 h 22"/>
                <a:gd name="T6" fmla="*/ 0 w 40"/>
                <a:gd name="T7" fmla="*/ 7 h 22"/>
                <a:gd name="T8" fmla="*/ 0 w 40"/>
                <a:gd name="T9" fmla="*/ 2 h 22"/>
                <a:gd name="T10" fmla="*/ 2 w 40"/>
                <a:gd name="T11" fmla="*/ 1 h 22"/>
                <a:gd name="T12" fmla="*/ 5 w 40"/>
                <a:gd name="T13" fmla="*/ 1 h 22"/>
                <a:gd name="T14" fmla="*/ 6 w 40"/>
                <a:gd name="T15" fmla="*/ 1 h 22"/>
                <a:gd name="T16" fmla="*/ 10 w 40"/>
                <a:gd name="T17" fmla="*/ 1 h 22"/>
                <a:gd name="T18" fmla="*/ 14 w 40"/>
                <a:gd name="T19" fmla="*/ 0 h 22"/>
                <a:gd name="T20" fmla="*/ 21 w 40"/>
                <a:gd name="T21" fmla="*/ 0 h 22"/>
                <a:gd name="T22" fmla="*/ 19 w 40"/>
                <a:gd name="T23" fmla="*/ 5 h 22"/>
                <a:gd name="T24" fmla="*/ 18 w 40"/>
                <a:gd name="T25" fmla="*/ 9 h 22"/>
                <a:gd name="T26" fmla="*/ 14 w 40"/>
                <a:gd name="T27" fmla="*/ 10 h 22"/>
                <a:gd name="T28" fmla="*/ 12 w 40"/>
                <a:gd name="T29" fmla="*/ 11 h 22"/>
                <a:gd name="T30" fmla="*/ 9 w 40"/>
                <a:gd name="T31" fmla="*/ 11 h 22"/>
                <a:gd name="T32" fmla="*/ 7 w 40"/>
                <a:gd name="T33" fmla="*/ 11 h 22"/>
                <a:gd name="T34" fmla="*/ 4 w 40"/>
                <a:gd name="T35" fmla="*/ 11 h 22"/>
                <a:gd name="T36" fmla="*/ 1 w 40"/>
                <a:gd name="T37" fmla="*/ 1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22">
                  <a:moveTo>
                    <a:pt x="2" y="22"/>
                  </a:moveTo>
                  <a:lnTo>
                    <a:pt x="0" y="21"/>
                  </a:lnTo>
                  <a:lnTo>
                    <a:pt x="0" y="19"/>
                  </a:lnTo>
                  <a:lnTo>
                    <a:pt x="0" y="14"/>
                  </a:lnTo>
                  <a:lnTo>
                    <a:pt x="0" y="4"/>
                  </a:lnTo>
                  <a:lnTo>
                    <a:pt x="3" y="2"/>
                  </a:lnTo>
                  <a:lnTo>
                    <a:pt x="9" y="2"/>
                  </a:lnTo>
                  <a:lnTo>
                    <a:pt x="12" y="1"/>
                  </a:lnTo>
                  <a:lnTo>
                    <a:pt x="19" y="1"/>
                  </a:lnTo>
                  <a:lnTo>
                    <a:pt x="27" y="0"/>
                  </a:lnTo>
                  <a:lnTo>
                    <a:pt x="40" y="0"/>
                  </a:lnTo>
                  <a:lnTo>
                    <a:pt x="37" y="9"/>
                  </a:lnTo>
                  <a:lnTo>
                    <a:pt x="35" y="17"/>
                  </a:lnTo>
                  <a:lnTo>
                    <a:pt x="26" y="19"/>
                  </a:lnTo>
                  <a:lnTo>
                    <a:pt x="22" y="21"/>
                  </a:lnTo>
                  <a:lnTo>
                    <a:pt x="17" y="21"/>
                  </a:lnTo>
                  <a:lnTo>
                    <a:pt x="14" y="21"/>
                  </a:lnTo>
                  <a:lnTo>
                    <a:pt x="8" y="21"/>
                  </a:lnTo>
                  <a:lnTo>
                    <a:pt x="2"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0" name="Freeform 41"/>
            <p:cNvSpPr>
              <a:spLocks/>
            </p:cNvSpPr>
            <p:nvPr/>
          </p:nvSpPr>
          <p:spPr bwMode="auto">
            <a:xfrm>
              <a:off x="567" y="872"/>
              <a:ext cx="462" cy="670"/>
            </a:xfrm>
            <a:custGeom>
              <a:avLst/>
              <a:gdLst>
                <a:gd name="T0" fmla="*/ 159 w 924"/>
                <a:gd name="T1" fmla="*/ 657 h 1340"/>
                <a:gd name="T2" fmla="*/ 144 w 924"/>
                <a:gd name="T3" fmla="*/ 633 h 1340"/>
                <a:gd name="T4" fmla="*/ 149 w 924"/>
                <a:gd name="T5" fmla="*/ 582 h 1340"/>
                <a:gd name="T6" fmla="*/ 158 w 924"/>
                <a:gd name="T7" fmla="*/ 564 h 1340"/>
                <a:gd name="T8" fmla="*/ 171 w 924"/>
                <a:gd name="T9" fmla="*/ 547 h 1340"/>
                <a:gd name="T10" fmla="*/ 119 w 924"/>
                <a:gd name="T11" fmla="*/ 480 h 1340"/>
                <a:gd name="T12" fmla="*/ 135 w 924"/>
                <a:gd name="T13" fmla="*/ 465 h 1340"/>
                <a:gd name="T14" fmla="*/ 146 w 924"/>
                <a:gd name="T15" fmla="*/ 450 h 1340"/>
                <a:gd name="T16" fmla="*/ 109 w 924"/>
                <a:gd name="T17" fmla="*/ 452 h 1340"/>
                <a:gd name="T18" fmla="*/ 65 w 924"/>
                <a:gd name="T19" fmla="*/ 437 h 1340"/>
                <a:gd name="T20" fmla="*/ 26 w 924"/>
                <a:gd name="T21" fmla="*/ 398 h 1340"/>
                <a:gd name="T22" fmla="*/ 42 w 924"/>
                <a:gd name="T23" fmla="*/ 394 h 1340"/>
                <a:gd name="T24" fmla="*/ 65 w 924"/>
                <a:gd name="T25" fmla="*/ 387 h 1340"/>
                <a:gd name="T26" fmla="*/ 92 w 924"/>
                <a:gd name="T27" fmla="*/ 371 h 1340"/>
                <a:gd name="T28" fmla="*/ 123 w 924"/>
                <a:gd name="T29" fmla="*/ 349 h 1340"/>
                <a:gd name="T30" fmla="*/ 125 w 924"/>
                <a:gd name="T31" fmla="*/ 315 h 1340"/>
                <a:gd name="T32" fmla="*/ 141 w 924"/>
                <a:gd name="T33" fmla="*/ 292 h 1340"/>
                <a:gd name="T34" fmla="*/ 154 w 924"/>
                <a:gd name="T35" fmla="*/ 273 h 1340"/>
                <a:gd name="T36" fmla="*/ 157 w 924"/>
                <a:gd name="T37" fmla="*/ 289 h 1340"/>
                <a:gd name="T38" fmla="*/ 159 w 924"/>
                <a:gd name="T39" fmla="*/ 304 h 1340"/>
                <a:gd name="T40" fmla="*/ 172 w 924"/>
                <a:gd name="T41" fmla="*/ 271 h 1340"/>
                <a:gd name="T42" fmla="*/ 185 w 924"/>
                <a:gd name="T43" fmla="*/ 250 h 1340"/>
                <a:gd name="T44" fmla="*/ 193 w 924"/>
                <a:gd name="T45" fmla="*/ 265 h 1340"/>
                <a:gd name="T46" fmla="*/ 185 w 924"/>
                <a:gd name="T47" fmla="*/ 318 h 1340"/>
                <a:gd name="T48" fmla="*/ 196 w 924"/>
                <a:gd name="T49" fmla="*/ 302 h 1340"/>
                <a:gd name="T50" fmla="*/ 215 w 924"/>
                <a:gd name="T51" fmla="*/ 203 h 1340"/>
                <a:gd name="T52" fmla="*/ 165 w 924"/>
                <a:gd name="T53" fmla="*/ 241 h 1340"/>
                <a:gd name="T54" fmla="*/ 25 w 924"/>
                <a:gd name="T55" fmla="*/ 235 h 1340"/>
                <a:gd name="T56" fmla="*/ 4 w 924"/>
                <a:gd name="T57" fmla="*/ 185 h 1340"/>
                <a:gd name="T58" fmla="*/ 23 w 924"/>
                <a:gd name="T59" fmla="*/ 158 h 1340"/>
                <a:gd name="T60" fmla="*/ 34 w 924"/>
                <a:gd name="T61" fmla="*/ 59 h 1340"/>
                <a:gd name="T62" fmla="*/ 108 w 924"/>
                <a:gd name="T63" fmla="*/ 21 h 1340"/>
                <a:gd name="T64" fmla="*/ 240 w 924"/>
                <a:gd name="T65" fmla="*/ 29 h 1340"/>
                <a:gd name="T66" fmla="*/ 227 w 924"/>
                <a:gd name="T67" fmla="*/ 74 h 1340"/>
                <a:gd name="T68" fmla="*/ 253 w 924"/>
                <a:gd name="T69" fmla="*/ 82 h 1340"/>
                <a:gd name="T70" fmla="*/ 277 w 924"/>
                <a:gd name="T71" fmla="*/ 62 h 1340"/>
                <a:gd name="T72" fmla="*/ 285 w 924"/>
                <a:gd name="T73" fmla="*/ 80 h 1340"/>
                <a:gd name="T74" fmla="*/ 327 w 924"/>
                <a:gd name="T75" fmla="*/ 54 h 1340"/>
                <a:gd name="T76" fmla="*/ 367 w 924"/>
                <a:gd name="T77" fmla="*/ 15 h 1340"/>
                <a:gd name="T78" fmla="*/ 425 w 924"/>
                <a:gd name="T79" fmla="*/ 0 h 1340"/>
                <a:gd name="T80" fmla="*/ 410 w 924"/>
                <a:gd name="T81" fmla="*/ 192 h 1340"/>
                <a:gd name="T82" fmla="*/ 253 w 924"/>
                <a:gd name="T83" fmla="*/ 242 h 1340"/>
                <a:gd name="T84" fmla="*/ 229 w 924"/>
                <a:gd name="T85" fmla="*/ 334 h 1340"/>
                <a:gd name="T86" fmla="*/ 161 w 924"/>
                <a:gd name="T87" fmla="*/ 398 h 1340"/>
                <a:gd name="T88" fmla="*/ 140 w 924"/>
                <a:gd name="T89" fmla="*/ 399 h 1340"/>
                <a:gd name="T90" fmla="*/ 135 w 924"/>
                <a:gd name="T91" fmla="*/ 411 h 1340"/>
                <a:gd name="T92" fmla="*/ 230 w 924"/>
                <a:gd name="T93" fmla="*/ 368 h 1340"/>
                <a:gd name="T94" fmla="*/ 262 w 924"/>
                <a:gd name="T95" fmla="*/ 264 h 1340"/>
                <a:gd name="T96" fmla="*/ 277 w 924"/>
                <a:gd name="T97" fmla="*/ 277 h 1340"/>
                <a:gd name="T98" fmla="*/ 269 w 924"/>
                <a:gd name="T99" fmla="*/ 371 h 1340"/>
                <a:gd name="T100" fmla="*/ 288 w 924"/>
                <a:gd name="T101" fmla="*/ 522 h 1340"/>
                <a:gd name="T102" fmla="*/ 299 w 924"/>
                <a:gd name="T103" fmla="*/ 518 h 1340"/>
                <a:gd name="T104" fmla="*/ 294 w 924"/>
                <a:gd name="T105" fmla="*/ 575 h 1340"/>
                <a:gd name="T106" fmla="*/ 199 w 924"/>
                <a:gd name="T107" fmla="*/ 664 h 1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4" h="1340">
                  <a:moveTo>
                    <a:pt x="344" y="1340"/>
                  </a:moveTo>
                  <a:lnTo>
                    <a:pt x="334" y="1335"/>
                  </a:lnTo>
                  <a:lnTo>
                    <a:pt x="328" y="1330"/>
                  </a:lnTo>
                  <a:lnTo>
                    <a:pt x="322" y="1322"/>
                  </a:lnTo>
                  <a:lnTo>
                    <a:pt x="317" y="1314"/>
                  </a:lnTo>
                  <a:lnTo>
                    <a:pt x="311" y="1306"/>
                  </a:lnTo>
                  <a:lnTo>
                    <a:pt x="306" y="1299"/>
                  </a:lnTo>
                  <a:lnTo>
                    <a:pt x="299" y="1293"/>
                  </a:lnTo>
                  <a:lnTo>
                    <a:pt x="292" y="1291"/>
                  </a:lnTo>
                  <a:lnTo>
                    <a:pt x="287" y="1265"/>
                  </a:lnTo>
                  <a:lnTo>
                    <a:pt x="286" y="1242"/>
                  </a:lnTo>
                  <a:lnTo>
                    <a:pt x="285" y="1222"/>
                  </a:lnTo>
                  <a:lnTo>
                    <a:pt x="288" y="1202"/>
                  </a:lnTo>
                  <a:lnTo>
                    <a:pt x="291" y="1182"/>
                  </a:lnTo>
                  <a:lnTo>
                    <a:pt x="297" y="1163"/>
                  </a:lnTo>
                  <a:lnTo>
                    <a:pt x="301" y="1142"/>
                  </a:lnTo>
                  <a:lnTo>
                    <a:pt x="308" y="1123"/>
                  </a:lnTo>
                  <a:lnTo>
                    <a:pt x="310" y="1123"/>
                  </a:lnTo>
                  <a:lnTo>
                    <a:pt x="315" y="1123"/>
                  </a:lnTo>
                  <a:lnTo>
                    <a:pt x="315" y="1127"/>
                  </a:lnTo>
                  <a:lnTo>
                    <a:pt x="316" y="1133"/>
                  </a:lnTo>
                  <a:lnTo>
                    <a:pt x="318" y="1139"/>
                  </a:lnTo>
                  <a:lnTo>
                    <a:pt x="325" y="1146"/>
                  </a:lnTo>
                  <a:lnTo>
                    <a:pt x="341" y="1122"/>
                  </a:lnTo>
                  <a:lnTo>
                    <a:pt x="341" y="1094"/>
                  </a:lnTo>
                  <a:lnTo>
                    <a:pt x="328" y="1064"/>
                  </a:lnTo>
                  <a:lnTo>
                    <a:pt x="306" y="1035"/>
                  </a:lnTo>
                  <a:lnTo>
                    <a:pt x="279" y="1006"/>
                  </a:lnTo>
                  <a:lnTo>
                    <a:pt x="256" y="981"/>
                  </a:lnTo>
                  <a:lnTo>
                    <a:pt x="238" y="960"/>
                  </a:lnTo>
                  <a:lnTo>
                    <a:pt x="232" y="947"/>
                  </a:lnTo>
                  <a:lnTo>
                    <a:pt x="240" y="942"/>
                  </a:lnTo>
                  <a:lnTo>
                    <a:pt x="249" y="939"/>
                  </a:lnTo>
                  <a:lnTo>
                    <a:pt x="259" y="934"/>
                  </a:lnTo>
                  <a:lnTo>
                    <a:pt x="269" y="929"/>
                  </a:lnTo>
                  <a:lnTo>
                    <a:pt x="277" y="924"/>
                  </a:lnTo>
                  <a:lnTo>
                    <a:pt x="285" y="918"/>
                  </a:lnTo>
                  <a:lnTo>
                    <a:pt x="293" y="911"/>
                  </a:lnTo>
                  <a:lnTo>
                    <a:pt x="301" y="904"/>
                  </a:lnTo>
                  <a:lnTo>
                    <a:pt x="292" y="899"/>
                  </a:lnTo>
                  <a:lnTo>
                    <a:pt x="279" y="898"/>
                  </a:lnTo>
                  <a:lnTo>
                    <a:pt x="263" y="898"/>
                  </a:lnTo>
                  <a:lnTo>
                    <a:pt x="248" y="901"/>
                  </a:lnTo>
                  <a:lnTo>
                    <a:pt x="231" y="902"/>
                  </a:lnTo>
                  <a:lnTo>
                    <a:pt x="217" y="904"/>
                  </a:lnTo>
                  <a:lnTo>
                    <a:pt x="204" y="906"/>
                  </a:lnTo>
                  <a:lnTo>
                    <a:pt x="196" y="909"/>
                  </a:lnTo>
                  <a:lnTo>
                    <a:pt x="176" y="899"/>
                  </a:lnTo>
                  <a:lnTo>
                    <a:pt x="153" y="888"/>
                  </a:lnTo>
                  <a:lnTo>
                    <a:pt x="130" y="873"/>
                  </a:lnTo>
                  <a:lnTo>
                    <a:pt x="108" y="857"/>
                  </a:lnTo>
                  <a:lnTo>
                    <a:pt x="86" y="839"/>
                  </a:lnTo>
                  <a:lnTo>
                    <a:pt x="69" y="822"/>
                  </a:lnTo>
                  <a:lnTo>
                    <a:pt x="56" y="806"/>
                  </a:lnTo>
                  <a:lnTo>
                    <a:pt x="51" y="795"/>
                  </a:lnTo>
                  <a:lnTo>
                    <a:pt x="58" y="795"/>
                  </a:lnTo>
                  <a:lnTo>
                    <a:pt x="66" y="795"/>
                  </a:lnTo>
                  <a:lnTo>
                    <a:pt x="73" y="795"/>
                  </a:lnTo>
                  <a:lnTo>
                    <a:pt x="83" y="795"/>
                  </a:lnTo>
                  <a:lnTo>
                    <a:pt x="84" y="788"/>
                  </a:lnTo>
                  <a:lnTo>
                    <a:pt x="86" y="782"/>
                  </a:lnTo>
                  <a:lnTo>
                    <a:pt x="87" y="776"/>
                  </a:lnTo>
                  <a:lnTo>
                    <a:pt x="89" y="772"/>
                  </a:lnTo>
                  <a:lnTo>
                    <a:pt x="110" y="772"/>
                  </a:lnTo>
                  <a:lnTo>
                    <a:pt x="129" y="773"/>
                  </a:lnTo>
                  <a:lnTo>
                    <a:pt x="143" y="773"/>
                  </a:lnTo>
                  <a:lnTo>
                    <a:pt x="157" y="772"/>
                  </a:lnTo>
                  <a:lnTo>
                    <a:pt x="168" y="766"/>
                  </a:lnTo>
                  <a:lnTo>
                    <a:pt x="176" y="757"/>
                  </a:lnTo>
                  <a:lnTo>
                    <a:pt x="183" y="741"/>
                  </a:lnTo>
                  <a:lnTo>
                    <a:pt x="187" y="719"/>
                  </a:lnTo>
                  <a:lnTo>
                    <a:pt x="213" y="717"/>
                  </a:lnTo>
                  <a:lnTo>
                    <a:pt x="230" y="713"/>
                  </a:lnTo>
                  <a:lnTo>
                    <a:pt x="239" y="705"/>
                  </a:lnTo>
                  <a:lnTo>
                    <a:pt x="245" y="697"/>
                  </a:lnTo>
                  <a:lnTo>
                    <a:pt x="244" y="684"/>
                  </a:lnTo>
                  <a:lnTo>
                    <a:pt x="242" y="671"/>
                  </a:lnTo>
                  <a:lnTo>
                    <a:pt x="239" y="653"/>
                  </a:lnTo>
                  <a:lnTo>
                    <a:pt x="237" y="636"/>
                  </a:lnTo>
                  <a:lnTo>
                    <a:pt x="250" y="630"/>
                  </a:lnTo>
                  <a:lnTo>
                    <a:pt x="262" y="625"/>
                  </a:lnTo>
                  <a:lnTo>
                    <a:pt x="269" y="615"/>
                  </a:lnTo>
                  <a:lnTo>
                    <a:pt x="276" y="606"/>
                  </a:lnTo>
                  <a:lnTo>
                    <a:pt x="279" y="595"/>
                  </a:lnTo>
                  <a:lnTo>
                    <a:pt x="282" y="583"/>
                  </a:lnTo>
                  <a:lnTo>
                    <a:pt x="282" y="570"/>
                  </a:lnTo>
                  <a:lnTo>
                    <a:pt x="282" y="560"/>
                  </a:lnTo>
                  <a:lnTo>
                    <a:pt x="287" y="554"/>
                  </a:lnTo>
                  <a:lnTo>
                    <a:pt x="297" y="550"/>
                  </a:lnTo>
                  <a:lnTo>
                    <a:pt x="307" y="546"/>
                  </a:lnTo>
                  <a:lnTo>
                    <a:pt x="317" y="546"/>
                  </a:lnTo>
                  <a:lnTo>
                    <a:pt x="316" y="552"/>
                  </a:lnTo>
                  <a:lnTo>
                    <a:pt x="315" y="559"/>
                  </a:lnTo>
                  <a:lnTo>
                    <a:pt x="314" y="567"/>
                  </a:lnTo>
                  <a:lnTo>
                    <a:pt x="313" y="577"/>
                  </a:lnTo>
                  <a:lnTo>
                    <a:pt x="310" y="587"/>
                  </a:lnTo>
                  <a:lnTo>
                    <a:pt x="310" y="596"/>
                  </a:lnTo>
                  <a:lnTo>
                    <a:pt x="308" y="604"/>
                  </a:lnTo>
                  <a:lnTo>
                    <a:pt x="308" y="612"/>
                  </a:lnTo>
                  <a:lnTo>
                    <a:pt x="318" y="608"/>
                  </a:lnTo>
                  <a:lnTo>
                    <a:pt x="326" y="599"/>
                  </a:lnTo>
                  <a:lnTo>
                    <a:pt x="333" y="587"/>
                  </a:lnTo>
                  <a:lnTo>
                    <a:pt x="339" y="573"/>
                  </a:lnTo>
                  <a:lnTo>
                    <a:pt x="341" y="557"/>
                  </a:lnTo>
                  <a:lnTo>
                    <a:pt x="344" y="542"/>
                  </a:lnTo>
                  <a:lnTo>
                    <a:pt x="345" y="530"/>
                  </a:lnTo>
                  <a:lnTo>
                    <a:pt x="346" y="522"/>
                  </a:lnTo>
                  <a:lnTo>
                    <a:pt x="356" y="513"/>
                  </a:lnTo>
                  <a:lnTo>
                    <a:pt x="367" y="505"/>
                  </a:lnTo>
                  <a:lnTo>
                    <a:pt x="370" y="500"/>
                  </a:lnTo>
                  <a:lnTo>
                    <a:pt x="377" y="497"/>
                  </a:lnTo>
                  <a:lnTo>
                    <a:pt x="383" y="495"/>
                  </a:lnTo>
                  <a:lnTo>
                    <a:pt x="391" y="493"/>
                  </a:lnTo>
                  <a:lnTo>
                    <a:pt x="387" y="509"/>
                  </a:lnTo>
                  <a:lnTo>
                    <a:pt x="385" y="530"/>
                  </a:lnTo>
                  <a:lnTo>
                    <a:pt x="382" y="551"/>
                  </a:lnTo>
                  <a:lnTo>
                    <a:pt x="378" y="574"/>
                  </a:lnTo>
                  <a:lnTo>
                    <a:pt x="374" y="595"/>
                  </a:lnTo>
                  <a:lnTo>
                    <a:pt x="371" y="616"/>
                  </a:lnTo>
                  <a:lnTo>
                    <a:pt x="370" y="635"/>
                  </a:lnTo>
                  <a:lnTo>
                    <a:pt x="372" y="652"/>
                  </a:lnTo>
                  <a:lnTo>
                    <a:pt x="375" y="652"/>
                  </a:lnTo>
                  <a:lnTo>
                    <a:pt x="379" y="652"/>
                  </a:lnTo>
                  <a:lnTo>
                    <a:pt x="384" y="634"/>
                  </a:lnTo>
                  <a:lnTo>
                    <a:pt x="392" y="603"/>
                  </a:lnTo>
                  <a:lnTo>
                    <a:pt x="401" y="561"/>
                  </a:lnTo>
                  <a:lnTo>
                    <a:pt x="410" y="516"/>
                  </a:lnTo>
                  <a:lnTo>
                    <a:pt x="418" y="472"/>
                  </a:lnTo>
                  <a:lnTo>
                    <a:pt x="425" y="434"/>
                  </a:lnTo>
                  <a:lnTo>
                    <a:pt x="430" y="406"/>
                  </a:lnTo>
                  <a:lnTo>
                    <a:pt x="431" y="394"/>
                  </a:lnTo>
                  <a:lnTo>
                    <a:pt x="427" y="394"/>
                  </a:lnTo>
                  <a:lnTo>
                    <a:pt x="422" y="394"/>
                  </a:lnTo>
                  <a:lnTo>
                    <a:pt x="381" y="442"/>
                  </a:lnTo>
                  <a:lnTo>
                    <a:pt x="330" y="481"/>
                  </a:lnTo>
                  <a:lnTo>
                    <a:pt x="272" y="507"/>
                  </a:lnTo>
                  <a:lnTo>
                    <a:pt x="213" y="523"/>
                  </a:lnTo>
                  <a:lnTo>
                    <a:pt x="153" y="522"/>
                  </a:lnTo>
                  <a:lnTo>
                    <a:pt x="97" y="506"/>
                  </a:lnTo>
                  <a:lnTo>
                    <a:pt x="49" y="470"/>
                  </a:lnTo>
                  <a:lnTo>
                    <a:pt x="13" y="417"/>
                  </a:lnTo>
                  <a:lnTo>
                    <a:pt x="10" y="399"/>
                  </a:lnTo>
                  <a:lnTo>
                    <a:pt x="9" y="386"/>
                  </a:lnTo>
                  <a:lnTo>
                    <a:pt x="7" y="376"/>
                  </a:lnTo>
                  <a:lnTo>
                    <a:pt x="7" y="369"/>
                  </a:lnTo>
                  <a:lnTo>
                    <a:pt x="4" y="361"/>
                  </a:lnTo>
                  <a:lnTo>
                    <a:pt x="3" y="355"/>
                  </a:lnTo>
                  <a:lnTo>
                    <a:pt x="1" y="348"/>
                  </a:lnTo>
                  <a:lnTo>
                    <a:pt x="0" y="342"/>
                  </a:lnTo>
                  <a:lnTo>
                    <a:pt x="45" y="316"/>
                  </a:lnTo>
                  <a:lnTo>
                    <a:pt x="72" y="284"/>
                  </a:lnTo>
                  <a:lnTo>
                    <a:pt x="83" y="246"/>
                  </a:lnTo>
                  <a:lnTo>
                    <a:pt x="84" y="206"/>
                  </a:lnTo>
                  <a:lnTo>
                    <a:pt x="76" y="161"/>
                  </a:lnTo>
                  <a:lnTo>
                    <a:pt x="68" y="117"/>
                  </a:lnTo>
                  <a:lnTo>
                    <a:pt x="61" y="74"/>
                  </a:lnTo>
                  <a:lnTo>
                    <a:pt x="62" y="33"/>
                  </a:lnTo>
                  <a:lnTo>
                    <a:pt x="110" y="33"/>
                  </a:lnTo>
                  <a:lnTo>
                    <a:pt x="163" y="38"/>
                  </a:lnTo>
                  <a:lnTo>
                    <a:pt x="216" y="42"/>
                  </a:lnTo>
                  <a:lnTo>
                    <a:pt x="271" y="49"/>
                  </a:lnTo>
                  <a:lnTo>
                    <a:pt x="325" y="54"/>
                  </a:lnTo>
                  <a:lnTo>
                    <a:pt x="379" y="57"/>
                  </a:lnTo>
                  <a:lnTo>
                    <a:pt x="430" y="59"/>
                  </a:lnTo>
                  <a:lnTo>
                    <a:pt x="479" y="57"/>
                  </a:lnTo>
                  <a:lnTo>
                    <a:pt x="474" y="69"/>
                  </a:lnTo>
                  <a:lnTo>
                    <a:pt x="468" y="86"/>
                  </a:lnTo>
                  <a:lnTo>
                    <a:pt x="461" y="106"/>
                  </a:lnTo>
                  <a:lnTo>
                    <a:pt x="456" y="129"/>
                  </a:lnTo>
                  <a:lnTo>
                    <a:pt x="454" y="148"/>
                  </a:lnTo>
                  <a:lnTo>
                    <a:pt x="459" y="166"/>
                  </a:lnTo>
                  <a:lnTo>
                    <a:pt x="469" y="177"/>
                  </a:lnTo>
                  <a:lnTo>
                    <a:pt x="491" y="183"/>
                  </a:lnTo>
                  <a:lnTo>
                    <a:pt x="497" y="174"/>
                  </a:lnTo>
                  <a:lnTo>
                    <a:pt x="505" y="164"/>
                  </a:lnTo>
                  <a:lnTo>
                    <a:pt x="514" y="154"/>
                  </a:lnTo>
                  <a:lnTo>
                    <a:pt x="524" y="144"/>
                  </a:lnTo>
                  <a:lnTo>
                    <a:pt x="534" y="133"/>
                  </a:lnTo>
                  <a:lnTo>
                    <a:pt x="544" y="128"/>
                  </a:lnTo>
                  <a:lnTo>
                    <a:pt x="554" y="123"/>
                  </a:lnTo>
                  <a:lnTo>
                    <a:pt x="565" y="123"/>
                  </a:lnTo>
                  <a:lnTo>
                    <a:pt x="566" y="130"/>
                  </a:lnTo>
                  <a:lnTo>
                    <a:pt x="567" y="139"/>
                  </a:lnTo>
                  <a:lnTo>
                    <a:pt x="567" y="148"/>
                  </a:lnTo>
                  <a:lnTo>
                    <a:pt x="569" y="159"/>
                  </a:lnTo>
                  <a:lnTo>
                    <a:pt x="589" y="160"/>
                  </a:lnTo>
                  <a:lnTo>
                    <a:pt x="608" y="154"/>
                  </a:lnTo>
                  <a:lnTo>
                    <a:pt x="624" y="141"/>
                  </a:lnTo>
                  <a:lnTo>
                    <a:pt x="641" y="126"/>
                  </a:lnTo>
                  <a:lnTo>
                    <a:pt x="653" y="107"/>
                  </a:lnTo>
                  <a:lnTo>
                    <a:pt x="667" y="87"/>
                  </a:lnTo>
                  <a:lnTo>
                    <a:pt x="679" y="69"/>
                  </a:lnTo>
                  <a:lnTo>
                    <a:pt x="690" y="55"/>
                  </a:lnTo>
                  <a:lnTo>
                    <a:pt x="711" y="41"/>
                  </a:lnTo>
                  <a:lnTo>
                    <a:pt x="733" y="29"/>
                  </a:lnTo>
                  <a:lnTo>
                    <a:pt x="753" y="17"/>
                  </a:lnTo>
                  <a:lnTo>
                    <a:pt x="777" y="9"/>
                  </a:lnTo>
                  <a:lnTo>
                    <a:pt x="799" y="2"/>
                  </a:lnTo>
                  <a:lnTo>
                    <a:pt x="825" y="0"/>
                  </a:lnTo>
                  <a:lnTo>
                    <a:pt x="850" y="0"/>
                  </a:lnTo>
                  <a:lnTo>
                    <a:pt x="878" y="7"/>
                  </a:lnTo>
                  <a:lnTo>
                    <a:pt x="924" y="82"/>
                  </a:lnTo>
                  <a:lnTo>
                    <a:pt x="922" y="179"/>
                  </a:lnTo>
                  <a:lnTo>
                    <a:pt x="883" y="283"/>
                  </a:lnTo>
                  <a:lnTo>
                    <a:pt x="819" y="384"/>
                  </a:lnTo>
                  <a:lnTo>
                    <a:pt x="737" y="466"/>
                  </a:lnTo>
                  <a:lnTo>
                    <a:pt x="652" y="519"/>
                  </a:lnTo>
                  <a:lnTo>
                    <a:pt x="572" y="528"/>
                  </a:lnTo>
                  <a:lnTo>
                    <a:pt x="509" y="484"/>
                  </a:lnTo>
                  <a:lnTo>
                    <a:pt x="505" y="484"/>
                  </a:lnTo>
                  <a:lnTo>
                    <a:pt x="500" y="484"/>
                  </a:lnTo>
                  <a:lnTo>
                    <a:pt x="492" y="523"/>
                  </a:lnTo>
                  <a:lnTo>
                    <a:pt x="484" y="570"/>
                  </a:lnTo>
                  <a:lnTo>
                    <a:pt x="473" y="619"/>
                  </a:lnTo>
                  <a:lnTo>
                    <a:pt x="458" y="668"/>
                  </a:lnTo>
                  <a:lnTo>
                    <a:pt x="437" y="713"/>
                  </a:lnTo>
                  <a:lnTo>
                    <a:pt x="410" y="751"/>
                  </a:lnTo>
                  <a:lnTo>
                    <a:pt x="375" y="780"/>
                  </a:lnTo>
                  <a:lnTo>
                    <a:pt x="332" y="797"/>
                  </a:lnTo>
                  <a:lnTo>
                    <a:pt x="321" y="796"/>
                  </a:lnTo>
                  <a:lnTo>
                    <a:pt x="311" y="796"/>
                  </a:lnTo>
                  <a:lnTo>
                    <a:pt x="302" y="796"/>
                  </a:lnTo>
                  <a:lnTo>
                    <a:pt x="295" y="796"/>
                  </a:lnTo>
                  <a:lnTo>
                    <a:pt x="286" y="796"/>
                  </a:lnTo>
                  <a:lnTo>
                    <a:pt x="279" y="798"/>
                  </a:lnTo>
                  <a:lnTo>
                    <a:pt x="271" y="802"/>
                  </a:lnTo>
                  <a:lnTo>
                    <a:pt x="263" y="806"/>
                  </a:lnTo>
                  <a:lnTo>
                    <a:pt x="263" y="811"/>
                  </a:lnTo>
                  <a:lnTo>
                    <a:pt x="265" y="817"/>
                  </a:lnTo>
                  <a:lnTo>
                    <a:pt x="269" y="822"/>
                  </a:lnTo>
                  <a:lnTo>
                    <a:pt x="277" y="830"/>
                  </a:lnTo>
                  <a:lnTo>
                    <a:pt x="340" y="822"/>
                  </a:lnTo>
                  <a:lnTo>
                    <a:pt x="390" y="804"/>
                  </a:lnTo>
                  <a:lnTo>
                    <a:pt x="429" y="773"/>
                  </a:lnTo>
                  <a:lnTo>
                    <a:pt x="459" y="735"/>
                  </a:lnTo>
                  <a:lnTo>
                    <a:pt x="479" y="688"/>
                  </a:lnTo>
                  <a:lnTo>
                    <a:pt x="496" y="637"/>
                  </a:lnTo>
                  <a:lnTo>
                    <a:pt x="507" y="583"/>
                  </a:lnTo>
                  <a:lnTo>
                    <a:pt x="520" y="527"/>
                  </a:lnTo>
                  <a:lnTo>
                    <a:pt x="523" y="527"/>
                  </a:lnTo>
                  <a:lnTo>
                    <a:pt x="529" y="527"/>
                  </a:lnTo>
                  <a:lnTo>
                    <a:pt x="535" y="536"/>
                  </a:lnTo>
                  <a:lnTo>
                    <a:pt x="543" y="546"/>
                  </a:lnTo>
                  <a:lnTo>
                    <a:pt x="547" y="550"/>
                  </a:lnTo>
                  <a:lnTo>
                    <a:pt x="554" y="554"/>
                  </a:lnTo>
                  <a:lnTo>
                    <a:pt x="561" y="558"/>
                  </a:lnTo>
                  <a:lnTo>
                    <a:pt x="572" y="562"/>
                  </a:lnTo>
                  <a:lnTo>
                    <a:pt x="561" y="622"/>
                  </a:lnTo>
                  <a:lnTo>
                    <a:pt x="550" y="682"/>
                  </a:lnTo>
                  <a:lnTo>
                    <a:pt x="537" y="741"/>
                  </a:lnTo>
                  <a:lnTo>
                    <a:pt x="529" y="799"/>
                  </a:lnTo>
                  <a:lnTo>
                    <a:pt x="525" y="858"/>
                  </a:lnTo>
                  <a:lnTo>
                    <a:pt x="530" y="919"/>
                  </a:lnTo>
                  <a:lnTo>
                    <a:pt x="546" y="980"/>
                  </a:lnTo>
                  <a:lnTo>
                    <a:pt x="576" y="1044"/>
                  </a:lnTo>
                  <a:lnTo>
                    <a:pt x="582" y="1044"/>
                  </a:lnTo>
                  <a:lnTo>
                    <a:pt x="588" y="1044"/>
                  </a:lnTo>
                  <a:lnTo>
                    <a:pt x="590" y="1040"/>
                  </a:lnTo>
                  <a:lnTo>
                    <a:pt x="593" y="1036"/>
                  </a:lnTo>
                  <a:lnTo>
                    <a:pt x="597" y="1036"/>
                  </a:lnTo>
                  <a:lnTo>
                    <a:pt x="600" y="1036"/>
                  </a:lnTo>
                  <a:lnTo>
                    <a:pt x="604" y="1038"/>
                  </a:lnTo>
                  <a:lnTo>
                    <a:pt x="609" y="1042"/>
                  </a:lnTo>
                  <a:lnTo>
                    <a:pt x="604" y="1097"/>
                  </a:lnTo>
                  <a:lnTo>
                    <a:pt x="588" y="1150"/>
                  </a:lnTo>
                  <a:lnTo>
                    <a:pt x="563" y="1199"/>
                  </a:lnTo>
                  <a:lnTo>
                    <a:pt x="532" y="1242"/>
                  </a:lnTo>
                  <a:lnTo>
                    <a:pt x="492" y="1278"/>
                  </a:lnTo>
                  <a:lnTo>
                    <a:pt x="447" y="1308"/>
                  </a:lnTo>
                  <a:lnTo>
                    <a:pt x="397" y="1327"/>
                  </a:lnTo>
                  <a:lnTo>
                    <a:pt x="344" y="134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1" name="Freeform 42"/>
            <p:cNvSpPr>
              <a:spLocks/>
            </p:cNvSpPr>
            <p:nvPr/>
          </p:nvSpPr>
          <p:spPr bwMode="auto">
            <a:xfrm>
              <a:off x="1461" y="1523"/>
              <a:ext cx="19" cy="9"/>
            </a:xfrm>
            <a:custGeom>
              <a:avLst/>
              <a:gdLst>
                <a:gd name="T0" fmla="*/ 0 w 38"/>
                <a:gd name="T1" fmla="*/ 9 h 17"/>
                <a:gd name="T2" fmla="*/ 0 w 38"/>
                <a:gd name="T3" fmla="*/ 5 h 17"/>
                <a:gd name="T4" fmla="*/ 1 w 38"/>
                <a:gd name="T5" fmla="*/ 1 h 17"/>
                <a:gd name="T6" fmla="*/ 5 w 38"/>
                <a:gd name="T7" fmla="*/ 0 h 17"/>
                <a:gd name="T8" fmla="*/ 9 w 38"/>
                <a:gd name="T9" fmla="*/ 0 h 17"/>
                <a:gd name="T10" fmla="*/ 14 w 38"/>
                <a:gd name="T11" fmla="*/ 0 h 17"/>
                <a:gd name="T12" fmla="*/ 19 w 38"/>
                <a:gd name="T13" fmla="*/ 0 h 17"/>
                <a:gd name="T14" fmla="*/ 18 w 38"/>
                <a:gd name="T15" fmla="*/ 3 h 17"/>
                <a:gd name="T16" fmla="*/ 18 w 38"/>
                <a:gd name="T17" fmla="*/ 7 h 17"/>
                <a:gd name="T18" fmla="*/ 15 w 38"/>
                <a:gd name="T19" fmla="*/ 7 h 17"/>
                <a:gd name="T20" fmla="*/ 13 w 38"/>
                <a:gd name="T21" fmla="*/ 8 h 17"/>
                <a:gd name="T22" fmla="*/ 11 w 38"/>
                <a:gd name="T23" fmla="*/ 8 h 17"/>
                <a:gd name="T24" fmla="*/ 8 w 38"/>
                <a:gd name="T25" fmla="*/ 8 h 17"/>
                <a:gd name="T26" fmla="*/ 4 w 38"/>
                <a:gd name="T27" fmla="*/ 8 h 17"/>
                <a:gd name="T28" fmla="*/ 0 w 38"/>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7">
                  <a:moveTo>
                    <a:pt x="0" y="17"/>
                  </a:moveTo>
                  <a:lnTo>
                    <a:pt x="0" y="9"/>
                  </a:lnTo>
                  <a:lnTo>
                    <a:pt x="2" y="2"/>
                  </a:lnTo>
                  <a:lnTo>
                    <a:pt x="10" y="0"/>
                  </a:lnTo>
                  <a:lnTo>
                    <a:pt x="18" y="0"/>
                  </a:lnTo>
                  <a:lnTo>
                    <a:pt x="27" y="0"/>
                  </a:lnTo>
                  <a:lnTo>
                    <a:pt x="38" y="0"/>
                  </a:lnTo>
                  <a:lnTo>
                    <a:pt x="35" y="5"/>
                  </a:lnTo>
                  <a:lnTo>
                    <a:pt x="35" y="13"/>
                  </a:lnTo>
                  <a:lnTo>
                    <a:pt x="30" y="14"/>
                  </a:lnTo>
                  <a:lnTo>
                    <a:pt x="25" y="15"/>
                  </a:lnTo>
                  <a:lnTo>
                    <a:pt x="21" y="15"/>
                  </a:lnTo>
                  <a:lnTo>
                    <a:pt x="16" y="15"/>
                  </a:lnTo>
                  <a:lnTo>
                    <a:pt x="8" y="16"/>
                  </a:lnTo>
                  <a:lnTo>
                    <a:pt x="0" y="1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2" name="Freeform 43"/>
            <p:cNvSpPr>
              <a:spLocks/>
            </p:cNvSpPr>
            <p:nvPr/>
          </p:nvSpPr>
          <p:spPr bwMode="auto">
            <a:xfrm>
              <a:off x="1457" y="1444"/>
              <a:ext cx="73" cy="54"/>
            </a:xfrm>
            <a:custGeom>
              <a:avLst/>
              <a:gdLst>
                <a:gd name="T0" fmla="*/ 32 w 146"/>
                <a:gd name="T1" fmla="*/ 54 h 108"/>
                <a:gd name="T2" fmla="*/ 15 w 146"/>
                <a:gd name="T3" fmla="*/ 50 h 108"/>
                <a:gd name="T4" fmla="*/ 5 w 146"/>
                <a:gd name="T5" fmla="*/ 45 h 108"/>
                <a:gd name="T6" fmla="*/ 1 w 146"/>
                <a:gd name="T7" fmla="*/ 40 h 108"/>
                <a:gd name="T8" fmla="*/ 0 w 146"/>
                <a:gd name="T9" fmla="*/ 35 h 108"/>
                <a:gd name="T10" fmla="*/ 2 w 146"/>
                <a:gd name="T11" fmla="*/ 28 h 108"/>
                <a:gd name="T12" fmla="*/ 5 w 146"/>
                <a:gd name="T13" fmla="*/ 21 h 108"/>
                <a:gd name="T14" fmla="*/ 9 w 146"/>
                <a:gd name="T15" fmla="*/ 13 h 108"/>
                <a:gd name="T16" fmla="*/ 12 w 146"/>
                <a:gd name="T17" fmla="*/ 6 h 108"/>
                <a:gd name="T18" fmla="*/ 17 w 146"/>
                <a:gd name="T19" fmla="*/ 5 h 108"/>
                <a:gd name="T20" fmla="*/ 25 w 146"/>
                <a:gd name="T21" fmla="*/ 4 h 108"/>
                <a:gd name="T22" fmla="*/ 33 w 146"/>
                <a:gd name="T23" fmla="*/ 2 h 108"/>
                <a:gd name="T24" fmla="*/ 43 w 146"/>
                <a:gd name="T25" fmla="*/ 2 h 108"/>
                <a:gd name="T26" fmla="*/ 51 w 146"/>
                <a:gd name="T27" fmla="*/ 0 h 108"/>
                <a:gd name="T28" fmla="*/ 60 w 146"/>
                <a:gd name="T29" fmla="*/ 0 h 108"/>
                <a:gd name="T30" fmla="*/ 67 w 146"/>
                <a:gd name="T31" fmla="*/ 1 h 108"/>
                <a:gd name="T32" fmla="*/ 73 w 146"/>
                <a:gd name="T33" fmla="*/ 3 h 108"/>
                <a:gd name="T34" fmla="*/ 73 w 146"/>
                <a:gd name="T35" fmla="*/ 13 h 108"/>
                <a:gd name="T36" fmla="*/ 72 w 146"/>
                <a:gd name="T37" fmla="*/ 23 h 108"/>
                <a:gd name="T38" fmla="*/ 70 w 146"/>
                <a:gd name="T39" fmla="*/ 32 h 108"/>
                <a:gd name="T40" fmla="*/ 67 w 146"/>
                <a:gd name="T41" fmla="*/ 40 h 108"/>
                <a:gd name="T42" fmla="*/ 62 w 146"/>
                <a:gd name="T43" fmla="*/ 45 h 108"/>
                <a:gd name="T44" fmla="*/ 55 w 146"/>
                <a:gd name="T45" fmla="*/ 50 h 108"/>
                <a:gd name="T46" fmla="*/ 44 w 146"/>
                <a:gd name="T47" fmla="*/ 53 h 108"/>
                <a:gd name="T48" fmla="*/ 32 w 146"/>
                <a:gd name="T49" fmla="*/ 54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108">
                  <a:moveTo>
                    <a:pt x="63" y="108"/>
                  </a:moveTo>
                  <a:lnTo>
                    <a:pt x="30" y="100"/>
                  </a:lnTo>
                  <a:lnTo>
                    <a:pt x="10" y="90"/>
                  </a:lnTo>
                  <a:lnTo>
                    <a:pt x="1" y="79"/>
                  </a:lnTo>
                  <a:lnTo>
                    <a:pt x="0" y="69"/>
                  </a:lnTo>
                  <a:lnTo>
                    <a:pt x="3" y="55"/>
                  </a:lnTo>
                  <a:lnTo>
                    <a:pt x="10" y="41"/>
                  </a:lnTo>
                  <a:lnTo>
                    <a:pt x="17" y="26"/>
                  </a:lnTo>
                  <a:lnTo>
                    <a:pt x="23" y="11"/>
                  </a:lnTo>
                  <a:lnTo>
                    <a:pt x="33" y="9"/>
                  </a:lnTo>
                  <a:lnTo>
                    <a:pt x="49" y="8"/>
                  </a:lnTo>
                  <a:lnTo>
                    <a:pt x="65" y="4"/>
                  </a:lnTo>
                  <a:lnTo>
                    <a:pt x="85" y="3"/>
                  </a:lnTo>
                  <a:lnTo>
                    <a:pt x="102" y="0"/>
                  </a:lnTo>
                  <a:lnTo>
                    <a:pt x="120" y="0"/>
                  </a:lnTo>
                  <a:lnTo>
                    <a:pt x="134" y="1"/>
                  </a:lnTo>
                  <a:lnTo>
                    <a:pt x="146" y="5"/>
                  </a:lnTo>
                  <a:lnTo>
                    <a:pt x="145" y="26"/>
                  </a:lnTo>
                  <a:lnTo>
                    <a:pt x="143" y="46"/>
                  </a:lnTo>
                  <a:lnTo>
                    <a:pt x="140" y="63"/>
                  </a:lnTo>
                  <a:lnTo>
                    <a:pt x="134" y="79"/>
                  </a:lnTo>
                  <a:lnTo>
                    <a:pt x="123" y="89"/>
                  </a:lnTo>
                  <a:lnTo>
                    <a:pt x="109" y="100"/>
                  </a:lnTo>
                  <a:lnTo>
                    <a:pt x="88" y="105"/>
                  </a:lnTo>
                  <a:lnTo>
                    <a:pt x="63" y="10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3" name="Freeform 44"/>
            <p:cNvSpPr>
              <a:spLocks/>
            </p:cNvSpPr>
            <p:nvPr/>
          </p:nvSpPr>
          <p:spPr bwMode="auto">
            <a:xfrm>
              <a:off x="1443" y="1381"/>
              <a:ext cx="91" cy="57"/>
            </a:xfrm>
            <a:custGeom>
              <a:avLst/>
              <a:gdLst>
                <a:gd name="T0" fmla="*/ 31 w 183"/>
                <a:gd name="T1" fmla="*/ 57 h 114"/>
                <a:gd name="T2" fmla="*/ 13 w 183"/>
                <a:gd name="T3" fmla="*/ 49 h 114"/>
                <a:gd name="T4" fmla="*/ 3 w 183"/>
                <a:gd name="T5" fmla="*/ 38 h 114"/>
                <a:gd name="T6" fmla="*/ 0 w 183"/>
                <a:gd name="T7" fmla="*/ 27 h 114"/>
                <a:gd name="T8" fmla="*/ 1 w 183"/>
                <a:gd name="T9" fmla="*/ 16 h 114"/>
                <a:gd name="T10" fmla="*/ 7 w 183"/>
                <a:gd name="T11" fmla="*/ 7 h 114"/>
                <a:gd name="T12" fmla="*/ 14 w 183"/>
                <a:gd name="T13" fmla="*/ 1 h 114"/>
                <a:gd name="T14" fmla="*/ 23 w 183"/>
                <a:gd name="T15" fmla="*/ 0 h 114"/>
                <a:gd name="T16" fmla="*/ 31 w 183"/>
                <a:gd name="T17" fmla="*/ 5 h 114"/>
                <a:gd name="T18" fmla="*/ 38 w 183"/>
                <a:gd name="T19" fmla="*/ 7 h 114"/>
                <a:gd name="T20" fmla="*/ 45 w 183"/>
                <a:gd name="T21" fmla="*/ 9 h 114"/>
                <a:gd name="T22" fmla="*/ 50 w 183"/>
                <a:gd name="T23" fmla="*/ 11 h 114"/>
                <a:gd name="T24" fmla="*/ 57 w 183"/>
                <a:gd name="T25" fmla="*/ 13 h 114"/>
                <a:gd name="T26" fmla="*/ 62 w 183"/>
                <a:gd name="T27" fmla="*/ 13 h 114"/>
                <a:gd name="T28" fmla="*/ 69 w 183"/>
                <a:gd name="T29" fmla="*/ 15 h 114"/>
                <a:gd name="T30" fmla="*/ 77 w 183"/>
                <a:gd name="T31" fmla="*/ 15 h 114"/>
                <a:gd name="T32" fmla="*/ 87 w 183"/>
                <a:gd name="T33" fmla="*/ 16 h 114"/>
                <a:gd name="T34" fmla="*/ 91 w 183"/>
                <a:gd name="T35" fmla="*/ 24 h 114"/>
                <a:gd name="T36" fmla="*/ 89 w 183"/>
                <a:gd name="T37" fmla="*/ 32 h 114"/>
                <a:gd name="T38" fmla="*/ 83 w 183"/>
                <a:gd name="T39" fmla="*/ 39 h 114"/>
                <a:gd name="T40" fmla="*/ 72 w 183"/>
                <a:gd name="T41" fmla="*/ 46 h 114"/>
                <a:gd name="T42" fmla="*/ 60 w 183"/>
                <a:gd name="T43" fmla="*/ 50 h 114"/>
                <a:gd name="T44" fmla="*/ 47 w 183"/>
                <a:gd name="T45" fmla="*/ 54 h 114"/>
                <a:gd name="T46" fmla="*/ 37 w 183"/>
                <a:gd name="T47" fmla="*/ 56 h 114"/>
                <a:gd name="T48" fmla="*/ 31 w 183"/>
                <a:gd name="T49" fmla="*/ 57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14">
                  <a:moveTo>
                    <a:pt x="63" y="114"/>
                  </a:moveTo>
                  <a:lnTo>
                    <a:pt x="26" y="97"/>
                  </a:lnTo>
                  <a:lnTo>
                    <a:pt x="7" y="76"/>
                  </a:lnTo>
                  <a:lnTo>
                    <a:pt x="0" y="53"/>
                  </a:lnTo>
                  <a:lnTo>
                    <a:pt x="3" y="32"/>
                  </a:lnTo>
                  <a:lnTo>
                    <a:pt x="14" y="14"/>
                  </a:lnTo>
                  <a:lnTo>
                    <a:pt x="29" y="2"/>
                  </a:lnTo>
                  <a:lnTo>
                    <a:pt x="46" y="0"/>
                  </a:lnTo>
                  <a:lnTo>
                    <a:pt x="63" y="9"/>
                  </a:lnTo>
                  <a:lnTo>
                    <a:pt x="76" y="14"/>
                  </a:lnTo>
                  <a:lnTo>
                    <a:pt x="90" y="18"/>
                  </a:lnTo>
                  <a:lnTo>
                    <a:pt x="101" y="22"/>
                  </a:lnTo>
                  <a:lnTo>
                    <a:pt x="114" y="25"/>
                  </a:lnTo>
                  <a:lnTo>
                    <a:pt x="125" y="26"/>
                  </a:lnTo>
                  <a:lnTo>
                    <a:pt x="139" y="29"/>
                  </a:lnTo>
                  <a:lnTo>
                    <a:pt x="154" y="30"/>
                  </a:lnTo>
                  <a:lnTo>
                    <a:pt x="174" y="31"/>
                  </a:lnTo>
                  <a:lnTo>
                    <a:pt x="183" y="48"/>
                  </a:lnTo>
                  <a:lnTo>
                    <a:pt x="179" y="64"/>
                  </a:lnTo>
                  <a:lnTo>
                    <a:pt x="166" y="78"/>
                  </a:lnTo>
                  <a:lnTo>
                    <a:pt x="145" y="91"/>
                  </a:lnTo>
                  <a:lnTo>
                    <a:pt x="120" y="100"/>
                  </a:lnTo>
                  <a:lnTo>
                    <a:pt x="95" y="107"/>
                  </a:lnTo>
                  <a:lnTo>
                    <a:pt x="75" y="112"/>
                  </a:lnTo>
                  <a:lnTo>
                    <a:pt x="63" y="11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4" name="Freeform 45"/>
            <p:cNvSpPr>
              <a:spLocks/>
            </p:cNvSpPr>
            <p:nvPr/>
          </p:nvSpPr>
          <p:spPr bwMode="auto">
            <a:xfrm>
              <a:off x="768" y="1312"/>
              <a:ext cx="36" cy="115"/>
            </a:xfrm>
            <a:custGeom>
              <a:avLst/>
              <a:gdLst>
                <a:gd name="T0" fmla="*/ 35 w 73"/>
                <a:gd name="T1" fmla="*/ 114 h 230"/>
                <a:gd name="T2" fmla="*/ 27 w 73"/>
                <a:gd name="T3" fmla="*/ 100 h 230"/>
                <a:gd name="T4" fmla="*/ 20 w 73"/>
                <a:gd name="T5" fmla="*/ 86 h 230"/>
                <a:gd name="T6" fmla="*/ 14 w 73"/>
                <a:gd name="T7" fmla="*/ 72 h 230"/>
                <a:gd name="T8" fmla="*/ 9 w 73"/>
                <a:gd name="T9" fmla="*/ 58 h 230"/>
                <a:gd name="T10" fmla="*/ 4 w 73"/>
                <a:gd name="T11" fmla="*/ 43 h 230"/>
                <a:gd name="T12" fmla="*/ 2 w 73"/>
                <a:gd name="T13" fmla="*/ 30 h 230"/>
                <a:gd name="T14" fmla="*/ 0 w 73"/>
                <a:gd name="T15" fmla="*/ 15 h 230"/>
                <a:gd name="T16" fmla="*/ 0 w 73"/>
                <a:gd name="T17" fmla="*/ 0 h 230"/>
                <a:gd name="T18" fmla="*/ 2 w 73"/>
                <a:gd name="T19" fmla="*/ 9 h 230"/>
                <a:gd name="T20" fmla="*/ 6 w 73"/>
                <a:gd name="T21" fmla="*/ 24 h 230"/>
                <a:gd name="T22" fmla="*/ 12 w 73"/>
                <a:gd name="T23" fmla="*/ 42 h 230"/>
                <a:gd name="T24" fmla="*/ 19 w 73"/>
                <a:gd name="T25" fmla="*/ 62 h 230"/>
                <a:gd name="T26" fmla="*/ 25 w 73"/>
                <a:gd name="T27" fmla="*/ 80 h 230"/>
                <a:gd name="T28" fmla="*/ 31 w 73"/>
                <a:gd name="T29" fmla="*/ 97 h 230"/>
                <a:gd name="T30" fmla="*/ 34 w 73"/>
                <a:gd name="T31" fmla="*/ 109 h 230"/>
                <a:gd name="T32" fmla="*/ 36 w 73"/>
                <a:gd name="T33" fmla="*/ 115 h 230"/>
                <a:gd name="T34" fmla="*/ 36 w 73"/>
                <a:gd name="T35" fmla="*/ 114 h 230"/>
                <a:gd name="T36" fmla="*/ 35 w 73"/>
                <a:gd name="T37" fmla="*/ 114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30">
                  <a:moveTo>
                    <a:pt x="70" y="228"/>
                  </a:moveTo>
                  <a:lnTo>
                    <a:pt x="54" y="199"/>
                  </a:lnTo>
                  <a:lnTo>
                    <a:pt x="40" y="171"/>
                  </a:lnTo>
                  <a:lnTo>
                    <a:pt x="28" y="143"/>
                  </a:lnTo>
                  <a:lnTo>
                    <a:pt x="19" y="115"/>
                  </a:lnTo>
                  <a:lnTo>
                    <a:pt x="9" y="86"/>
                  </a:lnTo>
                  <a:lnTo>
                    <a:pt x="4" y="59"/>
                  </a:lnTo>
                  <a:lnTo>
                    <a:pt x="0" y="29"/>
                  </a:lnTo>
                  <a:lnTo>
                    <a:pt x="1" y="0"/>
                  </a:lnTo>
                  <a:lnTo>
                    <a:pt x="4" y="17"/>
                  </a:lnTo>
                  <a:lnTo>
                    <a:pt x="13" y="47"/>
                  </a:lnTo>
                  <a:lnTo>
                    <a:pt x="24" y="83"/>
                  </a:lnTo>
                  <a:lnTo>
                    <a:pt x="38" y="123"/>
                  </a:lnTo>
                  <a:lnTo>
                    <a:pt x="51" y="160"/>
                  </a:lnTo>
                  <a:lnTo>
                    <a:pt x="62" y="193"/>
                  </a:lnTo>
                  <a:lnTo>
                    <a:pt x="69" y="218"/>
                  </a:lnTo>
                  <a:lnTo>
                    <a:pt x="73" y="230"/>
                  </a:lnTo>
                  <a:lnTo>
                    <a:pt x="72" y="228"/>
                  </a:lnTo>
                  <a:lnTo>
                    <a:pt x="7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5" name="Freeform 46"/>
            <p:cNvSpPr>
              <a:spLocks/>
            </p:cNvSpPr>
            <p:nvPr/>
          </p:nvSpPr>
          <p:spPr bwMode="auto">
            <a:xfrm>
              <a:off x="787" y="1311"/>
              <a:ext cx="36" cy="113"/>
            </a:xfrm>
            <a:custGeom>
              <a:avLst/>
              <a:gdLst>
                <a:gd name="T0" fmla="*/ 36 w 73"/>
                <a:gd name="T1" fmla="*/ 113 h 225"/>
                <a:gd name="T2" fmla="*/ 30 w 73"/>
                <a:gd name="T3" fmla="*/ 100 h 225"/>
                <a:gd name="T4" fmla="*/ 23 w 73"/>
                <a:gd name="T5" fmla="*/ 86 h 225"/>
                <a:gd name="T6" fmla="*/ 17 w 73"/>
                <a:gd name="T7" fmla="*/ 70 h 225"/>
                <a:gd name="T8" fmla="*/ 11 w 73"/>
                <a:gd name="T9" fmla="*/ 55 h 225"/>
                <a:gd name="T10" fmla="*/ 5 w 73"/>
                <a:gd name="T11" fmla="*/ 39 h 225"/>
                <a:gd name="T12" fmla="*/ 2 w 73"/>
                <a:gd name="T13" fmla="*/ 25 h 225"/>
                <a:gd name="T14" fmla="*/ 0 w 73"/>
                <a:gd name="T15" fmla="*/ 11 h 225"/>
                <a:gd name="T16" fmla="*/ 0 w 73"/>
                <a:gd name="T17" fmla="*/ 0 h 225"/>
                <a:gd name="T18" fmla="*/ 2 w 73"/>
                <a:gd name="T19" fmla="*/ 8 h 225"/>
                <a:gd name="T20" fmla="*/ 7 w 73"/>
                <a:gd name="T21" fmla="*/ 22 h 225"/>
                <a:gd name="T22" fmla="*/ 13 w 73"/>
                <a:gd name="T23" fmla="*/ 40 h 225"/>
                <a:gd name="T24" fmla="*/ 19 w 73"/>
                <a:gd name="T25" fmla="*/ 60 h 225"/>
                <a:gd name="T26" fmla="*/ 26 w 73"/>
                <a:gd name="T27" fmla="*/ 79 h 225"/>
                <a:gd name="T28" fmla="*/ 31 w 73"/>
                <a:gd name="T29" fmla="*/ 96 h 225"/>
                <a:gd name="T30" fmla="*/ 35 w 73"/>
                <a:gd name="T31" fmla="*/ 108 h 225"/>
                <a:gd name="T32" fmla="*/ 36 w 73"/>
                <a:gd name="T33" fmla="*/ 113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225">
                  <a:moveTo>
                    <a:pt x="73" y="225"/>
                  </a:moveTo>
                  <a:lnTo>
                    <a:pt x="60" y="199"/>
                  </a:lnTo>
                  <a:lnTo>
                    <a:pt x="47" y="171"/>
                  </a:lnTo>
                  <a:lnTo>
                    <a:pt x="34" y="140"/>
                  </a:lnTo>
                  <a:lnTo>
                    <a:pt x="22" y="110"/>
                  </a:lnTo>
                  <a:lnTo>
                    <a:pt x="11" y="78"/>
                  </a:lnTo>
                  <a:lnTo>
                    <a:pt x="4" y="49"/>
                  </a:lnTo>
                  <a:lnTo>
                    <a:pt x="0" y="21"/>
                  </a:lnTo>
                  <a:lnTo>
                    <a:pt x="1" y="0"/>
                  </a:lnTo>
                  <a:lnTo>
                    <a:pt x="5" y="15"/>
                  </a:lnTo>
                  <a:lnTo>
                    <a:pt x="14" y="43"/>
                  </a:lnTo>
                  <a:lnTo>
                    <a:pt x="26" y="79"/>
                  </a:lnTo>
                  <a:lnTo>
                    <a:pt x="39" y="120"/>
                  </a:lnTo>
                  <a:lnTo>
                    <a:pt x="52" y="158"/>
                  </a:lnTo>
                  <a:lnTo>
                    <a:pt x="63" y="192"/>
                  </a:lnTo>
                  <a:lnTo>
                    <a:pt x="70" y="215"/>
                  </a:lnTo>
                  <a:lnTo>
                    <a:pt x="73"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6" name="Freeform 47"/>
            <p:cNvSpPr>
              <a:spLocks/>
            </p:cNvSpPr>
            <p:nvPr/>
          </p:nvSpPr>
          <p:spPr bwMode="auto">
            <a:xfrm>
              <a:off x="1485" y="1329"/>
              <a:ext cx="72" cy="53"/>
            </a:xfrm>
            <a:custGeom>
              <a:avLst/>
              <a:gdLst>
                <a:gd name="T0" fmla="*/ 18 w 145"/>
                <a:gd name="T1" fmla="*/ 53 h 107"/>
                <a:gd name="T2" fmla="*/ 12 w 145"/>
                <a:gd name="T3" fmla="*/ 52 h 107"/>
                <a:gd name="T4" fmla="*/ 7 w 145"/>
                <a:gd name="T5" fmla="*/ 50 h 107"/>
                <a:gd name="T6" fmla="*/ 3 w 145"/>
                <a:gd name="T7" fmla="*/ 48 h 107"/>
                <a:gd name="T8" fmla="*/ 0 w 145"/>
                <a:gd name="T9" fmla="*/ 48 h 107"/>
                <a:gd name="T10" fmla="*/ 1 w 145"/>
                <a:gd name="T11" fmla="*/ 44 h 107"/>
                <a:gd name="T12" fmla="*/ 5 w 145"/>
                <a:gd name="T13" fmla="*/ 39 h 107"/>
                <a:gd name="T14" fmla="*/ 10 w 145"/>
                <a:gd name="T15" fmla="*/ 33 h 107"/>
                <a:gd name="T16" fmla="*/ 16 w 145"/>
                <a:gd name="T17" fmla="*/ 28 h 107"/>
                <a:gd name="T18" fmla="*/ 22 w 145"/>
                <a:gd name="T19" fmla="*/ 21 h 107"/>
                <a:gd name="T20" fmla="*/ 27 w 145"/>
                <a:gd name="T21" fmla="*/ 14 h 107"/>
                <a:gd name="T22" fmla="*/ 33 w 145"/>
                <a:gd name="T23" fmla="*/ 6 h 107"/>
                <a:gd name="T24" fmla="*/ 37 w 145"/>
                <a:gd name="T25" fmla="*/ 0 h 107"/>
                <a:gd name="T26" fmla="*/ 57 w 145"/>
                <a:gd name="T27" fmla="*/ 2 h 107"/>
                <a:gd name="T28" fmla="*/ 68 w 145"/>
                <a:gd name="T29" fmla="*/ 7 h 107"/>
                <a:gd name="T30" fmla="*/ 72 w 145"/>
                <a:gd name="T31" fmla="*/ 15 h 107"/>
                <a:gd name="T32" fmla="*/ 71 w 145"/>
                <a:gd name="T33" fmla="*/ 26 h 107"/>
                <a:gd name="T34" fmla="*/ 62 w 145"/>
                <a:gd name="T35" fmla="*/ 35 h 107"/>
                <a:gd name="T36" fmla="*/ 50 w 145"/>
                <a:gd name="T37" fmla="*/ 44 h 107"/>
                <a:gd name="T38" fmla="*/ 35 w 145"/>
                <a:gd name="T39" fmla="*/ 50 h 107"/>
                <a:gd name="T40" fmla="*/ 18 w 145"/>
                <a:gd name="T41" fmla="*/ 53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07">
                  <a:moveTo>
                    <a:pt x="36" y="107"/>
                  </a:moveTo>
                  <a:lnTo>
                    <a:pt x="24" y="104"/>
                  </a:lnTo>
                  <a:lnTo>
                    <a:pt x="15" y="100"/>
                  </a:lnTo>
                  <a:lnTo>
                    <a:pt x="7" y="97"/>
                  </a:lnTo>
                  <a:lnTo>
                    <a:pt x="0" y="96"/>
                  </a:lnTo>
                  <a:lnTo>
                    <a:pt x="3" y="88"/>
                  </a:lnTo>
                  <a:lnTo>
                    <a:pt x="11" y="79"/>
                  </a:lnTo>
                  <a:lnTo>
                    <a:pt x="21" y="67"/>
                  </a:lnTo>
                  <a:lnTo>
                    <a:pt x="33" y="56"/>
                  </a:lnTo>
                  <a:lnTo>
                    <a:pt x="44" y="42"/>
                  </a:lnTo>
                  <a:lnTo>
                    <a:pt x="55" y="28"/>
                  </a:lnTo>
                  <a:lnTo>
                    <a:pt x="66" y="13"/>
                  </a:lnTo>
                  <a:lnTo>
                    <a:pt x="74" y="0"/>
                  </a:lnTo>
                  <a:lnTo>
                    <a:pt x="114" y="4"/>
                  </a:lnTo>
                  <a:lnTo>
                    <a:pt x="137" y="15"/>
                  </a:lnTo>
                  <a:lnTo>
                    <a:pt x="145" y="31"/>
                  </a:lnTo>
                  <a:lnTo>
                    <a:pt x="142" y="52"/>
                  </a:lnTo>
                  <a:lnTo>
                    <a:pt x="125" y="70"/>
                  </a:lnTo>
                  <a:lnTo>
                    <a:pt x="101" y="88"/>
                  </a:lnTo>
                  <a:lnTo>
                    <a:pt x="70" y="100"/>
                  </a:lnTo>
                  <a:lnTo>
                    <a:pt x="36" y="10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7" name="Freeform 48"/>
            <p:cNvSpPr>
              <a:spLocks/>
            </p:cNvSpPr>
            <p:nvPr/>
          </p:nvSpPr>
          <p:spPr bwMode="auto">
            <a:xfrm>
              <a:off x="1165" y="184"/>
              <a:ext cx="338" cy="1109"/>
            </a:xfrm>
            <a:custGeom>
              <a:avLst/>
              <a:gdLst>
                <a:gd name="T0" fmla="*/ 305 w 677"/>
                <a:gd name="T1" fmla="*/ 1108 h 2218"/>
                <a:gd name="T2" fmla="*/ 301 w 677"/>
                <a:gd name="T3" fmla="*/ 1106 h 2218"/>
                <a:gd name="T4" fmla="*/ 296 w 677"/>
                <a:gd name="T5" fmla="*/ 973 h 2218"/>
                <a:gd name="T6" fmla="*/ 297 w 677"/>
                <a:gd name="T7" fmla="*/ 712 h 2218"/>
                <a:gd name="T8" fmla="*/ 304 w 677"/>
                <a:gd name="T9" fmla="*/ 450 h 2218"/>
                <a:gd name="T10" fmla="*/ 309 w 677"/>
                <a:gd name="T11" fmla="*/ 189 h 2218"/>
                <a:gd name="T12" fmla="*/ 308 w 677"/>
                <a:gd name="T13" fmla="*/ 53 h 2218"/>
                <a:gd name="T14" fmla="*/ 309 w 677"/>
                <a:gd name="T15" fmla="*/ 44 h 2218"/>
                <a:gd name="T16" fmla="*/ 309 w 677"/>
                <a:gd name="T17" fmla="*/ 36 h 2218"/>
                <a:gd name="T18" fmla="*/ 310 w 677"/>
                <a:gd name="T19" fmla="*/ 30 h 2218"/>
                <a:gd name="T20" fmla="*/ 312 w 677"/>
                <a:gd name="T21" fmla="*/ 23 h 2218"/>
                <a:gd name="T22" fmla="*/ 289 w 677"/>
                <a:gd name="T23" fmla="*/ 19 h 2218"/>
                <a:gd name="T24" fmla="*/ 205 w 677"/>
                <a:gd name="T25" fmla="*/ 14 h 2218"/>
                <a:gd name="T26" fmla="*/ 105 w 677"/>
                <a:gd name="T27" fmla="*/ 11 h 2218"/>
                <a:gd name="T28" fmla="*/ 31 w 677"/>
                <a:gd name="T29" fmla="*/ 17 h 2218"/>
                <a:gd name="T30" fmla="*/ 21 w 677"/>
                <a:gd name="T31" fmla="*/ 26 h 2218"/>
                <a:gd name="T32" fmla="*/ 23 w 677"/>
                <a:gd name="T33" fmla="*/ 30 h 2218"/>
                <a:gd name="T34" fmla="*/ 26 w 677"/>
                <a:gd name="T35" fmla="*/ 35 h 2218"/>
                <a:gd name="T36" fmla="*/ 23 w 677"/>
                <a:gd name="T37" fmla="*/ 40 h 2218"/>
                <a:gd name="T38" fmla="*/ 18 w 677"/>
                <a:gd name="T39" fmla="*/ 36 h 2218"/>
                <a:gd name="T40" fmla="*/ 13 w 677"/>
                <a:gd name="T41" fmla="*/ 32 h 2218"/>
                <a:gd name="T42" fmla="*/ 9 w 677"/>
                <a:gd name="T43" fmla="*/ 35 h 2218"/>
                <a:gd name="T44" fmla="*/ 6 w 677"/>
                <a:gd name="T45" fmla="*/ 39 h 2218"/>
                <a:gd name="T46" fmla="*/ 1 w 677"/>
                <a:gd name="T47" fmla="*/ 33 h 2218"/>
                <a:gd name="T48" fmla="*/ 0 w 677"/>
                <a:gd name="T49" fmla="*/ 18 h 2218"/>
                <a:gd name="T50" fmla="*/ 6 w 677"/>
                <a:gd name="T51" fmla="*/ 7 h 2218"/>
                <a:gd name="T52" fmla="*/ 18 w 677"/>
                <a:gd name="T53" fmla="*/ 1 h 2218"/>
                <a:gd name="T54" fmla="*/ 44 w 677"/>
                <a:gd name="T55" fmla="*/ 7 h 2218"/>
                <a:gd name="T56" fmla="*/ 115 w 677"/>
                <a:gd name="T57" fmla="*/ 11 h 2218"/>
                <a:gd name="T58" fmla="*/ 209 w 677"/>
                <a:gd name="T59" fmla="*/ 8 h 2218"/>
                <a:gd name="T60" fmla="*/ 299 w 677"/>
                <a:gd name="T61" fmla="*/ 5 h 2218"/>
                <a:gd name="T62" fmla="*/ 333 w 677"/>
                <a:gd name="T63" fmla="*/ 10 h 2218"/>
                <a:gd name="T64" fmla="*/ 336 w 677"/>
                <a:gd name="T65" fmla="*/ 18 h 2218"/>
                <a:gd name="T66" fmla="*/ 337 w 677"/>
                <a:gd name="T67" fmla="*/ 28 h 2218"/>
                <a:gd name="T68" fmla="*/ 338 w 677"/>
                <a:gd name="T69" fmla="*/ 38 h 2218"/>
                <a:gd name="T70" fmla="*/ 336 w 677"/>
                <a:gd name="T71" fmla="*/ 45 h 2218"/>
                <a:gd name="T72" fmla="*/ 334 w 677"/>
                <a:gd name="T73" fmla="*/ 52 h 2218"/>
                <a:gd name="T74" fmla="*/ 334 w 677"/>
                <a:gd name="T75" fmla="*/ 59 h 2218"/>
                <a:gd name="T76" fmla="*/ 335 w 677"/>
                <a:gd name="T77" fmla="*/ 68 h 2218"/>
                <a:gd name="T78" fmla="*/ 333 w 677"/>
                <a:gd name="T79" fmla="*/ 241 h 2218"/>
                <a:gd name="T80" fmla="*/ 329 w 677"/>
                <a:gd name="T81" fmla="*/ 481 h 2218"/>
                <a:gd name="T82" fmla="*/ 327 w 677"/>
                <a:gd name="T83" fmla="*/ 666 h 2218"/>
                <a:gd name="T84" fmla="*/ 323 w 677"/>
                <a:gd name="T85" fmla="*/ 888 h 2218"/>
                <a:gd name="T86" fmla="*/ 321 w 677"/>
                <a:gd name="T87" fmla="*/ 1047 h 2218"/>
                <a:gd name="T88" fmla="*/ 321 w 677"/>
                <a:gd name="T89" fmla="*/ 1064 h 2218"/>
                <a:gd name="T90" fmla="*/ 320 w 677"/>
                <a:gd name="T91" fmla="*/ 1084 h 2218"/>
                <a:gd name="T92" fmla="*/ 317 w 677"/>
                <a:gd name="T93" fmla="*/ 1102 h 2218"/>
                <a:gd name="T94" fmla="*/ 313 w 677"/>
                <a:gd name="T95" fmla="*/ 1109 h 2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7" h="2218">
                  <a:moveTo>
                    <a:pt x="620" y="2218"/>
                  </a:moveTo>
                  <a:lnTo>
                    <a:pt x="611" y="2215"/>
                  </a:lnTo>
                  <a:lnTo>
                    <a:pt x="606" y="2213"/>
                  </a:lnTo>
                  <a:lnTo>
                    <a:pt x="603" y="2211"/>
                  </a:lnTo>
                  <a:lnTo>
                    <a:pt x="601" y="2209"/>
                  </a:lnTo>
                  <a:lnTo>
                    <a:pt x="592" y="1946"/>
                  </a:lnTo>
                  <a:lnTo>
                    <a:pt x="590" y="1685"/>
                  </a:lnTo>
                  <a:lnTo>
                    <a:pt x="594" y="1423"/>
                  </a:lnTo>
                  <a:lnTo>
                    <a:pt x="602" y="1162"/>
                  </a:lnTo>
                  <a:lnTo>
                    <a:pt x="609" y="900"/>
                  </a:lnTo>
                  <a:lnTo>
                    <a:pt x="616" y="638"/>
                  </a:lnTo>
                  <a:lnTo>
                    <a:pt x="618" y="377"/>
                  </a:lnTo>
                  <a:lnTo>
                    <a:pt x="615" y="118"/>
                  </a:lnTo>
                  <a:lnTo>
                    <a:pt x="617" y="106"/>
                  </a:lnTo>
                  <a:lnTo>
                    <a:pt x="618" y="95"/>
                  </a:lnTo>
                  <a:lnTo>
                    <a:pt x="618" y="87"/>
                  </a:lnTo>
                  <a:lnTo>
                    <a:pt x="619" y="81"/>
                  </a:lnTo>
                  <a:lnTo>
                    <a:pt x="619" y="72"/>
                  </a:lnTo>
                  <a:lnTo>
                    <a:pt x="619" y="66"/>
                  </a:lnTo>
                  <a:lnTo>
                    <a:pt x="621" y="59"/>
                  </a:lnTo>
                  <a:lnTo>
                    <a:pt x="627" y="52"/>
                  </a:lnTo>
                  <a:lnTo>
                    <a:pt x="624" y="46"/>
                  </a:lnTo>
                  <a:lnTo>
                    <a:pt x="620" y="40"/>
                  </a:lnTo>
                  <a:lnTo>
                    <a:pt x="578" y="38"/>
                  </a:lnTo>
                  <a:lnTo>
                    <a:pt x="504" y="33"/>
                  </a:lnTo>
                  <a:lnTo>
                    <a:pt x="411" y="28"/>
                  </a:lnTo>
                  <a:lnTo>
                    <a:pt x="310" y="24"/>
                  </a:lnTo>
                  <a:lnTo>
                    <a:pt x="210" y="22"/>
                  </a:lnTo>
                  <a:lnTo>
                    <a:pt x="124" y="25"/>
                  </a:lnTo>
                  <a:lnTo>
                    <a:pt x="63" y="33"/>
                  </a:lnTo>
                  <a:lnTo>
                    <a:pt x="40" y="52"/>
                  </a:lnTo>
                  <a:lnTo>
                    <a:pt x="42" y="52"/>
                  </a:lnTo>
                  <a:lnTo>
                    <a:pt x="44" y="55"/>
                  </a:lnTo>
                  <a:lnTo>
                    <a:pt x="47" y="59"/>
                  </a:lnTo>
                  <a:lnTo>
                    <a:pt x="55" y="62"/>
                  </a:lnTo>
                  <a:lnTo>
                    <a:pt x="52" y="70"/>
                  </a:lnTo>
                  <a:lnTo>
                    <a:pt x="50" y="76"/>
                  </a:lnTo>
                  <a:lnTo>
                    <a:pt x="47" y="79"/>
                  </a:lnTo>
                  <a:lnTo>
                    <a:pt x="45" y="83"/>
                  </a:lnTo>
                  <a:lnTo>
                    <a:pt x="37" y="71"/>
                  </a:lnTo>
                  <a:lnTo>
                    <a:pt x="31" y="66"/>
                  </a:lnTo>
                  <a:lnTo>
                    <a:pt x="27" y="64"/>
                  </a:lnTo>
                  <a:lnTo>
                    <a:pt x="23" y="67"/>
                  </a:lnTo>
                  <a:lnTo>
                    <a:pt x="19" y="69"/>
                  </a:lnTo>
                  <a:lnTo>
                    <a:pt x="15" y="75"/>
                  </a:lnTo>
                  <a:lnTo>
                    <a:pt x="12" y="78"/>
                  </a:lnTo>
                  <a:lnTo>
                    <a:pt x="8" y="83"/>
                  </a:lnTo>
                  <a:lnTo>
                    <a:pt x="2" y="66"/>
                  </a:lnTo>
                  <a:lnTo>
                    <a:pt x="0" y="49"/>
                  </a:lnTo>
                  <a:lnTo>
                    <a:pt x="0" y="36"/>
                  </a:lnTo>
                  <a:lnTo>
                    <a:pt x="5" y="24"/>
                  </a:lnTo>
                  <a:lnTo>
                    <a:pt x="12" y="13"/>
                  </a:lnTo>
                  <a:lnTo>
                    <a:pt x="23" y="6"/>
                  </a:lnTo>
                  <a:lnTo>
                    <a:pt x="37" y="1"/>
                  </a:lnTo>
                  <a:lnTo>
                    <a:pt x="55" y="0"/>
                  </a:lnTo>
                  <a:lnTo>
                    <a:pt x="89" y="13"/>
                  </a:lnTo>
                  <a:lnTo>
                    <a:pt x="150" y="20"/>
                  </a:lnTo>
                  <a:lnTo>
                    <a:pt x="230" y="21"/>
                  </a:lnTo>
                  <a:lnTo>
                    <a:pt x="323" y="20"/>
                  </a:lnTo>
                  <a:lnTo>
                    <a:pt x="419" y="15"/>
                  </a:lnTo>
                  <a:lnTo>
                    <a:pt x="514" y="12"/>
                  </a:lnTo>
                  <a:lnTo>
                    <a:pt x="598" y="10"/>
                  </a:lnTo>
                  <a:lnTo>
                    <a:pt x="665" y="14"/>
                  </a:lnTo>
                  <a:lnTo>
                    <a:pt x="667" y="20"/>
                  </a:lnTo>
                  <a:lnTo>
                    <a:pt x="670" y="28"/>
                  </a:lnTo>
                  <a:lnTo>
                    <a:pt x="672" y="36"/>
                  </a:lnTo>
                  <a:lnTo>
                    <a:pt x="674" y="46"/>
                  </a:lnTo>
                  <a:lnTo>
                    <a:pt x="674" y="55"/>
                  </a:lnTo>
                  <a:lnTo>
                    <a:pt x="676" y="66"/>
                  </a:lnTo>
                  <a:lnTo>
                    <a:pt x="676" y="75"/>
                  </a:lnTo>
                  <a:lnTo>
                    <a:pt x="677" y="85"/>
                  </a:lnTo>
                  <a:lnTo>
                    <a:pt x="672" y="90"/>
                  </a:lnTo>
                  <a:lnTo>
                    <a:pt x="670" y="97"/>
                  </a:lnTo>
                  <a:lnTo>
                    <a:pt x="669" y="104"/>
                  </a:lnTo>
                  <a:lnTo>
                    <a:pt x="669" y="112"/>
                  </a:lnTo>
                  <a:lnTo>
                    <a:pt x="669" y="118"/>
                  </a:lnTo>
                  <a:lnTo>
                    <a:pt x="670" y="128"/>
                  </a:lnTo>
                  <a:lnTo>
                    <a:pt x="671" y="136"/>
                  </a:lnTo>
                  <a:lnTo>
                    <a:pt x="672" y="145"/>
                  </a:lnTo>
                  <a:lnTo>
                    <a:pt x="666" y="482"/>
                  </a:lnTo>
                  <a:lnTo>
                    <a:pt x="663" y="747"/>
                  </a:lnTo>
                  <a:lnTo>
                    <a:pt x="659" y="962"/>
                  </a:lnTo>
                  <a:lnTo>
                    <a:pt x="657" y="1150"/>
                  </a:lnTo>
                  <a:lnTo>
                    <a:pt x="654" y="1332"/>
                  </a:lnTo>
                  <a:lnTo>
                    <a:pt x="651" y="1533"/>
                  </a:lnTo>
                  <a:lnTo>
                    <a:pt x="647" y="1775"/>
                  </a:lnTo>
                  <a:lnTo>
                    <a:pt x="643" y="2081"/>
                  </a:lnTo>
                  <a:lnTo>
                    <a:pt x="643" y="2093"/>
                  </a:lnTo>
                  <a:lnTo>
                    <a:pt x="643" y="2110"/>
                  </a:lnTo>
                  <a:lnTo>
                    <a:pt x="643" y="2128"/>
                  </a:lnTo>
                  <a:lnTo>
                    <a:pt x="643" y="2149"/>
                  </a:lnTo>
                  <a:lnTo>
                    <a:pt x="641" y="2167"/>
                  </a:lnTo>
                  <a:lnTo>
                    <a:pt x="640" y="2187"/>
                  </a:lnTo>
                  <a:lnTo>
                    <a:pt x="635" y="2204"/>
                  </a:lnTo>
                  <a:lnTo>
                    <a:pt x="632" y="2218"/>
                  </a:lnTo>
                  <a:lnTo>
                    <a:pt x="626" y="2218"/>
                  </a:lnTo>
                  <a:lnTo>
                    <a:pt x="620" y="221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8" name="Freeform 49"/>
            <p:cNvSpPr>
              <a:spLocks/>
            </p:cNvSpPr>
            <p:nvPr/>
          </p:nvSpPr>
          <p:spPr bwMode="auto">
            <a:xfrm>
              <a:off x="416" y="1108"/>
              <a:ext cx="275" cy="166"/>
            </a:xfrm>
            <a:custGeom>
              <a:avLst/>
              <a:gdLst>
                <a:gd name="T0" fmla="*/ 45 w 550"/>
                <a:gd name="T1" fmla="*/ 120 h 331"/>
                <a:gd name="T2" fmla="*/ 33 w 550"/>
                <a:gd name="T3" fmla="*/ 126 h 331"/>
                <a:gd name="T4" fmla="*/ 0 w 550"/>
                <a:gd name="T5" fmla="*/ 152 h 331"/>
                <a:gd name="T6" fmla="*/ 12 w 550"/>
                <a:gd name="T7" fmla="*/ 111 h 331"/>
                <a:gd name="T8" fmla="*/ 31 w 550"/>
                <a:gd name="T9" fmla="*/ 80 h 331"/>
                <a:gd name="T10" fmla="*/ 46 w 550"/>
                <a:gd name="T11" fmla="*/ 56 h 331"/>
                <a:gd name="T12" fmla="*/ 60 w 550"/>
                <a:gd name="T13" fmla="*/ 51 h 331"/>
                <a:gd name="T14" fmla="*/ 69 w 550"/>
                <a:gd name="T15" fmla="*/ 40 h 331"/>
                <a:gd name="T16" fmla="*/ 100 w 550"/>
                <a:gd name="T17" fmla="*/ 40 h 331"/>
                <a:gd name="T18" fmla="*/ 134 w 550"/>
                <a:gd name="T19" fmla="*/ 40 h 331"/>
                <a:gd name="T20" fmla="*/ 157 w 550"/>
                <a:gd name="T21" fmla="*/ 0 h 331"/>
                <a:gd name="T22" fmla="*/ 193 w 550"/>
                <a:gd name="T23" fmla="*/ 19 h 331"/>
                <a:gd name="T24" fmla="*/ 236 w 550"/>
                <a:gd name="T25" fmla="*/ 42 h 331"/>
                <a:gd name="T26" fmla="*/ 274 w 550"/>
                <a:gd name="T27" fmla="*/ 52 h 331"/>
                <a:gd name="T28" fmla="*/ 275 w 550"/>
                <a:gd name="T29" fmla="*/ 59 h 331"/>
                <a:gd name="T30" fmla="*/ 260 w 550"/>
                <a:gd name="T31" fmla="*/ 65 h 331"/>
                <a:gd name="T32" fmla="*/ 249 w 550"/>
                <a:gd name="T33" fmla="*/ 71 h 331"/>
                <a:gd name="T34" fmla="*/ 256 w 550"/>
                <a:gd name="T35" fmla="*/ 94 h 331"/>
                <a:gd name="T36" fmla="*/ 250 w 550"/>
                <a:gd name="T37" fmla="*/ 105 h 331"/>
                <a:gd name="T38" fmla="*/ 224 w 550"/>
                <a:gd name="T39" fmla="*/ 98 h 331"/>
                <a:gd name="T40" fmla="*/ 217 w 550"/>
                <a:gd name="T41" fmla="*/ 101 h 331"/>
                <a:gd name="T42" fmla="*/ 221 w 550"/>
                <a:gd name="T43" fmla="*/ 113 h 331"/>
                <a:gd name="T44" fmla="*/ 227 w 550"/>
                <a:gd name="T45" fmla="*/ 125 h 331"/>
                <a:gd name="T46" fmla="*/ 218 w 550"/>
                <a:gd name="T47" fmla="*/ 135 h 331"/>
                <a:gd name="T48" fmla="*/ 201 w 550"/>
                <a:gd name="T49" fmla="*/ 132 h 331"/>
                <a:gd name="T50" fmla="*/ 190 w 550"/>
                <a:gd name="T51" fmla="*/ 123 h 331"/>
                <a:gd name="T52" fmla="*/ 174 w 550"/>
                <a:gd name="T53" fmla="*/ 119 h 331"/>
                <a:gd name="T54" fmla="*/ 174 w 550"/>
                <a:gd name="T55" fmla="*/ 129 h 331"/>
                <a:gd name="T56" fmla="*/ 177 w 550"/>
                <a:gd name="T57" fmla="*/ 146 h 331"/>
                <a:gd name="T58" fmla="*/ 156 w 550"/>
                <a:gd name="T59" fmla="*/ 139 h 331"/>
                <a:gd name="T60" fmla="*/ 145 w 550"/>
                <a:gd name="T61" fmla="*/ 128 h 331"/>
                <a:gd name="T62" fmla="*/ 134 w 550"/>
                <a:gd name="T63" fmla="*/ 127 h 331"/>
                <a:gd name="T64" fmla="*/ 131 w 550"/>
                <a:gd name="T65" fmla="*/ 138 h 331"/>
                <a:gd name="T66" fmla="*/ 130 w 550"/>
                <a:gd name="T67" fmla="*/ 151 h 331"/>
                <a:gd name="T68" fmla="*/ 123 w 550"/>
                <a:gd name="T69" fmla="*/ 155 h 331"/>
                <a:gd name="T70" fmla="*/ 118 w 550"/>
                <a:gd name="T71" fmla="*/ 140 h 331"/>
                <a:gd name="T72" fmla="*/ 118 w 550"/>
                <a:gd name="T73" fmla="*/ 131 h 331"/>
                <a:gd name="T74" fmla="*/ 102 w 550"/>
                <a:gd name="T75" fmla="*/ 128 h 331"/>
                <a:gd name="T76" fmla="*/ 94 w 550"/>
                <a:gd name="T77" fmla="*/ 147 h 331"/>
                <a:gd name="T78" fmla="*/ 84 w 550"/>
                <a:gd name="T79" fmla="*/ 157 h 331"/>
                <a:gd name="T80" fmla="*/ 82 w 550"/>
                <a:gd name="T81" fmla="*/ 142 h 331"/>
                <a:gd name="T82" fmla="*/ 82 w 550"/>
                <a:gd name="T83" fmla="*/ 125 h 331"/>
                <a:gd name="T84" fmla="*/ 73 w 550"/>
                <a:gd name="T85" fmla="*/ 124 h 331"/>
                <a:gd name="T86" fmla="*/ 67 w 550"/>
                <a:gd name="T87" fmla="*/ 132 h 331"/>
                <a:gd name="T88" fmla="*/ 59 w 550"/>
                <a:gd name="T89" fmla="*/ 146 h 331"/>
                <a:gd name="T90" fmla="*/ 46 w 550"/>
                <a:gd name="T91" fmla="*/ 165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331">
                  <a:moveTo>
                    <a:pt x="85" y="331"/>
                  </a:moveTo>
                  <a:lnTo>
                    <a:pt x="88" y="270"/>
                  </a:lnTo>
                  <a:lnTo>
                    <a:pt x="89" y="239"/>
                  </a:lnTo>
                  <a:lnTo>
                    <a:pt x="85" y="229"/>
                  </a:lnTo>
                  <a:lnTo>
                    <a:pt x="78" y="236"/>
                  </a:lnTo>
                  <a:lnTo>
                    <a:pt x="66" y="252"/>
                  </a:lnTo>
                  <a:lnTo>
                    <a:pt x="50" y="272"/>
                  </a:lnTo>
                  <a:lnTo>
                    <a:pt x="28" y="291"/>
                  </a:lnTo>
                  <a:lnTo>
                    <a:pt x="0" y="303"/>
                  </a:lnTo>
                  <a:lnTo>
                    <a:pt x="4" y="272"/>
                  </a:lnTo>
                  <a:lnTo>
                    <a:pt x="13" y="246"/>
                  </a:lnTo>
                  <a:lnTo>
                    <a:pt x="23" y="222"/>
                  </a:lnTo>
                  <a:lnTo>
                    <a:pt x="37" y="201"/>
                  </a:lnTo>
                  <a:lnTo>
                    <a:pt x="50" y="180"/>
                  </a:lnTo>
                  <a:lnTo>
                    <a:pt x="62" y="160"/>
                  </a:lnTo>
                  <a:lnTo>
                    <a:pt x="74" y="138"/>
                  </a:lnTo>
                  <a:lnTo>
                    <a:pt x="83" y="116"/>
                  </a:lnTo>
                  <a:lnTo>
                    <a:pt x="91" y="112"/>
                  </a:lnTo>
                  <a:lnTo>
                    <a:pt x="100" y="109"/>
                  </a:lnTo>
                  <a:lnTo>
                    <a:pt x="110" y="104"/>
                  </a:lnTo>
                  <a:lnTo>
                    <a:pt x="119" y="101"/>
                  </a:lnTo>
                  <a:lnTo>
                    <a:pt x="126" y="94"/>
                  </a:lnTo>
                  <a:lnTo>
                    <a:pt x="133" y="88"/>
                  </a:lnTo>
                  <a:lnTo>
                    <a:pt x="137" y="80"/>
                  </a:lnTo>
                  <a:lnTo>
                    <a:pt x="141" y="71"/>
                  </a:lnTo>
                  <a:lnTo>
                    <a:pt x="172" y="73"/>
                  </a:lnTo>
                  <a:lnTo>
                    <a:pt x="200" y="79"/>
                  </a:lnTo>
                  <a:lnTo>
                    <a:pt x="226" y="84"/>
                  </a:lnTo>
                  <a:lnTo>
                    <a:pt x="249" y="85"/>
                  </a:lnTo>
                  <a:lnTo>
                    <a:pt x="268" y="79"/>
                  </a:lnTo>
                  <a:lnTo>
                    <a:pt x="286" y="65"/>
                  </a:lnTo>
                  <a:lnTo>
                    <a:pt x="299" y="39"/>
                  </a:lnTo>
                  <a:lnTo>
                    <a:pt x="313" y="0"/>
                  </a:lnTo>
                  <a:lnTo>
                    <a:pt x="337" y="9"/>
                  </a:lnTo>
                  <a:lnTo>
                    <a:pt x="362" y="22"/>
                  </a:lnTo>
                  <a:lnTo>
                    <a:pt x="386" y="38"/>
                  </a:lnTo>
                  <a:lnTo>
                    <a:pt x="412" y="55"/>
                  </a:lnTo>
                  <a:lnTo>
                    <a:pt x="440" y="70"/>
                  </a:lnTo>
                  <a:lnTo>
                    <a:pt x="471" y="84"/>
                  </a:lnTo>
                  <a:lnTo>
                    <a:pt x="505" y="92"/>
                  </a:lnTo>
                  <a:lnTo>
                    <a:pt x="546" y="96"/>
                  </a:lnTo>
                  <a:lnTo>
                    <a:pt x="548" y="103"/>
                  </a:lnTo>
                  <a:lnTo>
                    <a:pt x="549" y="108"/>
                  </a:lnTo>
                  <a:lnTo>
                    <a:pt x="549" y="112"/>
                  </a:lnTo>
                  <a:lnTo>
                    <a:pt x="550" y="118"/>
                  </a:lnTo>
                  <a:lnTo>
                    <a:pt x="540" y="123"/>
                  </a:lnTo>
                  <a:lnTo>
                    <a:pt x="529" y="127"/>
                  </a:lnTo>
                  <a:lnTo>
                    <a:pt x="520" y="130"/>
                  </a:lnTo>
                  <a:lnTo>
                    <a:pt x="512" y="133"/>
                  </a:lnTo>
                  <a:lnTo>
                    <a:pt x="504" y="137"/>
                  </a:lnTo>
                  <a:lnTo>
                    <a:pt x="498" y="142"/>
                  </a:lnTo>
                  <a:lnTo>
                    <a:pt x="494" y="150"/>
                  </a:lnTo>
                  <a:lnTo>
                    <a:pt x="494" y="163"/>
                  </a:lnTo>
                  <a:lnTo>
                    <a:pt x="512" y="187"/>
                  </a:lnTo>
                  <a:lnTo>
                    <a:pt x="517" y="202"/>
                  </a:lnTo>
                  <a:lnTo>
                    <a:pt x="511" y="208"/>
                  </a:lnTo>
                  <a:lnTo>
                    <a:pt x="500" y="209"/>
                  </a:lnTo>
                  <a:lnTo>
                    <a:pt x="481" y="204"/>
                  </a:lnTo>
                  <a:lnTo>
                    <a:pt x="464" y="200"/>
                  </a:lnTo>
                  <a:lnTo>
                    <a:pt x="448" y="195"/>
                  </a:lnTo>
                  <a:lnTo>
                    <a:pt x="437" y="194"/>
                  </a:lnTo>
                  <a:lnTo>
                    <a:pt x="433" y="198"/>
                  </a:lnTo>
                  <a:lnTo>
                    <a:pt x="433" y="202"/>
                  </a:lnTo>
                  <a:lnTo>
                    <a:pt x="432" y="208"/>
                  </a:lnTo>
                  <a:lnTo>
                    <a:pt x="432" y="217"/>
                  </a:lnTo>
                  <a:lnTo>
                    <a:pt x="442" y="226"/>
                  </a:lnTo>
                  <a:lnTo>
                    <a:pt x="450" y="237"/>
                  </a:lnTo>
                  <a:lnTo>
                    <a:pt x="452" y="241"/>
                  </a:lnTo>
                  <a:lnTo>
                    <a:pt x="454" y="249"/>
                  </a:lnTo>
                  <a:lnTo>
                    <a:pt x="454" y="257"/>
                  </a:lnTo>
                  <a:lnTo>
                    <a:pt x="454" y="270"/>
                  </a:lnTo>
                  <a:lnTo>
                    <a:pt x="436" y="269"/>
                  </a:lnTo>
                  <a:lnTo>
                    <a:pt x="422" y="268"/>
                  </a:lnTo>
                  <a:lnTo>
                    <a:pt x="410" y="267"/>
                  </a:lnTo>
                  <a:lnTo>
                    <a:pt x="402" y="264"/>
                  </a:lnTo>
                  <a:lnTo>
                    <a:pt x="394" y="260"/>
                  </a:lnTo>
                  <a:lnTo>
                    <a:pt x="387" y="254"/>
                  </a:lnTo>
                  <a:lnTo>
                    <a:pt x="380" y="245"/>
                  </a:lnTo>
                  <a:lnTo>
                    <a:pt x="373" y="234"/>
                  </a:lnTo>
                  <a:lnTo>
                    <a:pt x="356" y="234"/>
                  </a:lnTo>
                  <a:lnTo>
                    <a:pt x="347" y="238"/>
                  </a:lnTo>
                  <a:lnTo>
                    <a:pt x="343" y="242"/>
                  </a:lnTo>
                  <a:lnTo>
                    <a:pt x="345" y="250"/>
                  </a:lnTo>
                  <a:lnTo>
                    <a:pt x="348" y="257"/>
                  </a:lnTo>
                  <a:lnTo>
                    <a:pt x="351" y="268"/>
                  </a:lnTo>
                  <a:lnTo>
                    <a:pt x="353" y="278"/>
                  </a:lnTo>
                  <a:lnTo>
                    <a:pt x="353" y="291"/>
                  </a:lnTo>
                  <a:lnTo>
                    <a:pt x="335" y="288"/>
                  </a:lnTo>
                  <a:lnTo>
                    <a:pt x="321" y="284"/>
                  </a:lnTo>
                  <a:lnTo>
                    <a:pt x="311" y="277"/>
                  </a:lnTo>
                  <a:lnTo>
                    <a:pt x="304" y="270"/>
                  </a:lnTo>
                  <a:lnTo>
                    <a:pt x="296" y="262"/>
                  </a:lnTo>
                  <a:lnTo>
                    <a:pt x="290" y="255"/>
                  </a:lnTo>
                  <a:lnTo>
                    <a:pt x="282" y="248"/>
                  </a:lnTo>
                  <a:lnTo>
                    <a:pt x="275" y="246"/>
                  </a:lnTo>
                  <a:lnTo>
                    <a:pt x="267" y="253"/>
                  </a:lnTo>
                  <a:lnTo>
                    <a:pt x="264" y="261"/>
                  </a:lnTo>
                  <a:lnTo>
                    <a:pt x="261" y="268"/>
                  </a:lnTo>
                  <a:lnTo>
                    <a:pt x="261" y="276"/>
                  </a:lnTo>
                  <a:lnTo>
                    <a:pt x="261" y="283"/>
                  </a:lnTo>
                  <a:lnTo>
                    <a:pt x="261" y="291"/>
                  </a:lnTo>
                  <a:lnTo>
                    <a:pt x="260" y="301"/>
                  </a:lnTo>
                  <a:lnTo>
                    <a:pt x="259" y="313"/>
                  </a:lnTo>
                  <a:lnTo>
                    <a:pt x="251" y="314"/>
                  </a:lnTo>
                  <a:lnTo>
                    <a:pt x="245" y="310"/>
                  </a:lnTo>
                  <a:lnTo>
                    <a:pt x="241" y="301"/>
                  </a:lnTo>
                  <a:lnTo>
                    <a:pt x="238" y="292"/>
                  </a:lnTo>
                  <a:lnTo>
                    <a:pt x="235" y="280"/>
                  </a:lnTo>
                  <a:lnTo>
                    <a:pt x="235" y="271"/>
                  </a:lnTo>
                  <a:lnTo>
                    <a:pt x="235" y="263"/>
                  </a:lnTo>
                  <a:lnTo>
                    <a:pt x="235" y="261"/>
                  </a:lnTo>
                  <a:lnTo>
                    <a:pt x="221" y="250"/>
                  </a:lnTo>
                  <a:lnTo>
                    <a:pt x="211" y="249"/>
                  </a:lnTo>
                  <a:lnTo>
                    <a:pt x="203" y="255"/>
                  </a:lnTo>
                  <a:lnTo>
                    <a:pt x="198" y="267"/>
                  </a:lnTo>
                  <a:lnTo>
                    <a:pt x="192" y="279"/>
                  </a:lnTo>
                  <a:lnTo>
                    <a:pt x="188" y="294"/>
                  </a:lnTo>
                  <a:lnTo>
                    <a:pt x="181" y="308"/>
                  </a:lnTo>
                  <a:lnTo>
                    <a:pt x="174" y="319"/>
                  </a:lnTo>
                  <a:lnTo>
                    <a:pt x="168" y="314"/>
                  </a:lnTo>
                  <a:lnTo>
                    <a:pt x="165" y="305"/>
                  </a:lnTo>
                  <a:lnTo>
                    <a:pt x="164" y="294"/>
                  </a:lnTo>
                  <a:lnTo>
                    <a:pt x="164" y="283"/>
                  </a:lnTo>
                  <a:lnTo>
                    <a:pt x="164" y="270"/>
                  </a:lnTo>
                  <a:lnTo>
                    <a:pt x="164" y="260"/>
                  </a:lnTo>
                  <a:lnTo>
                    <a:pt x="164" y="250"/>
                  </a:lnTo>
                  <a:lnTo>
                    <a:pt x="164" y="246"/>
                  </a:lnTo>
                  <a:lnTo>
                    <a:pt x="153" y="246"/>
                  </a:lnTo>
                  <a:lnTo>
                    <a:pt x="145" y="248"/>
                  </a:lnTo>
                  <a:lnTo>
                    <a:pt x="139" y="253"/>
                  </a:lnTo>
                  <a:lnTo>
                    <a:pt x="136" y="259"/>
                  </a:lnTo>
                  <a:lnTo>
                    <a:pt x="133" y="263"/>
                  </a:lnTo>
                  <a:lnTo>
                    <a:pt x="129" y="271"/>
                  </a:lnTo>
                  <a:lnTo>
                    <a:pt x="123" y="279"/>
                  </a:lnTo>
                  <a:lnTo>
                    <a:pt x="118" y="291"/>
                  </a:lnTo>
                  <a:lnTo>
                    <a:pt x="108" y="307"/>
                  </a:lnTo>
                  <a:lnTo>
                    <a:pt x="98" y="329"/>
                  </a:lnTo>
                  <a:lnTo>
                    <a:pt x="91" y="330"/>
                  </a:lnTo>
                  <a:lnTo>
                    <a:pt x="85" y="3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19" name="Freeform 50"/>
            <p:cNvSpPr>
              <a:spLocks/>
            </p:cNvSpPr>
            <p:nvPr/>
          </p:nvSpPr>
          <p:spPr bwMode="auto">
            <a:xfrm>
              <a:off x="297" y="839"/>
              <a:ext cx="257" cy="311"/>
            </a:xfrm>
            <a:custGeom>
              <a:avLst/>
              <a:gdLst>
                <a:gd name="T0" fmla="*/ 108 w 513"/>
                <a:gd name="T1" fmla="*/ 309 h 622"/>
                <a:gd name="T2" fmla="*/ 98 w 513"/>
                <a:gd name="T3" fmla="*/ 306 h 622"/>
                <a:gd name="T4" fmla="*/ 87 w 513"/>
                <a:gd name="T5" fmla="*/ 304 h 622"/>
                <a:gd name="T6" fmla="*/ 79 w 513"/>
                <a:gd name="T7" fmla="*/ 261 h 622"/>
                <a:gd name="T8" fmla="*/ 64 w 513"/>
                <a:gd name="T9" fmla="*/ 216 h 622"/>
                <a:gd name="T10" fmla="*/ 56 w 513"/>
                <a:gd name="T11" fmla="*/ 202 h 622"/>
                <a:gd name="T12" fmla="*/ 65 w 513"/>
                <a:gd name="T13" fmla="*/ 243 h 622"/>
                <a:gd name="T14" fmla="*/ 77 w 513"/>
                <a:gd name="T15" fmla="*/ 285 h 622"/>
                <a:gd name="T16" fmla="*/ 80 w 513"/>
                <a:gd name="T17" fmla="*/ 300 h 622"/>
                <a:gd name="T18" fmla="*/ 70 w 513"/>
                <a:gd name="T19" fmla="*/ 295 h 622"/>
                <a:gd name="T20" fmla="*/ 58 w 513"/>
                <a:gd name="T21" fmla="*/ 263 h 622"/>
                <a:gd name="T22" fmla="*/ 45 w 513"/>
                <a:gd name="T23" fmla="*/ 218 h 622"/>
                <a:gd name="T24" fmla="*/ 35 w 513"/>
                <a:gd name="T25" fmla="*/ 175 h 622"/>
                <a:gd name="T26" fmla="*/ 43 w 513"/>
                <a:gd name="T27" fmla="*/ 216 h 622"/>
                <a:gd name="T28" fmla="*/ 56 w 513"/>
                <a:gd name="T29" fmla="*/ 258 h 622"/>
                <a:gd name="T30" fmla="*/ 56 w 513"/>
                <a:gd name="T31" fmla="*/ 283 h 622"/>
                <a:gd name="T32" fmla="*/ 42 w 513"/>
                <a:gd name="T33" fmla="*/ 256 h 622"/>
                <a:gd name="T34" fmla="*/ 31 w 513"/>
                <a:gd name="T35" fmla="*/ 216 h 622"/>
                <a:gd name="T36" fmla="*/ 21 w 513"/>
                <a:gd name="T37" fmla="*/ 178 h 622"/>
                <a:gd name="T38" fmla="*/ 26 w 513"/>
                <a:gd name="T39" fmla="*/ 211 h 622"/>
                <a:gd name="T40" fmla="*/ 37 w 513"/>
                <a:gd name="T41" fmla="*/ 247 h 622"/>
                <a:gd name="T42" fmla="*/ 37 w 513"/>
                <a:gd name="T43" fmla="*/ 270 h 622"/>
                <a:gd name="T44" fmla="*/ 19 w 513"/>
                <a:gd name="T45" fmla="*/ 222 h 622"/>
                <a:gd name="T46" fmla="*/ 5 w 513"/>
                <a:gd name="T47" fmla="*/ 167 h 622"/>
                <a:gd name="T48" fmla="*/ 5 w 513"/>
                <a:gd name="T49" fmla="*/ 182 h 622"/>
                <a:gd name="T50" fmla="*/ 12 w 513"/>
                <a:gd name="T51" fmla="*/ 216 h 622"/>
                <a:gd name="T52" fmla="*/ 23 w 513"/>
                <a:gd name="T53" fmla="*/ 249 h 622"/>
                <a:gd name="T54" fmla="*/ 0 w 513"/>
                <a:gd name="T55" fmla="*/ 188 h 622"/>
                <a:gd name="T56" fmla="*/ 54 w 513"/>
                <a:gd name="T57" fmla="*/ 94 h 622"/>
                <a:gd name="T58" fmla="*/ 154 w 513"/>
                <a:gd name="T59" fmla="*/ 34 h 622"/>
                <a:gd name="T60" fmla="*/ 190 w 513"/>
                <a:gd name="T61" fmla="*/ 17 h 622"/>
                <a:gd name="T62" fmla="*/ 211 w 513"/>
                <a:gd name="T63" fmla="*/ 75 h 622"/>
                <a:gd name="T64" fmla="*/ 218 w 513"/>
                <a:gd name="T65" fmla="*/ 125 h 622"/>
                <a:gd name="T66" fmla="*/ 196 w 513"/>
                <a:gd name="T67" fmla="*/ 135 h 622"/>
                <a:gd name="T68" fmla="*/ 186 w 513"/>
                <a:gd name="T69" fmla="*/ 155 h 622"/>
                <a:gd name="T70" fmla="*/ 190 w 513"/>
                <a:gd name="T71" fmla="*/ 165 h 622"/>
                <a:gd name="T72" fmla="*/ 203 w 513"/>
                <a:gd name="T73" fmla="*/ 152 h 622"/>
                <a:gd name="T74" fmla="*/ 219 w 513"/>
                <a:gd name="T75" fmla="*/ 144 h 622"/>
                <a:gd name="T76" fmla="*/ 237 w 513"/>
                <a:gd name="T77" fmla="*/ 176 h 622"/>
                <a:gd name="T78" fmla="*/ 257 w 513"/>
                <a:gd name="T79" fmla="*/ 256 h 622"/>
                <a:gd name="T80" fmla="*/ 231 w 513"/>
                <a:gd name="T81" fmla="*/ 300 h 622"/>
                <a:gd name="T82" fmla="*/ 208 w 513"/>
                <a:gd name="T83" fmla="*/ 293 h 622"/>
                <a:gd name="T84" fmla="*/ 186 w 513"/>
                <a:gd name="T85" fmla="*/ 291 h 622"/>
                <a:gd name="T86" fmla="*/ 171 w 513"/>
                <a:gd name="T87" fmla="*/ 296 h 622"/>
                <a:gd name="T88" fmla="*/ 171 w 513"/>
                <a:gd name="T89" fmla="*/ 306 h 622"/>
                <a:gd name="T90" fmla="*/ 149 w 513"/>
                <a:gd name="T91" fmla="*/ 308 h 622"/>
                <a:gd name="T92" fmla="*/ 128 w 513"/>
                <a:gd name="T93" fmla="*/ 31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3" h="622">
                  <a:moveTo>
                    <a:pt x="229" y="622"/>
                  </a:moveTo>
                  <a:lnTo>
                    <a:pt x="222" y="619"/>
                  </a:lnTo>
                  <a:lnTo>
                    <a:pt x="215" y="617"/>
                  </a:lnTo>
                  <a:lnTo>
                    <a:pt x="208" y="615"/>
                  </a:lnTo>
                  <a:lnTo>
                    <a:pt x="201" y="613"/>
                  </a:lnTo>
                  <a:lnTo>
                    <a:pt x="195" y="611"/>
                  </a:lnTo>
                  <a:lnTo>
                    <a:pt x="188" y="610"/>
                  </a:lnTo>
                  <a:lnTo>
                    <a:pt x="181" y="608"/>
                  </a:lnTo>
                  <a:lnTo>
                    <a:pt x="174" y="607"/>
                  </a:lnTo>
                  <a:lnTo>
                    <a:pt x="171" y="580"/>
                  </a:lnTo>
                  <a:lnTo>
                    <a:pt x="166" y="552"/>
                  </a:lnTo>
                  <a:lnTo>
                    <a:pt x="157" y="521"/>
                  </a:lnTo>
                  <a:lnTo>
                    <a:pt x="147" y="492"/>
                  </a:lnTo>
                  <a:lnTo>
                    <a:pt x="136" y="460"/>
                  </a:lnTo>
                  <a:lnTo>
                    <a:pt x="127" y="431"/>
                  </a:lnTo>
                  <a:lnTo>
                    <a:pt x="116" y="404"/>
                  </a:lnTo>
                  <a:lnTo>
                    <a:pt x="111" y="381"/>
                  </a:lnTo>
                  <a:lnTo>
                    <a:pt x="111" y="403"/>
                  </a:lnTo>
                  <a:lnTo>
                    <a:pt x="115" y="428"/>
                  </a:lnTo>
                  <a:lnTo>
                    <a:pt x="121" y="455"/>
                  </a:lnTo>
                  <a:lnTo>
                    <a:pt x="129" y="485"/>
                  </a:lnTo>
                  <a:lnTo>
                    <a:pt x="136" y="513"/>
                  </a:lnTo>
                  <a:lnTo>
                    <a:pt x="145" y="542"/>
                  </a:lnTo>
                  <a:lnTo>
                    <a:pt x="154" y="570"/>
                  </a:lnTo>
                  <a:lnTo>
                    <a:pt x="162" y="597"/>
                  </a:lnTo>
                  <a:lnTo>
                    <a:pt x="161" y="599"/>
                  </a:lnTo>
                  <a:lnTo>
                    <a:pt x="160" y="600"/>
                  </a:lnTo>
                  <a:lnTo>
                    <a:pt x="150" y="593"/>
                  </a:lnTo>
                  <a:lnTo>
                    <a:pt x="144" y="590"/>
                  </a:lnTo>
                  <a:lnTo>
                    <a:pt x="139" y="589"/>
                  </a:lnTo>
                  <a:lnTo>
                    <a:pt x="136" y="588"/>
                  </a:lnTo>
                  <a:lnTo>
                    <a:pt x="124" y="557"/>
                  </a:lnTo>
                  <a:lnTo>
                    <a:pt x="115" y="526"/>
                  </a:lnTo>
                  <a:lnTo>
                    <a:pt x="105" y="496"/>
                  </a:lnTo>
                  <a:lnTo>
                    <a:pt x="98" y="466"/>
                  </a:lnTo>
                  <a:lnTo>
                    <a:pt x="90" y="436"/>
                  </a:lnTo>
                  <a:lnTo>
                    <a:pt x="83" y="408"/>
                  </a:lnTo>
                  <a:lnTo>
                    <a:pt x="76" y="378"/>
                  </a:lnTo>
                  <a:lnTo>
                    <a:pt x="70" y="349"/>
                  </a:lnTo>
                  <a:lnTo>
                    <a:pt x="71" y="374"/>
                  </a:lnTo>
                  <a:lnTo>
                    <a:pt x="77" y="402"/>
                  </a:lnTo>
                  <a:lnTo>
                    <a:pt x="85" y="431"/>
                  </a:lnTo>
                  <a:lnTo>
                    <a:pt x="94" y="459"/>
                  </a:lnTo>
                  <a:lnTo>
                    <a:pt x="102" y="487"/>
                  </a:lnTo>
                  <a:lnTo>
                    <a:pt x="111" y="515"/>
                  </a:lnTo>
                  <a:lnTo>
                    <a:pt x="114" y="541"/>
                  </a:lnTo>
                  <a:lnTo>
                    <a:pt x="115" y="569"/>
                  </a:lnTo>
                  <a:lnTo>
                    <a:pt x="111" y="566"/>
                  </a:lnTo>
                  <a:lnTo>
                    <a:pt x="106" y="566"/>
                  </a:lnTo>
                  <a:lnTo>
                    <a:pt x="94" y="539"/>
                  </a:lnTo>
                  <a:lnTo>
                    <a:pt x="84" y="512"/>
                  </a:lnTo>
                  <a:lnTo>
                    <a:pt x="75" y="485"/>
                  </a:lnTo>
                  <a:lnTo>
                    <a:pt x="68" y="459"/>
                  </a:lnTo>
                  <a:lnTo>
                    <a:pt x="61" y="432"/>
                  </a:lnTo>
                  <a:lnTo>
                    <a:pt x="54" y="406"/>
                  </a:lnTo>
                  <a:lnTo>
                    <a:pt x="47" y="380"/>
                  </a:lnTo>
                  <a:lnTo>
                    <a:pt x="41" y="356"/>
                  </a:lnTo>
                  <a:lnTo>
                    <a:pt x="41" y="376"/>
                  </a:lnTo>
                  <a:lnTo>
                    <a:pt x="46" y="399"/>
                  </a:lnTo>
                  <a:lnTo>
                    <a:pt x="52" y="421"/>
                  </a:lnTo>
                  <a:lnTo>
                    <a:pt x="59" y="446"/>
                  </a:lnTo>
                  <a:lnTo>
                    <a:pt x="66" y="470"/>
                  </a:lnTo>
                  <a:lnTo>
                    <a:pt x="73" y="494"/>
                  </a:lnTo>
                  <a:lnTo>
                    <a:pt x="78" y="518"/>
                  </a:lnTo>
                  <a:lnTo>
                    <a:pt x="84" y="543"/>
                  </a:lnTo>
                  <a:lnTo>
                    <a:pt x="73" y="540"/>
                  </a:lnTo>
                  <a:lnTo>
                    <a:pt x="61" y="519"/>
                  </a:lnTo>
                  <a:lnTo>
                    <a:pt x="48" y="485"/>
                  </a:lnTo>
                  <a:lnTo>
                    <a:pt x="37" y="443"/>
                  </a:lnTo>
                  <a:lnTo>
                    <a:pt x="24" y="401"/>
                  </a:lnTo>
                  <a:lnTo>
                    <a:pt x="16" y="363"/>
                  </a:lnTo>
                  <a:lnTo>
                    <a:pt x="9" y="334"/>
                  </a:lnTo>
                  <a:lnTo>
                    <a:pt x="8" y="322"/>
                  </a:lnTo>
                  <a:lnTo>
                    <a:pt x="8" y="343"/>
                  </a:lnTo>
                  <a:lnTo>
                    <a:pt x="10" y="364"/>
                  </a:lnTo>
                  <a:lnTo>
                    <a:pt x="14" y="386"/>
                  </a:lnTo>
                  <a:lnTo>
                    <a:pt x="20" y="409"/>
                  </a:lnTo>
                  <a:lnTo>
                    <a:pt x="24" y="431"/>
                  </a:lnTo>
                  <a:lnTo>
                    <a:pt x="31" y="454"/>
                  </a:lnTo>
                  <a:lnTo>
                    <a:pt x="38" y="475"/>
                  </a:lnTo>
                  <a:lnTo>
                    <a:pt x="46" y="498"/>
                  </a:lnTo>
                  <a:lnTo>
                    <a:pt x="44" y="500"/>
                  </a:lnTo>
                  <a:lnTo>
                    <a:pt x="41" y="501"/>
                  </a:lnTo>
                  <a:lnTo>
                    <a:pt x="0" y="376"/>
                  </a:lnTo>
                  <a:lnTo>
                    <a:pt x="6" y="290"/>
                  </a:lnTo>
                  <a:lnTo>
                    <a:pt x="46" y="229"/>
                  </a:lnTo>
                  <a:lnTo>
                    <a:pt x="108" y="188"/>
                  </a:lnTo>
                  <a:lnTo>
                    <a:pt x="180" y="153"/>
                  </a:lnTo>
                  <a:lnTo>
                    <a:pt x="251" y="116"/>
                  </a:lnTo>
                  <a:lnTo>
                    <a:pt x="308" y="68"/>
                  </a:lnTo>
                  <a:lnTo>
                    <a:pt x="343" y="0"/>
                  </a:lnTo>
                  <a:lnTo>
                    <a:pt x="361" y="10"/>
                  </a:lnTo>
                  <a:lnTo>
                    <a:pt x="380" y="34"/>
                  </a:lnTo>
                  <a:lnTo>
                    <a:pt x="397" y="68"/>
                  </a:lnTo>
                  <a:lnTo>
                    <a:pt x="411" y="108"/>
                  </a:lnTo>
                  <a:lnTo>
                    <a:pt x="421" y="150"/>
                  </a:lnTo>
                  <a:lnTo>
                    <a:pt x="430" y="190"/>
                  </a:lnTo>
                  <a:lnTo>
                    <a:pt x="434" y="225"/>
                  </a:lnTo>
                  <a:lnTo>
                    <a:pt x="435" y="249"/>
                  </a:lnTo>
                  <a:lnTo>
                    <a:pt x="417" y="253"/>
                  </a:lnTo>
                  <a:lnTo>
                    <a:pt x="403" y="260"/>
                  </a:lnTo>
                  <a:lnTo>
                    <a:pt x="391" y="269"/>
                  </a:lnTo>
                  <a:lnTo>
                    <a:pt x="383" y="281"/>
                  </a:lnTo>
                  <a:lnTo>
                    <a:pt x="375" y="294"/>
                  </a:lnTo>
                  <a:lnTo>
                    <a:pt x="372" y="309"/>
                  </a:lnTo>
                  <a:lnTo>
                    <a:pt x="368" y="325"/>
                  </a:lnTo>
                  <a:lnTo>
                    <a:pt x="368" y="343"/>
                  </a:lnTo>
                  <a:lnTo>
                    <a:pt x="379" y="329"/>
                  </a:lnTo>
                  <a:lnTo>
                    <a:pt x="388" y="319"/>
                  </a:lnTo>
                  <a:lnTo>
                    <a:pt x="396" y="310"/>
                  </a:lnTo>
                  <a:lnTo>
                    <a:pt x="405" y="303"/>
                  </a:lnTo>
                  <a:lnTo>
                    <a:pt x="413" y="296"/>
                  </a:lnTo>
                  <a:lnTo>
                    <a:pt x="425" y="293"/>
                  </a:lnTo>
                  <a:lnTo>
                    <a:pt x="437" y="288"/>
                  </a:lnTo>
                  <a:lnTo>
                    <a:pt x="455" y="284"/>
                  </a:lnTo>
                  <a:lnTo>
                    <a:pt x="460" y="311"/>
                  </a:lnTo>
                  <a:lnTo>
                    <a:pt x="474" y="352"/>
                  </a:lnTo>
                  <a:lnTo>
                    <a:pt x="490" y="404"/>
                  </a:lnTo>
                  <a:lnTo>
                    <a:pt x="505" y="459"/>
                  </a:lnTo>
                  <a:lnTo>
                    <a:pt x="513" y="511"/>
                  </a:lnTo>
                  <a:lnTo>
                    <a:pt x="512" y="556"/>
                  </a:lnTo>
                  <a:lnTo>
                    <a:pt x="495" y="587"/>
                  </a:lnTo>
                  <a:lnTo>
                    <a:pt x="461" y="600"/>
                  </a:lnTo>
                  <a:lnTo>
                    <a:pt x="445" y="594"/>
                  </a:lnTo>
                  <a:lnTo>
                    <a:pt x="430" y="589"/>
                  </a:lnTo>
                  <a:lnTo>
                    <a:pt x="415" y="586"/>
                  </a:lnTo>
                  <a:lnTo>
                    <a:pt x="402" y="584"/>
                  </a:lnTo>
                  <a:lnTo>
                    <a:pt x="387" y="581"/>
                  </a:lnTo>
                  <a:lnTo>
                    <a:pt x="372" y="581"/>
                  </a:lnTo>
                  <a:lnTo>
                    <a:pt x="358" y="582"/>
                  </a:lnTo>
                  <a:lnTo>
                    <a:pt x="345" y="586"/>
                  </a:lnTo>
                  <a:lnTo>
                    <a:pt x="342" y="592"/>
                  </a:lnTo>
                  <a:lnTo>
                    <a:pt x="341" y="597"/>
                  </a:lnTo>
                  <a:lnTo>
                    <a:pt x="341" y="603"/>
                  </a:lnTo>
                  <a:lnTo>
                    <a:pt x="341" y="612"/>
                  </a:lnTo>
                  <a:lnTo>
                    <a:pt x="326" y="613"/>
                  </a:lnTo>
                  <a:lnTo>
                    <a:pt x="312" y="615"/>
                  </a:lnTo>
                  <a:lnTo>
                    <a:pt x="297" y="616"/>
                  </a:lnTo>
                  <a:lnTo>
                    <a:pt x="283" y="618"/>
                  </a:lnTo>
                  <a:lnTo>
                    <a:pt x="269" y="619"/>
                  </a:lnTo>
                  <a:lnTo>
                    <a:pt x="255" y="620"/>
                  </a:lnTo>
                  <a:lnTo>
                    <a:pt x="242" y="620"/>
                  </a:lnTo>
                  <a:lnTo>
                    <a:pt x="229" y="62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0" name="Freeform 51"/>
            <p:cNvSpPr>
              <a:spLocks/>
            </p:cNvSpPr>
            <p:nvPr/>
          </p:nvSpPr>
          <p:spPr bwMode="auto">
            <a:xfrm>
              <a:off x="376" y="1038"/>
              <a:ext cx="28" cy="104"/>
            </a:xfrm>
            <a:custGeom>
              <a:avLst/>
              <a:gdLst>
                <a:gd name="T0" fmla="*/ 25 w 55"/>
                <a:gd name="T1" fmla="*/ 104 h 209"/>
                <a:gd name="T2" fmla="*/ 22 w 55"/>
                <a:gd name="T3" fmla="*/ 94 h 209"/>
                <a:gd name="T4" fmla="*/ 18 w 55"/>
                <a:gd name="T5" fmla="*/ 80 h 209"/>
                <a:gd name="T6" fmla="*/ 13 w 55"/>
                <a:gd name="T7" fmla="*/ 65 h 209"/>
                <a:gd name="T8" fmla="*/ 9 w 55"/>
                <a:gd name="T9" fmla="*/ 49 h 209"/>
                <a:gd name="T10" fmla="*/ 5 w 55"/>
                <a:gd name="T11" fmla="*/ 33 h 209"/>
                <a:gd name="T12" fmla="*/ 2 w 55"/>
                <a:gd name="T13" fmla="*/ 18 h 209"/>
                <a:gd name="T14" fmla="*/ 0 w 55"/>
                <a:gd name="T15" fmla="*/ 7 h 209"/>
                <a:gd name="T16" fmla="*/ 1 w 55"/>
                <a:gd name="T17" fmla="*/ 0 h 209"/>
                <a:gd name="T18" fmla="*/ 2 w 55"/>
                <a:gd name="T19" fmla="*/ 6 h 209"/>
                <a:gd name="T20" fmla="*/ 4 w 55"/>
                <a:gd name="T21" fmla="*/ 11 h 209"/>
                <a:gd name="T22" fmla="*/ 6 w 55"/>
                <a:gd name="T23" fmla="*/ 18 h 209"/>
                <a:gd name="T24" fmla="*/ 8 w 55"/>
                <a:gd name="T25" fmla="*/ 27 h 209"/>
                <a:gd name="T26" fmla="*/ 11 w 55"/>
                <a:gd name="T27" fmla="*/ 38 h 209"/>
                <a:gd name="T28" fmla="*/ 15 w 55"/>
                <a:gd name="T29" fmla="*/ 54 h 209"/>
                <a:gd name="T30" fmla="*/ 20 w 55"/>
                <a:gd name="T31" fmla="*/ 75 h 209"/>
                <a:gd name="T32" fmla="*/ 28 w 55"/>
                <a:gd name="T33" fmla="*/ 104 h 209"/>
                <a:gd name="T34" fmla="*/ 25 w 55"/>
                <a:gd name="T35" fmla="*/ 10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 h="209">
                  <a:moveTo>
                    <a:pt x="50" y="209"/>
                  </a:moveTo>
                  <a:lnTo>
                    <a:pt x="44" y="188"/>
                  </a:lnTo>
                  <a:lnTo>
                    <a:pt x="36" y="161"/>
                  </a:lnTo>
                  <a:lnTo>
                    <a:pt x="26" y="130"/>
                  </a:lnTo>
                  <a:lnTo>
                    <a:pt x="18" y="98"/>
                  </a:lnTo>
                  <a:lnTo>
                    <a:pt x="9" y="66"/>
                  </a:lnTo>
                  <a:lnTo>
                    <a:pt x="3" y="37"/>
                  </a:lnTo>
                  <a:lnTo>
                    <a:pt x="0" y="14"/>
                  </a:lnTo>
                  <a:lnTo>
                    <a:pt x="1" y="0"/>
                  </a:lnTo>
                  <a:lnTo>
                    <a:pt x="4" y="12"/>
                  </a:lnTo>
                  <a:lnTo>
                    <a:pt x="8" y="23"/>
                  </a:lnTo>
                  <a:lnTo>
                    <a:pt x="11" y="36"/>
                  </a:lnTo>
                  <a:lnTo>
                    <a:pt x="16" y="54"/>
                  </a:lnTo>
                  <a:lnTo>
                    <a:pt x="21" y="76"/>
                  </a:lnTo>
                  <a:lnTo>
                    <a:pt x="30" y="108"/>
                  </a:lnTo>
                  <a:lnTo>
                    <a:pt x="40" y="151"/>
                  </a:lnTo>
                  <a:lnTo>
                    <a:pt x="55" y="209"/>
                  </a:lnTo>
                  <a:lnTo>
                    <a:pt x="50"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1" name="Freeform 52"/>
            <p:cNvSpPr>
              <a:spLocks/>
            </p:cNvSpPr>
            <p:nvPr/>
          </p:nvSpPr>
          <p:spPr bwMode="auto">
            <a:xfrm>
              <a:off x="397" y="1036"/>
              <a:ext cx="27" cy="106"/>
            </a:xfrm>
            <a:custGeom>
              <a:avLst/>
              <a:gdLst>
                <a:gd name="T0" fmla="*/ 24 w 55"/>
                <a:gd name="T1" fmla="*/ 106 h 213"/>
                <a:gd name="T2" fmla="*/ 21 w 55"/>
                <a:gd name="T3" fmla="*/ 94 h 213"/>
                <a:gd name="T4" fmla="*/ 16 w 55"/>
                <a:gd name="T5" fmla="*/ 80 h 213"/>
                <a:gd name="T6" fmla="*/ 12 w 55"/>
                <a:gd name="T7" fmla="*/ 65 h 213"/>
                <a:gd name="T8" fmla="*/ 8 w 55"/>
                <a:gd name="T9" fmla="*/ 49 h 213"/>
                <a:gd name="T10" fmla="*/ 4 w 55"/>
                <a:gd name="T11" fmla="*/ 34 h 213"/>
                <a:gd name="T12" fmla="*/ 2 w 55"/>
                <a:gd name="T13" fmla="*/ 20 h 213"/>
                <a:gd name="T14" fmla="*/ 0 w 55"/>
                <a:gd name="T15" fmla="*/ 8 h 213"/>
                <a:gd name="T16" fmla="*/ 0 w 55"/>
                <a:gd name="T17" fmla="*/ 0 h 213"/>
                <a:gd name="T18" fmla="*/ 2 w 55"/>
                <a:gd name="T19" fmla="*/ 5 h 213"/>
                <a:gd name="T20" fmla="*/ 5 w 55"/>
                <a:gd name="T21" fmla="*/ 16 h 213"/>
                <a:gd name="T22" fmla="*/ 8 w 55"/>
                <a:gd name="T23" fmla="*/ 32 h 213"/>
                <a:gd name="T24" fmla="*/ 13 w 55"/>
                <a:gd name="T25" fmla="*/ 50 h 213"/>
                <a:gd name="T26" fmla="*/ 17 w 55"/>
                <a:gd name="T27" fmla="*/ 68 h 213"/>
                <a:gd name="T28" fmla="*/ 22 w 55"/>
                <a:gd name="T29" fmla="*/ 85 h 213"/>
                <a:gd name="T30" fmla="*/ 25 w 55"/>
                <a:gd name="T31" fmla="*/ 98 h 213"/>
                <a:gd name="T32" fmla="*/ 27 w 55"/>
                <a:gd name="T33" fmla="*/ 106 h 213"/>
                <a:gd name="T34" fmla="*/ 26 w 55"/>
                <a:gd name="T35" fmla="*/ 106 h 213"/>
                <a:gd name="T36" fmla="*/ 24 w 55"/>
                <a:gd name="T37" fmla="*/ 106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213">
                  <a:moveTo>
                    <a:pt x="48" y="213"/>
                  </a:moveTo>
                  <a:lnTo>
                    <a:pt x="42" y="188"/>
                  </a:lnTo>
                  <a:lnTo>
                    <a:pt x="33" y="161"/>
                  </a:lnTo>
                  <a:lnTo>
                    <a:pt x="24" y="130"/>
                  </a:lnTo>
                  <a:lnTo>
                    <a:pt x="16" y="99"/>
                  </a:lnTo>
                  <a:lnTo>
                    <a:pt x="8" y="68"/>
                  </a:lnTo>
                  <a:lnTo>
                    <a:pt x="4" y="40"/>
                  </a:lnTo>
                  <a:lnTo>
                    <a:pt x="0" y="16"/>
                  </a:lnTo>
                  <a:lnTo>
                    <a:pt x="1" y="0"/>
                  </a:lnTo>
                  <a:lnTo>
                    <a:pt x="4" y="10"/>
                  </a:lnTo>
                  <a:lnTo>
                    <a:pt x="10" y="33"/>
                  </a:lnTo>
                  <a:lnTo>
                    <a:pt x="17" y="64"/>
                  </a:lnTo>
                  <a:lnTo>
                    <a:pt x="27" y="101"/>
                  </a:lnTo>
                  <a:lnTo>
                    <a:pt x="35" y="137"/>
                  </a:lnTo>
                  <a:lnTo>
                    <a:pt x="44" y="170"/>
                  </a:lnTo>
                  <a:lnTo>
                    <a:pt x="51" y="196"/>
                  </a:lnTo>
                  <a:lnTo>
                    <a:pt x="55" y="213"/>
                  </a:lnTo>
                  <a:lnTo>
                    <a:pt x="52" y="213"/>
                  </a:lnTo>
                  <a:lnTo>
                    <a:pt x="48"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2" name="Freeform 53"/>
            <p:cNvSpPr>
              <a:spLocks/>
            </p:cNvSpPr>
            <p:nvPr/>
          </p:nvSpPr>
          <p:spPr bwMode="auto">
            <a:xfrm>
              <a:off x="415" y="1049"/>
              <a:ext cx="21" cy="89"/>
            </a:xfrm>
            <a:custGeom>
              <a:avLst/>
              <a:gdLst>
                <a:gd name="T0" fmla="*/ 19 w 42"/>
                <a:gd name="T1" fmla="*/ 87 h 177"/>
                <a:gd name="T2" fmla="*/ 16 w 42"/>
                <a:gd name="T3" fmla="*/ 75 h 177"/>
                <a:gd name="T4" fmla="*/ 13 w 42"/>
                <a:gd name="T5" fmla="*/ 64 h 177"/>
                <a:gd name="T6" fmla="*/ 11 w 42"/>
                <a:gd name="T7" fmla="*/ 53 h 177"/>
                <a:gd name="T8" fmla="*/ 8 w 42"/>
                <a:gd name="T9" fmla="*/ 42 h 177"/>
                <a:gd name="T10" fmla="*/ 5 w 42"/>
                <a:gd name="T11" fmla="*/ 31 h 177"/>
                <a:gd name="T12" fmla="*/ 3 w 42"/>
                <a:gd name="T13" fmla="*/ 20 h 177"/>
                <a:gd name="T14" fmla="*/ 1 w 42"/>
                <a:gd name="T15" fmla="*/ 10 h 177"/>
                <a:gd name="T16" fmla="*/ 0 w 42"/>
                <a:gd name="T17" fmla="*/ 0 h 177"/>
                <a:gd name="T18" fmla="*/ 4 w 42"/>
                <a:gd name="T19" fmla="*/ 7 h 177"/>
                <a:gd name="T20" fmla="*/ 7 w 42"/>
                <a:gd name="T21" fmla="*/ 18 h 177"/>
                <a:gd name="T22" fmla="*/ 11 w 42"/>
                <a:gd name="T23" fmla="*/ 30 h 177"/>
                <a:gd name="T24" fmla="*/ 15 w 42"/>
                <a:gd name="T25" fmla="*/ 45 h 177"/>
                <a:gd name="T26" fmla="*/ 17 w 42"/>
                <a:gd name="T27" fmla="*/ 60 h 177"/>
                <a:gd name="T28" fmla="*/ 20 w 42"/>
                <a:gd name="T29" fmla="*/ 72 h 177"/>
                <a:gd name="T30" fmla="*/ 21 w 42"/>
                <a:gd name="T31" fmla="*/ 83 h 177"/>
                <a:gd name="T32" fmla="*/ 21 w 42"/>
                <a:gd name="T33" fmla="*/ 89 h 177"/>
                <a:gd name="T34" fmla="*/ 20 w 42"/>
                <a:gd name="T35" fmla="*/ 88 h 177"/>
                <a:gd name="T36" fmla="*/ 19 w 42"/>
                <a:gd name="T37" fmla="*/ 8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177">
                  <a:moveTo>
                    <a:pt x="38" y="173"/>
                  </a:moveTo>
                  <a:lnTo>
                    <a:pt x="32" y="150"/>
                  </a:lnTo>
                  <a:lnTo>
                    <a:pt x="26" y="128"/>
                  </a:lnTo>
                  <a:lnTo>
                    <a:pt x="21" y="105"/>
                  </a:lnTo>
                  <a:lnTo>
                    <a:pt x="16" y="83"/>
                  </a:lnTo>
                  <a:lnTo>
                    <a:pt x="10" y="61"/>
                  </a:lnTo>
                  <a:lnTo>
                    <a:pt x="6" y="39"/>
                  </a:lnTo>
                  <a:lnTo>
                    <a:pt x="2" y="19"/>
                  </a:lnTo>
                  <a:lnTo>
                    <a:pt x="0" y="0"/>
                  </a:lnTo>
                  <a:lnTo>
                    <a:pt x="7" y="13"/>
                  </a:lnTo>
                  <a:lnTo>
                    <a:pt x="14" y="35"/>
                  </a:lnTo>
                  <a:lnTo>
                    <a:pt x="21" y="60"/>
                  </a:lnTo>
                  <a:lnTo>
                    <a:pt x="29" y="90"/>
                  </a:lnTo>
                  <a:lnTo>
                    <a:pt x="33" y="119"/>
                  </a:lnTo>
                  <a:lnTo>
                    <a:pt x="39" y="144"/>
                  </a:lnTo>
                  <a:lnTo>
                    <a:pt x="41" y="165"/>
                  </a:lnTo>
                  <a:lnTo>
                    <a:pt x="42" y="177"/>
                  </a:lnTo>
                  <a:lnTo>
                    <a:pt x="40" y="175"/>
                  </a:lnTo>
                  <a:lnTo>
                    <a:pt x="38"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3" name="Freeform 54"/>
            <p:cNvSpPr>
              <a:spLocks/>
            </p:cNvSpPr>
            <p:nvPr/>
          </p:nvSpPr>
          <p:spPr bwMode="auto">
            <a:xfrm>
              <a:off x="436" y="1068"/>
              <a:ext cx="15" cy="66"/>
            </a:xfrm>
            <a:custGeom>
              <a:avLst/>
              <a:gdLst>
                <a:gd name="T0" fmla="*/ 14 w 29"/>
                <a:gd name="T1" fmla="*/ 66 h 132"/>
                <a:gd name="T2" fmla="*/ 12 w 29"/>
                <a:gd name="T3" fmla="*/ 58 h 132"/>
                <a:gd name="T4" fmla="*/ 10 w 29"/>
                <a:gd name="T5" fmla="*/ 49 h 132"/>
                <a:gd name="T6" fmla="*/ 9 w 29"/>
                <a:gd name="T7" fmla="*/ 41 h 132"/>
                <a:gd name="T8" fmla="*/ 7 w 29"/>
                <a:gd name="T9" fmla="*/ 33 h 132"/>
                <a:gd name="T10" fmla="*/ 5 w 29"/>
                <a:gd name="T11" fmla="*/ 24 h 132"/>
                <a:gd name="T12" fmla="*/ 3 w 29"/>
                <a:gd name="T13" fmla="*/ 16 h 132"/>
                <a:gd name="T14" fmla="*/ 2 w 29"/>
                <a:gd name="T15" fmla="*/ 8 h 132"/>
                <a:gd name="T16" fmla="*/ 0 w 29"/>
                <a:gd name="T17" fmla="*/ 0 h 132"/>
                <a:gd name="T18" fmla="*/ 1 w 29"/>
                <a:gd name="T19" fmla="*/ 3 h 132"/>
                <a:gd name="T20" fmla="*/ 4 w 29"/>
                <a:gd name="T21" fmla="*/ 11 h 132"/>
                <a:gd name="T22" fmla="*/ 7 w 29"/>
                <a:gd name="T23" fmla="*/ 21 h 132"/>
                <a:gd name="T24" fmla="*/ 10 w 29"/>
                <a:gd name="T25" fmla="*/ 34 h 132"/>
                <a:gd name="T26" fmla="*/ 13 w 29"/>
                <a:gd name="T27" fmla="*/ 45 h 132"/>
                <a:gd name="T28" fmla="*/ 15 w 29"/>
                <a:gd name="T29" fmla="*/ 56 h 132"/>
                <a:gd name="T30" fmla="*/ 15 w 29"/>
                <a:gd name="T31" fmla="*/ 63 h 132"/>
                <a:gd name="T32" fmla="*/ 14 w 29"/>
                <a:gd name="T33" fmla="*/ 6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32">
                  <a:moveTo>
                    <a:pt x="27" y="132"/>
                  </a:moveTo>
                  <a:lnTo>
                    <a:pt x="24" y="115"/>
                  </a:lnTo>
                  <a:lnTo>
                    <a:pt x="20" y="98"/>
                  </a:lnTo>
                  <a:lnTo>
                    <a:pt x="17" y="82"/>
                  </a:lnTo>
                  <a:lnTo>
                    <a:pt x="13" y="66"/>
                  </a:lnTo>
                  <a:lnTo>
                    <a:pt x="10" y="48"/>
                  </a:lnTo>
                  <a:lnTo>
                    <a:pt x="6" y="32"/>
                  </a:lnTo>
                  <a:lnTo>
                    <a:pt x="3" y="16"/>
                  </a:lnTo>
                  <a:lnTo>
                    <a:pt x="0" y="0"/>
                  </a:lnTo>
                  <a:lnTo>
                    <a:pt x="2" y="5"/>
                  </a:lnTo>
                  <a:lnTo>
                    <a:pt x="7" y="21"/>
                  </a:lnTo>
                  <a:lnTo>
                    <a:pt x="13" y="42"/>
                  </a:lnTo>
                  <a:lnTo>
                    <a:pt x="20" y="67"/>
                  </a:lnTo>
                  <a:lnTo>
                    <a:pt x="25" y="90"/>
                  </a:lnTo>
                  <a:lnTo>
                    <a:pt x="29" y="112"/>
                  </a:lnTo>
                  <a:lnTo>
                    <a:pt x="29" y="126"/>
                  </a:lnTo>
                  <a:lnTo>
                    <a:pt x="2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4" name="Freeform 55"/>
            <p:cNvSpPr>
              <a:spLocks/>
            </p:cNvSpPr>
            <p:nvPr/>
          </p:nvSpPr>
          <p:spPr bwMode="auto">
            <a:xfrm>
              <a:off x="454" y="1074"/>
              <a:ext cx="14" cy="49"/>
            </a:xfrm>
            <a:custGeom>
              <a:avLst/>
              <a:gdLst>
                <a:gd name="T0" fmla="*/ 11 w 30"/>
                <a:gd name="T1" fmla="*/ 49 h 99"/>
                <a:gd name="T2" fmla="*/ 8 w 30"/>
                <a:gd name="T3" fmla="*/ 42 h 99"/>
                <a:gd name="T4" fmla="*/ 7 w 30"/>
                <a:gd name="T5" fmla="*/ 36 h 99"/>
                <a:gd name="T6" fmla="*/ 5 w 30"/>
                <a:gd name="T7" fmla="*/ 29 h 99"/>
                <a:gd name="T8" fmla="*/ 3 w 30"/>
                <a:gd name="T9" fmla="*/ 23 h 99"/>
                <a:gd name="T10" fmla="*/ 1 w 30"/>
                <a:gd name="T11" fmla="*/ 16 h 99"/>
                <a:gd name="T12" fmla="*/ 0 w 30"/>
                <a:gd name="T13" fmla="*/ 10 h 99"/>
                <a:gd name="T14" fmla="*/ 0 w 30"/>
                <a:gd name="T15" fmla="*/ 4 h 99"/>
                <a:gd name="T16" fmla="*/ 0 w 30"/>
                <a:gd name="T17" fmla="*/ 0 h 99"/>
                <a:gd name="T18" fmla="*/ 1 w 30"/>
                <a:gd name="T19" fmla="*/ 4 h 99"/>
                <a:gd name="T20" fmla="*/ 3 w 30"/>
                <a:gd name="T21" fmla="*/ 10 h 99"/>
                <a:gd name="T22" fmla="*/ 6 w 30"/>
                <a:gd name="T23" fmla="*/ 17 h 99"/>
                <a:gd name="T24" fmla="*/ 7 w 30"/>
                <a:gd name="T25" fmla="*/ 26 h 99"/>
                <a:gd name="T26" fmla="*/ 9 w 30"/>
                <a:gd name="T27" fmla="*/ 34 h 99"/>
                <a:gd name="T28" fmla="*/ 11 w 30"/>
                <a:gd name="T29" fmla="*/ 41 h 99"/>
                <a:gd name="T30" fmla="*/ 12 w 30"/>
                <a:gd name="T31" fmla="*/ 46 h 99"/>
                <a:gd name="T32" fmla="*/ 14 w 30"/>
                <a:gd name="T33" fmla="*/ 49 h 99"/>
                <a:gd name="T34" fmla="*/ 12 w 30"/>
                <a:gd name="T35" fmla="*/ 49 h 99"/>
                <a:gd name="T36" fmla="*/ 11 w 30"/>
                <a:gd name="T37" fmla="*/ 49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99">
                  <a:moveTo>
                    <a:pt x="23" y="99"/>
                  </a:moveTo>
                  <a:lnTo>
                    <a:pt x="18" y="85"/>
                  </a:lnTo>
                  <a:lnTo>
                    <a:pt x="15" y="72"/>
                  </a:lnTo>
                  <a:lnTo>
                    <a:pt x="10" y="58"/>
                  </a:lnTo>
                  <a:lnTo>
                    <a:pt x="7" y="46"/>
                  </a:lnTo>
                  <a:lnTo>
                    <a:pt x="3" y="32"/>
                  </a:lnTo>
                  <a:lnTo>
                    <a:pt x="1" y="20"/>
                  </a:lnTo>
                  <a:lnTo>
                    <a:pt x="0" y="9"/>
                  </a:lnTo>
                  <a:lnTo>
                    <a:pt x="1" y="0"/>
                  </a:lnTo>
                  <a:lnTo>
                    <a:pt x="3" y="8"/>
                  </a:lnTo>
                  <a:lnTo>
                    <a:pt x="7" y="20"/>
                  </a:lnTo>
                  <a:lnTo>
                    <a:pt x="12" y="35"/>
                  </a:lnTo>
                  <a:lnTo>
                    <a:pt x="16" y="53"/>
                  </a:lnTo>
                  <a:lnTo>
                    <a:pt x="20" y="69"/>
                  </a:lnTo>
                  <a:lnTo>
                    <a:pt x="24" y="82"/>
                  </a:lnTo>
                  <a:lnTo>
                    <a:pt x="26" y="93"/>
                  </a:lnTo>
                  <a:lnTo>
                    <a:pt x="30" y="99"/>
                  </a:lnTo>
                  <a:lnTo>
                    <a:pt x="25" y="99"/>
                  </a:lnTo>
                  <a:lnTo>
                    <a:pt x="2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5" name="Freeform 56"/>
            <p:cNvSpPr>
              <a:spLocks/>
            </p:cNvSpPr>
            <p:nvPr/>
          </p:nvSpPr>
          <p:spPr bwMode="auto">
            <a:xfrm>
              <a:off x="1162" y="921"/>
              <a:ext cx="42" cy="179"/>
            </a:xfrm>
            <a:custGeom>
              <a:avLst/>
              <a:gdLst>
                <a:gd name="T0" fmla="*/ 40 w 82"/>
                <a:gd name="T1" fmla="*/ 179 h 357"/>
                <a:gd name="T2" fmla="*/ 30 w 82"/>
                <a:gd name="T3" fmla="*/ 156 h 357"/>
                <a:gd name="T4" fmla="*/ 24 w 82"/>
                <a:gd name="T5" fmla="*/ 134 h 357"/>
                <a:gd name="T6" fmla="*/ 17 w 82"/>
                <a:gd name="T7" fmla="*/ 111 h 357"/>
                <a:gd name="T8" fmla="*/ 12 w 82"/>
                <a:gd name="T9" fmla="*/ 89 h 357"/>
                <a:gd name="T10" fmla="*/ 7 w 82"/>
                <a:gd name="T11" fmla="*/ 66 h 357"/>
                <a:gd name="T12" fmla="*/ 4 w 82"/>
                <a:gd name="T13" fmla="*/ 44 h 357"/>
                <a:gd name="T14" fmla="*/ 2 w 82"/>
                <a:gd name="T15" fmla="*/ 21 h 357"/>
                <a:gd name="T16" fmla="*/ 0 w 82"/>
                <a:gd name="T17" fmla="*/ 0 h 357"/>
                <a:gd name="T18" fmla="*/ 3 w 82"/>
                <a:gd name="T19" fmla="*/ 1 h 357"/>
                <a:gd name="T20" fmla="*/ 6 w 82"/>
                <a:gd name="T21" fmla="*/ 1 h 357"/>
                <a:gd name="T22" fmla="*/ 9 w 82"/>
                <a:gd name="T23" fmla="*/ 21 h 357"/>
                <a:gd name="T24" fmla="*/ 14 w 82"/>
                <a:gd name="T25" fmla="*/ 43 h 357"/>
                <a:gd name="T26" fmla="*/ 19 w 82"/>
                <a:gd name="T27" fmla="*/ 66 h 357"/>
                <a:gd name="T28" fmla="*/ 26 w 82"/>
                <a:gd name="T29" fmla="*/ 89 h 357"/>
                <a:gd name="T30" fmla="*/ 30 w 82"/>
                <a:gd name="T31" fmla="*/ 111 h 357"/>
                <a:gd name="T32" fmla="*/ 36 w 82"/>
                <a:gd name="T33" fmla="*/ 134 h 357"/>
                <a:gd name="T34" fmla="*/ 39 w 82"/>
                <a:gd name="T35" fmla="*/ 157 h 357"/>
                <a:gd name="T36" fmla="*/ 42 w 82"/>
                <a:gd name="T37" fmla="*/ 179 h 357"/>
                <a:gd name="T38" fmla="*/ 40 w 82"/>
                <a:gd name="T39" fmla="*/ 179 h 357"/>
                <a:gd name="T40" fmla="*/ 40 w 82"/>
                <a:gd name="T41" fmla="*/ 179 h 3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357">
                  <a:moveTo>
                    <a:pt x="78" y="357"/>
                  </a:moveTo>
                  <a:lnTo>
                    <a:pt x="59" y="311"/>
                  </a:lnTo>
                  <a:lnTo>
                    <a:pt x="46" y="267"/>
                  </a:lnTo>
                  <a:lnTo>
                    <a:pt x="33" y="222"/>
                  </a:lnTo>
                  <a:lnTo>
                    <a:pt x="24" y="177"/>
                  </a:lnTo>
                  <a:lnTo>
                    <a:pt x="14" y="132"/>
                  </a:lnTo>
                  <a:lnTo>
                    <a:pt x="8" y="87"/>
                  </a:lnTo>
                  <a:lnTo>
                    <a:pt x="3" y="42"/>
                  </a:lnTo>
                  <a:lnTo>
                    <a:pt x="0" y="0"/>
                  </a:lnTo>
                  <a:lnTo>
                    <a:pt x="5" y="1"/>
                  </a:lnTo>
                  <a:lnTo>
                    <a:pt x="11" y="2"/>
                  </a:lnTo>
                  <a:lnTo>
                    <a:pt x="17" y="42"/>
                  </a:lnTo>
                  <a:lnTo>
                    <a:pt x="27" y="86"/>
                  </a:lnTo>
                  <a:lnTo>
                    <a:pt x="37" y="131"/>
                  </a:lnTo>
                  <a:lnTo>
                    <a:pt x="50" y="177"/>
                  </a:lnTo>
                  <a:lnTo>
                    <a:pt x="59" y="222"/>
                  </a:lnTo>
                  <a:lnTo>
                    <a:pt x="70" y="268"/>
                  </a:lnTo>
                  <a:lnTo>
                    <a:pt x="77" y="313"/>
                  </a:lnTo>
                  <a:lnTo>
                    <a:pt x="82" y="357"/>
                  </a:lnTo>
                  <a:lnTo>
                    <a:pt x="79" y="357"/>
                  </a:lnTo>
                  <a:lnTo>
                    <a:pt x="78" y="357"/>
                  </a:lnTo>
                  <a:close/>
                </a:path>
              </a:pathLst>
            </a:custGeom>
            <a:solidFill>
              <a:srgbClr val="FFF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6" name="Freeform 57"/>
            <p:cNvSpPr>
              <a:spLocks/>
            </p:cNvSpPr>
            <p:nvPr/>
          </p:nvSpPr>
          <p:spPr bwMode="auto">
            <a:xfrm>
              <a:off x="470" y="1068"/>
              <a:ext cx="9" cy="29"/>
            </a:xfrm>
            <a:custGeom>
              <a:avLst/>
              <a:gdLst>
                <a:gd name="T0" fmla="*/ 8 w 19"/>
                <a:gd name="T1" fmla="*/ 29 h 59"/>
                <a:gd name="T2" fmla="*/ 4 w 19"/>
                <a:gd name="T3" fmla="*/ 20 h 59"/>
                <a:gd name="T4" fmla="*/ 3 w 19"/>
                <a:gd name="T5" fmla="*/ 13 h 59"/>
                <a:gd name="T6" fmla="*/ 1 w 19"/>
                <a:gd name="T7" fmla="*/ 8 h 59"/>
                <a:gd name="T8" fmla="*/ 1 w 19"/>
                <a:gd name="T9" fmla="*/ 5 h 59"/>
                <a:gd name="T10" fmla="*/ 0 w 19"/>
                <a:gd name="T11" fmla="*/ 2 h 59"/>
                <a:gd name="T12" fmla="*/ 1 w 19"/>
                <a:gd name="T13" fmla="*/ 0 h 59"/>
                <a:gd name="T14" fmla="*/ 2 w 19"/>
                <a:gd name="T15" fmla="*/ 1 h 59"/>
                <a:gd name="T16" fmla="*/ 3 w 19"/>
                <a:gd name="T17" fmla="*/ 4 h 59"/>
                <a:gd name="T18" fmla="*/ 4 w 19"/>
                <a:gd name="T19" fmla="*/ 9 h 59"/>
                <a:gd name="T20" fmla="*/ 7 w 19"/>
                <a:gd name="T21" fmla="*/ 15 h 59"/>
                <a:gd name="T22" fmla="*/ 8 w 19"/>
                <a:gd name="T23" fmla="*/ 21 h 59"/>
                <a:gd name="T24" fmla="*/ 9 w 19"/>
                <a:gd name="T25" fmla="*/ 26 h 59"/>
                <a:gd name="T26" fmla="*/ 8 w 19"/>
                <a:gd name="T27" fmla="*/ 29 h 59"/>
                <a:gd name="T28" fmla="*/ 8 w 19"/>
                <a:gd name="T29" fmla="*/ 2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59">
                  <a:moveTo>
                    <a:pt x="16" y="59"/>
                  </a:moveTo>
                  <a:lnTo>
                    <a:pt x="9" y="40"/>
                  </a:lnTo>
                  <a:lnTo>
                    <a:pt x="6" y="27"/>
                  </a:lnTo>
                  <a:lnTo>
                    <a:pt x="3" y="16"/>
                  </a:lnTo>
                  <a:lnTo>
                    <a:pt x="3" y="11"/>
                  </a:lnTo>
                  <a:lnTo>
                    <a:pt x="0" y="4"/>
                  </a:lnTo>
                  <a:lnTo>
                    <a:pt x="3" y="0"/>
                  </a:lnTo>
                  <a:lnTo>
                    <a:pt x="4" y="2"/>
                  </a:lnTo>
                  <a:lnTo>
                    <a:pt x="6" y="9"/>
                  </a:lnTo>
                  <a:lnTo>
                    <a:pt x="9" y="19"/>
                  </a:lnTo>
                  <a:lnTo>
                    <a:pt x="14" y="31"/>
                  </a:lnTo>
                  <a:lnTo>
                    <a:pt x="16" y="42"/>
                  </a:lnTo>
                  <a:lnTo>
                    <a:pt x="19" y="52"/>
                  </a:lnTo>
                  <a:lnTo>
                    <a:pt x="17" y="58"/>
                  </a:lnTo>
                  <a:lnTo>
                    <a:pt x="16"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7" name="Freeform 58"/>
            <p:cNvSpPr>
              <a:spLocks/>
            </p:cNvSpPr>
            <p:nvPr/>
          </p:nvSpPr>
          <p:spPr bwMode="auto">
            <a:xfrm>
              <a:off x="856" y="898"/>
              <a:ext cx="164" cy="195"/>
            </a:xfrm>
            <a:custGeom>
              <a:avLst/>
              <a:gdLst>
                <a:gd name="T0" fmla="*/ 28 w 328"/>
                <a:gd name="T1" fmla="*/ 189 h 389"/>
                <a:gd name="T2" fmla="*/ 43 w 328"/>
                <a:gd name="T3" fmla="*/ 177 h 389"/>
                <a:gd name="T4" fmla="*/ 83 w 328"/>
                <a:gd name="T5" fmla="*/ 149 h 389"/>
                <a:gd name="T6" fmla="*/ 106 w 328"/>
                <a:gd name="T7" fmla="*/ 108 h 389"/>
                <a:gd name="T8" fmla="*/ 109 w 328"/>
                <a:gd name="T9" fmla="*/ 67 h 389"/>
                <a:gd name="T10" fmla="*/ 110 w 328"/>
                <a:gd name="T11" fmla="*/ 42 h 389"/>
                <a:gd name="T12" fmla="*/ 118 w 328"/>
                <a:gd name="T13" fmla="*/ 17 h 389"/>
                <a:gd name="T14" fmla="*/ 89 w 328"/>
                <a:gd name="T15" fmla="*/ 31 h 389"/>
                <a:gd name="T16" fmla="*/ 65 w 328"/>
                <a:gd name="T17" fmla="*/ 61 h 389"/>
                <a:gd name="T18" fmla="*/ 60 w 328"/>
                <a:gd name="T19" fmla="*/ 77 h 389"/>
                <a:gd name="T20" fmla="*/ 71 w 328"/>
                <a:gd name="T21" fmla="*/ 76 h 389"/>
                <a:gd name="T22" fmla="*/ 67 w 328"/>
                <a:gd name="T23" fmla="*/ 83 h 389"/>
                <a:gd name="T24" fmla="*/ 59 w 328"/>
                <a:gd name="T25" fmla="*/ 85 h 389"/>
                <a:gd name="T26" fmla="*/ 52 w 328"/>
                <a:gd name="T27" fmla="*/ 89 h 389"/>
                <a:gd name="T28" fmla="*/ 54 w 328"/>
                <a:gd name="T29" fmla="*/ 96 h 389"/>
                <a:gd name="T30" fmla="*/ 68 w 328"/>
                <a:gd name="T31" fmla="*/ 94 h 389"/>
                <a:gd name="T32" fmla="*/ 76 w 328"/>
                <a:gd name="T33" fmla="*/ 95 h 389"/>
                <a:gd name="T34" fmla="*/ 71 w 328"/>
                <a:gd name="T35" fmla="*/ 102 h 389"/>
                <a:gd name="T36" fmla="*/ 60 w 328"/>
                <a:gd name="T37" fmla="*/ 105 h 389"/>
                <a:gd name="T38" fmla="*/ 63 w 328"/>
                <a:gd name="T39" fmla="*/ 109 h 389"/>
                <a:gd name="T40" fmla="*/ 78 w 328"/>
                <a:gd name="T41" fmla="*/ 109 h 389"/>
                <a:gd name="T42" fmla="*/ 73 w 328"/>
                <a:gd name="T43" fmla="*/ 113 h 389"/>
                <a:gd name="T44" fmla="*/ 62 w 328"/>
                <a:gd name="T45" fmla="*/ 117 h 389"/>
                <a:gd name="T46" fmla="*/ 70 w 328"/>
                <a:gd name="T47" fmla="*/ 123 h 389"/>
                <a:gd name="T48" fmla="*/ 67 w 328"/>
                <a:gd name="T49" fmla="*/ 131 h 389"/>
                <a:gd name="T50" fmla="*/ 61 w 328"/>
                <a:gd name="T51" fmla="*/ 135 h 389"/>
                <a:gd name="T52" fmla="*/ 63 w 328"/>
                <a:gd name="T53" fmla="*/ 138 h 389"/>
                <a:gd name="T54" fmla="*/ 68 w 328"/>
                <a:gd name="T55" fmla="*/ 140 h 389"/>
                <a:gd name="T56" fmla="*/ 59 w 328"/>
                <a:gd name="T57" fmla="*/ 146 h 389"/>
                <a:gd name="T58" fmla="*/ 46 w 328"/>
                <a:gd name="T59" fmla="*/ 151 h 389"/>
                <a:gd name="T60" fmla="*/ 29 w 328"/>
                <a:gd name="T61" fmla="*/ 155 h 389"/>
                <a:gd name="T62" fmla="*/ 17 w 328"/>
                <a:gd name="T63" fmla="*/ 166 h 389"/>
                <a:gd name="T64" fmla="*/ 7 w 328"/>
                <a:gd name="T65" fmla="*/ 173 h 389"/>
                <a:gd name="T66" fmla="*/ 11 w 328"/>
                <a:gd name="T67" fmla="*/ 150 h 389"/>
                <a:gd name="T68" fmla="*/ 41 w 328"/>
                <a:gd name="T69" fmla="*/ 126 h 389"/>
                <a:gd name="T70" fmla="*/ 42 w 328"/>
                <a:gd name="T71" fmla="*/ 65 h 389"/>
                <a:gd name="T72" fmla="*/ 102 w 328"/>
                <a:gd name="T73" fmla="*/ 6 h 389"/>
                <a:gd name="T74" fmla="*/ 159 w 328"/>
                <a:gd name="T75" fmla="*/ 16 h 389"/>
                <a:gd name="T76" fmla="*/ 159 w 328"/>
                <a:gd name="T77" fmla="*/ 46 h 389"/>
                <a:gd name="T78" fmla="*/ 151 w 328"/>
                <a:gd name="T79" fmla="*/ 43 h 389"/>
                <a:gd name="T80" fmla="*/ 145 w 328"/>
                <a:gd name="T81" fmla="*/ 30 h 389"/>
                <a:gd name="T82" fmla="*/ 134 w 328"/>
                <a:gd name="T83" fmla="*/ 22 h 389"/>
                <a:gd name="T84" fmla="*/ 122 w 328"/>
                <a:gd name="T85" fmla="*/ 77 h 389"/>
                <a:gd name="T86" fmla="*/ 107 w 328"/>
                <a:gd name="T87" fmla="*/ 145 h 389"/>
                <a:gd name="T88" fmla="*/ 44 w 328"/>
                <a:gd name="T89" fmla="*/ 195 h 3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389">
                  <a:moveTo>
                    <a:pt x="67" y="389"/>
                  </a:moveTo>
                  <a:lnTo>
                    <a:pt x="59" y="382"/>
                  </a:lnTo>
                  <a:lnTo>
                    <a:pt x="56" y="378"/>
                  </a:lnTo>
                  <a:lnTo>
                    <a:pt x="54" y="376"/>
                  </a:lnTo>
                  <a:lnTo>
                    <a:pt x="56" y="376"/>
                  </a:lnTo>
                  <a:lnTo>
                    <a:pt x="86" y="353"/>
                  </a:lnTo>
                  <a:lnTo>
                    <a:pt x="115" y="335"/>
                  </a:lnTo>
                  <a:lnTo>
                    <a:pt x="141" y="316"/>
                  </a:lnTo>
                  <a:lnTo>
                    <a:pt x="165" y="298"/>
                  </a:lnTo>
                  <a:lnTo>
                    <a:pt x="185" y="275"/>
                  </a:lnTo>
                  <a:lnTo>
                    <a:pt x="201" y="249"/>
                  </a:lnTo>
                  <a:lnTo>
                    <a:pt x="212" y="216"/>
                  </a:lnTo>
                  <a:lnTo>
                    <a:pt x="219" y="175"/>
                  </a:lnTo>
                  <a:lnTo>
                    <a:pt x="218" y="153"/>
                  </a:lnTo>
                  <a:lnTo>
                    <a:pt x="218" y="134"/>
                  </a:lnTo>
                  <a:lnTo>
                    <a:pt x="218" y="117"/>
                  </a:lnTo>
                  <a:lnTo>
                    <a:pt x="220" y="101"/>
                  </a:lnTo>
                  <a:lnTo>
                    <a:pt x="220" y="84"/>
                  </a:lnTo>
                  <a:lnTo>
                    <a:pt x="224" y="68"/>
                  </a:lnTo>
                  <a:lnTo>
                    <a:pt x="228" y="50"/>
                  </a:lnTo>
                  <a:lnTo>
                    <a:pt x="235" y="33"/>
                  </a:lnTo>
                  <a:lnTo>
                    <a:pt x="216" y="37"/>
                  </a:lnTo>
                  <a:lnTo>
                    <a:pt x="197" y="47"/>
                  </a:lnTo>
                  <a:lnTo>
                    <a:pt x="178" y="62"/>
                  </a:lnTo>
                  <a:lnTo>
                    <a:pt x="160" y="80"/>
                  </a:lnTo>
                  <a:lnTo>
                    <a:pt x="143" y="100"/>
                  </a:lnTo>
                  <a:lnTo>
                    <a:pt x="129" y="121"/>
                  </a:lnTo>
                  <a:lnTo>
                    <a:pt x="119" y="138"/>
                  </a:lnTo>
                  <a:lnTo>
                    <a:pt x="114" y="154"/>
                  </a:lnTo>
                  <a:lnTo>
                    <a:pt x="120" y="153"/>
                  </a:lnTo>
                  <a:lnTo>
                    <a:pt x="127" y="153"/>
                  </a:lnTo>
                  <a:lnTo>
                    <a:pt x="134" y="152"/>
                  </a:lnTo>
                  <a:lnTo>
                    <a:pt x="141" y="152"/>
                  </a:lnTo>
                  <a:lnTo>
                    <a:pt x="142" y="156"/>
                  </a:lnTo>
                  <a:lnTo>
                    <a:pt x="143" y="161"/>
                  </a:lnTo>
                  <a:lnTo>
                    <a:pt x="133" y="165"/>
                  </a:lnTo>
                  <a:lnTo>
                    <a:pt x="126" y="169"/>
                  </a:lnTo>
                  <a:lnTo>
                    <a:pt x="121" y="169"/>
                  </a:lnTo>
                  <a:lnTo>
                    <a:pt x="117" y="170"/>
                  </a:lnTo>
                  <a:lnTo>
                    <a:pt x="111" y="170"/>
                  </a:lnTo>
                  <a:lnTo>
                    <a:pt x="105" y="170"/>
                  </a:lnTo>
                  <a:lnTo>
                    <a:pt x="103" y="178"/>
                  </a:lnTo>
                  <a:lnTo>
                    <a:pt x="103" y="183"/>
                  </a:lnTo>
                  <a:lnTo>
                    <a:pt x="104" y="186"/>
                  </a:lnTo>
                  <a:lnTo>
                    <a:pt x="107" y="192"/>
                  </a:lnTo>
                  <a:lnTo>
                    <a:pt x="117" y="191"/>
                  </a:lnTo>
                  <a:lnTo>
                    <a:pt x="129" y="190"/>
                  </a:lnTo>
                  <a:lnTo>
                    <a:pt x="135" y="188"/>
                  </a:lnTo>
                  <a:lnTo>
                    <a:pt x="141" y="188"/>
                  </a:lnTo>
                  <a:lnTo>
                    <a:pt x="147" y="188"/>
                  </a:lnTo>
                  <a:lnTo>
                    <a:pt x="152" y="190"/>
                  </a:lnTo>
                  <a:lnTo>
                    <a:pt x="149" y="195"/>
                  </a:lnTo>
                  <a:lnTo>
                    <a:pt x="147" y="201"/>
                  </a:lnTo>
                  <a:lnTo>
                    <a:pt x="142" y="203"/>
                  </a:lnTo>
                  <a:lnTo>
                    <a:pt x="138" y="207"/>
                  </a:lnTo>
                  <a:lnTo>
                    <a:pt x="128" y="208"/>
                  </a:lnTo>
                  <a:lnTo>
                    <a:pt x="119" y="210"/>
                  </a:lnTo>
                  <a:lnTo>
                    <a:pt x="119" y="214"/>
                  </a:lnTo>
                  <a:lnTo>
                    <a:pt x="119" y="217"/>
                  </a:lnTo>
                  <a:lnTo>
                    <a:pt x="126" y="217"/>
                  </a:lnTo>
                  <a:lnTo>
                    <a:pt x="135" y="217"/>
                  </a:lnTo>
                  <a:lnTo>
                    <a:pt x="144" y="217"/>
                  </a:lnTo>
                  <a:lnTo>
                    <a:pt x="155" y="217"/>
                  </a:lnTo>
                  <a:lnTo>
                    <a:pt x="155" y="221"/>
                  </a:lnTo>
                  <a:lnTo>
                    <a:pt x="155" y="225"/>
                  </a:lnTo>
                  <a:lnTo>
                    <a:pt x="145" y="226"/>
                  </a:lnTo>
                  <a:lnTo>
                    <a:pt x="137" y="229"/>
                  </a:lnTo>
                  <a:lnTo>
                    <a:pt x="129" y="231"/>
                  </a:lnTo>
                  <a:lnTo>
                    <a:pt x="124" y="234"/>
                  </a:lnTo>
                  <a:lnTo>
                    <a:pt x="126" y="241"/>
                  </a:lnTo>
                  <a:lnTo>
                    <a:pt x="133" y="244"/>
                  </a:lnTo>
                  <a:lnTo>
                    <a:pt x="140" y="246"/>
                  </a:lnTo>
                  <a:lnTo>
                    <a:pt x="148" y="253"/>
                  </a:lnTo>
                  <a:lnTo>
                    <a:pt x="141" y="257"/>
                  </a:lnTo>
                  <a:lnTo>
                    <a:pt x="134" y="261"/>
                  </a:lnTo>
                  <a:lnTo>
                    <a:pt x="127" y="262"/>
                  </a:lnTo>
                  <a:lnTo>
                    <a:pt x="121" y="263"/>
                  </a:lnTo>
                  <a:lnTo>
                    <a:pt x="121" y="269"/>
                  </a:lnTo>
                  <a:lnTo>
                    <a:pt x="121" y="275"/>
                  </a:lnTo>
                  <a:lnTo>
                    <a:pt x="124" y="275"/>
                  </a:lnTo>
                  <a:lnTo>
                    <a:pt x="126" y="276"/>
                  </a:lnTo>
                  <a:lnTo>
                    <a:pt x="129" y="275"/>
                  </a:lnTo>
                  <a:lnTo>
                    <a:pt x="136" y="275"/>
                  </a:lnTo>
                  <a:lnTo>
                    <a:pt x="135" y="280"/>
                  </a:lnTo>
                  <a:lnTo>
                    <a:pt x="134" y="286"/>
                  </a:lnTo>
                  <a:lnTo>
                    <a:pt x="126" y="289"/>
                  </a:lnTo>
                  <a:lnTo>
                    <a:pt x="117" y="291"/>
                  </a:lnTo>
                  <a:lnTo>
                    <a:pt x="114" y="295"/>
                  </a:lnTo>
                  <a:lnTo>
                    <a:pt x="112" y="301"/>
                  </a:lnTo>
                  <a:lnTo>
                    <a:pt x="92" y="302"/>
                  </a:lnTo>
                  <a:lnTo>
                    <a:pt x="78" y="305"/>
                  </a:lnTo>
                  <a:lnTo>
                    <a:pt x="66" y="306"/>
                  </a:lnTo>
                  <a:lnTo>
                    <a:pt x="58" y="309"/>
                  </a:lnTo>
                  <a:lnTo>
                    <a:pt x="49" y="313"/>
                  </a:lnTo>
                  <a:lnTo>
                    <a:pt x="42" y="321"/>
                  </a:lnTo>
                  <a:lnTo>
                    <a:pt x="33" y="331"/>
                  </a:lnTo>
                  <a:lnTo>
                    <a:pt x="22" y="346"/>
                  </a:lnTo>
                  <a:lnTo>
                    <a:pt x="17" y="346"/>
                  </a:lnTo>
                  <a:lnTo>
                    <a:pt x="14" y="346"/>
                  </a:lnTo>
                  <a:lnTo>
                    <a:pt x="0" y="327"/>
                  </a:lnTo>
                  <a:lnTo>
                    <a:pt x="6" y="312"/>
                  </a:lnTo>
                  <a:lnTo>
                    <a:pt x="21" y="299"/>
                  </a:lnTo>
                  <a:lnTo>
                    <a:pt x="44" y="286"/>
                  </a:lnTo>
                  <a:lnTo>
                    <a:pt x="65" y="270"/>
                  </a:lnTo>
                  <a:lnTo>
                    <a:pt x="81" y="252"/>
                  </a:lnTo>
                  <a:lnTo>
                    <a:pt x="83" y="225"/>
                  </a:lnTo>
                  <a:lnTo>
                    <a:pt x="69" y="192"/>
                  </a:lnTo>
                  <a:lnTo>
                    <a:pt x="84" y="129"/>
                  </a:lnTo>
                  <a:lnTo>
                    <a:pt x="115" y="77"/>
                  </a:lnTo>
                  <a:lnTo>
                    <a:pt x="157" y="37"/>
                  </a:lnTo>
                  <a:lnTo>
                    <a:pt x="204" y="11"/>
                  </a:lnTo>
                  <a:lnTo>
                    <a:pt x="249" y="0"/>
                  </a:lnTo>
                  <a:lnTo>
                    <a:pt x="289" y="7"/>
                  </a:lnTo>
                  <a:lnTo>
                    <a:pt x="317" y="32"/>
                  </a:lnTo>
                  <a:lnTo>
                    <a:pt x="328" y="80"/>
                  </a:lnTo>
                  <a:lnTo>
                    <a:pt x="323" y="85"/>
                  </a:lnTo>
                  <a:lnTo>
                    <a:pt x="318" y="91"/>
                  </a:lnTo>
                  <a:lnTo>
                    <a:pt x="311" y="95"/>
                  </a:lnTo>
                  <a:lnTo>
                    <a:pt x="304" y="99"/>
                  </a:lnTo>
                  <a:lnTo>
                    <a:pt x="301" y="86"/>
                  </a:lnTo>
                  <a:lnTo>
                    <a:pt x="298" y="76"/>
                  </a:lnTo>
                  <a:lnTo>
                    <a:pt x="294" y="67"/>
                  </a:lnTo>
                  <a:lnTo>
                    <a:pt x="289" y="60"/>
                  </a:lnTo>
                  <a:lnTo>
                    <a:pt x="282" y="53"/>
                  </a:lnTo>
                  <a:lnTo>
                    <a:pt x="277" y="48"/>
                  </a:lnTo>
                  <a:lnTo>
                    <a:pt x="268" y="44"/>
                  </a:lnTo>
                  <a:lnTo>
                    <a:pt x="262" y="42"/>
                  </a:lnTo>
                  <a:lnTo>
                    <a:pt x="249" y="99"/>
                  </a:lnTo>
                  <a:lnTo>
                    <a:pt x="243" y="153"/>
                  </a:lnTo>
                  <a:lnTo>
                    <a:pt x="237" y="202"/>
                  </a:lnTo>
                  <a:lnTo>
                    <a:pt x="229" y="248"/>
                  </a:lnTo>
                  <a:lnTo>
                    <a:pt x="213" y="289"/>
                  </a:lnTo>
                  <a:lnTo>
                    <a:pt x="188" y="327"/>
                  </a:lnTo>
                  <a:lnTo>
                    <a:pt x="147" y="359"/>
                  </a:lnTo>
                  <a:lnTo>
                    <a:pt x="88" y="389"/>
                  </a:lnTo>
                  <a:lnTo>
                    <a:pt x="78" y="389"/>
                  </a:lnTo>
                  <a:lnTo>
                    <a:pt x="67"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8" name="Freeform 59"/>
            <p:cNvSpPr>
              <a:spLocks/>
            </p:cNvSpPr>
            <p:nvPr/>
          </p:nvSpPr>
          <p:spPr bwMode="auto">
            <a:xfrm>
              <a:off x="496" y="725"/>
              <a:ext cx="98" cy="298"/>
            </a:xfrm>
            <a:custGeom>
              <a:avLst/>
              <a:gdLst>
                <a:gd name="T0" fmla="*/ 68 w 196"/>
                <a:gd name="T1" fmla="*/ 298 h 594"/>
                <a:gd name="T2" fmla="*/ 49 w 196"/>
                <a:gd name="T3" fmla="*/ 280 h 594"/>
                <a:gd name="T4" fmla="*/ 33 w 196"/>
                <a:gd name="T5" fmla="*/ 246 h 594"/>
                <a:gd name="T6" fmla="*/ 19 w 196"/>
                <a:gd name="T7" fmla="*/ 201 h 594"/>
                <a:gd name="T8" fmla="*/ 8 w 196"/>
                <a:gd name="T9" fmla="*/ 151 h 594"/>
                <a:gd name="T10" fmla="*/ 1 w 196"/>
                <a:gd name="T11" fmla="*/ 99 h 594"/>
                <a:gd name="T12" fmla="*/ 0 w 196"/>
                <a:gd name="T13" fmla="*/ 54 h 594"/>
                <a:gd name="T14" fmla="*/ 6 w 196"/>
                <a:gd name="T15" fmla="*/ 18 h 594"/>
                <a:gd name="T16" fmla="*/ 20 w 196"/>
                <a:gd name="T17" fmla="*/ 0 h 594"/>
                <a:gd name="T18" fmla="*/ 41 w 196"/>
                <a:gd name="T19" fmla="*/ 15 h 594"/>
                <a:gd name="T20" fmla="*/ 61 w 196"/>
                <a:gd name="T21" fmla="*/ 50 h 594"/>
                <a:gd name="T22" fmla="*/ 78 w 196"/>
                <a:gd name="T23" fmla="*/ 97 h 594"/>
                <a:gd name="T24" fmla="*/ 91 w 196"/>
                <a:gd name="T25" fmla="*/ 152 h 594"/>
                <a:gd name="T26" fmla="*/ 98 w 196"/>
                <a:gd name="T27" fmla="*/ 205 h 594"/>
                <a:gd name="T28" fmla="*/ 98 w 196"/>
                <a:gd name="T29" fmla="*/ 252 h 594"/>
                <a:gd name="T30" fmla="*/ 88 w 196"/>
                <a:gd name="T31" fmla="*/ 285 h 594"/>
                <a:gd name="T32" fmla="*/ 68 w 196"/>
                <a:gd name="T33" fmla="*/ 298 h 5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594">
                  <a:moveTo>
                    <a:pt x="135" y="594"/>
                  </a:moveTo>
                  <a:lnTo>
                    <a:pt x="98" y="559"/>
                  </a:lnTo>
                  <a:lnTo>
                    <a:pt x="66" y="491"/>
                  </a:lnTo>
                  <a:lnTo>
                    <a:pt x="37" y="400"/>
                  </a:lnTo>
                  <a:lnTo>
                    <a:pt x="15" y="300"/>
                  </a:lnTo>
                  <a:lnTo>
                    <a:pt x="2" y="197"/>
                  </a:lnTo>
                  <a:lnTo>
                    <a:pt x="0" y="107"/>
                  </a:lnTo>
                  <a:lnTo>
                    <a:pt x="12" y="36"/>
                  </a:lnTo>
                  <a:lnTo>
                    <a:pt x="39" y="0"/>
                  </a:lnTo>
                  <a:lnTo>
                    <a:pt x="81" y="29"/>
                  </a:lnTo>
                  <a:lnTo>
                    <a:pt x="121" y="100"/>
                  </a:lnTo>
                  <a:lnTo>
                    <a:pt x="155" y="194"/>
                  </a:lnTo>
                  <a:lnTo>
                    <a:pt x="182" y="303"/>
                  </a:lnTo>
                  <a:lnTo>
                    <a:pt x="196" y="409"/>
                  </a:lnTo>
                  <a:lnTo>
                    <a:pt x="195" y="503"/>
                  </a:lnTo>
                  <a:lnTo>
                    <a:pt x="175" y="569"/>
                  </a:lnTo>
                  <a:lnTo>
                    <a:pt x="135" y="59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29" name="Freeform 60"/>
            <p:cNvSpPr>
              <a:spLocks/>
            </p:cNvSpPr>
            <p:nvPr/>
          </p:nvSpPr>
          <p:spPr bwMode="auto">
            <a:xfrm>
              <a:off x="798" y="698"/>
              <a:ext cx="243" cy="243"/>
            </a:xfrm>
            <a:custGeom>
              <a:avLst/>
              <a:gdLst>
                <a:gd name="T0" fmla="*/ 36 w 487"/>
                <a:gd name="T1" fmla="*/ 196 h 487"/>
                <a:gd name="T2" fmla="*/ 53 w 487"/>
                <a:gd name="T3" fmla="*/ 148 h 487"/>
                <a:gd name="T4" fmla="*/ 15 w 487"/>
                <a:gd name="T5" fmla="*/ 157 h 487"/>
                <a:gd name="T6" fmla="*/ 47 w 487"/>
                <a:gd name="T7" fmla="*/ 106 h 487"/>
                <a:gd name="T8" fmla="*/ 7 w 487"/>
                <a:gd name="T9" fmla="*/ 83 h 487"/>
                <a:gd name="T10" fmla="*/ 50 w 487"/>
                <a:gd name="T11" fmla="*/ 56 h 487"/>
                <a:gd name="T12" fmla="*/ 122 w 487"/>
                <a:gd name="T13" fmla="*/ 37 h 487"/>
                <a:gd name="T14" fmla="*/ 108 w 487"/>
                <a:gd name="T15" fmla="*/ 14 h 487"/>
                <a:gd name="T16" fmla="*/ 90 w 487"/>
                <a:gd name="T17" fmla="*/ 1 h 487"/>
                <a:gd name="T18" fmla="*/ 147 w 487"/>
                <a:gd name="T19" fmla="*/ 11 h 487"/>
                <a:gd name="T20" fmla="*/ 188 w 487"/>
                <a:gd name="T21" fmla="*/ 29 h 487"/>
                <a:gd name="T22" fmla="*/ 199 w 487"/>
                <a:gd name="T23" fmla="*/ 17 h 487"/>
                <a:gd name="T24" fmla="*/ 206 w 487"/>
                <a:gd name="T25" fmla="*/ 0 h 487"/>
                <a:gd name="T26" fmla="*/ 237 w 487"/>
                <a:gd name="T27" fmla="*/ 96 h 487"/>
                <a:gd name="T28" fmla="*/ 204 w 487"/>
                <a:gd name="T29" fmla="*/ 158 h 487"/>
                <a:gd name="T30" fmla="*/ 210 w 487"/>
                <a:gd name="T31" fmla="*/ 118 h 487"/>
                <a:gd name="T32" fmla="*/ 212 w 487"/>
                <a:gd name="T33" fmla="*/ 100 h 487"/>
                <a:gd name="T34" fmla="*/ 208 w 487"/>
                <a:gd name="T35" fmla="*/ 124 h 487"/>
                <a:gd name="T36" fmla="*/ 205 w 487"/>
                <a:gd name="T37" fmla="*/ 97 h 487"/>
                <a:gd name="T38" fmla="*/ 199 w 487"/>
                <a:gd name="T39" fmla="*/ 76 h 487"/>
                <a:gd name="T40" fmla="*/ 196 w 487"/>
                <a:gd name="T41" fmla="*/ 146 h 487"/>
                <a:gd name="T42" fmla="*/ 175 w 487"/>
                <a:gd name="T43" fmla="*/ 130 h 487"/>
                <a:gd name="T44" fmla="*/ 160 w 487"/>
                <a:gd name="T45" fmla="*/ 91 h 487"/>
                <a:gd name="T46" fmla="*/ 172 w 487"/>
                <a:gd name="T47" fmla="*/ 130 h 487"/>
                <a:gd name="T48" fmla="*/ 173 w 487"/>
                <a:gd name="T49" fmla="*/ 159 h 487"/>
                <a:gd name="T50" fmla="*/ 163 w 487"/>
                <a:gd name="T51" fmla="*/ 156 h 487"/>
                <a:gd name="T52" fmla="*/ 163 w 487"/>
                <a:gd name="T53" fmla="*/ 148 h 487"/>
                <a:gd name="T54" fmla="*/ 159 w 487"/>
                <a:gd name="T55" fmla="*/ 133 h 487"/>
                <a:gd name="T56" fmla="*/ 135 w 487"/>
                <a:gd name="T57" fmla="*/ 101 h 487"/>
                <a:gd name="T58" fmla="*/ 142 w 487"/>
                <a:gd name="T59" fmla="*/ 116 h 487"/>
                <a:gd name="T60" fmla="*/ 160 w 487"/>
                <a:gd name="T61" fmla="*/ 145 h 487"/>
                <a:gd name="T62" fmla="*/ 138 w 487"/>
                <a:gd name="T63" fmla="*/ 133 h 487"/>
                <a:gd name="T64" fmla="*/ 103 w 487"/>
                <a:gd name="T65" fmla="*/ 118 h 487"/>
                <a:gd name="T66" fmla="*/ 139 w 487"/>
                <a:gd name="T67" fmla="*/ 140 h 487"/>
                <a:gd name="T68" fmla="*/ 153 w 487"/>
                <a:gd name="T69" fmla="*/ 162 h 487"/>
                <a:gd name="T70" fmla="*/ 133 w 487"/>
                <a:gd name="T71" fmla="*/ 170 h 487"/>
                <a:gd name="T72" fmla="*/ 126 w 487"/>
                <a:gd name="T73" fmla="*/ 166 h 487"/>
                <a:gd name="T74" fmla="*/ 138 w 487"/>
                <a:gd name="T75" fmla="*/ 157 h 487"/>
                <a:gd name="T76" fmla="*/ 149 w 487"/>
                <a:gd name="T77" fmla="*/ 158 h 487"/>
                <a:gd name="T78" fmla="*/ 123 w 487"/>
                <a:gd name="T79" fmla="*/ 145 h 487"/>
                <a:gd name="T80" fmla="*/ 84 w 487"/>
                <a:gd name="T81" fmla="*/ 137 h 487"/>
                <a:gd name="T82" fmla="*/ 97 w 487"/>
                <a:gd name="T83" fmla="*/ 144 h 487"/>
                <a:gd name="T84" fmla="*/ 121 w 487"/>
                <a:gd name="T85" fmla="*/ 153 h 487"/>
                <a:gd name="T86" fmla="*/ 97 w 487"/>
                <a:gd name="T87" fmla="*/ 157 h 487"/>
                <a:gd name="T88" fmla="*/ 101 w 487"/>
                <a:gd name="T89" fmla="*/ 162 h 487"/>
                <a:gd name="T90" fmla="*/ 118 w 487"/>
                <a:gd name="T91" fmla="*/ 160 h 487"/>
                <a:gd name="T92" fmla="*/ 103 w 487"/>
                <a:gd name="T93" fmla="*/ 167 h 487"/>
                <a:gd name="T94" fmla="*/ 84 w 487"/>
                <a:gd name="T95" fmla="*/ 175 h 487"/>
                <a:gd name="T96" fmla="*/ 97 w 487"/>
                <a:gd name="T97" fmla="*/ 173 h 487"/>
                <a:gd name="T98" fmla="*/ 114 w 487"/>
                <a:gd name="T99" fmla="*/ 173 h 487"/>
                <a:gd name="T100" fmla="*/ 92 w 487"/>
                <a:gd name="T101" fmla="*/ 190 h 487"/>
                <a:gd name="T102" fmla="*/ 80 w 487"/>
                <a:gd name="T103" fmla="*/ 214 h 487"/>
                <a:gd name="T104" fmla="*/ 70 w 487"/>
                <a:gd name="T105" fmla="*/ 222 h 487"/>
                <a:gd name="T106" fmla="*/ 55 w 487"/>
                <a:gd name="T107" fmla="*/ 205 h 487"/>
                <a:gd name="T108" fmla="*/ 25 w 487"/>
                <a:gd name="T109" fmla="*/ 233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7" h="487">
                  <a:moveTo>
                    <a:pt x="24" y="487"/>
                  </a:moveTo>
                  <a:lnTo>
                    <a:pt x="34" y="460"/>
                  </a:lnTo>
                  <a:lnTo>
                    <a:pt x="46" y="436"/>
                  </a:lnTo>
                  <a:lnTo>
                    <a:pt x="58" y="413"/>
                  </a:lnTo>
                  <a:lnTo>
                    <a:pt x="72" y="393"/>
                  </a:lnTo>
                  <a:lnTo>
                    <a:pt x="84" y="371"/>
                  </a:lnTo>
                  <a:lnTo>
                    <a:pt x="97" y="350"/>
                  </a:lnTo>
                  <a:lnTo>
                    <a:pt x="108" y="329"/>
                  </a:lnTo>
                  <a:lnTo>
                    <a:pt x="119" y="309"/>
                  </a:lnTo>
                  <a:lnTo>
                    <a:pt x="106" y="296"/>
                  </a:lnTo>
                  <a:lnTo>
                    <a:pt x="93" y="291"/>
                  </a:lnTo>
                  <a:lnTo>
                    <a:pt x="78" y="293"/>
                  </a:lnTo>
                  <a:lnTo>
                    <a:pt x="63" y="298"/>
                  </a:lnTo>
                  <a:lnTo>
                    <a:pt x="46" y="305"/>
                  </a:lnTo>
                  <a:lnTo>
                    <a:pt x="30" y="314"/>
                  </a:lnTo>
                  <a:lnTo>
                    <a:pt x="14" y="324"/>
                  </a:lnTo>
                  <a:lnTo>
                    <a:pt x="0" y="330"/>
                  </a:lnTo>
                  <a:lnTo>
                    <a:pt x="20" y="290"/>
                  </a:lnTo>
                  <a:lnTo>
                    <a:pt x="55" y="250"/>
                  </a:lnTo>
                  <a:lnTo>
                    <a:pt x="95" y="213"/>
                  </a:lnTo>
                  <a:lnTo>
                    <a:pt x="130" y="183"/>
                  </a:lnTo>
                  <a:lnTo>
                    <a:pt x="149" y="159"/>
                  </a:lnTo>
                  <a:lnTo>
                    <a:pt x="143" y="148"/>
                  </a:lnTo>
                  <a:lnTo>
                    <a:pt x="100" y="148"/>
                  </a:lnTo>
                  <a:lnTo>
                    <a:pt x="14" y="166"/>
                  </a:lnTo>
                  <a:lnTo>
                    <a:pt x="14" y="161"/>
                  </a:lnTo>
                  <a:lnTo>
                    <a:pt x="14" y="157"/>
                  </a:lnTo>
                  <a:lnTo>
                    <a:pt x="42" y="136"/>
                  </a:lnTo>
                  <a:lnTo>
                    <a:pt x="72" y="122"/>
                  </a:lnTo>
                  <a:lnTo>
                    <a:pt x="101" y="113"/>
                  </a:lnTo>
                  <a:lnTo>
                    <a:pt x="133" y="107"/>
                  </a:lnTo>
                  <a:lnTo>
                    <a:pt x="161" y="102"/>
                  </a:lnTo>
                  <a:lnTo>
                    <a:pt x="191" y="96"/>
                  </a:lnTo>
                  <a:lnTo>
                    <a:pt x="219" y="87"/>
                  </a:lnTo>
                  <a:lnTo>
                    <a:pt x="245" y="74"/>
                  </a:lnTo>
                  <a:lnTo>
                    <a:pt x="243" y="57"/>
                  </a:lnTo>
                  <a:lnTo>
                    <a:pt x="240" y="45"/>
                  </a:lnTo>
                  <a:lnTo>
                    <a:pt x="234" y="37"/>
                  </a:lnTo>
                  <a:lnTo>
                    <a:pt x="227" y="33"/>
                  </a:lnTo>
                  <a:lnTo>
                    <a:pt x="217" y="28"/>
                  </a:lnTo>
                  <a:lnTo>
                    <a:pt x="207" y="23"/>
                  </a:lnTo>
                  <a:lnTo>
                    <a:pt x="195" y="19"/>
                  </a:lnTo>
                  <a:lnTo>
                    <a:pt x="183" y="14"/>
                  </a:lnTo>
                  <a:lnTo>
                    <a:pt x="181" y="8"/>
                  </a:lnTo>
                  <a:lnTo>
                    <a:pt x="181" y="3"/>
                  </a:lnTo>
                  <a:lnTo>
                    <a:pt x="211" y="3"/>
                  </a:lnTo>
                  <a:lnTo>
                    <a:pt x="236" y="6"/>
                  </a:lnTo>
                  <a:lnTo>
                    <a:pt x="257" y="10"/>
                  </a:lnTo>
                  <a:lnTo>
                    <a:pt x="277" y="16"/>
                  </a:lnTo>
                  <a:lnTo>
                    <a:pt x="295" y="23"/>
                  </a:lnTo>
                  <a:lnTo>
                    <a:pt x="315" y="33"/>
                  </a:lnTo>
                  <a:lnTo>
                    <a:pt x="337" y="43"/>
                  </a:lnTo>
                  <a:lnTo>
                    <a:pt x="364" y="58"/>
                  </a:lnTo>
                  <a:lnTo>
                    <a:pt x="370" y="58"/>
                  </a:lnTo>
                  <a:lnTo>
                    <a:pt x="376" y="58"/>
                  </a:lnTo>
                  <a:lnTo>
                    <a:pt x="382" y="58"/>
                  </a:lnTo>
                  <a:lnTo>
                    <a:pt x="389" y="58"/>
                  </a:lnTo>
                  <a:lnTo>
                    <a:pt x="393" y="49"/>
                  </a:lnTo>
                  <a:lnTo>
                    <a:pt x="396" y="42"/>
                  </a:lnTo>
                  <a:lnTo>
                    <a:pt x="399" y="35"/>
                  </a:lnTo>
                  <a:lnTo>
                    <a:pt x="403" y="29"/>
                  </a:lnTo>
                  <a:lnTo>
                    <a:pt x="405" y="22"/>
                  </a:lnTo>
                  <a:lnTo>
                    <a:pt x="408" y="15"/>
                  </a:lnTo>
                  <a:lnTo>
                    <a:pt x="410" y="7"/>
                  </a:lnTo>
                  <a:lnTo>
                    <a:pt x="413" y="0"/>
                  </a:lnTo>
                  <a:lnTo>
                    <a:pt x="454" y="19"/>
                  </a:lnTo>
                  <a:lnTo>
                    <a:pt x="478" y="51"/>
                  </a:lnTo>
                  <a:lnTo>
                    <a:pt x="487" y="92"/>
                  </a:lnTo>
                  <a:lnTo>
                    <a:pt x="486" y="142"/>
                  </a:lnTo>
                  <a:lnTo>
                    <a:pt x="474" y="192"/>
                  </a:lnTo>
                  <a:lnTo>
                    <a:pt x="458" y="242"/>
                  </a:lnTo>
                  <a:lnTo>
                    <a:pt x="439" y="286"/>
                  </a:lnTo>
                  <a:lnTo>
                    <a:pt x="418" y="321"/>
                  </a:lnTo>
                  <a:lnTo>
                    <a:pt x="413" y="318"/>
                  </a:lnTo>
                  <a:lnTo>
                    <a:pt x="409" y="316"/>
                  </a:lnTo>
                  <a:lnTo>
                    <a:pt x="409" y="298"/>
                  </a:lnTo>
                  <a:lnTo>
                    <a:pt x="411" y="284"/>
                  </a:lnTo>
                  <a:lnTo>
                    <a:pt x="414" y="269"/>
                  </a:lnTo>
                  <a:lnTo>
                    <a:pt x="418" y="255"/>
                  </a:lnTo>
                  <a:lnTo>
                    <a:pt x="420" y="237"/>
                  </a:lnTo>
                  <a:lnTo>
                    <a:pt x="424" y="221"/>
                  </a:lnTo>
                  <a:lnTo>
                    <a:pt x="425" y="203"/>
                  </a:lnTo>
                  <a:lnTo>
                    <a:pt x="425" y="183"/>
                  </a:lnTo>
                  <a:lnTo>
                    <a:pt x="424" y="190"/>
                  </a:lnTo>
                  <a:lnTo>
                    <a:pt x="424" y="200"/>
                  </a:lnTo>
                  <a:lnTo>
                    <a:pt x="422" y="210"/>
                  </a:lnTo>
                  <a:lnTo>
                    <a:pt x="422" y="221"/>
                  </a:lnTo>
                  <a:lnTo>
                    <a:pt x="420" y="230"/>
                  </a:lnTo>
                  <a:lnTo>
                    <a:pt x="419" y="241"/>
                  </a:lnTo>
                  <a:lnTo>
                    <a:pt x="416" y="248"/>
                  </a:lnTo>
                  <a:lnTo>
                    <a:pt x="413" y="255"/>
                  </a:lnTo>
                  <a:lnTo>
                    <a:pt x="412" y="237"/>
                  </a:lnTo>
                  <a:lnTo>
                    <a:pt x="412" y="222"/>
                  </a:lnTo>
                  <a:lnTo>
                    <a:pt x="411" y="207"/>
                  </a:lnTo>
                  <a:lnTo>
                    <a:pt x="410" y="194"/>
                  </a:lnTo>
                  <a:lnTo>
                    <a:pt x="408" y="179"/>
                  </a:lnTo>
                  <a:lnTo>
                    <a:pt x="406" y="165"/>
                  </a:lnTo>
                  <a:lnTo>
                    <a:pt x="403" y="151"/>
                  </a:lnTo>
                  <a:lnTo>
                    <a:pt x="399" y="138"/>
                  </a:lnTo>
                  <a:lnTo>
                    <a:pt x="398" y="152"/>
                  </a:lnTo>
                  <a:lnTo>
                    <a:pt x="399" y="176"/>
                  </a:lnTo>
                  <a:lnTo>
                    <a:pt x="401" y="205"/>
                  </a:lnTo>
                  <a:lnTo>
                    <a:pt x="401" y="238"/>
                  </a:lnTo>
                  <a:lnTo>
                    <a:pt x="397" y="267"/>
                  </a:lnTo>
                  <a:lnTo>
                    <a:pt x="393" y="293"/>
                  </a:lnTo>
                  <a:lnTo>
                    <a:pt x="382" y="310"/>
                  </a:lnTo>
                  <a:lnTo>
                    <a:pt x="368" y="316"/>
                  </a:lnTo>
                  <a:lnTo>
                    <a:pt x="363" y="296"/>
                  </a:lnTo>
                  <a:lnTo>
                    <a:pt x="357" y="279"/>
                  </a:lnTo>
                  <a:lnTo>
                    <a:pt x="351" y="261"/>
                  </a:lnTo>
                  <a:lnTo>
                    <a:pt x="347" y="244"/>
                  </a:lnTo>
                  <a:lnTo>
                    <a:pt x="340" y="227"/>
                  </a:lnTo>
                  <a:lnTo>
                    <a:pt x="334" y="212"/>
                  </a:lnTo>
                  <a:lnTo>
                    <a:pt x="327" y="197"/>
                  </a:lnTo>
                  <a:lnTo>
                    <a:pt x="321" y="183"/>
                  </a:lnTo>
                  <a:lnTo>
                    <a:pt x="321" y="197"/>
                  </a:lnTo>
                  <a:lnTo>
                    <a:pt x="326" y="212"/>
                  </a:lnTo>
                  <a:lnTo>
                    <a:pt x="332" y="227"/>
                  </a:lnTo>
                  <a:lnTo>
                    <a:pt x="338" y="244"/>
                  </a:lnTo>
                  <a:lnTo>
                    <a:pt x="344" y="261"/>
                  </a:lnTo>
                  <a:lnTo>
                    <a:pt x="350" y="279"/>
                  </a:lnTo>
                  <a:lnTo>
                    <a:pt x="353" y="296"/>
                  </a:lnTo>
                  <a:lnTo>
                    <a:pt x="356" y="316"/>
                  </a:lnTo>
                  <a:lnTo>
                    <a:pt x="351" y="317"/>
                  </a:lnTo>
                  <a:lnTo>
                    <a:pt x="347" y="318"/>
                  </a:lnTo>
                  <a:lnTo>
                    <a:pt x="343" y="318"/>
                  </a:lnTo>
                  <a:lnTo>
                    <a:pt x="340" y="318"/>
                  </a:lnTo>
                  <a:lnTo>
                    <a:pt x="334" y="319"/>
                  </a:lnTo>
                  <a:lnTo>
                    <a:pt x="328" y="320"/>
                  </a:lnTo>
                  <a:lnTo>
                    <a:pt x="326" y="312"/>
                  </a:lnTo>
                  <a:lnTo>
                    <a:pt x="325" y="307"/>
                  </a:lnTo>
                  <a:lnTo>
                    <a:pt x="324" y="303"/>
                  </a:lnTo>
                  <a:lnTo>
                    <a:pt x="324" y="302"/>
                  </a:lnTo>
                  <a:lnTo>
                    <a:pt x="324" y="298"/>
                  </a:lnTo>
                  <a:lnTo>
                    <a:pt x="326" y="297"/>
                  </a:lnTo>
                  <a:lnTo>
                    <a:pt x="332" y="303"/>
                  </a:lnTo>
                  <a:lnTo>
                    <a:pt x="337" y="309"/>
                  </a:lnTo>
                  <a:lnTo>
                    <a:pt x="334" y="296"/>
                  </a:lnTo>
                  <a:lnTo>
                    <a:pt x="328" y="283"/>
                  </a:lnTo>
                  <a:lnTo>
                    <a:pt x="318" y="267"/>
                  </a:lnTo>
                  <a:lnTo>
                    <a:pt x="307" y="251"/>
                  </a:lnTo>
                  <a:lnTo>
                    <a:pt x="295" y="234"/>
                  </a:lnTo>
                  <a:lnTo>
                    <a:pt x="286" y="220"/>
                  </a:lnTo>
                  <a:lnTo>
                    <a:pt x="276" y="209"/>
                  </a:lnTo>
                  <a:lnTo>
                    <a:pt x="271" y="202"/>
                  </a:lnTo>
                  <a:lnTo>
                    <a:pt x="267" y="202"/>
                  </a:lnTo>
                  <a:lnTo>
                    <a:pt x="264" y="202"/>
                  </a:lnTo>
                  <a:lnTo>
                    <a:pt x="271" y="212"/>
                  </a:lnTo>
                  <a:lnTo>
                    <a:pt x="277" y="222"/>
                  </a:lnTo>
                  <a:lnTo>
                    <a:pt x="284" y="233"/>
                  </a:lnTo>
                  <a:lnTo>
                    <a:pt x="292" y="244"/>
                  </a:lnTo>
                  <a:lnTo>
                    <a:pt x="299" y="255"/>
                  </a:lnTo>
                  <a:lnTo>
                    <a:pt x="306" y="266"/>
                  </a:lnTo>
                  <a:lnTo>
                    <a:pt x="313" y="278"/>
                  </a:lnTo>
                  <a:lnTo>
                    <a:pt x="321" y="290"/>
                  </a:lnTo>
                  <a:lnTo>
                    <a:pt x="319" y="294"/>
                  </a:lnTo>
                  <a:lnTo>
                    <a:pt x="318" y="297"/>
                  </a:lnTo>
                  <a:lnTo>
                    <a:pt x="306" y="288"/>
                  </a:lnTo>
                  <a:lnTo>
                    <a:pt x="292" y="279"/>
                  </a:lnTo>
                  <a:lnTo>
                    <a:pt x="276" y="266"/>
                  </a:lnTo>
                  <a:lnTo>
                    <a:pt x="261" y="256"/>
                  </a:lnTo>
                  <a:lnTo>
                    <a:pt x="244" y="244"/>
                  </a:lnTo>
                  <a:lnTo>
                    <a:pt x="228" y="237"/>
                  </a:lnTo>
                  <a:lnTo>
                    <a:pt x="215" y="234"/>
                  </a:lnTo>
                  <a:lnTo>
                    <a:pt x="206" y="237"/>
                  </a:lnTo>
                  <a:lnTo>
                    <a:pt x="220" y="242"/>
                  </a:lnTo>
                  <a:lnTo>
                    <a:pt x="235" y="250"/>
                  </a:lnTo>
                  <a:lnTo>
                    <a:pt x="250" y="259"/>
                  </a:lnTo>
                  <a:lnTo>
                    <a:pt x="265" y="271"/>
                  </a:lnTo>
                  <a:lnTo>
                    <a:pt x="279" y="281"/>
                  </a:lnTo>
                  <a:lnTo>
                    <a:pt x="294" y="295"/>
                  </a:lnTo>
                  <a:lnTo>
                    <a:pt x="309" y="307"/>
                  </a:lnTo>
                  <a:lnTo>
                    <a:pt x="324" y="320"/>
                  </a:lnTo>
                  <a:lnTo>
                    <a:pt x="314" y="321"/>
                  </a:lnTo>
                  <a:lnTo>
                    <a:pt x="306" y="324"/>
                  </a:lnTo>
                  <a:lnTo>
                    <a:pt x="298" y="327"/>
                  </a:lnTo>
                  <a:lnTo>
                    <a:pt x="290" y="330"/>
                  </a:lnTo>
                  <a:lnTo>
                    <a:pt x="282" y="334"/>
                  </a:lnTo>
                  <a:lnTo>
                    <a:pt x="274" y="337"/>
                  </a:lnTo>
                  <a:lnTo>
                    <a:pt x="266" y="341"/>
                  </a:lnTo>
                  <a:lnTo>
                    <a:pt x="259" y="344"/>
                  </a:lnTo>
                  <a:lnTo>
                    <a:pt x="256" y="342"/>
                  </a:lnTo>
                  <a:lnTo>
                    <a:pt x="252" y="340"/>
                  </a:lnTo>
                  <a:lnTo>
                    <a:pt x="252" y="336"/>
                  </a:lnTo>
                  <a:lnTo>
                    <a:pt x="252" y="333"/>
                  </a:lnTo>
                  <a:lnTo>
                    <a:pt x="258" y="329"/>
                  </a:lnTo>
                  <a:lnTo>
                    <a:pt x="263" y="326"/>
                  </a:lnTo>
                  <a:lnTo>
                    <a:pt x="266" y="321"/>
                  </a:lnTo>
                  <a:lnTo>
                    <a:pt x="271" y="316"/>
                  </a:lnTo>
                  <a:lnTo>
                    <a:pt x="276" y="314"/>
                  </a:lnTo>
                  <a:lnTo>
                    <a:pt x="281" y="313"/>
                  </a:lnTo>
                  <a:lnTo>
                    <a:pt x="284" y="313"/>
                  </a:lnTo>
                  <a:lnTo>
                    <a:pt x="288" y="313"/>
                  </a:lnTo>
                  <a:lnTo>
                    <a:pt x="294" y="313"/>
                  </a:lnTo>
                  <a:lnTo>
                    <a:pt x="299" y="316"/>
                  </a:lnTo>
                  <a:lnTo>
                    <a:pt x="299" y="310"/>
                  </a:lnTo>
                  <a:lnTo>
                    <a:pt x="302" y="306"/>
                  </a:lnTo>
                  <a:lnTo>
                    <a:pt x="283" y="302"/>
                  </a:lnTo>
                  <a:lnTo>
                    <a:pt x="266" y="297"/>
                  </a:lnTo>
                  <a:lnTo>
                    <a:pt x="246" y="291"/>
                  </a:lnTo>
                  <a:lnTo>
                    <a:pt x="229" y="287"/>
                  </a:lnTo>
                  <a:lnTo>
                    <a:pt x="211" y="281"/>
                  </a:lnTo>
                  <a:lnTo>
                    <a:pt x="195" y="278"/>
                  </a:lnTo>
                  <a:lnTo>
                    <a:pt x="180" y="274"/>
                  </a:lnTo>
                  <a:lnTo>
                    <a:pt x="169" y="275"/>
                  </a:lnTo>
                  <a:lnTo>
                    <a:pt x="170" y="280"/>
                  </a:lnTo>
                  <a:lnTo>
                    <a:pt x="172" y="286"/>
                  </a:lnTo>
                  <a:lnTo>
                    <a:pt x="179" y="286"/>
                  </a:lnTo>
                  <a:lnTo>
                    <a:pt x="187" y="287"/>
                  </a:lnTo>
                  <a:lnTo>
                    <a:pt x="195" y="288"/>
                  </a:lnTo>
                  <a:lnTo>
                    <a:pt x="204" y="291"/>
                  </a:lnTo>
                  <a:lnTo>
                    <a:pt x="212" y="294"/>
                  </a:lnTo>
                  <a:lnTo>
                    <a:pt x="221" y="297"/>
                  </a:lnTo>
                  <a:lnTo>
                    <a:pt x="231" y="302"/>
                  </a:lnTo>
                  <a:lnTo>
                    <a:pt x="242" y="306"/>
                  </a:lnTo>
                  <a:lnTo>
                    <a:pt x="236" y="309"/>
                  </a:lnTo>
                  <a:lnTo>
                    <a:pt x="227" y="311"/>
                  </a:lnTo>
                  <a:lnTo>
                    <a:pt x="215" y="312"/>
                  </a:lnTo>
                  <a:lnTo>
                    <a:pt x="205" y="313"/>
                  </a:lnTo>
                  <a:lnTo>
                    <a:pt x="194" y="314"/>
                  </a:lnTo>
                  <a:lnTo>
                    <a:pt x="187" y="318"/>
                  </a:lnTo>
                  <a:lnTo>
                    <a:pt x="183" y="321"/>
                  </a:lnTo>
                  <a:lnTo>
                    <a:pt x="185" y="328"/>
                  </a:lnTo>
                  <a:lnTo>
                    <a:pt x="194" y="325"/>
                  </a:lnTo>
                  <a:lnTo>
                    <a:pt x="202" y="324"/>
                  </a:lnTo>
                  <a:lnTo>
                    <a:pt x="207" y="321"/>
                  </a:lnTo>
                  <a:lnTo>
                    <a:pt x="214" y="321"/>
                  </a:lnTo>
                  <a:lnTo>
                    <a:pt x="220" y="321"/>
                  </a:lnTo>
                  <a:lnTo>
                    <a:pt x="228" y="321"/>
                  </a:lnTo>
                  <a:lnTo>
                    <a:pt x="237" y="321"/>
                  </a:lnTo>
                  <a:lnTo>
                    <a:pt x="250" y="321"/>
                  </a:lnTo>
                  <a:lnTo>
                    <a:pt x="238" y="326"/>
                  </a:lnTo>
                  <a:lnTo>
                    <a:pt x="228" y="330"/>
                  </a:lnTo>
                  <a:lnTo>
                    <a:pt x="218" y="332"/>
                  </a:lnTo>
                  <a:lnTo>
                    <a:pt x="207" y="334"/>
                  </a:lnTo>
                  <a:lnTo>
                    <a:pt x="196" y="335"/>
                  </a:lnTo>
                  <a:lnTo>
                    <a:pt x="187" y="337"/>
                  </a:lnTo>
                  <a:lnTo>
                    <a:pt x="176" y="340"/>
                  </a:lnTo>
                  <a:lnTo>
                    <a:pt x="169" y="344"/>
                  </a:lnTo>
                  <a:lnTo>
                    <a:pt x="168" y="351"/>
                  </a:lnTo>
                  <a:lnTo>
                    <a:pt x="168" y="359"/>
                  </a:lnTo>
                  <a:lnTo>
                    <a:pt x="173" y="353"/>
                  </a:lnTo>
                  <a:lnTo>
                    <a:pt x="179" y="351"/>
                  </a:lnTo>
                  <a:lnTo>
                    <a:pt x="185" y="348"/>
                  </a:lnTo>
                  <a:lnTo>
                    <a:pt x="194" y="347"/>
                  </a:lnTo>
                  <a:lnTo>
                    <a:pt x="200" y="344"/>
                  </a:lnTo>
                  <a:lnTo>
                    <a:pt x="207" y="344"/>
                  </a:lnTo>
                  <a:lnTo>
                    <a:pt x="215" y="344"/>
                  </a:lnTo>
                  <a:lnTo>
                    <a:pt x="226" y="344"/>
                  </a:lnTo>
                  <a:lnTo>
                    <a:pt x="228" y="347"/>
                  </a:lnTo>
                  <a:lnTo>
                    <a:pt x="230" y="349"/>
                  </a:lnTo>
                  <a:lnTo>
                    <a:pt x="219" y="356"/>
                  </a:lnTo>
                  <a:lnTo>
                    <a:pt x="207" y="363"/>
                  </a:lnTo>
                  <a:lnTo>
                    <a:pt x="195" y="371"/>
                  </a:lnTo>
                  <a:lnTo>
                    <a:pt x="184" y="381"/>
                  </a:lnTo>
                  <a:lnTo>
                    <a:pt x="173" y="390"/>
                  </a:lnTo>
                  <a:lnTo>
                    <a:pt x="164" y="401"/>
                  </a:lnTo>
                  <a:lnTo>
                    <a:pt x="158" y="411"/>
                  </a:lnTo>
                  <a:lnTo>
                    <a:pt x="157" y="425"/>
                  </a:lnTo>
                  <a:lnTo>
                    <a:pt x="161" y="428"/>
                  </a:lnTo>
                  <a:lnTo>
                    <a:pt x="168" y="434"/>
                  </a:lnTo>
                  <a:lnTo>
                    <a:pt x="161" y="441"/>
                  </a:lnTo>
                  <a:lnTo>
                    <a:pt x="157" y="449"/>
                  </a:lnTo>
                  <a:lnTo>
                    <a:pt x="147" y="447"/>
                  </a:lnTo>
                  <a:lnTo>
                    <a:pt x="141" y="444"/>
                  </a:lnTo>
                  <a:lnTo>
                    <a:pt x="139" y="433"/>
                  </a:lnTo>
                  <a:lnTo>
                    <a:pt x="137" y="423"/>
                  </a:lnTo>
                  <a:lnTo>
                    <a:pt x="134" y="413"/>
                  </a:lnTo>
                  <a:lnTo>
                    <a:pt x="131" y="406"/>
                  </a:lnTo>
                  <a:lnTo>
                    <a:pt x="110" y="410"/>
                  </a:lnTo>
                  <a:lnTo>
                    <a:pt x="93" y="418"/>
                  </a:lnTo>
                  <a:lnTo>
                    <a:pt x="81" y="427"/>
                  </a:lnTo>
                  <a:lnTo>
                    <a:pt x="70" y="441"/>
                  </a:lnTo>
                  <a:lnTo>
                    <a:pt x="60" y="454"/>
                  </a:lnTo>
                  <a:lnTo>
                    <a:pt x="50" y="466"/>
                  </a:lnTo>
                  <a:lnTo>
                    <a:pt x="38" y="477"/>
                  </a:lnTo>
                  <a:lnTo>
                    <a:pt x="24" y="48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0" name="Freeform 61"/>
            <p:cNvSpPr>
              <a:spLocks/>
            </p:cNvSpPr>
            <p:nvPr/>
          </p:nvSpPr>
          <p:spPr bwMode="auto">
            <a:xfrm>
              <a:off x="1157" y="878"/>
              <a:ext cx="6" cy="28"/>
            </a:xfrm>
            <a:custGeom>
              <a:avLst/>
              <a:gdLst>
                <a:gd name="T0" fmla="*/ 3 w 14"/>
                <a:gd name="T1" fmla="*/ 28 h 56"/>
                <a:gd name="T2" fmla="*/ 1 w 14"/>
                <a:gd name="T3" fmla="*/ 28 h 56"/>
                <a:gd name="T4" fmla="*/ 1 w 14"/>
                <a:gd name="T5" fmla="*/ 24 h 56"/>
                <a:gd name="T6" fmla="*/ 0 w 14"/>
                <a:gd name="T7" fmla="*/ 21 h 56"/>
                <a:gd name="T8" fmla="*/ 0 w 14"/>
                <a:gd name="T9" fmla="*/ 16 h 56"/>
                <a:gd name="T10" fmla="*/ 0 w 14"/>
                <a:gd name="T11" fmla="*/ 9 h 56"/>
                <a:gd name="T12" fmla="*/ 0 w 14"/>
                <a:gd name="T13" fmla="*/ 0 h 56"/>
                <a:gd name="T14" fmla="*/ 2 w 14"/>
                <a:gd name="T15" fmla="*/ 0 h 56"/>
                <a:gd name="T16" fmla="*/ 5 w 14"/>
                <a:gd name="T17" fmla="*/ 0 h 56"/>
                <a:gd name="T18" fmla="*/ 5 w 14"/>
                <a:gd name="T19" fmla="*/ 3 h 56"/>
                <a:gd name="T20" fmla="*/ 5 w 14"/>
                <a:gd name="T21" fmla="*/ 7 h 56"/>
                <a:gd name="T22" fmla="*/ 5 w 14"/>
                <a:gd name="T23" fmla="*/ 10 h 56"/>
                <a:gd name="T24" fmla="*/ 6 w 14"/>
                <a:gd name="T25" fmla="*/ 14 h 56"/>
                <a:gd name="T26" fmla="*/ 6 w 14"/>
                <a:gd name="T27" fmla="*/ 17 h 56"/>
                <a:gd name="T28" fmla="*/ 6 w 14"/>
                <a:gd name="T29" fmla="*/ 21 h 56"/>
                <a:gd name="T30" fmla="*/ 6 w 14"/>
                <a:gd name="T31" fmla="*/ 24 h 56"/>
                <a:gd name="T32" fmla="*/ 6 w 14"/>
                <a:gd name="T33" fmla="*/ 28 h 56"/>
                <a:gd name="T34" fmla="*/ 4 w 14"/>
                <a:gd name="T35" fmla="*/ 28 h 56"/>
                <a:gd name="T36" fmla="*/ 3 w 14"/>
                <a:gd name="T37" fmla="*/ 28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56">
                  <a:moveTo>
                    <a:pt x="7" y="56"/>
                  </a:moveTo>
                  <a:lnTo>
                    <a:pt x="3" y="55"/>
                  </a:lnTo>
                  <a:lnTo>
                    <a:pt x="2" y="48"/>
                  </a:lnTo>
                  <a:lnTo>
                    <a:pt x="1" y="41"/>
                  </a:lnTo>
                  <a:lnTo>
                    <a:pt x="1" y="31"/>
                  </a:lnTo>
                  <a:lnTo>
                    <a:pt x="0" y="17"/>
                  </a:lnTo>
                  <a:lnTo>
                    <a:pt x="0" y="0"/>
                  </a:lnTo>
                  <a:lnTo>
                    <a:pt x="5" y="0"/>
                  </a:lnTo>
                  <a:lnTo>
                    <a:pt x="12" y="0"/>
                  </a:lnTo>
                  <a:lnTo>
                    <a:pt x="12" y="6"/>
                  </a:lnTo>
                  <a:lnTo>
                    <a:pt x="12" y="13"/>
                  </a:lnTo>
                  <a:lnTo>
                    <a:pt x="12" y="20"/>
                  </a:lnTo>
                  <a:lnTo>
                    <a:pt x="13" y="27"/>
                  </a:lnTo>
                  <a:lnTo>
                    <a:pt x="13" y="34"/>
                  </a:lnTo>
                  <a:lnTo>
                    <a:pt x="13" y="41"/>
                  </a:lnTo>
                  <a:lnTo>
                    <a:pt x="13" y="48"/>
                  </a:lnTo>
                  <a:lnTo>
                    <a:pt x="14" y="56"/>
                  </a:lnTo>
                  <a:lnTo>
                    <a:pt x="10" y="56"/>
                  </a:lnTo>
                  <a:lnTo>
                    <a:pt x="7" y="56"/>
                  </a:lnTo>
                  <a:close/>
                </a:path>
              </a:pathLst>
            </a:custGeom>
            <a:solidFill>
              <a:srgbClr val="FFF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1" name="Freeform 62"/>
            <p:cNvSpPr>
              <a:spLocks/>
            </p:cNvSpPr>
            <p:nvPr/>
          </p:nvSpPr>
          <p:spPr bwMode="auto">
            <a:xfrm>
              <a:off x="1188" y="838"/>
              <a:ext cx="46" cy="56"/>
            </a:xfrm>
            <a:custGeom>
              <a:avLst/>
              <a:gdLst>
                <a:gd name="T0" fmla="*/ 31 w 93"/>
                <a:gd name="T1" fmla="*/ 55 h 113"/>
                <a:gd name="T2" fmla="*/ 27 w 93"/>
                <a:gd name="T3" fmla="*/ 47 h 113"/>
                <a:gd name="T4" fmla="*/ 25 w 93"/>
                <a:gd name="T5" fmla="*/ 41 h 113"/>
                <a:gd name="T6" fmla="*/ 22 w 93"/>
                <a:gd name="T7" fmla="*/ 35 h 113"/>
                <a:gd name="T8" fmla="*/ 20 w 93"/>
                <a:gd name="T9" fmla="*/ 31 h 113"/>
                <a:gd name="T10" fmla="*/ 17 w 93"/>
                <a:gd name="T11" fmla="*/ 27 h 113"/>
                <a:gd name="T12" fmla="*/ 12 w 93"/>
                <a:gd name="T13" fmla="*/ 26 h 113"/>
                <a:gd name="T14" fmla="*/ 7 w 93"/>
                <a:gd name="T15" fmla="*/ 23 h 113"/>
                <a:gd name="T16" fmla="*/ 0 w 93"/>
                <a:gd name="T17" fmla="*/ 23 h 113"/>
                <a:gd name="T18" fmla="*/ 0 w 93"/>
                <a:gd name="T19" fmla="*/ 20 h 113"/>
                <a:gd name="T20" fmla="*/ 0 w 93"/>
                <a:gd name="T21" fmla="*/ 19 h 113"/>
                <a:gd name="T22" fmla="*/ 11 w 93"/>
                <a:gd name="T23" fmla="*/ 18 h 113"/>
                <a:gd name="T24" fmla="*/ 18 w 93"/>
                <a:gd name="T25" fmla="*/ 15 h 113"/>
                <a:gd name="T26" fmla="*/ 23 w 93"/>
                <a:gd name="T27" fmla="*/ 12 h 113"/>
                <a:gd name="T28" fmla="*/ 27 w 93"/>
                <a:gd name="T29" fmla="*/ 8 h 113"/>
                <a:gd name="T30" fmla="*/ 30 w 93"/>
                <a:gd name="T31" fmla="*/ 4 h 113"/>
                <a:gd name="T32" fmla="*/ 32 w 93"/>
                <a:gd name="T33" fmla="*/ 1 h 113"/>
                <a:gd name="T34" fmla="*/ 35 w 93"/>
                <a:gd name="T35" fmla="*/ 0 h 113"/>
                <a:gd name="T36" fmla="*/ 41 w 93"/>
                <a:gd name="T37" fmla="*/ 0 h 113"/>
                <a:gd name="T38" fmla="*/ 42 w 93"/>
                <a:gd name="T39" fmla="*/ 5 h 113"/>
                <a:gd name="T40" fmla="*/ 44 w 93"/>
                <a:gd name="T41" fmla="*/ 12 h 113"/>
                <a:gd name="T42" fmla="*/ 45 w 93"/>
                <a:gd name="T43" fmla="*/ 19 h 113"/>
                <a:gd name="T44" fmla="*/ 46 w 93"/>
                <a:gd name="T45" fmla="*/ 27 h 113"/>
                <a:gd name="T46" fmla="*/ 46 w 93"/>
                <a:gd name="T47" fmla="*/ 34 h 113"/>
                <a:gd name="T48" fmla="*/ 46 w 93"/>
                <a:gd name="T49" fmla="*/ 42 h 113"/>
                <a:gd name="T50" fmla="*/ 44 w 93"/>
                <a:gd name="T51" fmla="*/ 49 h 113"/>
                <a:gd name="T52" fmla="*/ 41 w 93"/>
                <a:gd name="T53" fmla="*/ 56 h 113"/>
                <a:gd name="T54" fmla="*/ 36 w 93"/>
                <a:gd name="T55" fmla="*/ 55 h 113"/>
                <a:gd name="T56" fmla="*/ 31 w 93"/>
                <a:gd name="T57" fmla="*/ 55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3">
                  <a:moveTo>
                    <a:pt x="63" y="110"/>
                  </a:moveTo>
                  <a:lnTo>
                    <a:pt x="55" y="94"/>
                  </a:lnTo>
                  <a:lnTo>
                    <a:pt x="50" y="82"/>
                  </a:lnTo>
                  <a:lnTo>
                    <a:pt x="45" y="71"/>
                  </a:lnTo>
                  <a:lnTo>
                    <a:pt x="40" y="63"/>
                  </a:lnTo>
                  <a:lnTo>
                    <a:pt x="34" y="55"/>
                  </a:lnTo>
                  <a:lnTo>
                    <a:pt x="25" y="52"/>
                  </a:lnTo>
                  <a:lnTo>
                    <a:pt x="14" y="47"/>
                  </a:lnTo>
                  <a:lnTo>
                    <a:pt x="0" y="47"/>
                  </a:lnTo>
                  <a:lnTo>
                    <a:pt x="0" y="41"/>
                  </a:lnTo>
                  <a:lnTo>
                    <a:pt x="0" y="39"/>
                  </a:lnTo>
                  <a:lnTo>
                    <a:pt x="22" y="37"/>
                  </a:lnTo>
                  <a:lnTo>
                    <a:pt x="37" y="31"/>
                  </a:lnTo>
                  <a:lnTo>
                    <a:pt x="47" y="24"/>
                  </a:lnTo>
                  <a:lnTo>
                    <a:pt x="55" y="17"/>
                  </a:lnTo>
                  <a:lnTo>
                    <a:pt x="60" y="9"/>
                  </a:lnTo>
                  <a:lnTo>
                    <a:pt x="65" y="3"/>
                  </a:lnTo>
                  <a:lnTo>
                    <a:pt x="71" y="0"/>
                  </a:lnTo>
                  <a:lnTo>
                    <a:pt x="83" y="1"/>
                  </a:lnTo>
                  <a:lnTo>
                    <a:pt x="84" y="10"/>
                  </a:lnTo>
                  <a:lnTo>
                    <a:pt x="88" y="24"/>
                  </a:lnTo>
                  <a:lnTo>
                    <a:pt x="90" y="38"/>
                  </a:lnTo>
                  <a:lnTo>
                    <a:pt x="93" y="54"/>
                  </a:lnTo>
                  <a:lnTo>
                    <a:pt x="93" y="69"/>
                  </a:lnTo>
                  <a:lnTo>
                    <a:pt x="93" y="85"/>
                  </a:lnTo>
                  <a:lnTo>
                    <a:pt x="89" y="99"/>
                  </a:lnTo>
                  <a:lnTo>
                    <a:pt x="83" y="113"/>
                  </a:lnTo>
                  <a:lnTo>
                    <a:pt x="73" y="110"/>
                  </a:lnTo>
                  <a:lnTo>
                    <a:pt x="63" y="1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2" name="Freeform 63"/>
            <p:cNvSpPr>
              <a:spLocks/>
            </p:cNvSpPr>
            <p:nvPr/>
          </p:nvSpPr>
          <p:spPr bwMode="auto">
            <a:xfrm>
              <a:off x="804" y="873"/>
              <a:ext cx="19" cy="10"/>
            </a:xfrm>
            <a:custGeom>
              <a:avLst/>
              <a:gdLst>
                <a:gd name="T0" fmla="*/ 5 w 38"/>
                <a:gd name="T1" fmla="*/ 10 h 20"/>
                <a:gd name="T2" fmla="*/ 3 w 38"/>
                <a:gd name="T3" fmla="*/ 10 h 20"/>
                <a:gd name="T4" fmla="*/ 0 w 38"/>
                <a:gd name="T5" fmla="*/ 10 h 20"/>
                <a:gd name="T6" fmla="*/ 1 w 38"/>
                <a:gd name="T7" fmla="*/ 8 h 20"/>
                <a:gd name="T8" fmla="*/ 1 w 38"/>
                <a:gd name="T9" fmla="*/ 6 h 20"/>
                <a:gd name="T10" fmla="*/ 4 w 38"/>
                <a:gd name="T11" fmla="*/ 4 h 20"/>
                <a:gd name="T12" fmla="*/ 7 w 38"/>
                <a:gd name="T13" fmla="*/ 3 h 20"/>
                <a:gd name="T14" fmla="*/ 9 w 38"/>
                <a:gd name="T15" fmla="*/ 1 h 20"/>
                <a:gd name="T16" fmla="*/ 12 w 38"/>
                <a:gd name="T17" fmla="*/ 1 h 20"/>
                <a:gd name="T18" fmla="*/ 14 w 38"/>
                <a:gd name="T19" fmla="*/ 1 h 20"/>
                <a:gd name="T20" fmla="*/ 19 w 38"/>
                <a:gd name="T21" fmla="*/ 0 h 20"/>
                <a:gd name="T22" fmla="*/ 16 w 38"/>
                <a:gd name="T23" fmla="*/ 5 h 20"/>
                <a:gd name="T24" fmla="*/ 12 w 38"/>
                <a:gd name="T25" fmla="*/ 10 h 20"/>
                <a:gd name="T26" fmla="*/ 9 w 38"/>
                <a:gd name="T27" fmla="*/ 10 h 20"/>
                <a:gd name="T28" fmla="*/ 5 w 38"/>
                <a:gd name="T29" fmla="*/ 1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20">
                  <a:moveTo>
                    <a:pt x="10" y="20"/>
                  </a:moveTo>
                  <a:lnTo>
                    <a:pt x="5" y="20"/>
                  </a:lnTo>
                  <a:lnTo>
                    <a:pt x="0" y="20"/>
                  </a:lnTo>
                  <a:lnTo>
                    <a:pt x="1" y="15"/>
                  </a:lnTo>
                  <a:lnTo>
                    <a:pt x="2" y="11"/>
                  </a:lnTo>
                  <a:lnTo>
                    <a:pt x="8" y="7"/>
                  </a:lnTo>
                  <a:lnTo>
                    <a:pt x="14" y="5"/>
                  </a:lnTo>
                  <a:lnTo>
                    <a:pt x="18" y="2"/>
                  </a:lnTo>
                  <a:lnTo>
                    <a:pt x="23" y="2"/>
                  </a:lnTo>
                  <a:lnTo>
                    <a:pt x="28" y="1"/>
                  </a:lnTo>
                  <a:lnTo>
                    <a:pt x="38" y="0"/>
                  </a:lnTo>
                  <a:lnTo>
                    <a:pt x="31" y="9"/>
                  </a:lnTo>
                  <a:lnTo>
                    <a:pt x="24" y="20"/>
                  </a:lnTo>
                  <a:lnTo>
                    <a:pt x="17" y="20"/>
                  </a:lnTo>
                  <a:lnTo>
                    <a:pt x="10" y="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3" name="Freeform 64"/>
            <p:cNvSpPr>
              <a:spLocks/>
            </p:cNvSpPr>
            <p:nvPr/>
          </p:nvSpPr>
          <p:spPr bwMode="auto">
            <a:xfrm>
              <a:off x="542" y="587"/>
              <a:ext cx="434" cy="292"/>
            </a:xfrm>
            <a:custGeom>
              <a:avLst/>
              <a:gdLst>
                <a:gd name="T0" fmla="*/ 188 w 868"/>
                <a:gd name="T1" fmla="*/ 288 h 585"/>
                <a:gd name="T2" fmla="*/ 120 w 868"/>
                <a:gd name="T3" fmla="*/ 284 h 585"/>
                <a:gd name="T4" fmla="*/ 54 w 868"/>
                <a:gd name="T5" fmla="*/ 281 h 585"/>
                <a:gd name="T6" fmla="*/ 35 w 868"/>
                <a:gd name="T7" fmla="*/ 226 h 585"/>
                <a:gd name="T8" fmla="*/ 23 w 868"/>
                <a:gd name="T9" fmla="*/ 168 h 585"/>
                <a:gd name="T10" fmla="*/ 3 w 868"/>
                <a:gd name="T11" fmla="*/ 129 h 585"/>
                <a:gd name="T12" fmla="*/ 34 w 868"/>
                <a:gd name="T13" fmla="*/ 99 h 585"/>
                <a:gd name="T14" fmla="*/ 72 w 868"/>
                <a:gd name="T15" fmla="*/ 75 h 585"/>
                <a:gd name="T16" fmla="*/ 84 w 868"/>
                <a:gd name="T17" fmla="*/ 85 h 585"/>
                <a:gd name="T18" fmla="*/ 84 w 868"/>
                <a:gd name="T19" fmla="*/ 102 h 585"/>
                <a:gd name="T20" fmla="*/ 87 w 868"/>
                <a:gd name="T21" fmla="*/ 121 h 585"/>
                <a:gd name="T22" fmla="*/ 118 w 868"/>
                <a:gd name="T23" fmla="*/ 101 h 585"/>
                <a:gd name="T24" fmla="*/ 122 w 868"/>
                <a:gd name="T25" fmla="*/ 63 h 585"/>
                <a:gd name="T26" fmla="*/ 124 w 868"/>
                <a:gd name="T27" fmla="*/ 38 h 585"/>
                <a:gd name="T28" fmla="*/ 134 w 868"/>
                <a:gd name="T29" fmla="*/ 31 h 585"/>
                <a:gd name="T30" fmla="*/ 146 w 868"/>
                <a:gd name="T31" fmla="*/ 28 h 585"/>
                <a:gd name="T32" fmla="*/ 159 w 868"/>
                <a:gd name="T33" fmla="*/ 39 h 585"/>
                <a:gd name="T34" fmla="*/ 168 w 868"/>
                <a:gd name="T35" fmla="*/ 56 h 585"/>
                <a:gd name="T36" fmla="*/ 175 w 868"/>
                <a:gd name="T37" fmla="*/ 79 h 585"/>
                <a:gd name="T38" fmla="*/ 178 w 868"/>
                <a:gd name="T39" fmla="*/ 68 h 585"/>
                <a:gd name="T40" fmla="*/ 169 w 868"/>
                <a:gd name="T41" fmla="*/ 45 h 585"/>
                <a:gd name="T42" fmla="*/ 160 w 868"/>
                <a:gd name="T43" fmla="*/ 25 h 585"/>
                <a:gd name="T44" fmla="*/ 165 w 868"/>
                <a:gd name="T45" fmla="*/ 17 h 585"/>
                <a:gd name="T46" fmla="*/ 176 w 868"/>
                <a:gd name="T47" fmla="*/ 14 h 585"/>
                <a:gd name="T48" fmla="*/ 188 w 868"/>
                <a:gd name="T49" fmla="*/ 13 h 585"/>
                <a:gd name="T50" fmla="*/ 200 w 868"/>
                <a:gd name="T51" fmla="*/ 30 h 585"/>
                <a:gd name="T52" fmla="*/ 209 w 868"/>
                <a:gd name="T53" fmla="*/ 51 h 585"/>
                <a:gd name="T54" fmla="*/ 216 w 868"/>
                <a:gd name="T55" fmla="*/ 68 h 585"/>
                <a:gd name="T56" fmla="*/ 214 w 868"/>
                <a:gd name="T57" fmla="*/ 50 h 585"/>
                <a:gd name="T58" fmla="*/ 205 w 868"/>
                <a:gd name="T59" fmla="*/ 28 h 585"/>
                <a:gd name="T60" fmla="*/ 197 w 868"/>
                <a:gd name="T61" fmla="*/ 9 h 585"/>
                <a:gd name="T62" fmla="*/ 308 w 868"/>
                <a:gd name="T63" fmla="*/ 3 h 585"/>
                <a:gd name="T64" fmla="*/ 389 w 868"/>
                <a:gd name="T65" fmla="*/ 49 h 585"/>
                <a:gd name="T66" fmla="*/ 432 w 868"/>
                <a:gd name="T67" fmla="*/ 115 h 585"/>
                <a:gd name="T68" fmla="*/ 407 w 868"/>
                <a:gd name="T69" fmla="*/ 103 h 585"/>
                <a:gd name="T70" fmla="*/ 362 w 868"/>
                <a:gd name="T71" fmla="*/ 97 h 585"/>
                <a:gd name="T72" fmla="*/ 322 w 868"/>
                <a:gd name="T73" fmla="*/ 97 h 585"/>
                <a:gd name="T74" fmla="*/ 316 w 868"/>
                <a:gd name="T75" fmla="*/ 103 h 585"/>
                <a:gd name="T76" fmla="*/ 316 w 868"/>
                <a:gd name="T77" fmla="*/ 110 h 585"/>
                <a:gd name="T78" fmla="*/ 325 w 868"/>
                <a:gd name="T79" fmla="*/ 120 h 585"/>
                <a:gd name="T80" fmla="*/ 334 w 868"/>
                <a:gd name="T81" fmla="*/ 127 h 585"/>
                <a:gd name="T82" fmla="*/ 340 w 868"/>
                <a:gd name="T83" fmla="*/ 139 h 585"/>
                <a:gd name="T84" fmla="*/ 295 w 868"/>
                <a:gd name="T85" fmla="*/ 154 h 585"/>
                <a:gd name="T86" fmla="*/ 247 w 868"/>
                <a:gd name="T87" fmla="*/ 182 h 585"/>
                <a:gd name="T88" fmla="*/ 248 w 868"/>
                <a:gd name="T89" fmla="*/ 206 h 585"/>
                <a:gd name="T90" fmla="*/ 266 w 868"/>
                <a:gd name="T91" fmla="*/ 208 h 585"/>
                <a:gd name="T92" fmla="*/ 286 w 868"/>
                <a:gd name="T93" fmla="*/ 205 h 585"/>
                <a:gd name="T94" fmla="*/ 275 w 868"/>
                <a:gd name="T95" fmla="*/ 221 h 585"/>
                <a:gd name="T96" fmla="*/ 252 w 868"/>
                <a:gd name="T97" fmla="*/ 248 h 585"/>
                <a:gd name="T98" fmla="*/ 241 w 868"/>
                <a:gd name="T99" fmla="*/ 278 h 585"/>
                <a:gd name="T100" fmla="*/ 235 w 868"/>
                <a:gd name="T101" fmla="*/ 292 h 5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8" h="585">
                  <a:moveTo>
                    <a:pt x="470" y="585"/>
                  </a:moveTo>
                  <a:lnTo>
                    <a:pt x="422" y="579"/>
                  </a:lnTo>
                  <a:lnTo>
                    <a:pt x="376" y="576"/>
                  </a:lnTo>
                  <a:lnTo>
                    <a:pt x="330" y="572"/>
                  </a:lnTo>
                  <a:lnTo>
                    <a:pt x="286" y="570"/>
                  </a:lnTo>
                  <a:lnTo>
                    <a:pt x="240" y="568"/>
                  </a:lnTo>
                  <a:lnTo>
                    <a:pt x="195" y="566"/>
                  </a:lnTo>
                  <a:lnTo>
                    <a:pt x="151" y="564"/>
                  </a:lnTo>
                  <a:lnTo>
                    <a:pt x="108" y="563"/>
                  </a:lnTo>
                  <a:lnTo>
                    <a:pt x="90" y="528"/>
                  </a:lnTo>
                  <a:lnTo>
                    <a:pt x="78" y="492"/>
                  </a:lnTo>
                  <a:lnTo>
                    <a:pt x="70" y="453"/>
                  </a:lnTo>
                  <a:lnTo>
                    <a:pt x="65" y="415"/>
                  </a:lnTo>
                  <a:lnTo>
                    <a:pt x="57" y="374"/>
                  </a:lnTo>
                  <a:lnTo>
                    <a:pt x="45" y="337"/>
                  </a:lnTo>
                  <a:lnTo>
                    <a:pt x="27" y="303"/>
                  </a:lnTo>
                  <a:lnTo>
                    <a:pt x="0" y="273"/>
                  </a:lnTo>
                  <a:lnTo>
                    <a:pt x="6" y="259"/>
                  </a:lnTo>
                  <a:lnTo>
                    <a:pt x="22" y="241"/>
                  </a:lnTo>
                  <a:lnTo>
                    <a:pt x="43" y="220"/>
                  </a:lnTo>
                  <a:lnTo>
                    <a:pt x="68" y="199"/>
                  </a:lnTo>
                  <a:lnTo>
                    <a:pt x="95" y="179"/>
                  </a:lnTo>
                  <a:lnTo>
                    <a:pt x="121" y="163"/>
                  </a:lnTo>
                  <a:lnTo>
                    <a:pt x="143" y="151"/>
                  </a:lnTo>
                  <a:lnTo>
                    <a:pt x="161" y="150"/>
                  </a:lnTo>
                  <a:lnTo>
                    <a:pt x="165" y="159"/>
                  </a:lnTo>
                  <a:lnTo>
                    <a:pt x="168" y="170"/>
                  </a:lnTo>
                  <a:lnTo>
                    <a:pt x="168" y="181"/>
                  </a:lnTo>
                  <a:lnTo>
                    <a:pt x="169" y="193"/>
                  </a:lnTo>
                  <a:lnTo>
                    <a:pt x="168" y="204"/>
                  </a:lnTo>
                  <a:lnTo>
                    <a:pt x="169" y="217"/>
                  </a:lnTo>
                  <a:lnTo>
                    <a:pt x="169" y="229"/>
                  </a:lnTo>
                  <a:lnTo>
                    <a:pt x="173" y="243"/>
                  </a:lnTo>
                  <a:lnTo>
                    <a:pt x="203" y="237"/>
                  </a:lnTo>
                  <a:lnTo>
                    <a:pt x="223" y="224"/>
                  </a:lnTo>
                  <a:lnTo>
                    <a:pt x="236" y="203"/>
                  </a:lnTo>
                  <a:lnTo>
                    <a:pt x="243" y="179"/>
                  </a:lnTo>
                  <a:lnTo>
                    <a:pt x="244" y="152"/>
                  </a:lnTo>
                  <a:lnTo>
                    <a:pt x="244" y="126"/>
                  </a:lnTo>
                  <a:lnTo>
                    <a:pt x="242" y="102"/>
                  </a:lnTo>
                  <a:lnTo>
                    <a:pt x="242" y="83"/>
                  </a:lnTo>
                  <a:lnTo>
                    <a:pt x="248" y="76"/>
                  </a:lnTo>
                  <a:lnTo>
                    <a:pt x="254" y="72"/>
                  </a:lnTo>
                  <a:lnTo>
                    <a:pt x="261" y="66"/>
                  </a:lnTo>
                  <a:lnTo>
                    <a:pt x="268" y="63"/>
                  </a:lnTo>
                  <a:lnTo>
                    <a:pt x="275" y="59"/>
                  </a:lnTo>
                  <a:lnTo>
                    <a:pt x="283" y="57"/>
                  </a:lnTo>
                  <a:lnTo>
                    <a:pt x="291" y="56"/>
                  </a:lnTo>
                  <a:lnTo>
                    <a:pt x="302" y="56"/>
                  </a:lnTo>
                  <a:lnTo>
                    <a:pt x="310" y="66"/>
                  </a:lnTo>
                  <a:lnTo>
                    <a:pt x="318" y="78"/>
                  </a:lnTo>
                  <a:lnTo>
                    <a:pt x="324" y="89"/>
                  </a:lnTo>
                  <a:lnTo>
                    <a:pt x="330" y="101"/>
                  </a:lnTo>
                  <a:lnTo>
                    <a:pt x="335" y="112"/>
                  </a:lnTo>
                  <a:lnTo>
                    <a:pt x="340" y="126"/>
                  </a:lnTo>
                  <a:lnTo>
                    <a:pt x="343" y="141"/>
                  </a:lnTo>
                  <a:lnTo>
                    <a:pt x="349" y="159"/>
                  </a:lnTo>
                  <a:lnTo>
                    <a:pt x="352" y="157"/>
                  </a:lnTo>
                  <a:lnTo>
                    <a:pt x="358" y="157"/>
                  </a:lnTo>
                  <a:lnTo>
                    <a:pt x="355" y="136"/>
                  </a:lnTo>
                  <a:lnTo>
                    <a:pt x="350" y="120"/>
                  </a:lnTo>
                  <a:lnTo>
                    <a:pt x="344" y="104"/>
                  </a:lnTo>
                  <a:lnTo>
                    <a:pt x="338" y="90"/>
                  </a:lnTo>
                  <a:lnTo>
                    <a:pt x="332" y="76"/>
                  </a:lnTo>
                  <a:lnTo>
                    <a:pt x="326" y="64"/>
                  </a:lnTo>
                  <a:lnTo>
                    <a:pt x="320" y="51"/>
                  </a:lnTo>
                  <a:lnTo>
                    <a:pt x="318" y="41"/>
                  </a:lnTo>
                  <a:lnTo>
                    <a:pt x="324" y="37"/>
                  </a:lnTo>
                  <a:lnTo>
                    <a:pt x="330" y="35"/>
                  </a:lnTo>
                  <a:lnTo>
                    <a:pt x="337" y="33"/>
                  </a:lnTo>
                  <a:lnTo>
                    <a:pt x="344" y="30"/>
                  </a:lnTo>
                  <a:lnTo>
                    <a:pt x="351" y="28"/>
                  </a:lnTo>
                  <a:lnTo>
                    <a:pt x="358" y="27"/>
                  </a:lnTo>
                  <a:lnTo>
                    <a:pt x="365" y="27"/>
                  </a:lnTo>
                  <a:lnTo>
                    <a:pt x="375" y="27"/>
                  </a:lnTo>
                  <a:lnTo>
                    <a:pt x="384" y="38"/>
                  </a:lnTo>
                  <a:lnTo>
                    <a:pt x="394" y="50"/>
                  </a:lnTo>
                  <a:lnTo>
                    <a:pt x="399" y="61"/>
                  </a:lnTo>
                  <a:lnTo>
                    <a:pt x="406" y="75"/>
                  </a:lnTo>
                  <a:lnTo>
                    <a:pt x="411" y="88"/>
                  </a:lnTo>
                  <a:lnTo>
                    <a:pt x="417" y="102"/>
                  </a:lnTo>
                  <a:lnTo>
                    <a:pt x="421" y="118"/>
                  </a:lnTo>
                  <a:lnTo>
                    <a:pt x="427" y="136"/>
                  </a:lnTo>
                  <a:lnTo>
                    <a:pt x="431" y="136"/>
                  </a:lnTo>
                  <a:lnTo>
                    <a:pt x="434" y="136"/>
                  </a:lnTo>
                  <a:lnTo>
                    <a:pt x="431" y="118"/>
                  </a:lnTo>
                  <a:lnTo>
                    <a:pt x="427" y="101"/>
                  </a:lnTo>
                  <a:lnTo>
                    <a:pt x="421" y="86"/>
                  </a:lnTo>
                  <a:lnTo>
                    <a:pt x="417" y="72"/>
                  </a:lnTo>
                  <a:lnTo>
                    <a:pt x="410" y="57"/>
                  </a:lnTo>
                  <a:lnTo>
                    <a:pt x="404" y="43"/>
                  </a:lnTo>
                  <a:lnTo>
                    <a:pt x="397" y="30"/>
                  </a:lnTo>
                  <a:lnTo>
                    <a:pt x="394" y="18"/>
                  </a:lnTo>
                  <a:lnTo>
                    <a:pt x="477" y="4"/>
                  </a:lnTo>
                  <a:lnTo>
                    <a:pt x="550" y="0"/>
                  </a:lnTo>
                  <a:lnTo>
                    <a:pt x="616" y="7"/>
                  </a:lnTo>
                  <a:lnTo>
                    <a:pt x="676" y="26"/>
                  </a:lnTo>
                  <a:lnTo>
                    <a:pt x="727" y="55"/>
                  </a:lnTo>
                  <a:lnTo>
                    <a:pt x="777" y="98"/>
                  </a:lnTo>
                  <a:lnTo>
                    <a:pt x="823" y="156"/>
                  </a:lnTo>
                  <a:lnTo>
                    <a:pt x="868" y="231"/>
                  </a:lnTo>
                  <a:lnTo>
                    <a:pt x="864" y="231"/>
                  </a:lnTo>
                  <a:lnTo>
                    <a:pt x="863" y="233"/>
                  </a:lnTo>
                  <a:lnTo>
                    <a:pt x="840" y="217"/>
                  </a:lnTo>
                  <a:lnTo>
                    <a:pt x="814" y="206"/>
                  </a:lnTo>
                  <a:lnTo>
                    <a:pt x="785" y="199"/>
                  </a:lnTo>
                  <a:lnTo>
                    <a:pt x="755" y="196"/>
                  </a:lnTo>
                  <a:lnTo>
                    <a:pt x="723" y="194"/>
                  </a:lnTo>
                  <a:lnTo>
                    <a:pt x="694" y="194"/>
                  </a:lnTo>
                  <a:lnTo>
                    <a:pt x="666" y="194"/>
                  </a:lnTo>
                  <a:lnTo>
                    <a:pt x="643" y="195"/>
                  </a:lnTo>
                  <a:lnTo>
                    <a:pt x="636" y="199"/>
                  </a:lnTo>
                  <a:lnTo>
                    <a:pt x="633" y="204"/>
                  </a:lnTo>
                  <a:lnTo>
                    <a:pt x="631" y="206"/>
                  </a:lnTo>
                  <a:lnTo>
                    <a:pt x="631" y="210"/>
                  </a:lnTo>
                  <a:lnTo>
                    <a:pt x="631" y="214"/>
                  </a:lnTo>
                  <a:lnTo>
                    <a:pt x="631" y="221"/>
                  </a:lnTo>
                  <a:lnTo>
                    <a:pt x="638" y="228"/>
                  </a:lnTo>
                  <a:lnTo>
                    <a:pt x="645" y="235"/>
                  </a:lnTo>
                  <a:lnTo>
                    <a:pt x="649" y="240"/>
                  </a:lnTo>
                  <a:lnTo>
                    <a:pt x="656" y="245"/>
                  </a:lnTo>
                  <a:lnTo>
                    <a:pt x="661" y="249"/>
                  </a:lnTo>
                  <a:lnTo>
                    <a:pt x="668" y="255"/>
                  </a:lnTo>
                  <a:lnTo>
                    <a:pt x="676" y="262"/>
                  </a:lnTo>
                  <a:lnTo>
                    <a:pt x="688" y="271"/>
                  </a:lnTo>
                  <a:lnTo>
                    <a:pt x="679" y="278"/>
                  </a:lnTo>
                  <a:lnTo>
                    <a:pt x="657" y="286"/>
                  </a:lnTo>
                  <a:lnTo>
                    <a:pt x="625" y="295"/>
                  </a:lnTo>
                  <a:lnTo>
                    <a:pt x="589" y="308"/>
                  </a:lnTo>
                  <a:lnTo>
                    <a:pt x="551" y="321"/>
                  </a:lnTo>
                  <a:lnTo>
                    <a:pt x="518" y="341"/>
                  </a:lnTo>
                  <a:lnTo>
                    <a:pt x="493" y="365"/>
                  </a:lnTo>
                  <a:lnTo>
                    <a:pt x="481" y="397"/>
                  </a:lnTo>
                  <a:lnTo>
                    <a:pt x="487" y="407"/>
                  </a:lnTo>
                  <a:lnTo>
                    <a:pt x="496" y="413"/>
                  </a:lnTo>
                  <a:lnTo>
                    <a:pt x="506" y="417"/>
                  </a:lnTo>
                  <a:lnTo>
                    <a:pt x="519" y="418"/>
                  </a:lnTo>
                  <a:lnTo>
                    <a:pt x="531" y="417"/>
                  </a:lnTo>
                  <a:lnTo>
                    <a:pt x="544" y="415"/>
                  </a:lnTo>
                  <a:lnTo>
                    <a:pt x="558" y="412"/>
                  </a:lnTo>
                  <a:lnTo>
                    <a:pt x="572" y="411"/>
                  </a:lnTo>
                  <a:lnTo>
                    <a:pt x="572" y="417"/>
                  </a:lnTo>
                  <a:lnTo>
                    <a:pt x="574" y="423"/>
                  </a:lnTo>
                  <a:lnTo>
                    <a:pt x="550" y="443"/>
                  </a:lnTo>
                  <a:lnTo>
                    <a:pt x="532" y="462"/>
                  </a:lnTo>
                  <a:lnTo>
                    <a:pt x="516" y="479"/>
                  </a:lnTo>
                  <a:lnTo>
                    <a:pt x="504" y="496"/>
                  </a:lnTo>
                  <a:lnTo>
                    <a:pt x="494" y="512"/>
                  </a:lnTo>
                  <a:lnTo>
                    <a:pt x="488" y="533"/>
                  </a:lnTo>
                  <a:lnTo>
                    <a:pt x="482" y="556"/>
                  </a:lnTo>
                  <a:lnTo>
                    <a:pt x="479" y="585"/>
                  </a:lnTo>
                  <a:lnTo>
                    <a:pt x="473" y="585"/>
                  </a:lnTo>
                  <a:lnTo>
                    <a:pt x="470" y="58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4" name="Freeform 65"/>
            <p:cNvSpPr>
              <a:spLocks/>
            </p:cNvSpPr>
            <p:nvPr/>
          </p:nvSpPr>
          <p:spPr bwMode="auto">
            <a:xfrm>
              <a:off x="411" y="787"/>
              <a:ext cx="33" cy="90"/>
            </a:xfrm>
            <a:custGeom>
              <a:avLst/>
              <a:gdLst>
                <a:gd name="T0" fmla="*/ 10 w 65"/>
                <a:gd name="T1" fmla="*/ 90 h 180"/>
                <a:gd name="T2" fmla="*/ 8 w 65"/>
                <a:gd name="T3" fmla="*/ 82 h 180"/>
                <a:gd name="T4" fmla="*/ 5 w 65"/>
                <a:gd name="T5" fmla="*/ 69 h 180"/>
                <a:gd name="T6" fmla="*/ 2 w 65"/>
                <a:gd name="T7" fmla="*/ 54 h 180"/>
                <a:gd name="T8" fmla="*/ 1 w 65"/>
                <a:gd name="T9" fmla="*/ 38 h 180"/>
                <a:gd name="T10" fmla="*/ 0 w 65"/>
                <a:gd name="T11" fmla="*/ 22 h 180"/>
                <a:gd name="T12" fmla="*/ 2 w 65"/>
                <a:gd name="T13" fmla="*/ 10 h 180"/>
                <a:gd name="T14" fmla="*/ 7 w 65"/>
                <a:gd name="T15" fmla="*/ 2 h 180"/>
                <a:gd name="T16" fmla="*/ 14 w 65"/>
                <a:gd name="T17" fmla="*/ 0 h 180"/>
                <a:gd name="T18" fmla="*/ 18 w 65"/>
                <a:gd name="T19" fmla="*/ 8 h 180"/>
                <a:gd name="T20" fmla="*/ 22 w 65"/>
                <a:gd name="T21" fmla="*/ 16 h 180"/>
                <a:gd name="T22" fmla="*/ 25 w 65"/>
                <a:gd name="T23" fmla="*/ 24 h 180"/>
                <a:gd name="T24" fmla="*/ 28 w 65"/>
                <a:gd name="T25" fmla="*/ 33 h 180"/>
                <a:gd name="T26" fmla="*/ 30 w 65"/>
                <a:gd name="T27" fmla="*/ 41 h 180"/>
                <a:gd name="T28" fmla="*/ 31 w 65"/>
                <a:gd name="T29" fmla="*/ 51 h 180"/>
                <a:gd name="T30" fmla="*/ 32 w 65"/>
                <a:gd name="T31" fmla="*/ 61 h 180"/>
                <a:gd name="T32" fmla="*/ 33 w 65"/>
                <a:gd name="T33" fmla="*/ 73 h 180"/>
                <a:gd name="T34" fmla="*/ 30 w 65"/>
                <a:gd name="T35" fmla="*/ 75 h 180"/>
                <a:gd name="T36" fmla="*/ 26 w 65"/>
                <a:gd name="T37" fmla="*/ 78 h 180"/>
                <a:gd name="T38" fmla="*/ 23 w 65"/>
                <a:gd name="T39" fmla="*/ 80 h 180"/>
                <a:gd name="T40" fmla="*/ 21 w 65"/>
                <a:gd name="T41" fmla="*/ 83 h 180"/>
                <a:gd name="T42" fmla="*/ 15 w 65"/>
                <a:gd name="T43" fmla="*/ 86 h 180"/>
                <a:gd name="T44" fmla="*/ 10 w 65"/>
                <a:gd name="T45" fmla="*/ 9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 h="180">
                  <a:moveTo>
                    <a:pt x="19" y="180"/>
                  </a:moveTo>
                  <a:lnTo>
                    <a:pt x="15" y="163"/>
                  </a:lnTo>
                  <a:lnTo>
                    <a:pt x="10" y="138"/>
                  </a:lnTo>
                  <a:lnTo>
                    <a:pt x="4" y="107"/>
                  </a:lnTo>
                  <a:lnTo>
                    <a:pt x="2" y="76"/>
                  </a:lnTo>
                  <a:lnTo>
                    <a:pt x="0" y="44"/>
                  </a:lnTo>
                  <a:lnTo>
                    <a:pt x="4" y="19"/>
                  </a:lnTo>
                  <a:lnTo>
                    <a:pt x="13" y="3"/>
                  </a:lnTo>
                  <a:lnTo>
                    <a:pt x="27" y="0"/>
                  </a:lnTo>
                  <a:lnTo>
                    <a:pt x="36" y="15"/>
                  </a:lnTo>
                  <a:lnTo>
                    <a:pt x="44" y="31"/>
                  </a:lnTo>
                  <a:lnTo>
                    <a:pt x="49" y="48"/>
                  </a:lnTo>
                  <a:lnTo>
                    <a:pt x="55" y="65"/>
                  </a:lnTo>
                  <a:lnTo>
                    <a:pt x="59" y="82"/>
                  </a:lnTo>
                  <a:lnTo>
                    <a:pt x="62" y="102"/>
                  </a:lnTo>
                  <a:lnTo>
                    <a:pt x="64" y="122"/>
                  </a:lnTo>
                  <a:lnTo>
                    <a:pt x="65" y="145"/>
                  </a:lnTo>
                  <a:lnTo>
                    <a:pt x="59" y="149"/>
                  </a:lnTo>
                  <a:lnTo>
                    <a:pt x="52" y="155"/>
                  </a:lnTo>
                  <a:lnTo>
                    <a:pt x="46" y="160"/>
                  </a:lnTo>
                  <a:lnTo>
                    <a:pt x="41" y="165"/>
                  </a:lnTo>
                  <a:lnTo>
                    <a:pt x="30" y="172"/>
                  </a:lnTo>
                  <a:lnTo>
                    <a:pt x="19"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5" name="Freeform 66"/>
            <p:cNvSpPr>
              <a:spLocks/>
            </p:cNvSpPr>
            <p:nvPr/>
          </p:nvSpPr>
          <p:spPr bwMode="auto">
            <a:xfrm>
              <a:off x="1148" y="822"/>
              <a:ext cx="27" cy="45"/>
            </a:xfrm>
            <a:custGeom>
              <a:avLst/>
              <a:gdLst>
                <a:gd name="T0" fmla="*/ 10 w 54"/>
                <a:gd name="T1" fmla="*/ 45 h 90"/>
                <a:gd name="T2" fmla="*/ 5 w 54"/>
                <a:gd name="T3" fmla="*/ 42 h 90"/>
                <a:gd name="T4" fmla="*/ 0 w 54"/>
                <a:gd name="T5" fmla="*/ 40 h 90"/>
                <a:gd name="T6" fmla="*/ 0 w 54"/>
                <a:gd name="T7" fmla="*/ 34 h 90"/>
                <a:gd name="T8" fmla="*/ 0 w 54"/>
                <a:gd name="T9" fmla="*/ 29 h 90"/>
                <a:gd name="T10" fmla="*/ 0 w 54"/>
                <a:gd name="T11" fmla="*/ 24 h 90"/>
                <a:gd name="T12" fmla="*/ 1 w 54"/>
                <a:gd name="T13" fmla="*/ 19 h 90"/>
                <a:gd name="T14" fmla="*/ 1 w 54"/>
                <a:gd name="T15" fmla="*/ 14 h 90"/>
                <a:gd name="T16" fmla="*/ 2 w 54"/>
                <a:gd name="T17" fmla="*/ 9 h 90"/>
                <a:gd name="T18" fmla="*/ 2 w 54"/>
                <a:gd name="T19" fmla="*/ 5 h 90"/>
                <a:gd name="T20" fmla="*/ 3 w 54"/>
                <a:gd name="T21" fmla="*/ 0 h 90"/>
                <a:gd name="T22" fmla="*/ 8 w 54"/>
                <a:gd name="T23" fmla="*/ 0 h 90"/>
                <a:gd name="T24" fmla="*/ 14 w 54"/>
                <a:gd name="T25" fmla="*/ 0 h 90"/>
                <a:gd name="T26" fmla="*/ 19 w 54"/>
                <a:gd name="T27" fmla="*/ 0 h 90"/>
                <a:gd name="T28" fmla="*/ 25 w 54"/>
                <a:gd name="T29" fmla="*/ 1 h 90"/>
                <a:gd name="T30" fmla="*/ 27 w 54"/>
                <a:gd name="T31" fmla="*/ 4 h 90"/>
                <a:gd name="T32" fmla="*/ 27 w 54"/>
                <a:gd name="T33" fmla="*/ 9 h 90"/>
                <a:gd name="T34" fmla="*/ 27 w 54"/>
                <a:gd name="T35" fmla="*/ 14 h 90"/>
                <a:gd name="T36" fmla="*/ 26 w 54"/>
                <a:gd name="T37" fmla="*/ 21 h 90"/>
                <a:gd name="T38" fmla="*/ 24 w 54"/>
                <a:gd name="T39" fmla="*/ 27 h 90"/>
                <a:gd name="T40" fmla="*/ 23 w 54"/>
                <a:gd name="T41" fmla="*/ 33 h 90"/>
                <a:gd name="T42" fmla="*/ 21 w 54"/>
                <a:gd name="T43" fmla="*/ 39 h 90"/>
                <a:gd name="T44" fmla="*/ 20 w 54"/>
                <a:gd name="T45" fmla="*/ 44 h 90"/>
                <a:gd name="T46" fmla="*/ 18 w 54"/>
                <a:gd name="T47" fmla="*/ 44 h 90"/>
                <a:gd name="T48" fmla="*/ 15 w 54"/>
                <a:gd name="T49" fmla="*/ 44 h 90"/>
                <a:gd name="T50" fmla="*/ 12 w 54"/>
                <a:gd name="T51" fmla="*/ 44 h 90"/>
                <a:gd name="T52" fmla="*/ 10 w 54"/>
                <a:gd name="T53" fmla="*/ 45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 h="90">
                  <a:moveTo>
                    <a:pt x="19" y="90"/>
                  </a:moveTo>
                  <a:lnTo>
                    <a:pt x="9" y="84"/>
                  </a:lnTo>
                  <a:lnTo>
                    <a:pt x="0" y="80"/>
                  </a:lnTo>
                  <a:lnTo>
                    <a:pt x="0" y="68"/>
                  </a:lnTo>
                  <a:lnTo>
                    <a:pt x="0" y="57"/>
                  </a:lnTo>
                  <a:lnTo>
                    <a:pt x="0" y="47"/>
                  </a:lnTo>
                  <a:lnTo>
                    <a:pt x="1" y="38"/>
                  </a:lnTo>
                  <a:lnTo>
                    <a:pt x="1" y="28"/>
                  </a:lnTo>
                  <a:lnTo>
                    <a:pt x="3" y="18"/>
                  </a:lnTo>
                  <a:lnTo>
                    <a:pt x="3" y="9"/>
                  </a:lnTo>
                  <a:lnTo>
                    <a:pt x="6" y="0"/>
                  </a:lnTo>
                  <a:lnTo>
                    <a:pt x="16" y="0"/>
                  </a:lnTo>
                  <a:lnTo>
                    <a:pt x="27" y="0"/>
                  </a:lnTo>
                  <a:lnTo>
                    <a:pt x="38" y="0"/>
                  </a:lnTo>
                  <a:lnTo>
                    <a:pt x="50" y="2"/>
                  </a:lnTo>
                  <a:lnTo>
                    <a:pt x="53" y="8"/>
                  </a:lnTo>
                  <a:lnTo>
                    <a:pt x="54" y="17"/>
                  </a:lnTo>
                  <a:lnTo>
                    <a:pt x="53" y="28"/>
                  </a:lnTo>
                  <a:lnTo>
                    <a:pt x="52" y="41"/>
                  </a:lnTo>
                  <a:lnTo>
                    <a:pt x="48" y="53"/>
                  </a:lnTo>
                  <a:lnTo>
                    <a:pt x="46" y="66"/>
                  </a:lnTo>
                  <a:lnTo>
                    <a:pt x="42" y="77"/>
                  </a:lnTo>
                  <a:lnTo>
                    <a:pt x="40" y="87"/>
                  </a:lnTo>
                  <a:lnTo>
                    <a:pt x="35" y="87"/>
                  </a:lnTo>
                  <a:lnTo>
                    <a:pt x="30" y="87"/>
                  </a:lnTo>
                  <a:lnTo>
                    <a:pt x="24" y="87"/>
                  </a:lnTo>
                  <a:lnTo>
                    <a:pt x="19"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6" name="Freeform 67"/>
            <p:cNvSpPr>
              <a:spLocks/>
            </p:cNvSpPr>
            <p:nvPr/>
          </p:nvSpPr>
          <p:spPr bwMode="auto">
            <a:xfrm>
              <a:off x="978" y="775"/>
              <a:ext cx="10" cy="70"/>
            </a:xfrm>
            <a:custGeom>
              <a:avLst/>
              <a:gdLst>
                <a:gd name="T0" fmla="*/ 7 w 21"/>
                <a:gd name="T1" fmla="*/ 70 h 141"/>
                <a:gd name="T2" fmla="*/ 4 w 21"/>
                <a:gd name="T3" fmla="*/ 50 h 141"/>
                <a:gd name="T4" fmla="*/ 3 w 21"/>
                <a:gd name="T5" fmla="*/ 34 h 141"/>
                <a:gd name="T6" fmla="*/ 2 w 21"/>
                <a:gd name="T7" fmla="*/ 23 h 141"/>
                <a:gd name="T8" fmla="*/ 1 w 21"/>
                <a:gd name="T9" fmla="*/ 15 h 141"/>
                <a:gd name="T10" fmla="*/ 0 w 21"/>
                <a:gd name="T11" fmla="*/ 9 h 141"/>
                <a:gd name="T12" fmla="*/ 0 w 21"/>
                <a:gd name="T13" fmla="*/ 5 h 141"/>
                <a:gd name="T14" fmla="*/ 0 w 21"/>
                <a:gd name="T15" fmla="*/ 2 h 141"/>
                <a:gd name="T16" fmla="*/ 0 w 21"/>
                <a:gd name="T17" fmla="*/ 0 h 141"/>
                <a:gd name="T18" fmla="*/ 2 w 21"/>
                <a:gd name="T19" fmla="*/ 8 h 141"/>
                <a:gd name="T20" fmla="*/ 4 w 21"/>
                <a:gd name="T21" fmla="*/ 17 h 141"/>
                <a:gd name="T22" fmla="*/ 6 w 21"/>
                <a:gd name="T23" fmla="*/ 25 h 141"/>
                <a:gd name="T24" fmla="*/ 7 w 21"/>
                <a:gd name="T25" fmla="*/ 34 h 141"/>
                <a:gd name="T26" fmla="*/ 8 w 21"/>
                <a:gd name="T27" fmla="*/ 42 h 141"/>
                <a:gd name="T28" fmla="*/ 9 w 21"/>
                <a:gd name="T29" fmla="*/ 51 h 141"/>
                <a:gd name="T30" fmla="*/ 10 w 21"/>
                <a:gd name="T31" fmla="*/ 60 h 141"/>
                <a:gd name="T32" fmla="*/ 10 w 21"/>
                <a:gd name="T33" fmla="*/ 70 h 141"/>
                <a:gd name="T34" fmla="*/ 8 w 21"/>
                <a:gd name="T35" fmla="*/ 70 h 141"/>
                <a:gd name="T36" fmla="*/ 7 w 21"/>
                <a:gd name="T37" fmla="*/ 7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41">
                  <a:moveTo>
                    <a:pt x="14" y="141"/>
                  </a:moveTo>
                  <a:lnTo>
                    <a:pt x="9" y="101"/>
                  </a:lnTo>
                  <a:lnTo>
                    <a:pt x="6" y="69"/>
                  </a:lnTo>
                  <a:lnTo>
                    <a:pt x="4" y="46"/>
                  </a:lnTo>
                  <a:lnTo>
                    <a:pt x="2" y="30"/>
                  </a:lnTo>
                  <a:lnTo>
                    <a:pt x="0" y="19"/>
                  </a:lnTo>
                  <a:lnTo>
                    <a:pt x="0" y="11"/>
                  </a:lnTo>
                  <a:lnTo>
                    <a:pt x="0" y="5"/>
                  </a:lnTo>
                  <a:lnTo>
                    <a:pt x="0" y="0"/>
                  </a:lnTo>
                  <a:lnTo>
                    <a:pt x="4" y="17"/>
                  </a:lnTo>
                  <a:lnTo>
                    <a:pt x="8" y="34"/>
                  </a:lnTo>
                  <a:lnTo>
                    <a:pt x="12" y="51"/>
                  </a:lnTo>
                  <a:lnTo>
                    <a:pt x="15" y="68"/>
                  </a:lnTo>
                  <a:lnTo>
                    <a:pt x="16" y="84"/>
                  </a:lnTo>
                  <a:lnTo>
                    <a:pt x="19" y="103"/>
                  </a:lnTo>
                  <a:lnTo>
                    <a:pt x="20" y="120"/>
                  </a:lnTo>
                  <a:lnTo>
                    <a:pt x="21" y="141"/>
                  </a:lnTo>
                  <a:lnTo>
                    <a:pt x="17" y="141"/>
                  </a:lnTo>
                  <a:lnTo>
                    <a:pt x="14"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7" name="Freeform 68"/>
            <p:cNvSpPr>
              <a:spLocks/>
            </p:cNvSpPr>
            <p:nvPr/>
          </p:nvSpPr>
          <p:spPr bwMode="auto">
            <a:xfrm>
              <a:off x="473" y="786"/>
              <a:ext cx="9" cy="36"/>
            </a:xfrm>
            <a:custGeom>
              <a:avLst/>
              <a:gdLst>
                <a:gd name="T0" fmla="*/ 7 w 19"/>
                <a:gd name="T1" fmla="*/ 36 h 74"/>
                <a:gd name="T2" fmla="*/ 4 w 19"/>
                <a:gd name="T3" fmla="*/ 31 h 74"/>
                <a:gd name="T4" fmla="*/ 3 w 19"/>
                <a:gd name="T5" fmla="*/ 26 h 74"/>
                <a:gd name="T6" fmla="*/ 1 w 19"/>
                <a:gd name="T7" fmla="*/ 21 h 74"/>
                <a:gd name="T8" fmla="*/ 0 w 19"/>
                <a:gd name="T9" fmla="*/ 17 h 74"/>
                <a:gd name="T10" fmla="*/ 0 w 19"/>
                <a:gd name="T11" fmla="*/ 12 h 74"/>
                <a:gd name="T12" fmla="*/ 0 w 19"/>
                <a:gd name="T13" fmla="*/ 8 h 74"/>
                <a:gd name="T14" fmla="*/ 2 w 19"/>
                <a:gd name="T15" fmla="*/ 3 h 74"/>
                <a:gd name="T16" fmla="*/ 4 w 19"/>
                <a:gd name="T17" fmla="*/ 0 h 74"/>
                <a:gd name="T18" fmla="*/ 5 w 19"/>
                <a:gd name="T19" fmla="*/ 2 h 74"/>
                <a:gd name="T20" fmla="*/ 6 w 19"/>
                <a:gd name="T21" fmla="*/ 3 h 74"/>
                <a:gd name="T22" fmla="*/ 6 w 19"/>
                <a:gd name="T23" fmla="*/ 5 h 74"/>
                <a:gd name="T24" fmla="*/ 7 w 19"/>
                <a:gd name="T25" fmla="*/ 9 h 74"/>
                <a:gd name="T26" fmla="*/ 7 w 19"/>
                <a:gd name="T27" fmla="*/ 12 h 74"/>
                <a:gd name="T28" fmla="*/ 7 w 19"/>
                <a:gd name="T29" fmla="*/ 17 h 74"/>
                <a:gd name="T30" fmla="*/ 8 w 19"/>
                <a:gd name="T31" fmla="*/ 24 h 74"/>
                <a:gd name="T32" fmla="*/ 9 w 19"/>
                <a:gd name="T33" fmla="*/ 34 h 74"/>
                <a:gd name="T34" fmla="*/ 7 w 19"/>
                <a:gd name="T35" fmla="*/ 35 h 74"/>
                <a:gd name="T36" fmla="*/ 7 w 19"/>
                <a:gd name="T37" fmla="*/ 36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74">
                  <a:moveTo>
                    <a:pt x="14" y="74"/>
                  </a:moveTo>
                  <a:lnTo>
                    <a:pt x="9" y="64"/>
                  </a:lnTo>
                  <a:lnTo>
                    <a:pt x="6" y="54"/>
                  </a:lnTo>
                  <a:lnTo>
                    <a:pt x="2" y="44"/>
                  </a:lnTo>
                  <a:lnTo>
                    <a:pt x="1" y="35"/>
                  </a:lnTo>
                  <a:lnTo>
                    <a:pt x="0" y="24"/>
                  </a:lnTo>
                  <a:lnTo>
                    <a:pt x="1" y="16"/>
                  </a:lnTo>
                  <a:lnTo>
                    <a:pt x="4" y="7"/>
                  </a:lnTo>
                  <a:lnTo>
                    <a:pt x="9" y="0"/>
                  </a:lnTo>
                  <a:lnTo>
                    <a:pt x="10" y="4"/>
                  </a:lnTo>
                  <a:lnTo>
                    <a:pt x="12" y="7"/>
                  </a:lnTo>
                  <a:lnTo>
                    <a:pt x="13" y="11"/>
                  </a:lnTo>
                  <a:lnTo>
                    <a:pt x="14" y="18"/>
                  </a:lnTo>
                  <a:lnTo>
                    <a:pt x="14" y="24"/>
                  </a:lnTo>
                  <a:lnTo>
                    <a:pt x="15" y="35"/>
                  </a:lnTo>
                  <a:lnTo>
                    <a:pt x="16" y="50"/>
                  </a:lnTo>
                  <a:lnTo>
                    <a:pt x="19" y="69"/>
                  </a:lnTo>
                  <a:lnTo>
                    <a:pt x="15" y="72"/>
                  </a:lnTo>
                  <a:lnTo>
                    <a:pt x="14" y="7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8" name="Freeform 69"/>
            <p:cNvSpPr>
              <a:spLocks/>
            </p:cNvSpPr>
            <p:nvPr/>
          </p:nvSpPr>
          <p:spPr bwMode="auto">
            <a:xfrm>
              <a:off x="1054" y="307"/>
              <a:ext cx="132" cy="503"/>
            </a:xfrm>
            <a:custGeom>
              <a:avLst/>
              <a:gdLst>
                <a:gd name="T0" fmla="*/ 122 w 265"/>
                <a:gd name="T1" fmla="*/ 503 h 1008"/>
                <a:gd name="T2" fmla="*/ 105 w 265"/>
                <a:gd name="T3" fmla="*/ 500 h 1008"/>
                <a:gd name="T4" fmla="*/ 94 w 265"/>
                <a:gd name="T5" fmla="*/ 496 h 1008"/>
                <a:gd name="T6" fmla="*/ 87 w 265"/>
                <a:gd name="T7" fmla="*/ 490 h 1008"/>
                <a:gd name="T8" fmla="*/ 84 w 265"/>
                <a:gd name="T9" fmla="*/ 482 h 1008"/>
                <a:gd name="T10" fmla="*/ 83 w 265"/>
                <a:gd name="T11" fmla="*/ 473 h 1008"/>
                <a:gd name="T12" fmla="*/ 84 w 265"/>
                <a:gd name="T13" fmla="*/ 461 h 1008"/>
                <a:gd name="T14" fmla="*/ 86 w 265"/>
                <a:gd name="T15" fmla="*/ 448 h 1008"/>
                <a:gd name="T16" fmla="*/ 88 w 265"/>
                <a:gd name="T17" fmla="*/ 433 h 1008"/>
                <a:gd name="T18" fmla="*/ 84 w 265"/>
                <a:gd name="T19" fmla="*/ 408 h 1008"/>
                <a:gd name="T20" fmla="*/ 78 w 265"/>
                <a:gd name="T21" fmla="*/ 390 h 1008"/>
                <a:gd name="T22" fmla="*/ 69 w 265"/>
                <a:gd name="T23" fmla="*/ 375 h 1008"/>
                <a:gd name="T24" fmla="*/ 59 w 265"/>
                <a:gd name="T25" fmla="*/ 362 h 1008"/>
                <a:gd name="T26" fmla="*/ 47 w 265"/>
                <a:gd name="T27" fmla="*/ 350 h 1008"/>
                <a:gd name="T28" fmla="*/ 35 w 265"/>
                <a:gd name="T29" fmla="*/ 338 h 1008"/>
                <a:gd name="T30" fmla="*/ 23 w 265"/>
                <a:gd name="T31" fmla="*/ 324 h 1008"/>
                <a:gd name="T32" fmla="*/ 12 w 265"/>
                <a:gd name="T33" fmla="*/ 308 h 1008"/>
                <a:gd name="T34" fmla="*/ 3 w 265"/>
                <a:gd name="T35" fmla="*/ 270 h 1008"/>
                <a:gd name="T36" fmla="*/ 0 w 265"/>
                <a:gd name="T37" fmla="*/ 232 h 1008"/>
                <a:gd name="T38" fmla="*/ 0 w 265"/>
                <a:gd name="T39" fmla="*/ 192 h 1008"/>
                <a:gd name="T40" fmla="*/ 4 w 265"/>
                <a:gd name="T41" fmla="*/ 152 h 1008"/>
                <a:gd name="T42" fmla="*/ 10 w 265"/>
                <a:gd name="T43" fmla="*/ 111 h 1008"/>
                <a:gd name="T44" fmla="*/ 17 w 265"/>
                <a:gd name="T45" fmla="*/ 72 h 1008"/>
                <a:gd name="T46" fmla="*/ 25 w 265"/>
                <a:gd name="T47" fmla="*/ 35 h 1008"/>
                <a:gd name="T48" fmla="*/ 34 w 265"/>
                <a:gd name="T49" fmla="*/ 0 h 1008"/>
                <a:gd name="T50" fmla="*/ 37 w 265"/>
                <a:gd name="T51" fmla="*/ 0 h 1008"/>
                <a:gd name="T52" fmla="*/ 38 w 265"/>
                <a:gd name="T53" fmla="*/ 1 h 1008"/>
                <a:gd name="T54" fmla="*/ 39 w 265"/>
                <a:gd name="T55" fmla="*/ 3 h 1008"/>
                <a:gd name="T56" fmla="*/ 40 w 265"/>
                <a:gd name="T57" fmla="*/ 6 h 1008"/>
                <a:gd name="T58" fmla="*/ 39 w 265"/>
                <a:gd name="T59" fmla="*/ 8 h 1008"/>
                <a:gd name="T60" fmla="*/ 39 w 265"/>
                <a:gd name="T61" fmla="*/ 12 h 1008"/>
                <a:gd name="T62" fmla="*/ 38 w 265"/>
                <a:gd name="T63" fmla="*/ 15 h 1008"/>
                <a:gd name="T64" fmla="*/ 38 w 265"/>
                <a:gd name="T65" fmla="*/ 19 h 1008"/>
                <a:gd name="T66" fmla="*/ 40 w 265"/>
                <a:gd name="T67" fmla="*/ 19 h 1008"/>
                <a:gd name="T68" fmla="*/ 44 w 265"/>
                <a:gd name="T69" fmla="*/ 21 h 1008"/>
                <a:gd name="T70" fmla="*/ 42 w 265"/>
                <a:gd name="T71" fmla="*/ 60 h 1008"/>
                <a:gd name="T72" fmla="*/ 37 w 265"/>
                <a:gd name="T73" fmla="*/ 102 h 1008"/>
                <a:gd name="T74" fmla="*/ 29 w 265"/>
                <a:gd name="T75" fmla="*/ 145 h 1008"/>
                <a:gd name="T76" fmla="*/ 24 w 265"/>
                <a:gd name="T77" fmla="*/ 189 h 1008"/>
                <a:gd name="T78" fmla="*/ 21 w 265"/>
                <a:gd name="T79" fmla="*/ 232 h 1008"/>
                <a:gd name="T80" fmla="*/ 26 w 265"/>
                <a:gd name="T81" fmla="*/ 272 h 1008"/>
                <a:gd name="T82" fmla="*/ 38 w 265"/>
                <a:gd name="T83" fmla="*/ 311 h 1008"/>
                <a:gd name="T84" fmla="*/ 64 w 265"/>
                <a:gd name="T85" fmla="*/ 347 h 1008"/>
                <a:gd name="T86" fmla="*/ 78 w 265"/>
                <a:gd name="T87" fmla="*/ 355 h 1008"/>
                <a:gd name="T88" fmla="*/ 85 w 265"/>
                <a:gd name="T89" fmla="*/ 367 h 1008"/>
                <a:gd name="T90" fmla="*/ 88 w 265"/>
                <a:gd name="T91" fmla="*/ 381 h 1008"/>
                <a:gd name="T92" fmla="*/ 90 w 265"/>
                <a:gd name="T93" fmla="*/ 394 h 1008"/>
                <a:gd name="T94" fmla="*/ 91 w 265"/>
                <a:gd name="T95" fmla="*/ 406 h 1008"/>
                <a:gd name="T96" fmla="*/ 97 w 265"/>
                <a:gd name="T97" fmla="*/ 415 h 1008"/>
                <a:gd name="T98" fmla="*/ 109 w 265"/>
                <a:gd name="T99" fmla="*/ 419 h 1008"/>
                <a:gd name="T100" fmla="*/ 131 w 265"/>
                <a:gd name="T101" fmla="*/ 416 h 1008"/>
                <a:gd name="T102" fmla="*/ 131 w 265"/>
                <a:gd name="T103" fmla="*/ 430 h 1008"/>
                <a:gd name="T104" fmla="*/ 131 w 265"/>
                <a:gd name="T105" fmla="*/ 441 h 1008"/>
                <a:gd name="T106" fmla="*/ 131 w 265"/>
                <a:gd name="T107" fmla="*/ 451 h 1008"/>
                <a:gd name="T108" fmla="*/ 132 w 265"/>
                <a:gd name="T109" fmla="*/ 461 h 1008"/>
                <a:gd name="T110" fmla="*/ 132 w 265"/>
                <a:gd name="T111" fmla="*/ 470 h 1008"/>
                <a:gd name="T112" fmla="*/ 132 w 265"/>
                <a:gd name="T113" fmla="*/ 480 h 1008"/>
                <a:gd name="T114" fmla="*/ 132 w 265"/>
                <a:gd name="T115" fmla="*/ 490 h 1008"/>
                <a:gd name="T116" fmla="*/ 132 w 265"/>
                <a:gd name="T117" fmla="*/ 503 h 1008"/>
                <a:gd name="T118" fmla="*/ 127 w 265"/>
                <a:gd name="T119" fmla="*/ 503 h 1008"/>
                <a:gd name="T120" fmla="*/ 122 w 265"/>
                <a:gd name="T121" fmla="*/ 503 h 10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5" h="1008">
                  <a:moveTo>
                    <a:pt x="244" y="1008"/>
                  </a:moveTo>
                  <a:lnTo>
                    <a:pt x="211" y="1002"/>
                  </a:lnTo>
                  <a:lnTo>
                    <a:pt x="189" y="994"/>
                  </a:lnTo>
                  <a:lnTo>
                    <a:pt x="175" y="981"/>
                  </a:lnTo>
                  <a:lnTo>
                    <a:pt x="169" y="966"/>
                  </a:lnTo>
                  <a:lnTo>
                    <a:pt x="167" y="947"/>
                  </a:lnTo>
                  <a:lnTo>
                    <a:pt x="169" y="924"/>
                  </a:lnTo>
                  <a:lnTo>
                    <a:pt x="173" y="897"/>
                  </a:lnTo>
                  <a:lnTo>
                    <a:pt x="177" y="867"/>
                  </a:lnTo>
                  <a:lnTo>
                    <a:pt x="169" y="818"/>
                  </a:lnTo>
                  <a:lnTo>
                    <a:pt x="157" y="781"/>
                  </a:lnTo>
                  <a:lnTo>
                    <a:pt x="138" y="751"/>
                  </a:lnTo>
                  <a:lnTo>
                    <a:pt x="119" y="726"/>
                  </a:lnTo>
                  <a:lnTo>
                    <a:pt x="94" y="702"/>
                  </a:lnTo>
                  <a:lnTo>
                    <a:pt x="71" y="678"/>
                  </a:lnTo>
                  <a:lnTo>
                    <a:pt x="47" y="650"/>
                  </a:lnTo>
                  <a:lnTo>
                    <a:pt x="25" y="617"/>
                  </a:lnTo>
                  <a:lnTo>
                    <a:pt x="7" y="542"/>
                  </a:lnTo>
                  <a:lnTo>
                    <a:pt x="0" y="465"/>
                  </a:lnTo>
                  <a:lnTo>
                    <a:pt x="0" y="385"/>
                  </a:lnTo>
                  <a:lnTo>
                    <a:pt x="8" y="305"/>
                  </a:lnTo>
                  <a:lnTo>
                    <a:pt x="20" y="223"/>
                  </a:lnTo>
                  <a:lnTo>
                    <a:pt x="35" y="145"/>
                  </a:lnTo>
                  <a:lnTo>
                    <a:pt x="51" y="70"/>
                  </a:lnTo>
                  <a:lnTo>
                    <a:pt x="68" y="0"/>
                  </a:lnTo>
                  <a:lnTo>
                    <a:pt x="74" y="0"/>
                  </a:lnTo>
                  <a:lnTo>
                    <a:pt x="77" y="2"/>
                  </a:lnTo>
                  <a:lnTo>
                    <a:pt x="79" y="6"/>
                  </a:lnTo>
                  <a:lnTo>
                    <a:pt x="81" y="12"/>
                  </a:lnTo>
                  <a:lnTo>
                    <a:pt x="79" y="17"/>
                  </a:lnTo>
                  <a:lnTo>
                    <a:pt x="78" y="24"/>
                  </a:lnTo>
                  <a:lnTo>
                    <a:pt x="77" y="31"/>
                  </a:lnTo>
                  <a:lnTo>
                    <a:pt x="77" y="38"/>
                  </a:lnTo>
                  <a:lnTo>
                    <a:pt x="81" y="39"/>
                  </a:lnTo>
                  <a:lnTo>
                    <a:pt x="88" y="43"/>
                  </a:lnTo>
                  <a:lnTo>
                    <a:pt x="84" y="121"/>
                  </a:lnTo>
                  <a:lnTo>
                    <a:pt x="74" y="205"/>
                  </a:lnTo>
                  <a:lnTo>
                    <a:pt x="59" y="291"/>
                  </a:lnTo>
                  <a:lnTo>
                    <a:pt x="48" y="379"/>
                  </a:lnTo>
                  <a:lnTo>
                    <a:pt x="43" y="464"/>
                  </a:lnTo>
                  <a:lnTo>
                    <a:pt x="52" y="545"/>
                  </a:lnTo>
                  <a:lnTo>
                    <a:pt x="77" y="624"/>
                  </a:lnTo>
                  <a:lnTo>
                    <a:pt x="128" y="695"/>
                  </a:lnTo>
                  <a:lnTo>
                    <a:pt x="157" y="711"/>
                  </a:lnTo>
                  <a:lnTo>
                    <a:pt x="171" y="735"/>
                  </a:lnTo>
                  <a:lnTo>
                    <a:pt x="177" y="763"/>
                  </a:lnTo>
                  <a:lnTo>
                    <a:pt x="180" y="790"/>
                  </a:lnTo>
                  <a:lnTo>
                    <a:pt x="183" y="813"/>
                  </a:lnTo>
                  <a:lnTo>
                    <a:pt x="195" y="832"/>
                  </a:lnTo>
                  <a:lnTo>
                    <a:pt x="219" y="839"/>
                  </a:lnTo>
                  <a:lnTo>
                    <a:pt x="262" y="834"/>
                  </a:lnTo>
                  <a:lnTo>
                    <a:pt x="262" y="861"/>
                  </a:lnTo>
                  <a:lnTo>
                    <a:pt x="262" y="884"/>
                  </a:lnTo>
                  <a:lnTo>
                    <a:pt x="262" y="903"/>
                  </a:lnTo>
                  <a:lnTo>
                    <a:pt x="264" y="923"/>
                  </a:lnTo>
                  <a:lnTo>
                    <a:pt x="264" y="941"/>
                  </a:lnTo>
                  <a:lnTo>
                    <a:pt x="264" y="961"/>
                  </a:lnTo>
                  <a:lnTo>
                    <a:pt x="264" y="982"/>
                  </a:lnTo>
                  <a:lnTo>
                    <a:pt x="265" y="1008"/>
                  </a:lnTo>
                  <a:lnTo>
                    <a:pt x="254" y="1008"/>
                  </a:lnTo>
                  <a:lnTo>
                    <a:pt x="244" y="1008"/>
                  </a:lnTo>
                  <a:close/>
                </a:path>
              </a:pathLst>
            </a:custGeom>
            <a:solidFill>
              <a:srgbClr val="FFFA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39" name="Freeform 70"/>
            <p:cNvSpPr>
              <a:spLocks/>
            </p:cNvSpPr>
            <p:nvPr/>
          </p:nvSpPr>
          <p:spPr bwMode="auto">
            <a:xfrm>
              <a:off x="1153" y="734"/>
              <a:ext cx="24" cy="17"/>
            </a:xfrm>
            <a:custGeom>
              <a:avLst/>
              <a:gdLst>
                <a:gd name="T0" fmla="*/ 19 w 47"/>
                <a:gd name="T1" fmla="*/ 17 h 33"/>
                <a:gd name="T2" fmla="*/ 15 w 47"/>
                <a:gd name="T3" fmla="*/ 15 h 33"/>
                <a:gd name="T4" fmla="*/ 12 w 47"/>
                <a:gd name="T5" fmla="*/ 13 h 33"/>
                <a:gd name="T6" fmla="*/ 10 w 47"/>
                <a:gd name="T7" fmla="*/ 12 h 33"/>
                <a:gd name="T8" fmla="*/ 8 w 47"/>
                <a:gd name="T9" fmla="*/ 11 h 33"/>
                <a:gd name="T10" fmla="*/ 5 w 47"/>
                <a:gd name="T11" fmla="*/ 10 h 33"/>
                <a:gd name="T12" fmla="*/ 0 w 47"/>
                <a:gd name="T13" fmla="*/ 9 h 33"/>
                <a:gd name="T14" fmla="*/ 0 w 47"/>
                <a:gd name="T15" fmla="*/ 5 h 33"/>
                <a:gd name="T16" fmla="*/ 1 w 47"/>
                <a:gd name="T17" fmla="*/ 0 h 33"/>
                <a:gd name="T18" fmla="*/ 7 w 47"/>
                <a:gd name="T19" fmla="*/ 1 h 33"/>
                <a:gd name="T20" fmla="*/ 11 w 47"/>
                <a:gd name="T21" fmla="*/ 3 h 33"/>
                <a:gd name="T22" fmla="*/ 14 w 47"/>
                <a:gd name="T23" fmla="*/ 4 h 33"/>
                <a:gd name="T24" fmla="*/ 16 w 47"/>
                <a:gd name="T25" fmla="*/ 5 h 33"/>
                <a:gd name="T26" fmla="*/ 20 w 47"/>
                <a:gd name="T27" fmla="*/ 7 h 33"/>
                <a:gd name="T28" fmla="*/ 24 w 47"/>
                <a:gd name="T29" fmla="*/ 8 h 33"/>
                <a:gd name="T30" fmla="*/ 23 w 47"/>
                <a:gd name="T31" fmla="*/ 12 h 33"/>
                <a:gd name="T32" fmla="*/ 23 w 47"/>
                <a:gd name="T33" fmla="*/ 17 h 33"/>
                <a:gd name="T34" fmla="*/ 21 w 47"/>
                <a:gd name="T35" fmla="*/ 17 h 33"/>
                <a:gd name="T36" fmla="*/ 19 w 47"/>
                <a:gd name="T37" fmla="*/ 1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 h="33">
                  <a:moveTo>
                    <a:pt x="38" y="33"/>
                  </a:moveTo>
                  <a:lnTo>
                    <a:pt x="30" y="29"/>
                  </a:lnTo>
                  <a:lnTo>
                    <a:pt x="24" y="25"/>
                  </a:lnTo>
                  <a:lnTo>
                    <a:pt x="20" y="23"/>
                  </a:lnTo>
                  <a:lnTo>
                    <a:pt x="16" y="22"/>
                  </a:lnTo>
                  <a:lnTo>
                    <a:pt x="9" y="19"/>
                  </a:lnTo>
                  <a:lnTo>
                    <a:pt x="0" y="18"/>
                  </a:lnTo>
                  <a:lnTo>
                    <a:pt x="0" y="9"/>
                  </a:lnTo>
                  <a:lnTo>
                    <a:pt x="2" y="0"/>
                  </a:lnTo>
                  <a:lnTo>
                    <a:pt x="13" y="1"/>
                  </a:lnTo>
                  <a:lnTo>
                    <a:pt x="22" y="6"/>
                  </a:lnTo>
                  <a:lnTo>
                    <a:pt x="27" y="8"/>
                  </a:lnTo>
                  <a:lnTo>
                    <a:pt x="32" y="10"/>
                  </a:lnTo>
                  <a:lnTo>
                    <a:pt x="39" y="13"/>
                  </a:lnTo>
                  <a:lnTo>
                    <a:pt x="47" y="16"/>
                  </a:lnTo>
                  <a:lnTo>
                    <a:pt x="45" y="23"/>
                  </a:lnTo>
                  <a:lnTo>
                    <a:pt x="45" y="33"/>
                  </a:lnTo>
                  <a:lnTo>
                    <a:pt x="42" y="33"/>
                  </a:lnTo>
                  <a:lnTo>
                    <a:pt x="3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0" name="Freeform 71"/>
            <p:cNvSpPr>
              <a:spLocks/>
            </p:cNvSpPr>
            <p:nvPr/>
          </p:nvSpPr>
          <p:spPr bwMode="auto">
            <a:xfrm>
              <a:off x="430" y="679"/>
              <a:ext cx="62" cy="62"/>
            </a:xfrm>
            <a:custGeom>
              <a:avLst/>
              <a:gdLst>
                <a:gd name="T0" fmla="*/ 18 w 123"/>
                <a:gd name="T1" fmla="*/ 62 h 126"/>
                <a:gd name="T2" fmla="*/ 3 w 123"/>
                <a:gd name="T3" fmla="*/ 47 h 126"/>
                <a:gd name="T4" fmla="*/ 0 w 123"/>
                <a:gd name="T5" fmla="*/ 31 h 126"/>
                <a:gd name="T6" fmla="*/ 6 w 123"/>
                <a:gd name="T7" fmla="*/ 17 h 126"/>
                <a:gd name="T8" fmla="*/ 18 w 123"/>
                <a:gd name="T9" fmla="*/ 6 h 126"/>
                <a:gd name="T10" fmla="*/ 32 w 123"/>
                <a:gd name="T11" fmla="*/ 0 h 126"/>
                <a:gd name="T12" fmla="*/ 47 w 123"/>
                <a:gd name="T13" fmla="*/ 1 h 126"/>
                <a:gd name="T14" fmla="*/ 57 w 123"/>
                <a:gd name="T15" fmla="*/ 11 h 126"/>
                <a:gd name="T16" fmla="*/ 62 w 123"/>
                <a:gd name="T17" fmla="*/ 32 h 126"/>
                <a:gd name="T18" fmla="*/ 54 w 123"/>
                <a:gd name="T19" fmla="*/ 36 h 126"/>
                <a:gd name="T20" fmla="*/ 47 w 123"/>
                <a:gd name="T21" fmla="*/ 39 h 126"/>
                <a:gd name="T22" fmla="*/ 42 w 123"/>
                <a:gd name="T23" fmla="*/ 40 h 126"/>
                <a:gd name="T24" fmla="*/ 39 w 123"/>
                <a:gd name="T25" fmla="*/ 42 h 126"/>
                <a:gd name="T26" fmla="*/ 34 w 123"/>
                <a:gd name="T27" fmla="*/ 43 h 126"/>
                <a:gd name="T28" fmla="*/ 31 w 123"/>
                <a:gd name="T29" fmla="*/ 47 h 126"/>
                <a:gd name="T30" fmla="*/ 27 w 123"/>
                <a:gd name="T31" fmla="*/ 52 h 126"/>
                <a:gd name="T32" fmla="*/ 23 w 123"/>
                <a:gd name="T33" fmla="*/ 62 h 126"/>
                <a:gd name="T34" fmla="*/ 20 w 123"/>
                <a:gd name="T35" fmla="*/ 62 h 126"/>
                <a:gd name="T36" fmla="*/ 18 w 123"/>
                <a:gd name="T37" fmla="*/ 6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126">
                  <a:moveTo>
                    <a:pt x="36" y="126"/>
                  </a:moveTo>
                  <a:lnTo>
                    <a:pt x="6" y="95"/>
                  </a:lnTo>
                  <a:lnTo>
                    <a:pt x="0" y="64"/>
                  </a:lnTo>
                  <a:lnTo>
                    <a:pt x="11" y="35"/>
                  </a:lnTo>
                  <a:lnTo>
                    <a:pt x="36" y="13"/>
                  </a:lnTo>
                  <a:lnTo>
                    <a:pt x="64" y="0"/>
                  </a:lnTo>
                  <a:lnTo>
                    <a:pt x="93" y="3"/>
                  </a:lnTo>
                  <a:lnTo>
                    <a:pt x="114" y="22"/>
                  </a:lnTo>
                  <a:lnTo>
                    <a:pt x="123" y="65"/>
                  </a:lnTo>
                  <a:lnTo>
                    <a:pt x="107" y="74"/>
                  </a:lnTo>
                  <a:lnTo>
                    <a:pt x="94" y="80"/>
                  </a:lnTo>
                  <a:lnTo>
                    <a:pt x="84" y="82"/>
                  </a:lnTo>
                  <a:lnTo>
                    <a:pt x="77" y="85"/>
                  </a:lnTo>
                  <a:lnTo>
                    <a:pt x="68" y="88"/>
                  </a:lnTo>
                  <a:lnTo>
                    <a:pt x="61" y="95"/>
                  </a:lnTo>
                  <a:lnTo>
                    <a:pt x="53" y="106"/>
                  </a:lnTo>
                  <a:lnTo>
                    <a:pt x="45" y="126"/>
                  </a:lnTo>
                  <a:lnTo>
                    <a:pt x="39" y="126"/>
                  </a:lnTo>
                  <a:lnTo>
                    <a:pt x="36"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1" name="Freeform 72"/>
            <p:cNvSpPr>
              <a:spLocks/>
            </p:cNvSpPr>
            <p:nvPr/>
          </p:nvSpPr>
          <p:spPr bwMode="auto">
            <a:xfrm>
              <a:off x="445" y="694"/>
              <a:ext cx="30" cy="25"/>
            </a:xfrm>
            <a:custGeom>
              <a:avLst/>
              <a:gdLst>
                <a:gd name="T0" fmla="*/ 0 w 61"/>
                <a:gd name="T1" fmla="*/ 25 h 51"/>
                <a:gd name="T2" fmla="*/ 0 w 61"/>
                <a:gd name="T3" fmla="*/ 18 h 51"/>
                <a:gd name="T4" fmla="*/ 1 w 61"/>
                <a:gd name="T5" fmla="*/ 13 h 51"/>
                <a:gd name="T6" fmla="*/ 4 w 61"/>
                <a:gd name="T7" fmla="*/ 7 h 51"/>
                <a:gd name="T8" fmla="*/ 8 w 61"/>
                <a:gd name="T9" fmla="*/ 4 h 51"/>
                <a:gd name="T10" fmla="*/ 12 w 61"/>
                <a:gd name="T11" fmla="*/ 1 h 51"/>
                <a:gd name="T12" fmla="*/ 17 w 61"/>
                <a:gd name="T13" fmla="*/ 0 h 51"/>
                <a:gd name="T14" fmla="*/ 23 w 61"/>
                <a:gd name="T15" fmla="*/ 1 h 51"/>
                <a:gd name="T16" fmla="*/ 30 w 61"/>
                <a:gd name="T17" fmla="*/ 5 h 51"/>
                <a:gd name="T18" fmla="*/ 28 w 61"/>
                <a:gd name="T19" fmla="*/ 6 h 51"/>
                <a:gd name="T20" fmla="*/ 24 w 61"/>
                <a:gd name="T21" fmla="*/ 9 h 51"/>
                <a:gd name="T22" fmla="*/ 19 w 61"/>
                <a:gd name="T23" fmla="*/ 13 h 51"/>
                <a:gd name="T24" fmla="*/ 14 w 61"/>
                <a:gd name="T25" fmla="*/ 16 h 51"/>
                <a:gd name="T26" fmla="*/ 9 w 61"/>
                <a:gd name="T27" fmla="*/ 19 h 51"/>
                <a:gd name="T28" fmla="*/ 4 w 61"/>
                <a:gd name="T29" fmla="*/ 22 h 51"/>
                <a:gd name="T30" fmla="*/ 1 w 61"/>
                <a:gd name="T31" fmla="*/ 24 h 51"/>
                <a:gd name="T32" fmla="*/ 0 w 61"/>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51">
                  <a:moveTo>
                    <a:pt x="0" y="51"/>
                  </a:moveTo>
                  <a:lnTo>
                    <a:pt x="0" y="37"/>
                  </a:lnTo>
                  <a:lnTo>
                    <a:pt x="3" y="26"/>
                  </a:lnTo>
                  <a:lnTo>
                    <a:pt x="8" y="15"/>
                  </a:lnTo>
                  <a:lnTo>
                    <a:pt x="16" y="8"/>
                  </a:lnTo>
                  <a:lnTo>
                    <a:pt x="24" y="3"/>
                  </a:lnTo>
                  <a:lnTo>
                    <a:pt x="35" y="0"/>
                  </a:lnTo>
                  <a:lnTo>
                    <a:pt x="47" y="3"/>
                  </a:lnTo>
                  <a:lnTo>
                    <a:pt x="61" y="11"/>
                  </a:lnTo>
                  <a:lnTo>
                    <a:pt x="56" y="13"/>
                  </a:lnTo>
                  <a:lnTo>
                    <a:pt x="49" y="19"/>
                  </a:lnTo>
                  <a:lnTo>
                    <a:pt x="39" y="26"/>
                  </a:lnTo>
                  <a:lnTo>
                    <a:pt x="29" y="32"/>
                  </a:lnTo>
                  <a:lnTo>
                    <a:pt x="18" y="38"/>
                  </a:lnTo>
                  <a:lnTo>
                    <a:pt x="9" y="45"/>
                  </a:lnTo>
                  <a:lnTo>
                    <a:pt x="2" y="49"/>
                  </a:lnTo>
                  <a:lnTo>
                    <a:pt x="0"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2" name="Freeform 73"/>
            <p:cNvSpPr>
              <a:spLocks/>
            </p:cNvSpPr>
            <p:nvPr/>
          </p:nvSpPr>
          <p:spPr bwMode="auto">
            <a:xfrm>
              <a:off x="1087" y="336"/>
              <a:ext cx="178" cy="377"/>
            </a:xfrm>
            <a:custGeom>
              <a:avLst/>
              <a:gdLst>
                <a:gd name="T0" fmla="*/ 71 w 355"/>
                <a:gd name="T1" fmla="*/ 369 h 753"/>
                <a:gd name="T2" fmla="*/ 68 w 355"/>
                <a:gd name="T3" fmla="*/ 355 h 753"/>
                <a:gd name="T4" fmla="*/ 66 w 355"/>
                <a:gd name="T5" fmla="*/ 341 h 753"/>
                <a:gd name="T6" fmla="*/ 63 w 355"/>
                <a:gd name="T7" fmla="*/ 326 h 753"/>
                <a:gd name="T8" fmla="*/ 29 w 355"/>
                <a:gd name="T9" fmla="*/ 291 h 753"/>
                <a:gd name="T10" fmla="*/ 2 w 355"/>
                <a:gd name="T11" fmla="*/ 213 h 753"/>
                <a:gd name="T12" fmla="*/ 3 w 355"/>
                <a:gd name="T13" fmla="*/ 121 h 753"/>
                <a:gd name="T14" fmla="*/ 16 w 355"/>
                <a:gd name="T15" fmla="*/ 35 h 753"/>
                <a:gd name="T16" fmla="*/ 24 w 355"/>
                <a:gd name="T17" fmla="*/ 1 h 753"/>
                <a:gd name="T18" fmla="*/ 30 w 355"/>
                <a:gd name="T19" fmla="*/ 6 h 753"/>
                <a:gd name="T20" fmla="*/ 36 w 355"/>
                <a:gd name="T21" fmla="*/ 14 h 753"/>
                <a:gd name="T22" fmla="*/ 42 w 355"/>
                <a:gd name="T23" fmla="*/ 24 h 753"/>
                <a:gd name="T24" fmla="*/ 44 w 355"/>
                <a:gd name="T25" fmla="*/ 28 h 753"/>
                <a:gd name="T26" fmla="*/ 45 w 355"/>
                <a:gd name="T27" fmla="*/ 23 h 753"/>
                <a:gd name="T28" fmla="*/ 41 w 355"/>
                <a:gd name="T29" fmla="*/ 16 h 753"/>
                <a:gd name="T30" fmla="*/ 38 w 355"/>
                <a:gd name="T31" fmla="*/ 9 h 753"/>
                <a:gd name="T32" fmla="*/ 34 w 355"/>
                <a:gd name="T33" fmla="*/ 3 h 753"/>
                <a:gd name="T34" fmla="*/ 49 w 355"/>
                <a:gd name="T35" fmla="*/ 4 h 753"/>
                <a:gd name="T36" fmla="*/ 83 w 355"/>
                <a:gd name="T37" fmla="*/ 8 h 753"/>
                <a:gd name="T38" fmla="*/ 118 w 355"/>
                <a:gd name="T39" fmla="*/ 11 h 753"/>
                <a:gd name="T40" fmla="*/ 153 w 355"/>
                <a:gd name="T41" fmla="*/ 13 h 753"/>
                <a:gd name="T42" fmla="*/ 167 w 355"/>
                <a:gd name="T43" fmla="*/ 19 h 753"/>
                <a:gd name="T44" fmla="*/ 158 w 355"/>
                <a:gd name="T45" fmla="*/ 29 h 753"/>
                <a:gd name="T46" fmla="*/ 160 w 355"/>
                <a:gd name="T47" fmla="*/ 36 h 753"/>
                <a:gd name="T48" fmla="*/ 166 w 355"/>
                <a:gd name="T49" fmla="*/ 33 h 753"/>
                <a:gd name="T50" fmla="*/ 173 w 355"/>
                <a:gd name="T51" fmla="*/ 28 h 753"/>
                <a:gd name="T52" fmla="*/ 176 w 355"/>
                <a:gd name="T53" fmla="*/ 74 h 753"/>
                <a:gd name="T54" fmla="*/ 174 w 355"/>
                <a:gd name="T55" fmla="*/ 157 h 753"/>
                <a:gd name="T56" fmla="*/ 162 w 355"/>
                <a:gd name="T57" fmla="*/ 227 h 753"/>
                <a:gd name="T58" fmla="*/ 126 w 355"/>
                <a:gd name="T59" fmla="*/ 291 h 753"/>
                <a:gd name="T60" fmla="*/ 93 w 355"/>
                <a:gd name="T61" fmla="*/ 329 h 753"/>
                <a:gd name="T62" fmla="*/ 92 w 355"/>
                <a:gd name="T63" fmla="*/ 341 h 753"/>
                <a:gd name="T64" fmla="*/ 91 w 355"/>
                <a:gd name="T65" fmla="*/ 354 h 753"/>
                <a:gd name="T66" fmla="*/ 91 w 355"/>
                <a:gd name="T67" fmla="*/ 368 h 753"/>
                <a:gd name="T68" fmla="*/ 89 w 355"/>
                <a:gd name="T69" fmla="*/ 376 h 753"/>
                <a:gd name="T70" fmla="*/ 85 w 355"/>
                <a:gd name="T71" fmla="*/ 376 h 753"/>
                <a:gd name="T72" fmla="*/ 79 w 355"/>
                <a:gd name="T73" fmla="*/ 376 h 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5" h="753">
                  <a:moveTo>
                    <a:pt x="151" y="752"/>
                  </a:moveTo>
                  <a:lnTo>
                    <a:pt x="142" y="737"/>
                  </a:lnTo>
                  <a:lnTo>
                    <a:pt x="139" y="723"/>
                  </a:lnTo>
                  <a:lnTo>
                    <a:pt x="136" y="710"/>
                  </a:lnTo>
                  <a:lnTo>
                    <a:pt x="134" y="696"/>
                  </a:lnTo>
                  <a:lnTo>
                    <a:pt x="132" y="681"/>
                  </a:lnTo>
                  <a:lnTo>
                    <a:pt x="130" y="667"/>
                  </a:lnTo>
                  <a:lnTo>
                    <a:pt x="125" y="652"/>
                  </a:lnTo>
                  <a:lnTo>
                    <a:pt x="119" y="638"/>
                  </a:lnTo>
                  <a:lnTo>
                    <a:pt x="58" y="582"/>
                  </a:lnTo>
                  <a:lnTo>
                    <a:pt x="22" y="509"/>
                  </a:lnTo>
                  <a:lnTo>
                    <a:pt x="3" y="425"/>
                  </a:lnTo>
                  <a:lnTo>
                    <a:pt x="0" y="336"/>
                  </a:lnTo>
                  <a:lnTo>
                    <a:pt x="6" y="241"/>
                  </a:lnTo>
                  <a:lnTo>
                    <a:pt x="18" y="152"/>
                  </a:lnTo>
                  <a:lnTo>
                    <a:pt x="32" y="69"/>
                  </a:lnTo>
                  <a:lnTo>
                    <a:pt x="44" y="0"/>
                  </a:lnTo>
                  <a:lnTo>
                    <a:pt x="47" y="2"/>
                  </a:lnTo>
                  <a:lnTo>
                    <a:pt x="53" y="7"/>
                  </a:lnTo>
                  <a:lnTo>
                    <a:pt x="60" y="12"/>
                  </a:lnTo>
                  <a:lnTo>
                    <a:pt x="67" y="20"/>
                  </a:lnTo>
                  <a:lnTo>
                    <a:pt x="72" y="28"/>
                  </a:lnTo>
                  <a:lnTo>
                    <a:pt x="78" y="38"/>
                  </a:lnTo>
                  <a:lnTo>
                    <a:pt x="83" y="47"/>
                  </a:lnTo>
                  <a:lnTo>
                    <a:pt x="86" y="57"/>
                  </a:lnTo>
                  <a:lnTo>
                    <a:pt x="88" y="55"/>
                  </a:lnTo>
                  <a:lnTo>
                    <a:pt x="94" y="55"/>
                  </a:lnTo>
                  <a:lnTo>
                    <a:pt x="90" y="46"/>
                  </a:lnTo>
                  <a:lnTo>
                    <a:pt x="85" y="39"/>
                  </a:lnTo>
                  <a:lnTo>
                    <a:pt x="81" y="32"/>
                  </a:lnTo>
                  <a:lnTo>
                    <a:pt x="78" y="25"/>
                  </a:lnTo>
                  <a:lnTo>
                    <a:pt x="75" y="18"/>
                  </a:lnTo>
                  <a:lnTo>
                    <a:pt x="71" y="11"/>
                  </a:lnTo>
                  <a:lnTo>
                    <a:pt x="68" y="5"/>
                  </a:lnTo>
                  <a:lnTo>
                    <a:pt x="65" y="0"/>
                  </a:lnTo>
                  <a:lnTo>
                    <a:pt x="98" y="7"/>
                  </a:lnTo>
                  <a:lnTo>
                    <a:pt x="131" y="12"/>
                  </a:lnTo>
                  <a:lnTo>
                    <a:pt x="165" y="16"/>
                  </a:lnTo>
                  <a:lnTo>
                    <a:pt x="200" y="20"/>
                  </a:lnTo>
                  <a:lnTo>
                    <a:pt x="235" y="22"/>
                  </a:lnTo>
                  <a:lnTo>
                    <a:pt x="270" y="24"/>
                  </a:lnTo>
                  <a:lnTo>
                    <a:pt x="306" y="25"/>
                  </a:lnTo>
                  <a:lnTo>
                    <a:pt x="343" y="26"/>
                  </a:lnTo>
                  <a:lnTo>
                    <a:pt x="333" y="37"/>
                  </a:lnTo>
                  <a:lnTo>
                    <a:pt x="323" y="47"/>
                  </a:lnTo>
                  <a:lnTo>
                    <a:pt x="315" y="58"/>
                  </a:lnTo>
                  <a:lnTo>
                    <a:pt x="315" y="71"/>
                  </a:lnTo>
                  <a:lnTo>
                    <a:pt x="320" y="71"/>
                  </a:lnTo>
                  <a:lnTo>
                    <a:pt x="327" y="71"/>
                  </a:lnTo>
                  <a:lnTo>
                    <a:pt x="332" y="65"/>
                  </a:lnTo>
                  <a:lnTo>
                    <a:pt x="338" y="60"/>
                  </a:lnTo>
                  <a:lnTo>
                    <a:pt x="345" y="55"/>
                  </a:lnTo>
                  <a:lnTo>
                    <a:pt x="355" y="53"/>
                  </a:lnTo>
                  <a:lnTo>
                    <a:pt x="351" y="147"/>
                  </a:lnTo>
                  <a:lnTo>
                    <a:pt x="351" y="234"/>
                  </a:lnTo>
                  <a:lnTo>
                    <a:pt x="347" y="313"/>
                  </a:lnTo>
                  <a:lnTo>
                    <a:pt x="342" y="386"/>
                  </a:lnTo>
                  <a:lnTo>
                    <a:pt x="324" y="454"/>
                  </a:lnTo>
                  <a:lnTo>
                    <a:pt x="295" y="520"/>
                  </a:lnTo>
                  <a:lnTo>
                    <a:pt x="251" y="582"/>
                  </a:lnTo>
                  <a:lnTo>
                    <a:pt x="186" y="645"/>
                  </a:lnTo>
                  <a:lnTo>
                    <a:pt x="185" y="657"/>
                  </a:lnTo>
                  <a:lnTo>
                    <a:pt x="184" y="669"/>
                  </a:lnTo>
                  <a:lnTo>
                    <a:pt x="183" y="682"/>
                  </a:lnTo>
                  <a:lnTo>
                    <a:pt x="183" y="696"/>
                  </a:lnTo>
                  <a:lnTo>
                    <a:pt x="182" y="708"/>
                  </a:lnTo>
                  <a:lnTo>
                    <a:pt x="182" y="722"/>
                  </a:lnTo>
                  <a:lnTo>
                    <a:pt x="182" y="736"/>
                  </a:lnTo>
                  <a:lnTo>
                    <a:pt x="182" y="750"/>
                  </a:lnTo>
                  <a:lnTo>
                    <a:pt x="178" y="752"/>
                  </a:lnTo>
                  <a:lnTo>
                    <a:pt x="174" y="753"/>
                  </a:lnTo>
                  <a:lnTo>
                    <a:pt x="169" y="752"/>
                  </a:lnTo>
                  <a:lnTo>
                    <a:pt x="165" y="752"/>
                  </a:lnTo>
                  <a:lnTo>
                    <a:pt x="157" y="752"/>
                  </a:lnTo>
                  <a:lnTo>
                    <a:pt x="151" y="7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3" name="Freeform 74"/>
            <p:cNvSpPr>
              <a:spLocks/>
            </p:cNvSpPr>
            <p:nvPr/>
          </p:nvSpPr>
          <p:spPr bwMode="auto">
            <a:xfrm>
              <a:off x="1096" y="288"/>
              <a:ext cx="214" cy="418"/>
            </a:xfrm>
            <a:custGeom>
              <a:avLst/>
              <a:gdLst>
                <a:gd name="T0" fmla="*/ 92 w 427"/>
                <a:gd name="T1" fmla="*/ 418 h 836"/>
                <a:gd name="T2" fmla="*/ 95 w 427"/>
                <a:gd name="T3" fmla="*/ 396 h 836"/>
                <a:gd name="T4" fmla="*/ 105 w 427"/>
                <a:gd name="T5" fmla="*/ 378 h 836"/>
                <a:gd name="T6" fmla="*/ 118 w 427"/>
                <a:gd name="T7" fmla="*/ 360 h 836"/>
                <a:gd name="T8" fmla="*/ 134 w 427"/>
                <a:gd name="T9" fmla="*/ 344 h 836"/>
                <a:gd name="T10" fmla="*/ 149 w 427"/>
                <a:gd name="T11" fmla="*/ 326 h 836"/>
                <a:gd name="T12" fmla="*/ 163 w 427"/>
                <a:gd name="T13" fmla="*/ 306 h 836"/>
                <a:gd name="T14" fmla="*/ 172 w 427"/>
                <a:gd name="T15" fmla="*/ 281 h 836"/>
                <a:gd name="T16" fmla="*/ 176 w 427"/>
                <a:gd name="T17" fmla="*/ 252 h 836"/>
                <a:gd name="T18" fmla="*/ 178 w 427"/>
                <a:gd name="T19" fmla="*/ 223 h 836"/>
                <a:gd name="T20" fmla="*/ 179 w 427"/>
                <a:gd name="T21" fmla="*/ 193 h 836"/>
                <a:gd name="T22" fmla="*/ 178 w 427"/>
                <a:gd name="T23" fmla="*/ 162 h 836"/>
                <a:gd name="T24" fmla="*/ 177 w 427"/>
                <a:gd name="T25" fmla="*/ 133 h 836"/>
                <a:gd name="T26" fmla="*/ 177 w 427"/>
                <a:gd name="T27" fmla="*/ 103 h 836"/>
                <a:gd name="T28" fmla="*/ 181 w 427"/>
                <a:gd name="T29" fmla="*/ 74 h 836"/>
                <a:gd name="T30" fmla="*/ 189 w 427"/>
                <a:gd name="T31" fmla="*/ 49 h 836"/>
                <a:gd name="T32" fmla="*/ 204 w 427"/>
                <a:gd name="T33" fmla="*/ 26 h 836"/>
                <a:gd name="T34" fmla="*/ 203 w 427"/>
                <a:gd name="T35" fmla="*/ 23 h 836"/>
                <a:gd name="T36" fmla="*/ 203 w 427"/>
                <a:gd name="T37" fmla="*/ 22 h 836"/>
                <a:gd name="T38" fmla="*/ 203 w 427"/>
                <a:gd name="T39" fmla="*/ 21 h 836"/>
                <a:gd name="T40" fmla="*/ 202 w 427"/>
                <a:gd name="T41" fmla="*/ 20 h 836"/>
                <a:gd name="T42" fmla="*/ 179 w 427"/>
                <a:gd name="T43" fmla="*/ 34 h 836"/>
                <a:gd name="T44" fmla="*/ 151 w 427"/>
                <a:gd name="T45" fmla="*/ 44 h 836"/>
                <a:gd name="T46" fmla="*/ 118 w 427"/>
                <a:gd name="T47" fmla="*/ 49 h 836"/>
                <a:gd name="T48" fmla="*/ 85 w 427"/>
                <a:gd name="T49" fmla="*/ 49 h 836"/>
                <a:gd name="T50" fmla="*/ 54 w 427"/>
                <a:gd name="T51" fmla="*/ 43 h 836"/>
                <a:gd name="T52" fmla="*/ 28 w 427"/>
                <a:gd name="T53" fmla="*/ 34 h 836"/>
                <a:gd name="T54" fmla="*/ 9 w 427"/>
                <a:gd name="T55" fmla="*/ 19 h 836"/>
                <a:gd name="T56" fmla="*/ 0 w 427"/>
                <a:gd name="T57" fmla="*/ 0 h 836"/>
                <a:gd name="T58" fmla="*/ 16 w 427"/>
                <a:gd name="T59" fmla="*/ 4 h 836"/>
                <a:gd name="T60" fmla="*/ 35 w 427"/>
                <a:gd name="T61" fmla="*/ 9 h 836"/>
                <a:gd name="T62" fmla="*/ 54 w 427"/>
                <a:gd name="T63" fmla="*/ 14 h 836"/>
                <a:gd name="T64" fmla="*/ 74 w 427"/>
                <a:gd name="T65" fmla="*/ 19 h 836"/>
                <a:gd name="T66" fmla="*/ 94 w 427"/>
                <a:gd name="T67" fmla="*/ 22 h 836"/>
                <a:gd name="T68" fmla="*/ 113 w 427"/>
                <a:gd name="T69" fmla="*/ 26 h 836"/>
                <a:gd name="T70" fmla="*/ 132 w 427"/>
                <a:gd name="T71" fmla="*/ 28 h 836"/>
                <a:gd name="T72" fmla="*/ 150 w 427"/>
                <a:gd name="T73" fmla="*/ 30 h 836"/>
                <a:gd name="T74" fmla="*/ 157 w 427"/>
                <a:gd name="T75" fmla="*/ 26 h 836"/>
                <a:gd name="T76" fmla="*/ 165 w 427"/>
                <a:gd name="T77" fmla="*/ 23 h 836"/>
                <a:gd name="T78" fmla="*/ 172 w 427"/>
                <a:gd name="T79" fmla="*/ 20 h 836"/>
                <a:gd name="T80" fmla="*/ 180 w 427"/>
                <a:gd name="T81" fmla="*/ 18 h 836"/>
                <a:gd name="T82" fmla="*/ 188 w 427"/>
                <a:gd name="T83" fmla="*/ 16 h 836"/>
                <a:gd name="T84" fmla="*/ 196 w 427"/>
                <a:gd name="T85" fmla="*/ 15 h 836"/>
                <a:gd name="T86" fmla="*/ 205 w 427"/>
                <a:gd name="T87" fmla="*/ 14 h 836"/>
                <a:gd name="T88" fmla="*/ 214 w 427"/>
                <a:gd name="T89" fmla="*/ 14 h 836"/>
                <a:gd name="T90" fmla="*/ 213 w 427"/>
                <a:gd name="T91" fmla="*/ 20 h 836"/>
                <a:gd name="T92" fmla="*/ 212 w 427"/>
                <a:gd name="T93" fmla="*/ 26 h 836"/>
                <a:gd name="T94" fmla="*/ 211 w 427"/>
                <a:gd name="T95" fmla="*/ 33 h 836"/>
                <a:gd name="T96" fmla="*/ 210 w 427"/>
                <a:gd name="T97" fmla="*/ 39 h 836"/>
                <a:gd name="T98" fmla="*/ 209 w 427"/>
                <a:gd name="T99" fmla="*/ 46 h 836"/>
                <a:gd name="T100" fmla="*/ 207 w 427"/>
                <a:gd name="T101" fmla="*/ 55 h 836"/>
                <a:gd name="T102" fmla="*/ 205 w 427"/>
                <a:gd name="T103" fmla="*/ 64 h 836"/>
                <a:gd name="T104" fmla="*/ 204 w 427"/>
                <a:gd name="T105" fmla="*/ 75 h 836"/>
                <a:gd name="T106" fmla="*/ 201 w 427"/>
                <a:gd name="T107" fmla="*/ 125 h 836"/>
                <a:gd name="T108" fmla="*/ 199 w 427"/>
                <a:gd name="T109" fmla="*/ 173 h 836"/>
                <a:gd name="T110" fmla="*/ 198 w 427"/>
                <a:gd name="T111" fmla="*/ 219 h 836"/>
                <a:gd name="T112" fmla="*/ 193 w 427"/>
                <a:gd name="T113" fmla="*/ 264 h 836"/>
                <a:gd name="T114" fmla="*/ 182 w 427"/>
                <a:gd name="T115" fmla="*/ 306 h 836"/>
                <a:gd name="T116" fmla="*/ 164 w 427"/>
                <a:gd name="T117" fmla="*/ 347 h 836"/>
                <a:gd name="T118" fmla="*/ 134 w 427"/>
                <a:gd name="T119" fmla="*/ 383 h 836"/>
                <a:gd name="T120" fmla="*/ 92 w 427"/>
                <a:gd name="T121" fmla="*/ 418 h 8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7" h="836">
                  <a:moveTo>
                    <a:pt x="183" y="836"/>
                  </a:moveTo>
                  <a:lnTo>
                    <a:pt x="190" y="792"/>
                  </a:lnTo>
                  <a:lnTo>
                    <a:pt x="210" y="755"/>
                  </a:lnTo>
                  <a:lnTo>
                    <a:pt x="236" y="720"/>
                  </a:lnTo>
                  <a:lnTo>
                    <a:pt x="267" y="688"/>
                  </a:lnTo>
                  <a:lnTo>
                    <a:pt x="297" y="651"/>
                  </a:lnTo>
                  <a:lnTo>
                    <a:pt x="325" y="611"/>
                  </a:lnTo>
                  <a:lnTo>
                    <a:pt x="343" y="561"/>
                  </a:lnTo>
                  <a:lnTo>
                    <a:pt x="351" y="503"/>
                  </a:lnTo>
                  <a:lnTo>
                    <a:pt x="356" y="445"/>
                  </a:lnTo>
                  <a:lnTo>
                    <a:pt x="357" y="385"/>
                  </a:lnTo>
                  <a:lnTo>
                    <a:pt x="355" y="324"/>
                  </a:lnTo>
                  <a:lnTo>
                    <a:pt x="353" y="265"/>
                  </a:lnTo>
                  <a:lnTo>
                    <a:pt x="353" y="205"/>
                  </a:lnTo>
                  <a:lnTo>
                    <a:pt x="361" y="148"/>
                  </a:lnTo>
                  <a:lnTo>
                    <a:pt x="378" y="97"/>
                  </a:lnTo>
                  <a:lnTo>
                    <a:pt x="408" y="52"/>
                  </a:lnTo>
                  <a:lnTo>
                    <a:pt x="406" y="46"/>
                  </a:lnTo>
                  <a:lnTo>
                    <a:pt x="406" y="43"/>
                  </a:lnTo>
                  <a:lnTo>
                    <a:pt x="405" y="41"/>
                  </a:lnTo>
                  <a:lnTo>
                    <a:pt x="403" y="40"/>
                  </a:lnTo>
                  <a:lnTo>
                    <a:pt x="358" y="68"/>
                  </a:lnTo>
                  <a:lnTo>
                    <a:pt x="302" y="88"/>
                  </a:lnTo>
                  <a:lnTo>
                    <a:pt x="236" y="97"/>
                  </a:lnTo>
                  <a:lnTo>
                    <a:pt x="170" y="97"/>
                  </a:lnTo>
                  <a:lnTo>
                    <a:pt x="107" y="86"/>
                  </a:lnTo>
                  <a:lnTo>
                    <a:pt x="55" y="68"/>
                  </a:lnTo>
                  <a:lnTo>
                    <a:pt x="17" y="38"/>
                  </a:lnTo>
                  <a:lnTo>
                    <a:pt x="0" y="0"/>
                  </a:lnTo>
                  <a:lnTo>
                    <a:pt x="32" y="7"/>
                  </a:lnTo>
                  <a:lnTo>
                    <a:pt x="69" y="17"/>
                  </a:lnTo>
                  <a:lnTo>
                    <a:pt x="107" y="27"/>
                  </a:lnTo>
                  <a:lnTo>
                    <a:pt x="147" y="37"/>
                  </a:lnTo>
                  <a:lnTo>
                    <a:pt x="187" y="44"/>
                  </a:lnTo>
                  <a:lnTo>
                    <a:pt x="226" y="52"/>
                  </a:lnTo>
                  <a:lnTo>
                    <a:pt x="263" y="56"/>
                  </a:lnTo>
                  <a:lnTo>
                    <a:pt x="299" y="59"/>
                  </a:lnTo>
                  <a:lnTo>
                    <a:pt x="313" y="52"/>
                  </a:lnTo>
                  <a:lnTo>
                    <a:pt x="329" y="46"/>
                  </a:lnTo>
                  <a:lnTo>
                    <a:pt x="344" y="39"/>
                  </a:lnTo>
                  <a:lnTo>
                    <a:pt x="360" y="36"/>
                  </a:lnTo>
                  <a:lnTo>
                    <a:pt x="375" y="31"/>
                  </a:lnTo>
                  <a:lnTo>
                    <a:pt x="391" y="29"/>
                  </a:lnTo>
                  <a:lnTo>
                    <a:pt x="409" y="27"/>
                  </a:lnTo>
                  <a:lnTo>
                    <a:pt x="427" y="28"/>
                  </a:lnTo>
                  <a:lnTo>
                    <a:pt x="425" y="39"/>
                  </a:lnTo>
                  <a:lnTo>
                    <a:pt x="424" y="52"/>
                  </a:lnTo>
                  <a:lnTo>
                    <a:pt x="421" y="65"/>
                  </a:lnTo>
                  <a:lnTo>
                    <a:pt x="420" y="78"/>
                  </a:lnTo>
                  <a:lnTo>
                    <a:pt x="417" y="92"/>
                  </a:lnTo>
                  <a:lnTo>
                    <a:pt x="413" y="109"/>
                  </a:lnTo>
                  <a:lnTo>
                    <a:pt x="410" y="128"/>
                  </a:lnTo>
                  <a:lnTo>
                    <a:pt x="408" y="150"/>
                  </a:lnTo>
                  <a:lnTo>
                    <a:pt x="401" y="250"/>
                  </a:lnTo>
                  <a:lnTo>
                    <a:pt x="398" y="346"/>
                  </a:lnTo>
                  <a:lnTo>
                    <a:pt x="395" y="438"/>
                  </a:lnTo>
                  <a:lnTo>
                    <a:pt x="386" y="528"/>
                  </a:lnTo>
                  <a:lnTo>
                    <a:pt x="364" y="612"/>
                  </a:lnTo>
                  <a:lnTo>
                    <a:pt x="327" y="693"/>
                  </a:lnTo>
                  <a:lnTo>
                    <a:pt x="267" y="766"/>
                  </a:lnTo>
                  <a:lnTo>
                    <a:pt x="183" y="836"/>
                  </a:lnTo>
                  <a:close/>
                </a:path>
              </a:pathLst>
            </a:custGeom>
            <a:solidFill>
              <a:srgbClr val="FFFA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4" name="Freeform 75"/>
            <p:cNvSpPr>
              <a:spLocks/>
            </p:cNvSpPr>
            <p:nvPr/>
          </p:nvSpPr>
          <p:spPr bwMode="auto">
            <a:xfrm>
              <a:off x="621" y="638"/>
              <a:ext cx="33" cy="48"/>
            </a:xfrm>
            <a:custGeom>
              <a:avLst/>
              <a:gdLst>
                <a:gd name="T0" fmla="*/ 18 w 66"/>
                <a:gd name="T1" fmla="*/ 48 h 95"/>
                <a:gd name="T2" fmla="*/ 17 w 66"/>
                <a:gd name="T3" fmla="*/ 39 h 95"/>
                <a:gd name="T4" fmla="*/ 16 w 66"/>
                <a:gd name="T5" fmla="*/ 31 h 95"/>
                <a:gd name="T6" fmla="*/ 15 w 66"/>
                <a:gd name="T7" fmla="*/ 25 h 95"/>
                <a:gd name="T8" fmla="*/ 13 w 66"/>
                <a:gd name="T9" fmla="*/ 21 h 95"/>
                <a:gd name="T10" fmla="*/ 10 w 66"/>
                <a:gd name="T11" fmla="*/ 17 h 95"/>
                <a:gd name="T12" fmla="*/ 7 w 66"/>
                <a:gd name="T13" fmla="*/ 14 h 95"/>
                <a:gd name="T14" fmla="*/ 4 w 66"/>
                <a:gd name="T15" fmla="*/ 10 h 95"/>
                <a:gd name="T16" fmla="*/ 0 w 66"/>
                <a:gd name="T17" fmla="*/ 6 h 95"/>
                <a:gd name="T18" fmla="*/ 2 w 66"/>
                <a:gd name="T19" fmla="*/ 4 h 95"/>
                <a:gd name="T20" fmla="*/ 5 w 66"/>
                <a:gd name="T21" fmla="*/ 2 h 95"/>
                <a:gd name="T22" fmla="*/ 8 w 66"/>
                <a:gd name="T23" fmla="*/ 1 h 95"/>
                <a:gd name="T24" fmla="*/ 11 w 66"/>
                <a:gd name="T25" fmla="*/ 1 h 95"/>
                <a:gd name="T26" fmla="*/ 15 w 66"/>
                <a:gd name="T27" fmla="*/ 0 h 95"/>
                <a:gd name="T28" fmla="*/ 19 w 66"/>
                <a:gd name="T29" fmla="*/ 0 h 95"/>
                <a:gd name="T30" fmla="*/ 22 w 66"/>
                <a:gd name="T31" fmla="*/ 0 h 95"/>
                <a:gd name="T32" fmla="*/ 26 w 66"/>
                <a:gd name="T33" fmla="*/ 0 h 95"/>
                <a:gd name="T34" fmla="*/ 28 w 66"/>
                <a:gd name="T35" fmla="*/ 5 h 95"/>
                <a:gd name="T36" fmla="*/ 31 w 66"/>
                <a:gd name="T37" fmla="*/ 12 h 95"/>
                <a:gd name="T38" fmla="*/ 32 w 66"/>
                <a:gd name="T39" fmla="*/ 19 h 95"/>
                <a:gd name="T40" fmla="*/ 33 w 66"/>
                <a:gd name="T41" fmla="*/ 27 h 95"/>
                <a:gd name="T42" fmla="*/ 31 w 66"/>
                <a:gd name="T43" fmla="*/ 33 h 95"/>
                <a:gd name="T44" fmla="*/ 29 w 66"/>
                <a:gd name="T45" fmla="*/ 39 h 95"/>
                <a:gd name="T46" fmla="*/ 24 w 66"/>
                <a:gd name="T47" fmla="*/ 44 h 95"/>
                <a:gd name="T48" fmla="*/ 18 w 66"/>
                <a:gd name="T49" fmla="*/ 48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95">
                  <a:moveTo>
                    <a:pt x="36" y="95"/>
                  </a:moveTo>
                  <a:lnTo>
                    <a:pt x="34" y="77"/>
                  </a:lnTo>
                  <a:lnTo>
                    <a:pt x="32" y="62"/>
                  </a:lnTo>
                  <a:lnTo>
                    <a:pt x="29" y="50"/>
                  </a:lnTo>
                  <a:lnTo>
                    <a:pt x="25" y="42"/>
                  </a:lnTo>
                  <a:lnTo>
                    <a:pt x="20" y="34"/>
                  </a:lnTo>
                  <a:lnTo>
                    <a:pt x="14" y="27"/>
                  </a:lnTo>
                  <a:lnTo>
                    <a:pt x="7" y="19"/>
                  </a:lnTo>
                  <a:lnTo>
                    <a:pt x="0" y="11"/>
                  </a:lnTo>
                  <a:lnTo>
                    <a:pt x="3" y="7"/>
                  </a:lnTo>
                  <a:lnTo>
                    <a:pt x="9" y="4"/>
                  </a:lnTo>
                  <a:lnTo>
                    <a:pt x="15" y="1"/>
                  </a:lnTo>
                  <a:lnTo>
                    <a:pt x="22" y="1"/>
                  </a:lnTo>
                  <a:lnTo>
                    <a:pt x="29" y="0"/>
                  </a:lnTo>
                  <a:lnTo>
                    <a:pt x="37" y="0"/>
                  </a:lnTo>
                  <a:lnTo>
                    <a:pt x="44" y="0"/>
                  </a:lnTo>
                  <a:lnTo>
                    <a:pt x="52" y="0"/>
                  </a:lnTo>
                  <a:lnTo>
                    <a:pt x="56" y="10"/>
                  </a:lnTo>
                  <a:lnTo>
                    <a:pt x="62" y="24"/>
                  </a:lnTo>
                  <a:lnTo>
                    <a:pt x="64" y="38"/>
                  </a:lnTo>
                  <a:lnTo>
                    <a:pt x="66" y="53"/>
                  </a:lnTo>
                  <a:lnTo>
                    <a:pt x="62" y="65"/>
                  </a:lnTo>
                  <a:lnTo>
                    <a:pt x="58" y="77"/>
                  </a:lnTo>
                  <a:lnTo>
                    <a:pt x="48" y="87"/>
                  </a:lnTo>
                  <a:lnTo>
                    <a:pt x="36" y="9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5" name="Freeform 76"/>
            <p:cNvSpPr>
              <a:spLocks/>
            </p:cNvSpPr>
            <p:nvPr/>
          </p:nvSpPr>
          <p:spPr bwMode="auto">
            <a:xfrm>
              <a:off x="1189" y="474"/>
              <a:ext cx="42" cy="136"/>
            </a:xfrm>
            <a:custGeom>
              <a:avLst/>
              <a:gdLst>
                <a:gd name="T0" fmla="*/ 0 w 84"/>
                <a:gd name="T1" fmla="*/ 136 h 271"/>
                <a:gd name="T2" fmla="*/ 0 w 84"/>
                <a:gd name="T3" fmla="*/ 134 h 271"/>
                <a:gd name="T4" fmla="*/ 0 w 84"/>
                <a:gd name="T5" fmla="*/ 132 h 271"/>
                <a:gd name="T6" fmla="*/ 12 w 84"/>
                <a:gd name="T7" fmla="*/ 116 h 271"/>
                <a:gd name="T8" fmla="*/ 21 w 84"/>
                <a:gd name="T9" fmla="*/ 100 h 271"/>
                <a:gd name="T10" fmla="*/ 26 w 84"/>
                <a:gd name="T11" fmla="*/ 84 h 271"/>
                <a:gd name="T12" fmla="*/ 30 w 84"/>
                <a:gd name="T13" fmla="*/ 69 h 271"/>
                <a:gd name="T14" fmla="*/ 32 w 84"/>
                <a:gd name="T15" fmla="*/ 52 h 271"/>
                <a:gd name="T16" fmla="*/ 33 w 84"/>
                <a:gd name="T17" fmla="*/ 35 h 271"/>
                <a:gd name="T18" fmla="*/ 34 w 84"/>
                <a:gd name="T19" fmla="*/ 18 h 271"/>
                <a:gd name="T20" fmla="*/ 34 w 84"/>
                <a:gd name="T21" fmla="*/ 0 h 271"/>
                <a:gd name="T22" fmla="*/ 40 w 84"/>
                <a:gd name="T23" fmla="*/ 11 h 271"/>
                <a:gd name="T24" fmla="*/ 42 w 84"/>
                <a:gd name="T25" fmla="*/ 29 h 271"/>
                <a:gd name="T26" fmla="*/ 42 w 84"/>
                <a:gd name="T27" fmla="*/ 50 h 271"/>
                <a:gd name="T28" fmla="*/ 39 w 84"/>
                <a:gd name="T29" fmla="*/ 73 h 271"/>
                <a:gd name="T30" fmla="*/ 32 w 84"/>
                <a:gd name="T31" fmla="*/ 95 h 271"/>
                <a:gd name="T32" fmla="*/ 23 w 84"/>
                <a:gd name="T33" fmla="*/ 115 h 271"/>
                <a:gd name="T34" fmla="*/ 13 w 84"/>
                <a:gd name="T35" fmla="*/ 128 h 271"/>
                <a:gd name="T36" fmla="*/ 0 w 84"/>
                <a:gd name="T37" fmla="*/ 136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271">
                  <a:moveTo>
                    <a:pt x="0" y="271"/>
                  </a:moveTo>
                  <a:lnTo>
                    <a:pt x="0" y="267"/>
                  </a:lnTo>
                  <a:lnTo>
                    <a:pt x="0" y="263"/>
                  </a:lnTo>
                  <a:lnTo>
                    <a:pt x="23" y="231"/>
                  </a:lnTo>
                  <a:lnTo>
                    <a:pt x="41" y="200"/>
                  </a:lnTo>
                  <a:lnTo>
                    <a:pt x="52" y="168"/>
                  </a:lnTo>
                  <a:lnTo>
                    <a:pt x="60" y="137"/>
                  </a:lnTo>
                  <a:lnTo>
                    <a:pt x="64" y="103"/>
                  </a:lnTo>
                  <a:lnTo>
                    <a:pt x="66" y="70"/>
                  </a:lnTo>
                  <a:lnTo>
                    <a:pt x="67" y="36"/>
                  </a:lnTo>
                  <a:lnTo>
                    <a:pt x="68" y="0"/>
                  </a:lnTo>
                  <a:lnTo>
                    <a:pt x="80" y="22"/>
                  </a:lnTo>
                  <a:lnTo>
                    <a:pt x="84" y="57"/>
                  </a:lnTo>
                  <a:lnTo>
                    <a:pt x="83" y="100"/>
                  </a:lnTo>
                  <a:lnTo>
                    <a:pt x="78" y="146"/>
                  </a:lnTo>
                  <a:lnTo>
                    <a:pt x="64" y="190"/>
                  </a:lnTo>
                  <a:lnTo>
                    <a:pt x="46" y="229"/>
                  </a:lnTo>
                  <a:lnTo>
                    <a:pt x="25" y="256"/>
                  </a:lnTo>
                  <a:lnTo>
                    <a:pt x="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6" name="Freeform 77"/>
            <p:cNvSpPr>
              <a:spLocks/>
            </p:cNvSpPr>
            <p:nvPr/>
          </p:nvSpPr>
          <p:spPr bwMode="auto">
            <a:xfrm>
              <a:off x="1133" y="528"/>
              <a:ext cx="52" cy="52"/>
            </a:xfrm>
            <a:custGeom>
              <a:avLst/>
              <a:gdLst>
                <a:gd name="T0" fmla="*/ 21 w 102"/>
                <a:gd name="T1" fmla="*/ 52 h 105"/>
                <a:gd name="T2" fmla="*/ 5 w 102"/>
                <a:gd name="T3" fmla="*/ 40 h 105"/>
                <a:gd name="T4" fmla="*/ 0 w 102"/>
                <a:gd name="T5" fmla="*/ 27 h 105"/>
                <a:gd name="T6" fmla="*/ 3 w 102"/>
                <a:gd name="T7" fmla="*/ 15 h 105"/>
                <a:gd name="T8" fmla="*/ 11 w 102"/>
                <a:gd name="T9" fmla="*/ 5 h 105"/>
                <a:gd name="T10" fmla="*/ 22 w 102"/>
                <a:gd name="T11" fmla="*/ 0 h 105"/>
                <a:gd name="T12" fmla="*/ 35 w 102"/>
                <a:gd name="T13" fmla="*/ 1 h 105"/>
                <a:gd name="T14" fmla="*/ 45 w 102"/>
                <a:gd name="T15" fmla="*/ 11 h 105"/>
                <a:gd name="T16" fmla="*/ 52 w 102"/>
                <a:gd name="T17" fmla="*/ 31 h 105"/>
                <a:gd name="T18" fmla="*/ 49 w 102"/>
                <a:gd name="T19" fmla="*/ 36 h 105"/>
                <a:gd name="T20" fmla="*/ 47 w 102"/>
                <a:gd name="T21" fmla="*/ 41 h 105"/>
                <a:gd name="T22" fmla="*/ 43 w 102"/>
                <a:gd name="T23" fmla="*/ 45 h 105"/>
                <a:gd name="T24" fmla="*/ 40 w 102"/>
                <a:gd name="T25" fmla="*/ 48 h 105"/>
                <a:gd name="T26" fmla="*/ 36 w 102"/>
                <a:gd name="T27" fmla="*/ 49 h 105"/>
                <a:gd name="T28" fmla="*/ 31 w 102"/>
                <a:gd name="T29" fmla="*/ 51 h 105"/>
                <a:gd name="T30" fmla="*/ 26 w 102"/>
                <a:gd name="T31" fmla="*/ 51 h 105"/>
                <a:gd name="T32" fmla="*/ 21 w 102"/>
                <a:gd name="T33" fmla="*/ 5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5">
                  <a:moveTo>
                    <a:pt x="41" y="105"/>
                  </a:moveTo>
                  <a:lnTo>
                    <a:pt x="10" y="80"/>
                  </a:lnTo>
                  <a:lnTo>
                    <a:pt x="0" y="55"/>
                  </a:lnTo>
                  <a:lnTo>
                    <a:pt x="5" y="30"/>
                  </a:lnTo>
                  <a:lnTo>
                    <a:pt x="22" y="11"/>
                  </a:lnTo>
                  <a:lnTo>
                    <a:pt x="43" y="0"/>
                  </a:lnTo>
                  <a:lnTo>
                    <a:pt x="68" y="3"/>
                  </a:lnTo>
                  <a:lnTo>
                    <a:pt x="89" y="22"/>
                  </a:lnTo>
                  <a:lnTo>
                    <a:pt x="102" y="62"/>
                  </a:lnTo>
                  <a:lnTo>
                    <a:pt x="97" y="72"/>
                  </a:lnTo>
                  <a:lnTo>
                    <a:pt x="92" y="83"/>
                  </a:lnTo>
                  <a:lnTo>
                    <a:pt x="85" y="90"/>
                  </a:lnTo>
                  <a:lnTo>
                    <a:pt x="78" y="97"/>
                  </a:lnTo>
                  <a:lnTo>
                    <a:pt x="70" y="99"/>
                  </a:lnTo>
                  <a:lnTo>
                    <a:pt x="61" y="102"/>
                  </a:lnTo>
                  <a:lnTo>
                    <a:pt x="51" y="103"/>
                  </a:lnTo>
                  <a:lnTo>
                    <a:pt x="41"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7" name="Freeform 78"/>
            <p:cNvSpPr>
              <a:spLocks/>
            </p:cNvSpPr>
            <p:nvPr/>
          </p:nvSpPr>
          <p:spPr bwMode="auto">
            <a:xfrm>
              <a:off x="1150" y="540"/>
              <a:ext cx="19" cy="27"/>
            </a:xfrm>
            <a:custGeom>
              <a:avLst/>
              <a:gdLst>
                <a:gd name="T0" fmla="*/ 7 w 39"/>
                <a:gd name="T1" fmla="*/ 27 h 54"/>
                <a:gd name="T2" fmla="*/ 3 w 39"/>
                <a:gd name="T3" fmla="*/ 26 h 54"/>
                <a:gd name="T4" fmla="*/ 0 w 39"/>
                <a:gd name="T5" fmla="*/ 25 h 54"/>
                <a:gd name="T6" fmla="*/ 0 w 39"/>
                <a:gd name="T7" fmla="*/ 20 h 54"/>
                <a:gd name="T8" fmla="*/ 0 w 39"/>
                <a:gd name="T9" fmla="*/ 15 h 54"/>
                <a:gd name="T10" fmla="*/ 0 w 39"/>
                <a:gd name="T11" fmla="*/ 10 h 54"/>
                <a:gd name="T12" fmla="*/ 0 w 39"/>
                <a:gd name="T13" fmla="*/ 5 h 54"/>
                <a:gd name="T14" fmla="*/ 3 w 39"/>
                <a:gd name="T15" fmla="*/ 3 h 54"/>
                <a:gd name="T16" fmla="*/ 6 w 39"/>
                <a:gd name="T17" fmla="*/ 2 h 54"/>
                <a:gd name="T18" fmla="*/ 7 w 39"/>
                <a:gd name="T19" fmla="*/ 1 h 54"/>
                <a:gd name="T20" fmla="*/ 9 w 39"/>
                <a:gd name="T21" fmla="*/ 1 h 54"/>
                <a:gd name="T22" fmla="*/ 11 w 39"/>
                <a:gd name="T23" fmla="*/ 0 h 54"/>
                <a:gd name="T24" fmla="*/ 14 w 39"/>
                <a:gd name="T25" fmla="*/ 0 h 54"/>
                <a:gd name="T26" fmla="*/ 17 w 39"/>
                <a:gd name="T27" fmla="*/ 5 h 54"/>
                <a:gd name="T28" fmla="*/ 19 w 39"/>
                <a:gd name="T29" fmla="*/ 10 h 54"/>
                <a:gd name="T30" fmla="*/ 19 w 39"/>
                <a:gd name="T31" fmla="*/ 12 h 54"/>
                <a:gd name="T32" fmla="*/ 19 w 39"/>
                <a:gd name="T33" fmla="*/ 16 h 54"/>
                <a:gd name="T34" fmla="*/ 19 w 39"/>
                <a:gd name="T35" fmla="*/ 20 h 54"/>
                <a:gd name="T36" fmla="*/ 19 w 39"/>
                <a:gd name="T37" fmla="*/ 25 h 54"/>
                <a:gd name="T38" fmla="*/ 15 w 39"/>
                <a:gd name="T39" fmla="*/ 26 h 54"/>
                <a:gd name="T40" fmla="*/ 13 w 39"/>
                <a:gd name="T41" fmla="*/ 27 h 54"/>
                <a:gd name="T42" fmla="*/ 11 w 39"/>
                <a:gd name="T43" fmla="*/ 27 h 54"/>
                <a:gd name="T44" fmla="*/ 7 w 39"/>
                <a:gd name="T45" fmla="*/ 2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 h="54">
                  <a:moveTo>
                    <a:pt x="14" y="54"/>
                  </a:moveTo>
                  <a:lnTo>
                    <a:pt x="7" y="51"/>
                  </a:lnTo>
                  <a:lnTo>
                    <a:pt x="0" y="50"/>
                  </a:lnTo>
                  <a:lnTo>
                    <a:pt x="0" y="39"/>
                  </a:lnTo>
                  <a:lnTo>
                    <a:pt x="0" y="29"/>
                  </a:lnTo>
                  <a:lnTo>
                    <a:pt x="0" y="19"/>
                  </a:lnTo>
                  <a:lnTo>
                    <a:pt x="0" y="9"/>
                  </a:lnTo>
                  <a:lnTo>
                    <a:pt x="6" y="6"/>
                  </a:lnTo>
                  <a:lnTo>
                    <a:pt x="12" y="4"/>
                  </a:lnTo>
                  <a:lnTo>
                    <a:pt x="15" y="1"/>
                  </a:lnTo>
                  <a:lnTo>
                    <a:pt x="19" y="1"/>
                  </a:lnTo>
                  <a:lnTo>
                    <a:pt x="23" y="0"/>
                  </a:lnTo>
                  <a:lnTo>
                    <a:pt x="28" y="0"/>
                  </a:lnTo>
                  <a:lnTo>
                    <a:pt x="35" y="9"/>
                  </a:lnTo>
                  <a:lnTo>
                    <a:pt x="39" y="20"/>
                  </a:lnTo>
                  <a:lnTo>
                    <a:pt x="39" y="24"/>
                  </a:lnTo>
                  <a:lnTo>
                    <a:pt x="39" y="31"/>
                  </a:lnTo>
                  <a:lnTo>
                    <a:pt x="38" y="39"/>
                  </a:lnTo>
                  <a:lnTo>
                    <a:pt x="38" y="50"/>
                  </a:lnTo>
                  <a:lnTo>
                    <a:pt x="31" y="52"/>
                  </a:lnTo>
                  <a:lnTo>
                    <a:pt x="27" y="53"/>
                  </a:lnTo>
                  <a:lnTo>
                    <a:pt x="22" y="53"/>
                  </a:lnTo>
                  <a:lnTo>
                    <a:pt x="1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8" name="Freeform 79"/>
            <p:cNvSpPr>
              <a:spLocks/>
            </p:cNvSpPr>
            <p:nvPr/>
          </p:nvSpPr>
          <p:spPr bwMode="auto">
            <a:xfrm>
              <a:off x="1167" y="449"/>
              <a:ext cx="36" cy="47"/>
            </a:xfrm>
            <a:custGeom>
              <a:avLst/>
              <a:gdLst>
                <a:gd name="T0" fmla="*/ 14 w 72"/>
                <a:gd name="T1" fmla="*/ 47 h 95"/>
                <a:gd name="T2" fmla="*/ 6 w 72"/>
                <a:gd name="T3" fmla="*/ 42 h 95"/>
                <a:gd name="T4" fmla="*/ 2 w 72"/>
                <a:gd name="T5" fmla="*/ 36 h 95"/>
                <a:gd name="T6" fmla="*/ 0 w 72"/>
                <a:gd name="T7" fmla="*/ 28 h 95"/>
                <a:gd name="T8" fmla="*/ 1 w 72"/>
                <a:gd name="T9" fmla="*/ 20 h 95"/>
                <a:gd name="T10" fmla="*/ 2 w 72"/>
                <a:gd name="T11" fmla="*/ 12 h 95"/>
                <a:gd name="T12" fmla="*/ 5 w 72"/>
                <a:gd name="T13" fmla="*/ 6 h 95"/>
                <a:gd name="T14" fmla="*/ 10 w 72"/>
                <a:gd name="T15" fmla="*/ 1 h 95"/>
                <a:gd name="T16" fmla="*/ 16 w 72"/>
                <a:gd name="T17" fmla="*/ 0 h 95"/>
                <a:gd name="T18" fmla="*/ 20 w 72"/>
                <a:gd name="T19" fmla="*/ 5 h 95"/>
                <a:gd name="T20" fmla="*/ 26 w 72"/>
                <a:gd name="T21" fmla="*/ 12 h 95"/>
                <a:gd name="T22" fmla="*/ 31 w 72"/>
                <a:gd name="T23" fmla="*/ 19 h 95"/>
                <a:gd name="T24" fmla="*/ 35 w 72"/>
                <a:gd name="T25" fmla="*/ 27 h 95"/>
                <a:gd name="T26" fmla="*/ 36 w 72"/>
                <a:gd name="T27" fmla="*/ 34 h 95"/>
                <a:gd name="T28" fmla="*/ 34 w 72"/>
                <a:gd name="T29" fmla="*/ 41 h 95"/>
                <a:gd name="T30" fmla="*/ 27 w 72"/>
                <a:gd name="T31" fmla="*/ 45 h 95"/>
                <a:gd name="T32" fmla="*/ 14 w 72"/>
                <a:gd name="T33" fmla="*/ 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95">
                  <a:moveTo>
                    <a:pt x="28" y="95"/>
                  </a:moveTo>
                  <a:lnTo>
                    <a:pt x="12" y="85"/>
                  </a:lnTo>
                  <a:lnTo>
                    <a:pt x="4" y="73"/>
                  </a:lnTo>
                  <a:lnTo>
                    <a:pt x="0" y="57"/>
                  </a:lnTo>
                  <a:lnTo>
                    <a:pt x="1" y="40"/>
                  </a:lnTo>
                  <a:lnTo>
                    <a:pt x="3" y="24"/>
                  </a:lnTo>
                  <a:lnTo>
                    <a:pt x="10" y="12"/>
                  </a:lnTo>
                  <a:lnTo>
                    <a:pt x="19" y="2"/>
                  </a:lnTo>
                  <a:lnTo>
                    <a:pt x="31" y="0"/>
                  </a:lnTo>
                  <a:lnTo>
                    <a:pt x="39" y="11"/>
                  </a:lnTo>
                  <a:lnTo>
                    <a:pt x="52" y="24"/>
                  </a:lnTo>
                  <a:lnTo>
                    <a:pt x="62" y="39"/>
                  </a:lnTo>
                  <a:lnTo>
                    <a:pt x="70" y="55"/>
                  </a:lnTo>
                  <a:lnTo>
                    <a:pt x="72" y="69"/>
                  </a:lnTo>
                  <a:lnTo>
                    <a:pt x="68" y="82"/>
                  </a:lnTo>
                  <a:lnTo>
                    <a:pt x="54" y="91"/>
                  </a:lnTo>
                  <a:lnTo>
                    <a:pt x="28"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49" name="Freeform 80"/>
            <p:cNvSpPr>
              <a:spLocks/>
            </p:cNvSpPr>
            <p:nvPr/>
          </p:nvSpPr>
          <p:spPr bwMode="auto">
            <a:xfrm>
              <a:off x="1180" y="468"/>
              <a:ext cx="10" cy="13"/>
            </a:xfrm>
            <a:custGeom>
              <a:avLst/>
              <a:gdLst>
                <a:gd name="T0" fmla="*/ 0 w 20"/>
                <a:gd name="T1" fmla="*/ 13 h 27"/>
                <a:gd name="T2" fmla="*/ 0 w 20"/>
                <a:gd name="T3" fmla="*/ 10 h 27"/>
                <a:gd name="T4" fmla="*/ 1 w 20"/>
                <a:gd name="T5" fmla="*/ 6 h 27"/>
                <a:gd name="T6" fmla="*/ 1 w 20"/>
                <a:gd name="T7" fmla="*/ 3 h 27"/>
                <a:gd name="T8" fmla="*/ 1 w 20"/>
                <a:gd name="T9" fmla="*/ 0 h 27"/>
                <a:gd name="T10" fmla="*/ 4 w 20"/>
                <a:gd name="T11" fmla="*/ 0 h 27"/>
                <a:gd name="T12" fmla="*/ 7 w 20"/>
                <a:gd name="T13" fmla="*/ 0 h 27"/>
                <a:gd name="T14" fmla="*/ 8 w 20"/>
                <a:gd name="T15" fmla="*/ 2 h 27"/>
                <a:gd name="T16" fmla="*/ 8 w 20"/>
                <a:gd name="T17" fmla="*/ 3 h 27"/>
                <a:gd name="T18" fmla="*/ 9 w 20"/>
                <a:gd name="T19" fmla="*/ 6 h 27"/>
                <a:gd name="T20" fmla="*/ 10 w 20"/>
                <a:gd name="T21" fmla="*/ 11 h 27"/>
                <a:gd name="T22" fmla="*/ 8 w 20"/>
                <a:gd name="T23" fmla="*/ 11 h 27"/>
                <a:gd name="T24" fmla="*/ 7 w 20"/>
                <a:gd name="T25" fmla="*/ 12 h 27"/>
                <a:gd name="T26" fmla="*/ 4 w 20"/>
                <a:gd name="T27" fmla="*/ 12 h 27"/>
                <a:gd name="T28" fmla="*/ 0 w 20"/>
                <a:gd name="T29" fmla="*/ 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7">
                  <a:moveTo>
                    <a:pt x="0" y="27"/>
                  </a:moveTo>
                  <a:lnTo>
                    <a:pt x="0" y="20"/>
                  </a:lnTo>
                  <a:lnTo>
                    <a:pt x="1" y="13"/>
                  </a:lnTo>
                  <a:lnTo>
                    <a:pt x="1" y="6"/>
                  </a:lnTo>
                  <a:lnTo>
                    <a:pt x="2" y="0"/>
                  </a:lnTo>
                  <a:lnTo>
                    <a:pt x="7" y="0"/>
                  </a:lnTo>
                  <a:lnTo>
                    <a:pt x="14" y="0"/>
                  </a:lnTo>
                  <a:lnTo>
                    <a:pt x="15" y="4"/>
                  </a:lnTo>
                  <a:lnTo>
                    <a:pt x="16" y="7"/>
                  </a:lnTo>
                  <a:lnTo>
                    <a:pt x="17" y="13"/>
                  </a:lnTo>
                  <a:lnTo>
                    <a:pt x="20" y="22"/>
                  </a:lnTo>
                  <a:lnTo>
                    <a:pt x="16" y="23"/>
                  </a:lnTo>
                  <a:lnTo>
                    <a:pt x="13" y="24"/>
                  </a:lnTo>
                  <a:lnTo>
                    <a:pt x="8" y="2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50" name="Freeform 81"/>
            <p:cNvSpPr>
              <a:spLocks/>
            </p:cNvSpPr>
            <p:nvPr/>
          </p:nvSpPr>
          <p:spPr bwMode="auto">
            <a:xfrm>
              <a:off x="1135" y="419"/>
              <a:ext cx="12" cy="14"/>
            </a:xfrm>
            <a:custGeom>
              <a:avLst/>
              <a:gdLst>
                <a:gd name="T0" fmla="*/ 6 w 23"/>
                <a:gd name="T1" fmla="*/ 14 h 29"/>
                <a:gd name="T2" fmla="*/ 2 w 23"/>
                <a:gd name="T3" fmla="*/ 10 h 29"/>
                <a:gd name="T4" fmla="*/ 0 w 23"/>
                <a:gd name="T5" fmla="*/ 6 h 29"/>
                <a:gd name="T6" fmla="*/ 1 w 23"/>
                <a:gd name="T7" fmla="*/ 3 h 29"/>
                <a:gd name="T8" fmla="*/ 2 w 23"/>
                <a:gd name="T9" fmla="*/ 0 h 29"/>
                <a:gd name="T10" fmla="*/ 6 w 23"/>
                <a:gd name="T11" fmla="*/ 0 h 29"/>
                <a:gd name="T12" fmla="*/ 10 w 23"/>
                <a:gd name="T13" fmla="*/ 0 h 29"/>
                <a:gd name="T14" fmla="*/ 11 w 23"/>
                <a:gd name="T15" fmla="*/ 5 h 29"/>
                <a:gd name="T16" fmla="*/ 12 w 23"/>
                <a:gd name="T17" fmla="*/ 11 h 29"/>
                <a:gd name="T18" fmla="*/ 9 w 23"/>
                <a:gd name="T19" fmla="*/ 13 h 29"/>
                <a:gd name="T20" fmla="*/ 7 w 23"/>
                <a:gd name="T21" fmla="*/ 14 h 29"/>
                <a:gd name="T22" fmla="*/ 7 w 23"/>
                <a:gd name="T23" fmla="*/ 14 h 29"/>
                <a:gd name="T24" fmla="*/ 6 w 23"/>
                <a:gd name="T25" fmla="*/ 1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9">
                  <a:moveTo>
                    <a:pt x="12" y="29"/>
                  </a:moveTo>
                  <a:lnTo>
                    <a:pt x="3" y="20"/>
                  </a:lnTo>
                  <a:lnTo>
                    <a:pt x="0" y="13"/>
                  </a:lnTo>
                  <a:lnTo>
                    <a:pt x="2" y="6"/>
                  </a:lnTo>
                  <a:lnTo>
                    <a:pt x="3" y="0"/>
                  </a:lnTo>
                  <a:lnTo>
                    <a:pt x="11" y="0"/>
                  </a:lnTo>
                  <a:lnTo>
                    <a:pt x="19" y="0"/>
                  </a:lnTo>
                  <a:lnTo>
                    <a:pt x="21" y="11"/>
                  </a:lnTo>
                  <a:lnTo>
                    <a:pt x="23" y="22"/>
                  </a:lnTo>
                  <a:lnTo>
                    <a:pt x="18" y="27"/>
                  </a:lnTo>
                  <a:lnTo>
                    <a:pt x="14" y="29"/>
                  </a:lnTo>
                  <a:lnTo>
                    <a:pt x="13"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51" name="Freeform 82"/>
            <p:cNvSpPr>
              <a:spLocks/>
            </p:cNvSpPr>
            <p:nvPr/>
          </p:nvSpPr>
          <p:spPr bwMode="auto">
            <a:xfrm>
              <a:off x="1163" y="390"/>
              <a:ext cx="10" cy="16"/>
            </a:xfrm>
            <a:custGeom>
              <a:avLst/>
              <a:gdLst>
                <a:gd name="T0" fmla="*/ 4 w 19"/>
                <a:gd name="T1" fmla="*/ 16 h 31"/>
                <a:gd name="T2" fmla="*/ 2 w 19"/>
                <a:gd name="T3" fmla="*/ 14 h 31"/>
                <a:gd name="T4" fmla="*/ 0 w 19"/>
                <a:gd name="T5" fmla="*/ 13 h 31"/>
                <a:gd name="T6" fmla="*/ 0 w 19"/>
                <a:gd name="T7" fmla="*/ 10 h 31"/>
                <a:gd name="T8" fmla="*/ 0 w 19"/>
                <a:gd name="T9" fmla="*/ 8 h 31"/>
                <a:gd name="T10" fmla="*/ 0 w 19"/>
                <a:gd name="T11" fmla="*/ 6 h 31"/>
                <a:gd name="T12" fmla="*/ 0 w 19"/>
                <a:gd name="T13" fmla="*/ 5 h 31"/>
                <a:gd name="T14" fmla="*/ 1 w 19"/>
                <a:gd name="T15" fmla="*/ 3 h 31"/>
                <a:gd name="T16" fmla="*/ 2 w 19"/>
                <a:gd name="T17" fmla="*/ 0 h 31"/>
                <a:gd name="T18" fmla="*/ 6 w 19"/>
                <a:gd name="T19" fmla="*/ 2 h 31"/>
                <a:gd name="T20" fmla="*/ 10 w 19"/>
                <a:gd name="T21" fmla="*/ 5 h 31"/>
                <a:gd name="T22" fmla="*/ 9 w 19"/>
                <a:gd name="T23" fmla="*/ 9 h 31"/>
                <a:gd name="T24" fmla="*/ 9 w 19"/>
                <a:gd name="T25" fmla="*/ 12 h 31"/>
                <a:gd name="T26" fmla="*/ 9 w 19"/>
                <a:gd name="T27" fmla="*/ 13 h 31"/>
                <a:gd name="T28" fmla="*/ 9 w 19"/>
                <a:gd name="T29" fmla="*/ 16 h 31"/>
                <a:gd name="T30" fmla="*/ 5 w 19"/>
                <a:gd name="T31" fmla="*/ 16 h 31"/>
                <a:gd name="T32" fmla="*/ 4 w 19"/>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1">
                  <a:moveTo>
                    <a:pt x="7" y="31"/>
                  </a:moveTo>
                  <a:lnTo>
                    <a:pt x="3" y="28"/>
                  </a:lnTo>
                  <a:lnTo>
                    <a:pt x="0" y="26"/>
                  </a:lnTo>
                  <a:lnTo>
                    <a:pt x="0" y="20"/>
                  </a:lnTo>
                  <a:lnTo>
                    <a:pt x="0" y="15"/>
                  </a:lnTo>
                  <a:lnTo>
                    <a:pt x="0" y="12"/>
                  </a:lnTo>
                  <a:lnTo>
                    <a:pt x="0" y="9"/>
                  </a:lnTo>
                  <a:lnTo>
                    <a:pt x="1" y="5"/>
                  </a:lnTo>
                  <a:lnTo>
                    <a:pt x="4" y="0"/>
                  </a:lnTo>
                  <a:lnTo>
                    <a:pt x="11" y="3"/>
                  </a:lnTo>
                  <a:lnTo>
                    <a:pt x="19" y="9"/>
                  </a:lnTo>
                  <a:lnTo>
                    <a:pt x="18" y="17"/>
                  </a:lnTo>
                  <a:lnTo>
                    <a:pt x="18" y="23"/>
                  </a:lnTo>
                  <a:lnTo>
                    <a:pt x="17" y="26"/>
                  </a:lnTo>
                  <a:lnTo>
                    <a:pt x="17" y="31"/>
                  </a:lnTo>
                  <a:lnTo>
                    <a:pt x="1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88595" name="Text Box 83"/>
          <p:cNvSpPr txBox="1">
            <a:spLocks noChangeArrowheads="1"/>
          </p:cNvSpPr>
          <p:nvPr/>
        </p:nvSpPr>
        <p:spPr bwMode="auto">
          <a:xfrm>
            <a:off x="188913" y="4687888"/>
            <a:ext cx="6207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r>
              <a:rPr lang="en-GB" sz="2400" b="1">
                <a:solidFill>
                  <a:srgbClr val="000066"/>
                </a:solidFill>
              </a:rPr>
              <a:t>Patient:  blood group A</a:t>
            </a:r>
            <a:endParaRPr lang="en-GB" sz="1800">
              <a:solidFill>
                <a:srgbClr val="000066"/>
              </a:solidFill>
            </a:endParaRPr>
          </a:p>
          <a:p>
            <a:r>
              <a:rPr lang="en-GB" sz="1800">
                <a:solidFill>
                  <a:srgbClr val="000066"/>
                </a:solidFill>
              </a:rPr>
              <a:t>Red cells express A</a:t>
            </a:r>
          </a:p>
          <a:p>
            <a:r>
              <a:rPr lang="en-GB" sz="1800">
                <a:solidFill>
                  <a:srgbClr val="000066"/>
                </a:solidFill>
              </a:rPr>
              <a:t>Patient serum contains naturally occurring anti-B antibodies</a:t>
            </a:r>
            <a:endParaRPr lang="en-GB" sz="2400" i="1">
              <a:solidFill>
                <a:srgbClr val="000066"/>
              </a:solidFill>
              <a:effectLst>
                <a:outerShdw blurRad="38100" dist="38100" dir="2700000" algn="tl">
                  <a:srgbClr val="C0C0C0"/>
                </a:outerShdw>
              </a:effectLst>
            </a:endParaRPr>
          </a:p>
        </p:txBody>
      </p:sp>
      <p:grpSp>
        <p:nvGrpSpPr>
          <p:cNvPr id="1088596" name="Group 84"/>
          <p:cNvGrpSpPr>
            <a:grpSpLocks/>
          </p:cNvGrpSpPr>
          <p:nvPr/>
        </p:nvGrpSpPr>
        <p:grpSpPr bwMode="auto">
          <a:xfrm>
            <a:off x="3924300" y="1290638"/>
            <a:ext cx="4810125" cy="2282825"/>
            <a:chOff x="2517" y="192"/>
            <a:chExt cx="3030" cy="1438"/>
          </a:xfrm>
        </p:grpSpPr>
        <p:sp>
          <p:nvSpPr>
            <p:cNvPr id="36870" name="Text Box 85"/>
            <p:cNvSpPr txBox="1">
              <a:spLocks noChangeArrowheads="1"/>
            </p:cNvSpPr>
            <p:nvPr/>
          </p:nvSpPr>
          <p:spPr bwMode="auto">
            <a:xfrm>
              <a:off x="3840" y="192"/>
              <a:ext cx="1707"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r>
                <a:rPr lang="en-GB" sz="2400" b="1">
                  <a:solidFill>
                    <a:srgbClr val="000066"/>
                  </a:solidFill>
                </a:rPr>
                <a:t>Heart transplant  from  blood group B donor – </a:t>
              </a:r>
            </a:p>
            <a:p>
              <a:endParaRPr lang="en-GB" sz="2400" b="1">
                <a:solidFill>
                  <a:srgbClr val="000066"/>
                </a:solidFill>
              </a:endParaRPr>
            </a:p>
            <a:p>
              <a:r>
                <a:rPr lang="en-GB" sz="2400" b="1">
                  <a:solidFill>
                    <a:srgbClr val="000066"/>
                  </a:solidFill>
                </a:rPr>
                <a:t>i.e. cells express blood group B</a:t>
              </a:r>
              <a:endParaRPr lang="en-GB" sz="1800">
                <a:solidFill>
                  <a:srgbClr val="000066"/>
                </a:solidFill>
              </a:endParaRPr>
            </a:p>
          </p:txBody>
        </p:sp>
        <p:sp>
          <p:nvSpPr>
            <p:cNvPr id="36871" name="AutoShape 86"/>
            <p:cNvSpPr>
              <a:spLocks noChangeArrowheads="1"/>
            </p:cNvSpPr>
            <p:nvPr/>
          </p:nvSpPr>
          <p:spPr bwMode="auto">
            <a:xfrm>
              <a:off x="2517" y="210"/>
              <a:ext cx="1225" cy="1179"/>
            </a:xfrm>
            <a:custGeom>
              <a:avLst/>
              <a:gdLst>
                <a:gd name="T0" fmla="*/ 616 w 21600"/>
                <a:gd name="T1" fmla="*/ 119 h 21600"/>
                <a:gd name="T2" fmla="*/ 166 w 21600"/>
                <a:gd name="T3" fmla="*/ 590 h 21600"/>
                <a:gd name="T4" fmla="*/ 616 w 21600"/>
                <a:gd name="T5" fmla="*/ 1179 h 21600"/>
                <a:gd name="T6" fmla="*/ 1059 w 21600"/>
                <a:gd name="T7" fmla="*/ 590 h 21600"/>
                <a:gd name="T8" fmla="*/ 17694720 60000 65536"/>
                <a:gd name="T9" fmla="*/ 11796480 60000 65536"/>
                <a:gd name="T10" fmla="*/ 5898240 60000 65536"/>
                <a:gd name="T11" fmla="*/ 0 60000 65536"/>
                <a:gd name="T12" fmla="*/ 5043 w 21600"/>
                <a:gd name="T13" fmla="*/ 2272 h 21600"/>
                <a:gd name="T14" fmla="*/ 16557 w 21600"/>
                <a:gd name="T15" fmla="*/ 1368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6869" name="Text Box 87"/>
          <p:cNvSpPr txBox="1">
            <a:spLocks noChangeArrowheads="1"/>
          </p:cNvSpPr>
          <p:nvPr/>
        </p:nvSpPr>
        <p:spPr bwMode="auto">
          <a:xfrm>
            <a:off x="4479925" y="3160713"/>
            <a:ext cx="1841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endParaRPr lang="en-GB" sz="2400">
              <a:solidFill>
                <a:srgbClr val="000066"/>
              </a:solidFill>
              <a:latin typeface="Times New Roman" pitchFamily="18" charset="0"/>
            </a:endParaRPr>
          </a:p>
        </p:txBody>
      </p:sp>
      <p:sp>
        <p:nvSpPr>
          <p:cNvPr id="88"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31</a:t>
            </a:fld>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8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96850" y="215900"/>
            <a:ext cx="2427288" cy="4513263"/>
            <a:chOff x="139" y="136"/>
            <a:chExt cx="1721" cy="2843"/>
          </a:xfrm>
        </p:grpSpPr>
        <p:sp>
          <p:nvSpPr>
            <p:cNvPr id="37988" name="Freeform 3"/>
            <p:cNvSpPr>
              <a:spLocks/>
            </p:cNvSpPr>
            <p:nvPr/>
          </p:nvSpPr>
          <p:spPr bwMode="auto">
            <a:xfrm>
              <a:off x="139" y="136"/>
              <a:ext cx="1721" cy="2818"/>
            </a:xfrm>
            <a:custGeom>
              <a:avLst/>
              <a:gdLst>
                <a:gd name="T0" fmla="*/ 860 w 3442"/>
                <a:gd name="T1" fmla="*/ 0 h 5637"/>
                <a:gd name="T2" fmla="*/ 1033 w 3442"/>
                <a:gd name="T3" fmla="*/ 28 h 5637"/>
                <a:gd name="T4" fmla="*/ 1194 w 3442"/>
                <a:gd name="T5" fmla="*/ 111 h 5637"/>
                <a:gd name="T6" fmla="*/ 1340 w 3442"/>
                <a:gd name="T7" fmla="*/ 241 h 5637"/>
                <a:gd name="T8" fmla="*/ 1468 w 3442"/>
                <a:gd name="T9" fmla="*/ 414 h 5637"/>
                <a:gd name="T10" fmla="*/ 1573 w 3442"/>
                <a:gd name="T11" fmla="*/ 622 h 5637"/>
                <a:gd name="T12" fmla="*/ 1653 w 3442"/>
                <a:gd name="T13" fmla="*/ 861 h 5637"/>
                <a:gd name="T14" fmla="*/ 1704 w 3442"/>
                <a:gd name="T15" fmla="*/ 1125 h 5637"/>
                <a:gd name="T16" fmla="*/ 1721 w 3442"/>
                <a:gd name="T17" fmla="*/ 1409 h 5637"/>
                <a:gd name="T18" fmla="*/ 1704 w 3442"/>
                <a:gd name="T19" fmla="*/ 1692 h 5637"/>
                <a:gd name="T20" fmla="*/ 1653 w 3442"/>
                <a:gd name="T21" fmla="*/ 1957 h 5637"/>
                <a:gd name="T22" fmla="*/ 1573 w 3442"/>
                <a:gd name="T23" fmla="*/ 2196 h 5637"/>
                <a:gd name="T24" fmla="*/ 1468 w 3442"/>
                <a:gd name="T25" fmla="*/ 2405 h 5637"/>
                <a:gd name="T26" fmla="*/ 1340 w 3442"/>
                <a:gd name="T27" fmla="*/ 2577 h 5637"/>
                <a:gd name="T28" fmla="*/ 1194 w 3442"/>
                <a:gd name="T29" fmla="*/ 2707 h 5637"/>
                <a:gd name="T30" fmla="*/ 1033 w 3442"/>
                <a:gd name="T31" fmla="*/ 2790 h 5637"/>
                <a:gd name="T32" fmla="*/ 860 w 3442"/>
                <a:gd name="T33" fmla="*/ 2818 h 5637"/>
                <a:gd name="T34" fmla="*/ 686 w 3442"/>
                <a:gd name="T35" fmla="*/ 2790 h 5637"/>
                <a:gd name="T36" fmla="*/ 525 w 3442"/>
                <a:gd name="T37" fmla="*/ 2707 h 5637"/>
                <a:gd name="T38" fmla="*/ 379 w 3442"/>
                <a:gd name="T39" fmla="*/ 2577 h 5637"/>
                <a:gd name="T40" fmla="*/ 252 w 3442"/>
                <a:gd name="T41" fmla="*/ 2405 h 5637"/>
                <a:gd name="T42" fmla="*/ 147 w 3442"/>
                <a:gd name="T43" fmla="*/ 2196 h 5637"/>
                <a:gd name="T44" fmla="*/ 67 w 3442"/>
                <a:gd name="T45" fmla="*/ 1957 h 5637"/>
                <a:gd name="T46" fmla="*/ 17 w 3442"/>
                <a:gd name="T47" fmla="*/ 1692 h 5637"/>
                <a:gd name="T48" fmla="*/ 0 w 3442"/>
                <a:gd name="T49" fmla="*/ 1409 h 5637"/>
                <a:gd name="T50" fmla="*/ 17 w 3442"/>
                <a:gd name="T51" fmla="*/ 1125 h 5637"/>
                <a:gd name="T52" fmla="*/ 67 w 3442"/>
                <a:gd name="T53" fmla="*/ 861 h 5637"/>
                <a:gd name="T54" fmla="*/ 147 w 3442"/>
                <a:gd name="T55" fmla="*/ 622 h 5637"/>
                <a:gd name="T56" fmla="*/ 252 w 3442"/>
                <a:gd name="T57" fmla="*/ 414 h 5637"/>
                <a:gd name="T58" fmla="*/ 379 w 3442"/>
                <a:gd name="T59" fmla="*/ 241 h 5637"/>
                <a:gd name="T60" fmla="*/ 525 w 3442"/>
                <a:gd name="T61" fmla="*/ 111 h 5637"/>
                <a:gd name="T62" fmla="*/ 686 w 3442"/>
                <a:gd name="T63" fmla="*/ 28 h 5637"/>
                <a:gd name="T64" fmla="*/ 860 w 3442"/>
                <a:gd name="T65" fmla="*/ 0 h 56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42" h="5637">
                  <a:moveTo>
                    <a:pt x="1720" y="0"/>
                  </a:moveTo>
                  <a:lnTo>
                    <a:pt x="2065" y="57"/>
                  </a:lnTo>
                  <a:lnTo>
                    <a:pt x="2388" y="222"/>
                  </a:lnTo>
                  <a:lnTo>
                    <a:pt x="2680" y="482"/>
                  </a:lnTo>
                  <a:lnTo>
                    <a:pt x="2936" y="828"/>
                  </a:lnTo>
                  <a:lnTo>
                    <a:pt x="3145" y="1244"/>
                  </a:lnTo>
                  <a:lnTo>
                    <a:pt x="3305" y="1723"/>
                  </a:lnTo>
                  <a:lnTo>
                    <a:pt x="3407" y="2251"/>
                  </a:lnTo>
                  <a:lnTo>
                    <a:pt x="3442" y="2819"/>
                  </a:lnTo>
                  <a:lnTo>
                    <a:pt x="3407" y="3385"/>
                  </a:lnTo>
                  <a:lnTo>
                    <a:pt x="3305" y="3914"/>
                  </a:lnTo>
                  <a:lnTo>
                    <a:pt x="3145" y="4393"/>
                  </a:lnTo>
                  <a:lnTo>
                    <a:pt x="2936" y="4810"/>
                  </a:lnTo>
                  <a:lnTo>
                    <a:pt x="2680" y="5154"/>
                  </a:lnTo>
                  <a:lnTo>
                    <a:pt x="2388" y="5415"/>
                  </a:lnTo>
                  <a:lnTo>
                    <a:pt x="2065" y="5580"/>
                  </a:lnTo>
                  <a:lnTo>
                    <a:pt x="1720" y="5637"/>
                  </a:lnTo>
                  <a:lnTo>
                    <a:pt x="1372" y="5580"/>
                  </a:lnTo>
                  <a:lnTo>
                    <a:pt x="1050" y="5415"/>
                  </a:lnTo>
                  <a:lnTo>
                    <a:pt x="758" y="5154"/>
                  </a:lnTo>
                  <a:lnTo>
                    <a:pt x="504" y="4810"/>
                  </a:lnTo>
                  <a:lnTo>
                    <a:pt x="293" y="4393"/>
                  </a:lnTo>
                  <a:lnTo>
                    <a:pt x="134" y="3914"/>
                  </a:lnTo>
                  <a:lnTo>
                    <a:pt x="34" y="3385"/>
                  </a:lnTo>
                  <a:lnTo>
                    <a:pt x="0" y="2819"/>
                  </a:lnTo>
                  <a:lnTo>
                    <a:pt x="34" y="2251"/>
                  </a:lnTo>
                  <a:lnTo>
                    <a:pt x="134" y="1723"/>
                  </a:lnTo>
                  <a:lnTo>
                    <a:pt x="293" y="1244"/>
                  </a:lnTo>
                  <a:lnTo>
                    <a:pt x="504" y="828"/>
                  </a:lnTo>
                  <a:lnTo>
                    <a:pt x="758" y="482"/>
                  </a:lnTo>
                  <a:lnTo>
                    <a:pt x="1050" y="222"/>
                  </a:lnTo>
                  <a:lnTo>
                    <a:pt x="1372" y="57"/>
                  </a:lnTo>
                  <a:lnTo>
                    <a:pt x="1720" y="0"/>
                  </a:lnTo>
                  <a:close/>
                </a:path>
              </a:pathLst>
            </a:custGeom>
            <a:solidFill>
              <a:srgbClr val="FF99FF"/>
            </a:solidFill>
            <a:ln w="1588">
              <a:solidFill>
                <a:srgbClr val="000000"/>
              </a:solidFill>
              <a:prstDash val="solid"/>
              <a:round/>
              <a:headEnd/>
              <a:tailEnd/>
            </a:ln>
          </p:spPr>
          <p:txBody>
            <a:bodyPr/>
            <a:lstStyle/>
            <a:p>
              <a:endParaRPr lang="en-GB"/>
            </a:p>
          </p:txBody>
        </p:sp>
        <p:sp>
          <p:nvSpPr>
            <p:cNvPr id="37989" name="Freeform 4"/>
            <p:cNvSpPr>
              <a:spLocks noEditPoints="1"/>
            </p:cNvSpPr>
            <p:nvPr/>
          </p:nvSpPr>
          <p:spPr bwMode="auto">
            <a:xfrm>
              <a:off x="279" y="167"/>
              <a:ext cx="1411" cy="2812"/>
            </a:xfrm>
            <a:custGeom>
              <a:avLst/>
              <a:gdLst>
                <a:gd name="T0" fmla="*/ 483 w 2822"/>
                <a:gd name="T1" fmla="*/ 2743 h 5625"/>
                <a:gd name="T2" fmla="*/ 483 w 2822"/>
                <a:gd name="T3" fmla="*/ 2723 h 5625"/>
                <a:gd name="T4" fmla="*/ 506 w 2822"/>
                <a:gd name="T5" fmla="*/ 2702 h 5625"/>
                <a:gd name="T6" fmla="*/ 219 w 2822"/>
                <a:gd name="T7" fmla="*/ 2678 h 5625"/>
                <a:gd name="T8" fmla="*/ 138 w 2822"/>
                <a:gd name="T9" fmla="*/ 2664 h 5625"/>
                <a:gd name="T10" fmla="*/ 97 w 2822"/>
                <a:gd name="T11" fmla="*/ 2640 h 5625"/>
                <a:gd name="T12" fmla="*/ 85 w 2822"/>
                <a:gd name="T13" fmla="*/ 2617 h 5625"/>
                <a:gd name="T14" fmla="*/ 143 w 2822"/>
                <a:gd name="T15" fmla="*/ 2602 h 5625"/>
                <a:gd name="T16" fmla="*/ 240 w 2822"/>
                <a:gd name="T17" fmla="*/ 2531 h 5625"/>
                <a:gd name="T18" fmla="*/ 474 w 2822"/>
                <a:gd name="T19" fmla="*/ 2416 h 5625"/>
                <a:gd name="T20" fmla="*/ 302 w 2822"/>
                <a:gd name="T21" fmla="*/ 2183 h 5625"/>
                <a:gd name="T22" fmla="*/ 179 w 2822"/>
                <a:gd name="T23" fmla="*/ 2000 h 5625"/>
                <a:gd name="T24" fmla="*/ 197 w 2822"/>
                <a:gd name="T25" fmla="*/ 1717 h 5625"/>
                <a:gd name="T26" fmla="*/ 387 w 2822"/>
                <a:gd name="T27" fmla="*/ 1255 h 5625"/>
                <a:gd name="T28" fmla="*/ 266 w 2822"/>
                <a:gd name="T29" fmla="*/ 1114 h 5625"/>
                <a:gd name="T30" fmla="*/ 179 w 2822"/>
                <a:gd name="T31" fmla="*/ 1123 h 5625"/>
                <a:gd name="T32" fmla="*/ 140 w 2822"/>
                <a:gd name="T33" fmla="*/ 1040 h 5625"/>
                <a:gd name="T34" fmla="*/ 120 w 2822"/>
                <a:gd name="T35" fmla="*/ 669 h 5625"/>
                <a:gd name="T36" fmla="*/ 186 w 2822"/>
                <a:gd name="T37" fmla="*/ 636 h 5625"/>
                <a:gd name="T38" fmla="*/ 392 w 2822"/>
                <a:gd name="T39" fmla="*/ 426 h 5625"/>
                <a:gd name="T40" fmla="*/ 707 w 2822"/>
                <a:gd name="T41" fmla="*/ 512 h 5625"/>
                <a:gd name="T42" fmla="*/ 723 w 2822"/>
                <a:gd name="T43" fmla="*/ 892 h 5625"/>
                <a:gd name="T44" fmla="*/ 621 w 2822"/>
                <a:gd name="T45" fmla="*/ 1205 h 5625"/>
                <a:gd name="T46" fmla="*/ 966 w 2822"/>
                <a:gd name="T47" fmla="*/ 1420 h 5625"/>
                <a:gd name="T48" fmla="*/ 893 w 2822"/>
                <a:gd name="T49" fmla="*/ 870 h 5625"/>
                <a:gd name="T50" fmla="*/ 848 w 2822"/>
                <a:gd name="T51" fmla="*/ 651 h 5625"/>
                <a:gd name="T52" fmla="*/ 795 w 2822"/>
                <a:gd name="T53" fmla="*/ 150 h 5625"/>
                <a:gd name="T54" fmla="*/ 1092 w 2822"/>
                <a:gd name="T55" fmla="*/ 3 h 5625"/>
                <a:gd name="T56" fmla="*/ 1217 w 2822"/>
                <a:gd name="T57" fmla="*/ 1124 h 5625"/>
                <a:gd name="T58" fmla="*/ 1214 w 2822"/>
                <a:gd name="T59" fmla="*/ 1359 h 5625"/>
                <a:gd name="T60" fmla="*/ 1374 w 2822"/>
                <a:gd name="T61" fmla="*/ 2603 h 5625"/>
                <a:gd name="T62" fmla="*/ 1147 w 2822"/>
                <a:gd name="T63" fmla="*/ 2728 h 5625"/>
                <a:gd name="T64" fmla="*/ 940 w 2822"/>
                <a:gd name="T65" fmla="*/ 2652 h 5625"/>
                <a:gd name="T66" fmla="*/ 945 w 2822"/>
                <a:gd name="T67" fmla="*/ 2669 h 5625"/>
                <a:gd name="T68" fmla="*/ 881 w 2822"/>
                <a:gd name="T69" fmla="*/ 2682 h 5625"/>
                <a:gd name="T70" fmla="*/ 916 w 2822"/>
                <a:gd name="T71" fmla="*/ 2698 h 5625"/>
                <a:gd name="T72" fmla="*/ 821 w 2822"/>
                <a:gd name="T73" fmla="*/ 2726 h 5625"/>
                <a:gd name="T74" fmla="*/ 829 w 2822"/>
                <a:gd name="T75" fmla="*/ 2749 h 5625"/>
                <a:gd name="T76" fmla="*/ 805 w 2822"/>
                <a:gd name="T77" fmla="*/ 2768 h 5625"/>
                <a:gd name="T78" fmla="*/ 788 w 2822"/>
                <a:gd name="T79" fmla="*/ 2783 h 5625"/>
                <a:gd name="T80" fmla="*/ 779 w 2822"/>
                <a:gd name="T81" fmla="*/ 2799 h 5625"/>
                <a:gd name="T82" fmla="*/ 934 w 2822"/>
                <a:gd name="T83" fmla="*/ 2597 h 5625"/>
                <a:gd name="T84" fmla="*/ 1167 w 2822"/>
                <a:gd name="T85" fmla="*/ 1728 h 5625"/>
                <a:gd name="T86" fmla="*/ 1003 w 2822"/>
                <a:gd name="T87" fmla="*/ 1567 h 5625"/>
                <a:gd name="T88" fmla="*/ 855 w 2822"/>
                <a:gd name="T89" fmla="*/ 1825 h 5625"/>
                <a:gd name="T90" fmla="*/ 698 w 2822"/>
                <a:gd name="T91" fmla="*/ 2457 h 5625"/>
                <a:gd name="T92" fmla="*/ 894 w 2822"/>
                <a:gd name="T93" fmla="*/ 2617 h 5625"/>
                <a:gd name="T94" fmla="*/ 1069 w 2822"/>
                <a:gd name="T95" fmla="*/ 1331 h 5625"/>
                <a:gd name="T96" fmla="*/ 1181 w 2822"/>
                <a:gd name="T97" fmla="*/ 312 h 5625"/>
                <a:gd name="T98" fmla="*/ 989 w 2822"/>
                <a:gd name="T99" fmla="*/ 123 h 5625"/>
                <a:gd name="T100" fmla="*/ 1018 w 2822"/>
                <a:gd name="T101" fmla="*/ 422 h 5625"/>
                <a:gd name="T102" fmla="*/ 908 w 2822"/>
                <a:gd name="T103" fmla="*/ 668 h 5625"/>
                <a:gd name="T104" fmla="*/ 918 w 2822"/>
                <a:gd name="T105" fmla="*/ 704 h 5625"/>
                <a:gd name="T106" fmla="*/ 958 w 2822"/>
                <a:gd name="T107" fmla="*/ 997 h 5625"/>
                <a:gd name="T108" fmla="*/ 608 w 2822"/>
                <a:gd name="T109" fmla="*/ 2578 h 5625"/>
                <a:gd name="T110" fmla="*/ 560 w 2822"/>
                <a:gd name="T111" fmla="*/ 2228 h 5625"/>
                <a:gd name="T112" fmla="*/ 575 w 2822"/>
                <a:gd name="T113" fmla="*/ 2585 h 5625"/>
                <a:gd name="T114" fmla="*/ 930 w 2822"/>
                <a:gd name="T115" fmla="*/ 2635 h 5625"/>
                <a:gd name="T116" fmla="*/ 911 w 2822"/>
                <a:gd name="T117" fmla="*/ 2663 h 5625"/>
                <a:gd name="T118" fmla="*/ 778 w 2822"/>
                <a:gd name="T119" fmla="*/ 2709 h 5625"/>
                <a:gd name="T120" fmla="*/ 800 w 2822"/>
                <a:gd name="T121" fmla="*/ 2756 h 56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2" h="5625">
                  <a:moveTo>
                    <a:pt x="1592" y="5625"/>
                  </a:moveTo>
                  <a:lnTo>
                    <a:pt x="1551" y="5616"/>
                  </a:lnTo>
                  <a:lnTo>
                    <a:pt x="1481" y="5602"/>
                  </a:lnTo>
                  <a:lnTo>
                    <a:pt x="1390" y="5583"/>
                  </a:lnTo>
                  <a:lnTo>
                    <a:pt x="1292" y="5565"/>
                  </a:lnTo>
                  <a:lnTo>
                    <a:pt x="1196" y="5544"/>
                  </a:lnTo>
                  <a:lnTo>
                    <a:pt x="1114" y="5528"/>
                  </a:lnTo>
                  <a:lnTo>
                    <a:pt x="1057" y="5514"/>
                  </a:lnTo>
                  <a:lnTo>
                    <a:pt x="1036" y="5509"/>
                  </a:lnTo>
                  <a:lnTo>
                    <a:pt x="1022" y="5509"/>
                  </a:lnTo>
                  <a:lnTo>
                    <a:pt x="1011" y="5509"/>
                  </a:lnTo>
                  <a:lnTo>
                    <a:pt x="997" y="5509"/>
                  </a:lnTo>
                  <a:lnTo>
                    <a:pt x="985" y="5509"/>
                  </a:lnTo>
                  <a:lnTo>
                    <a:pt x="973" y="5509"/>
                  </a:lnTo>
                  <a:lnTo>
                    <a:pt x="960" y="5509"/>
                  </a:lnTo>
                  <a:lnTo>
                    <a:pt x="947" y="5510"/>
                  </a:lnTo>
                  <a:lnTo>
                    <a:pt x="936" y="5511"/>
                  </a:lnTo>
                  <a:lnTo>
                    <a:pt x="934" y="5506"/>
                  </a:lnTo>
                  <a:lnTo>
                    <a:pt x="931" y="5502"/>
                  </a:lnTo>
                  <a:lnTo>
                    <a:pt x="939" y="5494"/>
                  </a:lnTo>
                  <a:lnTo>
                    <a:pt x="952" y="5490"/>
                  </a:lnTo>
                  <a:lnTo>
                    <a:pt x="966" y="5487"/>
                  </a:lnTo>
                  <a:lnTo>
                    <a:pt x="982" y="5487"/>
                  </a:lnTo>
                  <a:lnTo>
                    <a:pt x="997" y="5486"/>
                  </a:lnTo>
                  <a:lnTo>
                    <a:pt x="1013" y="5484"/>
                  </a:lnTo>
                  <a:lnTo>
                    <a:pt x="1028" y="5483"/>
                  </a:lnTo>
                  <a:lnTo>
                    <a:pt x="1043" y="5482"/>
                  </a:lnTo>
                  <a:lnTo>
                    <a:pt x="1022" y="5474"/>
                  </a:lnTo>
                  <a:lnTo>
                    <a:pt x="1003" y="5471"/>
                  </a:lnTo>
                  <a:lnTo>
                    <a:pt x="983" y="5468"/>
                  </a:lnTo>
                  <a:lnTo>
                    <a:pt x="966" y="5468"/>
                  </a:lnTo>
                  <a:lnTo>
                    <a:pt x="947" y="5467"/>
                  </a:lnTo>
                  <a:lnTo>
                    <a:pt x="930" y="5468"/>
                  </a:lnTo>
                  <a:lnTo>
                    <a:pt x="913" y="5468"/>
                  </a:lnTo>
                  <a:lnTo>
                    <a:pt x="896" y="5468"/>
                  </a:lnTo>
                  <a:lnTo>
                    <a:pt x="892" y="5463"/>
                  </a:lnTo>
                  <a:lnTo>
                    <a:pt x="891" y="5459"/>
                  </a:lnTo>
                  <a:lnTo>
                    <a:pt x="891" y="5454"/>
                  </a:lnTo>
                  <a:lnTo>
                    <a:pt x="893" y="5446"/>
                  </a:lnTo>
                  <a:lnTo>
                    <a:pt x="907" y="5446"/>
                  </a:lnTo>
                  <a:lnTo>
                    <a:pt x="921" y="5446"/>
                  </a:lnTo>
                  <a:lnTo>
                    <a:pt x="936" y="5446"/>
                  </a:lnTo>
                  <a:lnTo>
                    <a:pt x="951" y="5446"/>
                  </a:lnTo>
                  <a:lnTo>
                    <a:pt x="965" y="5446"/>
                  </a:lnTo>
                  <a:lnTo>
                    <a:pt x="980" y="5446"/>
                  </a:lnTo>
                  <a:lnTo>
                    <a:pt x="994" y="5446"/>
                  </a:lnTo>
                  <a:lnTo>
                    <a:pt x="1009" y="5446"/>
                  </a:lnTo>
                  <a:lnTo>
                    <a:pt x="1011" y="5440"/>
                  </a:lnTo>
                  <a:lnTo>
                    <a:pt x="1012" y="5433"/>
                  </a:lnTo>
                  <a:lnTo>
                    <a:pt x="993" y="5433"/>
                  </a:lnTo>
                  <a:lnTo>
                    <a:pt x="971" y="5434"/>
                  </a:lnTo>
                  <a:lnTo>
                    <a:pt x="946" y="5434"/>
                  </a:lnTo>
                  <a:lnTo>
                    <a:pt x="921" y="5435"/>
                  </a:lnTo>
                  <a:lnTo>
                    <a:pt x="896" y="5433"/>
                  </a:lnTo>
                  <a:lnTo>
                    <a:pt x="876" y="5429"/>
                  </a:lnTo>
                  <a:lnTo>
                    <a:pt x="861" y="5422"/>
                  </a:lnTo>
                  <a:lnTo>
                    <a:pt x="855" y="5413"/>
                  </a:lnTo>
                  <a:lnTo>
                    <a:pt x="873" y="5413"/>
                  </a:lnTo>
                  <a:lnTo>
                    <a:pt x="891" y="5413"/>
                  </a:lnTo>
                  <a:lnTo>
                    <a:pt x="909" y="5413"/>
                  </a:lnTo>
                  <a:lnTo>
                    <a:pt x="928" y="5413"/>
                  </a:lnTo>
                  <a:lnTo>
                    <a:pt x="946" y="5413"/>
                  </a:lnTo>
                  <a:lnTo>
                    <a:pt x="966" y="5413"/>
                  </a:lnTo>
                  <a:lnTo>
                    <a:pt x="984" y="5413"/>
                  </a:lnTo>
                  <a:lnTo>
                    <a:pt x="1005" y="5413"/>
                  </a:lnTo>
                  <a:lnTo>
                    <a:pt x="1011" y="5405"/>
                  </a:lnTo>
                  <a:lnTo>
                    <a:pt x="1017" y="5397"/>
                  </a:lnTo>
                  <a:lnTo>
                    <a:pt x="966" y="5385"/>
                  </a:lnTo>
                  <a:lnTo>
                    <a:pt x="891" y="5381"/>
                  </a:lnTo>
                  <a:lnTo>
                    <a:pt x="800" y="5377"/>
                  </a:lnTo>
                  <a:lnTo>
                    <a:pt x="701" y="5379"/>
                  </a:lnTo>
                  <a:lnTo>
                    <a:pt x="596" y="5380"/>
                  </a:lnTo>
                  <a:lnTo>
                    <a:pt x="496" y="5383"/>
                  </a:lnTo>
                  <a:lnTo>
                    <a:pt x="407" y="5384"/>
                  </a:lnTo>
                  <a:lnTo>
                    <a:pt x="334" y="5385"/>
                  </a:lnTo>
                  <a:lnTo>
                    <a:pt x="333" y="5383"/>
                  </a:lnTo>
                  <a:lnTo>
                    <a:pt x="332" y="5382"/>
                  </a:lnTo>
                  <a:lnTo>
                    <a:pt x="357" y="5380"/>
                  </a:lnTo>
                  <a:lnTo>
                    <a:pt x="382" y="5379"/>
                  </a:lnTo>
                  <a:lnTo>
                    <a:pt x="408" y="5376"/>
                  </a:lnTo>
                  <a:lnTo>
                    <a:pt x="434" y="5376"/>
                  </a:lnTo>
                  <a:lnTo>
                    <a:pt x="459" y="5374"/>
                  </a:lnTo>
                  <a:lnTo>
                    <a:pt x="486" y="5373"/>
                  </a:lnTo>
                  <a:lnTo>
                    <a:pt x="511" y="5372"/>
                  </a:lnTo>
                  <a:lnTo>
                    <a:pt x="538" y="5371"/>
                  </a:lnTo>
                  <a:lnTo>
                    <a:pt x="508" y="5362"/>
                  </a:lnTo>
                  <a:lnTo>
                    <a:pt x="474" y="5359"/>
                  </a:lnTo>
                  <a:lnTo>
                    <a:pt x="438" y="5357"/>
                  </a:lnTo>
                  <a:lnTo>
                    <a:pt x="402" y="5359"/>
                  </a:lnTo>
                  <a:lnTo>
                    <a:pt x="364" y="5361"/>
                  </a:lnTo>
                  <a:lnTo>
                    <a:pt x="329" y="5366"/>
                  </a:lnTo>
                  <a:lnTo>
                    <a:pt x="296" y="5369"/>
                  </a:lnTo>
                  <a:lnTo>
                    <a:pt x="267" y="5373"/>
                  </a:lnTo>
                  <a:lnTo>
                    <a:pt x="262" y="5364"/>
                  </a:lnTo>
                  <a:lnTo>
                    <a:pt x="264" y="5358"/>
                  </a:lnTo>
                  <a:lnTo>
                    <a:pt x="270" y="5353"/>
                  </a:lnTo>
                  <a:lnTo>
                    <a:pt x="281" y="5352"/>
                  </a:lnTo>
                  <a:lnTo>
                    <a:pt x="293" y="5351"/>
                  </a:lnTo>
                  <a:lnTo>
                    <a:pt x="304" y="5351"/>
                  </a:lnTo>
                  <a:lnTo>
                    <a:pt x="313" y="5351"/>
                  </a:lnTo>
                  <a:lnTo>
                    <a:pt x="319" y="5352"/>
                  </a:lnTo>
                  <a:lnTo>
                    <a:pt x="319" y="5346"/>
                  </a:lnTo>
                  <a:lnTo>
                    <a:pt x="319" y="5344"/>
                  </a:lnTo>
                  <a:lnTo>
                    <a:pt x="300" y="5341"/>
                  </a:lnTo>
                  <a:lnTo>
                    <a:pt x="286" y="5339"/>
                  </a:lnTo>
                  <a:lnTo>
                    <a:pt x="275" y="5337"/>
                  </a:lnTo>
                  <a:lnTo>
                    <a:pt x="268" y="5337"/>
                  </a:lnTo>
                  <a:lnTo>
                    <a:pt x="262" y="5335"/>
                  </a:lnTo>
                  <a:lnTo>
                    <a:pt x="258" y="5333"/>
                  </a:lnTo>
                  <a:lnTo>
                    <a:pt x="275" y="5329"/>
                  </a:lnTo>
                  <a:lnTo>
                    <a:pt x="306" y="5329"/>
                  </a:lnTo>
                  <a:lnTo>
                    <a:pt x="344" y="5330"/>
                  </a:lnTo>
                  <a:lnTo>
                    <a:pt x="389" y="5334"/>
                  </a:lnTo>
                  <a:lnTo>
                    <a:pt x="431" y="5337"/>
                  </a:lnTo>
                  <a:lnTo>
                    <a:pt x="470" y="5341"/>
                  </a:lnTo>
                  <a:lnTo>
                    <a:pt x="497" y="5342"/>
                  </a:lnTo>
                  <a:lnTo>
                    <a:pt x="511" y="5344"/>
                  </a:lnTo>
                  <a:lnTo>
                    <a:pt x="510" y="5339"/>
                  </a:lnTo>
                  <a:lnTo>
                    <a:pt x="509" y="5335"/>
                  </a:lnTo>
                  <a:lnTo>
                    <a:pt x="471" y="5328"/>
                  </a:lnTo>
                  <a:lnTo>
                    <a:pt x="433" y="5326"/>
                  </a:lnTo>
                  <a:lnTo>
                    <a:pt x="394" y="5323"/>
                  </a:lnTo>
                  <a:lnTo>
                    <a:pt x="356" y="5322"/>
                  </a:lnTo>
                  <a:lnTo>
                    <a:pt x="318" y="5320"/>
                  </a:lnTo>
                  <a:lnTo>
                    <a:pt x="280" y="5319"/>
                  </a:lnTo>
                  <a:lnTo>
                    <a:pt x="244" y="5314"/>
                  </a:lnTo>
                  <a:lnTo>
                    <a:pt x="212" y="5308"/>
                  </a:lnTo>
                  <a:lnTo>
                    <a:pt x="211" y="5300"/>
                  </a:lnTo>
                  <a:lnTo>
                    <a:pt x="210" y="5292"/>
                  </a:lnTo>
                  <a:lnTo>
                    <a:pt x="201" y="5288"/>
                  </a:lnTo>
                  <a:lnTo>
                    <a:pt x="196" y="5284"/>
                  </a:lnTo>
                  <a:lnTo>
                    <a:pt x="193" y="5280"/>
                  </a:lnTo>
                  <a:lnTo>
                    <a:pt x="189" y="5276"/>
                  </a:lnTo>
                  <a:lnTo>
                    <a:pt x="199" y="5272"/>
                  </a:lnTo>
                  <a:lnTo>
                    <a:pt x="220" y="5272"/>
                  </a:lnTo>
                  <a:lnTo>
                    <a:pt x="245" y="5272"/>
                  </a:lnTo>
                  <a:lnTo>
                    <a:pt x="274" y="5273"/>
                  </a:lnTo>
                  <a:lnTo>
                    <a:pt x="303" y="5274"/>
                  </a:lnTo>
                  <a:lnTo>
                    <a:pt x="328" y="5276"/>
                  </a:lnTo>
                  <a:lnTo>
                    <a:pt x="348" y="5277"/>
                  </a:lnTo>
                  <a:lnTo>
                    <a:pt x="359" y="5278"/>
                  </a:lnTo>
                  <a:lnTo>
                    <a:pt x="359" y="5274"/>
                  </a:lnTo>
                  <a:lnTo>
                    <a:pt x="359" y="5270"/>
                  </a:lnTo>
                  <a:lnTo>
                    <a:pt x="339" y="5269"/>
                  </a:lnTo>
                  <a:lnTo>
                    <a:pt x="313" y="5268"/>
                  </a:lnTo>
                  <a:lnTo>
                    <a:pt x="286" y="5267"/>
                  </a:lnTo>
                  <a:lnTo>
                    <a:pt x="258" y="5266"/>
                  </a:lnTo>
                  <a:lnTo>
                    <a:pt x="229" y="5262"/>
                  </a:lnTo>
                  <a:lnTo>
                    <a:pt x="205" y="5260"/>
                  </a:lnTo>
                  <a:lnTo>
                    <a:pt x="186" y="5254"/>
                  </a:lnTo>
                  <a:lnTo>
                    <a:pt x="174" y="5247"/>
                  </a:lnTo>
                  <a:lnTo>
                    <a:pt x="174" y="5241"/>
                  </a:lnTo>
                  <a:lnTo>
                    <a:pt x="176" y="5236"/>
                  </a:lnTo>
                  <a:lnTo>
                    <a:pt x="170" y="5235"/>
                  </a:lnTo>
                  <a:lnTo>
                    <a:pt x="164" y="5234"/>
                  </a:lnTo>
                  <a:lnTo>
                    <a:pt x="157" y="5232"/>
                  </a:lnTo>
                  <a:lnTo>
                    <a:pt x="151" y="5232"/>
                  </a:lnTo>
                  <a:lnTo>
                    <a:pt x="138" y="5231"/>
                  </a:lnTo>
                  <a:lnTo>
                    <a:pt x="127" y="5230"/>
                  </a:lnTo>
                  <a:lnTo>
                    <a:pt x="127" y="5227"/>
                  </a:lnTo>
                  <a:lnTo>
                    <a:pt x="127" y="5223"/>
                  </a:lnTo>
                  <a:lnTo>
                    <a:pt x="136" y="5221"/>
                  </a:lnTo>
                  <a:lnTo>
                    <a:pt x="147" y="5221"/>
                  </a:lnTo>
                  <a:lnTo>
                    <a:pt x="157" y="5221"/>
                  </a:lnTo>
                  <a:lnTo>
                    <a:pt x="170" y="5221"/>
                  </a:lnTo>
                  <a:lnTo>
                    <a:pt x="173" y="5213"/>
                  </a:lnTo>
                  <a:lnTo>
                    <a:pt x="176" y="5205"/>
                  </a:lnTo>
                  <a:lnTo>
                    <a:pt x="189" y="5205"/>
                  </a:lnTo>
                  <a:lnTo>
                    <a:pt x="203" y="5206"/>
                  </a:lnTo>
                  <a:lnTo>
                    <a:pt x="216" y="5206"/>
                  </a:lnTo>
                  <a:lnTo>
                    <a:pt x="229" y="5207"/>
                  </a:lnTo>
                  <a:lnTo>
                    <a:pt x="243" y="5207"/>
                  </a:lnTo>
                  <a:lnTo>
                    <a:pt x="257" y="5207"/>
                  </a:lnTo>
                  <a:lnTo>
                    <a:pt x="271" y="5208"/>
                  </a:lnTo>
                  <a:lnTo>
                    <a:pt x="286" y="5209"/>
                  </a:lnTo>
                  <a:lnTo>
                    <a:pt x="286" y="5204"/>
                  </a:lnTo>
                  <a:lnTo>
                    <a:pt x="286" y="5200"/>
                  </a:lnTo>
                  <a:lnTo>
                    <a:pt x="270" y="5198"/>
                  </a:lnTo>
                  <a:lnTo>
                    <a:pt x="255" y="5197"/>
                  </a:lnTo>
                  <a:lnTo>
                    <a:pt x="240" y="5195"/>
                  </a:lnTo>
                  <a:lnTo>
                    <a:pt x="226" y="5193"/>
                  </a:lnTo>
                  <a:lnTo>
                    <a:pt x="211" y="5191"/>
                  </a:lnTo>
                  <a:lnTo>
                    <a:pt x="197" y="5190"/>
                  </a:lnTo>
                  <a:lnTo>
                    <a:pt x="183" y="5189"/>
                  </a:lnTo>
                  <a:lnTo>
                    <a:pt x="170" y="5188"/>
                  </a:lnTo>
                  <a:lnTo>
                    <a:pt x="170" y="5183"/>
                  </a:lnTo>
                  <a:lnTo>
                    <a:pt x="172" y="5181"/>
                  </a:lnTo>
                  <a:lnTo>
                    <a:pt x="179" y="5181"/>
                  </a:lnTo>
                  <a:lnTo>
                    <a:pt x="198" y="5182"/>
                  </a:lnTo>
                  <a:lnTo>
                    <a:pt x="226" y="5184"/>
                  </a:lnTo>
                  <a:lnTo>
                    <a:pt x="259" y="5186"/>
                  </a:lnTo>
                  <a:lnTo>
                    <a:pt x="291" y="5189"/>
                  </a:lnTo>
                  <a:lnTo>
                    <a:pt x="321" y="5191"/>
                  </a:lnTo>
                  <a:lnTo>
                    <a:pt x="343" y="5191"/>
                  </a:lnTo>
                  <a:lnTo>
                    <a:pt x="357" y="5192"/>
                  </a:lnTo>
                  <a:lnTo>
                    <a:pt x="385" y="5128"/>
                  </a:lnTo>
                  <a:lnTo>
                    <a:pt x="427" y="5086"/>
                  </a:lnTo>
                  <a:lnTo>
                    <a:pt x="480" y="5062"/>
                  </a:lnTo>
                  <a:lnTo>
                    <a:pt x="540" y="5050"/>
                  </a:lnTo>
                  <a:lnTo>
                    <a:pt x="602" y="5042"/>
                  </a:lnTo>
                  <a:lnTo>
                    <a:pt x="664" y="5033"/>
                  </a:lnTo>
                  <a:lnTo>
                    <a:pt x="722" y="5020"/>
                  </a:lnTo>
                  <a:lnTo>
                    <a:pt x="772" y="4995"/>
                  </a:lnTo>
                  <a:lnTo>
                    <a:pt x="822" y="4972"/>
                  </a:lnTo>
                  <a:lnTo>
                    <a:pt x="851" y="4960"/>
                  </a:lnTo>
                  <a:lnTo>
                    <a:pt x="864" y="4952"/>
                  </a:lnTo>
                  <a:lnTo>
                    <a:pt x="868" y="4948"/>
                  </a:lnTo>
                  <a:lnTo>
                    <a:pt x="864" y="4941"/>
                  </a:lnTo>
                  <a:lnTo>
                    <a:pt x="862" y="4932"/>
                  </a:lnTo>
                  <a:lnTo>
                    <a:pt x="864" y="4913"/>
                  </a:lnTo>
                  <a:lnTo>
                    <a:pt x="877" y="4884"/>
                  </a:lnTo>
                  <a:lnTo>
                    <a:pt x="889" y="4882"/>
                  </a:lnTo>
                  <a:lnTo>
                    <a:pt x="899" y="4880"/>
                  </a:lnTo>
                  <a:lnTo>
                    <a:pt x="907" y="4879"/>
                  </a:lnTo>
                  <a:lnTo>
                    <a:pt x="915" y="4879"/>
                  </a:lnTo>
                  <a:lnTo>
                    <a:pt x="922" y="4879"/>
                  </a:lnTo>
                  <a:lnTo>
                    <a:pt x="930" y="4879"/>
                  </a:lnTo>
                  <a:lnTo>
                    <a:pt x="939" y="4880"/>
                  </a:lnTo>
                  <a:lnTo>
                    <a:pt x="953" y="4882"/>
                  </a:lnTo>
                  <a:lnTo>
                    <a:pt x="947" y="4833"/>
                  </a:lnTo>
                  <a:lnTo>
                    <a:pt x="942" y="4787"/>
                  </a:lnTo>
                  <a:lnTo>
                    <a:pt x="932" y="4741"/>
                  </a:lnTo>
                  <a:lnTo>
                    <a:pt x="922" y="4698"/>
                  </a:lnTo>
                  <a:lnTo>
                    <a:pt x="907" y="4654"/>
                  </a:lnTo>
                  <a:lnTo>
                    <a:pt x="892" y="4614"/>
                  </a:lnTo>
                  <a:lnTo>
                    <a:pt x="874" y="4574"/>
                  </a:lnTo>
                  <a:lnTo>
                    <a:pt x="853" y="4538"/>
                  </a:lnTo>
                  <a:lnTo>
                    <a:pt x="844" y="4510"/>
                  </a:lnTo>
                  <a:lnTo>
                    <a:pt x="838" y="4489"/>
                  </a:lnTo>
                  <a:lnTo>
                    <a:pt x="833" y="4474"/>
                  </a:lnTo>
                  <a:lnTo>
                    <a:pt x="831" y="4464"/>
                  </a:lnTo>
                  <a:lnTo>
                    <a:pt x="829" y="4457"/>
                  </a:lnTo>
                  <a:lnTo>
                    <a:pt x="829" y="4455"/>
                  </a:lnTo>
                  <a:lnTo>
                    <a:pt x="829" y="4453"/>
                  </a:lnTo>
                  <a:lnTo>
                    <a:pt x="830" y="4453"/>
                  </a:lnTo>
                  <a:lnTo>
                    <a:pt x="812" y="4446"/>
                  </a:lnTo>
                  <a:lnTo>
                    <a:pt x="783" y="4434"/>
                  </a:lnTo>
                  <a:lnTo>
                    <a:pt x="746" y="4418"/>
                  </a:lnTo>
                  <a:lnTo>
                    <a:pt x="707" y="4403"/>
                  </a:lnTo>
                  <a:lnTo>
                    <a:pt x="667" y="4387"/>
                  </a:lnTo>
                  <a:lnTo>
                    <a:pt x="631" y="4375"/>
                  </a:lnTo>
                  <a:lnTo>
                    <a:pt x="603" y="4366"/>
                  </a:lnTo>
                  <a:lnTo>
                    <a:pt x="589" y="4365"/>
                  </a:lnTo>
                  <a:lnTo>
                    <a:pt x="585" y="4372"/>
                  </a:lnTo>
                  <a:lnTo>
                    <a:pt x="580" y="4379"/>
                  </a:lnTo>
                  <a:lnTo>
                    <a:pt x="573" y="4382"/>
                  </a:lnTo>
                  <a:lnTo>
                    <a:pt x="568" y="4387"/>
                  </a:lnTo>
                  <a:lnTo>
                    <a:pt x="560" y="4388"/>
                  </a:lnTo>
                  <a:lnTo>
                    <a:pt x="553" y="4390"/>
                  </a:lnTo>
                  <a:lnTo>
                    <a:pt x="545" y="4392"/>
                  </a:lnTo>
                  <a:lnTo>
                    <a:pt x="538" y="4394"/>
                  </a:lnTo>
                  <a:lnTo>
                    <a:pt x="514" y="4425"/>
                  </a:lnTo>
                  <a:lnTo>
                    <a:pt x="485" y="4423"/>
                  </a:lnTo>
                  <a:lnTo>
                    <a:pt x="454" y="4394"/>
                  </a:lnTo>
                  <a:lnTo>
                    <a:pt x="424" y="4349"/>
                  </a:lnTo>
                  <a:lnTo>
                    <a:pt x="395" y="4295"/>
                  </a:lnTo>
                  <a:lnTo>
                    <a:pt x="371" y="4243"/>
                  </a:lnTo>
                  <a:lnTo>
                    <a:pt x="354" y="4202"/>
                  </a:lnTo>
                  <a:lnTo>
                    <a:pt x="346" y="4182"/>
                  </a:lnTo>
                  <a:lnTo>
                    <a:pt x="346" y="4143"/>
                  </a:lnTo>
                  <a:lnTo>
                    <a:pt x="348" y="4106"/>
                  </a:lnTo>
                  <a:lnTo>
                    <a:pt x="350" y="4071"/>
                  </a:lnTo>
                  <a:lnTo>
                    <a:pt x="355" y="4036"/>
                  </a:lnTo>
                  <a:lnTo>
                    <a:pt x="358" y="4000"/>
                  </a:lnTo>
                  <a:lnTo>
                    <a:pt x="365" y="3966"/>
                  </a:lnTo>
                  <a:lnTo>
                    <a:pt x="372" y="3931"/>
                  </a:lnTo>
                  <a:lnTo>
                    <a:pt x="381" y="3898"/>
                  </a:lnTo>
                  <a:lnTo>
                    <a:pt x="377" y="3898"/>
                  </a:lnTo>
                  <a:lnTo>
                    <a:pt x="372" y="3898"/>
                  </a:lnTo>
                  <a:lnTo>
                    <a:pt x="373" y="3889"/>
                  </a:lnTo>
                  <a:lnTo>
                    <a:pt x="374" y="3884"/>
                  </a:lnTo>
                  <a:lnTo>
                    <a:pt x="374" y="3881"/>
                  </a:lnTo>
                  <a:lnTo>
                    <a:pt x="377" y="3877"/>
                  </a:lnTo>
                  <a:lnTo>
                    <a:pt x="378" y="3873"/>
                  </a:lnTo>
                  <a:lnTo>
                    <a:pt x="381" y="3867"/>
                  </a:lnTo>
                  <a:lnTo>
                    <a:pt x="384" y="3869"/>
                  </a:lnTo>
                  <a:lnTo>
                    <a:pt x="386" y="3872"/>
                  </a:lnTo>
                  <a:lnTo>
                    <a:pt x="390" y="3850"/>
                  </a:lnTo>
                  <a:lnTo>
                    <a:pt x="396" y="3804"/>
                  </a:lnTo>
                  <a:lnTo>
                    <a:pt x="400" y="3740"/>
                  </a:lnTo>
                  <a:lnTo>
                    <a:pt x="404" y="3669"/>
                  </a:lnTo>
                  <a:lnTo>
                    <a:pt x="407" y="3595"/>
                  </a:lnTo>
                  <a:lnTo>
                    <a:pt x="409" y="3529"/>
                  </a:lnTo>
                  <a:lnTo>
                    <a:pt x="410" y="3477"/>
                  </a:lnTo>
                  <a:lnTo>
                    <a:pt x="412" y="3449"/>
                  </a:lnTo>
                  <a:lnTo>
                    <a:pt x="394" y="3434"/>
                  </a:lnTo>
                  <a:lnTo>
                    <a:pt x="377" y="3421"/>
                  </a:lnTo>
                  <a:lnTo>
                    <a:pt x="359" y="3406"/>
                  </a:lnTo>
                  <a:lnTo>
                    <a:pt x="342" y="3392"/>
                  </a:lnTo>
                  <a:lnTo>
                    <a:pt x="324" y="3377"/>
                  </a:lnTo>
                  <a:lnTo>
                    <a:pt x="306" y="3363"/>
                  </a:lnTo>
                  <a:lnTo>
                    <a:pt x="289" y="3349"/>
                  </a:lnTo>
                  <a:lnTo>
                    <a:pt x="272" y="3335"/>
                  </a:lnTo>
                  <a:lnTo>
                    <a:pt x="279" y="3295"/>
                  </a:lnTo>
                  <a:lnTo>
                    <a:pt x="295" y="3255"/>
                  </a:lnTo>
                  <a:lnTo>
                    <a:pt x="314" y="3216"/>
                  </a:lnTo>
                  <a:lnTo>
                    <a:pt x="341" y="3178"/>
                  </a:lnTo>
                  <a:lnTo>
                    <a:pt x="367" y="3140"/>
                  </a:lnTo>
                  <a:lnTo>
                    <a:pt x="395" y="3104"/>
                  </a:lnTo>
                  <a:lnTo>
                    <a:pt x="421" y="3071"/>
                  </a:lnTo>
                  <a:lnTo>
                    <a:pt x="448" y="3041"/>
                  </a:lnTo>
                  <a:lnTo>
                    <a:pt x="493" y="2955"/>
                  </a:lnTo>
                  <a:lnTo>
                    <a:pt x="533" y="2868"/>
                  </a:lnTo>
                  <a:lnTo>
                    <a:pt x="569" y="2784"/>
                  </a:lnTo>
                  <a:lnTo>
                    <a:pt x="608" y="2706"/>
                  </a:lnTo>
                  <a:lnTo>
                    <a:pt x="650" y="2631"/>
                  </a:lnTo>
                  <a:lnTo>
                    <a:pt x="706" y="2567"/>
                  </a:lnTo>
                  <a:lnTo>
                    <a:pt x="774" y="2511"/>
                  </a:lnTo>
                  <a:lnTo>
                    <a:pt x="862" y="2467"/>
                  </a:lnTo>
                  <a:lnTo>
                    <a:pt x="859" y="2460"/>
                  </a:lnTo>
                  <a:lnTo>
                    <a:pt x="851" y="2451"/>
                  </a:lnTo>
                  <a:lnTo>
                    <a:pt x="837" y="2438"/>
                  </a:lnTo>
                  <a:lnTo>
                    <a:pt x="823" y="2424"/>
                  </a:lnTo>
                  <a:lnTo>
                    <a:pt x="807" y="2407"/>
                  </a:lnTo>
                  <a:lnTo>
                    <a:pt x="795" y="2391"/>
                  </a:lnTo>
                  <a:lnTo>
                    <a:pt x="785" y="2375"/>
                  </a:lnTo>
                  <a:lnTo>
                    <a:pt x="782" y="2360"/>
                  </a:lnTo>
                  <a:lnTo>
                    <a:pt x="740" y="2351"/>
                  </a:lnTo>
                  <a:lnTo>
                    <a:pt x="707" y="2333"/>
                  </a:lnTo>
                  <a:lnTo>
                    <a:pt x="678" y="2309"/>
                  </a:lnTo>
                  <a:lnTo>
                    <a:pt x="653" y="2283"/>
                  </a:lnTo>
                  <a:lnTo>
                    <a:pt x="630" y="2256"/>
                  </a:lnTo>
                  <a:lnTo>
                    <a:pt x="608" y="2233"/>
                  </a:lnTo>
                  <a:lnTo>
                    <a:pt x="584" y="2217"/>
                  </a:lnTo>
                  <a:lnTo>
                    <a:pt x="560" y="2213"/>
                  </a:lnTo>
                  <a:lnTo>
                    <a:pt x="553" y="2218"/>
                  </a:lnTo>
                  <a:lnTo>
                    <a:pt x="547" y="2223"/>
                  </a:lnTo>
                  <a:lnTo>
                    <a:pt x="542" y="2225"/>
                  </a:lnTo>
                  <a:lnTo>
                    <a:pt x="538" y="2228"/>
                  </a:lnTo>
                  <a:lnTo>
                    <a:pt x="532" y="2228"/>
                  </a:lnTo>
                  <a:lnTo>
                    <a:pt x="526" y="2229"/>
                  </a:lnTo>
                  <a:lnTo>
                    <a:pt x="519" y="2229"/>
                  </a:lnTo>
                  <a:lnTo>
                    <a:pt x="514" y="2230"/>
                  </a:lnTo>
                  <a:lnTo>
                    <a:pt x="504" y="2218"/>
                  </a:lnTo>
                  <a:lnTo>
                    <a:pt x="495" y="2208"/>
                  </a:lnTo>
                  <a:lnTo>
                    <a:pt x="481" y="2210"/>
                  </a:lnTo>
                  <a:lnTo>
                    <a:pt x="471" y="2217"/>
                  </a:lnTo>
                  <a:lnTo>
                    <a:pt x="462" y="2225"/>
                  </a:lnTo>
                  <a:lnTo>
                    <a:pt x="454" y="2235"/>
                  </a:lnTo>
                  <a:lnTo>
                    <a:pt x="445" y="2239"/>
                  </a:lnTo>
                  <a:lnTo>
                    <a:pt x="436" y="2239"/>
                  </a:lnTo>
                  <a:lnTo>
                    <a:pt x="426" y="2231"/>
                  </a:lnTo>
                  <a:lnTo>
                    <a:pt x="417" y="2215"/>
                  </a:lnTo>
                  <a:lnTo>
                    <a:pt x="410" y="2215"/>
                  </a:lnTo>
                  <a:lnTo>
                    <a:pt x="404" y="2215"/>
                  </a:lnTo>
                  <a:lnTo>
                    <a:pt x="396" y="2222"/>
                  </a:lnTo>
                  <a:lnTo>
                    <a:pt x="390" y="2229"/>
                  </a:lnTo>
                  <a:lnTo>
                    <a:pt x="384" y="2235"/>
                  </a:lnTo>
                  <a:lnTo>
                    <a:pt x="379" y="2240"/>
                  </a:lnTo>
                  <a:lnTo>
                    <a:pt x="372" y="2243"/>
                  </a:lnTo>
                  <a:lnTo>
                    <a:pt x="366" y="2246"/>
                  </a:lnTo>
                  <a:lnTo>
                    <a:pt x="358" y="2247"/>
                  </a:lnTo>
                  <a:lnTo>
                    <a:pt x="350" y="2248"/>
                  </a:lnTo>
                  <a:lnTo>
                    <a:pt x="341" y="2237"/>
                  </a:lnTo>
                  <a:lnTo>
                    <a:pt x="335" y="2229"/>
                  </a:lnTo>
                  <a:lnTo>
                    <a:pt x="331" y="2221"/>
                  </a:lnTo>
                  <a:lnTo>
                    <a:pt x="331" y="2214"/>
                  </a:lnTo>
                  <a:lnTo>
                    <a:pt x="329" y="2206"/>
                  </a:lnTo>
                  <a:lnTo>
                    <a:pt x="331" y="2198"/>
                  </a:lnTo>
                  <a:lnTo>
                    <a:pt x="331" y="2189"/>
                  </a:lnTo>
                  <a:lnTo>
                    <a:pt x="332" y="2179"/>
                  </a:lnTo>
                  <a:lnTo>
                    <a:pt x="326" y="2180"/>
                  </a:lnTo>
                  <a:lnTo>
                    <a:pt x="320" y="2185"/>
                  </a:lnTo>
                  <a:lnTo>
                    <a:pt x="312" y="2191"/>
                  </a:lnTo>
                  <a:lnTo>
                    <a:pt x="304" y="2199"/>
                  </a:lnTo>
                  <a:lnTo>
                    <a:pt x="295" y="2206"/>
                  </a:lnTo>
                  <a:lnTo>
                    <a:pt x="287" y="2213"/>
                  </a:lnTo>
                  <a:lnTo>
                    <a:pt x="280" y="2218"/>
                  </a:lnTo>
                  <a:lnTo>
                    <a:pt x="277" y="2223"/>
                  </a:lnTo>
                  <a:lnTo>
                    <a:pt x="251" y="2208"/>
                  </a:lnTo>
                  <a:lnTo>
                    <a:pt x="243" y="2184"/>
                  </a:lnTo>
                  <a:lnTo>
                    <a:pt x="248" y="2152"/>
                  </a:lnTo>
                  <a:lnTo>
                    <a:pt x="263" y="2117"/>
                  </a:lnTo>
                  <a:lnTo>
                    <a:pt x="280" y="2080"/>
                  </a:lnTo>
                  <a:lnTo>
                    <a:pt x="300" y="2048"/>
                  </a:lnTo>
                  <a:lnTo>
                    <a:pt x="314" y="2022"/>
                  </a:lnTo>
                  <a:lnTo>
                    <a:pt x="324" y="2007"/>
                  </a:lnTo>
                  <a:lnTo>
                    <a:pt x="221" y="1992"/>
                  </a:lnTo>
                  <a:lnTo>
                    <a:pt x="135" y="1954"/>
                  </a:lnTo>
                  <a:lnTo>
                    <a:pt x="67" y="1896"/>
                  </a:lnTo>
                  <a:lnTo>
                    <a:pt x="22" y="1825"/>
                  </a:lnTo>
                  <a:lnTo>
                    <a:pt x="0" y="1746"/>
                  </a:lnTo>
                  <a:lnTo>
                    <a:pt x="8" y="1664"/>
                  </a:lnTo>
                  <a:lnTo>
                    <a:pt x="48" y="1583"/>
                  </a:lnTo>
                  <a:lnTo>
                    <a:pt x="122" y="1513"/>
                  </a:lnTo>
                  <a:lnTo>
                    <a:pt x="136" y="1503"/>
                  </a:lnTo>
                  <a:lnTo>
                    <a:pt x="155" y="1494"/>
                  </a:lnTo>
                  <a:lnTo>
                    <a:pt x="173" y="1485"/>
                  </a:lnTo>
                  <a:lnTo>
                    <a:pt x="193" y="1475"/>
                  </a:lnTo>
                  <a:lnTo>
                    <a:pt x="210" y="1465"/>
                  </a:lnTo>
                  <a:lnTo>
                    <a:pt x="227" y="1456"/>
                  </a:lnTo>
                  <a:lnTo>
                    <a:pt x="241" y="1448"/>
                  </a:lnTo>
                  <a:lnTo>
                    <a:pt x="254" y="1442"/>
                  </a:lnTo>
                  <a:lnTo>
                    <a:pt x="250" y="1413"/>
                  </a:lnTo>
                  <a:lnTo>
                    <a:pt x="245" y="1378"/>
                  </a:lnTo>
                  <a:lnTo>
                    <a:pt x="239" y="1338"/>
                  </a:lnTo>
                  <a:lnTo>
                    <a:pt x="235" y="1300"/>
                  </a:lnTo>
                  <a:lnTo>
                    <a:pt x="235" y="1264"/>
                  </a:lnTo>
                  <a:lnTo>
                    <a:pt x="243" y="1233"/>
                  </a:lnTo>
                  <a:lnTo>
                    <a:pt x="260" y="1211"/>
                  </a:lnTo>
                  <a:lnTo>
                    <a:pt x="291" y="1200"/>
                  </a:lnTo>
                  <a:lnTo>
                    <a:pt x="302" y="1213"/>
                  </a:lnTo>
                  <a:lnTo>
                    <a:pt x="313" y="1227"/>
                  </a:lnTo>
                  <a:lnTo>
                    <a:pt x="321" y="1239"/>
                  </a:lnTo>
                  <a:lnTo>
                    <a:pt x="331" y="1254"/>
                  </a:lnTo>
                  <a:lnTo>
                    <a:pt x="338" y="1268"/>
                  </a:lnTo>
                  <a:lnTo>
                    <a:pt x="344" y="1285"/>
                  </a:lnTo>
                  <a:lnTo>
                    <a:pt x="350" y="1304"/>
                  </a:lnTo>
                  <a:lnTo>
                    <a:pt x="357" y="1326"/>
                  </a:lnTo>
                  <a:lnTo>
                    <a:pt x="365" y="1323"/>
                  </a:lnTo>
                  <a:lnTo>
                    <a:pt x="371" y="1322"/>
                  </a:lnTo>
                  <a:lnTo>
                    <a:pt x="374" y="1320"/>
                  </a:lnTo>
                  <a:lnTo>
                    <a:pt x="379" y="1317"/>
                  </a:lnTo>
                  <a:lnTo>
                    <a:pt x="378" y="1306"/>
                  </a:lnTo>
                  <a:lnTo>
                    <a:pt x="377" y="1298"/>
                  </a:lnTo>
                  <a:lnTo>
                    <a:pt x="375" y="1289"/>
                  </a:lnTo>
                  <a:lnTo>
                    <a:pt x="374" y="1281"/>
                  </a:lnTo>
                  <a:lnTo>
                    <a:pt x="372" y="1273"/>
                  </a:lnTo>
                  <a:lnTo>
                    <a:pt x="370" y="1265"/>
                  </a:lnTo>
                  <a:lnTo>
                    <a:pt x="367" y="1258"/>
                  </a:lnTo>
                  <a:lnTo>
                    <a:pt x="366" y="1252"/>
                  </a:lnTo>
                  <a:lnTo>
                    <a:pt x="380" y="1225"/>
                  </a:lnTo>
                  <a:lnTo>
                    <a:pt x="392" y="1196"/>
                  </a:lnTo>
                  <a:lnTo>
                    <a:pt x="402" y="1167"/>
                  </a:lnTo>
                  <a:lnTo>
                    <a:pt x="413" y="1141"/>
                  </a:lnTo>
                  <a:lnTo>
                    <a:pt x="426" y="1116"/>
                  </a:lnTo>
                  <a:lnTo>
                    <a:pt x="443" y="1099"/>
                  </a:lnTo>
                  <a:lnTo>
                    <a:pt x="466" y="1089"/>
                  </a:lnTo>
                  <a:lnTo>
                    <a:pt x="497" y="1089"/>
                  </a:lnTo>
                  <a:lnTo>
                    <a:pt x="534" y="1047"/>
                  </a:lnTo>
                  <a:lnTo>
                    <a:pt x="570" y="1015"/>
                  </a:lnTo>
                  <a:lnTo>
                    <a:pt x="603" y="986"/>
                  </a:lnTo>
                  <a:lnTo>
                    <a:pt x="637" y="963"/>
                  </a:lnTo>
                  <a:lnTo>
                    <a:pt x="670" y="940"/>
                  </a:lnTo>
                  <a:lnTo>
                    <a:pt x="706" y="919"/>
                  </a:lnTo>
                  <a:lnTo>
                    <a:pt x="744" y="894"/>
                  </a:lnTo>
                  <a:lnTo>
                    <a:pt x="786" y="868"/>
                  </a:lnTo>
                  <a:lnTo>
                    <a:pt x="778" y="860"/>
                  </a:lnTo>
                  <a:lnTo>
                    <a:pt x="772" y="852"/>
                  </a:lnTo>
                  <a:lnTo>
                    <a:pt x="784" y="852"/>
                  </a:lnTo>
                  <a:lnTo>
                    <a:pt x="793" y="853"/>
                  </a:lnTo>
                  <a:lnTo>
                    <a:pt x="801" y="853"/>
                  </a:lnTo>
                  <a:lnTo>
                    <a:pt x="809" y="854"/>
                  </a:lnTo>
                  <a:lnTo>
                    <a:pt x="816" y="853"/>
                  </a:lnTo>
                  <a:lnTo>
                    <a:pt x="826" y="851"/>
                  </a:lnTo>
                  <a:lnTo>
                    <a:pt x="839" y="847"/>
                  </a:lnTo>
                  <a:lnTo>
                    <a:pt x="858" y="841"/>
                  </a:lnTo>
                  <a:lnTo>
                    <a:pt x="855" y="835"/>
                  </a:lnTo>
                  <a:lnTo>
                    <a:pt x="854" y="830"/>
                  </a:lnTo>
                  <a:lnTo>
                    <a:pt x="852" y="826"/>
                  </a:lnTo>
                  <a:lnTo>
                    <a:pt x="851" y="824"/>
                  </a:lnTo>
                  <a:lnTo>
                    <a:pt x="850" y="820"/>
                  </a:lnTo>
                  <a:lnTo>
                    <a:pt x="851" y="814"/>
                  </a:lnTo>
                  <a:lnTo>
                    <a:pt x="924" y="812"/>
                  </a:lnTo>
                  <a:lnTo>
                    <a:pt x="1005" y="810"/>
                  </a:lnTo>
                  <a:lnTo>
                    <a:pt x="1088" y="813"/>
                  </a:lnTo>
                  <a:lnTo>
                    <a:pt x="1169" y="823"/>
                  </a:lnTo>
                  <a:lnTo>
                    <a:pt x="1245" y="845"/>
                  </a:lnTo>
                  <a:lnTo>
                    <a:pt x="1313" y="883"/>
                  </a:lnTo>
                  <a:lnTo>
                    <a:pt x="1370" y="942"/>
                  </a:lnTo>
                  <a:lnTo>
                    <a:pt x="1411" y="1024"/>
                  </a:lnTo>
                  <a:lnTo>
                    <a:pt x="1414" y="1024"/>
                  </a:lnTo>
                  <a:lnTo>
                    <a:pt x="1418" y="1027"/>
                  </a:lnTo>
                  <a:lnTo>
                    <a:pt x="1446" y="1009"/>
                  </a:lnTo>
                  <a:lnTo>
                    <a:pt x="1472" y="1015"/>
                  </a:lnTo>
                  <a:lnTo>
                    <a:pt x="1496" y="1036"/>
                  </a:lnTo>
                  <a:lnTo>
                    <a:pt x="1517" y="1070"/>
                  </a:lnTo>
                  <a:lnTo>
                    <a:pt x="1534" y="1108"/>
                  </a:lnTo>
                  <a:lnTo>
                    <a:pt x="1548" y="1147"/>
                  </a:lnTo>
                  <a:lnTo>
                    <a:pt x="1557" y="1181"/>
                  </a:lnTo>
                  <a:lnTo>
                    <a:pt x="1563" y="1205"/>
                  </a:lnTo>
                  <a:lnTo>
                    <a:pt x="1557" y="1222"/>
                  </a:lnTo>
                  <a:lnTo>
                    <a:pt x="1548" y="1248"/>
                  </a:lnTo>
                  <a:lnTo>
                    <a:pt x="1535" y="1277"/>
                  </a:lnTo>
                  <a:lnTo>
                    <a:pt x="1524" y="1311"/>
                  </a:lnTo>
                  <a:lnTo>
                    <a:pt x="1511" y="1342"/>
                  </a:lnTo>
                  <a:lnTo>
                    <a:pt x="1501" y="1369"/>
                  </a:lnTo>
                  <a:lnTo>
                    <a:pt x="1494" y="1390"/>
                  </a:lnTo>
                  <a:lnTo>
                    <a:pt x="1492" y="1402"/>
                  </a:lnTo>
                  <a:lnTo>
                    <a:pt x="1532" y="1470"/>
                  </a:lnTo>
                  <a:lnTo>
                    <a:pt x="1543" y="1547"/>
                  </a:lnTo>
                  <a:lnTo>
                    <a:pt x="1528" y="1627"/>
                  </a:lnTo>
                  <a:lnTo>
                    <a:pt x="1495" y="1709"/>
                  </a:lnTo>
                  <a:lnTo>
                    <a:pt x="1446" y="1785"/>
                  </a:lnTo>
                  <a:lnTo>
                    <a:pt x="1388" y="1855"/>
                  </a:lnTo>
                  <a:lnTo>
                    <a:pt x="1326" y="1912"/>
                  </a:lnTo>
                  <a:lnTo>
                    <a:pt x="1266" y="1955"/>
                  </a:lnTo>
                  <a:lnTo>
                    <a:pt x="1249" y="1961"/>
                  </a:lnTo>
                  <a:lnTo>
                    <a:pt x="1235" y="1965"/>
                  </a:lnTo>
                  <a:lnTo>
                    <a:pt x="1222" y="1969"/>
                  </a:lnTo>
                  <a:lnTo>
                    <a:pt x="1212" y="1973"/>
                  </a:lnTo>
                  <a:lnTo>
                    <a:pt x="1202" y="1976"/>
                  </a:lnTo>
                  <a:lnTo>
                    <a:pt x="1195" y="1978"/>
                  </a:lnTo>
                  <a:lnTo>
                    <a:pt x="1189" y="1980"/>
                  </a:lnTo>
                  <a:lnTo>
                    <a:pt x="1185" y="1983"/>
                  </a:lnTo>
                  <a:lnTo>
                    <a:pt x="1160" y="2026"/>
                  </a:lnTo>
                  <a:lnTo>
                    <a:pt x="1144" y="2078"/>
                  </a:lnTo>
                  <a:lnTo>
                    <a:pt x="1134" y="2132"/>
                  </a:lnTo>
                  <a:lnTo>
                    <a:pt x="1131" y="2191"/>
                  </a:lnTo>
                  <a:lnTo>
                    <a:pt x="1134" y="2248"/>
                  </a:lnTo>
                  <a:lnTo>
                    <a:pt x="1139" y="2307"/>
                  </a:lnTo>
                  <a:lnTo>
                    <a:pt x="1149" y="2362"/>
                  </a:lnTo>
                  <a:lnTo>
                    <a:pt x="1161" y="2415"/>
                  </a:lnTo>
                  <a:lnTo>
                    <a:pt x="1187" y="2414"/>
                  </a:lnTo>
                  <a:lnTo>
                    <a:pt x="1214" y="2413"/>
                  </a:lnTo>
                  <a:lnTo>
                    <a:pt x="1242" y="2411"/>
                  </a:lnTo>
                  <a:lnTo>
                    <a:pt x="1271" y="2411"/>
                  </a:lnTo>
                  <a:lnTo>
                    <a:pt x="1298" y="2409"/>
                  </a:lnTo>
                  <a:lnTo>
                    <a:pt x="1328" y="2412"/>
                  </a:lnTo>
                  <a:lnTo>
                    <a:pt x="1357" y="2415"/>
                  </a:lnTo>
                  <a:lnTo>
                    <a:pt x="1387" y="2424"/>
                  </a:lnTo>
                  <a:lnTo>
                    <a:pt x="1420" y="2458"/>
                  </a:lnTo>
                  <a:lnTo>
                    <a:pt x="1466" y="2512"/>
                  </a:lnTo>
                  <a:lnTo>
                    <a:pt x="1518" y="2574"/>
                  </a:lnTo>
                  <a:lnTo>
                    <a:pt x="1576" y="2641"/>
                  </a:lnTo>
                  <a:lnTo>
                    <a:pt x="1634" y="2700"/>
                  </a:lnTo>
                  <a:lnTo>
                    <a:pt x="1692" y="2748"/>
                  </a:lnTo>
                  <a:lnTo>
                    <a:pt x="1746" y="2772"/>
                  </a:lnTo>
                  <a:lnTo>
                    <a:pt x="1793" y="2768"/>
                  </a:lnTo>
                  <a:lnTo>
                    <a:pt x="1821" y="2764"/>
                  </a:lnTo>
                  <a:lnTo>
                    <a:pt x="1842" y="2763"/>
                  </a:lnTo>
                  <a:lnTo>
                    <a:pt x="1860" y="2764"/>
                  </a:lnTo>
                  <a:lnTo>
                    <a:pt x="1875" y="2771"/>
                  </a:lnTo>
                  <a:lnTo>
                    <a:pt x="1886" y="2780"/>
                  </a:lnTo>
                  <a:lnTo>
                    <a:pt x="1899" y="2795"/>
                  </a:lnTo>
                  <a:lnTo>
                    <a:pt x="1911" y="2814"/>
                  </a:lnTo>
                  <a:lnTo>
                    <a:pt x="1928" y="2840"/>
                  </a:lnTo>
                  <a:lnTo>
                    <a:pt x="1932" y="2840"/>
                  </a:lnTo>
                  <a:lnTo>
                    <a:pt x="1938" y="2840"/>
                  </a:lnTo>
                  <a:lnTo>
                    <a:pt x="1938" y="2826"/>
                  </a:lnTo>
                  <a:lnTo>
                    <a:pt x="1940" y="2816"/>
                  </a:lnTo>
                  <a:lnTo>
                    <a:pt x="1944" y="2807"/>
                  </a:lnTo>
                  <a:lnTo>
                    <a:pt x="1948" y="2804"/>
                  </a:lnTo>
                  <a:lnTo>
                    <a:pt x="1954" y="2798"/>
                  </a:lnTo>
                  <a:lnTo>
                    <a:pt x="1962" y="2794"/>
                  </a:lnTo>
                  <a:lnTo>
                    <a:pt x="1971" y="2788"/>
                  </a:lnTo>
                  <a:lnTo>
                    <a:pt x="1985" y="2782"/>
                  </a:lnTo>
                  <a:lnTo>
                    <a:pt x="1982" y="2699"/>
                  </a:lnTo>
                  <a:lnTo>
                    <a:pt x="1979" y="2620"/>
                  </a:lnTo>
                  <a:lnTo>
                    <a:pt x="1975" y="2541"/>
                  </a:lnTo>
                  <a:lnTo>
                    <a:pt x="1970" y="2463"/>
                  </a:lnTo>
                  <a:lnTo>
                    <a:pt x="1961" y="2385"/>
                  </a:lnTo>
                  <a:lnTo>
                    <a:pt x="1951" y="2308"/>
                  </a:lnTo>
                  <a:lnTo>
                    <a:pt x="1936" y="2230"/>
                  </a:lnTo>
                  <a:lnTo>
                    <a:pt x="1918" y="2152"/>
                  </a:lnTo>
                  <a:lnTo>
                    <a:pt x="1894" y="2084"/>
                  </a:lnTo>
                  <a:lnTo>
                    <a:pt x="1868" y="2006"/>
                  </a:lnTo>
                  <a:lnTo>
                    <a:pt x="1839" y="1919"/>
                  </a:lnTo>
                  <a:lnTo>
                    <a:pt x="1811" y="1831"/>
                  </a:lnTo>
                  <a:lnTo>
                    <a:pt x="1785" y="1741"/>
                  </a:lnTo>
                  <a:lnTo>
                    <a:pt x="1765" y="1655"/>
                  </a:lnTo>
                  <a:lnTo>
                    <a:pt x="1753" y="1574"/>
                  </a:lnTo>
                  <a:lnTo>
                    <a:pt x="1753" y="1504"/>
                  </a:lnTo>
                  <a:lnTo>
                    <a:pt x="1747" y="1502"/>
                  </a:lnTo>
                  <a:lnTo>
                    <a:pt x="1744" y="1499"/>
                  </a:lnTo>
                  <a:lnTo>
                    <a:pt x="1740" y="1482"/>
                  </a:lnTo>
                  <a:lnTo>
                    <a:pt x="1739" y="1471"/>
                  </a:lnTo>
                  <a:lnTo>
                    <a:pt x="1738" y="1459"/>
                  </a:lnTo>
                  <a:lnTo>
                    <a:pt x="1738" y="1452"/>
                  </a:lnTo>
                  <a:lnTo>
                    <a:pt x="1738" y="1444"/>
                  </a:lnTo>
                  <a:lnTo>
                    <a:pt x="1738" y="1437"/>
                  </a:lnTo>
                  <a:lnTo>
                    <a:pt x="1739" y="1429"/>
                  </a:lnTo>
                  <a:lnTo>
                    <a:pt x="1740" y="1420"/>
                  </a:lnTo>
                  <a:lnTo>
                    <a:pt x="1729" y="1415"/>
                  </a:lnTo>
                  <a:lnTo>
                    <a:pt x="1720" y="1405"/>
                  </a:lnTo>
                  <a:lnTo>
                    <a:pt x="1716" y="1390"/>
                  </a:lnTo>
                  <a:lnTo>
                    <a:pt x="1714" y="1373"/>
                  </a:lnTo>
                  <a:lnTo>
                    <a:pt x="1712" y="1353"/>
                  </a:lnTo>
                  <a:lnTo>
                    <a:pt x="1712" y="1337"/>
                  </a:lnTo>
                  <a:lnTo>
                    <a:pt x="1712" y="1321"/>
                  </a:lnTo>
                  <a:lnTo>
                    <a:pt x="1712" y="1312"/>
                  </a:lnTo>
                  <a:lnTo>
                    <a:pt x="1695" y="1302"/>
                  </a:lnTo>
                  <a:lnTo>
                    <a:pt x="1687" y="1281"/>
                  </a:lnTo>
                  <a:lnTo>
                    <a:pt x="1685" y="1251"/>
                  </a:lnTo>
                  <a:lnTo>
                    <a:pt x="1686" y="1216"/>
                  </a:lnTo>
                  <a:lnTo>
                    <a:pt x="1687" y="1178"/>
                  </a:lnTo>
                  <a:lnTo>
                    <a:pt x="1689" y="1142"/>
                  </a:lnTo>
                  <a:lnTo>
                    <a:pt x="1688" y="1106"/>
                  </a:lnTo>
                  <a:lnTo>
                    <a:pt x="1684" y="1078"/>
                  </a:lnTo>
                  <a:lnTo>
                    <a:pt x="1676" y="1068"/>
                  </a:lnTo>
                  <a:lnTo>
                    <a:pt x="1664" y="1053"/>
                  </a:lnTo>
                  <a:lnTo>
                    <a:pt x="1647" y="1035"/>
                  </a:lnTo>
                  <a:lnTo>
                    <a:pt x="1631" y="1015"/>
                  </a:lnTo>
                  <a:lnTo>
                    <a:pt x="1611" y="993"/>
                  </a:lnTo>
                  <a:lnTo>
                    <a:pt x="1595" y="974"/>
                  </a:lnTo>
                  <a:lnTo>
                    <a:pt x="1580" y="956"/>
                  </a:lnTo>
                  <a:lnTo>
                    <a:pt x="1570" y="944"/>
                  </a:lnTo>
                  <a:lnTo>
                    <a:pt x="1540" y="854"/>
                  </a:lnTo>
                  <a:lnTo>
                    <a:pt x="1527" y="763"/>
                  </a:lnTo>
                  <a:lnTo>
                    <a:pt x="1528" y="670"/>
                  </a:lnTo>
                  <a:lnTo>
                    <a:pt x="1540" y="578"/>
                  </a:lnTo>
                  <a:lnTo>
                    <a:pt x="1556" y="485"/>
                  </a:lnTo>
                  <a:lnTo>
                    <a:pt x="1574" y="392"/>
                  </a:lnTo>
                  <a:lnTo>
                    <a:pt x="1589" y="301"/>
                  </a:lnTo>
                  <a:lnTo>
                    <a:pt x="1601" y="213"/>
                  </a:lnTo>
                  <a:lnTo>
                    <a:pt x="1612" y="210"/>
                  </a:lnTo>
                  <a:lnTo>
                    <a:pt x="1632" y="213"/>
                  </a:lnTo>
                  <a:lnTo>
                    <a:pt x="1655" y="218"/>
                  </a:lnTo>
                  <a:lnTo>
                    <a:pt x="1683" y="225"/>
                  </a:lnTo>
                  <a:lnTo>
                    <a:pt x="1710" y="231"/>
                  </a:lnTo>
                  <a:lnTo>
                    <a:pt x="1739" y="234"/>
                  </a:lnTo>
                  <a:lnTo>
                    <a:pt x="1767" y="234"/>
                  </a:lnTo>
                  <a:lnTo>
                    <a:pt x="1793" y="229"/>
                  </a:lnTo>
                  <a:lnTo>
                    <a:pt x="1788" y="193"/>
                  </a:lnTo>
                  <a:lnTo>
                    <a:pt x="1780" y="166"/>
                  </a:lnTo>
                  <a:lnTo>
                    <a:pt x="1768" y="145"/>
                  </a:lnTo>
                  <a:lnTo>
                    <a:pt x="1757" y="128"/>
                  </a:lnTo>
                  <a:lnTo>
                    <a:pt x="1749" y="110"/>
                  </a:lnTo>
                  <a:lnTo>
                    <a:pt x="1748" y="88"/>
                  </a:lnTo>
                  <a:lnTo>
                    <a:pt x="1756" y="58"/>
                  </a:lnTo>
                  <a:lnTo>
                    <a:pt x="1778" y="21"/>
                  </a:lnTo>
                  <a:lnTo>
                    <a:pt x="1854" y="7"/>
                  </a:lnTo>
                  <a:lnTo>
                    <a:pt x="1933" y="2"/>
                  </a:lnTo>
                  <a:lnTo>
                    <a:pt x="2014" y="0"/>
                  </a:lnTo>
                  <a:lnTo>
                    <a:pt x="2099" y="4"/>
                  </a:lnTo>
                  <a:lnTo>
                    <a:pt x="2184" y="6"/>
                  </a:lnTo>
                  <a:lnTo>
                    <a:pt x="2270" y="11"/>
                  </a:lnTo>
                  <a:lnTo>
                    <a:pt x="2356" y="13"/>
                  </a:lnTo>
                  <a:lnTo>
                    <a:pt x="2441" y="12"/>
                  </a:lnTo>
                  <a:lnTo>
                    <a:pt x="2449" y="26"/>
                  </a:lnTo>
                  <a:lnTo>
                    <a:pt x="2457" y="41"/>
                  </a:lnTo>
                  <a:lnTo>
                    <a:pt x="2463" y="57"/>
                  </a:lnTo>
                  <a:lnTo>
                    <a:pt x="2470" y="74"/>
                  </a:lnTo>
                  <a:lnTo>
                    <a:pt x="2471" y="91"/>
                  </a:lnTo>
                  <a:lnTo>
                    <a:pt x="2471" y="109"/>
                  </a:lnTo>
                  <a:lnTo>
                    <a:pt x="2466" y="126"/>
                  </a:lnTo>
                  <a:lnTo>
                    <a:pt x="2459" y="144"/>
                  </a:lnTo>
                  <a:lnTo>
                    <a:pt x="2455" y="399"/>
                  </a:lnTo>
                  <a:lnTo>
                    <a:pt x="2451" y="654"/>
                  </a:lnTo>
                  <a:lnTo>
                    <a:pt x="2447" y="910"/>
                  </a:lnTo>
                  <a:lnTo>
                    <a:pt x="2443" y="1168"/>
                  </a:lnTo>
                  <a:lnTo>
                    <a:pt x="2438" y="1425"/>
                  </a:lnTo>
                  <a:lnTo>
                    <a:pt x="2434" y="1682"/>
                  </a:lnTo>
                  <a:lnTo>
                    <a:pt x="2430" y="1939"/>
                  </a:lnTo>
                  <a:lnTo>
                    <a:pt x="2427" y="2197"/>
                  </a:lnTo>
                  <a:lnTo>
                    <a:pt x="2427" y="2223"/>
                  </a:lnTo>
                  <a:lnTo>
                    <a:pt x="2429" y="2239"/>
                  </a:lnTo>
                  <a:lnTo>
                    <a:pt x="2433" y="2248"/>
                  </a:lnTo>
                  <a:lnTo>
                    <a:pt x="2437" y="2254"/>
                  </a:lnTo>
                  <a:lnTo>
                    <a:pt x="2443" y="2258"/>
                  </a:lnTo>
                  <a:lnTo>
                    <a:pt x="2451" y="2263"/>
                  </a:lnTo>
                  <a:lnTo>
                    <a:pt x="2461" y="2273"/>
                  </a:lnTo>
                  <a:lnTo>
                    <a:pt x="2476" y="2291"/>
                  </a:lnTo>
                  <a:lnTo>
                    <a:pt x="2543" y="2308"/>
                  </a:lnTo>
                  <a:lnTo>
                    <a:pt x="2577" y="2332"/>
                  </a:lnTo>
                  <a:lnTo>
                    <a:pt x="2583" y="2360"/>
                  </a:lnTo>
                  <a:lnTo>
                    <a:pt x="2574" y="2391"/>
                  </a:lnTo>
                  <a:lnTo>
                    <a:pt x="2554" y="2424"/>
                  </a:lnTo>
                  <a:lnTo>
                    <a:pt x="2532" y="2462"/>
                  </a:lnTo>
                  <a:lnTo>
                    <a:pt x="2517" y="2501"/>
                  </a:lnTo>
                  <a:lnTo>
                    <a:pt x="2517" y="2545"/>
                  </a:lnTo>
                  <a:lnTo>
                    <a:pt x="2533" y="2559"/>
                  </a:lnTo>
                  <a:lnTo>
                    <a:pt x="2540" y="2580"/>
                  </a:lnTo>
                  <a:lnTo>
                    <a:pt x="2535" y="2604"/>
                  </a:lnTo>
                  <a:lnTo>
                    <a:pt x="2525" y="2629"/>
                  </a:lnTo>
                  <a:lnTo>
                    <a:pt x="2507" y="2652"/>
                  </a:lnTo>
                  <a:lnTo>
                    <a:pt x="2487" y="2672"/>
                  </a:lnTo>
                  <a:lnTo>
                    <a:pt x="2464" y="2684"/>
                  </a:lnTo>
                  <a:lnTo>
                    <a:pt x="2441" y="2690"/>
                  </a:lnTo>
                  <a:lnTo>
                    <a:pt x="2427" y="2719"/>
                  </a:lnTo>
                  <a:lnTo>
                    <a:pt x="2419" y="2767"/>
                  </a:lnTo>
                  <a:lnTo>
                    <a:pt x="2414" y="2828"/>
                  </a:lnTo>
                  <a:lnTo>
                    <a:pt x="2413" y="2894"/>
                  </a:lnTo>
                  <a:lnTo>
                    <a:pt x="2412" y="2957"/>
                  </a:lnTo>
                  <a:lnTo>
                    <a:pt x="2414" y="3012"/>
                  </a:lnTo>
                  <a:lnTo>
                    <a:pt x="2415" y="3051"/>
                  </a:lnTo>
                  <a:lnTo>
                    <a:pt x="2417" y="3070"/>
                  </a:lnTo>
                  <a:lnTo>
                    <a:pt x="2414" y="3308"/>
                  </a:lnTo>
                  <a:lnTo>
                    <a:pt x="2413" y="3546"/>
                  </a:lnTo>
                  <a:lnTo>
                    <a:pt x="2410" y="3784"/>
                  </a:lnTo>
                  <a:lnTo>
                    <a:pt x="2406" y="4025"/>
                  </a:lnTo>
                  <a:lnTo>
                    <a:pt x="2402" y="4264"/>
                  </a:lnTo>
                  <a:lnTo>
                    <a:pt x="2398" y="4504"/>
                  </a:lnTo>
                  <a:lnTo>
                    <a:pt x="2396" y="4745"/>
                  </a:lnTo>
                  <a:lnTo>
                    <a:pt x="2396" y="4986"/>
                  </a:lnTo>
                  <a:lnTo>
                    <a:pt x="2412" y="5006"/>
                  </a:lnTo>
                  <a:lnTo>
                    <a:pt x="2453" y="5037"/>
                  </a:lnTo>
                  <a:lnTo>
                    <a:pt x="2509" y="5075"/>
                  </a:lnTo>
                  <a:lnTo>
                    <a:pt x="2574" y="5116"/>
                  </a:lnTo>
                  <a:lnTo>
                    <a:pt x="2639" y="5154"/>
                  </a:lnTo>
                  <a:lnTo>
                    <a:pt x="2700" y="5186"/>
                  </a:lnTo>
                  <a:lnTo>
                    <a:pt x="2747" y="5207"/>
                  </a:lnTo>
                  <a:lnTo>
                    <a:pt x="2773" y="5214"/>
                  </a:lnTo>
                  <a:lnTo>
                    <a:pt x="2809" y="5254"/>
                  </a:lnTo>
                  <a:lnTo>
                    <a:pt x="2822" y="5288"/>
                  </a:lnTo>
                  <a:lnTo>
                    <a:pt x="2815" y="5314"/>
                  </a:lnTo>
                  <a:lnTo>
                    <a:pt x="2795" y="5335"/>
                  </a:lnTo>
                  <a:lnTo>
                    <a:pt x="2765" y="5345"/>
                  </a:lnTo>
                  <a:lnTo>
                    <a:pt x="2734" y="5346"/>
                  </a:lnTo>
                  <a:lnTo>
                    <a:pt x="2703" y="5336"/>
                  </a:lnTo>
                  <a:lnTo>
                    <a:pt x="2680" y="5316"/>
                  </a:lnTo>
                  <a:lnTo>
                    <a:pt x="2649" y="5318"/>
                  </a:lnTo>
                  <a:lnTo>
                    <a:pt x="2616" y="5323"/>
                  </a:lnTo>
                  <a:lnTo>
                    <a:pt x="2580" y="5330"/>
                  </a:lnTo>
                  <a:lnTo>
                    <a:pt x="2544" y="5341"/>
                  </a:lnTo>
                  <a:lnTo>
                    <a:pt x="2507" y="5350"/>
                  </a:lnTo>
                  <a:lnTo>
                    <a:pt x="2472" y="5359"/>
                  </a:lnTo>
                  <a:lnTo>
                    <a:pt x="2436" y="5365"/>
                  </a:lnTo>
                  <a:lnTo>
                    <a:pt x="2403" y="5371"/>
                  </a:lnTo>
                  <a:lnTo>
                    <a:pt x="2391" y="5422"/>
                  </a:lnTo>
                  <a:lnTo>
                    <a:pt x="2371" y="5454"/>
                  </a:lnTo>
                  <a:lnTo>
                    <a:pt x="2345" y="5468"/>
                  </a:lnTo>
                  <a:lnTo>
                    <a:pt x="2319" y="5469"/>
                  </a:lnTo>
                  <a:lnTo>
                    <a:pt x="2293" y="5456"/>
                  </a:lnTo>
                  <a:lnTo>
                    <a:pt x="2275" y="5434"/>
                  </a:lnTo>
                  <a:lnTo>
                    <a:pt x="2265" y="5403"/>
                  </a:lnTo>
                  <a:lnTo>
                    <a:pt x="2269" y="5368"/>
                  </a:lnTo>
                  <a:lnTo>
                    <a:pt x="2227" y="5360"/>
                  </a:lnTo>
                  <a:lnTo>
                    <a:pt x="2189" y="5353"/>
                  </a:lnTo>
                  <a:lnTo>
                    <a:pt x="2152" y="5343"/>
                  </a:lnTo>
                  <a:lnTo>
                    <a:pt x="2119" y="5334"/>
                  </a:lnTo>
                  <a:lnTo>
                    <a:pt x="2084" y="5320"/>
                  </a:lnTo>
                  <a:lnTo>
                    <a:pt x="2052" y="5306"/>
                  </a:lnTo>
                  <a:lnTo>
                    <a:pt x="2018" y="5289"/>
                  </a:lnTo>
                  <a:lnTo>
                    <a:pt x="1985" y="5272"/>
                  </a:lnTo>
                  <a:lnTo>
                    <a:pt x="1979" y="5270"/>
                  </a:lnTo>
                  <a:lnTo>
                    <a:pt x="1974" y="5270"/>
                  </a:lnTo>
                  <a:lnTo>
                    <a:pt x="1971" y="5280"/>
                  </a:lnTo>
                  <a:lnTo>
                    <a:pt x="1969" y="5288"/>
                  </a:lnTo>
                  <a:lnTo>
                    <a:pt x="1964" y="5293"/>
                  </a:lnTo>
                  <a:lnTo>
                    <a:pt x="1961" y="5298"/>
                  </a:lnTo>
                  <a:lnTo>
                    <a:pt x="1954" y="5300"/>
                  </a:lnTo>
                  <a:lnTo>
                    <a:pt x="1947" y="5304"/>
                  </a:lnTo>
                  <a:lnTo>
                    <a:pt x="1939" y="5306"/>
                  </a:lnTo>
                  <a:lnTo>
                    <a:pt x="1931" y="5310"/>
                  </a:lnTo>
                  <a:lnTo>
                    <a:pt x="1879" y="5304"/>
                  </a:lnTo>
                  <a:lnTo>
                    <a:pt x="1831" y="5300"/>
                  </a:lnTo>
                  <a:lnTo>
                    <a:pt x="1781" y="5297"/>
                  </a:lnTo>
                  <a:lnTo>
                    <a:pt x="1734" y="5295"/>
                  </a:lnTo>
                  <a:lnTo>
                    <a:pt x="1686" y="5292"/>
                  </a:lnTo>
                  <a:lnTo>
                    <a:pt x="1638" y="5292"/>
                  </a:lnTo>
                  <a:lnTo>
                    <a:pt x="1589" y="5292"/>
                  </a:lnTo>
                  <a:lnTo>
                    <a:pt x="1541" y="5295"/>
                  </a:lnTo>
                  <a:lnTo>
                    <a:pt x="1541" y="5303"/>
                  </a:lnTo>
                  <a:lnTo>
                    <a:pt x="1541" y="5312"/>
                  </a:lnTo>
                  <a:lnTo>
                    <a:pt x="1581" y="5308"/>
                  </a:lnTo>
                  <a:lnTo>
                    <a:pt x="1631" y="5305"/>
                  </a:lnTo>
                  <a:lnTo>
                    <a:pt x="1684" y="5300"/>
                  </a:lnTo>
                  <a:lnTo>
                    <a:pt x="1740" y="5299"/>
                  </a:lnTo>
                  <a:lnTo>
                    <a:pt x="1794" y="5298"/>
                  </a:lnTo>
                  <a:lnTo>
                    <a:pt x="1845" y="5303"/>
                  </a:lnTo>
                  <a:lnTo>
                    <a:pt x="1887" y="5313"/>
                  </a:lnTo>
                  <a:lnTo>
                    <a:pt x="1923" y="5330"/>
                  </a:lnTo>
                  <a:lnTo>
                    <a:pt x="1913" y="5331"/>
                  </a:lnTo>
                  <a:lnTo>
                    <a:pt x="1903" y="5333"/>
                  </a:lnTo>
                  <a:lnTo>
                    <a:pt x="1893" y="5334"/>
                  </a:lnTo>
                  <a:lnTo>
                    <a:pt x="1885" y="5337"/>
                  </a:lnTo>
                  <a:lnTo>
                    <a:pt x="1890" y="5339"/>
                  </a:lnTo>
                  <a:lnTo>
                    <a:pt x="1898" y="5342"/>
                  </a:lnTo>
                  <a:lnTo>
                    <a:pt x="1905" y="5344"/>
                  </a:lnTo>
                  <a:lnTo>
                    <a:pt x="1909" y="5348"/>
                  </a:lnTo>
                  <a:lnTo>
                    <a:pt x="1908" y="5350"/>
                  </a:lnTo>
                  <a:lnTo>
                    <a:pt x="1907" y="5352"/>
                  </a:lnTo>
                  <a:lnTo>
                    <a:pt x="1883" y="5350"/>
                  </a:lnTo>
                  <a:lnTo>
                    <a:pt x="1859" y="5349"/>
                  </a:lnTo>
                  <a:lnTo>
                    <a:pt x="1834" y="5346"/>
                  </a:lnTo>
                  <a:lnTo>
                    <a:pt x="1810" y="5346"/>
                  </a:lnTo>
                  <a:lnTo>
                    <a:pt x="1786" y="5345"/>
                  </a:lnTo>
                  <a:lnTo>
                    <a:pt x="1762" y="5344"/>
                  </a:lnTo>
                  <a:lnTo>
                    <a:pt x="1738" y="5343"/>
                  </a:lnTo>
                  <a:lnTo>
                    <a:pt x="1715" y="5342"/>
                  </a:lnTo>
                  <a:lnTo>
                    <a:pt x="1708" y="5345"/>
                  </a:lnTo>
                  <a:lnTo>
                    <a:pt x="1701" y="5350"/>
                  </a:lnTo>
                  <a:lnTo>
                    <a:pt x="1695" y="5352"/>
                  </a:lnTo>
                  <a:lnTo>
                    <a:pt x="1691" y="5354"/>
                  </a:lnTo>
                  <a:lnTo>
                    <a:pt x="1691" y="5358"/>
                  </a:lnTo>
                  <a:lnTo>
                    <a:pt x="1691" y="5364"/>
                  </a:lnTo>
                  <a:lnTo>
                    <a:pt x="1714" y="5364"/>
                  </a:lnTo>
                  <a:lnTo>
                    <a:pt x="1738" y="5364"/>
                  </a:lnTo>
                  <a:lnTo>
                    <a:pt x="1762" y="5364"/>
                  </a:lnTo>
                  <a:lnTo>
                    <a:pt x="1786" y="5366"/>
                  </a:lnTo>
                  <a:lnTo>
                    <a:pt x="1810" y="5366"/>
                  </a:lnTo>
                  <a:lnTo>
                    <a:pt x="1836" y="5368"/>
                  </a:lnTo>
                  <a:lnTo>
                    <a:pt x="1862" y="5372"/>
                  </a:lnTo>
                  <a:lnTo>
                    <a:pt x="1890" y="5375"/>
                  </a:lnTo>
                  <a:lnTo>
                    <a:pt x="1891" y="5376"/>
                  </a:lnTo>
                  <a:lnTo>
                    <a:pt x="1892" y="5380"/>
                  </a:lnTo>
                  <a:lnTo>
                    <a:pt x="1864" y="5380"/>
                  </a:lnTo>
                  <a:lnTo>
                    <a:pt x="1838" y="5381"/>
                  </a:lnTo>
                  <a:lnTo>
                    <a:pt x="1811" y="5381"/>
                  </a:lnTo>
                  <a:lnTo>
                    <a:pt x="1786" y="5382"/>
                  </a:lnTo>
                  <a:lnTo>
                    <a:pt x="1761" y="5382"/>
                  </a:lnTo>
                  <a:lnTo>
                    <a:pt x="1737" y="5383"/>
                  </a:lnTo>
                  <a:lnTo>
                    <a:pt x="1712" y="5384"/>
                  </a:lnTo>
                  <a:lnTo>
                    <a:pt x="1688" y="5388"/>
                  </a:lnTo>
                  <a:lnTo>
                    <a:pt x="1706" y="5388"/>
                  </a:lnTo>
                  <a:lnTo>
                    <a:pt x="1726" y="5388"/>
                  </a:lnTo>
                  <a:lnTo>
                    <a:pt x="1746" y="5388"/>
                  </a:lnTo>
                  <a:lnTo>
                    <a:pt x="1768" y="5389"/>
                  </a:lnTo>
                  <a:lnTo>
                    <a:pt x="1788" y="5389"/>
                  </a:lnTo>
                  <a:lnTo>
                    <a:pt x="1809" y="5392"/>
                  </a:lnTo>
                  <a:lnTo>
                    <a:pt x="1831" y="5396"/>
                  </a:lnTo>
                  <a:lnTo>
                    <a:pt x="1854" y="5402"/>
                  </a:lnTo>
                  <a:lnTo>
                    <a:pt x="1841" y="5405"/>
                  </a:lnTo>
                  <a:lnTo>
                    <a:pt x="1819" y="5410"/>
                  </a:lnTo>
                  <a:lnTo>
                    <a:pt x="1791" y="5411"/>
                  </a:lnTo>
                  <a:lnTo>
                    <a:pt x="1761" y="5413"/>
                  </a:lnTo>
                  <a:lnTo>
                    <a:pt x="1729" y="5413"/>
                  </a:lnTo>
                  <a:lnTo>
                    <a:pt x="1701" y="5413"/>
                  </a:lnTo>
                  <a:lnTo>
                    <a:pt x="1678" y="5413"/>
                  </a:lnTo>
                  <a:lnTo>
                    <a:pt x="1665" y="5413"/>
                  </a:lnTo>
                  <a:lnTo>
                    <a:pt x="1668" y="5418"/>
                  </a:lnTo>
                  <a:lnTo>
                    <a:pt x="1672" y="5419"/>
                  </a:lnTo>
                  <a:lnTo>
                    <a:pt x="1677" y="5420"/>
                  </a:lnTo>
                  <a:lnTo>
                    <a:pt x="1686" y="5428"/>
                  </a:lnTo>
                  <a:lnTo>
                    <a:pt x="1681" y="5431"/>
                  </a:lnTo>
                  <a:lnTo>
                    <a:pt x="1678" y="5434"/>
                  </a:lnTo>
                  <a:lnTo>
                    <a:pt x="1674" y="5434"/>
                  </a:lnTo>
                  <a:lnTo>
                    <a:pt x="1670" y="5435"/>
                  </a:lnTo>
                  <a:lnTo>
                    <a:pt x="1670" y="5442"/>
                  </a:lnTo>
                  <a:lnTo>
                    <a:pt x="1670" y="5451"/>
                  </a:lnTo>
                  <a:lnTo>
                    <a:pt x="1661" y="5451"/>
                  </a:lnTo>
                  <a:lnTo>
                    <a:pt x="1651" y="5452"/>
                  </a:lnTo>
                  <a:lnTo>
                    <a:pt x="1641" y="5453"/>
                  </a:lnTo>
                  <a:lnTo>
                    <a:pt x="1631" y="5454"/>
                  </a:lnTo>
                  <a:lnTo>
                    <a:pt x="1620" y="5454"/>
                  </a:lnTo>
                  <a:lnTo>
                    <a:pt x="1611" y="5457"/>
                  </a:lnTo>
                  <a:lnTo>
                    <a:pt x="1604" y="5458"/>
                  </a:lnTo>
                  <a:lnTo>
                    <a:pt x="1601" y="5460"/>
                  </a:lnTo>
                  <a:lnTo>
                    <a:pt x="1603" y="5461"/>
                  </a:lnTo>
                  <a:lnTo>
                    <a:pt x="1607" y="5464"/>
                  </a:lnTo>
                  <a:lnTo>
                    <a:pt x="1611" y="5465"/>
                  </a:lnTo>
                  <a:lnTo>
                    <a:pt x="1622" y="5468"/>
                  </a:lnTo>
                  <a:lnTo>
                    <a:pt x="1622" y="5472"/>
                  </a:lnTo>
                  <a:lnTo>
                    <a:pt x="1622" y="5475"/>
                  </a:lnTo>
                  <a:lnTo>
                    <a:pt x="1615" y="5476"/>
                  </a:lnTo>
                  <a:lnTo>
                    <a:pt x="1610" y="5479"/>
                  </a:lnTo>
                  <a:lnTo>
                    <a:pt x="1605" y="5480"/>
                  </a:lnTo>
                  <a:lnTo>
                    <a:pt x="1601" y="5482"/>
                  </a:lnTo>
                  <a:lnTo>
                    <a:pt x="1601" y="5486"/>
                  </a:lnTo>
                  <a:lnTo>
                    <a:pt x="1601" y="5491"/>
                  </a:lnTo>
                  <a:lnTo>
                    <a:pt x="1609" y="5491"/>
                  </a:lnTo>
                  <a:lnTo>
                    <a:pt x="1619" y="5492"/>
                  </a:lnTo>
                  <a:lnTo>
                    <a:pt x="1632" y="5494"/>
                  </a:lnTo>
                  <a:lnTo>
                    <a:pt x="1646" y="5497"/>
                  </a:lnTo>
                  <a:lnTo>
                    <a:pt x="1658" y="5498"/>
                  </a:lnTo>
                  <a:lnTo>
                    <a:pt x="1672" y="5502"/>
                  </a:lnTo>
                  <a:lnTo>
                    <a:pt x="1685" y="5504"/>
                  </a:lnTo>
                  <a:lnTo>
                    <a:pt x="1697" y="5506"/>
                  </a:lnTo>
                  <a:lnTo>
                    <a:pt x="1697" y="5510"/>
                  </a:lnTo>
                  <a:lnTo>
                    <a:pt x="1697" y="5515"/>
                  </a:lnTo>
                  <a:lnTo>
                    <a:pt x="1689" y="5515"/>
                  </a:lnTo>
                  <a:lnTo>
                    <a:pt x="1683" y="5515"/>
                  </a:lnTo>
                  <a:lnTo>
                    <a:pt x="1676" y="5515"/>
                  </a:lnTo>
                  <a:lnTo>
                    <a:pt x="1670" y="5515"/>
                  </a:lnTo>
                  <a:lnTo>
                    <a:pt x="1670" y="5519"/>
                  </a:lnTo>
                  <a:lnTo>
                    <a:pt x="1670" y="5522"/>
                  </a:lnTo>
                  <a:lnTo>
                    <a:pt x="1680" y="5524"/>
                  </a:lnTo>
                  <a:lnTo>
                    <a:pt x="1688" y="5525"/>
                  </a:lnTo>
                  <a:lnTo>
                    <a:pt x="1694" y="5526"/>
                  </a:lnTo>
                  <a:lnTo>
                    <a:pt x="1700" y="5527"/>
                  </a:lnTo>
                  <a:lnTo>
                    <a:pt x="1704" y="5528"/>
                  </a:lnTo>
                  <a:lnTo>
                    <a:pt x="1710" y="5532"/>
                  </a:lnTo>
                  <a:lnTo>
                    <a:pt x="1700" y="5534"/>
                  </a:lnTo>
                  <a:lnTo>
                    <a:pt x="1683" y="5536"/>
                  </a:lnTo>
                  <a:lnTo>
                    <a:pt x="1661" y="5537"/>
                  </a:lnTo>
                  <a:lnTo>
                    <a:pt x="1637" y="5538"/>
                  </a:lnTo>
                  <a:lnTo>
                    <a:pt x="1610" y="5537"/>
                  </a:lnTo>
                  <a:lnTo>
                    <a:pt x="1588" y="5536"/>
                  </a:lnTo>
                  <a:lnTo>
                    <a:pt x="1570" y="5536"/>
                  </a:lnTo>
                  <a:lnTo>
                    <a:pt x="1561" y="5536"/>
                  </a:lnTo>
                  <a:lnTo>
                    <a:pt x="1558" y="5540"/>
                  </a:lnTo>
                  <a:lnTo>
                    <a:pt x="1558" y="5544"/>
                  </a:lnTo>
                  <a:lnTo>
                    <a:pt x="1572" y="5544"/>
                  </a:lnTo>
                  <a:lnTo>
                    <a:pt x="1588" y="5545"/>
                  </a:lnTo>
                  <a:lnTo>
                    <a:pt x="1603" y="5547"/>
                  </a:lnTo>
                  <a:lnTo>
                    <a:pt x="1619" y="5549"/>
                  </a:lnTo>
                  <a:lnTo>
                    <a:pt x="1635" y="5551"/>
                  </a:lnTo>
                  <a:lnTo>
                    <a:pt x="1651" y="5553"/>
                  </a:lnTo>
                  <a:lnTo>
                    <a:pt x="1669" y="5557"/>
                  </a:lnTo>
                  <a:lnTo>
                    <a:pt x="1688" y="5560"/>
                  </a:lnTo>
                  <a:lnTo>
                    <a:pt x="1687" y="5566"/>
                  </a:lnTo>
                  <a:lnTo>
                    <a:pt x="1687" y="5571"/>
                  </a:lnTo>
                  <a:lnTo>
                    <a:pt x="1686" y="5572"/>
                  </a:lnTo>
                  <a:lnTo>
                    <a:pt x="1686" y="5575"/>
                  </a:lnTo>
                  <a:lnTo>
                    <a:pt x="1663" y="5572"/>
                  </a:lnTo>
                  <a:lnTo>
                    <a:pt x="1641" y="5571"/>
                  </a:lnTo>
                  <a:lnTo>
                    <a:pt x="1618" y="5568"/>
                  </a:lnTo>
                  <a:lnTo>
                    <a:pt x="1597" y="5567"/>
                  </a:lnTo>
                  <a:lnTo>
                    <a:pt x="1576" y="5566"/>
                  </a:lnTo>
                  <a:lnTo>
                    <a:pt x="1555" y="5565"/>
                  </a:lnTo>
                  <a:lnTo>
                    <a:pt x="1534" y="5565"/>
                  </a:lnTo>
                  <a:lnTo>
                    <a:pt x="1516" y="5565"/>
                  </a:lnTo>
                  <a:lnTo>
                    <a:pt x="1530" y="5567"/>
                  </a:lnTo>
                  <a:lnTo>
                    <a:pt x="1547" y="5571"/>
                  </a:lnTo>
                  <a:lnTo>
                    <a:pt x="1564" y="5573"/>
                  </a:lnTo>
                  <a:lnTo>
                    <a:pt x="1581" y="5576"/>
                  </a:lnTo>
                  <a:lnTo>
                    <a:pt x="1599" y="5580"/>
                  </a:lnTo>
                  <a:lnTo>
                    <a:pt x="1616" y="5583"/>
                  </a:lnTo>
                  <a:lnTo>
                    <a:pt x="1633" y="5587"/>
                  </a:lnTo>
                  <a:lnTo>
                    <a:pt x="1650" y="5591"/>
                  </a:lnTo>
                  <a:lnTo>
                    <a:pt x="1640" y="5596"/>
                  </a:lnTo>
                  <a:lnTo>
                    <a:pt x="1627" y="5598"/>
                  </a:lnTo>
                  <a:lnTo>
                    <a:pt x="1610" y="5598"/>
                  </a:lnTo>
                  <a:lnTo>
                    <a:pt x="1593" y="5598"/>
                  </a:lnTo>
                  <a:lnTo>
                    <a:pt x="1573" y="5596"/>
                  </a:lnTo>
                  <a:lnTo>
                    <a:pt x="1555" y="5594"/>
                  </a:lnTo>
                  <a:lnTo>
                    <a:pt x="1539" y="5591"/>
                  </a:lnTo>
                  <a:lnTo>
                    <a:pt x="1527" y="5591"/>
                  </a:lnTo>
                  <a:lnTo>
                    <a:pt x="1538" y="5594"/>
                  </a:lnTo>
                  <a:lnTo>
                    <a:pt x="1548" y="5597"/>
                  </a:lnTo>
                  <a:lnTo>
                    <a:pt x="1558" y="5599"/>
                  </a:lnTo>
                  <a:lnTo>
                    <a:pt x="1570" y="5603"/>
                  </a:lnTo>
                  <a:lnTo>
                    <a:pt x="1580" y="5605"/>
                  </a:lnTo>
                  <a:lnTo>
                    <a:pt x="1590" y="5607"/>
                  </a:lnTo>
                  <a:lnTo>
                    <a:pt x="1601" y="5610"/>
                  </a:lnTo>
                  <a:lnTo>
                    <a:pt x="1612" y="5613"/>
                  </a:lnTo>
                  <a:lnTo>
                    <a:pt x="1612" y="5619"/>
                  </a:lnTo>
                  <a:lnTo>
                    <a:pt x="1612" y="5625"/>
                  </a:lnTo>
                  <a:lnTo>
                    <a:pt x="1602" y="5625"/>
                  </a:lnTo>
                  <a:lnTo>
                    <a:pt x="1592" y="5625"/>
                  </a:lnTo>
                  <a:close/>
                  <a:moveTo>
                    <a:pt x="1639" y="5264"/>
                  </a:moveTo>
                  <a:lnTo>
                    <a:pt x="1664" y="5262"/>
                  </a:lnTo>
                  <a:lnTo>
                    <a:pt x="1692" y="5261"/>
                  </a:lnTo>
                  <a:lnTo>
                    <a:pt x="1717" y="5261"/>
                  </a:lnTo>
                  <a:lnTo>
                    <a:pt x="1745" y="5261"/>
                  </a:lnTo>
                  <a:lnTo>
                    <a:pt x="1770" y="5261"/>
                  </a:lnTo>
                  <a:lnTo>
                    <a:pt x="1796" y="5261"/>
                  </a:lnTo>
                  <a:lnTo>
                    <a:pt x="1824" y="5261"/>
                  </a:lnTo>
                  <a:lnTo>
                    <a:pt x="1852" y="5261"/>
                  </a:lnTo>
                  <a:lnTo>
                    <a:pt x="1852" y="5239"/>
                  </a:lnTo>
                  <a:lnTo>
                    <a:pt x="1855" y="5221"/>
                  </a:lnTo>
                  <a:lnTo>
                    <a:pt x="1860" y="5206"/>
                  </a:lnTo>
                  <a:lnTo>
                    <a:pt x="1868" y="5195"/>
                  </a:lnTo>
                  <a:lnTo>
                    <a:pt x="1878" y="5184"/>
                  </a:lnTo>
                  <a:lnTo>
                    <a:pt x="1892" y="5177"/>
                  </a:lnTo>
                  <a:lnTo>
                    <a:pt x="1909" y="5171"/>
                  </a:lnTo>
                  <a:lnTo>
                    <a:pt x="1930" y="5169"/>
                  </a:lnTo>
                  <a:lnTo>
                    <a:pt x="1959" y="5175"/>
                  </a:lnTo>
                  <a:lnTo>
                    <a:pt x="2001" y="5165"/>
                  </a:lnTo>
                  <a:lnTo>
                    <a:pt x="2053" y="5142"/>
                  </a:lnTo>
                  <a:lnTo>
                    <a:pt x="2112" y="5113"/>
                  </a:lnTo>
                  <a:lnTo>
                    <a:pt x="2169" y="5079"/>
                  </a:lnTo>
                  <a:lnTo>
                    <a:pt x="2224" y="5047"/>
                  </a:lnTo>
                  <a:lnTo>
                    <a:pt x="2273" y="5020"/>
                  </a:lnTo>
                  <a:lnTo>
                    <a:pt x="2310" y="5004"/>
                  </a:lnTo>
                  <a:lnTo>
                    <a:pt x="2311" y="4993"/>
                  </a:lnTo>
                  <a:lnTo>
                    <a:pt x="2313" y="4984"/>
                  </a:lnTo>
                  <a:lnTo>
                    <a:pt x="2315" y="4792"/>
                  </a:lnTo>
                  <a:lnTo>
                    <a:pt x="2318" y="4601"/>
                  </a:lnTo>
                  <a:lnTo>
                    <a:pt x="2320" y="4410"/>
                  </a:lnTo>
                  <a:lnTo>
                    <a:pt x="2323" y="4220"/>
                  </a:lnTo>
                  <a:lnTo>
                    <a:pt x="2326" y="4028"/>
                  </a:lnTo>
                  <a:lnTo>
                    <a:pt x="2328" y="3837"/>
                  </a:lnTo>
                  <a:lnTo>
                    <a:pt x="2330" y="3646"/>
                  </a:lnTo>
                  <a:lnTo>
                    <a:pt x="2334" y="3456"/>
                  </a:lnTo>
                  <a:lnTo>
                    <a:pt x="2326" y="3370"/>
                  </a:lnTo>
                  <a:lnTo>
                    <a:pt x="2323" y="3281"/>
                  </a:lnTo>
                  <a:lnTo>
                    <a:pt x="2322" y="3188"/>
                  </a:lnTo>
                  <a:lnTo>
                    <a:pt x="2326" y="3096"/>
                  </a:lnTo>
                  <a:lnTo>
                    <a:pt x="2328" y="3002"/>
                  </a:lnTo>
                  <a:lnTo>
                    <a:pt x="2333" y="2911"/>
                  </a:lnTo>
                  <a:lnTo>
                    <a:pt x="2335" y="2821"/>
                  </a:lnTo>
                  <a:lnTo>
                    <a:pt x="2338" y="2740"/>
                  </a:lnTo>
                  <a:lnTo>
                    <a:pt x="2302" y="2743"/>
                  </a:lnTo>
                  <a:lnTo>
                    <a:pt x="2276" y="2750"/>
                  </a:lnTo>
                  <a:lnTo>
                    <a:pt x="2257" y="2760"/>
                  </a:lnTo>
                  <a:lnTo>
                    <a:pt x="2245" y="2778"/>
                  </a:lnTo>
                  <a:lnTo>
                    <a:pt x="2234" y="2798"/>
                  </a:lnTo>
                  <a:lnTo>
                    <a:pt x="2224" y="2825"/>
                  </a:lnTo>
                  <a:lnTo>
                    <a:pt x="2213" y="2856"/>
                  </a:lnTo>
                  <a:lnTo>
                    <a:pt x="2198" y="2894"/>
                  </a:lnTo>
                  <a:lnTo>
                    <a:pt x="2178" y="2913"/>
                  </a:lnTo>
                  <a:lnTo>
                    <a:pt x="2152" y="2950"/>
                  </a:lnTo>
                  <a:lnTo>
                    <a:pt x="2117" y="2995"/>
                  </a:lnTo>
                  <a:lnTo>
                    <a:pt x="2081" y="3046"/>
                  </a:lnTo>
                  <a:lnTo>
                    <a:pt x="2042" y="3093"/>
                  </a:lnTo>
                  <a:lnTo>
                    <a:pt x="2005" y="3134"/>
                  </a:lnTo>
                  <a:lnTo>
                    <a:pt x="1972" y="3163"/>
                  </a:lnTo>
                  <a:lnTo>
                    <a:pt x="1947" y="3174"/>
                  </a:lnTo>
                  <a:lnTo>
                    <a:pt x="1947" y="3214"/>
                  </a:lnTo>
                  <a:lnTo>
                    <a:pt x="1947" y="3261"/>
                  </a:lnTo>
                  <a:lnTo>
                    <a:pt x="1946" y="3311"/>
                  </a:lnTo>
                  <a:lnTo>
                    <a:pt x="1943" y="3365"/>
                  </a:lnTo>
                  <a:lnTo>
                    <a:pt x="1936" y="3417"/>
                  </a:lnTo>
                  <a:lnTo>
                    <a:pt x="1925" y="3467"/>
                  </a:lnTo>
                  <a:lnTo>
                    <a:pt x="1910" y="3509"/>
                  </a:lnTo>
                  <a:lnTo>
                    <a:pt x="1892" y="3546"/>
                  </a:lnTo>
                  <a:lnTo>
                    <a:pt x="1860" y="3563"/>
                  </a:lnTo>
                  <a:lnTo>
                    <a:pt x="1829" y="3570"/>
                  </a:lnTo>
                  <a:lnTo>
                    <a:pt x="1798" y="3567"/>
                  </a:lnTo>
                  <a:lnTo>
                    <a:pt x="1770" y="3556"/>
                  </a:lnTo>
                  <a:lnTo>
                    <a:pt x="1742" y="3539"/>
                  </a:lnTo>
                  <a:lnTo>
                    <a:pt x="1718" y="3518"/>
                  </a:lnTo>
                  <a:lnTo>
                    <a:pt x="1696" y="3495"/>
                  </a:lnTo>
                  <a:lnTo>
                    <a:pt x="1679" y="3472"/>
                  </a:lnTo>
                  <a:lnTo>
                    <a:pt x="1677" y="3474"/>
                  </a:lnTo>
                  <a:lnTo>
                    <a:pt x="1677" y="3475"/>
                  </a:lnTo>
                  <a:lnTo>
                    <a:pt x="1692" y="3561"/>
                  </a:lnTo>
                  <a:lnTo>
                    <a:pt x="1709" y="3651"/>
                  </a:lnTo>
                  <a:lnTo>
                    <a:pt x="1726" y="3740"/>
                  </a:lnTo>
                  <a:lnTo>
                    <a:pt x="1746" y="3830"/>
                  </a:lnTo>
                  <a:lnTo>
                    <a:pt x="1763" y="3920"/>
                  </a:lnTo>
                  <a:lnTo>
                    <a:pt x="1781" y="4012"/>
                  </a:lnTo>
                  <a:lnTo>
                    <a:pt x="1798" y="4102"/>
                  </a:lnTo>
                  <a:lnTo>
                    <a:pt x="1814" y="4194"/>
                  </a:lnTo>
                  <a:lnTo>
                    <a:pt x="1800" y="4253"/>
                  </a:lnTo>
                  <a:lnTo>
                    <a:pt x="1764" y="4303"/>
                  </a:lnTo>
                  <a:lnTo>
                    <a:pt x="1711" y="4342"/>
                  </a:lnTo>
                  <a:lnTo>
                    <a:pt x="1648" y="4374"/>
                  </a:lnTo>
                  <a:lnTo>
                    <a:pt x="1577" y="4396"/>
                  </a:lnTo>
                  <a:lnTo>
                    <a:pt x="1506" y="4412"/>
                  </a:lnTo>
                  <a:lnTo>
                    <a:pt x="1441" y="4420"/>
                  </a:lnTo>
                  <a:lnTo>
                    <a:pt x="1387" y="4424"/>
                  </a:lnTo>
                  <a:lnTo>
                    <a:pt x="1386" y="4466"/>
                  </a:lnTo>
                  <a:lnTo>
                    <a:pt x="1386" y="4533"/>
                  </a:lnTo>
                  <a:lnTo>
                    <a:pt x="1387" y="4612"/>
                  </a:lnTo>
                  <a:lnTo>
                    <a:pt x="1389" y="4698"/>
                  </a:lnTo>
                  <a:lnTo>
                    <a:pt x="1390" y="4778"/>
                  </a:lnTo>
                  <a:lnTo>
                    <a:pt x="1393" y="4847"/>
                  </a:lnTo>
                  <a:lnTo>
                    <a:pt x="1394" y="4895"/>
                  </a:lnTo>
                  <a:lnTo>
                    <a:pt x="1396" y="4915"/>
                  </a:lnTo>
                  <a:lnTo>
                    <a:pt x="1396" y="4940"/>
                  </a:lnTo>
                  <a:lnTo>
                    <a:pt x="1401" y="4956"/>
                  </a:lnTo>
                  <a:lnTo>
                    <a:pt x="1406" y="4964"/>
                  </a:lnTo>
                  <a:lnTo>
                    <a:pt x="1414" y="4970"/>
                  </a:lnTo>
                  <a:lnTo>
                    <a:pt x="1422" y="4972"/>
                  </a:lnTo>
                  <a:lnTo>
                    <a:pt x="1431" y="4979"/>
                  </a:lnTo>
                  <a:lnTo>
                    <a:pt x="1437" y="4990"/>
                  </a:lnTo>
                  <a:lnTo>
                    <a:pt x="1444" y="5010"/>
                  </a:lnTo>
                  <a:lnTo>
                    <a:pt x="1440" y="5081"/>
                  </a:lnTo>
                  <a:lnTo>
                    <a:pt x="1451" y="5135"/>
                  </a:lnTo>
                  <a:lnTo>
                    <a:pt x="1474" y="5171"/>
                  </a:lnTo>
                  <a:lnTo>
                    <a:pt x="1510" y="5197"/>
                  </a:lnTo>
                  <a:lnTo>
                    <a:pt x="1555" y="5211"/>
                  </a:lnTo>
                  <a:lnTo>
                    <a:pt x="1610" y="5218"/>
                  </a:lnTo>
                  <a:lnTo>
                    <a:pt x="1673" y="5219"/>
                  </a:lnTo>
                  <a:lnTo>
                    <a:pt x="1744" y="5221"/>
                  </a:lnTo>
                  <a:lnTo>
                    <a:pt x="1744" y="5226"/>
                  </a:lnTo>
                  <a:lnTo>
                    <a:pt x="1744" y="5232"/>
                  </a:lnTo>
                  <a:lnTo>
                    <a:pt x="1754" y="5232"/>
                  </a:lnTo>
                  <a:lnTo>
                    <a:pt x="1765" y="5232"/>
                  </a:lnTo>
                  <a:lnTo>
                    <a:pt x="1777" y="5232"/>
                  </a:lnTo>
                  <a:lnTo>
                    <a:pt x="1788" y="5234"/>
                  </a:lnTo>
                  <a:lnTo>
                    <a:pt x="1799" y="5234"/>
                  </a:lnTo>
                  <a:lnTo>
                    <a:pt x="1810" y="5234"/>
                  </a:lnTo>
                  <a:lnTo>
                    <a:pt x="1822" y="5235"/>
                  </a:lnTo>
                  <a:lnTo>
                    <a:pt x="1833" y="5236"/>
                  </a:lnTo>
                  <a:lnTo>
                    <a:pt x="1817" y="5241"/>
                  </a:lnTo>
                  <a:lnTo>
                    <a:pt x="1793" y="5245"/>
                  </a:lnTo>
                  <a:lnTo>
                    <a:pt x="1762" y="5247"/>
                  </a:lnTo>
                  <a:lnTo>
                    <a:pt x="1729" y="5251"/>
                  </a:lnTo>
                  <a:lnTo>
                    <a:pt x="1693" y="5251"/>
                  </a:lnTo>
                  <a:lnTo>
                    <a:pt x="1662" y="5252"/>
                  </a:lnTo>
                  <a:lnTo>
                    <a:pt x="1634" y="5253"/>
                  </a:lnTo>
                  <a:lnTo>
                    <a:pt x="1617" y="5254"/>
                  </a:lnTo>
                  <a:lnTo>
                    <a:pt x="1617" y="5259"/>
                  </a:lnTo>
                  <a:lnTo>
                    <a:pt x="1617" y="5264"/>
                  </a:lnTo>
                  <a:lnTo>
                    <a:pt x="1623" y="5264"/>
                  </a:lnTo>
                  <a:lnTo>
                    <a:pt x="1628" y="5264"/>
                  </a:lnTo>
                  <a:lnTo>
                    <a:pt x="1633" y="5264"/>
                  </a:lnTo>
                  <a:lnTo>
                    <a:pt x="1639" y="5264"/>
                  </a:lnTo>
                  <a:close/>
                  <a:moveTo>
                    <a:pt x="2044" y="2784"/>
                  </a:moveTo>
                  <a:lnTo>
                    <a:pt x="2045" y="2784"/>
                  </a:lnTo>
                  <a:lnTo>
                    <a:pt x="2101" y="2717"/>
                  </a:lnTo>
                  <a:lnTo>
                    <a:pt x="2138" y="2662"/>
                  </a:lnTo>
                  <a:lnTo>
                    <a:pt x="2157" y="2616"/>
                  </a:lnTo>
                  <a:lnTo>
                    <a:pt x="2163" y="2575"/>
                  </a:lnTo>
                  <a:lnTo>
                    <a:pt x="2161" y="2531"/>
                  </a:lnTo>
                  <a:lnTo>
                    <a:pt x="2155" y="2483"/>
                  </a:lnTo>
                  <a:lnTo>
                    <a:pt x="2151" y="2424"/>
                  </a:lnTo>
                  <a:lnTo>
                    <a:pt x="2151" y="2351"/>
                  </a:lnTo>
                  <a:lnTo>
                    <a:pt x="2159" y="2325"/>
                  </a:lnTo>
                  <a:lnTo>
                    <a:pt x="2177" y="2300"/>
                  </a:lnTo>
                  <a:lnTo>
                    <a:pt x="2201" y="2275"/>
                  </a:lnTo>
                  <a:lnTo>
                    <a:pt x="2230" y="2253"/>
                  </a:lnTo>
                  <a:lnTo>
                    <a:pt x="2259" y="2233"/>
                  </a:lnTo>
                  <a:lnTo>
                    <a:pt x="2289" y="2222"/>
                  </a:lnTo>
                  <a:lnTo>
                    <a:pt x="2314" y="2217"/>
                  </a:lnTo>
                  <a:lnTo>
                    <a:pt x="2334" y="2223"/>
                  </a:lnTo>
                  <a:lnTo>
                    <a:pt x="2337" y="2213"/>
                  </a:lnTo>
                  <a:lnTo>
                    <a:pt x="2341" y="2203"/>
                  </a:lnTo>
                  <a:lnTo>
                    <a:pt x="2348" y="1939"/>
                  </a:lnTo>
                  <a:lnTo>
                    <a:pt x="2352" y="1675"/>
                  </a:lnTo>
                  <a:lnTo>
                    <a:pt x="2354" y="1412"/>
                  </a:lnTo>
                  <a:lnTo>
                    <a:pt x="2358" y="1150"/>
                  </a:lnTo>
                  <a:lnTo>
                    <a:pt x="2359" y="886"/>
                  </a:lnTo>
                  <a:lnTo>
                    <a:pt x="2361" y="624"/>
                  </a:lnTo>
                  <a:lnTo>
                    <a:pt x="2364" y="362"/>
                  </a:lnTo>
                  <a:lnTo>
                    <a:pt x="2369" y="99"/>
                  </a:lnTo>
                  <a:lnTo>
                    <a:pt x="2318" y="96"/>
                  </a:lnTo>
                  <a:lnTo>
                    <a:pt x="2256" y="93"/>
                  </a:lnTo>
                  <a:lnTo>
                    <a:pt x="2184" y="88"/>
                  </a:lnTo>
                  <a:lnTo>
                    <a:pt x="2111" y="86"/>
                  </a:lnTo>
                  <a:lnTo>
                    <a:pt x="2035" y="83"/>
                  </a:lnTo>
                  <a:lnTo>
                    <a:pt x="1964" y="84"/>
                  </a:lnTo>
                  <a:lnTo>
                    <a:pt x="1902" y="88"/>
                  </a:lnTo>
                  <a:lnTo>
                    <a:pt x="1854" y="99"/>
                  </a:lnTo>
                  <a:lnTo>
                    <a:pt x="1851" y="118"/>
                  </a:lnTo>
                  <a:lnTo>
                    <a:pt x="1848" y="137"/>
                  </a:lnTo>
                  <a:lnTo>
                    <a:pt x="1845" y="158"/>
                  </a:lnTo>
                  <a:lnTo>
                    <a:pt x="1842" y="179"/>
                  </a:lnTo>
                  <a:lnTo>
                    <a:pt x="1839" y="198"/>
                  </a:lnTo>
                  <a:lnTo>
                    <a:pt x="1838" y="220"/>
                  </a:lnTo>
                  <a:lnTo>
                    <a:pt x="1838" y="241"/>
                  </a:lnTo>
                  <a:lnTo>
                    <a:pt x="1840" y="265"/>
                  </a:lnTo>
                  <a:lnTo>
                    <a:pt x="1868" y="264"/>
                  </a:lnTo>
                  <a:lnTo>
                    <a:pt x="1902" y="259"/>
                  </a:lnTo>
                  <a:lnTo>
                    <a:pt x="1939" y="252"/>
                  </a:lnTo>
                  <a:lnTo>
                    <a:pt x="1978" y="246"/>
                  </a:lnTo>
                  <a:lnTo>
                    <a:pt x="2015" y="239"/>
                  </a:lnTo>
                  <a:lnTo>
                    <a:pt x="2048" y="236"/>
                  </a:lnTo>
                  <a:lnTo>
                    <a:pt x="2075" y="236"/>
                  </a:lnTo>
                  <a:lnTo>
                    <a:pt x="2094" y="244"/>
                  </a:lnTo>
                  <a:lnTo>
                    <a:pt x="2093" y="254"/>
                  </a:lnTo>
                  <a:lnTo>
                    <a:pt x="2092" y="263"/>
                  </a:lnTo>
                  <a:lnTo>
                    <a:pt x="2090" y="274"/>
                  </a:lnTo>
                  <a:lnTo>
                    <a:pt x="2089" y="289"/>
                  </a:lnTo>
                  <a:lnTo>
                    <a:pt x="2084" y="309"/>
                  </a:lnTo>
                  <a:lnTo>
                    <a:pt x="2081" y="338"/>
                  </a:lnTo>
                  <a:lnTo>
                    <a:pt x="2073" y="376"/>
                  </a:lnTo>
                  <a:lnTo>
                    <a:pt x="2066" y="426"/>
                  </a:lnTo>
                  <a:lnTo>
                    <a:pt x="2063" y="474"/>
                  </a:lnTo>
                  <a:lnTo>
                    <a:pt x="2063" y="523"/>
                  </a:lnTo>
                  <a:lnTo>
                    <a:pt x="2063" y="571"/>
                  </a:lnTo>
                  <a:lnTo>
                    <a:pt x="2065" y="621"/>
                  </a:lnTo>
                  <a:lnTo>
                    <a:pt x="2062" y="669"/>
                  </a:lnTo>
                  <a:lnTo>
                    <a:pt x="2060" y="717"/>
                  </a:lnTo>
                  <a:lnTo>
                    <a:pt x="2056" y="767"/>
                  </a:lnTo>
                  <a:lnTo>
                    <a:pt x="2050" y="818"/>
                  </a:lnTo>
                  <a:lnTo>
                    <a:pt x="2043" y="830"/>
                  </a:lnTo>
                  <a:lnTo>
                    <a:pt x="2036" y="844"/>
                  </a:lnTo>
                  <a:lnTo>
                    <a:pt x="2028" y="859"/>
                  </a:lnTo>
                  <a:lnTo>
                    <a:pt x="2020" y="876"/>
                  </a:lnTo>
                  <a:lnTo>
                    <a:pt x="2010" y="891"/>
                  </a:lnTo>
                  <a:lnTo>
                    <a:pt x="2004" y="907"/>
                  </a:lnTo>
                  <a:lnTo>
                    <a:pt x="1997" y="921"/>
                  </a:lnTo>
                  <a:lnTo>
                    <a:pt x="1994" y="935"/>
                  </a:lnTo>
                  <a:lnTo>
                    <a:pt x="1947" y="982"/>
                  </a:lnTo>
                  <a:lnTo>
                    <a:pt x="1911" y="1022"/>
                  </a:lnTo>
                  <a:lnTo>
                    <a:pt x="1883" y="1055"/>
                  </a:lnTo>
                  <a:lnTo>
                    <a:pt x="1863" y="1090"/>
                  </a:lnTo>
                  <a:lnTo>
                    <a:pt x="1849" y="1127"/>
                  </a:lnTo>
                  <a:lnTo>
                    <a:pt x="1844" y="1172"/>
                  </a:lnTo>
                  <a:lnTo>
                    <a:pt x="1842" y="1228"/>
                  </a:lnTo>
                  <a:lnTo>
                    <a:pt x="1849" y="1302"/>
                  </a:lnTo>
                  <a:lnTo>
                    <a:pt x="1840" y="1306"/>
                  </a:lnTo>
                  <a:lnTo>
                    <a:pt x="1834" y="1311"/>
                  </a:lnTo>
                  <a:lnTo>
                    <a:pt x="1830" y="1312"/>
                  </a:lnTo>
                  <a:lnTo>
                    <a:pt x="1826" y="1315"/>
                  </a:lnTo>
                  <a:lnTo>
                    <a:pt x="1822" y="1318"/>
                  </a:lnTo>
                  <a:lnTo>
                    <a:pt x="1816" y="1321"/>
                  </a:lnTo>
                  <a:lnTo>
                    <a:pt x="1815" y="1329"/>
                  </a:lnTo>
                  <a:lnTo>
                    <a:pt x="1815" y="1337"/>
                  </a:lnTo>
                  <a:lnTo>
                    <a:pt x="1814" y="1345"/>
                  </a:lnTo>
                  <a:lnTo>
                    <a:pt x="1814" y="1355"/>
                  </a:lnTo>
                  <a:lnTo>
                    <a:pt x="1822" y="1356"/>
                  </a:lnTo>
                  <a:lnTo>
                    <a:pt x="1830" y="1358"/>
                  </a:lnTo>
                  <a:lnTo>
                    <a:pt x="1834" y="1359"/>
                  </a:lnTo>
                  <a:lnTo>
                    <a:pt x="1839" y="1360"/>
                  </a:lnTo>
                  <a:lnTo>
                    <a:pt x="1845" y="1359"/>
                  </a:lnTo>
                  <a:lnTo>
                    <a:pt x="1852" y="1359"/>
                  </a:lnTo>
                  <a:lnTo>
                    <a:pt x="1875" y="1320"/>
                  </a:lnTo>
                  <a:lnTo>
                    <a:pt x="1898" y="1319"/>
                  </a:lnTo>
                  <a:lnTo>
                    <a:pt x="1915" y="1343"/>
                  </a:lnTo>
                  <a:lnTo>
                    <a:pt x="1926" y="1382"/>
                  </a:lnTo>
                  <a:lnTo>
                    <a:pt x="1926" y="1424"/>
                  </a:lnTo>
                  <a:lnTo>
                    <a:pt x="1917" y="1459"/>
                  </a:lnTo>
                  <a:lnTo>
                    <a:pt x="1894" y="1475"/>
                  </a:lnTo>
                  <a:lnTo>
                    <a:pt x="1857" y="1464"/>
                  </a:lnTo>
                  <a:lnTo>
                    <a:pt x="1851" y="1447"/>
                  </a:lnTo>
                  <a:lnTo>
                    <a:pt x="1846" y="1435"/>
                  </a:lnTo>
                  <a:lnTo>
                    <a:pt x="1842" y="1426"/>
                  </a:lnTo>
                  <a:lnTo>
                    <a:pt x="1841" y="1420"/>
                  </a:lnTo>
                  <a:lnTo>
                    <a:pt x="1838" y="1412"/>
                  </a:lnTo>
                  <a:lnTo>
                    <a:pt x="1836" y="1409"/>
                  </a:lnTo>
                  <a:lnTo>
                    <a:pt x="1824" y="1409"/>
                  </a:lnTo>
                  <a:lnTo>
                    <a:pt x="1817" y="1409"/>
                  </a:lnTo>
                  <a:lnTo>
                    <a:pt x="1811" y="1409"/>
                  </a:lnTo>
                  <a:lnTo>
                    <a:pt x="1808" y="1410"/>
                  </a:lnTo>
                  <a:lnTo>
                    <a:pt x="1803" y="1411"/>
                  </a:lnTo>
                  <a:lnTo>
                    <a:pt x="1800" y="1414"/>
                  </a:lnTo>
                  <a:lnTo>
                    <a:pt x="1795" y="1419"/>
                  </a:lnTo>
                  <a:lnTo>
                    <a:pt x="1788" y="1426"/>
                  </a:lnTo>
                  <a:lnTo>
                    <a:pt x="1788" y="1432"/>
                  </a:lnTo>
                  <a:lnTo>
                    <a:pt x="1788" y="1438"/>
                  </a:lnTo>
                  <a:lnTo>
                    <a:pt x="1788" y="1447"/>
                  </a:lnTo>
                  <a:lnTo>
                    <a:pt x="1790" y="1456"/>
                  </a:lnTo>
                  <a:lnTo>
                    <a:pt x="1790" y="1464"/>
                  </a:lnTo>
                  <a:lnTo>
                    <a:pt x="1793" y="1472"/>
                  </a:lnTo>
                  <a:lnTo>
                    <a:pt x="1796" y="1479"/>
                  </a:lnTo>
                  <a:lnTo>
                    <a:pt x="1802" y="1487"/>
                  </a:lnTo>
                  <a:lnTo>
                    <a:pt x="1806" y="1560"/>
                  </a:lnTo>
                  <a:lnTo>
                    <a:pt x="1818" y="1642"/>
                  </a:lnTo>
                  <a:lnTo>
                    <a:pt x="1836" y="1728"/>
                  </a:lnTo>
                  <a:lnTo>
                    <a:pt x="1860" y="1818"/>
                  </a:lnTo>
                  <a:lnTo>
                    <a:pt x="1886" y="1907"/>
                  </a:lnTo>
                  <a:lnTo>
                    <a:pt x="1916" y="1994"/>
                  </a:lnTo>
                  <a:lnTo>
                    <a:pt x="1946" y="2075"/>
                  </a:lnTo>
                  <a:lnTo>
                    <a:pt x="1976" y="2149"/>
                  </a:lnTo>
                  <a:lnTo>
                    <a:pt x="1991" y="2227"/>
                  </a:lnTo>
                  <a:lnTo>
                    <a:pt x="2002" y="2304"/>
                  </a:lnTo>
                  <a:lnTo>
                    <a:pt x="2012" y="2381"/>
                  </a:lnTo>
                  <a:lnTo>
                    <a:pt x="2020" y="2459"/>
                  </a:lnTo>
                  <a:lnTo>
                    <a:pt x="2024" y="2536"/>
                  </a:lnTo>
                  <a:lnTo>
                    <a:pt x="2029" y="2615"/>
                  </a:lnTo>
                  <a:lnTo>
                    <a:pt x="2031" y="2695"/>
                  </a:lnTo>
                  <a:lnTo>
                    <a:pt x="2035" y="2778"/>
                  </a:lnTo>
                  <a:lnTo>
                    <a:pt x="2038" y="2780"/>
                  </a:lnTo>
                  <a:lnTo>
                    <a:pt x="2044" y="2784"/>
                  </a:lnTo>
                  <a:close/>
                  <a:moveTo>
                    <a:pt x="1176" y="5198"/>
                  </a:moveTo>
                  <a:lnTo>
                    <a:pt x="1180" y="5198"/>
                  </a:lnTo>
                  <a:lnTo>
                    <a:pt x="1185" y="5198"/>
                  </a:lnTo>
                  <a:lnTo>
                    <a:pt x="1191" y="5190"/>
                  </a:lnTo>
                  <a:lnTo>
                    <a:pt x="1197" y="5184"/>
                  </a:lnTo>
                  <a:lnTo>
                    <a:pt x="1200" y="5178"/>
                  </a:lnTo>
                  <a:lnTo>
                    <a:pt x="1205" y="5175"/>
                  </a:lnTo>
                  <a:lnTo>
                    <a:pt x="1207" y="5169"/>
                  </a:lnTo>
                  <a:lnTo>
                    <a:pt x="1211" y="5165"/>
                  </a:lnTo>
                  <a:lnTo>
                    <a:pt x="1215" y="5157"/>
                  </a:lnTo>
                  <a:lnTo>
                    <a:pt x="1221" y="5150"/>
                  </a:lnTo>
                  <a:lnTo>
                    <a:pt x="1243" y="5132"/>
                  </a:lnTo>
                  <a:lnTo>
                    <a:pt x="1250" y="5111"/>
                  </a:lnTo>
                  <a:lnTo>
                    <a:pt x="1246" y="5085"/>
                  </a:lnTo>
                  <a:lnTo>
                    <a:pt x="1238" y="5060"/>
                  </a:lnTo>
                  <a:lnTo>
                    <a:pt x="1229" y="5032"/>
                  </a:lnTo>
                  <a:lnTo>
                    <a:pt x="1227" y="5007"/>
                  </a:lnTo>
                  <a:lnTo>
                    <a:pt x="1234" y="4984"/>
                  </a:lnTo>
                  <a:lnTo>
                    <a:pt x="1259" y="4968"/>
                  </a:lnTo>
                  <a:lnTo>
                    <a:pt x="1252" y="4900"/>
                  </a:lnTo>
                  <a:lnTo>
                    <a:pt x="1242" y="4834"/>
                  </a:lnTo>
                  <a:lnTo>
                    <a:pt x="1228" y="4769"/>
                  </a:lnTo>
                  <a:lnTo>
                    <a:pt x="1213" y="4704"/>
                  </a:lnTo>
                  <a:lnTo>
                    <a:pt x="1196" y="4640"/>
                  </a:lnTo>
                  <a:lnTo>
                    <a:pt x="1181" y="4579"/>
                  </a:lnTo>
                  <a:lnTo>
                    <a:pt x="1167" y="4518"/>
                  </a:lnTo>
                  <a:lnTo>
                    <a:pt x="1157" y="4459"/>
                  </a:lnTo>
                  <a:lnTo>
                    <a:pt x="1145" y="4458"/>
                  </a:lnTo>
                  <a:lnTo>
                    <a:pt x="1137" y="4457"/>
                  </a:lnTo>
                  <a:lnTo>
                    <a:pt x="1130" y="4457"/>
                  </a:lnTo>
                  <a:lnTo>
                    <a:pt x="1126" y="4457"/>
                  </a:lnTo>
                  <a:lnTo>
                    <a:pt x="1120" y="4457"/>
                  </a:lnTo>
                  <a:lnTo>
                    <a:pt x="1114" y="4458"/>
                  </a:lnTo>
                  <a:lnTo>
                    <a:pt x="1106" y="4459"/>
                  </a:lnTo>
                  <a:lnTo>
                    <a:pt x="1098" y="4462"/>
                  </a:lnTo>
                  <a:lnTo>
                    <a:pt x="1106" y="4525"/>
                  </a:lnTo>
                  <a:lnTo>
                    <a:pt x="1107" y="4587"/>
                  </a:lnTo>
                  <a:lnTo>
                    <a:pt x="1104" y="4646"/>
                  </a:lnTo>
                  <a:lnTo>
                    <a:pt x="1097" y="4706"/>
                  </a:lnTo>
                  <a:lnTo>
                    <a:pt x="1088" y="4764"/>
                  </a:lnTo>
                  <a:lnTo>
                    <a:pt x="1078" y="4825"/>
                  </a:lnTo>
                  <a:lnTo>
                    <a:pt x="1072" y="4887"/>
                  </a:lnTo>
                  <a:lnTo>
                    <a:pt x="1069" y="4953"/>
                  </a:lnTo>
                  <a:lnTo>
                    <a:pt x="1076" y="4978"/>
                  </a:lnTo>
                  <a:lnTo>
                    <a:pt x="1085" y="5005"/>
                  </a:lnTo>
                  <a:lnTo>
                    <a:pt x="1096" y="5030"/>
                  </a:lnTo>
                  <a:lnTo>
                    <a:pt x="1106" y="5058"/>
                  </a:lnTo>
                  <a:lnTo>
                    <a:pt x="1114" y="5084"/>
                  </a:lnTo>
                  <a:lnTo>
                    <a:pt x="1122" y="5112"/>
                  </a:lnTo>
                  <a:lnTo>
                    <a:pt x="1128" y="5140"/>
                  </a:lnTo>
                  <a:lnTo>
                    <a:pt x="1130" y="5171"/>
                  </a:lnTo>
                  <a:lnTo>
                    <a:pt x="1136" y="5171"/>
                  </a:lnTo>
                  <a:lnTo>
                    <a:pt x="1142" y="5171"/>
                  </a:lnTo>
                  <a:lnTo>
                    <a:pt x="1149" y="5171"/>
                  </a:lnTo>
                  <a:lnTo>
                    <a:pt x="1156" y="5173"/>
                  </a:lnTo>
                  <a:lnTo>
                    <a:pt x="1161" y="5173"/>
                  </a:lnTo>
                  <a:lnTo>
                    <a:pt x="1168" y="5173"/>
                  </a:lnTo>
                  <a:lnTo>
                    <a:pt x="1175" y="5173"/>
                  </a:lnTo>
                  <a:lnTo>
                    <a:pt x="1183" y="5174"/>
                  </a:lnTo>
                  <a:lnTo>
                    <a:pt x="1181" y="5177"/>
                  </a:lnTo>
                  <a:lnTo>
                    <a:pt x="1181" y="5181"/>
                  </a:lnTo>
                  <a:lnTo>
                    <a:pt x="1173" y="5183"/>
                  </a:lnTo>
                  <a:lnTo>
                    <a:pt x="1166" y="5185"/>
                  </a:lnTo>
                  <a:lnTo>
                    <a:pt x="1159" y="5188"/>
                  </a:lnTo>
                  <a:lnTo>
                    <a:pt x="1152" y="5190"/>
                  </a:lnTo>
                  <a:lnTo>
                    <a:pt x="1154" y="5192"/>
                  </a:lnTo>
                  <a:lnTo>
                    <a:pt x="1158" y="5193"/>
                  </a:lnTo>
                  <a:lnTo>
                    <a:pt x="1160" y="5193"/>
                  </a:lnTo>
                  <a:lnTo>
                    <a:pt x="1164" y="5195"/>
                  </a:lnTo>
                  <a:lnTo>
                    <a:pt x="1168" y="5196"/>
                  </a:lnTo>
                  <a:lnTo>
                    <a:pt x="1176" y="5198"/>
                  </a:lnTo>
                  <a:close/>
                  <a:moveTo>
                    <a:pt x="1854" y="5288"/>
                  </a:moveTo>
                  <a:lnTo>
                    <a:pt x="1855" y="5289"/>
                  </a:lnTo>
                  <a:lnTo>
                    <a:pt x="1862" y="5285"/>
                  </a:lnTo>
                  <a:lnTo>
                    <a:pt x="1861" y="5277"/>
                  </a:lnTo>
                  <a:lnTo>
                    <a:pt x="1860" y="5270"/>
                  </a:lnTo>
                  <a:lnTo>
                    <a:pt x="1847" y="5272"/>
                  </a:lnTo>
                  <a:lnTo>
                    <a:pt x="1836" y="5274"/>
                  </a:lnTo>
                  <a:lnTo>
                    <a:pt x="1829" y="5275"/>
                  </a:lnTo>
                  <a:lnTo>
                    <a:pt x="1822" y="5276"/>
                  </a:lnTo>
                  <a:lnTo>
                    <a:pt x="1816" y="5277"/>
                  </a:lnTo>
                  <a:lnTo>
                    <a:pt x="1811" y="5278"/>
                  </a:lnTo>
                  <a:lnTo>
                    <a:pt x="1814" y="5281"/>
                  </a:lnTo>
                  <a:lnTo>
                    <a:pt x="1819" y="5283"/>
                  </a:lnTo>
                  <a:lnTo>
                    <a:pt x="1823" y="5283"/>
                  </a:lnTo>
                  <a:lnTo>
                    <a:pt x="1831" y="5284"/>
                  </a:lnTo>
                  <a:lnTo>
                    <a:pt x="1840" y="5285"/>
                  </a:lnTo>
                  <a:lnTo>
                    <a:pt x="1854" y="5288"/>
                  </a:lnTo>
                  <a:close/>
                  <a:moveTo>
                    <a:pt x="1833" y="5335"/>
                  </a:moveTo>
                  <a:lnTo>
                    <a:pt x="1840" y="5333"/>
                  </a:lnTo>
                  <a:lnTo>
                    <a:pt x="1848" y="5333"/>
                  </a:lnTo>
                  <a:lnTo>
                    <a:pt x="1856" y="5333"/>
                  </a:lnTo>
                  <a:lnTo>
                    <a:pt x="1864" y="5333"/>
                  </a:lnTo>
                  <a:lnTo>
                    <a:pt x="1854" y="5328"/>
                  </a:lnTo>
                  <a:lnTo>
                    <a:pt x="1846" y="5327"/>
                  </a:lnTo>
                  <a:lnTo>
                    <a:pt x="1837" y="5326"/>
                  </a:lnTo>
                  <a:lnTo>
                    <a:pt x="1829" y="5326"/>
                  </a:lnTo>
                  <a:lnTo>
                    <a:pt x="1821" y="5326"/>
                  </a:lnTo>
                  <a:lnTo>
                    <a:pt x="1813" y="5327"/>
                  </a:lnTo>
                  <a:lnTo>
                    <a:pt x="1806" y="5327"/>
                  </a:lnTo>
                  <a:lnTo>
                    <a:pt x="1800" y="5328"/>
                  </a:lnTo>
                  <a:lnTo>
                    <a:pt x="1802" y="5330"/>
                  </a:lnTo>
                  <a:lnTo>
                    <a:pt x="1807" y="5331"/>
                  </a:lnTo>
                  <a:lnTo>
                    <a:pt x="1810" y="5331"/>
                  </a:lnTo>
                  <a:lnTo>
                    <a:pt x="1816" y="5333"/>
                  </a:lnTo>
                  <a:lnTo>
                    <a:pt x="1823" y="5334"/>
                  </a:lnTo>
                  <a:lnTo>
                    <a:pt x="1833" y="5335"/>
                  </a:lnTo>
                  <a:close/>
                  <a:moveTo>
                    <a:pt x="1556" y="5418"/>
                  </a:moveTo>
                  <a:lnTo>
                    <a:pt x="1561" y="5418"/>
                  </a:lnTo>
                  <a:lnTo>
                    <a:pt x="1570" y="5418"/>
                  </a:lnTo>
                  <a:lnTo>
                    <a:pt x="1570" y="5412"/>
                  </a:lnTo>
                  <a:lnTo>
                    <a:pt x="1572" y="5406"/>
                  </a:lnTo>
                  <a:lnTo>
                    <a:pt x="1565" y="5406"/>
                  </a:lnTo>
                  <a:lnTo>
                    <a:pt x="1558" y="5407"/>
                  </a:lnTo>
                  <a:lnTo>
                    <a:pt x="1551" y="5407"/>
                  </a:lnTo>
                  <a:lnTo>
                    <a:pt x="1546" y="5408"/>
                  </a:lnTo>
                  <a:lnTo>
                    <a:pt x="1546" y="5413"/>
                  </a:lnTo>
                  <a:lnTo>
                    <a:pt x="1546" y="5418"/>
                  </a:lnTo>
                  <a:lnTo>
                    <a:pt x="1549" y="5418"/>
                  </a:lnTo>
                  <a:lnTo>
                    <a:pt x="1556" y="5418"/>
                  </a:lnTo>
                  <a:close/>
                  <a:moveTo>
                    <a:pt x="1626" y="5420"/>
                  </a:moveTo>
                  <a:lnTo>
                    <a:pt x="1635" y="5419"/>
                  </a:lnTo>
                  <a:lnTo>
                    <a:pt x="1646" y="5418"/>
                  </a:lnTo>
                  <a:lnTo>
                    <a:pt x="1651" y="5417"/>
                  </a:lnTo>
                  <a:lnTo>
                    <a:pt x="1656" y="5417"/>
                  </a:lnTo>
                  <a:lnTo>
                    <a:pt x="1655" y="5415"/>
                  </a:lnTo>
                  <a:lnTo>
                    <a:pt x="1651" y="5415"/>
                  </a:lnTo>
                  <a:lnTo>
                    <a:pt x="1641" y="5414"/>
                  </a:lnTo>
                  <a:lnTo>
                    <a:pt x="1626" y="5413"/>
                  </a:lnTo>
                  <a:lnTo>
                    <a:pt x="1626" y="5415"/>
                  </a:lnTo>
                  <a:lnTo>
                    <a:pt x="1626" y="5420"/>
                  </a:lnTo>
                  <a:close/>
                  <a:moveTo>
                    <a:pt x="1577" y="5487"/>
                  </a:moveTo>
                  <a:lnTo>
                    <a:pt x="1582" y="5488"/>
                  </a:lnTo>
                  <a:lnTo>
                    <a:pt x="1589" y="5484"/>
                  </a:lnTo>
                  <a:lnTo>
                    <a:pt x="1581" y="5484"/>
                  </a:lnTo>
                  <a:lnTo>
                    <a:pt x="1574" y="5484"/>
                  </a:lnTo>
                  <a:lnTo>
                    <a:pt x="1576" y="5484"/>
                  </a:lnTo>
                  <a:lnTo>
                    <a:pt x="1577" y="5487"/>
                  </a:lnTo>
                  <a:close/>
                  <a:moveTo>
                    <a:pt x="1586" y="5515"/>
                  </a:moveTo>
                  <a:lnTo>
                    <a:pt x="1592" y="5515"/>
                  </a:lnTo>
                  <a:lnTo>
                    <a:pt x="1599" y="5515"/>
                  </a:lnTo>
                  <a:lnTo>
                    <a:pt x="1599" y="5513"/>
                  </a:lnTo>
                  <a:lnTo>
                    <a:pt x="1594" y="5513"/>
                  </a:lnTo>
                  <a:lnTo>
                    <a:pt x="1586" y="55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0" name="Freeform 5"/>
            <p:cNvSpPr>
              <a:spLocks noEditPoints="1"/>
            </p:cNvSpPr>
            <p:nvPr/>
          </p:nvSpPr>
          <p:spPr bwMode="auto">
            <a:xfrm>
              <a:off x="446" y="2763"/>
              <a:ext cx="663" cy="179"/>
            </a:xfrm>
            <a:custGeom>
              <a:avLst/>
              <a:gdLst>
                <a:gd name="T0" fmla="*/ 661 w 1326"/>
                <a:gd name="T1" fmla="*/ 161 h 359"/>
                <a:gd name="T2" fmla="*/ 358 w 1326"/>
                <a:gd name="T3" fmla="*/ 148 h 359"/>
                <a:gd name="T4" fmla="*/ 368 w 1326"/>
                <a:gd name="T5" fmla="*/ 146 h 359"/>
                <a:gd name="T6" fmla="*/ 358 w 1326"/>
                <a:gd name="T7" fmla="*/ 144 h 359"/>
                <a:gd name="T8" fmla="*/ 367 w 1326"/>
                <a:gd name="T9" fmla="*/ 82 h 359"/>
                <a:gd name="T10" fmla="*/ 367 w 1326"/>
                <a:gd name="T11" fmla="*/ 79 h 359"/>
                <a:gd name="T12" fmla="*/ 387 w 1326"/>
                <a:gd name="T13" fmla="*/ 109 h 359"/>
                <a:gd name="T14" fmla="*/ 401 w 1326"/>
                <a:gd name="T15" fmla="*/ 109 h 359"/>
                <a:gd name="T16" fmla="*/ 389 w 1326"/>
                <a:gd name="T17" fmla="*/ 103 h 359"/>
                <a:gd name="T18" fmla="*/ 358 w 1326"/>
                <a:gd name="T19" fmla="*/ 101 h 359"/>
                <a:gd name="T20" fmla="*/ 345 w 1326"/>
                <a:gd name="T21" fmla="*/ 106 h 359"/>
                <a:gd name="T22" fmla="*/ 366 w 1326"/>
                <a:gd name="T23" fmla="*/ 107 h 359"/>
                <a:gd name="T24" fmla="*/ 387 w 1326"/>
                <a:gd name="T25" fmla="*/ 109 h 359"/>
                <a:gd name="T26" fmla="*/ 393 w 1326"/>
                <a:gd name="T27" fmla="*/ 55 h 359"/>
                <a:gd name="T28" fmla="*/ 397 w 1326"/>
                <a:gd name="T29" fmla="*/ 53 h 359"/>
                <a:gd name="T30" fmla="*/ 380 w 1326"/>
                <a:gd name="T31" fmla="*/ 52 h 359"/>
                <a:gd name="T32" fmla="*/ 361 w 1326"/>
                <a:gd name="T33" fmla="*/ 54 h 359"/>
                <a:gd name="T34" fmla="*/ 378 w 1326"/>
                <a:gd name="T35" fmla="*/ 55 h 359"/>
                <a:gd name="T36" fmla="*/ 378 w 1326"/>
                <a:gd name="T37" fmla="*/ 41 h 359"/>
                <a:gd name="T38" fmla="*/ 401 w 1326"/>
                <a:gd name="T39" fmla="*/ 40 h 359"/>
                <a:gd name="T40" fmla="*/ 398 w 1326"/>
                <a:gd name="T41" fmla="*/ 36 h 359"/>
                <a:gd name="T42" fmla="*/ 380 w 1326"/>
                <a:gd name="T43" fmla="*/ 36 h 359"/>
                <a:gd name="T44" fmla="*/ 370 w 1326"/>
                <a:gd name="T45" fmla="*/ 41 h 359"/>
                <a:gd name="T46" fmla="*/ 419 w 1326"/>
                <a:gd name="T47" fmla="*/ 14 h 359"/>
                <a:gd name="T48" fmla="*/ 413 w 1326"/>
                <a:gd name="T49" fmla="*/ 14 h 359"/>
                <a:gd name="T50" fmla="*/ 408 w 1326"/>
                <a:gd name="T51" fmla="*/ 2 h 359"/>
                <a:gd name="T52" fmla="*/ 400 w 1326"/>
                <a:gd name="T53" fmla="*/ 4 h 359"/>
                <a:gd name="T54" fmla="*/ 330 w 1326"/>
                <a:gd name="T55" fmla="*/ 68 h 359"/>
                <a:gd name="T56" fmla="*/ 323 w 1326"/>
                <a:gd name="T57" fmla="*/ 71 h 359"/>
                <a:gd name="T58" fmla="*/ 320 w 1326"/>
                <a:gd name="T59" fmla="*/ 72 h 359"/>
                <a:gd name="T60" fmla="*/ 310 w 1326"/>
                <a:gd name="T61" fmla="*/ 70 h 359"/>
                <a:gd name="T62" fmla="*/ 286 w 1326"/>
                <a:gd name="T63" fmla="*/ 72 h 359"/>
                <a:gd name="T64" fmla="*/ 305 w 1326"/>
                <a:gd name="T65" fmla="*/ 70 h 359"/>
                <a:gd name="T66" fmla="*/ 294 w 1326"/>
                <a:gd name="T67" fmla="*/ 68 h 359"/>
                <a:gd name="T68" fmla="*/ 279 w 1326"/>
                <a:gd name="T69" fmla="*/ 68 h 359"/>
                <a:gd name="T70" fmla="*/ 264 w 1326"/>
                <a:gd name="T71" fmla="*/ 72 h 359"/>
                <a:gd name="T72" fmla="*/ 272 w 1326"/>
                <a:gd name="T73" fmla="*/ 69 h 359"/>
                <a:gd name="T74" fmla="*/ 264 w 1326"/>
                <a:gd name="T75" fmla="*/ 72 h 359"/>
                <a:gd name="T76" fmla="*/ 210 w 1326"/>
                <a:gd name="T77" fmla="*/ 82 h 359"/>
                <a:gd name="T78" fmla="*/ 201 w 1326"/>
                <a:gd name="T79" fmla="*/ 80 h 359"/>
                <a:gd name="T80" fmla="*/ 95 w 1326"/>
                <a:gd name="T81" fmla="*/ 77 h 359"/>
                <a:gd name="T82" fmla="*/ 92 w 1326"/>
                <a:gd name="T83" fmla="*/ 75 h 359"/>
                <a:gd name="T84" fmla="*/ 3 w 1326"/>
                <a:gd name="T85" fmla="*/ 17 h 359"/>
                <a:gd name="T86" fmla="*/ 11 w 1326"/>
                <a:gd name="T87" fmla="*/ 14 h 359"/>
                <a:gd name="T88" fmla="*/ 3 w 1326"/>
                <a:gd name="T89" fmla="*/ 13 h 359"/>
                <a:gd name="T90" fmla="*/ 519 w 1326"/>
                <a:gd name="T91" fmla="*/ 179 h 359"/>
                <a:gd name="T92" fmla="*/ 465 w 1326"/>
                <a:gd name="T93" fmla="*/ 170 h 359"/>
                <a:gd name="T94" fmla="*/ 425 w 1326"/>
                <a:gd name="T95" fmla="*/ 141 h 359"/>
                <a:gd name="T96" fmla="*/ 471 w 1326"/>
                <a:gd name="T97" fmla="*/ 163 h 359"/>
                <a:gd name="T98" fmla="*/ 546 w 1326"/>
                <a:gd name="T99" fmla="*/ 156 h 359"/>
                <a:gd name="T100" fmla="*/ 586 w 1326"/>
                <a:gd name="T101" fmla="*/ 152 h 359"/>
                <a:gd name="T102" fmla="*/ 584 w 1326"/>
                <a:gd name="T103" fmla="*/ 163 h 359"/>
                <a:gd name="T104" fmla="*/ 565 w 1326"/>
                <a:gd name="T105" fmla="*/ 172 h 359"/>
                <a:gd name="T106" fmla="*/ 535 w 1326"/>
                <a:gd name="T107" fmla="*/ 178 h 3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26" h="359">
                  <a:moveTo>
                    <a:pt x="1305" y="326"/>
                  </a:moveTo>
                  <a:lnTo>
                    <a:pt x="1313" y="325"/>
                  </a:lnTo>
                  <a:lnTo>
                    <a:pt x="1319" y="325"/>
                  </a:lnTo>
                  <a:lnTo>
                    <a:pt x="1322" y="323"/>
                  </a:lnTo>
                  <a:lnTo>
                    <a:pt x="1326" y="323"/>
                  </a:lnTo>
                  <a:lnTo>
                    <a:pt x="1315" y="323"/>
                  </a:lnTo>
                  <a:lnTo>
                    <a:pt x="1305" y="326"/>
                  </a:lnTo>
                  <a:close/>
                  <a:moveTo>
                    <a:pt x="716" y="297"/>
                  </a:moveTo>
                  <a:lnTo>
                    <a:pt x="725" y="295"/>
                  </a:lnTo>
                  <a:lnTo>
                    <a:pt x="731" y="295"/>
                  </a:lnTo>
                  <a:lnTo>
                    <a:pt x="733" y="294"/>
                  </a:lnTo>
                  <a:lnTo>
                    <a:pt x="735" y="292"/>
                  </a:lnTo>
                  <a:lnTo>
                    <a:pt x="733" y="289"/>
                  </a:lnTo>
                  <a:lnTo>
                    <a:pt x="731" y="288"/>
                  </a:lnTo>
                  <a:lnTo>
                    <a:pt x="725" y="288"/>
                  </a:lnTo>
                  <a:lnTo>
                    <a:pt x="716" y="288"/>
                  </a:lnTo>
                  <a:lnTo>
                    <a:pt x="716" y="291"/>
                  </a:lnTo>
                  <a:lnTo>
                    <a:pt x="716" y="297"/>
                  </a:lnTo>
                  <a:close/>
                  <a:moveTo>
                    <a:pt x="726" y="165"/>
                  </a:moveTo>
                  <a:lnTo>
                    <a:pt x="733" y="165"/>
                  </a:lnTo>
                  <a:lnTo>
                    <a:pt x="740" y="165"/>
                  </a:lnTo>
                  <a:lnTo>
                    <a:pt x="741" y="161"/>
                  </a:lnTo>
                  <a:lnTo>
                    <a:pt x="742" y="158"/>
                  </a:lnTo>
                  <a:lnTo>
                    <a:pt x="734" y="158"/>
                  </a:lnTo>
                  <a:lnTo>
                    <a:pt x="726" y="158"/>
                  </a:lnTo>
                  <a:lnTo>
                    <a:pt x="726" y="161"/>
                  </a:lnTo>
                  <a:lnTo>
                    <a:pt x="726" y="165"/>
                  </a:lnTo>
                  <a:close/>
                  <a:moveTo>
                    <a:pt x="773" y="219"/>
                  </a:moveTo>
                  <a:lnTo>
                    <a:pt x="782" y="218"/>
                  </a:lnTo>
                  <a:lnTo>
                    <a:pt x="790" y="218"/>
                  </a:lnTo>
                  <a:lnTo>
                    <a:pt x="796" y="218"/>
                  </a:lnTo>
                  <a:lnTo>
                    <a:pt x="801" y="218"/>
                  </a:lnTo>
                  <a:lnTo>
                    <a:pt x="805" y="216"/>
                  </a:lnTo>
                  <a:lnTo>
                    <a:pt x="809" y="216"/>
                  </a:lnTo>
                  <a:lnTo>
                    <a:pt x="793" y="211"/>
                  </a:lnTo>
                  <a:lnTo>
                    <a:pt x="778" y="207"/>
                  </a:lnTo>
                  <a:lnTo>
                    <a:pt x="762" y="204"/>
                  </a:lnTo>
                  <a:lnTo>
                    <a:pt x="747" y="204"/>
                  </a:lnTo>
                  <a:lnTo>
                    <a:pt x="731" y="203"/>
                  </a:lnTo>
                  <a:lnTo>
                    <a:pt x="716" y="203"/>
                  </a:lnTo>
                  <a:lnTo>
                    <a:pt x="701" y="203"/>
                  </a:lnTo>
                  <a:lnTo>
                    <a:pt x="688" y="203"/>
                  </a:lnTo>
                  <a:lnTo>
                    <a:pt x="689" y="206"/>
                  </a:lnTo>
                  <a:lnTo>
                    <a:pt x="690" y="212"/>
                  </a:lnTo>
                  <a:lnTo>
                    <a:pt x="700" y="212"/>
                  </a:lnTo>
                  <a:lnTo>
                    <a:pt x="710" y="212"/>
                  </a:lnTo>
                  <a:lnTo>
                    <a:pt x="720" y="213"/>
                  </a:lnTo>
                  <a:lnTo>
                    <a:pt x="731" y="214"/>
                  </a:lnTo>
                  <a:lnTo>
                    <a:pt x="741" y="214"/>
                  </a:lnTo>
                  <a:lnTo>
                    <a:pt x="751" y="216"/>
                  </a:lnTo>
                  <a:lnTo>
                    <a:pt x="762" y="216"/>
                  </a:lnTo>
                  <a:lnTo>
                    <a:pt x="773" y="219"/>
                  </a:lnTo>
                  <a:close/>
                  <a:moveTo>
                    <a:pt x="771" y="112"/>
                  </a:moveTo>
                  <a:lnTo>
                    <a:pt x="777" y="111"/>
                  </a:lnTo>
                  <a:lnTo>
                    <a:pt x="782" y="111"/>
                  </a:lnTo>
                  <a:lnTo>
                    <a:pt x="786" y="111"/>
                  </a:lnTo>
                  <a:lnTo>
                    <a:pt x="790" y="111"/>
                  </a:lnTo>
                  <a:lnTo>
                    <a:pt x="795" y="109"/>
                  </a:lnTo>
                  <a:lnTo>
                    <a:pt x="804" y="107"/>
                  </a:lnTo>
                  <a:lnTo>
                    <a:pt x="793" y="106"/>
                  </a:lnTo>
                  <a:lnTo>
                    <a:pt x="785" y="105"/>
                  </a:lnTo>
                  <a:lnTo>
                    <a:pt x="777" y="105"/>
                  </a:lnTo>
                  <a:lnTo>
                    <a:pt x="770" y="105"/>
                  </a:lnTo>
                  <a:lnTo>
                    <a:pt x="759" y="105"/>
                  </a:lnTo>
                  <a:lnTo>
                    <a:pt x="749" y="105"/>
                  </a:lnTo>
                  <a:lnTo>
                    <a:pt x="734" y="106"/>
                  </a:lnTo>
                  <a:lnTo>
                    <a:pt x="716" y="107"/>
                  </a:lnTo>
                  <a:lnTo>
                    <a:pt x="721" y="108"/>
                  </a:lnTo>
                  <a:lnTo>
                    <a:pt x="730" y="109"/>
                  </a:lnTo>
                  <a:lnTo>
                    <a:pt x="735" y="109"/>
                  </a:lnTo>
                  <a:lnTo>
                    <a:pt x="743" y="109"/>
                  </a:lnTo>
                  <a:lnTo>
                    <a:pt x="755" y="111"/>
                  </a:lnTo>
                  <a:lnTo>
                    <a:pt x="771" y="112"/>
                  </a:lnTo>
                  <a:close/>
                  <a:moveTo>
                    <a:pt x="740" y="82"/>
                  </a:moveTo>
                  <a:lnTo>
                    <a:pt x="746" y="82"/>
                  </a:lnTo>
                  <a:lnTo>
                    <a:pt x="755" y="82"/>
                  </a:lnTo>
                  <a:lnTo>
                    <a:pt x="766" y="82"/>
                  </a:lnTo>
                  <a:lnTo>
                    <a:pt x="779" y="83"/>
                  </a:lnTo>
                  <a:lnTo>
                    <a:pt x="790" y="82"/>
                  </a:lnTo>
                  <a:lnTo>
                    <a:pt x="801" y="81"/>
                  </a:lnTo>
                  <a:lnTo>
                    <a:pt x="809" y="76"/>
                  </a:lnTo>
                  <a:lnTo>
                    <a:pt x="814" y="72"/>
                  </a:lnTo>
                  <a:lnTo>
                    <a:pt x="803" y="72"/>
                  </a:lnTo>
                  <a:lnTo>
                    <a:pt x="795" y="72"/>
                  </a:lnTo>
                  <a:lnTo>
                    <a:pt x="786" y="72"/>
                  </a:lnTo>
                  <a:lnTo>
                    <a:pt x="778" y="72"/>
                  </a:lnTo>
                  <a:lnTo>
                    <a:pt x="767" y="72"/>
                  </a:lnTo>
                  <a:lnTo>
                    <a:pt x="759" y="72"/>
                  </a:lnTo>
                  <a:lnTo>
                    <a:pt x="750" y="72"/>
                  </a:lnTo>
                  <a:lnTo>
                    <a:pt x="742" y="72"/>
                  </a:lnTo>
                  <a:lnTo>
                    <a:pt x="741" y="76"/>
                  </a:lnTo>
                  <a:lnTo>
                    <a:pt x="740" y="82"/>
                  </a:lnTo>
                  <a:close/>
                  <a:moveTo>
                    <a:pt x="823" y="31"/>
                  </a:moveTo>
                  <a:lnTo>
                    <a:pt x="827" y="31"/>
                  </a:lnTo>
                  <a:lnTo>
                    <a:pt x="835" y="31"/>
                  </a:lnTo>
                  <a:lnTo>
                    <a:pt x="837" y="29"/>
                  </a:lnTo>
                  <a:lnTo>
                    <a:pt x="838" y="27"/>
                  </a:lnTo>
                  <a:lnTo>
                    <a:pt x="831" y="27"/>
                  </a:lnTo>
                  <a:lnTo>
                    <a:pt x="827" y="27"/>
                  </a:lnTo>
                  <a:lnTo>
                    <a:pt x="825" y="28"/>
                  </a:lnTo>
                  <a:lnTo>
                    <a:pt x="823" y="31"/>
                  </a:lnTo>
                  <a:close/>
                  <a:moveTo>
                    <a:pt x="800" y="8"/>
                  </a:moveTo>
                  <a:lnTo>
                    <a:pt x="808" y="5"/>
                  </a:lnTo>
                  <a:lnTo>
                    <a:pt x="816" y="4"/>
                  </a:lnTo>
                  <a:lnTo>
                    <a:pt x="808" y="1"/>
                  </a:lnTo>
                  <a:lnTo>
                    <a:pt x="800" y="0"/>
                  </a:lnTo>
                  <a:lnTo>
                    <a:pt x="800" y="3"/>
                  </a:lnTo>
                  <a:lnTo>
                    <a:pt x="800" y="8"/>
                  </a:lnTo>
                  <a:close/>
                  <a:moveTo>
                    <a:pt x="646" y="147"/>
                  </a:moveTo>
                  <a:lnTo>
                    <a:pt x="654" y="143"/>
                  </a:lnTo>
                  <a:lnTo>
                    <a:pt x="662" y="141"/>
                  </a:lnTo>
                  <a:lnTo>
                    <a:pt x="659" y="137"/>
                  </a:lnTo>
                  <a:lnTo>
                    <a:pt x="657" y="136"/>
                  </a:lnTo>
                  <a:lnTo>
                    <a:pt x="652" y="136"/>
                  </a:lnTo>
                  <a:lnTo>
                    <a:pt x="646" y="136"/>
                  </a:lnTo>
                  <a:lnTo>
                    <a:pt x="646" y="142"/>
                  </a:lnTo>
                  <a:lnTo>
                    <a:pt x="646" y="147"/>
                  </a:lnTo>
                  <a:close/>
                  <a:moveTo>
                    <a:pt x="619" y="141"/>
                  </a:moveTo>
                  <a:lnTo>
                    <a:pt x="629" y="142"/>
                  </a:lnTo>
                  <a:lnTo>
                    <a:pt x="640" y="145"/>
                  </a:lnTo>
                  <a:lnTo>
                    <a:pt x="640" y="139"/>
                  </a:lnTo>
                  <a:lnTo>
                    <a:pt x="640" y="136"/>
                  </a:lnTo>
                  <a:lnTo>
                    <a:pt x="629" y="138"/>
                  </a:lnTo>
                  <a:lnTo>
                    <a:pt x="619" y="141"/>
                  </a:lnTo>
                  <a:close/>
                  <a:moveTo>
                    <a:pt x="550" y="145"/>
                  </a:moveTo>
                  <a:lnTo>
                    <a:pt x="553" y="145"/>
                  </a:lnTo>
                  <a:lnTo>
                    <a:pt x="562" y="145"/>
                  </a:lnTo>
                  <a:lnTo>
                    <a:pt x="571" y="145"/>
                  </a:lnTo>
                  <a:lnTo>
                    <a:pt x="581" y="145"/>
                  </a:lnTo>
                  <a:lnTo>
                    <a:pt x="590" y="144"/>
                  </a:lnTo>
                  <a:lnTo>
                    <a:pt x="601" y="143"/>
                  </a:lnTo>
                  <a:lnTo>
                    <a:pt x="609" y="141"/>
                  </a:lnTo>
                  <a:lnTo>
                    <a:pt x="614" y="138"/>
                  </a:lnTo>
                  <a:lnTo>
                    <a:pt x="605" y="137"/>
                  </a:lnTo>
                  <a:lnTo>
                    <a:pt x="597" y="137"/>
                  </a:lnTo>
                  <a:lnTo>
                    <a:pt x="588" y="137"/>
                  </a:lnTo>
                  <a:lnTo>
                    <a:pt x="581" y="137"/>
                  </a:lnTo>
                  <a:lnTo>
                    <a:pt x="572" y="136"/>
                  </a:lnTo>
                  <a:lnTo>
                    <a:pt x="564" y="136"/>
                  </a:lnTo>
                  <a:lnTo>
                    <a:pt x="557" y="136"/>
                  </a:lnTo>
                  <a:lnTo>
                    <a:pt x="550" y="136"/>
                  </a:lnTo>
                  <a:lnTo>
                    <a:pt x="550" y="139"/>
                  </a:lnTo>
                  <a:lnTo>
                    <a:pt x="550" y="145"/>
                  </a:lnTo>
                  <a:close/>
                  <a:moveTo>
                    <a:pt x="528" y="145"/>
                  </a:moveTo>
                  <a:lnTo>
                    <a:pt x="535" y="143"/>
                  </a:lnTo>
                  <a:lnTo>
                    <a:pt x="539" y="142"/>
                  </a:lnTo>
                  <a:lnTo>
                    <a:pt x="541" y="141"/>
                  </a:lnTo>
                  <a:lnTo>
                    <a:pt x="543" y="138"/>
                  </a:lnTo>
                  <a:lnTo>
                    <a:pt x="534" y="137"/>
                  </a:lnTo>
                  <a:lnTo>
                    <a:pt x="528" y="136"/>
                  </a:lnTo>
                  <a:lnTo>
                    <a:pt x="528" y="139"/>
                  </a:lnTo>
                  <a:lnTo>
                    <a:pt x="528" y="145"/>
                  </a:lnTo>
                  <a:close/>
                  <a:moveTo>
                    <a:pt x="414" y="169"/>
                  </a:moveTo>
                  <a:lnTo>
                    <a:pt x="415" y="168"/>
                  </a:lnTo>
                  <a:lnTo>
                    <a:pt x="419" y="168"/>
                  </a:lnTo>
                  <a:lnTo>
                    <a:pt x="420" y="165"/>
                  </a:lnTo>
                  <a:lnTo>
                    <a:pt x="418" y="160"/>
                  </a:lnTo>
                  <a:lnTo>
                    <a:pt x="410" y="160"/>
                  </a:lnTo>
                  <a:lnTo>
                    <a:pt x="405" y="160"/>
                  </a:lnTo>
                  <a:lnTo>
                    <a:pt x="402" y="161"/>
                  </a:lnTo>
                  <a:lnTo>
                    <a:pt x="398" y="165"/>
                  </a:lnTo>
                  <a:lnTo>
                    <a:pt x="405" y="166"/>
                  </a:lnTo>
                  <a:lnTo>
                    <a:pt x="414" y="169"/>
                  </a:lnTo>
                  <a:close/>
                  <a:moveTo>
                    <a:pt x="190" y="154"/>
                  </a:moveTo>
                  <a:lnTo>
                    <a:pt x="196" y="153"/>
                  </a:lnTo>
                  <a:lnTo>
                    <a:pt x="199" y="150"/>
                  </a:lnTo>
                  <a:lnTo>
                    <a:pt x="191" y="150"/>
                  </a:lnTo>
                  <a:lnTo>
                    <a:pt x="184" y="150"/>
                  </a:lnTo>
                  <a:lnTo>
                    <a:pt x="186" y="151"/>
                  </a:lnTo>
                  <a:lnTo>
                    <a:pt x="190" y="154"/>
                  </a:lnTo>
                  <a:close/>
                  <a:moveTo>
                    <a:pt x="0" y="36"/>
                  </a:moveTo>
                  <a:lnTo>
                    <a:pt x="6" y="34"/>
                  </a:lnTo>
                  <a:lnTo>
                    <a:pt x="12" y="32"/>
                  </a:lnTo>
                  <a:lnTo>
                    <a:pt x="15" y="31"/>
                  </a:lnTo>
                  <a:lnTo>
                    <a:pt x="18" y="31"/>
                  </a:lnTo>
                  <a:lnTo>
                    <a:pt x="21" y="29"/>
                  </a:lnTo>
                  <a:lnTo>
                    <a:pt x="23" y="27"/>
                  </a:lnTo>
                  <a:lnTo>
                    <a:pt x="17" y="27"/>
                  </a:lnTo>
                  <a:lnTo>
                    <a:pt x="12" y="27"/>
                  </a:lnTo>
                  <a:lnTo>
                    <a:pt x="6" y="27"/>
                  </a:lnTo>
                  <a:lnTo>
                    <a:pt x="0" y="29"/>
                  </a:lnTo>
                  <a:lnTo>
                    <a:pt x="0" y="32"/>
                  </a:lnTo>
                  <a:lnTo>
                    <a:pt x="0" y="36"/>
                  </a:lnTo>
                  <a:close/>
                  <a:moveTo>
                    <a:pt x="1037" y="359"/>
                  </a:moveTo>
                  <a:lnTo>
                    <a:pt x="1005" y="355"/>
                  </a:lnTo>
                  <a:lnTo>
                    <a:pt x="977" y="351"/>
                  </a:lnTo>
                  <a:lnTo>
                    <a:pt x="952" y="345"/>
                  </a:lnTo>
                  <a:lnTo>
                    <a:pt x="929" y="341"/>
                  </a:lnTo>
                  <a:lnTo>
                    <a:pt x="907" y="332"/>
                  </a:lnTo>
                  <a:lnTo>
                    <a:pt x="887" y="320"/>
                  </a:lnTo>
                  <a:lnTo>
                    <a:pt x="868" y="304"/>
                  </a:lnTo>
                  <a:lnTo>
                    <a:pt x="849" y="283"/>
                  </a:lnTo>
                  <a:lnTo>
                    <a:pt x="854" y="283"/>
                  </a:lnTo>
                  <a:lnTo>
                    <a:pt x="861" y="283"/>
                  </a:lnTo>
                  <a:lnTo>
                    <a:pt x="902" y="311"/>
                  </a:lnTo>
                  <a:lnTo>
                    <a:pt x="942" y="327"/>
                  </a:lnTo>
                  <a:lnTo>
                    <a:pt x="979" y="332"/>
                  </a:lnTo>
                  <a:lnTo>
                    <a:pt x="1017" y="330"/>
                  </a:lnTo>
                  <a:lnTo>
                    <a:pt x="1053" y="322"/>
                  </a:lnTo>
                  <a:lnTo>
                    <a:pt x="1091" y="312"/>
                  </a:lnTo>
                  <a:lnTo>
                    <a:pt x="1131" y="299"/>
                  </a:lnTo>
                  <a:lnTo>
                    <a:pt x="1176" y="290"/>
                  </a:lnTo>
                  <a:lnTo>
                    <a:pt x="1174" y="297"/>
                  </a:lnTo>
                  <a:lnTo>
                    <a:pt x="1172" y="305"/>
                  </a:lnTo>
                  <a:lnTo>
                    <a:pt x="1171" y="310"/>
                  </a:lnTo>
                  <a:lnTo>
                    <a:pt x="1170" y="315"/>
                  </a:lnTo>
                  <a:lnTo>
                    <a:pt x="1168" y="320"/>
                  </a:lnTo>
                  <a:lnTo>
                    <a:pt x="1167" y="326"/>
                  </a:lnTo>
                  <a:lnTo>
                    <a:pt x="1164" y="332"/>
                  </a:lnTo>
                  <a:lnTo>
                    <a:pt x="1162" y="340"/>
                  </a:lnTo>
                  <a:lnTo>
                    <a:pt x="1144" y="342"/>
                  </a:lnTo>
                  <a:lnTo>
                    <a:pt x="1129" y="345"/>
                  </a:lnTo>
                  <a:lnTo>
                    <a:pt x="1113" y="349"/>
                  </a:lnTo>
                  <a:lnTo>
                    <a:pt x="1099" y="352"/>
                  </a:lnTo>
                  <a:lnTo>
                    <a:pt x="1084" y="355"/>
                  </a:lnTo>
                  <a:lnTo>
                    <a:pt x="1069" y="357"/>
                  </a:lnTo>
                  <a:lnTo>
                    <a:pt x="1053" y="358"/>
                  </a:lnTo>
                  <a:lnTo>
                    <a:pt x="1037" y="359"/>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1" name="Freeform 6"/>
            <p:cNvSpPr>
              <a:spLocks/>
            </p:cNvSpPr>
            <p:nvPr/>
          </p:nvSpPr>
          <p:spPr bwMode="auto">
            <a:xfrm>
              <a:off x="872" y="2826"/>
              <a:ext cx="165" cy="90"/>
            </a:xfrm>
            <a:custGeom>
              <a:avLst/>
              <a:gdLst>
                <a:gd name="T0" fmla="*/ 66 w 331"/>
                <a:gd name="T1" fmla="*/ 90 h 179"/>
                <a:gd name="T2" fmla="*/ 20 w 331"/>
                <a:gd name="T3" fmla="*/ 73 h 179"/>
                <a:gd name="T4" fmla="*/ 0 w 331"/>
                <a:gd name="T5" fmla="*/ 53 h 179"/>
                <a:gd name="T6" fmla="*/ 2 w 331"/>
                <a:gd name="T7" fmla="*/ 32 h 179"/>
                <a:gd name="T8" fmla="*/ 21 w 331"/>
                <a:gd name="T9" fmla="*/ 15 h 179"/>
                <a:gd name="T10" fmla="*/ 51 w 331"/>
                <a:gd name="T11" fmla="*/ 3 h 179"/>
                <a:gd name="T12" fmla="*/ 89 w 331"/>
                <a:gd name="T13" fmla="*/ 0 h 179"/>
                <a:gd name="T14" fmla="*/ 128 w 331"/>
                <a:gd name="T15" fmla="*/ 9 h 179"/>
                <a:gd name="T16" fmla="*/ 165 w 331"/>
                <a:gd name="T17" fmla="*/ 35 h 179"/>
                <a:gd name="T18" fmla="*/ 160 w 331"/>
                <a:gd name="T19" fmla="*/ 52 h 179"/>
                <a:gd name="T20" fmla="*/ 152 w 331"/>
                <a:gd name="T21" fmla="*/ 65 h 179"/>
                <a:gd name="T22" fmla="*/ 142 w 331"/>
                <a:gd name="T23" fmla="*/ 74 h 179"/>
                <a:gd name="T24" fmla="*/ 129 w 331"/>
                <a:gd name="T25" fmla="*/ 81 h 179"/>
                <a:gd name="T26" fmla="*/ 113 w 331"/>
                <a:gd name="T27" fmla="*/ 85 h 179"/>
                <a:gd name="T28" fmla="*/ 98 w 331"/>
                <a:gd name="T29" fmla="*/ 88 h 179"/>
                <a:gd name="T30" fmla="*/ 82 w 331"/>
                <a:gd name="T31" fmla="*/ 89 h 179"/>
                <a:gd name="T32" fmla="*/ 66 w 331"/>
                <a:gd name="T33" fmla="*/ 9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1" h="179">
                  <a:moveTo>
                    <a:pt x="133" y="179"/>
                  </a:moveTo>
                  <a:lnTo>
                    <a:pt x="40" y="146"/>
                  </a:lnTo>
                  <a:lnTo>
                    <a:pt x="0" y="106"/>
                  </a:lnTo>
                  <a:lnTo>
                    <a:pt x="4" y="64"/>
                  </a:lnTo>
                  <a:lnTo>
                    <a:pt x="42" y="30"/>
                  </a:lnTo>
                  <a:lnTo>
                    <a:pt x="102" y="6"/>
                  </a:lnTo>
                  <a:lnTo>
                    <a:pt x="178" y="0"/>
                  </a:lnTo>
                  <a:lnTo>
                    <a:pt x="257" y="18"/>
                  </a:lnTo>
                  <a:lnTo>
                    <a:pt x="331" y="69"/>
                  </a:lnTo>
                  <a:lnTo>
                    <a:pt x="321" y="103"/>
                  </a:lnTo>
                  <a:lnTo>
                    <a:pt x="305" y="130"/>
                  </a:lnTo>
                  <a:lnTo>
                    <a:pt x="284" y="148"/>
                  </a:lnTo>
                  <a:lnTo>
                    <a:pt x="258" y="162"/>
                  </a:lnTo>
                  <a:lnTo>
                    <a:pt x="227" y="170"/>
                  </a:lnTo>
                  <a:lnTo>
                    <a:pt x="196" y="176"/>
                  </a:lnTo>
                  <a:lnTo>
                    <a:pt x="164" y="177"/>
                  </a:lnTo>
                  <a:lnTo>
                    <a:pt x="133" y="179"/>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2" name="Freeform 7"/>
            <p:cNvSpPr>
              <a:spLocks/>
            </p:cNvSpPr>
            <p:nvPr/>
          </p:nvSpPr>
          <p:spPr bwMode="auto">
            <a:xfrm>
              <a:off x="1426" y="2853"/>
              <a:ext cx="38" cy="34"/>
            </a:xfrm>
            <a:custGeom>
              <a:avLst/>
              <a:gdLst>
                <a:gd name="T0" fmla="*/ 21 w 78"/>
                <a:gd name="T1" fmla="*/ 34 h 69"/>
                <a:gd name="T2" fmla="*/ 11 w 78"/>
                <a:gd name="T3" fmla="*/ 32 h 69"/>
                <a:gd name="T4" fmla="*/ 5 w 78"/>
                <a:gd name="T5" fmla="*/ 29 h 69"/>
                <a:gd name="T6" fmla="*/ 2 w 78"/>
                <a:gd name="T7" fmla="*/ 25 h 69"/>
                <a:gd name="T8" fmla="*/ 0 w 78"/>
                <a:gd name="T9" fmla="*/ 21 h 69"/>
                <a:gd name="T10" fmla="*/ 0 w 78"/>
                <a:gd name="T11" fmla="*/ 16 h 69"/>
                <a:gd name="T12" fmla="*/ 2 w 78"/>
                <a:gd name="T13" fmla="*/ 11 h 69"/>
                <a:gd name="T14" fmla="*/ 3 w 78"/>
                <a:gd name="T15" fmla="*/ 5 h 69"/>
                <a:gd name="T16" fmla="*/ 7 w 78"/>
                <a:gd name="T17" fmla="*/ 0 h 69"/>
                <a:gd name="T18" fmla="*/ 14 w 78"/>
                <a:gd name="T19" fmla="*/ 0 h 69"/>
                <a:gd name="T20" fmla="*/ 20 w 78"/>
                <a:gd name="T21" fmla="*/ 0 h 69"/>
                <a:gd name="T22" fmla="*/ 24 w 78"/>
                <a:gd name="T23" fmla="*/ 0 h 69"/>
                <a:gd name="T24" fmla="*/ 27 w 78"/>
                <a:gd name="T25" fmla="*/ 1 h 69"/>
                <a:gd name="T26" fmla="*/ 32 w 78"/>
                <a:gd name="T27" fmla="*/ 1 h 69"/>
                <a:gd name="T28" fmla="*/ 36 w 78"/>
                <a:gd name="T29" fmla="*/ 3 h 69"/>
                <a:gd name="T30" fmla="*/ 37 w 78"/>
                <a:gd name="T31" fmla="*/ 8 h 69"/>
                <a:gd name="T32" fmla="*/ 38 w 78"/>
                <a:gd name="T33" fmla="*/ 14 h 69"/>
                <a:gd name="T34" fmla="*/ 37 w 78"/>
                <a:gd name="T35" fmla="*/ 19 h 69"/>
                <a:gd name="T36" fmla="*/ 37 w 78"/>
                <a:gd name="T37" fmla="*/ 24 h 69"/>
                <a:gd name="T38" fmla="*/ 35 w 78"/>
                <a:gd name="T39" fmla="*/ 27 h 69"/>
                <a:gd name="T40" fmla="*/ 31 w 78"/>
                <a:gd name="T41" fmla="*/ 30 h 69"/>
                <a:gd name="T42" fmla="*/ 27 w 78"/>
                <a:gd name="T43" fmla="*/ 32 h 69"/>
                <a:gd name="T44" fmla="*/ 21 w 78"/>
                <a:gd name="T45" fmla="*/ 3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69">
                  <a:moveTo>
                    <a:pt x="43" y="69"/>
                  </a:moveTo>
                  <a:lnTo>
                    <a:pt x="23" y="64"/>
                  </a:lnTo>
                  <a:lnTo>
                    <a:pt x="11" y="58"/>
                  </a:lnTo>
                  <a:lnTo>
                    <a:pt x="4" y="50"/>
                  </a:lnTo>
                  <a:lnTo>
                    <a:pt x="0" y="42"/>
                  </a:lnTo>
                  <a:lnTo>
                    <a:pt x="0" y="32"/>
                  </a:lnTo>
                  <a:lnTo>
                    <a:pt x="4" y="22"/>
                  </a:lnTo>
                  <a:lnTo>
                    <a:pt x="7" y="10"/>
                  </a:lnTo>
                  <a:lnTo>
                    <a:pt x="14" y="0"/>
                  </a:lnTo>
                  <a:lnTo>
                    <a:pt x="29" y="0"/>
                  </a:lnTo>
                  <a:lnTo>
                    <a:pt x="41" y="1"/>
                  </a:lnTo>
                  <a:lnTo>
                    <a:pt x="49" y="1"/>
                  </a:lnTo>
                  <a:lnTo>
                    <a:pt x="56" y="2"/>
                  </a:lnTo>
                  <a:lnTo>
                    <a:pt x="65" y="3"/>
                  </a:lnTo>
                  <a:lnTo>
                    <a:pt x="74" y="7"/>
                  </a:lnTo>
                  <a:lnTo>
                    <a:pt x="76" y="17"/>
                  </a:lnTo>
                  <a:lnTo>
                    <a:pt x="78" y="29"/>
                  </a:lnTo>
                  <a:lnTo>
                    <a:pt x="76" y="39"/>
                  </a:lnTo>
                  <a:lnTo>
                    <a:pt x="75" y="48"/>
                  </a:lnTo>
                  <a:lnTo>
                    <a:pt x="71" y="54"/>
                  </a:lnTo>
                  <a:lnTo>
                    <a:pt x="64" y="61"/>
                  </a:lnTo>
                  <a:lnTo>
                    <a:pt x="55" y="65"/>
                  </a:lnTo>
                  <a:lnTo>
                    <a:pt x="43" y="6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3" name="Freeform 8"/>
            <p:cNvSpPr>
              <a:spLocks/>
            </p:cNvSpPr>
            <p:nvPr/>
          </p:nvSpPr>
          <p:spPr bwMode="auto">
            <a:xfrm>
              <a:off x="864" y="2714"/>
              <a:ext cx="170" cy="140"/>
            </a:xfrm>
            <a:custGeom>
              <a:avLst/>
              <a:gdLst>
                <a:gd name="T0" fmla="*/ 0 w 341"/>
                <a:gd name="T1" fmla="*/ 140 h 279"/>
                <a:gd name="T2" fmla="*/ 0 w 341"/>
                <a:gd name="T3" fmla="*/ 116 h 279"/>
                <a:gd name="T4" fmla="*/ 3 w 341"/>
                <a:gd name="T5" fmla="*/ 97 h 279"/>
                <a:gd name="T6" fmla="*/ 9 w 341"/>
                <a:gd name="T7" fmla="*/ 82 h 279"/>
                <a:gd name="T8" fmla="*/ 15 w 341"/>
                <a:gd name="T9" fmla="*/ 70 h 279"/>
                <a:gd name="T10" fmla="*/ 23 w 341"/>
                <a:gd name="T11" fmla="*/ 58 h 279"/>
                <a:gd name="T12" fmla="*/ 32 w 341"/>
                <a:gd name="T13" fmla="*/ 45 h 279"/>
                <a:gd name="T14" fmla="*/ 40 w 341"/>
                <a:gd name="T15" fmla="*/ 31 h 279"/>
                <a:gd name="T16" fmla="*/ 49 w 341"/>
                <a:gd name="T17" fmla="*/ 12 h 279"/>
                <a:gd name="T18" fmla="*/ 52 w 341"/>
                <a:gd name="T19" fmla="*/ 13 h 279"/>
                <a:gd name="T20" fmla="*/ 56 w 341"/>
                <a:gd name="T21" fmla="*/ 13 h 279"/>
                <a:gd name="T22" fmla="*/ 59 w 341"/>
                <a:gd name="T23" fmla="*/ 14 h 279"/>
                <a:gd name="T24" fmla="*/ 64 w 341"/>
                <a:gd name="T25" fmla="*/ 14 h 279"/>
                <a:gd name="T26" fmla="*/ 70 w 341"/>
                <a:gd name="T27" fmla="*/ 10 h 279"/>
                <a:gd name="T28" fmla="*/ 77 w 341"/>
                <a:gd name="T29" fmla="*/ 7 h 279"/>
                <a:gd name="T30" fmla="*/ 84 w 341"/>
                <a:gd name="T31" fmla="*/ 5 h 279"/>
                <a:gd name="T32" fmla="*/ 91 w 341"/>
                <a:gd name="T33" fmla="*/ 5 h 279"/>
                <a:gd name="T34" fmla="*/ 98 w 341"/>
                <a:gd name="T35" fmla="*/ 4 h 279"/>
                <a:gd name="T36" fmla="*/ 106 w 341"/>
                <a:gd name="T37" fmla="*/ 3 h 279"/>
                <a:gd name="T38" fmla="*/ 114 w 341"/>
                <a:gd name="T39" fmla="*/ 2 h 279"/>
                <a:gd name="T40" fmla="*/ 123 w 341"/>
                <a:gd name="T41" fmla="*/ 0 h 279"/>
                <a:gd name="T42" fmla="*/ 128 w 341"/>
                <a:gd name="T43" fmla="*/ 14 h 279"/>
                <a:gd name="T44" fmla="*/ 135 w 341"/>
                <a:gd name="T45" fmla="*/ 28 h 279"/>
                <a:gd name="T46" fmla="*/ 142 w 341"/>
                <a:gd name="T47" fmla="*/ 41 h 279"/>
                <a:gd name="T48" fmla="*/ 150 w 341"/>
                <a:gd name="T49" fmla="*/ 55 h 279"/>
                <a:gd name="T50" fmla="*/ 156 w 341"/>
                <a:gd name="T51" fmla="*/ 68 h 279"/>
                <a:gd name="T52" fmla="*/ 162 w 341"/>
                <a:gd name="T53" fmla="*/ 83 h 279"/>
                <a:gd name="T54" fmla="*/ 167 w 341"/>
                <a:gd name="T55" fmla="*/ 101 h 279"/>
                <a:gd name="T56" fmla="*/ 170 w 341"/>
                <a:gd name="T57" fmla="*/ 121 h 279"/>
                <a:gd name="T58" fmla="*/ 170 w 341"/>
                <a:gd name="T59" fmla="*/ 121 h 279"/>
                <a:gd name="T60" fmla="*/ 169 w 341"/>
                <a:gd name="T61" fmla="*/ 122 h 279"/>
                <a:gd name="T62" fmla="*/ 152 w 341"/>
                <a:gd name="T63" fmla="*/ 108 h 279"/>
                <a:gd name="T64" fmla="*/ 135 w 341"/>
                <a:gd name="T65" fmla="*/ 100 h 279"/>
                <a:gd name="T66" fmla="*/ 116 w 341"/>
                <a:gd name="T67" fmla="*/ 96 h 279"/>
                <a:gd name="T68" fmla="*/ 97 w 341"/>
                <a:gd name="T69" fmla="*/ 96 h 279"/>
                <a:gd name="T70" fmla="*/ 78 w 341"/>
                <a:gd name="T71" fmla="*/ 99 h 279"/>
                <a:gd name="T72" fmla="*/ 59 w 341"/>
                <a:gd name="T73" fmla="*/ 105 h 279"/>
                <a:gd name="T74" fmla="*/ 40 w 341"/>
                <a:gd name="T75" fmla="*/ 112 h 279"/>
                <a:gd name="T76" fmla="*/ 22 w 341"/>
                <a:gd name="T77" fmla="*/ 121 h 279"/>
                <a:gd name="T78" fmla="*/ 15 w 341"/>
                <a:gd name="T79" fmla="*/ 126 h 279"/>
                <a:gd name="T80" fmla="*/ 10 w 341"/>
                <a:gd name="T81" fmla="*/ 131 h 279"/>
                <a:gd name="T82" fmla="*/ 6 w 341"/>
                <a:gd name="T83" fmla="*/ 134 h 279"/>
                <a:gd name="T84" fmla="*/ 4 w 341"/>
                <a:gd name="T85" fmla="*/ 136 h 279"/>
                <a:gd name="T86" fmla="*/ 1 w 341"/>
                <a:gd name="T87" fmla="*/ 139 h 279"/>
                <a:gd name="T88" fmla="*/ 0 w 341"/>
                <a:gd name="T89" fmla="*/ 140 h 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279">
                  <a:moveTo>
                    <a:pt x="0" y="279"/>
                  </a:moveTo>
                  <a:lnTo>
                    <a:pt x="0" y="231"/>
                  </a:lnTo>
                  <a:lnTo>
                    <a:pt x="7" y="193"/>
                  </a:lnTo>
                  <a:lnTo>
                    <a:pt x="18" y="163"/>
                  </a:lnTo>
                  <a:lnTo>
                    <a:pt x="31" y="139"/>
                  </a:lnTo>
                  <a:lnTo>
                    <a:pt x="46" y="115"/>
                  </a:lnTo>
                  <a:lnTo>
                    <a:pt x="64" y="90"/>
                  </a:lnTo>
                  <a:lnTo>
                    <a:pt x="81" y="61"/>
                  </a:lnTo>
                  <a:lnTo>
                    <a:pt x="99" y="24"/>
                  </a:lnTo>
                  <a:lnTo>
                    <a:pt x="105" y="25"/>
                  </a:lnTo>
                  <a:lnTo>
                    <a:pt x="112" y="26"/>
                  </a:lnTo>
                  <a:lnTo>
                    <a:pt x="119" y="27"/>
                  </a:lnTo>
                  <a:lnTo>
                    <a:pt x="128" y="28"/>
                  </a:lnTo>
                  <a:lnTo>
                    <a:pt x="141" y="19"/>
                  </a:lnTo>
                  <a:lnTo>
                    <a:pt x="155" y="13"/>
                  </a:lnTo>
                  <a:lnTo>
                    <a:pt x="168" y="10"/>
                  </a:lnTo>
                  <a:lnTo>
                    <a:pt x="183" y="10"/>
                  </a:lnTo>
                  <a:lnTo>
                    <a:pt x="197" y="8"/>
                  </a:lnTo>
                  <a:lnTo>
                    <a:pt x="213" y="6"/>
                  </a:lnTo>
                  <a:lnTo>
                    <a:pt x="229" y="3"/>
                  </a:lnTo>
                  <a:lnTo>
                    <a:pt x="247" y="0"/>
                  </a:lnTo>
                  <a:lnTo>
                    <a:pt x="257" y="28"/>
                  </a:lnTo>
                  <a:lnTo>
                    <a:pt x="271" y="56"/>
                  </a:lnTo>
                  <a:lnTo>
                    <a:pt x="285" y="82"/>
                  </a:lnTo>
                  <a:lnTo>
                    <a:pt x="300" y="109"/>
                  </a:lnTo>
                  <a:lnTo>
                    <a:pt x="312" y="135"/>
                  </a:lnTo>
                  <a:lnTo>
                    <a:pt x="325" y="166"/>
                  </a:lnTo>
                  <a:lnTo>
                    <a:pt x="334" y="201"/>
                  </a:lnTo>
                  <a:lnTo>
                    <a:pt x="341" y="241"/>
                  </a:lnTo>
                  <a:lnTo>
                    <a:pt x="340" y="241"/>
                  </a:lnTo>
                  <a:lnTo>
                    <a:pt x="339" y="243"/>
                  </a:lnTo>
                  <a:lnTo>
                    <a:pt x="305" y="216"/>
                  </a:lnTo>
                  <a:lnTo>
                    <a:pt x="270" y="199"/>
                  </a:lnTo>
                  <a:lnTo>
                    <a:pt x="232" y="191"/>
                  </a:lnTo>
                  <a:lnTo>
                    <a:pt x="195" y="192"/>
                  </a:lnTo>
                  <a:lnTo>
                    <a:pt x="156" y="197"/>
                  </a:lnTo>
                  <a:lnTo>
                    <a:pt x="118" y="209"/>
                  </a:lnTo>
                  <a:lnTo>
                    <a:pt x="80" y="224"/>
                  </a:lnTo>
                  <a:lnTo>
                    <a:pt x="45" y="241"/>
                  </a:lnTo>
                  <a:lnTo>
                    <a:pt x="31" y="252"/>
                  </a:lnTo>
                  <a:lnTo>
                    <a:pt x="21" y="261"/>
                  </a:lnTo>
                  <a:lnTo>
                    <a:pt x="13" y="268"/>
                  </a:lnTo>
                  <a:lnTo>
                    <a:pt x="8" y="272"/>
                  </a:lnTo>
                  <a:lnTo>
                    <a:pt x="3" y="277"/>
                  </a:lnTo>
                  <a:lnTo>
                    <a:pt x="0" y="279"/>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4" name="Freeform 9"/>
            <p:cNvSpPr>
              <a:spLocks/>
            </p:cNvSpPr>
            <p:nvPr/>
          </p:nvSpPr>
          <p:spPr bwMode="auto">
            <a:xfrm>
              <a:off x="1262" y="1570"/>
              <a:ext cx="376" cy="1266"/>
            </a:xfrm>
            <a:custGeom>
              <a:avLst/>
              <a:gdLst>
                <a:gd name="T0" fmla="*/ 108 w 752"/>
                <a:gd name="T1" fmla="*/ 1255 h 2533"/>
                <a:gd name="T2" fmla="*/ 8 w 752"/>
                <a:gd name="T3" fmla="*/ 1214 h 2533"/>
                <a:gd name="T4" fmla="*/ 61 w 752"/>
                <a:gd name="T5" fmla="*/ 1166 h 2533"/>
                <a:gd name="T6" fmla="*/ 166 w 752"/>
                <a:gd name="T7" fmla="*/ 1119 h 2533"/>
                <a:gd name="T8" fmla="*/ 166 w 752"/>
                <a:gd name="T9" fmla="*/ 1130 h 2533"/>
                <a:gd name="T10" fmla="*/ 139 w 752"/>
                <a:gd name="T11" fmla="*/ 1147 h 2533"/>
                <a:gd name="T12" fmla="*/ 138 w 752"/>
                <a:gd name="T13" fmla="*/ 1157 h 2533"/>
                <a:gd name="T14" fmla="*/ 120 w 752"/>
                <a:gd name="T15" fmla="*/ 1161 h 2533"/>
                <a:gd name="T16" fmla="*/ 101 w 752"/>
                <a:gd name="T17" fmla="*/ 1167 h 2533"/>
                <a:gd name="T18" fmla="*/ 108 w 752"/>
                <a:gd name="T19" fmla="*/ 1176 h 2533"/>
                <a:gd name="T20" fmla="*/ 114 w 752"/>
                <a:gd name="T21" fmla="*/ 1181 h 2533"/>
                <a:gd name="T22" fmla="*/ 87 w 752"/>
                <a:gd name="T23" fmla="*/ 1179 h 2533"/>
                <a:gd name="T24" fmla="*/ 74 w 752"/>
                <a:gd name="T25" fmla="*/ 1188 h 2533"/>
                <a:gd name="T26" fmla="*/ 96 w 752"/>
                <a:gd name="T27" fmla="*/ 1196 h 2533"/>
                <a:gd name="T28" fmla="*/ 108 w 752"/>
                <a:gd name="T29" fmla="*/ 1203 h 2533"/>
                <a:gd name="T30" fmla="*/ 82 w 752"/>
                <a:gd name="T31" fmla="*/ 1200 h 2533"/>
                <a:gd name="T32" fmla="*/ 54 w 752"/>
                <a:gd name="T33" fmla="*/ 1192 h 2533"/>
                <a:gd name="T34" fmla="*/ 39 w 752"/>
                <a:gd name="T35" fmla="*/ 1196 h 2533"/>
                <a:gd name="T36" fmla="*/ 31 w 752"/>
                <a:gd name="T37" fmla="*/ 1207 h 2533"/>
                <a:gd name="T38" fmla="*/ 74 w 752"/>
                <a:gd name="T39" fmla="*/ 1234 h 2533"/>
                <a:gd name="T40" fmla="*/ 116 w 752"/>
                <a:gd name="T41" fmla="*/ 1239 h 2533"/>
                <a:gd name="T42" fmla="*/ 105 w 752"/>
                <a:gd name="T43" fmla="*/ 1231 h 2533"/>
                <a:gd name="T44" fmla="*/ 102 w 752"/>
                <a:gd name="T45" fmla="*/ 1230 h 2533"/>
                <a:gd name="T46" fmla="*/ 116 w 752"/>
                <a:gd name="T47" fmla="*/ 1226 h 2533"/>
                <a:gd name="T48" fmla="*/ 106 w 752"/>
                <a:gd name="T49" fmla="*/ 1219 h 2533"/>
                <a:gd name="T50" fmla="*/ 101 w 752"/>
                <a:gd name="T51" fmla="*/ 1213 h 2533"/>
                <a:gd name="T52" fmla="*/ 117 w 752"/>
                <a:gd name="T53" fmla="*/ 1211 h 2533"/>
                <a:gd name="T54" fmla="*/ 123 w 752"/>
                <a:gd name="T55" fmla="*/ 1201 h 2533"/>
                <a:gd name="T56" fmla="*/ 102 w 752"/>
                <a:gd name="T57" fmla="*/ 1194 h 2533"/>
                <a:gd name="T58" fmla="*/ 87 w 752"/>
                <a:gd name="T59" fmla="*/ 1189 h 2533"/>
                <a:gd name="T60" fmla="*/ 105 w 752"/>
                <a:gd name="T61" fmla="*/ 1187 h 2533"/>
                <a:gd name="T62" fmla="*/ 131 w 752"/>
                <a:gd name="T63" fmla="*/ 1186 h 2533"/>
                <a:gd name="T64" fmla="*/ 132 w 752"/>
                <a:gd name="T65" fmla="*/ 1177 h 2533"/>
                <a:gd name="T66" fmla="*/ 121 w 752"/>
                <a:gd name="T67" fmla="*/ 1173 h 2533"/>
                <a:gd name="T68" fmla="*/ 132 w 752"/>
                <a:gd name="T69" fmla="*/ 1168 h 2533"/>
                <a:gd name="T70" fmla="*/ 151 w 752"/>
                <a:gd name="T71" fmla="*/ 1160 h 2533"/>
                <a:gd name="T72" fmla="*/ 152 w 752"/>
                <a:gd name="T73" fmla="*/ 1151 h 2533"/>
                <a:gd name="T74" fmla="*/ 162 w 752"/>
                <a:gd name="T75" fmla="*/ 1138 h 2533"/>
                <a:gd name="T76" fmla="*/ 184 w 752"/>
                <a:gd name="T77" fmla="*/ 1121 h 2533"/>
                <a:gd name="T78" fmla="*/ 185 w 752"/>
                <a:gd name="T79" fmla="*/ 1113 h 2533"/>
                <a:gd name="T80" fmla="*/ 187 w 752"/>
                <a:gd name="T81" fmla="*/ 889 h 2533"/>
                <a:gd name="T82" fmla="*/ 196 w 752"/>
                <a:gd name="T83" fmla="*/ 198 h 2533"/>
                <a:gd name="T84" fmla="*/ 197 w 752"/>
                <a:gd name="T85" fmla="*/ 96 h 2533"/>
                <a:gd name="T86" fmla="*/ 200 w 752"/>
                <a:gd name="T87" fmla="*/ 23 h 2533"/>
                <a:gd name="T88" fmla="*/ 212 w 752"/>
                <a:gd name="T89" fmla="*/ 21 h 2533"/>
                <a:gd name="T90" fmla="*/ 200 w 752"/>
                <a:gd name="T91" fmla="*/ 19 h 2533"/>
                <a:gd name="T92" fmla="*/ 197 w 752"/>
                <a:gd name="T93" fmla="*/ 7 h 2533"/>
                <a:gd name="T94" fmla="*/ 213 w 752"/>
                <a:gd name="T95" fmla="*/ 0 h 2533"/>
                <a:gd name="T96" fmla="*/ 213 w 752"/>
                <a:gd name="T97" fmla="*/ 401 h 2533"/>
                <a:gd name="T98" fmla="*/ 205 w 752"/>
                <a:gd name="T99" fmla="*/ 940 h 2533"/>
                <a:gd name="T100" fmla="*/ 204 w 752"/>
                <a:gd name="T101" fmla="*/ 1105 h 2533"/>
                <a:gd name="T102" fmla="*/ 232 w 752"/>
                <a:gd name="T103" fmla="*/ 1125 h 2533"/>
                <a:gd name="T104" fmla="*/ 291 w 752"/>
                <a:gd name="T105" fmla="*/ 1161 h 2533"/>
                <a:gd name="T106" fmla="*/ 357 w 752"/>
                <a:gd name="T107" fmla="*/ 1201 h 2533"/>
                <a:gd name="T108" fmla="*/ 356 w 752"/>
                <a:gd name="T109" fmla="*/ 1233 h 2533"/>
                <a:gd name="T110" fmla="*/ 255 w 752"/>
                <a:gd name="T111" fmla="*/ 1260 h 25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2" h="2533">
                  <a:moveTo>
                    <a:pt x="363" y="2533"/>
                  </a:moveTo>
                  <a:lnTo>
                    <a:pt x="325" y="2529"/>
                  </a:lnTo>
                  <a:lnTo>
                    <a:pt x="275" y="2522"/>
                  </a:lnTo>
                  <a:lnTo>
                    <a:pt x="216" y="2510"/>
                  </a:lnTo>
                  <a:lnTo>
                    <a:pt x="157" y="2495"/>
                  </a:lnTo>
                  <a:lnTo>
                    <a:pt x="99" y="2476"/>
                  </a:lnTo>
                  <a:lnTo>
                    <a:pt x="50" y="2454"/>
                  </a:lnTo>
                  <a:lnTo>
                    <a:pt x="16" y="2428"/>
                  </a:lnTo>
                  <a:lnTo>
                    <a:pt x="0" y="2399"/>
                  </a:lnTo>
                  <a:lnTo>
                    <a:pt x="26" y="2383"/>
                  </a:lnTo>
                  <a:lnTo>
                    <a:pt x="69" y="2361"/>
                  </a:lnTo>
                  <a:lnTo>
                    <a:pt x="122" y="2333"/>
                  </a:lnTo>
                  <a:lnTo>
                    <a:pt x="180" y="2305"/>
                  </a:lnTo>
                  <a:lnTo>
                    <a:pt x="238" y="2276"/>
                  </a:lnTo>
                  <a:lnTo>
                    <a:pt x="291" y="2253"/>
                  </a:lnTo>
                  <a:lnTo>
                    <a:pt x="332" y="2238"/>
                  </a:lnTo>
                  <a:lnTo>
                    <a:pt x="359" y="2236"/>
                  </a:lnTo>
                  <a:lnTo>
                    <a:pt x="353" y="2242"/>
                  </a:lnTo>
                  <a:lnTo>
                    <a:pt x="345" y="2250"/>
                  </a:lnTo>
                  <a:lnTo>
                    <a:pt x="331" y="2260"/>
                  </a:lnTo>
                  <a:lnTo>
                    <a:pt x="318" y="2270"/>
                  </a:lnTo>
                  <a:lnTo>
                    <a:pt x="303" y="2278"/>
                  </a:lnTo>
                  <a:lnTo>
                    <a:pt x="291" y="2287"/>
                  </a:lnTo>
                  <a:lnTo>
                    <a:pt x="278" y="2294"/>
                  </a:lnTo>
                  <a:lnTo>
                    <a:pt x="271" y="2301"/>
                  </a:lnTo>
                  <a:lnTo>
                    <a:pt x="272" y="2306"/>
                  </a:lnTo>
                  <a:lnTo>
                    <a:pt x="275" y="2311"/>
                  </a:lnTo>
                  <a:lnTo>
                    <a:pt x="276" y="2315"/>
                  </a:lnTo>
                  <a:lnTo>
                    <a:pt x="276" y="2318"/>
                  </a:lnTo>
                  <a:lnTo>
                    <a:pt x="262" y="2319"/>
                  </a:lnTo>
                  <a:lnTo>
                    <a:pt x="250" y="2321"/>
                  </a:lnTo>
                  <a:lnTo>
                    <a:pt x="239" y="2322"/>
                  </a:lnTo>
                  <a:lnTo>
                    <a:pt x="229" y="2324"/>
                  </a:lnTo>
                  <a:lnTo>
                    <a:pt x="218" y="2326"/>
                  </a:lnTo>
                  <a:lnTo>
                    <a:pt x="209" y="2330"/>
                  </a:lnTo>
                  <a:lnTo>
                    <a:pt x="201" y="2334"/>
                  </a:lnTo>
                  <a:lnTo>
                    <a:pt x="194" y="2341"/>
                  </a:lnTo>
                  <a:lnTo>
                    <a:pt x="199" y="2346"/>
                  </a:lnTo>
                  <a:lnTo>
                    <a:pt x="209" y="2352"/>
                  </a:lnTo>
                  <a:lnTo>
                    <a:pt x="215" y="2353"/>
                  </a:lnTo>
                  <a:lnTo>
                    <a:pt x="222" y="2355"/>
                  </a:lnTo>
                  <a:lnTo>
                    <a:pt x="229" y="2357"/>
                  </a:lnTo>
                  <a:lnTo>
                    <a:pt x="235" y="2361"/>
                  </a:lnTo>
                  <a:lnTo>
                    <a:pt x="227" y="2363"/>
                  </a:lnTo>
                  <a:lnTo>
                    <a:pt x="217" y="2364"/>
                  </a:lnTo>
                  <a:lnTo>
                    <a:pt x="203" y="2362"/>
                  </a:lnTo>
                  <a:lnTo>
                    <a:pt x="189" y="2361"/>
                  </a:lnTo>
                  <a:lnTo>
                    <a:pt x="173" y="2359"/>
                  </a:lnTo>
                  <a:lnTo>
                    <a:pt x="161" y="2360"/>
                  </a:lnTo>
                  <a:lnTo>
                    <a:pt x="149" y="2363"/>
                  </a:lnTo>
                  <a:lnTo>
                    <a:pt x="142" y="2372"/>
                  </a:lnTo>
                  <a:lnTo>
                    <a:pt x="148" y="2377"/>
                  </a:lnTo>
                  <a:lnTo>
                    <a:pt x="157" y="2382"/>
                  </a:lnTo>
                  <a:lnTo>
                    <a:pt x="168" y="2385"/>
                  </a:lnTo>
                  <a:lnTo>
                    <a:pt x="180" y="2389"/>
                  </a:lnTo>
                  <a:lnTo>
                    <a:pt x="192" y="2392"/>
                  </a:lnTo>
                  <a:lnTo>
                    <a:pt x="203" y="2395"/>
                  </a:lnTo>
                  <a:lnTo>
                    <a:pt x="212" y="2399"/>
                  </a:lnTo>
                  <a:lnTo>
                    <a:pt x="218" y="2406"/>
                  </a:lnTo>
                  <a:lnTo>
                    <a:pt x="216" y="2407"/>
                  </a:lnTo>
                  <a:lnTo>
                    <a:pt x="214" y="2410"/>
                  </a:lnTo>
                  <a:lnTo>
                    <a:pt x="195" y="2408"/>
                  </a:lnTo>
                  <a:lnTo>
                    <a:pt x="180" y="2406"/>
                  </a:lnTo>
                  <a:lnTo>
                    <a:pt x="164" y="2401"/>
                  </a:lnTo>
                  <a:lnTo>
                    <a:pt x="150" y="2397"/>
                  </a:lnTo>
                  <a:lnTo>
                    <a:pt x="135" y="2391"/>
                  </a:lnTo>
                  <a:lnTo>
                    <a:pt x="122" y="2387"/>
                  </a:lnTo>
                  <a:lnTo>
                    <a:pt x="107" y="2384"/>
                  </a:lnTo>
                  <a:lnTo>
                    <a:pt x="93" y="2384"/>
                  </a:lnTo>
                  <a:lnTo>
                    <a:pt x="89" y="2389"/>
                  </a:lnTo>
                  <a:lnTo>
                    <a:pt x="86" y="2392"/>
                  </a:lnTo>
                  <a:lnTo>
                    <a:pt x="78" y="2392"/>
                  </a:lnTo>
                  <a:lnTo>
                    <a:pt x="71" y="2392"/>
                  </a:lnTo>
                  <a:lnTo>
                    <a:pt x="64" y="2392"/>
                  </a:lnTo>
                  <a:lnTo>
                    <a:pt x="57" y="2392"/>
                  </a:lnTo>
                  <a:lnTo>
                    <a:pt x="62" y="2414"/>
                  </a:lnTo>
                  <a:lnTo>
                    <a:pt x="74" y="2432"/>
                  </a:lnTo>
                  <a:lnTo>
                    <a:pt x="94" y="2447"/>
                  </a:lnTo>
                  <a:lnTo>
                    <a:pt x="120" y="2461"/>
                  </a:lnTo>
                  <a:lnTo>
                    <a:pt x="147" y="2469"/>
                  </a:lnTo>
                  <a:lnTo>
                    <a:pt x="177" y="2477"/>
                  </a:lnTo>
                  <a:lnTo>
                    <a:pt x="206" y="2482"/>
                  </a:lnTo>
                  <a:lnTo>
                    <a:pt x="232" y="2486"/>
                  </a:lnTo>
                  <a:lnTo>
                    <a:pt x="232" y="2478"/>
                  </a:lnTo>
                  <a:lnTo>
                    <a:pt x="230" y="2472"/>
                  </a:lnTo>
                  <a:lnTo>
                    <a:pt x="224" y="2469"/>
                  </a:lnTo>
                  <a:lnTo>
                    <a:pt x="218" y="2467"/>
                  </a:lnTo>
                  <a:lnTo>
                    <a:pt x="210" y="2463"/>
                  </a:lnTo>
                  <a:lnTo>
                    <a:pt x="203" y="2462"/>
                  </a:lnTo>
                  <a:lnTo>
                    <a:pt x="196" y="2461"/>
                  </a:lnTo>
                  <a:lnTo>
                    <a:pt x="194" y="2460"/>
                  </a:lnTo>
                  <a:lnTo>
                    <a:pt x="203" y="2460"/>
                  </a:lnTo>
                  <a:lnTo>
                    <a:pt x="214" y="2460"/>
                  </a:lnTo>
                  <a:lnTo>
                    <a:pt x="223" y="2460"/>
                  </a:lnTo>
                  <a:lnTo>
                    <a:pt x="233" y="2460"/>
                  </a:lnTo>
                  <a:lnTo>
                    <a:pt x="232" y="2453"/>
                  </a:lnTo>
                  <a:lnTo>
                    <a:pt x="232" y="2446"/>
                  </a:lnTo>
                  <a:lnTo>
                    <a:pt x="225" y="2444"/>
                  </a:lnTo>
                  <a:lnTo>
                    <a:pt x="218" y="2441"/>
                  </a:lnTo>
                  <a:lnTo>
                    <a:pt x="212" y="2439"/>
                  </a:lnTo>
                  <a:lnTo>
                    <a:pt x="209" y="2438"/>
                  </a:lnTo>
                  <a:lnTo>
                    <a:pt x="201" y="2433"/>
                  </a:lnTo>
                  <a:lnTo>
                    <a:pt x="195" y="2430"/>
                  </a:lnTo>
                  <a:lnTo>
                    <a:pt x="201" y="2426"/>
                  </a:lnTo>
                  <a:lnTo>
                    <a:pt x="208" y="2425"/>
                  </a:lnTo>
                  <a:lnTo>
                    <a:pt x="214" y="2424"/>
                  </a:lnTo>
                  <a:lnTo>
                    <a:pt x="222" y="2424"/>
                  </a:lnTo>
                  <a:lnTo>
                    <a:pt x="233" y="2423"/>
                  </a:lnTo>
                  <a:lnTo>
                    <a:pt x="249" y="2422"/>
                  </a:lnTo>
                  <a:lnTo>
                    <a:pt x="253" y="2416"/>
                  </a:lnTo>
                  <a:lnTo>
                    <a:pt x="256" y="2410"/>
                  </a:lnTo>
                  <a:lnTo>
                    <a:pt x="246" y="2403"/>
                  </a:lnTo>
                  <a:lnTo>
                    <a:pt x="237" y="2399"/>
                  </a:lnTo>
                  <a:lnTo>
                    <a:pt x="225" y="2394"/>
                  </a:lnTo>
                  <a:lnTo>
                    <a:pt x="215" y="2392"/>
                  </a:lnTo>
                  <a:lnTo>
                    <a:pt x="203" y="2389"/>
                  </a:lnTo>
                  <a:lnTo>
                    <a:pt x="193" y="2386"/>
                  </a:lnTo>
                  <a:lnTo>
                    <a:pt x="183" y="2385"/>
                  </a:lnTo>
                  <a:lnTo>
                    <a:pt x="176" y="2384"/>
                  </a:lnTo>
                  <a:lnTo>
                    <a:pt x="174" y="2379"/>
                  </a:lnTo>
                  <a:lnTo>
                    <a:pt x="173" y="2375"/>
                  </a:lnTo>
                  <a:lnTo>
                    <a:pt x="184" y="2375"/>
                  </a:lnTo>
                  <a:lnTo>
                    <a:pt x="196" y="2375"/>
                  </a:lnTo>
                  <a:lnTo>
                    <a:pt x="209" y="2375"/>
                  </a:lnTo>
                  <a:lnTo>
                    <a:pt x="223" y="2376"/>
                  </a:lnTo>
                  <a:lnTo>
                    <a:pt x="235" y="2375"/>
                  </a:lnTo>
                  <a:lnTo>
                    <a:pt x="248" y="2375"/>
                  </a:lnTo>
                  <a:lnTo>
                    <a:pt x="262" y="2372"/>
                  </a:lnTo>
                  <a:lnTo>
                    <a:pt x="276" y="2370"/>
                  </a:lnTo>
                  <a:lnTo>
                    <a:pt x="276" y="2364"/>
                  </a:lnTo>
                  <a:lnTo>
                    <a:pt x="276" y="2359"/>
                  </a:lnTo>
                  <a:lnTo>
                    <a:pt x="264" y="2355"/>
                  </a:lnTo>
                  <a:lnTo>
                    <a:pt x="256" y="2353"/>
                  </a:lnTo>
                  <a:lnTo>
                    <a:pt x="250" y="2351"/>
                  </a:lnTo>
                  <a:lnTo>
                    <a:pt x="247" y="2351"/>
                  </a:lnTo>
                  <a:lnTo>
                    <a:pt x="241" y="2347"/>
                  </a:lnTo>
                  <a:lnTo>
                    <a:pt x="235" y="2344"/>
                  </a:lnTo>
                  <a:lnTo>
                    <a:pt x="242" y="2340"/>
                  </a:lnTo>
                  <a:lnTo>
                    <a:pt x="253" y="2338"/>
                  </a:lnTo>
                  <a:lnTo>
                    <a:pt x="263" y="2336"/>
                  </a:lnTo>
                  <a:lnTo>
                    <a:pt x="273" y="2333"/>
                  </a:lnTo>
                  <a:lnTo>
                    <a:pt x="283" y="2329"/>
                  </a:lnTo>
                  <a:lnTo>
                    <a:pt x="293" y="2325"/>
                  </a:lnTo>
                  <a:lnTo>
                    <a:pt x="302" y="2321"/>
                  </a:lnTo>
                  <a:lnTo>
                    <a:pt x="311" y="2316"/>
                  </a:lnTo>
                  <a:lnTo>
                    <a:pt x="311" y="2311"/>
                  </a:lnTo>
                  <a:lnTo>
                    <a:pt x="311" y="2308"/>
                  </a:lnTo>
                  <a:lnTo>
                    <a:pt x="304" y="2303"/>
                  </a:lnTo>
                  <a:lnTo>
                    <a:pt x="299" y="2299"/>
                  </a:lnTo>
                  <a:lnTo>
                    <a:pt x="304" y="2291"/>
                  </a:lnTo>
                  <a:lnTo>
                    <a:pt x="314" y="2284"/>
                  </a:lnTo>
                  <a:lnTo>
                    <a:pt x="324" y="2276"/>
                  </a:lnTo>
                  <a:lnTo>
                    <a:pt x="336" y="2268"/>
                  </a:lnTo>
                  <a:lnTo>
                    <a:pt x="346" y="2259"/>
                  </a:lnTo>
                  <a:lnTo>
                    <a:pt x="356" y="2250"/>
                  </a:lnTo>
                  <a:lnTo>
                    <a:pt x="367" y="2242"/>
                  </a:lnTo>
                  <a:lnTo>
                    <a:pt x="377" y="2234"/>
                  </a:lnTo>
                  <a:lnTo>
                    <a:pt x="374" y="2234"/>
                  </a:lnTo>
                  <a:lnTo>
                    <a:pt x="370" y="2236"/>
                  </a:lnTo>
                  <a:lnTo>
                    <a:pt x="370" y="2226"/>
                  </a:lnTo>
                  <a:lnTo>
                    <a:pt x="371" y="2196"/>
                  </a:lnTo>
                  <a:lnTo>
                    <a:pt x="371" y="2124"/>
                  </a:lnTo>
                  <a:lnTo>
                    <a:pt x="372" y="1993"/>
                  </a:lnTo>
                  <a:lnTo>
                    <a:pt x="374" y="1779"/>
                  </a:lnTo>
                  <a:lnTo>
                    <a:pt x="377" y="1464"/>
                  </a:lnTo>
                  <a:lnTo>
                    <a:pt x="380" y="1025"/>
                  </a:lnTo>
                  <a:lnTo>
                    <a:pt x="387" y="447"/>
                  </a:lnTo>
                  <a:lnTo>
                    <a:pt x="392" y="397"/>
                  </a:lnTo>
                  <a:lnTo>
                    <a:pt x="395" y="347"/>
                  </a:lnTo>
                  <a:lnTo>
                    <a:pt x="395" y="295"/>
                  </a:lnTo>
                  <a:lnTo>
                    <a:pt x="397" y="244"/>
                  </a:lnTo>
                  <a:lnTo>
                    <a:pt x="394" y="192"/>
                  </a:lnTo>
                  <a:lnTo>
                    <a:pt x="393" y="143"/>
                  </a:lnTo>
                  <a:lnTo>
                    <a:pt x="392" y="93"/>
                  </a:lnTo>
                  <a:lnTo>
                    <a:pt x="392" y="47"/>
                  </a:lnTo>
                  <a:lnTo>
                    <a:pt x="399" y="47"/>
                  </a:lnTo>
                  <a:lnTo>
                    <a:pt x="407" y="47"/>
                  </a:lnTo>
                  <a:lnTo>
                    <a:pt x="414" y="47"/>
                  </a:lnTo>
                  <a:lnTo>
                    <a:pt x="422" y="47"/>
                  </a:lnTo>
                  <a:lnTo>
                    <a:pt x="424" y="43"/>
                  </a:lnTo>
                  <a:lnTo>
                    <a:pt x="422" y="38"/>
                  </a:lnTo>
                  <a:lnTo>
                    <a:pt x="414" y="38"/>
                  </a:lnTo>
                  <a:lnTo>
                    <a:pt x="407" y="38"/>
                  </a:lnTo>
                  <a:lnTo>
                    <a:pt x="399" y="38"/>
                  </a:lnTo>
                  <a:lnTo>
                    <a:pt x="392" y="38"/>
                  </a:lnTo>
                  <a:lnTo>
                    <a:pt x="393" y="29"/>
                  </a:lnTo>
                  <a:lnTo>
                    <a:pt x="394" y="22"/>
                  </a:lnTo>
                  <a:lnTo>
                    <a:pt x="394" y="15"/>
                  </a:lnTo>
                  <a:lnTo>
                    <a:pt x="397" y="10"/>
                  </a:lnTo>
                  <a:lnTo>
                    <a:pt x="405" y="6"/>
                  </a:lnTo>
                  <a:lnTo>
                    <a:pt x="415" y="4"/>
                  </a:lnTo>
                  <a:lnTo>
                    <a:pt x="425" y="1"/>
                  </a:lnTo>
                  <a:lnTo>
                    <a:pt x="437" y="0"/>
                  </a:lnTo>
                  <a:lnTo>
                    <a:pt x="433" y="266"/>
                  </a:lnTo>
                  <a:lnTo>
                    <a:pt x="430" y="534"/>
                  </a:lnTo>
                  <a:lnTo>
                    <a:pt x="426" y="803"/>
                  </a:lnTo>
                  <a:lnTo>
                    <a:pt x="424" y="1072"/>
                  </a:lnTo>
                  <a:lnTo>
                    <a:pt x="420" y="1342"/>
                  </a:lnTo>
                  <a:lnTo>
                    <a:pt x="416" y="1611"/>
                  </a:lnTo>
                  <a:lnTo>
                    <a:pt x="410" y="1881"/>
                  </a:lnTo>
                  <a:lnTo>
                    <a:pt x="406" y="2152"/>
                  </a:lnTo>
                  <a:lnTo>
                    <a:pt x="402" y="2176"/>
                  </a:lnTo>
                  <a:lnTo>
                    <a:pt x="402" y="2195"/>
                  </a:lnTo>
                  <a:lnTo>
                    <a:pt x="407" y="2210"/>
                  </a:lnTo>
                  <a:lnTo>
                    <a:pt x="416" y="2222"/>
                  </a:lnTo>
                  <a:lnTo>
                    <a:pt x="428" y="2231"/>
                  </a:lnTo>
                  <a:lnTo>
                    <a:pt x="444" y="2240"/>
                  </a:lnTo>
                  <a:lnTo>
                    <a:pt x="464" y="2250"/>
                  </a:lnTo>
                  <a:lnTo>
                    <a:pt x="489" y="2263"/>
                  </a:lnTo>
                  <a:lnTo>
                    <a:pt x="520" y="2283"/>
                  </a:lnTo>
                  <a:lnTo>
                    <a:pt x="551" y="2303"/>
                  </a:lnTo>
                  <a:lnTo>
                    <a:pt x="582" y="2323"/>
                  </a:lnTo>
                  <a:lnTo>
                    <a:pt x="614" y="2344"/>
                  </a:lnTo>
                  <a:lnTo>
                    <a:pt x="646" y="2363"/>
                  </a:lnTo>
                  <a:lnTo>
                    <a:pt x="680" y="2383"/>
                  </a:lnTo>
                  <a:lnTo>
                    <a:pt x="714" y="2403"/>
                  </a:lnTo>
                  <a:lnTo>
                    <a:pt x="750" y="2424"/>
                  </a:lnTo>
                  <a:lnTo>
                    <a:pt x="750" y="2430"/>
                  </a:lnTo>
                  <a:lnTo>
                    <a:pt x="752" y="2439"/>
                  </a:lnTo>
                  <a:lnTo>
                    <a:pt x="712" y="2466"/>
                  </a:lnTo>
                  <a:lnTo>
                    <a:pt x="666" y="2487"/>
                  </a:lnTo>
                  <a:lnTo>
                    <a:pt x="615" y="2502"/>
                  </a:lnTo>
                  <a:lnTo>
                    <a:pt x="563" y="2514"/>
                  </a:lnTo>
                  <a:lnTo>
                    <a:pt x="509" y="2521"/>
                  </a:lnTo>
                  <a:lnTo>
                    <a:pt x="457" y="2527"/>
                  </a:lnTo>
                  <a:lnTo>
                    <a:pt x="407" y="2530"/>
                  </a:lnTo>
                  <a:lnTo>
                    <a:pt x="363" y="253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5" name="Freeform 10"/>
            <p:cNvSpPr>
              <a:spLocks/>
            </p:cNvSpPr>
            <p:nvPr/>
          </p:nvSpPr>
          <p:spPr bwMode="auto">
            <a:xfrm>
              <a:off x="1149" y="2828"/>
              <a:ext cx="18" cy="1"/>
            </a:xfrm>
            <a:custGeom>
              <a:avLst/>
              <a:gdLst>
                <a:gd name="T0" fmla="*/ 0 w 36"/>
                <a:gd name="T1" fmla="*/ 1 h 3"/>
                <a:gd name="T2" fmla="*/ 6 w 36"/>
                <a:gd name="T3" fmla="*/ 1 h 3"/>
                <a:gd name="T4" fmla="*/ 11 w 36"/>
                <a:gd name="T5" fmla="*/ 0 h 3"/>
                <a:gd name="T6" fmla="*/ 14 w 36"/>
                <a:gd name="T7" fmla="*/ 0 h 3"/>
                <a:gd name="T8" fmla="*/ 16 w 36"/>
                <a:gd name="T9" fmla="*/ 0 h 3"/>
                <a:gd name="T10" fmla="*/ 18 w 36"/>
                <a:gd name="T11" fmla="*/ 0 h 3"/>
                <a:gd name="T12" fmla="*/ 18 w 36"/>
                <a:gd name="T13" fmla="*/ 1 h 3"/>
                <a:gd name="T14" fmla="*/ 13 w 36"/>
                <a:gd name="T15" fmla="*/ 1 h 3"/>
                <a:gd name="T16" fmla="*/ 8 w 36"/>
                <a:gd name="T17" fmla="*/ 1 h 3"/>
                <a:gd name="T18" fmla="*/ 4 w 36"/>
                <a:gd name="T19" fmla="*/ 1 h 3"/>
                <a:gd name="T20" fmla="*/ 0 w 36"/>
                <a:gd name="T21" fmla="*/ 1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
                  <a:moveTo>
                    <a:pt x="0" y="3"/>
                  </a:moveTo>
                  <a:lnTo>
                    <a:pt x="12" y="2"/>
                  </a:lnTo>
                  <a:lnTo>
                    <a:pt x="21" y="0"/>
                  </a:lnTo>
                  <a:lnTo>
                    <a:pt x="28" y="0"/>
                  </a:lnTo>
                  <a:lnTo>
                    <a:pt x="32" y="0"/>
                  </a:lnTo>
                  <a:lnTo>
                    <a:pt x="36" y="0"/>
                  </a:lnTo>
                  <a:lnTo>
                    <a:pt x="36" y="3"/>
                  </a:lnTo>
                  <a:lnTo>
                    <a:pt x="25" y="3"/>
                  </a:lnTo>
                  <a:lnTo>
                    <a:pt x="16" y="3"/>
                  </a:lnTo>
                  <a:lnTo>
                    <a:pt x="7"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6" name="Freeform 11"/>
            <p:cNvSpPr>
              <a:spLocks/>
            </p:cNvSpPr>
            <p:nvPr/>
          </p:nvSpPr>
          <p:spPr bwMode="auto">
            <a:xfrm>
              <a:off x="474" y="2693"/>
              <a:ext cx="142" cy="135"/>
            </a:xfrm>
            <a:custGeom>
              <a:avLst/>
              <a:gdLst>
                <a:gd name="T0" fmla="*/ 129 w 284"/>
                <a:gd name="T1" fmla="*/ 135 h 270"/>
                <a:gd name="T2" fmla="*/ 77 w 284"/>
                <a:gd name="T3" fmla="*/ 126 h 270"/>
                <a:gd name="T4" fmla="*/ 38 w 284"/>
                <a:gd name="T5" fmla="*/ 112 h 270"/>
                <a:gd name="T6" fmla="*/ 12 w 284"/>
                <a:gd name="T7" fmla="*/ 94 h 270"/>
                <a:gd name="T8" fmla="*/ 0 w 284"/>
                <a:gd name="T9" fmla="*/ 75 h 270"/>
                <a:gd name="T10" fmla="*/ 3 w 284"/>
                <a:gd name="T11" fmla="*/ 54 h 270"/>
                <a:gd name="T12" fmla="*/ 21 w 284"/>
                <a:gd name="T13" fmla="*/ 35 h 270"/>
                <a:gd name="T14" fmla="*/ 54 w 284"/>
                <a:gd name="T15" fmla="*/ 16 h 270"/>
                <a:gd name="T16" fmla="*/ 106 w 284"/>
                <a:gd name="T17" fmla="*/ 0 h 270"/>
                <a:gd name="T18" fmla="*/ 107 w 284"/>
                <a:gd name="T19" fmla="*/ 13 h 270"/>
                <a:gd name="T20" fmla="*/ 113 w 284"/>
                <a:gd name="T21" fmla="*/ 29 h 270"/>
                <a:gd name="T22" fmla="*/ 121 w 284"/>
                <a:gd name="T23" fmla="*/ 45 h 270"/>
                <a:gd name="T24" fmla="*/ 130 w 284"/>
                <a:gd name="T25" fmla="*/ 62 h 270"/>
                <a:gd name="T26" fmla="*/ 137 w 284"/>
                <a:gd name="T27" fmla="*/ 79 h 270"/>
                <a:gd name="T28" fmla="*/ 142 w 284"/>
                <a:gd name="T29" fmla="*/ 97 h 270"/>
                <a:gd name="T30" fmla="*/ 142 w 284"/>
                <a:gd name="T31" fmla="*/ 116 h 270"/>
                <a:gd name="T32" fmla="*/ 138 w 284"/>
                <a:gd name="T33" fmla="*/ 135 h 270"/>
                <a:gd name="T34" fmla="*/ 134 w 284"/>
                <a:gd name="T35" fmla="*/ 135 h 270"/>
                <a:gd name="T36" fmla="*/ 129 w 284"/>
                <a:gd name="T37" fmla="*/ 135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4" h="270">
                  <a:moveTo>
                    <a:pt x="258" y="270"/>
                  </a:moveTo>
                  <a:lnTo>
                    <a:pt x="154" y="251"/>
                  </a:lnTo>
                  <a:lnTo>
                    <a:pt x="76" y="223"/>
                  </a:lnTo>
                  <a:lnTo>
                    <a:pt x="24" y="188"/>
                  </a:lnTo>
                  <a:lnTo>
                    <a:pt x="0" y="150"/>
                  </a:lnTo>
                  <a:lnTo>
                    <a:pt x="5" y="108"/>
                  </a:lnTo>
                  <a:lnTo>
                    <a:pt x="41" y="69"/>
                  </a:lnTo>
                  <a:lnTo>
                    <a:pt x="108" y="31"/>
                  </a:lnTo>
                  <a:lnTo>
                    <a:pt x="211" y="0"/>
                  </a:lnTo>
                  <a:lnTo>
                    <a:pt x="214" y="26"/>
                  </a:lnTo>
                  <a:lnTo>
                    <a:pt x="226" y="58"/>
                  </a:lnTo>
                  <a:lnTo>
                    <a:pt x="242" y="89"/>
                  </a:lnTo>
                  <a:lnTo>
                    <a:pt x="259" y="123"/>
                  </a:lnTo>
                  <a:lnTo>
                    <a:pt x="273" y="158"/>
                  </a:lnTo>
                  <a:lnTo>
                    <a:pt x="283" y="194"/>
                  </a:lnTo>
                  <a:lnTo>
                    <a:pt x="284" y="231"/>
                  </a:lnTo>
                  <a:lnTo>
                    <a:pt x="276" y="270"/>
                  </a:lnTo>
                  <a:lnTo>
                    <a:pt x="267" y="270"/>
                  </a:lnTo>
                  <a:lnTo>
                    <a:pt x="258" y="270"/>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7" name="Freeform 12"/>
            <p:cNvSpPr>
              <a:spLocks/>
            </p:cNvSpPr>
            <p:nvPr/>
          </p:nvSpPr>
          <p:spPr bwMode="auto">
            <a:xfrm>
              <a:off x="1636" y="2788"/>
              <a:ext cx="38" cy="40"/>
            </a:xfrm>
            <a:custGeom>
              <a:avLst/>
              <a:gdLst>
                <a:gd name="T0" fmla="*/ 5 w 76"/>
                <a:gd name="T1" fmla="*/ 40 h 80"/>
                <a:gd name="T2" fmla="*/ 2 w 76"/>
                <a:gd name="T3" fmla="*/ 36 h 80"/>
                <a:gd name="T4" fmla="*/ 0 w 76"/>
                <a:gd name="T5" fmla="*/ 32 h 80"/>
                <a:gd name="T6" fmla="*/ 0 w 76"/>
                <a:gd name="T7" fmla="*/ 28 h 80"/>
                <a:gd name="T8" fmla="*/ 3 w 76"/>
                <a:gd name="T9" fmla="*/ 25 h 80"/>
                <a:gd name="T10" fmla="*/ 6 w 76"/>
                <a:gd name="T11" fmla="*/ 21 h 80"/>
                <a:gd name="T12" fmla="*/ 9 w 76"/>
                <a:gd name="T13" fmla="*/ 20 h 80"/>
                <a:gd name="T14" fmla="*/ 13 w 76"/>
                <a:gd name="T15" fmla="*/ 17 h 80"/>
                <a:gd name="T16" fmla="*/ 17 w 76"/>
                <a:gd name="T17" fmla="*/ 17 h 80"/>
                <a:gd name="T18" fmla="*/ 18 w 76"/>
                <a:gd name="T19" fmla="*/ 12 h 80"/>
                <a:gd name="T20" fmla="*/ 21 w 76"/>
                <a:gd name="T21" fmla="*/ 8 h 80"/>
                <a:gd name="T22" fmla="*/ 23 w 76"/>
                <a:gd name="T23" fmla="*/ 5 h 80"/>
                <a:gd name="T24" fmla="*/ 25 w 76"/>
                <a:gd name="T25" fmla="*/ 1 h 80"/>
                <a:gd name="T26" fmla="*/ 28 w 76"/>
                <a:gd name="T27" fmla="*/ 0 h 80"/>
                <a:gd name="T28" fmla="*/ 30 w 76"/>
                <a:gd name="T29" fmla="*/ 0 h 80"/>
                <a:gd name="T30" fmla="*/ 35 w 76"/>
                <a:gd name="T31" fmla="*/ 9 h 80"/>
                <a:gd name="T32" fmla="*/ 38 w 76"/>
                <a:gd name="T33" fmla="*/ 17 h 80"/>
                <a:gd name="T34" fmla="*/ 38 w 76"/>
                <a:gd name="T35" fmla="*/ 24 h 80"/>
                <a:gd name="T36" fmla="*/ 37 w 76"/>
                <a:gd name="T37" fmla="*/ 30 h 80"/>
                <a:gd name="T38" fmla="*/ 33 w 76"/>
                <a:gd name="T39" fmla="*/ 34 h 80"/>
                <a:gd name="T40" fmla="*/ 26 w 76"/>
                <a:gd name="T41" fmla="*/ 38 h 80"/>
                <a:gd name="T42" fmla="*/ 17 w 76"/>
                <a:gd name="T43" fmla="*/ 39 h 80"/>
                <a:gd name="T44" fmla="*/ 5 w 76"/>
                <a:gd name="T45" fmla="*/ 4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80">
                  <a:moveTo>
                    <a:pt x="10" y="80"/>
                  </a:moveTo>
                  <a:lnTo>
                    <a:pt x="3" y="71"/>
                  </a:lnTo>
                  <a:lnTo>
                    <a:pt x="0" y="63"/>
                  </a:lnTo>
                  <a:lnTo>
                    <a:pt x="0" y="56"/>
                  </a:lnTo>
                  <a:lnTo>
                    <a:pt x="5" y="49"/>
                  </a:lnTo>
                  <a:lnTo>
                    <a:pt x="11" y="42"/>
                  </a:lnTo>
                  <a:lnTo>
                    <a:pt x="18" y="39"/>
                  </a:lnTo>
                  <a:lnTo>
                    <a:pt x="25" y="34"/>
                  </a:lnTo>
                  <a:lnTo>
                    <a:pt x="34" y="33"/>
                  </a:lnTo>
                  <a:lnTo>
                    <a:pt x="36" y="23"/>
                  </a:lnTo>
                  <a:lnTo>
                    <a:pt x="42" y="16"/>
                  </a:lnTo>
                  <a:lnTo>
                    <a:pt x="46" y="9"/>
                  </a:lnTo>
                  <a:lnTo>
                    <a:pt x="50" y="2"/>
                  </a:lnTo>
                  <a:lnTo>
                    <a:pt x="55" y="0"/>
                  </a:lnTo>
                  <a:lnTo>
                    <a:pt x="60" y="0"/>
                  </a:lnTo>
                  <a:lnTo>
                    <a:pt x="69" y="17"/>
                  </a:lnTo>
                  <a:lnTo>
                    <a:pt x="75" y="34"/>
                  </a:lnTo>
                  <a:lnTo>
                    <a:pt x="76" y="48"/>
                  </a:lnTo>
                  <a:lnTo>
                    <a:pt x="74" y="60"/>
                  </a:lnTo>
                  <a:lnTo>
                    <a:pt x="66" y="68"/>
                  </a:lnTo>
                  <a:lnTo>
                    <a:pt x="52" y="75"/>
                  </a:lnTo>
                  <a:lnTo>
                    <a:pt x="34" y="78"/>
                  </a:lnTo>
                  <a:lnTo>
                    <a:pt x="10" y="8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8" name="Freeform 13"/>
            <p:cNvSpPr>
              <a:spLocks/>
            </p:cNvSpPr>
            <p:nvPr/>
          </p:nvSpPr>
          <p:spPr bwMode="auto">
            <a:xfrm>
              <a:off x="592" y="2618"/>
              <a:ext cx="231" cy="210"/>
            </a:xfrm>
            <a:custGeom>
              <a:avLst/>
              <a:gdLst>
                <a:gd name="T0" fmla="*/ 37 w 464"/>
                <a:gd name="T1" fmla="*/ 204 h 421"/>
                <a:gd name="T2" fmla="*/ 37 w 464"/>
                <a:gd name="T3" fmla="*/ 191 h 421"/>
                <a:gd name="T4" fmla="*/ 82 w 464"/>
                <a:gd name="T5" fmla="*/ 169 h 421"/>
                <a:gd name="T6" fmla="*/ 157 w 464"/>
                <a:gd name="T7" fmla="*/ 166 h 421"/>
                <a:gd name="T8" fmla="*/ 224 w 464"/>
                <a:gd name="T9" fmla="*/ 147 h 421"/>
                <a:gd name="T10" fmla="*/ 221 w 464"/>
                <a:gd name="T11" fmla="*/ 139 h 421"/>
                <a:gd name="T12" fmla="*/ 198 w 464"/>
                <a:gd name="T13" fmla="*/ 144 h 421"/>
                <a:gd name="T14" fmla="*/ 174 w 464"/>
                <a:gd name="T15" fmla="*/ 149 h 421"/>
                <a:gd name="T16" fmla="*/ 132 w 464"/>
                <a:gd name="T17" fmla="*/ 152 h 421"/>
                <a:gd name="T18" fmla="*/ 88 w 464"/>
                <a:gd name="T19" fmla="*/ 162 h 421"/>
                <a:gd name="T20" fmla="*/ 39 w 464"/>
                <a:gd name="T21" fmla="*/ 171 h 421"/>
                <a:gd name="T22" fmla="*/ 26 w 464"/>
                <a:gd name="T23" fmla="*/ 142 h 421"/>
                <a:gd name="T24" fmla="*/ 6 w 464"/>
                <a:gd name="T25" fmla="*/ 94 h 421"/>
                <a:gd name="T26" fmla="*/ 3 w 464"/>
                <a:gd name="T27" fmla="*/ 78 h 421"/>
                <a:gd name="T28" fmla="*/ 17 w 464"/>
                <a:gd name="T29" fmla="*/ 78 h 421"/>
                <a:gd name="T30" fmla="*/ 29 w 464"/>
                <a:gd name="T31" fmla="*/ 78 h 421"/>
                <a:gd name="T32" fmla="*/ 47 w 464"/>
                <a:gd name="T33" fmla="*/ 79 h 421"/>
                <a:gd name="T34" fmla="*/ 60 w 464"/>
                <a:gd name="T35" fmla="*/ 68 h 421"/>
                <a:gd name="T36" fmla="*/ 76 w 464"/>
                <a:gd name="T37" fmla="*/ 59 h 421"/>
                <a:gd name="T38" fmla="*/ 81 w 464"/>
                <a:gd name="T39" fmla="*/ 83 h 421"/>
                <a:gd name="T40" fmla="*/ 95 w 464"/>
                <a:gd name="T41" fmla="*/ 98 h 421"/>
                <a:gd name="T42" fmla="*/ 116 w 464"/>
                <a:gd name="T43" fmla="*/ 86 h 421"/>
                <a:gd name="T44" fmla="*/ 117 w 464"/>
                <a:gd name="T45" fmla="*/ 78 h 421"/>
                <a:gd name="T46" fmla="*/ 127 w 464"/>
                <a:gd name="T47" fmla="*/ 80 h 421"/>
                <a:gd name="T48" fmla="*/ 140 w 464"/>
                <a:gd name="T49" fmla="*/ 83 h 421"/>
                <a:gd name="T50" fmla="*/ 164 w 464"/>
                <a:gd name="T51" fmla="*/ 114 h 421"/>
                <a:gd name="T52" fmla="*/ 208 w 464"/>
                <a:gd name="T53" fmla="*/ 110 h 421"/>
                <a:gd name="T54" fmla="*/ 200 w 464"/>
                <a:gd name="T55" fmla="*/ 60 h 421"/>
                <a:gd name="T56" fmla="*/ 167 w 464"/>
                <a:gd name="T57" fmla="*/ 67 h 421"/>
                <a:gd name="T58" fmla="*/ 157 w 464"/>
                <a:gd name="T59" fmla="*/ 59 h 421"/>
                <a:gd name="T60" fmla="*/ 148 w 464"/>
                <a:gd name="T61" fmla="*/ 34 h 421"/>
                <a:gd name="T62" fmla="*/ 137 w 464"/>
                <a:gd name="T63" fmla="*/ 11 h 421"/>
                <a:gd name="T64" fmla="*/ 148 w 464"/>
                <a:gd name="T65" fmla="*/ 0 h 421"/>
                <a:gd name="T66" fmla="*/ 158 w 464"/>
                <a:gd name="T67" fmla="*/ 2 h 421"/>
                <a:gd name="T68" fmla="*/ 171 w 464"/>
                <a:gd name="T69" fmla="*/ 16 h 421"/>
                <a:gd name="T70" fmla="*/ 183 w 464"/>
                <a:gd name="T71" fmla="*/ 14 h 421"/>
                <a:gd name="T72" fmla="*/ 197 w 464"/>
                <a:gd name="T73" fmla="*/ 15 h 421"/>
                <a:gd name="T74" fmla="*/ 213 w 464"/>
                <a:gd name="T75" fmla="*/ 47 h 421"/>
                <a:gd name="T76" fmla="*/ 231 w 464"/>
                <a:gd name="T77" fmla="*/ 128 h 421"/>
                <a:gd name="T78" fmla="*/ 189 w 464"/>
                <a:gd name="T79" fmla="*/ 173 h 421"/>
                <a:gd name="T80" fmla="*/ 120 w 464"/>
                <a:gd name="T81" fmla="*/ 184 h 421"/>
                <a:gd name="T82" fmla="*/ 78 w 464"/>
                <a:gd name="T83" fmla="*/ 199 h 421"/>
                <a:gd name="T84" fmla="*/ 37 w 464"/>
                <a:gd name="T85" fmla="*/ 210 h 4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4" h="421">
                  <a:moveTo>
                    <a:pt x="74" y="421"/>
                  </a:moveTo>
                  <a:lnTo>
                    <a:pt x="74" y="414"/>
                  </a:lnTo>
                  <a:lnTo>
                    <a:pt x="74" y="408"/>
                  </a:lnTo>
                  <a:lnTo>
                    <a:pt x="74" y="402"/>
                  </a:lnTo>
                  <a:lnTo>
                    <a:pt x="75" y="396"/>
                  </a:lnTo>
                  <a:lnTo>
                    <a:pt x="75" y="383"/>
                  </a:lnTo>
                  <a:lnTo>
                    <a:pt x="76" y="372"/>
                  </a:lnTo>
                  <a:lnTo>
                    <a:pt x="116" y="350"/>
                  </a:lnTo>
                  <a:lnTo>
                    <a:pt x="164" y="339"/>
                  </a:lnTo>
                  <a:lnTo>
                    <a:pt x="213" y="334"/>
                  </a:lnTo>
                  <a:lnTo>
                    <a:pt x="265" y="334"/>
                  </a:lnTo>
                  <a:lnTo>
                    <a:pt x="315" y="333"/>
                  </a:lnTo>
                  <a:lnTo>
                    <a:pt x="365" y="328"/>
                  </a:lnTo>
                  <a:lnTo>
                    <a:pt x="409" y="316"/>
                  </a:lnTo>
                  <a:lnTo>
                    <a:pt x="449" y="294"/>
                  </a:lnTo>
                  <a:lnTo>
                    <a:pt x="449" y="287"/>
                  </a:lnTo>
                  <a:lnTo>
                    <a:pt x="449" y="279"/>
                  </a:lnTo>
                  <a:lnTo>
                    <a:pt x="443" y="279"/>
                  </a:lnTo>
                  <a:lnTo>
                    <a:pt x="432" y="281"/>
                  </a:lnTo>
                  <a:lnTo>
                    <a:pt x="416" y="284"/>
                  </a:lnTo>
                  <a:lnTo>
                    <a:pt x="398" y="289"/>
                  </a:lnTo>
                  <a:lnTo>
                    <a:pt x="379" y="293"/>
                  </a:lnTo>
                  <a:lnTo>
                    <a:pt x="363" y="297"/>
                  </a:lnTo>
                  <a:lnTo>
                    <a:pt x="349" y="299"/>
                  </a:lnTo>
                  <a:lnTo>
                    <a:pt x="342" y="303"/>
                  </a:lnTo>
                  <a:lnTo>
                    <a:pt x="299" y="301"/>
                  </a:lnTo>
                  <a:lnTo>
                    <a:pt x="265" y="304"/>
                  </a:lnTo>
                  <a:lnTo>
                    <a:pt x="234" y="309"/>
                  </a:lnTo>
                  <a:lnTo>
                    <a:pt x="206" y="317"/>
                  </a:lnTo>
                  <a:lnTo>
                    <a:pt x="177" y="324"/>
                  </a:lnTo>
                  <a:lnTo>
                    <a:pt x="149" y="332"/>
                  </a:lnTo>
                  <a:lnTo>
                    <a:pt x="115" y="339"/>
                  </a:lnTo>
                  <a:lnTo>
                    <a:pt x="78" y="343"/>
                  </a:lnTo>
                  <a:lnTo>
                    <a:pt x="74" y="335"/>
                  </a:lnTo>
                  <a:lnTo>
                    <a:pt x="65" y="314"/>
                  </a:lnTo>
                  <a:lnTo>
                    <a:pt x="52" y="284"/>
                  </a:lnTo>
                  <a:lnTo>
                    <a:pt x="39" y="252"/>
                  </a:lnTo>
                  <a:lnTo>
                    <a:pt x="24" y="218"/>
                  </a:lnTo>
                  <a:lnTo>
                    <a:pt x="13" y="188"/>
                  </a:lnTo>
                  <a:lnTo>
                    <a:pt x="2" y="166"/>
                  </a:lnTo>
                  <a:lnTo>
                    <a:pt x="0" y="156"/>
                  </a:lnTo>
                  <a:lnTo>
                    <a:pt x="7" y="156"/>
                  </a:lnTo>
                  <a:lnTo>
                    <a:pt x="16" y="156"/>
                  </a:lnTo>
                  <a:lnTo>
                    <a:pt x="24" y="156"/>
                  </a:lnTo>
                  <a:lnTo>
                    <a:pt x="34" y="157"/>
                  </a:lnTo>
                  <a:lnTo>
                    <a:pt x="40" y="157"/>
                  </a:lnTo>
                  <a:lnTo>
                    <a:pt x="50" y="157"/>
                  </a:lnTo>
                  <a:lnTo>
                    <a:pt x="58" y="157"/>
                  </a:lnTo>
                  <a:lnTo>
                    <a:pt x="67" y="158"/>
                  </a:lnTo>
                  <a:lnTo>
                    <a:pt x="82" y="160"/>
                  </a:lnTo>
                  <a:lnTo>
                    <a:pt x="94" y="159"/>
                  </a:lnTo>
                  <a:lnTo>
                    <a:pt x="104" y="153"/>
                  </a:lnTo>
                  <a:lnTo>
                    <a:pt x="113" y="146"/>
                  </a:lnTo>
                  <a:lnTo>
                    <a:pt x="120" y="137"/>
                  </a:lnTo>
                  <a:lnTo>
                    <a:pt x="128" y="129"/>
                  </a:lnTo>
                  <a:lnTo>
                    <a:pt x="138" y="122"/>
                  </a:lnTo>
                  <a:lnTo>
                    <a:pt x="152" y="118"/>
                  </a:lnTo>
                  <a:lnTo>
                    <a:pt x="155" y="133"/>
                  </a:lnTo>
                  <a:lnTo>
                    <a:pt x="159" y="151"/>
                  </a:lnTo>
                  <a:lnTo>
                    <a:pt x="162" y="167"/>
                  </a:lnTo>
                  <a:lnTo>
                    <a:pt x="170" y="183"/>
                  </a:lnTo>
                  <a:lnTo>
                    <a:pt x="178" y="192"/>
                  </a:lnTo>
                  <a:lnTo>
                    <a:pt x="191" y="197"/>
                  </a:lnTo>
                  <a:lnTo>
                    <a:pt x="208" y="192"/>
                  </a:lnTo>
                  <a:lnTo>
                    <a:pt x="233" y="180"/>
                  </a:lnTo>
                  <a:lnTo>
                    <a:pt x="233" y="173"/>
                  </a:lnTo>
                  <a:lnTo>
                    <a:pt x="233" y="167"/>
                  </a:lnTo>
                  <a:lnTo>
                    <a:pt x="233" y="161"/>
                  </a:lnTo>
                  <a:lnTo>
                    <a:pt x="235" y="156"/>
                  </a:lnTo>
                  <a:lnTo>
                    <a:pt x="242" y="156"/>
                  </a:lnTo>
                  <a:lnTo>
                    <a:pt x="249" y="158"/>
                  </a:lnTo>
                  <a:lnTo>
                    <a:pt x="256" y="160"/>
                  </a:lnTo>
                  <a:lnTo>
                    <a:pt x="264" y="163"/>
                  </a:lnTo>
                  <a:lnTo>
                    <a:pt x="271" y="164"/>
                  </a:lnTo>
                  <a:lnTo>
                    <a:pt x="282" y="166"/>
                  </a:lnTo>
                  <a:lnTo>
                    <a:pt x="295" y="165"/>
                  </a:lnTo>
                  <a:lnTo>
                    <a:pt x="311" y="163"/>
                  </a:lnTo>
                  <a:lnTo>
                    <a:pt x="330" y="228"/>
                  </a:lnTo>
                  <a:lnTo>
                    <a:pt x="360" y="252"/>
                  </a:lnTo>
                  <a:lnTo>
                    <a:pt x="390" y="246"/>
                  </a:lnTo>
                  <a:lnTo>
                    <a:pt x="417" y="220"/>
                  </a:lnTo>
                  <a:lnTo>
                    <a:pt x="430" y="182"/>
                  </a:lnTo>
                  <a:lnTo>
                    <a:pt x="428" y="146"/>
                  </a:lnTo>
                  <a:lnTo>
                    <a:pt x="402" y="120"/>
                  </a:lnTo>
                  <a:lnTo>
                    <a:pt x="346" y="115"/>
                  </a:lnTo>
                  <a:lnTo>
                    <a:pt x="341" y="125"/>
                  </a:lnTo>
                  <a:lnTo>
                    <a:pt x="335" y="135"/>
                  </a:lnTo>
                  <a:lnTo>
                    <a:pt x="326" y="141"/>
                  </a:lnTo>
                  <a:lnTo>
                    <a:pt x="317" y="144"/>
                  </a:lnTo>
                  <a:lnTo>
                    <a:pt x="315" y="119"/>
                  </a:lnTo>
                  <a:lnTo>
                    <a:pt x="312" y="99"/>
                  </a:lnTo>
                  <a:lnTo>
                    <a:pt x="305" y="82"/>
                  </a:lnTo>
                  <a:lnTo>
                    <a:pt x="298" y="68"/>
                  </a:lnTo>
                  <a:lnTo>
                    <a:pt x="289" y="53"/>
                  </a:lnTo>
                  <a:lnTo>
                    <a:pt x="282" y="39"/>
                  </a:lnTo>
                  <a:lnTo>
                    <a:pt x="276" y="22"/>
                  </a:lnTo>
                  <a:lnTo>
                    <a:pt x="275" y="1"/>
                  </a:lnTo>
                  <a:lnTo>
                    <a:pt x="287" y="0"/>
                  </a:lnTo>
                  <a:lnTo>
                    <a:pt x="297" y="0"/>
                  </a:lnTo>
                  <a:lnTo>
                    <a:pt x="304" y="0"/>
                  </a:lnTo>
                  <a:lnTo>
                    <a:pt x="312" y="3"/>
                  </a:lnTo>
                  <a:lnTo>
                    <a:pt x="318" y="5"/>
                  </a:lnTo>
                  <a:lnTo>
                    <a:pt x="325" y="12"/>
                  </a:lnTo>
                  <a:lnTo>
                    <a:pt x="333" y="20"/>
                  </a:lnTo>
                  <a:lnTo>
                    <a:pt x="344" y="33"/>
                  </a:lnTo>
                  <a:lnTo>
                    <a:pt x="351" y="30"/>
                  </a:lnTo>
                  <a:lnTo>
                    <a:pt x="359" y="29"/>
                  </a:lnTo>
                  <a:lnTo>
                    <a:pt x="367" y="29"/>
                  </a:lnTo>
                  <a:lnTo>
                    <a:pt x="378" y="29"/>
                  </a:lnTo>
                  <a:lnTo>
                    <a:pt x="386" y="29"/>
                  </a:lnTo>
                  <a:lnTo>
                    <a:pt x="396" y="30"/>
                  </a:lnTo>
                  <a:lnTo>
                    <a:pt x="405" y="31"/>
                  </a:lnTo>
                  <a:lnTo>
                    <a:pt x="418" y="35"/>
                  </a:lnTo>
                  <a:lnTo>
                    <a:pt x="428" y="95"/>
                  </a:lnTo>
                  <a:lnTo>
                    <a:pt x="444" y="153"/>
                  </a:lnTo>
                  <a:lnTo>
                    <a:pt x="457" y="206"/>
                  </a:lnTo>
                  <a:lnTo>
                    <a:pt x="464" y="256"/>
                  </a:lnTo>
                  <a:lnTo>
                    <a:pt x="456" y="296"/>
                  </a:lnTo>
                  <a:lnTo>
                    <a:pt x="429" y="327"/>
                  </a:lnTo>
                  <a:lnTo>
                    <a:pt x="379" y="347"/>
                  </a:lnTo>
                  <a:lnTo>
                    <a:pt x="299" y="355"/>
                  </a:lnTo>
                  <a:lnTo>
                    <a:pt x="269" y="360"/>
                  </a:lnTo>
                  <a:lnTo>
                    <a:pt x="241" y="368"/>
                  </a:lnTo>
                  <a:lnTo>
                    <a:pt x="212" y="379"/>
                  </a:lnTo>
                  <a:lnTo>
                    <a:pt x="184" y="389"/>
                  </a:lnTo>
                  <a:lnTo>
                    <a:pt x="157" y="398"/>
                  </a:lnTo>
                  <a:lnTo>
                    <a:pt x="129" y="408"/>
                  </a:lnTo>
                  <a:lnTo>
                    <a:pt x="101" y="414"/>
                  </a:lnTo>
                  <a:lnTo>
                    <a:pt x="74" y="421"/>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9" name="Freeform 14"/>
            <p:cNvSpPr>
              <a:spLocks/>
            </p:cNvSpPr>
            <p:nvPr/>
          </p:nvSpPr>
          <p:spPr bwMode="auto">
            <a:xfrm>
              <a:off x="1219" y="2769"/>
              <a:ext cx="31" cy="38"/>
            </a:xfrm>
            <a:custGeom>
              <a:avLst/>
              <a:gdLst>
                <a:gd name="T0" fmla="*/ 15 w 61"/>
                <a:gd name="T1" fmla="*/ 38 h 76"/>
                <a:gd name="T2" fmla="*/ 7 w 61"/>
                <a:gd name="T3" fmla="*/ 34 h 76"/>
                <a:gd name="T4" fmla="*/ 3 w 61"/>
                <a:gd name="T5" fmla="*/ 28 h 76"/>
                <a:gd name="T6" fmla="*/ 0 w 61"/>
                <a:gd name="T7" fmla="*/ 21 h 76"/>
                <a:gd name="T8" fmla="*/ 2 w 61"/>
                <a:gd name="T9" fmla="*/ 15 h 76"/>
                <a:gd name="T10" fmla="*/ 4 w 61"/>
                <a:gd name="T11" fmla="*/ 8 h 76"/>
                <a:gd name="T12" fmla="*/ 9 w 61"/>
                <a:gd name="T13" fmla="*/ 4 h 76"/>
                <a:gd name="T14" fmla="*/ 15 w 61"/>
                <a:gd name="T15" fmla="*/ 0 h 76"/>
                <a:gd name="T16" fmla="*/ 23 w 61"/>
                <a:gd name="T17" fmla="*/ 0 h 76"/>
                <a:gd name="T18" fmla="*/ 24 w 61"/>
                <a:gd name="T19" fmla="*/ 5 h 76"/>
                <a:gd name="T20" fmla="*/ 27 w 61"/>
                <a:gd name="T21" fmla="*/ 11 h 76"/>
                <a:gd name="T22" fmla="*/ 29 w 61"/>
                <a:gd name="T23" fmla="*/ 17 h 76"/>
                <a:gd name="T24" fmla="*/ 31 w 61"/>
                <a:gd name="T25" fmla="*/ 23 h 76"/>
                <a:gd name="T26" fmla="*/ 30 w 61"/>
                <a:gd name="T27" fmla="*/ 28 h 76"/>
                <a:gd name="T28" fmla="*/ 28 w 61"/>
                <a:gd name="T29" fmla="*/ 34 h 76"/>
                <a:gd name="T30" fmla="*/ 23 w 61"/>
                <a:gd name="T31" fmla="*/ 36 h 76"/>
                <a:gd name="T32" fmla="*/ 15 w 61"/>
                <a:gd name="T33" fmla="*/ 38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6">
                  <a:moveTo>
                    <a:pt x="29" y="76"/>
                  </a:moveTo>
                  <a:lnTo>
                    <a:pt x="13" y="67"/>
                  </a:lnTo>
                  <a:lnTo>
                    <a:pt x="5" y="56"/>
                  </a:lnTo>
                  <a:lnTo>
                    <a:pt x="0" y="42"/>
                  </a:lnTo>
                  <a:lnTo>
                    <a:pt x="3" y="30"/>
                  </a:lnTo>
                  <a:lnTo>
                    <a:pt x="7" y="16"/>
                  </a:lnTo>
                  <a:lnTo>
                    <a:pt x="17" y="7"/>
                  </a:lnTo>
                  <a:lnTo>
                    <a:pt x="29" y="0"/>
                  </a:lnTo>
                  <a:lnTo>
                    <a:pt x="45" y="0"/>
                  </a:lnTo>
                  <a:lnTo>
                    <a:pt x="48" y="9"/>
                  </a:lnTo>
                  <a:lnTo>
                    <a:pt x="53" y="21"/>
                  </a:lnTo>
                  <a:lnTo>
                    <a:pt x="58" y="33"/>
                  </a:lnTo>
                  <a:lnTo>
                    <a:pt x="61" y="46"/>
                  </a:lnTo>
                  <a:lnTo>
                    <a:pt x="60" y="56"/>
                  </a:lnTo>
                  <a:lnTo>
                    <a:pt x="56" y="67"/>
                  </a:lnTo>
                  <a:lnTo>
                    <a:pt x="45" y="72"/>
                  </a:lnTo>
                  <a:lnTo>
                    <a:pt x="29" y="7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0" name="Freeform 15"/>
            <p:cNvSpPr>
              <a:spLocks/>
            </p:cNvSpPr>
            <p:nvPr/>
          </p:nvSpPr>
          <p:spPr bwMode="auto">
            <a:xfrm>
              <a:off x="1334" y="2797"/>
              <a:ext cx="8" cy="4"/>
            </a:xfrm>
            <a:custGeom>
              <a:avLst/>
              <a:gdLst>
                <a:gd name="T0" fmla="*/ 3 w 15"/>
                <a:gd name="T1" fmla="*/ 4 h 7"/>
                <a:gd name="T2" fmla="*/ 2 w 15"/>
                <a:gd name="T3" fmla="*/ 2 h 7"/>
                <a:gd name="T4" fmla="*/ 0 w 15"/>
                <a:gd name="T5" fmla="*/ 0 h 7"/>
                <a:gd name="T6" fmla="*/ 3 w 15"/>
                <a:gd name="T7" fmla="*/ 0 h 7"/>
                <a:gd name="T8" fmla="*/ 8 w 15"/>
                <a:gd name="T9" fmla="*/ 2 h 7"/>
                <a:gd name="T10" fmla="*/ 6 w 15"/>
                <a:gd name="T11" fmla="*/ 3 h 7"/>
                <a:gd name="T12" fmla="*/ 3 w 15"/>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
                  <a:moveTo>
                    <a:pt x="6" y="7"/>
                  </a:moveTo>
                  <a:lnTo>
                    <a:pt x="3" y="3"/>
                  </a:lnTo>
                  <a:lnTo>
                    <a:pt x="0" y="0"/>
                  </a:lnTo>
                  <a:lnTo>
                    <a:pt x="6" y="0"/>
                  </a:lnTo>
                  <a:lnTo>
                    <a:pt x="15" y="3"/>
                  </a:lnTo>
                  <a:lnTo>
                    <a:pt x="11" y="6"/>
                  </a:lnTo>
                  <a:lnTo>
                    <a:pt x="6" y="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1" name="Freeform 16"/>
            <p:cNvSpPr>
              <a:spLocks/>
            </p:cNvSpPr>
            <p:nvPr/>
          </p:nvSpPr>
          <p:spPr bwMode="auto">
            <a:xfrm>
              <a:off x="1318" y="2772"/>
              <a:ext cx="24" cy="13"/>
            </a:xfrm>
            <a:custGeom>
              <a:avLst/>
              <a:gdLst>
                <a:gd name="T0" fmla="*/ 20 w 49"/>
                <a:gd name="T1" fmla="*/ 12 h 25"/>
                <a:gd name="T2" fmla="*/ 15 w 49"/>
                <a:gd name="T3" fmla="*/ 9 h 25"/>
                <a:gd name="T4" fmla="*/ 10 w 49"/>
                <a:gd name="T5" fmla="*/ 7 h 25"/>
                <a:gd name="T6" fmla="*/ 4 w 49"/>
                <a:gd name="T7" fmla="*/ 5 h 25"/>
                <a:gd name="T8" fmla="*/ 0 w 49"/>
                <a:gd name="T9" fmla="*/ 2 h 25"/>
                <a:gd name="T10" fmla="*/ 0 w 49"/>
                <a:gd name="T11" fmla="*/ 1 h 25"/>
                <a:gd name="T12" fmla="*/ 1 w 49"/>
                <a:gd name="T13" fmla="*/ 0 h 25"/>
                <a:gd name="T14" fmla="*/ 6 w 49"/>
                <a:gd name="T15" fmla="*/ 1 h 25"/>
                <a:gd name="T16" fmla="*/ 12 w 49"/>
                <a:gd name="T17" fmla="*/ 5 h 25"/>
                <a:gd name="T18" fmla="*/ 18 w 49"/>
                <a:gd name="T19" fmla="*/ 8 h 25"/>
                <a:gd name="T20" fmla="*/ 24 w 49"/>
                <a:gd name="T21" fmla="*/ 10 h 25"/>
                <a:gd name="T22" fmla="*/ 22 w 49"/>
                <a:gd name="T23" fmla="*/ 13 h 25"/>
                <a:gd name="T24" fmla="*/ 20 w 49"/>
                <a:gd name="T25" fmla="*/ 1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25">
                  <a:moveTo>
                    <a:pt x="40" y="24"/>
                  </a:moveTo>
                  <a:lnTo>
                    <a:pt x="30" y="18"/>
                  </a:lnTo>
                  <a:lnTo>
                    <a:pt x="20" y="14"/>
                  </a:lnTo>
                  <a:lnTo>
                    <a:pt x="9" y="9"/>
                  </a:lnTo>
                  <a:lnTo>
                    <a:pt x="0" y="4"/>
                  </a:lnTo>
                  <a:lnTo>
                    <a:pt x="1" y="2"/>
                  </a:lnTo>
                  <a:lnTo>
                    <a:pt x="2" y="0"/>
                  </a:lnTo>
                  <a:lnTo>
                    <a:pt x="12" y="2"/>
                  </a:lnTo>
                  <a:lnTo>
                    <a:pt x="24" y="9"/>
                  </a:lnTo>
                  <a:lnTo>
                    <a:pt x="36" y="15"/>
                  </a:lnTo>
                  <a:lnTo>
                    <a:pt x="49" y="20"/>
                  </a:lnTo>
                  <a:lnTo>
                    <a:pt x="44" y="25"/>
                  </a:lnTo>
                  <a:lnTo>
                    <a:pt x="40"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2" name="Freeform 17"/>
            <p:cNvSpPr>
              <a:spLocks/>
            </p:cNvSpPr>
            <p:nvPr/>
          </p:nvSpPr>
          <p:spPr bwMode="auto">
            <a:xfrm>
              <a:off x="904" y="2729"/>
              <a:ext cx="97" cy="54"/>
            </a:xfrm>
            <a:custGeom>
              <a:avLst/>
              <a:gdLst>
                <a:gd name="T0" fmla="*/ 0 w 194"/>
                <a:gd name="T1" fmla="*/ 54 h 108"/>
                <a:gd name="T2" fmla="*/ 0 w 194"/>
                <a:gd name="T3" fmla="*/ 52 h 108"/>
                <a:gd name="T4" fmla="*/ 0 w 194"/>
                <a:gd name="T5" fmla="*/ 49 h 108"/>
                <a:gd name="T6" fmla="*/ 0 w 194"/>
                <a:gd name="T7" fmla="*/ 45 h 108"/>
                <a:gd name="T8" fmla="*/ 0 w 194"/>
                <a:gd name="T9" fmla="*/ 43 h 108"/>
                <a:gd name="T10" fmla="*/ 8 w 194"/>
                <a:gd name="T11" fmla="*/ 33 h 108"/>
                <a:gd name="T12" fmla="*/ 15 w 194"/>
                <a:gd name="T13" fmla="*/ 23 h 108"/>
                <a:gd name="T14" fmla="*/ 20 w 194"/>
                <a:gd name="T15" fmla="*/ 14 h 108"/>
                <a:gd name="T16" fmla="*/ 27 w 194"/>
                <a:gd name="T17" fmla="*/ 7 h 108"/>
                <a:gd name="T18" fmla="*/ 35 w 194"/>
                <a:gd name="T19" fmla="*/ 2 h 108"/>
                <a:gd name="T20" fmla="*/ 46 w 194"/>
                <a:gd name="T21" fmla="*/ 0 h 108"/>
                <a:gd name="T22" fmla="*/ 61 w 194"/>
                <a:gd name="T23" fmla="*/ 3 h 108"/>
                <a:gd name="T24" fmla="*/ 82 w 194"/>
                <a:gd name="T25" fmla="*/ 11 h 108"/>
                <a:gd name="T26" fmla="*/ 85 w 194"/>
                <a:gd name="T27" fmla="*/ 14 h 108"/>
                <a:gd name="T28" fmla="*/ 89 w 194"/>
                <a:gd name="T29" fmla="*/ 18 h 108"/>
                <a:gd name="T30" fmla="*/ 93 w 194"/>
                <a:gd name="T31" fmla="*/ 22 h 108"/>
                <a:gd name="T32" fmla="*/ 97 w 194"/>
                <a:gd name="T33" fmla="*/ 26 h 108"/>
                <a:gd name="T34" fmla="*/ 97 w 194"/>
                <a:gd name="T35" fmla="*/ 31 h 108"/>
                <a:gd name="T36" fmla="*/ 97 w 194"/>
                <a:gd name="T37" fmla="*/ 36 h 108"/>
                <a:gd name="T38" fmla="*/ 95 w 194"/>
                <a:gd name="T39" fmla="*/ 40 h 108"/>
                <a:gd name="T40" fmla="*/ 93 w 194"/>
                <a:gd name="T41" fmla="*/ 45 h 108"/>
                <a:gd name="T42" fmla="*/ 77 w 194"/>
                <a:gd name="T43" fmla="*/ 45 h 108"/>
                <a:gd name="T44" fmla="*/ 65 w 194"/>
                <a:gd name="T45" fmla="*/ 45 h 108"/>
                <a:gd name="T46" fmla="*/ 54 w 194"/>
                <a:gd name="T47" fmla="*/ 45 h 108"/>
                <a:gd name="T48" fmla="*/ 45 w 194"/>
                <a:gd name="T49" fmla="*/ 45 h 108"/>
                <a:gd name="T50" fmla="*/ 35 w 194"/>
                <a:gd name="T51" fmla="*/ 46 h 108"/>
                <a:gd name="T52" fmla="*/ 26 w 194"/>
                <a:gd name="T53" fmla="*/ 48 h 108"/>
                <a:gd name="T54" fmla="*/ 14 w 194"/>
                <a:gd name="T55" fmla="*/ 50 h 108"/>
                <a:gd name="T56" fmla="*/ 0 w 194"/>
                <a:gd name="T57" fmla="*/ 54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4" h="108">
                  <a:moveTo>
                    <a:pt x="0" y="108"/>
                  </a:moveTo>
                  <a:lnTo>
                    <a:pt x="0" y="103"/>
                  </a:lnTo>
                  <a:lnTo>
                    <a:pt x="0" y="97"/>
                  </a:lnTo>
                  <a:lnTo>
                    <a:pt x="0" y="90"/>
                  </a:lnTo>
                  <a:lnTo>
                    <a:pt x="0" y="85"/>
                  </a:lnTo>
                  <a:lnTo>
                    <a:pt x="16" y="65"/>
                  </a:lnTo>
                  <a:lnTo>
                    <a:pt x="29" y="45"/>
                  </a:lnTo>
                  <a:lnTo>
                    <a:pt x="40" y="27"/>
                  </a:lnTo>
                  <a:lnTo>
                    <a:pt x="54" y="13"/>
                  </a:lnTo>
                  <a:lnTo>
                    <a:pt x="69" y="3"/>
                  </a:lnTo>
                  <a:lnTo>
                    <a:pt x="92" y="0"/>
                  </a:lnTo>
                  <a:lnTo>
                    <a:pt x="122" y="5"/>
                  </a:lnTo>
                  <a:lnTo>
                    <a:pt x="163" y="21"/>
                  </a:lnTo>
                  <a:lnTo>
                    <a:pt x="170" y="28"/>
                  </a:lnTo>
                  <a:lnTo>
                    <a:pt x="178" y="36"/>
                  </a:lnTo>
                  <a:lnTo>
                    <a:pt x="185" y="43"/>
                  </a:lnTo>
                  <a:lnTo>
                    <a:pt x="194" y="52"/>
                  </a:lnTo>
                  <a:lnTo>
                    <a:pt x="193" y="62"/>
                  </a:lnTo>
                  <a:lnTo>
                    <a:pt x="193" y="72"/>
                  </a:lnTo>
                  <a:lnTo>
                    <a:pt x="190" y="80"/>
                  </a:lnTo>
                  <a:lnTo>
                    <a:pt x="185" y="90"/>
                  </a:lnTo>
                  <a:lnTo>
                    <a:pt x="153" y="89"/>
                  </a:lnTo>
                  <a:lnTo>
                    <a:pt x="129" y="89"/>
                  </a:lnTo>
                  <a:lnTo>
                    <a:pt x="107" y="89"/>
                  </a:lnTo>
                  <a:lnTo>
                    <a:pt x="89" y="90"/>
                  </a:lnTo>
                  <a:lnTo>
                    <a:pt x="69" y="91"/>
                  </a:lnTo>
                  <a:lnTo>
                    <a:pt x="51" y="96"/>
                  </a:lnTo>
                  <a:lnTo>
                    <a:pt x="28" y="100"/>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3" name="Freeform 18"/>
            <p:cNvSpPr>
              <a:spLocks/>
            </p:cNvSpPr>
            <p:nvPr/>
          </p:nvSpPr>
          <p:spPr bwMode="auto">
            <a:xfrm>
              <a:off x="924" y="2744"/>
              <a:ext cx="62" cy="16"/>
            </a:xfrm>
            <a:custGeom>
              <a:avLst/>
              <a:gdLst>
                <a:gd name="T0" fmla="*/ 0 w 123"/>
                <a:gd name="T1" fmla="*/ 16 h 33"/>
                <a:gd name="T2" fmla="*/ 1 w 123"/>
                <a:gd name="T3" fmla="*/ 11 h 33"/>
                <a:gd name="T4" fmla="*/ 1 w 123"/>
                <a:gd name="T5" fmla="*/ 8 h 33"/>
                <a:gd name="T6" fmla="*/ 7 w 123"/>
                <a:gd name="T7" fmla="*/ 5 h 33"/>
                <a:gd name="T8" fmla="*/ 16 w 123"/>
                <a:gd name="T9" fmla="*/ 3 h 33"/>
                <a:gd name="T10" fmla="*/ 25 w 123"/>
                <a:gd name="T11" fmla="*/ 1 h 33"/>
                <a:gd name="T12" fmla="*/ 36 w 123"/>
                <a:gd name="T13" fmla="*/ 0 h 33"/>
                <a:gd name="T14" fmla="*/ 45 w 123"/>
                <a:gd name="T15" fmla="*/ 1 h 33"/>
                <a:gd name="T16" fmla="*/ 53 w 123"/>
                <a:gd name="T17" fmla="*/ 3 h 33"/>
                <a:gd name="T18" fmla="*/ 59 w 123"/>
                <a:gd name="T19" fmla="*/ 7 h 33"/>
                <a:gd name="T20" fmla="*/ 62 w 123"/>
                <a:gd name="T21" fmla="*/ 15 h 33"/>
                <a:gd name="T22" fmla="*/ 53 w 123"/>
                <a:gd name="T23" fmla="*/ 15 h 33"/>
                <a:gd name="T24" fmla="*/ 45 w 123"/>
                <a:gd name="T25" fmla="*/ 14 h 33"/>
                <a:gd name="T26" fmla="*/ 38 w 123"/>
                <a:gd name="T27" fmla="*/ 13 h 33"/>
                <a:gd name="T28" fmla="*/ 30 w 123"/>
                <a:gd name="T29" fmla="*/ 11 h 33"/>
                <a:gd name="T30" fmla="*/ 23 w 123"/>
                <a:gd name="T31" fmla="*/ 10 h 33"/>
                <a:gd name="T32" fmla="*/ 15 w 123"/>
                <a:gd name="T33" fmla="*/ 10 h 33"/>
                <a:gd name="T34" fmla="*/ 8 w 123"/>
                <a:gd name="T35" fmla="*/ 12 h 33"/>
                <a:gd name="T36" fmla="*/ 0 w 123"/>
                <a:gd name="T37" fmla="*/ 1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33">
                  <a:moveTo>
                    <a:pt x="0" y="33"/>
                  </a:moveTo>
                  <a:lnTo>
                    <a:pt x="1" y="23"/>
                  </a:lnTo>
                  <a:lnTo>
                    <a:pt x="2" y="16"/>
                  </a:lnTo>
                  <a:lnTo>
                    <a:pt x="14" y="11"/>
                  </a:lnTo>
                  <a:lnTo>
                    <a:pt x="31" y="6"/>
                  </a:lnTo>
                  <a:lnTo>
                    <a:pt x="50" y="2"/>
                  </a:lnTo>
                  <a:lnTo>
                    <a:pt x="72" y="0"/>
                  </a:lnTo>
                  <a:lnTo>
                    <a:pt x="90" y="2"/>
                  </a:lnTo>
                  <a:lnTo>
                    <a:pt x="106" y="6"/>
                  </a:lnTo>
                  <a:lnTo>
                    <a:pt x="118" y="14"/>
                  </a:lnTo>
                  <a:lnTo>
                    <a:pt x="123" y="30"/>
                  </a:lnTo>
                  <a:lnTo>
                    <a:pt x="106" y="30"/>
                  </a:lnTo>
                  <a:lnTo>
                    <a:pt x="90" y="28"/>
                  </a:lnTo>
                  <a:lnTo>
                    <a:pt x="75" y="26"/>
                  </a:lnTo>
                  <a:lnTo>
                    <a:pt x="60" y="23"/>
                  </a:lnTo>
                  <a:lnTo>
                    <a:pt x="45" y="20"/>
                  </a:lnTo>
                  <a:lnTo>
                    <a:pt x="30" y="21"/>
                  </a:lnTo>
                  <a:lnTo>
                    <a:pt x="15" y="2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4" name="Freeform 19"/>
            <p:cNvSpPr>
              <a:spLocks/>
            </p:cNvSpPr>
            <p:nvPr/>
          </p:nvSpPr>
          <p:spPr bwMode="auto">
            <a:xfrm>
              <a:off x="760" y="2687"/>
              <a:ext cx="35" cy="42"/>
            </a:xfrm>
            <a:custGeom>
              <a:avLst/>
              <a:gdLst>
                <a:gd name="T0" fmla="*/ 14 w 70"/>
                <a:gd name="T1" fmla="*/ 42 h 82"/>
                <a:gd name="T2" fmla="*/ 3 w 70"/>
                <a:gd name="T3" fmla="*/ 32 h 82"/>
                <a:gd name="T4" fmla="*/ 0 w 70"/>
                <a:gd name="T5" fmla="*/ 22 h 82"/>
                <a:gd name="T6" fmla="*/ 3 w 70"/>
                <a:gd name="T7" fmla="*/ 12 h 82"/>
                <a:gd name="T8" fmla="*/ 10 w 70"/>
                <a:gd name="T9" fmla="*/ 4 h 82"/>
                <a:gd name="T10" fmla="*/ 18 w 70"/>
                <a:gd name="T11" fmla="*/ 0 h 82"/>
                <a:gd name="T12" fmla="*/ 26 w 70"/>
                <a:gd name="T13" fmla="*/ 3 h 82"/>
                <a:gd name="T14" fmla="*/ 33 w 70"/>
                <a:gd name="T15" fmla="*/ 13 h 82"/>
                <a:gd name="T16" fmla="*/ 35 w 70"/>
                <a:gd name="T17" fmla="*/ 33 h 82"/>
                <a:gd name="T18" fmla="*/ 30 w 70"/>
                <a:gd name="T19" fmla="*/ 38 h 82"/>
                <a:gd name="T20" fmla="*/ 24 w 70"/>
                <a:gd name="T21" fmla="*/ 41 h 82"/>
                <a:gd name="T22" fmla="*/ 19 w 70"/>
                <a:gd name="T23" fmla="*/ 41 h 82"/>
                <a:gd name="T24" fmla="*/ 14 w 70"/>
                <a:gd name="T25" fmla="*/ 4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82">
                  <a:moveTo>
                    <a:pt x="28" y="82"/>
                  </a:moveTo>
                  <a:lnTo>
                    <a:pt x="6" y="63"/>
                  </a:lnTo>
                  <a:lnTo>
                    <a:pt x="0" y="42"/>
                  </a:lnTo>
                  <a:lnTo>
                    <a:pt x="5" y="23"/>
                  </a:lnTo>
                  <a:lnTo>
                    <a:pt x="19" y="8"/>
                  </a:lnTo>
                  <a:lnTo>
                    <a:pt x="35" y="0"/>
                  </a:lnTo>
                  <a:lnTo>
                    <a:pt x="52" y="5"/>
                  </a:lnTo>
                  <a:lnTo>
                    <a:pt x="65" y="25"/>
                  </a:lnTo>
                  <a:lnTo>
                    <a:pt x="70" y="65"/>
                  </a:lnTo>
                  <a:lnTo>
                    <a:pt x="59" y="74"/>
                  </a:lnTo>
                  <a:lnTo>
                    <a:pt x="48" y="80"/>
                  </a:lnTo>
                  <a:lnTo>
                    <a:pt x="38" y="81"/>
                  </a:lnTo>
                  <a:lnTo>
                    <a:pt x="28" y="82"/>
                  </a:lnTo>
                  <a:close/>
                </a:path>
              </a:pathLst>
            </a:custGeom>
            <a:solidFill>
              <a:srgbClr val="CC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5" name="Freeform 20"/>
            <p:cNvSpPr>
              <a:spLocks/>
            </p:cNvSpPr>
            <p:nvPr/>
          </p:nvSpPr>
          <p:spPr bwMode="auto">
            <a:xfrm>
              <a:off x="928" y="2687"/>
              <a:ext cx="44" cy="26"/>
            </a:xfrm>
            <a:custGeom>
              <a:avLst/>
              <a:gdLst>
                <a:gd name="T0" fmla="*/ 0 w 90"/>
                <a:gd name="T1" fmla="*/ 26 h 51"/>
                <a:gd name="T2" fmla="*/ 2 w 90"/>
                <a:gd name="T3" fmla="*/ 15 h 51"/>
                <a:gd name="T4" fmla="*/ 5 w 90"/>
                <a:gd name="T5" fmla="*/ 8 h 51"/>
                <a:gd name="T6" fmla="*/ 9 w 90"/>
                <a:gd name="T7" fmla="*/ 3 h 51"/>
                <a:gd name="T8" fmla="*/ 14 w 90"/>
                <a:gd name="T9" fmla="*/ 1 h 51"/>
                <a:gd name="T10" fmla="*/ 20 w 90"/>
                <a:gd name="T11" fmla="*/ 0 h 51"/>
                <a:gd name="T12" fmla="*/ 26 w 90"/>
                <a:gd name="T13" fmla="*/ 1 h 51"/>
                <a:gd name="T14" fmla="*/ 34 w 90"/>
                <a:gd name="T15" fmla="*/ 3 h 51"/>
                <a:gd name="T16" fmla="*/ 44 w 90"/>
                <a:gd name="T17" fmla="*/ 6 h 51"/>
                <a:gd name="T18" fmla="*/ 43 w 90"/>
                <a:gd name="T19" fmla="*/ 8 h 51"/>
                <a:gd name="T20" fmla="*/ 43 w 90"/>
                <a:gd name="T21" fmla="*/ 11 h 51"/>
                <a:gd name="T22" fmla="*/ 42 w 90"/>
                <a:gd name="T23" fmla="*/ 14 h 51"/>
                <a:gd name="T24" fmla="*/ 42 w 90"/>
                <a:gd name="T25" fmla="*/ 17 h 51"/>
                <a:gd name="T26" fmla="*/ 36 w 90"/>
                <a:gd name="T27" fmla="*/ 18 h 51"/>
                <a:gd name="T28" fmla="*/ 31 w 90"/>
                <a:gd name="T29" fmla="*/ 20 h 51"/>
                <a:gd name="T30" fmla="*/ 25 w 90"/>
                <a:gd name="T31" fmla="*/ 20 h 51"/>
                <a:gd name="T32" fmla="*/ 21 w 90"/>
                <a:gd name="T33" fmla="*/ 21 h 51"/>
                <a:gd name="T34" fmla="*/ 15 w 90"/>
                <a:gd name="T35" fmla="*/ 22 h 51"/>
                <a:gd name="T36" fmla="*/ 9 w 90"/>
                <a:gd name="T37" fmla="*/ 23 h 51"/>
                <a:gd name="T38" fmla="*/ 4 w 90"/>
                <a:gd name="T39" fmla="*/ 24 h 51"/>
                <a:gd name="T40" fmla="*/ 0 w 90"/>
                <a:gd name="T41" fmla="*/ 2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51">
                  <a:moveTo>
                    <a:pt x="0" y="51"/>
                  </a:moveTo>
                  <a:lnTo>
                    <a:pt x="4" y="29"/>
                  </a:lnTo>
                  <a:lnTo>
                    <a:pt x="10" y="16"/>
                  </a:lnTo>
                  <a:lnTo>
                    <a:pt x="18" y="5"/>
                  </a:lnTo>
                  <a:lnTo>
                    <a:pt x="29" y="2"/>
                  </a:lnTo>
                  <a:lnTo>
                    <a:pt x="40" y="0"/>
                  </a:lnTo>
                  <a:lnTo>
                    <a:pt x="54" y="2"/>
                  </a:lnTo>
                  <a:lnTo>
                    <a:pt x="70" y="5"/>
                  </a:lnTo>
                  <a:lnTo>
                    <a:pt x="90" y="11"/>
                  </a:lnTo>
                  <a:lnTo>
                    <a:pt x="88" y="16"/>
                  </a:lnTo>
                  <a:lnTo>
                    <a:pt x="88" y="21"/>
                  </a:lnTo>
                  <a:lnTo>
                    <a:pt x="86" y="27"/>
                  </a:lnTo>
                  <a:lnTo>
                    <a:pt x="85" y="34"/>
                  </a:lnTo>
                  <a:lnTo>
                    <a:pt x="74" y="36"/>
                  </a:lnTo>
                  <a:lnTo>
                    <a:pt x="63" y="39"/>
                  </a:lnTo>
                  <a:lnTo>
                    <a:pt x="52" y="40"/>
                  </a:lnTo>
                  <a:lnTo>
                    <a:pt x="42" y="42"/>
                  </a:lnTo>
                  <a:lnTo>
                    <a:pt x="30" y="43"/>
                  </a:lnTo>
                  <a:lnTo>
                    <a:pt x="18" y="46"/>
                  </a:lnTo>
                  <a:lnTo>
                    <a:pt x="8" y="48"/>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6" name="Freeform 21"/>
            <p:cNvSpPr>
              <a:spLocks/>
            </p:cNvSpPr>
            <p:nvPr/>
          </p:nvSpPr>
          <p:spPr bwMode="auto">
            <a:xfrm>
              <a:off x="681" y="2668"/>
              <a:ext cx="13" cy="34"/>
            </a:xfrm>
            <a:custGeom>
              <a:avLst/>
              <a:gdLst>
                <a:gd name="T0" fmla="*/ 6 w 25"/>
                <a:gd name="T1" fmla="*/ 34 h 69"/>
                <a:gd name="T2" fmla="*/ 5 w 25"/>
                <a:gd name="T3" fmla="*/ 30 h 69"/>
                <a:gd name="T4" fmla="*/ 5 w 25"/>
                <a:gd name="T5" fmla="*/ 26 h 69"/>
                <a:gd name="T6" fmla="*/ 4 w 25"/>
                <a:gd name="T7" fmla="*/ 21 h 69"/>
                <a:gd name="T8" fmla="*/ 2 w 25"/>
                <a:gd name="T9" fmla="*/ 16 h 69"/>
                <a:gd name="T10" fmla="*/ 1 w 25"/>
                <a:gd name="T11" fmla="*/ 11 h 69"/>
                <a:gd name="T12" fmla="*/ 1 w 25"/>
                <a:gd name="T13" fmla="*/ 6 h 69"/>
                <a:gd name="T14" fmla="*/ 0 w 25"/>
                <a:gd name="T15" fmla="*/ 2 h 69"/>
                <a:gd name="T16" fmla="*/ 1 w 25"/>
                <a:gd name="T17" fmla="*/ 0 h 69"/>
                <a:gd name="T18" fmla="*/ 4 w 25"/>
                <a:gd name="T19" fmla="*/ 0 h 69"/>
                <a:gd name="T20" fmla="*/ 6 w 25"/>
                <a:gd name="T21" fmla="*/ 1 h 69"/>
                <a:gd name="T22" fmla="*/ 7 w 25"/>
                <a:gd name="T23" fmla="*/ 4 h 69"/>
                <a:gd name="T24" fmla="*/ 8 w 25"/>
                <a:gd name="T25" fmla="*/ 7 h 69"/>
                <a:gd name="T26" fmla="*/ 9 w 25"/>
                <a:gd name="T27" fmla="*/ 11 h 69"/>
                <a:gd name="T28" fmla="*/ 10 w 25"/>
                <a:gd name="T29" fmla="*/ 15 h 69"/>
                <a:gd name="T30" fmla="*/ 11 w 25"/>
                <a:gd name="T31" fmla="*/ 18 h 69"/>
                <a:gd name="T32" fmla="*/ 12 w 25"/>
                <a:gd name="T33" fmla="*/ 23 h 69"/>
                <a:gd name="T34" fmla="*/ 12 w 25"/>
                <a:gd name="T35" fmla="*/ 28 h 69"/>
                <a:gd name="T36" fmla="*/ 13 w 25"/>
                <a:gd name="T37" fmla="*/ 34 h 69"/>
                <a:gd name="T38" fmla="*/ 9 w 25"/>
                <a:gd name="T39" fmla="*/ 34 h 69"/>
                <a:gd name="T40" fmla="*/ 6 w 25"/>
                <a:gd name="T41" fmla="*/ 3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69">
                  <a:moveTo>
                    <a:pt x="12" y="69"/>
                  </a:moveTo>
                  <a:lnTo>
                    <a:pt x="10" y="60"/>
                  </a:lnTo>
                  <a:lnTo>
                    <a:pt x="9" y="52"/>
                  </a:lnTo>
                  <a:lnTo>
                    <a:pt x="7" y="42"/>
                  </a:lnTo>
                  <a:lnTo>
                    <a:pt x="4" y="33"/>
                  </a:lnTo>
                  <a:lnTo>
                    <a:pt x="2" y="22"/>
                  </a:lnTo>
                  <a:lnTo>
                    <a:pt x="1" y="13"/>
                  </a:lnTo>
                  <a:lnTo>
                    <a:pt x="0" y="5"/>
                  </a:lnTo>
                  <a:lnTo>
                    <a:pt x="1" y="0"/>
                  </a:lnTo>
                  <a:lnTo>
                    <a:pt x="7" y="0"/>
                  </a:lnTo>
                  <a:lnTo>
                    <a:pt x="12" y="2"/>
                  </a:lnTo>
                  <a:lnTo>
                    <a:pt x="13" y="8"/>
                  </a:lnTo>
                  <a:lnTo>
                    <a:pt x="16" y="15"/>
                  </a:lnTo>
                  <a:lnTo>
                    <a:pt x="18" y="22"/>
                  </a:lnTo>
                  <a:lnTo>
                    <a:pt x="20" y="30"/>
                  </a:lnTo>
                  <a:lnTo>
                    <a:pt x="21" y="37"/>
                  </a:lnTo>
                  <a:lnTo>
                    <a:pt x="24" y="46"/>
                  </a:lnTo>
                  <a:lnTo>
                    <a:pt x="24" y="57"/>
                  </a:lnTo>
                  <a:lnTo>
                    <a:pt x="25" y="69"/>
                  </a:lnTo>
                  <a:lnTo>
                    <a:pt x="18" y="69"/>
                  </a:lnTo>
                  <a:lnTo>
                    <a:pt x="1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7" name="Freeform 22"/>
            <p:cNvSpPr>
              <a:spLocks/>
            </p:cNvSpPr>
            <p:nvPr/>
          </p:nvSpPr>
          <p:spPr bwMode="auto">
            <a:xfrm>
              <a:off x="904" y="2664"/>
              <a:ext cx="82" cy="34"/>
            </a:xfrm>
            <a:custGeom>
              <a:avLst/>
              <a:gdLst>
                <a:gd name="T0" fmla="*/ 8 w 164"/>
                <a:gd name="T1" fmla="*/ 34 h 67"/>
                <a:gd name="T2" fmla="*/ 0 w 164"/>
                <a:gd name="T3" fmla="*/ 19 h 67"/>
                <a:gd name="T4" fmla="*/ 2 w 164"/>
                <a:gd name="T5" fmla="*/ 10 h 67"/>
                <a:gd name="T6" fmla="*/ 11 w 164"/>
                <a:gd name="T7" fmla="*/ 4 h 67"/>
                <a:gd name="T8" fmla="*/ 26 w 164"/>
                <a:gd name="T9" fmla="*/ 2 h 67"/>
                <a:gd name="T10" fmla="*/ 42 w 164"/>
                <a:gd name="T11" fmla="*/ 0 h 67"/>
                <a:gd name="T12" fmla="*/ 58 w 164"/>
                <a:gd name="T13" fmla="*/ 1 h 67"/>
                <a:gd name="T14" fmla="*/ 72 w 164"/>
                <a:gd name="T15" fmla="*/ 3 h 67"/>
                <a:gd name="T16" fmla="*/ 82 w 164"/>
                <a:gd name="T17" fmla="*/ 5 h 67"/>
                <a:gd name="T18" fmla="*/ 82 w 164"/>
                <a:gd name="T19" fmla="*/ 7 h 67"/>
                <a:gd name="T20" fmla="*/ 82 w 164"/>
                <a:gd name="T21" fmla="*/ 13 h 67"/>
                <a:gd name="T22" fmla="*/ 82 w 164"/>
                <a:gd name="T23" fmla="*/ 19 h 67"/>
                <a:gd name="T24" fmla="*/ 80 w 164"/>
                <a:gd name="T25" fmla="*/ 24 h 67"/>
                <a:gd name="T26" fmla="*/ 62 w 164"/>
                <a:gd name="T27" fmla="*/ 14 h 67"/>
                <a:gd name="T28" fmla="*/ 47 w 164"/>
                <a:gd name="T29" fmla="*/ 10 h 67"/>
                <a:gd name="T30" fmla="*/ 36 w 164"/>
                <a:gd name="T31" fmla="*/ 11 h 67"/>
                <a:gd name="T32" fmla="*/ 28 w 164"/>
                <a:gd name="T33" fmla="*/ 17 h 67"/>
                <a:gd name="T34" fmla="*/ 21 w 164"/>
                <a:gd name="T35" fmla="*/ 22 h 67"/>
                <a:gd name="T36" fmla="*/ 16 w 164"/>
                <a:gd name="T37" fmla="*/ 28 h 67"/>
                <a:gd name="T38" fmla="*/ 12 w 164"/>
                <a:gd name="T39" fmla="*/ 32 h 67"/>
                <a:gd name="T40" fmla="*/ 8 w 164"/>
                <a:gd name="T41" fmla="*/ 34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4" h="67">
                  <a:moveTo>
                    <a:pt x="16" y="67"/>
                  </a:moveTo>
                  <a:lnTo>
                    <a:pt x="0" y="38"/>
                  </a:lnTo>
                  <a:lnTo>
                    <a:pt x="3" y="20"/>
                  </a:lnTo>
                  <a:lnTo>
                    <a:pt x="22" y="7"/>
                  </a:lnTo>
                  <a:lnTo>
                    <a:pt x="51" y="3"/>
                  </a:lnTo>
                  <a:lnTo>
                    <a:pt x="83" y="0"/>
                  </a:lnTo>
                  <a:lnTo>
                    <a:pt x="116" y="2"/>
                  </a:lnTo>
                  <a:lnTo>
                    <a:pt x="144" y="5"/>
                  </a:lnTo>
                  <a:lnTo>
                    <a:pt x="163" y="9"/>
                  </a:lnTo>
                  <a:lnTo>
                    <a:pt x="163" y="14"/>
                  </a:lnTo>
                  <a:lnTo>
                    <a:pt x="164" y="26"/>
                  </a:lnTo>
                  <a:lnTo>
                    <a:pt x="163" y="37"/>
                  </a:lnTo>
                  <a:lnTo>
                    <a:pt x="159" y="47"/>
                  </a:lnTo>
                  <a:lnTo>
                    <a:pt x="123" y="27"/>
                  </a:lnTo>
                  <a:lnTo>
                    <a:pt x="94" y="20"/>
                  </a:lnTo>
                  <a:lnTo>
                    <a:pt x="72" y="22"/>
                  </a:lnTo>
                  <a:lnTo>
                    <a:pt x="56" y="33"/>
                  </a:lnTo>
                  <a:lnTo>
                    <a:pt x="42" y="44"/>
                  </a:lnTo>
                  <a:lnTo>
                    <a:pt x="32" y="56"/>
                  </a:lnTo>
                  <a:lnTo>
                    <a:pt x="23" y="64"/>
                  </a:lnTo>
                  <a:lnTo>
                    <a:pt x="16" y="67"/>
                  </a:lnTo>
                  <a:close/>
                </a:path>
              </a:pathLst>
            </a:custGeom>
            <a:solidFill>
              <a:srgbClr val="EB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8" name="Freeform 23"/>
            <p:cNvSpPr>
              <a:spLocks/>
            </p:cNvSpPr>
            <p:nvPr/>
          </p:nvSpPr>
          <p:spPr bwMode="auto">
            <a:xfrm>
              <a:off x="714" y="2657"/>
              <a:ext cx="23" cy="31"/>
            </a:xfrm>
            <a:custGeom>
              <a:avLst/>
              <a:gdLst>
                <a:gd name="T0" fmla="*/ 15 w 47"/>
                <a:gd name="T1" fmla="*/ 31 h 62"/>
                <a:gd name="T2" fmla="*/ 12 w 47"/>
                <a:gd name="T3" fmla="*/ 31 h 62"/>
                <a:gd name="T4" fmla="*/ 10 w 47"/>
                <a:gd name="T5" fmla="*/ 30 h 62"/>
                <a:gd name="T6" fmla="*/ 8 w 47"/>
                <a:gd name="T7" fmla="*/ 26 h 62"/>
                <a:gd name="T8" fmla="*/ 7 w 47"/>
                <a:gd name="T9" fmla="*/ 23 h 62"/>
                <a:gd name="T10" fmla="*/ 5 w 47"/>
                <a:gd name="T11" fmla="*/ 18 h 62"/>
                <a:gd name="T12" fmla="*/ 3 w 47"/>
                <a:gd name="T13" fmla="*/ 13 h 62"/>
                <a:gd name="T14" fmla="*/ 2 w 47"/>
                <a:gd name="T15" fmla="*/ 8 h 62"/>
                <a:gd name="T16" fmla="*/ 1 w 47"/>
                <a:gd name="T17" fmla="*/ 5 h 62"/>
                <a:gd name="T18" fmla="*/ 0 w 47"/>
                <a:gd name="T19" fmla="*/ 1 h 62"/>
                <a:gd name="T20" fmla="*/ 0 w 47"/>
                <a:gd name="T21" fmla="*/ 0 h 62"/>
                <a:gd name="T22" fmla="*/ 6 w 47"/>
                <a:gd name="T23" fmla="*/ 0 h 62"/>
                <a:gd name="T24" fmla="*/ 12 w 47"/>
                <a:gd name="T25" fmla="*/ 2 h 62"/>
                <a:gd name="T26" fmla="*/ 16 w 47"/>
                <a:gd name="T27" fmla="*/ 4 h 62"/>
                <a:gd name="T28" fmla="*/ 20 w 47"/>
                <a:gd name="T29" fmla="*/ 8 h 62"/>
                <a:gd name="T30" fmla="*/ 22 w 47"/>
                <a:gd name="T31" fmla="*/ 12 h 62"/>
                <a:gd name="T32" fmla="*/ 23 w 47"/>
                <a:gd name="T33" fmla="*/ 18 h 62"/>
                <a:gd name="T34" fmla="*/ 22 w 47"/>
                <a:gd name="T35" fmla="*/ 24 h 62"/>
                <a:gd name="T36" fmla="*/ 18 w 47"/>
                <a:gd name="T37" fmla="*/ 31 h 62"/>
                <a:gd name="T38" fmla="*/ 16 w 47"/>
                <a:gd name="T39" fmla="*/ 31 h 62"/>
                <a:gd name="T40" fmla="*/ 15 w 47"/>
                <a:gd name="T41" fmla="*/ 3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62">
                  <a:moveTo>
                    <a:pt x="31" y="62"/>
                  </a:moveTo>
                  <a:lnTo>
                    <a:pt x="24" y="61"/>
                  </a:lnTo>
                  <a:lnTo>
                    <a:pt x="20" y="60"/>
                  </a:lnTo>
                  <a:lnTo>
                    <a:pt x="16" y="51"/>
                  </a:lnTo>
                  <a:lnTo>
                    <a:pt x="14" y="45"/>
                  </a:lnTo>
                  <a:lnTo>
                    <a:pt x="10" y="35"/>
                  </a:lnTo>
                  <a:lnTo>
                    <a:pt x="7" y="26"/>
                  </a:lnTo>
                  <a:lnTo>
                    <a:pt x="4" y="16"/>
                  </a:lnTo>
                  <a:lnTo>
                    <a:pt x="2" y="9"/>
                  </a:lnTo>
                  <a:lnTo>
                    <a:pt x="0" y="2"/>
                  </a:lnTo>
                  <a:lnTo>
                    <a:pt x="1" y="0"/>
                  </a:lnTo>
                  <a:lnTo>
                    <a:pt x="13" y="0"/>
                  </a:lnTo>
                  <a:lnTo>
                    <a:pt x="24" y="3"/>
                  </a:lnTo>
                  <a:lnTo>
                    <a:pt x="33" y="8"/>
                  </a:lnTo>
                  <a:lnTo>
                    <a:pt x="41" y="16"/>
                  </a:lnTo>
                  <a:lnTo>
                    <a:pt x="45" y="24"/>
                  </a:lnTo>
                  <a:lnTo>
                    <a:pt x="47" y="35"/>
                  </a:lnTo>
                  <a:lnTo>
                    <a:pt x="44" y="47"/>
                  </a:lnTo>
                  <a:lnTo>
                    <a:pt x="37" y="62"/>
                  </a:lnTo>
                  <a:lnTo>
                    <a:pt x="33" y="62"/>
                  </a:lnTo>
                  <a:lnTo>
                    <a:pt x="3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9" name="Freeform 24"/>
            <p:cNvSpPr>
              <a:spLocks/>
            </p:cNvSpPr>
            <p:nvPr/>
          </p:nvSpPr>
          <p:spPr bwMode="auto">
            <a:xfrm>
              <a:off x="884" y="2382"/>
              <a:ext cx="80" cy="267"/>
            </a:xfrm>
            <a:custGeom>
              <a:avLst/>
              <a:gdLst>
                <a:gd name="T0" fmla="*/ 51 w 160"/>
                <a:gd name="T1" fmla="*/ 266 h 535"/>
                <a:gd name="T2" fmla="*/ 43 w 160"/>
                <a:gd name="T3" fmla="*/ 266 h 535"/>
                <a:gd name="T4" fmla="*/ 35 w 160"/>
                <a:gd name="T5" fmla="*/ 267 h 535"/>
                <a:gd name="T6" fmla="*/ 21 w 160"/>
                <a:gd name="T7" fmla="*/ 191 h 535"/>
                <a:gd name="T8" fmla="*/ 3 w 160"/>
                <a:gd name="T9" fmla="*/ 117 h 535"/>
                <a:gd name="T10" fmla="*/ 4 w 160"/>
                <a:gd name="T11" fmla="*/ 71 h 535"/>
                <a:gd name="T12" fmla="*/ 19 w 160"/>
                <a:gd name="T13" fmla="*/ 77 h 535"/>
                <a:gd name="T14" fmla="*/ 13 w 160"/>
                <a:gd name="T15" fmla="*/ 66 h 535"/>
                <a:gd name="T16" fmla="*/ 4 w 160"/>
                <a:gd name="T17" fmla="*/ 42 h 535"/>
                <a:gd name="T18" fmla="*/ 4 w 160"/>
                <a:gd name="T19" fmla="*/ 16 h 535"/>
                <a:gd name="T20" fmla="*/ 15 w 160"/>
                <a:gd name="T21" fmla="*/ 8 h 535"/>
                <a:gd name="T22" fmla="*/ 13 w 160"/>
                <a:gd name="T23" fmla="*/ 26 h 535"/>
                <a:gd name="T24" fmla="*/ 15 w 160"/>
                <a:gd name="T25" fmla="*/ 51 h 535"/>
                <a:gd name="T26" fmla="*/ 21 w 160"/>
                <a:gd name="T27" fmla="*/ 58 h 535"/>
                <a:gd name="T28" fmla="*/ 20 w 160"/>
                <a:gd name="T29" fmla="*/ 39 h 535"/>
                <a:gd name="T30" fmla="*/ 19 w 160"/>
                <a:gd name="T31" fmla="*/ 13 h 535"/>
                <a:gd name="T32" fmla="*/ 28 w 160"/>
                <a:gd name="T33" fmla="*/ 5 h 535"/>
                <a:gd name="T34" fmla="*/ 30 w 160"/>
                <a:gd name="T35" fmla="*/ 43 h 535"/>
                <a:gd name="T36" fmla="*/ 32 w 160"/>
                <a:gd name="T37" fmla="*/ 56 h 535"/>
                <a:gd name="T38" fmla="*/ 34 w 160"/>
                <a:gd name="T39" fmla="*/ 59 h 535"/>
                <a:gd name="T40" fmla="*/ 35 w 160"/>
                <a:gd name="T41" fmla="*/ 44 h 535"/>
                <a:gd name="T42" fmla="*/ 34 w 160"/>
                <a:gd name="T43" fmla="*/ 23 h 535"/>
                <a:gd name="T44" fmla="*/ 34 w 160"/>
                <a:gd name="T45" fmla="*/ 2 h 535"/>
                <a:gd name="T46" fmla="*/ 42 w 160"/>
                <a:gd name="T47" fmla="*/ 1 h 535"/>
                <a:gd name="T48" fmla="*/ 46 w 160"/>
                <a:gd name="T49" fmla="*/ 16 h 535"/>
                <a:gd name="T50" fmla="*/ 47 w 160"/>
                <a:gd name="T51" fmla="*/ 39 h 535"/>
                <a:gd name="T52" fmla="*/ 49 w 160"/>
                <a:gd name="T53" fmla="*/ 62 h 535"/>
                <a:gd name="T54" fmla="*/ 52 w 160"/>
                <a:gd name="T55" fmla="*/ 54 h 535"/>
                <a:gd name="T56" fmla="*/ 52 w 160"/>
                <a:gd name="T57" fmla="*/ 31 h 535"/>
                <a:gd name="T58" fmla="*/ 51 w 160"/>
                <a:gd name="T59" fmla="*/ 8 h 535"/>
                <a:gd name="T60" fmla="*/ 59 w 160"/>
                <a:gd name="T61" fmla="*/ 0 h 535"/>
                <a:gd name="T62" fmla="*/ 67 w 160"/>
                <a:gd name="T63" fmla="*/ 0 h 535"/>
                <a:gd name="T64" fmla="*/ 73 w 160"/>
                <a:gd name="T65" fmla="*/ 9 h 535"/>
                <a:gd name="T66" fmla="*/ 73 w 160"/>
                <a:gd name="T67" fmla="*/ 29 h 535"/>
                <a:gd name="T68" fmla="*/ 69 w 160"/>
                <a:gd name="T69" fmla="*/ 44 h 535"/>
                <a:gd name="T70" fmla="*/ 67 w 160"/>
                <a:gd name="T71" fmla="*/ 35 h 535"/>
                <a:gd name="T72" fmla="*/ 66 w 160"/>
                <a:gd name="T73" fmla="*/ 23 h 535"/>
                <a:gd name="T74" fmla="*/ 62 w 160"/>
                <a:gd name="T75" fmla="*/ 11 h 535"/>
                <a:gd name="T76" fmla="*/ 62 w 160"/>
                <a:gd name="T77" fmla="*/ 38 h 535"/>
                <a:gd name="T78" fmla="*/ 63 w 160"/>
                <a:gd name="T79" fmla="*/ 67 h 535"/>
                <a:gd name="T80" fmla="*/ 66 w 160"/>
                <a:gd name="T81" fmla="*/ 77 h 535"/>
                <a:gd name="T82" fmla="*/ 74 w 160"/>
                <a:gd name="T83" fmla="*/ 73 h 535"/>
                <a:gd name="T84" fmla="*/ 78 w 160"/>
                <a:gd name="T85" fmla="*/ 119 h 535"/>
                <a:gd name="T86" fmla="*/ 80 w 160"/>
                <a:gd name="T87" fmla="*/ 192 h 535"/>
                <a:gd name="T88" fmla="*/ 78 w 160"/>
                <a:gd name="T89" fmla="*/ 265 h 535"/>
                <a:gd name="T90" fmla="*/ 64 w 160"/>
                <a:gd name="T91" fmla="*/ 266 h 5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535">
                  <a:moveTo>
                    <a:pt x="119" y="535"/>
                  </a:moveTo>
                  <a:lnTo>
                    <a:pt x="108" y="533"/>
                  </a:lnTo>
                  <a:lnTo>
                    <a:pt x="101" y="533"/>
                  </a:lnTo>
                  <a:lnTo>
                    <a:pt x="95" y="533"/>
                  </a:lnTo>
                  <a:lnTo>
                    <a:pt x="91" y="533"/>
                  </a:lnTo>
                  <a:lnTo>
                    <a:pt x="86" y="533"/>
                  </a:lnTo>
                  <a:lnTo>
                    <a:pt x="81" y="533"/>
                  </a:lnTo>
                  <a:lnTo>
                    <a:pt x="75" y="533"/>
                  </a:lnTo>
                  <a:lnTo>
                    <a:pt x="69" y="535"/>
                  </a:lnTo>
                  <a:lnTo>
                    <a:pt x="64" y="483"/>
                  </a:lnTo>
                  <a:lnTo>
                    <a:pt x="56" y="432"/>
                  </a:lnTo>
                  <a:lnTo>
                    <a:pt x="42" y="382"/>
                  </a:lnTo>
                  <a:lnTo>
                    <a:pt x="30" y="332"/>
                  </a:lnTo>
                  <a:lnTo>
                    <a:pt x="16" y="283"/>
                  </a:lnTo>
                  <a:lnTo>
                    <a:pt x="6" y="234"/>
                  </a:lnTo>
                  <a:lnTo>
                    <a:pt x="0" y="187"/>
                  </a:lnTo>
                  <a:lnTo>
                    <a:pt x="1" y="142"/>
                  </a:lnTo>
                  <a:lnTo>
                    <a:pt x="8" y="143"/>
                  </a:lnTo>
                  <a:lnTo>
                    <a:pt x="18" y="148"/>
                  </a:lnTo>
                  <a:lnTo>
                    <a:pt x="27" y="151"/>
                  </a:lnTo>
                  <a:lnTo>
                    <a:pt x="37" y="154"/>
                  </a:lnTo>
                  <a:lnTo>
                    <a:pt x="39" y="150"/>
                  </a:lnTo>
                  <a:lnTo>
                    <a:pt x="41" y="147"/>
                  </a:lnTo>
                  <a:lnTo>
                    <a:pt x="26" y="132"/>
                  </a:lnTo>
                  <a:lnTo>
                    <a:pt x="16" y="117"/>
                  </a:lnTo>
                  <a:lnTo>
                    <a:pt x="10" y="101"/>
                  </a:lnTo>
                  <a:lnTo>
                    <a:pt x="8" y="85"/>
                  </a:lnTo>
                  <a:lnTo>
                    <a:pt x="7" y="68"/>
                  </a:lnTo>
                  <a:lnTo>
                    <a:pt x="7" y="50"/>
                  </a:lnTo>
                  <a:lnTo>
                    <a:pt x="8" y="33"/>
                  </a:lnTo>
                  <a:lnTo>
                    <a:pt x="10" y="17"/>
                  </a:lnTo>
                  <a:lnTo>
                    <a:pt x="19" y="17"/>
                  </a:lnTo>
                  <a:lnTo>
                    <a:pt x="29" y="17"/>
                  </a:lnTo>
                  <a:lnTo>
                    <a:pt x="27" y="25"/>
                  </a:lnTo>
                  <a:lnTo>
                    <a:pt x="27" y="38"/>
                  </a:lnTo>
                  <a:lnTo>
                    <a:pt x="26" y="53"/>
                  </a:lnTo>
                  <a:lnTo>
                    <a:pt x="27" y="70"/>
                  </a:lnTo>
                  <a:lnTo>
                    <a:pt x="27" y="86"/>
                  </a:lnTo>
                  <a:lnTo>
                    <a:pt x="30" y="102"/>
                  </a:lnTo>
                  <a:lnTo>
                    <a:pt x="33" y="115"/>
                  </a:lnTo>
                  <a:lnTo>
                    <a:pt x="41" y="124"/>
                  </a:lnTo>
                  <a:lnTo>
                    <a:pt x="41" y="116"/>
                  </a:lnTo>
                  <a:lnTo>
                    <a:pt x="41" y="105"/>
                  </a:lnTo>
                  <a:lnTo>
                    <a:pt x="40" y="93"/>
                  </a:lnTo>
                  <a:lnTo>
                    <a:pt x="39" y="78"/>
                  </a:lnTo>
                  <a:lnTo>
                    <a:pt x="38" y="61"/>
                  </a:lnTo>
                  <a:lnTo>
                    <a:pt x="37" y="45"/>
                  </a:lnTo>
                  <a:lnTo>
                    <a:pt x="37" y="27"/>
                  </a:lnTo>
                  <a:lnTo>
                    <a:pt x="37" y="12"/>
                  </a:lnTo>
                  <a:lnTo>
                    <a:pt x="45" y="11"/>
                  </a:lnTo>
                  <a:lnTo>
                    <a:pt x="55" y="10"/>
                  </a:lnTo>
                  <a:lnTo>
                    <a:pt x="56" y="42"/>
                  </a:lnTo>
                  <a:lnTo>
                    <a:pt x="58" y="68"/>
                  </a:lnTo>
                  <a:lnTo>
                    <a:pt x="60" y="86"/>
                  </a:lnTo>
                  <a:lnTo>
                    <a:pt x="61" y="99"/>
                  </a:lnTo>
                  <a:lnTo>
                    <a:pt x="62" y="107"/>
                  </a:lnTo>
                  <a:lnTo>
                    <a:pt x="63" y="112"/>
                  </a:lnTo>
                  <a:lnTo>
                    <a:pt x="64" y="116"/>
                  </a:lnTo>
                  <a:lnTo>
                    <a:pt x="67" y="119"/>
                  </a:lnTo>
                  <a:lnTo>
                    <a:pt x="68" y="118"/>
                  </a:lnTo>
                  <a:lnTo>
                    <a:pt x="71" y="117"/>
                  </a:lnTo>
                  <a:lnTo>
                    <a:pt x="70" y="102"/>
                  </a:lnTo>
                  <a:lnTo>
                    <a:pt x="69" y="88"/>
                  </a:lnTo>
                  <a:lnTo>
                    <a:pt x="68" y="74"/>
                  </a:lnTo>
                  <a:lnTo>
                    <a:pt x="68" y="61"/>
                  </a:lnTo>
                  <a:lnTo>
                    <a:pt x="67" y="47"/>
                  </a:lnTo>
                  <a:lnTo>
                    <a:pt x="67" y="33"/>
                  </a:lnTo>
                  <a:lnTo>
                    <a:pt x="67" y="19"/>
                  </a:lnTo>
                  <a:lnTo>
                    <a:pt x="67" y="5"/>
                  </a:lnTo>
                  <a:lnTo>
                    <a:pt x="71" y="4"/>
                  </a:lnTo>
                  <a:lnTo>
                    <a:pt x="78" y="4"/>
                  </a:lnTo>
                  <a:lnTo>
                    <a:pt x="84" y="3"/>
                  </a:lnTo>
                  <a:lnTo>
                    <a:pt x="91" y="3"/>
                  </a:lnTo>
                  <a:lnTo>
                    <a:pt x="91" y="17"/>
                  </a:lnTo>
                  <a:lnTo>
                    <a:pt x="92" y="33"/>
                  </a:lnTo>
                  <a:lnTo>
                    <a:pt x="92" y="47"/>
                  </a:lnTo>
                  <a:lnTo>
                    <a:pt x="93" y="63"/>
                  </a:lnTo>
                  <a:lnTo>
                    <a:pt x="93" y="78"/>
                  </a:lnTo>
                  <a:lnTo>
                    <a:pt x="94" y="93"/>
                  </a:lnTo>
                  <a:lnTo>
                    <a:pt x="95" y="108"/>
                  </a:lnTo>
                  <a:lnTo>
                    <a:pt x="98" y="124"/>
                  </a:lnTo>
                  <a:lnTo>
                    <a:pt x="100" y="124"/>
                  </a:lnTo>
                  <a:lnTo>
                    <a:pt x="104" y="124"/>
                  </a:lnTo>
                  <a:lnTo>
                    <a:pt x="103" y="108"/>
                  </a:lnTo>
                  <a:lnTo>
                    <a:pt x="103" y="93"/>
                  </a:lnTo>
                  <a:lnTo>
                    <a:pt x="103" y="78"/>
                  </a:lnTo>
                  <a:lnTo>
                    <a:pt x="103" y="63"/>
                  </a:lnTo>
                  <a:lnTo>
                    <a:pt x="102" y="47"/>
                  </a:lnTo>
                  <a:lnTo>
                    <a:pt x="102" y="33"/>
                  </a:lnTo>
                  <a:lnTo>
                    <a:pt x="102" y="17"/>
                  </a:lnTo>
                  <a:lnTo>
                    <a:pt x="102" y="3"/>
                  </a:lnTo>
                  <a:lnTo>
                    <a:pt x="109" y="1"/>
                  </a:lnTo>
                  <a:lnTo>
                    <a:pt x="117" y="0"/>
                  </a:lnTo>
                  <a:lnTo>
                    <a:pt x="122" y="0"/>
                  </a:lnTo>
                  <a:lnTo>
                    <a:pt x="126" y="0"/>
                  </a:lnTo>
                  <a:lnTo>
                    <a:pt x="134" y="0"/>
                  </a:lnTo>
                  <a:lnTo>
                    <a:pt x="145" y="1"/>
                  </a:lnTo>
                  <a:lnTo>
                    <a:pt x="145" y="8"/>
                  </a:lnTo>
                  <a:lnTo>
                    <a:pt x="145" y="18"/>
                  </a:lnTo>
                  <a:lnTo>
                    <a:pt x="145" y="31"/>
                  </a:lnTo>
                  <a:lnTo>
                    <a:pt x="146" y="46"/>
                  </a:lnTo>
                  <a:lnTo>
                    <a:pt x="145" y="58"/>
                  </a:lnTo>
                  <a:lnTo>
                    <a:pt x="145" y="72"/>
                  </a:lnTo>
                  <a:lnTo>
                    <a:pt x="141" y="81"/>
                  </a:lnTo>
                  <a:lnTo>
                    <a:pt x="138" y="88"/>
                  </a:lnTo>
                  <a:lnTo>
                    <a:pt x="136" y="81"/>
                  </a:lnTo>
                  <a:lnTo>
                    <a:pt x="134" y="77"/>
                  </a:lnTo>
                  <a:lnTo>
                    <a:pt x="133" y="71"/>
                  </a:lnTo>
                  <a:lnTo>
                    <a:pt x="133" y="65"/>
                  </a:lnTo>
                  <a:lnTo>
                    <a:pt x="132" y="56"/>
                  </a:lnTo>
                  <a:lnTo>
                    <a:pt x="131" y="46"/>
                  </a:lnTo>
                  <a:lnTo>
                    <a:pt x="130" y="31"/>
                  </a:lnTo>
                  <a:lnTo>
                    <a:pt x="129" y="12"/>
                  </a:lnTo>
                  <a:lnTo>
                    <a:pt x="124" y="23"/>
                  </a:lnTo>
                  <a:lnTo>
                    <a:pt x="122" y="39"/>
                  </a:lnTo>
                  <a:lnTo>
                    <a:pt x="122" y="55"/>
                  </a:lnTo>
                  <a:lnTo>
                    <a:pt x="123" y="76"/>
                  </a:lnTo>
                  <a:lnTo>
                    <a:pt x="123" y="95"/>
                  </a:lnTo>
                  <a:lnTo>
                    <a:pt x="125" y="116"/>
                  </a:lnTo>
                  <a:lnTo>
                    <a:pt x="125" y="134"/>
                  </a:lnTo>
                  <a:lnTo>
                    <a:pt x="126" y="154"/>
                  </a:lnTo>
                  <a:lnTo>
                    <a:pt x="129" y="154"/>
                  </a:lnTo>
                  <a:lnTo>
                    <a:pt x="131" y="155"/>
                  </a:lnTo>
                  <a:lnTo>
                    <a:pt x="139" y="149"/>
                  </a:lnTo>
                  <a:lnTo>
                    <a:pt x="144" y="147"/>
                  </a:lnTo>
                  <a:lnTo>
                    <a:pt x="147" y="146"/>
                  </a:lnTo>
                  <a:lnTo>
                    <a:pt x="153" y="145"/>
                  </a:lnTo>
                  <a:lnTo>
                    <a:pt x="154" y="189"/>
                  </a:lnTo>
                  <a:lnTo>
                    <a:pt x="156" y="238"/>
                  </a:lnTo>
                  <a:lnTo>
                    <a:pt x="157" y="286"/>
                  </a:lnTo>
                  <a:lnTo>
                    <a:pt x="160" y="336"/>
                  </a:lnTo>
                  <a:lnTo>
                    <a:pt x="159" y="384"/>
                  </a:lnTo>
                  <a:lnTo>
                    <a:pt x="159" y="433"/>
                  </a:lnTo>
                  <a:lnTo>
                    <a:pt x="157" y="482"/>
                  </a:lnTo>
                  <a:lnTo>
                    <a:pt x="155" y="531"/>
                  </a:lnTo>
                  <a:lnTo>
                    <a:pt x="146" y="531"/>
                  </a:lnTo>
                  <a:lnTo>
                    <a:pt x="137" y="532"/>
                  </a:lnTo>
                  <a:lnTo>
                    <a:pt x="128" y="533"/>
                  </a:lnTo>
                  <a:lnTo>
                    <a:pt x="119" y="53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0" name="Freeform 25"/>
            <p:cNvSpPr>
              <a:spLocks/>
            </p:cNvSpPr>
            <p:nvPr/>
          </p:nvSpPr>
          <p:spPr bwMode="auto">
            <a:xfrm>
              <a:off x="726" y="2400"/>
              <a:ext cx="91" cy="224"/>
            </a:xfrm>
            <a:custGeom>
              <a:avLst/>
              <a:gdLst>
                <a:gd name="T0" fmla="*/ 58 w 183"/>
                <a:gd name="T1" fmla="*/ 223 h 449"/>
                <a:gd name="T2" fmla="*/ 48 w 183"/>
                <a:gd name="T3" fmla="*/ 221 h 449"/>
                <a:gd name="T4" fmla="*/ 41 w 183"/>
                <a:gd name="T5" fmla="*/ 179 h 449"/>
                <a:gd name="T6" fmla="*/ 23 w 183"/>
                <a:gd name="T7" fmla="*/ 96 h 449"/>
                <a:gd name="T8" fmla="*/ 0 w 183"/>
                <a:gd name="T9" fmla="*/ 42 h 449"/>
                <a:gd name="T10" fmla="*/ 2 w 183"/>
                <a:gd name="T11" fmla="*/ 36 h 449"/>
                <a:gd name="T12" fmla="*/ 7 w 183"/>
                <a:gd name="T13" fmla="*/ 38 h 449"/>
                <a:gd name="T14" fmla="*/ 7 w 183"/>
                <a:gd name="T15" fmla="*/ 23 h 449"/>
                <a:gd name="T16" fmla="*/ 7 w 183"/>
                <a:gd name="T17" fmla="*/ 10 h 449"/>
                <a:gd name="T18" fmla="*/ 10 w 183"/>
                <a:gd name="T19" fmla="*/ 0 h 449"/>
                <a:gd name="T20" fmla="*/ 13 w 183"/>
                <a:gd name="T21" fmla="*/ 10 h 449"/>
                <a:gd name="T22" fmla="*/ 14 w 183"/>
                <a:gd name="T23" fmla="*/ 25 h 449"/>
                <a:gd name="T24" fmla="*/ 15 w 183"/>
                <a:gd name="T25" fmla="*/ 40 h 449"/>
                <a:gd name="T26" fmla="*/ 18 w 183"/>
                <a:gd name="T27" fmla="*/ 36 h 449"/>
                <a:gd name="T28" fmla="*/ 18 w 183"/>
                <a:gd name="T29" fmla="*/ 21 h 449"/>
                <a:gd name="T30" fmla="*/ 18 w 183"/>
                <a:gd name="T31" fmla="*/ 6 h 449"/>
                <a:gd name="T32" fmla="*/ 23 w 183"/>
                <a:gd name="T33" fmla="*/ 1 h 449"/>
                <a:gd name="T34" fmla="*/ 23 w 183"/>
                <a:gd name="T35" fmla="*/ 13 h 449"/>
                <a:gd name="T36" fmla="*/ 23 w 183"/>
                <a:gd name="T37" fmla="*/ 26 h 449"/>
                <a:gd name="T38" fmla="*/ 26 w 183"/>
                <a:gd name="T39" fmla="*/ 36 h 449"/>
                <a:gd name="T40" fmla="*/ 27 w 183"/>
                <a:gd name="T41" fmla="*/ 27 h 449"/>
                <a:gd name="T42" fmla="*/ 27 w 183"/>
                <a:gd name="T43" fmla="*/ 14 h 449"/>
                <a:gd name="T44" fmla="*/ 27 w 183"/>
                <a:gd name="T45" fmla="*/ 2 h 449"/>
                <a:gd name="T46" fmla="*/ 37 w 183"/>
                <a:gd name="T47" fmla="*/ 11 h 449"/>
                <a:gd name="T48" fmla="*/ 37 w 183"/>
                <a:gd name="T49" fmla="*/ 29 h 449"/>
                <a:gd name="T50" fmla="*/ 38 w 183"/>
                <a:gd name="T51" fmla="*/ 37 h 449"/>
                <a:gd name="T52" fmla="*/ 40 w 183"/>
                <a:gd name="T53" fmla="*/ 33 h 449"/>
                <a:gd name="T54" fmla="*/ 41 w 183"/>
                <a:gd name="T55" fmla="*/ 22 h 449"/>
                <a:gd name="T56" fmla="*/ 42 w 183"/>
                <a:gd name="T57" fmla="*/ 1 h 449"/>
                <a:gd name="T58" fmla="*/ 45 w 183"/>
                <a:gd name="T59" fmla="*/ 7 h 449"/>
                <a:gd name="T60" fmla="*/ 45 w 183"/>
                <a:gd name="T61" fmla="*/ 23 h 449"/>
                <a:gd name="T62" fmla="*/ 47 w 183"/>
                <a:gd name="T63" fmla="*/ 40 h 449"/>
                <a:gd name="T64" fmla="*/ 50 w 183"/>
                <a:gd name="T65" fmla="*/ 34 h 449"/>
                <a:gd name="T66" fmla="*/ 50 w 183"/>
                <a:gd name="T67" fmla="*/ 17 h 449"/>
                <a:gd name="T68" fmla="*/ 50 w 183"/>
                <a:gd name="T69" fmla="*/ 2 h 449"/>
                <a:gd name="T70" fmla="*/ 59 w 183"/>
                <a:gd name="T71" fmla="*/ 7 h 449"/>
                <a:gd name="T72" fmla="*/ 59 w 183"/>
                <a:gd name="T73" fmla="*/ 25 h 449"/>
                <a:gd name="T74" fmla="*/ 58 w 183"/>
                <a:gd name="T75" fmla="*/ 42 h 449"/>
                <a:gd name="T76" fmla="*/ 63 w 183"/>
                <a:gd name="T77" fmla="*/ 46 h 449"/>
                <a:gd name="T78" fmla="*/ 63 w 183"/>
                <a:gd name="T79" fmla="*/ 20 h 449"/>
                <a:gd name="T80" fmla="*/ 63 w 183"/>
                <a:gd name="T81" fmla="*/ 9 h 449"/>
                <a:gd name="T82" fmla="*/ 67 w 183"/>
                <a:gd name="T83" fmla="*/ 2 h 449"/>
                <a:gd name="T84" fmla="*/ 70 w 183"/>
                <a:gd name="T85" fmla="*/ 13 h 449"/>
                <a:gd name="T86" fmla="*/ 71 w 183"/>
                <a:gd name="T87" fmla="*/ 31 h 449"/>
                <a:gd name="T88" fmla="*/ 71 w 183"/>
                <a:gd name="T89" fmla="*/ 49 h 449"/>
                <a:gd name="T90" fmla="*/ 74 w 183"/>
                <a:gd name="T91" fmla="*/ 42 h 449"/>
                <a:gd name="T92" fmla="*/ 75 w 183"/>
                <a:gd name="T93" fmla="*/ 25 h 449"/>
                <a:gd name="T94" fmla="*/ 75 w 183"/>
                <a:gd name="T95" fmla="*/ 7 h 449"/>
                <a:gd name="T96" fmla="*/ 83 w 183"/>
                <a:gd name="T97" fmla="*/ 1 h 449"/>
                <a:gd name="T98" fmla="*/ 90 w 183"/>
                <a:gd name="T99" fmla="*/ 28 h 449"/>
                <a:gd name="T100" fmla="*/ 91 w 183"/>
                <a:gd name="T101" fmla="*/ 111 h 449"/>
                <a:gd name="T102" fmla="*/ 82 w 183"/>
                <a:gd name="T103" fmla="*/ 195 h 449"/>
                <a:gd name="T104" fmla="*/ 70 w 183"/>
                <a:gd name="T105" fmla="*/ 224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3" h="449">
                  <a:moveTo>
                    <a:pt x="141" y="449"/>
                  </a:moveTo>
                  <a:lnTo>
                    <a:pt x="127" y="447"/>
                  </a:lnTo>
                  <a:lnTo>
                    <a:pt x="116" y="446"/>
                  </a:lnTo>
                  <a:lnTo>
                    <a:pt x="108" y="444"/>
                  </a:lnTo>
                  <a:lnTo>
                    <a:pt x="104" y="444"/>
                  </a:lnTo>
                  <a:lnTo>
                    <a:pt x="97" y="442"/>
                  </a:lnTo>
                  <a:lnTo>
                    <a:pt x="93" y="440"/>
                  </a:lnTo>
                  <a:lnTo>
                    <a:pt x="89" y="405"/>
                  </a:lnTo>
                  <a:lnTo>
                    <a:pt x="83" y="359"/>
                  </a:lnTo>
                  <a:lnTo>
                    <a:pt x="73" y="305"/>
                  </a:lnTo>
                  <a:lnTo>
                    <a:pt x="62" y="249"/>
                  </a:lnTo>
                  <a:lnTo>
                    <a:pt x="47" y="192"/>
                  </a:lnTo>
                  <a:lnTo>
                    <a:pt x="32" y="144"/>
                  </a:lnTo>
                  <a:lnTo>
                    <a:pt x="16" y="105"/>
                  </a:lnTo>
                  <a:lnTo>
                    <a:pt x="0" y="84"/>
                  </a:lnTo>
                  <a:lnTo>
                    <a:pt x="1" y="75"/>
                  </a:lnTo>
                  <a:lnTo>
                    <a:pt x="3" y="67"/>
                  </a:lnTo>
                  <a:lnTo>
                    <a:pt x="5" y="72"/>
                  </a:lnTo>
                  <a:lnTo>
                    <a:pt x="8" y="75"/>
                  </a:lnTo>
                  <a:lnTo>
                    <a:pt x="11" y="75"/>
                  </a:lnTo>
                  <a:lnTo>
                    <a:pt x="15" y="76"/>
                  </a:lnTo>
                  <a:lnTo>
                    <a:pt x="15" y="66"/>
                  </a:lnTo>
                  <a:lnTo>
                    <a:pt x="15" y="57"/>
                  </a:lnTo>
                  <a:lnTo>
                    <a:pt x="15" y="47"/>
                  </a:lnTo>
                  <a:lnTo>
                    <a:pt x="15" y="38"/>
                  </a:lnTo>
                  <a:lnTo>
                    <a:pt x="15" y="29"/>
                  </a:lnTo>
                  <a:lnTo>
                    <a:pt x="15" y="20"/>
                  </a:lnTo>
                  <a:lnTo>
                    <a:pt x="16" y="11"/>
                  </a:lnTo>
                  <a:lnTo>
                    <a:pt x="17" y="3"/>
                  </a:lnTo>
                  <a:lnTo>
                    <a:pt x="21" y="0"/>
                  </a:lnTo>
                  <a:lnTo>
                    <a:pt x="24" y="3"/>
                  </a:lnTo>
                  <a:lnTo>
                    <a:pt x="24" y="11"/>
                  </a:lnTo>
                  <a:lnTo>
                    <a:pt x="26" y="20"/>
                  </a:lnTo>
                  <a:lnTo>
                    <a:pt x="27" y="29"/>
                  </a:lnTo>
                  <a:lnTo>
                    <a:pt x="28" y="39"/>
                  </a:lnTo>
                  <a:lnTo>
                    <a:pt x="28" y="50"/>
                  </a:lnTo>
                  <a:lnTo>
                    <a:pt x="29" y="60"/>
                  </a:lnTo>
                  <a:lnTo>
                    <a:pt x="30" y="70"/>
                  </a:lnTo>
                  <a:lnTo>
                    <a:pt x="31" y="81"/>
                  </a:lnTo>
                  <a:lnTo>
                    <a:pt x="32" y="81"/>
                  </a:lnTo>
                  <a:lnTo>
                    <a:pt x="36" y="82"/>
                  </a:lnTo>
                  <a:lnTo>
                    <a:pt x="36" y="72"/>
                  </a:lnTo>
                  <a:lnTo>
                    <a:pt x="36" y="61"/>
                  </a:lnTo>
                  <a:lnTo>
                    <a:pt x="36" y="51"/>
                  </a:lnTo>
                  <a:lnTo>
                    <a:pt x="36" y="42"/>
                  </a:lnTo>
                  <a:lnTo>
                    <a:pt x="36" y="31"/>
                  </a:lnTo>
                  <a:lnTo>
                    <a:pt x="36" y="22"/>
                  </a:lnTo>
                  <a:lnTo>
                    <a:pt x="36" y="12"/>
                  </a:lnTo>
                  <a:lnTo>
                    <a:pt x="36" y="3"/>
                  </a:lnTo>
                  <a:lnTo>
                    <a:pt x="41" y="3"/>
                  </a:lnTo>
                  <a:lnTo>
                    <a:pt x="46" y="3"/>
                  </a:lnTo>
                  <a:lnTo>
                    <a:pt x="46" y="10"/>
                  </a:lnTo>
                  <a:lnTo>
                    <a:pt x="46" y="19"/>
                  </a:lnTo>
                  <a:lnTo>
                    <a:pt x="46" y="27"/>
                  </a:lnTo>
                  <a:lnTo>
                    <a:pt x="46" y="36"/>
                  </a:lnTo>
                  <a:lnTo>
                    <a:pt x="46" y="44"/>
                  </a:lnTo>
                  <a:lnTo>
                    <a:pt x="46" y="53"/>
                  </a:lnTo>
                  <a:lnTo>
                    <a:pt x="47" y="62"/>
                  </a:lnTo>
                  <a:lnTo>
                    <a:pt x="49" y="72"/>
                  </a:lnTo>
                  <a:lnTo>
                    <a:pt x="52" y="72"/>
                  </a:lnTo>
                  <a:lnTo>
                    <a:pt x="55" y="72"/>
                  </a:lnTo>
                  <a:lnTo>
                    <a:pt x="55" y="62"/>
                  </a:lnTo>
                  <a:lnTo>
                    <a:pt x="55" y="54"/>
                  </a:lnTo>
                  <a:lnTo>
                    <a:pt x="55" y="45"/>
                  </a:lnTo>
                  <a:lnTo>
                    <a:pt x="55" y="37"/>
                  </a:lnTo>
                  <a:lnTo>
                    <a:pt x="55" y="28"/>
                  </a:lnTo>
                  <a:lnTo>
                    <a:pt x="55" y="20"/>
                  </a:lnTo>
                  <a:lnTo>
                    <a:pt x="55" y="12"/>
                  </a:lnTo>
                  <a:lnTo>
                    <a:pt x="55" y="4"/>
                  </a:lnTo>
                  <a:lnTo>
                    <a:pt x="65" y="4"/>
                  </a:lnTo>
                  <a:lnTo>
                    <a:pt x="74" y="4"/>
                  </a:lnTo>
                  <a:lnTo>
                    <a:pt x="74" y="22"/>
                  </a:lnTo>
                  <a:lnTo>
                    <a:pt x="74" y="38"/>
                  </a:lnTo>
                  <a:lnTo>
                    <a:pt x="74" y="50"/>
                  </a:lnTo>
                  <a:lnTo>
                    <a:pt x="74" y="59"/>
                  </a:lnTo>
                  <a:lnTo>
                    <a:pt x="74" y="65"/>
                  </a:lnTo>
                  <a:lnTo>
                    <a:pt x="75" y="69"/>
                  </a:lnTo>
                  <a:lnTo>
                    <a:pt x="76" y="74"/>
                  </a:lnTo>
                  <a:lnTo>
                    <a:pt x="78" y="81"/>
                  </a:lnTo>
                  <a:lnTo>
                    <a:pt x="80" y="73"/>
                  </a:lnTo>
                  <a:lnTo>
                    <a:pt x="81" y="66"/>
                  </a:lnTo>
                  <a:lnTo>
                    <a:pt x="81" y="59"/>
                  </a:lnTo>
                  <a:lnTo>
                    <a:pt x="82" y="53"/>
                  </a:lnTo>
                  <a:lnTo>
                    <a:pt x="82" y="45"/>
                  </a:lnTo>
                  <a:lnTo>
                    <a:pt x="83" y="35"/>
                  </a:lnTo>
                  <a:lnTo>
                    <a:pt x="84" y="20"/>
                  </a:lnTo>
                  <a:lnTo>
                    <a:pt x="85" y="3"/>
                  </a:lnTo>
                  <a:lnTo>
                    <a:pt x="88" y="3"/>
                  </a:lnTo>
                  <a:lnTo>
                    <a:pt x="93" y="4"/>
                  </a:lnTo>
                  <a:lnTo>
                    <a:pt x="91" y="14"/>
                  </a:lnTo>
                  <a:lnTo>
                    <a:pt x="90" y="24"/>
                  </a:lnTo>
                  <a:lnTo>
                    <a:pt x="90" y="35"/>
                  </a:lnTo>
                  <a:lnTo>
                    <a:pt x="90" y="46"/>
                  </a:lnTo>
                  <a:lnTo>
                    <a:pt x="90" y="57"/>
                  </a:lnTo>
                  <a:lnTo>
                    <a:pt x="92" y="68"/>
                  </a:lnTo>
                  <a:lnTo>
                    <a:pt x="95" y="80"/>
                  </a:lnTo>
                  <a:lnTo>
                    <a:pt x="98" y="93"/>
                  </a:lnTo>
                  <a:lnTo>
                    <a:pt x="99" y="80"/>
                  </a:lnTo>
                  <a:lnTo>
                    <a:pt x="100" y="68"/>
                  </a:lnTo>
                  <a:lnTo>
                    <a:pt x="100" y="56"/>
                  </a:lnTo>
                  <a:lnTo>
                    <a:pt x="101" y="45"/>
                  </a:lnTo>
                  <a:lnTo>
                    <a:pt x="100" y="34"/>
                  </a:lnTo>
                  <a:lnTo>
                    <a:pt x="100" y="23"/>
                  </a:lnTo>
                  <a:lnTo>
                    <a:pt x="100" y="13"/>
                  </a:lnTo>
                  <a:lnTo>
                    <a:pt x="100" y="4"/>
                  </a:lnTo>
                  <a:lnTo>
                    <a:pt x="110" y="4"/>
                  </a:lnTo>
                  <a:lnTo>
                    <a:pt x="119" y="4"/>
                  </a:lnTo>
                  <a:lnTo>
                    <a:pt x="118" y="15"/>
                  </a:lnTo>
                  <a:lnTo>
                    <a:pt x="118" y="27"/>
                  </a:lnTo>
                  <a:lnTo>
                    <a:pt x="118" y="38"/>
                  </a:lnTo>
                  <a:lnTo>
                    <a:pt x="118" y="51"/>
                  </a:lnTo>
                  <a:lnTo>
                    <a:pt x="116" y="62"/>
                  </a:lnTo>
                  <a:lnTo>
                    <a:pt x="116" y="74"/>
                  </a:lnTo>
                  <a:lnTo>
                    <a:pt x="116" y="85"/>
                  </a:lnTo>
                  <a:lnTo>
                    <a:pt x="116" y="98"/>
                  </a:lnTo>
                  <a:lnTo>
                    <a:pt x="121" y="96"/>
                  </a:lnTo>
                  <a:lnTo>
                    <a:pt x="127" y="93"/>
                  </a:lnTo>
                  <a:lnTo>
                    <a:pt x="127" y="70"/>
                  </a:lnTo>
                  <a:lnTo>
                    <a:pt x="127" y="53"/>
                  </a:lnTo>
                  <a:lnTo>
                    <a:pt x="127" y="41"/>
                  </a:lnTo>
                  <a:lnTo>
                    <a:pt x="127" y="31"/>
                  </a:lnTo>
                  <a:lnTo>
                    <a:pt x="127" y="23"/>
                  </a:lnTo>
                  <a:lnTo>
                    <a:pt x="127" y="18"/>
                  </a:lnTo>
                  <a:lnTo>
                    <a:pt x="128" y="11"/>
                  </a:lnTo>
                  <a:lnTo>
                    <a:pt x="129" y="4"/>
                  </a:lnTo>
                  <a:lnTo>
                    <a:pt x="135" y="4"/>
                  </a:lnTo>
                  <a:lnTo>
                    <a:pt x="141" y="4"/>
                  </a:lnTo>
                  <a:lnTo>
                    <a:pt x="141" y="15"/>
                  </a:lnTo>
                  <a:lnTo>
                    <a:pt x="141" y="27"/>
                  </a:lnTo>
                  <a:lnTo>
                    <a:pt x="141" y="38"/>
                  </a:lnTo>
                  <a:lnTo>
                    <a:pt x="142" y="51"/>
                  </a:lnTo>
                  <a:lnTo>
                    <a:pt x="142" y="62"/>
                  </a:lnTo>
                  <a:lnTo>
                    <a:pt x="142" y="74"/>
                  </a:lnTo>
                  <a:lnTo>
                    <a:pt x="142" y="85"/>
                  </a:lnTo>
                  <a:lnTo>
                    <a:pt x="143" y="98"/>
                  </a:lnTo>
                  <a:lnTo>
                    <a:pt x="144" y="97"/>
                  </a:lnTo>
                  <a:lnTo>
                    <a:pt x="148" y="96"/>
                  </a:lnTo>
                  <a:lnTo>
                    <a:pt x="148" y="84"/>
                  </a:lnTo>
                  <a:lnTo>
                    <a:pt x="149" y="73"/>
                  </a:lnTo>
                  <a:lnTo>
                    <a:pt x="149" y="61"/>
                  </a:lnTo>
                  <a:lnTo>
                    <a:pt x="150" y="51"/>
                  </a:lnTo>
                  <a:lnTo>
                    <a:pt x="150" y="38"/>
                  </a:lnTo>
                  <a:lnTo>
                    <a:pt x="150" y="27"/>
                  </a:lnTo>
                  <a:lnTo>
                    <a:pt x="151" y="15"/>
                  </a:lnTo>
                  <a:lnTo>
                    <a:pt x="152" y="4"/>
                  </a:lnTo>
                  <a:lnTo>
                    <a:pt x="159" y="3"/>
                  </a:lnTo>
                  <a:lnTo>
                    <a:pt x="166" y="3"/>
                  </a:lnTo>
                  <a:lnTo>
                    <a:pt x="173" y="3"/>
                  </a:lnTo>
                  <a:lnTo>
                    <a:pt x="181" y="3"/>
                  </a:lnTo>
                  <a:lnTo>
                    <a:pt x="181" y="57"/>
                  </a:lnTo>
                  <a:lnTo>
                    <a:pt x="182" y="112"/>
                  </a:lnTo>
                  <a:lnTo>
                    <a:pt x="183" y="167"/>
                  </a:lnTo>
                  <a:lnTo>
                    <a:pt x="183" y="223"/>
                  </a:lnTo>
                  <a:lnTo>
                    <a:pt x="180" y="279"/>
                  </a:lnTo>
                  <a:lnTo>
                    <a:pt x="175" y="336"/>
                  </a:lnTo>
                  <a:lnTo>
                    <a:pt x="164" y="391"/>
                  </a:lnTo>
                  <a:lnTo>
                    <a:pt x="150" y="449"/>
                  </a:lnTo>
                  <a:lnTo>
                    <a:pt x="145" y="449"/>
                  </a:lnTo>
                  <a:lnTo>
                    <a:pt x="141" y="44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1" name="Freeform 26"/>
            <p:cNvSpPr>
              <a:spLocks/>
            </p:cNvSpPr>
            <p:nvPr/>
          </p:nvSpPr>
          <p:spPr bwMode="auto">
            <a:xfrm>
              <a:off x="874" y="2390"/>
              <a:ext cx="10" cy="36"/>
            </a:xfrm>
            <a:custGeom>
              <a:avLst/>
              <a:gdLst>
                <a:gd name="T0" fmla="*/ 6 w 20"/>
                <a:gd name="T1" fmla="*/ 36 h 71"/>
                <a:gd name="T2" fmla="*/ 5 w 20"/>
                <a:gd name="T3" fmla="*/ 31 h 71"/>
                <a:gd name="T4" fmla="*/ 4 w 20"/>
                <a:gd name="T5" fmla="*/ 27 h 71"/>
                <a:gd name="T6" fmla="*/ 3 w 20"/>
                <a:gd name="T7" fmla="*/ 22 h 71"/>
                <a:gd name="T8" fmla="*/ 3 w 20"/>
                <a:gd name="T9" fmla="*/ 18 h 71"/>
                <a:gd name="T10" fmla="*/ 2 w 20"/>
                <a:gd name="T11" fmla="*/ 13 h 71"/>
                <a:gd name="T12" fmla="*/ 1 w 20"/>
                <a:gd name="T13" fmla="*/ 9 h 71"/>
                <a:gd name="T14" fmla="*/ 1 w 20"/>
                <a:gd name="T15" fmla="*/ 6 h 71"/>
                <a:gd name="T16" fmla="*/ 0 w 20"/>
                <a:gd name="T17" fmla="*/ 3 h 71"/>
                <a:gd name="T18" fmla="*/ 5 w 20"/>
                <a:gd name="T19" fmla="*/ 1 h 71"/>
                <a:gd name="T20" fmla="*/ 10 w 20"/>
                <a:gd name="T21" fmla="*/ 0 h 71"/>
                <a:gd name="T22" fmla="*/ 9 w 20"/>
                <a:gd name="T23" fmla="*/ 8 h 71"/>
                <a:gd name="T24" fmla="*/ 9 w 20"/>
                <a:gd name="T25" fmla="*/ 14 h 71"/>
                <a:gd name="T26" fmla="*/ 9 w 20"/>
                <a:gd name="T27" fmla="*/ 19 h 71"/>
                <a:gd name="T28" fmla="*/ 9 w 20"/>
                <a:gd name="T29" fmla="*/ 23 h 71"/>
                <a:gd name="T30" fmla="*/ 9 w 20"/>
                <a:gd name="T31" fmla="*/ 26 h 71"/>
                <a:gd name="T32" fmla="*/ 9 w 20"/>
                <a:gd name="T33" fmla="*/ 28 h 71"/>
                <a:gd name="T34" fmla="*/ 9 w 20"/>
                <a:gd name="T35" fmla="*/ 32 h 71"/>
                <a:gd name="T36" fmla="*/ 10 w 20"/>
                <a:gd name="T37" fmla="*/ 36 h 71"/>
                <a:gd name="T38" fmla="*/ 8 w 20"/>
                <a:gd name="T39" fmla="*/ 36 h 71"/>
                <a:gd name="T40" fmla="*/ 6 w 20"/>
                <a:gd name="T41" fmla="*/ 36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71">
                  <a:moveTo>
                    <a:pt x="12" y="71"/>
                  </a:moveTo>
                  <a:lnTo>
                    <a:pt x="9" y="61"/>
                  </a:lnTo>
                  <a:lnTo>
                    <a:pt x="8" y="53"/>
                  </a:lnTo>
                  <a:lnTo>
                    <a:pt x="6" y="44"/>
                  </a:lnTo>
                  <a:lnTo>
                    <a:pt x="6" y="36"/>
                  </a:lnTo>
                  <a:lnTo>
                    <a:pt x="4" y="26"/>
                  </a:lnTo>
                  <a:lnTo>
                    <a:pt x="2" y="18"/>
                  </a:lnTo>
                  <a:lnTo>
                    <a:pt x="1" y="11"/>
                  </a:lnTo>
                  <a:lnTo>
                    <a:pt x="0" y="5"/>
                  </a:lnTo>
                  <a:lnTo>
                    <a:pt x="9" y="2"/>
                  </a:lnTo>
                  <a:lnTo>
                    <a:pt x="20" y="0"/>
                  </a:lnTo>
                  <a:lnTo>
                    <a:pt x="18" y="15"/>
                  </a:lnTo>
                  <a:lnTo>
                    <a:pt x="17" y="28"/>
                  </a:lnTo>
                  <a:lnTo>
                    <a:pt x="17" y="38"/>
                  </a:lnTo>
                  <a:lnTo>
                    <a:pt x="17" y="46"/>
                  </a:lnTo>
                  <a:lnTo>
                    <a:pt x="17" y="51"/>
                  </a:lnTo>
                  <a:lnTo>
                    <a:pt x="17" y="56"/>
                  </a:lnTo>
                  <a:lnTo>
                    <a:pt x="18" y="63"/>
                  </a:lnTo>
                  <a:lnTo>
                    <a:pt x="20" y="71"/>
                  </a:lnTo>
                  <a:lnTo>
                    <a:pt x="15" y="71"/>
                  </a:lnTo>
                  <a:lnTo>
                    <a:pt x="12" y="7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2" name="Freeform 27"/>
            <p:cNvSpPr>
              <a:spLocks/>
            </p:cNvSpPr>
            <p:nvPr/>
          </p:nvSpPr>
          <p:spPr bwMode="auto">
            <a:xfrm>
              <a:off x="716" y="2394"/>
              <a:ext cx="6" cy="29"/>
            </a:xfrm>
            <a:custGeom>
              <a:avLst/>
              <a:gdLst>
                <a:gd name="T0" fmla="*/ 0 w 10"/>
                <a:gd name="T1" fmla="*/ 29 h 57"/>
                <a:gd name="T2" fmla="*/ 0 w 10"/>
                <a:gd name="T3" fmla="*/ 25 h 57"/>
                <a:gd name="T4" fmla="*/ 1 w 10"/>
                <a:gd name="T5" fmla="*/ 21 h 57"/>
                <a:gd name="T6" fmla="*/ 1 w 10"/>
                <a:gd name="T7" fmla="*/ 17 h 57"/>
                <a:gd name="T8" fmla="*/ 1 w 10"/>
                <a:gd name="T9" fmla="*/ 14 h 57"/>
                <a:gd name="T10" fmla="*/ 1 w 10"/>
                <a:gd name="T11" fmla="*/ 10 h 57"/>
                <a:gd name="T12" fmla="*/ 1 w 10"/>
                <a:gd name="T13" fmla="*/ 6 h 57"/>
                <a:gd name="T14" fmla="*/ 2 w 10"/>
                <a:gd name="T15" fmla="*/ 3 h 57"/>
                <a:gd name="T16" fmla="*/ 2 w 10"/>
                <a:gd name="T17" fmla="*/ 0 h 57"/>
                <a:gd name="T18" fmla="*/ 4 w 10"/>
                <a:gd name="T19" fmla="*/ 1 h 57"/>
                <a:gd name="T20" fmla="*/ 5 w 10"/>
                <a:gd name="T21" fmla="*/ 4 h 57"/>
                <a:gd name="T22" fmla="*/ 5 w 10"/>
                <a:gd name="T23" fmla="*/ 7 h 57"/>
                <a:gd name="T24" fmla="*/ 6 w 10"/>
                <a:gd name="T25" fmla="*/ 12 h 57"/>
                <a:gd name="T26" fmla="*/ 6 w 10"/>
                <a:gd name="T27" fmla="*/ 16 h 57"/>
                <a:gd name="T28" fmla="*/ 6 w 10"/>
                <a:gd name="T29" fmla="*/ 21 h 57"/>
                <a:gd name="T30" fmla="*/ 5 w 10"/>
                <a:gd name="T31" fmla="*/ 25 h 57"/>
                <a:gd name="T32" fmla="*/ 5 w 10"/>
                <a:gd name="T33" fmla="*/ 29 h 57"/>
                <a:gd name="T34" fmla="*/ 2 w 10"/>
                <a:gd name="T35" fmla="*/ 29 h 57"/>
                <a:gd name="T36" fmla="*/ 0 w 10"/>
                <a:gd name="T37" fmla="*/ 29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57">
                  <a:moveTo>
                    <a:pt x="0" y="57"/>
                  </a:moveTo>
                  <a:lnTo>
                    <a:pt x="0" y="49"/>
                  </a:lnTo>
                  <a:lnTo>
                    <a:pt x="1" y="41"/>
                  </a:lnTo>
                  <a:lnTo>
                    <a:pt x="1" y="34"/>
                  </a:lnTo>
                  <a:lnTo>
                    <a:pt x="2" y="27"/>
                  </a:lnTo>
                  <a:lnTo>
                    <a:pt x="2" y="19"/>
                  </a:lnTo>
                  <a:lnTo>
                    <a:pt x="2" y="12"/>
                  </a:lnTo>
                  <a:lnTo>
                    <a:pt x="3" y="6"/>
                  </a:lnTo>
                  <a:lnTo>
                    <a:pt x="4" y="0"/>
                  </a:lnTo>
                  <a:lnTo>
                    <a:pt x="6" y="2"/>
                  </a:lnTo>
                  <a:lnTo>
                    <a:pt x="8" y="8"/>
                  </a:lnTo>
                  <a:lnTo>
                    <a:pt x="9" y="14"/>
                  </a:lnTo>
                  <a:lnTo>
                    <a:pt x="10" y="23"/>
                  </a:lnTo>
                  <a:lnTo>
                    <a:pt x="10" y="32"/>
                  </a:lnTo>
                  <a:lnTo>
                    <a:pt x="10" y="41"/>
                  </a:lnTo>
                  <a:lnTo>
                    <a:pt x="9" y="49"/>
                  </a:lnTo>
                  <a:lnTo>
                    <a:pt x="9" y="57"/>
                  </a:lnTo>
                  <a:lnTo>
                    <a:pt x="3" y="57"/>
                  </a:lnTo>
                  <a:lnTo>
                    <a:pt x="0" y="5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3" name="Freeform 28"/>
            <p:cNvSpPr>
              <a:spLocks/>
            </p:cNvSpPr>
            <p:nvPr/>
          </p:nvSpPr>
          <p:spPr bwMode="auto">
            <a:xfrm>
              <a:off x="433" y="1385"/>
              <a:ext cx="786" cy="1002"/>
            </a:xfrm>
            <a:custGeom>
              <a:avLst/>
              <a:gdLst>
                <a:gd name="T0" fmla="*/ 232 w 1572"/>
                <a:gd name="T1" fmla="*/ 982 h 2004"/>
                <a:gd name="T2" fmla="*/ 116 w 1572"/>
                <a:gd name="T3" fmla="*/ 930 h 2004"/>
                <a:gd name="T4" fmla="*/ 105 w 1572"/>
                <a:gd name="T5" fmla="*/ 818 h 2004"/>
                <a:gd name="T6" fmla="*/ 116 w 1572"/>
                <a:gd name="T7" fmla="*/ 696 h 2004"/>
                <a:gd name="T8" fmla="*/ 149 w 1572"/>
                <a:gd name="T9" fmla="*/ 485 h 2004"/>
                <a:gd name="T10" fmla="*/ 192 w 1572"/>
                <a:gd name="T11" fmla="*/ 213 h 2004"/>
                <a:gd name="T12" fmla="*/ 186 w 1572"/>
                <a:gd name="T13" fmla="*/ 206 h 2004"/>
                <a:gd name="T14" fmla="*/ 181 w 1572"/>
                <a:gd name="T15" fmla="*/ 227 h 2004"/>
                <a:gd name="T16" fmla="*/ 175 w 1572"/>
                <a:gd name="T17" fmla="*/ 217 h 2004"/>
                <a:gd name="T18" fmla="*/ 169 w 1572"/>
                <a:gd name="T19" fmla="*/ 202 h 2004"/>
                <a:gd name="T20" fmla="*/ 163 w 1572"/>
                <a:gd name="T21" fmla="*/ 204 h 2004"/>
                <a:gd name="T22" fmla="*/ 170 w 1572"/>
                <a:gd name="T23" fmla="*/ 233 h 2004"/>
                <a:gd name="T24" fmla="*/ 171 w 1572"/>
                <a:gd name="T25" fmla="*/ 288 h 2004"/>
                <a:gd name="T26" fmla="*/ 153 w 1572"/>
                <a:gd name="T27" fmla="*/ 421 h 2004"/>
                <a:gd name="T28" fmla="*/ 116 w 1572"/>
                <a:gd name="T29" fmla="*/ 517 h 2004"/>
                <a:gd name="T30" fmla="*/ 31 w 1572"/>
                <a:gd name="T31" fmla="*/ 473 h 2004"/>
                <a:gd name="T32" fmla="*/ 10 w 1572"/>
                <a:gd name="T33" fmla="*/ 403 h 2004"/>
                <a:gd name="T34" fmla="*/ 74 w 1572"/>
                <a:gd name="T35" fmla="*/ 306 h 2004"/>
                <a:gd name="T36" fmla="*/ 136 w 1572"/>
                <a:gd name="T37" fmla="*/ 203 h 2004"/>
                <a:gd name="T38" fmla="*/ 197 w 1572"/>
                <a:gd name="T39" fmla="*/ 77 h 2004"/>
                <a:gd name="T40" fmla="*/ 279 w 1572"/>
                <a:gd name="T41" fmla="*/ 63 h 2004"/>
                <a:gd name="T42" fmla="*/ 282 w 1572"/>
                <a:gd name="T43" fmla="*/ 157 h 2004"/>
                <a:gd name="T44" fmla="*/ 385 w 1572"/>
                <a:gd name="T45" fmla="*/ 139 h 2004"/>
                <a:gd name="T46" fmla="*/ 433 w 1572"/>
                <a:gd name="T47" fmla="*/ 69 h 2004"/>
                <a:gd name="T48" fmla="*/ 483 w 1572"/>
                <a:gd name="T49" fmla="*/ 0 h 2004"/>
                <a:gd name="T50" fmla="*/ 554 w 1572"/>
                <a:gd name="T51" fmla="*/ 30 h 2004"/>
                <a:gd name="T52" fmla="*/ 601 w 1572"/>
                <a:gd name="T53" fmla="*/ 90 h 2004"/>
                <a:gd name="T54" fmla="*/ 660 w 1572"/>
                <a:gd name="T55" fmla="*/ 146 h 2004"/>
                <a:gd name="T56" fmla="*/ 716 w 1572"/>
                <a:gd name="T57" fmla="*/ 184 h 2004"/>
                <a:gd name="T58" fmla="*/ 701 w 1572"/>
                <a:gd name="T59" fmla="*/ 202 h 2004"/>
                <a:gd name="T60" fmla="*/ 698 w 1572"/>
                <a:gd name="T61" fmla="*/ 225 h 2004"/>
                <a:gd name="T62" fmla="*/ 732 w 1572"/>
                <a:gd name="T63" fmla="*/ 194 h 2004"/>
                <a:gd name="T64" fmla="*/ 777 w 1572"/>
                <a:gd name="T65" fmla="*/ 183 h 2004"/>
                <a:gd name="T66" fmla="*/ 777 w 1572"/>
                <a:gd name="T67" fmla="*/ 196 h 2004"/>
                <a:gd name="T68" fmla="*/ 769 w 1572"/>
                <a:gd name="T69" fmla="*/ 190 h 2004"/>
                <a:gd name="T70" fmla="*/ 746 w 1572"/>
                <a:gd name="T71" fmla="*/ 215 h 2004"/>
                <a:gd name="T72" fmla="*/ 716 w 1572"/>
                <a:gd name="T73" fmla="*/ 434 h 2004"/>
                <a:gd name="T74" fmla="*/ 770 w 1572"/>
                <a:gd name="T75" fmla="*/ 539 h 2004"/>
                <a:gd name="T76" fmla="*/ 782 w 1572"/>
                <a:gd name="T77" fmla="*/ 533 h 2004"/>
                <a:gd name="T78" fmla="*/ 710 w 1572"/>
                <a:gd name="T79" fmla="*/ 521 h 2004"/>
                <a:gd name="T80" fmla="*/ 595 w 1572"/>
                <a:gd name="T81" fmla="*/ 360 h 2004"/>
                <a:gd name="T82" fmla="*/ 572 w 1572"/>
                <a:gd name="T83" fmla="*/ 332 h 2004"/>
                <a:gd name="T84" fmla="*/ 566 w 1572"/>
                <a:gd name="T85" fmla="*/ 317 h 2004"/>
                <a:gd name="T86" fmla="*/ 548 w 1572"/>
                <a:gd name="T87" fmla="*/ 303 h 2004"/>
                <a:gd name="T88" fmla="*/ 533 w 1572"/>
                <a:gd name="T89" fmla="*/ 305 h 2004"/>
                <a:gd name="T90" fmla="*/ 544 w 1572"/>
                <a:gd name="T91" fmla="*/ 311 h 2004"/>
                <a:gd name="T92" fmla="*/ 549 w 1572"/>
                <a:gd name="T93" fmla="*/ 327 h 2004"/>
                <a:gd name="T94" fmla="*/ 533 w 1572"/>
                <a:gd name="T95" fmla="*/ 382 h 2004"/>
                <a:gd name="T96" fmla="*/ 538 w 1572"/>
                <a:gd name="T97" fmla="*/ 421 h 2004"/>
                <a:gd name="T98" fmla="*/ 547 w 1572"/>
                <a:gd name="T99" fmla="*/ 375 h 2004"/>
                <a:gd name="T100" fmla="*/ 553 w 1572"/>
                <a:gd name="T101" fmla="*/ 344 h 2004"/>
                <a:gd name="T102" fmla="*/ 556 w 1572"/>
                <a:gd name="T103" fmla="*/ 373 h 2004"/>
                <a:gd name="T104" fmla="*/ 564 w 1572"/>
                <a:gd name="T105" fmla="*/ 416 h 2004"/>
                <a:gd name="T106" fmla="*/ 569 w 1572"/>
                <a:gd name="T107" fmla="*/ 398 h 2004"/>
                <a:gd name="T108" fmla="*/ 563 w 1572"/>
                <a:gd name="T109" fmla="*/ 351 h 2004"/>
                <a:gd name="T110" fmla="*/ 599 w 1572"/>
                <a:gd name="T111" fmla="*/ 383 h 2004"/>
                <a:gd name="T112" fmla="*/ 653 w 1572"/>
                <a:gd name="T113" fmla="*/ 481 h 2004"/>
                <a:gd name="T114" fmla="*/ 698 w 1572"/>
                <a:gd name="T115" fmla="*/ 622 h 2004"/>
                <a:gd name="T116" fmla="*/ 733 w 1572"/>
                <a:gd name="T117" fmla="*/ 840 h 2004"/>
                <a:gd name="T118" fmla="*/ 709 w 1572"/>
                <a:gd name="T119" fmla="*/ 926 h 2004"/>
                <a:gd name="T120" fmla="*/ 612 w 1572"/>
                <a:gd name="T121" fmla="*/ 973 h 2004"/>
                <a:gd name="T122" fmla="*/ 495 w 1572"/>
                <a:gd name="T123" fmla="*/ 986 h 2004"/>
                <a:gd name="T124" fmla="*/ 358 w 1572"/>
                <a:gd name="T125" fmla="*/ 1001 h 20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72" h="2004">
                  <a:moveTo>
                    <a:pt x="647" y="2004"/>
                  </a:moveTo>
                  <a:lnTo>
                    <a:pt x="589" y="1992"/>
                  </a:lnTo>
                  <a:lnTo>
                    <a:pt x="527" y="1980"/>
                  </a:lnTo>
                  <a:lnTo>
                    <a:pt x="463" y="1964"/>
                  </a:lnTo>
                  <a:lnTo>
                    <a:pt x="400" y="1945"/>
                  </a:lnTo>
                  <a:lnTo>
                    <a:pt x="339" y="1921"/>
                  </a:lnTo>
                  <a:lnTo>
                    <a:pt x="283" y="1894"/>
                  </a:lnTo>
                  <a:lnTo>
                    <a:pt x="232" y="1859"/>
                  </a:lnTo>
                  <a:lnTo>
                    <a:pt x="192" y="1821"/>
                  </a:lnTo>
                  <a:lnTo>
                    <a:pt x="197" y="1759"/>
                  </a:lnTo>
                  <a:lnTo>
                    <a:pt x="204" y="1697"/>
                  </a:lnTo>
                  <a:lnTo>
                    <a:pt x="210" y="1636"/>
                  </a:lnTo>
                  <a:lnTo>
                    <a:pt x="216" y="1575"/>
                  </a:lnTo>
                  <a:lnTo>
                    <a:pt x="221" y="1514"/>
                  </a:lnTo>
                  <a:lnTo>
                    <a:pt x="226" y="1453"/>
                  </a:lnTo>
                  <a:lnTo>
                    <a:pt x="231" y="1392"/>
                  </a:lnTo>
                  <a:lnTo>
                    <a:pt x="237" y="1332"/>
                  </a:lnTo>
                  <a:lnTo>
                    <a:pt x="249" y="1248"/>
                  </a:lnTo>
                  <a:lnTo>
                    <a:pt x="271" y="1122"/>
                  </a:lnTo>
                  <a:lnTo>
                    <a:pt x="298" y="970"/>
                  </a:lnTo>
                  <a:lnTo>
                    <a:pt x="328" y="809"/>
                  </a:lnTo>
                  <a:lnTo>
                    <a:pt x="353" y="652"/>
                  </a:lnTo>
                  <a:lnTo>
                    <a:pt x="374" y="520"/>
                  </a:lnTo>
                  <a:lnTo>
                    <a:pt x="384" y="426"/>
                  </a:lnTo>
                  <a:lnTo>
                    <a:pt x="384" y="388"/>
                  </a:lnTo>
                  <a:lnTo>
                    <a:pt x="382" y="390"/>
                  </a:lnTo>
                  <a:lnTo>
                    <a:pt x="379" y="392"/>
                  </a:lnTo>
                  <a:lnTo>
                    <a:pt x="372" y="412"/>
                  </a:lnTo>
                  <a:lnTo>
                    <a:pt x="368" y="428"/>
                  </a:lnTo>
                  <a:lnTo>
                    <a:pt x="364" y="438"/>
                  </a:lnTo>
                  <a:lnTo>
                    <a:pt x="363" y="446"/>
                  </a:lnTo>
                  <a:lnTo>
                    <a:pt x="361" y="453"/>
                  </a:lnTo>
                  <a:lnTo>
                    <a:pt x="360" y="457"/>
                  </a:lnTo>
                  <a:lnTo>
                    <a:pt x="356" y="449"/>
                  </a:lnTo>
                  <a:lnTo>
                    <a:pt x="353" y="441"/>
                  </a:lnTo>
                  <a:lnTo>
                    <a:pt x="349" y="433"/>
                  </a:lnTo>
                  <a:lnTo>
                    <a:pt x="347" y="426"/>
                  </a:lnTo>
                  <a:lnTo>
                    <a:pt x="344" y="418"/>
                  </a:lnTo>
                  <a:lnTo>
                    <a:pt x="340" y="411"/>
                  </a:lnTo>
                  <a:lnTo>
                    <a:pt x="337" y="403"/>
                  </a:lnTo>
                  <a:lnTo>
                    <a:pt x="334" y="396"/>
                  </a:lnTo>
                  <a:lnTo>
                    <a:pt x="328" y="395"/>
                  </a:lnTo>
                  <a:lnTo>
                    <a:pt x="324" y="395"/>
                  </a:lnTo>
                  <a:lnTo>
                    <a:pt x="325" y="408"/>
                  </a:lnTo>
                  <a:lnTo>
                    <a:pt x="329" y="422"/>
                  </a:lnTo>
                  <a:lnTo>
                    <a:pt x="332" y="436"/>
                  </a:lnTo>
                  <a:lnTo>
                    <a:pt x="337" y="451"/>
                  </a:lnTo>
                  <a:lnTo>
                    <a:pt x="340" y="465"/>
                  </a:lnTo>
                  <a:lnTo>
                    <a:pt x="345" y="480"/>
                  </a:lnTo>
                  <a:lnTo>
                    <a:pt x="347" y="495"/>
                  </a:lnTo>
                  <a:lnTo>
                    <a:pt x="351" y="512"/>
                  </a:lnTo>
                  <a:lnTo>
                    <a:pt x="341" y="576"/>
                  </a:lnTo>
                  <a:lnTo>
                    <a:pt x="333" y="642"/>
                  </a:lnTo>
                  <a:lnTo>
                    <a:pt x="324" y="709"/>
                  </a:lnTo>
                  <a:lnTo>
                    <a:pt x="316" y="775"/>
                  </a:lnTo>
                  <a:lnTo>
                    <a:pt x="306" y="841"/>
                  </a:lnTo>
                  <a:lnTo>
                    <a:pt x="294" y="908"/>
                  </a:lnTo>
                  <a:lnTo>
                    <a:pt x="280" y="972"/>
                  </a:lnTo>
                  <a:lnTo>
                    <a:pt x="265" y="1038"/>
                  </a:lnTo>
                  <a:lnTo>
                    <a:pt x="232" y="1033"/>
                  </a:lnTo>
                  <a:lnTo>
                    <a:pt x="193" y="1020"/>
                  </a:lnTo>
                  <a:lnTo>
                    <a:pt x="148" y="1001"/>
                  </a:lnTo>
                  <a:lnTo>
                    <a:pt x="103" y="976"/>
                  </a:lnTo>
                  <a:lnTo>
                    <a:pt x="62" y="946"/>
                  </a:lnTo>
                  <a:lnTo>
                    <a:pt x="28" y="916"/>
                  </a:lnTo>
                  <a:lnTo>
                    <a:pt x="6" y="885"/>
                  </a:lnTo>
                  <a:lnTo>
                    <a:pt x="0" y="858"/>
                  </a:lnTo>
                  <a:lnTo>
                    <a:pt x="19" y="805"/>
                  </a:lnTo>
                  <a:lnTo>
                    <a:pt x="47" y="756"/>
                  </a:lnTo>
                  <a:lnTo>
                    <a:pt x="78" y="706"/>
                  </a:lnTo>
                  <a:lnTo>
                    <a:pt x="113" y="659"/>
                  </a:lnTo>
                  <a:lnTo>
                    <a:pt x="148" y="611"/>
                  </a:lnTo>
                  <a:lnTo>
                    <a:pt x="184" y="564"/>
                  </a:lnTo>
                  <a:lnTo>
                    <a:pt x="217" y="515"/>
                  </a:lnTo>
                  <a:lnTo>
                    <a:pt x="248" y="468"/>
                  </a:lnTo>
                  <a:lnTo>
                    <a:pt x="272" y="405"/>
                  </a:lnTo>
                  <a:lnTo>
                    <a:pt x="298" y="338"/>
                  </a:lnTo>
                  <a:lnTo>
                    <a:pt x="325" y="273"/>
                  </a:lnTo>
                  <a:lnTo>
                    <a:pt x="357" y="211"/>
                  </a:lnTo>
                  <a:lnTo>
                    <a:pt x="394" y="154"/>
                  </a:lnTo>
                  <a:lnTo>
                    <a:pt x="441" y="110"/>
                  </a:lnTo>
                  <a:lnTo>
                    <a:pt x="498" y="78"/>
                  </a:lnTo>
                  <a:lnTo>
                    <a:pt x="569" y="66"/>
                  </a:lnTo>
                  <a:lnTo>
                    <a:pt x="558" y="125"/>
                  </a:lnTo>
                  <a:lnTo>
                    <a:pt x="547" y="184"/>
                  </a:lnTo>
                  <a:lnTo>
                    <a:pt x="543" y="237"/>
                  </a:lnTo>
                  <a:lnTo>
                    <a:pt x="547" y="282"/>
                  </a:lnTo>
                  <a:lnTo>
                    <a:pt x="563" y="313"/>
                  </a:lnTo>
                  <a:lnTo>
                    <a:pt x="597" y="331"/>
                  </a:lnTo>
                  <a:lnTo>
                    <a:pt x="650" y="331"/>
                  </a:lnTo>
                  <a:lnTo>
                    <a:pt x="728" y="312"/>
                  </a:lnTo>
                  <a:lnTo>
                    <a:pt x="770" y="277"/>
                  </a:lnTo>
                  <a:lnTo>
                    <a:pt x="804" y="244"/>
                  </a:lnTo>
                  <a:lnTo>
                    <a:pt x="829" y="209"/>
                  </a:lnTo>
                  <a:lnTo>
                    <a:pt x="850" y="175"/>
                  </a:lnTo>
                  <a:lnTo>
                    <a:pt x="865" y="137"/>
                  </a:lnTo>
                  <a:lnTo>
                    <a:pt x="881" y="98"/>
                  </a:lnTo>
                  <a:lnTo>
                    <a:pt x="896" y="55"/>
                  </a:lnTo>
                  <a:lnTo>
                    <a:pt x="915" y="10"/>
                  </a:lnTo>
                  <a:lnTo>
                    <a:pt x="966" y="0"/>
                  </a:lnTo>
                  <a:lnTo>
                    <a:pt x="1010" y="2"/>
                  </a:lnTo>
                  <a:lnTo>
                    <a:pt x="1047" y="13"/>
                  </a:lnTo>
                  <a:lnTo>
                    <a:pt x="1080" y="33"/>
                  </a:lnTo>
                  <a:lnTo>
                    <a:pt x="1108" y="59"/>
                  </a:lnTo>
                  <a:lnTo>
                    <a:pt x="1136" y="92"/>
                  </a:lnTo>
                  <a:lnTo>
                    <a:pt x="1163" y="130"/>
                  </a:lnTo>
                  <a:lnTo>
                    <a:pt x="1193" y="173"/>
                  </a:lnTo>
                  <a:lnTo>
                    <a:pt x="1202" y="179"/>
                  </a:lnTo>
                  <a:lnTo>
                    <a:pt x="1222" y="198"/>
                  </a:lnTo>
                  <a:lnTo>
                    <a:pt x="1248" y="225"/>
                  </a:lnTo>
                  <a:lnTo>
                    <a:pt x="1282" y="259"/>
                  </a:lnTo>
                  <a:lnTo>
                    <a:pt x="1319" y="291"/>
                  </a:lnTo>
                  <a:lnTo>
                    <a:pt x="1358" y="323"/>
                  </a:lnTo>
                  <a:lnTo>
                    <a:pt x="1396" y="349"/>
                  </a:lnTo>
                  <a:lnTo>
                    <a:pt x="1432" y="365"/>
                  </a:lnTo>
                  <a:lnTo>
                    <a:pt x="1432" y="368"/>
                  </a:lnTo>
                  <a:lnTo>
                    <a:pt x="1433" y="372"/>
                  </a:lnTo>
                  <a:lnTo>
                    <a:pt x="1423" y="379"/>
                  </a:lnTo>
                  <a:lnTo>
                    <a:pt x="1412" y="390"/>
                  </a:lnTo>
                  <a:lnTo>
                    <a:pt x="1402" y="403"/>
                  </a:lnTo>
                  <a:lnTo>
                    <a:pt x="1395" y="416"/>
                  </a:lnTo>
                  <a:lnTo>
                    <a:pt x="1389" y="428"/>
                  </a:lnTo>
                  <a:lnTo>
                    <a:pt x="1389" y="441"/>
                  </a:lnTo>
                  <a:lnTo>
                    <a:pt x="1396" y="449"/>
                  </a:lnTo>
                  <a:lnTo>
                    <a:pt x="1411" y="454"/>
                  </a:lnTo>
                  <a:lnTo>
                    <a:pt x="1423" y="434"/>
                  </a:lnTo>
                  <a:lnTo>
                    <a:pt x="1441" y="411"/>
                  </a:lnTo>
                  <a:lnTo>
                    <a:pt x="1463" y="388"/>
                  </a:lnTo>
                  <a:lnTo>
                    <a:pt x="1488" y="368"/>
                  </a:lnTo>
                  <a:lnTo>
                    <a:pt x="1513" y="354"/>
                  </a:lnTo>
                  <a:lnTo>
                    <a:pt x="1536" y="352"/>
                  </a:lnTo>
                  <a:lnTo>
                    <a:pt x="1553" y="365"/>
                  </a:lnTo>
                  <a:lnTo>
                    <a:pt x="1566" y="395"/>
                  </a:lnTo>
                  <a:lnTo>
                    <a:pt x="1562" y="395"/>
                  </a:lnTo>
                  <a:lnTo>
                    <a:pt x="1561" y="396"/>
                  </a:lnTo>
                  <a:lnTo>
                    <a:pt x="1553" y="391"/>
                  </a:lnTo>
                  <a:lnTo>
                    <a:pt x="1548" y="388"/>
                  </a:lnTo>
                  <a:lnTo>
                    <a:pt x="1545" y="384"/>
                  </a:lnTo>
                  <a:lnTo>
                    <a:pt x="1541" y="382"/>
                  </a:lnTo>
                  <a:lnTo>
                    <a:pt x="1538" y="379"/>
                  </a:lnTo>
                  <a:lnTo>
                    <a:pt x="1534" y="377"/>
                  </a:lnTo>
                  <a:lnTo>
                    <a:pt x="1529" y="376"/>
                  </a:lnTo>
                  <a:lnTo>
                    <a:pt x="1523" y="376"/>
                  </a:lnTo>
                  <a:lnTo>
                    <a:pt x="1492" y="430"/>
                  </a:lnTo>
                  <a:lnTo>
                    <a:pt x="1465" y="519"/>
                  </a:lnTo>
                  <a:lnTo>
                    <a:pt x="1445" y="629"/>
                  </a:lnTo>
                  <a:lnTo>
                    <a:pt x="1433" y="750"/>
                  </a:lnTo>
                  <a:lnTo>
                    <a:pt x="1432" y="867"/>
                  </a:lnTo>
                  <a:lnTo>
                    <a:pt x="1447" y="971"/>
                  </a:lnTo>
                  <a:lnTo>
                    <a:pt x="1479" y="1045"/>
                  </a:lnTo>
                  <a:lnTo>
                    <a:pt x="1532" y="1081"/>
                  </a:lnTo>
                  <a:lnTo>
                    <a:pt x="1539" y="1077"/>
                  </a:lnTo>
                  <a:lnTo>
                    <a:pt x="1546" y="1073"/>
                  </a:lnTo>
                  <a:lnTo>
                    <a:pt x="1551" y="1071"/>
                  </a:lnTo>
                  <a:lnTo>
                    <a:pt x="1556" y="1069"/>
                  </a:lnTo>
                  <a:lnTo>
                    <a:pt x="1564" y="1065"/>
                  </a:lnTo>
                  <a:lnTo>
                    <a:pt x="1572" y="1062"/>
                  </a:lnTo>
                  <a:lnTo>
                    <a:pt x="1537" y="1108"/>
                  </a:lnTo>
                  <a:lnTo>
                    <a:pt x="1484" y="1095"/>
                  </a:lnTo>
                  <a:lnTo>
                    <a:pt x="1419" y="1041"/>
                  </a:lnTo>
                  <a:lnTo>
                    <a:pt x="1352" y="961"/>
                  </a:lnTo>
                  <a:lnTo>
                    <a:pt x="1285" y="869"/>
                  </a:lnTo>
                  <a:lnTo>
                    <a:pt x="1230" y="783"/>
                  </a:lnTo>
                  <a:lnTo>
                    <a:pt x="1189" y="719"/>
                  </a:lnTo>
                  <a:lnTo>
                    <a:pt x="1174" y="694"/>
                  </a:lnTo>
                  <a:lnTo>
                    <a:pt x="1161" y="680"/>
                  </a:lnTo>
                  <a:lnTo>
                    <a:pt x="1151" y="670"/>
                  </a:lnTo>
                  <a:lnTo>
                    <a:pt x="1144" y="663"/>
                  </a:lnTo>
                  <a:lnTo>
                    <a:pt x="1140" y="657"/>
                  </a:lnTo>
                  <a:lnTo>
                    <a:pt x="1135" y="650"/>
                  </a:lnTo>
                  <a:lnTo>
                    <a:pt x="1133" y="643"/>
                  </a:lnTo>
                  <a:lnTo>
                    <a:pt x="1131" y="633"/>
                  </a:lnTo>
                  <a:lnTo>
                    <a:pt x="1129" y="620"/>
                  </a:lnTo>
                  <a:lnTo>
                    <a:pt x="1118" y="615"/>
                  </a:lnTo>
                  <a:lnTo>
                    <a:pt x="1106" y="611"/>
                  </a:lnTo>
                  <a:lnTo>
                    <a:pt x="1096" y="605"/>
                  </a:lnTo>
                  <a:lnTo>
                    <a:pt x="1087" y="603"/>
                  </a:lnTo>
                  <a:lnTo>
                    <a:pt x="1078" y="601"/>
                  </a:lnTo>
                  <a:lnTo>
                    <a:pt x="1071" y="603"/>
                  </a:lnTo>
                  <a:lnTo>
                    <a:pt x="1065" y="609"/>
                  </a:lnTo>
                  <a:lnTo>
                    <a:pt x="1063" y="620"/>
                  </a:lnTo>
                  <a:lnTo>
                    <a:pt x="1073" y="620"/>
                  </a:lnTo>
                  <a:lnTo>
                    <a:pt x="1081" y="621"/>
                  </a:lnTo>
                  <a:lnTo>
                    <a:pt x="1087" y="622"/>
                  </a:lnTo>
                  <a:lnTo>
                    <a:pt x="1093" y="624"/>
                  </a:lnTo>
                  <a:lnTo>
                    <a:pt x="1097" y="625"/>
                  </a:lnTo>
                  <a:lnTo>
                    <a:pt x="1103" y="628"/>
                  </a:lnTo>
                  <a:lnTo>
                    <a:pt x="1097" y="653"/>
                  </a:lnTo>
                  <a:lnTo>
                    <a:pt x="1089" y="681"/>
                  </a:lnTo>
                  <a:lnTo>
                    <a:pt x="1081" y="708"/>
                  </a:lnTo>
                  <a:lnTo>
                    <a:pt x="1073" y="735"/>
                  </a:lnTo>
                  <a:lnTo>
                    <a:pt x="1066" y="763"/>
                  </a:lnTo>
                  <a:lnTo>
                    <a:pt x="1064" y="793"/>
                  </a:lnTo>
                  <a:lnTo>
                    <a:pt x="1064" y="821"/>
                  </a:lnTo>
                  <a:lnTo>
                    <a:pt x="1072" y="854"/>
                  </a:lnTo>
                  <a:lnTo>
                    <a:pt x="1075" y="841"/>
                  </a:lnTo>
                  <a:lnTo>
                    <a:pt x="1080" y="824"/>
                  </a:lnTo>
                  <a:lnTo>
                    <a:pt x="1085" y="801"/>
                  </a:lnTo>
                  <a:lnTo>
                    <a:pt x="1089" y="777"/>
                  </a:lnTo>
                  <a:lnTo>
                    <a:pt x="1093" y="750"/>
                  </a:lnTo>
                  <a:lnTo>
                    <a:pt x="1096" y="726"/>
                  </a:lnTo>
                  <a:lnTo>
                    <a:pt x="1100" y="704"/>
                  </a:lnTo>
                  <a:lnTo>
                    <a:pt x="1103" y="689"/>
                  </a:lnTo>
                  <a:lnTo>
                    <a:pt x="1106" y="687"/>
                  </a:lnTo>
                  <a:lnTo>
                    <a:pt x="1110" y="687"/>
                  </a:lnTo>
                  <a:lnTo>
                    <a:pt x="1110" y="704"/>
                  </a:lnTo>
                  <a:lnTo>
                    <a:pt x="1111" y="725"/>
                  </a:lnTo>
                  <a:lnTo>
                    <a:pt x="1111" y="745"/>
                  </a:lnTo>
                  <a:lnTo>
                    <a:pt x="1114" y="767"/>
                  </a:lnTo>
                  <a:lnTo>
                    <a:pt x="1117" y="788"/>
                  </a:lnTo>
                  <a:lnTo>
                    <a:pt x="1121" y="810"/>
                  </a:lnTo>
                  <a:lnTo>
                    <a:pt x="1127" y="831"/>
                  </a:lnTo>
                  <a:lnTo>
                    <a:pt x="1136" y="851"/>
                  </a:lnTo>
                  <a:lnTo>
                    <a:pt x="1139" y="838"/>
                  </a:lnTo>
                  <a:lnTo>
                    <a:pt x="1140" y="818"/>
                  </a:lnTo>
                  <a:lnTo>
                    <a:pt x="1138" y="795"/>
                  </a:lnTo>
                  <a:lnTo>
                    <a:pt x="1136" y="772"/>
                  </a:lnTo>
                  <a:lnTo>
                    <a:pt x="1132" y="745"/>
                  </a:lnTo>
                  <a:lnTo>
                    <a:pt x="1129" y="722"/>
                  </a:lnTo>
                  <a:lnTo>
                    <a:pt x="1126" y="702"/>
                  </a:lnTo>
                  <a:lnTo>
                    <a:pt x="1127" y="687"/>
                  </a:lnTo>
                  <a:lnTo>
                    <a:pt x="1143" y="697"/>
                  </a:lnTo>
                  <a:lnTo>
                    <a:pt x="1169" y="726"/>
                  </a:lnTo>
                  <a:lnTo>
                    <a:pt x="1197" y="766"/>
                  </a:lnTo>
                  <a:lnTo>
                    <a:pt x="1230" y="814"/>
                  </a:lnTo>
                  <a:lnTo>
                    <a:pt x="1259" y="865"/>
                  </a:lnTo>
                  <a:lnTo>
                    <a:pt x="1286" y="916"/>
                  </a:lnTo>
                  <a:lnTo>
                    <a:pt x="1305" y="962"/>
                  </a:lnTo>
                  <a:lnTo>
                    <a:pt x="1316" y="997"/>
                  </a:lnTo>
                  <a:lnTo>
                    <a:pt x="1343" y="1057"/>
                  </a:lnTo>
                  <a:lnTo>
                    <a:pt x="1371" y="1142"/>
                  </a:lnTo>
                  <a:lnTo>
                    <a:pt x="1395" y="1244"/>
                  </a:lnTo>
                  <a:lnTo>
                    <a:pt x="1418" y="1356"/>
                  </a:lnTo>
                  <a:lnTo>
                    <a:pt x="1436" y="1470"/>
                  </a:lnTo>
                  <a:lnTo>
                    <a:pt x="1452" y="1581"/>
                  </a:lnTo>
                  <a:lnTo>
                    <a:pt x="1465" y="1680"/>
                  </a:lnTo>
                  <a:lnTo>
                    <a:pt x="1476" y="1761"/>
                  </a:lnTo>
                  <a:lnTo>
                    <a:pt x="1479" y="1790"/>
                  </a:lnTo>
                  <a:lnTo>
                    <a:pt x="1459" y="1822"/>
                  </a:lnTo>
                  <a:lnTo>
                    <a:pt x="1418" y="1852"/>
                  </a:lnTo>
                  <a:lnTo>
                    <a:pt x="1369" y="1883"/>
                  </a:lnTo>
                  <a:lnTo>
                    <a:pt x="1314" y="1909"/>
                  </a:lnTo>
                  <a:lnTo>
                    <a:pt x="1263" y="1932"/>
                  </a:lnTo>
                  <a:lnTo>
                    <a:pt x="1223" y="1946"/>
                  </a:lnTo>
                  <a:lnTo>
                    <a:pt x="1202" y="1953"/>
                  </a:lnTo>
                  <a:lnTo>
                    <a:pt x="1129" y="1957"/>
                  </a:lnTo>
                  <a:lnTo>
                    <a:pt x="1059" y="1964"/>
                  </a:lnTo>
                  <a:lnTo>
                    <a:pt x="990" y="1972"/>
                  </a:lnTo>
                  <a:lnTo>
                    <a:pt x="921" y="1981"/>
                  </a:lnTo>
                  <a:lnTo>
                    <a:pt x="852" y="1989"/>
                  </a:lnTo>
                  <a:lnTo>
                    <a:pt x="783" y="1996"/>
                  </a:lnTo>
                  <a:lnTo>
                    <a:pt x="715" y="2002"/>
                  </a:lnTo>
                  <a:lnTo>
                    <a:pt x="647" y="2004"/>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4" name="Freeform 29"/>
            <p:cNvSpPr>
              <a:spLocks/>
            </p:cNvSpPr>
            <p:nvPr/>
          </p:nvSpPr>
          <p:spPr bwMode="auto">
            <a:xfrm>
              <a:off x="486" y="2178"/>
              <a:ext cx="51" cy="187"/>
            </a:xfrm>
            <a:custGeom>
              <a:avLst/>
              <a:gdLst>
                <a:gd name="T0" fmla="*/ 36 w 103"/>
                <a:gd name="T1" fmla="*/ 187 h 373"/>
                <a:gd name="T2" fmla="*/ 28 w 103"/>
                <a:gd name="T3" fmla="*/ 175 h 373"/>
                <a:gd name="T4" fmla="*/ 21 w 103"/>
                <a:gd name="T5" fmla="*/ 164 h 373"/>
                <a:gd name="T6" fmla="*/ 14 w 103"/>
                <a:gd name="T7" fmla="*/ 152 h 373"/>
                <a:gd name="T8" fmla="*/ 9 w 103"/>
                <a:gd name="T9" fmla="*/ 141 h 373"/>
                <a:gd name="T10" fmla="*/ 4 w 103"/>
                <a:gd name="T11" fmla="*/ 129 h 373"/>
                <a:gd name="T12" fmla="*/ 1 w 103"/>
                <a:gd name="T13" fmla="*/ 117 h 373"/>
                <a:gd name="T14" fmla="*/ 0 w 103"/>
                <a:gd name="T15" fmla="*/ 104 h 373"/>
                <a:gd name="T16" fmla="*/ 1 w 103"/>
                <a:gd name="T17" fmla="*/ 92 h 373"/>
                <a:gd name="T18" fmla="*/ 7 w 103"/>
                <a:gd name="T19" fmla="*/ 84 h 373"/>
                <a:gd name="T20" fmla="*/ 13 w 103"/>
                <a:gd name="T21" fmla="*/ 73 h 373"/>
                <a:gd name="T22" fmla="*/ 17 w 103"/>
                <a:gd name="T23" fmla="*/ 59 h 373"/>
                <a:gd name="T24" fmla="*/ 21 w 103"/>
                <a:gd name="T25" fmla="*/ 44 h 373"/>
                <a:gd name="T26" fmla="*/ 24 w 103"/>
                <a:gd name="T27" fmla="*/ 29 h 373"/>
                <a:gd name="T28" fmla="*/ 29 w 103"/>
                <a:gd name="T29" fmla="*/ 16 h 373"/>
                <a:gd name="T30" fmla="*/ 36 w 103"/>
                <a:gd name="T31" fmla="*/ 6 h 373"/>
                <a:gd name="T32" fmla="*/ 47 w 103"/>
                <a:gd name="T33" fmla="*/ 0 h 373"/>
                <a:gd name="T34" fmla="*/ 44 w 103"/>
                <a:gd name="T35" fmla="*/ 15 h 373"/>
                <a:gd name="T36" fmla="*/ 43 w 103"/>
                <a:gd name="T37" fmla="*/ 30 h 373"/>
                <a:gd name="T38" fmla="*/ 41 w 103"/>
                <a:gd name="T39" fmla="*/ 45 h 373"/>
                <a:gd name="T40" fmla="*/ 39 w 103"/>
                <a:gd name="T41" fmla="*/ 61 h 373"/>
                <a:gd name="T42" fmla="*/ 36 w 103"/>
                <a:gd name="T43" fmla="*/ 76 h 373"/>
                <a:gd name="T44" fmla="*/ 34 w 103"/>
                <a:gd name="T45" fmla="*/ 91 h 373"/>
                <a:gd name="T46" fmla="*/ 30 w 103"/>
                <a:gd name="T47" fmla="*/ 107 h 373"/>
                <a:gd name="T48" fmla="*/ 28 w 103"/>
                <a:gd name="T49" fmla="*/ 122 h 373"/>
                <a:gd name="T50" fmla="*/ 29 w 103"/>
                <a:gd name="T51" fmla="*/ 126 h 373"/>
                <a:gd name="T52" fmla="*/ 32 w 103"/>
                <a:gd name="T53" fmla="*/ 130 h 373"/>
                <a:gd name="T54" fmla="*/ 35 w 103"/>
                <a:gd name="T55" fmla="*/ 133 h 373"/>
                <a:gd name="T56" fmla="*/ 39 w 103"/>
                <a:gd name="T57" fmla="*/ 136 h 373"/>
                <a:gd name="T58" fmla="*/ 43 w 103"/>
                <a:gd name="T59" fmla="*/ 137 h 373"/>
                <a:gd name="T60" fmla="*/ 46 w 103"/>
                <a:gd name="T61" fmla="*/ 140 h 373"/>
                <a:gd name="T62" fmla="*/ 49 w 103"/>
                <a:gd name="T63" fmla="*/ 144 h 373"/>
                <a:gd name="T64" fmla="*/ 51 w 103"/>
                <a:gd name="T65" fmla="*/ 149 h 373"/>
                <a:gd name="T66" fmla="*/ 47 w 103"/>
                <a:gd name="T67" fmla="*/ 151 h 373"/>
                <a:gd name="T68" fmla="*/ 45 w 103"/>
                <a:gd name="T69" fmla="*/ 154 h 373"/>
                <a:gd name="T70" fmla="*/ 44 w 103"/>
                <a:gd name="T71" fmla="*/ 157 h 373"/>
                <a:gd name="T72" fmla="*/ 45 w 103"/>
                <a:gd name="T73" fmla="*/ 162 h 373"/>
                <a:gd name="T74" fmla="*/ 45 w 103"/>
                <a:gd name="T75" fmla="*/ 165 h 373"/>
                <a:gd name="T76" fmla="*/ 46 w 103"/>
                <a:gd name="T77" fmla="*/ 170 h 373"/>
                <a:gd name="T78" fmla="*/ 47 w 103"/>
                <a:gd name="T79" fmla="*/ 175 h 373"/>
                <a:gd name="T80" fmla="*/ 48 w 103"/>
                <a:gd name="T81" fmla="*/ 182 h 373"/>
                <a:gd name="T82" fmla="*/ 44 w 103"/>
                <a:gd name="T83" fmla="*/ 183 h 373"/>
                <a:gd name="T84" fmla="*/ 42 w 103"/>
                <a:gd name="T85" fmla="*/ 185 h 373"/>
                <a:gd name="T86" fmla="*/ 39 w 103"/>
                <a:gd name="T87" fmla="*/ 186 h 373"/>
                <a:gd name="T88" fmla="*/ 36 w 103"/>
                <a:gd name="T89" fmla="*/ 187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373">
                  <a:moveTo>
                    <a:pt x="73" y="373"/>
                  </a:moveTo>
                  <a:lnTo>
                    <a:pt x="57" y="350"/>
                  </a:lnTo>
                  <a:lnTo>
                    <a:pt x="43" y="327"/>
                  </a:lnTo>
                  <a:lnTo>
                    <a:pt x="29" y="304"/>
                  </a:lnTo>
                  <a:lnTo>
                    <a:pt x="19" y="281"/>
                  </a:lnTo>
                  <a:lnTo>
                    <a:pt x="8" y="257"/>
                  </a:lnTo>
                  <a:lnTo>
                    <a:pt x="3" y="233"/>
                  </a:lnTo>
                  <a:lnTo>
                    <a:pt x="0" y="207"/>
                  </a:lnTo>
                  <a:lnTo>
                    <a:pt x="2" y="183"/>
                  </a:lnTo>
                  <a:lnTo>
                    <a:pt x="15" y="167"/>
                  </a:lnTo>
                  <a:lnTo>
                    <a:pt x="27" y="145"/>
                  </a:lnTo>
                  <a:lnTo>
                    <a:pt x="34" y="117"/>
                  </a:lnTo>
                  <a:lnTo>
                    <a:pt x="42" y="88"/>
                  </a:lnTo>
                  <a:lnTo>
                    <a:pt x="49" y="58"/>
                  </a:lnTo>
                  <a:lnTo>
                    <a:pt x="59" y="31"/>
                  </a:lnTo>
                  <a:lnTo>
                    <a:pt x="73" y="11"/>
                  </a:lnTo>
                  <a:lnTo>
                    <a:pt x="94" y="0"/>
                  </a:lnTo>
                  <a:lnTo>
                    <a:pt x="89" y="29"/>
                  </a:lnTo>
                  <a:lnTo>
                    <a:pt x="86" y="59"/>
                  </a:lnTo>
                  <a:lnTo>
                    <a:pt x="82" y="90"/>
                  </a:lnTo>
                  <a:lnTo>
                    <a:pt x="79" y="121"/>
                  </a:lnTo>
                  <a:lnTo>
                    <a:pt x="73" y="151"/>
                  </a:lnTo>
                  <a:lnTo>
                    <a:pt x="68" y="182"/>
                  </a:lnTo>
                  <a:lnTo>
                    <a:pt x="61" y="213"/>
                  </a:lnTo>
                  <a:lnTo>
                    <a:pt x="56" y="244"/>
                  </a:lnTo>
                  <a:lnTo>
                    <a:pt x="58" y="251"/>
                  </a:lnTo>
                  <a:lnTo>
                    <a:pt x="64" y="259"/>
                  </a:lnTo>
                  <a:lnTo>
                    <a:pt x="71" y="265"/>
                  </a:lnTo>
                  <a:lnTo>
                    <a:pt x="79" y="271"/>
                  </a:lnTo>
                  <a:lnTo>
                    <a:pt x="86" y="274"/>
                  </a:lnTo>
                  <a:lnTo>
                    <a:pt x="92" y="280"/>
                  </a:lnTo>
                  <a:lnTo>
                    <a:pt x="98" y="287"/>
                  </a:lnTo>
                  <a:lnTo>
                    <a:pt x="103" y="297"/>
                  </a:lnTo>
                  <a:lnTo>
                    <a:pt x="95" y="302"/>
                  </a:lnTo>
                  <a:lnTo>
                    <a:pt x="91" y="308"/>
                  </a:lnTo>
                  <a:lnTo>
                    <a:pt x="89" y="314"/>
                  </a:lnTo>
                  <a:lnTo>
                    <a:pt x="90" y="323"/>
                  </a:lnTo>
                  <a:lnTo>
                    <a:pt x="90" y="329"/>
                  </a:lnTo>
                  <a:lnTo>
                    <a:pt x="92" y="340"/>
                  </a:lnTo>
                  <a:lnTo>
                    <a:pt x="95" y="350"/>
                  </a:lnTo>
                  <a:lnTo>
                    <a:pt x="96" y="363"/>
                  </a:lnTo>
                  <a:lnTo>
                    <a:pt x="89" y="366"/>
                  </a:lnTo>
                  <a:lnTo>
                    <a:pt x="84" y="370"/>
                  </a:lnTo>
                  <a:lnTo>
                    <a:pt x="79" y="372"/>
                  </a:lnTo>
                  <a:lnTo>
                    <a:pt x="73" y="37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5" name="Freeform 30"/>
            <p:cNvSpPr>
              <a:spLocks/>
            </p:cNvSpPr>
            <p:nvPr/>
          </p:nvSpPr>
          <p:spPr bwMode="auto">
            <a:xfrm>
              <a:off x="549" y="2334"/>
              <a:ext cx="14" cy="15"/>
            </a:xfrm>
            <a:custGeom>
              <a:avLst/>
              <a:gdLst>
                <a:gd name="T0" fmla="*/ 8 w 29"/>
                <a:gd name="T1" fmla="*/ 15 h 30"/>
                <a:gd name="T2" fmla="*/ 4 w 29"/>
                <a:gd name="T3" fmla="*/ 14 h 30"/>
                <a:gd name="T4" fmla="*/ 1 w 29"/>
                <a:gd name="T5" fmla="*/ 13 h 30"/>
                <a:gd name="T6" fmla="*/ 0 w 29"/>
                <a:gd name="T7" fmla="*/ 7 h 30"/>
                <a:gd name="T8" fmla="*/ 0 w 29"/>
                <a:gd name="T9" fmla="*/ 4 h 30"/>
                <a:gd name="T10" fmla="*/ 0 w 29"/>
                <a:gd name="T11" fmla="*/ 1 h 30"/>
                <a:gd name="T12" fmla="*/ 2 w 29"/>
                <a:gd name="T13" fmla="*/ 1 h 30"/>
                <a:gd name="T14" fmla="*/ 4 w 29"/>
                <a:gd name="T15" fmla="*/ 0 h 30"/>
                <a:gd name="T16" fmla="*/ 7 w 29"/>
                <a:gd name="T17" fmla="*/ 1 h 30"/>
                <a:gd name="T18" fmla="*/ 10 w 29"/>
                <a:gd name="T19" fmla="*/ 3 h 30"/>
                <a:gd name="T20" fmla="*/ 14 w 29"/>
                <a:gd name="T21" fmla="*/ 4 h 30"/>
                <a:gd name="T22" fmla="*/ 14 w 29"/>
                <a:gd name="T23" fmla="*/ 7 h 30"/>
                <a:gd name="T24" fmla="*/ 14 w 29"/>
                <a:gd name="T25" fmla="*/ 11 h 30"/>
                <a:gd name="T26" fmla="*/ 11 w 29"/>
                <a:gd name="T27" fmla="*/ 14 h 30"/>
                <a:gd name="T28" fmla="*/ 9 w 29"/>
                <a:gd name="T29" fmla="*/ 15 h 30"/>
                <a:gd name="T30" fmla="*/ 8 w 29"/>
                <a:gd name="T31" fmla="*/ 15 h 30"/>
                <a:gd name="T32" fmla="*/ 8 w 29"/>
                <a:gd name="T33" fmla="*/ 15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0">
                  <a:moveTo>
                    <a:pt x="16" y="30"/>
                  </a:moveTo>
                  <a:lnTo>
                    <a:pt x="8" y="28"/>
                  </a:lnTo>
                  <a:lnTo>
                    <a:pt x="2" y="25"/>
                  </a:lnTo>
                  <a:lnTo>
                    <a:pt x="0" y="14"/>
                  </a:lnTo>
                  <a:lnTo>
                    <a:pt x="1" y="7"/>
                  </a:lnTo>
                  <a:lnTo>
                    <a:pt x="1" y="2"/>
                  </a:lnTo>
                  <a:lnTo>
                    <a:pt x="5" y="1"/>
                  </a:lnTo>
                  <a:lnTo>
                    <a:pt x="8" y="0"/>
                  </a:lnTo>
                  <a:lnTo>
                    <a:pt x="14" y="2"/>
                  </a:lnTo>
                  <a:lnTo>
                    <a:pt x="20" y="5"/>
                  </a:lnTo>
                  <a:lnTo>
                    <a:pt x="29" y="8"/>
                  </a:lnTo>
                  <a:lnTo>
                    <a:pt x="29" y="14"/>
                  </a:lnTo>
                  <a:lnTo>
                    <a:pt x="29" y="21"/>
                  </a:lnTo>
                  <a:lnTo>
                    <a:pt x="22" y="27"/>
                  </a:lnTo>
                  <a:lnTo>
                    <a:pt x="18" y="30"/>
                  </a:lnTo>
                  <a:lnTo>
                    <a:pt x="17" y="30"/>
                  </a:lnTo>
                  <a:lnTo>
                    <a:pt x="16" y="3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6" name="Freeform 31"/>
            <p:cNvSpPr>
              <a:spLocks/>
            </p:cNvSpPr>
            <p:nvPr/>
          </p:nvSpPr>
          <p:spPr bwMode="auto">
            <a:xfrm>
              <a:off x="462" y="1902"/>
              <a:ext cx="100" cy="360"/>
            </a:xfrm>
            <a:custGeom>
              <a:avLst/>
              <a:gdLst>
                <a:gd name="T0" fmla="*/ 2 w 200"/>
                <a:gd name="T1" fmla="*/ 347 h 721"/>
                <a:gd name="T2" fmla="*/ 2 w 200"/>
                <a:gd name="T3" fmla="*/ 304 h 721"/>
                <a:gd name="T4" fmla="*/ 10 w 200"/>
                <a:gd name="T5" fmla="*/ 254 h 721"/>
                <a:gd name="T6" fmla="*/ 19 w 200"/>
                <a:gd name="T7" fmla="*/ 213 h 721"/>
                <a:gd name="T8" fmla="*/ 23 w 200"/>
                <a:gd name="T9" fmla="*/ 178 h 721"/>
                <a:gd name="T10" fmla="*/ 23 w 200"/>
                <a:gd name="T11" fmla="*/ 134 h 721"/>
                <a:gd name="T12" fmla="*/ 23 w 200"/>
                <a:gd name="T13" fmla="*/ 90 h 721"/>
                <a:gd name="T14" fmla="*/ 26 w 200"/>
                <a:gd name="T15" fmla="*/ 47 h 721"/>
                <a:gd name="T16" fmla="*/ 33 w 200"/>
                <a:gd name="T17" fmla="*/ 25 h 721"/>
                <a:gd name="T18" fmla="*/ 36 w 200"/>
                <a:gd name="T19" fmla="*/ 20 h 721"/>
                <a:gd name="T20" fmla="*/ 36 w 200"/>
                <a:gd name="T21" fmla="*/ 14 h 721"/>
                <a:gd name="T22" fmla="*/ 37 w 200"/>
                <a:gd name="T23" fmla="*/ 5 h 721"/>
                <a:gd name="T24" fmla="*/ 40 w 200"/>
                <a:gd name="T25" fmla="*/ 0 h 721"/>
                <a:gd name="T26" fmla="*/ 43 w 200"/>
                <a:gd name="T27" fmla="*/ 6 h 721"/>
                <a:gd name="T28" fmla="*/ 44 w 200"/>
                <a:gd name="T29" fmla="*/ 14 h 721"/>
                <a:gd name="T30" fmla="*/ 44 w 200"/>
                <a:gd name="T31" fmla="*/ 23 h 721"/>
                <a:gd name="T32" fmla="*/ 45 w 200"/>
                <a:gd name="T33" fmla="*/ 27 h 721"/>
                <a:gd name="T34" fmla="*/ 47 w 200"/>
                <a:gd name="T35" fmla="*/ 20 h 721"/>
                <a:gd name="T36" fmla="*/ 48 w 200"/>
                <a:gd name="T37" fmla="*/ 10 h 721"/>
                <a:gd name="T38" fmla="*/ 52 w 200"/>
                <a:gd name="T39" fmla="*/ 5 h 721"/>
                <a:gd name="T40" fmla="*/ 56 w 200"/>
                <a:gd name="T41" fmla="*/ 11 h 721"/>
                <a:gd name="T42" fmla="*/ 56 w 200"/>
                <a:gd name="T43" fmla="*/ 20 h 721"/>
                <a:gd name="T44" fmla="*/ 56 w 200"/>
                <a:gd name="T45" fmla="*/ 30 h 721"/>
                <a:gd name="T46" fmla="*/ 57 w 200"/>
                <a:gd name="T47" fmla="*/ 39 h 721"/>
                <a:gd name="T48" fmla="*/ 58 w 200"/>
                <a:gd name="T49" fmla="*/ 44 h 721"/>
                <a:gd name="T50" fmla="*/ 59 w 200"/>
                <a:gd name="T51" fmla="*/ 38 h 721"/>
                <a:gd name="T52" fmla="*/ 59 w 200"/>
                <a:gd name="T53" fmla="*/ 30 h 721"/>
                <a:gd name="T54" fmla="*/ 60 w 200"/>
                <a:gd name="T55" fmla="*/ 21 h 721"/>
                <a:gd name="T56" fmla="*/ 61 w 200"/>
                <a:gd name="T57" fmla="*/ 12 h 721"/>
                <a:gd name="T58" fmla="*/ 67 w 200"/>
                <a:gd name="T59" fmla="*/ 10 h 721"/>
                <a:gd name="T60" fmla="*/ 70 w 200"/>
                <a:gd name="T61" fmla="*/ 11 h 721"/>
                <a:gd name="T62" fmla="*/ 71 w 200"/>
                <a:gd name="T63" fmla="*/ 19 h 721"/>
                <a:gd name="T64" fmla="*/ 69 w 200"/>
                <a:gd name="T65" fmla="*/ 30 h 721"/>
                <a:gd name="T66" fmla="*/ 71 w 200"/>
                <a:gd name="T67" fmla="*/ 38 h 721"/>
                <a:gd name="T68" fmla="*/ 73 w 200"/>
                <a:gd name="T69" fmla="*/ 37 h 721"/>
                <a:gd name="T70" fmla="*/ 74 w 200"/>
                <a:gd name="T71" fmla="*/ 30 h 721"/>
                <a:gd name="T72" fmla="*/ 75 w 200"/>
                <a:gd name="T73" fmla="*/ 24 h 721"/>
                <a:gd name="T74" fmla="*/ 76 w 200"/>
                <a:gd name="T75" fmla="*/ 17 h 721"/>
                <a:gd name="T76" fmla="*/ 80 w 200"/>
                <a:gd name="T77" fmla="*/ 15 h 721"/>
                <a:gd name="T78" fmla="*/ 83 w 200"/>
                <a:gd name="T79" fmla="*/ 18 h 721"/>
                <a:gd name="T80" fmla="*/ 83 w 200"/>
                <a:gd name="T81" fmla="*/ 25 h 721"/>
                <a:gd name="T82" fmla="*/ 82 w 200"/>
                <a:gd name="T83" fmla="*/ 34 h 721"/>
                <a:gd name="T84" fmla="*/ 83 w 200"/>
                <a:gd name="T85" fmla="*/ 43 h 721"/>
                <a:gd name="T86" fmla="*/ 85 w 200"/>
                <a:gd name="T87" fmla="*/ 42 h 721"/>
                <a:gd name="T88" fmla="*/ 86 w 200"/>
                <a:gd name="T89" fmla="*/ 34 h 721"/>
                <a:gd name="T90" fmla="*/ 87 w 200"/>
                <a:gd name="T91" fmla="*/ 26 h 721"/>
                <a:gd name="T92" fmla="*/ 88 w 200"/>
                <a:gd name="T93" fmla="*/ 18 h 721"/>
                <a:gd name="T94" fmla="*/ 95 w 200"/>
                <a:gd name="T95" fmla="*/ 15 h 721"/>
                <a:gd name="T96" fmla="*/ 98 w 200"/>
                <a:gd name="T97" fmla="*/ 44 h 721"/>
                <a:gd name="T98" fmla="*/ 91 w 200"/>
                <a:gd name="T99" fmla="*/ 103 h 721"/>
                <a:gd name="T100" fmla="*/ 82 w 200"/>
                <a:gd name="T101" fmla="*/ 164 h 721"/>
                <a:gd name="T102" fmla="*/ 74 w 200"/>
                <a:gd name="T103" fmla="*/ 226 h 721"/>
                <a:gd name="T104" fmla="*/ 71 w 200"/>
                <a:gd name="T105" fmla="*/ 257 h 721"/>
                <a:gd name="T106" fmla="*/ 66 w 200"/>
                <a:gd name="T107" fmla="*/ 258 h 721"/>
                <a:gd name="T108" fmla="*/ 61 w 200"/>
                <a:gd name="T109" fmla="*/ 262 h 721"/>
                <a:gd name="T110" fmla="*/ 57 w 200"/>
                <a:gd name="T111" fmla="*/ 272 h 721"/>
                <a:gd name="T112" fmla="*/ 52 w 200"/>
                <a:gd name="T113" fmla="*/ 282 h 721"/>
                <a:gd name="T114" fmla="*/ 46 w 200"/>
                <a:gd name="T115" fmla="*/ 291 h 721"/>
                <a:gd name="T116" fmla="*/ 33 w 200"/>
                <a:gd name="T117" fmla="*/ 302 h 721"/>
                <a:gd name="T118" fmla="*/ 27 w 200"/>
                <a:gd name="T119" fmla="*/ 320 h 721"/>
                <a:gd name="T120" fmla="*/ 27 w 200"/>
                <a:gd name="T121" fmla="*/ 340 h 721"/>
                <a:gd name="T122" fmla="*/ 18 w 200"/>
                <a:gd name="T123" fmla="*/ 355 h 7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0" h="721">
                  <a:moveTo>
                    <a:pt x="13" y="721"/>
                  </a:moveTo>
                  <a:lnTo>
                    <a:pt x="3" y="694"/>
                  </a:lnTo>
                  <a:lnTo>
                    <a:pt x="0" y="656"/>
                  </a:lnTo>
                  <a:lnTo>
                    <a:pt x="4" y="609"/>
                  </a:lnTo>
                  <a:lnTo>
                    <a:pt x="11" y="559"/>
                  </a:lnTo>
                  <a:lnTo>
                    <a:pt x="20" y="509"/>
                  </a:lnTo>
                  <a:lnTo>
                    <a:pt x="30" y="463"/>
                  </a:lnTo>
                  <a:lnTo>
                    <a:pt x="38" y="426"/>
                  </a:lnTo>
                  <a:lnTo>
                    <a:pt x="46" y="402"/>
                  </a:lnTo>
                  <a:lnTo>
                    <a:pt x="46" y="357"/>
                  </a:lnTo>
                  <a:lnTo>
                    <a:pt x="46" y="313"/>
                  </a:lnTo>
                  <a:lnTo>
                    <a:pt x="46" y="269"/>
                  </a:lnTo>
                  <a:lnTo>
                    <a:pt x="46" y="226"/>
                  </a:lnTo>
                  <a:lnTo>
                    <a:pt x="46" y="181"/>
                  </a:lnTo>
                  <a:lnTo>
                    <a:pt x="49" y="137"/>
                  </a:lnTo>
                  <a:lnTo>
                    <a:pt x="52" y="94"/>
                  </a:lnTo>
                  <a:lnTo>
                    <a:pt x="58" y="53"/>
                  </a:lnTo>
                  <a:lnTo>
                    <a:pt x="65" y="50"/>
                  </a:lnTo>
                  <a:lnTo>
                    <a:pt x="72" y="48"/>
                  </a:lnTo>
                  <a:lnTo>
                    <a:pt x="72" y="41"/>
                  </a:lnTo>
                  <a:lnTo>
                    <a:pt x="72" y="35"/>
                  </a:lnTo>
                  <a:lnTo>
                    <a:pt x="72" y="29"/>
                  </a:lnTo>
                  <a:lnTo>
                    <a:pt x="73" y="23"/>
                  </a:lnTo>
                  <a:lnTo>
                    <a:pt x="74" y="10"/>
                  </a:lnTo>
                  <a:lnTo>
                    <a:pt x="76" y="0"/>
                  </a:lnTo>
                  <a:lnTo>
                    <a:pt x="80" y="1"/>
                  </a:lnTo>
                  <a:lnTo>
                    <a:pt x="84" y="6"/>
                  </a:lnTo>
                  <a:lnTo>
                    <a:pt x="85" y="12"/>
                  </a:lnTo>
                  <a:lnTo>
                    <a:pt x="88" y="21"/>
                  </a:lnTo>
                  <a:lnTo>
                    <a:pt x="88" y="29"/>
                  </a:lnTo>
                  <a:lnTo>
                    <a:pt x="88" y="38"/>
                  </a:lnTo>
                  <a:lnTo>
                    <a:pt x="88" y="46"/>
                  </a:lnTo>
                  <a:lnTo>
                    <a:pt x="89" y="55"/>
                  </a:lnTo>
                  <a:lnTo>
                    <a:pt x="90" y="54"/>
                  </a:lnTo>
                  <a:lnTo>
                    <a:pt x="93" y="53"/>
                  </a:lnTo>
                  <a:lnTo>
                    <a:pt x="93" y="41"/>
                  </a:lnTo>
                  <a:lnTo>
                    <a:pt x="95" y="31"/>
                  </a:lnTo>
                  <a:lnTo>
                    <a:pt x="95" y="20"/>
                  </a:lnTo>
                  <a:lnTo>
                    <a:pt x="96" y="9"/>
                  </a:lnTo>
                  <a:lnTo>
                    <a:pt x="103" y="10"/>
                  </a:lnTo>
                  <a:lnTo>
                    <a:pt x="112" y="13"/>
                  </a:lnTo>
                  <a:lnTo>
                    <a:pt x="112" y="22"/>
                  </a:lnTo>
                  <a:lnTo>
                    <a:pt x="112" y="31"/>
                  </a:lnTo>
                  <a:lnTo>
                    <a:pt x="112" y="40"/>
                  </a:lnTo>
                  <a:lnTo>
                    <a:pt x="112" y="51"/>
                  </a:lnTo>
                  <a:lnTo>
                    <a:pt x="112" y="60"/>
                  </a:lnTo>
                  <a:lnTo>
                    <a:pt x="112" y="69"/>
                  </a:lnTo>
                  <a:lnTo>
                    <a:pt x="113" y="78"/>
                  </a:lnTo>
                  <a:lnTo>
                    <a:pt x="114" y="89"/>
                  </a:lnTo>
                  <a:lnTo>
                    <a:pt x="115" y="88"/>
                  </a:lnTo>
                  <a:lnTo>
                    <a:pt x="118" y="86"/>
                  </a:lnTo>
                  <a:lnTo>
                    <a:pt x="118" y="77"/>
                  </a:lnTo>
                  <a:lnTo>
                    <a:pt x="118" y="69"/>
                  </a:lnTo>
                  <a:lnTo>
                    <a:pt x="118" y="60"/>
                  </a:lnTo>
                  <a:lnTo>
                    <a:pt x="119" y="52"/>
                  </a:lnTo>
                  <a:lnTo>
                    <a:pt x="119" y="43"/>
                  </a:lnTo>
                  <a:lnTo>
                    <a:pt x="121" y="35"/>
                  </a:lnTo>
                  <a:lnTo>
                    <a:pt x="122" y="25"/>
                  </a:lnTo>
                  <a:lnTo>
                    <a:pt x="125" y="17"/>
                  </a:lnTo>
                  <a:lnTo>
                    <a:pt x="133" y="20"/>
                  </a:lnTo>
                  <a:lnTo>
                    <a:pt x="137" y="22"/>
                  </a:lnTo>
                  <a:lnTo>
                    <a:pt x="139" y="23"/>
                  </a:lnTo>
                  <a:lnTo>
                    <a:pt x="143" y="27"/>
                  </a:lnTo>
                  <a:lnTo>
                    <a:pt x="141" y="38"/>
                  </a:lnTo>
                  <a:lnTo>
                    <a:pt x="139" y="50"/>
                  </a:lnTo>
                  <a:lnTo>
                    <a:pt x="138" y="61"/>
                  </a:lnTo>
                  <a:lnTo>
                    <a:pt x="138" y="74"/>
                  </a:lnTo>
                  <a:lnTo>
                    <a:pt x="142" y="76"/>
                  </a:lnTo>
                  <a:lnTo>
                    <a:pt x="145" y="81"/>
                  </a:lnTo>
                  <a:lnTo>
                    <a:pt x="145" y="74"/>
                  </a:lnTo>
                  <a:lnTo>
                    <a:pt x="146" y="68"/>
                  </a:lnTo>
                  <a:lnTo>
                    <a:pt x="148" y="61"/>
                  </a:lnTo>
                  <a:lnTo>
                    <a:pt x="149" y="55"/>
                  </a:lnTo>
                  <a:lnTo>
                    <a:pt x="149" y="48"/>
                  </a:lnTo>
                  <a:lnTo>
                    <a:pt x="150" y="41"/>
                  </a:lnTo>
                  <a:lnTo>
                    <a:pt x="151" y="35"/>
                  </a:lnTo>
                  <a:lnTo>
                    <a:pt x="152" y="29"/>
                  </a:lnTo>
                  <a:lnTo>
                    <a:pt x="159" y="30"/>
                  </a:lnTo>
                  <a:lnTo>
                    <a:pt x="167" y="31"/>
                  </a:lnTo>
                  <a:lnTo>
                    <a:pt x="166" y="36"/>
                  </a:lnTo>
                  <a:lnTo>
                    <a:pt x="166" y="43"/>
                  </a:lnTo>
                  <a:lnTo>
                    <a:pt x="165" y="51"/>
                  </a:lnTo>
                  <a:lnTo>
                    <a:pt x="165" y="61"/>
                  </a:lnTo>
                  <a:lnTo>
                    <a:pt x="164" y="69"/>
                  </a:lnTo>
                  <a:lnTo>
                    <a:pt x="165" y="78"/>
                  </a:lnTo>
                  <a:lnTo>
                    <a:pt x="166" y="86"/>
                  </a:lnTo>
                  <a:lnTo>
                    <a:pt x="169" y="93"/>
                  </a:lnTo>
                  <a:lnTo>
                    <a:pt x="169" y="85"/>
                  </a:lnTo>
                  <a:lnTo>
                    <a:pt x="171" y="77"/>
                  </a:lnTo>
                  <a:lnTo>
                    <a:pt x="172" y="69"/>
                  </a:lnTo>
                  <a:lnTo>
                    <a:pt x="173" y="61"/>
                  </a:lnTo>
                  <a:lnTo>
                    <a:pt x="173" y="52"/>
                  </a:lnTo>
                  <a:lnTo>
                    <a:pt x="175" y="45"/>
                  </a:lnTo>
                  <a:lnTo>
                    <a:pt x="176" y="36"/>
                  </a:lnTo>
                  <a:lnTo>
                    <a:pt x="179" y="29"/>
                  </a:lnTo>
                  <a:lnTo>
                    <a:pt x="189" y="30"/>
                  </a:lnTo>
                  <a:lnTo>
                    <a:pt x="200" y="31"/>
                  </a:lnTo>
                  <a:lnTo>
                    <a:pt x="195" y="89"/>
                  </a:lnTo>
                  <a:lnTo>
                    <a:pt x="189" y="148"/>
                  </a:lnTo>
                  <a:lnTo>
                    <a:pt x="181" y="207"/>
                  </a:lnTo>
                  <a:lnTo>
                    <a:pt x="173" y="269"/>
                  </a:lnTo>
                  <a:lnTo>
                    <a:pt x="164" y="329"/>
                  </a:lnTo>
                  <a:lnTo>
                    <a:pt x="156" y="391"/>
                  </a:lnTo>
                  <a:lnTo>
                    <a:pt x="148" y="452"/>
                  </a:lnTo>
                  <a:lnTo>
                    <a:pt x="143" y="513"/>
                  </a:lnTo>
                  <a:lnTo>
                    <a:pt x="141" y="514"/>
                  </a:lnTo>
                  <a:lnTo>
                    <a:pt x="138" y="518"/>
                  </a:lnTo>
                  <a:lnTo>
                    <a:pt x="131" y="517"/>
                  </a:lnTo>
                  <a:lnTo>
                    <a:pt x="127" y="515"/>
                  </a:lnTo>
                  <a:lnTo>
                    <a:pt x="122" y="525"/>
                  </a:lnTo>
                  <a:lnTo>
                    <a:pt x="118" y="535"/>
                  </a:lnTo>
                  <a:lnTo>
                    <a:pt x="113" y="545"/>
                  </a:lnTo>
                  <a:lnTo>
                    <a:pt x="108" y="556"/>
                  </a:lnTo>
                  <a:lnTo>
                    <a:pt x="103" y="564"/>
                  </a:lnTo>
                  <a:lnTo>
                    <a:pt x="98" y="573"/>
                  </a:lnTo>
                  <a:lnTo>
                    <a:pt x="91" y="582"/>
                  </a:lnTo>
                  <a:lnTo>
                    <a:pt x="84" y="591"/>
                  </a:lnTo>
                  <a:lnTo>
                    <a:pt x="66" y="604"/>
                  </a:lnTo>
                  <a:lnTo>
                    <a:pt x="58" y="621"/>
                  </a:lnTo>
                  <a:lnTo>
                    <a:pt x="54" y="641"/>
                  </a:lnTo>
                  <a:lnTo>
                    <a:pt x="55" y="662"/>
                  </a:lnTo>
                  <a:lnTo>
                    <a:pt x="54" y="680"/>
                  </a:lnTo>
                  <a:lnTo>
                    <a:pt x="50" y="698"/>
                  </a:lnTo>
                  <a:lnTo>
                    <a:pt x="36" y="711"/>
                  </a:lnTo>
                  <a:lnTo>
                    <a:pt x="13" y="72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7" name="Freeform 32"/>
            <p:cNvSpPr>
              <a:spLocks/>
            </p:cNvSpPr>
            <p:nvPr/>
          </p:nvSpPr>
          <p:spPr bwMode="auto">
            <a:xfrm>
              <a:off x="468" y="2106"/>
              <a:ext cx="3" cy="10"/>
            </a:xfrm>
            <a:custGeom>
              <a:avLst/>
              <a:gdLst>
                <a:gd name="T0" fmla="*/ 3 w 5"/>
                <a:gd name="T1" fmla="*/ 10 h 20"/>
                <a:gd name="T2" fmla="*/ 3 w 5"/>
                <a:gd name="T3" fmla="*/ 6 h 20"/>
                <a:gd name="T4" fmla="*/ 3 w 5"/>
                <a:gd name="T5" fmla="*/ 3 h 20"/>
                <a:gd name="T6" fmla="*/ 1 w 5"/>
                <a:gd name="T7" fmla="*/ 6 h 20"/>
                <a:gd name="T8" fmla="*/ 0 w 5"/>
                <a:gd name="T9" fmla="*/ 10 h 20"/>
                <a:gd name="T10" fmla="*/ 1 w 5"/>
                <a:gd name="T11" fmla="*/ 5 h 20"/>
                <a:gd name="T12" fmla="*/ 3 w 5"/>
                <a:gd name="T13" fmla="*/ 0 h 20"/>
                <a:gd name="T14" fmla="*/ 3 w 5"/>
                <a:gd name="T15" fmla="*/ 5 h 20"/>
                <a:gd name="T16" fmla="*/ 3 w 5"/>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0">
                  <a:moveTo>
                    <a:pt x="5" y="20"/>
                  </a:moveTo>
                  <a:lnTo>
                    <a:pt x="5" y="12"/>
                  </a:lnTo>
                  <a:lnTo>
                    <a:pt x="5" y="5"/>
                  </a:lnTo>
                  <a:lnTo>
                    <a:pt x="2" y="12"/>
                  </a:lnTo>
                  <a:lnTo>
                    <a:pt x="0" y="19"/>
                  </a:lnTo>
                  <a:lnTo>
                    <a:pt x="2" y="10"/>
                  </a:lnTo>
                  <a:lnTo>
                    <a:pt x="5" y="0"/>
                  </a:lnTo>
                  <a:lnTo>
                    <a:pt x="5" y="1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8" name="Freeform 33"/>
            <p:cNvSpPr>
              <a:spLocks/>
            </p:cNvSpPr>
            <p:nvPr/>
          </p:nvSpPr>
          <p:spPr bwMode="auto">
            <a:xfrm>
              <a:off x="1189" y="1795"/>
              <a:ext cx="38" cy="115"/>
            </a:xfrm>
            <a:custGeom>
              <a:avLst/>
              <a:gdLst>
                <a:gd name="T0" fmla="*/ 5 w 76"/>
                <a:gd name="T1" fmla="*/ 115 h 230"/>
                <a:gd name="T2" fmla="*/ 2 w 76"/>
                <a:gd name="T3" fmla="*/ 113 h 230"/>
                <a:gd name="T4" fmla="*/ 0 w 76"/>
                <a:gd name="T5" fmla="*/ 111 h 230"/>
                <a:gd name="T6" fmla="*/ 1 w 76"/>
                <a:gd name="T7" fmla="*/ 104 h 230"/>
                <a:gd name="T8" fmla="*/ 2 w 76"/>
                <a:gd name="T9" fmla="*/ 99 h 230"/>
                <a:gd name="T10" fmla="*/ 2 w 76"/>
                <a:gd name="T11" fmla="*/ 94 h 230"/>
                <a:gd name="T12" fmla="*/ 2 w 76"/>
                <a:gd name="T13" fmla="*/ 90 h 230"/>
                <a:gd name="T14" fmla="*/ 2 w 76"/>
                <a:gd name="T15" fmla="*/ 86 h 230"/>
                <a:gd name="T16" fmla="*/ 2 w 76"/>
                <a:gd name="T17" fmla="*/ 81 h 230"/>
                <a:gd name="T18" fmla="*/ 2 w 76"/>
                <a:gd name="T19" fmla="*/ 76 h 230"/>
                <a:gd name="T20" fmla="*/ 3 w 76"/>
                <a:gd name="T21" fmla="*/ 71 h 230"/>
                <a:gd name="T22" fmla="*/ 5 w 76"/>
                <a:gd name="T23" fmla="*/ 71 h 230"/>
                <a:gd name="T24" fmla="*/ 6 w 76"/>
                <a:gd name="T25" fmla="*/ 71 h 230"/>
                <a:gd name="T26" fmla="*/ 7 w 76"/>
                <a:gd name="T27" fmla="*/ 76 h 230"/>
                <a:gd name="T28" fmla="*/ 9 w 76"/>
                <a:gd name="T29" fmla="*/ 81 h 230"/>
                <a:gd name="T30" fmla="*/ 11 w 76"/>
                <a:gd name="T31" fmla="*/ 81 h 230"/>
                <a:gd name="T32" fmla="*/ 13 w 76"/>
                <a:gd name="T33" fmla="*/ 82 h 230"/>
                <a:gd name="T34" fmla="*/ 13 w 76"/>
                <a:gd name="T35" fmla="*/ 77 h 230"/>
                <a:gd name="T36" fmla="*/ 13 w 76"/>
                <a:gd name="T37" fmla="*/ 72 h 230"/>
                <a:gd name="T38" fmla="*/ 13 w 76"/>
                <a:gd name="T39" fmla="*/ 67 h 230"/>
                <a:gd name="T40" fmla="*/ 14 w 76"/>
                <a:gd name="T41" fmla="*/ 62 h 230"/>
                <a:gd name="T42" fmla="*/ 14 w 76"/>
                <a:gd name="T43" fmla="*/ 57 h 230"/>
                <a:gd name="T44" fmla="*/ 14 w 76"/>
                <a:gd name="T45" fmla="*/ 52 h 230"/>
                <a:gd name="T46" fmla="*/ 15 w 76"/>
                <a:gd name="T47" fmla="*/ 47 h 230"/>
                <a:gd name="T48" fmla="*/ 15 w 76"/>
                <a:gd name="T49" fmla="*/ 43 h 230"/>
                <a:gd name="T50" fmla="*/ 19 w 76"/>
                <a:gd name="T51" fmla="*/ 43 h 230"/>
                <a:gd name="T52" fmla="*/ 24 w 76"/>
                <a:gd name="T53" fmla="*/ 43 h 230"/>
                <a:gd name="T54" fmla="*/ 24 w 76"/>
                <a:gd name="T55" fmla="*/ 38 h 230"/>
                <a:gd name="T56" fmla="*/ 25 w 76"/>
                <a:gd name="T57" fmla="*/ 34 h 230"/>
                <a:gd name="T58" fmla="*/ 25 w 76"/>
                <a:gd name="T59" fmla="*/ 30 h 230"/>
                <a:gd name="T60" fmla="*/ 26 w 76"/>
                <a:gd name="T61" fmla="*/ 26 h 230"/>
                <a:gd name="T62" fmla="*/ 26 w 76"/>
                <a:gd name="T63" fmla="*/ 22 h 230"/>
                <a:gd name="T64" fmla="*/ 27 w 76"/>
                <a:gd name="T65" fmla="*/ 18 h 230"/>
                <a:gd name="T66" fmla="*/ 28 w 76"/>
                <a:gd name="T67" fmla="*/ 13 h 230"/>
                <a:gd name="T68" fmla="*/ 29 w 76"/>
                <a:gd name="T69" fmla="*/ 10 h 230"/>
                <a:gd name="T70" fmla="*/ 32 w 76"/>
                <a:gd name="T71" fmla="*/ 10 h 230"/>
                <a:gd name="T72" fmla="*/ 36 w 76"/>
                <a:gd name="T73" fmla="*/ 10 h 230"/>
                <a:gd name="T74" fmla="*/ 37 w 76"/>
                <a:gd name="T75" fmla="*/ 5 h 230"/>
                <a:gd name="T76" fmla="*/ 38 w 76"/>
                <a:gd name="T77" fmla="*/ 0 h 230"/>
                <a:gd name="T78" fmla="*/ 37 w 76"/>
                <a:gd name="T79" fmla="*/ 8 h 230"/>
                <a:gd name="T80" fmla="*/ 36 w 76"/>
                <a:gd name="T81" fmla="*/ 23 h 230"/>
                <a:gd name="T82" fmla="*/ 33 w 76"/>
                <a:gd name="T83" fmla="*/ 44 h 230"/>
                <a:gd name="T84" fmla="*/ 29 w 76"/>
                <a:gd name="T85" fmla="*/ 66 h 230"/>
                <a:gd name="T86" fmla="*/ 24 w 76"/>
                <a:gd name="T87" fmla="*/ 87 h 230"/>
                <a:gd name="T88" fmla="*/ 18 w 76"/>
                <a:gd name="T89" fmla="*/ 104 h 230"/>
                <a:gd name="T90" fmla="*/ 11 w 76"/>
                <a:gd name="T91" fmla="*/ 114 h 230"/>
                <a:gd name="T92" fmla="*/ 5 w 76"/>
                <a:gd name="T93" fmla="*/ 115 h 2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 h="230">
                  <a:moveTo>
                    <a:pt x="10" y="230"/>
                  </a:moveTo>
                  <a:lnTo>
                    <a:pt x="4" y="225"/>
                  </a:lnTo>
                  <a:lnTo>
                    <a:pt x="0" y="222"/>
                  </a:lnTo>
                  <a:lnTo>
                    <a:pt x="2" y="208"/>
                  </a:lnTo>
                  <a:lnTo>
                    <a:pt x="3" y="198"/>
                  </a:lnTo>
                  <a:lnTo>
                    <a:pt x="3" y="188"/>
                  </a:lnTo>
                  <a:lnTo>
                    <a:pt x="4" y="180"/>
                  </a:lnTo>
                  <a:lnTo>
                    <a:pt x="4" y="171"/>
                  </a:lnTo>
                  <a:lnTo>
                    <a:pt x="4" y="162"/>
                  </a:lnTo>
                  <a:lnTo>
                    <a:pt x="4" y="152"/>
                  </a:lnTo>
                  <a:lnTo>
                    <a:pt x="5" y="142"/>
                  </a:lnTo>
                  <a:lnTo>
                    <a:pt x="9" y="142"/>
                  </a:lnTo>
                  <a:lnTo>
                    <a:pt x="12" y="142"/>
                  </a:lnTo>
                  <a:lnTo>
                    <a:pt x="14" y="151"/>
                  </a:lnTo>
                  <a:lnTo>
                    <a:pt x="17" y="161"/>
                  </a:lnTo>
                  <a:lnTo>
                    <a:pt x="21" y="162"/>
                  </a:lnTo>
                  <a:lnTo>
                    <a:pt x="26" y="164"/>
                  </a:lnTo>
                  <a:lnTo>
                    <a:pt x="26" y="153"/>
                  </a:lnTo>
                  <a:lnTo>
                    <a:pt x="26" y="143"/>
                  </a:lnTo>
                  <a:lnTo>
                    <a:pt x="26" y="133"/>
                  </a:lnTo>
                  <a:lnTo>
                    <a:pt x="27" y="123"/>
                  </a:lnTo>
                  <a:lnTo>
                    <a:pt x="27" y="113"/>
                  </a:lnTo>
                  <a:lnTo>
                    <a:pt x="28" y="103"/>
                  </a:lnTo>
                  <a:lnTo>
                    <a:pt x="29" y="93"/>
                  </a:lnTo>
                  <a:lnTo>
                    <a:pt x="30" y="85"/>
                  </a:lnTo>
                  <a:lnTo>
                    <a:pt x="37" y="85"/>
                  </a:lnTo>
                  <a:lnTo>
                    <a:pt x="48" y="85"/>
                  </a:lnTo>
                  <a:lnTo>
                    <a:pt x="48" y="76"/>
                  </a:lnTo>
                  <a:lnTo>
                    <a:pt x="49" y="68"/>
                  </a:lnTo>
                  <a:lnTo>
                    <a:pt x="50" y="59"/>
                  </a:lnTo>
                  <a:lnTo>
                    <a:pt x="51" y="52"/>
                  </a:lnTo>
                  <a:lnTo>
                    <a:pt x="51" y="43"/>
                  </a:lnTo>
                  <a:lnTo>
                    <a:pt x="53" y="35"/>
                  </a:lnTo>
                  <a:lnTo>
                    <a:pt x="55" y="26"/>
                  </a:lnTo>
                  <a:lnTo>
                    <a:pt x="57" y="19"/>
                  </a:lnTo>
                  <a:lnTo>
                    <a:pt x="63" y="19"/>
                  </a:lnTo>
                  <a:lnTo>
                    <a:pt x="71" y="19"/>
                  </a:lnTo>
                  <a:lnTo>
                    <a:pt x="73" y="9"/>
                  </a:lnTo>
                  <a:lnTo>
                    <a:pt x="76" y="0"/>
                  </a:lnTo>
                  <a:lnTo>
                    <a:pt x="74" y="15"/>
                  </a:lnTo>
                  <a:lnTo>
                    <a:pt x="71" y="46"/>
                  </a:lnTo>
                  <a:lnTo>
                    <a:pt x="65" y="87"/>
                  </a:lnTo>
                  <a:lnTo>
                    <a:pt x="58" y="131"/>
                  </a:lnTo>
                  <a:lnTo>
                    <a:pt x="48" y="173"/>
                  </a:lnTo>
                  <a:lnTo>
                    <a:pt x="36" y="207"/>
                  </a:lnTo>
                  <a:lnTo>
                    <a:pt x="22" y="228"/>
                  </a:lnTo>
                  <a:lnTo>
                    <a:pt x="10" y="23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9" name="Freeform 34"/>
            <p:cNvSpPr>
              <a:spLocks/>
            </p:cNvSpPr>
            <p:nvPr/>
          </p:nvSpPr>
          <p:spPr bwMode="auto">
            <a:xfrm>
              <a:off x="1227" y="1761"/>
              <a:ext cx="15" cy="27"/>
            </a:xfrm>
            <a:custGeom>
              <a:avLst/>
              <a:gdLst>
                <a:gd name="T0" fmla="*/ 0 w 30"/>
                <a:gd name="T1" fmla="*/ 27 h 54"/>
                <a:gd name="T2" fmla="*/ 1 w 30"/>
                <a:gd name="T3" fmla="*/ 21 h 54"/>
                <a:gd name="T4" fmla="*/ 2 w 30"/>
                <a:gd name="T5" fmla="*/ 15 h 54"/>
                <a:gd name="T6" fmla="*/ 2 w 30"/>
                <a:gd name="T7" fmla="*/ 10 h 54"/>
                <a:gd name="T8" fmla="*/ 3 w 30"/>
                <a:gd name="T9" fmla="*/ 4 h 54"/>
                <a:gd name="T10" fmla="*/ 7 w 30"/>
                <a:gd name="T11" fmla="*/ 2 h 54"/>
                <a:gd name="T12" fmla="*/ 9 w 30"/>
                <a:gd name="T13" fmla="*/ 2 h 54"/>
                <a:gd name="T14" fmla="*/ 11 w 30"/>
                <a:gd name="T15" fmla="*/ 1 h 54"/>
                <a:gd name="T16" fmla="*/ 15 w 30"/>
                <a:gd name="T17" fmla="*/ 0 h 54"/>
                <a:gd name="T18" fmla="*/ 14 w 30"/>
                <a:gd name="T19" fmla="*/ 2 h 54"/>
                <a:gd name="T20" fmla="*/ 13 w 30"/>
                <a:gd name="T21" fmla="*/ 6 h 54"/>
                <a:gd name="T22" fmla="*/ 11 w 30"/>
                <a:gd name="T23" fmla="*/ 10 h 54"/>
                <a:gd name="T24" fmla="*/ 9 w 30"/>
                <a:gd name="T25" fmla="*/ 15 h 54"/>
                <a:gd name="T26" fmla="*/ 6 w 30"/>
                <a:gd name="T27" fmla="*/ 19 h 54"/>
                <a:gd name="T28" fmla="*/ 4 w 30"/>
                <a:gd name="T29" fmla="*/ 23 h 54"/>
                <a:gd name="T30" fmla="*/ 2 w 30"/>
                <a:gd name="T31" fmla="*/ 26 h 54"/>
                <a:gd name="T32" fmla="*/ 0 w 30"/>
                <a:gd name="T33" fmla="*/ 2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54">
                  <a:moveTo>
                    <a:pt x="0" y="54"/>
                  </a:moveTo>
                  <a:lnTo>
                    <a:pt x="2" y="42"/>
                  </a:lnTo>
                  <a:lnTo>
                    <a:pt x="3" y="30"/>
                  </a:lnTo>
                  <a:lnTo>
                    <a:pt x="3" y="19"/>
                  </a:lnTo>
                  <a:lnTo>
                    <a:pt x="5" y="7"/>
                  </a:lnTo>
                  <a:lnTo>
                    <a:pt x="13" y="4"/>
                  </a:lnTo>
                  <a:lnTo>
                    <a:pt x="18" y="3"/>
                  </a:lnTo>
                  <a:lnTo>
                    <a:pt x="22" y="1"/>
                  </a:lnTo>
                  <a:lnTo>
                    <a:pt x="30" y="0"/>
                  </a:lnTo>
                  <a:lnTo>
                    <a:pt x="28" y="4"/>
                  </a:lnTo>
                  <a:lnTo>
                    <a:pt x="26" y="11"/>
                  </a:lnTo>
                  <a:lnTo>
                    <a:pt x="21" y="19"/>
                  </a:lnTo>
                  <a:lnTo>
                    <a:pt x="18" y="29"/>
                  </a:lnTo>
                  <a:lnTo>
                    <a:pt x="12" y="37"/>
                  </a:lnTo>
                  <a:lnTo>
                    <a:pt x="7" y="45"/>
                  </a:lnTo>
                  <a:lnTo>
                    <a:pt x="3" y="51"/>
                  </a:lnTo>
                  <a:lnTo>
                    <a:pt x="0" y="54"/>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0" name="Freeform 35"/>
            <p:cNvSpPr>
              <a:spLocks/>
            </p:cNvSpPr>
            <p:nvPr/>
          </p:nvSpPr>
          <p:spPr bwMode="auto">
            <a:xfrm>
              <a:off x="1206" y="1754"/>
              <a:ext cx="6" cy="12"/>
            </a:xfrm>
            <a:custGeom>
              <a:avLst/>
              <a:gdLst>
                <a:gd name="T0" fmla="*/ 0 w 13"/>
                <a:gd name="T1" fmla="*/ 10 h 26"/>
                <a:gd name="T2" fmla="*/ 0 w 13"/>
                <a:gd name="T3" fmla="*/ 6 h 26"/>
                <a:gd name="T4" fmla="*/ 0 w 13"/>
                <a:gd name="T5" fmla="*/ 2 h 26"/>
                <a:gd name="T6" fmla="*/ 3 w 13"/>
                <a:gd name="T7" fmla="*/ 1 h 26"/>
                <a:gd name="T8" fmla="*/ 6 w 13"/>
                <a:gd name="T9" fmla="*/ 0 h 26"/>
                <a:gd name="T10" fmla="*/ 5 w 13"/>
                <a:gd name="T11" fmla="*/ 3 h 26"/>
                <a:gd name="T12" fmla="*/ 4 w 13"/>
                <a:gd name="T13" fmla="*/ 6 h 26"/>
                <a:gd name="T14" fmla="*/ 4 w 13"/>
                <a:gd name="T15" fmla="*/ 7 h 26"/>
                <a:gd name="T16" fmla="*/ 4 w 13"/>
                <a:gd name="T17" fmla="*/ 9 h 26"/>
                <a:gd name="T18" fmla="*/ 3 w 13"/>
                <a:gd name="T19" fmla="*/ 10 h 26"/>
                <a:gd name="T20" fmla="*/ 1 w 13"/>
                <a:gd name="T21" fmla="*/ 12 h 26"/>
                <a:gd name="T22" fmla="*/ 1 w 13"/>
                <a:gd name="T23" fmla="*/ 11 h 26"/>
                <a:gd name="T24" fmla="*/ 0 w 13"/>
                <a:gd name="T25" fmla="*/ 1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6">
                  <a:moveTo>
                    <a:pt x="1" y="21"/>
                  </a:moveTo>
                  <a:lnTo>
                    <a:pt x="0" y="13"/>
                  </a:lnTo>
                  <a:lnTo>
                    <a:pt x="0" y="5"/>
                  </a:lnTo>
                  <a:lnTo>
                    <a:pt x="6" y="3"/>
                  </a:lnTo>
                  <a:lnTo>
                    <a:pt x="13" y="0"/>
                  </a:lnTo>
                  <a:lnTo>
                    <a:pt x="10" y="6"/>
                  </a:lnTo>
                  <a:lnTo>
                    <a:pt x="9" y="12"/>
                  </a:lnTo>
                  <a:lnTo>
                    <a:pt x="8" y="15"/>
                  </a:lnTo>
                  <a:lnTo>
                    <a:pt x="8" y="19"/>
                  </a:lnTo>
                  <a:lnTo>
                    <a:pt x="6" y="22"/>
                  </a:lnTo>
                  <a:lnTo>
                    <a:pt x="3" y="26"/>
                  </a:lnTo>
                  <a:lnTo>
                    <a:pt x="2" y="23"/>
                  </a:lnTo>
                  <a:lnTo>
                    <a:pt x="1" y="21"/>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1" name="Freeform 36"/>
            <p:cNvSpPr>
              <a:spLocks/>
            </p:cNvSpPr>
            <p:nvPr/>
          </p:nvSpPr>
          <p:spPr bwMode="auto">
            <a:xfrm>
              <a:off x="1168" y="1292"/>
              <a:ext cx="341" cy="447"/>
            </a:xfrm>
            <a:custGeom>
              <a:avLst/>
              <a:gdLst>
                <a:gd name="T0" fmla="*/ 23 w 681"/>
                <a:gd name="T1" fmla="*/ 445 h 895"/>
                <a:gd name="T2" fmla="*/ 12 w 681"/>
                <a:gd name="T3" fmla="*/ 442 h 895"/>
                <a:gd name="T4" fmla="*/ 1 w 681"/>
                <a:gd name="T5" fmla="*/ 442 h 895"/>
                <a:gd name="T6" fmla="*/ 3 w 681"/>
                <a:gd name="T7" fmla="*/ 384 h 895"/>
                <a:gd name="T8" fmla="*/ 16 w 681"/>
                <a:gd name="T9" fmla="*/ 317 h 895"/>
                <a:gd name="T10" fmla="*/ 38 w 681"/>
                <a:gd name="T11" fmla="*/ 298 h 895"/>
                <a:gd name="T12" fmla="*/ 55 w 681"/>
                <a:gd name="T13" fmla="*/ 302 h 895"/>
                <a:gd name="T14" fmla="*/ 74 w 681"/>
                <a:gd name="T15" fmla="*/ 305 h 895"/>
                <a:gd name="T16" fmla="*/ 80 w 681"/>
                <a:gd name="T17" fmla="*/ 324 h 895"/>
                <a:gd name="T18" fmla="*/ 80 w 681"/>
                <a:gd name="T19" fmla="*/ 351 h 895"/>
                <a:gd name="T20" fmla="*/ 85 w 681"/>
                <a:gd name="T21" fmla="*/ 380 h 895"/>
                <a:gd name="T22" fmla="*/ 100 w 681"/>
                <a:gd name="T23" fmla="*/ 377 h 895"/>
                <a:gd name="T24" fmla="*/ 125 w 681"/>
                <a:gd name="T25" fmla="*/ 371 h 895"/>
                <a:gd name="T26" fmla="*/ 135 w 681"/>
                <a:gd name="T27" fmla="*/ 338 h 895"/>
                <a:gd name="T28" fmla="*/ 136 w 681"/>
                <a:gd name="T29" fmla="*/ 292 h 895"/>
                <a:gd name="T30" fmla="*/ 162 w 681"/>
                <a:gd name="T31" fmla="*/ 246 h 895"/>
                <a:gd name="T32" fmla="*/ 208 w 681"/>
                <a:gd name="T33" fmla="*/ 172 h 895"/>
                <a:gd name="T34" fmla="*/ 200 w 681"/>
                <a:gd name="T35" fmla="*/ 100 h 895"/>
                <a:gd name="T36" fmla="*/ 208 w 681"/>
                <a:gd name="T37" fmla="*/ 29 h 895"/>
                <a:gd name="T38" fmla="*/ 257 w 681"/>
                <a:gd name="T39" fmla="*/ 0 h 895"/>
                <a:gd name="T40" fmla="*/ 293 w 681"/>
                <a:gd name="T41" fmla="*/ 5 h 895"/>
                <a:gd name="T42" fmla="*/ 341 w 681"/>
                <a:gd name="T43" fmla="*/ 34 h 895"/>
                <a:gd name="T44" fmla="*/ 310 w 681"/>
                <a:gd name="T45" fmla="*/ 65 h 895"/>
                <a:gd name="T46" fmla="*/ 258 w 681"/>
                <a:gd name="T47" fmla="*/ 72 h 895"/>
                <a:gd name="T48" fmla="*/ 253 w 681"/>
                <a:gd name="T49" fmla="*/ 88 h 895"/>
                <a:gd name="T50" fmla="*/ 249 w 681"/>
                <a:gd name="T51" fmla="*/ 105 h 895"/>
                <a:gd name="T52" fmla="*/ 226 w 681"/>
                <a:gd name="T53" fmla="*/ 117 h 895"/>
                <a:gd name="T54" fmla="*/ 229 w 681"/>
                <a:gd name="T55" fmla="*/ 122 h 895"/>
                <a:gd name="T56" fmla="*/ 241 w 681"/>
                <a:gd name="T57" fmla="*/ 121 h 895"/>
                <a:gd name="T58" fmla="*/ 252 w 681"/>
                <a:gd name="T59" fmla="*/ 118 h 895"/>
                <a:gd name="T60" fmla="*/ 262 w 681"/>
                <a:gd name="T61" fmla="*/ 126 h 895"/>
                <a:gd name="T62" fmla="*/ 269 w 681"/>
                <a:gd name="T63" fmla="*/ 137 h 895"/>
                <a:gd name="T64" fmla="*/ 284 w 681"/>
                <a:gd name="T65" fmla="*/ 150 h 895"/>
                <a:gd name="T66" fmla="*/ 277 w 681"/>
                <a:gd name="T67" fmla="*/ 169 h 895"/>
                <a:gd name="T68" fmla="*/ 274 w 681"/>
                <a:gd name="T69" fmla="*/ 188 h 895"/>
                <a:gd name="T70" fmla="*/ 281 w 681"/>
                <a:gd name="T71" fmla="*/ 208 h 895"/>
                <a:gd name="T72" fmla="*/ 281 w 681"/>
                <a:gd name="T73" fmla="*/ 220 h 895"/>
                <a:gd name="T74" fmla="*/ 275 w 681"/>
                <a:gd name="T75" fmla="*/ 228 h 895"/>
                <a:gd name="T76" fmla="*/ 261 w 681"/>
                <a:gd name="T77" fmla="*/ 227 h 895"/>
                <a:gd name="T78" fmla="*/ 248 w 681"/>
                <a:gd name="T79" fmla="*/ 225 h 895"/>
                <a:gd name="T80" fmla="*/ 232 w 681"/>
                <a:gd name="T81" fmla="*/ 240 h 895"/>
                <a:gd name="T82" fmla="*/ 216 w 681"/>
                <a:gd name="T83" fmla="*/ 269 h 895"/>
                <a:gd name="T84" fmla="*/ 206 w 681"/>
                <a:gd name="T85" fmla="*/ 298 h 895"/>
                <a:gd name="T86" fmla="*/ 167 w 681"/>
                <a:gd name="T87" fmla="*/ 354 h 895"/>
                <a:gd name="T88" fmla="*/ 122 w 681"/>
                <a:gd name="T89" fmla="*/ 413 h 895"/>
                <a:gd name="T90" fmla="*/ 91 w 681"/>
                <a:gd name="T91" fmla="*/ 445 h 895"/>
                <a:gd name="T92" fmla="*/ 80 w 681"/>
                <a:gd name="T93" fmla="*/ 445 h 895"/>
                <a:gd name="T94" fmla="*/ 49 w 681"/>
                <a:gd name="T95" fmla="*/ 446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1" h="895">
                  <a:moveTo>
                    <a:pt x="62" y="895"/>
                  </a:moveTo>
                  <a:lnTo>
                    <a:pt x="54" y="892"/>
                  </a:lnTo>
                  <a:lnTo>
                    <a:pt x="46" y="891"/>
                  </a:lnTo>
                  <a:lnTo>
                    <a:pt x="38" y="889"/>
                  </a:lnTo>
                  <a:lnTo>
                    <a:pt x="31" y="888"/>
                  </a:lnTo>
                  <a:lnTo>
                    <a:pt x="23" y="885"/>
                  </a:lnTo>
                  <a:lnTo>
                    <a:pt x="16" y="884"/>
                  </a:lnTo>
                  <a:lnTo>
                    <a:pt x="8" y="884"/>
                  </a:lnTo>
                  <a:lnTo>
                    <a:pt x="1" y="884"/>
                  </a:lnTo>
                  <a:lnTo>
                    <a:pt x="0" y="854"/>
                  </a:lnTo>
                  <a:lnTo>
                    <a:pt x="2" y="815"/>
                  </a:lnTo>
                  <a:lnTo>
                    <a:pt x="5" y="769"/>
                  </a:lnTo>
                  <a:lnTo>
                    <a:pt x="12" y="721"/>
                  </a:lnTo>
                  <a:lnTo>
                    <a:pt x="20" y="674"/>
                  </a:lnTo>
                  <a:lnTo>
                    <a:pt x="32" y="635"/>
                  </a:lnTo>
                  <a:lnTo>
                    <a:pt x="46" y="606"/>
                  </a:lnTo>
                  <a:lnTo>
                    <a:pt x="67" y="593"/>
                  </a:lnTo>
                  <a:lnTo>
                    <a:pt x="75" y="596"/>
                  </a:lnTo>
                  <a:lnTo>
                    <a:pt x="85" y="599"/>
                  </a:lnTo>
                  <a:lnTo>
                    <a:pt x="97" y="601"/>
                  </a:lnTo>
                  <a:lnTo>
                    <a:pt x="109" y="604"/>
                  </a:lnTo>
                  <a:lnTo>
                    <a:pt x="122" y="606"/>
                  </a:lnTo>
                  <a:lnTo>
                    <a:pt x="135" y="608"/>
                  </a:lnTo>
                  <a:lnTo>
                    <a:pt x="147" y="611"/>
                  </a:lnTo>
                  <a:lnTo>
                    <a:pt x="160" y="614"/>
                  </a:lnTo>
                  <a:lnTo>
                    <a:pt x="159" y="631"/>
                  </a:lnTo>
                  <a:lnTo>
                    <a:pt x="159" y="648"/>
                  </a:lnTo>
                  <a:lnTo>
                    <a:pt x="159" y="666"/>
                  </a:lnTo>
                  <a:lnTo>
                    <a:pt x="160" y="685"/>
                  </a:lnTo>
                  <a:lnTo>
                    <a:pt x="160" y="703"/>
                  </a:lnTo>
                  <a:lnTo>
                    <a:pt x="162" y="722"/>
                  </a:lnTo>
                  <a:lnTo>
                    <a:pt x="165" y="741"/>
                  </a:lnTo>
                  <a:lnTo>
                    <a:pt x="169" y="761"/>
                  </a:lnTo>
                  <a:lnTo>
                    <a:pt x="174" y="761"/>
                  </a:lnTo>
                  <a:lnTo>
                    <a:pt x="185" y="760"/>
                  </a:lnTo>
                  <a:lnTo>
                    <a:pt x="200" y="755"/>
                  </a:lnTo>
                  <a:lnTo>
                    <a:pt x="217" y="752"/>
                  </a:lnTo>
                  <a:lnTo>
                    <a:pt x="234" y="746"/>
                  </a:lnTo>
                  <a:lnTo>
                    <a:pt x="250" y="743"/>
                  </a:lnTo>
                  <a:lnTo>
                    <a:pt x="262" y="738"/>
                  </a:lnTo>
                  <a:lnTo>
                    <a:pt x="272" y="736"/>
                  </a:lnTo>
                  <a:lnTo>
                    <a:pt x="269" y="676"/>
                  </a:lnTo>
                  <a:lnTo>
                    <a:pt x="268" y="636"/>
                  </a:lnTo>
                  <a:lnTo>
                    <a:pt x="267" y="607"/>
                  </a:lnTo>
                  <a:lnTo>
                    <a:pt x="272" y="585"/>
                  </a:lnTo>
                  <a:lnTo>
                    <a:pt x="280" y="562"/>
                  </a:lnTo>
                  <a:lnTo>
                    <a:pt x="298" y="535"/>
                  </a:lnTo>
                  <a:lnTo>
                    <a:pt x="324" y="493"/>
                  </a:lnTo>
                  <a:lnTo>
                    <a:pt x="366" y="435"/>
                  </a:lnTo>
                  <a:lnTo>
                    <a:pt x="399" y="390"/>
                  </a:lnTo>
                  <a:lnTo>
                    <a:pt x="415" y="344"/>
                  </a:lnTo>
                  <a:lnTo>
                    <a:pt x="415" y="296"/>
                  </a:lnTo>
                  <a:lnTo>
                    <a:pt x="410" y="250"/>
                  </a:lnTo>
                  <a:lnTo>
                    <a:pt x="400" y="201"/>
                  </a:lnTo>
                  <a:lnTo>
                    <a:pt x="395" y="153"/>
                  </a:lnTo>
                  <a:lnTo>
                    <a:pt x="397" y="105"/>
                  </a:lnTo>
                  <a:lnTo>
                    <a:pt x="415" y="59"/>
                  </a:lnTo>
                  <a:lnTo>
                    <a:pt x="456" y="28"/>
                  </a:lnTo>
                  <a:lnTo>
                    <a:pt x="488" y="10"/>
                  </a:lnTo>
                  <a:lnTo>
                    <a:pt x="514" y="1"/>
                  </a:lnTo>
                  <a:lnTo>
                    <a:pt x="537" y="0"/>
                  </a:lnTo>
                  <a:lnTo>
                    <a:pt x="559" y="3"/>
                  </a:lnTo>
                  <a:lnTo>
                    <a:pt x="586" y="11"/>
                  </a:lnTo>
                  <a:lnTo>
                    <a:pt x="619" y="22"/>
                  </a:lnTo>
                  <a:lnTo>
                    <a:pt x="663" y="33"/>
                  </a:lnTo>
                  <a:lnTo>
                    <a:pt x="681" y="69"/>
                  </a:lnTo>
                  <a:lnTo>
                    <a:pt x="677" y="97"/>
                  </a:lnTo>
                  <a:lnTo>
                    <a:pt x="652" y="117"/>
                  </a:lnTo>
                  <a:lnTo>
                    <a:pt x="619" y="131"/>
                  </a:lnTo>
                  <a:lnTo>
                    <a:pt x="579" y="138"/>
                  </a:lnTo>
                  <a:lnTo>
                    <a:pt x="543" y="142"/>
                  </a:lnTo>
                  <a:lnTo>
                    <a:pt x="515" y="145"/>
                  </a:lnTo>
                  <a:lnTo>
                    <a:pt x="504" y="147"/>
                  </a:lnTo>
                  <a:lnTo>
                    <a:pt x="504" y="161"/>
                  </a:lnTo>
                  <a:lnTo>
                    <a:pt x="505" y="176"/>
                  </a:lnTo>
                  <a:lnTo>
                    <a:pt x="504" y="188"/>
                  </a:lnTo>
                  <a:lnTo>
                    <a:pt x="503" y="201"/>
                  </a:lnTo>
                  <a:lnTo>
                    <a:pt x="497" y="210"/>
                  </a:lnTo>
                  <a:lnTo>
                    <a:pt x="488" y="221"/>
                  </a:lnTo>
                  <a:lnTo>
                    <a:pt x="473" y="227"/>
                  </a:lnTo>
                  <a:lnTo>
                    <a:pt x="451" y="234"/>
                  </a:lnTo>
                  <a:lnTo>
                    <a:pt x="450" y="238"/>
                  </a:lnTo>
                  <a:lnTo>
                    <a:pt x="449" y="245"/>
                  </a:lnTo>
                  <a:lnTo>
                    <a:pt x="457" y="245"/>
                  </a:lnTo>
                  <a:lnTo>
                    <a:pt x="465" y="245"/>
                  </a:lnTo>
                  <a:lnTo>
                    <a:pt x="473" y="244"/>
                  </a:lnTo>
                  <a:lnTo>
                    <a:pt x="481" y="242"/>
                  </a:lnTo>
                  <a:lnTo>
                    <a:pt x="488" y="240"/>
                  </a:lnTo>
                  <a:lnTo>
                    <a:pt x="496" y="239"/>
                  </a:lnTo>
                  <a:lnTo>
                    <a:pt x="504" y="237"/>
                  </a:lnTo>
                  <a:lnTo>
                    <a:pt x="515" y="237"/>
                  </a:lnTo>
                  <a:lnTo>
                    <a:pt x="519" y="244"/>
                  </a:lnTo>
                  <a:lnTo>
                    <a:pt x="524" y="252"/>
                  </a:lnTo>
                  <a:lnTo>
                    <a:pt x="527" y="260"/>
                  </a:lnTo>
                  <a:lnTo>
                    <a:pt x="533" y="268"/>
                  </a:lnTo>
                  <a:lnTo>
                    <a:pt x="538" y="275"/>
                  </a:lnTo>
                  <a:lnTo>
                    <a:pt x="547" y="284"/>
                  </a:lnTo>
                  <a:lnTo>
                    <a:pt x="556" y="292"/>
                  </a:lnTo>
                  <a:lnTo>
                    <a:pt x="567" y="301"/>
                  </a:lnTo>
                  <a:lnTo>
                    <a:pt x="564" y="313"/>
                  </a:lnTo>
                  <a:lnTo>
                    <a:pt x="559" y="325"/>
                  </a:lnTo>
                  <a:lnTo>
                    <a:pt x="553" y="338"/>
                  </a:lnTo>
                  <a:lnTo>
                    <a:pt x="550" y="352"/>
                  </a:lnTo>
                  <a:lnTo>
                    <a:pt x="547" y="364"/>
                  </a:lnTo>
                  <a:lnTo>
                    <a:pt x="548" y="377"/>
                  </a:lnTo>
                  <a:lnTo>
                    <a:pt x="551" y="390"/>
                  </a:lnTo>
                  <a:lnTo>
                    <a:pt x="563" y="403"/>
                  </a:lnTo>
                  <a:lnTo>
                    <a:pt x="562" y="416"/>
                  </a:lnTo>
                  <a:lnTo>
                    <a:pt x="562" y="428"/>
                  </a:lnTo>
                  <a:lnTo>
                    <a:pt x="562" y="435"/>
                  </a:lnTo>
                  <a:lnTo>
                    <a:pt x="562" y="441"/>
                  </a:lnTo>
                  <a:lnTo>
                    <a:pt x="560" y="449"/>
                  </a:lnTo>
                  <a:lnTo>
                    <a:pt x="560" y="458"/>
                  </a:lnTo>
                  <a:lnTo>
                    <a:pt x="550" y="456"/>
                  </a:lnTo>
                  <a:lnTo>
                    <a:pt x="541" y="455"/>
                  </a:lnTo>
                  <a:lnTo>
                    <a:pt x="532" y="454"/>
                  </a:lnTo>
                  <a:lnTo>
                    <a:pt x="522" y="454"/>
                  </a:lnTo>
                  <a:lnTo>
                    <a:pt x="513" y="453"/>
                  </a:lnTo>
                  <a:lnTo>
                    <a:pt x="504" y="452"/>
                  </a:lnTo>
                  <a:lnTo>
                    <a:pt x="495" y="451"/>
                  </a:lnTo>
                  <a:lnTo>
                    <a:pt x="487" y="451"/>
                  </a:lnTo>
                  <a:lnTo>
                    <a:pt x="473" y="463"/>
                  </a:lnTo>
                  <a:lnTo>
                    <a:pt x="463" y="481"/>
                  </a:lnTo>
                  <a:lnTo>
                    <a:pt x="451" y="498"/>
                  </a:lnTo>
                  <a:lnTo>
                    <a:pt x="442" y="518"/>
                  </a:lnTo>
                  <a:lnTo>
                    <a:pt x="431" y="538"/>
                  </a:lnTo>
                  <a:lnTo>
                    <a:pt x="425" y="558"/>
                  </a:lnTo>
                  <a:lnTo>
                    <a:pt x="417" y="577"/>
                  </a:lnTo>
                  <a:lnTo>
                    <a:pt x="411" y="596"/>
                  </a:lnTo>
                  <a:lnTo>
                    <a:pt x="388" y="631"/>
                  </a:lnTo>
                  <a:lnTo>
                    <a:pt x="362" y="669"/>
                  </a:lnTo>
                  <a:lnTo>
                    <a:pt x="334" y="709"/>
                  </a:lnTo>
                  <a:lnTo>
                    <a:pt x="305" y="751"/>
                  </a:lnTo>
                  <a:lnTo>
                    <a:pt x="274" y="789"/>
                  </a:lnTo>
                  <a:lnTo>
                    <a:pt x="244" y="827"/>
                  </a:lnTo>
                  <a:lnTo>
                    <a:pt x="214" y="861"/>
                  </a:lnTo>
                  <a:lnTo>
                    <a:pt x="188" y="892"/>
                  </a:lnTo>
                  <a:lnTo>
                    <a:pt x="181" y="891"/>
                  </a:lnTo>
                  <a:lnTo>
                    <a:pt x="176" y="891"/>
                  </a:lnTo>
                  <a:lnTo>
                    <a:pt x="168" y="891"/>
                  </a:lnTo>
                  <a:lnTo>
                    <a:pt x="159" y="891"/>
                  </a:lnTo>
                  <a:lnTo>
                    <a:pt x="144" y="891"/>
                  </a:lnTo>
                  <a:lnTo>
                    <a:pt x="124" y="891"/>
                  </a:lnTo>
                  <a:lnTo>
                    <a:pt x="97" y="892"/>
                  </a:lnTo>
                  <a:lnTo>
                    <a:pt x="62" y="89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2" name="Freeform 37"/>
            <p:cNvSpPr>
              <a:spLocks/>
            </p:cNvSpPr>
            <p:nvPr/>
          </p:nvSpPr>
          <p:spPr bwMode="auto">
            <a:xfrm>
              <a:off x="1259" y="1573"/>
              <a:ext cx="32" cy="85"/>
            </a:xfrm>
            <a:custGeom>
              <a:avLst/>
              <a:gdLst>
                <a:gd name="T0" fmla="*/ 3 w 63"/>
                <a:gd name="T1" fmla="*/ 85 h 171"/>
                <a:gd name="T2" fmla="*/ 2 w 63"/>
                <a:gd name="T3" fmla="*/ 74 h 171"/>
                <a:gd name="T4" fmla="*/ 1 w 63"/>
                <a:gd name="T5" fmla="*/ 59 h 171"/>
                <a:gd name="T6" fmla="*/ 0 w 63"/>
                <a:gd name="T7" fmla="*/ 43 h 171"/>
                <a:gd name="T8" fmla="*/ 1 w 63"/>
                <a:gd name="T9" fmla="*/ 27 h 171"/>
                <a:gd name="T10" fmla="*/ 3 w 63"/>
                <a:gd name="T11" fmla="*/ 13 h 171"/>
                <a:gd name="T12" fmla="*/ 9 w 63"/>
                <a:gd name="T13" fmla="*/ 4 h 171"/>
                <a:gd name="T14" fmla="*/ 18 w 63"/>
                <a:gd name="T15" fmla="*/ 0 h 171"/>
                <a:gd name="T16" fmla="*/ 32 w 63"/>
                <a:gd name="T17" fmla="*/ 4 h 171"/>
                <a:gd name="T18" fmla="*/ 31 w 63"/>
                <a:gd name="T19" fmla="*/ 12 h 171"/>
                <a:gd name="T20" fmla="*/ 31 w 63"/>
                <a:gd name="T21" fmla="*/ 21 h 171"/>
                <a:gd name="T22" fmla="*/ 31 w 63"/>
                <a:gd name="T23" fmla="*/ 30 h 171"/>
                <a:gd name="T24" fmla="*/ 31 w 63"/>
                <a:gd name="T25" fmla="*/ 39 h 171"/>
                <a:gd name="T26" fmla="*/ 31 w 63"/>
                <a:gd name="T27" fmla="*/ 48 h 171"/>
                <a:gd name="T28" fmla="*/ 31 w 63"/>
                <a:gd name="T29" fmla="*/ 57 h 171"/>
                <a:gd name="T30" fmla="*/ 31 w 63"/>
                <a:gd name="T31" fmla="*/ 67 h 171"/>
                <a:gd name="T32" fmla="*/ 31 w 63"/>
                <a:gd name="T33" fmla="*/ 77 h 171"/>
                <a:gd name="T34" fmla="*/ 24 w 63"/>
                <a:gd name="T35" fmla="*/ 78 h 171"/>
                <a:gd name="T36" fmla="*/ 20 w 63"/>
                <a:gd name="T37" fmla="*/ 79 h 171"/>
                <a:gd name="T38" fmla="*/ 17 w 63"/>
                <a:gd name="T39" fmla="*/ 79 h 171"/>
                <a:gd name="T40" fmla="*/ 15 w 63"/>
                <a:gd name="T41" fmla="*/ 80 h 171"/>
                <a:gd name="T42" fmla="*/ 12 w 63"/>
                <a:gd name="T43" fmla="*/ 80 h 171"/>
                <a:gd name="T44" fmla="*/ 9 w 63"/>
                <a:gd name="T45" fmla="*/ 81 h 171"/>
                <a:gd name="T46" fmla="*/ 6 w 63"/>
                <a:gd name="T47" fmla="*/ 83 h 171"/>
                <a:gd name="T48" fmla="*/ 3 w 63"/>
                <a:gd name="T49" fmla="*/ 85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71">
                  <a:moveTo>
                    <a:pt x="6" y="171"/>
                  </a:moveTo>
                  <a:lnTo>
                    <a:pt x="3" y="148"/>
                  </a:lnTo>
                  <a:lnTo>
                    <a:pt x="2" y="119"/>
                  </a:lnTo>
                  <a:lnTo>
                    <a:pt x="0" y="86"/>
                  </a:lnTo>
                  <a:lnTo>
                    <a:pt x="2" y="55"/>
                  </a:lnTo>
                  <a:lnTo>
                    <a:pt x="6" y="27"/>
                  </a:lnTo>
                  <a:lnTo>
                    <a:pt x="17" y="8"/>
                  </a:lnTo>
                  <a:lnTo>
                    <a:pt x="35" y="0"/>
                  </a:lnTo>
                  <a:lnTo>
                    <a:pt x="63" y="8"/>
                  </a:lnTo>
                  <a:lnTo>
                    <a:pt x="62" y="25"/>
                  </a:lnTo>
                  <a:lnTo>
                    <a:pt x="61" y="43"/>
                  </a:lnTo>
                  <a:lnTo>
                    <a:pt x="61" y="60"/>
                  </a:lnTo>
                  <a:lnTo>
                    <a:pt x="61" y="78"/>
                  </a:lnTo>
                  <a:lnTo>
                    <a:pt x="61" y="96"/>
                  </a:lnTo>
                  <a:lnTo>
                    <a:pt x="61" y="115"/>
                  </a:lnTo>
                  <a:lnTo>
                    <a:pt x="61" y="135"/>
                  </a:lnTo>
                  <a:lnTo>
                    <a:pt x="61" y="155"/>
                  </a:lnTo>
                  <a:lnTo>
                    <a:pt x="48" y="157"/>
                  </a:lnTo>
                  <a:lnTo>
                    <a:pt x="40" y="158"/>
                  </a:lnTo>
                  <a:lnTo>
                    <a:pt x="33" y="159"/>
                  </a:lnTo>
                  <a:lnTo>
                    <a:pt x="29" y="160"/>
                  </a:lnTo>
                  <a:lnTo>
                    <a:pt x="23" y="161"/>
                  </a:lnTo>
                  <a:lnTo>
                    <a:pt x="18" y="163"/>
                  </a:lnTo>
                  <a:lnTo>
                    <a:pt x="11" y="167"/>
                  </a:lnTo>
                  <a:lnTo>
                    <a:pt x="6" y="171"/>
                  </a:lnTo>
                  <a:close/>
                </a:path>
              </a:pathLst>
            </a:custGeom>
            <a:solidFill>
              <a:srgbClr val="E0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3" name="Freeform 38"/>
            <p:cNvSpPr>
              <a:spLocks/>
            </p:cNvSpPr>
            <p:nvPr/>
          </p:nvSpPr>
          <p:spPr bwMode="auto">
            <a:xfrm>
              <a:off x="1460" y="1555"/>
              <a:ext cx="21" cy="13"/>
            </a:xfrm>
            <a:custGeom>
              <a:avLst/>
              <a:gdLst>
                <a:gd name="T0" fmla="*/ 0 w 41"/>
                <a:gd name="T1" fmla="*/ 13 h 26"/>
                <a:gd name="T2" fmla="*/ 0 w 41"/>
                <a:gd name="T3" fmla="*/ 10 h 26"/>
                <a:gd name="T4" fmla="*/ 0 w 41"/>
                <a:gd name="T5" fmla="*/ 7 h 26"/>
                <a:gd name="T6" fmla="*/ 0 w 41"/>
                <a:gd name="T7" fmla="*/ 4 h 26"/>
                <a:gd name="T8" fmla="*/ 1 w 41"/>
                <a:gd name="T9" fmla="*/ 1 h 26"/>
                <a:gd name="T10" fmla="*/ 3 w 41"/>
                <a:gd name="T11" fmla="*/ 0 h 26"/>
                <a:gd name="T12" fmla="*/ 6 w 41"/>
                <a:gd name="T13" fmla="*/ 0 h 26"/>
                <a:gd name="T14" fmla="*/ 7 w 41"/>
                <a:gd name="T15" fmla="*/ 0 h 26"/>
                <a:gd name="T16" fmla="*/ 10 w 41"/>
                <a:gd name="T17" fmla="*/ 0 h 26"/>
                <a:gd name="T18" fmla="*/ 14 w 41"/>
                <a:gd name="T19" fmla="*/ 1 h 26"/>
                <a:gd name="T20" fmla="*/ 20 w 41"/>
                <a:gd name="T21" fmla="*/ 1 h 26"/>
                <a:gd name="T22" fmla="*/ 20 w 41"/>
                <a:gd name="T23" fmla="*/ 2 h 26"/>
                <a:gd name="T24" fmla="*/ 21 w 41"/>
                <a:gd name="T25" fmla="*/ 3 h 26"/>
                <a:gd name="T26" fmla="*/ 20 w 41"/>
                <a:gd name="T27" fmla="*/ 5 h 26"/>
                <a:gd name="T28" fmla="*/ 19 w 41"/>
                <a:gd name="T29" fmla="*/ 8 h 26"/>
                <a:gd name="T30" fmla="*/ 15 w 41"/>
                <a:gd name="T31" fmla="*/ 8 h 26"/>
                <a:gd name="T32" fmla="*/ 13 w 41"/>
                <a:gd name="T33" fmla="*/ 9 h 26"/>
                <a:gd name="T34" fmla="*/ 11 w 41"/>
                <a:gd name="T35" fmla="*/ 9 h 26"/>
                <a:gd name="T36" fmla="*/ 9 w 41"/>
                <a:gd name="T37" fmla="*/ 10 h 26"/>
                <a:gd name="T38" fmla="*/ 7 w 41"/>
                <a:gd name="T39" fmla="*/ 10 h 26"/>
                <a:gd name="T40" fmla="*/ 5 w 41"/>
                <a:gd name="T41" fmla="*/ 11 h 26"/>
                <a:gd name="T42" fmla="*/ 3 w 41"/>
                <a:gd name="T43" fmla="*/ 12 h 26"/>
                <a:gd name="T44" fmla="*/ 0 w 41"/>
                <a:gd name="T45" fmla="*/ 13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 h="26">
                  <a:moveTo>
                    <a:pt x="0" y="26"/>
                  </a:moveTo>
                  <a:lnTo>
                    <a:pt x="0" y="19"/>
                  </a:lnTo>
                  <a:lnTo>
                    <a:pt x="0" y="13"/>
                  </a:lnTo>
                  <a:lnTo>
                    <a:pt x="0" y="8"/>
                  </a:lnTo>
                  <a:lnTo>
                    <a:pt x="2" y="2"/>
                  </a:lnTo>
                  <a:lnTo>
                    <a:pt x="5" y="0"/>
                  </a:lnTo>
                  <a:lnTo>
                    <a:pt x="11" y="0"/>
                  </a:lnTo>
                  <a:lnTo>
                    <a:pt x="14" y="0"/>
                  </a:lnTo>
                  <a:lnTo>
                    <a:pt x="20" y="0"/>
                  </a:lnTo>
                  <a:lnTo>
                    <a:pt x="28" y="1"/>
                  </a:lnTo>
                  <a:lnTo>
                    <a:pt x="40" y="2"/>
                  </a:lnTo>
                  <a:lnTo>
                    <a:pt x="40" y="4"/>
                  </a:lnTo>
                  <a:lnTo>
                    <a:pt x="41" y="6"/>
                  </a:lnTo>
                  <a:lnTo>
                    <a:pt x="40" y="10"/>
                  </a:lnTo>
                  <a:lnTo>
                    <a:pt x="37" y="16"/>
                  </a:lnTo>
                  <a:lnTo>
                    <a:pt x="29" y="16"/>
                  </a:lnTo>
                  <a:lnTo>
                    <a:pt x="25" y="17"/>
                  </a:lnTo>
                  <a:lnTo>
                    <a:pt x="21" y="18"/>
                  </a:lnTo>
                  <a:lnTo>
                    <a:pt x="18" y="19"/>
                  </a:lnTo>
                  <a:lnTo>
                    <a:pt x="13" y="19"/>
                  </a:lnTo>
                  <a:lnTo>
                    <a:pt x="10" y="21"/>
                  </a:lnTo>
                  <a:lnTo>
                    <a:pt x="5" y="23"/>
                  </a:lnTo>
                  <a:lnTo>
                    <a:pt x="0" y="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4" name="Freeform 39"/>
            <p:cNvSpPr>
              <a:spLocks/>
            </p:cNvSpPr>
            <p:nvPr/>
          </p:nvSpPr>
          <p:spPr bwMode="auto">
            <a:xfrm>
              <a:off x="1205" y="1102"/>
              <a:ext cx="82" cy="452"/>
            </a:xfrm>
            <a:custGeom>
              <a:avLst/>
              <a:gdLst>
                <a:gd name="T0" fmla="*/ 78 w 163"/>
                <a:gd name="T1" fmla="*/ 452 h 904"/>
                <a:gd name="T2" fmla="*/ 74 w 163"/>
                <a:gd name="T3" fmla="*/ 424 h 904"/>
                <a:gd name="T4" fmla="*/ 72 w 163"/>
                <a:gd name="T5" fmla="*/ 397 h 904"/>
                <a:gd name="T6" fmla="*/ 70 w 163"/>
                <a:gd name="T7" fmla="*/ 368 h 904"/>
                <a:gd name="T8" fmla="*/ 70 w 163"/>
                <a:gd name="T9" fmla="*/ 340 h 904"/>
                <a:gd name="T10" fmla="*/ 68 w 163"/>
                <a:gd name="T11" fmla="*/ 311 h 904"/>
                <a:gd name="T12" fmla="*/ 67 w 163"/>
                <a:gd name="T13" fmla="*/ 284 h 904"/>
                <a:gd name="T14" fmla="*/ 65 w 163"/>
                <a:gd name="T15" fmla="*/ 256 h 904"/>
                <a:gd name="T16" fmla="*/ 62 w 163"/>
                <a:gd name="T17" fmla="*/ 229 h 904"/>
                <a:gd name="T18" fmla="*/ 57 w 163"/>
                <a:gd name="T19" fmla="*/ 210 h 904"/>
                <a:gd name="T20" fmla="*/ 50 w 163"/>
                <a:gd name="T21" fmla="*/ 180 h 904"/>
                <a:gd name="T22" fmla="*/ 39 w 163"/>
                <a:gd name="T23" fmla="*/ 143 h 904"/>
                <a:gd name="T24" fmla="*/ 28 w 163"/>
                <a:gd name="T25" fmla="*/ 103 h 904"/>
                <a:gd name="T26" fmla="*/ 17 w 163"/>
                <a:gd name="T27" fmla="*/ 65 h 904"/>
                <a:gd name="T28" fmla="*/ 8 w 163"/>
                <a:gd name="T29" fmla="*/ 32 h 904"/>
                <a:gd name="T30" fmla="*/ 2 w 163"/>
                <a:gd name="T31" fmla="*/ 9 h 904"/>
                <a:gd name="T32" fmla="*/ 0 w 163"/>
                <a:gd name="T33" fmla="*/ 0 h 904"/>
                <a:gd name="T34" fmla="*/ 21 w 163"/>
                <a:gd name="T35" fmla="*/ 43 h 904"/>
                <a:gd name="T36" fmla="*/ 40 w 163"/>
                <a:gd name="T37" fmla="*/ 96 h 904"/>
                <a:gd name="T38" fmla="*/ 55 w 163"/>
                <a:gd name="T39" fmla="*/ 154 h 904"/>
                <a:gd name="T40" fmla="*/ 67 w 163"/>
                <a:gd name="T41" fmla="*/ 217 h 904"/>
                <a:gd name="T42" fmla="*/ 75 w 163"/>
                <a:gd name="T43" fmla="*/ 280 h 904"/>
                <a:gd name="T44" fmla="*/ 81 w 163"/>
                <a:gd name="T45" fmla="*/ 342 h 904"/>
                <a:gd name="T46" fmla="*/ 82 w 163"/>
                <a:gd name="T47" fmla="*/ 399 h 904"/>
                <a:gd name="T48" fmla="*/ 80 w 163"/>
                <a:gd name="T49" fmla="*/ 451 h 904"/>
                <a:gd name="T50" fmla="*/ 78 w 163"/>
                <a:gd name="T51" fmla="*/ 452 h 904"/>
                <a:gd name="T52" fmla="*/ 78 w 163"/>
                <a:gd name="T53" fmla="*/ 452 h 9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904">
                  <a:moveTo>
                    <a:pt x="155" y="904"/>
                  </a:moveTo>
                  <a:lnTo>
                    <a:pt x="147" y="848"/>
                  </a:lnTo>
                  <a:lnTo>
                    <a:pt x="143" y="793"/>
                  </a:lnTo>
                  <a:lnTo>
                    <a:pt x="140" y="736"/>
                  </a:lnTo>
                  <a:lnTo>
                    <a:pt x="139" y="680"/>
                  </a:lnTo>
                  <a:lnTo>
                    <a:pt x="135" y="622"/>
                  </a:lnTo>
                  <a:lnTo>
                    <a:pt x="133" y="567"/>
                  </a:lnTo>
                  <a:lnTo>
                    <a:pt x="129" y="511"/>
                  </a:lnTo>
                  <a:lnTo>
                    <a:pt x="124" y="458"/>
                  </a:lnTo>
                  <a:lnTo>
                    <a:pt x="114" y="420"/>
                  </a:lnTo>
                  <a:lnTo>
                    <a:pt x="99" y="360"/>
                  </a:lnTo>
                  <a:lnTo>
                    <a:pt x="78" y="285"/>
                  </a:lnTo>
                  <a:lnTo>
                    <a:pt x="56" y="206"/>
                  </a:lnTo>
                  <a:lnTo>
                    <a:pt x="34" y="129"/>
                  </a:lnTo>
                  <a:lnTo>
                    <a:pt x="16" y="63"/>
                  </a:lnTo>
                  <a:lnTo>
                    <a:pt x="3" y="17"/>
                  </a:lnTo>
                  <a:lnTo>
                    <a:pt x="0" y="0"/>
                  </a:lnTo>
                  <a:lnTo>
                    <a:pt x="42" y="86"/>
                  </a:lnTo>
                  <a:lnTo>
                    <a:pt x="79" y="191"/>
                  </a:lnTo>
                  <a:lnTo>
                    <a:pt x="110" y="308"/>
                  </a:lnTo>
                  <a:lnTo>
                    <a:pt x="134" y="434"/>
                  </a:lnTo>
                  <a:lnTo>
                    <a:pt x="150" y="560"/>
                  </a:lnTo>
                  <a:lnTo>
                    <a:pt x="161" y="683"/>
                  </a:lnTo>
                  <a:lnTo>
                    <a:pt x="163" y="798"/>
                  </a:lnTo>
                  <a:lnTo>
                    <a:pt x="160" y="902"/>
                  </a:lnTo>
                  <a:lnTo>
                    <a:pt x="156" y="903"/>
                  </a:lnTo>
                  <a:lnTo>
                    <a:pt x="155" y="904"/>
                  </a:lnTo>
                  <a:close/>
                </a:path>
              </a:pathLst>
            </a:custGeom>
            <a:solidFill>
              <a:srgbClr val="FFF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5" name="Freeform 40"/>
            <p:cNvSpPr>
              <a:spLocks/>
            </p:cNvSpPr>
            <p:nvPr/>
          </p:nvSpPr>
          <p:spPr bwMode="auto">
            <a:xfrm>
              <a:off x="1461" y="1537"/>
              <a:ext cx="21" cy="11"/>
            </a:xfrm>
            <a:custGeom>
              <a:avLst/>
              <a:gdLst>
                <a:gd name="T0" fmla="*/ 1 w 40"/>
                <a:gd name="T1" fmla="*/ 11 h 22"/>
                <a:gd name="T2" fmla="*/ 0 w 40"/>
                <a:gd name="T3" fmla="*/ 11 h 22"/>
                <a:gd name="T4" fmla="*/ 0 w 40"/>
                <a:gd name="T5" fmla="*/ 10 h 22"/>
                <a:gd name="T6" fmla="*/ 0 w 40"/>
                <a:gd name="T7" fmla="*/ 7 h 22"/>
                <a:gd name="T8" fmla="*/ 0 w 40"/>
                <a:gd name="T9" fmla="*/ 2 h 22"/>
                <a:gd name="T10" fmla="*/ 2 w 40"/>
                <a:gd name="T11" fmla="*/ 1 h 22"/>
                <a:gd name="T12" fmla="*/ 5 w 40"/>
                <a:gd name="T13" fmla="*/ 1 h 22"/>
                <a:gd name="T14" fmla="*/ 6 w 40"/>
                <a:gd name="T15" fmla="*/ 1 h 22"/>
                <a:gd name="T16" fmla="*/ 10 w 40"/>
                <a:gd name="T17" fmla="*/ 1 h 22"/>
                <a:gd name="T18" fmla="*/ 14 w 40"/>
                <a:gd name="T19" fmla="*/ 0 h 22"/>
                <a:gd name="T20" fmla="*/ 21 w 40"/>
                <a:gd name="T21" fmla="*/ 0 h 22"/>
                <a:gd name="T22" fmla="*/ 19 w 40"/>
                <a:gd name="T23" fmla="*/ 5 h 22"/>
                <a:gd name="T24" fmla="*/ 18 w 40"/>
                <a:gd name="T25" fmla="*/ 9 h 22"/>
                <a:gd name="T26" fmla="*/ 14 w 40"/>
                <a:gd name="T27" fmla="*/ 10 h 22"/>
                <a:gd name="T28" fmla="*/ 12 w 40"/>
                <a:gd name="T29" fmla="*/ 11 h 22"/>
                <a:gd name="T30" fmla="*/ 9 w 40"/>
                <a:gd name="T31" fmla="*/ 11 h 22"/>
                <a:gd name="T32" fmla="*/ 7 w 40"/>
                <a:gd name="T33" fmla="*/ 11 h 22"/>
                <a:gd name="T34" fmla="*/ 4 w 40"/>
                <a:gd name="T35" fmla="*/ 11 h 22"/>
                <a:gd name="T36" fmla="*/ 1 w 40"/>
                <a:gd name="T37" fmla="*/ 1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22">
                  <a:moveTo>
                    <a:pt x="2" y="22"/>
                  </a:moveTo>
                  <a:lnTo>
                    <a:pt x="0" y="21"/>
                  </a:lnTo>
                  <a:lnTo>
                    <a:pt x="0" y="19"/>
                  </a:lnTo>
                  <a:lnTo>
                    <a:pt x="0" y="14"/>
                  </a:lnTo>
                  <a:lnTo>
                    <a:pt x="0" y="4"/>
                  </a:lnTo>
                  <a:lnTo>
                    <a:pt x="3" y="2"/>
                  </a:lnTo>
                  <a:lnTo>
                    <a:pt x="9" y="2"/>
                  </a:lnTo>
                  <a:lnTo>
                    <a:pt x="12" y="1"/>
                  </a:lnTo>
                  <a:lnTo>
                    <a:pt x="19" y="1"/>
                  </a:lnTo>
                  <a:lnTo>
                    <a:pt x="27" y="0"/>
                  </a:lnTo>
                  <a:lnTo>
                    <a:pt x="40" y="0"/>
                  </a:lnTo>
                  <a:lnTo>
                    <a:pt x="37" y="9"/>
                  </a:lnTo>
                  <a:lnTo>
                    <a:pt x="35" y="17"/>
                  </a:lnTo>
                  <a:lnTo>
                    <a:pt x="26" y="19"/>
                  </a:lnTo>
                  <a:lnTo>
                    <a:pt x="22" y="21"/>
                  </a:lnTo>
                  <a:lnTo>
                    <a:pt x="17" y="21"/>
                  </a:lnTo>
                  <a:lnTo>
                    <a:pt x="14" y="21"/>
                  </a:lnTo>
                  <a:lnTo>
                    <a:pt x="8" y="21"/>
                  </a:lnTo>
                  <a:lnTo>
                    <a:pt x="2"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6" name="Freeform 41"/>
            <p:cNvSpPr>
              <a:spLocks/>
            </p:cNvSpPr>
            <p:nvPr/>
          </p:nvSpPr>
          <p:spPr bwMode="auto">
            <a:xfrm>
              <a:off x="567" y="872"/>
              <a:ext cx="462" cy="670"/>
            </a:xfrm>
            <a:custGeom>
              <a:avLst/>
              <a:gdLst>
                <a:gd name="T0" fmla="*/ 159 w 924"/>
                <a:gd name="T1" fmla="*/ 657 h 1340"/>
                <a:gd name="T2" fmla="*/ 144 w 924"/>
                <a:gd name="T3" fmla="*/ 633 h 1340"/>
                <a:gd name="T4" fmla="*/ 149 w 924"/>
                <a:gd name="T5" fmla="*/ 582 h 1340"/>
                <a:gd name="T6" fmla="*/ 158 w 924"/>
                <a:gd name="T7" fmla="*/ 564 h 1340"/>
                <a:gd name="T8" fmla="*/ 171 w 924"/>
                <a:gd name="T9" fmla="*/ 547 h 1340"/>
                <a:gd name="T10" fmla="*/ 119 w 924"/>
                <a:gd name="T11" fmla="*/ 480 h 1340"/>
                <a:gd name="T12" fmla="*/ 135 w 924"/>
                <a:gd name="T13" fmla="*/ 465 h 1340"/>
                <a:gd name="T14" fmla="*/ 146 w 924"/>
                <a:gd name="T15" fmla="*/ 450 h 1340"/>
                <a:gd name="T16" fmla="*/ 109 w 924"/>
                <a:gd name="T17" fmla="*/ 452 h 1340"/>
                <a:gd name="T18" fmla="*/ 65 w 924"/>
                <a:gd name="T19" fmla="*/ 437 h 1340"/>
                <a:gd name="T20" fmla="*/ 26 w 924"/>
                <a:gd name="T21" fmla="*/ 398 h 1340"/>
                <a:gd name="T22" fmla="*/ 42 w 924"/>
                <a:gd name="T23" fmla="*/ 394 h 1340"/>
                <a:gd name="T24" fmla="*/ 65 w 924"/>
                <a:gd name="T25" fmla="*/ 387 h 1340"/>
                <a:gd name="T26" fmla="*/ 92 w 924"/>
                <a:gd name="T27" fmla="*/ 371 h 1340"/>
                <a:gd name="T28" fmla="*/ 123 w 924"/>
                <a:gd name="T29" fmla="*/ 349 h 1340"/>
                <a:gd name="T30" fmla="*/ 125 w 924"/>
                <a:gd name="T31" fmla="*/ 315 h 1340"/>
                <a:gd name="T32" fmla="*/ 141 w 924"/>
                <a:gd name="T33" fmla="*/ 292 h 1340"/>
                <a:gd name="T34" fmla="*/ 154 w 924"/>
                <a:gd name="T35" fmla="*/ 273 h 1340"/>
                <a:gd name="T36" fmla="*/ 157 w 924"/>
                <a:gd name="T37" fmla="*/ 289 h 1340"/>
                <a:gd name="T38" fmla="*/ 159 w 924"/>
                <a:gd name="T39" fmla="*/ 304 h 1340"/>
                <a:gd name="T40" fmla="*/ 172 w 924"/>
                <a:gd name="T41" fmla="*/ 271 h 1340"/>
                <a:gd name="T42" fmla="*/ 185 w 924"/>
                <a:gd name="T43" fmla="*/ 250 h 1340"/>
                <a:gd name="T44" fmla="*/ 193 w 924"/>
                <a:gd name="T45" fmla="*/ 265 h 1340"/>
                <a:gd name="T46" fmla="*/ 185 w 924"/>
                <a:gd name="T47" fmla="*/ 318 h 1340"/>
                <a:gd name="T48" fmla="*/ 196 w 924"/>
                <a:gd name="T49" fmla="*/ 302 h 1340"/>
                <a:gd name="T50" fmla="*/ 215 w 924"/>
                <a:gd name="T51" fmla="*/ 203 h 1340"/>
                <a:gd name="T52" fmla="*/ 165 w 924"/>
                <a:gd name="T53" fmla="*/ 241 h 1340"/>
                <a:gd name="T54" fmla="*/ 25 w 924"/>
                <a:gd name="T55" fmla="*/ 235 h 1340"/>
                <a:gd name="T56" fmla="*/ 4 w 924"/>
                <a:gd name="T57" fmla="*/ 185 h 1340"/>
                <a:gd name="T58" fmla="*/ 23 w 924"/>
                <a:gd name="T59" fmla="*/ 158 h 1340"/>
                <a:gd name="T60" fmla="*/ 34 w 924"/>
                <a:gd name="T61" fmla="*/ 59 h 1340"/>
                <a:gd name="T62" fmla="*/ 108 w 924"/>
                <a:gd name="T63" fmla="*/ 21 h 1340"/>
                <a:gd name="T64" fmla="*/ 240 w 924"/>
                <a:gd name="T65" fmla="*/ 29 h 1340"/>
                <a:gd name="T66" fmla="*/ 227 w 924"/>
                <a:gd name="T67" fmla="*/ 74 h 1340"/>
                <a:gd name="T68" fmla="*/ 253 w 924"/>
                <a:gd name="T69" fmla="*/ 82 h 1340"/>
                <a:gd name="T70" fmla="*/ 277 w 924"/>
                <a:gd name="T71" fmla="*/ 62 h 1340"/>
                <a:gd name="T72" fmla="*/ 285 w 924"/>
                <a:gd name="T73" fmla="*/ 80 h 1340"/>
                <a:gd name="T74" fmla="*/ 327 w 924"/>
                <a:gd name="T75" fmla="*/ 54 h 1340"/>
                <a:gd name="T76" fmla="*/ 367 w 924"/>
                <a:gd name="T77" fmla="*/ 15 h 1340"/>
                <a:gd name="T78" fmla="*/ 425 w 924"/>
                <a:gd name="T79" fmla="*/ 0 h 1340"/>
                <a:gd name="T80" fmla="*/ 410 w 924"/>
                <a:gd name="T81" fmla="*/ 192 h 1340"/>
                <a:gd name="T82" fmla="*/ 253 w 924"/>
                <a:gd name="T83" fmla="*/ 242 h 1340"/>
                <a:gd name="T84" fmla="*/ 229 w 924"/>
                <a:gd name="T85" fmla="*/ 334 h 1340"/>
                <a:gd name="T86" fmla="*/ 161 w 924"/>
                <a:gd name="T87" fmla="*/ 398 h 1340"/>
                <a:gd name="T88" fmla="*/ 140 w 924"/>
                <a:gd name="T89" fmla="*/ 399 h 1340"/>
                <a:gd name="T90" fmla="*/ 135 w 924"/>
                <a:gd name="T91" fmla="*/ 411 h 1340"/>
                <a:gd name="T92" fmla="*/ 230 w 924"/>
                <a:gd name="T93" fmla="*/ 368 h 1340"/>
                <a:gd name="T94" fmla="*/ 262 w 924"/>
                <a:gd name="T95" fmla="*/ 264 h 1340"/>
                <a:gd name="T96" fmla="*/ 277 w 924"/>
                <a:gd name="T97" fmla="*/ 277 h 1340"/>
                <a:gd name="T98" fmla="*/ 269 w 924"/>
                <a:gd name="T99" fmla="*/ 371 h 1340"/>
                <a:gd name="T100" fmla="*/ 288 w 924"/>
                <a:gd name="T101" fmla="*/ 522 h 1340"/>
                <a:gd name="T102" fmla="*/ 299 w 924"/>
                <a:gd name="T103" fmla="*/ 518 h 1340"/>
                <a:gd name="T104" fmla="*/ 294 w 924"/>
                <a:gd name="T105" fmla="*/ 575 h 1340"/>
                <a:gd name="T106" fmla="*/ 199 w 924"/>
                <a:gd name="T107" fmla="*/ 664 h 1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4" h="1340">
                  <a:moveTo>
                    <a:pt x="344" y="1340"/>
                  </a:moveTo>
                  <a:lnTo>
                    <a:pt x="334" y="1335"/>
                  </a:lnTo>
                  <a:lnTo>
                    <a:pt x="328" y="1330"/>
                  </a:lnTo>
                  <a:lnTo>
                    <a:pt x="322" y="1322"/>
                  </a:lnTo>
                  <a:lnTo>
                    <a:pt x="317" y="1314"/>
                  </a:lnTo>
                  <a:lnTo>
                    <a:pt x="311" y="1306"/>
                  </a:lnTo>
                  <a:lnTo>
                    <a:pt x="306" y="1299"/>
                  </a:lnTo>
                  <a:lnTo>
                    <a:pt x="299" y="1293"/>
                  </a:lnTo>
                  <a:lnTo>
                    <a:pt x="292" y="1291"/>
                  </a:lnTo>
                  <a:lnTo>
                    <a:pt x="287" y="1265"/>
                  </a:lnTo>
                  <a:lnTo>
                    <a:pt x="286" y="1242"/>
                  </a:lnTo>
                  <a:lnTo>
                    <a:pt x="285" y="1222"/>
                  </a:lnTo>
                  <a:lnTo>
                    <a:pt x="288" y="1202"/>
                  </a:lnTo>
                  <a:lnTo>
                    <a:pt x="291" y="1182"/>
                  </a:lnTo>
                  <a:lnTo>
                    <a:pt x="297" y="1163"/>
                  </a:lnTo>
                  <a:lnTo>
                    <a:pt x="301" y="1142"/>
                  </a:lnTo>
                  <a:lnTo>
                    <a:pt x="308" y="1123"/>
                  </a:lnTo>
                  <a:lnTo>
                    <a:pt x="310" y="1123"/>
                  </a:lnTo>
                  <a:lnTo>
                    <a:pt x="315" y="1123"/>
                  </a:lnTo>
                  <a:lnTo>
                    <a:pt x="315" y="1127"/>
                  </a:lnTo>
                  <a:lnTo>
                    <a:pt x="316" y="1133"/>
                  </a:lnTo>
                  <a:lnTo>
                    <a:pt x="318" y="1139"/>
                  </a:lnTo>
                  <a:lnTo>
                    <a:pt x="325" y="1146"/>
                  </a:lnTo>
                  <a:lnTo>
                    <a:pt x="341" y="1122"/>
                  </a:lnTo>
                  <a:lnTo>
                    <a:pt x="341" y="1094"/>
                  </a:lnTo>
                  <a:lnTo>
                    <a:pt x="328" y="1064"/>
                  </a:lnTo>
                  <a:lnTo>
                    <a:pt x="306" y="1035"/>
                  </a:lnTo>
                  <a:lnTo>
                    <a:pt x="279" y="1006"/>
                  </a:lnTo>
                  <a:lnTo>
                    <a:pt x="256" y="981"/>
                  </a:lnTo>
                  <a:lnTo>
                    <a:pt x="238" y="960"/>
                  </a:lnTo>
                  <a:lnTo>
                    <a:pt x="232" y="947"/>
                  </a:lnTo>
                  <a:lnTo>
                    <a:pt x="240" y="942"/>
                  </a:lnTo>
                  <a:lnTo>
                    <a:pt x="249" y="939"/>
                  </a:lnTo>
                  <a:lnTo>
                    <a:pt x="259" y="934"/>
                  </a:lnTo>
                  <a:lnTo>
                    <a:pt x="269" y="929"/>
                  </a:lnTo>
                  <a:lnTo>
                    <a:pt x="277" y="924"/>
                  </a:lnTo>
                  <a:lnTo>
                    <a:pt x="285" y="918"/>
                  </a:lnTo>
                  <a:lnTo>
                    <a:pt x="293" y="911"/>
                  </a:lnTo>
                  <a:lnTo>
                    <a:pt x="301" y="904"/>
                  </a:lnTo>
                  <a:lnTo>
                    <a:pt x="292" y="899"/>
                  </a:lnTo>
                  <a:lnTo>
                    <a:pt x="279" y="898"/>
                  </a:lnTo>
                  <a:lnTo>
                    <a:pt x="263" y="898"/>
                  </a:lnTo>
                  <a:lnTo>
                    <a:pt x="248" y="901"/>
                  </a:lnTo>
                  <a:lnTo>
                    <a:pt x="231" y="902"/>
                  </a:lnTo>
                  <a:lnTo>
                    <a:pt x="217" y="904"/>
                  </a:lnTo>
                  <a:lnTo>
                    <a:pt x="204" y="906"/>
                  </a:lnTo>
                  <a:lnTo>
                    <a:pt x="196" y="909"/>
                  </a:lnTo>
                  <a:lnTo>
                    <a:pt x="176" y="899"/>
                  </a:lnTo>
                  <a:lnTo>
                    <a:pt x="153" y="888"/>
                  </a:lnTo>
                  <a:lnTo>
                    <a:pt x="130" y="873"/>
                  </a:lnTo>
                  <a:lnTo>
                    <a:pt x="108" y="857"/>
                  </a:lnTo>
                  <a:lnTo>
                    <a:pt x="86" y="839"/>
                  </a:lnTo>
                  <a:lnTo>
                    <a:pt x="69" y="822"/>
                  </a:lnTo>
                  <a:lnTo>
                    <a:pt x="56" y="806"/>
                  </a:lnTo>
                  <a:lnTo>
                    <a:pt x="51" y="795"/>
                  </a:lnTo>
                  <a:lnTo>
                    <a:pt x="58" y="795"/>
                  </a:lnTo>
                  <a:lnTo>
                    <a:pt x="66" y="795"/>
                  </a:lnTo>
                  <a:lnTo>
                    <a:pt x="73" y="795"/>
                  </a:lnTo>
                  <a:lnTo>
                    <a:pt x="83" y="795"/>
                  </a:lnTo>
                  <a:lnTo>
                    <a:pt x="84" y="788"/>
                  </a:lnTo>
                  <a:lnTo>
                    <a:pt x="86" y="782"/>
                  </a:lnTo>
                  <a:lnTo>
                    <a:pt x="87" y="776"/>
                  </a:lnTo>
                  <a:lnTo>
                    <a:pt x="89" y="772"/>
                  </a:lnTo>
                  <a:lnTo>
                    <a:pt x="110" y="772"/>
                  </a:lnTo>
                  <a:lnTo>
                    <a:pt x="129" y="773"/>
                  </a:lnTo>
                  <a:lnTo>
                    <a:pt x="143" y="773"/>
                  </a:lnTo>
                  <a:lnTo>
                    <a:pt x="157" y="772"/>
                  </a:lnTo>
                  <a:lnTo>
                    <a:pt x="168" y="766"/>
                  </a:lnTo>
                  <a:lnTo>
                    <a:pt x="176" y="757"/>
                  </a:lnTo>
                  <a:lnTo>
                    <a:pt x="183" y="741"/>
                  </a:lnTo>
                  <a:lnTo>
                    <a:pt x="187" y="719"/>
                  </a:lnTo>
                  <a:lnTo>
                    <a:pt x="213" y="717"/>
                  </a:lnTo>
                  <a:lnTo>
                    <a:pt x="230" y="713"/>
                  </a:lnTo>
                  <a:lnTo>
                    <a:pt x="239" y="705"/>
                  </a:lnTo>
                  <a:lnTo>
                    <a:pt x="245" y="697"/>
                  </a:lnTo>
                  <a:lnTo>
                    <a:pt x="244" y="684"/>
                  </a:lnTo>
                  <a:lnTo>
                    <a:pt x="242" y="671"/>
                  </a:lnTo>
                  <a:lnTo>
                    <a:pt x="239" y="653"/>
                  </a:lnTo>
                  <a:lnTo>
                    <a:pt x="237" y="636"/>
                  </a:lnTo>
                  <a:lnTo>
                    <a:pt x="250" y="630"/>
                  </a:lnTo>
                  <a:lnTo>
                    <a:pt x="262" y="625"/>
                  </a:lnTo>
                  <a:lnTo>
                    <a:pt x="269" y="615"/>
                  </a:lnTo>
                  <a:lnTo>
                    <a:pt x="276" y="606"/>
                  </a:lnTo>
                  <a:lnTo>
                    <a:pt x="279" y="595"/>
                  </a:lnTo>
                  <a:lnTo>
                    <a:pt x="282" y="583"/>
                  </a:lnTo>
                  <a:lnTo>
                    <a:pt x="282" y="570"/>
                  </a:lnTo>
                  <a:lnTo>
                    <a:pt x="282" y="560"/>
                  </a:lnTo>
                  <a:lnTo>
                    <a:pt x="287" y="554"/>
                  </a:lnTo>
                  <a:lnTo>
                    <a:pt x="297" y="550"/>
                  </a:lnTo>
                  <a:lnTo>
                    <a:pt x="307" y="546"/>
                  </a:lnTo>
                  <a:lnTo>
                    <a:pt x="317" y="546"/>
                  </a:lnTo>
                  <a:lnTo>
                    <a:pt x="316" y="552"/>
                  </a:lnTo>
                  <a:lnTo>
                    <a:pt x="315" y="559"/>
                  </a:lnTo>
                  <a:lnTo>
                    <a:pt x="314" y="567"/>
                  </a:lnTo>
                  <a:lnTo>
                    <a:pt x="313" y="577"/>
                  </a:lnTo>
                  <a:lnTo>
                    <a:pt x="310" y="587"/>
                  </a:lnTo>
                  <a:lnTo>
                    <a:pt x="310" y="596"/>
                  </a:lnTo>
                  <a:lnTo>
                    <a:pt x="308" y="604"/>
                  </a:lnTo>
                  <a:lnTo>
                    <a:pt x="308" y="612"/>
                  </a:lnTo>
                  <a:lnTo>
                    <a:pt x="318" y="608"/>
                  </a:lnTo>
                  <a:lnTo>
                    <a:pt x="326" y="599"/>
                  </a:lnTo>
                  <a:lnTo>
                    <a:pt x="333" y="587"/>
                  </a:lnTo>
                  <a:lnTo>
                    <a:pt x="339" y="573"/>
                  </a:lnTo>
                  <a:lnTo>
                    <a:pt x="341" y="557"/>
                  </a:lnTo>
                  <a:lnTo>
                    <a:pt x="344" y="542"/>
                  </a:lnTo>
                  <a:lnTo>
                    <a:pt x="345" y="530"/>
                  </a:lnTo>
                  <a:lnTo>
                    <a:pt x="346" y="522"/>
                  </a:lnTo>
                  <a:lnTo>
                    <a:pt x="356" y="513"/>
                  </a:lnTo>
                  <a:lnTo>
                    <a:pt x="367" y="505"/>
                  </a:lnTo>
                  <a:lnTo>
                    <a:pt x="370" y="500"/>
                  </a:lnTo>
                  <a:lnTo>
                    <a:pt x="377" y="497"/>
                  </a:lnTo>
                  <a:lnTo>
                    <a:pt x="383" y="495"/>
                  </a:lnTo>
                  <a:lnTo>
                    <a:pt x="391" y="493"/>
                  </a:lnTo>
                  <a:lnTo>
                    <a:pt x="387" y="509"/>
                  </a:lnTo>
                  <a:lnTo>
                    <a:pt x="385" y="530"/>
                  </a:lnTo>
                  <a:lnTo>
                    <a:pt x="382" y="551"/>
                  </a:lnTo>
                  <a:lnTo>
                    <a:pt x="378" y="574"/>
                  </a:lnTo>
                  <a:lnTo>
                    <a:pt x="374" y="595"/>
                  </a:lnTo>
                  <a:lnTo>
                    <a:pt x="371" y="616"/>
                  </a:lnTo>
                  <a:lnTo>
                    <a:pt x="370" y="635"/>
                  </a:lnTo>
                  <a:lnTo>
                    <a:pt x="372" y="652"/>
                  </a:lnTo>
                  <a:lnTo>
                    <a:pt x="375" y="652"/>
                  </a:lnTo>
                  <a:lnTo>
                    <a:pt x="379" y="652"/>
                  </a:lnTo>
                  <a:lnTo>
                    <a:pt x="384" y="634"/>
                  </a:lnTo>
                  <a:lnTo>
                    <a:pt x="392" y="603"/>
                  </a:lnTo>
                  <a:lnTo>
                    <a:pt x="401" y="561"/>
                  </a:lnTo>
                  <a:lnTo>
                    <a:pt x="410" y="516"/>
                  </a:lnTo>
                  <a:lnTo>
                    <a:pt x="418" y="472"/>
                  </a:lnTo>
                  <a:lnTo>
                    <a:pt x="425" y="434"/>
                  </a:lnTo>
                  <a:lnTo>
                    <a:pt x="430" y="406"/>
                  </a:lnTo>
                  <a:lnTo>
                    <a:pt x="431" y="394"/>
                  </a:lnTo>
                  <a:lnTo>
                    <a:pt x="427" y="394"/>
                  </a:lnTo>
                  <a:lnTo>
                    <a:pt x="422" y="394"/>
                  </a:lnTo>
                  <a:lnTo>
                    <a:pt x="381" y="442"/>
                  </a:lnTo>
                  <a:lnTo>
                    <a:pt x="330" y="481"/>
                  </a:lnTo>
                  <a:lnTo>
                    <a:pt x="272" y="507"/>
                  </a:lnTo>
                  <a:lnTo>
                    <a:pt x="213" y="523"/>
                  </a:lnTo>
                  <a:lnTo>
                    <a:pt x="153" y="522"/>
                  </a:lnTo>
                  <a:lnTo>
                    <a:pt x="97" y="506"/>
                  </a:lnTo>
                  <a:lnTo>
                    <a:pt x="49" y="470"/>
                  </a:lnTo>
                  <a:lnTo>
                    <a:pt x="13" y="417"/>
                  </a:lnTo>
                  <a:lnTo>
                    <a:pt x="10" y="399"/>
                  </a:lnTo>
                  <a:lnTo>
                    <a:pt x="9" y="386"/>
                  </a:lnTo>
                  <a:lnTo>
                    <a:pt x="7" y="376"/>
                  </a:lnTo>
                  <a:lnTo>
                    <a:pt x="7" y="369"/>
                  </a:lnTo>
                  <a:lnTo>
                    <a:pt x="4" y="361"/>
                  </a:lnTo>
                  <a:lnTo>
                    <a:pt x="3" y="355"/>
                  </a:lnTo>
                  <a:lnTo>
                    <a:pt x="1" y="348"/>
                  </a:lnTo>
                  <a:lnTo>
                    <a:pt x="0" y="342"/>
                  </a:lnTo>
                  <a:lnTo>
                    <a:pt x="45" y="316"/>
                  </a:lnTo>
                  <a:lnTo>
                    <a:pt x="72" y="284"/>
                  </a:lnTo>
                  <a:lnTo>
                    <a:pt x="83" y="246"/>
                  </a:lnTo>
                  <a:lnTo>
                    <a:pt x="84" y="206"/>
                  </a:lnTo>
                  <a:lnTo>
                    <a:pt x="76" y="161"/>
                  </a:lnTo>
                  <a:lnTo>
                    <a:pt x="68" y="117"/>
                  </a:lnTo>
                  <a:lnTo>
                    <a:pt x="61" y="74"/>
                  </a:lnTo>
                  <a:lnTo>
                    <a:pt x="62" y="33"/>
                  </a:lnTo>
                  <a:lnTo>
                    <a:pt x="110" y="33"/>
                  </a:lnTo>
                  <a:lnTo>
                    <a:pt x="163" y="38"/>
                  </a:lnTo>
                  <a:lnTo>
                    <a:pt x="216" y="42"/>
                  </a:lnTo>
                  <a:lnTo>
                    <a:pt x="271" y="49"/>
                  </a:lnTo>
                  <a:lnTo>
                    <a:pt x="325" y="54"/>
                  </a:lnTo>
                  <a:lnTo>
                    <a:pt x="379" y="57"/>
                  </a:lnTo>
                  <a:lnTo>
                    <a:pt x="430" y="59"/>
                  </a:lnTo>
                  <a:lnTo>
                    <a:pt x="479" y="57"/>
                  </a:lnTo>
                  <a:lnTo>
                    <a:pt x="474" y="69"/>
                  </a:lnTo>
                  <a:lnTo>
                    <a:pt x="468" y="86"/>
                  </a:lnTo>
                  <a:lnTo>
                    <a:pt x="461" y="106"/>
                  </a:lnTo>
                  <a:lnTo>
                    <a:pt x="456" y="129"/>
                  </a:lnTo>
                  <a:lnTo>
                    <a:pt x="454" y="148"/>
                  </a:lnTo>
                  <a:lnTo>
                    <a:pt x="459" y="166"/>
                  </a:lnTo>
                  <a:lnTo>
                    <a:pt x="469" y="177"/>
                  </a:lnTo>
                  <a:lnTo>
                    <a:pt x="491" y="183"/>
                  </a:lnTo>
                  <a:lnTo>
                    <a:pt x="497" y="174"/>
                  </a:lnTo>
                  <a:lnTo>
                    <a:pt x="505" y="164"/>
                  </a:lnTo>
                  <a:lnTo>
                    <a:pt x="514" y="154"/>
                  </a:lnTo>
                  <a:lnTo>
                    <a:pt x="524" y="144"/>
                  </a:lnTo>
                  <a:lnTo>
                    <a:pt x="534" y="133"/>
                  </a:lnTo>
                  <a:lnTo>
                    <a:pt x="544" y="128"/>
                  </a:lnTo>
                  <a:lnTo>
                    <a:pt x="554" y="123"/>
                  </a:lnTo>
                  <a:lnTo>
                    <a:pt x="565" y="123"/>
                  </a:lnTo>
                  <a:lnTo>
                    <a:pt x="566" y="130"/>
                  </a:lnTo>
                  <a:lnTo>
                    <a:pt x="567" y="139"/>
                  </a:lnTo>
                  <a:lnTo>
                    <a:pt x="567" y="148"/>
                  </a:lnTo>
                  <a:lnTo>
                    <a:pt x="569" y="159"/>
                  </a:lnTo>
                  <a:lnTo>
                    <a:pt x="589" y="160"/>
                  </a:lnTo>
                  <a:lnTo>
                    <a:pt x="608" y="154"/>
                  </a:lnTo>
                  <a:lnTo>
                    <a:pt x="624" y="141"/>
                  </a:lnTo>
                  <a:lnTo>
                    <a:pt x="641" y="126"/>
                  </a:lnTo>
                  <a:lnTo>
                    <a:pt x="653" y="107"/>
                  </a:lnTo>
                  <a:lnTo>
                    <a:pt x="667" y="87"/>
                  </a:lnTo>
                  <a:lnTo>
                    <a:pt x="679" y="69"/>
                  </a:lnTo>
                  <a:lnTo>
                    <a:pt x="690" y="55"/>
                  </a:lnTo>
                  <a:lnTo>
                    <a:pt x="711" y="41"/>
                  </a:lnTo>
                  <a:lnTo>
                    <a:pt x="733" y="29"/>
                  </a:lnTo>
                  <a:lnTo>
                    <a:pt x="753" y="17"/>
                  </a:lnTo>
                  <a:lnTo>
                    <a:pt x="777" y="9"/>
                  </a:lnTo>
                  <a:lnTo>
                    <a:pt x="799" y="2"/>
                  </a:lnTo>
                  <a:lnTo>
                    <a:pt x="825" y="0"/>
                  </a:lnTo>
                  <a:lnTo>
                    <a:pt x="850" y="0"/>
                  </a:lnTo>
                  <a:lnTo>
                    <a:pt x="878" y="7"/>
                  </a:lnTo>
                  <a:lnTo>
                    <a:pt x="924" y="82"/>
                  </a:lnTo>
                  <a:lnTo>
                    <a:pt x="922" y="179"/>
                  </a:lnTo>
                  <a:lnTo>
                    <a:pt x="883" y="283"/>
                  </a:lnTo>
                  <a:lnTo>
                    <a:pt x="819" y="384"/>
                  </a:lnTo>
                  <a:lnTo>
                    <a:pt x="737" y="466"/>
                  </a:lnTo>
                  <a:lnTo>
                    <a:pt x="652" y="519"/>
                  </a:lnTo>
                  <a:lnTo>
                    <a:pt x="572" y="528"/>
                  </a:lnTo>
                  <a:lnTo>
                    <a:pt x="509" y="484"/>
                  </a:lnTo>
                  <a:lnTo>
                    <a:pt x="505" y="484"/>
                  </a:lnTo>
                  <a:lnTo>
                    <a:pt x="500" y="484"/>
                  </a:lnTo>
                  <a:lnTo>
                    <a:pt x="492" y="523"/>
                  </a:lnTo>
                  <a:lnTo>
                    <a:pt x="484" y="570"/>
                  </a:lnTo>
                  <a:lnTo>
                    <a:pt x="473" y="619"/>
                  </a:lnTo>
                  <a:lnTo>
                    <a:pt x="458" y="668"/>
                  </a:lnTo>
                  <a:lnTo>
                    <a:pt x="437" y="713"/>
                  </a:lnTo>
                  <a:lnTo>
                    <a:pt x="410" y="751"/>
                  </a:lnTo>
                  <a:lnTo>
                    <a:pt x="375" y="780"/>
                  </a:lnTo>
                  <a:lnTo>
                    <a:pt x="332" y="797"/>
                  </a:lnTo>
                  <a:lnTo>
                    <a:pt x="321" y="796"/>
                  </a:lnTo>
                  <a:lnTo>
                    <a:pt x="311" y="796"/>
                  </a:lnTo>
                  <a:lnTo>
                    <a:pt x="302" y="796"/>
                  </a:lnTo>
                  <a:lnTo>
                    <a:pt x="295" y="796"/>
                  </a:lnTo>
                  <a:lnTo>
                    <a:pt x="286" y="796"/>
                  </a:lnTo>
                  <a:lnTo>
                    <a:pt x="279" y="798"/>
                  </a:lnTo>
                  <a:lnTo>
                    <a:pt x="271" y="802"/>
                  </a:lnTo>
                  <a:lnTo>
                    <a:pt x="263" y="806"/>
                  </a:lnTo>
                  <a:lnTo>
                    <a:pt x="263" y="811"/>
                  </a:lnTo>
                  <a:lnTo>
                    <a:pt x="265" y="817"/>
                  </a:lnTo>
                  <a:lnTo>
                    <a:pt x="269" y="822"/>
                  </a:lnTo>
                  <a:lnTo>
                    <a:pt x="277" y="830"/>
                  </a:lnTo>
                  <a:lnTo>
                    <a:pt x="340" y="822"/>
                  </a:lnTo>
                  <a:lnTo>
                    <a:pt x="390" y="804"/>
                  </a:lnTo>
                  <a:lnTo>
                    <a:pt x="429" y="773"/>
                  </a:lnTo>
                  <a:lnTo>
                    <a:pt x="459" y="735"/>
                  </a:lnTo>
                  <a:lnTo>
                    <a:pt x="479" y="688"/>
                  </a:lnTo>
                  <a:lnTo>
                    <a:pt x="496" y="637"/>
                  </a:lnTo>
                  <a:lnTo>
                    <a:pt x="507" y="583"/>
                  </a:lnTo>
                  <a:lnTo>
                    <a:pt x="520" y="527"/>
                  </a:lnTo>
                  <a:lnTo>
                    <a:pt x="523" y="527"/>
                  </a:lnTo>
                  <a:lnTo>
                    <a:pt x="529" y="527"/>
                  </a:lnTo>
                  <a:lnTo>
                    <a:pt x="535" y="536"/>
                  </a:lnTo>
                  <a:lnTo>
                    <a:pt x="543" y="546"/>
                  </a:lnTo>
                  <a:lnTo>
                    <a:pt x="547" y="550"/>
                  </a:lnTo>
                  <a:lnTo>
                    <a:pt x="554" y="554"/>
                  </a:lnTo>
                  <a:lnTo>
                    <a:pt x="561" y="558"/>
                  </a:lnTo>
                  <a:lnTo>
                    <a:pt x="572" y="562"/>
                  </a:lnTo>
                  <a:lnTo>
                    <a:pt x="561" y="622"/>
                  </a:lnTo>
                  <a:lnTo>
                    <a:pt x="550" y="682"/>
                  </a:lnTo>
                  <a:lnTo>
                    <a:pt x="537" y="741"/>
                  </a:lnTo>
                  <a:lnTo>
                    <a:pt x="529" y="799"/>
                  </a:lnTo>
                  <a:lnTo>
                    <a:pt x="525" y="858"/>
                  </a:lnTo>
                  <a:lnTo>
                    <a:pt x="530" y="919"/>
                  </a:lnTo>
                  <a:lnTo>
                    <a:pt x="546" y="980"/>
                  </a:lnTo>
                  <a:lnTo>
                    <a:pt x="576" y="1044"/>
                  </a:lnTo>
                  <a:lnTo>
                    <a:pt x="582" y="1044"/>
                  </a:lnTo>
                  <a:lnTo>
                    <a:pt x="588" y="1044"/>
                  </a:lnTo>
                  <a:lnTo>
                    <a:pt x="590" y="1040"/>
                  </a:lnTo>
                  <a:lnTo>
                    <a:pt x="593" y="1036"/>
                  </a:lnTo>
                  <a:lnTo>
                    <a:pt x="597" y="1036"/>
                  </a:lnTo>
                  <a:lnTo>
                    <a:pt x="600" y="1036"/>
                  </a:lnTo>
                  <a:lnTo>
                    <a:pt x="604" y="1038"/>
                  </a:lnTo>
                  <a:lnTo>
                    <a:pt x="609" y="1042"/>
                  </a:lnTo>
                  <a:lnTo>
                    <a:pt x="604" y="1097"/>
                  </a:lnTo>
                  <a:lnTo>
                    <a:pt x="588" y="1150"/>
                  </a:lnTo>
                  <a:lnTo>
                    <a:pt x="563" y="1199"/>
                  </a:lnTo>
                  <a:lnTo>
                    <a:pt x="532" y="1242"/>
                  </a:lnTo>
                  <a:lnTo>
                    <a:pt x="492" y="1278"/>
                  </a:lnTo>
                  <a:lnTo>
                    <a:pt x="447" y="1308"/>
                  </a:lnTo>
                  <a:lnTo>
                    <a:pt x="397" y="1327"/>
                  </a:lnTo>
                  <a:lnTo>
                    <a:pt x="344" y="134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7" name="Freeform 42"/>
            <p:cNvSpPr>
              <a:spLocks/>
            </p:cNvSpPr>
            <p:nvPr/>
          </p:nvSpPr>
          <p:spPr bwMode="auto">
            <a:xfrm>
              <a:off x="1461" y="1523"/>
              <a:ext cx="19" cy="9"/>
            </a:xfrm>
            <a:custGeom>
              <a:avLst/>
              <a:gdLst>
                <a:gd name="T0" fmla="*/ 0 w 38"/>
                <a:gd name="T1" fmla="*/ 9 h 17"/>
                <a:gd name="T2" fmla="*/ 0 w 38"/>
                <a:gd name="T3" fmla="*/ 5 h 17"/>
                <a:gd name="T4" fmla="*/ 1 w 38"/>
                <a:gd name="T5" fmla="*/ 1 h 17"/>
                <a:gd name="T6" fmla="*/ 5 w 38"/>
                <a:gd name="T7" fmla="*/ 0 h 17"/>
                <a:gd name="T8" fmla="*/ 9 w 38"/>
                <a:gd name="T9" fmla="*/ 0 h 17"/>
                <a:gd name="T10" fmla="*/ 14 w 38"/>
                <a:gd name="T11" fmla="*/ 0 h 17"/>
                <a:gd name="T12" fmla="*/ 19 w 38"/>
                <a:gd name="T13" fmla="*/ 0 h 17"/>
                <a:gd name="T14" fmla="*/ 18 w 38"/>
                <a:gd name="T15" fmla="*/ 3 h 17"/>
                <a:gd name="T16" fmla="*/ 18 w 38"/>
                <a:gd name="T17" fmla="*/ 7 h 17"/>
                <a:gd name="T18" fmla="*/ 15 w 38"/>
                <a:gd name="T19" fmla="*/ 7 h 17"/>
                <a:gd name="T20" fmla="*/ 13 w 38"/>
                <a:gd name="T21" fmla="*/ 8 h 17"/>
                <a:gd name="T22" fmla="*/ 11 w 38"/>
                <a:gd name="T23" fmla="*/ 8 h 17"/>
                <a:gd name="T24" fmla="*/ 8 w 38"/>
                <a:gd name="T25" fmla="*/ 8 h 17"/>
                <a:gd name="T26" fmla="*/ 4 w 38"/>
                <a:gd name="T27" fmla="*/ 8 h 17"/>
                <a:gd name="T28" fmla="*/ 0 w 38"/>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7">
                  <a:moveTo>
                    <a:pt x="0" y="17"/>
                  </a:moveTo>
                  <a:lnTo>
                    <a:pt x="0" y="9"/>
                  </a:lnTo>
                  <a:lnTo>
                    <a:pt x="2" y="2"/>
                  </a:lnTo>
                  <a:lnTo>
                    <a:pt x="10" y="0"/>
                  </a:lnTo>
                  <a:lnTo>
                    <a:pt x="18" y="0"/>
                  </a:lnTo>
                  <a:lnTo>
                    <a:pt x="27" y="0"/>
                  </a:lnTo>
                  <a:lnTo>
                    <a:pt x="38" y="0"/>
                  </a:lnTo>
                  <a:lnTo>
                    <a:pt x="35" y="5"/>
                  </a:lnTo>
                  <a:lnTo>
                    <a:pt x="35" y="13"/>
                  </a:lnTo>
                  <a:lnTo>
                    <a:pt x="30" y="14"/>
                  </a:lnTo>
                  <a:lnTo>
                    <a:pt x="25" y="15"/>
                  </a:lnTo>
                  <a:lnTo>
                    <a:pt x="21" y="15"/>
                  </a:lnTo>
                  <a:lnTo>
                    <a:pt x="16" y="15"/>
                  </a:lnTo>
                  <a:lnTo>
                    <a:pt x="8" y="16"/>
                  </a:lnTo>
                  <a:lnTo>
                    <a:pt x="0" y="1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8" name="Freeform 43"/>
            <p:cNvSpPr>
              <a:spLocks/>
            </p:cNvSpPr>
            <p:nvPr/>
          </p:nvSpPr>
          <p:spPr bwMode="auto">
            <a:xfrm>
              <a:off x="1457" y="1444"/>
              <a:ext cx="73" cy="54"/>
            </a:xfrm>
            <a:custGeom>
              <a:avLst/>
              <a:gdLst>
                <a:gd name="T0" fmla="*/ 32 w 146"/>
                <a:gd name="T1" fmla="*/ 54 h 108"/>
                <a:gd name="T2" fmla="*/ 15 w 146"/>
                <a:gd name="T3" fmla="*/ 50 h 108"/>
                <a:gd name="T4" fmla="*/ 5 w 146"/>
                <a:gd name="T5" fmla="*/ 45 h 108"/>
                <a:gd name="T6" fmla="*/ 1 w 146"/>
                <a:gd name="T7" fmla="*/ 40 h 108"/>
                <a:gd name="T8" fmla="*/ 0 w 146"/>
                <a:gd name="T9" fmla="*/ 35 h 108"/>
                <a:gd name="T10" fmla="*/ 2 w 146"/>
                <a:gd name="T11" fmla="*/ 28 h 108"/>
                <a:gd name="T12" fmla="*/ 5 w 146"/>
                <a:gd name="T13" fmla="*/ 21 h 108"/>
                <a:gd name="T14" fmla="*/ 9 w 146"/>
                <a:gd name="T15" fmla="*/ 13 h 108"/>
                <a:gd name="T16" fmla="*/ 12 w 146"/>
                <a:gd name="T17" fmla="*/ 6 h 108"/>
                <a:gd name="T18" fmla="*/ 17 w 146"/>
                <a:gd name="T19" fmla="*/ 5 h 108"/>
                <a:gd name="T20" fmla="*/ 25 w 146"/>
                <a:gd name="T21" fmla="*/ 4 h 108"/>
                <a:gd name="T22" fmla="*/ 33 w 146"/>
                <a:gd name="T23" fmla="*/ 2 h 108"/>
                <a:gd name="T24" fmla="*/ 43 w 146"/>
                <a:gd name="T25" fmla="*/ 2 h 108"/>
                <a:gd name="T26" fmla="*/ 51 w 146"/>
                <a:gd name="T27" fmla="*/ 0 h 108"/>
                <a:gd name="T28" fmla="*/ 60 w 146"/>
                <a:gd name="T29" fmla="*/ 0 h 108"/>
                <a:gd name="T30" fmla="*/ 67 w 146"/>
                <a:gd name="T31" fmla="*/ 1 h 108"/>
                <a:gd name="T32" fmla="*/ 73 w 146"/>
                <a:gd name="T33" fmla="*/ 3 h 108"/>
                <a:gd name="T34" fmla="*/ 73 w 146"/>
                <a:gd name="T35" fmla="*/ 13 h 108"/>
                <a:gd name="T36" fmla="*/ 72 w 146"/>
                <a:gd name="T37" fmla="*/ 23 h 108"/>
                <a:gd name="T38" fmla="*/ 70 w 146"/>
                <a:gd name="T39" fmla="*/ 32 h 108"/>
                <a:gd name="T40" fmla="*/ 67 w 146"/>
                <a:gd name="T41" fmla="*/ 40 h 108"/>
                <a:gd name="T42" fmla="*/ 62 w 146"/>
                <a:gd name="T43" fmla="*/ 45 h 108"/>
                <a:gd name="T44" fmla="*/ 55 w 146"/>
                <a:gd name="T45" fmla="*/ 50 h 108"/>
                <a:gd name="T46" fmla="*/ 44 w 146"/>
                <a:gd name="T47" fmla="*/ 53 h 108"/>
                <a:gd name="T48" fmla="*/ 32 w 146"/>
                <a:gd name="T49" fmla="*/ 54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108">
                  <a:moveTo>
                    <a:pt x="63" y="108"/>
                  </a:moveTo>
                  <a:lnTo>
                    <a:pt x="30" y="100"/>
                  </a:lnTo>
                  <a:lnTo>
                    <a:pt x="10" y="90"/>
                  </a:lnTo>
                  <a:lnTo>
                    <a:pt x="1" y="79"/>
                  </a:lnTo>
                  <a:lnTo>
                    <a:pt x="0" y="69"/>
                  </a:lnTo>
                  <a:lnTo>
                    <a:pt x="3" y="55"/>
                  </a:lnTo>
                  <a:lnTo>
                    <a:pt x="10" y="41"/>
                  </a:lnTo>
                  <a:lnTo>
                    <a:pt x="17" y="26"/>
                  </a:lnTo>
                  <a:lnTo>
                    <a:pt x="23" y="11"/>
                  </a:lnTo>
                  <a:lnTo>
                    <a:pt x="33" y="9"/>
                  </a:lnTo>
                  <a:lnTo>
                    <a:pt x="49" y="8"/>
                  </a:lnTo>
                  <a:lnTo>
                    <a:pt x="65" y="4"/>
                  </a:lnTo>
                  <a:lnTo>
                    <a:pt x="85" y="3"/>
                  </a:lnTo>
                  <a:lnTo>
                    <a:pt x="102" y="0"/>
                  </a:lnTo>
                  <a:lnTo>
                    <a:pt x="120" y="0"/>
                  </a:lnTo>
                  <a:lnTo>
                    <a:pt x="134" y="1"/>
                  </a:lnTo>
                  <a:lnTo>
                    <a:pt x="146" y="5"/>
                  </a:lnTo>
                  <a:lnTo>
                    <a:pt x="145" y="26"/>
                  </a:lnTo>
                  <a:lnTo>
                    <a:pt x="143" y="46"/>
                  </a:lnTo>
                  <a:lnTo>
                    <a:pt x="140" y="63"/>
                  </a:lnTo>
                  <a:lnTo>
                    <a:pt x="134" y="79"/>
                  </a:lnTo>
                  <a:lnTo>
                    <a:pt x="123" y="89"/>
                  </a:lnTo>
                  <a:lnTo>
                    <a:pt x="109" y="100"/>
                  </a:lnTo>
                  <a:lnTo>
                    <a:pt x="88" y="105"/>
                  </a:lnTo>
                  <a:lnTo>
                    <a:pt x="63" y="10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9" name="Freeform 44"/>
            <p:cNvSpPr>
              <a:spLocks/>
            </p:cNvSpPr>
            <p:nvPr/>
          </p:nvSpPr>
          <p:spPr bwMode="auto">
            <a:xfrm>
              <a:off x="1443" y="1381"/>
              <a:ext cx="91" cy="57"/>
            </a:xfrm>
            <a:custGeom>
              <a:avLst/>
              <a:gdLst>
                <a:gd name="T0" fmla="*/ 31 w 183"/>
                <a:gd name="T1" fmla="*/ 57 h 114"/>
                <a:gd name="T2" fmla="*/ 13 w 183"/>
                <a:gd name="T3" fmla="*/ 49 h 114"/>
                <a:gd name="T4" fmla="*/ 3 w 183"/>
                <a:gd name="T5" fmla="*/ 38 h 114"/>
                <a:gd name="T6" fmla="*/ 0 w 183"/>
                <a:gd name="T7" fmla="*/ 27 h 114"/>
                <a:gd name="T8" fmla="*/ 1 w 183"/>
                <a:gd name="T9" fmla="*/ 16 h 114"/>
                <a:gd name="T10" fmla="*/ 7 w 183"/>
                <a:gd name="T11" fmla="*/ 7 h 114"/>
                <a:gd name="T12" fmla="*/ 14 w 183"/>
                <a:gd name="T13" fmla="*/ 1 h 114"/>
                <a:gd name="T14" fmla="*/ 23 w 183"/>
                <a:gd name="T15" fmla="*/ 0 h 114"/>
                <a:gd name="T16" fmla="*/ 31 w 183"/>
                <a:gd name="T17" fmla="*/ 5 h 114"/>
                <a:gd name="T18" fmla="*/ 38 w 183"/>
                <a:gd name="T19" fmla="*/ 7 h 114"/>
                <a:gd name="T20" fmla="*/ 45 w 183"/>
                <a:gd name="T21" fmla="*/ 9 h 114"/>
                <a:gd name="T22" fmla="*/ 50 w 183"/>
                <a:gd name="T23" fmla="*/ 11 h 114"/>
                <a:gd name="T24" fmla="*/ 57 w 183"/>
                <a:gd name="T25" fmla="*/ 13 h 114"/>
                <a:gd name="T26" fmla="*/ 62 w 183"/>
                <a:gd name="T27" fmla="*/ 13 h 114"/>
                <a:gd name="T28" fmla="*/ 69 w 183"/>
                <a:gd name="T29" fmla="*/ 15 h 114"/>
                <a:gd name="T30" fmla="*/ 77 w 183"/>
                <a:gd name="T31" fmla="*/ 15 h 114"/>
                <a:gd name="T32" fmla="*/ 87 w 183"/>
                <a:gd name="T33" fmla="*/ 16 h 114"/>
                <a:gd name="T34" fmla="*/ 91 w 183"/>
                <a:gd name="T35" fmla="*/ 24 h 114"/>
                <a:gd name="T36" fmla="*/ 89 w 183"/>
                <a:gd name="T37" fmla="*/ 32 h 114"/>
                <a:gd name="T38" fmla="*/ 83 w 183"/>
                <a:gd name="T39" fmla="*/ 39 h 114"/>
                <a:gd name="T40" fmla="*/ 72 w 183"/>
                <a:gd name="T41" fmla="*/ 46 h 114"/>
                <a:gd name="T42" fmla="*/ 60 w 183"/>
                <a:gd name="T43" fmla="*/ 50 h 114"/>
                <a:gd name="T44" fmla="*/ 47 w 183"/>
                <a:gd name="T45" fmla="*/ 54 h 114"/>
                <a:gd name="T46" fmla="*/ 37 w 183"/>
                <a:gd name="T47" fmla="*/ 56 h 114"/>
                <a:gd name="T48" fmla="*/ 31 w 183"/>
                <a:gd name="T49" fmla="*/ 57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14">
                  <a:moveTo>
                    <a:pt x="63" y="114"/>
                  </a:moveTo>
                  <a:lnTo>
                    <a:pt x="26" y="97"/>
                  </a:lnTo>
                  <a:lnTo>
                    <a:pt x="7" y="76"/>
                  </a:lnTo>
                  <a:lnTo>
                    <a:pt x="0" y="53"/>
                  </a:lnTo>
                  <a:lnTo>
                    <a:pt x="3" y="32"/>
                  </a:lnTo>
                  <a:lnTo>
                    <a:pt x="14" y="14"/>
                  </a:lnTo>
                  <a:lnTo>
                    <a:pt x="29" y="2"/>
                  </a:lnTo>
                  <a:lnTo>
                    <a:pt x="46" y="0"/>
                  </a:lnTo>
                  <a:lnTo>
                    <a:pt x="63" y="9"/>
                  </a:lnTo>
                  <a:lnTo>
                    <a:pt x="76" y="14"/>
                  </a:lnTo>
                  <a:lnTo>
                    <a:pt x="90" y="18"/>
                  </a:lnTo>
                  <a:lnTo>
                    <a:pt x="101" y="22"/>
                  </a:lnTo>
                  <a:lnTo>
                    <a:pt x="114" y="25"/>
                  </a:lnTo>
                  <a:lnTo>
                    <a:pt x="125" y="26"/>
                  </a:lnTo>
                  <a:lnTo>
                    <a:pt x="139" y="29"/>
                  </a:lnTo>
                  <a:lnTo>
                    <a:pt x="154" y="30"/>
                  </a:lnTo>
                  <a:lnTo>
                    <a:pt x="174" y="31"/>
                  </a:lnTo>
                  <a:lnTo>
                    <a:pt x="183" y="48"/>
                  </a:lnTo>
                  <a:lnTo>
                    <a:pt x="179" y="64"/>
                  </a:lnTo>
                  <a:lnTo>
                    <a:pt x="166" y="78"/>
                  </a:lnTo>
                  <a:lnTo>
                    <a:pt x="145" y="91"/>
                  </a:lnTo>
                  <a:lnTo>
                    <a:pt x="120" y="100"/>
                  </a:lnTo>
                  <a:lnTo>
                    <a:pt x="95" y="107"/>
                  </a:lnTo>
                  <a:lnTo>
                    <a:pt x="75" y="112"/>
                  </a:lnTo>
                  <a:lnTo>
                    <a:pt x="63" y="11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0" name="Freeform 45"/>
            <p:cNvSpPr>
              <a:spLocks/>
            </p:cNvSpPr>
            <p:nvPr/>
          </p:nvSpPr>
          <p:spPr bwMode="auto">
            <a:xfrm>
              <a:off x="768" y="1312"/>
              <a:ext cx="36" cy="115"/>
            </a:xfrm>
            <a:custGeom>
              <a:avLst/>
              <a:gdLst>
                <a:gd name="T0" fmla="*/ 35 w 73"/>
                <a:gd name="T1" fmla="*/ 114 h 230"/>
                <a:gd name="T2" fmla="*/ 27 w 73"/>
                <a:gd name="T3" fmla="*/ 100 h 230"/>
                <a:gd name="T4" fmla="*/ 20 w 73"/>
                <a:gd name="T5" fmla="*/ 86 h 230"/>
                <a:gd name="T6" fmla="*/ 14 w 73"/>
                <a:gd name="T7" fmla="*/ 72 h 230"/>
                <a:gd name="T8" fmla="*/ 9 w 73"/>
                <a:gd name="T9" fmla="*/ 58 h 230"/>
                <a:gd name="T10" fmla="*/ 4 w 73"/>
                <a:gd name="T11" fmla="*/ 43 h 230"/>
                <a:gd name="T12" fmla="*/ 2 w 73"/>
                <a:gd name="T13" fmla="*/ 30 h 230"/>
                <a:gd name="T14" fmla="*/ 0 w 73"/>
                <a:gd name="T15" fmla="*/ 15 h 230"/>
                <a:gd name="T16" fmla="*/ 0 w 73"/>
                <a:gd name="T17" fmla="*/ 0 h 230"/>
                <a:gd name="T18" fmla="*/ 2 w 73"/>
                <a:gd name="T19" fmla="*/ 9 h 230"/>
                <a:gd name="T20" fmla="*/ 6 w 73"/>
                <a:gd name="T21" fmla="*/ 24 h 230"/>
                <a:gd name="T22" fmla="*/ 12 w 73"/>
                <a:gd name="T23" fmla="*/ 42 h 230"/>
                <a:gd name="T24" fmla="*/ 19 w 73"/>
                <a:gd name="T25" fmla="*/ 62 h 230"/>
                <a:gd name="T26" fmla="*/ 25 w 73"/>
                <a:gd name="T27" fmla="*/ 80 h 230"/>
                <a:gd name="T28" fmla="*/ 31 w 73"/>
                <a:gd name="T29" fmla="*/ 97 h 230"/>
                <a:gd name="T30" fmla="*/ 34 w 73"/>
                <a:gd name="T31" fmla="*/ 109 h 230"/>
                <a:gd name="T32" fmla="*/ 36 w 73"/>
                <a:gd name="T33" fmla="*/ 115 h 230"/>
                <a:gd name="T34" fmla="*/ 36 w 73"/>
                <a:gd name="T35" fmla="*/ 114 h 230"/>
                <a:gd name="T36" fmla="*/ 35 w 73"/>
                <a:gd name="T37" fmla="*/ 114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30">
                  <a:moveTo>
                    <a:pt x="70" y="228"/>
                  </a:moveTo>
                  <a:lnTo>
                    <a:pt x="54" y="199"/>
                  </a:lnTo>
                  <a:lnTo>
                    <a:pt x="40" y="171"/>
                  </a:lnTo>
                  <a:lnTo>
                    <a:pt x="28" y="143"/>
                  </a:lnTo>
                  <a:lnTo>
                    <a:pt x="19" y="115"/>
                  </a:lnTo>
                  <a:lnTo>
                    <a:pt x="9" y="86"/>
                  </a:lnTo>
                  <a:lnTo>
                    <a:pt x="4" y="59"/>
                  </a:lnTo>
                  <a:lnTo>
                    <a:pt x="0" y="29"/>
                  </a:lnTo>
                  <a:lnTo>
                    <a:pt x="1" y="0"/>
                  </a:lnTo>
                  <a:lnTo>
                    <a:pt x="4" y="17"/>
                  </a:lnTo>
                  <a:lnTo>
                    <a:pt x="13" y="47"/>
                  </a:lnTo>
                  <a:lnTo>
                    <a:pt x="24" y="83"/>
                  </a:lnTo>
                  <a:lnTo>
                    <a:pt x="38" y="123"/>
                  </a:lnTo>
                  <a:lnTo>
                    <a:pt x="51" y="160"/>
                  </a:lnTo>
                  <a:lnTo>
                    <a:pt x="62" y="193"/>
                  </a:lnTo>
                  <a:lnTo>
                    <a:pt x="69" y="218"/>
                  </a:lnTo>
                  <a:lnTo>
                    <a:pt x="73" y="230"/>
                  </a:lnTo>
                  <a:lnTo>
                    <a:pt x="72" y="228"/>
                  </a:lnTo>
                  <a:lnTo>
                    <a:pt x="7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1" name="Freeform 46"/>
            <p:cNvSpPr>
              <a:spLocks/>
            </p:cNvSpPr>
            <p:nvPr/>
          </p:nvSpPr>
          <p:spPr bwMode="auto">
            <a:xfrm>
              <a:off x="787" y="1311"/>
              <a:ext cx="36" cy="113"/>
            </a:xfrm>
            <a:custGeom>
              <a:avLst/>
              <a:gdLst>
                <a:gd name="T0" fmla="*/ 36 w 73"/>
                <a:gd name="T1" fmla="*/ 113 h 225"/>
                <a:gd name="T2" fmla="*/ 30 w 73"/>
                <a:gd name="T3" fmla="*/ 100 h 225"/>
                <a:gd name="T4" fmla="*/ 23 w 73"/>
                <a:gd name="T5" fmla="*/ 86 h 225"/>
                <a:gd name="T6" fmla="*/ 17 w 73"/>
                <a:gd name="T7" fmla="*/ 70 h 225"/>
                <a:gd name="T8" fmla="*/ 11 w 73"/>
                <a:gd name="T9" fmla="*/ 55 h 225"/>
                <a:gd name="T10" fmla="*/ 5 w 73"/>
                <a:gd name="T11" fmla="*/ 39 h 225"/>
                <a:gd name="T12" fmla="*/ 2 w 73"/>
                <a:gd name="T13" fmla="*/ 25 h 225"/>
                <a:gd name="T14" fmla="*/ 0 w 73"/>
                <a:gd name="T15" fmla="*/ 11 h 225"/>
                <a:gd name="T16" fmla="*/ 0 w 73"/>
                <a:gd name="T17" fmla="*/ 0 h 225"/>
                <a:gd name="T18" fmla="*/ 2 w 73"/>
                <a:gd name="T19" fmla="*/ 8 h 225"/>
                <a:gd name="T20" fmla="*/ 7 w 73"/>
                <a:gd name="T21" fmla="*/ 22 h 225"/>
                <a:gd name="T22" fmla="*/ 13 w 73"/>
                <a:gd name="T23" fmla="*/ 40 h 225"/>
                <a:gd name="T24" fmla="*/ 19 w 73"/>
                <a:gd name="T25" fmla="*/ 60 h 225"/>
                <a:gd name="T26" fmla="*/ 26 w 73"/>
                <a:gd name="T27" fmla="*/ 79 h 225"/>
                <a:gd name="T28" fmla="*/ 31 w 73"/>
                <a:gd name="T29" fmla="*/ 96 h 225"/>
                <a:gd name="T30" fmla="*/ 35 w 73"/>
                <a:gd name="T31" fmla="*/ 108 h 225"/>
                <a:gd name="T32" fmla="*/ 36 w 73"/>
                <a:gd name="T33" fmla="*/ 113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225">
                  <a:moveTo>
                    <a:pt x="73" y="225"/>
                  </a:moveTo>
                  <a:lnTo>
                    <a:pt x="60" y="199"/>
                  </a:lnTo>
                  <a:lnTo>
                    <a:pt x="47" y="171"/>
                  </a:lnTo>
                  <a:lnTo>
                    <a:pt x="34" y="140"/>
                  </a:lnTo>
                  <a:lnTo>
                    <a:pt x="22" y="110"/>
                  </a:lnTo>
                  <a:lnTo>
                    <a:pt x="11" y="78"/>
                  </a:lnTo>
                  <a:lnTo>
                    <a:pt x="4" y="49"/>
                  </a:lnTo>
                  <a:lnTo>
                    <a:pt x="0" y="21"/>
                  </a:lnTo>
                  <a:lnTo>
                    <a:pt x="1" y="0"/>
                  </a:lnTo>
                  <a:lnTo>
                    <a:pt x="5" y="15"/>
                  </a:lnTo>
                  <a:lnTo>
                    <a:pt x="14" y="43"/>
                  </a:lnTo>
                  <a:lnTo>
                    <a:pt x="26" y="79"/>
                  </a:lnTo>
                  <a:lnTo>
                    <a:pt x="39" y="120"/>
                  </a:lnTo>
                  <a:lnTo>
                    <a:pt x="52" y="158"/>
                  </a:lnTo>
                  <a:lnTo>
                    <a:pt x="63" y="192"/>
                  </a:lnTo>
                  <a:lnTo>
                    <a:pt x="70" y="215"/>
                  </a:lnTo>
                  <a:lnTo>
                    <a:pt x="73"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2" name="Freeform 47"/>
            <p:cNvSpPr>
              <a:spLocks/>
            </p:cNvSpPr>
            <p:nvPr/>
          </p:nvSpPr>
          <p:spPr bwMode="auto">
            <a:xfrm>
              <a:off x="1485" y="1329"/>
              <a:ext cx="72" cy="53"/>
            </a:xfrm>
            <a:custGeom>
              <a:avLst/>
              <a:gdLst>
                <a:gd name="T0" fmla="*/ 18 w 145"/>
                <a:gd name="T1" fmla="*/ 53 h 107"/>
                <a:gd name="T2" fmla="*/ 12 w 145"/>
                <a:gd name="T3" fmla="*/ 52 h 107"/>
                <a:gd name="T4" fmla="*/ 7 w 145"/>
                <a:gd name="T5" fmla="*/ 50 h 107"/>
                <a:gd name="T6" fmla="*/ 3 w 145"/>
                <a:gd name="T7" fmla="*/ 48 h 107"/>
                <a:gd name="T8" fmla="*/ 0 w 145"/>
                <a:gd name="T9" fmla="*/ 48 h 107"/>
                <a:gd name="T10" fmla="*/ 1 w 145"/>
                <a:gd name="T11" fmla="*/ 44 h 107"/>
                <a:gd name="T12" fmla="*/ 5 w 145"/>
                <a:gd name="T13" fmla="*/ 39 h 107"/>
                <a:gd name="T14" fmla="*/ 10 w 145"/>
                <a:gd name="T15" fmla="*/ 33 h 107"/>
                <a:gd name="T16" fmla="*/ 16 w 145"/>
                <a:gd name="T17" fmla="*/ 28 h 107"/>
                <a:gd name="T18" fmla="*/ 22 w 145"/>
                <a:gd name="T19" fmla="*/ 21 h 107"/>
                <a:gd name="T20" fmla="*/ 27 w 145"/>
                <a:gd name="T21" fmla="*/ 14 h 107"/>
                <a:gd name="T22" fmla="*/ 33 w 145"/>
                <a:gd name="T23" fmla="*/ 6 h 107"/>
                <a:gd name="T24" fmla="*/ 37 w 145"/>
                <a:gd name="T25" fmla="*/ 0 h 107"/>
                <a:gd name="T26" fmla="*/ 57 w 145"/>
                <a:gd name="T27" fmla="*/ 2 h 107"/>
                <a:gd name="T28" fmla="*/ 68 w 145"/>
                <a:gd name="T29" fmla="*/ 7 h 107"/>
                <a:gd name="T30" fmla="*/ 72 w 145"/>
                <a:gd name="T31" fmla="*/ 15 h 107"/>
                <a:gd name="T32" fmla="*/ 71 w 145"/>
                <a:gd name="T33" fmla="*/ 26 h 107"/>
                <a:gd name="T34" fmla="*/ 62 w 145"/>
                <a:gd name="T35" fmla="*/ 35 h 107"/>
                <a:gd name="T36" fmla="*/ 50 w 145"/>
                <a:gd name="T37" fmla="*/ 44 h 107"/>
                <a:gd name="T38" fmla="*/ 35 w 145"/>
                <a:gd name="T39" fmla="*/ 50 h 107"/>
                <a:gd name="T40" fmla="*/ 18 w 145"/>
                <a:gd name="T41" fmla="*/ 53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07">
                  <a:moveTo>
                    <a:pt x="36" y="107"/>
                  </a:moveTo>
                  <a:lnTo>
                    <a:pt x="24" y="104"/>
                  </a:lnTo>
                  <a:lnTo>
                    <a:pt x="15" y="100"/>
                  </a:lnTo>
                  <a:lnTo>
                    <a:pt x="7" y="97"/>
                  </a:lnTo>
                  <a:lnTo>
                    <a:pt x="0" y="96"/>
                  </a:lnTo>
                  <a:lnTo>
                    <a:pt x="3" y="88"/>
                  </a:lnTo>
                  <a:lnTo>
                    <a:pt x="11" y="79"/>
                  </a:lnTo>
                  <a:lnTo>
                    <a:pt x="21" y="67"/>
                  </a:lnTo>
                  <a:lnTo>
                    <a:pt x="33" y="56"/>
                  </a:lnTo>
                  <a:lnTo>
                    <a:pt x="44" y="42"/>
                  </a:lnTo>
                  <a:lnTo>
                    <a:pt x="55" y="28"/>
                  </a:lnTo>
                  <a:lnTo>
                    <a:pt x="66" y="13"/>
                  </a:lnTo>
                  <a:lnTo>
                    <a:pt x="74" y="0"/>
                  </a:lnTo>
                  <a:lnTo>
                    <a:pt x="114" y="4"/>
                  </a:lnTo>
                  <a:lnTo>
                    <a:pt x="137" y="15"/>
                  </a:lnTo>
                  <a:lnTo>
                    <a:pt x="145" y="31"/>
                  </a:lnTo>
                  <a:lnTo>
                    <a:pt x="142" y="52"/>
                  </a:lnTo>
                  <a:lnTo>
                    <a:pt x="125" y="70"/>
                  </a:lnTo>
                  <a:lnTo>
                    <a:pt x="101" y="88"/>
                  </a:lnTo>
                  <a:lnTo>
                    <a:pt x="70" y="100"/>
                  </a:lnTo>
                  <a:lnTo>
                    <a:pt x="36" y="10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3" name="Freeform 48"/>
            <p:cNvSpPr>
              <a:spLocks/>
            </p:cNvSpPr>
            <p:nvPr/>
          </p:nvSpPr>
          <p:spPr bwMode="auto">
            <a:xfrm>
              <a:off x="1165" y="184"/>
              <a:ext cx="338" cy="1109"/>
            </a:xfrm>
            <a:custGeom>
              <a:avLst/>
              <a:gdLst>
                <a:gd name="T0" fmla="*/ 305 w 677"/>
                <a:gd name="T1" fmla="*/ 1108 h 2218"/>
                <a:gd name="T2" fmla="*/ 301 w 677"/>
                <a:gd name="T3" fmla="*/ 1106 h 2218"/>
                <a:gd name="T4" fmla="*/ 296 w 677"/>
                <a:gd name="T5" fmla="*/ 973 h 2218"/>
                <a:gd name="T6" fmla="*/ 297 w 677"/>
                <a:gd name="T7" fmla="*/ 712 h 2218"/>
                <a:gd name="T8" fmla="*/ 304 w 677"/>
                <a:gd name="T9" fmla="*/ 450 h 2218"/>
                <a:gd name="T10" fmla="*/ 309 w 677"/>
                <a:gd name="T11" fmla="*/ 189 h 2218"/>
                <a:gd name="T12" fmla="*/ 308 w 677"/>
                <a:gd name="T13" fmla="*/ 53 h 2218"/>
                <a:gd name="T14" fmla="*/ 309 w 677"/>
                <a:gd name="T15" fmla="*/ 44 h 2218"/>
                <a:gd name="T16" fmla="*/ 309 w 677"/>
                <a:gd name="T17" fmla="*/ 36 h 2218"/>
                <a:gd name="T18" fmla="*/ 310 w 677"/>
                <a:gd name="T19" fmla="*/ 30 h 2218"/>
                <a:gd name="T20" fmla="*/ 312 w 677"/>
                <a:gd name="T21" fmla="*/ 23 h 2218"/>
                <a:gd name="T22" fmla="*/ 289 w 677"/>
                <a:gd name="T23" fmla="*/ 19 h 2218"/>
                <a:gd name="T24" fmla="*/ 205 w 677"/>
                <a:gd name="T25" fmla="*/ 14 h 2218"/>
                <a:gd name="T26" fmla="*/ 105 w 677"/>
                <a:gd name="T27" fmla="*/ 11 h 2218"/>
                <a:gd name="T28" fmla="*/ 31 w 677"/>
                <a:gd name="T29" fmla="*/ 17 h 2218"/>
                <a:gd name="T30" fmla="*/ 21 w 677"/>
                <a:gd name="T31" fmla="*/ 26 h 2218"/>
                <a:gd name="T32" fmla="*/ 23 w 677"/>
                <a:gd name="T33" fmla="*/ 30 h 2218"/>
                <a:gd name="T34" fmla="*/ 26 w 677"/>
                <a:gd name="T35" fmla="*/ 35 h 2218"/>
                <a:gd name="T36" fmla="*/ 23 w 677"/>
                <a:gd name="T37" fmla="*/ 40 h 2218"/>
                <a:gd name="T38" fmla="*/ 18 w 677"/>
                <a:gd name="T39" fmla="*/ 36 h 2218"/>
                <a:gd name="T40" fmla="*/ 13 w 677"/>
                <a:gd name="T41" fmla="*/ 32 h 2218"/>
                <a:gd name="T42" fmla="*/ 9 w 677"/>
                <a:gd name="T43" fmla="*/ 35 h 2218"/>
                <a:gd name="T44" fmla="*/ 6 w 677"/>
                <a:gd name="T45" fmla="*/ 39 h 2218"/>
                <a:gd name="T46" fmla="*/ 1 w 677"/>
                <a:gd name="T47" fmla="*/ 33 h 2218"/>
                <a:gd name="T48" fmla="*/ 0 w 677"/>
                <a:gd name="T49" fmla="*/ 18 h 2218"/>
                <a:gd name="T50" fmla="*/ 6 w 677"/>
                <a:gd name="T51" fmla="*/ 7 h 2218"/>
                <a:gd name="T52" fmla="*/ 18 w 677"/>
                <a:gd name="T53" fmla="*/ 1 h 2218"/>
                <a:gd name="T54" fmla="*/ 44 w 677"/>
                <a:gd name="T55" fmla="*/ 7 h 2218"/>
                <a:gd name="T56" fmla="*/ 115 w 677"/>
                <a:gd name="T57" fmla="*/ 11 h 2218"/>
                <a:gd name="T58" fmla="*/ 209 w 677"/>
                <a:gd name="T59" fmla="*/ 8 h 2218"/>
                <a:gd name="T60" fmla="*/ 299 w 677"/>
                <a:gd name="T61" fmla="*/ 5 h 2218"/>
                <a:gd name="T62" fmla="*/ 333 w 677"/>
                <a:gd name="T63" fmla="*/ 10 h 2218"/>
                <a:gd name="T64" fmla="*/ 336 w 677"/>
                <a:gd name="T65" fmla="*/ 18 h 2218"/>
                <a:gd name="T66" fmla="*/ 337 w 677"/>
                <a:gd name="T67" fmla="*/ 28 h 2218"/>
                <a:gd name="T68" fmla="*/ 338 w 677"/>
                <a:gd name="T69" fmla="*/ 38 h 2218"/>
                <a:gd name="T70" fmla="*/ 336 w 677"/>
                <a:gd name="T71" fmla="*/ 45 h 2218"/>
                <a:gd name="T72" fmla="*/ 334 w 677"/>
                <a:gd name="T73" fmla="*/ 52 h 2218"/>
                <a:gd name="T74" fmla="*/ 334 w 677"/>
                <a:gd name="T75" fmla="*/ 59 h 2218"/>
                <a:gd name="T76" fmla="*/ 335 w 677"/>
                <a:gd name="T77" fmla="*/ 68 h 2218"/>
                <a:gd name="T78" fmla="*/ 333 w 677"/>
                <a:gd name="T79" fmla="*/ 241 h 2218"/>
                <a:gd name="T80" fmla="*/ 329 w 677"/>
                <a:gd name="T81" fmla="*/ 481 h 2218"/>
                <a:gd name="T82" fmla="*/ 327 w 677"/>
                <a:gd name="T83" fmla="*/ 666 h 2218"/>
                <a:gd name="T84" fmla="*/ 323 w 677"/>
                <a:gd name="T85" fmla="*/ 888 h 2218"/>
                <a:gd name="T86" fmla="*/ 321 w 677"/>
                <a:gd name="T87" fmla="*/ 1047 h 2218"/>
                <a:gd name="T88" fmla="*/ 321 w 677"/>
                <a:gd name="T89" fmla="*/ 1064 h 2218"/>
                <a:gd name="T90" fmla="*/ 320 w 677"/>
                <a:gd name="T91" fmla="*/ 1084 h 2218"/>
                <a:gd name="T92" fmla="*/ 317 w 677"/>
                <a:gd name="T93" fmla="*/ 1102 h 2218"/>
                <a:gd name="T94" fmla="*/ 313 w 677"/>
                <a:gd name="T95" fmla="*/ 1109 h 2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7" h="2218">
                  <a:moveTo>
                    <a:pt x="620" y="2218"/>
                  </a:moveTo>
                  <a:lnTo>
                    <a:pt x="611" y="2215"/>
                  </a:lnTo>
                  <a:lnTo>
                    <a:pt x="606" y="2213"/>
                  </a:lnTo>
                  <a:lnTo>
                    <a:pt x="603" y="2211"/>
                  </a:lnTo>
                  <a:lnTo>
                    <a:pt x="601" y="2209"/>
                  </a:lnTo>
                  <a:lnTo>
                    <a:pt x="592" y="1946"/>
                  </a:lnTo>
                  <a:lnTo>
                    <a:pt x="590" y="1685"/>
                  </a:lnTo>
                  <a:lnTo>
                    <a:pt x="594" y="1423"/>
                  </a:lnTo>
                  <a:lnTo>
                    <a:pt x="602" y="1162"/>
                  </a:lnTo>
                  <a:lnTo>
                    <a:pt x="609" y="900"/>
                  </a:lnTo>
                  <a:lnTo>
                    <a:pt x="616" y="638"/>
                  </a:lnTo>
                  <a:lnTo>
                    <a:pt x="618" y="377"/>
                  </a:lnTo>
                  <a:lnTo>
                    <a:pt x="615" y="118"/>
                  </a:lnTo>
                  <a:lnTo>
                    <a:pt x="617" y="106"/>
                  </a:lnTo>
                  <a:lnTo>
                    <a:pt x="618" y="95"/>
                  </a:lnTo>
                  <a:lnTo>
                    <a:pt x="618" y="87"/>
                  </a:lnTo>
                  <a:lnTo>
                    <a:pt x="619" y="81"/>
                  </a:lnTo>
                  <a:lnTo>
                    <a:pt x="619" y="72"/>
                  </a:lnTo>
                  <a:lnTo>
                    <a:pt x="619" y="66"/>
                  </a:lnTo>
                  <a:lnTo>
                    <a:pt x="621" y="59"/>
                  </a:lnTo>
                  <a:lnTo>
                    <a:pt x="627" y="52"/>
                  </a:lnTo>
                  <a:lnTo>
                    <a:pt x="624" y="46"/>
                  </a:lnTo>
                  <a:lnTo>
                    <a:pt x="620" y="40"/>
                  </a:lnTo>
                  <a:lnTo>
                    <a:pt x="578" y="38"/>
                  </a:lnTo>
                  <a:lnTo>
                    <a:pt x="504" y="33"/>
                  </a:lnTo>
                  <a:lnTo>
                    <a:pt x="411" y="28"/>
                  </a:lnTo>
                  <a:lnTo>
                    <a:pt x="310" y="24"/>
                  </a:lnTo>
                  <a:lnTo>
                    <a:pt x="210" y="22"/>
                  </a:lnTo>
                  <a:lnTo>
                    <a:pt x="124" y="25"/>
                  </a:lnTo>
                  <a:lnTo>
                    <a:pt x="63" y="33"/>
                  </a:lnTo>
                  <a:lnTo>
                    <a:pt x="40" y="52"/>
                  </a:lnTo>
                  <a:lnTo>
                    <a:pt x="42" y="52"/>
                  </a:lnTo>
                  <a:lnTo>
                    <a:pt x="44" y="55"/>
                  </a:lnTo>
                  <a:lnTo>
                    <a:pt x="47" y="59"/>
                  </a:lnTo>
                  <a:lnTo>
                    <a:pt x="55" y="62"/>
                  </a:lnTo>
                  <a:lnTo>
                    <a:pt x="52" y="70"/>
                  </a:lnTo>
                  <a:lnTo>
                    <a:pt x="50" y="76"/>
                  </a:lnTo>
                  <a:lnTo>
                    <a:pt x="47" y="79"/>
                  </a:lnTo>
                  <a:lnTo>
                    <a:pt x="45" y="83"/>
                  </a:lnTo>
                  <a:lnTo>
                    <a:pt x="37" y="71"/>
                  </a:lnTo>
                  <a:lnTo>
                    <a:pt x="31" y="66"/>
                  </a:lnTo>
                  <a:lnTo>
                    <a:pt x="27" y="64"/>
                  </a:lnTo>
                  <a:lnTo>
                    <a:pt x="23" y="67"/>
                  </a:lnTo>
                  <a:lnTo>
                    <a:pt x="19" y="69"/>
                  </a:lnTo>
                  <a:lnTo>
                    <a:pt x="15" y="75"/>
                  </a:lnTo>
                  <a:lnTo>
                    <a:pt x="12" y="78"/>
                  </a:lnTo>
                  <a:lnTo>
                    <a:pt x="8" y="83"/>
                  </a:lnTo>
                  <a:lnTo>
                    <a:pt x="2" y="66"/>
                  </a:lnTo>
                  <a:lnTo>
                    <a:pt x="0" y="49"/>
                  </a:lnTo>
                  <a:lnTo>
                    <a:pt x="0" y="36"/>
                  </a:lnTo>
                  <a:lnTo>
                    <a:pt x="5" y="24"/>
                  </a:lnTo>
                  <a:lnTo>
                    <a:pt x="12" y="13"/>
                  </a:lnTo>
                  <a:lnTo>
                    <a:pt x="23" y="6"/>
                  </a:lnTo>
                  <a:lnTo>
                    <a:pt x="37" y="1"/>
                  </a:lnTo>
                  <a:lnTo>
                    <a:pt x="55" y="0"/>
                  </a:lnTo>
                  <a:lnTo>
                    <a:pt x="89" y="13"/>
                  </a:lnTo>
                  <a:lnTo>
                    <a:pt x="150" y="20"/>
                  </a:lnTo>
                  <a:lnTo>
                    <a:pt x="230" y="21"/>
                  </a:lnTo>
                  <a:lnTo>
                    <a:pt x="323" y="20"/>
                  </a:lnTo>
                  <a:lnTo>
                    <a:pt x="419" y="15"/>
                  </a:lnTo>
                  <a:lnTo>
                    <a:pt x="514" y="12"/>
                  </a:lnTo>
                  <a:lnTo>
                    <a:pt x="598" y="10"/>
                  </a:lnTo>
                  <a:lnTo>
                    <a:pt x="665" y="14"/>
                  </a:lnTo>
                  <a:lnTo>
                    <a:pt x="667" y="20"/>
                  </a:lnTo>
                  <a:lnTo>
                    <a:pt x="670" y="28"/>
                  </a:lnTo>
                  <a:lnTo>
                    <a:pt x="672" y="36"/>
                  </a:lnTo>
                  <a:lnTo>
                    <a:pt x="674" y="46"/>
                  </a:lnTo>
                  <a:lnTo>
                    <a:pt x="674" y="55"/>
                  </a:lnTo>
                  <a:lnTo>
                    <a:pt x="676" y="66"/>
                  </a:lnTo>
                  <a:lnTo>
                    <a:pt x="676" y="75"/>
                  </a:lnTo>
                  <a:lnTo>
                    <a:pt x="677" y="85"/>
                  </a:lnTo>
                  <a:lnTo>
                    <a:pt x="672" y="90"/>
                  </a:lnTo>
                  <a:lnTo>
                    <a:pt x="670" y="97"/>
                  </a:lnTo>
                  <a:lnTo>
                    <a:pt x="669" y="104"/>
                  </a:lnTo>
                  <a:lnTo>
                    <a:pt x="669" y="112"/>
                  </a:lnTo>
                  <a:lnTo>
                    <a:pt x="669" y="118"/>
                  </a:lnTo>
                  <a:lnTo>
                    <a:pt x="670" y="128"/>
                  </a:lnTo>
                  <a:lnTo>
                    <a:pt x="671" y="136"/>
                  </a:lnTo>
                  <a:lnTo>
                    <a:pt x="672" y="145"/>
                  </a:lnTo>
                  <a:lnTo>
                    <a:pt x="666" y="482"/>
                  </a:lnTo>
                  <a:lnTo>
                    <a:pt x="663" y="747"/>
                  </a:lnTo>
                  <a:lnTo>
                    <a:pt x="659" y="962"/>
                  </a:lnTo>
                  <a:lnTo>
                    <a:pt x="657" y="1150"/>
                  </a:lnTo>
                  <a:lnTo>
                    <a:pt x="654" y="1332"/>
                  </a:lnTo>
                  <a:lnTo>
                    <a:pt x="651" y="1533"/>
                  </a:lnTo>
                  <a:lnTo>
                    <a:pt x="647" y="1775"/>
                  </a:lnTo>
                  <a:lnTo>
                    <a:pt x="643" y="2081"/>
                  </a:lnTo>
                  <a:lnTo>
                    <a:pt x="643" y="2093"/>
                  </a:lnTo>
                  <a:lnTo>
                    <a:pt x="643" y="2110"/>
                  </a:lnTo>
                  <a:lnTo>
                    <a:pt x="643" y="2128"/>
                  </a:lnTo>
                  <a:lnTo>
                    <a:pt x="643" y="2149"/>
                  </a:lnTo>
                  <a:lnTo>
                    <a:pt x="641" y="2167"/>
                  </a:lnTo>
                  <a:lnTo>
                    <a:pt x="640" y="2187"/>
                  </a:lnTo>
                  <a:lnTo>
                    <a:pt x="635" y="2204"/>
                  </a:lnTo>
                  <a:lnTo>
                    <a:pt x="632" y="2218"/>
                  </a:lnTo>
                  <a:lnTo>
                    <a:pt x="626" y="2218"/>
                  </a:lnTo>
                  <a:lnTo>
                    <a:pt x="620" y="221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4" name="Freeform 49"/>
            <p:cNvSpPr>
              <a:spLocks/>
            </p:cNvSpPr>
            <p:nvPr/>
          </p:nvSpPr>
          <p:spPr bwMode="auto">
            <a:xfrm>
              <a:off x="416" y="1108"/>
              <a:ext cx="275" cy="166"/>
            </a:xfrm>
            <a:custGeom>
              <a:avLst/>
              <a:gdLst>
                <a:gd name="T0" fmla="*/ 45 w 550"/>
                <a:gd name="T1" fmla="*/ 120 h 331"/>
                <a:gd name="T2" fmla="*/ 33 w 550"/>
                <a:gd name="T3" fmla="*/ 126 h 331"/>
                <a:gd name="T4" fmla="*/ 0 w 550"/>
                <a:gd name="T5" fmla="*/ 152 h 331"/>
                <a:gd name="T6" fmla="*/ 12 w 550"/>
                <a:gd name="T7" fmla="*/ 111 h 331"/>
                <a:gd name="T8" fmla="*/ 31 w 550"/>
                <a:gd name="T9" fmla="*/ 80 h 331"/>
                <a:gd name="T10" fmla="*/ 46 w 550"/>
                <a:gd name="T11" fmla="*/ 56 h 331"/>
                <a:gd name="T12" fmla="*/ 60 w 550"/>
                <a:gd name="T13" fmla="*/ 51 h 331"/>
                <a:gd name="T14" fmla="*/ 69 w 550"/>
                <a:gd name="T15" fmla="*/ 40 h 331"/>
                <a:gd name="T16" fmla="*/ 100 w 550"/>
                <a:gd name="T17" fmla="*/ 40 h 331"/>
                <a:gd name="T18" fmla="*/ 134 w 550"/>
                <a:gd name="T19" fmla="*/ 40 h 331"/>
                <a:gd name="T20" fmla="*/ 157 w 550"/>
                <a:gd name="T21" fmla="*/ 0 h 331"/>
                <a:gd name="T22" fmla="*/ 193 w 550"/>
                <a:gd name="T23" fmla="*/ 19 h 331"/>
                <a:gd name="T24" fmla="*/ 236 w 550"/>
                <a:gd name="T25" fmla="*/ 42 h 331"/>
                <a:gd name="T26" fmla="*/ 274 w 550"/>
                <a:gd name="T27" fmla="*/ 52 h 331"/>
                <a:gd name="T28" fmla="*/ 275 w 550"/>
                <a:gd name="T29" fmla="*/ 59 h 331"/>
                <a:gd name="T30" fmla="*/ 260 w 550"/>
                <a:gd name="T31" fmla="*/ 65 h 331"/>
                <a:gd name="T32" fmla="*/ 249 w 550"/>
                <a:gd name="T33" fmla="*/ 71 h 331"/>
                <a:gd name="T34" fmla="*/ 256 w 550"/>
                <a:gd name="T35" fmla="*/ 94 h 331"/>
                <a:gd name="T36" fmla="*/ 250 w 550"/>
                <a:gd name="T37" fmla="*/ 105 h 331"/>
                <a:gd name="T38" fmla="*/ 224 w 550"/>
                <a:gd name="T39" fmla="*/ 98 h 331"/>
                <a:gd name="T40" fmla="*/ 217 w 550"/>
                <a:gd name="T41" fmla="*/ 101 h 331"/>
                <a:gd name="T42" fmla="*/ 221 w 550"/>
                <a:gd name="T43" fmla="*/ 113 h 331"/>
                <a:gd name="T44" fmla="*/ 227 w 550"/>
                <a:gd name="T45" fmla="*/ 125 h 331"/>
                <a:gd name="T46" fmla="*/ 218 w 550"/>
                <a:gd name="T47" fmla="*/ 135 h 331"/>
                <a:gd name="T48" fmla="*/ 201 w 550"/>
                <a:gd name="T49" fmla="*/ 132 h 331"/>
                <a:gd name="T50" fmla="*/ 190 w 550"/>
                <a:gd name="T51" fmla="*/ 123 h 331"/>
                <a:gd name="T52" fmla="*/ 174 w 550"/>
                <a:gd name="T53" fmla="*/ 119 h 331"/>
                <a:gd name="T54" fmla="*/ 174 w 550"/>
                <a:gd name="T55" fmla="*/ 129 h 331"/>
                <a:gd name="T56" fmla="*/ 177 w 550"/>
                <a:gd name="T57" fmla="*/ 146 h 331"/>
                <a:gd name="T58" fmla="*/ 156 w 550"/>
                <a:gd name="T59" fmla="*/ 139 h 331"/>
                <a:gd name="T60" fmla="*/ 145 w 550"/>
                <a:gd name="T61" fmla="*/ 128 h 331"/>
                <a:gd name="T62" fmla="*/ 134 w 550"/>
                <a:gd name="T63" fmla="*/ 127 h 331"/>
                <a:gd name="T64" fmla="*/ 131 w 550"/>
                <a:gd name="T65" fmla="*/ 138 h 331"/>
                <a:gd name="T66" fmla="*/ 130 w 550"/>
                <a:gd name="T67" fmla="*/ 151 h 331"/>
                <a:gd name="T68" fmla="*/ 123 w 550"/>
                <a:gd name="T69" fmla="*/ 155 h 331"/>
                <a:gd name="T70" fmla="*/ 118 w 550"/>
                <a:gd name="T71" fmla="*/ 140 h 331"/>
                <a:gd name="T72" fmla="*/ 118 w 550"/>
                <a:gd name="T73" fmla="*/ 131 h 331"/>
                <a:gd name="T74" fmla="*/ 102 w 550"/>
                <a:gd name="T75" fmla="*/ 128 h 331"/>
                <a:gd name="T76" fmla="*/ 94 w 550"/>
                <a:gd name="T77" fmla="*/ 147 h 331"/>
                <a:gd name="T78" fmla="*/ 84 w 550"/>
                <a:gd name="T79" fmla="*/ 157 h 331"/>
                <a:gd name="T80" fmla="*/ 82 w 550"/>
                <a:gd name="T81" fmla="*/ 142 h 331"/>
                <a:gd name="T82" fmla="*/ 82 w 550"/>
                <a:gd name="T83" fmla="*/ 125 h 331"/>
                <a:gd name="T84" fmla="*/ 73 w 550"/>
                <a:gd name="T85" fmla="*/ 124 h 331"/>
                <a:gd name="T86" fmla="*/ 67 w 550"/>
                <a:gd name="T87" fmla="*/ 132 h 331"/>
                <a:gd name="T88" fmla="*/ 59 w 550"/>
                <a:gd name="T89" fmla="*/ 146 h 331"/>
                <a:gd name="T90" fmla="*/ 46 w 550"/>
                <a:gd name="T91" fmla="*/ 165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331">
                  <a:moveTo>
                    <a:pt x="85" y="331"/>
                  </a:moveTo>
                  <a:lnTo>
                    <a:pt x="88" y="270"/>
                  </a:lnTo>
                  <a:lnTo>
                    <a:pt x="89" y="239"/>
                  </a:lnTo>
                  <a:lnTo>
                    <a:pt x="85" y="229"/>
                  </a:lnTo>
                  <a:lnTo>
                    <a:pt x="78" y="236"/>
                  </a:lnTo>
                  <a:lnTo>
                    <a:pt x="66" y="252"/>
                  </a:lnTo>
                  <a:lnTo>
                    <a:pt x="50" y="272"/>
                  </a:lnTo>
                  <a:lnTo>
                    <a:pt x="28" y="291"/>
                  </a:lnTo>
                  <a:lnTo>
                    <a:pt x="0" y="303"/>
                  </a:lnTo>
                  <a:lnTo>
                    <a:pt x="4" y="272"/>
                  </a:lnTo>
                  <a:lnTo>
                    <a:pt x="13" y="246"/>
                  </a:lnTo>
                  <a:lnTo>
                    <a:pt x="23" y="222"/>
                  </a:lnTo>
                  <a:lnTo>
                    <a:pt x="37" y="201"/>
                  </a:lnTo>
                  <a:lnTo>
                    <a:pt x="50" y="180"/>
                  </a:lnTo>
                  <a:lnTo>
                    <a:pt x="62" y="160"/>
                  </a:lnTo>
                  <a:lnTo>
                    <a:pt x="74" y="138"/>
                  </a:lnTo>
                  <a:lnTo>
                    <a:pt x="83" y="116"/>
                  </a:lnTo>
                  <a:lnTo>
                    <a:pt x="91" y="112"/>
                  </a:lnTo>
                  <a:lnTo>
                    <a:pt x="100" y="109"/>
                  </a:lnTo>
                  <a:lnTo>
                    <a:pt x="110" y="104"/>
                  </a:lnTo>
                  <a:lnTo>
                    <a:pt x="119" y="101"/>
                  </a:lnTo>
                  <a:lnTo>
                    <a:pt x="126" y="94"/>
                  </a:lnTo>
                  <a:lnTo>
                    <a:pt x="133" y="88"/>
                  </a:lnTo>
                  <a:lnTo>
                    <a:pt x="137" y="80"/>
                  </a:lnTo>
                  <a:lnTo>
                    <a:pt x="141" y="71"/>
                  </a:lnTo>
                  <a:lnTo>
                    <a:pt x="172" y="73"/>
                  </a:lnTo>
                  <a:lnTo>
                    <a:pt x="200" y="79"/>
                  </a:lnTo>
                  <a:lnTo>
                    <a:pt x="226" y="84"/>
                  </a:lnTo>
                  <a:lnTo>
                    <a:pt x="249" y="85"/>
                  </a:lnTo>
                  <a:lnTo>
                    <a:pt x="268" y="79"/>
                  </a:lnTo>
                  <a:lnTo>
                    <a:pt x="286" y="65"/>
                  </a:lnTo>
                  <a:lnTo>
                    <a:pt x="299" y="39"/>
                  </a:lnTo>
                  <a:lnTo>
                    <a:pt x="313" y="0"/>
                  </a:lnTo>
                  <a:lnTo>
                    <a:pt x="337" y="9"/>
                  </a:lnTo>
                  <a:lnTo>
                    <a:pt x="362" y="22"/>
                  </a:lnTo>
                  <a:lnTo>
                    <a:pt x="386" y="38"/>
                  </a:lnTo>
                  <a:lnTo>
                    <a:pt x="412" y="55"/>
                  </a:lnTo>
                  <a:lnTo>
                    <a:pt x="440" y="70"/>
                  </a:lnTo>
                  <a:lnTo>
                    <a:pt x="471" y="84"/>
                  </a:lnTo>
                  <a:lnTo>
                    <a:pt x="505" y="92"/>
                  </a:lnTo>
                  <a:lnTo>
                    <a:pt x="546" y="96"/>
                  </a:lnTo>
                  <a:lnTo>
                    <a:pt x="548" y="103"/>
                  </a:lnTo>
                  <a:lnTo>
                    <a:pt x="549" y="108"/>
                  </a:lnTo>
                  <a:lnTo>
                    <a:pt x="549" y="112"/>
                  </a:lnTo>
                  <a:lnTo>
                    <a:pt x="550" y="118"/>
                  </a:lnTo>
                  <a:lnTo>
                    <a:pt x="540" y="123"/>
                  </a:lnTo>
                  <a:lnTo>
                    <a:pt x="529" y="127"/>
                  </a:lnTo>
                  <a:lnTo>
                    <a:pt x="520" y="130"/>
                  </a:lnTo>
                  <a:lnTo>
                    <a:pt x="512" y="133"/>
                  </a:lnTo>
                  <a:lnTo>
                    <a:pt x="504" y="137"/>
                  </a:lnTo>
                  <a:lnTo>
                    <a:pt x="498" y="142"/>
                  </a:lnTo>
                  <a:lnTo>
                    <a:pt x="494" y="150"/>
                  </a:lnTo>
                  <a:lnTo>
                    <a:pt x="494" y="163"/>
                  </a:lnTo>
                  <a:lnTo>
                    <a:pt x="512" y="187"/>
                  </a:lnTo>
                  <a:lnTo>
                    <a:pt x="517" y="202"/>
                  </a:lnTo>
                  <a:lnTo>
                    <a:pt x="511" y="208"/>
                  </a:lnTo>
                  <a:lnTo>
                    <a:pt x="500" y="209"/>
                  </a:lnTo>
                  <a:lnTo>
                    <a:pt x="481" y="204"/>
                  </a:lnTo>
                  <a:lnTo>
                    <a:pt x="464" y="200"/>
                  </a:lnTo>
                  <a:lnTo>
                    <a:pt x="448" y="195"/>
                  </a:lnTo>
                  <a:lnTo>
                    <a:pt x="437" y="194"/>
                  </a:lnTo>
                  <a:lnTo>
                    <a:pt x="433" y="198"/>
                  </a:lnTo>
                  <a:lnTo>
                    <a:pt x="433" y="202"/>
                  </a:lnTo>
                  <a:lnTo>
                    <a:pt x="432" y="208"/>
                  </a:lnTo>
                  <a:lnTo>
                    <a:pt x="432" y="217"/>
                  </a:lnTo>
                  <a:lnTo>
                    <a:pt x="442" y="226"/>
                  </a:lnTo>
                  <a:lnTo>
                    <a:pt x="450" y="237"/>
                  </a:lnTo>
                  <a:lnTo>
                    <a:pt x="452" y="241"/>
                  </a:lnTo>
                  <a:lnTo>
                    <a:pt x="454" y="249"/>
                  </a:lnTo>
                  <a:lnTo>
                    <a:pt x="454" y="257"/>
                  </a:lnTo>
                  <a:lnTo>
                    <a:pt x="454" y="270"/>
                  </a:lnTo>
                  <a:lnTo>
                    <a:pt x="436" y="269"/>
                  </a:lnTo>
                  <a:lnTo>
                    <a:pt x="422" y="268"/>
                  </a:lnTo>
                  <a:lnTo>
                    <a:pt x="410" y="267"/>
                  </a:lnTo>
                  <a:lnTo>
                    <a:pt x="402" y="264"/>
                  </a:lnTo>
                  <a:lnTo>
                    <a:pt x="394" y="260"/>
                  </a:lnTo>
                  <a:lnTo>
                    <a:pt x="387" y="254"/>
                  </a:lnTo>
                  <a:lnTo>
                    <a:pt x="380" y="245"/>
                  </a:lnTo>
                  <a:lnTo>
                    <a:pt x="373" y="234"/>
                  </a:lnTo>
                  <a:lnTo>
                    <a:pt x="356" y="234"/>
                  </a:lnTo>
                  <a:lnTo>
                    <a:pt x="347" y="238"/>
                  </a:lnTo>
                  <a:lnTo>
                    <a:pt x="343" y="242"/>
                  </a:lnTo>
                  <a:lnTo>
                    <a:pt x="345" y="250"/>
                  </a:lnTo>
                  <a:lnTo>
                    <a:pt x="348" y="257"/>
                  </a:lnTo>
                  <a:lnTo>
                    <a:pt x="351" y="268"/>
                  </a:lnTo>
                  <a:lnTo>
                    <a:pt x="353" y="278"/>
                  </a:lnTo>
                  <a:lnTo>
                    <a:pt x="353" y="291"/>
                  </a:lnTo>
                  <a:lnTo>
                    <a:pt x="335" y="288"/>
                  </a:lnTo>
                  <a:lnTo>
                    <a:pt x="321" y="284"/>
                  </a:lnTo>
                  <a:lnTo>
                    <a:pt x="311" y="277"/>
                  </a:lnTo>
                  <a:lnTo>
                    <a:pt x="304" y="270"/>
                  </a:lnTo>
                  <a:lnTo>
                    <a:pt x="296" y="262"/>
                  </a:lnTo>
                  <a:lnTo>
                    <a:pt x="290" y="255"/>
                  </a:lnTo>
                  <a:lnTo>
                    <a:pt x="282" y="248"/>
                  </a:lnTo>
                  <a:lnTo>
                    <a:pt x="275" y="246"/>
                  </a:lnTo>
                  <a:lnTo>
                    <a:pt x="267" y="253"/>
                  </a:lnTo>
                  <a:lnTo>
                    <a:pt x="264" y="261"/>
                  </a:lnTo>
                  <a:lnTo>
                    <a:pt x="261" y="268"/>
                  </a:lnTo>
                  <a:lnTo>
                    <a:pt x="261" y="276"/>
                  </a:lnTo>
                  <a:lnTo>
                    <a:pt x="261" y="283"/>
                  </a:lnTo>
                  <a:lnTo>
                    <a:pt x="261" y="291"/>
                  </a:lnTo>
                  <a:lnTo>
                    <a:pt x="260" y="301"/>
                  </a:lnTo>
                  <a:lnTo>
                    <a:pt x="259" y="313"/>
                  </a:lnTo>
                  <a:lnTo>
                    <a:pt x="251" y="314"/>
                  </a:lnTo>
                  <a:lnTo>
                    <a:pt x="245" y="310"/>
                  </a:lnTo>
                  <a:lnTo>
                    <a:pt x="241" y="301"/>
                  </a:lnTo>
                  <a:lnTo>
                    <a:pt x="238" y="292"/>
                  </a:lnTo>
                  <a:lnTo>
                    <a:pt x="235" y="280"/>
                  </a:lnTo>
                  <a:lnTo>
                    <a:pt x="235" y="271"/>
                  </a:lnTo>
                  <a:lnTo>
                    <a:pt x="235" y="263"/>
                  </a:lnTo>
                  <a:lnTo>
                    <a:pt x="235" y="261"/>
                  </a:lnTo>
                  <a:lnTo>
                    <a:pt x="221" y="250"/>
                  </a:lnTo>
                  <a:lnTo>
                    <a:pt x="211" y="249"/>
                  </a:lnTo>
                  <a:lnTo>
                    <a:pt x="203" y="255"/>
                  </a:lnTo>
                  <a:lnTo>
                    <a:pt x="198" y="267"/>
                  </a:lnTo>
                  <a:lnTo>
                    <a:pt x="192" y="279"/>
                  </a:lnTo>
                  <a:lnTo>
                    <a:pt x="188" y="294"/>
                  </a:lnTo>
                  <a:lnTo>
                    <a:pt x="181" y="308"/>
                  </a:lnTo>
                  <a:lnTo>
                    <a:pt x="174" y="319"/>
                  </a:lnTo>
                  <a:lnTo>
                    <a:pt x="168" y="314"/>
                  </a:lnTo>
                  <a:lnTo>
                    <a:pt x="165" y="305"/>
                  </a:lnTo>
                  <a:lnTo>
                    <a:pt x="164" y="294"/>
                  </a:lnTo>
                  <a:lnTo>
                    <a:pt x="164" y="283"/>
                  </a:lnTo>
                  <a:lnTo>
                    <a:pt x="164" y="270"/>
                  </a:lnTo>
                  <a:lnTo>
                    <a:pt x="164" y="260"/>
                  </a:lnTo>
                  <a:lnTo>
                    <a:pt x="164" y="250"/>
                  </a:lnTo>
                  <a:lnTo>
                    <a:pt x="164" y="246"/>
                  </a:lnTo>
                  <a:lnTo>
                    <a:pt x="153" y="246"/>
                  </a:lnTo>
                  <a:lnTo>
                    <a:pt x="145" y="248"/>
                  </a:lnTo>
                  <a:lnTo>
                    <a:pt x="139" y="253"/>
                  </a:lnTo>
                  <a:lnTo>
                    <a:pt x="136" y="259"/>
                  </a:lnTo>
                  <a:lnTo>
                    <a:pt x="133" y="263"/>
                  </a:lnTo>
                  <a:lnTo>
                    <a:pt x="129" y="271"/>
                  </a:lnTo>
                  <a:lnTo>
                    <a:pt x="123" y="279"/>
                  </a:lnTo>
                  <a:lnTo>
                    <a:pt x="118" y="291"/>
                  </a:lnTo>
                  <a:lnTo>
                    <a:pt x="108" y="307"/>
                  </a:lnTo>
                  <a:lnTo>
                    <a:pt x="98" y="329"/>
                  </a:lnTo>
                  <a:lnTo>
                    <a:pt x="91" y="330"/>
                  </a:lnTo>
                  <a:lnTo>
                    <a:pt x="85" y="3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5" name="Freeform 50"/>
            <p:cNvSpPr>
              <a:spLocks/>
            </p:cNvSpPr>
            <p:nvPr/>
          </p:nvSpPr>
          <p:spPr bwMode="auto">
            <a:xfrm>
              <a:off x="297" y="839"/>
              <a:ext cx="257" cy="311"/>
            </a:xfrm>
            <a:custGeom>
              <a:avLst/>
              <a:gdLst>
                <a:gd name="T0" fmla="*/ 108 w 513"/>
                <a:gd name="T1" fmla="*/ 309 h 622"/>
                <a:gd name="T2" fmla="*/ 98 w 513"/>
                <a:gd name="T3" fmla="*/ 306 h 622"/>
                <a:gd name="T4" fmla="*/ 87 w 513"/>
                <a:gd name="T5" fmla="*/ 304 h 622"/>
                <a:gd name="T6" fmla="*/ 79 w 513"/>
                <a:gd name="T7" fmla="*/ 261 h 622"/>
                <a:gd name="T8" fmla="*/ 64 w 513"/>
                <a:gd name="T9" fmla="*/ 216 h 622"/>
                <a:gd name="T10" fmla="*/ 56 w 513"/>
                <a:gd name="T11" fmla="*/ 202 h 622"/>
                <a:gd name="T12" fmla="*/ 65 w 513"/>
                <a:gd name="T13" fmla="*/ 243 h 622"/>
                <a:gd name="T14" fmla="*/ 77 w 513"/>
                <a:gd name="T15" fmla="*/ 285 h 622"/>
                <a:gd name="T16" fmla="*/ 80 w 513"/>
                <a:gd name="T17" fmla="*/ 300 h 622"/>
                <a:gd name="T18" fmla="*/ 70 w 513"/>
                <a:gd name="T19" fmla="*/ 295 h 622"/>
                <a:gd name="T20" fmla="*/ 58 w 513"/>
                <a:gd name="T21" fmla="*/ 263 h 622"/>
                <a:gd name="T22" fmla="*/ 45 w 513"/>
                <a:gd name="T23" fmla="*/ 218 h 622"/>
                <a:gd name="T24" fmla="*/ 35 w 513"/>
                <a:gd name="T25" fmla="*/ 175 h 622"/>
                <a:gd name="T26" fmla="*/ 43 w 513"/>
                <a:gd name="T27" fmla="*/ 216 h 622"/>
                <a:gd name="T28" fmla="*/ 56 w 513"/>
                <a:gd name="T29" fmla="*/ 258 h 622"/>
                <a:gd name="T30" fmla="*/ 56 w 513"/>
                <a:gd name="T31" fmla="*/ 283 h 622"/>
                <a:gd name="T32" fmla="*/ 42 w 513"/>
                <a:gd name="T33" fmla="*/ 256 h 622"/>
                <a:gd name="T34" fmla="*/ 31 w 513"/>
                <a:gd name="T35" fmla="*/ 216 h 622"/>
                <a:gd name="T36" fmla="*/ 21 w 513"/>
                <a:gd name="T37" fmla="*/ 178 h 622"/>
                <a:gd name="T38" fmla="*/ 26 w 513"/>
                <a:gd name="T39" fmla="*/ 211 h 622"/>
                <a:gd name="T40" fmla="*/ 37 w 513"/>
                <a:gd name="T41" fmla="*/ 247 h 622"/>
                <a:gd name="T42" fmla="*/ 37 w 513"/>
                <a:gd name="T43" fmla="*/ 270 h 622"/>
                <a:gd name="T44" fmla="*/ 19 w 513"/>
                <a:gd name="T45" fmla="*/ 222 h 622"/>
                <a:gd name="T46" fmla="*/ 5 w 513"/>
                <a:gd name="T47" fmla="*/ 167 h 622"/>
                <a:gd name="T48" fmla="*/ 5 w 513"/>
                <a:gd name="T49" fmla="*/ 182 h 622"/>
                <a:gd name="T50" fmla="*/ 12 w 513"/>
                <a:gd name="T51" fmla="*/ 216 h 622"/>
                <a:gd name="T52" fmla="*/ 23 w 513"/>
                <a:gd name="T53" fmla="*/ 249 h 622"/>
                <a:gd name="T54" fmla="*/ 0 w 513"/>
                <a:gd name="T55" fmla="*/ 188 h 622"/>
                <a:gd name="T56" fmla="*/ 54 w 513"/>
                <a:gd name="T57" fmla="*/ 94 h 622"/>
                <a:gd name="T58" fmla="*/ 154 w 513"/>
                <a:gd name="T59" fmla="*/ 34 h 622"/>
                <a:gd name="T60" fmla="*/ 190 w 513"/>
                <a:gd name="T61" fmla="*/ 17 h 622"/>
                <a:gd name="T62" fmla="*/ 211 w 513"/>
                <a:gd name="T63" fmla="*/ 75 h 622"/>
                <a:gd name="T64" fmla="*/ 218 w 513"/>
                <a:gd name="T65" fmla="*/ 125 h 622"/>
                <a:gd name="T66" fmla="*/ 196 w 513"/>
                <a:gd name="T67" fmla="*/ 135 h 622"/>
                <a:gd name="T68" fmla="*/ 186 w 513"/>
                <a:gd name="T69" fmla="*/ 155 h 622"/>
                <a:gd name="T70" fmla="*/ 190 w 513"/>
                <a:gd name="T71" fmla="*/ 165 h 622"/>
                <a:gd name="T72" fmla="*/ 203 w 513"/>
                <a:gd name="T73" fmla="*/ 152 h 622"/>
                <a:gd name="T74" fmla="*/ 219 w 513"/>
                <a:gd name="T75" fmla="*/ 144 h 622"/>
                <a:gd name="T76" fmla="*/ 237 w 513"/>
                <a:gd name="T77" fmla="*/ 176 h 622"/>
                <a:gd name="T78" fmla="*/ 257 w 513"/>
                <a:gd name="T79" fmla="*/ 256 h 622"/>
                <a:gd name="T80" fmla="*/ 231 w 513"/>
                <a:gd name="T81" fmla="*/ 300 h 622"/>
                <a:gd name="T82" fmla="*/ 208 w 513"/>
                <a:gd name="T83" fmla="*/ 293 h 622"/>
                <a:gd name="T84" fmla="*/ 186 w 513"/>
                <a:gd name="T85" fmla="*/ 291 h 622"/>
                <a:gd name="T86" fmla="*/ 171 w 513"/>
                <a:gd name="T87" fmla="*/ 296 h 622"/>
                <a:gd name="T88" fmla="*/ 171 w 513"/>
                <a:gd name="T89" fmla="*/ 306 h 622"/>
                <a:gd name="T90" fmla="*/ 149 w 513"/>
                <a:gd name="T91" fmla="*/ 308 h 622"/>
                <a:gd name="T92" fmla="*/ 128 w 513"/>
                <a:gd name="T93" fmla="*/ 31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3" h="622">
                  <a:moveTo>
                    <a:pt x="229" y="622"/>
                  </a:moveTo>
                  <a:lnTo>
                    <a:pt x="222" y="619"/>
                  </a:lnTo>
                  <a:lnTo>
                    <a:pt x="215" y="617"/>
                  </a:lnTo>
                  <a:lnTo>
                    <a:pt x="208" y="615"/>
                  </a:lnTo>
                  <a:lnTo>
                    <a:pt x="201" y="613"/>
                  </a:lnTo>
                  <a:lnTo>
                    <a:pt x="195" y="611"/>
                  </a:lnTo>
                  <a:lnTo>
                    <a:pt x="188" y="610"/>
                  </a:lnTo>
                  <a:lnTo>
                    <a:pt x="181" y="608"/>
                  </a:lnTo>
                  <a:lnTo>
                    <a:pt x="174" y="607"/>
                  </a:lnTo>
                  <a:lnTo>
                    <a:pt x="171" y="580"/>
                  </a:lnTo>
                  <a:lnTo>
                    <a:pt x="166" y="552"/>
                  </a:lnTo>
                  <a:lnTo>
                    <a:pt x="157" y="521"/>
                  </a:lnTo>
                  <a:lnTo>
                    <a:pt x="147" y="492"/>
                  </a:lnTo>
                  <a:lnTo>
                    <a:pt x="136" y="460"/>
                  </a:lnTo>
                  <a:lnTo>
                    <a:pt x="127" y="431"/>
                  </a:lnTo>
                  <a:lnTo>
                    <a:pt x="116" y="404"/>
                  </a:lnTo>
                  <a:lnTo>
                    <a:pt x="111" y="381"/>
                  </a:lnTo>
                  <a:lnTo>
                    <a:pt x="111" y="403"/>
                  </a:lnTo>
                  <a:lnTo>
                    <a:pt x="115" y="428"/>
                  </a:lnTo>
                  <a:lnTo>
                    <a:pt x="121" y="455"/>
                  </a:lnTo>
                  <a:lnTo>
                    <a:pt x="129" y="485"/>
                  </a:lnTo>
                  <a:lnTo>
                    <a:pt x="136" y="513"/>
                  </a:lnTo>
                  <a:lnTo>
                    <a:pt x="145" y="542"/>
                  </a:lnTo>
                  <a:lnTo>
                    <a:pt x="154" y="570"/>
                  </a:lnTo>
                  <a:lnTo>
                    <a:pt x="162" y="597"/>
                  </a:lnTo>
                  <a:lnTo>
                    <a:pt x="161" y="599"/>
                  </a:lnTo>
                  <a:lnTo>
                    <a:pt x="160" y="600"/>
                  </a:lnTo>
                  <a:lnTo>
                    <a:pt x="150" y="593"/>
                  </a:lnTo>
                  <a:lnTo>
                    <a:pt x="144" y="590"/>
                  </a:lnTo>
                  <a:lnTo>
                    <a:pt x="139" y="589"/>
                  </a:lnTo>
                  <a:lnTo>
                    <a:pt x="136" y="588"/>
                  </a:lnTo>
                  <a:lnTo>
                    <a:pt x="124" y="557"/>
                  </a:lnTo>
                  <a:lnTo>
                    <a:pt x="115" y="526"/>
                  </a:lnTo>
                  <a:lnTo>
                    <a:pt x="105" y="496"/>
                  </a:lnTo>
                  <a:lnTo>
                    <a:pt x="98" y="466"/>
                  </a:lnTo>
                  <a:lnTo>
                    <a:pt x="90" y="436"/>
                  </a:lnTo>
                  <a:lnTo>
                    <a:pt x="83" y="408"/>
                  </a:lnTo>
                  <a:lnTo>
                    <a:pt x="76" y="378"/>
                  </a:lnTo>
                  <a:lnTo>
                    <a:pt x="70" y="349"/>
                  </a:lnTo>
                  <a:lnTo>
                    <a:pt x="71" y="374"/>
                  </a:lnTo>
                  <a:lnTo>
                    <a:pt x="77" y="402"/>
                  </a:lnTo>
                  <a:lnTo>
                    <a:pt x="85" y="431"/>
                  </a:lnTo>
                  <a:lnTo>
                    <a:pt x="94" y="459"/>
                  </a:lnTo>
                  <a:lnTo>
                    <a:pt x="102" y="487"/>
                  </a:lnTo>
                  <a:lnTo>
                    <a:pt x="111" y="515"/>
                  </a:lnTo>
                  <a:lnTo>
                    <a:pt x="114" y="541"/>
                  </a:lnTo>
                  <a:lnTo>
                    <a:pt x="115" y="569"/>
                  </a:lnTo>
                  <a:lnTo>
                    <a:pt x="111" y="566"/>
                  </a:lnTo>
                  <a:lnTo>
                    <a:pt x="106" y="566"/>
                  </a:lnTo>
                  <a:lnTo>
                    <a:pt x="94" y="539"/>
                  </a:lnTo>
                  <a:lnTo>
                    <a:pt x="84" y="512"/>
                  </a:lnTo>
                  <a:lnTo>
                    <a:pt x="75" y="485"/>
                  </a:lnTo>
                  <a:lnTo>
                    <a:pt x="68" y="459"/>
                  </a:lnTo>
                  <a:lnTo>
                    <a:pt x="61" y="432"/>
                  </a:lnTo>
                  <a:lnTo>
                    <a:pt x="54" y="406"/>
                  </a:lnTo>
                  <a:lnTo>
                    <a:pt x="47" y="380"/>
                  </a:lnTo>
                  <a:lnTo>
                    <a:pt x="41" y="356"/>
                  </a:lnTo>
                  <a:lnTo>
                    <a:pt x="41" y="376"/>
                  </a:lnTo>
                  <a:lnTo>
                    <a:pt x="46" y="399"/>
                  </a:lnTo>
                  <a:lnTo>
                    <a:pt x="52" y="421"/>
                  </a:lnTo>
                  <a:lnTo>
                    <a:pt x="59" y="446"/>
                  </a:lnTo>
                  <a:lnTo>
                    <a:pt x="66" y="470"/>
                  </a:lnTo>
                  <a:lnTo>
                    <a:pt x="73" y="494"/>
                  </a:lnTo>
                  <a:lnTo>
                    <a:pt x="78" y="518"/>
                  </a:lnTo>
                  <a:lnTo>
                    <a:pt x="84" y="543"/>
                  </a:lnTo>
                  <a:lnTo>
                    <a:pt x="73" y="540"/>
                  </a:lnTo>
                  <a:lnTo>
                    <a:pt x="61" y="519"/>
                  </a:lnTo>
                  <a:lnTo>
                    <a:pt x="48" y="485"/>
                  </a:lnTo>
                  <a:lnTo>
                    <a:pt x="37" y="443"/>
                  </a:lnTo>
                  <a:lnTo>
                    <a:pt x="24" y="401"/>
                  </a:lnTo>
                  <a:lnTo>
                    <a:pt x="16" y="363"/>
                  </a:lnTo>
                  <a:lnTo>
                    <a:pt x="9" y="334"/>
                  </a:lnTo>
                  <a:lnTo>
                    <a:pt x="8" y="322"/>
                  </a:lnTo>
                  <a:lnTo>
                    <a:pt x="8" y="343"/>
                  </a:lnTo>
                  <a:lnTo>
                    <a:pt x="10" y="364"/>
                  </a:lnTo>
                  <a:lnTo>
                    <a:pt x="14" y="386"/>
                  </a:lnTo>
                  <a:lnTo>
                    <a:pt x="20" y="409"/>
                  </a:lnTo>
                  <a:lnTo>
                    <a:pt x="24" y="431"/>
                  </a:lnTo>
                  <a:lnTo>
                    <a:pt x="31" y="454"/>
                  </a:lnTo>
                  <a:lnTo>
                    <a:pt x="38" y="475"/>
                  </a:lnTo>
                  <a:lnTo>
                    <a:pt x="46" y="498"/>
                  </a:lnTo>
                  <a:lnTo>
                    <a:pt x="44" y="500"/>
                  </a:lnTo>
                  <a:lnTo>
                    <a:pt x="41" y="501"/>
                  </a:lnTo>
                  <a:lnTo>
                    <a:pt x="0" y="376"/>
                  </a:lnTo>
                  <a:lnTo>
                    <a:pt x="6" y="290"/>
                  </a:lnTo>
                  <a:lnTo>
                    <a:pt x="46" y="229"/>
                  </a:lnTo>
                  <a:lnTo>
                    <a:pt x="108" y="188"/>
                  </a:lnTo>
                  <a:lnTo>
                    <a:pt x="180" y="153"/>
                  </a:lnTo>
                  <a:lnTo>
                    <a:pt x="251" y="116"/>
                  </a:lnTo>
                  <a:lnTo>
                    <a:pt x="308" y="68"/>
                  </a:lnTo>
                  <a:lnTo>
                    <a:pt x="343" y="0"/>
                  </a:lnTo>
                  <a:lnTo>
                    <a:pt x="361" y="10"/>
                  </a:lnTo>
                  <a:lnTo>
                    <a:pt x="380" y="34"/>
                  </a:lnTo>
                  <a:lnTo>
                    <a:pt x="397" y="68"/>
                  </a:lnTo>
                  <a:lnTo>
                    <a:pt x="411" y="108"/>
                  </a:lnTo>
                  <a:lnTo>
                    <a:pt x="421" y="150"/>
                  </a:lnTo>
                  <a:lnTo>
                    <a:pt x="430" y="190"/>
                  </a:lnTo>
                  <a:lnTo>
                    <a:pt x="434" y="225"/>
                  </a:lnTo>
                  <a:lnTo>
                    <a:pt x="435" y="249"/>
                  </a:lnTo>
                  <a:lnTo>
                    <a:pt x="417" y="253"/>
                  </a:lnTo>
                  <a:lnTo>
                    <a:pt x="403" y="260"/>
                  </a:lnTo>
                  <a:lnTo>
                    <a:pt x="391" y="269"/>
                  </a:lnTo>
                  <a:lnTo>
                    <a:pt x="383" y="281"/>
                  </a:lnTo>
                  <a:lnTo>
                    <a:pt x="375" y="294"/>
                  </a:lnTo>
                  <a:lnTo>
                    <a:pt x="372" y="309"/>
                  </a:lnTo>
                  <a:lnTo>
                    <a:pt x="368" y="325"/>
                  </a:lnTo>
                  <a:lnTo>
                    <a:pt x="368" y="343"/>
                  </a:lnTo>
                  <a:lnTo>
                    <a:pt x="379" y="329"/>
                  </a:lnTo>
                  <a:lnTo>
                    <a:pt x="388" y="319"/>
                  </a:lnTo>
                  <a:lnTo>
                    <a:pt x="396" y="310"/>
                  </a:lnTo>
                  <a:lnTo>
                    <a:pt x="405" y="303"/>
                  </a:lnTo>
                  <a:lnTo>
                    <a:pt x="413" y="296"/>
                  </a:lnTo>
                  <a:lnTo>
                    <a:pt x="425" y="293"/>
                  </a:lnTo>
                  <a:lnTo>
                    <a:pt x="437" y="288"/>
                  </a:lnTo>
                  <a:lnTo>
                    <a:pt x="455" y="284"/>
                  </a:lnTo>
                  <a:lnTo>
                    <a:pt x="460" y="311"/>
                  </a:lnTo>
                  <a:lnTo>
                    <a:pt x="474" y="352"/>
                  </a:lnTo>
                  <a:lnTo>
                    <a:pt x="490" y="404"/>
                  </a:lnTo>
                  <a:lnTo>
                    <a:pt x="505" y="459"/>
                  </a:lnTo>
                  <a:lnTo>
                    <a:pt x="513" y="511"/>
                  </a:lnTo>
                  <a:lnTo>
                    <a:pt x="512" y="556"/>
                  </a:lnTo>
                  <a:lnTo>
                    <a:pt x="495" y="587"/>
                  </a:lnTo>
                  <a:lnTo>
                    <a:pt x="461" y="600"/>
                  </a:lnTo>
                  <a:lnTo>
                    <a:pt x="445" y="594"/>
                  </a:lnTo>
                  <a:lnTo>
                    <a:pt x="430" y="589"/>
                  </a:lnTo>
                  <a:lnTo>
                    <a:pt x="415" y="586"/>
                  </a:lnTo>
                  <a:lnTo>
                    <a:pt x="402" y="584"/>
                  </a:lnTo>
                  <a:lnTo>
                    <a:pt x="387" y="581"/>
                  </a:lnTo>
                  <a:lnTo>
                    <a:pt x="372" y="581"/>
                  </a:lnTo>
                  <a:lnTo>
                    <a:pt x="358" y="582"/>
                  </a:lnTo>
                  <a:lnTo>
                    <a:pt x="345" y="586"/>
                  </a:lnTo>
                  <a:lnTo>
                    <a:pt x="342" y="592"/>
                  </a:lnTo>
                  <a:lnTo>
                    <a:pt x="341" y="597"/>
                  </a:lnTo>
                  <a:lnTo>
                    <a:pt x="341" y="603"/>
                  </a:lnTo>
                  <a:lnTo>
                    <a:pt x="341" y="612"/>
                  </a:lnTo>
                  <a:lnTo>
                    <a:pt x="326" y="613"/>
                  </a:lnTo>
                  <a:lnTo>
                    <a:pt x="312" y="615"/>
                  </a:lnTo>
                  <a:lnTo>
                    <a:pt x="297" y="616"/>
                  </a:lnTo>
                  <a:lnTo>
                    <a:pt x="283" y="618"/>
                  </a:lnTo>
                  <a:lnTo>
                    <a:pt x="269" y="619"/>
                  </a:lnTo>
                  <a:lnTo>
                    <a:pt x="255" y="620"/>
                  </a:lnTo>
                  <a:lnTo>
                    <a:pt x="242" y="620"/>
                  </a:lnTo>
                  <a:lnTo>
                    <a:pt x="229" y="62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6" name="Freeform 51"/>
            <p:cNvSpPr>
              <a:spLocks/>
            </p:cNvSpPr>
            <p:nvPr/>
          </p:nvSpPr>
          <p:spPr bwMode="auto">
            <a:xfrm>
              <a:off x="376" y="1038"/>
              <a:ext cx="28" cy="104"/>
            </a:xfrm>
            <a:custGeom>
              <a:avLst/>
              <a:gdLst>
                <a:gd name="T0" fmla="*/ 25 w 55"/>
                <a:gd name="T1" fmla="*/ 104 h 209"/>
                <a:gd name="T2" fmla="*/ 22 w 55"/>
                <a:gd name="T3" fmla="*/ 94 h 209"/>
                <a:gd name="T4" fmla="*/ 18 w 55"/>
                <a:gd name="T5" fmla="*/ 80 h 209"/>
                <a:gd name="T6" fmla="*/ 13 w 55"/>
                <a:gd name="T7" fmla="*/ 65 h 209"/>
                <a:gd name="T8" fmla="*/ 9 w 55"/>
                <a:gd name="T9" fmla="*/ 49 h 209"/>
                <a:gd name="T10" fmla="*/ 5 w 55"/>
                <a:gd name="T11" fmla="*/ 33 h 209"/>
                <a:gd name="T12" fmla="*/ 2 w 55"/>
                <a:gd name="T13" fmla="*/ 18 h 209"/>
                <a:gd name="T14" fmla="*/ 0 w 55"/>
                <a:gd name="T15" fmla="*/ 7 h 209"/>
                <a:gd name="T16" fmla="*/ 1 w 55"/>
                <a:gd name="T17" fmla="*/ 0 h 209"/>
                <a:gd name="T18" fmla="*/ 2 w 55"/>
                <a:gd name="T19" fmla="*/ 6 h 209"/>
                <a:gd name="T20" fmla="*/ 4 w 55"/>
                <a:gd name="T21" fmla="*/ 11 h 209"/>
                <a:gd name="T22" fmla="*/ 6 w 55"/>
                <a:gd name="T23" fmla="*/ 18 h 209"/>
                <a:gd name="T24" fmla="*/ 8 w 55"/>
                <a:gd name="T25" fmla="*/ 27 h 209"/>
                <a:gd name="T26" fmla="*/ 11 w 55"/>
                <a:gd name="T27" fmla="*/ 38 h 209"/>
                <a:gd name="T28" fmla="*/ 15 w 55"/>
                <a:gd name="T29" fmla="*/ 54 h 209"/>
                <a:gd name="T30" fmla="*/ 20 w 55"/>
                <a:gd name="T31" fmla="*/ 75 h 209"/>
                <a:gd name="T32" fmla="*/ 28 w 55"/>
                <a:gd name="T33" fmla="*/ 104 h 209"/>
                <a:gd name="T34" fmla="*/ 25 w 55"/>
                <a:gd name="T35" fmla="*/ 10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 h="209">
                  <a:moveTo>
                    <a:pt x="50" y="209"/>
                  </a:moveTo>
                  <a:lnTo>
                    <a:pt x="44" y="188"/>
                  </a:lnTo>
                  <a:lnTo>
                    <a:pt x="36" y="161"/>
                  </a:lnTo>
                  <a:lnTo>
                    <a:pt x="26" y="130"/>
                  </a:lnTo>
                  <a:lnTo>
                    <a:pt x="18" y="98"/>
                  </a:lnTo>
                  <a:lnTo>
                    <a:pt x="9" y="66"/>
                  </a:lnTo>
                  <a:lnTo>
                    <a:pt x="3" y="37"/>
                  </a:lnTo>
                  <a:lnTo>
                    <a:pt x="0" y="14"/>
                  </a:lnTo>
                  <a:lnTo>
                    <a:pt x="1" y="0"/>
                  </a:lnTo>
                  <a:lnTo>
                    <a:pt x="4" y="12"/>
                  </a:lnTo>
                  <a:lnTo>
                    <a:pt x="8" y="23"/>
                  </a:lnTo>
                  <a:lnTo>
                    <a:pt x="11" y="36"/>
                  </a:lnTo>
                  <a:lnTo>
                    <a:pt x="16" y="54"/>
                  </a:lnTo>
                  <a:lnTo>
                    <a:pt x="21" y="76"/>
                  </a:lnTo>
                  <a:lnTo>
                    <a:pt x="30" y="108"/>
                  </a:lnTo>
                  <a:lnTo>
                    <a:pt x="40" y="151"/>
                  </a:lnTo>
                  <a:lnTo>
                    <a:pt x="55" y="209"/>
                  </a:lnTo>
                  <a:lnTo>
                    <a:pt x="50"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7" name="Freeform 52"/>
            <p:cNvSpPr>
              <a:spLocks/>
            </p:cNvSpPr>
            <p:nvPr/>
          </p:nvSpPr>
          <p:spPr bwMode="auto">
            <a:xfrm>
              <a:off x="397" y="1036"/>
              <a:ext cx="27" cy="106"/>
            </a:xfrm>
            <a:custGeom>
              <a:avLst/>
              <a:gdLst>
                <a:gd name="T0" fmla="*/ 24 w 55"/>
                <a:gd name="T1" fmla="*/ 106 h 213"/>
                <a:gd name="T2" fmla="*/ 21 w 55"/>
                <a:gd name="T3" fmla="*/ 94 h 213"/>
                <a:gd name="T4" fmla="*/ 16 w 55"/>
                <a:gd name="T5" fmla="*/ 80 h 213"/>
                <a:gd name="T6" fmla="*/ 12 w 55"/>
                <a:gd name="T7" fmla="*/ 65 h 213"/>
                <a:gd name="T8" fmla="*/ 8 w 55"/>
                <a:gd name="T9" fmla="*/ 49 h 213"/>
                <a:gd name="T10" fmla="*/ 4 w 55"/>
                <a:gd name="T11" fmla="*/ 34 h 213"/>
                <a:gd name="T12" fmla="*/ 2 w 55"/>
                <a:gd name="T13" fmla="*/ 20 h 213"/>
                <a:gd name="T14" fmla="*/ 0 w 55"/>
                <a:gd name="T15" fmla="*/ 8 h 213"/>
                <a:gd name="T16" fmla="*/ 0 w 55"/>
                <a:gd name="T17" fmla="*/ 0 h 213"/>
                <a:gd name="T18" fmla="*/ 2 w 55"/>
                <a:gd name="T19" fmla="*/ 5 h 213"/>
                <a:gd name="T20" fmla="*/ 5 w 55"/>
                <a:gd name="T21" fmla="*/ 16 h 213"/>
                <a:gd name="T22" fmla="*/ 8 w 55"/>
                <a:gd name="T23" fmla="*/ 32 h 213"/>
                <a:gd name="T24" fmla="*/ 13 w 55"/>
                <a:gd name="T25" fmla="*/ 50 h 213"/>
                <a:gd name="T26" fmla="*/ 17 w 55"/>
                <a:gd name="T27" fmla="*/ 68 h 213"/>
                <a:gd name="T28" fmla="*/ 22 w 55"/>
                <a:gd name="T29" fmla="*/ 85 h 213"/>
                <a:gd name="T30" fmla="*/ 25 w 55"/>
                <a:gd name="T31" fmla="*/ 98 h 213"/>
                <a:gd name="T32" fmla="*/ 27 w 55"/>
                <a:gd name="T33" fmla="*/ 106 h 213"/>
                <a:gd name="T34" fmla="*/ 26 w 55"/>
                <a:gd name="T35" fmla="*/ 106 h 213"/>
                <a:gd name="T36" fmla="*/ 24 w 55"/>
                <a:gd name="T37" fmla="*/ 106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213">
                  <a:moveTo>
                    <a:pt x="48" y="213"/>
                  </a:moveTo>
                  <a:lnTo>
                    <a:pt x="42" y="188"/>
                  </a:lnTo>
                  <a:lnTo>
                    <a:pt x="33" y="161"/>
                  </a:lnTo>
                  <a:lnTo>
                    <a:pt x="24" y="130"/>
                  </a:lnTo>
                  <a:lnTo>
                    <a:pt x="16" y="99"/>
                  </a:lnTo>
                  <a:lnTo>
                    <a:pt x="8" y="68"/>
                  </a:lnTo>
                  <a:lnTo>
                    <a:pt x="4" y="40"/>
                  </a:lnTo>
                  <a:lnTo>
                    <a:pt x="0" y="16"/>
                  </a:lnTo>
                  <a:lnTo>
                    <a:pt x="1" y="0"/>
                  </a:lnTo>
                  <a:lnTo>
                    <a:pt x="4" y="10"/>
                  </a:lnTo>
                  <a:lnTo>
                    <a:pt x="10" y="33"/>
                  </a:lnTo>
                  <a:lnTo>
                    <a:pt x="17" y="64"/>
                  </a:lnTo>
                  <a:lnTo>
                    <a:pt x="27" y="101"/>
                  </a:lnTo>
                  <a:lnTo>
                    <a:pt x="35" y="137"/>
                  </a:lnTo>
                  <a:lnTo>
                    <a:pt x="44" y="170"/>
                  </a:lnTo>
                  <a:lnTo>
                    <a:pt x="51" y="196"/>
                  </a:lnTo>
                  <a:lnTo>
                    <a:pt x="55" y="213"/>
                  </a:lnTo>
                  <a:lnTo>
                    <a:pt x="52" y="213"/>
                  </a:lnTo>
                  <a:lnTo>
                    <a:pt x="48"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8" name="Freeform 53"/>
            <p:cNvSpPr>
              <a:spLocks/>
            </p:cNvSpPr>
            <p:nvPr/>
          </p:nvSpPr>
          <p:spPr bwMode="auto">
            <a:xfrm>
              <a:off x="415" y="1049"/>
              <a:ext cx="21" cy="89"/>
            </a:xfrm>
            <a:custGeom>
              <a:avLst/>
              <a:gdLst>
                <a:gd name="T0" fmla="*/ 19 w 42"/>
                <a:gd name="T1" fmla="*/ 87 h 177"/>
                <a:gd name="T2" fmla="*/ 16 w 42"/>
                <a:gd name="T3" fmla="*/ 75 h 177"/>
                <a:gd name="T4" fmla="*/ 13 w 42"/>
                <a:gd name="T5" fmla="*/ 64 h 177"/>
                <a:gd name="T6" fmla="*/ 11 w 42"/>
                <a:gd name="T7" fmla="*/ 53 h 177"/>
                <a:gd name="T8" fmla="*/ 8 w 42"/>
                <a:gd name="T9" fmla="*/ 42 h 177"/>
                <a:gd name="T10" fmla="*/ 5 w 42"/>
                <a:gd name="T11" fmla="*/ 31 h 177"/>
                <a:gd name="T12" fmla="*/ 3 w 42"/>
                <a:gd name="T13" fmla="*/ 20 h 177"/>
                <a:gd name="T14" fmla="*/ 1 w 42"/>
                <a:gd name="T15" fmla="*/ 10 h 177"/>
                <a:gd name="T16" fmla="*/ 0 w 42"/>
                <a:gd name="T17" fmla="*/ 0 h 177"/>
                <a:gd name="T18" fmla="*/ 4 w 42"/>
                <a:gd name="T19" fmla="*/ 7 h 177"/>
                <a:gd name="T20" fmla="*/ 7 w 42"/>
                <a:gd name="T21" fmla="*/ 18 h 177"/>
                <a:gd name="T22" fmla="*/ 11 w 42"/>
                <a:gd name="T23" fmla="*/ 30 h 177"/>
                <a:gd name="T24" fmla="*/ 15 w 42"/>
                <a:gd name="T25" fmla="*/ 45 h 177"/>
                <a:gd name="T26" fmla="*/ 17 w 42"/>
                <a:gd name="T27" fmla="*/ 60 h 177"/>
                <a:gd name="T28" fmla="*/ 20 w 42"/>
                <a:gd name="T29" fmla="*/ 72 h 177"/>
                <a:gd name="T30" fmla="*/ 21 w 42"/>
                <a:gd name="T31" fmla="*/ 83 h 177"/>
                <a:gd name="T32" fmla="*/ 21 w 42"/>
                <a:gd name="T33" fmla="*/ 89 h 177"/>
                <a:gd name="T34" fmla="*/ 20 w 42"/>
                <a:gd name="T35" fmla="*/ 88 h 177"/>
                <a:gd name="T36" fmla="*/ 19 w 42"/>
                <a:gd name="T37" fmla="*/ 8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177">
                  <a:moveTo>
                    <a:pt x="38" y="173"/>
                  </a:moveTo>
                  <a:lnTo>
                    <a:pt x="32" y="150"/>
                  </a:lnTo>
                  <a:lnTo>
                    <a:pt x="26" y="128"/>
                  </a:lnTo>
                  <a:lnTo>
                    <a:pt x="21" y="105"/>
                  </a:lnTo>
                  <a:lnTo>
                    <a:pt x="16" y="83"/>
                  </a:lnTo>
                  <a:lnTo>
                    <a:pt x="10" y="61"/>
                  </a:lnTo>
                  <a:lnTo>
                    <a:pt x="6" y="39"/>
                  </a:lnTo>
                  <a:lnTo>
                    <a:pt x="2" y="19"/>
                  </a:lnTo>
                  <a:lnTo>
                    <a:pt x="0" y="0"/>
                  </a:lnTo>
                  <a:lnTo>
                    <a:pt x="7" y="13"/>
                  </a:lnTo>
                  <a:lnTo>
                    <a:pt x="14" y="35"/>
                  </a:lnTo>
                  <a:lnTo>
                    <a:pt x="21" y="60"/>
                  </a:lnTo>
                  <a:lnTo>
                    <a:pt x="29" y="90"/>
                  </a:lnTo>
                  <a:lnTo>
                    <a:pt x="33" y="119"/>
                  </a:lnTo>
                  <a:lnTo>
                    <a:pt x="39" y="144"/>
                  </a:lnTo>
                  <a:lnTo>
                    <a:pt x="41" y="165"/>
                  </a:lnTo>
                  <a:lnTo>
                    <a:pt x="42" y="177"/>
                  </a:lnTo>
                  <a:lnTo>
                    <a:pt x="40" y="175"/>
                  </a:lnTo>
                  <a:lnTo>
                    <a:pt x="38"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9" name="Freeform 54"/>
            <p:cNvSpPr>
              <a:spLocks/>
            </p:cNvSpPr>
            <p:nvPr/>
          </p:nvSpPr>
          <p:spPr bwMode="auto">
            <a:xfrm>
              <a:off x="436" y="1068"/>
              <a:ext cx="15" cy="66"/>
            </a:xfrm>
            <a:custGeom>
              <a:avLst/>
              <a:gdLst>
                <a:gd name="T0" fmla="*/ 14 w 29"/>
                <a:gd name="T1" fmla="*/ 66 h 132"/>
                <a:gd name="T2" fmla="*/ 12 w 29"/>
                <a:gd name="T3" fmla="*/ 58 h 132"/>
                <a:gd name="T4" fmla="*/ 10 w 29"/>
                <a:gd name="T5" fmla="*/ 49 h 132"/>
                <a:gd name="T6" fmla="*/ 9 w 29"/>
                <a:gd name="T7" fmla="*/ 41 h 132"/>
                <a:gd name="T8" fmla="*/ 7 w 29"/>
                <a:gd name="T9" fmla="*/ 33 h 132"/>
                <a:gd name="T10" fmla="*/ 5 w 29"/>
                <a:gd name="T11" fmla="*/ 24 h 132"/>
                <a:gd name="T12" fmla="*/ 3 w 29"/>
                <a:gd name="T13" fmla="*/ 16 h 132"/>
                <a:gd name="T14" fmla="*/ 2 w 29"/>
                <a:gd name="T15" fmla="*/ 8 h 132"/>
                <a:gd name="T16" fmla="*/ 0 w 29"/>
                <a:gd name="T17" fmla="*/ 0 h 132"/>
                <a:gd name="T18" fmla="*/ 1 w 29"/>
                <a:gd name="T19" fmla="*/ 3 h 132"/>
                <a:gd name="T20" fmla="*/ 4 w 29"/>
                <a:gd name="T21" fmla="*/ 11 h 132"/>
                <a:gd name="T22" fmla="*/ 7 w 29"/>
                <a:gd name="T23" fmla="*/ 21 h 132"/>
                <a:gd name="T24" fmla="*/ 10 w 29"/>
                <a:gd name="T25" fmla="*/ 34 h 132"/>
                <a:gd name="T26" fmla="*/ 13 w 29"/>
                <a:gd name="T27" fmla="*/ 45 h 132"/>
                <a:gd name="T28" fmla="*/ 15 w 29"/>
                <a:gd name="T29" fmla="*/ 56 h 132"/>
                <a:gd name="T30" fmla="*/ 15 w 29"/>
                <a:gd name="T31" fmla="*/ 63 h 132"/>
                <a:gd name="T32" fmla="*/ 14 w 29"/>
                <a:gd name="T33" fmla="*/ 6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32">
                  <a:moveTo>
                    <a:pt x="27" y="132"/>
                  </a:moveTo>
                  <a:lnTo>
                    <a:pt x="24" y="115"/>
                  </a:lnTo>
                  <a:lnTo>
                    <a:pt x="20" y="98"/>
                  </a:lnTo>
                  <a:lnTo>
                    <a:pt x="17" y="82"/>
                  </a:lnTo>
                  <a:lnTo>
                    <a:pt x="13" y="66"/>
                  </a:lnTo>
                  <a:lnTo>
                    <a:pt x="10" y="48"/>
                  </a:lnTo>
                  <a:lnTo>
                    <a:pt x="6" y="32"/>
                  </a:lnTo>
                  <a:lnTo>
                    <a:pt x="3" y="16"/>
                  </a:lnTo>
                  <a:lnTo>
                    <a:pt x="0" y="0"/>
                  </a:lnTo>
                  <a:lnTo>
                    <a:pt x="2" y="5"/>
                  </a:lnTo>
                  <a:lnTo>
                    <a:pt x="7" y="21"/>
                  </a:lnTo>
                  <a:lnTo>
                    <a:pt x="13" y="42"/>
                  </a:lnTo>
                  <a:lnTo>
                    <a:pt x="20" y="67"/>
                  </a:lnTo>
                  <a:lnTo>
                    <a:pt x="25" y="90"/>
                  </a:lnTo>
                  <a:lnTo>
                    <a:pt x="29" y="112"/>
                  </a:lnTo>
                  <a:lnTo>
                    <a:pt x="29" y="126"/>
                  </a:lnTo>
                  <a:lnTo>
                    <a:pt x="27"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0" name="Freeform 55"/>
            <p:cNvSpPr>
              <a:spLocks/>
            </p:cNvSpPr>
            <p:nvPr/>
          </p:nvSpPr>
          <p:spPr bwMode="auto">
            <a:xfrm>
              <a:off x="454" y="1074"/>
              <a:ext cx="14" cy="49"/>
            </a:xfrm>
            <a:custGeom>
              <a:avLst/>
              <a:gdLst>
                <a:gd name="T0" fmla="*/ 11 w 30"/>
                <a:gd name="T1" fmla="*/ 49 h 99"/>
                <a:gd name="T2" fmla="*/ 8 w 30"/>
                <a:gd name="T3" fmla="*/ 42 h 99"/>
                <a:gd name="T4" fmla="*/ 7 w 30"/>
                <a:gd name="T5" fmla="*/ 36 h 99"/>
                <a:gd name="T6" fmla="*/ 5 w 30"/>
                <a:gd name="T7" fmla="*/ 29 h 99"/>
                <a:gd name="T8" fmla="*/ 3 w 30"/>
                <a:gd name="T9" fmla="*/ 23 h 99"/>
                <a:gd name="T10" fmla="*/ 1 w 30"/>
                <a:gd name="T11" fmla="*/ 16 h 99"/>
                <a:gd name="T12" fmla="*/ 0 w 30"/>
                <a:gd name="T13" fmla="*/ 10 h 99"/>
                <a:gd name="T14" fmla="*/ 0 w 30"/>
                <a:gd name="T15" fmla="*/ 4 h 99"/>
                <a:gd name="T16" fmla="*/ 0 w 30"/>
                <a:gd name="T17" fmla="*/ 0 h 99"/>
                <a:gd name="T18" fmla="*/ 1 w 30"/>
                <a:gd name="T19" fmla="*/ 4 h 99"/>
                <a:gd name="T20" fmla="*/ 3 w 30"/>
                <a:gd name="T21" fmla="*/ 10 h 99"/>
                <a:gd name="T22" fmla="*/ 6 w 30"/>
                <a:gd name="T23" fmla="*/ 17 h 99"/>
                <a:gd name="T24" fmla="*/ 7 w 30"/>
                <a:gd name="T25" fmla="*/ 26 h 99"/>
                <a:gd name="T26" fmla="*/ 9 w 30"/>
                <a:gd name="T27" fmla="*/ 34 h 99"/>
                <a:gd name="T28" fmla="*/ 11 w 30"/>
                <a:gd name="T29" fmla="*/ 41 h 99"/>
                <a:gd name="T30" fmla="*/ 12 w 30"/>
                <a:gd name="T31" fmla="*/ 46 h 99"/>
                <a:gd name="T32" fmla="*/ 14 w 30"/>
                <a:gd name="T33" fmla="*/ 49 h 99"/>
                <a:gd name="T34" fmla="*/ 12 w 30"/>
                <a:gd name="T35" fmla="*/ 49 h 99"/>
                <a:gd name="T36" fmla="*/ 11 w 30"/>
                <a:gd name="T37" fmla="*/ 49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99">
                  <a:moveTo>
                    <a:pt x="23" y="99"/>
                  </a:moveTo>
                  <a:lnTo>
                    <a:pt x="18" y="85"/>
                  </a:lnTo>
                  <a:lnTo>
                    <a:pt x="15" y="72"/>
                  </a:lnTo>
                  <a:lnTo>
                    <a:pt x="10" y="58"/>
                  </a:lnTo>
                  <a:lnTo>
                    <a:pt x="7" y="46"/>
                  </a:lnTo>
                  <a:lnTo>
                    <a:pt x="3" y="32"/>
                  </a:lnTo>
                  <a:lnTo>
                    <a:pt x="1" y="20"/>
                  </a:lnTo>
                  <a:lnTo>
                    <a:pt x="0" y="9"/>
                  </a:lnTo>
                  <a:lnTo>
                    <a:pt x="1" y="0"/>
                  </a:lnTo>
                  <a:lnTo>
                    <a:pt x="3" y="8"/>
                  </a:lnTo>
                  <a:lnTo>
                    <a:pt x="7" y="20"/>
                  </a:lnTo>
                  <a:lnTo>
                    <a:pt x="12" y="35"/>
                  </a:lnTo>
                  <a:lnTo>
                    <a:pt x="16" y="53"/>
                  </a:lnTo>
                  <a:lnTo>
                    <a:pt x="20" y="69"/>
                  </a:lnTo>
                  <a:lnTo>
                    <a:pt x="24" y="82"/>
                  </a:lnTo>
                  <a:lnTo>
                    <a:pt x="26" y="93"/>
                  </a:lnTo>
                  <a:lnTo>
                    <a:pt x="30" y="99"/>
                  </a:lnTo>
                  <a:lnTo>
                    <a:pt x="25" y="99"/>
                  </a:lnTo>
                  <a:lnTo>
                    <a:pt x="2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1" name="Freeform 56"/>
            <p:cNvSpPr>
              <a:spLocks/>
            </p:cNvSpPr>
            <p:nvPr/>
          </p:nvSpPr>
          <p:spPr bwMode="auto">
            <a:xfrm>
              <a:off x="1162" y="921"/>
              <a:ext cx="42" cy="179"/>
            </a:xfrm>
            <a:custGeom>
              <a:avLst/>
              <a:gdLst>
                <a:gd name="T0" fmla="*/ 40 w 82"/>
                <a:gd name="T1" fmla="*/ 179 h 357"/>
                <a:gd name="T2" fmla="*/ 30 w 82"/>
                <a:gd name="T3" fmla="*/ 156 h 357"/>
                <a:gd name="T4" fmla="*/ 24 w 82"/>
                <a:gd name="T5" fmla="*/ 134 h 357"/>
                <a:gd name="T6" fmla="*/ 17 w 82"/>
                <a:gd name="T7" fmla="*/ 111 h 357"/>
                <a:gd name="T8" fmla="*/ 12 w 82"/>
                <a:gd name="T9" fmla="*/ 89 h 357"/>
                <a:gd name="T10" fmla="*/ 7 w 82"/>
                <a:gd name="T11" fmla="*/ 66 h 357"/>
                <a:gd name="T12" fmla="*/ 4 w 82"/>
                <a:gd name="T13" fmla="*/ 44 h 357"/>
                <a:gd name="T14" fmla="*/ 2 w 82"/>
                <a:gd name="T15" fmla="*/ 21 h 357"/>
                <a:gd name="T16" fmla="*/ 0 w 82"/>
                <a:gd name="T17" fmla="*/ 0 h 357"/>
                <a:gd name="T18" fmla="*/ 3 w 82"/>
                <a:gd name="T19" fmla="*/ 1 h 357"/>
                <a:gd name="T20" fmla="*/ 6 w 82"/>
                <a:gd name="T21" fmla="*/ 1 h 357"/>
                <a:gd name="T22" fmla="*/ 9 w 82"/>
                <a:gd name="T23" fmla="*/ 21 h 357"/>
                <a:gd name="T24" fmla="*/ 14 w 82"/>
                <a:gd name="T25" fmla="*/ 43 h 357"/>
                <a:gd name="T26" fmla="*/ 19 w 82"/>
                <a:gd name="T27" fmla="*/ 66 h 357"/>
                <a:gd name="T28" fmla="*/ 26 w 82"/>
                <a:gd name="T29" fmla="*/ 89 h 357"/>
                <a:gd name="T30" fmla="*/ 30 w 82"/>
                <a:gd name="T31" fmla="*/ 111 h 357"/>
                <a:gd name="T32" fmla="*/ 36 w 82"/>
                <a:gd name="T33" fmla="*/ 134 h 357"/>
                <a:gd name="T34" fmla="*/ 39 w 82"/>
                <a:gd name="T35" fmla="*/ 157 h 357"/>
                <a:gd name="T36" fmla="*/ 42 w 82"/>
                <a:gd name="T37" fmla="*/ 179 h 357"/>
                <a:gd name="T38" fmla="*/ 40 w 82"/>
                <a:gd name="T39" fmla="*/ 179 h 357"/>
                <a:gd name="T40" fmla="*/ 40 w 82"/>
                <a:gd name="T41" fmla="*/ 179 h 3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357">
                  <a:moveTo>
                    <a:pt x="78" y="357"/>
                  </a:moveTo>
                  <a:lnTo>
                    <a:pt x="59" y="311"/>
                  </a:lnTo>
                  <a:lnTo>
                    <a:pt x="46" y="267"/>
                  </a:lnTo>
                  <a:lnTo>
                    <a:pt x="33" y="222"/>
                  </a:lnTo>
                  <a:lnTo>
                    <a:pt x="24" y="177"/>
                  </a:lnTo>
                  <a:lnTo>
                    <a:pt x="14" y="132"/>
                  </a:lnTo>
                  <a:lnTo>
                    <a:pt x="8" y="87"/>
                  </a:lnTo>
                  <a:lnTo>
                    <a:pt x="3" y="42"/>
                  </a:lnTo>
                  <a:lnTo>
                    <a:pt x="0" y="0"/>
                  </a:lnTo>
                  <a:lnTo>
                    <a:pt x="5" y="1"/>
                  </a:lnTo>
                  <a:lnTo>
                    <a:pt x="11" y="2"/>
                  </a:lnTo>
                  <a:lnTo>
                    <a:pt x="17" y="42"/>
                  </a:lnTo>
                  <a:lnTo>
                    <a:pt x="27" y="86"/>
                  </a:lnTo>
                  <a:lnTo>
                    <a:pt x="37" y="131"/>
                  </a:lnTo>
                  <a:lnTo>
                    <a:pt x="50" y="177"/>
                  </a:lnTo>
                  <a:lnTo>
                    <a:pt x="59" y="222"/>
                  </a:lnTo>
                  <a:lnTo>
                    <a:pt x="70" y="268"/>
                  </a:lnTo>
                  <a:lnTo>
                    <a:pt x="77" y="313"/>
                  </a:lnTo>
                  <a:lnTo>
                    <a:pt x="82" y="357"/>
                  </a:lnTo>
                  <a:lnTo>
                    <a:pt x="79" y="357"/>
                  </a:lnTo>
                  <a:lnTo>
                    <a:pt x="78" y="357"/>
                  </a:lnTo>
                  <a:close/>
                </a:path>
              </a:pathLst>
            </a:custGeom>
            <a:solidFill>
              <a:srgbClr val="FFF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2" name="Freeform 57"/>
            <p:cNvSpPr>
              <a:spLocks/>
            </p:cNvSpPr>
            <p:nvPr/>
          </p:nvSpPr>
          <p:spPr bwMode="auto">
            <a:xfrm>
              <a:off x="470" y="1068"/>
              <a:ext cx="9" cy="29"/>
            </a:xfrm>
            <a:custGeom>
              <a:avLst/>
              <a:gdLst>
                <a:gd name="T0" fmla="*/ 8 w 19"/>
                <a:gd name="T1" fmla="*/ 29 h 59"/>
                <a:gd name="T2" fmla="*/ 4 w 19"/>
                <a:gd name="T3" fmla="*/ 20 h 59"/>
                <a:gd name="T4" fmla="*/ 3 w 19"/>
                <a:gd name="T5" fmla="*/ 13 h 59"/>
                <a:gd name="T6" fmla="*/ 1 w 19"/>
                <a:gd name="T7" fmla="*/ 8 h 59"/>
                <a:gd name="T8" fmla="*/ 1 w 19"/>
                <a:gd name="T9" fmla="*/ 5 h 59"/>
                <a:gd name="T10" fmla="*/ 0 w 19"/>
                <a:gd name="T11" fmla="*/ 2 h 59"/>
                <a:gd name="T12" fmla="*/ 1 w 19"/>
                <a:gd name="T13" fmla="*/ 0 h 59"/>
                <a:gd name="T14" fmla="*/ 2 w 19"/>
                <a:gd name="T15" fmla="*/ 1 h 59"/>
                <a:gd name="T16" fmla="*/ 3 w 19"/>
                <a:gd name="T17" fmla="*/ 4 h 59"/>
                <a:gd name="T18" fmla="*/ 4 w 19"/>
                <a:gd name="T19" fmla="*/ 9 h 59"/>
                <a:gd name="T20" fmla="*/ 7 w 19"/>
                <a:gd name="T21" fmla="*/ 15 h 59"/>
                <a:gd name="T22" fmla="*/ 8 w 19"/>
                <a:gd name="T23" fmla="*/ 21 h 59"/>
                <a:gd name="T24" fmla="*/ 9 w 19"/>
                <a:gd name="T25" fmla="*/ 26 h 59"/>
                <a:gd name="T26" fmla="*/ 8 w 19"/>
                <a:gd name="T27" fmla="*/ 29 h 59"/>
                <a:gd name="T28" fmla="*/ 8 w 19"/>
                <a:gd name="T29" fmla="*/ 2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59">
                  <a:moveTo>
                    <a:pt x="16" y="59"/>
                  </a:moveTo>
                  <a:lnTo>
                    <a:pt x="9" y="40"/>
                  </a:lnTo>
                  <a:lnTo>
                    <a:pt x="6" y="27"/>
                  </a:lnTo>
                  <a:lnTo>
                    <a:pt x="3" y="16"/>
                  </a:lnTo>
                  <a:lnTo>
                    <a:pt x="3" y="11"/>
                  </a:lnTo>
                  <a:lnTo>
                    <a:pt x="0" y="4"/>
                  </a:lnTo>
                  <a:lnTo>
                    <a:pt x="3" y="0"/>
                  </a:lnTo>
                  <a:lnTo>
                    <a:pt x="4" y="2"/>
                  </a:lnTo>
                  <a:lnTo>
                    <a:pt x="6" y="9"/>
                  </a:lnTo>
                  <a:lnTo>
                    <a:pt x="9" y="19"/>
                  </a:lnTo>
                  <a:lnTo>
                    <a:pt x="14" y="31"/>
                  </a:lnTo>
                  <a:lnTo>
                    <a:pt x="16" y="42"/>
                  </a:lnTo>
                  <a:lnTo>
                    <a:pt x="19" y="52"/>
                  </a:lnTo>
                  <a:lnTo>
                    <a:pt x="17" y="58"/>
                  </a:lnTo>
                  <a:lnTo>
                    <a:pt x="16"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3" name="Freeform 58"/>
            <p:cNvSpPr>
              <a:spLocks/>
            </p:cNvSpPr>
            <p:nvPr/>
          </p:nvSpPr>
          <p:spPr bwMode="auto">
            <a:xfrm>
              <a:off x="856" y="898"/>
              <a:ext cx="164" cy="195"/>
            </a:xfrm>
            <a:custGeom>
              <a:avLst/>
              <a:gdLst>
                <a:gd name="T0" fmla="*/ 28 w 328"/>
                <a:gd name="T1" fmla="*/ 189 h 389"/>
                <a:gd name="T2" fmla="*/ 43 w 328"/>
                <a:gd name="T3" fmla="*/ 177 h 389"/>
                <a:gd name="T4" fmla="*/ 83 w 328"/>
                <a:gd name="T5" fmla="*/ 149 h 389"/>
                <a:gd name="T6" fmla="*/ 106 w 328"/>
                <a:gd name="T7" fmla="*/ 108 h 389"/>
                <a:gd name="T8" fmla="*/ 109 w 328"/>
                <a:gd name="T9" fmla="*/ 67 h 389"/>
                <a:gd name="T10" fmla="*/ 110 w 328"/>
                <a:gd name="T11" fmla="*/ 42 h 389"/>
                <a:gd name="T12" fmla="*/ 118 w 328"/>
                <a:gd name="T13" fmla="*/ 17 h 389"/>
                <a:gd name="T14" fmla="*/ 89 w 328"/>
                <a:gd name="T15" fmla="*/ 31 h 389"/>
                <a:gd name="T16" fmla="*/ 65 w 328"/>
                <a:gd name="T17" fmla="*/ 61 h 389"/>
                <a:gd name="T18" fmla="*/ 60 w 328"/>
                <a:gd name="T19" fmla="*/ 77 h 389"/>
                <a:gd name="T20" fmla="*/ 71 w 328"/>
                <a:gd name="T21" fmla="*/ 76 h 389"/>
                <a:gd name="T22" fmla="*/ 67 w 328"/>
                <a:gd name="T23" fmla="*/ 83 h 389"/>
                <a:gd name="T24" fmla="*/ 59 w 328"/>
                <a:gd name="T25" fmla="*/ 85 h 389"/>
                <a:gd name="T26" fmla="*/ 52 w 328"/>
                <a:gd name="T27" fmla="*/ 89 h 389"/>
                <a:gd name="T28" fmla="*/ 54 w 328"/>
                <a:gd name="T29" fmla="*/ 96 h 389"/>
                <a:gd name="T30" fmla="*/ 68 w 328"/>
                <a:gd name="T31" fmla="*/ 94 h 389"/>
                <a:gd name="T32" fmla="*/ 76 w 328"/>
                <a:gd name="T33" fmla="*/ 95 h 389"/>
                <a:gd name="T34" fmla="*/ 71 w 328"/>
                <a:gd name="T35" fmla="*/ 102 h 389"/>
                <a:gd name="T36" fmla="*/ 60 w 328"/>
                <a:gd name="T37" fmla="*/ 105 h 389"/>
                <a:gd name="T38" fmla="*/ 63 w 328"/>
                <a:gd name="T39" fmla="*/ 109 h 389"/>
                <a:gd name="T40" fmla="*/ 78 w 328"/>
                <a:gd name="T41" fmla="*/ 109 h 389"/>
                <a:gd name="T42" fmla="*/ 73 w 328"/>
                <a:gd name="T43" fmla="*/ 113 h 389"/>
                <a:gd name="T44" fmla="*/ 62 w 328"/>
                <a:gd name="T45" fmla="*/ 117 h 389"/>
                <a:gd name="T46" fmla="*/ 70 w 328"/>
                <a:gd name="T47" fmla="*/ 123 h 389"/>
                <a:gd name="T48" fmla="*/ 67 w 328"/>
                <a:gd name="T49" fmla="*/ 131 h 389"/>
                <a:gd name="T50" fmla="*/ 61 w 328"/>
                <a:gd name="T51" fmla="*/ 135 h 389"/>
                <a:gd name="T52" fmla="*/ 63 w 328"/>
                <a:gd name="T53" fmla="*/ 138 h 389"/>
                <a:gd name="T54" fmla="*/ 68 w 328"/>
                <a:gd name="T55" fmla="*/ 140 h 389"/>
                <a:gd name="T56" fmla="*/ 59 w 328"/>
                <a:gd name="T57" fmla="*/ 146 h 389"/>
                <a:gd name="T58" fmla="*/ 46 w 328"/>
                <a:gd name="T59" fmla="*/ 151 h 389"/>
                <a:gd name="T60" fmla="*/ 29 w 328"/>
                <a:gd name="T61" fmla="*/ 155 h 389"/>
                <a:gd name="T62" fmla="*/ 17 w 328"/>
                <a:gd name="T63" fmla="*/ 166 h 389"/>
                <a:gd name="T64" fmla="*/ 7 w 328"/>
                <a:gd name="T65" fmla="*/ 173 h 389"/>
                <a:gd name="T66" fmla="*/ 11 w 328"/>
                <a:gd name="T67" fmla="*/ 150 h 389"/>
                <a:gd name="T68" fmla="*/ 41 w 328"/>
                <a:gd name="T69" fmla="*/ 126 h 389"/>
                <a:gd name="T70" fmla="*/ 42 w 328"/>
                <a:gd name="T71" fmla="*/ 65 h 389"/>
                <a:gd name="T72" fmla="*/ 102 w 328"/>
                <a:gd name="T73" fmla="*/ 6 h 389"/>
                <a:gd name="T74" fmla="*/ 159 w 328"/>
                <a:gd name="T75" fmla="*/ 16 h 389"/>
                <a:gd name="T76" fmla="*/ 159 w 328"/>
                <a:gd name="T77" fmla="*/ 46 h 389"/>
                <a:gd name="T78" fmla="*/ 151 w 328"/>
                <a:gd name="T79" fmla="*/ 43 h 389"/>
                <a:gd name="T80" fmla="*/ 145 w 328"/>
                <a:gd name="T81" fmla="*/ 30 h 389"/>
                <a:gd name="T82" fmla="*/ 134 w 328"/>
                <a:gd name="T83" fmla="*/ 22 h 389"/>
                <a:gd name="T84" fmla="*/ 122 w 328"/>
                <a:gd name="T85" fmla="*/ 77 h 389"/>
                <a:gd name="T86" fmla="*/ 107 w 328"/>
                <a:gd name="T87" fmla="*/ 145 h 389"/>
                <a:gd name="T88" fmla="*/ 44 w 328"/>
                <a:gd name="T89" fmla="*/ 195 h 3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389">
                  <a:moveTo>
                    <a:pt x="67" y="389"/>
                  </a:moveTo>
                  <a:lnTo>
                    <a:pt x="59" y="382"/>
                  </a:lnTo>
                  <a:lnTo>
                    <a:pt x="56" y="378"/>
                  </a:lnTo>
                  <a:lnTo>
                    <a:pt x="54" y="376"/>
                  </a:lnTo>
                  <a:lnTo>
                    <a:pt x="56" y="376"/>
                  </a:lnTo>
                  <a:lnTo>
                    <a:pt x="86" y="353"/>
                  </a:lnTo>
                  <a:lnTo>
                    <a:pt x="115" y="335"/>
                  </a:lnTo>
                  <a:lnTo>
                    <a:pt x="141" y="316"/>
                  </a:lnTo>
                  <a:lnTo>
                    <a:pt x="165" y="298"/>
                  </a:lnTo>
                  <a:lnTo>
                    <a:pt x="185" y="275"/>
                  </a:lnTo>
                  <a:lnTo>
                    <a:pt x="201" y="249"/>
                  </a:lnTo>
                  <a:lnTo>
                    <a:pt x="212" y="216"/>
                  </a:lnTo>
                  <a:lnTo>
                    <a:pt x="219" y="175"/>
                  </a:lnTo>
                  <a:lnTo>
                    <a:pt x="218" y="153"/>
                  </a:lnTo>
                  <a:lnTo>
                    <a:pt x="218" y="134"/>
                  </a:lnTo>
                  <a:lnTo>
                    <a:pt x="218" y="117"/>
                  </a:lnTo>
                  <a:lnTo>
                    <a:pt x="220" y="101"/>
                  </a:lnTo>
                  <a:lnTo>
                    <a:pt x="220" y="84"/>
                  </a:lnTo>
                  <a:lnTo>
                    <a:pt x="224" y="68"/>
                  </a:lnTo>
                  <a:lnTo>
                    <a:pt x="228" y="50"/>
                  </a:lnTo>
                  <a:lnTo>
                    <a:pt x="235" y="33"/>
                  </a:lnTo>
                  <a:lnTo>
                    <a:pt x="216" y="37"/>
                  </a:lnTo>
                  <a:lnTo>
                    <a:pt x="197" y="47"/>
                  </a:lnTo>
                  <a:lnTo>
                    <a:pt x="178" y="62"/>
                  </a:lnTo>
                  <a:lnTo>
                    <a:pt x="160" y="80"/>
                  </a:lnTo>
                  <a:lnTo>
                    <a:pt x="143" y="100"/>
                  </a:lnTo>
                  <a:lnTo>
                    <a:pt x="129" y="121"/>
                  </a:lnTo>
                  <a:lnTo>
                    <a:pt x="119" y="138"/>
                  </a:lnTo>
                  <a:lnTo>
                    <a:pt x="114" y="154"/>
                  </a:lnTo>
                  <a:lnTo>
                    <a:pt x="120" y="153"/>
                  </a:lnTo>
                  <a:lnTo>
                    <a:pt x="127" y="153"/>
                  </a:lnTo>
                  <a:lnTo>
                    <a:pt x="134" y="152"/>
                  </a:lnTo>
                  <a:lnTo>
                    <a:pt x="141" y="152"/>
                  </a:lnTo>
                  <a:lnTo>
                    <a:pt x="142" y="156"/>
                  </a:lnTo>
                  <a:lnTo>
                    <a:pt x="143" y="161"/>
                  </a:lnTo>
                  <a:lnTo>
                    <a:pt x="133" y="165"/>
                  </a:lnTo>
                  <a:lnTo>
                    <a:pt x="126" y="169"/>
                  </a:lnTo>
                  <a:lnTo>
                    <a:pt x="121" y="169"/>
                  </a:lnTo>
                  <a:lnTo>
                    <a:pt x="117" y="170"/>
                  </a:lnTo>
                  <a:lnTo>
                    <a:pt x="111" y="170"/>
                  </a:lnTo>
                  <a:lnTo>
                    <a:pt x="105" y="170"/>
                  </a:lnTo>
                  <a:lnTo>
                    <a:pt x="103" y="178"/>
                  </a:lnTo>
                  <a:lnTo>
                    <a:pt x="103" y="183"/>
                  </a:lnTo>
                  <a:lnTo>
                    <a:pt x="104" y="186"/>
                  </a:lnTo>
                  <a:lnTo>
                    <a:pt x="107" y="192"/>
                  </a:lnTo>
                  <a:lnTo>
                    <a:pt x="117" y="191"/>
                  </a:lnTo>
                  <a:lnTo>
                    <a:pt x="129" y="190"/>
                  </a:lnTo>
                  <a:lnTo>
                    <a:pt x="135" y="188"/>
                  </a:lnTo>
                  <a:lnTo>
                    <a:pt x="141" y="188"/>
                  </a:lnTo>
                  <a:lnTo>
                    <a:pt x="147" y="188"/>
                  </a:lnTo>
                  <a:lnTo>
                    <a:pt x="152" y="190"/>
                  </a:lnTo>
                  <a:lnTo>
                    <a:pt x="149" y="195"/>
                  </a:lnTo>
                  <a:lnTo>
                    <a:pt x="147" y="201"/>
                  </a:lnTo>
                  <a:lnTo>
                    <a:pt x="142" y="203"/>
                  </a:lnTo>
                  <a:lnTo>
                    <a:pt x="138" y="207"/>
                  </a:lnTo>
                  <a:lnTo>
                    <a:pt x="128" y="208"/>
                  </a:lnTo>
                  <a:lnTo>
                    <a:pt x="119" y="210"/>
                  </a:lnTo>
                  <a:lnTo>
                    <a:pt x="119" y="214"/>
                  </a:lnTo>
                  <a:lnTo>
                    <a:pt x="119" y="217"/>
                  </a:lnTo>
                  <a:lnTo>
                    <a:pt x="126" y="217"/>
                  </a:lnTo>
                  <a:lnTo>
                    <a:pt x="135" y="217"/>
                  </a:lnTo>
                  <a:lnTo>
                    <a:pt x="144" y="217"/>
                  </a:lnTo>
                  <a:lnTo>
                    <a:pt x="155" y="217"/>
                  </a:lnTo>
                  <a:lnTo>
                    <a:pt x="155" y="221"/>
                  </a:lnTo>
                  <a:lnTo>
                    <a:pt x="155" y="225"/>
                  </a:lnTo>
                  <a:lnTo>
                    <a:pt x="145" y="226"/>
                  </a:lnTo>
                  <a:lnTo>
                    <a:pt x="137" y="229"/>
                  </a:lnTo>
                  <a:lnTo>
                    <a:pt x="129" y="231"/>
                  </a:lnTo>
                  <a:lnTo>
                    <a:pt x="124" y="234"/>
                  </a:lnTo>
                  <a:lnTo>
                    <a:pt x="126" y="241"/>
                  </a:lnTo>
                  <a:lnTo>
                    <a:pt x="133" y="244"/>
                  </a:lnTo>
                  <a:lnTo>
                    <a:pt x="140" y="246"/>
                  </a:lnTo>
                  <a:lnTo>
                    <a:pt x="148" y="253"/>
                  </a:lnTo>
                  <a:lnTo>
                    <a:pt x="141" y="257"/>
                  </a:lnTo>
                  <a:lnTo>
                    <a:pt x="134" y="261"/>
                  </a:lnTo>
                  <a:lnTo>
                    <a:pt x="127" y="262"/>
                  </a:lnTo>
                  <a:lnTo>
                    <a:pt x="121" y="263"/>
                  </a:lnTo>
                  <a:lnTo>
                    <a:pt x="121" y="269"/>
                  </a:lnTo>
                  <a:lnTo>
                    <a:pt x="121" y="275"/>
                  </a:lnTo>
                  <a:lnTo>
                    <a:pt x="124" y="275"/>
                  </a:lnTo>
                  <a:lnTo>
                    <a:pt x="126" y="276"/>
                  </a:lnTo>
                  <a:lnTo>
                    <a:pt x="129" y="275"/>
                  </a:lnTo>
                  <a:lnTo>
                    <a:pt x="136" y="275"/>
                  </a:lnTo>
                  <a:lnTo>
                    <a:pt x="135" y="280"/>
                  </a:lnTo>
                  <a:lnTo>
                    <a:pt x="134" y="286"/>
                  </a:lnTo>
                  <a:lnTo>
                    <a:pt x="126" y="289"/>
                  </a:lnTo>
                  <a:lnTo>
                    <a:pt x="117" y="291"/>
                  </a:lnTo>
                  <a:lnTo>
                    <a:pt x="114" y="295"/>
                  </a:lnTo>
                  <a:lnTo>
                    <a:pt x="112" y="301"/>
                  </a:lnTo>
                  <a:lnTo>
                    <a:pt x="92" y="302"/>
                  </a:lnTo>
                  <a:lnTo>
                    <a:pt x="78" y="305"/>
                  </a:lnTo>
                  <a:lnTo>
                    <a:pt x="66" y="306"/>
                  </a:lnTo>
                  <a:lnTo>
                    <a:pt x="58" y="309"/>
                  </a:lnTo>
                  <a:lnTo>
                    <a:pt x="49" y="313"/>
                  </a:lnTo>
                  <a:lnTo>
                    <a:pt x="42" y="321"/>
                  </a:lnTo>
                  <a:lnTo>
                    <a:pt x="33" y="331"/>
                  </a:lnTo>
                  <a:lnTo>
                    <a:pt x="22" y="346"/>
                  </a:lnTo>
                  <a:lnTo>
                    <a:pt x="17" y="346"/>
                  </a:lnTo>
                  <a:lnTo>
                    <a:pt x="14" y="346"/>
                  </a:lnTo>
                  <a:lnTo>
                    <a:pt x="0" y="327"/>
                  </a:lnTo>
                  <a:lnTo>
                    <a:pt x="6" y="312"/>
                  </a:lnTo>
                  <a:lnTo>
                    <a:pt x="21" y="299"/>
                  </a:lnTo>
                  <a:lnTo>
                    <a:pt x="44" y="286"/>
                  </a:lnTo>
                  <a:lnTo>
                    <a:pt x="65" y="270"/>
                  </a:lnTo>
                  <a:lnTo>
                    <a:pt x="81" y="252"/>
                  </a:lnTo>
                  <a:lnTo>
                    <a:pt x="83" y="225"/>
                  </a:lnTo>
                  <a:lnTo>
                    <a:pt x="69" y="192"/>
                  </a:lnTo>
                  <a:lnTo>
                    <a:pt x="84" y="129"/>
                  </a:lnTo>
                  <a:lnTo>
                    <a:pt x="115" y="77"/>
                  </a:lnTo>
                  <a:lnTo>
                    <a:pt x="157" y="37"/>
                  </a:lnTo>
                  <a:lnTo>
                    <a:pt x="204" y="11"/>
                  </a:lnTo>
                  <a:lnTo>
                    <a:pt x="249" y="0"/>
                  </a:lnTo>
                  <a:lnTo>
                    <a:pt x="289" y="7"/>
                  </a:lnTo>
                  <a:lnTo>
                    <a:pt x="317" y="32"/>
                  </a:lnTo>
                  <a:lnTo>
                    <a:pt x="328" y="80"/>
                  </a:lnTo>
                  <a:lnTo>
                    <a:pt x="323" y="85"/>
                  </a:lnTo>
                  <a:lnTo>
                    <a:pt x="318" y="91"/>
                  </a:lnTo>
                  <a:lnTo>
                    <a:pt x="311" y="95"/>
                  </a:lnTo>
                  <a:lnTo>
                    <a:pt x="304" y="99"/>
                  </a:lnTo>
                  <a:lnTo>
                    <a:pt x="301" y="86"/>
                  </a:lnTo>
                  <a:lnTo>
                    <a:pt x="298" y="76"/>
                  </a:lnTo>
                  <a:lnTo>
                    <a:pt x="294" y="67"/>
                  </a:lnTo>
                  <a:lnTo>
                    <a:pt x="289" y="60"/>
                  </a:lnTo>
                  <a:lnTo>
                    <a:pt x="282" y="53"/>
                  </a:lnTo>
                  <a:lnTo>
                    <a:pt x="277" y="48"/>
                  </a:lnTo>
                  <a:lnTo>
                    <a:pt x="268" y="44"/>
                  </a:lnTo>
                  <a:lnTo>
                    <a:pt x="262" y="42"/>
                  </a:lnTo>
                  <a:lnTo>
                    <a:pt x="249" y="99"/>
                  </a:lnTo>
                  <a:lnTo>
                    <a:pt x="243" y="153"/>
                  </a:lnTo>
                  <a:lnTo>
                    <a:pt x="237" y="202"/>
                  </a:lnTo>
                  <a:lnTo>
                    <a:pt x="229" y="248"/>
                  </a:lnTo>
                  <a:lnTo>
                    <a:pt x="213" y="289"/>
                  </a:lnTo>
                  <a:lnTo>
                    <a:pt x="188" y="327"/>
                  </a:lnTo>
                  <a:lnTo>
                    <a:pt x="147" y="359"/>
                  </a:lnTo>
                  <a:lnTo>
                    <a:pt x="88" y="389"/>
                  </a:lnTo>
                  <a:lnTo>
                    <a:pt x="78" y="389"/>
                  </a:lnTo>
                  <a:lnTo>
                    <a:pt x="67"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4" name="Freeform 59"/>
            <p:cNvSpPr>
              <a:spLocks/>
            </p:cNvSpPr>
            <p:nvPr/>
          </p:nvSpPr>
          <p:spPr bwMode="auto">
            <a:xfrm>
              <a:off x="496" y="725"/>
              <a:ext cx="98" cy="298"/>
            </a:xfrm>
            <a:custGeom>
              <a:avLst/>
              <a:gdLst>
                <a:gd name="T0" fmla="*/ 68 w 196"/>
                <a:gd name="T1" fmla="*/ 298 h 594"/>
                <a:gd name="T2" fmla="*/ 49 w 196"/>
                <a:gd name="T3" fmla="*/ 280 h 594"/>
                <a:gd name="T4" fmla="*/ 33 w 196"/>
                <a:gd name="T5" fmla="*/ 246 h 594"/>
                <a:gd name="T6" fmla="*/ 19 w 196"/>
                <a:gd name="T7" fmla="*/ 201 h 594"/>
                <a:gd name="T8" fmla="*/ 8 w 196"/>
                <a:gd name="T9" fmla="*/ 151 h 594"/>
                <a:gd name="T10" fmla="*/ 1 w 196"/>
                <a:gd name="T11" fmla="*/ 99 h 594"/>
                <a:gd name="T12" fmla="*/ 0 w 196"/>
                <a:gd name="T13" fmla="*/ 54 h 594"/>
                <a:gd name="T14" fmla="*/ 6 w 196"/>
                <a:gd name="T15" fmla="*/ 18 h 594"/>
                <a:gd name="T16" fmla="*/ 20 w 196"/>
                <a:gd name="T17" fmla="*/ 0 h 594"/>
                <a:gd name="T18" fmla="*/ 41 w 196"/>
                <a:gd name="T19" fmla="*/ 15 h 594"/>
                <a:gd name="T20" fmla="*/ 61 w 196"/>
                <a:gd name="T21" fmla="*/ 50 h 594"/>
                <a:gd name="T22" fmla="*/ 78 w 196"/>
                <a:gd name="T23" fmla="*/ 97 h 594"/>
                <a:gd name="T24" fmla="*/ 91 w 196"/>
                <a:gd name="T25" fmla="*/ 152 h 594"/>
                <a:gd name="T26" fmla="*/ 98 w 196"/>
                <a:gd name="T27" fmla="*/ 205 h 594"/>
                <a:gd name="T28" fmla="*/ 98 w 196"/>
                <a:gd name="T29" fmla="*/ 252 h 594"/>
                <a:gd name="T30" fmla="*/ 88 w 196"/>
                <a:gd name="T31" fmla="*/ 285 h 594"/>
                <a:gd name="T32" fmla="*/ 68 w 196"/>
                <a:gd name="T33" fmla="*/ 298 h 5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594">
                  <a:moveTo>
                    <a:pt x="135" y="594"/>
                  </a:moveTo>
                  <a:lnTo>
                    <a:pt x="98" y="559"/>
                  </a:lnTo>
                  <a:lnTo>
                    <a:pt x="66" y="491"/>
                  </a:lnTo>
                  <a:lnTo>
                    <a:pt x="37" y="400"/>
                  </a:lnTo>
                  <a:lnTo>
                    <a:pt x="15" y="300"/>
                  </a:lnTo>
                  <a:lnTo>
                    <a:pt x="2" y="197"/>
                  </a:lnTo>
                  <a:lnTo>
                    <a:pt x="0" y="107"/>
                  </a:lnTo>
                  <a:lnTo>
                    <a:pt x="12" y="36"/>
                  </a:lnTo>
                  <a:lnTo>
                    <a:pt x="39" y="0"/>
                  </a:lnTo>
                  <a:lnTo>
                    <a:pt x="81" y="29"/>
                  </a:lnTo>
                  <a:lnTo>
                    <a:pt x="121" y="100"/>
                  </a:lnTo>
                  <a:lnTo>
                    <a:pt x="155" y="194"/>
                  </a:lnTo>
                  <a:lnTo>
                    <a:pt x="182" y="303"/>
                  </a:lnTo>
                  <a:lnTo>
                    <a:pt x="196" y="409"/>
                  </a:lnTo>
                  <a:lnTo>
                    <a:pt x="195" y="503"/>
                  </a:lnTo>
                  <a:lnTo>
                    <a:pt x="175" y="569"/>
                  </a:lnTo>
                  <a:lnTo>
                    <a:pt x="135" y="59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5" name="Freeform 60"/>
            <p:cNvSpPr>
              <a:spLocks/>
            </p:cNvSpPr>
            <p:nvPr/>
          </p:nvSpPr>
          <p:spPr bwMode="auto">
            <a:xfrm>
              <a:off x="798" y="698"/>
              <a:ext cx="243" cy="243"/>
            </a:xfrm>
            <a:custGeom>
              <a:avLst/>
              <a:gdLst>
                <a:gd name="T0" fmla="*/ 36 w 487"/>
                <a:gd name="T1" fmla="*/ 196 h 487"/>
                <a:gd name="T2" fmla="*/ 53 w 487"/>
                <a:gd name="T3" fmla="*/ 148 h 487"/>
                <a:gd name="T4" fmla="*/ 15 w 487"/>
                <a:gd name="T5" fmla="*/ 157 h 487"/>
                <a:gd name="T6" fmla="*/ 47 w 487"/>
                <a:gd name="T7" fmla="*/ 106 h 487"/>
                <a:gd name="T8" fmla="*/ 7 w 487"/>
                <a:gd name="T9" fmla="*/ 83 h 487"/>
                <a:gd name="T10" fmla="*/ 50 w 487"/>
                <a:gd name="T11" fmla="*/ 56 h 487"/>
                <a:gd name="T12" fmla="*/ 122 w 487"/>
                <a:gd name="T13" fmla="*/ 37 h 487"/>
                <a:gd name="T14" fmla="*/ 108 w 487"/>
                <a:gd name="T15" fmla="*/ 14 h 487"/>
                <a:gd name="T16" fmla="*/ 90 w 487"/>
                <a:gd name="T17" fmla="*/ 1 h 487"/>
                <a:gd name="T18" fmla="*/ 147 w 487"/>
                <a:gd name="T19" fmla="*/ 11 h 487"/>
                <a:gd name="T20" fmla="*/ 188 w 487"/>
                <a:gd name="T21" fmla="*/ 29 h 487"/>
                <a:gd name="T22" fmla="*/ 199 w 487"/>
                <a:gd name="T23" fmla="*/ 17 h 487"/>
                <a:gd name="T24" fmla="*/ 206 w 487"/>
                <a:gd name="T25" fmla="*/ 0 h 487"/>
                <a:gd name="T26" fmla="*/ 237 w 487"/>
                <a:gd name="T27" fmla="*/ 96 h 487"/>
                <a:gd name="T28" fmla="*/ 204 w 487"/>
                <a:gd name="T29" fmla="*/ 158 h 487"/>
                <a:gd name="T30" fmla="*/ 210 w 487"/>
                <a:gd name="T31" fmla="*/ 118 h 487"/>
                <a:gd name="T32" fmla="*/ 212 w 487"/>
                <a:gd name="T33" fmla="*/ 100 h 487"/>
                <a:gd name="T34" fmla="*/ 208 w 487"/>
                <a:gd name="T35" fmla="*/ 124 h 487"/>
                <a:gd name="T36" fmla="*/ 205 w 487"/>
                <a:gd name="T37" fmla="*/ 97 h 487"/>
                <a:gd name="T38" fmla="*/ 199 w 487"/>
                <a:gd name="T39" fmla="*/ 76 h 487"/>
                <a:gd name="T40" fmla="*/ 196 w 487"/>
                <a:gd name="T41" fmla="*/ 146 h 487"/>
                <a:gd name="T42" fmla="*/ 175 w 487"/>
                <a:gd name="T43" fmla="*/ 130 h 487"/>
                <a:gd name="T44" fmla="*/ 160 w 487"/>
                <a:gd name="T45" fmla="*/ 91 h 487"/>
                <a:gd name="T46" fmla="*/ 172 w 487"/>
                <a:gd name="T47" fmla="*/ 130 h 487"/>
                <a:gd name="T48" fmla="*/ 173 w 487"/>
                <a:gd name="T49" fmla="*/ 159 h 487"/>
                <a:gd name="T50" fmla="*/ 163 w 487"/>
                <a:gd name="T51" fmla="*/ 156 h 487"/>
                <a:gd name="T52" fmla="*/ 163 w 487"/>
                <a:gd name="T53" fmla="*/ 148 h 487"/>
                <a:gd name="T54" fmla="*/ 159 w 487"/>
                <a:gd name="T55" fmla="*/ 133 h 487"/>
                <a:gd name="T56" fmla="*/ 135 w 487"/>
                <a:gd name="T57" fmla="*/ 101 h 487"/>
                <a:gd name="T58" fmla="*/ 142 w 487"/>
                <a:gd name="T59" fmla="*/ 116 h 487"/>
                <a:gd name="T60" fmla="*/ 160 w 487"/>
                <a:gd name="T61" fmla="*/ 145 h 487"/>
                <a:gd name="T62" fmla="*/ 138 w 487"/>
                <a:gd name="T63" fmla="*/ 133 h 487"/>
                <a:gd name="T64" fmla="*/ 103 w 487"/>
                <a:gd name="T65" fmla="*/ 118 h 487"/>
                <a:gd name="T66" fmla="*/ 139 w 487"/>
                <a:gd name="T67" fmla="*/ 140 h 487"/>
                <a:gd name="T68" fmla="*/ 153 w 487"/>
                <a:gd name="T69" fmla="*/ 162 h 487"/>
                <a:gd name="T70" fmla="*/ 133 w 487"/>
                <a:gd name="T71" fmla="*/ 170 h 487"/>
                <a:gd name="T72" fmla="*/ 126 w 487"/>
                <a:gd name="T73" fmla="*/ 166 h 487"/>
                <a:gd name="T74" fmla="*/ 138 w 487"/>
                <a:gd name="T75" fmla="*/ 157 h 487"/>
                <a:gd name="T76" fmla="*/ 149 w 487"/>
                <a:gd name="T77" fmla="*/ 158 h 487"/>
                <a:gd name="T78" fmla="*/ 123 w 487"/>
                <a:gd name="T79" fmla="*/ 145 h 487"/>
                <a:gd name="T80" fmla="*/ 84 w 487"/>
                <a:gd name="T81" fmla="*/ 137 h 487"/>
                <a:gd name="T82" fmla="*/ 97 w 487"/>
                <a:gd name="T83" fmla="*/ 144 h 487"/>
                <a:gd name="T84" fmla="*/ 121 w 487"/>
                <a:gd name="T85" fmla="*/ 153 h 487"/>
                <a:gd name="T86" fmla="*/ 97 w 487"/>
                <a:gd name="T87" fmla="*/ 157 h 487"/>
                <a:gd name="T88" fmla="*/ 101 w 487"/>
                <a:gd name="T89" fmla="*/ 162 h 487"/>
                <a:gd name="T90" fmla="*/ 118 w 487"/>
                <a:gd name="T91" fmla="*/ 160 h 487"/>
                <a:gd name="T92" fmla="*/ 103 w 487"/>
                <a:gd name="T93" fmla="*/ 167 h 487"/>
                <a:gd name="T94" fmla="*/ 84 w 487"/>
                <a:gd name="T95" fmla="*/ 175 h 487"/>
                <a:gd name="T96" fmla="*/ 97 w 487"/>
                <a:gd name="T97" fmla="*/ 173 h 487"/>
                <a:gd name="T98" fmla="*/ 114 w 487"/>
                <a:gd name="T99" fmla="*/ 173 h 487"/>
                <a:gd name="T100" fmla="*/ 92 w 487"/>
                <a:gd name="T101" fmla="*/ 190 h 487"/>
                <a:gd name="T102" fmla="*/ 80 w 487"/>
                <a:gd name="T103" fmla="*/ 214 h 487"/>
                <a:gd name="T104" fmla="*/ 70 w 487"/>
                <a:gd name="T105" fmla="*/ 222 h 487"/>
                <a:gd name="T106" fmla="*/ 55 w 487"/>
                <a:gd name="T107" fmla="*/ 205 h 487"/>
                <a:gd name="T108" fmla="*/ 25 w 487"/>
                <a:gd name="T109" fmla="*/ 233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7" h="487">
                  <a:moveTo>
                    <a:pt x="24" y="487"/>
                  </a:moveTo>
                  <a:lnTo>
                    <a:pt x="34" y="460"/>
                  </a:lnTo>
                  <a:lnTo>
                    <a:pt x="46" y="436"/>
                  </a:lnTo>
                  <a:lnTo>
                    <a:pt x="58" y="413"/>
                  </a:lnTo>
                  <a:lnTo>
                    <a:pt x="72" y="393"/>
                  </a:lnTo>
                  <a:lnTo>
                    <a:pt x="84" y="371"/>
                  </a:lnTo>
                  <a:lnTo>
                    <a:pt x="97" y="350"/>
                  </a:lnTo>
                  <a:lnTo>
                    <a:pt x="108" y="329"/>
                  </a:lnTo>
                  <a:lnTo>
                    <a:pt x="119" y="309"/>
                  </a:lnTo>
                  <a:lnTo>
                    <a:pt x="106" y="296"/>
                  </a:lnTo>
                  <a:lnTo>
                    <a:pt x="93" y="291"/>
                  </a:lnTo>
                  <a:lnTo>
                    <a:pt x="78" y="293"/>
                  </a:lnTo>
                  <a:lnTo>
                    <a:pt x="63" y="298"/>
                  </a:lnTo>
                  <a:lnTo>
                    <a:pt x="46" y="305"/>
                  </a:lnTo>
                  <a:lnTo>
                    <a:pt x="30" y="314"/>
                  </a:lnTo>
                  <a:lnTo>
                    <a:pt x="14" y="324"/>
                  </a:lnTo>
                  <a:lnTo>
                    <a:pt x="0" y="330"/>
                  </a:lnTo>
                  <a:lnTo>
                    <a:pt x="20" y="290"/>
                  </a:lnTo>
                  <a:lnTo>
                    <a:pt x="55" y="250"/>
                  </a:lnTo>
                  <a:lnTo>
                    <a:pt x="95" y="213"/>
                  </a:lnTo>
                  <a:lnTo>
                    <a:pt x="130" y="183"/>
                  </a:lnTo>
                  <a:lnTo>
                    <a:pt x="149" y="159"/>
                  </a:lnTo>
                  <a:lnTo>
                    <a:pt x="143" y="148"/>
                  </a:lnTo>
                  <a:lnTo>
                    <a:pt x="100" y="148"/>
                  </a:lnTo>
                  <a:lnTo>
                    <a:pt x="14" y="166"/>
                  </a:lnTo>
                  <a:lnTo>
                    <a:pt x="14" y="161"/>
                  </a:lnTo>
                  <a:lnTo>
                    <a:pt x="14" y="157"/>
                  </a:lnTo>
                  <a:lnTo>
                    <a:pt x="42" y="136"/>
                  </a:lnTo>
                  <a:lnTo>
                    <a:pt x="72" y="122"/>
                  </a:lnTo>
                  <a:lnTo>
                    <a:pt x="101" y="113"/>
                  </a:lnTo>
                  <a:lnTo>
                    <a:pt x="133" y="107"/>
                  </a:lnTo>
                  <a:lnTo>
                    <a:pt x="161" y="102"/>
                  </a:lnTo>
                  <a:lnTo>
                    <a:pt x="191" y="96"/>
                  </a:lnTo>
                  <a:lnTo>
                    <a:pt x="219" y="87"/>
                  </a:lnTo>
                  <a:lnTo>
                    <a:pt x="245" y="74"/>
                  </a:lnTo>
                  <a:lnTo>
                    <a:pt x="243" y="57"/>
                  </a:lnTo>
                  <a:lnTo>
                    <a:pt x="240" y="45"/>
                  </a:lnTo>
                  <a:lnTo>
                    <a:pt x="234" y="37"/>
                  </a:lnTo>
                  <a:lnTo>
                    <a:pt x="227" y="33"/>
                  </a:lnTo>
                  <a:lnTo>
                    <a:pt x="217" y="28"/>
                  </a:lnTo>
                  <a:lnTo>
                    <a:pt x="207" y="23"/>
                  </a:lnTo>
                  <a:lnTo>
                    <a:pt x="195" y="19"/>
                  </a:lnTo>
                  <a:lnTo>
                    <a:pt x="183" y="14"/>
                  </a:lnTo>
                  <a:lnTo>
                    <a:pt x="181" y="8"/>
                  </a:lnTo>
                  <a:lnTo>
                    <a:pt x="181" y="3"/>
                  </a:lnTo>
                  <a:lnTo>
                    <a:pt x="211" y="3"/>
                  </a:lnTo>
                  <a:lnTo>
                    <a:pt x="236" y="6"/>
                  </a:lnTo>
                  <a:lnTo>
                    <a:pt x="257" y="10"/>
                  </a:lnTo>
                  <a:lnTo>
                    <a:pt x="277" y="16"/>
                  </a:lnTo>
                  <a:lnTo>
                    <a:pt x="295" y="23"/>
                  </a:lnTo>
                  <a:lnTo>
                    <a:pt x="315" y="33"/>
                  </a:lnTo>
                  <a:lnTo>
                    <a:pt x="337" y="43"/>
                  </a:lnTo>
                  <a:lnTo>
                    <a:pt x="364" y="58"/>
                  </a:lnTo>
                  <a:lnTo>
                    <a:pt x="370" y="58"/>
                  </a:lnTo>
                  <a:lnTo>
                    <a:pt x="376" y="58"/>
                  </a:lnTo>
                  <a:lnTo>
                    <a:pt x="382" y="58"/>
                  </a:lnTo>
                  <a:lnTo>
                    <a:pt x="389" y="58"/>
                  </a:lnTo>
                  <a:lnTo>
                    <a:pt x="393" y="49"/>
                  </a:lnTo>
                  <a:lnTo>
                    <a:pt x="396" y="42"/>
                  </a:lnTo>
                  <a:lnTo>
                    <a:pt x="399" y="35"/>
                  </a:lnTo>
                  <a:lnTo>
                    <a:pt x="403" y="29"/>
                  </a:lnTo>
                  <a:lnTo>
                    <a:pt x="405" y="22"/>
                  </a:lnTo>
                  <a:lnTo>
                    <a:pt x="408" y="15"/>
                  </a:lnTo>
                  <a:lnTo>
                    <a:pt x="410" y="7"/>
                  </a:lnTo>
                  <a:lnTo>
                    <a:pt x="413" y="0"/>
                  </a:lnTo>
                  <a:lnTo>
                    <a:pt x="454" y="19"/>
                  </a:lnTo>
                  <a:lnTo>
                    <a:pt x="478" y="51"/>
                  </a:lnTo>
                  <a:lnTo>
                    <a:pt x="487" y="92"/>
                  </a:lnTo>
                  <a:lnTo>
                    <a:pt x="486" y="142"/>
                  </a:lnTo>
                  <a:lnTo>
                    <a:pt x="474" y="192"/>
                  </a:lnTo>
                  <a:lnTo>
                    <a:pt x="458" y="242"/>
                  </a:lnTo>
                  <a:lnTo>
                    <a:pt x="439" y="286"/>
                  </a:lnTo>
                  <a:lnTo>
                    <a:pt x="418" y="321"/>
                  </a:lnTo>
                  <a:lnTo>
                    <a:pt x="413" y="318"/>
                  </a:lnTo>
                  <a:lnTo>
                    <a:pt x="409" y="316"/>
                  </a:lnTo>
                  <a:lnTo>
                    <a:pt x="409" y="298"/>
                  </a:lnTo>
                  <a:lnTo>
                    <a:pt x="411" y="284"/>
                  </a:lnTo>
                  <a:lnTo>
                    <a:pt x="414" y="269"/>
                  </a:lnTo>
                  <a:lnTo>
                    <a:pt x="418" y="255"/>
                  </a:lnTo>
                  <a:lnTo>
                    <a:pt x="420" y="237"/>
                  </a:lnTo>
                  <a:lnTo>
                    <a:pt x="424" y="221"/>
                  </a:lnTo>
                  <a:lnTo>
                    <a:pt x="425" y="203"/>
                  </a:lnTo>
                  <a:lnTo>
                    <a:pt x="425" y="183"/>
                  </a:lnTo>
                  <a:lnTo>
                    <a:pt x="424" y="190"/>
                  </a:lnTo>
                  <a:lnTo>
                    <a:pt x="424" y="200"/>
                  </a:lnTo>
                  <a:lnTo>
                    <a:pt x="422" y="210"/>
                  </a:lnTo>
                  <a:lnTo>
                    <a:pt x="422" y="221"/>
                  </a:lnTo>
                  <a:lnTo>
                    <a:pt x="420" y="230"/>
                  </a:lnTo>
                  <a:lnTo>
                    <a:pt x="419" y="241"/>
                  </a:lnTo>
                  <a:lnTo>
                    <a:pt x="416" y="248"/>
                  </a:lnTo>
                  <a:lnTo>
                    <a:pt x="413" y="255"/>
                  </a:lnTo>
                  <a:lnTo>
                    <a:pt x="412" y="237"/>
                  </a:lnTo>
                  <a:lnTo>
                    <a:pt x="412" y="222"/>
                  </a:lnTo>
                  <a:lnTo>
                    <a:pt x="411" y="207"/>
                  </a:lnTo>
                  <a:lnTo>
                    <a:pt x="410" y="194"/>
                  </a:lnTo>
                  <a:lnTo>
                    <a:pt x="408" y="179"/>
                  </a:lnTo>
                  <a:lnTo>
                    <a:pt x="406" y="165"/>
                  </a:lnTo>
                  <a:lnTo>
                    <a:pt x="403" y="151"/>
                  </a:lnTo>
                  <a:lnTo>
                    <a:pt x="399" y="138"/>
                  </a:lnTo>
                  <a:lnTo>
                    <a:pt x="398" y="152"/>
                  </a:lnTo>
                  <a:lnTo>
                    <a:pt x="399" y="176"/>
                  </a:lnTo>
                  <a:lnTo>
                    <a:pt x="401" y="205"/>
                  </a:lnTo>
                  <a:lnTo>
                    <a:pt x="401" y="238"/>
                  </a:lnTo>
                  <a:lnTo>
                    <a:pt x="397" y="267"/>
                  </a:lnTo>
                  <a:lnTo>
                    <a:pt x="393" y="293"/>
                  </a:lnTo>
                  <a:lnTo>
                    <a:pt x="382" y="310"/>
                  </a:lnTo>
                  <a:lnTo>
                    <a:pt x="368" y="316"/>
                  </a:lnTo>
                  <a:lnTo>
                    <a:pt x="363" y="296"/>
                  </a:lnTo>
                  <a:lnTo>
                    <a:pt x="357" y="279"/>
                  </a:lnTo>
                  <a:lnTo>
                    <a:pt x="351" y="261"/>
                  </a:lnTo>
                  <a:lnTo>
                    <a:pt x="347" y="244"/>
                  </a:lnTo>
                  <a:lnTo>
                    <a:pt x="340" y="227"/>
                  </a:lnTo>
                  <a:lnTo>
                    <a:pt x="334" y="212"/>
                  </a:lnTo>
                  <a:lnTo>
                    <a:pt x="327" y="197"/>
                  </a:lnTo>
                  <a:lnTo>
                    <a:pt x="321" y="183"/>
                  </a:lnTo>
                  <a:lnTo>
                    <a:pt x="321" y="197"/>
                  </a:lnTo>
                  <a:lnTo>
                    <a:pt x="326" y="212"/>
                  </a:lnTo>
                  <a:lnTo>
                    <a:pt x="332" y="227"/>
                  </a:lnTo>
                  <a:lnTo>
                    <a:pt x="338" y="244"/>
                  </a:lnTo>
                  <a:lnTo>
                    <a:pt x="344" y="261"/>
                  </a:lnTo>
                  <a:lnTo>
                    <a:pt x="350" y="279"/>
                  </a:lnTo>
                  <a:lnTo>
                    <a:pt x="353" y="296"/>
                  </a:lnTo>
                  <a:lnTo>
                    <a:pt x="356" y="316"/>
                  </a:lnTo>
                  <a:lnTo>
                    <a:pt x="351" y="317"/>
                  </a:lnTo>
                  <a:lnTo>
                    <a:pt x="347" y="318"/>
                  </a:lnTo>
                  <a:lnTo>
                    <a:pt x="343" y="318"/>
                  </a:lnTo>
                  <a:lnTo>
                    <a:pt x="340" y="318"/>
                  </a:lnTo>
                  <a:lnTo>
                    <a:pt x="334" y="319"/>
                  </a:lnTo>
                  <a:lnTo>
                    <a:pt x="328" y="320"/>
                  </a:lnTo>
                  <a:lnTo>
                    <a:pt x="326" y="312"/>
                  </a:lnTo>
                  <a:lnTo>
                    <a:pt x="325" y="307"/>
                  </a:lnTo>
                  <a:lnTo>
                    <a:pt x="324" y="303"/>
                  </a:lnTo>
                  <a:lnTo>
                    <a:pt x="324" y="302"/>
                  </a:lnTo>
                  <a:lnTo>
                    <a:pt x="324" y="298"/>
                  </a:lnTo>
                  <a:lnTo>
                    <a:pt x="326" y="297"/>
                  </a:lnTo>
                  <a:lnTo>
                    <a:pt x="332" y="303"/>
                  </a:lnTo>
                  <a:lnTo>
                    <a:pt x="337" y="309"/>
                  </a:lnTo>
                  <a:lnTo>
                    <a:pt x="334" y="296"/>
                  </a:lnTo>
                  <a:lnTo>
                    <a:pt x="328" y="283"/>
                  </a:lnTo>
                  <a:lnTo>
                    <a:pt x="318" y="267"/>
                  </a:lnTo>
                  <a:lnTo>
                    <a:pt x="307" y="251"/>
                  </a:lnTo>
                  <a:lnTo>
                    <a:pt x="295" y="234"/>
                  </a:lnTo>
                  <a:lnTo>
                    <a:pt x="286" y="220"/>
                  </a:lnTo>
                  <a:lnTo>
                    <a:pt x="276" y="209"/>
                  </a:lnTo>
                  <a:lnTo>
                    <a:pt x="271" y="202"/>
                  </a:lnTo>
                  <a:lnTo>
                    <a:pt x="267" y="202"/>
                  </a:lnTo>
                  <a:lnTo>
                    <a:pt x="264" y="202"/>
                  </a:lnTo>
                  <a:lnTo>
                    <a:pt x="271" y="212"/>
                  </a:lnTo>
                  <a:lnTo>
                    <a:pt x="277" y="222"/>
                  </a:lnTo>
                  <a:lnTo>
                    <a:pt x="284" y="233"/>
                  </a:lnTo>
                  <a:lnTo>
                    <a:pt x="292" y="244"/>
                  </a:lnTo>
                  <a:lnTo>
                    <a:pt x="299" y="255"/>
                  </a:lnTo>
                  <a:lnTo>
                    <a:pt x="306" y="266"/>
                  </a:lnTo>
                  <a:lnTo>
                    <a:pt x="313" y="278"/>
                  </a:lnTo>
                  <a:lnTo>
                    <a:pt x="321" y="290"/>
                  </a:lnTo>
                  <a:lnTo>
                    <a:pt x="319" y="294"/>
                  </a:lnTo>
                  <a:lnTo>
                    <a:pt x="318" y="297"/>
                  </a:lnTo>
                  <a:lnTo>
                    <a:pt x="306" y="288"/>
                  </a:lnTo>
                  <a:lnTo>
                    <a:pt x="292" y="279"/>
                  </a:lnTo>
                  <a:lnTo>
                    <a:pt x="276" y="266"/>
                  </a:lnTo>
                  <a:lnTo>
                    <a:pt x="261" y="256"/>
                  </a:lnTo>
                  <a:lnTo>
                    <a:pt x="244" y="244"/>
                  </a:lnTo>
                  <a:lnTo>
                    <a:pt x="228" y="237"/>
                  </a:lnTo>
                  <a:lnTo>
                    <a:pt x="215" y="234"/>
                  </a:lnTo>
                  <a:lnTo>
                    <a:pt x="206" y="237"/>
                  </a:lnTo>
                  <a:lnTo>
                    <a:pt x="220" y="242"/>
                  </a:lnTo>
                  <a:lnTo>
                    <a:pt x="235" y="250"/>
                  </a:lnTo>
                  <a:lnTo>
                    <a:pt x="250" y="259"/>
                  </a:lnTo>
                  <a:lnTo>
                    <a:pt x="265" y="271"/>
                  </a:lnTo>
                  <a:lnTo>
                    <a:pt x="279" y="281"/>
                  </a:lnTo>
                  <a:lnTo>
                    <a:pt x="294" y="295"/>
                  </a:lnTo>
                  <a:lnTo>
                    <a:pt x="309" y="307"/>
                  </a:lnTo>
                  <a:lnTo>
                    <a:pt x="324" y="320"/>
                  </a:lnTo>
                  <a:lnTo>
                    <a:pt x="314" y="321"/>
                  </a:lnTo>
                  <a:lnTo>
                    <a:pt x="306" y="324"/>
                  </a:lnTo>
                  <a:lnTo>
                    <a:pt x="298" y="327"/>
                  </a:lnTo>
                  <a:lnTo>
                    <a:pt x="290" y="330"/>
                  </a:lnTo>
                  <a:lnTo>
                    <a:pt x="282" y="334"/>
                  </a:lnTo>
                  <a:lnTo>
                    <a:pt x="274" y="337"/>
                  </a:lnTo>
                  <a:lnTo>
                    <a:pt x="266" y="341"/>
                  </a:lnTo>
                  <a:lnTo>
                    <a:pt x="259" y="344"/>
                  </a:lnTo>
                  <a:lnTo>
                    <a:pt x="256" y="342"/>
                  </a:lnTo>
                  <a:lnTo>
                    <a:pt x="252" y="340"/>
                  </a:lnTo>
                  <a:lnTo>
                    <a:pt x="252" y="336"/>
                  </a:lnTo>
                  <a:lnTo>
                    <a:pt x="252" y="333"/>
                  </a:lnTo>
                  <a:lnTo>
                    <a:pt x="258" y="329"/>
                  </a:lnTo>
                  <a:lnTo>
                    <a:pt x="263" y="326"/>
                  </a:lnTo>
                  <a:lnTo>
                    <a:pt x="266" y="321"/>
                  </a:lnTo>
                  <a:lnTo>
                    <a:pt x="271" y="316"/>
                  </a:lnTo>
                  <a:lnTo>
                    <a:pt x="276" y="314"/>
                  </a:lnTo>
                  <a:lnTo>
                    <a:pt x="281" y="313"/>
                  </a:lnTo>
                  <a:lnTo>
                    <a:pt x="284" y="313"/>
                  </a:lnTo>
                  <a:lnTo>
                    <a:pt x="288" y="313"/>
                  </a:lnTo>
                  <a:lnTo>
                    <a:pt x="294" y="313"/>
                  </a:lnTo>
                  <a:lnTo>
                    <a:pt x="299" y="316"/>
                  </a:lnTo>
                  <a:lnTo>
                    <a:pt x="299" y="310"/>
                  </a:lnTo>
                  <a:lnTo>
                    <a:pt x="302" y="306"/>
                  </a:lnTo>
                  <a:lnTo>
                    <a:pt x="283" y="302"/>
                  </a:lnTo>
                  <a:lnTo>
                    <a:pt x="266" y="297"/>
                  </a:lnTo>
                  <a:lnTo>
                    <a:pt x="246" y="291"/>
                  </a:lnTo>
                  <a:lnTo>
                    <a:pt x="229" y="287"/>
                  </a:lnTo>
                  <a:lnTo>
                    <a:pt x="211" y="281"/>
                  </a:lnTo>
                  <a:lnTo>
                    <a:pt x="195" y="278"/>
                  </a:lnTo>
                  <a:lnTo>
                    <a:pt x="180" y="274"/>
                  </a:lnTo>
                  <a:lnTo>
                    <a:pt x="169" y="275"/>
                  </a:lnTo>
                  <a:lnTo>
                    <a:pt x="170" y="280"/>
                  </a:lnTo>
                  <a:lnTo>
                    <a:pt x="172" y="286"/>
                  </a:lnTo>
                  <a:lnTo>
                    <a:pt x="179" y="286"/>
                  </a:lnTo>
                  <a:lnTo>
                    <a:pt x="187" y="287"/>
                  </a:lnTo>
                  <a:lnTo>
                    <a:pt x="195" y="288"/>
                  </a:lnTo>
                  <a:lnTo>
                    <a:pt x="204" y="291"/>
                  </a:lnTo>
                  <a:lnTo>
                    <a:pt x="212" y="294"/>
                  </a:lnTo>
                  <a:lnTo>
                    <a:pt x="221" y="297"/>
                  </a:lnTo>
                  <a:lnTo>
                    <a:pt x="231" y="302"/>
                  </a:lnTo>
                  <a:lnTo>
                    <a:pt x="242" y="306"/>
                  </a:lnTo>
                  <a:lnTo>
                    <a:pt x="236" y="309"/>
                  </a:lnTo>
                  <a:lnTo>
                    <a:pt x="227" y="311"/>
                  </a:lnTo>
                  <a:lnTo>
                    <a:pt x="215" y="312"/>
                  </a:lnTo>
                  <a:lnTo>
                    <a:pt x="205" y="313"/>
                  </a:lnTo>
                  <a:lnTo>
                    <a:pt x="194" y="314"/>
                  </a:lnTo>
                  <a:lnTo>
                    <a:pt x="187" y="318"/>
                  </a:lnTo>
                  <a:lnTo>
                    <a:pt x="183" y="321"/>
                  </a:lnTo>
                  <a:lnTo>
                    <a:pt x="185" y="328"/>
                  </a:lnTo>
                  <a:lnTo>
                    <a:pt x="194" y="325"/>
                  </a:lnTo>
                  <a:lnTo>
                    <a:pt x="202" y="324"/>
                  </a:lnTo>
                  <a:lnTo>
                    <a:pt x="207" y="321"/>
                  </a:lnTo>
                  <a:lnTo>
                    <a:pt x="214" y="321"/>
                  </a:lnTo>
                  <a:lnTo>
                    <a:pt x="220" y="321"/>
                  </a:lnTo>
                  <a:lnTo>
                    <a:pt x="228" y="321"/>
                  </a:lnTo>
                  <a:lnTo>
                    <a:pt x="237" y="321"/>
                  </a:lnTo>
                  <a:lnTo>
                    <a:pt x="250" y="321"/>
                  </a:lnTo>
                  <a:lnTo>
                    <a:pt x="238" y="326"/>
                  </a:lnTo>
                  <a:lnTo>
                    <a:pt x="228" y="330"/>
                  </a:lnTo>
                  <a:lnTo>
                    <a:pt x="218" y="332"/>
                  </a:lnTo>
                  <a:lnTo>
                    <a:pt x="207" y="334"/>
                  </a:lnTo>
                  <a:lnTo>
                    <a:pt x="196" y="335"/>
                  </a:lnTo>
                  <a:lnTo>
                    <a:pt x="187" y="337"/>
                  </a:lnTo>
                  <a:lnTo>
                    <a:pt x="176" y="340"/>
                  </a:lnTo>
                  <a:lnTo>
                    <a:pt x="169" y="344"/>
                  </a:lnTo>
                  <a:lnTo>
                    <a:pt x="168" y="351"/>
                  </a:lnTo>
                  <a:lnTo>
                    <a:pt x="168" y="359"/>
                  </a:lnTo>
                  <a:lnTo>
                    <a:pt x="173" y="353"/>
                  </a:lnTo>
                  <a:lnTo>
                    <a:pt x="179" y="351"/>
                  </a:lnTo>
                  <a:lnTo>
                    <a:pt x="185" y="348"/>
                  </a:lnTo>
                  <a:lnTo>
                    <a:pt x="194" y="347"/>
                  </a:lnTo>
                  <a:lnTo>
                    <a:pt x="200" y="344"/>
                  </a:lnTo>
                  <a:lnTo>
                    <a:pt x="207" y="344"/>
                  </a:lnTo>
                  <a:lnTo>
                    <a:pt x="215" y="344"/>
                  </a:lnTo>
                  <a:lnTo>
                    <a:pt x="226" y="344"/>
                  </a:lnTo>
                  <a:lnTo>
                    <a:pt x="228" y="347"/>
                  </a:lnTo>
                  <a:lnTo>
                    <a:pt x="230" y="349"/>
                  </a:lnTo>
                  <a:lnTo>
                    <a:pt x="219" y="356"/>
                  </a:lnTo>
                  <a:lnTo>
                    <a:pt x="207" y="363"/>
                  </a:lnTo>
                  <a:lnTo>
                    <a:pt x="195" y="371"/>
                  </a:lnTo>
                  <a:lnTo>
                    <a:pt x="184" y="381"/>
                  </a:lnTo>
                  <a:lnTo>
                    <a:pt x="173" y="390"/>
                  </a:lnTo>
                  <a:lnTo>
                    <a:pt x="164" y="401"/>
                  </a:lnTo>
                  <a:lnTo>
                    <a:pt x="158" y="411"/>
                  </a:lnTo>
                  <a:lnTo>
                    <a:pt x="157" y="425"/>
                  </a:lnTo>
                  <a:lnTo>
                    <a:pt x="161" y="428"/>
                  </a:lnTo>
                  <a:lnTo>
                    <a:pt x="168" y="434"/>
                  </a:lnTo>
                  <a:lnTo>
                    <a:pt x="161" y="441"/>
                  </a:lnTo>
                  <a:lnTo>
                    <a:pt x="157" y="449"/>
                  </a:lnTo>
                  <a:lnTo>
                    <a:pt x="147" y="447"/>
                  </a:lnTo>
                  <a:lnTo>
                    <a:pt x="141" y="444"/>
                  </a:lnTo>
                  <a:lnTo>
                    <a:pt x="139" y="433"/>
                  </a:lnTo>
                  <a:lnTo>
                    <a:pt x="137" y="423"/>
                  </a:lnTo>
                  <a:lnTo>
                    <a:pt x="134" y="413"/>
                  </a:lnTo>
                  <a:lnTo>
                    <a:pt x="131" y="406"/>
                  </a:lnTo>
                  <a:lnTo>
                    <a:pt x="110" y="410"/>
                  </a:lnTo>
                  <a:lnTo>
                    <a:pt x="93" y="418"/>
                  </a:lnTo>
                  <a:lnTo>
                    <a:pt x="81" y="427"/>
                  </a:lnTo>
                  <a:lnTo>
                    <a:pt x="70" y="441"/>
                  </a:lnTo>
                  <a:lnTo>
                    <a:pt x="60" y="454"/>
                  </a:lnTo>
                  <a:lnTo>
                    <a:pt x="50" y="466"/>
                  </a:lnTo>
                  <a:lnTo>
                    <a:pt x="38" y="477"/>
                  </a:lnTo>
                  <a:lnTo>
                    <a:pt x="24" y="48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6" name="Freeform 61"/>
            <p:cNvSpPr>
              <a:spLocks/>
            </p:cNvSpPr>
            <p:nvPr/>
          </p:nvSpPr>
          <p:spPr bwMode="auto">
            <a:xfrm>
              <a:off x="1157" y="878"/>
              <a:ext cx="6" cy="28"/>
            </a:xfrm>
            <a:custGeom>
              <a:avLst/>
              <a:gdLst>
                <a:gd name="T0" fmla="*/ 3 w 14"/>
                <a:gd name="T1" fmla="*/ 28 h 56"/>
                <a:gd name="T2" fmla="*/ 1 w 14"/>
                <a:gd name="T3" fmla="*/ 28 h 56"/>
                <a:gd name="T4" fmla="*/ 1 w 14"/>
                <a:gd name="T5" fmla="*/ 24 h 56"/>
                <a:gd name="T6" fmla="*/ 0 w 14"/>
                <a:gd name="T7" fmla="*/ 21 h 56"/>
                <a:gd name="T8" fmla="*/ 0 w 14"/>
                <a:gd name="T9" fmla="*/ 16 h 56"/>
                <a:gd name="T10" fmla="*/ 0 w 14"/>
                <a:gd name="T11" fmla="*/ 9 h 56"/>
                <a:gd name="T12" fmla="*/ 0 w 14"/>
                <a:gd name="T13" fmla="*/ 0 h 56"/>
                <a:gd name="T14" fmla="*/ 2 w 14"/>
                <a:gd name="T15" fmla="*/ 0 h 56"/>
                <a:gd name="T16" fmla="*/ 5 w 14"/>
                <a:gd name="T17" fmla="*/ 0 h 56"/>
                <a:gd name="T18" fmla="*/ 5 w 14"/>
                <a:gd name="T19" fmla="*/ 3 h 56"/>
                <a:gd name="T20" fmla="*/ 5 w 14"/>
                <a:gd name="T21" fmla="*/ 7 h 56"/>
                <a:gd name="T22" fmla="*/ 5 w 14"/>
                <a:gd name="T23" fmla="*/ 10 h 56"/>
                <a:gd name="T24" fmla="*/ 6 w 14"/>
                <a:gd name="T25" fmla="*/ 14 h 56"/>
                <a:gd name="T26" fmla="*/ 6 w 14"/>
                <a:gd name="T27" fmla="*/ 17 h 56"/>
                <a:gd name="T28" fmla="*/ 6 w 14"/>
                <a:gd name="T29" fmla="*/ 21 h 56"/>
                <a:gd name="T30" fmla="*/ 6 w 14"/>
                <a:gd name="T31" fmla="*/ 24 h 56"/>
                <a:gd name="T32" fmla="*/ 6 w 14"/>
                <a:gd name="T33" fmla="*/ 28 h 56"/>
                <a:gd name="T34" fmla="*/ 4 w 14"/>
                <a:gd name="T35" fmla="*/ 28 h 56"/>
                <a:gd name="T36" fmla="*/ 3 w 14"/>
                <a:gd name="T37" fmla="*/ 28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56">
                  <a:moveTo>
                    <a:pt x="7" y="56"/>
                  </a:moveTo>
                  <a:lnTo>
                    <a:pt x="3" y="55"/>
                  </a:lnTo>
                  <a:lnTo>
                    <a:pt x="2" y="48"/>
                  </a:lnTo>
                  <a:lnTo>
                    <a:pt x="1" y="41"/>
                  </a:lnTo>
                  <a:lnTo>
                    <a:pt x="1" y="31"/>
                  </a:lnTo>
                  <a:lnTo>
                    <a:pt x="0" y="17"/>
                  </a:lnTo>
                  <a:lnTo>
                    <a:pt x="0" y="0"/>
                  </a:lnTo>
                  <a:lnTo>
                    <a:pt x="5" y="0"/>
                  </a:lnTo>
                  <a:lnTo>
                    <a:pt x="12" y="0"/>
                  </a:lnTo>
                  <a:lnTo>
                    <a:pt x="12" y="6"/>
                  </a:lnTo>
                  <a:lnTo>
                    <a:pt x="12" y="13"/>
                  </a:lnTo>
                  <a:lnTo>
                    <a:pt x="12" y="20"/>
                  </a:lnTo>
                  <a:lnTo>
                    <a:pt x="13" y="27"/>
                  </a:lnTo>
                  <a:lnTo>
                    <a:pt x="13" y="34"/>
                  </a:lnTo>
                  <a:lnTo>
                    <a:pt x="13" y="41"/>
                  </a:lnTo>
                  <a:lnTo>
                    <a:pt x="13" y="48"/>
                  </a:lnTo>
                  <a:lnTo>
                    <a:pt x="14" y="56"/>
                  </a:lnTo>
                  <a:lnTo>
                    <a:pt x="10" y="56"/>
                  </a:lnTo>
                  <a:lnTo>
                    <a:pt x="7" y="56"/>
                  </a:lnTo>
                  <a:close/>
                </a:path>
              </a:pathLst>
            </a:custGeom>
            <a:solidFill>
              <a:srgbClr val="FFF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7" name="Freeform 62"/>
            <p:cNvSpPr>
              <a:spLocks/>
            </p:cNvSpPr>
            <p:nvPr/>
          </p:nvSpPr>
          <p:spPr bwMode="auto">
            <a:xfrm>
              <a:off x="1188" y="838"/>
              <a:ext cx="46" cy="56"/>
            </a:xfrm>
            <a:custGeom>
              <a:avLst/>
              <a:gdLst>
                <a:gd name="T0" fmla="*/ 31 w 93"/>
                <a:gd name="T1" fmla="*/ 55 h 113"/>
                <a:gd name="T2" fmla="*/ 27 w 93"/>
                <a:gd name="T3" fmla="*/ 47 h 113"/>
                <a:gd name="T4" fmla="*/ 25 w 93"/>
                <a:gd name="T5" fmla="*/ 41 h 113"/>
                <a:gd name="T6" fmla="*/ 22 w 93"/>
                <a:gd name="T7" fmla="*/ 35 h 113"/>
                <a:gd name="T8" fmla="*/ 20 w 93"/>
                <a:gd name="T9" fmla="*/ 31 h 113"/>
                <a:gd name="T10" fmla="*/ 17 w 93"/>
                <a:gd name="T11" fmla="*/ 27 h 113"/>
                <a:gd name="T12" fmla="*/ 12 w 93"/>
                <a:gd name="T13" fmla="*/ 26 h 113"/>
                <a:gd name="T14" fmla="*/ 7 w 93"/>
                <a:gd name="T15" fmla="*/ 23 h 113"/>
                <a:gd name="T16" fmla="*/ 0 w 93"/>
                <a:gd name="T17" fmla="*/ 23 h 113"/>
                <a:gd name="T18" fmla="*/ 0 w 93"/>
                <a:gd name="T19" fmla="*/ 20 h 113"/>
                <a:gd name="T20" fmla="*/ 0 w 93"/>
                <a:gd name="T21" fmla="*/ 19 h 113"/>
                <a:gd name="T22" fmla="*/ 11 w 93"/>
                <a:gd name="T23" fmla="*/ 18 h 113"/>
                <a:gd name="T24" fmla="*/ 18 w 93"/>
                <a:gd name="T25" fmla="*/ 15 h 113"/>
                <a:gd name="T26" fmla="*/ 23 w 93"/>
                <a:gd name="T27" fmla="*/ 12 h 113"/>
                <a:gd name="T28" fmla="*/ 27 w 93"/>
                <a:gd name="T29" fmla="*/ 8 h 113"/>
                <a:gd name="T30" fmla="*/ 30 w 93"/>
                <a:gd name="T31" fmla="*/ 4 h 113"/>
                <a:gd name="T32" fmla="*/ 32 w 93"/>
                <a:gd name="T33" fmla="*/ 1 h 113"/>
                <a:gd name="T34" fmla="*/ 35 w 93"/>
                <a:gd name="T35" fmla="*/ 0 h 113"/>
                <a:gd name="T36" fmla="*/ 41 w 93"/>
                <a:gd name="T37" fmla="*/ 0 h 113"/>
                <a:gd name="T38" fmla="*/ 42 w 93"/>
                <a:gd name="T39" fmla="*/ 5 h 113"/>
                <a:gd name="T40" fmla="*/ 44 w 93"/>
                <a:gd name="T41" fmla="*/ 12 h 113"/>
                <a:gd name="T42" fmla="*/ 45 w 93"/>
                <a:gd name="T43" fmla="*/ 19 h 113"/>
                <a:gd name="T44" fmla="*/ 46 w 93"/>
                <a:gd name="T45" fmla="*/ 27 h 113"/>
                <a:gd name="T46" fmla="*/ 46 w 93"/>
                <a:gd name="T47" fmla="*/ 34 h 113"/>
                <a:gd name="T48" fmla="*/ 46 w 93"/>
                <a:gd name="T49" fmla="*/ 42 h 113"/>
                <a:gd name="T50" fmla="*/ 44 w 93"/>
                <a:gd name="T51" fmla="*/ 49 h 113"/>
                <a:gd name="T52" fmla="*/ 41 w 93"/>
                <a:gd name="T53" fmla="*/ 56 h 113"/>
                <a:gd name="T54" fmla="*/ 36 w 93"/>
                <a:gd name="T55" fmla="*/ 55 h 113"/>
                <a:gd name="T56" fmla="*/ 31 w 93"/>
                <a:gd name="T57" fmla="*/ 55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3">
                  <a:moveTo>
                    <a:pt x="63" y="110"/>
                  </a:moveTo>
                  <a:lnTo>
                    <a:pt x="55" y="94"/>
                  </a:lnTo>
                  <a:lnTo>
                    <a:pt x="50" y="82"/>
                  </a:lnTo>
                  <a:lnTo>
                    <a:pt x="45" y="71"/>
                  </a:lnTo>
                  <a:lnTo>
                    <a:pt x="40" y="63"/>
                  </a:lnTo>
                  <a:lnTo>
                    <a:pt x="34" y="55"/>
                  </a:lnTo>
                  <a:lnTo>
                    <a:pt x="25" y="52"/>
                  </a:lnTo>
                  <a:lnTo>
                    <a:pt x="14" y="47"/>
                  </a:lnTo>
                  <a:lnTo>
                    <a:pt x="0" y="47"/>
                  </a:lnTo>
                  <a:lnTo>
                    <a:pt x="0" y="41"/>
                  </a:lnTo>
                  <a:lnTo>
                    <a:pt x="0" y="39"/>
                  </a:lnTo>
                  <a:lnTo>
                    <a:pt x="22" y="37"/>
                  </a:lnTo>
                  <a:lnTo>
                    <a:pt x="37" y="31"/>
                  </a:lnTo>
                  <a:lnTo>
                    <a:pt x="47" y="24"/>
                  </a:lnTo>
                  <a:lnTo>
                    <a:pt x="55" y="17"/>
                  </a:lnTo>
                  <a:lnTo>
                    <a:pt x="60" y="9"/>
                  </a:lnTo>
                  <a:lnTo>
                    <a:pt x="65" y="3"/>
                  </a:lnTo>
                  <a:lnTo>
                    <a:pt x="71" y="0"/>
                  </a:lnTo>
                  <a:lnTo>
                    <a:pt x="83" y="1"/>
                  </a:lnTo>
                  <a:lnTo>
                    <a:pt x="84" y="10"/>
                  </a:lnTo>
                  <a:lnTo>
                    <a:pt x="88" y="24"/>
                  </a:lnTo>
                  <a:lnTo>
                    <a:pt x="90" y="38"/>
                  </a:lnTo>
                  <a:lnTo>
                    <a:pt x="93" y="54"/>
                  </a:lnTo>
                  <a:lnTo>
                    <a:pt x="93" y="69"/>
                  </a:lnTo>
                  <a:lnTo>
                    <a:pt x="93" y="85"/>
                  </a:lnTo>
                  <a:lnTo>
                    <a:pt x="89" y="99"/>
                  </a:lnTo>
                  <a:lnTo>
                    <a:pt x="83" y="113"/>
                  </a:lnTo>
                  <a:lnTo>
                    <a:pt x="73" y="110"/>
                  </a:lnTo>
                  <a:lnTo>
                    <a:pt x="63" y="1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8" name="Freeform 63"/>
            <p:cNvSpPr>
              <a:spLocks/>
            </p:cNvSpPr>
            <p:nvPr/>
          </p:nvSpPr>
          <p:spPr bwMode="auto">
            <a:xfrm>
              <a:off x="804" y="873"/>
              <a:ext cx="19" cy="10"/>
            </a:xfrm>
            <a:custGeom>
              <a:avLst/>
              <a:gdLst>
                <a:gd name="T0" fmla="*/ 5 w 38"/>
                <a:gd name="T1" fmla="*/ 10 h 20"/>
                <a:gd name="T2" fmla="*/ 3 w 38"/>
                <a:gd name="T3" fmla="*/ 10 h 20"/>
                <a:gd name="T4" fmla="*/ 0 w 38"/>
                <a:gd name="T5" fmla="*/ 10 h 20"/>
                <a:gd name="T6" fmla="*/ 1 w 38"/>
                <a:gd name="T7" fmla="*/ 8 h 20"/>
                <a:gd name="T8" fmla="*/ 1 w 38"/>
                <a:gd name="T9" fmla="*/ 6 h 20"/>
                <a:gd name="T10" fmla="*/ 4 w 38"/>
                <a:gd name="T11" fmla="*/ 4 h 20"/>
                <a:gd name="T12" fmla="*/ 7 w 38"/>
                <a:gd name="T13" fmla="*/ 3 h 20"/>
                <a:gd name="T14" fmla="*/ 9 w 38"/>
                <a:gd name="T15" fmla="*/ 1 h 20"/>
                <a:gd name="T16" fmla="*/ 12 w 38"/>
                <a:gd name="T17" fmla="*/ 1 h 20"/>
                <a:gd name="T18" fmla="*/ 14 w 38"/>
                <a:gd name="T19" fmla="*/ 1 h 20"/>
                <a:gd name="T20" fmla="*/ 19 w 38"/>
                <a:gd name="T21" fmla="*/ 0 h 20"/>
                <a:gd name="T22" fmla="*/ 16 w 38"/>
                <a:gd name="T23" fmla="*/ 5 h 20"/>
                <a:gd name="T24" fmla="*/ 12 w 38"/>
                <a:gd name="T25" fmla="*/ 10 h 20"/>
                <a:gd name="T26" fmla="*/ 9 w 38"/>
                <a:gd name="T27" fmla="*/ 10 h 20"/>
                <a:gd name="T28" fmla="*/ 5 w 38"/>
                <a:gd name="T29" fmla="*/ 1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20">
                  <a:moveTo>
                    <a:pt x="10" y="20"/>
                  </a:moveTo>
                  <a:lnTo>
                    <a:pt x="5" y="20"/>
                  </a:lnTo>
                  <a:lnTo>
                    <a:pt x="0" y="20"/>
                  </a:lnTo>
                  <a:lnTo>
                    <a:pt x="1" y="15"/>
                  </a:lnTo>
                  <a:lnTo>
                    <a:pt x="2" y="11"/>
                  </a:lnTo>
                  <a:lnTo>
                    <a:pt x="8" y="7"/>
                  </a:lnTo>
                  <a:lnTo>
                    <a:pt x="14" y="5"/>
                  </a:lnTo>
                  <a:lnTo>
                    <a:pt x="18" y="2"/>
                  </a:lnTo>
                  <a:lnTo>
                    <a:pt x="23" y="2"/>
                  </a:lnTo>
                  <a:lnTo>
                    <a:pt x="28" y="1"/>
                  </a:lnTo>
                  <a:lnTo>
                    <a:pt x="38" y="0"/>
                  </a:lnTo>
                  <a:lnTo>
                    <a:pt x="31" y="9"/>
                  </a:lnTo>
                  <a:lnTo>
                    <a:pt x="24" y="20"/>
                  </a:lnTo>
                  <a:lnTo>
                    <a:pt x="17" y="20"/>
                  </a:lnTo>
                  <a:lnTo>
                    <a:pt x="10" y="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9" name="Freeform 64"/>
            <p:cNvSpPr>
              <a:spLocks/>
            </p:cNvSpPr>
            <p:nvPr/>
          </p:nvSpPr>
          <p:spPr bwMode="auto">
            <a:xfrm>
              <a:off x="542" y="587"/>
              <a:ext cx="434" cy="292"/>
            </a:xfrm>
            <a:custGeom>
              <a:avLst/>
              <a:gdLst>
                <a:gd name="T0" fmla="*/ 188 w 868"/>
                <a:gd name="T1" fmla="*/ 288 h 585"/>
                <a:gd name="T2" fmla="*/ 120 w 868"/>
                <a:gd name="T3" fmla="*/ 284 h 585"/>
                <a:gd name="T4" fmla="*/ 54 w 868"/>
                <a:gd name="T5" fmla="*/ 281 h 585"/>
                <a:gd name="T6" fmla="*/ 35 w 868"/>
                <a:gd name="T7" fmla="*/ 226 h 585"/>
                <a:gd name="T8" fmla="*/ 23 w 868"/>
                <a:gd name="T9" fmla="*/ 168 h 585"/>
                <a:gd name="T10" fmla="*/ 3 w 868"/>
                <a:gd name="T11" fmla="*/ 129 h 585"/>
                <a:gd name="T12" fmla="*/ 34 w 868"/>
                <a:gd name="T13" fmla="*/ 99 h 585"/>
                <a:gd name="T14" fmla="*/ 72 w 868"/>
                <a:gd name="T15" fmla="*/ 75 h 585"/>
                <a:gd name="T16" fmla="*/ 84 w 868"/>
                <a:gd name="T17" fmla="*/ 85 h 585"/>
                <a:gd name="T18" fmla="*/ 84 w 868"/>
                <a:gd name="T19" fmla="*/ 102 h 585"/>
                <a:gd name="T20" fmla="*/ 87 w 868"/>
                <a:gd name="T21" fmla="*/ 121 h 585"/>
                <a:gd name="T22" fmla="*/ 118 w 868"/>
                <a:gd name="T23" fmla="*/ 101 h 585"/>
                <a:gd name="T24" fmla="*/ 122 w 868"/>
                <a:gd name="T25" fmla="*/ 63 h 585"/>
                <a:gd name="T26" fmla="*/ 124 w 868"/>
                <a:gd name="T27" fmla="*/ 38 h 585"/>
                <a:gd name="T28" fmla="*/ 134 w 868"/>
                <a:gd name="T29" fmla="*/ 31 h 585"/>
                <a:gd name="T30" fmla="*/ 146 w 868"/>
                <a:gd name="T31" fmla="*/ 28 h 585"/>
                <a:gd name="T32" fmla="*/ 159 w 868"/>
                <a:gd name="T33" fmla="*/ 39 h 585"/>
                <a:gd name="T34" fmla="*/ 168 w 868"/>
                <a:gd name="T35" fmla="*/ 56 h 585"/>
                <a:gd name="T36" fmla="*/ 175 w 868"/>
                <a:gd name="T37" fmla="*/ 79 h 585"/>
                <a:gd name="T38" fmla="*/ 178 w 868"/>
                <a:gd name="T39" fmla="*/ 68 h 585"/>
                <a:gd name="T40" fmla="*/ 169 w 868"/>
                <a:gd name="T41" fmla="*/ 45 h 585"/>
                <a:gd name="T42" fmla="*/ 160 w 868"/>
                <a:gd name="T43" fmla="*/ 25 h 585"/>
                <a:gd name="T44" fmla="*/ 165 w 868"/>
                <a:gd name="T45" fmla="*/ 17 h 585"/>
                <a:gd name="T46" fmla="*/ 176 w 868"/>
                <a:gd name="T47" fmla="*/ 14 h 585"/>
                <a:gd name="T48" fmla="*/ 188 w 868"/>
                <a:gd name="T49" fmla="*/ 13 h 585"/>
                <a:gd name="T50" fmla="*/ 200 w 868"/>
                <a:gd name="T51" fmla="*/ 30 h 585"/>
                <a:gd name="T52" fmla="*/ 209 w 868"/>
                <a:gd name="T53" fmla="*/ 51 h 585"/>
                <a:gd name="T54" fmla="*/ 216 w 868"/>
                <a:gd name="T55" fmla="*/ 68 h 585"/>
                <a:gd name="T56" fmla="*/ 214 w 868"/>
                <a:gd name="T57" fmla="*/ 50 h 585"/>
                <a:gd name="T58" fmla="*/ 205 w 868"/>
                <a:gd name="T59" fmla="*/ 28 h 585"/>
                <a:gd name="T60" fmla="*/ 197 w 868"/>
                <a:gd name="T61" fmla="*/ 9 h 585"/>
                <a:gd name="T62" fmla="*/ 308 w 868"/>
                <a:gd name="T63" fmla="*/ 3 h 585"/>
                <a:gd name="T64" fmla="*/ 389 w 868"/>
                <a:gd name="T65" fmla="*/ 49 h 585"/>
                <a:gd name="T66" fmla="*/ 432 w 868"/>
                <a:gd name="T67" fmla="*/ 115 h 585"/>
                <a:gd name="T68" fmla="*/ 407 w 868"/>
                <a:gd name="T69" fmla="*/ 103 h 585"/>
                <a:gd name="T70" fmla="*/ 362 w 868"/>
                <a:gd name="T71" fmla="*/ 97 h 585"/>
                <a:gd name="T72" fmla="*/ 322 w 868"/>
                <a:gd name="T73" fmla="*/ 97 h 585"/>
                <a:gd name="T74" fmla="*/ 316 w 868"/>
                <a:gd name="T75" fmla="*/ 103 h 585"/>
                <a:gd name="T76" fmla="*/ 316 w 868"/>
                <a:gd name="T77" fmla="*/ 110 h 585"/>
                <a:gd name="T78" fmla="*/ 325 w 868"/>
                <a:gd name="T79" fmla="*/ 120 h 585"/>
                <a:gd name="T80" fmla="*/ 334 w 868"/>
                <a:gd name="T81" fmla="*/ 127 h 585"/>
                <a:gd name="T82" fmla="*/ 340 w 868"/>
                <a:gd name="T83" fmla="*/ 139 h 585"/>
                <a:gd name="T84" fmla="*/ 295 w 868"/>
                <a:gd name="T85" fmla="*/ 154 h 585"/>
                <a:gd name="T86" fmla="*/ 247 w 868"/>
                <a:gd name="T87" fmla="*/ 182 h 585"/>
                <a:gd name="T88" fmla="*/ 248 w 868"/>
                <a:gd name="T89" fmla="*/ 206 h 585"/>
                <a:gd name="T90" fmla="*/ 266 w 868"/>
                <a:gd name="T91" fmla="*/ 208 h 585"/>
                <a:gd name="T92" fmla="*/ 286 w 868"/>
                <a:gd name="T93" fmla="*/ 205 h 585"/>
                <a:gd name="T94" fmla="*/ 275 w 868"/>
                <a:gd name="T95" fmla="*/ 221 h 585"/>
                <a:gd name="T96" fmla="*/ 252 w 868"/>
                <a:gd name="T97" fmla="*/ 248 h 585"/>
                <a:gd name="T98" fmla="*/ 241 w 868"/>
                <a:gd name="T99" fmla="*/ 278 h 585"/>
                <a:gd name="T100" fmla="*/ 235 w 868"/>
                <a:gd name="T101" fmla="*/ 292 h 5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8" h="585">
                  <a:moveTo>
                    <a:pt x="470" y="585"/>
                  </a:moveTo>
                  <a:lnTo>
                    <a:pt x="422" y="579"/>
                  </a:lnTo>
                  <a:lnTo>
                    <a:pt x="376" y="576"/>
                  </a:lnTo>
                  <a:lnTo>
                    <a:pt x="330" y="572"/>
                  </a:lnTo>
                  <a:lnTo>
                    <a:pt x="286" y="570"/>
                  </a:lnTo>
                  <a:lnTo>
                    <a:pt x="240" y="568"/>
                  </a:lnTo>
                  <a:lnTo>
                    <a:pt x="195" y="566"/>
                  </a:lnTo>
                  <a:lnTo>
                    <a:pt x="151" y="564"/>
                  </a:lnTo>
                  <a:lnTo>
                    <a:pt x="108" y="563"/>
                  </a:lnTo>
                  <a:lnTo>
                    <a:pt x="90" y="528"/>
                  </a:lnTo>
                  <a:lnTo>
                    <a:pt x="78" y="492"/>
                  </a:lnTo>
                  <a:lnTo>
                    <a:pt x="70" y="453"/>
                  </a:lnTo>
                  <a:lnTo>
                    <a:pt x="65" y="415"/>
                  </a:lnTo>
                  <a:lnTo>
                    <a:pt x="57" y="374"/>
                  </a:lnTo>
                  <a:lnTo>
                    <a:pt x="45" y="337"/>
                  </a:lnTo>
                  <a:lnTo>
                    <a:pt x="27" y="303"/>
                  </a:lnTo>
                  <a:lnTo>
                    <a:pt x="0" y="273"/>
                  </a:lnTo>
                  <a:lnTo>
                    <a:pt x="6" y="259"/>
                  </a:lnTo>
                  <a:lnTo>
                    <a:pt x="22" y="241"/>
                  </a:lnTo>
                  <a:lnTo>
                    <a:pt x="43" y="220"/>
                  </a:lnTo>
                  <a:lnTo>
                    <a:pt x="68" y="199"/>
                  </a:lnTo>
                  <a:lnTo>
                    <a:pt x="95" y="179"/>
                  </a:lnTo>
                  <a:lnTo>
                    <a:pt x="121" y="163"/>
                  </a:lnTo>
                  <a:lnTo>
                    <a:pt x="143" y="151"/>
                  </a:lnTo>
                  <a:lnTo>
                    <a:pt x="161" y="150"/>
                  </a:lnTo>
                  <a:lnTo>
                    <a:pt x="165" y="159"/>
                  </a:lnTo>
                  <a:lnTo>
                    <a:pt x="168" y="170"/>
                  </a:lnTo>
                  <a:lnTo>
                    <a:pt x="168" y="181"/>
                  </a:lnTo>
                  <a:lnTo>
                    <a:pt x="169" y="193"/>
                  </a:lnTo>
                  <a:lnTo>
                    <a:pt x="168" y="204"/>
                  </a:lnTo>
                  <a:lnTo>
                    <a:pt x="169" y="217"/>
                  </a:lnTo>
                  <a:lnTo>
                    <a:pt x="169" y="229"/>
                  </a:lnTo>
                  <a:lnTo>
                    <a:pt x="173" y="243"/>
                  </a:lnTo>
                  <a:lnTo>
                    <a:pt x="203" y="237"/>
                  </a:lnTo>
                  <a:lnTo>
                    <a:pt x="223" y="224"/>
                  </a:lnTo>
                  <a:lnTo>
                    <a:pt x="236" y="203"/>
                  </a:lnTo>
                  <a:lnTo>
                    <a:pt x="243" y="179"/>
                  </a:lnTo>
                  <a:lnTo>
                    <a:pt x="244" y="152"/>
                  </a:lnTo>
                  <a:lnTo>
                    <a:pt x="244" y="126"/>
                  </a:lnTo>
                  <a:lnTo>
                    <a:pt x="242" y="102"/>
                  </a:lnTo>
                  <a:lnTo>
                    <a:pt x="242" y="83"/>
                  </a:lnTo>
                  <a:lnTo>
                    <a:pt x="248" y="76"/>
                  </a:lnTo>
                  <a:lnTo>
                    <a:pt x="254" y="72"/>
                  </a:lnTo>
                  <a:lnTo>
                    <a:pt x="261" y="66"/>
                  </a:lnTo>
                  <a:lnTo>
                    <a:pt x="268" y="63"/>
                  </a:lnTo>
                  <a:lnTo>
                    <a:pt x="275" y="59"/>
                  </a:lnTo>
                  <a:lnTo>
                    <a:pt x="283" y="57"/>
                  </a:lnTo>
                  <a:lnTo>
                    <a:pt x="291" y="56"/>
                  </a:lnTo>
                  <a:lnTo>
                    <a:pt x="302" y="56"/>
                  </a:lnTo>
                  <a:lnTo>
                    <a:pt x="310" y="66"/>
                  </a:lnTo>
                  <a:lnTo>
                    <a:pt x="318" y="78"/>
                  </a:lnTo>
                  <a:lnTo>
                    <a:pt x="324" y="89"/>
                  </a:lnTo>
                  <a:lnTo>
                    <a:pt x="330" y="101"/>
                  </a:lnTo>
                  <a:lnTo>
                    <a:pt x="335" y="112"/>
                  </a:lnTo>
                  <a:lnTo>
                    <a:pt x="340" y="126"/>
                  </a:lnTo>
                  <a:lnTo>
                    <a:pt x="343" y="141"/>
                  </a:lnTo>
                  <a:lnTo>
                    <a:pt x="349" y="159"/>
                  </a:lnTo>
                  <a:lnTo>
                    <a:pt x="352" y="157"/>
                  </a:lnTo>
                  <a:lnTo>
                    <a:pt x="358" y="157"/>
                  </a:lnTo>
                  <a:lnTo>
                    <a:pt x="355" y="136"/>
                  </a:lnTo>
                  <a:lnTo>
                    <a:pt x="350" y="120"/>
                  </a:lnTo>
                  <a:lnTo>
                    <a:pt x="344" y="104"/>
                  </a:lnTo>
                  <a:lnTo>
                    <a:pt x="338" y="90"/>
                  </a:lnTo>
                  <a:lnTo>
                    <a:pt x="332" y="76"/>
                  </a:lnTo>
                  <a:lnTo>
                    <a:pt x="326" y="64"/>
                  </a:lnTo>
                  <a:lnTo>
                    <a:pt x="320" y="51"/>
                  </a:lnTo>
                  <a:lnTo>
                    <a:pt x="318" y="41"/>
                  </a:lnTo>
                  <a:lnTo>
                    <a:pt x="324" y="37"/>
                  </a:lnTo>
                  <a:lnTo>
                    <a:pt x="330" y="35"/>
                  </a:lnTo>
                  <a:lnTo>
                    <a:pt x="337" y="33"/>
                  </a:lnTo>
                  <a:lnTo>
                    <a:pt x="344" y="30"/>
                  </a:lnTo>
                  <a:lnTo>
                    <a:pt x="351" y="28"/>
                  </a:lnTo>
                  <a:lnTo>
                    <a:pt x="358" y="27"/>
                  </a:lnTo>
                  <a:lnTo>
                    <a:pt x="365" y="27"/>
                  </a:lnTo>
                  <a:lnTo>
                    <a:pt x="375" y="27"/>
                  </a:lnTo>
                  <a:lnTo>
                    <a:pt x="384" y="38"/>
                  </a:lnTo>
                  <a:lnTo>
                    <a:pt x="394" y="50"/>
                  </a:lnTo>
                  <a:lnTo>
                    <a:pt x="399" y="61"/>
                  </a:lnTo>
                  <a:lnTo>
                    <a:pt x="406" y="75"/>
                  </a:lnTo>
                  <a:lnTo>
                    <a:pt x="411" y="88"/>
                  </a:lnTo>
                  <a:lnTo>
                    <a:pt x="417" y="102"/>
                  </a:lnTo>
                  <a:lnTo>
                    <a:pt x="421" y="118"/>
                  </a:lnTo>
                  <a:lnTo>
                    <a:pt x="427" y="136"/>
                  </a:lnTo>
                  <a:lnTo>
                    <a:pt x="431" y="136"/>
                  </a:lnTo>
                  <a:lnTo>
                    <a:pt x="434" y="136"/>
                  </a:lnTo>
                  <a:lnTo>
                    <a:pt x="431" y="118"/>
                  </a:lnTo>
                  <a:lnTo>
                    <a:pt x="427" y="101"/>
                  </a:lnTo>
                  <a:lnTo>
                    <a:pt x="421" y="86"/>
                  </a:lnTo>
                  <a:lnTo>
                    <a:pt x="417" y="72"/>
                  </a:lnTo>
                  <a:lnTo>
                    <a:pt x="410" y="57"/>
                  </a:lnTo>
                  <a:lnTo>
                    <a:pt x="404" y="43"/>
                  </a:lnTo>
                  <a:lnTo>
                    <a:pt x="397" y="30"/>
                  </a:lnTo>
                  <a:lnTo>
                    <a:pt x="394" y="18"/>
                  </a:lnTo>
                  <a:lnTo>
                    <a:pt x="477" y="4"/>
                  </a:lnTo>
                  <a:lnTo>
                    <a:pt x="550" y="0"/>
                  </a:lnTo>
                  <a:lnTo>
                    <a:pt x="616" y="7"/>
                  </a:lnTo>
                  <a:lnTo>
                    <a:pt x="676" y="26"/>
                  </a:lnTo>
                  <a:lnTo>
                    <a:pt x="727" y="55"/>
                  </a:lnTo>
                  <a:lnTo>
                    <a:pt x="777" y="98"/>
                  </a:lnTo>
                  <a:lnTo>
                    <a:pt x="823" y="156"/>
                  </a:lnTo>
                  <a:lnTo>
                    <a:pt x="868" y="231"/>
                  </a:lnTo>
                  <a:lnTo>
                    <a:pt x="864" y="231"/>
                  </a:lnTo>
                  <a:lnTo>
                    <a:pt x="863" y="233"/>
                  </a:lnTo>
                  <a:lnTo>
                    <a:pt x="840" y="217"/>
                  </a:lnTo>
                  <a:lnTo>
                    <a:pt x="814" y="206"/>
                  </a:lnTo>
                  <a:lnTo>
                    <a:pt x="785" y="199"/>
                  </a:lnTo>
                  <a:lnTo>
                    <a:pt x="755" y="196"/>
                  </a:lnTo>
                  <a:lnTo>
                    <a:pt x="723" y="194"/>
                  </a:lnTo>
                  <a:lnTo>
                    <a:pt x="694" y="194"/>
                  </a:lnTo>
                  <a:lnTo>
                    <a:pt x="666" y="194"/>
                  </a:lnTo>
                  <a:lnTo>
                    <a:pt x="643" y="195"/>
                  </a:lnTo>
                  <a:lnTo>
                    <a:pt x="636" y="199"/>
                  </a:lnTo>
                  <a:lnTo>
                    <a:pt x="633" y="204"/>
                  </a:lnTo>
                  <a:lnTo>
                    <a:pt x="631" y="206"/>
                  </a:lnTo>
                  <a:lnTo>
                    <a:pt x="631" y="210"/>
                  </a:lnTo>
                  <a:lnTo>
                    <a:pt x="631" y="214"/>
                  </a:lnTo>
                  <a:lnTo>
                    <a:pt x="631" y="221"/>
                  </a:lnTo>
                  <a:lnTo>
                    <a:pt x="638" y="228"/>
                  </a:lnTo>
                  <a:lnTo>
                    <a:pt x="645" y="235"/>
                  </a:lnTo>
                  <a:lnTo>
                    <a:pt x="649" y="240"/>
                  </a:lnTo>
                  <a:lnTo>
                    <a:pt x="656" y="245"/>
                  </a:lnTo>
                  <a:lnTo>
                    <a:pt x="661" y="249"/>
                  </a:lnTo>
                  <a:lnTo>
                    <a:pt x="668" y="255"/>
                  </a:lnTo>
                  <a:lnTo>
                    <a:pt x="676" y="262"/>
                  </a:lnTo>
                  <a:lnTo>
                    <a:pt x="688" y="271"/>
                  </a:lnTo>
                  <a:lnTo>
                    <a:pt x="679" y="278"/>
                  </a:lnTo>
                  <a:lnTo>
                    <a:pt x="657" y="286"/>
                  </a:lnTo>
                  <a:lnTo>
                    <a:pt x="625" y="295"/>
                  </a:lnTo>
                  <a:lnTo>
                    <a:pt x="589" y="308"/>
                  </a:lnTo>
                  <a:lnTo>
                    <a:pt x="551" y="321"/>
                  </a:lnTo>
                  <a:lnTo>
                    <a:pt x="518" y="341"/>
                  </a:lnTo>
                  <a:lnTo>
                    <a:pt x="493" y="365"/>
                  </a:lnTo>
                  <a:lnTo>
                    <a:pt x="481" y="397"/>
                  </a:lnTo>
                  <a:lnTo>
                    <a:pt x="487" y="407"/>
                  </a:lnTo>
                  <a:lnTo>
                    <a:pt x="496" y="413"/>
                  </a:lnTo>
                  <a:lnTo>
                    <a:pt x="506" y="417"/>
                  </a:lnTo>
                  <a:lnTo>
                    <a:pt x="519" y="418"/>
                  </a:lnTo>
                  <a:lnTo>
                    <a:pt x="531" y="417"/>
                  </a:lnTo>
                  <a:lnTo>
                    <a:pt x="544" y="415"/>
                  </a:lnTo>
                  <a:lnTo>
                    <a:pt x="558" y="412"/>
                  </a:lnTo>
                  <a:lnTo>
                    <a:pt x="572" y="411"/>
                  </a:lnTo>
                  <a:lnTo>
                    <a:pt x="572" y="417"/>
                  </a:lnTo>
                  <a:lnTo>
                    <a:pt x="574" y="423"/>
                  </a:lnTo>
                  <a:lnTo>
                    <a:pt x="550" y="443"/>
                  </a:lnTo>
                  <a:lnTo>
                    <a:pt x="532" y="462"/>
                  </a:lnTo>
                  <a:lnTo>
                    <a:pt x="516" y="479"/>
                  </a:lnTo>
                  <a:lnTo>
                    <a:pt x="504" y="496"/>
                  </a:lnTo>
                  <a:lnTo>
                    <a:pt x="494" y="512"/>
                  </a:lnTo>
                  <a:lnTo>
                    <a:pt x="488" y="533"/>
                  </a:lnTo>
                  <a:lnTo>
                    <a:pt x="482" y="556"/>
                  </a:lnTo>
                  <a:lnTo>
                    <a:pt x="479" y="585"/>
                  </a:lnTo>
                  <a:lnTo>
                    <a:pt x="473" y="585"/>
                  </a:lnTo>
                  <a:lnTo>
                    <a:pt x="470" y="58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0" name="Freeform 65"/>
            <p:cNvSpPr>
              <a:spLocks/>
            </p:cNvSpPr>
            <p:nvPr/>
          </p:nvSpPr>
          <p:spPr bwMode="auto">
            <a:xfrm>
              <a:off x="411" y="787"/>
              <a:ext cx="33" cy="90"/>
            </a:xfrm>
            <a:custGeom>
              <a:avLst/>
              <a:gdLst>
                <a:gd name="T0" fmla="*/ 10 w 65"/>
                <a:gd name="T1" fmla="*/ 90 h 180"/>
                <a:gd name="T2" fmla="*/ 8 w 65"/>
                <a:gd name="T3" fmla="*/ 82 h 180"/>
                <a:gd name="T4" fmla="*/ 5 w 65"/>
                <a:gd name="T5" fmla="*/ 69 h 180"/>
                <a:gd name="T6" fmla="*/ 2 w 65"/>
                <a:gd name="T7" fmla="*/ 54 h 180"/>
                <a:gd name="T8" fmla="*/ 1 w 65"/>
                <a:gd name="T9" fmla="*/ 38 h 180"/>
                <a:gd name="T10" fmla="*/ 0 w 65"/>
                <a:gd name="T11" fmla="*/ 22 h 180"/>
                <a:gd name="T12" fmla="*/ 2 w 65"/>
                <a:gd name="T13" fmla="*/ 10 h 180"/>
                <a:gd name="T14" fmla="*/ 7 w 65"/>
                <a:gd name="T15" fmla="*/ 2 h 180"/>
                <a:gd name="T16" fmla="*/ 14 w 65"/>
                <a:gd name="T17" fmla="*/ 0 h 180"/>
                <a:gd name="T18" fmla="*/ 18 w 65"/>
                <a:gd name="T19" fmla="*/ 8 h 180"/>
                <a:gd name="T20" fmla="*/ 22 w 65"/>
                <a:gd name="T21" fmla="*/ 16 h 180"/>
                <a:gd name="T22" fmla="*/ 25 w 65"/>
                <a:gd name="T23" fmla="*/ 24 h 180"/>
                <a:gd name="T24" fmla="*/ 28 w 65"/>
                <a:gd name="T25" fmla="*/ 33 h 180"/>
                <a:gd name="T26" fmla="*/ 30 w 65"/>
                <a:gd name="T27" fmla="*/ 41 h 180"/>
                <a:gd name="T28" fmla="*/ 31 w 65"/>
                <a:gd name="T29" fmla="*/ 51 h 180"/>
                <a:gd name="T30" fmla="*/ 32 w 65"/>
                <a:gd name="T31" fmla="*/ 61 h 180"/>
                <a:gd name="T32" fmla="*/ 33 w 65"/>
                <a:gd name="T33" fmla="*/ 73 h 180"/>
                <a:gd name="T34" fmla="*/ 30 w 65"/>
                <a:gd name="T35" fmla="*/ 75 h 180"/>
                <a:gd name="T36" fmla="*/ 26 w 65"/>
                <a:gd name="T37" fmla="*/ 78 h 180"/>
                <a:gd name="T38" fmla="*/ 23 w 65"/>
                <a:gd name="T39" fmla="*/ 80 h 180"/>
                <a:gd name="T40" fmla="*/ 21 w 65"/>
                <a:gd name="T41" fmla="*/ 83 h 180"/>
                <a:gd name="T42" fmla="*/ 15 w 65"/>
                <a:gd name="T43" fmla="*/ 86 h 180"/>
                <a:gd name="T44" fmla="*/ 10 w 65"/>
                <a:gd name="T45" fmla="*/ 9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 h="180">
                  <a:moveTo>
                    <a:pt x="19" y="180"/>
                  </a:moveTo>
                  <a:lnTo>
                    <a:pt x="15" y="163"/>
                  </a:lnTo>
                  <a:lnTo>
                    <a:pt x="10" y="138"/>
                  </a:lnTo>
                  <a:lnTo>
                    <a:pt x="4" y="107"/>
                  </a:lnTo>
                  <a:lnTo>
                    <a:pt x="2" y="76"/>
                  </a:lnTo>
                  <a:lnTo>
                    <a:pt x="0" y="44"/>
                  </a:lnTo>
                  <a:lnTo>
                    <a:pt x="4" y="19"/>
                  </a:lnTo>
                  <a:lnTo>
                    <a:pt x="13" y="3"/>
                  </a:lnTo>
                  <a:lnTo>
                    <a:pt x="27" y="0"/>
                  </a:lnTo>
                  <a:lnTo>
                    <a:pt x="36" y="15"/>
                  </a:lnTo>
                  <a:lnTo>
                    <a:pt x="44" y="31"/>
                  </a:lnTo>
                  <a:lnTo>
                    <a:pt x="49" y="48"/>
                  </a:lnTo>
                  <a:lnTo>
                    <a:pt x="55" y="65"/>
                  </a:lnTo>
                  <a:lnTo>
                    <a:pt x="59" y="82"/>
                  </a:lnTo>
                  <a:lnTo>
                    <a:pt x="62" y="102"/>
                  </a:lnTo>
                  <a:lnTo>
                    <a:pt x="64" y="122"/>
                  </a:lnTo>
                  <a:lnTo>
                    <a:pt x="65" y="145"/>
                  </a:lnTo>
                  <a:lnTo>
                    <a:pt x="59" y="149"/>
                  </a:lnTo>
                  <a:lnTo>
                    <a:pt x="52" y="155"/>
                  </a:lnTo>
                  <a:lnTo>
                    <a:pt x="46" y="160"/>
                  </a:lnTo>
                  <a:lnTo>
                    <a:pt x="41" y="165"/>
                  </a:lnTo>
                  <a:lnTo>
                    <a:pt x="30" y="172"/>
                  </a:lnTo>
                  <a:lnTo>
                    <a:pt x="19" y="18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1" name="Freeform 66"/>
            <p:cNvSpPr>
              <a:spLocks/>
            </p:cNvSpPr>
            <p:nvPr/>
          </p:nvSpPr>
          <p:spPr bwMode="auto">
            <a:xfrm>
              <a:off x="1148" y="822"/>
              <a:ext cx="27" cy="45"/>
            </a:xfrm>
            <a:custGeom>
              <a:avLst/>
              <a:gdLst>
                <a:gd name="T0" fmla="*/ 10 w 54"/>
                <a:gd name="T1" fmla="*/ 45 h 90"/>
                <a:gd name="T2" fmla="*/ 5 w 54"/>
                <a:gd name="T3" fmla="*/ 42 h 90"/>
                <a:gd name="T4" fmla="*/ 0 w 54"/>
                <a:gd name="T5" fmla="*/ 40 h 90"/>
                <a:gd name="T6" fmla="*/ 0 w 54"/>
                <a:gd name="T7" fmla="*/ 34 h 90"/>
                <a:gd name="T8" fmla="*/ 0 w 54"/>
                <a:gd name="T9" fmla="*/ 29 h 90"/>
                <a:gd name="T10" fmla="*/ 0 w 54"/>
                <a:gd name="T11" fmla="*/ 24 h 90"/>
                <a:gd name="T12" fmla="*/ 1 w 54"/>
                <a:gd name="T13" fmla="*/ 19 h 90"/>
                <a:gd name="T14" fmla="*/ 1 w 54"/>
                <a:gd name="T15" fmla="*/ 14 h 90"/>
                <a:gd name="T16" fmla="*/ 2 w 54"/>
                <a:gd name="T17" fmla="*/ 9 h 90"/>
                <a:gd name="T18" fmla="*/ 2 w 54"/>
                <a:gd name="T19" fmla="*/ 5 h 90"/>
                <a:gd name="T20" fmla="*/ 3 w 54"/>
                <a:gd name="T21" fmla="*/ 0 h 90"/>
                <a:gd name="T22" fmla="*/ 8 w 54"/>
                <a:gd name="T23" fmla="*/ 0 h 90"/>
                <a:gd name="T24" fmla="*/ 14 w 54"/>
                <a:gd name="T25" fmla="*/ 0 h 90"/>
                <a:gd name="T26" fmla="*/ 19 w 54"/>
                <a:gd name="T27" fmla="*/ 0 h 90"/>
                <a:gd name="T28" fmla="*/ 25 w 54"/>
                <a:gd name="T29" fmla="*/ 1 h 90"/>
                <a:gd name="T30" fmla="*/ 27 w 54"/>
                <a:gd name="T31" fmla="*/ 4 h 90"/>
                <a:gd name="T32" fmla="*/ 27 w 54"/>
                <a:gd name="T33" fmla="*/ 9 h 90"/>
                <a:gd name="T34" fmla="*/ 27 w 54"/>
                <a:gd name="T35" fmla="*/ 14 h 90"/>
                <a:gd name="T36" fmla="*/ 26 w 54"/>
                <a:gd name="T37" fmla="*/ 21 h 90"/>
                <a:gd name="T38" fmla="*/ 24 w 54"/>
                <a:gd name="T39" fmla="*/ 27 h 90"/>
                <a:gd name="T40" fmla="*/ 23 w 54"/>
                <a:gd name="T41" fmla="*/ 33 h 90"/>
                <a:gd name="T42" fmla="*/ 21 w 54"/>
                <a:gd name="T43" fmla="*/ 39 h 90"/>
                <a:gd name="T44" fmla="*/ 20 w 54"/>
                <a:gd name="T45" fmla="*/ 44 h 90"/>
                <a:gd name="T46" fmla="*/ 18 w 54"/>
                <a:gd name="T47" fmla="*/ 44 h 90"/>
                <a:gd name="T48" fmla="*/ 15 w 54"/>
                <a:gd name="T49" fmla="*/ 44 h 90"/>
                <a:gd name="T50" fmla="*/ 12 w 54"/>
                <a:gd name="T51" fmla="*/ 44 h 90"/>
                <a:gd name="T52" fmla="*/ 10 w 54"/>
                <a:gd name="T53" fmla="*/ 45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 h="90">
                  <a:moveTo>
                    <a:pt x="19" y="90"/>
                  </a:moveTo>
                  <a:lnTo>
                    <a:pt x="9" y="84"/>
                  </a:lnTo>
                  <a:lnTo>
                    <a:pt x="0" y="80"/>
                  </a:lnTo>
                  <a:lnTo>
                    <a:pt x="0" y="68"/>
                  </a:lnTo>
                  <a:lnTo>
                    <a:pt x="0" y="57"/>
                  </a:lnTo>
                  <a:lnTo>
                    <a:pt x="0" y="47"/>
                  </a:lnTo>
                  <a:lnTo>
                    <a:pt x="1" y="38"/>
                  </a:lnTo>
                  <a:lnTo>
                    <a:pt x="1" y="28"/>
                  </a:lnTo>
                  <a:lnTo>
                    <a:pt x="3" y="18"/>
                  </a:lnTo>
                  <a:lnTo>
                    <a:pt x="3" y="9"/>
                  </a:lnTo>
                  <a:lnTo>
                    <a:pt x="6" y="0"/>
                  </a:lnTo>
                  <a:lnTo>
                    <a:pt x="16" y="0"/>
                  </a:lnTo>
                  <a:lnTo>
                    <a:pt x="27" y="0"/>
                  </a:lnTo>
                  <a:lnTo>
                    <a:pt x="38" y="0"/>
                  </a:lnTo>
                  <a:lnTo>
                    <a:pt x="50" y="2"/>
                  </a:lnTo>
                  <a:lnTo>
                    <a:pt x="53" y="8"/>
                  </a:lnTo>
                  <a:lnTo>
                    <a:pt x="54" y="17"/>
                  </a:lnTo>
                  <a:lnTo>
                    <a:pt x="53" y="28"/>
                  </a:lnTo>
                  <a:lnTo>
                    <a:pt x="52" y="41"/>
                  </a:lnTo>
                  <a:lnTo>
                    <a:pt x="48" y="53"/>
                  </a:lnTo>
                  <a:lnTo>
                    <a:pt x="46" y="66"/>
                  </a:lnTo>
                  <a:lnTo>
                    <a:pt x="42" y="77"/>
                  </a:lnTo>
                  <a:lnTo>
                    <a:pt x="40" y="87"/>
                  </a:lnTo>
                  <a:lnTo>
                    <a:pt x="35" y="87"/>
                  </a:lnTo>
                  <a:lnTo>
                    <a:pt x="30" y="87"/>
                  </a:lnTo>
                  <a:lnTo>
                    <a:pt x="24" y="87"/>
                  </a:lnTo>
                  <a:lnTo>
                    <a:pt x="19"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2" name="Freeform 67"/>
            <p:cNvSpPr>
              <a:spLocks/>
            </p:cNvSpPr>
            <p:nvPr/>
          </p:nvSpPr>
          <p:spPr bwMode="auto">
            <a:xfrm>
              <a:off x="978" y="775"/>
              <a:ext cx="10" cy="70"/>
            </a:xfrm>
            <a:custGeom>
              <a:avLst/>
              <a:gdLst>
                <a:gd name="T0" fmla="*/ 7 w 21"/>
                <a:gd name="T1" fmla="*/ 70 h 141"/>
                <a:gd name="T2" fmla="*/ 4 w 21"/>
                <a:gd name="T3" fmla="*/ 50 h 141"/>
                <a:gd name="T4" fmla="*/ 3 w 21"/>
                <a:gd name="T5" fmla="*/ 34 h 141"/>
                <a:gd name="T6" fmla="*/ 2 w 21"/>
                <a:gd name="T7" fmla="*/ 23 h 141"/>
                <a:gd name="T8" fmla="*/ 1 w 21"/>
                <a:gd name="T9" fmla="*/ 15 h 141"/>
                <a:gd name="T10" fmla="*/ 0 w 21"/>
                <a:gd name="T11" fmla="*/ 9 h 141"/>
                <a:gd name="T12" fmla="*/ 0 w 21"/>
                <a:gd name="T13" fmla="*/ 5 h 141"/>
                <a:gd name="T14" fmla="*/ 0 w 21"/>
                <a:gd name="T15" fmla="*/ 2 h 141"/>
                <a:gd name="T16" fmla="*/ 0 w 21"/>
                <a:gd name="T17" fmla="*/ 0 h 141"/>
                <a:gd name="T18" fmla="*/ 2 w 21"/>
                <a:gd name="T19" fmla="*/ 8 h 141"/>
                <a:gd name="T20" fmla="*/ 4 w 21"/>
                <a:gd name="T21" fmla="*/ 17 h 141"/>
                <a:gd name="T22" fmla="*/ 6 w 21"/>
                <a:gd name="T23" fmla="*/ 25 h 141"/>
                <a:gd name="T24" fmla="*/ 7 w 21"/>
                <a:gd name="T25" fmla="*/ 34 h 141"/>
                <a:gd name="T26" fmla="*/ 8 w 21"/>
                <a:gd name="T27" fmla="*/ 42 h 141"/>
                <a:gd name="T28" fmla="*/ 9 w 21"/>
                <a:gd name="T29" fmla="*/ 51 h 141"/>
                <a:gd name="T30" fmla="*/ 10 w 21"/>
                <a:gd name="T31" fmla="*/ 60 h 141"/>
                <a:gd name="T32" fmla="*/ 10 w 21"/>
                <a:gd name="T33" fmla="*/ 70 h 141"/>
                <a:gd name="T34" fmla="*/ 8 w 21"/>
                <a:gd name="T35" fmla="*/ 70 h 141"/>
                <a:gd name="T36" fmla="*/ 7 w 21"/>
                <a:gd name="T37" fmla="*/ 7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41">
                  <a:moveTo>
                    <a:pt x="14" y="141"/>
                  </a:moveTo>
                  <a:lnTo>
                    <a:pt x="9" y="101"/>
                  </a:lnTo>
                  <a:lnTo>
                    <a:pt x="6" y="69"/>
                  </a:lnTo>
                  <a:lnTo>
                    <a:pt x="4" y="46"/>
                  </a:lnTo>
                  <a:lnTo>
                    <a:pt x="2" y="30"/>
                  </a:lnTo>
                  <a:lnTo>
                    <a:pt x="0" y="19"/>
                  </a:lnTo>
                  <a:lnTo>
                    <a:pt x="0" y="11"/>
                  </a:lnTo>
                  <a:lnTo>
                    <a:pt x="0" y="5"/>
                  </a:lnTo>
                  <a:lnTo>
                    <a:pt x="0" y="0"/>
                  </a:lnTo>
                  <a:lnTo>
                    <a:pt x="4" y="17"/>
                  </a:lnTo>
                  <a:lnTo>
                    <a:pt x="8" y="34"/>
                  </a:lnTo>
                  <a:lnTo>
                    <a:pt x="12" y="51"/>
                  </a:lnTo>
                  <a:lnTo>
                    <a:pt x="15" y="68"/>
                  </a:lnTo>
                  <a:lnTo>
                    <a:pt x="16" y="84"/>
                  </a:lnTo>
                  <a:lnTo>
                    <a:pt x="19" y="103"/>
                  </a:lnTo>
                  <a:lnTo>
                    <a:pt x="20" y="120"/>
                  </a:lnTo>
                  <a:lnTo>
                    <a:pt x="21" y="141"/>
                  </a:lnTo>
                  <a:lnTo>
                    <a:pt x="17" y="141"/>
                  </a:lnTo>
                  <a:lnTo>
                    <a:pt x="14"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3" name="Freeform 68"/>
            <p:cNvSpPr>
              <a:spLocks/>
            </p:cNvSpPr>
            <p:nvPr/>
          </p:nvSpPr>
          <p:spPr bwMode="auto">
            <a:xfrm>
              <a:off x="473" y="786"/>
              <a:ext cx="9" cy="36"/>
            </a:xfrm>
            <a:custGeom>
              <a:avLst/>
              <a:gdLst>
                <a:gd name="T0" fmla="*/ 7 w 19"/>
                <a:gd name="T1" fmla="*/ 36 h 74"/>
                <a:gd name="T2" fmla="*/ 4 w 19"/>
                <a:gd name="T3" fmla="*/ 31 h 74"/>
                <a:gd name="T4" fmla="*/ 3 w 19"/>
                <a:gd name="T5" fmla="*/ 26 h 74"/>
                <a:gd name="T6" fmla="*/ 1 w 19"/>
                <a:gd name="T7" fmla="*/ 21 h 74"/>
                <a:gd name="T8" fmla="*/ 0 w 19"/>
                <a:gd name="T9" fmla="*/ 17 h 74"/>
                <a:gd name="T10" fmla="*/ 0 w 19"/>
                <a:gd name="T11" fmla="*/ 12 h 74"/>
                <a:gd name="T12" fmla="*/ 0 w 19"/>
                <a:gd name="T13" fmla="*/ 8 h 74"/>
                <a:gd name="T14" fmla="*/ 2 w 19"/>
                <a:gd name="T15" fmla="*/ 3 h 74"/>
                <a:gd name="T16" fmla="*/ 4 w 19"/>
                <a:gd name="T17" fmla="*/ 0 h 74"/>
                <a:gd name="T18" fmla="*/ 5 w 19"/>
                <a:gd name="T19" fmla="*/ 2 h 74"/>
                <a:gd name="T20" fmla="*/ 6 w 19"/>
                <a:gd name="T21" fmla="*/ 3 h 74"/>
                <a:gd name="T22" fmla="*/ 6 w 19"/>
                <a:gd name="T23" fmla="*/ 5 h 74"/>
                <a:gd name="T24" fmla="*/ 7 w 19"/>
                <a:gd name="T25" fmla="*/ 9 h 74"/>
                <a:gd name="T26" fmla="*/ 7 w 19"/>
                <a:gd name="T27" fmla="*/ 12 h 74"/>
                <a:gd name="T28" fmla="*/ 7 w 19"/>
                <a:gd name="T29" fmla="*/ 17 h 74"/>
                <a:gd name="T30" fmla="*/ 8 w 19"/>
                <a:gd name="T31" fmla="*/ 24 h 74"/>
                <a:gd name="T32" fmla="*/ 9 w 19"/>
                <a:gd name="T33" fmla="*/ 34 h 74"/>
                <a:gd name="T34" fmla="*/ 7 w 19"/>
                <a:gd name="T35" fmla="*/ 35 h 74"/>
                <a:gd name="T36" fmla="*/ 7 w 19"/>
                <a:gd name="T37" fmla="*/ 36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74">
                  <a:moveTo>
                    <a:pt x="14" y="74"/>
                  </a:moveTo>
                  <a:lnTo>
                    <a:pt x="9" y="64"/>
                  </a:lnTo>
                  <a:lnTo>
                    <a:pt x="6" y="54"/>
                  </a:lnTo>
                  <a:lnTo>
                    <a:pt x="2" y="44"/>
                  </a:lnTo>
                  <a:lnTo>
                    <a:pt x="1" y="35"/>
                  </a:lnTo>
                  <a:lnTo>
                    <a:pt x="0" y="24"/>
                  </a:lnTo>
                  <a:lnTo>
                    <a:pt x="1" y="16"/>
                  </a:lnTo>
                  <a:lnTo>
                    <a:pt x="4" y="7"/>
                  </a:lnTo>
                  <a:lnTo>
                    <a:pt x="9" y="0"/>
                  </a:lnTo>
                  <a:lnTo>
                    <a:pt x="10" y="4"/>
                  </a:lnTo>
                  <a:lnTo>
                    <a:pt x="12" y="7"/>
                  </a:lnTo>
                  <a:lnTo>
                    <a:pt x="13" y="11"/>
                  </a:lnTo>
                  <a:lnTo>
                    <a:pt x="14" y="18"/>
                  </a:lnTo>
                  <a:lnTo>
                    <a:pt x="14" y="24"/>
                  </a:lnTo>
                  <a:lnTo>
                    <a:pt x="15" y="35"/>
                  </a:lnTo>
                  <a:lnTo>
                    <a:pt x="16" y="50"/>
                  </a:lnTo>
                  <a:lnTo>
                    <a:pt x="19" y="69"/>
                  </a:lnTo>
                  <a:lnTo>
                    <a:pt x="15" y="72"/>
                  </a:lnTo>
                  <a:lnTo>
                    <a:pt x="14" y="7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4" name="Freeform 69"/>
            <p:cNvSpPr>
              <a:spLocks/>
            </p:cNvSpPr>
            <p:nvPr/>
          </p:nvSpPr>
          <p:spPr bwMode="auto">
            <a:xfrm>
              <a:off x="1054" y="307"/>
              <a:ext cx="132" cy="503"/>
            </a:xfrm>
            <a:custGeom>
              <a:avLst/>
              <a:gdLst>
                <a:gd name="T0" fmla="*/ 122 w 265"/>
                <a:gd name="T1" fmla="*/ 503 h 1008"/>
                <a:gd name="T2" fmla="*/ 105 w 265"/>
                <a:gd name="T3" fmla="*/ 500 h 1008"/>
                <a:gd name="T4" fmla="*/ 94 w 265"/>
                <a:gd name="T5" fmla="*/ 496 h 1008"/>
                <a:gd name="T6" fmla="*/ 87 w 265"/>
                <a:gd name="T7" fmla="*/ 490 h 1008"/>
                <a:gd name="T8" fmla="*/ 84 w 265"/>
                <a:gd name="T9" fmla="*/ 482 h 1008"/>
                <a:gd name="T10" fmla="*/ 83 w 265"/>
                <a:gd name="T11" fmla="*/ 473 h 1008"/>
                <a:gd name="T12" fmla="*/ 84 w 265"/>
                <a:gd name="T13" fmla="*/ 461 h 1008"/>
                <a:gd name="T14" fmla="*/ 86 w 265"/>
                <a:gd name="T15" fmla="*/ 448 h 1008"/>
                <a:gd name="T16" fmla="*/ 88 w 265"/>
                <a:gd name="T17" fmla="*/ 433 h 1008"/>
                <a:gd name="T18" fmla="*/ 84 w 265"/>
                <a:gd name="T19" fmla="*/ 408 h 1008"/>
                <a:gd name="T20" fmla="*/ 78 w 265"/>
                <a:gd name="T21" fmla="*/ 390 h 1008"/>
                <a:gd name="T22" fmla="*/ 69 w 265"/>
                <a:gd name="T23" fmla="*/ 375 h 1008"/>
                <a:gd name="T24" fmla="*/ 59 w 265"/>
                <a:gd name="T25" fmla="*/ 362 h 1008"/>
                <a:gd name="T26" fmla="*/ 47 w 265"/>
                <a:gd name="T27" fmla="*/ 350 h 1008"/>
                <a:gd name="T28" fmla="*/ 35 w 265"/>
                <a:gd name="T29" fmla="*/ 338 h 1008"/>
                <a:gd name="T30" fmla="*/ 23 w 265"/>
                <a:gd name="T31" fmla="*/ 324 h 1008"/>
                <a:gd name="T32" fmla="*/ 12 w 265"/>
                <a:gd name="T33" fmla="*/ 308 h 1008"/>
                <a:gd name="T34" fmla="*/ 3 w 265"/>
                <a:gd name="T35" fmla="*/ 270 h 1008"/>
                <a:gd name="T36" fmla="*/ 0 w 265"/>
                <a:gd name="T37" fmla="*/ 232 h 1008"/>
                <a:gd name="T38" fmla="*/ 0 w 265"/>
                <a:gd name="T39" fmla="*/ 192 h 1008"/>
                <a:gd name="T40" fmla="*/ 4 w 265"/>
                <a:gd name="T41" fmla="*/ 152 h 1008"/>
                <a:gd name="T42" fmla="*/ 10 w 265"/>
                <a:gd name="T43" fmla="*/ 111 h 1008"/>
                <a:gd name="T44" fmla="*/ 17 w 265"/>
                <a:gd name="T45" fmla="*/ 72 h 1008"/>
                <a:gd name="T46" fmla="*/ 25 w 265"/>
                <a:gd name="T47" fmla="*/ 35 h 1008"/>
                <a:gd name="T48" fmla="*/ 34 w 265"/>
                <a:gd name="T49" fmla="*/ 0 h 1008"/>
                <a:gd name="T50" fmla="*/ 37 w 265"/>
                <a:gd name="T51" fmla="*/ 0 h 1008"/>
                <a:gd name="T52" fmla="*/ 38 w 265"/>
                <a:gd name="T53" fmla="*/ 1 h 1008"/>
                <a:gd name="T54" fmla="*/ 39 w 265"/>
                <a:gd name="T55" fmla="*/ 3 h 1008"/>
                <a:gd name="T56" fmla="*/ 40 w 265"/>
                <a:gd name="T57" fmla="*/ 6 h 1008"/>
                <a:gd name="T58" fmla="*/ 39 w 265"/>
                <a:gd name="T59" fmla="*/ 8 h 1008"/>
                <a:gd name="T60" fmla="*/ 39 w 265"/>
                <a:gd name="T61" fmla="*/ 12 h 1008"/>
                <a:gd name="T62" fmla="*/ 38 w 265"/>
                <a:gd name="T63" fmla="*/ 15 h 1008"/>
                <a:gd name="T64" fmla="*/ 38 w 265"/>
                <a:gd name="T65" fmla="*/ 19 h 1008"/>
                <a:gd name="T66" fmla="*/ 40 w 265"/>
                <a:gd name="T67" fmla="*/ 19 h 1008"/>
                <a:gd name="T68" fmla="*/ 44 w 265"/>
                <a:gd name="T69" fmla="*/ 21 h 1008"/>
                <a:gd name="T70" fmla="*/ 42 w 265"/>
                <a:gd name="T71" fmla="*/ 60 h 1008"/>
                <a:gd name="T72" fmla="*/ 37 w 265"/>
                <a:gd name="T73" fmla="*/ 102 h 1008"/>
                <a:gd name="T74" fmla="*/ 29 w 265"/>
                <a:gd name="T75" fmla="*/ 145 h 1008"/>
                <a:gd name="T76" fmla="*/ 24 w 265"/>
                <a:gd name="T77" fmla="*/ 189 h 1008"/>
                <a:gd name="T78" fmla="*/ 21 w 265"/>
                <a:gd name="T79" fmla="*/ 232 h 1008"/>
                <a:gd name="T80" fmla="*/ 26 w 265"/>
                <a:gd name="T81" fmla="*/ 272 h 1008"/>
                <a:gd name="T82" fmla="*/ 38 w 265"/>
                <a:gd name="T83" fmla="*/ 311 h 1008"/>
                <a:gd name="T84" fmla="*/ 64 w 265"/>
                <a:gd name="T85" fmla="*/ 347 h 1008"/>
                <a:gd name="T86" fmla="*/ 78 w 265"/>
                <a:gd name="T87" fmla="*/ 355 h 1008"/>
                <a:gd name="T88" fmla="*/ 85 w 265"/>
                <a:gd name="T89" fmla="*/ 367 h 1008"/>
                <a:gd name="T90" fmla="*/ 88 w 265"/>
                <a:gd name="T91" fmla="*/ 381 h 1008"/>
                <a:gd name="T92" fmla="*/ 90 w 265"/>
                <a:gd name="T93" fmla="*/ 394 h 1008"/>
                <a:gd name="T94" fmla="*/ 91 w 265"/>
                <a:gd name="T95" fmla="*/ 406 h 1008"/>
                <a:gd name="T96" fmla="*/ 97 w 265"/>
                <a:gd name="T97" fmla="*/ 415 h 1008"/>
                <a:gd name="T98" fmla="*/ 109 w 265"/>
                <a:gd name="T99" fmla="*/ 419 h 1008"/>
                <a:gd name="T100" fmla="*/ 131 w 265"/>
                <a:gd name="T101" fmla="*/ 416 h 1008"/>
                <a:gd name="T102" fmla="*/ 131 w 265"/>
                <a:gd name="T103" fmla="*/ 430 h 1008"/>
                <a:gd name="T104" fmla="*/ 131 w 265"/>
                <a:gd name="T105" fmla="*/ 441 h 1008"/>
                <a:gd name="T106" fmla="*/ 131 w 265"/>
                <a:gd name="T107" fmla="*/ 451 h 1008"/>
                <a:gd name="T108" fmla="*/ 132 w 265"/>
                <a:gd name="T109" fmla="*/ 461 h 1008"/>
                <a:gd name="T110" fmla="*/ 132 w 265"/>
                <a:gd name="T111" fmla="*/ 470 h 1008"/>
                <a:gd name="T112" fmla="*/ 132 w 265"/>
                <a:gd name="T113" fmla="*/ 480 h 1008"/>
                <a:gd name="T114" fmla="*/ 132 w 265"/>
                <a:gd name="T115" fmla="*/ 490 h 1008"/>
                <a:gd name="T116" fmla="*/ 132 w 265"/>
                <a:gd name="T117" fmla="*/ 503 h 1008"/>
                <a:gd name="T118" fmla="*/ 127 w 265"/>
                <a:gd name="T119" fmla="*/ 503 h 1008"/>
                <a:gd name="T120" fmla="*/ 122 w 265"/>
                <a:gd name="T121" fmla="*/ 503 h 10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5" h="1008">
                  <a:moveTo>
                    <a:pt x="244" y="1008"/>
                  </a:moveTo>
                  <a:lnTo>
                    <a:pt x="211" y="1002"/>
                  </a:lnTo>
                  <a:lnTo>
                    <a:pt x="189" y="994"/>
                  </a:lnTo>
                  <a:lnTo>
                    <a:pt x="175" y="981"/>
                  </a:lnTo>
                  <a:lnTo>
                    <a:pt x="169" y="966"/>
                  </a:lnTo>
                  <a:lnTo>
                    <a:pt x="167" y="947"/>
                  </a:lnTo>
                  <a:lnTo>
                    <a:pt x="169" y="924"/>
                  </a:lnTo>
                  <a:lnTo>
                    <a:pt x="173" y="897"/>
                  </a:lnTo>
                  <a:lnTo>
                    <a:pt x="177" y="867"/>
                  </a:lnTo>
                  <a:lnTo>
                    <a:pt x="169" y="818"/>
                  </a:lnTo>
                  <a:lnTo>
                    <a:pt x="157" y="781"/>
                  </a:lnTo>
                  <a:lnTo>
                    <a:pt x="138" y="751"/>
                  </a:lnTo>
                  <a:lnTo>
                    <a:pt x="119" y="726"/>
                  </a:lnTo>
                  <a:lnTo>
                    <a:pt x="94" y="702"/>
                  </a:lnTo>
                  <a:lnTo>
                    <a:pt x="71" y="678"/>
                  </a:lnTo>
                  <a:lnTo>
                    <a:pt x="47" y="650"/>
                  </a:lnTo>
                  <a:lnTo>
                    <a:pt x="25" y="617"/>
                  </a:lnTo>
                  <a:lnTo>
                    <a:pt x="7" y="542"/>
                  </a:lnTo>
                  <a:lnTo>
                    <a:pt x="0" y="465"/>
                  </a:lnTo>
                  <a:lnTo>
                    <a:pt x="0" y="385"/>
                  </a:lnTo>
                  <a:lnTo>
                    <a:pt x="8" y="305"/>
                  </a:lnTo>
                  <a:lnTo>
                    <a:pt x="20" y="223"/>
                  </a:lnTo>
                  <a:lnTo>
                    <a:pt x="35" y="145"/>
                  </a:lnTo>
                  <a:lnTo>
                    <a:pt x="51" y="70"/>
                  </a:lnTo>
                  <a:lnTo>
                    <a:pt x="68" y="0"/>
                  </a:lnTo>
                  <a:lnTo>
                    <a:pt x="74" y="0"/>
                  </a:lnTo>
                  <a:lnTo>
                    <a:pt x="77" y="2"/>
                  </a:lnTo>
                  <a:lnTo>
                    <a:pt x="79" y="6"/>
                  </a:lnTo>
                  <a:lnTo>
                    <a:pt x="81" y="12"/>
                  </a:lnTo>
                  <a:lnTo>
                    <a:pt x="79" y="17"/>
                  </a:lnTo>
                  <a:lnTo>
                    <a:pt x="78" y="24"/>
                  </a:lnTo>
                  <a:lnTo>
                    <a:pt x="77" y="31"/>
                  </a:lnTo>
                  <a:lnTo>
                    <a:pt x="77" y="38"/>
                  </a:lnTo>
                  <a:lnTo>
                    <a:pt x="81" y="39"/>
                  </a:lnTo>
                  <a:lnTo>
                    <a:pt x="88" y="43"/>
                  </a:lnTo>
                  <a:lnTo>
                    <a:pt x="84" y="121"/>
                  </a:lnTo>
                  <a:lnTo>
                    <a:pt x="74" y="205"/>
                  </a:lnTo>
                  <a:lnTo>
                    <a:pt x="59" y="291"/>
                  </a:lnTo>
                  <a:lnTo>
                    <a:pt x="48" y="379"/>
                  </a:lnTo>
                  <a:lnTo>
                    <a:pt x="43" y="464"/>
                  </a:lnTo>
                  <a:lnTo>
                    <a:pt x="52" y="545"/>
                  </a:lnTo>
                  <a:lnTo>
                    <a:pt x="77" y="624"/>
                  </a:lnTo>
                  <a:lnTo>
                    <a:pt x="128" y="695"/>
                  </a:lnTo>
                  <a:lnTo>
                    <a:pt x="157" y="711"/>
                  </a:lnTo>
                  <a:lnTo>
                    <a:pt x="171" y="735"/>
                  </a:lnTo>
                  <a:lnTo>
                    <a:pt x="177" y="763"/>
                  </a:lnTo>
                  <a:lnTo>
                    <a:pt x="180" y="790"/>
                  </a:lnTo>
                  <a:lnTo>
                    <a:pt x="183" y="813"/>
                  </a:lnTo>
                  <a:lnTo>
                    <a:pt x="195" y="832"/>
                  </a:lnTo>
                  <a:lnTo>
                    <a:pt x="219" y="839"/>
                  </a:lnTo>
                  <a:lnTo>
                    <a:pt x="262" y="834"/>
                  </a:lnTo>
                  <a:lnTo>
                    <a:pt x="262" y="861"/>
                  </a:lnTo>
                  <a:lnTo>
                    <a:pt x="262" y="884"/>
                  </a:lnTo>
                  <a:lnTo>
                    <a:pt x="262" y="903"/>
                  </a:lnTo>
                  <a:lnTo>
                    <a:pt x="264" y="923"/>
                  </a:lnTo>
                  <a:lnTo>
                    <a:pt x="264" y="941"/>
                  </a:lnTo>
                  <a:lnTo>
                    <a:pt x="264" y="961"/>
                  </a:lnTo>
                  <a:lnTo>
                    <a:pt x="264" y="982"/>
                  </a:lnTo>
                  <a:lnTo>
                    <a:pt x="265" y="1008"/>
                  </a:lnTo>
                  <a:lnTo>
                    <a:pt x="254" y="1008"/>
                  </a:lnTo>
                  <a:lnTo>
                    <a:pt x="244" y="1008"/>
                  </a:lnTo>
                  <a:close/>
                </a:path>
              </a:pathLst>
            </a:custGeom>
            <a:solidFill>
              <a:srgbClr val="FFFA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5" name="Freeform 70"/>
            <p:cNvSpPr>
              <a:spLocks/>
            </p:cNvSpPr>
            <p:nvPr/>
          </p:nvSpPr>
          <p:spPr bwMode="auto">
            <a:xfrm>
              <a:off x="1153" y="734"/>
              <a:ext cx="24" cy="17"/>
            </a:xfrm>
            <a:custGeom>
              <a:avLst/>
              <a:gdLst>
                <a:gd name="T0" fmla="*/ 19 w 47"/>
                <a:gd name="T1" fmla="*/ 17 h 33"/>
                <a:gd name="T2" fmla="*/ 15 w 47"/>
                <a:gd name="T3" fmla="*/ 15 h 33"/>
                <a:gd name="T4" fmla="*/ 12 w 47"/>
                <a:gd name="T5" fmla="*/ 13 h 33"/>
                <a:gd name="T6" fmla="*/ 10 w 47"/>
                <a:gd name="T7" fmla="*/ 12 h 33"/>
                <a:gd name="T8" fmla="*/ 8 w 47"/>
                <a:gd name="T9" fmla="*/ 11 h 33"/>
                <a:gd name="T10" fmla="*/ 5 w 47"/>
                <a:gd name="T11" fmla="*/ 10 h 33"/>
                <a:gd name="T12" fmla="*/ 0 w 47"/>
                <a:gd name="T13" fmla="*/ 9 h 33"/>
                <a:gd name="T14" fmla="*/ 0 w 47"/>
                <a:gd name="T15" fmla="*/ 5 h 33"/>
                <a:gd name="T16" fmla="*/ 1 w 47"/>
                <a:gd name="T17" fmla="*/ 0 h 33"/>
                <a:gd name="T18" fmla="*/ 7 w 47"/>
                <a:gd name="T19" fmla="*/ 1 h 33"/>
                <a:gd name="T20" fmla="*/ 11 w 47"/>
                <a:gd name="T21" fmla="*/ 3 h 33"/>
                <a:gd name="T22" fmla="*/ 14 w 47"/>
                <a:gd name="T23" fmla="*/ 4 h 33"/>
                <a:gd name="T24" fmla="*/ 16 w 47"/>
                <a:gd name="T25" fmla="*/ 5 h 33"/>
                <a:gd name="T26" fmla="*/ 20 w 47"/>
                <a:gd name="T27" fmla="*/ 7 h 33"/>
                <a:gd name="T28" fmla="*/ 24 w 47"/>
                <a:gd name="T29" fmla="*/ 8 h 33"/>
                <a:gd name="T30" fmla="*/ 23 w 47"/>
                <a:gd name="T31" fmla="*/ 12 h 33"/>
                <a:gd name="T32" fmla="*/ 23 w 47"/>
                <a:gd name="T33" fmla="*/ 17 h 33"/>
                <a:gd name="T34" fmla="*/ 21 w 47"/>
                <a:gd name="T35" fmla="*/ 17 h 33"/>
                <a:gd name="T36" fmla="*/ 19 w 47"/>
                <a:gd name="T37" fmla="*/ 1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 h="33">
                  <a:moveTo>
                    <a:pt x="38" y="33"/>
                  </a:moveTo>
                  <a:lnTo>
                    <a:pt x="30" y="29"/>
                  </a:lnTo>
                  <a:lnTo>
                    <a:pt x="24" y="25"/>
                  </a:lnTo>
                  <a:lnTo>
                    <a:pt x="20" y="23"/>
                  </a:lnTo>
                  <a:lnTo>
                    <a:pt x="16" y="22"/>
                  </a:lnTo>
                  <a:lnTo>
                    <a:pt x="9" y="19"/>
                  </a:lnTo>
                  <a:lnTo>
                    <a:pt x="0" y="18"/>
                  </a:lnTo>
                  <a:lnTo>
                    <a:pt x="0" y="9"/>
                  </a:lnTo>
                  <a:lnTo>
                    <a:pt x="2" y="0"/>
                  </a:lnTo>
                  <a:lnTo>
                    <a:pt x="13" y="1"/>
                  </a:lnTo>
                  <a:lnTo>
                    <a:pt x="22" y="6"/>
                  </a:lnTo>
                  <a:lnTo>
                    <a:pt x="27" y="8"/>
                  </a:lnTo>
                  <a:lnTo>
                    <a:pt x="32" y="10"/>
                  </a:lnTo>
                  <a:lnTo>
                    <a:pt x="39" y="13"/>
                  </a:lnTo>
                  <a:lnTo>
                    <a:pt x="47" y="16"/>
                  </a:lnTo>
                  <a:lnTo>
                    <a:pt x="45" y="23"/>
                  </a:lnTo>
                  <a:lnTo>
                    <a:pt x="45" y="33"/>
                  </a:lnTo>
                  <a:lnTo>
                    <a:pt x="42" y="33"/>
                  </a:lnTo>
                  <a:lnTo>
                    <a:pt x="3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6" name="Freeform 71"/>
            <p:cNvSpPr>
              <a:spLocks/>
            </p:cNvSpPr>
            <p:nvPr/>
          </p:nvSpPr>
          <p:spPr bwMode="auto">
            <a:xfrm>
              <a:off x="430" y="679"/>
              <a:ext cx="62" cy="62"/>
            </a:xfrm>
            <a:custGeom>
              <a:avLst/>
              <a:gdLst>
                <a:gd name="T0" fmla="*/ 18 w 123"/>
                <a:gd name="T1" fmla="*/ 62 h 126"/>
                <a:gd name="T2" fmla="*/ 3 w 123"/>
                <a:gd name="T3" fmla="*/ 47 h 126"/>
                <a:gd name="T4" fmla="*/ 0 w 123"/>
                <a:gd name="T5" fmla="*/ 31 h 126"/>
                <a:gd name="T6" fmla="*/ 6 w 123"/>
                <a:gd name="T7" fmla="*/ 17 h 126"/>
                <a:gd name="T8" fmla="*/ 18 w 123"/>
                <a:gd name="T9" fmla="*/ 6 h 126"/>
                <a:gd name="T10" fmla="*/ 32 w 123"/>
                <a:gd name="T11" fmla="*/ 0 h 126"/>
                <a:gd name="T12" fmla="*/ 47 w 123"/>
                <a:gd name="T13" fmla="*/ 1 h 126"/>
                <a:gd name="T14" fmla="*/ 57 w 123"/>
                <a:gd name="T15" fmla="*/ 11 h 126"/>
                <a:gd name="T16" fmla="*/ 62 w 123"/>
                <a:gd name="T17" fmla="*/ 32 h 126"/>
                <a:gd name="T18" fmla="*/ 54 w 123"/>
                <a:gd name="T19" fmla="*/ 36 h 126"/>
                <a:gd name="T20" fmla="*/ 47 w 123"/>
                <a:gd name="T21" fmla="*/ 39 h 126"/>
                <a:gd name="T22" fmla="*/ 42 w 123"/>
                <a:gd name="T23" fmla="*/ 40 h 126"/>
                <a:gd name="T24" fmla="*/ 39 w 123"/>
                <a:gd name="T25" fmla="*/ 42 h 126"/>
                <a:gd name="T26" fmla="*/ 34 w 123"/>
                <a:gd name="T27" fmla="*/ 43 h 126"/>
                <a:gd name="T28" fmla="*/ 31 w 123"/>
                <a:gd name="T29" fmla="*/ 47 h 126"/>
                <a:gd name="T30" fmla="*/ 27 w 123"/>
                <a:gd name="T31" fmla="*/ 52 h 126"/>
                <a:gd name="T32" fmla="*/ 23 w 123"/>
                <a:gd name="T33" fmla="*/ 62 h 126"/>
                <a:gd name="T34" fmla="*/ 20 w 123"/>
                <a:gd name="T35" fmla="*/ 62 h 126"/>
                <a:gd name="T36" fmla="*/ 18 w 123"/>
                <a:gd name="T37" fmla="*/ 6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126">
                  <a:moveTo>
                    <a:pt x="36" y="126"/>
                  </a:moveTo>
                  <a:lnTo>
                    <a:pt x="6" y="95"/>
                  </a:lnTo>
                  <a:lnTo>
                    <a:pt x="0" y="64"/>
                  </a:lnTo>
                  <a:lnTo>
                    <a:pt x="11" y="35"/>
                  </a:lnTo>
                  <a:lnTo>
                    <a:pt x="36" y="13"/>
                  </a:lnTo>
                  <a:lnTo>
                    <a:pt x="64" y="0"/>
                  </a:lnTo>
                  <a:lnTo>
                    <a:pt x="93" y="3"/>
                  </a:lnTo>
                  <a:lnTo>
                    <a:pt x="114" y="22"/>
                  </a:lnTo>
                  <a:lnTo>
                    <a:pt x="123" y="65"/>
                  </a:lnTo>
                  <a:lnTo>
                    <a:pt x="107" y="74"/>
                  </a:lnTo>
                  <a:lnTo>
                    <a:pt x="94" y="80"/>
                  </a:lnTo>
                  <a:lnTo>
                    <a:pt x="84" y="82"/>
                  </a:lnTo>
                  <a:lnTo>
                    <a:pt x="77" y="85"/>
                  </a:lnTo>
                  <a:lnTo>
                    <a:pt x="68" y="88"/>
                  </a:lnTo>
                  <a:lnTo>
                    <a:pt x="61" y="95"/>
                  </a:lnTo>
                  <a:lnTo>
                    <a:pt x="53" y="106"/>
                  </a:lnTo>
                  <a:lnTo>
                    <a:pt x="45" y="126"/>
                  </a:lnTo>
                  <a:lnTo>
                    <a:pt x="39" y="126"/>
                  </a:lnTo>
                  <a:lnTo>
                    <a:pt x="36"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7" name="Freeform 72"/>
            <p:cNvSpPr>
              <a:spLocks/>
            </p:cNvSpPr>
            <p:nvPr/>
          </p:nvSpPr>
          <p:spPr bwMode="auto">
            <a:xfrm>
              <a:off x="445" y="694"/>
              <a:ext cx="30" cy="25"/>
            </a:xfrm>
            <a:custGeom>
              <a:avLst/>
              <a:gdLst>
                <a:gd name="T0" fmla="*/ 0 w 61"/>
                <a:gd name="T1" fmla="*/ 25 h 51"/>
                <a:gd name="T2" fmla="*/ 0 w 61"/>
                <a:gd name="T3" fmla="*/ 18 h 51"/>
                <a:gd name="T4" fmla="*/ 1 w 61"/>
                <a:gd name="T5" fmla="*/ 13 h 51"/>
                <a:gd name="T6" fmla="*/ 4 w 61"/>
                <a:gd name="T7" fmla="*/ 7 h 51"/>
                <a:gd name="T8" fmla="*/ 8 w 61"/>
                <a:gd name="T9" fmla="*/ 4 h 51"/>
                <a:gd name="T10" fmla="*/ 12 w 61"/>
                <a:gd name="T11" fmla="*/ 1 h 51"/>
                <a:gd name="T12" fmla="*/ 17 w 61"/>
                <a:gd name="T13" fmla="*/ 0 h 51"/>
                <a:gd name="T14" fmla="*/ 23 w 61"/>
                <a:gd name="T15" fmla="*/ 1 h 51"/>
                <a:gd name="T16" fmla="*/ 30 w 61"/>
                <a:gd name="T17" fmla="*/ 5 h 51"/>
                <a:gd name="T18" fmla="*/ 28 w 61"/>
                <a:gd name="T19" fmla="*/ 6 h 51"/>
                <a:gd name="T20" fmla="*/ 24 w 61"/>
                <a:gd name="T21" fmla="*/ 9 h 51"/>
                <a:gd name="T22" fmla="*/ 19 w 61"/>
                <a:gd name="T23" fmla="*/ 13 h 51"/>
                <a:gd name="T24" fmla="*/ 14 w 61"/>
                <a:gd name="T25" fmla="*/ 16 h 51"/>
                <a:gd name="T26" fmla="*/ 9 w 61"/>
                <a:gd name="T27" fmla="*/ 19 h 51"/>
                <a:gd name="T28" fmla="*/ 4 w 61"/>
                <a:gd name="T29" fmla="*/ 22 h 51"/>
                <a:gd name="T30" fmla="*/ 1 w 61"/>
                <a:gd name="T31" fmla="*/ 24 h 51"/>
                <a:gd name="T32" fmla="*/ 0 w 61"/>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51">
                  <a:moveTo>
                    <a:pt x="0" y="51"/>
                  </a:moveTo>
                  <a:lnTo>
                    <a:pt x="0" y="37"/>
                  </a:lnTo>
                  <a:lnTo>
                    <a:pt x="3" y="26"/>
                  </a:lnTo>
                  <a:lnTo>
                    <a:pt x="8" y="15"/>
                  </a:lnTo>
                  <a:lnTo>
                    <a:pt x="16" y="8"/>
                  </a:lnTo>
                  <a:lnTo>
                    <a:pt x="24" y="3"/>
                  </a:lnTo>
                  <a:lnTo>
                    <a:pt x="35" y="0"/>
                  </a:lnTo>
                  <a:lnTo>
                    <a:pt x="47" y="3"/>
                  </a:lnTo>
                  <a:lnTo>
                    <a:pt x="61" y="11"/>
                  </a:lnTo>
                  <a:lnTo>
                    <a:pt x="56" y="13"/>
                  </a:lnTo>
                  <a:lnTo>
                    <a:pt x="49" y="19"/>
                  </a:lnTo>
                  <a:lnTo>
                    <a:pt x="39" y="26"/>
                  </a:lnTo>
                  <a:lnTo>
                    <a:pt x="29" y="32"/>
                  </a:lnTo>
                  <a:lnTo>
                    <a:pt x="18" y="38"/>
                  </a:lnTo>
                  <a:lnTo>
                    <a:pt x="9" y="45"/>
                  </a:lnTo>
                  <a:lnTo>
                    <a:pt x="2" y="49"/>
                  </a:lnTo>
                  <a:lnTo>
                    <a:pt x="0"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8" name="Freeform 73"/>
            <p:cNvSpPr>
              <a:spLocks/>
            </p:cNvSpPr>
            <p:nvPr/>
          </p:nvSpPr>
          <p:spPr bwMode="auto">
            <a:xfrm>
              <a:off x="1087" y="336"/>
              <a:ext cx="178" cy="377"/>
            </a:xfrm>
            <a:custGeom>
              <a:avLst/>
              <a:gdLst>
                <a:gd name="T0" fmla="*/ 71 w 355"/>
                <a:gd name="T1" fmla="*/ 369 h 753"/>
                <a:gd name="T2" fmla="*/ 68 w 355"/>
                <a:gd name="T3" fmla="*/ 355 h 753"/>
                <a:gd name="T4" fmla="*/ 66 w 355"/>
                <a:gd name="T5" fmla="*/ 341 h 753"/>
                <a:gd name="T6" fmla="*/ 63 w 355"/>
                <a:gd name="T7" fmla="*/ 326 h 753"/>
                <a:gd name="T8" fmla="*/ 29 w 355"/>
                <a:gd name="T9" fmla="*/ 291 h 753"/>
                <a:gd name="T10" fmla="*/ 2 w 355"/>
                <a:gd name="T11" fmla="*/ 213 h 753"/>
                <a:gd name="T12" fmla="*/ 3 w 355"/>
                <a:gd name="T13" fmla="*/ 121 h 753"/>
                <a:gd name="T14" fmla="*/ 16 w 355"/>
                <a:gd name="T15" fmla="*/ 35 h 753"/>
                <a:gd name="T16" fmla="*/ 24 w 355"/>
                <a:gd name="T17" fmla="*/ 1 h 753"/>
                <a:gd name="T18" fmla="*/ 30 w 355"/>
                <a:gd name="T19" fmla="*/ 6 h 753"/>
                <a:gd name="T20" fmla="*/ 36 w 355"/>
                <a:gd name="T21" fmla="*/ 14 h 753"/>
                <a:gd name="T22" fmla="*/ 42 w 355"/>
                <a:gd name="T23" fmla="*/ 24 h 753"/>
                <a:gd name="T24" fmla="*/ 44 w 355"/>
                <a:gd name="T25" fmla="*/ 28 h 753"/>
                <a:gd name="T26" fmla="*/ 45 w 355"/>
                <a:gd name="T27" fmla="*/ 23 h 753"/>
                <a:gd name="T28" fmla="*/ 41 w 355"/>
                <a:gd name="T29" fmla="*/ 16 h 753"/>
                <a:gd name="T30" fmla="*/ 38 w 355"/>
                <a:gd name="T31" fmla="*/ 9 h 753"/>
                <a:gd name="T32" fmla="*/ 34 w 355"/>
                <a:gd name="T33" fmla="*/ 3 h 753"/>
                <a:gd name="T34" fmla="*/ 49 w 355"/>
                <a:gd name="T35" fmla="*/ 4 h 753"/>
                <a:gd name="T36" fmla="*/ 83 w 355"/>
                <a:gd name="T37" fmla="*/ 8 h 753"/>
                <a:gd name="T38" fmla="*/ 118 w 355"/>
                <a:gd name="T39" fmla="*/ 11 h 753"/>
                <a:gd name="T40" fmla="*/ 153 w 355"/>
                <a:gd name="T41" fmla="*/ 13 h 753"/>
                <a:gd name="T42" fmla="*/ 167 w 355"/>
                <a:gd name="T43" fmla="*/ 19 h 753"/>
                <a:gd name="T44" fmla="*/ 158 w 355"/>
                <a:gd name="T45" fmla="*/ 29 h 753"/>
                <a:gd name="T46" fmla="*/ 160 w 355"/>
                <a:gd name="T47" fmla="*/ 36 h 753"/>
                <a:gd name="T48" fmla="*/ 166 w 355"/>
                <a:gd name="T49" fmla="*/ 33 h 753"/>
                <a:gd name="T50" fmla="*/ 173 w 355"/>
                <a:gd name="T51" fmla="*/ 28 h 753"/>
                <a:gd name="T52" fmla="*/ 176 w 355"/>
                <a:gd name="T53" fmla="*/ 74 h 753"/>
                <a:gd name="T54" fmla="*/ 174 w 355"/>
                <a:gd name="T55" fmla="*/ 157 h 753"/>
                <a:gd name="T56" fmla="*/ 162 w 355"/>
                <a:gd name="T57" fmla="*/ 227 h 753"/>
                <a:gd name="T58" fmla="*/ 126 w 355"/>
                <a:gd name="T59" fmla="*/ 291 h 753"/>
                <a:gd name="T60" fmla="*/ 93 w 355"/>
                <a:gd name="T61" fmla="*/ 329 h 753"/>
                <a:gd name="T62" fmla="*/ 92 w 355"/>
                <a:gd name="T63" fmla="*/ 341 h 753"/>
                <a:gd name="T64" fmla="*/ 91 w 355"/>
                <a:gd name="T65" fmla="*/ 354 h 753"/>
                <a:gd name="T66" fmla="*/ 91 w 355"/>
                <a:gd name="T67" fmla="*/ 368 h 753"/>
                <a:gd name="T68" fmla="*/ 89 w 355"/>
                <a:gd name="T69" fmla="*/ 376 h 753"/>
                <a:gd name="T70" fmla="*/ 85 w 355"/>
                <a:gd name="T71" fmla="*/ 376 h 753"/>
                <a:gd name="T72" fmla="*/ 79 w 355"/>
                <a:gd name="T73" fmla="*/ 376 h 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5" h="753">
                  <a:moveTo>
                    <a:pt x="151" y="752"/>
                  </a:moveTo>
                  <a:lnTo>
                    <a:pt x="142" y="737"/>
                  </a:lnTo>
                  <a:lnTo>
                    <a:pt x="139" y="723"/>
                  </a:lnTo>
                  <a:lnTo>
                    <a:pt x="136" y="710"/>
                  </a:lnTo>
                  <a:lnTo>
                    <a:pt x="134" y="696"/>
                  </a:lnTo>
                  <a:lnTo>
                    <a:pt x="132" y="681"/>
                  </a:lnTo>
                  <a:lnTo>
                    <a:pt x="130" y="667"/>
                  </a:lnTo>
                  <a:lnTo>
                    <a:pt x="125" y="652"/>
                  </a:lnTo>
                  <a:lnTo>
                    <a:pt x="119" y="638"/>
                  </a:lnTo>
                  <a:lnTo>
                    <a:pt x="58" y="582"/>
                  </a:lnTo>
                  <a:lnTo>
                    <a:pt x="22" y="509"/>
                  </a:lnTo>
                  <a:lnTo>
                    <a:pt x="3" y="425"/>
                  </a:lnTo>
                  <a:lnTo>
                    <a:pt x="0" y="336"/>
                  </a:lnTo>
                  <a:lnTo>
                    <a:pt x="6" y="241"/>
                  </a:lnTo>
                  <a:lnTo>
                    <a:pt x="18" y="152"/>
                  </a:lnTo>
                  <a:lnTo>
                    <a:pt x="32" y="69"/>
                  </a:lnTo>
                  <a:lnTo>
                    <a:pt x="44" y="0"/>
                  </a:lnTo>
                  <a:lnTo>
                    <a:pt x="47" y="2"/>
                  </a:lnTo>
                  <a:lnTo>
                    <a:pt x="53" y="7"/>
                  </a:lnTo>
                  <a:lnTo>
                    <a:pt x="60" y="12"/>
                  </a:lnTo>
                  <a:lnTo>
                    <a:pt x="67" y="20"/>
                  </a:lnTo>
                  <a:lnTo>
                    <a:pt x="72" y="28"/>
                  </a:lnTo>
                  <a:lnTo>
                    <a:pt x="78" y="38"/>
                  </a:lnTo>
                  <a:lnTo>
                    <a:pt x="83" y="47"/>
                  </a:lnTo>
                  <a:lnTo>
                    <a:pt x="86" y="57"/>
                  </a:lnTo>
                  <a:lnTo>
                    <a:pt x="88" y="55"/>
                  </a:lnTo>
                  <a:lnTo>
                    <a:pt x="94" y="55"/>
                  </a:lnTo>
                  <a:lnTo>
                    <a:pt x="90" y="46"/>
                  </a:lnTo>
                  <a:lnTo>
                    <a:pt x="85" y="39"/>
                  </a:lnTo>
                  <a:lnTo>
                    <a:pt x="81" y="32"/>
                  </a:lnTo>
                  <a:lnTo>
                    <a:pt x="78" y="25"/>
                  </a:lnTo>
                  <a:lnTo>
                    <a:pt x="75" y="18"/>
                  </a:lnTo>
                  <a:lnTo>
                    <a:pt x="71" y="11"/>
                  </a:lnTo>
                  <a:lnTo>
                    <a:pt x="68" y="5"/>
                  </a:lnTo>
                  <a:lnTo>
                    <a:pt x="65" y="0"/>
                  </a:lnTo>
                  <a:lnTo>
                    <a:pt x="98" y="7"/>
                  </a:lnTo>
                  <a:lnTo>
                    <a:pt x="131" y="12"/>
                  </a:lnTo>
                  <a:lnTo>
                    <a:pt x="165" y="16"/>
                  </a:lnTo>
                  <a:lnTo>
                    <a:pt x="200" y="20"/>
                  </a:lnTo>
                  <a:lnTo>
                    <a:pt x="235" y="22"/>
                  </a:lnTo>
                  <a:lnTo>
                    <a:pt x="270" y="24"/>
                  </a:lnTo>
                  <a:lnTo>
                    <a:pt x="306" y="25"/>
                  </a:lnTo>
                  <a:lnTo>
                    <a:pt x="343" y="26"/>
                  </a:lnTo>
                  <a:lnTo>
                    <a:pt x="333" y="37"/>
                  </a:lnTo>
                  <a:lnTo>
                    <a:pt x="323" y="47"/>
                  </a:lnTo>
                  <a:lnTo>
                    <a:pt x="315" y="58"/>
                  </a:lnTo>
                  <a:lnTo>
                    <a:pt x="315" y="71"/>
                  </a:lnTo>
                  <a:lnTo>
                    <a:pt x="320" y="71"/>
                  </a:lnTo>
                  <a:lnTo>
                    <a:pt x="327" y="71"/>
                  </a:lnTo>
                  <a:lnTo>
                    <a:pt x="332" y="65"/>
                  </a:lnTo>
                  <a:lnTo>
                    <a:pt x="338" y="60"/>
                  </a:lnTo>
                  <a:lnTo>
                    <a:pt x="345" y="55"/>
                  </a:lnTo>
                  <a:lnTo>
                    <a:pt x="355" y="53"/>
                  </a:lnTo>
                  <a:lnTo>
                    <a:pt x="351" y="147"/>
                  </a:lnTo>
                  <a:lnTo>
                    <a:pt x="351" y="234"/>
                  </a:lnTo>
                  <a:lnTo>
                    <a:pt x="347" y="313"/>
                  </a:lnTo>
                  <a:lnTo>
                    <a:pt x="342" y="386"/>
                  </a:lnTo>
                  <a:lnTo>
                    <a:pt x="324" y="454"/>
                  </a:lnTo>
                  <a:lnTo>
                    <a:pt x="295" y="520"/>
                  </a:lnTo>
                  <a:lnTo>
                    <a:pt x="251" y="582"/>
                  </a:lnTo>
                  <a:lnTo>
                    <a:pt x="186" y="645"/>
                  </a:lnTo>
                  <a:lnTo>
                    <a:pt x="185" y="657"/>
                  </a:lnTo>
                  <a:lnTo>
                    <a:pt x="184" y="669"/>
                  </a:lnTo>
                  <a:lnTo>
                    <a:pt x="183" y="682"/>
                  </a:lnTo>
                  <a:lnTo>
                    <a:pt x="183" y="696"/>
                  </a:lnTo>
                  <a:lnTo>
                    <a:pt x="182" y="708"/>
                  </a:lnTo>
                  <a:lnTo>
                    <a:pt x="182" y="722"/>
                  </a:lnTo>
                  <a:lnTo>
                    <a:pt x="182" y="736"/>
                  </a:lnTo>
                  <a:lnTo>
                    <a:pt x="182" y="750"/>
                  </a:lnTo>
                  <a:lnTo>
                    <a:pt x="178" y="752"/>
                  </a:lnTo>
                  <a:lnTo>
                    <a:pt x="174" y="753"/>
                  </a:lnTo>
                  <a:lnTo>
                    <a:pt x="169" y="752"/>
                  </a:lnTo>
                  <a:lnTo>
                    <a:pt x="165" y="752"/>
                  </a:lnTo>
                  <a:lnTo>
                    <a:pt x="157" y="752"/>
                  </a:lnTo>
                  <a:lnTo>
                    <a:pt x="151" y="7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9" name="Freeform 74"/>
            <p:cNvSpPr>
              <a:spLocks/>
            </p:cNvSpPr>
            <p:nvPr/>
          </p:nvSpPr>
          <p:spPr bwMode="auto">
            <a:xfrm>
              <a:off x="1096" y="288"/>
              <a:ext cx="214" cy="418"/>
            </a:xfrm>
            <a:custGeom>
              <a:avLst/>
              <a:gdLst>
                <a:gd name="T0" fmla="*/ 92 w 427"/>
                <a:gd name="T1" fmla="*/ 418 h 836"/>
                <a:gd name="T2" fmla="*/ 95 w 427"/>
                <a:gd name="T3" fmla="*/ 396 h 836"/>
                <a:gd name="T4" fmla="*/ 105 w 427"/>
                <a:gd name="T5" fmla="*/ 378 h 836"/>
                <a:gd name="T6" fmla="*/ 118 w 427"/>
                <a:gd name="T7" fmla="*/ 360 h 836"/>
                <a:gd name="T8" fmla="*/ 134 w 427"/>
                <a:gd name="T9" fmla="*/ 344 h 836"/>
                <a:gd name="T10" fmla="*/ 149 w 427"/>
                <a:gd name="T11" fmla="*/ 326 h 836"/>
                <a:gd name="T12" fmla="*/ 163 w 427"/>
                <a:gd name="T13" fmla="*/ 306 h 836"/>
                <a:gd name="T14" fmla="*/ 172 w 427"/>
                <a:gd name="T15" fmla="*/ 281 h 836"/>
                <a:gd name="T16" fmla="*/ 176 w 427"/>
                <a:gd name="T17" fmla="*/ 252 h 836"/>
                <a:gd name="T18" fmla="*/ 178 w 427"/>
                <a:gd name="T19" fmla="*/ 223 h 836"/>
                <a:gd name="T20" fmla="*/ 179 w 427"/>
                <a:gd name="T21" fmla="*/ 193 h 836"/>
                <a:gd name="T22" fmla="*/ 178 w 427"/>
                <a:gd name="T23" fmla="*/ 162 h 836"/>
                <a:gd name="T24" fmla="*/ 177 w 427"/>
                <a:gd name="T25" fmla="*/ 133 h 836"/>
                <a:gd name="T26" fmla="*/ 177 w 427"/>
                <a:gd name="T27" fmla="*/ 103 h 836"/>
                <a:gd name="T28" fmla="*/ 181 w 427"/>
                <a:gd name="T29" fmla="*/ 74 h 836"/>
                <a:gd name="T30" fmla="*/ 189 w 427"/>
                <a:gd name="T31" fmla="*/ 49 h 836"/>
                <a:gd name="T32" fmla="*/ 204 w 427"/>
                <a:gd name="T33" fmla="*/ 26 h 836"/>
                <a:gd name="T34" fmla="*/ 203 w 427"/>
                <a:gd name="T35" fmla="*/ 23 h 836"/>
                <a:gd name="T36" fmla="*/ 203 w 427"/>
                <a:gd name="T37" fmla="*/ 22 h 836"/>
                <a:gd name="T38" fmla="*/ 203 w 427"/>
                <a:gd name="T39" fmla="*/ 21 h 836"/>
                <a:gd name="T40" fmla="*/ 202 w 427"/>
                <a:gd name="T41" fmla="*/ 20 h 836"/>
                <a:gd name="T42" fmla="*/ 179 w 427"/>
                <a:gd name="T43" fmla="*/ 34 h 836"/>
                <a:gd name="T44" fmla="*/ 151 w 427"/>
                <a:gd name="T45" fmla="*/ 44 h 836"/>
                <a:gd name="T46" fmla="*/ 118 w 427"/>
                <a:gd name="T47" fmla="*/ 49 h 836"/>
                <a:gd name="T48" fmla="*/ 85 w 427"/>
                <a:gd name="T49" fmla="*/ 49 h 836"/>
                <a:gd name="T50" fmla="*/ 54 w 427"/>
                <a:gd name="T51" fmla="*/ 43 h 836"/>
                <a:gd name="T52" fmla="*/ 28 w 427"/>
                <a:gd name="T53" fmla="*/ 34 h 836"/>
                <a:gd name="T54" fmla="*/ 9 w 427"/>
                <a:gd name="T55" fmla="*/ 19 h 836"/>
                <a:gd name="T56" fmla="*/ 0 w 427"/>
                <a:gd name="T57" fmla="*/ 0 h 836"/>
                <a:gd name="T58" fmla="*/ 16 w 427"/>
                <a:gd name="T59" fmla="*/ 4 h 836"/>
                <a:gd name="T60" fmla="*/ 35 w 427"/>
                <a:gd name="T61" fmla="*/ 9 h 836"/>
                <a:gd name="T62" fmla="*/ 54 w 427"/>
                <a:gd name="T63" fmla="*/ 14 h 836"/>
                <a:gd name="T64" fmla="*/ 74 w 427"/>
                <a:gd name="T65" fmla="*/ 19 h 836"/>
                <a:gd name="T66" fmla="*/ 94 w 427"/>
                <a:gd name="T67" fmla="*/ 22 h 836"/>
                <a:gd name="T68" fmla="*/ 113 w 427"/>
                <a:gd name="T69" fmla="*/ 26 h 836"/>
                <a:gd name="T70" fmla="*/ 132 w 427"/>
                <a:gd name="T71" fmla="*/ 28 h 836"/>
                <a:gd name="T72" fmla="*/ 150 w 427"/>
                <a:gd name="T73" fmla="*/ 30 h 836"/>
                <a:gd name="T74" fmla="*/ 157 w 427"/>
                <a:gd name="T75" fmla="*/ 26 h 836"/>
                <a:gd name="T76" fmla="*/ 165 w 427"/>
                <a:gd name="T77" fmla="*/ 23 h 836"/>
                <a:gd name="T78" fmla="*/ 172 w 427"/>
                <a:gd name="T79" fmla="*/ 20 h 836"/>
                <a:gd name="T80" fmla="*/ 180 w 427"/>
                <a:gd name="T81" fmla="*/ 18 h 836"/>
                <a:gd name="T82" fmla="*/ 188 w 427"/>
                <a:gd name="T83" fmla="*/ 16 h 836"/>
                <a:gd name="T84" fmla="*/ 196 w 427"/>
                <a:gd name="T85" fmla="*/ 15 h 836"/>
                <a:gd name="T86" fmla="*/ 205 w 427"/>
                <a:gd name="T87" fmla="*/ 14 h 836"/>
                <a:gd name="T88" fmla="*/ 214 w 427"/>
                <a:gd name="T89" fmla="*/ 14 h 836"/>
                <a:gd name="T90" fmla="*/ 213 w 427"/>
                <a:gd name="T91" fmla="*/ 20 h 836"/>
                <a:gd name="T92" fmla="*/ 212 w 427"/>
                <a:gd name="T93" fmla="*/ 26 h 836"/>
                <a:gd name="T94" fmla="*/ 211 w 427"/>
                <a:gd name="T95" fmla="*/ 33 h 836"/>
                <a:gd name="T96" fmla="*/ 210 w 427"/>
                <a:gd name="T97" fmla="*/ 39 h 836"/>
                <a:gd name="T98" fmla="*/ 209 w 427"/>
                <a:gd name="T99" fmla="*/ 46 h 836"/>
                <a:gd name="T100" fmla="*/ 207 w 427"/>
                <a:gd name="T101" fmla="*/ 55 h 836"/>
                <a:gd name="T102" fmla="*/ 205 w 427"/>
                <a:gd name="T103" fmla="*/ 64 h 836"/>
                <a:gd name="T104" fmla="*/ 204 w 427"/>
                <a:gd name="T105" fmla="*/ 75 h 836"/>
                <a:gd name="T106" fmla="*/ 201 w 427"/>
                <a:gd name="T107" fmla="*/ 125 h 836"/>
                <a:gd name="T108" fmla="*/ 199 w 427"/>
                <a:gd name="T109" fmla="*/ 173 h 836"/>
                <a:gd name="T110" fmla="*/ 198 w 427"/>
                <a:gd name="T111" fmla="*/ 219 h 836"/>
                <a:gd name="T112" fmla="*/ 193 w 427"/>
                <a:gd name="T113" fmla="*/ 264 h 836"/>
                <a:gd name="T114" fmla="*/ 182 w 427"/>
                <a:gd name="T115" fmla="*/ 306 h 836"/>
                <a:gd name="T116" fmla="*/ 164 w 427"/>
                <a:gd name="T117" fmla="*/ 347 h 836"/>
                <a:gd name="T118" fmla="*/ 134 w 427"/>
                <a:gd name="T119" fmla="*/ 383 h 836"/>
                <a:gd name="T120" fmla="*/ 92 w 427"/>
                <a:gd name="T121" fmla="*/ 418 h 8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7" h="836">
                  <a:moveTo>
                    <a:pt x="183" y="836"/>
                  </a:moveTo>
                  <a:lnTo>
                    <a:pt x="190" y="792"/>
                  </a:lnTo>
                  <a:lnTo>
                    <a:pt x="210" y="755"/>
                  </a:lnTo>
                  <a:lnTo>
                    <a:pt x="236" y="720"/>
                  </a:lnTo>
                  <a:lnTo>
                    <a:pt x="267" y="688"/>
                  </a:lnTo>
                  <a:lnTo>
                    <a:pt x="297" y="651"/>
                  </a:lnTo>
                  <a:lnTo>
                    <a:pt x="325" y="611"/>
                  </a:lnTo>
                  <a:lnTo>
                    <a:pt x="343" y="561"/>
                  </a:lnTo>
                  <a:lnTo>
                    <a:pt x="351" y="503"/>
                  </a:lnTo>
                  <a:lnTo>
                    <a:pt x="356" y="445"/>
                  </a:lnTo>
                  <a:lnTo>
                    <a:pt x="357" y="385"/>
                  </a:lnTo>
                  <a:lnTo>
                    <a:pt x="355" y="324"/>
                  </a:lnTo>
                  <a:lnTo>
                    <a:pt x="353" y="265"/>
                  </a:lnTo>
                  <a:lnTo>
                    <a:pt x="353" y="205"/>
                  </a:lnTo>
                  <a:lnTo>
                    <a:pt x="361" y="148"/>
                  </a:lnTo>
                  <a:lnTo>
                    <a:pt x="378" y="97"/>
                  </a:lnTo>
                  <a:lnTo>
                    <a:pt x="408" y="52"/>
                  </a:lnTo>
                  <a:lnTo>
                    <a:pt x="406" y="46"/>
                  </a:lnTo>
                  <a:lnTo>
                    <a:pt x="406" y="43"/>
                  </a:lnTo>
                  <a:lnTo>
                    <a:pt x="405" y="41"/>
                  </a:lnTo>
                  <a:lnTo>
                    <a:pt x="403" y="40"/>
                  </a:lnTo>
                  <a:lnTo>
                    <a:pt x="358" y="68"/>
                  </a:lnTo>
                  <a:lnTo>
                    <a:pt x="302" y="88"/>
                  </a:lnTo>
                  <a:lnTo>
                    <a:pt x="236" y="97"/>
                  </a:lnTo>
                  <a:lnTo>
                    <a:pt x="170" y="97"/>
                  </a:lnTo>
                  <a:lnTo>
                    <a:pt x="107" y="86"/>
                  </a:lnTo>
                  <a:lnTo>
                    <a:pt x="55" y="68"/>
                  </a:lnTo>
                  <a:lnTo>
                    <a:pt x="17" y="38"/>
                  </a:lnTo>
                  <a:lnTo>
                    <a:pt x="0" y="0"/>
                  </a:lnTo>
                  <a:lnTo>
                    <a:pt x="32" y="7"/>
                  </a:lnTo>
                  <a:lnTo>
                    <a:pt x="69" y="17"/>
                  </a:lnTo>
                  <a:lnTo>
                    <a:pt x="107" y="27"/>
                  </a:lnTo>
                  <a:lnTo>
                    <a:pt x="147" y="37"/>
                  </a:lnTo>
                  <a:lnTo>
                    <a:pt x="187" y="44"/>
                  </a:lnTo>
                  <a:lnTo>
                    <a:pt x="226" y="52"/>
                  </a:lnTo>
                  <a:lnTo>
                    <a:pt x="263" y="56"/>
                  </a:lnTo>
                  <a:lnTo>
                    <a:pt x="299" y="59"/>
                  </a:lnTo>
                  <a:lnTo>
                    <a:pt x="313" y="52"/>
                  </a:lnTo>
                  <a:lnTo>
                    <a:pt x="329" y="46"/>
                  </a:lnTo>
                  <a:lnTo>
                    <a:pt x="344" y="39"/>
                  </a:lnTo>
                  <a:lnTo>
                    <a:pt x="360" y="36"/>
                  </a:lnTo>
                  <a:lnTo>
                    <a:pt x="375" y="31"/>
                  </a:lnTo>
                  <a:lnTo>
                    <a:pt x="391" y="29"/>
                  </a:lnTo>
                  <a:lnTo>
                    <a:pt x="409" y="27"/>
                  </a:lnTo>
                  <a:lnTo>
                    <a:pt x="427" y="28"/>
                  </a:lnTo>
                  <a:lnTo>
                    <a:pt x="425" y="39"/>
                  </a:lnTo>
                  <a:lnTo>
                    <a:pt x="424" y="52"/>
                  </a:lnTo>
                  <a:lnTo>
                    <a:pt x="421" y="65"/>
                  </a:lnTo>
                  <a:lnTo>
                    <a:pt x="420" y="78"/>
                  </a:lnTo>
                  <a:lnTo>
                    <a:pt x="417" y="92"/>
                  </a:lnTo>
                  <a:lnTo>
                    <a:pt x="413" y="109"/>
                  </a:lnTo>
                  <a:lnTo>
                    <a:pt x="410" y="128"/>
                  </a:lnTo>
                  <a:lnTo>
                    <a:pt x="408" y="150"/>
                  </a:lnTo>
                  <a:lnTo>
                    <a:pt x="401" y="250"/>
                  </a:lnTo>
                  <a:lnTo>
                    <a:pt x="398" y="346"/>
                  </a:lnTo>
                  <a:lnTo>
                    <a:pt x="395" y="438"/>
                  </a:lnTo>
                  <a:lnTo>
                    <a:pt x="386" y="528"/>
                  </a:lnTo>
                  <a:lnTo>
                    <a:pt x="364" y="612"/>
                  </a:lnTo>
                  <a:lnTo>
                    <a:pt x="327" y="693"/>
                  </a:lnTo>
                  <a:lnTo>
                    <a:pt x="267" y="766"/>
                  </a:lnTo>
                  <a:lnTo>
                    <a:pt x="183" y="836"/>
                  </a:lnTo>
                  <a:close/>
                </a:path>
              </a:pathLst>
            </a:custGeom>
            <a:solidFill>
              <a:srgbClr val="FFFA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0" name="Freeform 75"/>
            <p:cNvSpPr>
              <a:spLocks/>
            </p:cNvSpPr>
            <p:nvPr/>
          </p:nvSpPr>
          <p:spPr bwMode="auto">
            <a:xfrm>
              <a:off x="621" y="638"/>
              <a:ext cx="33" cy="48"/>
            </a:xfrm>
            <a:custGeom>
              <a:avLst/>
              <a:gdLst>
                <a:gd name="T0" fmla="*/ 18 w 66"/>
                <a:gd name="T1" fmla="*/ 48 h 95"/>
                <a:gd name="T2" fmla="*/ 17 w 66"/>
                <a:gd name="T3" fmla="*/ 39 h 95"/>
                <a:gd name="T4" fmla="*/ 16 w 66"/>
                <a:gd name="T5" fmla="*/ 31 h 95"/>
                <a:gd name="T6" fmla="*/ 15 w 66"/>
                <a:gd name="T7" fmla="*/ 25 h 95"/>
                <a:gd name="T8" fmla="*/ 13 w 66"/>
                <a:gd name="T9" fmla="*/ 21 h 95"/>
                <a:gd name="T10" fmla="*/ 10 w 66"/>
                <a:gd name="T11" fmla="*/ 17 h 95"/>
                <a:gd name="T12" fmla="*/ 7 w 66"/>
                <a:gd name="T13" fmla="*/ 14 h 95"/>
                <a:gd name="T14" fmla="*/ 4 w 66"/>
                <a:gd name="T15" fmla="*/ 10 h 95"/>
                <a:gd name="T16" fmla="*/ 0 w 66"/>
                <a:gd name="T17" fmla="*/ 6 h 95"/>
                <a:gd name="T18" fmla="*/ 2 w 66"/>
                <a:gd name="T19" fmla="*/ 4 h 95"/>
                <a:gd name="T20" fmla="*/ 5 w 66"/>
                <a:gd name="T21" fmla="*/ 2 h 95"/>
                <a:gd name="T22" fmla="*/ 8 w 66"/>
                <a:gd name="T23" fmla="*/ 1 h 95"/>
                <a:gd name="T24" fmla="*/ 11 w 66"/>
                <a:gd name="T25" fmla="*/ 1 h 95"/>
                <a:gd name="T26" fmla="*/ 15 w 66"/>
                <a:gd name="T27" fmla="*/ 0 h 95"/>
                <a:gd name="T28" fmla="*/ 19 w 66"/>
                <a:gd name="T29" fmla="*/ 0 h 95"/>
                <a:gd name="T30" fmla="*/ 22 w 66"/>
                <a:gd name="T31" fmla="*/ 0 h 95"/>
                <a:gd name="T32" fmla="*/ 26 w 66"/>
                <a:gd name="T33" fmla="*/ 0 h 95"/>
                <a:gd name="T34" fmla="*/ 28 w 66"/>
                <a:gd name="T35" fmla="*/ 5 h 95"/>
                <a:gd name="T36" fmla="*/ 31 w 66"/>
                <a:gd name="T37" fmla="*/ 12 h 95"/>
                <a:gd name="T38" fmla="*/ 32 w 66"/>
                <a:gd name="T39" fmla="*/ 19 h 95"/>
                <a:gd name="T40" fmla="*/ 33 w 66"/>
                <a:gd name="T41" fmla="*/ 27 h 95"/>
                <a:gd name="T42" fmla="*/ 31 w 66"/>
                <a:gd name="T43" fmla="*/ 33 h 95"/>
                <a:gd name="T44" fmla="*/ 29 w 66"/>
                <a:gd name="T45" fmla="*/ 39 h 95"/>
                <a:gd name="T46" fmla="*/ 24 w 66"/>
                <a:gd name="T47" fmla="*/ 44 h 95"/>
                <a:gd name="T48" fmla="*/ 18 w 66"/>
                <a:gd name="T49" fmla="*/ 48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95">
                  <a:moveTo>
                    <a:pt x="36" y="95"/>
                  </a:moveTo>
                  <a:lnTo>
                    <a:pt x="34" y="77"/>
                  </a:lnTo>
                  <a:lnTo>
                    <a:pt x="32" y="62"/>
                  </a:lnTo>
                  <a:lnTo>
                    <a:pt x="29" y="50"/>
                  </a:lnTo>
                  <a:lnTo>
                    <a:pt x="25" y="42"/>
                  </a:lnTo>
                  <a:lnTo>
                    <a:pt x="20" y="34"/>
                  </a:lnTo>
                  <a:lnTo>
                    <a:pt x="14" y="27"/>
                  </a:lnTo>
                  <a:lnTo>
                    <a:pt x="7" y="19"/>
                  </a:lnTo>
                  <a:lnTo>
                    <a:pt x="0" y="11"/>
                  </a:lnTo>
                  <a:lnTo>
                    <a:pt x="3" y="7"/>
                  </a:lnTo>
                  <a:lnTo>
                    <a:pt x="9" y="4"/>
                  </a:lnTo>
                  <a:lnTo>
                    <a:pt x="15" y="1"/>
                  </a:lnTo>
                  <a:lnTo>
                    <a:pt x="22" y="1"/>
                  </a:lnTo>
                  <a:lnTo>
                    <a:pt x="29" y="0"/>
                  </a:lnTo>
                  <a:lnTo>
                    <a:pt x="37" y="0"/>
                  </a:lnTo>
                  <a:lnTo>
                    <a:pt x="44" y="0"/>
                  </a:lnTo>
                  <a:lnTo>
                    <a:pt x="52" y="0"/>
                  </a:lnTo>
                  <a:lnTo>
                    <a:pt x="56" y="10"/>
                  </a:lnTo>
                  <a:lnTo>
                    <a:pt x="62" y="24"/>
                  </a:lnTo>
                  <a:lnTo>
                    <a:pt x="64" y="38"/>
                  </a:lnTo>
                  <a:lnTo>
                    <a:pt x="66" y="53"/>
                  </a:lnTo>
                  <a:lnTo>
                    <a:pt x="62" y="65"/>
                  </a:lnTo>
                  <a:lnTo>
                    <a:pt x="58" y="77"/>
                  </a:lnTo>
                  <a:lnTo>
                    <a:pt x="48" y="87"/>
                  </a:lnTo>
                  <a:lnTo>
                    <a:pt x="36" y="9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1" name="Freeform 76"/>
            <p:cNvSpPr>
              <a:spLocks/>
            </p:cNvSpPr>
            <p:nvPr/>
          </p:nvSpPr>
          <p:spPr bwMode="auto">
            <a:xfrm>
              <a:off x="1189" y="474"/>
              <a:ext cx="42" cy="136"/>
            </a:xfrm>
            <a:custGeom>
              <a:avLst/>
              <a:gdLst>
                <a:gd name="T0" fmla="*/ 0 w 84"/>
                <a:gd name="T1" fmla="*/ 136 h 271"/>
                <a:gd name="T2" fmla="*/ 0 w 84"/>
                <a:gd name="T3" fmla="*/ 134 h 271"/>
                <a:gd name="T4" fmla="*/ 0 w 84"/>
                <a:gd name="T5" fmla="*/ 132 h 271"/>
                <a:gd name="T6" fmla="*/ 12 w 84"/>
                <a:gd name="T7" fmla="*/ 116 h 271"/>
                <a:gd name="T8" fmla="*/ 21 w 84"/>
                <a:gd name="T9" fmla="*/ 100 h 271"/>
                <a:gd name="T10" fmla="*/ 26 w 84"/>
                <a:gd name="T11" fmla="*/ 84 h 271"/>
                <a:gd name="T12" fmla="*/ 30 w 84"/>
                <a:gd name="T13" fmla="*/ 69 h 271"/>
                <a:gd name="T14" fmla="*/ 32 w 84"/>
                <a:gd name="T15" fmla="*/ 52 h 271"/>
                <a:gd name="T16" fmla="*/ 33 w 84"/>
                <a:gd name="T17" fmla="*/ 35 h 271"/>
                <a:gd name="T18" fmla="*/ 34 w 84"/>
                <a:gd name="T19" fmla="*/ 18 h 271"/>
                <a:gd name="T20" fmla="*/ 34 w 84"/>
                <a:gd name="T21" fmla="*/ 0 h 271"/>
                <a:gd name="T22" fmla="*/ 40 w 84"/>
                <a:gd name="T23" fmla="*/ 11 h 271"/>
                <a:gd name="T24" fmla="*/ 42 w 84"/>
                <a:gd name="T25" fmla="*/ 29 h 271"/>
                <a:gd name="T26" fmla="*/ 42 w 84"/>
                <a:gd name="T27" fmla="*/ 50 h 271"/>
                <a:gd name="T28" fmla="*/ 39 w 84"/>
                <a:gd name="T29" fmla="*/ 73 h 271"/>
                <a:gd name="T30" fmla="*/ 32 w 84"/>
                <a:gd name="T31" fmla="*/ 95 h 271"/>
                <a:gd name="T32" fmla="*/ 23 w 84"/>
                <a:gd name="T33" fmla="*/ 115 h 271"/>
                <a:gd name="T34" fmla="*/ 13 w 84"/>
                <a:gd name="T35" fmla="*/ 128 h 271"/>
                <a:gd name="T36" fmla="*/ 0 w 84"/>
                <a:gd name="T37" fmla="*/ 136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271">
                  <a:moveTo>
                    <a:pt x="0" y="271"/>
                  </a:moveTo>
                  <a:lnTo>
                    <a:pt x="0" y="267"/>
                  </a:lnTo>
                  <a:lnTo>
                    <a:pt x="0" y="263"/>
                  </a:lnTo>
                  <a:lnTo>
                    <a:pt x="23" y="231"/>
                  </a:lnTo>
                  <a:lnTo>
                    <a:pt x="41" y="200"/>
                  </a:lnTo>
                  <a:lnTo>
                    <a:pt x="52" y="168"/>
                  </a:lnTo>
                  <a:lnTo>
                    <a:pt x="60" y="137"/>
                  </a:lnTo>
                  <a:lnTo>
                    <a:pt x="64" y="103"/>
                  </a:lnTo>
                  <a:lnTo>
                    <a:pt x="66" y="70"/>
                  </a:lnTo>
                  <a:lnTo>
                    <a:pt x="67" y="36"/>
                  </a:lnTo>
                  <a:lnTo>
                    <a:pt x="68" y="0"/>
                  </a:lnTo>
                  <a:lnTo>
                    <a:pt x="80" y="22"/>
                  </a:lnTo>
                  <a:lnTo>
                    <a:pt x="84" y="57"/>
                  </a:lnTo>
                  <a:lnTo>
                    <a:pt x="83" y="100"/>
                  </a:lnTo>
                  <a:lnTo>
                    <a:pt x="78" y="146"/>
                  </a:lnTo>
                  <a:lnTo>
                    <a:pt x="64" y="190"/>
                  </a:lnTo>
                  <a:lnTo>
                    <a:pt x="46" y="229"/>
                  </a:lnTo>
                  <a:lnTo>
                    <a:pt x="25" y="256"/>
                  </a:lnTo>
                  <a:lnTo>
                    <a:pt x="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2" name="Freeform 77"/>
            <p:cNvSpPr>
              <a:spLocks/>
            </p:cNvSpPr>
            <p:nvPr/>
          </p:nvSpPr>
          <p:spPr bwMode="auto">
            <a:xfrm>
              <a:off x="1133" y="528"/>
              <a:ext cx="52" cy="52"/>
            </a:xfrm>
            <a:custGeom>
              <a:avLst/>
              <a:gdLst>
                <a:gd name="T0" fmla="*/ 21 w 102"/>
                <a:gd name="T1" fmla="*/ 52 h 105"/>
                <a:gd name="T2" fmla="*/ 5 w 102"/>
                <a:gd name="T3" fmla="*/ 40 h 105"/>
                <a:gd name="T4" fmla="*/ 0 w 102"/>
                <a:gd name="T5" fmla="*/ 27 h 105"/>
                <a:gd name="T6" fmla="*/ 3 w 102"/>
                <a:gd name="T7" fmla="*/ 15 h 105"/>
                <a:gd name="T8" fmla="*/ 11 w 102"/>
                <a:gd name="T9" fmla="*/ 5 h 105"/>
                <a:gd name="T10" fmla="*/ 22 w 102"/>
                <a:gd name="T11" fmla="*/ 0 h 105"/>
                <a:gd name="T12" fmla="*/ 35 w 102"/>
                <a:gd name="T13" fmla="*/ 1 h 105"/>
                <a:gd name="T14" fmla="*/ 45 w 102"/>
                <a:gd name="T15" fmla="*/ 11 h 105"/>
                <a:gd name="T16" fmla="*/ 52 w 102"/>
                <a:gd name="T17" fmla="*/ 31 h 105"/>
                <a:gd name="T18" fmla="*/ 49 w 102"/>
                <a:gd name="T19" fmla="*/ 36 h 105"/>
                <a:gd name="T20" fmla="*/ 47 w 102"/>
                <a:gd name="T21" fmla="*/ 41 h 105"/>
                <a:gd name="T22" fmla="*/ 43 w 102"/>
                <a:gd name="T23" fmla="*/ 45 h 105"/>
                <a:gd name="T24" fmla="*/ 40 w 102"/>
                <a:gd name="T25" fmla="*/ 48 h 105"/>
                <a:gd name="T26" fmla="*/ 36 w 102"/>
                <a:gd name="T27" fmla="*/ 49 h 105"/>
                <a:gd name="T28" fmla="*/ 31 w 102"/>
                <a:gd name="T29" fmla="*/ 51 h 105"/>
                <a:gd name="T30" fmla="*/ 26 w 102"/>
                <a:gd name="T31" fmla="*/ 51 h 105"/>
                <a:gd name="T32" fmla="*/ 21 w 102"/>
                <a:gd name="T33" fmla="*/ 5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5">
                  <a:moveTo>
                    <a:pt x="41" y="105"/>
                  </a:moveTo>
                  <a:lnTo>
                    <a:pt x="10" y="80"/>
                  </a:lnTo>
                  <a:lnTo>
                    <a:pt x="0" y="55"/>
                  </a:lnTo>
                  <a:lnTo>
                    <a:pt x="5" y="30"/>
                  </a:lnTo>
                  <a:lnTo>
                    <a:pt x="22" y="11"/>
                  </a:lnTo>
                  <a:lnTo>
                    <a:pt x="43" y="0"/>
                  </a:lnTo>
                  <a:lnTo>
                    <a:pt x="68" y="3"/>
                  </a:lnTo>
                  <a:lnTo>
                    <a:pt x="89" y="22"/>
                  </a:lnTo>
                  <a:lnTo>
                    <a:pt x="102" y="62"/>
                  </a:lnTo>
                  <a:lnTo>
                    <a:pt x="97" y="72"/>
                  </a:lnTo>
                  <a:lnTo>
                    <a:pt x="92" y="83"/>
                  </a:lnTo>
                  <a:lnTo>
                    <a:pt x="85" y="90"/>
                  </a:lnTo>
                  <a:lnTo>
                    <a:pt x="78" y="97"/>
                  </a:lnTo>
                  <a:lnTo>
                    <a:pt x="70" y="99"/>
                  </a:lnTo>
                  <a:lnTo>
                    <a:pt x="61" y="102"/>
                  </a:lnTo>
                  <a:lnTo>
                    <a:pt x="51" y="103"/>
                  </a:lnTo>
                  <a:lnTo>
                    <a:pt x="41"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3" name="Freeform 78"/>
            <p:cNvSpPr>
              <a:spLocks/>
            </p:cNvSpPr>
            <p:nvPr/>
          </p:nvSpPr>
          <p:spPr bwMode="auto">
            <a:xfrm>
              <a:off x="1150" y="540"/>
              <a:ext cx="19" cy="27"/>
            </a:xfrm>
            <a:custGeom>
              <a:avLst/>
              <a:gdLst>
                <a:gd name="T0" fmla="*/ 7 w 39"/>
                <a:gd name="T1" fmla="*/ 27 h 54"/>
                <a:gd name="T2" fmla="*/ 3 w 39"/>
                <a:gd name="T3" fmla="*/ 26 h 54"/>
                <a:gd name="T4" fmla="*/ 0 w 39"/>
                <a:gd name="T5" fmla="*/ 25 h 54"/>
                <a:gd name="T6" fmla="*/ 0 w 39"/>
                <a:gd name="T7" fmla="*/ 20 h 54"/>
                <a:gd name="T8" fmla="*/ 0 w 39"/>
                <a:gd name="T9" fmla="*/ 15 h 54"/>
                <a:gd name="T10" fmla="*/ 0 w 39"/>
                <a:gd name="T11" fmla="*/ 10 h 54"/>
                <a:gd name="T12" fmla="*/ 0 w 39"/>
                <a:gd name="T13" fmla="*/ 5 h 54"/>
                <a:gd name="T14" fmla="*/ 3 w 39"/>
                <a:gd name="T15" fmla="*/ 3 h 54"/>
                <a:gd name="T16" fmla="*/ 6 w 39"/>
                <a:gd name="T17" fmla="*/ 2 h 54"/>
                <a:gd name="T18" fmla="*/ 7 w 39"/>
                <a:gd name="T19" fmla="*/ 1 h 54"/>
                <a:gd name="T20" fmla="*/ 9 w 39"/>
                <a:gd name="T21" fmla="*/ 1 h 54"/>
                <a:gd name="T22" fmla="*/ 11 w 39"/>
                <a:gd name="T23" fmla="*/ 0 h 54"/>
                <a:gd name="T24" fmla="*/ 14 w 39"/>
                <a:gd name="T25" fmla="*/ 0 h 54"/>
                <a:gd name="T26" fmla="*/ 17 w 39"/>
                <a:gd name="T27" fmla="*/ 5 h 54"/>
                <a:gd name="T28" fmla="*/ 19 w 39"/>
                <a:gd name="T29" fmla="*/ 10 h 54"/>
                <a:gd name="T30" fmla="*/ 19 w 39"/>
                <a:gd name="T31" fmla="*/ 12 h 54"/>
                <a:gd name="T32" fmla="*/ 19 w 39"/>
                <a:gd name="T33" fmla="*/ 16 h 54"/>
                <a:gd name="T34" fmla="*/ 19 w 39"/>
                <a:gd name="T35" fmla="*/ 20 h 54"/>
                <a:gd name="T36" fmla="*/ 19 w 39"/>
                <a:gd name="T37" fmla="*/ 25 h 54"/>
                <a:gd name="T38" fmla="*/ 15 w 39"/>
                <a:gd name="T39" fmla="*/ 26 h 54"/>
                <a:gd name="T40" fmla="*/ 13 w 39"/>
                <a:gd name="T41" fmla="*/ 27 h 54"/>
                <a:gd name="T42" fmla="*/ 11 w 39"/>
                <a:gd name="T43" fmla="*/ 27 h 54"/>
                <a:gd name="T44" fmla="*/ 7 w 39"/>
                <a:gd name="T45" fmla="*/ 2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 h="54">
                  <a:moveTo>
                    <a:pt x="14" y="54"/>
                  </a:moveTo>
                  <a:lnTo>
                    <a:pt x="7" y="51"/>
                  </a:lnTo>
                  <a:lnTo>
                    <a:pt x="0" y="50"/>
                  </a:lnTo>
                  <a:lnTo>
                    <a:pt x="0" y="39"/>
                  </a:lnTo>
                  <a:lnTo>
                    <a:pt x="0" y="29"/>
                  </a:lnTo>
                  <a:lnTo>
                    <a:pt x="0" y="19"/>
                  </a:lnTo>
                  <a:lnTo>
                    <a:pt x="0" y="9"/>
                  </a:lnTo>
                  <a:lnTo>
                    <a:pt x="6" y="6"/>
                  </a:lnTo>
                  <a:lnTo>
                    <a:pt x="12" y="4"/>
                  </a:lnTo>
                  <a:lnTo>
                    <a:pt x="15" y="1"/>
                  </a:lnTo>
                  <a:lnTo>
                    <a:pt x="19" y="1"/>
                  </a:lnTo>
                  <a:lnTo>
                    <a:pt x="23" y="0"/>
                  </a:lnTo>
                  <a:lnTo>
                    <a:pt x="28" y="0"/>
                  </a:lnTo>
                  <a:lnTo>
                    <a:pt x="35" y="9"/>
                  </a:lnTo>
                  <a:lnTo>
                    <a:pt x="39" y="20"/>
                  </a:lnTo>
                  <a:lnTo>
                    <a:pt x="39" y="24"/>
                  </a:lnTo>
                  <a:lnTo>
                    <a:pt x="39" y="31"/>
                  </a:lnTo>
                  <a:lnTo>
                    <a:pt x="38" y="39"/>
                  </a:lnTo>
                  <a:lnTo>
                    <a:pt x="38" y="50"/>
                  </a:lnTo>
                  <a:lnTo>
                    <a:pt x="31" y="52"/>
                  </a:lnTo>
                  <a:lnTo>
                    <a:pt x="27" y="53"/>
                  </a:lnTo>
                  <a:lnTo>
                    <a:pt x="22" y="53"/>
                  </a:lnTo>
                  <a:lnTo>
                    <a:pt x="1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4" name="Freeform 79"/>
            <p:cNvSpPr>
              <a:spLocks/>
            </p:cNvSpPr>
            <p:nvPr/>
          </p:nvSpPr>
          <p:spPr bwMode="auto">
            <a:xfrm>
              <a:off x="1167" y="449"/>
              <a:ext cx="36" cy="47"/>
            </a:xfrm>
            <a:custGeom>
              <a:avLst/>
              <a:gdLst>
                <a:gd name="T0" fmla="*/ 14 w 72"/>
                <a:gd name="T1" fmla="*/ 47 h 95"/>
                <a:gd name="T2" fmla="*/ 6 w 72"/>
                <a:gd name="T3" fmla="*/ 42 h 95"/>
                <a:gd name="T4" fmla="*/ 2 w 72"/>
                <a:gd name="T5" fmla="*/ 36 h 95"/>
                <a:gd name="T6" fmla="*/ 0 w 72"/>
                <a:gd name="T7" fmla="*/ 28 h 95"/>
                <a:gd name="T8" fmla="*/ 1 w 72"/>
                <a:gd name="T9" fmla="*/ 20 h 95"/>
                <a:gd name="T10" fmla="*/ 2 w 72"/>
                <a:gd name="T11" fmla="*/ 12 h 95"/>
                <a:gd name="T12" fmla="*/ 5 w 72"/>
                <a:gd name="T13" fmla="*/ 6 h 95"/>
                <a:gd name="T14" fmla="*/ 10 w 72"/>
                <a:gd name="T15" fmla="*/ 1 h 95"/>
                <a:gd name="T16" fmla="*/ 16 w 72"/>
                <a:gd name="T17" fmla="*/ 0 h 95"/>
                <a:gd name="T18" fmla="*/ 20 w 72"/>
                <a:gd name="T19" fmla="*/ 5 h 95"/>
                <a:gd name="T20" fmla="*/ 26 w 72"/>
                <a:gd name="T21" fmla="*/ 12 h 95"/>
                <a:gd name="T22" fmla="*/ 31 w 72"/>
                <a:gd name="T23" fmla="*/ 19 h 95"/>
                <a:gd name="T24" fmla="*/ 35 w 72"/>
                <a:gd name="T25" fmla="*/ 27 h 95"/>
                <a:gd name="T26" fmla="*/ 36 w 72"/>
                <a:gd name="T27" fmla="*/ 34 h 95"/>
                <a:gd name="T28" fmla="*/ 34 w 72"/>
                <a:gd name="T29" fmla="*/ 41 h 95"/>
                <a:gd name="T30" fmla="*/ 27 w 72"/>
                <a:gd name="T31" fmla="*/ 45 h 95"/>
                <a:gd name="T32" fmla="*/ 14 w 72"/>
                <a:gd name="T33" fmla="*/ 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95">
                  <a:moveTo>
                    <a:pt x="28" y="95"/>
                  </a:moveTo>
                  <a:lnTo>
                    <a:pt x="12" y="85"/>
                  </a:lnTo>
                  <a:lnTo>
                    <a:pt x="4" y="73"/>
                  </a:lnTo>
                  <a:lnTo>
                    <a:pt x="0" y="57"/>
                  </a:lnTo>
                  <a:lnTo>
                    <a:pt x="1" y="40"/>
                  </a:lnTo>
                  <a:lnTo>
                    <a:pt x="3" y="24"/>
                  </a:lnTo>
                  <a:lnTo>
                    <a:pt x="10" y="12"/>
                  </a:lnTo>
                  <a:lnTo>
                    <a:pt x="19" y="2"/>
                  </a:lnTo>
                  <a:lnTo>
                    <a:pt x="31" y="0"/>
                  </a:lnTo>
                  <a:lnTo>
                    <a:pt x="39" y="11"/>
                  </a:lnTo>
                  <a:lnTo>
                    <a:pt x="52" y="24"/>
                  </a:lnTo>
                  <a:lnTo>
                    <a:pt x="62" y="39"/>
                  </a:lnTo>
                  <a:lnTo>
                    <a:pt x="70" y="55"/>
                  </a:lnTo>
                  <a:lnTo>
                    <a:pt x="72" y="69"/>
                  </a:lnTo>
                  <a:lnTo>
                    <a:pt x="68" y="82"/>
                  </a:lnTo>
                  <a:lnTo>
                    <a:pt x="54" y="91"/>
                  </a:lnTo>
                  <a:lnTo>
                    <a:pt x="28"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5" name="Freeform 80"/>
            <p:cNvSpPr>
              <a:spLocks/>
            </p:cNvSpPr>
            <p:nvPr/>
          </p:nvSpPr>
          <p:spPr bwMode="auto">
            <a:xfrm>
              <a:off x="1180" y="468"/>
              <a:ext cx="10" cy="13"/>
            </a:xfrm>
            <a:custGeom>
              <a:avLst/>
              <a:gdLst>
                <a:gd name="T0" fmla="*/ 0 w 20"/>
                <a:gd name="T1" fmla="*/ 13 h 27"/>
                <a:gd name="T2" fmla="*/ 0 w 20"/>
                <a:gd name="T3" fmla="*/ 10 h 27"/>
                <a:gd name="T4" fmla="*/ 1 w 20"/>
                <a:gd name="T5" fmla="*/ 6 h 27"/>
                <a:gd name="T6" fmla="*/ 1 w 20"/>
                <a:gd name="T7" fmla="*/ 3 h 27"/>
                <a:gd name="T8" fmla="*/ 1 w 20"/>
                <a:gd name="T9" fmla="*/ 0 h 27"/>
                <a:gd name="T10" fmla="*/ 4 w 20"/>
                <a:gd name="T11" fmla="*/ 0 h 27"/>
                <a:gd name="T12" fmla="*/ 7 w 20"/>
                <a:gd name="T13" fmla="*/ 0 h 27"/>
                <a:gd name="T14" fmla="*/ 8 w 20"/>
                <a:gd name="T15" fmla="*/ 2 h 27"/>
                <a:gd name="T16" fmla="*/ 8 w 20"/>
                <a:gd name="T17" fmla="*/ 3 h 27"/>
                <a:gd name="T18" fmla="*/ 9 w 20"/>
                <a:gd name="T19" fmla="*/ 6 h 27"/>
                <a:gd name="T20" fmla="*/ 10 w 20"/>
                <a:gd name="T21" fmla="*/ 11 h 27"/>
                <a:gd name="T22" fmla="*/ 8 w 20"/>
                <a:gd name="T23" fmla="*/ 11 h 27"/>
                <a:gd name="T24" fmla="*/ 7 w 20"/>
                <a:gd name="T25" fmla="*/ 12 h 27"/>
                <a:gd name="T26" fmla="*/ 4 w 20"/>
                <a:gd name="T27" fmla="*/ 12 h 27"/>
                <a:gd name="T28" fmla="*/ 0 w 20"/>
                <a:gd name="T29" fmla="*/ 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7">
                  <a:moveTo>
                    <a:pt x="0" y="27"/>
                  </a:moveTo>
                  <a:lnTo>
                    <a:pt x="0" y="20"/>
                  </a:lnTo>
                  <a:lnTo>
                    <a:pt x="1" y="13"/>
                  </a:lnTo>
                  <a:lnTo>
                    <a:pt x="1" y="6"/>
                  </a:lnTo>
                  <a:lnTo>
                    <a:pt x="2" y="0"/>
                  </a:lnTo>
                  <a:lnTo>
                    <a:pt x="7" y="0"/>
                  </a:lnTo>
                  <a:lnTo>
                    <a:pt x="14" y="0"/>
                  </a:lnTo>
                  <a:lnTo>
                    <a:pt x="15" y="4"/>
                  </a:lnTo>
                  <a:lnTo>
                    <a:pt x="16" y="7"/>
                  </a:lnTo>
                  <a:lnTo>
                    <a:pt x="17" y="13"/>
                  </a:lnTo>
                  <a:lnTo>
                    <a:pt x="20" y="22"/>
                  </a:lnTo>
                  <a:lnTo>
                    <a:pt x="16" y="23"/>
                  </a:lnTo>
                  <a:lnTo>
                    <a:pt x="13" y="24"/>
                  </a:lnTo>
                  <a:lnTo>
                    <a:pt x="8" y="2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6" name="Freeform 81"/>
            <p:cNvSpPr>
              <a:spLocks/>
            </p:cNvSpPr>
            <p:nvPr/>
          </p:nvSpPr>
          <p:spPr bwMode="auto">
            <a:xfrm>
              <a:off x="1135" y="419"/>
              <a:ext cx="12" cy="14"/>
            </a:xfrm>
            <a:custGeom>
              <a:avLst/>
              <a:gdLst>
                <a:gd name="T0" fmla="*/ 6 w 23"/>
                <a:gd name="T1" fmla="*/ 14 h 29"/>
                <a:gd name="T2" fmla="*/ 2 w 23"/>
                <a:gd name="T3" fmla="*/ 10 h 29"/>
                <a:gd name="T4" fmla="*/ 0 w 23"/>
                <a:gd name="T5" fmla="*/ 6 h 29"/>
                <a:gd name="T6" fmla="*/ 1 w 23"/>
                <a:gd name="T7" fmla="*/ 3 h 29"/>
                <a:gd name="T8" fmla="*/ 2 w 23"/>
                <a:gd name="T9" fmla="*/ 0 h 29"/>
                <a:gd name="T10" fmla="*/ 6 w 23"/>
                <a:gd name="T11" fmla="*/ 0 h 29"/>
                <a:gd name="T12" fmla="*/ 10 w 23"/>
                <a:gd name="T13" fmla="*/ 0 h 29"/>
                <a:gd name="T14" fmla="*/ 11 w 23"/>
                <a:gd name="T15" fmla="*/ 5 h 29"/>
                <a:gd name="T16" fmla="*/ 12 w 23"/>
                <a:gd name="T17" fmla="*/ 11 h 29"/>
                <a:gd name="T18" fmla="*/ 9 w 23"/>
                <a:gd name="T19" fmla="*/ 13 h 29"/>
                <a:gd name="T20" fmla="*/ 7 w 23"/>
                <a:gd name="T21" fmla="*/ 14 h 29"/>
                <a:gd name="T22" fmla="*/ 7 w 23"/>
                <a:gd name="T23" fmla="*/ 14 h 29"/>
                <a:gd name="T24" fmla="*/ 6 w 23"/>
                <a:gd name="T25" fmla="*/ 1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9">
                  <a:moveTo>
                    <a:pt x="12" y="29"/>
                  </a:moveTo>
                  <a:lnTo>
                    <a:pt x="3" y="20"/>
                  </a:lnTo>
                  <a:lnTo>
                    <a:pt x="0" y="13"/>
                  </a:lnTo>
                  <a:lnTo>
                    <a:pt x="2" y="6"/>
                  </a:lnTo>
                  <a:lnTo>
                    <a:pt x="3" y="0"/>
                  </a:lnTo>
                  <a:lnTo>
                    <a:pt x="11" y="0"/>
                  </a:lnTo>
                  <a:lnTo>
                    <a:pt x="19" y="0"/>
                  </a:lnTo>
                  <a:lnTo>
                    <a:pt x="21" y="11"/>
                  </a:lnTo>
                  <a:lnTo>
                    <a:pt x="23" y="22"/>
                  </a:lnTo>
                  <a:lnTo>
                    <a:pt x="18" y="27"/>
                  </a:lnTo>
                  <a:lnTo>
                    <a:pt x="14" y="29"/>
                  </a:lnTo>
                  <a:lnTo>
                    <a:pt x="13"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7" name="Freeform 82"/>
            <p:cNvSpPr>
              <a:spLocks/>
            </p:cNvSpPr>
            <p:nvPr/>
          </p:nvSpPr>
          <p:spPr bwMode="auto">
            <a:xfrm>
              <a:off x="1163" y="390"/>
              <a:ext cx="10" cy="16"/>
            </a:xfrm>
            <a:custGeom>
              <a:avLst/>
              <a:gdLst>
                <a:gd name="T0" fmla="*/ 4 w 19"/>
                <a:gd name="T1" fmla="*/ 16 h 31"/>
                <a:gd name="T2" fmla="*/ 2 w 19"/>
                <a:gd name="T3" fmla="*/ 14 h 31"/>
                <a:gd name="T4" fmla="*/ 0 w 19"/>
                <a:gd name="T5" fmla="*/ 13 h 31"/>
                <a:gd name="T6" fmla="*/ 0 w 19"/>
                <a:gd name="T7" fmla="*/ 10 h 31"/>
                <a:gd name="T8" fmla="*/ 0 w 19"/>
                <a:gd name="T9" fmla="*/ 8 h 31"/>
                <a:gd name="T10" fmla="*/ 0 w 19"/>
                <a:gd name="T11" fmla="*/ 6 h 31"/>
                <a:gd name="T12" fmla="*/ 0 w 19"/>
                <a:gd name="T13" fmla="*/ 5 h 31"/>
                <a:gd name="T14" fmla="*/ 1 w 19"/>
                <a:gd name="T15" fmla="*/ 3 h 31"/>
                <a:gd name="T16" fmla="*/ 2 w 19"/>
                <a:gd name="T17" fmla="*/ 0 h 31"/>
                <a:gd name="T18" fmla="*/ 6 w 19"/>
                <a:gd name="T19" fmla="*/ 2 h 31"/>
                <a:gd name="T20" fmla="*/ 10 w 19"/>
                <a:gd name="T21" fmla="*/ 5 h 31"/>
                <a:gd name="T22" fmla="*/ 9 w 19"/>
                <a:gd name="T23" fmla="*/ 9 h 31"/>
                <a:gd name="T24" fmla="*/ 9 w 19"/>
                <a:gd name="T25" fmla="*/ 12 h 31"/>
                <a:gd name="T26" fmla="*/ 9 w 19"/>
                <a:gd name="T27" fmla="*/ 13 h 31"/>
                <a:gd name="T28" fmla="*/ 9 w 19"/>
                <a:gd name="T29" fmla="*/ 16 h 31"/>
                <a:gd name="T30" fmla="*/ 5 w 19"/>
                <a:gd name="T31" fmla="*/ 16 h 31"/>
                <a:gd name="T32" fmla="*/ 4 w 19"/>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1">
                  <a:moveTo>
                    <a:pt x="7" y="31"/>
                  </a:moveTo>
                  <a:lnTo>
                    <a:pt x="3" y="28"/>
                  </a:lnTo>
                  <a:lnTo>
                    <a:pt x="0" y="26"/>
                  </a:lnTo>
                  <a:lnTo>
                    <a:pt x="0" y="20"/>
                  </a:lnTo>
                  <a:lnTo>
                    <a:pt x="0" y="15"/>
                  </a:lnTo>
                  <a:lnTo>
                    <a:pt x="0" y="12"/>
                  </a:lnTo>
                  <a:lnTo>
                    <a:pt x="0" y="9"/>
                  </a:lnTo>
                  <a:lnTo>
                    <a:pt x="1" y="5"/>
                  </a:lnTo>
                  <a:lnTo>
                    <a:pt x="4" y="0"/>
                  </a:lnTo>
                  <a:lnTo>
                    <a:pt x="11" y="3"/>
                  </a:lnTo>
                  <a:lnTo>
                    <a:pt x="19" y="9"/>
                  </a:lnTo>
                  <a:lnTo>
                    <a:pt x="18" y="17"/>
                  </a:lnTo>
                  <a:lnTo>
                    <a:pt x="18" y="23"/>
                  </a:lnTo>
                  <a:lnTo>
                    <a:pt x="17" y="26"/>
                  </a:lnTo>
                  <a:lnTo>
                    <a:pt x="17" y="31"/>
                  </a:lnTo>
                  <a:lnTo>
                    <a:pt x="1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7891" name="AutoShape 83"/>
          <p:cNvSpPr>
            <a:spLocks noChangeArrowheads="1"/>
          </p:cNvSpPr>
          <p:nvPr/>
        </p:nvSpPr>
        <p:spPr bwMode="auto">
          <a:xfrm>
            <a:off x="900113" y="2565400"/>
            <a:ext cx="504825" cy="431800"/>
          </a:xfrm>
          <a:custGeom>
            <a:avLst/>
            <a:gdLst>
              <a:gd name="T0" fmla="*/ 253815 w 21600"/>
              <a:gd name="T1" fmla="*/ 43720 h 21600"/>
              <a:gd name="T2" fmla="*/ 68432 w 21600"/>
              <a:gd name="T3" fmla="*/ 215900 h 21600"/>
              <a:gd name="T4" fmla="*/ 253815 w 21600"/>
              <a:gd name="T5" fmla="*/ 431800 h 21600"/>
              <a:gd name="T6" fmla="*/ 436393 w 21600"/>
              <a:gd name="T7" fmla="*/ 2159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892" name="Group 84"/>
          <p:cNvGrpSpPr>
            <a:grpSpLocks/>
          </p:cNvGrpSpPr>
          <p:nvPr/>
        </p:nvGrpSpPr>
        <p:grpSpPr bwMode="auto">
          <a:xfrm flipV="1">
            <a:off x="4824413" y="3355975"/>
            <a:ext cx="3744912" cy="360363"/>
            <a:chOff x="3061" y="2750"/>
            <a:chExt cx="2359" cy="227"/>
          </a:xfrm>
        </p:grpSpPr>
        <p:sp>
          <p:nvSpPr>
            <p:cNvPr id="37976" name="AutoShape 85"/>
            <p:cNvSpPr>
              <a:spLocks noChangeArrowheads="1"/>
            </p:cNvSpPr>
            <p:nvPr/>
          </p:nvSpPr>
          <p:spPr bwMode="auto">
            <a:xfrm>
              <a:off x="306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7" name="AutoShape 86"/>
            <p:cNvSpPr>
              <a:spLocks noChangeArrowheads="1"/>
            </p:cNvSpPr>
            <p:nvPr/>
          </p:nvSpPr>
          <p:spPr bwMode="auto">
            <a:xfrm>
              <a:off x="324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8" name="AutoShape 87"/>
            <p:cNvSpPr>
              <a:spLocks noChangeArrowheads="1"/>
            </p:cNvSpPr>
            <p:nvPr/>
          </p:nvSpPr>
          <p:spPr bwMode="auto">
            <a:xfrm>
              <a:off x="342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9" name="AutoShape 88"/>
            <p:cNvSpPr>
              <a:spLocks noChangeArrowheads="1"/>
            </p:cNvSpPr>
            <p:nvPr/>
          </p:nvSpPr>
          <p:spPr bwMode="auto">
            <a:xfrm>
              <a:off x="3607"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0" name="AutoShape 89"/>
            <p:cNvSpPr>
              <a:spLocks noChangeArrowheads="1"/>
            </p:cNvSpPr>
            <p:nvPr/>
          </p:nvSpPr>
          <p:spPr bwMode="auto">
            <a:xfrm>
              <a:off x="3789"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1" name="AutoShape 90"/>
            <p:cNvSpPr>
              <a:spLocks noChangeArrowheads="1"/>
            </p:cNvSpPr>
            <p:nvPr/>
          </p:nvSpPr>
          <p:spPr bwMode="auto">
            <a:xfrm>
              <a:off x="397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2" name="AutoShape 91"/>
            <p:cNvSpPr>
              <a:spLocks noChangeArrowheads="1"/>
            </p:cNvSpPr>
            <p:nvPr/>
          </p:nvSpPr>
          <p:spPr bwMode="auto">
            <a:xfrm>
              <a:off x="415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3" name="AutoShape 92"/>
            <p:cNvSpPr>
              <a:spLocks noChangeArrowheads="1"/>
            </p:cNvSpPr>
            <p:nvPr/>
          </p:nvSpPr>
          <p:spPr bwMode="auto">
            <a:xfrm>
              <a:off x="433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4" name="AutoShape 93"/>
            <p:cNvSpPr>
              <a:spLocks noChangeArrowheads="1"/>
            </p:cNvSpPr>
            <p:nvPr/>
          </p:nvSpPr>
          <p:spPr bwMode="auto">
            <a:xfrm>
              <a:off x="478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5" name="AutoShape 94"/>
            <p:cNvSpPr>
              <a:spLocks noChangeArrowheads="1"/>
            </p:cNvSpPr>
            <p:nvPr/>
          </p:nvSpPr>
          <p:spPr bwMode="auto">
            <a:xfrm>
              <a:off x="496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6" name="AutoShape 95"/>
            <p:cNvSpPr>
              <a:spLocks noChangeArrowheads="1"/>
            </p:cNvSpPr>
            <p:nvPr/>
          </p:nvSpPr>
          <p:spPr bwMode="auto">
            <a:xfrm>
              <a:off x="519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87" name="AutoShape 96"/>
            <p:cNvSpPr>
              <a:spLocks noChangeArrowheads="1"/>
            </p:cNvSpPr>
            <p:nvPr/>
          </p:nvSpPr>
          <p:spPr bwMode="auto">
            <a:xfrm>
              <a:off x="4604"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7893" name="Group 97"/>
          <p:cNvGrpSpPr>
            <a:grpSpLocks/>
          </p:cNvGrpSpPr>
          <p:nvPr/>
        </p:nvGrpSpPr>
        <p:grpSpPr bwMode="auto">
          <a:xfrm>
            <a:off x="4751388" y="5229225"/>
            <a:ext cx="3744912" cy="360363"/>
            <a:chOff x="3061" y="2750"/>
            <a:chExt cx="2359" cy="227"/>
          </a:xfrm>
        </p:grpSpPr>
        <p:sp>
          <p:nvSpPr>
            <p:cNvPr id="37964" name="AutoShape 98"/>
            <p:cNvSpPr>
              <a:spLocks noChangeArrowheads="1"/>
            </p:cNvSpPr>
            <p:nvPr/>
          </p:nvSpPr>
          <p:spPr bwMode="auto">
            <a:xfrm>
              <a:off x="306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5" name="AutoShape 99"/>
            <p:cNvSpPr>
              <a:spLocks noChangeArrowheads="1"/>
            </p:cNvSpPr>
            <p:nvPr/>
          </p:nvSpPr>
          <p:spPr bwMode="auto">
            <a:xfrm>
              <a:off x="324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6" name="AutoShape 100"/>
            <p:cNvSpPr>
              <a:spLocks noChangeArrowheads="1"/>
            </p:cNvSpPr>
            <p:nvPr/>
          </p:nvSpPr>
          <p:spPr bwMode="auto">
            <a:xfrm>
              <a:off x="342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7" name="AutoShape 101"/>
            <p:cNvSpPr>
              <a:spLocks noChangeArrowheads="1"/>
            </p:cNvSpPr>
            <p:nvPr/>
          </p:nvSpPr>
          <p:spPr bwMode="auto">
            <a:xfrm>
              <a:off x="3607"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8" name="AutoShape 102"/>
            <p:cNvSpPr>
              <a:spLocks noChangeArrowheads="1"/>
            </p:cNvSpPr>
            <p:nvPr/>
          </p:nvSpPr>
          <p:spPr bwMode="auto">
            <a:xfrm>
              <a:off x="3789"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69" name="AutoShape 103"/>
            <p:cNvSpPr>
              <a:spLocks noChangeArrowheads="1"/>
            </p:cNvSpPr>
            <p:nvPr/>
          </p:nvSpPr>
          <p:spPr bwMode="auto">
            <a:xfrm>
              <a:off x="397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0" name="AutoShape 104"/>
            <p:cNvSpPr>
              <a:spLocks noChangeArrowheads="1"/>
            </p:cNvSpPr>
            <p:nvPr/>
          </p:nvSpPr>
          <p:spPr bwMode="auto">
            <a:xfrm>
              <a:off x="415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1" name="AutoShape 105"/>
            <p:cNvSpPr>
              <a:spLocks noChangeArrowheads="1"/>
            </p:cNvSpPr>
            <p:nvPr/>
          </p:nvSpPr>
          <p:spPr bwMode="auto">
            <a:xfrm>
              <a:off x="433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2" name="AutoShape 106"/>
            <p:cNvSpPr>
              <a:spLocks noChangeArrowheads="1"/>
            </p:cNvSpPr>
            <p:nvPr/>
          </p:nvSpPr>
          <p:spPr bwMode="auto">
            <a:xfrm>
              <a:off x="478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3" name="AutoShape 107"/>
            <p:cNvSpPr>
              <a:spLocks noChangeArrowheads="1"/>
            </p:cNvSpPr>
            <p:nvPr/>
          </p:nvSpPr>
          <p:spPr bwMode="auto">
            <a:xfrm>
              <a:off x="496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4" name="AutoShape 108"/>
            <p:cNvSpPr>
              <a:spLocks noChangeArrowheads="1"/>
            </p:cNvSpPr>
            <p:nvPr/>
          </p:nvSpPr>
          <p:spPr bwMode="auto">
            <a:xfrm>
              <a:off x="519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75" name="AutoShape 109"/>
            <p:cNvSpPr>
              <a:spLocks noChangeArrowheads="1"/>
            </p:cNvSpPr>
            <p:nvPr/>
          </p:nvSpPr>
          <p:spPr bwMode="auto">
            <a:xfrm>
              <a:off x="4604"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7894" name="Rectangle 110"/>
          <p:cNvSpPr>
            <a:spLocks noChangeArrowheads="1"/>
          </p:cNvSpPr>
          <p:nvPr/>
        </p:nvSpPr>
        <p:spPr bwMode="auto">
          <a:xfrm>
            <a:off x="3495675" y="792162"/>
            <a:ext cx="5329237"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spcBef>
                <a:spcPct val="20000"/>
              </a:spcBef>
              <a:buFont typeface="Arial" charset="0"/>
              <a:buChar char="•"/>
            </a:pPr>
            <a:r>
              <a:rPr lang="en-GB" sz="2400" dirty="0">
                <a:solidFill>
                  <a:srgbClr val="0E207F"/>
                </a:solidFill>
              </a:rPr>
              <a:t>Circulating, pre-formed, recipient anti-B antibody binds to B blood group antigens on donor endothelium</a:t>
            </a:r>
          </a:p>
        </p:txBody>
      </p:sp>
      <p:sp>
        <p:nvSpPr>
          <p:cNvPr id="37895" name="AutoShape 111"/>
          <p:cNvSpPr>
            <a:spLocks noChangeArrowheads="1"/>
          </p:cNvSpPr>
          <p:nvPr/>
        </p:nvSpPr>
        <p:spPr bwMode="auto">
          <a:xfrm>
            <a:off x="4651375" y="5408613"/>
            <a:ext cx="1287463" cy="811212"/>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896" name="Oval 112" descr="20%"/>
          <p:cNvSpPr>
            <a:spLocks noChangeArrowheads="1"/>
          </p:cNvSpPr>
          <p:nvPr/>
        </p:nvSpPr>
        <p:spPr bwMode="auto">
          <a:xfrm>
            <a:off x="5508625" y="5668963"/>
            <a:ext cx="315913"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897" name="AutoShape 113"/>
          <p:cNvSpPr>
            <a:spLocks noChangeArrowheads="1"/>
          </p:cNvSpPr>
          <p:nvPr/>
        </p:nvSpPr>
        <p:spPr bwMode="auto">
          <a:xfrm>
            <a:off x="5946775" y="5389563"/>
            <a:ext cx="1290638"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898" name="Oval 114" descr="20%"/>
          <p:cNvSpPr>
            <a:spLocks noChangeArrowheads="1"/>
          </p:cNvSpPr>
          <p:nvPr/>
        </p:nvSpPr>
        <p:spPr bwMode="auto">
          <a:xfrm>
            <a:off x="6804025" y="5651500"/>
            <a:ext cx="319088"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899" name="AutoShape 115"/>
          <p:cNvSpPr>
            <a:spLocks noChangeArrowheads="1"/>
          </p:cNvSpPr>
          <p:nvPr/>
        </p:nvSpPr>
        <p:spPr bwMode="auto">
          <a:xfrm>
            <a:off x="7245350" y="5372100"/>
            <a:ext cx="1287463"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900" name="Oval 116" descr="20%"/>
          <p:cNvSpPr>
            <a:spLocks noChangeArrowheads="1"/>
          </p:cNvSpPr>
          <p:nvPr/>
        </p:nvSpPr>
        <p:spPr bwMode="auto">
          <a:xfrm>
            <a:off x="8101013" y="5634038"/>
            <a:ext cx="317500"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901" name="AutoShape 117"/>
          <p:cNvSpPr>
            <a:spLocks noChangeArrowheads="1"/>
          </p:cNvSpPr>
          <p:nvPr/>
        </p:nvSpPr>
        <p:spPr bwMode="auto">
          <a:xfrm>
            <a:off x="4773613" y="2727325"/>
            <a:ext cx="1287462"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902" name="Oval 118" descr="20%"/>
          <p:cNvSpPr>
            <a:spLocks noChangeArrowheads="1"/>
          </p:cNvSpPr>
          <p:nvPr/>
        </p:nvSpPr>
        <p:spPr bwMode="auto">
          <a:xfrm>
            <a:off x="5629275" y="2851150"/>
            <a:ext cx="317500"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903" name="AutoShape 119"/>
          <p:cNvSpPr>
            <a:spLocks noChangeArrowheads="1"/>
          </p:cNvSpPr>
          <p:nvPr/>
        </p:nvSpPr>
        <p:spPr bwMode="auto">
          <a:xfrm>
            <a:off x="6070600" y="2759075"/>
            <a:ext cx="1287463"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904" name="Oval 120" descr="20%"/>
          <p:cNvSpPr>
            <a:spLocks noChangeArrowheads="1"/>
          </p:cNvSpPr>
          <p:nvPr/>
        </p:nvSpPr>
        <p:spPr bwMode="auto">
          <a:xfrm>
            <a:off x="6927850" y="2833688"/>
            <a:ext cx="315913"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905" name="AutoShape 121"/>
          <p:cNvSpPr>
            <a:spLocks noChangeArrowheads="1"/>
          </p:cNvSpPr>
          <p:nvPr/>
        </p:nvSpPr>
        <p:spPr bwMode="auto">
          <a:xfrm>
            <a:off x="7343775" y="2759075"/>
            <a:ext cx="1289050"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7906" name="Oval 122" descr="20%"/>
          <p:cNvSpPr>
            <a:spLocks noChangeArrowheads="1"/>
          </p:cNvSpPr>
          <p:nvPr/>
        </p:nvSpPr>
        <p:spPr bwMode="auto">
          <a:xfrm>
            <a:off x="8224838" y="2816225"/>
            <a:ext cx="317500"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7907" name="AutoShape 123"/>
          <p:cNvSpPr>
            <a:spLocks noChangeArrowheads="1"/>
          </p:cNvSpPr>
          <p:nvPr/>
        </p:nvSpPr>
        <p:spPr bwMode="auto">
          <a:xfrm>
            <a:off x="4751388" y="2636838"/>
            <a:ext cx="3960812" cy="142875"/>
          </a:xfrm>
          <a:prstGeom prst="roundRect">
            <a:avLst>
              <a:gd name="adj" fmla="val 16667"/>
            </a:avLst>
          </a:prstGeom>
          <a:solidFill>
            <a:srgbClr val="FF9999"/>
          </a:solidFill>
          <a:ln w="3175">
            <a:solidFill>
              <a:srgbClr val="0002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8" name="AutoShape 124"/>
          <p:cNvSpPr>
            <a:spLocks noChangeArrowheads="1"/>
          </p:cNvSpPr>
          <p:nvPr/>
        </p:nvSpPr>
        <p:spPr bwMode="auto">
          <a:xfrm>
            <a:off x="4608513" y="6164263"/>
            <a:ext cx="3960812" cy="142875"/>
          </a:xfrm>
          <a:prstGeom prst="roundRect">
            <a:avLst>
              <a:gd name="adj" fmla="val 16667"/>
            </a:avLst>
          </a:prstGeom>
          <a:solidFill>
            <a:srgbClr val="FF9999"/>
          </a:solidFill>
          <a:ln w="3175">
            <a:solidFill>
              <a:srgbClr val="0002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09" name="Rectangle 125"/>
          <p:cNvSpPr>
            <a:spLocks noChangeArrowheads="1"/>
          </p:cNvSpPr>
          <p:nvPr/>
        </p:nvSpPr>
        <p:spPr bwMode="auto">
          <a:xfrm>
            <a:off x="4740275" y="6259513"/>
            <a:ext cx="3160713"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000" i="1">
                <a:latin typeface="Times New Roman" pitchFamily="18" charset="0"/>
              </a:rPr>
              <a:t>Cross section of donor vessel</a:t>
            </a:r>
          </a:p>
        </p:txBody>
      </p:sp>
      <p:sp>
        <p:nvSpPr>
          <p:cNvPr id="37910" name="Text Box 126"/>
          <p:cNvSpPr txBox="1">
            <a:spLocks noChangeArrowheads="1"/>
          </p:cNvSpPr>
          <p:nvPr/>
        </p:nvSpPr>
        <p:spPr bwMode="auto">
          <a:xfrm>
            <a:off x="6696075" y="3643313"/>
            <a:ext cx="37782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r>
              <a:rPr lang="en-GB" sz="2400" b="1">
                <a:solidFill>
                  <a:schemeClr val="accent1"/>
                </a:solidFill>
                <a:latin typeface="Arial Unicode MS" pitchFamily="34" charset="-128"/>
              </a:rPr>
              <a:t>B</a:t>
            </a:r>
          </a:p>
        </p:txBody>
      </p:sp>
      <p:sp>
        <p:nvSpPr>
          <p:cNvPr id="37911" name="Text Box 127"/>
          <p:cNvSpPr txBox="1">
            <a:spLocks noChangeArrowheads="1"/>
          </p:cNvSpPr>
          <p:nvPr/>
        </p:nvSpPr>
        <p:spPr bwMode="auto">
          <a:xfrm>
            <a:off x="7272338" y="4867275"/>
            <a:ext cx="37782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r>
              <a:rPr lang="en-GB" sz="2400" b="1">
                <a:solidFill>
                  <a:schemeClr val="accent1"/>
                </a:solidFill>
                <a:latin typeface="Arial Unicode MS" pitchFamily="34" charset="-128"/>
              </a:rPr>
              <a:t>B</a:t>
            </a:r>
          </a:p>
        </p:txBody>
      </p:sp>
      <p:grpSp>
        <p:nvGrpSpPr>
          <p:cNvPr id="1090688" name="Group 128"/>
          <p:cNvGrpSpPr>
            <a:grpSpLocks/>
          </p:cNvGrpSpPr>
          <p:nvPr/>
        </p:nvGrpSpPr>
        <p:grpSpPr bwMode="auto">
          <a:xfrm flipV="1">
            <a:off x="3959225" y="4365625"/>
            <a:ext cx="4284663" cy="1584325"/>
            <a:chOff x="3136" y="1616"/>
            <a:chExt cx="2375" cy="798"/>
          </a:xfrm>
        </p:grpSpPr>
        <p:sp>
          <p:nvSpPr>
            <p:cNvPr id="37939" name="Rectangle 129"/>
            <p:cNvSpPr>
              <a:spLocks noChangeArrowheads="1"/>
            </p:cNvSpPr>
            <p:nvPr/>
          </p:nvSpPr>
          <p:spPr bwMode="auto">
            <a:xfrm>
              <a:off x="3211" y="1919"/>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7940" name="Freeform 130"/>
            <p:cNvSpPr>
              <a:spLocks/>
            </p:cNvSpPr>
            <p:nvPr/>
          </p:nvSpPr>
          <p:spPr bwMode="auto">
            <a:xfrm>
              <a:off x="3234" y="1810"/>
              <a:ext cx="92" cy="95"/>
            </a:xfrm>
            <a:custGeom>
              <a:avLst/>
              <a:gdLst>
                <a:gd name="T0" fmla="*/ 72 w 100"/>
                <a:gd name="T1" fmla="*/ 0 h 95"/>
                <a:gd name="T2" fmla="*/ 92 w 100"/>
                <a:gd name="T3" fmla="*/ 17 h 95"/>
                <a:gd name="T4" fmla="*/ 20 w 100"/>
                <a:gd name="T5" fmla="*/ 95 h 95"/>
                <a:gd name="T6" fmla="*/ 0 w 100"/>
                <a:gd name="T7" fmla="*/ 73 h 95"/>
                <a:gd name="T8" fmla="*/ 72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78" y="0"/>
                  </a:moveTo>
                  <a:lnTo>
                    <a:pt x="100" y="17"/>
                  </a:lnTo>
                  <a:lnTo>
                    <a:pt x="22"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41" name="Freeform 131"/>
            <p:cNvSpPr>
              <a:spLocks/>
            </p:cNvSpPr>
            <p:nvPr/>
          </p:nvSpPr>
          <p:spPr bwMode="auto">
            <a:xfrm>
              <a:off x="3136" y="1805"/>
              <a:ext cx="88" cy="100"/>
            </a:xfrm>
            <a:custGeom>
              <a:avLst/>
              <a:gdLst>
                <a:gd name="T0" fmla="*/ 16 w 95"/>
                <a:gd name="T1" fmla="*/ 0 h 100"/>
                <a:gd name="T2" fmla="*/ 88 w 95"/>
                <a:gd name="T3" fmla="*/ 78 h 100"/>
                <a:gd name="T4" fmla="*/ 72 w 95"/>
                <a:gd name="T5" fmla="*/ 100 h 100"/>
                <a:gd name="T6" fmla="*/ 0 w 95"/>
                <a:gd name="T7" fmla="*/ 22 h 100"/>
                <a:gd name="T8" fmla="*/ 16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17" y="0"/>
                  </a:moveTo>
                  <a:lnTo>
                    <a:pt x="95" y="78"/>
                  </a:lnTo>
                  <a:lnTo>
                    <a:pt x="78" y="100"/>
                  </a:lnTo>
                  <a:lnTo>
                    <a:pt x="0" y="22"/>
                  </a:lnTo>
                  <a:lnTo>
                    <a:pt x="17" y="0"/>
                  </a:lnTo>
                  <a:close/>
                </a:path>
              </a:pathLst>
            </a:custGeom>
            <a:solidFill>
              <a:srgbClr val="DD0806"/>
            </a:solidFill>
            <a:ln w="9525">
              <a:solidFill>
                <a:srgbClr val="000000"/>
              </a:solidFill>
              <a:prstDash val="solid"/>
              <a:round/>
              <a:headEnd/>
              <a:tailEnd/>
            </a:ln>
          </p:spPr>
          <p:txBody>
            <a:bodyPr/>
            <a:lstStyle/>
            <a:p>
              <a:endParaRPr lang="en-GB"/>
            </a:p>
          </p:txBody>
        </p:sp>
        <p:sp>
          <p:nvSpPr>
            <p:cNvPr id="37942" name="Freeform 132"/>
            <p:cNvSpPr>
              <a:spLocks/>
            </p:cNvSpPr>
            <p:nvPr/>
          </p:nvSpPr>
          <p:spPr bwMode="auto">
            <a:xfrm>
              <a:off x="3537" y="1860"/>
              <a:ext cx="180" cy="195"/>
            </a:xfrm>
            <a:custGeom>
              <a:avLst/>
              <a:gdLst>
                <a:gd name="T0" fmla="*/ 42 w 195"/>
                <a:gd name="T1" fmla="*/ 0 h 195"/>
                <a:gd name="T2" fmla="*/ 180 w 195"/>
                <a:gd name="T3" fmla="*/ 151 h 195"/>
                <a:gd name="T4" fmla="*/ 144 w 195"/>
                <a:gd name="T5" fmla="*/ 195 h 195"/>
                <a:gd name="T6" fmla="*/ 0 w 195"/>
                <a:gd name="T7" fmla="*/ 39 h 195"/>
                <a:gd name="T8" fmla="*/ 42 w 195"/>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5">
                  <a:moveTo>
                    <a:pt x="45" y="0"/>
                  </a:moveTo>
                  <a:lnTo>
                    <a:pt x="195" y="151"/>
                  </a:lnTo>
                  <a:lnTo>
                    <a:pt x="156" y="195"/>
                  </a:lnTo>
                  <a:lnTo>
                    <a:pt x="0" y="39"/>
                  </a:lnTo>
                  <a:lnTo>
                    <a:pt x="45" y="0"/>
                  </a:lnTo>
                  <a:close/>
                </a:path>
              </a:pathLst>
            </a:custGeom>
            <a:solidFill>
              <a:srgbClr val="DD0806"/>
            </a:solidFill>
            <a:ln w="9525">
              <a:solidFill>
                <a:srgbClr val="000000"/>
              </a:solidFill>
              <a:prstDash val="solid"/>
              <a:round/>
              <a:headEnd/>
              <a:tailEnd/>
            </a:ln>
          </p:spPr>
          <p:txBody>
            <a:bodyPr/>
            <a:lstStyle/>
            <a:p>
              <a:endParaRPr lang="en-GB"/>
            </a:p>
          </p:txBody>
        </p:sp>
        <p:sp>
          <p:nvSpPr>
            <p:cNvPr id="37943" name="Freeform 133"/>
            <p:cNvSpPr>
              <a:spLocks/>
            </p:cNvSpPr>
            <p:nvPr/>
          </p:nvSpPr>
          <p:spPr bwMode="auto">
            <a:xfrm>
              <a:off x="3532" y="174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5" y="5"/>
                  </a:moveTo>
                  <a:lnTo>
                    <a:pt x="33" y="0"/>
                  </a:lnTo>
                  <a:lnTo>
                    <a:pt x="33" y="111"/>
                  </a:lnTo>
                  <a:lnTo>
                    <a:pt x="0" y="111"/>
                  </a:lnTo>
                  <a:lnTo>
                    <a:pt x="5" y="5"/>
                  </a:lnTo>
                  <a:close/>
                </a:path>
              </a:pathLst>
            </a:custGeom>
            <a:solidFill>
              <a:srgbClr val="DD0806"/>
            </a:solidFill>
            <a:ln w="9525">
              <a:solidFill>
                <a:srgbClr val="000000"/>
              </a:solidFill>
              <a:prstDash val="solid"/>
              <a:round/>
              <a:headEnd/>
              <a:tailEnd/>
            </a:ln>
          </p:spPr>
          <p:txBody>
            <a:bodyPr/>
            <a:lstStyle/>
            <a:p>
              <a:endParaRPr lang="en-GB"/>
            </a:p>
          </p:txBody>
        </p:sp>
        <p:sp>
          <p:nvSpPr>
            <p:cNvPr id="37944" name="Freeform 134"/>
            <p:cNvSpPr>
              <a:spLocks/>
            </p:cNvSpPr>
            <p:nvPr/>
          </p:nvSpPr>
          <p:spPr bwMode="auto">
            <a:xfrm>
              <a:off x="3424" y="1866"/>
              <a:ext cx="102" cy="28"/>
            </a:xfrm>
            <a:custGeom>
              <a:avLst/>
              <a:gdLst>
                <a:gd name="T0" fmla="*/ 0 w 111"/>
                <a:gd name="T1" fmla="*/ 0 h 28"/>
                <a:gd name="T2" fmla="*/ 102 w 111"/>
                <a:gd name="T3" fmla="*/ 0 h 28"/>
                <a:gd name="T4" fmla="*/ 102 w 111"/>
                <a:gd name="T5" fmla="*/ 28 h 28"/>
                <a:gd name="T6" fmla="*/ 6 w 111"/>
                <a:gd name="T7" fmla="*/ 28 h 28"/>
                <a:gd name="T8" fmla="*/ 0 w 1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8">
                  <a:moveTo>
                    <a:pt x="0" y="0"/>
                  </a:moveTo>
                  <a:lnTo>
                    <a:pt x="111" y="0"/>
                  </a:lnTo>
                  <a:lnTo>
                    <a:pt x="111"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grpSp>
          <p:nvGrpSpPr>
            <p:cNvPr id="37945" name="Group 135"/>
            <p:cNvGrpSpPr>
              <a:grpSpLocks/>
            </p:cNvGrpSpPr>
            <p:nvPr/>
          </p:nvGrpSpPr>
          <p:grpSpPr bwMode="auto">
            <a:xfrm>
              <a:off x="3882" y="1757"/>
              <a:ext cx="292" cy="312"/>
              <a:chOff x="3882" y="1693"/>
              <a:chExt cx="292" cy="312"/>
            </a:xfrm>
          </p:grpSpPr>
          <p:sp>
            <p:nvSpPr>
              <p:cNvPr id="37961" name="Freeform 136"/>
              <p:cNvSpPr>
                <a:spLocks/>
              </p:cNvSpPr>
              <p:nvPr/>
            </p:nvSpPr>
            <p:spPr bwMode="auto">
              <a:xfrm>
                <a:off x="3882" y="1810"/>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7962" name="Freeform 137"/>
              <p:cNvSpPr>
                <a:spLocks/>
              </p:cNvSpPr>
              <p:nvPr/>
            </p:nvSpPr>
            <p:spPr bwMode="auto">
              <a:xfrm>
                <a:off x="4036" y="1693"/>
                <a:ext cx="30" cy="112"/>
              </a:xfrm>
              <a:custGeom>
                <a:avLst/>
                <a:gdLst>
                  <a:gd name="T0" fmla="*/ 25 w 33"/>
                  <a:gd name="T1" fmla="*/ 6 h 112"/>
                  <a:gd name="T2" fmla="*/ 0 w 33"/>
                  <a:gd name="T3" fmla="*/ 0 h 112"/>
                  <a:gd name="T4" fmla="*/ 0 w 33"/>
                  <a:gd name="T5" fmla="*/ 112 h 112"/>
                  <a:gd name="T6" fmla="*/ 30 w 33"/>
                  <a:gd name="T7" fmla="*/ 112 h 112"/>
                  <a:gd name="T8" fmla="*/ 25 w 33"/>
                  <a:gd name="T9" fmla="*/ 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2">
                    <a:moveTo>
                      <a:pt x="27" y="6"/>
                    </a:moveTo>
                    <a:lnTo>
                      <a:pt x="0" y="0"/>
                    </a:lnTo>
                    <a:lnTo>
                      <a:pt x="0" y="112"/>
                    </a:lnTo>
                    <a:lnTo>
                      <a:pt x="33" y="112"/>
                    </a:lnTo>
                    <a:lnTo>
                      <a:pt x="27" y="6"/>
                    </a:lnTo>
                    <a:close/>
                  </a:path>
                </a:pathLst>
              </a:custGeom>
              <a:solidFill>
                <a:srgbClr val="DD0806"/>
              </a:solidFill>
              <a:ln w="9525">
                <a:solidFill>
                  <a:srgbClr val="000000"/>
                </a:solidFill>
                <a:prstDash val="solid"/>
                <a:round/>
                <a:headEnd/>
                <a:tailEnd/>
              </a:ln>
            </p:spPr>
            <p:txBody>
              <a:bodyPr/>
              <a:lstStyle/>
              <a:p>
                <a:endParaRPr lang="en-GB"/>
              </a:p>
            </p:txBody>
          </p:sp>
          <p:sp>
            <p:nvSpPr>
              <p:cNvPr id="37963" name="Freeform 138"/>
              <p:cNvSpPr>
                <a:spLocks/>
              </p:cNvSpPr>
              <p:nvPr/>
            </p:nvSpPr>
            <p:spPr bwMode="auto">
              <a:xfrm>
                <a:off x="4066" y="1816"/>
                <a:ext cx="108" cy="28"/>
              </a:xfrm>
              <a:custGeom>
                <a:avLst/>
                <a:gdLst>
                  <a:gd name="T0" fmla="*/ 108 w 117"/>
                  <a:gd name="T1" fmla="*/ 0 h 28"/>
                  <a:gd name="T2" fmla="*/ 6 w 117"/>
                  <a:gd name="T3" fmla="*/ 0 h 28"/>
                  <a:gd name="T4" fmla="*/ 0 w 117"/>
                  <a:gd name="T5" fmla="*/ 28 h 28"/>
                  <a:gd name="T6" fmla="*/ 102 w 117"/>
                  <a:gd name="T7" fmla="*/ 28 h 28"/>
                  <a:gd name="T8" fmla="*/ 108 w 11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8">
                    <a:moveTo>
                      <a:pt x="117" y="0"/>
                    </a:moveTo>
                    <a:lnTo>
                      <a:pt x="6" y="0"/>
                    </a:lnTo>
                    <a:lnTo>
                      <a:pt x="0" y="28"/>
                    </a:lnTo>
                    <a:lnTo>
                      <a:pt x="111" y="28"/>
                    </a:lnTo>
                    <a:lnTo>
                      <a:pt x="117" y="0"/>
                    </a:lnTo>
                    <a:close/>
                  </a:path>
                </a:pathLst>
              </a:custGeom>
              <a:solidFill>
                <a:srgbClr val="DD0806"/>
              </a:solidFill>
              <a:ln w="9525">
                <a:solidFill>
                  <a:srgbClr val="000000"/>
                </a:solidFill>
                <a:prstDash val="solid"/>
                <a:round/>
                <a:headEnd/>
                <a:tailEnd/>
              </a:ln>
            </p:spPr>
            <p:txBody>
              <a:bodyPr/>
              <a:lstStyle/>
              <a:p>
                <a:endParaRPr lang="en-GB"/>
              </a:p>
            </p:txBody>
          </p:sp>
        </p:grpSp>
        <p:sp>
          <p:nvSpPr>
            <p:cNvPr id="37946" name="Rectangle 139"/>
            <p:cNvSpPr>
              <a:spLocks noChangeArrowheads="1"/>
            </p:cNvSpPr>
            <p:nvPr/>
          </p:nvSpPr>
          <p:spPr bwMode="auto">
            <a:xfrm>
              <a:off x="4311" y="1930"/>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7947" name="Freeform 140"/>
            <p:cNvSpPr>
              <a:spLocks/>
            </p:cNvSpPr>
            <p:nvPr/>
          </p:nvSpPr>
          <p:spPr bwMode="auto">
            <a:xfrm>
              <a:off x="4246" y="1816"/>
              <a:ext cx="93" cy="94"/>
            </a:xfrm>
            <a:custGeom>
              <a:avLst/>
              <a:gdLst>
                <a:gd name="T0" fmla="*/ 20 w 100"/>
                <a:gd name="T1" fmla="*/ 0 h 94"/>
                <a:gd name="T2" fmla="*/ 0 w 100"/>
                <a:gd name="T3" fmla="*/ 17 h 94"/>
                <a:gd name="T4" fmla="*/ 73 w 100"/>
                <a:gd name="T5" fmla="*/ 94 h 94"/>
                <a:gd name="T6" fmla="*/ 93 w 100"/>
                <a:gd name="T7" fmla="*/ 72 h 94"/>
                <a:gd name="T8" fmla="*/ 20 w 10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4">
                  <a:moveTo>
                    <a:pt x="22" y="0"/>
                  </a:moveTo>
                  <a:lnTo>
                    <a:pt x="0" y="17"/>
                  </a:lnTo>
                  <a:lnTo>
                    <a:pt x="78" y="94"/>
                  </a:lnTo>
                  <a:lnTo>
                    <a:pt x="100" y="72"/>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7948" name="Freeform 141"/>
            <p:cNvSpPr>
              <a:spLocks/>
            </p:cNvSpPr>
            <p:nvPr/>
          </p:nvSpPr>
          <p:spPr bwMode="auto">
            <a:xfrm>
              <a:off x="4349" y="1810"/>
              <a:ext cx="87" cy="100"/>
            </a:xfrm>
            <a:custGeom>
              <a:avLst/>
              <a:gdLst>
                <a:gd name="T0" fmla="*/ 71 w 95"/>
                <a:gd name="T1" fmla="*/ 0 h 100"/>
                <a:gd name="T2" fmla="*/ 0 w 95"/>
                <a:gd name="T3" fmla="*/ 78 h 100"/>
                <a:gd name="T4" fmla="*/ 16 w 95"/>
                <a:gd name="T5" fmla="*/ 100 h 100"/>
                <a:gd name="T6" fmla="*/ 87 w 95"/>
                <a:gd name="T7" fmla="*/ 23 h 100"/>
                <a:gd name="T8" fmla="*/ 71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49" name="Rectangle 142"/>
            <p:cNvSpPr>
              <a:spLocks noChangeArrowheads="1"/>
            </p:cNvSpPr>
            <p:nvPr/>
          </p:nvSpPr>
          <p:spPr bwMode="auto">
            <a:xfrm>
              <a:off x="4003" y="2197"/>
              <a:ext cx="50" cy="217"/>
            </a:xfrm>
            <a:prstGeom prst="rect">
              <a:avLst/>
            </a:prstGeom>
            <a:solidFill>
              <a:srgbClr val="DD0806"/>
            </a:solidFill>
            <a:ln w="9525">
              <a:solidFill>
                <a:srgbClr val="000000"/>
              </a:solidFill>
              <a:miter lim="800000"/>
              <a:headEnd/>
              <a:tailEnd/>
            </a:ln>
          </p:spPr>
          <p:txBody>
            <a:bodyPr/>
            <a:lstStyle/>
            <a:p>
              <a:endParaRPr lang="en-GB"/>
            </a:p>
          </p:txBody>
        </p:sp>
        <p:sp>
          <p:nvSpPr>
            <p:cNvPr id="37950" name="Freeform 143"/>
            <p:cNvSpPr>
              <a:spLocks/>
            </p:cNvSpPr>
            <p:nvPr/>
          </p:nvSpPr>
          <p:spPr bwMode="auto">
            <a:xfrm>
              <a:off x="4025" y="2088"/>
              <a:ext cx="93" cy="95"/>
            </a:xfrm>
            <a:custGeom>
              <a:avLst/>
              <a:gdLst>
                <a:gd name="T0" fmla="*/ 72 w 101"/>
                <a:gd name="T1" fmla="*/ 0 h 95"/>
                <a:gd name="T2" fmla="*/ 93 w 101"/>
                <a:gd name="T3" fmla="*/ 17 h 95"/>
                <a:gd name="T4" fmla="*/ 21 w 101"/>
                <a:gd name="T5" fmla="*/ 95 h 95"/>
                <a:gd name="T6" fmla="*/ 0 w 101"/>
                <a:gd name="T7" fmla="*/ 73 h 95"/>
                <a:gd name="T8" fmla="*/ 72 w 101"/>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95">
                  <a:moveTo>
                    <a:pt x="78" y="0"/>
                  </a:moveTo>
                  <a:lnTo>
                    <a:pt x="101" y="17"/>
                  </a:lnTo>
                  <a:lnTo>
                    <a:pt x="23"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51" name="Freeform 144"/>
            <p:cNvSpPr>
              <a:spLocks/>
            </p:cNvSpPr>
            <p:nvPr/>
          </p:nvSpPr>
          <p:spPr bwMode="auto">
            <a:xfrm>
              <a:off x="3928" y="2083"/>
              <a:ext cx="87" cy="100"/>
            </a:xfrm>
            <a:custGeom>
              <a:avLst/>
              <a:gdLst>
                <a:gd name="T0" fmla="*/ 15 w 94"/>
                <a:gd name="T1" fmla="*/ 0 h 100"/>
                <a:gd name="T2" fmla="*/ 87 w 94"/>
                <a:gd name="T3" fmla="*/ 78 h 100"/>
                <a:gd name="T4" fmla="*/ 72 w 94"/>
                <a:gd name="T5" fmla="*/ 100 h 100"/>
                <a:gd name="T6" fmla="*/ 0 w 94"/>
                <a:gd name="T7" fmla="*/ 22 h 100"/>
                <a:gd name="T8" fmla="*/ 15 w 94"/>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00">
                  <a:moveTo>
                    <a:pt x="16" y="0"/>
                  </a:moveTo>
                  <a:lnTo>
                    <a:pt x="94" y="78"/>
                  </a:lnTo>
                  <a:lnTo>
                    <a:pt x="78" y="100"/>
                  </a:lnTo>
                  <a:lnTo>
                    <a:pt x="0" y="22"/>
                  </a:lnTo>
                  <a:lnTo>
                    <a:pt x="16" y="0"/>
                  </a:lnTo>
                  <a:close/>
                </a:path>
              </a:pathLst>
            </a:custGeom>
            <a:solidFill>
              <a:srgbClr val="DD0806"/>
            </a:solidFill>
            <a:ln w="9525">
              <a:solidFill>
                <a:srgbClr val="000000"/>
              </a:solidFill>
              <a:prstDash val="solid"/>
              <a:round/>
              <a:headEnd/>
              <a:tailEnd/>
            </a:ln>
          </p:spPr>
          <p:txBody>
            <a:bodyPr/>
            <a:lstStyle/>
            <a:p>
              <a:endParaRPr lang="en-GB"/>
            </a:p>
          </p:txBody>
        </p:sp>
        <p:sp>
          <p:nvSpPr>
            <p:cNvPr id="37952" name="Freeform 145"/>
            <p:cNvSpPr>
              <a:spLocks/>
            </p:cNvSpPr>
            <p:nvPr/>
          </p:nvSpPr>
          <p:spPr bwMode="auto">
            <a:xfrm>
              <a:off x="4904" y="2111"/>
              <a:ext cx="180" cy="194"/>
            </a:xfrm>
            <a:custGeom>
              <a:avLst/>
              <a:gdLst>
                <a:gd name="T0" fmla="*/ 41 w 195"/>
                <a:gd name="T1" fmla="*/ 0 h 194"/>
                <a:gd name="T2" fmla="*/ 180 w 195"/>
                <a:gd name="T3" fmla="*/ 150 h 194"/>
                <a:gd name="T4" fmla="*/ 144 w 195"/>
                <a:gd name="T5" fmla="*/ 194 h 194"/>
                <a:gd name="T6" fmla="*/ 0 w 195"/>
                <a:gd name="T7" fmla="*/ 39 h 194"/>
                <a:gd name="T8" fmla="*/ 41 w 195"/>
                <a:gd name="T9" fmla="*/ 0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4">
                  <a:moveTo>
                    <a:pt x="44" y="0"/>
                  </a:moveTo>
                  <a:lnTo>
                    <a:pt x="195" y="150"/>
                  </a:lnTo>
                  <a:lnTo>
                    <a:pt x="156" y="194"/>
                  </a:lnTo>
                  <a:lnTo>
                    <a:pt x="0" y="39"/>
                  </a:lnTo>
                  <a:lnTo>
                    <a:pt x="44" y="0"/>
                  </a:lnTo>
                  <a:close/>
                </a:path>
              </a:pathLst>
            </a:custGeom>
            <a:solidFill>
              <a:srgbClr val="DD0806"/>
            </a:solidFill>
            <a:ln w="9525">
              <a:solidFill>
                <a:srgbClr val="000000"/>
              </a:solidFill>
              <a:prstDash val="solid"/>
              <a:round/>
              <a:headEnd/>
              <a:tailEnd/>
            </a:ln>
          </p:spPr>
          <p:txBody>
            <a:bodyPr/>
            <a:lstStyle/>
            <a:p>
              <a:endParaRPr lang="en-GB"/>
            </a:p>
          </p:txBody>
        </p:sp>
        <p:sp>
          <p:nvSpPr>
            <p:cNvPr id="37953" name="Freeform 146"/>
            <p:cNvSpPr>
              <a:spLocks/>
            </p:cNvSpPr>
            <p:nvPr/>
          </p:nvSpPr>
          <p:spPr bwMode="auto">
            <a:xfrm>
              <a:off x="4899" y="199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6" y="5"/>
                  </a:moveTo>
                  <a:lnTo>
                    <a:pt x="33" y="0"/>
                  </a:lnTo>
                  <a:lnTo>
                    <a:pt x="33" y="111"/>
                  </a:lnTo>
                  <a:lnTo>
                    <a:pt x="0" y="111"/>
                  </a:lnTo>
                  <a:lnTo>
                    <a:pt x="6" y="5"/>
                  </a:lnTo>
                  <a:close/>
                </a:path>
              </a:pathLst>
            </a:custGeom>
            <a:solidFill>
              <a:srgbClr val="DD0806"/>
            </a:solidFill>
            <a:ln w="9525">
              <a:solidFill>
                <a:srgbClr val="000000"/>
              </a:solidFill>
              <a:prstDash val="solid"/>
              <a:round/>
              <a:headEnd/>
              <a:tailEnd/>
            </a:ln>
          </p:spPr>
          <p:txBody>
            <a:bodyPr/>
            <a:lstStyle/>
            <a:p>
              <a:endParaRPr lang="en-GB"/>
            </a:p>
          </p:txBody>
        </p:sp>
        <p:sp>
          <p:nvSpPr>
            <p:cNvPr id="37954" name="Freeform 147"/>
            <p:cNvSpPr>
              <a:spLocks/>
            </p:cNvSpPr>
            <p:nvPr/>
          </p:nvSpPr>
          <p:spPr bwMode="auto">
            <a:xfrm>
              <a:off x="4791" y="2116"/>
              <a:ext cx="103" cy="28"/>
            </a:xfrm>
            <a:custGeom>
              <a:avLst/>
              <a:gdLst>
                <a:gd name="T0" fmla="*/ 0 w 112"/>
                <a:gd name="T1" fmla="*/ 0 h 28"/>
                <a:gd name="T2" fmla="*/ 103 w 112"/>
                <a:gd name="T3" fmla="*/ 0 h 28"/>
                <a:gd name="T4" fmla="*/ 103 w 112"/>
                <a:gd name="T5" fmla="*/ 28 h 28"/>
                <a:gd name="T6" fmla="*/ 6 w 112"/>
                <a:gd name="T7" fmla="*/ 28 h 28"/>
                <a:gd name="T8" fmla="*/ 0 w 11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28">
                  <a:moveTo>
                    <a:pt x="0" y="0"/>
                  </a:moveTo>
                  <a:lnTo>
                    <a:pt x="112" y="0"/>
                  </a:lnTo>
                  <a:lnTo>
                    <a:pt x="112"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sp>
          <p:nvSpPr>
            <p:cNvPr id="37955" name="Freeform 148"/>
            <p:cNvSpPr>
              <a:spLocks/>
            </p:cNvSpPr>
            <p:nvPr/>
          </p:nvSpPr>
          <p:spPr bwMode="auto">
            <a:xfrm>
              <a:off x="4899" y="1732"/>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7956" name="Freeform 149"/>
            <p:cNvSpPr>
              <a:spLocks/>
            </p:cNvSpPr>
            <p:nvPr/>
          </p:nvSpPr>
          <p:spPr bwMode="auto">
            <a:xfrm>
              <a:off x="5053" y="1616"/>
              <a:ext cx="31" cy="111"/>
            </a:xfrm>
            <a:custGeom>
              <a:avLst/>
              <a:gdLst>
                <a:gd name="T0" fmla="*/ 26 w 34"/>
                <a:gd name="T1" fmla="*/ 5 h 111"/>
                <a:gd name="T2" fmla="*/ 0 w 34"/>
                <a:gd name="T3" fmla="*/ 0 h 111"/>
                <a:gd name="T4" fmla="*/ 0 w 34"/>
                <a:gd name="T5" fmla="*/ 111 h 111"/>
                <a:gd name="T6" fmla="*/ 31 w 34"/>
                <a:gd name="T7" fmla="*/ 111 h 111"/>
                <a:gd name="T8" fmla="*/ 26 w 34"/>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11">
                  <a:moveTo>
                    <a:pt x="28" y="5"/>
                  </a:moveTo>
                  <a:lnTo>
                    <a:pt x="0" y="0"/>
                  </a:lnTo>
                  <a:lnTo>
                    <a:pt x="0" y="111"/>
                  </a:lnTo>
                  <a:lnTo>
                    <a:pt x="34" y="111"/>
                  </a:lnTo>
                  <a:lnTo>
                    <a:pt x="28" y="5"/>
                  </a:lnTo>
                  <a:close/>
                </a:path>
              </a:pathLst>
            </a:custGeom>
            <a:solidFill>
              <a:srgbClr val="DD0806"/>
            </a:solidFill>
            <a:ln w="9525">
              <a:solidFill>
                <a:srgbClr val="000000"/>
              </a:solidFill>
              <a:prstDash val="solid"/>
              <a:round/>
              <a:headEnd/>
              <a:tailEnd/>
            </a:ln>
          </p:spPr>
          <p:txBody>
            <a:bodyPr/>
            <a:lstStyle/>
            <a:p>
              <a:endParaRPr lang="en-GB"/>
            </a:p>
          </p:txBody>
        </p:sp>
        <p:sp>
          <p:nvSpPr>
            <p:cNvPr id="37957" name="Freeform 150"/>
            <p:cNvSpPr>
              <a:spLocks/>
            </p:cNvSpPr>
            <p:nvPr/>
          </p:nvSpPr>
          <p:spPr bwMode="auto">
            <a:xfrm>
              <a:off x="5084" y="1738"/>
              <a:ext cx="107" cy="28"/>
            </a:xfrm>
            <a:custGeom>
              <a:avLst/>
              <a:gdLst>
                <a:gd name="T0" fmla="*/ 107 w 116"/>
                <a:gd name="T1" fmla="*/ 0 h 28"/>
                <a:gd name="T2" fmla="*/ 5 w 116"/>
                <a:gd name="T3" fmla="*/ 0 h 28"/>
                <a:gd name="T4" fmla="*/ 0 w 116"/>
                <a:gd name="T5" fmla="*/ 28 h 28"/>
                <a:gd name="T6" fmla="*/ 102 w 116"/>
                <a:gd name="T7" fmla="*/ 28 h 28"/>
                <a:gd name="T8" fmla="*/ 107 w 11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8">
                  <a:moveTo>
                    <a:pt x="116" y="0"/>
                  </a:moveTo>
                  <a:lnTo>
                    <a:pt x="5" y="0"/>
                  </a:lnTo>
                  <a:lnTo>
                    <a:pt x="0" y="28"/>
                  </a:lnTo>
                  <a:lnTo>
                    <a:pt x="111" y="28"/>
                  </a:lnTo>
                  <a:lnTo>
                    <a:pt x="116" y="0"/>
                  </a:lnTo>
                  <a:close/>
                </a:path>
              </a:pathLst>
            </a:custGeom>
            <a:solidFill>
              <a:srgbClr val="DD0806"/>
            </a:solidFill>
            <a:ln w="9525">
              <a:solidFill>
                <a:srgbClr val="000000"/>
              </a:solidFill>
              <a:prstDash val="solid"/>
              <a:round/>
              <a:headEnd/>
              <a:tailEnd/>
            </a:ln>
          </p:spPr>
          <p:txBody>
            <a:bodyPr/>
            <a:lstStyle/>
            <a:p>
              <a:endParaRPr lang="en-GB"/>
            </a:p>
          </p:txBody>
        </p:sp>
        <p:sp>
          <p:nvSpPr>
            <p:cNvPr id="37958" name="Rectangle 151"/>
            <p:cNvSpPr>
              <a:spLocks noChangeArrowheads="1"/>
            </p:cNvSpPr>
            <p:nvPr/>
          </p:nvSpPr>
          <p:spPr bwMode="auto">
            <a:xfrm>
              <a:off x="5384" y="1925"/>
              <a:ext cx="52" cy="216"/>
            </a:xfrm>
            <a:prstGeom prst="rect">
              <a:avLst/>
            </a:prstGeom>
            <a:solidFill>
              <a:srgbClr val="DD0806"/>
            </a:solidFill>
            <a:ln w="9525">
              <a:solidFill>
                <a:srgbClr val="000000"/>
              </a:solidFill>
              <a:miter lim="800000"/>
              <a:headEnd/>
              <a:tailEnd/>
            </a:ln>
          </p:spPr>
          <p:txBody>
            <a:bodyPr/>
            <a:lstStyle/>
            <a:p>
              <a:endParaRPr lang="en-GB"/>
            </a:p>
          </p:txBody>
        </p:sp>
        <p:sp>
          <p:nvSpPr>
            <p:cNvPr id="37959" name="Freeform 152"/>
            <p:cNvSpPr>
              <a:spLocks/>
            </p:cNvSpPr>
            <p:nvPr/>
          </p:nvSpPr>
          <p:spPr bwMode="auto">
            <a:xfrm>
              <a:off x="5321" y="1810"/>
              <a:ext cx="92" cy="95"/>
            </a:xfrm>
            <a:custGeom>
              <a:avLst/>
              <a:gdLst>
                <a:gd name="T0" fmla="*/ 20 w 100"/>
                <a:gd name="T1" fmla="*/ 0 h 95"/>
                <a:gd name="T2" fmla="*/ 0 w 100"/>
                <a:gd name="T3" fmla="*/ 17 h 95"/>
                <a:gd name="T4" fmla="*/ 72 w 100"/>
                <a:gd name="T5" fmla="*/ 95 h 95"/>
                <a:gd name="T6" fmla="*/ 92 w 100"/>
                <a:gd name="T7" fmla="*/ 73 h 95"/>
                <a:gd name="T8" fmla="*/ 20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22" y="0"/>
                  </a:moveTo>
                  <a:lnTo>
                    <a:pt x="0" y="17"/>
                  </a:lnTo>
                  <a:lnTo>
                    <a:pt x="78" y="95"/>
                  </a:lnTo>
                  <a:lnTo>
                    <a:pt x="100" y="73"/>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7960" name="Freeform 153"/>
            <p:cNvSpPr>
              <a:spLocks/>
            </p:cNvSpPr>
            <p:nvPr/>
          </p:nvSpPr>
          <p:spPr bwMode="auto">
            <a:xfrm>
              <a:off x="5423" y="1805"/>
              <a:ext cx="88" cy="100"/>
            </a:xfrm>
            <a:custGeom>
              <a:avLst/>
              <a:gdLst>
                <a:gd name="T0" fmla="*/ 72 w 95"/>
                <a:gd name="T1" fmla="*/ 0 h 100"/>
                <a:gd name="T2" fmla="*/ 0 w 95"/>
                <a:gd name="T3" fmla="*/ 78 h 100"/>
                <a:gd name="T4" fmla="*/ 16 w 95"/>
                <a:gd name="T5" fmla="*/ 100 h 100"/>
                <a:gd name="T6" fmla="*/ 88 w 95"/>
                <a:gd name="T7" fmla="*/ 22 h 100"/>
                <a:gd name="T8" fmla="*/ 72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2"/>
                  </a:lnTo>
                  <a:lnTo>
                    <a:pt x="78" y="0"/>
                  </a:lnTo>
                  <a:close/>
                </a:path>
              </a:pathLst>
            </a:custGeom>
            <a:solidFill>
              <a:srgbClr val="DD0806"/>
            </a:solidFill>
            <a:ln w="9525">
              <a:solidFill>
                <a:srgbClr val="000000"/>
              </a:solidFill>
              <a:prstDash val="solid"/>
              <a:round/>
              <a:headEnd/>
              <a:tailEnd/>
            </a:ln>
          </p:spPr>
          <p:txBody>
            <a:bodyPr/>
            <a:lstStyle/>
            <a:p>
              <a:endParaRPr lang="en-GB"/>
            </a:p>
          </p:txBody>
        </p:sp>
      </p:grpSp>
      <p:grpSp>
        <p:nvGrpSpPr>
          <p:cNvPr id="1090714" name="Group 154"/>
          <p:cNvGrpSpPr>
            <a:grpSpLocks/>
          </p:cNvGrpSpPr>
          <p:nvPr/>
        </p:nvGrpSpPr>
        <p:grpSpPr bwMode="auto">
          <a:xfrm>
            <a:off x="4356100" y="3430588"/>
            <a:ext cx="4284663" cy="1584325"/>
            <a:chOff x="3136" y="1616"/>
            <a:chExt cx="2375" cy="798"/>
          </a:xfrm>
        </p:grpSpPr>
        <p:sp>
          <p:nvSpPr>
            <p:cNvPr id="37914" name="Rectangle 155"/>
            <p:cNvSpPr>
              <a:spLocks noChangeArrowheads="1"/>
            </p:cNvSpPr>
            <p:nvPr/>
          </p:nvSpPr>
          <p:spPr bwMode="auto">
            <a:xfrm>
              <a:off x="3211" y="1919"/>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7915" name="Freeform 156"/>
            <p:cNvSpPr>
              <a:spLocks/>
            </p:cNvSpPr>
            <p:nvPr/>
          </p:nvSpPr>
          <p:spPr bwMode="auto">
            <a:xfrm>
              <a:off x="3234" y="1810"/>
              <a:ext cx="92" cy="95"/>
            </a:xfrm>
            <a:custGeom>
              <a:avLst/>
              <a:gdLst>
                <a:gd name="T0" fmla="*/ 72 w 100"/>
                <a:gd name="T1" fmla="*/ 0 h 95"/>
                <a:gd name="T2" fmla="*/ 92 w 100"/>
                <a:gd name="T3" fmla="*/ 17 h 95"/>
                <a:gd name="T4" fmla="*/ 20 w 100"/>
                <a:gd name="T5" fmla="*/ 95 h 95"/>
                <a:gd name="T6" fmla="*/ 0 w 100"/>
                <a:gd name="T7" fmla="*/ 73 h 95"/>
                <a:gd name="T8" fmla="*/ 72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78" y="0"/>
                  </a:moveTo>
                  <a:lnTo>
                    <a:pt x="100" y="17"/>
                  </a:lnTo>
                  <a:lnTo>
                    <a:pt x="22"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16" name="Freeform 157"/>
            <p:cNvSpPr>
              <a:spLocks/>
            </p:cNvSpPr>
            <p:nvPr/>
          </p:nvSpPr>
          <p:spPr bwMode="auto">
            <a:xfrm>
              <a:off x="3136" y="1805"/>
              <a:ext cx="88" cy="100"/>
            </a:xfrm>
            <a:custGeom>
              <a:avLst/>
              <a:gdLst>
                <a:gd name="T0" fmla="*/ 16 w 95"/>
                <a:gd name="T1" fmla="*/ 0 h 100"/>
                <a:gd name="T2" fmla="*/ 88 w 95"/>
                <a:gd name="T3" fmla="*/ 78 h 100"/>
                <a:gd name="T4" fmla="*/ 72 w 95"/>
                <a:gd name="T5" fmla="*/ 100 h 100"/>
                <a:gd name="T6" fmla="*/ 0 w 95"/>
                <a:gd name="T7" fmla="*/ 22 h 100"/>
                <a:gd name="T8" fmla="*/ 16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17" y="0"/>
                  </a:moveTo>
                  <a:lnTo>
                    <a:pt x="95" y="78"/>
                  </a:lnTo>
                  <a:lnTo>
                    <a:pt x="78" y="100"/>
                  </a:lnTo>
                  <a:lnTo>
                    <a:pt x="0" y="22"/>
                  </a:lnTo>
                  <a:lnTo>
                    <a:pt x="17" y="0"/>
                  </a:lnTo>
                  <a:close/>
                </a:path>
              </a:pathLst>
            </a:custGeom>
            <a:solidFill>
              <a:srgbClr val="DD0806"/>
            </a:solidFill>
            <a:ln w="9525">
              <a:solidFill>
                <a:srgbClr val="000000"/>
              </a:solidFill>
              <a:prstDash val="solid"/>
              <a:round/>
              <a:headEnd/>
              <a:tailEnd/>
            </a:ln>
          </p:spPr>
          <p:txBody>
            <a:bodyPr/>
            <a:lstStyle/>
            <a:p>
              <a:endParaRPr lang="en-GB"/>
            </a:p>
          </p:txBody>
        </p:sp>
        <p:sp>
          <p:nvSpPr>
            <p:cNvPr id="37917" name="Freeform 158"/>
            <p:cNvSpPr>
              <a:spLocks/>
            </p:cNvSpPr>
            <p:nvPr/>
          </p:nvSpPr>
          <p:spPr bwMode="auto">
            <a:xfrm>
              <a:off x="3537" y="1860"/>
              <a:ext cx="180" cy="195"/>
            </a:xfrm>
            <a:custGeom>
              <a:avLst/>
              <a:gdLst>
                <a:gd name="T0" fmla="*/ 42 w 195"/>
                <a:gd name="T1" fmla="*/ 0 h 195"/>
                <a:gd name="T2" fmla="*/ 180 w 195"/>
                <a:gd name="T3" fmla="*/ 151 h 195"/>
                <a:gd name="T4" fmla="*/ 144 w 195"/>
                <a:gd name="T5" fmla="*/ 195 h 195"/>
                <a:gd name="T6" fmla="*/ 0 w 195"/>
                <a:gd name="T7" fmla="*/ 39 h 195"/>
                <a:gd name="T8" fmla="*/ 42 w 195"/>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5">
                  <a:moveTo>
                    <a:pt x="45" y="0"/>
                  </a:moveTo>
                  <a:lnTo>
                    <a:pt x="195" y="151"/>
                  </a:lnTo>
                  <a:lnTo>
                    <a:pt x="156" y="195"/>
                  </a:lnTo>
                  <a:lnTo>
                    <a:pt x="0" y="39"/>
                  </a:lnTo>
                  <a:lnTo>
                    <a:pt x="45" y="0"/>
                  </a:lnTo>
                  <a:close/>
                </a:path>
              </a:pathLst>
            </a:custGeom>
            <a:solidFill>
              <a:srgbClr val="DD0806"/>
            </a:solidFill>
            <a:ln w="9525">
              <a:solidFill>
                <a:srgbClr val="000000"/>
              </a:solidFill>
              <a:prstDash val="solid"/>
              <a:round/>
              <a:headEnd/>
              <a:tailEnd/>
            </a:ln>
          </p:spPr>
          <p:txBody>
            <a:bodyPr/>
            <a:lstStyle/>
            <a:p>
              <a:endParaRPr lang="en-GB"/>
            </a:p>
          </p:txBody>
        </p:sp>
        <p:sp>
          <p:nvSpPr>
            <p:cNvPr id="37918" name="Freeform 159"/>
            <p:cNvSpPr>
              <a:spLocks/>
            </p:cNvSpPr>
            <p:nvPr/>
          </p:nvSpPr>
          <p:spPr bwMode="auto">
            <a:xfrm>
              <a:off x="3532" y="174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5" y="5"/>
                  </a:moveTo>
                  <a:lnTo>
                    <a:pt x="33" y="0"/>
                  </a:lnTo>
                  <a:lnTo>
                    <a:pt x="33" y="111"/>
                  </a:lnTo>
                  <a:lnTo>
                    <a:pt x="0" y="111"/>
                  </a:lnTo>
                  <a:lnTo>
                    <a:pt x="5" y="5"/>
                  </a:lnTo>
                  <a:close/>
                </a:path>
              </a:pathLst>
            </a:custGeom>
            <a:solidFill>
              <a:srgbClr val="DD0806"/>
            </a:solidFill>
            <a:ln w="9525">
              <a:solidFill>
                <a:srgbClr val="000000"/>
              </a:solidFill>
              <a:prstDash val="solid"/>
              <a:round/>
              <a:headEnd/>
              <a:tailEnd/>
            </a:ln>
          </p:spPr>
          <p:txBody>
            <a:bodyPr/>
            <a:lstStyle/>
            <a:p>
              <a:endParaRPr lang="en-GB"/>
            </a:p>
          </p:txBody>
        </p:sp>
        <p:sp>
          <p:nvSpPr>
            <p:cNvPr id="37919" name="Freeform 160"/>
            <p:cNvSpPr>
              <a:spLocks/>
            </p:cNvSpPr>
            <p:nvPr/>
          </p:nvSpPr>
          <p:spPr bwMode="auto">
            <a:xfrm>
              <a:off x="3424" y="1866"/>
              <a:ext cx="102" cy="28"/>
            </a:xfrm>
            <a:custGeom>
              <a:avLst/>
              <a:gdLst>
                <a:gd name="T0" fmla="*/ 0 w 111"/>
                <a:gd name="T1" fmla="*/ 0 h 28"/>
                <a:gd name="T2" fmla="*/ 102 w 111"/>
                <a:gd name="T3" fmla="*/ 0 h 28"/>
                <a:gd name="T4" fmla="*/ 102 w 111"/>
                <a:gd name="T5" fmla="*/ 28 h 28"/>
                <a:gd name="T6" fmla="*/ 6 w 111"/>
                <a:gd name="T7" fmla="*/ 28 h 28"/>
                <a:gd name="T8" fmla="*/ 0 w 1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8">
                  <a:moveTo>
                    <a:pt x="0" y="0"/>
                  </a:moveTo>
                  <a:lnTo>
                    <a:pt x="111" y="0"/>
                  </a:lnTo>
                  <a:lnTo>
                    <a:pt x="111"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grpSp>
          <p:nvGrpSpPr>
            <p:cNvPr id="37920" name="Group 161"/>
            <p:cNvGrpSpPr>
              <a:grpSpLocks/>
            </p:cNvGrpSpPr>
            <p:nvPr/>
          </p:nvGrpSpPr>
          <p:grpSpPr bwMode="auto">
            <a:xfrm>
              <a:off x="3882" y="1757"/>
              <a:ext cx="292" cy="312"/>
              <a:chOff x="3882" y="1693"/>
              <a:chExt cx="292" cy="312"/>
            </a:xfrm>
          </p:grpSpPr>
          <p:sp>
            <p:nvSpPr>
              <p:cNvPr id="37936" name="Freeform 162"/>
              <p:cNvSpPr>
                <a:spLocks/>
              </p:cNvSpPr>
              <p:nvPr/>
            </p:nvSpPr>
            <p:spPr bwMode="auto">
              <a:xfrm>
                <a:off x="3882" y="1810"/>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7937" name="Freeform 163"/>
              <p:cNvSpPr>
                <a:spLocks/>
              </p:cNvSpPr>
              <p:nvPr/>
            </p:nvSpPr>
            <p:spPr bwMode="auto">
              <a:xfrm>
                <a:off x="4036" y="1693"/>
                <a:ext cx="30" cy="112"/>
              </a:xfrm>
              <a:custGeom>
                <a:avLst/>
                <a:gdLst>
                  <a:gd name="T0" fmla="*/ 25 w 33"/>
                  <a:gd name="T1" fmla="*/ 6 h 112"/>
                  <a:gd name="T2" fmla="*/ 0 w 33"/>
                  <a:gd name="T3" fmla="*/ 0 h 112"/>
                  <a:gd name="T4" fmla="*/ 0 w 33"/>
                  <a:gd name="T5" fmla="*/ 112 h 112"/>
                  <a:gd name="T6" fmla="*/ 30 w 33"/>
                  <a:gd name="T7" fmla="*/ 112 h 112"/>
                  <a:gd name="T8" fmla="*/ 25 w 33"/>
                  <a:gd name="T9" fmla="*/ 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2">
                    <a:moveTo>
                      <a:pt x="27" y="6"/>
                    </a:moveTo>
                    <a:lnTo>
                      <a:pt x="0" y="0"/>
                    </a:lnTo>
                    <a:lnTo>
                      <a:pt x="0" y="112"/>
                    </a:lnTo>
                    <a:lnTo>
                      <a:pt x="33" y="112"/>
                    </a:lnTo>
                    <a:lnTo>
                      <a:pt x="27" y="6"/>
                    </a:lnTo>
                    <a:close/>
                  </a:path>
                </a:pathLst>
              </a:custGeom>
              <a:solidFill>
                <a:srgbClr val="DD0806"/>
              </a:solidFill>
              <a:ln w="9525">
                <a:solidFill>
                  <a:srgbClr val="000000"/>
                </a:solidFill>
                <a:prstDash val="solid"/>
                <a:round/>
                <a:headEnd/>
                <a:tailEnd/>
              </a:ln>
            </p:spPr>
            <p:txBody>
              <a:bodyPr/>
              <a:lstStyle/>
              <a:p>
                <a:endParaRPr lang="en-GB"/>
              </a:p>
            </p:txBody>
          </p:sp>
          <p:sp>
            <p:nvSpPr>
              <p:cNvPr id="37938" name="Freeform 164"/>
              <p:cNvSpPr>
                <a:spLocks/>
              </p:cNvSpPr>
              <p:nvPr/>
            </p:nvSpPr>
            <p:spPr bwMode="auto">
              <a:xfrm>
                <a:off x="4066" y="1816"/>
                <a:ext cx="108" cy="28"/>
              </a:xfrm>
              <a:custGeom>
                <a:avLst/>
                <a:gdLst>
                  <a:gd name="T0" fmla="*/ 108 w 117"/>
                  <a:gd name="T1" fmla="*/ 0 h 28"/>
                  <a:gd name="T2" fmla="*/ 6 w 117"/>
                  <a:gd name="T3" fmla="*/ 0 h 28"/>
                  <a:gd name="T4" fmla="*/ 0 w 117"/>
                  <a:gd name="T5" fmla="*/ 28 h 28"/>
                  <a:gd name="T6" fmla="*/ 102 w 117"/>
                  <a:gd name="T7" fmla="*/ 28 h 28"/>
                  <a:gd name="T8" fmla="*/ 108 w 11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8">
                    <a:moveTo>
                      <a:pt x="117" y="0"/>
                    </a:moveTo>
                    <a:lnTo>
                      <a:pt x="6" y="0"/>
                    </a:lnTo>
                    <a:lnTo>
                      <a:pt x="0" y="28"/>
                    </a:lnTo>
                    <a:lnTo>
                      <a:pt x="111" y="28"/>
                    </a:lnTo>
                    <a:lnTo>
                      <a:pt x="117" y="0"/>
                    </a:lnTo>
                    <a:close/>
                  </a:path>
                </a:pathLst>
              </a:custGeom>
              <a:solidFill>
                <a:srgbClr val="DD0806"/>
              </a:solidFill>
              <a:ln w="9525">
                <a:solidFill>
                  <a:srgbClr val="000000"/>
                </a:solidFill>
                <a:prstDash val="solid"/>
                <a:round/>
                <a:headEnd/>
                <a:tailEnd/>
              </a:ln>
            </p:spPr>
            <p:txBody>
              <a:bodyPr/>
              <a:lstStyle/>
              <a:p>
                <a:endParaRPr lang="en-GB"/>
              </a:p>
            </p:txBody>
          </p:sp>
        </p:grpSp>
        <p:sp>
          <p:nvSpPr>
            <p:cNvPr id="37921" name="Rectangle 165"/>
            <p:cNvSpPr>
              <a:spLocks noChangeArrowheads="1"/>
            </p:cNvSpPr>
            <p:nvPr/>
          </p:nvSpPr>
          <p:spPr bwMode="auto">
            <a:xfrm>
              <a:off x="4311" y="1930"/>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7922" name="Freeform 166"/>
            <p:cNvSpPr>
              <a:spLocks/>
            </p:cNvSpPr>
            <p:nvPr/>
          </p:nvSpPr>
          <p:spPr bwMode="auto">
            <a:xfrm>
              <a:off x="4246" y="1816"/>
              <a:ext cx="93" cy="94"/>
            </a:xfrm>
            <a:custGeom>
              <a:avLst/>
              <a:gdLst>
                <a:gd name="T0" fmla="*/ 20 w 100"/>
                <a:gd name="T1" fmla="*/ 0 h 94"/>
                <a:gd name="T2" fmla="*/ 0 w 100"/>
                <a:gd name="T3" fmla="*/ 17 h 94"/>
                <a:gd name="T4" fmla="*/ 73 w 100"/>
                <a:gd name="T5" fmla="*/ 94 h 94"/>
                <a:gd name="T6" fmla="*/ 93 w 100"/>
                <a:gd name="T7" fmla="*/ 72 h 94"/>
                <a:gd name="T8" fmla="*/ 20 w 10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4">
                  <a:moveTo>
                    <a:pt x="22" y="0"/>
                  </a:moveTo>
                  <a:lnTo>
                    <a:pt x="0" y="17"/>
                  </a:lnTo>
                  <a:lnTo>
                    <a:pt x="78" y="94"/>
                  </a:lnTo>
                  <a:lnTo>
                    <a:pt x="100" y="72"/>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7923" name="Freeform 167"/>
            <p:cNvSpPr>
              <a:spLocks/>
            </p:cNvSpPr>
            <p:nvPr/>
          </p:nvSpPr>
          <p:spPr bwMode="auto">
            <a:xfrm>
              <a:off x="4349" y="1810"/>
              <a:ext cx="87" cy="100"/>
            </a:xfrm>
            <a:custGeom>
              <a:avLst/>
              <a:gdLst>
                <a:gd name="T0" fmla="*/ 71 w 95"/>
                <a:gd name="T1" fmla="*/ 0 h 100"/>
                <a:gd name="T2" fmla="*/ 0 w 95"/>
                <a:gd name="T3" fmla="*/ 78 h 100"/>
                <a:gd name="T4" fmla="*/ 16 w 95"/>
                <a:gd name="T5" fmla="*/ 100 h 100"/>
                <a:gd name="T6" fmla="*/ 87 w 95"/>
                <a:gd name="T7" fmla="*/ 23 h 100"/>
                <a:gd name="T8" fmla="*/ 71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24" name="Rectangle 168"/>
            <p:cNvSpPr>
              <a:spLocks noChangeArrowheads="1"/>
            </p:cNvSpPr>
            <p:nvPr/>
          </p:nvSpPr>
          <p:spPr bwMode="auto">
            <a:xfrm>
              <a:off x="4003" y="2197"/>
              <a:ext cx="50" cy="217"/>
            </a:xfrm>
            <a:prstGeom prst="rect">
              <a:avLst/>
            </a:prstGeom>
            <a:solidFill>
              <a:srgbClr val="DD0806"/>
            </a:solidFill>
            <a:ln w="9525">
              <a:solidFill>
                <a:srgbClr val="000000"/>
              </a:solidFill>
              <a:miter lim="800000"/>
              <a:headEnd/>
              <a:tailEnd/>
            </a:ln>
          </p:spPr>
          <p:txBody>
            <a:bodyPr/>
            <a:lstStyle/>
            <a:p>
              <a:endParaRPr lang="en-GB"/>
            </a:p>
          </p:txBody>
        </p:sp>
        <p:sp>
          <p:nvSpPr>
            <p:cNvPr id="37925" name="Freeform 169"/>
            <p:cNvSpPr>
              <a:spLocks/>
            </p:cNvSpPr>
            <p:nvPr/>
          </p:nvSpPr>
          <p:spPr bwMode="auto">
            <a:xfrm>
              <a:off x="4025" y="2088"/>
              <a:ext cx="93" cy="95"/>
            </a:xfrm>
            <a:custGeom>
              <a:avLst/>
              <a:gdLst>
                <a:gd name="T0" fmla="*/ 72 w 101"/>
                <a:gd name="T1" fmla="*/ 0 h 95"/>
                <a:gd name="T2" fmla="*/ 93 w 101"/>
                <a:gd name="T3" fmla="*/ 17 h 95"/>
                <a:gd name="T4" fmla="*/ 21 w 101"/>
                <a:gd name="T5" fmla="*/ 95 h 95"/>
                <a:gd name="T6" fmla="*/ 0 w 101"/>
                <a:gd name="T7" fmla="*/ 73 h 95"/>
                <a:gd name="T8" fmla="*/ 72 w 101"/>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95">
                  <a:moveTo>
                    <a:pt x="78" y="0"/>
                  </a:moveTo>
                  <a:lnTo>
                    <a:pt x="101" y="17"/>
                  </a:lnTo>
                  <a:lnTo>
                    <a:pt x="23"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7926" name="Freeform 170"/>
            <p:cNvSpPr>
              <a:spLocks/>
            </p:cNvSpPr>
            <p:nvPr/>
          </p:nvSpPr>
          <p:spPr bwMode="auto">
            <a:xfrm>
              <a:off x="3928" y="2083"/>
              <a:ext cx="87" cy="100"/>
            </a:xfrm>
            <a:custGeom>
              <a:avLst/>
              <a:gdLst>
                <a:gd name="T0" fmla="*/ 15 w 94"/>
                <a:gd name="T1" fmla="*/ 0 h 100"/>
                <a:gd name="T2" fmla="*/ 87 w 94"/>
                <a:gd name="T3" fmla="*/ 78 h 100"/>
                <a:gd name="T4" fmla="*/ 72 w 94"/>
                <a:gd name="T5" fmla="*/ 100 h 100"/>
                <a:gd name="T6" fmla="*/ 0 w 94"/>
                <a:gd name="T7" fmla="*/ 22 h 100"/>
                <a:gd name="T8" fmla="*/ 15 w 94"/>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00">
                  <a:moveTo>
                    <a:pt x="16" y="0"/>
                  </a:moveTo>
                  <a:lnTo>
                    <a:pt x="94" y="78"/>
                  </a:lnTo>
                  <a:lnTo>
                    <a:pt x="78" y="100"/>
                  </a:lnTo>
                  <a:lnTo>
                    <a:pt x="0" y="22"/>
                  </a:lnTo>
                  <a:lnTo>
                    <a:pt x="16" y="0"/>
                  </a:lnTo>
                  <a:close/>
                </a:path>
              </a:pathLst>
            </a:custGeom>
            <a:solidFill>
              <a:srgbClr val="DD0806"/>
            </a:solidFill>
            <a:ln w="9525">
              <a:solidFill>
                <a:srgbClr val="000000"/>
              </a:solidFill>
              <a:prstDash val="solid"/>
              <a:round/>
              <a:headEnd/>
              <a:tailEnd/>
            </a:ln>
          </p:spPr>
          <p:txBody>
            <a:bodyPr/>
            <a:lstStyle/>
            <a:p>
              <a:endParaRPr lang="en-GB"/>
            </a:p>
          </p:txBody>
        </p:sp>
        <p:sp>
          <p:nvSpPr>
            <p:cNvPr id="37927" name="Freeform 171"/>
            <p:cNvSpPr>
              <a:spLocks/>
            </p:cNvSpPr>
            <p:nvPr/>
          </p:nvSpPr>
          <p:spPr bwMode="auto">
            <a:xfrm>
              <a:off x="4904" y="2111"/>
              <a:ext cx="180" cy="194"/>
            </a:xfrm>
            <a:custGeom>
              <a:avLst/>
              <a:gdLst>
                <a:gd name="T0" fmla="*/ 41 w 195"/>
                <a:gd name="T1" fmla="*/ 0 h 194"/>
                <a:gd name="T2" fmla="*/ 180 w 195"/>
                <a:gd name="T3" fmla="*/ 150 h 194"/>
                <a:gd name="T4" fmla="*/ 144 w 195"/>
                <a:gd name="T5" fmla="*/ 194 h 194"/>
                <a:gd name="T6" fmla="*/ 0 w 195"/>
                <a:gd name="T7" fmla="*/ 39 h 194"/>
                <a:gd name="T8" fmla="*/ 41 w 195"/>
                <a:gd name="T9" fmla="*/ 0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4">
                  <a:moveTo>
                    <a:pt x="44" y="0"/>
                  </a:moveTo>
                  <a:lnTo>
                    <a:pt x="195" y="150"/>
                  </a:lnTo>
                  <a:lnTo>
                    <a:pt x="156" y="194"/>
                  </a:lnTo>
                  <a:lnTo>
                    <a:pt x="0" y="39"/>
                  </a:lnTo>
                  <a:lnTo>
                    <a:pt x="44" y="0"/>
                  </a:lnTo>
                  <a:close/>
                </a:path>
              </a:pathLst>
            </a:custGeom>
            <a:solidFill>
              <a:srgbClr val="DD0806"/>
            </a:solidFill>
            <a:ln w="9525">
              <a:solidFill>
                <a:srgbClr val="000000"/>
              </a:solidFill>
              <a:prstDash val="solid"/>
              <a:round/>
              <a:headEnd/>
              <a:tailEnd/>
            </a:ln>
          </p:spPr>
          <p:txBody>
            <a:bodyPr/>
            <a:lstStyle/>
            <a:p>
              <a:endParaRPr lang="en-GB"/>
            </a:p>
          </p:txBody>
        </p:sp>
        <p:sp>
          <p:nvSpPr>
            <p:cNvPr id="37928" name="Freeform 172"/>
            <p:cNvSpPr>
              <a:spLocks/>
            </p:cNvSpPr>
            <p:nvPr/>
          </p:nvSpPr>
          <p:spPr bwMode="auto">
            <a:xfrm>
              <a:off x="4899" y="199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6" y="5"/>
                  </a:moveTo>
                  <a:lnTo>
                    <a:pt x="33" y="0"/>
                  </a:lnTo>
                  <a:lnTo>
                    <a:pt x="33" y="111"/>
                  </a:lnTo>
                  <a:lnTo>
                    <a:pt x="0" y="111"/>
                  </a:lnTo>
                  <a:lnTo>
                    <a:pt x="6" y="5"/>
                  </a:lnTo>
                  <a:close/>
                </a:path>
              </a:pathLst>
            </a:custGeom>
            <a:solidFill>
              <a:srgbClr val="DD0806"/>
            </a:solidFill>
            <a:ln w="9525">
              <a:solidFill>
                <a:srgbClr val="000000"/>
              </a:solidFill>
              <a:prstDash val="solid"/>
              <a:round/>
              <a:headEnd/>
              <a:tailEnd/>
            </a:ln>
          </p:spPr>
          <p:txBody>
            <a:bodyPr/>
            <a:lstStyle/>
            <a:p>
              <a:endParaRPr lang="en-GB"/>
            </a:p>
          </p:txBody>
        </p:sp>
        <p:sp>
          <p:nvSpPr>
            <p:cNvPr id="37929" name="Freeform 173"/>
            <p:cNvSpPr>
              <a:spLocks/>
            </p:cNvSpPr>
            <p:nvPr/>
          </p:nvSpPr>
          <p:spPr bwMode="auto">
            <a:xfrm>
              <a:off x="4791" y="2116"/>
              <a:ext cx="103" cy="28"/>
            </a:xfrm>
            <a:custGeom>
              <a:avLst/>
              <a:gdLst>
                <a:gd name="T0" fmla="*/ 0 w 112"/>
                <a:gd name="T1" fmla="*/ 0 h 28"/>
                <a:gd name="T2" fmla="*/ 103 w 112"/>
                <a:gd name="T3" fmla="*/ 0 h 28"/>
                <a:gd name="T4" fmla="*/ 103 w 112"/>
                <a:gd name="T5" fmla="*/ 28 h 28"/>
                <a:gd name="T6" fmla="*/ 6 w 112"/>
                <a:gd name="T7" fmla="*/ 28 h 28"/>
                <a:gd name="T8" fmla="*/ 0 w 11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28">
                  <a:moveTo>
                    <a:pt x="0" y="0"/>
                  </a:moveTo>
                  <a:lnTo>
                    <a:pt x="112" y="0"/>
                  </a:lnTo>
                  <a:lnTo>
                    <a:pt x="112"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sp>
          <p:nvSpPr>
            <p:cNvPr id="37930" name="Freeform 174"/>
            <p:cNvSpPr>
              <a:spLocks/>
            </p:cNvSpPr>
            <p:nvPr/>
          </p:nvSpPr>
          <p:spPr bwMode="auto">
            <a:xfrm>
              <a:off x="4899" y="1732"/>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7931" name="Freeform 175"/>
            <p:cNvSpPr>
              <a:spLocks/>
            </p:cNvSpPr>
            <p:nvPr/>
          </p:nvSpPr>
          <p:spPr bwMode="auto">
            <a:xfrm>
              <a:off x="5053" y="1616"/>
              <a:ext cx="31" cy="111"/>
            </a:xfrm>
            <a:custGeom>
              <a:avLst/>
              <a:gdLst>
                <a:gd name="T0" fmla="*/ 26 w 34"/>
                <a:gd name="T1" fmla="*/ 5 h 111"/>
                <a:gd name="T2" fmla="*/ 0 w 34"/>
                <a:gd name="T3" fmla="*/ 0 h 111"/>
                <a:gd name="T4" fmla="*/ 0 w 34"/>
                <a:gd name="T5" fmla="*/ 111 h 111"/>
                <a:gd name="T6" fmla="*/ 31 w 34"/>
                <a:gd name="T7" fmla="*/ 111 h 111"/>
                <a:gd name="T8" fmla="*/ 26 w 34"/>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11">
                  <a:moveTo>
                    <a:pt x="28" y="5"/>
                  </a:moveTo>
                  <a:lnTo>
                    <a:pt x="0" y="0"/>
                  </a:lnTo>
                  <a:lnTo>
                    <a:pt x="0" y="111"/>
                  </a:lnTo>
                  <a:lnTo>
                    <a:pt x="34" y="111"/>
                  </a:lnTo>
                  <a:lnTo>
                    <a:pt x="28" y="5"/>
                  </a:lnTo>
                  <a:close/>
                </a:path>
              </a:pathLst>
            </a:custGeom>
            <a:solidFill>
              <a:srgbClr val="DD0806"/>
            </a:solidFill>
            <a:ln w="9525">
              <a:solidFill>
                <a:srgbClr val="000000"/>
              </a:solidFill>
              <a:prstDash val="solid"/>
              <a:round/>
              <a:headEnd/>
              <a:tailEnd/>
            </a:ln>
          </p:spPr>
          <p:txBody>
            <a:bodyPr/>
            <a:lstStyle/>
            <a:p>
              <a:endParaRPr lang="en-GB"/>
            </a:p>
          </p:txBody>
        </p:sp>
        <p:sp>
          <p:nvSpPr>
            <p:cNvPr id="37932" name="Freeform 176"/>
            <p:cNvSpPr>
              <a:spLocks/>
            </p:cNvSpPr>
            <p:nvPr/>
          </p:nvSpPr>
          <p:spPr bwMode="auto">
            <a:xfrm>
              <a:off x="5084" y="1738"/>
              <a:ext cx="107" cy="28"/>
            </a:xfrm>
            <a:custGeom>
              <a:avLst/>
              <a:gdLst>
                <a:gd name="T0" fmla="*/ 107 w 116"/>
                <a:gd name="T1" fmla="*/ 0 h 28"/>
                <a:gd name="T2" fmla="*/ 5 w 116"/>
                <a:gd name="T3" fmla="*/ 0 h 28"/>
                <a:gd name="T4" fmla="*/ 0 w 116"/>
                <a:gd name="T5" fmla="*/ 28 h 28"/>
                <a:gd name="T6" fmla="*/ 102 w 116"/>
                <a:gd name="T7" fmla="*/ 28 h 28"/>
                <a:gd name="T8" fmla="*/ 107 w 11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8">
                  <a:moveTo>
                    <a:pt x="116" y="0"/>
                  </a:moveTo>
                  <a:lnTo>
                    <a:pt x="5" y="0"/>
                  </a:lnTo>
                  <a:lnTo>
                    <a:pt x="0" y="28"/>
                  </a:lnTo>
                  <a:lnTo>
                    <a:pt x="111" y="28"/>
                  </a:lnTo>
                  <a:lnTo>
                    <a:pt x="116" y="0"/>
                  </a:lnTo>
                  <a:close/>
                </a:path>
              </a:pathLst>
            </a:custGeom>
            <a:solidFill>
              <a:srgbClr val="DD0806"/>
            </a:solidFill>
            <a:ln w="9525">
              <a:solidFill>
                <a:srgbClr val="000000"/>
              </a:solidFill>
              <a:prstDash val="solid"/>
              <a:round/>
              <a:headEnd/>
              <a:tailEnd/>
            </a:ln>
          </p:spPr>
          <p:txBody>
            <a:bodyPr/>
            <a:lstStyle/>
            <a:p>
              <a:endParaRPr lang="en-GB"/>
            </a:p>
          </p:txBody>
        </p:sp>
        <p:sp>
          <p:nvSpPr>
            <p:cNvPr id="37933" name="Rectangle 177"/>
            <p:cNvSpPr>
              <a:spLocks noChangeArrowheads="1"/>
            </p:cNvSpPr>
            <p:nvPr/>
          </p:nvSpPr>
          <p:spPr bwMode="auto">
            <a:xfrm>
              <a:off x="5384" y="1925"/>
              <a:ext cx="52" cy="216"/>
            </a:xfrm>
            <a:prstGeom prst="rect">
              <a:avLst/>
            </a:prstGeom>
            <a:solidFill>
              <a:srgbClr val="DD0806"/>
            </a:solidFill>
            <a:ln w="9525">
              <a:solidFill>
                <a:srgbClr val="000000"/>
              </a:solidFill>
              <a:miter lim="800000"/>
              <a:headEnd/>
              <a:tailEnd/>
            </a:ln>
          </p:spPr>
          <p:txBody>
            <a:bodyPr/>
            <a:lstStyle/>
            <a:p>
              <a:endParaRPr lang="en-GB"/>
            </a:p>
          </p:txBody>
        </p:sp>
        <p:sp>
          <p:nvSpPr>
            <p:cNvPr id="37934" name="Freeform 178"/>
            <p:cNvSpPr>
              <a:spLocks/>
            </p:cNvSpPr>
            <p:nvPr/>
          </p:nvSpPr>
          <p:spPr bwMode="auto">
            <a:xfrm>
              <a:off x="5321" y="1810"/>
              <a:ext cx="92" cy="95"/>
            </a:xfrm>
            <a:custGeom>
              <a:avLst/>
              <a:gdLst>
                <a:gd name="T0" fmla="*/ 20 w 100"/>
                <a:gd name="T1" fmla="*/ 0 h 95"/>
                <a:gd name="T2" fmla="*/ 0 w 100"/>
                <a:gd name="T3" fmla="*/ 17 h 95"/>
                <a:gd name="T4" fmla="*/ 72 w 100"/>
                <a:gd name="T5" fmla="*/ 95 h 95"/>
                <a:gd name="T6" fmla="*/ 92 w 100"/>
                <a:gd name="T7" fmla="*/ 73 h 95"/>
                <a:gd name="T8" fmla="*/ 20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22" y="0"/>
                  </a:moveTo>
                  <a:lnTo>
                    <a:pt x="0" y="17"/>
                  </a:lnTo>
                  <a:lnTo>
                    <a:pt x="78" y="95"/>
                  </a:lnTo>
                  <a:lnTo>
                    <a:pt x="100" y="73"/>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7935" name="Freeform 179"/>
            <p:cNvSpPr>
              <a:spLocks/>
            </p:cNvSpPr>
            <p:nvPr/>
          </p:nvSpPr>
          <p:spPr bwMode="auto">
            <a:xfrm>
              <a:off x="5423" y="1805"/>
              <a:ext cx="88" cy="100"/>
            </a:xfrm>
            <a:custGeom>
              <a:avLst/>
              <a:gdLst>
                <a:gd name="T0" fmla="*/ 72 w 95"/>
                <a:gd name="T1" fmla="*/ 0 h 100"/>
                <a:gd name="T2" fmla="*/ 0 w 95"/>
                <a:gd name="T3" fmla="*/ 78 h 100"/>
                <a:gd name="T4" fmla="*/ 16 w 95"/>
                <a:gd name="T5" fmla="*/ 100 h 100"/>
                <a:gd name="T6" fmla="*/ 88 w 95"/>
                <a:gd name="T7" fmla="*/ 22 h 100"/>
                <a:gd name="T8" fmla="*/ 72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2"/>
                  </a:lnTo>
                  <a:lnTo>
                    <a:pt x="78" y="0"/>
                  </a:lnTo>
                  <a:close/>
                </a:path>
              </a:pathLst>
            </a:custGeom>
            <a:solidFill>
              <a:srgbClr val="DD0806"/>
            </a:solidFill>
            <a:ln w="9525">
              <a:solidFill>
                <a:srgbClr val="000000"/>
              </a:solidFill>
              <a:prstDash val="solid"/>
              <a:round/>
              <a:headEnd/>
              <a:tailEnd/>
            </a:ln>
          </p:spPr>
          <p:txBody>
            <a:bodyPr/>
            <a:lstStyle/>
            <a:p>
              <a:endParaRPr lang="en-GB"/>
            </a:p>
          </p:txBody>
        </p:sp>
      </p:grpSp>
      <p:sp>
        <p:nvSpPr>
          <p:cNvPr id="180"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32</a:t>
            </a:fld>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90688"/>
                                        </p:tgtEl>
                                        <p:attrNameLst>
                                          <p:attrName>style.visibility</p:attrName>
                                        </p:attrNameLst>
                                      </p:cBhvr>
                                      <p:to>
                                        <p:strVal val="visible"/>
                                      </p:to>
                                    </p:set>
                                    <p:animEffect transition="in" filter="dissolve">
                                      <p:cBhvr>
                                        <p:cTn id="7" dur="500"/>
                                        <p:tgtEl>
                                          <p:spTgt spid="1090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90714"/>
                                        </p:tgtEl>
                                        <p:attrNameLst>
                                          <p:attrName>style.visibility</p:attrName>
                                        </p:attrNameLst>
                                      </p:cBhvr>
                                      <p:to>
                                        <p:strVal val="visible"/>
                                      </p:to>
                                    </p:set>
                                    <p:animEffect transition="in" filter="dissolve">
                                      <p:cBhvr>
                                        <p:cTn id="12" dur="500"/>
                                        <p:tgtEl>
                                          <p:spTgt spid="1090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flipV="1">
            <a:off x="4932363" y="3573463"/>
            <a:ext cx="3744912" cy="360362"/>
            <a:chOff x="3061" y="2750"/>
            <a:chExt cx="2359" cy="227"/>
          </a:xfrm>
        </p:grpSpPr>
        <p:sp>
          <p:nvSpPr>
            <p:cNvPr id="39005" name="AutoShape 3"/>
            <p:cNvSpPr>
              <a:spLocks noChangeArrowheads="1"/>
            </p:cNvSpPr>
            <p:nvPr/>
          </p:nvSpPr>
          <p:spPr bwMode="auto">
            <a:xfrm>
              <a:off x="306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6" name="AutoShape 4"/>
            <p:cNvSpPr>
              <a:spLocks noChangeArrowheads="1"/>
            </p:cNvSpPr>
            <p:nvPr/>
          </p:nvSpPr>
          <p:spPr bwMode="auto">
            <a:xfrm>
              <a:off x="324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7" name="AutoShape 5"/>
            <p:cNvSpPr>
              <a:spLocks noChangeArrowheads="1"/>
            </p:cNvSpPr>
            <p:nvPr/>
          </p:nvSpPr>
          <p:spPr bwMode="auto">
            <a:xfrm>
              <a:off x="342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8" name="AutoShape 6"/>
            <p:cNvSpPr>
              <a:spLocks noChangeArrowheads="1"/>
            </p:cNvSpPr>
            <p:nvPr/>
          </p:nvSpPr>
          <p:spPr bwMode="auto">
            <a:xfrm>
              <a:off x="3607"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9" name="AutoShape 7"/>
            <p:cNvSpPr>
              <a:spLocks noChangeArrowheads="1"/>
            </p:cNvSpPr>
            <p:nvPr/>
          </p:nvSpPr>
          <p:spPr bwMode="auto">
            <a:xfrm>
              <a:off x="3789"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0" name="AutoShape 8"/>
            <p:cNvSpPr>
              <a:spLocks noChangeArrowheads="1"/>
            </p:cNvSpPr>
            <p:nvPr/>
          </p:nvSpPr>
          <p:spPr bwMode="auto">
            <a:xfrm>
              <a:off x="397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1" name="AutoShape 9"/>
            <p:cNvSpPr>
              <a:spLocks noChangeArrowheads="1"/>
            </p:cNvSpPr>
            <p:nvPr/>
          </p:nvSpPr>
          <p:spPr bwMode="auto">
            <a:xfrm>
              <a:off x="415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2" name="AutoShape 10"/>
            <p:cNvSpPr>
              <a:spLocks noChangeArrowheads="1"/>
            </p:cNvSpPr>
            <p:nvPr/>
          </p:nvSpPr>
          <p:spPr bwMode="auto">
            <a:xfrm>
              <a:off x="433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3" name="AutoShape 11"/>
            <p:cNvSpPr>
              <a:spLocks noChangeArrowheads="1"/>
            </p:cNvSpPr>
            <p:nvPr/>
          </p:nvSpPr>
          <p:spPr bwMode="auto">
            <a:xfrm>
              <a:off x="478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4" name="AutoShape 12"/>
            <p:cNvSpPr>
              <a:spLocks noChangeArrowheads="1"/>
            </p:cNvSpPr>
            <p:nvPr/>
          </p:nvSpPr>
          <p:spPr bwMode="auto">
            <a:xfrm>
              <a:off x="496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5" name="AutoShape 13"/>
            <p:cNvSpPr>
              <a:spLocks noChangeArrowheads="1"/>
            </p:cNvSpPr>
            <p:nvPr/>
          </p:nvSpPr>
          <p:spPr bwMode="auto">
            <a:xfrm>
              <a:off x="519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16" name="AutoShape 14"/>
            <p:cNvSpPr>
              <a:spLocks noChangeArrowheads="1"/>
            </p:cNvSpPr>
            <p:nvPr/>
          </p:nvSpPr>
          <p:spPr bwMode="auto">
            <a:xfrm>
              <a:off x="4604"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15" name="Group 15"/>
          <p:cNvGrpSpPr>
            <a:grpSpLocks/>
          </p:cNvGrpSpPr>
          <p:nvPr/>
        </p:nvGrpSpPr>
        <p:grpSpPr bwMode="auto">
          <a:xfrm>
            <a:off x="4859338" y="5446713"/>
            <a:ext cx="3744912" cy="360362"/>
            <a:chOff x="3061" y="2750"/>
            <a:chExt cx="2359" cy="227"/>
          </a:xfrm>
        </p:grpSpPr>
        <p:sp>
          <p:nvSpPr>
            <p:cNvPr id="38993" name="AutoShape 16"/>
            <p:cNvSpPr>
              <a:spLocks noChangeArrowheads="1"/>
            </p:cNvSpPr>
            <p:nvPr/>
          </p:nvSpPr>
          <p:spPr bwMode="auto">
            <a:xfrm>
              <a:off x="306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4" name="AutoShape 17"/>
            <p:cNvSpPr>
              <a:spLocks noChangeArrowheads="1"/>
            </p:cNvSpPr>
            <p:nvPr/>
          </p:nvSpPr>
          <p:spPr bwMode="auto">
            <a:xfrm>
              <a:off x="324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5" name="AutoShape 18"/>
            <p:cNvSpPr>
              <a:spLocks noChangeArrowheads="1"/>
            </p:cNvSpPr>
            <p:nvPr/>
          </p:nvSpPr>
          <p:spPr bwMode="auto">
            <a:xfrm>
              <a:off x="342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6" name="AutoShape 19"/>
            <p:cNvSpPr>
              <a:spLocks noChangeArrowheads="1"/>
            </p:cNvSpPr>
            <p:nvPr/>
          </p:nvSpPr>
          <p:spPr bwMode="auto">
            <a:xfrm>
              <a:off x="3607"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7" name="AutoShape 20"/>
            <p:cNvSpPr>
              <a:spLocks noChangeArrowheads="1"/>
            </p:cNvSpPr>
            <p:nvPr/>
          </p:nvSpPr>
          <p:spPr bwMode="auto">
            <a:xfrm>
              <a:off x="3789"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8" name="AutoShape 21"/>
            <p:cNvSpPr>
              <a:spLocks noChangeArrowheads="1"/>
            </p:cNvSpPr>
            <p:nvPr/>
          </p:nvSpPr>
          <p:spPr bwMode="auto">
            <a:xfrm>
              <a:off x="3971"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99" name="AutoShape 22"/>
            <p:cNvSpPr>
              <a:spLocks noChangeArrowheads="1"/>
            </p:cNvSpPr>
            <p:nvPr/>
          </p:nvSpPr>
          <p:spPr bwMode="auto">
            <a:xfrm>
              <a:off x="415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0" name="AutoShape 23"/>
            <p:cNvSpPr>
              <a:spLocks noChangeArrowheads="1"/>
            </p:cNvSpPr>
            <p:nvPr/>
          </p:nvSpPr>
          <p:spPr bwMode="auto">
            <a:xfrm>
              <a:off x="433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1" name="AutoShape 24"/>
            <p:cNvSpPr>
              <a:spLocks noChangeArrowheads="1"/>
            </p:cNvSpPr>
            <p:nvPr/>
          </p:nvSpPr>
          <p:spPr bwMode="auto">
            <a:xfrm>
              <a:off x="4785"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2" name="AutoShape 25"/>
            <p:cNvSpPr>
              <a:spLocks noChangeArrowheads="1"/>
            </p:cNvSpPr>
            <p:nvPr/>
          </p:nvSpPr>
          <p:spPr bwMode="auto">
            <a:xfrm>
              <a:off x="496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3" name="AutoShape 26"/>
            <p:cNvSpPr>
              <a:spLocks noChangeArrowheads="1"/>
            </p:cNvSpPr>
            <p:nvPr/>
          </p:nvSpPr>
          <p:spPr bwMode="auto">
            <a:xfrm>
              <a:off x="5193"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004" name="AutoShape 27"/>
            <p:cNvSpPr>
              <a:spLocks noChangeArrowheads="1"/>
            </p:cNvSpPr>
            <p:nvPr/>
          </p:nvSpPr>
          <p:spPr bwMode="auto">
            <a:xfrm>
              <a:off x="4604" y="2750"/>
              <a:ext cx="227" cy="227"/>
            </a:xfrm>
            <a:custGeom>
              <a:avLst/>
              <a:gdLst>
                <a:gd name="T0" fmla="*/ 114 w 21600"/>
                <a:gd name="T1" fmla="*/ 0 h 21600"/>
                <a:gd name="T2" fmla="*/ 28 w 21600"/>
                <a:gd name="T3" fmla="*/ 114 h 21600"/>
                <a:gd name="T4" fmla="*/ 114 w 21600"/>
                <a:gd name="T5" fmla="*/ 57 h 21600"/>
                <a:gd name="T6" fmla="*/ 199 w 21600"/>
                <a:gd name="T7" fmla="*/ 114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92636" name="Rectangle 28"/>
          <p:cNvSpPr>
            <a:spLocks noGrp="1"/>
          </p:cNvSpPr>
          <p:nvPr>
            <p:ph type="body" idx="1"/>
          </p:nvPr>
        </p:nvSpPr>
        <p:spPr>
          <a:xfrm>
            <a:off x="292567" y="1246688"/>
            <a:ext cx="4249738" cy="4633912"/>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GB" sz="2400" dirty="0" smtClean="0">
                <a:ea typeface="ＭＳ Ｐゴシック" pitchFamily="1" charset="-128"/>
              </a:rPr>
              <a:t>Activates complement </a:t>
            </a:r>
          </a:p>
          <a:p>
            <a:pPr lvl="1">
              <a:lnSpc>
                <a:spcPct val="90000"/>
              </a:lnSpc>
            </a:pPr>
            <a:r>
              <a:rPr lang="en-GB" dirty="0" smtClean="0">
                <a:ea typeface="ＭＳ Ｐゴシック" pitchFamily="1" charset="-128"/>
              </a:rPr>
              <a:t>Complement mediated </a:t>
            </a:r>
            <a:r>
              <a:rPr lang="en-GB" dirty="0" err="1" smtClean="0">
                <a:ea typeface="ＭＳ Ｐゴシック" pitchFamily="1" charset="-128"/>
              </a:rPr>
              <a:t>lysis</a:t>
            </a:r>
            <a:endParaRPr lang="en-GB" dirty="0" smtClean="0">
              <a:ea typeface="ＭＳ Ｐゴシック" pitchFamily="1" charset="-128"/>
            </a:endParaRPr>
          </a:p>
          <a:p>
            <a:pPr lvl="1">
              <a:lnSpc>
                <a:spcPct val="90000"/>
              </a:lnSpc>
            </a:pPr>
            <a:r>
              <a:rPr lang="en-GB" dirty="0" smtClean="0">
                <a:ea typeface="ＭＳ Ｐゴシック" pitchFamily="1" charset="-128"/>
              </a:rPr>
              <a:t>Increased permeability</a:t>
            </a:r>
          </a:p>
          <a:p>
            <a:pPr>
              <a:lnSpc>
                <a:spcPct val="90000"/>
              </a:lnSpc>
            </a:pPr>
            <a:r>
              <a:rPr lang="en-GB" sz="2400" dirty="0" smtClean="0">
                <a:ea typeface="ＭＳ Ｐゴシック" pitchFamily="1" charset="-128"/>
              </a:rPr>
              <a:t>Other cells rapidly recruited</a:t>
            </a:r>
          </a:p>
          <a:p>
            <a:pPr lvl="1">
              <a:lnSpc>
                <a:spcPct val="90000"/>
              </a:lnSpc>
            </a:pPr>
            <a:r>
              <a:rPr lang="en-GB" dirty="0" smtClean="0">
                <a:ea typeface="ＭＳ Ｐゴシック" pitchFamily="1" charset="-128"/>
              </a:rPr>
              <a:t>Phagocytes</a:t>
            </a:r>
          </a:p>
          <a:p>
            <a:pPr>
              <a:lnSpc>
                <a:spcPct val="90000"/>
              </a:lnSpc>
            </a:pPr>
            <a:r>
              <a:rPr lang="en-GB" sz="2400" dirty="0" smtClean="0">
                <a:ea typeface="ＭＳ Ｐゴシック" pitchFamily="1" charset="-128"/>
              </a:rPr>
              <a:t>Disruption of endothelium</a:t>
            </a:r>
          </a:p>
          <a:p>
            <a:pPr lvl="1">
              <a:lnSpc>
                <a:spcPct val="90000"/>
              </a:lnSpc>
            </a:pPr>
            <a:r>
              <a:rPr lang="en-GB" dirty="0" smtClean="0">
                <a:ea typeface="ＭＳ Ｐゴシック" pitchFamily="1" charset="-128"/>
              </a:rPr>
              <a:t>Platelets activated</a:t>
            </a:r>
          </a:p>
          <a:p>
            <a:pPr lvl="1">
              <a:lnSpc>
                <a:spcPct val="90000"/>
              </a:lnSpc>
            </a:pPr>
            <a:r>
              <a:rPr lang="en-GB" dirty="0" smtClean="0">
                <a:ea typeface="ＭＳ Ｐゴシック" pitchFamily="1" charset="-128"/>
              </a:rPr>
              <a:t>Inflammation</a:t>
            </a:r>
          </a:p>
          <a:p>
            <a:pPr lvl="1">
              <a:lnSpc>
                <a:spcPct val="90000"/>
              </a:lnSpc>
            </a:pPr>
            <a:r>
              <a:rPr lang="en-GB" dirty="0" smtClean="0">
                <a:ea typeface="ＭＳ Ｐゴシック" pitchFamily="1" charset="-128"/>
              </a:rPr>
              <a:t>Thrombosis</a:t>
            </a:r>
          </a:p>
          <a:p>
            <a:pPr>
              <a:lnSpc>
                <a:spcPct val="90000"/>
              </a:lnSpc>
            </a:pPr>
            <a:r>
              <a:rPr lang="en-GB" sz="2400" dirty="0" err="1" smtClean="0">
                <a:solidFill>
                  <a:srgbClr val="FF6600"/>
                </a:solidFill>
                <a:ea typeface="ＭＳ Ｐゴシック" pitchFamily="1" charset="-128"/>
              </a:rPr>
              <a:t>Hyperacute</a:t>
            </a:r>
            <a:r>
              <a:rPr lang="en-GB" sz="2400" dirty="0" smtClean="0">
                <a:solidFill>
                  <a:srgbClr val="FF6600"/>
                </a:solidFill>
                <a:ea typeface="ＭＳ Ｐゴシック" pitchFamily="1" charset="-128"/>
              </a:rPr>
              <a:t> rejection</a:t>
            </a:r>
            <a:endParaRPr lang="en-GB" sz="2400" dirty="0" smtClean="0">
              <a:ea typeface="ＭＳ Ｐゴシック" pitchFamily="1" charset="-128"/>
            </a:endParaRPr>
          </a:p>
          <a:p>
            <a:pPr>
              <a:lnSpc>
                <a:spcPct val="90000"/>
              </a:lnSpc>
            </a:pPr>
            <a:endParaRPr lang="en-GB" sz="2400" dirty="0" smtClean="0">
              <a:ea typeface="ＭＳ Ｐゴシック" pitchFamily="1" charset="-128"/>
            </a:endParaRPr>
          </a:p>
          <a:p>
            <a:pPr>
              <a:lnSpc>
                <a:spcPct val="90000"/>
              </a:lnSpc>
            </a:pPr>
            <a:endParaRPr lang="en-GB" sz="2400" dirty="0" smtClean="0">
              <a:ea typeface="ＭＳ Ｐゴシック" pitchFamily="1" charset="-128"/>
            </a:endParaRPr>
          </a:p>
        </p:txBody>
      </p:sp>
      <p:sp>
        <p:nvSpPr>
          <p:cNvPr id="38917" name="AutoShape 29"/>
          <p:cNvSpPr>
            <a:spLocks noChangeArrowheads="1"/>
          </p:cNvSpPr>
          <p:nvPr/>
        </p:nvSpPr>
        <p:spPr bwMode="auto">
          <a:xfrm>
            <a:off x="4759325" y="5626100"/>
            <a:ext cx="1287463" cy="811213"/>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18" name="Oval 30" descr="20%"/>
          <p:cNvSpPr>
            <a:spLocks noChangeArrowheads="1"/>
          </p:cNvSpPr>
          <p:nvPr/>
        </p:nvSpPr>
        <p:spPr bwMode="auto">
          <a:xfrm>
            <a:off x="5616575" y="5886450"/>
            <a:ext cx="315913"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8919" name="AutoShape 31"/>
          <p:cNvSpPr>
            <a:spLocks noChangeArrowheads="1"/>
          </p:cNvSpPr>
          <p:nvPr/>
        </p:nvSpPr>
        <p:spPr bwMode="auto">
          <a:xfrm>
            <a:off x="6054725" y="5607050"/>
            <a:ext cx="1290638"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20" name="Oval 32" descr="20%"/>
          <p:cNvSpPr>
            <a:spLocks noChangeArrowheads="1"/>
          </p:cNvSpPr>
          <p:nvPr/>
        </p:nvSpPr>
        <p:spPr bwMode="auto">
          <a:xfrm>
            <a:off x="6911975" y="5868988"/>
            <a:ext cx="319088"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8921" name="AutoShape 33"/>
          <p:cNvSpPr>
            <a:spLocks noChangeArrowheads="1"/>
          </p:cNvSpPr>
          <p:nvPr/>
        </p:nvSpPr>
        <p:spPr bwMode="auto">
          <a:xfrm>
            <a:off x="7353300" y="5589588"/>
            <a:ext cx="1287463"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22" name="Oval 34" descr="20%"/>
          <p:cNvSpPr>
            <a:spLocks noChangeArrowheads="1"/>
          </p:cNvSpPr>
          <p:nvPr/>
        </p:nvSpPr>
        <p:spPr bwMode="auto">
          <a:xfrm>
            <a:off x="8208963" y="5851525"/>
            <a:ext cx="317500"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8923" name="AutoShape 35"/>
          <p:cNvSpPr>
            <a:spLocks noChangeArrowheads="1"/>
          </p:cNvSpPr>
          <p:nvPr/>
        </p:nvSpPr>
        <p:spPr bwMode="auto">
          <a:xfrm>
            <a:off x="4881563" y="2944813"/>
            <a:ext cx="1287462"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24" name="Oval 36" descr="20%"/>
          <p:cNvSpPr>
            <a:spLocks noChangeArrowheads="1"/>
          </p:cNvSpPr>
          <p:nvPr/>
        </p:nvSpPr>
        <p:spPr bwMode="auto">
          <a:xfrm>
            <a:off x="5737225" y="3068638"/>
            <a:ext cx="317500"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8925" name="AutoShape 37"/>
          <p:cNvSpPr>
            <a:spLocks noChangeArrowheads="1"/>
          </p:cNvSpPr>
          <p:nvPr/>
        </p:nvSpPr>
        <p:spPr bwMode="auto">
          <a:xfrm>
            <a:off x="6178550" y="2976563"/>
            <a:ext cx="1287463"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26" name="Oval 38" descr="20%"/>
          <p:cNvSpPr>
            <a:spLocks noChangeArrowheads="1"/>
          </p:cNvSpPr>
          <p:nvPr/>
        </p:nvSpPr>
        <p:spPr bwMode="auto">
          <a:xfrm>
            <a:off x="7035800" y="3051175"/>
            <a:ext cx="315913" cy="458788"/>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sp>
        <p:nvSpPr>
          <p:cNvPr id="38927" name="AutoShape 39"/>
          <p:cNvSpPr>
            <a:spLocks noChangeArrowheads="1"/>
          </p:cNvSpPr>
          <p:nvPr/>
        </p:nvSpPr>
        <p:spPr bwMode="auto">
          <a:xfrm>
            <a:off x="7451725" y="2976563"/>
            <a:ext cx="1289050" cy="812800"/>
          </a:xfrm>
          <a:prstGeom prst="roundRect">
            <a:avLst>
              <a:gd name="adj" fmla="val 14514"/>
            </a:avLst>
          </a:prstGeom>
          <a:solidFill>
            <a:srgbClr val="FFFF99"/>
          </a:solidFill>
          <a:ln w="9525">
            <a:solidFill>
              <a:srgbClr val="000000"/>
            </a:solidFill>
            <a:round/>
            <a:headEnd/>
            <a:tailEnd/>
          </a:ln>
        </p:spPr>
        <p:txBody>
          <a:bodyPr/>
          <a:lstStyle/>
          <a:p>
            <a:endParaRPr lang="en-GB"/>
          </a:p>
        </p:txBody>
      </p:sp>
      <p:sp>
        <p:nvSpPr>
          <p:cNvPr id="38928" name="Oval 40" descr="20%"/>
          <p:cNvSpPr>
            <a:spLocks noChangeArrowheads="1"/>
          </p:cNvSpPr>
          <p:nvPr/>
        </p:nvSpPr>
        <p:spPr bwMode="auto">
          <a:xfrm>
            <a:off x="8332788" y="3033713"/>
            <a:ext cx="317500" cy="458787"/>
          </a:xfrm>
          <a:prstGeom prst="ellipse">
            <a:avLst/>
          </a:prstGeom>
          <a:pattFill prst="pct20">
            <a:fgClr>
              <a:srgbClr val="FF0000"/>
            </a:fgClr>
            <a:bgClr>
              <a:srgbClr val="FFFFFF"/>
            </a:bgClr>
          </a:pattFill>
          <a:ln w="9525">
            <a:solidFill>
              <a:srgbClr val="000000"/>
            </a:solidFill>
            <a:round/>
            <a:headEnd/>
            <a:tailEnd/>
          </a:ln>
        </p:spPr>
        <p:txBody>
          <a:bodyPr/>
          <a:lstStyle/>
          <a:p>
            <a:endParaRPr lang="en-GB"/>
          </a:p>
        </p:txBody>
      </p:sp>
      <p:grpSp>
        <p:nvGrpSpPr>
          <p:cNvPr id="38929" name="Group 41"/>
          <p:cNvGrpSpPr>
            <a:grpSpLocks/>
          </p:cNvGrpSpPr>
          <p:nvPr/>
        </p:nvGrpSpPr>
        <p:grpSpPr bwMode="auto">
          <a:xfrm>
            <a:off x="4356100" y="3430588"/>
            <a:ext cx="4284663" cy="1584325"/>
            <a:chOff x="3136" y="1616"/>
            <a:chExt cx="2375" cy="798"/>
          </a:xfrm>
        </p:grpSpPr>
        <p:sp>
          <p:nvSpPr>
            <p:cNvPr id="38968" name="Rectangle 42"/>
            <p:cNvSpPr>
              <a:spLocks noChangeArrowheads="1"/>
            </p:cNvSpPr>
            <p:nvPr/>
          </p:nvSpPr>
          <p:spPr bwMode="auto">
            <a:xfrm>
              <a:off x="3211" y="1919"/>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8969" name="Freeform 43"/>
            <p:cNvSpPr>
              <a:spLocks/>
            </p:cNvSpPr>
            <p:nvPr/>
          </p:nvSpPr>
          <p:spPr bwMode="auto">
            <a:xfrm>
              <a:off x="3234" y="1810"/>
              <a:ext cx="92" cy="95"/>
            </a:xfrm>
            <a:custGeom>
              <a:avLst/>
              <a:gdLst>
                <a:gd name="T0" fmla="*/ 72 w 100"/>
                <a:gd name="T1" fmla="*/ 0 h 95"/>
                <a:gd name="T2" fmla="*/ 92 w 100"/>
                <a:gd name="T3" fmla="*/ 17 h 95"/>
                <a:gd name="T4" fmla="*/ 20 w 100"/>
                <a:gd name="T5" fmla="*/ 95 h 95"/>
                <a:gd name="T6" fmla="*/ 0 w 100"/>
                <a:gd name="T7" fmla="*/ 73 h 95"/>
                <a:gd name="T8" fmla="*/ 72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78" y="0"/>
                  </a:moveTo>
                  <a:lnTo>
                    <a:pt x="100" y="17"/>
                  </a:lnTo>
                  <a:lnTo>
                    <a:pt x="22"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8970" name="Freeform 44"/>
            <p:cNvSpPr>
              <a:spLocks/>
            </p:cNvSpPr>
            <p:nvPr/>
          </p:nvSpPr>
          <p:spPr bwMode="auto">
            <a:xfrm>
              <a:off x="3136" y="1805"/>
              <a:ext cx="88" cy="100"/>
            </a:xfrm>
            <a:custGeom>
              <a:avLst/>
              <a:gdLst>
                <a:gd name="T0" fmla="*/ 16 w 95"/>
                <a:gd name="T1" fmla="*/ 0 h 100"/>
                <a:gd name="T2" fmla="*/ 88 w 95"/>
                <a:gd name="T3" fmla="*/ 78 h 100"/>
                <a:gd name="T4" fmla="*/ 72 w 95"/>
                <a:gd name="T5" fmla="*/ 100 h 100"/>
                <a:gd name="T6" fmla="*/ 0 w 95"/>
                <a:gd name="T7" fmla="*/ 22 h 100"/>
                <a:gd name="T8" fmla="*/ 16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17" y="0"/>
                  </a:moveTo>
                  <a:lnTo>
                    <a:pt x="95" y="78"/>
                  </a:lnTo>
                  <a:lnTo>
                    <a:pt x="78" y="100"/>
                  </a:lnTo>
                  <a:lnTo>
                    <a:pt x="0" y="22"/>
                  </a:lnTo>
                  <a:lnTo>
                    <a:pt x="17" y="0"/>
                  </a:lnTo>
                  <a:close/>
                </a:path>
              </a:pathLst>
            </a:custGeom>
            <a:solidFill>
              <a:srgbClr val="DD0806"/>
            </a:solidFill>
            <a:ln w="9525">
              <a:solidFill>
                <a:srgbClr val="000000"/>
              </a:solidFill>
              <a:prstDash val="solid"/>
              <a:round/>
              <a:headEnd/>
              <a:tailEnd/>
            </a:ln>
          </p:spPr>
          <p:txBody>
            <a:bodyPr/>
            <a:lstStyle/>
            <a:p>
              <a:endParaRPr lang="en-GB"/>
            </a:p>
          </p:txBody>
        </p:sp>
        <p:sp>
          <p:nvSpPr>
            <p:cNvPr id="38971" name="Freeform 45"/>
            <p:cNvSpPr>
              <a:spLocks/>
            </p:cNvSpPr>
            <p:nvPr/>
          </p:nvSpPr>
          <p:spPr bwMode="auto">
            <a:xfrm>
              <a:off x="3537" y="1860"/>
              <a:ext cx="180" cy="195"/>
            </a:xfrm>
            <a:custGeom>
              <a:avLst/>
              <a:gdLst>
                <a:gd name="T0" fmla="*/ 42 w 195"/>
                <a:gd name="T1" fmla="*/ 0 h 195"/>
                <a:gd name="T2" fmla="*/ 180 w 195"/>
                <a:gd name="T3" fmla="*/ 151 h 195"/>
                <a:gd name="T4" fmla="*/ 144 w 195"/>
                <a:gd name="T5" fmla="*/ 195 h 195"/>
                <a:gd name="T6" fmla="*/ 0 w 195"/>
                <a:gd name="T7" fmla="*/ 39 h 195"/>
                <a:gd name="T8" fmla="*/ 42 w 195"/>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5">
                  <a:moveTo>
                    <a:pt x="45" y="0"/>
                  </a:moveTo>
                  <a:lnTo>
                    <a:pt x="195" y="151"/>
                  </a:lnTo>
                  <a:lnTo>
                    <a:pt x="156" y="195"/>
                  </a:lnTo>
                  <a:lnTo>
                    <a:pt x="0" y="39"/>
                  </a:lnTo>
                  <a:lnTo>
                    <a:pt x="45" y="0"/>
                  </a:lnTo>
                  <a:close/>
                </a:path>
              </a:pathLst>
            </a:custGeom>
            <a:solidFill>
              <a:srgbClr val="DD0806"/>
            </a:solidFill>
            <a:ln w="9525">
              <a:solidFill>
                <a:srgbClr val="000000"/>
              </a:solidFill>
              <a:prstDash val="solid"/>
              <a:round/>
              <a:headEnd/>
              <a:tailEnd/>
            </a:ln>
          </p:spPr>
          <p:txBody>
            <a:bodyPr/>
            <a:lstStyle/>
            <a:p>
              <a:endParaRPr lang="en-GB"/>
            </a:p>
          </p:txBody>
        </p:sp>
        <p:sp>
          <p:nvSpPr>
            <p:cNvPr id="38972" name="Freeform 46"/>
            <p:cNvSpPr>
              <a:spLocks/>
            </p:cNvSpPr>
            <p:nvPr/>
          </p:nvSpPr>
          <p:spPr bwMode="auto">
            <a:xfrm>
              <a:off x="3532" y="174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5" y="5"/>
                  </a:moveTo>
                  <a:lnTo>
                    <a:pt x="33" y="0"/>
                  </a:lnTo>
                  <a:lnTo>
                    <a:pt x="33" y="111"/>
                  </a:lnTo>
                  <a:lnTo>
                    <a:pt x="0" y="111"/>
                  </a:lnTo>
                  <a:lnTo>
                    <a:pt x="5" y="5"/>
                  </a:lnTo>
                  <a:close/>
                </a:path>
              </a:pathLst>
            </a:custGeom>
            <a:solidFill>
              <a:srgbClr val="DD0806"/>
            </a:solidFill>
            <a:ln w="9525">
              <a:solidFill>
                <a:srgbClr val="000000"/>
              </a:solidFill>
              <a:prstDash val="solid"/>
              <a:round/>
              <a:headEnd/>
              <a:tailEnd/>
            </a:ln>
          </p:spPr>
          <p:txBody>
            <a:bodyPr/>
            <a:lstStyle/>
            <a:p>
              <a:endParaRPr lang="en-GB"/>
            </a:p>
          </p:txBody>
        </p:sp>
        <p:sp>
          <p:nvSpPr>
            <p:cNvPr id="38973" name="Freeform 47"/>
            <p:cNvSpPr>
              <a:spLocks/>
            </p:cNvSpPr>
            <p:nvPr/>
          </p:nvSpPr>
          <p:spPr bwMode="auto">
            <a:xfrm>
              <a:off x="3424" y="1866"/>
              <a:ext cx="102" cy="28"/>
            </a:xfrm>
            <a:custGeom>
              <a:avLst/>
              <a:gdLst>
                <a:gd name="T0" fmla="*/ 0 w 111"/>
                <a:gd name="T1" fmla="*/ 0 h 28"/>
                <a:gd name="T2" fmla="*/ 102 w 111"/>
                <a:gd name="T3" fmla="*/ 0 h 28"/>
                <a:gd name="T4" fmla="*/ 102 w 111"/>
                <a:gd name="T5" fmla="*/ 28 h 28"/>
                <a:gd name="T6" fmla="*/ 6 w 111"/>
                <a:gd name="T7" fmla="*/ 28 h 28"/>
                <a:gd name="T8" fmla="*/ 0 w 11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8">
                  <a:moveTo>
                    <a:pt x="0" y="0"/>
                  </a:moveTo>
                  <a:lnTo>
                    <a:pt x="111" y="0"/>
                  </a:lnTo>
                  <a:lnTo>
                    <a:pt x="111"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grpSp>
          <p:nvGrpSpPr>
            <p:cNvPr id="38974" name="Group 48"/>
            <p:cNvGrpSpPr>
              <a:grpSpLocks/>
            </p:cNvGrpSpPr>
            <p:nvPr/>
          </p:nvGrpSpPr>
          <p:grpSpPr bwMode="auto">
            <a:xfrm>
              <a:off x="3882" y="1757"/>
              <a:ext cx="292" cy="312"/>
              <a:chOff x="3882" y="1693"/>
              <a:chExt cx="292" cy="312"/>
            </a:xfrm>
          </p:grpSpPr>
          <p:sp>
            <p:nvSpPr>
              <p:cNvPr id="38990" name="Freeform 49"/>
              <p:cNvSpPr>
                <a:spLocks/>
              </p:cNvSpPr>
              <p:nvPr/>
            </p:nvSpPr>
            <p:spPr bwMode="auto">
              <a:xfrm>
                <a:off x="3882" y="1810"/>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8991" name="Freeform 50"/>
              <p:cNvSpPr>
                <a:spLocks/>
              </p:cNvSpPr>
              <p:nvPr/>
            </p:nvSpPr>
            <p:spPr bwMode="auto">
              <a:xfrm>
                <a:off x="4036" y="1693"/>
                <a:ext cx="30" cy="112"/>
              </a:xfrm>
              <a:custGeom>
                <a:avLst/>
                <a:gdLst>
                  <a:gd name="T0" fmla="*/ 25 w 33"/>
                  <a:gd name="T1" fmla="*/ 6 h 112"/>
                  <a:gd name="T2" fmla="*/ 0 w 33"/>
                  <a:gd name="T3" fmla="*/ 0 h 112"/>
                  <a:gd name="T4" fmla="*/ 0 w 33"/>
                  <a:gd name="T5" fmla="*/ 112 h 112"/>
                  <a:gd name="T6" fmla="*/ 30 w 33"/>
                  <a:gd name="T7" fmla="*/ 112 h 112"/>
                  <a:gd name="T8" fmla="*/ 25 w 33"/>
                  <a:gd name="T9" fmla="*/ 6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2">
                    <a:moveTo>
                      <a:pt x="27" y="6"/>
                    </a:moveTo>
                    <a:lnTo>
                      <a:pt x="0" y="0"/>
                    </a:lnTo>
                    <a:lnTo>
                      <a:pt x="0" y="112"/>
                    </a:lnTo>
                    <a:lnTo>
                      <a:pt x="33" y="112"/>
                    </a:lnTo>
                    <a:lnTo>
                      <a:pt x="27" y="6"/>
                    </a:lnTo>
                    <a:close/>
                  </a:path>
                </a:pathLst>
              </a:custGeom>
              <a:solidFill>
                <a:srgbClr val="DD0806"/>
              </a:solidFill>
              <a:ln w="9525">
                <a:solidFill>
                  <a:srgbClr val="000000"/>
                </a:solidFill>
                <a:prstDash val="solid"/>
                <a:round/>
                <a:headEnd/>
                <a:tailEnd/>
              </a:ln>
            </p:spPr>
            <p:txBody>
              <a:bodyPr/>
              <a:lstStyle/>
              <a:p>
                <a:endParaRPr lang="en-GB"/>
              </a:p>
            </p:txBody>
          </p:sp>
          <p:sp>
            <p:nvSpPr>
              <p:cNvPr id="38992" name="Freeform 51"/>
              <p:cNvSpPr>
                <a:spLocks/>
              </p:cNvSpPr>
              <p:nvPr/>
            </p:nvSpPr>
            <p:spPr bwMode="auto">
              <a:xfrm>
                <a:off x="4066" y="1816"/>
                <a:ext cx="108" cy="28"/>
              </a:xfrm>
              <a:custGeom>
                <a:avLst/>
                <a:gdLst>
                  <a:gd name="T0" fmla="*/ 108 w 117"/>
                  <a:gd name="T1" fmla="*/ 0 h 28"/>
                  <a:gd name="T2" fmla="*/ 6 w 117"/>
                  <a:gd name="T3" fmla="*/ 0 h 28"/>
                  <a:gd name="T4" fmla="*/ 0 w 117"/>
                  <a:gd name="T5" fmla="*/ 28 h 28"/>
                  <a:gd name="T6" fmla="*/ 102 w 117"/>
                  <a:gd name="T7" fmla="*/ 28 h 28"/>
                  <a:gd name="T8" fmla="*/ 108 w 11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8">
                    <a:moveTo>
                      <a:pt x="117" y="0"/>
                    </a:moveTo>
                    <a:lnTo>
                      <a:pt x="6" y="0"/>
                    </a:lnTo>
                    <a:lnTo>
                      <a:pt x="0" y="28"/>
                    </a:lnTo>
                    <a:lnTo>
                      <a:pt x="111" y="28"/>
                    </a:lnTo>
                    <a:lnTo>
                      <a:pt x="117" y="0"/>
                    </a:lnTo>
                    <a:close/>
                  </a:path>
                </a:pathLst>
              </a:custGeom>
              <a:solidFill>
                <a:srgbClr val="DD0806"/>
              </a:solidFill>
              <a:ln w="9525">
                <a:solidFill>
                  <a:srgbClr val="000000"/>
                </a:solidFill>
                <a:prstDash val="solid"/>
                <a:round/>
                <a:headEnd/>
                <a:tailEnd/>
              </a:ln>
            </p:spPr>
            <p:txBody>
              <a:bodyPr/>
              <a:lstStyle/>
              <a:p>
                <a:endParaRPr lang="en-GB"/>
              </a:p>
            </p:txBody>
          </p:sp>
        </p:grpSp>
        <p:sp>
          <p:nvSpPr>
            <p:cNvPr id="38975" name="Rectangle 52"/>
            <p:cNvSpPr>
              <a:spLocks noChangeArrowheads="1"/>
            </p:cNvSpPr>
            <p:nvPr/>
          </p:nvSpPr>
          <p:spPr bwMode="auto">
            <a:xfrm>
              <a:off x="4311" y="1930"/>
              <a:ext cx="51" cy="217"/>
            </a:xfrm>
            <a:prstGeom prst="rect">
              <a:avLst/>
            </a:prstGeom>
            <a:solidFill>
              <a:srgbClr val="DD0806"/>
            </a:solidFill>
            <a:ln w="9525">
              <a:solidFill>
                <a:srgbClr val="000000"/>
              </a:solidFill>
              <a:miter lim="800000"/>
              <a:headEnd/>
              <a:tailEnd/>
            </a:ln>
          </p:spPr>
          <p:txBody>
            <a:bodyPr/>
            <a:lstStyle/>
            <a:p>
              <a:endParaRPr lang="en-GB"/>
            </a:p>
          </p:txBody>
        </p:sp>
        <p:sp>
          <p:nvSpPr>
            <p:cNvPr id="38976" name="Freeform 53"/>
            <p:cNvSpPr>
              <a:spLocks/>
            </p:cNvSpPr>
            <p:nvPr/>
          </p:nvSpPr>
          <p:spPr bwMode="auto">
            <a:xfrm>
              <a:off x="4246" y="1816"/>
              <a:ext cx="93" cy="94"/>
            </a:xfrm>
            <a:custGeom>
              <a:avLst/>
              <a:gdLst>
                <a:gd name="T0" fmla="*/ 20 w 100"/>
                <a:gd name="T1" fmla="*/ 0 h 94"/>
                <a:gd name="T2" fmla="*/ 0 w 100"/>
                <a:gd name="T3" fmla="*/ 17 h 94"/>
                <a:gd name="T4" fmla="*/ 73 w 100"/>
                <a:gd name="T5" fmla="*/ 94 h 94"/>
                <a:gd name="T6" fmla="*/ 93 w 100"/>
                <a:gd name="T7" fmla="*/ 72 h 94"/>
                <a:gd name="T8" fmla="*/ 20 w 10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4">
                  <a:moveTo>
                    <a:pt x="22" y="0"/>
                  </a:moveTo>
                  <a:lnTo>
                    <a:pt x="0" y="17"/>
                  </a:lnTo>
                  <a:lnTo>
                    <a:pt x="78" y="94"/>
                  </a:lnTo>
                  <a:lnTo>
                    <a:pt x="100" y="72"/>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8977" name="Freeform 54"/>
            <p:cNvSpPr>
              <a:spLocks/>
            </p:cNvSpPr>
            <p:nvPr/>
          </p:nvSpPr>
          <p:spPr bwMode="auto">
            <a:xfrm>
              <a:off x="4349" y="1810"/>
              <a:ext cx="87" cy="100"/>
            </a:xfrm>
            <a:custGeom>
              <a:avLst/>
              <a:gdLst>
                <a:gd name="T0" fmla="*/ 71 w 95"/>
                <a:gd name="T1" fmla="*/ 0 h 100"/>
                <a:gd name="T2" fmla="*/ 0 w 95"/>
                <a:gd name="T3" fmla="*/ 78 h 100"/>
                <a:gd name="T4" fmla="*/ 16 w 95"/>
                <a:gd name="T5" fmla="*/ 100 h 100"/>
                <a:gd name="T6" fmla="*/ 87 w 95"/>
                <a:gd name="T7" fmla="*/ 23 h 100"/>
                <a:gd name="T8" fmla="*/ 71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8978" name="Rectangle 55"/>
            <p:cNvSpPr>
              <a:spLocks noChangeArrowheads="1"/>
            </p:cNvSpPr>
            <p:nvPr/>
          </p:nvSpPr>
          <p:spPr bwMode="auto">
            <a:xfrm>
              <a:off x="4003" y="2197"/>
              <a:ext cx="50" cy="217"/>
            </a:xfrm>
            <a:prstGeom prst="rect">
              <a:avLst/>
            </a:prstGeom>
            <a:solidFill>
              <a:srgbClr val="DD0806"/>
            </a:solidFill>
            <a:ln w="9525">
              <a:solidFill>
                <a:srgbClr val="000000"/>
              </a:solidFill>
              <a:miter lim="800000"/>
              <a:headEnd/>
              <a:tailEnd/>
            </a:ln>
          </p:spPr>
          <p:txBody>
            <a:bodyPr/>
            <a:lstStyle/>
            <a:p>
              <a:endParaRPr lang="en-GB"/>
            </a:p>
          </p:txBody>
        </p:sp>
        <p:sp>
          <p:nvSpPr>
            <p:cNvPr id="38979" name="Freeform 56"/>
            <p:cNvSpPr>
              <a:spLocks/>
            </p:cNvSpPr>
            <p:nvPr/>
          </p:nvSpPr>
          <p:spPr bwMode="auto">
            <a:xfrm>
              <a:off x="4025" y="2088"/>
              <a:ext cx="93" cy="95"/>
            </a:xfrm>
            <a:custGeom>
              <a:avLst/>
              <a:gdLst>
                <a:gd name="T0" fmla="*/ 72 w 101"/>
                <a:gd name="T1" fmla="*/ 0 h 95"/>
                <a:gd name="T2" fmla="*/ 93 w 101"/>
                <a:gd name="T3" fmla="*/ 17 h 95"/>
                <a:gd name="T4" fmla="*/ 21 w 101"/>
                <a:gd name="T5" fmla="*/ 95 h 95"/>
                <a:gd name="T6" fmla="*/ 0 w 101"/>
                <a:gd name="T7" fmla="*/ 73 h 95"/>
                <a:gd name="T8" fmla="*/ 72 w 101"/>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95">
                  <a:moveTo>
                    <a:pt x="78" y="0"/>
                  </a:moveTo>
                  <a:lnTo>
                    <a:pt x="101" y="17"/>
                  </a:lnTo>
                  <a:lnTo>
                    <a:pt x="23" y="95"/>
                  </a:lnTo>
                  <a:lnTo>
                    <a:pt x="0" y="73"/>
                  </a:lnTo>
                  <a:lnTo>
                    <a:pt x="78" y="0"/>
                  </a:lnTo>
                  <a:close/>
                </a:path>
              </a:pathLst>
            </a:custGeom>
            <a:solidFill>
              <a:srgbClr val="DD0806"/>
            </a:solidFill>
            <a:ln w="9525">
              <a:solidFill>
                <a:srgbClr val="000000"/>
              </a:solidFill>
              <a:prstDash val="solid"/>
              <a:round/>
              <a:headEnd/>
              <a:tailEnd/>
            </a:ln>
          </p:spPr>
          <p:txBody>
            <a:bodyPr/>
            <a:lstStyle/>
            <a:p>
              <a:endParaRPr lang="en-GB"/>
            </a:p>
          </p:txBody>
        </p:sp>
        <p:sp>
          <p:nvSpPr>
            <p:cNvPr id="38980" name="Freeform 57"/>
            <p:cNvSpPr>
              <a:spLocks/>
            </p:cNvSpPr>
            <p:nvPr/>
          </p:nvSpPr>
          <p:spPr bwMode="auto">
            <a:xfrm>
              <a:off x="3928" y="2083"/>
              <a:ext cx="87" cy="100"/>
            </a:xfrm>
            <a:custGeom>
              <a:avLst/>
              <a:gdLst>
                <a:gd name="T0" fmla="*/ 15 w 94"/>
                <a:gd name="T1" fmla="*/ 0 h 100"/>
                <a:gd name="T2" fmla="*/ 87 w 94"/>
                <a:gd name="T3" fmla="*/ 78 h 100"/>
                <a:gd name="T4" fmla="*/ 72 w 94"/>
                <a:gd name="T5" fmla="*/ 100 h 100"/>
                <a:gd name="T6" fmla="*/ 0 w 94"/>
                <a:gd name="T7" fmla="*/ 22 h 100"/>
                <a:gd name="T8" fmla="*/ 15 w 94"/>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00">
                  <a:moveTo>
                    <a:pt x="16" y="0"/>
                  </a:moveTo>
                  <a:lnTo>
                    <a:pt x="94" y="78"/>
                  </a:lnTo>
                  <a:lnTo>
                    <a:pt x="78" y="100"/>
                  </a:lnTo>
                  <a:lnTo>
                    <a:pt x="0" y="22"/>
                  </a:lnTo>
                  <a:lnTo>
                    <a:pt x="16" y="0"/>
                  </a:lnTo>
                  <a:close/>
                </a:path>
              </a:pathLst>
            </a:custGeom>
            <a:solidFill>
              <a:srgbClr val="DD0806"/>
            </a:solidFill>
            <a:ln w="9525">
              <a:solidFill>
                <a:srgbClr val="000000"/>
              </a:solidFill>
              <a:prstDash val="solid"/>
              <a:round/>
              <a:headEnd/>
              <a:tailEnd/>
            </a:ln>
          </p:spPr>
          <p:txBody>
            <a:bodyPr/>
            <a:lstStyle/>
            <a:p>
              <a:endParaRPr lang="en-GB"/>
            </a:p>
          </p:txBody>
        </p:sp>
        <p:sp>
          <p:nvSpPr>
            <p:cNvPr id="38981" name="Freeform 58"/>
            <p:cNvSpPr>
              <a:spLocks/>
            </p:cNvSpPr>
            <p:nvPr/>
          </p:nvSpPr>
          <p:spPr bwMode="auto">
            <a:xfrm>
              <a:off x="4904" y="2111"/>
              <a:ext cx="180" cy="194"/>
            </a:xfrm>
            <a:custGeom>
              <a:avLst/>
              <a:gdLst>
                <a:gd name="T0" fmla="*/ 41 w 195"/>
                <a:gd name="T1" fmla="*/ 0 h 194"/>
                <a:gd name="T2" fmla="*/ 180 w 195"/>
                <a:gd name="T3" fmla="*/ 150 h 194"/>
                <a:gd name="T4" fmla="*/ 144 w 195"/>
                <a:gd name="T5" fmla="*/ 194 h 194"/>
                <a:gd name="T6" fmla="*/ 0 w 195"/>
                <a:gd name="T7" fmla="*/ 39 h 194"/>
                <a:gd name="T8" fmla="*/ 41 w 195"/>
                <a:gd name="T9" fmla="*/ 0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94">
                  <a:moveTo>
                    <a:pt x="44" y="0"/>
                  </a:moveTo>
                  <a:lnTo>
                    <a:pt x="195" y="150"/>
                  </a:lnTo>
                  <a:lnTo>
                    <a:pt x="156" y="194"/>
                  </a:lnTo>
                  <a:lnTo>
                    <a:pt x="0" y="39"/>
                  </a:lnTo>
                  <a:lnTo>
                    <a:pt x="44" y="0"/>
                  </a:lnTo>
                  <a:close/>
                </a:path>
              </a:pathLst>
            </a:custGeom>
            <a:solidFill>
              <a:srgbClr val="DD0806"/>
            </a:solidFill>
            <a:ln w="9525">
              <a:solidFill>
                <a:srgbClr val="000000"/>
              </a:solidFill>
              <a:prstDash val="solid"/>
              <a:round/>
              <a:headEnd/>
              <a:tailEnd/>
            </a:ln>
          </p:spPr>
          <p:txBody>
            <a:bodyPr/>
            <a:lstStyle/>
            <a:p>
              <a:endParaRPr lang="en-GB"/>
            </a:p>
          </p:txBody>
        </p:sp>
        <p:sp>
          <p:nvSpPr>
            <p:cNvPr id="38982" name="Freeform 59"/>
            <p:cNvSpPr>
              <a:spLocks/>
            </p:cNvSpPr>
            <p:nvPr/>
          </p:nvSpPr>
          <p:spPr bwMode="auto">
            <a:xfrm>
              <a:off x="4899" y="1994"/>
              <a:ext cx="30" cy="111"/>
            </a:xfrm>
            <a:custGeom>
              <a:avLst/>
              <a:gdLst>
                <a:gd name="T0" fmla="*/ 5 w 33"/>
                <a:gd name="T1" fmla="*/ 5 h 111"/>
                <a:gd name="T2" fmla="*/ 30 w 33"/>
                <a:gd name="T3" fmla="*/ 0 h 111"/>
                <a:gd name="T4" fmla="*/ 30 w 33"/>
                <a:gd name="T5" fmla="*/ 111 h 111"/>
                <a:gd name="T6" fmla="*/ 0 w 33"/>
                <a:gd name="T7" fmla="*/ 111 h 111"/>
                <a:gd name="T8" fmla="*/ 5 w 33"/>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11">
                  <a:moveTo>
                    <a:pt x="6" y="5"/>
                  </a:moveTo>
                  <a:lnTo>
                    <a:pt x="33" y="0"/>
                  </a:lnTo>
                  <a:lnTo>
                    <a:pt x="33" y="111"/>
                  </a:lnTo>
                  <a:lnTo>
                    <a:pt x="0" y="111"/>
                  </a:lnTo>
                  <a:lnTo>
                    <a:pt x="6" y="5"/>
                  </a:lnTo>
                  <a:close/>
                </a:path>
              </a:pathLst>
            </a:custGeom>
            <a:solidFill>
              <a:srgbClr val="DD0806"/>
            </a:solidFill>
            <a:ln w="9525">
              <a:solidFill>
                <a:srgbClr val="000000"/>
              </a:solidFill>
              <a:prstDash val="solid"/>
              <a:round/>
              <a:headEnd/>
              <a:tailEnd/>
            </a:ln>
          </p:spPr>
          <p:txBody>
            <a:bodyPr/>
            <a:lstStyle/>
            <a:p>
              <a:endParaRPr lang="en-GB"/>
            </a:p>
          </p:txBody>
        </p:sp>
        <p:sp>
          <p:nvSpPr>
            <p:cNvPr id="38983" name="Freeform 60"/>
            <p:cNvSpPr>
              <a:spLocks/>
            </p:cNvSpPr>
            <p:nvPr/>
          </p:nvSpPr>
          <p:spPr bwMode="auto">
            <a:xfrm>
              <a:off x="4791" y="2116"/>
              <a:ext cx="103" cy="28"/>
            </a:xfrm>
            <a:custGeom>
              <a:avLst/>
              <a:gdLst>
                <a:gd name="T0" fmla="*/ 0 w 112"/>
                <a:gd name="T1" fmla="*/ 0 h 28"/>
                <a:gd name="T2" fmla="*/ 103 w 112"/>
                <a:gd name="T3" fmla="*/ 0 h 28"/>
                <a:gd name="T4" fmla="*/ 103 w 112"/>
                <a:gd name="T5" fmla="*/ 28 h 28"/>
                <a:gd name="T6" fmla="*/ 6 w 112"/>
                <a:gd name="T7" fmla="*/ 28 h 28"/>
                <a:gd name="T8" fmla="*/ 0 w 11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28">
                  <a:moveTo>
                    <a:pt x="0" y="0"/>
                  </a:moveTo>
                  <a:lnTo>
                    <a:pt x="112" y="0"/>
                  </a:lnTo>
                  <a:lnTo>
                    <a:pt x="112" y="28"/>
                  </a:lnTo>
                  <a:lnTo>
                    <a:pt x="6" y="28"/>
                  </a:lnTo>
                  <a:lnTo>
                    <a:pt x="0" y="0"/>
                  </a:lnTo>
                  <a:close/>
                </a:path>
              </a:pathLst>
            </a:custGeom>
            <a:solidFill>
              <a:srgbClr val="DD0806"/>
            </a:solidFill>
            <a:ln w="9525">
              <a:solidFill>
                <a:srgbClr val="000000"/>
              </a:solidFill>
              <a:prstDash val="solid"/>
              <a:round/>
              <a:headEnd/>
              <a:tailEnd/>
            </a:ln>
          </p:spPr>
          <p:txBody>
            <a:bodyPr/>
            <a:lstStyle/>
            <a:p>
              <a:endParaRPr lang="en-GB"/>
            </a:p>
          </p:txBody>
        </p:sp>
        <p:sp>
          <p:nvSpPr>
            <p:cNvPr id="38984" name="Freeform 61"/>
            <p:cNvSpPr>
              <a:spLocks/>
            </p:cNvSpPr>
            <p:nvPr/>
          </p:nvSpPr>
          <p:spPr bwMode="auto">
            <a:xfrm>
              <a:off x="4899" y="1732"/>
              <a:ext cx="174" cy="195"/>
            </a:xfrm>
            <a:custGeom>
              <a:avLst/>
              <a:gdLst>
                <a:gd name="T0" fmla="*/ 138 w 189"/>
                <a:gd name="T1" fmla="*/ 0 h 195"/>
                <a:gd name="T2" fmla="*/ 174 w 189"/>
                <a:gd name="T3" fmla="*/ 39 h 195"/>
                <a:gd name="T4" fmla="*/ 36 w 189"/>
                <a:gd name="T5" fmla="*/ 195 h 195"/>
                <a:gd name="T6" fmla="*/ 0 w 189"/>
                <a:gd name="T7" fmla="*/ 151 h 195"/>
                <a:gd name="T8" fmla="*/ 138 w 189"/>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95">
                  <a:moveTo>
                    <a:pt x="150" y="0"/>
                  </a:moveTo>
                  <a:lnTo>
                    <a:pt x="189" y="39"/>
                  </a:lnTo>
                  <a:lnTo>
                    <a:pt x="39" y="195"/>
                  </a:lnTo>
                  <a:lnTo>
                    <a:pt x="0" y="151"/>
                  </a:lnTo>
                  <a:lnTo>
                    <a:pt x="150" y="0"/>
                  </a:lnTo>
                  <a:close/>
                </a:path>
              </a:pathLst>
            </a:custGeom>
            <a:solidFill>
              <a:srgbClr val="DD0806"/>
            </a:solidFill>
            <a:ln w="9525">
              <a:solidFill>
                <a:srgbClr val="000000"/>
              </a:solidFill>
              <a:prstDash val="solid"/>
              <a:round/>
              <a:headEnd/>
              <a:tailEnd/>
            </a:ln>
          </p:spPr>
          <p:txBody>
            <a:bodyPr/>
            <a:lstStyle/>
            <a:p>
              <a:endParaRPr lang="en-GB"/>
            </a:p>
          </p:txBody>
        </p:sp>
        <p:sp>
          <p:nvSpPr>
            <p:cNvPr id="38985" name="Freeform 62"/>
            <p:cNvSpPr>
              <a:spLocks/>
            </p:cNvSpPr>
            <p:nvPr/>
          </p:nvSpPr>
          <p:spPr bwMode="auto">
            <a:xfrm>
              <a:off x="5053" y="1616"/>
              <a:ext cx="31" cy="111"/>
            </a:xfrm>
            <a:custGeom>
              <a:avLst/>
              <a:gdLst>
                <a:gd name="T0" fmla="*/ 26 w 34"/>
                <a:gd name="T1" fmla="*/ 5 h 111"/>
                <a:gd name="T2" fmla="*/ 0 w 34"/>
                <a:gd name="T3" fmla="*/ 0 h 111"/>
                <a:gd name="T4" fmla="*/ 0 w 34"/>
                <a:gd name="T5" fmla="*/ 111 h 111"/>
                <a:gd name="T6" fmla="*/ 31 w 34"/>
                <a:gd name="T7" fmla="*/ 111 h 111"/>
                <a:gd name="T8" fmla="*/ 26 w 34"/>
                <a:gd name="T9" fmla="*/ 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11">
                  <a:moveTo>
                    <a:pt x="28" y="5"/>
                  </a:moveTo>
                  <a:lnTo>
                    <a:pt x="0" y="0"/>
                  </a:lnTo>
                  <a:lnTo>
                    <a:pt x="0" y="111"/>
                  </a:lnTo>
                  <a:lnTo>
                    <a:pt x="34" y="111"/>
                  </a:lnTo>
                  <a:lnTo>
                    <a:pt x="28" y="5"/>
                  </a:lnTo>
                  <a:close/>
                </a:path>
              </a:pathLst>
            </a:custGeom>
            <a:solidFill>
              <a:srgbClr val="DD0806"/>
            </a:solidFill>
            <a:ln w="9525">
              <a:solidFill>
                <a:srgbClr val="000000"/>
              </a:solidFill>
              <a:prstDash val="solid"/>
              <a:round/>
              <a:headEnd/>
              <a:tailEnd/>
            </a:ln>
          </p:spPr>
          <p:txBody>
            <a:bodyPr/>
            <a:lstStyle/>
            <a:p>
              <a:endParaRPr lang="en-GB"/>
            </a:p>
          </p:txBody>
        </p:sp>
        <p:sp>
          <p:nvSpPr>
            <p:cNvPr id="38986" name="Freeform 63"/>
            <p:cNvSpPr>
              <a:spLocks/>
            </p:cNvSpPr>
            <p:nvPr/>
          </p:nvSpPr>
          <p:spPr bwMode="auto">
            <a:xfrm>
              <a:off x="5084" y="1738"/>
              <a:ext cx="107" cy="28"/>
            </a:xfrm>
            <a:custGeom>
              <a:avLst/>
              <a:gdLst>
                <a:gd name="T0" fmla="*/ 107 w 116"/>
                <a:gd name="T1" fmla="*/ 0 h 28"/>
                <a:gd name="T2" fmla="*/ 5 w 116"/>
                <a:gd name="T3" fmla="*/ 0 h 28"/>
                <a:gd name="T4" fmla="*/ 0 w 116"/>
                <a:gd name="T5" fmla="*/ 28 h 28"/>
                <a:gd name="T6" fmla="*/ 102 w 116"/>
                <a:gd name="T7" fmla="*/ 28 h 28"/>
                <a:gd name="T8" fmla="*/ 107 w 11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8">
                  <a:moveTo>
                    <a:pt x="116" y="0"/>
                  </a:moveTo>
                  <a:lnTo>
                    <a:pt x="5" y="0"/>
                  </a:lnTo>
                  <a:lnTo>
                    <a:pt x="0" y="28"/>
                  </a:lnTo>
                  <a:lnTo>
                    <a:pt x="111" y="28"/>
                  </a:lnTo>
                  <a:lnTo>
                    <a:pt x="116" y="0"/>
                  </a:lnTo>
                  <a:close/>
                </a:path>
              </a:pathLst>
            </a:custGeom>
            <a:solidFill>
              <a:srgbClr val="DD0806"/>
            </a:solidFill>
            <a:ln w="9525">
              <a:solidFill>
                <a:srgbClr val="000000"/>
              </a:solidFill>
              <a:prstDash val="solid"/>
              <a:round/>
              <a:headEnd/>
              <a:tailEnd/>
            </a:ln>
          </p:spPr>
          <p:txBody>
            <a:bodyPr/>
            <a:lstStyle/>
            <a:p>
              <a:endParaRPr lang="en-GB"/>
            </a:p>
          </p:txBody>
        </p:sp>
        <p:sp>
          <p:nvSpPr>
            <p:cNvPr id="38987" name="Rectangle 64"/>
            <p:cNvSpPr>
              <a:spLocks noChangeArrowheads="1"/>
            </p:cNvSpPr>
            <p:nvPr/>
          </p:nvSpPr>
          <p:spPr bwMode="auto">
            <a:xfrm>
              <a:off x="5384" y="1925"/>
              <a:ext cx="52" cy="216"/>
            </a:xfrm>
            <a:prstGeom prst="rect">
              <a:avLst/>
            </a:prstGeom>
            <a:solidFill>
              <a:srgbClr val="DD0806"/>
            </a:solidFill>
            <a:ln w="9525">
              <a:solidFill>
                <a:srgbClr val="000000"/>
              </a:solidFill>
              <a:miter lim="800000"/>
              <a:headEnd/>
              <a:tailEnd/>
            </a:ln>
          </p:spPr>
          <p:txBody>
            <a:bodyPr/>
            <a:lstStyle/>
            <a:p>
              <a:endParaRPr lang="en-GB"/>
            </a:p>
          </p:txBody>
        </p:sp>
        <p:sp>
          <p:nvSpPr>
            <p:cNvPr id="38988" name="Freeform 65"/>
            <p:cNvSpPr>
              <a:spLocks/>
            </p:cNvSpPr>
            <p:nvPr/>
          </p:nvSpPr>
          <p:spPr bwMode="auto">
            <a:xfrm>
              <a:off x="5321" y="1810"/>
              <a:ext cx="92" cy="95"/>
            </a:xfrm>
            <a:custGeom>
              <a:avLst/>
              <a:gdLst>
                <a:gd name="T0" fmla="*/ 20 w 100"/>
                <a:gd name="T1" fmla="*/ 0 h 95"/>
                <a:gd name="T2" fmla="*/ 0 w 100"/>
                <a:gd name="T3" fmla="*/ 17 h 95"/>
                <a:gd name="T4" fmla="*/ 72 w 100"/>
                <a:gd name="T5" fmla="*/ 95 h 95"/>
                <a:gd name="T6" fmla="*/ 92 w 100"/>
                <a:gd name="T7" fmla="*/ 73 h 95"/>
                <a:gd name="T8" fmla="*/ 20 w 10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5">
                  <a:moveTo>
                    <a:pt x="22" y="0"/>
                  </a:moveTo>
                  <a:lnTo>
                    <a:pt x="0" y="17"/>
                  </a:lnTo>
                  <a:lnTo>
                    <a:pt x="78" y="95"/>
                  </a:lnTo>
                  <a:lnTo>
                    <a:pt x="100" y="73"/>
                  </a:lnTo>
                  <a:lnTo>
                    <a:pt x="22" y="0"/>
                  </a:lnTo>
                  <a:close/>
                </a:path>
              </a:pathLst>
            </a:custGeom>
            <a:solidFill>
              <a:srgbClr val="DD0806"/>
            </a:solidFill>
            <a:ln w="9525">
              <a:solidFill>
                <a:srgbClr val="000000"/>
              </a:solidFill>
              <a:prstDash val="solid"/>
              <a:round/>
              <a:headEnd/>
              <a:tailEnd/>
            </a:ln>
          </p:spPr>
          <p:txBody>
            <a:bodyPr/>
            <a:lstStyle/>
            <a:p>
              <a:endParaRPr lang="en-GB"/>
            </a:p>
          </p:txBody>
        </p:sp>
        <p:sp>
          <p:nvSpPr>
            <p:cNvPr id="38989" name="Freeform 66"/>
            <p:cNvSpPr>
              <a:spLocks/>
            </p:cNvSpPr>
            <p:nvPr/>
          </p:nvSpPr>
          <p:spPr bwMode="auto">
            <a:xfrm>
              <a:off x="5423" y="1805"/>
              <a:ext cx="88" cy="100"/>
            </a:xfrm>
            <a:custGeom>
              <a:avLst/>
              <a:gdLst>
                <a:gd name="T0" fmla="*/ 72 w 95"/>
                <a:gd name="T1" fmla="*/ 0 h 100"/>
                <a:gd name="T2" fmla="*/ 0 w 95"/>
                <a:gd name="T3" fmla="*/ 78 h 100"/>
                <a:gd name="T4" fmla="*/ 16 w 95"/>
                <a:gd name="T5" fmla="*/ 100 h 100"/>
                <a:gd name="T6" fmla="*/ 88 w 95"/>
                <a:gd name="T7" fmla="*/ 22 h 100"/>
                <a:gd name="T8" fmla="*/ 72 w 95"/>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0">
                  <a:moveTo>
                    <a:pt x="78" y="0"/>
                  </a:moveTo>
                  <a:lnTo>
                    <a:pt x="0" y="78"/>
                  </a:lnTo>
                  <a:lnTo>
                    <a:pt x="17" y="100"/>
                  </a:lnTo>
                  <a:lnTo>
                    <a:pt x="95" y="22"/>
                  </a:lnTo>
                  <a:lnTo>
                    <a:pt x="78" y="0"/>
                  </a:lnTo>
                  <a:close/>
                </a:path>
              </a:pathLst>
            </a:custGeom>
            <a:solidFill>
              <a:srgbClr val="DD0806"/>
            </a:solidFill>
            <a:ln w="9525">
              <a:solidFill>
                <a:srgbClr val="000000"/>
              </a:solidFill>
              <a:prstDash val="solid"/>
              <a:round/>
              <a:headEnd/>
              <a:tailEnd/>
            </a:ln>
          </p:spPr>
          <p:txBody>
            <a:bodyPr/>
            <a:lstStyle/>
            <a:p>
              <a:endParaRPr lang="en-GB"/>
            </a:p>
          </p:txBody>
        </p:sp>
      </p:grpSp>
      <p:sp>
        <p:nvSpPr>
          <p:cNvPr id="38930" name="AutoShape 67"/>
          <p:cNvSpPr>
            <a:spLocks noChangeArrowheads="1"/>
          </p:cNvSpPr>
          <p:nvPr/>
        </p:nvSpPr>
        <p:spPr bwMode="auto">
          <a:xfrm>
            <a:off x="4859338" y="2854325"/>
            <a:ext cx="3960812" cy="142875"/>
          </a:xfrm>
          <a:prstGeom prst="roundRect">
            <a:avLst>
              <a:gd name="adj" fmla="val 16667"/>
            </a:avLst>
          </a:prstGeom>
          <a:solidFill>
            <a:schemeClr val="accent1"/>
          </a:solidFill>
          <a:ln w="3175">
            <a:solidFill>
              <a:srgbClr val="0002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1" name="AutoShape 68"/>
          <p:cNvSpPr>
            <a:spLocks noChangeArrowheads="1"/>
          </p:cNvSpPr>
          <p:nvPr/>
        </p:nvSpPr>
        <p:spPr bwMode="auto">
          <a:xfrm>
            <a:off x="4716463" y="6381750"/>
            <a:ext cx="3960812" cy="142875"/>
          </a:xfrm>
          <a:prstGeom prst="roundRect">
            <a:avLst>
              <a:gd name="adj" fmla="val 16667"/>
            </a:avLst>
          </a:prstGeom>
          <a:solidFill>
            <a:schemeClr val="accent1"/>
          </a:solidFill>
          <a:ln w="3175">
            <a:solidFill>
              <a:srgbClr val="0002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8932" name="Group 69"/>
          <p:cNvGrpSpPr>
            <a:grpSpLocks/>
          </p:cNvGrpSpPr>
          <p:nvPr/>
        </p:nvGrpSpPr>
        <p:grpSpPr bwMode="auto">
          <a:xfrm>
            <a:off x="5292725" y="3860800"/>
            <a:ext cx="2447925" cy="722313"/>
            <a:chOff x="463" y="2024"/>
            <a:chExt cx="1542" cy="455"/>
          </a:xfrm>
        </p:grpSpPr>
        <p:sp>
          <p:nvSpPr>
            <p:cNvPr id="38957" name="AutoShape 70"/>
            <p:cNvSpPr>
              <a:spLocks noChangeArrowheads="1"/>
            </p:cNvSpPr>
            <p:nvPr/>
          </p:nvSpPr>
          <p:spPr bwMode="auto">
            <a:xfrm>
              <a:off x="463" y="2024"/>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8" name="AutoShape 71"/>
            <p:cNvSpPr>
              <a:spLocks noChangeArrowheads="1"/>
            </p:cNvSpPr>
            <p:nvPr/>
          </p:nvSpPr>
          <p:spPr bwMode="auto">
            <a:xfrm>
              <a:off x="508" y="2069"/>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9" name="AutoShape 72"/>
            <p:cNvSpPr>
              <a:spLocks noChangeArrowheads="1"/>
            </p:cNvSpPr>
            <p:nvPr/>
          </p:nvSpPr>
          <p:spPr bwMode="auto">
            <a:xfrm>
              <a:off x="554" y="2115"/>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0" name="AutoShape 73"/>
            <p:cNvSpPr>
              <a:spLocks noChangeArrowheads="1"/>
            </p:cNvSpPr>
            <p:nvPr/>
          </p:nvSpPr>
          <p:spPr bwMode="auto">
            <a:xfrm>
              <a:off x="600" y="2161"/>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1" name="AutoShape 74"/>
            <p:cNvSpPr>
              <a:spLocks noChangeArrowheads="1"/>
            </p:cNvSpPr>
            <p:nvPr/>
          </p:nvSpPr>
          <p:spPr bwMode="auto">
            <a:xfrm>
              <a:off x="1233" y="2160"/>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2" name="AutoShape 75"/>
            <p:cNvSpPr>
              <a:spLocks noChangeArrowheads="1"/>
            </p:cNvSpPr>
            <p:nvPr/>
          </p:nvSpPr>
          <p:spPr bwMode="auto">
            <a:xfrm>
              <a:off x="1278" y="2205"/>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3" name="AutoShape 76"/>
            <p:cNvSpPr>
              <a:spLocks noChangeArrowheads="1"/>
            </p:cNvSpPr>
            <p:nvPr/>
          </p:nvSpPr>
          <p:spPr bwMode="auto">
            <a:xfrm>
              <a:off x="1324" y="2251"/>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4" name="AutoShape 77"/>
            <p:cNvSpPr>
              <a:spLocks noChangeArrowheads="1"/>
            </p:cNvSpPr>
            <p:nvPr/>
          </p:nvSpPr>
          <p:spPr bwMode="auto">
            <a:xfrm>
              <a:off x="1370" y="2297"/>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5" name="AutoShape 78"/>
            <p:cNvSpPr>
              <a:spLocks noChangeArrowheads="1"/>
            </p:cNvSpPr>
            <p:nvPr/>
          </p:nvSpPr>
          <p:spPr bwMode="auto">
            <a:xfrm>
              <a:off x="1552" y="2024"/>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6" name="AutoShape 79"/>
            <p:cNvSpPr>
              <a:spLocks noChangeArrowheads="1"/>
            </p:cNvSpPr>
            <p:nvPr/>
          </p:nvSpPr>
          <p:spPr bwMode="auto">
            <a:xfrm>
              <a:off x="1597" y="2069"/>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67" name="AutoShape 80"/>
            <p:cNvSpPr>
              <a:spLocks noChangeArrowheads="1"/>
            </p:cNvSpPr>
            <p:nvPr/>
          </p:nvSpPr>
          <p:spPr bwMode="auto">
            <a:xfrm>
              <a:off x="1869" y="2161"/>
              <a:ext cx="136" cy="182"/>
            </a:xfrm>
            <a:prstGeom prst="triangle">
              <a:avLst>
                <a:gd name="adj" fmla="val 50000"/>
              </a:avLst>
            </a:prstGeom>
            <a:solidFill>
              <a:srgbClr val="FFFF00"/>
            </a:solidFill>
            <a:ln w="9525">
              <a:solidFill>
                <a:srgbClr val="0002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92689" name="Group 81"/>
          <p:cNvGrpSpPr>
            <a:grpSpLocks/>
          </p:cNvGrpSpPr>
          <p:nvPr/>
        </p:nvGrpSpPr>
        <p:grpSpPr bwMode="auto">
          <a:xfrm>
            <a:off x="4356100" y="3429000"/>
            <a:ext cx="935038" cy="971550"/>
            <a:chOff x="567" y="1952"/>
            <a:chExt cx="1632" cy="1727"/>
          </a:xfrm>
        </p:grpSpPr>
        <p:sp>
          <p:nvSpPr>
            <p:cNvPr id="38946" name="Freeform 82"/>
            <p:cNvSpPr>
              <a:spLocks/>
            </p:cNvSpPr>
            <p:nvPr/>
          </p:nvSpPr>
          <p:spPr bwMode="auto">
            <a:xfrm flipH="1">
              <a:off x="567" y="2069"/>
              <a:ext cx="1632" cy="1561"/>
            </a:xfrm>
            <a:custGeom>
              <a:avLst/>
              <a:gdLst>
                <a:gd name="T0" fmla="*/ 765 w 1049"/>
                <a:gd name="T1" fmla="*/ 17 h 1078"/>
                <a:gd name="T2" fmla="*/ 859 w 1049"/>
                <a:gd name="T3" fmla="*/ 74 h 1078"/>
                <a:gd name="T4" fmla="*/ 924 w 1049"/>
                <a:gd name="T5" fmla="*/ 135 h 1078"/>
                <a:gd name="T6" fmla="*/ 982 w 1049"/>
                <a:gd name="T7" fmla="*/ 178 h 1078"/>
                <a:gd name="T8" fmla="*/ 1069 w 1049"/>
                <a:gd name="T9" fmla="*/ 216 h 1078"/>
                <a:gd name="T10" fmla="*/ 1228 w 1049"/>
                <a:gd name="T11" fmla="*/ 233 h 1078"/>
                <a:gd name="T12" fmla="*/ 1336 w 1049"/>
                <a:gd name="T13" fmla="*/ 222 h 1078"/>
                <a:gd name="T14" fmla="*/ 1422 w 1049"/>
                <a:gd name="T15" fmla="*/ 167 h 1078"/>
                <a:gd name="T16" fmla="*/ 1473 w 1049"/>
                <a:gd name="T17" fmla="*/ 153 h 1078"/>
                <a:gd name="T18" fmla="*/ 1588 w 1049"/>
                <a:gd name="T19" fmla="*/ 252 h 1078"/>
                <a:gd name="T20" fmla="*/ 1588 w 1049"/>
                <a:gd name="T21" fmla="*/ 314 h 1078"/>
                <a:gd name="T22" fmla="*/ 1618 w 1049"/>
                <a:gd name="T23" fmla="*/ 407 h 1078"/>
                <a:gd name="T24" fmla="*/ 1618 w 1049"/>
                <a:gd name="T25" fmla="*/ 475 h 1078"/>
                <a:gd name="T26" fmla="*/ 1567 w 1049"/>
                <a:gd name="T27" fmla="*/ 511 h 1078"/>
                <a:gd name="T28" fmla="*/ 1495 w 1049"/>
                <a:gd name="T29" fmla="*/ 604 h 1078"/>
                <a:gd name="T30" fmla="*/ 1466 w 1049"/>
                <a:gd name="T31" fmla="*/ 659 h 1078"/>
                <a:gd name="T32" fmla="*/ 1364 w 1049"/>
                <a:gd name="T33" fmla="*/ 783 h 1078"/>
                <a:gd name="T34" fmla="*/ 1343 w 1049"/>
                <a:gd name="T35" fmla="*/ 844 h 1078"/>
                <a:gd name="T36" fmla="*/ 1321 w 1049"/>
                <a:gd name="T37" fmla="*/ 937 h 1078"/>
                <a:gd name="T38" fmla="*/ 1263 w 1049"/>
                <a:gd name="T39" fmla="*/ 1011 h 1078"/>
                <a:gd name="T40" fmla="*/ 1242 w 1049"/>
                <a:gd name="T41" fmla="*/ 1085 h 1078"/>
                <a:gd name="T42" fmla="*/ 1228 w 1049"/>
                <a:gd name="T43" fmla="*/ 1160 h 1078"/>
                <a:gd name="T44" fmla="*/ 1235 w 1049"/>
                <a:gd name="T45" fmla="*/ 1253 h 1078"/>
                <a:gd name="T46" fmla="*/ 1321 w 1049"/>
                <a:gd name="T47" fmla="*/ 1313 h 1078"/>
                <a:gd name="T48" fmla="*/ 1285 w 1049"/>
                <a:gd name="T49" fmla="*/ 1406 h 1078"/>
                <a:gd name="T50" fmla="*/ 1119 w 1049"/>
                <a:gd name="T51" fmla="*/ 1510 h 1078"/>
                <a:gd name="T52" fmla="*/ 1011 w 1049"/>
                <a:gd name="T53" fmla="*/ 1523 h 1078"/>
                <a:gd name="T54" fmla="*/ 938 w 1049"/>
                <a:gd name="T55" fmla="*/ 1510 h 1078"/>
                <a:gd name="T56" fmla="*/ 779 w 1049"/>
                <a:gd name="T57" fmla="*/ 1529 h 1078"/>
                <a:gd name="T58" fmla="*/ 657 w 1049"/>
                <a:gd name="T59" fmla="*/ 1561 h 1078"/>
                <a:gd name="T60" fmla="*/ 607 w 1049"/>
                <a:gd name="T61" fmla="*/ 1523 h 1078"/>
                <a:gd name="T62" fmla="*/ 549 w 1049"/>
                <a:gd name="T63" fmla="*/ 1444 h 1078"/>
                <a:gd name="T64" fmla="*/ 520 w 1049"/>
                <a:gd name="T65" fmla="*/ 1368 h 1078"/>
                <a:gd name="T66" fmla="*/ 440 w 1049"/>
                <a:gd name="T67" fmla="*/ 1258 h 1078"/>
                <a:gd name="T68" fmla="*/ 376 w 1049"/>
                <a:gd name="T69" fmla="*/ 1209 h 1078"/>
                <a:gd name="T70" fmla="*/ 282 w 1049"/>
                <a:gd name="T71" fmla="*/ 1209 h 1078"/>
                <a:gd name="T72" fmla="*/ 210 w 1049"/>
                <a:gd name="T73" fmla="*/ 1190 h 1078"/>
                <a:gd name="T74" fmla="*/ 123 w 1049"/>
                <a:gd name="T75" fmla="*/ 1111 h 1078"/>
                <a:gd name="T76" fmla="*/ 65 w 1049"/>
                <a:gd name="T77" fmla="*/ 1018 h 1078"/>
                <a:gd name="T78" fmla="*/ 16 w 1049"/>
                <a:gd name="T79" fmla="*/ 925 h 1078"/>
                <a:gd name="T80" fmla="*/ 30 w 1049"/>
                <a:gd name="T81" fmla="*/ 844 h 1078"/>
                <a:gd name="T82" fmla="*/ 87 w 1049"/>
                <a:gd name="T83" fmla="*/ 801 h 1078"/>
                <a:gd name="T84" fmla="*/ 174 w 1049"/>
                <a:gd name="T85" fmla="*/ 765 h 1078"/>
                <a:gd name="T86" fmla="*/ 268 w 1049"/>
                <a:gd name="T87" fmla="*/ 776 h 1078"/>
                <a:gd name="T88" fmla="*/ 383 w 1049"/>
                <a:gd name="T89" fmla="*/ 776 h 1078"/>
                <a:gd name="T90" fmla="*/ 456 w 1049"/>
                <a:gd name="T91" fmla="*/ 776 h 1078"/>
                <a:gd name="T92" fmla="*/ 615 w 1049"/>
                <a:gd name="T93" fmla="*/ 759 h 1078"/>
                <a:gd name="T94" fmla="*/ 716 w 1049"/>
                <a:gd name="T95" fmla="*/ 727 h 1078"/>
                <a:gd name="T96" fmla="*/ 779 w 1049"/>
                <a:gd name="T97" fmla="*/ 710 h 1078"/>
                <a:gd name="T98" fmla="*/ 823 w 1049"/>
                <a:gd name="T99" fmla="*/ 659 h 1078"/>
                <a:gd name="T100" fmla="*/ 867 w 1049"/>
                <a:gd name="T101" fmla="*/ 610 h 1078"/>
                <a:gd name="T102" fmla="*/ 881 w 1049"/>
                <a:gd name="T103" fmla="*/ 549 h 1078"/>
                <a:gd name="T104" fmla="*/ 859 w 1049"/>
                <a:gd name="T105" fmla="*/ 456 h 1078"/>
                <a:gd name="T106" fmla="*/ 837 w 1049"/>
                <a:gd name="T107" fmla="*/ 388 h 1078"/>
                <a:gd name="T108" fmla="*/ 801 w 1049"/>
                <a:gd name="T109" fmla="*/ 363 h 1078"/>
                <a:gd name="T110" fmla="*/ 730 w 1049"/>
                <a:gd name="T111" fmla="*/ 339 h 1078"/>
                <a:gd name="T112" fmla="*/ 664 w 1049"/>
                <a:gd name="T113" fmla="*/ 308 h 1078"/>
                <a:gd name="T114" fmla="*/ 549 w 1049"/>
                <a:gd name="T115" fmla="*/ 227 h 1078"/>
                <a:gd name="T116" fmla="*/ 506 w 1049"/>
                <a:gd name="T117" fmla="*/ 148 h 1078"/>
                <a:gd name="T118" fmla="*/ 513 w 1049"/>
                <a:gd name="T119" fmla="*/ 110 h 1078"/>
                <a:gd name="T120" fmla="*/ 541 w 1049"/>
                <a:gd name="T121" fmla="*/ 67 h 1078"/>
                <a:gd name="T122" fmla="*/ 585 w 1049"/>
                <a:gd name="T123" fmla="*/ 36 h 10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9" h="1078">
                  <a:moveTo>
                    <a:pt x="399" y="0"/>
                  </a:moveTo>
                  <a:lnTo>
                    <a:pt x="404" y="0"/>
                  </a:lnTo>
                  <a:lnTo>
                    <a:pt x="413" y="0"/>
                  </a:lnTo>
                  <a:lnTo>
                    <a:pt x="418" y="0"/>
                  </a:lnTo>
                  <a:lnTo>
                    <a:pt x="432" y="0"/>
                  </a:lnTo>
                  <a:lnTo>
                    <a:pt x="446" y="4"/>
                  </a:lnTo>
                  <a:lnTo>
                    <a:pt x="460" y="8"/>
                  </a:lnTo>
                  <a:lnTo>
                    <a:pt x="478" y="12"/>
                  </a:lnTo>
                  <a:lnTo>
                    <a:pt x="492" y="12"/>
                  </a:lnTo>
                  <a:lnTo>
                    <a:pt x="511" y="12"/>
                  </a:lnTo>
                  <a:lnTo>
                    <a:pt x="515" y="17"/>
                  </a:lnTo>
                  <a:lnTo>
                    <a:pt x="520" y="21"/>
                  </a:lnTo>
                  <a:lnTo>
                    <a:pt x="525" y="21"/>
                  </a:lnTo>
                  <a:lnTo>
                    <a:pt x="529" y="25"/>
                  </a:lnTo>
                  <a:lnTo>
                    <a:pt x="529" y="34"/>
                  </a:lnTo>
                  <a:lnTo>
                    <a:pt x="538" y="38"/>
                  </a:lnTo>
                  <a:lnTo>
                    <a:pt x="543" y="46"/>
                  </a:lnTo>
                  <a:lnTo>
                    <a:pt x="552" y="51"/>
                  </a:lnTo>
                  <a:lnTo>
                    <a:pt x="557" y="59"/>
                  </a:lnTo>
                  <a:lnTo>
                    <a:pt x="566" y="63"/>
                  </a:lnTo>
                  <a:lnTo>
                    <a:pt x="571" y="68"/>
                  </a:lnTo>
                  <a:lnTo>
                    <a:pt x="585" y="76"/>
                  </a:lnTo>
                  <a:lnTo>
                    <a:pt x="590" y="81"/>
                  </a:lnTo>
                  <a:lnTo>
                    <a:pt x="594" y="81"/>
                  </a:lnTo>
                  <a:lnTo>
                    <a:pt x="594" y="85"/>
                  </a:lnTo>
                  <a:lnTo>
                    <a:pt x="594" y="89"/>
                  </a:lnTo>
                  <a:lnTo>
                    <a:pt x="594" y="93"/>
                  </a:lnTo>
                  <a:lnTo>
                    <a:pt x="594" y="98"/>
                  </a:lnTo>
                  <a:lnTo>
                    <a:pt x="599" y="102"/>
                  </a:lnTo>
                  <a:lnTo>
                    <a:pt x="599" y="106"/>
                  </a:lnTo>
                  <a:lnTo>
                    <a:pt x="603" y="110"/>
                  </a:lnTo>
                  <a:lnTo>
                    <a:pt x="608" y="119"/>
                  </a:lnTo>
                  <a:lnTo>
                    <a:pt x="617" y="123"/>
                  </a:lnTo>
                  <a:lnTo>
                    <a:pt x="622" y="123"/>
                  </a:lnTo>
                  <a:lnTo>
                    <a:pt x="627" y="123"/>
                  </a:lnTo>
                  <a:lnTo>
                    <a:pt x="631" y="123"/>
                  </a:lnTo>
                  <a:lnTo>
                    <a:pt x="631" y="127"/>
                  </a:lnTo>
                  <a:lnTo>
                    <a:pt x="641" y="127"/>
                  </a:lnTo>
                  <a:lnTo>
                    <a:pt x="645" y="132"/>
                  </a:lnTo>
                  <a:lnTo>
                    <a:pt x="650" y="132"/>
                  </a:lnTo>
                  <a:lnTo>
                    <a:pt x="654" y="136"/>
                  </a:lnTo>
                  <a:lnTo>
                    <a:pt x="664" y="140"/>
                  </a:lnTo>
                  <a:lnTo>
                    <a:pt x="668" y="140"/>
                  </a:lnTo>
                  <a:lnTo>
                    <a:pt x="673" y="140"/>
                  </a:lnTo>
                  <a:lnTo>
                    <a:pt x="687" y="149"/>
                  </a:lnTo>
                  <a:lnTo>
                    <a:pt x="696" y="153"/>
                  </a:lnTo>
                  <a:lnTo>
                    <a:pt x="701" y="153"/>
                  </a:lnTo>
                  <a:lnTo>
                    <a:pt x="710" y="153"/>
                  </a:lnTo>
                  <a:lnTo>
                    <a:pt x="719" y="157"/>
                  </a:lnTo>
                  <a:lnTo>
                    <a:pt x="729" y="161"/>
                  </a:lnTo>
                  <a:lnTo>
                    <a:pt x="743" y="161"/>
                  </a:lnTo>
                  <a:lnTo>
                    <a:pt x="766" y="161"/>
                  </a:lnTo>
                  <a:lnTo>
                    <a:pt x="780" y="161"/>
                  </a:lnTo>
                  <a:lnTo>
                    <a:pt x="789" y="161"/>
                  </a:lnTo>
                  <a:lnTo>
                    <a:pt x="798" y="161"/>
                  </a:lnTo>
                  <a:lnTo>
                    <a:pt x="812" y="161"/>
                  </a:lnTo>
                  <a:lnTo>
                    <a:pt x="817" y="161"/>
                  </a:lnTo>
                  <a:lnTo>
                    <a:pt x="826" y="161"/>
                  </a:lnTo>
                  <a:lnTo>
                    <a:pt x="835" y="161"/>
                  </a:lnTo>
                  <a:lnTo>
                    <a:pt x="840" y="161"/>
                  </a:lnTo>
                  <a:lnTo>
                    <a:pt x="849" y="157"/>
                  </a:lnTo>
                  <a:lnTo>
                    <a:pt x="854" y="157"/>
                  </a:lnTo>
                  <a:lnTo>
                    <a:pt x="859" y="153"/>
                  </a:lnTo>
                  <a:lnTo>
                    <a:pt x="868" y="153"/>
                  </a:lnTo>
                  <a:lnTo>
                    <a:pt x="873" y="149"/>
                  </a:lnTo>
                  <a:lnTo>
                    <a:pt x="877" y="144"/>
                  </a:lnTo>
                  <a:lnTo>
                    <a:pt x="891" y="140"/>
                  </a:lnTo>
                  <a:lnTo>
                    <a:pt x="891" y="136"/>
                  </a:lnTo>
                  <a:lnTo>
                    <a:pt x="896" y="127"/>
                  </a:lnTo>
                  <a:lnTo>
                    <a:pt x="905" y="123"/>
                  </a:lnTo>
                  <a:lnTo>
                    <a:pt x="905" y="119"/>
                  </a:lnTo>
                  <a:lnTo>
                    <a:pt x="914" y="115"/>
                  </a:lnTo>
                  <a:lnTo>
                    <a:pt x="914" y="110"/>
                  </a:lnTo>
                  <a:lnTo>
                    <a:pt x="919" y="110"/>
                  </a:lnTo>
                  <a:lnTo>
                    <a:pt x="919" y="106"/>
                  </a:lnTo>
                  <a:lnTo>
                    <a:pt x="924" y="106"/>
                  </a:lnTo>
                  <a:lnTo>
                    <a:pt x="928" y="102"/>
                  </a:lnTo>
                  <a:lnTo>
                    <a:pt x="933" y="102"/>
                  </a:lnTo>
                  <a:lnTo>
                    <a:pt x="937" y="102"/>
                  </a:lnTo>
                  <a:lnTo>
                    <a:pt x="942" y="106"/>
                  </a:lnTo>
                  <a:lnTo>
                    <a:pt x="947" y="106"/>
                  </a:lnTo>
                  <a:lnTo>
                    <a:pt x="951" y="110"/>
                  </a:lnTo>
                  <a:lnTo>
                    <a:pt x="961" y="115"/>
                  </a:lnTo>
                  <a:lnTo>
                    <a:pt x="979" y="123"/>
                  </a:lnTo>
                  <a:lnTo>
                    <a:pt x="989" y="127"/>
                  </a:lnTo>
                  <a:lnTo>
                    <a:pt x="993" y="132"/>
                  </a:lnTo>
                  <a:lnTo>
                    <a:pt x="998" y="140"/>
                  </a:lnTo>
                  <a:lnTo>
                    <a:pt x="1002" y="144"/>
                  </a:lnTo>
                  <a:lnTo>
                    <a:pt x="1007" y="149"/>
                  </a:lnTo>
                  <a:lnTo>
                    <a:pt x="1021" y="174"/>
                  </a:lnTo>
                  <a:lnTo>
                    <a:pt x="1021" y="179"/>
                  </a:lnTo>
                  <a:lnTo>
                    <a:pt x="1021" y="183"/>
                  </a:lnTo>
                  <a:lnTo>
                    <a:pt x="1021" y="187"/>
                  </a:lnTo>
                  <a:lnTo>
                    <a:pt x="1021" y="196"/>
                  </a:lnTo>
                  <a:lnTo>
                    <a:pt x="1021" y="200"/>
                  </a:lnTo>
                  <a:lnTo>
                    <a:pt x="1021" y="204"/>
                  </a:lnTo>
                  <a:lnTo>
                    <a:pt x="1021" y="208"/>
                  </a:lnTo>
                  <a:lnTo>
                    <a:pt x="1021" y="213"/>
                  </a:lnTo>
                  <a:lnTo>
                    <a:pt x="1021" y="217"/>
                  </a:lnTo>
                  <a:lnTo>
                    <a:pt x="1026" y="221"/>
                  </a:lnTo>
                  <a:lnTo>
                    <a:pt x="1026" y="225"/>
                  </a:lnTo>
                  <a:lnTo>
                    <a:pt x="1026" y="234"/>
                  </a:lnTo>
                  <a:lnTo>
                    <a:pt x="1026" y="238"/>
                  </a:lnTo>
                  <a:lnTo>
                    <a:pt x="1026" y="247"/>
                  </a:lnTo>
                  <a:lnTo>
                    <a:pt x="1030" y="255"/>
                  </a:lnTo>
                  <a:lnTo>
                    <a:pt x="1040" y="272"/>
                  </a:lnTo>
                  <a:lnTo>
                    <a:pt x="1040" y="277"/>
                  </a:lnTo>
                  <a:lnTo>
                    <a:pt x="1040" y="281"/>
                  </a:lnTo>
                  <a:lnTo>
                    <a:pt x="1044" y="281"/>
                  </a:lnTo>
                  <a:lnTo>
                    <a:pt x="1044" y="285"/>
                  </a:lnTo>
                  <a:lnTo>
                    <a:pt x="1044" y="289"/>
                  </a:lnTo>
                  <a:lnTo>
                    <a:pt x="1049" y="298"/>
                  </a:lnTo>
                  <a:lnTo>
                    <a:pt x="1049" y="302"/>
                  </a:lnTo>
                  <a:lnTo>
                    <a:pt x="1049" y="311"/>
                  </a:lnTo>
                  <a:lnTo>
                    <a:pt x="1049" y="315"/>
                  </a:lnTo>
                  <a:lnTo>
                    <a:pt x="1044" y="323"/>
                  </a:lnTo>
                  <a:lnTo>
                    <a:pt x="1040" y="328"/>
                  </a:lnTo>
                  <a:lnTo>
                    <a:pt x="1040" y="332"/>
                  </a:lnTo>
                  <a:lnTo>
                    <a:pt x="1035" y="336"/>
                  </a:lnTo>
                  <a:lnTo>
                    <a:pt x="1030" y="340"/>
                  </a:lnTo>
                  <a:lnTo>
                    <a:pt x="1026" y="340"/>
                  </a:lnTo>
                  <a:lnTo>
                    <a:pt x="1021" y="340"/>
                  </a:lnTo>
                  <a:lnTo>
                    <a:pt x="1021" y="345"/>
                  </a:lnTo>
                  <a:lnTo>
                    <a:pt x="1016" y="345"/>
                  </a:lnTo>
                  <a:lnTo>
                    <a:pt x="1012" y="349"/>
                  </a:lnTo>
                  <a:lnTo>
                    <a:pt x="1007" y="353"/>
                  </a:lnTo>
                  <a:lnTo>
                    <a:pt x="1002" y="357"/>
                  </a:lnTo>
                  <a:lnTo>
                    <a:pt x="1002" y="362"/>
                  </a:lnTo>
                  <a:lnTo>
                    <a:pt x="993" y="370"/>
                  </a:lnTo>
                  <a:lnTo>
                    <a:pt x="989" y="375"/>
                  </a:lnTo>
                  <a:lnTo>
                    <a:pt x="979" y="379"/>
                  </a:lnTo>
                  <a:lnTo>
                    <a:pt x="975" y="387"/>
                  </a:lnTo>
                  <a:lnTo>
                    <a:pt x="970" y="396"/>
                  </a:lnTo>
                  <a:lnTo>
                    <a:pt x="961" y="404"/>
                  </a:lnTo>
                  <a:lnTo>
                    <a:pt x="961" y="417"/>
                  </a:lnTo>
                  <a:lnTo>
                    <a:pt x="956" y="417"/>
                  </a:lnTo>
                  <a:lnTo>
                    <a:pt x="956" y="426"/>
                  </a:lnTo>
                  <a:lnTo>
                    <a:pt x="956" y="430"/>
                  </a:lnTo>
                  <a:lnTo>
                    <a:pt x="951" y="430"/>
                  </a:lnTo>
                  <a:lnTo>
                    <a:pt x="951" y="434"/>
                  </a:lnTo>
                  <a:lnTo>
                    <a:pt x="947" y="438"/>
                  </a:lnTo>
                  <a:lnTo>
                    <a:pt x="947" y="443"/>
                  </a:lnTo>
                  <a:lnTo>
                    <a:pt x="942" y="447"/>
                  </a:lnTo>
                  <a:lnTo>
                    <a:pt x="942" y="455"/>
                  </a:lnTo>
                  <a:lnTo>
                    <a:pt x="933" y="464"/>
                  </a:lnTo>
                  <a:lnTo>
                    <a:pt x="924" y="477"/>
                  </a:lnTo>
                  <a:lnTo>
                    <a:pt x="910" y="494"/>
                  </a:lnTo>
                  <a:lnTo>
                    <a:pt x="905" y="502"/>
                  </a:lnTo>
                  <a:lnTo>
                    <a:pt x="896" y="511"/>
                  </a:lnTo>
                  <a:lnTo>
                    <a:pt x="891" y="519"/>
                  </a:lnTo>
                  <a:lnTo>
                    <a:pt x="882" y="528"/>
                  </a:lnTo>
                  <a:lnTo>
                    <a:pt x="882" y="536"/>
                  </a:lnTo>
                  <a:lnTo>
                    <a:pt x="877" y="541"/>
                  </a:lnTo>
                  <a:lnTo>
                    <a:pt x="873" y="545"/>
                  </a:lnTo>
                  <a:lnTo>
                    <a:pt x="873" y="549"/>
                  </a:lnTo>
                  <a:lnTo>
                    <a:pt x="873" y="553"/>
                  </a:lnTo>
                  <a:lnTo>
                    <a:pt x="873" y="558"/>
                  </a:lnTo>
                  <a:lnTo>
                    <a:pt x="873" y="562"/>
                  </a:lnTo>
                  <a:lnTo>
                    <a:pt x="868" y="571"/>
                  </a:lnTo>
                  <a:lnTo>
                    <a:pt x="868" y="575"/>
                  </a:lnTo>
                  <a:lnTo>
                    <a:pt x="863" y="579"/>
                  </a:lnTo>
                  <a:lnTo>
                    <a:pt x="863" y="583"/>
                  </a:lnTo>
                  <a:lnTo>
                    <a:pt x="863" y="592"/>
                  </a:lnTo>
                  <a:lnTo>
                    <a:pt x="863" y="600"/>
                  </a:lnTo>
                  <a:lnTo>
                    <a:pt x="863" y="605"/>
                  </a:lnTo>
                  <a:lnTo>
                    <a:pt x="859" y="613"/>
                  </a:lnTo>
                  <a:lnTo>
                    <a:pt x="859" y="617"/>
                  </a:lnTo>
                  <a:lnTo>
                    <a:pt x="854" y="630"/>
                  </a:lnTo>
                  <a:lnTo>
                    <a:pt x="854" y="643"/>
                  </a:lnTo>
                  <a:lnTo>
                    <a:pt x="849" y="643"/>
                  </a:lnTo>
                  <a:lnTo>
                    <a:pt x="849" y="647"/>
                  </a:lnTo>
                  <a:lnTo>
                    <a:pt x="849" y="651"/>
                  </a:lnTo>
                  <a:lnTo>
                    <a:pt x="845" y="656"/>
                  </a:lnTo>
                  <a:lnTo>
                    <a:pt x="840" y="660"/>
                  </a:lnTo>
                  <a:lnTo>
                    <a:pt x="835" y="669"/>
                  </a:lnTo>
                  <a:lnTo>
                    <a:pt x="835" y="673"/>
                  </a:lnTo>
                  <a:lnTo>
                    <a:pt x="826" y="677"/>
                  </a:lnTo>
                  <a:lnTo>
                    <a:pt x="821" y="686"/>
                  </a:lnTo>
                  <a:lnTo>
                    <a:pt x="821" y="690"/>
                  </a:lnTo>
                  <a:lnTo>
                    <a:pt x="812" y="698"/>
                  </a:lnTo>
                  <a:lnTo>
                    <a:pt x="812" y="703"/>
                  </a:lnTo>
                  <a:lnTo>
                    <a:pt x="808" y="707"/>
                  </a:lnTo>
                  <a:lnTo>
                    <a:pt x="803" y="711"/>
                  </a:lnTo>
                  <a:lnTo>
                    <a:pt x="803" y="715"/>
                  </a:lnTo>
                  <a:lnTo>
                    <a:pt x="803" y="724"/>
                  </a:lnTo>
                  <a:lnTo>
                    <a:pt x="798" y="728"/>
                  </a:lnTo>
                  <a:lnTo>
                    <a:pt x="798" y="737"/>
                  </a:lnTo>
                  <a:lnTo>
                    <a:pt x="798" y="741"/>
                  </a:lnTo>
                  <a:lnTo>
                    <a:pt x="798" y="749"/>
                  </a:lnTo>
                  <a:lnTo>
                    <a:pt x="798" y="758"/>
                  </a:lnTo>
                  <a:lnTo>
                    <a:pt x="794" y="762"/>
                  </a:lnTo>
                  <a:lnTo>
                    <a:pt x="794" y="767"/>
                  </a:lnTo>
                  <a:lnTo>
                    <a:pt x="794" y="771"/>
                  </a:lnTo>
                  <a:lnTo>
                    <a:pt x="794" y="775"/>
                  </a:lnTo>
                  <a:lnTo>
                    <a:pt x="794" y="779"/>
                  </a:lnTo>
                  <a:lnTo>
                    <a:pt x="794" y="788"/>
                  </a:lnTo>
                  <a:lnTo>
                    <a:pt x="794" y="796"/>
                  </a:lnTo>
                  <a:lnTo>
                    <a:pt x="789" y="801"/>
                  </a:lnTo>
                  <a:lnTo>
                    <a:pt x="789" y="805"/>
                  </a:lnTo>
                  <a:lnTo>
                    <a:pt x="784" y="813"/>
                  </a:lnTo>
                  <a:lnTo>
                    <a:pt x="784" y="818"/>
                  </a:lnTo>
                  <a:lnTo>
                    <a:pt x="784" y="826"/>
                  </a:lnTo>
                  <a:lnTo>
                    <a:pt x="784" y="843"/>
                  </a:lnTo>
                  <a:lnTo>
                    <a:pt x="784" y="852"/>
                  </a:lnTo>
                  <a:lnTo>
                    <a:pt x="789" y="856"/>
                  </a:lnTo>
                  <a:lnTo>
                    <a:pt x="794" y="860"/>
                  </a:lnTo>
                  <a:lnTo>
                    <a:pt x="794" y="865"/>
                  </a:lnTo>
                  <a:lnTo>
                    <a:pt x="794" y="869"/>
                  </a:lnTo>
                  <a:lnTo>
                    <a:pt x="798" y="873"/>
                  </a:lnTo>
                  <a:lnTo>
                    <a:pt x="808" y="877"/>
                  </a:lnTo>
                  <a:lnTo>
                    <a:pt x="812" y="882"/>
                  </a:lnTo>
                  <a:lnTo>
                    <a:pt x="821" y="886"/>
                  </a:lnTo>
                  <a:lnTo>
                    <a:pt x="831" y="890"/>
                  </a:lnTo>
                  <a:lnTo>
                    <a:pt x="835" y="899"/>
                  </a:lnTo>
                  <a:lnTo>
                    <a:pt x="845" y="899"/>
                  </a:lnTo>
                  <a:lnTo>
                    <a:pt x="849" y="907"/>
                  </a:lnTo>
                  <a:lnTo>
                    <a:pt x="854" y="907"/>
                  </a:lnTo>
                  <a:lnTo>
                    <a:pt x="854" y="911"/>
                  </a:lnTo>
                  <a:lnTo>
                    <a:pt x="854" y="916"/>
                  </a:lnTo>
                  <a:lnTo>
                    <a:pt x="854" y="924"/>
                  </a:lnTo>
                  <a:lnTo>
                    <a:pt x="854" y="928"/>
                  </a:lnTo>
                  <a:lnTo>
                    <a:pt x="845" y="941"/>
                  </a:lnTo>
                  <a:lnTo>
                    <a:pt x="840" y="954"/>
                  </a:lnTo>
                  <a:lnTo>
                    <a:pt x="831" y="963"/>
                  </a:lnTo>
                  <a:lnTo>
                    <a:pt x="826" y="971"/>
                  </a:lnTo>
                  <a:lnTo>
                    <a:pt x="817" y="980"/>
                  </a:lnTo>
                  <a:lnTo>
                    <a:pt x="812" y="988"/>
                  </a:lnTo>
                  <a:lnTo>
                    <a:pt x="803" y="1001"/>
                  </a:lnTo>
                  <a:lnTo>
                    <a:pt x="784" y="1014"/>
                  </a:lnTo>
                  <a:lnTo>
                    <a:pt x="770" y="1026"/>
                  </a:lnTo>
                  <a:lnTo>
                    <a:pt x="757" y="1035"/>
                  </a:lnTo>
                  <a:lnTo>
                    <a:pt x="747" y="1035"/>
                  </a:lnTo>
                  <a:lnTo>
                    <a:pt x="733" y="1039"/>
                  </a:lnTo>
                  <a:lnTo>
                    <a:pt x="719" y="1043"/>
                  </a:lnTo>
                  <a:lnTo>
                    <a:pt x="706" y="1048"/>
                  </a:lnTo>
                  <a:lnTo>
                    <a:pt x="696" y="1048"/>
                  </a:lnTo>
                  <a:lnTo>
                    <a:pt x="687" y="1052"/>
                  </a:lnTo>
                  <a:lnTo>
                    <a:pt x="682" y="1052"/>
                  </a:lnTo>
                  <a:lnTo>
                    <a:pt x="678" y="1052"/>
                  </a:lnTo>
                  <a:lnTo>
                    <a:pt x="673" y="1052"/>
                  </a:lnTo>
                  <a:lnTo>
                    <a:pt x="664" y="1052"/>
                  </a:lnTo>
                  <a:lnTo>
                    <a:pt x="654" y="1052"/>
                  </a:lnTo>
                  <a:lnTo>
                    <a:pt x="650" y="1052"/>
                  </a:lnTo>
                  <a:lnTo>
                    <a:pt x="641" y="1052"/>
                  </a:lnTo>
                  <a:lnTo>
                    <a:pt x="636" y="1052"/>
                  </a:lnTo>
                  <a:lnTo>
                    <a:pt x="631" y="1048"/>
                  </a:lnTo>
                  <a:lnTo>
                    <a:pt x="627" y="1048"/>
                  </a:lnTo>
                  <a:lnTo>
                    <a:pt x="622" y="1048"/>
                  </a:lnTo>
                  <a:lnTo>
                    <a:pt x="617" y="1048"/>
                  </a:lnTo>
                  <a:lnTo>
                    <a:pt x="613" y="1048"/>
                  </a:lnTo>
                  <a:lnTo>
                    <a:pt x="608" y="1043"/>
                  </a:lnTo>
                  <a:lnTo>
                    <a:pt x="603" y="1043"/>
                  </a:lnTo>
                  <a:lnTo>
                    <a:pt x="599" y="1043"/>
                  </a:lnTo>
                  <a:lnTo>
                    <a:pt x="585" y="1043"/>
                  </a:lnTo>
                  <a:lnTo>
                    <a:pt x="566" y="1043"/>
                  </a:lnTo>
                  <a:lnTo>
                    <a:pt x="562" y="1043"/>
                  </a:lnTo>
                  <a:lnTo>
                    <a:pt x="557" y="1043"/>
                  </a:lnTo>
                  <a:lnTo>
                    <a:pt x="548" y="1048"/>
                  </a:lnTo>
                  <a:lnTo>
                    <a:pt x="525" y="1048"/>
                  </a:lnTo>
                  <a:lnTo>
                    <a:pt x="511" y="1052"/>
                  </a:lnTo>
                  <a:lnTo>
                    <a:pt x="501" y="1056"/>
                  </a:lnTo>
                  <a:lnTo>
                    <a:pt x="492" y="1061"/>
                  </a:lnTo>
                  <a:lnTo>
                    <a:pt x="478" y="1065"/>
                  </a:lnTo>
                  <a:lnTo>
                    <a:pt x="464" y="1069"/>
                  </a:lnTo>
                  <a:lnTo>
                    <a:pt x="455" y="1073"/>
                  </a:lnTo>
                  <a:lnTo>
                    <a:pt x="446" y="1073"/>
                  </a:lnTo>
                  <a:lnTo>
                    <a:pt x="436" y="1073"/>
                  </a:lnTo>
                  <a:lnTo>
                    <a:pt x="432" y="1078"/>
                  </a:lnTo>
                  <a:lnTo>
                    <a:pt x="427" y="1078"/>
                  </a:lnTo>
                  <a:lnTo>
                    <a:pt x="422" y="1078"/>
                  </a:lnTo>
                  <a:lnTo>
                    <a:pt x="418" y="1073"/>
                  </a:lnTo>
                  <a:lnTo>
                    <a:pt x="409" y="1069"/>
                  </a:lnTo>
                  <a:lnTo>
                    <a:pt x="404" y="1069"/>
                  </a:lnTo>
                  <a:lnTo>
                    <a:pt x="399" y="1065"/>
                  </a:lnTo>
                  <a:lnTo>
                    <a:pt x="395" y="1065"/>
                  </a:lnTo>
                  <a:lnTo>
                    <a:pt x="395" y="1061"/>
                  </a:lnTo>
                  <a:lnTo>
                    <a:pt x="390" y="1061"/>
                  </a:lnTo>
                  <a:lnTo>
                    <a:pt x="390" y="1056"/>
                  </a:lnTo>
                  <a:lnTo>
                    <a:pt x="390" y="1052"/>
                  </a:lnTo>
                  <a:lnTo>
                    <a:pt x="385" y="1048"/>
                  </a:lnTo>
                  <a:lnTo>
                    <a:pt x="376" y="1039"/>
                  </a:lnTo>
                  <a:lnTo>
                    <a:pt x="371" y="1031"/>
                  </a:lnTo>
                  <a:lnTo>
                    <a:pt x="362" y="1031"/>
                  </a:lnTo>
                  <a:lnTo>
                    <a:pt x="358" y="1014"/>
                  </a:lnTo>
                  <a:lnTo>
                    <a:pt x="358" y="1009"/>
                  </a:lnTo>
                  <a:lnTo>
                    <a:pt x="353" y="1005"/>
                  </a:lnTo>
                  <a:lnTo>
                    <a:pt x="353" y="1001"/>
                  </a:lnTo>
                  <a:lnTo>
                    <a:pt x="353" y="997"/>
                  </a:lnTo>
                  <a:lnTo>
                    <a:pt x="348" y="988"/>
                  </a:lnTo>
                  <a:lnTo>
                    <a:pt x="348" y="984"/>
                  </a:lnTo>
                  <a:lnTo>
                    <a:pt x="344" y="980"/>
                  </a:lnTo>
                  <a:lnTo>
                    <a:pt x="344" y="975"/>
                  </a:lnTo>
                  <a:lnTo>
                    <a:pt x="339" y="967"/>
                  </a:lnTo>
                  <a:lnTo>
                    <a:pt x="339" y="963"/>
                  </a:lnTo>
                  <a:lnTo>
                    <a:pt x="339" y="958"/>
                  </a:lnTo>
                  <a:lnTo>
                    <a:pt x="334" y="954"/>
                  </a:lnTo>
                  <a:lnTo>
                    <a:pt x="334" y="945"/>
                  </a:lnTo>
                  <a:lnTo>
                    <a:pt x="330" y="941"/>
                  </a:lnTo>
                  <a:lnTo>
                    <a:pt x="325" y="933"/>
                  </a:lnTo>
                  <a:lnTo>
                    <a:pt x="320" y="924"/>
                  </a:lnTo>
                  <a:lnTo>
                    <a:pt x="316" y="916"/>
                  </a:lnTo>
                  <a:lnTo>
                    <a:pt x="311" y="907"/>
                  </a:lnTo>
                  <a:lnTo>
                    <a:pt x="306" y="899"/>
                  </a:lnTo>
                  <a:lnTo>
                    <a:pt x="293" y="886"/>
                  </a:lnTo>
                  <a:lnTo>
                    <a:pt x="288" y="873"/>
                  </a:lnTo>
                  <a:lnTo>
                    <a:pt x="283" y="869"/>
                  </a:lnTo>
                  <a:lnTo>
                    <a:pt x="279" y="865"/>
                  </a:lnTo>
                  <a:lnTo>
                    <a:pt x="274" y="860"/>
                  </a:lnTo>
                  <a:lnTo>
                    <a:pt x="269" y="852"/>
                  </a:lnTo>
                  <a:lnTo>
                    <a:pt x="260" y="843"/>
                  </a:lnTo>
                  <a:lnTo>
                    <a:pt x="255" y="843"/>
                  </a:lnTo>
                  <a:lnTo>
                    <a:pt x="255" y="839"/>
                  </a:lnTo>
                  <a:lnTo>
                    <a:pt x="251" y="835"/>
                  </a:lnTo>
                  <a:lnTo>
                    <a:pt x="246" y="835"/>
                  </a:lnTo>
                  <a:lnTo>
                    <a:pt x="242" y="835"/>
                  </a:lnTo>
                  <a:lnTo>
                    <a:pt x="232" y="835"/>
                  </a:lnTo>
                  <a:lnTo>
                    <a:pt x="218" y="835"/>
                  </a:lnTo>
                  <a:lnTo>
                    <a:pt x="214" y="835"/>
                  </a:lnTo>
                  <a:lnTo>
                    <a:pt x="209" y="835"/>
                  </a:lnTo>
                  <a:lnTo>
                    <a:pt x="200" y="835"/>
                  </a:lnTo>
                  <a:lnTo>
                    <a:pt x="195" y="835"/>
                  </a:lnTo>
                  <a:lnTo>
                    <a:pt x="190" y="835"/>
                  </a:lnTo>
                  <a:lnTo>
                    <a:pt x="186" y="835"/>
                  </a:lnTo>
                  <a:lnTo>
                    <a:pt x="181" y="835"/>
                  </a:lnTo>
                  <a:lnTo>
                    <a:pt x="172" y="835"/>
                  </a:lnTo>
                  <a:lnTo>
                    <a:pt x="163" y="830"/>
                  </a:lnTo>
                  <a:lnTo>
                    <a:pt x="158" y="830"/>
                  </a:lnTo>
                  <a:lnTo>
                    <a:pt x="153" y="830"/>
                  </a:lnTo>
                  <a:lnTo>
                    <a:pt x="149" y="830"/>
                  </a:lnTo>
                  <a:lnTo>
                    <a:pt x="149" y="826"/>
                  </a:lnTo>
                  <a:lnTo>
                    <a:pt x="144" y="826"/>
                  </a:lnTo>
                  <a:lnTo>
                    <a:pt x="139" y="822"/>
                  </a:lnTo>
                  <a:lnTo>
                    <a:pt x="135" y="822"/>
                  </a:lnTo>
                  <a:lnTo>
                    <a:pt x="130" y="822"/>
                  </a:lnTo>
                  <a:lnTo>
                    <a:pt x="126" y="818"/>
                  </a:lnTo>
                  <a:lnTo>
                    <a:pt x="116" y="809"/>
                  </a:lnTo>
                  <a:lnTo>
                    <a:pt x="112" y="801"/>
                  </a:lnTo>
                  <a:lnTo>
                    <a:pt x="107" y="796"/>
                  </a:lnTo>
                  <a:lnTo>
                    <a:pt x="98" y="784"/>
                  </a:lnTo>
                  <a:lnTo>
                    <a:pt x="93" y="779"/>
                  </a:lnTo>
                  <a:lnTo>
                    <a:pt x="84" y="771"/>
                  </a:lnTo>
                  <a:lnTo>
                    <a:pt x="79" y="767"/>
                  </a:lnTo>
                  <a:lnTo>
                    <a:pt x="79" y="754"/>
                  </a:lnTo>
                  <a:lnTo>
                    <a:pt x="74" y="741"/>
                  </a:lnTo>
                  <a:lnTo>
                    <a:pt x="70" y="732"/>
                  </a:lnTo>
                  <a:lnTo>
                    <a:pt x="65" y="728"/>
                  </a:lnTo>
                  <a:lnTo>
                    <a:pt x="61" y="724"/>
                  </a:lnTo>
                  <a:lnTo>
                    <a:pt x="61" y="720"/>
                  </a:lnTo>
                  <a:lnTo>
                    <a:pt x="51" y="715"/>
                  </a:lnTo>
                  <a:lnTo>
                    <a:pt x="47" y="707"/>
                  </a:lnTo>
                  <a:lnTo>
                    <a:pt x="42" y="703"/>
                  </a:lnTo>
                  <a:lnTo>
                    <a:pt x="37" y="698"/>
                  </a:lnTo>
                  <a:lnTo>
                    <a:pt x="33" y="698"/>
                  </a:lnTo>
                  <a:lnTo>
                    <a:pt x="23" y="681"/>
                  </a:lnTo>
                  <a:lnTo>
                    <a:pt x="19" y="677"/>
                  </a:lnTo>
                  <a:lnTo>
                    <a:pt x="19" y="669"/>
                  </a:lnTo>
                  <a:lnTo>
                    <a:pt x="14" y="669"/>
                  </a:lnTo>
                  <a:lnTo>
                    <a:pt x="14" y="664"/>
                  </a:lnTo>
                  <a:lnTo>
                    <a:pt x="14" y="660"/>
                  </a:lnTo>
                  <a:lnTo>
                    <a:pt x="10" y="639"/>
                  </a:lnTo>
                  <a:lnTo>
                    <a:pt x="5" y="630"/>
                  </a:lnTo>
                  <a:lnTo>
                    <a:pt x="5" y="626"/>
                  </a:lnTo>
                  <a:lnTo>
                    <a:pt x="0" y="613"/>
                  </a:lnTo>
                  <a:lnTo>
                    <a:pt x="0" y="609"/>
                  </a:lnTo>
                  <a:lnTo>
                    <a:pt x="5" y="600"/>
                  </a:lnTo>
                  <a:lnTo>
                    <a:pt x="10" y="596"/>
                  </a:lnTo>
                  <a:lnTo>
                    <a:pt x="10" y="592"/>
                  </a:lnTo>
                  <a:lnTo>
                    <a:pt x="10" y="588"/>
                  </a:lnTo>
                  <a:lnTo>
                    <a:pt x="19" y="583"/>
                  </a:lnTo>
                  <a:lnTo>
                    <a:pt x="19" y="579"/>
                  </a:lnTo>
                  <a:lnTo>
                    <a:pt x="23" y="575"/>
                  </a:lnTo>
                  <a:lnTo>
                    <a:pt x="28" y="575"/>
                  </a:lnTo>
                  <a:lnTo>
                    <a:pt x="33" y="571"/>
                  </a:lnTo>
                  <a:lnTo>
                    <a:pt x="37" y="566"/>
                  </a:lnTo>
                  <a:lnTo>
                    <a:pt x="42" y="566"/>
                  </a:lnTo>
                  <a:lnTo>
                    <a:pt x="42" y="562"/>
                  </a:lnTo>
                  <a:lnTo>
                    <a:pt x="51" y="558"/>
                  </a:lnTo>
                  <a:lnTo>
                    <a:pt x="56" y="553"/>
                  </a:lnTo>
                  <a:lnTo>
                    <a:pt x="65" y="549"/>
                  </a:lnTo>
                  <a:lnTo>
                    <a:pt x="74" y="549"/>
                  </a:lnTo>
                  <a:lnTo>
                    <a:pt x="79" y="545"/>
                  </a:lnTo>
                  <a:lnTo>
                    <a:pt x="88" y="541"/>
                  </a:lnTo>
                  <a:lnTo>
                    <a:pt x="88" y="536"/>
                  </a:lnTo>
                  <a:lnTo>
                    <a:pt x="98" y="532"/>
                  </a:lnTo>
                  <a:lnTo>
                    <a:pt x="102" y="532"/>
                  </a:lnTo>
                  <a:lnTo>
                    <a:pt x="107" y="528"/>
                  </a:lnTo>
                  <a:lnTo>
                    <a:pt x="112" y="528"/>
                  </a:lnTo>
                  <a:lnTo>
                    <a:pt x="116" y="528"/>
                  </a:lnTo>
                  <a:lnTo>
                    <a:pt x="121" y="528"/>
                  </a:lnTo>
                  <a:lnTo>
                    <a:pt x="130" y="528"/>
                  </a:lnTo>
                  <a:lnTo>
                    <a:pt x="135" y="532"/>
                  </a:lnTo>
                  <a:lnTo>
                    <a:pt x="144" y="532"/>
                  </a:lnTo>
                  <a:lnTo>
                    <a:pt x="153" y="532"/>
                  </a:lnTo>
                  <a:lnTo>
                    <a:pt x="163" y="532"/>
                  </a:lnTo>
                  <a:lnTo>
                    <a:pt x="167" y="536"/>
                  </a:lnTo>
                  <a:lnTo>
                    <a:pt x="172" y="536"/>
                  </a:lnTo>
                  <a:lnTo>
                    <a:pt x="177" y="536"/>
                  </a:lnTo>
                  <a:lnTo>
                    <a:pt x="186" y="536"/>
                  </a:lnTo>
                  <a:lnTo>
                    <a:pt x="190" y="536"/>
                  </a:lnTo>
                  <a:lnTo>
                    <a:pt x="200" y="536"/>
                  </a:lnTo>
                  <a:lnTo>
                    <a:pt x="214" y="536"/>
                  </a:lnTo>
                  <a:lnTo>
                    <a:pt x="223" y="536"/>
                  </a:lnTo>
                  <a:lnTo>
                    <a:pt x="232" y="536"/>
                  </a:lnTo>
                  <a:lnTo>
                    <a:pt x="237" y="536"/>
                  </a:lnTo>
                  <a:lnTo>
                    <a:pt x="246" y="536"/>
                  </a:lnTo>
                  <a:lnTo>
                    <a:pt x="251" y="536"/>
                  </a:lnTo>
                  <a:lnTo>
                    <a:pt x="255" y="536"/>
                  </a:lnTo>
                  <a:lnTo>
                    <a:pt x="260" y="536"/>
                  </a:lnTo>
                  <a:lnTo>
                    <a:pt x="265" y="536"/>
                  </a:lnTo>
                  <a:lnTo>
                    <a:pt x="269" y="536"/>
                  </a:lnTo>
                  <a:lnTo>
                    <a:pt x="274" y="536"/>
                  </a:lnTo>
                  <a:lnTo>
                    <a:pt x="279" y="536"/>
                  </a:lnTo>
                  <a:lnTo>
                    <a:pt x="283" y="536"/>
                  </a:lnTo>
                  <a:lnTo>
                    <a:pt x="293" y="536"/>
                  </a:lnTo>
                  <a:lnTo>
                    <a:pt x="297" y="536"/>
                  </a:lnTo>
                  <a:lnTo>
                    <a:pt x="302" y="536"/>
                  </a:lnTo>
                  <a:lnTo>
                    <a:pt x="316" y="536"/>
                  </a:lnTo>
                  <a:lnTo>
                    <a:pt x="325" y="532"/>
                  </a:lnTo>
                  <a:lnTo>
                    <a:pt x="339" y="532"/>
                  </a:lnTo>
                  <a:lnTo>
                    <a:pt x="348" y="532"/>
                  </a:lnTo>
                  <a:lnTo>
                    <a:pt x="358" y="528"/>
                  </a:lnTo>
                  <a:lnTo>
                    <a:pt x="367" y="528"/>
                  </a:lnTo>
                  <a:lnTo>
                    <a:pt x="395" y="524"/>
                  </a:lnTo>
                  <a:lnTo>
                    <a:pt x="404" y="519"/>
                  </a:lnTo>
                  <a:lnTo>
                    <a:pt x="409" y="519"/>
                  </a:lnTo>
                  <a:lnTo>
                    <a:pt x="418" y="515"/>
                  </a:lnTo>
                  <a:lnTo>
                    <a:pt x="422" y="515"/>
                  </a:lnTo>
                  <a:lnTo>
                    <a:pt x="427" y="511"/>
                  </a:lnTo>
                  <a:lnTo>
                    <a:pt x="436" y="507"/>
                  </a:lnTo>
                  <a:lnTo>
                    <a:pt x="446" y="507"/>
                  </a:lnTo>
                  <a:lnTo>
                    <a:pt x="450" y="502"/>
                  </a:lnTo>
                  <a:lnTo>
                    <a:pt x="460" y="502"/>
                  </a:lnTo>
                  <a:lnTo>
                    <a:pt x="464" y="498"/>
                  </a:lnTo>
                  <a:lnTo>
                    <a:pt x="474" y="498"/>
                  </a:lnTo>
                  <a:lnTo>
                    <a:pt x="478" y="494"/>
                  </a:lnTo>
                  <a:lnTo>
                    <a:pt x="483" y="494"/>
                  </a:lnTo>
                  <a:lnTo>
                    <a:pt x="487" y="494"/>
                  </a:lnTo>
                  <a:lnTo>
                    <a:pt x="492" y="494"/>
                  </a:lnTo>
                  <a:lnTo>
                    <a:pt x="492" y="490"/>
                  </a:lnTo>
                  <a:lnTo>
                    <a:pt x="497" y="490"/>
                  </a:lnTo>
                  <a:lnTo>
                    <a:pt x="501" y="490"/>
                  </a:lnTo>
                  <a:lnTo>
                    <a:pt x="506" y="490"/>
                  </a:lnTo>
                  <a:lnTo>
                    <a:pt x="506" y="485"/>
                  </a:lnTo>
                  <a:lnTo>
                    <a:pt x="511" y="485"/>
                  </a:lnTo>
                  <a:lnTo>
                    <a:pt x="515" y="473"/>
                  </a:lnTo>
                  <a:lnTo>
                    <a:pt x="520" y="473"/>
                  </a:lnTo>
                  <a:lnTo>
                    <a:pt x="520" y="468"/>
                  </a:lnTo>
                  <a:lnTo>
                    <a:pt x="520" y="464"/>
                  </a:lnTo>
                  <a:lnTo>
                    <a:pt x="525" y="460"/>
                  </a:lnTo>
                  <a:lnTo>
                    <a:pt x="529" y="455"/>
                  </a:lnTo>
                  <a:lnTo>
                    <a:pt x="529" y="451"/>
                  </a:lnTo>
                  <a:lnTo>
                    <a:pt x="534" y="443"/>
                  </a:lnTo>
                  <a:lnTo>
                    <a:pt x="538" y="438"/>
                  </a:lnTo>
                  <a:lnTo>
                    <a:pt x="543" y="434"/>
                  </a:lnTo>
                  <a:lnTo>
                    <a:pt x="548" y="434"/>
                  </a:lnTo>
                  <a:lnTo>
                    <a:pt x="548" y="430"/>
                  </a:lnTo>
                  <a:lnTo>
                    <a:pt x="552" y="426"/>
                  </a:lnTo>
                  <a:lnTo>
                    <a:pt x="552" y="421"/>
                  </a:lnTo>
                  <a:lnTo>
                    <a:pt x="557" y="421"/>
                  </a:lnTo>
                  <a:lnTo>
                    <a:pt x="557" y="417"/>
                  </a:lnTo>
                  <a:lnTo>
                    <a:pt x="562" y="413"/>
                  </a:lnTo>
                  <a:lnTo>
                    <a:pt x="566" y="409"/>
                  </a:lnTo>
                  <a:lnTo>
                    <a:pt x="566" y="404"/>
                  </a:lnTo>
                  <a:lnTo>
                    <a:pt x="566" y="400"/>
                  </a:lnTo>
                  <a:lnTo>
                    <a:pt x="566" y="396"/>
                  </a:lnTo>
                  <a:lnTo>
                    <a:pt x="566" y="392"/>
                  </a:lnTo>
                  <a:lnTo>
                    <a:pt x="566" y="383"/>
                  </a:lnTo>
                  <a:lnTo>
                    <a:pt x="566" y="379"/>
                  </a:lnTo>
                  <a:lnTo>
                    <a:pt x="562" y="375"/>
                  </a:lnTo>
                  <a:lnTo>
                    <a:pt x="562" y="366"/>
                  </a:lnTo>
                  <a:lnTo>
                    <a:pt x="562" y="362"/>
                  </a:lnTo>
                  <a:lnTo>
                    <a:pt x="562" y="357"/>
                  </a:lnTo>
                  <a:lnTo>
                    <a:pt x="562" y="349"/>
                  </a:lnTo>
                  <a:lnTo>
                    <a:pt x="557" y="340"/>
                  </a:lnTo>
                  <a:lnTo>
                    <a:pt x="557" y="336"/>
                  </a:lnTo>
                  <a:lnTo>
                    <a:pt x="557" y="328"/>
                  </a:lnTo>
                  <a:lnTo>
                    <a:pt x="552" y="315"/>
                  </a:lnTo>
                  <a:lnTo>
                    <a:pt x="552" y="306"/>
                  </a:lnTo>
                  <a:lnTo>
                    <a:pt x="552" y="302"/>
                  </a:lnTo>
                  <a:lnTo>
                    <a:pt x="552" y="294"/>
                  </a:lnTo>
                  <a:lnTo>
                    <a:pt x="548" y="289"/>
                  </a:lnTo>
                  <a:lnTo>
                    <a:pt x="543" y="281"/>
                  </a:lnTo>
                  <a:lnTo>
                    <a:pt x="543" y="277"/>
                  </a:lnTo>
                  <a:lnTo>
                    <a:pt x="543" y="272"/>
                  </a:lnTo>
                  <a:lnTo>
                    <a:pt x="538" y="272"/>
                  </a:lnTo>
                  <a:lnTo>
                    <a:pt x="538" y="268"/>
                  </a:lnTo>
                  <a:lnTo>
                    <a:pt x="538" y="264"/>
                  </a:lnTo>
                  <a:lnTo>
                    <a:pt x="534" y="264"/>
                  </a:lnTo>
                  <a:lnTo>
                    <a:pt x="529" y="264"/>
                  </a:lnTo>
                  <a:lnTo>
                    <a:pt x="529" y="259"/>
                  </a:lnTo>
                  <a:lnTo>
                    <a:pt x="525" y="259"/>
                  </a:lnTo>
                  <a:lnTo>
                    <a:pt x="520" y="259"/>
                  </a:lnTo>
                  <a:lnTo>
                    <a:pt x="520" y="255"/>
                  </a:lnTo>
                  <a:lnTo>
                    <a:pt x="515" y="255"/>
                  </a:lnTo>
                  <a:lnTo>
                    <a:pt x="515" y="251"/>
                  </a:lnTo>
                  <a:lnTo>
                    <a:pt x="511" y="251"/>
                  </a:lnTo>
                  <a:lnTo>
                    <a:pt x="506" y="251"/>
                  </a:lnTo>
                  <a:lnTo>
                    <a:pt x="497" y="247"/>
                  </a:lnTo>
                  <a:lnTo>
                    <a:pt x="492" y="242"/>
                  </a:lnTo>
                  <a:lnTo>
                    <a:pt x="487" y="242"/>
                  </a:lnTo>
                  <a:lnTo>
                    <a:pt x="483" y="242"/>
                  </a:lnTo>
                  <a:lnTo>
                    <a:pt x="478" y="238"/>
                  </a:lnTo>
                  <a:lnTo>
                    <a:pt x="474" y="238"/>
                  </a:lnTo>
                  <a:lnTo>
                    <a:pt x="469" y="234"/>
                  </a:lnTo>
                  <a:lnTo>
                    <a:pt x="464" y="234"/>
                  </a:lnTo>
                  <a:lnTo>
                    <a:pt x="460" y="230"/>
                  </a:lnTo>
                  <a:lnTo>
                    <a:pt x="455" y="230"/>
                  </a:lnTo>
                  <a:lnTo>
                    <a:pt x="455" y="225"/>
                  </a:lnTo>
                  <a:lnTo>
                    <a:pt x="450" y="225"/>
                  </a:lnTo>
                  <a:lnTo>
                    <a:pt x="446" y="225"/>
                  </a:lnTo>
                  <a:lnTo>
                    <a:pt x="441" y="221"/>
                  </a:lnTo>
                  <a:lnTo>
                    <a:pt x="436" y="217"/>
                  </a:lnTo>
                  <a:lnTo>
                    <a:pt x="427" y="213"/>
                  </a:lnTo>
                  <a:lnTo>
                    <a:pt x="422" y="213"/>
                  </a:lnTo>
                  <a:lnTo>
                    <a:pt x="422" y="208"/>
                  </a:lnTo>
                  <a:lnTo>
                    <a:pt x="409" y="196"/>
                  </a:lnTo>
                  <a:lnTo>
                    <a:pt x="390" y="183"/>
                  </a:lnTo>
                  <a:lnTo>
                    <a:pt x="381" y="179"/>
                  </a:lnTo>
                  <a:lnTo>
                    <a:pt x="376" y="174"/>
                  </a:lnTo>
                  <a:lnTo>
                    <a:pt x="371" y="166"/>
                  </a:lnTo>
                  <a:lnTo>
                    <a:pt x="358" y="157"/>
                  </a:lnTo>
                  <a:lnTo>
                    <a:pt x="353" y="157"/>
                  </a:lnTo>
                  <a:lnTo>
                    <a:pt x="348" y="157"/>
                  </a:lnTo>
                  <a:lnTo>
                    <a:pt x="348" y="153"/>
                  </a:lnTo>
                  <a:lnTo>
                    <a:pt x="348" y="149"/>
                  </a:lnTo>
                  <a:lnTo>
                    <a:pt x="344" y="140"/>
                  </a:lnTo>
                  <a:lnTo>
                    <a:pt x="339" y="132"/>
                  </a:lnTo>
                  <a:lnTo>
                    <a:pt x="334" y="127"/>
                  </a:lnTo>
                  <a:lnTo>
                    <a:pt x="334" y="119"/>
                  </a:lnTo>
                  <a:lnTo>
                    <a:pt x="330" y="110"/>
                  </a:lnTo>
                  <a:lnTo>
                    <a:pt x="325" y="102"/>
                  </a:lnTo>
                  <a:lnTo>
                    <a:pt x="320" y="102"/>
                  </a:lnTo>
                  <a:lnTo>
                    <a:pt x="320" y="98"/>
                  </a:lnTo>
                  <a:lnTo>
                    <a:pt x="320" y="93"/>
                  </a:lnTo>
                  <a:lnTo>
                    <a:pt x="320" y="89"/>
                  </a:lnTo>
                  <a:lnTo>
                    <a:pt x="320" y="85"/>
                  </a:lnTo>
                  <a:lnTo>
                    <a:pt x="325" y="85"/>
                  </a:lnTo>
                  <a:lnTo>
                    <a:pt x="325" y="81"/>
                  </a:lnTo>
                  <a:lnTo>
                    <a:pt x="325" y="76"/>
                  </a:lnTo>
                  <a:lnTo>
                    <a:pt x="330" y="76"/>
                  </a:lnTo>
                  <a:lnTo>
                    <a:pt x="330" y="72"/>
                  </a:lnTo>
                  <a:lnTo>
                    <a:pt x="334" y="72"/>
                  </a:lnTo>
                  <a:lnTo>
                    <a:pt x="334" y="68"/>
                  </a:lnTo>
                  <a:lnTo>
                    <a:pt x="339" y="68"/>
                  </a:lnTo>
                  <a:lnTo>
                    <a:pt x="339" y="63"/>
                  </a:lnTo>
                  <a:lnTo>
                    <a:pt x="339" y="59"/>
                  </a:lnTo>
                  <a:lnTo>
                    <a:pt x="344" y="59"/>
                  </a:lnTo>
                  <a:lnTo>
                    <a:pt x="344" y="55"/>
                  </a:lnTo>
                  <a:lnTo>
                    <a:pt x="348" y="46"/>
                  </a:lnTo>
                  <a:lnTo>
                    <a:pt x="353" y="46"/>
                  </a:lnTo>
                  <a:lnTo>
                    <a:pt x="353" y="42"/>
                  </a:lnTo>
                  <a:lnTo>
                    <a:pt x="358" y="42"/>
                  </a:lnTo>
                  <a:lnTo>
                    <a:pt x="358" y="38"/>
                  </a:lnTo>
                  <a:lnTo>
                    <a:pt x="362" y="38"/>
                  </a:lnTo>
                  <a:lnTo>
                    <a:pt x="362" y="34"/>
                  </a:lnTo>
                  <a:lnTo>
                    <a:pt x="367" y="34"/>
                  </a:lnTo>
                  <a:lnTo>
                    <a:pt x="371" y="29"/>
                  </a:lnTo>
                  <a:lnTo>
                    <a:pt x="376" y="25"/>
                  </a:lnTo>
                  <a:lnTo>
                    <a:pt x="376" y="21"/>
                  </a:lnTo>
                  <a:lnTo>
                    <a:pt x="381" y="21"/>
                  </a:lnTo>
                  <a:lnTo>
                    <a:pt x="381" y="17"/>
                  </a:lnTo>
                  <a:lnTo>
                    <a:pt x="381" y="12"/>
                  </a:lnTo>
                  <a:lnTo>
                    <a:pt x="385" y="12"/>
                  </a:lnTo>
                  <a:lnTo>
                    <a:pt x="399"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47" name="Freeform 83"/>
            <p:cNvSpPr>
              <a:spLocks/>
            </p:cNvSpPr>
            <p:nvPr/>
          </p:nvSpPr>
          <p:spPr bwMode="auto">
            <a:xfrm flipH="1">
              <a:off x="567" y="2069"/>
              <a:ext cx="1632" cy="1561"/>
            </a:xfrm>
            <a:custGeom>
              <a:avLst/>
              <a:gdLst>
                <a:gd name="T0" fmla="*/ 765 w 1049"/>
                <a:gd name="T1" fmla="*/ 17 h 1078"/>
                <a:gd name="T2" fmla="*/ 859 w 1049"/>
                <a:gd name="T3" fmla="*/ 74 h 1078"/>
                <a:gd name="T4" fmla="*/ 924 w 1049"/>
                <a:gd name="T5" fmla="*/ 135 h 1078"/>
                <a:gd name="T6" fmla="*/ 982 w 1049"/>
                <a:gd name="T7" fmla="*/ 178 h 1078"/>
                <a:gd name="T8" fmla="*/ 1069 w 1049"/>
                <a:gd name="T9" fmla="*/ 216 h 1078"/>
                <a:gd name="T10" fmla="*/ 1228 w 1049"/>
                <a:gd name="T11" fmla="*/ 233 h 1078"/>
                <a:gd name="T12" fmla="*/ 1336 w 1049"/>
                <a:gd name="T13" fmla="*/ 222 h 1078"/>
                <a:gd name="T14" fmla="*/ 1422 w 1049"/>
                <a:gd name="T15" fmla="*/ 167 h 1078"/>
                <a:gd name="T16" fmla="*/ 1473 w 1049"/>
                <a:gd name="T17" fmla="*/ 153 h 1078"/>
                <a:gd name="T18" fmla="*/ 1588 w 1049"/>
                <a:gd name="T19" fmla="*/ 252 h 1078"/>
                <a:gd name="T20" fmla="*/ 1588 w 1049"/>
                <a:gd name="T21" fmla="*/ 314 h 1078"/>
                <a:gd name="T22" fmla="*/ 1618 w 1049"/>
                <a:gd name="T23" fmla="*/ 407 h 1078"/>
                <a:gd name="T24" fmla="*/ 1618 w 1049"/>
                <a:gd name="T25" fmla="*/ 475 h 1078"/>
                <a:gd name="T26" fmla="*/ 1567 w 1049"/>
                <a:gd name="T27" fmla="*/ 511 h 1078"/>
                <a:gd name="T28" fmla="*/ 1495 w 1049"/>
                <a:gd name="T29" fmla="*/ 604 h 1078"/>
                <a:gd name="T30" fmla="*/ 1466 w 1049"/>
                <a:gd name="T31" fmla="*/ 659 h 1078"/>
                <a:gd name="T32" fmla="*/ 1364 w 1049"/>
                <a:gd name="T33" fmla="*/ 783 h 1078"/>
                <a:gd name="T34" fmla="*/ 1343 w 1049"/>
                <a:gd name="T35" fmla="*/ 844 h 1078"/>
                <a:gd name="T36" fmla="*/ 1321 w 1049"/>
                <a:gd name="T37" fmla="*/ 937 h 1078"/>
                <a:gd name="T38" fmla="*/ 1263 w 1049"/>
                <a:gd name="T39" fmla="*/ 1011 h 1078"/>
                <a:gd name="T40" fmla="*/ 1242 w 1049"/>
                <a:gd name="T41" fmla="*/ 1085 h 1078"/>
                <a:gd name="T42" fmla="*/ 1228 w 1049"/>
                <a:gd name="T43" fmla="*/ 1160 h 1078"/>
                <a:gd name="T44" fmla="*/ 1235 w 1049"/>
                <a:gd name="T45" fmla="*/ 1253 h 1078"/>
                <a:gd name="T46" fmla="*/ 1321 w 1049"/>
                <a:gd name="T47" fmla="*/ 1313 h 1078"/>
                <a:gd name="T48" fmla="*/ 1285 w 1049"/>
                <a:gd name="T49" fmla="*/ 1406 h 1078"/>
                <a:gd name="T50" fmla="*/ 1119 w 1049"/>
                <a:gd name="T51" fmla="*/ 1510 h 1078"/>
                <a:gd name="T52" fmla="*/ 1011 w 1049"/>
                <a:gd name="T53" fmla="*/ 1523 h 1078"/>
                <a:gd name="T54" fmla="*/ 938 w 1049"/>
                <a:gd name="T55" fmla="*/ 1510 h 1078"/>
                <a:gd name="T56" fmla="*/ 779 w 1049"/>
                <a:gd name="T57" fmla="*/ 1529 h 1078"/>
                <a:gd name="T58" fmla="*/ 657 w 1049"/>
                <a:gd name="T59" fmla="*/ 1561 h 1078"/>
                <a:gd name="T60" fmla="*/ 607 w 1049"/>
                <a:gd name="T61" fmla="*/ 1523 h 1078"/>
                <a:gd name="T62" fmla="*/ 549 w 1049"/>
                <a:gd name="T63" fmla="*/ 1444 h 1078"/>
                <a:gd name="T64" fmla="*/ 520 w 1049"/>
                <a:gd name="T65" fmla="*/ 1368 h 1078"/>
                <a:gd name="T66" fmla="*/ 440 w 1049"/>
                <a:gd name="T67" fmla="*/ 1258 h 1078"/>
                <a:gd name="T68" fmla="*/ 376 w 1049"/>
                <a:gd name="T69" fmla="*/ 1209 h 1078"/>
                <a:gd name="T70" fmla="*/ 282 w 1049"/>
                <a:gd name="T71" fmla="*/ 1209 h 1078"/>
                <a:gd name="T72" fmla="*/ 210 w 1049"/>
                <a:gd name="T73" fmla="*/ 1190 h 1078"/>
                <a:gd name="T74" fmla="*/ 123 w 1049"/>
                <a:gd name="T75" fmla="*/ 1111 h 1078"/>
                <a:gd name="T76" fmla="*/ 65 w 1049"/>
                <a:gd name="T77" fmla="*/ 1018 h 1078"/>
                <a:gd name="T78" fmla="*/ 16 w 1049"/>
                <a:gd name="T79" fmla="*/ 925 h 1078"/>
                <a:gd name="T80" fmla="*/ 30 w 1049"/>
                <a:gd name="T81" fmla="*/ 844 h 1078"/>
                <a:gd name="T82" fmla="*/ 87 w 1049"/>
                <a:gd name="T83" fmla="*/ 801 h 1078"/>
                <a:gd name="T84" fmla="*/ 174 w 1049"/>
                <a:gd name="T85" fmla="*/ 765 h 1078"/>
                <a:gd name="T86" fmla="*/ 268 w 1049"/>
                <a:gd name="T87" fmla="*/ 776 h 1078"/>
                <a:gd name="T88" fmla="*/ 383 w 1049"/>
                <a:gd name="T89" fmla="*/ 776 h 1078"/>
                <a:gd name="T90" fmla="*/ 456 w 1049"/>
                <a:gd name="T91" fmla="*/ 776 h 1078"/>
                <a:gd name="T92" fmla="*/ 615 w 1049"/>
                <a:gd name="T93" fmla="*/ 759 h 1078"/>
                <a:gd name="T94" fmla="*/ 716 w 1049"/>
                <a:gd name="T95" fmla="*/ 727 h 1078"/>
                <a:gd name="T96" fmla="*/ 779 w 1049"/>
                <a:gd name="T97" fmla="*/ 710 h 1078"/>
                <a:gd name="T98" fmla="*/ 823 w 1049"/>
                <a:gd name="T99" fmla="*/ 659 h 1078"/>
                <a:gd name="T100" fmla="*/ 867 w 1049"/>
                <a:gd name="T101" fmla="*/ 610 h 1078"/>
                <a:gd name="T102" fmla="*/ 881 w 1049"/>
                <a:gd name="T103" fmla="*/ 549 h 1078"/>
                <a:gd name="T104" fmla="*/ 859 w 1049"/>
                <a:gd name="T105" fmla="*/ 456 h 1078"/>
                <a:gd name="T106" fmla="*/ 837 w 1049"/>
                <a:gd name="T107" fmla="*/ 388 h 1078"/>
                <a:gd name="T108" fmla="*/ 801 w 1049"/>
                <a:gd name="T109" fmla="*/ 363 h 1078"/>
                <a:gd name="T110" fmla="*/ 730 w 1049"/>
                <a:gd name="T111" fmla="*/ 339 h 1078"/>
                <a:gd name="T112" fmla="*/ 664 w 1049"/>
                <a:gd name="T113" fmla="*/ 308 h 1078"/>
                <a:gd name="T114" fmla="*/ 549 w 1049"/>
                <a:gd name="T115" fmla="*/ 227 h 1078"/>
                <a:gd name="T116" fmla="*/ 506 w 1049"/>
                <a:gd name="T117" fmla="*/ 148 h 1078"/>
                <a:gd name="T118" fmla="*/ 513 w 1049"/>
                <a:gd name="T119" fmla="*/ 110 h 1078"/>
                <a:gd name="T120" fmla="*/ 541 w 1049"/>
                <a:gd name="T121" fmla="*/ 67 h 1078"/>
                <a:gd name="T122" fmla="*/ 585 w 1049"/>
                <a:gd name="T123" fmla="*/ 36 h 10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9" h="1078">
                  <a:moveTo>
                    <a:pt x="399" y="0"/>
                  </a:moveTo>
                  <a:lnTo>
                    <a:pt x="404" y="0"/>
                  </a:lnTo>
                  <a:lnTo>
                    <a:pt x="413" y="0"/>
                  </a:lnTo>
                  <a:lnTo>
                    <a:pt x="418" y="0"/>
                  </a:lnTo>
                  <a:lnTo>
                    <a:pt x="432" y="0"/>
                  </a:lnTo>
                  <a:lnTo>
                    <a:pt x="446" y="4"/>
                  </a:lnTo>
                  <a:lnTo>
                    <a:pt x="460" y="8"/>
                  </a:lnTo>
                  <a:lnTo>
                    <a:pt x="478" y="12"/>
                  </a:lnTo>
                  <a:lnTo>
                    <a:pt x="492" y="12"/>
                  </a:lnTo>
                  <a:lnTo>
                    <a:pt x="511" y="12"/>
                  </a:lnTo>
                  <a:lnTo>
                    <a:pt x="515" y="17"/>
                  </a:lnTo>
                  <a:lnTo>
                    <a:pt x="520" y="21"/>
                  </a:lnTo>
                  <a:lnTo>
                    <a:pt x="525" y="21"/>
                  </a:lnTo>
                  <a:lnTo>
                    <a:pt x="529" y="25"/>
                  </a:lnTo>
                  <a:lnTo>
                    <a:pt x="529" y="34"/>
                  </a:lnTo>
                  <a:lnTo>
                    <a:pt x="538" y="38"/>
                  </a:lnTo>
                  <a:lnTo>
                    <a:pt x="543" y="46"/>
                  </a:lnTo>
                  <a:lnTo>
                    <a:pt x="552" y="51"/>
                  </a:lnTo>
                  <a:lnTo>
                    <a:pt x="557" y="59"/>
                  </a:lnTo>
                  <a:lnTo>
                    <a:pt x="566" y="63"/>
                  </a:lnTo>
                  <a:lnTo>
                    <a:pt x="571" y="68"/>
                  </a:lnTo>
                  <a:lnTo>
                    <a:pt x="585" y="76"/>
                  </a:lnTo>
                  <a:lnTo>
                    <a:pt x="590" y="81"/>
                  </a:lnTo>
                  <a:lnTo>
                    <a:pt x="594" y="81"/>
                  </a:lnTo>
                  <a:lnTo>
                    <a:pt x="594" y="85"/>
                  </a:lnTo>
                  <a:lnTo>
                    <a:pt x="594" y="89"/>
                  </a:lnTo>
                  <a:lnTo>
                    <a:pt x="594" y="93"/>
                  </a:lnTo>
                  <a:lnTo>
                    <a:pt x="594" y="98"/>
                  </a:lnTo>
                  <a:lnTo>
                    <a:pt x="599" y="102"/>
                  </a:lnTo>
                  <a:lnTo>
                    <a:pt x="599" y="106"/>
                  </a:lnTo>
                  <a:lnTo>
                    <a:pt x="603" y="110"/>
                  </a:lnTo>
                  <a:lnTo>
                    <a:pt x="608" y="119"/>
                  </a:lnTo>
                  <a:lnTo>
                    <a:pt x="617" y="123"/>
                  </a:lnTo>
                  <a:lnTo>
                    <a:pt x="622" y="123"/>
                  </a:lnTo>
                  <a:lnTo>
                    <a:pt x="627" y="123"/>
                  </a:lnTo>
                  <a:lnTo>
                    <a:pt x="631" y="123"/>
                  </a:lnTo>
                  <a:lnTo>
                    <a:pt x="631" y="127"/>
                  </a:lnTo>
                  <a:lnTo>
                    <a:pt x="641" y="127"/>
                  </a:lnTo>
                  <a:lnTo>
                    <a:pt x="645" y="132"/>
                  </a:lnTo>
                  <a:lnTo>
                    <a:pt x="650" y="132"/>
                  </a:lnTo>
                  <a:lnTo>
                    <a:pt x="654" y="136"/>
                  </a:lnTo>
                  <a:lnTo>
                    <a:pt x="664" y="140"/>
                  </a:lnTo>
                  <a:lnTo>
                    <a:pt x="668" y="140"/>
                  </a:lnTo>
                  <a:lnTo>
                    <a:pt x="673" y="140"/>
                  </a:lnTo>
                  <a:lnTo>
                    <a:pt x="687" y="149"/>
                  </a:lnTo>
                  <a:lnTo>
                    <a:pt x="696" y="153"/>
                  </a:lnTo>
                  <a:lnTo>
                    <a:pt x="701" y="153"/>
                  </a:lnTo>
                  <a:lnTo>
                    <a:pt x="710" y="153"/>
                  </a:lnTo>
                  <a:lnTo>
                    <a:pt x="719" y="157"/>
                  </a:lnTo>
                  <a:lnTo>
                    <a:pt x="729" y="161"/>
                  </a:lnTo>
                  <a:lnTo>
                    <a:pt x="743" y="161"/>
                  </a:lnTo>
                  <a:lnTo>
                    <a:pt x="766" y="161"/>
                  </a:lnTo>
                  <a:lnTo>
                    <a:pt x="780" y="161"/>
                  </a:lnTo>
                  <a:lnTo>
                    <a:pt x="789" y="161"/>
                  </a:lnTo>
                  <a:lnTo>
                    <a:pt x="798" y="161"/>
                  </a:lnTo>
                  <a:lnTo>
                    <a:pt x="812" y="161"/>
                  </a:lnTo>
                  <a:lnTo>
                    <a:pt x="817" y="161"/>
                  </a:lnTo>
                  <a:lnTo>
                    <a:pt x="826" y="161"/>
                  </a:lnTo>
                  <a:lnTo>
                    <a:pt x="835" y="161"/>
                  </a:lnTo>
                  <a:lnTo>
                    <a:pt x="840" y="161"/>
                  </a:lnTo>
                  <a:lnTo>
                    <a:pt x="849" y="157"/>
                  </a:lnTo>
                  <a:lnTo>
                    <a:pt x="854" y="157"/>
                  </a:lnTo>
                  <a:lnTo>
                    <a:pt x="859" y="153"/>
                  </a:lnTo>
                  <a:lnTo>
                    <a:pt x="868" y="153"/>
                  </a:lnTo>
                  <a:lnTo>
                    <a:pt x="873" y="149"/>
                  </a:lnTo>
                  <a:lnTo>
                    <a:pt x="877" y="144"/>
                  </a:lnTo>
                  <a:lnTo>
                    <a:pt x="891" y="140"/>
                  </a:lnTo>
                  <a:lnTo>
                    <a:pt x="891" y="136"/>
                  </a:lnTo>
                  <a:lnTo>
                    <a:pt x="896" y="127"/>
                  </a:lnTo>
                  <a:lnTo>
                    <a:pt x="905" y="123"/>
                  </a:lnTo>
                  <a:lnTo>
                    <a:pt x="905" y="119"/>
                  </a:lnTo>
                  <a:lnTo>
                    <a:pt x="914" y="115"/>
                  </a:lnTo>
                  <a:lnTo>
                    <a:pt x="914" y="110"/>
                  </a:lnTo>
                  <a:lnTo>
                    <a:pt x="919" y="110"/>
                  </a:lnTo>
                  <a:lnTo>
                    <a:pt x="919" y="106"/>
                  </a:lnTo>
                  <a:lnTo>
                    <a:pt x="924" y="106"/>
                  </a:lnTo>
                  <a:lnTo>
                    <a:pt x="928" y="102"/>
                  </a:lnTo>
                  <a:lnTo>
                    <a:pt x="933" y="102"/>
                  </a:lnTo>
                  <a:lnTo>
                    <a:pt x="937" y="102"/>
                  </a:lnTo>
                  <a:lnTo>
                    <a:pt x="942" y="106"/>
                  </a:lnTo>
                  <a:lnTo>
                    <a:pt x="947" y="106"/>
                  </a:lnTo>
                  <a:lnTo>
                    <a:pt x="951" y="110"/>
                  </a:lnTo>
                  <a:lnTo>
                    <a:pt x="961" y="115"/>
                  </a:lnTo>
                  <a:lnTo>
                    <a:pt x="979" y="123"/>
                  </a:lnTo>
                  <a:lnTo>
                    <a:pt x="989" y="127"/>
                  </a:lnTo>
                  <a:lnTo>
                    <a:pt x="993" y="132"/>
                  </a:lnTo>
                  <a:lnTo>
                    <a:pt x="998" y="140"/>
                  </a:lnTo>
                  <a:lnTo>
                    <a:pt x="1002" y="144"/>
                  </a:lnTo>
                  <a:lnTo>
                    <a:pt x="1007" y="149"/>
                  </a:lnTo>
                  <a:lnTo>
                    <a:pt x="1021" y="174"/>
                  </a:lnTo>
                  <a:lnTo>
                    <a:pt x="1021" y="179"/>
                  </a:lnTo>
                  <a:lnTo>
                    <a:pt x="1021" y="183"/>
                  </a:lnTo>
                  <a:lnTo>
                    <a:pt x="1021" y="187"/>
                  </a:lnTo>
                  <a:lnTo>
                    <a:pt x="1021" y="196"/>
                  </a:lnTo>
                  <a:lnTo>
                    <a:pt x="1021" y="200"/>
                  </a:lnTo>
                  <a:lnTo>
                    <a:pt x="1021" y="204"/>
                  </a:lnTo>
                  <a:lnTo>
                    <a:pt x="1021" y="208"/>
                  </a:lnTo>
                  <a:lnTo>
                    <a:pt x="1021" y="213"/>
                  </a:lnTo>
                  <a:lnTo>
                    <a:pt x="1021" y="217"/>
                  </a:lnTo>
                  <a:lnTo>
                    <a:pt x="1026" y="221"/>
                  </a:lnTo>
                  <a:lnTo>
                    <a:pt x="1026" y="225"/>
                  </a:lnTo>
                  <a:lnTo>
                    <a:pt x="1026" y="234"/>
                  </a:lnTo>
                  <a:lnTo>
                    <a:pt x="1026" y="238"/>
                  </a:lnTo>
                  <a:lnTo>
                    <a:pt x="1026" y="247"/>
                  </a:lnTo>
                  <a:lnTo>
                    <a:pt x="1030" y="255"/>
                  </a:lnTo>
                  <a:lnTo>
                    <a:pt x="1040" y="272"/>
                  </a:lnTo>
                  <a:lnTo>
                    <a:pt x="1040" y="277"/>
                  </a:lnTo>
                  <a:lnTo>
                    <a:pt x="1040" y="281"/>
                  </a:lnTo>
                  <a:lnTo>
                    <a:pt x="1044" y="281"/>
                  </a:lnTo>
                  <a:lnTo>
                    <a:pt x="1044" y="285"/>
                  </a:lnTo>
                  <a:lnTo>
                    <a:pt x="1044" y="289"/>
                  </a:lnTo>
                  <a:lnTo>
                    <a:pt x="1049" y="298"/>
                  </a:lnTo>
                  <a:lnTo>
                    <a:pt x="1049" y="302"/>
                  </a:lnTo>
                  <a:lnTo>
                    <a:pt x="1049" y="311"/>
                  </a:lnTo>
                  <a:lnTo>
                    <a:pt x="1049" y="315"/>
                  </a:lnTo>
                  <a:lnTo>
                    <a:pt x="1044" y="323"/>
                  </a:lnTo>
                  <a:lnTo>
                    <a:pt x="1040" y="328"/>
                  </a:lnTo>
                  <a:lnTo>
                    <a:pt x="1040" y="332"/>
                  </a:lnTo>
                  <a:lnTo>
                    <a:pt x="1035" y="336"/>
                  </a:lnTo>
                  <a:lnTo>
                    <a:pt x="1030" y="340"/>
                  </a:lnTo>
                  <a:lnTo>
                    <a:pt x="1026" y="340"/>
                  </a:lnTo>
                  <a:lnTo>
                    <a:pt x="1021" y="340"/>
                  </a:lnTo>
                  <a:lnTo>
                    <a:pt x="1021" y="345"/>
                  </a:lnTo>
                  <a:lnTo>
                    <a:pt x="1016" y="345"/>
                  </a:lnTo>
                  <a:lnTo>
                    <a:pt x="1012" y="349"/>
                  </a:lnTo>
                  <a:lnTo>
                    <a:pt x="1007" y="353"/>
                  </a:lnTo>
                  <a:lnTo>
                    <a:pt x="1002" y="357"/>
                  </a:lnTo>
                  <a:lnTo>
                    <a:pt x="1002" y="362"/>
                  </a:lnTo>
                  <a:lnTo>
                    <a:pt x="993" y="370"/>
                  </a:lnTo>
                  <a:lnTo>
                    <a:pt x="989" y="375"/>
                  </a:lnTo>
                  <a:lnTo>
                    <a:pt x="979" y="379"/>
                  </a:lnTo>
                  <a:lnTo>
                    <a:pt x="975" y="387"/>
                  </a:lnTo>
                  <a:lnTo>
                    <a:pt x="970" y="396"/>
                  </a:lnTo>
                  <a:lnTo>
                    <a:pt x="961" y="404"/>
                  </a:lnTo>
                  <a:lnTo>
                    <a:pt x="961" y="417"/>
                  </a:lnTo>
                  <a:lnTo>
                    <a:pt x="956" y="417"/>
                  </a:lnTo>
                  <a:lnTo>
                    <a:pt x="956" y="426"/>
                  </a:lnTo>
                  <a:lnTo>
                    <a:pt x="956" y="430"/>
                  </a:lnTo>
                  <a:lnTo>
                    <a:pt x="951" y="430"/>
                  </a:lnTo>
                  <a:lnTo>
                    <a:pt x="951" y="434"/>
                  </a:lnTo>
                  <a:lnTo>
                    <a:pt x="947" y="438"/>
                  </a:lnTo>
                  <a:lnTo>
                    <a:pt x="947" y="443"/>
                  </a:lnTo>
                  <a:lnTo>
                    <a:pt x="942" y="447"/>
                  </a:lnTo>
                  <a:lnTo>
                    <a:pt x="942" y="455"/>
                  </a:lnTo>
                  <a:lnTo>
                    <a:pt x="933" y="464"/>
                  </a:lnTo>
                  <a:lnTo>
                    <a:pt x="924" y="477"/>
                  </a:lnTo>
                  <a:lnTo>
                    <a:pt x="910" y="494"/>
                  </a:lnTo>
                  <a:lnTo>
                    <a:pt x="905" y="502"/>
                  </a:lnTo>
                  <a:lnTo>
                    <a:pt x="896" y="511"/>
                  </a:lnTo>
                  <a:lnTo>
                    <a:pt x="891" y="519"/>
                  </a:lnTo>
                  <a:lnTo>
                    <a:pt x="882" y="528"/>
                  </a:lnTo>
                  <a:lnTo>
                    <a:pt x="882" y="536"/>
                  </a:lnTo>
                  <a:lnTo>
                    <a:pt x="877" y="541"/>
                  </a:lnTo>
                  <a:lnTo>
                    <a:pt x="873" y="545"/>
                  </a:lnTo>
                  <a:lnTo>
                    <a:pt x="873" y="549"/>
                  </a:lnTo>
                  <a:lnTo>
                    <a:pt x="873" y="553"/>
                  </a:lnTo>
                  <a:lnTo>
                    <a:pt x="873" y="558"/>
                  </a:lnTo>
                  <a:lnTo>
                    <a:pt x="873" y="562"/>
                  </a:lnTo>
                  <a:lnTo>
                    <a:pt x="868" y="571"/>
                  </a:lnTo>
                  <a:lnTo>
                    <a:pt x="868" y="575"/>
                  </a:lnTo>
                  <a:lnTo>
                    <a:pt x="863" y="579"/>
                  </a:lnTo>
                  <a:lnTo>
                    <a:pt x="863" y="583"/>
                  </a:lnTo>
                  <a:lnTo>
                    <a:pt x="863" y="592"/>
                  </a:lnTo>
                  <a:lnTo>
                    <a:pt x="863" y="600"/>
                  </a:lnTo>
                  <a:lnTo>
                    <a:pt x="863" y="605"/>
                  </a:lnTo>
                  <a:lnTo>
                    <a:pt x="859" y="613"/>
                  </a:lnTo>
                  <a:lnTo>
                    <a:pt x="859" y="617"/>
                  </a:lnTo>
                  <a:lnTo>
                    <a:pt x="854" y="630"/>
                  </a:lnTo>
                  <a:lnTo>
                    <a:pt x="854" y="643"/>
                  </a:lnTo>
                  <a:lnTo>
                    <a:pt x="849" y="643"/>
                  </a:lnTo>
                  <a:lnTo>
                    <a:pt x="849" y="647"/>
                  </a:lnTo>
                  <a:lnTo>
                    <a:pt x="849" y="651"/>
                  </a:lnTo>
                  <a:lnTo>
                    <a:pt x="845" y="656"/>
                  </a:lnTo>
                  <a:lnTo>
                    <a:pt x="840" y="660"/>
                  </a:lnTo>
                  <a:lnTo>
                    <a:pt x="835" y="669"/>
                  </a:lnTo>
                  <a:lnTo>
                    <a:pt x="835" y="673"/>
                  </a:lnTo>
                  <a:lnTo>
                    <a:pt x="826" y="677"/>
                  </a:lnTo>
                  <a:lnTo>
                    <a:pt x="821" y="686"/>
                  </a:lnTo>
                  <a:lnTo>
                    <a:pt x="821" y="690"/>
                  </a:lnTo>
                  <a:lnTo>
                    <a:pt x="812" y="698"/>
                  </a:lnTo>
                  <a:lnTo>
                    <a:pt x="812" y="703"/>
                  </a:lnTo>
                  <a:lnTo>
                    <a:pt x="808" y="707"/>
                  </a:lnTo>
                  <a:lnTo>
                    <a:pt x="803" y="711"/>
                  </a:lnTo>
                  <a:lnTo>
                    <a:pt x="803" y="715"/>
                  </a:lnTo>
                  <a:lnTo>
                    <a:pt x="803" y="724"/>
                  </a:lnTo>
                  <a:lnTo>
                    <a:pt x="798" y="728"/>
                  </a:lnTo>
                  <a:lnTo>
                    <a:pt x="798" y="737"/>
                  </a:lnTo>
                  <a:lnTo>
                    <a:pt x="798" y="741"/>
                  </a:lnTo>
                  <a:lnTo>
                    <a:pt x="798" y="749"/>
                  </a:lnTo>
                  <a:lnTo>
                    <a:pt x="798" y="758"/>
                  </a:lnTo>
                  <a:lnTo>
                    <a:pt x="794" y="762"/>
                  </a:lnTo>
                  <a:lnTo>
                    <a:pt x="794" y="767"/>
                  </a:lnTo>
                  <a:lnTo>
                    <a:pt x="794" y="771"/>
                  </a:lnTo>
                  <a:lnTo>
                    <a:pt x="794" y="775"/>
                  </a:lnTo>
                  <a:lnTo>
                    <a:pt x="794" y="779"/>
                  </a:lnTo>
                  <a:lnTo>
                    <a:pt x="794" y="788"/>
                  </a:lnTo>
                  <a:lnTo>
                    <a:pt x="794" y="796"/>
                  </a:lnTo>
                  <a:lnTo>
                    <a:pt x="789" y="801"/>
                  </a:lnTo>
                  <a:lnTo>
                    <a:pt x="789" y="805"/>
                  </a:lnTo>
                  <a:lnTo>
                    <a:pt x="784" y="813"/>
                  </a:lnTo>
                  <a:lnTo>
                    <a:pt x="784" y="818"/>
                  </a:lnTo>
                  <a:lnTo>
                    <a:pt x="784" y="826"/>
                  </a:lnTo>
                  <a:lnTo>
                    <a:pt x="784" y="843"/>
                  </a:lnTo>
                  <a:lnTo>
                    <a:pt x="784" y="852"/>
                  </a:lnTo>
                  <a:lnTo>
                    <a:pt x="789" y="856"/>
                  </a:lnTo>
                  <a:lnTo>
                    <a:pt x="794" y="860"/>
                  </a:lnTo>
                  <a:lnTo>
                    <a:pt x="794" y="865"/>
                  </a:lnTo>
                  <a:lnTo>
                    <a:pt x="794" y="869"/>
                  </a:lnTo>
                  <a:lnTo>
                    <a:pt x="798" y="873"/>
                  </a:lnTo>
                  <a:lnTo>
                    <a:pt x="808" y="877"/>
                  </a:lnTo>
                  <a:lnTo>
                    <a:pt x="812" y="882"/>
                  </a:lnTo>
                  <a:lnTo>
                    <a:pt x="821" y="886"/>
                  </a:lnTo>
                  <a:lnTo>
                    <a:pt x="831" y="890"/>
                  </a:lnTo>
                  <a:lnTo>
                    <a:pt x="835" y="899"/>
                  </a:lnTo>
                  <a:lnTo>
                    <a:pt x="845" y="899"/>
                  </a:lnTo>
                  <a:lnTo>
                    <a:pt x="849" y="907"/>
                  </a:lnTo>
                  <a:lnTo>
                    <a:pt x="854" y="907"/>
                  </a:lnTo>
                  <a:lnTo>
                    <a:pt x="854" y="911"/>
                  </a:lnTo>
                  <a:lnTo>
                    <a:pt x="854" y="916"/>
                  </a:lnTo>
                  <a:lnTo>
                    <a:pt x="854" y="924"/>
                  </a:lnTo>
                  <a:lnTo>
                    <a:pt x="854" y="928"/>
                  </a:lnTo>
                  <a:lnTo>
                    <a:pt x="845" y="941"/>
                  </a:lnTo>
                  <a:lnTo>
                    <a:pt x="840" y="954"/>
                  </a:lnTo>
                  <a:lnTo>
                    <a:pt x="831" y="963"/>
                  </a:lnTo>
                  <a:lnTo>
                    <a:pt x="826" y="971"/>
                  </a:lnTo>
                  <a:lnTo>
                    <a:pt x="817" y="980"/>
                  </a:lnTo>
                  <a:lnTo>
                    <a:pt x="812" y="988"/>
                  </a:lnTo>
                  <a:lnTo>
                    <a:pt x="803" y="1001"/>
                  </a:lnTo>
                  <a:lnTo>
                    <a:pt x="784" y="1014"/>
                  </a:lnTo>
                  <a:lnTo>
                    <a:pt x="770" y="1026"/>
                  </a:lnTo>
                  <a:lnTo>
                    <a:pt x="757" y="1035"/>
                  </a:lnTo>
                  <a:lnTo>
                    <a:pt x="747" y="1035"/>
                  </a:lnTo>
                  <a:lnTo>
                    <a:pt x="733" y="1039"/>
                  </a:lnTo>
                  <a:lnTo>
                    <a:pt x="719" y="1043"/>
                  </a:lnTo>
                  <a:lnTo>
                    <a:pt x="706" y="1048"/>
                  </a:lnTo>
                  <a:lnTo>
                    <a:pt x="696" y="1048"/>
                  </a:lnTo>
                  <a:lnTo>
                    <a:pt x="687" y="1052"/>
                  </a:lnTo>
                  <a:lnTo>
                    <a:pt x="682" y="1052"/>
                  </a:lnTo>
                  <a:lnTo>
                    <a:pt x="678" y="1052"/>
                  </a:lnTo>
                  <a:lnTo>
                    <a:pt x="673" y="1052"/>
                  </a:lnTo>
                  <a:lnTo>
                    <a:pt x="664" y="1052"/>
                  </a:lnTo>
                  <a:lnTo>
                    <a:pt x="654" y="1052"/>
                  </a:lnTo>
                  <a:lnTo>
                    <a:pt x="650" y="1052"/>
                  </a:lnTo>
                  <a:lnTo>
                    <a:pt x="641" y="1052"/>
                  </a:lnTo>
                  <a:lnTo>
                    <a:pt x="636" y="1052"/>
                  </a:lnTo>
                  <a:lnTo>
                    <a:pt x="631" y="1048"/>
                  </a:lnTo>
                  <a:lnTo>
                    <a:pt x="627" y="1048"/>
                  </a:lnTo>
                  <a:lnTo>
                    <a:pt x="622" y="1048"/>
                  </a:lnTo>
                  <a:lnTo>
                    <a:pt x="617" y="1048"/>
                  </a:lnTo>
                  <a:lnTo>
                    <a:pt x="613" y="1048"/>
                  </a:lnTo>
                  <a:lnTo>
                    <a:pt x="608" y="1043"/>
                  </a:lnTo>
                  <a:lnTo>
                    <a:pt x="603" y="1043"/>
                  </a:lnTo>
                  <a:lnTo>
                    <a:pt x="599" y="1043"/>
                  </a:lnTo>
                  <a:lnTo>
                    <a:pt x="585" y="1043"/>
                  </a:lnTo>
                  <a:lnTo>
                    <a:pt x="566" y="1043"/>
                  </a:lnTo>
                  <a:lnTo>
                    <a:pt x="562" y="1043"/>
                  </a:lnTo>
                  <a:lnTo>
                    <a:pt x="557" y="1043"/>
                  </a:lnTo>
                  <a:lnTo>
                    <a:pt x="548" y="1048"/>
                  </a:lnTo>
                  <a:lnTo>
                    <a:pt x="525" y="1048"/>
                  </a:lnTo>
                  <a:lnTo>
                    <a:pt x="511" y="1052"/>
                  </a:lnTo>
                  <a:lnTo>
                    <a:pt x="501" y="1056"/>
                  </a:lnTo>
                  <a:lnTo>
                    <a:pt x="492" y="1061"/>
                  </a:lnTo>
                  <a:lnTo>
                    <a:pt x="478" y="1065"/>
                  </a:lnTo>
                  <a:lnTo>
                    <a:pt x="464" y="1069"/>
                  </a:lnTo>
                  <a:lnTo>
                    <a:pt x="455" y="1073"/>
                  </a:lnTo>
                  <a:lnTo>
                    <a:pt x="446" y="1073"/>
                  </a:lnTo>
                  <a:lnTo>
                    <a:pt x="436" y="1073"/>
                  </a:lnTo>
                  <a:lnTo>
                    <a:pt x="432" y="1078"/>
                  </a:lnTo>
                  <a:lnTo>
                    <a:pt x="427" y="1078"/>
                  </a:lnTo>
                  <a:lnTo>
                    <a:pt x="422" y="1078"/>
                  </a:lnTo>
                  <a:lnTo>
                    <a:pt x="418" y="1073"/>
                  </a:lnTo>
                  <a:lnTo>
                    <a:pt x="409" y="1069"/>
                  </a:lnTo>
                  <a:lnTo>
                    <a:pt x="404" y="1069"/>
                  </a:lnTo>
                  <a:lnTo>
                    <a:pt x="399" y="1065"/>
                  </a:lnTo>
                  <a:lnTo>
                    <a:pt x="395" y="1065"/>
                  </a:lnTo>
                  <a:lnTo>
                    <a:pt x="395" y="1061"/>
                  </a:lnTo>
                  <a:lnTo>
                    <a:pt x="390" y="1061"/>
                  </a:lnTo>
                  <a:lnTo>
                    <a:pt x="390" y="1056"/>
                  </a:lnTo>
                  <a:lnTo>
                    <a:pt x="390" y="1052"/>
                  </a:lnTo>
                  <a:lnTo>
                    <a:pt x="385" y="1048"/>
                  </a:lnTo>
                  <a:lnTo>
                    <a:pt x="376" y="1039"/>
                  </a:lnTo>
                  <a:lnTo>
                    <a:pt x="371" y="1031"/>
                  </a:lnTo>
                  <a:lnTo>
                    <a:pt x="362" y="1031"/>
                  </a:lnTo>
                  <a:lnTo>
                    <a:pt x="358" y="1014"/>
                  </a:lnTo>
                  <a:lnTo>
                    <a:pt x="358" y="1009"/>
                  </a:lnTo>
                  <a:lnTo>
                    <a:pt x="353" y="1005"/>
                  </a:lnTo>
                  <a:lnTo>
                    <a:pt x="353" y="1001"/>
                  </a:lnTo>
                  <a:lnTo>
                    <a:pt x="353" y="997"/>
                  </a:lnTo>
                  <a:lnTo>
                    <a:pt x="348" y="988"/>
                  </a:lnTo>
                  <a:lnTo>
                    <a:pt x="348" y="984"/>
                  </a:lnTo>
                  <a:lnTo>
                    <a:pt x="344" y="980"/>
                  </a:lnTo>
                  <a:lnTo>
                    <a:pt x="344" y="975"/>
                  </a:lnTo>
                  <a:lnTo>
                    <a:pt x="339" y="967"/>
                  </a:lnTo>
                  <a:lnTo>
                    <a:pt x="339" y="963"/>
                  </a:lnTo>
                  <a:lnTo>
                    <a:pt x="339" y="958"/>
                  </a:lnTo>
                  <a:lnTo>
                    <a:pt x="334" y="954"/>
                  </a:lnTo>
                  <a:lnTo>
                    <a:pt x="334" y="945"/>
                  </a:lnTo>
                  <a:lnTo>
                    <a:pt x="330" y="941"/>
                  </a:lnTo>
                  <a:lnTo>
                    <a:pt x="325" y="933"/>
                  </a:lnTo>
                  <a:lnTo>
                    <a:pt x="320" y="924"/>
                  </a:lnTo>
                  <a:lnTo>
                    <a:pt x="316" y="916"/>
                  </a:lnTo>
                  <a:lnTo>
                    <a:pt x="311" y="907"/>
                  </a:lnTo>
                  <a:lnTo>
                    <a:pt x="306" y="899"/>
                  </a:lnTo>
                  <a:lnTo>
                    <a:pt x="293" y="886"/>
                  </a:lnTo>
                  <a:lnTo>
                    <a:pt x="288" y="873"/>
                  </a:lnTo>
                  <a:lnTo>
                    <a:pt x="283" y="869"/>
                  </a:lnTo>
                  <a:lnTo>
                    <a:pt x="279" y="865"/>
                  </a:lnTo>
                  <a:lnTo>
                    <a:pt x="274" y="860"/>
                  </a:lnTo>
                  <a:lnTo>
                    <a:pt x="269" y="852"/>
                  </a:lnTo>
                  <a:lnTo>
                    <a:pt x="260" y="843"/>
                  </a:lnTo>
                  <a:lnTo>
                    <a:pt x="255" y="843"/>
                  </a:lnTo>
                  <a:lnTo>
                    <a:pt x="255" y="839"/>
                  </a:lnTo>
                  <a:lnTo>
                    <a:pt x="251" y="835"/>
                  </a:lnTo>
                  <a:lnTo>
                    <a:pt x="246" y="835"/>
                  </a:lnTo>
                  <a:lnTo>
                    <a:pt x="242" y="835"/>
                  </a:lnTo>
                  <a:lnTo>
                    <a:pt x="232" y="835"/>
                  </a:lnTo>
                  <a:lnTo>
                    <a:pt x="218" y="835"/>
                  </a:lnTo>
                  <a:lnTo>
                    <a:pt x="214" y="835"/>
                  </a:lnTo>
                  <a:lnTo>
                    <a:pt x="209" y="835"/>
                  </a:lnTo>
                  <a:lnTo>
                    <a:pt x="200" y="835"/>
                  </a:lnTo>
                  <a:lnTo>
                    <a:pt x="195" y="835"/>
                  </a:lnTo>
                  <a:lnTo>
                    <a:pt x="190" y="835"/>
                  </a:lnTo>
                  <a:lnTo>
                    <a:pt x="186" y="835"/>
                  </a:lnTo>
                  <a:lnTo>
                    <a:pt x="181" y="835"/>
                  </a:lnTo>
                  <a:lnTo>
                    <a:pt x="172" y="835"/>
                  </a:lnTo>
                  <a:lnTo>
                    <a:pt x="163" y="830"/>
                  </a:lnTo>
                  <a:lnTo>
                    <a:pt x="158" y="830"/>
                  </a:lnTo>
                  <a:lnTo>
                    <a:pt x="153" y="830"/>
                  </a:lnTo>
                  <a:lnTo>
                    <a:pt x="149" y="830"/>
                  </a:lnTo>
                  <a:lnTo>
                    <a:pt x="149" y="826"/>
                  </a:lnTo>
                  <a:lnTo>
                    <a:pt x="144" y="826"/>
                  </a:lnTo>
                  <a:lnTo>
                    <a:pt x="139" y="822"/>
                  </a:lnTo>
                  <a:lnTo>
                    <a:pt x="135" y="822"/>
                  </a:lnTo>
                  <a:lnTo>
                    <a:pt x="130" y="822"/>
                  </a:lnTo>
                  <a:lnTo>
                    <a:pt x="126" y="818"/>
                  </a:lnTo>
                  <a:lnTo>
                    <a:pt x="116" y="809"/>
                  </a:lnTo>
                  <a:lnTo>
                    <a:pt x="112" y="801"/>
                  </a:lnTo>
                  <a:lnTo>
                    <a:pt x="107" y="796"/>
                  </a:lnTo>
                  <a:lnTo>
                    <a:pt x="98" y="784"/>
                  </a:lnTo>
                  <a:lnTo>
                    <a:pt x="93" y="779"/>
                  </a:lnTo>
                  <a:lnTo>
                    <a:pt x="84" y="771"/>
                  </a:lnTo>
                  <a:lnTo>
                    <a:pt x="79" y="767"/>
                  </a:lnTo>
                  <a:lnTo>
                    <a:pt x="79" y="754"/>
                  </a:lnTo>
                  <a:lnTo>
                    <a:pt x="74" y="741"/>
                  </a:lnTo>
                  <a:lnTo>
                    <a:pt x="70" y="732"/>
                  </a:lnTo>
                  <a:lnTo>
                    <a:pt x="65" y="728"/>
                  </a:lnTo>
                  <a:lnTo>
                    <a:pt x="61" y="724"/>
                  </a:lnTo>
                  <a:lnTo>
                    <a:pt x="61" y="720"/>
                  </a:lnTo>
                  <a:lnTo>
                    <a:pt x="51" y="715"/>
                  </a:lnTo>
                  <a:lnTo>
                    <a:pt x="47" y="707"/>
                  </a:lnTo>
                  <a:lnTo>
                    <a:pt x="42" y="703"/>
                  </a:lnTo>
                  <a:lnTo>
                    <a:pt x="37" y="698"/>
                  </a:lnTo>
                  <a:lnTo>
                    <a:pt x="33" y="698"/>
                  </a:lnTo>
                  <a:lnTo>
                    <a:pt x="23" y="681"/>
                  </a:lnTo>
                  <a:lnTo>
                    <a:pt x="19" y="677"/>
                  </a:lnTo>
                  <a:lnTo>
                    <a:pt x="19" y="669"/>
                  </a:lnTo>
                  <a:lnTo>
                    <a:pt x="14" y="669"/>
                  </a:lnTo>
                  <a:lnTo>
                    <a:pt x="14" y="664"/>
                  </a:lnTo>
                  <a:lnTo>
                    <a:pt x="14" y="660"/>
                  </a:lnTo>
                  <a:lnTo>
                    <a:pt x="10" y="639"/>
                  </a:lnTo>
                  <a:lnTo>
                    <a:pt x="5" y="630"/>
                  </a:lnTo>
                  <a:lnTo>
                    <a:pt x="5" y="626"/>
                  </a:lnTo>
                  <a:lnTo>
                    <a:pt x="0" y="613"/>
                  </a:lnTo>
                  <a:lnTo>
                    <a:pt x="0" y="609"/>
                  </a:lnTo>
                  <a:lnTo>
                    <a:pt x="5" y="600"/>
                  </a:lnTo>
                  <a:lnTo>
                    <a:pt x="10" y="596"/>
                  </a:lnTo>
                  <a:lnTo>
                    <a:pt x="10" y="592"/>
                  </a:lnTo>
                  <a:lnTo>
                    <a:pt x="10" y="588"/>
                  </a:lnTo>
                  <a:lnTo>
                    <a:pt x="19" y="583"/>
                  </a:lnTo>
                  <a:lnTo>
                    <a:pt x="19" y="579"/>
                  </a:lnTo>
                  <a:lnTo>
                    <a:pt x="23" y="575"/>
                  </a:lnTo>
                  <a:lnTo>
                    <a:pt x="28" y="575"/>
                  </a:lnTo>
                  <a:lnTo>
                    <a:pt x="33" y="571"/>
                  </a:lnTo>
                  <a:lnTo>
                    <a:pt x="37" y="566"/>
                  </a:lnTo>
                  <a:lnTo>
                    <a:pt x="42" y="566"/>
                  </a:lnTo>
                  <a:lnTo>
                    <a:pt x="42" y="562"/>
                  </a:lnTo>
                  <a:lnTo>
                    <a:pt x="51" y="558"/>
                  </a:lnTo>
                  <a:lnTo>
                    <a:pt x="56" y="553"/>
                  </a:lnTo>
                  <a:lnTo>
                    <a:pt x="65" y="549"/>
                  </a:lnTo>
                  <a:lnTo>
                    <a:pt x="74" y="549"/>
                  </a:lnTo>
                  <a:lnTo>
                    <a:pt x="79" y="545"/>
                  </a:lnTo>
                  <a:lnTo>
                    <a:pt x="88" y="541"/>
                  </a:lnTo>
                  <a:lnTo>
                    <a:pt x="88" y="536"/>
                  </a:lnTo>
                  <a:lnTo>
                    <a:pt x="98" y="532"/>
                  </a:lnTo>
                  <a:lnTo>
                    <a:pt x="102" y="532"/>
                  </a:lnTo>
                  <a:lnTo>
                    <a:pt x="107" y="528"/>
                  </a:lnTo>
                  <a:lnTo>
                    <a:pt x="112" y="528"/>
                  </a:lnTo>
                  <a:lnTo>
                    <a:pt x="116" y="528"/>
                  </a:lnTo>
                  <a:lnTo>
                    <a:pt x="121" y="528"/>
                  </a:lnTo>
                  <a:lnTo>
                    <a:pt x="130" y="528"/>
                  </a:lnTo>
                  <a:lnTo>
                    <a:pt x="135" y="532"/>
                  </a:lnTo>
                  <a:lnTo>
                    <a:pt x="144" y="532"/>
                  </a:lnTo>
                  <a:lnTo>
                    <a:pt x="153" y="532"/>
                  </a:lnTo>
                  <a:lnTo>
                    <a:pt x="163" y="532"/>
                  </a:lnTo>
                  <a:lnTo>
                    <a:pt x="167" y="536"/>
                  </a:lnTo>
                  <a:lnTo>
                    <a:pt x="172" y="536"/>
                  </a:lnTo>
                  <a:lnTo>
                    <a:pt x="177" y="536"/>
                  </a:lnTo>
                  <a:lnTo>
                    <a:pt x="186" y="536"/>
                  </a:lnTo>
                  <a:lnTo>
                    <a:pt x="190" y="536"/>
                  </a:lnTo>
                  <a:lnTo>
                    <a:pt x="200" y="536"/>
                  </a:lnTo>
                  <a:lnTo>
                    <a:pt x="214" y="536"/>
                  </a:lnTo>
                  <a:lnTo>
                    <a:pt x="223" y="536"/>
                  </a:lnTo>
                  <a:lnTo>
                    <a:pt x="232" y="536"/>
                  </a:lnTo>
                  <a:lnTo>
                    <a:pt x="237" y="536"/>
                  </a:lnTo>
                  <a:lnTo>
                    <a:pt x="246" y="536"/>
                  </a:lnTo>
                  <a:lnTo>
                    <a:pt x="251" y="536"/>
                  </a:lnTo>
                  <a:lnTo>
                    <a:pt x="255" y="536"/>
                  </a:lnTo>
                  <a:lnTo>
                    <a:pt x="260" y="536"/>
                  </a:lnTo>
                  <a:lnTo>
                    <a:pt x="265" y="536"/>
                  </a:lnTo>
                  <a:lnTo>
                    <a:pt x="269" y="536"/>
                  </a:lnTo>
                  <a:lnTo>
                    <a:pt x="274" y="536"/>
                  </a:lnTo>
                  <a:lnTo>
                    <a:pt x="279" y="536"/>
                  </a:lnTo>
                  <a:lnTo>
                    <a:pt x="283" y="536"/>
                  </a:lnTo>
                  <a:lnTo>
                    <a:pt x="293" y="536"/>
                  </a:lnTo>
                  <a:lnTo>
                    <a:pt x="297" y="536"/>
                  </a:lnTo>
                  <a:lnTo>
                    <a:pt x="302" y="536"/>
                  </a:lnTo>
                  <a:lnTo>
                    <a:pt x="316" y="536"/>
                  </a:lnTo>
                  <a:lnTo>
                    <a:pt x="325" y="532"/>
                  </a:lnTo>
                  <a:lnTo>
                    <a:pt x="339" y="532"/>
                  </a:lnTo>
                  <a:lnTo>
                    <a:pt x="348" y="532"/>
                  </a:lnTo>
                  <a:lnTo>
                    <a:pt x="358" y="528"/>
                  </a:lnTo>
                  <a:lnTo>
                    <a:pt x="367" y="528"/>
                  </a:lnTo>
                  <a:lnTo>
                    <a:pt x="395" y="524"/>
                  </a:lnTo>
                  <a:lnTo>
                    <a:pt x="404" y="519"/>
                  </a:lnTo>
                  <a:lnTo>
                    <a:pt x="409" y="519"/>
                  </a:lnTo>
                  <a:lnTo>
                    <a:pt x="418" y="515"/>
                  </a:lnTo>
                  <a:lnTo>
                    <a:pt x="422" y="515"/>
                  </a:lnTo>
                  <a:lnTo>
                    <a:pt x="427" y="511"/>
                  </a:lnTo>
                  <a:lnTo>
                    <a:pt x="436" y="507"/>
                  </a:lnTo>
                  <a:lnTo>
                    <a:pt x="446" y="507"/>
                  </a:lnTo>
                  <a:lnTo>
                    <a:pt x="450" y="502"/>
                  </a:lnTo>
                  <a:lnTo>
                    <a:pt x="460" y="502"/>
                  </a:lnTo>
                  <a:lnTo>
                    <a:pt x="464" y="498"/>
                  </a:lnTo>
                  <a:lnTo>
                    <a:pt x="474" y="498"/>
                  </a:lnTo>
                  <a:lnTo>
                    <a:pt x="478" y="494"/>
                  </a:lnTo>
                  <a:lnTo>
                    <a:pt x="483" y="494"/>
                  </a:lnTo>
                  <a:lnTo>
                    <a:pt x="487" y="494"/>
                  </a:lnTo>
                  <a:lnTo>
                    <a:pt x="492" y="494"/>
                  </a:lnTo>
                  <a:lnTo>
                    <a:pt x="492" y="490"/>
                  </a:lnTo>
                  <a:lnTo>
                    <a:pt x="497" y="490"/>
                  </a:lnTo>
                  <a:lnTo>
                    <a:pt x="501" y="490"/>
                  </a:lnTo>
                  <a:lnTo>
                    <a:pt x="506" y="490"/>
                  </a:lnTo>
                  <a:lnTo>
                    <a:pt x="506" y="485"/>
                  </a:lnTo>
                  <a:lnTo>
                    <a:pt x="511" y="485"/>
                  </a:lnTo>
                  <a:lnTo>
                    <a:pt x="515" y="473"/>
                  </a:lnTo>
                  <a:lnTo>
                    <a:pt x="520" y="473"/>
                  </a:lnTo>
                  <a:lnTo>
                    <a:pt x="520" y="468"/>
                  </a:lnTo>
                  <a:lnTo>
                    <a:pt x="520" y="464"/>
                  </a:lnTo>
                  <a:lnTo>
                    <a:pt x="525" y="460"/>
                  </a:lnTo>
                  <a:lnTo>
                    <a:pt x="529" y="455"/>
                  </a:lnTo>
                  <a:lnTo>
                    <a:pt x="529" y="451"/>
                  </a:lnTo>
                  <a:lnTo>
                    <a:pt x="534" y="443"/>
                  </a:lnTo>
                  <a:lnTo>
                    <a:pt x="538" y="438"/>
                  </a:lnTo>
                  <a:lnTo>
                    <a:pt x="543" y="434"/>
                  </a:lnTo>
                  <a:lnTo>
                    <a:pt x="548" y="434"/>
                  </a:lnTo>
                  <a:lnTo>
                    <a:pt x="548" y="430"/>
                  </a:lnTo>
                  <a:lnTo>
                    <a:pt x="552" y="426"/>
                  </a:lnTo>
                  <a:lnTo>
                    <a:pt x="552" y="421"/>
                  </a:lnTo>
                  <a:lnTo>
                    <a:pt x="557" y="421"/>
                  </a:lnTo>
                  <a:lnTo>
                    <a:pt x="557" y="417"/>
                  </a:lnTo>
                  <a:lnTo>
                    <a:pt x="562" y="413"/>
                  </a:lnTo>
                  <a:lnTo>
                    <a:pt x="566" y="409"/>
                  </a:lnTo>
                  <a:lnTo>
                    <a:pt x="566" y="404"/>
                  </a:lnTo>
                  <a:lnTo>
                    <a:pt x="566" y="400"/>
                  </a:lnTo>
                  <a:lnTo>
                    <a:pt x="566" y="396"/>
                  </a:lnTo>
                  <a:lnTo>
                    <a:pt x="566" y="392"/>
                  </a:lnTo>
                  <a:lnTo>
                    <a:pt x="566" y="383"/>
                  </a:lnTo>
                  <a:lnTo>
                    <a:pt x="566" y="379"/>
                  </a:lnTo>
                  <a:lnTo>
                    <a:pt x="562" y="375"/>
                  </a:lnTo>
                  <a:lnTo>
                    <a:pt x="562" y="366"/>
                  </a:lnTo>
                  <a:lnTo>
                    <a:pt x="562" y="362"/>
                  </a:lnTo>
                  <a:lnTo>
                    <a:pt x="562" y="357"/>
                  </a:lnTo>
                  <a:lnTo>
                    <a:pt x="562" y="349"/>
                  </a:lnTo>
                  <a:lnTo>
                    <a:pt x="557" y="340"/>
                  </a:lnTo>
                  <a:lnTo>
                    <a:pt x="557" y="336"/>
                  </a:lnTo>
                  <a:lnTo>
                    <a:pt x="557" y="328"/>
                  </a:lnTo>
                  <a:lnTo>
                    <a:pt x="552" y="315"/>
                  </a:lnTo>
                  <a:lnTo>
                    <a:pt x="552" y="306"/>
                  </a:lnTo>
                  <a:lnTo>
                    <a:pt x="552" y="302"/>
                  </a:lnTo>
                  <a:lnTo>
                    <a:pt x="552" y="294"/>
                  </a:lnTo>
                  <a:lnTo>
                    <a:pt x="548" y="289"/>
                  </a:lnTo>
                  <a:lnTo>
                    <a:pt x="543" y="281"/>
                  </a:lnTo>
                  <a:lnTo>
                    <a:pt x="543" y="277"/>
                  </a:lnTo>
                  <a:lnTo>
                    <a:pt x="543" y="272"/>
                  </a:lnTo>
                  <a:lnTo>
                    <a:pt x="538" y="272"/>
                  </a:lnTo>
                  <a:lnTo>
                    <a:pt x="538" y="268"/>
                  </a:lnTo>
                  <a:lnTo>
                    <a:pt x="538" y="264"/>
                  </a:lnTo>
                  <a:lnTo>
                    <a:pt x="534" y="264"/>
                  </a:lnTo>
                  <a:lnTo>
                    <a:pt x="529" y="264"/>
                  </a:lnTo>
                  <a:lnTo>
                    <a:pt x="529" y="259"/>
                  </a:lnTo>
                  <a:lnTo>
                    <a:pt x="525" y="259"/>
                  </a:lnTo>
                  <a:lnTo>
                    <a:pt x="520" y="259"/>
                  </a:lnTo>
                  <a:lnTo>
                    <a:pt x="520" y="255"/>
                  </a:lnTo>
                  <a:lnTo>
                    <a:pt x="515" y="255"/>
                  </a:lnTo>
                  <a:lnTo>
                    <a:pt x="515" y="251"/>
                  </a:lnTo>
                  <a:lnTo>
                    <a:pt x="511" y="251"/>
                  </a:lnTo>
                  <a:lnTo>
                    <a:pt x="506" y="251"/>
                  </a:lnTo>
                  <a:lnTo>
                    <a:pt x="497" y="247"/>
                  </a:lnTo>
                  <a:lnTo>
                    <a:pt x="492" y="242"/>
                  </a:lnTo>
                  <a:lnTo>
                    <a:pt x="487" y="242"/>
                  </a:lnTo>
                  <a:lnTo>
                    <a:pt x="483" y="242"/>
                  </a:lnTo>
                  <a:lnTo>
                    <a:pt x="478" y="238"/>
                  </a:lnTo>
                  <a:lnTo>
                    <a:pt x="474" y="238"/>
                  </a:lnTo>
                  <a:lnTo>
                    <a:pt x="469" y="234"/>
                  </a:lnTo>
                  <a:lnTo>
                    <a:pt x="464" y="234"/>
                  </a:lnTo>
                  <a:lnTo>
                    <a:pt x="460" y="230"/>
                  </a:lnTo>
                  <a:lnTo>
                    <a:pt x="455" y="230"/>
                  </a:lnTo>
                  <a:lnTo>
                    <a:pt x="455" y="225"/>
                  </a:lnTo>
                  <a:lnTo>
                    <a:pt x="450" y="225"/>
                  </a:lnTo>
                  <a:lnTo>
                    <a:pt x="446" y="225"/>
                  </a:lnTo>
                  <a:lnTo>
                    <a:pt x="441" y="221"/>
                  </a:lnTo>
                  <a:lnTo>
                    <a:pt x="436" y="217"/>
                  </a:lnTo>
                  <a:lnTo>
                    <a:pt x="427" y="213"/>
                  </a:lnTo>
                  <a:lnTo>
                    <a:pt x="422" y="213"/>
                  </a:lnTo>
                  <a:lnTo>
                    <a:pt x="422" y="208"/>
                  </a:lnTo>
                  <a:lnTo>
                    <a:pt x="409" y="196"/>
                  </a:lnTo>
                  <a:lnTo>
                    <a:pt x="390" y="183"/>
                  </a:lnTo>
                  <a:lnTo>
                    <a:pt x="381" y="179"/>
                  </a:lnTo>
                  <a:lnTo>
                    <a:pt x="376" y="174"/>
                  </a:lnTo>
                  <a:lnTo>
                    <a:pt x="371" y="166"/>
                  </a:lnTo>
                  <a:lnTo>
                    <a:pt x="358" y="157"/>
                  </a:lnTo>
                  <a:lnTo>
                    <a:pt x="353" y="157"/>
                  </a:lnTo>
                  <a:lnTo>
                    <a:pt x="348" y="157"/>
                  </a:lnTo>
                  <a:lnTo>
                    <a:pt x="348" y="153"/>
                  </a:lnTo>
                  <a:lnTo>
                    <a:pt x="348" y="149"/>
                  </a:lnTo>
                  <a:lnTo>
                    <a:pt x="344" y="140"/>
                  </a:lnTo>
                  <a:lnTo>
                    <a:pt x="339" y="132"/>
                  </a:lnTo>
                  <a:lnTo>
                    <a:pt x="334" y="127"/>
                  </a:lnTo>
                  <a:lnTo>
                    <a:pt x="334" y="119"/>
                  </a:lnTo>
                  <a:lnTo>
                    <a:pt x="330" y="110"/>
                  </a:lnTo>
                  <a:lnTo>
                    <a:pt x="325" y="102"/>
                  </a:lnTo>
                  <a:lnTo>
                    <a:pt x="320" y="102"/>
                  </a:lnTo>
                  <a:lnTo>
                    <a:pt x="320" y="98"/>
                  </a:lnTo>
                  <a:lnTo>
                    <a:pt x="320" y="93"/>
                  </a:lnTo>
                  <a:lnTo>
                    <a:pt x="320" y="89"/>
                  </a:lnTo>
                  <a:lnTo>
                    <a:pt x="320" y="85"/>
                  </a:lnTo>
                  <a:lnTo>
                    <a:pt x="325" y="85"/>
                  </a:lnTo>
                  <a:lnTo>
                    <a:pt x="325" y="81"/>
                  </a:lnTo>
                  <a:lnTo>
                    <a:pt x="325" y="76"/>
                  </a:lnTo>
                  <a:lnTo>
                    <a:pt x="330" y="76"/>
                  </a:lnTo>
                  <a:lnTo>
                    <a:pt x="330" y="72"/>
                  </a:lnTo>
                  <a:lnTo>
                    <a:pt x="334" y="72"/>
                  </a:lnTo>
                  <a:lnTo>
                    <a:pt x="334" y="68"/>
                  </a:lnTo>
                  <a:lnTo>
                    <a:pt x="339" y="68"/>
                  </a:lnTo>
                  <a:lnTo>
                    <a:pt x="339" y="63"/>
                  </a:lnTo>
                  <a:lnTo>
                    <a:pt x="339" y="59"/>
                  </a:lnTo>
                  <a:lnTo>
                    <a:pt x="344" y="59"/>
                  </a:lnTo>
                  <a:lnTo>
                    <a:pt x="344" y="55"/>
                  </a:lnTo>
                  <a:lnTo>
                    <a:pt x="348" y="46"/>
                  </a:lnTo>
                  <a:lnTo>
                    <a:pt x="353" y="46"/>
                  </a:lnTo>
                  <a:lnTo>
                    <a:pt x="353" y="42"/>
                  </a:lnTo>
                  <a:lnTo>
                    <a:pt x="358" y="42"/>
                  </a:lnTo>
                  <a:lnTo>
                    <a:pt x="358" y="38"/>
                  </a:lnTo>
                  <a:lnTo>
                    <a:pt x="362" y="38"/>
                  </a:lnTo>
                  <a:lnTo>
                    <a:pt x="362" y="34"/>
                  </a:lnTo>
                  <a:lnTo>
                    <a:pt x="367" y="34"/>
                  </a:lnTo>
                  <a:lnTo>
                    <a:pt x="371" y="29"/>
                  </a:lnTo>
                  <a:lnTo>
                    <a:pt x="376" y="25"/>
                  </a:lnTo>
                  <a:lnTo>
                    <a:pt x="376" y="21"/>
                  </a:lnTo>
                  <a:lnTo>
                    <a:pt x="381" y="21"/>
                  </a:lnTo>
                  <a:lnTo>
                    <a:pt x="381" y="17"/>
                  </a:lnTo>
                  <a:lnTo>
                    <a:pt x="381" y="12"/>
                  </a:lnTo>
                  <a:lnTo>
                    <a:pt x="385" y="1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48" name="Oval 84"/>
            <p:cNvSpPr>
              <a:spLocks noChangeArrowheads="1"/>
            </p:cNvSpPr>
            <p:nvPr/>
          </p:nvSpPr>
          <p:spPr bwMode="auto">
            <a:xfrm flipH="1">
              <a:off x="1046" y="2664"/>
              <a:ext cx="276" cy="462"/>
            </a:xfrm>
            <a:prstGeom prst="ellipse">
              <a:avLst/>
            </a:prstGeom>
            <a:blipFill dpi="0" rotWithShape="0">
              <a:blip r:embed="rId4"/>
              <a:srcRect/>
              <a:tile tx="0" ty="0" sx="100000" sy="100000" flip="none" algn="tl"/>
            </a:blipFill>
            <a:ln w="7938">
              <a:solidFill>
                <a:srgbClr val="262626"/>
              </a:solidFill>
              <a:round/>
              <a:headEnd/>
              <a:tailEnd/>
            </a:ln>
          </p:spPr>
          <p:txBody>
            <a:bodyPr/>
            <a:lstStyle/>
            <a:p>
              <a:endParaRPr lang="en-GB"/>
            </a:p>
          </p:txBody>
        </p:sp>
        <p:sp>
          <p:nvSpPr>
            <p:cNvPr id="38949" name="Oval 85"/>
            <p:cNvSpPr>
              <a:spLocks noChangeArrowheads="1"/>
            </p:cNvSpPr>
            <p:nvPr/>
          </p:nvSpPr>
          <p:spPr bwMode="auto">
            <a:xfrm flipH="1">
              <a:off x="758" y="2318"/>
              <a:ext cx="95" cy="174"/>
            </a:xfrm>
            <a:prstGeom prst="ellipse">
              <a:avLst/>
            </a:prstGeom>
            <a:solidFill>
              <a:srgbClr val="FFFFFF"/>
            </a:solidFill>
            <a:ln w="7938">
              <a:solidFill>
                <a:srgbClr val="000000"/>
              </a:solidFill>
              <a:round/>
              <a:headEnd/>
              <a:tailEnd/>
            </a:ln>
          </p:spPr>
          <p:txBody>
            <a:bodyPr/>
            <a:lstStyle/>
            <a:p>
              <a:endParaRPr lang="en-GB"/>
            </a:p>
          </p:txBody>
        </p:sp>
        <p:sp>
          <p:nvSpPr>
            <p:cNvPr id="38950" name="Oval 86"/>
            <p:cNvSpPr>
              <a:spLocks noChangeArrowheads="1"/>
            </p:cNvSpPr>
            <p:nvPr/>
          </p:nvSpPr>
          <p:spPr bwMode="auto">
            <a:xfrm flipH="1">
              <a:off x="961" y="3213"/>
              <a:ext cx="95" cy="172"/>
            </a:xfrm>
            <a:prstGeom prst="ellipse">
              <a:avLst/>
            </a:prstGeom>
            <a:solidFill>
              <a:srgbClr val="FFFFFF"/>
            </a:solidFill>
            <a:ln w="7938">
              <a:solidFill>
                <a:srgbClr val="000000"/>
              </a:solidFill>
              <a:round/>
              <a:headEnd/>
              <a:tailEnd/>
            </a:ln>
          </p:spPr>
          <p:txBody>
            <a:bodyPr/>
            <a:lstStyle/>
            <a:p>
              <a:endParaRPr lang="en-GB"/>
            </a:p>
          </p:txBody>
        </p:sp>
        <p:sp>
          <p:nvSpPr>
            <p:cNvPr id="38951" name="Oval 87"/>
            <p:cNvSpPr>
              <a:spLocks noChangeArrowheads="1"/>
            </p:cNvSpPr>
            <p:nvPr/>
          </p:nvSpPr>
          <p:spPr bwMode="auto">
            <a:xfrm flipH="1">
              <a:off x="1328" y="3114"/>
              <a:ext cx="182" cy="197"/>
            </a:xfrm>
            <a:prstGeom prst="ellipse">
              <a:avLst/>
            </a:prstGeom>
            <a:solidFill>
              <a:srgbClr val="FFFFFF"/>
            </a:solidFill>
            <a:ln w="7938">
              <a:solidFill>
                <a:srgbClr val="000000"/>
              </a:solidFill>
              <a:round/>
              <a:headEnd/>
              <a:tailEnd/>
            </a:ln>
          </p:spPr>
          <p:txBody>
            <a:bodyPr/>
            <a:lstStyle/>
            <a:p>
              <a:endParaRPr lang="en-GB"/>
            </a:p>
          </p:txBody>
        </p:sp>
        <p:sp>
          <p:nvSpPr>
            <p:cNvPr id="38952" name="Freeform 88"/>
            <p:cNvSpPr>
              <a:spLocks/>
            </p:cNvSpPr>
            <p:nvPr/>
          </p:nvSpPr>
          <p:spPr bwMode="auto">
            <a:xfrm flipH="1">
              <a:off x="1780" y="2697"/>
              <a:ext cx="173" cy="142"/>
            </a:xfrm>
            <a:custGeom>
              <a:avLst/>
              <a:gdLst>
                <a:gd name="T0" fmla="*/ 0 w 111"/>
                <a:gd name="T1" fmla="*/ 0 h 98"/>
                <a:gd name="T2" fmla="*/ 0 w 111"/>
                <a:gd name="T3" fmla="*/ 142 h 98"/>
                <a:gd name="T4" fmla="*/ 173 w 111"/>
                <a:gd name="T5" fmla="*/ 142 h 98"/>
                <a:gd name="T6" fmla="*/ 173 w 111"/>
                <a:gd name="T7" fmla="*/ 0 h 98"/>
                <a:gd name="T8" fmla="*/ 87 w 111"/>
                <a:gd name="T9" fmla="*/ 99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6" y="68"/>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53" name="Freeform 89"/>
            <p:cNvSpPr>
              <a:spLocks/>
            </p:cNvSpPr>
            <p:nvPr/>
          </p:nvSpPr>
          <p:spPr bwMode="auto">
            <a:xfrm flipH="1">
              <a:off x="1787" y="3284"/>
              <a:ext cx="174" cy="141"/>
            </a:xfrm>
            <a:custGeom>
              <a:avLst/>
              <a:gdLst>
                <a:gd name="T0" fmla="*/ 0 w 112"/>
                <a:gd name="T1" fmla="*/ 141 h 98"/>
                <a:gd name="T2" fmla="*/ 0 w 112"/>
                <a:gd name="T3" fmla="*/ 0 h 98"/>
                <a:gd name="T4" fmla="*/ 174 w 112"/>
                <a:gd name="T5" fmla="*/ 0 h 98"/>
                <a:gd name="T6" fmla="*/ 174 w 112"/>
                <a:gd name="T7" fmla="*/ 141 h 98"/>
                <a:gd name="T8" fmla="*/ 87 w 112"/>
                <a:gd name="T9" fmla="*/ 37 h 98"/>
                <a:gd name="T10" fmla="*/ 0 w 112"/>
                <a:gd name="T11" fmla="*/ 141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98">
                  <a:moveTo>
                    <a:pt x="0" y="98"/>
                  </a:moveTo>
                  <a:lnTo>
                    <a:pt x="0" y="0"/>
                  </a:lnTo>
                  <a:lnTo>
                    <a:pt x="112" y="0"/>
                  </a:lnTo>
                  <a:lnTo>
                    <a:pt x="112" y="98"/>
                  </a:lnTo>
                  <a:lnTo>
                    <a:pt x="56" y="26"/>
                  </a:lnTo>
                  <a:lnTo>
                    <a:pt x="0" y="98"/>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54" name="Freeform 90"/>
            <p:cNvSpPr>
              <a:spLocks/>
            </p:cNvSpPr>
            <p:nvPr/>
          </p:nvSpPr>
          <p:spPr bwMode="auto">
            <a:xfrm flipH="1">
              <a:off x="761" y="3469"/>
              <a:ext cx="246" cy="210"/>
            </a:xfrm>
            <a:custGeom>
              <a:avLst/>
              <a:gdLst>
                <a:gd name="T0" fmla="*/ 123 w 158"/>
                <a:gd name="T1" fmla="*/ 210 h 145"/>
                <a:gd name="T2" fmla="*/ 0 w 158"/>
                <a:gd name="T3" fmla="*/ 104 h 145"/>
                <a:gd name="T4" fmla="*/ 123 w 158"/>
                <a:gd name="T5" fmla="*/ 0 h 145"/>
                <a:gd name="T6" fmla="*/ 246 w 158"/>
                <a:gd name="T7" fmla="*/ 104 h 145"/>
                <a:gd name="T8" fmla="*/ 93 w 158"/>
                <a:gd name="T9" fmla="*/ 85 h 145"/>
                <a:gd name="T10" fmla="*/ 123 w 158"/>
                <a:gd name="T11" fmla="*/ 210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45">
                  <a:moveTo>
                    <a:pt x="79" y="145"/>
                  </a:moveTo>
                  <a:lnTo>
                    <a:pt x="0" y="72"/>
                  </a:lnTo>
                  <a:lnTo>
                    <a:pt x="79" y="0"/>
                  </a:lnTo>
                  <a:lnTo>
                    <a:pt x="158" y="72"/>
                  </a:lnTo>
                  <a:lnTo>
                    <a:pt x="60" y="59"/>
                  </a:lnTo>
                  <a:lnTo>
                    <a:pt x="79" y="145"/>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55" name="Freeform 91"/>
            <p:cNvSpPr>
              <a:spLocks/>
            </p:cNvSpPr>
            <p:nvPr/>
          </p:nvSpPr>
          <p:spPr bwMode="auto">
            <a:xfrm flipH="1">
              <a:off x="892" y="2160"/>
              <a:ext cx="173" cy="142"/>
            </a:xfrm>
            <a:custGeom>
              <a:avLst/>
              <a:gdLst>
                <a:gd name="T0" fmla="*/ 0 w 111"/>
                <a:gd name="T1" fmla="*/ 0 h 98"/>
                <a:gd name="T2" fmla="*/ 0 w 111"/>
                <a:gd name="T3" fmla="*/ 142 h 98"/>
                <a:gd name="T4" fmla="*/ 173 w 111"/>
                <a:gd name="T5" fmla="*/ 142 h 98"/>
                <a:gd name="T6" fmla="*/ 173 w 111"/>
                <a:gd name="T7" fmla="*/ 0 h 98"/>
                <a:gd name="T8" fmla="*/ 86 w 111"/>
                <a:gd name="T9" fmla="*/ 100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5" y="69"/>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56" name="Freeform 92"/>
            <p:cNvSpPr>
              <a:spLocks/>
            </p:cNvSpPr>
            <p:nvPr/>
          </p:nvSpPr>
          <p:spPr bwMode="auto">
            <a:xfrm flipH="1">
              <a:off x="1434" y="1952"/>
              <a:ext cx="172" cy="142"/>
            </a:xfrm>
            <a:custGeom>
              <a:avLst/>
              <a:gdLst>
                <a:gd name="T0" fmla="*/ 0 w 111"/>
                <a:gd name="T1" fmla="*/ 0 h 98"/>
                <a:gd name="T2" fmla="*/ 0 w 111"/>
                <a:gd name="T3" fmla="*/ 142 h 98"/>
                <a:gd name="T4" fmla="*/ 172 w 111"/>
                <a:gd name="T5" fmla="*/ 142 h 98"/>
                <a:gd name="T6" fmla="*/ 172 w 111"/>
                <a:gd name="T7" fmla="*/ 0 h 98"/>
                <a:gd name="T8" fmla="*/ 85 w 111"/>
                <a:gd name="T9" fmla="*/ 99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5" y="68"/>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grpSp>
      <p:grpSp>
        <p:nvGrpSpPr>
          <p:cNvPr id="1092701" name="Group 93"/>
          <p:cNvGrpSpPr>
            <a:grpSpLocks/>
          </p:cNvGrpSpPr>
          <p:nvPr/>
        </p:nvGrpSpPr>
        <p:grpSpPr bwMode="auto">
          <a:xfrm>
            <a:off x="5003800" y="4330700"/>
            <a:ext cx="863600" cy="682625"/>
            <a:chOff x="567" y="1952"/>
            <a:chExt cx="1632" cy="1727"/>
          </a:xfrm>
        </p:grpSpPr>
        <p:sp>
          <p:nvSpPr>
            <p:cNvPr id="38935" name="Freeform 94"/>
            <p:cNvSpPr>
              <a:spLocks/>
            </p:cNvSpPr>
            <p:nvPr/>
          </p:nvSpPr>
          <p:spPr bwMode="auto">
            <a:xfrm flipH="1">
              <a:off x="567" y="2069"/>
              <a:ext cx="1632" cy="1561"/>
            </a:xfrm>
            <a:custGeom>
              <a:avLst/>
              <a:gdLst>
                <a:gd name="T0" fmla="*/ 765 w 1049"/>
                <a:gd name="T1" fmla="*/ 17 h 1078"/>
                <a:gd name="T2" fmla="*/ 859 w 1049"/>
                <a:gd name="T3" fmla="*/ 74 h 1078"/>
                <a:gd name="T4" fmla="*/ 924 w 1049"/>
                <a:gd name="T5" fmla="*/ 135 h 1078"/>
                <a:gd name="T6" fmla="*/ 982 w 1049"/>
                <a:gd name="T7" fmla="*/ 178 h 1078"/>
                <a:gd name="T8" fmla="*/ 1069 w 1049"/>
                <a:gd name="T9" fmla="*/ 216 h 1078"/>
                <a:gd name="T10" fmla="*/ 1228 w 1049"/>
                <a:gd name="T11" fmla="*/ 233 h 1078"/>
                <a:gd name="T12" fmla="*/ 1336 w 1049"/>
                <a:gd name="T13" fmla="*/ 222 h 1078"/>
                <a:gd name="T14" fmla="*/ 1422 w 1049"/>
                <a:gd name="T15" fmla="*/ 167 h 1078"/>
                <a:gd name="T16" fmla="*/ 1473 w 1049"/>
                <a:gd name="T17" fmla="*/ 153 h 1078"/>
                <a:gd name="T18" fmla="*/ 1588 w 1049"/>
                <a:gd name="T19" fmla="*/ 252 h 1078"/>
                <a:gd name="T20" fmla="*/ 1588 w 1049"/>
                <a:gd name="T21" fmla="*/ 314 h 1078"/>
                <a:gd name="T22" fmla="*/ 1618 w 1049"/>
                <a:gd name="T23" fmla="*/ 407 h 1078"/>
                <a:gd name="T24" fmla="*/ 1618 w 1049"/>
                <a:gd name="T25" fmla="*/ 475 h 1078"/>
                <a:gd name="T26" fmla="*/ 1567 w 1049"/>
                <a:gd name="T27" fmla="*/ 511 h 1078"/>
                <a:gd name="T28" fmla="*/ 1495 w 1049"/>
                <a:gd name="T29" fmla="*/ 604 h 1078"/>
                <a:gd name="T30" fmla="*/ 1466 w 1049"/>
                <a:gd name="T31" fmla="*/ 659 h 1078"/>
                <a:gd name="T32" fmla="*/ 1364 w 1049"/>
                <a:gd name="T33" fmla="*/ 783 h 1078"/>
                <a:gd name="T34" fmla="*/ 1343 w 1049"/>
                <a:gd name="T35" fmla="*/ 844 h 1078"/>
                <a:gd name="T36" fmla="*/ 1321 w 1049"/>
                <a:gd name="T37" fmla="*/ 937 h 1078"/>
                <a:gd name="T38" fmla="*/ 1263 w 1049"/>
                <a:gd name="T39" fmla="*/ 1011 h 1078"/>
                <a:gd name="T40" fmla="*/ 1242 w 1049"/>
                <a:gd name="T41" fmla="*/ 1085 h 1078"/>
                <a:gd name="T42" fmla="*/ 1228 w 1049"/>
                <a:gd name="T43" fmla="*/ 1160 h 1078"/>
                <a:gd name="T44" fmla="*/ 1235 w 1049"/>
                <a:gd name="T45" fmla="*/ 1253 h 1078"/>
                <a:gd name="T46" fmla="*/ 1321 w 1049"/>
                <a:gd name="T47" fmla="*/ 1313 h 1078"/>
                <a:gd name="T48" fmla="*/ 1285 w 1049"/>
                <a:gd name="T49" fmla="*/ 1406 h 1078"/>
                <a:gd name="T50" fmla="*/ 1119 w 1049"/>
                <a:gd name="T51" fmla="*/ 1510 h 1078"/>
                <a:gd name="T52" fmla="*/ 1011 w 1049"/>
                <a:gd name="T53" fmla="*/ 1523 h 1078"/>
                <a:gd name="T54" fmla="*/ 938 w 1049"/>
                <a:gd name="T55" fmla="*/ 1510 h 1078"/>
                <a:gd name="T56" fmla="*/ 779 w 1049"/>
                <a:gd name="T57" fmla="*/ 1529 h 1078"/>
                <a:gd name="T58" fmla="*/ 657 w 1049"/>
                <a:gd name="T59" fmla="*/ 1561 h 1078"/>
                <a:gd name="T60" fmla="*/ 607 w 1049"/>
                <a:gd name="T61" fmla="*/ 1523 h 1078"/>
                <a:gd name="T62" fmla="*/ 549 w 1049"/>
                <a:gd name="T63" fmla="*/ 1444 h 1078"/>
                <a:gd name="T64" fmla="*/ 520 w 1049"/>
                <a:gd name="T65" fmla="*/ 1368 h 1078"/>
                <a:gd name="T66" fmla="*/ 440 w 1049"/>
                <a:gd name="T67" fmla="*/ 1258 h 1078"/>
                <a:gd name="T68" fmla="*/ 376 w 1049"/>
                <a:gd name="T69" fmla="*/ 1209 h 1078"/>
                <a:gd name="T70" fmla="*/ 282 w 1049"/>
                <a:gd name="T71" fmla="*/ 1209 h 1078"/>
                <a:gd name="T72" fmla="*/ 210 w 1049"/>
                <a:gd name="T73" fmla="*/ 1190 h 1078"/>
                <a:gd name="T74" fmla="*/ 123 w 1049"/>
                <a:gd name="T75" fmla="*/ 1111 h 1078"/>
                <a:gd name="T76" fmla="*/ 65 w 1049"/>
                <a:gd name="T77" fmla="*/ 1018 h 1078"/>
                <a:gd name="T78" fmla="*/ 16 w 1049"/>
                <a:gd name="T79" fmla="*/ 925 h 1078"/>
                <a:gd name="T80" fmla="*/ 30 w 1049"/>
                <a:gd name="T81" fmla="*/ 844 h 1078"/>
                <a:gd name="T82" fmla="*/ 87 w 1049"/>
                <a:gd name="T83" fmla="*/ 801 h 1078"/>
                <a:gd name="T84" fmla="*/ 174 w 1049"/>
                <a:gd name="T85" fmla="*/ 765 h 1078"/>
                <a:gd name="T86" fmla="*/ 268 w 1049"/>
                <a:gd name="T87" fmla="*/ 776 h 1078"/>
                <a:gd name="T88" fmla="*/ 383 w 1049"/>
                <a:gd name="T89" fmla="*/ 776 h 1078"/>
                <a:gd name="T90" fmla="*/ 456 w 1049"/>
                <a:gd name="T91" fmla="*/ 776 h 1078"/>
                <a:gd name="T92" fmla="*/ 615 w 1049"/>
                <a:gd name="T93" fmla="*/ 759 h 1078"/>
                <a:gd name="T94" fmla="*/ 716 w 1049"/>
                <a:gd name="T95" fmla="*/ 727 h 1078"/>
                <a:gd name="T96" fmla="*/ 779 w 1049"/>
                <a:gd name="T97" fmla="*/ 710 h 1078"/>
                <a:gd name="T98" fmla="*/ 823 w 1049"/>
                <a:gd name="T99" fmla="*/ 659 h 1078"/>
                <a:gd name="T100" fmla="*/ 867 w 1049"/>
                <a:gd name="T101" fmla="*/ 610 h 1078"/>
                <a:gd name="T102" fmla="*/ 881 w 1049"/>
                <a:gd name="T103" fmla="*/ 549 h 1078"/>
                <a:gd name="T104" fmla="*/ 859 w 1049"/>
                <a:gd name="T105" fmla="*/ 456 h 1078"/>
                <a:gd name="T106" fmla="*/ 837 w 1049"/>
                <a:gd name="T107" fmla="*/ 388 h 1078"/>
                <a:gd name="T108" fmla="*/ 801 w 1049"/>
                <a:gd name="T109" fmla="*/ 363 h 1078"/>
                <a:gd name="T110" fmla="*/ 730 w 1049"/>
                <a:gd name="T111" fmla="*/ 339 h 1078"/>
                <a:gd name="T112" fmla="*/ 664 w 1049"/>
                <a:gd name="T113" fmla="*/ 308 h 1078"/>
                <a:gd name="T114" fmla="*/ 549 w 1049"/>
                <a:gd name="T115" fmla="*/ 227 h 1078"/>
                <a:gd name="T116" fmla="*/ 506 w 1049"/>
                <a:gd name="T117" fmla="*/ 148 h 1078"/>
                <a:gd name="T118" fmla="*/ 513 w 1049"/>
                <a:gd name="T119" fmla="*/ 110 h 1078"/>
                <a:gd name="T120" fmla="*/ 541 w 1049"/>
                <a:gd name="T121" fmla="*/ 67 h 1078"/>
                <a:gd name="T122" fmla="*/ 585 w 1049"/>
                <a:gd name="T123" fmla="*/ 36 h 10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9" h="1078">
                  <a:moveTo>
                    <a:pt x="399" y="0"/>
                  </a:moveTo>
                  <a:lnTo>
                    <a:pt x="404" y="0"/>
                  </a:lnTo>
                  <a:lnTo>
                    <a:pt x="413" y="0"/>
                  </a:lnTo>
                  <a:lnTo>
                    <a:pt x="418" y="0"/>
                  </a:lnTo>
                  <a:lnTo>
                    <a:pt x="432" y="0"/>
                  </a:lnTo>
                  <a:lnTo>
                    <a:pt x="446" y="4"/>
                  </a:lnTo>
                  <a:lnTo>
                    <a:pt x="460" y="8"/>
                  </a:lnTo>
                  <a:lnTo>
                    <a:pt x="478" y="12"/>
                  </a:lnTo>
                  <a:lnTo>
                    <a:pt x="492" y="12"/>
                  </a:lnTo>
                  <a:lnTo>
                    <a:pt x="511" y="12"/>
                  </a:lnTo>
                  <a:lnTo>
                    <a:pt x="515" y="17"/>
                  </a:lnTo>
                  <a:lnTo>
                    <a:pt x="520" y="21"/>
                  </a:lnTo>
                  <a:lnTo>
                    <a:pt x="525" y="21"/>
                  </a:lnTo>
                  <a:lnTo>
                    <a:pt x="529" y="25"/>
                  </a:lnTo>
                  <a:lnTo>
                    <a:pt x="529" y="34"/>
                  </a:lnTo>
                  <a:lnTo>
                    <a:pt x="538" y="38"/>
                  </a:lnTo>
                  <a:lnTo>
                    <a:pt x="543" y="46"/>
                  </a:lnTo>
                  <a:lnTo>
                    <a:pt x="552" y="51"/>
                  </a:lnTo>
                  <a:lnTo>
                    <a:pt x="557" y="59"/>
                  </a:lnTo>
                  <a:lnTo>
                    <a:pt x="566" y="63"/>
                  </a:lnTo>
                  <a:lnTo>
                    <a:pt x="571" y="68"/>
                  </a:lnTo>
                  <a:lnTo>
                    <a:pt x="585" y="76"/>
                  </a:lnTo>
                  <a:lnTo>
                    <a:pt x="590" y="81"/>
                  </a:lnTo>
                  <a:lnTo>
                    <a:pt x="594" y="81"/>
                  </a:lnTo>
                  <a:lnTo>
                    <a:pt x="594" y="85"/>
                  </a:lnTo>
                  <a:lnTo>
                    <a:pt x="594" y="89"/>
                  </a:lnTo>
                  <a:lnTo>
                    <a:pt x="594" y="93"/>
                  </a:lnTo>
                  <a:lnTo>
                    <a:pt x="594" y="98"/>
                  </a:lnTo>
                  <a:lnTo>
                    <a:pt x="599" y="102"/>
                  </a:lnTo>
                  <a:lnTo>
                    <a:pt x="599" y="106"/>
                  </a:lnTo>
                  <a:lnTo>
                    <a:pt x="603" y="110"/>
                  </a:lnTo>
                  <a:lnTo>
                    <a:pt x="608" y="119"/>
                  </a:lnTo>
                  <a:lnTo>
                    <a:pt x="617" y="123"/>
                  </a:lnTo>
                  <a:lnTo>
                    <a:pt x="622" y="123"/>
                  </a:lnTo>
                  <a:lnTo>
                    <a:pt x="627" y="123"/>
                  </a:lnTo>
                  <a:lnTo>
                    <a:pt x="631" y="123"/>
                  </a:lnTo>
                  <a:lnTo>
                    <a:pt x="631" y="127"/>
                  </a:lnTo>
                  <a:lnTo>
                    <a:pt x="641" y="127"/>
                  </a:lnTo>
                  <a:lnTo>
                    <a:pt x="645" y="132"/>
                  </a:lnTo>
                  <a:lnTo>
                    <a:pt x="650" y="132"/>
                  </a:lnTo>
                  <a:lnTo>
                    <a:pt x="654" y="136"/>
                  </a:lnTo>
                  <a:lnTo>
                    <a:pt x="664" y="140"/>
                  </a:lnTo>
                  <a:lnTo>
                    <a:pt x="668" y="140"/>
                  </a:lnTo>
                  <a:lnTo>
                    <a:pt x="673" y="140"/>
                  </a:lnTo>
                  <a:lnTo>
                    <a:pt x="687" y="149"/>
                  </a:lnTo>
                  <a:lnTo>
                    <a:pt x="696" y="153"/>
                  </a:lnTo>
                  <a:lnTo>
                    <a:pt x="701" y="153"/>
                  </a:lnTo>
                  <a:lnTo>
                    <a:pt x="710" y="153"/>
                  </a:lnTo>
                  <a:lnTo>
                    <a:pt x="719" y="157"/>
                  </a:lnTo>
                  <a:lnTo>
                    <a:pt x="729" y="161"/>
                  </a:lnTo>
                  <a:lnTo>
                    <a:pt x="743" y="161"/>
                  </a:lnTo>
                  <a:lnTo>
                    <a:pt x="766" y="161"/>
                  </a:lnTo>
                  <a:lnTo>
                    <a:pt x="780" y="161"/>
                  </a:lnTo>
                  <a:lnTo>
                    <a:pt x="789" y="161"/>
                  </a:lnTo>
                  <a:lnTo>
                    <a:pt x="798" y="161"/>
                  </a:lnTo>
                  <a:lnTo>
                    <a:pt x="812" y="161"/>
                  </a:lnTo>
                  <a:lnTo>
                    <a:pt x="817" y="161"/>
                  </a:lnTo>
                  <a:lnTo>
                    <a:pt x="826" y="161"/>
                  </a:lnTo>
                  <a:lnTo>
                    <a:pt x="835" y="161"/>
                  </a:lnTo>
                  <a:lnTo>
                    <a:pt x="840" y="161"/>
                  </a:lnTo>
                  <a:lnTo>
                    <a:pt x="849" y="157"/>
                  </a:lnTo>
                  <a:lnTo>
                    <a:pt x="854" y="157"/>
                  </a:lnTo>
                  <a:lnTo>
                    <a:pt x="859" y="153"/>
                  </a:lnTo>
                  <a:lnTo>
                    <a:pt x="868" y="153"/>
                  </a:lnTo>
                  <a:lnTo>
                    <a:pt x="873" y="149"/>
                  </a:lnTo>
                  <a:lnTo>
                    <a:pt x="877" y="144"/>
                  </a:lnTo>
                  <a:lnTo>
                    <a:pt x="891" y="140"/>
                  </a:lnTo>
                  <a:lnTo>
                    <a:pt x="891" y="136"/>
                  </a:lnTo>
                  <a:lnTo>
                    <a:pt x="896" y="127"/>
                  </a:lnTo>
                  <a:lnTo>
                    <a:pt x="905" y="123"/>
                  </a:lnTo>
                  <a:lnTo>
                    <a:pt x="905" y="119"/>
                  </a:lnTo>
                  <a:lnTo>
                    <a:pt x="914" y="115"/>
                  </a:lnTo>
                  <a:lnTo>
                    <a:pt x="914" y="110"/>
                  </a:lnTo>
                  <a:lnTo>
                    <a:pt x="919" y="110"/>
                  </a:lnTo>
                  <a:lnTo>
                    <a:pt x="919" y="106"/>
                  </a:lnTo>
                  <a:lnTo>
                    <a:pt x="924" y="106"/>
                  </a:lnTo>
                  <a:lnTo>
                    <a:pt x="928" y="102"/>
                  </a:lnTo>
                  <a:lnTo>
                    <a:pt x="933" y="102"/>
                  </a:lnTo>
                  <a:lnTo>
                    <a:pt x="937" y="102"/>
                  </a:lnTo>
                  <a:lnTo>
                    <a:pt x="942" y="106"/>
                  </a:lnTo>
                  <a:lnTo>
                    <a:pt x="947" y="106"/>
                  </a:lnTo>
                  <a:lnTo>
                    <a:pt x="951" y="110"/>
                  </a:lnTo>
                  <a:lnTo>
                    <a:pt x="961" y="115"/>
                  </a:lnTo>
                  <a:lnTo>
                    <a:pt x="979" y="123"/>
                  </a:lnTo>
                  <a:lnTo>
                    <a:pt x="989" y="127"/>
                  </a:lnTo>
                  <a:lnTo>
                    <a:pt x="993" y="132"/>
                  </a:lnTo>
                  <a:lnTo>
                    <a:pt x="998" y="140"/>
                  </a:lnTo>
                  <a:lnTo>
                    <a:pt x="1002" y="144"/>
                  </a:lnTo>
                  <a:lnTo>
                    <a:pt x="1007" y="149"/>
                  </a:lnTo>
                  <a:lnTo>
                    <a:pt x="1021" y="174"/>
                  </a:lnTo>
                  <a:lnTo>
                    <a:pt x="1021" y="179"/>
                  </a:lnTo>
                  <a:lnTo>
                    <a:pt x="1021" y="183"/>
                  </a:lnTo>
                  <a:lnTo>
                    <a:pt x="1021" y="187"/>
                  </a:lnTo>
                  <a:lnTo>
                    <a:pt x="1021" y="196"/>
                  </a:lnTo>
                  <a:lnTo>
                    <a:pt x="1021" y="200"/>
                  </a:lnTo>
                  <a:lnTo>
                    <a:pt x="1021" y="204"/>
                  </a:lnTo>
                  <a:lnTo>
                    <a:pt x="1021" y="208"/>
                  </a:lnTo>
                  <a:lnTo>
                    <a:pt x="1021" y="213"/>
                  </a:lnTo>
                  <a:lnTo>
                    <a:pt x="1021" y="217"/>
                  </a:lnTo>
                  <a:lnTo>
                    <a:pt x="1026" y="221"/>
                  </a:lnTo>
                  <a:lnTo>
                    <a:pt x="1026" y="225"/>
                  </a:lnTo>
                  <a:lnTo>
                    <a:pt x="1026" y="234"/>
                  </a:lnTo>
                  <a:lnTo>
                    <a:pt x="1026" y="238"/>
                  </a:lnTo>
                  <a:lnTo>
                    <a:pt x="1026" y="247"/>
                  </a:lnTo>
                  <a:lnTo>
                    <a:pt x="1030" y="255"/>
                  </a:lnTo>
                  <a:lnTo>
                    <a:pt x="1040" y="272"/>
                  </a:lnTo>
                  <a:lnTo>
                    <a:pt x="1040" y="277"/>
                  </a:lnTo>
                  <a:lnTo>
                    <a:pt x="1040" y="281"/>
                  </a:lnTo>
                  <a:lnTo>
                    <a:pt x="1044" y="281"/>
                  </a:lnTo>
                  <a:lnTo>
                    <a:pt x="1044" y="285"/>
                  </a:lnTo>
                  <a:lnTo>
                    <a:pt x="1044" y="289"/>
                  </a:lnTo>
                  <a:lnTo>
                    <a:pt x="1049" y="298"/>
                  </a:lnTo>
                  <a:lnTo>
                    <a:pt x="1049" y="302"/>
                  </a:lnTo>
                  <a:lnTo>
                    <a:pt x="1049" y="311"/>
                  </a:lnTo>
                  <a:lnTo>
                    <a:pt x="1049" y="315"/>
                  </a:lnTo>
                  <a:lnTo>
                    <a:pt x="1044" y="323"/>
                  </a:lnTo>
                  <a:lnTo>
                    <a:pt x="1040" y="328"/>
                  </a:lnTo>
                  <a:lnTo>
                    <a:pt x="1040" y="332"/>
                  </a:lnTo>
                  <a:lnTo>
                    <a:pt x="1035" y="336"/>
                  </a:lnTo>
                  <a:lnTo>
                    <a:pt x="1030" y="340"/>
                  </a:lnTo>
                  <a:lnTo>
                    <a:pt x="1026" y="340"/>
                  </a:lnTo>
                  <a:lnTo>
                    <a:pt x="1021" y="340"/>
                  </a:lnTo>
                  <a:lnTo>
                    <a:pt x="1021" y="345"/>
                  </a:lnTo>
                  <a:lnTo>
                    <a:pt x="1016" y="345"/>
                  </a:lnTo>
                  <a:lnTo>
                    <a:pt x="1012" y="349"/>
                  </a:lnTo>
                  <a:lnTo>
                    <a:pt x="1007" y="353"/>
                  </a:lnTo>
                  <a:lnTo>
                    <a:pt x="1002" y="357"/>
                  </a:lnTo>
                  <a:lnTo>
                    <a:pt x="1002" y="362"/>
                  </a:lnTo>
                  <a:lnTo>
                    <a:pt x="993" y="370"/>
                  </a:lnTo>
                  <a:lnTo>
                    <a:pt x="989" y="375"/>
                  </a:lnTo>
                  <a:lnTo>
                    <a:pt x="979" y="379"/>
                  </a:lnTo>
                  <a:lnTo>
                    <a:pt x="975" y="387"/>
                  </a:lnTo>
                  <a:lnTo>
                    <a:pt x="970" y="396"/>
                  </a:lnTo>
                  <a:lnTo>
                    <a:pt x="961" y="404"/>
                  </a:lnTo>
                  <a:lnTo>
                    <a:pt x="961" y="417"/>
                  </a:lnTo>
                  <a:lnTo>
                    <a:pt x="956" y="417"/>
                  </a:lnTo>
                  <a:lnTo>
                    <a:pt x="956" y="426"/>
                  </a:lnTo>
                  <a:lnTo>
                    <a:pt x="956" y="430"/>
                  </a:lnTo>
                  <a:lnTo>
                    <a:pt x="951" y="430"/>
                  </a:lnTo>
                  <a:lnTo>
                    <a:pt x="951" y="434"/>
                  </a:lnTo>
                  <a:lnTo>
                    <a:pt x="947" y="438"/>
                  </a:lnTo>
                  <a:lnTo>
                    <a:pt x="947" y="443"/>
                  </a:lnTo>
                  <a:lnTo>
                    <a:pt x="942" y="447"/>
                  </a:lnTo>
                  <a:lnTo>
                    <a:pt x="942" y="455"/>
                  </a:lnTo>
                  <a:lnTo>
                    <a:pt x="933" y="464"/>
                  </a:lnTo>
                  <a:lnTo>
                    <a:pt x="924" y="477"/>
                  </a:lnTo>
                  <a:lnTo>
                    <a:pt x="910" y="494"/>
                  </a:lnTo>
                  <a:lnTo>
                    <a:pt x="905" y="502"/>
                  </a:lnTo>
                  <a:lnTo>
                    <a:pt x="896" y="511"/>
                  </a:lnTo>
                  <a:lnTo>
                    <a:pt x="891" y="519"/>
                  </a:lnTo>
                  <a:lnTo>
                    <a:pt x="882" y="528"/>
                  </a:lnTo>
                  <a:lnTo>
                    <a:pt x="882" y="536"/>
                  </a:lnTo>
                  <a:lnTo>
                    <a:pt x="877" y="541"/>
                  </a:lnTo>
                  <a:lnTo>
                    <a:pt x="873" y="545"/>
                  </a:lnTo>
                  <a:lnTo>
                    <a:pt x="873" y="549"/>
                  </a:lnTo>
                  <a:lnTo>
                    <a:pt x="873" y="553"/>
                  </a:lnTo>
                  <a:lnTo>
                    <a:pt x="873" y="558"/>
                  </a:lnTo>
                  <a:lnTo>
                    <a:pt x="873" y="562"/>
                  </a:lnTo>
                  <a:lnTo>
                    <a:pt x="868" y="571"/>
                  </a:lnTo>
                  <a:lnTo>
                    <a:pt x="868" y="575"/>
                  </a:lnTo>
                  <a:lnTo>
                    <a:pt x="863" y="579"/>
                  </a:lnTo>
                  <a:lnTo>
                    <a:pt x="863" y="583"/>
                  </a:lnTo>
                  <a:lnTo>
                    <a:pt x="863" y="592"/>
                  </a:lnTo>
                  <a:lnTo>
                    <a:pt x="863" y="600"/>
                  </a:lnTo>
                  <a:lnTo>
                    <a:pt x="863" y="605"/>
                  </a:lnTo>
                  <a:lnTo>
                    <a:pt x="859" y="613"/>
                  </a:lnTo>
                  <a:lnTo>
                    <a:pt x="859" y="617"/>
                  </a:lnTo>
                  <a:lnTo>
                    <a:pt x="854" y="630"/>
                  </a:lnTo>
                  <a:lnTo>
                    <a:pt x="854" y="643"/>
                  </a:lnTo>
                  <a:lnTo>
                    <a:pt x="849" y="643"/>
                  </a:lnTo>
                  <a:lnTo>
                    <a:pt x="849" y="647"/>
                  </a:lnTo>
                  <a:lnTo>
                    <a:pt x="849" y="651"/>
                  </a:lnTo>
                  <a:lnTo>
                    <a:pt x="845" y="656"/>
                  </a:lnTo>
                  <a:lnTo>
                    <a:pt x="840" y="660"/>
                  </a:lnTo>
                  <a:lnTo>
                    <a:pt x="835" y="669"/>
                  </a:lnTo>
                  <a:lnTo>
                    <a:pt x="835" y="673"/>
                  </a:lnTo>
                  <a:lnTo>
                    <a:pt x="826" y="677"/>
                  </a:lnTo>
                  <a:lnTo>
                    <a:pt x="821" y="686"/>
                  </a:lnTo>
                  <a:lnTo>
                    <a:pt x="821" y="690"/>
                  </a:lnTo>
                  <a:lnTo>
                    <a:pt x="812" y="698"/>
                  </a:lnTo>
                  <a:lnTo>
                    <a:pt x="812" y="703"/>
                  </a:lnTo>
                  <a:lnTo>
                    <a:pt x="808" y="707"/>
                  </a:lnTo>
                  <a:lnTo>
                    <a:pt x="803" y="711"/>
                  </a:lnTo>
                  <a:lnTo>
                    <a:pt x="803" y="715"/>
                  </a:lnTo>
                  <a:lnTo>
                    <a:pt x="803" y="724"/>
                  </a:lnTo>
                  <a:lnTo>
                    <a:pt x="798" y="728"/>
                  </a:lnTo>
                  <a:lnTo>
                    <a:pt x="798" y="737"/>
                  </a:lnTo>
                  <a:lnTo>
                    <a:pt x="798" y="741"/>
                  </a:lnTo>
                  <a:lnTo>
                    <a:pt x="798" y="749"/>
                  </a:lnTo>
                  <a:lnTo>
                    <a:pt x="798" y="758"/>
                  </a:lnTo>
                  <a:lnTo>
                    <a:pt x="794" y="762"/>
                  </a:lnTo>
                  <a:lnTo>
                    <a:pt x="794" y="767"/>
                  </a:lnTo>
                  <a:lnTo>
                    <a:pt x="794" y="771"/>
                  </a:lnTo>
                  <a:lnTo>
                    <a:pt x="794" y="775"/>
                  </a:lnTo>
                  <a:lnTo>
                    <a:pt x="794" y="779"/>
                  </a:lnTo>
                  <a:lnTo>
                    <a:pt x="794" y="788"/>
                  </a:lnTo>
                  <a:lnTo>
                    <a:pt x="794" y="796"/>
                  </a:lnTo>
                  <a:lnTo>
                    <a:pt x="789" y="801"/>
                  </a:lnTo>
                  <a:lnTo>
                    <a:pt x="789" y="805"/>
                  </a:lnTo>
                  <a:lnTo>
                    <a:pt x="784" y="813"/>
                  </a:lnTo>
                  <a:lnTo>
                    <a:pt x="784" y="818"/>
                  </a:lnTo>
                  <a:lnTo>
                    <a:pt x="784" y="826"/>
                  </a:lnTo>
                  <a:lnTo>
                    <a:pt x="784" y="843"/>
                  </a:lnTo>
                  <a:lnTo>
                    <a:pt x="784" y="852"/>
                  </a:lnTo>
                  <a:lnTo>
                    <a:pt x="789" y="856"/>
                  </a:lnTo>
                  <a:lnTo>
                    <a:pt x="794" y="860"/>
                  </a:lnTo>
                  <a:lnTo>
                    <a:pt x="794" y="865"/>
                  </a:lnTo>
                  <a:lnTo>
                    <a:pt x="794" y="869"/>
                  </a:lnTo>
                  <a:lnTo>
                    <a:pt x="798" y="873"/>
                  </a:lnTo>
                  <a:lnTo>
                    <a:pt x="808" y="877"/>
                  </a:lnTo>
                  <a:lnTo>
                    <a:pt x="812" y="882"/>
                  </a:lnTo>
                  <a:lnTo>
                    <a:pt x="821" y="886"/>
                  </a:lnTo>
                  <a:lnTo>
                    <a:pt x="831" y="890"/>
                  </a:lnTo>
                  <a:lnTo>
                    <a:pt x="835" y="899"/>
                  </a:lnTo>
                  <a:lnTo>
                    <a:pt x="845" y="899"/>
                  </a:lnTo>
                  <a:lnTo>
                    <a:pt x="849" y="907"/>
                  </a:lnTo>
                  <a:lnTo>
                    <a:pt x="854" y="907"/>
                  </a:lnTo>
                  <a:lnTo>
                    <a:pt x="854" y="911"/>
                  </a:lnTo>
                  <a:lnTo>
                    <a:pt x="854" y="916"/>
                  </a:lnTo>
                  <a:lnTo>
                    <a:pt x="854" y="924"/>
                  </a:lnTo>
                  <a:lnTo>
                    <a:pt x="854" y="928"/>
                  </a:lnTo>
                  <a:lnTo>
                    <a:pt x="845" y="941"/>
                  </a:lnTo>
                  <a:lnTo>
                    <a:pt x="840" y="954"/>
                  </a:lnTo>
                  <a:lnTo>
                    <a:pt x="831" y="963"/>
                  </a:lnTo>
                  <a:lnTo>
                    <a:pt x="826" y="971"/>
                  </a:lnTo>
                  <a:lnTo>
                    <a:pt x="817" y="980"/>
                  </a:lnTo>
                  <a:lnTo>
                    <a:pt x="812" y="988"/>
                  </a:lnTo>
                  <a:lnTo>
                    <a:pt x="803" y="1001"/>
                  </a:lnTo>
                  <a:lnTo>
                    <a:pt x="784" y="1014"/>
                  </a:lnTo>
                  <a:lnTo>
                    <a:pt x="770" y="1026"/>
                  </a:lnTo>
                  <a:lnTo>
                    <a:pt x="757" y="1035"/>
                  </a:lnTo>
                  <a:lnTo>
                    <a:pt x="747" y="1035"/>
                  </a:lnTo>
                  <a:lnTo>
                    <a:pt x="733" y="1039"/>
                  </a:lnTo>
                  <a:lnTo>
                    <a:pt x="719" y="1043"/>
                  </a:lnTo>
                  <a:lnTo>
                    <a:pt x="706" y="1048"/>
                  </a:lnTo>
                  <a:lnTo>
                    <a:pt x="696" y="1048"/>
                  </a:lnTo>
                  <a:lnTo>
                    <a:pt x="687" y="1052"/>
                  </a:lnTo>
                  <a:lnTo>
                    <a:pt x="682" y="1052"/>
                  </a:lnTo>
                  <a:lnTo>
                    <a:pt x="678" y="1052"/>
                  </a:lnTo>
                  <a:lnTo>
                    <a:pt x="673" y="1052"/>
                  </a:lnTo>
                  <a:lnTo>
                    <a:pt x="664" y="1052"/>
                  </a:lnTo>
                  <a:lnTo>
                    <a:pt x="654" y="1052"/>
                  </a:lnTo>
                  <a:lnTo>
                    <a:pt x="650" y="1052"/>
                  </a:lnTo>
                  <a:lnTo>
                    <a:pt x="641" y="1052"/>
                  </a:lnTo>
                  <a:lnTo>
                    <a:pt x="636" y="1052"/>
                  </a:lnTo>
                  <a:lnTo>
                    <a:pt x="631" y="1048"/>
                  </a:lnTo>
                  <a:lnTo>
                    <a:pt x="627" y="1048"/>
                  </a:lnTo>
                  <a:lnTo>
                    <a:pt x="622" y="1048"/>
                  </a:lnTo>
                  <a:lnTo>
                    <a:pt x="617" y="1048"/>
                  </a:lnTo>
                  <a:lnTo>
                    <a:pt x="613" y="1048"/>
                  </a:lnTo>
                  <a:lnTo>
                    <a:pt x="608" y="1043"/>
                  </a:lnTo>
                  <a:lnTo>
                    <a:pt x="603" y="1043"/>
                  </a:lnTo>
                  <a:lnTo>
                    <a:pt x="599" y="1043"/>
                  </a:lnTo>
                  <a:lnTo>
                    <a:pt x="585" y="1043"/>
                  </a:lnTo>
                  <a:lnTo>
                    <a:pt x="566" y="1043"/>
                  </a:lnTo>
                  <a:lnTo>
                    <a:pt x="562" y="1043"/>
                  </a:lnTo>
                  <a:lnTo>
                    <a:pt x="557" y="1043"/>
                  </a:lnTo>
                  <a:lnTo>
                    <a:pt x="548" y="1048"/>
                  </a:lnTo>
                  <a:lnTo>
                    <a:pt x="525" y="1048"/>
                  </a:lnTo>
                  <a:lnTo>
                    <a:pt x="511" y="1052"/>
                  </a:lnTo>
                  <a:lnTo>
                    <a:pt x="501" y="1056"/>
                  </a:lnTo>
                  <a:lnTo>
                    <a:pt x="492" y="1061"/>
                  </a:lnTo>
                  <a:lnTo>
                    <a:pt x="478" y="1065"/>
                  </a:lnTo>
                  <a:lnTo>
                    <a:pt x="464" y="1069"/>
                  </a:lnTo>
                  <a:lnTo>
                    <a:pt x="455" y="1073"/>
                  </a:lnTo>
                  <a:lnTo>
                    <a:pt x="446" y="1073"/>
                  </a:lnTo>
                  <a:lnTo>
                    <a:pt x="436" y="1073"/>
                  </a:lnTo>
                  <a:lnTo>
                    <a:pt x="432" y="1078"/>
                  </a:lnTo>
                  <a:lnTo>
                    <a:pt x="427" y="1078"/>
                  </a:lnTo>
                  <a:lnTo>
                    <a:pt x="422" y="1078"/>
                  </a:lnTo>
                  <a:lnTo>
                    <a:pt x="418" y="1073"/>
                  </a:lnTo>
                  <a:lnTo>
                    <a:pt x="409" y="1069"/>
                  </a:lnTo>
                  <a:lnTo>
                    <a:pt x="404" y="1069"/>
                  </a:lnTo>
                  <a:lnTo>
                    <a:pt x="399" y="1065"/>
                  </a:lnTo>
                  <a:lnTo>
                    <a:pt x="395" y="1065"/>
                  </a:lnTo>
                  <a:lnTo>
                    <a:pt x="395" y="1061"/>
                  </a:lnTo>
                  <a:lnTo>
                    <a:pt x="390" y="1061"/>
                  </a:lnTo>
                  <a:lnTo>
                    <a:pt x="390" y="1056"/>
                  </a:lnTo>
                  <a:lnTo>
                    <a:pt x="390" y="1052"/>
                  </a:lnTo>
                  <a:lnTo>
                    <a:pt x="385" y="1048"/>
                  </a:lnTo>
                  <a:lnTo>
                    <a:pt x="376" y="1039"/>
                  </a:lnTo>
                  <a:lnTo>
                    <a:pt x="371" y="1031"/>
                  </a:lnTo>
                  <a:lnTo>
                    <a:pt x="362" y="1031"/>
                  </a:lnTo>
                  <a:lnTo>
                    <a:pt x="358" y="1014"/>
                  </a:lnTo>
                  <a:lnTo>
                    <a:pt x="358" y="1009"/>
                  </a:lnTo>
                  <a:lnTo>
                    <a:pt x="353" y="1005"/>
                  </a:lnTo>
                  <a:lnTo>
                    <a:pt x="353" y="1001"/>
                  </a:lnTo>
                  <a:lnTo>
                    <a:pt x="353" y="997"/>
                  </a:lnTo>
                  <a:lnTo>
                    <a:pt x="348" y="988"/>
                  </a:lnTo>
                  <a:lnTo>
                    <a:pt x="348" y="984"/>
                  </a:lnTo>
                  <a:lnTo>
                    <a:pt x="344" y="980"/>
                  </a:lnTo>
                  <a:lnTo>
                    <a:pt x="344" y="975"/>
                  </a:lnTo>
                  <a:lnTo>
                    <a:pt x="339" y="967"/>
                  </a:lnTo>
                  <a:lnTo>
                    <a:pt x="339" y="963"/>
                  </a:lnTo>
                  <a:lnTo>
                    <a:pt x="339" y="958"/>
                  </a:lnTo>
                  <a:lnTo>
                    <a:pt x="334" y="954"/>
                  </a:lnTo>
                  <a:lnTo>
                    <a:pt x="334" y="945"/>
                  </a:lnTo>
                  <a:lnTo>
                    <a:pt x="330" y="941"/>
                  </a:lnTo>
                  <a:lnTo>
                    <a:pt x="325" y="933"/>
                  </a:lnTo>
                  <a:lnTo>
                    <a:pt x="320" y="924"/>
                  </a:lnTo>
                  <a:lnTo>
                    <a:pt x="316" y="916"/>
                  </a:lnTo>
                  <a:lnTo>
                    <a:pt x="311" y="907"/>
                  </a:lnTo>
                  <a:lnTo>
                    <a:pt x="306" y="899"/>
                  </a:lnTo>
                  <a:lnTo>
                    <a:pt x="293" y="886"/>
                  </a:lnTo>
                  <a:lnTo>
                    <a:pt x="288" y="873"/>
                  </a:lnTo>
                  <a:lnTo>
                    <a:pt x="283" y="869"/>
                  </a:lnTo>
                  <a:lnTo>
                    <a:pt x="279" y="865"/>
                  </a:lnTo>
                  <a:lnTo>
                    <a:pt x="274" y="860"/>
                  </a:lnTo>
                  <a:lnTo>
                    <a:pt x="269" y="852"/>
                  </a:lnTo>
                  <a:lnTo>
                    <a:pt x="260" y="843"/>
                  </a:lnTo>
                  <a:lnTo>
                    <a:pt x="255" y="843"/>
                  </a:lnTo>
                  <a:lnTo>
                    <a:pt x="255" y="839"/>
                  </a:lnTo>
                  <a:lnTo>
                    <a:pt x="251" y="835"/>
                  </a:lnTo>
                  <a:lnTo>
                    <a:pt x="246" y="835"/>
                  </a:lnTo>
                  <a:lnTo>
                    <a:pt x="242" y="835"/>
                  </a:lnTo>
                  <a:lnTo>
                    <a:pt x="232" y="835"/>
                  </a:lnTo>
                  <a:lnTo>
                    <a:pt x="218" y="835"/>
                  </a:lnTo>
                  <a:lnTo>
                    <a:pt x="214" y="835"/>
                  </a:lnTo>
                  <a:lnTo>
                    <a:pt x="209" y="835"/>
                  </a:lnTo>
                  <a:lnTo>
                    <a:pt x="200" y="835"/>
                  </a:lnTo>
                  <a:lnTo>
                    <a:pt x="195" y="835"/>
                  </a:lnTo>
                  <a:lnTo>
                    <a:pt x="190" y="835"/>
                  </a:lnTo>
                  <a:lnTo>
                    <a:pt x="186" y="835"/>
                  </a:lnTo>
                  <a:lnTo>
                    <a:pt x="181" y="835"/>
                  </a:lnTo>
                  <a:lnTo>
                    <a:pt x="172" y="835"/>
                  </a:lnTo>
                  <a:lnTo>
                    <a:pt x="163" y="830"/>
                  </a:lnTo>
                  <a:lnTo>
                    <a:pt x="158" y="830"/>
                  </a:lnTo>
                  <a:lnTo>
                    <a:pt x="153" y="830"/>
                  </a:lnTo>
                  <a:lnTo>
                    <a:pt x="149" y="830"/>
                  </a:lnTo>
                  <a:lnTo>
                    <a:pt x="149" y="826"/>
                  </a:lnTo>
                  <a:lnTo>
                    <a:pt x="144" y="826"/>
                  </a:lnTo>
                  <a:lnTo>
                    <a:pt x="139" y="822"/>
                  </a:lnTo>
                  <a:lnTo>
                    <a:pt x="135" y="822"/>
                  </a:lnTo>
                  <a:lnTo>
                    <a:pt x="130" y="822"/>
                  </a:lnTo>
                  <a:lnTo>
                    <a:pt x="126" y="818"/>
                  </a:lnTo>
                  <a:lnTo>
                    <a:pt x="116" y="809"/>
                  </a:lnTo>
                  <a:lnTo>
                    <a:pt x="112" y="801"/>
                  </a:lnTo>
                  <a:lnTo>
                    <a:pt x="107" y="796"/>
                  </a:lnTo>
                  <a:lnTo>
                    <a:pt x="98" y="784"/>
                  </a:lnTo>
                  <a:lnTo>
                    <a:pt x="93" y="779"/>
                  </a:lnTo>
                  <a:lnTo>
                    <a:pt x="84" y="771"/>
                  </a:lnTo>
                  <a:lnTo>
                    <a:pt x="79" y="767"/>
                  </a:lnTo>
                  <a:lnTo>
                    <a:pt x="79" y="754"/>
                  </a:lnTo>
                  <a:lnTo>
                    <a:pt x="74" y="741"/>
                  </a:lnTo>
                  <a:lnTo>
                    <a:pt x="70" y="732"/>
                  </a:lnTo>
                  <a:lnTo>
                    <a:pt x="65" y="728"/>
                  </a:lnTo>
                  <a:lnTo>
                    <a:pt x="61" y="724"/>
                  </a:lnTo>
                  <a:lnTo>
                    <a:pt x="61" y="720"/>
                  </a:lnTo>
                  <a:lnTo>
                    <a:pt x="51" y="715"/>
                  </a:lnTo>
                  <a:lnTo>
                    <a:pt x="47" y="707"/>
                  </a:lnTo>
                  <a:lnTo>
                    <a:pt x="42" y="703"/>
                  </a:lnTo>
                  <a:lnTo>
                    <a:pt x="37" y="698"/>
                  </a:lnTo>
                  <a:lnTo>
                    <a:pt x="33" y="698"/>
                  </a:lnTo>
                  <a:lnTo>
                    <a:pt x="23" y="681"/>
                  </a:lnTo>
                  <a:lnTo>
                    <a:pt x="19" y="677"/>
                  </a:lnTo>
                  <a:lnTo>
                    <a:pt x="19" y="669"/>
                  </a:lnTo>
                  <a:lnTo>
                    <a:pt x="14" y="669"/>
                  </a:lnTo>
                  <a:lnTo>
                    <a:pt x="14" y="664"/>
                  </a:lnTo>
                  <a:lnTo>
                    <a:pt x="14" y="660"/>
                  </a:lnTo>
                  <a:lnTo>
                    <a:pt x="10" y="639"/>
                  </a:lnTo>
                  <a:lnTo>
                    <a:pt x="5" y="630"/>
                  </a:lnTo>
                  <a:lnTo>
                    <a:pt x="5" y="626"/>
                  </a:lnTo>
                  <a:lnTo>
                    <a:pt x="0" y="613"/>
                  </a:lnTo>
                  <a:lnTo>
                    <a:pt x="0" y="609"/>
                  </a:lnTo>
                  <a:lnTo>
                    <a:pt x="5" y="600"/>
                  </a:lnTo>
                  <a:lnTo>
                    <a:pt x="10" y="596"/>
                  </a:lnTo>
                  <a:lnTo>
                    <a:pt x="10" y="592"/>
                  </a:lnTo>
                  <a:lnTo>
                    <a:pt x="10" y="588"/>
                  </a:lnTo>
                  <a:lnTo>
                    <a:pt x="19" y="583"/>
                  </a:lnTo>
                  <a:lnTo>
                    <a:pt x="19" y="579"/>
                  </a:lnTo>
                  <a:lnTo>
                    <a:pt x="23" y="575"/>
                  </a:lnTo>
                  <a:lnTo>
                    <a:pt x="28" y="575"/>
                  </a:lnTo>
                  <a:lnTo>
                    <a:pt x="33" y="571"/>
                  </a:lnTo>
                  <a:lnTo>
                    <a:pt x="37" y="566"/>
                  </a:lnTo>
                  <a:lnTo>
                    <a:pt x="42" y="566"/>
                  </a:lnTo>
                  <a:lnTo>
                    <a:pt x="42" y="562"/>
                  </a:lnTo>
                  <a:lnTo>
                    <a:pt x="51" y="558"/>
                  </a:lnTo>
                  <a:lnTo>
                    <a:pt x="56" y="553"/>
                  </a:lnTo>
                  <a:lnTo>
                    <a:pt x="65" y="549"/>
                  </a:lnTo>
                  <a:lnTo>
                    <a:pt x="74" y="549"/>
                  </a:lnTo>
                  <a:lnTo>
                    <a:pt x="79" y="545"/>
                  </a:lnTo>
                  <a:lnTo>
                    <a:pt x="88" y="541"/>
                  </a:lnTo>
                  <a:lnTo>
                    <a:pt x="88" y="536"/>
                  </a:lnTo>
                  <a:lnTo>
                    <a:pt x="98" y="532"/>
                  </a:lnTo>
                  <a:lnTo>
                    <a:pt x="102" y="532"/>
                  </a:lnTo>
                  <a:lnTo>
                    <a:pt x="107" y="528"/>
                  </a:lnTo>
                  <a:lnTo>
                    <a:pt x="112" y="528"/>
                  </a:lnTo>
                  <a:lnTo>
                    <a:pt x="116" y="528"/>
                  </a:lnTo>
                  <a:lnTo>
                    <a:pt x="121" y="528"/>
                  </a:lnTo>
                  <a:lnTo>
                    <a:pt x="130" y="528"/>
                  </a:lnTo>
                  <a:lnTo>
                    <a:pt x="135" y="532"/>
                  </a:lnTo>
                  <a:lnTo>
                    <a:pt x="144" y="532"/>
                  </a:lnTo>
                  <a:lnTo>
                    <a:pt x="153" y="532"/>
                  </a:lnTo>
                  <a:lnTo>
                    <a:pt x="163" y="532"/>
                  </a:lnTo>
                  <a:lnTo>
                    <a:pt x="167" y="536"/>
                  </a:lnTo>
                  <a:lnTo>
                    <a:pt x="172" y="536"/>
                  </a:lnTo>
                  <a:lnTo>
                    <a:pt x="177" y="536"/>
                  </a:lnTo>
                  <a:lnTo>
                    <a:pt x="186" y="536"/>
                  </a:lnTo>
                  <a:lnTo>
                    <a:pt x="190" y="536"/>
                  </a:lnTo>
                  <a:lnTo>
                    <a:pt x="200" y="536"/>
                  </a:lnTo>
                  <a:lnTo>
                    <a:pt x="214" y="536"/>
                  </a:lnTo>
                  <a:lnTo>
                    <a:pt x="223" y="536"/>
                  </a:lnTo>
                  <a:lnTo>
                    <a:pt x="232" y="536"/>
                  </a:lnTo>
                  <a:lnTo>
                    <a:pt x="237" y="536"/>
                  </a:lnTo>
                  <a:lnTo>
                    <a:pt x="246" y="536"/>
                  </a:lnTo>
                  <a:lnTo>
                    <a:pt x="251" y="536"/>
                  </a:lnTo>
                  <a:lnTo>
                    <a:pt x="255" y="536"/>
                  </a:lnTo>
                  <a:lnTo>
                    <a:pt x="260" y="536"/>
                  </a:lnTo>
                  <a:lnTo>
                    <a:pt x="265" y="536"/>
                  </a:lnTo>
                  <a:lnTo>
                    <a:pt x="269" y="536"/>
                  </a:lnTo>
                  <a:lnTo>
                    <a:pt x="274" y="536"/>
                  </a:lnTo>
                  <a:lnTo>
                    <a:pt x="279" y="536"/>
                  </a:lnTo>
                  <a:lnTo>
                    <a:pt x="283" y="536"/>
                  </a:lnTo>
                  <a:lnTo>
                    <a:pt x="293" y="536"/>
                  </a:lnTo>
                  <a:lnTo>
                    <a:pt x="297" y="536"/>
                  </a:lnTo>
                  <a:lnTo>
                    <a:pt x="302" y="536"/>
                  </a:lnTo>
                  <a:lnTo>
                    <a:pt x="316" y="536"/>
                  </a:lnTo>
                  <a:lnTo>
                    <a:pt x="325" y="532"/>
                  </a:lnTo>
                  <a:lnTo>
                    <a:pt x="339" y="532"/>
                  </a:lnTo>
                  <a:lnTo>
                    <a:pt x="348" y="532"/>
                  </a:lnTo>
                  <a:lnTo>
                    <a:pt x="358" y="528"/>
                  </a:lnTo>
                  <a:lnTo>
                    <a:pt x="367" y="528"/>
                  </a:lnTo>
                  <a:lnTo>
                    <a:pt x="395" y="524"/>
                  </a:lnTo>
                  <a:lnTo>
                    <a:pt x="404" y="519"/>
                  </a:lnTo>
                  <a:lnTo>
                    <a:pt x="409" y="519"/>
                  </a:lnTo>
                  <a:lnTo>
                    <a:pt x="418" y="515"/>
                  </a:lnTo>
                  <a:lnTo>
                    <a:pt x="422" y="515"/>
                  </a:lnTo>
                  <a:lnTo>
                    <a:pt x="427" y="511"/>
                  </a:lnTo>
                  <a:lnTo>
                    <a:pt x="436" y="507"/>
                  </a:lnTo>
                  <a:lnTo>
                    <a:pt x="446" y="507"/>
                  </a:lnTo>
                  <a:lnTo>
                    <a:pt x="450" y="502"/>
                  </a:lnTo>
                  <a:lnTo>
                    <a:pt x="460" y="502"/>
                  </a:lnTo>
                  <a:lnTo>
                    <a:pt x="464" y="498"/>
                  </a:lnTo>
                  <a:lnTo>
                    <a:pt x="474" y="498"/>
                  </a:lnTo>
                  <a:lnTo>
                    <a:pt x="478" y="494"/>
                  </a:lnTo>
                  <a:lnTo>
                    <a:pt x="483" y="494"/>
                  </a:lnTo>
                  <a:lnTo>
                    <a:pt x="487" y="494"/>
                  </a:lnTo>
                  <a:lnTo>
                    <a:pt x="492" y="494"/>
                  </a:lnTo>
                  <a:lnTo>
                    <a:pt x="492" y="490"/>
                  </a:lnTo>
                  <a:lnTo>
                    <a:pt x="497" y="490"/>
                  </a:lnTo>
                  <a:lnTo>
                    <a:pt x="501" y="490"/>
                  </a:lnTo>
                  <a:lnTo>
                    <a:pt x="506" y="490"/>
                  </a:lnTo>
                  <a:lnTo>
                    <a:pt x="506" y="485"/>
                  </a:lnTo>
                  <a:lnTo>
                    <a:pt x="511" y="485"/>
                  </a:lnTo>
                  <a:lnTo>
                    <a:pt x="515" y="473"/>
                  </a:lnTo>
                  <a:lnTo>
                    <a:pt x="520" y="473"/>
                  </a:lnTo>
                  <a:lnTo>
                    <a:pt x="520" y="468"/>
                  </a:lnTo>
                  <a:lnTo>
                    <a:pt x="520" y="464"/>
                  </a:lnTo>
                  <a:lnTo>
                    <a:pt x="525" y="460"/>
                  </a:lnTo>
                  <a:lnTo>
                    <a:pt x="529" y="455"/>
                  </a:lnTo>
                  <a:lnTo>
                    <a:pt x="529" y="451"/>
                  </a:lnTo>
                  <a:lnTo>
                    <a:pt x="534" y="443"/>
                  </a:lnTo>
                  <a:lnTo>
                    <a:pt x="538" y="438"/>
                  </a:lnTo>
                  <a:lnTo>
                    <a:pt x="543" y="434"/>
                  </a:lnTo>
                  <a:lnTo>
                    <a:pt x="548" y="434"/>
                  </a:lnTo>
                  <a:lnTo>
                    <a:pt x="548" y="430"/>
                  </a:lnTo>
                  <a:lnTo>
                    <a:pt x="552" y="426"/>
                  </a:lnTo>
                  <a:lnTo>
                    <a:pt x="552" y="421"/>
                  </a:lnTo>
                  <a:lnTo>
                    <a:pt x="557" y="421"/>
                  </a:lnTo>
                  <a:lnTo>
                    <a:pt x="557" y="417"/>
                  </a:lnTo>
                  <a:lnTo>
                    <a:pt x="562" y="413"/>
                  </a:lnTo>
                  <a:lnTo>
                    <a:pt x="566" y="409"/>
                  </a:lnTo>
                  <a:lnTo>
                    <a:pt x="566" y="404"/>
                  </a:lnTo>
                  <a:lnTo>
                    <a:pt x="566" y="400"/>
                  </a:lnTo>
                  <a:lnTo>
                    <a:pt x="566" y="396"/>
                  </a:lnTo>
                  <a:lnTo>
                    <a:pt x="566" y="392"/>
                  </a:lnTo>
                  <a:lnTo>
                    <a:pt x="566" y="383"/>
                  </a:lnTo>
                  <a:lnTo>
                    <a:pt x="566" y="379"/>
                  </a:lnTo>
                  <a:lnTo>
                    <a:pt x="562" y="375"/>
                  </a:lnTo>
                  <a:lnTo>
                    <a:pt x="562" y="366"/>
                  </a:lnTo>
                  <a:lnTo>
                    <a:pt x="562" y="362"/>
                  </a:lnTo>
                  <a:lnTo>
                    <a:pt x="562" y="357"/>
                  </a:lnTo>
                  <a:lnTo>
                    <a:pt x="562" y="349"/>
                  </a:lnTo>
                  <a:lnTo>
                    <a:pt x="557" y="340"/>
                  </a:lnTo>
                  <a:lnTo>
                    <a:pt x="557" y="336"/>
                  </a:lnTo>
                  <a:lnTo>
                    <a:pt x="557" y="328"/>
                  </a:lnTo>
                  <a:lnTo>
                    <a:pt x="552" y="315"/>
                  </a:lnTo>
                  <a:lnTo>
                    <a:pt x="552" y="306"/>
                  </a:lnTo>
                  <a:lnTo>
                    <a:pt x="552" y="302"/>
                  </a:lnTo>
                  <a:lnTo>
                    <a:pt x="552" y="294"/>
                  </a:lnTo>
                  <a:lnTo>
                    <a:pt x="548" y="289"/>
                  </a:lnTo>
                  <a:lnTo>
                    <a:pt x="543" y="281"/>
                  </a:lnTo>
                  <a:lnTo>
                    <a:pt x="543" y="277"/>
                  </a:lnTo>
                  <a:lnTo>
                    <a:pt x="543" y="272"/>
                  </a:lnTo>
                  <a:lnTo>
                    <a:pt x="538" y="272"/>
                  </a:lnTo>
                  <a:lnTo>
                    <a:pt x="538" y="268"/>
                  </a:lnTo>
                  <a:lnTo>
                    <a:pt x="538" y="264"/>
                  </a:lnTo>
                  <a:lnTo>
                    <a:pt x="534" y="264"/>
                  </a:lnTo>
                  <a:lnTo>
                    <a:pt x="529" y="264"/>
                  </a:lnTo>
                  <a:lnTo>
                    <a:pt x="529" y="259"/>
                  </a:lnTo>
                  <a:lnTo>
                    <a:pt x="525" y="259"/>
                  </a:lnTo>
                  <a:lnTo>
                    <a:pt x="520" y="259"/>
                  </a:lnTo>
                  <a:lnTo>
                    <a:pt x="520" y="255"/>
                  </a:lnTo>
                  <a:lnTo>
                    <a:pt x="515" y="255"/>
                  </a:lnTo>
                  <a:lnTo>
                    <a:pt x="515" y="251"/>
                  </a:lnTo>
                  <a:lnTo>
                    <a:pt x="511" y="251"/>
                  </a:lnTo>
                  <a:lnTo>
                    <a:pt x="506" y="251"/>
                  </a:lnTo>
                  <a:lnTo>
                    <a:pt x="497" y="247"/>
                  </a:lnTo>
                  <a:lnTo>
                    <a:pt x="492" y="242"/>
                  </a:lnTo>
                  <a:lnTo>
                    <a:pt x="487" y="242"/>
                  </a:lnTo>
                  <a:lnTo>
                    <a:pt x="483" y="242"/>
                  </a:lnTo>
                  <a:lnTo>
                    <a:pt x="478" y="238"/>
                  </a:lnTo>
                  <a:lnTo>
                    <a:pt x="474" y="238"/>
                  </a:lnTo>
                  <a:lnTo>
                    <a:pt x="469" y="234"/>
                  </a:lnTo>
                  <a:lnTo>
                    <a:pt x="464" y="234"/>
                  </a:lnTo>
                  <a:lnTo>
                    <a:pt x="460" y="230"/>
                  </a:lnTo>
                  <a:lnTo>
                    <a:pt x="455" y="230"/>
                  </a:lnTo>
                  <a:lnTo>
                    <a:pt x="455" y="225"/>
                  </a:lnTo>
                  <a:lnTo>
                    <a:pt x="450" y="225"/>
                  </a:lnTo>
                  <a:lnTo>
                    <a:pt x="446" y="225"/>
                  </a:lnTo>
                  <a:lnTo>
                    <a:pt x="441" y="221"/>
                  </a:lnTo>
                  <a:lnTo>
                    <a:pt x="436" y="217"/>
                  </a:lnTo>
                  <a:lnTo>
                    <a:pt x="427" y="213"/>
                  </a:lnTo>
                  <a:lnTo>
                    <a:pt x="422" y="213"/>
                  </a:lnTo>
                  <a:lnTo>
                    <a:pt x="422" y="208"/>
                  </a:lnTo>
                  <a:lnTo>
                    <a:pt x="409" y="196"/>
                  </a:lnTo>
                  <a:lnTo>
                    <a:pt x="390" y="183"/>
                  </a:lnTo>
                  <a:lnTo>
                    <a:pt x="381" y="179"/>
                  </a:lnTo>
                  <a:lnTo>
                    <a:pt x="376" y="174"/>
                  </a:lnTo>
                  <a:lnTo>
                    <a:pt x="371" y="166"/>
                  </a:lnTo>
                  <a:lnTo>
                    <a:pt x="358" y="157"/>
                  </a:lnTo>
                  <a:lnTo>
                    <a:pt x="353" y="157"/>
                  </a:lnTo>
                  <a:lnTo>
                    <a:pt x="348" y="157"/>
                  </a:lnTo>
                  <a:lnTo>
                    <a:pt x="348" y="153"/>
                  </a:lnTo>
                  <a:lnTo>
                    <a:pt x="348" y="149"/>
                  </a:lnTo>
                  <a:lnTo>
                    <a:pt x="344" y="140"/>
                  </a:lnTo>
                  <a:lnTo>
                    <a:pt x="339" y="132"/>
                  </a:lnTo>
                  <a:lnTo>
                    <a:pt x="334" y="127"/>
                  </a:lnTo>
                  <a:lnTo>
                    <a:pt x="334" y="119"/>
                  </a:lnTo>
                  <a:lnTo>
                    <a:pt x="330" y="110"/>
                  </a:lnTo>
                  <a:lnTo>
                    <a:pt x="325" y="102"/>
                  </a:lnTo>
                  <a:lnTo>
                    <a:pt x="320" y="102"/>
                  </a:lnTo>
                  <a:lnTo>
                    <a:pt x="320" y="98"/>
                  </a:lnTo>
                  <a:lnTo>
                    <a:pt x="320" y="93"/>
                  </a:lnTo>
                  <a:lnTo>
                    <a:pt x="320" y="89"/>
                  </a:lnTo>
                  <a:lnTo>
                    <a:pt x="320" y="85"/>
                  </a:lnTo>
                  <a:lnTo>
                    <a:pt x="325" y="85"/>
                  </a:lnTo>
                  <a:lnTo>
                    <a:pt x="325" y="81"/>
                  </a:lnTo>
                  <a:lnTo>
                    <a:pt x="325" y="76"/>
                  </a:lnTo>
                  <a:lnTo>
                    <a:pt x="330" y="76"/>
                  </a:lnTo>
                  <a:lnTo>
                    <a:pt x="330" y="72"/>
                  </a:lnTo>
                  <a:lnTo>
                    <a:pt x="334" y="72"/>
                  </a:lnTo>
                  <a:lnTo>
                    <a:pt x="334" y="68"/>
                  </a:lnTo>
                  <a:lnTo>
                    <a:pt x="339" y="68"/>
                  </a:lnTo>
                  <a:lnTo>
                    <a:pt x="339" y="63"/>
                  </a:lnTo>
                  <a:lnTo>
                    <a:pt x="339" y="59"/>
                  </a:lnTo>
                  <a:lnTo>
                    <a:pt x="344" y="59"/>
                  </a:lnTo>
                  <a:lnTo>
                    <a:pt x="344" y="55"/>
                  </a:lnTo>
                  <a:lnTo>
                    <a:pt x="348" y="46"/>
                  </a:lnTo>
                  <a:lnTo>
                    <a:pt x="353" y="46"/>
                  </a:lnTo>
                  <a:lnTo>
                    <a:pt x="353" y="42"/>
                  </a:lnTo>
                  <a:lnTo>
                    <a:pt x="358" y="42"/>
                  </a:lnTo>
                  <a:lnTo>
                    <a:pt x="358" y="38"/>
                  </a:lnTo>
                  <a:lnTo>
                    <a:pt x="362" y="38"/>
                  </a:lnTo>
                  <a:lnTo>
                    <a:pt x="362" y="34"/>
                  </a:lnTo>
                  <a:lnTo>
                    <a:pt x="367" y="34"/>
                  </a:lnTo>
                  <a:lnTo>
                    <a:pt x="371" y="29"/>
                  </a:lnTo>
                  <a:lnTo>
                    <a:pt x="376" y="25"/>
                  </a:lnTo>
                  <a:lnTo>
                    <a:pt x="376" y="21"/>
                  </a:lnTo>
                  <a:lnTo>
                    <a:pt x="381" y="21"/>
                  </a:lnTo>
                  <a:lnTo>
                    <a:pt x="381" y="17"/>
                  </a:lnTo>
                  <a:lnTo>
                    <a:pt x="381" y="12"/>
                  </a:lnTo>
                  <a:lnTo>
                    <a:pt x="385" y="12"/>
                  </a:lnTo>
                  <a:lnTo>
                    <a:pt x="399"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36" name="Freeform 95"/>
            <p:cNvSpPr>
              <a:spLocks/>
            </p:cNvSpPr>
            <p:nvPr/>
          </p:nvSpPr>
          <p:spPr bwMode="auto">
            <a:xfrm flipH="1">
              <a:off x="567" y="2069"/>
              <a:ext cx="1632" cy="1561"/>
            </a:xfrm>
            <a:custGeom>
              <a:avLst/>
              <a:gdLst>
                <a:gd name="T0" fmla="*/ 765 w 1049"/>
                <a:gd name="T1" fmla="*/ 17 h 1078"/>
                <a:gd name="T2" fmla="*/ 859 w 1049"/>
                <a:gd name="T3" fmla="*/ 74 h 1078"/>
                <a:gd name="T4" fmla="*/ 924 w 1049"/>
                <a:gd name="T5" fmla="*/ 135 h 1078"/>
                <a:gd name="T6" fmla="*/ 982 w 1049"/>
                <a:gd name="T7" fmla="*/ 178 h 1078"/>
                <a:gd name="T8" fmla="*/ 1069 w 1049"/>
                <a:gd name="T9" fmla="*/ 216 h 1078"/>
                <a:gd name="T10" fmla="*/ 1228 w 1049"/>
                <a:gd name="T11" fmla="*/ 233 h 1078"/>
                <a:gd name="T12" fmla="*/ 1336 w 1049"/>
                <a:gd name="T13" fmla="*/ 222 h 1078"/>
                <a:gd name="T14" fmla="*/ 1422 w 1049"/>
                <a:gd name="T15" fmla="*/ 167 h 1078"/>
                <a:gd name="T16" fmla="*/ 1473 w 1049"/>
                <a:gd name="T17" fmla="*/ 153 h 1078"/>
                <a:gd name="T18" fmla="*/ 1588 w 1049"/>
                <a:gd name="T19" fmla="*/ 252 h 1078"/>
                <a:gd name="T20" fmla="*/ 1588 w 1049"/>
                <a:gd name="T21" fmla="*/ 314 h 1078"/>
                <a:gd name="T22" fmla="*/ 1618 w 1049"/>
                <a:gd name="T23" fmla="*/ 407 h 1078"/>
                <a:gd name="T24" fmla="*/ 1618 w 1049"/>
                <a:gd name="T25" fmla="*/ 475 h 1078"/>
                <a:gd name="T26" fmla="*/ 1567 w 1049"/>
                <a:gd name="T27" fmla="*/ 511 h 1078"/>
                <a:gd name="T28" fmla="*/ 1495 w 1049"/>
                <a:gd name="T29" fmla="*/ 604 h 1078"/>
                <a:gd name="T30" fmla="*/ 1466 w 1049"/>
                <a:gd name="T31" fmla="*/ 659 h 1078"/>
                <a:gd name="T32" fmla="*/ 1364 w 1049"/>
                <a:gd name="T33" fmla="*/ 783 h 1078"/>
                <a:gd name="T34" fmla="*/ 1343 w 1049"/>
                <a:gd name="T35" fmla="*/ 844 h 1078"/>
                <a:gd name="T36" fmla="*/ 1321 w 1049"/>
                <a:gd name="T37" fmla="*/ 937 h 1078"/>
                <a:gd name="T38" fmla="*/ 1263 w 1049"/>
                <a:gd name="T39" fmla="*/ 1011 h 1078"/>
                <a:gd name="T40" fmla="*/ 1242 w 1049"/>
                <a:gd name="T41" fmla="*/ 1085 h 1078"/>
                <a:gd name="T42" fmla="*/ 1228 w 1049"/>
                <a:gd name="T43" fmla="*/ 1160 h 1078"/>
                <a:gd name="T44" fmla="*/ 1235 w 1049"/>
                <a:gd name="T45" fmla="*/ 1253 h 1078"/>
                <a:gd name="T46" fmla="*/ 1321 w 1049"/>
                <a:gd name="T47" fmla="*/ 1313 h 1078"/>
                <a:gd name="T48" fmla="*/ 1285 w 1049"/>
                <a:gd name="T49" fmla="*/ 1406 h 1078"/>
                <a:gd name="T50" fmla="*/ 1119 w 1049"/>
                <a:gd name="T51" fmla="*/ 1510 h 1078"/>
                <a:gd name="T52" fmla="*/ 1011 w 1049"/>
                <a:gd name="T53" fmla="*/ 1523 h 1078"/>
                <a:gd name="T54" fmla="*/ 938 w 1049"/>
                <a:gd name="T55" fmla="*/ 1510 h 1078"/>
                <a:gd name="T56" fmla="*/ 779 w 1049"/>
                <a:gd name="T57" fmla="*/ 1529 h 1078"/>
                <a:gd name="T58" fmla="*/ 657 w 1049"/>
                <a:gd name="T59" fmla="*/ 1561 h 1078"/>
                <a:gd name="T60" fmla="*/ 607 w 1049"/>
                <a:gd name="T61" fmla="*/ 1523 h 1078"/>
                <a:gd name="T62" fmla="*/ 549 w 1049"/>
                <a:gd name="T63" fmla="*/ 1444 h 1078"/>
                <a:gd name="T64" fmla="*/ 520 w 1049"/>
                <a:gd name="T65" fmla="*/ 1368 h 1078"/>
                <a:gd name="T66" fmla="*/ 440 w 1049"/>
                <a:gd name="T67" fmla="*/ 1258 h 1078"/>
                <a:gd name="T68" fmla="*/ 376 w 1049"/>
                <a:gd name="T69" fmla="*/ 1209 h 1078"/>
                <a:gd name="T70" fmla="*/ 282 w 1049"/>
                <a:gd name="T71" fmla="*/ 1209 h 1078"/>
                <a:gd name="T72" fmla="*/ 210 w 1049"/>
                <a:gd name="T73" fmla="*/ 1190 h 1078"/>
                <a:gd name="T74" fmla="*/ 123 w 1049"/>
                <a:gd name="T75" fmla="*/ 1111 h 1078"/>
                <a:gd name="T76" fmla="*/ 65 w 1049"/>
                <a:gd name="T77" fmla="*/ 1018 h 1078"/>
                <a:gd name="T78" fmla="*/ 16 w 1049"/>
                <a:gd name="T79" fmla="*/ 925 h 1078"/>
                <a:gd name="T80" fmla="*/ 30 w 1049"/>
                <a:gd name="T81" fmla="*/ 844 h 1078"/>
                <a:gd name="T82" fmla="*/ 87 w 1049"/>
                <a:gd name="T83" fmla="*/ 801 h 1078"/>
                <a:gd name="T84" fmla="*/ 174 w 1049"/>
                <a:gd name="T85" fmla="*/ 765 h 1078"/>
                <a:gd name="T86" fmla="*/ 268 w 1049"/>
                <a:gd name="T87" fmla="*/ 776 h 1078"/>
                <a:gd name="T88" fmla="*/ 383 w 1049"/>
                <a:gd name="T89" fmla="*/ 776 h 1078"/>
                <a:gd name="T90" fmla="*/ 456 w 1049"/>
                <a:gd name="T91" fmla="*/ 776 h 1078"/>
                <a:gd name="T92" fmla="*/ 615 w 1049"/>
                <a:gd name="T93" fmla="*/ 759 h 1078"/>
                <a:gd name="T94" fmla="*/ 716 w 1049"/>
                <a:gd name="T95" fmla="*/ 727 h 1078"/>
                <a:gd name="T96" fmla="*/ 779 w 1049"/>
                <a:gd name="T97" fmla="*/ 710 h 1078"/>
                <a:gd name="T98" fmla="*/ 823 w 1049"/>
                <a:gd name="T99" fmla="*/ 659 h 1078"/>
                <a:gd name="T100" fmla="*/ 867 w 1049"/>
                <a:gd name="T101" fmla="*/ 610 h 1078"/>
                <a:gd name="T102" fmla="*/ 881 w 1049"/>
                <a:gd name="T103" fmla="*/ 549 h 1078"/>
                <a:gd name="T104" fmla="*/ 859 w 1049"/>
                <a:gd name="T105" fmla="*/ 456 h 1078"/>
                <a:gd name="T106" fmla="*/ 837 w 1049"/>
                <a:gd name="T107" fmla="*/ 388 h 1078"/>
                <a:gd name="T108" fmla="*/ 801 w 1049"/>
                <a:gd name="T109" fmla="*/ 363 h 1078"/>
                <a:gd name="T110" fmla="*/ 730 w 1049"/>
                <a:gd name="T111" fmla="*/ 339 h 1078"/>
                <a:gd name="T112" fmla="*/ 664 w 1049"/>
                <a:gd name="T113" fmla="*/ 308 h 1078"/>
                <a:gd name="T114" fmla="*/ 549 w 1049"/>
                <a:gd name="T115" fmla="*/ 227 h 1078"/>
                <a:gd name="T116" fmla="*/ 506 w 1049"/>
                <a:gd name="T117" fmla="*/ 148 h 1078"/>
                <a:gd name="T118" fmla="*/ 513 w 1049"/>
                <a:gd name="T119" fmla="*/ 110 h 1078"/>
                <a:gd name="T120" fmla="*/ 541 w 1049"/>
                <a:gd name="T121" fmla="*/ 67 h 1078"/>
                <a:gd name="T122" fmla="*/ 585 w 1049"/>
                <a:gd name="T123" fmla="*/ 36 h 10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9" h="1078">
                  <a:moveTo>
                    <a:pt x="399" y="0"/>
                  </a:moveTo>
                  <a:lnTo>
                    <a:pt x="404" y="0"/>
                  </a:lnTo>
                  <a:lnTo>
                    <a:pt x="413" y="0"/>
                  </a:lnTo>
                  <a:lnTo>
                    <a:pt x="418" y="0"/>
                  </a:lnTo>
                  <a:lnTo>
                    <a:pt x="432" y="0"/>
                  </a:lnTo>
                  <a:lnTo>
                    <a:pt x="446" y="4"/>
                  </a:lnTo>
                  <a:lnTo>
                    <a:pt x="460" y="8"/>
                  </a:lnTo>
                  <a:lnTo>
                    <a:pt x="478" y="12"/>
                  </a:lnTo>
                  <a:lnTo>
                    <a:pt x="492" y="12"/>
                  </a:lnTo>
                  <a:lnTo>
                    <a:pt x="511" y="12"/>
                  </a:lnTo>
                  <a:lnTo>
                    <a:pt x="515" y="17"/>
                  </a:lnTo>
                  <a:lnTo>
                    <a:pt x="520" y="21"/>
                  </a:lnTo>
                  <a:lnTo>
                    <a:pt x="525" y="21"/>
                  </a:lnTo>
                  <a:lnTo>
                    <a:pt x="529" y="25"/>
                  </a:lnTo>
                  <a:lnTo>
                    <a:pt x="529" y="34"/>
                  </a:lnTo>
                  <a:lnTo>
                    <a:pt x="538" y="38"/>
                  </a:lnTo>
                  <a:lnTo>
                    <a:pt x="543" y="46"/>
                  </a:lnTo>
                  <a:lnTo>
                    <a:pt x="552" y="51"/>
                  </a:lnTo>
                  <a:lnTo>
                    <a:pt x="557" y="59"/>
                  </a:lnTo>
                  <a:lnTo>
                    <a:pt x="566" y="63"/>
                  </a:lnTo>
                  <a:lnTo>
                    <a:pt x="571" y="68"/>
                  </a:lnTo>
                  <a:lnTo>
                    <a:pt x="585" y="76"/>
                  </a:lnTo>
                  <a:lnTo>
                    <a:pt x="590" y="81"/>
                  </a:lnTo>
                  <a:lnTo>
                    <a:pt x="594" y="81"/>
                  </a:lnTo>
                  <a:lnTo>
                    <a:pt x="594" y="85"/>
                  </a:lnTo>
                  <a:lnTo>
                    <a:pt x="594" y="89"/>
                  </a:lnTo>
                  <a:lnTo>
                    <a:pt x="594" y="93"/>
                  </a:lnTo>
                  <a:lnTo>
                    <a:pt x="594" y="98"/>
                  </a:lnTo>
                  <a:lnTo>
                    <a:pt x="599" y="102"/>
                  </a:lnTo>
                  <a:lnTo>
                    <a:pt x="599" y="106"/>
                  </a:lnTo>
                  <a:lnTo>
                    <a:pt x="603" y="110"/>
                  </a:lnTo>
                  <a:lnTo>
                    <a:pt x="608" y="119"/>
                  </a:lnTo>
                  <a:lnTo>
                    <a:pt x="617" y="123"/>
                  </a:lnTo>
                  <a:lnTo>
                    <a:pt x="622" y="123"/>
                  </a:lnTo>
                  <a:lnTo>
                    <a:pt x="627" y="123"/>
                  </a:lnTo>
                  <a:lnTo>
                    <a:pt x="631" y="123"/>
                  </a:lnTo>
                  <a:lnTo>
                    <a:pt x="631" y="127"/>
                  </a:lnTo>
                  <a:lnTo>
                    <a:pt x="641" y="127"/>
                  </a:lnTo>
                  <a:lnTo>
                    <a:pt x="645" y="132"/>
                  </a:lnTo>
                  <a:lnTo>
                    <a:pt x="650" y="132"/>
                  </a:lnTo>
                  <a:lnTo>
                    <a:pt x="654" y="136"/>
                  </a:lnTo>
                  <a:lnTo>
                    <a:pt x="664" y="140"/>
                  </a:lnTo>
                  <a:lnTo>
                    <a:pt x="668" y="140"/>
                  </a:lnTo>
                  <a:lnTo>
                    <a:pt x="673" y="140"/>
                  </a:lnTo>
                  <a:lnTo>
                    <a:pt x="687" y="149"/>
                  </a:lnTo>
                  <a:lnTo>
                    <a:pt x="696" y="153"/>
                  </a:lnTo>
                  <a:lnTo>
                    <a:pt x="701" y="153"/>
                  </a:lnTo>
                  <a:lnTo>
                    <a:pt x="710" y="153"/>
                  </a:lnTo>
                  <a:lnTo>
                    <a:pt x="719" y="157"/>
                  </a:lnTo>
                  <a:lnTo>
                    <a:pt x="729" y="161"/>
                  </a:lnTo>
                  <a:lnTo>
                    <a:pt x="743" y="161"/>
                  </a:lnTo>
                  <a:lnTo>
                    <a:pt x="766" y="161"/>
                  </a:lnTo>
                  <a:lnTo>
                    <a:pt x="780" y="161"/>
                  </a:lnTo>
                  <a:lnTo>
                    <a:pt x="789" y="161"/>
                  </a:lnTo>
                  <a:lnTo>
                    <a:pt x="798" y="161"/>
                  </a:lnTo>
                  <a:lnTo>
                    <a:pt x="812" y="161"/>
                  </a:lnTo>
                  <a:lnTo>
                    <a:pt x="817" y="161"/>
                  </a:lnTo>
                  <a:lnTo>
                    <a:pt x="826" y="161"/>
                  </a:lnTo>
                  <a:lnTo>
                    <a:pt x="835" y="161"/>
                  </a:lnTo>
                  <a:lnTo>
                    <a:pt x="840" y="161"/>
                  </a:lnTo>
                  <a:lnTo>
                    <a:pt x="849" y="157"/>
                  </a:lnTo>
                  <a:lnTo>
                    <a:pt x="854" y="157"/>
                  </a:lnTo>
                  <a:lnTo>
                    <a:pt x="859" y="153"/>
                  </a:lnTo>
                  <a:lnTo>
                    <a:pt x="868" y="153"/>
                  </a:lnTo>
                  <a:lnTo>
                    <a:pt x="873" y="149"/>
                  </a:lnTo>
                  <a:lnTo>
                    <a:pt x="877" y="144"/>
                  </a:lnTo>
                  <a:lnTo>
                    <a:pt x="891" y="140"/>
                  </a:lnTo>
                  <a:lnTo>
                    <a:pt x="891" y="136"/>
                  </a:lnTo>
                  <a:lnTo>
                    <a:pt x="896" y="127"/>
                  </a:lnTo>
                  <a:lnTo>
                    <a:pt x="905" y="123"/>
                  </a:lnTo>
                  <a:lnTo>
                    <a:pt x="905" y="119"/>
                  </a:lnTo>
                  <a:lnTo>
                    <a:pt x="914" y="115"/>
                  </a:lnTo>
                  <a:lnTo>
                    <a:pt x="914" y="110"/>
                  </a:lnTo>
                  <a:lnTo>
                    <a:pt x="919" y="110"/>
                  </a:lnTo>
                  <a:lnTo>
                    <a:pt x="919" y="106"/>
                  </a:lnTo>
                  <a:lnTo>
                    <a:pt x="924" y="106"/>
                  </a:lnTo>
                  <a:lnTo>
                    <a:pt x="928" y="102"/>
                  </a:lnTo>
                  <a:lnTo>
                    <a:pt x="933" y="102"/>
                  </a:lnTo>
                  <a:lnTo>
                    <a:pt x="937" y="102"/>
                  </a:lnTo>
                  <a:lnTo>
                    <a:pt x="942" y="106"/>
                  </a:lnTo>
                  <a:lnTo>
                    <a:pt x="947" y="106"/>
                  </a:lnTo>
                  <a:lnTo>
                    <a:pt x="951" y="110"/>
                  </a:lnTo>
                  <a:lnTo>
                    <a:pt x="961" y="115"/>
                  </a:lnTo>
                  <a:lnTo>
                    <a:pt x="979" y="123"/>
                  </a:lnTo>
                  <a:lnTo>
                    <a:pt x="989" y="127"/>
                  </a:lnTo>
                  <a:lnTo>
                    <a:pt x="993" y="132"/>
                  </a:lnTo>
                  <a:lnTo>
                    <a:pt x="998" y="140"/>
                  </a:lnTo>
                  <a:lnTo>
                    <a:pt x="1002" y="144"/>
                  </a:lnTo>
                  <a:lnTo>
                    <a:pt x="1007" y="149"/>
                  </a:lnTo>
                  <a:lnTo>
                    <a:pt x="1021" y="174"/>
                  </a:lnTo>
                  <a:lnTo>
                    <a:pt x="1021" y="179"/>
                  </a:lnTo>
                  <a:lnTo>
                    <a:pt x="1021" y="183"/>
                  </a:lnTo>
                  <a:lnTo>
                    <a:pt x="1021" y="187"/>
                  </a:lnTo>
                  <a:lnTo>
                    <a:pt x="1021" y="196"/>
                  </a:lnTo>
                  <a:lnTo>
                    <a:pt x="1021" y="200"/>
                  </a:lnTo>
                  <a:lnTo>
                    <a:pt x="1021" y="204"/>
                  </a:lnTo>
                  <a:lnTo>
                    <a:pt x="1021" y="208"/>
                  </a:lnTo>
                  <a:lnTo>
                    <a:pt x="1021" y="213"/>
                  </a:lnTo>
                  <a:lnTo>
                    <a:pt x="1021" y="217"/>
                  </a:lnTo>
                  <a:lnTo>
                    <a:pt x="1026" y="221"/>
                  </a:lnTo>
                  <a:lnTo>
                    <a:pt x="1026" y="225"/>
                  </a:lnTo>
                  <a:lnTo>
                    <a:pt x="1026" y="234"/>
                  </a:lnTo>
                  <a:lnTo>
                    <a:pt x="1026" y="238"/>
                  </a:lnTo>
                  <a:lnTo>
                    <a:pt x="1026" y="247"/>
                  </a:lnTo>
                  <a:lnTo>
                    <a:pt x="1030" y="255"/>
                  </a:lnTo>
                  <a:lnTo>
                    <a:pt x="1040" y="272"/>
                  </a:lnTo>
                  <a:lnTo>
                    <a:pt x="1040" y="277"/>
                  </a:lnTo>
                  <a:lnTo>
                    <a:pt x="1040" y="281"/>
                  </a:lnTo>
                  <a:lnTo>
                    <a:pt x="1044" y="281"/>
                  </a:lnTo>
                  <a:lnTo>
                    <a:pt x="1044" y="285"/>
                  </a:lnTo>
                  <a:lnTo>
                    <a:pt x="1044" y="289"/>
                  </a:lnTo>
                  <a:lnTo>
                    <a:pt x="1049" y="298"/>
                  </a:lnTo>
                  <a:lnTo>
                    <a:pt x="1049" y="302"/>
                  </a:lnTo>
                  <a:lnTo>
                    <a:pt x="1049" y="311"/>
                  </a:lnTo>
                  <a:lnTo>
                    <a:pt x="1049" y="315"/>
                  </a:lnTo>
                  <a:lnTo>
                    <a:pt x="1044" y="323"/>
                  </a:lnTo>
                  <a:lnTo>
                    <a:pt x="1040" y="328"/>
                  </a:lnTo>
                  <a:lnTo>
                    <a:pt x="1040" y="332"/>
                  </a:lnTo>
                  <a:lnTo>
                    <a:pt x="1035" y="336"/>
                  </a:lnTo>
                  <a:lnTo>
                    <a:pt x="1030" y="340"/>
                  </a:lnTo>
                  <a:lnTo>
                    <a:pt x="1026" y="340"/>
                  </a:lnTo>
                  <a:lnTo>
                    <a:pt x="1021" y="340"/>
                  </a:lnTo>
                  <a:lnTo>
                    <a:pt x="1021" y="345"/>
                  </a:lnTo>
                  <a:lnTo>
                    <a:pt x="1016" y="345"/>
                  </a:lnTo>
                  <a:lnTo>
                    <a:pt x="1012" y="349"/>
                  </a:lnTo>
                  <a:lnTo>
                    <a:pt x="1007" y="353"/>
                  </a:lnTo>
                  <a:lnTo>
                    <a:pt x="1002" y="357"/>
                  </a:lnTo>
                  <a:lnTo>
                    <a:pt x="1002" y="362"/>
                  </a:lnTo>
                  <a:lnTo>
                    <a:pt x="993" y="370"/>
                  </a:lnTo>
                  <a:lnTo>
                    <a:pt x="989" y="375"/>
                  </a:lnTo>
                  <a:lnTo>
                    <a:pt x="979" y="379"/>
                  </a:lnTo>
                  <a:lnTo>
                    <a:pt x="975" y="387"/>
                  </a:lnTo>
                  <a:lnTo>
                    <a:pt x="970" y="396"/>
                  </a:lnTo>
                  <a:lnTo>
                    <a:pt x="961" y="404"/>
                  </a:lnTo>
                  <a:lnTo>
                    <a:pt x="961" y="417"/>
                  </a:lnTo>
                  <a:lnTo>
                    <a:pt x="956" y="417"/>
                  </a:lnTo>
                  <a:lnTo>
                    <a:pt x="956" y="426"/>
                  </a:lnTo>
                  <a:lnTo>
                    <a:pt x="956" y="430"/>
                  </a:lnTo>
                  <a:lnTo>
                    <a:pt x="951" y="430"/>
                  </a:lnTo>
                  <a:lnTo>
                    <a:pt x="951" y="434"/>
                  </a:lnTo>
                  <a:lnTo>
                    <a:pt x="947" y="438"/>
                  </a:lnTo>
                  <a:lnTo>
                    <a:pt x="947" y="443"/>
                  </a:lnTo>
                  <a:lnTo>
                    <a:pt x="942" y="447"/>
                  </a:lnTo>
                  <a:lnTo>
                    <a:pt x="942" y="455"/>
                  </a:lnTo>
                  <a:lnTo>
                    <a:pt x="933" y="464"/>
                  </a:lnTo>
                  <a:lnTo>
                    <a:pt x="924" y="477"/>
                  </a:lnTo>
                  <a:lnTo>
                    <a:pt x="910" y="494"/>
                  </a:lnTo>
                  <a:lnTo>
                    <a:pt x="905" y="502"/>
                  </a:lnTo>
                  <a:lnTo>
                    <a:pt x="896" y="511"/>
                  </a:lnTo>
                  <a:lnTo>
                    <a:pt x="891" y="519"/>
                  </a:lnTo>
                  <a:lnTo>
                    <a:pt x="882" y="528"/>
                  </a:lnTo>
                  <a:lnTo>
                    <a:pt x="882" y="536"/>
                  </a:lnTo>
                  <a:lnTo>
                    <a:pt x="877" y="541"/>
                  </a:lnTo>
                  <a:lnTo>
                    <a:pt x="873" y="545"/>
                  </a:lnTo>
                  <a:lnTo>
                    <a:pt x="873" y="549"/>
                  </a:lnTo>
                  <a:lnTo>
                    <a:pt x="873" y="553"/>
                  </a:lnTo>
                  <a:lnTo>
                    <a:pt x="873" y="558"/>
                  </a:lnTo>
                  <a:lnTo>
                    <a:pt x="873" y="562"/>
                  </a:lnTo>
                  <a:lnTo>
                    <a:pt x="868" y="571"/>
                  </a:lnTo>
                  <a:lnTo>
                    <a:pt x="868" y="575"/>
                  </a:lnTo>
                  <a:lnTo>
                    <a:pt x="863" y="579"/>
                  </a:lnTo>
                  <a:lnTo>
                    <a:pt x="863" y="583"/>
                  </a:lnTo>
                  <a:lnTo>
                    <a:pt x="863" y="592"/>
                  </a:lnTo>
                  <a:lnTo>
                    <a:pt x="863" y="600"/>
                  </a:lnTo>
                  <a:lnTo>
                    <a:pt x="863" y="605"/>
                  </a:lnTo>
                  <a:lnTo>
                    <a:pt x="859" y="613"/>
                  </a:lnTo>
                  <a:lnTo>
                    <a:pt x="859" y="617"/>
                  </a:lnTo>
                  <a:lnTo>
                    <a:pt x="854" y="630"/>
                  </a:lnTo>
                  <a:lnTo>
                    <a:pt x="854" y="643"/>
                  </a:lnTo>
                  <a:lnTo>
                    <a:pt x="849" y="643"/>
                  </a:lnTo>
                  <a:lnTo>
                    <a:pt x="849" y="647"/>
                  </a:lnTo>
                  <a:lnTo>
                    <a:pt x="849" y="651"/>
                  </a:lnTo>
                  <a:lnTo>
                    <a:pt x="845" y="656"/>
                  </a:lnTo>
                  <a:lnTo>
                    <a:pt x="840" y="660"/>
                  </a:lnTo>
                  <a:lnTo>
                    <a:pt x="835" y="669"/>
                  </a:lnTo>
                  <a:lnTo>
                    <a:pt x="835" y="673"/>
                  </a:lnTo>
                  <a:lnTo>
                    <a:pt x="826" y="677"/>
                  </a:lnTo>
                  <a:lnTo>
                    <a:pt x="821" y="686"/>
                  </a:lnTo>
                  <a:lnTo>
                    <a:pt x="821" y="690"/>
                  </a:lnTo>
                  <a:lnTo>
                    <a:pt x="812" y="698"/>
                  </a:lnTo>
                  <a:lnTo>
                    <a:pt x="812" y="703"/>
                  </a:lnTo>
                  <a:lnTo>
                    <a:pt x="808" y="707"/>
                  </a:lnTo>
                  <a:lnTo>
                    <a:pt x="803" y="711"/>
                  </a:lnTo>
                  <a:lnTo>
                    <a:pt x="803" y="715"/>
                  </a:lnTo>
                  <a:lnTo>
                    <a:pt x="803" y="724"/>
                  </a:lnTo>
                  <a:lnTo>
                    <a:pt x="798" y="728"/>
                  </a:lnTo>
                  <a:lnTo>
                    <a:pt x="798" y="737"/>
                  </a:lnTo>
                  <a:lnTo>
                    <a:pt x="798" y="741"/>
                  </a:lnTo>
                  <a:lnTo>
                    <a:pt x="798" y="749"/>
                  </a:lnTo>
                  <a:lnTo>
                    <a:pt x="798" y="758"/>
                  </a:lnTo>
                  <a:lnTo>
                    <a:pt x="794" y="762"/>
                  </a:lnTo>
                  <a:lnTo>
                    <a:pt x="794" y="767"/>
                  </a:lnTo>
                  <a:lnTo>
                    <a:pt x="794" y="771"/>
                  </a:lnTo>
                  <a:lnTo>
                    <a:pt x="794" y="775"/>
                  </a:lnTo>
                  <a:lnTo>
                    <a:pt x="794" y="779"/>
                  </a:lnTo>
                  <a:lnTo>
                    <a:pt x="794" y="788"/>
                  </a:lnTo>
                  <a:lnTo>
                    <a:pt x="794" y="796"/>
                  </a:lnTo>
                  <a:lnTo>
                    <a:pt x="789" y="801"/>
                  </a:lnTo>
                  <a:lnTo>
                    <a:pt x="789" y="805"/>
                  </a:lnTo>
                  <a:lnTo>
                    <a:pt x="784" y="813"/>
                  </a:lnTo>
                  <a:lnTo>
                    <a:pt x="784" y="818"/>
                  </a:lnTo>
                  <a:lnTo>
                    <a:pt x="784" y="826"/>
                  </a:lnTo>
                  <a:lnTo>
                    <a:pt x="784" y="843"/>
                  </a:lnTo>
                  <a:lnTo>
                    <a:pt x="784" y="852"/>
                  </a:lnTo>
                  <a:lnTo>
                    <a:pt x="789" y="856"/>
                  </a:lnTo>
                  <a:lnTo>
                    <a:pt x="794" y="860"/>
                  </a:lnTo>
                  <a:lnTo>
                    <a:pt x="794" y="865"/>
                  </a:lnTo>
                  <a:lnTo>
                    <a:pt x="794" y="869"/>
                  </a:lnTo>
                  <a:lnTo>
                    <a:pt x="798" y="873"/>
                  </a:lnTo>
                  <a:lnTo>
                    <a:pt x="808" y="877"/>
                  </a:lnTo>
                  <a:lnTo>
                    <a:pt x="812" y="882"/>
                  </a:lnTo>
                  <a:lnTo>
                    <a:pt x="821" y="886"/>
                  </a:lnTo>
                  <a:lnTo>
                    <a:pt x="831" y="890"/>
                  </a:lnTo>
                  <a:lnTo>
                    <a:pt x="835" y="899"/>
                  </a:lnTo>
                  <a:lnTo>
                    <a:pt x="845" y="899"/>
                  </a:lnTo>
                  <a:lnTo>
                    <a:pt x="849" y="907"/>
                  </a:lnTo>
                  <a:lnTo>
                    <a:pt x="854" y="907"/>
                  </a:lnTo>
                  <a:lnTo>
                    <a:pt x="854" y="911"/>
                  </a:lnTo>
                  <a:lnTo>
                    <a:pt x="854" y="916"/>
                  </a:lnTo>
                  <a:lnTo>
                    <a:pt x="854" y="924"/>
                  </a:lnTo>
                  <a:lnTo>
                    <a:pt x="854" y="928"/>
                  </a:lnTo>
                  <a:lnTo>
                    <a:pt x="845" y="941"/>
                  </a:lnTo>
                  <a:lnTo>
                    <a:pt x="840" y="954"/>
                  </a:lnTo>
                  <a:lnTo>
                    <a:pt x="831" y="963"/>
                  </a:lnTo>
                  <a:lnTo>
                    <a:pt x="826" y="971"/>
                  </a:lnTo>
                  <a:lnTo>
                    <a:pt x="817" y="980"/>
                  </a:lnTo>
                  <a:lnTo>
                    <a:pt x="812" y="988"/>
                  </a:lnTo>
                  <a:lnTo>
                    <a:pt x="803" y="1001"/>
                  </a:lnTo>
                  <a:lnTo>
                    <a:pt x="784" y="1014"/>
                  </a:lnTo>
                  <a:lnTo>
                    <a:pt x="770" y="1026"/>
                  </a:lnTo>
                  <a:lnTo>
                    <a:pt x="757" y="1035"/>
                  </a:lnTo>
                  <a:lnTo>
                    <a:pt x="747" y="1035"/>
                  </a:lnTo>
                  <a:lnTo>
                    <a:pt x="733" y="1039"/>
                  </a:lnTo>
                  <a:lnTo>
                    <a:pt x="719" y="1043"/>
                  </a:lnTo>
                  <a:lnTo>
                    <a:pt x="706" y="1048"/>
                  </a:lnTo>
                  <a:lnTo>
                    <a:pt x="696" y="1048"/>
                  </a:lnTo>
                  <a:lnTo>
                    <a:pt x="687" y="1052"/>
                  </a:lnTo>
                  <a:lnTo>
                    <a:pt x="682" y="1052"/>
                  </a:lnTo>
                  <a:lnTo>
                    <a:pt x="678" y="1052"/>
                  </a:lnTo>
                  <a:lnTo>
                    <a:pt x="673" y="1052"/>
                  </a:lnTo>
                  <a:lnTo>
                    <a:pt x="664" y="1052"/>
                  </a:lnTo>
                  <a:lnTo>
                    <a:pt x="654" y="1052"/>
                  </a:lnTo>
                  <a:lnTo>
                    <a:pt x="650" y="1052"/>
                  </a:lnTo>
                  <a:lnTo>
                    <a:pt x="641" y="1052"/>
                  </a:lnTo>
                  <a:lnTo>
                    <a:pt x="636" y="1052"/>
                  </a:lnTo>
                  <a:lnTo>
                    <a:pt x="631" y="1048"/>
                  </a:lnTo>
                  <a:lnTo>
                    <a:pt x="627" y="1048"/>
                  </a:lnTo>
                  <a:lnTo>
                    <a:pt x="622" y="1048"/>
                  </a:lnTo>
                  <a:lnTo>
                    <a:pt x="617" y="1048"/>
                  </a:lnTo>
                  <a:lnTo>
                    <a:pt x="613" y="1048"/>
                  </a:lnTo>
                  <a:lnTo>
                    <a:pt x="608" y="1043"/>
                  </a:lnTo>
                  <a:lnTo>
                    <a:pt x="603" y="1043"/>
                  </a:lnTo>
                  <a:lnTo>
                    <a:pt x="599" y="1043"/>
                  </a:lnTo>
                  <a:lnTo>
                    <a:pt x="585" y="1043"/>
                  </a:lnTo>
                  <a:lnTo>
                    <a:pt x="566" y="1043"/>
                  </a:lnTo>
                  <a:lnTo>
                    <a:pt x="562" y="1043"/>
                  </a:lnTo>
                  <a:lnTo>
                    <a:pt x="557" y="1043"/>
                  </a:lnTo>
                  <a:lnTo>
                    <a:pt x="548" y="1048"/>
                  </a:lnTo>
                  <a:lnTo>
                    <a:pt x="525" y="1048"/>
                  </a:lnTo>
                  <a:lnTo>
                    <a:pt x="511" y="1052"/>
                  </a:lnTo>
                  <a:lnTo>
                    <a:pt x="501" y="1056"/>
                  </a:lnTo>
                  <a:lnTo>
                    <a:pt x="492" y="1061"/>
                  </a:lnTo>
                  <a:lnTo>
                    <a:pt x="478" y="1065"/>
                  </a:lnTo>
                  <a:lnTo>
                    <a:pt x="464" y="1069"/>
                  </a:lnTo>
                  <a:lnTo>
                    <a:pt x="455" y="1073"/>
                  </a:lnTo>
                  <a:lnTo>
                    <a:pt x="446" y="1073"/>
                  </a:lnTo>
                  <a:lnTo>
                    <a:pt x="436" y="1073"/>
                  </a:lnTo>
                  <a:lnTo>
                    <a:pt x="432" y="1078"/>
                  </a:lnTo>
                  <a:lnTo>
                    <a:pt x="427" y="1078"/>
                  </a:lnTo>
                  <a:lnTo>
                    <a:pt x="422" y="1078"/>
                  </a:lnTo>
                  <a:lnTo>
                    <a:pt x="418" y="1073"/>
                  </a:lnTo>
                  <a:lnTo>
                    <a:pt x="409" y="1069"/>
                  </a:lnTo>
                  <a:lnTo>
                    <a:pt x="404" y="1069"/>
                  </a:lnTo>
                  <a:lnTo>
                    <a:pt x="399" y="1065"/>
                  </a:lnTo>
                  <a:lnTo>
                    <a:pt x="395" y="1065"/>
                  </a:lnTo>
                  <a:lnTo>
                    <a:pt x="395" y="1061"/>
                  </a:lnTo>
                  <a:lnTo>
                    <a:pt x="390" y="1061"/>
                  </a:lnTo>
                  <a:lnTo>
                    <a:pt x="390" y="1056"/>
                  </a:lnTo>
                  <a:lnTo>
                    <a:pt x="390" y="1052"/>
                  </a:lnTo>
                  <a:lnTo>
                    <a:pt x="385" y="1048"/>
                  </a:lnTo>
                  <a:lnTo>
                    <a:pt x="376" y="1039"/>
                  </a:lnTo>
                  <a:lnTo>
                    <a:pt x="371" y="1031"/>
                  </a:lnTo>
                  <a:lnTo>
                    <a:pt x="362" y="1031"/>
                  </a:lnTo>
                  <a:lnTo>
                    <a:pt x="358" y="1014"/>
                  </a:lnTo>
                  <a:lnTo>
                    <a:pt x="358" y="1009"/>
                  </a:lnTo>
                  <a:lnTo>
                    <a:pt x="353" y="1005"/>
                  </a:lnTo>
                  <a:lnTo>
                    <a:pt x="353" y="1001"/>
                  </a:lnTo>
                  <a:lnTo>
                    <a:pt x="353" y="997"/>
                  </a:lnTo>
                  <a:lnTo>
                    <a:pt x="348" y="988"/>
                  </a:lnTo>
                  <a:lnTo>
                    <a:pt x="348" y="984"/>
                  </a:lnTo>
                  <a:lnTo>
                    <a:pt x="344" y="980"/>
                  </a:lnTo>
                  <a:lnTo>
                    <a:pt x="344" y="975"/>
                  </a:lnTo>
                  <a:lnTo>
                    <a:pt x="339" y="967"/>
                  </a:lnTo>
                  <a:lnTo>
                    <a:pt x="339" y="963"/>
                  </a:lnTo>
                  <a:lnTo>
                    <a:pt x="339" y="958"/>
                  </a:lnTo>
                  <a:lnTo>
                    <a:pt x="334" y="954"/>
                  </a:lnTo>
                  <a:lnTo>
                    <a:pt x="334" y="945"/>
                  </a:lnTo>
                  <a:lnTo>
                    <a:pt x="330" y="941"/>
                  </a:lnTo>
                  <a:lnTo>
                    <a:pt x="325" y="933"/>
                  </a:lnTo>
                  <a:lnTo>
                    <a:pt x="320" y="924"/>
                  </a:lnTo>
                  <a:lnTo>
                    <a:pt x="316" y="916"/>
                  </a:lnTo>
                  <a:lnTo>
                    <a:pt x="311" y="907"/>
                  </a:lnTo>
                  <a:lnTo>
                    <a:pt x="306" y="899"/>
                  </a:lnTo>
                  <a:lnTo>
                    <a:pt x="293" y="886"/>
                  </a:lnTo>
                  <a:lnTo>
                    <a:pt x="288" y="873"/>
                  </a:lnTo>
                  <a:lnTo>
                    <a:pt x="283" y="869"/>
                  </a:lnTo>
                  <a:lnTo>
                    <a:pt x="279" y="865"/>
                  </a:lnTo>
                  <a:lnTo>
                    <a:pt x="274" y="860"/>
                  </a:lnTo>
                  <a:lnTo>
                    <a:pt x="269" y="852"/>
                  </a:lnTo>
                  <a:lnTo>
                    <a:pt x="260" y="843"/>
                  </a:lnTo>
                  <a:lnTo>
                    <a:pt x="255" y="843"/>
                  </a:lnTo>
                  <a:lnTo>
                    <a:pt x="255" y="839"/>
                  </a:lnTo>
                  <a:lnTo>
                    <a:pt x="251" y="835"/>
                  </a:lnTo>
                  <a:lnTo>
                    <a:pt x="246" y="835"/>
                  </a:lnTo>
                  <a:lnTo>
                    <a:pt x="242" y="835"/>
                  </a:lnTo>
                  <a:lnTo>
                    <a:pt x="232" y="835"/>
                  </a:lnTo>
                  <a:lnTo>
                    <a:pt x="218" y="835"/>
                  </a:lnTo>
                  <a:lnTo>
                    <a:pt x="214" y="835"/>
                  </a:lnTo>
                  <a:lnTo>
                    <a:pt x="209" y="835"/>
                  </a:lnTo>
                  <a:lnTo>
                    <a:pt x="200" y="835"/>
                  </a:lnTo>
                  <a:lnTo>
                    <a:pt x="195" y="835"/>
                  </a:lnTo>
                  <a:lnTo>
                    <a:pt x="190" y="835"/>
                  </a:lnTo>
                  <a:lnTo>
                    <a:pt x="186" y="835"/>
                  </a:lnTo>
                  <a:lnTo>
                    <a:pt x="181" y="835"/>
                  </a:lnTo>
                  <a:lnTo>
                    <a:pt x="172" y="835"/>
                  </a:lnTo>
                  <a:lnTo>
                    <a:pt x="163" y="830"/>
                  </a:lnTo>
                  <a:lnTo>
                    <a:pt x="158" y="830"/>
                  </a:lnTo>
                  <a:lnTo>
                    <a:pt x="153" y="830"/>
                  </a:lnTo>
                  <a:lnTo>
                    <a:pt x="149" y="830"/>
                  </a:lnTo>
                  <a:lnTo>
                    <a:pt x="149" y="826"/>
                  </a:lnTo>
                  <a:lnTo>
                    <a:pt x="144" y="826"/>
                  </a:lnTo>
                  <a:lnTo>
                    <a:pt x="139" y="822"/>
                  </a:lnTo>
                  <a:lnTo>
                    <a:pt x="135" y="822"/>
                  </a:lnTo>
                  <a:lnTo>
                    <a:pt x="130" y="822"/>
                  </a:lnTo>
                  <a:lnTo>
                    <a:pt x="126" y="818"/>
                  </a:lnTo>
                  <a:lnTo>
                    <a:pt x="116" y="809"/>
                  </a:lnTo>
                  <a:lnTo>
                    <a:pt x="112" y="801"/>
                  </a:lnTo>
                  <a:lnTo>
                    <a:pt x="107" y="796"/>
                  </a:lnTo>
                  <a:lnTo>
                    <a:pt x="98" y="784"/>
                  </a:lnTo>
                  <a:lnTo>
                    <a:pt x="93" y="779"/>
                  </a:lnTo>
                  <a:lnTo>
                    <a:pt x="84" y="771"/>
                  </a:lnTo>
                  <a:lnTo>
                    <a:pt x="79" y="767"/>
                  </a:lnTo>
                  <a:lnTo>
                    <a:pt x="79" y="754"/>
                  </a:lnTo>
                  <a:lnTo>
                    <a:pt x="74" y="741"/>
                  </a:lnTo>
                  <a:lnTo>
                    <a:pt x="70" y="732"/>
                  </a:lnTo>
                  <a:lnTo>
                    <a:pt x="65" y="728"/>
                  </a:lnTo>
                  <a:lnTo>
                    <a:pt x="61" y="724"/>
                  </a:lnTo>
                  <a:lnTo>
                    <a:pt x="61" y="720"/>
                  </a:lnTo>
                  <a:lnTo>
                    <a:pt x="51" y="715"/>
                  </a:lnTo>
                  <a:lnTo>
                    <a:pt x="47" y="707"/>
                  </a:lnTo>
                  <a:lnTo>
                    <a:pt x="42" y="703"/>
                  </a:lnTo>
                  <a:lnTo>
                    <a:pt x="37" y="698"/>
                  </a:lnTo>
                  <a:lnTo>
                    <a:pt x="33" y="698"/>
                  </a:lnTo>
                  <a:lnTo>
                    <a:pt x="23" y="681"/>
                  </a:lnTo>
                  <a:lnTo>
                    <a:pt x="19" y="677"/>
                  </a:lnTo>
                  <a:lnTo>
                    <a:pt x="19" y="669"/>
                  </a:lnTo>
                  <a:lnTo>
                    <a:pt x="14" y="669"/>
                  </a:lnTo>
                  <a:lnTo>
                    <a:pt x="14" y="664"/>
                  </a:lnTo>
                  <a:lnTo>
                    <a:pt x="14" y="660"/>
                  </a:lnTo>
                  <a:lnTo>
                    <a:pt x="10" y="639"/>
                  </a:lnTo>
                  <a:lnTo>
                    <a:pt x="5" y="630"/>
                  </a:lnTo>
                  <a:lnTo>
                    <a:pt x="5" y="626"/>
                  </a:lnTo>
                  <a:lnTo>
                    <a:pt x="0" y="613"/>
                  </a:lnTo>
                  <a:lnTo>
                    <a:pt x="0" y="609"/>
                  </a:lnTo>
                  <a:lnTo>
                    <a:pt x="5" y="600"/>
                  </a:lnTo>
                  <a:lnTo>
                    <a:pt x="10" y="596"/>
                  </a:lnTo>
                  <a:lnTo>
                    <a:pt x="10" y="592"/>
                  </a:lnTo>
                  <a:lnTo>
                    <a:pt x="10" y="588"/>
                  </a:lnTo>
                  <a:lnTo>
                    <a:pt x="19" y="583"/>
                  </a:lnTo>
                  <a:lnTo>
                    <a:pt x="19" y="579"/>
                  </a:lnTo>
                  <a:lnTo>
                    <a:pt x="23" y="575"/>
                  </a:lnTo>
                  <a:lnTo>
                    <a:pt x="28" y="575"/>
                  </a:lnTo>
                  <a:lnTo>
                    <a:pt x="33" y="571"/>
                  </a:lnTo>
                  <a:lnTo>
                    <a:pt x="37" y="566"/>
                  </a:lnTo>
                  <a:lnTo>
                    <a:pt x="42" y="566"/>
                  </a:lnTo>
                  <a:lnTo>
                    <a:pt x="42" y="562"/>
                  </a:lnTo>
                  <a:lnTo>
                    <a:pt x="51" y="558"/>
                  </a:lnTo>
                  <a:lnTo>
                    <a:pt x="56" y="553"/>
                  </a:lnTo>
                  <a:lnTo>
                    <a:pt x="65" y="549"/>
                  </a:lnTo>
                  <a:lnTo>
                    <a:pt x="74" y="549"/>
                  </a:lnTo>
                  <a:lnTo>
                    <a:pt x="79" y="545"/>
                  </a:lnTo>
                  <a:lnTo>
                    <a:pt x="88" y="541"/>
                  </a:lnTo>
                  <a:lnTo>
                    <a:pt x="88" y="536"/>
                  </a:lnTo>
                  <a:lnTo>
                    <a:pt x="98" y="532"/>
                  </a:lnTo>
                  <a:lnTo>
                    <a:pt x="102" y="532"/>
                  </a:lnTo>
                  <a:lnTo>
                    <a:pt x="107" y="528"/>
                  </a:lnTo>
                  <a:lnTo>
                    <a:pt x="112" y="528"/>
                  </a:lnTo>
                  <a:lnTo>
                    <a:pt x="116" y="528"/>
                  </a:lnTo>
                  <a:lnTo>
                    <a:pt x="121" y="528"/>
                  </a:lnTo>
                  <a:lnTo>
                    <a:pt x="130" y="528"/>
                  </a:lnTo>
                  <a:lnTo>
                    <a:pt x="135" y="532"/>
                  </a:lnTo>
                  <a:lnTo>
                    <a:pt x="144" y="532"/>
                  </a:lnTo>
                  <a:lnTo>
                    <a:pt x="153" y="532"/>
                  </a:lnTo>
                  <a:lnTo>
                    <a:pt x="163" y="532"/>
                  </a:lnTo>
                  <a:lnTo>
                    <a:pt x="167" y="536"/>
                  </a:lnTo>
                  <a:lnTo>
                    <a:pt x="172" y="536"/>
                  </a:lnTo>
                  <a:lnTo>
                    <a:pt x="177" y="536"/>
                  </a:lnTo>
                  <a:lnTo>
                    <a:pt x="186" y="536"/>
                  </a:lnTo>
                  <a:lnTo>
                    <a:pt x="190" y="536"/>
                  </a:lnTo>
                  <a:lnTo>
                    <a:pt x="200" y="536"/>
                  </a:lnTo>
                  <a:lnTo>
                    <a:pt x="214" y="536"/>
                  </a:lnTo>
                  <a:lnTo>
                    <a:pt x="223" y="536"/>
                  </a:lnTo>
                  <a:lnTo>
                    <a:pt x="232" y="536"/>
                  </a:lnTo>
                  <a:lnTo>
                    <a:pt x="237" y="536"/>
                  </a:lnTo>
                  <a:lnTo>
                    <a:pt x="246" y="536"/>
                  </a:lnTo>
                  <a:lnTo>
                    <a:pt x="251" y="536"/>
                  </a:lnTo>
                  <a:lnTo>
                    <a:pt x="255" y="536"/>
                  </a:lnTo>
                  <a:lnTo>
                    <a:pt x="260" y="536"/>
                  </a:lnTo>
                  <a:lnTo>
                    <a:pt x="265" y="536"/>
                  </a:lnTo>
                  <a:lnTo>
                    <a:pt x="269" y="536"/>
                  </a:lnTo>
                  <a:lnTo>
                    <a:pt x="274" y="536"/>
                  </a:lnTo>
                  <a:lnTo>
                    <a:pt x="279" y="536"/>
                  </a:lnTo>
                  <a:lnTo>
                    <a:pt x="283" y="536"/>
                  </a:lnTo>
                  <a:lnTo>
                    <a:pt x="293" y="536"/>
                  </a:lnTo>
                  <a:lnTo>
                    <a:pt x="297" y="536"/>
                  </a:lnTo>
                  <a:lnTo>
                    <a:pt x="302" y="536"/>
                  </a:lnTo>
                  <a:lnTo>
                    <a:pt x="316" y="536"/>
                  </a:lnTo>
                  <a:lnTo>
                    <a:pt x="325" y="532"/>
                  </a:lnTo>
                  <a:lnTo>
                    <a:pt x="339" y="532"/>
                  </a:lnTo>
                  <a:lnTo>
                    <a:pt x="348" y="532"/>
                  </a:lnTo>
                  <a:lnTo>
                    <a:pt x="358" y="528"/>
                  </a:lnTo>
                  <a:lnTo>
                    <a:pt x="367" y="528"/>
                  </a:lnTo>
                  <a:lnTo>
                    <a:pt x="395" y="524"/>
                  </a:lnTo>
                  <a:lnTo>
                    <a:pt x="404" y="519"/>
                  </a:lnTo>
                  <a:lnTo>
                    <a:pt x="409" y="519"/>
                  </a:lnTo>
                  <a:lnTo>
                    <a:pt x="418" y="515"/>
                  </a:lnTo>
                  <a:lnTo>
                    <a:pt x="422" y="515"/>
                  </a:lnTo>
                  <a:lnTo>
                    <a:pt x="427" y="511"/>
                  </a:lnTo>
                  <a:lnTo>
                    <a:pt x="436" y="507"/>
                  </a:lnTo>
                  <a:lnTo>
                    <a:pt x="446" y="507"/>
                  </a:lnTo>
                  <a:lnTo>
                    <a:pt x="450" y="502"/>
                  </a:lnTo>
                  <a:lnTo>
                    <a:pt x="460" y="502"/>
                  </a:lnTo>
                  <a:lnTo>
                    <a:pt x="464" y="498"/>
                  </a:lnTo>
                  <a:lnTo>
                    <a:pt x="474" y="498"/>
                  </a:lnTo>
                  <a:lnTo>
                    <a:pt x="478" y="494"/>
                  </a:lnTo>
                  <a:lnTo>
                    <a:pt x="483" y="494"/>
                  </a:lnTo>
                  <a:lnTo>
                    <a:pt x="487" y="494"/>
                  </a:lnTo>
                  <a:lnTo>
                    <a:pt x="492" y="494"/>
                  </a:lnTo>
                  <a:lnTo>
                    <a:pt x="492" y="490"/>
                  </a:lnTo>
                  <a:lnTo>
                    <a:pt x="497" y="490"/>
                  </a:lnTo>
                  <a:lnTo>
                    <a:pt x="501" y="490"/>
                  </a:lnTo>
                  <a:lnTo>
                    <a:pt x="506" y="490"/>
                  </a:lnTo>
                  <a:lnTo>
                    <a:pt x="506" y="485"/>
                  </a:lnTo>
                  <a:lnTo>
                    <a:pt x="511" y="485"/>
                  </a:lnTo>
                  <a:lnTo>
                    <a:pt x="515" y="473"/>
                  </a:lnTo>
                  <a:lnTo>
                    <a:pt x="520" y="473"/>
                  </a:lnTo>
                  <a:lnTo>
                    <a:pt x="520" y="468"/>
                  </a:lnTo>
                  <a:lnTo>
                    <a:pt x="520" y="464"/>
                  </a:lnTo>
                  <a:lnTo>
                    <a:pt x="525" y="460"/>
                  </a:lnTo>
                  <a:lnTo>
                    <a:pt x="529" y="455"/>
                  </a:lnTo>
                  <a:lnTo>
                    <a:pt x="529" y="451"/>
                  </a:lnTo>
                  <a:lnTo>
                    <a:pt x="534" y="443"/>
                  </a:lnTo>
                  <a:lnTo>
                    <a:pt x="538" y="438"/>
                  </a:lnTo>
                  <a:lnTo>
                    <a:pt x="543" y="434"/>
                  </a:lnTo>
                  <a:lnTo>
                    <a:pt x="548" y="434"/>
                  </a:lnTo>
                  <a:lnTo>
                    <a:pt x="548" y="430"/>
                  </a:lnTo>
                  <a:lnTo>
                    <a:pt x="552" y="426"/>
                  </a:lnTo>
                  <a:lnTo>
                    <a:pt x="552" y="421"/>
                  </a:lnTo>
                  <a:lnTo>
                    <a:pt x="557" y="421"/>
                  </a:lnTo>
                  <a:lnTo>
                    <a:pt x="557" y="417"/>
                  </a:lnTo>
                  <a:lnTo>
                    <a:pt x="562" y="413"/>
                  </a:lnTo>
                  <a:lnTo>
                    <a:pt x="566" y="409"/>
                  </a:lnTo>
                  <a:lnTo>
                    <a:pt x="566" y="404"/>
                  </a:lnTo>
                  <a:lnTo>
                    <a:pt x="566" y="400"/>
                  </a:lnTo>
                  <a:lnTo>
                    <a:pt x="566" y="396"/>
                  </a:lnTo>
                  <a:lnTo>
                    <a:pt x="566" y="392"/>
                  </a:lnTo>
                  <a:lnTo>
                    <a:pt x="566" y="383"/>
                  </a:lnTo>
                  <a:lnTo>
                    <a:pt x="566" y="379"/>
                  </a:lnTo>
                  <a:lnTo>
                    <a:pt x="562" y="375"/>
                  </a:lnTo>
                  <a:lnTo>
                    <a:pt x="562" y="366"/>
                  </a:lnTo>
                  <a:lnTo>
                    <a:pt x="562" y="362"/>
                  </a:lnTo>
                  <a:lnTo>
                    <a:pt x="562" y="357"/>
                  </a:lnTo>
                  <a:lnTo>
                    <a:pt x="562" y="349"/>
                  </a:lnTo>
                  <a:lnTo>
                    <a:pt x="557" y="340"/>
                  </a:lnTo>
                  <a:lnTo>
                    <a:pt x="557" y="336"/>
                  </a:lnTo>
                  <a:lnTo>
                    <a:pt x="557" y="328"/>
                  </a:lnTo>
                  <a:lnTo>
                    <a:pt x="552" y="315"/>
                  </a:lnTo>
                  <a:lnTo>
                    <a:pt x="552" y="306"/>
                  </a:lnTo>
                  <a:lnTo>
                    <a:pt x="552" y="302"/>
                  </a:lnTo>
                  <a:lnTo>
                    <a:pt x="552" y="294"/>
                  </a:lnTo>
                  <a:lnTo>
                    <a:pt x="548" y="289"/>
                  </a:lnTo>
                  <a:lnTo>
                    <a:pt x="543" y="281"/>
                  </a:lnTo>
                  <a:lnTo>
                    <a:pt x="543" y="277"/>
                  </a:lnTo>
                  <a:lnTo>
                    <a:pt x="543" y="272"/>
                  </a:lnTo>
                  <a:lnTo>
                    <a:pt x="538" y="272"/>
                  </a:lnTo>
                  <a:lnTo>
                    <a:pt x="538" y="268"/>
                  </a:lnTo>
                  <a:lnTo>
                    <a:pt x="538" y="264"/>
                  </a:lnTo>
                  <a:lnTo>
                    <a:pt x="534" y="264"/>
                  </a:lnTo>
                  <a:lnTo>
                    <a:pt x="529" y="264"/>
                  </a:lnTo>
                  <a:lnTo>
                    <a:pt x="529" y="259"/>
                  </a:lnTo>
                  <a:lnTo>
                    <a:pt x="525" y="259"/>
                  </a:lnTo>
                  <a:lnTo>
                    <a:pt x="520" y="259"/>
                  </a:lnTo>
                  <a:lnTo>
                    <a:pt x="520" y="255"/>
                  </a:lnTo>
                  <a:lnTo>
                    <a:pt x="515" y="255"/>
                  </a:lnTo>
                  <a:lnTo>
                    <a:pt x="515" y="251"/>
                  </a:lnTo>
                  <a:lnTo>
                    <a:pt x="511" y="251"/>
                  </a:lnTo>
                  <a:lnTo>
                    <a:pt x="506" y="251"/>
                  </a:lnTo>
                  <a:lnTo>
                    <a:pt x="497" y="247"/>
                  </a:lnTo>
                  <a:lnTo>
                    <a:pt x="492" y="242"/>
                  </a:lnTo>
                  <a:lnTo>
                    <a:pt x="487" y="242"/>
                  </a:lnTo>
                  <a:lnTo>
                    <a:pt x="483" y="242"/>
                  </a:lnTo>
                  <a:lnTo>
                    <a:pt x="478" y="238"/>
                  </a:lnTo>
                  <a:lnTo>
                    <a:pt x="474" y="238"/>
                  </a:lnTo>
                  <a:lnTo>
                    <a:pt x="469" y="234"/>
                  </a:lnTo>
                  <a:lnTo>
                    <a:pt x="464" y="234"/>
                  </a:lnTo>
                  <a:lnTo>
                    <a:pt x="460" y="230"/>
                  </a:lnTo>
                  <a:lnTo>
                    <a:pt x="455" y="230"/>
                  </a:lnTo>
                  <a:lnTo>
                    <a:pt x="455" y="225"/>
                  </a:lnTo>
                  <a:lnTo>
                    <a:pt x="450" y="225"/>
                  </a:lnTo>
                  <a:lnTo>
                    <a:pt x="446" y="225"/>
                  </a:lnTo>
                  <a:lnTo>
                    <a:pt x="441" y="221"/>
                  </a:lnTo>
                  <a:lnTo>
                    <a:pt x="436" y="217"/>
                  </a:lnTo>
                  <a:lnTo>
                    <a:pt x="427" y="213"/>
                  </a:lnTo>
                  <a:lnTo>
                    <a:pt x="422" y="213"/>
                  </a:lnTo>
                  <a:lnTo>
                    <a:pt x="422" y="208"/>
                  </a:lnTo>
                  <a:lnTo>
                    <a:pt x="409" y="196"/>
                  </a:lnTo>
                  <a:lnTo>
                    <a:pt x="390" y="183"/>
                  </a:lnTo>
                  <a:lnTo>
                    <a:pt x="381" y="179"/>
                  </a:lnTo>
                  <a:lnTo>
                    <a:pt x="376" y="174"/>
                  </a:lnTo>
                  <a:lnTo>
                    <a:pt x="371" y="166"/>
                  </a:lnTo>
                  <a:lnTo>
                    <a:pt x="358" y="157"/>
                  </a:lnTo>
                  <a:lnTo>
                    <a:pt x="353" y="157"/>
                  </a:lnTo>
                  <a:lnTo>
                    <a:pt x="348" y="157"/>
                  </a:lnTo>
                  <a:lnTo>
                    <a:pt x="348" y="153"/>
                  </a:lnTo>
                  <a:lnTo>
                    <a:pt x="348" y="149"/>
                  </a:lnTo>
                  <a:lnTo>
                    <a:pt x="344" y="140"/>
                  </a:lnTo>
                  <a:lnTo>
                    <a:pt x="339" y="132"/>
                  </a:lnTo>
                  <a:lnTo>
                    <a:pt x="334" y="127"/>
                  </a:lnTo>
                  <a:lnTo>
                    <a:pt x="334" y="119"/>
                  </a:lnTo>
                  <a:lnTo>
                    <a:pt x="330" y="110"/>
                  </a:lnTo>
                  <a:lnTo>
                    <a:pt x="325" y="102"/>
                  </a:lnTo>
                  <a:lnTo>
                    <a:pt x="320" y="102"/>
                  </a:lnTo>
                  <a:lnTo>
                    <a:pt x="320" y="98"/>
                  </a:lnTo>
                  <a:lnTo>
                    <a:pt x="320" y="93"/>
                  </a:lnTo>
                  <a:lnTo>
                    <a:pt x="320" y="89"/>
                  </a:lnTo>
                  <a:lnTo>
                    <a:pt x="320" y="85"/>
                  </a:lnTo>
                  <a:lnTo>
                    <a:pt x="325" y="85"/>
                  </a:lnTo>
                  <a:lnTo>
                    <a:pt x="325" y="81"/>
                  </a:lnTo>
                  <a:lnTo>
                    <a:pt x="325" y="76"/>
                  </a:lnTo>
                  <a:lnTo>
                    <a:pt x="330" y="76"/>
                  </a:lnTo>
                  <a:lnTo>
                    <a:pt x="330" y="72"/>
                  </a:lnTo>
                  <a:lnTo>
                    <a:pt x="334" y="72"/>
                  </a:lnTo>
                  <a:lnTo>
                    <a:pt x="334" y="68"/>
                  </a:lnTo>
                  <a:lnTo>
                    <a:pt x="339" y="68"/>
                  </a:lnTo>
                  <a:lnTo>
                    <a:pt x="339" y="63"/>
                  </a:lnTo>
                  <a:lnTo>
                    <a:pt x="339" y="59"/>
                  </a:lnTo>
                  <a:lnTo>
                    <a:pt x="344" y="59"/>
                  </a:lnTo>
                  <a:lnTo>
                    <a:pt x="344" y="55"/>
                  </a:lnTo>
                  <a:lnTo>
                    <a:pt x="348" y="46"/>
                  </a:lnTo>
                  <a:lnTo>
                    <a:pt x="353" y="46"/>
                  </a:lnTo>
                  <a:lnTo>
                    <a:pt x="353" y="42"/>
                  </a:lnTo>
                  <a:lnTo>
                    <a:pt x="358" y="42"/>
                  </a:lnTo>
                  <a:lnTo>
                    <a:pt x="358" y="38"/>
                  </a:lnTo>
                  <a:lnTo>
                    <a:pt x="362" y="38"/>
                  </a:lnTo>
                  <a:lnTo>
                    <a:pt x="362" y="34"/>
                  </a:lnTo>
                  <a:lnTo>
                    <a:pt x="367" y="34"/>
                  </a:lnTo>
                  <a:lnTo>
                    <a:pt x="371" y="29"/>
                  </a:lnTo>
                  <a:lnTo>
                    <a:pt x="376" y="25"/>
                  </a:lnTo>
                  <a:lnTo>
                    <a:pt x="376" y="21"/>
                  </a:lnTo>
                  <a:lnTo>
                    <a:pt x="381" y="21"/>
                  </a:lnTo>
                  <a:lnTo>
                    <a:pt x="381" y="17"/>
                  </a:lnTo>
                  <a:lnTo>
                    <a:pt x="381" y="12"/>
                  </a:lnTo>
                  <a:lnTo>
                    <a:pt x="385" y="1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37" name="Oval 96"/>
            <p:cNvSpPr>
              <a:spLocks noChangeArrowheads="1"/>
            </p:cNvSpPr>
            <p:nvPr/>
          </p:nvSpPr>
          <p:spPr bwMode="auto">
            <a:xfrm flipH="1">
              <a:off x="1046" y="2664"/>
              <a:ext cx="276" cy="462"/>
            </a:xfrm>
            <a:prstGeom prst="ellipse">
              <a:avLst/>
            </a:prstGeom>
            <a:blipFill dpi="0" rotWithShape="0">
              <a:blip r:embed="rId4"/>
              <a:srcRect/>
              <a:tile tx="0" ty="0" sx="100000" sy="100000" flip="none" algn="tl"/>
            </a:blipFill>
            <a:ln w="7938">
              <a:solidFill>
                <a:srgbClr val="262626"/>
              </a:solidFill>
              <a:round/>
              <a:headEnd/>
              <a:tailEnd/>
            </a:ln>
          </p:spPr>
          <p:txBody>
            <a:bodyPr/>
            <a:lstStyle/>
            <a:p>
              <a:endParaRPr lang="en-GB"/>
            </a:p>
          </p:txBody>
        </p:sp>
        <p:sp>
          <p:nvSpPr>
            <p:cNvPr id="38938" name="Oval 97"/>
            <p:cNvSpPr>
              <a:spLocks noChangeArrowheads="1"/>
            </p:cNvSpPr>
            <p:nvPr/>
          </p:nvSpPr>
          <p:spPr bwMode="auto">
            <a:xfrm flipH="1">
              <a:off x="758" y="2318"/>
              <a:ext cx="95" cy="174"/>
            </a:xfrm>
            <a:prstGeom prst="ellipse">
              <a:avLst/>
            </a:prstGeom>
            <a:solidFill>
              <a:srgbClr val="FFFFFF"/>
            </a:solidFill>
            <a:ln w="7938">
              <a:solidFill>
                <a:srgbClr val="000000"/>
              </a:solidFill>
              <a:round/>
              <a:headEnd/>
              <a:tailEnd/>
            </a:ln>
          </p:spPr>
          <p:txBody>
            <a:bodyPr/>
            <a:lstStyle/>
            <a:p>
              <a:endParaRPr lang="en-GB"/>
            </a:p>
          </p:txBody>
        </p:sp>
        <p:sp>
          <p:nvSpPr>
            <p:cNvPr id="38939" name="Oval 98"/>
            <p:cNvSpPr>
              <a:spLocks noChangeArrowheads="1"/>
            </p:cNvSpPr>
            <p:nvPr/>
          </p:nvSpPr>
          <p:spPr bwMode="auto">
            <a:xfrm flipH="1">
              <a:off x="961" y="3213"/>
              <a:ext cx="95" cy="172"/>
            </a:xfrm>
            <a:prstGeom prst="ellipse">
              <a:avLst/>
            </a:prstGeom>
            <a:solidFill>
              <a:srgbClr val="FFFFFF"/>
            </a:solidFill>
            <a:ln w="7938">
              <a:solidFill>
                <a:srgbClr val="000000"/>
              </a:solidFill>
              <a:round/>
              <a:headEnd/>
              <a:tailEnd/>
            </a:ln>
          </p:spPr>
          <p:txBody>
            <a:bodyPr/>
            <a:lstStyle/>
            <a:p>
              <a:endParaRPr lang="en-GB"/>
            </a:p>
          </p:txBody>
        </p:sp>
        <p:sp>
          <p:nvSpPr>
            <p:cNvPr id="38940" name="Oval 99"/>
            <p:cNvSpPr>
              <a:spLocks noChangeArrowheads="1"/>
            </p:cNvSpPr>
            <p:nvPr/>
          </p:nvSpPr>
          <p:spPr bwMode="auto">
            <a:xfrm flipH="1">
              <a:off x="1328" y="3114"/>
              <a:ext cx="182" cy="197"/>
            </a:xfrm>
            <a:prstGeom prst="ellipse">
              <a:avLst/>
            </a:prstGeom>
            <a:solidFill>
              <a:srgbClr val="FFFFFF"/>
            </a:solidFill>
            <a:ln w="7938">
              <a:solidFill>
                <a:srgbClr val="000000"/>
              </a:solidFill>
              <a:round/>
              <a:headEnd/>
              <a:tailEnd/>
            </a:ln>
          </p:spPr>
          <p:txBody>
            <a:bodyPr/>
            <a:lstStyle/>
            <a:p>
              <a:endParaRPr lang="en-GB"/>
            </a:p>
          </p:txBody>
        </p:sp>
        <p:sp>
          <p:nvSpPr>
            <p:cNvPr id="38941" name="Freeform 100"/>
            <p:cNvSpPr>
              <a:spLocks/>
            </p:cNvSpPr>
            <p:nvPr/>
          </p:nvSpPr>
          <p:spPr bwMode="auto">
            <a:xfrm flipH="1">
              <a:off x="1780" y="2697"/>
              <a:ext cx="173" cy="142"/>
            </a:xfrm>
            <a:custGeom>
              <a:avLst/>
              <a:gdLst>
                <a:gd name="T0" fmla="*/ 0 w 111"/>
                <a:gd name="T1" fmla="*/ 0 h 98"/>
                <a:gd name="T2" fmla="*/ 0 w 111"/>
                <a:gd name="T3" fmla="*/ 142 h 98"/>
                <a:gd name="T4" fmla="*/ 173 w 111"/>
                <a:gd name="T5" fmla="*/ 142 h 98"/>
                <a:gd name="T6" fmla="*/ 173 w 111"/>
                <a:gd name="T7" fmla="*/ 0 h 98"/>
                <a:gd name="T8" fmla="*/ 87 w 111"/>
                <a:gd name="T9" fmla="*/ 99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6" y="68"/>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42" name="Freeform 101"/>
            <p:cNvSpPr>
              <a:spLocks/>
            </p:cNvSpPr>
            <p:nvPr/>
          </p:nvSpPr>
          <p:spPr bwMode="auto">
            <a:xfrm flipH="1">
              <a:off x="1787" y="3284"/>
              <a:ext cx="174" cy="141"/>
            </a:xfrm>
            <a:custGeom>
              <a:avLst/>
              <a:gdLst>
                <a:gd name="T0" fmla="*/ 0 w 112"/>
                <a:gd name="T1" fmla="*/ 141 h 98"/>
                <a:gd name="T2" fmla="*/ 0 w 112"/>
                <a:gd name="T3" fmla="*/ 0 h 98"/>
                <a:gd name="T4" fmla="*/ 174 w 112"/>
                <a:gd name="T5" fmla="*/ 0 h 98"/>
                <a:gd name="T6" fmla="*/ 174 w 112"/>
                <a:gd name="T7" fmla="*/ 141 h 98"/>
                <a:gd name="T8" fmla="*/ 87 w 112"/>
                <a:gd name="T9" fmla="*/ 37 h 98"/>
                <a:gd name="T10" fmla="*/ 0 w 112"/>
                <a:gd name="T11" fmla="*/ 141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98">
                  <a:moveTo>
                    <a:pt x="0" y="98"/>
                  </a:moveTo>
                  <a:lnTo>
                    <a:pt x="0" y="0"/>
                  </a:lnTo>
                  <a:lnTo>
                    <a:pt x="112" y="0"/>
                  </a:lnTo>
                  <a:lnTo>
                    <a:pt x="112" y="98"/>
                  </a:lnTo>
                  <a:lnTo>
                    <a:pt x="56" y="26"/>
                  </a:lnTo>
                  <a:lnTo>
                    <a:pt x="0" y="98"/>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43" name="Freeform 102"/>
            <p:cNvSpPr>
              <a:spLocks/>
            </p:cNvSpPr>
            <p:nvPr/>
          </p:nvSpPr>
          <p:spPr bwMode="auto">
            <a:xfrm flipH="1">
              <a:off x="761" y="3469"/>
              <a:ext cx="246" cy="210"/>
            </a:xfrm>
            <a:custGeom>
              <a:avLst/>
              <a:gdLst>
                <a:gd name="T0" fmla="*/ 123 w 158"/>
                <a:gd name="T1" fmla="*/ 210 h 145"/>
                <a:gd name="T2" fmla="*/ 0 w 158"/>
                <a:gd name="T3" fmla="*/ 104 h 145"/>
                <a:gd name="T4" fmla="*/ 123 w 158"/>
                <a:gd name="T5" fmla="*/ 0 h 145"/>
                <a:gd name="T6" fmla="*/ 246 w 158"/>
                <a:gd name="T7" fmla="*/ 104 h 145"/>
                <a:gd name="T8" fmla="*/ 93 w 158"/>
                <a:gd name="T9" fmla="*/ 85 h 145"/>
                <a:gd name="T10" fmla="*/ 123 w 158"/>
                <a:gd name="T11" fmla="*/ 210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45">
                  <a:moveTo>
                    <a:pt x="79" y="145"/>
                  </a:moveTo>
                  <a:lnTo>
                    <a:pt x="0" y="72"/>
                  </a:lnTo>
                  <a:lnTo>
                    <a:pt x="79" y="0"/>
                  </a:lnTo>
                  <a:lnTo>
                    <a:pt x="158" y="72"/>
                  </a:lnTo>
                  <a:lnTo>
                    <a:pt x="60" y="59"/>
                  </a:lnTo>
                  <a:lnTo>
                    <a:pt x="79" y="145"/>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44" name="Freeform 103"/>
            <p:cNvSpPr>
              <a:spLocks/>
            </p:cNvSpPr>
            <p:nvPr/>
          </p:nvSpPr>
          <p:spPr bwMode="auto">
            <a:xfrm flipH="1">
              <a:off x="892" y="2160"/>
              <a:ext cx="173" cy="142"/>
            </a:xfrm>
            <a:custGeom>
              <a:avLst/>
              <a:gdLst>
                <a:gd name="T0" fmla="*/ 0 w 111"/>
                <a:gd name="T1" fmla="*/ 0 h 98"/>
                <a:gd name="T2" fmla="*/ 0 w 111"/>
                <a:gd name="T3" fmla="*/ 142 h 98"/>
                <a:gd name="T4" fmla="*/ 173 w 111"/>
                <a:gd name="T5" fmla="*/ 142 h 98"/>
                <a:gd name="T6" fmla="*/ 173 w 111"/>
                <a:gd name="T7" fmla="*/ 0 h 98"/>
                <a:gd name="T8" fmla="*/ 86 w 111"/>
                <a:gd name="T9" fmla="*/ 100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5" y="69"/>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sp>
          <p:nvSpPr>
            <p:cNvPr id="38945" name="Freeform 104"/>
            <p:cNvSpPr>
              <a:spLocks/>
            </p:cNvSpPr>
            <p:nvPr/>
          </p:nvSpPr>
          <p:spPr bwMode="auto">
            <a:xfrm flipH="1">
              <a:off x="1434" y="1952"/>
              <a:ext cx="172" cy="142"/>
            </a:xfrm>
            <a:custGeom>
              <a:avLst/>
              <a:gdLst>
                <a:gd name="T0" fmla="*/ 0 w 111"/>
                <a:gd name="T1" fmla="*/ 0 h 98"/>
                <a:gd name="T2" fmla="*/ 0 w 111"/>
                <a:gd name="T3" fmla="*/ 142 h 98"/>
                <a:gd name="T4" fmla="*/ 172 w 111"/>
                <a:gd name="T5" fmla="*/ 142 h 98"/>
                <a:gd name="T6" fmla="*/ 172 w 111"/>
                <a:gd name="T7" fmla="*/ 0 h 98"/>
                <a:gd name="T8" fmla="*/ 85 w 111"/>
                <a:gd name="T9" fmla="*/ 99 h 98"/>
                <a:gd name="T10" fmla="*/ 0 w 111"/>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8">
                  <a:moveTo>
                    <a:pt x="0" y="0"/>
                  </a:moveTo>
                  <a:lnTo>
                    <a:pt x="0" y="98"/>
                  </a:lnTo>
                  <a:lnTo>
                    <a:pt x="111" y="98"/>
                  </a:lnTo>
                  <a:lnTo>
                    <a:pt x="111" y="0"/>
                  </a:lnTo>
                  <a:lnTo>
                    <a:pt x="55" y="68"/>
                  </a:lnTo>
                  <a:lnTo>
                    <a:pt x="0" y="0"/>
                  </a:lnTo>
                  <a:close/>
                </a:path>
              </a:pathLst>
            </a:custGeom>
            <a:blipFill dpi="0" rotWithShape="0">
              <a:blip r:embed="rId5"/>
              <a:srcRect/>
              <a:tile tx="0" ty="0" sx="100000" sy="100000" flip="none" algn="tl"/>
            </a:blipFill>
            <a:ln w="7938">
              <a:solidFill>
                <a:srgbClr val="000000"/>
              </a:solidFill>
              <a:prstDash val="solid"/>
              <a:round/>
              <a:headEnd/>
              <a:tailEnd/>
            </a:ln>
          </p:spPr>
          <p:txBody>
            <a:bodyPr/>
            <a:lstStyle/>
            <a:p>
              <a:endParaRPr lang="en-GB"/>
            </a:p>
          </p:txBody>
        </p:sp>
      </p:grpSp>
      <p:sp>
        <p:nvSpPr>
          <p:cNvPr id="10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33</a:t>
            </a:fld>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2636">
                                            <p:txEl>
                                              <p:pRg st="4" end="4"/>
                                            </p:txEl>
                                          </p:spTgt>
                                        </p:tgtEl>
                                        <p:attrNameLst>
                                          <p:attrName>style.visibility</p:attrName>
                                        </p:attrNameLst>
                                      </p:cBhvr>
                                      <p:to>
                                        <p:strVal val="visible"/>
                                      </p:to>
                                    </p:set>
                                  </p:childTnLst>
                                </p:cTn>
                              </p:par>
                            </p:childTnLst>
                          </p:cTn>
                        </p:par>
                        <p:par>
                          <p:cTn id="9" fill="hold" nodeType="afterGroup">
                            <p:stCondLst>
                              <p:cond delay="0"/>
                            </p:stCondLst>
                            <p:childTnLst>
                              <p:par>
                                <p:cTn id="10" presetID="9" presetClass="entr" presetSubtype="0" fill="hold" nodeType="afterEffect">
                                  <p:stCondLst>
                                    <p:cond delay="0"/>
                                  </p:stCondLst>
                                  <p:childTnLst>
                                    <p:set>
                                      <p:cBhvr>
                                        <p:cTn id="11" dur="1" fill="hold">
                                          <p:stCondLst>
                                            <p:cond delay="0"/>
                                          </p:stCondLst>
                                        </p:cTn>
                                        <p:tgtEl>
                                          <p:spTgt spid="1092689"/>
                                        </p:tgtEl>
                                        <p:attrNameLst>
                                          <p:attrName>style.visibility</p:attrName>
                                        </p:attrNameLst>
                                      </p:cBhvr>
                                      <p:to>
                                        <p:strVal val="visible"/>
                                      </p:to>
                                    </p:set>
                                    <p:animEffect transition="in" filter="dissolve">
                                      <p:cBhvr>
                                        <p:cTn id="12" dur="500"/>
                                        <p:tgtEl>
                                          <p:spTgt spid="1092689"/>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092701"/>
                                        </p:tgtEl>
                                        <p:attrNameLst>
                                          <p:attrName>style.visibility</p:attrName>
                                        </p:attrNameLst>
                                      </p:cBhvr>
                                      <p:to>
                                        <p:strVal val="visible"/>
                                      </p:to>
                                    </p:set>
                                    <p:animEffect transition="in" filter="dissolve">
                                      <p:cBhvr>
                                        <p:cTn id="16" dur="500"/>
                                        <p:tgtEl>
                                          <p:spTgt spid="10927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9263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263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263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263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926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539552" y="188640"/>
            <a:ext cx="7772400" cy="1143000"/>
          </a:xfrm>
        </p:spPr>
        <p:txBody>
          <a:bodyPr/>
          <a:lstStyle/>
          <a:p>
            <a:pPr algn="ctr"/>
            <a:r>
              <a:rPr lang="en-GB" sz="3200" dirty="0" smtClean="0">
                <a:solidFill>
                  <a:srgbClr val="00B0F0"/>
                </a:solidFill>
                <a:ea typeface="ＭＳ Ｐゴシック" pitchFamily="1" charset="-128"/>
              </a:rPr>
              <a:t>ABO-incompatible transplantation</a:t>
            </a:r>
          </a:p>
        </p:txBody>
      </p:sp>
      <p:sp>
        <p:nvSpPr>
          <p:cNvPr id="39939" name="Rectangle 3"/>
          <p:cNvSpPr>
            <a:spLocks noGrp="1"/>
          </p:cNvSpPr>
          <p:nvPr>
            <p:ph type="body" idx="1"/>
          </p:nvPr>
        </p:nvSpPr>
        <p:spPr>
          <a:xfrm>
            <a:off x="827584" y="1844824"/>
            <a:ext cx="7772400" cy="4114800"/>
          </a:xfrm>
        </p:spPr>
        <p:txBody>
          <a:bodyPr/>
          <a:lstStyle/>
          <a:p>
            <a:r>
              <a:rPr lang="en-GB" dirty="0" smtClean="0">
                <a:ea typeface="ＭＳ Ｐゴシック" pitchFamily="1" charset="-128"/>
              </a:rPr>
              <a:t>In recent years, it has become possible to remove the antibodies in the organ recipient with good outcomes</a:t>
            </a:r>
          </a:p>
          <a:p>
            <a:endParaRPr lang="en-GB" dirty="0" smtClean="0">
              <a:ea typeface="ＭＳ Ｐゴシック" pitchFamily="1" charset="-128"/>
            </a:endParaRPr>
          </a:p>
          <a:p>
            <a:r>
              <a:rPr lang="en-GB" dirty="0" smtClean="0">
                <a:ea typeface="ＭＳ Ｐゴシック" pitchFamily="1" charset="-128"/>
              </a:rPr>
              <a:t>Kidney, heart, liver</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34</a:t>
            </a:fld>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67544" y="692696"/>
            <a:ext cx="8229600" cy="1143000"/>
          </a:xfrm>
        </p:spPr>
        <p:txBody>
          <a:bodyPr/>
          <a:lstStyle/>
          <a:p>
            <a:pPr algn="ctr"/>
            <a:r>
              <a:rPr lang="en-GB" sz="3200" dirty="0" smtClean="0">
                <a:solidFill>
                  <a:srgbClr val="00B0F0"/>
                </a:solidFill>
                <a:ea typeface="ＭＳ Ｐゴシック" pitchFamily="1" charset="-128"/>
              </a:rPr>
              <a:t>2. HLA (human leukocyte antigens)</a:t>
            </a:r>
          </a:p>
        </p:txBody>
      </p:sp>
      <p:sp>
        <p:nvSpPr>
          <p:cNvPr id="40963" name="Rectangle 3"/>
          <p:cNvSpPr>
            <a:spLocks noGrp="1"/>
          </p:cNvSpPr>
          <p:nvPr>
            <p:ph type="body" idx="1"/>
          </p:nvPr>
        </p:nvSpPr>
        <p:spPr>
          <a:xfrm>
            <a:off x="539552" y="2060848"/>
            <a:ext cx="8229600" cy="2544763"/>
          </a:xfrm>
        </p:spPr>
        <p:txBody>
          <a:bodyPr/>
          <a:lstStyle/>
          <a:p>
            <a:pPr>
              <a:lnSpc>
                <a:spcPct val="80000"/>
              </a:lnSpc>
            </a:pPr>
            <a:r>
              <a:rPr lang="en-GB" sz="2800" dirty="0" smtClean="0">
                <a:ea typeface="ＭＳ Ｐゴシック" pitchFamily="1" charset="-128"/>
              </a:rPr>
              <a:t>Discovered after first failed attempts at human transplantation</a:t>
            </a:r>
          </a:p>
          <a:p>
            <a:pPr>
              <a:lnSpc>
                <a:spcPct val="80000"/>
              </a:lnSpc>
            </a:pPr>
            <a:r>
              <a:rPr lang="en-GB" sz="2800" dirty="0" smtClean="0">
                <a:ea typeface="ＭＳ Ｐゴシック" pitchFamily="1" charset="-128"/>
              </a:rPr>
              <a:t>Cell surface proteins</a:t>
            </a:r>
          </a:p>
          <a:p>
            <a:pPr>
              <a:lnSpc>
                <a:spcPct val="80000"/>
              </a:lnSpc>
            </a:pPr>
            <a:r>
              <a:rPr lang="en-GB" sz="2800" dirty="0" smtClean="0">
                <a:ea typeface="ＭＳ Ｐゴシック" pitchFamily="1" charset="-128"/>
              </a:rPr>
              <a:t>Highly polymorphic</a:t>
            </a:r>
          </a:p>
          <a:p>
            <a:pPr>
              <a:lnSpc>
                <a:spcPct val="80000"/>
              </a:lnSpc>
            </a:pPr>
            <a:r>
              <a:rPr lang="en-GB" sz="2800" dirty="0" smtClean="0">
                <a:ea typeface="ＭＳ Ｐゴシック" pitchFamily="1" charset="-128"/>
              </a:rPr>
              <a:t>Variability of HLA molecules is important in defence against infections</a:t>
            </a:r>
          </a:p>
          <a:p>
            <a:pPr>
              <a:lnSpc>
                <a:spcPct val="80000"/>
              </a:lnSpc>
            </a:pPr>
            <a:r>
              <a:rPr lang="en-GB" sz="2800" dirty="0" smtClean="0">
                <a:ea typeface="ＭＳ Ｐゴシック" pitchFamily="1" charset="-128"/>
              </a:rPr>
              <a:t>HLA molecules present processed fragments of antigens for possible recognition by the immune system</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35</a:t>
            </a:fld>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289" y="396081"/>
            <a:ext cx="7993136" cy="6201271"/>
            <a:chOff x="395288" y="765175"/>
            <a:chExt cx="8353425" cy="6840538"/>
          </a:xfrm>
        </p:grpSpPr>
        <p:sp>
          <p:nvSpPr>
            <p:cNvPr id="41986" name="Rectangle 2"/>
            <p:cNvSpPr>
              <a:spLocks noChangeArrowheads="1"/>
            </p:cNvSpPr>
            <p:nvPr/>
          </p:nvSpPr>
          <p:spPr bwMode="auto">
            <a:xfrm>
              <a:off x="3779838" y="2492375"/>
              <a:ext cx="287337" cy="100806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7" name="Rectangle 3"/>
            <p:cNvSpPr>
              <a:spLocks noChangeArrowheads="1"/>
            </p:cNvSpPr>
            <p:nvPr/>
          </p:nvSpPr>
          <p:spPr bwMode="auto">
            <a:xfrm>
              <a:off x="3779838" y="3573463"/>
              <a:ext cx="287337" cy="11509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1988" name="Group 4"/>
            <p:cNvGrpSpPr>
              <a:grpSpLocks/>
            </p:cNvGrpSpPr>
            <p:nvPr/>
          </p:nvGrpSpPr>
          <p:grpSpPr bwMode="auto">
            <a:xfrm>
              <a:off x="395288" y="765175"/>
              <a:ext cx="8353425" cy="2735263"/>
              <a:chOff x="249" y="482"/>
              <a:chExt cx="5262" cy="1723"/>
            </a:xfrm>
          </p:grpSpPr>
          <p:grpSp>
            <p:nvGrpSpPr>
              <p:cNvPr id="42014" name="Group 5"/>
              <p:cNvGrpSpPr>
                <a:grpSpLocks/>
              </p:cNvGrpSpPr>
              <p:nvPr/>
            </p:nvGrpSpPr>
            <p:grpSpPr bwMode="auto">
              <a:xfrm>
                <a:off x="2608" y="1480"/>
                <a:ext cx="862" cy="725"/>
                <a:chOff x="2608" y="1480"/>
                <a:chExt cx="862" cy="725"/>
              </a:xfrm>
            </p:grpSpPr>
            <p:sp>
              <p:nvSpPr>
                <p:cNvPr id="42018" name="Rectangle 6"/>
                <p:cNvSpPr>
                  <a:spLocks noChangeArrowheads="1"/>
                </p:cNvSpPr>
                <p:nvPr/>
              </p:nvSpPr>
              <p:spPr bwMode="auto">
                <a:xfrm>
                  <a:off x="2608" y="1480"/>
                  <a:ext cx="862" cy="589"/>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9" name="Rectangle 7"/>
                <p:cNvSpPr>
                  <a:spLocks noChangeArrowheads="1"/>
                </p:cNvSpPr>
                <p:nvPr/>
              </p:nvSpPr>
              <p:spPr bwMode="auto">
                <a:xfrm>
                  <a:off x="2608" y="2069"/>
                  <a:ext cx="227" cy="13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20" name="Rectangle 8"/>
                <p:cNvSpPr>
                  <a:spLocks noChangeArrowheads="1"/>
                </p:cNvSpPr>
                <p:nvPr/>
              </p:nvSpPr>
              <p:spPr bwMode="auto">
                <a:xfrm>
                  <a:off x="3243" y="2069"/>
                  <a:ext cx="227" cy="13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2015" name="Group 9"/>
              <p:cNvGrpSpPr>
                <a:grpSpLocks/>
              </p:cNvGrpSpPr>
              <p:nvPr/>
            </p:nvGrpSpPr>
            <p:grpSpPr bwMode="auto">
              <a:xfrm>
                <a:off x="249" y="482"/>
                <a:ext cx="5262" cy="1134"/>
                <a:chOff x="249" y="663"/>
                <a:chExt cx="5262" cy="1134"/>
              </a:xfrm>
            </p:grpSpPr>
            <p:sp>
              <p:nvSpPr>
                <p:cNvPr id="42016" name="Oval 10"/>
                <p:cNvSpPr>
                  <a:spLocks noChangeArrowheads="1"/>
                </p:cNvSpPr>
                <p:nvPr/>
              </p:nvSpPr>
              <p:spPr bwMode="auto">
                <a:xfrm>
                  <a:off x="567" y="890"/>
                  <a:ext cx="4853" cy="907"/>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7" name="Rectangle 11"/>
                <p:cNvSpPr>
                  <a:spLocks noChangeArrowheads="1"/>
                </p:cNvSpPr>
                <p:nvPr/>
              </p:nvSpPr>
              <p:spPr bwMode="auto">
                <a:xfrm>
                  <a:off x="249" y="663"/>
                  <a:ext cx="5262" cy="6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41989" name="Text Box 12"/>
            <p:cNvSpPr txBox="1">
              <a:spLocks noChangeArrowheads="1"/>
            </p:cNvSpPr>
            <p:nvPr/>
          </p:nvSpPr>
          <p:spPr bwMode="auto">
            <a:xfrm>
              <a:off x="4067175" y="1916113"/>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2400" b="1">
                  <a:solidFill>
                    <a:schemeClr val="bg1"/>
                  </a:solidFill>
                </a:rPr>
                <a:t>Self APC</a:t>
              </a:r>
            </a:p>
          </p:txBody>
        </p:sp>
        <p:sp>
          <p:nvSpPr>
            <p:cNvPr id="41990" name="Text Box 13"/>
            <p:cNvSpPr txBox="1">
              <a:spLocks noChangeArrowheads="1"/>
            </p:cNvSpPr>
            <p:nvPr/>
          </p:nvSpPr>
          <p:spPr bwMode="auto">
            <a:xfrm>
              <a:off x="4248150" y="275748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1800" b="1">
                  <a:solidFill>
                    <a:schemeClr val="bg1"/>
                  </a:solidFill>
                </a:rPr>
                <a:t>Self MHC</a:t>
              </a:r>
            </a:p>
          </p:txBody>
        </p:sp>
        <p:sp>
          <p:nvSpPr>
            <p:cNvPr id="41991" name="Text Box 14"/>
            <p:cNvSpPr txBox="1">
              <a:spLocks noChangeArrowheads="1"/>
            </p:cNvSpPr>
            <p:nvPr/>
          </p:nvSpPr>
          <p:spPr bwMode="auto">
            <a:xfrm>
              <a:off x="5710238" y="3429000"/>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1800">
                  <a:solidFill>
                    <a:srgbClr val="FF99FF"/>
                  </a:solidFill>
                </a:rPr>
                <a:t>Bacterial peptide</a:t>
              </a:r>
            </a:p>
          </p:txBody>
        </p:sp>
        <p:grpSp>
          <p:nvGrpSpPr>
            <p:cNvPr id="41992" name="Group 15"/>
            <p:cNvGrpSpPr>
              <a:grpSpLocks/>
            </p:cNvGrpSpPr>
            <p:nvPr/>
          </p:nvGrpSpPr>
          <p:grpSpPr bwMode="auto">
            <a:xfrm>
              <a:off x="2914650" y="3357563"/>
              <a:ext cx="3602038" cy="4248150"/>
              <a:chOff x="1836" y="2115"/>
              <a:chExt cx="2269" cy="2676"/>
            </a:xfrm>
          </p:grpSpPr>
          <p:grpSp>
            <p:nvGrpSpPr>
              <p:cNvPr id="42004" name="Group 16"/>
              <p:cNvGrpSpPr>
                <a:grpSpLocks/>
              </p:cNvGrpSpPr>
              <p:nvPr/>
            </p:nvGrpSpPr>
            <p:grpSpPr bwMode="auto">
              <a:xfrm>
                <a:off x="2608" y="2115"/>
                <a:ext cx="907" cy="726"/>
                <a:chOff x="2608" y="2160"/>
                <a:chExt cx="907" cy="726"/>
              </a:xfrm>
            </p:grpSpPr>
            <p:grpSp>
              <p:nvGrpSpPr>
                <p:cNvPr id="42008" name="Group 17"/>
                <p:cNvGrpSpPr>
                  <a:grpSpLocks/>
                </p:cNvGrpSpPr>
                <p:nvPr/>
              </p:nvGrpSpPr>
              <p:grpSpPr bwMode="auto">
                <a:xfrm>
                  <a:off x="2608" y="2296"/>
                  <a:ext cx="907" cy="590"/>
                  <a:chOff x="2608" y="2296"/>
                  <a:chExt cx="907" cy="590"/>
                </a:xfrm>
              </p:grpSpPr>
              <p:sp>
                <p:nvSpPr>
                  <p:cNvPr id="42012" name="Rectangle 18"/>
                  <p:cNvSpPr>
                    <a:spLocks noChangeArrowheads="1"/>
                  </p:cNvSpPr>
                  <p:nvPr/>
                </p:nvSpPr>
                <p:spPr bwMode="auto">
                  <a:xfrm>
                    <a:off x="2608" y="2540"/>
                    <a:ext cx="907" cy="34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3" name="Rectangle 19"/>
                  <p:cNvSpPr>
                    <a:spLocks noChangeArrowheads="1"/>
                  </p:cNvSpPr>
                  <p:nvPr/>
                </p:nvSpPr>
                <p:spPr bwMode="auto">
                  <a:xfrm>
                    <a:off x="2608" y="2296"/>
                    <a:ext cx="363" cy="24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2009" name="Rectangle 20"/>
                <p:cNvSpPr>
                  <a:spLocks noChangeArrowheads="1"/>
                </p:cNvSpPr>
                <p:nvPr/>
              </p:nvSpPr>
              <p:spPr bwMode="auto">
                <a:xfrm>
                  <a:off x="3152" y="2296"/>
                  <a:ext cx="363" cy="24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0" name="Rectangle 21"/>
                <p:cNvSpPr>
                  <a:spLocks noChangeArrowheads="1"/>
                </p:cNvSpPr>
                <p:nvPr/>
              </p:nvSpPr>
              <p:spPr bwMode="auto">
                <a:xfrm>
                  <a:off x="3152" y="2160"/>
                  <a:ext cx="91" cy="24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11" name="Rectangle 22"/>
                <p:cNvSpPr>
                  <a:spLocks noChangeArrowheads="1"/>
                </p:cNvSpPr>
                <p:nvPr/>
              </p:nvSpPr>
              <p:spPr bwMode="auto">
                <a:xfrm>
                  <a:off x="2835" y="2160"/>
                  <a:ext cx="136" cy="24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2005" name="Group 23"/>
              <p:cNvGrpSpPr>
                <a:grpSpLocks/>
              </p:cNvGrpSpPr>
              <p:nvPr/>
            </p:nvGrpSpPr>
            <p:grpSpPr bwMode="auto">
              <a:xfrm>
                <a:off x="1836" y="2717"/>
                <a:ext cx="2269" cy="2074"/>
                <a:chOff x="2200" y="2886"/>
                <a:chExt cx="1542" cy="1497"/>
              </a:xfrm>
            </p:grpSpPr>
            <p:sp>
              <p:nvSpPr>
                <p:cNvPr id="42006" name="Oval 24"/>
                <p:cNvSpPr>
                  <a:spLocks noChangeArrowheads="1"/>
                </p:cNvSpPr>
                <p:nvPr/>
              </p:nvSpPr>
              <p:spPr bwMode="auto">
                <a:xfrm>
                  <a:off x="2200" y="2886"/>
                  <a:ext cx="1542" cy="1497"/>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7" name="Oval 25"/>
                <p:cNvSpPr>
                  <a:spLocks noChangeArrowheads="1"/>
                </p:cNvSpPr>
                <p:nvPr/>
              </p:nvSpPr>
              <p:spPr bwMode="auto">
                <a:xfrm>
                  <a:off x="2426" y="3158"/>
                  <a:ext cx="1090" cy="1134"/>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800" b="1">
                    <a:solidFill>
                      <a:schemeClr val="bg1"/>
                    </a:solidFill>
                  </a:endParaRPr>
                </a:p>
              </p:txBody>
            </p:sp>
          </p:grpSp>
        </p:grpSp>
        <p:sp>
          <p:nvSpPr>
            <p:cNvPr id="41993" name="AutoShape 26"/>
            <p:cNvSpPr>
              <a:spLocks noChangeArrowheads="1"/>
            </p:cNvSpPr>
            <p:nvPr/>
          </p:nvSpPr>
          <p:spPr bwMode="auto">
            <a:xfrm>
              <a:off x="4716463" y="3284538"/>
              <a:ext cx="287337" cy="531812"/>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4" name="Text Box 27"/>
            <p:cNvSpPr txBox="1">
              <a:spLocks noChangeArrowheads="1"/>
            </p:cNvSpPr>
            <p:nvPr/>
          </p:nvSpPr>
          <p:spPr bwMode="auto">
            <a:xfrm>
              <a:off x="4356100" y="5157788"/>
              <a:ext cx="96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2400" b="1">
                  <a:solidFill>
                    <a:schemeClr val="bg1"/>
                  </a:solidFill>
                </a:rPr>
                <a:t>T cell</a:t>
              </a:r>
            </a:p>
          </p:txBody>
        </p:sp>
        <p:sp>
          <p:nvSpPr>
            <p:cNvPr id="41995" name="Text Box 28"/>
            <p:cNvSpPr txBox="1">
              <a:spLocks noChangeArrowheads="1"/>
            </p:cNvSpPr>
            <p:nvPr/>
          </p:nvSpPr>
          <p:spPr bwMode="auto">
            <a:xfrm>
              <a:off x="4511675" y="3956050"/>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2000" b="1"/>
                <a:t>TCR</a:t>
              </a:r>
            </a:p>
          </p:txBody>
        </p:sp>
        <p:grpSp>
          <p:nvGrpSpPr>
            <p:cNvPr id="41996" name="Group 29"/>
            <p:cNvGrpSpPr>
              <a:grpSpLocks/>
            </p:cNvGrpSpPr>
            <p:nvPr/>
          </p:nvGrpSpPr>
          <p:grpSpPr bwMode="auto">
            <a:xfrm>
              <a:off x="971550" y="2855913"/>
              <a:ext cx="2784475" cy="1293812"/>
              <a:chOff x="612" y="1799"/>
              <a:chExt cx="1754" cy="815"/>
            </a:xfrm>
          </p:grpSpPr>
          <p:sp>
            <p:nvSpPr>
              <p:cNvPr id="41998" name="Text Box 30"/>
              <p:cNvSpPr txBox="1">
                <a:spLocks noChangeArrowheads="1"/>
              </p:cNvSpPr>
              <p:nvPr/>
            </p:nvSpPr>
            <p:spPr bwMode="auto">
              <a:xfrm>
                <a:off x="2006" y="1799"/>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1800"/>
                  <a:t>B7</a:t>
                </a:r>
              </a:p>
            </p:txBody>
          </p:sp>
          <p:grpSp>
            <p:nvGrpSpPr>
              <p:cNvPr id="41999" name="Group 31"/>
              <p:cNvGrpSpPr>
                <a:grpSpLocks/>
              </p:cNvGrpSpPr>
              <p:nvPr/>
            </p:nvGrpSpPr>
            <p:grpSpPr bwMode="auto">
              <a:xfrm>
                <a:off x="612" y="1799"/>
                <a:ext cx="1754" cy="815"/>
                <a:chOff x="612" y="1799"/>
                <a:chExt cx="1754" cy="815"/>
              </a:xfrm>
            </p:grpSpPr>
            <p:grpSp>
              <p:nvGrpSpPr>
                <p:cNvPr id="42000" name="Group 32"/>
                <p:cNvGrpSpPr>
                  <a:grpSpLocks/>
                </p:cNvGrpSpPr>
                <p:nvPr/>
              </p:nvGrpSpPr>
              <p:grpSpPr bwMode="auto">
                <a:xfrm>
                  <a:off x="1655" y="1799"/>
                  <a:ext cx="711" cy="815"/>
                  <a:chOff x="1655" y="1799"/>
                  <a:chExt cx="711" cy="815"/>
                </a:xfrm>
              </p:grpSpPr>
              <p:sp>
                <p:nvSpPr>
                  <p:cNvPr id="42002" name="Text Box 33"/>
                  <p:cNvSpPr txBox="1">
                    <a:spLocks noChangeArrowheads="1"/>
                  </p:cNvSpPr>
                  <p:nvPr/>
                </p:nvSpPr>
                <p:spPr bwMode="auto">
                  <a:xfrm>
                    <a:off x="1882" y="2383"/>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1800"/>
                      <a:t>CD28</a:t>
                    </a:r>
                  </a:p>
                </p:txBody>
              </p:sp>
              <p:sp>
                <p:nvSpPr>
                  <p:cNvPr id="42003" name="AutoShape 34"/>
                  <p:cNvSpPr>
                    <a:spLocks/>
                  </p:cNvSpPr>
                  <p:nvPr/>
                </p:nvSpPr>
                <p:spPr bwMode="auto">
                  <a:xfrm>
                    <a:off x="1655" y="1799"/>
                    <a:ext cx="181" cy="815"/>
                  </a:xfrm>
                  <a:prstGeom prst="leftBrace">
                    <a:avLst>
                      <a:gd name="adj1" fmla="val 375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2001" name="Text Box 35"/>
                <p:cNvSpPr txBox="1">
                  <a:spLocks noChangeArrowheads="1"/>
                </p:cNvSpPr>
                <p:nvPr/>
              </p:nvSpPr>
              <p:spPr bwMode="auto">
                <a:xfrm>
                  <a:off x="612" y="2089"/>
                  <a:ext cx="10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r>
                    <a:rPr lang="en-GB" sz="1800"/>
                    <a:t>Co-stimulation</a:t>
                  </a:r>
                </a:p>
              </p:txBody>
            </p:sp>
          </p:grpSp>
        </p:grpSp>
      </p:grpSp>
      <p:sp>
        <p:nvSpPr>
          <p:cNvPr id="37"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36</a:t>
            </a:fld>
            <a:endParaRPr lang="en-US"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21"/>
          <p:cNvSpPr>
            <a:spLocks noChangeArrowheads="1"/>
          </p:cNvSpPr>
          <p:nvPr/>
        </p:nvSpPr>
        <p:spPr bwMode="auto">
          <a:xfrm>
            <a:off x="1760538" y="428625"/>
            <a:ext cx="4912947"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CF0E30"/>
                </a:solidFill>
                <a:latin typeface="Verdana" pitchFamily="34" charset="0"/>
                <a:ea typeface="Verdana" pitchFamily="34" charset="0"/>
                <a:cs typeface="Verdana" pitchFamily="34" charset="0"/>
              </a:rPr>
              <a:t>H</a:t>
            </a:r>
            <a:r>
              <a:rPr lang="en-GB" sz="2400" b="1" dirty="0" smtClean="0">
                <a:solidFill>
                  <a:srgbClr val="000000"/>
                </a:solidFill>
                <a:latin typeface="Verdana" pitchFamily="34" charset="0"/>
                <a:ea typeface="Verdana" pitchFamily="34" charset="0"/>
                <a:cs typeface="Verdana" pitchFamily="34" charset="0"/>
              </a:rPr>
              <a:t>uman </a:t>
            </a:r>
            <a:r>
              <a:rPr lang="en-GB" sz="2400" b="1" dirty="0" smtClean="0">
                <a:solidFill>
                  <a:srgbClr val="CF0E30"/>
                </a:solidFill>
                <a:latin typeface="Verdana" pitchFamily="34" charset="0"/>
                <a:ea typeface="Verdana" pitchFamily="34" charset="0"/>
                <a:cs typeface="Verdana" pitchFamily="34" charset="0"/>
              </a:rPr>
              <a:t>L</a:t>
            </a:r>
            <a:r>
              <a:rPr lang="en-GB" sz="2400" b="1" dirty="0" smtClean="0">
                <a:solidFill>
                  <a:srgbClr val="000000"/>
                </a:solidFill>
                <a:latin typeface="Verdana" pitchFamily="34" charset="0"/>
                <a:ea typeface="Verdana" pitchFamily="34" charset="0"/>
                <a:cs typeface="Verdana" pitchFamily="34" charset="0"/>
              </a:rPr>
              <a:t>eukocyte </a:t>
            </a:r>
            <a:r>
              <a:rPr lang="en-GB" sz="2400" b="1" dirty="0" smtClean="0">
                <a:solidFill>
                  <a:srgbClr val="CF0E30"/>
                </a:solidFill>
                <a:latin typeface="Verdana" pitchFamily="34" charset="0"/>
                <a:ea typeface="Verdana" pitchFamily="34" charset="0"/>
                <a:cs typeface="Verdana" pitchFamily="34" charset="0"/>
              </a:rPr>
              <a:t>A</a:t>
            </a:r>
            <a:r>
              <a:rPr lang="en-GB" sz="2400" b="1" dirty="0" smtClean="0">
                <a:solidFill>
                  <a:srgbClr val="000000"/>
                </a:solidFill>
                <a:latin typeface="Verdana" pitchFamily="34" charset="0"/>
                <a:ea typeface="Verdana" pitchFamily="34" charset="0"/>
                <a:cs typeface="Verdana" pitchFamily="34" charset="0"/>
              </a:rPr>
              <a:t>ntigens</a:t>
            </a:r>
            <a:endParaRPr lang="en-GB" sz="2400" b="1" dirty="0">
              <a:solidFill>
                <a:srgbClr val="000000"/>
              </a:solidFill>
              <a:latin typeface="Verdana" pitchFamily="34" charset="0"/>
              <a:ea typeface="Verdana" pitchFamily="34" charset="0"/>
              <a:cs typeface="Verdana" pitchFamily="34" charset="0"/>
            </a:endParaRPr>
          </a:p>
        </p:txBody>
      </p:sp>
      <p:grpSp>
        <p:nvGrpSpPr>
          <p:cNvPr id="79" name="Group 139"/>
          <p:cNvGrpSpPr>
            <a:grpSpLocks/>
          </p:cNvGrpSpPr>
          <p:nvPr/>
        </p:nvGrpSpPr>
        <p:grpSpPr bwMode="auto">
          <a:xfrm>
            <a:off x="109538" y="1485900"/>
            <a:ext cx="9034462" cy="4914900"/>
            <a:chOff x="203200" y="1485900"/>
            <a:chExt cx="9034463" cy="4914900"/>
          </a:xfrm>
        </p:grpSpPr>
        <p:pic>
          <p:nvPicPr>
            <p:cNvPr id="80" name="Picture 2"/>
            <p:cNvPicPr>
              <a:picLocks noChangeArrowheads="1"/>
            </p:cNvPicPr>
            <p:nvPr/>
          </p:nvPicPr>
          <p:blipFill>
            <a:blip r:embed="rId2">
              <a:extLst>
                <a:ext uri="{28A0092B-C50C-407E-A947-70E740481C1C}">
                  <a14:useLocalDpi xmlns:a14="http://schemas.microsoft.com/office/drawing/2010/main" val="0"/>
                </a:ext>
              </a:extLst>
            </a:blip>
            <a:srcRect b="52060"/>
            <a:stretch>
              <a:fillRect/>
            </a:stretch>
          </p:blipFill>
          <p:spPr bwMode="auto">
            <a:xfrm>
              <a:off x="215900" y="1854200"/>
              <a:ext cx="9021763"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1" name="Group 70"/>
            <p:cNvGrpSpPr>
              <a:grpSpLocks/>
            </p:cNvGrpSpPr>
            <p:nvPr/>
          </p:nvGrpSpPr>
          <p:grpSpPr bwMode="auto">
            <a:xfrm>
              <a:off x="203200" y="1485900"/>
              <a:ext cx="8928100" cy="4729163"/>
              <a:chOff x="203200" y="1485900"/>
              <a:chExt cx="8928100" cy="4729163"/>
            </a:xfrm>
          </p:grpSpPr>
          <p:sp useBgFill="1">
            <p:nvSpPr>
              <p:cNvPr id="82" name="Rectangle 3"/>
              <p:cNvSpPr>
                <a:spLocks noChangeArrowheads="1"/>
              </p:cNvSpPr>
              <p:nvPr/>
            </p:nvSpPr>
            <p:spPr bwMode="auto">
              <a:xfrm>
                <a:off x="561975" y="1828800"/>
                <a:ext cx="422275" cy="3810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83" name="Rectangle 4"/>
              <p:cNvSpPr>
                <a:spLocks noChangeArrowheads="1"/>
              </p:cNvSpPr>
              <p:nvPr/>
            </p:nvSpPr>
            <p:spPr bwMode="auto">
              <a:xfrm>
                <a:off x="203200" y="1854200"/>
                <a:ext cx="850900" cy="13335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84" name="Rectangle 5"/>
              <p:cNvSpPr>
                <a:spLocks noChangeArrowheads="1"/>
              </p:cNvSpPr>
              <p:nvPr/>
            </p:nvSpPr>
            <p:spPr bwMode="auto">
              <a:xfrm>
                <a:off x="1625600" y="1879600"/>
                <a:ext cx="2705100" cy="3048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5" name="Line 6"/>
              <p:cNvSpPr>
                <a:spLocks noChangeShapeType="1"/>
              </p:cNvSpPr>
              <p:nvPr/>
            </p:nvSpPr>
            <p:spPr bwMode="auto">
              <a:xfrm>
                <a:off x="1638300" y="1930400"/>
                <a:ext cx="25527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 name="Rectangle 7"/>
              <p:cNvSpPr>
                <a:spLocks noChangeArrowheads="1"/>
              </p:cNvSpPr>
              <p:nvPr/>
            </p:nvSpPr>
            <p:spPr bwMode="auto">
              <a:xfrm>
                <a:off x="2366963" y="1485900"/>
                <a:ext cx="3851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Class II                             Class I</a:t>
                </a:r>
              </a:p>
            </p:txBody>
          </p:sp>
          <p:sp useBgFill="1">
            <p:nvSpPr>
              <p:cNvPr id="87" name="Rectangle 8"/>
              <p:cNvSpPr>
                <a:spLocks noChangeArrowheads="1"/>
              </p:cNvSpPr>
              <p:nvPr/>
            </p:nvSpPr>
            <p:spPr bwMode="auto">
              <a:xfrm>
                <a:off x="1638300" y="2273300"/>
                <a:ext cx="584200" cy="4318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8" name="Rectangle 9"/>
              <p:cNvSpPr>
                <a:spLocks noChangeArrowheads="1"/>
              </p:cNvSpPr>
              <p:nvPr/>
            </p:nvSpPr>
            <p:spPr bwMode="auto">
              <a:xfrm>
                <a:off x="1570038" y="2155825"/>
                <a:ext cx="796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 </a:t>
                </a:r>
                <a:r>
                  <a:rPr kumimoji="0" lang="en-GB" sz="1800" b="1" i="0" u="none" strike="noStrike" kern="0" cap="none" spc="0" normalizeH="0" baseline="0" noProof="0" smtClean="0">
                    <a:ln>
                      <a:noFill/>
                    </a:ln>
                    <a:solidFill>
                      <a:srgbClr val="000000"/>
                    </a:solidFill>
                    <a:effectLst/>
                    <a:uLnTx/>
                    <a:uFillTx/>
                    <a:latin typeface="Helvetica" charset="0"/>
                  </a:rPr>
                  <a:t>DP</a:t>
                </a:r>
                <a:endParaRPr kumimoji="0" lang="en-GB" sz="1800" b="0" i="0" u="none" strike="noStrike" kern="0" cap="none" spc="0" normalizeH="0" baseline="0" noProof="0" smtClean="0">
                  <a:ln>
                    <a:noFill/>
                  </a:ln>
                  <a:solidFill>
                    <a:srgbClr val="000000"/>
                  </a:solidFill>
                  <a:effectLst/>
                  <a:uLnTx/>
                  <a:uFillTx/>
                  <a:latin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A   B</a:t>
                </a:r>
              </a:p>
            </p:txBody>
          </p:sp>
          <p:sp useBgFill="1">
            <p:nvSpPr>
              <p:cNvPr id="89" name="Rectangle 10"/>
              <p:cNvSpPr>
                <a:spLocks noChangeArrowheads="1"/>
              </p:cNvSpPr>
              <p:nvPr/>
            </p:nvSpPr>
            <p:spPr bwMode="auto">
              <a:xfrm>
                <a:off x="2641600" y="2222500"/>
                <a:ext cx="660400" cy="4699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0" name="Rectangle 11"/>
              <p:cNvSpPr>
                <a:spLocks noChangeArrowheads="1"/>
              </p:cNvSpPr>
              <p:nvPr/>
            </p:nvSpPr>
            <p:spPr bwMode="auto">
              <a:xfrm>
                <a:off x="2636838" y="2155825"/>
                <a:ext cx="796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 </a:t>
                </a:r>
                <a:r>
                  <a:rPr kumimoji="0" lang="en-GB" sz="1800" b="1" i="0" u="none" strike="noStrike" kern="0" cap="none" spc="0" normalizeH="0" baseline="0" noProof="0" smtClean="0">
                    <a:ln>
                      <a:noFill/>
                    </a:ln>
                    <a:solidFill>
                      <a:srgbClr val="000000"/>
                    </a:solidFill>
                    <a:effectLst/>
                    <a:uLnTx/>
                    <a:uFillTx/>
                    <a:latin typeface="Helvetica" charset="0"/>
                  </a:rPr>
                  <a:t>DQ</a:t>
                </a:r>
                <a:endParaRPr kumimoji="0" lang="en-GB" sz="1800" b="0" i="0" u="none" strike="noStrike" kern="0" cap="none" spc="0" normalizeH="0" baseline="0" noProof="0" smtClean="0">
                  <a:ln>
                    <a:noFill/>
                  </a:ln>
                  <a:solidFill>
                    <a:srgbClr val="000000"/>
                  </a:solidFill>
                  <a:effectLst/>
                  <a:uLnTx/>
                  <a:uFillTx/>
                  <a:latin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A   B</a:t>
                </a:r>
              </a:p>
            </p:txBody>
          </p:sp>
          <p:sp useBgFill="1">
            <p:nvSpPr>
              <p:cNvPr id="91" name="Rectangle 12"/>
              <p:cNvSpPr>
                <a:spLocks noChangeArrowheads="1"/>
              </p:cNvSpPr>
              <p:nvPr/>
            </p:nvSpPr>
            <p:spPr bwMode="auto">
              <a:xfrm>
                <a:off x="3746500" y="2235200"/>
                <a:ext cx="622300" cy="4572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2" name="Rectangle 13"/>
              <p:cNvSpPr>
                <a:spLocks noChangeArrowheads="1"/>
              </p:cNvSpPr>
              <p:nvPr/>
            </p:nvSpPr>
            <p:spPr bwMode="auto">
              <a:xfrm>
                <a:off x="3703638" y="2155825"/>
                <a:ext cx="796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 </a:t>
                </a:r>
                <a:r>
                  <a:rPr kumimoji="0" lang="en-GB" sz="1800" b="1" i="0" u="none" strike="noStrike" kern="0" cap="none" spc="0" normalizeH="0" baseline="0" noProof="0" smtClean="0">
                    <a:ln>
                      <a:noFill/>
                    </a:ln>
                    <a:solidFill>
                      <a:srgbClr val="000000"/>
                    </a:solidFill>
                    <a:effectLst/>
                    <a:uLnTx/>
                    <a:uFillTx/>
                    <a:latin typeface="Helvetica" charset="0"/>
                  </a:rPr>
                  <a:t>DR</a:t>
                </a:r>
                <a:endParaRPr kumimoji="0" lang="en-GB" sz="1800" b="0" i="0" u="none" strike="noStrike" kern="0" cap="none" spc="0" normalizeH="0" baseline="0" noProof="0" smtClean="0">
                  <a:ln>
                    <a:noFill/>
                  </a:ln>
                  <a:solidFill>
                    <a:srgbClr val="000000"/>
                  </a:solidFill>
                  <a:effectLst/>
                  <a:uLnTx/>
                  <a:uFillTx/>
                  <a:latin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A   B</a:t>
                </a:r>
              </a:p>
            </p:txBody>
          </p:sp>
          <p:sp useBgFill="1">
            <p:nvSpPr>
              <p:cNvPr id="93" name="Oval 14"/>
              <p:cNvSpPr>
                <a:spLocks noChangeArrowheads="1"/>
              </p:cNvSpPr>
              <p:nvPr/>
            </p:nvSpPr>
            <p:spPr bwMode="auto">
              <a:xfrm>
                <a:off x="1689100" y="3435350"/>
                <a:ext cx="158750" cy="27305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94" name="Oval 15"/>
              <p:cNvSpPr>
                <a:spLocks noChangeArrowheads="1"/>
              </p:cNvSpPr>
              <p:nvPr/>
            </p:nvSpPr>
            <p:spPr bwMode="auto">
              <a:xfrm>
                <a:off x="2012950" y="3435350"/>
                <a:ext cx="158750" cy="27305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95" name="Oval 16"/>
              <p:cNvSpPr>
                <a:spLocks noChangeArrowheads="1"/>
              </p:cNvSpPr>
              <p:nvPr/>
            </p:nvSpPr>
            <p:spPr bwMode="auto">
              <a:xfrm>
                <a:off x="2743200" y="3435350"/>
                <a:ext cx="158750" cy="27305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96" name="Oval 17"/>
              <p:cNvSpPr>
                <a:spLocks noChangeArrowheads="1"/>
              </p:cNvSpPr>
              <p:nvPr/>
            </p:nvSpPr>
            <p:spPr bwMode="auto">
              <a:xfrm>
                <a:off x="3073400" y="3473450"/>
                <a:ext cx="158750" cy="27305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7" name="Rectangle 18"/>
              <p:cNvSpPr>
                <a:spLocks noChangeArrowheads="1"/>
              </p:cNvSpPr>
              <p:nvPr/>
            </p:nvSpPr>
            <p:spPr bwMode="auto">
              <a:xfrm>
                <a:off x="1541463" y="32829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98" name="Rectangle 19"/>
              <p:cNvSpPr>
                <a:spLocks noChangeArrowheads="1"/>
              </p:cNvSpPr>
              <p:nvPr/>
            </p:nvSpPr>
            <p:spPr bwMode="auto">
              <a:xfrm>
                <a:off x="1954213" y="3295650"/>
                <a:ext cx="320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99" name="Rectangle 20"/>
              <p:cNvSpPr>
                <a:spLocks noChangeArrowheads="1"/>
              </p:cNvSpPr>
              <p:nvPr/>
            </p:nvSpPr>
            <p:spPr bwMode="auto">
              <a:xfrm>
                <a:off x="2576513" y="32829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00" name="Rectangle 21"/>
              <p:cNvSpPr>
                <a:spLocks noChangeArrowheads="1"/>
              </p:cNvSpPr>
              <p:nvPr/>
            </p:nvSpPr>
            <p:spPr bwMode="auto">
              <a:xfrm>
                <a:off x="3046413" y="3295650"/>
                <a:ext cx="320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useBgFill="1">
            <p:nvSpPr>
              <p:cNvPr id="101" name="Rectangle 23"/>
              <p:cNvSpPr>
                <a:spLocks noChangeArrowheads="1"/>
              </p:cNvSpPr>
              <p:nvPr/>
            </p:nvSpPr>
            <p:spPr bwMode="auto">
              <a:xfrm>
                <a:off x="4927600" y="1828800"/>
                <a:ext cx="1612900" cy="393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2" name="Line 24"/>
              <p:cNvSpPr>
                <a:spLocks noChangeShapeType="1"/>
              </p:cNvSpPr>
              <p:nvPr/>
            </p:nvSpPr>
            <p:spPr bwMode="auto">
              <a:xfrm>
                <a:off x="5092700" y="1930400"/>
                <a:ext cx="13081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useBgFill="1">
            <p:nvSpPr>
              <p:cNvPr id="103" name="Oval 25"/>
              <p:cNvSpPr>
                <a:spLocks noChangeArrowheads="1"/>
              </p:cNvSpPr>
              <p:nvPr/>
            </p:nvSpPr>
            <p:spPr bwMode="auto">
              <a:xfrm>
                <a:off x="977900" y="42418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04" name="Oval 26"/>
              <p:cNvSpPr>
                <a:spLocks noChangeArrowheads="1"/>
              </p:cNvSpPr>
              <p:nvPr/>
            </p:nvSpPr>
            <p:spPr bwMode="auto">
              <a:xfrm>
                <a:off x="876300" y="50673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05" name="Oval 27"/>
              <p:cNvSpPr>
                <a:spLocks noChangeArrowheads="1"/>
              </p:cNvSpPr>
              <p:nvPr/>
            </p:nvSpPr>
            <p:spPr bwMode="auto">
              <a:xfrm>
                <a:off x="1941513" y="4797425"/>
                <a:ext cx="296862" cy="33655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06" name="Oval 28"/>
              <p:cNvSpPr>
                <a:spLocks noChangeArrowheads="1"/>
              </p:cNvSpPr>
              <p:nvPr/>
            </p:nvSpPr>
            <p:spPr bwMode="auto">
              <a:xfrm>
                <a:off x="1622425" y="5357813"/>
                <a:ext cx="325438" cy="295275"/>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07" name="Rectangle 29"/>
              <p:cNvSpPr>
                <a:spLocks noChangeArrowheads="1"/>
              </p:cNvSpPr>
              <p:nvPr/>
            </p:nvSpPr>
            <p:spPr bwMode="auto">
              <a:xfrm>
                <a:off x="1143000" y="5448300"/>
                <a:ext cx="368300" cy="2540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8" name="Rectangle 30"/>
              <p:cNvSpPr>
                <a:spLocks noChangeArrowheads="1"/>
              </p:cNvSpPr>
              <p:nvPr/>
            </p:nvSpPr>
            <p:spPr bwMode="auto">
              <a:xfrm>
                <a:off x="715963" y="5381625"/>
                <a:ext cx="1044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F0E30"/>
                    </a:solidFill>
                    <a:effectLst/>
                    <a:uLnTx/>
                    <a:uFillTx/>
                    <a:latin typeface="Helvetica" charset="0"/>
                  </a:rPr>
                  <a:t>HLA-DP</a:t>
                </a:r>
              </a:p>
            </p:txBody>
          </p:sp>
          <p:sp useBgFill="1">
            <p:nvSpPr>
              <p:cNvPr id="109" name="Oval 31"/>
              <p:cNvSpPr>
                <a:spLocks noChangeArrowheads="1"/>
              </p:cNvSpPr>
              <p:nvPr/>
            </p:nvSpPr>
            <p:spPr bwMode="auto">
              <a:xfrm>
                <a:off x="2324100" y="5559425"/>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0" name="Oval 32"/>
              <p:cNvSpPr>
                <a:spLocks noChangeArrowheads="1"/>
              </p:cNvSpPr>
              <p:nvPr/>
            </p:nvSpPr>
            <p:spPr bwMode="auto">
              <a:xfrm>
                <a:off x="3022600" y="56515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1" name="Oval 33"/>
              <p:cNvSpPr>
                <a:spLocks noChangeArrowheads="1"/>
              </p:cNvSpPr>
              <p:nvPr/>
            </p:nvSpPr>
            <p:spPr bwMode="auto">
              <a:xfrm>
                <a:off x="3670300" y="57150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2" name="Oval 34"/>
              <p:cNvSpPr>
                <a:spLocks noChangeArrowheads="1"/>
              </p:cNvSpPr>
              <p:nvPr/>
            </p:nvSpPr>
            <p:spPr bwMode="auto">
              <a:xfrm>
                <a:off x="4432300" y="5661025"/>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3" name="Oval 35"/>
              <p:cNvSpPr>
                <a:spLocks noChangeArrowheads="1"/>
              </p:cNvSpPr>
              <p:nvPr/>
            </p:nvSpPr>
            <p:spPr bwMode="auto">
              <a:xfrm>
                <a:off x="5461000" y="56642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4" name="Oval 36"/>
              <p:cNvSpPr>
                <a:spLocks noChangeArrowheads="1"/>
              </p:cNvSpPr>
              <p:nvPr/>
            </p:nvSpPr>
            <p:spPr bwMode="auto">
              <a:xfrm>
                <a:off x="6616700" y="52705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5" name="Oval 37"/>
              <p:cNvSpPr>
                <a:spLocks noChangeArrowheads="1"/>
              </p:cNvSpPr>
              <p:nvPr/>
            </p:nvSpPr>
            <p:spPr bwMode="auto">
              <a:xfrm>
                <a:off x="8126413" y="4379913"/>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6" name="Oval 38"/>
              <p:cNvSpPr>
                <a:spLocks noChangeArrowheads="1"/>
              </p:cNvSpPr>
              <p:nvPr/>
            </p:nvSpPr>
            <p:spPr bwMode="auto">
              <a:xfrm>
                <a:off x="7810500" y="47752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7" name="Oval 39"/>
              <p:cNvSpPr>
                <a:spLocks noChangeArrowheads="1"/>
              </p:cNvSpPr>
              <p:nvPr/>
            </p:nvSpPr>
            <p:spPr bwMode="auto">
              <a:xfrm>
                <a:off x="7258050" y="4953000"/>
                <a:ext cx="325438" cy="280988"/>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8" name="Rectangle 40"/>
              <p:cNvSpPr>
                <a:spLocks noChangeArrowheads="1"/>
              </p:cNvSpPr>
              <p:nvPr/>
            </p:nvSpPr>
            <p:spPr bwMode="auto">
              <a:xfrm>
                <a:off x="2616200" y="57658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19" name="Rectangle 41"/>
              <p:cNvSpPr>
                <a:spLocks noChangeArrowheads="1"/>
              </p:cNvSpPr>
              <p:nvPr/>
            </p:nvSpPr>
            <p:spPr bwMode="auto">
              <a:xfrm>
                <a:off x="4038600" y="58801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20" name="Rectangle 42"/>
              <p:cNvSpPr>
                <a:spLocks noChangeArrowheads="1"/>
              </p:cNvSpPr>
              <p:nvPr/>
            </p:nvSpPr>
            <p:spPr bwMode="auto">
              <a:xfrm>
                <a:off x="4457700" y="32385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1" name="Rectangle 43"/>
              <p:cNvSpPr>
                <a:spLocks noChangeArrowheads="1"/>
              </p:cNvSpPr>
              <p:nvPr/>
            </p:nvSpPr>
            <p:spPr bwMode="auto">
              <a:xfrm>
                <a:off x="2265363" y="5724525"/>
                <a:ext cx="1069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F0E30"/>
                    </a:solidFill>
                    <a:effectLst/>
                    <a:uLnTx/>
                    <a:uFillTx/>
                    <a:latin typeface="Helvetica" charset="0"/>
                  </a:rPr>
                  <a:t>HLA-DQ</a:t>
                </a:r>
              </a:p>
            </p:txBody>
          </p:sp>
          <p:sp>
            <p:nvSpPr>
              <p:cNvPr id="122" name="Rectangle 44"/>
              <p:cNvSpPr>
                <a:spLocks noChangeArrowheads="1"/>
              </p:cNvSpPr>
              <p:nvPr/>
            </p:nvSpPr>
            <p:spPr bwMode="auto">
              <a:xfrm>
                <a:off x="3662363" y="5851525"/>
                <a:ext cx="1057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F0E30"/>
                    </a:solidFill>
                    <a:effectLst/>
                    <a:uLnTx/>
                    <a:uFillTx/>
                    <a:latin typeface="Helvetica" charset="0"/>
                  </a:rPr>
                  <a:t>HLA-DR</a:t>
                </a:r>
              </a:p>
            </p:txBody>
          </p:sp>
          <p:sp>
            <p:nvSpPr>
              <p:cNvPr id="123" name="Rectangle 45"/>
              <p:cNvSpPr>
                <a:spLocks noChangeArrowheads="1"/>
              </p:cNvSpPr>
              <p:nvPr/>
            </p:nvSpPr>
            <p:spPr bwMode="auto">
              <a:xfrm>
                <a:off x="5135563" y="5749925"/>
                <a:ext cx="892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3365FB"/>
                    </a:solidFill>
                    <a:effectLst/>
                    <a:uLnTx/>
                    <a:uFillTx/>
                    <a:latin typeface="Helvetica" charset="0"/>
                  </a:rPr>
                  <a:t>HLA-B</a:t>
                </a:r>
              </a:p>
            </p:txBody>
          </p:sp>
          <p:sp>
            <p:nvSpPr>
              <p:cNvPr id="124" name="Rectangle 46"/>
              <p:cNvSpPr>
                <a:spLocks noChangeArrowheads="1"/>
              </p:cNvSpPr>
              <p:nvPr/>
            </p:nvSpPr>
            <p:spPr bwMode="auto">
              <a:xfrm>
                <a:off x="7650163" y="4911725"/>
                <a:ext cx="892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3365FB"/>
                    </a:solidFill>
                    <a:effectLst/>
                    <a:uLnTx/>
                    <a:uFillTx/>
                    <a:latin typeface="Helvetica" charset="0"/>
                  </a:rPr>
                  <a:t>HLA-A</a:t>
                </a:r>
              </a:p>
            </p:txBody>
          </p:sp>
          <p:sp>
            <p:nvSpPr>
              <p:cNvPr id="125" name="Rectangle 47"/>
              <p:cNvSpPr>
                <a:spLocks noChangeArrowheads="1"/>
              </p:cNvSpPr>
              <p:nvPr/>
            </p:nvSpPr>
            <p:spPr bwMode="auto">
              <a:xfrm>
                <a:off x="6418263" y="5432425"/>
                <a:ext cx="892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3365FB"/>
                    </a:solidFill>
                    <a:effectLst/>
                    <a:uLnTx/>
                    <a:uFillTx/>
                    <a:latin typeface="Helvetica" charset="0"/>
                  </a:rPr>
                  <a:t>HLA-C</a:t>
                </a:r>
              </a:p>
            </p:txBody>
          </p:sp>
          <p:sp useBgFill="1">
            <p:nvSpPr>
              <p:cNvPr id="126" name="Oval 48"/>
              <p:cNvSpPr>
                <a:spLocks noChangeArrowheads="1"/>
              </p:cNvSpPr>
              <p:nvPr/>
            </p:nvSpPr>
            <p:spPr bwMode="auto">
              <a:xfrm>
                <a:off x="3733800" y="34290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27" name="Oval 49"/>
              <p:cNvSpPr>
                <a:spLocks noChangeArrowheads="1"/>
              </p:cNvSpPr>
              <p:nvPr/>
            </p:nvSpPr>
            <p:spPr bwMode="auto">
              <a:xfrm>
                <a:off x="4127500" y="34417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28" name="Oval 50"/>
              <p:cNvSpPr>
                <a:spLocks noChangeArrowheads="1"/>
              </p:cNvSpPr>
              <p:nvPr/>
            </p:nvSpPr>
            <p:spPr bwMode="auto">
              <a:xfrm>
                <a:off x="5168900" y="31115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29" name="Oval 51"/>
              <p:cNvSpPr>
                <a:spLocks noChangeArrowheads="1"/>
              </p:cNvSpPr>
              <p:nvPr/>
            </p:nvSpPr>
            <p:spPr bwMode="auto">
              <a:xfrm>
                <a:off x="5740400" y="30734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0" name="Oval 52"/>
              <p:cNvSpPr>
                <a:spLocks noChangeArrowheads="1"/>
              </p:cNvSpPr>
              <p:nvPr/>
            </p:nvSpPr>
            <p:spPr bwMode="auto">
              <a:xfrm>
                <a:off x="6426200" y="30353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1" name="Oval 53"/>
              <p:cNvSpPr>
                <a:spLocks noChangeArrowheads="1"/>
              </p:cNvSpPr>
              <p:nvPr/>
            </p:nvSpPr>
            <p:spPr bwMode="auto">
              <a:xfrm>
                <a:off x="6642100" y="4127500"/>
                <a:ext cx="228600" cy="26670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2" name="Rectangle 54"/>
              <p:cNvSpPr>
                <a:spLocks noChangeArrowheads="1"/>
              </p:cNvSpPr>
              <p:nvPr/>
            </p:nvSpPr>
            <p:spPr bwMode="auto">
              <a:xfrm>
                <a:off x="6896100" y="2730500"/>
                <a:ext cx="787400" cy="3302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3" name="Rectangle 55"/>
              <p:cNvSpPr>
                <a:spLocks noChangeArrowheads="1"/>
              </p:cNvSpPr>
              <p:nvPr/>
            </p:nvSpPr>
            <p:spPr bwMode="auto">
              <a:xfrm>
                <a:off x="6773863" y="2638425"/>
                <a:ext cx="879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000000"/>
                    </a:solidFill>
                    <a:effectLst/>
                    <a:uLnTx/>
                    <a:uFillTx/>
                    <a:latin typeface="Helvetica" charset="0"/>
                  </a:rPr>
                  <a:t>Genes</a:t>
                </a:r>
              </a:p>
            </p:txBody>
          </p:sp>
          <p:sp useBgFill="1">
            <p:nvSpPr>
              <p:cNvPr id="134" name="Rectangle 56"/>
              <p:cNvSpPr>
                <a:spLocks noChangeArrowheads="1"/>
              </p:cNvSpPr>
              <p:nvPr/>
            </p:nvSpPr>
            <p:spPr bwMode="auto">
              <a:xfrm>
                <a:off x="7543800" y="3695700"/>
                <a:ext cx="1587500" cy="2413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5" name="Rectangle 57"/>
              <p:cNvSpPr>
                <a:spLocks noChangeArrowheads="1"/>
              </p:cNvSpPr>
              <p:nvPr/>
            </p:nvSpPr>
            <p:spPr bwMode="auto">
              <a:xfrm>
                <a:off x="7785100" y="3035300"/>
                <a:ext cx="1041400" cy="4953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6" name="Rectangle 58"/>
              <p:cNvSpPr>
                <a:spLocks noChangeArrowheads="1"/>
              </p:cNvSpPr>
              <p:nvPr/>
            </p:nvSpPr>
            <p:spPr bwMode="auto">
              <a:xfrm>
                <a:off x="5549900" y="24384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useBgFill="1">
            <p:nvSpPr>
              <p:cNvPr id="137" name="Rectangle 59"/>
              <p:cNvSpPr>
                <a:spLocks noChangeArrowheads="1"/>
              </p:cNvSpPr>
              <p:nvPr/>
            </p:nvSpPr>
            <p:spPr bwMode="auto">
              <a:xfrm>
                <a:off x="6032500" y="24384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8" name="Rectangle 60"/>
              <p:cNvSpPr>
                <a:spLocks noChangeArrowheads="1"/>
              </p:cNvSpPr>
              <p:nvPr/>
            </p:nvSpPr>
            <p:spPr bwMode="auto">
              <a:xfrm>
                <a:off x="3605213" y="32702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39" name="Rectangle 61"/>
              <p:cNvSpPr>
                <a:spLocks noChangeArrowheads="1"/>
              </p:cNvSpPr>
              <p:nvPr/>
            </p:nvSpPr>
            <p:spPr bwMode="auto">
              <a:xfrm>
                <a:off x="5116513" y="30543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40" name="Rectangle 62"/>
              <p:cNvSpPr>
                <a:spLocks noChangeArrowheads="1"/>
              </p:cNvSpPr>
              <p:nvPr/>
            </p:nvSpPr>
            <p:spPr bwMode="auto">
              <a:xfrm>
                <a:off x="5726113" y="30416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41" name="Rectangle 63"/>
              <p:cNvSpPr>
                <a:spLocks noChangeArrowheads="1"/>
              </p:cNvSpPr>
              <p:nvPr/>
            </p:nvSpPr>
            <p:spPr bwMode="auto">
              <a:xfrm>
                <a:off x="6424613" y="2978150"/>
                <a:ext cx="3413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42" name="Rectangle 64"/>
              <p:cNvSpPr>
                <a:spLocks noChangeArrowheads="1"/>
              </p:cNvSpPr>
              <p:nvPr/>
            </p:nvSpPr>
            <p:spPr bwMode="auto">
              <a:xfrm>
                <a:off x="4125913" y="3308350"/>
                <a:ext cx="320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p:nvSpPr>
              <p:cNvPr id="143" name="Rectangle 65"/>
              <p:cNvSpPr>
                <a:spLocks noChangeArrowheads="1"/>
              </p:cNvSpPr>
              <p:nvPr/>
            </p:nvSpPr>
            <p:spPr bwMode="auto">
              <a:xfrm>
                <a:off x="4379913" y="3155950"/>
                <a:ext cx="6286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Symbol" pitchFamily="18" charset="2"/>
                  </a:rPr>
                  <a:t></a:t>
                </a:r>
                <a:r>
                  <a:rPr kumimoji="0" lang="en-GB" sz="1800" b="0" i="0" u="none" strike="noStrike" kern="0" cap="none" spc="0" normalizeH="0" baseline="-25000" noProof="0" smtClean="0">
                    <a:ln>
                      <a:noFill/>
                    </a:ln>
                    <a:solidFill>
                      <a:srgbClr val="000000"/>
                    </a:solidFill>
                    <a:effectLst/>
                    <a:uLnTx/>
                    <a:uFillTx/>
                    <a:latin typeface="Symbol" pitchFamily="18" charset="2"/>
                  </a:rPr>
                  <a:t></a:t>
                </a:r>
                <a:r>
                  <a:rPr kumimoji="0" lang="en-GB" sz="1800" b="0" i="0" u="none" strike="noStrike" kern="0" cap="none" spc="0" normalizeH="0" baseline="0" noProof="0" smtClean="0">
                    <a:ln>
                      <a:noFill/>
                    </a:ln>
                    <a:solidFill>
                      <a:srgbClr val="000000"/>
                    </a:solidFill>
                    <a:effectLst/>
                    <a:uLnTx/>
                    <a:uFillTx/>
                    <a:latin typeface="Symbol" pitchFamily="18" charset="2"/>
                  </a:rPr>
                  <a:t></a:t>
                </a:r>
              </a:p>
            </p:txBody>
          </p:sp>
          <p:sp useBgFill="1">
            <p:nvSpPr>
              <p:cNvPr id="144" name="Rectangle 66"/>
              <p:cNvSpPr>
                <a:spLocks noChangeArrowheads="1"/>
              </p:cNvSpPr>
              <p:nvPr/>
            </p:nvSpPr>
            <p:spPr bwMode="auto">
              <a:xfrm>
                <a:off x="4953000" y="2476500"/>
                <a:ext cx="419100"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5" name="Rectangle 67"/>
              <p:cNvSpPr>
                <a:spLocks noChangeArrowheads="1"/>
              </p:cNvSpPr>
              <p:nvPr/>
            </p:nvSpPr>
            <p:spPr bwMode="auto">
              <a:xfrm>
                <a:off x="4983163" y="239712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B</a:t>
                </a:r>
              </a:p>
            </p:txBody>
          </p:sp>
          <p:sp>
            <p:nvSpPr>
              <p:cNvPr id="146" name="Rectangle 68"/>
              <p:cNvSpPr>
                <a:spLocks noChangeArrowheads="1"/>
              </p:cNvSpPr>
              <p:nvPr/>
            </p:nvSpPr>
            <p:spPr bwMode="auto">
              <a:xfrm>
                <a:off x="5503863" y="2397125"/>
                <a:ext cx="346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C</a:t>
                </a:r>
              </a:p>
            </p:txBody>
          </p:sp>
          <p:sp>
            <p:nvSpPr>
              <p:cNvPr id="147" name="Rectangle 69"/>
              <p:cNvSpPr>
                <a:spLocks noChangeArrowheads="1"/>
              </p:cNvSpPr>
              <p:nvPr/>
            </p:nvSpPr>
            <p:spPr bwMode="auto">
              <a:xfrm>
                <a:off x="6113463" y="239712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000000"/>
                    </a:solidFill>
                    <a:effectLst/>
                    <a:uLnTx/>
                    <a:uFillTx/>
                    <a:latin typeface="Helvetica" charset="0"/>
                  </a:rPr>
                  <a:t>A</a:t>
                </a:r>
              </a:p>
            </p:txBody>
          </p:sp>
          <p:sp>
            <p:nvSpPr>
              <p:cNvPr id="148" name="Rectangle 70"/>
              <p:cNvSpPr>
                <a:spLocks noChangeArrowheads="1"/>
              </p:cNvSpPr>
              <p:nvPr/>
            </p:nvSpPr>
            <p:spPr bwMode="auto">
              <a:xfrm>
                <a:off x="7662863" y="3057525"/>
                <a:ext cx="1336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000000"/>
                    </a:solidFill>
                    <a:effectLst/>
                    <a:uLnTx/>
                    <a:uFillTx/>
                    <a:latin typeface="Helvetica" charset="0"/>
                  </a:rPr>
                  <a:t>Cell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000000"/>
                    </a:solidFill>
                    <a:effectLst/>
                    <a:uLnTx/>
                    <a:uFillTx/>
                    <a:latin typeface="Helvetica" charset="0"/>
                  </a:rPr>
                  <a:t>membrane</a:t>
                </a:r>
              </a:p>
            </p:txBody>
          </p:sp>
        </p:grpSp>
      </p:grpSp>
      <p:sp>
        <p:nvSpPr>
          <p:cNvPr id="4" name="Rounded Rectangle 3"/>
          <p:cNvSpPr/>
          <p:nvPr/>
        </p:nvSpPr>
        <p:spPr bwMode="auto">
          <a:xfrm>
            <a:off x="7556500" y="4911725"/>
            <a:ext cx="892175" cy="358775"/>
          </a:xfrm>
          <a:prstGeom prst="round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3000" b="0" i="0" u="none" strike="noStrike" cap="none" normalizeH="0" baseline="0" smtClean="0">
              <a:ln>
                <a:noFill/>
              </a:ln>
              <a:solidFill>
                <a:srgbClr val="FE9914"/>
              </a:solidFill>
              <a:effectLst/>
              <a:latin typeface="Arial" charset="0"/>
            </a:endParaRPr>
          </a:p>
        </p:txBody>
      </p:sp>
      <p:sp>
        <p:nvSpPr>
          <p:cNvPr id="150" name="Rounded Rectangle 149"/>
          <p:cNvSpPr/>
          <p:nvPr/>
        </p:nvSpPr>
        <p:spPr bwMode="auto">
          <a:xfrm>
            <a:off x="3555380" y="5856288"/>
            <a:ext cx="1045196" cy="358775"/>
          </a:xfrm>
          <a:prstGeom prst="round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3000" b="0" i="0" u="none" strike="noStrike" cap="none" normalizeH="0" baseline="0" smtClean="0">
              <a:ln>
                <a:noFill/>
              </a:ln>
              <a:solidFill>
                <a:srgbClr val="FE9914"/>
              </a:solidFill>
              <a:effectLst/>
              <a:latin typeface="Arial" charset="0"/>
            </a:endParaRPr>
          </a:p>
        </p:txBody>
      </p:sp>
      <p:sp>
        <p:nvSpPr>
          <p:cNvPr id="151" name="Rounded Rectangle 150"/>
          <p:cNvSpPr/>
          <p:nvPr/>
        </p:nvSpPr>
        <p:spPr bwMode="auto">
          <a:xfrm>
            <a:off x="5041900" y="5765800"/>
            <a:ext cx="892175" cy="358775"/>
          </a:xfrm>
          <a:prstGeom prst="round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3000" b="0" i="0" u="none" strike="noStrike" cap="none" normalizeH="0" baseline="0" smtClean="0">
              <a:ln>
                <a:noFill/>
              </a:ln>
              <a:solidFill>
                <a:srgbClr val="FE9914"/>
              </a:solidFill>
              <a:effectLst/>
              <a:latin typeface="Arial" charset="0"/>
            </a:endParaRPr>
          </a:p>
        </p:txBody>
      </p:sp>
      <p:sp>
        <p:nvSpPr>
          <p:cNvPr id="76"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37</a:t>
            </a:fld>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1360933" y="307612"/>
            <a:ext cx="630942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i="0" u="none" strike="noStrike" kern="0" cap="none" spc="0" normalizeH="0" baseline="0" noProof="0" dirty="0" smtClean="0">
                <a:ln>
                  <a:noFill/>
                </a:ln>
                <a:solidFill>
                  <a:srgbClr val="00B0F0"/>
                </a:solidFill>
                <a:effectLst/>
                <a:uLnTx/>
                <a:uFillTx/>
              </a:rPr>
              <a:t>Polymorphism in the human MHC</a:t>
            </a:r>
          </a:p>
        </p:txBody>
      </p:sp>
      <p:sp>
        <p:nvSpPr>
          <p:cNvPr id="5" name="Rectangle 65"/>
          <p:cNvSpPr>
            <a:spLocks noChangeArrowheads="1"/>
          </p:cNvSpPr>
          <p:nvPr/>
        </p:nvSpPr>
        <p:spPr bwMode="auto">
          <a:xfrm>
            <a:off x="639763" y="957263"/>
            <a:ext cx="80391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Variation &gt;1% at a single genetic locus in a population of individuals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In the human population, over 4,200 HLA class I/II proteins have been identified</a:t>
            </a:r>
          </a:p>
        </p:txBody>
      </p:sp>
      <p:grpSp>
        <p:nvGrpSpPr>
          <p:cNvPr id="6" name="Group 66"/>
          <p:cNvGrpSpPr>
            <a:grpSpLocks/>
          </p:cNvGrpSpPr>
          <p:nvPr/>
        </p:nvGrpSpPr>
        <p:grpSpPr bwMode="auto">
          <a:xfrm>
            <a:off x="5111753" y="5491169"/>
            <a:ext cx="2254251" cy="458788"/>
            <a:chOff x="3220" y="3459"/>
            <a:chExt cx="1420" cy="289"/>
          </a:xfrm>
        </p:grpSpPr>
        <p:sp>
          <p:nvSpPr>
            <p:cNvPr id="7" name="Rectangle 67"/>
            <p:cNvSpPr>
              <a:spLocks noChangeArrowheads="1"/>
            </p:cNvSpPr>
            <p:nvPr/>
          </p:nvSpPr>
          <p:spPr bwMode="auto">
            <a:xfrm>
              <a:off x="3220" y="3459"/>
              <a:ext cx="2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dirty="0">
                  <a:solidFill>
                    <a:schemeClr val="tx1"/>
                  </a:solidFill>
                  <a:latin typeface="Symbol" charset="2"/>
                </a:rPr>
                <a:t>a</a:t>
              </a:r>
            </a:p>
          </p:txBody>
        </p:sp>
        <p:sp>
          <p:nvSpPr>
            <p:cNvPr id="8" name="Rectangle 68"/>
            <p:cNvSpPr>
              <a:spLocks noChangeArrowheads="1"/>
            </p:cNvSpPr>
            <p:nvPr/>
          </p:nvSpPr>
          <p:spPr bwMode="auto">
            <a:xfrm>
              <a:off x="3450" y="3459"/>
              <a:ext cx="22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a:solidFill>
                    <a:schemeClr val="tx1"/>
                  </a:solidFill>
                  <a:latin typeface="Symbol" charset="2"/>
                </a:rPr>
                <a:t>b</a:t>
              </a:r>
            </a:p>
          </p:txBody>
        </p:sp>
        <p:sp>
          <p:nvSpPr>
            <p:cNvPr id="9" name="Rectangle 69"/>
            <p:cNvSpPr>
              <a:spLocks noChangeArrowheads="1"/>
            </p:cNvSpPr>
            <p:nvPr/>
          </p:nvSpPr>
          <p:spPr bwMode="auto">
            <a:xfrm>
              <a:off x="3687" y="3459"/>
              <a:ext cx="2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a:solidFill>
                    <a:schemeClr val="tx1"/>
                  </a:solidFill>
                  <a:latin typeface="Symbol" charset="2"/>
                </a:rPr>
                <a:t>a</a:t>
              </a:r>
            </a:p>
          </p:txBody>
        </p:sp>
        <p:sp>
          <p:nvSpPr>
            <p:cNvPr id="10" name="Rectangle 70"/>
            <p:cNvSpPr>
              <a:spLocks noChangeArrowheads="1"/>
            </p:cNvSpPr>
            <p:nvPr/>
          </p:nvSpPr>
          <p:spPr bwMode="auto">
            <a:xfrm>
              <a:off x="3922" y="3459"/>
              <a:ext cx="22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a:solidFill>
                    <a:schemeClr val="tx1"/>
                  </a:solidFill>
                  <a:latin typeface="Symbol" charset="2"/>
                </a:rPr>
                <a:t>b</a:t>
              </a:r>
            </a:p>
          </p:txBody>
        </p:sp>
        <p:sp>
          <p:nvSpPr>
            <p:cNvPr id="11" name="Rectangle 71"/>
            <p:cNvSpPr>
              <a:spLocks noChangeArrowheads="1"/>
            </p:cNvSpPr>
            <p:nvPr/>
          </p:nvSpPr>
          <p:spPr bwMode="auto">
            <a:xfrm>
              <a:off x="4181" y="3459"/>
              <a:ext cx="23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a:solidFill>
                    <a:schemeClr val="tx1"/>
                  </a:solidFill>
                  <a:latin typeface="Symbol" charset="2"/>
                </a:rPr>
                <a:t>a</a:t>
              </a:r>
            </a:p>
          </p:txBody>
        </p:sp>
        <p:sp>
          <p:nvSpPr>
            <p:cNvPr id="12" name="Rectangle 72"/>
            <p:cNvSpPr>
              <a:spLocks noChangeArrowheads="1"/>
            </p:cNvSpPr>
            <p:nvPr/>
          </p:nvSpPr>
          <p:spPr bwMode="auto">
            <a:xfrm>
              <a:off x="4419" y="3459"/>
              <a:ext cx="22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algn="ctr"/>
              <a:r>
                <a:rPr lang="en-GB" sz="2400">
                  <a:solidFill>
                    <a:schemeClr val="tx1"/>
                  </a:solidFill>
                  <a:latin typeface="Symbol" charset="2"/>
                </a:rPr>
                <a:t>b</a:t>
              </a:r>
            </a:p>
          </p:txBody>
        </p:sp>
      </p:grpSp>
      <p:grpSp>
        <p:nvGrpSpPr>
          <p:cNvPr id="13" name="Group 73"/>
          <p:cNvGrpSpPr>
            <a:grpSpLocks/>
          </p:cNvGrpSpPr>
          <p:nvPr/>
        </p:nvGrpSpPr>
        <p:grpSpPr bwMode="auto">
          <a:xfrm>
            <a:off x="5140325" y="5005388"/>
            <a:ext cx="325438" cy="557212"/>
            <a:chOff x="3238" y="3153"/>
            <a:chExt cx="205" cy="351"/>
          </a:xfrm>
        </p:grpSpPr>
        <p:sp>
          <p:nvSpPr>
            <p:cNvPr id="14" name="Rectangle 74"/>
            <p:cNvSpPr>
              <a:spLocks noChangeArrowheads="1"/>
            </p:cNvSpPr>
            <p:nvPr/>
          </p:nvSpPr>
          <p:spPr bwMode="auto">
            <a:xfrm>
              <a:off x="3255" y="3474"/>
              <a:ext cx="168" cy="30"/>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Rectangle 75"/>
            <p:cNvSpPr>
              <a:spLocks noChangeArrowheads="1"/>
            </p:cNvSpPr>
            <p:nvPr/>
          </p:nvSpPr>
          <p:spPr bwMode="auto">
            <a:xfrm>
              <a:off x="3238" y="3153"/>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2</a:t>
              </a:r>
            </a:p>
          </p:txBody>
        </p:sp>
      </p:grpSp>
      <p:sp>
        <p:nvSpPr>
          <p:cNvPr id="16" name="Rectangle 77"/>
          <p:cNvSpPr>
            <a:spLocks noChangeArrowheads="1"/>
          </p:cNvSpPr>
          <p:nvPr/>
        </p:nvSpPr>
        <p:spPr bwMode="auto">
          <a:xfrm>
            <a:off x="5505450" y="3105150"/>
            <a:ext cx="288925" cy="2457450"/>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Rectangle 78"/>
          <p:cNvSpPr>
            <a:spLocks noChangeArrowheads="1"/>
          </p:cNvSpPr>
          <p:nvPr/>
        </p:nvSpPr>
        <p:spPr bwMode="auto">
          <a:xfrm>
            <a:off x="5257800" y="2716213"/>
            <a:ext cx="8699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705</a:t>
            </a:r>
          </a:p>
        </p:txBody>
      </p:sp>
      <p:grpSp>
        <p:nvGrpSpPr>
          <p:cNvPr id="18" name="Group 79"/>
          <p:cNvGrpSpPr>
            <a:grpSpLocks/>
          </p:cNvGrpSpPr>
          <p:nvPr/>
        </p:nvGrpSpPr>
        <p:grpSpPr bwMode="auto">
          <a:xfrm>
            <a:off x="5813425" y="4413250"/>
            <a:ext cx="828675" cy="1149350"/>
            <a:chOff x="3662" y="2780"/>
            <a:chExt cx="522" cy="724"/>
          </a:xfrm>
        </p:grpSpPr>
        <p:sp>
          <p:nvSpPr>
            <p:cNvPr id="19" name="Rectangle 80"/>
            <p:cNvSpPr>
              <a:spLocks noChangeArrowheads="1"/>
            </p:cNvSpPr>
            <p:nvPr/>
          </p:nvSpPr>
          <p:spPr bwMode="auto">
            <a:xfrm>
              <a:off x="3957" y="3095"/>
              <a:ext cx="152" cy="409"/>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0" name="Group 81"/>
            <p:cNvGrpSpPr>
              <a:grpSpLocks/>
            </p:cNvGrpSpPr>
            <p:nvPr/>
          </p:nvGrpSpPr>
          <p:grpSpPr bwMode="auto">
            <a:xfrm>
              <a:off x="3662" y="3062"/>
              <a:ext cx="292" cy="442"/>
              <a:chOff x="3662" y="3062"/>
              <a:chExt cx="292" cy="442"/>
            </a:xfrm>
          </p:grpSpPr>
          <p:sp>
            <p:nvSpPr>
              <p:cNvPr id="22" name="Rectangle 82"/>
              <p:cNvSpPr>
                <a:spLocks noChangeArrowheads="1"/>
              </p:cNvSpPr>
              <p:nvPr/>
            </p:nvSpPr>
            <p:spPr bwMode="auto">
              <a:xfrm>
                <a:off x="3726" y="3381"/>
                <a:ext cx="160" cy="123"/>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Rectangle 83"/>
              <p:cNvSpPr>
                <a:spLocks noChangeArrowheads="1"/>
              </p:cNvSpPr>
              <p:nvPr/>
            </p:nvSpPr>
            <p:spPr bwMode="auto">
              <a:xfrm>
                <a:off x="3662" y="3062"/>
                <a:ext cx="2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26</a:t>
                </a:r>
              </a:p>
            </p:txBody>
          </p:sp>
        </p:grpSp>
        <p:sp>
          <p:nvSpPr>
            <p:cNvPr id="21" name="Rectangle 84"/>
            <p:cNvSpPr>
              <a:spLocks noChangeArrowheads="1"/>
            </p:cNvSpPr>
            <p:nvPr/>
          </p:nvSpPr>
          <p:spPr bwMode="auto">
            <a:xfrm>
              <a:off x="3845" y="2780"/>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 89</a:t>
              </a:r>
            </a:p>
          </p:txBody>
        </p:sp>
      </p:grpSp>
      <p:sp>
        <p:nvSpPr>
          <p:cNvPr id="24" name="Rectangle 86"/>
          <p:cNvSpPr>
            <a:spLocks noChangeArrowheads="1"/>
          </p:cNvSpPr>
          <p:nvPr/>
        </p:nvSpPr>
        <p:spPr bwMode="auto">
          <a:xfrm>
            <a:off x="6692900" y="5391150"/>
            <a:ext cx="266700" cy="171450"/>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Rectangle 87"/>
          <p:cNvSpPr>
            <a:spLocks noChangeArrowheads="1"/>
          </p:cNvSpPr>
          <p:nvPr/>
        </p:nvSpPr>
        <p:spPr bwMode="auto">
          <a:xfrm>
            <a:off x="7067550" y="4686300"/>
            <a:ext cx="269875" cy="876300"/>
          </a:xfrm>
          <a:prstGeom prst="rect">
            <a:avLst/>
          </a:prstGeom>
          <a:solidFill>
            <a:srgbClr val="FF00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Rectangle 88"/>
          <p:cNvSpPr>
            <a:spLocks noChangeArrowheads="1"/>
          </p:cNvSpPr>
          <p:nvPr/>
        </p:nvSpPr>
        <p:spPr bwMode="auto">
          <a:xfrm>
            <a:off x="6597650" y="4884738"/>
            <a:ext cx="46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16</a:t>
            </a:r>
          </a:p>
        </p:txBody>
      </p:sp>
      <p:sp>
        <p:nvSpPr>
          <p:cNvPr id="27" name="Rectangle 89"/>
          <p:cNvSpPr>
            <a:spLocks noChangeArrowheads="1"/>
          </p:cNvSpPr>
          <p:nvPr/>
        </p:nvSpPr>
        <p:spPr bwMode="auto">
          <a:xfrm>
            <a:off x="6886575" y="4149725"/>
            <a:ext cx="611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124</a:t>
            </a:r>
          </a:p>
        </p:txBody>
      </p:sp>
      <p:grpSp>
        <p:nvGrpSpPr>
          <p:cNvPr id="28" name="Group 90"/>
          <p:cNvGrpSpPr>
            <a:grpSpLocks/>
          </p:cNvGrpSpPr>
          <p:nvPr/>
        </p:nvGrpSpPr>
        <p:grpSpPr bwMode="auto">
          <a:xfrm>
            <a:off x="4768850" y="2763838"/>
            <a:ext cx="3062288" cy="3455987"/>
            <a:chOff x="3004" y="1741"/>
            <a:chExt cx="1929" cy="2177"/>
          </a:xfrm>
        </p:grpSpPr>
        <p:sp>
          <p:nvSpPr>
            <p:cNvPr id="29" name="Line 91"/>
            <p:cNvSpPr>
              <a:spLocks noChangeShapeType="1"/>
            </p:cNvSpPr>
            <p:nvPr/>
          </p:nvSpPr>
          <p:spPr bwMode="auto">
            <a:xfrm>
              <a:off x="3210" y="1741"/>
              <a:ext cx="0" cy="1914"/>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0" name="Line 92"/>
            <p:cNvSpPr>
              <a:spLocks noChangeShapeType="1"/>
            </p:cNvSpPr>
            <p:nvPr/>
          </p:nvSpPr>
          <p:spPr bwMode="auto">
            <a:xfrm>
              <a:off x="3004" y="3511"/>
              <a:ext cx="1776"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1" name="Rectangle 93"/>
            <p:cNvSpPr>
              <a:spLocks noChangeArrowheads="1"/>
            </p:cNvSpPr>
            <p:nvPr/>
          </p:nvSpPr>
          <p:spPr bwMode="auto">
            <a:xfrm>
              <a:off x="3287" y="3670"/>
              <a:ext cx="34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DR</a:t>
              </a:r>
            </a:p>
          </p:txBody>
        </p:sp>
        <p:sp>
          <p:nvSpPr>
            <p:cNvPr id="32" name="Rectangle 94"/>
            <p:cNvSpPr>
              <a:spLocks noChangeArrowheads="1"/>
            </p:cNvSpPr>
            <p:nvPr/>
          </p:nvSpPr>
          <p:spPr bwMode="auto">
            <a:xfrm>
              <a:off x="3752" y="3670"/>
              <a:ext cx="3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DP</a:t>
              </a:r>
            </a:p>
          </p:txBody>
        </p:sp>
        <p:sp>
          <p:nvSpPr>
            <p:cNvPr id="33" name="Rectangle 95"/>
            <p:cNvSpPr>
              <a:spLocks noChangeArrowheads="1"/>
            </p:cNvSpPr>
            <p:nvPr/>
          </p:nvSpPr>
          <p:spPr bwMode="auto">
            <a:xfrm>
              <a:off x="4214" y="3670"/>
              <a:ext cx="35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DQ</a:t>
              </a:r>
            </a:p>
          </p:txBody>
        </p:sp>
        <p:sp>
          <p:nvSpPr>
            <p:cNvPr id="34" name="Rectangle 96"/>
            <p:cNvSpPr>
              <a:spLocks noChangeArrowheads="1"/>
            </p:cNvSpPr>
            <p:nvPr/>
          </p:nvSpPr>
          <p:spPr bwMode="auto">
            <a:xfrm>
              <a:off x="4179" y="1861"/>
              <a:ext cx="75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smtClean="0">
                  <a:ln>
                    <a:noFill/>
                  </a:ln>
                  <a:solidFill>
                    <a:sysClr val="windowText" lastClr="000000"/>
                  </a:solidFill>
                  <a:effectLst/>
                  <a:uLnTx/>
                  <a:uFillTx/>
                </a:rPr>
                <a:t>Class II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35" name="Group 97"/>
          <p:cNvGrpSpPr>
            <a:grpSpLocks/>
          </p:cNvGrpSpPr>
          <p:nvPr/>
        </p:nvGrpSpPr>
        <p:grpSpPr bwMode="auto">
          <a:xfrm>
            <a:off x="2727325" y="2284413"/>
            <a:ext cx="754063" cy="3290887"/>
            <a:chOff x="1718" y="1439"/>
            <a:chExt cx="475" cy="2073"/>
          </a:xfrm>
        </p:grpSpPr>
        <p:sp>
          <p:nvSpPr>
            <p:cNvPr id="36" name="Rectangle 98"/>
            <p:cNvSpPr>
              <a:spLocks noChangeArrowheads="1"/>
            </p:cNvSpPr>
            <p:nvPr/>
          </p:nvSpPr>
          <p:spPr bwMode="auto">
            <a:xfrm>
              <a:off x="1866" y="1755"/>
              <a:ext cx="168" cy="1757"/>
            </a:xfrm>
            <a:prstGeom prst="rect">
              <a:avLst/>
            </a:prstGeom>
            <a:solidFill>
              <a:srgbClr val="00FF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Rectangle 99"/>
            <p:cNvSpPr>
              <a:spLocks noChangeArrowheads="1"/>
            </p:cNvSpPr>
            <p:nvPr/>
          </p:nvSpPr>
          <p:spPr bwMode="auto">
            <a:xfrm>
              <a:off x="1718" y="1439"/>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1505</a:t>
              </a:r>
            </a:p>
          </p:txBody>
        </p:sp>
      </p:grpSp>
      <p:grpSp>
        <p:nvGrpSpPr>
          <p:cNvPr id="38" name="Group 100"/>
          <p:cNvGrpSpPr>
            <a:grpSpLocks/>
          </p:cNvGrpSpPr>
          <p:nvPr/>
        </p:nvGrpSpPr>
        <p:grpSpPr bwMode="auto">
          <a:xfrm>
            <a:off x="2217738" y="3719513"/>
            <a:ext cx="754062" cy="1855787"/>
            <a:chOff x="1397" y="2343"/>
            <a:chExt cx="475" cy="1169"/>
          </a:xfrm>
        </p:grpSpPr>
        <p:sp>
          <p:nvSpPr>
            <p:cNvPr id="39" name="Rectangle 101"/>
            <p:cNvSpPr>
              <a:spLocks noChangeArrowheads="1"/>
            </p:cNvSpPr>
            <p:nvPr/>
          </p:nvSpPr>
          <p:spPr bwMode="auto">
            <a:xfrm>
              <a:off x="1501" y="2652"/>
              <a:ext cx="168" cy="860"/>
            </a:xfrm>
            <a:prstGeom prst="rect">
              <a:avLst/>
            </a:prstGeom>
            <a:solidFill>
              <a:srgbClr val="00FF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Rectangle 102"/>
            <p:cNvSpPr>
              <a:spLocks noChangeArrowheads="1"/>
            </p:cNvSpPr>
            <p:nvPr/>
          </p:nvSpPr>
          <p:spPr bwMode="auto">
            <a:xfrm>
              <a:off x="1397" y="2343"/>
              <a:ext cx="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1024</a:t>
              </a:r>
            </a:p>
          </p:txBody>
        </p:sp>
      </p:grpSp>
      <p:grpSp>
        <p:nvGrpSpPr>
          <p:cNvPr id="41" name="Group 103"/>
          <p:cNvGrpSpPr>
            <a:grpSpLocks/>
          </p:cNvGrpSpPr>
          <p:nvPr/>
        </p:nvGrpSpPr>
        <p:grpSpPr bwMode="auto">
          <a:xfrm>
            <a:off x="3354388" y="4470400"/>
            <a:ext cx="611187" cy="1104900"/>
            <a:chOff x="2113" y="2816"/>
            <a:chExt cx="385" cy="696"/>
          </a:xfrm>
        </p:grpSpPr>
        <p:sp>
          <p:nvSpPr>
            <p:cNvPr id="42" name="Rectangle 104"/>
            <p:cNvSpPr>
              <a:spLocks noChangeArrowheads="1"/>
            </p:cNvSpPr>
            <p:nvPr/>
          </p:nvSpPr>
          <p:spPr bwMode="auto">
            <a:xfrm>
              <a:off x="2217" y="3124"/>
              <a:ext cx="168" cy="388"/>
            </a:xfrm>
            <a:prstGeom prst="rect">
              <a:avLst/>
            </a:prstGeom>
            <a:solidFill>
              <a:srgbClr val="00FF00"/>
            </a:solidFill>
            <a:ln w="12700">
              <a:solidFill>
                <a:srgbClr val="000202"/>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Rectangle 105"/>
            <p:cNvSpPr>
              <a:spLocks noChangeArrowheads="1"/>
            </p:cNvSpPr>
            <p:nvPr/>
          </p:nvSpPr>
          <p:spPr bwMode="auto">
            <a:xfrm>
              <a:off x="2113" y="2816"/>
              <a:ext cx="3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709</a:t>
              </a:r>
            </a:p>
          </p:txBody>
        </p:sp>
      </p:grpSp>
      <p:grpSp>
        <p:nvGrpSpPr>
          <p:cNvPr id="44" name="Group 106"/>
          <p:cNvGrpSpPr>
            <a:grpSpLocks/>
          </p:cNvGrpSpPr>
          <p:nvPr/>
        </p:nvGrpSpPr>
        <p:grpSpPr bwMode="auto">
          <a:xfrm>
            <a:off x="1095375" y="2763838"/>
            <a:ext cx="3589338" cy="3205162"/>
            <a:chOff x="690" y="1741"/>
            <a:chExt cx="2261" cy="2019"/>
          </a:xfrm>
        </p:grpSpPr>
        <p:grpSp>
          <p:nvGrpSpPr>
            <p:cNvPr id="45" name="Group 107"/>
            <p:cNvGrpSpPr>
              <a:grpSpLocks/>
            </p:cNvGrpSpPr>
            <p:nvPr/>
          </p:nvGrpSpPr>
          <p:grpSpPr bwMode="auto">
            <a:xfrm>
              <a:off x="1474" y="3512"/>
              <a:ext cx="942" cy="248"/>
              <a:chOff x="1474" y="3512"/>
              <a:chExt cx="942" cy="248"/>
            </a:xfrm>
          </p:grpSpPr>
          <p:sp>
            <p:nvSpPr>
              <p:cNvPr id="51" name="Rectangle 108"/>
              <p:cNvSpPr>
                <a:spLocks noChangeArrowheads="1"/>
              </p:cNvSpPr>
              <p:nvPr/>
            </p:nvSpPr>
            <p:spPr bwMode="auto">
              <a:xfrm>
                <a:off x="1474" y="3512"/>
                <a:ext cx="22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A</a:t>
                </a:r>
              </a:p>
            </p:txBody>
          </p:sp>
          <p:sp>
            <p:nvSpPr>
              <p:cNvPr id="52" name="Rectangle 109"/>
              <p:cNvSpPr>
                <a:spLocks noChangeArrowheads="1"/>
              </p:cNvSpPr>
              <p:nvPr/>
            </p:nvSpPr>
            <p:spPr bwMode="auto">
              <a:xfrm>
                <a:off x="1839" y="3512"/>
                <a:ext cx="22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B</a:t>
                </a:r>
              </a:p>
            </p:txBody>
          </p:sp>
          <p:sp>
            <p:nvSpPr>
              <p:cNvPr id="53" name="Rectangle 110"/>
              <p:cNvSpPr>
                <a:spLocks noChangeArrowheads="1"/>
              </p:cNvSpPr>
              <p:nvPr/>
            </p:nvSpPr>
            <p:spPr bwMode="auto">
              <a:xfrm>
                <a:off x="2186" y="3512"/>
                <a:ext cx="2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C</a:t>
                </a:r>
              </a:p>
            </p:txBody>
          </p:sp>
        </p:grpSp>
        <p:grpSp>
          <p:nvGrpSpPr>
            <p:cNvPr id="46" name="Group 111"/>
            <p:cNvGrpSpPr>
              <a:grpSpLocks/>
            </p:cNvGrpSpPr>
            <p:nvPr/>
          </p:nvGrpSpPr>
          <p:grpSpPr bwMode="auto">
            <a:xfrm>
              <a:off x="690" y="1741"/>
              <a:ext cx="2261" cy="1914"/>
              <a:chOff x="690" y="1741"/>
              <a:chExt cx="2261" cy="1914"/>
            </a:xfrm>
          </p:grpSpPr>
          <p:sp>
            <p:nvSpPr>
              <p:cNvPr id="47" name="Rectangle 112"/>
              <p:cNvSpPr>
                <a:spLocks noChangeArrowheads="1"/>
              </p:cNvSpPr>
              <p:nvPr/>
            </p:nvSpPr>
            <p:spPr bwMode="auto">
              <a:xfrm rot="-5400000">
                <a:off x="581" y="2136"/>
                <a:ext cx="624"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No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variants</a:t>
                </a:r>
              </a:p>
            </p:txBody>
          </p:sp>
          <p:sp>
            <p:nvSpPr>
              <p:cNvPr id="48" name="Line 113"/>
              <p:cNvSpPr>
                <a:spLocks noChangeShapeType="1"/>
              </p:cNvSpPr>
              <p:nvPr/>
            </p:nvSpPr>
            <p:spPr bwMode="auto">
              <a:xfrm>
                <a:off x="1195" y="1741"/>
                <a:ext cx="0" cy="1914"/>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9" name="Line 114"/>
              <p:cNvSpPr>
                <a:spLocks noChangeShapeType="1"/>
              </p:cNvSpPr>
              <p:nvPr/>
            </p:nvSpPr>
            <p:spPr bwMode="auto">
              <a:xfrm>
                <a:off x="989" y="3520"/>
                <a:ext cx="1776" cy="0"/>
              </a:xfrm>
              <a:prstGeom prst="line">
                <a:avLst/>
              </a:prstGeom>
              <a:noFill/>
              <a:ln w="254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0" name="Rectangle 115"/>
              <p:cNvSpPr>
                <a:spLocks noChangeArrowheads="1"/>
              </p:cNvSpPr>
              <p:nvPr/>
            </p:nvSpPr>
            <p:spPr bwMode="auto">
              <a:xfrm>
                <a:off x="2250" y="1862"/>
                <a:ext cx="70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smtClean="0">
                    <a:ln>
                      <a:noFill/>
                    </a:ln>
                    <a:solidFill>
                      <a:sysClr val="windowText" lastClr="000000"/>
                    </a:solidFill>
                    <a:effectLst/>
                    <a:uLnTx/>
                    <a:uFillTx/>
                  </a:rPr>
                  <a:t>Class I</a:t>
                </a:r>
                <a:endParaRPr kumimoji="0" lang="en-GB" sz="1800" b="0" i="0" u="none" strike="noStrike" kern="0" cap="none" spc="0" normalizeH="0" baseline="0" noProof="0" smtClean="0">
                  <a:ln>
                    <a:noFill/>
                  </a:ln>
                  <a:solidFill>
                    <a:sysClr val="windowText" lastClr="000000"/>
                  </a:solidFill>
                  <a:effectLst/>
                  <a:uLnTx/>
                  <a:uFillTx/>
                </a:endParaRPr>
              </a:p>
            </p:txBody>
          </p:sp>
        </p:grpSp>
      </p:grpSp>
      <p:grpSp>
        <p:nvGrpSpPr>
          <p:cNvPr id="54" name="Group 116"/>
          <p:cNvGrpSpPr>
            <a:grpSpLocks/>
          </p:cNvGrpSpPr>
          <p:nvPr/>
        </p:nvGrpSpPr>
        <p:grpSpPr bwMode="auto">
          <a:xfrm>
            <a:off x="692150" y="6064250"/>
            <a:ext cx="6564313" cy="619125"/>
            <a:chOff x="436" y="3820"/>
            <a:chExt cx="4135" cy="390"/>
          </a:xfrm>
        </p:grpSpPr>
        <p:sp>
          <p:nvSpPr>
            <p:cNvPr id="55" name="Rectangle 117"/>
            <p:cNvSpPr>
              <a:spLocks noChangeArrowheads="1"/>
            </p:cNvSpPr>
            <p:nvPr/>
          </p:nvSpPr>
          <p:spPr bwMode="auto">
            <a:xfrm>
              <a:off x="1118" y="3910"/>
              <a:ext cx="34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Data from http://www.anthonynolan.org.uk Oct 2010</a:t>
              </a:r>
            </a:p>
          </p:txBody>
        </p:sp>
        <p:pic>
          <p:nvPicPr>
            <p:cNvPr id="56" name="Picture 118" descr="ANBM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 y="3820"/>
              <a:ext cx="34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3875" name="Group 3"/>
          <p:cNvGraphicFramePr>
            <a:graphicFrameLocks noGrp="1"/>
          </p:cNvGraphicFramePr>
          <p:nvPr>
            <p:ph type="tbl" idx="1"/>
            <p:extLst>
              <p:ext uri="{D42A27DB-BD31-4B8C-83A1-F6EECF244321}">
                <p14:modId xmlns:p14="http://schemas.microsoft.com/office/powerpoint/2010/main" val="49114502"/>
              </p:ext>
            </p:extLst>
          </p:nvPr>
        </p:nvGraphicFramePr>
        <p:xfrm>
          <a:off x="457200" y="1835150"/>
          <a:ext cx="8229600" cy="3733674"/>
        </p:xfrm>
        <a:graphic>
          <a:graphicData uri="http://schemas.openxmlformats.org/drawingml/2006/table">
            <a:tbl>
              <a:tblPr/>
              <a:tblGrid>
                <a:gridCol w="2057400"/>
                <a:gridCol w="2057400"/>
                <a:gridCol w="2057400"/>
                <a:gridCol w="2057400"/>
              </a:tblGrid>
              <a:tr h="8366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800" b="0" i="0" u="none" strike="noStrike" cap="none" normalizeH="0" baseline="0" dirty="0" smtClean="0">
                        <a:ln>
                          <a:noFill/>
                        </a:ln>
                        <a:solidFill>
                          <a:schemeClr val="tx1"/>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charset="0"/>
                          <a:ea typeface="ＭＳ Ｐゴシック" pitchFamily="1" charset="-128"/>
                        </a:rPr>
                        <a:t>HLA-A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charset="0"/>
                          <a:ea typeface="ＭＳ Ｐゴシック" pitchFamily="1" charset="-128"/>
                        </a:rPr>
                        <a:t>HLA-B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charset="0"/>
                          <a:ea typeface="ＭＳ Ｐゴシック" pitchFamily="1" charset="-128"/>
                        </a:rPr>
                        <a:t>HLA-DR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charset="0"/>
                          <a:ea typeface="ＭＳ Ｐゴシック" pitchFamily="1" charset="-128"/>
                        </a:rPr>
                        <a:t>Recipient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HLA-A1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HLA-A2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HLA-B4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HLA-B27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HLA-DR3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HLA-DR7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charset="0"/>
                          <a:ea typeface="ＭＳ Ｐゴシック" pitchFamily="1" charset="-128"/>
                        </a:rPr>
                        <a:t>Donor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HLA-A1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HLA-A11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HLA-B8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HLA-B51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HLA-DR3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smtClean="0">
                          <a:ln>
                            <a:noFill/>
                          </a:ln>
                          <a:solidFill>
                            <a:schemeClr val="tx1"/>
                          </a:solidFill>
                          <a:effectLst/>
                          <a:latin typeface="Arial" charset="0"/>
                          <a:ea typeface="ＭＳ Ｐゴシック" pitchFamily="1" charset="-128"/>
                        </a:rPr>
                        <a:t>HLA-DR7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bg1"/>
                          </a:solidFill>
                          <a:effectLst/>
                          <a:latin typeface="Arial" charset="0"/>
                          <a:ea typeface="ＭＳ Ｐゴシック" pitchFamily="1" charset="-128"/>
                        </a:rPr>
                        <a:t>Number of mismatches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bg1"/>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bg1"/>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bg1"/>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48157" name="Rectangle 30"/>
          <p:cNvSpPr>
            <a:spLocks/>
          </p:cNvSpPr>
          <p:nvPr/>
        </p:nvSpPr>
        <p:spPr bwMode="auto">
          <a:xfrm>
            <a:off x="527100"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3200" dirty="0">
                <a:solidFill>
                  <a:srgbClr val="00B0F0"/>
                </a:solidFill>
              </a:rPr>
              <a:t>HLA matching in organ allocation</a:t>
            </a:r>
          </a:p>
        </p:txBody>
      </p:sp>
      <p:sp>
        <p:nvSpPr>
          <p:cNvPr id="48158" name="Text Box 32"/>
          <p:cNvSpPr txBox="1">
            <a:spLocks noChangeArrowheads="1"/>
          </p:cNvSpPr>
          <p:nvPr/>
        </p:nvSpPr>
        <p:spPr bwMode="auto">
          <a:xfrm>
            <a:off x="808038" y="6015038"/>
            <a:ext cx="363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1" charset="-128"/>
              </a:defRPr>
            </a:lvl9pPr>
          </a:lstStyle>
          <a:p>
            <a:pPr defTabSz="914400" eaLnBrk="1" hangingPunct="1"/>
            <a:r>
              <a:rPr lang="en-GB" sz="2000"/>
              <a:t>Number of mismatches : 0 to 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dirty="0" smtClean="0">
                <a:solidFill>
                  <a:srgbClr val="00B0F0"/>
                </a:solidFill>
              </a:rPr>
              <a:t>Allergic Reactions</a:t>
            </a:r>
          </a:p>
        </p:txBody>
      </p:sp>
      <p:sp>
        <p:nvSpPr>
          <p:cNvPr id="3" name="Content Placeholder 2"/>
          <p:cNvSpPr>
            <a:spLocks noGrp="1"/>
          </p:cNvSpPr>
          <p:nvPr>
            <p:ph idx="1"/>
          </p:nvPr>
        </p:nvSpPr>
        <p:spPr>
          <a:xfrm>
            <a:off x="395536" y="1556792"/>
            <a:ext cx="7772400" cy="4114800"/>
          </a:xfrm>
        </p:spPr>
        <p:txBody>
          <a:bodyPr/>
          <a:lstStyle/>
          <a:p>
            <a:pPr>
              <a:defRPr/>
            </a:pPr>
            <a:r>
              <a:rPr lang="en-GB" dirty="0" smtClean="0"/>
              <a:t>Hypersensitivity reactions made in response to inherently harmless environmental antigens e.g. pollen, food, drugs</a:t>
            </a:r>
          </a:p>
          <a:p>
            <a:pPr>
              <a:defRPr/>
            </a:pPr>
            <a:r>
              <a:rPr lang="en-GB" dirty="0" smtClean="0"/>
              <a:t>Most are </a:t>
            </a:r>
            <a:r>
              <a:rPr lang="en-GB" dirty="0" err="1" smtClean="0"/>
              <a:t>IgE</a:t>
            </a:r>
            <a:r>
              <a:rPr lang="en-GB" dirty="0" smtClean="0"/>
              <a:t> mediated, type I hypersensitivity reactions, but other reaction types may also be involved</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467544" y="332656"/>
            <a:ext cx="8229600" cy="1143000"/>
          </a:xfrm>
        </p:spPr>
        <p:txBody>
          <a:bodyPr/>
          <a:lstStyle/>
          <a:p>
            <a:pPr algn="ctr"/>
            <a:r>
              <a:rPr lang="en-GB" sz="3200" dirty="0" smtClean="0">
                <a:solidFill>
                  <a:srgbClr val="00B0F0"/>
                </a:solidFill>
                <a:ea typeface="ＭＳ Ｐゴシック" pitchFamily="1" charset="-128"/>
              </a:rPr>
              <a:t>Minimising HLA differences between donor and recipient improves transplant outcome</a:t>
            </a:r>
          </a:p>
        </p:txBody>
      </p:sp>
      <p:pic>
        <p:nvPicPr>
          <p:cNvPr id="49156" name="Picture 4" descr="CTS-K-21101-May2000"/>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115616" y="1556792"/>
            <a:ext cx="6423025" cy="4827588"/>
          </a:xfrm>
        </p:spPr>
      </p:pic>
      <p:sp>
        <p:nvSpPr>
          <p:cNvPr id="49157" name="AutoShape 5"/>
          <p:cNvSpPr>
            <a:spLocks noChangeArrowheads="1"/>
          </p:cNvSpPr>
          <p:nvPr/>
        </p:nvSpPr>
        <p:spPr bwMode="auto">
          <a:xfrm>
            <a:off x="3810898" y="2132856"/>
            <a:ext cx="647700" cy="288925"/>
          </a:xfrm>
          <a:prstGeom prst="roundRect">
            <a:avLst>
              <a:gd name="adj" fmla="val 16667"/>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40</a:t>
            </a:fld>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539552" y="404664"/>
            <a:ext cx="8229600" cy="1143000"/>
          </a:xfrm>
        </p:spPr>
        <p:txBody>
          <a:bodyPr/>
          <a:lstStyle/>
          <a:p>
            <a:pPr algn="ctr"/>
            <a:r>
              <a:rPr lang="en-GB" sz="4000" dirty="0" smtClean="0">
                <a:solidFill>
                  <a:srgbClr val="00B0F0"/>
                </a:solidFill>
                <a:ea typeface="ＭＳ Ｐゴシック" pitchFamily="1" charset="-128"/>
              </a:rPr>
              <a:t>Rejection</a:t>
            </a:r>
          </a:p>
        </p:txBody>
      </p:sp>
      <p:sp>
        <p:nvSpPr>
          <p:cNvPr id="50179" name="Rectangle 3"/>
          <p:cNvSpPr>
            <a:spLocks noGrp="1"/>
          </p:cNvSpPr>
          <p:nvPr>
            <p:ph type="body" sz="half" idx="1"/>
          </p:nvPr>
        </p:nvSpPr>
        <p:spPr>
          <a:xfrm>
            <a:off x="683568" y="1772816"/>
            <a:ext cx="7643813" cy="1368425"/>
          </a:xfrm>
        </p:spPr>
        <p:txBody>
          <a:bodyPr/>
          <a:lstStyle/>
          <a:p>
            <a:pPr>
              <a:lnSpc>
                <a:spcPct val="80000"/>
              </a:lnSpc>
            </a:pPr>
            <a:r>
              <a:rPr lang="en-GB" sz="2400" smtClean="0">
                <a:ea typeface="ＭＳ Ｐゴシック" pitchFamily="1" charset="-128"/>
              </a:rPr>
              <a:t>Most common cause of graft failure</a:t>
            </a:r>
          </a:p>
          <a:p>
            <a:pPr>
              <a:lnSpc>
                <a:spcPct val="80000"/>
              </a:lnSpc>
            </a:pPr>
            <a:r>
              <a:rPr lang="en-GB" sz="2400" smtClean="0">
                <a:ea typeface="ＭＳ Ｐゴシック" pitchFamily="1" charset="-128"/>
              </a:rPr>
              <a:t>Diagnosis = histological examination of a graft biopsy</a:t>
            </a:r>
          </a:p>
          <a:p>
            <a:pPr>
              <a:lnSpc>
                <a:spcPct val="80000"/>
              </a:lnSpc>
            </a:pPr>
            <a:r>
              <a:rPr lang="en-GB" sz="2400" smtClean="0">
                <a:ea typeface="ＭＳ Ｐゴシック" pitchFamily="1" charset="-128"/>
              </a:rPr>
              <a:t>Treatment = immunosuppressive drugs</a:t>
            </a:r>
          </a:p>
        </p:txBody>
      </p:sp>
      <p:graphicFrame>
        <p:nvGraphicFramePr>
          <p:cNvPr id="1108996" name="Group 4"/>
          <p:cNvGraphicFramePr>
            <a:graphicFrameLocks noGrp="1"/>
          </p:cNvGraphicFramePr>
          <p:nvPr>
            <p:ph sz="half" idx="2"/>
          </p:nvPr>
        </p:nvGraphicFramePr>
        <p:xfrm>
          <a:off x="971550" y="4078288"/>
          <a:ext cx="6624638" cy="1727200"/>
        </p:xfrm>
        <a:graphic>
          <a:graphicData uri="http://schemas.openxmlformats.org/drawingml/2006/table">
            <a:tbl>
              <a:tblPr/>
              <a:tblGrid>
                <a:gridCol w="3313113"/>
                <a:gridCol w="3311525"/>
              </a:tblGrid>
              <a:tr h="172720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1" charset="-128"/>
                        </a:rPr>
                        <a:t>- hyperacute rejection</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1" charset="-128"/>
                        </a:rPr>
                        <a:t>- acute rejection</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1" charset="-128"/>
                        </a:rPr>
                        <a:t>- chronic rejection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1" charset="-128"/>
                        </a:rPr>
                        <a:t>- T-cell mediated rejection</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Arial" charset="0"/>
                          <a:ea typeface="ＭＳ Ｐゴシック" pitchFamily="1" charset="-128"/>
                        </a:rPr>
                        <a:t>- antibody-mediated rejection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effectLst/>
              </a:rPr>
              <a:t>Page </a:t>
            </a:r>
            <a:fld id="{E3C4DF9E-451A-4774-9B94-9ABB70B9ACCC}" type="slidenum">
              <a:rPr lang="en-US" altLang="en-US" smtClean="0">
                <a:effectLst/>
              </a:rPr>
              <a:pPr/>
              <a:t>41</a:t>
            </a:fld>
            <a:endParaRPr lang="en-US" altLang="en-US" dirty="0" smtClean="0">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2"/>
          <p:cNvSpPr>
            <a:spLocks/>
          </p:cNvSpPr>
          <p:nvPr/>
        </p:nvSpPr>
        <p:spPr bwMode="auto">
          <a:xfrm>
            <a:off x="304800" y="1262063"/>
            <a:ext cx="3144838" cy="5403850"/>
          </a:xfrm>
          <a:custGeom>
            <a:avLst/>
            <a:gdLst>
              <a:gd name="T0" fmla="*/ 2810717 w 2146"/>
              <a:gd name="T1" fmla="*/ 1993900 h 3404"/>
              <a:gd name="T2" fmla="*/ 2818044 w 2146"/>
              <a:gd name="T3" fmla="*/ 2001838 h 3404"/>
              <a:gd name="T4" fmla="*/ 2825372 w 2146"/>
              <a:gd name="T5" fmla="*/ 1962150 h 3404"/>
              <a:gd name="T6" fmla="*/ 2917695 w 2146"/>
              <a:gd name="T7" fmla="*/ 1758950 h 3404"/>
              <a:gd name="T8" fmla="*/ 3037861 w 2146"/>
              <a:gd name="T9" fmla="*/ 1498600 h 3404"/>
              <a:gd name="T10" fmla="*/ 3130184 w 2146"/>
              <a:gd name="T11" fmla="*/ 1293813 h 3404"/>
              <a:gd name="T12" fmla="*/ 3144838 w 2146"/>
              <a:gd name="T13" fmla="*/ 1262063 h 3404"/>
              <a:gd name="T14" fmla="*/ 3087686 w 2146"/>
              <a:gd name="T15" fmla="*/ 1066800 h 3404"/>
              <a:gd name="T16" fmla="*/ 2938211 w 2146"/>
              <a:gd name="T17" fmla="*/ 741363 h 3404"/>
              <a:gd name="T18" fmla="*/ 2847353 w 2146"/>
              <a:gd name="T19" fmla="*/ 577850 h 3404"/>
              <a:gd name="T20" fmla="*/ 2762358 w 2146"/>
              <a:gd name="T21" fmla="*/ 463550 h 3404"/>
              <a:gd name="T22" fmla="*/ 2585039 w 2146"/>
              <a:gd name="T23" fmla="*/ 358775 h 3404"/>
              <a:gd name="T24" fmla="*/ 2379877 w 2146"/>
              <a:gd name="T25" fmla="*/ 268288 h 3404"/>
              <a:gd name="T26" fmla="*/ 2209886 w 2146"/>
              <a:gd name="T27" fmla="*/ 187325 h 3404"/>
              <a:gd name="T28" fmla="*/ 2075066 w 2146"/>
              <a:gd name="T29" fmla="*/ 82550 h 3404"/>
              <a:gd name="T30" fmla="*/ 1912401 w 2146"/>
              <a:gd name="T31" fmla="*/ 7938 h 3404"/>
              <a:gd name="T32" fmla="*/ 1749737 w 2146"/>
              <a:gd name="T33" fmla="*/ 17463 h 3404"/>
              <a:gd name="T34" fmla="*/ 1579746 w 2146"/>
              <a:gd name="T35" fmla="*/ 90488 h 3404"/>
              <a:gd name="T36" fmla="*/ 1452253 w 2146"/>
              <a:gd name="T37" fmla="*/ 195263 h 3404"/>
              <a:gd name="T38" fmla="*/ 1337948 w 2146"/>
              <a:gd name="T39" fmla="*/ 366713 h 3404"/>
              <a:gd name="T40" fmla="*/ 1252953 w 2146"/>
              <a:gd name="T41" fmla="*/ 473075 h 3404"/>
              <a:gd name="T42" fmla="*/ 1167957 w 2146"/>
              <a:gd name="T43" fmla="*/ 528638 h 3404"/>
              <a:gd name="T44" fmla="*/ 970122 w 2146"/>
              <a:gd name="T45" fmla="*/ 577850 h 3404"/>
              <a:gd name="T46" fmla="*/ 807458 w 2146"/>
              <a:gd name="T47" fmla="*/ 692150 h 3404"/>
              <a:gd name="T48" fmla="*/ 657983 w 2146"/>
              <a:gd name="T49" fmla="*/ 855663 h 3404"/>
              <a:gd name="T50" fmla="*/ 417651 w 2146"/>
              <a:gd name="T51" fmla="*/ 1285875 h 3404"/>
              <a:gd name="T52" fmla="*/ 240332 w 2146"/>
              <a:gd name="T53" fmla="*/ 1774825 h 3404"/>
              <a:gd name="T54" fmla="*/ 77668 w 2146"/>
              <a:gd name="T55" fmla="*/ 2352675 h 3404"/>
              <a:gd name="T56" fmla="*/ 0 w 2146"/>
              <a:gd name="T57" fmla="*/ 3035300 h 3404"/>
              <a:gd name="T58" fmla="*/ 70341 w 2146"/>
              <a:gd name="T59" fmla="*/ 3670300 h 3404"/>
              <a:gd name="T60" fmla="*/ 169991 w 2146"/>
              <a:gd name="T61" fmla="*/ 3987800 h 3404"/>
              <a:gd name="T62" fmla="*/ 312139 w 2146"/>
              <a:gd name="T63" fmla="*/ 4289425 h 3404"/>
              <a:gd name="T64" fmla="*/ 502647 w 2146"/>
              <a:gd name="T65" fmla="*/ 4598988 h 3404"/>
              <a:gd name="T66" fmla="*/ 849956 w 2146"/>
              <a:gd name="T67" fmla="*/ 4997450 h 3404"/>
              <a:gd name="T68" fmla="*/ 1239764 w 2146"/>
              <a:gd name="T69" fmla="*/ 5281613 h 3404"/>
              <a:gd name="T70" fmla="*/ 1677931 w 2146"/>
              <a:gd name="T71" fmla="*/ 5403850 h 3404"/>
              <a:gd name="T72" fmla="*/ 1912401 w 2146"/>
              <a:gd name="T73" fmla="*/ 5395913 h 3404"/>
              <a:gd name="T74" fmla="*/ 2160061 w 2146"/>
              <a:gd name="T75" fmla="*/ 5338763 h 3404"/>
              <a:gd name="T76" fmla="*/ 2450219 w 2146"/>
              <a:gd name="T77" fmla="*/ 5168900 h 3404"/>
              <a:gd name="T78" fmla="*/ 2670035 w 2146"/>
              <a:gd name="T79" fmla="*/ 4916488 h 3404"/>
              <a:gd name="T80" fmla="*/ 2790201 w 2146"/>
              <a:gd name="T81" fmla="*/ 4591050 h 3404"/>
              <a:gd name="T82" fmla="*/ 2818044 w 2146"/>
              <a:gd name="T83" fmla="*/ 4224338 h 3404"/>
              <a:gd name="T84" fmla="*/ 2733049 w 2146"/>
              <a:gd name="T85" fmla="*/ 3971925 h 3404"/>
              <a:gd name="T86" fmla="*/ 2570385 w 2146"/>
              <a:gd name="T87" fmla="*/ 3808413 h 3404"/>
              <a:gd name="T88" fmla="*/ 2258246 w 2146"/>
              <a:gd name="T89" fmla="*/ 3581400 h 3404"/>
              <a:gd name="T90" fmla="*/ 2053084 w 2146"/>
              <a:gd name="T91" fmla="*/ 3394075 h 3404"/>
              <a:gd name="T92" fmla="*/ 1869904 w 2146"/>
              <a:gd name="T93" fmla="*/ 3240088 h 3404"/>
              <a:gd name="T94" fmla="*/ 1827406 w 2146"/>
              <a:gd name="T95" fmla="*/ 3117850 h 3404"/>
              <a:gd name="T96" fmla="*/ 1834733 w 2146"/>
              <a:gd name="T97" fmla="*/ 2897188 h 3404"/>
              <a:gd name="T98" fmla="*/ 1905074 w 2146"/>
              <a:gd name="T99" fmla="*/ 2717800 h 3404"/>
              <a:gd name="T100" fmla="*/ 2160061 w 2146"/>
              <a:gd name="T101" fmla="*/ 2376488 h 3404"/>
              <a:gd name="T102" fmla="*/ 2300744 w 2146"/>
              <a:gd name="T103" fmla="*/ 2246313 h 3404"/>
              <a:gd name="T104" fmla="*/ 2527887 w 2146"/>
              <a:gd name="T105" fmla="*/ 2124075 h 3404"/>
              <a:gd name="T106" fmla="*/ 2725722 w 2146"/>
              <a:gd name="T107" fmla="*/ 2035175 h 3404"/>
              <a:gd name="T108" fmla="*/ 2810717 w 2146"/>
              <a:gd name="T109" fmla="*/ 2001838 h 3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46" h="3404">
                <a:moveTo>
                  <a:pt x="1923" y="1261"/>
                </a:moveTo>
                <a:lnTo>
                  <a:pt x="1918" y="1256"/>
                </a:lnTo>
                <a:lnTo>
                  <a:pt x="1918" y="1261"/>
                </a:lnTo>
                <a:lnTo>
                  <a:pt x="1923" y="1261"/>
                </a:lnTo>
                <a:lnTo>
                  <a:pt x="1923" y="1251"/>
                </a:lnTo>
                <a:lnTo>
                  <a:pt x="1928" y="1236"/>
                </a:lnTo>
                <a:lnTo>
                  <a:pt x="1952" y="1179"/>
                </a:lnTo>
                <a:lnTo>
                  <a:pt x="1991" y="1108"/>
                </a:lnTo>
                <a:lnTo>
                  <a:pt x="2034" y="1026"/>
                </a:lnTo>
                <a:lnTo>
                  <a:pt x="2073" y="944"/>
                </a:lnTo>
                <a:lnTo>
                  <a:pt x="2112" y="867"/>
                </a:lnTo>
                <a:lnTo>
                  <a:pt x="2136" y="815"/>
                </a:lnTo>
                <a:lnTo>
                  <a:pt x="2141" y="800"/>
                </a:lnTo>
                <a:lnTo>
                  <a:pt x="2146" y="795"/>
                </a:lnTo>
                <a:lnTo>
                  <a:pt x="2131" y="733"/>
                </a:lnTo>
                <a:lnTo>
                  <a:pt x="2107" y="672"/>
                </a:lnTo>
                <a:lnTo>
                  <a:pt x="2039" y="533"/>
                </a:lnTo>
                <a:lnTo>
                  <a:pt x="2005" y="467"/>
                </a:lnTo>
                <a:lnTo>
                  <a:pt x="1972" y="410"/>
                </a:lnTo>
                <a:lnTo>
                  <a:pt x="1943" y="364"/>
                </a:lnTo>
                <a:lnTo>
                  <a:pt x="1923" y="333"/>
                </a:lnTo>
                <a:lnTo>
                  <a:pt x="1885" y="292"/>
                </a:lnTo>
                <a:lnTo>
                  <a:pt x="1827" y="257"/>
                </a:lnTo>
                <a:lnTo>
                  <a:pt x="1764" y="226"/>
                </a:lnTo>
                <a:lnTo>
                  <a:pt x="1691" y="200"/>
                </a:lnTo>
                <a:lnTo>
                  <a:pt x="1624" y="169"/>
                </a:lnTo>
                <a:lnTo>
                  <a:pt x="1556" y="144"/>
                </a:lnTo>
                <a:lnTo>
                  <a:pt x="1508" y="118"/>
                </a:lnTo>
                <a:lnTo>
                  <a:pt x="1474" y="98"/>
                </a:lnTo>
                <a:lnTo>
                  <a:pt x="1416" y="52"/>
                </a:lnTo>
                <a:lnTo>
                  <a:pt x="1363" y="21"/>
                </a:lnTo>
                <a:lnTo>
                  <a:pt x="1305" y="5"/>
                </a:lnTo>
                <a:lnTo>
                  <a:pt x="1252" y="0"/>
                </a:lnTo>
                <a:lnTo>
                  <a:pt x="1194" y="11"/>
                </a:lnTo>
                <a:lnTo>
                  <a:pt x="1136" y="26"/>
                </a:lnTo>
                <a:lnTo>
                  <a:pt x="1078" y="57"/>
                </a:lnTo>
                <a:lnTo>
                  <a:pt x="1020" y="98"/>
                </a:lnTo>
                <a:lnTo>
                  <a:pt x="991" y="123"/>
                </a:lnTo>
                <a:lnTo>
                  <a:pt x="962" y="154"/>
                </a:lnTo>
                <a:lnTo>
                  <a:pt x="913" y="231"/>
                </a:lnTo>
                <a:lnTo>
                  <a:pt x="884" y="267"/>
                </a:lnTo>
                <a:lnTo>
                  <a:pt x="855" y="298"/>
                </a:lnTo>
                <a:lnTo>
                  <a:pt x="826" y="318"/>
                </a:lnTo>
                <a:lnTo>
                  <a:pt x="797" y="333"/>
                </a:lnTo>
                <a:lnTo>
                  <a:pt x="730" y="344"/>
                </a:lnTo>
                <a:lnTo>
                  <a:pt x="662" y="364"/>
                </a:lnTo>
                <a:lnTo>
                  <a:pt x="604" y="395"/>
                </a:lnTo>
                <a:lnTo>
                  <a:pt x="551" y="436"/>
                </a:lnTo>
                <a:lnTo>
                  <a:pt x="498" y="482"/>
                </a:lnTo>
                <a:lnTo>
                  <a:pt x="449" y="539"/>
                </a:lnTo>
                <a:lnTo>
                  <a:pt x="362" y="667"/>
                </a:lnTo>
                <a:lnTo>
                  <a:pt x="285" y="810"/>
                </a:lnTo>
                <a:lnTo>
                  <a:pt x="222" y="964"/>
                </a:lnTo>
                <a:lnTo>
                  <a:pt x="164" y="1118"/>
                </a:lnTo>
                <a:lnTo>
                  <a:pt x="121" y="1261"/>
                </a:lnTo>
                <a:lnTo>
                  <a:pt x="53" y="1482"/>
                </a:lnTo>
                <a:lnTo>
                  <a:pt x="14" y="1702"/>
                </a:lnTo>
                <a:lnTo>
                  <a:pt x="0" y="1912"/>
                </a:lnTo>
                <a:lnTo>
                  <a:pt x="14" y="2117"/>
                </a:lnTo>
                <a:lnTo>
                  <a:pt x="48" y="2312"/>
                </a:lnTo>
                <a:lnTo>
                  <a:pt x="82" y="2415"/>
                </a:lnTo>
                <a:lnTo>
                  <a:pt x="116" y="2512"/>
                </a:lnTo>
                <a:lnTo>
                  <a:pt x="159" y="2604"/>
                </a:lnTo>
                <a:lnTo>
                  <a:pt x="213" y="2702"/>
                </a:lnTo>
                <a:lnTo>
                  <a:pt x="275" y="2799"/>
                </a:lnTo>
                <a:lnTo>
                  <a:pt x="343" y="2897"/>
                </a:lnTo>
                <a:lnTo>
                  <a:pt x="454" y="3030"/>
                </a:lnTo>
                <a:lnTo>
                  <a:pt x="580" y="3148"/>
                </a:lnTo>
                <a:lnTo>
                  <a:pt x="710" y="3250"/>
                </a:lnTo>
                <a:lnTo>
                  <a:pt x="846" y="3327"/>
                </a:lnTo>
                <a:lnTo>
                  <a:pt x="991" y="3379"/>
                </a:lnTo>
                <a:lnTo>
                  <a:pt x="1145" y="3404"/>
                </a:lnTo>
                <a:lnTo>
                  <a:pt x="1223" y="3404"/>
                </a:lnTo>
                <a:lnTo>
                  <a:pt x="1305" y="3399"/>
                </a:lnTo>
                <a:lnTo>
                  <a:pt x="1387" y="3384"/>
                </a:lnTo>
                <a:lnTo>
                  <a:pt x="1474" y="3363"/>
                </a:lnTo>
                <a:lnTo>
                  <a:pt x="1580" y="3317"/>
                </a:lnTo>
                <a:lnTo>
                  <a:pt x="1672" y="3256"/>
                </a:lnTo>
                <a:lnTo>
                  <a:pt x="1754" y="3184"/>
                </a:lnTo>
                <a:lnTo>
                  <a:pt x="1822" y="3097"/>
                </a:lnTo>
                <a:lnTo>
                  <a:pt x="1870" y="2999"/>
                </a:lnTo>
                <a:lnTo>
                  <a:pt x="1904" y="2892"/>
                </a:lnTo>
                <a:lnTo>
                  <a:pt x="1923" y="2779"/>
                </a:lnTo>
                <a:lnTo>
                  <a:pt x="1923" y="2661"/>
                </a:lnTo>
                <a:lnTo>
                  <a:pt x="1904" y="2574"/>
                </a:lnTo>
                <a:lnTo>
                  <a:pt x="1865" y="2502"/>
                </a:lnTo>
                <a:lnTo>
                  <a:pt x="1812" y="2446"/>
                </a:lnTo>
                <a:lnTo>
                  <a:pt x="1754" y="2399"/>
                </a:lnTo>
                <a:lnTo>
                  <a:pt x="1614" y="2307"/>
                </a:lnTo>
                <a:lnTo>
                  <a:pt x="1541" y="2256"/>
                </a:lnTo>
                <a:lnTo>
                  <a:pt x="1474" y="2194"/>
                </a:lnTo>
                <a:lnTo>
                  <a:pt x="1401" y="2138"/>
                </a:lnTo>
                <a:lnTo>
                  <a:pt x="1329" y="2092"/>
                </a:lnTo>
                <a:lnTo>
                  <a:pt x="1276" y="2041"/>
                </a:lnTo>
                <a:lnTo>
                  <a:pt x="1256" y="2005"/>
                </a:lnTo>
                <a:lnTo>
                  <a:pt x="1247" y="1964"/>
                </a:lnTo>
                <a:lnTo>
                  <a:pt x="1242" y="1892"/>
                </a:lnTo>
                <a:lnTo>
                  <a:pt x="1252" y="1825"/>
                </a:lnTo>
                <a:lnTo>
                  <a:pt x="1271" y="1769"/>
                </a:lnTo>
                <a:lnTo>
                  <a:pt x="1300" y="1712"/>
                </a:lnTo>
                <a:lnTo>
                  <a:pt x="1382" y="1610"/>
                </a:lnTo>
                <a:lnTo>
                  <a:pt x="1474" y="1497"/>
                </a:lnTo>
                <a:lnTo>
                  <a:pt x="1512" y="1456"/>
                </a:lnTo>
                <a:lnTo>
                  <a:pt x="1570" y="1415"/>
                </a:lnTo>
                <a:lnTo>
                  <a:pt x="1648" y="1374"/>
                </a:lnTo>
                <a:lnTo>
                  <a:pt x="1725" y="1338"/>
                </a:lnTo>
                <a:lnTo>
                  <a:pt x="1798" y="1308"/>
                </a:lnTo>
                <a:lnTo>
                  <a:pt x="1860" y="1282"/>
                </a:lnTo>
                <a:lnTo>
                  <a:pt x="1904" y="1266"/>
                </a:lnTo>
                <a:lnTo>
                  <a:pt x="1918" y="1261"/>
                </a:lnTo>
                <a:lnTo>
                  <a:pt x="1923" y="1261"/>
                </a:lnTo>
                <a:close/>
              </a:path>
            </a:pathLst>
          </a:custGeom>
          <a:solidFill>
            <a:srgbClr val="FFE6CC"/>
          </a:solidFill>
          <a:ln w="15875">
            <a:solidFill>
              <a:srgbClr val="000000"/>
            </a:solidFill>
            <a:prstDash val="solid"/>
            <a:round/>
            <a:headEnd/>
            <a:tailEnd/>
          </a:ln>
        </p:spPr>
        <p:txBody>
          <a:bodyPr/>
          <a:lstStyle/>
          <a:p>
            <a:endParaRPr lang="en-GB"/>
          </a:p>
        </p:txBody>
      </p:sp>
      <p:grpSp>
        <p:nvGrpSpPr>
          <p:cNvPr id="51203" name="Group 3"/>
          <p:cNvGrpSpPr>
            <a:grpSpLocks/>
          </p:cNvGrpSpPr>
          <p:nvPr/>
        </p:nvGrpSpPr>
        <p:grpSpPr bwMode="auto">
          <a:xfrm>
            <a:off x="877888" y="5087938"/>
            <a:ext cx="617537" cy="609600"/>
            <a:chOff x="599" y="3205"/>
            <a:chExt cx="421" cy="384"/>
          </a:xfrm>
        </p:grpSpPr>
        <p:grpSp>
          <p:nvGrpSpPr>
            <p:cNvPr id="51667" name="Group 4"/>
            <p:cNvGrpSpPr>
              <a:grpSpLocks/>
            </p:cNvGrpSpPr>
            <p:nvPr/>
          </p:nvGrpSpPr>
          <p:grpSpPr bwMode="auto">
            <a:xfrm>
              <a:off x="599" y="3205"/>
              <a:ext cx="421" cy="384"/>
              <a:chOff x="599" y="3205"/>
              <a:chExt cx="421" cy="384"/>
            </a:xfrm>
          </p:grpSpPr>
          <p:sp>
            <p:nvSpPr>
              <p:cNvPr id="51669" name="Line 5"/>
              <p:cNvSpPr>
                <a:spLocks noChangeShapeType="1"/>
              </p:cNvSpPr>
              <p:nvPr/>
            </p:nvSpPr>
            <p:spPr bwMode="auto">
              <a:xfrm flipH="1">
                <a:off x="715" y="3492"/>
                <a:ext cx="20"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0" name="Line 6"/>
              <p:cNvSpPr>
                <a:spLocks noChangeShapeType="1"/>
              </p:cNvSpPr>
              <p:nvPr/>
            </p:nvSpPr>
            <p:spPr bwMode="auto">
              <a:xfrm flipH="1">
                <a:off x="735" y="3487"/>
                <a:ext cx="19" cy="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1" name="AutoShape 7"/>
              <p:cNvSpPr>
                <a:spLocks noChangeArrowheads="1"/>
              </p:cNvSpPr>
              <p:nvPr/>
            </p:nvSpPr>
            <p:spPr bwMode="auto">
              <a:xfrm>
                <a:off x="701" y="3502"/>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2" name="Freeform 8"/>
              <p:cNvSpPr>
                <a:spLocks/>
              </p:cNvSpPr>
              <p:nvPr/>
            </p:nvSpPr>
            <p:spPr bwMode="auto">
              <a:xfrm>
                <a:off x="696" y="3502"/>
                <a:ext cx="48" cy="62"/>
              </a:xfrm>
              <a:custGeom>
                <a:avLst/>
                <a:gdLst>
                  <a:gd name="T0" fmla="*/ 34 w 48"/>
                  <a:gd name="T1" fmla="*/ 46 h 62"/>
                  <a:gd name="T2" fmla="*/ 34 w 48"/>
                  <a:gd name="T3" fmla="*/ 51 h 62"/>
                  <a:gd name="T4" fmla="*/ 29 w 48"/>
                  <a:gd name="T5" fmla="*/ 56 h 62"/>
                  <a:gd name="T6" fmla="*/ 24 w 48"/>
                  <a:gd name="T7" fmla="*/ 56 h 62"/>
                  <a:gd name="T8" fmla="*/ 19 w 48"/>
                  <a:gd name="T9" fmla="*/ 62 h 62"/>
                  <a:gd name="T10" fmla="*/ 15 w 48"/>
                  <a:gd name="T11" fmla="*/ 62 h 62"/>
                  <a:gd name="T12" fmla="*/ 10 w 48"/>
                  <a:gd name="T13" fmla="*/ 56 h 62"/>
                  <a:gd name="T14" fmla="*/ 10 w 48"/>
                  <a:gd name="T15" fmla="*/ 56 h 62"/>
                  <a:gd name="T16" fmla="*/ 5 w 48"/>
                  <a:gd name="T17" fmla="*/ 56 h 62"/>
                  <a:gd name="T18" fmla="*/ 0 w 48"/>
                  <a:gd name="T19" fmla="*/ 46 h 62"/>
                  <a:gd name="T20" fmla="*/ 0 w 48"/>
                  <a:gd name="T21" fmla="*/ 41 h 62"/>
                  <a:gd name="T22" fmla="*/ 0 w 48"/>
                  <a:gd name="T23" fmla="*/ 41 h 62"/>
                  <a:gd name="T24" fmla="*/ 0 w 48"/>
                  <a:gd name="T25" fmla="*/ 31 h 62"/>
                  <a:gd name="T26" fmla="*/ 0 w 48"/>
                  <a:gd name="T27" fmla="*/ 26 h 62"/>
                  <a:gd name="T28" fmla="*/ 10 w 48"/>
                  <a:gd name="T29" fmla="*/ 10 h 62"/>
                  <a:gd name="T30" fmla="*/ 10 w 48"/>
                  <a:gd name="T31" fmla="*/ 10 h 62"/>
                  <a:gd name="T32" fmla="*/ 19 w 48"/>
                  <a:gd name="T33" fmla="*/ 5 h 62"/>
                  <a:gd name="T34" fmla="*/ 24 w 48"/>
                  <a:gd name="T35" fmla="*/ 0 h 62"/>
                  <a:gd name="T36" fmla="*/ 29 w 48"/>
                  <a:gd name="T37" fmla="*/ 0 h 62"/>
                  <a:gd name="T38" fmla="*/ 34 w 48"/>
                  <a:gd name="T39" fmla="*/ 5 h 62"/>
                  <a:gd name="T40" fmla="*/ 39 w 48"/>
                  <a:gd name="T41" fmla="*/ 5 h 62"/>
                  <a:gd name="T42" fmla="*/ 39 w 48"/>
                  <a:gd name="T43" fmla="*/ 5 h 62"/>
                  <a:gd name="T44" fmla="*/ 44 w 48"/>
                  <a:gd name="T45" fmla="*/ 10 h 62"/>
                  <a:gd name="T46" fmla="*/ 48 w 48"/>
                  <a:gd name="T47" fmla="*/ 15 h 62"/>
                  <a:gd name="T48" fmla="*/ 48 w 48"/>
                  <a:gd name="T49" fmla="*/ 15 h 62"/>
                  <a:gd name="T50" fmla="*/ 48 w 48"/>
                  <a:gd name="T51" fmla="*/ 21 h 62"/>
                  <a:gd name="T52" fmla="*/ 48 w 48"/>
                  <a:gd name="T53" fmla="*/ 26 h 62"/>
                  <a:gd name="T54" fmla="*/ 44 w 48"/>
                  <a:gd name="T55" fmla="*/ 31 h 62"/>
                  <a:gd name="T56" fmla="*/ 34 w 48"/>
                  <a:gd name="T57" fmla="*/ 46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62">
                    <a:moveTo>
                      <a:pt x="34" y="46"/>
                    </a:moveTo>
                    <a:lnTo>
                      <a:pt x="34" y="51"/>
                    </a:lnTo>
                    <a:lnTo>
                      <a:pt x="29" y="56"/>
                    </a:lnTo>
                    <a:lnTo>
                      <a:pt x="24" y="56"/>
                    </a:lnTo>
                    <a:lnTo>
                      <a:pt x="19" y="62"/>
                    </a:lnTo>
                    <a:lnTo>
                      <a:pt x="15" y="62"/>
                    </a:lnTo>
                    <a:lnTo>
                      <a:pt x="10" y="56"/>
                    </a:lnTo>
                    <a:lnTo>
                      <a:pt x="5" y="56"/>
                    </a:lnTo>
                    <a:lnTo>
                      <a:pt x="0" y="46"/>
                    </a:lnTo>
                    <a:lnTo>
                      <a:pt x="0" y="41"/>
                    </a:lnTo>
                    <a:lnTo>
                      <a:pt x="0" y="31"/>
                    </a:lnTo>
                    <a:lnTo>
                      <a:pt x="0" y="26"/>
                    </a:lnTo>
                    <a:lnTo>
                      <a:pt x="10" y="10"/>
                    </a:lnTo>
                    <a:lnTo>
                      <a:pt x="19" y="5"/>
                    </a:lnTo>
                    <a:lnTo>
                      <a:pt x="24" y="0"/>
                    </a:lnTo>
                    <a:lnTo>
                      <a:pt x="29" y="0"/>
                    </a:lnTo>
                    <a:lnTo>
                      <a:pt x="34" y="5"/>
                    </a:lnTo>
                    <a:lnTo>
                      <a:pt x="39" y="5"/>
                    </a:lnTo>
                    <a:lnTo>
                      <a:pt x="44" y="10"/>
                    </a:lnTo>
                    <a:lnTo>
                      <a:pt x="48" y="15"/>
                    </a:lnTo>
                    <a:lnTo>
                      <a:pt x="48" y="21"/>
                    </a:lnTo>
                    <a:lnTo>
                      <a:pt x="48" y="26"/>
                    </a:lnTo>
                    <a:lnTo>
                      <a:pt x="44" y="31"/>
                    </a:lnTo>
                    <a:lnTo>
                      <a:pt x="34" y="46"/>
                    </a:lnTo>
                    <a:close/>
                  </a:path>
                </a:pathLst>
              </a:custGeom>
              <a:solidFill>
                <a:srgbClr val="0000D4"/>
              </a:solidFill>
              <a:ln w="7938">
                <a:solidFill>
                  <a:srgbClr val="000000"/>
                </a:solidFill>
                <a:prstDash val="solid"/>
                <a:round/>
                <a:headEnd/>
                <a:tailEnd/>
              </a:ln>
            </p:spPr>
            <p:txBody>
              <a:bodyPr/>
              <a:lstStyle/>
              <a:p>
                <a:endParaRPr lang="en-GB"/>
              </a:p>
            </p:txBody>
          </p:sp>
          <p:sp>
            <p:nvSpPr>
              <p:cNvPr id="51673" name="Line 9"/>
              <p:cNvSpPr>
                <a:spLocks noChangeShapeType="1"/>
              </p:cNvSpPr>
              <p:nvPr/>
            </p:nvSpPr>
            <p:spPr bwMode="auto">
              <a:xfrm flipV="1">
                <a:off x="730" y="3492"/>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4" name="Line 10"/>
              <p:cNvSpPr>
                <a:spLocks noChangeShapeType="1"/>
              </p:cNvSpPr>
              <p:nvPr/>
            </p:nvSpPr>
            <p:spPr bwMode="auto">
              <a:xfrm flipH="1">
                <a:off x="662" y="3394"/>
                <a:ext cx="3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5" name="Line 11"/>
              <p:cNvSpPr>
                <a:spLocks noChangeShapeType="1"/>
              </p:cNvSpPr>
              <p:nvPr/>
            </p:nvSpPr>
            <p:spPr bwMode="auto">
              <a:xfrm flipH="1" flipV="1">
                <a:off x="672" y="3379"/>
                <a:ext cx="3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6" name="AutoShape 12"/>
              <p:cNvSpPr>
                <a:spLocks noChangeArrowheads="1"/>
              </p:cNvSpPr>
              <p:nvPr/>
            </p:nvSpPr>
            <p:spPr bwMode="auto">
              <a:xfrm>
                <a:off x="633" y="3353"/>
                <a:ext cx="44"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7" name="Freeform 13"/>
              <p:cNvSpPr>
                <a:spLocks/>
              </p:cNvSpPr>
              <p:nvPr/>
            </p:nvSpPr>
            <p:spPr bwMode="auto">
              <a:xfrm>
                <a:off x="628" y="3364"/>
                <a:ext cx="54" cy="41"/>
              </a:xfrm>
              <a:custGeom>
                <a:avLst/>
                <a:gdLst>
                  <a:gd name="T0" fmla="*/ 39 w 54"/>
                  <a:gd name="T1" fmla="*/ 0 h 41"/>
                  <a:gd name="T2" fmla="*/ 44 w 54"/>
                  <a:gd name="T3" fmla="*/ 0 h 41"/>
                  <a:gd name="T4" fmla="*/ 49 w 54"/>
                  <a:gd name="T5" fmla="*/ 5 h 41"/>
                  <a:gd name="T6" fmla="*/ 49 w 54"/>
                  <a:gd name="T7" fmla="*/ 10 h 41"/>
                  <a:gd name="T8" fmla="*/ 54 w 54"/>
                  <a:gd name="T9" fmla="*/ 15 h 41"/>
                  <a:gd name="T10" fmla="*/ 54 w 54"/>
                  <a:gd name="T11" fmla="*/ 20 h 41"/>
                  <a:gd name="T12" fmla="*/ 54 w 54"/>
                  <a:gd name="T13" fmla="*/ 25 h 41"/>
                  <a:gd name="T14" fmla="*/ 54 w 54"/>
                  <a:gd name="T15" fmla="*/ 25 h 41"/>
                  <a:gd name="T16" fmla="*/ 54 w 54"/>
                  <a:gd name="T17" fmla="*/ 30 h 41"/>
                  <a:gd name="T18" fmla="*/ 54 w 54"/>
                  <a:gd name="T19" fmla="*/ 30 h 41"/>
                  <a:gd name="T20" fmla="*/ 49 w 54"/>
                  <a:gd name="T21" fmla="*/ 35 h 41"/>
                  <a:gd name="T22" fmla="*/ 44 w 54"/>
                  <a:gd name="T23" fmla="*/ 41 h 41"/>
                  <a:gd name="T24" fmla="*/ 39 w 54"/>
                  <a:gd name="T25" fmla="*/ 41 h 41"/>
                  <a:gd name="T26" fmla="*/ 34 w 54"/>
                  <a:gd name="T27" fmla="*/ 41 h 41"/>
                  <a:gd name="T28" fmla="*/ 15 w 54"/>
                  <a:gd name="T29" fmla="*/ 41 h 41"/>
                  <a:gd name="T30" fmla="*/ 15 w 54"/>
                  <a:gd name="T31" fmla="*/ 41 h 41"/>
                  <a:gd name="T32" fmla="*/ 10 w 54"/>
                  <a:gd name="T33" fmla="*/ 41 h 41"/>
                  <a:gd name="T34" fmla="*/ 5 w 54"/>
                  <a:gd name="T35" fmla="*/ 35 h 41"/>
                  <a:gd name="T36" fmla="*/ 5 w 54"/>
                  <a:gd name="T37" fmla="*/ 30 h 41"/>
                  <a:gd name="T38" fmla="*/ 0 w 54"/>
                  <a:gd name="T39" fmla="*/ 25 h 41"/>
                  <a:gd name="T40" fmla="*/ 0 w 54"/>
                  <a:gd name="T41" fmla="*/ 20 h 41"/>
                  <a:gd name="T42" fmla="*/ 0 w 54"/>
                  <a:gd name="T43" fmla="*/ 20 h 41"/>
                  <a:gd name="T44" fmla="*/ 0 w 54"/>
                  <a:gd name="T45" fmla="*/ 15 h 41"/>
                  <a:gd name="T46" fmla="*/ 5 w 54"/>
                  <a:gd name="T47" fmla="*/ 5 h 41"/>
                  <a:gd name="T48" fmla="*/ 5 w 54"/>
                  <a:gd name="T49" fmla="*/ 5 h 41"/>
                  <a:gd name="T50" fmla="*/ 5 w 54"/>
                  <a:gd name="T51" fmla="*/ 5 h 41"/>
                  <a:gd name="T52" fmla="*/ 15 w 54"/>
                  <a:gd name="T53" fmla="*/ 0 h 41"/>
                  <a:gd name="T54" fmla="*/ 20 w 54"/>
                  <a:gd name="T55" fmla="*/ 0 h 41"/>
                  <a:gd name="T56" fmla="*/ 39 w 54"/>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 h="41">
                    <a:moveTo>
                      <a:pt x="39" y="0"/>
                    </a:moveTo>
                    <a:lnTo>
                      <a:pt x="44" y="0"/>
                    </a:lnTo>
                    <a:lnTo>
                      <a:pt x="49" y="5"/>
                    </a:lnTo>
                    <a:lnTo>
                      <a:pt x="49" y="10"/>
                    </a:lnTo>
                    <a:lnTo>
                      <a:pt x="54" y="15"/>
                    </a:lnTo>
                    <a:lnTo>
                      <a:pt x="54" y="20"/>
                    </a:lnTo>
                    <a:lnTo>
                      <a:pt x="54" y="25"/>
                    </a:lnTo>
                    <a:lnTo>
                      <a:pt x="54" y="30"/>
                    </a:lnTo>
                    <a:lnTo>
                      <a:pt x="49" y="35"/>
                    </a:lnTo>
                    <a:lnTo>
                      <a:pt x="44" y="41"/>
                    </a:lnTo>
                    <a:lnTo>
                      <a:pt x="39" y="41"/>
                    </a:lnTo>
                    <a:lnTo>
                      <a:pt x="34" y="41"/>
                    </a:lnTo>
                    <a:lnTo>
                      <a:pt x="15" y="41"/>
                    </a:lnTo>
                    <a:lnTo>
                      <a:pt x="10" y="41"/>
                    </a:lnTo>
                    <a:lnTo>
                      <a:pt x="5" y="35"/>
                    </a:lnTo>
                    <a:lnTo>
                      <a:pt x="5" y="30"/>
                    </a:lnTo>
                    <a:lnTo>
                      <a:pt x="0" y="25"/>
                    </a:lnTo>
                    <a:lnTo>
                      <a:pt x="0" y="20"/>
                    </a:lnTo>
                    <a:lnTo>
                      <a:pt x="0" y="15"/>
                    </a:lnTo>
                    <a:lnTo>
                      <a:pt x="5" y="5"/>
                    </a:lnTo>
                    <a:lnTo>
                      <a:pt x="15" y="0"/>
                    </a:lnTo>
                    <a:lnTo>
                      <a:pt x="20" y="0"/>
                    </a:lnTo>
                    <a:lnTo>
                      <a:pt x="39" y="0"/>
                    </a:lnTo>
                    <a:close/>
                  </a:path>
                </a:pathLst>
              </a:custGeom>
              <a:solidFill>
                <a:srgbClr val="0000D4"/>
              </a:solidFill>
              <a:ln w="7938">
                <a:solidFill>
                  <a:srgbClr val="000000"/>
                </a:solidFill>
                <a:prstDash val="solid"/>
                <a:round/>
                <a:headEnd/>
                <a:tailEnd/>
              </a:ln>
            </p:spPr>
            <p:txBody>
              <a:bodyPr/>
              <a:lstStyle/>
              <a:p>
                <a:endParaRPr lang="en-GB"/>
              </a:p>
            </p:txBody>
          </p:sp>
          <p:sp>
            <p:nvSpPr>
              <p:cNvPr id="51678" name="Line 14"/>
              <p:cNvSpPr>
                <a:spLocks noChangeShapeType="1"/>
              </p:cNvSpPr>
              <p:nvPr/>
            </p:nvSpPr>
            <p:spPr bwMode="auto">
              <a:xfrm>
                <a:off x="682" y="3394"/>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79" name="Line 15"/>
              <p:cNvSpPr>
                <a:spLocks noChangeShapeType="1"/>
              </p:cNvSpPr>
              <p:nvPr/>
            </p:nvSpPr>
            <p:spPr bwMode="auto">
              <a:xfrm>
                <a:off x="875" y="3492"/>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0" name="Line 16"/>
              <p:cNvSpPr>
                <a:spLocks noChangeShapeType="1"/>
              </p:cNvSpPr>
              <p:nvPr/>
            </p:nvSpPr>
            <p:spPr bwMode="auto">
              <a:xfrm>
                <a:off x="875" y="3471"/>
                <a:ext cx="24"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1" name="AutoShape 17"/>
              <p:cNvSpPr>
                <a:spLocks noChangeArrowheads="1"/>
              </p:cNvSpPr>
              <p:nvPr/>
            </p:nvSpPr>
            <p:spPr bwMode="auto">
              <a:xfrm>
                <a:off x="870" y="3502"/>
                <a:ext cx="68" cy="41"/>
              </a:xfrm>
              <a:prstGeom prst="roundRect">
                <a:avLst>
                  <a:gd name="adj" fmla="val 43750"/>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2" name="Freeform 18"/>
              <p:cNvSpPr>
                <a:spLocks/>
              </p:cNvSpPr>
              <p:nvPr/>
            </p:nvSpPr>
            <p:spPr bwMode="auto">
              <a:xfrm>
                <a:off x="880" y="3492"/>
                <a:ext cx="53" cy="61"/>
              </a:xfrm>
              <a:custGeom>
                <a:avLst/>
                <a:gdLst>
                  <a:gd name="T0" fmla="*/ 43 w 53"/>
                  <a:gd name="T1" fmla="*/ 56 h 61"/>
                  <a:gd name="T2" fmla="*/ 38 w 53"/>
                  <a:gd name="T3" fmla="*/ 61 h 61"/>
                  <a:gd name="T4" fmla="*/ 38 w 53"/>
                  <a:gd name="T5" fmla="*/ 61 h 61"/>
                  <a:gd name="T6" fmla="*/ 33 w 53"/>
                  <a:gd name="T7" fmla="*/ 61 h 61"/>
                  <a:gd name="T8" fmla="*/ 29 w 53"/>
                  <a:gd name="T9" fmla="*/ 61 h 61"/>
                  <a:gd name="T10" fmla="*/ 24 w 53"/>
                  <a:gd name="T11" fmla="*/ 61 h 61"/>
                  <a:gd name="T12" fmla="*/ 19 w 53"/>
                  <a:gd name="T13" fmla="*/ 56 h 61"/>
                  <a:gd name="T14" fmla="*/ 0 w 53"/>
                  <a:gd name="T15" fmla="*/ 31 h 61"/>
                  <a:gd name="T16" fmla="*/ 0 w 53"/>
                  <a:gd name="T17" fmla="*/ 31 h 61"/>
                  <a:gd name="T18" fmla="*/ 0 w 53"/>
                  <a:gd name="T19" fmla="*/ 20 h 61"/>
                  <a:gd name="T20" fmla="*/ 0 w 53"/>
                  <a:gd name="T21" fmla="*/ 15 h 61"/>
                  <a:gd name="T22" fmla="*/ 0 w 53"/>
                  <a:gd name="T23" fmla="*/ 15 h 61"/>
                  <a:gd name="T24" fmla="*/ 4 w 53"/>
                  <a:gd name="T25" fmla="*/ 5 h 61"/>
                  <a:gd name="T26" fmla="*/ 4 w 53"/>
                  <a:gd name="T27" fmla="*/ 5 h 61"/>
                  <a:gd name="T28" fmla="*/ 4 w 53"/>
                  <a:gd name="T29" fmla="*/ 5 h 61"/>
                  <a:gd name="T30" fmla="*/ 4 w 53"/>
                  <a:gd name="T31" fmla="*/ 5 h 61"/>
                  <a:gd name="T32" fmla="*/ 14 w 53"/>
                  <a:gd name="T33" fmla="*/ 0 h 61"/>
                  <a:gd name="T34" fmla="*/ 14 w 53"/>
                  <a:gd name="T35" fmla="*/ 0 h 61"/>
                  <a:gd name="T36" fmla="*/ 19 w 53"/>
                  <a:gd name="T37" fmla="*/ 0 h 61"/>
                  <a:gd name="T38" fmla="*/ 29 w 53"/>
                  <a:gd name="T39" fmla="*/ 5 h 61"/>
                  <a:gd name="T40" fmla="*/ 29 w 53"/>
                  <a:gd name="T41" fmla="*/ 5 h 61"/>
                  <a:gd name="T42" fmla="*/ 48 w 53"/>
                  <a:gd name="T43" fmla="*/ 31 h 61"/>
                  <a:gd name="T44" fmla="*/ 53 w 53"/>
                  <a:gd name="T45" fmla="*/ 36 h 61"/>
                  <a:gd name="T46" fmla="*/ 53 w 53"/>
                  <a:gd name="T47" fmla="*/ 41 h 61"/>
                  <a:gd name="T48" fmla="*/ 53 w 53"/>
                  <a:gd name="T49" fmla="*/ 46 h 61"/>
                  <a:gd name="T50" fmla="*/ 53 w 53"/>
                  <a:gd name="T51" fmla="*/ 51 h 61"/>
                  <a:gd name="T52" fmla="*/ 48 w 53"/>
                  <a:gd name="T53" fmla="*/ 56 h 61"/>
                  <a:gd name="T54" fmla="*/ 43 w 53"/>
                  <a:gd name="T55" fmla="*/ 56 h 61"/>
                  <a:gd name="T56" fmla="*/ 43 w 53"/>
                  <a:gd name="T57" fmla="*/ 5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 h="61">
                    <a:moveTo>
                      <a:pt x="43" y="56"/>
                    </a:moveTo>
                    <a:lnTo>
                      <a:pt x="38" y="61"/>
                    </a:lnTo>
                    <a:lnTo>
                      <a:pt x="33" y="61"/>
                    </a:lnTo>
                    <a:lnTo>
                      <a:pt x="29" y="61"/>
                    </a:lnTo>
                    <a:lnTo>
                      <a:pt x="24" y="61"/>
                    </a:lnTo>
                    <a:lnTo>
                      <a:pt x="19" y="56"/>
                    </a:lnTo>
                    <a:lnTo>
                      <a:pt x="0" y="31"/>
                    </a:lnTo>
                    <a:lnTo>
                      <a:pt x="0" y="20"/>
                    </a:lnTo>
                    <a:lnTo>
                      <a:pt x="0" y="15"/>
                    </a:lnTo>
                    <a:lnTo>
                      <a:pt x="4" y="5"/>
                    </a:lnTo>
                    <a:lnTo>
                      <a:pt x="14" y="0"/>
                    </a:lnTo>
                    <a:lnTo>
                      <a:pt x="19" y="0"/>
                    </a:lnTo>
                    <a:lnTo>
                      <a:pt x="29" y="5"/>
                    </a:lnTo>
                    <a:lnTo>
                      <a:pt x="48" y="31"/>
                    </a:lnTo>
                    <a:lnTo>
                      <a:pt x="53" y="36"/>
                    </a:lnTo>
                    <a:lnTo>
                      <a:pt x="53" y="41"/>
                    </a:lnTo>
                    <a:lnTo>
                      <a:pt x="53" y="46"/>
                    </a:lnTo>
                    <a:lnTo>
                      <a:pt x="53" y="51"/>
                    </a:lnTo>
                    <a:lnTo>
                      <a:pt x="48" y="56"/>
                    </a:lnTo>
                    <a:lnTo>
                      <a:pt x="43" y="56"/>
                    </a:lnTo>
                    <a:close/>
                  </a:path>
                </a:pathLst>
              </a:custGeom>
              <a:solidFill>
                <a:srgbClr val="0000D4"/>
              </a:solidFill>
              <a:ln w="7938">
                <a:solidFill>
                  <a:srgbClr val="000000"/>
                </a:solidFill>
                <a:prstDash val="solid"/>
                <a:round/>
                <a:headEnd/>
                <a:tailEnd/>
              </a:ln>
            </p:spPr>
            <p:txBody>
              <a:bodyPr/>
              <a:lstStyle/>
              <a:p>
                <a:endParaRPr lang="en-GB"/>
              </a:p>
            </p:txBody>
          </p:sp>
          <p:sp>
            <p:nvSpPr>
              <p:cNvPr id="51683" name="Line 19"/>
              <p:cNvSpPr>
                <a:spLocks noChangeShapeType="1"/>
              </p:cNvSpPr>
              <p:nvPr/>
            </p:nvSpPr>
            <p:spPr bwMode="auto">
              <a:xfrm flipH="1" flipV="1">
                <a:off x="875" y="3492"/>
                <a:ext cx="9"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4" name="Line 20"/>
              <p:cNvSpPr>
                <a:spLocks noChangeShapeType="1"/>
              </p:cNvSpPr>
              <p:nvPr/>
            </p:nvSpPr>
            <p:spPr bwMode="auto">
              <a:xfrm>
                <a:off x="918" y="3420"/>
                <a:ext cx="3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5" name="Line 21"/>
              <p:cNvSpPr>
                <a:spLocks noChangeShapeType="1"/>
              </p:cNvSpPr>
              <p:nvPr/>
            </p:nvSpPr>
            <p:spPr bwMode="auto">
              <a:xfrm>
                <a:off x="909" y="3405"/>
                <a:ext cx="33"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6" name="AutoShape 22"/>
              <p:cNvSpPr>
                <a:spLocks noChangeArrowheads="1"/>
              </p:cNvSpPr>
              <p:nvPr/>
            </p:nvSpPr>
            <p:spPr bwMode="auto">
              <a:xfrm>
                <a:off x="942" y="3384"/>
                <a:ext cx="44"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7" name="Freeform 23"/>
              <p:cNvSpPr>
                <a:spLocks/>
              </p:cNvSpPr>
              <p:nvPr/>
            </p:nvSpPr>
            <p:spPr bwMode="auto">
              <a:xfrm>
                <a:off x="933" y="3394"/>
                <a:ext cx="58" cy="41"/>
              </a:xfrm>
              <a:custGeom>
                <a:avLst/>
                <a:gdLst>
                  <a:gd name="T0" fmla="*/ 19 w 58"/>
                  <a:gd name="T1" fmla="*/ 41 h 41"/>
                  <a:gd name="T2" fmla="*/ 14 w 58"/>
                  <a:gd name="T3" fmla="*/ 41 h 41"/>
                  <a:gd name="T4" fmla="*/ 9 w 58"/>
                  <a:gd name="T5" fmla="*/ 36 h 41"/>
                  <a:gd name="T6" fmla="*/ 5 w 58"/>
                  <a:gd name="T7" fmla="*/ 31 h 41"/>
                  <a:gd name="T8" fmla="*/ 5 w 58"/>
                  <a:gd name="T9" fmla="*/ 31 h 41"/>
                  <a:gd name="T10" fmla="*/ 0 w 58"/>
                  <a:gd name="T11" fmla="*/ 21 h 41"/>
                  <a:gd name="T12" fmla="*/ 0 w 58"/>
                  <a:gd name="T13" fmla="*/ 16 h 41"/>
                  <a:gd name="T14" fmla="*/ 0 w 58"/>
                  <a:gd name="T15" fmla="*/ 16 h 41"/>
                  <a:gd name="T16" fmla="*/ 0 w 58"/>
                  <a:gd name="T17" fmla="*/ 16 h 41"/>
                  <a:gd name="T18" fmla="*/ 5 w 58"/>
                  <a:gd name="T19" fmla="*/ 11 h 41"/>
                  <a:gd name="T20" fmla="*/ 9 w 58"/>
                  <a:gd name="T21" fmla="*/ 5 h 41"/>
                  <a:gd name="T22" fmla="*/ 9 w 58"/>
                  <a:gd name="T23" fmla="*/ 5 h 41"/>
                  <a:gd name="T24" fmla="*/ 19 w 58"/>
                  <a:gd name="T25" fmla="*/ 0 h 41"/>
                  <a:gd name="T26" fmla="*/ 24 w 58"/>
                  <a:gd name="T27" fmla="*/ 0 h 41"/>
                  <a:gd name="T28" fmla="*/ 38 w 58"/>
                  <a:gd name="T29" fmla="*/ 0 h 41"/>
                  <a:gd name="T30" fmla="*/ 43 w 58"/>
                  <a:gd name="T31" fmla="*/ 0 h 41"/>
                  <a:gd name="T32" fmla="*/ 53 w 58"/>
                  <a:gd name="T33" fmla="*/ 5 h 41"/>
                  <a:gd name="T34" fmla="*/ 53 w 58"/>
                  <a:gd name="T35" fmla="*/ 11 h 41"/>
                  <a:gd name="T36" fmla="*/ 58 w 58"/>
                  <a:gd name="T37" fmla="*/ 16 h 41"/>
                  <a:gd name="T38" fmla="*/ 58 w 58"/>
                  <a:gd name="T39" fmla="*/ 21 h 41"/>
                  <a:gd name="T40" fmla="*/ 58 w 58"/>
                  <a:gd name="T41" fmla="*/ 26 h 41"/>
                  <a:gd name="T42" fmla="*/ 58 w 58"/>
                  <a:gd name="T43" fmla="*/ 26 h 41"/>
                  <a:gd name="T44" fmla="*/ 58 w 58"/>
                  <a:gd name="T45" fmla="*/ 31 h 41"/>
                  <a:gd name="T46" fmla="*/ 53 w 58"/>
                  <a:gd name="T47" fmla="*/ 36 h 41"/>
                  <a:gd name="T48" fmla="*/ 48 w 58"/>
                  <a:gd name="T49" fmla="*/ 36 h 41"/>
                  <a:gd name="T50" fmla="*/ 43 w 58"/>
                  <a:gd name="T51" fmla="*/ 41 h 41"/>
                  <a:gd name="T52" fmla="*/ 38 w 58"/>
                  <a:gd name="T53" fmla="*/ 41 h 41"/>
                  <a:gd name="T54" fmla="*/ 34 w 58"/>
                  <a:gd name="T55" fmla="*/ 41 h 41"/>
                  <a:gd name="T56" fmla="*/ 19 w 58"/>
                  <a:gd name="T57" fmla="*/ 41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41">
                    <a:moveTo>
                      <a:pt x="19" y="41"/>
                    </a:moveTo>
                    <a:lnTo>
                      <a:pt x="14" y="41"/>
                    </a:lnTo>
                    <a:lnTo>
                      <a:pt x="9" y="36"/>
                    </a:lnTo>
                    <a:lnTo>
                      <a:pt x="5" y="31"/>
                    </a:lnTo>
                    <a:lnTo>
                      <a:pt x="0" y="21"/>
                    </a:lnTo>
                    <a:lnTo>
                      <a:pt x="0" y="16"/>
                    </a:lnTo>
                    <a:lnTo>
                      <a:pt x="5" y="11"/>
                    </a:lnTo>
                    <a:lnTo>
                      <a:pt x="9" y="5"/>
                    </a:lnTo>
                    <a:lnTo>
                      <a:pt x="19" y="0"/>
                    </a:lnTo>
                    <a:lnTo>
                      <a:pt x="24" y="0"/>
                    </a:lnTo>
                    <a:lnTo>
                      <a:pt x="38" y="0"/>
                    </a:lnTo>
                    <a:lnTo>
                      <a:pt x="43" y="0"/>
                    </a:lnTo>
                    <a:lnTo>
                      <a:pt x="53" y="5"/>
                    </a:lnTo>
                    <a:lnTo>
                      <a:pt x="53" y="11"/>
                    </a:lnTo>
                    <a:lnTo>
                      <a:pt x="58" y="16"/>
                    </a:lnTo>
                    <a:lnTo>
                      <a:pt x="58" y="21"/>
                    </a:lnTo>
                    <a:lnTo>
                      <a:pt x="58" y="26"/>
                    </a:lnTo>
                    <a:lnTo>
                      <a:pt x="58" y="31"/>
                    </a:lnTo>
                    <a:lnTo>
                      <a:pt x="53" y="36"/>
                    </a:lnTo>
                    <a:lnTo>
                      <a:pt x="48" y="36"/>
                    </a:lnTo>
                    <a:lnTo>
                      <a:pt x="43" y="41"/>
                    </a:lnTo>
                    <a:lnTo>
                      <a:pt x="38" y="41"/>
                    </a:lnTo>
                    <a:lnTo>
                      <a:pt x="34" y="41"/>
                    </a:lnTo>
                    <a:lnTo>
                      <a:pt x="19" y="41"/>
                    </a:lnTo>
                    <a:close/>
                  </a:path>
                </a:pathLst>
              </a:custGeom>
              <a:solidFill>
                <a:srgbClr val="0000D4"/>
              </a:solidFill>
              <a:ln w="7938">
                <a:solidFill>
                  <a:srgbClr val="000000"/>
                </a:solidFill>
                <a:prstDash val="solid"/>
                <a:round/>
                <a:headEnd/>
                <a:tailEnd/>
              </a:ln>
            </p:spPr>
            <p:txBody>
              <a:bodyPr/>
              <a:lstStyle/>
              <a:p>
                <a:endParaRPr lang="en-GB"/>
              </a:p>
            </p:txBody>
          </p:sp>
          <p:sp>
            <p:nvSpPr>
              <p:cNvPr id="51688" name="Line 24"/>
              <p:cNvSpPr>
                <a:spLocks noChangeShapeType="1"/>
              </p:cNvSpPr>
              <p:nvPr/>
            </p:nvSpPr>
            <p:spPr bwMode="auto">
              <a:xfrm flipH="1">
                <a:off x="918" y="3420"/>
                <a:ext cx="1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89" name="Line 25"/>
              <p:cNvSpPr>
                <a:spLocks noChangeShapeType="1"/>
              </p:cNvSpPr>
              <p:nvPr/>
            </p:nvSpPr>
            <p:spPr bwMode="auto">
              <a:xfrm flipH="1" flipV="1">
                <a:off x="759" y="3266"/>
                <a:ext cx="10"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0" name="Line 26"/>
              <p:cNvSpPr>
                <a:spLocks noChangeShapeType="1"/>
              </p:cNvSpPr>
              <p:nvPr/>
            </p:nvSpPr>
            <p:spPr bwMode="auto">
              <a:xfrm flipH="1" flipV="1">
                <a:off x="773" y="3271"/>
                <a:ext cx="15" cy="3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1" name="AutoShape 27"/>
              <p:cNvSpPr>
                <a:spLocks noChangeArrowheads="1"/>
              </p:cNvSpPr>
              <p:nvPr/>
            </p:nvSpPr>
            <p:spPr bwMode="auto">
              <a:xfrm>
                <a:off x="740" y="3225"/>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2" name="Freeform 28"/>
              <p:cNvSpPr>
                <a:spLocks/>
              </p:cNvSpPr>
              <p:nvPr/>
            </p:nvSpPr>
            <p:spPr bwMode="auto">
              <a:xfrm>
                <a:off x="740" y="3230"/>
                <a:ext cx="43" cy="57"/>
              </a:xfrm>
              <a:custGeom>
                <a:avLst/>
                <a:gdLst>
                  <a:gd name="T0" fmla="*/ 43 w 43"/>
                  <a:gd name="T1" fmla="*/ 31 h 57"/>
                  <a:gd name="T2" fmla="*/ 43 w 43"/>
                  <a:gd name="T3" fmla="*/ 36 h 57"/>
                  <a:gd name="T4" fmla="*/ 43 w 43"/>
                  <a:gd name="T5" fmla="*/ 41 h 57"/>
                  <a:gd name="T6" fmla="*/ 43 w 43"/>
                  <a:gd name="T7" fmla="*/ 46 h 57"/>
                  <a:gd name="T8" fmla="*/ 38 w 43"/>
                  <a:gd name="T9" fmla="*/ 52 h 57"/>
                  <a:gd name="T10" fmla="*/ 33 w 43"/>
                  <a:gd name="T11" fmla="*/ 57 h 57"/>
                  <a:gd name="T12" fmla="*/ 33 w 43"/>
                  <a:gd name="T13" fmla="*/ 57 h 57"/>
                  <a:gd name="T14" fmla="*/ 33 w 43"/>
                  <a:gd name="T15" fmla="*/ 57 h 57"/>
                  <a:gd name="T16" fmla="*/ 29 w 43"/>
                  <a:gd name="T17" fmla="*/ 57 h 57"/>
                  <a:gd name="T18" fmla="*/ 19 w 43"/>
                  <a:gd name="T19" fmla="*/ 57 h 57"/>
                  <a:gd name="T20" fmla="*/ 14 w 43"/>
                  <a:gd name="T21" fmla="*/ 57 h 57"/>
                  <a:gd name="T22" fmla="*/ 14 w 43"/>
                  <a:gd name="T23" fmla="*/ 57 h 57"/>
                  <a:gd name="T24" fmla="*/ 9 w 43"/>
                  <a:gd name="T25" fmla="*/ 46 h 57"/>
                  <a:gd name="T26" fmla="*/ 4 w 43"/>
                  <a:gd name="T27" fmla="*/ 41 h 57"/>
                  <a:gd name="T28" fmla="*/ 0 w 43"/>
                  <a:gd name="T29" fmla="*/ 26 h 57"/>
                  <a:gd name="T30" fmla="*/ 0 w 43"/>
                  <a:gd name="T31" fmla="*/ 21 h 57"/>
                  <a:gd name="T32" fmla="*/ 0 w 43"/>
                  <a:gd name="T33" fmla="*/ 16 h 57"/>
                  <a:gd name="T34" fmla="*/ 0 w 43"/>
                  <a:gd name="T35" fmla="*/ 11 h 57"/>
                  <a:gd name="T36" fmla="*/ 4 w 43"/>
                  <a:gd name="T37" fmla="*/ 5 h 57"/>
                  <a:gd name="T38" fmla="*/ 9 w 43"/>
                  <a:gd name="T39" fmla="*/ 0 h 57"/>
                  <a:gd name="T40" fmla="*/ 9 w 43"/>
                  <a:gd name="T41" fmla="*/ 0 h 57"/>
                  <a:gd name="T42" fmla="*/ 9 w 43"/>
                  <a:gd name="T43" fmla="*/ 0 h 57"/>
                  <a:gd name="T44" fmla="*/ 14 w 43"/>
                  <a:gd name="T45" fmla="*/ 0 h 57"/>
                  <a:gd name="T46" fmla="*/ 24 w 43"/>
                  <a:gd name="T47" fmla="*/ 0 h 57"/>
                  <a:gd name="T48" fmla="*/ 29 w 43"/>
                  <a:gd name="T49" fmla="*/ 0 h 57"/>
                  <a:gd name="T50" fmla="*/ 33 w 43"/>
                  <a:gd name="T51" fmla="*/ 5 h 57"/>
                  <a:gd name="T52" fmla="*/ 38 w 43"/>
                  <a:gd name="T53" fmla="*/ 11 h 57"/>
                  <a:gd name="T54" fmla="*/ 38 w 43"/>
                  <a:gd name="T55" fmla="*/ 11 h 57"/>
                  <a:gd name="T56" fmla="*/ 43 w 43"/>
                  <a:gd name="T57" fmla="*/ 3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7">
                    <a:moveTo>
                      <a:pt x="43" y="31"/>
                    </a:moveTo>
                    <a:lnTo>
                      <a:pt x="43" y="36"/>
                    </a:lnTo>
                    <a:lnTo>
                      <a:pt x="43" y="41"/>
                    </a:lnTo>
                    <a:lnTo>
                      <a:pt x="43" y="46"/>
                    </a:lnTo>
                    <a:lnTo>
                      <a:pt x="38" y="52"/>
                    </a:lnTo>
                    <a:lnTo>
                      <a:pt x="33" y="57"/>
                    </a:lnTo>
                    <a:lnTo>
                      <a:pt x="29" y="57"/>
                    </a:lnTo>
                    <a:lnTo>
                      <a:pt x="19" y="57"/>
                    </a:lnTo>
                    <a:lnTo>
                      <a:pt x="14" y="57"/>
                    </a:lnTo>
                    <a:lnTo>
                      <a:pt x="9" y="46"/>
                    </a:lnTo>
                    <a:lnTo>
                      <a:pt x="4" y="41"/>
                    </a:lnTo>
                    <a:lnTo>
                      <a:pt x="0" y="26"/>
                    </a:lnTo>
                    <a:lnTo>
                      <a:pt x="0" y="21"/>
                    </a:lnTo>
                    <a:lnTo>
                      <a:pt x="0" y="16"/>
                    </a:lnTo>
                    <a:lnTo>
                      <a:pt x="0" y="11"/>
                    </a:lnTo>
                    <a:lnTo>
                      <a:pt x="4" y="5"/>
                    </a:lnTo>
                    <a:lnTo>
                      <a:pt x="9" y="0"/>
                    </a:lnTo>
                    <a:lnTo>
                      <a:pt x="14" y="0"/>
                    </a:lnTo>
                    <a:lnTo>
                      <a:pt x="24" y="0"/>
                    </a:lnTo>
                    <a:lnTo>
                      <a:pt x="29" y="0"/>
                    </a:lnTo>
                    <a:lnTo>
                      <a:pt x="33" y="5"/>
                    </a:lnTo>
                    <a:lnTo>
                      <a:pt x="38" y="11"/>
                    </a:lnTo>
                    <a:lnTo>
                      <a:pt x="43" y="31"/>
                    </a:lnTo>
                    <a:close/>
                  </a:path>
                </a:pathLst>
              </a:custGeom>
              <a:solidFill>
                <a:srgbClr val="0000D4"/>
              </a:solidFill>
              <a:ln w="7938">
                <a:solidFill>
                  <a:srgbClr val="000000"/>
                </a:solidFill>
                <a:prstDash val="solid"/>
                <a:round/>
                <a:headEnd/>
                <a:tailEnd/>
              </a:ln>
            </p:spPr>
            <p:txBody>
              <a:bodyPr/>
              <a:lstStyle/>
              <a:p>
                <a:endParaRPr lang="en-GB"/>
              </a:p>
            </p:txBody>
          </p:sp>
          <p:sp>
            <p:nvSpPr>
              <p:cNvPr id="51693" name="Line 29"/>
              <p:cNvSpPr>
                <a:spLocks noChangeShapeType="1"/>
              </p:cNvSpPr>
              <p:nvPr/>
            </p:nvSpPr>
            <p:spPr bwMode="auto">
              <a:xfrm>
                <a:off x="764" y="3287"/>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4" name="Line 30"/>
              <p:cNvSpPr>
                <a:spLocks noChangeShapeType="1"/>
              </p:cNvSpPr>
              <p:nvPr/>
            </p:nvSpPr>
            <p:spPr bwMode="auto">
              <a:xfrm flipV="1">
                <a:off x="889" y="3297"/>
                <a:ext cx="15"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5" name="Line 31"/>
              <p:cNvSpPr>
                <a:spLocks noChangeShapeType="1"/>
              </p:cNvSpPr>
              <p:nvPr/>
            </p:nvSpPr>
            <p:spPr bwMode="auto">
              <a:xfrm flipV="1">
                <a:off x="870" y="3302"/>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6" name="AutoShape 32"/>
              <p:cNvSpPr>
                <a:spLocks noChangeArrowheads="1"/>
              </p:cNvSpPr>
              <p:nvPr/>
            </p:nvSpPr>
            <p:spPr bwMode="auto">
              <a:xfrm>
                <a:off x="884" y="3256"/>
                <a:ext cx="44"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7" name="Freeform 33"/>
              <p:cNvSpPr>
                <a:spLocks/>
              </p:cNvSpPr>
              <p:nvPr/>
            </p:nvSpPr>
            <p:spPr bwMode="auto">
              <a:xfrm>
                <a:off x="880" y="3261"/>
                <a:ext cx="48" cy="56"/>
              </a:xfrm>
              <a:custGeom>
                <a:avLst/>
                <a:gdLst>
                  <a:gd name="T0" fmla="*/ 33 w 48"/>
                  <a:gd name="T1" fmla="*/ 46 h 56"/>
                  <a:gd name="T2" fmla="*/ 29 w 48"/>
                  <a:gd name="T3" fmla="*/ 51 h 56"/>
                  <a:gd name="T4" fmla="*/ 24 w 48"/>
                  <a:gd name="T5" fmla="*/ 56 h 56"/>
                  <a:gd name="T6" fmla="*/ 24 w 48"/>
                  <a:gd name="T7" fmla="*/ 56 h 56"/>
                  <a:gd name="T8" fmla="*/ 19 w 48"/>
                  <a:gd name="T9" fmla="*/ 56 h 56"/>
                  <a:gd name="T10" fmla="*/ 14 w 48"/>
                  <a:gd name="T11" fmla="*/ 56 h 56"/>
                  <a:gd name="T12" fmla="*/ 9 w 48"/>
                  <a:gd name="T13" fmla="*/ 51 h 56"/>
                  <a:gd name="T14" fmla="*/ 9 w 48"/>
                  <a:gd name="T15" fmla="*/ 51 h 56"/>
                  <a:gd name="T16" fmla="*/ 4 w 48"/>
                  <a:gd name="T17" fmla="*/ 51 h 56"/>
                  <a:gd name="T18" fmla="*/ 0 w 48"/>
                  <a:gd name="T19" fmla="*/ 46 h 56"/>
                  <a:gd name="T20" fmla="*/ 0 w 48"/>
                  <a:gd name="T21" fmla="*/ 41 h 56"/>
                  <a:gd name="T22" fmla="*/ 0 w 48"/>
                  <a:gd name="T23" fmla="*/ 36 h 56"/>
                  <a:gd name="T24" fmla="*/ 0 w 48"/>
                  <a:gd name="T25" fmla="*/ 31 h 56"/>
                  <a:gd name="T26" fmla="*/ 0 w 48"/>
                  <a:gd name="T27" fmla="*/ 26 h 56"/>
                  <a:gd name="T28" fmla="*/ 9 w 48"/>
                  <a:gd name="T29" fmla="*/ 10 h 56"/>
                  <a:gd name="T30" fmla="*/ 14 w 48"/>
                  <a:gd name="T31" fmla="*/ 5 h 56"/>
                  <a:gd name="T32" fmla="*/ 19 w 48"/>
                  <a:gd name="T33" fmla="*/ 0 h 56"/>
                  <a:gd name="T34" fmla="*/ 24 w 48"/>
                  <a:gd name="T35" fmla="*/ 0 h 56"/>
                  <a:gd name="T36" fmla="*/ 24 w 48"/>
                  <a:gd name="T37" fmla="*/ 0 h 56"/>
                  <a:gd name="T38" fmla="*/ 33 w 48"/>
                  <a:gd name="T39" fmla="*/ 0 h 56"/>
                  <a:gd name="T40" fmla="*/ 38 w 48"/>
                  <a:gd name="T41" fmla="*/ 0 h 56"/>
                  <a:gd name="T42" fmla="*/ 38 w 48"/>
                  <a:gd name="T43" fmla="*/ 0 h 56"/>
                  <a:gd name="T44" fmla="*/ 43 w 48"/>
                  <a:gd name="T45" fmla="*/ 5 h 56"/>
                  <a:gd name="T46" fmla="*/ 48 w 48"/>
                  <a:gd name="T47" fmla="*/ 10 h 56"/>
                  <a:gd name="T48" fmla="*/ 48 w 48"/>
                  <a:gd name="T49" fmla="*/ 15 h 56"/>
                  <a:gd name="T50" fmla="*/ 48 w 48"/>
                  <a:gd name="T51" fmla="*/ 21 h 56"/>
                  <a:gd name="T52" fmla="*/ 48 w 48"/>
                  <a:gd name="T53" fmla="*/ 26 h 56"/>
                  <a:gd name="T54" fmla="*/ 43 w 48"/>
                  <a:gd name="T55" fmla="*/ 31 h 56"/>
                  <a:gd name="T56" fmla="*/ 33 w 48"/>
                  <a:gd name="T57" fmla="*/ 46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56">
                    <a:moveTo>
                      <a:pt x="33" y="46"/>
                    </a:moveTo>
                    <a:lnTo>
                      <a:pt x="29" y="51"/>
                    </a:lnTo>
                    <a:lnTo>
                      <a:pt x="24" y="56"/>
                    </a:lnTo>
                    <a:lnTo>
                      <a:pt x="19" y="56"/>
                    </a:lnTo>
                    <a:lnTo>
                      <a:pt x="14" y="56"/>
                    </a:lnTo>
                    <a:lnTo>
                      <a:pt x="9" y="51"/>
                    </a:lnTo>
                    <a:lnTo>
                      <a:pt x="4" y="51"/>
                    </a:lnTo>
                    <a:lnTo>
                      <a:pt x="0" y="46"/>
                    </a:lnTo>
                    <a:lnTo>
                      <a:pt x="0" y="41"/>
                    </a:lnTo>
                    <a:lnTo>
                      <a:pt x="0" y="36"/>
                    </a:lnTo>
                    <a:lnTo>
                      <a:pt x="0" y="31"/>
                    </a:lnTo>
                    <a:lnTo>
                      <a:pt x="0" y="26"/>
                    </a:lnTo>
                    <a:lnTo>
                      <a:pt x="9" y="10"/>
                    </a:lnTo>
                    <a:lnTo>
                      <a:pt x="14" y="5"/>
                    </a:lnTo>
                    <a:lnTo>
                      <a:pt x="19" y="0"/>
                    </a:lnTo>
                    <a:lnTo>
                      <a:pt x="24" y="0"/>
                    </a:lnTo>
                    <a:lnTo>
                      <a:pt x="33" y="0"/>
                    </a:lnTo>
                    <a:lnTo>
                      <a:pt x="38" y="0"/>
                    </a:lnTo>
                    <a:lnTo>
                      <a:pt x="43" y="5"/>
                    </a:lnTo>
                    <a:lnTo>
                      <a:pt x="48" y="10"/>
                    </a:lnTo>
                    <a:lnTo>
                      <a:pt x="48" y="15"/>
                    </a:lnTo>
                    <a:lnTo>
                      <a:pt x="48" y="21"/>
                    </a:lnTo>
                    <a:lnTo>
                      <a:pt x="48" y="26"/>
                    </a:lnTo>
                    <a:lnTo>
                      <a:pt x="43" y="31"/>
                    </a:lnTo>
                    <a:lnTo>
                      <a:pt x="33" y="46"/>
                    </a:lnTo>
                    <a:close/>
                  </a:path>
                </a:pathLst>
              </a:custGeom>
              <a:solidFill>
                <a:srgbClr val="0000D4"/>
              </a:solidFill>
              <a:ln w="7938">
                <a:solidFill>
                  <a:srgbClr val="000000"/>
                </a:solidFill>
                <a:prstDash val="solid"/>
                <a:round/>
                <a:headEnd/>
                <a:tailEnd/>
              </a:ln>
            </p:spPr>
            <p:txBody>
              <a:bodyPr/>
              <a:lstStyle/>
              <a:p>
                <a:endParaRPr lang="en-GB"/>
              </a:p>
            </p:txBody>
          </p:sp>
          <p:sp>
            <p:nvSpPr>
              <p:cNvPr id="51698" name="Line 34"/>
              <p:cNvSpPr>
                <a:spLocks noChangeShapeType="1"/>
              </p:cNvSpPr>
              <p:nvPr/>
            </p:nvSpPr>
            <p:spPr bwMode="auto">
              <a:xfrm flipH="1">
                <a:off x="889" y="3317"/>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99" name="Oval 35"/>
              <p:cNvSpPr>
                <a:spLocks noChangeArrowheads="1"/>
              </p:cNvSpPr>
              <p:nvPr/>
            </p:nvSpPr>
            <p:spPr bwMode="auto">
              <a:xfrm>
                <a:off x="706" y="3292"/>
                <a:ext cx="212" cy="236"/>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0" name="Freeform 36"/>
              <p:cNvSpPr>
                <a:spLocks/>
              </p:cNvSpPr>
              <p:nvPr/>
            </p:nvSpPr>
            <p:spPr bwMode="auto">
              <a:xfrm>
                <a:off x="701" y="3297"/>
                <a:ext cx="217" cy="220"/>
              </a:xfrm>
              <a:custGeom>
                <a:avLst/>
                <a:gdLst>
                  <a:gd name="T0" fmla="*/ 97 w 217"/>
                  <a:gd name="T1" fmla="*/ 220 h 220"/>
                  <a:gd name="T2" fmla="*/ 87 w 217"/>
                  <a:gd name="T3" fmla="*/ 220 h 220"/>
                  <a:gd name="T4" fmla="*/ 68 w 217"/>
                  <a:gd name="T5" fmla="*/ 215 h 220"/>
                  <a:gd name="T6" fmla="*/ 48 w 217"/>
                  <a:gd name="T7" fmla="*/ 205 h 220"/>
                  <a:gd name="T8" fmla="*/ 34 w 217"/>
                  <a:gd name="T9" fmla="*/ 190 h 220"/>
                  <a:gd name="T10" fmla="*/ 24 w 217"/>
                  <a:gd name="T11" fmla="*/ 179 h 220"/>
                  <a:gd name="T12" fmla="*/ 19 w 217"/>
                  <a:gd name="T13" fmla="*/ 174 h 220"/>
                  <a:gd name="T14" fmla="*/ 5 w 217"/>
                  <a:gd name="T15" fmla="*/ 149 h 220"/>
                  <a:gd name="T16" fmla="*/ 0 w 217"/>
                  <a:gd name="T17" fmla="*/ 128 h 220"/>
                  <a:gd name="T18" fmla="*/ 0 w 217"/>
                  <a:gd name="T19" fmla="*/ 113 h 220"/>
                  <a:gd name="T20" fmla="*/ 0 w 217"/>
                  <a:gd name="T21" fmla="*/ 97 h 220"/>
                  <a:gd name="T22" fmla="*/ 0 w 217"/>
                  <a:gd name="T23" fmla="*/ 87 h 220"/>
                  <a:gd name="T24" fmla="*/ 10 w 217"/>
                  <a:gd name="T25" fmla="*/ 61 h 220"/>
                  <a:gd name="T26" fmla="*/ 19 w 217"/>
                  <a:gd name="T27" fmla="*/ 46 h 220"/>
                  <a:gd name="T28" fmla="*/ 29 w 217"/>
                  <a:gd name="T29" fmla="*/ 36 h 220"/>
                  <a:gd name="T30" fmla="*/ 39 w 217"/>
                  <a:gd name="T31" fmla="*/ 26 h 220"/>
                  <a:gd name="T32" fmla="*/ 43 w 217"/>
                  <a:gd name="T33" fmla="*/ 20 h 220"/>
                  <a:gd name="T34" fmla="*/ 68 w 217"/>
                  <a:gd name="T35" fmla="*/ 5 h 220"/>
                  <a:gd name="T36" fmla="*/ 87 w 217"/>
                  <a:gd name="T37" fmla="*/ 0 h 220"/>
                  <a:gd name="T38" fmla="*/ 106 w 217"/>
                  <a:gd name="T39" fmla="*/ 0 h 220"/>
                  <a:gd name="T40" fmla="*/ 121 w 217"/>
                  <a:gd name="T41" fmla="*/ 0 h 220"/>
                  <a:gd name="T42" fmla="*/ 130 w 217"/>
                  <a:gd name="T43" fmla="*/ 0 h 220"/>
                  <a:gd name="T44" fmla="*/ 155 w 217"/>
                  <a:gd name="T45" fmla="*/ 10 h 220"/>
                  <a:gd name="T46" fmla="*/ 174 w 217"/>
                  <a:gd name="T47" fmla="*/ 20 h 220"/>
                  <a:gd name="T48" fmla="*/ 183 w 217"/>
                  <a:gd name="T49" fmla="*/ 31 h 220"/>
                  <a:gd name="T50" fmla="*/ 193 w 217"/>
                  <a:gd name="T51" fmla="*/ 41 h 220"/>
                  <a:gd name="T52" fmla="*/ 203 w 217"/>
                  <a:gd name="T53" fmla="*/ 51 h 220"/>
                  <a:gd name="T54" fmla="*/ 212 w 217"/>
                  <a:gd name="T55" fmla="*/ 72 h 220"/>
                  <a:gd name="T56" fmla="*/ 217 w 217"/>
                  <a:gd name="T57" fmla="*/ 92 h 220"/>
                  <a:gd name="T58" fmla="*/ 217 w 217"/>
                  <a:gd name="T59" fmla="*/ 108 h 220"/>
                  <a:gd name="T60" fmla="*/ 217 w 217"/>
                  <a:gd name="T61" fmla="*/ 123 h 220"/>
                  <a:gd name="T62" fmla="*/ 217 w 217"/>
                  <a:gd name="T63" fmla="*/ 133 h 220"/>
                  <a:gd name="T64" fmla="*/ 212 w 217"/>
                  <a:gd name="T65" fmla="*/ 154 h 220"/>
                  <a:gd name="T66" fmla="*/ 203 w 217"/>
                  <a:gd name="T67" fmla="*/ 169 h 220"/>
                  <a:gd name="T68" fmla="*/ 188 w 217"/>
                  <a:gd name="T69" fmla="*/ 185 h 220"/>
                  <a:gd name="T70" fmla="*/ 179 w 217"/>
                  <a:gd name="T71" fmla="*/ 195 h 220"/>
                  <a:gd name="T72" fmla="*/ 169 w 217"/>
                  <a:gd name="T73" fmla="*/ 205 h 220"/>
                  <a:gd name="T74" fmla="*/ 150 w 217"/>
                  <a:gd name="T75" fmla="*/ 215 h 220"/>
                  <a:gd name="T76" fmla="*/ 130 w 217"/>
                  <a:gd name="T77" fmla="*/ 220 h 220"/>
                  <a:gd name="T78" fmla="*/ 111 w 217"/>
                  <a:gd name="T79" fmla="*/ 220 h 220"/>
                  <a:gd name="T80" fmla="*/ 97 w 217"/>
                  <a:gd name="T81" fmla="*/ 22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7" h="220">
                    <a:moveTo>
                      <a:pt x="97" y="220"/>
                    </a:moveTo>
                    <a:lnTo>
                      <a:pt x="87" y="220"/>
                    </a:lnTo>
                    <a:lnTo>
                      <a:pt x="68" y="215"/>
                    </a:lnTo>
                    <a:lnTo>
                      <a:pt x="48" y="205"/>
                    </a:lnTo>
                    <a:lnTo>
                      <a:pt x="34" y="190"/>
                    </a:lnTo>
                    <a:lnTo>
                      <a:pt x="24" y="179"/>
                    </a:lnTo>
                    <a:lnTo>
                      <a:pt x="19" y="174"/>
                    </a:lnTo>
                    <a:lnTo>
                      <a:pt x="5" y="149"/>
                    </a:lnTo>
                    <a:lnTo>
                      <a:pt x="0" y="128"/>
                    </a:lnTo>
                    <a:lnTo>
                      <a:pt x="0" y="113"/>
                    </a:lnTo>
                    <a:lnTo>
                      <a:pt x="0" y="97"/>
                    </a:lnTo>
                    <a:lnTo>
                      <a:pt x="0" y="87"/>
                    </a:lnTo>
                    <a:lnTo>
                      <a:pt x="10" y="61"/>
                    </a:lnTo>
                    <a:lnTo>
                      <a:pt x="19" y="46"/>
                    </a:lnTo>
                    <a:lnTo>
                      <a:pt x="29" y="36"/>
                    </a:lnTo>
                    <a:lnTo>
                      <a:pt x="39" y="26"/>
                    </a:lnTo>
                    <a:lnTo>
                      <a:pt x="43" y="20"/>
                    </a:lnTo>
                    <a:lnTo>
                      <a:pt x="68" y="5"/>
                    </a:lnTo>
                    <a:lnTo>
                      <a:pt x="87" y="0"/>
                    </a:lnTo>
                    <a:lnTo>
                      <a:pt x="106" y="0"/>
                    </a:lnTo>
                    <a:lnTo>
                      <a:pt x="121" y="0"/>
                    </a:lnTo>
                    <a:lnTo>
                      <a:pt x="130" y="0"/>
                    </a:lnTo>
                    <a:lnTo>
                      <a:pt x="155" y="10"/>
                    </a:lnTo>
                    <a:lnTo>
                      <a:pt x="174" y="20"/>
                    </a:lnTo>
                    <a:lnTo>
                      <a:pt x="183" y="31"/>
                    </a:lnTo>
                    <a:lnTo>
                      <a:pt x="193" y="41"/>
                    </a:lnTo>
                    <a:lnTo>
                      <a:pt x="203" y="51"/>
                    </a:lnTo>
                    <a:lnTo>
                      <a:pt x="212" y="72"/>
                    </a:lnTo>
                    <a:lnTo>
                      <a:pt x="217" y="92"/>
                    </a:lnTo>
                    <a:lnTo>
                      <a:pt x="217" y="108"/>
                    </a:lnTo>
                    <a:lnTo>
                      <a:pt x="217" y="123"/>
                    </a:lnTo>
                    <a:lnTo>
                      <a:pt x="217" y="133"/>
                    </a:lnTo>
                    <a:lnTo>
                      <a:pt x="212" y="154"/>
                    </a:lnTo>
                    <a:lnTo>
                      <a:pt x="203" y="169"/>
                    </a:lnTo>
                    <a:lnTo>
                      <a:pt x="188" y="185"/>
                    </a:lnTo>
                    <a:lnTo>
                      <a:pt x="179" y="195"/>
                    </a:lnTo>
                    <a:lnTo>
                      <a:pt x="169" y="205"/>
                    </a:lnTo>
                    <a:lnTo>
                      <a:pt x="150" y="215"/>
                    </a:lnTo>
                    <a:lnTo>
                      <a:pt x="130" y="220"/>
                    </a:lnTo>
                    <a:lnTo>
                      <a:pt x="111" y="220"/>
                    </a:lnTo>
                    <a:lnTo>
                      <a:pt x="97" y="220"/>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701" name="Oval 37"/>
              <p:cNvSpPr>
                <a:spLocks noChangeArrowheads="1"/>
              </p:cNvSpPr>
              <p:nvPr/>
            </p:nvSpPr>
            <p:spPr bwMode="auto">
              <a:xfrm>
                <a:off x="706" y="3328"/>
                <a:ext cx="164" cy="164"/>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2" name="Freeform 38"/>
              <p:cNvSpPr>
                <a:spLocks/>
              </p:cNvSpPr>
              <p:nvPr/>
            </p:nvSpPr>
            <p:spPr bwMode="auto">
              <a:xfrm>
                <a:off x="711" y="3323"/>
                <a:ext cx="149" cy="164"/>
              </a:xfrm>
              <a:custGeom>
                <a:avLst/>
                <a:gdLst>
                  <a:gd name="T0" fmla="*/ 67 w 149"/>
                  <a:gd name="T1" fmla="*/ 164 h 164"/>
                  <a:gd name="T2" fmla="*/ 62 w 149"/>
                  <a:gd name="T3" fmla="*/ 164 h 164"/>
                  <a:gd name="T4" fmla="*/ 43 w 149"/>
                  <a:gd name="T5" fmla="*/ 159 h 164"/>
                  <a:gd name="T6" fmla="*/ 33 w 149"/>
                  <a:gd name="T7" fmla="*/ 153 h 164"/>
                  <a:gd name="T8" fmla="*/ 24 w 149"/>
                  <a:gd name="T9" fmla="*/ 143 h 164"/>
                  <a:gd name="T10" fmla="*/ 19 w 149"/>
                  <a:gd name="T11" fmla="*/ 138 h 164"/>
                  <a:gd name="T12" fmla="*/ 14 w 149"/>
                  <a:gd name="T13" fmla="*/ 133 h 164"/>
                  <a:gd name="T14" fmla="*/ 9 w 149"/>
                  <a:gd name="T15" fmla="*/ 118 h 164"/>
                  <a:gd name="T16" fmla="*/ 4 w 149"/>
                  <a:gd name="T17" fmla="*/ 102 h 164"/>
                  <a:gd name="T18" fmla="*/ 0 w 149"/>
                  <a:gd name="T19" fmla="*/ 87 h 164"/>
                  <a:gd name="T20" fmla="*/ 0 w 149"/>
                  <a:gd name="T21" fmla="*/ 76 h 164"/>
                  <a:gd name="T22" fmla="*/ 0 w 149"/>
                  <a:gd name="T23" fmla="*/ 71 h 164"/>
                  <a:gd name="T24" fmla="*/ 4 w 149"/>
                  <a:gd name="T25" fmla="*/ 56 h 164"/>
                  <a:gd name="T26" fmla="*/ 14 w 149"/>
                  <a:gd name="T27" fmla="*/ 35 h 164"/>
                  <a:gd name="T28" fmla="*/ 24 w 149"/>
                  <a:gd name="T29" fmla="*/ 25 h 164"/>
                  <a:gd name="T30" fmla="*/ 29 w 149"/>
                  <a:gd name="T31" fmla="*/ 20 h 164"/>
                  <a:gd name="T32" fmla="*/ 33 w 149"/>
                  <a:gd name="T33" fmla="*/ 15 h 164"/>
                  <a:gd name="T34" fmla="*/ 48 w 149"/>
                  <a:gd name="T35" fmla="*/ 5 h 164"/>
                  <a:gd name="T36" fmla="*/ 62 w 149"/>
                  <a:gd name="T37" fmla="*/ 0 h 164"/>
                  <a:gd name="T38" fmla="*/ 72 w 149"/>
                  <a:gd name="T39" fmla="*/ 0 h 164"/>
                  <a:gd name="T40" fmla="*/ 82 w 149"/>
                  <a:gd name="T41" fmla="*/ 0 h 164"/>
                  <a:gd name="T42" fmla="*/ 91 w 149"/>
                  <a:gd name="T43" fmla="*/ 0 h 164"/>
                  <a:gd name="T44" fmla="*/ 106 w 149"/>
                  <a:gd name="T45" fmla="*/ 5 h 164"/>
                  <a:gd name="T46" fmla="*/ 116 w 149"/>
                  <a:gd name="T47" fmla="*/ 10 h 164"/>
                  <a:gd name="T48" fmla="*/ 130 w 149"/>
                  <a:gd name="T49" fmla="*/ 25 h 164"/>
                  <a:gd name="T50" fmla="*/ 135 w 149"/>
                  <a:gd name="T51" fmla="*/ 30 h 164"/>
                  <a:gd name="T52" fmla="*/ 140 w 149"/>
                  <a:gd name="T53" fmla="*/ 35 h 164"/>
                  <a:gd name="T54" fmla="*/ 145 w 149"/>
                  <a:gd name="T55" fmla="*/ 51 h 164"/>
                  <a:gd name="T56" fmla="*/ 149 w 149"/>
                  <a:gd name="T57" fmla="*/ 66 h 164"/>
                  <a:gd name="T58" fmla="*/ 149 w 149"/>
                  <a:gd name="T59" fmla="*/ 82 h 164"/>
                  <a:gd name="T60" fmla="*/ 149 w 149"/>
                  <a:gd name="T61" fmla="*/ 92 h 164"/>
                  <a:gd name="T62" fmla="*/ 149 w 149"/>
                  <a:gd name="T63" fmla="*/ 97 h 164"/>
                  <a:gd name="T64" fmla="*/ 145 w 149"/>
                  <a:gd name="T65" fmla="*/ 112 h 164"/>
                  <a:gd name="T66" fmla="*/ 135 w 149"/>
                  <a:gd name="T67" fmla="*/ 133 h 164"/>
                  <a:gd name="T68" fmla="*/ 125 w 149"/>
                  <a:gd name="T69" fmla="*/ 143 h 164"/>
                  <a:gd name="T70" fmla="*/ 120 w 149"/>
                  <a:gd name="T71" fmla="*/ 148 h 164"/>
                  <a:gd name="T72" fmla="*/ 116 w 149"/>
                  <a:gd name="T73" fmla="*/ 153 h 164"/>
                  <a:gd name="T74" fmla="*/ 106 w 149"/>
                  <a:gd name="T75" fmla="*/ 159 h 164"/>
                  <a:gd name="T76" fmla="*/ 91 w 149"/>
                  <a:gd name="T77" fmla="*/ 164 h 164"/>
                  <a:gd name="T78" fmla="*/ 77 w 149"/>
                  <a:gd name="T79" fmla="*/ 164 h 164"/>
                  <a:gd name="T80" fmla="*/ 67 w 149"/>
                  <a:gd name="T81" fmla="*/ 164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9" h="164">
                    <a:moveTo>
                      <a:pt x="67" y="164"/>
                    </a:moveTo>
                    <a:lnTo>
                      <a:pt x="62" y="164"/>
                    </a:lnTo>
                    <a:lnTo>
                      <a:pt x="43" y="159"/>
                    </a:lnTo>
                    <a:lnTo>
                      <a:pt x="33" y="153"/>
                    </a:lnTo>
                    <a:lnTo>
                      <a:pt x="24" y="143"/>
                    </a:lnTo>
                    <a:lnTo>
                      <a:pt x="19" y="138"/>
                    </a:lnTo>
                    <a:lnTo>
                      <a:pt x="14" y="133"/>
                    </a:lnTo>
                    <a:lnTo>
                      <a:pt x="9" y="118"/>
                    </a:lnTo>
                    <a:lnTo>
                      <a:pt x="4" y="102"/>
                    </a:lnTo>
                    <a:lnTo>
                      <a:pt x="0" y="87"/>
                    </a:lnTo>
                    <a:lnTo>
                      <a:pt x="0" y="76"/>
                    </a:lnTo>
                    <a:lnTo>
                      <a:pt x="0" y="71"/>
                    </a:lnTo>
                    <a:lnTo>
                      <a:pt x="4" y="56"/>
                    </a:lnTo>
                    <a:lnTo>
                      <a:pt x="14" y="35"/>
                    </a:lnTo>
                    <a:lnTo>
                      <a:pt x="24" y="25"/>
                    </a:lnTo>
                    <a:lnTo>
                      <a:pt x="29" y="20"/>
                    </a:lnTo>
                    <a:lnTo>
                      <a:pt x="33" y="15"/>
                    </a:lnTo>
                    <a:lnTo>
                      <a:pt x="48" y="5"/>
                    </a:lnTo>
                    <a:lnTo>
                      <a:pt x="62" y="0"/>
                    </a:lnTo>
                    <a:lnTo>
                      <a:pt x="72" y="0"/>
                    </a:lnTo>
                    <a:lnTo>
                      <a:pt x="82" y="0"/>
                    </a:lnTo>
                    <a:lnTo>
                      <a:pt x="91" y="0"/>
                    </a:lnTo>
                    <a:lnTo>
                      <a:pt x="106" y="5"/>
                    </a:lnTo>
                    <a:lnTo>
                      <a:pt x="116" y="10"/>
                    </a:lnTo>
                    <a:lnTo>
                      <a:pt x="130" y="25"/>
                    </a:lnTo>
                    <a:lnTo>
                      <a:pt x="135" y="30"/>
                    </a:lnTo>
                    <a:lnTo>
                      <a:pt x="140" y="35"/>
                    </a:lnTo>
                    <a:lnTo>
                      <a:pt x="145" y="51"/>
                    </a:lnTo>
                    <a:lnTo>
                      <a:pt x="149" y="66"/>
                    </a:lnTo>
                    <a:lnTo>
                      <a:pt x="149" y="82"/>
                    </a:lnTo>
                    <a:lnTo>
                      <a:pt x="149" y="92"/>
                    </a:lnTo>
                    <a:lnTo>
                      <a:pt x="149" y="97"/>
                    </a:lnTo>
                    <a:lnTo>
                      <a:pt x="145" y="112"/>
                    </a:lnTo>
                    <a:lnTo>
                      <a:pt x="135" y="133"/>
                    </a:lnTo>
                    <a:lnTo>
                      <a:pt x="125" y="143"/>
                    </a:lnTo>
                    <a:lnTo>
                      <a:pt x="120" y="148"/>
                    </a:lnTo>
                    <a:lnTo>
                      <a:pt x="116" y="153"/>
                    </a:lnTo>
                    <a:lnTo>
                      <a:pt x="106" y="159"/>
                    </a:lnTo>
                    <a:lnTo>
                      <a:pt x="91" y="164"/>
                    </a:lnTo>
                    <a:lnTo>
                      <a:pt x="77" y="164"/>
                    </a:lnTo>
                    <a:lnTo>
                      <a:pt x="67" y="164"/>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703" name="Oval 39"/>
              <p:cNvSpPr>
                <a:spLocks noChangeArrowheads="1"/>
              </p:cNvSpPr>
              <p:nvPr/>
            </p:nvSpPr>
            <p:spPr bwMode="auto">
              <a:xfrm>
                <a:off x="899" y="3246"/>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4" name="Freeform 40"/>
              <p:cNvSpPr>
                <a:spLocks/>
              </p:cNvSpPr>
              <p:nvPr/>
            </p:nvSpPr>
            <p:spPr bwMode="auto">
              <a:xfrm>
                <a:off x="909" y="3235"/>
                <a:ext cx="33" cy="52"/>
              </a:xfrm>
              <a:custGeom>
                <a:avLst/>
                <a:gdLst>
                  <a:gd name="T0" fmla="*/ 24 w 33"/>
                  <a:gd name="T1" fmla="*/ 52 h 52"/>
                  <a:gd name="T2" fmla="*/ 24 w 33"/>
                  <a:gd name="T3" fmla="*/ 52 h 52"/>
                  <a:gd name="T4" fmla="*/ 14 w 33"/>
                  <a:gd name="T5" fmla="*/ 52 h 52"/>
                  <a:gd name="T6" fmla="*/ 9 w 33"/>
                  <a:gd name="T7" fmla="*/ 47 h 52"/>
                  <a:gd name="T8" fmla="*/ 9 w 33"/>
                  <a:gd name="T9" fmla="*/ 47 h 52"/>
                  <a:gd name="T10" fmla="*/ 4 w 33"/>
                  <a:gd name="T11" fmla="*/ 36 h 52"/>
                  <a:gd name="T12" fmla="*/ 0 w 33"/>
                  <a:gd name="T13" fmla="*/ 31 h 52"/>
                  <a:gd name="T14" fmla="*/ 0 w 33"/>
                  <a:gd name="T15" fmla="*/ 26 h 52"/>
                  <a:gd name="T16" fmla="*/ 0 w 33"/>
                  <a:gd name="T17" fmla="*/ 16 h 52"/>
                  <a:gd name="T18" fmla="*/ 0 w 33"/>
                  <a:gd name="T19" fmla="*/ 11 h 52"/>
                  <a:gd name="T20" fmla="*/ 0 w 33"/>
                  <a:gd name="T21" fmla="*/ 11 h 52"/>
                  <a:gd name="T22" fmla="*/ 4 w 33"/>
                  <a:gd name="T23" fmla="*/ 6 h 52"/>
                  <a:gd name="T24" fmla="*/ 9 w 33"/>
                  <a:gd name="T25" fmla="*/ 0 h 52"/>
                  <a:gd name="T26" fmla="*/ 14 w 33"/>
                  <a:gd name="T27" fmla="*/ 0 h 52"/>
                  <a:gd name="T28" fmla="*/ 19 w 33"/>
                  <a:gd name="T29" fmla="*/ 6 h 52"/>
                  <a:gd name="T30" fmla="*/ 19 w 33"/>
                  <a:gd name="T31" fmla="*/ 6 h 52"/>
                  <a:gd name="T32" fmla="*/ 24 w 33"/>
                  <a:gd name="T33" fmla="*/ 11 h 52"/>
                  <a:gd name="T34" fmla="*/ 29 w 33"/>
                  <a:gd name="T35" fmla="*/ 16 h 52"/>
                  <a:gd name="T36" fmla="*/ 29 w 33"/>
                  <a:gd name="T37" fmla="*/ 21 h 52"/>
                  <a:gd name="T38" fmla="*/ 33 w 33"/>
                  <a:gd name="T39" fmla="*/ 26 h 52"/>
                  <a:gd name="T40" fmla="*/ 33 w 33"/>
                  <a:gd name="T41" fmla="*/ 36 h 52"/>
                  <a:gd name="T42" fmla="*/ 33 w 33"/>
                  <a:gd name="T43" fmla="*/ 36 h 52"/>
                  <a:gd name="T44" fmla="*/ 33 w 33"/>
                  <a:gd name="T45" fmla="*/ 41 h 52"/>
                  <a:gd name="T46" fmla="*/ 29 w 33"/>
                  <a:gd name="T47" fmla="*/ 47 h 52"/>
                  <a:gd name="T48" fmla="*/ 24 w 33"/>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52">
                    <a:moveTo>
                      <a:pt x="24" y="52"/>
                    </a:moveTo>
                    <a:lnTo>
                      <a:pt x="24" y="52"/>
                    </a:lnTo>
                    <a:lnTo>
                      <a:pt x="14" y="52"/>
                    </a:lnTo>
                    <a:lnTo>
                      <a:pt x="9" y="47"/>
                    </a:lnTo>
                    <a:lnTo>
                      <a:pt x="4" y="36"/>
                    </a:lnTo>
                    <a:lnTo>
                      <a:pt x="0" y="31"/>
                    </a:lnTo>
                    <a:lnTo>
                      <a:pt x="0" y="26"/>
                    </a:lnTo>
                    <a:lnTo>
                      <a:pt x="0" y="16"/>
                    </a:lnTo>
                    <a:lnTo>
                      <a:pt x="0" y="11"/>
                    </a:lnTo>
                    <a:lnTo>
                      <a:pt x="4" y="6"/>
                    </a:lnTo>
                    <a:lnTo>
                      <a:pt x="9" y="0"/>
                    </a:lnTo>
                    <a:lnTo>
                      <a:pt x="14" y="0"/>
                    </a:lnTo>
                    <a:lnTo>
                      <a:pt x="19" y="6"/>
                    </a:lnTo>
                    <a:lnTo>
                      <a:pt x="24" y="11"/>
                    </a:lnTo>
                    <a:lnTo>
                      <a:pt x="29" y="16"/>
                    </a:lnTo>
                    <a:lnTo>
                      <a:pt x="29" y="21"/>
                    </a:lnTo>
                    <a:lnTo>
                      <a:pt x="33" y="26"/>
                    </a:lnTo>
                    <a:lnTo>
                      <a:pt x="33" y="36"/>
                    </a:lnTo>
                    <a:lnTo>
                      <a:pt x="33" y="41"/>
                    </a:lnTo>
                    <a:lnTo>
                      <a:pt x="29" y="47"/>
                    </a:lnTo>
                    <a:lnTo>
                      <a:pt x="24" y="52"/>
                    </a:lnTo>
                    <a:close/>
                  </a:path>
                </a:pathLst>
              </a:custGeom>
              <a:solidFill>
                <a:srgbClr val="FFE6CC"/>
              </a:solidFill>
              <a:ln w="7938">
                <a:solidFill>
                  <a:srgbClr val="FFF9CC"/>
                </a:solidFill>
                <a:prstDash val="solid"/>
                <a:round/>
                <a:headEnd/>
                <a:tailEnd/>
              </a:ln>
            </p:spPr>
            <p:txBody>
              <a:bodyPr/>
              <a:lstStyle/>
              <a:p>
                <a:endParaRPr lang="en-GB"/>
              </a:p>
            </p:txBody>
          </p:sp>
          <p:sp>
            <p:nvSpPr>
              <p:cNvPr id="51705" name="Oval 41"/>
              <p:cNvSpPr>
                <a:spLocks noChangeArrowheads="1"/>
              </p:cNvSpPr>
              <p:nvPr/>
            </p:nvSpPr>
            <p:spPr bwMode="auto">
              <a:xfrm>
                <a:off x="967" y="3399"/>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6" name="Freeform 42"/>
              <p:cNvSpPr>
                <a:spLocks/>
              </p:cNvSpPr>
              <p:nvPr/>
            </p:nvSpPr>
            <p:spPr bwMode="auto">
              <a:xfrm>
                <a:off x="976" y="3389"/>
                <a:ext cx="34" cy="52"/>
              </a:xfrm>
              <a:custGeom>
                <a:avLst/>
                <a:gdLst>
                  <a:gd name="T0" fmla="*/ 24 w 34"/>
                  <a:gd name="T1" fmla="*/ 46 h 52"/>
                  <a:gd name="T2" fmla="*/ 20 w 34"/>
                  <a:gd name="T3" fmla="*/ 52 h 52"/>
                  <a:gd name="T4" fmla="*/ 15 w 34"/>
                  <a:gd name="T5" fmla="*/ 52 h 52"/>
                  <a:gd name="T6" fmla="*/ 10 w 34"/>
                  <a:gd name="T7" fmla="*/ 46 h 52"/>
                  <a:gd name="T8" fmla="*/ 10 w 34"/>
                  <a:gd name="T9" fmla="*/ 46 h 52"/>
                  <a:gd name="T10" fmla="*/ 5 w 34"/>
                  <a:gd name="T11" fmla="*/ 36 h 52"/>
                  <a:gd name="T12" fmla="*/ 0 w 34"/>
                  <a:gd name="T13" fmla="*/ 31 h 52"/>
                  <a:gd name="T14" fmla="*/ 0 w 34"/>
                  <a:gd name="T15" fmla="*/ 26 h 52"/>
                  <a:gd name="T16" fmla="*/ 0 w 34"/>
                  <a:gd name="T17" fmla="*/ 16 h 52"/>
                  <a:gd name="T18" fmla="*/ 0 w 34"/>
                  <a:gd name="T19" fmla="*/ 10 h 52"/>
                  <a:gd name="T20" fmla="*/ 0 w 34"/>
                  <a:gd name="T21" fmla="*/ 10 h 52"/>
                  <a:gd name="T22" fmla="*/ 5 w 34"/>
                  <a:gd name="T23" fmla="*/ 0 h 52"/>
                  <a:gd name="T24" fmla="*/ 5 w 34"/>
                  <a:gd name="T25" fmla="*/ 0 h 52"/>
                  <a:gd name="T26" fmla="*/ 10 w 34"/>
                  <a:gd name="T27" fmla="*/ 0 h 52"/>
                  <a:gd name="T28" fmla="*/ 20 w 34"/>
                  <a:gd name="T29" fmla="*/ 5 h 52"/>
                  <a:gd name="T30" fmla="*/ 20 w 34"/>
                  <a:gd name="T31" fmla="*/ 5 h 52"/>
                  <a:gd name="T32" fmla="*/ 24 w 34"/>
                  <a:gd name="T33" fmla="*/ 10 h 52"/>
                  <a:gd name="T34" fmla="*/ 29 w 34"/>
                  <a:gd name="T35" fmla="*/ 16 h 52"/>
                  <a:gd name="T36" fmla="*/ 29 w 34"/>
                  <a:gd name="T37" fmla="*/ 21 h 52"/>
                  <a:gd name="T38" fmla="*/ 34 w 34"/>
                  <a:gd name="T39" fmla="*/ 26 h 52"/>
                  <a:gd name="T40" fmla="*/ 34 w 34"/>
                  <a:gd name="T41" fmla="*/ 31 h 52"/>
                  <a:gd name="T42" fmla="*/ 29 w 34"/>
                  <a:gd name="T43" fmla="*/ 36 h 52"/>
                  <a:gd name="T44" fmla="*/ 29 w 34"/>
                  <a:gd name="T45" fmla="*/ 41 h 52"/>
                  <a:gd name="T46" fmla="*/ 29 w 34"/>
                  <a:gd name="T47" fmla="*/ 46 h 52"/>
                  <a:gd name="T48" fmla="*/ 24 w 34"/>
                  <a:gd name="T49" fmla="*/ 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2">
                    <a:moveTo>
                      <a:pt x="24" y="46"/>
                    </a:moveTo>
                    <a:lnTo>
                      <a:pt x="20" y="52"/>
                    </a:lnTo>
                    <a:lnTo>
                      <a:pt x="15" y="52"/>
                    </a:lnTo>
                    <a:lnTo>
                      <a:pt x="10" y="46"/>
                    </a:lnTo>
                    <a:lnTo>
                      <a:pt x="5" y="36"/>
                    </a:lnTo>
                    <a:lnTo>
                      <a:pt x="0" y="31"/>
                    </a:lnTo>
                    <a:lnTo>
                      <a:pt x="0" y="26"/>
                    </a:lnTo>
                    <a:lnTo>
                      <a:pt x="0" y="16"/>
                    </a:lnTo>
                    <a:lnTo>
                      <a:pt x="0" y="10"/>
                    </a:lnTo>
                    <a:lnTo>
                      <a:pt x="5" y="0"/>
                    </a:lnTo>
                    <a:lnTo>
                      <a:pt x="10" y="0"/>
                    </a:lnTo>
                    <a:lnTo>
                      <a:pt x="20" y="5"/>
                    </a:lnTo>
                    <a:lnTo>
                      <a:pt x="24" y="10"/>
                    </a:lnTo>
                    <a:lnTo>
                      <a:pt x="29" y="16"/>
                    </a:lnTo>
                    <a:lnTo>
                      <a:pt x="29" y="21"/>
                    </a:lnTo>
                    <a:lnTo>
                      <a:pt x="34" y="26"/>
                    </a:lnTo>
                    <a:lnTo>
                      <a:pt x="34" y="31"/>
                    </a:lnTo>
                    <a:lnTo>
                      <a:pt x="29" y="36"/>
                    </a:lnTo>
                    <a:lnTo>
                      <a:pt x="29"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707" name="Oval 43"/>
              <p:cNvSpPr>
                <a:spLocks noChangeArrowheads="1"/>
              </p:cNvSpPr>
              <p:nvPr/>
            </p:nvSpPr>
            <p:spPr bwMode="auto">
              <a:xfrm>
                <a:off x="909" y="3538"/>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8" name="Freeform 44"/>
              <p:cNvSpPr>
                <a:spLocks/>
              </p:cNvSpPr>
              <p:nvPr/>
            </p:nvSpPr>
            <p:spPr bwMode="auto">
              <a:xfrm>
                <a:off x="918" y="3528"/>
                <a:ext cx="34" cy="51"/>
              </a:xfrm>
              <a:custGeom>
                <a:avLst/>
                <a:gdLst>
                  <a:gd name="T0" fmla="*/ 24 w 34"/>
                  <a:gd name="T1" fmla="*/ 51 h 51"/>
                  <a:gd name="T2" fmla="*/ 20 w 34"/>
                  <a:gd name="T3" fmla="*/ 51 h 51"/>
                  <a:gd name="T4" fmla="*/ 15 w 34"/>
                  <a:gd name="T5" fmla="*/ 51 h 51"/>
                  <a:gd name="T6" fmla="*/ 10 w 34"/>
                  <a:gd name="T7" fmla="*/ 46 h 51"/>
                  <a:gd name="T8" fmla="*/ 10 w 34"/>
                  <a:gd name="T9" fmla="*/ 46 h 51"/>
                  <a:gd name="T10" fmla="*/ 5 w 34"/>
                  <a:gd name="T11" fmla="*/ 36 h 51"/>
                  <a:gd name="T12" fmla="*/ 0 w 34"/>
                  <a:gd name="T13" fmla="*/ 30 h 51"/>
                  <a:gd name="T14" fmla="*/ 0 w 34"/>
                  <a:gd name="T15" fmla="*/ 25 h 51"/>
                  <a:gd name="T16" fmla="*/ 0 w 34"/>
                  <a:gd name="T17" fmla="*/ 20 h 51"/>
                  <a:gd name="T18" fmla="*/ 0 w 34"/>
                  <a:gd name="T19" fmla="*/ 15 h 51"/>
                  <a:gd name="T20" fmla="*/ 0 w 34"/>
                  <a:gd name="T21" fmla="*/ 10 h 51"/>
                  <a:gd name="T22" fmla="*/ 5 w 34"/>
                  <a:gd name="T23" fmla="*/ 0 h 51"/>
                  <a:gd name="T24" fmla="*/ 5 w 34"/>
                  <a:gd name="T25" fmla="*/ 0 h 51"/>
                  <a:gd name="T26" fmla="*/ 10 w 34"/>
                  <a:gd name="T27" fmla="*/ 0 h 51"/>
                  <a:gd name="T28" fmla="*/ 15 w 34"/>
                  <a:gd name="T29" fmla="*/ 5 h 51"/>
                  <a:gd name="T30" fmla="*/ 20 w 34"/>
                  <a:gd name="T31" fmla="*/ 5 h 51"/>
                  <a:gd name="T32" fmla="*/ 24 w 34"/>
                  <a:gd name="T33" fmla="*/ 10 h 51"/>
                  <a:gd name="T34" fmla="*/ 29 w 34"/>
                  <a:gd name="T35" fmla="*/ 15 h 51"/>
                  <a:gd name="T36" fmla="*/ 29 w 34"/>
                  <a:gd name="T37" fmla="*/ 20 h 51"/>
                  <a:gd name="T38" fmla="*/ 34 w 34"/>
                  <a:gd name="T39" fmla="*/ 25 h 51"/>
                  <a:gd name="T40" fmla="*/ 34 w 34"/>
                  <a:gd name="T41" fmla="*/ 36 h 51"/>
                  <a:gd name="T42" fmla="*/ 29 w 34"/>
                  <a:gd name="T43" fmla="*/ 41 h 51"/>
                  <a:gd name="T44" fmla="*/ 29 w 34"/>
                  <a:gd name="T45" fmla="*/ 46 h 51"/>
                  <a:gd name="T46" fmla="*/ 29 w 34"/>
                  <a:gd name="T47" fmla="*/ 46 h 51"/>
                  <a:gd name="T48" fmla="*/ 24 w 34"/>
                  <a:gd name="T49" fmla="*/ 51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1">
                    <a:moveTo>
                      <a:pt x="24" y="51"/>
                    </a:moveTo>
                    <a:lnTo>
                      <a:pt x="20" y="51"/>
                    </a:lnTo>
                    <a:lnTo>
                      <a:pt x="15" y="51"/>
                    </a:lnTo>
                    <a:lnTo>
                      <a:pt x="10" y="46"/>
                    </a:lnTo>
                    <a:lnTo>
                      <a:pt x="5" y="36"/>
                    </a:lnTo>
                    <a:lnTo>
                      <a:pt x="0" y="30"/>
                    </a:lnTo>
                    <a:lnTo>
                      <a:pt x="0" y="25"/>
                    </a:lnTo>
                    <a:lnTo>
                      <a:pt x="0" y="20"/>
                    </a:lnTo>
                    <a:lnTo>
                      <a:pt x="0" y="15"/>
                    </a:lnTo>
                    <a:lnTo>
                      <a:pt x="0" y="10"/>
                    </a:lnTo>
                    <a:lnTo>
                      <a:pt x="5" y="0"/>
                    </a:lnTo>
                    <a:lnTo>
                      <a:pt x="10" y="0"/>
                    </a:lnTo>
                    <a:lnTo>
                      <a:pt x="15" y="5"/>
                    </a:lnTo>
                    <a:lnTo>
                      <a:pt x="20" y="5"/>
                    </a:lnTo>
                    <a:lnTo>
                      <a:pt x="24" y="10"/>
                    </a:lnTo>
                    <a:lnTo>
                      <a:pt x="29" y="15"/>
                    </a:lnTo>
                    <a:lnTo>
                      <a:pt x="29" y="20"/>
                    </a:lnTo>
                    <a:lnTo>
                      <a:pt x="34" y="25"/>
                    </a:lnTo>
                    <a:lnTo>
                      <a:pt x="34" y="36"/>
                    </a:lnTo>
                    <a:lnTo>
                      <a:pt x="29" y="41"/>
                    </a:lnTo>
                    <a:lnTo>
                      <a:pt x="29" y="46"/>
                    </a:lnTo>
                    <a:lnTo>
                      <a:pt x="24" y="51"/>
                    </a:lnTo>
                    <a:close/>
                  </a:path>
                </a:pathLst>
              </a:custGeom>
              <a:solidFill>
                <a:srgbClr val="FFE6CC"/>
              </a:solidFill>
              <a:ln w="7938">
                <a:solidFill>
                  <a:srgbClr val="FFF9CC"/>
                </a:solidFill>
                <a:prstDash val="solid"/>
                <a:round/>
                <a:headEnd/>
                <a:tailEnd/>
              </a:ln>
            </p:spPr>
            <p:txBody>
              <a:bodyPr/>
              <a:lstStyle/>
              <a:p>
                <a:endParaRPr lang="en-GB"/>
              </a:p>
            </p:txBody>
          </p:sp>
          <p:sp>
            <p:nvSpPr>
              <p:cNvPr id="51709" name="Oval 45"/>
              <p:cNvSpPr>
                <a:spLocks noChangeArrowheads="1"/>
              </p:cNvSpPr>
              <p:nvPr/>
            </p:nvSpPr>
            <p:spPr bwMode="auto">
              <a:xfrm>
                <a:off x="730" y="3210"/>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0" name="Freeform 46"/>
              <p:cNvSpPr>
                <a:spLocks/>
              </p:cNvSpPr>
              <p:nvPr/>
            </p:nvSpPr>
            <p:spPr bwMode="auto">
              <a:xfrm>
                <a:off x="735" y="3205"/>
                <a:ext cx="34" cy="46"/>
              </a:xfrm>
              <a:custGeom>
                <a:avLst/>
                <a:gdLst>
                  <a:gd name="T0" fmla="*/ 24 w 34"/>
                  <a:gd name="T1" fmla="*/ 46 h 46"/>
                  <a:gd name="T2" fmla="*/ 24 w 34"/>
                  <a:gd name="T3" fmla="*/ 46 h 46"/>
                  <a:gd name="T4" fmla="*/ 19 w 34"/>
                  <a:gd name="T5" fmla="*/ 46 h 46"/>
                  <a:gd name="T6" fmla="*/ 14 w 34"/>
                  <a:gd name="T7" fmla="*/ 41 h 46"/>
                  <a:gd name="T8" fmla="*/ 9 w 34"/>
                  <a:gd name="T9" fmla="*/ 41 h 46"/>
                  <a:gd name="T10" fmla="*/ 5 w 34"/>
                  <a:gd name="T11" fmla="*/ 30 h 46"/>
                  <a:gd name="T12" fmla="*/ 5 w 34"/>
                  <a:gd name="T13" fmla="*/ 25 h 46"/>
                  <a:gd name="T14" fmla="*/ 5 w 34"/>
                  <a:gd name="T15" fmla="*/ 25 h 46"/>
                  <a:gd name="T16" fmla="*/ 0 w 34"/>
                  <a:gd name="T17" fmla="*/ 15 h 46"/>
                  <a:gd name="T18" fmla="*/ 0 w 34"/>
                  <a:gd name="T19" fmla="*/ 10 h 46"/>
                  <a:gd name="T20" fmla="*/ 5 w 34"/>
                  <a:gd name="T21" fmla="*/ 5 h 46"/>
                  <a:gd name="T22" fmla="*/ 9 w 34"/>
                  <a:gd name="T23" fmla="*/ 0 h 46"/>
                  <a:gd name="T24" fmla="*/ 9 w 34"/>
                  <a:gd name="T25" fmla="*/ 0 h 46"/>
                  <a:gd name="T26" fmla="*/ 9 w 34"/>
                  <a:gd name="T27" fmla="*/ 0 h 46"/>
                  <a:gd name="T28" fmla="*/ 14 w 34"/>
                  <a:gd name="T29" fmla="*/ 0 h 46"/>
                  <a:gd name="T30" fmla="*/ 19 w 34"/>
                  <a:gd name="T31" fmla="*/ 0 h 46"/>
                  <a:gd name="T32" fmla="*/ 24 w 34"/>
                  <a:gd name="T33" fmla="*/ 5 h 46"/>
                  <a:gd name="T34" fmla="*/ 34 w 34"/>
                  <a:gd name="T35" fmla="*/ 10 h 46"/>
                  <a:gd name="T36" fmla="*/ 34 w 34"/>
                  <a:gd name="T37" fmla="*/ 15 h 46"/>
                  <a:gd name="T38" fmla="*/ 34 w 34"/>
                  <a:gd name="T39" fmla="*/ 20 h 46"/>
                  <a:gd name="T40" fmla="*/ 34 w 34"/>
                  <a:gd name="T41" fmla="*/ 30 h 46"/>
                  <a:gd name="T42" fmla="*/ 34 w 34"/>
                  <a:gd name="T43" fmla="*/ 36 h 46"/>
                  <a:gd name="T44" fmla="*/ 34 w 34"/>
                  <a:gd name="T45" fmla="*/ 41 h 46"/>
                  <a:gd name="T46" fmla="*/ 29 w 34"/>
                  <a:gd name="T47" fmla="*/ 46 h 46"/>
                  <a:gd name="T48" fmla="*/ 24 w 34"/>
                  <a:gd name="T49" fmla="*/ 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4" y="46"/>
                    </a:moveTo>
                    <a:lnTo>
                      <a:pt x="24" y="46"/>
                    </a:lnTo>
                    <a:lnTo>
                      <a:pt x="19" y="46"/>
                    </a:lnTo>
                    <a:lnTo>
                      <a:pt x="14" y="41"/>
                    </a:lnTo>
                    <a:lnTo>
                      <a:pt x="9" y="41"/>
                    </a:lnTo>
                    <a:lnTo>
                      <a:pt x="5" y="30"/>
                    </a:lnTo>
                    <a:lnTo>
                      <a:pt x="5" y="25"/>
                    </a:lnTo>
                    <a:lnTo>
                      <a:pt x="0" y="15"/>
                    </a:lnTo>
                    <a:lnTo>
                      <a:pt x="0" y="10"/>
                    </a:lnTo>
                    <a:lnTo>
                      <a:pt x="5" y="5"/>
                    </a:lnTo>
                    <a:lnTo>
                      <a:pt x="9" y="0"/>
                    </a:lnTo>
                    <a:lnTo>
                      <a:pt x="14" y="0"/>
                    </a:lnTo>
                    <a:lnTo>
                      <a:pt x="19" y="0"/>
                    </a:lnTo>
                    <a:lnTo>
                      <a:pt x="24" y="5"/>
                    </a:lnTo>
                    <a:lnTo>
                      <a:pt x="34" y="10"/>
                    </a:lnTo>
                    <a:lnTo>
                      <a:pt x="34" y="15"/>
                    </a:lnTo>
                    <a:lnTo>
                      <a:pt x="34" y="20"/>
                    </a:lnTo>
                    <a:lnTo>
                      <a:pt x="34" y="30"/>
                    </a:lnTo>
                    <a:lnTo>
                      <a:pt x="34" y="36"/>
                    </a:lnTo>
                    <a:lnTo>
                      <a:pt x="34"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711" name="Oval 47"/>
              <p:cNvSpPr>
                <a:spLocks noChangeArrowheads="1"/>
              </p:cNvSpPr>
              <p:nvPr/>
            </p:nvSpPr>
            <p:spPr bwMode="auto">
              <a:xfrm>
                <a:off x="682" y="3548"/>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2" name="Freeform 48"/>
              <p:cNvSpPr>
                <a:spLocks/>
              </p:cNvSpPr>
              <p:nvPr/>
            </p:nvSpPr>
            <p:spPr bwMode="auto">
              <a:xfrm>
                <a:off x="691" y="3538"/>
                <a:ext cx="34" cy="51"/>
              </a:xfrm>
              <a:custGeom>
                <a:avLst/>
                <a:gdLst>
                  <a:gd name="T0" fmla="*/ 24 w 34"/>
                  <a:gd name="T1" fmla="*/ 46 h 51"/>
                  <a:gd name="T2" fmla="*/ 20 w 34"/>
                  <a:gd name="T3" fmla="*/ 51 h 51"/>
                  <a:gd name="T4" fmla="*/ 15 w 34"/>
                  <a:gd name="T5" fmla="*/ 51 h 51"/>
                  <a:gd name="T6" fmla="*/ 10 w 34"/>
                  <a:gd name="T7" fmla="*/ 46 h 51"/>
                  <a:gd name="T8" fmla="*/ 10 w 34"/>
                  <a:gd name="T9" fmla="*/ 46 h 51"/>
                  <a:gd name="T10" fmla="*/ 5 w 34"/>
                  <a:gd name="T11" fmla="*/ 36 h 51"/>
                  <a:gd name="T12" fmla="*/ 0 w 34"/>
                  <a:gd name="T13" fmla="*/ 31 h 51"/>
                  <a:gd name="T14" fmla="*/ 0 w 34"/>
                  <a:gd name="T15" fmla="*/ 26 h 51"/>
                  <a:gd name="T16" fmla="*/ 0 w 34"/>
                  <a:gd name="T17" fmla="*/ 15 h 51"/>
                  <a:gd name="T18" fmla="*/ 0 w 34"/>
                  <a:gd name="T19" fmla="*/ 10 h 51"/>
                  <a:gd name="T20" fmla="*/ 0 w 34"/>
                  <a:gd name="T21" fmla="*/ 10 h 51"/>
                  <a:gd name="T22" fmla="*/ 5 w 34"/>
                  <a:gd name="T23" fmla="*/ 0 h 51"/>
                  <a:gd name="T24" fmla="*/ 5 w 34"/>
                  <a:gd name="T25" fmla="*/ 0 h 51"/>
                  <a:gd name="T26" fmla="*/ 10 w 34"/>
                  <a:gd name="T27" fmla="*/ 0 h 51"/>
                  <a:gd name="T28" fmla="*/ 15 w 34"/>
                  <a:gd name="T29" fmla="*/ 5 h 51"/>
                  <a:gd name="T30" fmla="*/ 20 w 34"/>
                  <a:gd name="T31" fmla="*/ 5 h 51"/>
                  <a:gd name="T32" fmla="*/ 24 w 34"/>
                  <a:gd name="T33" fmla="*/ 10 h 51"/>
                  <a:gd name="T34" fmla="*/ 29 w 34"/>
                  <a:gd name="T35" fmla="*/ 15 h 51"/>
                  <a:gd name="T36" fmla="*/ 29 w 34"/>
                  <a:gd name="T37" fmla="*/ 20 h 51"/>
                  <a:gd name="T38" fmla="*/ 34 w 34"/>
                  <a:gd name="T39" fmla="*/ 26 h 51"/>
                  <a:gd name="T40" fmla="*/ 34 w 34"/>
                  <a:gd name="T41" fmla="*/ 31 h 51"/>
                  <a:gd name="T42" fmla="*/ 29 w 34"/>
                  <a:gd name="T43" fmla="*/ 36 h 51"/>
                  <a:gd name="T44" fmla="*/ 29 w 34"/>
                  <a:gd name="T45" fmla="*/ 41 h 51"/>
                  <a:gd name="T46" fmla="*/ 29 w 34"/>
                  <a:gd name="T47" fmla="*/ 46 h 51"/>
                  <a:gd name="T48" fmla="*/ 24 w 34"/>
                  <a:gd name="T49" fmla="*/ 4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1">
                    <a:moveTo>
                      <a:pt x="24" y="46"/>
                    </a:moveTo>
                    <a:lnTo>
                      <a:pt x="20" y="51"/>
                    </a:lnTo>
                    <a:lnTo>
                      <a:pt x="15" y="51"/>
                    </a:lnTo>
                    <a:lnTo>
                      <a:pt x="10" y="46"/>
                    </a:lnTo>
                    <a:lnTo>
                      <a:pt x="5" y="36"/>
                    </a:lnTo>
                    <a:lnTo>
                      <a:pt x="0" y="31"/>
                    </a:lnTo>
                    <a:lnTo>
                      <a:pt x="0" y="26"/>
                    </a:lnTo>
                    <a:lnTo>
                      <a:pt x="0" y="15"/>
                    </a:lnTo>
                    <a:lnTo>
                      <a:pt x="0" y="10"/>
                    </a:lnTo>
                    <a:lnTo>
                      <a:pt x="5" y="0"/>
                    </a:lnTo>
                    <a:lnTo>
                      <a:pt x="10" y="0"/>
                    </a:lnTo>
                    <a:lnTo>
                      <a:pt x="15" y="5"/>
                    </a:lnTo>
                    <a:lnTo>
                      <a:pt x="20" y="5"/>
                    </a:lnTo>
                    <a:lnTo>
                      <a:pt x="24" y="10"/>
                    </a:lnTo>
                    <a:lnTo>
                      <a:pt x="29" y="15"/>
                    </a:lnTo>
                    <a:lnTo>
                      <a:pt x="29" y="20"/>
                    </a:lnTo>
                    <a:lnTo>
                      <a:pt x="34" y="26"/>
                    </a:lnTo>
                    <a:lnTo>
                      <a:pt x="34" y="31"/>
                    </a:lnTo>
                    <a:lnTo>
                      <a:pt x="29" y="36"/>
                    </a:lnTo>
                    <a:lnTo>
                      <a:pt x="29"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713" name="Oval 49"/>
              <p:cNvSpPr>
                <a:spLocks noChangeArrowheads="1"/>
              </p:cNvSpPr>
              <p:nvPr/>
            </p:nvSpPr>
            <p:spPr bwMode="auto">
              <a:xfrm>
                <a:off x="599" y="3348"/>
                <a:ext cx="54"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4" name="Freeform 50"/>
              <p:cNvSpPr>
                <a:spLocks/>
              </p:cNvSpPr>
              <p:nvPr/>
            </p:nvSpPr>
            <p:spPr bwMode="auto">
              <a:xfrm>
                <a:off x="609" y="3338"/>
                <a:ext cx="34" cy="51"/>
              </a:xfrm>
              <a:custGeom>
                <a:avLst/>
                <a:gdLst>
                  <a:gd name="T0" fmla="*/ 24 w 34"/>
                  <a:gd name="T1" fmla="*/ 46 h 51"/>
                  <a:gd name="T2" fmla="*/ 19 w 34"/>
                  <a:gd name="T3" fmla="*/ 51 h 51"/>
                  <a:gd name="T4" fmla="*/ 15 w 34"/>
                  <a:gd name="T5" fmla="*/ 51 h 51"/>
                  <a:gd name="T6" fmla="*/ 10 w 34"/>
                  <a:gd name="T7" fmla="*/ 46 h 51"/>
                  <a:gd name="T8" fmla="*/ 10 w 34"/>
                  <a:gd name="T9" fmla="*/ 46 h 51"/>
                  <a:gd name="T10" fmla="*/ 5 w 34"/>
                  <a:gd name="T11" fmla="*/ 36 h 51"/>
                  <a:gd name="T12" fmla="*/ 0 w 34"/>
                  <a:gd name="T13" fmla="*/ 31 h 51"/>
                  <a:gd name="T14" fmla="*/ 0 w 34"/>
                  <a:gd name="T15" fmla="*/ 26 h 51"/>
                  <a:gd name="T16" fmla="*/ 0 w 34"/>
                  <a:gd name="T17" fmla="*/ 15 h 51"/>
                  <a:gd name="T18" fmla="*/ 0 w 34"/>
                  <a:gd name="T19" fmla="*/ 10 h 51"/>
                  <a:gd name="T20" fmla="*/ 0 w 34"/>
                  <a:gd name="T21" fmla="*/ 10 h 51"/>
                  <a:gd name="T22" fmla="*/ 5 w 34"/>
                  <a:gd name="T23" fmla="*/ 0 h 51"/>
                  <a:gd name="T24" fmla="*/ 5 w 34"/>
                  <a:gd name="T25" fmla="*/ 0 h 51"/>
                  <a:gd name="T26" fmla="*/ 10 w 34"/>
                  <a:gd name="T27" fmla="*/ 0 h 51"/>
                  <a:gd name="T28" fmla="*/ 15 w 34"/>
                  <a:gd name="T29" fmla="*/ 5 h 51"/>
                  <a:gd name="T30" fmla="*/ 19 w 34"/>
                  <a:gd name="T31" fmla="*/ 5 h 51"/>
                  <a:gd name="T32" fmla="*/ 24 w 34"/>
                  <a:gd name="T33" fmla="*/ 10 h 51"/>
                  <a:gd name="T34" fmla="*/ 29 w 34"/>
                  <a:gd name="T35" fmla="*/ 15 h 51"/>
                  <a:gd name="T36" fmla="*/ 29 w 34"/>
                  <a:gd name="T37" fmla="*/ 20 h 51"/>
                  <a:gd name="T38" fmla="*/ 34 w 34"/>
                  <a:gd name="T39" fmla="*/ 26 h 51"/>
                  <a:gd name="T40" fmla="*/ 34 w 34"/>
                  <a:gd name="T41" fmla="*/ 31 h 51"/>
                  <a:gd name="T42" fmla="*/ 29 w 34"/>
                  <a:gd name="T43" fmla="*/ 36 h 51"/>
                  <a:gd name="T44" fmla="*/ 29 w 34"/>
                  <a:gd name="T45" fmla="*/ 41 h 51"/>
                  <a:gd name="T46" fmla="*/ 29 w 34"/>
                  <a:gd name="T47" fmla="*/ 46 h 51"/>
                  <a:gd name="T48" fmla="*/ 24 w 34"/>
                  <a:gd name="T49" fmla="*/ 4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1">
                    <a:moveTo>
                      <a:pt x="24" y="46"/>
                    </a:moveTo>
                    <a:lnTo>
                      <a:pt x="19" y="51"/>
                    </a:lnTo>
                    <a:lnTo>
                      <a:pt x="15" y="51"/>
                    </a:lnTo>
                    <a:lnTo>
                      <a:pt x="10" y="46"/>
                    </a:lnTo>
                    <a:lnTo>
                      <a:pt x="5" y="36"/>
                    </a:lnTo>
                    <a:lnTo>
                      <a:pt x="0" y="31"/>
                    </a:lnTo>
                    <a:lnTo>
                      <a:pt x="0" y="26"/>
                    </a:lnTo>
                    <a:lnTo>
                      <a:pt x="0" y="15"/>
                    </a:lnTo>
                    <a:lnTo>
                      <a:pt x="0" y="10"/>
                    </a:lnTo>
                    <a:lnTo>
                      <a:pt x="5" y="0"/>
                    </a:lnTo>
                    <a:lnTo>
                      <a:pt x="10" y="0"/>
                    </a:lnTo>
                    <a:lnTo>
                      <a:pt x="15" y="5"/>
                    </a:lnTo>
                    <a:lnTo>
                      <a:pt x="19" y="5"/>
                    </a:lnTo>
                    <a:lnTo>
                      <a:pt x="24" y="10"/>
                    </a:lnTo>
                    <a:lnTo>
                      <a:pt x="29" y="15"/>
                    </a:lnTo>
                    <a:lnTo>
                      <a:pt x="29" y="20"/>
                    </a:lnTo>
                    <a:lnTo>
                      <a:pt x="34" y="26"/>
                    </a:lnTo>
                    <a:lnTo>
                      <a:pt x="34" y="31"/>
                    </a:lnTo>
                    <a:lnTo>
                      <a:pt x="29" y="36"/>
                    </a:lnTo>
                    <a:lnTo>
                      <a:pt x="29"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grpSp>
        <p:sp>
          <p:nvSpPr>
            <p:cNvPr id="1022003" name="Rectangle 51"/>
            <p:cNvSpPr>
              <a:spLocks noChangeArrowheads="1"/>
            </p:cNvSpPr>
            <p:nvPr/>
          </p:nvSpPr>
          <p:spPr bwMode="auto">
            <a:xfrm>
              <a:off x="773" y="3354"/>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200" b="1">
                  <a:solidFill>
                    <a:srgbClr val="000000"/>
                  </a:solidFill>
                  <a:latin typeface="Arial Narrow" pitchFamily="34" charset="0"/>
                </a:rPr>
                <a:t>4</a:t>
              </a:r>
              <a:endParaRPr lang="en-GB" sz="2400" i="1">
                <a:effectLst>
                  <a:outerShdw blurRad="38100" dist="38100" dir="2700000" algn="tl">
                    <a:srgbClr val="C0C0C0"/>
                  </a:outerShdw>
                </a:effectLst>
              </a:endParaRPr>
            </a:p>
          </p:txBody>
        </p:sp>
      </p:grpSp>
      <p:grpSp>
        <p:nvGrpSpPr>
          <p:cNvPr id="51204" name="Group 52"/>
          <p:cNvGrpSpPr>
            <a:grpSpLocks/>
          </p:cNvGrpSpPr>
          <p:nvPr/>
        </p:nvGrpSpPr>
        <p:grpSpPr bwMode="auto">
          <a:xfrm>
            <a:off x="1076325" y="4575175"/>
            <a:ext cx="615950" cy="609600"/>
            <a:chOff x="735" y="2882"/>
            <a:chExt cx="420" cy="384"/>
          </a:xfrm>
        </p:grpSpPr>
        <p:grpSp>
          <p:nvGrpSpPr>
            <p:cNvPr id="51619" name="Group 53"/>
            <p:cNvGrpSpPr>
              <a:grpSpLocks/>
            </p:cNvGrpSpPr>
            <p:nvPr/>
          </p:nvGrpSpPr>
          <p:grpSpPr bwMode="auto">
            <a:xfrm>
              <a:off x="735" y="2882"/>
              <a:ext cx="420" cy="384"/>
              <a:chOff x="735" y="2882"/>
              <a:chExt cx="420" cy="384"/>
            </a:xfrm>
          </p:grpSpPr>
          <p:sp>
            <p:nvSpPr>
              <p:cNvPr id="51621" name="Line 54"/>
              <p:cNvSpPr>
                <a:spLocks noChangeShapeType="1"/>
              </p:cNvSpPr>
              <p:nvPr/>
            </p:nvSpPr>
            <p:spPr bwMode="auto">
              <a:xfrm flipH="1">
                <a:off x="851" y="3169"/>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22" name="Line 55"/>
              <p:cNvSpPr>
                <a:spLocks noChangeShapeType="1"/>
              </p:cNvSpPr>
              <p:nvPr/>
            </p:nvSpPr>
            <p:spPr bwMode="auto">
              <a:xfrm flipH="1">
                <a:off x="870" y="3164"/>
                <a:ext cx="19" cy="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23" name="AutoShape 56"/>
              <p:cNvSpPr>
                <a:spLocks noChangeArrowheads="1"/>
              </p:cNvSpPr>
              <p:nvPr/>
            </p:nvSpPr>
            <p:spPr bwMode="auto">
              <a:xfrm>
                <a:off x="836" y="3179"/>
                <a:ext cx="44"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4" name="Freeform 57"/>
              <p:cNvSpPr>
                <a:spLocks/>
              </p:cNvSpPr>
              <p:nvPr/>
            </p:nvSpPr>
            <p:spPr bwMode="auto">
              <a:xfrm>
                <a:off x="831" y="3179"/>
                <a:ext cx="49" cy="62"/>
              </a:xfrm>
              <a:custGeom>
                <a:avLst/>
                <a:gdLst>
                  <a:gd name="T0" fmla="*/ 34 w 49"/>
                  <a:gd name="T1" fmla="*/ 46 h 62"/>
                  <a:gd name="T2" fmla="*/ 34 w 49"/>
                  <a:gd name="T3" fmla="*/ 51 h 62"/>
                  <a:gd name="T4" fmla="*/ 29 w 49"/>
                  <a:gd name="T5" fmla="*/ 56 h 62"/>
                  <a:gd name="T6" fmla="*/ 25 w 49"/>
                  <a:gd name="T7" fmla="*/ 56 h 62"/>
                  <a:gd name="T8" fmla="*/ 20 w 49"/>
                  <a:gd name="T9" fmla="*/ 62 h 62"/>
                  <a:gd name="T10" fmla="*/ 15 w 49"/>
                  <a:gd name="T11" fmla="*/ 62 h 62"/>
                  <a:gd name="T12" fmla="*/ 10 w 49"/>
                  <a:gd name="T13" fmla="*/ 56 h 62"/>
                  <a:gd name="T14" fmla="*/ 10 w 49"/>
                  <a:gd name="T15" fmla="*/ 56 h 62"/>
                  <a:gd name="T16" fmla="*/ 5 w 49"/>
                  <a:gd name="T17" fmla="*/ 56 h 62"/>
                  <a:gd name="T18" fmla="*/ 0 w 49"/>
                  <a:gd name="T19" fmla="*/ 46 h 62"/>
                  <a:gd name="T20" fmla="*/ 0 w 49"/>
                  <a:gd name="T21" fmla="*/ 41 h 62"/>
                  <a:gd name="T22" fmla="*/ 0 w 49"/>
                  <a:gd name="T23" fmla="*/ 41 h 62"/>
                  <a:gd name="T24" fmla="*/ 0 w 49"/>
                  <a:gd name="T25" fmla="*/ 31 h 62"/>
                  <a:gd name="T26" fmla="*/ 0 w 49"/>
                  <a:gd name="T27" fmla="*/ 26 h 62"/>
                  <a:gd name="T28" fmla="*/ 10 w 49"/>
                  <a:gd name="T29" fmla="*/ 10 h 62"/>
                  <a:gd name="T30" fmla="*/ 10 w 49"/>
                  <a:gd name="T31" fmla="*/ 10 h 62"/>
                  <a:gd name="T32" fmla="*/ 20 w 49"/>
                  <a:gd name="T33" fmla="*/ 5 h 62"/>
                  <a:gd name="T34" fmla="*/ 25 w 49"/>
                  <a:gd name="T35" fmla="*/ 0 h 62"/>
                  <a:gd name="T36" fmla="*/ 29 w 49"/>
                  <a:gd name="T37" fmla="*/ 0 h 62"/>
                  <a:gd name="T38" fmla="*/ 34 w 49"/>
                  <a:gd name="T39" fmla="*/ 5 h 62"/>
                  <a:gd name="T40" fmla="*/ 39 w 49"/>
                  <a:gd name="T41" fmla="*/ 5 h 62"/>
                  <a:gd name="T42" fmla="*/ 39 w 49"/>
                  <a:gd name="T43" fmla="*/ 5 h 62"/>
                  <a:gd name="T44" fmla="*/ 44 w 49"/>
                  <a:gd name="T45" fmla="*/ 10 h 62"/>
                  <a:gd name="T46" fmla="*/ 49 w 49"/>
                  <a:gd name="T47" fmla="*/ 15 h 62"/>
                  <a:gd name="T48" fmla="*/ 49 w 49"/>
                  <a:gd name="T49" fmla="*/ 15 h 62"/>
                  <a:gd name="T50" fmla="*/ 49 w 49"/>
                  <a:gd name="T51" fmla="*/ 21 h 62"/>
                  <a:gd name="T52" fmla="*/ 49 w 49"/>
                  <a:gd name="T53" fmla="*/ 26 h 62"/>
                  <a:gd name="T54" fmla="*/ 44 w 49"/>
                  <a:gd name="T55" fmla="*/ 31 h 62"/>
                  <a:gd name="T56" fmla="*/ 34 w 49"/>
                  <a:gd name="T57" fmla="*/ 46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62">
                    <a:moveTo>
                      <a:pt x="34" y="46"/>
                    </a:moveTo>
                    <a:lnTo>
                      <a:pt x="34" y="51"/>
                    </a:lnTo>
                    <a:lnTo>
                      <a:pt x="29" y="56"/>
                    </a:lnTo>
                    <a:lnTo>
                      <a:pt x="25" y="56"/>
                    </a:lnTo>
                    <a:lnTo>
                      <a:pt x="20" y="62"/>
                    </a:lnTo>
                    <a:lnTo>
                      <a:pt x="15" y="62"/>
                    </a:lnTo>
                    <a:lnTo>
                      <a:pt x="10" y="56"/>
                    </a:lnTo>
                    <a:lnTo>
                      <a:pt x="5" y="56"/>
                    </a:lnTo>
                    <a:lnTo>
                      <a:pt x="0" y="46"/>
                    </a:lnTo>
                    <a:lnTo>
                      <a:pt x="0" y="41"/>
                    </a:lnTo>
                    <a:lnTo>
                      <a:pt x="0" y="31"/>
                    </a:lnTo>
                    <a:lnTo>
                      <a:pt x="0" y="26"/>
                    </a:lnTo>
                    <a:lnTo>
                      <a:pt x="10" y="10"/>
                    </a:lnTo>
                    <a:lnTo>
                      <a:pt x="20" y="5"/>
                    </a:lnTo>
                    <a:lnTo>
                      <a:pt x="25" y="0"/>
                    </a:lnTo>
                    <a:lnTo>
                      <a:pt x="29" y="0"/>
                    </a:lnTo>
                    <a:lnTo>
                      <a:pt x="34" y="5"/>
                    </a:lnTo>
                    <a:lnTo>
                      <a:pt x="39" y="5"/>
                    </a:lnTo>
                    <a:lnTo>
                      <a:pt x="44" y="10"/>
                    </a:lnTo>
                    <a:lnTo>
                      <a:pt x="49" y="15"/>
                    </a:lnTo>
                    <a:lnTo>
                      <a:pt x="49" y="21"/>
                    </a:lnTo>
                    <a:lnTo>
                      <a:pt x="49" y="26"/>
                    </a:lnTo>
                    <a:lnTo>
                      <a:pt x="44" y="31"/>
                    </a:lnTo>
                    <a:lnTo>
                      <a:pt x="34" y="46"/>
                    </a:lnTo>
                    <a:close/>
                  </a:path>
                </a:pathLst>
              </a:custGeom>
              <a:solidFill>
                <a:srgbClr val="0000D4"/>
              </a:solidFill>
              <a:ln w="7938">
                <a:solidFill>
                  <a:srgbClr val="000000"/>
                </a:solidFill>
                <a:prstDash val="solid"/>
                <a:round/>
                <a:headEnd/>
                <a:tailEnd/>
              </a:ln>
            </p:spPr>
            <p:txBody>
              <a:bodyPr/>
              <a:lstStyle/>
              <a:p>
                <a:endParaRPr lang="en-GB"/>
              </a:p>
            </p:txBody>
          </p:sp>
          <p:sp>
            <p:nvSpPr>
              <p:cNvPr id="51625" name="Line 58"/>
              <p:cNvSpPr>
                <a:spLocks noChangeShapeType="1"/>
              </p:cNvSpPr>
              <p:nvPr/>
            </p:nvSpPr>
            <p:spPr bwMode="auto">
              <a:xfrm flipV="1">
                <a:off x="865" y="3169"/>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26" name="Line 59"/>
              <p:cNvSpPr>
                <a:spLocks noChangeShapeType="1"/>
              </p:cNvSpPr>
              <p:nvPr/>
            </p:nvSpPr>
            <p:spPr bwMode="auto">
              <a:xfrm flipH="1">
                <a:off x="798" y="3071"/>
                <a:ext cx="33"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27" name="Line 60"/>
              <p:cNvSpPr>
                <a:spLocks noChangeShapeType="1"/>
              </p:cNvSpPr>
              <p:nvPr/>
            </p:nvSpPr>
            <p:spPr bwMode="auto">
              <a:xfrm flipH="1" flipV="1">
                <a:off x="807" y="3056"/>
                <a:ext cx="3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28" name="AutoShape 61"/>
              <p:cNvSpPr>
                <a:spLocks noChangeArrowheads="1"/>
              </p:cNvSpPr>
              <p:nvPr/>
            </p:nvSpPr>
            <p:spPr bwMode="auto">
              <a:xfrm>
                <a:off x="769" y="3030"/>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9" name="Freeform 62"/>
              <p:cNvSpPr>
                <a:spLocks/>
              </p:cNvSpPr>
              <p:nvPr/>
            </p:nvSpPr>
            <p:spPr bwMode="auto">
              <a:xfrm>
                <a:off x="764" y="3041"/>
                <a:ext cx="53" cy="41"/>
              </a:xfrm>
              <a:custGeom>
                <a:avLst/>
                <a:gdLst>
                  <a:gd name="T0" fmla="*/ 38 w 53"/>
                  <a:gd name="T1" fmla="*/ 0 h 41"/>
                  <a:gd name="T2" fmla="*/ 43 w 53"/>
                  <a:gd name="T3" fmla="*/ 0 h 41"/>
                  <a:gd name="T4" fmla="*/ 48 w 53"/>
                  <a:gd name="T5" fmla="*/ 5 h 41"/>
                  <a:gd name="T6" fmla="*/ 48 w 53"/>
                  <a:gd name="T7" fmla="*/ 10 h 41"/>
                  <a:gd name="T8" fmla="*/ 53 w 53"/>
                  <a:gd name="T9" fmla="*/ 15 h 41"/>
                  <a:gd name="T10" fmla="*/ 53 w 53"/>
                  <a:gd name="T11" fmla="*/ 20 h 41"/>
                  <a:gd name="T12" fmla="*/ 53 w 53"/>
                  <a:gd name="T13" fmla="*/ 25 h 41"/>
                  <a:gd name="T14" fmla="*/ 53 w 53"/>
                  <a:gd name="T15" fmla="*/ 25 h 41"/>
                  <a:gd name="T16" fmla="*/ 53 w 53"/>
                  <a:gd name="T17" fmla="*/ 30 h 41"/>
                  <a:gd name="T18" fmla="*/ 53 w 53"/>
                  <a:gd name="T19" fmla="*/ 30 h 41"/>
                  <a:gd name="T20" fmla="*/ 48 w 53"/>
                  <a:gd name="T21" fmla="*/ 36 h 41"/>
                  <a:gd name="T22" fmla="*/ 43 w 53"/>
                  <a:gd name="T23" fmla="*/ 41 h 41"/>
                  <a:gd name="T24" fmla="*/ 38 w 53"/>
                  <a:gd name="T25" fmla="*/ 41 h 41"/>
                  <a:gd name="T26" fmla="*/ 34 w 53"/>
                  <a:gd name="T27" fmla="*/ 41 h 41"/>
                  <a:gd name="T28" fmla="*/ 14 w 53"/>
                  <a:gd name="T29" fmla="*/ 41 h 41"/>
                  <a:gd name="T30" fmla="*/ 14 w 53"/>
                  <a:gd name="T31" fmla="*/ 41 h 41"/>
                  <a:gd name="T32" fmla="*/ 9 w 53"/>
                  <a:gd name="T33" fmla="*/ 41 h 41"/>
                  <a:gd name="T34" fmla="*/ 5 w 53"/>
                  <a:gd name="T35" fmla="*/ 36 h 41"/>
                  <a:gd name="T36" fmla="*/ 5 w 53"/>
                  <a:gd name="T37" fmla="*/ 30 h 41"/>
                  <a:gd name="T38" fmla="*/ 0 w 53"/>
                  <a:gd name="T39" fmla="*/ 25 h 41"/>
                  <a:gd name="T40" fmla="*/ 0 w 53"/>
                  <a:gd name="T41" fmla="*/ 20 h 41"/>
                  <a:gd name="T42" fmla="*/ 0 w 53"/>
                  <a:gd name="T43" fmla="*/ 20 h 41"/>
                  <a:gd name="T44" fmla="*/ 0 w 53"/>
                  <a:gd name="T45" fmla="*/ 15 h 41"/>
                  <a:gd name="T46" fmla="*/ 5 w 53"/>
                  <a:gd name="T47" fmla="*/ 5 h 41"/>
                  <a:gd name="T48" fmla="*/ 5 w 53"/>
                  <a:gd name="T49" fmla="*/ 5 h 41"/>
                  <a:gd name="T50" fmla="*/ 5 w 53"/>
                  <a:gd name="T51" fmla="*/ 5 h 41"/>
                  <a:gd name="T52" fmla="*/ 14 w 53"/>
                  <a:gd name="T53" fmla="*/ 0 h 41"/>
                  <a:gd name="T54" fmla="*/ 19 w 53"/>
                  <a:gd name="T55" fmla="*/ 0 h 41"/>
                  <a:gd name="T56" fmla="*/ 38 w 53"/>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 h="41">
                    <a:moveTo>
                      <a:pt x="38" y="0"/>
                    </a:moveTo>
                    <a:lnTo>
                      <a:pt x="43" y="0"/>
                    </a:lnTo>
                    <a:lnTo>
                      <a:pt x="48" y="5"/>
                    </a:lnTo>
                    <a:lnTo>
                      <a:pt x="48" y="10"/>
                    </a:lnTo>
                    <a:lnTo>
                      <a:pt x="53" y="15"/>
                    </a:lnTo>
                    <a:lnTo>
                      <a:pt x="53" y="20"/>
                    </a:lnTo>
                    <a:lnTo>
                      <a:pt x="53" y="25"/>
                    </a:lnTo>
                    <a:lnTo>
                      <a:pt x="53" y="30"/>
                    </a:lnTo>
                    <a:lnTo>
                      <a:pt x="48" y="36"/>
                    </a:lnTo>
                    <a:lnTo>
                      <a:pt x="43" y="41"/>
                    </a:lnTo>
                    <a:lnTo>
                      <a:pt x="38" y="41"/>
                    </a:lnTo>
                    <a:lnTo>
                      <a:pt x="34" y="41"/>
                    </a:lnTo>
                    <a:lnTo>
                      <a:pt x="14" y="41"/>
                    </a:lnTo>
                    <a:lnTo>
                      <a:pt x="9" y="41"/>
                    </a:lnTo>
                    <a:lnTo>
                      <a:pt x="5" y="36"/>
                    </a:lnTo>
                    <a:lnTo>
                      <a:pt x="5" y="30"/>
                    </a:lnTo>
                    <a:lnTo>
                      <a:pt x="0" y="25"/>
                    </a:lnTo>
                    <a:lnTo>
                      <a:pt x="0" y="20"/>
                    </a:lnTo>
                    <a:lnTo>
                      <a:pt x="0" y="15"/>
                    </a:lnTo>
                    <a:lnTo>
                      <a:pt x="5" y="5"/>
                    </a:lnTo>
                    <a:lnTo>
                      <a:pt x="14" y="0"/>
                    </a:lnTo>
                    <a:lnTo>
                      <a:pt x="19" y="0"/>
                    </a:lnTo>
                    <a:lnTo>
                      <a:pt x="38" y="0"/>
                    </a:lnTo>
                    <a:close/>
                  </a:path>
                </a:pathLst>
              </a:custGeom>
              <a:solidFill>
                <a:srgbClr val="0000D4"/>
              </a:solidFill>
              <a:ln w="7938">
                <a:solidFill>
                  <a:srgbClr val="000000"/>
                </a:solidFill>
                <a:prstDash val="solid"/>
                <a:round/>
                <a:headEnd/>
                <a:tailEnd/>
              </a:ln>
            </p:spPr>
            <p:txBody>
              <a:bodyPr/>
              <a:lstStyle/>
              <a:p>
                <a:endParaRPr lang="en-GB"/>
              </a:p>
            </p:txBody>
          </p:sp>
          <p:sp>
            <p:nvSpPr>
              <p:cNvPr id="51630" name="Line 63"/>
              <p:cNvSpPr>
                <a:spLocks noChangeShapeType="1"/>
              </p:cNvSpPr>
              <p:nvPr/>
            </p:nvSpPr>
            <p:spPr bwMode="auto">
              <a:xfrm>
                <a:off x="817" y="3071"/>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1" name="Line 64"/>
              <p:cNvSpPr>
                <a:spLocks noChangeShapeType="1"/>
              </p:cNvSpPr>
              <p:nvPr/>
            </p:nvSpPr>
            <p:spPr bwMode="auto">
              <a:xfrm>
                <a:off x="1010" y="3169"/>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2" name="Line 65"/>
              <p:cNvSpPr>
                <a:spLocks noChangeShapeType="1"/>
              </p:cNvSpPr>
              <p:nvPr/>
            </p:nvSpPr>
            <p:spPr bwMode="auto">
              <a:xfrm>
                <a:off x="1010" y="3148"/>
                <a:ext cx="24"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3" name="AutoShape 66"/>
              <p:cNvSpPr>
                <a:spLocks noChangeArrowheads="1"/>
              </p:cNvSpPr>
              <p:nvPr/>
            </p:nvSpPr>
            <p:spPr bwMode="auto">
              <a:xfrm>
                <a:off x="1005" y="3179"/>
                <a:ext cx="68" cy="41"/>
              </a:xfrm>
              <a:prstGeom prst="roundRect">
                <a:avLst>
                  <a:gd name="adj" fmla="val 43750"/>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4" name="Freeform 67"/>
              <p:cNvSpPr>
                <a:spLocks/>
              </p:cNvSpPr>
              <p:nvPr/>
            </p:nvSpPr>
            <p:spPr bwMode="auto">
              <a:xfrm>
                <a:off x="1015" y="3169"/>
                <a:ext cx="53" cy="61"/>
              </a:xfrm>
              <a:custGeom>
                <a:avLst/>
                <a:gdLst>
                  <a:gd name="T0" fmla="*/ 43 w 53"/>
                  <a:gd name="T1" fmla="*/ 56 h 61"/>
                  <a:gd name="T2" fmla="*/ 39 w 53"/>
                  <a:gd name="T3" fmla="*/ 61 h 61"/>
                  <a:gd name="T4" fmla="*/ 39 w 53"/>
                  <a:gd name="T5" fmla="*/ 61 h 61"/>
                  <a:gd name="T6" fmla="*/ 34 w 53"/>
                  <a:gd name="T7" fmla="*/ 61 h 61"/>
                  <a:gd name="T8" fmla="*/ 29 w 53"/>
                  <a:gd name="T9" fmla="*/ 61 h 61"/>
                  <a:gd name="T10" fmla="*/ 24 w 53"/>
                  <a:gd name="T11" fmla="*/ 61 h 61"/>
                  <a:gd name="T12" fmla="*/ 19 w 53"/>
                  <a:gd name="T13" fmla="*/ 56 h 61"/>
                  <a:gd name="T14" fmla="*/ 0 w 53"/>
                  <a:gd name="T15" fmla="*/ 31 h 61"/>
                  <a:gd name="T16" fmla="*/ 0 w 53"/>
                  <a:gd name="T17" fmla="*/ 31 h 61"/>
                  <a:gd name="T18" fmla="*/ 0 w 53"/>
                  <a:gd name="T19" fmla="*/ 20 h 61"/>
                  <a:gd name="T20" fmla="*/ 0 w 53"/>
                  <a:gd name="T21" fmla="*/ 15 h 61"/>
                  <a:gd name="T22" fmla="*/ 0 w 53"/>
                  <a:gd name="T23" fmla="*/ 15 h 61"/>
                  <a:gd name="T24" fmla="*/ 5 w 53"/>
                  <a:gd name="T25" fmla="*/ 5 h 61"/>
                  <a:gd name="T26" fmla="*/ 5 w 53"/>
                  <a:gd name="T27" fmla="*/ 5 h 61"/>
                  <a:gd name="T28" fmla="*/ 5 w 53"/>
                  <a:gd name="T29" fmla="*/ 5 h 61"/>
                  <a:gd name="T30" fmla="*/ 5 w 53"/>
                  <a:gd name="T31" fmla="*/ 5 h 61"/>
                  <a:gd name="T32" fmla="*/ 14 w 53"/>
                  <a:gd name="T33" fmla="*/ 0 h 61"/>
                  <a:gd name="T34" fmla="*/ 14 w 53"/>
                  <a:gd name="T35" fmla="*/ 0 h 61"/>
                  <a:gd name="T36" fmla="*/ 19 w 53"/>
                  <a:gd name="T37" fmla="*/ 0 h 61"/>
                  <a:gd name="T38" fmla="*/ 29 w 53"/>
                  <a:gd name="T39" fmla="*/ 5 h 61"/>
                  <a:gd name="T40" fmla="*/ 29 w 53"/>
                  <a:gd name="T41" fmla="*/ 5 h 61"/>
                  <a:gd name="T42" fmla="*/ 48 w 53"/>
                  <a:gd name="T43" fmla="*/ 31 h 61"/>
                  <a:gd name="T44" fmla="*/ 53 w 53"/>
                  <a:gd name="T45" fmla="*/ 36 h 61"/>
                  <a:gd name="T46" fmla="*/ 53 w 53"/>
                  <a:gd name="T47" fmla="*/ 41 h 61"/>
                  <a:gd name="T48" fmla="*/ 53 w 53"/>
                  <a:gd name="T49" fmla="*/ 46 h 61"/>
                  <a:gd name="T50" fmla="*/ 53 w 53"/>
                  <a:gd name="T51" fmla="*/ 51 h 61"/>
                  <a:gd name="T52" fmla="*/ 48 w 53"/>
                  <a:gd name="T53" fmla="*/ 56 h 61"/>
                  <a:gd name="T54" fmla="*/ 43 w 53"/>
                  <a:gd name="T55" fmla="*/ 56 h 61"/>
                  <a:gd name="T56" fmla="*/ 43 w 53"/>
                  <a:gd name="T57" fmla="*/ 56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 h="61">
                    <a:moveTo>
                      <a:pt x="43" y="56"/>
                    </a:moveTo>
                    <a:lnTo>
                      <a:pt x="39" y="61"/>
                    </a:lnTo>
                    <a:lnTo>
                      <a:pt x="34" y="61"/>
                    </a:lnTo>
                    <a:lnTo>
                      <a:pt x="29" y="61"/>
                    </a:lnTo>
                    <a:lnTo>
                      <a:pt x="24" y="61"/>
                    </a:lnTo>
                    <a:lnTo>
                      <a:pt x="19" y="56"/>
                    </a:lnTo>
                    <a:lnTo>
                      <a:pt x="0" y="31"/>
                    </a:lnTo>
                    <a:lnTo>
                      <a:pt x="0" y="20"/>
                    </a:lnTo>
                    <a:lnTo>
                      <a:pt x="0" y="15"/>
                    </a:lnTo>
                    <a:lnTo>
                      <a:pt x="5" y="5"/>
                    </a:lnTo>
                    <a:lnTo>
                      <a:pt x="14" y="0"/>
                    </a:lnTo>
                    <a:lnTo>
                      <a:pt x="19" y="0"/>
                    </a:lnTo>
                    <a:lnTo>
                      <a:pt x="29" y="5"/>
                    </a:lnTo>
                    <a:lnTo>
                      <a:pt x="48" y="31"/>
                    </a:lnTo>
                    <a:lnTo>
                      <a:pt x="53" y="36"/>
                    </a:lnTo>
                    <a:lnTo>
                      <a:pt x="53" y="41"/>
                    </a:lnTo>
                    <a:lnTo>
                      <a:pt x="53" y="46"/>
                    </a:lnTo>
                    <a:lnTo>
                      <a:pt x="53" y="51"/>
                    </a:lnTo>
                    <a:lnTo>
                      <a:pt x="48" y="56"/>
                    </a:lnTo>
                    <a:lnTo>
                      <a:pt x="43" y="56"/>
                    </a:lnTo>
                    <a:close/>
                  </a:path>
                </a:pathLst>
              </a:custGeom>
              <a:solidFill>
                <a:srgbClr val="0000D4"/>
              </a:solidFill>
              <a:ln w="7938">
                <a:solidFill>
                  <a:srgbClr val="000000"/>
                </a:solidFill>
                <a:prstDash val="solid"/>
                <a:round/>
                <a:headEnd/>
                <a:tailEnd/>
              </a:ln>
            </p:spPr>
            <p:txBody>
              <a:bodyPr/>
              <a:lstStyle/>
              <a:p>
                <a:endParaRPr lang="en-GB"/>
              </a:p>
            </p:txBody>
          </p:sp>
          <p:sp>
            <p:nvSpPr>
              <p:cNvPr id="51635" name="Line 68"/>
              <p:cNvSpPr>
                <a:spLocks noChangeShapeType="1"/>
              </p:cNvSpPr>
              <p:nvPr/>
            </p:nvSpPr>
            <p:spPr bwMode="auto">
              <a:xfrm flipH="1" flipV="1">
                <a:off x="1010" y="3169"/>
                <a:ext cx="10"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6" name="Line 69"/>
              <p:cNvSpPr>
                <a:spLocks noChangeShapeType="1"/>
              </p:cNvSpPr>
              <p:nvPr/>
            </p:nvSpPr>
            <p:spPr bwMode="auto">
              <a:xfrm>
                <a:off x="1054" y="3097"/>
                <a:ext cx="38"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7" name="Line 70"/>
              <p:cNvSpPr>
                <a:spLocks noChangeShapeType="1"/>
              </p:cNvSpPr>
              <p:nvPr/>
            </p:nvSpPr>
            <p:spPr bwMode="auto">
              <a:xfrm>
                <a:off x="1044" y="3082"/>
                <a:ext cx="3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38" name="AutoShape 71"/>
              <p:cNvSpPr>
                <a:spLocks noChangeArrowheads="1"/>
              </p:cNvSpPr>
              <p:nvPr/>
            </p:nvSpPr>
            <p:spPr bwMode="auto">
              <a:xfrm>
                <a:off x="1078" y="3061"/>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9" name="Freeform 72"/>
              <p:cNvSpPr>
                <a:spLocks/>
              </p:cNvSpPr>
              <p:nvPr/>
            </p:nvSpPr>
            <p:spPr bwMode="auto">
              <a:xfrm>
                <a:off x="1068" y="3071"/>
                <a:ext cx="58" cy="41"/>
              </a:xfrm>
              <a:custGeom>
                <a:avLst/>
                <a:gdLst>
                  <a:gd name="T0" fmla="*/ 19 w 58"/>
                  <a:gd name="T1" fmla="*/ 41 h 41"/>
                  <a:gd name="T2" fmla="*/ 15 w 58"/>
                  <a:gd name="T3" fmla="*/ 41 h 41"/>
                  <a:gd name="T4" fmla="*/ 10 w 58"/>
                  <a:gd name="T5" fmla="*/ 36 h 41"/>
                  <a:gd name="T6" fmla="*/ 5 w 58"/>
                  <a:gd name="T7" fmla="*/ 31 h 41"/>
                  <a:gd name="T8" fmla="*/ 5 w 58"/>
                  <a:gd name="T9" fmla="*/ 31 h 41"/>
                  <a:gd name="T10" fmla="*/ 0 w 58"/>
                  <a:gd name="T11" fmla="*/ 21 h 41"/>
                  <a:gd name="T12" fmla="*/ 0 w 58"/>
                  <a:gd name="T13" fmla="*/ 16 h 41"/>
                  <a:gd name="T14" fmla="*/ 0 w 58"/>
                  <a:gd name="T15" fmla="*/ 16 h 41"/>
                  <a:gd name="T16" fmla="*/ 0 w 58"/>
                  <a:gd name="T17" fmla="*/ 16 h 41"/>
                  <a:gd name="T18" fmla="*/ 5 w 58"/>
                  <a:gd name="T19" fmla="*/ 11 h 41"/>
                  <a:gd name="T20" fmla="*/ 10 w 58"/>
                  <a:gd name="T21" fmla="*/ 6 h 41"/>
                  <a:gd name="T22" fmla="*/ 10 w 58"/>
                  <a:gd name="T23" fmla="*/ 6 h 41"/>
                  <a:gd name="T24" fmla="*/ 19 w 58"/>
                  <a:gd name="T25" fmla="*/ 0 h 41"/>
                  <a:gd name="T26" fmla="*/ 24 w 58"/>
                  <a:gd name="T27" fmla="*/ 0 h 41"/>
                  <a:gd name="T28" fmla="*/ 39 w 58"/>
                  <a:gd name="T29" fmla="*/ 0 h 41"/>
                  <a:gd name="T30" fmla="*/ 44 w 58"/>
                  <a:gd name="T31" fmla="*/ 0 h 41"/>
                  <a:gd name="T32" fmla="*/ 53 w 58"/>
                  <a:gd name="T33" fmla="*/ 6 h 41"/>
                  <a:gd name="T34" fmla="*/ 53 w 58"/>
                  <a:gd name="T35" fmla="*/ 11 h 41"/>
                  <a:gd name="T36" fmla="*/ 58 w 58"/>
                  <a:gd name="T37" fmla="*/ 16 h 41"/>
                  <a:gd name="T38" fmla="*/ 58 w 58"/>
                  <a:gd name="T39" fmla="*/ 21 h 41"/>
                  <a:gd name="T40" fmla="*/ 58 w 58"/>
                  <a:gd name="T41" fmla="*/ 26 h 41"/>
                  <a:gd name="T42" fmla="*/ 58 w 58"/>
                  <a:gd name="T43" fmla="*/ 26 h 41"/>
                  <a:gd name="T44" fmla="*/ 58 w 58"/>
                  <a:gd name="T45" fmla="*/ 31 h 41"/>
                  <a:gd name="T46" fmla="*/ 53 w 58"/>
                  <a:gd name="T47" fmla="*/ 36 h 41"/>
                  <a:gd name="T48" fmla="*/ 48 w 58"/>
                  <a:gd name="T49" fmla="*/ 36 h 41"/>
                  <a:gd name="T50" fmla="*/ 44 w 58"/>
                  <a:gd name="T51" fmla="*/ 41 h 41"/>
                  <a:gd name="T52" fmla="*/ 39 w 58"/>
                  <a:gd name="T53" fmla="*/ 41 h 41"/>
                  <a:gd name="T54" fmla="*/ 34 w 58"/>
                  <a:gd name="T55" fmla="*/ 41 h 41"/>
                  <a:gd name="T56" fmla="*/ 19 w 58"/>
                  <a:gd name="T57" fmla="*/ 41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41">
                    <a:moveTo>
                      <a:pt x="19" y="41"/>
                    </a:moveTo>
                    <a:lnTo>
                      <a:pt x="15" y="41"/>
                    </a:lnTo>
                    <a:lnTo>
                      <a:pt x="10" y="36"/>
                    </a:lnTo>
                    <a:lnTo>
                      <a:pt x="5" y="31"/>
                    </a:lnTo>
                    <a:lnTo>
                      <a:pt x="0" y="21"/>
                    </a:lnTo>
                    <a:lnTo>
                      <a:pt x="0" y="16"/>
                    </a:lnTo>
                    <a:lnTo>
                      <a:pt x="5" y="11"/>
                    </a:lnTo>
                    <a:lnTo>
                      <a:pt x="10" y="6"/>
                    </a:lnTo>
                    <a:lnTo>
                      <a:pt x="19" y="0"/>
                    </a:lnTo>
                    <a:lnTo>
                      <a:pt x="24" y="0"/>
                    </a:lnTo>
                    <a:lnTo>
                      <a:pt x="39" y="0"/>
                    </a:lnTo>
                    <a:lnTo>
                      <a:pt x="44" y="0"/>
                    </a:lnTo>
                    <a:lnTo>
                      <a:pt x="53" y="6"/>
                    </a:lnTo>
                    <a:lnTo>
                      <a:pt x="53" y="11"/>
                    </a:lnTo>
                    <a:lnTo>
                      <a:pt x="58" y="16"/>
                    </a:lnTo>
                    <a:lnTo>
                      <a:pt x="58" y="21"/>
                    </a:lnTo>
                    <a:lnTo>
                      <a:pt x="58" y="26"/>
                    </a:lnTo>
                    <a:lnTo>
                      <a:pt x="58" y="31"/>
                    </a:lnTo>
                    <a:lnTo>
                      <a:pt x="53" y="36"/>
                    </a:lnTo>
                    <a:lnTo>
                      <a:pt x="48" y="36"/>
                    </a:lnTo>
                    <a:lnTo>
                      <a:pt x="44" y="41"/>
                    </a:lnTo>
                    <a:lnTo>
                      <a:pt x="39" y="41"/>
                    </a:lnTo>
                    <a:lnTo>
                      <a:pt x="34" y="41"/>
                    </a:lnTo>
                    <a:lnTo>
                      <a:pt x="19" y="41"/>
                    </a:lnTo>
                    <a:close/>
                  </a:path>
                </a:pathLst>
              </a:custGeom>
              <a:solidFill>
                <a:srgbClr val="0000D4"/>
              </a:solidFill>
              <a:ln w="7938">
                <a:solidFill>
                  <a:srgbClr val="000000"/>
                </a:solidFill>
                <a:prstDash val="solid"/>
                <a:round/>
                <a:headEnd/>
                <a:tailEnd/>
              </a:ln>
            </p:spPr>
            <p:txBody>
              <a:bodyPr/>
              <a:lstStyle/>
              <a:p>
                <a:endParaRPr lang="en-GB"/>
              </a:p>
            </p:txBody>
          </p:sp>
          <p:sp>
            <p:nvSpPr>
              <p:cNvPr id="51640" name="Line 73"/>
              <p:cNvSpPr>
                <a:spLocks noChangeShapeType="1"/>
              </p:cNvSpPr>
              <p:nvPr/>
            </p:nvSpPr>
            <p:spPr bwMode="auto">
              <a:xfrm flipH="1">
                <a:off x="1054" y="3097"/>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1" name="Line 74"/>
              <p:cNvSpPr>
                <a:spLocks noChangeShapeType="1"/>
              </p:cNvSpPr>
              <p:nvPr/>
            </p:nvSpPr>
            <p:spPr bwMode="auto">
              <a:xfrm flipH="1" flipV="1">
                <a:off x="894" y="2943"/>
                <a:ext cx="10"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2" name="Line 75"/>
              <p:cNvSpPr>
                <a:spLocks noChangeShapeType="1"/>
              </p:cNvSpPr>
              <p:nvPr/>
            </p:nvSpPr>
            <p:spPr bwMode="auto">
              <a:xfrm flipH="1" flipV="1">
                <a:off x="909" y="2948"/>
                <a:ext cx="14" cy="3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3" name="AutoShape 76"/>
              <p:cNvSpPr>
                <a:spLocks noChangeArrowheads="1"/>
              </p:cNvSpPr>
              <p:nvPr/>
            </p:nvSpPr>
            <p:spPr bwMode="auto">
              <a:xfrm>
                <a:off x="875" y="2902"/>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4" name="Freeform 77"/>
              <p:cNvSpPr>
                <a:spLocks/>
              </p:cNvSpPr>
              <p:nvPr/>
            </p:nvSpPr>
            <p:spPr bwMode="auto">
              <a:xfrm>
                <a:off x="875" y="2907"/>
                <a:ext cx="43" cy="57"/>
              </a:xfrm>
              <a:custGeom>
                <a:avLst/>
                <a:gdLst>
                  <a:gd name="T0" fmla="*/ 43 w 43"/>
                  <a:gd name="T1" fmla="*/ 31 h 57"/>
                  <a:gd name="T2" fmla="*/ 43 w 43"/>
                  <a:gd name="T3" fmla="*/ 36 h 57"/>
                  <a:gd name="T4" fmla="*/ 43 w 43"/>
                  <a:gd name="T5" fmla="*/ 41 h 57"/>
                  <a:gd name="T6" fmla="*/ 43 w 43"/>
                  <a:gd name="T7" fmla="*/ 46 h 57"/>
                  <a:gd name="T8" fmla="*/ 38 w 43"/>
                  <a:gd name="T9" fmla="*/ 52 h 57"/>
                  <a:gd name="T10" fmla="*/ 34 w 43"/>
                  <a:gd name="T11" fmla="*/ 57 h 57"/>
                  <a:gd name="T12" fmla="*/ 34 w 43"/>
                  <a:gd name="T13" fmla="*/ 57 h 57"/>
                  <a:gd name="T14" fmla="*/ 34 w 43"/>
                  <a:gd name="T15" fmla="*/ 57 h 57"/>
                  <a:gd name="T16" fmla="*/ 29 w 43"/>
                  <a:gd name="T17" fmla="*/ 57 h 57"/>
                  <a:gd name="T18" fmla="*/ 19 w 43"/>
                  <a:gd name="T19" fmla="*/ 57 h 57"/>
                  <a:gd name="T20" fmla="*/ 14 w 43"/>
                  <a:gd name="T21" fmla="*/ 57 h 57"/>
                  <a:gd name="T22" fmla="*/ 14 w 43"/>
                  <a:gd name="T23" fmla="*/ 57 h 57"/>
                  <a:gd name="T24" fmla="*/ 9 w 43"/>
                  <a:gd name="T25" fmla="*/ 46 h 57"/>
                  <a:gd name="T26" fmla="*/ 5 w 43"/>
                  <a:gd name="T27" fmla="*/ 41 h 57"/>
                  <a:gd name="T28" fmla="*/ 0 w 43"/>
                  <a:gd name="T29" fmla="*/ 26 h 57"/>
                  <a:gd name="T30" fmla="*/ 0 w 43"/>
                  <a:gd name="T31" fmla="*/ 21 h 57"/>
                  <a:gd name="T32" fmla="*/ 0 w 43"/>
                  <a:gd name="T33" fmla="*/ 16 h 57"/>
                  <a:gd name="T34" fmla="*/ 0 w 43"/>
                  <a:gd name="T35" fmla="*/ 11 h 57"/>
                  <a:gd name="T36" fmla="*/ 5 w 43"/>
                  <a:gd name="T37" fmla="*/ 5 h 57"/>
                  <a:gd name="T38" fmla="*/ 9 w 43"/>
                  <a:gd name="T39" fmla="*/ 0 h 57"/>
                  <a:gd name="T40" fmla="*/ 9 w 43"/>
                  <a:gd name="T41" fmla="*/ 0 h 57"/>
                  <a:gd name="T42" fmla="*/ 9 w 43"/>
                  <a:gd name="T43" fmla="*/ 0 h 57"/>
                  <a:gd name="T44" fmla="*/ 14 w 43"/>
                  <a:gd name="T45" fmla="*/ 0 h 57"/>
                  <a:gd name="T46" fmla="*/ 24 w 43"/>
                  <a:gd name="T47" fmla="*/ 0 h 57"/>
                  <a:gd name="T48" fmla="*/ 29 w 43"/>
                  <a:gd name="T49" fmla="*/ 0 h 57"/>
                  <a:gd name="T50" fmla="*/ 34 w 43"/>
                  <a:gd name="T51" fmla="*/ 5 h 57"/>
                  <a:gd name="T52" fmla="*/ 38 w 43"/>
                  <a:gd name="T53" fmla="*/ 11 h 57"/>
                  <a:gd name="T54" fmla="*/ 38 w 43"/>
                  <a:gd name="T55" fmla="*/ 11 h 57"/>
                  <a:gd name="T56" fmla="*/ 43 w 43"/>
                  <a:gd name="T57" fmla="*/ 3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7">
                    <a:moveTo>
                      <a:pt x="43" y="31"/>
                    </a:moveTo>
                    <a:lnTo>
                      <a:pt x="43" y="36"/>
                    </a:lnTo>
                    <a:lnTo>
                      <a:pt x="43" y="41"/>
                    </a:lnTo>
                    <a:lnTo>
                      <a:pt x="43" y="46"/>
                    </a:lnTo>
                    <a:lnTo>
                      <a:pt x="38" y="52"/>
                    </a:lnTo>
                    <a:lnTo>
                      <a:pt x="34" y="57"/>
                    </a:lnTo>
                    <a:lnTo>
                      <a:pt x="29" y="57"/>
                    </a:lnTo>
                    <a:lnTo>
                      <a:pt x="19" y="57"/>
                    </a:lnTo>
                    <a:lnTo>
                      <a:pt x="14" y="57"/>
                    </a:lnTo>
                    <a:lnTo>
                      <a:pt x="9" y="46"/>
                    </a:lnTo>
                    <a:lnTo>
                      <a:pt x="5" y="41"/>
                    </a:lnTo>
                    <a:lnTo>
                      <a:pt x="0" y="26"/>
                    </a:lnTo>
                    <a:lnTo>
                      <a:pt x="0" y="21"/>
                    </a:lnTo>
                    <a:lnTo>
                      <a:pt x="0" y="16"/>
                    </a:lnTo>
                    <a:lnTo>
                      <a:pt x="0" y="11"/>
                    </a:lnTo>
                    <a:lnTo>
                      <a:pt x="5" y="5"/>
                    </a:lnTo>
                    <a:lnTo>
                      <a:pt x="9" y="0"/>
                    </a:lnTo>
                    <a:lnTo>
                      <a:pt x="14" y="0"/>
                    </a:lnTo>
                    <a:lnTo>
                      <a:pt x="24" y="0"/>
                    </a:lnTo>
                    <a:lnTo>
                      <a:pt x="29" y="0"/>
                    </a:lnTo>
                    <a:lnTo>
                      <a:pt x="34" y="5"/>
                    </a:lnTo>
                    <a:lnTo>
                      <a:pt x="38" y="11"/>
                    </a:lnTo>
                    <a:lnTo>
                      <a:pt x="43" y="31"/>
                    </a:lnTo>
                    <a:close/>
                  </a:path>
                </a:pathLst>
              </a:custGeom>
              <a:solidFill>
                <a:srgbClr val="0000D4"/>
              </a:solidFill>
              <a:ln w="7938">
                <a:solidFill>
                  <a:srgbClr val="000000"/>
                </a:solidFill>
                <a:prstDash val="solid"/>
                <a:round/>
                <a:headEnd/>
                <a:tailEnd/>
              </a:ln>
            </p:spPr>
            <p:txBody>
              <a:bodyPr/>
              <a:lstStyle/>
              <a:p>
                <a:endParaRPr lang="en-GB"/>
              </a:p>
            </p:txBody>
          </p:sp>
          <p:sp>
            <p:nvSpPr>
              <p:cNvPr id="51645" name="Line 78"/>
              <p:cNvSpPr>
                <a:spLocks noChangeShapeType="1"/>
              </p:cNvSpPr>
              <p:nvPr/>
            </p:nvSpPr>
            <p:spPr bwMode="auto">
              <a:xfrm>
                <a:off x="899" y="2964"/>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6" name="Line 79"/>
              <p:cNvSpPr>
                <a:spLocks noChangeShapeType="1"/>
              </p:cNvSpPr>
              <p:nvPr/>
            </p:nvSpPr>
            <p:spPr bwMode="auto">
              <a:xfrm flipV="1">
                <a:off x="1025" y="2974"/>
                <a:ext cx="14"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7" name="Line 80"/>
              <p:cNvSpPr>
                <a:spLocks noChangeShapeType="1"/>
              </p:cNvSpPr>
              <p:nvPr/>
            </p:nvSpPr>
            <p:spPr bwMode="auto">
              <a:xfrm flipV="1">
                <a:off x="1005" y="2979"/>
                <a:ext cx="20"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48" name="AutoShape 81"/>
              <p:cNvSpPr>
                <a:spLocks noChangeArrowheads="1"/>
              </p:cNvSpPr>
              <p:nvPr/>
            </p:nvSpPr>
            <p:spPr bwMode="auto">
              <a:xfrm>
                <a:off x="1020" y="2933"/>
                <a:ext cx="43" cy="67"/>
              </a:xfrm>
              <a:prstGeom prst="roundRect">
                <a:avLst>
                  <a:gd name="adj" fmla="val 44444"/>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9" name="Freeform 82"/>
              <p:cNvSpPr>
                <a:spLocks/>
              </p:cNvSpPr>
              <p:nvPr/>
            </p:nvSpPr>
            <p:spPr bwMode="auto">
              <a:xfrm>
                <a:off x="1015" y="2938"/>
                <a:ext cx="48" cy="57"/>
              </a:xfrm>
              <a:custGeom>
                <a:avLst/>
                <a:gdLst>
                  <a:gd name="T0" fmla="*/ 34 w 48"/>
                  <a:gd name="T1" fmla="*/ 46 h 57"/>
                  <a:gd name="T2" fmla="*/ 29 w 48"/>
                  <a:gd name="T3" fmla="*/ 51 h 57"/>
                  <a:gd name="T4" fmla="*/ 24 w 48"/>
                  <a:gd name="T5" fmla="*/ 57 h 57"/>
                  <a:gd name="T6" fmla="*/ 24 w 48"/>
                  <a:gd name="T7" fmla="*/ 57 h 57"/>
                  <a:gd name="T8" fmla="*/ 19 w 48"/>
                  <a:gd name="T9" fmla="*/ 57 h 57"/>
                  <a:gd name="T10" fmla="*/ 14 w 48"/>
                  <a:gd name="T11" fmla="*/ 57 h 57"/>
                  <a:gd name="T12" fmla="*/ 10 w 48"/>
                  <a:gd name="T13" fmla="*/ 51 h 57"/>
                  <a:gd name="T14" fmla="*/ 10 w 48"/>
                  <a:gd name="T15" fmla="*/ 51 h 57"/>
                  <a:gd name="T16" fmla="*/ 5 w 48"/>
                  <a:gd name="T17" fmla="*/ 51 h 57"/>
                  <a:gd name="T18" fmla="*/ 0 w 48"/>
                  <a:gd name="T19" fmla="*/ 46 h 57"/>
                  <a:gd name="T20" fmla="*/ 0 w 48"/>
                  <a:gd name="T21" fmla="*/ 41 h 57"/>
                  <a:gd name="T22" fmla="*/ 0 w 48"/>
                  <a:gd name="T23" fmla="*/ 36 h 57"/>
                  <a:gd name="T24" fmla="*/ 0 w 48"/>
                  <a:gd name="T25" fmla="*/ 31 h 57"/>
                  <a:gd name="T26" fmla="*/ 0 w 48"/>
                  <a:gd name="T27" fmla="*/ 26 h 57"/>
                  <a:gd name="T28" fmla="*/ 10 w 48"/>
                  <a:gd name="T29" fmla="*/ 10 h 57"/>
                  <a:gd name="T30" fmla="*/ 14 w 48"/>
                  <a:gd name="T31" fmla="*/ 5 h 57"/>
                  <a:gd name="T32" fmla="*/ 19 w 48"/>
                  <a:gd name="T33" fmla="*/ 0 h 57"/>
                  <a:gd name="T34" fmla="*/ 24 w 48"/>
                  <a:gd name="T35" fmla="*/ 0 h 57"/>
                  <a:gd name="T36" fmla="*/ 24 w 48"/>
                  <a:gd name="T37" fmla="*/ 0 h 57"/>
                  <a:gd name="T38" fmla="*/ 34 w 48"/>
                  <a:gd name="T39" fmla="*/ 0 h 57"/>
                  <a:gd name="T40" fmla="*/ 39 w 48"/>
                  <a:gd name="T41" fmla="*/ 0 h 57"/>
                  <a:gd name="T42" fmla="*/ 39 w 48"/>
                  <a:gd name="T43" fmla="*/ 0 h 57"/>
                  <a:gd name="T44" fmla="*/ 43 w 48"/>
                  <a:gd name="T45" fmla="*/ 5 h 57"/>
                  <a:gd name="T46" fmla="*/ 48 w 48"/>
                  <a:gd name="T47" fmla="*/ 10 h 57"/>
                  <a:gd name="T48" fmla="*/ 48 w 48"/>
                  <a:gd name="T49" fmla="*/ 15 h 57"/>
                  <a:gd name="T50" fmla="*/ 48 w 48"/>
                  <a:gd name="T51" fmla="*/ 21 h 57"/>
                  <a:gd name="T52" fmla="*/ 48 w 48"/>
                  <a:gd name="T53" fmla="*/ 26 h 57"/>
                  <a:gd name="T54" fmla="*/ 43 w 48"/>
                  <a:gd name="T55" fmla="*/ 31 h 57"/>
                  <a:gd name="T56" fmla="*/ 34 w 48"/>
                  <a:gd name="T57" fmla="*/ 46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57">
                    <a:moveTo>
                      <a:pt x="34" y="46"/>
                    </a:moveTo>
                    <a:lnTo>
                      <a:pt x="29" y="51"/>
                    </a:lnTo>
                    <a:lnTo>
                      <a:pt x="24" y="57"/>
                    </a:lnTo>
                    <a:lnTo>
                      <a:pt x="19" y="57"/>
                    </a:lnTo>
                    <a:lnTo>
                      <a:pt x="14" y="57"/>
                    </a:lnTo>
                    <a:lnTo>
                      <a:pt x="10" y="51"/>
                    </a:lnTo>
                    <a:lnTo>
                      <a:pt x="5" y="51"/>
                    </a:lnTo>
                    <a:lnTo>
                      <a:pt x="0" y="46"/>
                    </a:lnTo>
                    <a:lnTo>
                      <a:pt x="0" y="41"/>
                    </a:lnTo>
                    <a:lnTo>
                      <a:pt x="0" y="36"/>
                    </a:lnTo>
                    <a:lnTo>
                      <a:pt x="0" y="31"/>
                    </a:lnTo>
                    <a:lnTo>
                      <a:pt x="0" y="26"/>
                    </a:lnTo>
                    <a:lnTo>
                      <a:pt x="10" y="10"/>
                    </a:lnTo>
                    <a:lnTo>
                      <a:pt x="14" y="5"/>
                    </a:lnTo>
                    <a:lnTo>
                      <a:pt x="19" y="0"/>
                    </a:lnTo>
                    <a:lnTo>
                      <a:pt x="24" y="0"/>
                    </a:lnTo>
                    <a:lnTo>
                      <a:pt x="34" y="0"/>
                    </a:lnTo>
                    <a:lnTo>
                      <a:pt x="39" y="0"/>
                    </a:lnTo>
                    <a:lnTo>
                      <a:pt x="43" y="5"/>
                    </a:lnTo>
                    <a:lnTo>
                      <a:pt x="48" y="10"/>
                    </a:lnTo>
                    <a:lnTo>
                      <a:pt x="48" y="15"/>
                    </a:lnTo>
                    <a:lnTo>
                      <a:pt x="48" y="21"/>
                    </a:lnTo>
                    <a:lnTo>
                      <a:pt x="48" y="26"/>
                    </a:lnTo>
                    <a:lnTo>
                      <a:pt x="43" y="31"/>
                    </a:lnTo>
                    <a:lnTo>
                      <a:pt x="34" y="46"/>
                    </a:lnTo>
                    <a:close/>
                  </a:path>
                </a:pathLst>
              </a:custGeom>
              <a:solidFill>
                <a:srgbClr val="0000D4"/>
              </a:solidFill>
              <a:ln w="7938">
                <a:solidFill>
                  <a:srgbClr val="000000"/>
                </a:solidFill>
                <a:prstDash val="solid"/>
                <a:round/>
                <a:headEnd/>
                <a:tailEnd/>
              </a:ln>
            </p:spPr>
            <p:txBody>
              <a:bodyPr/>
              <a:lstStyle/>
              <a:p>
                <a:endParaRPr lang="en-GB"/>
              </a:p>
            </p:txBody>
          </p:sp>
          <p:sp>
            <p:nvSpPr>
              <p:cNvPr id="51650" name="Line 83"/>
              <p:cNvSpPr>
                <a:spLocks noChangeShapeType="1"/>
              </p:cNvSpPr>
              <p:nvPr/>
            </p:nvSpPr>
            <p:spPr bwMode="auto">
              <a:xfrm flipH="1">
                <a:off x="1025" y="2995"/>
                <a:ext cx="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651" name="Oval 84"/>
              <p:cNvSpPr>
                <a:spLocks noChangeArrowheads="1"/>
              </p:cNvSpPr>
              <p:nvPr/>
            </p:nvSpPr>
            <p:spPr bwMode="auto">
              <a:xfrm>
                <a:off x="841" y="2969"/>
                <a:ext cx="213" cy="236"/>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2" name="Freeform 85"/>
              <p:cNvSpPr>
                <a:spLocks/>
              </p:cNvSpPr>
              <p:nvPr/>
            </p:nvSpPr>
            <p:spPr bwMode="auto">
              <a:xfrm>
                <a:off x="836" y="2974"/>
                <a:ext cx="218" cy="220"/>
              </a:xfrm>
              <a:custGeom>
                <a:avLst/>
                <a:gdLst>
                  <a:gd name="T0" fmla="*/ 97 w 218"/>
                  <a:gd name="T1" fmla="*/ 220 h 220"/>
                  <a:gd name="T2" fmla="*/ 87 w 218"/>
                  <a:gd name="T3" fmla="*/ 220 h 220"/>
                  <a:gd name="T4" fmla="*/ 68 w 218"/>
                  <a:gd name="T5" fmla="*/ 215 h 220"/>
                  <a:gd name="T6" fmla="*/ 48 w 218"/>
                  <a:gd name="T7" fmla="*/ 205 h 220"/>
                  <a:gd name="T8" fmla="*/ 34 w 218"/>
                  <a:gd name="T9" fmla="*/ 190 h 220"/>
                  <a:gd name="T10" fmla="*/ 24 w 218"/>
                  <a:gd name="T11" fmla="*/ 179 h 220"/>
                  <a:gd name="T12" fmla="*/ 20 w 218"/>
                  <a:gd name="T13" fmla="*/ 174 h 220"/>
                  <a:gd name="T14" fmla="*/ 5 w 218"/>
                  <a:gd name="T15" fmla="*/ 149 h 220"/>
                  <a:gd name="T16" fmla="*/ 0 w 218"/>
                  <a:gd name="T17" fmla="*/ 128 h 220"/>
                  <a:gd name="T18" fmla="*/ 0 w 218"/>
                  <a:gd name="T19" fmla="*/ 113 h 220"/>
                  <a:gd name="T20" fmla="*/ 0 w 218"/>
                  <a:gd name="T21" fmla="*/ 97 h 220"/>
                  <a:gd name="T22" fmla="*/ 0 w 218"/>
                  <a:gd name="T23" fmla="*/ 87 h 220"/>
                  <a:gd name="T24" fmla="*/ 10 w 218"/>
                  <a:gd name="T25" fmla="*/ 62 h 220"/>
                  <a:gd name="T26" fmla="*/ 20 w 218"/>
                  <a:gd name="T27" fmla="*/ 46 h 220"/>
                  <a:gd name="T28" fmla="*/ 29 w 218"/>
                  <a:gd name="T29" fmla="*/ 36 h 220"/>
                  <a:gd name="T30" fmla="*/ 39 w 218"/>
                  <a:gd name="T31" fmla="*/ 26 h 220"/>
                  <a:gd name="T32" fmla="*/ 44 w 218"/>
                  <a:gd name="T33" fmla="*/ 21 h 220"/>
                  <a:gd name="T34" fmla="*/ 68 w 218"/>
                  <a:gd name="T35" fmla="*/ 5 h 220"/>
                  <a:gd name="T36" fmla="*/ 87 w 218"/>
                  <a:gd name="T37" fmla="*/ 0 h 220"/>
                  <a:gd name="T38" fmla="*/ 106 w 218"/>
                  <a:gd name="T39" fmla="*/ 0 h 220"/>
                  <a:gd name="T40" fmla="*/ 121 w 218"/>
                  <a:gd name="T41" fmla="*/ 0 h 220"/>
                  <a:gd name="T42" fmla="*/ 131 w 218"/>
                  <a:gd name="T43" fmla="*/ 0 h 220"/>
                  <a:gd name="T44" fmla="*/ 155 w 218"/>
                  <a:gd name="T45" fmla="*/ 10 h 220"/>
                  <a:gd name="T46" fmla="*/ 174 w 218"/>
                  <a:gd name="T47" fmla="*/ 21 h 220"/>
                  <a:gd name="T48" fmla="*/ 184 w 218"/>
                  <a:gd name="T49" fmla="*/ 31 h 220"/>
                  <a:gd name="T50" fmla="*/ 193 w 218"/>
                  <a:gd name="T51" fmla="*/ 41 h 220"/>
                  <a:gd name="T52" fmla="*/ 203 w 218"/>
                  <a:gd name="T53" fmla="*/ 51 h 220"/>
                  <a:gd name="T54" fmla="*/ 213 w 218"/>
                  <a:gd name="T55" fmla="*/ 72 h 220"/>
                  <a:gd name="T56" fmla="*/ 218 w 218"/>
                  <a:gd name="T57" fmla="*/ 92 h 220"/>
                  <a:gd name="T58" fmla="*/ 218 w 218"/>
                  <a:gd name="T59" fmla="*/ 108 h 220"/>
                  <a:gd name="T60" fmla="*/ 218 w 218"/>
                  <a:gd name="T61" fmla="*/ 123 h 220"/>
                  <a:gd name="T62" fmla="*/ 218 w 218"/>
                  <a:gd name="T63" fmla="*/ 133 h 220"/>
                  <a:gd name="T64" fmla="*/ 213 w 218"/>
                  <a:gd name="T65" fmla="*/ 154 h 220"/>
                  <a:gd name="T66" fmla="*/ 203 w 218"/>
                  <a:gd name="T67" fmla="*/ 169 h 220"/>
                  <a:gd name="T68" fmla="*/ 189 w 218"/>
                  <a:gd name="T69" fmla="*/ 185 h 220"/>
                  <a:gd name="T70" fmla="*/ 179 w 218"/>
                  <a:gd name="T71" fmla="*/ 195 h 220"/>
                  <a:gd name="T72" fmla="*/ 169 w 218"/>
                  <a:gd name="T73" fmla="*/ 205 h 220"/>
                  <a:gd name="T74" fmla="*/ 150 w 218"/>
                  <a:gd name="T75" fmla="*/ 215 h 220"/>
                  <a:gd name="T76" fmla="*/ 131 w 218"/>
                  <a:gd name="T77" fmla="*/ 220 h 220"/>
                  <a:gd name="T78" fmla="*/ 111 w 218"/>
                  <a:gd name="T79" fmla="*/ 220 h 220"/>
                  <a:gd name="T80" fmla="*/ 97 w 218"/>
                  <a:gd name="T81" fmla="*/ 22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8" h="220">
                    <a:moveTo>
                      <a:pt x="97" y="220"/>
                    </a:moveTo>
                    <a:lnTo>
                      <a:pt x="87" y="220"/>
                    </a:lnTo>
                    <a:lnTo>
                      <a:pt x="68" y="215"/>
                    </a:lnTo>
                    <a:lnTo>
                      <a:pt x="48" y="205"/>
                    </a:lnTo>
                    <a:lnTo>
                      <a:pt x="34" y="190"/>
                    </a:lnTo>
                    <a:lnTo>
                      <a:pt x="24" y="179"/>
                    </a:lnTo>
                    <a:lnTo>
                      <a:pt x="20" y="174"/>
                    </a:lnTo>
                    <a:lnTo>
                      <a:pt x="5" y="149"/>
                    </a:lnTo>
                    <a:lnTo>
                      <a:pt x="0" y="128"/>
                    </a:lnTo>
                    <a:lnTo>
                      <a:pt x="0" y="113"/>
                    </a:lnTo>
                    <a:lnTo>
                      <a:pt x="0" y="97"/>
                    </a:lnTo>
                    <a:lnTo>
                      <a:pt x="0" y="87"/>
                    </a:lnTo>
                    <a:lnTo>
                      <a:pt x="10" y="62"/>
                    </a:lnTo>
                    <a:lnTo>
                      <a:pt x="20" y="46"/>
                    </a:lnTo>
                    <a:lnTo>
                      <a:pt x="29" y="36"/>
                    </a:lnTo>
                    <a:lnTo>
                      <a:pt x="39" y="26"/>
                    </a:lnTo>
                    <a:lnTo>
                      <a:pt x="44" y="21"/>
                    </a:lnTo>
                    <a:lnTo>
                      <a:pt x="68" y="5"/>
                    </a:lnTo>
                    <a:lnTo>
                      <a:pt x="87" y="0"/>
                    </a:lnTo>
                    <a:lnTo>
                      <a:pt x="106" y="0"/>
                    </a:lnTo>
                    <a:lnTo>
                      <a:pt x="121" y="0"/>
                    </a:lnTo>
                    <a:lnTo>
                      <a:pt x="131" y="0"/>
                    </a:lnTo>
                    <a:lnTo>
                      <a:pt x="155" y="10"/>
                    </a:lnTo>
                    <a:lnTo>
                      <a:pt x="174" y="21"/>
                    </a:lnTo>
                    <a:lnTo>
                      <a:pt x="184" y="31"/>
                    </a:lnTo>
                    <a:lnTo>
                      <a:pt x="193" y="41"/>
                    </a:lnTo>
                    <a:lnTo>
                      <a:pt x="203" y="51"/>
                    </a:lnTo>
                    <a:lnTo>
                      <a:pt x="213" y="72"/>
                    </a:lnTo>
                    <a:lnTo>
                      <a:pt x="218" y="92"/>
                    </a:lnTo>
                    <a:lnTo>
                      <a:pt x="218" y="108"/>
                    </a:lnTo>
                    <a:lnTo>
                      <a:pt x="218" y="123"/>
                    </a:lnTo>
                    <a:lnTo>
                      <a:pt x="218" y="133"/>
                    </a:lnTo>
                    <a:lnTo>
                      <a:pt x="213" y="154"/>
                    </a:lnTo>
                    <a:lnTo>
                      <a:pt x="203" y="169"/>
                    </a:lnTo>
                    <a:lnTo>
                      <a:pt x="189" y="185"/>
                    </a:lnTo>
                    <a:lnTo>
                      <a:pt x="179" y="195"/>
                    </a:lnTo>
                    <a:lnTo>
                      <a:pt x="169" y="205"/>
                    </a:lnTo>
                    <a:lnTo>
                      <a:pt x="150" y="215"/>
                    </a:lnTo>
                    <a:lnTo>
                      <a:pt x="131" y="220"/>
                    </a:lnTo>
                    <a:lnTo>
                      <a:pt x="111" y="220"/>
                    </a:lnTo>
                    <a:lnTo>
                      <a:pt x="97" y="220"/>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653" name="Oval 86"/>
              <p:cNvSpPr>
                <a:spLocks noChangeArrowheads="1"/>
              </p:cNvSpPr>
              <p:nvPr/>
            </p:nvSpPr>
            <p:spPr bwMode="auto">
              <a:xfrm>
                <a:off x="841" y="3005"/>
                <a:ext cx="164" cy="164"/>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4" name="Freeform 87"/>
              <p:cNvSpPr>
                <a:spLocks/>
              </p:cNvSpPr>
              <p:nvPr/>
            </p:nvSpPr>
            <p:spPr bwMode="auto">
              <a:xfrm>
                <a:off x="846" y="3000"/>
                <a:ext cx="150" cy="164"/>
              </a:xfrm>
              <a:custGeom>
                <a:avLst/>
                <a:gdLst>
                  <a:gd name="T0" fmla="*/ 67 w 150"/>
                  <a:gd name="T1" fmla="*/ 164 h 164"/>
                  <a:gd name="T2" fmla="*/ 63 w 150"/>
                  <a:gd name="T3" fmla="*/ 164 h 164"/>
                  <a:gd name="T4" fmla="*/ 43 w 150"/>
                  <a:gd name="T5" fmla="*/ 159 h 164"/>
                  <a:gd name="T6" fmla="*/ 34 w 150"/>
                  <a:gd name="T7" fmla="*/ 153 h 164"/>
                  <a:gd name="T8" fmla="*/ 24 w 150"/>
                  <a:gd name="T9" fmla="*/ 143 h 164"/>
                  <a:gd name="T10" fmla="*/ 19 w 150"/>
                  <a:gd name="T11" fmla="*/ 138 h 164"/>
                  <a:gd name="T12" fmla="*/ 14 w 150"/>
                  <a:gd name="T13" fmla="*/ 133 h 164"/>
                  <a:gd name="T14" fmla="*/ 10 w 150"/>
                  <a:gd name="T15" fmla="*/ 118 h 164"/>
                  <a:gd name="T16" fmla="*/ 5 w 150"/>
                  <a:gd name="T17" fmla="*/ 102 h 164"/>
                  <a:gd name="T18" fmla="*/ 0 w 150"/>
                  <a:gd name="T19" fmla="*/ 87 h 164"/>
                  <a:gd name="T20" fmla="*/ 0 w 150"/>
                  <a:gd name="T21" fmla="*/ 77 h 164"/>
                  <a:gd name="T22" fmla="*/ 0 w 150"/>
                  <a:gd name="T23" fmla="*/ 71 h 164"/>
                  <a:gd name="T24" fmla="*/ 5 w 150"/>
                  <a:gd name="T25" fmla="*/ 56 h 164"/>
                  <a:gd name="T26" fmla="*/ 14 w 150"/>
                  <a:gd name="T27" fmla="*/ 36 h 164"/>
                  <a:gd name="T28" fmla="*/ 24 w 150"/>
                  <a:gd name="T29" fmla="*/ 25 h 164"/>
                  <a:gd name="T30" fmla="*/ 29 w 150"/>
                  <a:gd name="T31" fmla="*/ 20 h 164"/>
                  <a:gd name="T32" fmla="*/ 34 w 150"/>
                  <a:gd name="T33" fmla="*/ 15 h 164"/>
                  <a:gd name="T34" fmla="*/ 48 w 150"/>
                  <a:gd name="T35" fmla="*/ 5 h 164"/>
                  <a:gd name="T36" fmla="*/ 63 w 150"/>
                  <a:gd name="T37" fmla="*/ 0 h 164"/>
                  <a:gd name="T38" fmla="*/ 72 w 150"/>
                  <a:gd name="T39" fmla="*/ 0 h 164"/>
                  <a:gd name="T40" fmla="*/ 82 w 150"/>
                  <a:gd name="T41" fmla="*/ 0 h 164"/>
                  <a:gd name="T42" fmla="*/ 92 w 150"/>
                  <a:gd name="T43" fmla="*/ 0 h 164"/>
                  <a:gd name="T44" fmla="*/ 106 w 150"/>
                  <a:gd name="T45" fmla="*/ 5 h 164"/>
                  <a:gd name="T46" fmla="*/ 116 w 150"/>
                  <a:gd name="T47" fmla="*/ 10 h 164"/>
                  <a:gd name="T48" fmla="*/ 130 w 150"/>
                  <a:gd name="T49" fmla="*/ 25 h 164"/>
                  <a:gd name="T50" fmla="*/ 135 w 150"/>
                  <a:gd name="T51" fmla="*/ 30 h 164"/>
                  <a:gd name="T52" fmla="*/ 140 w 150"/>
                  <a:gd name="T53" fmla="*/ 36 h 164"/>
                  <a:gd name="T54" fmla="*/ 145 w 150"/>
                  <a:gd name="T55" fmla="*/ 51 h 164"/>
                  <a:gd name="T56" fmla="*/ 150 w 150"/>
                  <a:gd name="T57" fmla="*/ 66 h 164"/>
                  <a:gd name="T58" fmla="*/ 150 w 150"/>
                  <a:gd name="T59" fmla="*/ 82 h 164"/>
                  <a:gd name="T60" fmla="*/ 150 w 150"/>
                  <a:gd name="T61" fmla="*/ 92 h 164"/>
                  <a:gd name="T62" fmla="*/ 150 w 150"/>
                  <a:gd name="T63" fmla="*/ 97 h 164"/>
                  <a:gd name="T64" fmla="*/ 145 w 150"/>
                  <a:gd name="T65" fmla="*/ 112 h 164"/>
                  <a:gd name="T66" fmla="*/ 135 w 150"/>
                  <a:gd name="T67" fmla="*/ 133 h 164"/>
                  <a:gd name="T68" fmla="*/ 125 w 150"/>
                  <a:gd name="T69" fmla="*/ 143 h 164"/>
                  <a:gd name="T70" fmla="*/ 121 w 150"/>
                  <a:gd name="T71" fmla="*/ 148 h 164"/>
                  <a:gd name="T72" fmla="*/ 116 w 150"/>
                  <a:gd name="T73" fmla="*/ 153 h 164"/>
                  <a:gd name="T74" fmla="*/ 106 w 150"/>
                  <a:gd name="T75" fmla="*/ 159 h 164"/>
                  <a:gd name="T76" fmla="*/ 92 w 150"/>
                  <a:gd name="T77" fmla="*/ 164 h 164"/>
                  <a:gd name="T78" fmla="*/ 77 w 150"/>
                  <a:gd name="T79" fmla="*/ 164 h 164"/>
                  <a:gd name="T80" fmla="*/ 67 w 150"/>
                  <a:gd name="T81" fmla="*/ 164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 h="164">
                    <a:moveTo>
                      <a:pt x="67" y="164"/>
                    </a:moveTo>
                    <a:lnTo>
                      <a:pt x="63" y="164"/>
                    </a:lnTo>
                    <a:lnTo>
                      <a:pt x="43" y="159"/>
                    </a:lnTo>
                    <a:lnTo>
                      <a:pt x="34" y="153"/>
                    </a:lnTo>
                    <a:lnTo>
                      <a:pt x="24" y="143"/>
                    </a:lnTo>
                    <a:lnTo>
                      <a:pt x="19" y="138"/>
                    </a:lnTo>
                    <a:lnTo>
                      <a:pt x="14" y="133"/>
                    </a:lnTo>
                    <a:lnTo>
                      <a:pt x="10" y="118"/>
                    </a:lnTo>
                    <a:lnTo>
                      <a:pt x="5" y="102"/>
                    </a:lnTo>
                    <a:lnTo>
                      <a:pt x="0" y="87"/>
                    </a:lnTo>
                    <a:lnTo>
                      <a:pt x="0" y="77"/>
                    </a:lnTo>
                    <a:lnTo>
                      <a:pt x="0" y="71"/>
                    </a:lnTo>
                    <a:lnTo>
                      <a:pt x="5" y="56"/>
                    </a:lnTo>
                    <a:lnTo>
                      <a:pt x="14" y="36"/>
                    </a:lnTo>
                    <a:lnTo>
                      <a:pt x="24" y="25"/>
                    </a:lnTo>
                    <a:lnTo>
                      <a:pt x="29" y="20"/>
                    </a:lnTo>
                    <a:lnTo>
                      <a:pt x="34" y="15"/>
                    </a:lnTo>
                    <a:lnTo>
                      <a:pt x="48" y="5"/>
                    </a:lnTo>
                    <a:lnTo>
                      <a:pt x="63" y="0"/>
                    </a:lnTo>
                    <a:lnTo>
                      <a:pt x="72" y="0"/>
                    </a:lnTo>
                    <a:lnTo>
                      <a:pt x="82" y="0"/>
                    </a:lnTo>
                    <a:lnTo>
                      <a:pt x="92" y="0"/>
                    </a:lnTo>
                    <a:lnTo>
                      <a:pt x="106" y="5"/>
                    </a:lnTo>
                    <a:lnTo>
                      <a:pt x="116" y="10"/>
                    </a:lnTo>
                    <a:lnTo>
                      <a:pt x="130" y="25"/>
                    </a:lnTo>
                    <a:lnTo>
                      <a:pt x="135" y="30"/>
                    </a:lnTo>
                    <a:lnTo>
                      <a:pt x="140" y="36"/>
                    </a:lnTo>
                    <a:lnTo>
                      <a:pt x="145" y="51"/>
                    </a:lnTo>
                    <a:lnTo>
                      <a:pt x="150" y="66"/>
                    </a:lnTo>
                    <a:lnTo>
                      <a:pt x="150" y="82"/>
                    </a:lnTo>
                    <a:lnTo>
                      <a:pt x="150" y="92"/>
                    </a:lnTo>
                    <a:lnTo>
                      <a:pt x="150" y="97"/>
                    </a:lnTo>
                    <a:lnTo>
                      <a:pt x="145" y="112"/>
                    </a:lnTo>
                    <a:lnTo>
                      <a:pt x="135" y="133"/>
                    </a:lnTo>
                    <a:lnTo>
                      <a:pt x="125" y="143"/>
                    </a:lnTo>
                    <a:lnTo>
                      <a:pt x="121" y="148"/>
                    </a:lnTo>
                    <a:lnTo>
                      <a:pt x="116" y="153"/>
                    </a:lnTo>
                    <a:lnTo>
                      <a:pt x="106" y="159"/>
                    </a:lnTo>
                    <a:lnTo>
                      <a:pt x="92" y="164"/>
                    </a:lnTo>
                    <a:lnTo>
                      <a:pt x="77" y="164"/>
                    </a:lnTo>
                    <a:lnTo>
                      <a:pt x="67" y="164"/>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655" name="Oval 88"/>
              <p:cNvSpPr>
                <a:spLocks noChangeArrowheads="1"/>
              </p:cNvSpPr>
              <p:nvPr/>
            </p:nvSpPr>
            <p:spPr bwMode="auto">
              <a:xfrm>
                <a:off x="1034" y="2923"/>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6" name="Freeform 89"/>
              <p:cNvSpPr>
                <a:spLocks/>
              </p:cNvSpPr>
              <p:nvPr/>
            </p:nvSpPr>
            <p:spPr bwMode="auto">
              <a:xfrm>
                <a:off x="1044" y="2912"/>
                <a:ext cx="34" cy="52"/>
              </a:xfrm>
              <a:custGeom>
                <a:avLst/>
                <a:gdLst>
                  <a:gd name="T0" fmla="*/ 24 w 34"/>
                  <a:gd name="T1" fmla="*/ 52 h 52"/>
                  <a:gd name="T2" fmla="*/ 24 w 34"/>
                  <a:gd name="T3" fmla="*/ 52 h 52"/>
                  <a:gd name="T4" fmla="*/ 14 w 34"/>
                  <a:gd name="T5" fmla="*/ 52 h 52"/>
                  <a:gd name="T6" fmla="*/ 10 w 34"/>
                  <a:gd name="T7" fmla="*/ 47 h 52"/>
                  <a:gd name="T8" fmla="*/ 10 w 34"/>
                  <a:gd name="T9" fmla="*/ 47 h 52"/>
                  <a:gd name="T10" fmla="*/ 5 w 34"/>
                  <a:gd name="T11" fmla="*/ 36 h 52"/>
                  <a:gd name="T12" fmla="*/ 0 w 34"/>
                  <a:gd name="T13" fmla="*/ 31 h 52"/>
                  <a:gd name="T14" fmla="*/ 0 w 34"/>
                  <a:gd name="T15" fmla="*/ 26 h 52"/>
                  <a:gd name="T16" fmla="*/ 0 w 34"/>
                  <a:gd name="T17" fmla="*/ 16 h 52"/>
                  <a:gd name="T18" fmla="*/ 0 w 34"/>
                  <a:gd name="T19" fmla="*/ 11 h 52"/>
                  <a:gd name="T20" fmla="*/ 0 w 34"/>
                  <a:gd name="T21" fmla="*/ 11 h 52"/>
                  <a:gd name="T22" fmla="*/ 5 w 34"/>
                  <a:gd name="T23" fmla="*/ 6 h 52"/>
                  <a:gd name="T24" fmla="*/ 10 w 34"/>
                  <a:gd name="T25" fmla="*/ 0 h 52"/>
                  <a:gd name="T26" fmla="*/ 14 w 34"/>
                  <a:gd name="T27" fmla="*/ 0 h 52"/>
                  <a:gd name="T28" fmla="*/ 19 w 34"/>
                  <a:gd name="T29" fmla="*/ 6 h 52"/>
                  <a:gd name="T30" fmla="*/ 19 w 34"/>
                  <a:gd name="T31" fmla="*/ 6 h 52"/>
                  <a:gd name="T32" fmla="*/ 24 w 34"/>
                  <a:gd name="T33" fmla="*/ 11 h 52"/>
                  <a:gd name="T34" fmla="*/ 29 w 34"/>
                  <a:gd name="T35" fmla="*/ 16 h 52"/>
                  <a:gd name="T36" fmla="*/ 29 w 34"/>
                  <a:gd name="T37" fmla="*/ 21 h 52"/>
                  <a:gd name="T38" fmla="*/ 34 w 34"/>
                  <a:gd name="T39" fmla="*/ 26 h 52"/>
                  <a:gd name="T40" fmla="*/ 34 w 34"/>
                  <a:gd name="T41" fmla="*/ 36 h 52"/>
                  <a:gd name="T42" fmla="*/ 34 w 34"/>
                  <a:gd name="T43" fmla="*/ 36 h 52"/>
                  <a:gd name="T44" fmla="*/ 34 w 34"/>
                  <a:gd name="T45" fmla="*/ 41 h 52"/>
                  <a:gd name="T46" fmla="*/ 29 w 34"/>
                  <a:gd name="T47" fmla="*/ 47 h 52"/>
                  <a:gd name="T48" fmla="*/ 24 w 34"/>
                  <a:gd name="T49" fmla="*/ 5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2">
                    <a:moveTo>
                      <a:pt x="24" y="52"/>
                    </a:moveTo>
                    <a:lnTo>
                      <a:pt x="24" y="52"/>
                    </a:lnTo>
                    <a:lnTo>
                      <a:pt x="14" y="52"/>
                    </a:lnTo>
                    <a:lnTo>
                      <a:pt x="10" y="47"/>
                    </a:lnTo>
                    <a:lnTo>
                      <a:pt x="5" y="36"/>
                    </a:lnTo>
                    <a:lnTo>
                      <a:pt x="0" y="31"/>
                    </a:lnTo>
                    <a:lnTo>
                      <a:pt x="0" y="26"/>
                    </a:lnTo>
                    <a:lnTo>
                      <a:pt x="0" y="16"/>
                    </a:lnTo>
                    <a:lnTo>
                      <a:pt x="0" y="11"/>
                    </a:lnTo>
                    <a:lnTo>
                      <a:pt x="5" y="6"/>
                    </a:lnTo>
                    <a:lnTo>
                      <a:pt x="10" y="0"/>
                    </a:lnTo>
                    <a:lnTo>
                      <a:pt x="14" y="0"/>
                    </a:lnTo>
                    <a:lnTo>
                      <a:pt x="19" y="6"/>
                    </a:lnTo>
                    <a:lnTo>
                      <a:pt x="24" y="11"/>
                    </a:lnTo>
                    <a:lnTo>
                      <a:pt x="29" y="16"/>
                    </a:lnTo>
                    <a:lnTo>
                      <a:pt x="29" y="21"/>
                    </a:lnTo>
                    <a:lnTo>
                      <a:pt x="34" y="26"/>
                    </a:lnTo>
                    <a:lnTo>
                      <a:pt x="34" y="36"/>
                    </a:lnTo>
                    <a:lnTo>
                      <a:pt x="34" y="41"/>
                    </a:lnTo>
                    <a:lnTo>
                      <a:pt x="29" y="47"/>
                    </a:lnTo>
                    <a:lnTo>
                      <a:pt x="24" y="52"/>
                    </a:lnTo>
                    <a:close/>
                  </a:path>
                </a:pathLst>
              </a:custGeom>
              <a:solidFill>
                <a:srgbClr val="FFE6CC"/>
              </a:solidFill>
              <a:ln w="7938">
                <a:solidFill>
                  <a:srgbClr val="FFF9CC"/>
                </a:solidFill>
                <a:prstDash val="solid"/>
                <a:round/>
                <a:headEnd/>
                <a:tailEnd/>
              </a:ln>
            </p:spPr>
            <p:txBody>
              <a:bodyPr/>
              <a:lstStyle/>
              <a:p>
                <a:endParaRPr lang="en-GB"/>
              </a:p>
            </p:txBody>
          </p:sp>
          <p:sp>
            <p:nvSpPr>
              <p:cNvPr id="51657" name="Oval 90"/>
              <p:cNvSpPr>
                <a:spLocks noChangeArrowheads="1"/>
              </p:cNvSpPr>
              <p:nvPr/>
            </p:nvSpPr>
            <p:spPr bwMode="auto">
              <a:xfrm>
                <a:off x="1102" y="3077"/>
                <a:ext cx="53" cy="35"/>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8" name="Freeform 91"/>
              <p:cNvSpPr>
                <a:spLocks/>
              </p:cNvSpPr>
              <p:nvPr/>
            </p:nvSpPr>
            <p:spPr bwMode="auto">
              <a:xfrm>
                <a:off x="1112" y="3066"/>
                <a:ext cx="33" cy="52"/>
              </a:xfrm>
              <a:custGeom>
                <a:avLst/>
                <a:gdLst>
                  <a:gd name="T0" fmla="*/ 24 w 33"/>
                  <a:gd name="T1" fmla="*/ 46 h 52"/>
                  <a:gd name="T2" fmla="*/ 19 w 33"/>
                  <a:gd name="T3" fmla="*/ 52 h 52"/>
                  <a:gd name="T4" fmla="*/ 14 w 33"/>
                  <a:gd name="T5" fmla="*/ 52 h 52"/>
                  <a:gd name="T6" fmla="*/ 9 w 33"/>
                  <a:gd name="T7" fmla="*/ 46 h 52"/>
                  <a:gd name="T8" fmla="*/ 9 w 33"/>
                  <a:gd name="T9" fmla="*/ 46 h 52"/>
                  <a:gd name="T10" fmla="*/ 4 w 33"/>
                  <a:gd name="T11" fmla="*/ 36 h 52"/>
                  <a:gd name="T12" fmla="*/ 0 w 33"/>
                  <a:gd name="T13" fmla="*/ 31 h 52"/>
                  <a:gd name="T14" fmla="*/ 0 w 33"/>
                  <a:gd name="T15" fmla="*/ 26 h 52"/>
                  <a:gd name="T16" fmla="*/ 0 w 33"/>
                  <a:gd name="T17" fmla="*/ 16 h 52"/>
                  <a:gd name="T18" fmla="*/ 0 w 33"/>
                  <a:gd name="T19" fmla="*/ 11 h 52"/>
                  <a:gd name="T20" fmla="*/ 0 w 33"/>
                  <a:gd name="T21" fmla="*/ 11 h 52"/>
                  <a:gd name="T22" fmla="*/ 4 w 33"/>
                  <a:gd name="T23" fmla="*/ 0 h 52"/>
                  <a:gd name="T24" fmla="*/ 4 w 33"/>
                  <a:gd name="T25" fmla="*/ 0 h 52"/>
                  <a:gd name="T26" fmla="*/ 9 w 33"/>
                  <a:gd name="T27" fmla="*/ 0 h 52"/>
                  <a:gd name="T28" fmla="*/ 19 w 33"/>
                  <a:gd name="T29" fmla="*/ 5 h 52"/>
                  <a:gd name="T30" fmla="*/ 19 w 33"/>
                  <a:gd name="T31" fmla="*/ 5 h 52"/>
                  <a:gd name="T32" fmla="*/ 24 w 33"/>
                  <a:gd name="T33" fmla="*/ 11 h 52"/>
                  <a:gd name="T34" fmla="*/ 29 w 33"/>
                  <a:gd name="T35" fmla="*/ 16 h 52"/>
                  <a:gd name="T36" fmla="*/ 29 w 33"/>
                  <a:gd name="T37" fmla="*/ 21 h 52"/>
                  <a:gd name="T38" fmla="*/ 33 w 33"/>
                  <a:gd name="T39" fmla="*/ 26 h 52"/>
                  <a:gd name="T40" fmla="*/ 33 w 33"/>
                  <a:gd name="T41" fmla="*/ 31 h 52"/>
                  <a:gd name="T42" fmla="*/ 29 w 33"/>
                  <a:gd name="T43" fmla="*/ 36 h 52"/>
                  <a:gd name="T44" fmla="*/ 29 w 33"/>
                  <a:gd name="T45" fmla="*/ 41 h 52"/>
                  <a:gd name="T46" fmla="*/ 29 w 33"/>
                  <a:gd name="T47" fmla="*/ 46 h 52"/>
                  <a:gd name="T48" fmla="*/ 24 w 33"/>
                  <a:gd name="T49" fmla="*/ 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52">
                    <a:moveTo>
                      <a:pt x="24" y="46"/>
                    </a:moveTo>
                    <a:lnTo>
                      <a:pt x="19" y="52"/>
                    </a:lnTo>
                    <a:lnTo>
                      <a:pt x="14" y="52"/>
                    </a:lnTo>
                    <a:lnTo>
                      <a:pt x="9" y="46"/>
                    </a:lnTo>
                    <a:lnTo>
                      <a:pt x="4" y="36"/>
                    </a:lnTo>
                    <a:lnTo>
                      <a:pt x="0" y="31"/>
                    </a:lnTo>
                    <a:lnTo>
                      <a:pt x="0" y="26"/>
                    </a:lnTo>
                    <a:lnTo>
                      <a:pt x="0" y="16"/>
                    </a:lnTo>
                    <a:lnTo>
                      <a:pt x="0" y="11"/>
                    </a:lnTo>
                    <a:lnTo>
                      <a:pt x="4" y="0"/>
                    </a:lnTo>
                    <a:lnTo>
                      <a:pt x="9" y="0"/>
                    </a:lnTo>
                    <a:lnTo>
                      <a:pt x="19" y="5"/>
                    </a:lnTo>
                    <a:lnTo>
                      <a:pt x="24" y="11"/>
                    </a:lnTo>
                    <a:lnTo>
                      <a:pt x="29" y="16"/>
                    </a:lnTo>
                    <a:lnTo>
                      <a:pt x="29" y="21"/>
                    </a:lnTo>
                    <a:lnTo>
                      <a:pt x="33" y="26"/>
                    </a:lnTo>
                    <a:lnTo>
                      <a:pt x="33" y="31"/>
                    </a:lnTo>
                    <a:lnTo>
                      <a:pt x="29" y="36"/>
                    </a:lnTo>
                    <a:lnTo>
                      <a:pt x="29"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659" name="Oval 92"/>
              <p:cNvSpPr>
                <a:spLocks noChangeArrowheads="1"/>
              </p:cNvSpPr>
              <p:nvPr/>
            </p:nvSpPr>
            <p:spPr bwMode="auto">
              <a:xfrm>
                <a:off x="1044" y="3215"/>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0" name="Freeform 93"/>
              <p:cNvSpPr>
                <a:spLocks/>
              </p:cNvSpPr>
              <p:nvPr/>
            </p:nvSpPr>
            <p:spPr bwMode="auto">
              <a:xfrm>
                <a:off x="1054" y="3205"/>
                <a:ext cx="33" cy="51"/>
              </a:xfrm>
              <a:custGeom>
                <a:avLst/>
                <a:gdLst>
                  <a:gd name="T0" fmla="*/ 24 w 33"/>
                  <a:gd name="T1" fmla="*/ 51 h 51"/>
                  <a:gd name="T2" fmla="*/ 19 w 33"/>
                  <a:gd name="T3" fmla="*/ 51 h 51"/>
                  <a:gd name="T4" fmla="*/ 14 w 33"/>
                  <a:gd name="T5" fmla="*/ 51 h 51"/>
                  <a:gd name="T6" fmla="*/ 9 w 33"/>
                  <a:gd name="T7" fmla="*/ 46 h 51"/>
                  <a:gd name="T8" fmla="*/ 9 w 33"/>
                  <a:gd name="T9" fmla="*/ 46 h 51"/>
                  <a:gd name="T10" fmla="*/ 4 w 33"/>
                  <a:gd name="T11" fmla="*/ 36 h 51"/>
                  <a:gd name="T12" fmla="*/ 0 w 33"/>
                  <a:gd name="T13" fmla="*/ 30 h 51"/>
                  <a:gd name="T14" fmla="*/ 0 w 33"/>
                  <a:gd name="T15" fmla="*/ 25 h 51"/>
                  <a:gd name="T16" fmla="*/ 0 w 33"/>
                  <a:gd name="T17" fmla="*/ 20 h 51"/>
                  <a:gd name="T18" fmla="*/ 0 w 33"/>
                  <a:gd name="T19" fmla="*/ 15 h 51"/>
                  <a:gd name="T20" fmla="*/ 0 w 33"/>
                  <a:gd name="T21" fmla="*/ 10 h 51"/>
                  <a:gd name="T22" fmla="*/ 4 w 33"/>
                  <a:gd name="T23" fmla="*/ 0 h 51"/>
                  <a:gd name="T24" fmla="*/ 4 w 33"/>
                  <a:gd name="T25" fmla="*/ 0 h 51"/>
                  <a:gd name="T26" fmla="*/ 9 w 33"/>
                  <a:gd name="T27" fmla="*/ 0 h 51"/>
                  <a:gd name="T28" fmla="*/ 14 w 33"/>
                  <a:gd name="T29" fmla="*/ 5 h 51"/>
                  <a:gd name="T30" fmla="*/ 19 w 33"/>
                  <a:gd name="T31" fmla="*/ 5 h 51"/>
                  <a:gd name="T32" fmla="*/ 24 w 33"/>
                  <a:gd name="T33" fmla="*/ 10 h 51"/>
                  <a:gd name="T34" fmla="*/ 29 w 33"/>
                  <a:gd name="T35" fmla="*/ 15 h 51"/>
                  <a:gd name="T36" fmla="*/ 29 w 33"/>
                  <a:gd name="T37" fmla="*/ 20 h 51"/>
                  <a:gd name="T38" fmla="*/ 33 w 33"/>
                  <a:gd name="T39" fmla="*/ 25 h 51"/>
                  <a:gd name="T40" fmla="*/ 33 w 33"/>
                  <a:gd name="T41" fmla="*/ 36 h 51"/>
                  <a:gd name="T42" fmla="*/ 29 w 33"/>
                  <a:gd name="T43" fmla="*/ 41 h 51"/>
                  <a:gd name="T44" fmla="*/ 29 w 33"/>
                  <a:gd name="T45" fmla="*/ 46 h 51"/>
                  <a:gd name="T46" fmla="*/ 29 w 33"/>
                  <a:gd name="T47" fmla="*/ 46 h 51"/>
                  <a:gd name="T48" fmla="*/ 24 w 33"/>
                  <a:gd name="T49" fmla="*/ 51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51">
                    <a:moveTo>
                      <a:pt x="24" y="51"/>
                    </a:moveTo>
                    <a:lnTo>
                      <a:pt x="19" y="51"/>
                    </a:lnTo>
                    <a:lnTo>
                      <a:pt x="14" y="51"/>
                    </a:lnTo>
                    <a:lnTo>
                      <a:pt x="9" y="46"/>
                    </a:lnTo>
                    <a:lnTo>
                      <a:pt x="4" y="36"/>
                    </a:lnTo>
                    <a:lnTo>
                      <a:pt x="0" y="30"/>
                    </a:lnTo>
                    <a:lnTo>
                      <a:pt x="0" y="25"/>
                    </a:lnTo>
                    <a:lnTo>
                      <a:pt x="0" y="20"/>
                    </a:lnTo>
                    <a:lnTo>
                      <a:pt x="0" y="15"/>
                    </a:lnTo>
                    <a:lnTo>
                      <a:pt x="0" y="10"/>
                    </a:lnTo>
                    <a:lnTo>
                      <a:pt x="4" y="0"/>
                    </a:lnTo>
                    <a:lnTo>
                      <a:pt x="9" y="0"/>
                    </a:lnTo>
                    <a:lnTo>
                      <a:pt x="14" y="5"/>
                    </a:lnTo>
                    <a:lnTo>
                      <a:pt x="19" y="5"/>
                    </a:lnTo>
                    <a:lnTo>
                      <a:pt x="24" y="10"/>
                    </a:lnTo>
                    <a:lnTo>
                      <a:pt x="29" y="15"/>
                    </a:lnTo>
                    <a:lnTo>
                      <a:pt x="29" y="20"/>
                    </a:lnTo>
                    <a:lnTo>
                      <a:pt x="33" y="25"/>
                    </a:lnTo>
                    <a:lnTo>
                      <a:pt x="33" y="36"/>
                    </a:lnTo>
                    <a:lnTo>
                      <a:pt x="29" y="41"/>
                    </a:lnTo>
                    <a:lnTo>
                      <a:pt x="29" y="46"/>
                    </a:lnTo>
                    <a:lnTo>
                      <a:pt x="24" y="51"/>
                    </a:lnTo>
                    <a:close/>
                  </a:path>
                </a:pathLst>
              </a:custGeom>
              <a:solidFill>
                <a:srgbClr val="FFE6CC"/>
              </a:solidFill>
              <a:ln w="7938">
                <a:solidFill>
                  <a:srgbClr val="FFF9CC"/>
                </a:solidFill>
                <a:prstDash val="solid"/>
                <a:round/>
                <a:headEnd/>
                <a:tailEnd/>
              </a:ln>
            </p:spPr>
            <p:txBody>
              <a:bodyPr/>
              <a:lstStyle/>
              <a:p>
                <a:endParaRPr lang="en-GB"/>
              </a:p>
            </p:txBody>
          </p:sp>
          <p:sp>
            <p:nvSpPr>
              <p:cNvPr id="51661" name="Oval 94"/>
              <p:cNvSpPr>
                <a:spLocks noChangeArrowheads="1"/>
              </p:cNvSpPr>
              <p:nvPr/>
            </p:nvSpPr>
            <p:spPr bwMode="auto">
              <a:xfrm>
                <a:off x="865" y="2887"/>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2" name="Freeform 95"/>
              <p:cNvSpPr>
                <a:spLocks/>
              </p:cNvSpPr>
              <p:nvPr/>
            </p:nvSpPr>
            <p:spPr bwMode="auto">
              <a:xfrm>
                <a:off x="870" y="2882"/>
                <a:ext cx="34" cy="46"/>
              </a:xfrm>
              <a:custGeom>
                <a:avLst/>
                <a:gdLst>
                  <a:gd name="T0" fmla="*/ 24 w 34"/>
                  <a:gd name="T1" fmla="*/ 46 h 46"/>
                  <a:gd name="T2" fmla="*/ 24 w 34"/>
                  <a:gd name="T3" fmla="*/ 46 h 46"/>
                  <a:gd name="T4" fmla="*/ 19 w 34"/>
                  <a:gd name="T5" fmla="*/ 46 h 46"/>
                  <a:gd name="T6" fmla="*/ 14 w 34"/>
                  <a:gd name="T7" fmla="*/ 41 h 46"/>
                  <a:gd name="T8" fmla="*/ 10 w 34"/>
                  <a:gd name="T9" fmla="*/ 41 h 46"/>
                  <a:gd name="T10" fmla="*/ 5 w 34"/>
                  <a:gd name="T11" fmla="*/ 30 h 46"/>
                  <a:gd name="T12" fmla="*/ 5 w 34"/>
                  <a:gd name="T13" fmla="*/ 25 h 46"/>
                  <a:gd name="T14" fmla="*/ 5 w 34"/>
                  <a:gd name="T15" fmla="*/ 25 h 46"/>
                  <a:gd name="T16" fmla="*/ 0 w 34"/>
                  <a:gd name="T17" fmla="*/ 15 h 46"/>
                  <a:gd name="T18" fmla="*/ 0 w 34"/>
                  <a:gd name="T19" fmla="*/ 10 h 46"/>
                  <a:gd name="T20" fmla="*/ 5 w 34"/>
                  <a:gd name="T21" fmla="*/ 5 h 46"/>
                  <a:gd name="T22" fmla="*/ 10 w 34"/>
                  <a:gd name="T23" fmla="*/ 0 h 46"/>
                  <a:gd name="T24" fmla="*/ 10 w 34"/>
                  <a:gd name="T25" fmla="*/ 0 h 46"/>
                  <a:gd name="T26" fmla="*/ 10 w 34"/>
                  <a:gd name="T27" fmla="*/ 0 h 46"/>
                  <a:gd name="T28" fmla="*/ 14 w 34"/>
                  <a:gd name="T29" fmla="*/ 0 h 46"/>
                  <a:gd name="T30" fmla="*/ 19 w 34"/>
                  <a:gd name="T31" fmla="*/ 0 h 46"/>
                  <a:gd name="T32" fmla="*/ 24 w 34"/>
                  <a:gd name="T33" fmla="*/ 5 h 46"/>
                  <a:gd name="T34" fmla="*/ 34 w 34"/>
                  <a:gd name="T35" fmla="*/ 10 h 46"/>
                  <a:gd name="T36" fmla="*/ 34 w 34"/>
                  <a:gd name="T37" fmla="*/ 15 h 46"/>
                  <a:gd name="T38" fmla="*/ 34 w 34"/>
                  <a:gd name="T39" fmla="*/ 20 h 46"/>
                  <a:gd name="T40" fmla="*/ 34 w 34"/>
                  <a:gd name="T41" fmla="*/ 30 h 46"/>
                  <a:gd name="T42" fmla="*/ 34 w 34"/>
                  <a:gd name="T43" fmla="*/ 36 h 46"/>
                  <a:gd name="T44" fmla="*/ 34 w 34"/>
                  <a:gd name="T45" fmla="*/ 41 h 46"/>
                  <a:gd name="T46" fmla="*/ 29 w 34"/>
                  <a:gd name="T47" fmla="*/ 46 h 46"/>
                  <a:gd name="T48" fmla="*/ 24 w 34"/>
                  <a:gd name="T49" fmla="*/ 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4" y="46"/>
                    </a:moveTo>
                    <a:lnTo>
                      <a:pt x="24" y="46"/>
                    </a:lnTo>
                    <a:lnTo>
                      <a:pt x="19" y="46"/>
                    </a:lnTo>
                    <a:lnTo>
                      <a:pt x="14" y="41"/>
                    </a:lnTo>
                    <a:lnTo>
                      <a:pt x="10" y="41"/>
                    </a:lnTo>
                    <a:lnTo>
                      <a:pt x="5" y="30"/>
                    </a:lnTo>
                    <a:lnTo>
                      <a:pt x="5" y="25"/>
                    </a:lnTo>
                    <a:lnTo>
                      <a:pt x="0" y="15"/>
                    </a:lnTo>
                    <a:lnTo>
                      <a:pt x="0" y="10"/>
                    </a:lnTo>
                    <a:lnTo>
                      <a:pt x="5" y="5"/>
                    </a:lnTo>
                    <a:lnTo>
                      <a:pt x="10" y="0"/>
                    </a:lnTo>
                    <a:lnTo>
                      <a:pt x="14" y="0"/>
                    </a:lnTo>
                    <a:lnTo>
                      <a:pt x="19" y="0"/>
                    </a:lnTo>
                    <a:lnTo>
                      <a:pt x="24" y="5"/>
                    </a:lnTo>
                    <a:lnTo>
                      <a:pt x="34" y="10"/>
                    </a:lnTo>
                    <a:lnTo>
                      <a:pt x="34" y="15"/>
                    </a:lnTo>
                    <a:lnTo>
                      <a:pt x="34" y="20"/>
                    </a:lnTo>
                    <a:lnTo>
                      <a:pt x="34" y="30"/>
                    </a:lnTo>
                    <a:lnTo>
                      <a:pt x="34" y="36"/>
                    </a:lnTo>
                    <a:lnTo>
                      <a:pt x="34"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663" name="Oval 96"/>
              <p:cNvSpPr>
                <a:spLocks noChangeArrowheads="1"/>
              </p:cNvSpPr>
              <p:nvPr/>
            </p:nvSpPr>
            <p:spPr bwMode="auto">
              <a:xfrm>
                <a:off x="817" y="3225"/>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4" name="Freeform 97"/>
              <p:cNvSpPr>
                <a:spLocks/>
              </p:cNvSpPr>
              <p:nvPr/>
            </p:nvSpPr>
            <p:spPr bwMode="auto">
              <a:xfrm>
                <a:off x="827" y="3215"/>
                <a:ext cx="33" cy="51"/>
              </a:xfrm>
              <a:custGeom>
                <a:avLst/>
                <a:gdLst>
                  <a:gd name="T0" fmla="*/ 24 w 33"/>
                  <a:gd name="T1" fmla="*/ 46 h 51"/>
                  <a:gd name="T2" fmla="*/ 19 w 33"/>
                  <a:gd name="T3" fmla="*/ 51 h 51"/>
                  <a:gd name="T4" fmla="*/ 14 w 33"/>
                  <a:gd name="T5" fmla="*/ 51 h 51"/>
                  <a:gd name="T6" fmla="*/ 9 w 33"/>
                  <a:gd name="T7" fmla="*/ 46 h 51"/>
                  <a:gd name="T8" fmla="*/ 9 w 33"/>
                  <a:gd name="T9" fmla="*/ 46 h 51"/>
                  <a:gd name="T10" fmla="*/ 4 w 33"/>
                  <a:gd name="T11" fmla="*/ 36 h 51"/>
                  <a:gd name="T12" fmla="*/ 0 w 33"/>
                  <a:gd name="T13" fmla="*/ 31 h 51"/>
                  <a:gd name="T14" fmla="*/ 0 w 33"/>
                  <a:gd name="T15" fmla="*/ 26 h 51"/>
                  <a:gd name="T16" fmla="*/ 0 w 33"/>
                  <a:gd name="T17" fmla="*/ 15 h 51"/>
                  <a:gd name="T18" fmla="*/ 0 w 33"/>
                  <a:gd name="T19" fmla="*/ 10 h 51"/>
                  <a:gd name="T20" fmla="*/ 0 w 33"/>
                  <a:gd name="T21" fmla="*/ 10 h 51"/>
                  <a:gd name="T22" fmla="*/ 4 w 33"/>
                  <a:gd name="T23" fmla="*/ 0 h 51"/>
                  <a:gd name="T24" fmla="*/ 4 w 33"/>
                  <a:gd name="T25" fmla="*/ 0 h 51"/>
                  <a:gd name="T26" fmla="*/ 9 w 33"/>
                  <a:gd name="T27" fmla="*/ 0 h 51"/>
                  <a:gd name="T28" fmla="*/ 14 w 33"/>
                  <a:gd name="T29" fmla="*/ 5 h 51"/>
                  <a:gd name="T30" fmla="*/ 19 w 33"/>
                  <a:gd name="T31" fmla="*/ 5 h 51"/>
                  <a:gd name="T32" fmla="*/ 24 w 33"/>
                  <a:gd name="T33" fmla="*/ 10 h 51"/>
                  <a:gd name="T34" fmla="*/ 29 w 33"/>
                  <a:gd name="T35" fmla="*/ 15 h 51"/>
                  <a:gd name="T36" fmla="*/ 29 w 33"/>
                  <a:gd name="T37" fmla="*/ 20 h 51"/>
                  <a:gd name="T38" fmla="*/ 33 w 33"/>
                  <a:gd name="T39" fmla="*/ 26 h 51"/>
                  <a:gd name="T40" fmla="*/ 33 w 33"/>
                  <a:gd name="T41" fmla="*/ 31 h 51"/>
                  <a:gd name="T42" fmla="*/ 29 w 33"/>
                  <a:gd name="T43" fmla="*/ 36 h 51"/>
                  <a:gd name="T44" fmla="*/ 29 w 33"/>
                  <a:gd name="T45" fmla="*/ 41 h 51"/>
                  <a:gd name="T46" fmla="*/ 29 w 33"/>
                  <a:gd name="T47" fmla="*/ 46 h 51"/>
                  <a:gd name="T48" fmla="*/ 24 w 33"/>
                  <a:gd name="T49" fmla="*/ 4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51">
                    <a:moveTo>
                      <a:pt x="24" y="46"/>
                    </a:moveTo>
                    <a:lnTo>
                      <a:pt x="19" y="51"/>
                    </a:lnTo>
                    <a:lnTo>
                      <a:pt x="14" y="51"/>
                    </a:lnTo>
                    <a:lnTo>
                      <a:pt x="9" y="46"/>
                    </a:lnTo>
                    <a:lnTo>
                      <a:pt x="4" y="36"/>
                    </a:lnTo>
                    <a:lnTo>
                      <a:pt x="0" y="31"/>
                    </a:lnTo>
                    <a:lnTo>
                      <a:pt x="0" y="26"/>
                    </a:lnTo>
                    <a:lnTo>
                      <a:pt x="0" y="15"/>
                    </a:lnTo>
                    <a:lnTo>
                      <a:pt x="0" y="10"/>
                    </a:lnTo>
                    <a:lnTo>
                      <a:pt x="4" y="0"/>
                    </a:lnTo>
                    <a:lnTo>
                      <a:pt x="9" y="0"/>
                    </a:lnTo>
                    <a:lnTo>
                      <a:pt x="14" y="5"/>
                    </a:lnTo>
                    <a:lnTo>
                      <a:pt x="19" y="5"/>
                    </a:lnTo>
                    <a:lnTo>
                      <a:pt x="24" y="10"/>
                    </a:lnTo>
                    <a:lnTo>
                      <a:pt x="29" y="15"/>
                    </a:lnTo>
                    <a:lnTo>
                      <a:pt x="29" y="20"/>
                    </a:lnTo>
                    <a:lnTo>
                      <a:pt x="33" y="26"/>
                    </a:lnTo>
                    <a:lnTo>
                      <a:pt x="33" y="31"/>
                    </a:lnTo>
                    <a:lnTo>
                      <a:pt x="29" y="36"/>
                    </a:lnTo>
                    <a:lnTo>
                      <a:pt x="29" y="41"/>
                    </a:lnTo>
                    <a:lnTo>
                      <a:pt x="29" y="46"/>
                    </a:lnTo>
                    <a:lnTo>
                      <a:pt x="24" y="46"/>
                    </a:lnTo>
                    <a:close/>
                  </a:path>
                </a:pathLst>
              </a:custGeom>
              <a:solidFill>
                <a:srgbClr val="FFE6CC"/>
              </a:solidFill>
              <a:ln w="7938">
                <a:solidFill>
                  <a:srgbClr val="FFF9CC"/>
                </a:solidFill>
                <a:prstDash val="solid"/>
                <a:round/>
                <a:headEnd/>
                <a:tailEnd/>
              </a:ln>
            </p:spPr>
            <p:txBody>
              <a:bodyPr/>
              <a:lstStyle/>
              <a:p>
                <a:endParaRPr lang="en-GB"/>
              </a:p>
            </p:txBody>
          </p:sp>
          <p:sp>
            <p:nvSpPr>
              <p:cNvPr id="51665" name="Oval 98"/>
              <p:cNvSpPr>
                <a:spLocks noChangeArrowheads="1"/>
              </p:cNvSpPr>
              <p:nvPr/>
            </p:nvSpPr>
            <p:spPr bwMode="auto">
              <a:xfrm>
                <a:off x="735" y="3025"/>
                <a:ext cx="53" cy="36"/>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6" name="Freeform 99"/>
              <p:cNvSpPr>
                <a:spLocks/>
              </p:cNvSpPr>
              <p:nvPr/>
            </p:nvSpPr>
            <p:spPr bwMode="auto">
              <a:xfrm>
                <a:off x="744" y="3015"/>
                <a:ext cx="34" cy="51"/>
              </a:xfrm>
              <a:custGeom>
                <a:avLst/>
                <a:gdLst>
                  <a:gd name="T0" fmla="*/ 25 w 34"/>
                  <a:gd name="T1" fmla="*/ 46 h 51"/>
                  <a:gd name="T2" fmla="*/ 20 w 34"/>
                  <a:gd name="T3" fmla="*/ 51 h 51"/>
                  <a:gd name="T4" fmla="*/ 15 w 34"/>
                  <a:gd name="T5" fmla="*/ 51 h 51"/>
                  <a:gd name="T6" fmla="*/ 10 w 34"/>
                  <a:gd name="T7" fmla="*/ 46 h 51"/>
                  <a:gd name="T8" fmla="*/ 10 w 34"/>
                  <a:gd name="T9" fmla="*/ 46 h 51"/>
                  <a:gd name="T10" fmla="*/ 5 w 34"/>
                  <a:gd name="T11" fmla="*/ 36 h 51"/>
                  <a:gd name="T12" fmla="*/ 0 w 34"/>
                  <a:gd name="T13" fmla="*/ 31 h 51"/>
                  <a:gd name="T14" fmla="*/ 0 w 34"/>
                  <a:gd name="T15" fmla="*/ 26 h 51"/>
                  <a:gd name="T16" fmla="*/ 0 w 34"/>
                  <a:gd name="T17" fmla="*/ 15 h 51"/>
                  <a:gd name="T18" fmla="*/ 0 w 34"/>
                  <a:gd name="T19" fmla="*/ 10 h 51"/>
                  <a:gd name="T20" fmla="*/ 0 w 34"/>
                  <a:gd name="T21" fmla="*/ 10 h 51"/>
                  <a:gd name="T22" fmla="*/ 5 w 34"/>
                  <a:gd name="T23" fmla="*/ 0 h 51"/>
                  <a:gd name="T24" fmla="*/ 5 w 34"/>
                  <a:gd name="T25" fmla="*/ 0 h 51"/>
                  <a:gd name="T26" fmla="*/ 10 w 34"/>
                  <a:gd name="T27" fmla="*/ 0 h 51"/>
                  <a:gd name="T28" fmla="*/ 15 w 34"/>
                  <a:gd name="T29" fmla="*/ 5 h 51"/>
                  <a:gd name="T30" fmla="*/ 20 w 34"/>
                  <a:gd name="T31" fmla="*/ 5 h 51"/>
                  <a:gd name="T32" fmla="*/ 25 w 34"/>
                  <a:gd name="T33" fmla="*/ 10 h 51"/>
                  <a:gd name="T34" fmla="*/ 29 w 34"/>
                  <a:gd name="T35" fmla="*/ 15 h 51"/>
                  <a:gd name="T36" fmla="*/ 29 w 34"/>
                  <a:gd name="T37" fmla="*/ 21 h 51"/>
                  <a:gd name="T38" fmla="*/ 34 w 34"/>
                  <a:gd name="T39" fmla="*/ 26 h 51"/>
                  <a:gd name="T40" fmla="*/ 34 w 34"/>
                  <a:gd name="T41" fmla="*/ 31 h 51"/>
                  <a:gd name="T42" fmla="*/ 29 w 34"/>
                  <a:gd name="T43" fmla="*/ 36 h 51"/>
                  <a:gd name="T44" fmla="*/ 29 w 34"/>
                  <a:gd name="T45" fmla="*/ 41 h 51"/>
                  <a:gd name="T46" fmla="*/ 29 w 34"/>
                  <a:gd name="T47" fmla="*/ 46 h 51"/>
                  <a:gd name="T48" fmla="*/ 25 w 34"/>
                  <a:gd name="T49" fmla="*/ 4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1">
                    <a:moveTo>
                      <a:pt x="25" y="46"/>
                    </a:moveTo>
                    <a:lnTo>
                      <a:pt x="20" y="51"/>
                    </a:lnTo>
                    <a:lnTo>
                      <a:pt x="15" y="51"/>
                    </a:lnTo>
                    <a:lnTo>
                      <a:pt x="10" y="46"/>
                    </a:lnTo>
                    <a:lnTo>
                      <a:pt x="5" y="36"/>
                    </a:lnTo>
                    <a:lnTo>
                      <a:pt x="0" y="31"/>
                    </a:lnTo>
                    <a:lnTo>
                      <a:pt x="0" y="26"/>
                    </a:lnTo>
                    <a:lnTo>
                      <a:pt x="0" y="15"/>
                    </a:lnTo>
                    <a:lnTo>
                      <a:pt x="0" y="10"/>
                    </a:lnTo>
                    <a:lnTo>
                      <a:pt x="5" y="0"/>
                    </a:lnTo>
                    <a:lnTo>
                      <a:pt x="10" y="0"/>
                    </a:lnTo>
                    <a:lnTo>
                      <a:pt x="15" y="5"/>
                    </a:lnTo>
                    <a:lnTo>
                      <a:pt x="20" y="5"/>
                    </a:lnTo>
                    <a:lnTo>
                      <a:pt x="25" y="10"/>
                    </a:lnTo>
                    <a:lnTo>
                      <a:pt x="29" y="15"/>
                    </a:lnTo>
                    <a:lnTo>
                      <a:pt x="29" y="21"/>
                    </a:lnTo>
                    <a:lnTo>
                      <a:pt x="34" y="26"/>
                    </a:lnTo>
                    <a:lnTo>
                      <a:pt x="34" y="31"/>
                    </a:lnTo>
                    <a:lnTo>
                      <a:pt x="29" y="36"/>
                    </a:lnTo>
                    <a:lnTo>
                      <a:pt x="29" y="41"/>
                    </a:lnTo>
                    <a:lnTo>
                      <a:pt x="29" y="46"/>
                    </a:lnTo>
                    <a:lnTo>
                      <a:pt x="25" y="46"/>
                    </a:lnTo>
                    <a:close/>
                  </a:path>
                </a:pathLst>
              </a:custGeom>
              <a:solidFill>
                <a:srgbClr val="FFE6CC"/>
              </a:solidFill>
              <a:ln w="7938">
                <a:solidFill>
                  <a:srgbClr val="FFF9CC"/>
                </a:solidFill>
                <a:prstDash val="solid"/>
                <a:round/>
                <a:headEnd/>
                <a:tailEnd/>
              </a:ln>
            </p:spPr>
            <p:txBody>
              <a:bodyPr/>
              <a:lstStyle/>
              <a:p>
                <a:endParaRPr lang="en-GB"/>
              </a:p>
            </p:txBody>
          </p:sp>
        </p:grpSp>
        <p:sp>
          <p:nvSpPr>
            <p:cNvPr id="1022052" name="Rectangle 100"/>
            <p:cNvSpPr>
              <a:spLocks noChangeArrowheads="1"/>
            </p:cNvSpPr>
            <p:nvPr/>
          </p:nvSpPr>
          <p:spPr bwMode="auto">
            <a:xfrm>
              <a:off x="909" y="3031"/>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200" b="1">
                  <a:solidFill>
                    <a:srgbClr val="000000"/>
                  </a:solidFill>
                  <a:latin typeface="Arial Narrow" pitchFamily="34" charset="0"/>
                </a:rPr>
                <a:t>4</a:t>
              </a:r>
              <a:endParaRPr lang="en-GB" sz="2400" i="1">
                <a:effectLst>
                  <a:outerShdw blurRad="38100" dist="38100" dir="2700000" algn="tl">
                    <a:srgbClr val="C0C0C0"/>
                  </a:outerShdw>
                </a:effectLst>
              </a:endParaRPr>
            </a:p>
          </p:txBody>
        </p:sp>
      </p:grpSp>
      <p:grpSp>
        <p:nvGrpSpPr>
          <p:cNvPr id="51205" name="Group 101"/>
          <p:cNvGrpSpPr>
            <a:grpSpLocks/>
          </p:cNvGrpSpPr>
          <p:nvPr/>
        </p:nvGrpSpPr>
        <p:grpSpPr bwMode="auto">
          <a:xfrm>
            <a:off x="795338" y="3495675"/>
            <a:ext cx="344487" cy="1831975"/>
            <a:chOff x="543" y="2202"/>
            <a:chExt cx="235" cy="1154"/>
          </a:xfrm>
        </p:grpSpPr>
        <p:grpSp>
          <p:nvGrpSpPr>
            <p:cNvPr id="51495" name="Group 102"/>
            <p:cNvGrpSpPr>
              <a:grpSpLocks/>
            </p:cNvGrpSpPr>
            <p:nvPr/>
          </p:nvGrpSpPr>
          <p:grpSpPr bwMode="auto">
            <a:xfrm>
              <a:off x="543" y="2202"/>
              <a:ext cx="88" cy="1154"/>
              <a:chOff x="543" y="2202"/>
              <a:chExt cx="88" cy="1154"/>
            </a:xfrm>
          </p:grpSpPr>
          <p:sp>
            <p:nvSpPr>
              <p:cNvPr id="51616" name="AutoShape 103"/>
              <p:cNvSpPr>
                <a:spLocks noChangeArrowheads="1"/>
              </p:cNvSpPr>
              <p:nvPr/>
            </p:nvSpPr>
            <p:spPr bwMode="auto">
              <a:xfrm>
                <a:off x="543" y="2202"/>
                <a:ext cx="88" cy="370"/>
              </a:xfrm>
              <a:prstGeom prst="roundRect">
                <a:avLst>
                  <a:gd name="adj" fmla="val 47370"/>
                </a:avLst>
              </a:prstGeom>
              <a:solidFill>
                <a:srgbClr val="FFCCCC"/>
              </a:solidFill>
              <a:ln w="7938">
                <a:solidFill>
                  <a:srgbClr val="000000"/>
                </a:solidFill>
                <a:round/>
                <a:headEnd/>
                <a:tailEnd/>
              </a:ln>
            </p:spPr>
            <p:txBody>
              <a:bodyPr/>
              <a:lstStyle/>
              <a:p>
                <a:endParaRPr lang="en-GB"/>
              </a:p>
            </p:txBody>
          </p:sp>
          <p:sp>
            <p:nvSpPr>
              <p:cNvPr id="51617" name="AutoShape 104"/>
              <p:cNvSpPr>
                <a:spLocks noChangeArrowheads="1"/>
              </p:cNvSpPr>
              <p:nvPr/>
            </p:nvSpPr>
            <p:spPr bwMode="auto">
              <a:xfrm>
                <a:off x="543" y="2571"/>
                <a:ext cx="88" cy="370"/>
              </a:xfrm>
              <a:prstGeom prst="roundRect">
                <a:avLst>
                  <a:gd name="adj" fmla="val 47370"/>
                </a:avLst>
              </a:prstGeom>
              <a:solidFill>
                <a:srgbClr val="FFCCCC"/>
              </a:solidFill>
              <a:ln w="7938">
                <a:solidFill>
                  <a:srgbClr val="000000"/>
                </a:solidFill>
                <a:round/>
                <a:headEnd/>
                <a:tailEnd/>
              </a:ln>
            </p:spPr>
            <p:txBody>
              <a:bodyPr/>
              <a:lstStyle/>
              <a:p>
                <a:endParaRPr lang="en-GB"/>
              </a:p>
            </p:txBody>
          </p:sp>
          <p:sp>
            <p:nvSpPr>
              <p:cNvPr id="51618" name="AutoShape 105"/>
              <p:cNvSpPr>
                <a:spLocks noChangeArrowheads="1"/>
              </p:cNvSpPr>
              <p:nvPr/>
            </p:nvSpPr>
            <p:spPr bwMode="auto">
              <a:xfrm>
                <a:off x="543" y="2940"/>
                <a:ext cx="88" cy="416"/>
              </a:xfrm>
              <a:prstGeom prst="roundRect">
                <a:avLst>
                  <a:gd name="adj" fmla="val 47370"/>
                </a:avLst>
              </a:prstGeom>
              <a:solidFill>
                <a:srgbClr val="FFCCCC"/>
              </a:solidFill>
              <a:ln w="7938">
                <a:solidFill>
                  <a:srgbClr val="000000"/>
                </a:solidFill>
                <a:round/>
                <a:headEnd/>
                <a:tailEnd/>
              </a:ln>
            </p:spPr>
            <p:txBody>
              <a:bodyPr/>
              <a:lstStyle/>
              <a:p>
                <a:endParaRPr lang="en-GB"/>
              </a:p>
            </p:txBody>
          </p:sp>
        </p:grpSp>
        <p:grpSp>
          <p:nvGrpSpPr>
            <p:cNvPr id="51496" name="Group 106"/>
            <p:cNvGrpSpPr>
              <a:grpSpLocks/>
            </p:cNvGrpSpPr>
            <p:nvPr/>
          </p:nvGrpSpPr>
          <p:grpSpPr bwMode="auto">
            <a:xfrm>
              <a:off x="633" y="2267"/>
              <a:ext cx="145" cy="51"/>
              <a:chOff x="633" y="2267"/>
              <a:chExt cx="145" cy="51"/>
            </a:xfrm>
          </p:grpSpPr>
          <p:sp>
            <p:nvSpPr>
              <p:cNvPr id="51607" name="Oval 107"/>
              <p:cNvSpPr>
                <a:spLocks noChangeArrowheads="1"/>
              </p:cNvSpPr>
              <p:nvPr/>
            </p:nvSpPr>
            <p:spPr bwMode="auto">
              <a:xfrm>
                <a:off x="754" y="2282"/>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8" name="Freeform 108"/>
              <p:cNvSpPr>
                <a:spLocks/>
              </p:cNvSpPr>
              <p:nvPr/>
            </p:nvSpPr>
            <p:spPr bwMode="auto">
              <a:xfrm>
                <a:off x="754" y="2282"/>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609" name="AutoShape 109"/>
              <p:cNvSpPr>
                <a:spLocks noChangeArrowheads="1"/>
              </p:cNvSpPr>
              <p:nvPr/>
            </p:nvSpPr>
            <p:spPr bwMode="auto">
              <a:xfrm>
                <a:off x="633" y="2302"/>
                <a:ext cx="44" cy="11"/>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0" name="Freeform 110"/>
              <p:cNvSpPr>
                <a:spLocks/>
              </p:cNvSpPr>
              <p:nvPr/>
            </p:nvSpPr>
            <p:spPr bwMode="auto">
              <a:xfrm>
                <a:off x="633" y="2302"/>
                <a:ext cx="34" cy="6"/>
              </a:xfrm>
              <a:custGeom>
                <a:avLst/>
                <a:gdLst>
                  <a:gd name="T0" fmla="*/ 0 w 34"/>
                  <a:gd name="T1" fmla="*/ 0 h 6"/>
                  <a:gd name="T2" fmla="*/ 0 w 34"/>
                  <a:gd name="T3" fmla="*/ 0 h 6"/>
                  <a:gd name="T4" fmla="*/ 0 w 34"/>
                  <a:gd name="T5" fmla="*/ 0 h 6"/>
                  <a:gd name="T6" fmla="*/ 34 w 34"/>
                  <a:gd name="T7" fmla="*/ 0 h 6"/>
                  <a:gd name="T8" fmla="*/ 34 w 34"/>
                  <a:gd name="T9" fmla="*/ 0 h 6"/>
                  <a:gd name="T10" fmla="*/ 34 w 34"/>
                  <a:gd name="T11" fmla="*/ 0 h 6"/>
                  <a:gd name="T12" fmla="*/ 34 w 34"/>
                  <a:gd name="T13" fmla="*/ 0 h 6"/>
                  <a:gd name="T14" fmla="*/ 34 w 34"/>
                  <a:gd name="T15" fmla="*/ 6 h 6"/>
                  <a:gd name="T16" fmla="*/ 34 w 34"/>
                  <a:gd name="T17" fmla="*/ 6 h 6"/>
                  <a:gd name="T18" fmla="*/ 0 w 34"/>
                  <a:gd name="T19" fmla="*/ 6 h 6"/>
                  <a:gd name="T20" fmla="*/ 0 w 34"/>
                  <a:gd name="T21" fmla="*/ 6 h 6"/>
                  <a:gd name="T22" fmla="*/ 0 w 34"/>
                  <a:gd name="T23" fmla="*/ 0 h 6"/>
                  <a:gd name="T24" fmla="*/ 0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6">
                    <a:moveTo>
                      <a:pt x="0" y="0"/>
                    </a:moveTo>
                    <a:lnTo>
                      <a:pt x="0" y="0"/>
                    </a:lnTo>
                    <a:lnTo>
                      <a:pt x="34" y="0"/>
                    </a:lnTo>
                    <a:lnTo>
                      <a:pt x="34" y="6"/>
                    </a:lnTo>
                    <a:lnTo>
                      <a:pt x="0" y="6"/>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611" name="AutoShape 111"/>
              <p:cNvSpPr>
                <a:spLocks noChangeArrowheads="1"/>
              </p:cNvSpPr>
              <p:nvPr/>
            </p:nvSpPr>
            <p:spPr bwMode="auto">
              <a:xfrm>
                <a:off x="672" y="2287"/>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2" name="Freeform 112"/>
              <p:cNvSpPr>
                <a:spLocks/>
              </p:cNvSpPr>
              <p:nvPr/>
            </p:nvSpPr>
            <p:spPr bwMode="auto">
              <a:xfrm>
                <a:off x="672" y="2287"/>
                <a:ext cx="63" cy="26"/>
              </a:xfrm>
              <a:custGeom>
                <a:avLst/>
                <a:gdLst>
                  <a:gd name="T0" fmla="*/ 0 w 63"/>
                  <a:gd name="T1" fmla="*/ 15 h 26"/>
                  <a:gd name="T2" fmla="*/ 0 w 63"/>
                  <a:gd name="T3" fmla="*/ 15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0 h 26"/>
                  <a:gd name="T24" fmla="*/ 63 w 63"/>
                  <a:gd name="T25" fmla="*/ 15 h 26"/>
                  <a:gd name="T26" fmla="*/ 63 w 63"/>
                  <a:gd name="T27" fmla="*/ 15 h 26"/>
                  <a:gd name="T28" fmla="*/ 63 w 63"/>
                  <a:gd name="T29" fmla="*/ 15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5 h 26"/>
                  <a:gd name="T56" fmla="*/ 0 w 63"/>
                  <a:gd name="T57" fmla="*/ 1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5"/>
                    </a:moveTo>
                    <a:lnTo>
                      <a:pt x="0" y="15"/>
                    </a:lnTo>
                    <a:lnTo>
                      <a:pt x="5" y="5"/>
                    </a:lnTo>
                    <a:lnTo>
                      <a:pt x="10" y="0"/>
                    </a:lnTo>
                    <a:lnTo>
                      <a:pt x="53" y="0"/>
                    </a:lnTo>
                    <a:lnTo>
                      <a:pt x="58" y="0"/>
                    </a:lnTo>
                    <a:lnTo>
                      <a:pt x="63" y="5"/>
                    </a:lnTo>
                    <a:lnTo>
                      <a:pt x="63" y="10"/>
                    </a:lnTo>
                    <a:lnTo>
                      <a:pt x="63" y="15"/>
                    </a:lnTo>
                    <a:lnTo>
                      <a:pt x="63" y="21"/>
                    </a:lnTo>
                    <a:lnTo>
                      <a:pt x="58" y="21"/>
                    </a:lnTo>
                    <a:lnTo>
                      <a:pt x="58" y="26"/>
                    </a:lnTo>
                    <a:lnTo>
                      <a:pt x="53" y="26"/>
                    </a:lnTo>
                    <a:lnTo>
                      <a:pt x="10" y="26"/>
                    </a:lnTo>
                    <a:lnTo>
                      <a:pt x="5" y="26"/>
                    </a:lnTo>
                    <a:lnTo>
                      <a:pt x="5" y="21"/>
                    </a:lnTo>
                    <a:lnTo>
                      <a:pt x="0" y="21"/>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613" name="AutoShape 113"/>
              <p:cNvSpPr>
                <a:spLocks noChangeArrowheads="1"/>
              </p:cNvSpPr>
              <p:nvPr/>
            </p:nvSpPr>
            <p:spPr bwMode="auto">
              <a:xfrm>
                <a:off x="677" y="2267"/>
                <a:ext cx="67"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4" name="Freeform 114"/>
              <p:cNvSpPr>
                <a:spLocks/>
              </p:cNvSpPr>
              <p:nvPr/>
            </p:nvSpPr>
            <p:spPr bwMode="auto">
              <a:xfrm>
                <a:off x="677" y="2267"/>
                <a:ext cx="63" cy="25"/>
              </a:xfrm>
              <a:custGeom>
                <a:avLst/>
                <a:gdLst>
                  <a:gd name="T0" fmla="*/ 0 w 63"/>
                  <a:gd name="T1" fmla="*/ 15 h 25"/>
                  <a:gd name="T2" fmla="*/ 0 w 63"/>
                  <a:gd name="T3" fmla="*/ 15 h 25"/>
                  <a:gd name="T4" fmla="*/ 0 w 63"/>
                  <a:gd name="T5" fmla="*/ 10 h 25"/>
                  <a:gd name="T6" fmla="*/ 0 w 63"/>
                  <a:gd name="T7" fmla="*/ 5 h 25"/>
                  <a:gd name="T8" fmla="*/ 0 w 63"/>
                  <a:gd name="T9" fmla="*/ 5 h 25"/>
                  <a:gd name="T10" fmla="*/ 9 w 63"/>
                  <a:gd name="T11" fmla="*/ 0 h 25"/>
                  <a:gd name="T12" fmla="*/ 9 w 63"/>
                  <a:gd name="T13" fmla="*/ 0 h 25"/>
                  <a:gd name="T14" fmla="*/ 53 w 63"/>
                  <a:gd name="T15" fmla="*/ 0 h 25"/>
                  <a:gd name="T16" fmla="*/ 58 w 63"/>
                  <a:gd name="T17" fmla="*/ 0 h 25"/>
                  <a:gd name="T18" fmla="*/ 58 w 63"/>
                  <a:gd name="T19" fmla="*/ 5 h 25"/>
                  <a:gd name="T20" fmla="*/ 58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3 w 63"/>
                  <a:gd name="T37" fmla="*/ 25 h 25"/>
                  <a:gd name="T38" fmla="*/ 53 w 63"/>
                  <a:gd name="T39" fmla="*/ 25 h 25"/>
                  <a:gd name="T40" fmla="*/ 48 w 63"/>
                  <a:gd name="T41" fmla="*/ 25 h 25"/>
                  <a:gd name="T42" fmla="*/ 9 w 63"/>
                  <a:gd name="T43" fmla="*/ 25 h 25"/>
                  <a:gd name="T44" fmla="*/ 9 w 63"/>
                  <a:gd name="T45" fmla="*/ 25 h 25"/>
                  <a:gd name="T46" fmla="*/ 5 w 63"/>
                  <a:gd name="T47" fmla="*/ 25 h 25"/>
                  <a:gd name="T48" fmla="*/ 0 w 63"/>
                  <a:gd name="T49" fmla="*/ 20 h 25"/>
                  <a:gd name="T50" fmla="*/ 0 w 63"/>
                  <a:gd name="T51" fmla="*/ 15 h 25"/>
                  <a:gd name="T52" fmla="*/ 0 w 63"/>
                  <a:gd name="T53" fmla="*/ 15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5">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5"/>
                    </a:lnTo>
                    <a:lnTo>
                      <a:pt x="48" y="25"/>
                    </a:lnTo>
                    <a:lnTo>
                      <a:pt x="9" y="25"/>
                    </a:lnTo>
                    <a:lnTo>
                      <a:pt x="5" y="25"/>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615" name="Freeform 115"/>
              <p:cNvSpPr>
                <a:spLocks/>
              </p:cNvSpPr>
              <p:nvPr/>
            </p:nvSpPr>
            <p:spPr bwMode="auto">
              <a:xfrm>
                <a:off x="735" y="2272"/>
                <a:ext cx="24" cy="41"/>
              </a:xfrm>
              <a:custGeom>
                <a:avLst/>
                <a:gdLst>
                  <a:gd name="T0" fmla="*/ 0 w 24"/>
                  <a:gd name="T1" fmla="*/ 15 h 41"/>
                  <a:gd name="T2" fmla="*/ 0 w 24"/>
                  <a:gd name="T3" fmla="*/ 36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497" name="Group 116"/>
            <p:cNvGrpSpPr>
              <a:grpSpLocks/>
            </p:cNvGrpSpPr>
            <p:nvPr/>
          </p:nvGrpSpPr>
          <p:grpSpPr bwMode="auto">
            <a:xfrm>
              <a:off x="633" y="2267"/>
              <a:ext cx="145" cy="51"/>
              <a:chOff x="633" y="2267"/>
              <a:chExt cx="145" cy="51"/>
            </a:xfrm>
          </p:grpSpPr>
          <p:sp>
            <p:nvSpPr>
              <p:cNvPr id="51598" name="Oval 117"/>
              <p:cNvSpPr>
                <a:spLocks noChangeArrowheads="1"/>
              </p:cNvSpPr>
              <p:nvPr/>
            </p:nvSpPr>
            <p:spPr bwMode="auto">
              <a:xfrm>
                <a:off x="754" y="2282"/>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9" name="Freeform 118"/>
              <p:cNvSpPr>
                <a:spLocks/>
              </p:cNvSpPr>
              <p:nvPr/>
            </p:nvSpPr>
            <p:spPr bwMode="auto">
              <a:xfrm>
                <a:off x="754" y="2282"/>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600" name="AutoShape 119"/>
              <p:cNvSpPr>
                <a:spLocks noChangeArrowheads="1"/>
              </p:cNvSpPr>
              <p:nvPr/>
            </p:nvSpPr>
            <p:spPr bwMode="auto">
              <a:xfrm>
                <a:off x="633" y="2302"/>
                <a:ext cx="44" cy="11"/>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1" name="Freeform 120"/>
              <p:cNvSpPr>
                <a:spLocks/>
              </p:cNvSpPr>
              <p:nvPr/>
            </p:nvSpPr>
            <p:spPr bwMode="auto">
              <a:xfrm>
                <a:off x="633" y="2302"/>
                <a:ext cx="34" cy="6"/>
              </a:xfrm>
              <a:custGeom>
                <a:avLst/>
                <a:gdLst>
                  <a:gd name="T0" fmla="*/ 0 w 34"/>
                  <a:gd name="T1" fmla="*/ 0 h 6"/>
                  <a:gd name="T2" fmla="*/ 0 w 34"/>
                  <a:gd name="T3" fmla="*/ 0 h 6"/>
                  <a:gd name="T4" fmla="*/ 0 w 34"/>
                  <a:gd name="T5" fmla="*/ 0 h 6"/>
                  <a:gd name="T6" fmla="*/ 34 w 34"/>
                  <a:gd name="T7" fmla="*/ 0 h 6"/>
                  <a:gd name="T8" fmla="*/ 34 w 34"/>
                  <a:gd name="T9" fmla="*/ 0 h 6"/>
                  <a:gd name="T10" fmla="*/ 34 w 34"/>
                  <a:gd name="T11" fmla="*/ 0 h 6"/>
                  <a:gd name="T12" fmla="*/ 34 w 34"/>
                  <a:gd name="T13" fmla="*/ 0 h 6"/>
                  <a:gd name="T14" fmla="*/ 34 w 34"/>
                  <a:gd name="T15" fmla="*/ 6 h 6"/>
                  <a:gd name="T16" fmla="*/ 34 w 34"/>
                  <a:gd name="T17" fmla="*/ 6 h 6"/>
                  <a:gd name="T18" fmla="*/ 0 w 34"/>
                  <a:gd name="T19" fmla="*/ 6 h 6"/>
                  <a:gd name="T20" fmla="*/ 0 w 34"/>
                  <a:gd name="T21" fmla="*/ 6 h 6"/>
                  <a:gd name="T22" fmla="*/ 0 w 34"/>
                  <a:gd name="T23" fmla="*/ 0 h 6"/>
                  <a:gd name="T24" fmla="*/ 0 w 34"/>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6">
                    <a:moveTo>
                      <a:pt x="0" y="0"/>
                    </a:moveTo>
                    <a:lnTo>
                      <a:pt x="0" y="0"/>
                    </a:lnTo>
                    <a:lnTo>
                      <a:pt x="34" y="0"/>
                    </a:lnTo>
                    <a:lnTo>
                      <a:pt x="34" y="6"/>
                    </a:lnTo>
                    <a:lnTo>
                      <a:pt x="0" y="6"/>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602" name="AutoShape 121"/>
              <p:cNvSpPr>
                <a:spLocks noChangeArrowheads="1"/>
              </p:cNvSpPr>
              <p:nvPr/>
            </p:nvSpPr>
            <p:spPr bwMode="auto">
              <a:xfrm>
                <a:off x="672" y="2287"/>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3" name="Freeform 122"/>
              <p:cNvSpPr>
                <a:spLocks/>
              </p:cNvSpPr>
              <p:nvPr/>
            </p:nvSpPr>
            <p:spPr bwMode="auto">
              <a:xfrm>
                <a:off x="672" y="2287"/>
                <a:ext cx="63" cy="26"/>
              </a:xfrm>
              <a:custGeom>
                <a:avLst/>
                <a:gdLst>
                  <a:gd name="T0" fmla="*/ 0 w 63"/>
                  <a:gd name="T1" fmla="*/ 15 h 26"/>
                  <a:gd name="T2" fmla="*/ 0 w 63"/>
                  <a:gd name="T3" fmla="*/ 15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0 h 26"/>
                  <a:gd name="T24" fmla="*/ 63 w 63"/>
                  <a:gd name="T25" fmla="*/ 15 h 26"/>
                  <a:gd name="T26" fmla="*/ 63 w 63"/>
                  <a:gd name="T27" fmla="*/ 15 h 26"/>
                  <a:gd name="T28" fmla="*/ 63 w 63"/>
                  <a:gd name="T29" fmla="*/ 15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5 h 26"/>
                  <a:gd name="T56" fmla="*/ 0 w 63"/>
                  <a:gd name="T57" fmla="*/ 1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5"/>
                    </a:moveTo>
                    <a:lnTo>
                      <a:pt x="0" y="15"/>
                    </a:lnTo>
                    <a:lnTo>
                      <a:pt x="5" y="5"/>
                    </a:lnTo>
                    <a:lnTo>
                      <a:pt x="10" y="0"/>
                    </a:lnTo>
                    <a:lnTo>
                      <a:pt x="53" y="0"/>
                    </a:lnTo>
                    <a:lnTo>
                      <a:pt x="58" y="0"/>
                    </a:lnTo>
                    <a:lnTo>
                      <a:pt x="63" y="5"/>
                    </a:lnTo>
                    <a:lnTo>
                      <a:pt x="63" y="10"/>
                    </a:lnTo>
                    <a:lnTo>
                      <a:pt x="63" y="15"/>
                    </a:lnTo>
                    <a:lnTo>
                      <a:pt x="63" y="21"/>
                    </a:lnTo>
                    <a:lnTo>
                      <a:pt x="58" y="21"/>
                    </a:lnTo>
                    <a:lnTo>
                      <a:pt x="58" y="26"/>
                    </a:lnTo>
                    <a:lnTo>
                      <a:pt x="53" y="26"/>
                    </a:lnTo>
                    <a:lnTo>
                      <a:pt x="10" y="26"/>
                    </a:lnTo>
                    <a:lnTo>
                      <a:pt x="5" y="26"/>
                    </a:lnTo>
                    <a:lnTo>
                      <a:pt x="5" y="21"/>
                    </a:lnTo>
                    <a:lnTo>
                      <a:pt x="0" y="21"/>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604" name="AutoShape 123"/>
              <p:cNvSpPr>
                <a:spLocks noChangeArrowheads="1"/>
              </p:cNvSpPr>
              <p:nvPr/>
            </p:nvSpPr>
            <p:spPr bwMode="auto">
              <a:xfrm>
                <a:off x="677" y="2267"/>
                <a:ext cx="67"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5" name="Freeform 124"/>
              <p:cNvSpPr>
                <a:spLocks/>
              </p:cNvSpPr>
              <p:nvPr/>
            </p:nvSpPr>
            <p:spPr bwMode="auto">
              <a:xfrm>
                <a:off x="677" y="2267"/>
                <a:ext cx="63" cy="25"/>
              </a:xfrm>
              <a:custGeom>
                <a:avLst/>
                <a:gdLst>
                  <a:gd name="T0" fmla="*/ 0 w 63"/>
                  <a:gd name="T1" fmla="*/ 15 h 25"/>
                  <a:gd name="T2" fmla="*/ 0 w 63"/>
                  <a:gd name="T3" fmla="*/ 15 h 25"/>
                  <a:gd name="T4" fmla="*/ 0 w 63"/>
                  <a:gd name="T5" fmla="*/ 10 h 25"/>
                  <a:gd name="T6" fmla="*/ 0 w 63"/>
                  <a:gd name="T7" fmla="*/ 5 h 25"/>
                  <a:gd name="T8" fmla="*/ 0 w 63"/>
                  <a:gd name="T9" fmla="*/ 5 h 25"/>
                  <a:gd name="T10" fmla="*/ 9 w 63"/>
                  <a:gd name="T11" fmla="*/ 0 h 25"/>
                  <a:gd name="T12" fmla="*/ 9 w 63"/>
                  <a:gd name="T13" fmla="*/ 0 h 25"/>
                  <a:gd name="T14" fmla="*/ 53 w 63"/>
                  <a:gd name="T15" fmla="*/ 0 h 25"/>
                  <a:gd name="T16" fmla="*/ 58 w 63"/>
                  <a:gd name="T17" fmla="*/ 0 h 25"/>
                  <a:gd name="T18" fmla="*/ 58 w 63"/>
                  <a:gd name="T19" fmla="*/ 5 h 25"/>
                  <a:gd name="T20" fmla="*/ 58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3 w 63"/>
                  <a:gd name="T37" fmla="*/ 25 h 25"/>
                  <a:gd name="T38" fmla="*/ 53 w 63"/>
                  <a:gd name="T39" fmla="*/ 25 h 25"/>
                  <a:gd name="T40" fmla="*/ 48 w 63"/>
                  <a:gd name="T41" fmla="*/ 25 h 25"/>
                  <a:gd name="T42" fmla="*/ 9 w 63"/>
                  <a:gd name="T43" fmla="*/ 25 h 25"/>
                  <a:gd name="T44" fmla="*/ 9 w 63"/>
                  <a:gd name="T45" fmla="*/ 25 h 25"/>
                  <a:gd name="T46" fmla="*/ 5 w 63"/>
                  <a:gd name="T47" fmla="*/ 25 h 25"/>
                  <a:gd name="T48" fmla="*/ 0 w 63"/>
                  <a:gd name="T49" fmla="*/ 20 h 25"/>
                  <a:gd name="T50" fmla="*/ 0 w 63"/>
                  <a:gd name="T51" fmla="*/ 15 h 25"/>
                  <a:gd name="T52" fmla="*/ 0 w 63"/>
                  <a:gd name="T53" fmla="*/ 15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5">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5"/>
                    </a:lnTo>
                    <a:lnTo>
                      <a:pt x="48" y="25"/>
                    </a:lnTo>
                    <a:lnTo>
                      <a:pt x="9" y="25"/>
                    </a:lnTo>
                    <a:lnTo>
                      <a:pt x="5" y="25"/>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606" name="Freeform 125"/>
              <p:cNvSpPr>
                <a:spLocks/>
              </p:cNvSpPr>
              <p:nvPr/>
            </p:nvSpPr>
            <p:spPr bwMode="auto">
              <a:xfrm>
                <a:off x="735" y="2272"/>
                <a:ext cx="24" cy="41"/>
              </a:xfrm>
              <a:custGeom>
                <a:avLst/>
                <a:gdLst>
                  <a:gd name="T0" fmla="*/ 0 w 24"/>
                  <a:gd name="T1" fmla="*/ 15 h 41"/>
                  <a:gd name="T2" fmla="*/ 0 w 24"/>
                  <a:gd name="T3" fmla="*/ 36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498" name="Group 126"/>
            <p:cNvGrpSpPr>
              <a:grpSpLocks/>
            </p:cNvGrpSpPr>
            <p:nvPr/>
          </p:nvGrpSpPr>
          <p:grpSpPr bwMode="auto">
            <a:xfrm>
              <a:off x="633" y="2359"/>
              <a:ext cx="145" cy="51"/>
              <a:chOff x="633" y="2359"/>
              <a:chExt cx="145" cy="51"/>
            </a:xfrm>
          </p:grpSpPr>
          <p:sp>
            <p:nvSpPr>
              <p:cNvPr id="51589" name="Oval 127"/>
              <p:cNvSpPr>
                <a:spLocks noChangeArrowheads="1"/>
              </p:cNvSpPr>
              <p:nvPr/>
            </p:nvSpPr>
            <p:spPr bwMode="auto">
              <a:xfrm>
                <a:off x="754" y="2374"/>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0" name="Freeform 128"/>
              <p:cNvSpPr>
                <a:spLocks/>
              </p:cNvSpPr>
              <p:nvPr/>
            </p:nvSpPr>
            <p:spPr bwMode="auto">
              <a:xfrm>
                <a:off x="754" y="2374"/>
                <a:ext cx="15" cy="21"/>
              </a:xfrm>
              <a:custGeom>
                <a:avLst/>
                <a:gdLst>
                  <a:gd name="T0" fmla="*/ 5 w 15"/>
                  <a:gd name="T1" fmla="*/ 16 h 21"/>
                  <a:gd name="T2" fmla="*/ 5 w 15"/>
                  <a:gd name="T3" fmla="*/ 16 h 21"/>
                  <a:gd name="T4" fmla="*/ 0 w 15"/>
                  <a:gd name="T5" fmla="*/ 16 h 21"/>
                  <a:gd name="T6" fmla="*/ 0 w 15"/>
                  <a:gd name="T7" fmla="*/ 10 h 21"/>
                  <a:gd name="T8" fmla="*/ 0 w 15"/>
                  <a:gd name="T9" fmla="*/ 5 h 21"/>
                  <a:gd name="T10" fmla="*/ 5 w 15"/>
                  <a:gd name="T11" fmla="*/ 0 h 21"/>
                  <a:gd name="T12" fmla="*/ 10 w 15"/>
                  <a:gd name="T13" fmla="*/ 0 h 21"/>
                  <a:gd name="T14" fmla="*/ 15 w 15"/>
                  <a:gd name="T15" fmla="*/ 0 h 21"/>
                  <a:gd name="T16" fmla="*/ 15 w 15"/>
                  <a:gd name="T17" fmla="*/ 5 h 21"/>
                  <a:gd name="T18" fmla="*/ 15 w 15"/>
                  <a:gd name="T19" fmla="*/ 5 h 21"/>
                  <a:gd name="T20" fmla="*/ 15 w 15"/>
                  <a:gd name="T21" fmla="*/ 10 h 21"/>
                  <a:gd name="T22" fmla="*/ 10 w 15"/>
                  <a:gd name="T23" fmla="*/ 16 h 21"/>
                  <a:gd name="T24" fmla="*/ 5 w 15"/>
                  <a:gd name="T25" fmla="*/ 21 h 21"/>
                  <a:gd name="T26" fmla="*/ 5 w 15"/>
                  <a:gd name="T27" fmla="*/ 21 h 21"/>
                  <a:gd name="T28" fmla="*/ 5 w 15"/>
                  <a:gd name="T29" fmla="*/ 1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6"/>
                    </a:moveTo>
                    <a:lnTo>
                      <a:pt x="5" y="16"/>
                    </a:lnTo>
                    <a:lnTo>
                      <a:pt x="0" y="16"/>
                    </a:lnTo>
                    <a:lnTo>
                      <a:pt x="0" y="10"/>
                    </a:lnTo>
                    <a:lnTo>
                      <a:pt x="0" y="5"/>
                    </a:lnTo>
                    <a:lnTo>
                      <a:pt x="5" y="0"/>
                    </a:lnTo>
                    <a:lnTo>
                      <a:pt x="10" y="0"/>
                    </a:lnTo>
                    <a:lnTo>
                      <a:pt x="15" y="0"/>
                    </a:lnTo>
                    <a:lnTo>
                      <a:pt x="15" y="5"/>
                    </a:lnTo>
                    <a:lnTo>
                      <a:pt x="15" y="10"/>
                    </a:lnTo>
                    <a:lnTo>
                      <a:pt x="10" y="16"/>
                    </a:lnTo>
                    <a:lnTo>
                      <a:pt x="5" y="21"/>
                    </a:lnTo>
                    <a:lnTo>
                      <a:pt x="5" y="16"/>
                    </a:lnTo>
                    <a:close/>
                  </a:path>
                </a:pathLst>
              </a:custGeom>
              <a:solidFill>
                <a:srgbClr val="FF4C4C"/>
              </a:solidFill>
              <a:ln w="7938">
                <a:solidFill>
                  <a:srgbClr val="000000"/>
                </a:solidFill>
                <a:prstDash val="solid"/>
                <a:round/>
                <a:headEnd/>
                <a:tailEnd/>
              </a:ln>
            </p:spPr>
            <p:txBody>
              <a:bodyPr/>
              <a:lstStyle/>
              <a:p>
                <a:endParaRPr lang="en-GB"/>
              </a:p>
            </p:txBody>
          </p:sp>
          <p:sp>
            <p:nvSpPr>
              <p:cNvPr id="51591" name="AutoShape 129"/>
              <p:cNvSpPr>
                <a:spLocks noChangeArrowheads="1"/>
              </p:cNvSpPr>
              <p:nvPr/>
            </p:nvSpPr>
            <p:spPr bwMode="auto">
              <a:xfrm>
                <a:off x="633" y="2395"/>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2" name="Freeform 130"/>
              <p:cNvSpPr>
                <a:spLocks/>
              </p:cNvSpPr>
              <p:nvPr/>
            </p:nvSpPr>
            <p:spPr bwMode="auto">
              <a:xfrm>
                <a:off x="633" y="2395"/>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93" name="AutoShape 131"/>
              <p:cNvSpPr>
                <a:spLocks noChangeArrowheads="1"/>
              </p:cNvSpPr>
              <p:nvPr/>
            </p:nvSpPr>
            <p:spPr bwMode="auto">
              <a:xfrm>
                <a:off x="672" y="2379"/>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4" name="Freeform 132"/>
              <p:cNvSpPr>
                <a:spLocks/>
              </p:cNvSpPr>
              <p:nvPr/>
            </p:nvSpPr>
            <p:spPr bwMode="auto">
              <a:xfrm>
                <a:off x="672" y="2379"/>
                <a:ext cx="63" cy="26"/>
              </a:xfrm>
              <a:custGeom>
                <a:avLst/>
                <a:gdLst>
                  <a:gd name="T0" fmla="*/ 0 w 63"/>
                  <a:gd name="T1" fmla="*/ 16 h 26"/>
                  <a:gd name="T2" fmla="*/ 0 w 63"/>
                  <a:gd name="T3" fmla="*/ 16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6 h 26"/>
                  <a:gd name="T56" fmla="*/ 0 w 63"/>
                  <a:gd name="T57" fmla="*/ 16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6"/>
                    </a:moveTo>
                    <a:lnTo>
                      <a:pt x="0" y="16"/>
                    </a:lnTo>
                    <a:lnTo>
                      <a:pt x="5" y="5"/>
                    </a:lnTo>
                    <a:lnTo>
                      <a:pt x="10" y="0"/>
                    </a:lnTo>
                    <a:lnTo>
                      <a:pt x="53" y="0"/>
                    </a:lnTo>
                    <a:lnTo>
                      <a:pt x="58" y="0"/>
                    </a:lnTo>
                    <a:lnTo>
                      <a:pt x="63" y="5"/>
                    </a:lnTo>
                    <a:lnTo>
                      <a:pt x="63" y="11"/>
                    </a:lnTo>
                    <a:lnTo>
                      <a:pt x="63" y="16"/>
                    </a:lnTo>
                    <a:lnTo>
                      <a:pt x="63" y="21"/>
                    </a:lnTo>
                    <a:lnTo>
                      <a:pt x="58" y="21"/>
                    </a:lnTo>
                    <a:lnTo>
                      <a:pt x="58" y="26"/>
                    </a:lnTo>
                    <a:lnTo>
                      <a:pt x="53" y="26"/>
                    </a:lnTo>
                    <a:lnTo>
                      <a:pt x="10" y="26"/>
                    </a:lnTo>
                    <a:lnTo>
                      <a:pt x="5" y="26"/>
                    </a:lnTo>
                    <a:lnTo>
                      <a:pt x="5" y="21"/>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95" name="AutoShape 133"/>
              <p:cNvSpPr>
                <a:spLocks noChangeArrowheads="1"/>
              </p:cNvSpPr>
              <p:nvPr/>
            </p:nvSpPr>
            <p:spPr bwMode="auto">
              <a:xfrm>
                <a:off x="677" y="2359"/>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6" name="Freeform 134"/>
              <p:cNvSpPr>
                <a:spLocks/>
              </p:cNvSpPr>
              <p:nvPr/>
            </p:nvSpPr>
            <p:spPr bwMode="auto">
              <a:xfrm>
                <a:off x="677" y="2359"/>
                <a:ext cx="63" cy="25"/>
              </a:xfrm>
              <a:custGeom>
                <a:avLst/>
                <a:gdLst>
                  <a:gd name="T0" fmla="*/ 0 w 63"/>
                  <a:gd name="T1" fmla="*/ 15 h 25"/>
                  <a:gd name="T2" fmla="*/ 0 w 63"/>
                  <a:gd name="T3" fmla="*/ 15 h 25"/>
                  <a:gd name="T4" fmla="*/ 0 w 63"/>
                  <a:gd name="T5" fmla="*/ 10 h 25"/>
                  <a:gd name="T6" fmla="*/ 0 w 63"/>
                  <a:gd name="T7" fmla="*/ 5 h 25"/>
                  <a:gd name="T8" fmla="*/ 0 w 63"/>
                  <a:gd name="T9" fmla="*/ 5 h 25"/>
                  <a:gd name="T10" fmla="*/ 9 w 63"/>
                  <a:gd name="T11" fmla="*/ 0 h 25"/>
                  <a:gd name="T12" fmla="*/ 9 w 63"/>
                  <a:gd name="T13" fmla="*/ 0 h 25"/>
                  <a:gd name="T14" fmla="*/ 53 w 63"/>
                  <a:gd name="T15" fmla="*/ 0 h 25"/>
                  <a:gd name="T16" fmla="*/ 58 w 63"/>
                  <a:gd name="T17" fmla="*/ 0 h 25"/>
                  <a:gd name="T18" fmla="*/ 58 w 63"/>
                  <a:gd name="T19" fmla="*/ 5 h 25"/>
                  <a:gd name="T20" fmla="*/ 58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3 w 63"/>
                  <a:gd name="T37" fmla="*/ 25 h 25"/>
                  <a:gd name="T38" fmla="*/ 53 w 63"/>
                  <a:gd name="T39" fmla="*/ 25 h 25"/>
                  <a:gd name="T40" fmla="*/ 48 w 63"/>
                  <a:gd name="T41" fmla="*/ 25 h 25"/>
                  <a:gd name="T42" fmla="*/ 9 w 63"/>
                  <a:gd name="T43" fmla="*/ 25 h 25"/>
                  <a:gd name="T44" fmla="*/ 9 w 63"/>
                  <a:gd name="T45" fmla="*/ 25 h 25"/>
                  <a:gd name="T46" fmla="*/ 5 w 63"/>
                  <a:gd name="T47" fmla="*/ 25 h 25"/>
                  <a:gd name="T48" fmla="*/ 0 w 63"/>
                  <a:gd name="T49" fmla="*/ 20 h 25"/>
                  <a:gd name="T50" fmla="*/ 0 w 63"/>
                  <a:gd name="T51" fmla="*/ 15 h 25"/>
                  <a:gd name="T52" fmla="*/ 0 w 63"/>
                  <a:gd name="T53" fmla="*/ 15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5">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5"/>
                    </a:lnTo>
                    <a:lnTo>
                      <a:pt x="48" y="25"/>
                    </a:lnTo>
                    <a:lnTo>
                      <a:pt x="9" y="25"/>
                    </a:lnTo>
                    <a:lnTo>
                      <a:pt x="5" y="25"/>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97" name="Freeform 135"/>
              <p:cNvSpPr>
                <a:spLocks/>
              </p:cNvSpPr>
              <p:nvPr/>
            </p:nvSpPr>
            <p:spPr bwMode="auto">
              <a:xfrm>
                <a:off x="735" y="2364"/>
                <a:ext cx="24" cy="41"/>
              </a:xfrm>
              <a:custGeom>
                <a:avLst/>
                <a:gdLst>
                  <a:gd name="T0" fmla="*/ 0 w 24"/>
                  <a:gd name="T1" fmla="*/ 15 h 41"/>
                  <a:gd name="T2" fmla="*/ 0 w 24"/>
                  <a:gd name="T3" fmla="*/ 36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499" name="Group 136"/>
            <p:cNvGrpSpPr>
              <a:grpSpLocks/>
            </p:cNvGrpSpPr>
            <p:nvPr/>
          </p:nvGrpSpPr>
          <p:grpSpPr bwMode="auto">
            <a:xfrm>
              <a:off x="633" y="2451"/>
              <a:ext cx="145" cy="51"/>
              <a:chOff x="633" y="2451"/>
              <a:chExt cx="145" cy="51"/>
            </a:xfrm>
          </p:grpSpPr>
          <p:sp>
            <p:nvSpPr>
              <p:cNvPr id="51580" name="Oval 137"/>
              <p:cNvSpPr>
                <a:spLocks noChangeArrowheads="1"/>
              </p:cNvSpPr>
              <p:nvPr/>
            </p:nvSpPr>
            <p:spPr bwMode="auto">
              <a:xfrm>
                <a:off x="754" y="2466"/>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1" name="Freeform 138"/>
              <p:cNvSpPr>
                <a:spLocks/>
              </p:cNvSpPr>
              <p:nvPr/>
            </p:nvSpPr>
            <p:spPr bwMode="auto">
              <a:xfrm>
                <a:off x="754" y="2466"/>
                <a:ext cx="15" cy="21"/>
              </a:xfrm>
              <a:custGeom>
                <a:avLst/>
                <a:gdLst>
                  <a:gd name="T0" fmla="*/ 5 w 15"/>
                  <a:gd name="T1" fmla="*/ 16 h 21"/>
                  <a:gd name="T2" fmla="*/ 5 w 15"/>
                  <a:gd name="T3" fmla="*/ 16 h 21"/>
                  <a:gd name="T4" fmla="*/ 0 w 15"/>
                  <a:gd name="T5" fmla="*/ 16 h 21"/>
                  <a:gd name="T6" fmla="*/ 0 w 15"/>
                  <a:gd name="T7" fmla="*/ 11 h 21"/>
                  <a:gd name="T8" fmla="*/ 0 w 15"/>
                  <a:gd name="T9" fmla="*/ 6 h 21"/>
                  <a:gd name="T10" fmla="*/ 5 w 15"/>
                  <a:gd name="T11" fmla="*/ 0 h 21"/>
                  <a:gd name="T12" fmla="*/ 10 w 15"/>
                  <a:gd name="T13" fmla="*/ 0 h 21"/>
                  <a:gd name="T14" fmla="*/ 15 w 15"/>
                  <a:gd name="T15" fmla="*/ 0 h 21"/>
                  <a:gd name="T16" fmla="*/ 15 w 15"/>
                  <a:gd name="T17" fmla="*/ 6 h 21"/>
                  <a:gd name="T18" fmla="*/ 15 w 15"/>
                  <a:gd name="T19" fmla="*/ 6 h 21"/>
                  <a:gd name="T20" fmla="*/ 15 w 15"/>
                  <a:gd name="T21" fmla="*/ 11 h 21"/>
                  <a:gd name="T22" fmla="*/ 10 w 15"/>
                  <a:gd name="T23" fmla="*/ 16 h 21"/>
                  <a:gd name="T24" fmla="*/ 5 w 15"/>
                  <a:gd name="T25" fmla="*/ 21 h 21"/>
                  <a:gd name="T26" fmla="*/ 5 w 15"/>
                  <a:gd name="T27" fmla="*/ 21 h 21"/>
                  <a:gd name="T28" fmla="*/ 5 w 15"/>
                  <a:gd name="T29" fmla="*/ 1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6"/>
                    </a:moveTo>
                    <a:lnTo>
                      <a:pt x="5" y="16"/>
                    </a:lnTo>
                    <a:lnTo>
                      <a:pt x="0" y="16"/>
                    </a:lnTo>
                    <a:lnTo>
                      <a:pt x="0" y="11"/>
                    </a:lnTo>
                    <a:lnTo>
                      <a:pt x="0" y="6"/>
                    </a:lnTo>
                    <a:lnTo>
                      <a:pt x="5" y="0"/>
                    </a:lnTo>
                    <a:lnTo>
                      <a:pt x="10" y="0"/>
                    </a:lnTo>
                    <a:lnTo>
                      <a:pt x="15" y="0"/>
                    </a:lnTo>
                    <a:lnTo>
                      <a:pt x="15" y="6"/>
                    </a:lnTo>
                    <a:lnTo>
                      <a:pt x="15" y="11"/>
                    </a:lnTo>
                    <a:lnTo>
                      <a:pt x="10" y="16"/>
                    </a:lnTo>
                    <a:lnTo>
                      <a:pt x="5" y="21"/>
                    </a:lnTo>
                    <a:lnTo>
                      <a:pt x="5" y="16"/>
                    </a:lnTo>
                    <a:close/>
                  </a:path>
                </a:pathLst>
              </a:custGeom>
              <a:solidFill>
                <a:srgbClr val="FF4C4C"/>
              </a:solidFill>
              <a:ln w="7938">
                <a:solidFill>
                  <a:srgbClr val="000000"/>
                </a:solidFill>
                <a:prstDash val="solid"/>
                <a:round/>
                <a:headEnd/>
                <a:tailEnd/>
              </a:ln>
            </p:spPr>
            <p:txBody>
              <a:bodyPr/>
              <a:lstStyle/>
              <a:p>
                <a:endParaRPr lang="en-GB"/>
              </a:p>
            </p:txBody>
          </p:sp>
          <p:sp>
            <p:nvSpPr>
              <p:cNvPr id="51582" name="AutoShape 139"/>
              <p:cNvSpPr>
                <a:spLocks noChangeArrowheads="1"/>
              </p:cNvSpPr>
              <p:nvPr/>
            </p:nvSpPr>
            <p:spPr bwMode="auto">
              <a:xfrm>
                <a:off x="633" y="2487"/>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3" name="Freeform 140"/>
              <p:cNvSpPr>
                <a:spLocks/>
              </p:cNvSpPr>
              <p:nvPr/>
            </p:nvSpPr>
            <p:spPr bwMode="auto">
              <a:xfrm>
                <a:off x="633" y="2487"/>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84" name="AutoShape 141"/>
              <p:cNvSpPr>
                <a:spLocks noChangeArrowheads="1"/>
              </p:cNvSpPr>
              <p:nvPr/>
            </p:nvSpPr>
            <p:spPr bwMode="auto">
              <a:xfrm>
                <a:off x="672" y="2472"/>
                <a:ext cx="68"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5" name="Freeform 142"/>
              <p:cNvSpPr>
                <a:spLocks/>
              </p:cNvSpPr>
              <p:nvPr/>
            </p:nvSpPr>
            <p:spPr bwMode="auto">
              <a:xfrm>
                <a:off x="672" y="2472"/>
                <a:ext cx="63" cy="25"/>
              </a:xfrm>
              <a:custGeom>
                <a:avLst/>
                <a:gdLst>
                  <a:gd name="T0" fmla="*/ 0 w 63"/>
                  <a:gd name="T1" fmla="*/ 15 h 25"/>
                  <a:gd name="T2" fmla="*/ 0 w 63"/>
                  <a:gd name="T3" fmla="*/ 15 h 25"/>
                  <a:gd name="T4" fmla="*/ 5 w 63"/>
                  <a:gd name="T5" fmla="*/ 5 h 25"/>
                  <a:gd name="T6" fmla="*/ 5 w 63"/>
                  <a:gd name="T7" fmla="*/ 5 h 25"/>
                  <a:gd name="T8" fmla="*/ 5 w 63"/>
                  <a:gd name="T9" fmla="*/ 5 h 25"/>
                  <a:gd name="T10" fmla="*/ 10 w 63"/>
                  <a:gd name="T11" fmla="*/ 0 h 25"/>
                  <a:gd name="T12" fmla="*/ 10 w 63"/>
                  <a:gd name="T13" fmla="*/ 0 h 25"/>
                  <a:gd name="T14" fmla="*/ 53 w 63"/>
                  <a:gd name="T15" fmla="*/ 0 h 25"/>
                  <a:gd name="T16" fmla="*/ 58 w 63"/>
                  <a:gd name="T17" fmla="*/ 0 h 25"/>
                  <a:gd name="T18" fmla="*/ 63 w 63"/>
                  <a:gd name="T19" fmla="*/ 5 h 25"/>
                  <a:gd name="T20" fmla="*/ 63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8 w 63"/>
                  <a:gd name="T37" fmla="*/ 25 h 25"/>
                  <a:gd name="T38" fmla="*/ 58 w 63"/>
                  <a:gd name="T39" fmla="*/ 25 h 25"/>
                  <a:gd name="T40" fmla="*/ 53 w 63"/>
                  <a:gd name="T41" fmla="*/ 25 h 25"/>
                  <a:gd name="T42" fmla="*/ 10 w 63"/>
                  <a:gd name="T43" fmla="*/ 25 h 25"/>
                  <a:gd name="T44" fmla="*/ 10 w 63"/>
                  <a:gd name="T45" fmla="*/ 25 h 25"/>
                  <a:gd name="T46" fmla="*/ 5 w 63"/>
                  <a:gd name="T47" fmla="*/ 25 h 25"/>
                  <a:gd name="T48" fmla="*/ 5 w 63"/>
                  <a:gd name="T49" fmla="*/ 20 h 25"/>
                  <a:gd name="T50" fmla="*/ 5 w 63"/>
                  <a:gd name="T51" fmla="*/ 20 h 25"/>
                  <a:gd name="T52" fmla="*/ 0 w 63"/>
                  <a:gd name="T53" fmla="*/ 20 h 25"/>
                  <a:gd name="T54" fmla="*/ 0 w 63"/>
                  <a:gd name="T55" fmla="*/ 15 h 25"/>
                  <a:gd name="T56" fmla="*/ 0 w 63"/>
                  <a:gd name="T57" fmla="*/ 1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5">
                    <a:moveTo>
                      <a:pt x="0" y="15"/>
                    </a:moveTo>
                    <a:lnTo>
                      <a:pt x="0" y="15"/>
                    </a:lnTo>
                    <a:lnTo>
                      <a:pt x="5" y="5"/>
                    </a:lnTo>
                    <a:lnTo>
                      <a:pt x="10" y="0"/>
                    </a:lnTo>
                    <a:lnTo>
                      <a:pt x="53" y="0"/>
                    </a:lnTo>
                    <a:lnTo>
                      <a:pt x="58" y="0"/>
                    </a:lnTo>
                    <a:lnTo>
                      <a:pt x="63" y="5"/>
                    </a:lnTo>
                    <a:lnTo>
                      <a:pt x="63" y="10"/>
                    </a:lnTo>
                    <a:lnTo>
                      <a:pt x="63" y="15"/>
                    </a:lnTo>
                    <a:lnTo>
                      <a:pt x="63" y="20"/>
                    </a:lnTo>
                    <a:lnTo>
                      <a:pt x="58" y="20"/>
                    </a:lnTo>
                    <a:lnTo>
                      <a:pt x="58" y="25"/>
                    </a:lnTo>
                    <a:lnTo>
                      <a:pt x="53" y="25"/>
                    </a:lnTo>
                    <a:lnTo>
                      <a:pt x="10" y="25"/>
                    </a:lnTo>
                    <a:lnTo>
                      <a:pt x="5" y="25"/>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86" name="AutoShape 143"/>
              <p:cNvSpPr>
                <a:spLocks noChangeArrowheads="1"/>
              </p:cNvSpPr>
              <p:nvPr/>
            </p:nvSpPr>
            <p:spPr bwMode="auto">
              <a:xfrm>
                <a:off x="677" y="2451"/>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7" name="Freeform 144"/>
              <p:cNvSpPr>
                <a:spLocks/>
              </p:cNvSpPr>
              <p:nvPr/>
            </p:nvSpPr>
            <p:spPr bwMode="auto">
              <a:xfrm>
                <a:off x="677" y="2451"/>
                <a:ext cx="63" cy="26"/>
              </a:xfrm>
              <a:custGeom>
                <a:avLst/>
                <a:gdLst>
                  <a:gd name="T0" fmla="*/ 0 w 63"/>
                  <a:gd name="T1" fmla="*/ 15 h 26"/>
                  <a:gd name="T2" fmla="*/ 0 w 63"/>
                  <a:gd name="T3" fmla="*/ 15 h 26"/>
                  <a:gd name="T4" fmla="*/ 0 w 63"/>
                  <a:gd name="T5" fmla="*/ 10 h 26"/>
                  <a:gd name="T6" fmla="*/ 0 w 63"/>
                  <a:gd name="T7" fmla="*/ 5 h 26"/>
                  <a:gd name="T8" fmla="*/ 0 w 63"/>
                  <a:gd name="T9" fmla="*/ 5 h 26"/>
                  <a:gd name="T10" fmla="*/ 9 w 63"/>
                  <a:gd name="T11" fmla="*/ 0 h 26"/>
                  <a:gd name="T12" fmla="*/ 9 w 63"/>
                  <a:gd name="T13" fmla="*/ 0 h 26"/>
                  <a:gd name="T14" fmla="*/ 53 w 63"/>
                  <a:gd name="T15" fmla="*/ 0 h 26"/>
                  <a:gd name="T16" fmla="*/ 58 w 63"/>
                  <a:gd name="T17" fmla="*/ 0 h 26"/>
                  <a:gd name="T18" fmla="*/ 58 w 63"/>
                  <a:gd name="T19" fmla="*/ 5 h 26"/>
                  <a:gd name="T20" fmla="*/ 58 w 63"/>
                  <a:gd name="T21" fmla="*/ 5 h 26"/>
                  <a:gd name="T22" fmla="*/ 63 w 63"/>
                  <a:gd name="T23" fmla="*/ 10 h 26"/>
                  <a:gd name="T24" fmla="*/ 63 w 63"/>
                  <a:gd name="T25" fmla="*/ 15 h 26"/>
                  <a:gd name="T26" fmla="*/ 63 w 63"/>
                  <a:gd name="T27" fmla="*/ 15 h 26"/>
                  <a:gd name="T28" fmla="*/ 63 w 63"/>
                  <a:gd name="T29" fmla="*/ 15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5 h 26"/>
                  <a:gd name="T52" fmla="*/ 0 w 63"/>
                  <a:gd name="T53" fmla="*/ 1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5"/>
                    </a:moveTo>
                    <a:lnTo>
                      <a:pt x="0" y="15"/>
                    </a:lnTo>
                    <a:lnTo>
                      <a:pt x="0" y="10"/>
                    </a:lnTo>
                    <a:lnTo>
                      <a:pt x="0" y="5"/>
                    </a:lnTo>
                    <a:lnTo>
                      <a:pt x="9" y="0"/>
                    </a:lnTo>
                    <a:lnTo>
                      <a:pt x="53" y="0"/>
                    </a:lnTo>
                    <a:lnTo>
                      <a:pt x="58" y="0"/>
                    </a:lnTo>
                    <a:lnTo>
                      <a:pt x="58" y="5"/>
                    </a:lnTo>
                    <a:lnTo>
                      <a:pt x="63" y="10"/>
                    </a:lnTo>
                    <a:lnTo>
                      <a:pt x="63" y="15"/>
                    </a:lnTo>
                    <a:lnTo>
                      <a:pt x="63" y="21"/>
                    </a:lnTo>
                    <a:lnTo>
                      <a:pt x="58" y="21"/>
                    </a:lnTo>
                    <a:lnTo>
                      <a:pt x="53" y="26"/>
                    </a:lnTo>
                    <a:lnTo>
                      <a:pt x="48" y="26"/>
                    </a:lnTo>
                    <a:lnTo>
                      <a:pt x="9" y="26"/>
                    </a:lnTo>
                    <a:lnTo>
                      <a:pt x="5" y="26"/>
                    </a:lnTo>
                    <a:lnTo>
                      <a:pt x="0" y="21"/>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88" name="Freeform 145"/>
              <p:cNvSpPr>
                <a:spLocks/>
              </p:cNvSpPr>
              <p:nvPr/>
            </p:nvSpPr>
            <p:spPr bwMode="auto">
              <a:xfrm>
                <a:off x="735" y="2456"/>
                <a:ext cx="24" cy="41"/>
              </a:xfrm>
              <a:custGeom>
                <a:avLst/>
                <a:gdLst>
                  <a:gd name="T0" fmla="*/ 0 w 24"/>
                  <a:gd name="T1" fmla="*/ 16 h 41"/>
                  <a:gd name="T2" fmla="*/ 0 w 24"/>
                  <a:gd name="T3" fmla="*/ 36 h 41"/>
                  <a:gd name="T4" fmla="*/ 24 w 24"/>
                  <a:gd name="T5" fmla="*/ 41 h 41"/>
                  <a:gd name="T6" fmla="*/ 9 w 24"/>
                  <a:gd name="T7" fmla="*/ 21 h 41"/>
                  <a:gd name="T8" fmla="*/ 24 w 24"/>
                  <a:gd name="T9" fmla="*/ 5 h 41"/>
                  <a:gd name="T10" fmla="*/ 5 w 24"/>
                  <a:gd name="T11" fmla="*/ 0 h 41"/>
                  <a:gd name="T12" fmla="*/ 0 w 24"/>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6"/>
                    </a:moveTo>
                    <a:lnTo>
                      <a:pt x="0" y="36"/>
                    </a:lnTo>
                    <a:lnTo>
                      <a:pt x="24" y="41"/>
                    </a:lnTo>
                    <a:lnTo>
                      <a:pt x="9" y="21"/>
                    </a:lnTo>
                    <a:lnTo>
                      <a:pt x="24" y="5"/>
                    </a:lnTo>
                    <a:lnTo>
                      <a:pt x="5" y="0"/>
                    </a:lnTo>
                    <a:lnTo>
                      <a:pt x="0" y="16"/>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0" name="Group 146"/>
            <p:cNvGrpSpPr>
              <a:grpSpLocks/>
            </p:cNvGrpSpPr>
            <p:nvPr/>
          </p:nvGrpSpPr>
          <p:grpSpPr bwMode="auto">
            <a:xfrm>
              <a:off x="633" y="2543"/>
              <a:ext cx="145" cy="52"/>
              <a:chOff x="633" y="2543"/>
              <a:chExt cx="145" cy="52"/>
            </a:xfrm>
          </p:grpSpPr>
          <p:sp>
            <p:nvSpPr>
              <p:cNvPr id="51571" name="Oval 147"/>
              <p:cNvSpPr>
                <a:spLocks noChangeArrowheads="1"/>
              </p:cNvSpPr>
              <p:nvPr/>
            </p:nvSpPr>
            <p:spPr bwMode="auto">
              <a:xfrm>
                <a:off x="754" y="2559"/>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2" name="Freeform 148"/>
              <p:cNvSpPr>
                <a:spLocks/>
              </p:cNvSpPr>
              <p:nvPr/>
            </p:nvSpPr>
            <p:spPr bwMode="auto">
              <a:xfrm>
                <a:off x="754" y="2559"/>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573" name="AutoShape 149"/>
              <p:cNvSpPr>
                <a:spLocks noChangeArrowheads="1"/>
              </p:cNvSpPr>
              <p:nvPr/>
            </p:nvSpPr>
            <p:spPr bwMode="auto">
              <a:xfrm>
                <a:off x="633" y="2579"/>
                <a:ext cx="44" cy="11"/>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4" name="Freeform 150"/>
              <p:cNvSpPr>
                <a:spLocks/>
              </p:cNvSpPr>
              <p:nvPr/>
            </p:nvSpPr>
            <p:spPr bwMode="auto">
              <a:xfrm>
                <a:off x="633" y="2579"/>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75" name="AutoShape 151"/>
              <p:cNvSpPr>
                <a:spLocks noChangeArrowheads="1"/>
              </p:cNvSpPr>
              <p:nvPr/>
            </p:nvSpPr>
            <p:spPr bwMode="auto">
              <a:xfrm>
                <a:off x="672" y="2564"/>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6" name="Freeform 152"/>
              <p:cNvSpPr>
                <a:spLocks/>
              </p:cNvSpPr>
              <p:nvPr/>
            </p:nvSpPr>
            <p:spPr bwMode="auto">
              <a:xfrm>
                <a:off x="672" y="2564"/>
                <a:ext cx="63" cy="26"/>
              </a:xfrm>
              <a:custGeom>
                <a:avLst/>
                <a:gdLst>
                  <a:gd name="T0" fmla="*/ 0 w 63"/>
                  <a:gd name="T1" fmla="*/ 15 h 26"/>
                  <a:gd name="T2" fmla="*/ 0 w 63"/>
                  <a:gd name="T3" fmla="*/ 15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0 h 26"/>
                  <a:gd name="T24" fmla="*/ 63 w 63"/>
                  <a:gd name="T25" fmla="*/ 15 h 26"/>
                  <a:gd name="T26" fmla="*/ 63 w 63"/>
                  <a:gd name="T27" fmla="*/ 15 h 26"/>
                  <a:gd name="T28" fmla="*/ 63 w 63"/>
                  <a:gd name="T29" fmla="*/ 15 h 26"/>
                  <a:gd name="T30" fmla="*/ 63 w 63"/>
                  <a:gd name="T31" fmla="*/ 20 h 26"/>
                  <a:gd name="T32" fmla="*/ 63 w 63"/>
                  <a:gd name="T33" fmla="*/ 20 h 26"/>
                  <a:gd name="T34" fmla="*/ 58 w 63"/>
                  <a:gd name="T35" fmla="*/ 20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0 h 26"/>
                  <a:gd name="T50" fmla="*/ 5 w 63"/>
                  <a:gd name="T51" fmla="*/ 20 h 26"/>
                  <a:gd name="T52" fmla="*/ 0 w 63"/>
                  <a:gd name="T53" fmla="*/ 20 h 26"/>
                  <a:gd name="T54" fmla="*/ 0 w 63"/>
                  <a:gd name="T55" fmla="*/ 15 h 26"/>
                  <a:gd name="T56" fmla="*/ 0 w 63"/>
                  <a:gd name="T57" fmla="*/ 1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5"/>
                    </a:moveTo>
                    <a:lnTo>
                      <a:pt x="0" y="15"/>
                    </a:lnTo>
                    <a:lnTo>
                      <a:pt x="5" y="5"/>
                    </a:lnTo>
                    <a:lnTo>
                      <a:pt x="10" y="0"/>
                    </a:lnTo>
                    <a:lnTo>
                      <a:pt x="53" y="0"/>
                    </a:lnTo>
                    <a:lnTo>
                      <a:pt x="58" y="0"/>
                    </a:lnTo>
                    <a:lnTo>
                      <a:pt x="63" y="5"/>
                    </a:lnTo>
                    <a:lnTo>
                      <a:pt x="63" y="10"/>
                    </a:lnTo>
                    <a:lnTo>
                      <a:pt x="63" y="15"/>
                    </a:lnTo>
                    <a:lnTo>
                      <a:pt x="63" y="20"/>
                    </a:lnTo>
                    <a:lnTo>
                      <a:pt x="58" y="20"/>
                    </a:lnTo>
                    <a:lnTo>
                      <a:pt x="58" y="26"/>
                    </a:lnTo>
                    <a:lnTo>
                      <a:pt x="53" y="26"/>
                    </a:lnTo>
                    <a:lnTo>
                      <a:pt x="10" y="26"/>
                    </a:lnTo>
                    <a:lnTo>
                      <a:pt x="5" y="26"/>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77" name="AutoShape 153"/>
              <p:cNvSpPr>
                <a:spLocks noChangeArrowheads="1"/>
              </p:cNvSpPr>
              <p:nvPr/>
            </p:nvSpPr>
            <p:spPr bwMode="auto">
              <a:xfrm>
                <a:off x="677" y="2543"/>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8" name="Freeform 154"/>
              <p:cNvSpPr>
                <a:spLocks/>
              </p:cNvSpPr>
              <p:nvPr/>
            </p:nvSpPr>
            <p:spPr bwMode="auto">
              <a:xfrm>
                <a:off x="677" y="2543"/>
                <a:ext cx="63" cy="26"/>
              </a:xfrm>
              <a:custGeom>
                <a:avLst/>
                <a:gdLst>
                  <a:gd name="T0" fmla="*/ 0 w 63"/>
                  <a:gd name="T1" fmla="*/ 16 h 26"/>
                  <a:gd name="T2" fmla="*/ 0 w 63"/>
                  <a:gd name="T3" fmla="*/ 16 h 26"/>
                  <a:gd name="T4" fmla="*/ 0 w 63"/>
                  <a:gd name="T5" fmla="*/ 11 h 26"/>
                  <a:gd name="T6" fmla="*/ 0 w 63"/>
                  <a:gd name="T7" fmla="*/ 6 h 26"/>
                  <a:gd name="T8" fmla="*/ 0 w 63"/>
                  <a:gd name="T9" fmla="*/ 6 h 26"/>
                  <a:gd name="T10" fmla="*/ 9 w 63"/>
                  <a:gd name="T11" fmla="*/ 0 h 26"/>
                  <a:gd name="T12" fmla="*/ 9 w 63"/>
                  <a:gd name="T13" fmla="*/ 0 h 26"/>
                  <a:gd name="T14" fmla="*/ 53 w 63"/>
                  <a:gd name="T15" fmla="*/ 0 h 26"/>
                  <a:gd name="T16" fmla="*/ 58 w 63"/>
                  <a:gd name="T17" fmla="*/ 0 h 26"/>
                  <a:gd name="T18" fmla="*/ 58 w 63"/>
                  <a:gd name="T19" fmla="*/ 6 h 26"/>
                  <a:gd name="T20" fmla="*/ 58 w 63"/>
                  <a:gd name="T21" fmla="*/ 6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6 h 26"/>
                  <a:gd name="T52" fmla="*/ 0 w 63"/>
                  <a:gd name="T53" fmla="*/ 1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6"/>
                    </a:moveTo>
                    <a:lnTo>
                      <a:pt x="0" y="16"/>
                    </a:lnTo>
                    <a:lnTo>
                      <a:pt x="0" y="11"/>
                    </a:lnTo>
                    <a:lnTo>
                      <a:pt x="0" y="6"/>
                    </a:lnTo>
                    <a:lnTo>
                      <a:pt x="9" y="0"/>
                    </a:lnTo>
                    <a:lnTo>
                      <a:pt x="53" y="0"/>
                    </a:lnTo>
                    <a:lnTo>
                      <a:pt x="58" y="0"/>
                    </a:lnTo>
                    <a:lnTo>
                      <a:pt x="58" y="6"/>
                    </a:lnTo>
                    <a:lnTo>
                      <a:pt x="63" y="11"/>
                    </a:lnTo>
                    <a:lnTo>
                      <a:pt x="63" y="16"/>
                    </a:lnTo>
                    <a:lnTo>
                      <a:pt x="63" y="21"/>
                    </a:lnTo>
                    <a:lnTo>
                      <a:pt x="58" y="21"/>
                    </a:lnTo>
                    <a:lnTo>
                      <a:pt x="53" y="26"/>
                    </a:lnTo>
                    <a:lnTo>
                      <a:pt x="48" y="26"/>
                    </a:lnTo>
                    <a:lnTo>
                      <a:pt x="9" y="26"/>
                    </a:lnTo>
                    <a:lnTo>
                      <a:pt x="5" y="26"/>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79" name="Freeform 155"/>
              <p:cNvSpPr>
                <a:spLocks/>
              </p:cNvSpPr>
              <p:nvPr/>
            </p:nvSpPr>
            <p:spPr bwMode="auto">
              <a:xfrm>
                <a:off x="735" y="2549"/>
                <a:ext cx="24" cy="41"/>
              </a:xfrm>
              <a:custGeom>
                <a:avLst/>
                <a:gdLst>
                  <a:gd name="T0" fmla="*/ 0 w 24"/>
                  <a:gd name="T1" fmla="*/ 15 h 41"/>
                  <a:gd name="T2" fmla="*/ 0 w 24"/>
                  <a:gd name="T3" fmla="*/ 35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5"/>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1" name="Group 156"/>
            <p:cNvGrpSpPr>
              <a:grpSpLocks/>
            </p:cNvGrpSpPr>
            <p:nvPr/>
          </p:nvGrpSpPr>
          <p:grpSpPr bwMode="auto">
            <a:xfrm>
              <a:off x="633" y="2636"/>
              <a:ext cx="145" cy="51"/>
              <a:chOff x="633" y="2636"/>
              <a:chExt cx="145" cy="51"/>
            </a:xfrm>
          </p:grpSpPr>
          <p:sp>
            <p:nvSpPr>
              <p:cNvPr id="51562" name="Oval 157"/>
              <p:cNvSpPr>
                <a:spLocks noChangeArrowheads="1"/>
              </p:cNvSpPr>
              <p:nvPr/>
            </p:nvSpPr>
            <p:spPr bwMode="auto">
              <a:xfrm>
                <a:off x="754" y="2651"/>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3" name="Freeform 158"/>
              <p:cNvSpPr>
                <a:spLocks/>
              </p:cNvSpPr>
              <p:nvPr/>
            </p:nvSpPr>
            <p:spPr bwMode="auto">
              <a:xfrm>
                <a:off x="754" y="2651"/>
                <a:ext cx="15" cy="21"/>
              </a:xfrm>
              <a:custGeom>
                <a:avLst/>
                <a:gdLst>
                  <a:gd name="T0" fmla="*/ 5 w 15"/>
                  <a:gd name="T1" fmla="*/ 15 h 21"/>
                  <a:gd name="T2" fmla="*/ 5 w 15"/>
                  <a:gd name="T3" fmla="*/ 15 h 21"/>
                  <a:gd name="T4" fmla="*/ 0 w 15"/>
                  <a:gd name="T5" fmla="*/ 15 h 21"/>
                  <a:gd name="T6" fmla="*/ 0 w 15"/>
                  <a:gd name="T7" fmla="*/ 10 h 21"/>
                  <a:gd name="T8" fmla="*/ 0 w 15"/>
                  <a:gd name="T9" fmla="*/ 5 h 21"/>
                  <a:gd name="T10" fmla="*/ 5 w 15"/>
                  <a:gd name="T11" fmla="*/ 0 h 21"/>
                  <a:gd name="T12" fmla="*/ 10 w 15"/>
                  <a:gd name="T13" fmla="*/ 0 h 21"/>
                  <a:gd name="T14" fmla="*/ 15 w 15"/>
                  <a:gd name="T15" fmla="*/ 0 h 21"/>
                  <a:gd name="T16" fmla="*/ 15 w 15"/>
                  <a:gd name="T17" fmla="*/ 5 h 21"/>
                  <a:gd name="T18" fmla="*/ 15 w 15"/>
                  <a:gd name="T19" fmla="*/ 5 h 21"/>
                  <a:gd name="T20" fmla="*/ 15 w 15"/>
                  <a:gd name="T21" fmla="*/ 10 h 21"/>
                  <a:gd name="T22" fmla="*/ 10 w 15"/>
                  <a:gd name="T23" fmla="*/ 15 h 21"/>
                  <a:gd name="T24" fmla="*/ 5 w 15"/>
                  <a:gd name="T25" fmla="*/ 21 h 21"/>
                  <a:gd name="T26" fmla="*/ 5 w 15"/>
                  <a:gd name="T27" fmla="*/ 21 h 21"/>
                  <a:gd name="T28" fmla="*/ 5 w 15"/>
                  <a:gd name="T29" fmla="*/ 15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5"/>
                    </a:moveTo>
                    <a:lnTo>
                      <a:pt x="5" y="15"/>
                    </a:lnTo>
                    <a:lnTo>
                      <a:pt x="0" y="15"/>
                    </a:lnTo>
                    <a:lnTo>
                      <a:pt x="0" y="10"/>
                    </a:lnTo>
                    <a:lnTo>
                      <a:pt x="0" y="5"/>
                    </a:lnTo>
                    <a:lnTo>
                      <a:pt x="5" y="0"/>
                    </a:lnTo>
                    <a:lnTo>
                      <a:pt x="10" y="0"/>
                    </a:lnTo>
                    <a:lnTo>
                      <a:pt x="15" y="0"/>
                    </a:lnTo>
                    <a:lnTo>
                      <a:pt x="15" y="5"/>
                    </a:lnTo>
                    <a:lnTo>
                      <a:pt x="15" y="10"/>
                    </a:lnTo>
                    <a:lnTo>
                      <a:pt x="10" y="15"/>
                    </a:lnTo>
                    <a:lnTo>
                      <a:pt x="5" y="21"/>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564" name="AutoShape 159"/>
              <p:cNvSpPr>
                <a:spLocks noChangeArrowheads="1"/>
              </p:cNvSpPr>
              <p:nvPr/>
            </p:nvSpPr>
            <p:spPr bwMode="auto">
              <a:xfrm>
                <a:off x="633" y="2672"/>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5" name="Freeform 160"/>
              <p:cNvSpPr>
                <a:spLocks/>
              </p:cNvSpPr>
              <p:nvPr/>
            </p:nvSpPr>
            <p:spPr bwMode="auto">
              <a:xfrm>
                <a:off x="633" y="2672"/>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66" name="AutoShape 161"/>
              <p:cNvSpPr>
                <a:spLocks noChangeArrowheads="1"/>
              </p:cNvSpPr>
              <p:nvPr/>
            </p:nvSpPr>
            <p:spPr bwMode="auto">
              <a:xfrm>
                <a:off x="672" y="2656"/>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7" name="Freeform 162"/>
              <p:cNvSpPr>
                <a:spLocks/>
              </p:cNvSpPr>
              <p:nvPr/>
            </p:nvSpPr>
            <p:spPr bwMode="auto">
              <a:xfrm>
                <a:off x="672" y="2656"/>
                <a:ext cx="63" cy="26"/>
              </a:xfrm>
              <a:custGeom>
                <a:avLst/>
                <a:gdLst>
                  <a:gd name="T0" fmla="*/ 0 w 63"/>
                  <a:gd name="T1" fmla="*/ 16 h 26"/>
                  <a:gd name="T2" fmla="*/ 0 w 63"/>
                  <a:gd name="T3" fmla="*/ 16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0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6 h 26"/>
                  <a:gd name="T56" fmla="*/ 0 w 63"/>
                  <a:gd name="T57" fmla="*/ 16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6"/>
                    </a:moveTo>
                    <a:lnTo>
                      <a:pt x="0" y="16"/>
                    </a:lnTo>
                    <a:lnTo>
                      <a:pt x="5" y="5"/>
                    </a:lnTo>
                    <a:lnTo>
                      <a:pt x="10" y="0"/>
                    </a:lnTo>
                    <a:lnTo>
                      <a:pt x="53" y="0"/>
                    </a:lnTo>
                    <a:lnTo>
                      <a:pt x="58" y="0"/>
                    </a:lnTo>
                    <a:lnTo>
                      <a:pt x="63" y="5"/>
                    </a:lnTo>
                    <a:lnTo>
                      <a:pt x="63" y="10"/>
                    </a:lnTo>
                    <a:lnTo>
                      <a:pt x="63" y="16"/>
                    </a:lnTo>
                    <a:lnTo>
                      <a:pt x="63" y="21"/>
                    </a:lnTo>
                    <a:lnTo>
                      <a:pt x="58" y="21"/>
                    </a:lnTo>
                    <a:lnTo>
                      <a:pt x="58" y="26"/>
                    </a:lnTo>
                    <a:lnTo>
                      <a:pt x="53" y="26"/>
                    </a:lnTo>
                    <a:lnTo>
                      <a:pt x="10" y="26"/>
                    </a:lnTo>
                    <a:lnTo>
                      <a:pt x="5" y="26"/>
                    </a:lnTo>
                    <a:lnTo>
                      <a:pt x="5" y="21"/>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68" name="AutoShape 163"/>
              <p:cNvSpPr>
                <a:spLocks noChangeArrowheads="1"/>
              </p:cNvSpPr>
              <p:nvPr/>
            </p:nvSpPr>
            <p:spPr bwMode="auto">
              <a:xfrm>
                <a:off x="677" y="2636"/>
                <a:ext cx="67"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9" name="Freeform 164"/>
              <p:cNvSpPr>
                <a:spLocks/>
              </p:cNvSpPr>
              <p:nvPr/>
            </p:nvSpPr>
            <p:spPr bwMode="auto">
              <a:xfrm>
                <a:off x="677" y="2636"/>
                <a:ext cx="63" cy="25"/>
              </a:xfrm>
              <a:custGeom>
                <a:avLst/>
                <a:gdLst>
                  <a:gd name="T0" fmla="*/ 0 w 63"/>
                  <a:gd name="T1" fmla="*/ 15 h 25"/>
                  <a:gd name="T2" fmla="*/ 0 w 63"/>
                  <a:gd name="T3" fmla="*/ 15 h 25"/>
                  <a:gd name="T4" fmla="*/ 0 w 63"/>
                  <a:gd name="T5" fmla="*/ 10 h 25"/>
                  <a:gd name="T6" fmla="*/ 0 w 63"/>
                  <a:gd name="T7" fmla="*/ 5 h 25"/>
                  <a:gd name="T8" fmla="*/ 0 w 63"/>
                  <a:gd name="T9" fmla="*/ 5 h 25"/>
                  <a:gd name="T10" fmla="*/ 9 w 63"/>
                  <a:gd name="T11" fmla="*/ 0 h 25"/>
                  <a:gd name="T12" fmla="*/ 9 w 63"/>
                  <a:gd name="T13" fmla="*/ 0 h 25"/>
                  <a:gd name="T14" fmla="*/ 53 w 63"/>
                  <a:gd name="T15" fmla="*/ 0 h 25"/>
                  <a:gd name="T16" fmla="*/ 58 w 63"/>
                  <a:gd name="T17" fmla="*/ 0 h 25"/>
                  <a:gd name="T18" fmla="*/ 58 w 63"/>
                  <a:gd name="T19" fmla="*/ 5 h 25"/>
                  <a:gd name="T20" fmla="*/ 58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3 w 63"/>
                  <a:gd name="T37" fmla="*/ 25 h 25"/>
                  <a:gd name="T38" fmla="*/ 53 w 63"/>
                  <a:gd name="T39" fmla="*/ 25 h 25"/>
                  <a:gd name="T40" fmla="*/ 48 w 63"/>
                  <a:gd name="T41" fmla="*/ 25 h 25"/>
                  <a:gd name="T42" fmla="*/ 9 w 63"/>
                  <a:gd name="T43" fmla="*/ 25 h 25"/>
                  <a:gd name="T44" fmla="*/ 9 w 63"/>
                  <a:gd name="T45" fmla="*/ 25 h 25"/>
                  <a:gd name="T46" fmla="*/ 5 w 63"/>
                  <a:gd name="T47" fmla="*/ 25 h 25"/>
                  <a:gd name="T48" fmla="*/ 0 w 63"/>
                  <a:gd name="T49" fmla="*/ 20 h 25"/>
                  <a:gd name="T50" fmla="*/ 0 w 63"/>
                  <a:gd name="T51" fmla="*/ 15 h 25"/>
                  <a:gd name="T52" fmla="*/ 0 w 63"/>
                  <a:gd name="T53" fmla="*/ 15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5">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5"/>
                    </a:lnTo>
                    <a:lnTo>
                      <a:pt x="48" y="25"/>
                    </a:lnTo>
                    <a:lnTo>
                      <a:pt x="9" y="25"/>
                    </a:lnTo>
                    <a:lnTo>
                      <a:pt x="5" y="25"/>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70" name="Freeform 165"/>
              <p:cNvSpPr>
                <a:spLocks/>
              </p:cNvSpPr>
              <p:nvPr/>
            </p:nvSpPr>
            <p:spPr bwMode="auto">
              <a:xfrm>
                <a:off x="735" y="2641"/>
                <a:ext cx="24" cy="41"/>
              </a:xfrm>
              <a:custGeom>
                <a:avLst/>
                <a:gdLst>
                  <a:gd name="T0" fmla="*/ 0 w 24"/>
                  <a:gd name="T1" fmla="*/ 15 h 41"/>
                  <a:gd name="T2" fmla="*/ 0 w 24"/>
                  <a:gd name="T3" fmla="*/ 36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2" name="Group 166"/>
            <p:cNvGrpSpPr>
              <a:grpSpLocks/>
            </p:cNvGrpSpPr>
            <p:nvPr/>
          </p:nvGrpSpPr>
          <p:grpSpPr bwMode="auto">
            <a:xfrm>
              <a:off x="633" y="2728"/>
              <a:ext cx="145" cy="51"/>
              <a:chOff x="633" y="2728"/>
              <a:chExt cx="145" cy="51"/>
            </a:xfrm>
          </p:grpSpPr>
          <p:sp>
            <p:nvSpPr>
              <p:cNvPr id="51553" name="Oval 167"/>
              <p:cNvSpPr>
                <a:spLocks noChangeArrowheads="1"/>
              </p:cNvSpPr>
              <p:nvPr/>
            </p:nvSpPr>
            <p:spPr bwMode="auto">
              <a:xfrm>
                <a:off x="754" y="2743"/>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4" name="Freeform 168"/>
              <p:cNvSpPr>
                <a:spLocks/>
              </p:cNvSpPr>
              <p:nvPr/>
            </p:nvSpPr>
            <p:spPr bwMode="auto">
              <a:xfrm>
                <a:off x="754" y="2743"/>
                <a:ext cx="15" cy="21"/>
              </a:xfrm>
              <a:custGeom>
                <a:avLst/>
                <a:gdLst>
                  <a:gd name="T0" fmla="*/ 5 w 15"/>
                  <a:gd name="T1" fmla="*/ 16 h 21"/>
                  <a:gd name="T2" fmla="*/ 5 w 15"/>
                  <a:gd name="T3" fmla="*/ 16 h 21"/>
                  <a:gd name="T4" fmla="*/ 0 w 15"/>
                  <a:gd name="T5" fmla="*/ 16 h 21"/>
                  <a:gd name="T6" fmla="*/ 0 w 15"/>
                  <a:gd name="T7" fmla="*/ 11 h 21"/>
                  <a:gd name="T8" fmla="*/ 0 w 15"/>
                  <a:gd name="T9" fmla="*/ 5 h 21"/>
                  <a:gd name="T10" fmla="*/ 5 w 15"/>
                  <a:gd name="T11" fmla="*/ 0 h 21"/>
                  <a:gd name="T12" fmla="*/ 10 w 15"/>
                  <a:gd name="T13" fmla="*/ 0 h 21"/>
                  <a:gd name="T14" fmla="*/ 15 w 15"/>
                  <a:gd name="T15" fmla="*/ 0 h 21"/>
                  <a:gd name="T16" fmla="*/ 15 w 15"/>
                  <a:gd name="T17" fmla="*/ 5 h 21"/>
                  <a:gd name="T18" fmla="*/ 15 w 15"/>
                  <a:gd name="T19" fmla="*/ 5 h 21"/>
                  <a:gd name="T20" fmla="*/ 15 w 15"/>
                  <a:gd name="T21" fmla="*/ 11 h 21"/>
                  <a:gd name="T22" fmla="*/ 10 w 15"/>
                  <a:gd name="T23" fmla="*/ 16 h 21"/>
                  <a:gd name="T24" fmla="*/ 5 w 15"/>
                  <a:gd name="T25" fmla="*/ 21 h 21"/>
                  <a:gd name="T26" fmla="*/ 5 w 15"/>
                  <a:gd name="T27" fmla="*/ 21 h 21"/>
                  <a:gd name="T28" fmla="*/ 5 w 15"/>
                  <a:gd name="T29" fmla="*/ 1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6"/>
                    </a:moveTo>
                    <a:lnTo>
                      <a:pt x="5" y="16"/>
                    </a:lnTo>
                    <a:lnTo>
                      <a:pt x="0" y="16"/>
                    </a:lnTo>
                    <a:lnTo>
                      <a:pt x="0" y="11"/>
                    </a:lnTo>
                    <a:lnTo>
                      <a:pt x="0" y="5"/>
                    </a:lnTo>
                    <a:lnTo>
                      <a:pt x="5" y="0"/>
                    </a:lnTo>
                    <a:lnTo>
                      <a:pt x="10" y="0"/>
                    </a:lnTo>
                    <a:lnTo>
                      <a:pt x="15" y="0"/>
                    </a:lnTo>
                    <a:lnTo>
                      <a:pt x="15" y="5"/>
                    </a:lnTo>
                    <a:lnTo>
                      <a:pt x="15" y="11"/>
                    </a:lnTo>
                    <a:lnTo>
                      <a:pt x="10" y="16"/>
                    </a:lnTo>
                    <a:lnTo>
                      <a:pt x="5" y="21"/>
                    </a:lnTo>
                    <a:lnTo>
                      <a:pt x="5" y="16"/>
                    </a:lnTo>
                    <a:close/>
                  </a:path>
                </a:pathLst>
              </a:custGeom>
              <a:solidFill>
                <a:srgbClr val="FF4C4C"/>
              </a:solidFill>
              <a:ln w="7938">
                <a:solidFill>
                  <a:srgbClr val="000000"/>
                </a:solidFill>
                <a:prstDash val="solid"/>
                <a:round/>
                <a:headEnd/>
                <a:tailEnd/>
              </a:ln>
            </p:spPr>
            <p:txBody>
              <a:bodyPr/>
              <a:lstStyle/>
              <a:p>
                <a:endParaRPr lang="en-GB"/>
              </a:p>
            </p:txBody>
          </p:sp>
          <p:sp>
            <p:nvSpPr>
              <p:cNvPr id="51555" name="AutoShape 169"/>
              <p:cNvSpPr>
                <a:spLocks noChangeArrowheads="1"/>
              </p:cNvSpPr>
              <p:nvPr/>
            </p:nvSpPr>
            <p:spPr bwMode="auto">
              <a:xfrm>
                <a:off x="633" y="2764"/>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6" name="Freeform 170"/>
              <p:cNvSpPr>
                <a:spLocks/>
              </p:cNvSpPr>
              <p:nvPr/>
            </p:nvSpPr>
            <p:spPr bwMode="auto">
              <a:xfrm>
                <a:off x="633" y="2764"/>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57" name="AutoShape 171"/>
              <p:cNvSpPr>
                <a:spLocks noChangeArrowheads="1"/>
              </p:cNvSpPr>
              <p:nvPr/>
            </p:nvSpPr>
            <p:spPr bwMode="auto">
              <a:xfrm>
                <a:off x="672" y="2748"/>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8" name="Freeform 172"/>
              <p:cNvSpPr>
                <a:spLocks/>
              </p:cNvSpPr>
              <p:nvPr/>
            </p:nvSpPr>
            <p:spPr bwMode="auto">
              <a:xfrm>
                <a:off x="672" y="2748"/>
                <a:ext cx="63" cy="26"/>
              </a:xfrm>
              <a:custGeom>
                <a:avLst/>
                <a:gdLst>
                  <a:gd name="T0" fmla="*/ 0 w 63"/>
                  <a:gd name="T1" fmla="*/ 16 h 26"/>
                  <a:gd name="T2" fmla="*/ 0 w 63"/>
                  <a:gd name="T3" fmla="*/ 16 h 26"/>
                  <a:gd name="T4" fmla="*/ 5 w 63"/>
                  <a:gd name="T5" fmla="*/ 6 h 26"/>
                  <a:gd name="T6" fmla="*/ 5 w 63"/>
                  <a:gd name="T7" fmla="*/ 6 h 26"/>
                  <a:gd name="T8" fmla="*/ 5 w 63"/>
                  <a:gd name="T9" fmla="*/ 6 h 26"/>
                  <a:gd name="T10" fmla="*/ 10 w 63"/>
                  <a:gd name="T11" fmla="*/ 0 h 26"/>
                  <a:gd name="T12" fmla="*/ 10 w 63"/>
                  <a:gd name="T13" fmla="*/ 0 h 26"/>
                  <a:gd name="T14" fmla="*/ 53 w 63"/>
                  <a:gd name="T15" fmla="*/ 0 h 26"/>
                  <a:gd name="T16" fmla="*/ 58 w 63"/>
                  <a:gd name="T17" fmla="*/ 0 h 26"/>
                  <a:gd name="T18" fmla="*/ 63 w 63"/>
                  <a:gd name="T19" fmla="*/ 6 h 26"/>
                  <a:gd name="T20" fmla="*/ 63 w 63"/>
                  <a:gd name="T21" fmla="*/ 6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6 h 26"/>
                  <a:gd name="T56" fmla="*/ 0 w 63"/>
                  <a:gd name="T57" fmla="*/ 16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6"/>
                    </a:moveTo>
                    <a:lnTo>
                      <a:pt x="0" y="16"/>
                    </a:lnTo>
                    <a:lnTo>
                      <a:pt x="5" y="6"/>
                    </a:lnTo>
                    <a:lnTo>
                      <a:pt x="10" y="0"/>
                    </a:lnTo>
                    <a:lnTo>
                      <a:pt x="53" y="0"/>
                    </a:lnTo>
                    <a:lnTo>
                      <a:pt x="58" y="0"/>
                    </a:lnTo>
                    <a:lnTo>
                      <a:pt x="63" y="6"/>
                    </a:lnTo>
                    <a:lnTo>
                      <a:pt x="63" y="11"/>
                    </a:lnTo>
                    <a:lnTo>
                      <a:pt x="63" y="16"/>
                    </a:lnTo>
                    <a:lnTo>
                      <a:pt x="63" y="21"/>
                    </a:lnTo>
                    <a:lnTo>
                      <a:pt x="58" y="21"/>
                    </a:lnTo>
                    <a:lnTo>
                      <a:pt x="58" y="26"/>
                    </a:lnTo>
                    <a:lnTo>
                      <a:pt x="53" y="26"/>
                    </a:lnTo>
                    <a:lnTo>
                      <a:pt x="10" y="26"/>
                    </a:lnTo>
                    <a:lnTo>
                      <a:pt x="5" y="26"/>
                    </a:lnTo>
                    <a:lnTo>
                      <a:pt x="5" y="21"/>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59" name="AutoShape 173"/>
              <p:cNvSpPr>
                <a:spLocks noChangeArrowheads="1"/>
              </p:cNvSpPr>
              <p:nvPr/>
            </p:nvSpPr>
            <p:spPr bwMode="auto">
              <a:xfrm>
                <a:off x="677" y="2728"/>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0" name="Freeform 174"/>
              <p:cNvSpPr>
                <a:spLocks/>
              </p:cNvSpPr>
              <p:nvPr/>
            </p:nvSpPr>
            <p:spPr bwMode="auto">
              <a:xfrm>
                <a:off x="677" y="2728"/>
                <a:ext cx="63" cy="26"/>
              </a:xfrm>
              <a:custGeom>
                <a:avLst/>
                <a:gdLst>
                  <a:gd name="T0" fmla="*/ 0 w 63"/>
                  <a:gd name="T1" fmla="*/ 15 h 26"/>
                  <a:gd name="T2" fmla="*/ 0 w 63"/>
                  <a:gd name="T3" fmla="*/ 15 h 26"/>
                  <a:gd name="T4" fmla="*/ 0 w 63"/>
                  <a:gd name="T5" fmla="*/ 10 h 26"/>
                  <a:gd name="T6" fmla="*/ 0 w 63"/>
                  <a:gd name="T7" fmla="*/ 5 h 26"/>
                  <a:gd name="T8" fmla="*/ 0 w 63"/>
                  <a:gd name="T9" fmla="*/ 5 h 26"/>
                  <a:gd name="T10" fmla="*/ 9 w 63"/>
                  <a:gd name="T11" fmla="*/ 0 h 26"/>
                  <a:gd name="T12" fmla="*/ 9 w 63"/>
                  <a:gd name="T13" fmla="*/ 0 h 26"/>
                  <a:gd name="T14" fmla="*/ 53 w 63"/>
                  <a:gd name="T15" fmla="*/ 0 h 26"/>
                  <a:gd name="T16" fmla="*/ 58 w 63"/>
                  <a:gd name="T17" fmla="*/ 0 h 26"/>
                  <a:gd name="T18" fmla="*/ 58 w 63"/>
                  <a:gd name="T19" fmla="*/ 5 h 26"/>
                  <a:gd name="T20" fmla="*/ 58 w 63"/>
                  <a:gd name="T21" fmla="*/ 5 h 26"/>
                  <a:gd name="T22" fmla="*/ 63 w 63"/>
                  <a:gd name="T23" fmla="*/ 10 h 26"/>
                  <a:gd name="T24" fmla="*/ 63 w 63"/>
                  <a:gd name="T25" fmla="*/ 15 h 26"/>
                  <a:gd name="T26" fmla="*/ 63 w 63"/>
                  <a:gd name="T27" fmla="*/ 15 h 26"/>
                  <a:gd name="T28" fmla="*/ 63 w 63"/>
                  <a:gd name="T29" fmla="*/ 15 h 26"/>
                  <a:gd name="T30" fmla="*/ 63 w 63"/>
                  <a:gd name="T31" fmla="*/ 20 h 26"/>
                  <a:gd name="T32" fmla="*/ 63 w 63"/>
                  <a:gd name="T33" fmla="*/ 20 h 26"/>
                  <a:gd name="T34" fmla="*/ 58 w 63"/>
                  <a:gd name="T35" fmla="*/ 20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0 h 26"/>
                  <a:gd name="T50" fmla="*/ 0 w 63"/>
                  <a:gd name="T51" fmla="*/ 15 h 26"/>
                  <a:gd name="T52" fmla="*/ 0 w 63"/>
                  <a:gd name="T53" fmla="*/ 1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6"/>
                    </a:lnTo>
                    <a:lnTo>
                      <a:pt x="48" y="26"/>
                    </a:lnTo>
                    <a:lnTo>
                      <a:pt x="9" y="26"/>
                    </a:lnTo>
                    <a:lnTo>
                      <a:pt x="5" y="26"/>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61" name="Freeform 175"/>
              <p:cNvSpPr>
                <a:spLocks/>
              </p:cNvSpPr>
              <p:nvPr/>
            </p:nvSpPr>
            <p:spPr bwMode="auto">
              <a:xfrm>
                <a:off x="735" y="2733"/>
                <a:ext cx="24" cy="41"/>
              </a:xfrm>
              <a:custGeom>
                <a:avLst/>
                <a:gdLst>
                  <a:gd name="T0" fmla="*/ 0 w 24"/>
                  <a:gd name="T1" fmla="*/ 15 h 41"/>
                  <a:gd name="T2" fmla="*/ 0 w 24"/>
                  <a:gd name="T3" fmla="*/ 36 h 41"/>
                  <a:gd name="T4" fmla="*/ 24 w 24"/>
                  <a:gd name="T5" fmla="*/ 41 h 41"/>
                  <a:gd name="T6" fmla="*/ 9 w 24"/>
                  <a:gd name="T7" fmla="*/ 21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1"/>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3" name="Group 176"/>
            <p:cNvGrpSpPr>
              <a:grpSpLocks/>
            </p:cNvGrpSpPr>
            <p:nvPr/>
          </p:nvGrpSpPr>
          <p:grpSpPr bwMode="auto">
            <a:xfrm>
              <a:off x="633" y="2820"/>
              <a:ext cx="145" cy="51"/>
              <a:chOff x="633" y="2820"/>
              <a:chExt cx="145" cy="51"/>
            </a:xfrm>
          </p:grpSpPr>
          <p:sp>
            <p:nvSpPr>
              <p:cNvPr id="51544" name="Oval 177"/>
              <p:cNvSpPr>
                <a:spLocks noChangeArrowheads="1"/>
              </p:cNvSpPr>
              <p:nvPr/>
            </p:nvSpPr>
            <p:spPr bwMode="auto">
              <a:xfrm>
                <a:off x="754" y="2836"/>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5" name="Freeform 178"/>
              <p:cNvSpPr>
                <a:spLocks/>
              </p:cNvSpPr>
              <p:nvPr/>
            </p:nvSpPr>
            <p:spPr bwMode="auto">
              <a:xfrm>
                <a:off x="754" y="2836"/>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546" name="AutoShape 179"/>
              <p:cNvSpPr>
                <a:spLocks noChangeArrowheads="1"/>
              </p:cNvSpPr>
              <p:nvPr/>
            </p:nvSpPr>
            <p:spPr bwMode="auto">
              <a:xfrm>
                <a:off x="633" y="2856"/>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7" name="Freeform 180"/>
              <p:cNvSpPr>
                <a:spLocks/>
              </p:cNvSpPr>
              <p:nvPr/>
            </p:nvSpPr>
            <p:spPr bwMode="auto">
              <a:xfrm>
                <a:off x="633" y="2856"/>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48" name="AutoShape 181"/>
              <p:cNvSpPr>
                <a:spLocks noChangeArrowheads="1"/>
              </p:cNvSpPr>
              <p:nvPr/>
            </p:nvSpPr>
            <p:spPr bwMode="auto">
              <a:xfrm>
                <a:off x="672" y="2841"/>
                <a:ext cx="68"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9" name="Freeform 182"/>
              <p:cNvSpPr>
                <a:spLocks/>
              </p:cNvSpPr>
              <p:nvPr/>
            </p:nvSpPr>
            <p:spPr bwMode="auto">
              <a:xfrm>
                <a:off x="672" y="2841"/>
                <a:ext cx="63" cy="25"/>
              </a:xfrm>
              <a:custGeom>
                <a:avLst/>
                <a:gdLst>
                  <a:gd name="T0" fmla="*/ 0 w 63"/>
                  <a:gd name="T1" fmla="*/ 15 h 25"/>
                  <a:gd name="T2" fmla="*/ 0 w 63"/>
                  <a:gd name="T3" fmla="*/ 15 h 25"/>
                  <a:gd name="T4" fmla="*/ 5 w 63"/>
                  <a:gd name="T5" fmla="*/ 5 h 25"/>
                  <a:gd name="T6" fmla="*/ 5 w 63"/>
                  <a:gd name="T7" fmla="*/ 5 h 25"/>
                  <a:gd name="T8" fmla="*/ 5 w 63"/>
                  <a:gd name="T9" fmla="*/ 5 h 25"/>
                  <a:gd name="T10" fmla="*/ 10 w 63"/>
                  <a:gd name="T11" fmla="*/ 0 h 25"/>
                  <a:gd name="T12" fmla="*/ 10 w 63"/>
                  <a:gd name="T13" fmla="*/ 0 h 25"/>
                  <a:gd name="T14" fmla="*/ 53 w 63"/>
                  <a:gd name="T15" fmla="*/ 0 h 25"/>
                  <a:gd name="T16" fmla="*/ 58 w 63"/>
                  <a:gd name="T17" fmla="*/ 0 h 25"/>
                  <a:gd name="T18" fmla="*/ 63 w 63"/>
                  <a:gd name="T19" fmla="*/ 5 h 25"/>
                  <a:gd name="T20" fmla="*/ 63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8 w 63"/>
                  <a:gd name="T37" fmla="*/ 25 h 25"/>
                  <a:gd name="T38" fmla="*/ 58 w 63"/>
                  <a:gd name="T39" fmla="*/ 25 h 25"/>
                  <a:gd name="T40" fmla="*/ 53 w 63"/>
                  <a:gd name="T41" fmla="*/ 25 h 25"/>
                  <a:gd name="T42" fmla="*/ 10 w 63"/>
                  <a:gd name="T43" fmla="*/ 25 h 25"/>
                  <a:gd name="T44" fmla="*/ 10 w 63"/>
                  <a:gd name="T45" fmla="*/ 25 h 25"/>
                  <a:gd name="T46" fmla="*/ 5 w 63"/>
                  <a:gd name="T47" fmla="*/ 25 h 25"/>
                  <a:gd name="T48" fmla="*/ 5 w 63"/>
                  <a:gd name="T49" fmla="*/ 20 h 25"/>
                  <a:gd name="T50" fmla="*/ 5 w 63"/>
                  <a:gd name="T51" fmla="*/ 20 h 25"/>
                  <a:gd name="T52" fmla="*/ 0 w 63"/>
                  <a:gd name="T53" fmla="*/ 20 h 25"/>
                  <a:gd name="T54" fmla="*/ 0 w 63"/>
                  <a:gd name="T55" fmla="*/ 15 h 25"/>
                  <a:gd name="T56" fmla="*/ 0 w 63"/>
                  <a:gd name="T57" fmla="*/ 1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5">
                    <a:moveTo>
                      <a:pt x="0" y="15"/>
                    </a:moveTo>
                    <a:lnTo>
                      <a:pt x="0" y="15"/>
                    </a:lnTo>
                    <a:lnTo>
                      <a:pt x="5" y="5"/>
                    </a:lnTo>
                    <a:lnTo>
                      <a:pt x="10" y="0"/>
                    </a:lnTo>
                    <a:lnTo>
                      <a:pt x="53" y="0"/>
                    </a:lnTo>
                    <a:lnTo>
                      <a:pt x="58" y="0"/>
                    </a:lnTo>
                    <a:lnTo>
                      <a:pt x="63" y="5"/>
                    </a:lnTo>
                    <a:lnTo>
                      <a:pt x="63" y="10"/>
                    </a:lnTo>
                    <a:lnTo>
                      <a:pt x="63" y="15"/>
                    </a:lnTo>
                    <a:lnTo>
                      <a:pt x="63" y="20"/>
                    </a:lnTo>
                    <a:lnTo>
                      <a:pt x="58" y="20"/>
                    </a:lnTo>
                    <a:lnTo>
                      <a:pt x="58" y="25"/>
                    </a:lnTo>
                    <a:lnTo>
                      <a:pt x="53" y="25"/>
                    </a:lnTo>
                    <a:lnTo>
                      <a:pt x="10" y="25"/>
                    </a:lnTo>
                    <a:lnTo>
                      <a:pt x="5" y="25"/>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50" name="AutoShape 183"/>
              <p:cNvSpPr>
                <a:spLocks noChangeArrowheads="1"/>
              </p:cNvSpPr>
              <p:nvPr/>
            </p:nvSpPr>
            <p:spPr bwMode="auto">
              <a:xfrm>
                <a:off x="677" y="2820"/>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1" name="Freeform 184"/>
              <p:cNvSpPr>
                <a:spLocks/>
              </p:cNvSpPr>
              <p:nvPr/>
            </p:nvSpPr>
            <p:spPr bwMode="auto">
              <a:xfrm>
                <a:off x="677" y="2820"/>
                <a:ext cx="63" cy="26"/>
              </a:xfrm>
              <a:custGeom>
                <a:avLst/>
                <a:gdLst>
                  <a:gd name="T0" fmla="*/ 0 w 63"/>
                  <a:gd name="T1" fmla="*/ 16 h 26"/>
                  <a:gd name="T2" fmla="*/ 0 w 63"/>
                  <a:gd name="T3" fmla="*/ 16 h 26"/>
                  <a:gd name="T4" fmla="*/ 0 w 63"/>
                  <a:gd name="T5" fmla="*/ 10 h 26"/>
                  <a:gd name="T6" fmla="*/ 0 w 63"/>
                  <a:gd name="T7" fmla="*/ 5 h 26"/>
                  <a:gd name="T8" fmla="*/ 0 w 63"/>
                  <a:gd name="T9" fmla="*/ 5 h 26"/>
                  <a:gd name="T10" fmla="*/ 9 w 63"/>
                  <a:gd name="T11" fmla="*/ 0 h 26"/>
                  <a:gd name="T12" fmla="*/ 9 w 63"/>
                  <a:gd name="T13" fmla="*/ 0 h 26"/>
                  <a:gd name="T14" fmla="*/ 53 w 63"/>
                  <a:gd name="T15" fmla="*/ 0 h 26"/>
                  <a:gd name="T16" fmla="*/ 58 w 63"/>
                  <a:gd name="T17" fmla="*/ 0 h 26"/>
                  <a:gd name="T18" fmla="*/ 58 w 63"/>
                  <a:gd name="T19" fmla="*/ 5 h 26"/>
                  <a:gd name="T20" fmla="*/ 58 w 63"/>
                  <a:gd name="T21" fmla="*/ 5 h 26"/>
                  <a:gd name="T22" fmla="*/ 63 w 63"/>
                  <a:gd name="T23" fmla="*/ 10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6 h 26"/>
                  <a:gd name="T52" fmla="*/ 0 w 63"/>
                  <a:gd name="T53" fmla="*/ 1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6"/>
                    </a:moveTo>
                    <a:lnTo>
                      <a:pt x="0" y="16"/>
                    </a:lnTo>
                    <a:lnTo>
                      <a:pt x="0" y="10"/>
                    </a:lnTo>
                    <a:lnTo>
                      <a:pt x="0" y="5"/>
                    </a:lnTo>
                    <a:lnTo>
                      <a:pt x="9" y="0"/>
                    </a:lnTo>
                    <a:lnTo>
                      <a:pt x="53" y="0"/>
                    </a:lnTo>
                    <a:lnTo>
                      <a:pt x="58" y="0"/>
                    </a:lnTo>
                    <a:lnTo>
                      <a:pt x="58" y="5"/>
                    </a:lnTo>
                    <a:lnTo>
                      <a:pt x="63" y="10"/>
                    </a:lnTo>
                    <a:lnTo>
                      <a:pt x="63" y="16"/>
                    </a:lnTo>
                    <a:lnTo>
                      <a:pt x="63" y="21"/>
                    </a:lnTo>
                    <a:lnTo>
                      <a:pt x="58" y="21"/>
                    </a:lnTo>
                    <a:lnTo>
                      <a:pt x="53" y="26"/>
                    </a:lnTo>
                    <a:lnTo>
                      <a:pt x="48" y="26"/>
                    </a:lnTo>
                    <a:lnTo>
                      <a:pt x="9" y="26"/>
                    </a:lnTo>
                    <a:lnTo>
                      <a:pt x="5" y="26"/>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52" name="Freeform 185"/>
              <p:cNvSpPr>
                <a:spLocks/>
              </p:cNvSpPr>
              <p:nvPr/>
            </p:nvSpPr>
            <p:spPr bwMode="auto">
              <a:xfrm>
                <a:off x="735" y="2825"/>
                <a:ext cx="24" cy="41"/>
              </a:xfrm>
              <a:custGeom>
                <a:avLst/>
                <a:gdLst>
                  <a:gd name="T0" fmla="*/ 0 w 24"/>
                  <a:gd name="T1" fmla="*/ 16 h 41"/>
                  <a:gd name="T2" fmla="*/ 0 w 24"/>
                  <a:gd name="T3" fmla="*/ 36 h 41"/>
                  <a:gd name="T4" fmla="*/ 24 w 24"/>
                  <a:gd name="T5" fmla="*/ 41 h 41"/>
                  <a:gd name="T6" fmla="*/ 9 w 24"/>
                  <a:gd name="T7" fmla="*/ 21 h 41"/>
                  <a:gd name="T8" fmla="*/ 24 w 24"/>
                  <a:gd name="T9" fmla="*/ 5 h 41"/>
                  <a:gd name="T10" fmla="*/ 5 w 24"/>
                  <a:gd name="T11" fmla="*/ 0 h 41"/>
                  <a:gd name="T12" fmla="*/ 0 w 24"/>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6"/>
                    </a:moveTo>
                    <a:lnTo>
                      <a:pt x="0" y="36"/>
                    </a:lnTo>
                    <a:lnTo>
                      <a:pt x="24" y="41"/>
                    </a:lnTo>
                    <a:lnTo>
                      <a:pt x="9" y="21"/>
                    </a:lnTo>
                    <a:lnTo>
                      <a:pt x="24" y="5"/>
                    </a:lnTo>
                    <a:lnTo>
                      <a:pt x="5" y="0"/>
                    </a:lnTo>
                    <a:lnTo>
                      <a:pt x="0" y="16"/>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4" name="Group 186"/>
            <p:cNvGrpSpPr>
              <a:grpSpLocks/>
            </p:cNvGrpSpPr>
            <p:nvPr/>
          </p:nvGrpSpPr>
          <p:grpSpPr bwMode="auto">
            <a:xfrm>
              <a:off x="633" y="2912"/>
              <a:ext cx="145" cy="52"/>
              <a:chOff x="633" y="2912"/>
              <a:chExt cx="145" cy="52"/>
            </a:xfrm>
          </p:grpSpPr>
          <p:sp>
            <p:nvSpPr>
              <p:cNvPr id="51535" name="Oval 187"/>
              <p:cNvSpPr>
                <a:spLocks noChangeArrowheads="1"/>
              </p:cNvSpPr>
              <p:nvPr/>
            </p:nvSpPr>
            <p:spPr bwMode="auto">
              <a:xfrm>
                <a:off x="754" y="2928"/>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6" name="Freeform 188"/>
              <p:cNvSpPr>
                <a:spLocks/>
              </p:cNvSpPr>
              <p:nvPr/>
            </p:nvSpPr>
            <p:spPr bwMode="auto">
              <a:xfrm>
                <a:off x="754" y="2928"/>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537" name="AutoShape 189"/>
              <p:cNvSpPr>
                <a:spLocks noChangeArrowheads="1"/>
              </p:cNvSpPr>
              <p:nvPr/>
            </p:nvSpPr>
            <p:spPr bwMode="auto">
              <a:xfrm>
                <a:off x="633" y="2948"/>
                <a:ext cx="44" cy="11"/>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8" name="Freeform 190"/>
              <p:cNvSpPr>
                <a:spLocks/>
              </p:cNvSpPr>
              <p:nvPr/>
            </p:nvSpPr>
            <p:spPr bwMode="auto">
              <a:xfrm>
                <a:off x="633" y="2948"/>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39" name="AutoShape 191"/>
              <p:cNvSpPr>
                <a:spLocks noChangeArrowheads="1"/>
              </p:cNvSpPr>
              <p:nvPr/>
            </p:nvSpPr>
            <p:spPr bwMode="auto">
              <a:xfrm>
                <a:off x="672" y="2933"/>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0" name="Freeform 192"/>
              <p:cNvSpPr>
                <a:spLocks/>
              </p:cNvSpPr>
              <p:nvPr/>
            </p:nvSpPr>
            <p:spPr bwMode="auto">
              <a:xfrm>
                <a:off x="672" y="2933"/>
                <a:ext cx="63" cy="26"/>
              </a:xfrm>
              <a:custGeom>
                <a:avLst/>
                <a:gdLst>
                  <a:gd name="T0" fmla="*/ 0 w 63"/>
                  <a:gd name="T1" fmla="*/ 15 h 26"/>
                  <a:gd name="T2" fmla="*/ 0 w 63"/>
                  <a:gd name="T3" fmla="*/ 15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0 h 26"/>
                  <a:gd name="T24" fmla="*/ 63 w 63"/>
                  <a:gd name="T25" fmla="*/ 15 h 26"/>
                  <a:gd name="T26" fmla="*/ 63 w 63"/>
                  <a:gd name="T27" fmla="*/ 15 h 26"/>
                  <a:gd name="T28" fmla="*/ 63 w 63"/>
                  <a:gd name="T29" fmla="*/ 15 h 26"/>
                  <a:gd name="T30" fmla="*/ 63 w 63"/>
                  <a:gd name="T31" fmla="*/ 20 h 26"/>
                  <a:gd name="T32" fmla="*/ 63 w 63"/>
                  <a:gd name="T33" fmla="*/ 20 h 26"/>
                  <a:gd name="T34" fmla="*/ 58 w 63"/>
                  <a:gd name="T35" fmla="*/ 20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0 h 26"/>
                  <a:gd name="T50" fmla="*/ 5 w 63"/>
                  <a:gd name="T51" fmla="*/ 20 h 26"/>
                  <a:gd name="T52" fmla="*/ 0 w 63"/>
                  <a:gd name="T53" fmla="*/ 20 h 26"/>
                  <a:gd name="T54" fmla="*/ 0 w 63"/>
                  <a:gd name="T55" fmla="*/ 15 h 26"/>
                  <a:gd name="T56" fmla="*/ 0 w 63"/>
                  <a:gd name="T57" fmla="*/ 1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5"/>
                    </a:moveTo>
                    <a:lnTo>
                      <a:pt x="0" y="15"/>
                    </a:lnTo>
                    <a:lnTo>
                      <a:pt x="5" y="5"/>
                    </a:lnTo>
                    <a:lnTo>
                      <a:pt x="10" y="0"/>
                    </a:lnTo>
                    <a:lnTo>
                      <a:pt x="53" y="0"/>
                    </a:lnTo>
                    <a:lnTo>
                      <a:pt x="58" y="0"/>
                    </a:lnTo>
                    <a:lnTo>
                      <a:pt x="63" y="5"/>
                    </a:lnTo>
                    <a:lnTo>
                      <a:pt x="63" y="10"/>
                    </a:lnTo>
                    <a:lnTo>
                      <a:pt x="63" y="15"/>
                    </a:lnTo>
                    <a:lnTo>
                      <a:pt x="63" y="20"/>
                    </a:lnTo>
                    <a:lnTo>
                      <a:pt x="58" y="20"/>
                    </a:lnTo>
                    <a:lnTo>
                      <a:pt x="58" y="26"/>
                    </a:lnTo>
                    <a:lnTo>
                      <a:pt x="53" y="26"/>
                    </a:lnTo>
                    <a:lnTo>
                      <a:pt x="10" y="26"/>
                    </a:lnTo>
                    <a:lnTo>
                      <a:pt x="5" y="26"/>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41" name="AutoShape 193"/>
              <p:cNvSpPr>
                <a:spLocks noChangeArrowheads="1"/>
              </p:cNvSpPr>
              <p:nvPr/>
            </p:nvSpPr>
            <p:spPr bwMode="auto">
              <a:xfrm>
                <a:off x="677" y="2912"/>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2" name="Freeform 194"/>
              <p:cNvSpPr>
                <a:spLocks/>
              </p:cNvSpPr>
              <p:nvPr/>
            </p:nvSpPr>
            <p:spPr bwMode="auto">
              <a:xfrm>
                <a:off x="677" y="2912"/>
                <a:ext cx="63" cy="26"/>
              </a:xfrm>
              <a:custGeom>
                <a:avLst/>
                <a:gdLst>
                  <a:gd name="T0" fmla="*/ 0 w 63"/>
                  <a:gd name="T1" fmla="*/ 16 h 26"/>
                  <a:gd name="T2" fmla="*/ 0 w 63"/>
                  <a:gd name="T3" fmla="*/ 16 h 26"/>
                  <a:gd name="T4" fmla="*/ 0 w 63"/>
                  <a:gd name="T5" fmla="*/ 11 h 26"/>
                  <a:gd name="T6" fmla="*/ 0 w 63"/>
                  <a:gd name="T7" fmla="*/ 6 h 26"/>
                  <a:gd name="T8" fmla="*/ 0 w 63"/>
                  <a:gd name="T9" fmla="*/ 6 h 26"/>
                  <a:gd name="T10" fmla="*/ 9 w 63"/>
                  <a:gd name="T11" fmla="*/ 0 h 26"/>
                  <a:gd name="T12" fmla="*/ 9 w 63"/>
                  <a:gd name="T13" fmla="*/ 0 h 26"/>
                  <a:gd name="T14" fmla="*/ 53 w 63"/>
                  <a:gd name="T15" fmla="*/ 0 h 26"/>
                  <a:gd name="T16" fmla="*/ 58 w 63"/>
                  <a:gd name="T17" fmla="*/ 0 h 26"/>
                  <a:gd name="T18" fmla="*/ 58 w 63"/>
                  <a:gd name="T19" fmla="*/ 6 h 26"/>
                  <a:gd name="T20" fmla="*/ 58 w 63"/>
                  <a:gd name="T21" fmla="*/ 6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6 h 26"/>
                  <a:gd name="T52" fmla="*/ 0 w 63"/>
                  <a:gd name="T53" fmla="*/ 1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6"/>
                    </a:moveTo>
                    <a:lnTo>
                      <a:pt x="0" y="16"/>
                    </a:lnTo>
                    <a:lnTo>
                      <a:pt x="0" y="11"/>
                    </a:lnTo>
                    <a:lnTo>
                      <a:pt x="0" y="6"/>
                    </a:lnTo>
                    <a:lnTo>
                      <a:pt x="9" y="0"/>
                    </a:lnTo>
                    <a:lnTo>
                      <a:pt x="53" y="0"/>
                    </a:lnTo>
                    <a:lnTo>
                      <a:pt x="58" y="0"/>
                    </a:lnTo>
                    <a:lnTo>
                      <a:pt x="58" y="6"/>
                    </a:lnTo>
                    <a:lnTo>
                      <a:pt x="63" y="11"/>
                    </a:lnTo>
                    <a:lnTo>
                      <a:pt x="63" y="16"/>
                    </a:lnTo>
                    <a:lnTo>
                      <a:pt x="63" y="21"/>
                    </a:lnTo>
                    <a:lnTo>
                      <a:pt x="58" y="21"/>
                    </a:lnTo>
                    <a:lnTo>
                      <a:pt x="53" y="26"/>
                    </a:lnTo>
                    <a:lnTo>
                      <a:pt x="48" y="26"/>
                    </a:lnTo>
                    <a:lnTo>
                      <a:pt x="9" y="26"/>
                    </a:lnTo>
                    <a:lnTo>
                      <a:pt x="5" y="26"/>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43" name="Freeform 195"/>
              <p:cNvSpPr>
                <a:spLocks/>
              </p:cNvSpPr>
              <p:nvPr/>
            </p:nvSpPr>
            <p:spPr bwMode="auto">
              <a:xfrm>
                <a:off x="735" y="2918"/>
                <a:ext cx="24" cy="41"/>
              </a:xfrm>
              <a:custGeom>
                <a:avLst/>
                <a:gdLst>
                  <a:gd name="T0" fmla="*/ 0 w 24"/>
                  <a:gd name="T1" fmla="*/ 15 h 41"/>
                  <a:gd name="T2" fmla="*/ 0 w 24"/>
                  <a:gd name="T3" fmla="*/ 35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5"/>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5" name="Group 196"/>
            <p:cNvGrpSpPr>
              <a:grpSpLocks/>
            </p:cNvGrpSpPr>
            <p:nvPr/>
          </p:nvGrpSpPr>
          <p:grpSpPr bwMode="auto">
            <a:xfrm>
              <a:off x="633" y="3005"/>
              <a:ext cx="145" cy="51"/>
              <a:chOff x="633" y="3005"/>
              <a:chExt cx="145" cy="51"/>
            </a:xfrm>
          </p:grpSpPr>
          <p:sp>
            <p:nvSpPr>
              <p:cNvPr id="51526" name="Oval 197"/>
              <p:cNvSpPr>
                <a:spLocks noChangeArrowheads="1"/>
              </p:cNvSpPr>
              <p:nvPr/>
            </p:nvSpPr>
            <p:spPr bwMode="auto">
              <a:xfrm>
                <a:off x="754" y="3020"/>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7" name="Freeform 198"/>
              <p:cNvSpPr>
                <a:spLocks/>
              </p:cNvSpPr>
              <p:nvPr/>
            </p:nvSpPr>
            <p:spPr bwMode="auto">
              <a:xfrm>
                <a:off x="754" y="3020"/>
                <a:ext cx="15" cy="21"/>
              </a:xfrm>
              <a:custGeom>
                <a:avLst/>
                <a:gdLst>
                  <a:gd name="T0" fmla="*/ 5 w 15"/>
                  <a:gd name="T1" fmla="*/ 16 h 21"/>
                  <a:gd name="T2" fmla="*/ 5 w 15"/>
                  <a:gd name="T3" fmla="*/ 16 h 21"/>
                  <a:gd name="T4" fmla="*/ 0 w 15"/>
                  <a:gd name="T5" fmla="*/ 16 h 21"/>
                  <a:gd name="T6" fmla="*/ 0 w 15"/>
                  <a:gd name="T7" fmla="*/ 10 h 21"/>
                  <a:gd name="T8" fmla="*/ 0 w 15"/>
                  <a:gd name="T9" fmla="*/ 5 h 21"/>
                  <a:gd name="T10" fmla="*/ 5 w 15"/>
                  <a:gd name="T11" fmla="*/ 0 h 21"/>
                  <a:gd name="T12" fmla="*/ 10 w 15"/>
                  <a:gd name="T13" fmla="*/ 0 h 21"/>
                  <a:gd name="T14" fmla="*/ 15 w 15"/>
                  <a:gd name="T15" fmla="*/ 0 h 21"/>
                  <a:gd name="T16" fmla="*/ 15 w 15"/>
                  <a:gd name="T17" fmla="*/ 5 h 21"/>
                  <a:gd name="T18" fmla="*/ 15 w 15"/>
                  <a:gd name="T19" fmla="*/ 5 h 21"/>
                  <a:gd name="T20" fmla="*/ 15 w 15"/>
                  <a:gd name="T21" fmla="*/ 10 h 21"/>
                  <a:gd name="T22" fmla="*/ 10 w 15"/>
                  <a:gd name="T23" fmla="*/ 16 h 21"/>
                  <a:gd name="T24" fmla="*/ 5 w 15"/>
                  <a:gd name="T25" fmla="*/ 21 h 21"/>
                  <a:gd name="T26" fmla="*/ 5 w 15"/>
                  <a:gd name="T27" fmla="*/ 21 h 21"/>
                  <a:gd name="T28" fmla="*/ 5 w 15"/>
                  <a:gd name="T29" fmla="*/ 1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6"/>
                    </a:moveTo>
                    <a:lnTo>
                      <a:pt x="5" y="16"/>
                    </a:lnTo>
                    <a:lnTo>
                      <a:pt x="0" y="16"/>
                    </a:lnTo>
                    <a:lnTo>
                      <a:pt x="0" y="10"/>
                    </a:lnTo>
                    <a:lnTo>
                      <a:pt x="0" y="5"/>
                    </a:lnTo>
                    <a:lnTo>
                      <a:pt x="5" y="0"/>
                    </a:lnTo>
                    <a:lnTo>
                      <a:pt x="10" y="0"/>
                    </a:lnTo>
                    <a:lnTo>
                      <a:pt x="15" y="0"/>
                    </a:lnTo>
                    <a:lnTo>
                      <a:pt x="15" y="5"/>
                    </a:lnTo>
                    <a:lnTo>
                      <a:pt x="15" y="10"/>
                    </a:lnTo>
                    <a:lnTo>
                      <a:pt x="10" y="16"/>
                    </a:lnTo>
                    <a:lnTo>
                      <a:pt x="5" y="21"/>
                    </a:lnTo>
                    <a:lnTo>
                      <a:pt x="5" y="16"/>
                    </a:lnTo>
                    <a:close/>
                  </a:path>
                </a:pathLst>
              </a:custGeom>
              <a:solidFill>
                <a:srgbClr val="FF4C4C"/>
              </a:solidFill>
              <a:ln w="7938">
                <a:solidFill>
                  <a:srgbClr val="000000"/>
                </a:solidFill>
                <a:prstDash val="solid"/>
                <a:round/>
                <a:headEnd/>
                <a:tailEnd/>
              </a:ln>
            </p:spPr>
            <p:txBody>
              <a:bodyPr/>
              <a:lstStyle/>
              <a:p>
                <a:endParaRPr lang="en-GB"/>
              </a:p>
            </p:txBody>
          </p:sp>
          <p:sp>
            <p:nvSpPr>
              <p:cNvPr id="51528" name="AutoShape 199"/>
              <p:cNvSpPr>
                <a:spLocks noChangeArrowheads="1"/>
              </p:cNvSpPr>
              <p:nvPr/>
            </p:nvSpPr>
            <p:spPr bwMode="auto">
              <a:xfrm>
                <a:off x="633" y="3041"/>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9" name="Freeform 200"/>
              <p:cNvSpPr>
                <a:spLocks/>
              </p:cNvSpPr>
              <p:nvPr/>
            </p:nvSpPr>
            <p:spPr bwMode="auto">
              <a:xfrm>
                <a:off x="633" y="3041"/>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30" name="AutoShape 201"/>
              <p:cNvSpPr>
                <a:spLocks noChangeArrowheads="1"/>
              </p:cNvSpPr>
              <p:nvPr/>
            </p:nvSpPr>
            <p:spPr bwMode="auto">
              <a:xfrm>
                <a:off x="672" y="3025"/>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1" name="Freeform 202"/>
              <p:cNvSpPr>
                <a:spLocks/>
              </p:cNvSpPr>
              <p:nvPr/>
            </p:nvSpPr>
            <p:spPr bwMode="auto">
              <a:xfrm>
                <a:off x="672" y="3025"/>
                <a:ext cx="63" cy="26"/>
              </a:xfrm>
              <a:custGeom>
                <a:avLst/>
                <a:gdLst>
                  <a:gd name="T0" fmla="*/ 0 w 63"/>
                  <a:gd name="T1" fmla="*/ 16 h 26"/>
                  <a:gd name="T2" fmla="*/ 0 w 63"/>
                  <a:gd name="T3" fmla="*/ 16 h 26"/>
                  <a:gd name="T4" fmla="*/ 5 w 63"/>
                  <a:gd name="T5" fmla="*/ 5 h 26"/>
                  <a:gd name="T6" fmla="*/ 5 w 63"/>
                  <a:gd name="T7" fmla="*/ 5 h 26"/>
                  <a:gd name="T8" fmla="*/ 5 w 63"/>
                  <a:gd name="T9" fmla="*/ 5 h 26"/>
                  <a:gd name="T10" fmla="*/ 10 w 63"/>
                  <a:gd name="T11" fmla="*/ 0 h 26"/>
                  <a:gd name="T12" fmla="*/ 10 w 63"/>
                  <a:gd name="T13" fmla="*/ 0 h 26"/>
                  <a:gd name="T14" fmla="*/ 53 w 63"/>
                  <a:gd name="T15" fmla="*/ 0 h 26"/>
                  <a:gd name="T16" fmla="*/ 58 w 63"/>
                  <a:gd name="T17" fmla="*/ 0 h 26"/>
                  <a:gd name="T18" fmla="*/ 63 w 63"/>
                  <a:gd name="T19" fmla="*/ 5 h 26"/>
                  <a:gd name="T20" fmla="*/ 63 w 63"/>
                  <a:gd name="T21" fmla="*/ 5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8 w 63"/>
                  <a:gd name="T37" fmla="*/ 26 h 26"/>
                  <a:gd name="T38" fmla="*/ 58 w 63"/>
                  <a:gd name="T39" fmla="*/ 26 h 26"/>
                  <a:gd name="T40" fmla="*/ 53 w 63"/>
                  <a:gd name="T41" fmla="*/ 26 h 26"/>
                  <a:gd name="T42" fmla="*/ 10 w 63"/>
                  <a:gd name="T43" fmla="*/ 26 h 26"/>
                  <a:gd name="T44" fmla="*/ 10 w 63"/>
                  <a:gd name="T45" fmla="*/ 26 h 26"/>
                  <a:gd name="T46" fmla="*/ 5 w 63"/>
                  <a:gd name="T47" fmla="*/ 26 h 26"/>
                  <a:gd name="T48" fmla="*/ 5 w 63"/>
                  <a:gd name="T49" fmla="*/ 21 h 26"/>
                  <a:gd name="T50" fmla="*/ 5 w 63"/>
                  <a:gd name="T51" fmla="*/ 21 h 26"/>
                  <a:gd name="T52" fmla="*/ 0 w 63"/>
                  <a:gd name="T53" fmla="*/ 21 h 26"/>
                  <a:gd name="T54" fmla="*/ 0 w 63"/>
                  <a:gd name="T55" fmla="*/ 16 h 26"/>
                  <a:gd name="T56" fmla="*/ 0 w 63"/>
                  <a:gd name="T57" fmla="*/ 16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6">
                    <a:moveTo>
                      <a:pt x="0" y="16"/>
                    </a:moveTo>
                    <a:lnTo>
                      <a:pt x="0" y="16"/>
                    </a:lnTo>
                    <a:lnTo>
                      <a:pt x="5" y="5"/>
                    </a:lnTo>
                    <a:lnTo>
                      <a:pt x="10" y="0"/>
                    </a:lnTo>
                    <a:lnTo>
                      <a:pt x="53" y="0"/>
                    </a:lnTo>
                    <a:lnTo>
                      <a:pt x="58" y="0"/>
                    </a:lnTo>
                    <a:lnTo>
                      <a:pt x="63" y="5"/>
                    </a:lnTo>
                    <a:lnTo>
                      <a:pt x="63" y="11"/>
                    </a:lnTo>
                    <a:lnTo>
                      <a:pt x="63" y="16"/>
                    </a:lnTo>
                    <a:lnTo>
                      <a:pt x="63" y="21"/>
                    </a:lnTo>
                    <a:lnTo>
                      <a:pt x="58" y="21"/>
                    </a:lnTo>
                    <a:lnTo>
                      <a:pt x="58" y="26"/>
                    </a:lnTo>
                    <a:lnTo>
                      <a:pt x="53" y="26"/>
                    </a:lnTo>
                    <a:lnTo>
                      <a:pt x="10" y="26"/>
                    </a:lnTo>
                    <a:lnTo>
                      <a:pt x="5" y="26"/>
                    </a:lnTo>
                    <a:lnTo>
                      <a:pt x="5" y="21"/>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32" name="AutoShape 203"/>
              <p:cNvSpPr>
                <a:spLocks noChangeArrowheads="1"/>
              </p:cNvSpPr>
              <p:nvPr/>
            </p:nvSpPr>
            <p:spPr bwMode="auto">
              <a:xfrm>
                <a:off x="677" y="3005"/>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3" name="Freeform 204"/>
              <p:cNvSpPr>
                <a:spLocks/>
              </p:cNvSpPr>
              <p:nvPr/>
            </p:nvSpPr>
            <p:spPr bwMode="auto">
              <a:xfrm>
                <a:off x="677" y="3005"/>
                <a:ext cx="63" cy="25"/>
              </a:xfrm>
              <a:custGeom>
                <a:avLst/>
                <a:gdLst>
                  <a:gd name="T0" fmla="*/ 0 w 63"/>
                  <a:gd name="T1" fmla="*/ 15 h 25"/>
                  <a:gd name="T2" fmla="*/ 0 w 63"/>
                  <a:gd name="T3" fmla="*/ 15 h 25"/>
                  <a:gd name="T4" fmla="*/ 0 w 63"/>
                  <a:gd name="T5" fmla="*/ 10 h 25"/>
                  <a:gd name="T6" fmla="*/ 0 w 63"/>
                  <a:gd name="T7" fmla="*/ 5 h 25"/>
                  <a:gd name="T8" fmla="*/ 0 w 63"/>
                  <a:gd name="T9" fmla="*/ 5 h 25"/>
                  <a:gd name="T10" fmla="*/ 9 w 63"/>
                  <a:gd name="T11" fmla="*/ 0 h 25"/>
                  <a:gd name="T12" fmla="*/ 9 w 63"/>
                  <a:gd name="T13" fmla="*/ 0 h 25"/>
                  <a:gd name="T14" fmla="*/ 53 w 63"/>
                  <a:gd name="T15" fmla="*/ 0 h 25"/>
                  <a:gd name="T16" fmla="*/ 58 w 63"/>
                  <a:gd name="T17" fmla="*/ 0 h 25"/>
                  <a:gd name="T18" fmla="*/ 58 w 63"/>
                  <a:gd name="T19" fmla="*/ 5 h 25"/>
                  <a:gd name="T20" fmla="*/ 58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3 w 63"/>
                  <a:gd name="T37" fmla="*/ 25 h 25"/>
                  <a:gd name="T38" fmla="*/ 53 w 63"/>
                  <a:gd name="T39" fmla="*/ 25 h 25"/>
                  <a:gd name="T40" fmla="*/ 48 w 63"/>
                  <a:gd name="T41" fmla="*/ 25 h 25"/>
                  <a:gd name="T42" fmla="*/ 9 w 63"/>
                  <a:gd name="T43" fmla="*/ 25 h 25"/>
                  <a:gd name="T44" fmla="*/ 9 w 63"/>
                  <a:gd name="T45" fmla="*/ 25 h 25"/>
                  <a:gd name="T46" fmla="*/ 5 w 63"/>
                  <a:gd name="T47" fmla="*/ 25 h 25"/>
                  <a:gd name="T48" fmla="*/ 0 w 63"/>
                  <a:gd name="T49" fmla="*/ 20 h 25"/>
                  <a:gd name="T50" fmla="*/ 0 w 63"/>
                  <a:gd name="T51" fmla="*/ 15 h 25"/>
                  <a:gd name="T52" fmla="*/ 0 w 63"/>
                  <a:gd name="T53" fmla="*/ 15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5">
                    <a:moveTo>
                      <a:pt x="0" y="15"/>
                    </a:moveTo>
                    <a:lnTo>
                      <a:pt x="0" y="15"/>
                    </a:lnTo>
                    <a:lnTo>
                      <a:pt x="0" y="10"/>
                    </a:lnTo>
                    <a:lnTo>
                      <a:pt x="0" y="5"/>
                    </a:lnTo>
                    <a:lnTo>
                      <a:pt x="9" y="0"/>
                    </a:lnTo>
                    <a:lnTo>
                      <a:pt x="53" y="0"/>
                    </a:lnTo>
                    <a:lnTo>
                      <a:pt x="58" y="0"/>
                    </a:lnTo>
                    <a:lnTo>
                      <a:pt x="58" y="5"/>
                    </a:lnTo>
                    <a:lnTo>
                      <a:pt x="63" y="10"/>
                    </a:lnTo>
                    <a:lnTo>
                      <a:pt x="63" y="15"/>
                    </a:lnTo>
                    <a:lnTo>
                      <a:pt x="63" y="20"/>
                    </a:lnTo>
                    <a:lnTo>
                      <a:pt x="58" y="20"/>
                    </a:lnTo>
                    <a:lnTo>
                      <a:pt x="53" y="25"/>
                    </a:lnTo>
                    <a:lnTo>
                      <a:pt x="48" y="25"/>
                    </a:lnTo>
                    <a:lnTo>
                      <a:pt x="9" y="25"/>
                    </a:lnTo>
                    <a:lnTo>
                      <a:pt x="5" y="25"/>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34" name="Freeform 205"/>
              <p:cNvSpPr>
                <a:spLocks/>
              </p:cNvSpPr>
              <p:nvPr/>
            </p:nvSpPr>
            <p:spPr bwMode="auto">
              <a:xfrm>
                <a:off x="735" y="3010"/>
                <a:ext cx="24" cy="41"/>
              </a:xfrm>
              <a:custGeom>
                <a:avLst/>
                <a:gdLst>
                  <a:gd name="T0" fmla="*/ 0 w 24"/>
                  <a:gd name="T1" fmla="*/ 15 h 41"/>
                  <a:gd name="T2" fmla="*/ 0 w 24"/>
                  <a:gd name="T3" fmla="*/ 36 h 41"/>
                  <a:gd name="T4" fmla="*/ 24 w 24"/>
                  <a:gd name="T5" fmla="*/ 41 h 41"/>
                  <a:gd name="T6" fmla="*/ 9 w 24"/>
                  <a:gd name="T7" fmla="*/ 20 h 41"/>
                  <a:gd name="T8" fmla="*/ 24 w 24"/>
                  <a:gd name="T9" fmla="*/ 5 h 41"/>
                  <a:gd name="T10" fmla="*/ 5 w 24"/>
                  <a:gd name="T11" fmla="*/ 0 h 41"/>
                  <a:gd name="T12" fmla="*/ 0 w 24"/>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5"/>
                    </a:moveTo>
                    <a:lnTo>
                      <a:pt x="0" y="36"/>
                    </a:lnTo>
                    <a:lnTo>
                      <a:pt x="24" y="41"/>
                    </a:lnTo>
                    <a:lnTo>
                      <a:pt x="9" y="20"/>
                    </a:lnTo>
                    <a:lnTo>
                      <a:pt x="24" y="5"/>
                    </a:lnTo>
                    <a:lnTo>
                      <a:pt x="5" y="0"/>
                    </a:lnTo>
                    <a:lnTo>
                      <a:pt x="0" y="15"/>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6" name="Group 206"/>
            <p:cNvGrpSpPr>
              <a:grpSpLocks/>
            </p:cNvGrpSpPr>
            <p:nvPr/>
          </p:nvGrpSpPr>
          <p:grpSpPr bwMode="auto">
            <a:xfrm>
              <a:off x="633" y="3097"/>
              <a:ext cx="145" cy="51"/>
              <a:chOff x="633" y="3097"/>
              <a:chExt cx="145" cy="51"/>
            </a:xfrm>
          </p:grpSpPr>
          <p:sp>
            <p:nvSpPr>
              <p:cNvPr id="51517" name="Oval 207"/>
              <p:cNvSpPr>
                <a:spLocks noChangeArrowheads="1"/>
              </p:cNvSpPr>
              <p:nvPr/>
            </p:nvSpPr>
            <p:spPr bwMode="auto">
              <a:xfrm>
                <a:off x="754" y="3112"/>
                <a:ext cx="24" cy="21"/>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18" name="Freeform 208"/>
              <p:cNvSpPr>
                <a:spLocks/>
              </p:cNvSpPr>
              <p:nvPr/>
            </p:nvSpPr>
            <p:spPr bwMode="auto">
              <a:xfrm>
                <a:off x="754" y="3112"/>
                <a:ext cx="15" cy="21"/>
              </a:xfrm>
              <a:custGeom>
                <a:avLst/>
                <a:gdLst>
                  <a:gd name="T0" fmla="*/ 5 w 15"/>
                  <a:gd name="T1" fmla="*/ 16 h 21"/>
                  <a:gd name="T2" fmla="*/ 5 w 15"/>
                  <a:gd name="T3" fmla="*/ 16 h 21"/>
                  <a:gd name="T4" fmla="*/ 0 w 15"/>
                  <a:gd name="T5" fmla="*/ 16 h 21"/>
                  <a:gd name="T6" fmla="*/ 0 w 15"/>
                  <a:gd name="T7" fmla="*/ 11 h 21"/>
                  <a:gd name="T8" fmla="*/ 0 w 15"/>
                  <a:gd name="T9" fmla="*/ 6 h 21"/>
                  <a:gd name="T10" fmla="*/ 5 w 15"/>
                  <a:gd name="T11" fmla="*/ 0 h 21"/>
                  <a:gd name="T12" fmla="*/ 10 w 15"/>
                  <a:gd name="T13" fmla="*/ 0 h 21"/>
                  <a:gd name="T14" fmla="*/ 15 w 15"/>
                  <a:gd name="T15" fmla="*/ 0 h 21"/>
                  <a:gd name="T16" fmla="*/ 15 w 15"/>
                  <a:gd name="T17" fmla="*/ 6 h 21"/>
                  <a:gd name="T18" fmla="*/ 15 w 15"/>
                  <a:gd name="T19" fmla="*/ 6 h 21"/>
                  <a:gd name="T20" fmla="*/ 15 w 15"/>
                  <a:gd name="T21" fmla="*/ 11 h 21"/>
                  <a:gd name="T22" fmla="*/ 10 w 15"/>
                  <a:gd name="T23" fmla="*/ 16 h 21"/>
                  <a:gd name="T24" fmla="*/ 5 w 15"/>
                  <a:gd name="T25" fmla="*/ 21 h 21"/>
                  <a:gd name="T26" fmla="*/ 5 w 15"/>
                  <a:gd name="T27" fmla="*/ 21 h 21"/>
                  <a:gd name="T28" fmla="*/ 5 w 15"/>
                  <a:gd name="T29" fmla="*/ 1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1">
                    <a:moveTo>
                      <a:pt x="5" y="16"/>
                    </a:moveTo>
                    <a:lnTo>
                      <a:pt x="5" y="16"/>
                    </a:lnTo>
                    <a:lnTo>
                      <a:pt x="0" y="16"/>
                    </a:lnTo>
                    <a:lnTo>
                      <a:pt x="0" y="11"/>
                    </a:lnTo>
                    <a:lnTo>
                      <a:pt x="0" y="6"/>
                    </a:lnTo>
                    <a:lnTo>
                      <a:pt x="5" y="0"/>
                    </a:lnTo>
                    <a:lnTo>
                      <a:pt x="10" y="0"/>
                    </a:lnTo>
                    <a:lnTo>
                      <a:pt x="15" y="0"/>
                    </a:lnTo>
                    <a:lnTo>
                      <a:pt x="15" y="6"/>
                    </a:lnTo>
                    <a:lnTo>
                      <a:pt x="15" y="11"/>
                    </a:lnTo>
                    <a:lnTo>
                      <a:pt x="10" y="16"/>
                    </a:lnTo>
                    <a:lnTo>
                      <a:pt x="5" y="21"/>
                    </a:lnTo>
                    <a:lnTo>
                      <a:pt x="5" y="16"/>
                    </a:lnTo>
                    <a:close/>
                  </a:path>
                </a:pathLst>
              </a:custGeom>
              <a:solidFill>
                <a:srgbClr val="FF4C4C"/>
              </a:solidFill>
              <a:ln w="7938">
                <a:solidFill>
                  <a:srgbClr val="000000"/>
                </a:solidFill>
                <a:prstDash val="solid"/>
                <a:round/>
                <a:headEnd/>
                <a:tailEnd/>
              </a:ln>
            </p:spPr>
            <p:txBody>
              <a:bodyPr/>
              <a:lstStyle/>
              <a:p>
                <a:endParaRPr lang="en-GB"/>
              </a:p>
            </p:txBody>
          </p:sp>
          <p:sp>
            <p:nvSpPr>
              <p:cNvPr id="51519" name="AutoShape 209"/>
              <p:cNvSpPr>
                <a:spLocks noChangeArrowheads="1"/>
              </p:cNvSpPr>
              <p:nvPr/>
            </p:nvSpPr>
            <p:spPr bwMode="auto">
              <a:xfrm>
                <a:off x="633" y="3133"/>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0" name="Freeform 210"/>
              <p:cNvSpPr>
                <a:spLocks/>
              </p:cNvSpPr>
              <p:nvPr/>
            </p:nvSpPr>
            <p:spPr bwMode="auto">
              <a:xfrm>
                <a:off x="633" y="3133"/>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21" name="AutoShape 211"/>
              <p:cNvSpPr>
                <a:spLocks noChangeArrowheads="1"/>
              </p:cNvSpPr>
              <p:nvPr/>
            </p:nvSpPr>
            <p:spPr bwMode="auto">
              <a:xfrm>
                <a:off x="672" y="3118"/>
                <a:ext cx="68" cy="30"/>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2" name="Freeform 212"/>
              <p:cNvSpPr>
                <a:spLocks/>
              </p:cNvSpPr>
              <p:nvPr/>
            </p:nvSpPr>
            <p:spPr bwMode="auto">
              <a:xfrm>
                <a:off x="672" y="3118"/>
                <a:ext cx="63" cy="25"/>
              </a:xfrm>
              <a:custGeom>
                <a:avLst/>
                <a:gdLst>
                  <a:gd name="T0" fmla="*/ 0 w 63"/>
                  <a:gd name="T1" fmla="*/ 15 h 25"/>
                  <a:gd name="T2" fmla="*/ 0 w 63"/>
                  <a:gd name="T3" fmla="*/ 15 h 25"/>
                  <a:gd name="T4" fmla="*/ 5 w 63"/>
                  <a:gd name="T5" fmla="*/ 5 h 25"/>
                  <a:gd name="T6" fmla="*/ 5 w 63"/>
                  <a:gd name="T7" fmla="*/ 5 h 25"/>
                  <a:gd name="T8" fmla="*/ 5 w 63"/>
                  <a:gd name="T9" fmla="*/ 5 h 25"/>
                  <a:gd name="T10" fmla="*/ 10 w 63"/>
                  <a:gd name="T11" fmla="*/ 0 h 25"/>
                  <a:gd name="T12" fmla="*/ 10 w 63"/>
                  <a:gd name="T13" fmla="*/ 0 h 25"/>
                  <a:gd name="T14" fmla="*/ 53 w 63"/>
                  <a:gd name="T15" fmla="*/ 0 h 25"/>
                  <a:gd name="T16" fmla="*/ 58 w 63"/>
                  <a:gd name="T17" fmla="*/ 0 h 25"/>
                  <a:gd name="T18" fmla="*/ 63 w 63"/>
                  <a:gd name="T19" fmla="*/ 5 h 25"/>
                  <a:gd name="T20" fmla="*/ 63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8 w 63"/>
                  <a:gd name="T37" fmla="*/ 25 h 25"/>
                  <a:gd name="T38" fmla="*/ 58 w 63"/>
                  <a:gd name="T39" fmla="*/ 25 h 25"/>
                  <a:gd name="T40" fmla="*/ 53 w 63"/>
                  <a:gd name="T41" fmla="*/ 25 h 25"/>
                  <a:gd name="T42" fmla="*/ 10 w 63"/>
                  <a:gd name="T43" fmla="*/ 25 h 25"/>
                  <a:gd name="T44" fmla="*/ 10 w 63"/>
                  <a:gd name="T45" fmla="*/ 25 h 25"/>
                  <a:gd name="T46" fmla="*/ 5 w 63"/>
                  <a:gd name="T47" fmla="*/ 25 h 25"/>
                  <a:gd name="T48" fmla="*/ 5 w 63"/>
                  <a:gd name="T49" fmla="*/ 20 h 25"/>
                  <a:gd name="T50" fmla="*/ 5 w 63"/>
                  <a:gd name="T51" fmla="*/ 20 h 25"/>
                  <a:gd name="T52" fmla="*/ 0 w 63"/>
                  <a:gd name="T53" fmla="*/ 20 h 25"/>
                  <a:gd name="T54" fmla="*/ 0 w 63"/>
                  <a:gd name="T55" fmla="*/ 15 h 25"/>
                  <a:gd name="T56" fmla="*/ 0 w 63"/>
                  <a:gd name="T57" fmla="*/ 1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5">
                    <a:moveTo>
                      <a:pt x="0" y="15"/>
                    </a:moveTo>
                    <a:lnTo>
                      <a:pt x="0" y="15"/>
                    </a:lnTo>
                    <a:lnTo>
                      <a:pt x="5" y="5"/>
                    </a:lnTo>
                    <a:lnTo>
                      <a:pt x="10" y="0"/>
                    </a:lnTo>
                    <a:lnTo>
                      <a:pt x="53" y="0"/>
                    </a:lnTo>
                    <a:lnTo>
                      <a:pt x="58" y="0"/>
                    </a:lnTo>
                    <a:lnTo>
                      <a:pt x="63" y="5"/>
                    </a:lnTo>
                    <a:lnTo>
                      <a:pt x="63" y="10"/>
                    </a:lnTo>
                    <a:lnTo>
                      <a:pt x="63" y="15"/>
                    </a:lnTo>
                    <a:lnTo>
                      <a:pt x="63" y="20"/>
                    </a:lnTo>
                    <a:lnTo>
                      <a:pt x="58" y="20"/>
                    </a:lnTo>
                    <a:lnTo>
                      <a:pt x="58" y="25"/>
                    </a:lnTo>
                    <a:lnTo>
                      <a:pt x="53" y="25"/>
                    </a:lnTo>
                    <a:lnTo>
                      <a:pt x="10" y="25"/>
                    </a:lnTo>
                    <a:lnTo>
                      <a:pt x="5" y="25"/>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23" name="AutoShape 213"/>
              <p:cNvSpPr>
                <a:spLocks noChangeArrowheads="1"/>
              </p:cNvSpPr>
              <p:nvPr/>
            </p:nvSpPr>
            <p:spPr bwMode="auto">
              <a:xfrm>
                <a:off x="677" y="3097"/>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4" name="Freeform 214"/>
              <p:cNvSpPr>
                <a:spLocks/>
              </p:cNvSpPr>
              <p:nvPr/>
            </p:nvSpPr>
            <p:spPr bwMode="auto">
              <a:xfrm>
                <a:off x="677" y="3097"/>
                <a:ext cx="63" cy="26"/>
              </a:xfrm>
              <a:custGeom>
                <a:avLst/>
                <a:gdLst>
                  <a:gd name="T0" fmla="*/ 0 w 63"/>
                  <a:gd name="T1" fmla="*/ 15 h 26"/>
                  <a:gd name="T2" fmla="*/ 0 w 63"/>
                  <a:gd name="T3" fmla="*/ 15 h 26"/>
                  <a:gd name="T4" fmla="*/ 0 w 63"/>
                  <a:gd name="T5" fmla="*/ 10 h 26"/>
                  <a:gd name="T6" fmla="*/ 0 w 63"/>
                  <a:gd name="T7" fmla="*/ 5 h 26"/>
                  <a:gd name="T8" fmla="*/ 0 w 63"/>
                  <a:gd name="T9" fmla="*/ 5 h 26"/>
                  <a:gd name="T10" fmla="*/ 9 w 63"/>
                  <a:gd name="T11" fmla="*/ 0 h 26"/>
                  <a:gd name="T12" fmla="*/ 9 w 63"/>
                  <a:gd name="T13" fmla="*/ 0 h 26"/>
                  <a:gd name="T14" fmla="*/ 53 w 63"/>
                  <a:gd name="T15" fmla="*/ 0 h 26"/>
                  <a:gd name="T16" fmla="*/ 58 w 63"/>
                  <a:gd name="T17" fmla="*/ 0 h 26"/>
                  <a:gd name="T18" fmla="*/ 58 w 63"/>
                  <a:gd name="T19" fmla="*/ 5 h 26"/>
                  <a:gd name="T20" fmla="*/ 58 w 63"/>
                  <a:gd name="T21" fmla="*/ 5 h 26"/>
                  <a:gd name="T22" fmla="*/ 63 w 63"/>
                  <a:gd name="T23" fmla="*/ 10 h 26"/>
                  <a:gd name="T24" fmla="*/ 63 w 63"/>
                  <a:gd name="T25" fmla="*/ 15 h 26"/>
                  <a:gd name="T26" fmla="*/ 63 w 63"/>
                  <a:gd name="T27" fmla="*/ 15 h 26"/>
                  <a:gd name="T28" fmla="*/ 63 w 63"/>
                  <a:gd name="T29" fmla="*/ 15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5 h 26"/>
                  <a:gd name="T52" fmla="*/ 0 w 63"/>
                  <a:gd name="T53" fmla="*/ 1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5"/>
                    </a:moveTo>
                    <a:lnTo>
                      <a:pt x="0" y="15"/>
                    </a:lnTo>
                    <a:lnTo>
                      <a:pt x="0" y="10"/>
                    </a:lnTo>
                    <a:lnTo>
                      <a:pt x="0" y="5"/>
                    </a:lnTo>
                    <a:lnTo>
                      <a:pt x="9" y="0"/>
                    </a:lnTo>
                    <a:lnTo>
                      <a:pt x="53" y="0"/>
                    </a:lnTo>
                    <a:lnTo>
                      <a:pt x="58" y="0"/>
                    </a:lnTo>
                    <a:lnTo>
                      <a:pt x="58" y="5"/>
                    </a:lnTo>
                    <a:lnTo>
                      <a:pt x="63" y="10"/>
                    </a:lnTo>
                    <a:lnTo>
                      <a:pt x="63" y="15"/>
                    </a:lnTo>
                    <a:lnTo>
                      <a:pt x="63" y="21"/>
                    </a:lnTo>
                    <a:lnTo>
                      <a:pt x="58" y="21"/>
                    </a:lnTo>
                    <a:lnTo>
                      <a:pt x="53" y="26"/>
                    </a:lnTo>
                    <a:lnTo>
                      <a:pt x="48" y="26"/>
                    </a:lnTo>
                    <a:lnTo>
                      <a:pt x="9" y="26"/>
                    </a:lnTo>
                    <a:lnTo>
                      <a:pt x="5" y="26"/>
                    </a:lnTo>
                    <a:lnTo>
                      <a:pt x="0" y="21"/>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25" name="Freeform 215"/>
              <p:cNvSpPr>
                <a:spLocks/>
              </p:cNvSpPr>
              <p:nvPr/>
            </p:nvSpPr>
            <p:spPr bwMode="auto">
              <a:xfrm>
                <a:off x="735" y="3102"/>
                <a:ext cx="24" cy="41"/>
              </a:xfrm>
              <a:custGeom>
                <a:avLst/>
                <a:gdLst>
                  <a:gd name="T0" fmla="*/ 0 w 24"/>
                  <a:gd name="T1" fmla="*/ 16 h 41"/>
                  <a:gd name="T2" fmla="*/ 0 w 24"/>
                  <a:gd name="T3" fmla="*/ 36 h 41"/>
                  <a:gd name="T4" fmla="*/ 24 w 24"/>
                  <a:gd name="T5" fmla="*/ 41 h 41"/>
                  <a:gd name="T6" fmla="*/ 9 w 24"/>
                  <a:gd name="T7" fmla="*/ 21 h 41"/>
                  <a:gd name="T8" fmla="*/ 24 w 24"/>
                  <a:gd name="T9" fmla="*/ 5 h 41"/>
                  <a:gd name="T10" fmla="*/ 5 w 24"/>
                  <a:gd name="T11" fmla="*/ 0 h 41"/>
                  <a:gd name="T12" fmla="*/ 0 w 24"/>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6"/>
                    </a:moveTo>
                    <a:lnTo>
                      <a:pt x="0" y="36"/>
                    </a:lnTo>
                    <a:lnTo>
                      <a:pt x="24" y="41"/>
                    </a:lnTo>
                    <a:lnTo>
                      <a:pt x="9" y="21"/>
                    </a:lnTo>
                    <a:lnTo>
                      <a:pt x="24" y="5"/>
                    </a:lnTo>
                    <a:lnTo>
                      <a:pt x="5" y="0"/>
                    </a:lnTo>
                    <a:lnTo>
                      <a:pt x="0" y="16"/>
                    </a:lnTo>
                    <a:close/>
                  </a:path>
                </a:pathLst>
              </a:custGeom>
              <a:solidFill>
                <a:srgbClr val="FF4C4C"/>
              </a:solidFill>
              <a:ln w="7938">
                <a:solidFill>
                  <a:srgbClr val="000000"/>
                </a:solidFill>
                <a:prstDash val="solid"/>
                <a:round/>
                <a:headEnd/>
                <a:tailEnd/>
              </a:ln>
            </p:spPr>
            <p:txBody>
              <a:bodyPr/>
              <a:lstStyle/>
              <a:p>
                <a:endParaRPr lang="en-GB"/>
              </a:p>
            </p:txBody>
          </p:sp>
        </p:grpSp>
        <p:grpSp>
          <p:nvGrpSpPr>
            <p:cNvPr id="51507" name="Group 216"/>
            <p:cNvGrpSpPr>
              <a:grpSpLocks/>
            </p:cNvGrpSpPr>
            <p:nvPr/>
          </p:nvGrpSpPr>
          <p:grpSpPr bwMode="auto">
            <a:xfrm>
              <a:off x="633" y="3189"/>
              <a:ext cx="145" cy="52"/>
              <a:chOff x="633" y="3189"/>
              <a:chExt cx="145" cy="52"/>
            </a:xfrm>
          </p:grpSpPr>
          <p:sp>
            <p:nvSpPr>
              <p:cNvPr id="51508" name="Oval 217"/>
              <p:cNvSpPr>
                <a:spLocks noChangeArrowheads="1"/>
              </p:cNvSpPr>
              <p:nvPr/>
            </p:nvSpPr>
            <p:spPr bwMode="auto">
              <a:xfrm>
                <a:off x="754" y="3205"/>
                <a:ext cx="24" cy="20"/>
              </a:xfrm>
              <a:prstGeom prst="ellipse">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09" name="Freeform 218"/>
              <p:cNvSpPr>
                <a:spLocks/>
              </p:cNvSpPr>
              <p:nvPr/>
            </p:nvSpPr>
            <p:spPr bwMode="auto">
              <a:xfrm>
                <a:off x="754" y="3205"/>
                <a:ext cx="15" cy="20"/>
              </a:xfrm>
              <a:custGeom>
                <a:avLst/>
                <a:gdLst>
                  <a:gd name="T0" fmla="*/ 5 w 15"/>
                  <a:gd name="T1" fmla="*/ 15 h 20"/>
                  <a:gd name="T2" fmla="*/ 5 w 15"/>
                  <a:gd name="T3" fmla="*/ 15 h 20"/>
                  <a:gd name="T4" fmla="*/ 0 w 15"/>
                  <a:gd name="T5" fmla="*/ 15 h 20"/>
                  <a:gd name="T6" fmla="*/ 0 w 15"/>
                  <a:gd name="T7" fmla="*/ 10 h 20"/>
                  <a:gd name="T8" fmla="*/ 0 w 15"/>
                  <a:gd name="T9" fmla="*/ 5 h 20"/>
                  <a:gd name="T10" fmla="*/ 5 w 15"/>
                  <a:gd name="T11" fmla="*/ 0 h 20"/>
                  <a:gd name="T12" fmla="*/ 10 w 15"/>
                  <a:gd name="T13" fmla="*/ 0 h 20"/>
                  <a:gd name="T14" fmla="*/ 15 w 15"/>
                  <a:gd name="T15" fmla="*/ 0 h 20"/>
                  <a:gd name="T16" fmla="*/ 15 w 15"/>
                  <a:gd name="T17" fmla="*/ 5 h 20"/>
                  <a:gd name="T18" fmla="*/ 15 w 15"/>
                  <a:gd name="T19" fmla="*/ 5 h 20"/>
                  <a:gd name="T20" fmla="*/ 15 w 15"/>
                  <a:gd name="T21" fmla="*/ 10 h 20"/>
                  <a:gd name="T22" fmla="*/ 10 w 15"/>
                  <a:gd name="T23" fmla="*/ 15 h 20"/>
                  <a:gd name="T24" fmla="*/ 5 w 15"/>
                  <a:gd name="T25" fmla="*/ 20 h 20"/>
                  <a:gd name="T26" fmla="*/ 5 w 15"/>
                  <a:gd name="T27" fmla="*/ 20 h 20"/>
                  <a:gd name="T28" fmla="*/ 5 w 15"/>
                  <a:gd name="T29" fmla="*/ 15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0">
                    <a:moveTo>
                      <a:pt x="5" y="15"/>
                    </a:moveTo>
                    <a:lnTo>
                      <a:pt x="5" y="15"/>
                    </a:lnTo>
                    <a:lnTo>
                      <a:pt x="0" y="15"/>
                    </a:lnTo>
                    <a:lnTo>
                      <a:pt x="0" y="10"/>
                    </a:lnTo>
                    <a:lnTo>
                      <a:pt x="0" y="5"/>
                    </a:lnTo>
                    <a:lnTo>
                      <a:pt x="5" y="0"/>
                    </a:lnTo>
                    <a:lnTo>
                      <a:pt x="10" y="0"/>
                    </a:lnTo>
                    <a:lnTo>
                      <a:pt x="15" y="0"/>
                    </a:lnTo>
                    <a:lnTo>
                      <a:pt x="15" y="5"/>
                    </a:lnTo>
                    <a:lnTo>
                      <a:pt x="15" y="10"/>
                    </a:lnTo>
                    <a:lnTo>
                      <a:pt x="10" y="15"/>
                    </a:lnTo>
                    <a:lnTo>
                      <a:pt x="5" y="20"/>
                    </a:lnTo>
                    <a:lnTo>
                      <a:pt x="5" y="15"/>
                    </a:lnTo>
                    <a:close/>
                  </a:path>
                </a:pathLst>
              </a:custGeom>
              <a:solidFill>
                <a:srgbClr val="FF4C4C"/>
              </a:solidFill>
              <a:ln w="7938">
                <a:solidFill>
                  <a:srgbClr val="000000"/>
                </a:solidFill>
                <a:prstDash val="solid"/>
                <a:round/>
                <a:headEnd/>
                <a:tailEnd/>
              </a:ln>
            </p:spPr>
            <p:txBody>
              <a:bodyPr/>
              <a:lstStyle/>
              <a:p>
                <a:endParaRPr lang="en-GB"/>
              </a:p>
            </p:txBody>
          </p:sp>
          <p:sp>
            <p:nvSpPr>
              <p:cNvPr id="51510" name="AutoShape 219"/>
              <p:cNvSpPr>
                <a:spLocks noChangeArrowheads="1"/>
              </p:cNvSpPr>
              <p:nvPr/>
            </p:nvSpPr>
            <p:spPr bwMode="auto">
              <a:xfrm>
                <a:off x="633" y="3225"/>
                <a:ext cx="44" cy="10"/>
              </a:xfrm>
              <a:prstGeom prst="roundRect">
                <a:avLst>
                  <a:gd name="adj" fmla="val 25000"/>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11" name="Freeform 220"/>
              <p:cNvSpPr>
                <a:spLocks/>
              </p:cNvSpPr>
              <p:nvPr/>
            </p:nvSpPr>
            <p:spPr bwMode="auto">
              <a:xfrm>
                <a:off x="633" y="3225"/>
                <a:ext cx="34" cy="5"/>
              </a:xfrm>
              <a:custGeom>
                <a:avLst/>
                <a:gdLst>
                  <a:gd name="T0" fmla="*/ 0 w 34"/>
                  <a:gd name="T1" fmla="*/ 0 h 5"/>
                  <a:gd name="T2" fmla="*/ 0 w 34"/>
                  <a:gd name="T3" fmla="*/ 0 h 5"/>
                  <a:gd name="T4" fmla="*/ 0 w 34"/>
                  <a:gd name="T5" fmla="*/ 0 h 5"/>
                  <a:gd name="T6" fmla="*/ 34 w 34"/>
                  <a:gd name="T7" fmla="*/ 0 h 5"/>
                  <a:gd name="T8" fmla="*/ 34 w 34"/>
                  <a:gd name="T9" fmla="*/ 0 h 5"/>
                  <a:gd name="T10" fmla="*/ 34 w 34"/>
                  <a:gd name="T11" fmla="*/ 0 h 5"/>
                  <a:gd name="T12" fmla="*/ 34 w 34"/>
                  <a:gd name="T13" fmla="*/ 0 h 5"/>
                  <a:gd name="T14" fmla="*/ 34 w 34"/>
                  <a:gd name="T15" fmla="*/ 5 h 5"/>
                  <a:gd name="T16" fmla="*/ 34 w 34"/>
                  <a:gd name="T17" fmla="*/ 5 h 5"/>
                  <a:gd name="T18" fmla="*/ 0 w 34"/>
                  <a:gd name="T19" fmla="*/ 5 h 5"/>
                  <a:gd name="T20" fmla="*/ 0 w 34"/>
                  <a:gd name="T21" fmla="*/ 5 h 5"/>
                  <a:gd name="T22" fmla="*/ 0 w 34"/>
                  <a:gd name="T23" fmla="*/ 0 h 5"/>
                  <a:gd name="T24" fmla="*/ 0 w 3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
                    <a:moveTo>
                      <a:pt x="0" y="0"/>
                    </a:moveTo>
                    <a:lnTo>
                      <a:pt x="0" y="0"/>
                    </a:lnTo>
                    <a:lnTo>
                      <a:pt x="34" y="0"/>
                    </a:lnTo>
                    <a:lnTo>
                      <a:pt x="34" y="5"/>
                    </a:lnTo>
                    <a:lnTo>
                      <a:pt x="0" y="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12" name="AutoShape 221"/>
              <p:cNvSpPr>
                <a:spLocks noChangeArrowheads="1"/>
              </p:cNvSpPr>
              <p:nvPr/>
            </p:nvSpPr>
            <p:spPr bwMode="auto">
              <a:xfrm>
                <a:off x="672" y="3210"/>
                <a:ext cx="68"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13" name="Freeform 222"/>
              <p:cNvSpPr>
                <a:spLocks/>
              </p:cNvSpPr>
              <p:nvPr/>
            </p:nvSpPr>
            <p:spPr bwMode="auto">
              <a:xfrm>
                <a:off x="672" y="3210"/>
                <a:ext cx="63" cy="25"/>
              </a:xfrm>
              <a:custGeom>
                <a:avLst/>
                <a:gdLst>
                  <a:gd name="T0" fmla="*/ 0 w 63"/>
                  <a:gd name="T1" fmla="*/ 15 h 25"/>
                  <a:gd name="T2" fmla="*/ 0 w 63"/>
                  <a:gd name="T3" fmla="*/ 15 h 25"/>
                  <a:gd name="T4" fmla="*/ 5 w 63"/>
                  <a:gd name="T5" fmla="*/ 5 h 25"/>
                  <a:gd name="T6" fmla="*/ 5 w 63"/>
                  <a:gd name="T7" fmla="*/ 5 h 25"/>
                  <a:gd name="T8" fmla="*/ 5 w 63"/>
                  <a:gd name="T9" fmla="*/ 5 h 25"/>
                  <a:gd name="T10" fmla="*/ 10 w 63"/>
                  <a:gd name="T11" fmla="*/ 0 h 25"/>
                  <a:gd name="T12" fmla="*/ 10 w 63"/>
                  <a:gd name="T13" fmla="*/ 0 h 25"/>
                  <a:gd name="T14" fmla="*/ 53 w 63"/>
                  <a:gd name="T15" fmla="*/ 0 h 25"/>
                  <a:gd name="T16" fmla="*/ 58 w 63"/>
                  <a:gd name="T17" fmla="*/ 0 h 25"/>
                  <a:gd name="T18" fmla="*/ 63 w 63"/>
                  <a:gd name="T19" fmla="*/ 5 h 25"/>
                  <a:gd name="T20" fmla="*/ 63 w 63"/>
                  <a:gd name="T21" fmla="*/ 5 h 25"/>
                  <a:gd name="T22" fmla="*/ 63 w 63"/>
                  <a:gd name="T23" fmla="*/ 10 h 25"/>
                  <a:gd name="T24" fmla="*/ 63 w 63"/>
                  <a:gd name="T25" fmla="*/ 15 h 25"/>
                  <a:gd name="T26" fmla="*/ 63 w 63"/>
                  <a:gd name="T27" fmla="*/ 15 h 25"/>
                  <a:gd name="T28" fmla="*/ 63 w 63"/>
                  <a:gd name="T29" fmla="*/ 15 h 25"/>
                  <a:gd name="T30" fmla="*/ 63 w 63"/>
                  <a:gd name="T31" fmla="*/ 20 h 25"/>
                  <a:gd name="T32" fmla="*/ 63 w 63"/>
                  <a:gd name="T33" fmla="*/ 20 h 25"/>
                  <a:gd name="T34" fmla="*/ 58 w 63"/>
                  <a:gd name="T35" fmla="*/ 20 h 25"/>
                  <a:gd name="T36" fmla="*/ 58 w 63"/>
                  <a:gd name="T37" fmla="*/ 25 h 25"/>
                  <a:gd name="T38" fmla="*/ 58 w 63"/>
                  <a:gd name="T39" fmla="*/ 25 h 25"/>
                  <a:gd name="T40" fmla="*/ 53 w 63"/>
                  <a:gd name="T41" fmla="*/ 25 h 25"/>
                  <a:gd name="T42" fmla="*/ 10 w 63"/>
                  <a:gd name="T43" fmla="*/ 25 h 25"/>
                  <a:gd name="T44" fmla="*/ 10 w 63"/>
                  <a:gd name="T45" fmla="*/ 25 h 25"/>
                  <a:gd name="T46" fmla="*/ 5 w 63"/>
                  <a:gd name="T47" fmla="*/ 25 h 25"/>
                  <a:gd name="T48" fmla="*/ 5 w 63"/>
                  <a:gd name="T49" fmla="*/ 20 h 25"/>
                  <a:gd name="T50" fmla="*/ 5 w 63"/>
                  <a:gd name="T51" fmla="*/ 20 h 25"/>
                  <a:gd name="T52" fmla="*/ 0 w 63"/>
                  <a:gd name="T53" fmla="*/ 20 h 25"/>
                  <a:gd name="T54" fmla="*/ 0 w 63"/>
                  <a:gd name="T55" fmla="*/ 15 h 25"/>
                  <a:gd name="T56" fmla="*/ 0 w 63"/>
                  <a:gd name="T57" fmla="*/ 15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25">
                    <a:moveTo>
                      <a:pt x="0" y="15"/>
                    </a:moveTo>
                    <a:lnTo>
                      <a:pt x="0" y="15"/>
                    </a:lnTo>
                    <a:lnTo>
                      <a:pt x="5" y="5"/>
                    </a:lnTo>
                    <a:lnTo>
                      <a:pt x="10" y="0"/>
                    </a:lnTo>
                    <a:lnTo>
                      <a:pt x="53" y="0"/>
                    </a:lnTo>
                    <a:lnTo>
                      <a:pt x="58" y="0"/>
                    </a:lnTo>
                    <a:lnTo>
                      <a:pt x="63" y="5"/>
                    </a:lnTo>
                    <a:lnTo>
                      <a:pt x="63" y="10"/>
                    </a:lnTo>
                    <a:lnTo>
                      <a:pt x="63" y="15"/>
                    </a:lnTo>
                    <a:lnTo>
                      <a:pt x="63" y="20"/>
                    </a:lnTo>
                    <a:lnTo>
                      <a:pt x="58" y="20"/>
                    </a:lnTo>
                    <a:lnTo>
                      <a:pt x="58" y="25"/>
                    </a:lnTo>
                    <a:lnTo>
                      <a:pt x="53" y="25"/>
                    </a:lnTo>
                    <a:lnTo>
                      <a:pt x="10" y="25"/>
                    </a:lnTo>
                    <a:lnTo>
                      <a:pt x="5" y="25"/>
                    </a:lnTo>
                    <a:lnTo>
                      <a:pt x="5" y="20"/>
                    </a:lnTo>
                    <a:lnTo>
                      <a:pt x="0" y="20"/>
                    </a:lnTo>
                    <a:lnTo>
                      <a:pt x="0" y="15"/>
                    </a:lnTo>
                    <a:close/>
                  </a:path>
                </a:pathLst>
              </a:custGeom>
              <a:solidFill>
                <a:srgbClr val="FF4C4C"/>
              </a:solidFill>
              <a:ln w="7938">
                <a:solidFill>
                  <a:srgbClr val="000000"/>
                </a:solidFill>
                <a:prstDash val="solid"/>
                <a:round/>
                <a:headEnd/>
                <a:tailEnd/>
              </a:ln>
            </p:spPr>
            <p:txBody>
              <a:bodyPr/>
              <a:lstStyle/>
              <a:p>
                <a:endParaRPr lang="en-GB"/>
              </a:p>
            </p:txBody>
          </p:sp>
          <p:sp>
            <p:nvSpPr>
              <p:cNvPr id="51514" name="AutoShape 223"/>
              <p:cNvSpPr>
                <a:spLocks noChangeArrowheads="1"/>
              </p:cNvSpPr>
              <p:nvPr/>
            </p:nvSpPr>
            <p:spPr bwMode="auto">
              <a:xfrm>
                <a:off x="677" y="3189"/>
                <a:ext cx="67" cy="31"/>
              </a:xfrm>
              <a:prstGeom prst="roundRect">
                <a:avLst>
                  <a:gd name="adj" fmla="val 41667"/>
                </a:avLst>
              </a:pr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15" name="Freeform 224"/>
              <p:cNvSpPr>
                <a:spLocks/>
              </p:cNvSpPr>
              <p:nvPr/>
            </p:nvSpPr>
            <p:spPr bwMode="auto">
              <a:xfrm>
                <a:off x="677" y="3189"/>
                <a:ext cx="63" cy="26"/>
              </a:xfrm>
              <a:custGeom>
                <a:avLst/>
                <a:gdLst>
                  <a:gd name="T0" fmla="*/ 0 w 63"/>
                  <a:gd name="T1" fmla="*/ 16 h 26"/>
                  <a:gd name="T2" fmla="*/ 0 w 63"/>
                  <a:gd name="T3" fmla="*/ 16 h 26"/>
                  <a:gd name="T4" fmla="*/ 0 w 63"/>
                  <a:gd name="T5" fmla="*/ 11 h 26"/>
                  <a:gd name="T6" fmla="*/ 0 w 63"/>
                  <a:gd name="T7" fmla="*/ 5 h 26"/>
                  <a:gd name="T8" fmla="*/ 0 w 63"/>
                  <a:gd name="T9" fmla="*/ 5 h 26"/>
                  <a:gd name="T10" fmla="*/ 9 w 63"/>
                  <a:gd name="T11" fmla="*/ 0 h 26"/>
                  <a:gd name="T12" fmla="*/ 9 w 63"/>
                  <a:gd name="T13" fmla="*/ 0 h 26"/>
                  <a:gd name="T14" fmla="*/ 53 w 63"/>
                  <a:gd name="T15" fmla="*/ 0 h 26"/>
                  <a:gd name="T16" fmla="*/ 58 w 63"/>
                  <a:gd name="T17" fmla="*/ 0 h 26"/>
                  <a:gd name="T18" fmla="*/ 58 w 63"/>
                  <a:gd name="T19" fmla="*/ 5 h 26"/>
                  <a:gd name="T20" fmla="*/ 58 w 63"/>
                  <a:gd name="T21" fmla="*/ 5 h 26"/>
                  <a:gd name="T22" fmla="*/ 63 w 63"/>
                  <a:gd name="T23" fmla="*/ 11 h 26"/>
                  <a:gd name="T24" fmla="*/ 63 w 63"/>
                  <a:gd name="T25" fmla="*/ 16 h 26"/>
                  <a:gd name="T26" fmla="*/ 63 w 63"/>
                  <a:gd name="T27" fmla="*/ 16 h 26"/>
                  <a:gd name="T28" fmla="*/ 63 w 63"/>
                  <a:gd name="T29" fmla="*/ 16 h 26"/>
                  <a:gd name="T30" fmla="*/ 63 w 63"/>
                  <a:gd name="T31" fmla="*/ 21 h 26"/>
                  <a:gd name="T32" fmla="*/ 63 w 63"/>
                  <a:gd name="T33" fmla="*/ 21 h 26"/>
                  <a:gd name="T34" fmla="*/ 58 w 63"/>
                  <a:gd name="T35" fmla="*/ 21 h 26"/>
                  <a:gd name="T36" fmla="*/ 53 w 63"/>
                  <a:gd name="T37" fmla="*/ 26 h 26"/>
                  <a:gd name="T38" fmla="*/ 53 w 63"/>
                  <a:gd name="T39" fmla="*/ 26 h 26"/>
                  <a:gd name="T40" fmla="*/ 48 w 63"/>
                  <a:gd name="T41" fmla="*/ 26 h 26"/>
                  <a:gd name="T42" fmla="*/ 9 w 63"/>
                  <a:gd name="T43" fmla="*/ 26 h 26"/>
                  <a:gd name="T44" fmla="*/ 9 w 63"/>
                  <a:gd name="T45" fmla="*/ 26 h 26"/>
                  <a:gd name="T46" fmla="*/ 5 w 63"/>
                  <a:gd name="T47" fmla="*/ 26 h 26"/>
                  <a:gd name="T48" fmla="*/ 0 w 63"/>
                  <a:gd name="T49" fmla="*/ 21 h 26"/>
                  <a:gd name="T50" fmla="*/ 0 w 63"/>
                  <a:gd name="T51" fmla="*/ 16 h 26"/>
                  <a:gd name="T52" fmla="*/ 0 w 63"/>
                  <a:gd name="T53" fmla="*/ 1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 h="26">
                    <a:moveTo>
                      <a:pt x="0" y="16"/>
                    </a:moveTo>
                    <a:lnTo>
                      <a:pt x="0" y="16"/>
                    </a:lnTo>
                    <a:lnTo>
                      <a:pt x="0" y="11"/>
                    </a:lnTo>
                    <a:lnTo>
                      <a:pt x="0" y="5"/>
                    </a:lnTo>
                    <a:lnTo>
                      <a:pt x="9" y="0"/>
                    </a:lnTo>
                    <a:lnTo>
                      <a:pt x="53" y="0"/>
                    </a:lnTo>
                    <a:lnTo>
                      <a:pt x="58" y="0"/>
                    </a:lnTo>
                    <a:lnTo>
                      <a:pt x="58" y="5"/>
                    </a:lnTo>
                    <a:lnTo>
                      <a:pt x="63" y="11"/>
                    </a:lnTo>
                    <a:lnTo>
                      <a:pt x="63" y="16"/>
                    </a:lnTo>
                    <a:lnTo>
                      <a:pt x="63" y="21"/>
                    </a:lnTo>
                    <a:lnTo>
                      <a:pt x="58" y="21"/>
                    </a:lnTo>
                    <a:lnTo>
                      <a:pt x="53" y="26"/>
                    </a:lnTo>
                    <a:lnTo>
                      <a:pt x="48" y="26"/>
                    </a:lnTo>
                    <a:lnTo>
                      <a:pt x="9" y="26"/>
                    </a:lnTo>
                    <a:lnTo>
                      <a:pt x="5" y="26"/>
                    </a:lnTo>
                    <a:lnTo>
                      <a:pt x="0" y="21"/>
                    </a:lnTo>
                    <a:lnTo>
                      <a:pt x="0" y="16"/>
                    </a:lnTo>
                    <a:close/>
                  </a:path>
                </a:pathLst>
              </a:custGeom>
              <a:solidFill>
                <a:srgbClr val="FF4C4C"/>
              </a:solidFill>
              <a:ln w="7938">
                <a:solidFill>
                  <a:srgbClr val="000000"/>
                </a:solidFill>
                <a:prstDash val="solid"/>
                <a:round/>
                <a:headEnd/>
                <a:tailEnd/>
              </a:ln>
            </p:spPr>
            <p:txBody>
              <a:bodyPr/>
              <a:lstStyle/>
              <a:p>
                <a:endParaRPr lang="en-GB"/>
              </a:p>
            </p:txBody>
          </p:sp>
          <p:sp>
            <p:nvSpPr>
              <p:cNvPr id="51516" name="Freeform 225"/>
              <p:cNvSpPr>
                <a:spLocks/>
              </p:cNvSpPr>
              <p:nvPr/>
            </p:nvSpPr>
            <p:spPr bwMode="auto">
              <a:xfrm>
                <a:off x="735" y="3194"/>
                <a:ext cx="24" cy="41"/>
              </a:xfrm>
              <a:custGeom>
                <a:avLst/>
                <a:gdLst>
                  <a:gd name="T0" fmla="*/ 0 w 24"/>
                  <a:gd name="T1" fmla="*/ 16 h 41"/>
                  <a:gd name="T2" fmla="*/ 0 w 24"/>
                  <a:gd name="T3" fmla="*/ 36 h 41"/>
                  <a:gd name="T4" fmla="*/ 24 w 24"/>
                  <a:gd name="T5" fmla="*/ 41 h 41"/>
                  <a:gd name="T6" fmla="*/ 9 w 24"/>
                  <a:gd name="T7" fmla="*/ 21 h 41"/>
                  <a:gd name="T8" fmla="*/ 24 w 24"/>
                  <a:gd name="T9" fmla="*/ 6 h 41"/>
                  <a:gd name="T10" fmla="*/ 5 w 24"/>
                  <a:gd name="T11" fmla="*/ 0 h 41"/>
                  <a:gd name="T12" fmla="*/ 0 w 24"/>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1">
                    <a:moveTo>
                      <a:pt x="0" y="16"/>
                    </a:moveTo>
                    <a:lnTo>
                      <a:pt x="0" y="36"/>
                    </a:lnTo>
                    <a:lnTo>
                      <a:pt x="24" y="41"/>
                    </a:lnTo>
                    <a:lnTo>
                      <a:pt x="9" y="21"/>
                    </a:lnTo>
                    <a:lnTo>
                      <a:pt x="24" y="6"/>
                    </a:lnTo>
                    <a:lnTo>
                      <a:pt x="5" y="0"/>
                    </a:lnTo>
                    <a:lnTo>
                      <a:pt x="0" y="16"/>
                    </a:lnTo>
                    <a:close/>
                  </a:path>
                </a:pathLst>
              </a:custGeom>
              <a:solidFill>
                <a:srgbClr val="FF4C4C"/>
              </a:solidFill>
              <a:ln w="7938">
                <a:solidFill>
                  <a:srgbClr val="000000"/>
                </a:solidFill>
                <a:prstDash val="solid"/>
                <a:round/>
                <a:headEnd/>
                <a:tailEnd/>
              </a:ln>
            </p:spPr>
            <p:txBody>
              <a:bodyPr/>
              <a:lstStyle/>
              <a:p>
                <a:endParaRPr lang="en-GB"/>
              </a:p>
            </p:txBody>
          </p:sp>
        </p:grpSp>
      </p:grpSp>
      <p:sp>
        <p:nvSpPr>
          <p:cNvPr id="1022178" name="Rectangle 226"/>
          <p:cNvSpPr>
            <a:spLocks noChangeArrowheads="1"/>
          </p:cNvSpPr>
          <p:nvPr/>
        </p:nvSpPr>
        <p:spPr bwMode="auto">
          <a:xfrm>
            <a:off x="1547813" y="5486400"/>
            <a:ext cx="1336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GB" sz="2000" b="1">
                <a:solidFill>
                  <a:srgbClr val="000000"/>
                </a:solidFill>
                <a:latin typeface="Arial Narrow" pitchFamily="34" charset="0"/>
              </a:rPr>
              <a:t>Production of cytokines</a:t>
            </a:r>
            <a:endParaRPr lang="en-GB" sz="2400" i="1">
              <a:effectLst>
                <a:outerShdw blurRad="38100" dist="38100" dir="2700000" algn="tl">
                  <a:srgbClr val="C0C0C0"/>
                </a:outerShdw>
              </a:effectLst>
            </a:endParaRPr>
          </a:p>
        </p:txBody>
      </p:sp>
      <p:grpSp>
        <p:nvGrpSpPr>
          <p:cNvPr id="51207" name="Group 227"/>
          <p:cNvGrpSpPr>
            <a:grpSpLocks/>
          </p:cNvGrpSpPr>
          <p:nvPr/>
        </p:nvGrpSpPr>
        <p:grpSpPr bwMode="auto">
          <a:xfrm>
            <a:off x="1085850" y="3476625"/>
            <a:ext cx="390525" cy="430213"/>
            <a:chOff x="691" y="3574"/>
            <a:chExt cx="266" cy="271"/>
          </a:xfrm>
        </p:grpSpPr>
        <p:sp>
          <p:nvSpPr>
            <p:cNvPr id="51449" name="Line 228"/>
            <p:cNvSpPr>
              <a:spLocks noChangeShapeType="1"/>
            </p:cNvSpPr>
            <p:nvPr/>
          </p:nvSpPr>
          <p:spPr bwMode="auto">
            <a:xfrm flipH="1">
              <a:off x="764" y="3779"/>
              <a:ext cx="14"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0" name="Line 229"/>
            <p:cNvSpPr>
              <a:spLocks noChangeShapeType="1"/>
            </p:cNvSpPr>
            <p:nvPr/>
          </p:nvSpPr>
          <p:spPr bwMode="auto">
            <a:xfrm flipH="1">
              <a:off x="778" y="3774"/>
              <a:ext cx="10"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1" name="AutoShape 230"/>
            <p:cNvSpPr>
              <a:spLocks noChangeArrowheads="1"/>
            </p:cNvSpPr>
            <p:nvPr/>
          </p:nvSpPr>
          <p:spPr bwMode="auto">
            <a:xfrm>
              <a:off x="754" y="3784"/>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2" name="Freeform 231"/>
            <p:cNvSpPr>
              <a:spLocks/>
            </p:cNvSpPr>
            <p:nvPr/>
          </p:nvSpPr>
          <p:spPr bwMode="auto">
            <a:xfrm>
              <a:off x="749" y="3784"/>
              <a:ext cx="34" cy="41"/>
            </a:xfrm>
            <a:custGeom>
              <a:avLst/>
              <a:gdLst>
                <a:gd name="T0" fmla="*/ 24 w 34"/>
                <a:gd name="T1" fmla="*/ 36 h 41"/>
                <a:gd name="T2" fmla="*/ 20 w 34"/>
                <a:gd name="T3" fmla="*/ 41 h 41"/>
                <a:gd name="T4" fmla="*/ 20 w 34"/>
                <a:gd name="T5" fmla="*/ 41 h 41"/>
                <a:gd name="T6" fmla="*/ 15 w 34"/>
                <a:gd name="T7" fmla="*/ 41 h 41"/>
                <a:gd name="T8" fmla="*/ 15 w 34"/>
                <a:gd name="T9" fmla="*/ 41 h 41"/>
                <a:gd name="T10" fmla="*/ 10 w 34"/>
                <a:gd name="T11" fmla="*/ 41 h 41"/>
                <a:gd name="T12" fmla="*/ 5 w 34"/>
                <a:gd name="T13" fmla="*/ 41 h 41"/>
                <a:gd name="T14" fmla="*/ 5 w 34"/>
                <a:gd name="T15" fmla="*/ 41 h 41"/>
                <a:gd name="T16" fmla="*/ 5 w 34"/>
                <a:gd name="T17" fmla="*/ 41 h 41"/>
                <a:gd name="T18" fmla="*/ 5 w 34"/>
                <a:gd name="T19" fmla="*/ 36 h 41"/>
                <a:gd name="T20" fmla="*/ 0 w 34"/>
                <a:gd name="T21" fmla="*/ 31 h 41"/>
                <a:gd name="T22" fmla="*/ 0 w 34"/>
                <a:gd name="T23" fmla="*/ 31 h 41"/>
                <a:gd name="T24" fmla="*/ 5 w 34"/>
                <a:gd name="T25" fmla="*/ 20 h 41"/>
                <a:gd name="T26" fmla="*/ 5 w 34"/>
                <a:gd name="T27" fmla="*/ 20 h 41"/>
                <a:gd name="T28" fmla="*/ 10 w 34"/>
                <a:gd name="T29" fmla="*/ 5 h 41"/>
                <a:gd name="T30" fmla="*/ 10 w 34"/>
                <a:gd name="T31" fmla="*/ 5 h 41"/>
                <a:gd name="T32" fmla="*/ 20 w 34"/>
                <a:gd name="T33" fmla="*/ 0 h 41"/>
                <a:gd name="T34" fmla="*/ 20 w 34"/>
                <a:gd name="T35" fmla="*/ 0 h 41"/>
                <a:gd name="T36" fmla="*/ 24 w 34"/>
                <a:gd name="T37" fmla="*/ 0 h 41"/>
                <a:gd name="T38" fmla="*/ 29 w 34"/>
                <a:gd name="T39" fmla="*/ 5 h 41"/>
                <a:gd name="T40" fmla="*/ 29 w 34"/>
                <a:gd name="T41" fmla="*/ 5 h 41"/>
                <a:gd name="T42" fmla="*/ 29 w 34"/>
                <a:gd name="T43" fmla="*/ 5 h 41"/>
                <a:gd name="T44" fmla="*/ 34 w 34"/>
                <a:gd name="T45" fmla="*/ 5 h 41"/>
                <a:gd name="T46" fmla="*/ 34 w 34"/>
                <a:gd name="T47" fmla="*/ 10 h 41"/>
                <a:gd name="T48" fmla="*/ 34 w 34"/>
                <a:gd name="T49" fmla="*/ 10 h 41"/>
                <a:gd name="T50" fmla="*/ 34 w 34"/>
                <a:gd name="T51" fmla="*/ 15 h 41"/>
                <a:gd name="T52" fmla="*/ 34 w 34"/>
                <a:gd name="T53" fmla="*/ 20 h 41"/>
                <a:gd name="T54" fmla="*/ 34 w 34"/>
                <a:gd name="T55" fmla="*/ 20 h 41"/>
                <a:gd name="T56" fmla="*/ 24 w 34"/>
                <a:gd name="T57" fmla="*/ 36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1">
                  <a:moveTo>
                    <a:pt x="24" y="36"/>
                  </a:moveTo>
                  <a:lnTo>
                    <a:pt x="20" y="41"/>
                  </a:lnTo>
                  <a:lnTo>
                    <a:pt x="15" y="41"/>
                  </a:lnTo>
                  <a:lnTo>
                    <a:pt x="10" y="41"/>
                  </a:lnTo>
                  <a:lnTo>
                    <a:pt x="5" y="41"/>
                  </a:lnTo>
                  <a:lnTo>
                    <a:pt x="5" y="36"/>
                  </a:lnTo>
                  <a:lnTo>
                    <a:pt x="0" y="31"/>
                  </a:lnTo>
                  <a:lnTo>
                    <a:pt x="5" y="20"/>
                  </a:lnTo>
                  <a:lnTo>
                    <a:pt x="10" y="5"/>
                  </a:lnTo>
                  <a:lnTo>
                    <a:pt x="20" y="0"/>
                  </a:lnTo>
                  <a:lnTo>
                    <a:pt x="24" y="0"/>
                  </a:lnTo>
                  <a:lnTo>
                    <a:pt x="29" y="5"/>
                  </a:lnTo>
                  <a:lnTo>
                    <a:pt x="34" y="5"/>
                  </a:lnTo>
                  <a:lnTo>
                    <a:pt x="34" y="10"/>
                  </a:lnTo>
                  <a:lnTo>
                    <a:pt x="34" y="15"/>
                  </a:lnTo>
                  <a:lnTo>
                    <a:pt x="34"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453" name="Line 232"/>
            <p:cNvSpPr>
              <a:spLocks noChangeShapeType="1"/>
            </p:cNvSpPr>
            <p:nvPr/>
          </p:nvSpPr>
          <p:spPr bwMode="auto">
            <a:xfrm flipV="1">
              <a:off x="773" y="3779"/>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4" name="Line 233"/>
            <p:cNvSpPr>
              <a:spLocks noChangeShapeType="1"/>
            </p:cNvSpPr>
            <p:nvPr/>
          </p:nvSpPr>
          <p:spPr bwMode="auto">
            <a:xfrm flipH="1">
              <a:off x="730" y="3707"/>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5" name="Line 234"/>
            <p:cNvSpPr>
              <a:spLocks noChangeShapeType="1"/>
            </p:cNvSpPr>
            <p:nvPr/>
          </p:nvSpPr>
          <p:spPr bwMode="auto">
            <a:xfrm flipH="1">
              <a:off x="740" y="3697"/>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6" name="AutoShape 235"/>
            <p:cNvSpPr>
              <a:spLocks noChangeArrowheads="1"/>
            </p:cNvSpPr>
            <p:nvPr/>
          </p:nvSpPr>
          <p:spPr bwMode="auto">
            <a:xfrm>
              <a:off x="715" y="3676"/>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7" name="Freeform 236"/>
            <p:cNvSpPr>
              <a:spLocks/>
            </p:cNvSpPr>
            <p:nvPr/>
          </p:nvSpPr>
          <p:spPr bwMode="auto">
            <a:xfrm>
              <a:off x="706" y="3687"/>
              <a:ext cx="43" cy="25"/>
            </a:xfrm>
            <a:custGeom>
              <a:avLst/>
              <a:gdLst>
                <a:gd name="T0" fmla="*/ 29 w 43"/>
                <a:gd name="T1" fmla="*/ 0 h 25"/>
                <a:gd name="T2" fmla="*/ 34 w 43"/>
                <a:gd name="T3" fmla="*/ 0 h 25"/>
                <a:gd name="T4" fmla="*/ 38 w 43"/>
                <a:gd name="T5" fmla="*/ 5 h 25"/>
                <a:gd name="T6" fmla="*/ 38 w 43"/>
                <a:gd name="T7" fmla="*/ 5 h 25"/>
                <a:gd name="T8" fmla="*/ 43 w 43"/>
                <a:gd name="T9" fmla="*/ 10 h 25"/>
                <a:gd name="T10" fmla="*/ 43 w 43"/>
                <a:gd name="T11" fmla="*/ 10 h 25"/>
                <a:gd name="T12" fmla="*/ 38 w 43"/>
                <a:gd name="T13" fmla="*/ 15 h 25"/>
                <a:gd name="T14" fmla="*/ 38 w 43"/>
                <a:gd name="T15" fmla="*/ 15 h 25"/>
                <a:gd name="T16" fmla="*/ 38 w 43"/>
                <a:gd name="T17" fmla="*/ 20 h 25"/>
                <a:gd name="T18" fmla="*/ 38 w 43"/>
                <a:gd name="T19" fmla="*/ 25 h 25"/>
                <a:gd name="T20" fmla="*/ 38 w 43"/>
                <a:gd name="T21" fmla="*/ 25 h 25"/>
                <a:gd name="T22" fmla="*/ 38 w 43"/>
                <a:gd name="T23" fmla="*/ 25 h 25"/>
                <a:gd name="T24" fmla="*/ 34 w 43"/>
                <a:gd name="T25" fmla="*/ 25 h 25"/>
                <a:gd name="T26" fmla="*/ 29 w 43"/>
                <a:gd name="T27" fmla="*/ 25 h 25"/>
                <a:gd name="T28" fmla="*/ 9 w 43"/>
                <a:gd name="T29" fmla="*/ 25 h 25"/>
                <a:gd name="T30" fmla="*/ 9 w 43"/>
                <a:gd name="T31" fmla="*/ 25 h 25"/>
                <a:gd name="T32" fmla="*/ 5 w 43"/>
                <a:gd name="T33" fmla="*/ 25 h 25"/>
                <a:gd name="T34" fmla="*/ 5 w 43"/>
                <a:gd name="T35" fmla="*/ 20 h 25"/>
                <a:gd name="T36" fmla="*/ 5 w 43"/>
                <a:gd name="T37" fmla="*/ 20 h 25"/>
                <a:gd name="T38" fmla="*/ 0 w 43"/>
                <a:gd name="T39" fmla="*/ 15 h 25"/>
                <a:gd name="T40" fmla="*/ 0 w 43"/>
                <a:gd name="T41" fmla="*/ 10 h 25"/>
                <a:gd name="T42" fmla="*/ 0 w 43"/>
                <a:gd name="T43" fmla="*/ 10 h 25"/>
                <a:gd name="T44" fmla="*/ 0 w 43"/>
                <a:gd name="T45" fmla="*/ 10 h 25"/>
                <a:gd name="T46" fmla="*/ 5 w 43"/>
                <a:gd name="T47" fmla="*/ 5 h 25"/>
                <a:gd name="T48" fmla="*/ 5 w 43"/>
                <a:gd name="T49" fmla="*/ 5 h 25"/>
                <a:gd name="T50" fmla="*/ 5 w 43"/>
                <a:gd name="T51" fmla="*/ 5 h 25"/>
                <a:gd name="T52" fmla="*/ 14 w 43"/>
                <a:gd name="T53" fmla="*/ 0 h 25"/>
                <a:gd name="T54" fmla="*/ 14 w 43"/>
                <a:gd name="T55" fmla="*/ 0 h 25"/>
                <a:gd name="T56" fmla="*/ 29 w 43"/>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25">
                  <a:moveTo>
                    <a:pt x="29" y="0"/>
                  </a:moveTo>
                  <a:lnTo>
                    <a:pt x="34" y="0"/>
                  </a:lnTo>
                  <a:lnTo>
                    <a:pt x="38" y="5"/>
                  </a:lnTo>
                  <a:lnTo>
                    <a:pt x="43" y="10"/>
                  </a:lnTo>
                  <a:lnTo>
                    <a:pt x="38" y="15"/>
                  </a:lnTo>
                  <a:lnTo>
                    <a:pt x="38" y="20"/>
                  </a:lnTo>
                  <a:lnTo>
                    <a:pt x="38" y="25"/>
                  </a:lnTo>
                  <a:lnTo>
                    <a:pt x="34" y="25"/>
                  </a:lnTo>
                  <a:lnTo>
                    <a:pt x="29" y="25"/>
                  </a:lnTo>
                  <a:lnTo>
                    <a:pt x="9" y="25"/>
                  </a:lnTo>
                  <a:lnTo>
                    <a:pt x="5" y="25"/>
                  </a:lnTo>
                  <a:lnTo>
                    <a:pt x="5" y="20"/>
                  </a:lnTo>
                  <a:lnTo>
                    <a:pt x="0" y="15"/>
                  </a:lnTo>
                  <a:lnTo>
                    <a:pt x="0" y="10"/>
                  </a:lnTo>
                  <a:lnTo>
                    <a:pt x="5" y="5"/>
                  </a:lnTo>
                  <a:lnTo>
                    <a:pt x="14" y="0"/>
                  </a:lnTo>
                  <a:lnTo>
                    <a:pt x="29" y="0"/>
                  </a:lnTo>
                  <a:close/>
                </a:path>
              </a:pathLst>
            </a:custGeom>
            <a:solidFill>
              <a:srgbClr val="0000D4"/>
            </a:solidFill>
            <a:ln w="7938">
              <a:solidFill>
                <a:srgbClr val="000000"/>
              </a:solidFill>
              <a:prstDash val="solid"/>
              <a:round/>
              <a:headEnd/>
              <a:tailEnd/>
            </a:ln>
          </p:spPr>
          <p:txBody>
            <a:bodyPr/>
            <a:lstStyle/>
            <a:p>
              <a:endParaRPr lang="en-GB"/>
            </a:p>
          </p:txBody>
        </p:sp>
        <p:sp>
          <p:nvSpPr>
            <p:cNvPr id="51458" name="Line 237"/>
            <p:cNvSpPr>
              <a:spLocks noChangeShapeType="1"/>
            </p:cNvSpPr>
            <p:nvPr/>
          </p:nvSpPr>
          <p:spPr bwMode="auto">
            <a:xfrm>
              <a:off x="744" y="3707"/>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59" name="Line 238"/>
            <p:cNvSpPr>
              <a:spLocks noChangeShapeType="1"/>
            </p:cNvSpPr>
            <p:nvPr/>
          </p:nvSpPr>
          <p:spPr bwMode="auto">
            <a:xfrm>
              <a:off x="865" y="3774"/>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0" name="Line 239"/>
            <p:cNvSpPr>
              <a:spLocks noChangeShapeType="1"/>
            </p:cNvSpPr>
            <p:nvPr/>
          </p:nvSpPr>
          <p:spPr bwMode="auto">
            <a:xfrm>
              <a:off x="865" y="3763"/>
              <a:ext cx="15"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1" name="AutoShape 240"/>
            <p:cNvSpPr>
              <a:spLocks noChangeArrowheads="1"/>
            </p:cNvSpPr>
            <p:nvPr/>
          </p:nvSpPr>
          <p:spPr bwMode="auto">
            <a:xfrm>
              <a:off x="860" y="3784"/>
              <a:ext cx="44" cy="31"/>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62" name="Freeform 241"/>
            <p:cNvSpPr>
              <a:spLocks/>
            </p:cNvSpPr>
            <p:nvPr/>
          </p:nvSpPr>
          <p:spPr bwMode="auto">
            <a:xfrm>
              <a:off x="865" y="3779"/>
              <a:ext cx="34" cy="41"/>
            </a:xfrm>
            <a:custGeom>
              <a:avLst/>
              <a:gdLst>
                <a:gd name="T0" fmla="*/ 29 w 34"/>
                <a:gd name="T1" fmla="*/ 36 h 41"/>
                <a:gd name="T2" fmla="*/ 24 w 34"/>
                <a:gd name="T3" fmla="*/ 41 h 41"/>
                <a:gd name="T4" fmla="*/ 24 w 34"/>
                <a:gd name="T5" fmla="*/ 41 h 41"/>
                <a:gd name="T6" fmla="*/ 19 w 34"/>
                <a:gd name="T7" fmla="*/ 41 h 41"/>
                <a:gd name="T8" fmla="*/ 19 w 34"/>
                <a:gd name="T9" fmla="*/ 41 h 41"/>
                <a:gd name="T10" fmla="*/ 15 w 34"/>
                <a:gd name="T11" fmla="*/ 41 h 41"/>
                <a:gd name="T12" fmla="*/ 15 w 34"/>
                <a:gd name="T13" fmla="*/ 36 h 41"/>
                <a:gd name="T14" fmla="*/ 5 w 34"/>
                <a:gd name="T15" fmla="*/ 20 h 41"/>
                <a:gd name="T16" fmla="*/ 5 w 34"/>
                <a:gd name="T17" fmla="*/ 20 h 41"/>
                <a:gd name="T18" fmla="*/ 0 w 34"/>
                <a:gd name="T19" fmla="*/ 15 h 41"/>
                <a:gd name="T20" fmla="*/ 0 w 34"/>
                <a:gd name="T21" fmla="*/ 10 h 41"/>
                <a:gd name="T22" fmla="*/ 0 w 34"/>
                <a:gd name="T23" fmla="*/ 10 h 41"/>
                <a:gd name="T24" fmla="*/ 5 w 34"/>
                <a:gd name="T25" fmla="*/ 5 h 41"/>
                <a:gd name="T26" fmla="*/ 5 w 34"/>
                <a:gd name="T27" fmla="*/ 5 h 41"/>
                <a:gd name="T28" fmla="*/ 5 w 34"/>
                <a:gd name="T29" fmla="*/ 5 h 41"/>
                <a:gd name="T30" fmla="*/ 5 w 34"/>
                <a:gd name="T31" fmla="*/ 5 h 41"/>
                <a:gd name="T32" fmla="*/ 15 w 34"/>
                <a:gd name="T33" fmla="*/ 0 h 41"/>
                <a:gd name="T34" fmla="*/ 15 w 34"/>
                <a:gd name="T35" fmla="*/ 0 h 41"/>
                <a:gd name="T36" fmla="*/ 19 w 34"/>
                <a:gd name="T37" fmla="*/ 0 h 41"/>
                <a:gd name="T38" fmla="*/ 19 w 34"/>
                <a:gd name="T39" fmla="*/ 5 h 41"/>
                <a:gd name="T40" fmla="*/ 19 w 34"/>
                <a:gd name="T41" fmla="*/ 5 h 41"/>
                <a:gd name="T42" fmla="*/ 34 w 34"/>
                <a:gd name="T43" fmla="*/ 20 h 41"/>
                <a:gd name="T44" fmla="*/ 34 w 34"/>
                <a:gd name="T45" fmla="*/ 25 h 41"/>
                <a:gd name="T46" fmla="*/ 34 w 34"/>
                <a:gd name="T47" fmla="*/ 31 h 41"/>
                <a:gd name="T48" fmla="*/ 34 w 34"/>
                <a:gd name="T49" fmla="*/ 31 h 41"/>
                <a:gd name="T50" fmla="*/ 29 w 34"/>
                <a:gd name="T51" fmla="*/ 36 h 41"/>
                <a:gd name="T52" fmla="*/ 29 w 34"/>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1">
                  <a:moveTo>
                    <a:pt x="29" y="36"/>
                  </a:moveTo>
                  <a:lnTo>
                    <a:pt x="24" y="41"/>
                  </a:lnTo>
                  <a:lnTo>
                    <a:pt x="19" y="41"/>
                  </a:lnTo>
                  <a:lnTo>
                    <a:pt x="15" y="41"/>
                  </a:lnTo>
                  <a:lnTo>
                    <a:pt x="15" y="36"/>
                  </a:lnTo>
                  <a:lnTo>
                    <a:pt x="5" y="20"/>
                  </a:lnTo>
                  <a:lnTo>
                    <a:pt x="0" y="15"/>
                  </a:lnTo>
                  <a:lnTo>
                    <a:pt x="0" y="10"/>
                  </a:lnTo>
                  <a:lnTo>
                    <a:pt x="5" y="5"/>
                  </a:lnTo>
                  <a:lnTo>
                    <a:pt x="15" y="0"/>
                  </a:lnTo>
                  <a:lnTo>
                    <a:pt x="19" y="0"/>
                  </a:lnTo>
                  <a:lnTo>
                    <a:pt x="19" y="5"/>
                  </a:lnTo>
                  <a:lnTo>
                    <a:pt x="34" y="20"/>
                  </a:lnTo>
                  <a:lnTo>
                    <a:pt x="34" y="25"/>
                  </a:lnTo>
                  <a:lnTo>
                    <a:pt x="34" y="31"/>
                  </a:lnTo>
                  <a:lnTo>
                    <a:pt x="29" y="36"/>
                  </a:lnTo>
                  <a:close/>
                </a:path>
              </a:pathLst>
            </a:custGeom>
            <a:solidFill>
              <a:srgbClr val="0000D4"/>
            </a:solidFill>
            <a:ln w="7938">
              <a:solidFill>
                <a:srgbClr val="000000"/>
              </a:solidFill>
              <a:prstDash val="solid"/>
              <a:round/>
              <a:headEnd/>
              <a:tailEnd/>
            </a:ln>
          </p:spPr>
          <p:txBody>
            <a:bodyPr/>
            <a:lstStyle/>
            <a:p>
              <a:endParaRPr lang="en-GB"/>
            </a:p>
          </p:txBody>
        </p:sp>
        <p:sp>
          <p:nvSpPr>
            <p:cNvPr id="51463" name="Line 242"/>
            <p:cNvSpPr>
              <a:spLocks noChangeShapeType="1"/>
            </p:cNvSpPr>
            <p:nvPr/>
          </p:nvSpPr>
          <p:spPr bwMode="auto">
            <a:xfrm flipH="1" flipV="1">
              <a:off x="865" y="3774"/>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4" name="Line 243"/>
            <p:cNvSpPr>
              <a:spLocks noChangeShapeType="1"/>
            </p:cNvSpPr>
            <p:nvPr/>
          </p:nvSpPr>
          <p:spPr bwMode="auto">
            <a:xfrm>
              <a:off x="894" y="3722"/>
              <a:ext cx="19" cy="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5" name="Line 244"/>
            <p:cNvSpPr>
              <a:spLocks noChangeShapeType="1"/>
            </p:cNvSpPr>
            <p:nvPr/>
          </p:nvSpPr>
          <p:spPr bwMode="auto">
            <a:xfrm>
              <a:off x="884" y="3712"/>
              <a:ext cx="25"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6" name="AutoShape 245"/>
            <p:cNvSpPr>
              <a:spLocks noChangeArrowheads="1"/>
            </p:cNvSpPr>
            <p:nvPr/>
          </p:nvSpPr>
          <p:spPr bwMode="auto">
            <a:xfrm>
              <a:off x="904" y="3702"/>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67" name="Freeform 246"/>
            <p:cNvSpPr>
              <a:spLocks/>
            </p:cNvSpPr>
            <p:nvPr/>
          </p:nvSpPr>
          <p:spPr bwMode="auto">
            <a:xfrm>
              <a:off x="899" y="3707"/>
              <a:ext cx="39" cy="31"/>
            </a:xfrm>
            <a:custGeom>
              <a:avLst/>
              <a:gdLst>
                <a:gd name="T0" fmla="*/ 10 w 39"/>
                <a:gd name="T1" fmla="*/ 26 h 31"/>
                <a:gd name="T2" fmla="*/ 10 w 39"/>
                <a:gd name="T3" fmla="*/ 26 h 31"/>
                <a:gd name="T4" fmla="*/ 5 w 39"/>
                <a:gd name="T5" fmla="*/ 26 h 31"/>
                <a:gd name="T6" fmla="*/ 0 w 39"/>
                <a:gd name="T7" fmla="*/ 21 h 31"/>
                <a:gd name="T8" fmla="*/ 0 w 39"/>
                <a:gd name="T9" fmla="*/ 10 h 31"/>
                <a:gd name="T10" fmla="*/ 0 w 39"/>
                <a:gd name="T11" fmla="*/ 10 h 31"/>
                <a:gd name="T12" fmla="*/ 0 w 39"/>
                <a:gd name="T13" fmla="*/ 10 h 31"/>
                <a:gd name="T14" fmla="*/ 5 w 39"/>
                <a:gd name="T15" fmla="*/ 5 h 31"/>
                <a:gd name="T16" fmla="*/ 5 w 39"/>
                <a:gd name="T17" fmla="*/ 5 h 31"/>
                <a:gd name="T18" fmla="*/ 5 w 39"/>
                <a:gd name="T19" fmla="*/ 5 h 31"/>
                <a:gd name="T20" fmla="*/ 14 w 39"/>
                <a:gd name="T21" fmla="*/ 0 h 31"/>
                <a:gd name="T22" fmla="*/ 14 w 39"/>
                <a:gd name="T23" fmla="*/ 0 h 31"/>
                <a:gd name="T24" fmla="*/ 29 w 39"/>
                <a:gd name="T25" fmla="*/ 5 h 31"/>
                <a:gd name="T26" fmla="*/ 34 w 39"/>
                <a:gd name="T27" fmla="*/ 5 h 31"/>
                <a:gd name="T28" fmla="*/ 39 w 39"/>
                <a:gd name="T29" fmla="*/ 5 h 31"/>
                <a:gd name="T30" fmla="*/ 39 w 39"/>
                <a:gd name="T31" fmla="*/ 5 h 31"/>
                <a:gd name="T32" fmla="*/ 39 w 39"/>
                <a:gd name="T33" fmla="*/ 10 h 31"/>
                <a:gd name="T34" fmla="*/ 39 w 39"/>
                <a:gd name="T35" fmla="*/ 15 h 31"/>
                <a:gd name="T36" fmla="*/ 39 w 39"/>
                <a:gd name="T37" fmla="*/ 15 h 31"/>
                <a:gd name="T38" fmla="*/ 39 w 39"/>
                <a:gd name="T39" fmla="*/ 15 h 31"/>
                <a:gd name="T40" fmla="*/ 39 w 39"/>
                <a:gd name="T41" fmla="*/ 21 h 31"/>
                <a:gd name="T42" fmla="*/ 39 w 39"/>
                <a:gd name="T43" fmla="*/ 21 h 31"/>
                <a:gd name="T44" fmla="*/ 34 w 39"/>
                <a:gd name="T45" fmla="*/ 26 h 31"/>
                <a:gd name="T46" fmla="*/ 29 w 39"/>
                <a:gd name="T47" fmla="*/ 31 h 31"/>
                <a:gd name="T48" fmla="*/ 29 w 39"/>
                <a:gd name="T49" fmla="*/ 31 h 31"/>
                <a:gd name="T50" fmla="*/ 24 w 39"/>
                <a:gd name="T51" fmla="*/ 31 h 31"/>
                <a:gd name="T52" fmla="*/ 10 w 39"/>
                <a:gd name="T53" fmla="*/ 2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31">
                  <a:moveTo>
                    <a:pt x="10" y="26"/>
                  </a:moveTo>
                  <a:lnTo>
                    <a:pt x="10" y="26"/>
                  </a:lnTo>
                  <a:lnTo>
                    <a:pt x="5" y="26"/>
                  </a:lnTo>
                  <a:lnTo>
                    <a:pt x="0" y="21"/>
                  </a:lnTo>
                  <a:lnTo>
                    <a:pt x="0" y="10"/>
                  </a:lnTo>
                  <a:lnTo>
                    <a:pt x="5" y="5"/>
                  </a:lnTo>
                  <a:lnTo>
                    <a:pt x="14" y="0"/>
                  </a:lnTo>
                  <a:lnTo>
                    <a:pt x="29" y="5"/>
                  </a:lnTo>
                  <a:lnTo>
                    <a:pt x="34" y="5"/>
                  </a:lnTo>
                  <a:lnTo>
                    <a:pt x="39" y="5"/>
                  </a:lnTo>
                  <a:lnTo>
                    <a:pt x="39" y="10"/>
                  </a:lnTo>
                  <a:lnTo>
                    <a:pt x="39" y="15"/>
                  </a:lnTo>
                  <a:lnTo>
                    <a:pt x="39" y="21"/>
                  </a:lnTo>
                  <a:lnTo>
                    <a:pt x="34" y="26"/>
                  </a:lnTo>
                  <a:lnTo>
                    <a:pt x="29" y="31"/>
                  </a:lnTo>
                  <a:lnTo>
                    <a:pt x="24" y="31"/>
                  </a:lnTo>
                  <a:lnTo>
                    <a:pt x="10" y="26"/>
                  </a:lnTo>
                  <a:close/>
                </a:path>
              </a:pathLst>
            </a:custGeom>
            <a:solidFill>
              <a:srgbClr val="0000D4"/>
            </a:solidFill>
            <a:ln w="7938">
              <a:solidFill>
                <a:srgbClr val="000000"/>
              </a:solidFill>
              <a:prstDash val="solid"/>
              <a:round/>
              <a:headEnd/>
              <a:tailEnd/>
            </a:ln>
          </p:spPr>
          <p:txBody>
            <a:bodyPr/>
            <a:lstStyle/>
            <a:p>
              <a:endParaRPr lang="en-GB"/>
            </a:p>
          </p:txBody>
        </p:sp>
        <p:sp>
          <p:nvSpPr>
            <p:cNvPr id="51468" name="Line 247"/>
            <p:cNvSpPr>
              <a:spLocks noChangeShapeType="1"/>
            </p:cNvSpPr>
            <p:nvPr/>
          </p:nvSpPr>
          <p:spPr bwMode="auto">
            <a:xfrm flipH="1">
              <a:off x="894" y="372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69" name="Line 248"/>
            <p:cNvSpPr>
              <a:spLocks noChangeShapeType="1"/>
            </p:cNvSpPr>
            <p:nvPr/>
          </p:nvSpPr>
          <p:spPr bwMode="auto">
            <a:xfrm flipH="1" flipV="1">
              <a:off x="788" y="3615"/>
              <a:ext cx="10"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0" name="Line 249"/>
            <p:cNvSpPr>
              <a:spLocks noChangeShapeType="1"/>
            </p:cNvSpPr>
            <p:nvPr/>
          </p:nvSpPr>
          <p:spPr bwMode="auto">
            <a:xfrm flipH="1" flipV="1">
              <a:off x="802" y="3620"/>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1" name="AutoShape 250"/>
            <p:cNvSpPr>
              <a:spLocks noChangeArrowheads="1"/>
            </p:cNvSpPr>
            <p:nvPr/>
          </p:nvSpPr>
          <p:spPr bwMode="auto">
            <a:xfrm>
              <a:off x="778" y="3589"/>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2" name="Freeform 251"/>
            <p:cNvSpPr>
              <a:spLocks/>
            </p:cNvSpPr>
            <p:nvPr/>
          </p:nvSpPr>
          <p:spPr bwMode="auto">
            <a:xfrm>
              <a:off x="778" y="3589"/>
              <a:ext cx="29" cy="41"/>
            </a:xfrm>
            <a:custGeom>
              <a:avLst/>
              <a:gdLst>
                <a:gd name="T0" fmla="*/ 29 w 29"/>
                <a:gd name="T1" fmla="*/ 26 h 41"/>
                <a:gd name="T2" fmla="*/ 29 w 29"/>
                <a:gd name="T3" fmla="*/ 31 h 41"/>
                <a:gd name="T4" fmla="*/ 29 w 29"/>
                <a:gd name="T5" fmla="*/ 36 h 41"/>
                <a:gd name="T6" fmla="*/ 29 w 29"/>
                <a:gd name="T7" fmla="*/ 36 h 41"/>
                <a:gd name="T8" fmla="*/ 24 w 29"/>
                <a:gd name="T9" fmla="*/ 41 h 41"/>
                <a:gd name="T10" fmla="*/ 24 w 29"/>
                <a:gd name="T11" fmla="*/ 41 h 41"/>
                <a:gd name="T12" fmla="*/ 20 w 29"/>
                <a:gd name="T13" fmla="*/ 41 h 41"/>
                <a:gd name="T14" fmla="*/ 20 w 29"/>
                <a:gd name="T15" fmla="*/ 41 h 41"/>
                <a:gd name="T16" fmla="*/ 15 w 29"/>
                <a:gd name="T17" fmla="*/ 41 h 41"/>
                <a:gd name="T18" fmla="*/ 15 w 29"/>
                <a:gd name="T19" fmla="*/ 41 h 41"/>
                <a:gd name="T20" fmla="*/ 10 w 29"/>
                <a:gd name="T21" fmla="*/ 36 h 41"/>
                <a:gd name="T22" fmla="*/ 5 w 29"/>
                <a:gd name="T23" fmla="*/ 31 h 41"/>
                <a:gd name="T24" fmla="*/ 0 w 29"/>
                <a:gd name="T25" fmla="*/ 16 h 41"/>
                <a:gd name="T26" fmla="*/ 0 w 29"/>
                <a:gd name="T27" fmla="*/ 16 h 41"/>
                <a:gd name="T28" fmla="*/ 0 w 29"/>
                <a:gd name="T29" fmla="*/ 10 h 41"/>
                <a:gd name="T30" fmla="*/ 0 w 29"/>
                <a:gd name="T31" fmla="*/ 5 h 41"/>
                <a:gd name="T32" fmla="*/ 0 w 29"/>
                <a:gd name="T33" fmla="*/ 5 h 41"/>
                <a:gd name="T34" fmla="*/ 10 w 29"/>
                <a:gd name="T35" fmla="*/ 0 h 41"/>
                <a:gd name="T36" fmla="*/ 10 w 29"/>
                <a:gd name="T37" fmla="*/ 0 h 41"/>
                <a:gd name="T38" fmla="*/ 10 w 29"/>
                <a:gd name="T39" fmla="*/ 0 h 41"/>
                <a:gd name="T40" fmla="*/ 15 w 29"/>
                <a:gd name="T41" fmla="*/ 0 h 41"/>
                <a:gd name="T42" fmla="*/ 20 w 29"/>
                <a:gd name="T43" fmla="*/ 5 h 41"/>
                <a:gd name="T44" fmla="*/ 24 w 29"/>
                <a:gd name="T45" fmla="*/ 10 h 41"/>
                <a:gd name="T46" fmla="*/ 24 w 29"/>
                <a:gd name="T47" fmla="*/ 10 h 41"/>
                <a:gd name="T48" fmla="*/ 29 w 29"/>
                <a:gd name="T49" fmla="*/ 2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29" y="26"/>
                  </a:moveTo>
                  <a:lnTo>
                    <a:pt x="29" y="31"/>
                  </a:lnTo>
                  <a:lnTo>
                    <a:pt x="29" y="36"/>
                  </a:lnTo>
                  <a:lnTo>
                    <a:pt x="24" y="41"/>
                  </a:lnTo>
                  <a:lnTo>
                    <a:pt x="20" y="41"/>
                  </a:lnTo>
                  <a:lnTo>
                    <a:pt x="15" y="41"/>
                  </a:lnTo>
                  <a:lnTo>
                    <a:pt x="10" y="36"/>
                  </a:lnTo>
                  <a:lnTo>
                    <a:pt x="5" y="31"/>
                  </a:lnTo>
                  <a:lnTo>
                    <a:pt x="0" y="16"/>
                  </a:lnTo>
                  <a:lnTo>
                    <a:pt x="0" y="10"/>
                  </a:lnTo>
                  <a:lnTo>
                    <a:pt x="0" y="5"/>
                  </a:lnTo>
                  <a:lnTo>
                    <a:pt x="10" y="0"/>
                  </a:lnTo>
                  <a:lnTo>
                    <a:pt x="15" y="0"/>
                  </a:lnTo>
                  <a:lnTo>
                    <a:pt x="20" y="5"/>
                  </a:lnTo>
                  <a:lnTo>
                    <a:pt x="24" y="10"/>
                  </a:lnTo>
                  <a:lnTo>
                    <a:pt x="29" y="26"/>
                  </a:lnTo>
                  <a:close/>
                </a:path>
              </a:pathLst>
            </a:custGeom>
            <a:solidFill>
              <a:srgbClr val="0000D4"/>
            </a:solidFill>
            <a:ln w="7938">
              <a:solidFill>
                <a:srgbClr val="000000"/>
              </a:solidFill>
              <a:prstDash val="solid"/>
              <a:round/>
              <a:headEnd/>
              <a:tailEnd/>
            </a:ln>
          </p:spPr>
          <p:txBody>
            <a:bodyPr/>
            <a:lstStyle/>
            <a:p>
              <a:endParaRPr lang="en-GB"/>
            </a:p>
          </p:txBody>
        </p:sp>
        <p:sp>
          <p:nvSpPr>
            <p:cNvPr id="51473" name="Line 252"/>
            <p:cNvSpPr>
              <a:spLocks noChangeShapeType="1"/>
            </p:cNvSpPr>
            <p:nvPr/>
          </p:nvSpPr>
          <p:spPr bwMode="auto">
            <a:xfrm>
              <a:off x="798" y="3630"/>
              <a:ext cx="1"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4" name="Line 253"/>
            <p:cNvSpPr>
              <a:spLocks noChangeShapeType="1"/>
            </p:cNvSpPr>
            <p:nvPr/>
          </p:nvSpPr>
          <p:spPr bwMode="auto">
            <a:xfrm flipV="1">
              <a:off x="870" y="3635"/>
              <a:ext cx="14"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5" name="Line 254"/>
            <p:cNvSpPr>
              <a:spLocks noChangeShapeType="1"/>
            </p:cNvSpPr>
            <p:nvPr/>
          </p:nvSpPr>
          <p:spPr bwMode="auto">
            <a:xfrm flipV="1">
              <a:off x="860" y="3640"/>
              <a:ext cx="10"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6" name="AutoShape 255"/>
            <p:cNvSpPr>
              <a:spLocks noChangeArrowheads="1"/>
            </p:cNvSpPr>
            <p:nvPr/>
          </p:nvSpPr>
          <p:spPr bwMode="auto">
            <a:xfrm>
              <a:off x="870" y="3610"/>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7" name="Freeform 256"/>
            <p:cNvSpPr>
              <a:spLocks/>
            </p:cNvSpPr>
            <p:nvPr/>
          </p:nvSpPr>
          <p:spPr bwMode="auto">
            <a:xfrm>
              <a:off x="865" y="3610"/>
              <a:ext cx="34" cy="41"/>
            </a:xfrm>
            <a:custGeom>
              <a:avLst/>
              <a:gdLst>
                <a:gd name="T0" fmla="*/ 24 w 34"/>
                <a:gd name="T1" fmla="*/ 36 h 41"/>
                <a:gd name="T2" fmla="*/ 19 w 34"/>
                <a:gd name="T3" fmla="*/ 41 h 41"/>
                <a:gd name="T4" fmla="*/ 19 w 34"/>
                <a:gd name="T5" fmla="*/ 41 h 41"/>
                <a:gd name="T6" fmla="*/ 15 w 34"/>
                <a:gd name="T7" fmla="*/ 41 h 41"/>
                <a:gd name="T8" fmla="*/ 15 w 34"/>
                <a:gd name="T9" fmla="*/ 41 h 41"/>
                <a:gd name="T10" fmla="*/ 10 w 34"/>
                <a:gd name="T11" fmla="*/ 41 h 41"/>
                <a:gd name="T12" fmla="*/ 5 w 34"/>
                <a:gd name="T13" fmla="*/ 41 h 41"/>
                <a:gd name="T14" fmla="*/ 5 w 34"/>
                <a:gd name="T15" fmla="*/ 41 h 41"/>
                <a:gd name="T16" fmla="*/ 5 w 34"/>
                <a:gd name="T17" fmla="*/ 41 h 41"/>
                <a:gd name="T18" fmla="*/ 0 w 34"/>
                <a:gd name="T19" fmla="*/ 36 h 41"/>
                <a:gd name="T20" fmla="*/ 0 w 34"/>
                <a:gd name="T21" fmla="*/ 30 h 41"/>
                <a:gd name="T22" fmla="*/ 0 w 34"/>
                <a:gd name="T23" fmla="*/ 30 h 41"/>
                <a:gd name="T24" fmla="*/ 0 w 34"/>
                <a:gd name="T25" fmla="*/ 25 h 41"/>
                <a:gd name="T26" fmla="*/ 0 w 34"/>
                <a:gd name="T27" fmla="*/ 20 h 41"/>
                <a:gd name="T28" fmla="*/ 10 w 34"/>
                <a:gd name="T29" fmla="*/ 5 h 41"/>
                <a:gd name="T30" fmla="*/ 15 w 34"/>
                <a:gd name="T31" fmla="*/ 5 h 41"/>
                <a:gd name="T32" fmla="*/ 15 w 34"/>
                <a:gd name="T33" fmla="*/ 5 h 41"/>
                <a:gd name="T34" fmla="*/ 19 w 34"/>
                <a:gd name="T35" fmla="*/ 0 h 41"/>
                <a:gd name="T36" fmla="*/ 24 w 34"/>
                <a:gd name="T37" fmla="*/ 0 h 41"/>
                <a:gd name="T38" fmla="*/ 29 w 34"/>
                <a:gd name="T39" fmla="*/ 5 h 41"/>
                <a:gd name="T40" fmla="*/ 29 w 34"/>
                <a:gd name="T41" fmla="*/ 5 h 41"/>
                <a:gd name="T42" fmla="*/ 29 w 34"/>
                <a:gd name="T43" fmla="*/ 5 h 41"/>
                <a:gd name="T44" fmla="*/ 34 w 34"/>
                <a:gd name="T45" fmla="*/ 10 h 41"/>
                <a:gd name="T46" fmla="*/ 34 w 34"/>
                <a:gd name="T47" fmla="*/ 15 h 41"/>
                <a:gd name="T48" fmla="*/ 34 w 34"/>
                <a:gd name="T49" fmla="*/ 15 h 41"/>
                <a:gd name="T50" fmla="*/ 29 w 34"/>
                <a:gd name="T51" fmla="*/ 20 h 41"/>
                <a:gd name="T52" fmla="*/ 24 w 34"/>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1">
                  <a:moveTo>
                    <a:pt x="24" y="36"/>
                  </a:moveTo>
                  <a:lnTo>
                    <a:pt x="19" y="41"/>
                  </a:lnTo>
                  <a:lnTo>
                    <a:pt x="15" y="41"/>
                  </a:lnTo>
                  <a:lnTo>
                    <a:pt x="10" y="41"/>
                  </a:lnTo>
                  <a:lnTo>
                    <a:pt x="5" y="41"/>
                  </a:lnTo>
                  <a:lnTo>
                    <a:pt x="0" y="36"/>
                  </a:lnTo>
                  <a:lnTo>
                    <a:pt x="0" y="30"/>
                  </a:lnTo>
                  <a:lnTo>
                    <a:pt x="0" y="25"/>
                  </a:lnTo>
                  <a:lnTo>
                    <a:pt x="0" y="20"/>
                  </a:lnTo>
                  <a:lnTo>
                    <a:pt x="10" y="5"/>
                  </a:lnTo>
                  <a:lnTo>
                    <a:pt x="15" y="5"/>
                  </a:lnTo>
                  <a:lnTo>
                    <a:pt x="19" y="0"/>
                  </a:lnTo>
                  <a:lnTo>
                    <a:pt x="24" y="0"/>
                  </a:lnTo>
                  <a:lnTo>
                    <a:pt x="29" y="5"/>
                  </a:lnTo>
                  <a:lnTo>
                    <a:pt x="34" y="10"/>
                  </a:lnTo>
                  <a:lnTo>
                    <a:pt x="34" y="15"/>
                  </a:lnTo>
                  <a:lnTo>
                    <a:pt x="29"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478" name="Line 257"/>
            <p:cNvSpPr>
              <a:spLocks noChangeShapeType="1"/>
            </p:cNvSpPr>
            <p:nvPr/>
          </p:nvSpPr>
          <p:spPr bwMode="auto">
            <a:xfrm flipH="1">
              <a:off x="870" y="3651"/>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79" name="Oval 258"/>
            <p:cNvSpPr>
              <a:spLocks noChangeArrowheads="1"/>
            </p:cNvSpPr>
            <p:nvPr/>
          </p:nvSpPr>
          <p:spPr bwMode="auto">
            <a:xfrm>
              <a:off x="759" y="3635"/>
              <a:ext cx="135" cy="169"/>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0" name="Freeform 259"/>
            <p:cNvSpPr>
              <a:spLocks/>
            </p:cNvSpPr>
            <p:nvPr/>
          </p:nvSpPr>
          <p:spPr bwMode="auto">
            <a:xfrm>
              <a:off x="744" y="3646"/>
              <a:ext cx="155" cy="138"/>
            </a:xfrm>
            <a:custGeom>
              <a:avLst/>
              <a:gdLst>
                <a:gd name="T0" fmla="*/ 73 w 155"/>
                <a:gd name="T1" fmla="*/ 138 h 138"/>
                <a:gd name="T2" fmla="*/ 63 w 155"/>
                <a:gd name="T3" fmla="*/ 138 h 138"/>
                <a:gd name="T4" fmla="*/ 49 w 155"/>
                <a:gd name="T5" fmla="*/ 133 h 138"/>
                <a:gd name="T6" fmla="*/ 34 w 155"/>
                <a:gd name="T7" fmla="*/ 128 h 138"/>
                <a:gd name="T8" fmla="*/ 25 w 155"/>
                <a:gd name="T9" fmla="*/ 117 h 138"/>
                <a:gd name="T10" fmla="*/ 20 w 155"/>
                <a:gd name="T11" fmla="*/ 112 h 138"/>
                <a:gd name="T12" fmla="*/ 15 w 155"/>
                <a:gd name="T13" fmla="*/ 107 h 138"/>
                <a:gd name="T14" fmla="*/ 10 w 155"/>
                <a:gd name="T15" fmla="*/ 97 h 138"/>
                <a:gd name="T16" fmla="*/ 5 w 155"/>
                <a:gd name="T17" fmla="*/ 87 h 138"/>
                <a:gd name="T18" fmla="*/ 0 w 155"/>
                <a:gd name="T19" fmla="*/ 71 h 138"/>
                <a:gd name="T20" fmla="*/ 0 w 155"/>
                <a:gd name="T21" fmla="*/ 61 h 138"/>
                <a:gd name="T22" fmla="*/ 0 w 155"/>
                <a:gd name="T23" fmla="*/ 56 h 138"/>
                <a:gd name="T24" fmla="*/ 5 w 155"/>
                <a:gd name="T25" fmla="*/ 46 h 138"/>
                <a:gd name="T26" fmla="*/ 15 w 155"/>
                <a:gd name="T27" fmla="*/ 30 h 138"/>
                <a:gd name="T28" fmla="*/ 25 w 155"/>
                <a:gd name="T29" fmla="*/ 20 h 138"/>
                <a:gd name="T30" fmla="*/ 29 w 155"/>
                <a:gd name="T31" fmla="*/ 15 h 138"/>
                <a:gd name="T32" fmla="*/ 39 w 155"/>
                <a:gd name="T33" fmla="*/ 10 h 138"/>
                <a:gd name="T34" fmla="*/ 49 w 155"/>
                <a:gd name="T35" fmla="*/ 5 h 138"/>
                <a:gd name="T36" fmla="*/ 63 w 155"/>
                <a:gd name="T37" fmla="*/ 0 h 138"/>
                <a:gd name="T38" fmla="*/ 78 w 155"/>
                <a:gd name="T39" fmla="*/ 0 h 138"/>
                <a:gd name="T40" fmla="*/ 87 w 155"/>
                <a:gd name="T41" fmla="*/ 0 h 138"/>
                <a:gd name="T42" fmla="*/ 92 w 155"/>
                <a:gd name="T43" fmla="*/ 0 h 138"/>
                <a:gd name="T44" fmla="*/ 107 w 155"/>
                <a:gd name="T45" fmla="*/ 5 h 138"/>
                <a:gd name="T46" fmla="*/ 116 w 155"/>
                <a:gd name="T47" fmla="*/ 10 h 138"/>
                <a:gd name="T48" fmla="*/ 131 w 155"/>
                <a:gd name="T49" fmla="*/ 20 h 138"/>
                <a:gd name="T50" fmla="*/ 136 w 155"/>
                <a:gd name="T51" fmla="*/ 25 h 138"/>
                <a:gd name="T52" fmla="*/ 140 w 155"/>
                <a:gd name="T53" fmla="*/ 30 h 138"/>
                <a:gd name="T54" fmla="*/ 150 w 155"/>
                <a:gd name="T55" fmla="*/ 46 h 138"/>
                <a:gd name="T56" fmla="*/ 155 w 155"/>
                <a:gd name="T57" fmla="*/ 56 h 138"/>
                <a:gd name="T58" fmla="*/ 155 w 155"/>
                <a:gd name="T59" fmla="*/ 66 h 138"/>
                <a:gd name="T60" fmla="*/ 155 w 155"/>
                <a:gd name="T61" fmla="*/ 76 h 138"/>
                <a:gd name="T62" fmla="*/ 155 w 155"/>
                <a:gd name="T63" fmla="*/ 87 h 138"/>
                <a:gd name="T64" fmla="*/ 150 w 155"/>
                <a:gd name="T65" fmla="*/ 102 h 138"/>
                <a:gd name="T66" fmla="*/ 145 w 155"/>
                <a:gd name="T67" fmla="*/ 112 h 138"/>
                <a:gd name="T68" fmla="*/ 140 w 155"/>
                <a:gd name="T69" fmla="*/ 117 h 138"/>
                <a:gd name="T70" fmla="*/ 131 w 155"/>
                <a:gd name="T71" fmla="*/ 123 h 138"/>
                <a:gd name="T72" fmla="*/ 126 w 155"/>
                <a:gd name="T73" fmla="*/ 128 h 138"/>
                <a:gd name="T74" fmla="*/ 112 w 155"/>
                <a:gd name="T75" fmla="*/ 133 h 138"/>
                <a:gd name="T76" fmla="*/ 97 w 155"/>
                <a:gd name="T77" fmla="*/ 138 h 138"/>
                <a:gd name="T78" fmla="*/ 83 w 155"/>
                <a:gd name="T79" fmla="*/ 138 h 138"/>
                <a:gd name="T80" fmla="*/ 73 w 155"/>
                <a:gd name="T81" fmla="*/ 138 h 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5" h="138">
                  <a:moveTo>
                    <a:pt x="73" y="138"/>
                  </a:moveTo>
                  <a:lnTo>
                    <a:pt x="63" y="138"/>
                  </a:lnTo>
                  <a:lnTo>
                    <a:pt x="49" y="133"/>
                  </a:lnTo>
                  <a:lnTo>
                    <a:pt x="34" y="128"/>
                  </a:lnTo>
                  <a:lnTo>
                    <a:pt x="25" y="117"/>
                  </a:lnTo>
                  <a:lnTo>
                    <a:pt x="20" y="112"/>
                  </a:lnTo>
                  <a:lnTo>
                    <a:pt x="15" y="107"/>
                  </a:lnTo>
                  <a:lnTo>
                    <a:pt x="10" y="97"/>
                  </a:lnTo>
                  <a:lnTo>
                    <a:pt x="5" y="87"/>
                  </a:lnTo>
                  <a:lnTo>
                    <a:pt x="0" y="71"/>
                  </a:lnTo>
                  <a:lnTo>
                    <a:pt x="0" y="61"/>
                  </a:lnTo>
                  <a:lnTo>
                    <a:pt x="0" y="56"/>
                  </a:lnTo>
                  <a:lnTo>
                    <a:pt x="5" y="46"/>
                  </a:lnTo>
                  <a:lnTo>
                    <a:pt x="15" y="30"/>
                  </a:lnTo>
                  <a:lnTo>
                    <a:pt x="25" y="20"/>
                  </a:lnTo>
                  <a:lnTo>
                    <a:pt x="29" y="15"/>
                  </a:lnTo>
                  <a:lnTo>
                    <a:pt x="39" y="10"/>
                  </a:lnTo>
                  <a:lnTo>
                    <a:pt x="49" y="5"/>
                  </a:lnTo>
                  <a:lnTo>
                    <a:pt x="63" y="0"/>
                  </a:lnTo>
                  <a:lnTo>
                    <a:pt x="78" y="0"/>
                  </a:lnTo>
                  <a:lnTo>
                    <a:pt x="87" y="0"/>
                  </a:lnTo>
                  <a:lnTo>
                    <a:pt x="92" y="0"/>
                  </a:lnTo>
                  <a:lnTo>
                    <a:pt x="107" y="5"/>
                  </a:lnTo>
                  <a:lnTo>
                    <a:pt x="116" y="10"/>
                  </a:lnTo>
                  <a:lnTo>
                    <a:pt x="131" y="20"/>
                  </a:lnTo>
                  <a:lnTo>
                    <a:pt x="136" y="25"/>
                  </a:lnTo>
                  <a:lnTo>
                    <a:pt x="140" y="30"/>
                  </a:lnTo>
                  <a:lnTo>
                    <a:pt x="150" y="46"/>
                  </a:lnTo>
                  <a:lnTo>
                    <a:pt x="155" y="56"/>
                  </a:lnTo>
                  <a:lnTo>
                    <a:pt x="155" y="66"/>
                  </a:lnTo>
                  <a:lnTo>
                    <a:pt x="155" y="76"/>
                  </a:lnTo>
                  <a:lnTo>
                    <a:pt x="155" y="87"/>
                  </a:lnTo>
                  <a:lnTo>
                    <a:pt x="150" y="102"/>
                  </a:lnTo>
                  <a:lnTo>
                    <a:pt x="145" y="112"/>
                  </a:lnTo>
                  <a:lnTo>
                    <a:pt x="140" y="117"/>
                  </a:lnTo>
                  <a:lnTo>
                    <a:pt x="131" y="123"/>
                  </a:lnTo>
                  <a:lnTo>
                    <a:pt x="126" y="128"/>
                  </a:lnTo>
                  <a:lnTo>
                    <a:pt x="112" y="133"/>
                  </a:lnTo>
                  <a:lnTo>
                    <a:pt x="97" y="138"/>
                  </a:lnTo>
                  <a:lnTo>
                    <a:pt x="83" y="138"/>
                  </a:lnTo>
                  <a:lnTo>
                    <a:pt x="73" y="138"/>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481" name="Oval 260"/>
            <p:cNvSpPr>
              <a:spLocks noChangeArrowheads="1"/>
            </p:cNvSpPr>
            <p:nvPr/>
          </p:nvSpPr>
          <p:spPr bwMode="auto">
            <a:xfrm>
              <a:off x="759" y="3661"/>
              <a:ext cx="101" cy="118"/>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2" name="Freeform 261"/>
            <p:cNvSpPr>
              <a:spLocks/>
            </p:cNvSpPr>
            <p:nvPr/>
          </p:nvSpPr>
          <p:spPr bwMode="auto">
            <a:xfrm>
              <a:off x="754" y="3661"/>
              <a:ext cx="106" cy="108"/>
            </a:xfrm>
            <a:custGeom>
              <a:avLst/>
              <a:gdLst>
                <a:gd name="T0" fmla="*/ 48 w 106"/>
                <a:gd name="T1" fmla="*/ 108 h 108"/>
                <a:gd name="T2" fmla="*/ 39 w 106"/>
                <a:gd name="T3" fmla="*/ 108 h 108"/>
                <a:gd name="T4" fmla="*/ 24 w 106"/>
                <a:gd name="T5" fmla="*/ 97 h 108"/>
                <a:gd name="T6" fmla="*/ 15 w 106"/>
                <a:gd name="T7" fmla="*/ 87 h 108"/>
                <a:gd name="T8" fmla="*/ 10 w 106"/>
                <a:gd name="T9" fmla="*/ 82 h 108"/>
                <a:gd name="T10" fmla="*/ 5 w 106"/>
                <a:gd name="T11" fmla="*/ 72 h 108"/>
                <a:gd name="T12" fmla="*/ 0 w 106"/>
                <a:gd name="T13" fmla="*/ 61 h 108"/>
                <a:gd name="T14" fmla="*/ 0 w 106"/>
                <a:gd name="T15" fmla="*/ 51 h 108"/>
                <a:gd name="T16" fmla="*/ 0 w 106"/>
                <a:gd name="T17" fmla="*/ 46 h 108"/>
                <a:gd name="T18" fmla="*/ 5 w 106"/>
                <a:gd name="T19" fmla="*/ 36 h 108"/>
                <a:gd name="T20" fmla="*/ 15 w 106"/>
                <a:gd name="T21" fmla="*/ 20 h 108"/>
                <a:gd name="T22" fmla="*/ 19 w 106"/>
                <a:gd name="T23" fmla="*/ 15 h 108"/>
                <a:gd name="T24" fmla="*/ 24 w 106"/>
                <a:gd name="T25" fmla="*/ 10 h 108"/>
                <a:gd name="T26" fmla="*/ 34 w 106"/>
                <a:gd name="T27" fmla="*/ 5 h 108"/>
                <a:gd name="T28" fmla="*/ 44 w 106"/>
                <a:gd name="T29" fmla="*/ 0 h 108"/>
                <a:gd name="T30" fmla="*/ 53 w 106"/>
                <a:gd name="T31" fmla="*/ 0 h 108"/>
                <a:gd name="T32" fmla="*/ 58 w 106"/>
                <a:gd name="T33" fmla="*/ 0 h 108"/>
                <a:gd name="T34" fmla="*/ 73 w 106"/>
                <a:gd name="T35" fmla="*/ 5 h 108"/>
                <a:gd name="T36" fmla="*/ 92 w 106"/>
                <a:gd name="T37" fmla="*/ 15 h 108"/>
                <a:gd name="T38" fmla="*/ 97 w 106"/>
                <a:gd name="T39" fmla="*/ 20 h 108"/>
                <a:gd name="T40" fmla="*/ 102 w 106"/>
                <a:gd name="T41" fmla="*/ 26 h 108"/>
                <a:gd name="T42" fmla="*/ 106 w 106"/>
                <a:gd name="T43" fmla="*/ 36 h 108"/>
                <a:gd name="T44" fmla="*/ 106 w 106"/>
                <a:gd name="T45" fmla="*/ 41 h 108"/>
                <a:gd name="T46" fmla="*/ 106 w 106"/>
                <a:gd name="T47" fmla="*/ 56 h 108"/>
                <a:gd name="T48" fmla="*/ 106 w 106"/>
                <a:gd name="T49" fmla="*/ 61 h 108"/>
                <a:gd name="T50" fmla="*/ 106 w 106"/>
                <a:gd name="T51" fmla="*/ 67 h 108"/>
                <a:gd name="T52" fmla="*/ 106 w 106"/>
                <a:gd name="T53" fmla="*/ 72 h 108"/>
                <a:gd name="T54" fmla="*/ 102 w 106"/>
                <a:gd name="T55" fmla="*/ 82 h 108"/>
                <a:gd name="T56" fmla="*/ 92 w 106"/>
                <a:gd name="T57" fmla="*/ 92 h 108"/>
                <a:gd name="T58" fmla="*/ 87 w 106"/>
                <a:gd name="T59" fmla="*/ 92 h 108"/>
                <a:gd name="T60" fmla="*/ 82 w 106"/>
                <a:gd name="T61" fmla="*/ 97 h 108"/>
                <a:gd name="T62" fmla="*/ 73 w 106"/>
                <a:gd name="T63" fmla="*/ 102 h 108"/>
                <a:gd name="T64" fmla="*/ 63 w 106"/>
                <a:gd name="T65" fmla="*/ 108 h 108"/>
                <a:gd name="T66" fmla="*/ 53 w 106"/>
                <a:gd name="T67" fmla="*/ 108 h 108"/>
                <a:gd name="T68" fmla="*/ 48 w 106"/>
                <a:gd name="T69" fmla="*/ 108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 h="108">
                  <a:moveTo>
                    <a:pt x="48" y="108"/>
                  </a:moveTo>
                  <a:lnTo>
                    <a:pt x="39" y="108"/>
                  </a:lnTo>
                  <a:lnTo>
                    <a:pt x="24" y="97"/>
                  </a:lnTo>
                  <a:lnTo>
                    <a:pt x="15" y="87"/>
                  </a:lnTo>
                  <a:lnTo>
                    <a:pt x="10" y="82"/>
                  </a:lnTo>
                  <a:lnTo>
                    <a:pt x="5" y="72"/>
                  </a:lnTo>
                  <a:lnTo>
                    <a:pt x="0" y="61"/>
                  </a:lnTo>
                  <a:lnTo>
                    <a:pt x="0" y="51"/>
                  </a:lnTo>
                  <a:lnTo>
                    <a:pt x="0" y="46"/>
                  </a:lnTo>
                  <a:lnTo>
                    <a:pt x="5" y="36"/>
                  </a:lnTo>
                  <a:lnTo>
                    <a:pt x="15" y="20"/>
                  </a:lnTo>
                  <a:lnTo>
                    <a:pt x="19" y="15"/>
                  </a:lnTo>
                  <a:lnTo>
                    <a:pt x="24" y="10"/>
                  </a:lnTo>
                  <a:lnTo>
                    <a:pt x="34" y="5"/>
                  </a:lnTo>
                  <a:lnTo>
                    <a:pt x="44" y="0"/>
                  </a:lnTo>
                  <a:lnTo>
                    <a:pt x="53" y="0"/>
                  </a:lnTo>
                  <a:lnTo>
                    <a:pt x="58" y="0"/>
                  </a:lnTo>
                  <a:lnTo>
                    <a:pt x="73" y="5"/>
                  </a:lnTo>
                  <a:lnTo>
                    <a:pt x="92" y="15"/>
                  </a:lnTo>
                  <a:lnTo>
                    <a:pt x="97" y="20"/>
                  </a:lnTo>
                  <a:lnTo>
                    <a:pt x="102" y="26"/>
                  </a:lnTo>
                  <a:lnTo>
                    <a:pt x="106" y="36"/>
                  </a:lnTo>
                  <a:lnTo>
                    <a:pt x="106" y="41"/>
                  </a:lnTo>
                  <a:lnTo>
                    <a:pt x="106" y="56"/>
                  </a:lnTo>
                  <a:lnTo>
                    <a:pt x="106" y="61"/>
                  </a:lnTo>
                  <a:lnTo>
                    <a:pt x="106" y="67"/>
                  </a:lnTo>
                  <a:lnTo>
                    <a:pt x="106" y="72"/>
                  </a:lnTo>
                  <a:lnTo>
                    <a:pt x="102" y="82"/>
                  </a:lnTo>
                  <a:lnTo>
                    <a:pt x="92" y="92"/>
                  </a:lnTo>
                  <a:lnTo>
                    <a:pt x="87" y="92"/>
                  </a:lnTo>
                  <a:lnTo>
                    <a:pt x="82" y="97"/>
                  </a:lnTo>
                  <a:lnTo>
                    <a:pt x="73" y="102"/>
                  </a:lnTo>
                  <a:lnTo>
                    <a:pt x="63" y="108"/>
                  </a:lnTo>
                  <a:lnTo>
                    <a:pt x="53" y="108"/>
                  </a:lnTo>
                  <a:lnTo>
                    <a:pt x="48" y="108"/>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483" name="Oval 262"/>
            <p:cNvSpPr>
              <a:spLocks noChangeArrowheads="1"/>
            </p:cNvSpPr>
            <p:nvPr/>
          </p:nvSpPr>
          <p:spPr bwMode="auto">
            <a:xfrm>
              <a:off x="880" y="3599"/>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4" name="Freeform 263"/>
            <p:cNvSpPr>
              <a:spLocks/>
            </p:cNvSpPr>
            <p:nvPr/>
          </p:nvSpPr>
          <p:spPr bwMode="auto">
            <a:xfrm>
              <a:off x="884" y="3599"/>
              <a:ext cx="25" cy="31"/>
            </a:xfrm>
            <a:custGeom>
              <a:avLst/>
              <a:gdLst>
                <a:gd name="T0" fmla="*/ 15 w 25"/>
                <a:gd name="T1" fmla="*/ 26 h 31"/>
                <a:gd name="T2" fmla="*/ 10 w 25"/>
                <a:gd name="T3" fmla="*/ 31 h 31"/>
                <a:gd name="T4" fmla="*/ 10 w 25"/>
                <a:gd name="T5" fmla="*/ 31 h 31"/>
                <a:gd name="T6" fmla="*/ 5 w 25"/>
                <a:gd name="T7" fmla="*/ 26 h 31"/>
                <a:gd name="T8" fmla="*/ 5 w 25"/>
                <a:gd name="T9" fmla="*/ 26 h 31"/>
                <a:gd name="T10" fmla="*/ 0 w 25"/>
                <a:gd name="T11" fmla="*/ 21 h 31"/>
                <a:gd name="T12" fmla="*/ 0 w 25"/>
                <a:gd name="T13" fmla="*/ 16 h 31"/>
                <a:gd name="T14" fmla="*/ 0 w 25"/>
                <a:gd name="T15" fmla="*/ 16 h 31"/>
                <a:gd name="T16" fmla="*/ 0 w 25"/>
                <a:gd name="T17" fmla="*/ 11 h 31"/>
                <a:gd name="T18" fmla="*/ 0 w 25"/>
                <a:gd name="T19" fmla="*/ 6 h 31"/>
                <a:gd name="T20" fmla="*/ 0 w 25"/>
                <a:gd name="T21" fmla="*/ 6 h 31"/>
                <a:gd name="T22" fmla="*/ 5 w 25"/>
                <a:gd name="T23" fmla="*/ 0 h 31"/>
                <a:gd name="T24" fmla="*/ 5 w 25"/>
                <a:gd name="T25" fmla="*/ 0 h 31"/>
                <a:gd name="T26" fmla="*/ 5 w 25"/>
                <a:gd name="T27" fmla="*/ 0 h 31"/>
                <a:gd name="T28" fmla="*/ 10 w 25"/>
                <a:gd name="T29" fmla="*/ 0 h 31"/>
                <a:gd name="T30" fmla="*/ 15 w 25"/>
                <a:gd name="T31" fmla="*/ 0 h 31"/>
                <a:gd name="T32" fmla="*/ 20 w 25"/>
                <a:gd name="T33" fmla="*/ 0 h 31"/>
                <a:gd name="T34" fmla="*/ 20 w 25"/>
                <a:gd name="T35" fmla="*/ 6 h 31"/>
                <a:gd name="T36" fmla="*/ 20 w 25"/>
                <a:gd name="T37" fmla="*/ 11 h 31"/>
                <a:gd name="T38" fmla="*/ 25 w 25"/>
                <a:gd name="T39" fmla="*/ 16 h 31"/>
                <a:gd name="T40" fmla="*/ 25 w 25"/>
                <a:gd name="T41" fmla="*/ 16 h 31"/>
                <a:gd name="T42" fmla="*/ 20 w 25"/>
                <a:gd name="T43" fmla="*/ 21 h 31"/>
                <a:gd name="T44" fmla="*/ 20 w 25"/>
                <a:gd name="T45" fmla="*/ 26 h 31"/>
                <a:gd name="T46" fmla="*/ 20 w 25"/>
                <a:gd name="T47" fmla="*/ 26 h 31"/>
                <a:gd name="T48" fmla="*/ 15 w 25"/>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1">
                  <a:moveTo>
                    <a:pt x="15" y="26"/>
                  </a:moveTo>
                  <a:lnTo>
                    <a:pt x="10" y="31"/>
                  </a:lnTo>
                  <a:lnTo>
                    <a:pt x="5" y="26"/>
                  </a:lnTo>
                  <a:lnTo>
                    <a:pt x="0" y="21"/>
                  </a:lnTo>
                  <a:lnTo>
                    <a:pt x="0" y="16"/>
                  </a:lnTo>
                  <a:lnTo>
                    <a:pt x="0" y="11"/>
                  </a:lnTo>
                  <a:lnTo>
                    <a:pt x="0" y="6"/>
                  </a:lnTo>
                  <a:lnTo>
                    <a:pt x="5" y="0"/>
                  </a:lnTo>
                  <a:lnTo>
                    <a:pt x="10" y="0"/>
                  </a:lnTo>
                  <a:lnTo>
                    <a:pt x="15" y="0"/>
                  </a:lnTo>
                  <a:lnTo>
                    <a:pt x="20" y="0"/>
                  </a:lnTo>
                  <a:lnTo>
                    <a:pt x="20" y="6"/>
                  </a:lnTo>
                  <a:lnTo>
                    <a:pt x="20" y="11"/>
                  </a:lnTo>
                  <a:lnTo>
                    <a:pt x="25" y="16"/>
                  </a:lnTo>
                  <a:lnTo>
                    <a:pt x="20" y="21"/>
                  </a:lnTo>
                  <a:lnTo>
                    <a:pt x="20" y="26"/>
                  </a:lnTo>
                  <a:lnTo>
                    <a:pt x="15" y="26"/>
                  </a:lnTo>
                  <a:close/>
                </a:path>
              </a:pathLst>
            </a:custGeom>
            <a:solidFill>
              <a:srgbClr val="FFE6CC"/>
            </a:solidFill>
            <a:ln w="7938">
              <a:solidFill>
                <a:srgbClr val="FFF9CC"/>
              </a:solidFill>
              <a:prstDash val="solid"/>
              <a:round/>
              <a:headEnd/>
              <a:tailEnd/>
            </a:ln>
          </p:spPr>
          <p:txBody>
            <a:bodyPr/>
            <a:lstStyle/>
            <a:p>
              <a:endParaRPr lang="en-GB"/>
            </a:p>
          </p:txBody>
        </p:sp>
        <p:sp>
          <p:nvSpPr>
            <p:cNvPr id="51485" name="Oval 264"/>
            <p:cNvSpPr>
              <a:spLocks noChangeArrowheads="1"/>
            </p:cNvSpPr>
            <p:nvPr/>
          </p:nvSpPr>
          <p:spPr bwMode="auto">
            <a:xfrm>
              <a:off x="923" y="3707"/>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6" name="Freeform 265"/>
            <p:cNvSpPr>
              <a:spLocks/>
            </p:cNvSpPr>
            <p:nvPr/>
          </p:nvSpPr>
          <p:spPr bwMode="auto">
            <a:xfrm>
              <a:off x="923" y="3707"/>
              <a:ext cx="24" cy="31"/>
            </a:xfrm>
            <a:custGeom>
              <a:avLst/>
              <a:gdLst>
                <a:gd name="T0" fmla="*/ 19 w 24"/>
                <a:gd name="T1" fmla="*/ 31 h 31"/>
                <a:gd name="T2" fmla="*/ 19 w 24"/>
                <a:gd name="T3" fmla="*/ 31 h 31"/>
                <a:gd name="T4" fmla="*/ 15 w 24"/>
                <a:gd name="T5" fmla="*/ 31 h 31"/>
                <a:gd name="T6" fmla="*/ 10 w 24"/>
                <a:gd name="T7" fmla="*/ 26 h 31"/>
                <a:gd name="T8" fmla="*/ 10 w 24"/>
                <a:gd name="T9" fmla="*/ 26 h 31"/>
                <a:gd name="T10" fmla="*/ 5 w 24"/>
                <a:gd name="T11" fmla="*/ 21 h 31"/>
                <a:gd name="T12" fmla="*/ 5 w 24"/>
                <a:gd name="T13" fmla="*/ 15 h 31"/>
                <a:gd name="T14" fmla="*/ 5 w 24"/>
                <a:gd name="T15" fmla="*/ 15 h 31"/>
                <a:gd name="T16" fmla="*/ 0 w 24"/>
                <a:gd name="T17" fmla="*/ 10 h 31"/>
                <a:gd name="T18" fmla="*/ 0 w 24"/>
                <a:gd name="T19" fmla="*/ 5 h 31"/>
                <a:gd name="T20" fmla="*/ 0 w 24"/>
                <a:gd name="T21" fmla="*/ 5 h 31"/>
                <a:gd name="T22" fmla="*/ 10 w 24"/>
                <a:gd name="T23" fmla="*/ 0 h 31"/>
                <a:gd name="T24" fmla="*/ 10 w 24"/>
                <a:gd name="T25" fmla="*/ 0 h 31"/>
                <a:gd name="T26" fmla="*/ 10 w 24"/>
                <a:gd name="T27" fmla="*/ 0 h 31"/>
                <a:gd name="T28" fmla="*/ 15 w 24"/>
                <a:gd name="T29" fmla="*/ 0 h 31"/>
                <a:gd name="T30" fmla="*/ 15 w 24"/>
                <a:gd name="T31" fmla="*/ 0 h 31"/>
                <a:gd name="T32" fmla="*/ 19 w 24"/>
                <a:gd name="T33" fmla="*/ 5 h 31"/>
                <a:gd name="T34" fmla="*/ 24 w 24"/>
                <a:gd name="T35" fmla="*/ 10 h 31"/>
                <a:gd name="T36" fmla="*/ 24 w 24"/>
                <a:gd name="T37" fmla="*/ 10 h 31"/>
                <a:gd name="T38" fmla="*/ 24 w 24"/>
                <a:gd name="T39" fmla="*/ 15 h 31"/>
                <a:gd name="T40" fmla="*/ 24 w 24"/>
                <a:gd name="T41" fmla="*/ 21 h 31"/>
                <a:gd name="T42" fmla="*/ 24 w 24"/>
                <a:gd name="T43" fmla="*/ 21 h 31"/>
                <a:gd name="T44" fmla="*/ 24 w 24"/>
                <a:gd name="T45" fmla="*/ 26 h 31"/>
                <a:gd name="T46" fmla="*/ 24 w 24"/>
                <a:gd name="T47" fmla="*/ 26 h 31"/>
                <a:gd name="T48" fmla="*/ 19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31"/>
                  </a:moveTo>
                  <a:lnTo>
                    <a:pt x="19" y="31"/>
                  </a:lnTo>
                  <a:lnTo>
                    <a:pt x="15" y="31"/>
                  </a:lnTo>
                  <a:lnTo>
                    <a:pt x="10" y="26"/>
                  </a:lnTo>
                  <a:lnTo>
                    <a:pt x="5" y="21"/>
                  </a:lnTo>
                  <a:lnTo>
                    <a:pt x="5" y="15"/>
                  </a:lnTo>
                  <a:lnTo>
                    <a:pt x="0" y="10"/>
                  </a:lnTo>
                  <a:lnTo>
                    <a:pt x="0" y="5"/>
                  </a:lnTo>
                  <a:lnTo>
                    <a:pt x="10" y="0"/>
                  </a:lnTo>
                  <a:lnTo>
                    <a:pt x="15" y="0"/>
                  </a:lnTo>
                  <a:lnTo>
                    <a:pt x="19" y="5"/>
                  </a:lnTo>
                  <a:lnTo>
                    <a:pt x="24" y="10"/>
                  </a:lnTo>
                  <a:lnTo>
                    <a:pt x="24" y="15"/>
                  </a:lnTo>
                  <a:lnTo>
                    <a:pt x="24" y="21"/>
                  </a:lnTo>
                  <a:lnTo>
                    <a:pt x="24" y="26"/>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487" name="Oval 266"/>
            <p:cNvSpPr>
              <a:spLocks noChangeArrowheads="1"/>
            </p:cNvSpPr>
            <p:nvPr/>
          </p:nvSpPr>
          <p:spPr bwMode="auto">
            <a:xfrm>
              <a:off x="884" y="3810"/>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8" name="Freeform 267"/>
            <p:cNvSpPr>
              <a:spLocks/>
            </p:cNvSpPr>
            <p:nvPr/>
          </p:nvSpPr>
          <p:spPr bwMode="auto">
            <a:xfrm>
              <a:off x="889" y="3804"/>
              <a:ext cx="24" cy="31"/>
            </a:xfrm>
            <a:custGeom>
              <a:avLst/>
              <a:gdLst>
                <a:gd name="T0" fmla="*/ 15 w 24"/>
                <a:gd name="T1" fmla="*/ 31 h 31"/>
                <a:gd name="T2" fmla="*/ 15 w 24"/>
                <a:gd name="T3" fmla="*/ 31 h 31"/>
                <a:gd name="T4" fmla="*/ 10 w 24"/>
                <a:gd name="T5" fmla="*/ 31 h 31"/>
                <a:gd name="T6" fmla="*/ 5 w 24"/>
                <a:gd name="T7" fmla="*/ 31 h 31"/>
                <a:gd name="T8" fmla="*/ 5 w 24"/>
                <a:gd name="T9" fmla="*/ 31 h 31"/>
                <a:gd name="T10" fmla="*/ 0 w 24"/>
                <a:gd name="T11" fmla="*/ 26 h 31"/>
                <a:gd name="T12" fmla="*/ 0 w 24"/>
                <a:gd name="T13" fmla="*/ 21 h 31"/>
                <a:gd name="T14" fmla="*/ 0 w 24"/>
                <a:gd name="T15" fmla="*/ 21 h 31"/>
                <a:gd name="T16" fmla="*/ 0 w 24"/>
                <a:gd name="T17" fmla="*/ 16 h 31"/>
                <a:gd name="T18" fmla="*/ 0 w 24"/>
                <a:gd name="T19" fmla="*/ 11 h 31"/>
                <a:gd name="T20" fmla="*/ 0 w 24"/>
                <a:gd name="T21" fmla="*/ 11 h 31"/>
                <a:gd name="T22" fmla="*/ 5 w 24"/>
                <a:gd name="T23" fmla="*/ 0 h 31"/>
                <a:gd name="T24" fmla="*/ 5 w 24"/>
                <a:gd name="T25" fmla="*/ 0 h 31"/>
                <a:gd name="T26" fmla="*/ 10 w 24"/>
                <a:gd name="T27" fmla="*/ 0 h 31"/>
                <a:gd name="T28" fmla="*/ 15 w 24"/>
                <a:gd name="T29" fmla="*/ 6 h 31"/>
                <a:gd name="T30" fmla="*/ 15 w 24"/>
                <a:gd name="T31" fmla="*/ 6 h 31"/>
                <a:gd name="T32" fmla="*/ 20 w 24"/>
                <a:gd name="T33" fmla="*/ 6 h 31"/>
                <a:gd name="T34" fmla="*/ 20 w 24"/>
                <a:gd name="T35" fmla="*/ 11 h 31"/>
                <a:gd name="T36" fmla="*/ 20 w 24"/>
                <a:gd name="T37" fmla="*/ 11 h 31"/>
                <a:gd name="T38" fmla="*/ 24 w 24"/>
                <a:gd name="T39" fmla="*/ 16 h 31"/>
                <a:gd name="T40" fmla="*/ 24 w 24"/>
                <a:gd name="T41" fmla="*/ 21 h 31"/>
                <a:gd name="T42" fmla="*/ 20 w 24"/>
                <a:gd name="T43" fmla="*/ 26 h 31"/>
                <a:gd name="T44" fmla="*/ 20 w 24"/>
                <a:gd name="T45" fmla="*/ 31 h 31"/>
                <a:gd name="T46" fmla="*/ 20 w 24"/>
                <a:gd name="T47" fmla="*/ 31 h 31"/>
                <a:gd name="T48" fmla="*/ 15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5" y="31"/>
                  </a:moveTo>
                  <a:lnTo>
                    <a:pt x="15" y="31"/>
                  </a:lnTo>
                  <a:lnTo>
                    <a:pt x="10" y="31"/>
                  </a:lnTo>
                  <a:lnTo>
                    <a:pt x="5" y="31"/>
                  </a:lnTo>
                  <a:lnTo>
                    <a:pt x="0" y="26"/>
                  </a:lnTo>
                  <a:lnTo>
                    <a:pt x="0" y="21"/>
                  </a:lnTo>
                  <a:lnTo>
                    <a:pt x="0" y="16"/>
                  </a:lnTo>
                  <a:lnTo>
                    <a:pt x="0" y="11"/>
                  </a:lnTo>
                  <a:lnTo>
                    <a:pt x="5" y="0"/>
                  </a:lnTo>
                  <a:lnTo>
                    <a:pt x="10" y="0"/>
                  </a:lnTo>
                  <a:lnTo>
                    <a:pt x="15" y="6"/>
                  </a:lnTo>
                  <a:lnTo>
                    <a:pt x="20" y="6"/>
                  </a:lnTo>
                  <a:lnTo>
                    <a:pt x="20" y="11"/>
                  </a:lnTo>
                  <a:lnTo>
                    <a:pt x="24" y="16"/>
                  </a:lnTo>
                  <a:lnTo>
                    <a:pt x="24" y="21"/>
                  </a:lnTo>
                  <a:lnTo>
                    <a:pt x="20" y="26"/>
                  </a:lnTo>
                  <a:lnTo>
                    <a:pt x="20" y="31"/>
                  </a:lnTo>
                  <a:lnTo>
                    <a:pt x="15" y="31"/>
                  </a:lnTo>
                  <a:close/>
                </a:path>
              </a:pathLst>
            </a:custGeom>
            <a:solidFill>
              <a:srgbClr val="FFE6CC"/>
            </a:solidFill>
            <a:ln w="7938">
              <a:solidFill>
                <a:srgbClr val="FFF9CC"/>
              </a:solidFill>
              <a:prstDash val="solid"/>
              <a:round/>
              <a:headEnd/>
              <a:tailEnd/>
            </a:ln>
          </p:spPr>
          <p:txBody>
            <a:bodyPr/>
            <a:lstStyle/>
            <a:p>
              <a:endParaRPr lang="en-GB"/>
            </a:p>
          </p:txBody>
        </p:sp>
        <p:sp>
          <p:nvSpPr>
            <p:cNvPr id="51489" name="Oval 268"/>
            <p:cNvSpPr>
              <a:spLocks noChangeArrowheads="1"/>
            </p:cNvSpPr>
            <p:nvPr/>
          </p:nvSpPr>
          <p:spPr bwMode="auto">
            <a:xfrm>
              <a:off x="773" y="3574"/>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90" name="Freeform 269"/>
            <p:cNvSpPr>
              <a:spLocks/>
            </p:cNvSpPr>
            <p:nvPr/>
          </p:nvSpPr>
          <p:spPr bwMode="auto">
            <a:xfrm>
              <a:off x="778" y="3574"/>
              <a:ext cx="20" cy="31"/>
            </a:xfrm>
            <a:custGeom>
              <a:avLst/>
              <a:gdLst>
                <a:gd name="T0" fmla="*/ 15 w 20"/>
                <a:gd name="T1" fmla="*/ 31 h 31"/>
                <a:gd name="T2" fmla="*/ 15 w 20"/>
                <a:gd name="T3" fmla="*/ 31 h 31"/>
                <a:gd name="T4" fmla="*/ 10 w 20"/>
                <a:gd name="T5" fmla="*/ 31 h 31"/>
                <a:gd name="T6" fmla="*/ 5 w 20"/>
                <a:gd name="T7" fmla="*/ 25 h 31"/>
                <a:gd name="T8" fmla="*/ 5 w 20"/>
                <a:gd name="T9" fmla="*/ 25 h 31"/>
                <a:gd name="T10" fmla="*/ 0 w 20"/>
                <a:gd name="T11" fmla="*/ 20 h 31"/>
                <a:gd name="T12" fmla="*/ 0 w 20"/>
                <a:gd name="T13" fmla="*/ 15 h 31"/>
                <a:gd name="T14" fmla="*/ 0 w 20"/>
                <a:gd name="T15" fmla="*/ 15 h 31"/>
                <a:gd name="T16" fmla="*/ 0 w 20"/>
                <a:gd name="T17" fmla="*/ 10 h 31"/>
                <a:gd name="T18" fmla="*/ 0 w 20"/>
                <a:gd name="T19" fmla="*/ 5 h 31"/>
                <a:gd name="T20" fmla="*/ 0 w 20"/>
                <a:gd name="T21" fmla="*/ 5 h 31"/>
                <a:gd name="T22" fmla="*/ 5 w 20"/>
                <a:gd name="T23" fmla="*/ 0 h 31"/>
                <a:gd name="T24" fmla="*/ 5 w 20"/>
                <a:gd name="T25" fmla="*/ 0 h 31"/>
                <a:gd name="T26" fmla="*/ 5 w 20"/>
                <a:gd name="T27" fmla="*/ 0 h 31"/>
                <a:gd name="T28" fmla="*/ 10 w 20"/>
                <a:gd name="T29" fmla="*/ 0 h 31"/>
                <a:gd name="T30" fmla="*/ 15 w 20"/>
                <a:gd name="T31" fmla="*/ 0 h 31"/>
                <a:gd name="T32" fmla="*/ 15 w 20"/>
                <a:gd name="T33" fmla="*/ 5 h 31"/>
                <a:gd name="T34" fmla="*/ 20 w 20"/>
                <a:gd name="T35" fmla="*/ 10 h 31"/>
                <a:gd name="T36" fmla="*/ 20 w 20"/>
                <a:gd name="T37" fmla="*/ 10 h 31"/>
                <a:gd name="T38" fmla="*/ 20 w 20"/>
                <a:gd name="T39" fmla="*/ 15 h 31"/>
                <a:gd name="T40" fmla="*/ 20 w 20"/>
                <a:gd name="T41" fmla="*/ 20 h 31"/>
                <a:gd name="T42" fmla="*/ 20 w 20"/>
                <a:gd name="T43" fmla="*/ 20 h 31"/>
                <a:gd name="T44" fmla="*/ 20 w 20"/>
                <a:gd name="T45" fmla="*/ 25 h 31"/>
                <a:gd name="T46" fmla="*/ 20 w 20"/>
                <a:gd name="T47" fmla="*/ 25 h 31"/>
                <a:gd name="T48" fmla="*/ 15 w 20"/>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1">
                  <a:moveTo>
                    <a:pt x="15" y="31"/>
                  </a:moveTo>
                  <a:lnTo>
                    <a:pt x="15" y="31"/>
                  </a:lnTo>
                  <a:lnTo>
                    <a:pt x="10" y="31"/>
                  </a:lnTo>
                  <a:lnTo>
                    <a:pt x="5" y="25"/>
                  </a:lnTo>
                  <a:lnTo>
                    <a:pt x="0" y="20"/>
                  </a:lnTo>
                  <a:lnTo>
                    <a:pt x="0" y="15"/>
                  </a:lnTo>
                  <a:lnTo>
                    <a:pt x="0" y="10"/>
                  </a:lnTo>
                  <a:lnTo>
                    <a:pt x="0" y="5"/>
                  </a:lnTo>
                  <a:lnTo>
                    <a:pt x="5" y="0"/>
                  </a:lnTo>
                  <a:lnTo>
                    <a:pt x="10" y="0"/>
                  </a:lnTo>
                  <a:lnTo>
                    <a:pt x="15" y="0"/>
                  </a:lnTo>
                  <a:lnTo>
                    <a:pt x="15" y="5"/>
                  </a:lnTo>
                  <a:lnTo>
                    <a:pt x="20" y="10"/>
                  </a:lnTo>
                  <a:lnTo>
                    <a:pt x="20" y="15"/>
                  </a:lnTo>
                  <a:lnTo>
                    <a:pt x="20" y="20"/>
                  </a:lnTo>
                  <a:lnTo>
                    <a:pt x="20" y="25"/>
                  </a:lnTo>
                  <a:lnTo>
                    <a:pt x="15" y="31"/>
                  </a:lnTo>
                  <a:close/>
                </a:path>
              </a:pathLst>
            </a:custGeom>
            <a:solidFill>
              <a:srgbClr val="FFE6CC"/>
            </a:solidFill>
            <a:ln w="7938">
              <a:solidFill>
                <a:srgbClr val="FFF9CC"/>
              </a:solidFill>
              <a:prstDash val="solid"/>
              <a:round/>
              <a:headEnd/>
              <a:tailEnd/>
            </a:ln>
          </p:spPr>
          <p:txBody>
            <a:bodyPr/>
            <a:lstStyle/>
            <a:p>
              <a:endParaRPr lang="en-GB"/>
            </a:p>
          </p:txBody>
        </p:sp>
        <p:sp>
          <p:nvSpPr>
            <p:cNvPr id="51491" name="Oval 270"/>
            <p:cNvSpPr>
              <a:spLocks noChangeArrowheads="1"/>
            </p:cNvSpPr>
            <p:nvPr/>
          </p:nvSpPr>
          <p:spPr bwMode="auto">
            <a:xfrm>
              <a:off x="744" y="3815"/>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92" name="Freeform 271"/>
            <p:cNvSpPr>
              <a:spLocks/>
            </p:cNvSpPr>
            <p:nvPr/>
          </p:nvSpPr>
          <p:spPr bwMode="auto">
            <a:xfrm>
              <a:off x="744" y="3815"/>
              <a:ext cx="25" cy="30"/>
            </a:xfrm>
            <a:custGeom>
              <a:avLst/>
              <a:gdLst>
                <a:gd name="T0" fmla="*/ 20 w 25"/>
                <a:gd name="T1" fmla="*/ 25 h 30"/>
                <a:gd name="T2" fmla="*/ 15 w 25"/>
                <a:gd name="T3" fmla="*/ 30 h 30"/>
                <a:gd name="T4" fmla="*/ 15 w 25"/>
                <a:gd name="T5" fmla="*/ 30 h 30"/>
                <a:gd name="T6" fmla="*/ 10 w 25"/>
                <a:gd name="T7" fmla="*/ 25 h 30"/>
                <a:gd name="T8" fmla="*/ 10 w 25"/>
                <a:gd name="T9" fmla="*/ 25 h 30"/>
                <a:gd name="T10" fmla="*/ 5 w 25"/>
                <a:gd name="T11" fmla="*/ 20 h 30"/>
                <a:gd name="T12" fmla="*/ 5 w 25"/>
                <a:gd name="T13" fmla="*/ 15 h 30"/>
                <a:gd name="T14" fmla="*/ 5 w 25"/>
                <a:gd name="T15" fmla="*/ 15 h 30"/>
                <a:gd name="T16" fmla="*/ 0 w 25"/>
                <a:gd name="T17" fmla="*/ 10 h 30"/>
                <a:gd name="T18" fmla="*/ 0 w 25"/>
                <a:gd name="T19" fmla="*/ 5 h 30"/>
                <a:gd name="T20" fmla="*/ 0 w 25"/>
                <a:gd name="T21" fmla="*/ 5 h 30"/>
                <a:gd name="T22" fmla="*/ 10 w 25"/>
                <a:gd name="T23" fmla="*/ 0 h 30"/>
                <a:gd name="T24" fmla="*/ 10 w 25"/>
                <a:gd name="T25" fmla="*/ 0 h 30"/>
                <a:gd name="T26" fmla="*/ 10 w 25"/>
                <a:gd name="T27" fmla="*/ 0 h 30"/>
                <a:gd name="T28" fmla="*/ 15 w 25"/>
                <a:gd name="T29" fmla="*/ 0 h 30"/>
                <a:gd name="T30" fmla="*/ 15 w 25"/>
                <a:gd name="T31" fmla="*/ 0 h 30"/>
                <a:gd name="T32" fmla="*/ 20 w 25"/>
                <a:gd name="T33" fmla="*/ 0 h 30"/>
                <a:gd name="T34" fmla="*/ 25 w 25"/>
                <a:gd name="T35" fmla="*/ 5 h 30"/>
                <a:gd name="T36" fmla="*/ 25 w 25"/>
                <a:gd name="T37" fmla="*/ 10 h 30"/>
                <a:gd name="T38" fmla="*/ 25 w 25"/>
                <a:gd name="T39" fmla="*/ 15 h 30"/>
                <a:gd name="T40" fmla="*/ 25 w 25"/>
                <a:gd name="T41" fmla="*/ 20 h 30"/>
                <a:gd name="T42" fmla="*/ 25 w 25"/>
                <a:gd name="T43" fmla="*/ 20 h 30"/>
                <a:gd name="T44" fmla="*/ 25 w 25"/>
                <a:gd name="T45" fmla="*/ 25 h 30"/>
                <a:gd name="T46" fmla="*/ 25 w 25"/>
                <a:gd name="T47" fmla="*/ 25 h 30"/>
                <a:gd name="T48" fmla="*/ 20 w 25"/>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0">
                  <a:moveTo>
                    <a:pt x="20" y="25"/>
                  </a:moveTo>
                  <a:lnTo>
                    <a:pt x="15" y="30"/>
                  </a:lnTo>
                  <a:lnTo>
                    <a:pt x="10" y="25"/>
                  </a:lnTo>
                  <a:lnTo>
                    <a:pt x="5" y="20"/>
                  </a:lnTo>
                  <a:lnTo>
                    <a:pt x="5" y="15"/>
                  </a:lnTo>
                  <a:lnTo>
                    <a:pt x="0" y="10"/>
                  </a:lnTo>
                  <a:lnTo>
                    <a:pt x="0" y="5"/>
                  </a:lnTo>
                  <a:lnTo>
                    <a:pt x="10" y="0"/>
                  </a:lnTo>
                  <a:lnTo>
                    <a:pt x="15" y="0"/>
                  </a:lnTo>
                  <a:lnTo>
                    <a:pt x="20" y="0"/>
                  </a:lnTo>
                  <a:lnTo>
                    <a:pt x="25" y="5"/>
                  </a:lnTo>
                  <a:lnTo>
                    <a:pt x="25" y="10"/>
                  </a:lnTo>
                  <a:lnTo>
                    <a:pt x="25" y="15"/>
                  </a:lnTo>
                  <a:lnTo>
                    <a:pt x="25" y="20"/>
                  </a:lnTo>
                  <a:lnTo>
                    <a:pt x="25" y="25"/>
                  </a:lnTo>
                  <a:lnTo>
                    <a:pt x="20" y="25"/>
                  </a:lnTo>
                  <a:close/>
                </a:path>
              </a:pathLst>
            </a:custGeom>
            <a:solidFill>
              <a:srgbClr val="FFE6CC"/>
            </a:solidFill>
            <a:ln w="7938">
              <a:solidFill>
                <a:srgbClr val="FFF9CC"/>
              </a:solidFill>
              <a:prstDash val="solid"/>
              <a:round/>
              <a:headEnd/>
              <a:tailEnd/>
            </a:ln>
          </p:spPr>
          <p:txBody>
            <a:bodyPr/>
            <a:lstStyle/>
            <a:p>
              <a:endParaRPr lang="en-GB"/>
            </a:p>
          </p:txBody>
        </p:sp>
        <p:sp>
          <p:nvSpPr>
            <p:cNvPr id="51493" name="Oval 272"/>
            <p:cNvSpPr>
              <a:spLocks noChangeArrowheads="1"/>
            </p:cNvSpPr>
            <p:nvPr/>
          </p:nvSpPr>
          <p:spPr bwMode="auto">
            <a:xfrm>
              <a:off x="691" y="3671"/>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94" name="Freeform 273"/>
            <p:cNvSpPr>
              <a:spLocks/>
            </p:cNvSpPr>
            <p:nvPr/>
          </p:nvSpPr>
          <p:spPr bwMode="auto">
            <a:xfrm>
              <a:off x="696" y="3671"/>
              <a:ext cx="24" cy="31"/>
            </a:xfrm>
            <a:custGeom>
              <a:avLst/>
              <a:gdLst>
                <a:gd name="T0" fmla="*/ 15 w 24"/>
                <a:gd name="T1" fmla="*/ 26 h 31"/>
                <a:gd name="T2" fmla="*/ 10 w 24"/>
                <a:gd name="T3" fmla="*/ 31 h 31"/>
                <a:gd name="T4" fmla="*/ 10 w 24"/>
                <a:gd name="T5" fmla="*/ 31 h 31"/>
                <a:gd name="T6" fmla="*/ 5 w 24"/>
                <a:gd name="T7" fmla="*/ 26 h 31"/>
                <a:gd name="T8" fmla="*/ 5 w 24"/>
                <a:gd name="T9" fmla="*/ 26 h 31"/>
                <a:gd name="T10" fmla="*/ 0 w 24"/>
                <a:gd name="T11" fmla="*/ 21 h 31"/>
                <a:gd name="T12" fmla="*/ 0 w 24"/>
                <a:gd name="T13" fmla="*/ 16 h 31"/>
                <a:gd name="T14" fmla="*/ 0 w 24"/>
                <a:gd name="T15" fmla="*/ 16 h 31"/>
                <a:gd name="T16" fmla="*/ 0 w 24"/>
                <a:gd name="T17" fmla="*/ 10 h 31"/>
                <a:gd name="T18" fmla="*/ 0 w 24"/>
                <a:gd name="T19" fmla="*/ 5 h 31"/>
                <a:gd name="T20" fmla="*/ 0 w 24"/>
                <a:gd name="T21" fmla="*/ 5 h 31"/>
                <a:gd name="T22" fmla="*/ 5 w 24"/>
                <a:gd name="T23" fmla="*/ 0 h 31"/>
                <a:gd name="T24" fmla="*/ 5 w 24"/>
                <a:gd name="T25" fmla="*/ 0 h 31"/>
                <a:gd name="T26" fmla="*/ 5 w 24"/>
                <a:gd name="T27" fmla="*/ 0 h 31"/>
                <a:gd name="T28" fmla="*/ 10 w 24"/>
                <a:gd name="T29" fmla="*/ 0 h 31"/>
                <a:gd name="T30" fmla="*/ 15 w 24"/>
                <a:gd name="T31" fmla="*/ 0 h 31"/>
                <a:gd name="T32" fmla="*/ 19 w 24"/>
                <a:gd name="T33" fmla="*/ 5 h 31"/>
                <a:gd name="T34" fmla="*/ 19 w 24"/>
                <a:gd name="T35" fmla="*/ 10 h 31"/>
                <a:gd name="T36" fmla="*/ 19 w 24"/>
                <a:gd name="T37" fmla="*/ 10 h 31"/>
                <a:gd name="T38" fmla="*/ 24 w 24"/>
                <a:gd name="T39" fmla="*/ 16 h 31"/>
                <a:gd name="T40" fmla="*/ 24 w 24"/>
                <a:gd name="T41" fmla="*/ 16 h 31"/>
                <a:gd name="T42" fmla="*/ 19 w 24"/>
                <a:gd name="T43" fmla="*/ 21 h 31"/>
                <a:gd name="T44" fmla="*/ 19 w 24"/>
                <a:gd name="T45" fmla="*/ 26 h 31"/>
                <a:gd name="T46" fmla="*/ 19 w 24"/>
                <a:gd name="T47" fmla="*/ 26 h 31"/>
                <a:gd name="T48" fmla="*/ 15 w 24"/>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5" y="26"/>
                  </a:moveTo>
                  <a:lnTo>
                    <a:pt x="10" y="31"/>
                  </a:lnTo>
                  <a:lnTo>
                    <a:pt x="5" y="26"/>
                  </a:lnTo>
                  <a:lnTo>
                    <a:pt x="0" y="21"/>
                  </a:lnTo>
                  <a:lnTo>
                    <a:pt x="0" y="16"/>
                  </a:lnTo>
                  <a:lnTo>
                    <a:pt x="0" y="10"/>
                  </a:lnTo>
                  <a:lnTo>
                    <a:pt x="0" y="5"/>
                  </a:lnTo>
                  <a:lnTo>
                    <a:pt x="5" y="0"/>
                  </a:lnTo>
                  <a:lnTo>
                    <a:pt x="10" y="0"/>
                  </a:lnTo>
                  <a:lnTo>
                    <a:pt x="15" y="0"/>
                  </a:lnTo>
                  <a:lnTo>
                    <a:pt x="19" y="5"/>
                  </a:lnTo>
                  <a:lnTo>
                    <a:pt x="19" y="10"/>
                  </a:lnTo>
                  <a:lnTo>
                    <a:pt x="24" y="16"/>
                  </a:lnTo>
                  <a:lnTo>
                    <a:pt x="19" y="21"/>
                  </a:lnTo>
                  <a:lnTo>
                    <a:pt x="19" y="26"/>
                  </a:lnTo>
                  <a:lnTo>
                    <a:pt x="15" y="26"/>
                  </a:lnTo>
                  <a:close/>
                </a:path>
              </a:pathLst>
            </a:custGeom>
            <a:solidFill>
              <a:srgbClr val="FFE6CC"/>
            </a:solidFill>
            <a:ln w="7938">
              <a:solidFill>
                <a:srgbClr val="FFF9CC"/>
              </a:solidFill>
              <a:prstDash val="solid"/>
              <a:round/>
              <a:headEnd/>
              <a:tailEnd/>
            </a:ln>
          </p:spPr>
          <p:txBody>
            <a:bodyPr/>
            <a:lstStyle/>
            <a:p>
              <a:endParaRPr lang="en-GB"/>
            </a:p>
          </p:txBody>
        </p:sp>
      </p:grpSp>
      <p:grpSp>
        <p:nvGrpSpPr>
          <p:cNvPr id="51208" name="Group 274"/>
          <p:cNvGrpSpPr>
            <a:grpSpLocks/>
          </p:cNvGrpSpPr>
          <p:nvPr/>
        </p:nvGrpSpPr>
        <p:grpSpPr bwMode="auto">
          <a:xfrm>
            <a:off x="1476375" y="3289300"/>
            <a:ext cx="444500" cy="504825"/>
            <a:chOff x="957" y="3456"/>
            <a:chExt cx="304" cy="318"/>
          </a:xfrm>
        </p:grpSpPr>
        <p:grpSp>
          <p:nvGrpSpPr>
            <p:cNvPr id="51401" name="Group 275"/>
            <p:cNvGrpSpPr>
              <a:grpSpLocks/>
            </p:cNvGrpSpPr>
            <p:nvPr/>
          </p:nvGrpSpPr>
          <p:grpSpPr bwMode="auto">
            <a:xfrm>
              <a:off x="957" y="3456"/>
              <a:ext cx="304" cy="318"/>
              <a:chOff x="957" y="3456"/>
              <a:chExt cx="304" cy="318"/>
            </a:xfrm>
          </p:grpSpPr>
          <p:sp>
            <p:nvSpPr>
              <p:cNvPr id="51403" name="Line 276"/>
              <p:cNvSpPr>
                <a:spLocks noChangeShapeType="1"/>
              </p:cNvSpPr>
              <p:nvPr/>
            </p:nvSpPr>
            <p:spPr bwMode="auto">
              <a:xfrm flipH="1">
                <a:off x="1044" y="3697"/>
                <a:ext cx="10"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04" name="Line 277"/>
              <p:cNvSpPr>
                <a:spLocks noChangeShapeType="1"/>
              </p:cNvSpPr>
              <p:nvPr/>
            </p:nvSpPr>
            <p:spPr bwMode="auto">
              <a:xfrm flipH="1">
                <a:off x="1054" y="3697"/>
                <a:ext cx="14"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05" name="AutoShape 278"/>
              <p:cNvSpPr>
                <a:spLocks noChangeArrowheads="1"/>
              </p:cNvSpPr>
              <p:nvPr/>
            </p:nvSpPr>
            <p:spPr bwMode="auto">
              <a:xfrm>
                <a:off x="1029" y="3707"/>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6" name="Freeform 279"/>
              <p:cNvSpPr>
                <a:spLocks/>
              </p:cNvSpPr>
              <p:nvPr/>
            </p:nvSpPr>
            <p:spPr bwMode="auto">
              <a:xfrm>
                <a:off x="1025" y="3707"/>
                <a:ext cx="38" cy="46"/>
              </a:xfrm>
              <a:custGeom>
                <a:avLst/>
                <a:gdLst>
                  <a:gd name="T0" fmla="*/ 24 w 38"/>
                  <a:gd name="T1" fmla="*/ 41 h 46"/>
                  <a:gd name="T2" fmla="*/ 24 w 38"/>
                  <a:gd name="T3" fmla="*/ 46 h 46"/>
                  <a:gd name="T4" fmla="*/ 24 w 38"/>
                  <a:gd name="T5" fmla="*/ 46 h 46"/>
                  <a:gd name="T6" fmla="*/ 19 w 38"/>
                  <a:gd name="T7" fmla="*/ 46 h 46"/>
                  <a:gd name="T8" fmla="*/ 14 w 38"/>
                  <a:gd name="T9" fmla="*/ 46 h 46"/>
                  <a:gd name="T10" fmla="*/ 9 w 38"/>
                  <a:gd name="T11" fmla="*/ 46 h 46"/>
                  <a:gd name="T12" fmla="*/ 4 w 38"/>
                  <a:gd name="T13" fmla="*/ 46 h 46"/>
                  <a:gd name="T14" fmla="*/ 4 w 38"/>
                  <a:gd name="T15" fmla="*/ 46 h 46"/>
                  <a:gd name="T16" fmla="*/ 4 w 38"/>
                  <a:gd name="T17" fmla="*/ 46 h 46"/>
                  <a:gd name="T18" fmla="*/ 0 w 38"/>
                  <a:gd name="T19" fmla="*/ 41 h 46"/>
                  <a:gd name="T20" fmla="*/ 0 w 38"/>
                  <a:gd name="T21" fmla="*/ 36 h 46"/>
                  <a:gd name="T22" fmla="*/ 0 w 38"/>
                  <a:gd name="T23" fmla="*/ 36 h 46"/>
                  <a:gd name="T24" fmla="*/ 0 w 38"/>
                  <a:gd name="T25" fmla="*/ 31 h 46"/>
                  <a:gd name="T26" fmla="*/ 0 w 38"/>
                  <a:gd name="T27" fmla="*/ 26 h 46"/>
                  <a:gd name="T28" fmla="*/ 14 w 38"/>
                  <a:gd name="T29" fmla="*/ 5 h 46"/>
                  <a:gd name="T30" fmla="*/ 14 w 38"/>
                  <a:gd name="T31" fmla="*/ 5 h 46"/>
                  <a:gd name="T32" fmla="*/ 19 w 38"/>
                  <a:gd name="T33" fmla="*/ 0 h 46"/>
                  <a:gd name="T34" fmla="*/ 19 w 38"/>
                  <a:gd name="T35" fmla="*/ 0 h 46"/>
                  <a:gd name="T36" fmla="*/ 24 w 38"/>
                  <a:gd name="T37" fmla="*/ 0 h 46"/>
                  <a:gd name="T38" fmla="*/ 29 w 38"/>
                  <a:gd name="T39" fmla="*/ 0 h 46"/>
                  <a:gd name="T40" fmla="*/ 29 w 38"/>
                  <a:gd name="T41" fmla="*/ 0 h 46"/>
                  <a:gd name="T42" fmla="*/ 29 w 38"/>
                  <a:gd name="T43" fmla="*/ 0 h 46"/>
                  <a:gd name="T44" fmla="*/ 33 w 38"/>
                  <a:gd name="T45" fmla="*/ 5 h 46"/>
                  <a:gd name="T46" fmla="*/ 38 w 38"/>
                  <a:gd name="T47" fmla="*/ 10 h 46"/>
                  <a:gd name="T48" fmla="*/ 38 w 38"/>
                  <a:gd name="T49" fmla="*/ 10 h 46"/>
                  <a:gd name="T50" fmla="*/ 38 w 38"/>
                  <a:gd name="T51" fmla="*/ 15 h 46"/>
                  <a:gd name="T52" fmla="*/ 38 w 38"/>
                  <a:gd name="T53" fmla="*/ 15 h 46"/>
                  <a:gd name="T54" fmla="*/ 33 w 38"/>
                  <a:gd name="T55" fmla="*/ 21 h 46"/>
                  <a:gd name="T56" fmla="*/ 24 w 38"/>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46">
                    <a:moveTo>
                      <a:pt x="24" y="41"/>
                    </a:moveTo>
                    <a:lnTo>
                      <a:pt x="24" y="46"/>
                    </a:lnTo>
                    <a:lnTo>
                      <a:pt x="19" y="46"/>
                    </a:lnTo>
                    <a:lnTo>
                      <a:pt x="14" y="46"/>
                    </a:lnTo>
                    <a:lnTo>
                      <a:pt x="9" y="46"/>
                    </a:lnTo>
                    <a:lnTo>
                      <a:pt x="4" y="46"/>
                    </a:lnTo>
                    <a:lnTo>
                      <a:pt x="0" y="41"/>
                    </a:lnTo>
                    <a:lnTo>
                      <a:pt x="0" y="36"/>
                    </a:lnTo>
                    <a:lnTo>
                      <a:pt x="0" y="31"/>
                    </a:lnTo>
                    <a:lnTo>
                      <a:pt x="0" y="26"/>
                    </a:lnTo>
                    <a:lnTo>
                      <a:pt x="14" y="5"/>
                    </a:lnTo>
                    <a:lnTo>
                      <a:pt x="19" y="0"/>
                    </a:lnTo>
                    <a:lnTo>
                      <a:pt x="24" y="0"/>
                    </a:lnTo>
                    <a:lnTo>
                      <a:pt x="29" y="0"/>
                    </a:lnTo>
                    <a:lnTo>
                      <a:pt x="33" y="5"/>
                    </a:lnTo>
                    <a:lnTo>
                      <a:pt x="38" y="10"/>
                    </a:lnTo>
                    <a:lnTo>
                      <a:pt x="38" y="15"/>
                    </a:lnTo>
                    <a:lnTo>
                      <a:pt x="33" y="21"/>
                    </a:lnTo>
                    <a:lnTo>
                      <a:pt x="24" y="41"/>
                    </a:lnTo>
                    <a:close/>
                  </a:path>
                </a:pathLst>
              </a:custGeom>
              <a:solidFill>
                <a:srgbClr val="0000D4"/>
              </a:solidFill>
              <a:ln w="7938">
                <a:solidFill>
                  <a:srgbClr val="000000"/>
                </a:solidFill>
                <a:prstDash val="solid"/>
                <a:round/>
                <a:headEnd/>
                <a:tailEnd/>
              </a:ln>
            </p:spPr>
            <p:txBody>
              <a:bodyPr/>
              <a:lstStyle/>
              <a:p>
                <a:endParaRPr lang="en-GB"/>
              </a:p>
            </p:txBody>
          </p:sp>
          <p:sp>
            <p:nvSpPr>
              <p:cNvPr id="51407" name="Line 280"/>
              <p:cNvSpPr>
                <a:spLocks noChangeShapeType="1"/>
              </p:cNvSpPr>
              <p:nvPr/>
            </p:nvSpPr>
            <p:spPr bwMode="auto">
              <a:xfrm flipV="1">
                <a:off x="1049" y="3697"/>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08" name="Line 281"/>
              <p:cNvSpPr>
                <a:spLocks noChangeShapeType="1"/>
              </p:cNvSpPr>
              <p:nvPr/>
            </p:nvSpPr>
            <p:spPr bwMode="auto">
              <a:xfrm flipH="1">
                <a:off x="1000" y="3615"/>
                <a:ext cx="25"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09" name="Line 282"/>
              <p:cNvSpPr>
                <a:spLocks noChangeShapeType="1"/>
              </p:cNvSpPr>
              <p:nvPr/>
            </p:nvSpPr>
            <p:spPr bwMode="auto">
              <a:xfrm flipH="1">
                <a:off x="1010" y="3605"/>
                <a:ext cx="2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0" name="AutoShape 283"/>
              <p:cNvSpPr>
                <a:spLocks noChangeArrowheads="1"/>
              </p:cNvSpPr>
              <p:nvPr/>
            </p:nvSpPr>
            <p:spPr bwMode="auto">
              <a:xfrm>
                <a:off x="981" y="3579"/>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1" name="Freeform 284"/>
              <p:cNvSpPr>
                <a:spLocks/>
              </p:cNvSpPr>
              <p:nvPr/>
            </p:nvSpPr>
            <p:spPr bwMode="auto">
              <a:xfrm>
                <a:off x="971" y="3589"/>
                <a:ext cx="49" cy="36"/>
              </a:xfrm>
              <a:custGeom>
                <a:avLst/>
                <a:gdLst>
                  <a:gd name="T0" fmla="*/ 39 w 49"/>
                  <a:gd name="T1" fmla="*/ 5 h 36"/>
                  <a:gd name="T2" fmla="*/ 44 w 49"/>
                  <a:gd name="T3" fmla="*/ 5 h 36"/>
                  <a:gd name="T4" fmla="*/ 49 w 49"/>
                  <a:gd name="T5" fmla="*/ 10 h 36"/>
                  <a:gd name="T6" fmla="*/ 49 w 49"/>
                  <a:gd name="T7" fmla="*/ 10 h 36"/>
                  <a:gd name="T8" fmla="*/ 49 w 49"/>
                  <a:gd name="T9" fmla="*/ 16 h 36"/>
                  <a:gd name="T10" fmla="*/ 49 w 49"/>
                  <a:gd name="T11" fmla="*/ 21 h 36"/>
                  <a:gd name="T12" fmla="*/ 49 w 49"/>
                  <a:gd name="T13" fmla="*/ 21 h 36"/>
                  <a:gd name="T14" fmla="*/ 49 w 49"/>
                  <a:gd name="T15" fmla="*/ 21 h 36"/>
                  <a:gd name="T16" fmla="*/ 49 w 49"/>
                  <a:gd name="T17" fmla="*/ 26 h 36"/>
                  <a:gd name="T18" fmla="*/ 49 w 49"/>
                  <a:gd name="T19" fmla="*/ 26 h 36"/>
                  <a:gd name="T20" fmla="*/ 44 w 49"/>
                  <a:gd name="T21" fmla="*/ 31 h 36"/>
                  <a:gd name="T22" fmla="*/ 39 w 49"/>
                  <a:gd name="T23" fmla="*/ 36 h 36"/>
                  <a:gd name="T24" fmla="*/ 39 w 49"/>
                  <a:gd name="T25" fmla="*/ 36 h 36"/>
                  <a:gd name="T26" fmla="*/ 34 w 49"/>
                  <a:gd name="T27" fmla="*/ 31 h 36"/>
                  <a:gd name="T28" fmla="*/ 15 w 49"/>
                  <a:gd name="T29" fmla="*/ 31 h 36"/>
                  <a:gd name="T30" fmla="*/ 15 w 49"/>
                  <a:gd name="T31" fmla="*/ 31 h 36"/>
                  <a:gd name="T32" fmla="*/ 10 w 49"/>
                  <a:gd name="T33" fmla="*/ 31 h 36"/>
                  <a:gd name="T34" fmla="*/ 5 w 49"/>
                  <a:gd name="T35" fmla="*/ 26 h 36"/>
                  <a:gd name="T36" fmla="*/ 5 w 49"/>
                  <a:gd name="T37" fmla="*/ 26 h 36"/>
                  <a:gd name="T38" fmla="*/ 0 w 49"/>
                  <a:gd name="T39" fmla="*/ 21 h 36"/>
                  <a:gd name="T40" fmla="*/ 0 w 49"/>
                  <a:gd name="T41" fmla="*/ 16 h 36"/>
                  <a:gd name="T42" fmla="*/ 0 w 49"/>
                  <a:gd name="T43" fmla="*/ 16 h 36"/>
                  <a:gd name="T44" fmla="*/ 0 w 49"/>
                  <a:gd name="T45" fmla="*/ 16 h 36"/>
                  <a:gd name="T46" fmla="*/ 5 w 49"/>
                  <a:gd name="T47" fmla="*/ 10 h 36"/>
                  <a:gd name="T48" fmla="*/ 5 w 49"/>
                  <a:gd name="T49" fmla="*/ 5 h 36"/>
                  <a:gd name="T50" fmla="*/ 5 w 49"/>
                  <a:gd name="T51" fmla="*/ 5 h 36"/>
                  <a:gd name="T52" fmla="*/ 15 w 49"/>
                  <a:gd name="T53" fmla="*/ 0 h 36"/>
                  <a:gd name="T54" fmla="*/ 20 w 49"/>
                  <a:gd name="T55" fmla="*/ 0 h 36"/>
                  <a:gd name="T56" fmla="*/ 39 w 49"/>
                  <a:gd name="T57" fmla="*/ 5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36">
                    <a:moveTo>
                      <a:pt x="39" y="5"/>
                    </a:moveTo>
                    <a:lnTo>
                      <a:pt x="44" y="5"/>
                    </a:lnTo>
                    <a:lnTo>
                      <a:pt x="49" y="10"/>
                    </a:lnTo>
                    <a:lnTo>
                      <a:pt x="49" y="16"/>
                    </a:lnTo>
                    <a:lnTo>
                      <a:pt x="49" y="21"/>
                    </a:lnTo>
                    <a:lnTo>
                      <a:pt x="49" y="26"/>
                    </a:lnTo>
                    <a:lnTo>
                      <a:pt x="44" y="31"/>
                    </a:lnTo>
                    <a:lnTo>
                      <a:pt x="39" y="36"/>
                    </a:lnTo>
                    <a:lnTo>
                      <a:pt x="34" y="31"/>
                    </a:lnTo>
                    <a:lnTo>
                      <a:pt x="15" y="31"/>
                    </a:lnTo>
                    <a:lnTo>
                      <a:pt x="10" y="31"/>
                    </a:lnTo>
                    <a:lnTo>
                      <a:pt x="5" y="26"/>
                    </a:lnTo>
                    <a:lnTo>
                      <a:pt x="0" y="21"/>
                    </a:lnTo>
                    <a:lnTo>
                      <a:pt x="0" y="16"/>
                    </a:lnTo>
                    <a:lnTo>
                      <a:pt x="5" y="10"/>
                    </a:lnTo>
                    <a:lnTo>
                      <a:pt x="5" y="5"/>
                    </a:lnTo>
                    <a:lnTo>
                      <a:pt x="15" y="0"/>
                    </a:lnTo>
                    <a:lnTo>
                      <a:pt x="20" y="0"/>
                    </a:lnTo>
                    <a:lnTo>
                      <a:pt x="39" y="5"/>
                    </a:lnTo>
                    <a:close/>
                  </a:path>
                </a:pathLst>
              </a:custGeom>
              <a:solidFill>
                <a:srgbClr val="0000D4"/>
              </a:solidFill>
              <a:ln w="7938">
                <a:solidFill>
                  <a:srgbClr val="000000"/>
                </a:solidFill>
                <a:prstDash val="solid"/>
                <a:round/>
                <a:headEnd/>
                <a:tailEnd/>
              </a:ln>
            </p:spPr>
            <p:txBody>
              <a:bodyPr/>
              <a:lstStyle/>
              <a:p>
                <a:endParaRPr lang="en-GB"/>
              </a:p>
            </p:txBody>
          </p:sp>
          <p:sp>
            <p:nvSpPr>
              <p:cNvPr id="51412" name="Line 285"/>
              <p:cNvSpPr>
                <a:spLocks noChangeShapeType="1"/>
              </p:cNvSpPr>
              <p:nvPr/>
            </p:nvSpPr>
            <p:spPr bwMode="auto">
              <a:xfrm>
                <a:off x="1020" y="3615"/>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3" name="Line 286"/>
              <p:cNvSpPr>
                <a:spLocks noChangeShapeType="1"/>
              </p:cNvSpPr>
              <p:nvPr/>
            </p:nvSpPr>
            <p:spPr bwMode="auto">
              <a:xfrm>
                <a:off x="1155" y="3697"/>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4" name="Line 287"/>
              <p:cNvSpPr>
                <a:spLocks noChangeShapeType="1"/>
              </p:cNvSpPr>
              <p:nvPr/>
            </p:nvSpPr>
            <p:spPr bwMode="auto">
              <a:xfrm>
                <a:off x="1155" y="3676"/>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5" name="AutoShape 288"/>
              <p:cNvSpPr>
                <a:spLocks noChangeArrowheads="1"/>
              </p:cNvSpPr>
              <p:nvPr/>
            </p:nvSpPr>
            <p:spPr bwMode="auto">
              <a:xfrm>
                <a:off x="1155" y="3707"/>
                <a:ext cx="53" cy="3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6" name="Freeform 289"/>
              <p:cNvSpPr>
                <a:spLocks/>
              </p:cNvSpPr>
              <p:nvPr/>
            </p:nvSpPr>
            <p:spPr bwMode="auto">
              <a:xfrm>
                <a:off x="1155" y="3702"/>
                <a:ext cx="44" cy="46"/>
              </a:xfrm>
              <a:custGeom>
                <a:avLst/>
                <a:gdLst>
                  <a:gd name="T0" fmla="*/ 39 w 44"/>
                  <a:gd name="T1" fmla="*/ 41 h 46"/>
                  <a:gd name="T2" fmla="*/ 34 w 44"/>
                  <a:gd name="T3" fmla="*/ 46 h 46"/>
                  <a:gd name="T4" fmla="*/ 29 w 44"/>
                  <a:gd name="T5" fmla="*/ 46 h 46"/>
                  <a:gd name="T6" fmla="*/ 24 w 44"/>
                  <a:gd name="T7" fmla="*/ 41 h 46"/>
                  <a:gd name="T8" fmla="*/ 24 w 44"/>
                  <a:gd name="T9" fmla="*/ 41 h 46"/>
                  <a:gd name="T10" fmla="*/ 19 w 44"/>
                  <a:gd name="T11" fmla="*/ 41 h 46"/>
                  <a:gd name="T12" fmla="*/ 15 w 44"/>
                  <a:gd name="T13" fmla="*/ 36 h 46"/>
                  <a:gd name="T14" fmla="*/ 5 w 44"/>
                  <a:gd name="T15" fmla="*/ 20 h 46"/>
                  <a:gd name="T16" fmla="*/ 5 w 44"/>
                  <a:gd name="T17" fmla="*/ 20 h 46"/>
                  <a:gd name="T18" fmla="*/ 0 w 44"/>
                  <a:gd name="T19" fmla="*/ 15 h 46"/>
                  <a:gd name="T20" fmla="*/ 0 w 44"/>
                  <a:gd name="T21" fmla="*/ 10 h 46"/>
                  <a:gd name="T22" fmla="*/ 0 w 44"/>
                  <a:gd name="T23" fmla="*/ 10 h 46"/>
                  <a:gd name="T24" fmla="*/ 5 w 44"/>
                  <a:gd name="T25" fmla="*/ 0 h 46"/>
                  <a:gd name="T26" fmla="*/ 5 w 44"/>
                  <a:gd name="T27" fmla="*/ 0 h 46"/>
                  <a:gd name="T28" fmla="*/ 5 w 44"/>
                  <a:gd name="T29" fmla="*/ 0 h 46"/>
                  <a:gd name="T30" fmla="*/ 10 w 44"/>
                  <a:gd name="T31" fmla="*/ 0 h 46"/>
                  <a:gd name="T32" fmla="*/ 15 w 44"/>
                  <a:gd name="T33" fmla="*/ 0 h 46"/>
                  <a:gd name="T34" fmla="*/ 19 w 44"/>
                  <a:gd name="T35" fmla="*/ 0 h 46"/>
                  <a:gd name="T36" fmla="*/ 24 w 44"/>
                  <a:gd name="T37" fmla="*/ 0 h 46"/>
                  <a:gd name="T38" fmla="*/ 29 w 44"/>
                  <a:gd name="T39" fmla="*/ 5 h 46"/>
                  <a:gd name="T40" fmla="*/ 29 w 44"/>
                  <a:gd name="T41" fmla="*/ 5 h 46"/>
                  <a:gd name="T42" fmla="*/ 39 w 44"/>
                  <a:gd name="T43" fmla="*/ 20 h 46"/>
                  <a:gd name="T44" fmla="*/ 44 w 44"/>
                  <a:gd name="T45" fmla="*/ 26 h 46"/>
                  <a:gd name="T46" fmla="*/ 44 w 44"/>
                  <a:gd name="T47" fmla="*/ 31 h 46"/>
                  <a:gd name="T48" fmla="*/ 44 w 44"/>
                  <a:gd name="T49" fmla="*/ 31 h 46"/>
                  <a:gd name="T50" fmla="*/ 39 w 44"/>
                  <a:gd name="T51" fmla="*/ 36 h 46"/>
                  <a:gd name="T52" fmla="*/ 39 w 44"/>
                  <a:gd name="T53" fmla="*/ 41 h 46"/>
                  <a:gd name="T54" fmla="*/ 39 w 44"/>
                  <a:gd name="T55" fmla="*/ 41 h 46"/>
                  <a:gd name="T56" fmla="*/ 39 w 44"/>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 h="46">
                    <a:moveTo>
                      <a:pt x="39" y="41"/>
                    </a:moveTo>
                    <a:lnTo>
                      <a:pt x="34" y="46"/>
                    </a:lnTo>
                    <a:lnTo>
                      <a:pt x="29" y="46"/>
                    </a:lnTo>
                    <a:lnTo>
                      <a:pt x="24" y="41"/>
                    </a:lnTo>
                    <a:lnTo>
                      <a:pt x="19" y="41"/>
                    </a:lnTo>
                    <a:lnTo>
                      <a:pt x="15" y="36"/>
                    </a:lnTo>
                    <a:lnTo>
                      <a:pt x="5" y="20"/>
                    </a:lnTo>
                    <a:lnTo>
                      <a:pt x="0" y="15"/>
                    </a:lnTo>
                    <a:lnTo>
                      <a:pt x="0" y="10"/>
                    </a:lnTo>
                    <a:lnTo>
                      <a:pt x="5" y="0"/>
                    </a:lnTo>
                    <a:lnTo>
                      <a:pt x="10" y="0"/>
                    </a:lnTo>
                    <a:lnTo>
                      <a:pt x="15" y="0"/>
                    </a:lnTo>
                    <a:lnTo>
                      <a:pt x="19" y="0"/>
                    </a:lnTo>
                    <a:lnTo>
                      <a:pt x="24" y="0"/>
                    </a:lnTo>
                    <a:lnTo>
                      <a:pt x="29" y="5"/>
                    </a:lnTo>
                    <a:lnTo>
                      <a:pt x="39" y="20"/>
                    </a:lnTo>
                    <a:lnTo>
                      <a:pt x="44" y="26"/>
                    </a:lnTo>
                    <a:lnTo>
                      <a:pt x="44" y="31"/>
                    </a:lnTo>
                    <a:lnTo>
                      <a:pt x="39" y="36"/>
                    </a:lnTo>
                    <a:lnTo>
                      <a:pt x="39" y="41"/>
                    </a:lnTo>
                    <a:close/>
                  </a:path>
                </a:pathLst>
              </a:custGeom>
              <a:solidFill>
                <a:srgbClr val="0000D4"/>
              </a:solidFill>
              <a:ln w="7938">
                <a:solidFill>
                  <a:srgbClr val="000000"/>
                </a:solidFill>
                <a:prstDash val="solid"/>
                <a:round/>
                <a:headEnd/>
                <a:tailEnd/>
              </a:ln>
            </p:spPr>
            <p:txBody>
              <a:bodyPr/>
              <a:lstStyle/>
              <a:p>
                <a:endParaRPr lang="en-GB"/>
              </a:p>
            </p:txBody>
          </p:sp>
          <p:sp>
            <p:nvSpPr>
              <p:cNvPr id="51417" name="Line 290"/>
              <p:cNvSpPr>
                <a:spLocks noChangeShapeType="1"/>
              </p:cNvSpPr>
              <p:nvPr/>
            </p:nvSpPr>
            <p:spPr bwMode="auto">
              <a:xfrm flipH="1" flipV="1">
                <a:off x="1155" y="3697"/>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8" name="Line 291"/>
              <p:cNvSpPr>
                <a:spLocks noChangeShapeType="1"/>
              </p:cNvSpPr>
              <p:nvPr/>
            </p:nvSpPr>
            <p:spPr bwMode="auto">
              <a:xfrm>
                <a:off x="1189" y="3635"/>
                <a:ext cx="2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19" name="Line 292"/>
              <p:cNvSpPr>
                <a:spLocks noChangeShapeType="1"/>
              </p:cNvSpPr>
              <p:nvPr/>
            </p:nvSpPr>
            <p:spPr bwMode="auto">
              <a:xfrm>
                <a:off x="1179" y="3620"/>
                <a:ext cx="2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0" name="AutoShape 293"/>
              <p:cNvSpPr>
                <a:spLocks noChangeArrowheads="1"/>
              </p:cNvSpPr>
              <p:nvPr/>
            </p:nvSpPr>
            <p:spPr bwMode="auto">
              <a:xfrm>
                <a:off x="1203" y="3605"/>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1" name="Freeform 294"/>
              <p:cNvSpPr>
                <a:spLocks/>
              </p:cNvSpPr>
              <p:nvPr/>
            </p:nvSpPr>
            <p:spPr bwMode="auto">
              <a:xfrm>
                <a:off x="1194" y="3615"/>
                <a:ext cx="48" cy="36"/>
              </a:xfrm>
              <a:custGeom>
                <a:avLst/>
                <a:gdLst>
                  <a:gd name="T0" fmla="*/ 14 w 48"/>
                  <a:gd name="T1" fmla="*/ 31 h 36"/>
                  <a:gd name="T2" fmla="*/ 9 w 48"/>
                  <a:gd name="T3" fmla="*/ 31 h 36"/>
                  <a:gd name="T4" fmla="*/ 5 w 48"/>
                  <a:gd name="T5" fmla="*/ 31 h 36"/>
                  <a:gd name="T6" fmla="*/ 5 w 48"/>
                  <a:gd name="T7" fmla="*/ 25 h 36"/>
                  <a:gd name="T8" fmla="*/ 5 w 48"/>
                  <a:gd name="T9" fmla="*/ 25 h 36"/>
                  <a:gd name="T10" fmla="*/ 0 w 48"/>
                  <a:gd name="T11" fmla="*/ 20 h 36"/>
                  <a:gd name="T12" fmla="*/ 0 w 48"/>
                  <a:gd name="T13" fmla="*/ 15 h 36"/>
                  <a:gd name="T14" fmla="*/ 0 w 48"/>
                  <a:gd name="T15" fmla="*/ 15 h 36"/>
                  <a:gd name="T16" fmla="*/ 0 w 48"/>
                  <a:gd name="T17" fmla="*/ 15 h 36"/>
                  <a:gd name="T18" fmla="*/ 5 w 48"/>
                  <a:gd name="T19" fmla="*/ 5 h 36"/>
                  <a:gd name="T20" fmla="*/ 5 w 48"/>
                  <a:gd name="T21" fmla="*/ 5 h 36"/>
                  <a:gd name="T22" fmla="*/ 5 w 48"/>
                  <a:gd name="T23" fmla="*/ 5 h 36"/>
                  <a:gd name="T24" fmla="*/ 14 w 48"/>
                  <a:gd name="T25" fmla="*/ 0 h 36"/>
                  <a:gd name="T26" fmla="*/ 14 w 48"/>
                  <a:gd name="T27" fmla="*/ 0 h 36"/>
                  <a:gd name="T28" fmla="*/ 34 w 48"/>
                  <a:gd name="T29" fmla="*/ 5 h 36"/>
                  <a:gd name="T30" fmla="*/ 38 w 48"/>
                  <a:gd name="T31" fmla="*/ 5 h 36"/>
                  <a:gd name="T32" fmla="*/ 43 w 48"/>
                  <a:gd name="T33" fmla="*/ 10 h 36"/>
                  <a:gd name="T34" fmla="*/ 43 w 48"/>
                  <a:gd name="T35" fmla="*/ 10 h 36"/>
                  <a:gd name="T36" fmla="*/ 48 w 48"/>
                  <a:gd name="T37" fmla="*/ 15 h 36"/>
                  <a:gd name="T38" fmla="*/ 48 w 48"/>
                  <a:gd name="T39" fmla="*/ 20 h 36"/>
                  <a:gd name="T40" fmla="*/ 48 w 48"/>
                  <a:gd name="T41" fmla="*/ 20 h 36"/>
                  <a:gd name="T42" fmla="*/ 48 w 48"/>
                  <a:gd name="T43" fmla="*/ 20 h 36"/>
                  <a:gd name="T44" fmla="*/ 48 w 48"/>
                  <a:gd name="T45" fmla="*/ 25 h 36"/>
                  <a:gd name="T46" fmla="*/ 48 w 48"/>
                  <a:gd name="T47" fmla="*/ 25 h 36"/>
                  <a:gd name="T48" fmla="*/ 43 w 48"/>
                  <a:gd name="T49" fmla="*/ 31 h 36"/>
                  <a:gd name="T50" fmla="*/ 38 w 48"/>
                  <a:gd name="T51" fmla="*/ 36 h 36"/>
                  <a:gd name="T52" fmla="*/ 38 w 48"/>
                  <a:gd name="T53" fmla="*/ 36 h 36"/>
                  <a:gd name="T54" fmla="*/ 34 w 48"/>
                  <a:gd name="T55" fmla="*/ 31 h 36"/>
                  <a:gd name="T56" fmla="*/ 14 w 48"/>
                  <a:gd name="T57" fmla="*/ 31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36">
                    <a:moveTo>
                      <a:pt x="14" y="31"/>
                    </a:moveTo>
                    <a:lnTo>
                      <a:pt x="9" y="31"/>
                    </a:lnTo>
                    <a:lnTo>
                      <a:pt x="5" y="31"/>
                    </a:lnTo>
                    <a:lnTo>
                      <a:pt x="5" y="25"/>
                    </a:lnTo>
                    <a:lnTo>
                      <a:pt x="0" y="20"/>
                    </a:lnTo>
                    <a:lnTo>
                      <a:pt x="0" y="15"/>
                    </a:lnTo>
                    <a:lnTo>
                      <a:pt x="5" y="5"/>
                    </a:lnTo>
                    <a:lnTo>
                      <a:pt x="14" y="0"/>
                    </a:lnTo>
                    <a:lnTo>
                      <a:pt x="34" y="5"/>
                    </a:lnTo>
                    <a:lnTo>
                      <a:pt x="38" y="5"/>
                    </a:lnTo>
                    <a:lnTo>
                      <a:pt x="43" y="10"/>
                    </a:lnTo>
                    <a:lnTo>
                      <a:pt x="48" y="15"/>
                    </a:lnTo>
                    <a:lnTo>
                      <a:pt x="48" y="20"/>
                    </a:lnTo>
                    <a:lnTo>
                      <a:pt x="48" y="25"/>
                    </a:lnTo>
                    <a:lnTo>
                      <a:pt x="43" y="31"/>
                    </a:lnTo>
                    <a:lnTo>
                      <a:pt x="38" y="36"/>
                    </a:lnTo>
                    <a:lnTo>
                      <a:pt x="34" y="31"/>
                    </a:lnTo>
                    <a:lnTo>
                      <a:pt x="14" y="31"/>
                    </a:lnTo>
                    <a:close/>
                  </a:path>
                </a:pathLst>
              </a:custGeom>
              <a:solidFill>
                <a:srgbClr val="0000D4"/>
              </a:solidFill>
              <a:ln w="7938">
                <a:solidFill>
                  <a:srgbClr val="000000"/>
                </a:solidFill>
                <a:prstDash val="solid"/>
                <a:round/>
                <a:headEnd/>
                <a:tailEnd/>
              </a:ln>
            </p:spPr>
            <p:txBody>
              <a:bodyPr/>
              <a:lstStyle/>
              <a:p>
                <a:endParaRPr lang="en-GB"/>
              </a:p>
            </p:txBody>
          </p:sp>
          <p:sp>
            <p:nvSpPr>
              <p:cNvPr id="51422" name="Line 295"/>
              <p:cNvSpPr>
                <a:spLocks noChangeShapeType="1"/>
              </p:cNvSpPr>
              <p:nvPr/>
            </p:nvSpPr>
            <p:spPr bwMode="auto">
              <a:xfrm flipH="1">
                <a:off x="1189" y="3635"/>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3" name="Line 296"/>
              <p:cNvSpPr>
                <a:spLocks noChangeShapeType="1"/>
              </p:cNvSpPr>
              <p:nvPr/>
            </p:nvSpPr>
            <p:spPr bwMode="auto">
              <a:xfrm flipH="1" flipV="1">
                <a:off x="1073" y="3507"/>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4" name="Line 297"/>
              <p:cNvSpPr>
                <a:spLocks noChangeShapeType="1"/>
              </p:cNvSpPr>
              <p:nvPr/>
            </p:nvSpPr>
            <p:spPr bwMode="auto">
              <a:xfrm flipH="1" flipV="1">
                <a:off x="1083" y="3512"/>
                <a:ext cx="9"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5" name="AutoShape 298"/>
              <p:cNvSpPr>
                <a:spLocks noChangeArrowheads="1"/>
              </p:cNvSpPr>
              <p:nvPr/>
            </p:nvSpPr>
            <p:spPr bwMode="auto">
              <a:xfrm>
                <a:off x="1058" y="3476"/>
                <a:ext cx="34" cy="57"/>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6" name="Freeform 299"/>
              <p:cNvSpPr>
                <a:spLocks/>
              </p:cNvSpPr>
              <p:nvPr/>
            </p:nvSpPr>
            <p:spPr bwMode="auto">
              <a:xfrm>
                <a:off x="1058" y="3476"/>
                <a:ext cx="34" cy="52"/>
              </a:xfrm>
              <a:custGeom>
                <a:avLst/>
                <a:gdLst>
                  <a:gd name="T0" fmla="*/ 34 w 34"/>
                  <a:gd name="T1" fmla="*/ 26 h 52"/>
                  <a:gd name="T2" fmla="*/ 34 w 34"/>
                  <a:gd name="T3" fmla="*/ 31 h 52"/>
                  <a:gd name="T4" fmla="*/ 34 w 34"/>
                  <a:gd name="T5" fmla="*/ 36 h 52"/>
                  <a:gd name="T6" fmla="*/ 29 w 34"/>
                  <a:gd name="T7" fmla="*/ 41 h 52"/>
                  <a:gd name="T8" fmla="*/ 29 w 34"/>
                  <a:gd name="T9" fmla="*/ 47 h 52"/>
                  <a:gd name="T10" fmla="*/ 29 w 34"/>
                  <a:gd name="T11" fmla="*/ 47 h 52"/>
                  <a:gd name="T12" fmla="*/ 25 w 34"/>
                  <a:gd name="T13" fmla="*/ 47 h 52"/>
                  <a:gd name="T14" fmla="*/ 25 w 34"/>
                  <a:gd name="T15" fmla="*/ 47 h 52"/>
                  <a:gd name="T16" fmla="*/ 20 w 34"/>
                  <a:gd name="T17" fmla="*/ 52 h 52"/>
                  <a:gd name="T18" fmla="*/ 20 w 34"/>
                  <a:gd name="T19" fmla="*/ 52 h 52"/>
                  <a:gd name="T20" fmla="*/ 15 w 34"/>
                  <a:gd name="T21" fmla="*/ 47 h 52"/>
                  <a:gd name="T22" fmla="*/ 15 w 34"/>
                  <a:gd name="T23" fmla="*/ 47 h 52"/>
                  <a:gd name="T24" fmla="*/ 10 w 34"/>
                  <a:gd name="T25" fmla="*/ 41 h 52"/>
                  <a:gd name="T26" fmla="*/ 5 w 34"/>
                  <a:gd name="T27" fmla="*/ 36 h 52"/>
                  <a:gd name="T28" fmla="*/ 0 w 34"/>
                  <a:gd name="T29" fmla="*/ 21 h 52"/>
                  <a:gd name="T30" fmla="*/ 0 w 34"/>
                  <a:gd name="T31" fmla="*/ 16 h 52"/>
                  <a:gd name="T32" fmla="*/ 0 w 34"/>
                  <a:gd name="T33" fmla="*/ 11 h 52"/>
                  <a:gd name="T34" fmla="*/ 0 w 34"/>
                  <a:gd name="T35" fmla="*/ 6 h 52"/>
                  <a:gd name="T36" fmla="*/ 0 w 34"/>
                  <a:gd name="T37" fmla="*/ 6 h 52"/>
                  <a:gd name="T38" fmla="*/ 5 w 34"/>
                  <a:gd name="T39" fmla="*/ 0 h 52"/>
                  <a:gd name="T40" fmla="*/ 5 w 34"/>
                  <a:gd name="T41" fmla="*/ 0 h 52"/>
                  <a:gd name="T42" fmla="*/ 5 w 34"/>
                  <a:gd name="T43" fmla="*/ 0 h 52"/>
                  <a:gd name="T44" fmla="*/ 10 w 34"/>
                  <a:gd name="T45" fmla="*/ 0 h 52"/>
                  <a:gd name="T46" fmla="*/ 15 w 34"/>
                  <a:gd name="T47" fmla="*/ 0 h 52"/>
                  <a:gd name="T48" fmla="*/ 20 w 34"/>
                  <a:gd name="T49" fmla="*/ 0 h 52"/>
                  <a:gd name="T50" fmla="*/ 25 w 34"/>
                  <a:gd name="T51" fmla="*/ 0 h 52"/>
                  <a:gd name="T52" fmla="*/ 25 w 34"/>
                  <a:gd name="T53" fmla="*/ 6 h 52"/>
                  <a:gd name="T54" fmla="*/ 25 w 34"/>
                  <a:gd name="T55" fmla="*/ 11 h 52"/>
                  <a:gd name="T56" fmla="*/ 34 w 34"/>
                  <a:gd name="T57" fmla="*/ 26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52">
                    <a:moveTo>
                      <a:pt x="34" y="26"/>
                    </a:moveTo>
                    <a:lnTo>
                      <a:pt x="34" y="31"/>
                    </a:lnTo>
                    <a:lnTo>
                      <a:pt x="34" y="36"/>
                    </a:lnTo>
                    <a:lnTo>
                      <a:pt x="29" y="41"/>
                    </a:lnTo>
                    <a:lnTo>
                      <a:pt x="29" y="47"/>
                    </a:lnTo>
                    <a:lnTo>
                      <a:pt x="25" y="47"/>
                    </a:lnTo>
                    <a:lnTo>
                      <a:pt x="20" y="52"/>
                    </a:lnTo>
                    <a:lnTo>
                      <a:pt x="15" y="47"/>
                    </a:lnTo>
                    <a:lnTo>
                      <a:pt x="10" y="41"/>
                    </a:lnTo>
                    <a:lnTo>
                      <a:pt x="5" y="36"/>
                    </a:lnTo>
                    <a:lnTo>
                      <a:pt x="0" y="21"/>
                    </a:lnTo>
                    <a:lnTo>
                      <a:pt x="0" y="16"/>
                    </a:lnTo>
                    <a:lnTo>
                      <a:pt x="0" y="11"/>
                    </a:lnTo>
                    <a:lnTo>
                      <a:pt x="0" y="6"/>
                    </a:lnTo>
                    <a:lnTo>
                      <a:pt x="5" y="0"/>
                    </a:lnTo>
                    <a:lnTo>
                      <a:pt x="10" y="0"/>
                    </a:lnTo>
                    <a:lnTo>
                      <a:pt x="15" y="0"/>
                    </a:lnTo>
                    <a:lnTo>
                      <a:pt x="20" y="0"/>
                    </a:lnTo>
                    <a:lnTo>
                      <a:pt x="25" y="0"/>
                    </a:lnTo>
                    <a:lnTo>
                      <a:pt x="25" y="6"/>
                    </a:lnTo>
                    <a:lnTo>
                      <a:pt x="25" y="11"/>
                    </a:lnTo>
                    <a:lnTo>
                      <a:pt x="34" y="26"/>
                    </a:lnTo>
                    <a:close/>
                  </a:path>
                </a:pathLst>
              </a:custGeom>
              <a:solidFill>
                <a:srgbClr val="0000D4"/>
              </a:solidFill>
              <a:ln w="7938">
                <a:solidFill>
                  <a:srgbClr val="000000"/>
                </a:solidFill>
                <a:prstDash val="solid"/>
                <a:round/>
                <a:headEnd/>
                <a:tailEnd/>
              </a:ln>
            </p:spPr>
            <p:txBody>
              <a:bodyPr/>
              <a:lstStyle/>
              <a:p>
                <a:endParaRPr lang="en-GB"/>
              </a:p>
            </p:txBody>
          </p:sp>
          <p:sp>
            <p:nvSpPr>
              <p:cNvPr id="51427" name="Line 300"/>
              <p:cNvSpPr>
                <a:spLocks noChangeShapeType="1"/>
              </p:cNvSpPr>
              <p:nvPr/>
            </p:nvSpPr>
            <p:spPr bwMode="auto">
              <a:xfrm>
                <a:off x="1078" y="3528"/>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8" name="Line 301"/>
              <p:cNvSpPr>
                <a:spLocks noChangeShapeType="1"/>
              </p:cNvSpPr>
              <p:nvPr/>
            </p:nvSpPr>
            <p:spPr bwMode="auto">
              <a:xfrm flipV="1">
                <a:off x="1165" y="3533"/>
                <a:ext cx="14"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29" name="Line 302"/>
              <p:cNvSpPr>
                <a:spLocks noChangeShapeType="1"/>
              </p:cNvSpPr>
              <p:nvPr/>
            </p:nvSpPr>
            <p:spPr bwMode="auto">
              <a:xfrm flipV="1">
                <a:off x="1150" y="3533"/>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30" name="AutoShape 303"/>
              <p:cNvSpPr>
                <a:spLocks noChangeArrowheads="1"/>
              </p:cNvSpPr>
              <p:nvPr/>
            </p:nvSpPr>
            <p:spPr bwMode="auto">
              <a:xfrm>
                <a:off x="1160" y="3502"/>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1" name="Freeform 304"/>
              <p:cNvSpPr>
                <a:spLocks/>
              </p:cNvSpPr>
              <p:nvPr/>
            </p:nvSpPr>
            <p:spPr bwMode="auto">
              <a:xfrm>
                <a:off x="1155" y="3502"/>
                <a:ext cx="39" cy="46"/>
              </a:xfrm>
              <a:custGeom>
                <a:avLst/>
                <a:gdLst>
                  <a:gd name="T0" fmla="*/ 29 w 39"/>
                  <a:gd name="T1" fmla="*/ 41 h 46"/>
                  <a:gd name="T2" fmla="*/ 24 w 39"/>
                  <a:gd name="T3" fmla="*/ 46 h 46"/>
                  <a:gd name="T4" fmla="*/ 24 w 39"/>
                  <a:gd name="T5" fmla="*/ 46 h 46"/>
                  <a:gd name="T6" fmla="*/ 19 w 39"/>
                  <a:gd name="T7" fmla="*/ 46 h 46"/>
                  <a:gd name="T8" fmla="*/ 19 w 39"/>
                  <a:gd name="T9" fmla="*/ 46 h 46"/>
                  <a:gd name="T10" fmla="*/ 15 w 39"/>
                  <a:gd name="T11" fmla="*/ 46 h 46"/>
                  <a:gd name="T12" fmla="*/ 10 w 39"/>
                  <a:gd name="T13" fmla="*/ 46 h 46"/>
                  <a:gd name="T14" fmla="*/ 10 w 39"/>
                  <a:gd name="T15" fmla="*/ 46 h 46"/>
                  <a:gd name="T16" fmla="*/ 10 w 39"/>
                  <a:gd name="T17" fmla="*/ 46 h 46"/>
                  <a:gd name="T18" fmla="*/ 5 w 39"/>
                  <a:gd name="T19" fmla="*/ 41 h 46"/>
                  <a:gd name="T20" fmla="*/ 0 w 39"/>
                  <a:gd name="T21" fmla="*/ 36 h 46"/>
                  <a:gd name="T22" fmla="*/ 0 w 39"/>
                  <a:gd name="T23" fmla="*/ 36 h 46"/>
                  <a:gd name="T24" fmla="*/ 5 w 39"/>
                  <a:gd name="T25" fmla="*/ 26 h 46"/>
                  <a:gd name="T26" fmla="*/ 5 w 39"/>
                  <a:gd name="T27" fmla="*/ 26 h 46"/>
                  <a:gd name="T28" fmla="*/ 15 w 39"/>
                  <a:gd name="T29" fmla="*/ 5 h 46"/>
                  <a:gd name="T30" fmla="*/ 15 w 39"/>
                  <a:gd name="T31" fmla="*/ 5 h 46"/>
                  <a:gd name="T32" fmla="*/ 19 w 39"/>
                  <a:gd name="T33" fmla="*/ 0 h 46"/>
                  <a:gd name="T34" fmla="*/ 24 w 39"/>
                  <a:gd name="T35" fmla="*/ 0 h 46"/>
                  <a:gd name="T36" fmla="*/ 29 w 39"/>
                  <a:gd name="T37" fmla="*/ 0 h 46"/>
                  <a:gd name="T38" fmla="*/ 34 w 39"/>
                  <a:gd name="T39" fmla="*/ 0 h 46"/>
                  <a:gd name="T40" fmla="*/ 34 w 39"/>
                  <a:gd name="T41" fmla="*/ 0 h 46"/>
                  <a:gd name="T42" fmla="*/ 34 w 39"/>
                  <a:gd name="T43" fmla="*/ 0 h 46"/>
                  <a:gd name="T44" fmla="*/ 39 w 39"/>
                  <a:gd name="T45" fmla="*/ 5 h 46"/>
                  <a:gd name="T46" fmla="*/ 39 w 39"/>
                  <a:gd name="T47" fmla="*/ 10 h 46"/>
                  <a:gd name="T48" fmla="*/ 39 w 39"/>
                  <a:gd name="T49" fmla="*/ 10 h 46"/>
                  <a:gd name="T50" fmla="*/ 39 w 39"/>
                  <a:gd name="T51" fmla="*/ 15 h 46"/>
                  <a:gd name="T52" fmla="*/ 39 w 39"/>
                  <a:gd name="T53" fmla="*/ 21 h 46"/>
                  <a:gd name="T54" fmla="*/ 39 w 39"/>
                  <a:gd name="T55" fmla="*/ 21 h 46"/>
                  <a:gd name="T56" fmla="*/ 29 w 39"/>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 h="46">
                    <a:moveTo>
                      <a:pt x="29" y="41"/>
                    </a:moveTo>
                    <a:lnTo>
                      <a:pt x="24" y="46"/>
                    </a:lnTo>
                    <a:lnTo>
                      <a:pt x="19" y="46"/>
                    </a:lnTo>
                    <a:lnTo>
                      <a:pt x="15" y="46"/>
                    </a:lnTo>
                    <a:lnTo>
                      <a:pt x="10" y="46"/>
                    </a:lnTo>
                    <a:lnTo>
                      <a:pt x="5" y="41"/>
                    </a:lnTo>
                    <a:lnTo>
                      <a:pt x="0" y="36"/>
                    </a:lnTo>
                    <a:lnTo>
                      <a:pt x="5" y="26"/>
                    </a:lnTo>
                    <a:lnTo>
                      <a:pt x="15" y="5"/>
                    </a:lnTo>
                    <a:lnTo>
                      <a:pt x="19" y="0"/>
                    </a:lnTo>
                    <a:lnTo>
                      <a:pt x="24" y="0"/>
                    </a:lnTo>
                    <a:lnTo>
                      <a:pt x="29" y="0"/>
                    </a:lnTo>
                    <a:lnTo>
                      <a:pt x="34" y="0"/>
                    </a:lnTo>
                    <a:lnTo>
                      <a:pt x="39" y="5"/>
                    </a:lnTo>
                    <a:lnTo>
                      <a:pt x="39" y="10"/>
                    </a:lnTo>
                    <a:lnTo>
                      <a:pt x="39" y="15"/>
                    </a:lnTo>
                    <a:lnTo>
                      <a:pt x="39" y="21"/>
                    </a:lnTo>
                    <a:lnTo>
                      <a:pt x="29" y="41"/>
                    </a:lnTo>
                    <a:close/>
                  </a:path>
                </a:pathLst>
              </a:custGeom>
              <a:solidFill>
                <a:srgbClr val="0000D4"/>
              </a:solidFill>
              <a:ln w="7938">
                <a:solidFill>
                  <a:srgbClr val="000000"/>
                </a:solidFill>
                <a:prstDash val="solid"/>
                <a:round/>
                <a:headEnd/>
                <a:tailEnd/>
              </a:ln>
            </p:spPr>
            <p:txBody>
              <a:bodyPr/>
              <a:lstStyle/>
              <a:p>
                <a:endParaRPr lang="en-GB"/>
              </a:p>
            </p:txBody>
          </p:sp>
          <p:sp>
            <p:nvSpPr>
              <p:cNvPr id="51432" name="Line 305"/>
              <p:cNvSpPr>
                <a:spLocks noChangeShapeType="1"/>
              </p:cNvSpPr>
              <p:nvPr/>
            </p:nvSpPr>
            <p:spPr bwMode="auto">
              <a:xfrm flipH="1">
                <a:off x="1165" y="3548"/>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33" name="Oval 306"/>
              <p:cNvSpPr>
                <a:spLocks noChangeArrowheads="1"/>
              </p:cNvSpPr>
              <p:nvPr/>
            </p:nvSpPr>
            <p:spPr bwMode="auto">
              <a:xfrm>
                <a:off x="1034" y="3528"/>
                <a:ext cx="155" cy="20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4" name="Freeform 307"/>
              <p:cNvSpPr>
                <a:spLocks/>
              </p:cNvSpPr>
              <p:nvPr/>
            </p:nvSpPr>
            <p:spPr bwMode="auto">
              <a:xfrm>
                <a:off x="1020" y="3548"/>
                <a:ext cx="179" cy="159"/>
              </a:xfrm>
              <a:custGeom>
                <a:avLst/>
                <a:gdLst>
                  <a:gd name="T0" fmla="*/ 82 w 179"/>
                  <a:gd name="T1" fmla="*/ 159 h 159"/>
                  <a:gd name="T2" fmla="*/ 72 w 179"/>
                  <a:gd name="T3" fmla="*/ 159 h 159"/>
                  <a:gd name="T4" fmla="*/ 58 w 179"/>
                  <a:gd name="T5" fmla="*/ 154 h 159"/>
                  <a:gd name="T6" fmla="*/ 38 w 179"/>
                  <a:gd name="T7" fmla="*/ 144 h 159"/>
                  <a:gd name="T8" fmla="*/ 24 w 179"/>
                  <a:gd name="T9" fmla="*/ 133 h 159"/>
                  <a:gd name="T10" fmla="*/ 19 w 179"/>
                  <a:gd name="T11" fmla="*/ 128 h 159"/>
                  <a:gd name="T12" fmla="*/ 14 w 179"/>
                  <a:gd name="T13" fmla="*/ 123 h 159"/>
                  <a:gd name="T14" fmla="*/ 5 w 179"/>
                  <a:gd name="T15" fmla="*/ 108 h 159"/>
                  <a:gd name="T16" fmla="*/ 0 w 179"/>
                  <a:gd name="T17" fmla="*/ 92 h 159"/>
                  <a:gd name="T18" fmla="*/ 0 w 179"/>
                  <a:gd name="T19" fmla="*/ 77 h 159"/>
                  <a:gd name="T20" fmla="*/ 0 w 179"/>
                  <a:gd name="T21" fmla="*/ 67 h 159"/>
                  <a:gd name="T22" fmla="*/ 0 w 179"/>
                  <a:gd name="T23" fmla="*/ 62 h 159"/>
                  <a:gd name="T24" fmla="*/ 5 w 179"/>
                  <a:gd name="T25" fmla="*/ 41 h 159"/>
                  <a:gd name="T26" fmla="*/ 9 w 179"/>
                  <a:gd name="T27" fmla="*/ 36 h 159"/>
                  <a:gd name="T28" fmla="*/ 24 w 179"/>
                  <a:gd name="T29" fmla="*/ 21 h 159"/>
                  <a:gd name="T30" fmla="*/ 29 w 179"/>
                  <a:gd name="T31" fmla="*/ 16 h 159"/>
                  <a:gd name="T32" fmla="*/ 38 w 179"/>
                  <a:gd name="T33" fmla="*/ 10 h 159"/>
                  <a:gd name="T34" fmla="*/ 48 w 179"/>
                  <a:gd name="T35" fmla="*/ 5 h 159"/>
                  <a:gd name="T36" fmla="*/ 67 w 179"/>
                  <a:gd name="T37" fmla="*/ 0 h 159"/>
                  <a:gd name="T38" fmla="*/ 87 w 179"/>
                  <a:gd name="T39" fmla="*/ 0 h 159"/>
                  <a:gd name="T40" fmla="*/ 96 w 179"/>
                  <a:gd name="T41" fmla="*/ 0 h 159"/>
                  <a:gd name="T42" fmla="*/ 106 w 179"/>
                  <a:gd name="T43" fmla="*/ 0 h 159"/>
                  <a:gd name="T44" fmla="*/ 125 w 179"/>
                  <a:gd name="T45" fmla="*/ 5 h 159"/>
                  <a:gd name="T46" fmla="*/ 140 w 179"/>
                  <a:gd name="T47" fmla="*/ 10 h 159"/>
                  <a:gd name="T48" fmla="*/ 154 w 179"/>
                  <a:gd name="T49" fmla="*/ 21 h 159"/>
                  <a:gd name="T50" fmla="*/ 159 w 179"/>
                  <a:gd name="T51" fmla="*/ 26 h 159"/>
                  <a:gd name="T52" fmla="*/ 164 w 179"/>
                  <a:gd name="T53" fmla="*/ 31 h 159"/>
                  <a:gd name="T54" fmla="*/ 174 w 179"/>
                  <a:gd name="T55" fmla="*/ 51 h 159"/>
                  <a:gd name="T56" fmla="*/ 179 w 179"/>
                  <a:gd name="T57" fmla="*/ 67 h 159"/>
                  <a:gd name="T58" fmla="*/ 179 w 179"/>
                  <a:gd name="T59" fmla="*/ 77 h 159"/>
                  <a:gd name="T60" fmla="*/ 179 w 179"/>
                  <a:gd name="T61" fmla="*/ 87 h 159"/>
                  <a:gd name="T62" fmla="*/ 179 w 179"/>
                  <a:gd name="T63" fmla="*/ 92 h 159"/>
                  <a:gd name="T64" fmla="*/ 174 w 179"/>
                  <a:gd name="T65" fmla="*/ 108 h 159"/>
                  <a:gd name="T66" fmla="*/ 164 w 179"/>
                  <a:gd name="T67" fmla="*/ 123 h 159"/>
                  <a:gd name="T68" fmla="*/ 154 w 179"/>
                  <a:gd name="T69" fmla="*/ 133 h 159"/>
                  <a:gd name="T70" fmla="*/ 150 w 179"/>
                  <a:gd name="T71" fmla="*/ 139 h 159"/>
                  <a:gd name="T72" fmla="*/ 145 w 179"/>
                  <a:gd name="T73" fmla="*/ 144 h 159"/>
                  <a:gd name="T74" fmla="*/ 125 w 179"/>
                  <a:gd name="T75" fmla="*/ 154 h 159"/>
                  <a:gd name="T76" fmla="*/ 106 w 179"/>
                  <a:gd name="T77" fmla="*/ 159 h 159"/>
                  <a:gd name="T78" fmla="*/ 92 w 179"/>
                  <a:gd name="T79" fmla="*/ 159 h 159"/>
                  <a:gd name="T80" fmla="*/ 82 w 179"/>
                  <a:gd name="T81" fmla="*/ 159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9" h="159">
                    <a:moveTo>
                      <a:pt x="82" y="159"/>
                    </a:moveTo>
                    <a:lnTo>
                      <a:pt x="72" y="159"/>
                    </a:lnTo>
                    <a:lnTo>
                      <a:pt x="58" y="154"/>
                    </a:lnTo>
                    <a:lnTo>
                      <a:pt x="38" y="144"/>
                    </a:lnTo>
                    <a:lnTo>
                      <a:pt x="24" y="133"/>
                    </a:lnTo>
                    <a:lnTo>
                      <a:pt x="19" y="128"/>
                    </a:lnTo>
                    <a:lnTo>
                      <a:pt x="14" y="123"/>
                    </a:lnTo>
                    <a:lnTo>
                      <a:pt x="5" y="108"/>
                    </a:lnTo>
                    <a:lnTo>
                      <a:pt x="0" y="92"/>
                    </a:lnTo>
                    <a:lnTo>
                      <a:pt x="0" y="77"/>
                    </a:lnTo>
                    <a:lnTo>
                      <a:pt x="0" y="67"/>
                    </a:lnTo>
                    <a:lnTo>
                      <a:pt x="0" y="62"/>
                    </a:lnTo>
                    <a:lnTo>
                      <a:pt x="5" y="41"/>
                    </a:lnTo>
                    <a:lnTo>
                      <a:pt x="9" y="36"/>
                    </a:lnTo>
                    <a:lnTo>
                      <a:pt x="24" y="21"/>
                    </a:lnTo>
                    <a:lnTo>
                      <a:pt x="29" y="16"/>
                    </a:lnTo>
                    <a:lnTo>
                      <a:pt x="38" y="10"/>
                    </a:lnTo>
                    <a:lnTo>
                      <a:pt x="48" y="5"/>
                    </a:lnTo>
                    <a:lnTo>
                      <a:pt x="67" y="0"/>
                    </a:lnTo>
                    <a:lnTo>
                      <a:pt x="87" y="0"/>
                    </a:lnTo>
                    <a:lnTo>
                      <a:pt x="96" y="0"/>
                    </a:lnTo>
                    <a:lnTo>
                      <a:pt x="106" y="0"/>
                    </a:lnTo>
                    <a:lnTo>
                      <a:pt x="125" y="5"/>
                    </a:lnTo>
                    <a:lnTo>
                      <a:pt x="140" y="10"/>
                    </a:lnTo>
                    <a:lnTo>
                      <a:pt x="154" y="21"/>
                    </a:lnTo>
                    <a:lnTo>
                      <a:pt x="159" y="26"/>
                    </a:lnTo>
                    <a:lnTo>
                      <a:pt x="164" y="31"/>
                    </a:lnTo>
                    <a:lnTo>
                      <a:pt x="174" y="51"/>
                    </a:lnTo>
                    <a:lnTo>
                      <a:pt x="179" y="67"/>
                    </a:lnTo>
                    <a:lnTo>
                      <a:pt x="179" y="77"/>
                    </a:lnTo>
                    <a:lnTo>
                      <a:pt x="179" y="87"/>
                    </a:lnTo>
                    <a:lnTo>
                      <a:pt x="179" y="92"/>
                    </a:lnTo>
                    <a:lnTo>
                      <a:pt x="174" y="108"/>
                    </a:lnTo>
                    <a:lnTo>
                      <a:pt x="164" y="123"/>
                    </a:lnTo>
                    <a:lnTo>
                      <a:pt x="154" y="133"/>
                    </a:lnTo>
                    <a:lnTo>
                      <a:pt x="150" y="139"/>
                    </a:lnTo>
                    <a:lnTo>
                      <a:pt x="145" y="144"/>
                    </a:lnTo>
                    <a:lnTo>
                      <a:pt x="125" y="154"/>
                    </a:lnTo>
                    <a:lnTo>
                      <a:pt x="106" y="159"/>
                    </a:lnTo>
                    <a:lnTo>
                      <a:pt x="92" y="159"/>
                    </a:lnTo>
                    <a:lnTo>
                      <a:pt x="82" y="159"/>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435" name="Oval 308"/>
              <p:cNvSpPr>
                <a:spLocks noChangeArrowheads="1"/>
              </p:cNvSpPr>
              <p:nvPr/>
            </p:nvSpPr>
            <p:spPr bwMode="auto">
              <a:xfrm>
                <a:off x="1034" y="3558"/>
                <a:ext cx="116" cy="139"/>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6" name="Freeform 309"/>
              <p:cNvSpPr>
                <a:spLocks/>
              </p:cNvSpPr>
              <p:nvPr/>
            </p:nvSpPr>
            <p:spPr bwMode="auto">
              <a:xfrm>
                <a:off x="1029" y="3564"/>
                <a:ext cx="126" cy="117"/>
              </a:xfrm>
              <a:custGeom>
                <a:avLst/>
                <a:gdLst>
                  <a:gd name="T0" fmla="*/ 58 w 126"/>
                  <a:gd name="T1" fmla="*/ 117 h 117"/>
                  <a:gd name="T2" fmla="*/ 54 w 126"/>
                  <a:gd name="T3" fmla="*/ 117 h 117"/>
                  <a:gd name="T4" fmla="*/ 39 w 126"/>
                  <a:gd name="T5" fmla="*/ 117 h 117"/>
                  <a:gd name="T6" fmla="*/ 29 w 126"/>
                  <a:gd name="T7" fmla="*/ 112 h 117"/>
                  <a:gd name="T8" fmla="*/ 20 w 126"/>
                  <a:gd name="T9" fmla="*/ 102 h 117"/>
                  <a:gd name="T10" fmla="*/ 15 w 126"/>
                  <a:gd name="T11" fmla="*/ 97 h 117"/>
                  <a:gd name="T12" fmla="*/ 10 w 126"/>
                  <a:gd name="T13" fmla="*/ 92 h 117"/>
                  <a:gd name="T14" fmla="*/ 5 w 126"/>
                  <a:gd name="T15" fmla="*/ 82 h 117"/>
                  <a:gd name="T16" fmla="*/ 0 w 126"/>
                  <a:gd name="T17" fmla="*/ 71 h 117"/>
                  <a:gd name="T18" fmla="*/ 0 w 126"/>
                  <a:gd name="T19" fmla="*/ 61 h 117"/>
                  <a:gd name="T20" fmla="*/ 0 w 126"/>
                  <a:gd name="T21" fmla="*/ 56 h 117"/>
                  <a:gd name="T22" fmla="*/ 0 w 126"/>
                  <a:gd name="T23" fmla="*/ 51 h 117"/>
                  <a:gd name="T24" fmla="*/ 5 w 126"/>
                  <a:gd name="T25" fmla="*/ 35 h 117"/>
                  <a:gd name="T26" fmla="*/ 10 w 126"/>
                  <a:gd name="T27" fmla="*/ 25 h 117"/>
                  <a:gd name="T28" fmla="*/ 15 w 126"/>
                  <a:gd name="T29" fmla="*/ 20 h 117"/>
                  <a:gd name="T30" fmla="*/ 25 w 126"/>
                  <a:gd name="T31" fmla="*/ 15 h 117"/>
                  <a:gd name="T32" fmla="*/ 29 w 126"/>
                  <a:gd name="T33" fmla="*/ 10 h 117"/>
                  <a:gd name="T34" fmla="*/ 44 w 126"/>
                  <a:gd name="T35" fmla="*/ 5 h 117"/>
                  <a:gd name="T36" fmla="*/ 54 w 126"/>
                  <a:gd name="T37" fmla="*/ 0 h 117"/>
                  <a:gd name="T38" fmla="*/ 63 w 126"/>
                  <a:gd name="T39" fmla="*/ 0 h 117"/>
                  <a:gd name="T40" fmla="*/ 68 w 126"/>
                  <a:gd name="T41" fmla="*/ 0 h 117"/>
                  <a:gd name="T42" fmla="*/ 83 w 126"/>
                  <a:gd name="T43" fmla="*/ 5 h 117"/>
                  <a:gd name="T44" fmla="*/ 102 w 126"/>
                  <a:gd name="T45" fmla="*/ 15 h 117"/>
                  <a:gd name="T46" fmla="*/ 112 w 126"/>
                  <a:gd name="T47" fmla="*/ 20 h 117"/>
                  <a:gd name="T48" fmla="*/ 116 w 126"/>
                  <a:gd name="T49" fmla="*/ 25 h 117"/>
                  <a:gd name="T50" fmla="*/ 121 w 126"/>
                  <a:gd name="T51" fmla="*/ 41 h 117"/>
                  <a:gd name="T52" fmla="*/ 126 w 126"/>
                  <a:gd name="T53" fmla="*/ 51 h 117"/>
                  <a:gd name="T54" fmla="*/ 126 w 126"/>
                  <a:gd name="T55" fmla="*/ 61 h 117"/>
                  <a:gd name="T56" fmla="*/ 126 w 126"/>
                  <a:gd name="T57" fmla="*/ 66 h 117"/>
                  <a:gd name="T58" fmla="*/ 126 w 126"/>
                  <a:gd name="T59" fmla="*/ 71 h 117"/>
                  <a:gd name="T60" fmla="*/ 121 w 126"/>
                  <a:gd name="T61" fmla="*/ 82 h 117"/>
                  <a:gd name="T62" fmla="*/ 116 w 126"/>
                  <a:gd name="T63" fmla="*/ 92 h 117"/>
                  <a:gd name="T64" fmla="*/ 107 w 126"/>
                  <a:gd name="T65" fmla="*/ 102 h 117"/>
                  <a:gd name="T66" fmla="*/ 102 w 126"/>
                  <a:gd name="T67" fmla="*/ 107 h 117"/>
                  <a:gd name="T68" fmla="*/ 97 w 126"/>
                  <a:gd name="T69" fmla="*/ 112 h 117"/>
                  <a:gd name="T70" fmla="*/ 83 w 126"/>
                  <a:gd name="T71" fmla="*/ 117 h 117"/>
                  <a:gd name="T72" fmla="*/ 78 w 126"/>
                  <a:gd name="T73" fmla="*/ 117 h 117"/>
                  <a:gd name="T74" fmla="*/ 63 w 126"/>
                  <a:gd name="T75" fmla="*/ 117 h 117"/>
                  <a:gd name="T76" fmla="*/ 58 w 126"/>
                  <a:gd name="T77" fmla="*/ 11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17">
                    <a:moveTo>
                      <a:pt x="58" y="117"/>
                    </a:moveTo>
                    <a:lnTo>
                      <a:pt x="54" y="117"/>
                    </a:lnTo>
                    <a:lnTo>
                      <a:pt x="39" y="117"/>
                    </a:lnTo>
                    <a:lnTo>
                      <a:pt x="29" y="112"/>
                    </a:lnTo>
                    <a:lnTo>
                      <a:pt x="20" y="102"/>
                    </a:lnTo>
                    <a:lnTo>
                      <a:pt x="15" y="97"/>
                    </a:lnTo>
                    <a:lnTo>
                      <a:pt x="10" y="92"/>
                    </a:lnTo>
                    <a:lnTo>
                      <a:pt x="5" y="82"/>
                    </a:lnTo>
                    <a:lnTo>
                      <a:pt x="0" y="71"/>
                    </a:lnTo>
                    <a:lnTo>
                      <a:pt x="0" y="61"/>
                    </a:lnTo>
                    <a:lnTo>
                      <a:pt x="0" y="56"/>
                    </a:lnTo>
                    <a:lnTo>
                      <a:pt x="0" y="51"/>
                    </a:lnTo>
                    <a:lnTo>
                      <a:pt x="5" y="35"/>
                    </a:lnTo>
                    <a:lnTo>
                      <a:pt x="10" y="25"/>
                    </a:lnTo>
                    <a:lnTo>
                      <a:pt x="15" y="20"/>
                    </a:lnTo>
                    <a:lnTo>
                      <a:pt x="25" y="15"/>
                    </a:lnTo>
                    <a:lnTo>
                      <a:pt x="29" y="10"/>
                    </a:lnTo>
                    <a:lnTo>
                      <a:pt x="44" y="5"/>
                    </a:lnTo>
                    <a:lnTo>
                      <a:pt x="54" y="0"/>
                    </a:lnTo>
                    <a:lnTo>
                      <a:pt x="63" y="0"/>
                    </a:lnTo>
                    <a:lnTo>
                      <a:pt x="68" y="0"/>
                    </a:lnTo>
                    <a:lnTo>
                      <a:pt x="83" y="5"/>
                    </a:lnTo>
                    <a:lnTo>
                      <a:pt x="102" y="15"/>
                    </a:lnTo>
                    <a:lnTo>
                      <a:pt x="112" y="20"/>
                    </a:lnTo>
                    <a:lnTo>
                      <a:pt x="116" y="25"/>
                    </a:lnTo>
                    <a:lnTo>
                      <a:pt x="121" y="41"/>
                    </a:lnTo>
                    <a:lnTo>
                      <a:pt x="126" y="51"/>
                    </a:lnTo>
                    <a:lnTo>
                      <a:pt x="126" y="61"/>
                    </a:lnTo>
                    <a:lnTo>
                      <a:pt x="126" y="66"/>
                    </a:lnTo>
                    <a:lnTo>
                      <a:pt x="126" y="71"/>
                    </a:lnTo>
                    <a:lnTo>
                      <a:pt x="121" y="82"/>
                    </a:lnTo>
                    <a:lnTo>
                      <a:pt x="116" y="92"/>
                    </a:lnTo>
                    <a:lnTo>
                      <a:pt x="107" y="102"/>
                    </a:lnTo>
                    <a:lnTo>
                      <a:pt x="102" y="107"/>
                    </a:lnTo>
                    <a:lnTo>
                      <a:pt x="97" y="112"/>
                    </a:lnTo>
                    <a:lnTo>
                      <a:pt x="83" y="117"/>
                    </a:lnTo>
                    <a:lnTo>
                      <a:pt x="78" y="117"/>
                    </a:lnTo>
                    <a:lnTo>
                      <a:pt x="63" y="117"/>
                    </a:lnTo>
                    <a:lnTo>
                      <a:pt x="58" y="117"/>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437" name="Oval 310"/>
              <p:cNvSpPr>
                <a:spLocks noChangeArrowheads="1"/>
              </p:cNvSpPr>
              <p:nvPr/>
            </p:nvSpPr>
            <p:spPr bwMode="auto">
              <a:xfrm>
                <a:off x="1174" y="3487"/>
                <a:ext cx="39"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8" name="Freeform 311"/>
              <p:cNvSpPr>
                <a:spLocks/>
              </p:cNvSpPr>
              <p:nvPr/>
            </p:nvSpPr>
            <p:spPr bwMode="auto">
              <a:xfrm>
                <a:off x="1179" y="3487"/>
                <a:ext cx="24" cy="36"/>
              </a:xfrm>
              <a:custGeom>
                <a:avLst/>
                <a:gdLst>
                  <a:gd name="T0" fmla="*/ 20 w 24"/>
                  <a:gd name="T1" fmla="*/ 30 h 36"/>
                  <a:gd name="T2" fmla="*/ 15 w 24"/>
                  <a:gd name="T3" fmla="*/ 36 h 36"/>
                  <a:gd name="T4" fmla="*/ 15 w 24"/>
                  <a:gd name="T5" fmla="*/ 36 h 36"/>
                  <a:gd name="T6" fmla="*/ 10 w 24"/>
                  <a:gd name="T7" fmla="*/ 30 h 36"/>
                  <a:gd name="T8" fmla="*/ 5 w 24"/>
                  <a:gd name="T9" fmla="*/ 30 h 36"/>
                  <a:gd name="T10" fmla="*/ 0 w 24"/>
                  <a:gd name="T11" fmla="*/ 25 h 36"/>
                  <a:gd name="T12" fmla="*/ 0 w 24"/>
                  <a:gd name="T13" fmla="*/ 20 h 36"/>
                  <a:gd name="T14" fmla="*/ 0 w 24"/>
                  <a:gd name="T15" fmla="*/ 20 h 36"/>
                  <a:gd name="T16" fmla="*/ 0 w 24"/>
                  <a:gd name="T17" fmla="*/ 10 h 36"/>
                  <a:gd name="T18" fmla="*/ 0 w 24"/>
                  <a:gd name="T19" fmla="*/ 5 h 36"/>
                  <a:gd name="T20" fmla="*/ 0 w 24"/>
                  <a:gd name="T21" fmla="*/ 5 h 36"/>
                  <a:gd name="T22" fmla="*/ 5 w 24"/>
                  <a:gd name="T23" fmla="*/ 0 h 36"/>
                  <a:gd name="T24" fmla="*/ 5 w 24"/>
                  <a:gd name="T25" fmla="*/ 0 h 36"/>
                  <a:gd name="T26" fmla="*/ 5 w 24"/>
                  <a:gd name="T27" fmla="*/ 0 h 36"/>
                  <a:gd name="T28" fmla="*/ 10 w 24"/>
                  <a:gd name="T29" fmla="*/ 0 h 36"/>
                  <a:gd name="T30" fmla="*/ 15 w 24"/>
                  <a:gd name="T31" fmla="*/ 0 h 36"/>
                  <a:gd name="T32" fmla="*/ 20 w 24"/>
                  <a:gd name="T33" fmla="*/ 5 h 36"/>
                  <a:gd name="T34" fmla="*/ 24 w 24"/>
                  <a:gd name="T35" fmla="*/ 10 h 36"/>
                  <a:gd name="T36" fmla="*/ 24 w 24"/>
                  <a:gd name="T37" fmla="*/ 10 h 36"/>
                  <a:gd name="T38" fmla="*/ 24 w 24"/>
                  <a:gd name="T39" fmla="*/ 15 h 36"/>
                  <a:gd name="T40" fmla="*/ 24 w 24"/>
                  <a:gd name="T41" fmla="*/ 20 h 36"/>
                  <a:gd name="T42" fmla="*/ 24 w 24"/>
                  <a:gd name="T43" fmla="*/ 25 h 36"/>
                  <a:gd name="T44" fmla="*/ 24 w 24"/>
                  <a:gd name="T45" fmla="*/ 30 h 36"/>
                  <a:gd name="T46" fmla="*/ 24 w 24"/>
                  <a:gd name="T47" fmla="*/ 30 h 36"/>
                  <a:gd name="T48" fmla="*/ 20 w 24"/>
                  <a:gd name="T49" fmla="*/ 3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6">
                    <a:moveTo>
                      <a:pt x="20" y="30"/>
                    </a:moveTo>
                    <a:lnTo>
                      <a:pt x="15" y="36"/>
                    </a:lnTo>
                    <a:lnTo>
                      <a:pt x="10" y="30"/>
                    </a:lnTo>
                    <a:lnTo>
                      <a:pt x="5" y="30"/>
                    </a:lnTo>
                    <a:lnTo>
                      <a:pt x="0" y="25"/>
                    </a:lnTo>
                    <a:lnTo>
                      <a:pt x="0" y="20"/>
                    </a:lnTo>
                    <a:lnTo>
                      <a:pt x="0" y="10"/>
                    </a:lnTo>
                    <a:lnTo>
                      <a:pt x="0" y="5"/>
                    </a:lnTo>
                    <a:lnTo>
                      <a:pt x="5" y="0"/>
                    </a:lnTo>
                    <a:lnTo>
                      <a:pt x="10" y="0"/>
                    </a:lnTo>
                    <a:lnTo>
                      <a:pt x="15" y="0"/>
                    </a:lnTo>
                    <a:lnTo>
                      <a:pt x="20" y="5"/>
                    </a:lnTo>
                    <a:lnTo>
                      <a:pt x="24" y="10"/>
                    </a:lnTo>
                    <a:lnTo>
                      <a:pt x="24" y="15"/>
                    </a:lnTo>
                    <a:lnTo>
                      <a:pt x="24" y="20"/>
                    </a:lnTo>
                    <a:lnTo>
                      <a:pt x="24" y="25"/>
                    </a:lnTo>
                    <a:lnTo>
                      <a:pt x="24" y="30"/>
                    </a:lnTo>
                    <a:lnTo>
                      <a:pt x="20" y="30"/>
                    </a:lnTo>
                    <a:close/>
                  </a:path>
                </a:pathLst>
              </a:custGeom>
              <a:solidFill>
                <a:srgbClr val="FFE6CC"/>
              </a:solidFill>
              <a:ln w="7938">
                <a:solidFill>
                  <a:srgbClr val="FFF9CC"/>
                </a:solidFill>
                <a:prstDash val="solid"/>
                <a:round/>
                <a:headEnd/>
                <a:tailEnd/>
              </a:ln>
            </p:spPr>
            <p:txBody>
              <a:bodyPr/>
              <a:lstStyle/>
              <a:p>
                <a:endParaRPr lang="en-GB"/>
              </a:p>
            </p:txBody>
          </p:sp>
          <p:sp>
            <p:nvSpPr>
              <p:cNvPr id="51439" name="Oval 312"/>
              <p:cNvSpPr>
                <a:spLocks noChangeArrowheads="1"/>
              </p:cNvSpPr>
              <p:nvPr/>
            </p:nvSpPr>
            <p:spPr bwMode="auto">
              <a:xfrm>
                <a:off x="1223" y="3620"/>
                <a:ext cx="38"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0" name="Freeform 313"/>
              <p:cNvSpPr>
                <a:spLocks/>
              </p:cNvSpPr>
              <p:nvPr/>
            </p:nvSpPr>
            <p:spPr bwMode="auto">
              <a:xfrm>
                <a:off x="1228" y="3615"/>
                <a:ext cx="24" cy="36"/>
              </a:xfrm>
              <a:custGeom>
                <a:avLst/>
                <a:gdLst>
                  <a:gd name="T0" fmla="*/ 19 w 24"/>
                  <a:gd name="T1" fmla="*/ 31 h 36"/>
                  <a:gd name="T2" fmla="*/ 14 w 24"/>
                  <a:gd name="T3" fmla="*/ 36 h 36"/>
                  <a:gd name="T4" fmla="*/ 9 w 24"/>
                  <a:gd name="T5" fmla="*/ 36 h 36"/>
                  <a:gd name="T6" fmla="*/ 4 w 24"/>
                  <a:gd name="T7" fmla="*/ 31 h 36"/>
                  <a:gd name="T8" fmla="*/ 4 w 24"/>
                  <a:gd name="T9" fmla="*/ 31 h 36"/>
                  <a:gd name="T10" fmla="*/ 0 w 24"/>
                  <a:gd name="T11" fmla="*/ 25 h 36"/>
                  <a:gd name="T12" fmla="*/ 0 w 24"/>
                  <a:gd name="T13" fmla="*/ 20 h 36"/>
                  <a:gd name="T14" fmla="*/ 0 w 24"/>
                  <a:gd name="T15" fmla="*/ 20 h 36"/>
                  <a:gd name="T16" fmla="*/ 0 w 24"/>
                  <a:gd name="T17" fmla="*/ 15 h 36"/>
                  <a:gd name="T18" fmla="*/ 0 w 24"/>
                  <a:gd name="T19" fmla="*/ 10 h 36"/>
                  <a:gd name="T20" fmla="*/ 0 w 24"/>
                  <a:gd name="T21" fmla="*/ 5 h 36"/>
                  <a:gd name="T22" fmla="*/ 4 w 24"/>
                  <a:gd name="T23" fmla="*/ 0 h 36"/>
                  <a:gd name="T24" fmla="*/ 4 w 24"/>
                  <a:gd name="T25" fmla="*/ 0 h 36"/>
                  <a:gd name="T26" fmla="*/ 4 w 24"/>
                  <a:gd name="T27" fmla="*/ 0 h 36"/>
                  <a:gd name="T28" fmla="*/ 9 w 24"/>
                  <a:gd name="T29" fmla="*/ 0 h 36"/>
                  <a:gd name="T30" fmla="*/ 14 w 24"/>
                  <a:gd name="T31" fmla="*/ 0 h 36"/>
                  <a:gd name="T32" fmla="*/ 19 w 24"/>
                  <a:gd name="T33" fmla="*/ 5 h 36"/>
                  <a:gd name="T34" fmla="*/ 24 w 24"/>
                  <a:gd name="T35" fmla="*/ 10 h 36"/>
                  <a:gd name="T36" fmla="*/ 24 w 24"/>
                  <a:gd name="T37" fmla="*/ 10 h 36"/>
                  <a:gd name="T38" fmla="*/ 24 w 24"/>
                  <a:gd name="T39" fmla="*/ 15 h 36"/>
                  <a:gd name="T40" fmla="*/ 24 w 24"/>
                  <a:gd name="T41" fmla="*/ 25 h 36"/>
                  <a:gd name="T42" fmla="*/ 24 w 24"/>
                  <a:gd name="T43" fmla="*/ 25 h 36"/>
                  <a:gd name="T44" fmla="*/ 24 w 24"/>
                  <a:gd name="T45" fmla="*/ 31 h 36"/>
                  <a:gd name="T46" fmla="*/ 24 w 24"/>
                  <a:gd name="T47" fmla="*/ 31 h 36"/>
                  <a:gd name="T48" fmla="*/ 19 w 24"/>
                  <a:gd name="T49" fmla="*/ 3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6">
                    <a:moveTo>
                      <a:pt x="19" y="31"/>
                    </a:moveTo>
                    <a:lnTo>
                      <a:pt x="14" y="36"/>
                    </a:lnTo>
                    <a:lnTo>
                      <a:pt x="9" y="36"/>
                    </a:lnTo>
                    <a:lnTo>
                      <a:pt x="4" y="31"/>
                    </a:lnTo>
                    <a:lnTo>
                      <a:pt x="0" y="25"/>
                    </a:lnTo>
                    <a:lnTo>
                      <a:pt x="0" y="20"/>
                    </a:lnTo>
                    <a:lnTo>
                      <a:pt x="0" y="15"/>
                    </a:lnTo>
                    <a:lnTo>
                      <a:pt x="0" y="10"/>
                    </a:lnTo>
                    <a:lnTo>
                      <a:pt x="0" y="5"/>
                    </a:lnTo>
                    <a:lnTo>
                      <a:pt x="4" y="0"/>
                    </a:lnTo>
                    <a:lnTo>
                      <a:pt x="9" y="0"/>
                    </a:lnTo>
                    <a:lnTo>
                      <a:pt x="14" y="0"/>
                    </a:lnTo>
                    <a:lnTo>
                      <a:pt x="19" y="5"/>
                    </a:lnTo>
                    <a:lnTo>
                      <a:pt x="24" y="10"/>
                    </a:lnTo>
                    <a:lnTo>
                      <a:pt x="24" y="15"/>
                    </a:lnTo>
                    <a:lnTo>
                      <a:pt x="24" y="25"/>
                    </a:lnTo>
                    <a:lnTo>
                      <a:pt x="24" y="31"/>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441" name="Oval 314"/>
              <p:cNvSpPr>
                <a:spLocks noChangeArrowheads="1"/>
              </p:cNvSpPr>
              <p:nvPr/>
            </p:nvSpPr>
            <p:spPr bwMode="auto">
              <a:xfrm>
                <a:off x="1179" y="3738"/>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2" name="Freeform 315"/>
              <p:cNvSpPr>
                <a:spLocks/>
              </p:cNvSpPr>
              <p:nvPr/>
            </p:nvSpPr>
            <p:spPr bwMode="auto">
              <a:xfrm>
                <a:off x="1184" y="3733"/>
                <a:ext cx="29" cy="36"/>
              </a:xfrm>
              <a:custGeom>
                <a:avLst/>
                <a:gdLst>
                  <a:gd name="T0" fmla="*/ 19 w 29"/>
                  <a:gd name="T1" fmla="*/ 36 h 36"/>
                  <a:gd name="T2" fmla="*/ 19 w 29"/>
                  <a:gd name="T3" fmla="*/ 36 h 36"/>
                  <a:gd name="T4" fmla="*/ 15 w 29"/>
                  <a:gd name="T5" fmla="*/ 36 h 36"/>
                  <a:gd name="T6" fmla="*/ 10 w 29"/>
                  <a:gd name="T7" fmla="*/ 30 h 36"/>
                  <a:gd name="T8" fmla="*/ 10 w 29"/>
                  <a:gd name="T9" fmla="*/ 30 h 36"/>
                  <a:gd name="T10" fmla="*/ 5 w 29"/>
                  <a:gd name="T11" fmla="*/ 25 h 36"/>
                  <a:gd name="T12" fmla="*/ 0 w 29"/>
                  <a:gd name="T13" fmla="*/ 20 h 36"/>
                  <a:gd name="T14" fmla="*/ 0 w 29"/>
                  <a:gd name="T15" fmla="*/ 20 h 36"/>
                  <a:gd name="T16" fmla="*/ 0 w 29"/>
                  <a:gd name="T17" fmla="*/ 15 h 36"/>
                  <a:gd name="T18" fmla="*/ 0 w 29"/>
                  <a:gd name="T19" fmla="*/ 10 h 36"/>
                  <a:gd name="T20" fmla="*/ 0 w 29"/>
                  <a:gd name="T21" fmla="*/ 5 h 36"/>
                  <a:gd name="T22" fmla="*/ 5 w 29"/>
                  <a:gd name="T23" fmla="*/ 0 h 36"/>
                  <a:gd name="T24" fmla="*/ 5 w 29"/>
                  <a:gd name="T25" fmla="*/ 0 h 36"/>
                  <a:gd name="T26" fmla="*/ 10 w 29"/>
                  <a:gd name="T27" fmla="*/ 0 h 36"/>
                  <a:gd name="T28" fmla="*/ 15 w 29"/>
                  <a:gd name="T29" fmla="*/ 0 h 36"/>
                  <a:gd name="T30" fmla="*/ 15 w 29"/>
                  <a:gd name="T31" fmla="*/ 0 h 36"/>
                  <a:gd name="T32" fmla="*/ 19 w 29"/>
                  <a:gd name="T33" fmla="*/ 5 h 36"/>
                  <a:gd name="T34" fmla="*/ 24 w 29"/>
                  <a:gd name="T35" fmla="*/ 10 h 36"/>
                  <a:gd name="T36" fmla="*/ 24 w 29"/>
                  <a:gd name="T37" fmla="*/ 10 h 36"/>
                  <a:gd name="T38" fmla="*/ 29 w 29"/>
                  <a:gd name="T39" fmla="*/ 15 h 36"/>
                  <a:gd name="T40" fmla="*/ 29 w 29"/>
                  <a:gd name="T41" fmla="*/ 20 h 36"/>
                  <a:gd name="T42" fmla="*/ 24 w 29"/>
                  <a:gd name="T43" fmla="*/ 25 h 36"/>
                  <a:gd name="T44" fmla="*/ 24 w 29"/>
                  <a:gd name="T45" fmla="*/ 30 h 36"/>
                  <a:gd name="T46" fmla="*/ 24 w 29"/>
                  <a:gd name="T47" fmla="*/ 30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5" y="36"/>
                    </a:lnTo>
                    <a:lnTo>
                      <a:pt x="10" y="30"/>
                    </a:lnTo>
                    <a:lnTo>
                      <a:pt x="5" y="25"/>
                    </a:lnTo>
                    <a:lnTo>
                      <a:pt x="0" y="20"/>
                    </a:lnTo>
                    <a:lnTo>
                      <a:pt x="0" y="15"/>
                    </a:lnTo>
                    <a:lnTo>
                      <a:pt x="0" y="10"/>
                    </a:lnTo>
                    <a:lnTo>
                      <a:pt x="0" y="5"/>
                    </a:lnTo>
                    <a:lnTo>
                      <a:pt x="5" y="0"/>
                    </a:lnTo>
                    <a:lnTo>
                      <a:pt x="10" y="0"/>
                    </a:lnTo>
                    <a:lnTo>
                      <a:pt x="15" y="0"/>
                    </a:lnTo>
                    <a:lnTo>
                      <a:pt x="19" y="5"/>
                    </a:lnTo>
                    <a:lnTo>
                      <a:pt x="24" y="10"/>
                    </a:lnTo>
                    <a:lnTo>
                      <a:pt x="29" y="15"/>
                    </a:lnTo>
                    <a:lnTo>
                      <a:pt x="29" y="20"/>
                    </a:lnTo>
                    <a:lnTo>
                      <a:pt x="24" y="25"/>
                    </a:lnTo>
                    <a:lnTo>
                      <a:pt x="24" y="30"/>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443" name="Oval 316"/>
              <p:cNvSpPr>
                <a:spLocks noChangeArrowheads="1"/>
              </p:cNvSpPr>
              <p:nvPr/>
            </p:nvSpPr>
            <p:spPr bwMode="auto">
              <a:xfrm>
                <a:off x="1049" y="3461"/>
                <a:ext cx="38"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4" name="Freeform 317"/>
              <p:cNvSpPr>
                <a:spLocks/>
              </p:cNvSpPr>
              <p:nvPr/>
            </p:nvSpPr>
            <p:spPr bwMode="auto">
              <a:xfrm>
                <a:off x="1054" y="3456"/>
                <a:ext cx="29" cy="36"/>
              </a:xfrm>
              <a:custGeom>
                <a:avLst/>
                <a:gdLst>
                  <a:gd name="T0" fmla="*/ 19 w 29"/>
                  <a:gd name="T1" fmla="*/ 36 h 36"/>
                  <a:gd name="T2" fmla="*/ 19 w 29"/>
                  <a:gd name="T3" fmla="*/ 36 h 36"/>
                  <a:gd name="T4" fmla="*/ 14 w 29"/>
                  <a:gd name="T5" fmla="*/ 36 h 36"/>
                  <a:gd name="T6" fmla="*/ 9 w 29"/>
                  <a:gd name="T7" fmla="*/ 31 h 36"/>
                  <a:gd name="T8" fmla="*/ 9 w 29"/>
                  <a:gd name="T9" fmla="*/ 31 h 36"/>
                  <a:gd name="T10" fmla="*/ 4 w 29"/>
                  <a:gd name="T11" fmla="*/ 26 h 36"/>
                  <a:gd name="T12" fmla="*/ 0 w 29"/>
                  <a:gd name="T13" fmla="*/ 20 h 36"/>
                  <a:gd name="T14" fmla="*/ 0 w 29"/>
                  <a:gd name="T15" fmla="*/ 20 h 36"/>
                  <a:gd name="T16" fmla="*/ 0 w 29"/>
                  <a:gd name="T17" fmla="*/ 15 h 36"/>
                  <a:gd name="T18" fmla="*/ 0 w 29"/>
                  <a:gd name="T19" fmla="*/ 10 h 36"/>
                  <a:gd name="T20" fmla="*/ 0 w 29"/>
                  <a:gd name="T21" fmla="*/ 10 h 36"/>
                  <a:gd name="T22" fmla="*/ 4 w 29"/>
                  <a:gd name="T23" fmla="*/ 5 h 36"/>
                  <a:gd name="T24" fmla="*/ 9 w 29"/>
                  <a:gd name="T25" fmla="*/ 0 h 36"/>
                  <a:gd name="T26" fmla="*/ 14 w 29"/>
                  <a:gd name="T27" fmla="*/ 0 h 36"/>
                  <a:gd name="T28" fmla="*/ 19 w 29"/>
                  <a:gd name="T29" fmla="*/ 0 h 36"/>
                  <a:gd name="T30" fmla="*/ 19 w 29"/>
                  <a:gd name="T31" fmla="*/ 0 h 36"/>
                  <a:gd name="T32" fmla="*/ 24 w 29"/>
                  <a:gd name="T33" fmla="*/ 5 h 36"/>
                  <a:gd name="T34" fmla="*/ 24 w 29"/>
                  <a:gd name="T35" fmla="*/ 10 h 36"/>
                  <a:gd name="T36" fmla="*/ 24 w 29"/>
                  <a:gd name="T37" fmla="*/ 10 h 36"/>
                  <a:gd name="T38" fmla="*/ 29 w 29"/>
                  <a:gd name="T39" fmla="*/ 15 h 36"/>
                  <a:gd name="T40" fmla="*/ 29 w 29"/>
                  <a:gd name="T41" fmla="*/ 20 h 36"/>
                  <a:gd name="T42" fmla="*/ 24 w 29"/>
                  <a:gd name="T43" fmla="*/ 26 h 36"/>
                  <a:gd name="T44" fmla="*/ 24 w 29"/>
                  <a:gd name="T45" fmla="*/ 31 h 36"/>
                  <a:gd name="T46" fmla="*/ 24 w 29"/>
                  <a:gd name="T47" fmla="*/ 31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4" y="36"/>
                    </a:lnTo>
                    <a:lnTo>
                      <a:pt x="9" y="31"/>
                    </a:lnTo>
                    <a:lnTo>
                      <a:pt x="4" y="26"/>
                    </a:lnTo>
                    <a:lnTo>
                      <a:pt x="0" y="20"/>
                    </a:lnTo>
                    <a:lnTo>
                      <a:pt x="0" y="15"/>
                    </a:lnTo>
                    <a:lnTo>
                      <a:pt x="0" y="10"/>
                    </a:lnTo>
                    <a:lnTo>
                      <a:pt x="4" y="5"/>
                    </a:lnTo>
                    <a:lnTo>
                      <a:pt x="9" y="0"/>
                    </a:lnTo>
                    <a:lnTo>
                      <a:pt x="14" y="0"/>
                    </a:lnTo>
                    <a:lnTo>
                      <a:pt x="19" y="0"/>
                    </a:lnTo>
                    <a:lnTo>
                      <a:pt x="24" y="5"/>
                    </a:lnTo>
                    <a:lnTo>
                      <a:pt x="24" y="10"/>
                    </a:lnTo>
                    <a:lnTo>
                      <a:pt x="29" y="15"/>
                    </a:lnTo>
                    <a:lnTo>
                      <a:pt x="29" y="20"/>
                    </a:lnTo>
                    <a:lnTo>
                      <a:pt x="24" y="26"/>
                    </a:lnTo>
                    <a:lnTo>
                      <a:pt x="24" y="31"/>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445" name="Oval 318"/>
              <p:cNvSpPr>
                <a:spLocks noChangeArrowheads="1"/>
              </p:cNvSpPr>
              <p:nvPr/>
            </p:nvSpPr>
            <p:spPr bwMode="auto">
              <a:xfrm>
                <a:off x="1015" y="3743"/>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6" name="Freeform 319"/>
              <p:cNvSpPr>
                <a:spLocks/>
              </p:cNvSpPr>
              <p:nvPr/>
            </p:nvSpPr>
            <p:spPr bwMode="auto">
              <a:xfrm>
                <a:off x="1020" y="3738"/>
                <a:ext cx="29" cy="36"/>
              </a:xfrm>
              <a:custGeom>
                <a:avLst/>
                <a:gdLst>
                  <a:gd name="T0" fmla="*/ 19 w 29"/>
                  <a:gd name="T1" fmla="*/ 36 h 36"/>
                  <a:gd name="T2" fmla="*/ 19 w 29"/>
                  <a:gd name="T3" fmla="*/ 36 h 36"/>
                  <a:gd name="T4" fmla="*/ 14 w 29"/>
                  <a:gd name="T5" fmla="*/ 36 h 36"/>
                  <a:gd name="T6" fmla="*/ 9 w 29"/>
                  <a:gd name="T7" fmla="*/ 36 h 36"/>
                  <a:gd name="T8" fmla="*/ 9 w 29"/>
                  <a:gd name="T9" fmla="*/ 36 h 36"/>
                  <a:gd name="T10" fmla="*/ 5 w 29"/>
                  <a:gd name="T11" fmla="*/ 31 h 36"/>
                  <a:gd name="T12" fmla="*/ 0 w 29"/>
                  <a:gd name="T13" fmla="*/ 25 h 36"/>
                  <a:gd name="T14" fmla="*/ 0 w 29"/>
                  <a:gd name="T15" fmla="*/ 20 h 36"/>
                  <a:gd name="T16" fmla="*/ 0 w 29"/>
                  <a:gd name="T17" fmla="*/ 15 h 36"/>
                  <a:gd name="T18" fmla="*/ 0 w 29"/>
                  <a:gd name="T19" fmla="*/ 10 h 36"/>
                  <a:gd name="T20" fmla="*/ 0 w 29"/>
                  <a:gd name="T21" fmla="*/ 10 h 36"/>
                  <a:gd name="T22" fmla="*/ 5 w 29"/>
                  <a:gd name="T23" fmla="*/ 5 h 36"/>
                  <a:gd name="T24" fmla="*/ 9 w 29"/>
                  <a:gd name="T25" fmla="*/ 0 h 36"/>
                  <a:gd name="T26" fmla="*/ 14 w 29"/>
                  <a:gd name="T27" fmla="*/ 0 h 36"/>
                  <a:gd name="T28" fmla="*/ 19 w 29"/>
                  <a:gd name="T29" fmla="*/ 5 h 36"/>
                  <a:gd name="T30" fmla="*/ 19 w 29"/>
                  <a:gd name="T31" fmla="*/ 5 h 36"/>
                  <a:gd name="T32" fmla="*/ 24 w 29"/>
                  <a:gd name="T33" fmla="*/ 5 h 36"/>
                  <a:gd name="T34" fmla="*/ 24 w 29"/>
                  <a:gd name="T35" fmla="*/ 10 h 36"/>
                  <a:gd name="T36" fmla="*/ 24 w 29"/>
                  <a:gd name="T37" fmla="*/ 15 h 36"/>
                  <a:gd name="T38" fmla="*/ 29 w 29"/>
                  <a:gd name="T39" fmla="*/ 20 h 36"/>
                  <a:gd name="T40" fmla="*/ 29 w 29"/>
                  <a:gd name="T41" fmla="*/ 20 h 36"/>
                  <a:gd name="T42" fmla="*/ 24 w 29"/>
                  <a:gd name="T43" fmla="*/ 25 h 36"/>
                  <a:gd name="T44" fmla="*/ 24 w 29"/>
                  <a:gd name="T45" fmla="*/ 31 h 36"/>
                  <a:gd name="T46" fmla="*/ 24 w 29"/>
                  <a:gd name="T47" fmla="*/ 36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4" y="36"/>
                    </a:lnTo>
                    <a:lnTo>
                      <a:pt x="9" y="36"/>
                    </a:lnTo>
                    <a:lnTo>
                      <a:pt x="5" y="31"/>
                    </a:lnTo>
                    <a:lnTo>
                      <a:pt x="0" y="25"/>
                    </a:lnTo>
                    <a:lnTo>
                      <a:pt x="0" y="20"/>
                    </a:lnTo>
                    <a:lnTo>
                      <a:pt x="0" y="15"/>
                    </a:lnTo>
                    <a:lnTo>
                      <a:pt x="0" y="10"/>
                    </a:lnTo>
                    <a:lnTo>
                      <a:pt x="5" y="5"/>
                    </a:lnTo>
                    <a:lnTo>
                      <a:pt x="9" y="0"/>
                    </a:lnTo>
                    <a:lnTo>
                      <a:pt x="14" y="0"/>
                    </a:lnTo>
                    <a:lnTo>
                      <a:pt x="19" y="5"/>
                    </a:lnTo>
                    <a:lnTo>
                      <a:pt x="24" y="5"/>
                    </a:lnTo>
                    <a:lnTo>
                      <a:pt x="24" y="10"/>
                    </a:lnTo>
                    <a:lnTo>
                      <a:pt x="24" y="15"/>
                    </a:lnTo>
                    <a:lnTo>
                      <a:pt x="29" y="20"/>
                    </a:lnTo>
                    <a:lnTo>
                      <a:pt x="24" y="25"/>
                    </a:lnTo>
                    <a:lnTo>
                      <a:pt x="24" y="31"/>
                    </a:lnTo>
                    <a:lnTo>
                      <a:pt x="24" y="36"/>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447" name="Oval 320"/>
              <p:cNvSpPr>
                <a:spLocks noChangeArrowheads="1"/>
              </p:cNvSpPr>
              <p:nvPr/>
            </p:nvSpPr>
            <p:spPr bwMode="auto">
              <a:xfrm>
                <a:off x="957" y="3574"/>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8" name="Freeform 321"/>
              <p:cNvSpPr>
                <a:spLocks/>
              </p:cNvSpPr>
              <p:nvPr/>
            </p:nvSpPr>
            <p:spPr bwMode="auto">
              <a:xfrm>
                <a:off x="962" y="3569"/>
                <a:ext cx="29" cy="41"/>
              </a:xfrm>
              <a:custGeom>
                <a:avLst/>
                <a:gdLst>
                  <a:gd name="T0" fmla="*/ 19 w 29"/>
                  <a:gd name="T1" fmla="*/ 36 h 41"/>
                  <a:gd name="T2" fmla="*/ 14 w 29"/>
                  <a:gd name="T3" fmla="*/ 41 h 41"/>
                  <a:gd name="T4" fmla="*/ 14 w 29"/>
                  <a:gd name="T5" fmla="*/ 41 h 41"/>
                  <a:gd name="T6" fmla="*/ 9 w 29"/>
                  <a:gd name="T7" fmla="*/ 36 h 41"/>
                  <a:gd name="T8" fmla="*/ 9 w 29"/>
                  <a:gd name="T9" fmla="*/ 36 h 41"/>
                  <a:gd name="T10" fmla="*/ 5 w 29"/>
                  <a:gd name="T11" fmla="*/ 30 h 41"/>
                  <a:gd name="T12" fmla="*/ 0 w 29"/>
                  <a:gd name="T13" fmla="*/ 25 h 41"/>
                  <a:gd name="T14" fmla="*/ 0 w 29"/>
                  <a:gd name="T15" fmla="*/ 20 h 41"/>
                  <a:gd name="T16" fmla="*/ 0 w 29"/>
                  <a:gd name="T17" fmla="*/ 15 h 41"/>
                  <a:gd name="T18" fmla="*/ 0 w 29"/>
                  <a:gd name="T19" fmla="*/ 10 h 41"/>
                  <a:gd name="T20" fmla="*/ 0 w 29"/>
                  <a:gd name="T21" fmla="*/ 10 h 41"/>
                  <a:gd name="T22" fmla="*/ 5 w 29"/>
                  <a:gd name="T23" fmla="*/ 0 h 41"/>
                  <a:gd name="T24" fmla="*/ 5 w 29"/>
                  <a:gd name="T25" fmla="*/ 0 h 41"/>
                  <a:gd name="T26" fmla="*/ 9 w 29"/>
                  <a:gd name="T27" fmla="*/ 0 h 41"/>
                  <a:gd name="T28" fmla="*/ 14 w 29"/>
                  <a:gd name="T29" fmla="*/ 5 h 41"/>
                  <a:gd name="T30" fmla="*/ 14 w 29"/>
                  <a:gd name="T31" fmla="*/ 5 h 41"/>
                  <a:gd name="T32" fmla="*/ 19 w 29"/>
                  <a:gd name="T33" fmla="*/ 5 h 41"/>
                  <a:gd name="T34" fmla="*/ 24 w 29"/>
                  <a:gd name="T35" fmla="*/ 10 h 41"/>
                  <a:gd name="T36" fmla="*/ 24 w 29"/>
                  <a:gd name="T37" fmla="*/ 15 h 41"/>
                  <a:gd name="T38" fmla="*/ 29 w 29"/>
                  <a:gd name="T39" fmla="*/ 20 h 41"/>
                  <a:gd name="T40" fmla="*/ 29 w 29"/>
                  <a:gd name="T41" fmla="*/ 20 h 41"/>
                  <a:gd name="T42" fmla="*/ 24 w 29"/>
                  <a:gd name="T43" fmla="*/ 25 h 41"/>
                  <a:gd name="T44" fmla="*/ 24 w 29"/>
                  <a:gd name="T45" fmla="*/ 30 h 41"/>
                  <a:gd name="T46" fmla="*/ 24 w 29"/>
                  <a:gd name="T47" fmla="*/ 36 h 41"/>
                  <a:gd name="T48" fmla="*/ 19 w 29"/>
                  <a:gd name="T49" fmla="*/ 3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19" y="36"/>
                    </a:moveTo>
                    <a:lnTo>
                      <a:pt x="14" y="41"/>
                    </a:lnTo>
                    <a:lnTo>
                      <a:pt x="9" y="36"/>
                    </a:lnTo>
                    <a:lnTo>
                      <a:pt x="5" y="30"/>
                    </a:lnTo>
                    <a:lnTo>
                      <a:pt x="0" y="25"/>
                    </a:lnTo>
                    <a:lnTo>
                      <a:pt x="0" y="20"/>
                    </a:lnTo>
                    <a:lnTo>
                      <a:pt x="0" y="15"/>
                    </a:lnTo>
                    <a:lnTo>
                      <a:pt x="0" y="10"/>
                    </a:lnTo>
                    <a:lnTo>
                      <a:pt x="5" y="0"/>
                    </a:lnTo>
                    <a:lnTo>
                      <a:pt x="9" y="0"/>
                    </a:lnTo>
                    <a:lnTo>
                      <a:pt x="14" y="5"/>
                    </a:lnTo>
                    <a:lnTo>
                      <a:pt x="19" y="5"/>
                    </a:lnTo>
                    <a:lnTo>
                      <a:pt x="24" y="10"/>
                    </a:lnTo>
                    <a:lnTo>
                      <a:pt x="24" y="15"/>
                    </a:lnTo>
                    <a:lnTo>
                      <a:pt x="29" y="20"/>
                    </a:lnTo>
                    <a:lnTo>
                      <a:pt x="24" y="25"/>
                    </a:lnTo>
                    <a:lnTo>
                      <a:pt x="24" y="30"/>
                    </a:lnTo>
                    <a:lnTo>
                      <a:pt x="24" y="36"/>
                    </a:lnTo>
                    <a:lnTo>
                      <a:pt x="19" y="36"/>
                    </a:lnTo>
                    <a:close/>
                  </a:path>
                </a:pathLst>
              </a:custGeom>
              <a:solidFill>
                <a:srgbClr val="FFE6CC"/>
              </a:solidFill>
              <a:ln w="7938">
                <a:solidFill>
                  <a:srgbClr val="FFF9CC"/>
                </a:solidFill>
                <a:prstDash val="solid"/>
                <a:round/>
                <a:headEnd/>
                <a:tailEnd/>
              </a:ln>
            </p:spPr>
            <p:txBody>
              <a:bodyPr/>
              <a:lstStyle/>
              <a:p>
                <a:endParaRPr lang="en-GB"/>
              </a:p>
            </p:txBody>
          </p:sp>
        </p:grpSp>
        <p:sp>
          <p:nvSpPr>
            <p:cNvPr id="1022274" name="Rectangle 322"/>
            <p:cNvSpPr>
              <a:spLocks noChangeArrowheads="1"/>
            </p:cNvSpPr>
            <p:nvPr/>
          </p:nvSpPr>
          <p:spPr bwMode="auto">
            <a:xfrm>
              <a:off x="1083" y="3579"/>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200" b="1">
                  <a:solidFill>
                    <a:srgbClr val="000000"/>
                  </a:solidFill>
                  <a:latin typeface="Arial Narrow" pitchFamily="34" charset="0"/>
                </a:rPr>
                <a:t>4</a:t>
              </a:r>
              <a:endParaRPr lang="en-GB" sz="2400" i="1">
                <a:effectLst>
                  <a:outerShdw blurRad="38100" dist="38100" dir="2700000" algn="tl">
                    <a:srgbClr val="C0C0C0"/>
                  </a:outerShdw>
                </a:effectLst>
              </a:endParaRPr>
            </a:p>
          </p:txBody>
        </p:sp>
      </p:grpSp>
      <p:grpSp>
        <p:nvGrpSpPr>
          <p:cNvPr id="51209" name="Group 323"/>
          <p:cNvGrpSpPr>
            <a:grpSpLocks/>
          </p:cNvGrpSpPr>
          <p:nvPr/>
        </p:nvGrpSpPr>
        <p:grpSpPr bwMode="auto">
          <a:xfrm>
            <a:off x="1617663" y="2971800"/>
            <a:ext cx="388937" cy="431800"/>
            <a:chOff x="1054" y="3256"/>
            <a:chExt cx="265" cy="272"/>
          </a:xfrm>
        </p:grpSpPr>
        <p:sp>
          <p:nvSpPr>
            <p:cNvPr id="51355" name="Line 324"/>
            <p:cNvSpPr>
              <a:spLocks noChangeShapeType="1"/>
            </p:cNvSpPr>
            <p:nvPr/>
          </p:nvSpPr>
          <p:spPr bwMode="auto">
            <a:xfrm flipH="1">
              <a:off x="1126" y="3461"/>
              <a:ext cx="15"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56" name="Line 325"/>
            <p:cNvSpPr>
              <a:spLocks noChangeShapeType="1"/>
            </p:cNvSpPr>
            <p:nvPr/>
          </p:nvSpPr>
          <p:spPr bwMode="auto">
            <a:xfrm flipH="1">
              <a:off x="1141" y="3456"/>
              <a:ext cx="9"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57" name="AutoShape 326"/>
            <p:cNvSpPr>
              <a:spLocks noChangeArrowheads="1"/>
            </p:cNvSpPr>
            <p:nvPr/>
          </p:nvSpPr>
          <p:spPr bwMode="auto">
            <a:xfrm>
              <a:off x="1116" y="3466"/>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8" name="Freeform 327"/>
            <p:cNvSpPr>
              <a:spLocks/>
            </p:cNvSpPr>
            <p:nvPr/>
          </p:nvSpPr>
          <p:spPr bwMode="auto">
            <a:xfrm>
              <a:off x="1112" y="3466"/>
              <a:ext cx="33" cy="41"/>
            </a:xfrm>
            <a:custGeom>
              <a:avLst/>
              <a:gdLst>
                <a:gd name="T0" fmla="*/ 24 w 33"/>
                <a:gd name="T1" fmla="*/ 36 h 41"/>
                <a:gd name="T2" fmla="*/ 19 w 33"/>
                <a:gd name="T3" fmla="*/ 41 h 41"/>
                <a:gd name="T4" fmla="*/ 19 w 33"/>
                <a:gd name="T5" fmla="*/ 41 h 41"/>
                <a:gd name="T6" fmla="*/ 14 w 33"/>
                <a:gd name="T7" fmla="*/ 41 h 41"/>
                <a:gd name="T8" fmla="*/ 14 w 33"/>
                <a:gd name="T9" fmla="*/ 41 h 41"/>
                <a:gd name="T10" fmla="*/ 9 w 33"/>
                <a:gd name="T11" fmla="*/ 41 h 41"/>
                <a:gd name="T12" fmla="*/ 4 w 33"/>
                <a:gd name="T13" fmla="*/ 41 h 41"/>
                <a:gd name="T14" fmla="*/ 4 w 33"/>
                <a:gd name="T15" fmla="*/ 41 h 41"/>
                <a:gd name="T16" fmla="*/ 4 w 33"/>
                <a:gd name="T17" fmla="*/ 41 h 41"/>
                <a:gd name="T18" fmla="*/ 4 w 33"/>
                <a:gd name="T19" fmla="*/ 36 h 41"/>
                <a:gd name="T20" fmla="*/ 0 w 33"/>
                <a:gd name="T21" fmla="*/ 31 h 41"/>
                <a:gd name="T22" fmla="*/ 0 w 33"/>
                <a:gd name="T23" fmla="*/ 31 h 41"/>
                <a:gd name="T24" fmla="*/ 4 w 33"/>
                <a:gd name="T25" fmla="*/ 21 h 41"/>
                <a:gd name="T26" fmla="*/ 4 w 33"/>
                <a:gd name="T27" fmla="*/ 21 h 41"/>
                <a:gd name="T28" fmla="*/ 9 w 33"/>
                <a:gd name="T29" fmla="*/ 5 h 41"/>
                <a:gd name="T30" fmla="*/ 9 w 33"/>
                <a:gd name="T31" fmla="*/ 5 h 41"/>
                <a:gd name="T32" fmla="*/ 19 w 33"/>
                <a:gd name="T33" fmla="*/ 0 h 41"/>
                <a:gd name="T34" fmla="*/ 19 w 33"/>
                <a:gd name="T35" fmla="*/ 0 h 41"/>
                <a:gd name="T36" fmla="*/ 24 w 33"/>
                <a:gd name="T37" fmla="*/ 0 h 41"/>
                <a:gd name="T38" fmla="*/ 29 w 33"/>
                <a:gd name="T39" fmla="*/ 5 h 41"/>
                <a:gd name="T40" fmla="*/ 29 w 33"/>
                <a:gd name="T41" fmla="*/ 5 h 41"/>
                <a:gd name="T42" fmla="*/ 29 w 33"/>
                <a:gd name="T43" fmla="*/ 5 h 41"/>
                <a:gd name="T44" fmla="*/ 33 w 33"/>
                <a:gd name="T45" fmla="*/ 5 h 41"/>
                <a:gd name="T46" fmla="*/ 33 w 33"/>
                <a:gd name="T47" fmla="*/ 10 h 41"/>
                <a:gd name="T48" fmla="*/ 33 w 33"/>
                <a:gd name="T49" fmla="*/ 10 h 41"/>
                <a:gd name="T50" fmla="*/ 33 w 33"/>
                <a:gd name="T51" fmla="*/ 16 h 41"/>
                <a:gd name="T52" fmla="*/ 33 w 33"/>
                <a:gd name="T53" fmla="*/ 21 h 41"/>
                <a:gd name="T54" fmla="*/ 33 w 33"/>
                <a:gd name="T55" fmla="*/ 21 h 41"/>
                <a:gd name="T56" fmla="*/ 24 w 33"/>
                <a:gd name="T57" fmla="*/ 36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41">
                  <a:moveTo>
                    <a:pt x="24" y="36"/>
                  </a:moveTo>
                  <a:lnTo>
                    <a:pt x="19" y="41"/>
                  </a:lnTo>
                  <a:lnTo>
                    <a:pt x="14" y="41"/>
                  </a:lnTo>
                  <a:lnTo>
                    <a:pt x="9" y="41"/>
                  </a:lnTo>
                  <a:lnTo>
                    <a:pt x="4" y="41"/>
                  </a:lnTo>
                  <a:lnTo>
                    <a:pt x="4" y="36"/>
                  </a:lnTo>
                  <a:lnTo>
                    <a:pt x="0" y="31"/>
                  </a:lnTo>
                  <a:lnTo>
                    <a:pt x="4" y="21"/>
                  </a:lnTo>
                  <a:lnTo>
                    <a:pt x="9" y="5"/>
                  </a:lnTo>
                  <a:lnTo>
                    <a:pt x="19" y="0"/>
                  </a:lnTo>
                  <a:lnTo>
                    <a:pt x="24" y="0"/>
                  </a:lnTo>
                  <a:lnTo>
                    <a:pt x="29" y="5"/>
                  </a:lnTo>
                  <a:lnTo>
                    <a:pt x="33" y="5"/>
                  </a:lnTo>
                  <a:lnTo>
                    <a:pt x="33" y="10"/>
                  </a:lnTo>
                  <a:lnTo>
                    <a:pt x="33" y="16"/>
                  </a:lnTo>
                  <a:lnTo>
                    <a:pt x="33" y="21"/>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359" name="Line 328"/>
            <p:cNvSpPr>
              <a:spLocks noChangeShapeType="1"/>
            </p:cNvSpPr>
            <p:nvPr/>
          </p:nvSpPr>
          <p:spPr bwMode="auto">
            <a:xfrm flipV="1">
              <a:off x="1136" y="3461"/>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0" name="Line 329"/>
            <p:cNvSpPr>
              <a:spLocks noChangeShapeType="1"/>
            </p:cNvSpPr>
            <p:nvPr/>
          </p:nvSpPr>
          <p:spPr bwMode="auto">
            <a:xfrm flipH="1">
              <a:off x="1092" y="3389"/>
              <a:ext cx="20"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1" name="Line 330"/>
            <p:cNvSpPr>
              <a:spLocks noChangeShapeType="1"/>
            </p:cNvSpPr>
            <p:nvPr/>
          </p:nvSpPr>
          <p:spPr bwMode="auto">
            <a:xfrm flipH="1">
              <a:off x="1102" y="3379"/>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2" name="AutoShape 331"/>
            <p:cNvSpPr>
              <a:spLocks noChangeArrowheads="1"/>
            </p:cNvSpPr>
            <p:nvPr/>
          </p:nvSpPr>
          <p:spPr bwMode="auto">
            <a:xfrm>
              <a:off x="1078" y="3358"/>
              <a:ext cx="29" cy="47"/>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3" name="Freeform 332"/>
            <p:cNvSpPr>
              <a:spLocks/>
            </p:cNvSpPr>
            <p:nvPr/>
          </p:nvSpPr>
          <p:spPr bwMode="auto">
            <a:xfrm>
              <a:off x="1068" y="3369"/>
              <a:ext cx="44" cy="25"/>
            </a:xfrm>
            <a:custGeom>
              <a:avLst/>
              <a:gdLst>
                <a:gd name="T0" fmla="*/ 29 w 44"/>
                <a:gd name="T1" fmla="*/ 0 h 25"/>
                <a:gd name="T2" fmla="*/ 34 w 44"/>
                <a:gd name="T3" fmla="*/ 0 h 25"/>
                <a:gd name="T4" fmla="*/ 39 w 44"/>
                <a:gd name="T5" fmla="*/ 5 h 25"/>
                <a:gd name="T6" fmla="*/ 39 w 44"/>
                <a:gd name="T7" fmla="*/ 5 h 25"/>
                <a:gd name="T8" fmla="*/ 44 w 44"/>
                <a:gd name="T9" fmla="*/ 10 h 25"/>
                <a:gd name="T10" fmla="*/ 44 w 44"/>
                <a:gd name="T11" fmla="*/ 10 h 25"/>
                <a:gd name="T12" fmla="*/ 39 w 44"/>
                <a:gd name="T13" fmla="*/ 15 h 25"/>
                <a:gd name="T14" fmla="*/ 39 w 44"/>
                <a:gd name="T15" fmla="*/ 15 h 25"/>
                <a:gd name="T16" fmla="*/ 39 w 44"/>
                <a:gd name="T17" fmla="*/ 20 h 25"/>
                <a:gd name="T18" fmla="*/ 39 w 44"/>
                <a:gd name="T19" fmla="*/ 25 h 25"/>
                <a:gd name="T20" fmla="*/ 39 w 44"/>
                <a:gd name="T21" fmla="*/ 25 h 25"/>
                <a:gd name="T22" fmla="*/ 39 w 44"/>
                <a:gd name="T23" fmla="*/ 25 h 25"/>
                <a:gd name="T24" fmla="*/ 34 w 44"/>
                <a:gd name="T25" fmla="*/ 25 h 25"/>
                <a:gd name="T26" fmla="*/ 29 w 44"/>
                <a:gd name="T27" fmla="*/ 25 h 25"/>
                <a:gd name="T28" fmla="*/ 10 w 44"/>
                <a:gd name="T29" fmla="*/ 25 h 25"/>
                <a:gd name="T30" fmla="*/ 10 w 44"/>
                <a:gd name="T31" fmla="*/ 25 h 25"/>
                <a:gd name="T32" fmla="*/ 5 w 44"/>
                <a:gd name="T33" fmla="*/ 25 h 25"/>
                <a:gd name="T34" fmla="*/ 5 w 44"/>
                <a:gd name="T35" fmla="*/ 20 h 25"/>
                <a:gd name="T36" fmla="*/ 5 w 44"/>
                <a:gd name="T37" fmla="*/ 20 h 25"/>
                <a:gd name="T38" fmla="*/ 0 w 44"/>
                <a:gd name="T39" fmla="*/ 15 h 25"/>
                <a:gd name="T40" fmla="*/ 0 w 44"/>
                <a:gd name="T41" fmla="*/ 10 h 25"/>
                <a:gd name="T42" fmla="*/ 0 w 44"/>
                <a:gd name="T43" fmla="*/ 10 h 25"/>
                <a:gd name="T44" fmla="*/ 0 w 44"/>
                <a:gd name="T45" fmla="*/ 10 h 25"/>
                <a:gd name="T46" fmla="*/ 5 w 44"/>
                <a:gd name="T47" fmla="*/ 5 h 25"/>
                <a:gd name="T48" fmla="*/ 5 w 44"/>
                <a:gd name="T49" fmla="*/ 5 h 25"/>
                <a:gd name="T50" fmla="*/ 5 w 44"/>
                <a:gd name="T51" fmla="*/ 5 h 25"/>
                <a:gd name="T52" fmla="*/ 15 w 44"/>
                <a:gd name="T53" fmla="*/ 0 h 25"/>
                <a:gd name="T54" fmla="*/ 15 w 44"/>
                <a:gd name="T55" fmla="*/ 0 h 25"/>
                <a:gd name="T56" fmla="*/ 29 w 44"/>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 h="25">
                  <a:moveTo>
                    <a:pt x="29" y="0"/>
                  </a:moveTo>
                  <a:lnTo>
                    <a:pt x="34" y="0"/>
                  </a:lnTo>
                  <a:lnTo>
                    <a:pt x="39" y="5"/>
                  </a:lnTo>
                  <a:lnTo>
                    <a:pt x="44" y="10"/>
                  </a:lnTo>
                  <a:lnTo>
                    <a:pt x="39" y="15"/>
                  </a:lnTo>
                  <a:lnTo>
                    <a:pt x="39" y="20"/>
                  </a:lnTo>
                  <a:lnTo>
                    <a:pt x="39" y="25"/>
                  </a:lnTo>
                  <a:lnTo>
                    <a:pt x="34" y="25"/>
                  </a:lnTo>
                  <a:lnTo>
                    <a:pt x="29" y="25"/>
                  </a:lnTo>
                  <a:lnTo>
                    <a:pt x="10" y="25"/>
                  </a:lnTo>
                  <a:lnTo>
                    <a:pt x="5" y="25"/>
                  </a:lnTo>
                  <a:lnTo>
                    <a:pt x="5" y="20"/>
                  </a:lnTo>
                  <a:lnTo>
                    <a:pt x="0" y="15"/>
                  </a:lnTo>
                  <a:lnTo>
                    <a:pt x="0" y="10"/>
                  </a:lnTo>
                  <a:lnTo>
                    <a:pt x="5" y="5"/>
                  </a:lnTo>
                  <a:lnTo>
                    <a:pt x="15" y="0"/>
                  </a:lnTo>
                  <a:lnTo>
                    <a:pt x="29" y="0"/>
                  </a:lnTo>
                  <a:close/>
                </a:path>
              </a:pathLst>
            </a:custGeom>
            <a:solidFill>
              <a:srgbClr val="0000D4"/>
            </a:solidFill>
            <a:ln w="7938">
              <a:solidFill>
                <a:srgbClr val="000000"/>
              </a:solidFill>
              <a:prstDash val="solid"/>
              <a:round/>
              <a:headEnd/>
              <a:tailEnd/>
            </a:ln>
          </p:spPr>
          <p:txBody>
            <a:bodyPr/>
            <a:lstStyle/>
            <a:p>
              <a:endParaRPr lang="en-GB"/>
            </a:p>
          </p:txBody>
        </p:sp>
        <p:sp>
          <p:nvSpPr>
            <p:cNvPr id="51364" name="Line 333"/>
            <p:cNvSpPr>
              <a:spLocks noChangeShapeType="1"/>
            </p:cNvSpPr>
            <p:nvPr/>
          </p:nvSpPr>
          <p:spPr bwMode="auto">
            <a:xfrm>
              <a:off x="1107" y="3389"/>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5" name="Line 334"/>
            <p:cNvSpPr>
              <a:spLocks noChangeShapeType="1"/>
            </p:cNvSpPr>
            <p:nvPr/>
          </p:nvSpPr>
          <p:spPr bwMode="auto">
            <a:xfrm>
              <a:off x="1228" y="3456"/>
              <a:ext cx="14"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6" name="Line 335"/>
            <p:cNvSpPr>
              <a:spLocks noChangeShapeType="1"/>
            </p:cNvSpPr>
            <p:nvPr/>
          </p:nvSpPr>
          <p:spPr bwMode="auto">
            <a:xfrm>
              <a:off x="1228" y="3446"/>
              <a:ext cx="14"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7" name="AutoShape 336"/>
            <p:cNvSpPr>
              <a:spLocks noChangeArrowheads="1"/>
            </p:cNvSpPr>
            <p:nvPr/>
          </p:nvSpPr>
          <p:spPr bwMode="auto">
            <a:xfrm>
              <a:off x="1223" y="3466"/>
              <a:ext cx="43" cy="31"/>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8" name="Freeform 337"/>
            <p:cNvSpPr>
              <a:spLocks/>
            </p:cNvSpPr>
            <p:nvPr/>
          </p:nvSpPr>
          <p:spPr bwMode="auto">
            <a:xfrm>
              <a:off x="1228" y="3461"/>
              <a:ext cx="33" cy="41"/>
            </a:xfrm>
            <a:custGeom>
              <a:avLst/>
              <a:gdLst>
                <a:gd name="T0" fmla="*/ 29 w 33"/>
                <a:gd name="T1" fmla="*/ 36 h 41"/>
                <a:gd name="T2" fmla="*/ 24 w 33"/>
                <a:gd name="T3" fmla="*/ 41 h 41"/>
                <a:gd name="T4" fmla="*/ 24 w 33"/>
                <a:gd name="T5" fmla="*/ 41 h 41"/>
                <a:gd name="T6" fmla="*/ 19 w 33"/>
                <a:gd name="T7" fmla="*/ 41 h 41"/>
                <a:gd name="T8" fmla="*/ 19 w 33"/>
                <a:gd name="T9" fmla="*/ 41 h 41"/>
                <a:gd name="T10" fmla="*/ 14 w 33"/>
                <a:gd name="T11" fmla="*/ 41 h 41"/>
                <a:gd name="T12" fmla="*/ 14 w 33"/>
                <a:gd name="T13" fmla="*/ 36 h 41"/>
                <a:gd name="T14" fmla="*/ 4 w 33"/>
                <a:gd name="T15" fmla="*/ 21 h 41"/>
                <a:gd name="T16" fmla="*/ 4 w 33"/>
                <a:gd name="T17" fmla="*/ 21 h 41"/>
                <a:gd name="T18" fmla="*/ 0 w 33"/>
                <a:gd name="T19" fmla="*/ 15 h 41"/>
                <a:gd name="T20" fmla="*/ 0 w 33"/>
                <a:gd name="T21" fmla="*/ 10 h 41"/>
                <a:gd name="T22" fmla="*/ 0 w 33"/>
                <a:gd name="T23" fmla="*/ 10 h 41"/>
                <a:gd name="T24" fmla="*/ 4 w 33"/>
                <a:gd name="T25" fmla="*/ 5 h 41"/>
                <a:gd name="T26" fmla="*/ 4 w 33"/>
                <a:gd name="T27" fmla="*/ 5 h 41"/>
                <a:gd name="T28" fmla="*/ 4 w 33"/>
                <a:gd name="T29" fmla="*/ 5 h 41"/>
                <a:gd name="T30" fmla="*/ 4 w 33"/>
                <a:gd name="T31" fmla="*/ 5 h 41"/>
                <a:gd name="T32" fmla="*/ 14 w 33"/>
                <a:gd name="T33" fmla="*/ 0 h 41"/>
                <a:gd name="T34" fmla="*/ 14 w 33"/>
                <a:gd name="T35" fmla="*/ 0 h 41"/>
                <a:gd name="T36" fmla="*/ 19 w 33"/>
                <a:gd name="T37" fmla="*/ 0 h 41"/>
                <a:gd name="T38" fmla="*/ 19 w 33"/>
                <a:gd name="T39" fmla="*/ 5 h 41"/>
                <a:gd name="T40" fmla="*/ 19 w 33"/>
                <a:gd name="T41" fmla="*/ 5 h 41"/>
                <a:gd name="T42" fmla="*/ 33 w 33"/>
                <a:gd name="T43" fmla="*/ 21 h 41"/>
                <a:gd name="T44" fmla="*/ 33 w 33"/>
                <a:gd name="T45" fmla="*/ 26 h 41"/>
                <a:gd name="T46" fmla="*/ 33 w 33"/>
                <a:gd name="T47" fmla="*/ 31 h 41"/>
                <a:gd name="T48" fmla="*/ 33 w 33"/>
                <a:gd name="T49" fmla="*/ 31 h 41"/>
                <a:gd name="T50" fmla="*/ 29 w 33"/>
                <a:gd name="T51" fmla="*/ 36 h 41"/>
                <a:gd name="T52" fmla="*/ 29 w 33"/>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41">
                  <a:moveTo>
                    <a:pt x="29" y="36"/>
                  </a:moveTo>
                  <a:lnTo>
                    <a:pt x="24" y="41"/>
                  </a:lnTo>
                  <a:lnTo>
                    <a:pt x="19" y="41"/>
                  </a:lnTo>
                  <a:lnTo>
                    <a:pt x="14" y="41"/>
                  </a:lnTo>
                  <a:lnTo>
                    <a:pt x="14" y="36"/>
                  </a:lnTo>
                  <a:lnTo>
                    <a:pt x="4" y="21"/>
                  </a:lnTo>
                  <a:lnTo>
                    <a:pt x="0" y="15"/>
                  </a:lnTo>
                  <a:lnTo>
                    <a:pt x="0" y="10"/>
                  </a:lnTo>
                  <a:lnTo>
                    <a:pt x="4" y="5"/>
                  </a:lnTo>
                  <a:lnTo>
                    <a:pt x="14" y="0"/>
                  </a:lnTo>
                  <a:lnTo>
                    <a:pt x="19" y="0"/>
                  </a:lnTo>
                  <a:lnTo>
                    <a:pt x="19" y="5"/>
                  </a:lnTo>
                  <a:lnTo>
                    <a:pt x="33" y="21"/>
                  </a:lnTo>
                  <a:lnTo>
                    <a:pt x="33" y="26"/>
                  </a:lnTo>
                  <a:lnTo>
                    <a:pt x="33" y="31"/>
                  </a:lnTo>
                  <a:lnTo>
                    <a:pt x="29" y="36"/>
                  </a:lnTo>
                  <a:close/>
                </a:path>
              </a:pathLst>
            </a:custGeom>
            <a:solidFill>
              <a:srgbClr val="0000D4"/>
            </a:solidFill>
            <a:ln w="7938">
              <a:solidFill>
                <a:srgbClr val="000000"/>
              </a:solidFill>
              <a:prstDash val="solid"/>
              <a:round/>
              <a:headEnd/>
              <a:tailEnd/>
            </a:ln>
          </p:spPr>
          <p:txBody>
            <a:bodyPr/>
            <a:lstStyle/>
            <a:p>
              <a:endParaRPr lang="en-GB"/>
            </a:p>
          </p:txBody>
        </p:sp>
        <p:sp>
          <p:nvSpPr>
            <p:cNvPr id="51369" name="Line 338"/>
            <p:cNvSpPr>
              <a:spLocks noChangeShapeType="1"/>
            </p:cNvSpPr>
            <p:nvPr/>
          </p:nvSpPr>
          <p:spPr bwMode="auto">
            <a:xfrm flipH="1" flipV="1">
              <a:off x="1228" y="3456"/>
              <a:ext cx="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0" name="Line 339"/>
            <p:cNvSpPr>
              <a:spLocks noChangeShapeType="1"/>
            </p:cNvSpPr>
            <p:nvPr/>
          </p:nvSpPr>
          <p:spPr bwMode="auto">
            <a:xfrm>
              <a:off x="1257" y="3405"/>
              <a:ext cx="19"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1" name="Line 340"/>
            <p:cNvSpPr>
              <a:spLocks noChangeShapeType="1"/>
            </p:cNvSpPr>
            <p:nvPr/>
          </p:nvSpPr>
          <p:spPr bwMode="auto">
            <a:xfrm>
              <a:off x="1247" y="3394"/>
              <a:ext cx="2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2" name="AutoShape 341"/>
            <p:cNvSpPr>
              <a:spLocks noChangeArrowheads="1"/>
            </p:cNvSpPr>
            <p:nvPr/>
          </p:nvSpPr>
          <p:spPr bwMode="auto">
            <a:xfrm>
              <a:off x="1266" y="3384"/>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3" name="Freeform 342"/>
            <p:cNvSpPr>
              <a:spLocks/>
            </p:cNvSpPr>
            <p:nvPr/>
          </p:nvSpPr>
          <p:spPr bwMode="auto">
            <a:xfrm>
              <a:off x="1261" y="3389"/>
              <a:ext cx="39" cy="31"/>
            </a:xfrm>
            <a:custGeom>
              <a:avLst/>
              <a:gdLst>
                <a:gd name="T0" fmla="*/ 10 w 39"/>
                <a:gd name="T1" fmla="*/ 26 h 31"/>
                <a:gd name="T2" fmla="*/ 10 w 39"/>
                <a:gd name="T3" fmla="*/ 26 h 31"/>
                <a:gd name="T4" fmla="*/ 5 w 39"/>
                <a:gd name="T5" fmla="*/ 26 h 31"/>
                <a:gd name="T6" fmla="*/ 0 w 39"/>
                <a:gd name="T7" fmla="*/ 21 h 31"/>
                <a:gd name="T8" fmla="*/ 0 w 39"/>
                <a:gd name="T9" fmla="*/ 10 h 31"/>
                <a:gd name="T10" fmla="*/ 0 w 39"/>
                <a:gd name="T11" fmla="*/ 10 h 31"/>
                <a:gd name="T12" fmla="*/ 0 w 39"/>
                <a:gd name="T13" fmla="*/ 10 h 31"/>
                <a:gd name="T14" fmla="*/ 5 w 39"/>
                <a:gd name="T15" fmla="*/ 5 h 31"/>
                <a:gd name="T16" fmla="*/ 5 w 39"/>
                <a:gd name="T17" fmla="*/ 5 h 31"/>
                <a:gd name="T18" fmla="*/ 5 w 39"/>
                <a:gd name="T19" fmla="*/ 5 h 31"/>
                <a:gd name="T20" fmla="*/ 15 w 39"/>
                <a:gd name="T21" fmla="*/ 0 h 31"/>
                <a:gd name="T22" fmla="*/ 15 w 39"/>
                <a:gd name="T23" fmla="*/ 0 h 31"/>
                <a:gd name="T24" fmla="*/ 29 w 39"/>
                <a:gd name="T25" fmla="*/ 5 h 31"/>
                <a:gd name="T26" fmla="*/ 34 w 39"/>
                <a:gd name="T27" fmla="*/ 5 h 31"/>
                <a:gd name="T28" fmla="*/ 39 w 39"/>
                <a:gd name="T29" fmla="*/ 5 h 31"/>
                <a:gd name="T30" fmla="*/ 39 w 39"/>
                <a:gd name="T31" fmla="*/ 5 h 31"/>
                <a:gd name="T32" fmla="*/ 39 w 39"/>
                <a:gd name="T33" fmla="*/ 10 h 31"/>
                <a:gd name="T34" fmla="*/ 39 w 39"/>
                <a:gd name="T35" fmla="*/ 16 h 31"/>
                <a:gd name="T36" fmla="*/ 39 w 39"/>
                <a:gd name="T37" fmla="*/ 16 h 31"/>
                <a:gd name="T38" fmla="*/ 39 w 39"/>
                <a:gd name="T39" fmla="*/ 16 h 31"/>
                <a:gd name="T40" fmla="*/ 39 w 39"/>
                <a:gd name="T41" fmla="*/ 21 h 31"/>
                <a:gd name="T42" fmla="*/ 39 w 39"/>
                <a:gd name="T43" fmla="*/ 21 h 31"/>
                <a:gd name="T44" fmla="*/ 34 w 39"/>
                <a:gd name="T45" fmla="*/ 26 h 31"/>
                <a:gd name="T46" fmla="*/ 29 w 39"/>
                <a:gd name="T47" fmla="*/ 31 h 31"/>
                <a:gd name="T48" fmla="*/ 29 w 39"/>
                <a:gd name="T49" fmla="*/ 31 h 31"/>
                <a:gd name="T50" fmla="*/ 25 w 39"/>
                <a:gd name="T51" fmla="*/ 31 h 31"/>
                <a:gd name="T52" fmla="*/ 10 w 39"/>
                <a:gd name="T53" fmla="*/ 2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31">
                  <a:moveTo>
                    <a:pt x="10" y="26"/>
                  </a:moveTo>
                  <a:lnTo>
                    <a:pt x="10" y="26"/>
                  </a:lnTo>
                  <a:lnTo>
                    <a:pt x="5" y="26"/>
                  </a:lnTo>
                  <a:lnTo>
                    <a:pt x="0" y="21"/>
                  </a:lnTo>
                  <a:lnTo>
                    <a:pt x="0" y="10"/>
                  </a:lnTo>
                  <a:lnTo>
                    <a:pt x="5" y="5"/>
                  </a:lnTo>
                  <a:lnTo>
                    <a:pt x="15" y="0"/>
                  </a:lnTo>
                  <a:lnTo>
                    <a:pt x="29" y="5"/>
                  </a:lnTo>
                  <a:lnTo>
                    <a:pt x="34" y="5"/>
                  </a:lnTo>
                  <a:lnTo>
                    <a:pt x="39" y="5"/>
                  </a:lnTo>
                  <a:lnTo>
                    <a:pt x="39" y="10"/>
                  </a:lnTo>
                  <a:lnTo>
                    <a:pt x="39" y="16"/>
                  </a:lnTo>
                  <a:lnTo>
                    <a:pt x="39" y="21"/>
                  </a:lnTo>
                  <a:lnTo>
                    <a:pt x="34" y="26"/>
                  </a:lnTo>
                  <a:lnTo>
                    <a:pt x="29" y="31"/>
                  </a:lnTo>
                  <a:lnTo>
                    <a:pt x="25" y="31"/>
                  </a:lnTo>
                  <a:lnTo>
                    <a:pt x="10" y="26"/>
                  </a:lnTo>
                  <a:close/>
                </a:path>
              </a:pathLst>
            </a:custGeom>
            <a:solidFill>
              <a:srgbClr val="0000D4"/>
            </a:solidFill>
            <a:ln w="7938">
              <a:solidFill>
                <a:srgbClr val="000000"/>
              </a:solidFill>
              <a:prstDash val="solid"/>
              <a:round/>
              <a:headEnd/>
              <a:tailEnd/>
            </a:ln>
          </p:spPr>
          <p:txBody>
            <a:bodyPr/>
            <a:lstStyle/>
            <a:p>
              <a:endParaRPr lang="en-GB"/>
            </a:p>
          </p:txBody>
        </p:sp>
        <p:sp>
          <p:nvSpPr>
            <p:cNvPr id="51374" name="Line 343"/>
            <p:cNvSpPr>
              <a:spLocks noChangeShapeType="1"/>
            </p:cNvSpPr>
            <p:nvPr/>
          </p:nvSpPr>
          <p:spPr bwMode="auto">
            <a:xfrm flipH="1">
              <a:off x="1257" y="3405"/>
              <a:ext cx="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5" name="Line 344"/>
            <p:cNvSpPr>
              <a:spLocks noChangeShapeType="1"/>
            </p:cNvSpPr>
            <p:nvPr/>
          </p:nvSpPr>
          <p:spPr bwMode="auto">
            <a:xfrm flipH="1" flipV="1">
              <a:off x="1150" y="3297"/>
              <a:ext cx="10"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6" name="Line 345"/>
            <p:cNvSpPr>
              <a:spLocks noChangeShapeType="1"/>
            </p:cNvSpPr>
            <p:nvPr/>
          </p:nvSpPr>
          <p:spPr bwMode="auto">
            <a:xfrm flipH="1" flipV="1">
              <a:off x="1165" y="3302"/>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7" name="AutoShape 346"/>
            <p:cNvSpPr>
              <a:spLocks noChangeArrowheads="1"/>
            </p:cNvSpPr>
            <p:nvPr/>
          </p:nvSpPr>
          <p:spPr bwMode="auto">
            <a:xfrm>
              <a:off x="1141" y="3271"/>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8" name="Freeform 347"/>
            <p:cNvSpPr>
              <a:spLocks/>
            </p:cNvSpPr>
            <p:nvPr/>
          </p:nvSpPr>
          <p:spPr bwMode="auto">
            <a:xfrm>
              <a:off x="1141" y="3271"/>
              <a:ext cx="29" cy="41"/>
            </a:xfrm>
            <a:custGeom>
              <a:avLst/>
              <a:gdLst>
                <a:gd name="T0" fmla="*/ 29 w 29"/>
                <a:gd name="T1" fmla="*/ 26 h 41"/>
                <a:gd name="T2" fmla="*/ 29 w 29"/>
                <a:gd name="T3" fmla="*/ 31 h 41"/>
                <a:gd name="T4" fmla="*/ 29 w 29"/>
                <a:gd name="T5" fmla="*/ 36 h 41"/>
                <a:gd name="T6" fmla="*/ 29 w 29"/>
                <a:gd name="T7" fmla="*/ 36 h 41"/>
                <a:gd name="T8" fmla="*/ 24 w 29"/>
                <a:gd name="T9" fmla="*/ 41 h 41"/>
                <a:gd name="T10" fmla="*/ 24 w 29"/>
                <a:gd name="T11" fmla="*/ 41 h 41"/>
                <a:gd name="T12" fmla="*/ 19 w 29"/>
                <a:gd name="T13" fmla="*/ 41 h 41"/>
                <a:gd name="T14" fmla="*/ 19 w 29"/>
                <a:gd name="T15" fmla="*/ 41 h 41"/>
                <a:gd name="T16" fmla="*/ 14 w 29"/>
                <a:gd name="T17" fmla="*/ 41 h 41"/>
                <a:gd name="T18" fmla="*/ 14 w 29"/>
                <a:gd name="T19" fmla="*/ 41 h 41"/>
                <a:gd name="T20" fmla="*/ 9 w 29"/>
                <a:gd name="T21" fmla="*/ 36 h 41"/>
                <a:gd name="T22" fmla="*/ 4 w 29"/>
                <a:gd name="T23" fmla="*/ 31 h 41"/>
                <a:gd name="T24" fmla="*/ 0 w 29"/>
                <a:gd name="T25" fmla="*/ 16 h 41"/>
                <a:gd name="T26" fmla="*/ 0 w 29"/>
                <a:gd name="T27" fmla="*/ 16 h 41"/>
                <a:gd name="T28" fmla="*/ 0 w 29"/>
                <a:gd name="T29" fmla="*/ 11 h 41"/>
                <a:gd name="T30" fmla="*/ 0 w 29"/>
                <a:gd name="T31" fmla="*/ 5 h 41"/>
                <a:gd name="T32" fmla="*/ 0 w 29"/>
                <a:gd name="T33" fmla="*/ 5 h 41"/>
                <a:gd name="T34" fmla="*/ 9 w 29"/>
                <a:gd name="T35" fmla="*/ 0 h 41"/>
                <a:gd name="T36" fmla="*/ 9 w 29"/>
                <a:gd name="T37" fmla="*/ 0 h 41"/>
                <a:gd name="T38" fmla="*/ 9 w 29"/>
                <a:gd name="T39" fmla="*/ 0 h 41"/>
                <a:gd name="T40" fmla="*/ 14 w 29"/>
                <a:gd name="T41" fmla="*/ 0 h 41"/>
                <a:gd name="T42" fmla="*/ 19 w 29"/>
                <a:gd name="T43" fmla="*/ 5 h 41"/>
                <a:gd name="T44" fmla="*/ 24 w 29"/>
                <a:gd name="T45" fmla="*/ 11 h 41"/>
                <a:gd name="T46" fmla="*/ 24 w 29"/>
                <a:gd name="T47" fmla="*/ 11 h 41"/>
                <a:gd name="T48" fmla="*/ 29 w 29"/>
                <a:gd name="T49" fmla="*/ 2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29" y="26"/>
                  </a:moveTo>
                  <a:lnTo>
                    <a:pt x="29" y="31"/>
                  </a:lnTo>
                  <a:lnTo>
                    <a:pt x="29" y="36"/>
                  </a:lnTo>
                  <a:lnTo>
                    <a:pt x="24" y="41"/>
                  </a:lnTo>
                  <a:lnTo>
                    <a:pt x="19" y="41"/>
                  </a:lnTo>
                  <a:lnTo>
                    <a:pt x="14" y="41"/>
                  </a:lnTo>
                  <a:lnTo>
                    <a:pt x="9" y="36"/>
                  </a:lnTo>
                  <a:lnTo>
                    <a:pt x="4" y="31"/>
                  </a:lnTo>
                  <a:lnTo>
                    <a:pt x="0" y="16"/>
                  </a:lnTo>
                  <a:lnTo>
                    <a:pt x="0" y="11"/>
                  </a:lnTo>
                  <a:lnTo>
                    <a:pt x="0" y="5"/>
                  </a:lnTo>
                  <a:lnTo>
                    <a:pt x="9" y="0"/>
                  </a:lnTo>
                  <a:lnTo>
                    <a:pt x="14" y="0"/>
                  </a:lnTo>
                  <a:lnTo>
                    <a:pt x="19" y="5"/>
                  </a:lnTo>
                  <a:lnTo>
                    <a:pt x="24" y="11"/>
                  </a:lnTo>
                  <a:lnTo>
                    <a:pt x="29" y="26"/>
                  </a:lnTo>
                  <a:close/>
                </a:path>
              </a:pathLst>
            </a:custGeom>
            <a:solidFill>
              <a:srgbClr val="0000D4"/>
            </a:solidFill>
            <a:ln w="7938">
              <a:solidFill>
                <a:srgbClr val="000000"/>
              </a:solidFill>
              <a:prstDash val="solid"/>
              <a:round/>
              <a:headEnd/>
              <a:tailEnd/>
            </a:ln>
          </p:spPr>
          <p:txBody>
            <a:bodyPr/>
            <a:lstStyle/>
            <a:p>
              <a:endParaRPr lang="en-GB"/>
            </a:p>
          </p:txBody>
        </p:sp>
        <p:sp>
          <p:nvSpPr>
            <p:cNvPr id="51379" name="Line 348"/>
            <p:cNvSpPr>
              <a:spLocks noChangeShapeType="1"/>
            </p:cNvSpPr>
            <p:nvPr/>
          </p:nvSpPr>
          <p:spPr bwMode="auto">
            <a:xfrm>
              <a:off x="1160" y="3312"/>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80" name="Line 349"/>
            <p:cNvSpPr>
              <a:spLocks noChangeShapeType="1"/>
            </p:cNvSpPr>
            <p:nvPr/>
          </p:nvSpPr>
          <p:spPr bwMode="auto">
            <a:xfrm flipV="1">
              <a:off x="1232" y="3317"/>
              <a:ext cx="15"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81" name="Line 350"/>
            <p:cNvSpPr>
              <a:spLocks noChangeShapeType="1"/>
            </p:cNvSpPr>
            <p:nvPr/>
          </p:nvSpPr>
          <p:spPr bwMode="auto">
            <a:xfrm flipV="1">
              <a:off x="1223" y="3323"/>
              <a:ext cx="9"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82" name="AutoShape 351"/>
            <p:cNvSpPr>
              <a:spLocks noChangeArrowheads="1"/>
            </p:cNvSpPr>
            <p:nvPr/>
          </p:nvSpPr>
          <p:spPr bwMode="auto">
            <a:xfrm>
              <a:off x="1232" y="3292"/>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3" name="Freeform 352"/>
            <p:cNvSpPr>
              <a:spLocks/>
            </p:cNvSpPr>
            <p:nvPr/>
          </p:nvSpPr>
          <p:spPr bwMode="auto">
            <a:xfrm>
              <a:off x="1228" y="3292"/>
              <a:ext cx="33" cy="41"/>
            </a:xfrm>
            <a:custGeom>
              <a:avLst/>
              <a:gdLst>
                <a:gd name="T0" fmla="*/ 24 w 33"/>
                <a:gd name="T1" fmla="*/ 36 h 41"/>
                <a:gd name="T2" fmla="*/ 19 w 33"/>
                <a:gd name="T3" fmla="*/ 41 h 41"/>
                <a:gd name="T4" fmla="*/ 19 w 33"/>
                <a:gd name="T5" fmla="*/ 41 h 41"/>
                <a:gd name="T6" fmla="*/ 14 w 33"/>
                <a:gd name="T7" fmla="*/ 41 h 41"/>
                <a:gd name="T8" fmla="*/ 14 w 33"/>
                <a:gd name="T9" fmla="*/ 41 h 41"/>
                <a:gd name="T10" fmla="*/ 9 w 33"/>
                <a:gd name="T11" fmla="*/ 41 h 41"/>
                <a:gd name="T12" fmla="*/ 4 w 33"/>
                <a:gd name="T13" fmla="*/ 41 h 41"/>
                <a:gd name="T14" fmla="*/ 4 w 33"/>
                <a:gd name="T15" fmla="*/ 41 h 41"/>
                <a:gd name="T16" fmla="*/ 4 w 33"/>
                <a:gd name="T17" fmla="*/ 41 h 41"/>
                <a:gd name="T18" fmla="*/ 0 w 33"/>
                <a:gd name="T19" fmla="*/ 36 h 41"/>
                <a:gd name="T20" fmla="*/ 0 w 33"/>
                <a:gd name="T21" fmla="*/ 31 h 41"/>
                <a:gd name="T22" fmla="*/ 0 w 33"/>
                <a:gd name="T23" fmla="*/ 31 h 41"/>
                <a:gd name="T24" fmla="*/ 0 w 33"/>
                <a:gd name="T25" fmla="*/ 25 h 41"/>
                <a:gd name="T26" fmla="*/ 0 w 33"/>
                <a:gd name="T27" fmla="*/ 20 h 41"/>
                <a:gd name="T28" fmla="*/ 9 w 33"/>
                <a:gd name="T29" fmla="*/ 5 h 41"/>
                <a:gd name="T30" fmla="*/ 14 w 33"/>
                <a:gd name="T31" fmla="*/ 5 h 41"/>
                <a:gd name="T32" fmla="*/ 14 w 33"/>
                <a:gd name="T33" fmla="*/ 5 h 41"/>
                <a:gd name="T34" fmla="*/ 19 w 33"/>
                <a:gd name="T35" fmla="*/ 0 h 41"/>
                <a:gd name="T36" fmla="*/ 24 w 33"/>
                <a:gd name="T37" fmla="*/ 0 h 41"/>
                <a:gd name="T38" fmla="*/ 29 w 33"/>
                <a:gd name="T39" fmla="*/ 5 h 41"/>
                <a:gd name="T40" fmla="*/ 29 w 33"/>
                <a:gd name="T41" fmla="*/ 5 h 41"/>
                <a:gd name="T42" fmla="*/ 29 w 33"/>
                <a:gd name="T43" fmla="*/ 5 h 41"/>
                <a:gd name="T44" fmla="*/ 33 w 33"/>
                <a:gd name="T45" fmla="*/ 10 h 41"/>
                <a:gd name="T46" fmla="*/ 33 w 33"/>
                <a:gd name="T47" fmla="*/ 15 h 41"/>
                <a:gd name="T48" fmla="*/ 33 w 33"/>
                <a:gd name="T49" fmla="*/ 15 h 41"/>
                <a:gd name="T50" fmla="*/ 29 w 33"/>
                <a:gd name="T51" fmla="*/ 20 h 41"/>
                <a:gd name="T52" fmla="*/ 24 w 33"/>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41">
                  <a:moveTo>
                    <a:pt x="24" y="36"/>
                  </a:moveTo>
                  <a:lnTo>
                    <a:pt x="19" y="41"/>
                  </a:lnTo>
                  <a:lnTo>
                    <a:pt x="14" y="41"/>
                  </a:lnTo>
                  <a:lnTo>
                    <a:pt x="9" y="41"/>
                  </a:lnTo>
                  <a:lnTo>
                    <a:pt x="4" y="41"/>
                  </a:lnTo>
                  <a:lnTo>
                    <a:pt x="0" y="36"/>
                  </a:lnTo>
                  <a:lnTo>
                    <a:pt x="0" y="31"/>
                  </a:lnTo>
                  <a:lnTo>
                    <a:pt x="0" y="25"/>
                  </a:lnTo>
                  <a:lnTo>
                    <a:pt x="0" y="20"/>
                  </a:lnTo>
                  <a:lnTo>
                    <a:pt x="9" y="5"/>
                  </a:lnTo>
                  <a:lnTo>
                    <a:pt x="14" y="5"/>
                  </a:lnTo>
                  <a:lnTo>
                    <a:pt x="19" y="0"/>
                  </a:lnTo>
                  <a:lnTo>
                    <a:pt x="24" y="0"/>
                  </a:lnTo>
                  <a:lnTo>
                    <a:pt x="29" y="5"/>
                  </a:lnTo>
                  <a:lnTo>
                    <a:pt x="33" y="10"/>
                  </a:lnTo>
                  <a:lnTo>
                    <a:pt x="33" y="15"/>
                  </a:lnTo>
                  <a:lnTo>
                    <a:pt x="29"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384" name="Line 353"/>
            <p:cNvSpPr>
              <a:spLocks noChangeShapeType="1"/>
            </p:cNvSpPr>
            <p:nvPr/>
          </p:nvSpPr>
          <p:spPr bwMode="auto">
            <a:xfrm flipH="1">
              <a:off x="1232" y="3333"/>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85" name="Oval 354"/>
            <p:cNvSpPr>
              <a:spLocks noChangeArrowheads="1"/>
            </p:cNvSpPr>
            <p:nvPr/>
          </p:nvSpPr>
          <p:spPr bwMode="auto">
            <a:xfrm>
              <a:off x="1121" y="3317"/>
              <a:ext cx="136" cy="17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6" name="Freeform 355"/>
            <p:cNvSpPr>
              <a:spLocks/>
            </p:cNvSpPr>
            <p:nvPr/>
          </p:nvSpPr>
          <p:spPr bwMode="auto">
            <a:xfrm>
              <a:off x="1107" y="3328"/>
              <a:ext cx="154" cy="138"/>
            </a:xfrm>
            <a:custGeom>
              <a:avLst/>
              <a:gdLst>
                <a:gd name="T0" fmla="*/ 72 w 154"/>
                <a:gd name="T1" fmla="*/ 138 h 138"/>
                <a:gd name="T2" fmla="*/ 63 w 154"/>
                <a:gd name="T3" fmla="*/ 138 h 138"/>
                <a:gd name="T4" fmla="*/ 48 w 154"/>
                <a:gd name="T5" fmla="*/ 133 h 138"/>
                <a:gd name="T6" fmla="*/ 34 w 154"/>
                <a:gd name="T7" fmla="*/ 128 h 138"/>
                <a:gd name="T8" fmla="*/ 24 w 154"/>
                <a:gd name="T9" fmla="*/ 118 h 138"/>
                <a:gd name="T10" fmla="*/ 19 w 154"/>
                <a:gd name="T11" fmla="*/ 113 h 138"/>
                <a:gd name="T12" fmla="*/ 14 w 154"/>
                <a:gd name="T13" fmla="*/ 107 h 138"/>
                <a:gd name="T14" fmla="*/ 9 w 154"/>
                <a:gd name="T15" fmla="*/ 97 h 138"/>
                <a:gd name="T16" fmla="*/ 5 w 154"/>
                <a:gd name="T17" fmla="*/ 87 h 138"/>
                <a:gd name="T18" fmla="*/ 0 w 154"/>
                <a:gd name="T19" fmla="*/ 71 h 138"/>
                <a:gd name="T20" fmla="*/ 0 w 154"/>
                <a:gd name="T21" fmla="*/ 61 h 138"/>
                <a:gd name="T22" fmla="*/ 0 w 154"/>
                <a:gd name="T23" fmla="*/ 56 h 138"/>
                <a:gd name="T24" fmla="*/ 5 w 154"/>
                <a:gd name="T25" fmla="*/ 46 h 138"/>
                <a:gd name="T26" fmla="*/ 14 w 154"/>
                <a:gd name="T27" fmla="*/ 30 h 138"/>
                <a:gd name="T28" fmla="*/ 24 w 154"/>
                <a:gd name="T29" fmla="*/ 20 h 138"/>
                <a:gd name="T30" fmla="*/ 29 w 154"/>
                <a:gd name="T31" fmla="*/ 15 h 138"/>
                <a:gd name="T32" fmla="*/ 38 w 154"/>
                <a:gd name="T33" fmla="*/ 10 h 138"/>
                <a:gd name="T34" fmla="*/ 48 w 154"/>
                <a:gd name="T35" fmla="*/ 5 h 138"/>
                <a:gd name="T36" fmla="*/ 63 w 154"/>
                <a:gd name="T37" fmla="*/ 0 h 138"/>
                <a:gd name="T38" fmla="*/ 77 w 154"/>
                <a:gd name="T39" fmla="*/ 0 h 138"/>
                <a:gd name="T40" fmla="*/ 87 w 154"/>
                <a:gd name="T41" fmla="*/ 0 h 138"/>
                <a:gd name="T42" fmla="*/ 92 w 154"/>
                <a:gd name="T43" fmla="*/ 0 h 138"/>
                <a:gd name="T44" fmla="*/ 106 w 154"/>
                <a:gd name="T45" fmla="*/ 5 h 138"/>
                <a:gd name="T46" fmla="*/ 116 w 154"/>
                <a:gd name="T47" fmla="*/ 10 h 138"/>
                <a:gd name="T48" fmla="*/ 130 w 154"/>
                <a:gd name="T49" fmla="*/ 20 h 138"/>
                <a:gd name="T50" fmla="*/ 135 w 154"/>
                <a:gd name="T51" fmla="*/ 25 h 138"/>
                <a:gd name="T52" fmla="*/ 140 w 154"/>
                <a:gd name="T53" fmla="*/ 30 h 138"/>
                <a:gd name="T54" fmla="*/ 150 w 154"/>
                <a:gd name="T55" fmla="*/ 46 h 138"/>
                <a:gd name="T56" fmla="*/ 154 w 154"/>
                <a:gd name="T57" fmla="*/ 56 h 138"/>
                <a:gd name="T58" fmla="*/ 154 w 154"/>
                <a:gd name="T59" fmla="*/ 66 h 138"/>
                <a:gd name="T60" fmla="*/ 154 w 154"/>
                <a:gd name="T61" fmla="*/ 77 h 138"/>
                <a:gd name="T62" fmla="*/ 154 w 154"/>
                <a:gd name="T63" fmla="*/ 87 h 138"/>
                <a:gd name="T64" fmla="*/ 150 w 154"/>
                <a:gd name="T65" fmla="*/ 102 h 138"/>
                <a:gd name="T66" fmla="*/ 145 w 154"/>
                <a:gd name="T67" fmla="*/ 113 h 138"/>
                <a:gd name="T68" fmla="*/ 140 w 154"/>
                <a:gd name="T69" fmla="*/ 118 h 138"/>
                <a:gd name="T70" fmla="*/ 130 w 154"/>
                <a:gd name="T71" fmla="*/ 123 h 138"/>
                <a:gd name="T72" fmla="*/ 125 w 154"/>
                <a:gd name="T73" fmla="*/ 128 h 138"/>
                <a:gd name="T74" fmla="*/ 111 w 154"/>
                <a:gd name="T75" fmla="*/ 133 h 138"/>
                <a:gd name="T76" fmla="*/ 96 w 154"/>
                <a:gd name="T77" fmla="*/ 138 h 138"/>
                <a:gd name="T78" fmla="*/ 82 w 154"/>
                <a:gd name="T79" fmla="*/ 138 h 138"/>
                <a:gd name="T80" fmla="*/ 72 w 154"/>
                <a:gd name="T81" fmla="*/ 138 h 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4" h="138">
                  <a:moveTo>
                    <a:pt x="72" y="138"/>
                  </a:moveTo>
                  <a:lnTo>
                    <a:pt x="63" y="138"/>
                  </a:lnTo>
                  <a:lnTo>
                    <a:pt x="48" y="133"/>
                  </a:lnTo>
                  <a:lnTo>
                    <a:pt x="34" y="128"/>
                  </a:lnTo>
                  <a:lnTo>
                    <a:pt x="24" y="118"/>
                  </a:lnTo>
                  <a:lnTo>
                    <a:pt x="19" y="113"/>
                  </a:lnTo>
                  <a:lnTo>
                    <a:pt x="14" y="107"/>
                  </a:lnTo>
                  <a:lnTo>
                    <a:pt x="9" y="97"/>
                  </a:lnTo>
                  <a:lnTo>
                    <a:pt x="5" y="87"/>
                  </a:lnTo>
                  <a:lnTo>
                    <a:pt x="0" y="71"/>
                  </a:lnTo>
                  <a:lnTo>
                    <a:pt x="0" y="61"/>
                  </a:lnTo>
                  <a:lnTo>
                    <a:pt x="0" y="56"/>
                  </a:lnTo>
                  <a:lnTo>
                    <a:pt x="5" y="46"/>
                  </a:lnTo>
                  <a:lnTo>
                    <a:pt x="14" y="30"/>
                  </a:lnTo>
                  <a:lnTo>
                    <a:pt x="24" y="20"/>
                  </a:lnTo>
                  <a:lnTo>
                    <a:pt x="29" y="15"/>
                  </a:lnTo>
                  <a:lnTo>
                    <a:pt x="38" y="10"/>
                  </a:lnTo>
                  <a:lnTo>
                    <a:pt x="48" y="5"/>
                  </a:lnTo>
                  <a:lnTo>
                    <a:pt x="63" y="0"/>
                  </a:lnTo>
                  <a:lnTo>
                    <a:pt x="77" y="0"/>
                  </a:lnTo>
                  <a:lnTo>
                    <a:pt x="87" y="0"/>
                  </a:lnTo>
                  <a:lnTo>
                    <a:pt x="92" y="0"/>
                  </a:lnTo>
                  <a:lnTo>
                    <a:pt x="106" y="5"/>
                  </a:lnTo>
                  <a:lnTo>
                    <a:pt x="116" y="10"/>
                  </a:lnTo>
                  <a:lnTo>
                    <a:pt x="130" y="20"/>
                  </a:lnTo>
                  <a:lnTo>
                    <a:pt x="135" y="25"/>
                  </a:lnTo>
                  <a:lnTo>
                    <a:pt x="140" y="30"/>
                  </a:lnTo>
                  <a:lnTo>
                    <a:pt x="150" y="46"/>
                  </a:lnTo>
                  <a:lnTo>
                    <a:pt x="154" y="56"/>
                  </a:lnTo>
                  <a:lnTo>
                    <a:pt x="154" y="66"/>
                  </a:lnTo>
                  <a:lnTo>
                    <a:pt x="154" y="77"/>
                  </a:lnTo>
                  <a:lnTo>
                    <a:pt x="154" y="87"/>
                  </a:lnTo>
                  <a:lnTo>
                    <a:pt x="150" y="102"/>
                  </a:lnTo>
                  <a:lnTo>
                    <a:pt x="145" y="113"/>
                  </a:lnTo>
                  <a:lnTo>
                    <a:pt x="140" y="118"/>
                  </a:lnTo>
                  <a:lnTo>
                    <a:pt x="130" y="123"/>
                  </a:lnTo>
                  <a:lnTo>
                    <a:pt x="125" y="128"/>
                  </a:lnTo>
                  <a:lnTo>
                    <a:pt x="111" y="133"/>
                  </a:lnTo>
                  <a:lnTo>
                    <a:pt x="96" y="138"/>
                  </a:lnTo>
                  <a:lnTo>
                    <a:pt x="82" y="138"/>
                  </a:lnTo>
                  <a:lnTo>
                    <a:pt x="72" y="138"/>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387" name="Oval 356"/>
            <p:cNvSpPr>
              <a:spLocks noChangeArrowheads="1"/>
            </p:cNvSpPr>
            <p:nvPr/>
          </p:nvSpPr>
          <p:spPr bwMode="auto">
            <a:xfrm>
              <a:off x="1121" y="3343"/>
              <a:ext cx="102" cy="118"/>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8" name="Freeform 357"/>
            <p:cNvSpPr>
              <a:spLocks/>
            </p:cNvSpPr>
            <p:nvPr/>
          </p:nvSpPr>
          <p:spPr bwMode="auto">
            <a:xfrm>
              <a:off x="1116" y="3343"/>
              <a:ext cx="107" cy="108"/>
            </a:xfrm>
            <a:custGeom>
              <a:avLst/>
              <a:gdLst>
                <a:gd name="T0" fmla="*/ 49 w 107"/>
                <a:gd name="T1" fmla="*/ 108 h 108"/>
                <a:gd name="T2" fmla="*/ 39 w 107"/>
                <a:gd name="T3" fmla="*/ 108 h 108"/>
                <a:gd name="T4" fmla="*/ 25 w 107"/>
                <a:gd name="T5" fmla="*/ 98 h 108"/>
                <a:gd name="T6" fmla="*/ 15 w 107"/>
                <a:gd name="T7" fmla="*/ 87 h 108"/>
                <a:gd name="T8" fmla="*/ 10 w 107"/>
                <a:gd name="T9" fmla="*/ 82 h 108"/>
                <a:gd name="T10" fmla="*/ 5 w 107"/>
                <a:gd name="T11" fmla="*/ 72 h 108"/>
                <a:gd name="T12" fmla="*/ 0 w 107"/>
                <a:gd name="T13" fmla="*/ 62 h 108"/>
                <a:gd name="T14" fmla="*/ 0 w 107"/>
                <a:gd name="T15" fmla="*/ 51 h 108"/>
                <a:gd name="T16" fmla="*/ 0 w 107"/>
                <a:gd name="T17" fmla="*/ 46 h 108"/>
                <a:gd name="T18" fmla="*/ 5 w 107"/>
                <a:gd name="T19" fmla="*/ 36 h 108"/>
                <a:gd name="T20" fmla="*/ 15 w 107"/>
                <a:gd name="T21" fmla="*/ 21 h 108"/>
                <a:gd name="T22" fmla="*/ 20 w 107"/>
                <a:gd name="T23" fmla="*/ 15 h 108"/>
                <a:gd name="T24" fmla="*/ 25 w 107"/>
                <a:gd name="T25" fmla="*/ 10 h 108"/>
                <a:gd name="T26" fmla="*/ 34 w 107"/>
                <a:gd name="T27" fmla="*/ 5 h 108"/>
                <a:gd name="T28" fmla="*/ 44 w 107"/>
                <a:gd name="T29" fmla="*/ 0 h 108"/>
                <a:gd name="T30" fmla="*/ 54 w 107"/>
                <a:gd name="T31" fmla="*/ 0 h 108"/>
                <a:gd name="T32" fmla="*/ 58 w 107"/>
                <a:gd name="T33" fmla="*/ 0 h 108"/>
                <a:gd name="T34" fmla="*/ 73 w 107"/>
                <a:gd name="T35" fmla="*/ 5 h 108"/>
                <a:gd name="T36" fmla="*/ 92 w 107"/>
                <a:gd name="T37" fmla="*/ 15 h 108"/>
                <a:gd name="T38" fmla="*/ 97 w 107"/>
                <a:gd name="T39" fmla="*/ 21 h 108"/>
                <a:gd name="T40" fmla="*/ 102 w 107"/>
                <a:gd name="T41" fmla="*/ 26 h 108"/>
                <a:gd name="T42" fmla="*/ 107 w 107"/>
                <a:gd name="T43" fmla="*/ 36 h 108"/>
                <a:gd name="T44" fmla="*/ 107 w 107"/>
                <a:gd name="T45" fmla="*/ 41 h 108"/>
                <a:gd name="T46" fmla="*/ 107 w 107"/>
                <a:gd name="T47" fmla="*/ 56 h 108"/>
                <a:gd name="T48" fmla="*/ 107 w 107"/>
                <a:gd name="T49" fmla="*/ 62 h 108"/>
                <a:gd name="T50" fmla="*/ 107 w 107"/>
                <a:gd name="T51" fmla="*/ 67 h 108"/>
                <a:gd name="T52" fmla="*/ 107 w 107"/>
                <a:gd name="T53" fmla="*/ 72 h 108"/>
                <a:gd name="T54" fmla="*/ 102 w 107"/>
                <a:gd name="T55" fmla="*/ 82 h 108"/>
                <a:gd name="T56" fmla="*/ 92 w 107"/>
                <a:gd name="T57" fmla="*/ 92 h 108"/>
                <a:gd name="T58" fmla="*/ 87 w 107"/>
                <a:gd name="T59" fmla="*/ 92 h 108"/>
                <a:gd name="T60" fmla="*/ 83 w 107"/>
                <a:gd name="T61" fmla="*/ 98 h 108"/>
                <a:gd name="T62" fmla="*/ 73 w 107"/>
                <a:gd name="T63" fmla="*/ 103 h 108"/>
                <a:gd name="T64" fmla="*/ 63 w 107"/>
                <a:gd name="T65" fmla="*/ 108 h 108"/>
                <a:gd name="T66" fmla="*/ 54 w 107"/>
                <a:gd name="T67" fmla="*/ 108 h 108"/>
                <a:gd name="T68" fmla="*/ 49 w 107"/>
                <a:gd name="T69" fmla="*/ 108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108">
                  <a:moveTo>
                    <a:pt x="49" y="108"/>
                  </a:moveTo>
                  <a:lnTo>
                    <a:pt x="39" y="108"/>
                  </a:lnTo>
                  <a:lnTo>
                    <a:pt x="25" y="98"/>
                  </a:lnTo>
                  <a:lnTo>
                    <a:pt x="15" y="87"/>
                  </a:lnTo>
                  <a:lnTo>
                    <a:pt x="10" y="82"/>
                  </a:lnTo>
                  <a:lnTo>
                    <a:pt x="5" y="72"/>
                  </a:lnTo>
                  <a:lnTo>
                    <a:pt x="0" y="62"/>
                  </a:lnTo>
                  <a:lnTo>
                    <a:pt x="0" y="51"/>
                  </a:lnTo>
                  <a:lnTo>
                    <a:pt x="0" y="46"/>
                  </a:lnTo>
                  <a:lnTo>
                    <a:pt x="5" y="36"/>
                  </a:lnTo>
                  <a:lnTo>
                    <a:pt x="15" y="21"/>
                  </a:lnTo>
                  <a:lnTo>
                    <a:pt x="20" y="15"/>
                  </a:lnTo>
                  <a:lnTo>
                    <a:pt x="25" y="10"/>
                  </a:lnTo>
                  <a:lnTo>
                    <a:pt x="34" y="5"/>
                  </a:lnTo>
                  <a:lnTo>
                    <a:pt x="44" y="0"/>
                  </a:lnTo>
                  <a:lnTo>
                    <a:pt x="54" y="0"/>
                  </a:lnTo>
                  <a:lnTo>
                    <a:pt x="58" y="0"/>
                  </a:lnTo>
                  <a:lnTo>
                    <a:pt x="73" y="5"/>
                  </a:lnTo>
                  <a:lnTo>
                    <a:pt x="92" y="15"/>
                  </a:lnTo>
                  <a:lnTo>
                    <a:pt x="97" y="21"/>
                  </a:lnTo>
                  <a:lnTo>
                    <a:pt x="102" y="26"/>
                  </a:lnTo>
                  <a:lnTo>
                    <a:pt x="107" y="36"/>
                  </a:lnTo>
                  <a:lnTo>
                    <a:pt x="107" y="41"/>
                  </a:lnTo>
                  <a:lnTo>
                    <a:pt x="107" y="56"/>
                  </a:lnTo>
                  <a:lnTo>
                    <a:pt x="107" y="62"/>
                  </a:lnTo>
                  <a:lnTo>
                    <a:pt x="107" y="67"/>
                  </a:lnTo>
                  <a:lnTo>
                    <a:pt x="107" y="72"/>
                  </a:lnTo>
                  <a:lnTo>
                    <a:pt x="102" y="82"/>
                  </a:lnTo>
                  <a:lnTo>
                    <a:pt x="92" y="92"/>
                  </a:lnTo>
                  <a:lnTo>
                    <a:pt x="87" y="92"/>
                  </a:lnTo>
                  <a:lnTo>
                    <a:pt x="83" y="98"/>
                  </a:lnTo>
                  <a:lnTo>
                    <a:pt x="73" y="103"/>
                  </a:lnTo>
                  <a:lnTo>
                    <a:pt x="63" y="108"/>
                  </a:lnTo>
                  <a:lnTo>
                    <a:pt x="54" y="108"/>
                  </a:lnTo>
                  <a:lnTo>
                    <a:pt x="49" y="108"/>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389" name="Oval 358"/>
            <p:cNvSpPr>
              <a:spLocks noChangeArrowheads="1"/>
            </p:cNvSpPr>
            <p:nvPr/>
          </p:nvSpPr>
          <p:spPr bwMode="auto">
            <a:xfrm>
              <a:off x="1242" y="3282"/>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0" name="Freeform 359"/>
            <p:cNvSpPr>
              <a:spLocks/>
            </p:cNvSpPr>
            <p:nvPr/>
          </p:nvSpPr>
          <p:spPr bwMode="auto">
            <a:xfrm>
              <a:off x="1247" y="3282"/>
              <a:ext cx="24" cy="30"/>
            </a:xfrm>
            <a:custGeom>
              <a:avLst/>
              <a:gdLst>
                <a:gd name="T0" fmla="*/ 14 w 24"/>
                <a:gd name="T1" fmla="*/ 25 h 30"/>
                <a:gd name="T2" fmla="*/ 10 w 24"/>
                <a:gd name="T3" fmla="*/ 30 h 30"/>
                <a:gd name="T4" fmla="*/ 10 w 24"/>
                <a:gd name="T5" fmla="*/ 30 h 30"/>
                <a:gd name="T6" fmla="*/ 5 w 24"/>
                <a:gd name="T7" fmla="*/ 25 h 30"/>
                <a:gd name="T8" fmla="*/ 5 w 24"/>
                <a:gd name="T9" fmla="*/ 25 h 30"/>
                <a:gd name="T10" fmla="*/ 0 w 24"/>
                <a:gd name="T11" fmla="*/ 20 h 30"/>
                <a:gd name="T12" fmla="*/ 0 w 24"/>
                <a:gd name="T13" fmla="*/ 15 h 30"/>
                <a:gd name="T14" fmla="*/ 0 w 24"/>
                <a:gd name="T15" fmla="*/ 15 h 30"/>
                <a:gd name="T16" fmla="*/ 0 w 24"/>
                <a:gd name="T17" fmla="*/ 10 h 30"/>
                <a:gd name="T18" fmla="*/ 0 w 24"/>
                <a:gd name="T19" fmla="*/ 5 h 30"/>
                <a:gd name="T20" fmla="*/ 0 w 24"/>
                <a:gd name="T21" fmla="*/ 5 h 30"/>
                <a:gd name="T22" fmla="*/ 5 w 24"/>
                <a:gd name="T23" fmla="*/ 0 h 30"/>
                <a:gd name="T24" fmla="*/ 5 w 24"/>
                <a:gd name="T25" fmla="*/ 0 h 30"/>
                <a:gd name="T26" fmla="*/ 5 w 24"/>
                <a:gd name="T27" fmla="*/ 0 h 30"/>
                <a:gd name="T28" fmla="*/ 10 w 24"/>
                <a:gd name="T29" fmla="*/ 0 h 30"/>
                <a:gd name="T30" fmla="*/ 14 w 24"/>
                <a:gd name="T31" fmla="*/ 0 h 30"/>
                <a:gd name="T32" fmla="*/ 19 w 24"/>
                <a:gd name="T33" fmla="*/ 0 h 30"/>
                <a:gd name="T34" fmla="*/ 19 w 24"/>
                <a:gd name="T35" fmla="*/ 5 h 30"/>
                <a:gd name="T36" fmla="*/ 19 w 24"/>
                <a:gd name="T37" fmla="*/ 10 h 30"/>
                <a:gd name="T38" fmla="*/ 24 w 24"/>
                <a:gd name="T39" fmla="*/ 15 h 30"/>
                <a:gd name="T40" fmla="*/ 24 w 24"/>
                <a:gd name="T41" fmla="*/ 15 h 30"/>
                <a:gd name="T42" fmla="*/ 19 w 24"/>
                <a:gd name="T43" fmla="*/ 20 h 30"/>
                <a:gd name="T44" fmla="*/ 19 w 24"/>
                <a:gd name="T45" fmla="*/ 25 h 30"/>
                <a:gd name="T46" fmla="*/ 19 w 24"/>
                <a:gd name="T47" fmla="*/ 25 h 30"/>
                <a:gd name="T48" fmla="*/ 14 w 24"/>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0">
                  <a:moveTo>
                    <a:pt x="14" y="25"/>
                  </a:moveTo>
                  <a:lnTo>
                    <a:pt x="10" y="30"/>
                  </a:lnTo>
                  <a:lnTo>
                    <a:pt x="5" y="25"/>
                  </a:lnTo>
                  <a:lnTo>
                    <a:pt x="0" y="20"/>
                  </a:lnTo>
                  <a:lnTo>
                    <a:pt x="0" y="15"/>
                  </a:lnTo>
                  <a:lnTo>
                    <a:pt x="0" y="10"/>
                  </a:lnTo>
                  <a:lnTo>
                    <a:pt x="0" y="5"/>
                  </a:lnTo>
                  <a:lnTo>
                    <a:pt x="5" y="0"/>
                  </a:lnTo>
                  <a:lnTo>
                    <a:pt x="10" y="0"/>
                  </a:lnTo>
                  <a:lnTo>
                    <a:pt x="14" y="0"/>
                  </a:lnTo>
                  <a:lnTo>
                    <a:pt x="19" y="0"/>
                  </a:lnTo>
                  <a:lnTo>
                    <a:pt x="19" y="5"/>
                  </a:lnTo>
                  <a:lnTo>
                    <a:pt x="19" y="10"/>
                  </a:lnTo>
                  <a:lnTo>
                    <a:pt x="24" y="15"/>
                  </a:lnTo>
                  <a:lnTo>
                    <a:pt x="19" y="20"/>
                  </a:lnTo>
                  <a:lnTo>
                    <a:pt x="19" y="25"/>
                  </a:lnTo>
                  <a:lnTo>
                    <a:pt x="14" y="25"/>
                  </a:lnTo>
                  <a:close/>
                </a:path>
              </a:pathLst>
            </a:custGeom>
            <a:solidFill>
              <a:srgbClr val="FFE6CC"/>
            </a:solidFill>
            <a:ln w="7938">
              <a:solidFill>
                <a:srgbClr val="FFF9CC"/>
              </a:solidFill>
              <a:prstDash val="solid"/>
              <a:round/>
              <a:headEnd/>
              <a:tailEnd/>
            </a:ln>
          </p:spPr>
          <p:txBody>
            <a:bodyPr/>
            <a:lstStyle/>
            <a:p>
              <a:endParaRPr lang="en-GB"/>
            </a:p>
          </p:txBody>
        </p:sp>
        <p:sp>
          <p:nvSpPr>
            <p:cNvPr id="51391" name="Oval 360"/>
            <p:cNvSpPr>
              <a:spLocks noChangeArrowheads="1"/>
            </p:cNvSpPr>
            <p:nvPr/>
          </p:nvSpPr>
          <p:spPr bwMode="auto">
            <a:xfrm>
              <a:off x="1286" y="3389"/>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2" name="Freeform 361"/>
            <p:cNvSpPr>
              <a:spLocks/>
            </p:cNvSpPr>
            <p:nvPr/>
          </p:nvSpPr>
          <p:spPr bwMode="auto">
            <a:xfrm>
              <a:off x="1286" y="3389"/>
              <a:ext cx="24" cy="31"/>
            </a:xfrm>
            <a:custGeom>
              <a:avLst/>
              <a:gdLst>
                <a:gd name="T0" fmla="*/ 19 w 24"/>
                <a:gd name="T1" fmla="*/ 31 h 31"/>
                <a:gd name="T2" fmla="*/ 19 w 24"/>
                <a:gd name="T3" fmla="*/ 31 h 31"/>
                <a:gd name="T4" fmla="*/ 14 w 24"/>
                <a:gd name="T5" fmla="*/ 31 h 31"/>
                <a:gd name="T6" fmla="*/ 9 w 24"/>
                <a:gd name="T7" fmla="*/ 26 h 31"/>
                <a:gd name="T8" fmla="*/ 9 w 24"/>
                <a:gd name="T9" fmla="*/ 26 h 31"/>
                <a:gd name="T10" fmla="*/ 4 w 24"/>
                <a:gd name="T11" fmla="*/ 21 h 31"/>
                <a:gd name="T12" fmla="*/ 4 w 24"/>
                <a:gd name="T13" fmla="*/ 16 h 31"/>
                <a:gd name="T14" fmla="*/ 4 w 24"/>
                <a:gd name="T15" fmla="*/ 16 h 31"/>
                <a:gd name="T16" fmla="*/ 0 w 24"/>
                <a:gd name="T17" fmla="*/ 10 h 31"/>
                <a:gd name="T18" fmla="*/ 0 w 24"/>
                <a:gd name="T19" fmla="*/ 5 h 31"/>
                <a:gd name="T20" fmla="*/ 0 w 24"/>
                <a:gd name="T21" fmla="*/ 5 h 31"/>
                <a:gd name="T22" fmla="*/ 9 w 24"/>
                <a:gd name="T23" fmla="*/ 0 h 31"/>
                <a:gd name="T24" fmla="*/ 9 w 24"/>
                <a:gd name="T25" fmla="*/ 0 h 31"/>
                <a:gd name="T26" fmla="*/ 9 w 24"/>
                <a:gd name="T27" fmla="*/ 0 h 31"/>
                <a:gd name="T28" fmla="*/ 14 w 24"/>
                <a:gd name="T29" fmla="*/ 0 h 31"/>
                <a:gd name="T30" fmla="*/ 14 w 24"/>
                <a:gd name="T31" fmla="*/ 0 h 31"/>
                <a:gd name="T32" fmla="*/ 19 w 24"/>
                <a:gd name="T33" fmla="*/ 5 h 31"/>
                <a:gd name="T34" fmla="*/ 24 w 24"/>
                <a:gd name="T35" fmla="*/ 10 h 31"/>
                <a:gd name="T36" fmla="*/ 24 w 24"/>
                <a:gd name="T37" fmla="*/ 10 h 31"/>
                <a:gd name="T38" fmla="*/ 24 w 24"/>
                <a:gd name="T39" fmla="*/ 16 h 31"/>
                <a:gd name="T40" fmla="*/ 24 w 24"/>
                <a:gd name="T41" fmla="*/ 21 h 31"/>
                <a:gd name="T42" fmla="*/ 24 w 24"/>
                <a:gd name="T43" fmla="*/ 21 h 31"/>
                <a:gd name="T44" fmla="*/ 24 w 24"/>
                <a:gd name="T45" fmla="*/ 26 h 31"/>
                <a:gd name="T46" fmla="*/ 24 w 24"/>
                <a:gd name="T47" fmla="*/ 26 h 31"/>
                <a:gd name="T48" fmla="*/ 19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31"/>
                  </a:moveTo>
                  <a:lnTo>
                    <a:pt x="19" y="31"/>
                  </a:lnTo>
                  <a:lnTo>
                    <a:pt x="14" y="31"/>
                  </a:lnTo>
                  <a:lnTo>
                    <a:pt x="9" y="26"/>
                  </a:lnTo>
                  <a:lnTo>
                    <a:pt x="4" y="21"/>
                  </a:lnTo>
                  <a:lnTo>
                    <a:pt x="4" y="16"/>
                  </a:lnTo>
                  <a:lnTo>
                    <a:pt x="0" y="10"/>
                  </a:lnTo>
                  <a:lnTo>
                    <a:pt x="0" y="5"/>
                  </a:lnTo>
                  <a:lnTo>
                    <a:pt x="9" y="0"/>
                  </a:lnTo>
                  <a:lnTo>
                    <a:pt x="14" y="0"/>
                  </a:lnTo>
                  <a:lnTo>
                    <a:pt x="19" y="5"/>
                  </a:lnTo>
                  <a:lnTo>
                    <a:pt x="24" y="10"/>
                  </a:lnTo>
                  <a:lnTo>
                    <a:pt x="24" y="16"/>
                  </a:lnTo>
                  <a:lnTo>
                    <a:pt x="24" y="21"/>
                  </a:lnTo>
                  <a:lnTo>
                    <a:pt x="24" y="26"/>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393" name="Oval 362"/>
            <p:cNvSpPr>
              <a:spLocks noChangeArrowheads="1"/>
            </p:cNvSpPr>
            <p:nvPr/>
          </p:nvSpPr>
          <p:spPr bwMode="auto">
            <a:xfrm>
              <a:off x="1247" y="3492"/>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4" name="Freeform 363"/>
            <p:cNvSpPr>
              <a:spLocks/>
            </p:cNvSpPr>
            <p:nvPr/>
          </p:nvSpPr>
          <p:spPr bwMode="auto">
            <a:xfrm>
              <a:off x="1252" y="3487"/>
              <a:ext cx="24" cy="30"/>
            </a:xfrm>
            <a:custGeom>
              <a:avLst/>
              <a:gdLst>
                <a:gd name="T0" fmla="*/ 14 w 24"/>
                <a:gd name="T1" fmla="*/ 30 h 30"/>
                <a:gd name="T2" fmla="*/ 14 w 24"/>
                <a:gd name="T3" fmla="*/ 30 h 30"/>
                <a:gd name="T4" fmla="*/ 9 w 24"/>
                <a:gd name="T5" fmla="*/ 30 h 30"/>
                <a:gd name="T6" fmla="*/ 5 w 24"/>
                <a:gd name="T7" fmla="*/ 30 h 30"/>
                <a:gd name="T8" fmla="*/ 5 w 24"/>
                <a:gd name="T9" fmla="*/ 30 h 30"/>
                <a:gd name="T10" fmla="*/ 0 w 24"/>
                <a:gd name="T11" fmla="*/ 25 h 30"/>
                <a:gd name="T12" fmla="*/ 0 w 24"/>
                <a:gd name="T13" fmla="*/ 20 h 30"/>
                <a:gd name="T14" fmla="*/ 0 w 24"/>
                <a:gd name="T15" fmla="*/ 20 h 30"/>
                <a:gd name="T16" fmla="*/ 0 w 24"/>
                <a:gd name="T17" fmla="*/ 15 h 30"/>
                <a:gd name="T18" fmla="*/ 0 w 24"/>
                <a:gd name="T19" fmla="*/ 10 h 30"/>
                <a:gd name="T20" fmla="*/ 0 w 24"/>
                <a:gd name="T21" fmla="*/ 10 h 30"/>
                <a:gd name="T22" fmla="*/ 5 w 24"/>
                <a:gd name="T23" fmla="*/ 0 h 30"/>
                <a:gd name="T24" fmla="*/ 5 w 24"/>
                <a:gd name="T25" fmla="*/ 0 h 30"/>
                <a:gd name="T26" fmla="*/ 9 w 24"/>
                <a:gd name="T27" fmla="*/ 0 h 30"/>
                <a:gd name="T28" fmla="*/ 14 w 24"/>
                <a:gd name="T29" fmla="*/ 5 h 30"/>
                <a:gd name="T30" fmla="*/ 14 w 24"/>
                <a:gd name="T31" fmla="*/ 5 h 30"/>
                <a:gd name="T32" fmla="*/ 19 w 24"/>
                <a:gd name="T33" fmla="*/ 5 h 30"/>
                <a:gd name="T34" fmla="*/ 19 w 24"/>
                <a:gd name="T35" fmla="*/ 10 h 30"/>
                <a:gd name="T36" fmla="*/ 19 w 24"/>
                <a:gd name="T37" fmla="*/ 10 h 30"/>
                <a:gd name="T38" fmla="*/ 24 w 24"/>
                <a:gd name="T39" fmla="*/ 15 h 30"/>
                <a:gd name="T40" fmla="*/ 24 w 24"/>
                <a:gd name="T41" fmla="*/ 20 h 30"/>
                <a:gd name="T42" fmla="*/ 19 w 24"/>
                <a:gd name="T43" fmla="*/ 25 h 30"/>
                <a:gd name="T44" fmla="*/ 19 w 24"/>
                <a:gd name="T45" fmla="*/ 30 h 30"/>
                <a:gd name="T46" fmla="*/ 19 w 24"/>
                <a:gd name="T47" fmla="*/ 30 h 30"/>
                <a:gd name="T48" fmla="*/ 14 w 24"/>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0">
                  <a:moveTo>
                    <a:pt x="14" y="30"/>
                  </a:moveTo>
                  <a:lnTo>
                    <a:pt x="14" y="30"/>
                  </a:lnTo>
                  <a:lnTo>
                    <a:pt x="9" y="30"/>
                  </a:lnTo>
                  <a:lnTo>
                    <a:pt x="5" y="30"/>
                  </a:lnTo>
                  <a:lnTo>
                    <a:pt x="0" y="25"/>
                  </a:lnTo>
                  <a:lnTo>
                    <a:pt x="0" y="20"/>
                  </a:lnTo>
                  <a:lnTo>
                    <a:pt x="0" y="15"/>
                  </a:lnTo>
                  <a:lnTo>
                    <a:pt x="0" y="10"/>
                  </a:lnTo>
                  <a:lnTo>
                    <a:pt x="5" y="0"/>
                  </a:lnTo>
                  <a:lnTo>
                    <a:pt x="9" y="0"/>
                  </a:lnTo>
                  <a:lnTo>
                    <a:pt x="14" y="5"/>
                  </a:lnTo>
                  <a:lnTo>
                    <a:pt x="19" y="5"/>
                  </a:lnTo>
                  <a:lnTo>
                    <a:pt x="19" y="10"/>
                  </a:lnTo>
                  <a:lnTo>
                    <a:pt x="24" y="15"/>
                  </a:lnTo>
                  <a:lnTo>
                    <a:pt x="24" y="20"/>
                  </a:lnTo>
                  <a:lnTo>
                    <a:pt x="19" y="25"/>
                  </a:lnTo>
                  <a:lnTo>
                    <a:pt x="19" y="30"/>
                  </a:lnTo>
                  <a:lnTo>
                    <a:pt x="14" y="30"/>
                  </a:lnTo>
                  <a:close/>
                </a:path>
              </a:pathLst>
            </a:custGeom>
            <a:solidFill>
              <a:srgbClr val="FFE6CC"/>
            </a:solidFill>
            <a:ln w="7938">
              <a:solidFill>
                <a:srgbClr val="FFF9CC"/>
              </a:solidFill>
              <a:prstDash val="solid"/>
              <a:round/>
              <a:headEnd/>
              <a:tailEnd/>
            </a:ln>
          </p:spPr>
          <p:txBody>
            <a:bodyPr/>
            <a:lstStyle/>
            <a:p>
              <a:endParaRPr lang="en-GB"/>
            </a:p>
          </p:txBody>
        </p:sp>
        <p:sp>
          <p:nvSpPr>
            <p:cNvPr id="51395" name="Oval 364"/>
            <p:cNvSpPr>
              <a:spLocks noChangeArrowheads="1"/>
            </p:cNvSpPr>
            <p:nvPr/>
          </p:nvSpPr>
          <p:spPr bwMode="auto">
            <a:xfrm>
              <a:off x="1136" y="3256"/>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6" name="Freeform 365"/>
            <p:cNvSpPr>
              <a:spLocks/>
            </p:cNvSpPr>
            <p:nvPr/>
          </p:nvSpPr>
          <p:spPr bwMode="auto">
            <a:xfrm>
              <a:off x="1141" y="3256"/>
              <a:ext cx="19" cy="31"/>
            </a:xfrm>
            <a:custGeom>
              <a:avLst/>
              <a:gdLst>
                <a:gd name="T0" fmla="*/ 14 w 19"/>
                <a:gd name="T1" fmla="*/ 31 h 31"/>
                <a:gd name="T2" fmla="*/ 14 w 19"/>
                <a:gd name="T3" fmla="*/ 31 h 31"/>
                <a:gd name="T4" fmla="*/ 9 w 19"/>
                <a:gd name="T5" fmla="*/ 31 h 31"/>
                <a:gd name="T6" fmla="*/ 4 w 19"/>
                <a:gd name="T7" fmla="*/ 26 h 31"/>
                <a:gd name="T8" fmla="*/ 4 w 19"/>
                <a:gd name="T9" fmla="*/ 26 h 31"/>
                <a:gd name="T10" fmla="*/ 0 w 19"/>
                <a:gd name="T11" fmla="*/ 20 h 31"/>
                <a:gd name="T12" fmla="*/ 0 w 19"/>
                <a:gd name="T13" fmla="*/ 15 h 31"/>
                <a:gd name="T14" fmla="*/ 0 w 19"/>
                <a:gd name="T15" fmla="*/ 15 h 31"/>
                <a:gd name="T16" fmla="*/ 0 w 19"/>
                <a:gd name="T17" fmla="*/ 10 h 31"/>
                <a:gd name="T18" fmla="*/ 0 w 19"/>
                <a:gd name="T19" fmla="*/ 5 h 31"/>
                <a:gd name="T20" fmla="*/ 0 w 19"/>
                <a:gd name="T21" fmla="*/ 5 h 31"/>
                <a:gd name="T22" fmla="*/ 4 w 19"/>
                <a:gd name="T23" fmla="*/ 0 h 31"/>
                <a:gd name="T24" fmla="*/ 4 w 19"/>
                <a:gd name="T25" fmla="*/ 0 h 31"/>
                <a:gd name="T26" fmla="*/ 4 w 19"/>
                <a:gd name="T27" fmla="*/ 0 h 31"/>
                <a:gd name="T28" fmla="*/ 9 w 19"/>
                <a:gd name="T29" fmla="*/ 0 h 31"/>
                <a:gd name="T30" fmla="*/ 14 w 19"/>
                <a:gd name="T31" fmla="*/ 0 h 31"/>
                <a:gd name="T32" fmla="*/ 14 w 19"/>
                <a:gd name="T33" fmla="*/ 5 h 31"/>
                <a:gd name="T34" fmla="*/ 19 w 19"/>
                <a:gd name="T35" fmla="*/ 10 h 31"/>
                <a:gd name="T36" fmla="*/ 19 w 19"/>
                <a:gd name="T37" fmla="*/ 10 h 31"/>
                <a:gd name="T38" fmla="*/ 19 w 19"/>
                <a:gd name="T39" fmla="*/ 15 h 31"/>
                <a:gd name="T40" fmla="*/ 19 w 19"/>
                <a:gd name="T41" fmla="*/ 20 h 31"/>
                <a:gd name="T42" fmla="*/ 19 w 19"/>
                <a:gd name="T43" fmla="*/ 20 h 31"/>
                <a:gd name="T44" fmla="*/ 19 w 19"/>
                <a:gd name="T45" fmla="*/ 26 h 31"/>
                <a:gd name="T46" fmla="*/ 19 w 19"/>
                <a:gd name="T47" fmla="*/ 26 h 31"/>
                <a:gd name="T48" fmla="*/ 14 w 19"/>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31">
                  <a:moveTo>
                    <a:pt x="14" y="31"/>
                  </a:moveTo>
                  <a:lnTo>
                    <a:pt x="14" y="31"/>
                  </a:lnTo>
                  <a:lnTo>
                    <a:pt x="9" y="31"/>
                  </a:lnTo>
                  <a:lnTo>
                    <a:pt x="4" y="26"/>
                  </a:lnTo>
                  <a:lnTo>
                    <a:pt x="0" y="20"/>
                  </a:lnTo>
                  <a:lnTo>
                    <a:pt x="0" y="15"/>
                  </a:lnTo>
                  <a:lnTo>
                    <a:pt x="0" y="10"/>
                  </a:lnTo>
                  <a:lnTo>
                    <a:pt x="0" y="5"/>
                  </a:lnTo>
                  <a:lnTo>
                    <a:pt x="4" y="0"/>
                  </a:lnTo>
                  <a:lnTo>
                    <a:pt x="9" y="0"/>
                  </a:lnTo>
                  <a:lnTo>
                    <a:pt x="14" y="0"/>
                  </a:lnTo>
                  <a:lnTo>
                    <a:pt x="14" y="5"/>
                  </a:lnTo>
                  <a:lnTo>
                    <a:pt x="19" y="10"/>
                  </a:lnTo>
                  <a:lnTo>
                    <a:pt x="19" y="15"/>
                  </a:lnTo>
                  <a:lnTo>
                    <a:pt x="19" y="20"/>
                  </a:lnTo>
                  <a:lnTo>
                    <a:pt x="19" y="26"/>
                  </a:lnTo>
                  <a:lnTo>
                    <a:pt x="14" y="31"/>
                  </a:lnTo>
                  <a:close/>
                </a:path>
              </a:pathLst>
            </a:custGeom>
            <a:solidFill>
              <a:srgbClr val="FFE6CC"/>
            </a:solidFill>
            <a:ln w="7938">
              <a:solidFill>
                <a:srgbClr val="FFF9CC"/>
              </a:solidFill>
              <a:prstDash val="solid"/>
              <a:round/>
              <a:headEnd/>
              <a:tailEnd/>
            </a:ln>
          </p:spPr>
          <p:txBody>
            <a:bodyPr/>
            <a:lstStyle/>
            <a:p>
              <a:endParaRPr lang="en-GB"/>
            </a:p>
          </p:txBody>
        </p:sp>
        <p:sp>
          <p:nvSpPr>
            <p:cNvPr id="51397" name="Oval 366"/>
            <p:cNvSpPr>
              <a:spLocks noChangeArrowheads="1"/>
            </p:cNvSpPr>
            <p:nvPr/>
          </p:nvSpPr>
          <p:spPr bwMode="auto">
            <a:xfrm>
              <a:off x="1107" y="3497"/>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8" name="Freeform 367"/>
            <p:cNvSpPr>
              <a:spLocks/>
            </p:cNvSpPr>
            <p:nvPr/>
          </p:nvSpPr>
          <p:spPr bwMode="auto">
            <a:xfrm>
              <a:off x="1107" y="3497"/>
              <a:ext cx="24" cy="31"/>
            </a:xfrm>
            <a:custGeom>
              <a:avLst/>
              <a:gdLst>
                <a:gd name="T0" fmla="*/ 19 w 24"/>
                <a:gd name="T1" fmla="*/ 26 h 31"/>
                <a:gd name="T2" fmla="*/ 14 w 24"/>
                <a:gd name="T3" fmla="*/ 31 h 31"/>
                <a:gd name="T4" fmla="*/ 14 w 24"/>
                <a:gd name="T5" fmla="*/ 31 h 31"/>
                <a:gd name="T6" fmla="*/ 9 w 24"/>
                <a:gd name="T7" fmla="*/ 26 h 31"/>
                <a:gd name="T8" fmla="*/ 9 w 24"/>
                <a:gd name="T9" fmla="*/ 26 h 31"/>
                <a:gd name="T10" fmla="*/ 5 w 24"/>
                <a:gd name="T11" fmla="*/ 20 h 31"/>
                <a:gd name="T12" fmla="*/ 5 w 24"/>
                <a:gd name="T13" fmla="*/ 15 h 31"/>
                <a:gd name="T14" fmla="*/ 5 w 24"/>
                <a:gd name="T15" fmla="*/ 15 h 31"/>
                <a:gd name="T16" fmla="*/ 0 w 24"/>
                <a:gd name="T17" fmla="*/ 10 h 31"/>
                <a:gd name="T18" fmla="*/ 0 w 24"/>
                <a:gd name="T19" fmla="*/ 5 h 31"/>
                <a:gd name="T20" fmla="*/ 0 w 24"/>
                <a:gd name="T21" fmla="*/ 5 h 31"/>
                <a:gd name="T22" fmla="*/ 9 w 24"/>
                <a:gd name="T23" fmla="*/ 0 h 31"/>
                <a:gd name="T24" fmla="*/ 9 w 24"/>
                <a:gd name="T25" fmla="*/ 0 h 31"/>
                <a:gd name="T26" fmla="*/ 9 w 24"/>
                <a:gd name="T27" fmla="*/ 0 h 31"/>
                <a:gd name="T28" fmla="*/ 14 w 24"/>
                <a:gd name="T29" fmla="*/ 0 h 31"/>
                <a:gd name="T30" fmla="*/ 14 w 24"/>
                <a:gd name="T31" fmla="*/ 0 h 31"/>
                <a:gd name="T32" fmla="*/ 19 w 24"/>
                <a:gd name="T33" fmla="*/ 0 h 31"/>
                <a:gd name="T34" fmla="*/ 24 w 24"/>
                <a:gd name="T35" fmla="*/ 5 h 31"/>
                <a:gd name="T36" fmla="*/ 24 w 24"/>
                <a:gd name="T37" fmla="*/ 10 h 31"/>
                <a:gd name="T38" fmla="*/ 24 w 24"/>
                <a:gd name="T39" fmla="*/ 15 h 31"/>
                <a:gd name="T40" fmla="*/ 24 w 24"/>
                <a:gd name="T41" fmla="*/ 20 h 31"/>
                <a:gd name="T42" fmla="*/ 24 w 24"/>
                <a:gd name="T43" fmla="*/ 20 h 31"/>
                <a:gd name="T44" fmla="*/ 24 w 24"/>
                <a:gd name="T45" fmla="*/ 26 h 31"/>
                <a:gd name="T46" fmla="*/ 24 w 24"/>
                <a:gd name="T47" fmla="*/ 26 h 31"/>
                <a:gd name="T48" fmla="*/ 19 w 24"/>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26"/>
                  </a:moveTo>
                  <a:lnTo>
                    <a:pt x="14" y="31"/>
                  </a:lnTo>
                  <a:lnTo>
                    <a:pt x="9" y="26"/>
                  </a:lnTo>
                  <a:lnTo>
                    <a:pt x="5" y="20"/>
                  </a:lnTo>
                  <a:lnTo>
                    <a:pt x="5" y="15"/>
                  </a:lnTo>
                  <a:lnTo>
                    <a:pt x="0" y="10"/>
                  </a:lnTo>
                  <a:lnTo>
                    <a:pt x="0" y="5"/>
                  </a:lnTo>
                  <a:lnTo>
                    <a:pt x="9" y="0"/>
                  </a:lnTo>
                  <a:lnTo>
                    <a:pt x="14" y="0"/>
                  </a:lnTo>
                  <a:lnTo>
                    <a:pt x="19" y="0"/>
                  </a:lnTo>
                  <a:lnTo>
                    <a:pt x="24" y="5"/>
                  </a:lnTo>
                  <a:lnTo>
                    <a:pt x="24" y="10"/>
                  </a:lnTo>
                  <a:lnTo>
                    <a:pt x="24" y="15"/>
                  </a:lnTo>
                  <a:lnTo>
                    <a:pt x="24" y="20"/>
                  </a:lnTo>
                  <a:lnTo>
                    <a:pt x="24" y="26"/>
                  </a:lnTo>
                  <a:lnTo>
                    <a:pt x="19" y="26"/>
                  </a:lnTo>
                  <a:close/>
                </a:path>
              </a:pathLst>
            </a:custGeom>
            <a:solidFill>
              <a:srgbClr val="FFE6CC"/>
            </a:solidFill>
            <a:ln w="7938">
              <a:solidFill>
                <a:srgbClr val="FFF9CC"/>
              </a:solidFill>
              <a:prstDash val="solid"/>
              <a:round/>
              <a:headEnd/>
              <a:tailEnd/>
            </a:ln>
          </p:spPr>
          <p:txBody>
            <a:bodyPr/>
            <a:lstStyle/>
            <a:p>
              <a:endParaRPr lang="en-GB"/>
            </a:p>
          </p:txBody>
        </p:sp>
        <p:sp>
          <p:nvSpPr>
            <p:cNvPr id="51399" name="Oval 368"/>
            <p:cNvSpPr>
              <a:spLocks noChangeArrowheads="1"/>
            </p:cNvSpPr>
            <p:nvPr/>
          </p:nvSpPr>
          <p:spPr bwMode="auto">
            <a:xfrm>
              <a:off x="1054" y="3353"/>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0" name="Freeform 369"/>
            <p:cNvSpPr>
              <a:spLocks/>
            </p:cNvSpPr>
            <p:nvPr/>
          </p:nvSpPr>
          <p:spPr bwMode="auto">
            <a:xfrm>
              <a:off x="1058" y="3353"/>
              <a:ext cx="25" cy="31"/>
            </a:xfrm>
            <a:custGeom>
              <a:avLst/>
              <a:gdLst>
                <a:gd name="T0" fmla="*/ 15 w 25"/>
                <a:gd name="T1" fmla="*/ 26 h 31"/>
                <a:gd name="T2" fmla="*/ 10 w 25"/>
                <a:gd name="T3" fmla="*/ 31 h 31"/>
                <a:gd name="T4" fmla="*/ 10 w 25"/>
                <a:gd name="T5" fmla="*/ 31 h 31"/>
                <a:gd name="T6" fmla="*/ 5 w 25"/>
                <a:gd name="T7" fmla="*/ 26 h 31"/>
                <a:gd name="T8" fmla="*/ 5 w 25"/>
                <a:gd name="T9" fmla="*/ 26 h 31"/>
                <a:gd name="T10" fmla="*/ 0 w 25"/>
                <a:gd name="T11" fmla="*/ 21 h 31"/>
                <a:gd name="T12" fmla="*/ 0 w 25"/>
                <a:gd name="T13" fmla="*/ 16 h 31"/>
                <a:gd name="T14" fmla="*/ 0 w 25"/>
                <a:gd name="T15" fmla="*/ 16 h 31"/>
                <a:gd name="T16" fmla="*/ 0 w 25"/>
                <a:gd name="T17" fmla="*/ 11 h 31"/>
                <a:gd name="T18" fmla="*/ 0 w 25"/>
                <a:gd name="T19" fmla="*/ 5 h 31"/>
                <a:gd name="T20" fmla="*/ 0 w 25"/>
                <a:gd name="T21" fmla="*/ 5 h 31"/>
                <a:gd name="T22" fmla="*/ 5 w 25"/>
                <a:gd name="T23" fmla="*/ 0 h 31"/>
                <a:gd name="T24" fmla="*/ 5 w 25"/>
                <a:gd name="T25" fmla="*/ 0 h 31"/>
                <a:gd name="T26" fmla="*/ 5 w 25"/>
                <a:gd name="T27" fmla="*/ 0 h 31"/>
                <a:gd name="T28" fmla="*/ 10 w 25"/>
                <a:gd name="T29" fmla="*/ 0 h 31"/>
                <a:gd name="T30" fmla="*/ 15 w 25"/>
                <a:gd name="T31" fmla="*/ 0 h 31"/>
                <a:gd name="T32" fmla="*/ 20 w 25"/>
                <a:gd name="T33" fmla="*/ 5 h 31"/>
                <a:gd name="T34" fmla="*/ 20 w 25"/>
                <a:gd name="T35" fmla="*/ 11 h 31"/>
                <a:gd name="T36" fmla="*/ 20 w 25"/>
                <a:gd name="T37" fmla="*/ 11 h 31"/>
                <a:gd name="T38" fmla="*/ 25 w 25"/>
                <a:gd name="T39" fmla="*/ 16 h 31"/>
                <a:gd name="T40" fmla="*/ 25 w 25"/>
                <a:gd name="T41" fmla="*/ 16 h 31"/>
                <a:gd name="T42" fmla="*/ 20 w 25"/>
                <a:gd name="T43" fmla="*/ 21 h 31"/>
                <a:gd name="T44" fmla="*/ 20 w 25"/>
                <a:gd name="T45" fmla="*/ 26 h 31"/>
                <a:gd name="T46" fmla="*/ 20 w 25"/>
                <a:gd name="T47" fmla="*/ 26 h 31"/>
                <a:gd name="T48" fmla="*/ 15 w 25"/>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1">
                  <a:moveTo>
                    <a:pt x="15" y="26"/>
                  </a:moveTo>
                  <a:lnTo>
                    <a:pt x="10" y="31"/>
                  </a:lnTo>
                  <a:lnTo>
                    <a:pt x="5" y="26"/>
                  </a:lnTo>
                  <a:lnTo>
                    <a:pt x="0" y="21"/>
                  </a:lnTo>
                  <a:lnTo>
                    <a:pt x="0" y="16"/>
                  </a:lnTo>
                  <a:lnTo>
                    <a:pt x="0" y="11"/>
                  </a:lnTo>
                  <a:lnTo>
                    <a:pt x="0" y="5"/>
                  </a:lnTo>
                  <a:lnTo>
                    <a:pt x="5" y="0"/>
                  </a:lnTo>
                  <a:lnTo>
                    <a:pt x="10" y="0"/>
                  </a:lnTo>
                  <a:lnTo>
                    <a:pt x="15" y="0"/>
                  </a:lnTo>
                  <a:lnTo>
                    <a:pt x="20" y="5"/>
                  </a:lnTo>
                  <a:lnTo>
                    <a:pt x="20" y="11"/>
                  </a:lnTo>
                  <a:lnTo>
                    <a:pt x="25" y="16"/>
                  </a:lnTo>
                  <a:lnTo>
                    <a:pt x="20" y="21"/>
                  </a:lnTo>
                  <a:lnTo>
                    <a:pt x="20" y="26"/>
                  </a:lnTo>
                  <a:lnTo>
                    <a:pt x="15" y="26"/>
                  </a:lnTo>
                  <a:close/>
                </a:path>
              </a:pathLst>
            </a:custGeom>
            <a:solidFill>
              <a:srgbClr val="FFE6CC"/>
            </a:solidFill>
            <a:ln w="7938">
              <a:solidFill>
                <a:srgbClr val="FFF9CC"/>
              </a:solidFill>
              <a:prstDash val="solid"/>
              <a:round/>
              <a:headEnd/>
              <a:tailEnd/>
            </a:ln>
          </p:spPr>
          <p:txBody>
            <a:bodyPr/>
            <a:lstStyle/>
            <a:p>
              <a:endParaRPr lang="en-GB"/>
            </a:p>
          </p:txBody>
        </p:sp>
      </p:grpSp>
      <p:sp>
        <p:nvSpPr>
          <p:cNvPr id="51210" name="Rectangle 370"/>
          <p:cNvSpPr>
            <a:spLocks noGrp="1"/>
          </p:cNvSpPr>
          <p:nvPr>
            <p:ph type="title"/>
          </p:nvPr>
        </p:nvSpPr>
        <p:spPr>
          <a:xfrm>
            <a:off x="1968175" y="260648"/>
            <a:ext cx="7483475" cy="1143000"/>
          </a:xfrm>
        </p:spPr>
        <p:txBody>
          <a:bodyPr/>
          <a:lstStyle/>
          <a:p>
            <a:pPr algn="ctr"/>
            <a:r>
              <a:rPr lang="en-GB" sz="3200" dirty="0" smtClean="0">
                <a:solidFill>
                  <a:srgbClr val="00B0F0"/>
                </a:solidFill>
                <a:ea typeface="ＭＳ Ｐゴシック" pitchFamily="1" charset="-128"/>
              </a:rPr>
              <a:t>Acute T-cell mediated rejection</a:t>
            </a:r>
          </a:p>
        </p:txBody>
      </p:sp>
      <p:sp>
        <p:nvSpPr>
          <p:cNvPr id="51211" name="Rectangle 371"/>
          <p:cNvSpPr>
            <a:spLocks noGrp="1"/>
          </p:cNvSpPr>
          <p:nvPr>
            <p:ph type="body" sz="half" idx="2"/>
          </p:nvPr>
        </p:nvSpPr>
        <p:spPr>
          <a:xfrm>
            <a:off x="3419475" y="1981200"/>
            <a:ext cx="4894263" cy="4616450"/>
          </a:xfrm>
        </p:spPr>
        <p:txBody>
          <a:bodyPr/>
          <a:lstStyle/>
          <a:p>
            <a:r>
              <a:rPr lang="en-GB" sz="2800" smtClean="0">
                <a:ea typeface="ＭＳ Ｐゴシック" pitchFamily="1" charset="-128"/>
              </a:rPr>
              <a:t>Recognition of donor HLA antigens by CD4+ T cells</a:t>
            </a:r>
          </a:p>
          <a:p>
            <a:r>
              <a:rPr lang="en-GB" sz="2800" smtClean="0">
                <a:ea typeface="ＭＳ Ｐゴシック" pitchFamily="1" charset="-128"/>
              </a:rPr>
              <a:t>Activation of CD4+ cells</a:t>
            </a:r>
          </a:p>
          <a:p>
            <a:pPr lvl="1"/>
            <a:r>
              <a:rPr lang="en-GB" sz="2400" smtClean="0">
                <a:ea typeface="ＭＳ Ｐゴシック" pitchFamily="1" charset="-128"/>
              </a:rPr>
              <a:t>Production of cytokines</a:t>
            </a:r>
          </a:p>
          <a:p>
            <a:pPr lvl="2"/>
            <a:r>
              <a:rPr lang="en-GB" sz="2000" smtClean="0">
                <a:ea typeface="ＭＳ Ｐゴシック" pitchFamily="1" charset="-128"/>
              </a:rPr>
              <a:t>Help for CD8+ cells</a:t>
            </a:r>
          </a:p>
          <a:p>
            <a:pPr lvl="2"/>
            <a:r>
              <a:rPr lang="en-GB" sz="2000" smtClean="0">
                <a:ea typeface="ＭＳ Ｐゴシック" pitchFamily="1" charset="-128"/>
              </a:rPr>
              <a:t>Help for B cells </a:t>
            </a:r>
          </a:p>
          <a:p>
            <a:pPr lvl="2"/>
            <a:r>
              <a:rPr lang="en-GB" sz="2000" smtClean="0">
                <a:ea typeface="ＭＳ Ｐゴシック" pitchFamily="1" charset="-128"/>
              </a:rPr>
              <a:t>Recruitment and activation of macrophages and neutrophils</a:t>
            </a:r>
          </a:p>
          <a:p>
            <a:r>
              <a:rPr lang="en-GB" sz="2800" smtClean="0">
                <a:ea typeface="ＭＳ Ｐゴシック" pitchFamily="1" charset="-128"/>
              </a:rPr>
              <a:t>= Type IV hypersensitivity response</a:t>
            </a:r>
          </a:p>
        </p:txBody>
      </p:sp>
      <p:grpSp>
        <p:nvGrpSpPr>
          <p:cNvPr id="51212" name="Group 372"/>
          <p:cNvGrpSpPr>
            <a:grpSpLocks/>
          </p:cNvGrpSpPr>
          <p:nvPr/>
        </p:nvGrpSpPr>
        <p:grpSpPr bwMode="auto">
          <a:xfrm>
            <a:off x="1509713" y="2854325"/>
            <a:ext cx="388937" cy="430213"/>
            <a:chOff x="691" y="3574"/>
            <a:chExt cx="266" cy="271"/>
          </a:xfrm>
        </p:grpSpPr>
        <p:sp>
          <p:nvSpPr>
            <p:cNvPr id="51309" name="Line 373"/>
            <p:cNvSpPr>
              <a:spLocks noChangeShapeType="1"/>
            </p:cNvSpPr>
            <p:nvPr/>
          </p:nvSpPr>
          <p:spPr bwMode="auto">
            <a:xfrm flipH="1">
              <a:off x="764" y="3779"/>
              <a:ext cx="14"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0" name="Line 374"/>
            <p:cNvSpPr>
              <a:spLocks noChangeShapeType="1"/>
            </p:cNvSpPr>
            <p:nvPr/>
          </p:nvSpPr>
          <p:spPr bwMode="auto">
            <a:xfrm flipH="1">
              <a:off x="778" y="3774"/>
              <a:ext cx="10"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1" name="AutoShape 375"/>
            <p:cNvSpPr>
              <a:spLocks noChangeArrowheads="1"/>
            </p:cNvSpPr>
            <p:nvPr/>
          </p:nvSpPr>
          <p:spPr bwMode="auto">
            <a:xfrm>
              <a:off x="754" y="3784"/>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2" name="Freeform 376"/>
            <p:cNvSpPr>
              <a:spLocks/>
            </p:cNvSpPr>
            <p:nvPr/>
          </p:nvSpPr>
          <p:spPr bwMode="auto">
            <a:xfrm>
              <a:off x="749" y="3784"/>
              <a:ext cx="34" cy="41"/>
            </a:xfrm>
            <a:custGeom>
              <a:avLst/>
              <a:gdLst>
                <a:gd name="T0" fmla="*/ 24 w 34"/>
                <a:gd name="T1" fmla="*/ 36 h 41"/>
                <a:gd name="T2" fmla="*/ 20 w 34"/>
                <a:gd name="T3" fmla="*/ 41 h 41"/>
                <a:gd name="T4" fmla="*/ 20 w 34"/>
                <a:gd name="T5" fmla="*/ 41 h 41"/>
                <a:gd name="T6" fmla="*/ 15 w 34"/>
                <a:gd name="T7" fmla="*/ 41 h 41"/>
                <a:gd name="T8" fmla="*/ 15 w 34"/>
                <a:gd name="T9" fmla="*/ 41 h 41"/>
                <a:gd name="T10" fmla="*/ 10 w 34"/>
                <a:gd name="T11" fmla="*/ 41 h 41"/>
                <a:gd name="T12" fmla="*/ 5 w 34"/>
                <a:gd name="T13" fmla="*/ 41 h 41"/>
                <a:gd name="T14" fmla="*/ 5 w 34"/>
                <a:gd name="T15" fmla="*/ 41 h 41"/>
                <a:gd name="T16" fmla="*/ 5 w 34"/>
                <a:gd name="T17" fmla="*/ 41 h 41"/>
                <a:gd name="T18" fmla="*/ 5 w 34"/>
                <a:gd name="T19" fmla="*/ 36 h 41"/>
                <a:gd name="T20" fmla="*/ 0 w 34"/>
                <a:gd name="T21" fmla="*/ 31 h 41"/>
                <a:gd name="T22" fmla="*/ 0 w 34"/>
                <a:gd name="T23" fmla="*/ 31 h 41"/>
                <a:gd name="T24" fmla="*/ 5 w 34"/>
                <a:gd name="T25" fmla="*/ 20 h 41"/>
                <a:gd name="T26" fmla="*/ 5 w 34"/>
                <a:gd name="T27" fmla="*/ 20 h 41"/>
                <a:gd name="T28" fmla="*/ 10 w 34"/>
                <a:gd name="T29" fmla="*/ 5 h 41"/>
                <a:gd name="T30" fmla="*/ 10 w 34"/>
                <a:gd name="T31" fmla="*/ 5 h 41"/>
                <a:gd name="T32" fmla="*/ 20 w 34"/>
                <a:gd name="T33" fmla="*/ 0 h 41"/>
                <a:gd name="T34" fmla="*/ 20 w 34"/>
                <a:gd name="T35" fmla="*/ 0 h 41"/>
                <a:gd name="T36" fmla="*/ 24 w 34"/>
                <a:gd name="T37" fmla="*/ 0 h 41"/>
                <a:gd name="T38" fmla="*/ 29 w 34"/>
                <a:gd name="T39" fmla="*/ 5 h 41"/>
                <a:gd name="T40" fmla="*/ 29 w 34"/>
                <a:gd name="T41" fmla="*/ 5 h 41"/>
                <a:gd name="T42" fmla="*/ 29 w 34"/>
                <a:gd name="T43" fmla="*/ 5 h 41"/>
                <a:gd name="T44" fmla="*/ 34 w 34"/>
                <a:gd name="T45" fmla="*/ 5 h 41"/>
                <a:gd name="T46" fmla="*/ 34 w 34"/>
                <a:gd name="T47" fmla="*/ 10 h 41"/>
                <a:gd name="T48" fmla="*/ 34 w 34"/>
                <a:gd name="T49" fmla="*/ 10 h 41"/>
                <a:gd name="T50" fmla="*/ 34 w 34"/>
                <a:gd name="T51" fmla="*/ 15 h 41"/>
                <a:gd name="T52" fmla="*/ 34 w 34"/>
                <a:gd name="T53" fmla="*/ 20 h 41"/>
                <a:gd name="T54" fmla="*/ 34 w 34"/>
                <a:gd name="T55" fmla="*/ 20 h 41"/>
                <a:gd name="T56" fmla="*/ 24 w 34"/>
                <a:gd name="T57" fmla="*/ 36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1">
                  <a:moveTo>
                    <a:pt x="24" y="36"/>
                  </a:moveTo>
                  <a:lnTo>
                    <a:pt x="20" y="41"/>
                  </a:lnTo>
                  <a:lnTo>
                    <a:pt x="15" y="41"/>
                  </a:lnTo>
                  <a:lnTo>
                    <a:pt x="10" y="41"/>
                  </a:lnTo>
                  <a:lnTo>
                    <a:pt x="5" y="41"/>
                  </a:lnTo>
                  <a:lnTo>
                    <a:pt x="5" y="36"/>
                  </a:lnTo>
                  <a:lnTo>
                    <a:pt x="0" y="31"/>
                  </a:lnTo>
                  <a:lnTo>
                    <a:pt x="5" y="20"/>
                  </a:lnTo>
                  <a:lnTo>
                    <a:pt x="10" y="5"/>
                  </a:lnTo>
                  <a:lnTo>
                    <a:pt x="20" y="0"/>
                  </a:lnTo>
                  <a:lnTo>
                    <a:pt x="24" y="0"/>
                  </a:lnTo>
                  <a:lnTo>
                    <a:pt x="29" y="5"/>
                  </a:lnTo>
                  <a:lnTo>
                    <a:pt x="34" y="5"/>
                  </a:lnTo>
                  <a:lnTo>
                    <a:pt x="34" y="10"/>
                  </a:lnTo>
                  <a:lnTo>
                    <a:pt x="34" y="15"/>
                  </a:lnTo>
                  <a:lnTo>
                    <a:pt x="34"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313" name="Line 377"/>
            <p:cNvSpPr>
              <a:spLocks noChangeShapeType="1"/>
            </p:cNvSpPr>
            <p:nvPr/>
          </p:nvSpPr>
          <p:spPr bwMode="auto">
            <a:xfrm flipV="1">
              <a:off x="773" y="3779"/>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4" name="Line 378"/>
            <p:cNvSpPr>
              <a:spLocks noChangeShapeType="1"/>
            </p:cNvSpPr>
            <p:nvPr/>
          </p:nvSpPr>
          <p:spPr bwMode="auto">
            <a:xfrm flipH="1">
              <a:off x="730" y="3707"/>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5" name="Line 379"/>
            <p:cNvSpPr>
              <a:spLocks noChangeShapeType="1"/>
            </p:cNvSpPr>
            <p:nvPr/>
          </p:nvSpPr>
          <p:spPr bwMode="auto">
            <a:xfrm flipH="1">
              <a:off x="740" y="3697"/>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6" name="AutoShape 380"/>
            <p:cNvSpPr>
              <a:spLocks noChangeArrowheads="1"/>
            </p:cNvSpPr>
            <p:nvPr/>
          </p:nvSpPr>
          <p:spPr bwMode="auto">
            <a:xfrm>
              <a:off x="715" y="3676"/>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7" name="Freeform 381"/>
            <p:cNvSpPr>
              <a:spLocks/>
            </p:cNvSpPr>
            <p:nvPr/>
          </p:nvSpPr>
          <p:spPr bwMode="auto">
            <a:xfrm>
              <a:off x="706" y="3687"/>
              <a:ext cx="43" cy="25"/>
            </a:xfrm>
            <a:custGeom>
              <a:avLst/>
              <a:gdLst>
                <a:gd name="T0" fmla="*/ 29 w 43"/>
                <a:gd name="T1" fmla="*/ 0 h 25"/>
                <a:gd name="T2" fmla="*/ 34 w 43"/>
                <a:gd name="T3" fmla="*/ 0 h 25"/>
                <a:gd name="T4" fmla="*/ 38 w 43"/>
                <a:gd name="T5" fmla="*/ 5 h 25"/>
                <a:gd name="T6" fmla="*/ 38 w 43"/>
                <a:gd name="T7" fmla="*/ 5 h 25"/>
                <a:gd name="T8" fmla="*/ 43 w 43"/>
                <a:gd name="T9" fmla="*/ 10 h 25"/>
                <a:gd name="T10" fmla="*/ 43 w 43"/>
                <a:gd name="T11" fmla="*/ 10 h 25"/>
                <a:gd name="T12" fmla="*/ 38 w 43"/>
                <a:gd name="T13" fmla="*/ 15 h 25"/>
                <a:gd name="T14" fmla="*/ 38 w 43"/>
                <a:gd name="T15" fmla="*/ 15 h 25"/>
                <a:gd name="T16" fmla="*/ 38 w 43"/>
                <a:gd name="T17" fmla="*/ 20 h 25"/>
                <a:gd name="T18" fmla="*/ 38 w 43"/>
                <a:gd name="T19" fmla="*/ 25 h 25"/>
                <a:gd name="T20" fmla="*/ 38 w 43"/>
                <a:gd name="T21" fmla="*/ 25 h 25"/>
                <a:gd name="T22" fmla="*/ 38 w 43"/>
                <a:gd name="T23" fmla="*/ 25 h 25"/>
                <a:gd name="T24" fmla="*/ 34 w 43"/>
                <a:gd name="T25" fmla="*/ 25 h 25"/>
                <a:gd name="T26" fmla="*/ 29 w 43"/>
                <a:gd name="T27" fmla="*/ 25 h 25"/>
                <a:gd name="T28" fmla="*/ 9 w 43"/>
                <a:gd name="T29" fmla="*/ 25 h 25"/>
                <a:gd name="T30" fmla="*/ 9 w 43"/>
                <a:gd name="T31" fmla="*/ 25 h 25"/>
                <a:gd name="T32" fmla="*/ 5 w 43"/>
                <a:gd name="T33" fmla="*/ 25 h 25"/>
                <a:gd name="T34" fmla="*/ 5 w 43"/>
                <a:gd name="T35" fmla="*/ 20 h 25"/>
                <a:gd name="T36" fmla="*/ 5 w 43"/>
                <a:gd name="T37" fmla="*/ 20 h 25"/>
                <a:gd name="T38" fmla="*/ 0 w 43"/>
                <a:gd name="T39" fmla="*/ 15 h 25"/>
                <a:gd name="T40" fmla="*/ 0 w 43"/>
                <a:gd name="T41" fmla="*/ 10 h 25"/>
                <a:gd name="T42" fmla="*/ 0 w 43"/>
                <a:gd name="T43" fmla="*/ 10 h 25"/>
                <a:gd name="T44" fmla="*/ 0 w 43"/>
                <a:gd name="T45" fmla="*/ 10 h 25"/>
                <a:gd name="T46" fmla="*/ 5 w 43"/>
                <a:gd name="T47" fmla="*/ 5 h 25"/>
                <a:gd name="T48" fmla="*/ 5 w 43"/>
                <a:gd name="T49" fmla="*/ 5 h 25"/>
                <a:gd name="T50" fmla="*/ 5 w 43"/>
                <a:gd name="T51" fmla="*/ 5 h 25"/>
                <a:gd name="T52" fmla="*/ 14 w 43"/>
                <a:gd name="T53" fmla="*/ 0 h 25"/>
                <a:gd name="T54" fmla="*/ 14 w 43"/>
                <a:gd name="T55" fmla="*/ 0 h 25"/>
                <a:gd name="T56" fmla="*/ 29 w 43"/>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25">
                  <a:moveTo>
                    <a:pt x="29" y="0"/>
                  </a:moveTo>
                  <a:lnTo>
                    <a:pt x="34" y="0"/>
                  </a:lnTo>
                  <a:lnTo>
                    <a:pt x="38" y="5"/>
                  </a:lnTo>
                  <a:lnTo>
                    <a:pt x="43" y="10"/>
                  </a:lnTo>
                  <a:lnTo>
                    <a:pt x="38" y="15"/>
                  </a:lnTo>
                  <a:lnTo>
                    <a:pt x="38" y="20"/>
                  </a:lnTo>
                  <a:lnTo>
                    <a:pt x="38" y="25"/>
                  </a:lnTo>
                  <a:lnTo>
                    <a:pt x="34" y="25"/>
                  </a:lnTo>
                  <a:lnTo>
                    <a:pt x="29" y="25"/>
                  </a:lnTo>
                  <a:lnTo>
                    <a:pt x="9" y="25"/>
                  </a:lnTo>
                  <a:lnTo>
                    <a:pt x="5" y="25"/>
                  </a:lnTo>
                  <a:lnTo>
                    <a:pt x="5" y="20"/>
                  </a:lnTo>
                  <a:lnTo>
                    <a:pt x="0" y="15"/>
                  </a:lnTo>
                  <a:lnTo>
                    <a:pt x="0" y="10"/>
                  </a:lnTo>
                  <a:lnTo>
                    <a:pt x="5" y="5"/>
                  </a:lnTo>
                  <a:lnTo>
                    <a:pt x="14" y="0"/>
                  </a:lnTo>
                  <a:lnTo>
                    <a:pt x="29" y="0"/>
                  </a:lnTo>
                  <a:close/>
                </a:path>
              </a:pathLst>
            </a:custGeom>
            <a:solidFill>
              <a:srgbClr val="0000D4"/>
            </a:solidFill>
            <a:ln w="7938">
              <a:solidFill>
                <a:srgbClr val="000000"/>
              </a:solidFill>
              <a:prstDash val="solid"/>
              <a:round/>
              <a:headEnd/>
              <a:tailEnd/>
            </a:ln>
          </p:spPr>
          <p:txBody>
            <a:bodyPr/>
            <a:lstStyle/>
            <a:p>
              <a:endParaRPr lang="en-GB"/>
            </a:p>
          </p:txBody>
        </p:sp>
        <p:sp>
          <p:nvSpPr>
            <p:cNvPr id="51318" name="Line 382"/>
            <p:cNvSpPr>
              <a:spLocks noChangeShapeType="1"/>
            </p:cNvSpPr>
            <p:nvPr/>
          </p:nvSpPr>
          <p:spPr bwMode="auto">
            <a:xfrm>
              <a:off x="744" y="3707"/>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9" name="Line 383"/>
            <p:cNvSpPr>
              <a:spLocks noChangeShapeType="1"/>
            </p:cNvSpPr>
            <p:nvPr/>
          </p:nvSpPr>
          <p:spPr bwMode="auto">
            <a:xfrm>
              <a:off x="865" y="3774"/>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0" name="Line 384"/>
            <p:cNvSpPr>
              <a:spLocks noChangeShapeType="1"/>
            </p:cNvSpPr>
            <p:nvPr/>
          </p:nvSpPr>
          <p:spPr bwMode="auto">
            <a:xfrm>
              <a:off x="865" y="3763"/>
              <a:ext cx="15"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1" name="AutoShape 385"/>
            <p:cNvSpPr>
              <a:spLocks noChangeArrowheads="1"/>
            </p:cNvSpPr>
            <p:nvPr/>
          </p:nvSpPr>
          <p:spPr bwMode="auto">
            <a:xfrm>
              <a:off x="860" y="3784"/>
              <a:ext cx="44" cy="31"/>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2" name="Freeform 386"/>
            <p:cNvSpPr>
              <a:spLocks/>
            </p:cNvSpPr>
            <p:nvPr/>
          </p:nvSpPr>
          <p:spPr bwMode="auto">
            <a:xfrm>
              <a:off x="865" y="3779"/>
              <a:ext cx="34" cy="41"/>
            </a:xfrm>
            <a:custGeom>
              <a:avLst/>
              <a:gdLst>
                <a:gd name="T0" fmla="*/ 29 w 34"/>
                <a:gd name="T1" fmla="*/ 36 h 41"/>
                <a:gd name="T2" fmla="*/ 24 w 34"/>
                <a:gd name="T3" fmla="*/ 41 h 41"/>
                <a:gd name="T4" fmla="*/ 24 w 34"/>
                <a:gd name="T5" fmla="*/ 41 h 41"/>
                <a:gd name="T6" fmla="*/ 19 w 34"/>
                <a:gd name="T7" fmla="*/ 41 h 41"/>
                <a:gd name="T8" fmla="*/ 19 w 34"/>
                <a:gd name="T9" fmla="*/ 41 h 41"/>
                <a:gd name="T10" fmla="*/ 15 w 34"/>
                <a:gd name="T11" fmla="*/ 41 h 41"/>
                <a:gd name="T12" fmla="*/ 15 w 34"/>
                <a:gd name="T13" fmla="*/ 36 h 41"/>
                <a:gd name="T14" fmla="*/ 5 w 34"/>
                <a:gd name="T15" fmla="*/ 20 h 41"/>
                <a:gd name="T16" fmla="*/ 5 w 34"/>
                <a:gd name="T17" fmla="*/ 20 h 41"/>
                <a:gd name="T18" fmla="*/ 0 w 34"/>
                <a:gd name="T19" fmla="*/ 15 h 41"/>
                <a:gd name="T20" fmla="*/ 0 w 34"/>
                <a:gd name="T21" fmla="*/ 10 h 41"/>
                <a:gd name="T22" fmla="*/ 0 w 34"/>
                <a:gd name="T23" fmla="*/ 10 h 41"/>
                <a:gd name="T24" fmla="*/ 5 w 34"/>
                <a:gd name="T25" fmla="*/ 5 h 41"/>
                <a:gd name="T26" fmla="*/ 5 w 34"/>
                <a:gd name="T27" fmla="*/ 5 h 41"/>
                <a:gd name="T28" fmla="*/ 5 w 34"/>
                <a:gd name="T29" fmla="*/ 5 h 41"/>
                <a:gd name="T30" fmla="*/ 5 w 34"/>
                <a:gd name="T31" fmla="*/ 5 h 41"/>
                <a:gd name="T32" fmla="*/ 15 w 34"/>
                <a:gd name="T33" fmla="*/ 0 h 41"/>
                <a:gd name="T34" fmla="*/ 15 w 34"/>
                <a:gd name="T35" fmla="*/ 0 h 41"/>
                <a:gd name="T36" fmla="*/ 19 w 34"/>
                <a:gd name="T37" fmla="*/ 0 h 41"/>
                <a:gd name="T38" fmla="*/ 19 w 34"/>
                <a:gd name="T39" fmla="*/ 5 h 41"/>
                <a:gd name="T40" fmla="*/ 19 w 34"/>
                <a:gd name="T41" fmla="*/ 5 h 41"/>
                <a:gd name="T42" fmla="*/ 34 w 34"/>
                <a:gd name="T43" fmla="*/ 20 h 41"/>
                <a:gd name="T44" fmla="*/ 34 w 34"/>
                <a:gd name="T45" fmla="*/ 25 h 41"/>
                <a:gd name="T46" fmla="*/ 34 w 34"/>
                <a:gd name="T47" fmla="*/ 31 h 41"/>
                <a:gd name="T48" fmla="*/ 34 w 34"/>
                <a:gd name="T49" fmla="*/ 31 h 41"/>
                <a:gd name="T50" fmla="*/ 29 w 34"/>
                <a:gd name="T51" fmla="*/ 36 h 41"/>
                <a:gd name="T52" fmla="*/ 29 w 34"/>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1">
                  <a:moveTo>
                    <a:pt x="29" y="36"/>
                  </a:moveTo>
                  <a:lnTo>
                    <a:pt x="24" y="41"/>
                  </a:lnTo>
                  <a:lnTo>
                    <a:pt x="19" y="41"/>
                  </a:lnTo>
                  <a:lnTo>
                    <a:pt x="15" y="41"/>
                  </a:lnTo>
                  <a:lnTo>
                    <a:pt x="15" y="36"/>
                  </a:lnTo>
                  <a:lnTo>
                    <a:pt x="5" y="20"/>
                  </a:lnTo>
                  <a:lnTo>
                    <a:pt x="0" y="15"/>
                  </a:lnTo>
                  <a:lnTo>
                    <a:pt x="0" y="10"/>
                  </a:lnTo>
                  <a:lnTo>
                    <a:pt x="5" y="5"/>
                  </a:lnTo>
                  <a:lnTo>
                    <a:pt x="15" y="0"/>
                  </a:lnTo>
                  <a:lnTo>
                    <a:pt x="19" y="0"/>
                  </a:lnTo>
                  <a:lnTo>
                    <a:pt x="19" y="5"/>
                  </a:lnTo>
                  <a:lnTo>
                    <a:pt x="34" y="20"/>
                  </a:lnTo>
                  <a:lnTo>
                    <a:pt x="34" y="25"/>
                  </a:lnTo>
                  <a:lnTo>
                    <a:pt x="34" y="31"/>
                  </a:lnTo>
                  <a:lnTo>
                    <a:pt x="29" y="36"/>
                  </a:lnTo>
                  <a:close/>
                </a:path>
              </a:pathLst>
            </a:custGeom>
            <a:solidFill>
              <a:srgbClr val="0000D4"/>
            </a:solidFill>
            <a:ln w="7938">
              <a:solidFill>
                <a:srgbClr val="000000"/>
              </a:solidFill>
              <a:prstDash val="solid"/>
              <a:round/>
              <a:headEnd/>
              <a:tailEnd/>
            </a:ln>
          </p:spPr>
          <p:txBody>
            <a:bodyPr/>
            <a:lstStyle/>
            <a:p>
              <a:endParaRPr lang="en-GB"/>
            </a:p>
          </p:txBody>
        </p:sp>
        <p:sp>
          <p:nvSpPr>
            <p:cNvPr id="51323" name="Line 387"/>
            <p:cNvSpPr>
              <a:spLocks noChangeShapeType="1"/>
            </p:cNvSpPr>
            <p:nvPr/>
          </p:nvSpPr>
          <p:spPr bwMode="auto">
            <a:xfrm flipH="1" flipV="1">
              <a:off x="865" y="3774"/>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4" name="Line 388"/>
            <p:cNvSpPr>
              <a:spLocks noChangeShapeType="1"/>
            </p:cNvSpPr>
            <p:nvPr/>
          </p:nvSpPr>
          <p:spPr bwMode="auto">
            <a:xfrm>
              <a:off x="894" y="3722"/>
              <a:ext cx="19" cy="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5" name="Line 389"/>
            <p:cNvSpPr>
              <a:spLocks noChangeShapeType="1"/>
            </p:cNvSpPr>
            <p:nvPr/>
          </p:nvSpPr>
          <p:spPr bwMode="auto">
            <a:xfrm>
              <a:off x="884" y="3712"/>
              <a:ext cx="25"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6" name="AutoShape 390"/>
            <p:cNvSpPr>
              <a:spLocks noChangeArrowheads="1"/>
            </p:cNvSpPr>
            <p:nvPr/>
          </p:nvSpPr>
          <p:spPr bwMode="auto">
            <a:xfrm>
              <a:off x="904" y="3702"/>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7" name="Freeform 391"/>
            <p:cNvSpPr>
              <a:spLocks/>
            </p:cNvSpPr>
            <p:nvPr/>
          </p:nvSpPr>
          <p:spPr bwMode="auto">
            <a:xfrm>
              <a:off x="899" y="3707"/>
              <a:ext cx="39" cy="31"/>
            </a:xfrm>
            <a:custGeom>
              <a:avLst/>
              <a:gdLst>
                <a:gd name="T0" fmla="*/ 10 w 39"/>
                <a:gd name="T1" fmla="*/ 26 h 31"/>
                <a:gd name="T2" fmla="*/ 10 w 39"/>
                <a:gd name="T3" fmla="*/ 26 h 31"/>
                <a:gd name="T4" fmla="*/ 5 w 39"/>
                <a:gd name="T5" fmla="*/ 26 h 31"/>
                <a:gd name="T6" fmla="*/ 0 w 39"/>
                <a:gd name="T7" fmla="*/ 21 h 31"/>
                <a:gd name="T8" fmla="*/ 0 w 39"/>
                <a:gd name="T9" fmla="*/ 10 h 31"/>
                <a:gd name="T10" fmla="*/ 0 w 39"/>
                <a:gd name="T11" fmla="*/ 10 h 31"/>
                <a:gd name="T12" fmla="*/ 0 w 39"/>
                <a:gd name="T13" fmla="*/ 10 h 31"/>
                <a:gd name="T14" fmla="*/ 5 w 39"/>
                <a:gd name="T15" fmla="*/ 5 h 31"/>
                <a:gd name="T16" fmla="*/ 5 w 39"/>
                <a:gd name="T17" fmla="*/ 5 h 31"/>
                <a:gd name="T18" fmla="*/ 5 w 39"/>
                <a:gd name="T19" fmla="*/ 5 h 31"/>
                <a:gd name="T20" fmla="*/ 14 w 39"/>
                <a:gd name="T21" fmla="*/ 0 h 31"/>
                <a:gd name="T22" fmla="*/ 14 w 39"/>
                <a:gd name="T23" fmla="*/ 0 h 31"/>
                <a:gd name="T24" fmla="*/ 29 w 39"/>
                <a:gd name="T25" fmla="*/ 5 h 31"/>
                <a:gd name="T26" fmla="*/ 34 w 39"/>
                <a:gd name="T27" fmla="*/ 5 h 31"/>
                <a:gd name="T28" fmla="*/ 39 w 39"/>
                <a:gd name="T29" fmla="*/ 5 h 31"/>
                <a:gd name="T30" fmla="*/ 39 w 39"/>
                <a:gd name="T31" fmla="*/ 5 h 31"/>
                <a:gd name="T32" fmla="*/ 39 w 39"/>
                <a:gd name="T33" fmla="*/ 10 h 31"/>
                <a:gd name="T34" fmla="*/ 39 w 39"/>
                <a:gd name="T35" fmla="*/ 15 h 31"/>
                <a:gd name="T36" fmla="*/ 39 w 39"/>
                <a:gd name="T37" fmla="*/ 15 h 31"/>
                <a:gd name="T38" fmla="*/ 39 w 39"/>
                <a:gd name="T39" fmla="*/ 15 h 31"/>
                <a:gd name="T40" fmla="*/ 39 w 39"/>
                <a:gd name="T41" fmla="*/ 21 h 31"/>
                <a:gd name="T42" fmla="*/ 39 w 39"/>
                <a:gd name="T43" fmla="*/ 21 h 31"/>
                <a:gd name="T44" fmla="*/ 34 w 39"/>
                <a:gd name="T45" fmla="*/ 26 h 31"/>
                <a:gd name="T46" fmla="*/ 29 w 39"/>
                <a:gd name="T47" fmla="*/ 31 h 31"/>
                <a:gd name="T48" fmla="*/ 29 w 39"/>
                <a:gd name="T49" fmla="*/ 31 h 31"/>
                <a:gd name="T50" fmla="*/ 24 w 39"/>
                <a:gd name="T51" fmla="*/ 31 h 31"/>
                <a:gd name="T52" fmla="*/ 10 w 39"/>
                <a:gd name="T53" fmla="*/ 2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31">
                  <a:moveTo>
                    <a:pt x="10" y="26"/>
                  </a:moveTo>
                  <a:lnTo>
                    <a:pt x="10" y="26"/>
                  </a:lnTo>
                  <a:lnTo>
                    <a:pt x="5" y="26"/>
                  </a:lnTo>
                  <a:lnTo>
                    <a:pt x="0" y="21"/>
                  </a:lnTo>
                  <a:lnTo>
                    <a:pt x="0" y="10"/>
                  </a:lnTo>
                  <a:lnTo>
                    <a:pt x="5" y="5"/>
                  </a:lnTo>
                  <a:lnTo>
                    <a:pt x="14" y="0"/>
                  </a:lnTo>
                  <a:lnTo>
                    <a:pt x="29" y="5"/>
                  </a:lnTo>
                  <a:lnTo>
                    <a:pt x="34" y="5"/>
                  </a:lnTo>
                  <a:lnTo>
                    <a:pt x="39" y="5"/>
                  </a:lnTo>
                  <a:lnTo>
                    <a:pt x="39" y="10"/>
                  </a:lnTo>
                  <a:lnTo>
                    <a:pt x="39" y="15"/>
                  </a:lnTo>
                  <a:lnTo>
                    <a:pt x="39" y="21"/>
                  </a:lnTo>
                  <a:lnTo>
                    <a:pt x="34" y="26"/>
                  </a:lnTo>
                  <a:lnTo>
                    <a:pt x="29" y="31"/>
                  </a:lnTo>
                  <a:lnTo>
                    <a:pt x="24" y="31"/>
                  </a:lnTo>
                  <a:lnTo>
                    <a:pt x="10" y="26"/>
                  </a:lnTo>
                  <a:close/>
                </a:path>
              </a:pathLst>
            </a:custGeom>
            <a:solidFill>
              <a:srgbClr val="0000D4"/>
            </a:solidFill>
            <a:ln w="7938">
              <a:solidFill>
                <a:srgbClr val="000000"/>
              </a:solidFill>
              <a:prstDash val="solid"/>
              <a:round/>
              <a:headEnd/>
              <a:tailEnd/>
            </a:ln>
          </p:spPr>
          <p:txBody>
            <a:bodyPr/>
            <a:lstStyle/>
            <a:p>
              <a:endParaRPr lang="en-GB"/>
            </a:p>
          </p:txBody>
        </p:sp>
        <p:sp>
          <p:nvSpPr>
            <p:cNvPr id="51328" name="Line 392"/>
            <p:cNvSpPr>
              <a:spLocks noChangeShapeType="1"/>
            </p:cNvSpPr>
            <p:nvPr/>
          </p:nvSpPr>
          <p:spPr bwMode="auto">
            <a:xfrm flipH="1">
              <a:off x="894" y="372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9" name="Line 393"/>
            <p:cNvSpPr>
              <a:spLocks noChangeShapeType="1"/>
            </p:cNvSpPr>
            <p:nvPr/>
          </p:nvSpPr>
          <p:spPr bwMode="auto">
            <a:xfrm flipH="1" flipV="1">
              <a:off x="788" y="3615"/>
              <a:ext cx="10"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0" name="Line 394"/>
            <p:cNvSpPr>
              <a:spLocks noChangeShapeType="1"/>
            </p:cNvSpPr>
            <p:nvPr/>
          </p:nvSpPr>
          <p:spPr bwMode="auto">
            <a:xfrm flipH="1" flipV="1">
              <a:off x="802" y="3620"/>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1" name="AutoShape 395"/>
            <p:cNvSpPr>
              <a:spLocks noChangeArrowheads="1"/>
            </p:cNvSpPr>
            <p:nvPr/>
          </p:nvSpPr>
          <p:spPr bwMode="auto">
            <a:xfrm>
              <a:off x="778" y="3589"/>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2" name="Freeform 396"/>
            <p:cNvSpPr>
              <a:spLocks/>
            </p:cNvSpPr>
            <p:nvPr/>
          </p:nvSpPr>
          <p:spPr bwMode="auto">
            <a:xfrm>
              <a:off x="778" y="3589"/>
              <a:ext cx="29" cy="41"/>
            </a:xfrm>
            <a:custGeom>
              <a:avLst/>
              <a:gdLst>
                <a:gd name="T0" fmla="*/ 29 w 29"/>
                <a:gd name="T1" fmla="*/ 26 h 41"/>
                <a:gd name="T2" fmla="*/ 29 w 29"/>
                <a:gd name="T3" fmla="*/ 31 h 41"/>
                <a:gd name="T4" fmla="*/ 29 w 29"/>
                <a:gd name="T5" fmla="*/ 36 h 41"/>
                <a:gd name="T6" fmla="*/ 29 w 29"/>
                <a:gd name="T7" fmla="*/ 36 h 41"/>
                <a:gd name="T8" fmla="*/ 24 w 29"/>
                <a:gd name="T9" fmla="*/ 41 h 41"/>
                <a:gd name="T10" fmla="*/ 24 w 29"/>
                <a:gd name="T11" fmla="*/ 41 h 41"/>
                <a:gd name="T12" fmla="*/ 20 w 29"/>
                <a:gd name="T13" fmla="*/ 41 h 41"/>
                <a:gd name="T14" fmla="*/ 20 w 29"/>
                <a:gd name="T15" fmla="*/ 41 h 41"/>
                <a:gd name="T16" fmla="*/ 15 w 29"/>
                <a:gd name="T17" fmla="*/ 41 h 41"/>
                <a:gd name="T18" fmla="*/ 15 w 29"/>
                <a:gd name="T19" fmla="*/ 41 h 41"/>
                <a:gd name="T20" fmla="*/ 10 w 29"/>
                <a:gd name="T21" fmla="*/ 36 h 41"/>
                <a:gd name="T22" fmla="*/ 5 w 29"/>
                <a:gd name="T23" fmla="*/ 31 h 41"/>
                <a:gd name="T24" fmla="*/ 0 w 29"/>
                <a:gd name="T25" fmla="*/ 16 h 41"/>
                <a:gd name="T26" fmla="*/ 0 w 29"/>
                <a:gd name="T27" fmla="*/ 16 h 41"/>
                <a:gd name="T28" fmla="*/ 0 w 29"/>
                <a:gd name="T29" fmla="*/ 10 h 41"/>
                <a:gd name="T30" fmla="*/ 0 w 29"/>
                <a:gd name="T31" fmla="*/ 5 h 41"/>
                <a:gd name="T32" fmla="*/ 0 w 29"/>
                <a:gd name="T33" fmla="*/ 5 h 41"/>
                <a:gd name="T34" fmla="*/ 10 w 29"/>
                <a:gd name="T35" fmla="*/ 0 h 41"/>
                <a:gd name="T36" fmla="*/ 10 w 29"/>
                <a:gd name="T37" fmla="*/ 0 h 41"/>
                <a:gd name="T38" fmla="*/ 10 w 29"/>
                <a:gd name="T39" fmla="*/ 0 h 41"/>
                <a:gd name="T40" fmla="*/ 15 w 29"/>
                <a:gd name="T41" fmla="*/ 0 h 41"/>
                <a:gd name="T42" fmla="*/ 20 w 29"/>
                <a:gd name="T43" fmla="*/ 5 h 41"/>
                <a:gd name="T44" fmla="*/ 24 w 29"/>
                <a:gd name="T45" fmla="*/ 10 h 41"/>
                <a:gd name="T46" fmla="*/ 24 w 29"/>
                <a:gd name="T47" fmla="*/ 10 h 41"/>
                <a:gd name="T48" fmla="*/ 29 w 29"/>
                <a:gd name="T49" fmla="*/ 2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29" y="26"/>
                  </a:moveTo>
                  <a:lnTo>
                    <a:pt x="29" y="31"/>
                  </a:lnTo>
                  <a:lnTo>
                    <a:pt x="29" y="36"/>
                  </a:lnTo>
                  <a:lnTo>
                    <a:pt x="24" y="41"/>
                  </a:lnTo>
                  <a:lnTo>
                    <a:pt x="20" y="41"/>
                  </a:lnTo>
                  <a:lnTo>
                    <a:pt x="15" y="41"/>
                  </a:lnTo>
                  <a:lnTo>
                    <a:pt x="10" y="36"/>
                  </a:lnTo>
                  <a:lnTo>
                    <a:pt x="5" y="31"/>
                  </a:lnTo>
                  <a:lnTo>
                    <a:pt x="0" y="16"/>
                  </a:lnTo>
                  <a:lnTo>
                    <a:pt x="0" y="10"/>
                  </a:lnTo>
                  <a:lnTo>
                    <a:pt x="0" y="5"/>
                  </a:lnTo>
                  <a:lnTo>
                    <a:pt x="10" y="0"/>
                  </a:lnTo>
                  <a:lnTo>
                    <a:pt x="15" y="0"/>
                  </a:lnTo>
                  <a:lnTo>
                    <a:pt x="20" y="5"/>
                  </a:lnTo>
                  <a:lnTo>
                    <a:pt x="24" y="10"/>
                  </a:lnTo>
                  <a:lnTo>
                    <a:pt x="29" y="26"/>
                  </a:lnTo>
                  <a:close/>
                </a:path>
              </a:pathLst>
            </a:custGeom>
            <a:solidFill>
              <a:srgbClr val="0000D4"/>
            </a:solidFill>
            <a:ln w="7938">
              <a:solidFill>
                <a:srgbClr val="000000"/>
              </a:solidFill>
              <a:prstDash val="solid"/>
              <a:round/>
              <a:headEnd/>
              <a:tailEnd/>
            </a:ln>
          </p:spPr>
          <p:txBody>
            <a:bodyPr/>
            <a:lstStyle/>
            <a:p>
              <a:endParaRPr lang="en-GB"/>
            </a:p>
          </p:txBody>
        </p:sp>
        <p:sp>
          <p:nvSpPr>
            <p:cNvPr id="51333" name="Line 397"/>
            <p:cNvSpPr>
              <a:spLocks noChangeShapeType="1"/>
            </p:cNvSpPr>
            <p:nvPr/>
          </p:nvSpPr>
          <p:spPr bwMode="auto">
            <a:xfrm>
              <a:off x="798" y="3630"/>
              <a:ext cx="1"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4" name="Line 398"/>
            <p:cNvSpPr>
              <a:spLocks noChangeShapeType="1"/>
            </p:cNvSpPr>
            <p:nvPr/>
          </p:nvSpPr>
          <p:spPr bwMode="auto">
            <a:xfrm flipV="1">
              <a:off x="870" y="3635"/>
              <a:ext cx="14"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5" name="Line 399"/>
            <p:cNvSpPr>
              <a:spLocks noChangeShapeType="1"/>
            </p:cNvSpPr>
            <p:nvPr/>
          </p:nvSpPr>
          <p:spPr bwMode="auto">
            <a:xfrm flipV="1">
              <a:off x="860" y="3640"/>
              <a:ext cx="10"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6" name="AutoShape 400"/>
            <p:cNvSpPr>
              <a:spLocks noChangeArrowheads="1"/>
            </p:cNvSpPr>
            <p:nvPr/>
          </p:nvSpPr>
          <p:spPr bwMode="auto">
            <a:xfrm>
              <a:off x="870" y="3610"/>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7" name="Freeform 401"/>
            <p:cNvSpPr>
              <a:spLocks/>
            </p:cNvSpPr>
            <p:nvPr/>
          </p:nvSpPr>
          <p:spPr bwMode="auto">
            <a:xfrm>
              <a:off x="865" y="3610"/>
              <a:ext cx="34" cy="41"/>
            </a:xfrm>
            <a:custGeom>
              <a:avLst/>
              <a:gdLst>
                <a:gd name="T0" fmla="*/ 24 w 34"/>
                <a:gd name="T1" fmla="*/ 36 h 41"/>
                <a:gd name="T2" fmla="*/ 19 w 34"/>
                <a:gd name="T3" fmla="*/ 41 h 41"/>
                <a:gd name="T4" fmla="*/ 19 w 34"/>
                <a:gd name="T5" fmla="*/ 41 h 41"/>
                <a:gd name="T6" fmla="*/ 15 w 34"/>
                <a:gd name="T7" fmla="*/ 41 h 41"/>
                <a:gd name="T8" fmla="*/ 15 w 34"/>
                <a:gd name="T9" fmla="*/ 41 h 41"/>
                <a:gd name="T10" fmla="*/ 10 w 34"/>
                <a:gd name="T11" fmla="*/ 41 h 41"/>
                <a:gd name="T12" fmla="*/ 5 w 34"/>
                <a:gd name="T13" fmla="*/ 41 h 41"/>
                <a:gd name="T14" fmla="*/ 5 w 34"/>
                <a:gd name="T15" fmla="*/ 41 h 41"/>
                <a:gd name="T16" fmla="*/ 5 w 34"/>
                <a:gd name="T17" fmla="*/ 41 h 41"/>
                <a:gd name="T18" fmla="*/ 0 w 34"/>
                <a:gd name="T19" fmla="*/ 36 h 41"/>
                <a:gd name="T20" fmla="*/ 0 w 34"/>
                <a:gd name="T21" fmla="*/ 30 h 41"/>
                <a:gd name="T22" fmla="*/ 0 w 34"/>
                <a:gd name="T23" fmla="*/ 30 h 41"/>
                <a:gd name="T24" fmla="*/ 0 w 34"/>
                <a:gd name="T25" fmla="*/ 25 h 41"/>
                <a:gd name="T26" fmla="*/ 0 w 34"/>
                <a:gd name="T27" fmla="*/ 20 h 41"/>
                <a:gd name="T28" fmla="*/ 10 w 34"/>
                <a:gd name="T29" fmla="*/ 5 h 41"/>
                <a:gd name="T30" fmla="*/ 15 w 34"/>
                <a:gd name="T31" fmla="*/ 5 h 41"/>
                <a:gd name="T32" fmla="*/ 15 w 34"/>
                <a:gd name="T33" fmla="*/ 5 h 41"/>
                <a:gd name="T34" fmla="*/ 19 w 34"/>
                <a:gd name="T35" fmla="*/ 0 h 41"/>
                <a:gd name="T36" fmla="*/ 24 w 34"/>
                <a:gd name="T37" fmla="*/ 0 h 41"/>
                <a:gd name="T38" fmla="*/ 29 w 34"/>
                <a:gd name="T39" fmla="*/ 5 h 41"/>
                <a:gd name="T40" fmla="*/ 29 w 34"/>
                <a:gd name="T41" fmla="*/ 5 h 41"/>
                <a:gd name="T42" fmla="*/ 29 w 34"/>
                <a:gd name="T43" fmla="*/ 5 h 41"/>
                <a:gd name="T44" fmla="*/ 34 w 34"/>
                <a:gd name="T45" fmla="*/ 10 h 41"/>
                <a:gd name="T46" fmla="*/ 34 w 34"/>
                <a:gd name="T47" fmla="*/ 15 h 41"/>
                <a:gd name="T48" fmla="*/ 34 w 34"/>
                <a:gd name="T49" fmla="*/ 15 h 41"/>
                <a:gd name="T50" fmla="*/ 29 w 34"/>
                <a:gd name="T51" fmla="*/ 20 h 41"/>
                <a:gd name="T52" fmla="*/ 24 w 34"/>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1">
                  <a:moveTo>
                    <a:pt x="24" y="36"/>
                  </a:moveTo>
                  <a:lnTo>
                    <a:pt x="19" y="41"/>
                  </a:lnTo>
                  <a:lnTo>
                    <a:pt x="15" y="41"/>
                  </a:lnTo>
                  <a:lnTo>
                    <a:pt x="10" y="41"/>
                  </a:lnTo>
                  <a:lnTo>
                    <a:pt x="5" y="41"/>
                  </a:lnTo>
                  <a:lnTo>
                    <a:pt x="0" y="36"/>
                  </a:lnTo>
                  <a:lnTo>
                    <a:pt x="0" y="30"/>
                  </a:lnTo>
                  <a:lnTo>
                    <a:pt x="0" y="25"/>
                  </a:lnTo>
                  <a:lnTo>
                    <a:pt x="0" y="20"/>
                  </a:lnTo>
                  <a:lnTo>
                    <a:pt x="10" y="5"/>
                  </a:lnTo>
                  <a:lnTo>
                    <a:pt x="15" y="5"/>
                  </a:lnTo>
                  <a:lnTo>
                    <a:pt x="19" y="0"/>
                  </a:lnTo>
                  <a:lnTo>
                    <a:pt x="24" y="0"/>
                  </a:lnTo>
                  <a:lnTo>
                    <a:pt x="29" y="5"/>
                  </a:lnTo>
                  <a:lnTo>
                    <a:pt x="34" y="10"/>
                  </a:lnTo>
                  <a:lnTo>
                    <a:pt x="34" y="15"/>
                  </a:lnTo>
                  <a:lnTo>
                    <a:pt x="29"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338" name="Line 402"/>
            <p:cNvSpPr>
              <a:spLocks noChangeShapeType="1"/>
            </p:cNvSpPr>
            <p:nvPr/>
          </p:nvSpPr>
          <p:spPr bwMode="auto">
            <a:xfrm flipH="1">
              <a:off x="870" y="3651"/>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9" name="Oval 403"/>
            <p:cNvSpPr>
              <a:spLocks noChangeArrowheads="1"/>
            </p:cNvSpPr>
            <p:nvPr/>
          </p:nvSpPr>
          <p:spPr bwMode="auto">
            <a:xfrm>
              <a:off x="759" y="3635"/>
              <a:ext cx="135" cy="169"/>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0" name="Freeform 404"/>
            <p:cNvSpPr>
              <a:spLocks/>
            </p:cNvSpPr>
            <p:nvPr/>
          </p:nvSpPr>
          <p:spPr bwMode="auto">
            <a:xfrm>
              <a:off x="744" y="3646"/>
              <a:ext cx="155" cy="138"/>
            </a:xfrm>
            <a:custGeom>
              <a:avLst/>
              <a:gdLst>
                <a:gd name="T0" fmla="*/ 73 w 155"/>
                <a:gd name="T1" fmla="*/ 138 h 138"/>
                <a:gd name="T2" fmla="*/ 63 w 155"/>
                <a:gd name="T3" fmla="*/ 138 h 138"/>
                <a:gd name="T4" fmla="*/ 49 w 155"/>
                <a:gd name="T5" fmla="*/ 133 h 138"/>
                <a:gd name="T6" fmla="*/ 34 w 155"/>
                <a:gd name="T7" fmla="*/ 128 h 138"/>
                <a:gd name="T8" fmla="*/ 25 w 155"/>
                <a:gd name="T9" fmla="*/ 117 h 138"/>
                <a:gd name="T10" fmla="*/ 20 w 155"/>
                <a:gd name="T11" fmla="*/ 112 h 138"/>
                <a:gd name="T12" fmla="*/ 15 w 155"/>
                <a:gd name="T13" fmla="*/ 107 h 138"/>
                <a:gd name="T14" fmla="*/ 10 w 155"/>
                <a:gd name="T15" fmla="*/ 97 h 138"/>
                <a:gd name="T16" fmla="*/ 5 w 155"/>
                <a:gd name="T17" fmla="*/ 87 h 138"/>
                <a:gd name="T18" fmla="*/ 0 w 155"/>
                <a:gd name="T19" fmla="*/ 71 h 138"/>
                <a:gd name="T20" fmla="*/ 0 w 155"/>
                <a:gd name="T21" fmla="*/ 61 h 138"/>
                <a:gd name="T22" fmla="*/ 0 w 155"/>
                <a:gd name="T23" fmla="*/ 56 h 138"/>
                <a:gd name="T24" fmla="*/ 5 w 155"/>
                <a:gd name="T25" fmla="*/ 46 h 138"/>
                <a:gd name="T26" fmla="*/ 15 w 155"/>
                <a:gd name="T27" fmla="*/ 30 h 138"/>
                <a:gd name="T28" fmla="*/ 25 w 155"/>
                <a:gd name="T29" fmla="*/ 20 h 138"/>
                <a:gd name="T30" fmla="*/ 29 w 155"/>
                <a:gd name="T31" fmla="*/ 15 h 138"/>
                <a:gd name="T32" fmla="*/ 39 w 155"/>
                <a:gd name="T33" fmla="*/ 10 h 138"/>
                <a:gd name="T34" fmla="*/ 49 w 155"/>
                <a:gd name="T35" fmla="*/ 5 h 138"/>
                <a:gd name="T36" fmla="*/ 63 w 155"/>
                <a:gd name="T37" fmla="*/ 0 h 138"/>
                <a:gd name="T38" fmla="*/ 78 w 155"/>
                <a:gd name="T39" fmla="*/ 0 h 138"/>
                <a:gd name="T40" fmla="*/ 87 w 155"/>
                <a:gd name="T41" fmla="*/ 0 h 138"/>
                <a:gd name="T42" fmla="*/ 92 w 155"/>
                <a:gd name="T43" fmla="*/ 0 h 138"/>
                <a:gd name="T44" fmla="*/ 107 w 155"/>
                <a:gd name="T45" fmla="*/ 5 h 138"/>
                <a:gd name="T46" fmla="*/ 116 w 155"/>
                <a:gd name="T47" fmla="*/ 10 h 138"/>
                <a:gd name="T48" fmla="*/ 131 w 155"/>
                <a:gd name="T49" fmla="*/ 20 h 138"/>
                <a:gd name="T50" fmla="*/ 136 w 155"/>
                <a:gd name="T51" fmla="*/ 25 h 138"/>
                <a:gd name="T52" fmla="*/ 140 w 155"/>
                <a:gd name="T53" fmla="*/ 30 h 138"/>
                <a:gd name="T54" fmla="*/ 150 w 155"/>
                <a:gd name="T55" fmla="*/ 46 h 138"/>
                <a:gd name="T56" fmla="*/ 155 w 155"/>
                <a:gd name="T57" fmla="*/ 56 h 138"/>
                <a:gd name="T58" fmla="*/ 155 w 155"/>
                <a:gd name="T59" fmla="*/ 66 h 138"/>
                <a:gd name="T60" fmla="*/ 155 w 155"/>
                <a:gd name="T61" fmla="*/ 76 h 138"/>
                <a:gd name="T62" fmla="*/ 155 w 155"/>
                <a:gd name="T63" fmla="*/ 87 h 138"/>
                <a:gd name="T64" fmla="*/ 150 w 155"/>
                <a:gd name="T65" fmla="*/ 102 h 138"/>
                <a:gd name="T66" fmla="*/ 145 w 155"/>
                <a:gd name="T67" fmla="*/ 112 h 138"/>
                <a:gd name="T68" fmla="*/ 140 w 155"/>
                <a:gd name="T69" fmla="*/ 117 h 138"/>
                <a:gd name="T70" fmla="*/ 131 w 155"/>
                <a:gd name="T71" fmla="*/ 123 h 138"/>
                <a:gd name="T72" fmla="*/ 126 w 155"/>
                <a:gd name="T73" fmla="*/ 128 h 138"/>
                <a:gd name="T74" fmla="*/ 112 w 155"/>
                <a:gd name="T75" fmla="*/ 133 h 138"/>
                <a:gd name="T76" fmla="*/ 97 w 155"/>
                <a:gd name="T77" fmla="*/ 138 h 138"/>
                <a:gd name="T78" fmla="*/ 83 w 155"/>
                <a:gd name="T79" fmla="*/ 138 h 138"/>
                <a:gd name="T80" fmla="*/ 73 w 155"/>
                <a:gd name="T81" fmla="*/ 138 h 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5" h="138">
                  <a:moveTo>
                    <a:pt x="73" y="138"/>
                  </a:moveTo>
                  <a:lnTo>
                    <a:pt x="63" y="138"/>
                  </a:lnTo>
                  <a:lnTo>
                    <a:pt x="49" y="133"/>
                  </a:lnTo>
                  <a:lnTo>
                    <a:pt x="34" y="128"/>
                  </a:lnTo>
                  <a:lnTo>
                    <a:pt x="25" y="117"/>
                  </a:lnTo>
                  <a:lnTo>
                    <a:pt x="20" y="112"/>
                  </a:lnTo>
                  <a:lnTo>
                    <a:pt x="15" y="107"/>
                  </a:lnTo>
                  <a:lnTo>
                    <a:pt x="10" y="97"/>
                  </a:lnTo>
                  <a:lnTo>
                    <a:pt x="5" y="87"/>
                  </a:lnTo>
                  <a:lnTo>
                    <a:pt x="0" y="71"/>
                  </a:lnTo>
                  <a:lnTo>
                    <a:pt x="0" y="61"/>
                  </a:lnTo>
                  <a:lnTo>
                    <a:pt x="0" y="56"/>
                  </a:lnTo>
                  <a:lnTo>
                    <a:pt x="5" y="46"/>
                  </a:lnTo>
                  <a:lnTo>
                    <a:pt x="15" y="30"/>
                  </a:lnTo>
                  <a:lnTo>
                    <a:pt x="25" y="20"/>
                  </a:lnTo>
                  <a:lnTo>
                    <a:pt x="29" y="15"/>
                  </a:lnTo>
                  <a:lnTo>
                    <a:pt x="39" y="10"/>
                  </a:lnTo>
                  <a:lnTo>
                    <a:pt x="49" y="5"/>
                  </a:lnTo>
                  <a:lnTo>
                    <a:pt x="63" y="0"/>
                  </a:lnTo>
                  <a:lnTo>
                    <a:pt x="78" y="0"/>
                  </a:lnTo>
                  <a:lnTo>
                    <a:pt x="87" y="0"/>
                  </a:lnTo>
                  <a:lnTo>
                    <a:pt x="92" y="0"/>
                  </a:lnTo>
                  <a:lnTo>
                    <a:pt x="107" y="5"/>
                  </a:lnTo>
                  <a:lnTo>
                    <a:pt x="116" y="10"/>
                  </a:lnTo>
                  <a:lnTo>
                    <a:pt x="131" y="20"/>
                  </a:lnTo>
                  <a:lnTo>
                    <a:pt x="136" y="25"/>
                  </a:lnTo>
                  <a:lnTo>
                    <a:pt x="140" y="30"/>
                  </a:lnTo>
                  <a:lnTo>
                    <a:pt x="150" y="46"/>
                  </a:lnTo>
                  <a:lnTo>
                    <a:pt x="155" y="56"/>
                  </a:lnTo>
                  <a:lnTo>
                    <a:pt x="155" y="66"/>
                  </a:lnTo>
                  <a:lnTo>
                    <a:pt x="155" y="76"/>
                  </a:lnTo>
                  <a:lnTo>
                    <a:pt x="155" y="87"/>
                  </a:lnTo>
                  <a:lnTo>
                    <a:pt x="150" y="102"/>
                  </a:lnTo>
                  <a:lnTo>
                    <a:pt x="145" y="112"/>
                  </a:lnTo>
                  <a:lnTo>
                    <a:pt x="140" y="117"/>
                  </a:lnTo>
                  <a:lnTo>
                    <a:pt x="131" y="123"/>
                  </a:lnTo>
                  <a:lnTo>
                    <a:pt x="126" y="128"/>
                  </a:lnTo>
                  <a:lnTo>
                    <a:pt x="112" y="133"/>
                  </a:lnTo>
                  <a:lnTo>
                    <a:pt x="97" y="138"/>
                  </a:lnTo>
                  <a:lnTo>
                    <a:pt x="83" y="138"/>
                  </a:lnTo>
                  <a:lnTo>
                    <a:pt x="73" y="138"/>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341" name="Oval 405"/>
            <p:cNvSpPr>
              <a:spLocks noChangeArrowheads="1"/>
            </p:cNvSpPr>
            <p:nvPr/>
          </p:nvSpPr>
          <p:spPr bwMode="auto">
            <a:xfrm>
              <a:off x="759" y="3661"/>
              <a:ext cx="101" cy="118"/>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2" name="Freeform 406"/>
            <p:cNvSpPr>
              <a:spLocks/>
            </p:cNvSpPr>
            <p:nvPr/>
          </p:nvSpPr>
          <p:spPr bwMode="auto">
            <a:xfrm>
              <a:off x="754" y="3661"/>
              <a:ext cx="106" cy="108"/>
            </a:xfrm>
            <a:custGeom>
              <a:avLst/>
              <a:gdLst>
                <a:gd name="T0" fmla="*/ 48 w 106"/>
                <a:gd name="T1" fmla="*/ 108 h 108"/>
                <a:gd name="T2" fmla="*/ 39 w 106"/>
                <a:gd name="T3" fmla="*/ 108 h 108"/>
                <a:gd name="T4" fmla="*/ 24 w 106"/>
                <a:gd name="T5" fmla="*/ 97 h 108"/>
                <a:gd name="T6" fmla="*/ 15 w 106"/>
                <a:gd name="T7" fmla="*/ 87 h 108"/>
                <a:gd name="T8" fmla="*/ 10 w 106"/>
                <a:gd name="T9" fmla="*/ 82 h 108"/>
                <a:gd name="T10" fmla="*/ 5 w 106"/>
                <a:gd name="T11" fmla="*/ 72 h 108"/>
                <a:gd name="T12" fmla="*/ 0 w 106"/>
                <a:gd name="T13" fmla="*/ 61 h 108"/>
                <a:gd name="T14" fmla="*/ 0 w 106"/>
                <a:gd name="T15" fmla="*/ 51 h 108"/>
                <a:gd name="T16" fmla="*/ 0 w 106"/>
                <a:gd name="T17" fmla="*/ 46 h 108"/>
                <a:gd name="T18" fmla="*/ 5 w 106"/>
                <a:gd name="T19" fmla="*/ 36 h 108"/>
                <a:gd name="T20" fmla="*/ 15 w 106"/>
                <a:gd name="T21" fmla="*/ 20 h 108"/>
                <a:gd name="T22" fmla="*/ 19 w 106"/>
                <a:gd name="T23" fmla="*/ 15 h 108"/>
                <a:gd name="T24" fmla="*/ 24 w 106"/>
                <a:gd name="T25" fmla="*/ 10 h 108"/>
                <a:gd name="T26" fmla="*/ 34 w 106"/>
                <a:gd name="T27" fmla="*/ 5 h 108"/>
                <a:gd name="T28" fmla="*/ 44 w 106"/>
                <a:gd name="T29" fmla="*/ 0 h 108"/>
                <a:gd name="T30" fmla="*/ 53 w 106"/>
                <a:gd name="T31" fmla="*/ 0 h 108"/>
                <a:gd name="T32" fmla="*/ 58 w 106"/>
                <a:gd name="T33" fmla="*/ 0 h 108"/>
                <a:gd name="T34" fmla="*/ 73 w 106"/>
                <a:gd name="T35" fmla="*/ 5 h 108"/>
                <a:gd name="T36" fmla="*/ 92 w 106"/>
                <a:gd name="T37" fmla="*/ 15 h 108"/>
                <a:gd name="T38" fmla="*/ 97 w 106"/>
                <a:gd name="T39" fmla="*/ 20 h 108"/>
                <a:gd name="T40" fmla="*/ 102 w 106"/>
                <a:gd name="T41" fmla="*/ 26 h 108"/>
                <a:gd name="T42" fmla="*/ 106 w 106"/>
                <a:gd name="T43" fmla="*/ 36 h 108"/>
                <a:gd name="T44" fmla="*/ 106 w 106"/>
                <a:gd name="T45" fmla="*/ 41 h 108"/>
                <a:gd name="T46" fmla="*/ 106 w 106"/>
                <a:gd name="T47" fmla="*/ 56 h 108"/>
                <a:gd name="T48" fmla="*/ 106 w 106"/>
                <a:gd name="T49" fmla="*/ 61 h 108"/>
                <a:gd name="T50" fmla="*/ 106 w 106"/>
                <a:gd name="T51" fmla="*/ 67 h 108"/>
                <a:gd name="T52" fmla="*/ 106 w 106"/>
                <a:gd name="T53" fmla="*/ 72 h 108"/>
                <a:gd name="T54" fmla="*/ 102 w 106"/>
                <a:gd name="T55" fmla="*/ 82 h 108"/>
                <a:gd name="T56" fmla="*/ 92 w 106"/>
                <a:gd name="T57" fmla="*/ 92 h 108"/>
                <a:gd name="T58" fmla="*/ 87 w 106"/>
                <a:gd name="T59" fmla="*/ 92 h 108"/>
                <a:gd name="T60" fmla="*/ 82 w 106"/>
                <a:gd name="T61" fmla="*/ 97 h 108"/>
                <a:gd name="T62" fmla="*/ 73 w 106"/>
                <a:gd name="T63" fmla="*/ 102 h 108"/>
                <a:gd name="T64" fmla="*/ 63 w 106"/>
                <a:gd name="T65" fmla="*/ 108 h 108"/>
                <a:gd name="T66" fmla="*/ 53 w 106"/>
                <a:gd name="T67" fmla="*/ 108 h 108"/>
                <a:gd name="T68" fmla="*/ 48 w 106"/>
                <a:gd name="T69" fmla="*/ 108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 h="108">
                  <a:moveTo>
                    <a:pt x="48" y="108"/>
                  </a:moveTo>
                  <a:lnTo>
                    <a:pt x="39" y="108"/>
                  </a:lnTo>
                  <a:lnTo>
                    <a:pt x="24" y="97"/>
                  </a:lnTo>
                  <a:lnTo>
                    <a:pt x="15" y="87"/>
                  </a:lnTo>
                  <a:lnTo>
                    <a:pt x="10" y="82"/>
                  </a:lnTo>
                  <a:lnTo>
                    <a:pt x="5" y="72"/>
                  </a:lnTo>
                  <a:lnTo>
                    <a:pt x="0" y="61"/>
                  </a:lnTo>
                  <a:lnTo>
                    <a:pt x="0" y="51"/>
                  </a:lnTo>
                  <a:lnTo>
                    <a:pt x="0" y="46"/>
                  </a:lnTo>
                  <a:lnTo>
                    <a:pt x="5" y="36"/>
                  </a:lnTo>
                  <a:lnTo>
                    <a:pt x="15" y="20"/>
                  </a:lnTo>
                  <a:lnTo>
                    <a:pt x="19" y="15"/>
                  </a:lnTo>
                  <a:lnTo>
                    <a:pt x="24" y="10"/>
                  </a:lnTo>
                  <a:lnTo>
                    <a:pt x="34" y="5"/>
                  </a:lnTo>
                  <a:lnTo>
                    <a:pt x="44" y="0"/>
                  </a:lnTo>
                  <a:lnTo>
                    <a:pt x="53" y="0"/>
                  </a:lnTo>
                  <a:lnTo>
                    <a:pt x="58" y="0"/>
                  </a:lnTo>
                  <a:lnTo>
                    <a:pt x="73" y="5"/>
                  </a:lnTo>
                  <a:lnTo>
                    <a:pt x="92" y="15"/>
                  </a:lnTo>
                  <a:lnTo>
                    <a:pt x="97" y="20"/>
                  </a:lnTo>
                  <a:lnTo>
                    <a:pt x="102" y="26"/>
                  </a:lnTo>
                  <a:lnTo>
                    <a:pt x="106" y="36"/>
                  </a:lnTo>
                  <a:lnTo>
                    <a:pt x="106" y="41"/>
                  </a:lnTo>
                  <a:lnTo>
                    <a:pt x="106" y="56"/>
                  </a:lnTo>
                  <a:lnTo>
                    <a:pt x="106" y="61"/>
                  </a:lnTo>
                  <a:lnTo>
                    <a:pt x="106" y="67"/>
                  </a:lnTo>
                  <a:lnTo>
                    <a:pt x="106" y="72"/>
                  </a:lnTo>
                  <a:lnTo>
                    <a:pt x="102" y="82"/>
                  </a:lnTo>
                  <a:lnTo>
                    <a:pt x="92" y="92"/>
                  </a:lnTo>
                  <a:lnTo>
                    <a:pt x="87" y="92"/>
                  </a:lnTo>
                  <a:lnTo>
                    <a:pt x="82" y="97"/>
                  </a:lnTo>
                  <a:lnTo>
                    <a:pt x="73" y="102"/>
                  </a:lnTo>
                  <a:lnTo>
                    <a:pt x="63" y="108"/>
                  </a:lnTo>
                  <a:lnTo>
                    <a:pt x="53" y="108"/>
                  </a:lnTo>
                  <a:lnTo>
                    <a:pt x="48" y="108"/>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343" name="Oval 407"/>
            <p:cNvSpPr>
              <a:spLocks noChangeArrowheads="1"/>
            </p:cNvSpPr>
            <p:nvPr/>
          </p:nvSpPr>
          <p:spPr bwMode="auto">
            <a:xfrm>
              <a:off x="880" y="3599"/>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4" name="Freeform 408"/>
            <p:cNvSpPr>
              <a:spLocks/>
            </p:cNvSpPr>
            <p:nvPr/>
          </p:nvSpPr>
          <p:spPr bwMode="auto">
            <a:xfrm>
              <a:off x="884" y="3599"/>
              <a:ext cx="25" cy="31"/>
            </a:xfrm>
            <a:custGeom>
              <a:avLst/>
              <a:gdLst>
                <a:gd name="T0" fmla="*/ 15 w 25"/>
                <a:gd name="T1" fmla="*/ 26 h 31"/>
                <a:gd name="T2" fmla="*/ 10 w 25"/>
                <a:gd name="T3" fmla="*/ 31 h 31"/>
                <a:gd name="T4" fmla="*/ 10 w 25"/>
                <a:gd name="T5" fmla="*/ 31 h 31"/>
                <a:gd name="T6" fmla="*/ 5 w 25"/>
                <a:gd name="T7" fmla="*/ 26 h 31"/>
                <a:gd name="T8" fmla="*/ 5 w 25"/>
                <a:gd name="T9" fmla="*/ 26 h 31"/>
                <a:gd name="T10" fmla="*/ 0 w 25"/>
                <a:gd name="T11" fmla="*/ 21 h 31"/>
                <a:gd name="T12" fmla="*/ 0 w 25"/>
                <a:gd name="T13" fmla="*/ 16 h 31"/>
                <a:gd name="T14" fmla="*/ 0 w 25"/>
                <a:gd name="T15" fmla="*/ 16 h 31"/>
                <a:gd name="T16" fmla="*/ 0 w 25"/>
                <a:gd name="T17" fmla="*/ 11 h 31"/>
                <a:gd name="T18" fmla="*/ 0 w 25"/>
                <a:gd name="T19" fmla="*/ 6 h 31"/>
                <a:gd name="T20" fmla="*/ 0 w 25"/>
                <a:gd name="T21" fmla="*/ 6 h 31"/>
                <a:gd name="T22" fmla="*/ 5 w 25"/>
                <a:gd name="T23" fmla="*/ 0 h 31"/>
                <a:gd name="T24" fmla="*/ 5 w 25"/>
                <a:gd name="T25" fmla="*/ 0 h 31"/>
                <a:gd name="T26" fmla="*/ 5 w 25"/>
                <a:gd name="T27" fmla="*/ 0 h 31"/>
                <a:gd name="T28" fmla="*/ 10 w 25"/>
                <a:gd name="T29" fmla="*/ 0 h 31"/>
                <a:gd name="T30" fmla="*/ 15 w 25"/>
                <a:gd name="T31" fmla="*/ 0 h 31"/>
                <a:gd name="T32" fmla="*/ 20 w 25"/>
                <a:gd name="T33" fmla="*/ 0 h 31"/>
                <a:gd name="T34" fmla="*/ 20 w 25"/>
                <a:gd name="T35" fmla="*/ 6 h 31"/>
                <a:gd name="T36" fmla="*/ 20 w 25"/>
                <a:gd name="T37" fmla="*/ 11 h 31"/>
                <a:gd name="T38" fmla="*/ 25 w 25"/>
                <a:gd name="T39" fmla="*/ 16 h 31"/>
                <a:gd name="T40" fmla="*/ 25 w 25"/>
                <a:gd name="T41" fmla="*/ 16 h 31"/>
                <a:gd name="T42" fmla="*/ 20 w 25"/>
                <a:gd name="T43" fmla="*/ 21 h 31"/>
                <a:gd name="T44" fmla="*/ 20 w 25"/>
                <a:gd name="T45" fmla="*/ 26 h 31"/>
                <a:gd name="T46" fmla="*/ 20 w 25"/>
                <a:gd name="T47" fmla="*/ 26 h 31"/>
                <a:gd name="T48" fmla="*/ 15 w 25"/>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1">
                  <a:moveTo>
                    <a:pt x="15" y="26"/>
                  </a:moveTo>
                  <a:lnTo>
                    <a:pt x="10" y="31"/>
                  </a:lnTo>
                  <a:lnTo>
                    <a:pt x="5" y="26"/>
                  </a:lnTo>
                  <a:lnTo>
                    <a:pt x="0" y="21"/>
                  </a:lnTo>
                  <a:lnTo>
                    <a:pt x="0" y="16"/>
                  </a:lnTo>
                  <a:lnTo>
                    <a:pt x="0" y="11"/>
                  </a:lnTo>
                  <a:lnTo>
                    <a:pt x="0" y="6"/>
                  </a:lnTo>
                  <a:lnTo>
                    <a:pt x="5" y="0"/>
                  </a:lnTo>
                  <a:lnTo>
                    <a:pt x="10" y="0"/>
                  </a:lnTo>
                  <a:lnTo>
                    <a:pt x="15" y="0"/>
                  </a:lnTo>
                  <a:lnTo>
                    <a:pt x="20" y="0"/>
                  </a:lnTo>
                  <a:lnTo>
                    <a:pt x="20" y="6"/>
                  </a:lnTo>
                  <a:lnTo>
                    <a:pt x="20" y="11"/>
                  </a:lnTo>
                  <a:lnTo>
                    <a:pt x="25" y="16"/>
                  </a:lnTo>
                  <a:lnTo>
                    <a:pt x="20" y="21"/>
                  </a:lnTo>
                  <a:lnTo>
                    <a:pt x="20" y="26"/>
                  </a:lnTo>
                  <a:lnTo>
                    <a:pt x="15" y="26"/>
                  </a:lnTo>
                  <a:close/>
                </a:path>
              </a:pathLst>
            </a:custGeom>
            <a:solidFill>
              <a:srgbClr val="FFE6CC"/>
            </a:solidFill>
            <a:ln w="7938">
              <a:solidFill>
                <a:srgbClr val="FFF9CC"/>
              </a:solidFill>
              <a:prstDash val="solid"/>
              <a:round/>
              <a:headEnd/>
              <a:tailEnd/>
            </a:ln>
          </p:spPr>
          <p:txBody>
            <a:bodyPr/>
            <a:lstStyle/>
            <a:p>
              <a:endParaRPr lang="en-GB"/>
            </a:p>
          </p:txBody>
        </p:sp>
        <p:sp>
          <p:nvSpPr>
            <p:cNvPr id="51345" name="Oval 409"/>
            <p:cNvSpPr>
              <a:spLocks noChangeArrowheads="1"/>
            </p:cNvSpPr>
            <p:nvPr/>
          </p:nvSpPr>
          <p:spPr bwMode="auto">
            <a:xfrm>
              <a:off x="923" y="3707"/>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6" name="Freeform 410"/>
            <p:cNvSpPr>
              <a:spLocks/>
            </p:cNvSpPr>
            <p:nvPr/>
          </p:nvSpPr>
          <p:spPr bwMode="auto">
            <a:xfrm>
              <a:off x="923" y="3707"/>
              <a:ext cx="24" cy="31"/>
            </a:xfrm>
            <a:custGeom>
              <a:avLst/>
              <a:gdLst>
                <a:gd name="T0" fmla="*/ 19 w 24"/>
                <a:gd name="T1" fmla="*/ 31 h 31"/>
                <a:gd name="T2" fmla="*/ 19 w 24"/>
                <a:gd name="T3" fmla="*/ 31 h 31"/>
                <a:gd name="T4" fmla="*/ 15 w 24"/>
                <a:gd name="T5" fmla="*/ 31 h 31"/>
                <a:gd name="T6" fmla="*/ 10 w 24"/>
                <a:gd name="T7" fmla="*/ 26 h 31"/>
                <a:gd name="T8" fmla="*/ 10 w 24"/>
                <a:gd name="T9" fmla="*/ 26 h 31"/>
                <a:gd name="T10" fmla="*/ 5 w 24"/>
                <a:gd name="T11" fmla="*/ 21 h 31"/>
                <a:gd name="T12" fmla="*/ 5 w 24"/>
                <a:gd name="T13" fmla="*/ 15 h 31"/>
                <a:gd name="T14" fmla="*/ 5 w 24"/>
                <a:gd name="T15" fmla="*/ 15 h 31"/>
                <a:gd name="T16" fmla="*/ 0 w 24"/>
                <a:gd name="T17" fmla="*/ 10 h 31"/>
                <a:gd name="T18" fmla="*/ 0 w 24"/>
                <a:gd name="T19" fmla="*/ 5 h 31"/>
                <a:gd name="T20" fmla="*/ 0 w 24"/>
                <a:gd name="T21" fmla="*/ 5 h 31"/>
                <a:gd name="T22" fmla="*/ 10 w 24"/>
                <a:gd name="T23" fmla="*/ 0 h 31"/>
                <a:gd name="T24" fmla="*/ 10 w 24"/>
                <a:gd name="T25" fmla="*/ 0 h 31"/>
                <a:gd name="T26" fmla="*/ 10 w 24"/>
                <a:gd name="T27" fmla="*/ 0 h 31"/>
                <a:gd name="T28" fmla="*/ 15 w 24"/>
                <a:gd name="T29" fmla="*/ 0 h 31"/>
                <a:gd name="T30" fmla="*/ 15 w 24"/>
                <a:gd name="T31" fmla="*/ 0 h 31"/>
                <a:gd name="T32" fmla="*/ 19 w 24"/>
                <a:gd name="T33" fmla="*/ 5 h 31"/>
                <a:gd name="T34" fmla="*/ 24 w 24"/>
                <a:gd name="T35" fmla="*/ 10 h 31"/>
                <a:gd name="T36" fmla="*/ 24 w 24"/>
                <a:gd name="T37" fmla="*/ 10 h 31"/>
                <a:gd name="T38" fmla="*/ 24 w 24"/>
                <a:gd name="T39" fmla="*/ 15 h 31"/>
                <a:gd name="T40" fmla="*/ 24 w 24"/>
                <a:gd name="T41" fmla="*/ 21 h 31"/>
                <a:gd name="T42" fmla="*/ 24 w 24"/>
                <a:gd name="T43" fmla="*/ 21 h 31"/>
                <a:gd name="T44" fmla="*/ 24 w 24"/>
                <a:gd name="T45" fmla="*/ 26 h 31"/>
                <a:gd name="T46" fmla="*/ 24 w 24"/>
                <a:gd name="T47" fmla="*/ 26 h 31"/>
                <a:gd name="T48" fmla="*/ 19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31"/>
                  </a:moveTo>
                  <a:lnTo>
                    <a:pt x="19" y="31"/>
                  </a:lnTo>
                  <a:lnTo>
                    <a:pt x="15" y="31"/>
                  </a:lnTo>
                  <a:lnTo>
                    <a:pt x="10" y="26"/>
                  </a:lnTo>
                  <a:lnTo>
                    <a:pt x="5" y="21"/>
                  </a:lnTo>
                  <a:lnTo>
                    <a:pt x="5" y="15"/>
                  </a:lnTo>
                  <a:lnTo>
                    <a:pt x="0" y="10"/>
                  </a:lnTo>
                  <a:lnTo>
                    <a:pt x="0" y="5"/>
                  </a:lnTo>
                  <a:lnTo>
                    <a:pt x="10" y="0"/>
                  </a:lnTo>
                  <a:lnTo>
                    <a:pt x="15" y="0"/>
                  </a:lnTo>
                  <a:lnTo>
                    <a:pt x="19" y="5"/>
                  </a:lnTo>
                  <a:lnTo>
                    <a:pt x="24" y="10"/>
                  </a:lnTo>
                  <a:lnTo>
                    <a:pt x="24" y="15"/>
                  </a:lnTo>
                  <a:lnTo>
                    <a:pt x="24" y="21"/>
                  </a:lnTo>
                  <a:lnTo>
                    <a:pt x="24" y="26"/>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347" name="Oval 411"/>
            <p:cNvSpPr>
              <a:spLocks noChangeArrowheads="1"/>
            </p:cNvSpPr>
            <p:nvPr/>
          </p:nvSpPr>
          <p:spPr bwMode="auto">
            <a:xfrm>
              <a:off x="884" y="3810"/>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8" name="Freeform 412"/>
            <p:cNvSpPr>
              <a:spLocks/>
            </p:cNvSpPr>
            <p:nvPr/>
          </p:nvSpPr>
          <p:spPr bwMode="auto">
            <a:xfrm>
              <a:off x="889" y="3804"/>
              <a:ext cx="24" cy="31"/>
            </a:xfrm>
            <a:custGeom>
              <a:avLst/>
              <a:gdLst>
                <a:gd name="T0" fmla="*/ 15 w 24"/>
                <a:gd name="T1" fmla="*/ 31 h 31"/>
                <a:gd name="T2" fmla="*/ 15 w 24"/>
                <a:gd name="T3" fmla="*/ 31 h 31"/>
                <a:gd name="T4" fmla="*/ 10 w 24"/>
                <a:gd name="T5" fmla="*/ 31 h 31"/>
                <a:gd name="T6" fmla="*/ 5 w 24"/>
                <a:gd name="T7" fmla="*/ 31 h 31"/>
                <a:gd name="T8" fmla="*/ 5 w 24"/>
                <a:gd name="T9" fmla="*/ 31 h 31"/>
                <a:gd name="T10" fmla="*/ 0 w 24"/>
                <a:gd name="T11" fmla="*/ 26 h 31"/>
                <a:gd name="T12" fmla="*/ 0 w 24"/>
                <a:gd name="T13" fmla="*/ 21 h 31"/>
                <a:gd name="T14" fmla="*/ 0 w 24"/>
                <a:gd name="T15" fmla="*/ 21 h 31"/>
                <a:gd name="T16" fmla="*/ 0 w 24"/>
                <a:gd name="T17" fmla="*/ 16 h 31"/>
                <a:gd name="T18" fmla="*/ 0 w 24"/>
                <a:gd name="T19" fmla="*/ 11 h 31"/>
                <a:gd name="T20" fmla="*/ 0 w 24"/>
                <a:gd name="T21" fmla="*/ 11 h 31"/>
                <a:gd name="T22" fmla="*/ 5 w 24"/>
                <a:gd name="T23" fmla="*/ 0 h 31"/>
                <a:gd name="T24" fmla="*/ 5 w 24"/>
                <a:gd name="T25" fmla="*/ 0 h 31"/>
                <a:gd name="T26" fmla="*/ 10 w 24"/>
                <a:gd name="T27" fmla="*/ 0 h 31"/>
                <a:gd name="T28" fmla="*/ 15 w 24"/>
                <a:gd name="T29" fmla="*/ 6 h 31"/>
                <a:gd name="T30" fmla="*/ 15 w 24"/>
                <a:gd name="T31" fmla="*/ 6 h 31"/>
                <a:gd name="T32" fmla="*/ 20 w 24"/>
                <a:gd name="T33" fmla="*/ 6 h 31"/>
                <a:gd name="T34" fmla="*/ 20 w 24"/>
                <a:gd name="T35" fmla="*/ 11 h 31"/>
                <a:gd name="T36" fmla="*/ 20 w 24"/>
                <a:gd name="T37" fmla="*/ 11 h 31"/>
                <a:gd name="T38" fmla="*/ 24 w 24"/>
                <a:gd name="T39" fmla="*/ 16 h 31"/>
                <a:gd name="T40" fmla="*/ 24 w 24"/>
                <a:gd name="T41" fmla="*/ 21 h 31"/>
                <a:gd name="T42" fmla="*/ 20 w 24"/>
                <a:gd name="T43" fmla="*/ 26 h 31"/>
                <a:gd name="T44" fmla="*/ 20 w 24"/>
                <a:gd name="T45" fmla="*/ 31 h 31"/>
                <a:gd name="T46" fmla="*/ 20 w 24"/>
                <a:gd name="T47" fmla="*/ 31 h 31"/>
                <a:gd name="T48" fmla="*/ 15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5" y="31"/>
                  </a:moveTo>
                  <a:lnTo>
                    <a:pt x="15" y="31"/>
                  </a:lnTo>
                  <a:lnTo>
                    <a:pt x="10" y="31"/>
                  </a:lnTo>
                  <a:lnTo>
                    <a:pt x="5" y="31"/>
                  </a:lnTo>
                  <a:lnTo>
                    <a:pt x="0" y="26"/>
                  </a:lnTo>
                  <a:lnTo>
                    <a:pt x="0" y="21"/>
                  </a:lnTo>
                  <a:lnTo>
                    <a:pt x="0" y="16"/>
                  </a:lnTo>
                  <a:lnTo>
                    <a:pt x="0" y="11"/>
                  </a:lnTo>
                  <a:lnTo>
                    <a:pt x="5" y="0"/>
                  </a:lnTo>
                  <a:lnTo>
                    <a:pt x="10" y="0"/>
                  </a:lnTo>
                  <a:lnTo>
                    <a:pt x="15" y="6"/>
                  </a:lnTo>
                  <a:lnTo>
                    <a:pt x="20" y="6"/>
                  </a:lnTo>
                  <a:lnTo>
                    <a:pt x="20" y="11"/>
                  </a:lnTo>
                  <a:lnTo>
                    <a:pt x="24" y="16"/>
                  </a:lnTo>
                  <a:lnTo>
                    <a:pt x="24" y="21"/>
                  </a:lnTo>
                  <a:lnTo>
                    <a:pt x="20" y="26"/>
                  </a:lnTo>
                  <a:lnTo>
                    <a:pt x="20" y="31"/>
                  </a:lnTo>
                  <a:lnTo>
                    <a:pt x="15" y="31"/>
                  </a:lnTo>
                  <a:close/>
                </a:path>
              </a:pathLst>
            </a:custGeom>
            <a:solidFill>
              <a:srgbClr val="FFE6CC"/>
            </a:solidFill>
            <a:ln w="7938">
              <a:solidFill>
                <a:srgbClr val="FFF9CC"/>
              </a:solidFill>
              <a:prstDash val="solid"/>
              <a:round/>
              <a:headEnd/>
              <a:tailEnd/>
            </a:ln>
          </p:spPr>
          <p:txBody>
            <a:bodyPr/>
            <a:lstStyle/>
            <a:p>
              <a:endParaRPr lang="en-GB"/>
            </a:p>
          </p:txBody>
        </p:sp>
        <p:sp>
          <p:nvSpPr>
            <p:cNvPr id="51349" name="Oval 413"/>
            <p:cNvSpPr>
              <a:spLocks noChangeArrowheads="1"/>
            </p:cNvSpPr>
            <p:nvPr/>
          </p:nvSpPr>
          <p:spPr bwMode="auto">
            <a:xfrm>
              <a:off x="773" y="3574"/>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0" name="Freeform 414"/>
            <p:cNvSpPr>
              <a:spLocks/>
            </p:cNvSpPr>
            <p:nvPr/>
          </p:nvSpPr>
          <p:spPr bwMode="auto">
            <a:xfrm>
              <a:off x="778" y="3574"/>
              <a:ext cx="20" cy="31"/>
            </a:xfrm>
            <a:custGeom>
              <a:avLst/>
              <a:gdLst>
                <a:gd name="T0" fmla="*/ 15 w 20"/>
                <a:gd name="T1" fmla="*/ 31 h 31"/>
                <a:gd name="T2" fmla="*/ 15 w 20"/>
                <a:gd name="T3" fmla="*/ 31 h 31"/>
                <a:gd name="T4" fmla="*/ 10 w 20"/>
                <a:gd name="T5" fmla="*/ 31 h 31"/>
                <a:gd name="T6" fmla="*/ 5 w 20"/>
                <a:gd name="T7" fmla="*/ 25 h 31"/>
                <a:gd name="T8" fmla="*/ 5 w 20"/>
                <a:gd name="T9" fmla="*/ 25 h 31"/>
                <a:gd name="T10" fmla="*/ 0 w 20"/>
                <a:gd name="T11" fmla="*/ 20 h 31"/>
                <a:gd name="T12" fmla="*/ 0 w 20"/>
                <a:gd name="T13" fmla="*/ 15 h 31"/>
                <a:gd name="T14" fmla="*/ 0 w 20"/>
                <a:gd name="T15" fmla="*/ 15 h 31"/>
                <a:gd name="T16" fmla="*/ 0 w 20"/>
                <a:gd name="T17" fmla="*/ 10 h 31"/>
                <a:gd name="T18" fmla="*/ 0 w 20"/>
                <a:gd name="T19" fmla="*/ 5 h 31"/>
                <a:gd name="T20" fmla="*/ 0 w 20"/>
                <a:gd name="T21" fmla="*/ 5 h 31"/>
                <a:gd name="T22" fmla="*/ 5 w 20"/>
                <a:gd name="T23" fmla="*/ 0 h 31"/>
                <a:gd name="T24" fmla="*/ 5 w 20"/>
                <a:gd name="T25" fmla="*/ 0 h 31"/>
                <a:gd name="T26" fmla="*/ 5 w 20"/>
                <a:gd name="T27" fmla="*/ 0 h 31"/>
                <a:gd name="T28" fmla="*/ 10 w 20"/>
                <a:gd name="T29" fmla="*/ 0 h 31"/>
                <a:gd name="T30" fmla="*/ 15 w 20"/>
                <a:gd name="T31" fmla="*/ 0 h 31"/>
                <a:gd name="T32" fmla="*/ 15 w 20"/>
                <a:gd name="T33" fmla="*/ 5 h 31"/>
                <a:gd name="T34" fmla="*/ 20 w 20"/>
                <a:gd name="T35" fmla="*/ 10 h 31"/>
                <a:gd name="T36" fmla="*/ 20 w 20"/>
                <a:gd name="T37" fmla="*/ 10 h 31"/>
                <a:gd name="T38" fmla="*/ 20 w 20"/>
                <a:gd name="T39" fmla="*/ 15 h 31"/>
                <a:gd name="T40" fmla="*/ 20 w 20"/>
                <a:gd name="T41" fmla="*/ 20 h 31"/>
                <a:gd name="T42" fmla="*/ 20 w 20"/>
                <a:gd name="T43" fmla="*/ 20 h 31"/>
                <a:gd name="T44" fmla="*/ 20 w 20"/>
                <a:gd name="T45" fmla="*/ 25 h 31"/>
                <a:gd name="T46" fmla="*/ 20 w 20"/>
                <a:gd name="T47" fmla="*/ 25 h 31"/>
                <a:gd name="T48" fmla="*/ 15 w 20"/>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1">
                  <a:moveTo>
                    <a:pt x="15" y="31"/>
                  </a:moveTo>
                  <a:lnTo>
                    <a:pt x="15" y="31"/>
                  </a:lnTo>
                  <a:lnTo>
                    <a:pt x="10" y="31"/>
                  </a:lnTo>
                  <a:lnTo>
                    <a:pt x="5" y="25"/>
                  </a:lnTo>
                  <a:lnTo>
                    <a:pt x="0" y="20"/>
                  </a:lnTo>
                  <a:lnTo>
                    <a:pt x="0" y="15"/>
                  </a:lnTo>
                  <a:lnTo>
                    <a:pt x="0" y="10"/>
                  </a:lnTo>
                  <a:lnTo>
                    <a:pt x="0" y="5"/>
                  </a:lnTo>
                  <a:lnTo>
                    <a:pt x="5" y="0"/>
                  </a:lnTo>
                  <a:lnTo>
                    <a:pt x="10" y="0"/>
                  </a:lnTo>
                  <a:lnTo>
                    <a:pt x="15" y="0"/>
                  </a:lnTo>
                  <a:lnTo>
                    <a:pt x="15" y="5"/>
                  </a:lnTo>
                  <a:lnTo>
                    <a:pt x="20" y="10"/>
                  </a:lnTo>
                  <a:lnTo>
                    <a:pt x="20" y="15"/>
                  </a:lnTo>
                  <a:lnTo>
                    <a:pt x="20" y="20"/>
                  </a:lnTo>
                  <a:lnTo>
                    <a:pt x="20" y="25"/>
                  </a:lnTo>
                  <a:lnTo>
                    <a:pt x="15" y="31"/>
                  </a:lnTo>
                  <a:close/>
                </a:path>
              </a:pathLst>
            </a:custGeom>
            <a:solidFill>
              <a:srgbClr val="FFE6CC"/>
            </a:solidFill>
            <a:ln w="7938">
              <a:solidFill>
                <a:srgbClr val="FFF9CC"/>
              </a:solidFill>
              <a:prstDash val="solid"/>
              <a:round/>
              <a:headEnd/>
              <a:tailEnd/>
            </a:ln>
          </p:spPr>
          <p:txBody>
            <a:bodyPr/>
            <a:lstStyle/>
            <a:p>
              <a:endParaRPr lang="en-GB"/>
            </a:p>
          </p:txBody>
        </p:sp>
        <p:sp>
          <p:nvSpPr>
            <p:cNvPr id="51351" name="Oval 415"/>
            <p:cNvSpPr>
              <a:spLocks noChangeArrowheads="1"/>
            </p:cNvSpPr>
            <p:nvPr/>
          </p:nvSpPr>
          <p:spPr bwMode="auto">
            <a:xfrm>
              <a:off x="744" y="3815"/>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2" name="Freeform 416"/>
            <p:cNvSpPr>
              <a:spLocks/>
            </p:cNvSpPr>
            <p:nvPr/>
          </p:nvSpPr>
          <p:spPr bwMode="auto">
            <a:xfrm>
              <a:off x="744" y="3815"/>
              <a:ext cx="25" cy="30"/>
            </a:xfrm>
            <a:custGeom>
              <a:avLst/>
              <a:gdLst>
                <a:gd name="T0" fmla="*/ 20 w 25"/>
                <a:gd name="T1" fmla="*/ 25 h 30"/>
                <a:gd name="T2" fmla="*/ 15 w 25"/>
                <a:gd name="T3" fmla="*/ 30 h 30"/>
                <a:gd name="T4" fmla="*/ 15 w 25"/>
                <a:gd name="T5" fmla="*/ 30 h 30"/>
                <a:gd name="T6" fmla="*/ 10 w 25"/>
                <a:gd name="T7" fmla="*/ 25 h 30"/>
                <a:gd name="T8" fmla="*/ 10 w 25"/>
                <a:gd name="T9" fmla="*/ 25 h 30"/>
                <a:gd name="T10" fmla="*/ 5 w 25"/>
                <a:gd name="T11" fmla="*/ 20 h 30"/>
                <a:gd name="T12" fmla="*/ 5 w 25"/>
                <a:gd name="T13" fmla="*/ 15 h 30"/>
                <a:gd name="T14" fmla="*/ 5 w 25"/>
                <a:gd name="T15" fmla="*/ 15 h 30"/>
                <a:gd name="T16" fmla="*/ 0 w 25"/>
                <a:gd name="T17" fmla="*/ 10 h 30"/>
                <a:gd name="T18" fmla="*/ 0 w 25"/>
                <a:gd name="T19" fmla="*/ 5 h 30"/>
                <a:gd name="T20" fmla="*/ 0 w 25"/>
                <a:gd name="T21" fmla="*/ 5 h 30"/>
                <a:gd name="T22" fmla="*/ 10 w 25"/>
                <a:gd name="T23" fmla="*/ 0 h 30"/>
                <a:gd name="T24" fmla="*/ 10 w 25"/>
                <a:gd name="T25" fmla="*/ 0 h 30"/>
                <a:gd name="T26" fmla="*/ 10 w 25"/>
                <a:gd name="T27" fmla="*/ 0 h 30"/>
                <a:gd name="T28" fmla="*/ 15 w 25"/>
                <a:gd name="T29" fmla="*/ 0 h 30"/>
                <a:gd name="T30" fmla="*/ 15 w 25"/>
                <a:gd name="T31" fmla="*/ 0 h 30"/>
                <a:gd name="T32" fmla="*/ 20 w 25"/>
                <a:gd name="T33" fmla="*/ 0 h 30"/>
                <a:gd name="T34" fmla="*/ 25 w 25"/>
                <a:gd name="T35" fmla="*/ 5 h 30"/>
                <a:gd name="T36" fmla="*/ 25 w 25"/>
                <a:gd name="T37" fmla="*/ 10 h 30"/>
                <a:gd name="T38" fmla="*/ 25 w 25"/>
                <a:gd name="T39" fmla="*/ 15 h 30"/>
                <a:gd name="T40" fmla="*/ 25 w 25"/>
                <a:gd name="T41" fmla="*/ 20 h 30"/>
                <a:gd name="T42" fmla="*/ 25 w 25"/>
                <a:gd name="T43" fmla="*/ 20 h 30"/>
                <a:gd name="T44" fmla="*/ 25 w 25"/>
                <a:gd name="T45" fmla="*/ 25 h 30"/>
                <a:gd name="T46" fmla="*/ 25 w 25"/>
                <a:gd name="T47" fmla="*/ 25 h 30"/>
                <a:gd name="T48" fmla="*/ 20 w 25"/>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0">
                  <a:moveTo>
                    <a:pt x="20" y="25"/>
                  </a:moveTo>
                  <a:lnTo>
                    <a:pt x="15" y="30"/>
                  </a:lnTo>
                  <a:lnTo>
                    <a:pt x="10" y="25"/>
                  </a:lnTo>
                  <a:lnTo>
                    <a:pt x="5" y="20"/>
                  </a:lnTo>
                  <a:lnTo>
                    <a:pt x="5" y="15"/>
                  </a:lnTo>
                  <a:lnTo>
                    <a:pt x="0" y="10"/>
                  </a:lnTo>
                  <a:lnTo>
                    <a:pt x="0" y="5"/>
                  </a:lnTo>
                  <a:lnTo>
                    <a:pt x="10" y="0"/>
                  </a:lnTo>
                  <a:lnTo>
                    <a:pt x="15" y="0"/>
                  </a:lnTo>
                  <a:lnTo>
                    <a:pt x="20" y="0"/>
                  </a:lnTo>
                  <a:lnTo>
                    <a:pt x="25" y="5"/>
                  </a:lnTo>
                  <a:lnTo>
                    <a:pt x="25" y="10"/>
                  </a:lnTo>
                  <a:lnTo>
                    <a:pt x="25" y="15"/>
                  </a:lnTo>
                  <a:lnTo>
                    <a:pt x="25" y="20"/>
                  </a:lnTo>
                  <a:lnTo>
                    <a:pt x="25" y="25"/>
                  </a:lnTo>
                  <a:lnTo>
                    <a:pt x="20" y="25"/>
                  </a:lnTo>
                  <a:close/>
                </a:path>
              </a:pathLst>
            </a:custGeom>
            <a:solidFill>
              <a:srgbClr val="FFE6CC"/>
            </a:solidFill>
            <a:ln w="7938">
              <a:solidFill>
                <a:srgbClr val="FFF9CC"/>
              </a:solidFill>
              <a:prstDash val="solid"/>
              <a:round/>
              <a:headEnd/>
              <a:tailEnd/>
            </a:ln>
          </p:spPr>
          <p:txBody>
            <a:bodyPr/>
            <a:lstStyle/>
            <a:p>
              <a:endParaRPr lang="en-GB"/>
            </a:p>
          </p:txBody>
        </p:sp>
        <p:sp>
          <p:nvSpPr>
            <p:cNvPr id="51353" name="Oval 417"/>
            <p:cNvSpPr>
              <a:spLocks noChangeArrowheads="1"/>
            </p:cNvSpPr>
            <p:nvPr/>
          </p:nvSpPr>
          <p:spPr bwMode="auto">
            <a:xfrm>
              <a:off x="691" y="3671"/>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4" name="Freeform 418"/>
            <p:cNvSpPr>
              <a:spLocks/>
            </p:cNvSpPr>
            <p:nvPr/>
          </p:nvSpPr>
          <p:spPr bwMode="auto">
            <a:xfrm>
              <a:off x="696" y="3671"/>
              <a:ext cx="24" cy="31"/>
            </a:xfrm>
            <a:custGeom>
              <a:avLst/>
              <a:gdLst>
                <a:gd name="T0" fmla="*/ 15 w 24"/>
                <a:gd name="T1" fmla="*/ 26 h 31"/>
                <a:gd name="T2" fmla="*/ 10 w 24"/>
                <a:gd name="T3" fmla="*/ 31 h 31"/>
                <a:gd name="T4" fmla="*/ 10 w 24"/>
                <a:gd name="T5" fmla="*/ 31 h 31"/>
                <a:gd name="T6" fmla="*/ 5 w 24"/>
                <a:gd name="T7" fmla="*/ 26 h 31"/>
                <a:gd name="T8" fmla="*/ 5 w 24"/>
                <a:gd name="T9" fmla="*/ 26 h 31"/>
                <a:gd name="T10" fmla="*/ 0 w 24"/>
                <a:gd name="T11" fmla="*/ 21 h 31"/>
                <a:gd name="T12" fmla="*/ 0 w 24"/>
                <a:gd name="T13" fmla="*/ 16 h 31"/>
                <a:gd name="T14" fmla="*/ 0 w 24"/>
                <a:gd name="T15" fmla="*/ 16 h 31"/>
                <a:gd name="T16" fmla="*/ 0 w 24"/>
                <a:gd name="T17" fmla="*/ 10 h 31"/>
                <a:gd name="T18" fmla="*/ 0 w 24"/>
                <a:gd name="T19" fmla="*/ 5 h 31"/>
                <a:gd name="T20" fmla="*/ 0 w 24"/>
                <a:gd name="T21" fmla="*/ 5 h 31"/>
                <a:gd name="T22" fmla="*/ 5 w 24"/>
                <a:gd name="T23" fmla="*/ 0 h 31"/>
                <a:gd name="T24" fmla="*/ 5 w 24"/>
                <a:gd name="T25" fmla="*/ 0 h 31"/>
                <a:gd name="T26" fmla="*/ 5 w 24"/>
                <a:gd name="T27" fmla="*/ 0 h 31"/>
                <a:gd name="T28" fmla="*/ 10 w 24"/>
                <a:gd name="T29" fmla="*/ 0 h 31"/>
                <a:gd name="T30" fmla="*/ 15 w 24"/>
                <a:gd name="T31" fmla="*/ 0 h 31"/>
                <a:gd name="T32" fmla="*/ 19 w 24"/>
                <a:gd name="T33" fmla="*/ 5 h 31"/>
                <a:gd name="T34" fmla="*/ 19 w 24"/>
                <a:gd name="T35" fmla="*/ 10 h 31"/>
                <a:gd name="T36" fmla="*/ 19 w 24"/>
                <a:gd name="T37" fmla="*/ 10 h 31"/>
                <a:gd name="T38" fmla="*/ 24 w 24"/>
                <a:gd name="T39" fmla="*/ 16 h 31"/>
                <a:gd name="T40" fmla="*/ 24 w 24"/>
                <a:gd name="T41" fmla="*/ 16 h 31"/>
                <a:gd name="T42" fmla="*/ 19 w 24"/>
                <a:gd name="T43" fmla="*/ 21 h 31"/>
                <a:gd name="T44" fmla="*/ 19 w 24"/>
                <a:gd name="T45" fmla="*/ 26 h 31"/>
                <a:gd name="T46" fmla="*/ 19 w 24"/>
                <a:gd name="T47" fmla="*/ 26 h 31"/>
                <a:gd name="T48" fmla="*/ 15 w 24"/>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5" y="26"/>
                  </a:moveTo>
                  <a:lnTo>
                    <a:pt x="10" y="31"/>
                  </a:lnTo>
                  <a:lnTo>
                    <a:pt x="5" y="26"/>
                  </a:lnTo>
                  <a:lnTo>
                    <a:pt x="0" y="21"/>
                  </a:lnTo>
                  <a:lnTo>
                    <a:pt x="0" y="16"/>
                  </a:lnTo>
                  <a:lnTo>
                    <a:pt x="0" y="10"/>
                  </a:lnTo>
                  <a:lnTo>
                    <a:pt x="0" y="5"/>
                  </a:lnTo>
                  <a:lnTo>
                    <a:pt x="5" y="0"/>
                  </a:lnTo>
                  <a:lnTo>
                    <a:pt x="10" y="0"/>
                  </a:lnTo>
                  <a:lnTo>
                    <a:pt x="15" y="0"/>
                  </a:lnTo>
                  <a:lnTo>
                    <a:pt x="19" y="5"/>
                  </a:lnTo>
                  <a:lnTo>
                    <a:pt x="19" y="10"/>
                  </a:lnTo>
                  <a:lnTo>
                    <a:pt x="24" y="16"/>
                  </a:lnTo>
                  <a:lnTo>
                    <a:pt x="19" y="21"/>
                  </a:lnTo>
                  <a:lnTo>
                    <a:pt x="19" y="26"/>
                  </a:lnTo>
                  <a:lnTo>
                    <a:pt x="15" y="26"/>
                  </a:lnTo>
                  <a:close/>
                </a:path>
              </a:pathLst>
            </a:custGeom>
            <a:solidFill>
              <a:srgbClr val="FFE6CC"/>
            </a:solidFill>
            <a:ln w="7938">
              <a:solidFill>
                <a:srgbClr val="FFF9CC"/>
              </a:solidFill>
              <a:prstDash val="solid"/>
              <a:round/>
              <a:headEnd/>
              <a:tailEnd/>
            </a:ln>
          </p:spPr>
          <p:txBody>
            <a:bodyPr/>
            <a:lstStyle/>
            <a:p>
              <a:endParaRPr lang="en-GB"/>
            </a:p>
          </p:txBody>
        </p:sp>
      </p:grpSp>
      <p:grpSp>
        <p:nvGrpSpPr>
          <p:cNvPr id="51213" name="Group 419"/>
          <p:cNvGrpSpPr>
            <a:grpSpLocks/>
          </p:cNvGrpSpPr>
          <p:nvPr/>
        </p:nvGrpSpPr>
        <p:grpSpPr bwMode="auto">
          <a:xfrm>
            <a:off x="1898650" y="2667000"/>
            <a:ext cx="446088" cy="504825"/>
            <a:chOff x="957" y="3456"/>
            <a:chExt cx="304" cy="318"/>
          </a:xfrm>
        </p:grpSpPr>
        <p:grpSp>
          <p:nvGrpSpPr>
            <p:cNvPr id="51261" name="Group 420"/>
            <p:cNvGrpSpPr>
              <a:grpSpLocks/>
            </p:cNvGrpSpPr>
            <p:nvPr/>
          </p:nvGrpSpPr>
          <p:grpSpPr bwMode="auto">
            <a:xfrm>
              <a:off x="957" y="3456"/>
              <a:ext cx="304" cy="318"/>
              <a:chOff x="957" y="3456"/>
              <a:chExt cx="304" cy="318"/>
            </a:xfrm>
          </p:grpSpPr>
          <p:sp>
            <p:nvSpPr>
              <p:cNvPr id="51263" name="Line 421"/>
              <p:cNvSpPr>
                <a:spLocks noChangeShapeType="1"/>
              </p:cNvSpPr>
              <p:nvPr/>
            </p:nvSpPr>
            <p:spPr bwMode="auto">
              <a:xfrm flipH="1">
                <a:off x="1044" y="3697"/>
                <a:ext cx="10"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4" name="Line 422"/>
              <p:cNvSpPr>
                <a:spLocks noChangeShapeType="1"/>
              </p:cNvSpPr>
              <p:nvPr/>
            </p:nvSpPr>
            <p:spPr bwMode="auto">
              <a:xfrm flipH="1">
                <a:off x="1054" y="3697"/>
                <a:ext cx="14"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5" name="AutoShape 423"/>
              <p:cNvSpPr>
                <a:spLocks noChangeArrowheads="1"/>
              </p:cNvSpPr>
              <p:nvPr/>
            </p:nvSpPr>
            <p:spPr bwMode="auto">
              <a:xfrm>
                <a:off x="1029" y="3707"/>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6" name="Freeform 424"/>
              <p:cNvSpPr>
                <a:spLocks/>
              </p:cNvSpPr>
              <p:nvPr/>
            </p:nvSpPr>
            <p:spPr bwMode="auto">
              <a:xfrm>
                <a:off x="1025" y="3707"/>
                <a:ext cx="38" cy="46"/>
              </a:xfrm>
              <a:custGeom>
                <a:avLst/>
                <a:gdLst>
                  <a:gd name="T0" fmla="*/ 24 w 38"/>
                  <a:gd name="T1" fmla="*/ 41 h 46"/>
                  <a:gd name="T2" fmla="*/ 24 w 38"/>
                  <a:gd name="T3" fmla="*/ 46 h 46"/>
                  <a:gd name="T4" fmla="*/ 24 w 38"/>
                  <a:gd name="T5" fmla="*/ 46 h 46"/>
                  <a:gd name="T6" fmla="*/ 19 w 38"/>
                  <a:gd name="T7" fmla="*/ 46 h 46"/>
                  <a:gd name="T8" fmla="*/ 14 w 38"/>
                  <a:gd name="T9" fmla="*/ 46 h 46"/>
                  <a:gd name="T10" fmla="*/ 9 w 38"/>
                  <a:gd name="T11" fmla="*/ 46 h 46"/>
                  <a:gd name="T12" fmla="*/ 4 w 38"/>
                  <a:gd name="T13" fmla="*/ 46 h 46"/>
                  <a:gd name="T14" fmla="*/ 4 w 38"/>
                  <a:gd name="T15" fmla="*/ 46 h 46"/>
                  <a:gd name="T16" fmla="*/ 4 w 38"/>
                  <a:gd name="T17" fmla="*/ 46 h 46"/>
                  <a:gd name="T18" fmla="*/ 0 w 38"/>
                  <a:gd name="T19" fmla="*/ 41 h 46"/>
                  <a:gd name="T20" fmla="*/ 0 w 38"/>
                  <a:gd name="T21" fmla="*/ 36 h 46"/>
                  <a:gd name="T22" fmla="*/ 0 w 38"/>
                  <a:gd name="T23" fmla="*/ 36 h 46"/>
                  <a:gd name="T24" fmla="*/ 0 w 38"/>
                  <a:gd name="T25" fmla="*/ 31 h 46"/>
                  <a:gd name="T26" fmla="*/ 0 w 38"/>
                  <a:gd name="T27" fmla="*/ 26 h 46"/>
                  <a:gd name="T28" fmla="*/ 14 w 38"/>
                  <a:gd name="T29" fmla="*/ 5 h 46"/>
                  <a:gd name="T30" fmla="*/ 14 w 38"/>
                  <a:gd name="T31" fmla="*/ 5 h 46"/>
                  <a:gd name="T32" fmla="*/ 19 w 38"/>
                  <a:gd name="T33" fmla="*/ 0 h 46"/>
                  <a:gd name="T34" fmla="*/ 19 w 38"/>
                  <a:gd name="T35" fmla="*/ 0 h 46"/>
                  <a:gd name="T36" fmla="*/ 24 w 38"/>
                  <a:gd name="T37" fmla="*/ 0 h 46"/>
                  <a:gd name="T38" fmla="*/ 29 w 38"/>
                  <a:gd name="T39" fmla="*/ 0 h 46"/>
                  <a:gd name="T40" fmla="*/ 29 w 38"/>
                  <a:gd name="T41" fmla="*/ 0 h 46"/>
                  <a:gd name="T42" fmla="*/ 29 w 38"/>
                  <a:gd name="T43" fmla="*/ 0 h 46"/>
                  <a:gd name="T44" fmla="*/ 33 w 38"/>
                  <a:gd name="T45" fmla="*/ 5 h 46"/>
                  <a:gd name="T46" fmla="*/ 38 w 38"/>
                  <a:gd name="T47" fmla="*/ 10 h 46"/>
                  <a:gd name="T48" fmla="*/ 38 w 38"/>
                  <a:gd name="T49" fmla="*/ 10 h 46"/>
                  <a:gd name="T50" fmla="*/ 38 w 38"/>
                  <a:gd name="T51" fmla="*/ 15 h 46"/>
                  <a:gd name="T52" fmla="*/ 38 w 38"/>
                  <a:gd name="T53" fmla="*/ 15 h 46"/>
                  <a:gd name="T54" fmla="*/ 33 w 38"/>
                  <a:gd name="T55" fmla="*/ 21 h 46"/>
                  <a:gd name="T56" fmla="*/ 24 w 38"/>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46">
                    <a:moveTo>
                      <a:pt x="24" y="41"/>
                    </a:moveTo>
                    <a:lnTo>
                      <a:pt x="24" y="46"/>
                    </a:lnTo>
                    <a:lnTo>
                      <a:pt x="19" y="46"/>
                    </a:lnTo>
                    <a:lnTo>
                      <a:pt x="14" y="46"/>
                    </a:lnTo>
                    <a:lnTo>
                      <a:pt x="9" y="46"/>
                    </a:lnTo>
                    <a:lnTo>
                      <a:pt x="4" y="46"/>
                    </a:lnTo>
                    <a:lnTo>
                      <a:pt x="0" y="41"/>
                    </a:lnTo>
                    <a:lnTo>
                      <a:pt x="0" y="36"/>
                    </a:lnTo>
                    <a:lnTo>
                      <a:pt x="0" y="31"/>
                    </a:lnTo>
                    <a:lnTo>
                      <a:pt x="0" y="26"/>
                    </a:lnTo>
                    <a:lnTo>
                      <a:pt x="14" y="5"/>
                    </a:lnTo>
                    <a:lnTo>
                      <a:pt x="19" y="0"/>
                    </a:lnTo>
                    <a:lnTo>
                      <a:pt x="24" y="0"/>
                    </a:lnTo>
                    <a:lnTo>
                      <a:pt x="29" y="0"/>
                    </a:lnTo>
                    <a:lnTo>
                      <a:pt x="33" y="5"/>
                    </a:lnTo>
                    <a:lnTo>
                      <a:pt x="38" y="10"/>
                    </a:lnTo>
                    <a:lnTo>
                      <a:pt x="38" y="15"/>
                    </a:lnTo>
                    <a:lnTo>
                      <a:pt x="33" y="21"/>
                    </a:lnTo>
                    <a:lnTo>
                      <a:pt x="24" y="41"/>
                    </a:lnTo>
                    <a:close/>
                  </a:path>
                </a:pathLst>
              </a:custGeom>
              <a:solidFill>
                <a:srgbClr val="0000D4"/>
              </a:solidFill>
              <a:ln w="7938">
                <a:solidFill>
                  <a:srgbClr val="000000"/>
                </a:solidFill>
                <a:prstDash val="solid"/>
                <a:round/>
                <a:headEnd/>
                <a:tailEnd/>
              </a:ln>
            </p:spPr>
            <p:txBody>
              <a:bodyPr/>
              <a:lstStyle/>
              <a:p>
                <a:endParaRPr lang="en-GB"/>
              </a:p>
            </p:txBody>
          </p:sp>
          <p:sp>
            <p:nvSpPr>
              <p:cNvPr id="51267" name="Line 425"/>
              <p:cNvSpPr>
                <a:spLocks noChangeShapeType="1"/>
              </p:cNvSpPr>
              <p:nvPr/>
            </p:nvSpPr>
            <p:spPr bwMode="auto">
              <a:xfrm flipV="1">
                <a:off x="1049" y="3697"/>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8" name="Line 426"/>
              <p:cNvSpPr>
                <a:spLocks noChangeShapeType="1"/>
              </p:cNvSpPr>
              <p:nvPr/>
            </p:nvSpPr>
            <p:spPr bwMode="auto">
              <a:xfrm flipH="1">
                <a:off x="1000" y="3615"/>
                <a:ext cx="25"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9" name="Line 427"/>
              <p:cNvSpPr>
                <a:spLocks noChangeShapeType="1"/>
              </p:cNvSpPr>
              <p:nvPr/>
            </p:nvSpPr>
            <p:spPr bwMode="auto">
              <a:xfrm flipH="1">
                <a:off x="1010" y="3605"/>
                <a:ext cx="2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0" name="AutoShape 428"/>
              <p:cNvSpPr>
                <a:spLocks noChangeArrowheads="1"/>
              </p:cNvSpPr>
              <p:nvPr/>
            </p:nvSpPr>
            <p:spPr bwMode="auto">
              <a:xfrm>
                <a:off x="981" y="3579"/>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1" name="Freeform 429"/>
              <p:cNvSpPr>
                <a:spLocks/>
              </p:cNvSpPr>
              <p:nvPr/>
            </p:nvSpPr>
            <p:spPr bwMode="auto">
              <a:xfrm>
                <a:off x="971" y="3589"/>
                <a:ext cx="49" cy="36"/>
              </a:xfrm>
              <a:custGeom>
                <a:avLst/>
                <a:gdLst>
                  <a:gd name="T0" fmla="*/ 39 w 49"/>
                  <a:gd name="T1" fmla="*/ 5 h 36"/>
                  <a:gd name="T2" fmla="*/ 44 w 49"/>
                  <a:gd name="T3" fmla="*/ 5 h 36"/>
                  <a:gd name="T4" fmla="*/ 49 w 49"/>
                  <a:gd name="T5" fmla="*/ 10 h 36"/>
                  <a:gd name="T6" fmla="*/ 49 w 49"/>
                  <a:gd name="T7" fmla="*/ 10 h 36"/>
                  <a:gd name="T8" fmla="*/ 49 w 49"/>
                  <a:gd name="T9" fmla="*/ 16 h 36"/>
                  <a:gd name="T10" fmla="*/ 49 w 49"/>
                  <a:gd name="T11" fmla="*/ 21 h 36"/>
                  <a:gd name="T12" fmla="*/ 49 w 49"/>
                  <a:gd name="T13" fmla="*/ 21 h 36"/>
                  <a:gd name="T14" fmla="*/ 49 w 49"/>
                  <a:gd name="T15" fmla="*/ 21 h 36"/>
                  <a:gd name="T16" fmla="*/ 49 w 49"/>
                  <a:gd name="T17" fmla="*/ 26 h 36"/>
                  <a:gd name="T18" fmla="*/ 49 w 49"/>
                  <a:gd name="T19" fmla="*/ 26 h 36"/>
                  <a:gd name="T20" fmla="*/ 44 w 49"/>
                  <a:gd name="T21" fmla="*/ 31 h 36"/>
                  <a:gd name="T22" fmla="*/ 39 w 49"/>
                  <a:gd name="T23" fmla="*/ 36 h 36"/>
                  <a:gd name="T24" fmla="*/ 39 w 49"/>
                  <a:gd name="T25" fmla="*/ 36 h 36"/>
                  <a:gd name="T26" fmla="*/ 34 w 49"/>
                  <a:gd name="T27" fmla="*/ 31 h 36"/>
                  <a:gd name="T28" fmla="*/ 15 w 49"/>
                  <a:gd name="T29" fmla="*/ 31 h 36"/>
                  <a:gd name="T30" fmla="*/ 15 w 49"/>
                  <a:gd name="T31" fmla="*/ 31 h 36"/>
                  <a:gd name="T32" fmla="*/ 10 w 49"/>
                  <a:gd name="T33" fmla="*/ 31 h 36"/>
                  <a:gd name="T34" fmla="*/ 5 w 49"/>
                  <a:gd name="T35" fmla="*/ 26 h 36"/>
                  <a:gd name="T36" fmla="*/ 5 w 49"/>
                  <a:gd name="T37" fmla="*/ 26 h 36"/>
                  <a:gd name="T38" fmla="*/ 0 w 49"/>
                  <a:gd name="T39" fmla="*/ 21 h 36"/>
                  <a:gd name="T40" fmla="*/ 0 w 49"/>
                  <a:gd name="T41" fmla="*/ 16 h 36"/>
                  <a:gd name="T42" fmla="*/ 0 w 49"/>
                  <a:gd name="T43" fmla="*/ 16 h 36"/>
                  <a:gd name="T44" fmla="*/ 0 w 49"/>
                  <a:gd name="T45" fmla="*/ 16 h 36"/>
                  <a:gd name="T46" fmla="*/ 5 w 49"/>
                  <a:gd name="T47" fmla="*/ 10 h 36"/>
                  <a:gd name="T48" fmla="*/ 5 w 49"/>
                  <a:gd name="T49" fmla="*/ 5 h 36"/>
                  <a:gd name="T50" fmla="*/ 5 w 49"/>
                  <a:gd name="T51" fmla="*/ 5 h 36"/>
                  <a:gd name="T52" fmla="*/ 15 w 49"/>
                  <a:gd name="T53" fmla="*/ 0 h 36"/>
                  <a:gd name="T54" fmla="*/ 20 w 49"/>
                  <a:gd name="T55" fmla="*/ 0 h 36"/>
                  <a:gd name="T56" fmla="*/ 39 w 49"/>
                  <a:gd name="T57" fmla="*/ 5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36">
                    <a:moveTo>
                      <a:pt x="39" y="5"/>
                    </a:moveTo>
                    <a:lnTo>
                      <a:pt x="44" y="5"/>
                    </a:lnTo>
                    <a:lnTo>
                      <a:pt x="49" y="10"/>
                    </a:lnTo>
                    <a:lnTo>
                      <a:pt x="49" y="16"/>
                    </a:lnTo>
                    <a:lnTo>
                      <a:pt x="49" y="21"/>
                    </a:lnTo>
                    <a:lnTo>
                      <a:pt x="49" y="26"/>
                    </a:lnTo>
                    <a:lnTo>
                      <a:pt x="44" y="31"/>
                    </a:lnTo>
                    <a:lnTo>
                      <a:pt x="39" y="36"/>
                    </a:lnTo>
                    <a:lnTo>
                      <a:pt x="34" y="31"/>
                    </a:lnTo>
                    <a:lnTo>
                      <a:pt x="15" y="31"/>
                    </a:lnTo>
                    <a:lnTo>
                      <a:pt x="10" y="31"/>
                    </a:lnTo>
                    <a:lnTo>
                      <a:pt x="5" y="26"/>
                    </a:lnTo>
                    <a:lnTo>
                      <a:pt x="0" y="21"/>
                    </a:lnTo>
                    <a:lnTo>
                      <a:pt x="0" y="16"/>
                    </a:lnTo>
                    <a:lnTo>
                      <a:pt x="5" y="10"/>
                    </a:lnTo>
                    <a:lnTo>
                      <a:pt x="5" y="5"/>
                    </a:lnTo>
                    <a:lnTo>
                      <a:pt x="15" y="0"/>
                    </a:lnTo>
                    <a:lnTo>
                      <a:pt x="20" y="0"/>
                    </a:lnTo>
                    <a:lnTo>
                      <a:pt x="39" y="5"/>
                    </a:lnTo>
                    <a:close/>
                  </a:path>
                </a:pathLst>
              </a:custGeom>
              <a:solidFill>
                <a:srgbClr val="0000D4"/>
              </a:solidFill>
              <a:ln w="7938">
                <a:solidFill>
                  <a:srgbClr val="000000"/>
                </a:solidFill>
                <a:prstDash val="solid"/>
                <a:round/>
                <a:headEnd/>
                <a:tailEnd/>
              </a:ln>
            </p:spPr>
            <p:txBody>
              <a:bodyPr/>
              <a:lstStyle/>
              <a:p>
                <a:endParaRPr lang="en-GB"/>
              </a:p>
            </p:txBody>
          </p:sp>
          <p:sp>
            <p:nvSpPr>
              <p:cNvPr id="51272" name="Line 430"/>
              <p:cNvSpPr>
                <a:spLocks noChangeShapeType="1"/>
              </p:cNvSpPr>
              <p:nvPr/>
            </p:nvSpPr>
            <p:spPr bwMode="auto">
              <a:xfrm>
                <a:off x="1020" y="3615"/>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3" name="Line 431"/>
              <p:cNvSpPr>
                <a:spLocks noChangeShapeType="1"/>
              </p:cNvSpPr>
              <p:nvPr/>
            </p:nvSpPr>
            <p:spPr bwMode="auto">
              <a:xfrm>
                <a:off x="1155" y="3697"/>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4" name="Line 432"/>
              <p:cNvSpPr>
                <a:spLocks noChangeShapeType="1"/>
              </p:cNvSpPr>
              <p:nvPr/>
            </p:nvSpPr>
            <p:spPr bwMode="auto">
              <a:xfrm>
                <a:off x="1155" y="3676"/>
                <a:ext cx="19" cy="3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5" name="AutoShape 433"/>
              <p:cNvSpPr>
                <a:spLocks noChangeArrowheads="1"/>
              </p:cNvSpPr>
              <p:nvPr/>
            </p:nvSpPr>
            <p:spPr bwMode="auto">
              <a:xfrm>
                <a:off x="1155" y="3707"/>
                <a:ext cx="53" cy="3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6" name="Freeform 434"/>
              <p:cNvSpPr>
                <a:spLocks/>
              </p:cNvSpPr>
              <p:nvPr/>
            </p:nvSpPr>
            <p:spPr bwMode="auto">
              <a:xfrm>
                <a:off x="1155" y="3702"/>
                <a:ext cx="44" cy="46"/>
              </a:xfrm>
              <a:custGeom>
                <a:avLst/>
                <a:gdLst>
                  <a:gd name="T0" fmla="*/ 39 w 44"/>
                  <a:gd name="T1" fmla="*/ 41 h 46"/>
                  <a:gd name="T2" fmla="*/ 34 w 44"/>
                  <a:gd name="T3" fmla="*/ 46 h 46"/>
                  <a:gd name="T4" fmla="*/ 29 w 44"/>
                  <a:gd name="T5" fmla="*/ 46 h 46"/>
                  <a:gd name="T6" fmla="*/ 24 w 44"/>
                  <a:gd name="T7" fmla="*/ 41 h 46"/>
                  <a:gd name="T8" fmla="*/ 24 w 44"/>
                  <a:gd name="T9" fmla="*/ 41 h 46"/>
                  <a:gd name="T10" fmla="*/ 19 w 44"/>
                  <a:gd name="T11" fmla="*/ 41 h 46"/>
                  <a:gd name="T12" fmla="*/ 15 w 44"/>
                  <a:gd name="T13" fmla="*/ 36 h 46"/>
                  <a:gd name="T14" fmla="*/ 5 w 44"/>
                  <a:gd name="T15" fmla="*/ 20 h 46"/>
                  <a:gd name="T16" fmla="*/ 5 w 44"/>
                  <a:gd name="T17" fmla="*/ 20 h 46"/>
                  <a:gd name="T18" fmla="*/ 0 w 44"/>
                  <a:gd name="T19" fmla="*/ 15 h 46"/>
                  <a:gd name="T20" fmla="*/ 0 w 44"/>
                  <a:gd name="T21" fmla="*/ 10 h 46"/>
                  <a:gd name="T22" fmla="*/ 0 w 44"/>
                  <a:gd name="T23" fmla="*/ 10 h 46"/>
                  <a:gd name="T24" fmla="*/ 5 w 44"/>
                  <a:gd name="T25" fmla="*/ 0 h 46"/>
                  <a:gd name="T26" fmla="*/ 5 w 44"/>
                  <a:gd name="T27" fmla="*/ 0 h 46"/>
                  <a:gd name="T28" fmla="*/ 5 w 44"/>
                  <a:gd name="T29" fmla="*/ 0 h 46"/>
                  <a:gd name="T30" fmla="*/ 10 w 44"/>
                  <a:gd name="T31" fmla="*/ 0 h 46"/>
                  <a:gd name="T32" fmla="*/ 15 w 44"/>
                  <a:gd name="T33" fmla="*/ 0 h 46"/>
                  <a:gd name="T34" fmla="*/ 19 w 44"/>
                  <a:gd name="T35" fmla="*/ 0 h 46"/>
                  <a:gd name="T36" fmla="*/ 24 w 44"/>
                  <a:gd name="T37" fmla="*/ 0 h 46"/>
                  <a:gd name="T38" fmla="*/ 29 w 44"/>
                  <a:gd name="T39" fmla="*/ 5 h 46"/>
                  <a:gd name="T40" fmla="*/ 29 w 44"/>
                  <a:gd name="T41" fmla="*/ 5 h 46"/>
                  <a:gd name="T42" fmla="*/ 39 w 44"/>
                  <a:gd name="T43" fmla="*/ 20 h 46"/>
                  <a:gd name="T44" fmla="*/ 44 w 44"/>
                  <a:gd name="T45" fmla="*/ 26 h 46"/>
                  <a:gd name="T46" fmla="*/ 44 w 44"/>
                  <a:gd name="T47" fmla="*/ 31 h 46"/>
                  <a:gd name="T48" fmla="*/ 44 w 44"/>
                  <a:gd name="T49" fmla="*/ 31 h 46"/>
                  <a:gd name="T50" fmla="*/ 39 w 44"/>
                  <a:gd name="T51" fmla="*/ 36 h 46"/>
                  <a:gd name="T52" fmla="*/ 39 w 44"/>
                  <a:gd name="T53" fmla="*/ 41 h 46"/>
                  <a:gd name="T54" fmla="*/ 39 w 44"/>
                  <a:gd name="T55" fmla="*/ 41 h 46"/>
                  <a:gd name="T56" fmla="*/ 39 w 44"/>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 h="46">
                    <a:moveTo>
                      <a:pt x="39" y="41"/>
                    </a:moveTo>
                    <a:lnTo>
                      <a:pt x="34" y="46"/>
                    </a:lnTo>
                    <a:lnTo>
                      <a:pt x="29" y="46"/>
                    </a:lnTo>
                    <a:lnTo>
                      <a:pt x="24" y="41"/>
                    </a:lnTo>
                    <a:lnTo>
                      <a:pt x="19" y="41"/>
                    </a:lnTo>
                    <a:lnTo>
                      <a:pt x="15" y="36"/>
                    </a:lnTo>
                    <a:lnTo>
                      <a:pt x="5" y="20"/>
                    </a:lnTo>
                    <a:lnTo>
                      <a:pt x="0" y="15"/>
                    </a:lnTo>
                    <a:lnTo>
                      <a:pt x="0" y="10"/>
                    </a:lnTo>
                    <a:lnTo>
                      <a:pt x="5" y="0"/>
                    </a:lnTo>
                    <a:lnTo>
                      <a:pt x="10" y="0"/>
                    </a:lnTo>
                    <a:lnTo>
                      <a:pt x="15" y="0"/>
                    </a:lnTo>
                    <a:lnTo>
                      <a:pt x="19" y="0"/>
                    </a:lnTo>
                    <a:lnTo>
                      <a:pt x="24" y="0"/>
                    </a:lnTo>
                    <a:lnTo>
                      <a:pt x="29" y="5"/>
                    </a:lnTo>
                    <a:lnTo>
                      <a:pt x="39" y="20"/>
                    </a:lnTo>
                    <a:lnTo>
                      <a:pt x="44" y="26"/>
                    </a:lnTo>
                    <a:lnTo>
                      <a:pt x="44" y="31"/>
                    </a:lnTo>
                    <a:lnTo>
                      <a:pt x="39" y="36"/>
                    </a:lnTo>
                    <a:lnTo>
                      <a:pt x="39" y="41"/>
                    </a:lnTo>
                    <a:close/>
                  </a:path>
                </a:pathLst>
              </a:custGeom>
              <a:solidFill>
                <a:srgbClr val="0000D4"/>
              </a:solidFill>
              <a:ln w="7938">
                <a:solidFill>
                  <a:srgbClr val="000000"/>
                </a:solidFill>
                <a:prstDash val="solid"/>
                <a:round/>
                <a:headEnd/>
                <a:tailEnd/>
              </a:ln>
            </p:spPr>
            <p:txBody>
              <a:bodyPr/>
              <a:lstStyle/>
              <a:p>
                <a:endParaRPr lang="en-GB"/>
              </a:p>
            </p:txBody>
          </p:sp>
          <p:sp>
            <p:nvSpPr>
              <p:cNvPr id="51277" name="Line 435"/>
              <p:cNvSpPr>
                <a:spLocks noChangeShapeType="1"/>
              </p:cNvSpPr>
              <p:nvPr/>
            </p:nvSpPr>
            <p:spPr bwMode="auto">
              <a:xfrm flipH="1" flipV="1">
                <a:off x="1155" y="3697"/>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8" name="Line 436"/>
              <p:cNvSpPr>
                <a:spLocks noChangeShapeType="1"/>
              </p:cNvSpPr>
              <p:nvPr/>
            </p:nvSpPr>
            <p:spPr bwMode="auto">
              <a:xfrm>
                <a:off x="1189" y="3635"/>
                <a:ext cx="24"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9" name="Line 437"/>
              <p:cNvSpPr>
                <a:spLocks noChangeShapeType="1"/>
              </p:cNvSpPr>
              <p:nvPr/>
            </p:nvSpPr>
            <p:spPr bwMode="auto">
              <a:xfrm>
                <a:off x="1179" y="3620"/>
                <a:ext cx="2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0" name="AutoShape 438"/>
              <p:cNvSpPr>
                <a:spLocks noChangeArrowheads="1"/>
              </p:cNvSpPr>
              <p:nvPr/>
            </p:nvSpPr>
            <p:spPr bwMode="auto">
              <a:xfrm>
                <a:off x="1203" y="3605"/>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1" name="Freeform 439"/>
              <p:cNvSpPr>
                <a:spLocks/>
              </p:cNvSpPr>
              <p:nvPr/>
            </p:nvSpPr>
            <p:spPr bwMode="auto">
              <a:xfrm>
                <a:off x="1194" y="3615"/>
                <a:ext cx="48" cy="36"/>
              </a:xfrm>
              <a:custGeom>
                <a:avLst/>
                <a:gdLst>
                  <a:gd name="T0" fmla="*/ 14 w 48"/>
                  <a:gd name="T1" fmla="*/ 31 h 36"/>
                  <a:gd name="T2" fmla="*/ 9 w 48"/>
                  <a:gd name="T3" fmla="*/ 31 h 36"/>
                  <a:gd name="T4" fmla="*/ 5 w 48"/>
                  <a:gd name="T5" fmla="*/ 31 h 36"/>
                  <a:gd name="T6" fmla="*/ 5 w 48"/>
                  <a:gd name="T7" fmla="*/ 25 h 36"/>
                  <a:gd name="T8" fmla="*/ 5 w 48"/>
                  <a:gd name="T9" fmla="*/ 25 h 36"/>
                  <a:gd name="T10" fmla="*/ 0 w 48"/>
                  <a:gd name="T11" fmla="*/ 20 h 36"/>
                  <a:gd name="T12" fmla="*/ 0 w 48"/>
                  <a:gd name="T13" fmla="*/ 15 h 36"/>
                  <a:gd name="T14" fmla="*/ 0 w 48"/>
                  <a:gd name="T15" fmla="*/ 15 h 36"/>
                  <a:gd name="T16" fmla="*/ 0 w 48"/>
                  <a:gd name="T17" fmla="*/ 15 h 36"/>
                  <a:gd name="T18" fmla="*/ 5 w 48"/>
                  <a:gd name="T19" fmla="*/ 5 h 36"/>
                  <a:gd name="T20" fmla="*/ 5 w 48"/>
                  <a:gd name="T21" fmla="*/ 5 h 36"/>
                  <a:gd name="T22" fmla="*/ 5 w 48"/>
                  <a:gd name="T23" fmla="*/ 5 h 36"/>
                  <a:gd name="T24" fmla="*/ 14 w 48"/>
                  <a:gd name="T25" fmla="*/ 0 h 36"/>
                  <a:gd name="T26" fmla="*/ 14 w 48"/>
                  <a:gd name="T27" fmla="*/ 0 h 36"/>
                  <a:gd name="T28" fmla="*/ 34 w 48"/>
                  <a:gd name="T29" fmla="*/ 5 h 36"/>
                  <a:gd name="T30" fmla="*/ 38 w 48"/>
                  <a:gd name="T31" fmla="*/ 5 h 36"/>
                  <a:gd name="T32" fmla="*/ 43 w 48"/>
                  <a:gd name="T33" fmla="*/ 10 h 36"/>
                  <a:gd name="T34" fmla="*/ 43 w 48"/>
                  <a:gd name="T35" fmla="*/ 10 h 36"/>
                  <a:gd name="T36" fmla="*/ 48 w 48"/>
                  <a:gd name="T37" fmla="*/ 15 h 36"/>
                  <a:gd name="T38" fmla="*/ 48 w 48"/>
                  <a:gd name="T39" fmla="*/ 20 h 36"/>
                  <a:gd name="T40" fmla="*/ 48 w 48"/>
                  <a:gd name="T41" fmla="*/ 20 h 36"/>
                  <a:gd name="T42" fmla="*/ 48 w 48"/>
                  <a:gd name="T43" fmla="*/ 20 h 36"/>
                  <a:gd name="T44" fmla="*/ 48 w 48"/>
                  <a:gd name="T45" fmla="*/ 25 h 36"/>
                  <a:gd name="T46" fmla="*/ 48 w 48"/>
                  <a:gd name="T47" fmla="*/ 25 h 36"/>
                  <a:gd name="T48" fmla="*/ 43 w 48"/>
                  <a:gd name="T49" fmla="*/ 31 h 36"/>
                  <a:gd name="T50" fmla="*/ 38 w 48"/>
                  <a:gd name="T51" fmla="*/ 36 h 36"/>
                  <a:gd name="T52" fmla="*/ 38 w 48"/>
                  <a:gd name="T53" fmla="*/ 36 h 36"/>
                  <a:gd name="T54" fmla="*/ 34 w 48"/>
                  <a:gd name="T55" fmla="*/ 31 h 36"/>
                  <a:gd name="T56" fmla="*/ 14 w 48"/>
                  <a:gd name="T57" fmla="*/ 31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36">
                    <a:moveTo>
                      <a:pt x="14" y="31"/>
                    </a:moveTo>
                    <a:lnTo>
                      <a:pt x="9" y="31"/>
                    </a:lnTo>
                    <a:lnTo>
                      <a:pt x="5" y="31"/>
                    </a:lnTo>
                    <a:lnTo>
                      <a:pt x="5" y="25"/>
                    </a:lnTo>
                    <a:lnTo>
                      <a:pt x="0" y="20"/>
                    </a:lnTo>
                    <a:lnTo>
                      <a:pt x="0" y="15"/>
                    </a:lnTo>
                    <a:lnTo>
                      <a:pt x="5" y="5"/>
                    </a:lnTo>
                    <a:lnTo>
                      <a:pt x="14" y="0"/>
                    </a:lnTo>
                    <a:lnTo>
                      <a:pt x="34" y="5"/>
                    </a:lnTo>
                    <a:lnTo>
                      <a:pt x="38" y="5"/>
                    </a:lnTo>
                    <a:lnTo>
                      <a:pt x="43" y="10"/>
                    </a:lnTo>
                    <a:lnTo>
                      <a:pt x="48" y="15"/>
                    </a:lnTo>
                    <a:lnTo>
                      <a:pt x="48" y="20"/>
                    </a:lnTo>
                    <a:lnTo>
                      <a:pt x="48" y="25"/>
                    </a:lnTo>
                    <a:lnTo>
                      <a:pt x="43" y="31"/>
                    </a:lnTo>
                    <a:lnTo>
                      <a:pt x="38" y="36"/>
                    </a:lnTo>
                    <a:lnTo>
                      <a:pt x="34" y="31"/>
                    </a:lnTo>
                    <a:lnTo>
                      <a:pt x="14" y="31"/>
                    </a:lnTo>
                    <a:close/>
                  </a:path>
                </a:pathLst>
              </a:custGeom>
              <a:solidFill>
                <a:srgbClr val="0000D4"/>
              </a:solidFill>
              <a:ln w="7938">
                <a:solidFill>
                  <a:srgbClr val="000000"/>
                </a:solidFill>
                <a:prstDash val="solid"/>
                <a:round/>
                <a:headEnd/>
                <a:tailEnd/>
              </a:ln>
            </p:spPr>
            <p:txBody>
              <a:bodyPr/>
              <a:lstStyle/>
              <a:p>
                <a:endParaRPr lang="en-GB"/>
              </a:p>
            </p:txBody>
          </p:sp>
          <p:sp>
            <p:nvSpPr>
              <p:cNvPr id="51282" name="Line 440"/>
              <p:cNvSpPr>
                <a:spLocks noChangeShapeType="1"/>
              </p:cNvSpPr>
              <p:nvPr/>
            </p:nvSpPr>
            <p:spPr bwMode="auto">
              <a:xfrm flipH="1">
                <a:off x="1189" y="3635"/>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3" name="Line 441"/>
              <p:cNvSpPr>
                <a:spLocks noChangeShapeType="1"/>
              </p:cNvSpPr>
              <p:nvPr/>
            </p:nvSpPr>
            <p:spPr bwMode="auto">
              <a:xfrm flipH="1" flipV="1">
                <a:off x="1073" y="3507"/>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4" name="Line 442"/>
              <p:cNvSpPr>
                <a:spLocks noChangeShapeType="1"/>
              </p:cNvSpPr>
              <p:nvPr/>
            </p:nvSpPr>
            <p:spPr bwMode="auto">
              <a:xfrm flipH="1" flipV="1">
                <a:off x="1083" y="3512"/>
                <a:ext cx="9"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5" name="AutoShape 443"/>
              <p:cNvSpPr>
                <a:spLocks noChangeArrowheads="1"/>
              </p:cNvSpPr>
              <p:nvPr/>
            </p:nvSpPr>
            <p:spPr bwMode="auto">
              <a:xfrm>
                <a:off x="1058" y="3476"/>
                <a:ext cx="34" cy="57"/>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6" name="Freeform 444"/>
              <p:cNvSpPr>
                <a:spLocks/>
              </p:cNvSpPr>
              <p:nvPr/>
            </p:nvSpPr>
            <p:spPr bwMode="auto">
              <a:xfrm>
                <a:off x="1058" y="3476"/>
                <a:ext cx="34" cy="52"/>
              </a:xfrm>
              <a:custGeom>
                <a:avLst/>
                <a:gdLst>
                  <a:gd name="T0" fmla="*/ 34 w 34"/>
                  <a:gd name="T1" fmla="*/ 26 h 52"/>
                  <a:gd name="T2" fmla="*/ 34 w 34"/>
                  <a:gd name="T3" fmla="*/ 31 h 52"/>
                  <a:gd name="T4" fmla="*/ 34 w 34"/>
                  <a:gd name="T5" fmla="*/ 36 h 52"/>
                  <a:gd name="T6" fmla="*/ 29 w 34"/>
                  <a:gd name="T7" fmla="*/ 41 h 52"/>
                  <a:gd name="T8" fmla="*/ 29 w 34"/>
                  <a:gd name="T9" fmla="*/ 47 h 52"/>
                  <a:gd name="T10" fmla="*/ 29 w 34"/>
                  <a:gd name="T11" fmla="*/ 47 h 52"/>
                  <a:gd name="T12" fmla="*/ 25 w 34"/>
                  <a:gd name="T13" fmla="*/ 47 h 52"/>
                  <a:gd name="T14" fmla="*/ 25 w 34"/>
                  <a:gd name="T15" fmla="*/ 47 h 52"/>
                  <a:gd name="T16" fmla="*/ 20 w 34"/>
                  <a:gd name="T17" fmla="*/ 52 h 52"/>
                  <a:gd name="T18" fmla="*/ 20 w 34"/>
                  <a:gd name="T19" fmla="*/ 52 h 52"/>
                  <a:gd name="T20" fmla="*/ 15 w 34"/>
                  <a:gd name="T21" fmla="*/ 47 h 52"/>
                  <a:gd name="T22" fmla="*/ 15 w 34"/>
                  <a:gd name="T23" fmla="*/ 47 h 52"/>
                  <a:gd name="T24" fmla="*/ 10 w 34"/>
                  <a:gd name="T25" fmla="*/ 41 h 52"/>
                  <a:gd name="T26" fmla="*/ 5 w 34"/>
                  <a:gd name="T27" fmla="*/ 36 h 52"/>
                  <a:gd name="T28" fmla="*/ 0 w 34"/>
                  <a:gd name="T29" fmla="*/ 21 h 52"/>
                  <a:gd name="T30" fmla="*/ 0 w 34"/>
                  <a:gd name="T31" fmla="*/ 16 h 52"/>
                  <a:gd name="T32" fmla="*/ 0 w 34"/>
                  <a:gd name="T33" fmla="*/ 11 h 52"/>
                  <a:gd name="T34" fmla="*/ 0 w 34"/>
                  <a:gd name="T35" fmla="*/ 6 h 52"/>
                  <a:gd name="T36" fmla="*/ 0 w 34"/>
                  <a:gd name="T37" fmla="*/ 6 h 52"/>
                  <a:gd name="T38" fmla="*/ 5 w 34"/>
                  <a:gd name="T39" fmla="*/ 0 h 52"/>
                  <a:gd name="T40" fmla="*/ 5 w 34"/>
                  <a:gd name="T41" fmla="*/ 0 h 52"/>
                  <a:gd name="T42" fmla="*/ 5 w 34"/>
                  <a:gd name="T43" fmla="*/ 0 h 52"/>
                  <a:gd name="T44" fmla="*/ 10 w 34"/>
                  <a:gd name="T45" fmla="*/ 0 h 52"/>
                  <a:gd name="T46" fmla="*/ 15 w 34"/>
                  <a:gd name="T47" fmla="*/ 0 h 52"/>
                  <a:gd name="T48" fmla="*/ 20 w 34"/>
                  <a:gd name="T49" fmla="*/ 0 h 52"/>
                  <a:gd name="T50" fmla="*/ 25 w 34"/>
                  <a:gd name="T51" fmla="*/ 0 h 52"/>
                  <a:gd name="T52" fmla="*/ 25 w 34"/>
                  <a:gd name="T53" fmla="*/ 6 h 52"/>
                  <a:gd name="T54" fmla="*/ 25 w 34"/>
                  <a:gd name="T55" fmla="*/ 11 h 52"/>
                  <a:gd name="T56" fmla="*/ 34 w 34"/>
                  <a:gd name="T57" fmla="*/ 26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52">
                    <a:moveTo>
                      <a:pt x="34" y="26"/>
                    </a:moveTo>
                    <a:lnTo>
                      <a:pt x="34" y="31"/>
                    </a:lnTo>
                    <a:lnTo>
                      <a:pt x="34" y="36"/>
                    </a:lnTo>
                    <a:lnTo>
                      <a:pt x="29" y="41"/>
                    </a:lnTo>
                    <a:lnTo>
                      <a:pt x="29" y="47"/>
                    </a:lnTo>
                    <a:lnTo>
                      <a:pt x="25" y="47"/>
                    </a:lnTo>
                    <a:lnTo>
                      <a:pt x="20" y="52"/>
                    </a:lnTo>
                    <a:lnTo>
                      <a:pt x="15" y="47"/>
                    </a:lnTo>
                    <a:lnTo>
                      <a:pt x="10" y="41"/>
                    </a:lnTo>
                    <a:lnTo>
                      <a:pt x="5" y="36"/>
                    </a:lnTo>
                    <a:lnTo>
                      <a:pt x="0" y="21"/>
                    </a:lnTo>
                    <a:lnTo>
                      <a:pt x="0" y="16"/>
                    </a:lnTo>
                    <a:lnTo>
                      <a:pt x="0" y="11"/>
                    </a:lnTo>
                    <a:lnTo>
                      <a:pt x="0" y="6"/>
                    </a:lnTo>
                    <a:lnTo>
                      <a:pt x="5" y="0"/>
                    </a:lnTo>
                    <a:lnTo>
                      <a:pt x="10" y="0"/>
                    </a:lnTo>
                    <a:lnTo>
                      <a:pt x="15" y="0"/>
                    </a:lnTo>
                    <a:lnTo>
                      <a:pt x="20" y="0"/>
                    </a:lnTo>
                    <a:lnTo>
                      <a:pt x="25" y="0"/>
                    </a:lnTo>
                    <a:lnTo>
                      <a:pt x="25" y="6"/>
                    </a:lnTo>
                    <a:lnTo>
                      <a:pt x="25" y="11"/>
                    </a:lnTo>
                    <a:lnTo>
                      <a:pt x="34" y="26"/>
                    </a:lnTo>
                    <a:close/>
                  </a:path>
                </a:pathLst>
              </a:custGeom>
              <a:solidFill>
                <a:srgbClr val="0000D4"/>
              </a:solidFill>
              <a:ln w="7938">
                <a:solidFill>
                  <a:srgbClr val="000000"/>
                </a:solidFill>
                <a:prstDash val="solid"/>
                <a:round/>
                <a:headEnd/>
                <a:tailEnd/>
              </a:ln>
            </p:spPr>
            <p:txBody>
              <a:bodyPr/>
              <a:lstStyle/>
              <a:p>
                <a:endParaRPr lang="en-GB"/>
              </a:p>
            </p:txBody>
          </p:sp>
          <p:sp>
            <p:nvSpPr>
              <p:cNvPr id="51287" name="Line 445"/>
              <p:cNvSpPr>
                <a:spLocks noChangeShapeType="1"/>
              </p:cNvSpPr>
              <p:nvPr/>
            </p:nvSpPr>
            <p:spPr bwMode="auto">
              <a:xfrm>
                <a:off x="1078" y="3528"/>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8" name="Line 446"/>
              <p:cNvSpPr>
                <a:spLocks noChangeShapeType="1"/>
              </p:cNvSpPr>
              <p:nvPr/>
            </p:nvSpPr>
            <p:spPr bwMode="auto">
              <a:xfrm flipV="1">
                <a:off x="1165" y="3533"/>
                <a:ext cx="14"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9" name="Line 447"/>
              <p:cNvSpPr>
                <a:spLocks noChangeShapeType="1"/>
              </p:cNvSpPr>
              <p:nvPr/>
            </p:nvSpPr>
            <p:spPr bwMode="auto">
              <a:xfrm flipV="1">
                <a:off x="1150" y="3533"/>
                <a:ext cx="15" cy="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0" name="AutoShape 448"/>
              <p:cNvSpPr>
                <a:spLocks noChangeArrowheads="1"/>
              </p:cNvSpPr>
              <p:nvPr/>
            </p:nvSpPr>
            <p:spPr bwMode="auto">
              <a:xfrm>
                <a:off x="1160" y="3502"/>
                <a:ext cx="34" cy="56"/>
              </a:xfrm>
              <a:prstGeom prst="roundRect">
                <a:avLst>
                  <a:gd name="adj" fmla="val 42856"/>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1" name="Freeform 449"/>
              <p:cNvSpPr>
                <a:spLocks/>
              </p:cNvSpPr>
              <p:nvPr/>
            </p:nvSpPr>
            <p:spPr bwMode="auto">
              <a:xfrm>
                <a:off x="1155" y="3502"/>
                <a:ext cx="39" cy="46"/>
              </a:xfrm>
              <a:custGeom>
                <a:avLst/>
                <a:gdLst>
                  <a:gd name="T0" fmla="*/ 29 w 39"/>
                  <a:gd name="T1" fmla="*/ 41 h 46"/>
                  <a:gd name="T2" fmla="*/ 24 w 39"/>
                  <a:gd name="T3" fmla="*/ 46 h 46"/>
                  <a:gd name="T4" fmla="*/ 24 w 39"/>
                  <a:gd name="T5" fmla="*/ 46 h 46"/>
                  <a:gd name="T6" fmla="*/ 19 w 39"/>
                  <a:gd name="T7" fmla="*/ 46 h 46"/>
                  <a:gd name="T8" fmla="*/ 19 w 39"/>
                  <a:gd name="T9" fmla="*/ 46 h 46"/>
                  <a:gd name="T10" fmla="*/ 15 w 39"/>
                  <a:gd name="T11" fmla="*/ 46 h 46"/>
                  <a:gd name="T12" fmla="*/ 10 w 39"/>
                  <a:gd name="T13" fmla="*/ 46 h 46"/>
                  <a:gd name="T14" fmla="*/ 10 w 39"/>
                  <a:gd name="T15" fmla="*/ 46 h 46"/>
                  <a:gd name="T16" fmla="*/ 10 w 39"/>
                  <a:gd name="T17" fmla="*/ 46 h 46"/>
                  <a:gd name="T18" fmla="*/ 5 w 39"/>
                  <a:gd name="T19" fmla="*/ 41 h 46"/>
                  <a:gd name="T20" fmla="*/ 0 w 39"/>
                  <a:gd name="T21" fmla="*/ 36 h 46"/>
                  <a:gd name="T22" fmla="*/ 0 w 39"/>
                  <a:gd name="T23" fmla="*/ 36 h 46"/>
                  <a:gd name="T24" fmla="*/ 5 w 39"/>
                  <a:gd name="T25" fmla="*/ 26 h 46"/>
                  <a:gd name="T26" fmla="*/ 5 w 39"/>
                  <a:gd name="T27" fmla="*/ 26 h 46"/>
                  <a:gd name="T28" fmla="*/ 15 w 39"/>
                  <a:gd name="T29" fmla="*/ 5 h 46"/>
                  <a:gd name="T30" fmla="*/ 15 w 39"/>
                  <a:gd name="T31" fmla="*/ 5 h 46"/>
                  <a:gd name="T32" fmla="*/ 19 w 39"/>
                  <a:gd name="T33" fmla="*/ 0 h 46"/>
                  <a:gd name="T34" fmla="*/ 24 w 39"/>
                  <a:gd name="T35" fmla="*/ 0 h 46"/>
                  <a:gd name="T36" fmla="*/ 29 w 39"/>
                  <a:gd name="T37" fmla="*/ 0 h 46"/>
                  <a:gd name="T38" fmla="*/ 34 w 39"/>
                  <a:gd name="T39" fmla="*/ 0 h 46"/>
                  <a:gd name="T40" fmla="*/ 34 w 39"/>
                  <a:gd name="T41" fmla="*/ 0 h 46"/>
                  <a:gd name="T42" fmla="*/ 34 w 39"/>
                  <a:gd name="T43" fmla="*/ 0 h 46"/>
                  <a:gd name="T44" fmla="*/ 39 w 39"/>
                  <a:gd name="T45" fmla="*/ 5 h 46"/>
                  <a:gd name="T46" fmla="*/ 39 w 39"/>
                  <a:gd name="T47" fmla="*/ 10 h 46"/>
                  <a:gd name="T48" fmla="*/ 39 w 39"/>
                  <a:gd name="T49" fmla="*/ 10 h 46"/>
                  <a:gd name="T50" fmla="*/ 39 w 39"/>
                  <a:gd name="T51" fmla="*/ 15 h 46"/>
                  <a:gd name="T52" fmla="*/ 39 w 39"/>
                  <a:gd name="T53" fmla="*/ 21 h 46"/>
                  <a:gd name="T54" fmla="*/ 39 w 39"/>
                  <a:gd name="T55" fmla="*/ 21 h 46"/>
                  <a:gd name="T56" fmla="*/ 29 w 39"/>
                  <a:gd name="T57" fmla="*/ 4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 h="46">
                    <a:moveTo>
                      <a:pt x="29" y="41"/>
                    </a:moveTo>
                    <a:lnTo>
                      <a:pt x="24" y="46"/>
                    </a:lnTo>
                    <a:lnTo>
                      <a:pt x="19" y="46"/>
                    </a:lnTo>
                    <a:lnTo>
                      <a:pt x="15" y="46"/>
                    </a:lnTo>
                    <a:lnTo>
                      <a:pt x="10" y="46"/>
                    </a:lnTo>
                    <a:lnTo>
                      <a:pt x="5" y="41"/>
                    </a:lnTo>
                    <a:lnTo>
                      <a:pt x="0" y="36"/>
                    </a:lnTo>
                    <a:lnTo>
                      <a:pt x="5" y="26"/>
                    </a:lnTo>
                    <a:lnTo>
                      <a:pt x="15" y="5"/>
                    </a:lnTo>
                    <a:lnTo>
                      <a:pt x="19" y="0"/>
                    </a:lnTo>
                    <a:lnTo>
                      <a:pt x="24" y="0"/>
                    </a:lnTo>
                    <a:lnTo>
                      <a:pt x="29" y="0"/>
                    </a:lnTo>
                    <a:lnTo>
                      <a:pt x="34" y="0"/>
                    </a:lnTo>
                    <a:lnTo>
                      <a:pt x="39" y="5"/>
                    </a:lnTo>
                    <a:lnTo>
                      <a:pt x="39" y="10"/>
                    </a:lnTo>
                    <a:lnTo>
                      <a:pt x="39" y="15"/>
                    </a:lnTo>
                    <a:lnTo>
                      <a:pt x="39" y="21"/>
                    </a:lnTo>
                    <a:lnTo>
                      <a:pt x="29" y="41"/>
                    </a:lnTo>
                    <a:close/>
                  </a:path>
                </a:pathLst>
              </a:custGeom>
              <a:solidFill>
                <a:srgbClr val="0000D4"/>
              </a:solidFill>
              <a:ln w="7938">
                <a:solidFill>
                  <a:srgbClr val="000000"/>
                </a:solidFill>
                <a:prstDash val="solid"/>
                <a:round/>
                <a:headEnd/>
                <a:tailEnd/>
              </a:ln>
            </p:spPr>
            <p:txBody>
              <a:bodyPr/>
              <a:lstStyle/>
              <a:p>
                <a:endParaRPr lang="en-GB"/>
              </a:p>
            </p:txBody>
          </p:sp>
          <p:sp>
            <p:nvSpPr>
              <p:cNvPr id="51292" name="Line 450"/>
              <p:cNvSpPr>
                <a:spLocks noChangeShapeType="1"/>
              </p:cNvSpPr>
              <p:nvPr/>
            </p:nvSpPr>
            <p:spPr bwMode="auto">
              <a:xfrm flipH="1">
                <a:off x="1165" y="3548"/>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3" name="Oval 451"/>
              <p:cNvSpPr>
                <a:spLocks noChangeArrowheads="1"/>
              </p:cNvSpPr>
              <p:nvPr/>
            </p:nvSpPr>
            <p:spPr bwMode="auto">
              <a:xfrm>
                <a:off x="1034" y="3528"/>
                <a:ext cx="155" cy="20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4" name="Freeform 452"/>
              <p:cNvSpPr>
                <a:spLocks/>
              </p:cNvSpPr>
              <p:nvPr/>
            </p:nvSpPr>
            <p:spPr bwMode="auto">
              <a:xfrm>
                <a:off x="1020" y="3548"/>
                <a:ext cx="179" cy="159"/>
              </a:xfrm>
              <a:custGeom>
                <a:avLst/>
                <a:gdLst>
                  <a:gd name="T0" fmla="*/ 82 w 179"/>
                  <a:gd name="T1" fmla="*/ 159 h 159"/>
                  <a:gd name="T2" fmla="*/ 72 w 179"/>
                  <a:gd name="T3" fmla="*/ 159 h 159"/>
                  <a:gd name="T4" fmla="*/ 58 w 179"/>
                  <a:gd name="T5" fmla="*/ 154 h 159"/>
                  <a:gd name="T6" fmla="*/ 38 w 179"/>
                  <a:gd name="T7" fmla="*/ 144 h 159"/>
                  <a:gd name="T8" fmla="*/ 24 w 179"/>
                  <a:gd name="T9" fmla="*/ 133 h 159"/>
                  <a:gd name="T10" fmla="*/ 19 w 179"/>
                  <a:gd name="T11" fmla="*/ 128 h 159"/>
                  <a:gd name="T12" fmla="*/ 14 w 179"/>
                  <a:gd name="T13" fmla="*/ 123 h 159"/>
                  <a:gd name="T14" fmla="*/ 5 w 179"/>
                  <a:gd name="T15" fmla="*/ 108 h 159"/>
                  <a:gd name="T16" fmla="*/ 0 w 179"/>
                  <a:gd name="T17" fmla="*/ 92 h 159"/>
                  <a:gd name="T18" fmla="*/ 0 w 179"/>
                  <a:gd name="T19" fmla="*/ 77 h 159"/>
                  <a:gd name="T20" fmla="*/ 0 w 179"/>
                  <a:gd name="T21" fmla="*/ 67 h 159"/>
                  <a:gd name="T22" fmla="*/ 0 w 179"/>
                  <a:gd name="T23" fmla="*/ 62 h 159"/>
                  <a:gd name="T24" fmla="*/ 5 w 179"/>
                  <a:gd name="T25" fmla="*/ 41 h 159"/>
                  <a:gd name="T26" fmla="*/ 9 w 179"/>
                  <a:gd name="T27" fmla="*/ 36 h 159"/>
                  <a:gd name="T28" fmla="*/ 24 w 179"/>
                  <a:gd name="T29" fmla="*/ 21 h 159"/>
                  <a:gd name="T30" fmla="*/ 29 w 179"/>
                  <a:gd name="T31" fmla="*/ 16 h 159"/>
                  <a:gd name="T32" fmla="*/ 38 w 179"/>
                  <a:gd name="T33" fmla="*/ 10 h 159"/>
                  <a:gd name="T34" fmla="*/ 48 w 179"/>
                  <a:gd name="T35" fmla="*/ 5 h 159"/>
                  <a:gd name="T36" fmla="*/ 67 w 179"/>
                  <a:gd name="T37" fmla="*/ 0 h 159"/>
                  <a:gd name="T38" fmla="*/ 87 w 179"/>
                  <a:gd name="T39" fmla="*/ 0 h 159"/>
                  <a:gd name="T40" fmla="*/ 96 w 179"/>
                  <a:gd name="T41" fmla="*/ 0 h 159"/>
                  <a:gd name="T42" fmla="*/ 106 w 179"/>
                  <a:gd name="T43" fmla="*/ 0 h 159"/>
                  <a:gd name="T44" fmla="*/ 125 w 179"/>
                  <a:gd name="T45" fmla="*/ 5 h 159"/>
                  <a:gd name="T46" fmla="*/ 140 w 179"/>
                  <a:gd name="T47" fmla="*/ 10 h 159"/>
                  <a:gd name="T48" fmla="*/ 154 w 179"/>
                  <a:gd name="T49" fmla="*/ 21 h 159"/>
                  <a:gd name="T50" fmla="*/ 159 w 179"/>
                  <a:gd name="T51" fmla="*/ 26 h 159"/>
                  <a:gd name="T52" fmla="*/ 164 w 179"/>
                  <a:gd name="T53" fmla="*/ 31 h 159"/>
                  <a:gd name="T54" fmla="*/ 174 w 179"/>
                  <a:gd name="T55" fmla="*/ 51 h 159"/>
                  <a:gd name="T56" fmla="*/ 179 w 179"/>
                  <a:gd name="T57" fmla="*/ 67 h 159"/>
                  <a:gd name="T58" fmla="*/ 179 w 179"/>
                  <a:gd name="T59" fmla="*/ 77 h 159"/>
                  <a:gd name="T60" fmla="*/ 179 w 179"/>
                  <a:gd name="T61" fmla="*/ 87 h 159"/>
                  <a:gd name="T62" fmla="*/ 179 w 179"/>
                  <a:gd name="T63" fmla="*/ 92 h 159"/>
                  <a:gd name="T64" fmla="*/ 174 w 179"/>
                  <a:gd name="T65" fmla="*/ 108 h 159"/>
                  <a:gd name="T66" fmla="*/ 164 w 179"/>
                  <a:gd name="T67" fmla="*/ 123 h 159"/>
                  <a:gd name="T68" fmla="*/ 154 w 179"/>
                  <a:gd name="T69" fmla="*/ 133 h 159"/>
                  <a:gd name="T70" fmla="*/ 150 w 179"/>
                  <a:gd name="T71" fmla="*/ 139 h 159"/>
                  <a:gd name="T72" fmla="*/ 145 w 179"/>
                  <a:gd name="T73" fmla="*/ 144 h 159"/>
                  <a:gd name="T74" fmla="*/ 125 w 179"/>
                  <a:gd name="T75" fmla="*/ 154 h 159"/>
                  <a:gd name="T76" fmla="*/ 106 w 179"/>
                  <a:gd name="T77" fmla="*/ 159 h 159"/>
                  <a:gd name="T78" fmla="*/ 92 w 179"/>
                  <a:gd name="T79" fmla="*/ 159 h 159"/>
                  <a:gd name="T80" fmla="*/ 82 w 179"/>
                  <a:gd name="T81" fmla="*/ 159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9" h="159">
                    <a:moveTo>
                      <a:pt x="82" y="159"/>
                    </a:moveTo>
                    <a:lnTo>
                      <a:pt x="72" y="159"/>
                    </a:lnTo>
                    <a:lnTo>
                      <a:pt x="58" y="154"/>
                    </a:lnTo>
                    <a:lnTo>
                      <a:pt x="38" y="144"/>
                    </a:lnTo>
                    <a:lnTo>
                      <a:pt x="24" y="133"/>
                    </a:lnTo>
                    <a:lnTo>
                      <a:pt x="19" y="128"/>
                    </a:lnTo>
                    <a:lnTo>
                      <a:pt x="14" y="123"/>
                    </a:lnTo>
                    <a:lnTo>
                      <a:pt x="5" y="108"/>
                    </a:lnTo>
                    <a:lnTo>
                      <a:pt x="0" y="92"/>
                    </a:lnTo>
                    <a:lnTo>
                      <a:pt x="0" y="77"/>
                    </a:lnTo>
                    <a:lnTo>
                      <a:pt x="0" y="67"/>
                    </a:lnTo>
                    <a:lnTo>
                      <a:pt x="0" y="62"/>
                    </a:lnTo>
                    <a:lnTo>
                      <a:pt x="5" y="41"/>
                    </a:lnTo>
                    <a:lnTo>
                      <a:pt x="9" y="36"/>
                    </a:lnTo>
                    <a:lnTo>
                      <a:pt x="24" y="21"/>
                    </a:lnTo>
                    <a:lnTo>
                      <a:pt x="29" y="16"/>
                    </a:lnTo>
                    <a:lnTo>
                      <a:pt x="38" y="10"/>
                    </a:lnTo>
                    <a:lnTo>
                      <a:pt x="48" y="5"/>
                    </a:lnTo>
                    <a:lnTo>
                      <a:pt x="67" y="0"/>
                    </a:lnTo>
                    <a:lnTo>
                      <a:pt x="87" y="0"/>
                    </a:lnTo>
                    <a:lnTo>
                      <a:pt x="96" y="0"/>
                    </a:lnTo>
                    <a:lnTo>
                      <a:pt x="106" y="0"/>
                    </a:lnTo>
                    <a:lnTo>
                      <a:pt x="125" y="5"/>
                    </a:lnTo>
                    <a:lnTo>
                      <a:pt x="140" y="10"/>
                    </a:lnTo>
                    <a:lnTo>
                      <a:pt x="154" y="21"/>
                    </a:lnTo>
                    <a:lnTo>
                      <a:pt x="159" y="26"/>
                    </a:lnTo>
                    <a:lnTo>
                      <a:pt x="164" y="31"/>
                    </a:lnTo>
                    <a:lnTo>
                      <a:pt x="174" y="51"/>
                    </a:lnTo>
                    <a:lnTo>
                      <a:pt x="179" y="67"/>
                    </a:lnTo>
                    <a:lnTo>
                      <a:pt x="179" y="77"/>
                    </a:lnTo>
                    <a:lnTo>
                      <a:pt x="179" y="87"/>
                    </a:lnTo>
                    <a:lnTo>
                      <a:pt x="179" y="92"/>
                    </a:lnTo>
                    <a:lnTo>
                      <a:pt x="174" y="108"/>
                    </a:lnTo>
                    <a:lnTo>
                      <a:pt x="164" y="123"/>
                    </a:lnTo>
                    <a:lnTo>
                      <a:pt x="154" y="133"/>
                    </a:lnTo>
                    <a:lnTo>
                      <a:pt x="150" y="139"/>
                    </a:lnTo>
                    <a:lnTo>
                      <a:pt x="145" y="144"/>
                    </a:lnTo>
                    <a:lnTo>
                      <a:pt x="125" y="154"/>
                    </a:lnTo>
                    <a:lnTo>
                      <a:pt x="106" y="159"/>
                    </a:lnTo>
                    <a:lnTo>
                      <a:pt x="92" y="159"/>
                    </a:lnTo>
                    <a:lnTo>
                      <a:pt x="82" y="159"/>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295" name="Oval 453"/>
              <p:cNvSpPr>
                <a:spLocks noChangeArrowheads="1"/>
              </p:cNvSpPr>
              <p:nvPr/>
            </p:nvSpPr>
            <p:spPr bwMode="auto">
              <a:xfrm>
                <a:off x="1034" y="3558"/>
                <a:ext cx="116" cy="139"/>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6" name="Freeform 454"/>
              <p:cNvSpPr>
                <a:spLocks/>
              </p:cNvSpPr>
              <p:nvPr/>
            </p:nvSpPr>
            <p:spPr bwMode="auto">
              <a:xfrm>
                <a:off x="1029" y="3564"/>
                <a:ext cx="126" cy="117"/>
              </a:xfrm>
              <a:custGeom>
                <a:avLst/>
                <a:gdLst>
                  <a:gd name="T0" fmla="*/ 58 w 126"/>
                  <a:gd name="T1" fmla="*/ 117 h 117"/>
                  <a:gd name="T2" fmla="*/ 54 w 126"/>
                  <a:gd name="T3" fmla="*/ 117 h 117"/>
                  <a:gd name="T4" fmla="*/ 39 w 126"/>
                  <a:gd name="T5" fmla="*/ 117 h 117"/>
                  <a:gd name="T6" fmla="*/ 29 w 126"/>
                  <a:gd name="T7" fmla="*/ 112 h 117"/>
                  <a:gd name="T8" fmla="*/ 20 w 126"/>
                  <a:gd name="T9" fmla="*/ 102 h 117"/>
                  <a:gd name="T10" fmla="*/ 15 w 126"/>
                  <a:gd name="T11" fmla="*/ 97 h 117"/>
                  <a:gd name="T12" fmla="*/ 10 w 126"/>
                  <a:gd name="T13" fmla="*/ 92 h 117"/>
                  <a:gd name="T14" fmla="*/ 5 w 126"/>
                  <a:gd name="T15" fmla="*/ 82 h 117"/>
                  <a:gd name="T16" fmla="*/ 0 w 126"/>
                  <a:gd name="T17" fmla="*/ 71 h 117"/>
                  <a:gd name="T18" fmla="*/ 0 w 126"/>
                  <a:gd name="T19" fmla="*/ 61 h 117"/>
                  <a:gd name="T20" fmla="*/ 0 w 126"/>
                  <a:gd name="T21" fmla="*/ 56 h 117"/>
                  <a:gd name="T22" fmla="*/ 0 w 126"/>
                  <a:gd name="T23" fmla="*/ 51 h 117"/>
                  <a:gd name="T24" fmla="*/ 5 w 126"/>
                  <a:gd name="T25" fmla="*/ 35 h 117"/>
                  <a:gd name="T26" fmla="*/ 10 w 126"/>
                  <a:gd name="T27" fmla="*/ 25 h 117"/>
                  <a:gd name="T28" fmla="*/ 15 w 126"/>
                  <a:gd name="T29" fmla="*/ 20 h 117"/>
                  <a:gd name="T30" fmla="*/ 25 w 126"/>
                  <a:gd name="T31" fmla="*/ 15 h 117"/>
                  <a:gd name="T32" fmla="*/ 29 w 126"/>
                  <a:gd name="T33" fmla="*/ 10 h 117"/>
                  <a:gd name="T34" fmla="*/ 44 w 126"/>
                  <a:gd name="T35" fmla="*/ 5 h 117"/>
                  <a:gd name="T36" fmla="*/ 54 w 126"/>
                  <a:gd name="T37" fmla="*/ 0 h 117"/>
                  <a:gd name="T38" fmla="*/ 63 w 126"/>
                  <a:gd name="T39" fmla="*/ 0 h 117"/>
                  <a:gd name="T40" fmla="*/ 68 w 126"/>
                  <a:gd name="T41" fmla="*/ 0 h 117"/>
                  <a:gd name="T42" fmla="*/ 83 w 126"/>
                  <a:gd name="T43" fmla="*/ 5 h 117"/>
                  <a:gd name="T44" fmla="*/ 102 w 126"/>
                  <a:gd name="T45" fmla="*/ 15 h 117"/>
                  <a:gd name="T46" fmla="*/ 112 w 126"/>
                  <a:gd name="T47" fmla="*/ 20 h 117"/>
                  <a:gd name="T48" fmla="*/ 116 w 126"/>
                  <a:gd name="T49" fmla="*/ 25 h 117"/>
                  <a:gd name="T50" fmla="*/ 121 w 126"/>
                  <a:gd name="T51" fmla="*/ 41 h 117"/>
                  <a:gd name="T52" fmla="*/ 126 w 126"/>
                  <a:gd name="T53" fmla="*/ 51 h 117"/>
                  <a:gd name="T54" fmla="*/ 126 w 126"/>
                  <a:gd name="T55" fmla="*/ 61 h 117"/>
                  <a:gd name="T56" fmla="*/ 126 w 126"/>
                  <a:gd name="T57" fmla="*/ 66 h 117"/>
                  <a:gd name="T58" fmla="*/ 126 w 126"/>
                  <a:gd name="T59" fmla="*/ 71 h 117"/>
                  <a:gd name="T60" fmla="*/ 121 w 126"/>
                  <a:gd name="T61" fmla="*/ 82 h 117"/>
                  <a:gd name="T62" fmla="*/ 116 w 126"/>
                  <a:gd name="T63" fmla="*/ 92 h 117"/>
                  <a:gd name="T64" fmla="*/ 107 w 126"/>
                  <a:gd name="T65" fmla="*/ 102 h 117"/>
                  <a:gd name="T66" fmla="*/ 102 w 126"/>
                  <a:gd name="T67" fmla="*/ 107 h 117"/>
                  <a:gd name="T68" fmla="*/ 97 w 126"/>
                  <a:gd name="T69" fmla="*/ 112 h 117"/>
                  <a:gd name="T70" fmla="*/ 83 w 126"/>
                  <a:gd name="T71" fmla="*/ 117 h 117"/>
                  <a:gd name="T72" fmla="*/ 78 w 126"/>
                  <a:gd name="T73" fmla="*/ 117 h 117"/>
                  <a:gd name="T74" fmla="*/ 63 w 126"/>
                  <a:gd name="T75" fmla="*/ 117 h 117"/>
                  <a:gd name="T76" fmla="*/ 58 w 126"/>
                  <a:gd name="T77" fmla="*/ 11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17">
                    <a:moveTo>
                      <a:pt x="58" y="117"/>
                    </a:moveTo>
                    <a:lnTo>
                      <a:pt x="54" y="117"/>
                    </a:lnTo>
                    <a:lnTo>
                      <a:pt x="39" y="117"/>
                    </a:lnTo>
                    <a:lnTo>
                      <a:pt x="29" y="112"/>
                    </a:lnTo>
                    <a:lnTo>
                      <a:pt x="20" y="102"/>
                    </a:lnTo>
                    <a:lnTo>
                      <a:pt x="15" y="97"/>
                    </a:lnTo>
                    <a:lnTo>
                      <a:pt x="10" y="92"/>
                    </a:lnTo>
                    <a:lnTo>
                      <a:pt x="5" y="82"/>
                    </a:lnTo>
                    <a:lnTo>
                      <a:pt x="0" y="71"/>
                    </a:lnTo>
                    <a:lnTo>
                      <a:pt x="0" y="61"/>
                    </a:lnTo>
                    <a:lnTo>
                      <a:pt x="0" y="56"/>
                    </a:lnTo>
                    <a:lnTo>
                      <a:pt x="0" y="51"/>
                    </a:lnTo>
                    <a:lnTo>
                      <a:pt x="5" y="35"/>
                    </a:lnTo>
                    <a:lnTo>
                      <a:pt x="10" y="25"/>
                    </a:lnTo>
                    <a:lnTo>
                      <a:pt x="15" y="20"/>
                    </a:lnTo>
                    <a:lnTo>
                      <a:pt x="25" y="15"/>
                    </a:lnTo>
                    <a:lnTo>
                      <a:pt x="29" y="10"/>
                    </a:lnTo>
                    <a:lnTo>
                      <a:pt x="44" y="5"/>
                    </a:lnTo>
                    <a:lnTo>
                      <a:pt x="54" y="0"/>
                    </a:lnTo>
                    <a:lnTo>
                      <a:pt x="63" y="0"/>
                    </a:lnTo>
                    <a:lnTo>
                      <a:pt x="68" y="0"/>
                    </a:lnTo>
                    <a:lnTo>
                      <a:pt x="83" y="5"/>
                    </a:lnTo>
                    <a:lnTo>
                      <a:pt x="102" y="15"/>
                    </a:lnTo>
                    <a:lnTo>
                      <a:pt x="112" y="20"/>
                    </a:lnTo>
                    <a:lnTo>
                      <a:pt x="116" y="25"/>
                    </a:lnTo>
                    <a:lnTo>
                      <a:pt x="121" y="41"/>
                    </a:lnTo>
                    <a:lnTo>
                      <a:pt x="126" y="51"/>
                    </a:lnTo>
                    <a:lnTo>
                      <a:pt x="126" y="61"/>
                    </a:lnTo>
                    <a:lnTo>
                      <a:pt x="126" y="66"/>
                    </a:lnTo>
                    <a:lnTo>
                      <a:pt x="126" y="71"/>
                    </a:lnTo>
                    <a:lnTo>
                      <a:pt x="121" y="82"/>
                    </a:lnTo>
                    <a:lnTo>
                      <a:pt x="116" y="92"/>
                    </a:lnTo>
                    <a:lnTo>
                      <a:pt x="107" y="102"/>
                    </a:lnTo>
                    <a:lnTo>
                      <a:pt x="102" y="107"/>
                    </a:lnTo>
                    <a:lnTo>
                      <a:pt x="97" y="112"/>
                    </a:lnTo>
                    <a:lnTo>
                      <a:pt x="83" y="117"/>
                    </a:lnTo>
                    <a:lnTo>
                      <a:pt x="78" y="117"/>
                    </a:lnTo>
                    <a:lnTo>
                      <a:pt x="63" y="117"/>
                    </a:lnTo>
                    <a:lnTo>
                      <a:pt x="58" y="117"/>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297" name="Oval 455"/>
              <p:cNvSpPr>
                <a:spLocks noChangeArrowheads="1"/>
              </p:cNvSpPr>
              <p:nvPr/>
            </p:nvSpPr>
            <p:spPr bwMode="auto">
              <a:xfrm>
                <a:off x="1174" y="3487"/>
                <a:ext cx="39"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8" name="Freeform 456"/>
              <p:cNvSpPr>
                <a:spLocks/>
              </p:cNvSpPr>
              <p:nvPr/>
            </p:nvSpPr>
            <p:spPr bwMode="auto">
              <a:xfrm>
                <a:off x="1179" y="3487"/>
                <a:ext cx="24" cy="36"/>
              </a:xfrm>
              <a:custGeom>
                <a:avLst/>
                <a:gdLst>
                  <a:gd name="T0" fmla="*/ 20 w 24"/>
                  <a:gd name="T1" fmla="*/ 30 h 36"/>
                  <a:gd name="T2" fmla="*/ 15 w 24"/>
                  <a:gd name="T3" fmla="*/ 36 h 36"/>
                  <a:gd name="T4" fmla="*/ 15 w 24"/>
                  <a:gd name="T5" fmla="*/ 36 h 36"/>
                  <a:gd name="T6" fmla="*/ 10 w 24"/>
                  <a:gd name="T7" fmla="*/ 30 h 36"/>
                  <a:gd name="T8" fmla="*/ 5 w 24"/>
                  <a:gd name="T9" fmla="*/ 30 h 36"/>
                  <a:gd name="T10" fmla="*/ 0 w 24"/>
                  <a:gd name="T11" fmla="*/ 25 h 36"/>
                  <a:gd name="T12" fmla="*/ 0 w 24"/>
                  <a:gd name="T13" fmla="*/ 20 h 36"/>
                  <a:gd name="T14" fmla="*/ 0 w 24"/>
                  <a:gd name="T15" fmla="*/ 20 h 36"/>
                  <a:gd name="T16" fmla="*/ 0 w 24"/>
                  <a:gd name="T17" fmla="*/ 10 h 36"/>
                  <a:gd name="T18" fmla="*/ 0 w 24"/>
                  <a:gd name="T19" fmla="*/ 5 h 36"/>
                  <a:gd name="T20" fmla="*/ 0 w 24"/>
                  <a:gd name="T21" fmla="*/ 5 h 36"/>
                  <a:gd name="T22" fmla="*/ 5 w 24"/>
                  <a:gd name="T23" fmla="*/ 0 h 36"/>
                  <a:gd name="T24" fmla="*/ 5 w 24"/>
                  <a:gd name="T25" fmla="*/ 0 h 36"/>
                  <a:gd name="T26" fmla="*/ 5 w 24"/>
                  <a:gd name="T27" fmla="*/ 0 h 36"/>
                  <a:gd name="T28" fmla="*/ 10 w 24"/>
                  <a:gd name="T29" fmla="*/ 0 h 36"/>
                  <a:gd name="T30" fmla="*/ 15 w 24"/>
                  <a:gd name="T31" fmla="*/ 0 h 36"/>
                  <a:gd name="T32" fmla="*/ 20 w 24"/>
                  <a:gd name="T33" fmla="*/ 5 h 36"/>
                  <a:gd name="T34" fmla="*/ 24 w 24"/>
                  <a:gd name="T35" fmla="*/ 10 h 36"/>
                  <a:gd name="T36" fmla="*/ 24 w 24"/>
                  <a:gd name="T37" fmla="*/ 10 h 36"/>
                  <a:gd name="T38" fmla="*/ 24 w 24"/>
                  <a:gd name="T39" fmla="*/ 15 h 36"/>
                  <a:gd name="T40" fmla="*/ 24 w 24"/>
                  <a:gd name="T41" fmla="*/ 20 h 36"/>
                  <a:gd name="T42" fmla="*/ 24 w 24"/>
                  <a:gd name="T43" fmla="*/ 25 h 36"/>
                  <a:gd name="T44" fmla="*/ 24 w 24"/>
                  <a:gd name="T45" fmla="*/ 30 h 36"/>
                  <a:gd name="T46" fmla="*/ 24 w 24"/>
                  <a:gd name="T47" fmla="*/ 30 h 36"/>
                  <a:gd name="T48" fmla="*/ 20 w 24"/>
                  <a:gd name="T49" fmla="*/ 3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6">
                    <a:moveTo>
                      <a:pt x="20" y="30"/>
                    </a:moveTo>
                    <a:lnTo>
                      <a:pt x="15" y="36"/>
                    </a:lnTo>
                    <a:lnTo>
                      <a:pt x="10" y="30"/>
                    </a:lnTo>
                    <a:lnTo>
                      <a:pt x="5" y="30"/>
                    </a:lnTo>
                    <a:lnTo>
                      <a:pt x="0" y="25"/>
                    </a:lnTo>
                    <a:lnTo>
                      <a:pt x="0" y="20"/>
                    </a:lnTo>
                    <a:lnTo>
                      <a:pt x="0" y="10"/>
                    </a:lnTo>
                    <a:lnTo>
                      <a:pt x="0" y="5"/>
                    </a:lnTo>
                    <a:lnTo>
                      <a:pt x="5" y="0"/>
                    </a:lnTo>
                    <a:lnTo>
                      <a:pt x="10" y="0"/>
                    </a:lnTo>
                    <a:lnTo>
                      <a:pt x="15" y="0"/>
                    </a:lnTo>
                    <a:lnTo>
                      <a:pt x="20" y="5"/>
                    </a:lnTo>
                    <a:lnTo>
                      <a:pt x="24" y="10"/>
                    </a:lnTo>
                    <a:lnTo>
                      <a:pt x="24" y="15"/>
                    </a:lnTo>
                    <a:lnTo>
                      <a:pt x="24" y="20"/>
                    </a:lnTo>
                    <a:lnTo>
                      <a:pt x="24" y="25"/>
                    </a:lnTo>
                    <a:lnTo>
                      <a:pt x="24" y="30"/>
                    </a:lnTo>
                    <a:lnTo>
                      <a:pt x="20" y="30"/>
                    </a:lnTo>
                    <a:close/>
                  </a:path>
                </a:pathLst>
              </a:custGeom>
              <a:solidFill>
                <a:srgbClr val="FFE6CC"/>
              </a:solidFill>
              <a:ln w="7938">
                <a:solidFill>
                  <a:srgbClr val="FFF9CC"/>
                </a:solidFill>
                <a:prstDash val="solid"/>
                <a:round/>
                <a:headEnd/>
                <a:tailEnd/>
              </a:ln>
            </p:spPr>
            <p:txBody>
              <a:bodyPr/>
              <a:lstStyle/>
              <a:p>
                <a:endParaRPr lang="en-GB"/>
              </a:p>
            </p:txBody>
          </p:sp>
          <p:sp>
            <p:nvSpPr>
              <p:cNvPr id="51299" name="Oval 457"/>
              <p:cNvSpPr>
                <a:spLocks noChangeArrowheads="1"/>
              </p:cNvSpPr>
              <p:nvPr/>
            </p:nvSpPr>
            <p:spPr bwMode="auto">
              <a:xfrm>
                <a:off x="1223" y="3620"/>
                <a:ext cx="38"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0" name="Freeform 458"/>
              <p:cNvSpPr>
                <a:spLocks/>
              </p:cNvSpPr>
              <p:nvPr/>
            </p:nvSpPr>
            <p:spPr bwMode="auto">
              <a:xfrm>
                <a:off x="1228" y="3615"/>
                <a:ext cx="24" cy="36"/>
              </a:xfrm>
              <a:custGeom>
                <a:avLst/>
                <a:gdLst>
                  <a:gd name="T0" fmla="*/ 19 w 24"/>
                  <a:gd name="T1" fmla="*/ 31 h 36"/>
                  <a:gd name="T2" fmla="*/ 14 w 24"/>
                  <a:gd name="T3" fmla="*/ 36 h 36"/>
                  <a:gd name="T4" fmla="*/ 9 w 24"/>
                  <a:gd name="T5" fmla="*/ 36 h 36"/>
                  <a:gd name="T6" fmla="*/ 4 w 24"/>
                  <a:gd name="T7" fmla="*/ 31 h 36"/>
                  <a:gd name="T8" fmla="*/ 4 w 24"/>
                  <a:gd name="T9" fmla="*/ 31 h 36"/>
                  <a:gd name="T10" fmla="*/ 0 w 24"/>
                  <a:gd name="T11" fmla="*/ 25 h 36"/>
                  <a:gd name="T12" fmla="*/ 0 w 24"/>
                  <a:gd name="T13" fmla="*/ 20 h 36"/>
                  <a:gd name="T14" fmla="*/ 0 w 24"/>
                  <a:gd name="T15" fmla="*/ 20 h 36"/>
                  <a:gd name="T16" fmla="*/ 0 w 24"/>
                  <a:gd name="T17" fmla="*/ 15 h 36"/>
                  <a:gd name="T18" fmla="*/ 0 w 24"/>
                  <a:gd name="T19" fmla="*/ 10 h 36"/>
                  <a:gd name="T20" fmla="*/ 0 w 24"/>
                  <a:gd name="T21" fmla="*/ 5 h 36"/>
                  <a:gd name="T22" fmla="*/ 4 w 24"/>
                  <a:gd name="T23" fmla="*/ 0 h 36"/>
                  <a:gd name="T24" fmla="*/ 4 w 24"/>
                  <a:gd name="T25" fmla="*/ 0 h 36"/>
                  <a:gd name="T26" fmla="*/ 4 w 24"/>
                  <a:gd name="T27" fmla="*/ 0 h 36"/>
                  <a:gd name="T28" fmla="*/ 9 w 24"/>
                  <a:gd name="T29" fmla="*/ 0 h 36"/>
                  <a:gd name="T30" fmla="*/ 14 w 24"/>
                  <a:gd name="T31" fmla="*/ 0 h 36"/>
                  <a:gd name="T32" fmla="*/ 19 w 24"/>
                  <a:gd name="T33" fmla="*/ 5 h 36"/>
                  <a:gd name="T34" fmla="*/ 24 w 24"/>
                  <a:gd name="T35" fmla="*/ 10 h 36"/>
                  <a:gd name="T36" fmla="*/ 24 w 24"/>
                  <a:gd name="T37" fmla="*/ 10 h 36"/>
                  <a:gd name="T38" fmla="*/ 24 w 24"/>
                  <a:gd name="T39" fmla="*/ 15 h 36"/>
                  <a:gd name="T40" fmla="*/ 24 w 24"/>
                  <a:gd name="T41" fmla="*/ 25 h 36"/>
                  <a:gd name="T42" fmla="*/ 24 w 24"/>
                  <a:gd name="T43" fmla="*/ 25 h 36"/>
                  <a:gd name="T44" fmla="*/ 24 w 24"/>
                  <a:gd name="T45" fmla="*/ 31 h 36"/>
                  <a:gd name="T46" fmla="*/ 24 w 24"/>
                  <a:gd name="T47" fmla="*/ 31 h 36"/>
                  <a:gd name="T48" fmla="*/ 19 w 24"/>
                  <a:gd name="T49" fmla="*/ 3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6">
                    <a:moveTo>
                      <a:pt x="19" y="31"/>
                    </a:moveTo>
                    <a:lnTo>
                      <a:pt x="14" y="36"/>
                    </a:lnTo>
                    <a:lnTo>
                      <a:pt x="9" y="36"/>
                    </a:lnTo>
                    <a:lnTo>
                      <a:pt x="4" y="31"/>
                    </a:lnTo>
                    <a:lnTo>
                      <a:pt x="0" y="25"/>
                    </a:lnTo>
                    <a:lnTo>
                      <a:pt x="0" y="20"/>
                    </a:lnTo>
                    <a:lnTo>
                      <a:pt x="0" y="15"/>
                    </a:lnTo>
                    <a:lnTo>
                      <a:pt x="0" y="10"/>
                    </a:lnTo>
                    <a:lnTo>
                      <a:pt x="0" y="5"/>
                    </a:lnTo>
                    <a:lnTo>
                      <a:pt x="4" y="0"/>
                    </a:lnTo>
                    <a:lnTo>
                      <a:pt x="9" y="0"/>
                    </a:lnTo>
                    <a:lnTo>
                      <a:pt x="14" y="0"/>
                    </a:lnTo>
                    <a:lnTo>
                      <a:pt x="19" y="5"/>
                    </a:lnTo>
                    <a:lnTo>
                      <a:pt x="24" y="10"/>
                    </a:lnTo>
                    <a:lnTo>
                      <a:pt x="24" y="15"/>
                    </a:lnTo>
                    <a:lnTo>
                      <a:pt x="24" y="25"/>
                    </a:lnTo>
                    <a:lnTo>
                      <a:pt x="24" y="31"/>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301" name="Oval 459"/>
              <p:cNvSpPr>
                <a:spLocks noChangeArrowheads="1"/>
              </p:cNvSpPr>
              <p:nvPr/>
            </p:nvSpPr>
            <p:spPr bwMode="auto">
              <a:xfrm>
                <a:off x="1179" y="3738"/>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2" name="Freeform 460"/>
              <p:cNvSpPr>
                <a:spLocks/>
              </p:cNvSpPr>
              <p:nvPr/>
            </p:nvSpPr>
            <p:spPr bwMode="auto">
              <a:xfrm>
                <a:off x="1184" y="3733"/>
                <a:ext cx="29" cy="36"/>
              </a:xfrm>
              <a:custGeom>
                <a:avLst/>
                <a:gdLst>
                  <a:gd name="T0" fmla="*/ 19 w 29"/>
                  <a:gd name="T1" fmla="*/ 36 h 36"/>
                  <a:gd name="T2" fmla="*/ 19 w 29"/>
                  <a:gd name="T3" fmla="*/ 36 h 36"/>
                  <a:gd name="T4" fmla="*/ 15 w 29"/>
                  <a:gd name="T5" fmla="*/ 36 h 36"/>
                  <a:gd name="T6" fmla="*/ 10 w 29"/>
                  <a:gd name="T7" fmla="*/ 30 h 36"/>
                  <a:gd name="T8" fmla="*/ 10 w 29"/>
                  <a:gd name="T9" fmla="*/ 30 h 36"/>
                  <a:gd name="T10" fmla="*/ 5 w 29"/>
                  <a:gd name="T11" fmla="*/ 25 h 36"/>
                  <a:gd name="T12" fmla="*/ 0 w 29"/>
                  <a:gd name="T13" fmla="*/ 20 h 36"/>
                  <a:gd name="T14" fmla="*/ 0 w 29"/>
                  <a:gd name="T15" fmla="*/ 20 h 36"/>
                  <a:gd name="T16" fmla="*/ 0 w 29"/>
                  <a:gd name="T17" fmla="*/ 15 h 36"/>
                  <a:gd name="T18" fmla="*/ 0 w 29"/>
                  <a:gd name="T19" fmla="*/ 10 h 36"/>
                  <a:gd name="T20" fmla="*/ 0 w 29"/>
                  <a:gd name="T21" fmla="*/ 5 h 36"/>
                  <a:gd name="T22" fmla="*/ 5 w 29"/>
                  <a:gd name="T23" fmla="*/ 0 h 36"/>
                  <a:gd name="T24" fmla="*/ 5 w 29"/>
                  <a:gd name="T25" fmla="*/ 0 h 36"/>
                  <a:gd name="T26" fmla="*/ 10 w 29"/>
                  <a:gd name="T27" fmla="*/ 0 h 36"/>
                  <a:gd name="T28" fmla="*/ 15 w 29"/>
                  <a:gd name="T29" fmla="*/ 0 h 36"/>
                  <a:gd name="T30" fmla="*/ 15 w 29"/>
                  <a:gd name="T31" fmla="*/ 0 h 36"/>
                  <a:gd name="T32" fmla="*/ 19 w 29"/>
                  <a:gd name="T33" fmla="*/ 5 h 36"/>
                  <a:gd name="T34" fmla="*/ 24 w 29"/>
                  <a:gd name="T35" fmla="*/ 10 h 36"/>
                  <a:gd name="T36" fmla="*/ 24 w 29"/>
                  <a:gd name="T37" fmla="*/ 10 h 36"/>
                  <a:gd name="T38" fmla="*/ 29 w 29"/>
                  <a:gd name="T39" fmla="*/ 15 h 36"/>
                  <a:gd name="T40" fmla="*/ 29 w 29"/>
                  <a:gd name="T41" fmla="*/ 20 h 36"/>
                  <a:gd name="T42" fmla="*/ 24 w 29"/>
                  <a:gd name="T43" fmla="*/ 25 h 36"/>
                  <a:gd name="T44" fmla="*/ 24 w 29"/>
                  <a:gd name="T45" fmla="*/ 30 h 36"/>
                  <a:gd name="T46" fmla="*/ 24 w 29"/>
                  <a:gd name="T47" fmla="*/ 30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5" y="36"/>
                    </a:lnTo>
                    <a:lnTo>
                      <a:pt x="10" y="30"/>
                    </a:lnTo>
                    <a:lnTo>
                      <a:pt x="5" y="25"/>
                    </a:lnTo>
                    <a:lnTo>
                      <a:pt x="0" y="20"/>
                    </a:lnTo>
                    <a:lnTo>
                      <a:pt x="0" y="15"/>
                    </a:lnTo>
                    <a:lnTo>
                      <a:pt x="0" y="10"/>
                    </a:lnTo>
                    <a:lnTo>
                      <a:pt x="0" y="5"/>
                    </a:lnTo>
                    <a:lnTo>
                      <a:pt x="5" y="0"/>
                    </a:lnTo>
                    <a:lnTo>
                      <a:pt x="10" y="0"/>
                    </a:lnTo>
                    <a:lnTo>
                      <a:pt x="15" y="0"/>
                    </a:lnTo>
                    <a:lnTo>
                      <a:pt x="19" y="5"/>
                    </a:lnTo>
                    <a:lnTo>
                      <a:pt x="24" y="10"/>
                    </a:lnTo>
                    <a:lnTo>
                      <a:pt x="29" y="15"/>
                    </a:lnTo>
                    <a:lnTo>
                      <a:pt x="29" y="20"/>
                    </a:lnTo>
                    <a:lnTo>
                      <a:pt x="24" y="25"/>
                    </a:lnTo>
                    <a:lnTo>
                      <a:pt x="24" y="30"/>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303" name="Oval 461"/>
              <p:cNvSpPr>
                <a:spLocks noChangeArrowheads="1"/>
              </p:cNvSpPr>
              <p:nvPr/>
            </p:nvSpPr>
            <p:spPr bwMode="auto">
              <a:xfrm>
                <a:off x="1049" y="3461"/>
                <a:ext cx="38"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4" name="Freeform 462"/>
              <p:cNvSpPr>
                <a:spLocks/>
              </p:cNvSpPr>
              <p:nvPr/>
            </p:nvSpPr>
            <p:spPr bwMode="auto">
              <a:xfrm>
                <a:off x="1054" y="3456"/>
                <a:ext cx="29" cy="36"/>
              </a:xfrm>
              <a:custGeom>
                <a:avLst/>
                <a:gdLst>
                  <a:gd name="T0" fmla="*/ 19 w 29"/>
                  <a:gd name="T1" fmla="*/ 36 h 36"/>
                  <a:gd name="T2" fmla="*/ 19 w 29"/>
                  <a:gd name="T3" fmla="*/ 36 h 36"/>
                  <a:gd name="T4" fmla="*/ 14 w 29"/>
                  <a:gd name="T5" fmla="*/ 36 h 36"/>
                  <a:gd name="T6" fmla="*/ 9 w 29"/>
                  <a:gd name="T7" fmla="*/ 31 h 36"/>
                  <a:gd name="T8" fmla="*/ 9 w 29"/>
                  <a:gd name="T9" fmla="*/ 31 h 36"/>
                  <a:gd name="T10" fmla="*/ 4 w 29"/>
                  <a:gd name="T11" fmla="*/ 26 h 36"/>
                  <a:gd name="T12" fmla="*/ 0 w 29"/>
                  <a:gd name="T13" fmla="*/ 20 h 36"/>
                  <a:gd name="T14" fmla="*/ 0 w 29"/>
                  <a:gd name="T15" fmla="*/ 20 h 36"/>
                  <a:gd name="T16" fmla="*/ 0 w 29"/>
                  <a:gd name="T17" fmla="*/ 15 h 36"/>
                  <a:gd name="T18" fmla="*/ 0 w 29"/>
                  <a:gd name="T19" fmla="*/ 10 h 36"/>
                  <a:gd name="T20" fmla="*/ 0 w 29"/>
                  <a:gd name="T21" fmla="*/ 10 h 36"/>
                  <a:gd name="T22" fmla="*/ 4 w 29"/>
                  <a:gd name="T23" fmla="*/ 5 h 36"/>
                  <a:gd name="T24" fmla="*/ 9 w 29"/>
                  <a:gd name="T25" fmla="*/ 0 h 36"/>
                  <a:gd name="T26" fmla="*/ 14 w 29"/>
                  <a:gd name="T27" fmla="*/ 0 h 36"/>
                  <a:gd name="T28" fmla="*/ 19 w 29"/>
                  <a:gd name="T29" fmla="*/ 0 h 36"/>
                  <a:gd name="T30" fmla="*/ 19 w 29"/>
                  <a:gd name="T31" fmla="*/ 0 h 36"/>
                  <a:gd name="T32" fmla="*/ 24 w 29"/>
                  <a:gd name="T33" fmla="*/ 5 h 36"/>
                  <a:gd name="T34" fmla="*/ 24 w 29"/>
                  <a:gd name="T35" fmla="*/ 10 h 36"/>
                  <a:gd name="T36" fmla="*/ 24 w 29"/>
                  <a:gd name="T37" fmla="*/ 10 h 36"/>
                  <a:gd name="T38" fmla="*/ 29 w 29"/>
                  <a:gd name="T39" fmla="*/ 15 h 36"/>
                  <a:gd name="T40" fmla="*/ 29 w 29"/>
                  <a:gd name="T41" fmla="*/ 20 h 36"/>
                  <a:gd name="T42" fmla="*/ 24 w 29"/>
                  <a:gd name="T43" fmla="*/ 26 h 36"/>
                  <a:gd name="T44" fmla="*/ 24 w 29"/>
                  <a:gd name="T45" fmla="*/ 31 h 36"/>
                  <a:gd name="T46" fmla="*/ 24 w 29"/>
                  <a:gd name="T47" fmla="*/ 31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4" y="36"/>
                    </a:lnTo>
                    <a:lnTo>
                      <a:pt x="9" y="31"/>
                    </a:lnTo>
                    <a:lnTo>
                      <a:pt x="4" y="26"/>
                    </a:lnTo>
                    <a:lnTo>
                      <a:pt x="0" y="20"/>
                    </a:lnTo>
                    <a:lnTo>
                      <a:pt x="0" y="15"/>
                    </a:lnTo>
                    <a:lnTo>
                      <a:pt x="0" y="10"/>
                    </a:lnTo>
                    <a:lnTo>
                      <a:pt x="4" y="5"/>
                    </a:lnTo>
                    <a:lnTo>
                      <a:pt x="9" y="0"/>
                    </a:lnTo>
                    <a:lnTo>
                      <a:pt x="14" y="0"/>
                    </a:lnTo>
                    <a:lnTo>
                      <a:pt x="19" y="0"/>
                    </a:lnTo>
                    <a:lnTo>
                      <a:pt x="24" y="5"/>
                    </a:lnTo>
                    <a:lnTo>
                      <a:pt x="24" y="10"/>
                    </a:lnTo>
                    <a:lnTo>
                      <a:pt x="29" y="15"/>
                    </a:lnTo>
                    <a:lnTo>
                      <a:pt x="29" y="20"/>
                    </a:lnTo>
                    <a:lnTo>
                      <a:pt x="24" y="26"/>
                    </a:lnTo>
                    <a:lnTo>
                      <a:pt x="24" y="31"/>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305" name="Oval 463"/>
              <p:cNvSpPr>
                <a:spLocks noChangeArrowheads="1"/>
              </p:cNvSpPr>
              <p:nvPr/>
            </p:nvSpPr>
            <p:spPr bwMode="auto">
              <a:xfrm>
                <a:off x="1015" y="3743"/>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6" name="Freeform 464"/>
              <p:cNvSpPr>
                <a:spLocks/>
              </p:cNvSpPr>
              <p:nvPr/>
            </p:nvSpPr>
            <p:spPr bwMode="auto">
              <a:xfrm>
                <a:off x="1020" y="3738"/>
                <a:ext cx="29" cy="36"/>
              </a:xfrm>
              <a:custGeom>
                <a:avLst/>
                <a:gdLst>
                  <a:gd name="T0" fmla="*/ 19 w 29"/>
                  <a:gd name="T1" fmla="*/ 36 h 36"/>
                  <a:gd name="T2" fmla="*/ 19 w 29"/>
                  <a:gd name="T3" fmla="*/ 36 h 36"/>
                  <a:gd name="T4" fmla="*/ 14 w 29"/>
                  <a:gd name="T5" fmla="*/ 36 h 36"/>
                  <a:gd name="T6" fmla="*/ 9 w 29"/>
                  <a:gd name="T7" fmla="*/ 36 h 36"/>
                  <a:gd name="T8" fmla="*/ 9 w 29"/>
                  <a:gd name="T9" fmla="*/ 36 h 36"/>
                  <a:gd name="T10" fmla="*/ 5 w 29"/>
                  <a:gd name="T11" fmla="*/ 31 h 36"/>
                  <a:gd name="T12" fmla="*/ 0 w 29"/>
                  <a:gd name="T13" fmla="*/ 25 h 36"/>
                  <a:gd name="T14" fmla="*/ 0 w 29"/>
                  <a:gd name="T15" fmla="*/ 20 h 36"/>
                  <a:gd name="T16" fmla="*/ 0 w 29"/>
                  <a:gd name="T17" fmla="*/ 15 h 36"/>
                  <a:gd name="T18" fmla="*/ 0 w 29"/>
                  <a:gd name="T19" fmla="*/ 10 h 36"/>
                  <a:gd name="T20" fmla="*/ 0 w 29"/>
                  <a:gd name="T21" fmla="*/ 10 h 36"/>
                  <a:gd name="T22" fmla="*/ 5 w 29"/>
                  <a:gd name="T23" fmla="*/ 5 h 36"/>
                  <a:gd name="T24" fmla="*/ 9 w 29"/>
                  <a:gd name="T25" fmla="*/ 0 h 36"/>
                  <a:gd name="T26" fmla="*/ 14 w 29"/>
                  <a:gd name="T27" fmla="*/ 0 h 36"/>
                  <a:gd name="T28" fmla="*/ 19 w 29"/>
                  <a:gd name="T29" fmla="*/ 5 h 36"/>
                  <a:gd name="T30" fmla="*/ 19 w 29"/>
                  <a:gd name="T31" fmla="*/ 5 h 36"/>
                  <a:gd name="T32" fmla="*/ 24 w 29"/>
                  <a:gd name="T33" fmla="*/ 5 h 36"/>
                  <a:gd name="T34" fmla="*/ 24 w 29"/>
                  <a:gd name="T35" fmla="*/ 10 h 36"/>
                  <a:gd name="T36" fmla="*/ 24 w 29"/>
                  <a:gd name="T37" fmla="*/ 15 h 36"/>
                  <a:gd name="T38" fmla="*/ 29 w 29"/>
                  <a:gd name="T39" fmla="*/ 20 h 36"/>
                  <a:gd name="T40" fmla="*/ 29 w 29"/>
                  <a:gd name="T41" fmla="*/ 20 h 36"/>
                  <a:gd name="T42" fmla="*/ 24 w 29"/>
                  <a:gd name="T43" fmla="*/ 25 h 36"/>
                  <a:gd name="T44" fmla="*/ 24 w 29"/>
                  <a:gd name="T45" fmla="*/ 31 h 36"/>
                  <a:gd name="T46" fmla="*/ 24 w 29"/>
                  <a:gd name="T47" fmla="*/ 36 h 36"/>
                  <a:gd name="T48" fmla="*/ 19 w 29"/>
                  <a:gd name="T49" fmla="*/ 3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6">
                    <a:moveTo>
                      <a:pt x="19" y="36"/>
                    </a:moveTo>
                    <a:lnTo>
                      <a:pt x="19" y="36"/>
                    </a:lnTo>
                    <a:lnTo>
                      <a:pt x="14" y="36"/>
                    </a:lnTo>
                    <a:lnTo>
                      <a:pt x="9" y="36"/>
                    </a:lnTo>
                    <a:lnTo>
                      <a:pt x="5" y="31"/>
                    </a:lnTo>
                    <a:lnTo>
                      <a:pt x="0" y="25"/>
                    </a:lnTo>
                    <a:lnTo>
                      <a:pt x="0" y="20"/>
                    </a:lnTo>
                    <a:lnTo>
                      <a:pt x="0" y="15"/>
                    </a:lnTo>
                    <a:lnTo>
                      <a:pt x="0" y="10"/>
                    </a:lnTo>
                    <a:lnTo>
                      <a:pt x="5" y="5"/>
                    </a:lnTo>
                    <a:lnTo>
                      <a:pt x="9" y="0"/>
                    </a:lnTo>
                    <a:lnTo>
                      <a:pt x="14" y="0"/>
                    </a:lnTo>
                    <a:lnTo>
                      <a:pt x="19" y="5"/>
                    </a:lnTo>
                    <a:lnTo>
                      <a:pt x="24" y="5"/>
                    </a:lnTo>
                    <a:lnTo>
                      <a:pt x="24" y="10"/>
                    </a:lnTo>
                    <a:lnTo>
                      <a:pt x="24" y="15"/>
                    </a:lnTo>
                    <a:lnTo>
                      <a:pt x="29" y="20"/>
                    </a:lnTo>
                    <a:lnTo>
                      <a:pt x="24" y="25"/>
                    </a:lnTo>
                    <a:lnTo>
                      <a:pt x="24" y="31"/>
                    </a:lnTo>
                    <a:lnTo>
                      <a:pt x="24" y="36"/>
                    </a:lnTo>
                    <a:lnTo>
                      <a:pt x="19" y="36"/>
                    </a:lnTo>
                    <a:close/>
                  </a:path>
                </a:pathLst>
              </a:custGeom>
              <a:solidFill>
                <a:srgbClr val="FFE6CC"/>
              </a:solidFill>
              <a:ln w="7938">
                <a:solidFill>
                  <a:srgbClr val="FFF9CC"/>
                </a:solidFill>
                <a:prstDash val="solid"/>
                <a:round/>
                <a:headEnd/>
                <a:tailEnd/>
              </a:ln>
            </p:spPr>
            <p:txBody>
              <a:bodyPr/>
              <a:lstStyle/>
              <a:p>
                <a:endParaRPr lang="en-GB"/>
              </a:p>
            </p:txBody>
          </p:sp>
          <p:sp>
            <p:nvSpPr>
              <p:cNvPr id="51307" name="Oval 465"/>
              <p:cNvSpPr>
                <a:spLocks noChangeArrowheads="1"/>
              </p:cNvSpPr>
              <p:nvPr/>
            </p:nvSpPr>
            <p:spPr bwMode="auto">
              <a:xfrm>
                <a:off x="957" y="3574"/>
                <a:ext cx="39"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8" name="Freeform 466"/>
              <p:cNvSpPr>
                <a:spLocks/>
              </p:cNvSpPr>
              <p:nvPr/>
            </p:nvSpPr>
            <p:spPr bwMode="auto">
              <a:xfrm>
                <a:off x="962" y="3569"/>
                <a:ext cx="29" cy="41"/>
              </a:xfrm>
              <a:custGeom>
                <a:avLst/>
                <a:gdLst>
                  <a:gd name="T0" fmla="*/ 19 w 29"/>
                  <a:gd name="T1" fmla="*/ 36 h 41"/>
                  <a:gd name="T2" fmla="*/ 14 w 29"/>
                  <a:gd name="T3" fmla="*/ 41 h 41"/>
                  <a:gd name="T4" fmla="*/ 14 w 29"/>
                  <a:gd name="T5" fmla="*/ 41 h 41"/>
                  <a:gd name="T6" fmla="*/ 9 w 29"/>
                  <a:gd name="T7" fmla="*/ 36 h 41"/>
                  <a:gd name="T8" fmla="*/ 9 w 29"/>
                  <a:gd name="T9" fmla="*/ 36 h 41"/>
                  <a:gd name="T10" fmla="*/ 5 w 29"/>
                  <a:gd name="T11" fmla="*/ 30 h 41"/>
                  <a:gd name="T12" fmla="*/ 0 w 29"/>
                  <a:gd name="T13" fmla="*/ 25 h 41"/>
                  <a:gd name="T14" fmla="*/ 0 w 29"/>
                  <a:gd name="T15" fmla="*/ 20 h 41"/>
                  <a:gd name="T16" fmla="*/ 0 w 29"/>
                  <a:gd name="T17" fmla="*/ 15 h 41"/>
                  <a:gd name="T18" fmla="*/ 0 w 29"/>
                  <a:gd name="T19" fmla="*/ 10 h 41"/>
                  <a:gd name="T20" fmla="*/ 0 w 29"/>
                  <a:gd name="T21" fmla="*/ 10 h 41"/>
                  <a:gd name="T22" fmla="*/ 5 w 29"/>
                  <a:gd name="T23" fmla="*/ 0 h 41"/>
                  <a:gd name="T24" fmla="*/ 5 w 29"/>
                  <a:gd name="T25" fmla="*/ 0 h 41"/>
                  <a:gd name="T26" fmla="*/ 9 w 29"/>
                  <a:gd name="T27" fmla="*/ 0 h 41"/>
                  <a:gd name="T28" fmla="*/ 14 w 29"/>
                  <a:gd name="T29" fmla="*/ 5 h 41"/>
                  <a:gd name="T30" fmla="*/ 14 w 29"/>
                  <a:gd name="T31" fmla="*/ 5 h 41"/>
                  <a:gd name="T32" fmla="*/ 19 w 29"/>
                  <a:gd name="T33" fmla="*/ 5 h 41"/>
                  <a:gd name="T34" fmla="*/ 24 w 29"/>
                  <a:gd name="T35" fmla="*/ 10 h 41"/>
                  <a:gd name="T36" fmla="*/ 24 w 29"/>
                  <a:gd name="T37" fmla="*/ 15 h 41"/>
                  <a:gd name="T38" fmla="*/ 29 w 29"/>
                  <a:gd name="T39" fmla="*/ 20 h 41"/>
                  <a:gd name="T40" fmla="*/ 29 w 29"/>
                  <a:gd name="T41" fmla="*/ 20 h 41"/>
                  <a:gd name="T42" fmla="*/ 24 w 29"/>
                  <a:gd name="T43" fmla="*/ 25 h 41"/>
                  <a:gd name="T44" fmla="*/ 24 w 29"/>
                  <a:gd name="T45" fmla="*/ 30 h 41"/>
                  <a:gd name="T46" fmla="*/ 24 w 29"/>
                  <a:gd name="T47" fmla="*/ 36 h 41"/>
                  <a:gd name="T48" fmla="*/ 19 w 29"/>
                  <a:gd name="T49" fmla="*/ 3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19" y="36"/>
                    </a:moveTo>
                    <a:lnTo>
                      <a:pt x="14" y="41"/>
                    </a:lnTo>
                    <a:lnTo>
                      <a:pt x="9" y="36"/>
                    </a:lnTo>
                    <a:lnTo>
                      <a:pt x="5" y="30"/>
                    </a:lnTo>
                    <a:lnTo>
                      <a:pt x="0" y="25"/>
                    </a:lnTo>
                    <a:lnTo>
                      <a:pt x="0" y="20"/>
                    </a:lnTo>
                    <a:lnTo>
                      <a:pt x="0" y="15"/>
                    </a:lnTo>
                    <a:lnTo>
                      <a:pt x="0" y="10"/>
                    </a:lnTo>
                    <a:lnTo>
                      <a:pt x="5" y="0"/>
                    </a:lnTo>
                    <a:lnTo>
                      <a:pt x="9" y="0"/>
                    </a:lnTo>
                    <a:lnTo>
                      <a:pt x="14" y="5"/>
                    </a:lnTo>
                    <a:lnTo>
                      <a:pt x="19" y="5"/>
                    </a:lnTo>
                    <a:lnTo>
                      <a:pt x="24" y="10"/>
                    </a:lnTo>
                    <a:lnTo>
                      <a:pt x="24" y="15"/>
                    </a:lnTo>
                    <a:lnTo>
                      <a:pt x="29" y="20"/>
                    </a:lnTo>
                    <a:lnTo>
                      <a:pt x="24" y="25"/>
                    </a:lnTo>
                    <a:lnTo>
                      <a:pt x="24" y="30"/>
                    </a:lnTo>
                    <a:lnTo>
                      <a:pt x="24" y="36"/>
                    </a:lnTo>
                    <a:lnTo>
                      <a:pt x="19" y="36"/>
                    </a:lnTo>
                    <a:close/>
                  </a:path>
                </a:pathLst>
              </a:custGeom>
              <a:solidFill>
                <a:srgbClr val="FFE6CC"/>
              </a:solidFill>
              <a:ln w="7938">
                <a:solidFill>
                  <a:srgbClr val="FFF9CC"/>
                </a:solidFill>
                <a:prstDash val="solid"/>
                <a:round/>
                <a:headEnd/>
                <a:tailEnd/>
              </a:ln>
            </p:spPr>
            <p:txBody>
              <a:bodyPr/>
              <a:lstStyle/>
              <a:p>
                <a:endParaRPr lang="en-GB"/>
              </a:p>
            </p:txBody>
          </p:sp>
        </p:grpSp>
        <p:sp>
          <p:nvSpPr>
            <p:cNvPr id="1022419" name="Rectangle 467"/>
            <p:cNvSpPr>
              <a:spLocks noChangeArrowheads="1"/>
            </p:cNvSpPr>
            <p:nvPr/>
          </p:nvSpPr>
          <p:spPr bwMode="auto">
            <a:xfrm>
              <a:off x="1082" y="3579"/>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200" b="1">
                  <a:solidFill>
                    <a:srgbClr val="000000"/>
                  </a:solidFill>
                  <a:latin typeface="Arial Narrow" pitchFamily="34" charset="0"/>
                </a:rPr>
                <a:t>4</a:t>
              </a:r>
              <a:endParaRPr lang="en-GB" sz="2400" i="1">
                <a:effectLst>
                  <a:outerShdw blurRad="38100" dist="38100" dir="2700000" algn="tl">
                    <a:srgbClr val="C0C0C0"/>
                  </a:outerShdw>
                </a:effectLst>
              </a:endParaRPr>
            </a:p>
          </p:txBody>
        </p:sp>
      </p:grpSp>
      <p:grpSp>
        <p:nvGrpSpPr>
          <p:cNvPr id="51214" name="Group 468"/>
          <p:cNvGrpSpPr>
            <a:grpSpLocks/>
          </p:cNvGrpSpPr>
          <p:nvPr/>
        </p:nvGrpSpPr>
        <p:grpSpPr bwMode="auto">
          <a:xfrm>
            <a:off x="2041525" y="2349500"/>
            <a:ext cx="387350" cy="431800"/>
            <a:chOff x="1054" y="3256"/>
            <a:chExt cx="265" cy="272"/>
          </a:xfrm>
        </p:grpSpPr>
        <p:sp>
          <p:nvSpPr>
            <p:cNvPr id="51215" name="Line 469"/>
            <p:cNvSpPr>
              <a:spLocks noChangeShapeType="1"/>
            </p:cNvSpPr>
            <p:nvPr/>
          </p:nvSpPr>
          <p:spPr bwMode="auto">
            <a:xfrm flipH="1">
              <a:off x="1126" y="3461"/>
              <a:ext cx="15" cy="2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6" name="Line 470"/>
            <p:cNvSpPr>
              <a:spLocks noChangeShapeType="1"/>
            </p:cNvSpPr>
            <p:nvPr/>
          </p:nvSpPr>
          <p:spPr bwMode="auto">
            <a:xfrm flipH="1">
              <a:off x="1141" y="3456"/>
              <a:ext cx="9"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7" name="AutoShape 471"/>
            <p:cNvSpPr>
              <a:spLocks noChangeArrowheads="1"/>
            </p:cNvSpPr>
            <p:nvPr/>
          </p:nvSpPr>
          <p:spPr bwMode="auto">
            <a:xfrm>
              <a:off x="1116" y="3466"/>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18" name="Freeform 472"/>
            <p:cNvSpPr>
              <a:spLocks/>
            </p:cNvSpPr>
            <p:nvPr/>
          </p:nvSpPr>
          <p:spPr bwMode="auto">
            <a:xfrm>
              <a:off x="1112" y="3466"/>
              <a:ext cx="33" cy="41"/>
            </a:xfrm>
            <a:custGeom>
              <a:avLst/>
              <a:gdLst>
                <a:gd name="T0" fmla="*/ 24 w 33"/>
                <a:gd name="T1" fmla="*/ 36 h 41"/>
                <a:gd name="T2" fmla="*/ 19 w 33"/>
                <a:gd name="T3" fmla="*/ 41 h 41"/>
                <a:gd name="T4" fmla="*/ 19 w 33"/>
                <a:gd name="T5" fmla="*/ 41 h 41"/>
                <a:gd name="T6" fmla="*/ 14 w 33"/>
                <a:gd name="T7" fmla="*/ 41 h 41"/>
                <a:gd name="T8" fmla="*/ 14 w 33"/>
                <a:gd name="T9" fmla="*/ 41 h 41"/>
                <a:gd name="T10" fmla="*/ 9 w 33"/>
                <a:gd name="T11" fmla="*/ 41 h 41"/>
                <a:gd name="T12" fmla="*/ 4 w 33"/>
                <a:gd name="T13" fmla="*/ 41 h 41"/>
                <a:gd name="T14" fmla="*/ 4 w 33"/>
                <a:gd name="T15" fmla="*/ 41 h 41"/>
                <a:gd name="T16" fmla="*/ 4 w 33"/>
                <a:gd name="T17" fmla="*/ 41 h 41"/>
                <a:gd name="T18" fmla="*/ 4 w 33"/>
                <a:gd name="T19" fmla="*/ 36 h 41"/>
                <a:gd name="T20" fmla="*/ 0 w 33"/>
                <a:gd name="T21" fmla="*/ 31 h 41"/>
                <a:gd name="T22" fmla="*/ 0 w 33"/>
                <a:gd name="T23" fmla="*/ 31 h 41"/>
                <a:gd name="T24" fmla="*/ 4 w 33"/>
                <a:gd name="T25" fmla="*/ 21 h 41"/>
                <a:gd name="T26" fmla="*/ 4 w 33"/>
                <a:gd name="T27" fmla="*/ 21 h 41"/>
                <a:gd name="T28" fmla="*/ 9 w 33"/>
                <a:gd name="T29" fmla="*/ 5 h 41"/>
                <a:gd name="T30" fmla="*/ 9 w 33"/>
                <a:gd name="T31" fmla="*/ 5 h 41"/>
                <a:gd name="T32" fmla="*/ 19 w 33"/>
                <a:gd name="T33" fmla="*/ 0 h 41"/>
                <a:gd name="T34" fmla="*/ 19 w 33"/>
                <a:gd name="T35" fmla="*/ 0 h 41"/>
                <a:gd name="T36" fmla="*/ 24 w 33"/>
                <a:gd name="T37" fmla="*/ 0 h 41"/>
                <a:gd name="T38" fmla="*/ 29 w 33"/>
                <a:gd name="T39" fmla="*/ 5 h 41"/>
                <a:gd name="T40" fmla="*/ 29 w 33"/>
                <a:gd name="T41" fmla="*/ 5 h 41"/>
                <a:gd name="T42" fmla="*/ 29 w 33"/>
                <a:gd name="T43" fmla="*/ 5 h 41"/>
                <a:gd name="T44" fmla="*/ 33 w 33"/>
                <a:gd name="T45" fmla="*/ 5 h 41"/>
                <a:gd name="T46" fmla="*/ 33 w 33"/>
                <a:gd name="T47" fmla="*/ 10 h 41"/>
                <a:gd name="T48" fmla="*/ 33 w 33"/>
                <a:gd name="T49" fmla="*/ 10 h 41"/>
                <a:gd name="T50" fmla="*/ 33 w 33"/>
                <a:gd name="T51" fmla="*/ 16 h 41"/>
                <a:gd name="T52" fmla="*/ 33 w 33"/>
                <a:gd name="T53" fmla="*/ 21 h 41"/>
                <a:gd name="T54" fmla="*/ 33 w 33"/>
                <a:gd name="T55" fmla="*/ 21 h 41"/>
                <a:gd name="T56" fmla="*/ 24 w 33"/>
                <a:gd name="T57" fmla="*/ 36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41">
                  <a:moveTo>
                    <a:pt x="24" y="36"/>
                  </a:moveTo>
                  <a:lnTo>
                    <a:pt x="19" y="41"/>
                  </a:lnTo>
                  <a:lnTo>
                    <a:pt x="14" y="41"/>
                  </a:lnTo>
                  <a:lnTo>
                    <a:pt x="9" y="41"/>
                  </a:lnTo>
                  <a:lnTo>
                    <a:pt x="4" y="41"/>
                  </a:lnTo>
                  <a:lnTo>
                    <a:pt x="4" y="36"/>
                  </a:lnTo>
                  <a:lnTo>
                    <a:pt x="0" y="31"/>
                  </a:lnTo>
                  <a:lnTo>
                    <a:pt x="4" y="21"/>
                  </a:lnTo>
                  <a:lnTo>
                    <a:pt x="9" y="5"/>
                  </a:lnTo>
                  <a:lnTo>
                    <a:pt x="19" y="0"/>
                  </a:lnTo>
                  <a:lnTo>
                    <a:pt x="24" y="0"/>
                  </a:lnTo>
                  <a:lnTo>
                    <a:pt x="29" y="5"/>
                  </a:lnTo>
                  <a:lnTo>
                    <a:pt x="33" y="5"/>
                  </a:lnTo>
                  <a:lnTo>
                    <a:pt x="33" y="10"/>
                  </a:lnTo>
                  <a:lnTo>
                    <a:pt x="33" y="16"/>
                  </a:lnTo>
                  <a:lnTo>
                    <a:pt x="33" y="21"/>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219" name="Line 473"/>
            <p:cNvSpPr>
              <a:spLocks noChangeShapeType="1"/>
            </p:cNvSpPr>
            <p:nvPr/>
          </p:nvSpPr>
          <p:spPr bwMode="auto">
            <a:xfrm flipV="1">
              <a:off x="1136" y="3461"/>
              <a:ext cx="5"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0" name="Line 474"/>
            <p:cNvSpPr>
              <a:spLocks noChangeShapeType="1"/>
            </p:cNvSpPr>
            <p:nvPr/>
          </p:nvSpPr>
          <p:spPr bwMode="auto">
            <a:xfrm flipH="1">
              <a:off x="1092" y="3389"/>
              <a:ext cx="20"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1" name="Line 475"/>
            <p:cNvSpPr>
              <a:spLocks noChangeShapeType="1"/>
            </p:cNvSpPr>
            <p:nvPr/>
          </p:nvSpPr>
          <p:spPr bwMode="auto">
            <a:xfrm flipH="1">
              <a:off x="1102" y="3379"/>
              <a:ext cx="19" cy="1"/>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2" name="AutoShape 476"/>
            <p:cNvSpPr>
              <a:spLocks noChangeArrowheads="1"/>
            </p:cNvSpPr>
            <p:nvPr/>
          </p:nvSpPr>
          <p:spPr bwMode="auto">
            <a:xfrm>
              <a:off x="1078" y="3358"/>
              <a:ext cx="29" cy="47"/>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23" name="Freeform 477"/>
            <p:cNvSpPr>
              <a:spLocks/>
            </p:cNvSpPr>
            <p:nvPr/>
          </p:nvSpPr>
          <p:spPr bwMode="auto">
            <a:xfrm>
              <a:off x="1068" y="3369"/>
              <a:ext cx="44" cy="25"/>
            </a:xfrm>
            <a:custGeom>
              <a:avLst/>
              <a:gdLst>
                <a:gd name="T0" fmla="*/ 29 w 44"/>
                <a:gd name="T1" fmla="*/ 0 h 25"/>
                <a:gd name="T2" fmla="*/ 34 w 44"/>
                <a:gd name="T3" fmla="*/ 0 h 25"/>
                <a:gd name="T4" fmla="*/ 39 w 44"/>
                <a:gd name="T5" fmla="*/ 5 h 25"/>
                <a:gd name="T6" fmla="*/ 39 w 44"/>
                <a:gd name="T7" fmla="*/ 5 h 25"/>
                <a:gd name="T8" fmla="*/ 44 w 44"/>
                <a:gd name="T9" fmla="*/ 10 h 25"/>
                <a:gd name="T10" fmla="*/ 44 w 44"/>
                <a:gd name="T11" fmla="*/ 10 h 25"/>
                <a:gd name="T12" fmla="*/ 39 w 44"/>
                <a:gd name="T13" fmla="*/ 15 h 25"/>
                <a:gd name="T14" fmla="*/ 39 w 44"/>
                <a:gd name="T15" fmla="*/ 15 h 25"/>
                <a:gd name="T16" fmla="*/ 39 w 44"/>
                <a:gd name="T17" fmla="*/ 20 h 25"/>
                <a:gd name="T18" fmla="*/ 39 w 44"/>
                <a:gd name="T19" fmla="*/ 25 h 25"/>
                <a:gd name="T20" fmla="*/ 39 w 44"/>
                <a:gd name="T21" fmla="*/ 25 h 25"/>
                <a:gd name="T22" fmla="*/ 39 w 44"/>
                <a:gd name="T23" fmla="*/ 25 h 25"/>
                <a:gd name="T24" fmla="*/ 34 w 44"/>
                <a:gd name="T25" fmla="*/ 25 h 25"/>
                <a:gd name="T26" fmla="*/ 29 w 44"/>
                <a:gd name="T27" fmla="*/ 25 h 25"/>
                <a:gd name="T28" fmla="*/ 10 w 44"/>
                <a:gd name="T29" fmla="*/ 25 h 25"/>
                <a:gd name="T30" fmla="*/ 10 w 44"/>
                <a:gd name="T31" fmla="*/ 25 h 25"/>
                <a:gd name="T32" fmla="*/ 5 w 44"/>
                <a:gd name="T33" fmla="*/ 25 h 25"/>
                <a:gd name="T34" fmla="*/ 5 w 44"/>
                <a:gd name="T35" fmla="*/ 20 h 25"/>
                <a:gd name="T36" fmla="*/ 5 w 44"/>
                <a:gd name="T37" fmla="*/ 20 h 25"/>
                <a:gd name="T38" fmla="*/ 0 w 44"/>
                <a:gd name="T39" fmla="*/ 15 h 25"/>
                <a:gd name="T40" fmla="*/ 0 w 44"/>
                <a:gd name="T41" fmla="*/ 10 h 25"/>
                <a:gd name="T42" fmla="*/ 0 w 44"/>
                <a:gd name="T43" fmla="*/ 10 h 25"/>
                <a:gd name="T44" fmla="*/ 0 w 44"/>
                <a:gd name="T45" fmla="*/ 10 h 25"/>
                <a:gd name="T46" fmla="*/ 5 w 44"/>
                <a:gd name="T47" fmla="*/ 5 h 25"/>
                <a:gd name="T48" fmla="*/ 5 w 44"/>
                <a:gd name="T49" fmla="*/ 5 h 25"/>
                <a:gd name="T50" fmla="*/ 5 w 44"/>
                <a:gd name="T51" fmla="*/ 5 h 25"/>
                <a:gd name="T52" fmla="*/ 15 w 44"/>
                <a:gd name="T53" fmla="*/ 0 h 25"/>
                <a:gd name="T54" fmla="*/ 15 w 44"/>
                <a:gd name="T55" fmla="*/ 0 h 25"/>
                <a:gd name="T56" fmla="*/ 29 w 44"/>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 h="25">
                  <a:moveTo>
                    <a:pt x="29" y="0"/>
                  </a:moveTo>
                  <a:lnTo>
                    <a:pt x="34" y="0"/>
                  </a:lnTo>
                  <a:lnTo>
                    <a:pt x="39" y="5"/>
                  </a:lnTo>
                  <a:lnTo>
                    <a:pt x="44" y="10"/>
                  </a:lnTo>
                  <a:lnTo>
                    <a:pt x="39" y="15"/>
                  </a:lnTo>
                  <a:lnTo>
                    <a:pt x="39" y="20"/>
                  </a:lnTo>
                  <a:lnTo>
                    <a:pt x="39" y="25"/>
                  </a:lnTo>
                  <a:lnTo>
                    <a:pt x="34" y="25"/>
                  </a:lnTo>
                  <a:lnTo>
                    <a:pt x="29" y="25"/>
                  </a:lnTo>
                  <a:lnTo>
                    <a:pt x="10" y="25"/>
                  </a:lnTo>
                  <a:lnTo>
                    <a:pt x="5" y="25"/>
                  </a:lnTo>
                  <a:lnTo>
                    <a:pt x="5" y="20"/>
                  </a:lnTo>
                  <a:lnTo>
                    <a:pt x="0" y="15"/>
                  </a:lnTo>
                  <a:lnTo>
                    <a:pt x="0" y="10"/>
                  </a:lnTo>
                  <a:lnTo>
                    <a:pt x="5" y="5"/>
                  </a:lnTo>
                  <a:lnTo>
                    <a:pt x="15" y="0"/>
                  </a:lnTo>
                  <a:lnTo>
                    <a:pt x="29" y="0"/>
                  </a:lnTo>
                  <a:close/>
                </a:path>
              </a:pathLst>
            </a:custGeom>
            <a:solidFill>
              <a:srgbClr val="0000D4"/>
            </a:solidFill>
            <a:ln w="7938">
              <a:solidFill>
                <a:srgbClr val="000000"/>
              </a:solidFill>
              <a:prstDash val="solid"/>
              <a:round/>
              <a:headEnd/>
              <a:tailEnd/>
            </a:ln>
          </p:spPr>
          <p:txBody>
            <a:bodyPr/>
            <a:lstStyle/>
            <a:p>
              <a:endParaRPr lang="en-GB"/>
            </a:p>
          </p:txBody>
        </p:sp>
        <p:sp>
          <p:nvSpPr>
            <p:cNvPr id="51224" name="Line 478"/>
            <p:cNvSpPr>
              <a:spLocks noChangeShapeType="1"/>
            </p:cNvSpPr>
            <p:nvPr/>
          </p:nvSpPr>
          <p:spPr bwMode="auto">
            <a:xfrm>
              <a:off x="1107" y="3389"/>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5" name="Line 479"/>
            <p:cNvSpPr>
              <a:spLocks noChangeShapeType="1"/>
            </p:cNvSpPr>
            <p:nvPr/>
          </p:nvSpPr>
          <p:spPr bwMode="auto">
            <a:xfrm>
              <a:off x="1228" y="3456"/>
              <a:ext cx="14"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6" name="Line 480"/>
            <p:cNvSpPr>
              <a:spLocks noChangeShapeType="1"/>
            </p:cNvSpPr>
            <p:nvPr/>
          </p:nvSpPr>
          <p:spPr bwMode="auto">
            <a:xfrm>
              <a:off x="1228" y="3446"/>
              <a:ext cx="14"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7" name="AutoShape 481"/>
            <p:cNvSpPr>
              <a:spLocks noChangeArrowheads="1"/>
            </p:cNvSpPr>
            <p:nvPr/>
          </p:nvSpPr>
          <p:spPr bwMode="auto">
            <a:xfrm>
              <a:off x="1223" y="3466"/>
              <a:ext cx="43" cy="31"/>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28" name="Freeform 482"/>
            <p:cNvSpPr>
              <a:spLocks/>
            </p:cNvSpPr>
            <p:nvPr/>
          </p:nvSpPr>
          <p:spPr bwMode="auto">
            <a:xfrm>
              <a:off x="1228" y="3461"/>
              <a:ext cx="33" cy="41"/>
            </a:xfrm>
            <a:custGeom>
              <a:avLst/>
              <a:gdLst>
                <a:gd name="T0" fmla="*/ 29 w 33"/>
                <a:gd name="T1" fmla="*/ 36 h 41"/>
                <a:gd name="T2" fmla="*/ 24 w 33"/>
                <a:gd name="T3" fmla="*/ 41 h 41"/>
                <a:gd name="T4" fmla="*/ 24 w 33"/>
                <a:gd name="T5" fmla="*/ 41 h 41"/>
                <a:gd name="T6" fmla="*/ 19 w 33"/>
                <a:gd name="T7" fmla="*/ 41 h 41"/>
                <a:gd name="T8" fmla="*/ 19 w 33"/>
                <a:gd name="T9" fmla="*/ 41 h 41"/>
                <a:gd name="T10" fmla="*/ 14 w 33"/>
                <a:gd name="T11" fmla="*/ 41 h 41"/>
                <a:gd name="T12" fmla="*/ 14 w 33"/>
                <a:gd name="T13" fmla="*/ 36 h 41"/>
                <a:gd name="T14" fmla="*/ 4 w 33"/>
                <a:gd name="T15" fmla="*/ 21 h 41"/>
                <a:gd name="T16" fmla="*/ 4 w 33"/>
                <a:gd name="T17" fmla="*/ 21 h 41"/>
                <a:gd name="T18" fmla="*/ 0 w 33"/>
                <a:gd name="T19" fmla="*/ 15 h 41"/>
                <a:gd name="T20" fmla="*/ 0 w 33"/>
                <a:gd name="T21" fmla="*/ 10 h 41"/>
                <a:gd name="T22" fmla="*/ 0 w 33"/>
                <a:gd name="T23" fmla="*/ 10 h 41"/>
                <a:gd name="T24" fmla="*/ 4 w 33"/>
                <a:gd name="T25" fmla="*/ 5 h 41"/>
                <a:gd name="T26" fmla="*/ 4 w 33"/>
                <a:gd name="T27" fmla="*/ 5 h 41"/>
                <a:gd name="T28" fmla="*/ 4 w 33"/>
                <a:gd name="T29" fmla="*/ 5 h 41"/>
                <a:gd name="T30" fmla="*/ 4 w 33"/>
                <a:gd name="T31" fmla="*/ 5 h 41"/>
                <a:gd name="T32" fmla="*/ 14 w 33"/>
                <a:gd name="T33" fmla="*/ 0 h 41"/>
                <a:gd name="T34" fmla="*/ 14 w 33"/>
                <a:gd name="T35" fmla="*/ 0 h 41"/>
                <a:gd name="T36" fmla="*/ 19 w 33"/>
                <a:gd name="T37" fmla="*/ 0 h 41"/>
                <a:gd name="T38" fmla="*/ 19 w 33"/>
                <a:gd name="T39" fmla="*/ 5 h 41"/>
                <a:gd name="T40" fmla="*/ 19 w 33"/>
                <a:gd name="T41" fmla="*/ 5 h 41"/>
                <a:gd name="T42" fmla="*/ 33 w 33"/>
                <a:gd name="T43" fmla="*/ 21 h 41"/>
                <a:gd name="T44" fmla="*/ 33 w 33"/>
                <a:gd name="T45" fmla="*/ 26 h 41"/>
                <a:gd name="T46" fmla="*/ 33 w 33"/>
                <a:gd name="T47" fmla="*/ 31 h 41"/>
                <a:gd name="T48" fmla="*/ 33 w 33"/>
                <a:gd name="T49" fmla="*/ 31 h 41"/>
                <a:gd name="T50" fmla="*/ 29 w 33"/>
                <a:gd name="T51" fmla="*/ 36 h 41"/>
                <a:gd name="T52" fmla="*/ 29 w 33"/>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41">
                  <a:moveTo>
                    <a:pt x="29" y="36"/>
                  </a:moveTo>
                  <a:lnTo>
                    <a:pt x="24" y="41"/>
                  </a:lnTo>
                  <a:lnTo>
                    <a:pt x="19" y="41"/>
                  </a:lnTo>
                  <a:lnTo>
                    <a:pt x="14" y="41"/>
                  </a:lnTo>
                  <a:lnTo>
                    <a:pt x="14" y="36"/>
                  </a:lnTo>
                  <a:lnTo>
                    <a:pt x="4" y="21"/>
                  </a:lnTo>
                  <a:lnTo>
                    <a:pt x="0" y="15"/>
                  </a:lnTo>
                  <a:lnTo>
                    <a:pt x="0" y="10"/>
                  </a:lnTo>
                  <a:lnTo>
                    <a:pt x="4" y="5"/>
                  </a:lnTo>
                  <a:lnTo>
                    <a:pt x="14" y="0"/>
                  </a:lnTo>
                  <a:lnTo>
                    <a:pt x="19" y="0"/>
                  </a:lnTo>
                  <a:lnTo>
                    <a:pt x="19" y="5"/>
                  </a:lnTo>
                  <a:lnTo>
                    <a:pt x="33" y="21"/>
                  </a:lnTo>
                  <a:lnTo>
                    <a:pt x="33" y="26"/>
                  </a:lnTo>
                  <a:lnTo>
                    <a:pt x="33" y="31"/>
                  </a:lnTo>
                  <a:lnTo>
                    <a:pt x="29" y="36"/>
                  </a:lnTo>
                  <a:close/>
                </a:path>
              </a:pathLst>
            </a:custGeom>
            <a:solidFill>
              <a:srgbClr val="0000D4"/>
            </a:solidFill>
            <a:ln w="7938">
              <a:solidFill>
                <a:srgbClr val="000000"/>
              </a:solidFill>
              <a:prstDash val="solid"/>
              <a:round/>
              <a:headEnd/>
              <a:tailEnd/>
            </a:ln>
          </p:spPr>
          <p:txBody>
            <a:bodyPr/>
            <a:lstStyle/>
            <a:p>
              <a:endParaRPr lang="en-GB"/>
            </a:p>
          </p:txBody>
        </p:sp>
        <p:sp>
          <p:nvSpPr>
            <p:cNvPr id="51229" name="Line 483"/>
            <p:cNvSpPr>
              <a:spLocks noChangeShapeType="1"/>
            </p:cNvSpPr>
            <p:nvPr/>
          </p:nvSpPr>
          <p:spPr bwMode="auto">
            <a:xfrm flipH="1" flipV="1">
              <a:off x="1228" y="3456"/>
              <a:ext cx="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0" name="Line 484"/>
            <p:cNvSpPr>
              <a:spLocks noChangeShapeType="1"/>
            </p:cNvSpPr>
            <p:nvPr/>
          </p:nvSpPr>
          <p:spPr bwMode="auto">
            <a:xfrm>
              <a:off x="1257" y="3405"/>
              <a:ext cx="19"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1" name="Line 485"/>
            <p:cNvSpPr>
              <a:spLocks noChangeShapeType="1"/>
            </p:cNvSpPr>
            <p:nvPr/>
          </p:nvSpPr>
          <p:spPr bwMode="auto">
            <a:xfrm>
              <a:off x="1247" y="3394"/>
              <a:ext cx="24" cy="5"/>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2" name="AutoShape 486"/>
            <p:cNvSpPr>
              <a:spLocks noChangeArrowheads="1"/>
            </p:cNvSpPr>
            <p:nvPr/>
          </p:nvSpPr>
          <p:spPr bwMode="auto">
            <a:xfrm>
              <a:off x="1266" y="3384"/>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33" name="Freeform 487"/>
            <p:cNvSpPr>
              <a:spLocks/>
            </p:cNvSpPr>
            <p:nvPr/>
          </p:nvSpPr>
          <p:spPr bwMode="auto">
            <a:xfrm>
              <a:off x="1261" y="3389"/>
              <a:ext cx="39" cy="31"/>
            </a:xfrm>
            <a:custGeom>
              <a:avLst/>
              <a:gdLst>
                <a:gd name="T0" fmla="*/ 10 w 39"/>
                <a:gd name="T1" fmla="*/ 26 h 31"/>
                <a:gd name="T2" fmla="*/ 10 w 39"/>
                <a:gd name="T3" fmla="*/ 26 h 31"/>
                <a:gd name="T4" fmla="*/ 5 w 39"/>
                <a:gd name="T5" fmla="*/ 26 h 31"/>
                <a:gd name="T6" fmla="*/ 0 w 39"/>
                <a:gd name="T7" fmla="*/ 21 h 31"/>
                <a:gd name="T8" fmla="*/ 0 w 39"/>
                <a:gd name="T9" fmla="*/ 10 h 31"/>
                <a:gd name="T10" fmla="*/ 0 w 39"/>
                <a:gd name="T11" fmla="*/ 10 h 31"/>
                <a:gd name="T12" fmla="*/ 0 w 39"/>
                <a:gd name="T13" fmla="*/ 10 h 31"/>
                <a:gd name="T14" fmla="*/ 5 w 39"/>
                <a:gd name="T15" fmla="*/ 5 h 31"/>
                <a:gd name="T16" fmla="*/ 5 w 39"/>
                <a:gd name="T17" fmla="*/ 5 h 31"/>
                <a:gd name="T18" fmla="*/ 5 w 39"/>
                <a:gd name="T19" fmla="*/ 5 h 31"/>
                <a:gd name="T20" fmla="*/ 15 w 39"/>
                <a:gd name="T21" fmla="*/ 0 h 31"/>
                <a:gd name="T22" fmla="*/ 15 w 39"/>
                <a:gd name="T23" fmla="*/ 0 h 31"/>
                <a:gd name="T24" fmla="*/ 29 w 39"/>
                <a:gd name="T25" fmla="*/ 5 h 31"/>
                <a:gd name="T26" fmla="*/ 34 w 39"/>
                <a:gd name="T27" fmla="*/ 5 h 31"/>
                <a:gd name="T28" fmla="*/ 39 w 39"/>
                <a:gd name="T29" fmla="*/ 5 h 31"/>
                <a:gd name="T30" fmla="*/ 39 w 39"/>
                <a:gd name="T31" fmla="*/ 5 h 31"/>
                <a:gd name="T32" fmla="*/ 39 w 39"/>
                <a:gd name="T33" fmla="*/ 10 h 31"/>
                <a:gd name="T34" fmla="*/ 39 w 39"/>
                <a:gd name="T35" fmla="*/ 16 h 31"/>
                <a:gd name="T36" fmla="*/ 39 w 39"/>
                <a:gd name="T37" fmla="*/ 16 h 31"/>
                <a:gd name="T38" fmla="*/ 39 w 39"/>
                <a:gd name="T39" fmla="*/ 16 h 31"/>
                <a:gd name="T40" fmla="*/ 39 w 39"/>
                <a:gd name="T41" fmla="*/ 21 h 31"/>
                <a:gd name="T42" fmla="*/ 39 w 39"/>
                <a:gd name="T43" fmla="*/ 21 h 31"/>
                <a:gd name="T44" fmla="*/ 34 w 39"/>
                <a:gd name="T45" fmla="*/ 26 h 31"/>
                <a:gd name="T46" fmla="*/ 29 w 39"/>
                <a:gd name="T47" fmla="*/ 31 h 31"/>
                <a:gd name="T48" fmla="*/ 29 w 39"/>
                <a:gd name="T49" fmla="*/ 31 h 31"/>
                <a:gd name="T50" fmla="*/ 25 w 39"/>
                <a:gd name="T51" fmla="*/ 31 h 31"/>
                <a:gd name="T52" fmla="*/ 10 w 39"/>
                <a:gd name="T53" fmla="*/ 2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31">
                  <a:moveTo>
                    <a:pt x="10" y="26"/>
                  </a:moveTo>
                  <a:lnTo>
                    <a:pt x="10" y="26"/>
                  </a:lnTo>
                  <a:lnTo>
                    <a:pt x="5" y="26"/>
                  </a:lnTo>
                  <a:lnTo>
                    <a:pt x="0" y="21"/>
                  </a:lnTo>
                  <a:lnTo>
                    <a:pt x="0" y="10"/>
                  </a:lnTo>
                  <a:lnTo>
                    <a:pt x="5" y="5"/>
                  </a:lnTo>
                  <a:lnTo>
                    <a:pt x="15" y="0"/>
                  </a:lnTo>
                  <a:lnTo>
                    <a:pt x="29" y="5"/>
                  </a:lnTo>
                  <a:lnTo>
                    <a:pt x="34" y="5"/>
                  </a:lnTo>
                  <a:lnTo>
                    <a:pt x="39" y="5"/>
                  </a:lnTo>
                  <a:lnTo>
                    <a:pt x="39" y="10"/>
                  </a:lnTo>
                  <a:lnTo>
                    <a:pt x="39" y="16"/>
                  </a:lnTo>
                  <a:lnTo>
                    <a:pt x="39" y="21"/>
                  </a:lnTo>
                  <a:lnTo>
                    <a:pt x="34" y="26"/>
                  </a:lnTo>
                  <a:lnTo>
                    <a:pt x="29" y="31"/>
                  </a:lnTo>
                  <a:lnTo>
                    <a:pt x="25" y="31"/>
                  </a:lnTo>
                  <a:lnTo>
                    <a:pt x="10" y="26"/>
                  </a:lnTo>
                  <a:close/>
                </a:path>
              </a:pathLst>
            </a:custGeom>
            <a:solidFill>
              <a:srgbClr val="0000D4"/>
            </a:solidFill>
            <a:ln w="7938">
              <a:solidFill>
                <a:srgbClr val="000000"/>
              </a:solidFill>
              <a:prstDash val="solid"/>
              <a:round/>
              <a:headEnd/>
              <a:tailEnd/>
            </a:ln>
          </p:spPr>
          <p:txBody>
            <a:bodyPr/>
            <a:lstStyle/>
            <a:p>
              <a:endParaRPr lang="en-GB"/>
            </a:p>
          </p:txBody>
        </p:sp>
        <p:sp>
          <p:nvSpPr>
            <p:cNvPr id="51234" name="Line 488"/>
            <p:cNvSpPr>
              <a:spLocks noChangeShapeType="1"/>
            </p:cNvSpPr>
            <p:nvPr/>
          </p:nvSpPr>
          <p:spPr bwMode="auto">
            <a:xfrm flipH="1">
              <a:off x="1257" y="3405"/>
              <a:ext cx="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5" name="Line 489"/>
            <p:cNvSpPr>
              <a:spLocks noChangeShapeType="1"/>
            </p:cNvSpPr>
            <p:nvPr/>
          </p:nvSpPr>
          <p:spPr bwMode="auto">
            <a:xfrm flipH="1" flipV="1">
              <a:off x="1150" y="3297"/>
              <a:ext cx="10"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6" name="Line 490"/>
            <p:cNvSpPr>
              <a:spLocks noChangeShapeType="1"/>
            </p:cNvSpPr>
            <p:nvPr/>
          </p:nvSpPr>
          <p:spPr bwMode="auto">
            <a:xfrm flipH="1" flipV="1">
              <a:off x="1165" y="3302"/>
              <a:ext cx="5" cy="26"/>
            </a:xfrm>
            <a:prstGeom prst="line">
              <a:avLst/>
            </a:prstGeom>
            <a:noFill/>
            <a:ln w="30163">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7" name="AutoShape 491"/>
            <p:cNvSpPr>
              <a:spLocks noChangeArrowheads="1"/>
            </p:cNvSpPr>
            <p:nvPr/>
          </p:nvSpPr>
          <p:spPr bwMode="auto">
            <a:xfrm>
              <a:off x="1141" y="3271"/>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38" name="Freeform 492"/>
            <p:cNvSpPr>
              <a:spLocks/>
            </p:cNvSpPr>
            <p:nvPr/>
          </p:nvSpPr>
          <p:spPr bwMode="auto">
            <a:xfrm>
              <a:off x="1141" y="3271"/>
              <a:ext cx="29" cy="41"/>
            </a:xfrm>
            <a:custGeom>
              <a:avLst/>
              <a:gdLst>
                <a:gd name="T0" fmla="*/ 29 w 29"/>
                <a:gd name="T1" fmla="*/ 26 h 41"/>
                <a:gd name="T2" fmla="*/ 29 w 29"/>
                <a:gd name="T3" fmla="*/ 31 h 41"/>
                <a:gd name="T4" fmla="*/ 29 w 29"/>
                <a:gd name="T5" fmla="*/ 36 h 41"/>
                <a:gd name="T6" fmla="*/ 29 w 29"/>
                <a:gd name="T7" fmla="*/ 36 h 41"/>
                <a:gd name="T8" fmla="*/ 24 w 29"/>
                <a:gd name="T9" fmla="*/ 41 h 41"/>
                <a:gd name="T10" fmla="*/ 24 w 29"/>
                <a:gd name="T11" fmla="*/ 41 h 41"/>
                <a:gd name="T12" fmla="*/ 19 w 29"/>
                <a:gd name="T13" fmla="*/ 41 h 41"/>
                <a:gd name="T14" fmla="*/ 19 w 29"/>
                <a:gd name="T15" fmla="*/ 41 h 41"/>
                <a:gd name="T16" fmla="*/ 14 w 29"/>
                <a:gd name="T17" fmla="*/ 41 h 41"/>
                <a:gd name="T18" fmla="*/ 14 w 29"/>
                <a:gd name="T19" fmla="*/ 41 h 41"/>
                <a:gd name="T20" fmla="*/ 9 w 29"/>
                <a:gd name="T21" fmla="*/ 36 h 41"/>
                <a:gd name="T22" fmla="*/ 4 w 29"/>
                <a:gd name="T23" fmla="*/ 31 h 41"/>
                <a:gd name="T24" fmla="*/ 0 w 29"/>
                <a:gd name="T25" fmla="*/ 16 h 41"/>
                <a:gd name="T26" fmla="*/ 0 w 29"/>
                <a:gd name="T27" fmla="*/ 16 h 41"/>
                <a:gd name="T28" fmla="*/ 0 w 29"/>
                <a:gd name="T29" fmla="*/ 11 h 41"/>
                <a:gd name="T30" fmla="*/ 0 w 29"/>
                <a:gd name="T31" fmla="*/ 5 h 41"/>
                <a:gd name="T32" fmla="*/ 0 w 29"/>
                <a:gd name="T33" fmla="*/ 5 h 41"/>
                <a:gd name="T34" fmla="*/ 9 w 29"/>
                <a:gd name="T35" fmla="*/ 0 h 41"/>
                <a:gd name="T36" fmla="*/ 9 w 29"/>
                <a:gd name="T37" fmla="*/ 0 h 41"/>
                <a:gd name="T38" fmla="*/ 9 w 29"/>
                <a:gd name="T39" fmla="*/ 0 h 41"/>
                <a:gd name="T40" fmla="*/ 14 w 29"/>
                <a:gd name="T41" fmla="*/ 0 h 41"/>
                <a:gd name="T42" fmla="*/ 19 w 29"/>
                <a:gd name="T43" fmla="*/ 5 h 41"/>
                <a:gd name="T44" fmla="*/ 24 w 29"/>
                <a:gd name="T45" fmla="*/ 11 h 41"/>
                <a:gd name="T46" fmla="*/ 24 w 29"/>
                <a:gd name="T47" fmla="*/ 11 h 41"/>
                <a:gd name="T48" fmla="*/ 29 w 29"/>
                <a:gd name="T49" fmla="*/ 2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41">
                  <a:moveTo>
                    <a:pt x="29" y="26"/>
                  </a:moveTo>
                  <a:lnTo>
                    <a:pt x="29" y="31"/>
                  </a:lnTo>
                  <a:lnTo>
                    <a:pt x="29" y="36"/>
                  </a:lnTo>
                  <a:lnTo>
                    <a:pt x="24" y="41"/>
                  </a:lnTo>
                  <a:lnTo>
                    <a:pt x="19" y="41"/>
                  </a:lnTo>
                  <a:lnTo>
                    <a:pt x="14" y="41"/>
                  </a:lnTo>
                  <a:lnTo>
                    <a:pt x="9" y="36"/>
                  </a:lnTo>
                  <a:lnTo>
                    <a:pt x="4" y="31"/>
                  </a:lnTo>
                  <a:lnTo>
                    <a:pt x="0" y="16"/>
                  </a:lnTo>
                  <a:lnTo>
                    <a:pt x="0" y="11"/>
                  </a:lnTo>
                  <a:lnTo>
                    <a:pt x="0" y="5"/>
                  </a:lnTo>
                  <a:lnTo>
                    <a:pt x="9" y="0"/>
                  </a:lnTo>
                  <a:lnTo>
                    <a:pt x="14" y="0"/>
                  </a:lnTo>
                  <a:lnTo>
                    <a:pt x="19" y="5"/>
                  </a:lnTo>
                  <a:lnTo>
                    <a:pt x="24" y="11"/>
                  </a:lnTo>
                  <a:lnTo>
                    <a:pt x="29" y="26"/>
                  </a:lnTo>
                  <a:close/>
                </a:path>
              </a:pathLst>
            </a:custGeom>
            <a:solidFill>
              <a:srgbClr val="0000D4"/>
            </a:solidFill>
            <a:ln w="7938">
              <a:solidFill>
                <a:srgbClr val="000000"/>
              </a:solidFill>
              <a:prstDash val="solid"/>
              <a:round/>
              <a:headEnd/>
              <a:tailEnd/>
            </a:ln>
          </p:spPr>
          <p:txBody>
            <a:bodyPr/>
            <a:lstStyle/>
            <a:p>
              <a:endParaRPr lang="en-GB"/>
            </a:p>
          </p:txBody>
        </p:sp>
        <p:sp>
          <p:nvSpPr>
            <p:cNvPr id="51239" name="Line 493"/>
            <p:cNvSpPr>
              <a:spLocks noChangeShapeType="1"/>
            </p:cNvSpPr>
            <p:nvPr/>
          </p:nvSpPr>
          <p:spPr bwMode="auto">
            <a:xfrm>
              <a:off x="1160" y="3312"/>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0" name="Line 494"/>
            <p:cNvSpPr>
              <a:spLocks noChangeShapeType="1"/>
            </p:cNvSpPr>
            <p:nvPr/>
          </p:nvSpPr>
          <p:spPr bwMode="auto">
            <a:xfrm flipV="1">
              <a:off x="1232" y="3317"/>
              <a:ext cx="15" cy="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1" name="Line 495"/>
            <p:cNvSpPr>
              <a:spLocks noChangeShapeType="1"/>
            </p:cNvSpPr>
            <p:nvPr/>
          </p:nvSpPr>
          <p:spPr bwMode="auto">
            <a:xfrm flipV="1">
              <a:off x="1223" y="3323"/>
              <a:ext cx="9" cy="2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2" name="AutoShape 496"/>
            <p:cNvSpPr>
              <a:spLocks noChangeArrowheads="1"/>
            </p:cNvSpPr>
            <p:nvPr/>
          </p:nvSpPr>
          <p:spPr bwMode="auto">
            <a:xfrm>
              <a:off x="1232" y="3292"/>
              <a:ext cx="29" cy="46"/>
            </a:xfrm>
            <a:prstGeom prst="roundRect">
              <a:avLst>
                <a:gd name="adj" fmla="val 41667"/>
              </a:avLst>
            </a:pr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3" name="Freeform 497"/>
            <p:cNvSpPr>
              <a:spLocks/>
            </p:cNvSpPr>
            <p:nvPr/>
          </p:nvSpPr>
          <p:spPr bwMode="auto">
            <a:xfrm>
              <a:off x="1228" y="3292"/>
              <a:ext cx="33" cy="41"/>
            </a:xfrm>
            <a:custGeom>
              <a:avLst/>
              <a:gdLst>
                <a:gd name="T0" fmla="*/ 24 w 33"/>
                <a:gd name="T1" fmla="*/ 36 h 41"/>
                <a:gd name="T2" fmla="*/ 19 w 33"/>
                <a:gd name="T3" fmla="*/ 41 h 41"/>
                <a:gd name="T4" fmla="*/ 19 w 33"/>
                <a:gd name="T5" fmla="*/ 41 h 41"/>
                <a:gd name="T6" fmla="*/ 14 w 33"/>
                <a:gd name="T7" fmla="*/ 41 h 41"/>
                <a:gd name="T8" fmla="*/ 14 w 33"/>
                <a:gd name="T9" fmla="*/ 41 h 41"/>
                <a:gd name="T10" fmla="*/ 9 w 33"/>
                <a:gd name="T11" fmla="*/ 41 h 41"/>
                <a:gd name="T12" fmla="*/ 4 w 33"/>
                <a:gd name="T13" fmla="*/ 41 h 41"/>
                <a:gd name="T14" fmla="*/ 4 w 33"/>
                <a:gd name="T15" fmla="*/ 41 h 41"/>
                <a:gd name="T16" fmla="*/ 4 w 33"/>
                <a:gd name="T17" fmla="*/ 41 h 41"/>
                <a:gd name="T18" fmla="*/ 0 w 33"/>
                <a:gd name="T19" fmla="*/ 36 h 41"/>
                <a:gd name="T20" fmla="*/ 0 w 33"/>
                <a:gd name="T21" fmla="*/ 31 h 41"/>
                <a:gd name="T22" fmla="*/ 0 w 33"/>
                <a:gd name="T23" fmla="*/ 31 h 41"/>
                <a:gd name="T24" fmla="*/ 0 w 33"/>
                <a:gd name="T25" fmla="*/ 25 h 41"/>
                <a:gd name="T26" fmla="*/ 0 w 33"/>
                <a:gd name="T27" fmla="*/ 20 h 41"/>
                <a:gd name="T28" fmla="*/ 9 w 33"/>
                <a:gd name="T29" fmla="*/ 5 h 41"/>
                <a:gd name="T30" fmla="*/ 14 w 33"/>
                <a:gd name="T31" fmla="*/ 5 h 41"/>
                <a:gd name="T32" fmla="*/ 14 w 33"/>
                <a:gd name="T33" fmla="*/ 5 h 41"/>
                <a:gd name="T34" fmla="*/ 19 w 33"/>
                <a:gd name="T35" fmla="*/ 0 h 41"/>
                <a:gd name="T36" fmla="*/ 24 w 33"/>
                <a:gd name="T37" fmla="*/ 0 h 41"/>
                <a:gd name="T38" fmla="*/ 29 w 33"/>
                <a:gd name="T39" fmla="*/ 5 h 41"/>
                <a:gd name="T40" fmla="*/ 29 w 33"/>
                <a:gd name="T41" fmla="*/ 5 h 41"/>
                <a:gd name="T42" fmla="*/ 29 w 33"/>
                <a:gd name="T43" fmla="*/ 5 h 41"/>
                <a:gd name="T44" fmla="*/ 33 w 33"/>
                <a:gd name="T45" fmla="*/ 10 h 41"/>
                <a:gd name="T46" fmla="*/ 33 w 33"/>
                <a:gd name="T47" fmla="*/ 15 h 41"/>
                <a:gd name="T48" fmla="*/ 33 w 33"/>
                <a:gd name="T49" fmla="*/ 15 h 41"/>
                <a:gd name="T50" fmla="*/ 29 w 33"/>
                <a:gd name="T51" fmla="*/ 20 h 41"/>
                <a:gd name="T52" fmla="*/ 24 w 33"/>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41">
                  <a:moveTo>
                    <a:pt x="24" y="36"/>
                  </a:moveTo>
                  <a:lnTo>
                    <a:pt x="19" y="41"/>
                  </a:lnTo>
                  <a:lnTo>
                    <a:pt x="14" y="41"/>
                  </a:lnTo>
                  <a:lnTo>
                    <a:pt x="9" y="41"/>
                  </a:lnTo>
                  <a:lnTo>
                    <a:pt x="4" y="41"/>
                  </a:lnTo>
                  <a:lnTo>
                    <a:pt x="0" y="36"/>
                  </a:lnTo>
                  <a:lnTo>
                    <a:pt x="0" y="31"/>
                  </a:lnTo>
                  <a:lnTo>
                    <a:pt x="0" y="25"/>
                  </a:lnTo>
                  <a:lnTo>
                    <a:pt x="0" y="20"/>
                  </a:lnTo>
                  <a:lnTo>
                    <a:pt x="9" y="5"/>
                  </a:lnTo>
                  <a:lnTo>
                    <a:pt x="14" y="5"/>
                  </a:lnTo>
                  <a:lnTo>
                    <a:pt x="19" y="0"/>
                  </a:lnTo>
                  <a:lnTo>
                    <a:pt x="24" y="0"/>
                  </a:lnTo>
                  <a:lnTo>
                    <a:pt x="29" y="5"/>
                  </a:lnTo>
                  <a:lnTo>
                    <a:pt x="33" y="10"/>
                  </a:lnTo>
                  <a:lnTo>
                    <a:pt x="33" y="15"/>
                  </a:lnTo>
                  <a:lnTo>
                    <a:pt x="29" y="20"/>
                  </a:lnTo>
                  <a:lnTo>
                    <a:pt x="24" y="36"/>
                  </a:lnTo>
                  <a:close/>
                </a:path>
              </a:pathLst>
            </a:custGeom>
            <a:solidFill>
              <a:srgbClr val="0000D4"/>
            </a:solidFill>
            <a:ln w="7938">
              <a:solidFill>
                <a:srgbClr val="000000"/>
              </a:solidFill>
              <a:prstDash val="solid"/>
              <a:round/>
              <a:headEnd/>
              <a:tailEnd/>
            </a:ln>
          </p:spPr>
          <p:txBody>
            <a:bodyPr/>
            <a:lstStyle/>
            <a:p>
              <a:endParaRPr lang="en-GB"/>
            </a:p>
          </p:txBody>
        </p:sp>
        <p:sp>
          <p:nvSpPr>
            <p:cNvPr id="51244" name="Line 498"/>
            <p:cNvSpPr>
              <a:spLocks noChangeShapeType="1"/>
            </p:cNvSpPr>
            <p:nvPr/>
          </p:nvSpPr>
          <p:spPr bwMode="auto">
            <a:xfrm flipH="1">
              <a:off x="1232" y="3333"/>
              <a:ext cx="5"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5" name="Oval 499"/>
            <p:cNvSpPr>
              <a:spLocks noChangeArrowheads="1"/>
            </p:cNvSpPr>
            <p:nvPr/>
          </p:nvSpPr>
          <p:spPr bwMode="auto">
            <a:xfrm>
              <a:off x="1121" y="3317"/>
              <a:ext cx="136" cy="17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6" name="Freeform 500"/>
            <p:cNvSpPr>
              <a:spLocks/>
            </p:cNvSpPr>
            <p:nvPr/>
          </p:nvSpPr>
          <p:spPr bwMode="auto">
            <a:xfrm>
              <a:off x="1107" y="3328"/>
              <a:ext cx="154" cy="138"/>
            </a:xfrm>
            <a:custGeom>
              <a:avLst/>
              <a:gdLst>
                <a:gd name="T0" fmla="*/ 72 w 154"/>
                <a:gd name="T1" fmla="*/ 138 h 138"/>
                <a:gd name="T2" fmla="*/ 63 w 154"/>
                <a:gd name="T3" fmla="*/ 138 h 138"/>
                <a:gd name="T4" fmla="*/ 48 w 154"/>
                <a:gd name="T5" fmla="*/ 133 h 138"/>
                <a:gd name="T6" fmla="*/ 34 w 154"/>
                <a:gd name="T7" fmla="*/ 128 h 138"/>
                <a:gd name="T8" fmla="*/ 24 w 154"/>
                <a:gd name="T9" fmla="*/ 118 h 138"/>
                <a:gd name="T10" fmla="*/ 19 w 154"/>
                <a:gd name="T11" fmla="*/ 113 h 138"/>
                <a:gd name="T12" fmla="*/ 14 w 154"/>
                <a:gd name="T13" fmla="*/ 107 h 138"/>
                <a:gd name="T14" fmla="*/ 9 w 154"/>
                <a:gd name="T15" fmla="*/ 97 h 138"/>
                <a:gd name="T16" fmla="*/ 5 w 154"/>
                <a:gd name="T17" fmla="*/ 87 h 138"/>
                <a:gd name="T18" fmla="*/ 0 w 154"/>
                <a:gd name="T19" fmla="*/ 71 h 138"/>
                <a:gd name="T20" fmla="*/ 0 w 154"/>
                <a:gd name="T21" fmla="*/ 61 h 138"/>
                <a:gd name="T22" fmla="*/ 0 w 154"/>
                <a:gd name="T23" fmla="*/ 56 h 138"/>
                <a:gd name="T24" fmla="*/ 5 w 154"/>
                <a:gd name="T25" fmla="*/ 46 h 138"/>
                <a:gd name="T26" fmla="*/ 14 w 154"/>
                <a:gd name="T27" fmla="*/ 30 h 138"/>
                <a:gd name="T28" fmla="*/ 24 w 154"/>
                <a:gd name="T29" fmla="*/ 20 h 138"/>
                <a:gd name="T30" fmla="*/ 29 w 154"/>
                <a:gd name="T31" fmla="*/ 15 h 138"/>
                <a:gd name="T32" fmla="*/ 38 w 154"/>
                <a:gd name="T33" fmla="*/ 10 h 138"/>
                <a:gd name="T34" fmla="*/ 48 w 154"/>
                <a:gd name="T35" fmla="*/ 5 h 138"/>
                <a:gd name="T36" fmla="*/ 63 w 154"/>
                <a:gd name="T37" fmla="*/ 0 h 138"/>
                <a:gd name="T38" fmla="*/ 77 w 154"/>
                <a:gd name="T39" fmla="*/ 0 h 138"/>
                <a:gd name="T40" fmla="*/ 87 w 154"/>
                <a:gd name="T41" fmla="*/ 0 h 138"/>
                <a:gd name="T42" fmla="*/ 92 w 154"/>
                <a:gd name="T43" fmla="*/ 0 h 138"/>
                <a:gd name="T44" fmla="*/ 106 w 154"/>
                <a:gd name="T45" fmla="*/ 5 h 138"/>
                <a:gd name="T46" fmla="*/ 116 w 154"/>
                <a:gd name="T47" fmla="*/ 10 h 138"/>
                <a:gd name="T48" fmla="*/ 130 w 154"/>
                <a:gd name="T49" fmla="*/ 20 h 138"/>
                <a:gd name="T50" fmla="*/ 135 w 154"/>
                <a:gd name="T51" fmla="*/ 25 h 138"/>
                <a:gd name="T52" fmla="*/ 140 w 154"/>
                <a:gd name="T53" fmla="*/ 30 h 138"/>
                <a:gd name="T54" fmla="*/ 150 w 154"/>
                <a:gd name="T55" fmla="*/ 46 h 138"/>
                <a:gd name="T56" fmla="*/ 154 w 154"/>
                <a:gd name="T57" fmla="*/ 56 h 138"/>
                <a:gd name="T58" fmla="*/ 154 w 154"/>
                <a:gd name="T59" fmla="*/ 66 h 138"/>
                <a:gd name="T60" fmla="*/ 154 w 154"/>
                <a:gd name="T61" fmla="*/ 77 h 138"/>
                <a:gd name="T62" fmla="*/ 154 w 154"/>
                <a:gd name="T63" fmla="*/ 87 h 138"/>
                <a:gd name="T64" fmla="*/ 150 w 154"/>
                <a:gd name="T65" fmla="*/ 102 h 138"/>
                <a:gd name="T66" fmla="*/ 145 w 154"/>
                <a:gd name="T67" fmla="*/ 113 h 138"/>
                <a:gd name="T68" fmla="*/ 140 w 154"/>
                <a:gd name="T69" fmla="*/ 118 h 138"/>
                <a:gd name="T70" fmla="*/ 130 w 154"/>
                <a:gd name="T71" fmla="*/ 123 h 138"/>
                <a:gd name="T72" fmla="*/ 125 w 154"/>
                <a:gd name="T73" fmla="*/ 128 h 138"/>
                <a:gd name="T74" fmla="*/ 111 w 154"/>
                <a:gd name="T75" fmla="*/ 133 h 138"/>
                <a:gd name="T76" fmla="*/ 96 w 154"/>
                <a:gd name="T77" fmla="*/ 138 h 138"/>
                <a:gd name="T78" fmla="*/ 82 w 154"/>
                <a:gd name="T79" fmla="*/ 138 h 138"/>
                <a:gd name="T80" fmla="*/ 72 w 154"/>
                <a:gd name="T81" fmla="*/ 138 h 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4" h="138">
                  <a:moveTo>
                    <a:pt x="72" y="138"/>
                  </a:moveTo>
                  <a:lnTo>
                    <a:pt x="63" y="138"/>
                  </a:lnTo>
                  <a:lnTo>
                    <a:pt x="48" y="133"/>
                  </a:lnTo>
                  <a:lnTo>
                    <a:pt x="34" y="128"/>
                  </a:lnTo>
                  <a:lnTo>
                    <a:pt x="24" y="118"/>
                  </a:lnTo>
                  <a:lnTo>
                    <a:pt x="19" y="113"/>
                  </a:lnTo>
                  <a:lnTo>
                    <a:pt x="14" y="107"/>
                  </a:lnTo>
                  <a:lnTo>
                    <a:pt x="9" y="97"/>
                  </a:lnTo>
                  <a:lnTo>
                    <a:pt x="5" y="87"/>
                  </a:lnTo>
                  <a:lnTo>
                    <a:pt x="0" y="71"/>
                  </a:lnTo>
                  <a:lnTo>
                    <a:pt x="0" y="61"/>
                  </a:lnTo>
                  <a:lnTo>
                    <a:pt x="0" y="56"/>
                  </a:lnTo>
                  <a:lnTo>
                    <a:pt x="5" y="46"/>
                  </a:lnTo>
                  <a:lnTo>
                    <a:pt x="14" y="30"/>
                  </a:lnTo>
                  <a:lnTo>
                    <a:pt x="24" y="20"/>
                  </a:lnTo>
                  <a:lnTo>
                    <a:pt x="29" y="15"/>
                  </a:lnTo>
                  <a:lnTo>
                    <a:pt x="38" y="10"/>
                  </a:lnTo>
                  <a:lnTo>
                    <a:pt x="48" y="5"/>
                  </a:lnTo>
                  <a:lnTo>
                    <a:pt x="63" y="0"/>
                  </a:lnTo>
                  <a:lnTo>
                    <a:pt x="77" y="0"/>
                  </a:lnTo>
                  <a:lnTo>
                    <a:pt x="87" y="0"/>
                  </a:lnTo>
                  <a:lnTo>
                    <a:pt x="92" y="0"/>
                  </a:lnTo>
                  <a:lnTo>
                    <a:pt x="106" y="5"/>
                  </a:lnTo>
                  <a:lnTo>
                    <a:pt x="116" y="10"/>
                  </a:lnTo>
                  <a:lnTo>
                    <a:pt x="130" y="20"/>
                  </a:lnTo>
                  <a:lnTo>
                    <a:pt x="135" y="25"/>
                  </a:lnTo>
                  <a:lnTo>
                    <a:pt x="140" y="30"/>
                  </a:lnTo>
                  <a:lnTo>
                    <a:pt x="150" y="46"/>
                  </a:lnTo>
                  <a:lnTo>
                    <a:pt x="154" y="56"/>
                  </a:lnTo>
                  <a:lnTo>
                    <a:pt x="154" y="66"/>
                  </a:lnTo>
                  <a:lnTo>
                    <a:pt x="154" y="77"/>
                  </a:lnTo>
                  <a:lnTo>
                    <a:pt x="154" y="87"/>
                  </a:lnTo>
                  <a:lnTo>
                    <a:pt x="150" y="102"/>
                  </a:lnTo>
                  <a:lnTo>
                    <a:pt x="145" y="113"/>
                  </a:lnTo>
                  <a:lnTo>
                    <a:pt x="140" y="118"/>
                  </a:lnTo>
                  <a:lnTo>
                    <a:pt x="130" y="123"/>
                  </a:lnTo>
                  <a:lnTo>
                    <a:pt x="125" y="128"/>
                  </a:lnTo>
                  <a:lnTo>
                    <a:pt x="111" y="133"/>
                  </a:lnTo>
                  <a:lnTo>
                    <a:pt x="96" y="138"/>
                  </a:lnTo>
                  <a:lnTo>
                    <a:pt x="82" y="138"/>
                  </a:lnTo>
                  <a:lnTo>
                    <a:pt x="72" y="138"/>
                  </a:lnTo>
                  <a:close/>
                </a:path>
              </a:pathLst>
            </a:custGeom>
            <a:blipFill dpi="0" rotWithShape="0">
              <a:blip r:embed="rId3"/>
              <a:srcRect/>
              <a:tile tx="0" ty="0" sx="100000" sy="100000" flip="none" algn="tl"/>
            </a:blipFill>
            <a:ln w="7938">
              <a:solidFill>
                <a:srgbClr val="000000"/>
              </a:solidFill>
              <a:prstDash val="solid"/>
              <a:round/>
              <a:headEnd/>
              <a:tailEnd/>
            </a:ln>
          </p:spPr>
          <p:txBody>
            <a:bodyPr/>
            <a:lstStyle/>
            <a:p>
              <a:endParaRPr lang="en-GB"/>
            </a:p>
          </p:txBody>
        </p:sp>
        <p:sp>
          <p:nvSpPr>
            <p:cNvPr id="51247" name="Oval 501"/>
            <p:cNvSpPr>
              <a:spLocks noChangeArrowheads="1"/>
            </p:cNvSpPr>
            <p:nvPr/>
          </p:nvSpPr>
          <p:spPr bwMode="auto">
            <a:xfrm>
              <a:off x="1121" y="3343"/>
              <a:ext cx="102" cy="118"/>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8" name="Freeform 502"/>
            <p:cNvSpPr>
              <a:spLocks/>
            </p:cNvSpPr>
            <p:nvPr/>
          </p:nvSpPr>
          <p:spPr bwMode="auto">
            <a:xfrm>
              <a:off x="1116" y="3343"/>
              <a:ext cx="107" cy="108"/>
            </a:xfrm>
            <a:custGeom>
              <a:avLst/>
              <a:gdLst>
                <a:gd name="T0" fmla="*/ 49 w 107"/>
                <a:gd name="T1" fmla="*/ 108 h 108"/>
                <a:gd name="T2" fmla="*/ 39 w 107"/>
                <a:gd name="T3" fmla="*/ 108 h 108"/>
                <a:gd name="T4" fmla="*/ 25 w 107"/>
                <a:gd name="T5" fmla="*/ 98 h 108"/>
                <a:gd name="T6" fmla="*/ 15 w 107"/>
                <a:gd name="T7" fmla="*/ 87 h 108"/>
                <a:gd name="T8" fmla="*/ 10 w 107"/>
                <a:gd name="T9" fmla="*/ 82 h 108"/>
                <a:gd name="T10" fmla="*/ 5 w 107"/>
                <a:gd name="T11" fmla="*/ 72 h 108"/>
                <a:gd name="T12" fmla="*/ 0 w 107"/>
                <a:gd name="T13" fmla="*/ 62 h 108"/>
                <a:gd name="T14" fmla="*/ 0 w 107"/>
                <a:gd name="T15" fmla="*/ 51 h 108"/>
                <a:gd name="T16" fmla="*/ 0 w 107"/>
                <a:gd name="T17" fmla="*/ 46 h 108"/>
                <a:gd name="T18" fmla="*/ 5 w 107"/>
                <a:gd name="T19" fmla="*/ 36 h 108"/>
                <a:gd name="T20" fmla="*/ 15 w 107"/>
                <a:gd name="T21" fmla="*/ 21 h 108"/>
                <a:gd name="T22" fmla="*/ 20 w 107"/>
                <a:gd name="T23" fmla="*/ 15 h 108"/>
                <a:gd name="T24" fmla="*/ 25 w 107"/>
                <a:gd name="T25" fmla="*/ 10 h 108"/>
                <a:gd name="T26" fmla="*/ 34 w 107"/>
                <a:gd name="T27" fmla="*/ 5 h 108"/>
                <a:gd name="T28" fmla="*/ 44 w 107"/>
                <a:gd name="T29" fmla="*/ 0 h 108"/>
                <a:gd name="T30" fmla="*/ 54 w 107"/>
                <a:gd name="T31" fmla="*/ 0 h 108"/>
                <a:gd name="T32" fmla="*/ 58 w 107"/>
                <a:gd name="T33" fmla="*/ 0 h 108"/>
                <a:gd name="T34" fmla="*/ 73 w 107"/>
                <a:gd name="T35" fmla="*/ 5 h 108"/>
                <a:gd name="T36" fmla="*/ 92 w 107"/>
                <a:gd name="T37" fmla="*/ 15 h 108"/>
                <a:gd name="T38" fmla="*/ 97 w 107"/>
                <a:gd name="T39" fmla="*/ 21 h 108"/>
                <a:gd name="T40" fmla="*/ 102 w 107"/>
                <a:gd name="T41" fmla="*/ 26 h 108"/>
                <a:gd name="T42" fmla="*/ 107 w 107"/>
                <a:gd name="T43" fmla="*/ 36 h 108"/>
                <a:gd name="T44" fmla="*/ 107 w 107"/>
                <a:gd name="T45" fmla="*/ 41 h 108"/>
                <a:gd name="T46" fmla="*/ 107 w 107"/>
                <a:gd name="T47" fmla="*/ 56 h 108"/>
                <a:gd name="T48" fmla="*/ 107 w 107"/>
                <a:gd name="T49" fmla="*/ 62 h 108"/>
                <a:gd name="T50" fmla="*/ 107 w 107"/>
                <a:gd name="T51" fmla="*/ 67 h 108"/>
                <a:gd name="T52" fmla="*/ 107 w 107"/>
                <a:gd name="T53" fmla="*/ 72 h 108"/>
                <a:gd name="T54" fmla="*/ 102 w 107"/>
                <a:gd name="T55" fmla="*/ 82 h 108"/>
                <a:gd name="T56" fmla="*/ 92 w 107"/>
                <a:gd name="T57" fmla="*/ 92 h 108"/>
                <a:gd name="T58" fmla="*/ 87 w 107"/>
                <a:gd name="T59" fmla="*/ 92 h 108"/>
                <a:gd name="T60" fmla="*/ 83 w 107"/>
                <a:gd name="T61" fmla="*/ 98 h 108"/>
                <a:gd name="T62" fmla="*/ 73 w 107"/>
                <a:gd name="T63" fmla="*/ 103 h 108"/>
                <a:gd name="T64" fmla="*/ 63 w 107"/>
                <a:gd name="T65" fmla="*/ 108 h 108"/>
                <a:gd name="T66" fmla="*/ 54 w 107"/>
                <a:gd name="T67" fmla="*/ 108 h 108"/>
                <a:gd name="T68" fmla="*/ 49 w 107"/>
                <a:gd name="T69" fmla="*/ 108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108">
                  <a:moveTo>
                    <a:pt x="49" y="108"/>
                  </a:moveTo>
                  <a:lnTo>
                    <a:pt x="39" y="108"/>
                  </a:lnTo>
                  <a:lnTo>
                    <a:pt x="25" y="98"/>
                  </a:lnTo>
                  <a:lnTo>
                    <a:pt x="15" y="87"/>
                  </a:lnTo>
                  <a:lnTo>
                    <a:pt x="10" y="82"/>
                  </a:lnTo>
                  <a:lnTo>
                    <a:pt x="5" y="72"/>
                  </a:lnTo>
                  <a:lnTo>
                    <a:pt x="0" y="62"/>
                  </a:lnTo>
                  <a:lnTo>
                    <a:pt x="0" y="51"/>
                  </a:lnTo>
                  <a:lnTo>
                    <a:pt x="0" y="46"/>
                  </a:lnTo>
                  <a:lnTo>
                    <a:pt x="5" y="36"/>
                  </a:lnTo>
                  <a:lnTo>
                    <a:pt x="15" y="21"/>
                  </a:lnTo>
                  <a:lnTo>
                    <a:pt x="20" y="15"/>
                  </a:lnTo>
                  <a:lnTo>
                    <a:pt x="25" y="10"/>
                  </a:lnTo>
                  <a:lnTo>
                    <a:pt x="34" y="5"/>
                  </a:lnTo>
                  <a:lnTo>
                    <a:pt x="44" y="0"/>
                  </a:lnTo>
                  <a:lnTo>
                    <a:pt x="54" y="0"/>
                  </a:lnTo>
                  <a:lnTo>
                    <a:pt x="58" y="0"/>
                  </a:lnTo>
                  <a:lnTo>
                    <a:pt x="73" y="5"/>
                  </a:lnTo>
                  <a:lnTo>
                    <a:pt x="92" y="15"/>
                  </a:lnTo>
                  <a:lnTo>
                    <a:pt x="97" y="21"/>
                  </a:lnTo>
                  <a:lnTo>
                    <a:pt x="102" y="26"/>
                  </a:lnTo>
                  <a:lnTo>
                    <a:pt x="107" y="36"/>
                  </a:lnTo>
                  <a:lnTo>
                    <a:pt x="107" y="41"/>
                  </a:lnTo>
                  <a:lnTo>
                    <a:pt x="107" y="56"/>
                  </a:lnTo>
                  <a:lnTo>
                    <a:pt x="107" y="62"/>
                  </a:lnTo>
                  <a:lnTo>
                    <a:pt x="107" y="67"/>
                  </a:lnTo>
                  <a:lnTo>
                    <a:pt x="107" y="72"/>
                  </a:lnTo>
                  <a:lnTo>
                    <a:pt x="102" y="82"/>
                  </a:lnTo>
                  <a:lnTo>
                    <a:pt x="92" y="92"/>
                  </a:lnTo>
                  <a:lnTo>
                    <a:pt x="87" y="92"/>
                  </a:lnTo>
                  <a:lnTo>
                    <a:pt x="83" y="98"/>
                  </a:lnTo>
                  <a:lnTo>
                    <a:pt x="73" y="103"/>
                  </a:lnTo>
                  <a:lnTo>
                    <a:pt x="63" y="108"/>
                  </a:lnTo>
                  <a:lnTo>
                    <a:pt x="54" y="108"/>
                  </a:lnTo>
                  <a:lnTo>
                    <a:pt x="49" y="108"/>
                  </a:lnTo>
                  <a:close/>
                </a:path>
              </a:pathLst>
            </a:custGeom>
            <a:blipFill dpi="0" rotWithShape="0">
              <a:blip r:embed="rId4"/>
              <a:srcRect/>
              <a:tile tx="0" ty="0" sx="100000" sy="100000" flip="none" algn="tl"/>
            </a:blipFill>
            <a:ln w="7938">
              <a:solidFill>
                <a:srgbClr val="99D9FF"/>
              </a:solidFill>
              <a:prstDash val="solid"/>
              <a:round/>
              <a:headEnd/>
              <a:tailEnd/>
            </a:ln>
          </p:spPr>
          <p:txBody>
            <a:bodyPr/>
            <a:lstStyle/>
            <a:p>
              <a:endParaRPr lang="en-GB"/>
            </a:p>
          </p:txBody>
        </p:sp>
        <p:sp>
          <p:nvSpPr>
            <p:cNvPr id="51249" name="Oval 503"/>
            <p:cNvSpPr>
              <a:spLocks noChangeArrowheads="1"/>
            </p:cNvSpPr>
            <p:nvPr/>
          </p:nvSpPr>
          <p:spPr bwMode="auto">
            <a:xfrm>
              <a:off x="1242" y="3282"/>
              <a:ext cx="34" cy="30"/>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50" name="Freeform 504"/>
            <p:cNvSpPr>
              <a:spLocks/>
            </p:cNvSpPr>
            <p:nvPr/>
          </p:nvSpPr>
          <p:spPr bwMode="auto">
            <a:xfrm>
              <a:off x="1247" y="3282"/>
              <a:ext cx="24" cy="30"/>
            </a:xfrm>
            <a:custGeom>
              <a:avLst/>
              <a:gdLst>
                <a:gd name="T0" fmla="*/ 14 w 24"/>
                <a:gd name="T1" fmla="*/ 25 h 30"/>
                <a:gd name="T2" fmla="*/ 10 w 24"/>
                <a:gd name="T3" fmla="*/ 30 h 30"/>
                <a:gd name="T4" fmla="*/ 10 w 24"/>
                <a:gd name="T5" fmla="*/ 30 h 30"/>
                <a:gd name="T6" fmla="*/ 5 w 24"/>
                <a:gd name="T7" fmla="*/ 25 h 30"/>
                <a:gd name="T8" fmla="*/ 5 w 24"/>
                <a:gd name="T9" fmla="*/ 25 h 30"/>
                <a:gd name="T10" fmla="*/ 0 w 24"/>
                <a:gd name="T11" fmla="*/ 20 h 30"/>
                <a:gd name="T12" fmla="*/ 0 w 24"/>
                <a:gd name="T13" fmla="*/ 15 h 30"/>
                <a:gd name="T14" fmla="*/ 0 w 24"/>
                <a:gd name="T15" fmla="*/ 15 h 30"/>
                <a:gd name="T16" fmla="*/ 0 w 24"/>
                <a:gd name="T17" fmla="*/ 10 h 30"/>
                <a:gd name="T18" fmla="*/ 0 w 24"/>
                <a:gd name="T19" fmla="*/ 5 h 30"/>
                <a:gd name="T20" fmla="*/ 0 w 24"/>
                <a:gd name="T21" fmla="*/ 5 h 30"/>
                <a:gd name="T22" fmla="*/ 5 w 24"/>
                <a:gd name="T23" fmla="*/ 0 h 30"/>
                <a:gd name="T24" fmla="*/ 5 w 24"/>
                <a:gd name="T25" fmla="*/ 0 h 30"/>
                <a:gd name="T26" fmla="*/ 5 w 24"/>
                <a:gd name="T27" fmla="*/ 0 h 30"/>
                <a:gd name="T28" fmla="*/ 10 w 24"/>
                <a:gd name="T29" fmla="*/ 0 h 30"/>
                <a:gd name="T30" fmla="*/ 14 w 24"/>
                <a:gd name="T31" fmla="*/ 0 h 30"/>
                <a:gd name="T32" fmla="*/ 19 w 24"/>
                <a:gd name="T33" fmla="*/ 0 h 30"/>
                <a:gd name="T34" fmla="*/ 19 w 24"/>
                <a:gd name="T35" fmla="*/ 5 h 30"/>
                <a:gd name="T36" fmla="*/ 19 w 24"/>
                <a:gd name="T37" fmla="*/ 10 h 30"/>
                <a:gd name="T38" fmla="*/ 24 w 24"/>
                <a:gd name="T39" fmla="*/ 15 h 30"/>
                <a:gd name="T40" fmla="*/ 24 w 24"/>
                <a:gd name="T41" fmla="*/ 15 h 30"/>
                <a:gd name="T42" fmla="*/ 19 w 24"/>
                <a:gd name="T43" fmla="*/ 20 h 30"/>
                <a:gd name="T44" fmla="*/ 19 w 24"/>
                <a:gd name="T45" fmla="*/ 25 h 30"/>
                <a:gd name="T46" fmla="*/ 19 w 24"/>
                <a:gd name="T47" fmla="*/ 25 h 30"/>
                <a:gd name="T48" fmla="*/ 14 w 24"/>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0">
                  <a:moveTo>
                    <a:pt x="14" y="25"/>
                  </a:moveTo>
                  <a:lnTo>
                    <a:pt x="10" y="30"/>
                  </a:lnTo>
                  <a:lnTo>
                    <a:pt x="5" y="25"/>
                  </a:lnTo>
                  <a:lnTo>
                    <a:pt x="0" y="20"/>
                  </a:lnTo>
                  <a:lnTo>
                    <a:pt x="0" y="15"/>
                  </a:lnTo>
                  <a:lnTo>
                    <a:pt x="0" y="10"/>
                  </a:lnTo>
                  <a:lnTo>
                    <a:pt x="0" y="5"/>
                  </a:lnTo>
                  <a:lnTo>
                    <a:pt x="5" y="0"/>
                  </a:lnTo>
                  <a:lnTo>
                    <a:pt x="10" y="0"/>
                  </a:lnTo>
                  <a:lnTo>
                    <a:pt x="14" y="0"/>
                  </a:lnTo>
                  <a:lnTo>
                    <a:pt x="19" y="0"/>
                  </a:lnTo>
                  <a:lnTo>
                    <a:pt x="19" y="5"/>
                  </a:lnTo>
                  <a:lnTo>
                    <a:pt x="19" y="10"/>
                  </a:lnTo>
                  <a:lnTo>
                    <a:pt x="24" y="15"/>
                  </a:lnTo>
                  <a:lnTo>
                    <a:pt x="19" y="20"/>
                  </a:lnTo>
                  <a:lnTo>
                    <a:pt x="19" y="25"/>
                  </a:lnTo>
                  <a:lnTo>
                    <a:pt x="14" y="25"/>
                  </a:lnTo>
                  <a:close/>
                </a:path>
              </a:pathLst>
            </a:custGeom>
            <a:solidFill>
              <a:srgbClr val="FFE6CC"/>
            </a:solidFill>
            <a:ln w="7938">
              <a:solidFill>
                <a:srgbClr val="FFF9CC"/>
              </a:solidFill>
              <a:prstDash val="solid"/>
              <a:round/>
              <a:headEnd/>
              <a:tailEnd/>
            </a:ln>
          </p:spPr>
          <p:txBody>
            <a:bodyPr/>
            <a:lstStyle/>
            <a:p>
              <a:endParaRPr lang="en-GB"/>
            </a:p>
          </p:txBody>
        </p:sp>
        <p:sp>
          <p:nvSpPr>
            <p:cNvPr id="51251" name="Oval 505"/>
            <p:cNvSpPr>
              <a:spLocks noChangeArrowheads="1"/>
            </p:cNvSpPr>
            <p:nvPr/>
          </p:nvSpPr>
          <p:spPr bwMode="auto">
            <a:xfrm>
              <a:off x="1286" y="3389"/>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52" name="Freeform 506"/>
            <p:cNvSpPr>
              <a:spLocks/>
            </p:cNvSpPr>
            <p:nvPr/>
          </p:nvSpPr>
          <p:spPr bwMode="auto">
            <a:xfrm>
              <a:off x="1286" y="3389"/>
              <a:ext cx="24" cy="31"/>
            </a:xfrm>
            <a:custGeom>
              <a:avLst/>
              <a:gdLst>
                <a:gd name="T0" fmla="*/ 19 w 24"/>
                <a:gd name="T1" fmla="*/ 31 h 31"/>
                <a:gd name="T2" fmla="*/ 19 w 24"/>
                <a:gd name="T3" fmla="*/ 31 h 31"/>
                <a:gd name="T4" fmla="*/ 14 w 24"/>
                <a:gd name="T5" fmla="*/ 31 h 31"/>
                <a:gd name="T6" fmla="*/ 9 w 24"/>
                <a:gd name="T7" fmla="*/ 26 h 31"/>
                <a:gd name="T8" fmla="*/ 9 w 24"/>
                <a:gd name="T9" fmla="*/ 26 h 31"/>
                <a:gd name="T10" fmla="*/ 4 w 24"/>
                <a:gd name="T11" fmla="*/ 21 h 31"/>
                <a:gd name="T12" fmla="*/ 4 w 24"/>
                <a:gd name="T13" fmla="*/ 16 h 31"/>
                <a:gd name="T14" fmla="*/ 4 w 24"/>
                <a:gd name="T15" fmla="*/ 16 h 31"/>
                <a:gd name="T16" fmla="*/ 0 w 24"/>
                <a:gd name="T17" fmla="*/ 10 h 31"/>
                <a:gd name="T18" fmla="*/ 0 w 24"/>
                <a:gd name="T19" fmla="*/ 5 h 31"/>
                <a:gd name="T20" fmla="*/ 0 w 24"/>
                <a:gd name="T21" fmla="*/ 5 h 31"/>
                <a:gd name="T22" fmla="*/ 9 w 24"/>
                <a:gd name="T23" fmla="*/ 0 h 31"/>
                <a:gd name="T24" fmla="*/ 9 w 24"/>
                <a:gd name="T25" fmla="*/ 0 h 31"/>
                <a:gd name="T26" fmla="*/ 9 w 24"/>
                <a:gd name="T27" fmla="*/ 0 h 31"/>
                <a:gd name="T28" fmla="*/ 14 w 24"/>
                <a:gd name="T29" fmla="*/ 0 h 31"/>
                <a:gd name="T30" fmla="*/ 14 w 24"/>
                <a:gd name="T31" fmla="*/ 0 h 31"/>
                <a:gd name="T32" fmla="*/ 19 w 24"/>
                <a:gd name="T33" fmla="*/ 5 h 31"/>
                <a:gd name="T34" fmla="*/ 24 w 24"/>
                <a:gd name="T35" fmla="*/ 10 h 31"/>
                <a:gd name="T36" fmla="*/ 24 w 24"/>
                <a:gd name="T37" fmla="*/ 10 h 31"/>
                <a:gd name="T38" fmla="*/ 24 w 24"/>
                <a:gd name="T39" fmla="*/ 16 h 31"/>
                <a:gd name="T40" fmla="*/ 24 w 24"/>
                <a:gd name="T41" fmla="*/ 21 h 31"/>
                <a:gd name="T42" fmla="*/ 24 w 24"/>
                <a:gd name="T43" fmla="*/ 21 h 31"/>
                <a:gd name="T44" fmla="*/ 24 w 24"/>
                <a:gd name="T45" fmla="*/ 26 h 31"/>
                <a:gd name="T46" fmla="*/ 24 w 24"/>
                <a:gd name="T47" fmla="*/ 26 h 31"/>
                <a:gd name="T48" fmla="*/ 19 w 24"/>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31"/>
                  </a:moveTo>
                  <a:lnTo>
                    <a:pt x="19" y="31"/>
                  </a:lnTo>
                  <a:lnTo>
                    <a:pt x="14" y="31"/>
                  </a:lnTo>
                  <a:lnTo>
                    <a:pt x="9" y="26"/>
                  </a:lnTo>
                  <a:lnTo>
                    <a:pt x="4" y="21"/>
                  </a:lnTo>
                  <a:lnTo>
                    <a:pt x="4" y="16"/>
                  </a:lnTo>
                  <a:lnTo>
                    <a:pt x="0" y="10"/>
                  </a:lnTo>
                  <a:lnTo>
                    <a:pt x="0" y="5"/>
                  </a:lnTo>
                  <a:lnTo>
                    <a:pt x="9" y="0"/>
                  </a:lnTo>
                  <a:lnTo>
                    <a:pt x="14" y="0"/>
                  </a:lnTo>
                  <a:lnTo>
                    <a:pt x="19" y="5"/>
                  </a:lnTo>
                  <a:lnTo>
                    <a:pt x="24" y="10"/>
                  </a:lnTo>
                  <a:lnTo>
                    <a:pt x="24" y="16"/>
                  </a:lnTo>
                  <a:lnTo>
                    <a:pt x="24" y="21"/>
                  </a:lnTo>
                  <a:lnTo>
                    <a:pt x="24" y="26"/>
                  </a:lnTo>
                  <a:lnTo>
                    <a:pt x="19" y="31"/>
                  </a:lnTo>
                  <a:close/>
                </a:path>
              </a:pathLst>
            </a:custGeom>
            <a:solidFill>
              <a:srgbClr val="FFE6CC"/>
            </a:solidFill>
            <a:ln w="7938">
              <a:solidFill>
                <a:srgbClr val="FFF9CC"/>
              </a:solidFill>
              <a:prstDash val="solid"/>
              <a:round/>
              <a:headEnd/>
              <a:tailEnd/>
            </a:ln>
          </p:spPr>
          <p:txBody>
            <a:bodyPr/>
            <a:lstStyle/>
            <a:p>
              <a:endParaRPr lang="en-GB"/>
            </a:p>
          </p:txBody>
        </p:sp>
        <p:sp>
          <p:nvSpPr>
            <p:cNvPr id="51253" name="Oval 507"/>
            <p:cNvSpPr>
              <a:spLocks noChangeArrowheads="1"/>
            </p:cNvSpPr>
            <p:nvPr/>
          </p:nvSpPr>
          <p:spPr bwMode="auto">
            <a:xfrm>
              <a:off x="1247" y="3492"/>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54" name="Freeform 508"/>
            <p:cNvSpPr>
              <a:spLocks/>
            </p:cNvSpPr>
            <p:nvPr/>
          </p:nvSpPr>
          <p:spPr bwMode="auto">
            <a:xfrm>
              <a:off x="1252" y="3487"/>
              <a:ext cx="24" cy="30"/>
            </a:xfrm>
            <a:custGeom>
              <a:avLst/>
              <a:gdLst>
                <a:gd name="T0" fmla="*/ 14 w 24"/>
                <a:gd name="T1" fmla="*/ 30 h 30"/>
                <a:gd name="T2" fmla="*/ 14 w 24"/>
                <a:gd name="T3" fmla="*/ 30 h 30"/>
                <a:gd name="T4" fmla="*/ 9 w 24"/>
                <a:gd name="T5" fmla="*/ 30 h 30"/>
                <a:gd name="T6" fmla="*/ 5 w 24"/>
                <a:gd name="T7" fmla="*/ 30 h 30"/>
                <a:gd name="T8" fmla="*/ 5 w 24"/>
                <a:gd name="T9" fmla="*/ 30 h 30"/>
                <a:gd name="T10" fmla="*/ 0 w 24"/>
                <a:gd name="T11" fmla="*/ 25 h 30"/>
                <a:gd name="T12" fmla="*/ 0 w 24"/>
                <a:gd name="T13" fmla="*/ 20 h 30"/>
                <a:gd name="T14" fmla="*/ 0 w 24"/>
                <a:gd name="T15" fmla="*/ 20 h 30"/>
                <a:gd name="T16" fmla="*/ 0 w 24"/>
                <a:gd name="T17" fmla="*/ 15 h 30"/>
                <a:gd name="T18" fmla="*/ 0 w 24"/>
                <a:gd name="T19" fmla="*/ 10 h 30"/>
                <a:gd name="T20" fmla="*/ 0 w 24"/>
                <a:gd name="T21" fmla="*/ 10 h 30"/>
                <a:gd name="T22" fmla="*/ 5 w 24"/>
                <a:gd name="T23" fmla="*/ 0 h 30"/>
                <a:gd name="T24" fmla="*/ 5 w 24"/>
                <a:gd name="T25" fmla="*/ 0 h 30"/>
                <a:gd name="T26" fmla="*/ 9 w 24"/>
                <a:gd name="T27" fmla="*/ 0 h 30"/>
                <a:gd name="T28" fmla="*/ 14 w 24"/>
                <a:gd name="T29" fmla="*/ 5 h 30"/>
                <a:gd name="T30" fmla="*/ 14 w 24"/>
                <a:gd name="T31" fmla="*/ 5 h 30"/>
                <a:gd name="T32" fmla="*/ 19 w 24"/>
                <a:gd name="T33" fmla="*/ 5 h 30"/>
                <a:gd name="T34" fmla="*/ 19 w 24"/>
                <a:gd name="T35" fmla="*/ 10 h 30"/>
                <a:gd name="T36" fmla="*/ 19 w 24"/>
                <a:gd name="T37" fmla="*/ 10 h 30"/>
                <a:gd name="T38" fmla="*/ 24 w 24"/>
                <a:gd name="T39" fmla="*/ 15 h 30"/>
                <a:gd name="T40" fmla="*/ 24 w 24"/>
                <a:gd name="T41" fmla="*/ 20 h 30"/>
                <a:gd name="T42" fmla="*/ 19 w 24"/>
                <a:gd name="T43" fmla="*/ 25 h 30"/>
                <a:gd name="T44" fmla="*/ 19 w 24"/>
                <a:gd name="T45" fmla="*/ 30 h 30"/>
                <a:gd name="T46" fmla="*/ 19 w 24"/>
                <a:gd name="T47" fmla="*/ 30 h 30"/>
                <a:gd name="T48" fmla="*/ 14 w 24"/>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0">
                  <a:moveTo>
                    <a:pt x="14" y="30"/>
                  </a:moveTo>
                  <a:lnTo>
                    <a:pt x="14" y="30"/>
                  </a:lnTo>
                  <a:lnTo>
                    <a:pt x="9" y="30"/>
                  </a:lnTo>
                  <a:lnTo>
                    <a:pt x="5" y="30"/>
                  </a:lnTo>
                  <a:lnTo>
                    <a:pt x="0" y="25"/>
                  </a:lnTo>
                  <a:lnTo>
                    <a:pt x="0" y="20"/>
                  </a:lnTo>
                  <a:lnTo>
                    <a:pt x="0" y="15"/>
                  </a:lnTo>
                  <a:lnTo>
                    <a:pt x="0" y="10"/>
                  </a:lnTo>
                  <a:lnTo>
                    <a:pt x="5" y="0"/>
                  </a:lnTo>
                  <a:lnTo>
                    <a:pt x="9" y="0"/>
                  </a:lnTo>
                  <a:lnTo>
                    <a:pt x="14" y="5"/>
                  </a:lnTo>
                  <a:lnTo>
                    <a:pt x="19" y="5"/>
                  </a:lnTo>
                  <a:lnTo>
                    <a:pt x="19" y="10"/>
                  </a:lnTo>
                  <a:lnTo>
                    <a:pt x="24" y="15"/>
                  </a:lnTo>
                  <a:lnTo>
                    <a:pt x="24" y="20"/>
                  </a:lnTo>
                  <a:lnTo>
                    <a:pt x="19" y="25"/>
                  </a:lnTo>
                  <a:lnTo>
                    <a:pt x="19" y="30"/>
                  </a:lnTo>
                  <a:lnTo>
                    <a:pt x="14" y="30"/>
                  </a:lnTo>
                  <a:close/>
                </a:path>
              </a:pathLst>
            </a:custGeom>
            <a:solidFill>
              <a:srgbClr val="FFE6CC"/>
            </a:solidFill>
            <a:ln w="7938">
              <a:solidFill>
                <a:srgbClr val="FFF9CC"/>
              </a:solidFill>
              <a:prstDash val="solid"/>
              <a:round/>
              <a:headEnd/>
              <a:tailEnd/>
            </a:ln>
          </p:spPr>
          <p:txBody>
            <a:bodyPr/>
            <a:lstStyle/>
            <a:p>
              <a:endParaRPr lang="en-GB"/>
            </a:p>
          </p:txBody>
        </p:sp>
        <p:sp>
          <p:nvSpPr>
            <p:cNvPr id="51255" name="Oval 509"/>
            <p:cNvSpPr>
              <a:spLocks noChangeArrowheads="1"/>
            </p:cNvSpPr>
            <p:nvPr/>
          </p:nvSpPr>
          <p:spPr bwMode="auto">
            <a:xfrm>
              <a:off x="1136" y="3256"/>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56" name="Freeform 510"/>
            <p:cNvSpPr>
              <a:spLocks/>
            </p:cNvSpPr>
            <p:nvPr/>
          </p:nvSpPr>
          <p:spPr bwMode="auto">
            <a:xfrm>
              <a:off x="1141" y="3256"/>
              <a:ext cx="19" cy="31"/>
            </a:xfrm>
            <a:custGeom>
              <a:avLst/>
              <a:gdLst>
                <a:gd name="T0" fmla="*/ 14 w 19"/>
                <a:gd name="T1" fmla="*/ 31 h 31"/>
                <a:gd name="T2" fmla="*/ 14 w 19"/>
                <a:gd name="T3" fmla="*/ 31 h 31"/>
                <a:gd name="T4" fmla="*/ 9 w 19"/>
                <a:gd name="T5" fmla="*/ 31 h 31"/>
                <a:gd name="T6" fmla="*/ 4 w 19"/>
                <a:gd name="T7" fmla="*/ 26 h 31"/>
                <a:gd name="T8" fmla="*/ 4 w 19"/>
                <a:gd name="T9" fmla="*/ 26 h 31"/>
                <a:gd name="T10" fmla="*/ 0 w 19"/>
                <a:gd name="T11" fmla="*/ 20 h 31"/>
                <a:gd name="T12" fmla="*/ 0 w 19"/>
                <a:gd name="T13" fmla="*/ 15 h 31"/>
                <a:gd name="T14" fmla="*/ 0 w 19"/>
                <a:gd name="T15" fmla="*/ 15 h 31"/>
                <a:gd name="T16" fmla="*/ 0 w 19"/>
                <a:gd name="T17" fmla="*/ 10 h 31"/>
                <a:gd name="T18" fmla="*/ 0 w 19"/>
                <a:gd name="T19" fmla="*/ 5 h 31"/>
                <a:gd name="T20" fmla="*/ 0 w 19"/>
                <a:gd name="T21" fmla="*/ 5 h 31"/>
                <a:gd name="T22" fmla="*/ 4 w 19"/>
                <a:gd name="T23" fmla="*/ 0 h 31"/>
                <a:gd name="T24" fmla="*/ 4 w 19"/>
                <a:gd name="T25" fmla="*/ 0 h 31"/>
                <a:gd name="T26" fmla="*/ 4 w 19"/>
                <a:gd name="T27" fmla="*/ 0 h 31"/>
                <a:gd name="T28" fmla="*/ 9 w 19"/>
                <a:gd name="T29" fmla="*/ 0 h 31"/>
                <a:gd name="T30" fmla="*/ 14 w 19"/>
                <a:gd name="T31" fmla="*/ 0 h 31"/>
                <a:gd name="T32" fmla="*/ 14 w 19"/>
                <a:gd name="T33" fmla="*/ 5 h 31"/>
                <a:gd name="T34" fmla="*/ 19 w 19"/>
                <a:gd name="T35" fmla="*/ 10 h 31"/>
                <a:gd name="T36" fmla="*/ 19 w 19"/>
                <a:gd name="T37" fmla="*/ 10 h 31"/>
                <a:gd name="T38" fmla="*/ 19 w 19"/>
                <a:gd name="T39" fmla="*/ 15 h 31"/>
                <a:gd name="T40" fmla="*/ 19 w 19"/>
                <a:gd name="T41" fmla="*/ 20 h 31"/>
                <a:gd name="T42" fmla="*/ 19 w 19"/>
                <a:gd name="T43" fmla="*/ 20 h 31"/>
                <a:gd name="T44" fmla="*/ 19 w 19"/>
                <a:gd name="T45" fmla="*/ 26 h 31"/>
                <a:gd name="T46" fmla="*/ 19 w 19"/>
                <a:gd name="T47" fmla="*/ 26 h 31"/>
                <a:gd name="T48" fmla="*/ 14 w 19"/>
                <a:gd name="T49" fmla="*/ 3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31">
                  <a:moveTo>
                    <a:pt x="14" y="31"/>
                  </a:moveTo>
                  <a:lnTo>
                    <a:pt x="14" y="31"/>
                  </a:lnTo>
                  <a:lnTo>
                    <a:pt x="9" y="31"/>
                  </a:lnTo>
                  <a:lnTo>
                    <a:pt x="4" y="26"/>
                  </a:lnTo>
                  <a:lnTo>
                    <a:pt x="0" y="20"/>
                  </a:lnTo>
                  <a:lnTo>
                    <a:pt x="0" y="15"/>
                  </a:lnTo>
                  <a:lnTo>
                    <a:pt x="0" y="10"/>
                  </a:lnTo>
                  <a:lnTo>
                    <a:pt x="0" y="5"/>
                  </a:lnTo>
                  <a:lnTo>
                    <a:pt x="4" y="0"/>
                  </a:lnTo>
                  <a:lnTo>
                    <a:pt x="9" y="0"/>
                  </a:lnTo>
                  <a:lnTo>
                    <a:pt x="14" y="0"/>
                  </a:lnTo>
                  <a:lnTo>
                    <a:pt x="14" y="5"/>
                  </a:lnTo>
                  <a:lnTo>
                    <a:pt x="19" y="10"/>
                  </a:lnTo>
                  <a:lnTo>
                    <a:pt x="19" y="15"/>
                  </a:lnTo>
                  <a:lnTo>
                    <a:pt x="19" y="20"/>
                  </a:lnTo>
                  <a:lnTo>
                    <a:pt x="19" y="26"/>
                  </a:lnTo>
                  <a:lnTo>
                    <a:pt x="14" y="31"/>
                  </a:lnTo>
                  <a:close/>
                </a:path>
              </a:pathLst>
            </a:custGeom>
            <a:solidFill>
              <a:srgbClr val="FFE6CC"/>
            </a:solidFill>
            <a:ln w="7938">
              <a:solidFill>
                <a:srgbClr val="FFF9CC"/>
              </a:solidFill>
              <a:prstDash val="solid"/>
              <a:round/>
              <a:headEnd/>
              <a:tailEnd/>
            </a:ln>
          </p:spPr>
          <p:txBody>
            <a:bodyPr/>
            <a:lstStyle/>
            <a:p>
              <a:endParaRPr lang="en-GB"/>
            </a:p>
          </p:txBody>
        </p:sp>
        <p:sp>
          <p:nvSpPr>
            <p:cNvPr id="51257" name="Oval 511"/>
            <p:cNvSpPr>
              <a:spLocks noChangeArrowheads="1"/>
            </p:cNvSpPr>
            <p:nvPr/>
          </p:nvSpPr>
          <p:spPr bwMode="auto">
            <a:xfrm>
              <a:off x="1107" y="3497"/>
              <a:ext cx="34"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58" name="Freeform 512"/>
            <p:cNvSpPr>
              <a:spLocks/>
            </p:cNvSpPr>
            <p:nvPr/>
          </p:nvSpPr>
          <p:spPr bwMode="auto">
            <a:xfrm>
              <a:off x="1107" y="3497"/>
              <a:ext cx="24" cy="31"/>
            </a:xfrm>
            <a:custGeom>
              <a:avLst/>
              <a:gdLst>
                <a:gd name="T0" fmla="*/ 19 w 24"/>
                <a:gd name="T1" fmla="*/ 26 h 31"/>
                <a:gd name="T2" fmla="*/ 14 w 24"/>
                <a:gd name="T3" fmla="*/ 31 h 31"/>
                <a:gd name="T4" fmla="*/ 14 w 24"/>
                <a:gd name="T5" fmla="*/ 31 h 31"/>
                <a:gd name="T6" fmla="*/ 9 w 24"/>
                <a:gd name="T7" fmla="*/ 26 h 31"/>
                <a:gd name="T8" fmla="*/ 9 w 24"/>
                <a:gd name="T9" fmla="*/ 26 h 31"/>
                <a:gd name="T10" fmla="*/ 5 w 24"/>
                <a:gd name="T11" fmla="*/ 20 h 31"/>
                <a:gd name="T12" fmla="*/ 5 w 24"/>
                <a:gd name="T13" fmla="*/ 15 h 31"/>
                <a:gd name="T14" fmla="*/ 5 w 24"/>
                <a:gd name="T15" fmla="*/ 15 h 31"/>
                <a:gd name="T16" fmla="*/ 0 w 24"/>
                <a:gd name="T17" fmla="*/ 10 h 31"/>
                <a:gd name="T18" fmla="*/ 0 w 24"/>
                <a:gd name="T19" fmla="*/ 5 h 31"/>
                <a:gd name="T20" fmla="*/ 0 w 24"/>
                <a:gd name="T21" fmla="*/ 5 h 31"/>
                <a:gd name="T22" fmla="*/ 9 w 24"/>
                <a:gd name="T23" fmla="*/ 0 h 31"/>
                <a:gd name="T24" fmla="*/ 9 w 24"/>
                <a:gd name="T25" fmla="*/ 0 h 31"/>
                <a:gd name="T26" fmla="*/ 9 w 24"/>
                <a:gd name="T27" fmla="*/ 0 h 31"/>
                <a:gd name="T28" fmla="*/ 14 w 24"/>
                <a:gd name="T29" fmla="*/ 0 h 31"/>
                <a:gd name="T30" fmla="*/ 14 w 24"/>
                <a:gd name="T31" fmla="*/ 0 h 31"/>
                <a:gd name="T32" fmla="*/ 19 w 24"/>
                <a:gd name="T33" fmla="*/ 0 h 31"/>
                <a:gd name="T34" fmla="*/ 24 w 24"/>
                <a:gd name="T35" fmla="*/ 5 h 31"/>
                <a:gd name="T36" fmla="*/ 24 w 24"/>
                <a:gd name="T37" fmla="*/ 10 h 31"/>
                <a:gd name="T38" fmla="*/ 24 w 24"/>
                <a:gd name="T39" fmla="*/ 15 h 31"/>
                <a:gd name="T40" fmla="*/ 24 w 24"/>
                <a:gd name="T41" fmla="*/ 20 h 31"/>
                <a:gd name="T42" fmla="*/ 24 w 24"/>
                <a:gd name="T43" fmla="*/ 20 h 31"/>
                <a:gd name="T44" fmla="*/ 24 w 24"/>
                <a:gd name="T45" fmla="*/ 26 h 31"/>
                <a:gd name="T46" fmla="*/ 24 w 24"/>
                <a:gd name="T47" fmla="*/ 26 h 31"/>
                <a:gd name="T48" fmla="*/ 19 w 24"/>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1">
                  <a:moveTo>
                    <a:pt x="19" y="26"/>
                  </a:moveTo>
                  <a:lnTo>
                    <a:pt x="14" y="31"/>
                  </a:lnTo>
                  <a:lnTo>
                    <a:pt x="9" y="26"/>
                  </a:lnTo>
                  <a:lnTo>
                    <a:pt x="5" y="20"/>
                  </a:lnTo>
                  <a:lnTo>
                    <a:pt x="5" y="15"/>
                  </a:lnTo>
                  <a:lnTo>
                    <a:pt x="0" y="10"/>
                  </a:lnTo>
                  <a:lnTo>
                    <a:pt x="0" y="5"/>
                  </a:lnTo>
                  <a:lnTo>
                    <a:pt x="9" y="0"/>
                  </a:lnTo>
                  <a:lnTo>
                    <a:pt x="14" y="0"/>
                  </a:lnTo>
                  <a:lnTo>
                    <a:pt x="19" y="0"/>
                  </a:lnTo>
                  <a:lnTo>
                    <a:pt x="24" y="5"/>
                  </a:lnTo>
                  <a:lnTo>
                    <a:pt x="24" y="10"/>
                  </a:lnTo>
                  <a:lnTo>
                    <a:pt x="24" y="15"/>
                  </a:lnTo>
                  <a:lnTo>
                    <a:pt x="24" y="20"/>
                  </a:lnTo>
                  <a:lnTo>
                    <a:pt x="24" y="26"/>
                  </a:lnTo>
                  <a:lnTo>
                    <a:pt x="19" y="26"/>
                  </a:lnTo>
                  <a:close/>
                </a:path>
              </a:pathLst>
            </a:custGeom>
            <a:solidFill>
              <a:srgbClr val="FFE6CC"/>
            </a:solidFill>
            <a:ln w="7938">
              <a:solidFill>
                <a:srgbClr val="FFF9CC"/>
              </a:solidFill>
              <a:prstDash val="solid"/>
              <a:round/>
              <a:headEnd/>
              <a:tailEnd/>
            </a:ln>
          </p:spPr>
          <p:txBody>
            <a:bodyPr/>
            <a:lstStyle/>
            <a:p>
              <a:endParaRPr lang="en-GB"/>
            </a:p>
          </p:txBody>
        </p:sp>
        <p:sp>
          <p:nvSpPr>
            <p:cNvPr id="51259" name="Oval 513"/>
            <p:cNvSpPr>
              <a:spLocks noChangeArrowheads="1"/>
            </p:cNvSpPr>
            <p:nvPr/>
          </p:nvSpPr>
          <p:spPr bwMode="auto">
            <a:xfrm>
              <a:off x="1054" y="3353"/>
              <a:ext cx="33" cy="31"/>
            </a:xfrm>
            <a:prstGeom prst="ellipse">
              <a:avLst/>
            </a:prstGeom>
            <a:solidFill>
              <a:srgbClr val="FFE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0" name="Freeform 514"/>
            <p:cNvSpPr>
              <a:spLocks/>
            </p:cNvSpPr>
            <p:nvPr/>
          </p:nvSpPr>
          <p:spPr bwMode="auto">
            <a:xfrm>
              <a:off x="1058" y="3353"/>
              <a:ext cx="25" cy="31"/>
            </a:xfrm>
            <a:custGeom>
              <a:avLst/>
              <a:gdLst>
                <a:gd name="T0" fmla="*/ 15 w 25"/>
                <a:gd name="T1" fmla="*/ 26 h 31"/>
                <a:gd name="T2" fmla="*/ 10 w 25"/>
                <a:gd name="T3" fmla="*/ 31 h 31"/>
                <a:gd name="T4" fmla="*/ 10 w 25"/>
                <a:gd name="T5" fmla="*/ 31 h 31"/>
                <a:gd name="T6" fmla="*/ 5 w 25"/>
                <a:gd name="T7" fmla="*/ 26 h 31"/>
                <a:gd name="T8" fmla="*/ 5 w 25"/>
                <a:gd name="T9" fmla="*/ 26 h 31"/>
                <a:gd name="T10" fmla="*/ 0 w 25"/>
                <a:gd name="T11" fmla="*/ 21 h 31"/>
                <a:gd name="T12" fmla="*/ 0 w 25"/>
                <a:gd name="T13" fmla="*/ 16 h 31"/>
                <a:gd name="T14" fmla="*/ 0 w 25"/>
                <a:gd name="T15" fmla="*/ 16 h 31"/>
                <a:gd name="T16" fmla="*/ 0 w 25"/>
                <a:gd name="T17" fmla="*/ 11 h 31"/>
                <a:gd name="T18" fmla="*/ 0 w 25"/>
                <a:gd name="T19" fmla="*/ 5 h 31"/>
                <a:gd name="T20" fmla="*/ 0 w 25"/>
                <a:gd name="T21" fmla="*/ 5 h 31"/>
                <a:gd name="T22" fmla="*/ 5 w 25"/>
                <a:gd name="T23" fmla="*/ 0 h 31"/>
                <a:gd name="T24" fmla="*/ 5 w 25"/>
                <a:gd name="T25" fmla="*/ 0 h 31"/>
                <a:gd name="T26" fmla="*/ 5 w 25"/>
                <a:gd name="T27" fmla="*/ 0 h 31"/>
                <a:gd name="T28" fmla="*/ 10 w 25"/>
                <a:gd name="T29" fmla="*/ 0 h 31"/>
                <a:gd name="T30" fmla="*/ 15 w 25"/>
                <a:gd name="T31" fmla="*/ 0 h 31"/>
                <a:gd name="T32" fmla="*/ 20 w 25"/>
                <a:gd name="T33" fmla="*/ 5 h 31"/>
                <a:gd name="T34" fmla="*/ 20 w 25"/>
                <a:gd name="T35" fmla="*/ 11 h 31"/>
                <a:gd name="T36" fmla="*/ 20 w 25"/>
                <a:gd name="T37" fmla="*/ 11 h 31"/>
                <a:gd name="T38" fmla="*/ 25 w 25"/>
                <a:gd name="T39" fmla="*/ 16 h 31"/>
                <a:gd name="T40" fmla="*/ 25 w 25"/>
                <a:gd name="T41" fmla="*/ 16 h 31"/>
                <a:gd name="T42" fmla="*/ 20 w 25"/>
                <a:gd name="T43" fmla="*/ 21 h 31"/>
                <a:gd name="T44" fmla="*/ 20 w 25"/>
                <a:gd name="T45" fmla="*/ 26 h 31"/>
                <a:gd name="T46" fmla="*/ 20 w 25"/>
                <a:gd name="T47" fmla="*/ 26 h 31"/>
                <a:gd name="T48" fmla="*/ 15 w 25"/>
                <a:gd name="T49" fmla="*/ 2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1">
                  <a:moveTo>
                    <a:pt x="15" y="26"/>
                  </a:moveTo>
                  <a:lnTo>
                    <a:pt x="10" y="31"/>
                  </a:lnTo>
                  <a:lnTo>
                    <a:pt x="5" y="26"/>
                  </a:lnTo>
                  <a:lnTo>
                    <a:pt x="0" y="21"/>
                  </a:lnTo>
                  <a:lnTo>
                    <a:pt x="0" y="16"/>
                  </a:lnTo>
                  <a:lnTo>
                    <a:pt x="0" y="11"/>
                  </a:lnTo>
                  <a:lnTo>
                    <a:pt x="0" y="5"/>
                  </a:lnTo>
                  <a:lnTo>
                    <a:pt x="5" y="0"/>
                  </a:lnTo>
                  <a:lnTo>
                    <a:pt x="10" y="0"/>
                  </a:lnTo>
                  <a:lnTo>
                    <a:pt x="15" y="0"/>
                  </a:lnTo>
                  <a:lnTo>
                    <a:pt x="20" y="5"/>
                  </a:lnTo>
                  <a:lnTo>
                    <a:pt x="20" y="11"/>
                  </a:lnTo>
                  <a:lnTo>
                    <a:pt x="25" y="16"/>
                  </a:lnTo>
                  <a:lnTo>
                    <a:pt x="20" y="21"/>
                  </a:lnTo>
                  <a:lnTo>
                    <a:pt x="20" y="26"/>
                  </a:lnTo>
                  <a:lnTo>
                    <a:pt x="15" y="26"/>
                  </a:lnTo>
                  <a:close/>
                </a:path>
              </a:pathLst>
            </a:custGeom>
            <a:solidFill>
              <a:srgbClr val="FFE6CC"/>
            </a:solidFill>
            <a:ln w="7938">
              <a:solidFill>
                <a:srgbClr val="FFF9CC"/>
              </a:solidFill>
              <a:prstDash val="solid"/>
              <a:round/>
              <a:headEnd/>
              <a:tailEnd/>
            </a:ln>
          </p:spPr>
          <p:txBody>
            <a:bodyPr/>
            <a:lstStyle/>
            <a:p>
              <a:endParaRPr lang="en-GB"/>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611560" y="620688"/>
            <a:ext cx="7772400" cy="1143000"/>
          </a:xfrm>
        </p:spPr>
        <p:txBody>
          <a:bodyPr/>
          <a:lstStyle/>
          <a:p>
            <a:pPr algn="ctr"/>
            <a:r>
              <a:rPr lang="en-GB" sz="3200" dirty="0" smtClean="0">
                <a:solidFill>
                  <a:srgbClr val="00B0F0"/>
                </a:solidFill>
                <a:ea typeface="ＭＳ Ｐゴシック" pitchFamily="1" charset="-128"/>
              </a:rPr>
              <a:t>Acute antibody-mediated rejection</a:t>
            </a:r>
          </a:p>
        </p:txBody>
      </p:sp>
      <p:sp>
        <p:nvSpPr>
          <p:cNvPr id="53251" name="Rectangle 3"/>
          <p:cNvSpPr>
            <a:spLocks noGrp="1"/>
          </p:cNvSpPr>
          <p:nvPr>
            <p:ph type="body" idx="1"/>
          </p:nvPr>
        </p:nvSpPr>
        <p:spPr>
          <a:xfrm>
            <a:off x="467544" y="2492896"/>
            <a:ext cx="8229600" cy="2544763"/>
          </a:xfrm>
        </p:spPr>
        <p:txBody>
          <a:bodyPr/>
          <a:lstStyle/>
          <a:p>
            <a:pPr>
              <a:lnSpc>
                <a:spcPct val="90000"/>
              </a:lnSpc>
            </a:pPr>
            <a:r>
              <a:rPr lang="en-GB" dirty="0" smtClean="0">
                <a:ea typeface="ＭＳ Ｐゴシック" pitchFamily="1" charset="-128"/>
              </a:rPr>
              <a:t>Antibody against graft HLA and AB antigen</a:t>
            </a:r>
          </a:p>
          <a:p>
            <a:pPr marL="0" indent="0">
              <a:lnSpc>
                <a:spcPct val="90000"/>
              </a:lnSpc>
              <a:buNone/>
            </a:pPr>
            <a:r>
              <a:rPr lang="en-GB" dirty="0" smtClean="0">
                <a:ea typeface="ＭＳ Ｐゴシック" pitchFamily="1" charset="-128"/>
              </a:rPr>
              <a:t> </a:t>
            </a:r>
          </a:p>
          <a:p>
            <a:pPr>
              <a:lnSpc>
                <a:spcPct val="90000"/>
              </a:lnSpc>
            </a:pPr>
            <a:r>
              <a:rPr lang="en-GB" dirty="0" smtClean="0">
                <a:ea typeface="ＭＳ Ｐゴシック" pitchFamily="1" charset="-128"/>
              </a:rPr>
              <a:t>Antibodies arise</a:t>
            </a:r>
          </a:p>
          <a:p>
            <a:pPr lvl="1">
              <a:lnSpc>
                <a:spcPct val="90000"/>
              </a:lnSpc>
            </a:pPr>
            <a:r>
              <a:rPr lang="en-GB" dirty="0" smtClean="0">
                <a:ea typeface="ＭＳ Ｐゴシック" pitchFamily="1" charset="-128"/>
              </a:rPr>
              <a:t>Pre-transplantation (“sensitised”)</a:t>
            </a:r>
          </a:p>
          <a:p>
            <a:pPr lvl="1">
              <a:lnSpc>
                <a:spcPct val="90000"/>
              </a:lnSpc>
            </a:pPr>
            <a:r>
              <a:rPr lang="en-GB" dirty="0" smtClean="0">
                <a:ea typeface="ＭＳ Ｐゴシック" pitchFamily="1" charset="-128"/>
              </a:rPr>
              <a:t>Post-transplantation (“de novo”)</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43</a:t>
            </a:fld>
            <a:endParaRPr lang="en-US"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95536" y="692696"/>
            <a:ext cx="8229600" cy="1143000"/>
          </a:xfrm>
        </p:spPr>
        <p:txBody>
          <a:bodyPr/>
          <a:lstStyle/>
          <a:p>
            <a:pPr algn="ctr"/>
            <a:r>
              <a:rPr lang="en-GB" sz="3200" dirty="0" smtClean="0">
                <a:solidFill>
                  <a:srgbClr val="00B0F0"/>
                </a:solidFill>
                <a:ea typeface="ＭＳ Ｐゴシック" pitchFamily="1" charset="-128"/>
              </a:rPr>
              <a:t>Rejection</a:t>
            </a:r>
          </a:p>
        </p:txBody>
      </p:sp>
      <p:sp>
        <p:nvSpPr>
          <p:cNvPr id="56323" name="Rectangle 3"/>
          <p:cNvSpPr>
            <a:spLocks noGrp="1"/>
          </p:cNvSpPr>
          <p:nvPr>
            <p:ph type="body" idx="1"/>
          </p:nvPr>
        </p:nvSpPr>
        <p:spPr>
          <a:xfrm>
            <a:off x="611560" y="2132856"/>
            <a:ext cx="8229600" cy="2544762"/>
          </a:xfrm>
        </p:spPr>
        <p:txBody>
          <a:bodyPr/>
          <a:lstStyle/>
          <a:p>
            <a:pPr>
              <a:lnSpc>
                <a:spcPct val="80000"/>
              </a:lnSpc>
            </a:pPr>
            <a:r>
              <a:rPr lang="en-GB" sz="2400" dirty="0" smtClean="0">
                <a:ea typeface="ＭＳ Ｐゴシック" pitchFamily="1" charset="-128"/>
              </a:rPr>
              <a:t>Clinical</a:t>
            </a:r>
          </a:p>
          <a:p>
            <a:pPr lvl="1">
              <a:lnSpc>
                <a:spcPct val="80000"/>
              </a:lnSpc>
            </a:pPr>
            <a:r>
              <a:rPr lang="en-GB" dirty="0" smtClean="0">
                <a:ea typeface="ＭＳ Ｐゴシック" pitchFamily="1" charset="-128"/>
              </a:rPr>
              <a:t>Kidney - </a:t>
            </a:r>
            <a:r>
              <a:rPr lang="en-GB" dirty="0" err="1" smtClean="0">
                <a:ea typeface="ＭＳ Ｐゴシック" pitchFamily="1" charset="-128"/>
              </a:rPr>
              <a:t>creatinine</a:t>
            </a:r>
            <a:endParaRPr lang="en-GB" dirty="0" smtClean="0">
              <a:ea typeface="ＭＳ Ｐゴシック" pitchFamily="1" charset="-128"/>
            </a:endParaRPr>
          </a:p>
          <a:p>
            <a:pPr lvl="1">
              <a:lnSpc>
                <a:spcPct val="80000"/>
              </a:lnSpc>
            </a:pPr>
            <a:r>
              <a:rPr lang="en-GB" dirty="0" smtClean="0">
                <a:ea typeface="ＭＳ Ｐゴシック" pitchFamily="1" charset="-128"/>
              </a:rPr>
              <a:t>Liver - liver function tests</a:t>
            </a:r>
          </a:p>
          <a:p>
            <a:pPr lvl="1">
              <a:lnSpc>
                <a:spcPct val="80000"/>
              </a:lnSpc>
            </a:pPr>
            <a:r>
              <a:rPr lang="en-GB" dirty="0" smtClean="0">
                <a:ea typeface="ＭＳ Ｐゴシック" pitchFamily="1" charset="-128"/>
              </a:rPr>
              <a:t>Pancreas – serum amylase and lipase, glycaemia</a:t>
            </a:r>
          </a:p>
          <a:p>
            <a:pPr lvl="1">
              <a:lnSpc>
                <a:spcPct val="80000"/>
              </a:lnSpc>
            </a:pPr>
            <a:endParaRPr lang="en-GB" dirty="0" smtClean="0">
              <a:ea typeface="ＭＳ Ｐゴシック" pitchFamily="1" charset="-128"/>
            </a:endParaRPr>
          </a:p>
          <a:p>
            <a:pPr>
              <a:lnSpc>
                <a:spcPct val="80000"/>
              </a:lnSpc>
            </a:pPr>
            <a:r>
              <a:rPr lang="en-GB" sz="2400" dirty="0" smtClean="0">
                <a:ea typeface="ＭＳ Ｐゴシック" pitchFamily="1" charset="-128"/>
              </a:rPr>
              <a:t>Subclinical</a:t>
            </a:r>
          </a:p>
          <a:p>
            <a:pPr lvl="1">
              <a:lnSpc>
                <a:spcPct val="80000"/>
              </a:lnSpc>
            </a:pPr>
            <a:r>
              <a:rPr lang="en-GB" dirty="0" smtClean="0">
                <a:ea typeface="ＭＳ Ｐゴシック" pitchFamily="1" charset="-128"/>
              </a:rPr>
              <a:t>Heart (no good test for dysfunction, regular biopsies)</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44</a:t>
            </a:fld>
            <a:endParaRPr lang="en-US"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323528" y="260648"/>
            <a:ext cx="7772400" cy="1143000"/>
          </a:xfrm>
        </p:spPr>
        <p:txBody>
          <a:bodyPr/>
          <a:lstStyle/>
          <a:p>
            <a:pPr algn="ctr"/>
            <a:r>
              <a:rPr lang="en-GB" sz="3200" dirty="0" smtClean="0">
                <a:solidFill>
                  <a:srgbClr val="00B0F0"/>
                </a:solidFill>
                <a:ea typeface="ＭＳ Ｐゴシック" pitchFamily="1" charset="-128"/>
              </a:rPr>
              <a:t>Prevention of rejection</a:t>
            </a:r>
          </a:p>
        </p:txBody>
      </p:sp>
      <p:sp>
        <p:nvSpPr>
          <p:cNvPr id="57347" name="Rectangle 3"/>
          <p:cNvSpPr>
            <a:spLocks noGrp="1"/>
          </p:cNvSpPr>
          <p:nvPr>
            <p:ph type="body" idx="1"/>
          </p:nvPr>
        </p:nvSpPr>
        <p:spPr>
          <a:xfrm>
            <a:off x="827584" y="1628800"/>
            <a:ext cx="7772400" cy="4114800"/>
          </a:xfrm>
        </p:spPr>
        <p:txBody>
          <a:bodyPr/>
          <a:lstStyle/>
          <a:p>
            <a:r>
              <a:rPr lang="en-GB" dirty="0">
                <a:ea typeface="ＭＳ Ｐゴシック" pitchFamily="1" charset="-128"/>
              </a:rPr>
              <a:t>M</a:t>
            </a:r>
            <a:r>
              <a:rPr lang="en-GB" dirty="0" smtClean="0">
                <a:ea typeface="ＭＳ Ｐゴシック" pitchFamily="1" charset="-128"/>
              </a:rPr>
              <a:t>aximise HLA compatibility</a:t>
            </a:r>
          </a:p>
          <a:p>
            <a:endParaRPr lang="en-GB" dirty="0" smtClean="0">
              <a:ea typeface="ＭＳ Ｐゴシック" pitchFamily="1" charset="-128"/>
            </a:endParaRPr>
          </a:p>
          <a:p>
            <a:r>
              <a:rPr lang="en-GB" dirty="0" smtClean="0">
                <a:ea typeface="ＭＳ Ｐゴシック" pitchFamily="1" charset="-128"/>
              </a:rPr>
              <a:t>Life-long immunosuppressive drugs </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45</a:t>
            </a:fld>
            <a:endParaRPr lang="en-US" alt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algn="ctr"/>
            <a:r>
              <a:rPr lang="en-GB" sz="3200" dirty="0" smtClean="0">
                <a:solidFill>
                  <a:srgbClr val="00B0F0"/>
                </a:solidFill>
                <a:ea typeface="ＭＳ Ｐゴシック" pitchFamily="1" charset="-128"/>
              </a:rPr>
              <a:t>Treatment of rejection</a:t>
            </a:r>
          </a:p>
        </p:txBody>
      </p:sp>
      <p:sp>
        <p:nvSpPr>
          <p:cNvPr id="58371" name="Rectangle 3"/>
          <p:cNvSpPr>
            <a:spLocks noGrp="1"/>
          </p:cNvSpPr>
          <p:nvPr>
            <p:ph type="body" idx="1"/>
          </p:nvPr>
        </p:nvSpPr>
        <p:spPr>
          <a:xfrm>
            <a:off x="827584" y="1365486"/>
            <a:ext cx="7772400" cy="4114800"/>
          </a:xfrm>
        </p:spPr>
        <p:txBody>
          <a:bodyPr/>
          <a:lstStyle/>
          <a:p>
            <a:r>
              <a:rPr lang="en-GB" dirty="0" smtClean="0">
                <a:ea typeface="ＭＳ Ｐゴシック" pitchFamily="1" charset="-128"/>
              </a:rPr>
              <a:t>Increased immunosuppression</a:t>
            </a:r>
          </a:p>
        </p:txBody>
      </p:sp>
      <p:sp>
        <p:nvSpPr>
          <p:cNvPr id="4" name="Rectangle 2"/>
          <p:cNvSpPr txBox="1">
            <a:spLocks/>
          </p:cNvSpPr>
          <p:nvPr/>
        </p:nvSpPr>
        <p:spPr bwMode="auto">
          <a:xfrm>
            <a:off x="395536" y="2982837"/>
            <a:ext cx="7772400" cy="4400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a:lstStyle>
          <a:p>
            <a:pPr algn="ctr"/>
            <a:r>
              <a:rPr lang="en-GB" sz="3200" dirty="0" smtClean="0">
                <a:solidFill>
                  <a:srgbClr val="00B0F0"/>
                </a:solidFill>
                <a:ea typeface="ＭＳ Ｐゴシック" pitchFamily="1" charset="-128"/>
              </a:rPr>
              <a:t>Immunosuppressive drugs</a:t>
            </a:r>
          </a:p>
        </p:txBody>
      </p:sp>
      <p:sp>
        <p:nvSpPr>
          <p:cNvPr id="5" name="Rectangle 3"/>
          <p:cNvSpPr txBox="1">
            <a:spLocks/>
          </p:cNvSpPr>
          <p:nvPr/>
        </p:nvSpPr>
        <p:spPr bwMode="auto">
          <a:xfrm>
            <a:off x="755576" y="4005064"/>
            <a:ext cx="7772400"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400">
                <a:solidFill>
                  <a:srgbClr val="0E207F"/>
                </a:solidFill>
                <a:latin typeface="+mn-lt"/>
              </a:defRPr>
            </a:lvl2pPr>
            <a:lvl3pPr marL="1143000" indent="-228600" algn="l" rtl="0" eaLnBrk="0" fontAlgn="base" hangingPunct="0">
              <a:spcBef>
                <a:spcPct val="20000"/>
              </a:spcBef>
              <a:spcAft>
                <a:spcPct val="0"/>
              </a:spcAft>
              <a:buChar char="•"/>
              <a:defRPr sz="1400">
                <a:solidFill>
                  <a:srgbClr val="0E207F"/>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a:lstStyle>
          <a:p>
            <a:r>
              <a:rPr lang="en-GB" dirty="0" smtClean="0">
                <a:ea typeface="ＭＳ Ｐゴシック" pitchFamily="1" charset="-128"/>
              </a:rPr>
              <a:t>Target T cell activation and proliferation</a:t>
            </a:r>
          </a:p>
          <a:p>
            <a:r>
              <a:rPr lang="en-GB" dirty="0" smtClean="0">
                <a:ea typeface="ＭＳ Ｐゴシック" pitchFamily="1" charset="-128"/>
              </a:rPr>
              <a:t>Target B cell activation and proliferation, and antibody production</a:t>
            </a:r>
          </a:p>
        </p:txBody>
      </p:sp>
      <p:sp>
        <p:nvSpPr>
          <p:cNvPr id="6"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46</a:t>
            </a:fld>
            <a:endParaRPr lang="en-US" alt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611560" y="332656"/>
            <a:ext cx="7772400" cy="1143000"/>
          </a:xfrm>
        </p:spPr>
        <p:txBody>
          <a:bodyPr/>
          <a:lstStyle/>
          <a:p>
            <a:pPr algn="ctr"/>
            <a:r>
              <a:rPr lang="en-GB" sz="3200" dirty="0" smtClean="0">
                <a:solidFill>
                  <a:srgbClr val="00B0F0"/>
                </a:solidFill>
                <a:ea typeface="ＭＳ Ｐゴシック" pitchFamily="1" charset="-128"/>
              </a:rPr>
              <a:t>Standard immunosuppressive regime</a:t>
            </a:r>
          </a:p>
        </p:txBody>
      </p:sp>
      <p:sp>
        <p:nvSpPr>
          <p:cNvPr id="62467" name="Rectangle 3"/>
          <p:cNvSpPr>
            <a:spLocks noGrp="1"/>
          </p:cNvSpPr>
          <p:nvPr>
            <p:ph type="body" idx="1"/>
          </p:nvPr>
        </p:nvSpPr>
        <p:spPr>
          <a:xfrm>
            <a:off x="611560" y="1556792"/>
            <a:ext cx="8229600" cy="3168650"/>
          </a:xfrm>
        </p:spPr>
        <p:txBody>
          <a:bodyPr/>
          <a:lstStyle/>
          <a:p>
            <a:pPr marL="0" indent="0">
              <a:lnSpc>
                <a:spcPct val="80000"/>
              </a:lnSpc>
              <a:buNone/>
            </a:pPr>
            <a:endParaRPr lang="en-GB" sz="2400" dirty="0" smtClean="0">
              <a:ea typeface="ＭＳ Ｐゴシック" pitchFamily="1" charset="-128"/>
            </a:endParaRPr>
          </a:p>
          <a:p>
            <a:pPr>
              <a:lnSpc>
                <a:spcPct val="80000"/>
              </a:lnSpc>
            </a:pPr>
            <a:r>
              <a:rPr lang="en-GB" sz="2400" u="sng" dirty="0" smtClean="0">
                <a:ea typeface="ＭＳ Ｐゴシック" pitchFamily="1" charset="-128"/>
              </a:rPr>
              <a:t>Base-line immunosuppression</a:t>
            </a:r>
            <a:r>
              <a:rPr lang="en-GB" sz="2400" dirty="0" smtClean="0">
                <a:ea typeface="ＭＳ Ｐゴシック" pitchFamily="1" charset="-128"/>
              </a:rPr>
              <a:t>:</a:t>
            </a:r>
          </a:p>
          <a:p>
            <a:pPr lvl="1">
              <a:lnSpc>
                <a:spcPct val="80000"/>
              </a:lnSpc>
            </a:pPr>
            <a:r>
              <a:rPr lang="en-GB" dirty="0" smtClean="0">
                <a:ea typeface="ＭＳ Ｐゴシック" pitchFamily="1" charset="-128"/>
              </a:rPr>
              <a:t>Signal transduction blockade, usually a </a:t>
            </a:r>
            <a:r>
              <a:rPr lang="en-GB" dirty="0" err="1" smtClean="0">
                <a:ea typeface="ＭＳ Ｐゴシック" pitchFamily="1" charset="-128"/>
              </a:rPr>
              <a:t>calcineurin</a:t>
            </a:r>
            <a:r>
              <a:rPr lang="en-GB" dirty="0" smtClean="0">
                <a:ea typeface="ＭＳ Ｐゴシック" pitchFamily="1" charset="-128"/>
              </a:rPr>
              <a:t> inhibitor: </a:t>
            </a:r>
            <a:r>
              <a:rPr lang="en-GB" dirty="0" err="1" smtClean="0">
                <a:ea typeface="ＭＳ Ｐゴシック" pitchFamily="1" charset="-128"/>
              </a:rPr>
              <a:t>Tacrolimus</a:t>
            </a:r>
            <a:r>
              <a:rPr lang="en-GB" dirty="0" smtClean="0">
                <a:ea typeface="ＭＳ Ｐゴシック" pitchFamily="1" charset="-128"/>
              </a:rPr>
              <a:t> or </a:t>
            </a:r>
            <a:r>
              <a:rPr lang="en-GB" dirty="0" err="1" smtClean="0">
                <a:ea typeface="ＭＳ Ｐゴシック" pitchFamily="1" charset="-128"/>
              </a:rPr>
              <a:t>Cyclosporin</a:t>
            </a:r>
            <a:r>
              <a:rPr lang="en-GB" dirty="0" smtClean="0">
                <a:ea typeface="ＭＳ Ｐゴシック" pitchFamily="1" charset="-128"/>
              </a:rPr>
              <a:t>; sometimes </a:t>
            </a:r>
            <a:r>
              <a:rPr lang="en-GB" dirty="0" err="1" smtClean="0">
                <a:ea typeface="ＭＳ Ｐゴシック" pitchFamily="1" charset="-128"/>
              </a:rPr>
              <a:t>mTOR</a:t>
            </a:r>
            <a:r>
              <a:rPr lang="en-GB" dirty="0" smtClean="0">
                <a:ea typeface="ＭＳ Ｐゴシック" pitchFamily="1" charset="-128"/>
              </a:rPr>
              <a:t> inhibitor (</a:t>
            </a:r>
            <a:r>
              <a:rPr lang="en-GB" dirty="0" err="1" smtClean="0">
                <a:ea typeface="ＭＳ Ｐゴシック" pitchFamily="1" charset="-128"/>
              </a:rPr>
              <a:t>Rapamycin</a:t>
            </a:r>
            <a:r>
              <a:rPr lang="en-GB" dirty="0" smtClean="0">
                <a:ea typeface="ＭＳ Ｐゴシック" pitchFamily="1" charset="-128"/>
              </a:rPr>
              <a:t>)</a:t>
            </a:r>
          </a:p>
          <a:p>
            <a:pPr lvl="1">
              <a:lnSpc>
                <a:spcPct val="80000"/>
              </a:lnSpc>
            </a:pPr>
            <a:r>
              <a:rPr lang="en-GB" dirty="0" smtClean="0">
                <a:ea typeface="ＭＳ Ｐゴシック" pitchFamily="1" charset="-128"/>
              </a:rPr>
              <a:t>+/- </a:t>
            </a:r>
            <a:r>
              <a:rPr lang="en-GB" dirty="0" err="1" smtClean="0">
                <a:ea typeface="ＭＳ Ｐゴシック" pitchFamily="1" charset="-128"/>
              </a:rPr>
              <a:t>antiproliferative</a:t>
            </a:r>
            <a:r>
              <a:rPr lang="en-GB" dirty="0" smtClean="0">
                <a:ea typeface="ＭＳ Ｐゴシック" pitchFamily="1" charset="-128"/>
              </a:rPr>
              <a:t> agent: </a:t>
            </a:r>
            <a:r>
              <a:rPr lang="en-GB" dirty="0" err="1" smtClean="0">
                <a:ea typeface="ＭＳ Ｐゴシック" pitchFamily="1" charset="-128"/>
              </a:rPr>
              <a:t>Mycophenolate</a:t>
            </a:r>
            <a:r>
              <a:rPr lang="en-GB" dirty="0" smtClean="0">
                <a:ea typeface="ＭＳ Ｐゴシック" pitchFamily="1" charset="-128"/>
              </a:rPr>
              <a:t> </a:t>
            </a:r>
            <a:r>
              <a:rPr lang="en-GB" dirty="0" err="1" smtClean="0">
                <a:ea typeface="ＭＳ Ｐゴシック" pitchFamily="1" charset="-128"/>
              </a:rPr>
              <a:t>mofetil</a:t>
            </a:r>
            <a:r>
              <a:rPr lang="en-GB" dirty="0" smtClean="0">
                <a:ea typeface="ＭＳ Ｐゴシック" pitchFamily="1" charset="-128"/>
              </a:rPr>
              <a:t> (MMF) or Azathioprine</a:t>
            </a:r>
          </a:p>
          <a:p>
            <a:pPr lvl="1">
              <a:lnSpc>
                <a:spcPct val="80000"/>
              </a:lnSpc>
            </a:pPr>
            <a:r>
              <a:rPr lang="en-GB" dirty="0" smtClean="0">
                <a:ea typeface="ＭＳ Ｐゴシック" pitchFamily="1" charset="-128"/>
              </a:rPr>
              <a:t>+/- corticosteroids</a:t>
            </a:r>
          </a:p>
          <a:p>
            <a:pPr lvl="1">
              <a:lnSpc>
                <a:spcPct val="80000"/>
              </a:lnSpc>
            </a:pPr>
            <a:endParaRPr lang="en-GB" dirty="0" smtClean="0">
              <a:ea typeface="ＭＳ Ｐゴシック" pitchFamily="1" charset="-128"/>
            </a:endParaRPr>
          </a:p>
          <a:p>
            <a:pPr>
              <a:lnSpc>
                <a:spcPct val="80000"/>
              </a:lnSpc>
            </a:pPr>
            <a:r>
              <a:rPr lang="en-GB" sz="2400" u="sng" dirty="0" smtClean="0">
                <a:ea typeface="ＭＳ Ｐゴシック" pitchFamily="1" charset="-128"/>
              </a:rPr>
              <a:t>Treatment of episodes of acute rejection</a:t>
            </a:r>
            <a:r>
              <a:rPr lang="en-GB" sz="2400" dirty="0" smtClean="0">
                <a:ea typeface="ＭＳ Ｐゴシック" pitchFamily="1" charset="-128"/>
              </a:rPr>
              <a:t>:</a:t>
            </a:r>
          </a:p>
          <a:p>
            <a:pPr lvl="1">
              <a:lnSpc>
                <a:spcPct val="80000"/>
              </a:lnSpc>
            </a:pPr>
            <a:r>
              <a:rPr lang="en-GB" dirty="0" smtClean="0">
                <a:ea typeface="ＭＳ Ｐゴシック" pitchFamily="1" charset="-128"/>
              </a:rPr>
              <a:t>Cellular: steroids, anti-T cell agents</a:t>
            </a:r>
          </a:p>
          <a:p>
            <a:pPr lvl="1">
              <a:lnSpc>
                <a:spcPct val="80000"/>
              </a:lnSpc>
            </a:pPr>
            <a:r>
              <a:rPr lang="en-GB" dirty="0" smtClean="0">
                <a:ea typeface="ＭＳ Ｐゴシック" pitchFamily="1" charset="-128"/>
              </a:rPr>
              <a:t>Antibody-mediated: give IVIG, plasma exchange, anti-complement C5</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47</a:t>
            </a:fld>
            <a:endParaRPr lang="en-US"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olorful-see-saw-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2263" y="1377950"/>
            <a:ext cx="8713787" cy="4787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2435" name="Rectangle 3"/>
          <p:cNvSpPr>
            <a:spLocks noChangeArrowheads="1"/>
          </p:cNvSpPr>
          <p:nvPr/>
        </p:nvSpPr>
        <p:spPr bwMode="auto">
          <a:xfrm>
            <a:off x="323850" y="1052513"/>
            <a:ext cx="2087563" cy="100806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400" dirty="0">
                <a:solidFill>
                  <a:srgbClr val="000208"/>
                </a:solidFill>
                <a:latin typeface="+mn-lt"/>
              </a:rPr>
              <a:t>Rejection</a:t>
            </a:r>
          </a:p>
        </p:txBody>
      </p:sp>
      <p:sp>
        <p:nvSpPr>
          <p:cNvPr id="1042436" name="Rectangle 4"/>
          <p:cNvSpPr>
            <a:spLocks noChangeArrowheads="1"/>
          </p:cNvSpPr>
          <p:nvPr/>
        </p:nvSpPr>
        <p:spPr bwMode="auto">
          <a:xfrm>
            <a:off x="6156325" y="5013325"/>
            <a:ext cx="2663825" cy="1223963"/>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400" dirty="0">
                <a:solidFill>
                  <a:srgbClr val="000208"/>
                </a:solidFill>
                <a:latin typeface="+mn-lt"/>
              </a:rPr>
              <a:t>Infection</a:t>
            </a:r>
          </a:p>
          <a:p>
            <a:pPr algn="ctr" eaLnBrk="0" hangingPunct="0"/>
            <a:r>
              <a:rPr lang="en-GB" sz="2400" dirty="0">
                <a:solidFill>
                  <a:srgbClr val="000208"/>
                </a:solidFill>
                <a:latin typeface="+mn-lt"/>
              </a:rPr>
              <a:t>Tumours</a:t>
            </a:r>
          </a:p>
          <a:p>
            <a:pPr algn="ctr" eaLnBrk="0" hangingPunct="0"/>
            <a:r>
              <a:rPr lang="en-GB" sz="2400" dirty="0">
                <a:solidFill>
                  <a:srgbClr val="000208"/>
                </a:solidFill>
                <a:latin typeface="+mn-lt"/>
              </a:rPr>
              <a:t>Drug toxicity</a:t>
            </a:r>
          </a:p>
        </p:txBody>
      </p:sp>
      <p:sp>
        <p:nvSpPr>
          <p:cNvPr id="63493" name="Text Box 5"/>
          <p:cNvSpPr txBox="1">
            <a:spLocks noChangeArrowheads="1"/>
          </p:cNvSpPr>
          <p:nvPr/>
        </p:nvSpPr>
        <p:spPr bwMode="auto">
          <a:xfrm>
            <a:off x="683568" y="332655"/>
            <a:ext cx="8016938"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r>
              <a:rPr lang="en-GB" sz="3200" dirty="0">
                <a:solidFill>
                  <a:srgbClr val="00B0F0"/>
                </a:solidFill>
                <a:latin typeface="+mj-lt"/>
              </a:rPr>
              <a:t>The ups and downs of </a:t>
            </a:r>
            <a:r>
              <a:rPr lang="en-GB" sz="3200" dirty="0" smtClean="0">
                <a:solidFill>
                  <a:srgbClr val="00B0F0"/>
                </a:solidFill>
                <a:latin typeface="+mj-lt"/>
              </a:rPr>
              <a:t>immunosuppression</a:t>
            </a:r>
            <a:endParaRPr lang="en-GB" sz="3200" dirty="0">
              <a:solidFill>
                <a:srgbClr val="00B0F0"/>
              </a:solidFill>
              <a:latin typeface="+mj-lt"/>
            </a:endParaRPr>
          </a:p>
        </p:txBody>
      </p:sp>
      <p:sp>
        <p:nvSpPr>
          <p:cNvPr id="6"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48</a:t>
            </a:fld>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382 -0.0733 L 0.00035 0.67144 " pathEditMode="relative" rAng="0" ptsTypes="AA">
                                      <p:cBhvr>
                                        <p:cTn id="6" dur="2000" fill="hold"/>
                                        <p:tgtEl>
                                          <p:spTgt spid="1042435"/>
                                        </p:tgtEl>
                                        <p:attrNameLst>
                                          <p:attrName>ppt_x</p:attrName>
                                          <p:attrName>ppt_y</p:attrName>
                                        </p:attrNameLst>
                                      </p:cBhvr>
                                      <p:rCtr x="208" y="37225"/>
                                    </p:animMotion>
                                  </p:childTnLst>
                                </p:cTn>
                              </p:par>
                              <p:par>
                                <p:cTn id="7" presetID="64" presetClass="path" presetSubtype="0" accel="50000" decel="50000" fill="hold" grpId="0" nodeType="withEffect">
                                  <p:stCondLst>
                                    <p:cond delay="0"/>
                                  </p:stCondLst>
                                  <p:childTnLst>
                                    <p:animMotion origin="layout" path="M -0.00399 0.07607 L 0.00382 -0.61341 " pathEditMode="relative" rAng="0" ptsTypes="AA">
                                      <p:cBhvr>
                                        <p:cTn id="8" dur="2000" fill="hold"/>
                                        <p:tgtEl>
                                          <p:spTgt spid="1042436"/>
                                        </p:tgtEl>
                                        <p:attrNameLst>
                                          <p:attrName>ppt_x</p:attrName>
                                          <p:attrName>ppt_y</p:attrName>
                                        </p:attrNameLst>
                                      </p:cBhvr>
                                      <p:rCtr x="382" y="-344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animBg="1"/>
      <p:bldP spid="10424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en-US" smtClean="0"/>
              <a:t>Page </a:t>
            </a:r>
            <a:fld id="{577CB11E-1B4D-4ED0-A38D-17A579C259DE}" type="slidenum">
              <a:rPr lang="en-US" altLang="en-US" smtClean="0"/>
              <a:pPr>
                <a:defRPr/>
              </a:pPr>
              <a:t>49</a:t>
            </a:fld>
            <a:endParaRPr lang="en-US" altLang="en-US"/>
          </a:p>
        </p:txBody>
      </p:sp>
      <p:sp>
        <p:nvSpPr>
          <p:cNvPr id="5" name="Title 1"/>
          <p:cNvSpPr>
            <a:spLocks noGrp="1"/>
          </p:cNvSpPr>
          <p:nvPr/>
        </p:nvSpPr>
        <p:spPr bwMode="auto">
          <a:xfrm>
            <a:off x="468313" y="0"/>
            <a:ext cx="8226425" cy="1139825"/>
          </a:xfrm>
          <a:prstGeom prst="rect">
            <a:avLst/>
          </a:prstGeom>
          <a:noFill/>
          <a:ln w="9525">
            <a:noFill/>
            <a:round/>
            <a:headEnd/>
            <a:tailEnd/>
          </a:ln>
          <a:effectLst/>
        </p:spPr>
        <p:txBody>
          <a:bodyPr lIns="0" tIns="0" rIns="0" bIns="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en-GB" sz="2800" b="0" i="0" u="none" strike="noStrike" kern="1200" cap="none" spc="0" normalizeH="0" baseline="0" noProof="0" dirty="0" smtClean="0">
                <a:ln>
                  <a:noFill/>
                </a:ln>
                <a:solidFill>
                  <a:srgbClr val="00B0F0"/>
                </a:solidFill>
                <a:effectLst/>
                <a:uLnTx/>
                <a:uFillTx/>
                <a:latin typeface="Calibri"/>
                <a:ea typeface="+mn-ea"/>
                <a:cs typeface="+mn-cs"/>
              </a:rPr>
              <a:t>Take home messages</a:t>
            </a:r>
            <a:endParaRPr kumimoji="0" lang="en-GB" sz="2800" b="0" i="0" u="none" strike="noStrike" kern="1200" cap="none" spc="0" normalizeH="0" baseline="0" noProof="0" dirty="0">
              <a:ln>
                <a:noFill/>
              </a:ln>
              <a:solidFill>
                <a:srgbClr val="00B0F0"/>
              </a:solidFill>
              <a:effectLst/>
              <a:uLnTx/>
              <a:uFillTx/>
              <a:latin typeface="Calibri"/>
              <a:ea typeface="+mn-ea"/>
              <a:cs typeface="+mn-cs"/>
            </a:endParaRPr>
          </a:p>
        </p:txBody>
      </p:sp>
      <p:sp>
        <p:nvSpPr>
          <p:cNvPr id="6" name="TextBox 5"/>
          <p:cNvSpPr txBox="1">
            <a:spLocks noChangeArrowheads="1"/>
          </p:cNvSpPr>
          <p:nvPr/>
        </p:nvSpPr>
        <p:spPr bwMode="auto">
          <a:xfrm>
            <a:off x="630238" y="908720"/>
            <a:ext cx="8064500" cy="51292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Organs are transplanted when they are failing or have already failed, or for reconstruction, for example after physical injury. Transplantation may be life-saving or life-changing.</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Transplants may be within the same individual (</a:t>
            </a:r>
            <a:r>
              <a:rPr kumimoji="0" lang="en-GB" sz="1600" b="0" i="0" u="none" strike="noStrike" kern="0" cap="none" spc="0" normalizeH="0" baseline="0" noProof="0" dirty="0" err="1">
                <a:ln>
                  <a:noFill/>
                </a:ln>
                <a:solidFill>
                  <a:sysClr val="windowText" lastClr="000000"/>
                </a:solidFill>
                <a:effectLst/>
                <a:uLnTx/>
                <a:uFillTx/>
              </a:rPr>
              <a:t>autograft</a:t>
            </a:r>
            <a:r>
              <a:rPr kumimoji="0" lang="en-GB" sz="1600" b="0" i="0" u="none" strike="noStrike" kern="0" cap="none" spc="0" normalizeH="0" baseline="0" noProof="0" dirty="0">
                <a:ln>
                  <a:noFill/>
                </a:ln>
                <a:solidFill>
                  <a:sysClr val="windowText" lastClr="000000"/>
                </a:solidFill>
                <a:effectLst/>
                <a:uLnTx/>
                <a:uFillTx/>
              </a:rPr>
              <a:t>), between genetically identical individuals (</a:t>
            </a:r>
            <a:r>
              <a:rPr kumimoji="0" lang="en-GB" sz="1600" b="0" i="0" u="none" strike="noStrike" kern="0" cap="none" spc="0" normalizeH="0" baseline="0" noProof="0" dirty="0" err="1">
                <a:ln>
                  <a:noFill/>
                </a:ln>
                <a:solidFill>
                  <a:sysClr val="windowText" lastClr="000000"/>
                </a:solidFill>
                <a:effectLst/>
                <a:uLnTx/>
                <a:uFillTx/>
              </a:rPr>
              <a:t>isograft</a:t>
            </a:r>
            <a:r>
              <a:rPr kumimoji="0" lang="en-GB" sz="1600" b="0" i="0" u="none" strike="noStrike" kern="0" cap="none" spc="0" normalizeH="0" baseline="0" noProof="0" dirty="0">
                <a:ln>
                  <a:noFill/>
                </a:ln>
                <a:solidFill>
                  <a:sysClr val="windowText" lastClr="000000"/>
                </a:solidFill>
                <a:effectLst/>
                <a:uLnTx/>
                <a:uFillTx/>
              </a:rPr>
              <a:t>), between genetically different individuals (allograft), or even between species (</a:t>
            </a:r>
            <a:r>
              <a:rPr kumimoji="0" lang="en-GB" sz="1600" b="0" i="0" u="none" strike="noStrike" kern="0" cap="none" spc="0" normalizeH="0" baseline="0" noProof="0" dirty="0" err="1">
                <a:ln>
                  <a:noFill/>
                </a:ln>
                <a:solidFill>
                  <a:sysClr val="windowText" lastClr="000000"/>
                </a:solidFill>
                <a:effectLst/>
                <a:uLnTx/>
                <a:uFillTx/>
              </a:rPr>
              <a:t>xenograft</a:t>
            </a:r>
            <a:r>
              <a:rPr kumimoji="0" lang="en-GB" sz="16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For organs, the most common type of transplant is an allograft, from either a deceased or living donor: living donors are often a family member of the patient.</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The most important protein variations in clinical transplantation that can lead to immunological rejection are the ABO blood group antigens and the Human Leukocyte Antigens (HLA), the name of the human MHC antigens</a:t>
            </a:r>
            <a:r>
              <a:rPr kumimoji="0" lang="en-GB" sz="1600" b="0" i="0" u="none" strike="noStrike" kern="0" cap="none" spc="0" normalizeH="0" baseline="0" noProof="0" dirty="0">
                <a:ln>
                  <a:noFill/>
                </a:ln>
                <a:solidFill>
                  <a:srgbClr val="000000"/>
                </a:solidFill>
                <a:effectLst/>
                <a:uLnTx/>
                <a:uFillTx/>
              </a:rPr>
              <a:t>.</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Depending on the organ transplanted, minimising HLA differences between donor and recipient improves transplant outcome: complete matching is rarely possible, and therefore immunosuppressive treatment must be used to prevent transplant rejection.</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endParaRPr kumimoji="0" lang="en-GB"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GB" sz="1600" b="0" i="0" u="none" strike="noStrike" kern="0" cap="none" spc="0" normalizeH="0" baseline="0" noProof="0" dirty="0">
                <a:ln>
                  <a:noFill/>
                </a:ln>
                <a:solidFill>
                  <a:sysClr val="windowText" lastClr="000000"/>
                </a:solidFill>
                <a:effectLst/>
                <a:uLnTx/>
                <a:uFillTx/>
              </a:rPr>
              <a:t> The major problems in transplantation are a shortage of donor organs, graft rejection, and side effects from immunosuppression: increased susceptibility to infections and malignancy.</a:t>
            </a:r>
          </a:p>
        </p:txBody>
      </p:sp>
    </p:spTree>
    <p:extLst>
      <p:ext uri="{BB962C8B-B14F-4D97-AF65-F5344CB8AC3E}">
        <p14:creationId xmlns:p14="http://schemas.microsoft.com/office/powerpoint/2010/main" val="3780861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_1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3" y="764704"/>
            <a:ext cx="898283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698339" y="116632"/>
            <a:ext cx="7772400" cy="1143000"/>
          </a:xfrm>
          <a:prstGeom prst="rect">
            <a:avLst/>
          </a:prstGeom>
        </p:spPr>
        <p:txBody>
          <a:bodyPr/>
          <a:lst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a:lstStyle>
          <a:p>
            <a:pPr algn="ctr"/>
            <a:r>
              <a:rPr lang="en-GB" dirty="0" smtClean="0">
                <a:solidFill>
                  <a:srgbClr val="00B0F0"/>
                </a:solidFill>
              </a:rPr>
              <a:t>Hypersensitivity reactions</a:t>
            </a:r>
          </a:p>
        </p:txBody>
      </p:sp>
      <p:sp>
        <p:nvSpPr>
          <p:cNvPr id="5"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5</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323528" y="188640"/>
            <a:ext cx="7772400" cy="1143000"/>
          </a:xfrm>
        </p:spPr>
        <p:txBody>
          <a:bodyPr/>
          <a:lstStyle/>
          <a:p>
            <a:pPr algn="ctr">
              <a:defRPr/>
            </a:pPr>
            <a:r>
              <a:rPr lang="en-GB" sz="3200" dirty="0" smtClean="0">
                <a:solidFill>
                  <a:srgbClr val="00B0F0"/>
                </a:solidFill>
              </a:rPr>
              <a:t>Expression of disease requires:</a:t>
            </a:r>
          </a:p>
        </p:txBody>
      </p:sp>
      <p:sp>
        <p:nvSpPr>
          <p:cNvPr id="32771" name="Rectangle 1027"/>
          <p:cNvSpPr>
            <a:spLocks noGrp="1" noChangeArrowheads="1"/>
          </p:cNvSpPr>
          <p:nvPr>
            <p:ph type="body" idx="1"/>
          </p:nvPr>
        </p:nvSpPr>
        <p:spPr>
          <a:xfrm>
            <a:off x="611560" y="1556792"/>
            <a:ext cx="7772400" cy="4114800"/>
          </a:xfrm>
        </p:spPr>
        <p:txBody>
          <a:bodyPr/>
          <a:lstStyle/>
          <a:p>
            <a:r>
              <a:rPr lang="en-GB" dirty="0" smtClean="0">
                <a:effectLst/>
              </a:rPr>
              <a:t>Sensitisation to allergens to sensitise (primary response - usually in early life)</a:t>
            </a:r>
          </a:p>
          <a:p>
            <a:r>
              <a:rPr lang="en-GB" dirty="0" smtClean="0">
                <a:effectLst/>
              </a:rPr>
              <a:t>Exposure to produce disease (memory response - any time after sensitisation)</a:t>
            </a:r>
          </a:p>
          <a:p>
            <a:endParaRPr lang="en-GB" dirty="0"/>
          </a:p>
          <a:p>
            <a:r>
              <a:rPr lang="en-GB" dirty="0" smtClean="0">
                <a:effectLst/>
              </a:rPr>
              <a:t>Predisposition to become </a:t>
            </a:r>
            <a:r>
              <a:rPr lang="en-GB" dirty="0" err="1" smtClean="0">
                <a:effectLst/>
              </a:rPr>
              <a:t>IgE</a:t>
            </a:r>
            <a:r>
              <a:rPr lang="en-GB" dirty="0"/>
              <a:t>-</a:t>
            </a:r>
            <a:r>
              <a:rPr lang="en-GB" dirty="0" smtClean="0">
                <a:effectLst/>
              </a:rPr>
              <a:t>sensitized to environmental allergens is called </a:t>
            </a:r>
            <a:r>
              <a:rPr lang="en-GB" dirty="0" err="1" smtClean="0">
                <a:solidFill>
                  <a:srgbClr val="FF9900"/>
                </a:solidFill>
                <a:effectLst/>
              </a:rPr>
              <a:t>atopy</a:t>
            </a:r>
            <a:r>
              <a:rPr lang="en-GB" dirty="0" smtClean="0">
                <a:effectLst/>
              </a:rPr>
              <a:t> </a:t>
            </a:r>
          </a:p>
          <a:p>
            <a:endParaRPr lang="en-GB" dirty="0" smtClean="0">
              <a:effectLst/>
            </a:endParaRP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6</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defRPr/>
            </a:pPr>
            <a:r>
              <a:rPr lang="en-GB" sz="3200" dirty="0" smtClean="0">
                <a:solidFill>
                  <a:srgbClr val="00B0F0"/>
                </a:solidFill>
              </a:rPr>
              <a:t>Allergy</a:t>
            </a:r>
          </a:p>
        </p:txBody>
      </p:sp>
      <p:sp>
        <p:nvSpPr>
          <p:cNvPr id="27651" name="Rectangle 3"/>
          <p:cNvSpPr>
            <a:spLocks noGrp="1" noChangeArrowheads="1"/>
          </p:cNvSpPr>
          <p:nvPr>
            <p:ph type="body" idx="1"/>
          </p:nvPr>
        </p:nvSpPr>
        <p:spPr>
          <a:xfrm>
            <a:off x="611560" y="1484784"/>
            <a:ext cx="7772400" cy="4114800"/>
          </a:xfrm>
        </p:spPr>
        <p:txBody>
          <a:bodyPr/>
          <a:lstStyle/>
          <a:p>
            <a:r>
              <a:rPr lang="en-GB" dirty="0" smtClean="0">
                <a:effectLst/>
              </a:rPr>
              <a:t>Common - prevalence of </a:t>
            </a:r>
            <a:r>
              <a:rPr lang="en-GB" dirty="0" err="1" smtClean="0">
                <a:effectLst/>
              </a:rPr>
              <a:t>atopy</a:t>
            </a:r>
            <a:r>
              <a:rPr lang="en-GB" dirty="0" smtClean="0">
                <a:effectLst/>
              </a:rPr>
              <a:t> is 50% in young adults in UK</a:t>
            </a:r>
          </a:p>
          <a:p>
            <a:r>
              <a:rPr lang="en-GB" dirty="0" smtClean="0">
                <a:effectLst/>
              </a:rPr>
              <a:t>Severity varies -</a:t>
            </a:r>
          </a:p>
          <a:p>
            <a:pPr lvl="1"/>
            <a:r>
              <a:rPr lang="en-GB" dirty="0" smtClean="0">
                <a:effectLst/>
              </a:rPr>
              <a:t>mild occasional symptoms</a:t>
            </a:r>
          </a:p>
          <a:p>
            <a:pPr lvl="1"/>
            <a:r>
              <a:rPr lang="en-GB" dirty="0" smtClean="0">
                <a:effectLst/>
              </a:rPr>
              <a:t>severe chronic asthma</a:t>
            </a:r>
          </a:p>
          <a:p>
            <a:pPr lvl="1"/>
            <a:r>
              <a:rPr lang="en-GB" dirty="0" smtClean="0">
                <a:effectLst/>
              </a:rPr>
              <a:t>life threatening anaphylaxis</a:t>
            </a:r>
          </a:p>
          <a:p>
            <a:r>
              <a:rPr lang="en-GB" dirty="0" smtClean="0">
                <a:effectLst/>
              </a:rPr>
              <a:t>Risk factors - genetic and environmental</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7</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defRPr/>
            </a:pPr>
            <a:r>
              <a:rPr lang="en-GB" sz="3200" dirty="0" smtClean="0">
                <a:solidFill>
                  <a:srgbClr val="00B0F0"/>
                </a:solidFill>
              </a:rPr>
              <a:t>Genetic risk factors</a:t>
            </a:r>
          </a:p>
        </p:txBody>
      </p:sp>
      <p:sp>
        <p:nvSpPr>
          <p:cNvPr id="28675" name="Rectangle 3"/>
          <p:cNvSpPr>
            <a:spLocks noGrp="1" noChangeArrowheads="1"/>
          </p:cNvSpPr>
          <p:nvPr>
            <p:ph type="body" idx="1"/>
          </p:nvPr>
        </p:nvSpPr>
        <p:spPr/>
        <p:txBody>
          <a:bodyPr/>
          <a:lstStyle/>
          <a:p>
            <a:r>
              <a:rPr lang="en-GB" smtClean="0">
                <a:effectLst/>
              </a:rPr>
              <a:t>~80% of atopics have a family history</a:t>
            </a:r>
          </a:p>
          <a:p>
            <a:r>
              <a:rPr lang="en-GB" smtClean="0">
                <a:effectLst/>
              </a:rPr>
              <a:t>Polygenic</a:t>
            </a:r>
          </a:p>
          <a:p>
            <a:pPr lvl="1"/>
            <a:r>
              <a:rPr lang="en-GB" smtClean="0">
                <a:effectLst/>
              </a:rPr>
              <a:t>50-100 genes linked to asthma/atopy</a:t>
            </a:r>
          </a:p>
          <a:p>
            <a:pPr lvl="1"/>
            <a:r>
              <a:rPr lang="en-GB" smtClean="0">
                <a:effectLst/>
              </a:rPr>
              <a:t>genes of IL-4 gene cluster (chromosome 5) linked to raised IgE, asthma, atopy</a:t>
            </a:r>
          </a:p>
          <a:p>
            <a:pPr lvl="1"/>
            <a:r>
              <a:rPr lang="en-GB" smtClean="0">
                <a:effectLst/>
              </a:rPr>
              <a:t>genes on chromosome 11q (IgE receptor) linked to atopy and asthma</a:t>
            </a:r>
          </a:p>
          <a:p>
            <a:pPr lvl="1"/>
            <a:endParaRPr lang="en-GB" smtClean="0">
              <a:effectLst/>
            </a:endParaRP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8</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GB" sz="3200" dirty="0" smtClean="0">
                <a:solidFill>
                  <a:srgbClr val="00B0F0"/>
                </a:solidFill>
              </a:rPr>
              <a:t>Environmental risk factors</a:t>
            </a:r>
          </a:p>
        </p:txBody>
      </p:sp>
      <p:sp>
        <p:nvSpPr>
          <p:cNvPr id="29699" name="Rectangle 3"/>
          <p:cNvSpPr>
            <a:spLocks noGrp="1" noChangeArrowheads="1"/>
          </p:cNvSpPr>
          <p:nvPr>
            <p:ph type="body" sz="half" idx="1"/>
          </p:nvPr>
        </p:nvSpPr>
        <p:spPr>
          <a:xfrm>
            <a:off x="683568" y="1844824"/>
            <a:ext cx="7796213" cy="4114800"/>
          </a:xfrm>
        </p:spPr>
        <p:txBody>
          <a:bodyPr/>
          <a:lstStyle/>
          <a:p>
            <a:pPr>
              <a:lnSpc>
                <a:spcPct val="90000"/>
              </a:lnSpc>
            </a:pPr>
            <a:r>
              <a:rPr lang="en-GB" dirty="0" smtClean="0">
                <a:effectLst/>
              </a:rPr>
              <a:t>Age - increases from infancy, peaks in teens, reduces in adulthood</a:t>
            </a:r>
          </a:p>
          <a:p>
            <a:pPr>
              <a:lnSpc>
                <a:spcPct val="90000"/>
              </a:lnSpc>
            </a:pPr>
            <a:r>
              <a:rPr lang="en-GB" dirty="0" smtClean="0">
                <a:effectLst/>
              </a:rPr>
              <a:t>Gender - asthma more common in males in childhood, females in adults</a:t>
            </a:r>
          </a:p>
          <a:p>
            <a:pPr>
              <a:lnSpc>
                <a:spcPct val="90000"/>
              </a:lnSpc>
            </a:pPr>
            <a:r>
              <a:rPr lang="en-GB" dirty="0" smtClean="0">
                <a:effectLst/>
              </a:rPr>
              <a:t>Family size - more common in small families</a:t>
            </a:r>
          </a:p>
          <a:p>
            <a:pPr>
              <a:lnSpc>
                <a:spcPct val="90000"/>
              </a:lnSpc>
            </a:pPr>
            <a:r>
              <a:rPr lang="en-GB" dirty="0" smtClean="0">
                <a:effectLst/>
              </a:rPr>
              <a:t>Infections - early life infections protect</a:t>
            </a:r>
          </a:p>
          <a:p>
            <a:pPr>
              <a:lnSpc>
                <a:spcPct val="90000"/>
              </a:lnSpc>
            </a:pPr>
            <a:r>
              <a:rPr lang="en-GB" dirty="0" smtClean="0">
                <a:effectLst/>
              </a:rPr>
              <a:t>Animals - early exposure protects	</a:t>
            </a:r>
          </a:p>
          <a:p>
            <a:pPr>
              <a:lnSpc>
                <a:spcPct val="90000"/>
              </a:lnSpc>
            </a:pPr>
            <a:r>
              <a:rPr lang="en-GB" dirty="0" smtClean="0">
                <a:effectLst/>
              </a:rPr>
              <a:t>Diet – breast feeding, anti-oxidants, fatty acids protect?</a:t>
            </a:r>
          </a:p>
        </p:txBody>
      </p:sp>
      <p:sp>
        <p:nvSpPr>
          <p:cNvPr id="4" name="Rectangle 5"/>
          <p:cNvSpPr>
            <a:spLocks noGrp="1" noChangeArrowheads="1"/>
          </p:cNvSpPr>
          <p:nvPr>
            <p:ph type="sldNum" sz="quarter" idx="11"/>
          </p:nvPr>
        </p:nvSpPr>
        <p:spPr>
          <a:xfrm>
            <a:off x="250825" y="6308725"/>
            <a:ext cx="2133600" cy="476250"/>
          </a:xfrm>
          <a:noFill/>
        </p:spPr>
        <p:txBody>
          <a:bodyPr/>
          <a:lstStyle/>
          <a:p>
            <a:r>
              <a:rPr lang="en-US" altLang="en-US" dirty="0" smtClean="0"/>
              <a:t>Page </a:t>
            </a:r>
            <a:fld id="{E3C4DF9E-451A-4774-9B94-9ABB70B9ACCC}" type="slidenum">
              <a:rPr lang="en-US" altLang="en-US" smtClean="0"/>
              <a:pPr/>
              <a:t>9</a:t>
            </a:fld>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30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30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3761</TotalTime>
  <Words>2006</Words>
  <Application>Microsoft Office PowerPoint</Application>
  <PresentationFormat>On-screen Show (4:3)</PresentationFormat>
  <Paragraphs>484</Paragraphs>
  <Slides>49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1_Blank Presentation</vt:lpstr>
      <vt:lpstr>Photo Editor Photo</vt:lpstr>
      <vt:lpstr>Allergy and transplantation  GE Pathology 2012-2013 Immunology lecture 7</vt:lpstr>
      <vt:lpstr>Learning objectives</vt:lpstr>
      <vt:lpstr>Appropriate Immune Reactions</vt:lpstr>
      <vt:lpstr>Allergic Reactions</vt:lpstr>
      <vt:lpstr>PowerPoint Presentation</vt:lpstr>
      <vt:lpstr>Expression of disease requires:</vt:lpstr>
      <vt:lpstr>Allergy</vt:lpstr>
      <vt:lpstr>Genetic risk factors</vt:lpstr>
      <vt:lpstr>Environmental risk factors</vt:lpstr>
      <vt:lpstr>Type I Immediate Hypersensitivity</vt:lpstr>
      <vt:lpstr>Type I Immediate Hypersensitivity</vt:lpstr>
      <vt:lpstr>PowerPoint Presentation</vt:lpstr>
      <vt:lpstr>PowerPoint Presentation</vt:lpstr>
      <vt:lpstr>Anaphylaxis</vt:lpstr>
      <vt:lpstr>Asthma - immunopathogenesis</vt:lpstr>
      <vt:lpstr>Asthma - immunopathogenesis</vt:lpstr>
      <vt:lpstr>PowerPoint Presentation</vt:lpstr>
      <vt:lpstr>Allergic rhinitis</vt:lpstr>
      <vt:lpstr>Food allergy</vt:lpstr>
      <vt:lpstr>Type IV Delayed Hypersensitivity Responses</vt:lpstr>
      <vt:lpstr>Type IV Delayed Hypersensitivity Responses</vt:lpstr>
      <vt:lpstr>Type IV Delayed Hypersensitivity Responses</vt:lpstr>
      <vt:lpstr>PowerPoint Presentation</vt:lpstr>
      <vt:lpstr>Learning objectives</vt:lpstr>
      <vt:lpstr>Transplantation</vt:lpstr>
      <vt:lpstr>Definitions</vt:lpstr>
      <vt:lpstr>Allograft</vt:lpstr>
      <vt:lpstr>Allograft</vt:lpstr>
      <vt:lpstr>Immunology of transplantation</vt:lpstr>
      <vt:lpstr>1. ABO blood group</vt:lpstr>
      <vt:lpstr>PowerPoint Presentation</vt:lpstr>
      <vt:lpstr>PowerPoint Presentation</vt:lpstr>
      <vt:lpstr>PowerPoint Presentation</vt:lpstr>
      <vt:lpstr>ABO-incompatible transplantation</vt:lpstr>
      <vt:lpstr>2. HLA (human leukocyte antigens)</vt:lpstr>
      <vt:lpstr>PowerPoint Presentation</vt:lpstr>
      <vt:lpstr>PowerPoint Presentation</vt:lpstr>
      <vt:lpstr>PowerPoint Presentation</vt:lpstr>
      <vt:lpstr>PowerPoint Presentation</vt:lpstr>
      <vt:lpstr>Minimising HLA differences between donor and recipient improves transplant outcome</vt:lpstr>
      <vt:lpstr>Rejection</vt:lpstr>
      <vt:lpstr>Acute T-cell mediated rejection</vt:lpstr>
      <vt:lpstr>Acute antibody-mediated rejection</vt:lpstr>
      <vt:lpstr>Rejection</vt:lpstr>
      <vt:lpstr>Prevention of rejection</vt:lpstr>
      <vt:lpstr>Treatment of rejection</vt:lpstr>
      <vt:lpstr>Standard immunosuppressive regime</vt:lpstr>
      <vt:lpstr>PowerPoint Presentation</vt:lpstr>
      <vt:lpstr>PowerPoint Presentation</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322</cp:revision>
  <cp:lastPrinted>2013-04-17T11:10:00Z</cp:lastPrinted>
  <dcterms:created xsi:type="dcterms:W3CDTF">2003-01-06T14:21:41Z</dcterms:created>
  <dcterms:modified xsi:type="dcterms:W3CDTF">2013-04-18T15:19:02Z</dcterms:modified>
</cp:coreProperties>
</file>