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81"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97" r:id="rId40"/>
    <p:sldId id="312" r:id="rId41"/>
    <p:sldId id="298" r:id="rId42"/>
    <p:sldId id="299" r:id="rId43"/>
    <p:sldId id="300" r:id="rId44"/>
    <p:sldId id="301" r:id="rId45"/>
    <p:sldId id="302" r:id="rId46"/>
    <p:sldId id="308" r:id="rId47"/>
    <p:sldId id="303" r:id="rId48"/>
    <p:sldId id="304" r:id="rId49"/>
    <p:sldId id="310" r:id="rId50"/>
    <p:sldId id="307" r:id="rId51"/>
    <p:sldId id="30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93" autoAdjust="0"/>
  </p:normalViewPr>
  <p:slideViewPr>
    <p:cSldViewPr>
      <p:cViewPr varScale="1">
        <p:scale>
          <a:sx n="44" d="100"/>
          <a:sy n="44" d="100"/>
        </p:scale>
        <p:origin x="-6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5FF13-6A22-41D6-A7C2-8154629ED21C}" type="datetimeFigureOut">
              <a:rPr lang="en-GB" smtClean="0"/>
              <a:pPr/>
              <a:t>29/10/2012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46447-30DE-4884-B6A3-D68B5DE078B9}" type="slidenum">
              <a:rPr lang="en-GB" smtClean="0"/>
              <a:pPr/>
              <a:t>‹#›</a:t>
            </a:fld>
            <a:endParaRPr lang="en-GB"/>
          </a:p>
        </p:txBody>
      </p:sp>
    </p:spTree>
    <p:extLst>
      <p:ext uri="{BB962C8B-B14F-4D97-AF65-F5344CB8AC3E}">
        <p14:creationId xmlns:p14="http://schemas.microsoft.com/office/powerpoint/2010/main" val="38860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Classic twin studies compare concordance for disease status between members of monozygotic and dizygotic twin pairs—a higher relative risk of disease to the monozygotic co-twins of cases compared with the dizygotic co-twins of cases is evidence for a genetic contribution to disease aetiology. These studies generally assume that the degree of similarity in environmental exposures between members of a twin pair is the same for both monozygotic and dizygotic pairs, which is almost certainly an over-simplification; such an assumption tends to inflate the estimate of the effect of genes. Thus, estimates from twin studies should probably be regarded as upper extremes of the true genetic contribution to disease risk.</a:t>
            </a:r>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12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43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mn-lt"/>
                <a:ea typeface="+mn-ea"/>
                <a:cs typeface="+mn-cs"/>
              </a:rPr>
              <a:t>the association with smoking varied from 1.33 in a North American cohort to 2.44 in a Norwegian one.</a:t>
            </a:r>
          </a:p>
          <a:p>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44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Pubmed</a:t>
            </a:r>
            <a:r>
              <a:rPr lang="en-GB" dirty="0" smtClean="0"/>
              <a:t> 18561507</a:t>
            </a:r>
          </a:p>
          <a:p>
            <a:r>
              <a:rPr lang="en-GB" b="1" dirty="0" smtClean="0"/>
              <a:t>Coronary artery calcification compared with carotid </a:t>
            </a:r>
            <a:r>
              <a:rPr lang="en-GB" b="1" dirty="0" err="1" smtClean="0"/>
              <a:t>intima</a:t>
            </a:r>
            <a:r>
              <a:rPr lang="en-GB" b="1" dirty="0" smtClean="0"/>
              <a:t>-media thickness in the prediction of cardiovascular disease incidence: the Multi-Ethnic Study of Atherosclerosis (MESA). </a:t>
            </a:r>
            <a:r>
              <a:rPr lang="en-GB" dirty="0" smtClean="0">
                <a:hlinkClick r:id="" action="ppaction://hlinkfile" tooltip="Archives of internal medicine."/>
              </a:rPr>
              <a:t>Arch Intern Med.</a:t>
            </a:r>
            <a:r>
              <a:rPr lang="en-GB" dirty="0" smtClean="0"/>
              <a:t> 2008 Jun 23;168(12):1333-9. 18574091</a:t>
            </a:r>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48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Genetic epidemiological studies of coronary heart disease. </a:t>
            </a:r>
            <a:r>
              <a:rPr lang="en-GB" b="1" dirty="0" err="1" smtClean="0"/>
              <a:t>Int</a:t>
            </a:r>
            <a:r>
              <a:rPr lang="en-GB" b="1" dirty="0" smtClean="0"/>
              <a:t> J </a:t>
            </a:r>
            <a:r>
              <a:rPr lang="en-GB" b="1" dirty="0" err="1" smtClean="0"/>
              <a:t>Epidem</a:t>
            </a:r>
            <a:r>
              <a:rPr lang="en-GB" b="1" baseline="0" dirty="0" smtClean="0"/>
              <a:t> 2002</a:t>
            </a:r>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13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 action="ppaction://hlinkfile" tooltip="BMJ (Clinical research ed.)."/>
              </a:rPr>
              <a:t>BMJ.</a:t>
            </a:r>
            <a:r>
              <a:rPr lang="en-GB" dirty="0" smtClean="0"/>
              <a:t> 1994 Feb 5;308(6925):367-72.</a:t>
            </a:r>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16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Lancet</a:t>
            </a:r>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17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18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pitchFamily="-65" charset="0"/>
                <a:ea typeface="ＭＳ Ｐゴシック" pitchFamily="-65" charset="-128"/>
              </a:rPr>
              <a:t>averages the findings in </a:t>
            </a:r>
            <a:r>
              <a:rPr lang="en-US" u="sng" dirty="0" smtClean="0">
                <a:latin typeface="Times New Roman" pitchFamily="-65" charset="0"/>
                <a:ea typeface="ＭＳ Ｐゴシック" pitchFamily="-65" charset="-128"/>
              </a:rPr>
              <a:t>figure 2 for all men born in 1900-1930, distinguishing between lifelong non-smokers and continuing cigarette smokers. (Among the latter, the median age when they began smoking was 18, and at the start of the study their median age was 36 and their mean self reported cigarette consumption was 18 a day.) The results suggest a shift of about 10 years between the overall survival patterns of the continuing cigarette smokers and the lifelong non-smokers in this particular generation. That is not to say that all such smokers died about 10 years earlier than they would otherwise have done: some were not killed by their habit, but about half were, thereby losing on average more than 10 years of non-smoker life expectancy. Indeed, some of those killed by tobacco must have lost a few decades of life.</a:t>
            </a:r>
            <a:endParaRPr lang="en-GB" dirty="0" smtClean="0">
              <a:latin typeface="Times New Roman" pitchFamily="-65" charset="0"/>
              <a:ea typeface="ＭＳ Ｐゴシック" pitchFamily="-65" charset="-128"/>
            </a:endParaRPr>
          </a:p>
          <a:p>
            <a:pPr eaLnBrk="1" hangingPunct="1"/>
            <a:endParaRPr lang="en-GB" dirty="0" smtClean="0">
              <a:latin typeface="Times New Roman" pitchFamily="-65" charset="0"/>
              <a:ea typeface="ＭＳ Ｐゴシック" pitchFamily="-65" charset="-128"/>
            </a:endParaRPr>
          </a:p>
          <a:p>
            <a:pPr eaLnBrk="1" hangingPunct="1"/>
            <a:r>
              <a:rPr lang="en-GB" dirty="0" smtClean="0">
                <a:latin typeface="Times New Roman" pitchFamily="-65" charset="0"/>
                <a:ea typeface="ＭＳ Ｐゴシック" pitchFamily="-65" charset="-128"/>
              </a:rPr>
              <a:t>34 439 male British doctors. Information about their smoking habits was obtained in 1951, and periodically thereafter; cause specific mortality was monitored for 50 years </a:t>
            </a:r>
          </a:p>
          <a:p>
            <a:pPr eaLnBrk="1" hangingPunct="1"/>
            <a:endParaRPr lang="en-GB" dirty="0" smtClean="0">
              <a:latin typeface="Times New Roman" pitchFamily="-65" charset="0"/>
              <a:ea typeface="ＭＳ Ｐゴシック" pitchFamily="-65" charset="-128"/>
            </a:endParaRPr>
          </a:p>
          <a:p>
            <a:pPr eaLnBrk="1" hangingPunct="1"/>
            <a:r>
              <a:rPr lang="en-GB" dirty="0" smtClean="0">
                <a:latin typeface="Times New Roman" pitchFamily="-65" charset="0"/>
                <a:ea typeface="ＭＳ Ｐゴシック" pitchFamily="-65" charset="-128"/>
              </a:rPr>
              <a:t>The excess mortality associated with smoking chiefly involved vascular, </a:t>
            </a:r>
            <a:r>
              <a:rPr lang="en-GB" dirty="0" err="1" smtClean="0">
                <a:latin typeface="Times New Roman" pitchFamily="-65" charset="0"/>
                <a:ea typeface="ＭＳ Ｐゴシック" pitchFamily="-65" charset="-128"/>
              </a:rPr>
              <a:t>neoplastic</a:t>
            </a:r>
            <a:r>
              <a:rPr lang="en-GB" dirty="0" smtClean="0">
                <a:latin typeface="Times New Roman" pitchFamily="-65" charset="0"/>
                <a:ea typeface="ＭＳ Ｐゴシック" pitchFamily="-65" charset="-128"/>
              </a:rPr>
              <a:t>, and respiratory diseases that can be caused by smoking.  </a:t>
            </a:r>
          </a:p>
          <a:p>
            <a:pPr eaLnBrk="1" hangingPunct="1"/>
            <a:endParaRPr lang="en-GB" dirty="0" smtClean="0">
              <a:latin typeface="Times New Roman" pitchFamily="-65" charset="0"/>
              <a:ea typeface="ＭＳ Ｐゴシック" pitchFamily="-65" charset="-128"/>
            </a:endParaRPr>
          </a:p>
          <a:p>
            <a:pPr eaLnBrk="1" hangingPunct="1"/>
            <a:r>
              <a:rPr lang="en-GB" dirty="0" smtClean="0">
                <a:latin typeface="Times New Roman" pitchFamily="-65" charset="0"/>
                <a:ea typeface="ＭＳ Ｐゴシック" pitchFamily="-65" charset="-128"/>
              </a:rPr>
              <a:t>The cigarette smoker versus non-smoker probabilities of dying in middle age (35-69) were 42% nu 24% (a twofold death rate ratio) for those born in 1900-1909 </a:t>
            </a:r>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28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Risk factors tend to aggregate.</a:t>
            </a:r>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35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CE46447-30DE-4884-B6A3-D68B5DE078B9}" type="slidenum">
              <a:rPr lang="en-GB" smtClean="0"/>
              <a:pPr/>
              <a:t>37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 evidence</a:t>
            </a:r>
            <a:r>
              <a:rPr lang="en-GB" baseline="0" dirty="0" smtClean="0"/>
              <a:t> suggests it is only a CV risk factor when LDL is elevated. </a:t>
            </a:r>
          </a:p>
          <a:p>
            <a:r>
              <a:rPr lang="en-GB" baseline="0" dirty="0" smtClean="0"/>
              <a:t>May be high in afro-</a:t>
            </a:r>
            <a:r>
              <a:rPr lang="en-GB" baseline="0" dirty="0" err="1" smtClean="0"/>
              <a:t>caribeans</a:t>
            </a:r>
            <a:r>
              <a:rPr lang="en-GB" baseline="0" dirty="0" smtClean="0"/>
              <a:t> without increasing risk</a:t>
            </a:r>
          </a:p>
        </p:txBody>
      </p:sp>
      <p:sp>
        <p:nvSpPr>
          <p:cNvPr id="4" name="Slide Number Placeholder 3"/>
          <p:cNvSpPr>
            <a:spLocks noGrp="1"/>
          </p:cNvSpPr>
          <p:nvPr>
            <p:ph type="sldNum" sz="quarter" idx="10"/>
          </p:nvPr>
        </p:nvSpPr>
        <p:spPr/>
        <p:txBody>
          <a:bodyPr/>
          <a:lstStyle/>
          <a:p>
            <a:fld id="{2CE46447-30DE-4884-B6A3-D68B5DE078B9}" type="slidenum">
              <a:rPr lang="en-GB" smtClean="0"/>
              <a:pPr/>
              <a:t>41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6CD65-A9AB-4069-B3D1-A68665FDAF7D}" type="datetimeFigureOut">
              <a:rPr lang="en-GB" smtClean="0"/>
              <a:pPr/>
              <a:t>29/10/2012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5872DE-2C5B-4F0D-83C2-B90712FA782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6CD65-A9AB-4069-B3D1-A68665FDAF7D}" type="datetimeFigureOut">
              <a:rPr lang="en-GB" smtClean="0"/>
              <a:pPr/>
              <a:t>29/10/2012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872DE-2C5B-4F0D-83C2-B90712FA782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7864" y="4509120"/>
            <a:ext cx="5256584" cy="1752600"/>
          </a:xfrm>
        </p:spPr>
        <p:txBody>
          <a:bodyPr>
            <a:normAutofit fontScale="92500"/>
          </a:bodyPr>
          <a:lstStyle/>
          <a:p>
            <a:pPr algn="l"/>
            <a:r>
              <a:rPr lang="en-GB" sz="3000" dirty="0" smtClean="0">
                <a:solidFill>
                  <a:schemeClr val="tx2">
                    <a:lumMod val="75000"/>
                  </a:schemeClr>
                </a:solidFill>
                <a:latin typeface="Arial" pitchFamily="34" charset="0"/>
                <a:cs typeface="Arial" pitchFamily="34" charset="0"/>
              </a:rPr>
              <a:t>Dr Tsung Tan MBBS MRCP(UK)</a:t>
            </a:r>
          </a:p>
          <a:p>
            <a:pPr algn="l"/>
            <a:r>
              <a:rPr lang="en-GB" sz="2200" dirty="0" smtClean="0">
                <a:solidFill>
                  <a:schemeClr val="tx2">
                    <a:lumMod val="75000"/>
                  </a:schemeClr>
                </a:solidFill>
                <a:latin typeface="Arial" pitchFamily="34" charset="0"/>
                <a:cs typeface="Arial" pitchFamily="34" charset="0"/>
              </a:rPr>
              <a:t>Cardiology Research Fellow</a:t>
            </a:r>
          </a:p>
          <a:p>
            <a:pPr algn="l"/>
            <a:r>
              <a:rPr lang="en-GB" sz="2200" dirty="0" smtClean="0">
                <a:solidFill>
                  <a:schemeClr val="tx2">
                    <a:lumMod val="75000"/>
                  </a:schemeClr>
                </a:solidFill>
                <a:latin typeface="Arial" pitchFamily="34" charset="0"/>
                <a:cs typeface="Arial" pitchFamily="34" charset="0"/>
              </a:rPr>
              <a:t>National Heart and Lung Institute</a:t>
            </a:r>
          </a:p>
          <a:p>
            <a:pPr algn="l"/>
            <a:r>
              <a:rPr lang="en-GB" sz="2200" dirty="0" smtClean="0">
                <a:solidFill>
                  <a:schemeClr val="tx2">
                    <a:lumMod val="75000"/>
                  </a:schemeClr>
                </a:solidFill>
                <a:latin typeface="Arial" pitchFamily="34" charset="0"/>
                <a:cs typeface="Arial" pitchFamily="34" charset="0"/>
              </a:rPr>
              <a:t>Imperial College London</a:t>
            </a:r>
            <a:endParaRPr lang="en-GB" sz="2200" dirty="0">
              <a:solidFill>
                <a:schemeClr val="tx2">
                  <a:lumMod val="75000"/>
                </a:schemeClr>
              </a:solidFill>
              <a:latin typeface="Arial" pitchFamily="34" charset="0"/>
              <a:cs typeface="Arial" pitchFamily="34" charset="0"/>
            </a:endParaRPr>
          </a:p>
        </p:txBody>
      </p:sp>
      <p:pic>
        <p:nvPicPr>
          <p:cNvPr id="1026" name="Picture 2" descr="http://2011.igem.org/wiki/images/1/19/ImperialLogo.png"/>
          <p:cNvPicPr>
            <a:picLocks noChangeAspect="1" noChangeArrowheads="1"/>
          </p:cNvPicPr>
          <p:nvPr/>
        </p:nvPicPr>
        <p:blipFill>
          <a:blip r:embed="rId2" cstate="print"/>
          <a:srcRect/>
          <a:stretch>
            <a:fillRect/>
          </a:stretch>
        </p:blipFill>
        <p:spPr bwMode="auto">
          <a:xfrm>
            <a:off x="539553" y="188641"/>
            <a:ext cx="4320480" cy="1135080"/>
          </a:xfrm>
          <a:prstGeom prst="rect">
            <a:avLst/>
          </a:prstGeom>
          <a:noFill/>
        </p:spPr>
      </p:pic>
      <p:sp>
        <p:nvSpPr>
          <p:cNvPr id="5" name="Rectangle 2"/>
          <p:cNvSpPr txBox="1">
            <a:spLocks noChangeArrowheads="1"/>
          </p:cNvSpPr>
          <p:nvPr/>
        </p:nvSpPr>
        <p:spPr>
          <a:xfrm>
            <a:off x="539552" y="2209800"/>
            <a:ext cx="8064895" cy="16512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400" i="0" u="none" strike="noStrike" kern="1200" cap="none" spc="0" normalizeH="0" baseline="0" noProof="0" dirty="0" smtClean="0">
                <a:ln>
                  <a:noFill/>
                </a:ln>
                <a:solidFill>
                  <a:srgbClr val="002060"/>
                </a:solidFill>
                <a:effectLst/>
                <a:uLnTx/>
                <a:uFillTx/>
                <a:latin typeface="Arial" pitchFamily="34" charset="0"/>
                <a:ea typeface="ＭＳ Ｐゴシック" pitchFamily="-65" charset="-128"/>
                <a:cs typeface="Arial" pitchFamily="34" charset="0"/>
              </a:rPr>
              <a:t>Risk factors and coronary artery disease</a:t>
            </a:r>
          </a:p>
        </p:txBody>
      </p:sp>
      <p:cxnSp>
        <p:nvCxnSpPr>
          <p:cNvPr id="7" name="Straight Connector 6"/>
          <p:cNvCxnSpPr/>
          <p:nvPr/>
        </p:nvCxnSpPr>
        <p:spPr>
          <a:xfrm>
            <a:off x="0" y="1484784"/>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b="1" dirty="0" smtClean="0"/>
              <a:t>CHD Risk Factors</a:t>
            </a:r>
            <a:endParaRPr lang="en-GB" b="1" dirty="0"/>
          </a:p>
        </p:txBody>
      </p:sp>
      <p:sp>
        <p:nvSpPr>
          <p:cNvPr id="4" name="Rectangle 3"/>
          <p:cNvSpPr txBox="1">
            <a:spLocks noChangeArrowheads="1"/>
          </p:cNvSpPr>
          <p:nvPr/>
        </p:nvSpPr>
        <p:spPr>
          <a:xfrm>
            <a:off x="838200" y="1124744"/>
            <a:ext cx="7534275" cy="532859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Age </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Sex</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Heredity/ ethnicity </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Diabetes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Elevated blood pressure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noProof="0" dirty="0" smtClean="0">
                <a:ln>
                  <a:noFill/>
                </a:ln>
                <a:solidFill>
                  <a:schemeClr val="tx1"/>
                </a:solidFill>
                <a:effectLst/>
                <a:uLnTx/>
                <a:uFillTx/>
                <a:latin typeface="+mn-lt"/>
                <a:ea typeface="ＭＳ Ｐゴシック" pitchFamily="-65" charset="-128"/>
                <a:cs typeface="+mn-cs"/>
              </a:rPr>
              <a:t>   Elevated </a:t>
            </a:r>
            <a:r>
              <a:rPr lang="en-GB" sz="2000" dirty="0" smtClean="0">
                <a:ea typeface="ＭＳ Ｐゴシック" pitchFamily="-65" charset="-128"/>
              </a:rPr>
              <a:t>serum </a:t>
            </a: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cholesterol  </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Smoking</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Also: </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Obesity</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Physical inactivity</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dirty="0" smtClean="0">
                <a:ea typeface="ＭＳ Ｐゴシック" pitchFamily="-65" charset="-128"/>
              </a:rPr>
              <a:t>   Deprivation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High alcohol intake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000" noProof="0" dirty="0" smtClean="0">
                <a:ea typeface="ＭＳ Ｐゴシック" pitchFamily="-65" charset="-128"/>
              </a:rPr>
              <a:t>   Low fruit &amp; vegetable intake</a:t>
            </a:r>
            <a:endPar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Novel risk factors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a:t>
            </a:r>
          </a:p>
        </p:txBody>
      </p:sp>
      <p:sp>
        <p:nvSpPr>
          <p:cNvPr id="5" name="AutoShape 4"/>
          <p:cNvSpPr>
            <a:spLocks/>
          </p:cNvSpPr>
          <p:nvPr/>
        </p:nvSpPr>
        <p:spPr bwMode="auto">
          <a:xfrm>
            <a:off x="3436938" y="1124744"/>
            <a:ext cx="215900" cy="1079500"/>
          </a:xfrm>
          <a:prstGeom prst="rightBrace">
            <a:avLst>
              <a:gd name="adj1" fmla="val 41667"/>
              <a:gd name="adj2" fmla="val 50000"/>
            </a:avLst>
          </a:prstGeom>
          <a:noFill/>
          <a:ln w="9525">
            <a:solidFill>
              <a:schemeClr val="tx1"/>
            </a:solidFill>
            <a:round/>
            <a:headEnd/>
            <a:tailEnd/>
          </a:ln>
        </p:spPr>
        <p:txBody>
          <a:bodyPr wrap="none" anchor="ctr"/>
          <a:lstStyle/>
          <a:p>
            <a:endParaRPr lang="en-GB"/>
          </a:p>
        </p:txBody>
      </p:sp>
      <p:sp>
        <p:nvSpPr>
          <p:cNvPr id="6" name="Text Box 5"/>
          <p:cNvSpPr txBox="1">
            <a:spLocks noChangeArrowheads="1"/>
          </p:cNvSpPr>
          <p:nvPr/>
        </p:nvSpPr>
        <p:spPr bwMode="auto">
          <a:xfrm>
            <a:off x="3994150" y="1484784"/>
            <a:ext cx="1720850" cy="366713"/>
          </a:xfrm>
          <a:prstGeom prst="rect">
            <a:avLst/>
          </a:prstGeom>
          <a:noFill/>
          <a:ln w="9525">
            <a:noFill/>
            <a:miter lim="800000"/>
            <a:headEnd/>
            <a:tailEnd/>
          </a:ln>
        </p:spPr>
        <p:txBody>
          <a:bodyPr wrap="none">
            <a:spAutoFit/>
          </a:bodyPr>
          <a:lstStyle/>
          <a:p>
            <a:r>
              <a:rPr lang="en-GB" sz="1800" i="0" dirty="0">
                <a:solidFill>
                  <a:srgbClr val="FF0000"/>
                </a:solidFill>
                <a:latin typeface="Arial" charset="0"/>
              </a:rPr>
              <a:t>Non-modifiable</a:t>
            </a:r>
          </a:p>
        </p:txBody>
      </p:sp>
      <p:sp>
        <p:nvSpPr>
          <p:cNvPr id="7" name="AutoShape 4"/>
          <p:cNvSpPr>
            <a:spLocks/>
          </p:cNvSpPr>
          <p:nvPr/>
        </p:nvSpPr>
        <p:spPr bwMode="auto">
          <a:xfrm>
            <a:off x="4427984" y="2348880"/>
            <a:ext cx="215900" cy="3456384"/>
          </a:xfrm>
          <a:prstGeom prst="rightBrace">
            <a:avLst>
              <a:gd name="adj1" fmla="val 41667"/>
              <a:gd name="adj2" fmla="val 50000"/>
            </a:avLst>
          </a:prstGeom>
          <a:noFill/>
          <a:ln w="9525">
            <a:solidFill>
              <a:schemeClr val="tx1"/>
            </a:solidFill>
            <a:round/>
            <a:headEnd/>
            <a:tailEnd/>
          </a:ln>
        </p:spPr>
        <p:txBody>
          <a:bodyPr wrap="none" anchor="ctr"/>
          <a:lstStyle/>
          <a:p>
            <a:endParaRPr lang="en-GB"/>
          </a:p>
        </p:txBody>
      </p:sp>
      <p:sp>
        <p:nvSpPr>
          <p:cNvPr id="8" name="Text Box 5"/>
          <p:cNvSpPr txBox="1">
            <a:spLocks noChangeArrowheads="1"/>
          </p:cNvSpPr>
          <p:nvPr/>
        </p:nvSpPr>
        <p:spPr bwMode="auto">
          <a:xfrm>
            <a:off x="5076056" y="3926384"/>
            <a:ext cx="1225550" cy="366712"/>
          </a:xfrm>
          <a:prstGeom prst="rect">
            <a:avLst/>
          </a:prstGeom>
          <a:noFill/>
          <a:ln w="9525">
            <a:noFill/>
            <a:miter lim="800000"/>
            <a:headEnd/>
            <a:tailEnd/>
          </a:ln>
        </p:spPr>
        <p:txBody>
          <a:bodyPr wrap="none">
            <a:spAutoFit/>
          </a:bodyPr>
          <a:lstStyle/>
          <a:p>
            <a:r>
              <a:rPr lang="en-GB" sz="1800" i="0" dirty="0">
                <a:solidFill>
                  <a:srgbClr val="FF0000"/>
                </a:solidFill>
                <a:latin typeface="Arial" charset="0"/>
              </a:rPr>
              <a:t>Modifiable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60648" y="44624"/>
            <a:ext cx="7543800" cy="915119"/>
          </a:xfrm>
          <a:prstGeom prst="rect">
            <a:avLst/>
          </a:prstGeom>
          <a:noFill/>
          <a:ln w="9525">
            <a:noFill/>
            <a:miter lim="800000"/>
            <a:headEnd/>
            <a:tailEnd/>
          </a:ln>
        </p:spPr>
        <p:txBody>
          <a:bodyPr lIns="0" tIns="0" rIns="0" bIns="0" anchor="b"/>
          <a:lstStyle/>
          <a:p>
            <a:pPr>
              <a:defRPr/>
            </a:pPr>
            <a:r>
              <a:rPr lang="en-GB" sz="4600" b="1" i="0" kern="0" dirty="0">
                <a:solidFill>
                  <a:schemeClr val="accent6">
                    <a:lumMod val="75000"/>
                  </a:schemeClr>
                </a:solidFill>
                <a:latin typeface="+mj-lt"/>
                <a:ea typeface="ＭＳ Ｐゴシック" charset="-128"/>
                <a:cs typeface="ＭＳ Ｐゴシック" charset="-128"/>
              </a:rPr>
              <a:t>Age</a:t>
            </a:r>
          </a:p>
        </p:txBody>
      </p:sp>
      <p:pic>
        <p:nvPicPr>
          <p:cNvPr id="5" name="Picture 3" descr="PrevCVD"/>
          <p:cNvPicPr>
            <a:picLocks noChangeAspect="1" noChangeArrowheads="1"/>
          </p:cNvPicPr>
          <p:nvPr/>
        </p:nvPicPr>
        <p:blipFill>
          <a:blip r:embed="rId2" cstate="print"/>
          <a:srcRect/>
          <a:stretch>
            <a:fillRect/>
          </a:stretch>
        </p:blipFill>
        <p:spPr bwMode="auto">
          <a:xfrm>
            <a:off x="323528" y="1052736"/>
            <a:ext cx="8335423" cy="5184576"/>
          </a:xfrm>
          <a:prstGeom prst="rect">
            <a:avLst/>
          </a:prstGeom>
          <a:noFill/>
          <a:ln w="9525">
            <a:noFill/>
            <a:miter lim="800000"/>
            <a:headEnd/>
            <a:tailEnd/>
          </a:ln>
        </p:spPr>
      </p:pic>
      <p:sp>
        <p:nvSpPr>
          <p:cNvPr id="7" name="Rectangle 8"/>
          <p:cNvSpPr>
            <a:spLocks noChangeArrowheads="1"/>
          </p:cNvSpPr>
          <p:nvPr/>
        </p:nvSpPr>
        <p:spPr bwMode="auto">
          <a:xfrm>
            <a:off x="1187624" y="5766355"/>
            <a:ext cx="7001841" cy="830997"/>
          </a:xfrm>
          <a:prstGeom prst="rect">
            <a:avLst/>
          </a:prstGeom>
          <a:noFill/>
          <a:ln w="9525">
            <a:noFill/>
            <a:miter lim="800000"/>
            <a:headEnd/>
            <a:tailEnd/>
          </a:ln>
        </p:spPr>
        <p:txBody>
          <a:bodyPr wrap="square">
            <a:spAutoFit/>
          </a:bodyPr>
          <a:lstStyle/>
          <a:p>
            <a:endParaRPr lang="en-GB" sz="2400" i="0" dirty="0">
              <a:solidFill>
                <a:schemeClr val="accent1">
                  <a:lumMod val="75000"/>
                </a:schemeClr>
              </a:solidFill>
              <a:latin typeface="Impact" pitchFamily="-65" charset="0"/>
            </a:endParaRPr>
          </a:p>
          <a:p>
            <a:r>
              <a:rPr lang="en-GB" sz="2400" i="0" dirty="0">
                <a:solidFill>
                  <a:schemeClr val="accent1">
                    <a:lumMod val="75000"/>
                  </a:schemeClr>
                </a:solidFill>
                <a:latin typeface="Impact" pitchFamily="-65" charset="0"/>
              </a:rPr>
              <a:t>NHANES </a:t>
            </a:r>
            <a:r>
              <a:rPr lang="en-GB" sz="2400" i="0" dirty="0" smtClean="0">
                <a:solidFill>
                  <a:schemeClr val="accent1">
                    <a:lumMod val="75000"/>
                  </a:schemeClr>
                </a:solidFill>
                <a:latin typeface="Impact" pitchFamily="-65" charset="0"/>
              </a:rPr>
              <a:t>I</a:t>
            </a:r>
            <a:r>
              <a:rPr lang="en-GB" sz="2400" i="0" dirty="0" smtClean="0">
                <a:solidFill>
                  <a:schemeClr val="accent1">
                    <a:lumMod val="75000"/>
                  </a:schemeClr>
                </a:solidFill>
                <a:latin typeface="Impact" pitchFamily="34" charset="0"/>
              </a:rPr>
              <a:t>II (</a:t>
            </a:r>
            <a:r>
              <a:rPr lang="en-GB" sz="2400" dirty="0" smtClean="0">
                <a:solidFill>
                  <a:schemeClr val="accent1">
                    <a:lumMod val="75000"/>
                  </a:schemeClr>
                </a:solidFill>
                <a:latin typeface="Impact" pitchFamily="34" charset="0"/>
              </a:rPr>
              <a:t>Nurses Health &amp; Nutrition Status) </a:t>
            </a:r>
            <a:r>
              <a:rPr lang="en-GB" sz="2400" i="0" dirty="0" smtClean="0">
                <a:solidFill>
                  <a:schemeClr val="accent1">
                    <a:lumMod val="75000"/>
                  </a:schemeClr>
                </a:solidFill>
                <a:latin typeface="Impact" pitchFamily="34" charset="0"/>
              </a:rPr>
              <a:t>: </a:t>
            </a:r>
            <a:r>
              <a:rPr lang="en-GB" sz="2400" i="0" dirty="0">
                <a:solidFill>
                  <a:schemeClr val="accent1">
                    <a:lumMod val="75000"/>
                  </a:schemeClr>
                </a:solidFill>
                <a:latin typeface="Impact" pitchFamily="34" charset="0"/>
              </a:rPr>
              <a:t>19</a:t>
            </a:r>
            <a:r>
              <a:rPr lang="en-GB" sz="2400" i="0" dirty="0">
                <a:solidFill>
                  <a:schemeClr val="accent1">
                    <a:lumMod val="75000"/>
                  </a:schemeClr>
                </a:solidFill>
                <a:latin typeface="Impact" pitchFamily="-65" charset="0"/>
              </a:rPr>
              <a:t>88-94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256584"/>
          </a:xfrm>
        </p:spPr>
        <p:txBody>
          <a:bodyPr>
            <a:normAutofit fontScale="85000" lnSpcReduction="10000"/>
          </a:bodyPr>
          <a:lstStyle/>
          <a:p>
            <a:pPr>
              <a:spcAft>
                <a:spcPts val="600"/>
              </a:spcAft>
            </a:pPr>
            <a:r>
              <a:rPr lang="en-GB" dirty="0" smtClean="0"/>
              <a:t>Best illustrated in classic twin studies comparing concordance for disease status for monozygotic (MZ) and dizygotic (DZ) twin pairs</a:t>
            </a:r>
          </a:p>
          <a:p>
            <a:pPr>
              <a:spcAft>
                <a:spcPts val="600"/>
              </a:spcAft>
            </a:pPr>
            <a:r>
              <a:rPr lang="en-GB" b="1" dirty="0" smtClean="0">
                <a:solidFill>
                  <a:srgbClr val="FF0000"/>
                </a:solidFill>
              </a:rPr>
              <a:t>Swedish Twin Registry study </a:t>
            </a:r>
            <a:r>
              <a:rPr lang="en-GB" dirty="0" smtClean="0"/>
              <a:t>(21 004 individuals, 2810 had fatal CHD) showed RR of fatal CHD in the 2</a:t>
            </a:r>
            <a:r>
              <a:rPr lang="en-GB" baseline="30000" dirty="0" smtClean="0"/>
              <a:t>nd</a:t>
            </a:r>
            <a:r>
              <a:rPr lang="en-GB" dirty="0" smtClean="0"/>
              <a:t> male twin among pairs where the first twin had died of CHD before 55 years was </a:t>
            </a:r>
            <a:r>
              <a:rPr lang="en-GB" b="1" dirty="0" smtClean="0"/>
              <a:t>8.1</a:t>
            </a:r>
            <a:r>
              <a:rPr lang="en-GB" dirty="0" smtClean="0"/>
              <a:t> (95% CI: 2.7–24.5) for MZ twins and </a:t>
            </a:r>
            <a:r>
              <a:rPr lang="en-GB" b="1" dirty="0" smtClean="0"/>
              <a:t>3.8</a:t>
            </a:r>
            <a:r>
              <a:rPr lang="en-GB" dirty="0" smtClean="0"/>
              <a:t> (95% CI: 1.4–10.5) for DZ twins. </a:t>
            </a:r>
          </a:p>
          <a:p>
            <a:pPr>
              <a:spcAft>
                <a:spcPts val="600"/>
              </a:spcAft>
            </a:pPr>
            <a:r>
              <a:rPr lang="en-GB" dirty="0" smtClean="0"/>
              <a:t>The RR of fatal CHD in the second female twin among pairs where the first twin had died of CHD before the age of 65 was </a:t>
            </a:r>
            <a:r>
              <a:rPr lang="en-GB" b="1" dirty="0" smtClean="0"/>
              <a:t>15.0</a:t>
            </a:r>
            <a:r>
              <a:rPr lang="en-GB" dirty="0" smtClean="0"/>
              <a:t> (95% CI: 7.1–31.9) for MZ twins and </a:t>
            </a:r>
            <a:r>
              <a:rPr lang="en-GB" b="1" dirty="0" smtClean="0"/>
              <a:t>2.6</a:t>
            </a:r>
            <a:r>
              <a:rPr lang="en-GB" dirty="0" smtClean="0"/>
              <a:t> (95% CI: 1.0–7.1) for DZ twins.</a:t>
            </a:r>
            <a:endParaRPr lang="en-GB" dirty="0"/>
          </a:p>
        </p:txBody>
      </p:sp>
      <p:sp>
        <p:nvSpPr>
          <p:cNvPr id="4" name="Rectangle 2"/>
          <p:cNvSpPr txBox="1">
            <a:spLocks noChangeArrowheads="1"/>
          </p:cNvSpPr>
          <p:nvPr/>
        </p:nvSpPr>
        <p:spPr>
          <a:xfrm>
            <a:off x="838200" y="209625"/>
            <a:ext cx="7543800" cy="987127"/>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Heredity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a:bodyPr>
          <a:lstStyle/>
          <a:p>
            <a:r>
              <a:rPr lang="en-GB" dirty="0" smtClean="0"/>
              <a:t>This therefore indicates a significant genetic contribution to the risk of CHD death</a:t>
            </a:r>
          </a:p>
          <a:p>
            <a:r>
              <a:rPr lang="en-GB" dirty="0" smtClean="0"/>
              <a:t>Differences between MZ and DZ twins became smaller as the age at which a co-twin died of CHD increased</a:t>
            </a:r>
          </a:p>
          <a:p>
            <a:r>
              <a:rPr lang="en-GB" b="1" dirty="0" smtClean="0"/>
              <a:t>No significant difference </a:t>
            </a:r>
            <a:r>
              <a:rPr lang="en-GB" dirty="0" smtClean="0"/>
              <a:t>seen between MZ and DZ twins in pairs where the first twin died after the age of </a:t>
            </a:r>
            <a:r>
              <a:rPr lang="en-GB" b="1" dirty="0" smtClean="0"/>
              <a:t>75</a:t>
            </a:r>
            <a:r>
              <a:rPr lang="en-GB" dirty="0" smtClean="0"/>
              <a:t> i.e. genetic component of CHD more prominent larger at younger ages</a:t>
            </a:r>
          </a:p>
          <a:p>
            <a:endParaRPr lang="en-GB" dirty="0"/>
          </a:p>
        </p:txBody>
      </p:sp>
      <p:sp>
        <p:nvSpPr>
          <p:cNvPr id="4" name="Rectangle 2"/>
          <p:cNvSpPr txBox="1">
            <a:spLocks noChangeArrowheads="1"/>
          </p:cNvSpPr>
          <p:nvPr/>
        </p:nvSpPr>
        <p:spPr>
          <a:xfrm>
            <a:off x="838200" y="209625"/>
            <a:ext cx="7543800" cy="987127"/>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Heredity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5040560"/>
          </a:xfrm>
        </p:spPr>
        <p:txBody>
          <a:bodyPr>
            <a:normAutofit/>
          </a:bodyPr>
          <a:lstStyle/>
          <a:p>
            <a:pPr>
              <a:spcAft>
                <a:spcPts val="600"/>
              </a:spcAft>
            </a:pPr>
            <a:r>
              <a:rPr lang="en-GB" dirty="0" smtClean="0"/>
              <a:t>First identified in 1769 in solid form in gallstones</a:t>
            </a:r>
          </a:p>
          <a:p>
            <a:pPr>
              <a:spcAft>
                <a:spcPts val="600"/>
              </a:spcAft>
            </a:pPr>
            <a:r>
              <a:rPr lang="en-GB" dirty="0" smtClean="0"/>
              <a:t>Vital biological component :</a:t>
            </a:r>
          </a:p>
          <a:p>
            <a:pPr marL="914400" lvl="1" indent="-514350">
              <a:spcAft>
                <a:spcPts val="600"/>
              </a:spcAft>
            </a:pPr>
            <a:r>
              <a:rPr lang="en-GB" dirty="0" smtClean="0"/>
              <a:t>Essential component of cell membranes</a:t>
            </a:r>
          </a:p>
          <a:p>
            <a:pPr marL="914400" lvl="1" indent="-514350">
              <a:spcAft>
                <a:spcPts val="600"/>
              </a:spcAft>
            </a:pPr>
            <a:r>
              <a:rPr lang="en-GB" dirty="0" smtClean="0"/>
              <a:t>Precursor for biosynthesis of steroid hormones, bile acids and vitamin D</a:t>
            </a:r>
          </a:p>
          <a:p>
            <a:r>
              <a:rPr lang="en-GB" dirty="0" smtClean="0"/>
              <a:t>Influenced by dietary consumption of fat rather than cholesterol (saturated, polyunsaturated, trans-fats).</a:t>
            </a:r>
          </a:p>
        </p:txBody>
      </p:sp>
      <p:sp>
        <p:nvSpPr>
          <p:cNvPr id="4" name="Rectangle 2"/>
          <p:cNvSpPr txBox="1">
            <a:spLocks noChangeArrowheads="1"/>
          </p:cNvSpPr>
          <p:nvPr/>
        </p:nvSpPr>
        <p:spPr>
          <a:xfrm>
            <a:off x="762000" y="260649"/>
            <a:ext cx="7543800" cy="88235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Serum Cholesterol</a:t>
            </a:r>
            <a:endParaRPr kumimoji="0" lang="en-GB"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cstate="print"/>
          <a:srcRect/>
          <a:stretch>
            <a:fillRect/>
          </a:stretch>
        </p:blipFill>
        <p:spPr bwMode="auto">
          <a:xfrm>
            <a:off x="0" y="-88900"/>
            <a:ext cx="9144000" cy="6946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1917"/>
            <a:ext cx="8229600" cy="4929411"/>
          </a:xfrm>
        </p:spPr>
        <p:txBody>
          <a:bodyPr>
            <a:normAutofit lnSpcReduction="10000"/>
          </a:bodyPr>
          <a:lstStyle/>
          <a:p>
            <a:pPr lvl="1">
              <a:lnSpc>
                <a:spcPct val="90000"/>
              </a:lnSpc>
              <a:spcAft>
                <a:spcPts val="600"/>
              </a:spcAft>
              <a:buNone/>
            </a:pPr>
            <a:r>
              <a:rPr lang="en-US" dirty="0" smtClean="0">
                <a:solidFill>
                  <a:schemeClr val="accent6">
                    <a:lumMod val="75000"/>
                  </a:schemeClr>
                </a:solidFill>
                <a:ea typeface="ＭＳ Ｐゴシック" pitchFamily="-65" charset="-128"/>
              </a:rPr>
              <a:t>TC reduction by 0.6mmol/L reduced risk of CHD by 50% at age 40, falling to 20% at age 70</a:t>
            </a:r>
          </a:p>
          <a:p>
            <a:pPr lvl="1">
              <a:lnSpc>
                <a:spcPct val="90000"/>
              </a:lnSpc>
              <a:spcAft>
                <a:spcPts val="600"/>
              </a:spcAft>
              <a:buNone/>
            </a:pPr>
            <a:endParaRPr lang="en-US" dirty="0" smtClean="0">
              <a:solidFill>
                <a:schemeClr val="accent6">
                  <a:lumMod val="75000"/>
                </a:schemeClr>
              </a:solidFill>
              <a:ea typeface="ＭＳ Ｐゴシック" pitchFamily="-65" charset="-128"/>
            </a:endParaRPr>
          </a:p>
          <a:p>
            <a:pPr lvl="1">
              <a:lnSpc>
                <a:spcPct val="90000"/>
              </a:lnSpc>
              <a:spcAft>
                <a:spcPts val="600"/>
              </a:spcAft>
            </a:pPr>
            <a:r>
              <a:rPr lang="en-US" sz="2400" dirty="0" smtClean="0">
                <a:ea typeface="ＭＳ Ｐゴシック" pitchFamily="-65" charset="-128"/>
              </a:rPr>
              <a:t>5 main classes</a:t>
            </a:r>
          </a:p>
          <a:p>
            <a:pPr lvl="2">
              <a:lnSpc>
                <a:spcPct val="90000"/>
              </a:lnSpc>
              <a:spcAft>
                <a:spcPts val="600"/>
              </a:spcAft>
            </a:pPr>
            <a:r>
              <a:rPr lang="en-US" dirty="0" err="1" smtClean="0">
                <a:ea typeface="ＭＳ Ｐゴシック" pitchFamily="-65" charset="-128"/>
              </a:rPr>
              <a:t>Chylomicrons</a:t>
            </a:r>
            <a:endParaRPr lang="en-US" dirty="0" smtClean="0">
              <a:ea typeface="ＭＳ Ｐゴシック" pitchFamily="-65" charset="-128"/>
            </a:endParaRPr>
          </a:p>
          <a:p>
            <a:pPr lvl="2">
              <a:lnSpc>
                <a:spcPct val="90000"/>
              </a:lnSpc>
              <a:spcAft>
                <a:spcPts val="600"/>
              </a:spcAft>
            </a:pPr>
            <a:r>
              <a:rPr lang="en-US" dirty="0" smtClean="0">
                <a:ea typeface="ＭＳ Ｐゴシック" pitchFamily="-65" charset="-128"/>
              </a:rPr>
              <a:t>Very low density lipoproteins (VLDL)</a:t>
            </a:r>
          </a:p>
          <a:p>
            <a:pPr lvl="2">
              <a:lnSpc>
                <a:spcPct val="90000"/>
              </a:lnSpc>
              <a:spcAft>
                <a:spcPts val="600"/>
              </a:spcAft>
            </a:pPr>
            <a:r>
              <a:rPr lang="en-US" dirty="0" smtClean="0">
                <a:ea typeface="ＭＳ Ｐゴシック" pitchFamily="-65" charset="-128"/>
              </a:rPr>
              <a:t>Intermediate density lipoproteins (IDL)</a:t>
            </a:r>
          </a:p>
          <a:p>
            <a:pPr lvl="2">
              <a:lnSpc>
                <a:spcPct val="90000"/>
              </a:lnSpc>
              <a:spcAft>
                <a:spcPts val="600"/>
              </a:spcAft>
            </a:pPr>
            <a:r>
              <a:rPr lang="en-US" b="1" dirty="0" smtClean="0">
                <a:solidFill>
                  <a:srgbClr val="FF0000"/>
                </a:solidFill>
                <a:ea typeface="ＭＳ Ｐゴシック" pitchFamily="-65" charset="-128"/>
              </a:rPr>
              <a:t>Low Density Lipoprotein (LDL)</a:t>
            </a:r>
          </a:p>
          <a:p>
            <a:pPr lvl="2">
              <a:lnSpc>
                <a:spcPct val="90000"/>
              </a:lnSpc>
              <a:spcAft>
                <a:spcPts val="600"/>
              </a:spcAft>
            </a:pPr>
            <a:r>
              <a:rPr lang="en-US" b="1" dirty="0" smtClean="0">
                <a:solidFill>
                  <a:srgbClr val="FF0000"/>
                </a:solidFill>
                <a:ea typeface="ＭＳ Ｐゴシック" pitchFamily="-65" charset="-128"/>
              </a:rPr>
              <a:t>High Density Lipoprotein (HDL)</a:t>
            </a:r>
          </a:p>
          <a:p>
            <a:pPr lvl="1">
              <a:lnSpc>
                <a:spcPct val="90000"/>
              </a:lnSpc>
              <a:spcAft>
                <a:spcPts val="600"/>
              </a:spcAft>
            </a:pPr>
            <a:r>
              <a:rPr lang="en-US" sz="2400" b="1" dirty="0" smtClean="0">
                <a:ea typeface="ＭＳ Ｐゴシック" pitchFamily="-65" charset="-128"/>
              </a:rPr>
              <a:t>Transported from liver to peripheral tissues by lipoproteins</a:t>
            </a:r>
          </a:p>
          <a:p>
            <a:endParaRPr lang="en-GB" sz="2800" dirty="0" smtClean="0"/>
          </a:p>
          <a:p>
            <a:endParaRPr lang="en-GB" sz="2800" dirty="0" smtClean="0"/>
          </a:p>
          <a:p>
            <a:endParaRPr lang="en-GB" sz="2800" dirty="0" smtClean="0"/>
          </a:p>
          <a:p>
            <a:endParaRPr lang="en-GB" sz="2800" dirty="0" smtClean="0"/>
          </a:p>
          <a:p>
            <a:endParaRPr lang="en-GB" sz="2800" dirty="0"/>
          </a:p>
        </p:txBody>
      </p:sp>
      <p:sp>
        <p:nvSpPr>
          <p:cNvPr id="4" name="Rectangle 2"/>
          <p:cNvSpPr txBox="1">
            <a:spLocks noChangeArrowheads="1"/>
          </p:cNvSpPr>
          <p:nvPr/>
        </p:nvSpPr>
        <p:spPr>
          <a:xfrm>
            <a:off x="762000" y="260649"/>
            <a:ext cx="7543800" cy="88235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Cholesterol</a:t>
            </a:r>
            <a:endParaRPr kumimoji="0" lang="en-GB"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b="1" dirty="0" smtClean="0"/>
              <a:t>Scandinavian Simvastatin Survival Study (4S Trial, 1994)</a:t>
            </a:r>
            <a:endParaRPr lang="en-GB" b="1" dirty="0"/>
          </a:p>
        </p:txBody>
      </p:sp>
      <p:sp>
        <p:nvSpPr>
          <p:cNvPr id="3" name="Content Placeholder 2"/>
          <p:cNvSpPr>
            <a:spLocks noGrp="1"/>
          </p:cNvSpPr>
          <p:nvPr>
            <p:ph idx="1"/>
          </p:nvPr>
        </p:nvSpPr>
        <p:spPr>
          <a:xfrm>
            <a:off x="457200" y="1412776"/>
            <a:ext cx="8229600" cy="5328592"/>
          </a:xfrm>
        </p:spPr>
        <p:txBody>
          <a:bodyPr>
            <a:normAutofit/>
          </a:bodyPr>
          <a:lstStyle/>
          <a:p>
            <a:pPr>
              <a:spcAft>
                <a:spcPts val="600"/>
              </a:spcAft>
            </a:pPr>
            <a:r>
              <a:rPr lang="en-GB" sz="2800" dirty="0" smtClean="0"/>
              <a:t>Multicentre RCT</a:t>
            </a:r>
          </a:p>
          <a:p>
            <a:pPr>
              <a:spcAft>
                <a:spcPts val="600"/>
              </a:spcAft>
            </a:pPr>
            <a:r>
              <a:rPr lang="en-GB" sz="2800" dirty="0" smtClean="0"/>
              <a:t>4444 patients (3617 men, 827 women), aged 35</a:t>
            </a:r>
            <a:r>
              <a:rPr lang="en-GB" sz="2800" dirty="0" smtClean="0">
                <a:cs typeface="Times New Roman" pitchFamily="18" charset="0"/>
              </a:rPr>
              <a:t>–</a:t>
            </a:r>
            <a:r>
              <a:rPr lang="en-GB" sz="2800" dirty="0" smtClean="0"/>
              <a:t>70 years, with angina pectoris or previous MI, and high total cholesterol (5.5</a:t>
            </a:r>
            <a:r>
              <a:rPr lang="en-GB" sz="2800" dirty="0" smtClean="0">
                <a:cs typeface="Times New Roman" pitchFamily="18" charset="0"/>
              </a:rPr>
              <a:t>–8.0 mmol/L) </a:t>
            </a:r>
          </a:p>
          <a:p>
            <a:pPr>
              <a:spcAft>
                <a:spcPts val="600"/>
              </a:spcAft>
            </a:pPr>
            <a:r>
              <a:rPr lang="en-GB" sz="2800" dirty="0" smtClean="0">
                <a:cs typeface="Times New Roman" pitchFamily="18" charset="0"/>
              </a:rPr>
              <a:t>Patients with MI in previous 6 months or unstable angina excluded, primary end-point: All cause mortality. Median 5.4 years F/U</a:t>
            </a:r>
          </a:p>
          <a:p>
            <a:pPr>
              <a:spcAft>
                <a:spcPts val="600"/>
              </a:spcAft>
            </a:pPr>
            <a:endParaRPr lang="en-GB" sz="800" dirty="0" smtClean="0">
              <a:cs typeface="Times New Roman" pitchFamily="18" charset="0"/>
            </a:endParaRPr>
          </a:p>
          <a:p>
            <a:pPr>
              <a:lnSpc>
                <a:spcPct val="90000"/>
              </a:lnSpc>
              <a:spcAft>
                <a:spcPts val="600"/>
              </a:spcAft>
              <a:buNone/>
            </a:pPr>
            <a:r>
              <a:rPr lang="en-GB" sz="2800" b="1" dirty="0" smtClean="0">
                <a:solidFill>
                  <a:schemeClr val="tx2"/>
                </a:solidFill>
              </a:rPr>
              <a:t>	Treatment: </a:t>
            </a:r>
            <a:r>
              <a:rPr lang="en-GB" sz="2800" dirty="0" smtClean="0"/>
              <a:t>Placebo or simvastatin 20 mg ON, increased or decreased as necessary to 40 or 10 mg to achieve serum total cholesterol 3.0</a:t>
            </a:r>
            <a:r>
              <a:rPr lang="en-GB" sz="2800" dirty="0" smtClean="0">
                <a:cs typeface="Times New Roman" pitchFamily="18" charset="0"/>
              </a:rPr>
              <a:t>–5.2 mmol/L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7901"/>
            <a:ext cx="8229600" cy="5217443"/>
          </a:xfrm>
        </p:spPr>
        <p:txBody>
          <a:bodyPr>
            <a:normAutofit/>
          </a:bodyPr>
          <a:lstStyle/>
          <a:p>
            <a:pPr>
              <a:lnSpc>
                <a:spcPct val="90000"/>
              </a:lnSpc>
              <a:buNone/>
            </a:pPr>
            <a:r>
              <a:rPr lang="en-GB" sz="2800" dirty="0" smtClean="0"/>
              <a:t>With simvastatin, total and LDL cholesterol and triglycerides reduced by 25%, 35% and 10%, respectively; HDL cholesterol increased by 8%</a:t>
            </a:r>
          </a:p>
          <a:p>
            <a:pPr>
              <a:lnSpc>
                <a:spcPct val="90000"/>
              </a:lnSpc>
              <a:buNone/>
            </a:pPr>
            <a:endParaRPr lang="en-GB" sz="1200" dirty="0" smtClean="0"/>
          </a:p>
          <a:p>
            <a:pPr>
              <a:lnSpc>
                <a:spcPct val="90000"/>
              </a:lnSpc>
              <a:buNone/>
            </a:pPr>
            <a:r>
              <a:rPr lang="en-GB" sz="2800" b="1" dirty="0" smtClean="0">
                <a:solidFill>
                  <a:srgbClr val="FF0000"/>
                </a:solidFill>
              </a:rPr>
              <a:t>In treatment group, significant reduction seen in:</a:t>
            </a:r>
          </a:p>
          <a:p>
            <a:pPr lvl="2">
              <a:lnSpc>
                <a:spcPct val="90000"/>
              </a:lnSpc>
              <a:buFontTx/>
              <a:buChar char="—"/>
            </a:pPr>
            <a:r>
              <a:rPr lang="en-GB" sz="2800" dirty="0" smtClean="0">
                <a:solidFill>
                  <a:srgbClr val="FF0000"/>
                </a:solidFill>
              </a:rPr>
              <a:t>All-cause mortality</a:t>
            </a:r>
          </a:p>
          <a:p>
            <a:pPr lvl="2">
              <a:lnSpc>
                <a:spcPct val="90000"/>
              </a:lnSpc>
              <a:buFontTx/>
              <a:buChar char="—"/>
            </a:pPr>
            <a:r>
              <a:rPr lang="en-GB" sz="2800" dirty="0" smtClean="0">
                <a:solidFill>
                  <a:srgbClr val="FF0000"/>
                </a:solidFill>
              </a:rPr>
              <a:t>Fatal coronary events</a:t>
            </a:r>
          </a:p>
          <a:p>
            <a:pPr lvl="2">
              <a:lnSpc>
                <a:spcPct val="90000"/>
              </a:lnSpc>
              <a:buFontTx/>
              <a:buChar char="—"/>
            </a:pPr>
            <a:r>
              <a:rPr lang="en-GB" sz="2800" dirty="0" smtClean="0">
                <a:solidFill>
                  <a:srgbClr val="FF0000"/>
                </a:solidFill>
              </a:rPr>
              <a:t>Combined endpoint of nonfatal or fatal coronary events</a:t>
            </a:r>
          </a:p>
          <a:p>
            <a:pPr lvl="2">
              <a:lnSpc>
                <a:spcPct val="90000"/>
              </a:lnSpc>
              <a:buFontTx/>
              <a:buChar char="—"/>
            </a:pPr>
            <a:r>
              <a:rPr lang="en-GB" sz="2800" dirty="0" smtClean="0">
                <a:solidFill>
                  <a:srgbClr val="FF0000"/>
                </a:solidFill>
              </a:rPr>
              <a:t>Myocardial revascularization procedures (11.3 vs. 17.2%, relative risk 0.63, P&lt;0.00001)</a:t>
            </a:r>
          </a:p>
          <a:p>
            <a:endParaRPr lang="en-GB" sz="2800" dirty="0"/>
          </a:p>
        </p:txBody>
      </p:sp>
      <p:sp>
        <p:nvSpPr>
          <p:cNvPr id="53" name="Rectangle 2"/>
          <p:cNvSpPr>
            <a:spLocks noGrp="1" noChangeArrowheads="1"/>
          </p:cNvSpPr>
          <p:nvPr>
            <p:ph type="title"/>
          </p:nvPr>
        </p:nvSpPr>
        <p:spPr>
          <a:xfrm>
            <a:off x="626814" y="53752"/>
            <a:ext cx="8121650" cy="1143000"/>
          </a:xfrm>
          <a:noFill/>
          <a:ln/>
          <a:effectLst>
            <a:outerShdw dist="35921" sx="1000" sy="1000" algn="ctr" rotWithShape="0">
              <a:srgbClr val="000000"/>
            </a:outerShdw>
          </a:effectLst>
        </p:spPr>
        <p:txBody>
          <a:bodyPr lIns="90488" tIns="44450" rIns="90488" bIns="44450" anchor="ctr">
            <a:normAutofit/>
          </a:bodyPr>
          <a:lstStyle/>
          <a:p>
            <a:pPr algn="l"/>
            <a:r>
              <a:rPr lang="en-US" sz="4000" b="1" dirty="0" smtClean="0"/>
              <a:t>4S: Results</a:t>
            </a:r>
            <a:endParaRPr lang="en-US" sz="4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4">
            <a:hlinkClick r:id="" action="ppaction://ole?verb=0"/>
          </p:cNvPr>
          <p:cNvGraphicFramePr>
            <a:graphicFrameLocks/>
          </p:cNvGraphicFramePr>
          <p:nvPr/>
        </p:nvGraphicFramePr>
        <p:xfrm>
          <a:off x="581471" y="1628800"/>
          <a:ext cx="8455025" cy="4476750"/>
        </p:xfrm>
        <a:graphic>
          <a:graphicData uri="http://schemas.openxmlformats.org/presentationml/2006/ole">
            <mc:AlternateContent xmlns:mc="http://schemas.openxmlformats.org/markup-compatibility/2006">
              <mc:Choice xmlns:v="urn:schemas-microsoft-com:vml" Requires="v">
                <p:oleObj spid="_x0000_s1027" name="Chart" r:id="rId3" imgW="7772408" imgH="4114867" progId="MSGraph.Chart.8">
                  <p:embed followColorScheme="full"/>
                </p:oleObj>
              </mc:Choice>
              <mc:Fallback>
                <p:oleObj name="Chart" r:id="rId3" imgW="7772408" imgH="4114867" progId="MSGraph.Chart.8">
                  <p:embed followColorScheme="full"/>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71" y="1628800"/>
                        <a:ext cx="84550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p:nvSpPr>
        <p:spPr bwMode="auto">
          <a:xfrm>
            <a:off x="3375471" y="5953150"/>
            <a:ext cx="3076575" cy="363538"/>
          </a:xfrm>
          <a:prstGeom prst="rect">
            <a:avLst/>
          </a:prstGeom>
          <a:noFill/>
          <a:ln w="12700">
            <a:noFill/>
            <a:miter lim="800000"/>
            <a:headEnd/>
            <a:tailEnd/>
          </a:ln>
          <a:effectLst/>
        </p:spPr>
        <p:txBody>
          <a:bodyPr wrap="none" lIns="90488" tIns="44450" rIns="90488" bIns="44450">
            <a:spAutoFit/>
          </a:bodyPr>
          <a:lstStyle/>
          <a:p>
            <a:r>
              <a:rPr lang="en-US" sz="1800" b="1">
                <a:effectLst>
                  <a:outerShdw blurRad="38100" dist="38100" dir="2700000" algn="tl">
                    <a:srgbClr val="000000"/>
                  </a:outerShdw>
                </a:effectLst>
                <a:latin typeface="Arial" pitchFamily="34" charset="0"/>
              </a:rPr>
              <a:t>Years since randomization</a:t>
            </a:r>
          </a:p>
        </p:txBody>
      </p:sp>
      <p:sp>
        <p:nvSpPr>
          <p:cNvPr id="6" name="Rectangle 5"/>
          <p:cNvSpPr>
            <a:spLocks noChangeArrowheads="1"/>
          </p:cNvSpPr>
          <p:nvPr/>
        </p:nvSpPr>
        <p:spPr bwMode="auto">
          <a:xfrm rot="16200000">
            <a:off x="-359123" y="3731444"/>
            <a:ext cx="1489075" cy="363538"/>
          </a:xfrm>
          <a:prstGeom prst="rect">
            <a:avLst/>
          </a:prstGeom>
          <a:noFill/>
          <a:ln w="12700">
            <a:noFill/>
            <a:miter lim="800000"/>
            <a:headEnd/>
            <a:tailEnd/>
          </a:ln>
          <a:effectLst/>
        </p:spPr>
        <p:txBody>
          <a:bodyPr wrap="none" lIns="90488" tIns="44450" rIns="90488" bIns="44450">
            <a:spAutoFit/>
          </a:bodyPr>
          <a:lstStyle/>
          <a:p>
            <a:r>
              <a:rPr lang="en-US" sz="1800" b="1">
                <a:effectLst>
                  <a:outerShdw blurRad="38100" dist="38100" dir="2700000" algn="tl">
                    <a:srgbClr val="000000"/>
                  </a:outerShdw>
                </a:effectLst>
                <a:latin typeface="Arial" pitchFamily="34" charset="0"/>
              </a:rPr>
              <a:t>% Surviving</a:t>
            </a:r>
          </a:p>
        </p:txBody>
      </p:sp>
      <p:sp>
        <p:nvSpPr>
          <p:cNvPr id="7" name="Rectangle 6"/>
          <p:cNvSpPr>
            <a:spLocks noChangeArrowheads="1"/>
          </p:cNvSpPr>
          <p:nvPr/>
        </p:nvSpPr>
        <p:spPr bwMode="auto">
          <a:xfrm>
            <a:off x="4045396" y="3619525"/>
            <a:ext cx="2300288" cy="942975"/>
          </a:xfrm>
          <a:prstGeom prst="rect">
            <a:avLst/>
          </a:prstGeom>
          <a:noFill/>
          <a:ln w="12700">
            <a:noFill/>
            <a:miter lim="800000"/>
            <a:headEnd/>
            <a:tailEnd/>
          </a:ln>
          <a:effectLst/>
        </p:spPr>
        <p:txBody>
          <a:bodyPr wrap="none" lIns="90488" tIns="44450" rIns="90488" bIns="44450">
            <a:spAutoFit/>
          </a:bodyPr>
          <a:lstStyle/>
          <a:p>
            <a:pPr algn="ctr"/>
            <a:r>
              <a:rPr lang="en-US" sz="2800">
                <a:solidFill>
                  <a:srgbClr val="FAFD00"/>
                </a:solidFill>
                <a:latin typeface="Arial" pitchFamily="34" charset="0"/>
              </a:rPr>
              <a:t>30% </a:t>
            </a:r>
          </a:p>
          <a:p>
            <a:pPr algn="ctr"/>
            <a:r>
              <a:rPr lang="en-US" sz="2800">
                <a:solidFill>
                  <a:srgbClr val="FAFD00"/>
                </a:solidFill>
                <a:latin typeface="Arial" pitchFamily="34" charset="0"/>
              </a:rPr>
              <a:t>risk reduction</a:t>
            </a:r>
          </a:p>
        </p:txBody>
      </p:sp>
      <p:sp>
        <p:nvSpPr>
          <p:cNvPr id="8" name="Rectangle 7"/>
          <p:cNvSpPr>
            <a:spLocks noChangeArrowheads="1"/>
          </p:cNvSpPr>
          <p:nvPr/>
        </p:nvSpPr>
        <p:spPr bwMode="auto">
          <a:xfrm>
            <a:off x="4489896" y="4533925"/>
            <a:ext cx="1158875" cy="333375"/>
          </a:xfrm>
          <a:prstGeom prst="rect">
            <a:avLst/>
          </a:prstGeom>
          <a:noFill/>
          <a:ln w="12700">
            <a:noFill/>
            <a:miter lim="800000"/>
            <a:headEnd/>
            <a:tailEnd/>
          </a:ln>
          <a:effectLst/>
        </p:spPr>
        <p:txBody>
          <a:bodyPr wrap="none" lIns="90488" tIns="44450" rIns="90488" bIns="44450">
            <a:spAutoFit/>
          </a:bodyPr>
          <a:lstStyle/>
          <a:p>
            <a:pPr algn="ctr"/>
            <a:r>
              <a:rPr lang="en-US" sz="1600" b="1">
                <a:solidFill>
                  <a:srgbClr val="FAFD00"/>
                </a:solidFill>
                <a:latin typeface="Arial" pitchFamily="34" charset="0"/>
              </a:rPr>
              <a:t>p = 0.0003</a:t>
            </a:r>
          </a:p>
        </p:txBody>
      </p:sp>
      <p:sp>
        <p:nvSpPr>
          <p:cNvPr id="9" name="Line 9"/>
          <p:cNvSpPr>
            <a:spLocks noChangeShapeType="1"/>
          </p:cNvSpPr>
          <p:nvPr/>
        </p:nvSpPr>
        <p:spPr bwMode="auto">
          <a:xfrm>
            <a:off x="395536" y="1124744"/>
            <a:ext cx="8305800" cy="0"/>
          </a:xfrm>
          <a:prstGeom prst="line">
            <a:avLst/>
          </a:prstGeom>
          <a:noFill/>
          <a:ln w="38100">
            <a:solidFill>
              <a:schemeClr val="accent2"/>
            </a:solidFill>
            <a:round/>
            <a:headEnd/>
            <a:tailEnd/>
          </a:ln>
          <a:effectLst/>
        </p:spPr>
        <p:txBody>
          <a:bodyPr wrap="none" anchor="ctr"/>
          <a:lstStyle/>
          <a:p>
            <a:endParaRPr lang="en-GB"/>
          </a:p>
        </p:txBody>
      </p:sp>
      <p:sp>
        <p:nvSpPr>
          <p:cNvPr id="10" name="Rectangle 2"/>
          <p:cNvSpPr>
            <a:spLocks noGrp="1" noChangeArrowheads="1"/>
          </p:cNvSpPr>
          <p:nvPr>
            <p:ph type="title"/>
          </p:nvPr>
        </p:nvSpPr>
        <p:spPr>
          <a:xfrm>
            <a:off x="554806" y="-27384"/>
            <a:ext cx="8121650" cy="1143000"/>
          </a:xfrm>
          <a:noFill/>
          <a:ln/>
          <a:effectLst>
            <a:outerShdw dist="35921" sx="1000" sy="1000" algn="ctr" rotWithShape="0">
              <a:srgbClr val="000000"/>
            </a:outerShdw>
          </a:effectLst>
        </p:spPr>
        <p:txBody>
          <a:bodyPr lIns="90488" tIns="44450" rIns="90488" bIns="44450" anchor="ctr"/>
          <a:lstStyle/>
          <a:p>
            <a:r>
              <a:rPr lang="en-US" sz="3600" b="1" dirty="0" smtClean="0"/>
              <a:t>4S Primary </a:t>
            </a:r>
            <a:r>
              <a:rPr lang="en-US" sz="3600" b="1" dirty="0"/>
              <a:t>Endpoint: Overall Survival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125760"/>
            <a:ext cx="8229600" cy="1143000"/>
          </a:xfrm>
        </p:spPr>
        <p:txBody>
          <a:bodyPr/>
          <a:lstStyle/>
          <a:p>
            <a:pPr algn="l"/>
            <a:r>
              <a:rPr lang="en-GB" b="1" dirty="0" smtClean="0"/>
              <a:t>CAD: Introduction</a:t>
            </a:r>
            <a:endParaRPr lang="en-GB" b="1" dirty="0"/>
          </a:p>
        </p:txBody>
      </p:sp>
      <p:sp>
        <p:nvSpPr>
          <p:cNvPr id="3" name="Content Placeholder 2"/>
          <p:cNvSpPr>
            <a:spLocks noGrp="1"/>
          </p:cNvSpPr>
          <p:nvPr>
            <p:ph idx="1"/>
          </p:nvPr>
        </p:nvSpPr>
        <p:spPr>
          <a:xfrm>
            <a:off x="457200" y="1196752"/>
            <a:ext cx="8229600" cy="5256584"/>
          </a:xfrm>
        </p:spPr>
        <p:txBody>
          <a:bodyPr>
            <a:normAutofit/>
          </a:bodyPr>
          <a:lstStyle/>
          <a:p>
            <a:pPr>
              <a:spcAft>
                <a:spcPts val="600"/>
              </a:spcAft>
            </a:pPr>
            <a:r>
              <a:rPr lang="en-GB" sz="2800" dirty="0" smtClean="0"/>
              <a:t>Leading cause of death worldwide</a:t>
            </a:r>
          </a:p>
          <a:p>
            <a:pPr>
              <a:spcAft>
                <a:spcPts val="600"/>
              </a:spcAft>
            </a:pPr>
            <a:r>
              <a:rPr lang="en-GB" sz="2800" dirty="0" smtClean="0"/>
              <a:t>7.3 million RIP in ‘08 = 12.8% global deaths (WHO)</a:t>
            </a:r>
          </a:p>
          <a:p>
            <a:pPr>
              <a:spcAft>
                <a:spcPts val="600"/>
              </a:spcAft>
            </a:pPr>
            <a:r>
              <a:rPr lang="en-GB" sz="2800" dirty="0" smtClean="0"/>
              <a:t>UK: 69,917 deaths (14.2% of total 2010), CAD mortality steadily declining over the last 3 decades (Harding et al.)</a:t>
            </a:r>
          </a:p>
          <a:p>
            <a:pPr>
              <a:spcAft>
                <a:spcPts val="600"/>
              </a:spcAft>
            </a:pPr>
            <a:r>
              <a:rPr lang="en-GB" sz="2800" dirty="0" smtClean="0"/>
              <a:t>Higher  rates of CAD in Scotland and </a:t>
            </a:r>
            <a:r>
              <a:rPr lang="en-GB" sz="2800" dirty="0"/>
              <a:t>N</a:t>
            </a:r>
            <a:r>
              <a:rPr lang="en-GB" sz="2800" dirty="0" smtClean="0"/>
              <a:t>orthern England</a:t>
            </a:r>
          </a:p>
          <a:p>
            <a:pPr>
              <a:spcAft>
                <a:spcPts val="600"/>
              </a:spcAft>
            </a:pPr>
            <a:r>
              <a:rPr lang="en-GB" sz="2800" dirty="0" smtClean="0"/>
              <a:t>UK: CAD rate decline smallest in those born in Scotland, Northern Ireland, East Africa, India, Pakistan, Bangladesh, Poland, Hungary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4">
            <a:hlinkClick r:id="" action="ppaction://ole?verb=0"/>
          </p:cNvPr>
          <p:cNvGraphicFramePr>
            <a:graphicFrameLocks/>
          </p:cNvGraphicFramePr>
          <p:nvPr/>
        </p:nvGraphicFramePr>
        <p:xfrm>
          <a:off x="730696" y="1293813"/>
          <a:ext cx="8305800" cy="4397375"/>
        </p:xfrm>
        <a:graphic>
          <a:graphicData uri="http://schemas.openxmlformats.org/presentationml/2006/ole">
            <mc:AlternateContent xmlns:mc="http://schemas.openxmlformats.org/markup-compatibility/2006">
              <mc:Choice xmlns:v="urn:schemas-microsoft-com:vml" Requires="v">
                <p:oleObj spid="_x0000_s2051" name="Chart" r:id="rId3" imgW="7772408" imgH="4114867" progId="MSGraph.Chart.8">
                  <p:embed followColorScheme="full"/>
                </p:oleObj>
              </mc:Choice>
              <mc:Fallback>
                <p:oleObj name="Chart" r:id="rId3" imgW="7772408" imgH="4114867" progId="MSGraph.Chart.8">
                  <p:embed followColorScheme="full"/>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96" y="1293813"/>
                        <a:ext cx="83058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nvSpPr>
        <p:spPr bwMode="auto">
          <a:xfrm>
            <a:off x="3486596" y="5549900"/>
            <a:ext cx="3076575" cy="363538"/>
          </a:xfrm>
          <a:prstGeom prst="rect">
            <a:avLst/>
          </a:prstGeom>
          <a:noFill/>
          <a:ln w="12700">
            <a:noFill/>
            <a:miter lim="800000"/>
            <a:headEnd/>
            <a:tailEnd/>
          </a:ln>
          <a:effectLst/>
        </p:spPr>
        <p:txBody>
          <a:bodyPr wrap="none" lIns="90488" tIns="44450" rIns="90488" bIns="44450">
            <a:spAutoFit/>
          </a:bodyPr>
          <a:lstStyle/>
          <a:p>
            <a:r>
              <a:rPr lang="en-US" sz="1800" b="1" dirty="0">
                <a:latin typeface="Arial" pitchFamily="34" charset="0"/>
              </a:rPr>
              <a:t>Years since randomization</a:t>
            </a:r>
          </a:p>
        </p:txBody>
      </p:sp>
      <p:sp>
        <p:nvSpPr>
          <p:cNvPr id="7" name="Rectangle 6"/>
          <p:cNvSpPr>
            <a:spLocks noChangeArrowheads="1"/>
          </p:cNvSpPr>
          <p:nvPr/>
        </p:nvSpPr>
        <p:spPr bwMode="auto">
          <a:xfrm rot="16200000">
            <a:off x="-1003726" y="3201168"/>
            <a:ext cx="3298981" cy="366767"/>
          </a:xfrm>
          <a:prstGeom prst="rect">
            <a:avLst/>
          </a:prstGeom>
          <a:noFill/>
          <a:ln w="12700">
            <a:noFill/>
            <a:miter lim="800000"/>
            <a:headEnd/>
            <a:tailEnd/>
          </a:ln>
          <a:effectLst/>
        </p:spPr>
        <p:txBody>
          <a:bodyPr wrap="none" lIns="90488" tIns="44450" rIns="90488" bIns="44450">
            <a:spAutoFit/>
          </a:bodyPr>
          <a:lstStyle/>
          <a:p>
            <a:r>
              <a:rPr lang="en-US" sz="1800" b="1" dirty="0">
                <a:latin typeface="Arial" pitchFamily="34" charset="0"/>
              </a:rPr>
              <a:t>% of patients without events</a:t>
            </a:r>
          </a:p>
        </p:txBody>
      </p:sp>
      <p:sp>
        <p:nvSpPr>
          <p:cNvPr id="8" name="Rectangle 7"/>
          <p:cNvSpPr>
            <a:spLocks noChangeArrowheads="1"/>
          </p:cNvSpPr>
          <p:nvPr/>
        </p:nvSpPr>
        <p:spPr bwMode="auto">
          <a:xfrm>
            <a:off x="2165796" y="3063875"/>
            <a:ext cx="2233613" cy="819150"/>
          </a:xfrm>
          <a:prstGeom prst="rect">
            <a:avLst/>
          </a:prstGeom>
          <a:noFill/>
          <a:ln w="12700">
            <a:noFill/>
            <a:miter lim="800000"/>
            <a:headEnd/>
            <a:tailEnd/>
          </a:ln>
          <a:effectLst/>
        </p:spPr>
        <p:txBody>
          <a:bodyPr wrap="none" lIns="90488" tIns="44450" rIns="90488" bIns="44450">
            <a:spAutoFit/>
          </a:bodyPr>
          <a:lstStyle/>
          <a:p>
            <a:pPr algn="ctr"/>
            <a:r>
              <a:rPr lang="en-US">
                <a:solidFill>
                  <a:srgbClr val="FAFD00"/>
                </a:solidFill>
                <a:effectLst>
                  <a:outerShdw blurRad="38100" dist="38100" dir="2700000" algn="tl">
                    <a:srgbClr val="000000"/>
                  </a:outerShdw>
                </a:effectLst>
                <a:latin typeface="Arial" pitchFamily="34" charset="0"/>
              </a:rPr>
              <a:t>34% </a:t>
            </a:r>
          </a:p>
          <a:p>
            <a:pPr algn="ctr"/>
            <a:r>
              <a:rPr lang="en-US">
                <a:solidFill>
                  <a:srgbClr val="FAFD00"/>
                </a:solidFill>
                <a:effectLst>
                  <a:outerShdw blurRad="38100" dist="38100" dir="2700000" algn="tl">
                    <a:srgbClr val="000000"/>
                  </a:outerShdw>
                </a:effectLst>
                <a:latin typeface="Arial" pitchFamily="34" charset="0"/>
              </a:rPr>
              <a:t>Risk Reduction</a:t>
            </a:r>
          </a:p>
        </p:txBody>
      </p:sp>
      <p:sp>
        <p:nvSpPr>
          <p:cNvPr id="9" name="Rectangle 8"/>
          <p:cNvSpPr>
            <a:spLocks noChangeArrowheads="1"/>
          </p:cNvSpPr>
          <p:nvPr/>
        </p:nvSpPr>
        <p:spPr bwMode="auto">
          <a:xfrm>
            <a:off x="2462659" y="4011613"/>
            <a:ext cx="1387475" cy="393700"/>
          </a:xfrm>
          <a:prstGeom prst="rect">
            <a:avLst/>
          </a:prstGeom>
          <a:noFill/>
          <a:ln w="12700">
            <a:noFill/>
            <a:miter lim="800000"/>
            <a:headEnd/>
            <a:tailEnd/>
          </a:ln>
          <a:effectLst/>
        </p:spPr>
        <p:txBody>
          <a:bodyPr wrap="none" lIns="90488" tIns="44450" rIns="90488" bIns="44450">
            <a:spAutoFit/>
          </a:bodyPr>
          <a:lstStyle/>
          <a:p>
            <a:r>
              <a:rPr lang="en-US" sz="2000" i="1">
                <a:solidFill>
                  <a:srgbClr val="FAFD00"/>
                </a:solidFill>
                <a:effectLst>
                  <a:outerShdw blurRad="38100" dist="38100" dir="2700000" algn="tl">
                    <a:srgbClr val="000000"/>
                  </a:outerShdw>
                </a:effectLst>
                <a:latin typeface="Arial" pitchFamily="34" charset="0"/>
              </a:rPr>
              <a:t>p&lt;0.00001</a:t>
            </a:r>
          </a:p>
        </p:txBody>
      </p:sp>
      <p:sp>
        <p:nvSpPr>
          <p:cNvPr id="10" name="Rectangle 9"/>
          <p:cNvSpPr>
            <a:spLocks noChangeArrowheads="1"/>
          </p:cNvSpPr>
          <p:nvPr/>
        </p:nvSpPr>
        <p:spPr bwMode="auto">
          <a:xfrm>
            <a:off x="94109" y="6175375"/>
            <a:ext cx="2754312" cy="271463"/>
          </a:xfrm>
          <a:prstGeom prst="rect">
            <a:avLst/>
          </a:prstGeom>
          <a:noFill/>
          <a:ln w="12700">
            <a:noFill/>
            <a:miter lim="800000"/>
            <a:headEnd/>
            <a:tailEnd/>
          </a:ln>
          <a:effectLst/>
        </p:spPr>
        <p:txBody>
          <a:bodyPr wrap="none" lIns="90488" tIns="44450" rIns="90488" bIns="44450">
            <a:spAutoFit/>
          </a:bodyPr>
          <a:lstStyle/>
          <a:p>
            <a:r>
              <a:rPr lang="en-US" sz="1200" b="1" i="1">
                <a:effectLst>
                  <a:outerShdw blurRad="38100" dist="38100" dir="2700000" algn="tl">
                    <a:srgbClr val="000000"/>
                  </a:outerShdw>
                </a:effectLst>
              </a:rPr>
              <a:t>The Lancet, Vol 344, November 19, 1994</a:t>
            </a:r>
          </a:p>
        </p:txBody>
      </p:sp>
      <p:sp>
        <p:nvSpPr>
          <p:cNvPr id="11" name="Line 11"/>
          <p:cNvSpPr>
            <a:spLocks noChangeShapeType="1"/>
          </p:cNvSpPr>
          <p:nvPr/>
        </p:nvSpPr>
        <p:spPr bwMode="auto">
          <a:xfrm>
            <a:off x="370656" y="990600"/>
            <a:ext cx="8305800" cy="0"/>
          </a:xfrm>
          <a:prstGeom prst="line">
            <a:avLst/>
          </a:prstGeom>
          <a:noFill/>
          <a:ln w="38100">
            <a:solidFill>
              <a:schemeClr val="accent2"/>
            </a:solidFill>
            <a:round/>
            <a:headEnd/>
            <a:tailEnd/>
          </a:ln>
          <a:effectLst/>
        </p:spPr>
        <p:txBody>
          <a:bodyPr wrap="none" anchor="ctr"/>
          <a:lstStyle/>
          <a:p>
            <a:endParaRPr lang="en-GB"/>
          </a:p>
        </p:txBody>
      </p:sp>
      <p:sp>
        <p:nvSpPr>
          <p:cNvPr id="12" name="Rectangle 2"/>
          <p:cNvSpPr>
            <a:spLocks noGrp="1" noChangeArrowheads="1"/>
          </p:cNvSpPr>
          <p:nvPr>
            <p:ph type="title"/>
          </p:nvPr>
        </p:nvSpPr>
        <p:spPr>
          <a:xfrm>
            <a:off x="395536" y="0"/>
            <a:ext cx="8121650" cy="1143000"/>
          </a:xfrm>
          <a:noFill/>
          <a:ln/>
          <a:effectLst>
            <a:outerShdw dist="35921" sx="1000" sy="1000" algn="ctr" rotWithShape="0">
              <a:srgbClr val="000000"/>
            </a:outerShdw>
          </a:effectLst>
        </p:spPr>
        <p:txBody>
          <a:bodyPr lIns="90488" tIns="44450" rIns="90488" bIns="44450" anchor="ctr"/>
          <a:lstStyle/>
          <a:p>
            <a:r>
              <a:rPr lang="en-US" sz="3600" b="1" dirty="0" smtClean="0"/>
              <a:t>4S: Coronary Death and Nonfatal MI</a:t>
            </a:r>
            <a:endParaRPr lang="en-US" sz="3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024">
            <a:hlinkClick r:id="" action="ppaction://ole?verb=0"/>
          </p:cNvPr>
          <p:cNvGraphicFramePr>
            <a:graphicFrameLocks/>
          </p:cNvGraphicFramePr>
          <p:nvPr/>
        </p:nvGraphicFramePr>
        <p:xfrm>
          <a:off x="603820" y="1382713"/>
          <a:ext cx="8648700" cy="4397375"/>
        </p:xfrm>
        <a:graphic>
          <a:graphicData uri="http://schemas.openxmlformats.org/presentationml/2006/ole">
            <mc:AlternateContent xmlns:mc="http://schemas.openxmlformats.org/markup-compatibility/2006">
              <mc:Choice xmlns:v="urn:schemas-microsoft-com:vml" Requires="v">
                <p:oleObj spid="_x0000_s3075" name="Chart" r:id="rId3" imgW="7772408" imgH="4114867" progId="MSGraph.Chart.8">
                  <p:embed followColorScheme="full"/>
                </p:oleObj>
              </mc:Choice>
              <mc:Fallback>
                <p:oleObj name="Chart" r:id="rId3" imgW="7772408" imgH="4114867" progId="MSGraph.Chart.8">
                  <p:embed followColorScheme="full"/>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20" y="1382713"/>
                        <a:ext cx="8648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6" name="Rectangle 4"/>
          <p:cNvSpPr>
            <a:spLocks noChangeArrowheads="1"/>
          </p:cNvSpPr>
          <p:nvPr/>
        </p:nvSpPr>
        <p:spPr bwMode="auto">
          <a:xfrm>
            <a:off x="3397820" y="5638800"/>
            <a:ext cx="3076575" cy="363538"/>
          </a:xfrm>
          <a:prstGeom prst="rect">
            <a:avLst/>
          </a:prstGeom>
          <a:noFill/>
          <a:ln w="12700">
            <a:noFill/>
            <a:miter lim="800000"/>
            <a:headEnd/>
            <a:tailEnd/>
          </a:ln>
          <a:effectLst/>
        </p:spPr>
        <p:txBody>
          <a:bodyPr wrap="none" lIns="90488" tIns="44450" rIns="90488" bIns="44450">
            <a:spAutoFit/>
          </a:bodyPr>
          <a:lstStyle/>
          <a:p>
            <a:r>
              <a:rPr lang="en-US" sz="1800" b="1" dirty="0">
                <a:latin typeface="Arial" pitchFamily="34" charset="0"/>
              </a:rPr>
              <a:t>Years since randomization</a:t>
            </a:r>
          </a:p>
        </p:txBody>
      </p:sp>
      <p:sp>
        <p:nvSpPr>
          <p:cNvPr id="7" name="Rectangle 5"/>
          <p:cNvSpPr>
            <a:spLocks noChangeArrowheads="1"/>
          </p:cNvSpPr>
          <p:nvPr/>
        </p:nvSpPr>
        <p:spPr bwMode="auto">
          <a:xfrm rot="16200000">
            <a:off x="-864025" y="3034093"/>
            <a:ext cx="2503892" cy="643766"/>
          </a:xfrm>
          <a:prstGeom prst="rect">
            <a:avLst/>
          </a:prstGeom>
          <a:noFill/>
          <a:ln w="12700">
            <a:noFill/>
            <a:miter lim="800000"/>
            <a:headEnd/>
            <a:tailEnd/>
          </a:ln>
          <a:effectLst/>
        </p:spPr>
        <p:txBody>
          <a:bodyPr wrap="none" lIns="90488" tIns="44450" rIns="90488" bIns="44450">
            <a:spAutoFit/>
          </a:bodyPr>
          <a:lstStyle/>
          <a:p>
            <a:pPr algn="ctr"/>
            <a:r>
              <a:rPr lang="en-US" sz="1800" b="1" dirty="0">
                <a:latin typeface="Arial" pitchFamily="34" charset="0"/>
              </a:rPr>
              <a:t>% of patients without</a:t>
            </a:r>
          </a:p>
          <a:p>
            <a:pPr algn="ctr"/>
            <a:r>
              <a:rPr lang="en-US" sz="1800" b="1" dirty="0">
                <a:latin typeface="Arial" pitchFamily="34" charset="0"/>
              </a:rPr>
              <a:t>PTCA/CABG</a:t>
            </a:r>
          </a:p>
        </p:txBody>
      </p:sp>
      <p:sp>
        <p:nvSpPr>
          <p:cNvPr id="8" name="Rectangle 6"/>
          <p:cNvSpPr>
            <a:spLocks noChangeArrowheads="1"/>
          </p:cNvSpPr>
          <p:nvPr/>
        </p:nvSpPr>
        <p:spPr bwMode="auto">
          <a:xfrm>
            <a:off x="1888108" y="3162300"/>
            <a:ext cx="1555750" cy="1184275"/>
          </a:xfrm>
          <a:prstGeom prst="rect">
            <a:avLst/>
          </a:prstGeom>
          <a:noFill/>
          <a:ln w="12700">
            <a:noFill/>
            <a:miter lim="800000"/>
            <a:headEnd/>
            <a:tailEnd/>
          </a:ln>
          <a:effectLst/>
        </p:spPr>
        <p:txBody>
          <a:bodyPr wrap="none" lIns="90488" tIns="44450" rIns="90488" bIns="44450">
            <a:spAutoFit/>
          </a:bodyPr>
          <a:lstStyle/>
          <a:p>
            <a:pPr algn="ctr"/>
            <a:r>
              <a:rPr lang="en-US">
                <a:solidFill>
                  <a:srgbClr val="FAFD00"/>
                </a:solidFill>
                <a:effectLst>
                  <a:outerShdw blurRad="38100" dist="38100" dir="2700000" algn="tl">
                    <a:srgbClr val="000000"/>
                  </a:outerShdw>
                </a:effectLst>
                <a:latin typeface="Arial" pitchFamily="34" charset="0"/>
              </a:rPr>
              <a:t>37%</a:t>
            </a:r>
          </a:p>
          <a:p>
            <a:pPr algn="ctr"/>
            <a:r>
              <a:rPr lang="en-US">
                <a:solidFill>
                  <a:srgbClr val="FAFD00"/>
                </a:solidFill>
                <a:effectLst>
                  <a:outerShdw blurRad="38100" dist="38100" dir="2700000" algn="tl">
                    <a:srgbClr val="000000"/>
                  </a:outerShdw>
                </a:effectLst>
                <a:latin typeface="Arial" pitchFamily="34" charset="0"/>
              </a:rPr>
              <a:t>Risk </a:t>
            </a:r>
          </a:p>
          <a:p>
            <a:pPr algn="ctr"/>
            <a:r>
              <a:rPr lang="en-US">
                <a:solidFill>
                  <a:srgbClr val="FAFD00"/>
                </a:solidFill>
                <a:effectLst>
                  <a:outerShdw blurRad="38100" dist="38100" dir="2700000" algn="tl">
                    <a:srgbClr val="000000"/>
                  </a:outerShdw>
                </a:effectLst>
                <a:latin typeface="Arial" pitchFamily="34" charset="0"/>
              </a:rPr>
              <a:t>Reduction</a:t>
            </a:r>
          </a:p>
        </p:txBody>
      </p:sp>
      <p:sp>
        <p:nvSpPr>
          <p:cNvPr id="9" name="Rectangle 7"/>
          <p:cNvSpPr>
            <a:spLocks noChangeArrowheads="1"/>
          </p:cNvSpPr>
          <p:nvPr/>
        </p:nvSpPr>
        <p:spPr bwMode="auto">
          <a:xfrm>
            <a:off x="2143695" y="4381500"/>
            <a:ext cx="1031875" cy="301625"/>
          </a:xfrm>
          <a:prstGeom prst="rect">
            <a:avLst/>
          </a:prstGeom>
          <a:noFill/>
          <a:ln w="12700">
            <a:noFill/>
            <a:miter lim="800000"/>
            <a:headEnd/>
            <a:tailEnd/>
          </a:ln>
          <a:effectLst/>
        </p:spPr>
        <p:txBody>
          <a:bodyPr wrap="none" lIns="90488" tIns="44450" rIns="90488" bIns="44450">
            <a:spAutoFit/>
          </a:bodyPr>
          <a:lstStyle/>
          <a:p>
            <a:pPr algn="ctr"/>
            <a:r>
              <a:rPr lang="en-US" sz="1400" b="1">
                <a:solidFill>
                  <a:srgbClr val="FAFD00"/>
                </a:solidFill>
                <a:effectLst>
                  <a:outerShdw blurRad="38100" dist="38100" dir="2700000" algn="tl">
                    <a:srgbClr val="000000"/>
                  </a:outerShdw>
                </a:effectLst>
                <a:latin typeface="Arial" pitchFamily="34" charset="0"/>
              </a:rPr>
              <a:t>p&lt;0.00001</a:t>
            </a:r>
          </a:p>
        </p:txBody>
      </p:sp>
      <p:sp>
        <p:nvSpPr>
          <p:cNvPr id="10" name="Rectangle 8"/>
          <p:cNvSpPr>
            <a:spLocks noChangeArrowheads="1"/>
          </p:cNvSpPr>
          <p:nvPr/>
        </p:nvSpPr>
        <p:spPr bwMode="auto">
          <a:xfrm>
            <a:off x="299020" y="6172200"/>
            <a:ext cx="2754313" cy="271463"/>
          </a:xfrm>
          <a:prstGeom prst="rect">
            <a:avLst/>
          </a:prstGeom>
          <a:noFill/>
          <a:ln w="12700">
            <a:noFill/>
            <a:miter lim="800000"/>
            <a:headEnd/>
            <a:tailEnd/>
          </a:ln>
          <a:effectLst/>
        </p:spPr>
        <p:txBody>
          <a:bodyPr wrap="none" lIns="90488" tIns="44450" rIns="90488" bIns="44450">
            <a:spAutoFit/>
          </a:bodyPr>
          <a:lstStyle/>
          <a:p>
            <a:r>
              <a:rPr lang="en-US" sz="1200" b="1" i="1" dirty="0">
                <a:effectLst>
                  <a:outerShdw blurRad="38100" dist="38100" dir="2700000" algn="tl">
                    <a:srgbClr val="000000"/>
                  </a:outerShdw>
                </a:effectLst>
              </a:rPr>
              <a:t>The Lancet, </a:t>
            </a:r>
            <a:r>
              <a:rPr lang="en-US" sz="1200" b="1" i="1" dirty="0" err="1">
                <a:effectLst>
                  <a:outerShdw blurRad="38100" dist="38100" dir="2700000" algn="tl">
                    <a:srgbClr val="000000"/>
                  </a:outerShdw>
                </a:effectLst>
              </a:rPr>
              <a:t>Vol</a:t>
            </a:r>
            <a:r>
              <a:rPr lang="en-US" sz="1200" b="1" i="1" dirty="0">
                <a:effectLst>
                  <a:outerShdw blurRad="38100" dist="38100" dir="2700000" algn="tl">
                    <a:srgbClr val="000000"/>
                  </a:outerShdw>
                </a:effectLst>
              </a:rPr>
              <a:t> 344, November 19, 1994</a:t>
            </a:r>
          </a:p>
        </p:txBody>
      </p:sp>
      <p:sp>
        <p:nvSpPr>
          <p:cNvPr id="11" name="Line 9"/>
          <p:cNvSpPr>
            <a:spLocks noChangeShapeType="1"/>
          </p:cNvSpPr>
          <p:nvPr/>
        </p:nvSpPr>
        <p:spPr bwMode="auto">
          <a:xfrm>
            <a:off x="370656" y="1052736"/>
            <a:ext cx="8305800" cy="0"/>
          </a:xfrm>
          <a:prstGeom prst="line">
            <a:avLst/>
          </a:prstGeom>
          <a:noFill/>
          <a:ln w="38100">
            <a:solidFill>
              <a:schemeClr val="accent2"/>
            </a:solidFill>
            <a:round/>
            <a:headEnd/>
            <a:tailEnd/>
          </a:ln>
          <a:effectLst/>
        </p:spPr>
        <p:txBody>
          <a:bodyPr wrap="none" anchor="ctr"/>
          <a:lstStyle/>
          <a:p>
            <a:endParaRPr lang="en-GB"/>
          </a:p>
        </p:txBody>
      </p:sp>
      <p:sp>
        <p:nvSpPr>
          <p:cNvPr id="12" name="Rectangle 2"/>
          <p:cNvSpPr>
            <a:spLocks noGrp="1" noChangeArrowheads="1"/>
          </p:cNvSpPr>
          <p:nvPr>
            <p:ph type="title"/>
          </p:nvPr>
        </p:nvSpPr>
        <p:spPr>
          <a:xfrm>
            <a:off x="770830" y="-18256"/>
            <a:ext cx="8121650" cy="1143000"/>
          </a:xfrm>
          <a:noFill/>
          <a:ln/>
          <a:effectLst>
            <a:outerShdw dist="35921" sx="1000" sy="1000" algn="ctr" rotWithShape="0">
              <a:srgbClr val="000000"/>
            </a:outerShdw>
          </a:effectLst>
        </p:spPr>
        <p:txBody>
          <a:bodyPr lIns="90488" tIns="44450" rIns="90488" bIns="44450" anchor="ctr"/>
          <a:lstStyle/>
          <a:p>
            <a:pPr algn="l"/>
            <a:r>
              <a:rPr lang="en-US" sz="3600" b="1" dirty="0" smtClean="0"/>
              <a:t>4S: Need for PTCA/CABG</a:t>
            </a:r>
            <a:endParaRPr lang="en-US" sz="3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184576"/>
          </a:xfrm>
        </p:spPr>
        <p:txBody>
          <a:bodyPr>
            <a:normAutofit/>
          </a:bodyPr>
          <a:lstStyle/>
          <a:p>
            <a:pPr>
              <a:spcAft>
                <a:spcPts val="600"/>
              </a:spcAft>
            </a:pPr>
            <a:r>
              <a:rPr lang="en-GB" sz="2800" dirty="0" smtClean="0"/>
              <a:t>Responsible for 7.6 million deaths annually</a:t>
            </a:r>
          </a:p>
          <a:p>
            <a:pPr>
              <a:spcAft>
                <a:spcPts val="600"/>
              </a:spcAft>
            </a:pPr>
            <a:r>
              <a:rPr lang="en-GB" sz="2800" dirty="0" smtClean="0"/>
              <a:t>Age-standardised blood pressure levels and mortality rates falling since 1980 in developed regions</a:t>
            </a:r>
          </a:p>
          <a:p>
            <a:pPr>
              <a:spcAft>
                <a:spcPts val="600"/>
              </a:spcAft>
            </a:pPr>
            <a:r>
              <a:rPr lang="en-GB" sz="2800" dirty="0" smtClean="0"/>
              <a:t>80% burden borne by low-, middle-income countries</a:t>
            </a:r>
          </a:p>
          <a:p>
            <a:r>
              <a:rPr lang="en-GB" sz="2800" b="1" dirty="0" smtClean="0"/>
              <a:t>Prospective Studies Collaboration</a:t>
            </a:r>
            <a:r>
              <a:rPr lang="en-GB" sz="2800" dirty="0" smtClean="0"/>
              <a:t>:</a:t>
            </a:r>
          </a:p>
          <a:p>
            <a:pPr>
              <a:spcBef>
                <a:spcPts val="0"/>
              </a:spcBef>
              <a:spcAft>
                <a:spcPts val="600"/>
              </a:spcAft>
              <a:buNone/>
            </a:pPr>
            <a:r>
              <a:rPr lang="en-GB" sz="2800" dirty="0" smtClean="0"/>
              <a:t>	Meta-analysis of 1 million adults in 61 prospective studies, 2002, demonstrated that lower BP levels were continuously associated with lower risks of fatal CHD &amp; fatal stroke (down to as low as </a:t>
            </a:r>
            <a:r>
              <a:rPr lang="en-GB" sz="2800" dirty="0" smtClean="0">
                <a:solidFill>
                  <a:srgbClr val="FF0000"/>
                </a:solidFill>
              </a:rPr>
              <a:t>115/75</a:t>
            </a:r>
            <a:r>
              <a:rPr lang="en-GB" sz="2800" dirty="0" smtClean="0"/>
              <a:t> mmHg) </a:t>
            </a:r>
          </a:p>
        </p:txBody>
      </p:sp>
      <p:sp>
        <p:nvSpPr>
          <p:cNvPr id="4" name="Rectangle 2"/>
          <p:cNvSpPr txBox="1">
            <a:spLocks noChangeArrowheads="1"/>
          </p:cNvSpPr>
          <p:nvPr/>
        </p:nvSpPr>
        <p:spPr>
          <a:xfrm>
            <a:off x="628600" y="242392"/>
            <a:ext cx="7543800" cy="88235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Hypertension</a:t>
            </a:r>
            <a:endParaRPr kumimoji="0" lang="en-GB"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83568" y="44624"/>
            <a:ext cx="7543800" cy="88235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Hypertension</a:t>
            </a:r>
            <a:endParaRPr kumimoji="0" lang="en-GB"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endParaRPr>
          </a:p>
        </p:txBody>
      </p:sp>
      <p:pic>
        <p:nvPicPr>
          <p:cNvPr id="8" name="Picture 2" descr="C:\Users\Tsung\AppData\Local\Microsoft\Windows\Temporary Internet Files\Content.IE5\85OASV12\ovidweb.tif"/>
          <p:cNvPicPr>
            <a:picLocks noChangeAspect="1" noChangeArrowheads="1"/>
          </p:cNvPicPr>
          <p:nvPr/>
        </p:nvPicPr>
        <p:blipFill>
          <a:blip r:embed="rId2" cstate="print">
            <a:lum bright="-20000" contrast="37000"/>
          </a:blip>
          <a:srcRect l="7874" r="50525" b="20190"/>
          <a:stretch>
            <a:fillRect/>
          </a:stretch>
        </p:blipFill>
        <p:spPr bwMode="auto">
          <a:xfrm>
            <a:off x="683568" y="1008111"/>
            <a:ext cx="6155540" cy="5373217"/>
          </a:xfrm>
          <a:prstGeom prst="rect">
            <a:avLst/>
          </a:prstGeom>
          <a:noFill/>
          <a:ln>
            <a:solidFill>
              <a:srgbClr val="000000"/>
            </a:solidFill>
          </a:ln>
        </p:spPr>
      </p:pic>
      <p:sp>
        <p:nvSpPr>
          <p:cNvPr id="9" name="TextBox 8"/>
          <p:cNvSpPr txBox="1"/>
          <p:nvPr/>
        </p:nvSpPr>
        <p:spPr>
          <a:xfrm>
            <a:off x="7092280" y="980728"/>
            <a:ext cx="1656184" cy="2308324"/>
          </a:xfrm>
          <a:prstGeom prst="rect">
            <a:avLst/>
          </a:prstGeom>
          <a:noFill/>
        </p:spPr>
        <p:txBody>
          <a:bodyPr wrap="square" rtlCol="0">
            <a:spAutoFit/>
          </a:bodyPr>
          <a:lstStyle/>
          <a:p>
            <a:r>
              <a:rPr lang="en-GB" dirty="0" smtClean="0"/>
              <a:t>Risk of CHD against BP by age group  from the Asia Pacific Cohort Studies Collaboration.</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a:xfrm>
            <a:off x="683568" y="116632"/>
            <a:ext cx="7704856" cy="65442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a:xfrm>
            <a:off x="683568" y="188640"/>
            <a:ext cx="7567784" cy="63367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72616" y="281633"/>
            <a:ext cx="7543800" cy="843111"/>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INTERHEART: Smoking &amp; MI</a:t>
            </a:r>
          </a:p>
        </p:txBody>
      </p:sp>
      <p:sp>
        <p:nvSpPr>
          <p:cNvPr id="5" name="Rectangle 3"/>
          <p:cNvSpPr>
            <a:spLocks noChangeArrowheads="1"/>
          </p:cNvSpPr>
          <p:nvPr/>
        </p:nvSpPr>
        <p:spPr bwMode="auto">
          <a:xfrm>
            <a:off x="874713" y="5386388"/>
            <a:ext cx="128587" cy="276225"/>
          </a:xfrm>
          <a:prstGeom prst="rect">
            <a:avLst/>
          </a:prstGeom>
          <a:noFill/>
          <a:ln w="9525">
            <a:noFill/>
            <a:miter lim="800000"/>
            <a:headEnd/>
            <a:tailEnd/>
          </a:ln>
        </p:spPr>
        <p:txBody>
          <a:bodyPr wrap="none" lIns="0" tIns="0" rIns="0" bIns="0">
            <a:spAutoFit/>
          </a:bodyPr>
          <a:lstStyle/>
          <a:p>
            <a:pPr eaLnBrk="0" hangingPunct="0"/>
            <a:r>
              <a:rPr lang="en-US" sz="1800" i="0">
                <a:latin typeface="Arial" charset="0"/>
              </a:rPr>
              <a:t>1</a:t>
            </a:r>
            <a:endParaRPr lang="en-US" sz="2400" i="0">
              <a:latin typeface="Times New Roman" pitchFamily="-65" charset="0"/>
            </a:endParaRPr>
          </a:p>
        </p:txBody>
      </p:sp>
      <p:grpSp>
        <p:nvGrpSpPr>
          <p:cNvPr id="6" name="Group 4"/>
          <p:cNvGrpSpPr>
            <a:grpSpLocks/>
          </p:cNvGrpSpPr>
          <p:nvPr/>
        </p:nvGrpSpPr>
        <p:grpSpPr bwMode="auto">
          <a:xfrm>
            <a:off x="827088" y="1473200"/>
            <a:ext cx="7250112" cy="4187825"/>
            <a:chOff x="539" y="970"/>
            <a:chExt cx="5137" cy="2638"/>
          </a:xfrm>
        </p:grpSpPr>
        <p:sp>
          <p:nvSpPr>
            <p:cNvPr id="7" name="Rectangle 5"/>
            <p:cNvSpPr>
              <a:spLocks noChangeArrowheads="1"/>
            </p:cNvSpPr>
            <p:nvPr/>
          </p:nvSpPr>
          <p:spPr bwMode="auto">
            <a:xfrm>
              <a:off x="964" y="3456"/>
              <a:ext cx="153" cy="152"/>
            </a:xfrm>
            <a:prstGeom prst="rect">
              <a:avLst/>
            </a:prstGeom>
            <a:solidFill>
              <a:schemeClr val="tx1"/>
            </a:solidFill>
            <a:ln w="0">
              <a:solidFill>
                <a:schemeClr val="tx1"/>
              </a:solidFill>
              <a:miter lim="800000"/>
              <a:headEnd/>
              <a:tailEnd/>
            </a:ln>
          </p:spPr>
          <p:txBody>
            <a:bodyPr/>
            <a:lstStyle/>
            <a:p>
              <a:endParaRPr lang="en-GB"/>
            </a:p>
          </p:txBody>
        </p:sp>
        <p:sp>
          <p:nvSpPr>
            <p:cNvPr id="8" name="Rectangle 6"/>
            <p:cNvSpPr>
              <a:spLocks noChangeArrowheads="1"/>
            </p:cNvSpPr>
            <p:nvPr/>
          </p:nvSpPr>
          <p:spPr bwMode="auto">
            <a:xfrm>
              <a:off x="1545" y="3205"/>
              <a:ext cx="70" cy="70"/>
            </a:xfrm>
            <a:prstGeom prst="rect">
              <a:avLst/>
            </a:prstGeom>
            <a:solidFill>
              <a:schemeClr val="tx1"/>
            </a:solidFill>
            <a:ln w="0">
              <a:solidFill>
                <a:schemeClr val="tx1"/>
              </a:solidFill>
              <a:miter lim="800000"/>
              <a:headEnd/>
              <a:tailEnd/>
            </a:ln>
          </p:spPr>
          <p:txBody>
            <a:bodyPr/>
            <a:lstStyle/>
            <a:p>
              <a:endParaRPr lang="en-GB"/>
            </a:p>
          </p:txBody>
        </p:sp>
        <p:sp>
          <p:nvSpPr>
            <p:cNvPr id="9" name="Rectangle 7"/>
            <p:cNvSpPr>
              <a:spLocks noChangeArrowheads="1"/>
            </p:cNvSpPr>
            <p:nvPr/>
          </p:nvSpPr>
          <p:spPr bwMode="auto">
            <a:xfrm>
              <a:off x="2078" y="2821"/>
              <a:ext cx="82" cy="82"/>
            </a:xfrm>
            <a:prstGeom prst="rect">
              <a:avLst/>
            </a:prstGeom>
            <a:solidFill>
              <a:schemeClr val="tx1"/>
            </a:solidFill>
            <a:ln w="0">
              <a:solidFill>
                <a:schemeClr val="tx1"/>
              </a:solidFill>
              <a:miter lim="800000"/>
              <a:headEnd/>
              <a:tailEnd/>
            </a:ln>
          </p:spPr>
          <p:txBody>
            <a:bodyPr/>
            <a:lstStyle/>
            <a:p>
              <a:endParaRPr lang="en-GB"/>
            </a:p>
          </p:txBody>
        </p:sp>
        <p:sp>
          <p:nvSpPr>
            <p:cNvPr id="10" name="Rectangle 8"/>
            <p:cNvSpPr>
              <a:spLocks noChangeArrowheads="1"/>
            </p:cNvSpPr>
            <p:nvPr/>
          </p:nvSpPr>
          <p:spPr bwMode="auto">
            <a:xfrm>
              <a:off x="2624" y="2509"/>
              <a:ext cx="68" cy="68"/>
            </a:xfrm>
            <a:prstGeom prst="rect">
              <a:avLst/>
            </a:prstGeom>
            <a:solidFill>
              <a:schemeClr val="tx1"/>
            </a:solidFill>
            <a:ln w="0">
              <a:solidFill>
                <a:schemeClr val="tx1"/>
              </a:solidFill>
              <a:miter lim="800000"/>
              <a:headEnd/>
              <a:tailEnd/>
            </a:ln>
          </p:spPr>
          <p:txBody>
            <a:bodyPr/>
            <a:lstStyle/>
            <a:p>
              <a:endParaRPr lang="en-GB"/>
            </a:p>
          </p:txBody>
        </p:sp>
        <p:sp>
          <p:nvSpPr>
            <p:cNvPr id="11" name="Rectangle 9"/>
            <p:cNvSpPr>
              <a:spLocks noChangeArrowheads="1"/>
            </p:cNvSpPr>
            <p:nvPr/>
          </p:nvSpPr>
          <p:spPr bwMode="auto">
            <a:xfrm>
              <a:off x="3151" y="2274"/>
              <a:ext cx="92" cy="92"/>
            </a:xfrm>
            <a:prstGeom prst="rect">
              <a:avLst/>
            </a:prstGeom>
            <a:solidFill>
              <a:schemeClr val="tx1"/>
            </a:solidFill>
            <a:ln w="0">
              <a:solidFill>
                <a:schemeClr val="tx1"/>
              </a:solidFill>
              <a:miter lim="800000"/>
              <a:headEnd/>
              <a:tailEnd/>
            </a:ln>
          </p:spPr>
          <p:txBody>
            <a:bodyPr/>
            <a:lstStyle/>
            <a:p>
              <a:endParaRPr lang="en-GB"/>
            </a:p>
          </p:txBody>
        </p:sp>
        <p:sp>
          <p:nvSpPr>
            <p:cNvPr id="12" name="Rectangle 10"/>
            <p:cNvSpPr>
              <a:spLocks noChangeArrowheads="1"/>
            </p:cNvSpPr>
            <p:nvPr/>
          </p:nvSpPr>
          <p:spPr bwMode="auto">
            <a:xfrm>
              <a:off x="3711" y="1920"/>
              <a:ext cx="51" cy="51"/>
            </a:xfrm>
            <a:prstGeom prst="rect">
              <a:avLst/>
            </a:prstGeom>
            <a:solidFill>
              <a:schemeClr val="tx1"/>
            </a:solidFill>
            <a:ln w="0">
              <a:solidFill>
                <a:schemeClr val="tx1"/>
              </a:solidFill>
              <a:miter lim="800000"/>
              <a:headEnd/>
              <a:tailEnd/>
            </a:ln>
          </p:spPr>
          <p:txBody>
            <a:bodyPr/>
            <a:lstStyle/>
            <a:p>
              <a:endParaRPr lang="en-GB"/>
            </a:p>
          </p:txBody>
        </p:sp>
        <p:sp>
          <p:nvSpPr>
            <p:cNvPr id="13" name="Rectangle 11"/>
            <p:cNvSpPr>
              <a:spLocks noChangeArrowheads="1"/>
            </p:cNvSpPr>
            <p:nvPr/>
          </p:nvSpPr>
          <p:spPr bwMode="auto">
            <a:xfrm>
              <a:off x="4244" y="2003"/>
              <a:ext cx="61" cy="60"/>
            </a:xfrm>
            <a:prstGeom prst="rect">
              <a:avLst/>
            </a:prstGeom>
            <a:solidFill>
              <a:schemeClr val="tx1"/>
            </a:solidFill>
            <a:ln w="0">
              <a:solidFill>
                <a:schemeClr val="tx1"/>
              </a:solidFill>
              <a:miter lim="800000"/>
              <a:headEnd/>
              <a:tailEnd/>
            </a:ln>
          </p:spPr>
          <p:txBody>
            <a:bodyPr/>
            <a:lstStyle/>
            <a:p>
              <a:endParaRPr lang="en-GB"/>
            </a:p>
          </p:txBody>
        </p:sp>
        <p:sp>
          <p:nvSpPr>
            <p:cNvPr id="14" name="Rectangle 12"/>
            <p:cNvSpPr>
              <a:spLocks noChangeArrowheads="1"/>
            </p:cNvSpPr>
            <p:nvPr/>
          </p:nvSpPr>
          <p:spPr bwMode="auto">
            <a:xfrm>
              <a:off x="4784" y="1837"/>
              <a:ext cx="58" cy="58"/>
            </a:xfrm>
            <a:prstGeom prst="rect">
              <a:avLst/>
            </a:prstGeom>
            <a:solidFill>
              <a:schemeClr val="tx1"/>
            </a:solidFill>
            <a:ln w="0">
              <a:solidFill>
                <a:schemeClr val="tx1"/>
              </a:solidFill>
              <a:miter lim="800000"/>
              <a:headEnd/>
              <a:tailEnd/>
            </a:ln>
          </p:spPr>
          <p:txBody>
            <a:bodyPr/>
            <a:lstStyle/>
            <a:p>
              <a:endParaRPr lang="en-GB"/>
            </a:p>
          </p:txBody>
        </p:sp>
        <p:sp>
          <p:nvSpPr>
            <p:cNvPr id="15" name="Rectangle 13"/>
            <p:cNvSpPr>
              <a:spLocks noChangeArrowheads="1"/>
            </p:cNvSpPr>
            <p:nvPr/>
          </p:nvSpPr>
          <p:spPr bwMode="auto">
            <a:xfrm>
              <a:off x="5328" y="1510"/>
              <a:ext cx="49" cy="48"/>
            </a:xfrm>
            <a:prstGeom prst="rect">
              <a:avLst/>
            </a:prstGeom>
            <a:solidFill>
              <a:schemeClr val="tx1"/>
            </a:solidFill>
            <a:ln w="0">
              <a:solidFill>
                <a:schemeClr val="tx1"/>
              </a:solidFill>
              <a:miter lim="800000"/>
              <a:headEnd/>
              <a:tailEnd/>
            </a:ln>
          </p:spPr>
          <p:txBody>
            <a:bodyPr/>
            <a:lstStyle/>
            <a:p>
              <a:endParaRPr lang="en-GB"/>
            </a:p>
          </p:txBody>
        </p:sp>
        <p:sp>
          <p:nvSpPr>
            <p:cNvPr id="16" name="Line 14"/>
            <p:cNvSpPr>
              <a:spLocks noChangeShapeType="1"/>
            </p:cNvSpPr>
            <p:nvPr/>
          </p:nvSpPr>
          <p:spPr bwMode="auto">
            <a:xfrm>
              <a:off x="744" y="3532"/>
              <a:ext cx="32" cy="1"/>
            </a:xfrm>
            <a:prstGeom prst="line">
              <a:avLst/>
            </a:prstGeom>
            <a:noFill/>
            <a:ln w="9525">
              <a:solidFill>
                <a:schemeClr val="tx1"/>
              </a:solidFill>
              <a:round/>
              <a:headEnd/>
              <a:tailEnd/>
            </a:ln>
          </p:spPr>
          <p:txBody>
            <a:bodyPr/>
            <a:lstStyle/>
            <a:p>
              <a:endParaRPr lang="en-GB"/>
            </a:p>
          </p:txBody>
        </p:sp>
        <p:sp>
          <p:nvSpPr>
            <p:cNvPr id="17" name="Line 15"/>
            <p:cNvSpPr>
              <a:spLocks noChangeShapeType="1"/>
            </p:cNvSpPr>
            <p:nvPr/>
          </p:nvSpPr>
          <p:spPr bwMode="auto">
            <a:xfrm>
              <a:off x="744" y="2907"/>
              <a:ext cx="32" cy="1"/>
            </a:xfrm>
            <a:prstGeom prst="line">
              <a:avLst/>
            </a:prstGeom>
            <a:noFill/>
            <a:ln w="9525">
              <a:solidFill>
                <a:schemeClr val="tx1"/>
              </a:solidFill>
              <a:round/>
              <a:headEnd/>
              <a:tailEnd/>
            </a:ln>
          </p:spPr>
          <p:txBody>
            <a:bodyPr/>
            <a:lstStyle/>
            <a:p>
              <a:endParaRPr lang="en-GB"/>
            </a:p>
          </p:txBody>
        </p:sp>
        <p:sp>
          <p:nvSpPr>
            <p:cNvPr id="18" name="Line 16"/>
            <p:cNvSpPr>
              <a:spLocks noChangeShapeType="1"/>
            </p:cNvSpPr>
            <p:nvPr/>
          </p:nvSpPr>
          <p:spPr bwMode="auto">
            <a:xfrm>
              <a:off x="744" y="2281"/>
              <a:ext cx="32" cy="1"/>
            </a:xfrm>
            <a:prstGeom prst="line">
              <a:avLst/>
            </a:prstGeom>
            <a:noFill/>
            <a:ln w="9525">
              <a:solidFill>
                <a:schemeClr val="tx1"/>
              </a:solidFill>
              <a:round/>
              <a:headEnd/>
              <a:tailEnd/>
            </a:ln>
          </p:spPr>
          <p:txBody>
            <a:bodyPr/>
            <a:lstStyle/>
            <a:p>
              <a:endParaRPr lang="en-GB"/>
            </a:p>
          </p:txBody>
        </p:sp>
        <p:sp>
          <p:nvSpPr>
            <p:cNvPr id="19" name="Line 17"/>
            <p:cNvSpPr>
              <a:spLocks noChangeShapeType="1"/>
            </p:cNvSpPr>
            <p:nvPr/>
          </p:nvSpPr>
          <p:spPr bwMode="auto">
            <a:xfrm>
              <a:off x="744" y="1656"/>
              <a:ext cx="32" cy="1"/>
            </a:xfrm>
            <a:prstGeom prst="line">
              <a:avLst/>
            </a:prstGeom>
            <a:noFill/>
            <a:ln w="9525">
              <a:solidFill>
                <a:schemeClr val="tx1"/>
              </a:solidFill>
              <a:round/>
              <a:headEnd/>
              <a:tailEnd/>
            </a:ln>
          </p:spPr>
          <p:txBody>
            <a:bodyPr/>
            <a:lstStyle/>
            <a:p>
              <a:endParaRPr lang="en-GB"/>
            </a:p>
          </p:txBody>
        </p:sp>
        <p:sp>
          <p:nvSpPr>
            <p:cNvPr id="20" name="Line 18"/>
            <p:cNvSpPr>
              <a:spLocks noChangeShapeType="1"/>
            </p:cNvSpPr>
            <p:nvPr/>
          </p:nvSpPr>
          <p:spPr bwMode="auto">
            <a:xfrm>
              <a:off x="744" y="1030"/>
              <a:ext cx="32" cy="1"/>
            </a:xfrm>
            <a:prstGeom prst="line">
              <a:avLst/>
            </a:prstGeom>
            <a:noFill/>
            <a:ln w="9525">
              <a:solidFill>
                <a:schemeClr val="tx1"/>
              </a:solidFill>
              <a:round/>
              <a:headEnd/>
              <a:tailEnd/>
            </a:ln>
          </p:spPr>
          <p:txBody>
            <a:bodyPr/>
            <a:lstStyle/>
            <a:p>
              <a:endParaRPr lang="en-GB"/>
            </a:p>
          </p:txBody>
        </p:sp>
        <p:sp>
          <p:nvSpPr>
            <p:cNvPr id="21" name="Line 19"/>
            <p:cNvSpPr>
              <a:spLocks noChangeShapeType="1"/>
            </p:cNvSpPr>
            <p:nvPr/>
          </p:nvSpPr>
          <p:spPr bwMode="auto">
            <a:xfrm flipV="1">
              <a:off x="744" y="1030"/>
              <a:ext cx="1" cy="2502"/>
            </a:xfrm>
            <a:prstGeom prst="line">
              <a:avLst/>
            </a:prstGeom>
            <a:noFill/>
            <a:ln w="9525">
              <a:solidFill>
                <a:schemeClr val="tx1"/>
              </a:solidFill>
              <a:round/>
              <a:headEnd/>
              <a:tailEnd/>
            </a:ln>
          </p:spPr>
          <p:txBody>
            <a:bodyPr/>
            <a:lstStyle/>
            <a:p>
              <a:endParaRPr lang="en-GB"/>
            </a:p>
          </p:txBody>
        </p:sp>
        <p:sp>
          <p:nvSpPr>
            <p:cNvPr id="22" name="Rectangle 20"/>
            <p:cNvSpPr>
              <a:spLocks noChangeArrowheads="1"/>
            </p:cNvSpPr>
            <p:nvPr/>
          </p:nvSpPr>
          <p:spPr bwMode="auto">
            <a:xfrm>
              <a:off x="579" y="2847"/>
              <a:ext cx="91" cy="174"/>
            </a:xfrm>
            <a:prstGeom prst="rect">
              <a:avLst/>
            </a:prstGeom>
            <a:noFill/>
            <a:ln w="9525">
              <a:noFill/>
              <a:miter lim="800000"/>
              <a:headEnd/>
              <a:tailEnd/>
            </a:ln>
          </p:spPr>
          <p:txBody>
            <a:bodyPr wrap="none" lIns="0" tIns="0" rIns="0" bIns="0">
              <a:spAutoFit/>
            </a:bodyPr>
            <a:lstStyle/>
            <a:p>
              <a:pPr eaLnBrk="0" hangingPunct="0"/>
              <a:r>
                <a:rPr lang="en-US" sz="1800" i="0">
                  <a:latin typeface="Arial" charset="0"/>
                </a:rPr>
                <a:t>2</a:t>
              </a:r>
              <a:endParaRPr lang="en-US" sz="2400" i="0">
                <a:latin typeface="Times New Roman" pitchFamily="-65" charset="0"/>
              </a:endParaRPr>
            </a:p>
          </p:txBody>
        </p:sp>
        <p:sp>
          <p:nvSpPr>
            <p:cNvPr id="23" name="Rectangle 21"/>
            <p:cNvSpPr>
              <a:spLocks noChangeArrowheads="1"/>
            </p:cNvSpPr>
            <p:nvPr/>
          </p:nvSpPr>
          <p:spPr bwMode="auto">
            <a:xfrm>
              <a:off x="579" y="2222"/>
              <a:ext cx="91" cy="174"/>
            </a:xfrm>
            <a:prstGeom prst="rect">
              <a:avLst/>
            </a:prstGeom>
            <a:noFill/>
            <a:ln w="9525">
              <a:noFill/>
              <a:miter lim="800000"/>
              <a:headEnd/>
              <a:tailEnd/>
            </a:ln>
          </p:spPr>
          <p:txBody>
            <a:bodyPr wrap="none" lIns="0" tIns="0" rIns="0" bIns="0">
              <a:spAutoFit/>
            </a:bodyPr>
            <a:lstStyle/>
            <a:p>
              <a:pPr eaLnBrk="0" hangingPunct="0"/>
              <a:r>
                <a:rPr lang="en-US" sz="1800" i="0">
                  <a:latin typeface="Arial" charset="0"/>
                </a:rPr>
                <a:t>4</a:t>
              </a:r>
              <a:endParaRPr lang="en-US" sz="2400" i="0">
                <a:latin typeface="Times New Roman" pitchFamily="-65" charset="0"/>
              </a:endParaRPr>
            </a:p>
          </p:txBody>
        </p:sp>
        <p:sp>
          <p:nvSpPr>
            <p:cNvPr id="24" name="Rectangle 22"/>
            <p:cNvSpPr>
              <a:spLocks noChangeArrowheads="1"/>
            </p:cNvSpPr>
            <p:nvPr/>
          </p:nvSpPr>
          <p:spPr bwMode="auto">
            <a:xfrm>
              <a:off x="579" y="1597"/>
              <a:ext cx="91" cy="174"/>
            </a:xfrm>
            <a:prstGeom prst="rect">
              <a:avLst/>
            </a:prstGeom>
            <a:noFill/>
            <a:ln w="9525">
              <a:noFill/>
              <a:miter lim="800000"/>
              <a:headEnd/>
              <a:tailEnd/>
            </a:ln>
          </p:spPr>
          <p:txBody>
            <a:bodyPr wrap="none" lIns="0" tIns="0" rIns="0" bIns="0">
              <a:spAutoFit/>
            </a:bodyPr>
            <a:lstStyle/>
            <a:p>
              <a:pPr eaLnBrk="0" hangingPunct="0"/>
              <a:r>
                <a:rPr lang="en-US" sz="1800" i="0">
                  <a:latin typeface="Arial" charset="0"/>
                </a:rPr>
                <a:t>8</a:t>
              </a:r>
              <a:endParaRPr lang="en-US" sz="2400" i="0">
                <a:latin typeface="Times New Roman" pitchFamily="-65" charset="0"/>
              </a:endParaRPr>
            </a:p>
          </p:txBody>
        </p:sp>
        <p:sp>
          <p:nvSpPr>
            <p:cNvPr id="25" name="Rectangle 23"/>
            <p:cNvSpPr>
              <a:spLocks noChangeArrowheads="1"/>
            </p:cNvSpPr>
            <p:nvPr/>
          </p:nvSpPr>
          <p:spPr bwMode="auto">
            <a:xfrm>
              <a:off x="539" y="970"/>
              <a:ext cx="182" cy="174"/>
            </a:xfrm>
            <a:prstGeom prst="rect">
              <a:avLst/>
            </a:prstGeom>
            <a:noFill/>
            <a:ln w="9525">
              <a:noFill/>
              <a:miter lim="800000"/>
              <a:headEnd/>
              <a:tailEnd/>
            </a:ln>
          </p:spPr>
          <p:txBody>
            <a:bodyPr wrap="none" lIns="0" tIns="0" rIns="0" bIns="0">
              <a:spAutoFit/>
            </a:bodyPr>
            <a:lstStyle/>
            <a:p>
              <a:pPr eaLnBrk="0" hangingPunct="0"/>
              <a:r>
                <a:rPr lang="en-US" sz="1800" i="0">
                  <a:latin typeface="Arial" charset="0"/>
                </a:rPr>
                <a:t>16</a:t>
              </a:r>
              <a:endParaRPr lang="en-US" sz="2400" i="0">
                <a:latin typeface="Times New Roman" pitchFamily="-65" charset="0"/>
              </a:endParaRPr>
            </a:p>
          </p:txBody>
        </p:sp>
        <p:sp>
          <p:nvSpPr>
            <p:cNvPr id="26" name="Line 24"/>
            <p:cNvSpPr>
              <a:spLocks noChangeShapeType="1"/>
            </p:cNvSpPr>
            <p:nvPr/>
          </p:nvSpPr>
          <p:spPr bwMode="auto">
            <a:xfrm>
              <a:off x="1041" y="3532"/>
              <a:ext cx="1" cy="1"/>
            </a:xfrm>
            <a:prstGeom prst="line">
              <a:avLst/>
            </a:prstGeom>
            <a:noFill/>
            <a:ln w="17463">
              <a:solidFill>
                <a:schemeClr val="tx1"/>
              </a:solidFill>
              <a:round/>
              <a:headEnd/>
              <a:tailEnd/>
            </a:ln>
          </p:spPr>
          <p:txBody>
            <a:bodyPr/>
            <a:lstStyle/>
            <a:p>
              <a:endParaRPr lang="en-GB"/>
            </a:p>
          </p:txBody>
        </p:sp>
        <p:sp>
          <p:nvSpPr>
            <p:cNvPr id="27" name="Line 25"/>
            <p:cNvSpPr>
              <a:spLocks noChangeShapeType="1"/>
            </p:cNvSpPr>
            <p:nvPr/>
          </p:nvSpPr>
          <p:spPr bwMode="auto">
            <a:xfrm flipV="1">
              <a:off x="1580" y="3091"/>
              <a:ext cx="1" cy="299"/>
            </a:xfrm>
            <a:prstGeom prst="line">
              <a:avLst/>
            </a:prstGeom>
            <a:noFill/>
            <a:ln w="17463">
              <a:solidFill>
                <a:schemeClr val="tx1"/>
              </a:solidFill>
              <a:round/>
              <a:headEnd/>
              <a:tailEnd/>
            </a:ln>
          </p:spPr>
          <p:txBody>
            <a:bodyPr/>
            <a:lstStyle/>
            <a:p>
              <a:endParaRPr lang="en-GB"/>
            </a:p>
          </p:txBody>
        </p:sp>
        <p:sp>
          <p:nvSpPr>
            <p:cNvPr id="28" name="Line 26"/>
            <p:cNvSpPr>
              <a:spLocks noChangeShapeType="1"/>
            </p:cNvSpPr>
            <p:nvPr/>
          </p:nvSpPr>
          <p:spPr bwMode="auto">
            <a:xfrm flipV="1">
              <a:off x="2119" y="2744"/>
              <a:ext cx="1" cy="234"/>
            </a:xfrm>
            <a:prstGeom prst="line">
              <a:avLst/>
            </a:prstGeom>
            <a:noFill/>
            <a:ln w="17463">
              <a:solidFill>
                <a:schemeClr val="tx1"/>
              </a:solidFill>
              <a:round/>
              <a:headEnd/>
              <a:tailEnd/>
            </a:ln>
          </p:spPr>
          <p:txBody>
            <a:bodyPr/>
            <a:lstStyle/>
            <a:p>
              <a:endParaRPr lang="en-GB"/>
            </a:p>
          </p:txBody>
        </p:sp>
        <p:sp>
          <p:nvSpPr>
            <p:cNvPr id="29" name="Line 27"/>
            <p:cNvSpPr>
              <a:spLocks noChangeShapeType="1"/>
            </p:cNvSpPr>
            <p:nvPr/>
          </p:nvSpPr>
          <p:spPr bwMode="auto">
            <a:xfrm flipV="1">
              <a:off x="2658" y="2387"/>
              <a:ext cx="1" cy="311"/>
            </a:xfrm>
            <a:prstGeom prst="line">
              <a:avLst/>
            </a:prstGeom>
            <a:noFill/>
            <a:ln w="17463">
              <a:solidFill>
                <a:schemeClr val="tx1"/>
              </a:solidFill>
              <a:round/>
              <a:headEnd/>
              <a:tailEnd/>
            </a:ln>
          </p:spPr>
          <p:txBody>
            <a:bodyPr/>
            <a:lstStyle/>
            <a:p>
              <a:endParaRPr lang="en-GB"/>
            </a:p>
          </p:txBody>
        </p:sp>
        <p:sp>
          <p:nvSpPr>
            <p:cNvPr id="30" name="Line 28"/>
            <p:cNvSpPr>
              <a:spLocks noChangeShapeType="1"/>
            </p:cNvSpPr>
            <p:nvPr/>
          </p:nvSpPr>
          <p:spPr bwMode="auto">
            <a:xfrm flipV="1">
              <a:off x="3197" y="2212"/>
              <a:ext cx="1" cy="216"/>
            </a:xfrm>
            <a:prstGeom prst="line">
              <a:avLst/>
            </a:prstGeom>
            <a:noFill/>
            <a:ln w="17463">
              <a:solidFill>
                <a:schemeClr val="tx1"/>
              </a:solidFill>
              <a:round/>
              <a:headEnd/>
              <a:tailEnd/>
            </a:ln>
          </p:spPr>
          <p:txBody>
            <a:bodyPr/>
            <a:lstStyle/>
            <a:p>
              <a:endParaRPr lang="en-GB"/>
            </a:p>
          </p:txBody>
        </p:sp>
        <p:sp>
          <p:nvSpPr>
            <p:cNvPr id="31" name="Line 29"/>
            <p:cNvSpPr>
              <a:spLocks noChangeShapeType="1"/>
            </p:cNvSpPr>
            <p:nvPr/>
          </p:nvSpPr>
          <p:spPr bwMode="auto">
            <a:xfrm flipV="1">
              <a:off x="3736" y="1657"/>
              <a:ext cx="1" cy="577"/>
            </a:xfrm>
            <a:prstGeom prst="line">
              <a:avLst/>
            </a:prstGeom>
            <a:noFill/>
            <a:ln w="17463">
              <a:solidFill>
                <a:schemeClr val="tx1"/>
              </a:solidFill>
              <a:round/>
              <a:headEnd/>
              <a:tailEnd/>
            </a:ln>
          </p:spPr>
          <p:txBody>
            <a:bodyPr/>
            <a:lstStyle/>
            <a:p>
              <a:endParaRPr lang="en-GB"/>
            </a:p>
          </p:txBody>
        </p:sp>
        <p:sp>
          <p:nvSpPr>
            <p:cNvPr id="32" name="Line 30"/>
            <p:cNvSpPr>
              <a:spLocks noChangeShapeType="1"/>
            </p:cNvSpPr>
            <p:nvPr/>
          </p:nvSpPr>
          <p:spPr bwMode="auto">
            <a:xfrm flipV="1">
              <a:off x="4274" y="1839"/>
              <a:ext cx="1" cy="388"/>
            </a:xfrm>
            <a:prstGeom prst="line">
              <a:avLst/>
            </a:prstGeom>
            <a:noFill/>
            <a:ln w="17463">
              <a:solidFill>
                <a:schemeClr val="tx1"/>
              </a:solidFill>
              <a:round/>
              <a:headEnd/>
              <a:tailEnd/>
            </a:ln>
          </p:spPr>
          <p:txBody>
            <a:bodyPr/>
            <a:lstStyle/>
            <a:p>
              <a:endParaRPr lang="en-GB"/>
            </a:p>
          </p:txBody>
        </p:sp>
        <p:sp>
          <p:nvSpPr>
            <p:cNvPr id="33" name="Line 31"/>
            <p:cNvSpPr>
              <a:spLocks noChangeShapeType="1"/>
            </p:cNvSpPr>
            <p:nvPr/>
          </p:nvSpPr>
          <p:spPr bwMode="auto">
            <a:xfrm flipV="1">
              <a:off x="4813" y="1645"/>
              <a:ext cx="1" cy="440"/>
            </a:xfrm>
            <a:prstGeom prst="line">
              <a:avLst/>
            </a:prstGeom>
            <a:noFill/>
            <a:ln w="17463">
              <a:solidFill>
                <a:schemeClr val="tx1"/>
              </a:solidFill>
              <a:round/>
              <a:headEnd/>
              <a:tailEnd/>
            </a:ln>
          </p:spPr>
          <p:txBody>
            <a:bodyPr/>
            <a:lstStyle/>
            <a:p>
              <a:endParaRPr lang="en-GB"/>
            </a:p>
          </p:txBody>
        </p:sp>
        <p:sp>
          <p:nvSpPr>
            <p:cNvPr id="34" name="Line 32"/>
            <p:cNvSpPr>
              <a:spLocks noChangeShapeType="1"/>
            </p:cNvSpPr>
            <p:nvPr/>
          </p:nvSpPr>
          <p:spPr bwMode="auto">
            <a:xfrm flipV="1">
              <a:off x="5353" y="1178"/>
              <a:ext cx="1" cy="711"/>
            </a:xfrm>
            <a:prstGeom prst="line">
              <a:avLst/>
            </a:prstGeom>
            <a:noFill/>
            <a:ln w="17463">
              <a:solidFill>
                <a:schemeClr val="tx1"/>
              </a:solidFill>
              <a:round/>
              <a:headEnd/>
              <a:tailEnd/>
            </a:ln>
          </p:spPr>
          <p:txBody>
            <a:bodyPr/>
            <a:lstStyle/>
            <a:p>
              <a:endParaRPr lang="en-GB"/>
            </a:p>
          </p:txBody>
        </p:sp>
        <p:sp>
          <p:nvSpPr>
            <p:cNvPr id="35" name="Line 33"/>
            <p:cNvSpPr>
              <a:spLocks noChangeShapeType="1"/>
            </p:cNvSpPr>
            <p:nvPr/>
          </p:nvSpPr>
          <p:spPr bwMode="auto">
            <a:xfrm>
              <a:off x="744" y="3532"/>
              <a:ext cx="4932" cy="1"/>
            </a:xfrm>
            <a:prstGeom prst="line">
              <a:avLst/>
            </a:prstGeom>
            <a:noFill/>
            <a:ln w="9525">
              <a:solidFill>
                <a:schemeClr val="tx1"/>
              </a:solidFill>
              <a:round/>
              <a:headEnd/>
              <a:tailEnd/>
            </a:ln>
          </p:spPr>
          <p:txBody>
            <a:bodyPr/>
            <a:lstStyle/>
            <a:p>
              <a:endParaRPr lang="en-GB"/>
            </a:p>
          </p:txBody>
        </p:sp>
        <p:sp>
          <p:nvSpPr>
            <p:cNvPr id="36" name="Line 34"/>
            <p:cNvSpPr>
              <a:spLocks noChangeShapeType="1"/>
            </p:cNvSpPr>
            <p:nvPr/>
          </p:nvSpPr>
          <p:spPr bwMode="auto">
            <a:xfrm flipV="1">
              <a:off x="1148" y="1170"/>
              <a:ext cx="4528" cy="2278"/>
            </a:xfrm>
            <a:prstGeom prst="line">
              <a:avLst/>
            </a:prstGeom>
            <a:noFill/>
            <a:ln w="9525">
              <a:solidFill>
                <a:schemeClr val="tx1"/>
              </a:solidFill>
              <a:prstDash val="sysDot"/>
              <a:round/>
              <a:headEnd/>
              <a:tailEnd/>
            </a:ln>
          </p:spPr>
          <p:txBody>
            <a:bodyPr/>
            <a:lstStyle/>
            <a:p>
              <a:endParaRPr lang="en-GB"/>
            </a:p>
          </p:txBody>
        </p:sp>
      </p:grpSp>
      <p:sp>
        <p:nvSpPr>
          <p:cNvPr id="37" name="Text Box 36"/>
          <p:cNvSpPr txBox="1">
            <a:spLocks noChangeArrowheads="1"/>
          </p:cNvSpPr>
          <p:nvPr/>
        </p:nvSpPr>
        <p:spPr bwMode="auto">
          <a:xfrm>
            <a:off x="1185863" y="5661025"/>
            <a:ext cx="7489825" cy="360363"/>
          </a:xfrm>
          <a:prstGeom prst="rect">
            <a:avLst/>
          </a:prstGeom>
          <a:noFill/>
          <a:ln w="9525">
            <a:noFill/>
            <a:miter lim="800000"/>
            <a:headEnd/>
            <a:tailEnd/>
          </a:ln>
        </p:spPr>
        <p:txBody>
          <a:bodyPr/>
          <a:lstStyle/>
          <a:p>
            <a:pPr eaLnBrk="0" hangingPunct="0"/>
            <a:r>
              <a:rPr lang="en-US" sz="1400" b="1" i="0" dirty="0">
                <a:latin typeface="Arial" charset="0"/>
              </a:rPr>
              <a:t> Never       1-5         6-10      11-15        16-20        21-25        26-30       31-40        41+</a:t>
            </a:r>
          </a:p>
          <a:p>
            <a:pPr eaLnBrk="0" hangingPunct="0"/>
            <a:endParaRPr lang="en-US" sz="1400" b="1" i="0" dirty="0">
              <a:latin typeface="Arial" charset="0"/>
            </a:endParaRPr>
          </a:p>
        </p:txBody>
      </p:sp>
      <p:sp>
        <p:nvSpPr>
          <p:cNvPr id="38" name="Text Box 37"/>
          <p:cNvSpPr txBox="1">
            <a:spLocks noChangeArrowheads="1"/>
          </p:cNvSpPr>
          <p:nvPr/>
        </p:nvSpPr>
        <p:spPr bwMode="auto">
          <a:xfrm rot="16200000" flipH="1">
            <a:off x="-620712" y="2910037"/>
            <a:ext cx="2438400" cy="307975"/>
          </a:xfrm>
          <a:prstGeom prst="rect">
            <a:avLst/>
          </a:prstGeom>
          <a:noFill/>
          <a:ln w="9525">
            <a:noFill/>
            <a:miter lim="800000"/>
            <a:headEnd/>
            <a:tailEnd/>
          </a:ln>
        </p:spPr>
        <p:txBody>
          <a:bodyPr lIns="0" tIns="0" rIns="0" bIns="0">
            <a:spAutoFit/>
          </a:bodyPr>
          <a:lstStyle/>
          <a:p>
            <a:pPr eaLnBrk="0" hangingPunct="0">
              <a:spcBef>
                <a:spcPct val="50000"/>
              </a:spcBef>
            </a:pPr>
            <a:r>
              <a:rPr lang="en-US" sz="2000" b="1" i="0" dirty="0">
                <a:latin typeface="Arial" charset="0"/>
              </a:rPr>
              <a:t>OR (99% CI)</a:t>
            </a:r>
            <a:endParaRPr lang="en-CA" sz="2000" b="1" i="0" dirty="0">
              <a:latin typeface="Arial" charset="0"/>
            </a:endParaRPr>
          </a:p>
        </p:txBody>
      </p:sp>
      <p:sp>
        <p:nvSpPr>
          <p:cNvPr id="39" name="Text Box 38"/>
          <p:cNvSpPr txBox="1">
            <a:spLocks noChangeArrowheads="1"/>
          </p:cNvSpPr>
          <p:nvPr/>
        </p:nvSpPr>
        <p:spPr bwMode="auto">
          <a:xfrm>
            <a:off x="4953000" y="6172200"/>
            <a:ext cx="3846513" cy="366713"/>
          </a:xfrm>
          <a:prstGeom prst="rect">
            <a:avLst/>
          </a:prstGeom>
          <a:noFill/>
          <a:ln w="9525">
            <a:noFill/>
            <a:miter lim="800000"/>
            <a:headEnd/>
            <a:tailEnd/>
          </a:ln>
        </p:spPr>
        <p:txBody>
          <a:bodyPr wrap="none">
            <a:spAutoFit/>
          </a:bodyPr>
          <a:lstStyle/>
          <a:p>
            <a:r>
              <a:rPr lang="en-GB" sz="1200" i="0" dirty="0">
                <a:latin typeface="Arial" charset="0"/>
              </a:rPr>
              <a:t>The Lancet, Volume 368, Issue 9536, Pages 647-658</a:t>
            </a:r>
            <a:r>
              <a:rPr lang="en-GB" sz="1800" i="0" dirty="0">
                <a:latin typeface="Arial"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381000"/>
            <a:ext cx="7543800" cy="6381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smtClean="0">
                <a:ln>
                  <a:noFill/>
                </a:ln>
                <a:solidFill>
                  <a:schemeClr val="tx1"/>
                </a:solidFill>
                <a:effectLst/>
                <a:uLnTx/>
                <a:uFillTx/>
                <a:latin typeface="+mj-lt"/>
                <a:ea typeface="ＭＳ Ｐゴシック" pitchFamily="-65" charset="-128"/>
                <a:cs typeface="+mj-cs"/>
              </a:rPr>
              <a:t>Risk of AMI associated with type of tobacco used</a:t>
            </a:r>
          </a:p>
        </p:txBody>
      </p:sp>
      <p:pic>
        <p:nvPicPr>
          <p:cNvPr id="5" name="Picture 3"/>
          <p:cNvPicPr>
            <a:picLocks noChangeAspect="1" noChangeArrowheads="1"/>
          </p:cNvPicPr>
          <p:nvPr/>
        </p:nvPicPr>
        <p:blipFill>
          <a:blip r:embed="rId2" cstate="print"/>
          <a:srcRect/>
          <a:stretch>
            <a:fillRect/>
          </a:stretch>
        </p:blipFill>
        <p:spPr>
          <a:xfrm>
            <a:off x="175819" y="1268760"/>
            <a:ext cx="8788669" cy="5040560"/>
          </a:xfrm>
          <a:prstGeom prst="rect">
            <a:avLst/>
          </a:prstGeom>
        </p:spPr>
      </p:pic>
      <p:sp>
        <p:nvSpPr>
          <p:cNvPr id="6" name="Text Box 4"/>
          <p:cNvSpPr txBox="1">
            <a:spLocks noChangeArrowheads="1"/>
          </p:cNvSpPr>
          <p:nvPr/>
        </p:nvSpPr>
        <p:spPr bwMode="auto">
          <a:xfrm>
            <a:off x="592138" y="6184900"/>
            <a:ext cx="3846512" cy="366713"/>
          </a:xfrm>
          <a:prstGeom prst="rect">
            <a:avLst/>
          </a:prstGeom>
          <a:noFill/>
          <a:ln w="9525">
            <a:noFill/>
            <a:miter lim="800000"/>
            <a:headEnd/>
            <a:tailEnd/>
          </a:ln>
        </p:spPr>
        <p:txBody>
          <a:bodyPr wrap="none">
            <a:spAutoFit/>
          </a:bodyPr>
          <a:lstStyle/>
          <a:p>
            <a:r>
              <a:rPr lang="en-GB" sz="1200" i="0">
                <a:solidFill>
                  <a:srgbClr val="FFFFFF"/>
                </a:solidFill>
                <a:latin typeface="Arial" charset="0"/>
              </a:rPr>
              <a:t>The Lancet, Volume 368, Issue 9536, Pages 647-658</a:t>
            </a:r>
            <a:r>
              <a:rPr lang="en-GB" sz="1800" i="0">
                <a:solidFill>
                  <a:srgbClr val="FFFFFF"/>
                </a:solidFill>
                <a:latin typeface="Arial"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38200" y="332656"/>
            <a:ext cx="7543800" cy="10081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Survival among UK male doctors born 1900-1930 (n=34,439, 1951)</a:t>
            </a:r>
          </a:p>
        </p:txBody>
      </p:sp>
      <p:pic>
        <p:nvPicPr>
          <p:cNvPr id="5" name="Picture 3"/>
          <p:cNvPicPr>
            <a:picLocks noChangeAspect="1" noChangeArrowheads="1"/>
          </p:cNvPicPr>
          <p:nvPr/>
        </p:nvPicPr>
        <p:blipFill>
          <a:blip r:embed="rId3" cstate="print"/>
          <a:srcRect/>
          <a:stretch>
            <a:fillRect/>
          </a:stretch>
        </p:blipFill>
        <p:spPr>
          <a:xfrm>
            <a:off x="446856" y="1562571"/>
            <a:ext cx="8229600" cy="45307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428625"/>
            <a:ext cx="7543800" cy="638175"/>
          </a:xfrm>
        </p:spPr>
        <p:txBody>
          <a:bodyPr>
            <a:noAutofit/>
          </a:bodyPr>
          <a:lstStyle/>
          <a:p>
            <a:pPr eaLnBrk="1" hangingPunct="1"/>
            <a:r>
              <a:rPr lang="en-GB" sz="3600" b="1" smtClean="0">
                <a:ea typeface="ＭＳ Ｐゴシック" pitchFamily="-65" charset="-128"/>
              </a:rPr>
              <a:t>Effects on survival of stopping smoking cigarettes at age 25-44 </a:t>
            </a:r>
          </a:p>
        </p:txBody>
      </p:sp>
      <p:pic>
        <p:nvPicPr>
          <p:cNvPr id="5" name="Picture 3"/>
          <p:cNvPicPr>
            <a:picLocks noGrp="1" noChangeAspect="1" noChangeArrowheads="1"/>
          </p:cNvPicPr>
          <p:nvPr>
            <p:ph idx="1"/>
          </p:nvPr>
        </p:nvPicPr>
        <p:blipFill>
          <a:blip r:embed="rId2" cstate="print"/>
          <a:srcRect b="51786"/>
          <a:stretch>
            <a:fillRect/>
          </a:stretch>
        </p:blipFill>
        <p:spPr>
          <a:xfrm>
            <a:off x="745232" y="1412776"/>
            <a:ext cx="7211144" cy="498143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4"/>
          <p:cNvPicPr>
            <a:picLocks noChangeAspect="1" noChangeArrowheads="1"/>
          </p:cNvPicPr>
          <p:nvPr/>
        </p:nvPicPr>
        <p:blipFill>
          <a:blip r:embed="rId2" cstate="print"/>
          <a:srcRect l="2257" t="4225"/>
          <a:stretch>
            <a:fillRect/>
          </a:stretch>
        </p:blipFill>
        <p:spPr bwMode="auto">
          <a:xfrm>
            <a:off x="97636" y="1340769"/>
            <a:ext cx="8938860" cy="4831432"/>
          </a:xfrm>
          <a:prstGeom prst="rect">
            <a:avLst/>
          </a:prstGeom>
          <a:noFill/>
          <a:ln w="12700">
            <a:noFill/>
            <a:miter lim="800000"/>
            <a:headEnd/>
            <a:tailEnd/>
          </a:ln>
        </p:spPr>
      </p:pic>
      <p:sp>
        <p:nvSpPr>
          <p:cNvPr id="5" name="Text Box 5"/>
          <p:cNvSpPr txBox="1">
            <a:spLocks noChangeArrowheads="1"/>
          </p:cNvSpPr>
          <p:nvPr/>
        </p:nvSpPr>
        <p:spPr bwMode="auto">
          <a:xfrm>
            <a:off x="683568" y="404664"/>
            <a:ext cx="7344816" cy="523220"/>
          </a:xfrm>
          <a:prstGeom prst="rect">
            <a:avLst/>
          </a:prstGeom>
          <a:noFill/>
          <a:ln w="12700">
            <a:noFill/>
            <a:miter lim="800000"/>
            <a:headEnd/>
            <a:tailEnd/>
          </a:ln>
        </p:spPr>
        <p:txBody>
          <a:bodyPr wrap="square">
            <a:spAutoFit/>
          </a:bodyPr>
          <a:lstStyle/>
          <a:p>
            <a:pPr algn="ctr"/>
            <a:r>
              <a:rPr lang="en-GB" sz="2800" b="1" i="0" dirty="0">
                <a:solidFill>
                  <a:schemeClr val="tx2">
                    <a:lumMod val="75000"/>
                  </a:schemeClr>
                </a:solidFill>
                <a:latin typeface="Arial" charset="0"/>
                <a:cs typeface="Arial" charset="0"/>
              </a:rPr>
              <a:t>UK </a:t>
            </a:r>
            <a:r>
              <a:rPr lang="en-GB" sz="2800" b="1" i="0" dirty="0" smtClean="0">
                <a:solidFill>
                  <a:schemeClr val="tx2">
                    <a:lumMod val="75000"/>
                  </a:schemeClr>
                </a:solidFill>
                <a:latin typeface="Arial" charset="0"/>
                <a:cs typeface="Arial" charset="0"/>
              </a:rPr>
              <a:t>CAD </a:t>
            </a:r>
            <a:r>
              <a:rPr lang="en-GB" sz="2800" b="1" i="0" dirty="0">
                <a:solidFill>
                  <a:schemeClr val="tx2">
                    <a:lumMod val="75000"/>
                  </a:schemeClr>
                </a:solidFill>
                <a:latin typeface="Arial" charset="0"/>
                <a:cs typeface="Arial" charset="0"/>
              </a:rPr>
              <a:t>mortality rates – BHF 2008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28600" y="332656"/>
            <a:ext cx="7543800" cy="638175"/>
          </a:xfrm>
        </p:spPr>
        <p:txBody>
          <a:bodyPr>
            <a:noAutofit/>
          </a:bodyPr>
          <a:lstStyle/>
          <a:p>
            <a:pPr eaLnBrk="1" hangingPunct="1"/>
            <a:r>
              <a:rPr lang="en-GB" sz="3600" b="1" dirty="0" smtClean="0">
                <a:ea typeface="ＭＳ Ｐゴシック" pitchFamily="-65" charset="-128"/>
              </a:rPr>
              <a:t>Effects on survival of stopping smoking cigarettes at age 45-64</a:t>
            </a:r>
          </a:p>
        </p:txBody>
      </p:sp>
      <p:pic>
        <p:nvPicPr>
          <p:cNvPr id="5" name="Picture 3"/>
          <p:cNvPicPr>
            <a:picLocks noGrp="1" noChangeAspect="1" noChangeArrowheads="1"/>
          </p:cNvPicPr>
          <p:nvPr>
            <p:ph idx="1"/>
          </p:nvPr>
        </p:nvPicPr>
        <p:blipFill>
          <a:blip r:embed="rId2" cstate="print"/>
          <a:srcRect t="48369"/>
          <a:stretch>
            <a:fillRect/>
          </a:stretch>
        </p:blipFill>
        <p:spPr>
          <a:xfrm>
            <a:off x="738046" y="1224136"/>
            <a:ext cx="7290338" cy="530120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normAutofit/>
          </a:bodyPr>
          <a:lstStyle/>
          <a:p>
            <a:pPr>
              <a:spcAft>
                <a:spcPts val="600"/>
              </a:spcAft>
            </a:pPr>
            <a:r>
              <a:rPr lang="en-GB" sz="2800" dirty="0" smtClean="0">
                <a:solidFill>
                  <a:schemeClr val="accent1">
                    <a:lumMod val="50000"/>
                  </a:schemeClr>
                </a:solidFill>
              </a:rPr>
              <a:t>National Health and Nutrition Examination Survey II </a:t>
            </a:r>
            <a:r>
              <a:rPr lang="en-GB" sz="2800" dirty="0" smtClean="0"/>
              <a:t>(NHANES II), 1976-1980: Prevalence of angina was higher in people with than in those without diabetes</a:t>
            </a:r>
          </a:p>
          <a:p>
            <a:pPr>
              <a:spcAft>
                <a:spcPts val="600"/>
              </a:spcAft>
            </a:pPr>
            <a:r>
              <a:rPr lang="en-GB" sz="2800" dirty="0" smtClean="0"/>
              <a:t>Age-adjusted incidence of CHD was 4X greater in diabetics than non-diabetics in the </a:t>
            </a:r>
            <a:r>
              <a:rPr lang="en-GB" sz="2800" dirty="0" smtClean="0">
                <a:solidFill>
                  <a:srgbClr val="C00000"/>
                </a:solidFill>
              </a:rPr>
              <a:t>Multiple Risk Factor Intervention Trial </a:t>
            </a:r>
            <a:r>
              <a:rPr lang="en-GB" sz="2800" dirty="0" smtClean="0"/>
              <a:t>(MRFIT)</a:t>
            </a:r>
          </a:p>
          <a:p>
            <a:pPr>
              <a:spcAft>
                <a:spcPts val="600"/>
              </a:spcAft>
            </a:pPr>
            <a:r>
              <a:rPr lang="en-GB" sz="2800" dirty="0" smtClean="0"/>
              <a:t>CHD contributes to 60% deaths in diabetics</a:t>
            </a:r>
          </a:p>
          <a:p>
            <a:pPr>
              <a:spcAft>
                <a:spcPts val="600"/>
              </a:spcAft>
            </a:pPr>
            <a:r>
              <a:rPr lang="en-GB" sz="2800" dirty="0" smtClean="0"/>
              <a:t>Diabetics have 2-3 fold increased risk for CHD and 2-4 fold increased risk for CHD morbidity/mortality</a:t>
            </a:r>
            <a:endParaRPr lang="en-GB" sz="2800" dirty="0"/>
          </a:p>
        </p:txBody>
      </p:sp>
      <p:sp>
        <p:nvSpPr>
          <p:cNvPr id="4" name="Rectangle 2"/>
          <p:cNvSpPr txBox="1">
            <a:spLocks noChangeArrowheads="1"/>
          </p:cNvSpPr>
          <p:nvPr/>
        </p:nvSpPr>
        <p:spPr>
          <a:xfrm>
            <a:off x="628600" y="170384"/>
            <a:ext cx="7543800" cy="882352"/>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Diabetes</a:t>
            </a:r>
            <a:endParaRPr kumimoji="0" lang="en-GB"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valence Trends in England (2006-2010)"/>
          <p:cNvPicPr>
            <a:picLocks noChangeAspect="1" noChangeArrowheads="1"/>
          </p:cNvPicPr>
          <p:nvPr/>
        </p:nvPicPr>
        <p:blipFill>
          <a:blip r:embed="rId2" cstate="print"/>
          <a:srcRect/>
          <a:stretch>
            <a:fillRect/>
          </a:stretch>
        </p:blipFill>
        <p:spPr bwMode="auto">
          <a:xfrm>
            <a:off x="144016" y="1175964"/>
            <a:ext cx="8892480" cy="419725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jech.bmj.com/content/63/4/332/F1.large.jpg"/>
          <p:cNvPicPr>
            <a:picLocks noChangeAspect="1" noChangeArrowheads="1"/>
          </p:cNvPicPr>
          <p:nvPr/>
        </p:nvPicPr>
        <p:blipFill>
          <a:blip r:embed="rId2" cstate="print"/>
          <a:srcRect/>
          <a:stretch>
            <a:fillRect/>
          </a:stretch>
        </p:blipFill>
        <p:spPr bwMode="auto">
          <a:xfrm>
            <a:off x="1187624" y="1124744"/>
            <a:ext cx="6552728" cy="5193722"/>
          </a:xfrm>
          <a:prstGeom prst="rect">
            <a:avLst/>
          </a:prstGeom>
          <a:noFill/>
          <a:ln>
            <a:solidFill>
              <a:srgbClr val="000000"/>
            </a:solidFill>
          </a:ln>
        </p:spPr>
      </p:pic>
      <p:sp>
        <p:nvSpPr>
          <p:cNvPr id="6" name="Rectangle 4"/>
          <p:cNvSpPr>
            <a:spLocks noGrp="1" noChangeArrowheads="1"/>
          </p:cNvSpPr>
          <p:nvPr>
            <p:ph type="title"/>
          </p:nvPr>
        </p:nvSpPr>
        <p:spPr>
          <a:xfrm>
            <a:off x="1132656" y="332656"/>
            <a:ext cx="7543800" cy="638175"/>
          </a:xfrm>
        </p:spPr>
        <p:txBody>
          <a:bodyPr>
            <a:normAutofit fontScale="90000"/>
          </a:bodyPr>
          <a:lstStyle/>
          <a:p>
            <a:pPr algn="l"/>
            <a:r>
              <a:rPr lang="en-GB" sz="3600" b="1" dirty="0" smtClean="0">
                <a:ea typeface="ＭＳ Ｐゴシック" pitchFamily="-65" charset="-128"/>
              </a:rPr>
              <a:t>Type-2 Diabetes – UK prevalence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srcRect/>
          <a:stretch>
            <a:fillRect/>
          </a:stretch>
        </p:blipFill>
        <p:spPr bwMode="auto">
          <a:xfrm>
            <a:off x="1066800" y="476672"/>
            <a:ext cx="7064375" cy="5616575"/>
          </a:xfrm>
          <a:prstGeom prst="rect">
            <a:avLst/>
          </a:prstGeom>
          <a:noFill/>
          <a:ln w="9525">
            <a:solidFill>
              <a:srgbClr val="000000"/>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b="1" dirty="0" smtClean="0"/>
              <a:t>Contribution of risk factors to CHD</a:t>
            </a:r>
            <a:endParaRPr lang="en-GB" b="1" dirty="0"/>
          </a:p>
        </p:txBody>
      </p:sp>
      <p:sp>
        <p:nvSpPr>
          <p:cNvPr id="3" name="Content Placeholder 2"/>
          <p:cNvSpPr>
            <a:spLocks noGrp="1"/>
          </p:cNvSpPr>
          <p:nvPr>
            <p:ph idx="1"/>
          </p:nvPr>
        </p:nvSpPr>
        <p:spPr>
          <a:xfrm>
            <a:off x="457200" y="1268760"/>
            <a:ext cx="8229600" cy="4857403"/>
          </a:xfrm>
        </p:spPr>
        <p:txBody>
          <a:bodyPr/>
          <a:lstStyle/>
          <a:p>
            <a:pPr>
              <a:buNone/>
            </a:pPr>
            <a:endParaRPr lang="en-GB" dirty="0" smtClean="0"/>
          </a:p>
          <a:p>
            <a:pPr>
              <a:buNone/>
            </a:pPr>
            <a:r>
              <a:rPr lang="en-GB" dirty="0" smtClean="0"/>
              <a:t>	</a:t>
            </a:r>
            <a:r>
              <a:rPr lang="en-GB" dirty="0" smtClean="0">
                <a:solidFill>
                  <a:schemeClr val="accent1">
                    <a:lumMod val="75000"/>
                  </a:schemeClr>
                </a:solidFill>
              </a:rPr>
              <a:t>Known CHD risk factors contribute to 50% of CHD: True/False</a:t>
            </a:r>
            <a:endParaRPr lang="en-GB" dirty="0">
              <a:solidFill>
                <a:schemeClr val="accent1">
                  <a:lumMod val="7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MRFIT &amp; CHA Trials</a:t>
            </a:r>
            <a:endParaRPr lang="en-GB" dirty="0"/>
          </a:p>
        </p:txBody>
      </p:sp>
      <p:sp>
        <p:nvSpPr>
          <p:cNvPr id="3" name="Content Placeholder 2"/>
          <p:cNvSpPr>
            <a:spLocks noGrp="1"/>
          </p:cNvSpPr>
          <p:nvPr>
            <p:ph idx="1"/>
          </p:nvPr>
        </p:nvSpPr>
        <p:spPr>
          <a:xfrm>
            <a:off x="457200" y="1268760"/>
            <a:ext cx="8229600" cy="4713387"/>
          </a:xfrm>
        </p:spPr>
        <p:txBody>
          <a:bodyPr>
            <a:normAutofit/>
          </a:bodyPr>
          <a:lstStyle/>
          <a:p>
            <a:r>
              <a:rPr lang="en-GB" sz="2800" dirty="0" smtClean="0"/>
              <a:t>Greenland et al 1999:  Published results of 2 large prospective studies with 366,559 mainly Caucasian participants, 16 &amp; 22 yr F/U</a:t>
            </a:r>
          </a:p>
          <a:p>
            <a:r>
              <a:rPr lang="en-GB" sz="2800" dirty="0" smtClean="0"/>
              <a:t>Individuals were segregated into young and middle-aged groups, and further stratified into ‘low-risk’ and ‘others’ subgroups. </a:t>
            </a:r>
            <a:endParaRPr lang="en-GB" sz="2800" dirty="0"/>
          </a:p>
        </p:txBody>
      </p:sp>
      <p:graphicFrame>
        <p:nvGraphicFramePr>
          <p:cNvPr id="4" name="Table 3"/>
          <p:cNvGraphicFramePr>
            <a:graphicFrameLocks noGrp="1"/>
          </p:cNvGraphicFramePr>
          <p:nvPr/>
        </p:nvGraphicFramePr>
        <p:xfrm>
          <a:off x="4211960" y="4005064"/>
          <a:ext cx="4032448" cy="2254872"/>
        </p:xfrm>
        <a:graphic>
          <a:graphicData uri="http://schemas.openxmlformats.org/drawingml/2006/table">
            <a:tbl>
              <a:tblPr/>
              <a:tblGrid>
                <a:gridCol w="3041591"/>
                <a:gridCol w="990857"/>
              </a:tblGrid>
              <a:tr h="276645">
                <a:tc>
                  <a:txBody>
                    <a:bodyPr/>
                    <a:lstStyle/>
                    <a:p>
                      <a:pPr algn="r">
                        <a:lnSpc>
                          <a:spcPct val="115000"/>
                        </a:lnSpc>
                        <a:spcAft>
                          <a:spcPts val="0"/>
                        </a:spcAft>
                      </a:pPr>
                      <a:r>
                        <a:rPr lang="en-GB" sz="1600" b="1" dirty="0">
                          <a:solidFill>
                            <a:srgbClr val="000000"/>
                          </a:solidFill>
                          <a:latin typeface="Arial"/>
                          <a:ea typeface="Times New Roman"/>
                          <a:cs typeface="Times New Roman"/>
                        </a:rPr>
                        <a:t>Low-risk criteria</a:t>
                      </a:r>
                      <a:endParaRPr lang="en-GB"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a:solidFill>
                            <a:srgbClr val="000000"/>
                          </a:solidFill>
                          <a:latin typeface="Arial"/>
                          <a:ea typeface="Times New Roman"/>
                          <a:cs typeface="Times New Roman"/>
                        </a:rPr>
                        <a:t> </a:t>
                      </a:r>
                      <a:endParaRPr lang="en-GB" sz="16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645">
                <a:tc>
                  <a:txBody>
                    <a:bodyPr/>
                    <a:lstStyle/>
                    <a:p>
                      <a:pPr algn="r">
                        <a:lnSpc>
                          <a:spcPct val="115000"/>
                        </a:lnSpc>
                        <a:spcAft>
                          <a:spcPts val="0"/>
                        </a:spcAft>
                      </a:pPr>
                      <a:r>
                        <a:rPr lang="en-GB" sz="1600" b="1" dirty="0">
                          <a:solidFill>
                            <a:srgbClr val="000000"/>
                          </a:solidFill>
                          <a:latin typeface="Arial"/>
                          <a:ea typeface="Times New Roman"/>
                          <a:cs typeface="Times New Roman"/>
                        </a:rPr>
                        <a:t>Serum cholesterol (mmol/L)</a:t>
                      </a:r>
                      <a:endParaRPr lang="en-GB" sz="16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600" b="1">
                          <a:solidFill>
                            <a:srgbClr val="000000"/>
                          </a:solidFill>
                          <a:latin typeface="Arial"/>
                          <a:ea typeface="Times New Roman"/>
                          <a:cs typeface="Times New Roman"/>
                        </a:rPr>
                        <a:t>&lt;5.17</a:t>
                      </a:r>
                      <a:endParaRPr lang="en-GB" sz="16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72376">
                <a:tc>
                  <a:txBody>
                    <a:bodyPr/>
                    <a:lstStyle/>
                    <a:p>
                      <a:pPr algn="r">
                        <a:lnSpc>
                          <a:spcPct val="115000"/>
                        </a:lnSpc>
                        <a:spcAft>
                          <a:spcPts val="0"/>
                        </a:spcAft>
                      </a:pPr>
                      <a:r>
                        <a:rPr lang="en-GB" sz="1600" b="1" dirty="0">
                          <a:solidFill>
                            <a:srgbClr val="000000"/>
                          </a:solidFill>
                          <a:latin typeface="Arial"/>
                          <a:ea typeface="Times New Roman"/>
                          <a:cs typeface="Times New Roman"/>
                        </a:rPr>
                        <a:t>Systolic BP/Diastolic BP (mmHg)</a:t>
                      </a:r>
                      <a:endParaRPr lang="en-GB" sz="1600" b="1" dirty="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600" b="1">
                          <a:solidFill>
                            <a:srgbClr val="000000"/>
                          </a:solidFill>
                          <a:latin typeface="Calibri"/>
                          <a:ea typeface="Times New Roman"/>
                          <a:cs typeface="Calibri"/>
                        </a:rPr>
                        <a:t>≤</a:t>
                      </a:r>
                      <a:r>
                        <a:rPr lang="en-GB" sz="1600" b="1">
                          <a:solidFill>
                            <a:srgbClr val="000000"/>
                          </a:solidFill>
                          <a:latin typeface="Arial"/>
                          <a:ea typeface="Times New Roman"/>
                          <a:cs typeface="Times New Roman"/>
                        </a:rPr>
                        <a:t>120/80</a:t>
                      </a:r>
                      <a:endParaRPr lang="en-GB" sz="1600" b="1">
                        <a:latin typeface="Calibri"/>
                        <a:ea typeface="Calibri"/>
                        <a:cs typeface="Times New Roman"/>
                      </a:endParaRPr>
                    </a:p>
                  </a:txBody>
                  <a:tcPr marL="68580" marR="68580" marT="0" marB="0" anchor="ctr">
                    <a:lnL>
                      <a:noFill/>
                    </a:lnL>
                    <a:lnR>
                      <a:noFill/>
                    </a:lnR>
                    <a:lnT>
                      <a:noFill/>
                    </a:lnT>
                    <a:lnB>
                      <a:noFill/>
                    </a:lnB>
                  </a:tcPr>
                </a:tc>
              </a:tr>
              <a:tr h="276645">
                <a:tc>
                  <a:txBody>
                    <a:bodyPr/>
                    <a:lstStyle/>
                    <a:p>
                      <a:pPr algn="r">
                        <a:lnSpc>
                          <a:spcPct val="115000"/>
                        </a:lnSpc>
                        <a:spcAft>
                          <a:spcPts val="0"/>
                        </a:spcAft>
                      </a:pPr>
                      <a:r>
                        <a:rPr lang="en-GB" sz="1600" b="1" dirty="0">
                          <a:solidFill>
                            <a:srgbClr val="000000"/>
                          </a:solidFill>
                          <a:latin typeface="Arial"/>
                          <a:ea typeface="Times New Roman"/>
                          <a:cs typeface="Times New Roman"/>
                        </a:rPr>
                        <a:t>Current Smoker</a:t>
                      </a:r>
                      <a:endParaRPr lang="en-GB" sz="1600" b="1" dirty="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600" b="1">
                          <a:solidFill>
                            <a:srgbClr val="000000"/>
                          </a:solidFill>
                          <a:latin typeface="Arial"/>
                          <a:ea typeface="Times New Roman"/>
                          <a:cs typeface="Times New Roman"/>
                        </a:rPr>
                        <a:t>No</a:t>
                      </a:r>
                      <a:endParaRPr lang="en-GB" sz="1600" b="1">
                        <a:latin typeface="Calibri"/>
                        <a:ea typeface="Calibri"/>
                        <a:cs typeface="Times New Roman"/>
                      </a:endParaRPr>
                    </a:p>
                  </a:txBody>
                  <a:tcPr marL="68580" marR="68580" marT="0" marB="0" anchor="ctr">
                    <a:lnL>
                      <a:noFill/>
                    </a:lnL>
                    <a:lnR>
                      <a:noFill/>
                    </a:lnR>
                    <a:lnT>
                      <a:noFill/>
                    </a:lnT>
                    <a:lnB>
                      <a:noFill/>
                    </a:lnB>
                  </a:tcPr>
                </a:tc>
              </a:tr>
              <a:tr h="276645">
                <a:tc>
                  <a:txBody>
                    <a:bodyPr/>
                    <a:lstStyle/>
                    <a:p>
                      <a:pPr algn="r">
                        <a:lnSpc>
                          <a:spcPct val="115000"/>
                        </a:lnSpc>
                        <a:spcAft>
                          <a:spcPts val="0"/>
                        </a:spcAft>
                      </a:pPr>
                      <a:r>
                        <a:rPr lang="en-GB" sz="1600" b="1">
                          <a:solidFill>
                            <a:srgbClr val="000000"/>
                          </a:solidFill>
                          <a:latin typeface="Arial"/>
                          <a:ea typeface="Times New Roman"/>
                          <a:cs typeface="Times New Roman"/>
                        </a:rPr>
                        <a:t>Diabetes history</a:t>
                      </a:r>
                      <a:endParaRPr lang="en-GB" sz="16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600" b="1">
                          <a:solidFill>
                            <a:srgbClr val="000000"/>
                          </a:solidFill>
                          <a:latin typeface="Arial"/>
                          <a:ea typeface="Times New Roman"/>
                          <a:cs typeface="Times New Roman"/>
                        </a:rPr>
                        <a:t>No</a:t>
                      </a:r>
                      <a:endParaRPr lang="en-GB" sz="1600" b="1">
                        <a:latin typeface="Calibri"/>
                        <a:ea typeface="Calibri"/>
                        <a:cs typeface="Times New Roman"/>
                      </a:endParaRPr>
                    </a:p>
                  </a:txBody>
                  <a:tcPr marL="68580" marR="68580" marT="0" marB="0" anchor="ctr">
                    <a:lnL>
                      <a:noFill/>
                    </a:lnL>
                    <a:lnR>
                      <a:noFill/>
                    </a:lnR>
                    <a:lnT>
                      <a:noFill/>
                    </a:lnT>
                    <a:lnB>
                      <a:noFill/>
                    </a:lnB>
                  </a:tcPr>
                </a:tc>
              </a:tr>
              <a:tr h="276645">
                <a:tc>
                  <a:txBody>
                    <a:bodyPr/>
                    <a:lstStyle/>
                    <a:p>
                      <a:pPr algn="r">
                        <a:lnSpc>
                          <a:spcPct val="115000"/>
                        </a:lnSpc>
                        <a:spcAft>
                          <a:spcPts val="0"/>
                        </a:spcAft>
                      </a:pPr>
                      <a:r>
                        <a:rPr lang="en-GB" sz="1600" b="1">
                          <a:solidFill>
                            <a:srgbClr val="000000"/>
                          </a:solidFill>
                          <a:latin typeface="Arial"/>
                          <a:ea typeface="Times New Roman"/>
                          <a:cs typeface="Times New Roman"/>
                        </a:rPr>
                        <a:t>MI history</a:t>
                      </a:r>
                      <a:endParaRPr lang="en-GB" sz="16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600" b="1">
                          <a:solidFill>
                            <a:srgbClr val="000000"/>
                          </a:solidFill>
                          <a:latin typeface="Arial"/>
                          <a:ea typeface="Times New Roman"/>
                          <a:cs typeface="Times New Roman"/>
                        </a:rPr>
                        <a:t>No</a:t>
                      </a:r>
                      <a:endParaRPr lang="en-GB" sz="1600" b="1">
                        <a:latin typeface="Calibri"/>
                        <a:ea typeface="Calibri"/>
                        <a:cs typeface="Times New Roman"/>
                      </a:endParaRPr>
                    </a:p>
                  </a:txBody>
                  <a:tcPr marL="68580" marR="68580" marT="0" marB="0" anchor="ctr">
                    <a:lnL>
                      <a:noFill/>
                    </a:lnL>
                    <a:lnR>
                      <a:noFill/>
                    </a:lnR>
                    <a:lnT>
                      <a:noFill/>
                    </a:lnT>
                    <a:lnB>
                      <a:noFill/>
                    </a:lnB>
                  </a:tcPr>
                </a:tc>
              </a:tr>
              <a:tr h="276645">
                <a:tc>
                  <a:txBody>
                    <a:bodyPr/>
                    <a:lstStyle/>
                    <a:p>
                      <a:pPr algn="r">
                        <a:lnSpc>
                          <a:spcPct val="115000"/>
                        </a:lnSpc>
                        <a:spcAft>
                          <a:spcPts val="0"/>
                        </a:spcAft>
                      </a:pPr>
                      <a:r>
                        <a:rPr lang="en-GB" sz="1600" b="1">
                          <a:solidFill>
                            <a:srgbClr val="000000"/>
                          </a:solidFill>
                          <a:latin typeface="Arial"/>
                          <a:ea typeface="Times New Roman"/>
                          <a:cs typeface="Times New Roman"/>
                        </a:rPr>
                        <a:t>ECG Abnormalities*</a:t>
                      </a:r>
                      <a:endParaRPr lang="en-GB" sz="1600" b="1">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b="1" dirty="0">
                          <a:solidFill>
                            <a:srgbClr val="000000"/>
                          </a:solidFill>
                          <a:latin typeface="Arial"/>
                          <a:ea typeface="Times New Roman"/>
                          <a:cs typeface="Times New Roman"/>
                        </a:rPr>
                        <a:t>No</a:t>
                      </a:r>
                      <a:endParaRPr lang="en-GB" sz="1600" b="1" dirty="0">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2225" name="Text Box 1"/>
          <p:cNvSpPr txBox="1">
            <a:spLocks noChangeArrowheads="1"/>
          </p:cNvSpPr>
          <p:nvPr/>
        </p:nvSpPr>
        <p:spPr bwMode="auto">
          <a:xfrm>
            <a:off x="899592" y="5661248"/>
            <a:ext cx="331236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en-GB" sz="1600" b="1" i="0" u="none" strike="noStrike" cap="none" normalizeH="0" baseline="0" dirty="0" smtClean="0">
                <a:ln>
                  <a:noFill/>
                </a:ln>
                <a:solidFill>
                  <a:schemeClr val="tx1"/>
                </a:solidFill>
                <a:effectLst/>
                <a:latin typeface="Arial" pitchFamily="34" charset="0"/>
                <a:cs typeface="Arial" pitchFamily="34" charset="0"/>
              </a:rPr>
              <a:t>Table. Low-risk criteria (*only for CHA cohort).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496" y="1484784"/>
          <a:ext cx="8999983" cy="3365173"/>
        </p:xfrm>
        <a:graphic>
          <a:graphicData uri="http://schemas.openxmlformats.org/drawingml/2006/table">
            <a:tbl>
              <a:tblPr/>
              <a:tblGrid>
                <a:gridCol w="2767370"/>
                <a:gridCol w="1011344"/>
                <a:gridCol w="1199998"/>
                <a:gridCol w="1428983"/>
                <a:gridCol w="2592288"/>
              </a:tblGrid>
              <a:tr h="819107">
                <a:tc>
                  <a:txBody>
                    <a:bodyPr/>
                    <a:lstStyle/>
                    <a:p>
                      <a:pPr algn="l">
                        <a:lnSpc>
                          <a:spcPct val="115000"/>
                        </a:lnSpc>
                        <a:spcAft>
                          <a:spcPts val="0"/>
                        </a:spcAft>
                      </a:pPr>
                      <a:r>
                        <a:rPr lang="en-GB" sz="1800" b="1" dirty="0">
                          <a:solidFill>
                            <a:srgbClr val="000000"/>
                          </a:solidFill>
                          <a:latin typeface="Arial"/>
                          <a:ea typeface="Times New Roman"/>
                          <a:cs typeface="Times New Roman"/>
                        </a:rPr>
                        <a:t>Cohort</a:t>
                      </a:r>
                      <a:endParaRPr lang="en-GB" sz="18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i="1" dirty="0">
                          <a:solidFill>
                            <a:srgbClr val="000000"/>
                          </a:solidFill>
                          <a:latin typeface="Arial"/>
                          <a:ea typeface="Times New Roman"/>
                          <a:cs typeface="Times New Roman"/>
                        </a:rPr>
                        <a:t>n</a:t>
                      </a:r>
                      <a:endParaRPr lang="en-GB" sz="1800" b="1"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Low-risk</a:t>
                      </a:r>
                      <a:endParaRPr lang="en-GB" sz="18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Others</a:t>
                      </a:r>
                      <a:endParaRPr lang="en-GB" sz="18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Age-adjusted RR</a:t>
                      </a:r>
                      <a:endParaRPr lang="en-GB" sz="1800" b="1">
                        <a:latin typeface="Calibri"/>
                        <a:ea typeface="Calibri"/>
                        <a:cs typeface="Times New Roman"/>
                      </a:endParaRPr>
                    </a:p>
                    <a:p>
                      <a:pPr algn="ctr">
                        <a:lnSpc>
                          <a:spcPct val="115000"/>
                        </a:lnSpc>
                        <a:spcAft>
                          <a:spcPts val="0"/>
                        </a:spcAft>
                      </a:pPr>
                      <a:r>
                        <a:rPr lang="en-GB" sz="1800" b="1">
                          <a:solidFill>
                            <a:srgbClr val="000000"/>
                          </a:solidFill>
                          <a:latin typeface="Arial"/>
                          <a:ea typeface="Times New Roman"/>
                          <a:cs typeface="Times New Roman"/>
                        </a:rPr>
                        <a:t>Low-risk vs. Others</a:t>
                      </a:r>
                      <a:endParaRPr lang="en-GB" sz="1800" b="1">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520">
                <a:tc>
                  <a:txBody>
                    <a:bodyPr/>
                    <a:lstStyle/>
                    <a:p>
                      <a:pPr algn="l">
                        <a:lnSpc>
                          <a:spcPct val="115000"/>
                        </a:lnSpc>
                        <a:spcAft>
                          <a:spcPts val="0"/>
                        </a:spcAft>
                      </a:pPr>
                      <a:r>
                        <a:rPr lang="en-GB" sz="1800" b="1" dirty="0">
                          <a:solidFill>
                            <a:srgbClr val="000000"/>
                          </a:solidFill>
                          <a:latin typeface="Arial"/>
                          <a:ea typeface="Times New Roman"/>
                          <a:cs typeface="Times New Roman"/>
                        </a:rPr>
                        <a:t>MRFIT Men aged 35-39</a:t>
                      </a:r>
                      <a:endParaRPr lang="en-GB" sz="1800" b="1"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72,144</a:t>
                      </a:r>
                      <a:endParaRPr lang="en-GB" sz="18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11 (0.2)</a:t>
                      </a:r>
                      <a:endParaRPr lang="en-GB" sz="18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735 (1.5)</a:t>
                      </a:r>
                      <a:endParaRPr lang="en-GB" sz="18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0.14 (0.08-0.25)</a:t>
                      </a:r>
                      <a:endParaRPr lang="en-GB" sz="1800" b="1">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73036">
                <a:tc>
                  <a:txBody>
                    <a:bodyPr/>
                    <a:lstStyle/>
                    <a:p>
                      <a:pPr algn="l">
                        <a:lnSpc>
                          <a:spcPct val="115000"/>
                        </a:lnSpc>
                        <a:spcAft>
                          <a:spcPts val="0"/>
                        </a:spcAft>
                      </a:pPr>
                      <a:r>
                        <a:rPr lang="en-GB" sz="1800" b="1">
                          <a:solidFill>
                            <a:srgbClr val="000000"/>
                          </a:solidFill>
                          <a:latin typeface="Arial"/>
                          <a:ea typeface="Times New Roman"/>
                          <a:cs typeface="Times New Roman"/>
                        </a:rPr>
                        <a:t>CHA Men aged 18-39</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10,025</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1 (0.6)</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dirty="0">
                          <a:solidFill>
                            <a:srgbClr val="000000"/>
                          </a:solidFill>
                          <a:latin typeface="Arial"/>
                          <a:ea typeface="Times New Roman"/>
                          <a:cs typeface="Times New Roman"/>
                        </a:rPr>
                        <a:t>126 (5.9)</a:t>
                      </a:r>
                      <a:endParaRPr lang="en-GB" sz="1800" b="1" dirty="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0.08 (0.01-0.61)</a:t>
                      </a:r>
                      <a:endParaRPr lang="en-GB" sz="1800" b="1">
                        <a:latin typeface="Calibri"/>
                        <a:ea typeface="Calibri"/>
                        <a:cs typeface="Times New Roman"/>
                      </a:endParaRPr>
                    </a:p>
                  </a:txBody>
                  <a:tcPr marL="68580" marR="68580" marT="0" marB="0" anchor="ctr">
                    <a:lnL>
                      <a:noFill/>
                    </a:lnL>
                    <a:lnR>
                      <a:noFill/>
                    </a:lnR>
                    <a:lnT>
                      <a:noFill/>
                    </a:lnT>
                    <a:lnB>
                      <a:noFill/>
                    </a:lnB>
                  </a:tcPr>
                </a:tc>
              </a:tr>
              <a:tr h="546071">
                <a:tc>
                  <a:txBody>
                    <a:bodyPr/>
                    <a:lstStyle/>
                    <a:p>
                      <a:pPr algn="l">
                        <a:lnSpc>
                          <a:spcPct val="115000"/>
                        </a:lnSpc>
                        <a:spcAft>
                          <a:spcPts val="0"/>
                        </a:spcAft>
                      </a:pPr>
                      <a:r>
                        <a:rPr lang="en-GB" sz="1800" b="1">
                          <a:solidFill>
                            <a:srgbClr val="000000"/>
                          </a:solidFill>
                          <a:latin typeface="Arial"/>
                          <a:ea typeface="Times New Roman"/>
                          <a:cs typeface="Times New Roman"/>
                        </a:rPr>
                        <a:t>MRFIT Men aged 40-57</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270,761</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126 (4.4)</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9,578 (19.9)</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0.22 (0.18-0.26)</a:t>
                      </a:r>
                      <a:endParaRPr lang="en-GB" sz="1800" b="1">
                        <a:latin typeface="Calibri"/>
                        <a:ea typeface="Calibri"/>
                        <a:cs typeface="Times New Roman"/>
                      </a:endParaRPr>
                    </a:p>
                  </a:txBody>
                  <a:tcPr marL="68580" marR="68580" marT="0" marB="0" anchor="ctr">
                    <a:lnL>
                      <a:noFill/>
                    </a:lnL>
                    <a:lnR>
                      <a:noFill/>
                    </a:lnR>
                    <a:lnT>
                      <a:noFill/>
                    </a:lnT>
                    <a:lnB>
                      <a:noFill/>
                    </a:lnB>
                  </a:tcPr>
                </a:tc>
              </a:tr>
              <a:tr h="273036">
                <a:tc>
                  <a:txBody>
                    <a:bodyPr/>
                    <a:lstStyle/>
                    <a:p>
                      <a:pPr algn="l">
                        <a:lnSpc>
                          <a:spcPct val="115000"/>
                        </a:lnSpc>
                        <a:spcAft>
                          <a:spcPts val="0"/>
                        </a:spcAft>
                      </a:pPr>
                      <a:r>
                        <a:rPr lang="en-GB" sz="1800" b="1">
                          <a:solidFill>
                            <a:srgbClr val="000000"/>
                          </a:solidFill>
                          <a:latin typeface="Arial"/>
                          <a:ea typeface="Times New Roman"/>
                          <a:cs typeface="Times New Roman"/>
                        </a:rPr>
                        <a:t>CHA Men aged 40-59</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7,490</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6 (8.8)</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516 (38.1)</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0.23 (0.10-0.51)</a:t>
                      </a:r>
                      <a:endParaRPr lang="en-GB" sz="1800" b="1">
                        <a:latin typeface="Calibri"/>
                        <a:ea typeface="Calibri"/>
                        <a:cs typeface="Times New Roman"/>
                      </a:endParaRPr>
                    </a:p>
                  </a:txBody>
                  <a:tcPr marL="68580" marR="68580" marT="0" marB="0" anchor="ctr">
                    <a:lnL>
                      <a:noFill/>
                    </a:lnL>
                    <a:lnR>
                      <a:noFill/>
                    </a:lnR>
                    <a:lnT>
                      <a:noFill/>
                    </a:lnT>
                    <a:lnB>
                      <a:noFill/>
                    </a:lnB>
                  </a:tcPr>
                </a:tc>
              </a:tr>
              <a:tr h="546071">
                <a:tc>
                  <a:txBody>
                    <a:bodyPr/>
                    <a:lstStyle/>
                    <a:p>
                      <a:pPr algn="l">
                        <a:lnSpc>
                          <a:spcPct val="115000"/>
                        </a:lnSpc>
                        <a:spcAft>
                          <a:spcPts val="0"/>
                        </a:spcAft>
                      </a:pPr>
                      <a:r>
                        <a:rPr lang="en-GB" sz="1800" b="1">
                          <a:solidFill>
                            <a:srgbClr val="000000"/>
                          </a:solidFill>
                          <a:latin typeface="Arial"/>
                          <a:ea typeface="Times New Roman"/>
                          <a:cs typeface="Times New Roman"/>
                        </a:rPr>
                        <a:t>CHA Women aged 40-59</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6,229</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2 (3.5)</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181 (14.5)</a:t>
                      </a:r>
                      <a:endParaRPr lang="en-GB" sz="1800" b="1">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GB" sz="1800" b="1">
                          <a:solidFill>
                            <a:srgbClr val="000000"/>
                          </a:solidFill>
                          <a:latin typeface="Arial"/>
                          <a:ea typeface="Times New Roman"/>
                          <a:cs typeface="Times New Roman"/>
                        </a:rPr>
                        <a:t>0.21 (0.05-0.84)</a:t>
                      </a:r>
                      <a:endParaRPr lang="en-GB" sz="1800" b="1">
                        <a:latin typeface="Calibri"/>
                        <a:ea typeface="Calibri"/>
                        <a:cs typeface="Times New Roman"/>
                      </a:endParaRPr>
                    </a:p>
                  </a:txBody>
                  <a:tcPr marL="68580" marR="68580" marT="0" marB="0" anchor="ctr">
                    <a:lnL>
                      <a:noFill/>
                    </a:lnL>
                    <a:lnR>
                      <a:noFill/>
                    </a:lnR>
                    <a:lnT>
                      <a:noFill/>
                    </a:lnT>
                    <a:lnB>
                      <a:noFill/>
                    </a:lnB>
                  </a:tcPr>
                </a:tc>
              </a:tr>
              <a:tr h="273036">
                <a:tc>
                  <a:txBody>
                    <a:bodyPr/>
                    <a:lstStyle/>
                    <a:p>
                      <a:pPr algn="l">
                        <a:lnSpc>
                          <a:spcPct val="115000"/>
                        </a:lnSpc>
                        <a:spcAft>
                          <a:spcPts val="0"/>
                        </a:spcAft>
                      </a:pPr>
                      <a:r>
                        <a:rPr lang="en-GB" sz="1800" b="1" dirty="0">
                          <a:solidFill>
                            <a:srgbClr val="000000"/>
                          </a:solidFill>
                          <a:latin typeface="Arial"/>
                          <a:ea typeface="Times New Roman"/>
                          <a:cs typeface="Times New Roman"/>
                        </a:rPr>
                        <a:t> </a:t>
                      </a:r>
                      <a:endParaRPr lang="en-GB" sz="600" b="1"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b="1" dirty="0">
                          <a:solidFill>
                            <a:srgbClr val="000000"/>
                          </a:solidFill>
                          <a:latin typeface="Arial"/>
                          <a:ea typeface="Times New Roman"/>
                          <a:cs typeface="Times New Roman"/>
                        </a:rPr>
                        <a:t> </a:t>
                      </a:r>
                      <a:endParaRPr lang="en-GB" sz="1800" b="1"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b="1">
                          <a:solidFill>
                            <a:srgbClr val="000000"/>
                          </a:solidFill>
                          <a:latin typeface="Arial"/>
                          <a:ea typeface="Times New Roman"/>
                          <a:cs typeface="Times New Roman"/>
                        </a:rPr>
                        <a:t> </a:t>
                      </a:r>
                      <a:endParaRPr lang="en-GB" sz="1800" b="1">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b="1">
                          <a:solidFill>
                            <a:srgbClr val="000000"/>
                          </a:solidFill>
                          <a:latin typeface="Arial"/>
                          <a:ea typeface="Times New Roman"/>
                          <a:cs typeface="Times New Roman"/>
                        </a:rPr>
                        <a:t> </a:t>
                      </a:r>
                      <a:endParaRPr lang="en-GB" sz="1800" b="1">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1800" b="1" dirty="0">
                          <a:solidFill>
                            <a:srgbClr val="000000"/>
                          </a:solidFill>
                          <a:latin typeface="Arial"/>
                          <a:ea typeface="Times New Roman"/>
                          <a:cs typeface="Times New Roman"/>
                        </a:rPr>
                        <a:t> </a:t>
                      </a:r>
                      <a:endParaRPr lang="en-GB" sz="1800" b="1" dirty="0">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457200" y="260648"/>
            <a:ext cx="8229600" cy="1143000"/>
          </a:xfrm>
        </p:spPr>
        <p:txBody>
          <a:bodyPr/>
          <a:lstStyle/>
          <a:p>
            <a:r>
              <a:rPr lang="en-GB" dirty="0" smtClean="0"/>
              <a:t>MRFIT &amp; CHA Trials: Results</a:t>
            </a:r>
            <a:endParaRPr lang="en-GB" dirty="0"/>
          </a:p>
        </p:txBody>
      </p:sp>
      <p:sp>
        <p:nvSpPr>
          <p:cNvPr id="6" name="TextBox 5"/>
          <p:cNvSpPr txBox="1"/>
          <p:nvPr/>
        </p:nvSpPr>
        <p:spPr>
          <a:xfrm>
            <a:off x="539552" y="5042118"/>
            <a:ext cx="8208912" cy="1384995"/>
          </a:xfrm>
          <a:prstGeom prst="rect">
            <a:avLst/>
          </a:prstGeom>
          <a:noFill/>
        </p:spPr>
        <p:txBody>
          <a:bodyPr wrap="square" rtlCol="0">
            <a:spAutoFit/>
          </a:bodyPr>
          <a:lstStyle/>
          <a:p>
            <a:r>
              <a:rPr lang="en-GB" sz="2800" dirty="0" smtClean="0"/>
              <a:t>Low-risk status predicted that CHD and MI mortality rate was 86-92% lower for young men, and 77-79% for middle-aged individuals compared with those ‘at risk’. </a:t>
            </a:r>
            <a:endParaRPr lang="en-GB"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a:spcAft>
                <a:spcPts val="600"/>
              </a:spcAft>
            </a:pPr>
            <a:r>
              <a:rPr lang="en-GB" sz="2800" dirty="0" smtClean="0"/>
              <a:t>Case-control study (12,461 cases and 14,637 controls) of incident myocardial infarction in 52 countries (10 regions).</a:t>
            </a:r>
          </a:p>
          <a:p>
            <a:pPr>
              <a:spcAft>
                <a:spcPts val="600"/>
              </a:spcAft>
            </a:pPr>
            <a:r>
              <a:rPr lang="en-GB" sz="2800" dirty="0" smtClean="0"/>
              <a:t>Using population attributable risk (</a:t>
            </a:r>
            <a:r>
              <a:rPr lang="en-GB" sz="2800" dirty="0" smtClean="0">
                <a:solidFill>
                  <a:schemeClr val="accent6">
                    <a:lumMod val="50000"/>
                  </a:schemeClr>
                </a:solidFill>
              </a:rPr>
              <a:t>PAR</a:t>
            </a:r>
            <a:r>
              <a:rPr lang="en-GB" sz="2800" dirty="0" smtClean="0"/>
              <a:t>), they concluded that nine modifiable risk factors contribute to an average of &gt;90% proportion of the risk of an initial acute MI across </a:t>
            </a:r>
            <a:r>
              <a:rPr lang="en-GB" sz="2800" dirty="0" smtClean="0">
                <a:solidFill>
                  <a:srgbClr val="FF0000"/>
                </a:solidFill>
              </a:rPr>
              <a:t>all populations</a:t>
            </a:r>
            <a:r>
              <a:rPr lang="en-GB" sz="2800" dirty="0" smtClean="0"/>
              <a:t>.</a:t>
            </a:r>
          </a:p>
          <a:p>
            <a:endParaRPr lang="en-GB" sz="800" dirty="0" smtClean="0"/>
          </a:p>
          <a:p>
            <a:pPr>
              <a:buNone/>
            </a:pPr>
            <a:r>
              <a:rPr lang="en-GB" sz="2800" dirty="0" smtClean="0"/>
              <a:t>	</a:t>
            </a:r>
            <a:r>
              <a:rPr lang="en-GB" sz="2800" u="sng" dirty="0" smtClean="0"/>
              <a:t>But PAR unable to explain the CHD risk inequality between different populations</a:t>
            </a:r>
          </a:p>
        </p:txBody>
      </p:sp>
      <p:sp>
        <p:nvSpPr>
          <p:cNvPr id="4" name="Title 1"/>
          <p:cNvSpPr txBox="1">
            <a:spLocks/>
          </p:cNvSpPr>
          <p:nvPr/>
        </p:nvSpPr>
        <p:spPr>
          <a:xfrm>
            <a:off x="590872" y="116632"/>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INTERHEART</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 Box 38"/>
          <p:cNvSpPr txBox="1">
            <a:spLocks noChangeArrowheads="1"/>
          </p:cNvSpPr>
          <p:nvPr/>
        </p:nvSpPr>
        <p:spPr bwMode="auto">
          <a:xfrm>
            <a:off x="3995936" y="6093296"/>
            <a:ext cx="4307540" cy="369332"/>
          </a:xfrm>
          <a:prstGeom prst="rect">
            <a:avLst/>
          </a:prstGeom>
          <a:noFill/>
          <a:ln w="9525">
            <a:noFill/>
            <a:miter lim="800000"/>
            <a:headEnd/>
            <a:tailEnd/>
          </a:ln>
        </p:spPr>
        <p:txBody>
          <a:bodyPr wrap="square">
            <a:spAutoFit/>
          </a:bodyPr>
          <a:lstStyle/>
          <a:p>
            <a:r>
              <a:rPr lang="fr-FR" b="1" dirty="0" smtClean="0"/>
              <a:t>Lancet. 2004 Sep 11-17;364(9438):937-52.</a:t>
            </a:r>
            <a:endParaRPr lang="en-GB" b="1" i="0" dirty="0">
              <a:latin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Novel risk factors/biomarkers for CHD</a:t>
            </a:r>
            <a:endParaRPr lang="en-GB" b="1" dirty="0"/>
          </a:p>
        </p:txBody>
      </p:sp>
      <p:sp>
        <p:nvSpPr>
          <p:cNvPr id="3" name="Content Placeholder 2"/>
          <p:cNvSpPr>
            <a:spLocks noGrp="1"/>
          </p:cNvSpPr>
          <p:nvPr>
            <p:ph idx="1"/>
          </p:nvPr>
        </p:nvSpPr>
        <p:spPr>
          <a:xfrm>
            <a:off x="457200" y="1484784"/>
            <a:ext cx="8229600" cy="4752528"/>
          </a:xfrm>
        </p:spPr>
        <p:txBody>
          <a:bodyPr>
            <a:normAutofit fontScale="92500" lnSpcReduction="10000"/>
          </a:bodyPr>
          <a:lstStyle/>
          <a:p>
            <a:pPr>
              <a:spcAft>
                <a:spcPts val="600"/>
              </a:spcAft>
              <a:buNone/>
            </a:pPr>
            <a:r>
              <a:rPr lang="en-GB" b="1" dirty="0" smtClean="0">
                <a:solidFill>
                  <a:schemeClr val="accent6">
                    <a:lumMod val="50000"/>
                  </a:schemeClr>
                </a:solidFill>
              </a:rPr>
              <a:t>To account for the remaining unexplained ~25% CHD risk</a:t>
            </a:r>
            <a:endParaRPr lang="en-GB" b="1" dirty="0" smtClean="0"/>
          </a:p>
          <a:p>
            <a:pPr>
              <a:buNone/>
            </a:pPr>
            <a:r>
              <a:rPr lang="en-GB" dirty="0" smtClean="0"/>
              <a:t>Important questions re. any potential biomarker:</a:t>
            </a:r>
          </a:p>
          <a:p>
            <a:pPr lvl="1">
              <a:buFont typeface="Wingdings" pitchFamily="2" charset="2"/>
              <a:buChar char="Ø"/>
            </a:pPr>
            <a:r>
              <a:rPr lang="en-GB" dirty="0" smtClean="0"/>
              <a:t>	Are they independently associated with CHD?</a:t>
            </a:r>
          </a:p>
          <a:p>
            <a:pPr lvl="1">
              <a:buFont typeface="Wingdings" pitchFamily="2" charset="2"/>
              <a:buChar char="Ø"/>
            </a:pPr>
            <a:r>
              <a:rPr lang="en-GB" dirty="0" smtClean="0"/>
              <a:t>	If so, how strong is the association?</a:t>
            </a:r>
          </a:p>
          <a:p>
            <a:pPr lvl="1">
              <a:buFont typeface="Wingdings" pitchFamily="2" charset="2"/>
              <a:buChar char="Ø"/>
            </a:pPr>
            <a:r>
              <a:rPr lang="en-GB" dirty="0" smtClean="0"/>
              <a:t>	Do they lie on the </a:t>
            </a:r>
            <a:r>
              <a:rPr lang="en-GB" dirty="0" err="1" smtClean="0"/>
              <a:t>pathogenetic</a:t>
            </a:r>
            <a:r>
              <a:rPr lang="en-GB" dirty="0" smtClean="0"/>
              <a:t> pathway for the 	development of atherosclerosis, plaque rupture or 	plaque-associated thrombosis?</a:t>
            </a:r>
          </a:p>
          <a:p>
            <a:pPr lvl="1">
              <a:buFont typeface="Wingdings" pitchFamily="2" charset="2"/>
              <a:buChar char="Ø"/>
            </a:pPr>
            <a:r>
              <a:rPr lang="en-GB" dirty="0" smtClean="0"/>
              <a:t>	Would we be better able to estimate the risk 	of 	CHD in individuals if we took any of these 		biomarkers into account?</a:t>
            </a:r>
            <a:endParaRPr lang="en-GB" dirty="0" smtClean="0">
              <a:solidFill>
                <a:schemeClr val="accent6">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noChangeArrowheads="1"/>
          </p:cNvPicPr>
          <p:nvPr/>
        </p:nvPicPr>
        <p:blipFill>
          <a:blip r:embed="rId2" cstate="print">
            <a:lum bright="-26000" contrast="38000"/>
          </a:blip>
          <a:srcRect/>
          <a:stretch>
            <a:fillRect/>
          </a:stretch>
        </p:blipFill>
        <p:spPr bwMode="auto">
          <a:xfrm>
            <a:off x="120203" y="88798"/>
            <a:ext cx="8916293" cy="6652570"/>
          </a:xfrm>
          <a:prstGeom prst="rect">
            <a:avLst/>
          </a:prstGeom>
          <a:noFill/>
          <a:ln w="12700">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517232"/>
          </a:xfrm>
        </p:spPr>
        <p:txBody>
          <a:bodyPr>
            <a:normAutofit fontScale="62500" lnSpcReduction="20000"/>
          </a:bodyPr>
          <a:lstStyle/>
          <a:p>
            <a:r>
              <a:rPr lang="en-GB" dirty="0" smtClean="0">
                <a:solidFill>
                  <a:schemeClr val="tx1">
                    <a:lumMod val="50000"/>
                    <a:lumOff val="50000"/>
                  </a:schemeClr>
                </a:solidFill>
              </a:rPr>
              <a:t>Traditional risk factors: Smoking, hypertension, glucose intolerance, diabetes, </a:t>
            </a:r>
            <a:r>
              <a:rPr lang="en-GB" dirty="0" err="1" smtClean="0">
                <a:solidFill>
                  <a:schemeClr val="tx1">
                    <a:lumMod val="50000"/>
                    <a:lumOff val="50000"/>
                  </a:schemeClr>
                </a:solidFill>
              </a:rPr>
              <a:t>hyperlipidemia</a:t>
            </a:r>
            <a:r>
              <a:rPr lang="en-GB" dirty="0" smtClean="0">
                <a:solidFill>
                  <a:schemeClr val="tx1">
                    <a:lumMod val="50000"/>
                    <a:lumOff val="50000"/>
                  </a:schemeClr>
                </a:solidFill>
              </a:rPr>
              <a:t> (total cholesterol, LDL, HDL, triglycerides), low exercise levels, male gender, older age </a:t>
            </a:r>
          </a:p>
          <a:p>
            <a:r>
              <a:rPr lang="en-GB" dirty="0" smtClean="0">
                <a:solidFill>
                  <a:schemeClr val="tx1">
                    <a:lumMod val="50000"/>
                    <a:lumOff val="50000"/>
                  </a:schemeClr>
                </a:solidFill>
              </a:rPr>
              <a:t>Physical signs: Obesity, body mass index, ankle-brachial index, </a:t>
            </a:r>
            <a:r>
              <a:rPr lang="en-GB" dirty="0" err="1" smtClean="0">
                <a:solidFill>
                  <a:schemeClr val="tx1">
                    <a:lumMod val="50000"/>
                    <a:lumOff val="50000"/>
                  </a:schemeClr>
                </a:solidFill>
              </a:rPr>
              <a:t>palmar/tuberoeruptive</a:t>
            </a:r>
            <a:r>
              <a:rPr lang="en-GB" dirty="0" smtClean="0">
                <a:solidFill>
                  <a:schemeClr val="tx1">
                    <a:lumMod val="50000"/>
                    <a:lumOff val="50000"/>
                  </a:schemeClr>
                </a:solidFill>
              </a:rPr>
              <a:t> </a:t>
            </a:r>
            <a:r>
              <a:rPr lang="en-GB" dirty="0" err="1" smtClean="0">
                <a:solidFill>
                  <a:schemeClr val="tx1">
                    <a:lumMod val="50000"/>
                    <a:lumOff val="50000"/>
                  </a:schemeClr>
                </a:solidFill>
              </a:rPr>
              <a:t>xanthomas</a:t>
            </a:r>
            <a:r>
              <a:rPr lang="en-GB" dirty="0" smtClean="0">
                <a:solidFill>
                  <a:schemeClr val="tx1">
                    <a:lumMod val="50000"/>
                    <a:lumOff val="50000"/>
                  </a:schemeClr>
                </a:solidFill>
              </a:rPr>
              <a:t>, corneal </a:t>
            </a:r>
            <a:r>
              <a:rPr lang="en-GB" dirty="0" err="1" smtClean="0">
                <a:solidFill>
                  <a:schemeClr val="tx1">
                    <a:lumMod val="50000"/>
                    <a:lumOff val="50000"/>
                  </a:schemeClr>
                </a:solidFill>
              </a:rPr>
              <a:t>arcus</a:t>
            </a:r>
            <a:endParaRPr lang="en-GB" dirty="0" smtClean="0">
              <a:solidFill>
                <a:schemeClr val="tx1">
                  <a:lumMod val="50000"/>
                  <a:lumOff val="50000"/>
                </a:schemeClr>
              </a:solidFill>
            </a:endParaRPr>
          </a:p>
          <a:p>
            <a:r>
              <a:rPr lang="en-GB" dirty="0" smtClean="0"/>
              <a:t>Novel plasma-based biomarkers    </a:t>
            </a:r>
          </a:p>
          <a:p>
            <a:r>
              <a:rPr lang="en-GB" dirty="0" smtClean="0"/>
              <a:t>Non-traditional lipid markers: Lipoprotein(a), </a:t>
            </a:r>
            <a:r>
              <a:rPr lang="en-GB" dirty="0" err="1" smtClean="0"/>
              <a:t>apoA</a:t>
            </a:r>
            <a:r>
              <a:rPr lang="en-GB" dirty="0" smtClean="0"/>
              <a:t>, </a:t>
            </a:r>
            <a:r>
              <a:rPr lang="en-GB" dirty="0" err="1" smtClean="0"/>
              <a:t>apoB</a:t>
            </a:r>
            <a:r>
              <a:rPr lang="en-GB" dirty="0" smtClean="0"/>
              <a:t>, particle size, particle density    </a:t>
            </a:r>
          </a:p>
          <a:p>
            <a:r>
              <a:rPr lang="en-GB" dirty="0" smtClean="0"/>
              <a:t>Markers of inflammation: </a:t>
            </a:r>
            <a:r>
              <a:rPr lang="en-GB" dirty="0" err="1" smtClean="0"/>
              <a:t>hsCRP</a:t>
            </a:r>
            <a:r>
              <a:rPr lang="en-GB" dirty="0" smtClean="0"/>
              <a:t>, SAA, IL-6, IL-18, TNF, cell adhesion molecules, CD40 </a:t>
            </a:r>
            <a:r>
              <a:rPr lang="en-GB" dirty="0" err="1" smtClean="0"/>
              <a:t>ligand</a:t>
            </a:r>
            <a:r>
              <a:rPr lang="en-GB" dirty="0" smtClean="0"/>
              <a:t>, MPO    </a:t>
            </a:r>
          </a:p>
          <a:p>
            <a:r>
              <a:rPr lang="en-GB" dirty="0" smtClean="0"/>
              <a:t>Markers of </a:t>
            </a:r>
            <a:r>
              <a:rPr lang="en-GB" dirty="0" err="1" smtClean="0"/>
              <a:t>hemostasis</a:t>
            </a:r>
            <a:r>
              <a:rPr lang="en-GB" dirty="0" smtClean="0"/>
              <a:t> and thrombosis: Homocysteine, tPA/PAI-1, TAFI, fibrinogen, D-</a:t>
            </a:r>
            <a:r>
              <a:rPr lang="en-GB" dirty="0" err="1" smtClean="0"/>
              <a:t>dimer</a:t>
            </a:r>
            <a:r>
              <a:rPr lang="en-GB" dirty="0" smtClean="0"/>
              <a:t>    </a:t>
            </a:r>
          </a:p>
          <a:p>
            <a:r>
              <a:rPr lang="en-GB" dirty="0" smtClean="0"/>
              <a:t>Markers of oxidation: ox-LDL, glutathione</a:t>
            </a:r>
          </a:p>
          <a:p>
            <a:r>
              <a:rPr lang="en-GB" dirty="0" smtClean="0"/>
              <a:t>Imaging-based biomarkers    </a:t>
            </a:r>
          </a:p>
          <a:p>
            <a:r>
              <a:rPr lang="en-GB" dirty="0" err="1" smtClean="0"/>
              <a:t>Noninvasive</a:t>
            </a:r>
            <a:r>
              <a:rPr lang="en-GB" dirty="0" smtClean="0"/>
              <a:t>: Carotid </a:t>
            </a:r>
            <a:r>
              <a:rPr lang="en-GB" dirty="0" err="1" smtClean="0"/>
              <a:t>intima</a:t>
            </a:r>
            <a:r>
              <a:rPr lang="en-GB" dirty="0" smtClean="0"/>
              <a:t>-medial thickening, coronary calcification, magnetic resonance imaging angiography    </a:t>
            </a:r>
          </a:p>
          <a:p>
            <a:r>
              <a:rPr lang="en-GB" dirty="0" smtClean="0"/>
              <a:t>Invasive: Coronary angiography, intravascular ultrasound</a:t>
            </a:r>
          </a:p>
          <a:p>
            <a:r>
              <a:rPr lang="en-GB" dirty="0" smtClean="0"/>
              <a:t>Genetic biomarkers</a:t>
            </a:r>
          </a:p>
          <a:p>
            <a:r>
              <a:rPr lang="en-GB" dirty="0" smtClean="0"/>
              <a:t>Proteomic biomarkers</a:t>
            </a:r>
            <a:endParaRPr lang="en-GB" dirty="0"/>
          </a:p>
        </p:txBody>
      </p:sp>
      <p:sp>
        <p:nvSpPr>
          <p:cNvPr id="4" name="Title 1"/>
          <p:cNvSpPr txBox="1">
            <a:spLocks/>
          </p:cNvSpPr>
          <p:nvPr/>
        </p:nvSpPr>
        <p:spPr>
          <a:xfrm>
            <a:off x="539552" y="116632"/>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Alternative risk factors/biomarkers for CHD</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5069160"/>
          </a:xfrm>
        </p:spPr>
        <p:txBody>
          <a:bodyPr>
            <a:normAutofit lnSpcReduction="10000"/>
          </a:bodyPr>
          <a:lstStyle/>
          <a:p>
            <a:r>
              <a:rPr lang="en-GB" dirty="0" smtClean="0"/>
              <a:t>Lp(a)</a:t>
            </a:r>
          </a:p>
          <a:p>
            <a:pPr lvl="1"/>
            <a:r>
              <a:rPr lang="en-GB" dirty="0" smtClean="0"/>
              <a:t>lipoprotein subclass first discovered in 1963 </a:t>
            </a:r>
          </a:p>
          <a:p>
            <a:pPr lvl="1"/>
            <a:r>
              <a:rPr lang="en-GB" dirty="0" smtClean="0"/>
              <a:t>Recent evidence for consideration as a CV RF</a:t>
            </a:r>
          </a:p>
          <a:p>
            <a:pPr lvl="1"/>
            <a:r>
              <a:rPr lang="en-GB" dirty="0" smtClean="0"/>
              <a:t>Hampered by:</a:t>
            </a:r>
          </a:p>
          <a:p>
            <a:pPr lvl="2"/>
            <a:r>
              <a:rPr lang="en-GB" dirty="0" smtClean="0"/>
              <a:t>Modest association (adjusted risk ratio 1.13 in 1 paper)</a:t>
            </a:r>
          </a:p>
          <a:p>
            <a:pPr lvl="2"/>
            <a:r>
              <a:rPr lang="en-GB" dirty="0" smtClean="0"/>
              <a:t>African Americans can have high levels w/o increased risk</a:t>
            </a:r>
          </a:p>
          <a:p>
            <a:pPr lvl="2"/>
            <a:r>
              <a:rPr lang="en-GB" dirty="0" smtClean="0"/>
              <a:t>May only be significant RF when LDL levels elevated</a:t>
            </a:r>
          </a:p>
          <a:p>
            <a:pPr lvl="2"/>
            <a:r>
              <a:rPr lang="en-GB" dirty="0" smtClean="0"/>
              <a:t>Lack of a reliable standardised assay and accurate measurement method</a:t>
            </a:r>
          </a:p>
          <a:p>
            <a:pPr lvl="2"/>
            <a:r>
              <a:rPr lang="en-GB" dirty="0" smtClean="0"/>
              <a:t>Lack of evidence to show reduction in LP(a) reduced CVD events</a:t>
            </a:r>
          </a:p>
          <a:p>
            <a:endParaRPr lang="en-GB" dirty="0"/>
          </a:p>
        </p:txBody>
      </p:sp>
      <p:sp>
        <p:nvSpPr>
          <p:cNvPr id="4" name="Title 1"/>
          <p:cNvSpPr>
            <a:spLocks noGrp="1"/>
          </p:cNvSpPr>
          <p:nvPr>
            <p:ph type="title"/>
          </p:nvPr>
        </p:nvSpPr>
        <p:spPr>
          <a:xfrm>
            <a:off x="457200" y="274638"/>
            <a:ext cx="8229600" cy="1143000"/>
          </a:xfrm>
        </p:spPr>
        <p:txBody>
          <a:bodyPr>
            <a:normAutofit fontScale="90000"/>
          </a:bodyPr>
          <a:lstStyle/>
          <a:p>
            <a:r>
              <a:rPr lang="en-GB" b="1" dirty="0" smtClean="0"/>
              <a:t>Novel risk factors/biomarkers for CHD</a:t>
            </a:r>
            <a:endParaRPr lang="en-GB"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00200"/>
            <a:ext cx="8435280" cy="4781128"/>
          </a:xfrm>
        </p:spPr>
        <p:txBody>
          <a:bodyPr>
            <a:normAutofit/>
          </a:bodyPr>
          <a:lstStyle/>
          <a:p>
            <a:r>
              <a:rPr lang="en-GB" dirty="0" smtClean="0"/>
              <a:t>Homocysteine</a:t>
            </a:r>
          </a:p>
          <a:p>
            <a:pPr lvl="1"/>
            <a:r>
              <a:rPr lang="en-GB" dirty="0" smtClean="0"/>
              <a:t>Associations with CHD reported since 1969</a:t>
            </a:r>
          </a:p>
          <a:p>
            <a:pPr lvl="1"/>
            <a:r>
              <a:rPr lang="en-GB" dirty="0" smtClean="0"/>
              <a:t>Lack of association in several large prospective studies</a:t>
            </a:r>
          </a:p>
          <a:p>
            <a:pPr lvl="1"/>
            <a:r>
              <a:rPr lang="en-GB" dirty="0" smtClean="0"/>
              <a:t>Reduction in homocysteine levels w </a:t>
            </a:r>
            <a:r>
              <a:rPr lang="en-GB" dirty="0" err="1" smtClean="0"/>
              <a:t>vit</a:t>
            </a:r>
            <a:r>
              <a:rPr lang="en-GB" dirty="0" smtClean="0"/>
              <a:t> B </a:t>
            </a:r>
            <a:r>
              <a:rPr lang="en-GB" b="1" u="sng" dirty="0" smtClean="0"/>
              <a:t>did not </a:t>
            </a:r>
            <a:r>
              <a:rPr lang="en-GB" dirty="0" smtClean="0"/>
              <a:t>reduce CVD risk</a:t>
            </a:r>
          </a:p>
          <a:p>
            <a:r>
              <a:rPr lang="en-GB" dirty="0" smtClean="0"/>
              <a:t>CRP, fibrinogen, uric acid, </a:t>
            </a:r>
            <a:r>
              <a:rPr lang="en-GB" dirty="0" err="1" smtClean="0"/>
              <a:t>Cystatin</a:t>
            </a:r>
            <a:r>
              <a:rPr lang="en-GB" dirty="0" smtClean="0"/>
              <a:t> C, GGT:</a:t>
            </a:r>
          </a:p>
          <a:p>
            <a:pPr lvl="1"/>
            <a:r>
              <a:rPr lang="en-GB" dirty="0" smtClean="0"/>
              <a:t>Weak associations</a:t>
            </a:r>
          </a:p>
          <a:p>
            <a:pPr lvl="1"/>
            <a:r>
              <a:rPr lang="en-GB" dirty="0" smtClean="0"/>
              <a:t>Unlikely to add predictive power to CHD risk models</a:t>
            </a:r>
            <a:endParaRPr lang="en-GB"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smtClean="0">
                <a:ln>
                  <a:noFill/>
                </a:ln>
                <a:solidFill>
                  <a:schemeClr val="tx1"/>
                </a:solidFill>
                <a:effectLst/>
                <a:uLnTx/>
                <a:uFillTx/>
                <a:latin typeface="+mj-lt"/>
                <a:ea typeface="+mj-ea"/>
                <a:cs typeface="+mj-cs"/>
              </a:rPr>
              <a:t>Novel risk factors/biomarkers for CHD</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GB" dirty="0" smtClean="0"/>
              <a:t>Genomic markers e.g. SNPs:</a:t>
            </a:r>
          </a:p>
          <a:p>
            <a:pPr lvl="1">
              <a:spcAft>
                <a:spcPts val="600"/>
              </a:spcAft>
            </a:pPr>
            <a:r>
              <a:rPr lang="en-GB" dirty="0" smtClean="0"/>
              <a:t>31 CHD SNPs currently identified </a:t>
            </a:r>
          </a:p>
          <a:p>
            <a:pPr lvl="1">
              <a:spcAft>
                <a:spcPts val="600"/>
              </a:spcAft>
              <a:buNone/>
            </a:pPr>
            <a:r>
              <a:rPr lang="en-GB" dirty="0" smtClean="0"/>
              <a:t>	(i.e. independently associated with CHD)</a:t>
            </a:r>
          </a:p>
          <a:p>
            <a:pPr lvl="1">
              <a:spcAft>
                <a:spcPts val="600"/>
              </a:spcAft>
            </a:pPr>
            <a:r>
              <a:rPr lang="en-GB" dirty="0" smtClean="0"/>
              <a:t>All have small effect individually</a:t>
            </a:r>
          </a:p>
          <a:p>
            <a:pPr lvl="1">
              <a:spcAft>
                <a:spcPts val="600"/>
              </a:spcAft>
            </a:pPr>
            <a:r>
              <a:rPr lang="en-GB" dirty="0" smtClean="0"/>
              <a:t>Account for &lt;10% remaining CHD risk in aggregate</a:t>
            </a:r>
            <a:endParaRPr lang="en-GB" dirty="0"/>
          </a:p>
        </p:txBody>
      </p:sp>
      <p:sp>
        <p:nvSpPr>
          <p:cNvPr id="4" name="Title 1"/>
          <p:cNvSpPr txBox="1">
            <a:spLocks/>
          </p:cNvSpPr>
          <p:nvPr/>
        </p:nvSpPr>
        <p:spPr>
          <a:xfrm>
            <a:off x="539552" y="116632"/>
            <a:ext cx="82296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Novel risk factors/biomarkers for CHD</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b="1" dirty="0" smtClean="0"/>
              <a:t>Risk prediction tools</a:t>
            </a:r>
            <a:endParaRPr lang="en-GB" b="1" dirty="0"/>
          </a:p>
        </p:txBody>
      </p:sp>
      <p:sp>
        <p:nvSpPr>
          <p:cNvPr id="3" name="Content Placeholder 2"/>
          <p:cNvSpPr>
            <a:spLocks noGrp="1"/>
          </p:cNvSpPr>
          <p:nvPr>
            <p:ph idx="1"/>
          </p:nvPr>
        </p:nvSpPr>
        <p:spPr>
          <a:xfrm>
            <a:off x="457200" y="1196752"/>
            <a:ext cx="8229600" cy="5472608"/>
          </a:xfrm>
        </p:spPr>
        <p:txBody>
          <a:bodyPr>
            <a:normAutofit lnSpcReduction="10000"/>
          </a:bodyPr>
          <a:lstStyle/>
          <a:p>
            <a:pPr>
              <a:buNone/>
            </a:pPr>
            <a:r>
              <a:rPr lang="en-GB" b="1" dirty="0" smtClean="0">
                <a:solidFill>
                  <a:schemeClr val="accent4">
                    <a:lumMod val="50000"/>
                  </a:schemeClr>
                </a:solidFill>
              </a:rPr>
              <a:t>Framingham risk score</a:t>
            </a:r>
          </a:p>
          <a:p>
            <a:pPr>
              <a:buFont typeface="Wingdings" pitchFamily="2" charset="2"/>
              <a:buChar char="§"/>
            </a:pPr>
            <a:r>
              <a:rPr lang="en-GB" sz="2800" dirty="0" smtClean="0"/>
              <a:t>Performs well in North America and Australasian cohorts, but consistently over-estimates risk in European cohorts by up to 50%</a:t>
            </a:r>
          </a:p>
          <a:p>
            <a:pPr>
              <a:buNone/>
            </a:pPr>
            <a:endParaRPr lang="en-GB" sz="800" dirty="0" smtClean="0"/>
          </a:p>
          <a:p>
            <a:pPr>
              <a:buNone/>
            </a:pPr>
            <a:r>
              <a:rPr lang="en-GB" sz="2800" b="1" dirty="0" smtClean="0">
                <a:solidFill>
                  <a:srgbClr val="FF0000"/>
                </a:solidFill>
              </a:rPr>
              <a:t>Other major limitations:</a:t>
            </a:r>
          </a:p>
          <a:p>
            <a:pPr>
              <a:buNone/>
            </a:pPr>
            <a:r>
              <a:rPr lang="en-US" sz="2800" dirty="0" smtClean="0"/>
              <a:t>Framingham cohort almost entirely Caucasian , with recalibration likely inadequate in more ethnically diverse populations</a:t>
            </a:r>
          </a:p>
          <a:p>
            <a:pPr>
              <a:buNone/>
            </a:pPr>
            <a:r>
              <a:rPr lang="en-US" sz="2800" dirty="0" smtClean="0"/>
              <a:t>Framingham risk equations were developed during the peak incidence of cardiovascular disease in America</a:t>
            </a:r>
          </a:p>
          <a:p>
            <a:pPr>
              <a:buNone/>
            </a:pPr>
            <a:r>
              <a:rPr lang="en-US" sz="2800" dirty="0" smtClean="0"/>
              <a:t>Social deprivation, BMI, FH of CVD, &amp; current antihypertensive treatment not taken into account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81128"/>
          </a:xfrm>
        </p:spPr>
        <p:txBody>
          <a:bodyPr>
            <a:normAutofit/>
          </a:bodyPr>
          <a:lstStyle/>
          <a:p>
            <a:r>
              <a:rPr lang="en-GB" dirty="0" smtClean="0"/>
              <a:t>SCORE</a:t>
            </a:r>
          </a:p>
          <a:p>
            <a:r>
              <a:rPr lang="en-GB" dirty="0" smtClean="0"/>
              <a:t>ASSIGN</a:t>
            </a:r>
          </a:p>
          <a:p>
            <a:r>
              <a:rPr lang="en-GB" dirty="0" smtClean="0"/>
              <a:t>PROCAM</a:t>
            </a:r>
          </a:p>
          <a:p>
            <a:r>
              <a:rPr lang="en-GB" dirty="0" smtClean="0"/>
              <a:t>The Reynolds risk score</a:t>
            </a:r>
          </a:p>
          <a:p>
            <a:r>
              <a:rPr lang="en-GB" dirty="0" smtClean="0"/>
              <a:t>updated Diamond-Forrester</a:t>
            </a:r>
          </a:p>
          <a:p>
            <a:r>
              <a:rPr lang="en-GB" dirty="0" err="1" smtClean="0"/>
              <a:t>Morise</a:t>
            </a:r>
            <a:endParaRPr lang="en-GB" dirty="0" smtClean="0"/>
          </a:p>
          <a:p>
            <a:r>
              <a:rPr lang="en-GB" dirty="0" smtClean="0"/>
              <a:t>Duke</a:t>
            </a:r>
          </a:p>
          <a:p>
            <a:r>
              <a:rPr lang="en-GB" dirty="0" err="1" smtClean="0"/>
              <a:t>COronary</a:t>
            </a:r>
            <a:r>
              <a:rPr lang="en-GB" dirty="0" smtClean="0"/>
              <a:t> Risk SCORE (CORSCORE)</a:t>
            </a:r>
          </a:p>
        </p:txBody>
      </p:sp>
      <p:sp>
        <p:nvSpPr>
          <p:cNvPr id="4" name="Title 1"/>
          <p:cNvSpPr>
            <a:spLocks noGrp="1"/>
          </p:cNvSpPr>
          <p:nvPr>
            <p:ph type="title"/>
          </p:nvPr>
        </p:nvSpPr>
        <p:spPr>
          <a:xfrm>
            <a:off x="457200" y="116632"/>
            <a:ext cx="8229600" cy="1143000"/>
          </a:xfrm>
        </p:spPr>
        <p:txBody>
          <a:bodyPr/>
          <a:lstStyle/>
          <a:p>
            <a:r>
              <a:rPr lang="en-GB" b="1" dirty="0" smtClean="0"/>
              <a:t>Other risk prediction tools</a:t>
            </a:r>
            <a:endParaRPr lang="en-GB" b="1" dirty="0"/>
          </a:p>
        </p:txBody>
      </p:sp>
      <p:sp>
        <p:nvSpPr>
          <p:cNvPr id="5" name="AutoShape 4"/>
          <p:cNvSpPr>
            <a:spLocks/>
          </p:cNvSpPr>
          <p:nvPr/>
        </p:nvSpPr>
        <p:spPr bwMode="auto">
          <a:xfrm>
            <a:off x="3131840" y="1700808"/>
            <a:ext cx="143892" cy="1512168"/>
          </a:xfrm>
          <a:prstGeom prst="rightBrace">
            <a:avLst>
              <a:gd name="adj1" fmla="val 41667"/>
              <a:gd name="adj2" fmla="val 50000"/>
            </a:avLst>
          </a:prstGeom>
          <a:noFill/>
          <a:ln w="9525">
            <a:solidFill>
              <a:schemeClr val="tx1"/>
            </a:solidFill>
            <a:round/>
            <a:headEnd/>
            <a:tailEnd/>
          </a:ln>
        </p:spPr>
        <p:txBody>
          <a:bodyPr wrap="none" anchor="ctr"/>
          <a:lstStyle/>
          <a:p>
            <a:endParaRPr lang="en-GB"/>
          </a:p>
        </p:txBody>
      </p:sp>
      <p:sp>
        <p:nvSpPr>
          <p:cNvPr id="6" name="Text Box 5"/>
          <p:cNvSpPr txBox="1">
            <a:spLocks noChangeArrowheads="1"/>
          </p:cNvSpPr>
          <p:nvPr/>
        </p:nvSpPr>
        <p:spPr bwMode="auto">
          <a:xfrm>
            <a:off x="3563888" y="2236802"/>
            <a:ext cx="3204723" cy="400110"/>
          </a:xfrm>
          <a:prstGeom prst="rect">
            <a:avLst/>
          </a:prstGeom>
          <a:noFill/>
          <a:ln w="9525">
            <a:noFill/>
            <a:miter lim="800000"/>
            <a:headEnd/>
            <a:tailEnd/>
          </a:ln>
        </p:spPr>
        <p:txBody>
          <a:bodyPr wrap="none">
            <a:spAutoFit/>
          </a:bodyPr>
          <a:lstStyle/>
          <a:p>
            <a:r>
              <a:rPr lang="en-GB" sz="2000" b="1" i="0" dirty="0" smtClean="0">
                <a:solidFill>
                  <a:srgbClr val="FF0000"/>
                </a:solidFill>
                <a:latin typeface="Arial" charset="0"/>
              </a:rPr>
              <a:t>Suboptimal performance</a:t>
            </a:r>
            <a:endParaRPr lang="en-GB" sz="2000" b="1" i="0" dirty="0">
              <a:solidFill>
                <a:srgbClr val="FF0000"/>
              </a:solidFill>
              <a:latin typeface="Arial" charset="0"/>
            </a:endParaRPr>
          </a:p>
        </p:txBody>
      </p:sp>
      <p:sp>
        <p:nvSpPr>
          <p:cNvPr id="7" name="Text Box 5"/>
          <p:cNvSpPr txBox="1">
            <a:spLocks noChangeArrowheads="1"/>
          </p:cNvSpPr>
          <p:nvPr/>
        </p:nvSpPr>
        <p:spPr bwMode="auto">
          <a:xfrm>
            <a:off x="6756959" y="3429000"/>
            <a:ext cx="2135521" cy="400110"/>
          </a:xfrm>
          <a:prstGeom prst="rect">
            <a:avLst/>
          </a:prstGeom>
          <a:noFill/>
          <a:ln w="9525">
            <a:noFill/>
            <a:miter lim="800000"/>
            <a:headEnd/>
            <a:tailEnd/>
          </a:ln>
        </p:spPr>
        <p:txBody>
          <a:bodyPr wrap="none">
            <a:spAutoFit/>
          </a:bodyPr>
          <a:lstStyle/>
          <a:p>
            <a:r>
              <a:rPr lang="en-GB" sz="2000" b="1" i="0" dirty="0" smtClean="0">
                <a:solidFill>
                  <a:srgbClr val="FF0000"/>
                </a:solidFill>
                <a:latin typeface="Arial" charset="0"/>
              </a:rPr>
              <a:t>Not widely used</a:t>
            </a:r>
            <a:endParaRPr lang="en-GB" sz="2000" b="1" i="0" dirty="0">
              <a:solidFill>
                <a:srgbClr val="FF0000"/>
              </a:solidFill>
              <a:latin typeface="Arial" charset="0"/>
            </a:endParaRPr>
          </a:p>
        </p:txBody>
      </p:sp>
      <p:sp>
        <p:nvSpPr>
          <p:cNvPr id="9" name="Text Box 5"/>
          <p:cNvSpPr txBox="1">
            <a:spLocks noChangeArrowheads="1"/>
          </p:cNvSpPr>
          <p:nvPr/>
        </p:nvSpPr>
        <p:spPr bwMode="auto">
          <a:xfrm>
            <a:off x="6804249" y="4797152"/>
            <a:ext cx="2339752" cy="707886"/>
          </a:xfrm>
          <a:prstGeom prst="rect">
            <a:avLst/>
          </a:prstGeom>
          <a:noFill/>
          <a:ln w="9525">
            <a:noFill/>
            <a:miter lim="800000"/>
            <a:headEnd/>
            <a:tailEnd/>
          </a:ln>
        </p:spPr>
        <p:txBody>
          <a:bodyPr wrap="square">
            <a:spAutoFit/>
          </a:bodyPr>
          <a:lstStyle/>
          <a:p>
            <a:r>
              <a:rPr lang="en-GB" sz="2000" b="1" i="0" dirty="0" smtClean="0">
                <a:solidFill>
                  <a:srgbClr val="FF0000"/>
                </a:solidFill>
                <a:latin typeface="Arial" charset="0"/>
              </a:rPr>
              <a:t>Further validation needed</a:t>
            </a:r>
            <a:endParaRPr lang="en-GB" sz="2000" b="1" i="0" dirty="0">
              <a:solidFill>
                <a:srgbClr val="FF0000"/>
              </a:solidFill>
              <a:latin typeface="Arial" charset="0"/>
            </a:endParaRPr>
          </a:p>
        </p:txBody>
      </p:sp>
      <p:sp>
        <p:nvSpPr>
          <p:cNvPr id="10" name="AutoShape 4"/>
          <p:cNvSpPr>
            <a:spLocks/>
          </p:cNvSpPr>
          <p:nvPr/>
        </p:nvSpPr>
        <p:spPr bwMode="auto">
          <a:xfrm>
            <a:off x="6588224" y="4149080"/>
            <a:ext cx="144016" cy="2016224"/>
          </a:xfrm>
          <a:prstGeom prst="rightBrace">
            <a:avLst>
              <a:gd name="adj1" fmla="val 41667"/>
              <a:gd name="adj2" fmla="val 50000"/>
            </a:avLst>
          </a:prstGeom>
          <a:noFill/>
          <a:ln w="9525">
            <a:solidFill>
              <a:schemeClr val="tx1"/>
            </a:solidFill>
            <a:round/>
            <a:headEnd/>
            <a:tailEnd/>
          </a:ln>
        </p:spPr>
        <p:txBody>
          <a:bodyPr wrap="none" anchor="ctr"/>
          <a:lstStyle/>
          <a:p>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QRISK1</a:t>
            </a:r>
          </a:p>
          <a:p>
            <a:r>
              <a:rPr lang="en-GB" dirty="0" smtClean="0"/>
              <a:t>QRISK2</a:t>
            </a:r>
          </a:p>
          <a:p>
            <a:endParaRPr lang="en-GB" dirty="0"/>
          </a:p>
        </p:txBody>
      </p:sp>
      <p:sp>
        <p:nvSpPr>
          <p:cNvPr id="4" name="Text Box 5"/>
          <p:cNvSpPr txBox="1">
            <a:spLocks noChangeArrowheads="1"/>
          </p:cNvSpPr>
          <p:nvPr/>
        </p:nvSpPr>
        <p:spPr bwMode="auto">
          <a:xfrm>
            <a:off x="2411760" y="2276872"/>
            <a:ext cx="6048672" cy="3416320"/>
          </a:xfrm>
          <a:prstGeom prst="rect">
            <a:avLst/>
          </a:prstGeom>
          <a:noFill/>
          <a:ln w="9525">
            <a:noFill/>
            <a:miter lim="800000"/>
            <a:headEnd/>
            <a:tailEnd/>
          </a:ln>
        </p:spPr>
        <p:txBody>
          <a:bodyPr wrap="square">
            <a:spAutoFit/>
          </a:bodyPr>
          <a:lstStyle/>
          <a:p>
            <a:pPr algn="just"/>
            <a:r>
              <a:rPr lang="en-GB" sz="2400" b="1" i="0" dirty="0" smtClean="0">
                <a:solidFill>
                  <a:srgbClr val="FF0000"/>
                </a:solidFill>
                <a:latin typeface="Arial" charset="0"/>
              </a:rPr>
              <a:t>Most promising as </a:t>
            </a:r>
            <a:r>
              <a:rPr lang="en-GB" sz="2400" b="1" dirty="0" smtClean="0">
                <a:solidFill>
                  <a:srgbClr val="FF0000"/>
                </a:solidFill>
                <a:latin typeface="Arial" charset="0"/>
              </a:rPr>
              <a:t>model includes </a:t>
            </a:r>
            <a:r>
              <a:rPr lang="en-GB" sz="2400" b="1" i="0" dirty="0" smtClean="0">
                <a:solidFill>
                  <a:srgbClr val="FF0000"/>
                </a:solidFill>
                <a:latin typeface="Arial" charset="0"/>
              </a:rPr>
              <a:t>ethnicity and deprivation, and may prove capable of continuous semi-automatic modification.</a:t>
            </a:r>
          </a:p>
          <a:p>
            <a:pPr algn="just"/>
            <a:endParaRPr lang="en-GB" sz="800" b="1" i="0" dirty="0" smtClean="0">
              <a:solidFill>
                <a:srgbClr val="FF0000"/>
              </a:solidFill>
              <a:latin typeface="Arial" charset="0"/>
            </a:endParaRPr>
          </a:p>
          <a:p>
            <a:pPr algn="just"/>
            <a:r>
              <a:rPr lang="en-GB" sz="2400" b="1" u="sng" dirty="0" smtClean="0">
                <a:solidFill>
                  <a:srgbClr val="FF0000"/>
                </a:solidFill>
                <a:latin typeface="Arial" charset="0"/>
              </a:rPr>
              <a:t>Developed in the UK!</a:t>
            </a:r>
          </a:p>
          <a:p>
            <a:pPr algn="just"/>
            <a:endParaRPr lang="en-GB" sz="800" b="1" u="sng" dirty="0" smtClean="0">
              <a:solidFill>
                <a:srgbClr val="FF0000"/>
              </a:solidFill>
              <a:latin typeface="Arial" charset="0"/>
            </a:endParaRPr>
          </a:p>
          <a:p>
            <a:r>
              <a:rPr lang="en-GB" sz="2400" b="1" dirty="0" smtClean="0">
                <a:solidFill>
                  <a:srgbClr val="FF0000"/>
                </a:solidFill>
                <a:latin typeface="Arial" charset="0"/>
              </a:rPr>
              <a:t>Not yet validated in other </a:t>
            </a:r>
            <a:r>
              <a:rPr lang="en-GB" sz="2400" b="1" dirty="0" err="1" smtClean="0">
                <a:solidFill>
                  <a:srgbClr val="FF0000"/>
                </a:solidFill>
                <a:latin typeface="Arial" charset="0"/>
              </a:rPr>
              <a:t>coutries</a:t>
            </a:r>
            <a:r>
              <a:rPr lang="en-GB" sz="2400" b="1" dirty="0" smtClean="0">
                <a:solidFill>
                  <a:srgbClr val="FF0000"/>
                </a:solidFill>
                <a:latin typeface="Arial" charset="0"/>
              </a:rPr>
              <a:t> (currently underway)</a:t>
            </a:r>
          </a:p>
          <a:p>
            <a:endParaRPr lang="en-GB" sz="800" b="1" dirty="0" smtClean="0">
              <a:solidFill>
                <a:srgbClr val="FF0000"/>
              </a:solidFill>
              <a:latin typeface="Arial" charset="0"/>
            </a:endParaRPr>
          </a:p>
          <a:p>
            <a:r>
              <a:rPr lang="en-GB" sz="2400" b="1" u="sng" dirty="0" smtClean="0">
                <a:solidFill>
                  <a:schemeClr val="tx2"/>
                </a:solidFill>
                <a:latin typeface="Arial" charset="0"/>
              </a:rPr>
              <a:t>http://www.qrisk.org/</a:t>
            </a:r>
            <a:endParaRPr lang="en-GB" sz="2400" b="1" i="0" u="sng" dirty="0">
              <a:solidFill>
                <a:schemeClr val="tx2"/>
              </a:solidFill>
              <a:latin typeface="Arial" charset="0"/>
            </a:endParaRPr>
          </a:p>
        </p:txBody>
      </p:sp>
      <p:sp>
        <p:nvSpPr>
          <p:cNvPr id="5" name="Title 1"/>
          <p:cNvSpPr>
            <a:spLocks noGrp="1"/>
          </p:cNvSpPr>
          <p:nvPr>
            <p:ph type="title"/>
          </p:nvPr>
        </p:nvSpPr>
        <p:spPr>
          <a:xfrm>
            <a:off x="457200" y="116632"/>
            <a:ext cx="8229600" cy="1143000"/>
          </a:xfrm>
        </p:spPr>
        <p:txBody>
          <a:bodyPr/>
          <a:lstStyle/>
          <a:p>
            <a:r>
              <a:rPr lang="en-GB" b="1" dirty="0" smtClean="0"/>
              <a:t>Other risk prediction tools</a:t>
            </a:r>
            <a:endParaRPr lang="en-GB"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341784"/>
            <a:ext cx="7797552" cy="1143000"/>
          </a:xfrm>
        </p:spPr>
        <p:txBody>
          <a:bodyPr/>
          <a:lstStyle/>
          <a:p>
            <a:pPr algn="l"/>
            <a:r>
              <a:rPr lang="en-GB" dirty="0" smtClean="0"/>
              <a:t>NICE</a:t>
            </a:r>
            <a:endParaRPr lang="en-GB" dirty="0"/>
          </a:p>
        </p:txBody>
      </p:sp>
      <p:sp>
        <p:nvSpPr>
          <p:cNvPr id="3" name="Content Placeholder 2"/>
          <p:cNvSpPr>
            <a:spLocks noGrp="1"/>
          </p:cNvSpPr>
          <p:nvPr>
            <p:ph idx="1"/>
          </p:nvPr>
        </p:nvSpPr>
        <p:spPr/>
        <p:txBody>
          <a:bodyPr/>
          <a:lstStyle/>
          <a:p>
            <a:pPr>
              <a:spcAft>
                <a:spcPts val="600"/>
              </a:spcAft>
            </a:pPr>
            <a:r>
              <a:rPr lang="en-GB" dirty="0" smtClean="0"/>
              <a:t>Withdrew recommendation of a Framingham-based approach in 2010 </a:t>
            </a:r>
          </a:p>
          <a:p>
            <a:pPr>
              <a:spcAft>
                <a:spcPts val="600"/>
              </a:spcAft>
            </a:pPr>
            <a:r>
              <a:rPr lang="en-GB" dirty="0" smtClean="0"/>
              <a:t>Choice of risk prediction methods left to local determination.</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http://www.ncbi.nlm.nih.gov/corecgi/tileshop/tileshop.fcgi?p=PMC3&amp;id=310119&amp;s=15&amp;r=1&amp;c=1"/>
          <p:cNvPicPr>
            <a:picLocks noChangeAspect="1" noChangeArrowheads="1"/>
          </p:cNvPicPr>
          <p:nvPr/>
        </p:nvPicPr>
        <p:blipFill>
          <a:blip r:embed="rId3" cstate="print">
            <a:lum bright="-16000" contrast="25000"/>
          </a:blip>
          <a:srcRect/>
          <a:stretch>
            <a:fillRect/>
          </a:stretch>
        </p:blipFill>
        <p:spPr bwMode="auto">
          <a:xfrm>
            <a:off x="220659" y="332656"/>
            <a:ext cx="8743829" cy="6120680"/>
          </a:xfrm>
          <a:prstGeom prst="rect">
            <a:avLst/>
          </a:prstGeom>
          <a:noFill/>
        </p:spPr>
      </p:pic>
      <p:sp>
        <p:nvSpPr>
          <p:cNvPr id="6" name="TextBox 5"/>
          <p:cNvSpPr txBox="1"/>
          <p:nvPr/>
        </p:nvSpPr>
        <p:spPr>
          <a:xfrm>
            <a:off x="5076056" y="6488668"/>
            <a:ext cx="4464496" cy="369332"/>
          </a:xfrm>
          <a:prstGeom prst="rect">
            <a:avLst/>
          </a:prstGeom>
          <a:noFill/>
        </p:spPr>
        <p:txBody>
          <a:bodyPr wrap="square" rtlCol="0">
            <a:spAutoFit/>
          </a:bodyPr>
          <a:lstStyle/>
          <a:p>
            <a:r>
              <a:rPr lang="en-GB" dirty="0" err="1" smtClean="0">
                <a:hlinkClick r:id="" action="ppaction://hlinkfile" tooltip="Vascular health and risk management."/>
              </a:rPr>
              <a:t>Vasc</a:t>
            </a:r>
            <a:r>
              <a:rPr lang="en-GB" dirty="0" smtClean="0">
                <a:hlinkClick r:id="" action="ppaction://hlinkfile" tooltip="Vascular health and risk management."/>
              </a:rPr>
              <a:t> Health Risk </a:t>
            </a:r>
            <a:r>
              <a:rPr lang="en-GB" dirty="0" err="1" smtClean="0">
                <a:hlinkClick r:id="" action="ppaction://hlinkfile" tooltip="Vascular health and risk management."/>
              </a:rPr>
              <a:t>Manag</a:t>
            </a:r>
            <a:r>
              <a:rPr lang="en-GB" dirty="0" smtClean="0">
                <a:hlinkClick r:id="" action="ppaction://hlinkfile" tooltip="Vascular health and risk management."/>
              </a:rPr>
              <a:t>.</a:t>
            </a:r>
            <a:r>
              <a:rPr lang="en-GB" dirty="0" smtClean="0"/>
              <a:t> 2008;4(2):315-24.</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8914" name="Picture 2"/>
          <p:cNvPicPr>
            <a:picLocks noChangeAspect="1" noChangeArrowheads="1"/>
          </p:cNvPicPr>
          <p:nvPr/>
        </p:nvPicPr>
        <p:blipFill>
          <a:blip r:embed="rId2" cstate="print"/>
          <a:srcRect/>
          <a:stretch>
            <a:fillRect/>
          </a:stretch>
        </p:blipFill>
        <p:spPr bwMode="auto">
          <a:xfrm>
            <a:off x="25226" y="1628800"/>
            <a:ext cx="9083278" cy="3888432"/>
          </a:xfrm>
          <a:prstGeom prst="rect">
            <a:avLst/>
          </a:prstGeom>
          <a:noFill/>
          <a:ln w="9525">
            <a:noFill/>
            <a:miter lim="800000"/>
            <a:headEnd/>
            <a:tailEnd/>
          </a:ln>
        </p:spPr>
      </p:pic>
      <p:sp>
        <p:nvSpPr>
          <p:cNvPr id="5" name="TextBox 4"/>
          <p:cNvSpPr txBox="1"/>
          <p:nvPr/>
        </p:nvSpPr>
        <p:spPr>
          <a:xfrm>
            <a:off x="4355976" y="6021288"/>
            <a:ext cx="4320480" cy="338554"/>
          </a:xfrm>
          <a:prstGeom prst="rect">
            <a:avLst/>
          </a:prstGeom>
          <a:noFill/>
        </p:spPr>
        <p:txBody>
          <a:bodyPr wrap="square" rtlCol="0">
            <a:spAutoFit/>
          </a:bodyPr>
          <a:lstStyle/>
          <a:p>
            <a:r>
              <a:rPr lang="es-ES" sz="1600" b="1" dirty="0" smtClean="0"/>
              <a:t>JACC Vol. 50, No. 16, </a:t>
            </a:r>
            <a:r>
              <a:rPr lang="en-GB" sz="1600" b="1" dirty="0" smtClean="0"/>
              <a:t>October 16 2007:1598–603</a:t>
            </a:r>
            <a:endParaRPr lang="en-GB"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896544"/>
          </a:xfrm>
        </p:spPr>
        <p:txBody>
          <a:bodyPr>
            <a:normAutofit/>
          </a:bodyPr>
          <a:lstStyle/>
          <a:p>
            <a:pPr>
              <a:spcAft>
                <a:spcPts val="600"/>
              </a:spcAft>
            </a:pPr>
            <a:r>
              <a:rPr lang="en-GB" sz="2800" dirty="0" smtClean="0"/>
              <a:t>Up to 1950’s, atherosclerosis and arteriosclerosis was considered a normal part of aging and occurred universally as people became older. </a:t>
            </a:r>
          </a:p>
          <a:p>
            <a:r>
              <a:rPr lang="en-GB" sz="2800" dirty="0" smtClean="0"/>
              <a:t>Hypertension and elevated serum cholesterol were also seen as normal consequences of aging in the 1950s, so no treatment was initiated.</a:t>
            </a:r>
          </a:p>
          <a:p>
            <a:r>
              <a:rPr lang="en-GB" sz="2800" dirty="0" smtClean="0"/>
              <a:t>Though insurance companies were previously already charging additional premiums for those with high BP or obesity…..</a:t>
            </a:r>
            <a:endParaRPr lang="en-GB" sz="2800" dirty="0"/>
          </a:p>
        </p:txBody>
      </p:sp>
      <p:sp>
        <p:nvSpPr>
          <p:cNvPr id="4" name="Title 1"/>
          <p:cNvSpPr>
            <a:spLocks noGrp="1"/>
          </p:cNvSpPr>
          <p:nvPr>
            <p:ph type="title"/>
          </p:nvPr>
        </p:nvSpPr>
        <p:spPr>
          <a:xfrm>
            <a:off x="539552" y="125760"/>
            <a:ext cx="8229600" cy="1143000"/>
          </a:xfrm>
        </p:spPr>
        <p:txBody>
          <a:bodyPr/>
          <a:lstStyle/>
          <a:p>
            <a:pPr algn="l"/>
            <a:r>
              <a:rPr lang="en-GB" dirty="0" smtClean="0"/>
              <a:t>“Old-fashioned beliefs”</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197768"/>
            <a:ext cx="8229600" cy="1143000"/>
          </a:xfrm>
        </p:spPr>
        <p:txBody>
          <a:bodyPr/>
          <a:lstStyle/>
          <a:p>
            <a:pPr algn="l"/>
            <a:r>
              <a:rPr lang="en-GB" b="1" dirty="0" smtClean="0"/>
              <a:t>Conclusions</a:t>
            </a:r>
            <a:endParaRPr lang="en-GB" b="1" dirty="0"/>
          </a:p>
        </p:txBody>
      </p:sp>
      <p:sp>
        <p:nvSpPr>
          <p:cNvPr id="3" name="Content Placeholder 2"/>
          <p:cNvSpPr>
            <a:spLocks noGrp="1"/>
          </p:cNvSpPr>
          <p:nvPr>
            <p:ph idx="1"/>
          </p:nvPr>
        </p:nvSpPr>
        <p:spPr>
          <a:xfrm>
            <a:off x="323528" y="1196752"/>
            <a:ext cx="8496944" cy="5400600"/>
          </a:xfrm>
        </p:spPr>
        <p:txBody>
          <a:bodyPr>
            <a:normAutofit/>
          </a:bodyPr>
          <a:lstStyle/>
          <a:p>
            <a:pPr>
              <a:spcAft>
                <a:spcPts val="600"/>
              </a:spcAft>
            </a:pPr>
            <a:r>
              <a:rPr lang="en-GB" sz="2800" dirty="0" smtClean="0"/>
              <a:t>PCI does not improve outcomes in stable IHD patients, rather done mainly for symptomatic relief</a:t>
            </a:r>
          </a:p>
          <a:p>
            <a:pPr>
              <a:spcAft>
                <a:spcPts val="600"/>
              </a:spcAft>
            </a:pPr>
            <a:r>
              <a:rPr lang="en-GB" sz="2800" dirty="0" smtClean="0"/>
              <a:t>Dyslipidaemia, hypertension &amp; smoking account for ~3/4 CHD risk after adjusting for age</a:t>
            </a:r>
          </a:p>
          <a:p>
            <a:pPr>
              <a:spcAft>
                <a:spcPts val="600"/>
              </a:spcAft>
            </a:pPr>
            <a:r>
              <a:rPr lang="en-GB" sz="2800" dirty="0" smtClean="0"/>
              <a:t>Primary strategy for CHD risk reduction remains appropriate risk factor modification</a:t>
            </a:r>
          </a:p>
          <a:p>
            <a:pPr>
              <a:spcAft>
                <a:spcPts val="600"/>
              </a:spcAft>
            </a:pPr>
            <a:r>
              <a:rPr lang="en-GB" sz="2800" dirty="0" smtClean="0"/>
              <a:t>FRS overestimates CHD risk in UK. QRISK2 shows most promise as a modern CHD prediction tool </a:t>
            </a:r>
          </a:p>
          <a:p>
            <a:pPr>
              <a:spcAft>
                <a:spcPts val="600"/>
              </a:spcAft>
            </a:pPr>
            <a:r>
              <a:rPr lang="en-GB" sz="2800" dirty="0" smtClean="0"/>
              <a:t>Remaining 25% CHD risk and CHD risk inequality between different populations yet to be fully explained</a:t>
            </a:r>
            <a:endParaRPr lang="en-GB"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3992"/>
            <a:ext cx="8229600" cy="1143000"/>
          </a:xfrm>
        </p:spPr>
        <p:txBody>
          <a:bodyPr/>
          <a:lstStyle/>
          <a:p>
            <a:r>
              <a:rPr lang="en-GB" b="1" dirty="0" smtClean="0"/>
              <a:t>Questions?</a:t>
            </a:r>
            <a:endParaRPr lang="en-GB"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tretch>
            <a:fillRect/>
          </a:stretch>
        </p:blipFill>
        <p:spPr bwMode="auto">
          <a:xfrm>
            <a:off x="6936837" y="4579463"/>
            <a:ext cx="2099659" cy="2089897"/>
          </a:xfrm>
          <a:prstGeom prst="rect">
            <a:avLst/>
          </a:prstGeom>
          <a:noFill/>
          <a:ln>
            <a:noFill/>
          </a:ln>
        </p:spPr>
      </p:pic>
      <p:sp>
        <p:nvSpPr>
          <p:cNvPr id="3" name="Content Placeholder 2"/>
          <p:cNvSpPr>
            <a:spLocks noGrp="1"/>
          </p:cNvSpPr>
          <p:nvPr>
            <p:ph idx="1"/>
          </p:nvPr>
        </p:nvSpPr>
        <p:spPr>
          <a:xfrm>
            <a:off x="395536" y="1628800"/>
            <a:ext cx="8229600" cy="4032448"/>
          </a:xfrm>
        </p:spPr>
        <p:txBody>
          <a:bodyPr>
            <a:normAutofit/>
          </a:bodyPr>
          <a:lstStyle/>
          <a:p>
            <a:pPr>
              <a:spcAft>
                <a:spcPts val="600"/>
              </a:spcAft>
            </a:pPr>
            <a:r>
              <a:rPr lang="en-GB" sz="2800" dirty="0" smtClean="0"/>
              <a:t>The term “</a:t>
            </a:r>
            <a:r>
              <a:rPr lang="en-GB" sz="2800" dirty="0" smtClean="0">
                <a:solidFill>
                  <a:srgbClr val="FF0000"/>
                </a:solidFill>
              </a:rPr>
              <a:t>risk factor</a:t>
            </a:r>
            <a:r>
              <a:rPr lang="en-GB" sz="2800" dirty="0" smtClean="0"/>
              <a:t>” was coined by Dr William Kannel, one of the pioneers of the Framingham Heart Study (FHS), and used in medical literature by 1961</a:t>
            </a:r>
          </a:p>
          <a:p>
            <a:pPr>
              <a:spcAft>
                <a:spcPts val="600"/>
              </a:spcAft>
            </a:pPr>
            <a:r>
              <a:rPr lang="en-GB" sz="2800" dirty="0" smtClean="0"/>
              <a:t>First epidemiological study for CVD, started in 1948</a:t>
            </a:r>
          </a:p>
          <a:p>
            <a:pPr>
              <a:spcAft>
                <a:spcPts val="600"/>
              </a:spcAft>
            </a:pPr>
            <a:r>
              <a:rPr lang="en-GB" sz="2800" dirty="0" smtClean="0"/>
              <a:t>5,209 men &amp; women between 30-62 years recruited from the town of Framingham, Massachusetts</a:t>
            </a:r>
          </a:p>
          <a:p>
            <a:pPr>
              <a:spcAft>
                <a:spcPts val="600"/>
              </a:spcAft>
            </a:pPr>
            <a:r>
              <a:rPr lang="en-GB" sz="2800" dirty="0" smtClean="0">
                <a:ea typeface="ＭＳ Ｐゴシック" pitchFamily="-65" charset="-128"/>
              </a:rPr>
              <a:t>2-yearly detailed medical history, physical examination and lab tests</a:t>
            </a:r>
          </a:p>
        </p:txBody>
      </p:sp>
      <p:sp>
        <p:nvSpPr>
          <p:cNvPr id="4" name="Rectangle 2"/>
          <p:cNvSpPr txBox="1">
            <a:spLocks noChangeArrowheads="1"/>
          </p:cNvSpPr>
          <p:nvPr/>
        </p:nvSpPr>
        <p:spPr>
          <a:xfrm>
            <a:off x="628600" y="353641"/>
            <a:ext cx="7543800" cy="915119"/>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Framingham Heart Study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9552" y="627911"/>
          <a:ext cx="7992888" cy="5609401"/>
        </p:xfrm>
        <a:graphic>
          <a:graphicData uri="http://schemas.openxmlformats.org/drawingml/2006/table">
            <a:tbl>
              <a:tblPr/>
              <a:tblGrid>
                <a:gridCol w="648072"/>
                <a:gridCol w="7344816"/>
              </a:tblGrid>
              <a:tr h="623395">
                <a:tc gridSpan="2">
                  <a:txBody>
                    <a:bodyPr/>
                    <a:lstStyle/>
                    <a:p>
                      <a:pPr algn="ctr">
                        <a:lnSpc>
                          <a:spcPct val="115000"/>
                        </a:lnSpc>
                        <a:spcAft>
                          <a:spcPts val="0"/>
                        </a:spcAft>
                      </a:pPr>
                      <a:r>
                        <a:rPr lang="en-GB" sz="2000" b="1" u="sng" dirty="0">
                          <a:solidFill>
                            <a:srgbClr val="000000"/>
                          </a:solidFill>
                          <a:latin typeface="Arial"/>
                          <a:ea typeface="Times New Roman"/>
                          <a:cs typeface="Times New Roman"/>
                        </a:rPr>
                        <a:t>Framingham Heart Study Research </a:t>
                      </a:r>
                      <a:r>
                        <a:rPr lang="en-GB" sz="2000" b="1" u="sng" dirty="0" smtClean="0">
                          <a:solidFill>
                            <a:srgbClr val="000000"/>
                          </a:solidFill>
                          <a:latin typeface="Arial"/>
                          <a:ea typeface="Times New Roman"/>
                          <a:cs typeface="Times New Roman"/>
                        </a:rPr>
                        <a:t>Milestones</a:t>
                      </a:r>
                    </a:p>
                    <a:p>
                      <a:pPr algn="ctr">
                        <a:lnSpc>
                          <a:spcPct val="115000"/>
                        </a:lnSpc>
                        <a:spcAft>
                          <a:spcPts val="0"/>
                        </a:spcAft>
                      </a:pPr>
                      <a:endParaRPr lang="en-GB"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r>
              <a:tr h="457405">
                <a:tc>
                  <a:txBody>
                    <a:bodyPr/>
                    <a:lstStyle/>
                    <a:p>
                      <a:pPr algn="r">
                        <a:lnSpc>
                          <a:spcPct val="115000"/>
                        </a:lnSpc>
                        <a:spcAft>
                          <a:spcPts val="0"/>
                        </a:spcAft>
                      </a:pPr>
                      <a:r>
                        <a:rPr lang="en-GB" sz="1600" b="1" dirty="0">
                          <a:solidFill>
                            <a:srgbClr val="000000"/>
                          </a:solidFill>
                          <a:latin typeface="Arial"/>
                          <a:ea typeface="Times New Roman"/>
                          <a:cs typeface="Times New Roman"/>
                        </a:rPr>
                        <a:t>1960</a:t>
                      </a:r>
                      <a:endParaRPr lang="en-GB"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GB" sz="1600" dirty="0">
                          <a:solidFill>
                            <a:srgbClr val="000000"/>
                          </a:solidFill>
                          <a:latin typeface="Arial"/>
                          <a:ea typeface="Times New Roman"/>
                          <a:cs typeface="Times New Roman"/>
                        </a:rPr>
                        <a:t>Cigarette smoking found to increase the risk of heart disease</a:t>
                      </a:r>
                      <a:endParaRPr lang="en-GB"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635280">
                <a:tc>
                  <a:txBody>
                    <a:bodyPr/>
                    <a:lstStyle/>
                    <a:p>
                      <a:pPr algn="r">
                        <a:lnSpc>
                          <a:spcPct val="115000"/>
                        </a:lnSpc>
                        <a:spcAft>
                          <a:spcPts val="0"/>
                        </a:spcAft>
                      </a:pPr>
                      <a:r>
                        <a:rPr lang="en-GB" sz="1600" b="1">
                          <a:solidFill>
                            <a:srgbClr val="000000"/>
                          </a:solidFill>
                          <a:latin typeface="Arial"/>
                          <a:ea typeface="Times New Roman"/>
                          <a:cs typeface="Times New Roman"/>
                        </a:rPr>
                        <a:t>1961</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GB" sz="1600" dirty="0">
                          <a:solidFill>
                            <a:srgbClr val="000000"/>
                          </a:solidFill>
                          <a:latin typeface="Arial"/>
                          <a:ea typeface="Times New Roman"/>
                          <a:cs typeface="Times New Roman"/>
                        </a:rPr>
                        <a:t>Cholesterol level, blood pressure, and electrocardiogram abnormalities found to increase the risk of heart disease</a:t>
                      </a:r>
                      <a:endParaRPr lang="en-GB"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635280">
                <a:tc>
                  <a:txBody>
                    <a:bodyPr/>
                    <a:lstStyle/>
                    <a:p>
                      <a:pPr algn="r">
                        <a:lnSpc>
                          <a:spcPct val="115000"/>
                        </a:lnSpc>
                        <a:spcAft>
                          <a:spcPts val="0"/>
                        </a:spcAft>
                      </a:pPr>
                      <a:r>
                        <a:rPr lang="en-GB" sz="1600" b="1">
                          <a:solidFill>
                            <a:srgbClr val="000000"/>
                          </a:solidFill>
                          <a:latin typeface="Arial"/>
                          <a:ea typeface="Times New Roman"/>
                          <a:cs typeface="Times New Roman"/>
                        </a:rPr>
                        <a:t>1967</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GB" sz="1600" dirty="0">
                          <a:solidFill>
                            <a:srgbClr val="000000"/>
                          </a:solidFill>
                          <a:latin typeface="Arial"/>
                          <a:ea typeface="Times New Roman"/>
                          <a:cs typeface="Times New Roman"/>
                        </a:rPr>
                        <a:t>Physical activity found to reduce the risk of heart disease and obesity to increase the risk of heart disease</a:t>
                      </a:r>
                      <a:endParaRPr lang="en-GB"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456954">
                <a:tc>
                  <a:txBody>
                    <a:bodyPr/>
                    <a:lstStyle/>
                    <a:p>
                      <a:pPr algn="r">
                        <a:lnSpc>
                          <a:spcPct val="115000"/>
                        </a:lnSpc>
                        <a:spcAft>
                          <a:spcPts val="0"/>
                        </a:spcAft>
                      </a:pPr>
                      <a:r>
                        <a:rPr lang="en-GB" sz="1600" b="1">
                          <a:solidFill>
                            <a:srgbClr val="000000"/>
                          </a:solidFill>
                          <a:latin typeface="Arial"/>
                          <a:ea typeface="Times New Roman"/>
                          <a:cs typeface="Times New Roman"/>
                        </a:rPr>
                        <a:t>1976</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GB" sz="1600" dirty="0">
                          <a:solidFill>
                            <a:srgbClr val="000000"/>
                          </a:solidFill>
                          <a:latin typeface="Arial"/>
                          <a:ea typeface="Times New Roman"/>
                          <a:cs typeface="Times New Roman"/>
                        </a:rPr>
                        <a:t>Menopause found to increase the risk of heart disease</a:t>
                      </a:r>
                      <a:endParaRPr lang="en-GB"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432048">
                <a:tc>
                  <a:txBody>
                    <a:bodyPr/>
                    <a:lstStyle/>
                    <a:p>
                      <a:pPr algn="r">
                        <a:lnSpc>
                          <a:spcPct val="115000"/>
                        </a:lnSpc>
                        <a:spcAft>
                          <a:spcPts val="0"/>
                        </a:spcAft>
                      </a:pPr>
                      <a:r>
                        <a:rPr lang="en-GB" sz="1600" b="1">
                          <a:solidFill>
                            <a:srgbClr val="000000"/>
                          </a:solidFill>
                          <a:latin typeface="Arial"/>
                          <a:ea typeface="Times New Roman"/>
                          <a:cs typeface="Times New Roman"/>
                        </a:rPr>
                        <a:t>1978</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GB" sz="1600" dirty="0">
                          <a:solidFill>
                            <a:srgbClr val="000000"/>
                          </a:solidFill>
                          <a:latin typeface="Arial"/>
                          <a:ea typeface="Times New Roman"/>
                          <a:cs typeface="Times New Roman"/>
                        </a:rPr>
                        <a:t>Psychosocial factors found to affect heart disease</a:t>
                      </a:r>
                      <a:endParaRPr lang="en-GB"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463199">
                <a:tc>
                  <a:txBody>
                    <a:bodyPr/>
                    <a:lstStyle/>
                    <a:p>
                      <a:pPr algn="r">
                        <a:lnSpc>
                          <a:spcPct val="115000"/>
                        </a:lnSpc>
                        <a:spcAft>
                          <a:spcPts val="0"/>
                        </a:spcAft>
                      </a:pPr>
                      <a:r>
                        <a:rPr lang="en-GB" sz="1600" b="1">
                          <a:solidFill>
                            <a:srgbClr val="000000"/>
                          </a:solidFill>
                          <a:latin typeface="Arial"/>
                          <a:ea typeface="Times New Roman"/>
                          <a:cs typeface="Times New Roman"/>
                        </a:rPr>
                        <a:t>1988</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GB" sz="1600">
                          <a:solidFill>
                            <a:srgbClr val="000000"/>
                          </a:solidFill>
                          <a:latin typeface="Arial"/>
                          <a:ea typeface="Times New Roman"/>
                          <a:cs typeface="Times New Roman"/>
                        </a:rPr>
                        <a:t>High levels of HDL cholesterol found to reduce risk of death</a:t>
                      </a:r>
                      <a:endParaRPr lang="en-GB" sz="16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952920">
                <a:tc>
                  <a:txBody>
                    <a:bodyPr/>
                    <a:lstStyle/>
                    <a:p>
                      <a:pPr algn="r">
                        <a:lnSpc>
                          <a:spcPct val="115000"/>
                        </a:lnSpc>
                        <a:spcAft>
                          <a:spcPts val="0"/>
                        </a:spcAft>
                      </a:pPr>
                      <a:r>
                        <a:rPr lang="en-GB" sz="1600" b="1">
                          <a:solidFill>
                            <a:srgbClr val="000000"/>
                          </a:solidFill>
                          <a:latin typeface="Arial"/>
                          <a:ea typeface="Times New Roman"/>
                          <a:cs typeface="Times New Roman"/>
                        </a:rPr>
                        <a:t>1998</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GB" sz="1600">
                          <a:solidFill>
                            <a:srgbClr val="000000"/>
                          </a:solidFill>
                          <a:latin typeface="Arial"/>
                          <a:ea typeface="Times New Roman"/>
                          <a:cs typeface="Times New Roman"/>
                        </a:rPr>
                        <a:t>Development of simple coronary disease prediction algorithm involving risk factor categories to allow physicians to predict multivariate coronary heart disease risk in patients without overt CHD</a:t>
                      </a:r>
                      <a:endParaRPr lang="en-GB" sz="16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952920">
                <a:tc>
                  <a:txBody>
                    <a:bodyPr/>
                    <a:lstStyle/>
                    <a:p>
                      <a:pPr algn="r">
                        <a:lnSpc>
                          <a:spcPct val="115000"/>
                        </a:lnSpc>
                        <a:spcAft>
                          <a:spcPts val="0"/>
                        </a:spcAft>
                      </a:pPr>
                      <a:r>
                        <a:rPr lang="en-GB" sz="1600" b="1">
                          <a:solidFill>
                            <a:srgbClr val="000000"/>
                          </a:solidFill>
                          <a:latin typeface="Arial"/>
                          <a:ea typeface="Times New Roman"/>
                          <a:cs typeface="Times New Roman"/>
                        </a:rPr>
                        <a:t>2009</a:t>
                      </a:r>
                      <a:endParaRPr lang="en-GB"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solidFill>
                            <a:srgbClr val="000000"/>
                          </a:solidFill>
                          <a:latin typeface="Arial"/>
                          <a:ea typeface="Times New Roman"/>
                          <a:cs typeface="Times New Roman"/>
                        </a:rPr>
                        <a:t>Framingham Heart Study researchers contribute to discovering hundreds of new genes underlying major heart disease risk factors—body mass index, blood cholesterol, cigarette smoking, blood pressure and glucose/diabetes</a:t>
                      </a:r>
                      <a:endParaRPr lang="en-GB" sz="16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040560"/>
          </a:xfrm>
        </p:spPr>
        <p:txBody>
          <a:bodyPr>
            <a:normAutofit/>
          </a:bodyPr>
          <a:lstStyle/>
          <a:p>
            <a:pPr>
              <a:spcAft>
                <a:spcPts val="600"/>
              </a:spcAft>
            </a:pPr>
            <a:r>
              <a:rPr lang="en-GB" sz="2800" dirty="0" smtClean="0"/>
              <a:t>Started 1958: 12,763 </a:t>
            </a:r>
            <a:r>
              <a:rPr lang="en-GB" sz="2800" dirty="0" smtClean="0">
                <a:solidFill>
                  <a:srgbClr val="FF0000"/>
                </a:solidFill>
              </a:rPr>
              <a:t>men</a:t>
            </a:r>
            <a:r>
              <a:rPr lang="en-GB" sz="2800" dirty="0" smtClean="0"/>
              <a:t>, 40-59 years of age, were enrolled as 16 cohorts, in seven countries (</a:t>
            </a:r>
            <a:r>
              <a:rPr lang="en-GB" sz="2800" dirty="0" smtClean="0">
                <a:ea typeface="ＭＳ Ｐゴシック" pitchFamily="-65" charset="-128"/>
              </a:rPr>
              <a:t>USA, Italy, Greece, Yugoslavia, the Netherlands, Finland, and Japan</a:t>
            </a:r>
            <a:r>
              <a:rPr lang="en-GB" sz="2800" dirty="0" smtClean="0"/>
              <a:t>).</a:t>
            </a:r>
          </a:p>
          <a:p>
            <a:pPr>
              <a:spcAft>
                <a:spcPts val="600"/>
              </a:spcAft>
            </a:pPr>
            <a:r>
              <a:rPr lang="en-GB" sz="2800" dirty="0" smtClean="0">
                <a:ea typeface="ＭＳ Ｐゴシック" pitchFamily="-65" charset="-128"/>
              </a:rPr>
              <a:t>Repeat surveys were made at 5 &amp;10-year intervals and mortality follow-up for &gt;50 years.</a:t>
            </a:r>
            <a:endParaRPr lang="en-GB" sz="2800" dirty="0" smtClean="0"/>
          </a:p>
          <a:p>
            <a:pPr>
              <a:spcAft>
                <a:spcPts val="600"/>
              </a:spcAft>
            </a:pPr>
            <a:r>
              <a:rPr lang="en-US" sz="2800" dirty="0" smtClean="0">
                <a:solidFill>
                  <a:srgbClr val="151819"/>
                </a:solidFill>
                <a:ea typeface="ＭＳ Ｐゴシック" pitchFamily="-65" charset="-128"/>
              </a:rPr>
              <a:t>First study to systematically examine the relationships between lifestyle, diet (Mediterranean vs. Western), CHD &amp; stroke in different populations from different regions of the world.</a:t>
            </a:r>
          </a:p>
          <a:p>
            <a:pPr>
              <a:spcAft>
                <a:spcPts val="600"/>
              </a:spcAft>
              <a:buNone/>
            </a:pPr>
            <a:endParaRPr lang="en-US" sz="2800" dirty="0" smtClean="0">
              <a:solidFill>
                <a:srgbClr val="151819"/>
              </a:solidFill>
              <a:ea typeface="ＭＳ Ｐゴシック" pitchFamily="-65" charset="-128"/>
            </a:endParaRPr>
          </a:p>
          <a:p>
            <a:pPr>
              <a:spcAft>
                <a:spcPts val="600"/>
              </a:spcAft>
            </a:pPr>
            <a:endParaRPr lang="en-GB" sz="2800" dirty="0"/>
          </a:p>
        </p:txBody>
      </p:sp>
      <p:sp>
        <p:nvSpPr>
          <p:cNvPr id="4" name="Rectangle 2"/>
          <p:cNvSpPr txBox="1">
            <a:spLocks noChangeArrowheads="1"/>
          </p:cNvSpPr>
          <p:nvPr/>
        </p:nvSpPr>
        <p:spPr>
          <a:xfrm>
            <a:off x="899592" y="260648"/>
            <a:ext cx="7543800" cy="8431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Seven Countries Study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3317"/>
            <a:ext cx="8363272" cy="4237931"/>
          </a:xfrm>
        </p:spPr>
        <p:txBody>
          <a:bodyPr>
            <a:normAutofit lnSpcReduction="10000"/>
          </a:bodyPr>
          <a:lstStyle/>
          <a:p>
            <a:pPr>
              <a:spcAft>
                <a:spcPts val="600"/>
              </a:spcAft>
            </a:pPr>
            <a:r>
              <a:rPr lang="en-GB" sz="2800" dirty="0" smtClean="0"/>
              <a:t>Highlighted benefits of the Mediterranean diet</a:t>
            </a:r>
          </a:p>
          <a:p>
            <a:pPr>
              <a:spcAft>
                <a:spcPts val="600"/>
              </a:spcAft>
            </a:pPr>
            <a:r>
              <a:rPr lang="en-GB" sz="2800" dirty="0" smtClean="0"/>
              <a:t>Confirmed dyslipidaemia, hypertension &amp; smoking as important CVD risk factors. </a:t>
            </a:r>
            <a:r>
              <a:rPr lang="en-GB" sz="2800" dirty="0" smtClean="0">
                <a:ea typeface="ＭＳ Ｐゴシック" pitchFamily="-65" charset="-128"/>
              </a:rPr>
              <a:t>Populations with saturated fat intake &lt;10% of daily energy have little CHD</a:t>
            </a:r>
            <a:endParaRPr lang="en-GB" sz="2800" dirty="0" smtClean="0"/>
          </a:p>
          <a:p>
            <a:pPr>
              <a:spcAft>
                <a:spcPts val="600"/>
              </a:spcAft>
            </a:pPr>
            <a:r>
              <a:rPr lang="en-GB" sz="2800" dirty="0" smtClean="0"/>
              <a:t>Showed presence of CVD risk factors in mid life increases risk of dementia</a:t>
            </a:r>
          </a:p>
          <a:p>
            <a:pPr>
              <a:spcAft>
                <a:spcPts val="600"/>
              </a:spcAft>
            </a:pPr>
            <a:r>
              <a:rPr lang="en-GB" sz="2800" dirty="0" smtClean="0"/>
              <a:t>Limitations: Males only, small numbers, participant recruitment not completely randomised</a:t>
            </a:r>
          </a:p>
        </p:txBody>
      </p:sp>
      <p:sp>
        <p:nvSpPr>
          <p:cNvPr id="4" name="Rectangle 2"/>
          <p:cNvSpPr txBox="1">
            <a:spLocks noChangeArrowheads="1"/>
          </p:cNvSpPr>
          <p:nvPr/>
        </p:nvSpPr>
        <p:spPr>
          <a:xfrm>
            <a:off x="899592" y="332656"/>
            <a:ext cx="7543800" cy="8431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a:noFill/>
                </a:ln>
                <a:solidFill>
                  <a:schemeClr val="tx1"/>
                </a:solidFill>
                <a:effectLst/>
                <a:uLnTx/>
                <a:uFillTx/>
                <a:latin typeface="+mj-lt"/>
                <a:ea typeface="ＭＳ Ｐゴシック" pitchFamily="-65" charset="-128"/>
                <a:cs typeface="+mj-cs"/>
              </a:rPr>
              <a:t>Seven Countries Study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2537</Words>
  <Application>Microsoft Office PowerPoint</Application>
  <PresentationFormat>On-screen Show (4:3)</PresentationFormat>
  <Paragraphs>340</Paragraphs>
  <Slides>51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Chart</vt:lpstr>
      <vt:lpstr>PowerPoint Presentation</vt:lpstr>
      <vt:lpstr>CAD: Introduction</vt:lpstr>
      <vt:lpstr>PowerPoint Presentation</vt:lpstr>
      <vt:lpstr>PowerPoint Presentation</vt:lpstr>
      <vt:lpstr>“Old-fashioned beliefs”</vt:lpstr>
      <vt:lpstr>PowerPoint Presentation</vt:lpstr>
      <vt:lpstr>PowerPoint Presentation</vt:lpstr>
      <vt:lpstr>PowerPoint Presentation</vt:lpstr>
      <vt:lpstr>PowerPoint Presentation</vt:lpstr>
      <vt:lpstr>CHD Risk Factors</vt:lpstr>
      <vt:lpstr>PowerPoint Presentation</vt:lpstr>
      <vt:lpstr>PowerPoint Presentation</vt:lpstr>
      <vt:lpstr>PowerPoint Presentation</vt:lpstr>
      <vt:lpstr>PowerPoint Presentation</vt:lpstr>
      <vt:lpstr>PowerPoint Presentation</vt:lpstr>
      <vt:lpstr>PowerPoint Presentation</vt:lpstr>
      <vt:lpstr>Scandinavian Simvastatin Survival Study (4S Trial, 1994)</vt:lpstr>
      <vt:lpstr>4S: Results</vt:lpstr>
      <vt:lpstr>4S Primary Endpoint: Overall Survival</vt:lpstr>
      <vt:lpstr>4S: Coronary Death and Nonfatal MI</vt:lpstr>
      <vt:lpstr>4S: Need for PTCA/CABG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on survival of stopping smoking cigarettes at age 25-44 </vt:lpstr>
      <vt:lpstr>Effects on survival of stopping smoking cigarettes at age 45-64</vt:lpstr>
      <vt:lpstr>PowerPoint Presentation</vt:lpstr>
      <vt:lpstr>PowerPoint Presentation</vt:lpstr>
      <vt:lpstr>Type-2 Diabetes – UK prevalence</vt:lpstr>
      <vt:lpstr>PowerPoint Presentation</vt:lpstr>
      <vt:lpstr>Contribution of risk factors to CHD</vt:lpstr>
      <vt:lpstr>MRFIT &amp; CHA Trials</vt:lpstr>
      <vt:lpstr>MRFIT &amp; CHA Trials: Results</vt:lpstr>
      <vt:lpstr>PowerPoint Presentation</vt:lpstr>
      <vt:lpstr>Novel risk factors/biomarkers for CHD</vt:lpstr>
      <vt:lpstr>PowerPoint Presentation</vt:lpstr>
      <vt:lpstr>Novel risk factors/biomarkers for CHD</vt:lpstr>
      <vt:lpstr>PowerPoint Presentation</vt:lpstr>
      <vt:lpstr>PowerPoint Presentation</vt:lpstr>
      <vt:lpstr>Risk prediction tools</vt:lpstr>
      <vt:lpstr>Other risk prediction tools</vt:lpstr>
      <vt:lpstr>Other risk prediction tools</vt:lpstr>
      <vt:lpstr>NICE</vt:lpstr>
      <vt:lpstr>PowerPoint Presentation</vt:lpstr>
      <vt:lpstr>PowerPoint Presentation</vt:lpstr>
      <vt:lpstr>Conclusions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Tsung</dc:creator>
  <cp:lastModifiedBy>Shiel, Nuala</cp:lastModifiedBy>
  <cp:revision>160</cp:revision>
  <dcterms:created xsi:type="dcterms:W3CDTF">2012-10-22T14:55:49Z</dcterms:created>
  <dcterms:modified xsi:type="dcterms:W3CDTF">2012-10-29T10:31:12Z</dcterms:modified>
</cp:coreProperties>
</file>