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02" r:id="rId2"/>
    <p:sldId id="272" r:id="rId3"/>
    <p:sldId id="307" r:id="rId4"/>
    <p:sldId id="305" r:id="rId5"/>
    <p:sldId id="308" r:id="rId6"/>
    <p:sldId id="313" r:id="rId7"/>
    <p:sldId id="309" r:id="rId8"/>
    <p:sldId id="316" r:id="rId9"/>
    <p:sldId id="312" r:id="rId10"/>
    <p:sldId id="300" r:id="rId11"/>
    <p:sldId id="288" r:id="rId12"/>
    <p:sldId id="289" r:id="rId13"/>
    <p:sldId id="311" r:id="rId14"/>
    <p:sldId id="317" r:id="rId15"/>
    <p:sldId id="285" r:id="rId16"/>
    <p:sldId id="287" r:id="rId17"/>
    <p:sldId id="337" r:id="rId18"/>
    <p:sldId id="28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9" r:id="rId33"/>
    <p:sldId id="340" r:id="rId34"/>
    <p:sldId id="341" r:id="rId35"/>
    <p:sldId id="342" r:id="rId36"/>
    <p:sldId id="344" r:id="rId37"/>
    <p:sldId id="345" r:id="rId38"/>
    <p:sldId id="346" r:id="rId39"/>
    <p:sldId id="347" r:id="rId40"/>
    <p:sldId id="295" r:id="rId4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38" autoAdjust="0"/>
  </p:normalViewPr>
  <p:slideViewPr>
    <p:cSldViewPr snapToGrid="0" showGuides="1">
      <p:cViewPr>
        <p:scale>
          <a:sx n="50" d="100"/>
          <a:sy n="50" d="100"/>
        </p:scale>
        <p:origin x="-516" y="-72"/>
      </p:cViewPr>
      <p:guideLst>
        <p:guide orient="horz" pos="3648"/>
        <p:guide pos="4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-1596" y="-60"/>
      </p:cViewPr>
      <p:guideLst>
        <p:guide orient="horz" pos="2880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50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50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F8D01D-C870-4046-88B0-4200C721ED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115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91D079-4055-4D63-BBFF-2FAB0067D0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267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D4B02-EFA1-4D06-A8FB-8BC1F9019C2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11804-F86B-4E88-A1CF-7BFB6C19892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5E6B8-02C3-458D-8F9F-617536311C8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9376E0-5297-4743-B593-E100770331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419556C-8E08-42FE-A9D1-E0A585B419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6751C5F-EC3A-483A-9365-8C30B96592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886AB6-540B-4260-A024-C50CB5462F7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B6EEC0-0BF5-4285-BA67-7D82997DE35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6C8C0-699E-4849-BAA3-40B0DE04EA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E10505-D709-47C0-B576-A7F85F1058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8C419-69E5-4D9C-A9E6-A2F932F211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39156-73E8-4D6F-8865-E74B947005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8986A-A8D6-409B-B0C3-1AF21A5D087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407CB-05E7-4DD2-83C3-BBF70186F6D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52CEB-56D6-40F4-B354-FF186AC23E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389C6-C627-4381-8A3C-F288BE2193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100000">
              <a:srgbClr val="0000CC">
                <a:gamma/>
                <a:shade val="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3F5D42-FE61-4A95-BB3F-76AD2DB5D91A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icfs18.cc.ic.ac.uk\kmhl\my%20documents\1st%20year%20MB%20BS\normal.mp3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3.png"/><Relationship Id="rId2" Type="http://schemas.openxmlformats.org/officeDocument/2006/relationships/audio" Target="file:///\\icfs18.cc.ic.ac.uk\kmhl\my%20documents\1st%20year%20MB%20BS\normal.mp3" TargetMode="External"/><Relationship Id="rId1" Type="http://schemas.openxmlformats.org/officeDocument/2006/relationships/audio" Target="file:///\\icfs18.cc.ic.ac.uk\kmhl\my%20documents\1st%20year%20MB%20BS\split_s2.mp3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8.png"/><Relationship Id="rId2" Type="http://schemas.openxmlformats.org/officeDocument/2006/relationships/audio" Target="file:///\\icfs18.cc.ic.ac.uk\kmhl\my%20documents\1st%20year%20MB%20BS\s4.mp3" TargetMode="External"/><Relationship Id="rId1" Type="http://schemas.openxmlformats.org/officeDocument/2006/relationships/audio" Target="file:///\\icfs18.cc.ic.ac.uk\kmhl\my%20documents\1st%20year%20MB%20BS\s3.mp3" TargetMode="Externa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icfs18.cc.ic.ac.uk\kmhl\my%20documents\Grad%20entry\Heart-4ch.avi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\\icfs18.cc.ic.ac.uk\kmhl\my%20documents\Grad%20entry\normal_fluor.avi" TargetMode="External"/><Relationship Id="rId1" Type="http://schemas.openxmlformats.org/officeDocument/2006/relationships/video" Target="file:///\\icfs18.cc.ic.ac.uk\kmhl\my%20documents\Grad%20entry\normal_light.avi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08174"/>
            <a:ext cx="8027988" cy="1616075"/>
          </a:xfrm>
        </p:spPr>
        <p:txBody>
          <a:bodyPr/>
          <a:lstStyle/>
          <a:p>
            <a:r>
              <a:rPr lang="en-GB" sz="5400" dirty="0" smtClean="0">
                <a:latin typeface="Arial" charset="0"/>
              </a:rPr>
              <a:t>Mechanical properties of the heart </a:t>
            </a:r>
            <a:endParaRPr lang="en-GB" sz="5400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848100"/>
            <a:ext cx="7772400" cy="141922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GB" dirty="0" smtClean="0">
                <a:solidFill>
                  <a:srgbClr val="FF9900"/>
                </a:solidFill>
                <a:latin typeface="Arial" charset="0"/>
              </a:rPr>
              <a:t>Dr </a:t>
            </a:r>
            <a:r>
              <a:rPr lang="en-GB" altLang="en-GB" dirty="0">
                <a:solidFill>
                  <a:srgbClr val="FF9900"/>
                </a:solidFill>
                <a:latin typeface="Arial" charset="0"/>
              </a:rPr>
              <a:t>Ken MacLeod</a:t>
            </a:r>
          </a:p>
          <a:p>
            <a:pPr>
              <a:buFontTx/>
              <a:buNone/>
            </a:pPr>
            <a:r>
              <a:rPr lang="en-GB" altLang="en-GB" sz="1600" dirty="0">
                <a:solidFill>
                  <a:srgbClr val="FF9900"/>
                </a:solidFill>
                <a:latin typeface="Arial" charset="0"/>
              </a:rPr>
              <a:t>Cardiac Medicine, NHLI, Faculty of Medicine, Imperial </a:t>
            </a:r>
            <a:r>
              <a:rPr lang="en-GB" altLang="en-GB" sz="1600" dirty="0" smtClean="0">
                <a:solidFill>
                  <a:srgbClr val="FF9900"/>
                </a:solidFill>
                <a:latin typeface="Arial" charset="0"/>
              </a:rPr>
              <a:t>College </a:t>
            </a:r>
            <a:r>
              <a:rPr lang="en-GB" altLang="en-GB" sz="1600" dirty="0">
                <a:solidFill>
                  <a:srgbClr val="FF9900"/>
                </a:solidFill>
                <a:latin typeface="Arial" charset="0"/>
              </a:rPr>
              <a:t>London, UK</a:t>
            </a:r>
            <a:endParaRPr lang="en-GB" sz="1600" dirty="0">
              <a:solidFill>
                <a:srgbClr val="FF9900"/>
              </a:solidFill>
              <a:latin typeface="Arial" charset="0"/>
            </a:endParaRPr>
          </a:p>
        </p:txBody>
      </p:sp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" y="419100"/>
            <a:ext cx="31242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79388" y="6453188"/>
            <a:ext cx="2057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GB" altLang="en-GB" sz="1000">
                <a:solidFill>
                  <a:srgbClr val="0C479D"/>
                </a:solidFill>
                <a:latin typeface="Arial" charset="0"/>
              </a:rPr>
              <a:t>© Imperial College London</a:t>
            </a:r>
            <a:endParaRPr lang="en-GB" altLang="en-GB" sz="1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6877050" y="6092825"/>
            <a:ext cx="20081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Arial" charset="0"/>
              </a:rPr>
              <a:t>Graduate Entry</a:t>
            </a:r>
          </a:p>
          <a:p>
            <a:r>
              <a:rPr lang="en-GB" sz="1400">
                <a:latin typeface="Arial" charset="0"/>
              </a:rPr>
              <a:t>Cardiovascular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17588" y="4314825"/>
            <a:ext cx="7415212" cy="2232025"/>
          </a:xfrm>
        </p:spPr>
        <p:txBody>
          <a:bodyPr/>
          <a:lstStyle/>
          <a:p>
            <a:r>
              <a:rPr lang="en-GB" sz="2400">
                <a:latin typeface="Arial" charset="0"/>
              </a:rPr>
              <a:t>Cardiac muscle more resistant to stretch</a:t>
            </a:r>
          </a:p>
          <a:p>
            <a:r>
              <a:rPr lang="en-GB" sz="2400">
                <a:latin typeface="Arial" charset="0"/>
              </a:rPr>
              <a:t>Less compliant than skeletal muscle</a:t>
            </a:r>
          </a:p>
          <a:p>
            <a:r>
              <a:rPr lang="en-GB" sz="2400">
                <a:latin typeface="Arial" charset="0"/>
              </a:rPr>
              <a:t>Due to properties of the extracellular matrix and cytoskeleton</a:t>
            </a:r>
          </a:p>
          <a:p>
            <a:r>
              <a:rPr lang="en-GB" sz="2400">
                <a:latin typeface="Arial" charset="0"/>
              </a:rPr>
              <a:t>Only ascending limb important for cardiac muscle</a:t>
            </a:r>
          </a:p>
        </p:txBody>
      </p:sp>
      <p:pic>
        <p:nvPicPr>
          <p:cNvPr id="106500" name="Picture 4" descr="length_tension_cardiac_skeletal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400175"/>
            <a:ext cx="7194550" cy="2805113"/>
          </a:xfrm>
          <a:noFill/>
          <a:ln/>
        </p:spPr>
      </p:pic>
      <p:sp>
        <p:nvSpPr>
          <p:cNvPr id="106503" name="Rectangle 7"/>
          <p:cNvSpPr>
            <a:spLocks noGrp="1" noChangeArrowheads="1"/>
          </p:cNvSpPr>
          <p:nvPr>
            <p:ph type="title"/>
          </p:nvPr>
        </p:nvSpPr>
        <p:spPr>
          <a:xfrm>
            <a:off x="536575" y="188913"/>
            <a:ext cx="8194675" cy="792162"/>
          </a:xfrm>
          <a:noFill/>
          <a:ln/>
        </p:spPr>
        <p:txBody>
          <a:bodyPr/>
          <a:lstStyle/>
          <a:p>
            <a:r>
              <a:rPr lang="en-GB" sz="3200">
                <a:latin typeface="Arial" charset="0"/>
              </a:rPr>
              <a:t>Length – tension relation </a:t>
            </a:r>
            <a:br>
              <a:rPr lang="en-GB" sz="3200">
                <a:latin typeface="Arial" charset="0"/>
              </a:rPr>
            </a:br>
            <a:r>
              <a:rPr lang="en-GB" sz="3200">
                <a:latin typeface="Arial" charset="0"/>
              </a:rPr>
              <a:t>Cardiac and skeletal muscle compared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092200" y="1435100"/>
            <a:ext cx="3556000" cy="2679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  <p:bldP spid="1065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</p:spPr>
        <p:txBody>
          <a:bodyPr/>
          <a:lstStyle/>
          <a:p>
            <a:r>
              <a:rPr lang="en-GB">
                <a:latin typeface="Arial" charset="0"/>
              </a:rPr>
              <a:t>Concepts of preload and afterload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7900" y="1041400"/>
            <a:ext cx="4076700" cy="287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Preload - weight that stretches muscle before it is stimulated to contract</a:t>
            </a:r>
          </a:p>
          <a:p>
            <a:pPr>
              <a:lnSpc>
                <a:spcPct val="80000"/>
              </a:lnSpc>
            </a:pPr>
            <a:r>
              <a:rPr lang="en-GB" sz="2400">
                <a:latin typeface="Arial" charset="0"/>
              </a:rPr>
              <a:t>Afterload - weight not apparent to muscle in resting state; only encountered when muscle has started to contract</a:t>
            </a:r>
          </a:p>
        </p:txBody>
      </p:sp>
      <p:pic>
        <p:nvPicPr>
          <p:cNvPr id="83973" name="Picture 5" descr="preload_after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4097338" cy="3001962"/>
          </a:xfrm>
          <a:prstGeom prst="rect">
            <a:avLst/>
          </a:prstGeom>
          <a:noFill/>
        </p:spPr>
      </p:pic>
      <p:grpSp>
        <p:nvGrpSpPr>
          <p:cNvPr id="84002" name="Group 34"/>
          <p:cNvGrpSpPr>
            <a:grpSpLocks/>
          </p:cNvGrpSpPr>
          <p:nvPr/>
        </p:nvGrpSpPr>
        <p:grpSpPr bwMode="auto">
          <a:xfrm>
            <a:off x="174625" y="4506913"/>
            <a:ext cx="2441575" cy="2351087"/>
            <a:chOff x="110" y="2839"/>
            <a:chExt cx="1538" cy="1481"/>
          </a:xfrm>
        </p:grpSpPr>
        <p:sp>
          <p:nvSpPr>
            <p:cNvPr id="83975" name="Line 7"/>
            <p:cNvSpPr>
              <a:spLocks noChangeShapeType="1"/>
            </p:cNvSpPr>
            <p:nvPr/>
          </p:nvSpPr>
          <p:spPr bwMode="auto">
            <a:xfrm>
              <a:off x="448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76" name="Line 8"/>
            <p:cNvSpPr>
              <a:spLocks noChangeShapeType="1"/>
            </p:cNvSpPr>
            <p:nvPr/>
          </p:nvSpPr>
          <p:spPr bwMode="auto">
            <a:xfrm>
              <a:off x="448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77" name="Freeform 9"/>
            <p:cNvSpPr>
              <a:spLocks/>
            </p:cNvSpPr>
            <p:nvPr/>
          </p:nvSpPr>
          <p:spPr bwMode="auto">
            <a:xfrm>
              <a:off x="600" y="2839"/>
              <a:ext cx="1000" cy="1025"/>
            </a:xfrm>
            <a:custGeom>
              <a:avLst/>
              <a:gdLst/>
              <a:ahLst/>
              <a:cxnLst>
                <a:cxn ang="0">
                  <a:pos x="0" y="1025"/>
                </a:cxn>
                <a:cxn ang="0">
                  <a:pos x="160" y="785"/>
                </a:cxn>
                <a:cxn ang="0">
                  <a:pos x="560" y="129"/>
                </a:cxn>
                <a:cxn ang="0">
                  <a:pos x="1000" y="289"/>
                </a:cxn>
              </a:cxnLst>
              <a:rect l="0" t="0" r="r" b="b"/>
              <a:pathLst>
                <a:path w="1000" h="1025">
                  <a:moveTo>
                    <a:pt x="0" y="1025"/>
                  </a:moveTo>
                  <a:cubicBezTo>
                    <a:pt x="27" y="985"/>
                    <a:pt x="67" y="934"/>
                    <a:pt x="160" y="785"/>
                  </a:cubicBezTo>
                  <a:cubicBezTo>
                    <a:pt x="253" y="636"/>
                    <a:pt x="420" y="212"/>
                    <a:pt x="560" y="129"/>
                  </a:cubicBezTo>
                  <a:cubicBezTo>
                    <a:pt x="731" y="0"/>
                    <a:pt x="908" y="256"/>
                    <a:pt x="1000" y="28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110" y="3469"/>
              <a:ext cx="3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Force</a:t>
              </a:r>
            </a:p>
          </p:txBody>
        </p:sp>
        <p:sp>
          <p:nvSpPr>
            <p:cNvPr id="83979" name="Text Box 11"/>
            <p:cNvSpPr txBox="1">
              <a:spLocks noChangeArrowheads="1"/>
            </p:cNvSpPr>
            <p:nvPr/>
          </p:nvSpPr>
          <p:spPr bwMode="auto">
            <a:xfrm>
              <a:off x="638" y="414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Preload (stretch)</a:t>
              </a:r>
            </a:p>
          </p:txBody>
        </p:sp>
      </p:grpSp>
      <p:grpSp>
        <p:nvGrpSpPr>
          <p:cNvPr id="84009" name="Group 41"/>
          <p:cNvGrpSpPr>
            <a:grpSpLocks/>
          </p:cNvGrpSpPr>
          <p:nvPr/>
        </p:nvGrpSpPr>
        <p:grpSpPr bwMode="auto">
          <a:xfrm>
            <a:off x="2909888" y="4686300"/>
            <a:ext cx="6126162" cy="2171700"/>
            <a:chOff x="1833" y="2952"/>
            <a:chExt cx="3859" cy="1368"/>
          </a:xfrm>
        </p:grpSpPr>
        <p:sp>
          <p:nvSpPr>
            <p:cNvPr id="83980" name="Line 12"/>
            <p:cNvSpPr>
              <a:spLocks noChangeShapeType="1"/>
            </p:cNvSpPr>
            <p:nvPr/>
          </p:nvSpPr>
          <p:spPr bwMode="auto">
            <a:xfrm>
              <a:off x="2387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81" name="Line 13"/>
            <p:cNvSpPr>
              <a:spLocks noChangeShapeType="1"/>
            </p:cNvSpPr>
            <p:nvPr/>
          </p:nvSpPr>
          <p:spPr bwMode="auto">
            <a:xfrm>
              <a:off x="2387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83" name="Text Box 15"/>
            <p:cNvSpPr txBox="1">
              <a:spLocks noChangeArrowheads="1"/>
            </p:cNvSpPr>
            <p:nvPr/>
          </p:nvSpPr>
          <p:spPr bwMode="auto">
            <a:xfrm>
              <a:off x="1833" y="3469"/>
              <a:ext cx="5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Shortening</a:t>
              </a:r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2801" y="4147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Afterload</a:t>
              </a:r>
            </a:p>
          </p:txBody>
        </p:sp>
        <p:sp>
          <p:nvSpPr>
            <p:cNvPr id="83996" name="Line 28"/>
            <p:cNvSpPr>
              <a:spLocks noChangeShapeType="1"/>
            </p:cNvSpPr>
            <p:nvPr/>
          </p:nvSpPr>
          <p:spPr bwMode="auto">
            <a:xfrm>
              <a:off x="4492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>
              <a:off x="4492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998" name="Text Box 30"/>
            <p:cNvSpPr txBox="1">
              <a:spLocks noChangeArrowheads="1"/>
            </p:cNvSpPr>
            <p:nvPr/>
          </p:nvSpPr>
          <p:spPr bwMode="auto">
            <a:xfrm>
              <a:off x="3938" y="3429"/>
              <a:ext cx="5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200">
                  <a:latin typeface="Arial" charset="0"/>
                </a:rPr>
                <a:t>Velocity of </a:t>
              </a:r>
            </a:p>
            <a:p>
              <a:pPr algn="ctr"/>
              <a:r>
                <a:rPr lang="en-GB" sz="1200">
                  <a:latin typeface="Arial" charset="0"/>
                </a:rPr>
                <a:t>shortening</a:t>
              </a:r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4882" y="4147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Afterload</a:t>
              </a:r>
            </a:p>
          </p:txBody>
        </p:sp>
      </p:grpSp>
      <p:grpSp>
        <p:nvGrpSpPr>
          <p:cNvPr id="84007" name="Group 39"/>
          <p:cNvGrpSpPr>
            <a:grpSpLocks/>
          </p:cNvGrpSpPr>
          <p:nvPr/>
        </p:nvGrpSpPr>
        <p:grpSpPr bwMode="auto">
          <a:xfrm>
            <a:off x="3784600" y="4935538"/>
            <a:ext cx="4216400" cy="1655762"/>
            <a:chOff x="2384" y="3109"/>
            <a:chExt cx="2656" cy="1043"/>
          </a:xfrm>
        </p:grpSpPr>
        <p:sp>
          <p:nvSpPr>
            <p:cNvPr id="83987" name="Line 19"/>
            <p:cNvSpPr>
              <a:spLocks noChangeShapeType="1"/>
            </p:cNvSpPr>
            <p:nvPr/>
          </p:nvSpPr>
          <p:spPr bwMode="auto">
            <a:xfrm>
              <a:off x="2384" y="3496"/>
              <a:ext cx="544" cy="65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001" name="Freeform 33"/>
            <p:cNvSpPr>
              <a:spLocks/>
            </p:cNvSpPr>
            <p:nvPr/>
          </p:nvSpPr>
          <p:spPr bwMode="auto">
            <a:xfrm>
              <a:off x="4492" y="3300"/>
              <a:ext cx="548" cy="8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8" y="540"/>
                </a:cxn>
                <a:cxn ang="0">
                  <a:pos x="548" y="844"/>
                </a:cxn>
              </a:cxnLst>
              <a:rect l="0" t="0" r="r" b="b"/>
              <a:pathLst>
                <a:path w="548" h="844">
                  <a:moveTo>
                    <a:pt x="0" y="0"/>
                  </a:moveTo>
                  <a:cubicBezTo>
                    <a:pt x="38" y="90"/>
                    <a:pt x="120" y="428"/>
                    <a:pt x="228" y="540"/>
                  </a:cubicBezTo>
                  <a:cubicBezTo>
                    <a:pt x="336" y="652"/>
                    <a:pt x="481" y="781"/>
                    <a:pt x="548" y="844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003" name="Text Box 35"/>
            <p:cNvSpPr txBox="1">
              <a:spLocks noChangeArrowheads="1"/>
            </p:cNvSpPr>
            <p:nvPr/>
          </p:nvSpPr>
          <p:spPr bwMode="auto">
            <a:xfrm>
              <a:off x="3454" y="3109"/>
              <a:ext cx="700" cy="17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solidFill>
                    <a:schemeClr val="tx2"/>
                  </a:solidFill>
                  <a:latin typeface="Arial" charset="0"/>
                </a:rPr>
                <a:t>Small preload</a:t>
              </a:r>
            </a:p>
          </p:txBody>
        </p:sp>
      </p:grpSp>
      <p:grpSp>
        <p:nvGrpSpPr>
          <p:cNvPr id="84008" name="Group 40"/>
          <p:cNvGrpSpPr>
            <a:grpSpLocks/>
          </p:cNvGrpSpPr>
          <p:nvPr/>
        </p:nvGrpSpPr>
        <p:grpSpPr bwMode="auto">
          <a:xfrm>
            <a:off x="3784600" y="4660900"/>
            <a:ext cx="4967288" cy="1917700"/>
            <a:chOff x="2384" y="2936"/>
            <a:chExt cx="3129" cy="1208"/>
          </a:xfrm>
        </p:grpSpPr>
        <p:sp>
          <p:nvSpPr>
            <p:cNvPr id="83986" name="Line 18"/>
            <p:cNvSpPr>
              <a:spLocks noChangeShapeType="1"/>
            </p:cNvSpPr>
            <p:nvPr/>
          </p:nvSpPr>
          <p:spPr bwMode="auto">
            <a:xfrm>
              <a:off x="2384" y="3200"/>
              <a:ext cx="1024" cy="9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000" name="Freeform 32"/>
            <p:cNvSpPr>
              <a:spLocks/>
            </p:cNvSpPr>
            <p:nvPr/>
          </p:nvSpPr>
          <p:spPr bwMode="auto">
            <a:xfrm>
              <a:off x="4496" y="3316"/>
              <a:ext cx="1017" cy="8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4" y="316"/>
                </a:cxn>
                <a:cxn ang="0">
                  <a:pos x="1017" y="828"/>
                </a:cxn>
              </a:cxnLst>
              <a:rect l="0" t="0" r="r" b="b"/>
              <a:pathLst>
                <a:path w="1017" h="828">
                  <a:moveTo>
                    <a:pt x="0" y="0"/>
                  </a:moveTo>
                  <a:cubicBezTo>
                    <a:pt x="41" y="53"/>
                    <a:pt x="75" y="178"/>
                    <a:pt x="244" y="316"/>
                  </a:cubicBezTo>
                  <a:cubicBezTo>
                    <a:pt x="440" y="512"/>
                    <a:pt x="856" y="721"/>
                    <a:pt x="1017" y="8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006" name="Text Box 38"/>
            <p:cNvSpPr txBox="1">
              <a:spLocks noChangeArrowheads="1"/>
            </p:cNvSpPr>
            <p:nvPr/>
          </p:nvSpPr>
          <p:spPr bwMode="auto">
            <a:xfrm>
              <a:off x="3457" y="2936"/>
              <a:ext cx="7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Larger preload</a:t>
              </a:r>
            </a:p>
          </p:txBody>
        </p:sp>
      </p:grpSp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4660900" y="4141788"/>
            <a:ext cx="360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Isotonic (shortening) contraction</a:t>
            </a:r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2159000" y="1879600"/>
            <a:ext cx="393700" cy="330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2146300" y="2870200"/>
            <a:ext cx="444500" cy="304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4015" name="Group 47"/>
          <p:cNvGrpSpPr>
            <a:grpSpLocks/>
          </p:cNvGrpSpPr>
          <p:nvPr/>
        </p:nvGrpSpPr>
        <p:grpSpPr bwMode="auto">
          <a:xfrm>
            <a:off x="2540000" y="1130300"/>
            <a:ext cx="1422400" cy="2882900"/>
            <a:chOff x="1600" y="712"/>
            <a:chExt cx="896" cy="1816"/>
          </a:xfrm>
        </p:grpSpPr>
        <p:sp>
          <p:nvSpPr>
            <p:cNvPr id="84013" name="Rectangle 45"/>
            <p:cNvSpPr>
              <a:spLocks noChangeArrowheads="1"/>
            </p:cNvSpPr>
            <p:nvPr/>
          </p:nvSpPr>
          <p:spPr bwMode="auto">
            <a:xfrm>
              <a:off x="1600" y="712"/>
              <a:ext cx="800" cy="10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014" name="Rectangle 46"/>
            <p:cNvSpPr>
              <a:spLocks noChangeArrowheads="1"/>
            </p:cNvSpPr>
            <p:nvPr/>
          </p:nvSpPr>
          <p:spPr bwMode="auto">
            <a:xfrm>
              <a:off x="1624" y="1720"/>
              <a:ext cx="872" cy="8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4016" name="Text Box 48"/>
          <p:cNvSpPr txBox="1">
            <a:spLocks noChangeArrowheads="1"/>
          </p:cNvSpPr>
          <p:nvPr/>
        </p:nvSpPr>
        <p:spPr bwMode="auto">
          <a:xfrm>
            <a:off x="284163" y="413385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Isometric (no shortening) 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40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40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/>
      <p:bldP spid="84010" grpId="0"/>
      <p:bldP spid="84010" grpId="1"/>
      <p:bldP spid="84011" grpId="0" animBg="1"/>
      <p:bldP spid="84012" grpId="0" animBg="1"/>
      <p:bldP spid="84016" grpId="0"/>
      <p:bldP spid="840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08900" cy="1143000"/>
          </a:xfrm>
        </p:spPr>
        <p:txBody>
          <a:bodyPr/>
          <a:lstStyle/>
          <a:p>
            <a:r>
              <a:rPr lang="en-GB" i="1">
                <a:latin typeface="Arial" charset="0"/>
              </a:rPr>
              <a:t>in vivo</a:t>
            </a:r>
            <a:r>
              <a:rPr lang="en-GB">
                <a:latin typeface="Arial" charset="0"/>
              </a:rPr>
              <a:t> correlates of preload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16113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</a:rPr>
              <a:t>As blood fills the ventricles during the relaxation phase (or diastole) of the cardiac cycle it stretches the resting ventricular walls</a:t>
            </a:r>
          </a:p>
          <a:p>
            <a:pPr>
              <a:lnSpc>
                <a:spcPct val="90000"/>
              </a:lnSpc>
            </a:pPr>
            <a:r>
              <a:rPr lang="en-GB" sz="2800">
                <a:latin typeface="Arial" charset="0"/>
              </a:rPr>
              <a:t>The stretch or filling determines the </a:t>
            </a:r>
            <a:r>
              <a:rPr lang="en-GB" sz="2800">
                <a:solidFill>
                  <a:schemeClr val="hlink"/>
                </a:solidFill>
                <a:latin typeface="Arial" charset="0"/>
              </a:rPr>
              <a:t>preload</a:t>
            </a:r>
            <a:r>
              <a:rPr lang="en-GB" sz="2800">
                <a:latin typeface="Arial" charset="0"/>
              </a:rPr>
              <a:t> on the ventricles before ejection</a:t>
            </a: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chemeClr val="hlink"/>
                </a:solidFill>
                <a:latin typeface="Arial" charset="0"/>
              </a:rPr>
              <a:t>Preload</a:t>
            </a:r>
            <a:r>
              <a:rPr lang="en-GB" sz="2800">
                <a:latin typeface="Arial" charset="0"/>
              </a:rPr>
              <a:t> is dependent upon venous return to the heart</a:t>
            </a:r>
          </a:p>
          <a:p>
            <a:pPr>
              <a:lnSpc>
                <a:spcPct val="90000"/>
              </a:lnSpc>
            </a:pPr>
            <a:r>
              <a:rPr lang="en-GB" sz="2800">
                <a:solidFill>
                  <a:schemeClr val="hlink"/>
                </a:solidFill>
                <a:latin typeface="Arial" charset="0"/>
              </a:rPr>
              <a:t>Measures of preload:</a:t>
            </a:r>
            <a:r>
              <a:rPr lang="en-GB" sz="2800">
                <a:latin typeface="Arial" charset="0"/>
              </a:rPr>
              <a:t>  end-diastolic volume, end diastolic pressure, right atrial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i="1">
                <a:latin typeface="Arial" charset="0"/>
              </a:rPr>
              <a:t>in vivo</a:t>
            </a:r>
            <a:r>
              <a:rPr lang="en-GB">
                <a:latin typeface="Arial" charset="0"/>
              </a:rPr>
              <a:t> correlates of afterload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2800">
                <a:latin typeface="Arial" charset="0"/>
              </a:rPr>
              <a:t>Definition:  The load against which the left ventricle ejects blood after opening of the aortic valve</a:t>
            </a:r>
          </a:p>
          <a:p>
            <a:r>
              <a:rPr lang="en-GB" sz="2800">
                <a:latin typeface="Arial" charset="0"/>
              </a:rPr>
              <a:t>A simple measure of </a:t>
            </a:r>
            <a:r>
              <a:rPr lang="en-GB" sz="2800">
                <a:solidFill>
                  <a:schemeClr val="hlink"/>
                </a:solidFill>
                <a:latin typeface="Arial" charset="0"/>
              </a:rPr>
              <a:t>afterload</a:t>
            </a:r>
            <a:r>
              <a:rPr lang="en-GB" sz="2800">
                <a:latin typeface="Arial" charset="0"/>
              </a:rPr>
              <a:t> is the diastolic arterial blood pressure</a:t>
            </a:r>
          </a:p>
          <a:p>
            <a:r>
              <a:rPr lang="en-GB" sz="2800">
                <a:latin typeface="Arial" charset="0"/>
              </a:rPr>
              <a:t>Any increase in </a:t>
            </a:r>
            <a:r>
              <a:rPr lang="en-GB" sz="2800">
                <a:solidFill>
                  <a:schemeClr val="hlink"/>
                </a:solidFill>
                <a:latin typeface="Arial" charset="0"/>
              </a:rPr>
              <a:t>afterload</a:t>
            </a:r>
            <a:r>
              <a:rPr lang="en-GB" sz="2800">
                <a:latin typeface="Arial" charset="0"/>
              </a:rPr>
              <a:t> decreases the amount of isotonic shortening that occurs and decreases the velocity of shortening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96" name="Rectangle 28"/>
          <p:cNvSpPr>
            <a:spLocks noGrp="1" noChangeArrowheads="1"/>
          </p:cNvSpPr>
          <p:nvPr>
            <p:ph type="title"/>
          </p:nvPr>
        </p:nvSpPr>
        <p:spPr>
          <a:xfrm>
            <a:off x="688975" y="406400"/>
            <a:ext cx="7772400" cy="1143000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How the contraction of the heart responds to ventricular filling and aortic pressure</a:t>
            </a:r>
          </a:p>
        </p:txBody>
      </p:sp>
      <p:grpSp>
        <p:nvGrpSpPr>
          <p:cNvPr id="160772" name="Group 4"/>
          <p:cNvGrpSpPr>
            <a:grpSpLocks/>
          </p:cNvGrpSpPr>
          <p:nvPr/>
        </p:nvGrpSpPr>
        <p:grpSpPr bwMode="auto">
          <a:xfrm>
            <a:off x="85725" y="2817813"/>
            <a:ext cx="2441575" cy="2351087"/>
            <a:chOff x="110" y="2839"/>
            <a:chExt cx="1538" cy="1481"/>
          </a:xfrm>
        </p:grpSpPr>
        <p:sp>
          <p:nvSpPr>
            <p:cNvPr id="160773" name="Line 5"/>
            <p:cNvSpPr>
              <a:spLocks noChangeShapeType="1"/>
            </p:cNvSpPr>
            <p:nvPr/>
          </p:nvSpPr>
          <p:spPr bwMode="auto">
            <a:xfrm>
              <a:off x="448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74" name="Line 6"/>
            <p:cNvSpPr>
              <a:spLocks noChangeShapeType="1"/>
            </p:cNvSpPr>
            <p:nvPr/>
          </p:nvSpPr>
          <p:spPr bwMode="auto">
            <a:xfrm>
              <a:off x="448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75" name="Freeform 7"/>
            <p:cNvSpPr>
              <a:spLocks/>
            </p:cNvSpPr>
            <p:nvPr/>
          </p:nvSpPr>
          <p:spPr bwMode="auto">
            <a:xfrm>
              <a:off x="600" y="2839"/>
              <a:ext cx="1000" cy="1025"/>
            </a:xfrm>
            <a:custGeom>
              <a:avLst/>
              <a:gdLst/>
              <a:ahLst/>
              <a:cxnLst>
                <a:cxn ang="0">
                  <a:pos x="0" y="1025"/>
                </a:cxn>
                <a:cxn ang="0">
                  <a:pos x="160" y="785"/>
                </a:cxn>
                <a:cxn ang="0">
                  <a:pos x="560" y="129"/>
                </a:cxn>
                <a:cxn ang="0">
                  <a:pos x="1000" y="289"/>
                </a:cxn>
              </a:cxnLst>
              <a:rect l="0" t="0" r="r" b="b"/>
              <a:pathLst>
                <a:path w="1000" h="1025">
                  <a:moveTo>
                    <a:pt x="0" y="1025"/>
                  </a:moveTo>
                  <a:cubicBezTo>
                    <a:pt x="27" y="985"/>
                    <a:pt x="67" y="934"/>
                    <a:pt x="160" y="785"/>
                  </a:cubicBezTo>
                  <a:cubicBezTo>
                    <a:pt x="253" y="636"/>
                    <a:pt x="420" y="212"/>
                    <a:pt x="560" y="129"/>
                  </a:cubicBezTo>
                  <a:cubicBezTo>
                    <a:pt x="731" y="0"/>
                    <a:pt x="908" y="256"/>
                    <a:pt x="1000" y="289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76" name="Text Box 8"/>
            <p:cNvSpPr txBox="1">
              <a:spLocks noChangeArrowheads="1"/>
            </p:cNvSpPr>
            <p:nvPr/>
          </p:nvSpPr>
          <p:spPr bwMode="auto">
            <a:xfrm>
              <a:off x="110" y="3469"/>
              <a:ext cx="36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Force</a:t>
              </a:r>
            </a:p>
          </p:txBody>
        </p:sp>
        <p:sp>
          <p:nvSpPr>
            <p:cNvPr id="160777" name="Text Box 9"/>
            <p:cNvSpPr txBox="1">
              <a:spLocks noChangeArrowheads="1"/>
            </p:cNvSpPr>
            <p:nvPr/>
          </p:nvSpPr>
          <p:spPr bwMode="auto">
            <a:xfrm>
              <a:off x="638" y="414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Preload (stretch)</a:t>
              </a:r>
            </a:p>
          </p:txBody>
        </p:sp>
      </p:grpSp>
      <p:grpSp>
        <p:nvGrpSpPr>
          <p:cNvPr id="160778" name="Group 10"/>
          <p:cNvGrpSpPr>
            <a:grpSpLocks/>
          </p:cNvGrpSpPr>
          <p:nvPr/>
        </p:nvGrpSpPr>
        <p:grpSpPr bwMode="auto">
          <a:xfrm>
            <a:off x="2820988" y="2997200"/>
            <a:ext cx="6126162" cy="2171700"/>
            <a:chOff x="1833" y="2952"/>
            <a:chExt cx="3859" cy="1368"/>
          </a:xfrm>
        </p:grpSpPr>
        <p:sp>
          <p:nvSpPr>
            <p:cNvPr id="160779" name="Line 11"/>
            <p:cNvSpPr>
              <a:spLocks noChangeShapeType="1"/>
            </p:cNvSpPr>
            <p:nvPr/>
          </p:nvSpPr>
          <p:spPr bwMode="auto">
            <a:xfrm>
              <a:off x="2387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80" name="Line 12"/>
            <p:cNvSpPr>
              <a:spLocks noChangeShapeType="1"/>
            </p:cNvSpPr>
            <p:nvPr/>
          </p:nvSpPr>
          <p:spPr bwMode="auto">
            <a:xfrm>
              <a:off x="2387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81" name="Text Box 13"/>
            <p:cNvSpPr txBox="1">
              <a:spLocks noChangeArrowheads="1"/>
            </p:cNvSpPr>
            <p:nvPr/>
          </p:nvSpPr>
          <p:spPr bwMode="auto">
            <a:xfrm>
              <a:off x="1833" y="3469"/>
              <a:ext cx="5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Shortening</a:t>
              </a:r>
            </a:p>
          </p:txBody>
        </p: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2801" y="4147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Afterload</a:t>
              </a:r>
            </a:p>
          </p:txBody>
        </p:sp>
        <p:sp>
          <p:nvSpPr>
            <p:cNvPr id="160783" name="Line 15"/>
            <p:cNvSpPr>
              <a:spLocks noChangeShapeType="1"/>
            </p:cNvSpPr>
            <p:nvPr/>
          </p:nvSpPr>
          <p:spPr bwMode="auto">
            <a:xfrm>
              <a:off x="4492" y="2952"/>
              <a:ext cx="0" cy="1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84" name="Line 16"/>
            <p:cNvSpPr>
              <a:spLocks noChangeShapeType="1"/>
            </p:cNvSpPr>
            <p:nvPr/>
          </p:nvSpPr>
          <p:spPr bwMode="auto">
            <a:xfrm>
              <a:off x="4492" y="414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3938" y="3429"/>
              <a:ext cx="58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1200">
                  <a:latin typeface="Arial" charset="0"/>
                </a:rPr>
                <a:t>Velocity of </a:t>
              </a:r>
            </a:p>
            <a:p>
              <a:pPr algn="ctr"/>
              <a:r>
                <a:rPr lang="en-GB" sz="1200">
                  <a:latin typeface="Arial" charset="0"/>
                </a:rPr>
                <a:t>shortening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4882" y="4147"/>
              <a:ext cx="4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200">
                  <a:latin typeface="Arial" charset="0"/>
                </a:rPr>
                <a:t>Afterload</a:t>
              </a:r>
            </a:p>
          </p:txBody>
        </p:sp>
      </p:grp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3695700" y="3860800"/>
            <a:ext cx="863600" cy="1041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0789" name="Freeform 21"/>
          <p:cNvSpPr>
            <a:spLocks/>
          </p:cNvSpPr>
          <p:nvPr/>
        </p:nvSpPr>
        <p:spPr bwMode="auto">
          <a:xfrm>
            <a:off x="7042150" y="3549650"/>
            <a:ext cx="869950" cy="1339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28" y="540"/>
              </a:cxn>
              <a:cxn ang="0">
                <a:pos x="548" y="844"/>
              </a:cxn>
            </a:cxnLst>
            <a:rect l="0" t="0" r="r" b="b"/>
            <a:pathLst>
              <a:path w="548" h="844">
                <a:moveTo>
                  <a:pt x="0" y="0"/>
                </a:moveTo>
                <a:cubicBezTo>
                  <a:pt x="38" y="90"/>
                  <a:pt x="120" y="428"/>
                  <a:pt x="228" y="540"/>
                </a:cubicBezTo>
                <a:cubicBezTo>
                  <a:pt x="336" y="652"/>
                  <a:pt x="481" y="781"/>
                  <a:pt x="548" y="844"/>
                </a:cubicBezTo>
              </a:path>
            </a:pathLst>
          </a:custGeom>
          <a:noFill/>
          <a:ln w="19050" cmpd="sng">
            <a:solidFill>
              <a:schemeClr val="tx2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60811" name="Group 43"/>
          <p:cNvGrpSpPr>
            <a:grpSpLocks/>
          </p:cNvGrpSpPr>
          <p:nvPr/>
        </p:nvGrpSpPr>
        <p:grpSpPr bwMode="auto">
          <a:xfrm>
            <a:off x="688975" y="5156200"/>
            <a:ext cx="2108200" cy="739775"/>
            <a:chOff x="434" y="3248"/>
            <a:chExt cx="1328" cy="466"/>
          </a:xfrm>
        </p:grpSpPr>
        <p:sp>
          <p:nvSpPr>
            <p:cNvPr id="160798" name="Text Box 30"/>
            <p:cNvSpPr txBox="1">
              <a:spLocks noChangeArrowheads="1"/>
            </p:cNvSpPr>
            <p:nvPr/>
          </p:nvSpPr>
          <p:spPr bwMode="auto">
            <a:xfrm>
              <a:off x="434" y="3464"/>
              <a:ext cx="13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Ventricular filling</a:t>
              </a:r>
            </a:p>
          </p:txBody>
        </p:sp>
        <p:sp>
          <p:nvSpPr>
            <p:cNvPr id="160801" name="Line 33"/>
            <p:cNvSpPr>
              <a:spLocks noChangeShapeType="1"/>
            </p:cNvSpPr>
            <p:nvPr/>
          </p:nvSpPr>
          <p:spPr bwMode="auto">
            <a:xfrm>
              <a:off x="1024" y="3248"/>
              <a:ext cx="0" cy="2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0812" name="Group 44"/>
          <p:cNvGrpSpPr>
            <a:grpSpLocks/>
          </p:cNvGrpSpPr>
          <p:nvPr/>
        </p:nvGrpSpPr>
        <p:grpSpPr bwMode="auto">
          <a:xfrm>
            <a:off x="3441700" y="5160963"/>
            <a:ext cx="5702300" cy="744537"/>
            <a:chOff x="2168" y="3251"/>
            <a:chExt cx="3592" cy="469"/>
          </a:xfrm>
        </p:grpSpPr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2168" y="3464"/>
              <a:ext cx="17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Pressure in the aorta</a:t>
              </a: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4040" y="3470"/>
              <a:ext cx="1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Pressure in the aorta</a:t>
              </a:r>
            </a:p>
          </p:txBody>
        </p:sp>
        <p:sp>
          <p:nvSpPr>
            <p:cNvPr id="160802" name="Line 34"/>
            <p:cNvSpPr>
              <a:spLocks noChangeShapeType="1"/>
            </p:cNvSpPr>
            <p:nvPr/>
          </p:nvSpPr>
          <p:spPr bwMode="auto">
            <a:xfrm>
              <a:off x="2995" y="3251"/>
              <a:ext cx="0" cy="2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803" name="Line 35"/>
            <p:cNvSpPr>
              <a:spLocks noChangeShapeType="1"/>
            </p:cNvSpPr>
            <p:nvPr/>
          </p:nvSpPr>
          <p:spPr bwMode="auto">
            <a:xfrm>
              <a:off x="5067" y="3259"/>
              <a:ext cx="0" cy="24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0814" name="Group 46"/>
          <p:cNvGrpSpPr>
            <a:grpSpLocks/>
          </p:cNvGrpSpPr>
          <p:nvPr/>
        </p:nvGrpSpPr>
        <p:grpSpPr bwMode="auto">
          <a:xfrm>
            <a:off x="3695700" y="2060575"/>
            <a:ext cx="4967288" cy="2828925"/>
            <a:chOff x="2328" y="1298"/>
            <a:chExt cx="3129" cy="1782"/>
          </a:xfrm>
        </p:grpSpPr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>
              <a:off x="2328" y="2136"/>
              <a:ext cx="1024" cy="9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93" name="Freeform 25"/>
            <p:cNvSpPr>
              <a:spLocks/>
            </p:cNvSpPr>
            <p:nvPr/>
          </p:nvSpPr>
          <p:spPr bwMode="auto">
            <a:xfrm>
              <a:off x="4440" y="2252"/>
              <a:ext cx="1017" cy="8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4" y="316"/>
                </a:cxn>
                <a:cxn ang="0">
                  <a:pos x="1017" y="828"/>
                </a:cxn>
              </a:cxnLst>
              <a:rect l="0" t="0" r="r" b="b"/>
              <a:pathLst>
                <a:path w="1017" h="828">
                  <a:moveTo>
                    <a:pt x="0" y="0"/>
                  </a:moveTo>
                  <a:cubicBezTo>
                    <a:pt x="41" y="53"/>
                    <a:pt x="75" y="178"/>
                    <a:pt x="244" y="316"/>
                  </a:cubicBezTo>
                  <a:cubicBezTo>
                    <a:pt x="440" y="512"/>
                    <a:pt x="856" y="721"/>
                    <a:pt x="1017" y="82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0794" name="Text Box 26"/>
            <p:cNvSpPr txBox="1">
              <a:spLocks noChangeArrowheads="1"/>
            </p:cNvSpPr>
            <p:nvPr/>
          </p:nvSpPr>
          <p:spPr bwMode="auto">
            <a:xfrm>
              <a:off x="2569" y="1298"/>
              <a:ext cx="1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latin typeface="Arial" charset="0"/>
                </a:rPr>
                <a:t>Larger ventricular filling</a:t>
              </a:r>
            </a:p>
          </p:txBody>
        </p:sp>
        <p:sp>
          <p:nvSpPr>
            <p:cNvPr id="160809" name="Line 41"/>
            <p:cNvSpPr>
              <a:spLocks noChangeShapeType="1"/>
            </p:cNvSpPr>
            <p:nvPr/>
          </p:nvSpPr>
          <p:spPr bwMode="auto">
            <a:xfrm flipH="1">
              <a:off x="2536" y="1544"/>
              <a:ext cx="264" cy="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0813" name="Group 45"/>
          <p:cNvGrpSpPr>
            <a:grpSpLocks/>
          </p:cNvGrpSpPr>
          <p:nvPr/>
        </p:nvGrpSpPr>
        <p:grpSpPr bwMode="auto">
          <a:xfrm>
            <a:off x="4330700" y="2563813"/>
            <a:ext cx="2614613" cy="1957387"/>
            <a:chOff x="2728" y="1615"/>
            <a:chExt cx="1647" cy="1233"/>
          </a:xfrm>
        </p:grpSpPr>
        <p:sp>
          <p:nvSpPr>
            <p:cNvPr id="160790" name="Text Box 22"/>
            <p:cNvSpPr txBox="1">
              <a:spLocks noChangeArrowheads="1"/>
            </p:cNvSpPr>
            <p:nvPr/>
          </p:nvSpPr>
          <p:spPr bwMode="auto">
            <a:xfrm>
              <a:off x="2934" y="1615"/>
              <a:ext cx="1441" cy="44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Small amount </a:t>
              </a:r>
            </a:p>
            <a:p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of ventricular filling</a:t>
              </a:r>
            </a:p>
          </p:txBody>
        </p:sp>
        <p:sp>
          <p:nvSpPr>
            <p:cNvPr id="160810" name="Line 42"/>
            <p:cNvSpPr>
              <a:spLocks noChangeShapeType="1"/>
            </p:cNvSpPr>
            <p:nvPr/>
          </p:nvSpPr>
          <p:spPr bwMode="auto">
            <a:xfrm flipH="1">
              <a:off x="2728" y="2096"/>
              <a:ext cx="728" cy="75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0" y="0"/>
            <a:ext cx="7772400" cy="792163"/>
          </a:xfrm>
        </p:spPr>
        <p:txBody>
          <a:bodyPr/>
          <a:lstStyle/>
          <a:p>
            <a:r>
              <a:rPr lang="en-GB">
                <a:latin typeface="Arial" charset="0"/>
              </a:rPr>
              <a:t>Frank-Starling relationship</a:t>
            </a:r>
            <a:endParaRPr lang="en-GB"/>
          </a:p>
        </p:txBody>
      </p:sp>
      <p:grpSp>
        <p:nvGrpSpPr>
          <p:cNvPr id="80918" name="Group 22"/>
          <p:cNvGrpSpPr>
            <a:grpSpLocks/>
          </p:cNvGrpSpPr>
          <p:nvPr/>
        </p:nvGrpSpPr>
        <p:grpSpPr bwMode="auto">
          <a:xfrm>
            <a:off x="901700" y="2089150"/>
            <a:ext cx="7620000" cy="2489200"/>
            <a:chOff x="568" y="1316"/>
            <a:chExt cx="4800" cy="1568"/>
          </a:xfrm>
        </p:grpSpPr>
        <p:sp>
          <p:nvSpPr>
            <p:cNvPr id="80913" name="Rectangle 17"/>
            <p:cNvSpPr>
              <a:spLocks noChangeArrowheads="1"/>
            </p:cNvSpPr>
            <p:nvPr/>
          </p:nvSpPr>
          <p:spPr bwMode="auto">
            <a:xfrm>
              <a:off x="568" y="1982"/>
              <a:ext cx="4800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3200">
                  <a:latin typeface="Arial" charset="0"/>
                </a:rPr>
                <a:t>Definition: Increased diastolic fibre length increases ventricular contraction</a:t>
              </a:r>
            </a:p>
            <a:p>
              <a:endParaRPr lang="en-GB"/>
            </a:p>
          </p:txBody>
        </p:sp>
        <p:sp>
          <p:nvSpPr>
            <p:cNvPr id="80912" name="AutoShape 16"/>
            <p:cNvSpPr>
              <a:spLocks noChangeArrowheads="1"/>
            </p:cNvSpPr>
            <p:nvPr/>
          </p:nvSpPr>
          <p:spPr bwMode="auto">
            <a:xfrm rot="16200000">
              <a:off x="2579" y="1471"/>
              <a:ext cx="615" cy="306"/>
            </a:xfrm>
            <a:prstGeom prst="lef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0914" name="Text Box 18"/>
          <p:cNvSpPr txBox="1">
            <a:spLocks noChangeArrowheads="1"/>
          </p:cNvSpPr>
          <p:nvPr/>
        </p:nvSpPr>
        <p:spPr bwMode="auto">
          <a:xfrm>
            <a:off x="1257300" y="838200"/>
            <a:ext cx="6769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From observations by Otto Frank (1895)  and EH Starling (1914) that as the filling of the heart increased there was a more forceful contraction</a:t>
            </a:r>
          </a:p>
        </p:txBody>
      </p:sp>
      <p:sp>
        <p:nvSpPr>
          <p:cNvPr id="80916" name="Text Box 20"/>
          <p:cNvSpPr txBox="1">
            <a:spLocks noChangeArrowheads="1"/>
          </p:cNvSpPr>
          <p:nvPr/>
        </p:nvSpPr>
        <p:spPr bwMode="auto">
          <a:xfrm>
            <a:off x="889000" y="4584700"/>
            <a:ext cx="8013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Arial" charset="0"/>
              </a:rPr>
              <a:t>Consequence: Ventricles pump greater stroke volume so that, at equilibrium, cardiac output exactly balances the augmented venous return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Frank-Starling relationship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Due to two factors:</a:t>
            </a:r>
          </a:p>
          <a:p>
            <a:pPr lvl="1">
              <a:spcBef>
                <a:spcPct val="50000"/>
              </a:spcBef>
            </a:pPr>
            <a:r>
              <a:rPr lang="en-GB">
                <a:latin typeface="Arial" charset="0"/>
              </a:rPr>
              <a:t>Changes in the number of myofilament cross bridges that interact</a:t>
            </a:r>
          </a:p>
          <a:p>
            <a:pPr lvl="1">
              <a:spcBef>
                <a:spcPct val="50000"/>
              </a:spcBef>
            </a:pPr>
            <a:r>
              <a:rPr lang="en-GB">
                <a:latin typeface="Arial" charset="0"/>
              </a:rPr>
              <a:t>Changes in the Ca sensitivity of the myofilaments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228600"/>
            <a:ext cx="7772400" cy="977900"/>
          </a:xfrm>
        </p:spPr>
        <p:txBody>
          <a:bodyPr/>
          <a:lstStyle/>
          <a:p>
            <a:r>
              <a:rPr lang="en-GB">
                <a:latin typeface="Arial" charset="0"/>
              </a:rPr>
              <a:t>Changes in the number of cross bridges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2286000" y="1385888"/>
            <a:ext cx="45720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440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en-GB" sz="2000">
              <a:latin typeface="Arial" charset="0"/>
            </a:endParaRP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8" y="1462088"/>
            <a:ext cx="6135687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787400" y="55372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At shorter lengths than optimal the actin filaments overlap on themselves so reducing the number of myosin cross bridges that can be made.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495300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Length and myofilament sensitivity</a:t>
            </a:r>
            <a:br>
              <a:rPr lang="en-GB" sz="3200">
                <a:latin typeface="Arial" charset="0"/>
              </a:rPr>
            </a:br>
            <a:endParaRPr lang="en-GB" sz="3200">
              <a:latin typeface="Arial" charset="0"/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Calcium required for myofilament activation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Troponin C is thin filament protein that binds Ca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TnC regulates formation of cross-bridges between actin and myosin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At longer sarcomere lengths the affinity of troponin C for Ca is increased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GB" sz="2000">
                <a:latin typeface="Arial" charset="0"/>
              </a:rPr>
              <a:t>Less Ca required for same amount of force</a:t>
            </a:r>
          </a:p>
        </p:txBody>
      </p:sp>
      <p:pic>
        <p:nvPicPr>
          <p:cNvPr id="78855" name="Picture 7" descr="hibberd_jewe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200" y="838200"/>
            <a:ext cx="3687763" cy="2951163"/>
          </a:xfrm>
          <a:prstGeom prst="rect">
            <a:avLst/>
          </a:prstGeom>
          <a:noFill/>
        </p:spPr>
      </p:pic>
      <p:pic>
        <p:nvPicPr>
          <p:cNvPr id="78857" name="Picture 9" descr="length_tension_allen_et_a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9163" y="3843338"/>
            <a:ext cx="3305175" cy="2682875"/>
          </a:xfrm>
          <a:noFill/>
          <a:ln/>
        </p:spPr>
      </p:pic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130175" y="4159250"/>
            <a:ext cx="622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Force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111125" y="6170613"/>
            <a:ext cx="641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Force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266700" y="5405438"/>
            <a:ext cx="485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latin typeface="Arial" charset="0"/>
              </a:rPr>
              <a:t>[Ca]</a:t>
            </a:r>
            <a:r>
              <a:rPr lang="en-GB" sz="1200" baseline="-25000">
                <a:latin typeface="Arial" charset="0"/>
              </a:rPr>
              <a:t>i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104775" y="4611688"/>
            <a:ext cx="647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200">
                <a:latin typeface="Arial" charset="0"/>
              </a:rPr>
              <a:t>Length</a:t>
            </a:r>
          </a:p>
        </p:txBody>
      </p:sp>
      <p:sp>
        <p:nvSpPr>
          <p:cNvPr id="78865" name="AutoShape 17"/>
          <p:cNvSpPr>
            <a:spLocks/>
          </p:cNvSpPr>
          <p:nvPr/>
        </p:nvSpPr>
        <p:spPr bwMode="auto">
          <a:xfrm>
            <a:off x="3244850" y="551815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3381375" y="5399088"/>
            <a:ext cx="8223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>
                <a:solidFill>
                  <a:schemeClr val="bg2"/>
                </a:solidFill>
                <a:latin typeface="Arial" charset="0"/>
              </a:rPr>
              <a:t>Signal averaged traces over period shown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1054100" y="6608763"/>
            <a:ext cx="317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latin typeface="Arial" charset="0"/>
              </a:rPr>
              <a:t>Allen et al. (1988) J. Physiol. </a:t>
            </a:r>
            <a:r>
              <a:rPr lang="en-GB" sz="1200" b="1">
                <a:latin typeface="Arial" charset="0"/>
              </a:rPr>
              <a:t>406</a:t>
            </a:r>
            <a:r>
              <a:rPr lang="en-GB" sz="1200">
                <a:latin typeface="Arial" charset="0"/>
              </a:rPr>
              <a:t>, 359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55588"/>
            <a:ext cx="8713787" cy="1625600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The Cardiac Cycle</a:t>
            </a:r>
            <a:br>
              <a:rPr lang="en-GB" sz="3200">
                <a:latin typeface="Arial" charset="0"/>
              </a:rPr>
            </a:br>
            <a:r>
              <a:rPr lang="en-GB" sz="2400">
                <a:latin typeface="Arial" charset="0"/>
              </a:rPr>
              <a:t>- a description of mechanical and electrical events, volume changes and sounds associated with the heart beat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476375" y="1984375"/>
            <a:ext cx="6408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Heart beat is divided into two main phases</a:t>
            </a: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1979613" y="3497263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Diastole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5364163" y="3497263"/>
            <a:ext cx="143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Systole</a:t>
            </a:r>
          </a:p>
        </p:txBody>
      </p:sp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1187450" y="4144963"/>
            <a:ext cx="28813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ventricular relaxation during which the ventricles fill with blood</a:t>
            </a:r>
          </a:p>
          <a:p>
            <a:pPr>
              <a:spcBef>
                <a:spcPct val="50000"/>
              </a:spcBef>
            </a:pPr>
            <a:endParaRPr lang="en-GB" sz="2000">
              <a:latin typeface="Arial" charset="0"/>
            </a:endParaRPr>
          </a:p>
        </p:txBody>
      </p:sp>
      <p:sp>
        <p:nvSpPr>
          <p:cNvPr id="175111" name="Text Box 7"/>
          <p:cNvSpPr txBox="1">
            <a:spLocks noChangeArrowheads="1"/>
          </p:cNvSpPr>
          <p:nvPr/>
        </p:nvSpPr>
        <p:spPr bwMode="auto">
          <a:xfrm>
            <a:off x="4787900" y="4144963"/>
            <a:ext cx="35290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>
                <a:latin typeface="Arial" charset="0"/>
              </a:rPr>
              <a:t>ventricular contraction when blood is pumped into the arteries</a:t>
            </a:r>
            <a:r>
              <a:rPr lang="en-GB"/>
              <a:t> 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75112" name="Line 8"/>
          <p:cNvSpPr>
            <a:spLocks noChangeShapeType="1"/>
          </p:cNvSpPr>
          <p:nvPr/>
        </p:nvSpPr>
        <p:spPr bwMode="auto">
          <a:xfrm flipH="1">
            <a:off x="2771775" y="2489200"/>
            <a:ext cx="10795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5113" name="Line 9"/>
          <p:cNvSpPr>
            <a:spLocks noChangeShapeType="1"/>
          </p:cNvSpPr>
          <p:nvPr/>
        </p:nvSpPr>
        <p:spPr bwMode="auto">
          <a:xfrm>
            <a:off x="4787900" y="2489200"/>
            <a:ext cx="1008063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5114" name="Text Box 10"/>
          <p:cNvSpPr txBox="1">
            <a:spLocks noChangeArrowheads="1"/>
          </p:cNvSpPr>
          <p:nvPr/>
        </p:nvSpPr>
        <p:spPr bwMode="auto">
          <a:xfrm>
            <a:off x="900113" y="6016625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Split into four sub-phases</a:t>
            </a:r>
          </a:p>
        </p:txBody>
      </p:sp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5003800" y="6016625"/>
            <a:ext cx="352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Split into two sub-phases</a:t>
            </a:r>
          </a:p>
        </p:txBody>
      </p:sp>
      <p:sp>
        <p:nvSpPr>
          <p:cNvPr id="175116" name="Line 12"/>
          <p:cNvSpPr>
            <a:spLocks noChangeShapeType="1"/>
          </p:cNvSpPr>
          <p:nvPr/>
        </p:nvSpPr>
        <p:spPr bwMode="auto">
          <a:xfrm>
            <a:off x="2411413" y="5080000"/>
            <a:ext cx="0" cy="1009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5117" name="Line 13"/>
          <p:cNvSpPr>
            <a:spLocks noChangeShapeType="1"/>
          </p:cNvSpPr>
          <p:nvPr/>
        </p:nvSpPr>
        <p:spPr bwMode="auto">
          <a:xfrm>
            <a:off x="6372225" y="5008563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924800" cy="1371600"/>
          </a:xfrm>
        </p:spPr>
        <p:txBody>
          <a:bodyPr/>
          <a:lstStyle/>
          <a:p>
            <a:r>
              <a:rPr lang="en-GB">
                <a:latin typeface="Arial" charset="0"/>
              </a:rPr>
              <a:t>Topics covered - learning objectives</a:t>
            </a:r>
          </a:p>
        </p:txBody>
      </p:sp>
      <p:sp>
        <p:nvSpPr>
          <p:cNvPr id="26645" name="Rectangle 21"/>
          <p:cNvSpPr>
            <a:spLocks noGrp="1" noChangeArrowheads="1"/>
          </p:cNvSpPr>
          <p:nvPr>
            <p:ph type="body" sz="half" idx="2"/>
          </p:nvPr>
        </p:nvSpPr>
        <p:spPr>
          <a:xfrm>
            <a:off x="1908175" y="1557338"/>
            <a:ext cx="5761038" cy="38227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28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Calcium and the heartbeat 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Excitation-contraction coupling in the heart 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Length – tension relation in the heart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Concepts of preload and afterload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Starling’s Law of the heart</a:t>
            </a:r>
          </a:p>
          <a:p>
            <a:pPr>
              <a:lnSpc>
                <a:spcPct val="90000"/>
              </a:lnSpc>
            </a:pPr>
            <a:r>
              <a:rPr lang="en-GB" sz="2400">
                <a:latin typeface="Arial" charset="0"/>
              </a:rPr>
              <a:t>The Cardiac Cycle</a:t>
            </a:r>
            <a:br>
              <a:rPr lang="en-GB" sz="2400">
                <a:latin typeface="Arial" charset="0"/>
              </a:rPr>
            </a:br>
            <a:endParaRPr lang="en-GB" sz="2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80400" cy="695325"/>
          </a:xfrm>
        </p:spPr>
        <p:txBody>
          <a:bodyPr/>
          <a:lstStyle/>
          <a:p>
            <a:r>
              <a:rPr lang="en-GB" sz="3200" dirty="0">
                <a:latin typeface="Arial" charset="0"/>
              </a:rPr>
              <a:t>Phases of the Cardiac Cycle  </a:t>
            </a:r>
          </a:p>
        </p:txBody>
      </p:sp>
      <p:grpSp>
        <p:nvGrpSpPr>
          <p:cNvPr id="176131" name="Group 3"/>
          <p:cNvGrpSpPr>
            <a:grpSpLocks/>
          </p:cNvGrpSpPr>
          <p:nvPr/>
        </p:nvGrpSpPr>
        <p:grpSpPr bwMode="auto">
          <a:xfrm>
            <a:off x="3059113" y="5805488"/>
            <a:ext cx="5703887" cy="396875"/>
            <a:chOff x="1927" y="3657"/>
            <a:chExt cx="3593" cy="250"/>
          </a:xfrm>
        </p:grpSpPr>
        <p:sp>
          <p:nvSpPr>
            <p:cNvPr id="176132" name="Text Box 4"/>
            <p:cNvSpPr txBox="1">
              <a:spLocks noChangeArrowheads="1"/>
            </p:cNvSpPr>
            <p:nvPr/>
          </p:nvSpPr>
          <p:spPr bwMode="auto">
            <a:xfrm>
              <a:off x="1927" y="3657"/>
              <a:ext cx="14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176133" name="Text Box 5"/>
            <p:cNvSpPr txBox="1">
              <a:spLocks noChangeArrowheads="1"/>
            </p:cNvSpPr>
            <p:nvPr/>
          </p:nvSpPr>
          <p:spPr bwMode="auto">
            <a:xfrm>
              <a:off x="3648" y="3657"/>
              <a:ext cx="18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=  Stroke volume</a:t>
              </a:r>
            </a:p>
          </p:txBody>
        </p:sp>
      </p:grp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3348038" y="6237288"/>
            <a:ext cx="3914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chemeClr val="tx2"/>
                </a:solidFill>
                <a:latin typeface="Arial" charset="0"/>
              </a:rPr>
              <a:t>Ejection fraction (EF) = SV / EDV</a:t>
            </a:r>
          </a:p>
        </p:txBody>
      </p:sp>
      <p:grpSp>
        <p:nvGrpSpPr>
          <p:cNvPr id="176135" name="Group 7"/>
          <p:cNvGrpSpPr>
            <a:grpSpLocks/>
          </p:cNvGrpSpPr>
          <p:nvPr/>
        </p:nvGrpSpPr>
        <p:grpSpPr bwMode="auto">
          <a:xfrm>
            <a:off x="742950" y="1397000"/>
            <a:ext cx="8324850" cy="4498975"/>
            <a:chOff x="476" y="872"/>
            <a:chExt cx="5244" cy="2834"/>
          </a:xfrm>
        </p:grpSpPr>
        <p:grpSp>
          <p:nvGrpSpPr>
            <p:cNvPr id="176136" name="Group 8"/>
            <p:cNvGrpSpPr>
              <a:grpSpLocks/>
            </p:cNvGrpSpPr>
            <p:nvPr/>
          </p:nvGrpSpPr>
          <p:grpSpPr bwMode="auto">
            <a:xfrm>
              <a:off x="476" y="872"/>
              <a:ext cx="5244" cy="2834"/>
              <a:chOff x="476" y="872"/>
              <a:chExt cx="5244" cy="2834"/>
            </a:xfrm>
          </p:grpSpPr>
          <p:pic>
            <p:nvPicPr>
              <p:cNvPr id="176137" name="Picture 9" descr="cardiac_cycle_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76" y="1706"/>
                <a:ext cx="4800" cy="1701"/>
              </a:xfrm>
              <a:prstGeom prst="rect">
                <a:avLst/>
              </a:prstGeom>
              <a:noFill/>
            </p:spPr>
          </p:pic>
          <p:sp>
            <p:nvSpPr>
              <p:cNvPr id="176138" name="Text Box 10"/>
              <p:cNvSpPr txBox="1">
                <a:spLocks noChangeArrowheads="1"/>
              </p:cNvSpPr>
              <p:nvPr/>
            </p:nvSpPr>
            <p:spPr bwMode="auto">
              <a:xfrm>
                <a:off x="960" y="3456"/>
                <a:ext cx="11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dirty="0">
                    <a:latin typeface="Arial" charset="0"/>
                  </a:rPr>
                  <a:t>DIASTOLE</a:t>
                </a:r>
              </a:p>
            </p:txBody>
          </p:sp>
          <p:sp>
            <p:nvSpPr>
              <p:cNvPr id="176139" name="Text Box 11"/>
              <p:cNvSpPr txBox="1">
                <a:spLocks noChangeArrowheads="1"/>
              </p:cNvSpPr>
              <p:nvPr/>
            </p:nvSpPr>
            <p:spPr bwMode="auto">
              <a:xfrm>
                <a:off x="2928" y="3456"/>
                <a:ext cx="100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latin typeface="Arial" charset="0"/>
                  </a:rPr>
                  <a:t>SYSTOLE</a:t>
                </a:r>
              </a:p>
            </p:txBody>
          </p:sp>
          <p:sp>
            <p:nvSpPr>
              <p:cNvPr id="176140" name="Text Box 12"/>
              <p:cNvSpPr txBox="1">
                <a:spLocks noChangeArrowheads="1"/>
              </p:cNvSpPr>
              <p:nvPr/>
            </p:nvSpPr>
            <p:spPr bwMode="auto">
              <a:xfrm>
                <a:off x="4464" y="3456"/>
                <a:ext cx="11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>
                    <a:latin typeface="Arial" charset="0"/>
                  </a:rPr>
                  <a:t>DIASTOLE</a:t>
                </a:r>
              </a:p>
            </p:txBody>
          </p:sp>
          <p:sp>
            <p:nvSpPr>
              <p:cNvPr id="176141" name="Line 13"/>
              <p:cNvSpPr>
                <a:spLocks noChangeShapeType="1"/>
              </p:cNvSpPr>
              <p:nvPr/>
            </p:nvSpPr>
            <p:spPr bwMode="auto">
              <a:xfrm>
                <a:off x="2432" y="936"/>
                <a:ext cx="16" cy="271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42" name="Line 14"/>
              <p:cNvSpPr>
                <a:spLocks noChangeShapeType="1"/>
              </p:cNvSpPr>
              <p:nvPr/>
            </p:nvSpPr>
            <p:spPr bwMode="auto">
              <a:xfrm>
                <a:off x="4344" y="944"/>
                <a:ext cx="24" cy="2704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552" y="928"/>
                <a:ext cx="156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dirty="0" smtClean="0">
                    <a:latin typeface="Arial" charset="0"/>
                  </a:rPr>
                  <a:t>Filling the ventricles </a:t>
                </a:r>
                <a:endParaRPr lang="en-GB" sz="2000" dirty="0">
                  <a:latin typeface="Arial" charset="0"/>
                </a:endParaRPr>
              </a:p>
            </p:txBody>
          </p:sp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2624" y="872"/>
                <a:ext cx="1560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dirty="0" smtClean="0">
                    <a:latin typeface="Arial" charset="0"/>
                  </a:rPr>
                  <a:t>Contraction of the ventricles </a:t>
                </a:r>
                <a:endParaRPr lang="en-GB" sz="2000" dirty="0">
                  <a:latin typeface="Arial" charset="0"/>
                </a:endParaRPr>
              </a:p>
            </p:txBody>
          </p:sp>
          <p:sp>
            <p:nvSpPr>
              <p:cNvPr id="30" name="Text Box 10"/>
              <p:cNvSpPr txBox="1">
                <a:spLocks noChangeArrowheads="1"/>
              </p:cNvSpPr>
              <p:nvPr/>
            </p:nvSpPr>
            <p:spPr bwMode="auto">
              <a:xfrm>
                <a:off x="4392" y="872"/>
                <a:ext cx="1328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000" dirty="0" smtClean="0">
                    <a:latin typeface="Arial" charset="0"/>
                  </a:rPr>
                  <a:t>Relaxation of the  ventricles </a:t>
                </a:r>
                <a:endParaRPr lang="en-GB" sz="2000" dirty="0">
                  <a:latin typeface="Arial" charset="0"/>
                </a:endParaRPr>
              </a:p>
            </p:txBody>
          </p:sp>
        </p:grpSp>
        <p:sp>
          <p:nvSpPr>
            <p:cNvPr id="176143" name="Text Box 15"/>
            <p:cNvSpPr txBox="1">
              <a:spLocks noChangeArrowheads="1"/>
            </p:cNvSpPr>
            <p:nvPr/>
          </p:nvSpPr>
          <p:spPr bwMode="auto">
            <a:xfrm>
              <a:off x="476" y="3249"/>
              <a:ext cx="63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Rapid filling</a:t>
              </a:r>
            </a:p>
          </p:txBody>
        </p:sp>
        <p:sp>
          <p:nvSpPr>
            <p:cNvPr id="176144" name="Text Box 16"/>
            <p:cNvSpPr txBox="1">
              <a:spLocks noChangeArrowheads="1"/>
            </p:cNvSpPr>
            <p:nvPr/>
          </p:nvSpPr>
          <p:spPr bwMode="auto">
            <a:xfrm>
              <a:off x="1202" y="3249"/>
              <a:ext cx="7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Reduced filling</a:t>
              </a:r>
            </a:p>
          </p:txBody>
        </p:sp>
        <p:sp>
          <p:nvSpPr>
            <p:cNvPr id="176145" name="Line 17"/>
            <p:cNvSpPr>
              <a:spLocks noChangeShapeType="1"/>
            </p:cNvSpPr>
            <p:nvPr/>
          </p:nvSpPr>
          <p:spPr bwMode="auto">
            <a:xfrm flipH="1">
              <a:off x="748" y="3158"/>
              <a:ext cx="227" cy="9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6146" name="Line 18"/>
            <p:cNvSpPr>
              <a:spLocks noChangeShapeType="1"/>
            </p:cNvSpPr>
            <p:nvPr/>
          </p:nvSpPr>
          <p:spPr bwMode="auto">
            <a:xfrm>
              <a:off x="1338" y="3158"/>
              <a:ext cx="227" cy="13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6147" name="Group 19"/>
          <p:cNvGrpSpPr>
            <a:grpSpLocks/>
          </p:cNvGrpSpPr>
          <p:nvPr/>
        </p:nvGrpSpPr>
        <p:grpSpPr bwMode="auto">
          <a:xfrm>
            <a:off x="533400" y="4149725"/>
            <a:ext cx="3355975" cy="2052638"/>
            <a:chOff x="336" y="2614"/>
            <a:chExt cx="2114" cy="1293"/>
          </a:xfrm>
        </p:grpSpPr>
        <p:sp>
          <p:nvSpPr>
            <p:cNvPr id="176148" name="Text Box 20"/>
            <p:cNvSpPr txBox="1">
              <a:spLocks noChangeArrowheads="1"/>
            </p:cNvSpPr>
            <p:nvPr/>
          </p:nvSpPr>
          <p:spPr bwMode="auto">
            <a:xfrm>
              <a:off x="336" y="3657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End-diastolic volume</a:t>
              </a:r>
            </a:p>
          </p:txBody>
        </p:sp>
        <p:sp>
          <p:nvSpPr>
            <p:cNvPr id="176149" name="Freeform 21"/>
            <p:cNvSpPr>
              <a:spLocks/>
            </p:cNvSpPr>
            <p:nvPr/>
          </p:nvSpPr>
          <p:spPr bwMode="auto">
            <a:xfrm>
              <a:off x="1837" y="2614"/>
              <a:ext cx="613" cy="1088"/>
            </a:xfrm>
            <a:custGeom>
              <a:avLst/>
              <a:gdLst/>
              <a:ahLst/>
              <a:cxnLst>
                <a:cxn ang="0">
                  <a:pos x="480" y="0"/>
                </a:cxn>
                <a:cxn ang="0">
                  <a:pos x="624" y="672"/>
                </a:cxn>
                <a:cxn ang="0">
                  <a:pos x="0" y="1248"/>
                </a:cxn>
              </a:cxnLst>
              <a:rect l="0" t="0" r="r" b="b"/>
              <a:pathLst>
                <a:path w="704" h="1248">
                  <a:moveTo>
                    <a:pt x="480" y="0"/>
                  </a:moveTo>
                  <a:cubicBezTo>
                    <a:pt x="592" y="232"/>
                    <a:pt x="704" y="464"/>
                    <a:pt x="624" y="672"/>
                  </a:cubicBezTo>
                  <a:cubicBezTo>
                    <a:pt x="544" y="880"/>
                    <a:pt x="272" y="1064"/>
                    <a:pt x="0" y="1248"/>
                  </a:cubicBezTo>
                </a:path>
              </a:pathLst>
            </a:custGeom>
            <a:noFill/>
            <a:ln w="28575" cmpd="sng">
              <a:solidFill>
                <a:srgbClr val="777777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6150" name="Group 22"/>
          <p:cNvGrpSpPr>
            <a:grpSpLocks/>
          </p:cNvGrpSpPr>
          <p:nvPr/>
        </p:nvGrpSpPr>
        <p:grpSpPr bwMode="auto">
          <a:xfrm>
            <a:off x="3276600" y="4267200"/>
            <a:ext cx="3505200" cy="1935163"/>
            <a:chOff x="2064" y="2688"/>
            <a:chExt cx="2208" cy="1219"/>
          </a:xfrm>
        </p:grpSpPr>
        <p:sp>
          <p:nvSpPr>
            <p:cNvPr id="176151" name="Text Box 23"/>
            <p:cNvSpPr txBox="1">
              <a:spLocks noChangeArrowheads="1"/>
            </p:cNvSpPr>
            <p:nvPr/>
          </p:nvSpPr>
          <p:spPr bwMode="auto">
            <a:xfrm>
              <a:off x="2064" y="3657"/>
              <a:ext cx="220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000">
                  <a:solidFill>
                    <a:schemeClr val="tx2"/>
                  </a:solidFill>
                  <a:latin typeface="Arial" charset="0"/>
                </a:rPr>
                <a:t>End-systolic volume</a:t>
              </a:r>
            </a:p>
          </p:txBody>
        </p:sp>
        <p:sp>
          <p:nvSpPr>
            <p:cNvPr id="176152" name="Freeform 24"/>
            <p:cNvSpPr>
              <a:spLocks/>
            </p:cNvSpPr>
            <p:nvPr/>
          </p:nvSpPr>
          <p:spPr bwMode="auto">
            <a:xfrm>
              <a:off x="3515" y="2688"/>
              <a:ext cx="544" cy="1060"/>
            </a:xfrm>
            <a:custGeom>
              <a:avLst/>
              <a:gdLst/>
              <a:ahLst/>
              <a:cxnLst>
                <a:cxn ang="0">
                  <a:pos x="528" y="0"/>
                </a:cxn>
                <a:cxn ang="0">
                  <a:pos x="0" y="528"/>
                </a:cxn>
                <a:cxn ang="0">
                  <a:pos x="528" y="960"/>
                </a:cxn>
                <a:cxn ang="0">
                  <a:pos x="48" y="1248"/>
                </a:cxn>
              </a:cxnLst>
              <a:rect l="0" t="0" r="r" b="b"/>
              <a:pathLst>
                <a:path w="536" h="1248">
                  <a:moveTo>
                    <a:pt x="528" y="0"/>
                  </a:moveTo>
                  <a:cubicBezTo>
                    <a:pt x="264" y="184"/>
                    <a:pt x="0" y="368"/>
                    <a:pt x="0" y="528"/>
                  </a:cubicBezTo>
                  <a:cubicBezTo>
                    <a:pt x="0" y="688"/>
                    <a:pt x="520" y="840"/>
                    <a:pt x="528" y="960"/>
                  </a:cubicBezTo>
                  <a:cubicBezTo>
                    <a:pt x="536" y="1080"/>
                    <a:pt x="128" y="1200"/>
                    <a:pt x="48" y="1248"/>
                  </a:cubicBezTo>
                </a:path>
              </a:pathLst>
            </a:custGeom>
            <a:noFill/>
            <a:ln w="28575" cmpd="sng">
              <a:solidFill>
                <a:srgbClr val="777777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6153" name="Text Box 25"/>
          <p:cNvSpPr txBox="1">
            <a:spLocks noChangeArrowheads="1"/>
          </p:cNvSpPr>
          <p:nvPr/>
        </p:nvSpPr>
        <p:spPr bwMode="auto">
          <a:xfrm>
            <a:off x="3810000" y="2222500"/>
            <a:ext cx="274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Arial" charset="0"/>
              </a:rPr>
              <a:t>Contraction – 2 sub-phases</a:t>
            </a:r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>
            <a:off x="576263" y="2112963"/>
            <a:ext cx="3200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Arial" charset="0"/>
              </a:rPr>
              <a:t>Relaxation – filling periods 3 sub-phases</a:t>
            </a:r>
          </a:p>
        </p:txBody>
      </p:sp>
      <p:sp>
        <p:nvSpPr>
          <p:cNvPr id="176155" name="Text Box 27"/>
          <p:cNvSpPr txBox="1">
            <a:spLocks noChangeArrowheads="1"/>
          </p:cNvSpPr>
          <p:nvPr/>
        </p:nvSpPr>
        <p:spPr bwMode="auto">
          <a:xfrm>
            <a:off x="6565900" y="2219325"/>
            <a:ext cx="2578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Arial" charset="0"/>
              </a:rPr>
              <a:t>Relaxation – 1 sub-phase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/>
      <p:bldP spid="176153" grpId="0"/>
      <p:bldP spid="176154" grpId="0"/>
      <p:bldP spid="1761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Quick review of anatomy - heart valves</a:t>
            </a:r>
          </a:p>
        </p:txBody>
      </p:sp>
      <p:pic>
        <p:nvPicPr>
          <p:cNvPr id="177155" name="Picture 3" descr="atria_ventricles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105400" cy="5246688"/>
          </a:xfrm>
          <a:prstGeom prst="rect">
            <a:avLst/>
          </a:prstGeom>
          <a:noFill/>
        </p:spPr>
      </p:pic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165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Ascending aorta</a:t>
            </a:r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2057400" y="1600200"/>
            <a:ext cx="3124200" cy="381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2057400" y="1600200"/>
            <a:ext cx="1143000" cy="1219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0" y="1916113"/>
            <a:ext cx="1900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GB" sz="1600">
                <a:latin typeface="Arial" charset="0"/>
              </a:rPr>
              <a:t>Aortic valve</a:t>
            </a:r>
          </a:p>
          <a:p>
            <a:pPr algn="r"/>
            <a:r>
              <a:rPr lang="en-GB" sz="1600">
                <a:latin typeface="Arial" charset="0"/>
              </a:rPr>
              <a:t>(a semilunar valve)</a:t>
            </a: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2057400" y="2286000"/>
            <a:ext cx="1295400" cy="914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7146925" y="1736725"/>
            <a:ext cx="1146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Left atrium</a:t>
            </a:r>
          </a:p>
        </p:txBody>
      </p:sp>
      <p:sp>
        <p:nvSpPr>
          <p:cNvPr id="177162" name="Line 10"/>
          <p:cNvSpPr>
            <a:spLocks noChangeShapeType="1"/>
          </p:cNvSpPr>
          <p:nvPr/>
        </p:nvSpPr>
        <p:spPr bwMode="auto">
          <a:xfrm flipH="1">
            <a:off x="4648200" y="1905000"/>
            <a:ext cx="2362200" cy="609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7146925" y="2803525"/>
            <a:ext cx="1211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Mitral valve</a:t>
            </a:r>
          </a:p>
        </p:txBody>
      </p:sp>
      <p:sp>
        <p:nvSpPr>
          <p:cNvPr id="177164" name="Line 12"/>
          <p:cNvSpPr>
            <a:spLocks noChangeShapeType="1"/>
          </p:cNvSpPr>
          <p:nvPr/>
        </p:nvSpPr>
        <p:spPr bwMode="auto">
          <a:xfrm flipH="1">
            <a:off x="4114800" y="2971800"/>
            <a:ext cx="2895600" cy="228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7146925" y="3565525"/>
            <a:ext cx="1336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Left ventricle</a:t>
            </a:r>
          </a:p>
        </p:txBody>
      </p:sp>
      <p:sp>
        <p:nvSpPr>
          <p:cNvPr id="177166" name="Line 14"/>
          <p:cNvSpPr>
            <a:spLocks noChangeShapeType="1"/>
          </p:cNvSpPr>
          <p:nvPr/>
        </p:nvSpPr>
        <p:spPr bwMode="auto">
          <a:xfrm flipH="1" flipV="1">
            <a:off x="5410200" y="3505200"/>
            <a:ext cx="1524000" cy="152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67" name="Line 15"/>
          <p:cNvSpPr>
            <a:spLocks noChangeShapeType="1"/>
          </p:cNvSpPr>
          <p:nvPr/>
        </p:nvSpPr>
        <p:spPr bwMode="auto">
          <a:xfrm flipH="1">
            <a:off x="4343400" y="3657600"/>
            <a:ext cx="2590800" cy="304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68" name="Text Box 16"/>
          <p:cNvSpPr txBox="1">
            <a:spLocks noChangeArrowheads="1"/>
          </p:cNvSpPr>
          <p:nvPr/>
        </p:nvSpPr>
        <p:spPr bwMode="auto">
          <a:xfrm>
            <a:off x="457200" y="5334000"/>
            <a:ext cx="1470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Right ventricle</a:t>
            </a:r>
          </a:p>
        </p:txBody>
      </p:sp>
      <p:sp>
        <p:nvSpPr>
          <p:cNvPr id="177169" name="Line 17"/>
          <p:cNvSpPr>
            <a:spLocks noChangeShapeType="1"/>
          </p:cNvSpPr>
          <p:nvPr/>
        </p:nvSpPr>
        <p:spPr bwMode="auto">
          <a:xfrm flipV="1">
            <a:off x="2133600" y="4343400"/>
            <a:ext cx="1524000" cy="114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381000" y="3657600"/>
            <a:ext cx="1536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Tricuspid valve</a:t>
            </a:r>
          </a:p>
        </p:txBody>
      </p:sp>
      <p:sp>
        <p:nvSpPr>
          <p:cNvPr id="177171" name="Line 19"/>
          <p:cNvSpPr>
            <a:spLocks noChangeShapeType="1"/>
          </p:cNvSpPr>
          <p:nvPr/>
        </p:nvSpPr>
        <p:spPr bwMode="auto">
          <a:xfrm flipV="1">
            <a:off x="2133600" y="3733800"/>
            <a:ext cx="1295400" cy="76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GB">
                <a:latin typeface="Arial" charset="0"/>
              </a:rPr>
              <a:t>Atrial systole</a:t>
            </a:r>
          </a:p>
        </p:txBody>
      </p:sp>
      <p:pic>
        <p:nvPicPr>
          <p:cNvPr id="178179" name="Picture 3" descr="atrialhear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2516188" cy="2971800"/>
          </a:xfrm>
          <a:prstGeom prst="rect">
            <a:avLst/>
          </a:prstGeom>
          <a:noFill/>
        </p:spPr>
      </p:pic>
      <p:pic>
        <p:nvPicPr>
          <p:cNvPr id="178180" name="Picture 4" descr="atrsysw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2513013" cy="2971800"/>
          </a:xfrm>
          <a:prstGeom prst="rect">
            <a:avLst/>
          </a:prstGeom>
          <a:noFill/>
        </p:spPr>
      </p:pic>
      <p:pic>
        <p:nvPicPr>
          <p:cNvPr id="178181" name="Picture 5" descr="atrsyselec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2708275" cy="1143000"/>
          </a:xfrm>
          <a:prstGeom prst="rect">
            <a:avLst/>
          </a:prstGeom>
          <a:noFill/>
        </p:spPr>
      </p:pic>
      <p:pic>
        <p:nvPicPr>
          <p:cNvPr id="178182" name="Picture 6" descr="atrsyssou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19400"/>
            <a:ext cx="2708275" cy="1143000"/>
          </a:xfrm>
          <a:prstGeom prst="rect">
            <a:avLst/>
          </a:prstGeom>
          <a:noFill/>
        </p:spPr>
      </p:pic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3124200" y="43434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5257800" y="43434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ventricular vol</a:t>
            </a: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228600" y="4419600"/>
            <a:ext cx="27432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Mechanical:  just prior to atrial systole blood flowing passively through open AV valves 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Atria contract “topping off” volume of blood in ventricle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Atrial contraction complete before ventricle starts</a:t>
            </a: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3200400" y="4876800"/>
            <a:ext cx="28194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As atria contract “a” wave (orange) occurs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Blood also pushed back up jugular vein causing first discernable wave in jugular venous pulse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6019800" y="4810125"/>
            <a:ext cx="3124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SA node activation depolarizes atria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P wave is atrial depolarization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4</a:t>
            </a:r>
            <a:r>
              <a:rPr lang="en-GB" sz="1600" baseline="30000">
                <a:latin typeface="Arial" charset="0"/>
              </a:rPr>
              <a:t>th</a:t>
            </a:r>
            <a:r>
              <a:rPr lang="en-GB" sz="1600">
                <a:latin typeface="Arial" charset="0"/>
              </a:rPr>
              <a:t> heart sound – abnormal &amp; occurs with congestive HF, pulmonary embolism or tricuspid incompetence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719137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Isovolumic contraction</a:t>
            </a:r>
          </a:p>
        </p:txBody>
      </p:sp>
      <p:pic>
        <p:nvPicPr>
          <p:cNvPr id="179203" name="Picture 3" descr="isovolcontrctw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79204" name="Picture 4" descr="isovolcelect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71600"/>
            <a:ext cx="2708275" cy="1143000"/>
          </a:xfrm>
          <a:prstGeom prst="rect">
            <a:avLst/>
          </a:prstGeom>
          <a:noFill/>
        </p:spPr>
      </p:pic>
      <p:pic>
        <p:nvPicPr>
          <p:cNvPr id="179205" name="Picture 5" descr="isovolsou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819400"/>
            <a:ext cx="2708275" cy="1143000"/>
          </a:xfrm>
          <a:prstGeom prst="rect">
            <a:avLst/>
          </a:prstGeom>
          <a:noFill/>
        </p:spPr>
      </p:pic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228600" y="4724400"/>
            <a:ext cx="2743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The interval between AV valves (tricuspid &amp; mitral) closing and semi-lunar valves (pulmonary &amp; aortic) opening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Contraction of ventricles with no change in volume</a:t>
            </a:r>
            <a:endParaRPr lang="en-GB"/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3276600" y="4495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3124200" y="4800600"/>
            <a:ext cx="31242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AV valves close as ventricular pressure (red) exceeds atrial pressure (orange)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Pressure in ventricles increases without a volume change and approaches aortic pressure (green)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6477000" y="4800600"/>
            <a:ext cx="2667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QRS complex marks ventricular depolarization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1</a:t>
            </a:r>
            <a:r>
              <a:rPr lang="en-GB" sz="1600" baseline="30000">
                <a:latin typeface="Arial" charset="0"/>
              </a:rPr>
              <a:t>st</a:t>
            </a:r>
            <a:r>
              <a:rPr lang="en-GB" sz="1600">
                <a:latin typeface="Arial" charset="0"/>
              </a:rPr>
              <a:t> heart sound (“lub”) due to closure of AV valves and associated vibrations</a:t>
            </a:r>
          </a:p>
        </p:txBody>
      </p:sp>
      <p:pic>
        <p:nvPicPr>
          <p:cNvPr id="179210" name="Picture 10" descr="isocontrcthrt1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63525" y="1341438"/>
            <a:ext cx="2741613" cy="3238500"/>
          </a:xfrm>
          <a:noFill/>
          <a:ln/>
        </p:spPr>
      </p:pic>
      <p:pic>
        <p:nvPicPr>
          <p:cNvPr id="13" name="norma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7429500" y="6273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GB">
                <a:latin typeface="Arial" charset="0"/>
              </a:rPr>
              <a:t>Rapid ejection</a:t>
            </a:r>
          </a:p>
        </p:txBody>
      </p:sp>
      <p:pic>
        <p:nvPicPr>
          <p:cNvPr id="180227" name="Picture 3" descr="rapejecw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80228" name="Picture 4" descr="rapejeche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80229" name="Picture 5" descr="rapejecelect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371600"/>
            <a:ext cx="2708275" cy="1143000"/>
          </a:xfrm>
          <a:prstGeom prst="rect">
            <a:avLst/>
          </a:prstGeom>
          <a:noFill/>
        </p:spPr>
      </p:pic>
      <p:pic>
        <p:nvPicPr>
          <p:cNvPr id="180230" name="Picture 6" descr="rapidejectsou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743200"/>
            <a:ext cx="2708275" cy="1143000"/>
          </a:xfrm>
          <a:prstGeom prst="rect">
            <a:avLst/>
          </a:prstGeom>
          <a:noFill/>
        </p:spPr>
      </p:pic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3733800" y="4495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180232" name="Text Box 8"/>
          <p:cNvSpPr txBox="1">
            <a:spLocks noChangeArrowheads="1"/>
          </p:cNvSpPr>
          <p:nvPr/>
        </p:nvSpPr>
        <p:spPr bwMode="auto">
          <a:xfrm>
            <a:off x="228600" y="4800600"/>
            <a:ext cx="2819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Aortic &amp; pulmonary valves open and mark the start of this phase</a:t>
            </a: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2971800" y="4800600"/>
            <a:ext cx="51816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As ventricles contract pressure within them exceeds pressure in aorta and pulmonary arteries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SL valves open, blood pumped out and volumes of ventricles decreases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“c” wave caused by RV contraction pushing tricuspid valve into atrium so creating small wave into jugular vein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GB">
                <a:latin typeface="Arial" charset="0"/>
              </a:rPr>
              <a:t>Reduced ejection</a:t>
            </a:r>
          </a:p>
        </p:txBody>
      </p:sp>
      <p:pic>
        <p:nvPicPr>
          <p:cNvPr id="181251" name="Picture 3" descr="redejectw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81252" name="Picture 4" descr="redejecthear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81253" name="Picture 5" descr="redejectelect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2708275" cy="1143000"/>
          </a:xfrm>
          <a:prstGeom prst="rect">
            <a:avLst/>
          </a:prstGeom>
          <a:noFill/>
        </p:spPr>
      </p:pic>
      <p:pic>
        <p:nvPicPr>
          <p:cNvPr id="181254" name="Picture 6" descr="redejectsou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895600"/>
            <a:ext cx="2708275" cy="1143000"/>
          </a:xfrm>
          <a:prstGeom prst="rect">
            <a:avLst/>
          </a:prstGeom>
          <a:noFill/>
        </p:spPr>
      </p:pic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3581400" y="4495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181256" name="Text Box 8"/>
          <p:cNvSpPr txBox="1">
            <a:spLocks noChangeArrowheads="1"/>
          </p:cNvSpPr>
          <p:nvPr/>
        </p:nvSpPr>
        <p:spPr bwMode="auto">
          <a:xfrm>
            <a:off x="228600" y="4953000"/>
            <a:ext cx="26670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This phase marks the end of systole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Aortic &amp; pulmonary valves begin to close</a:t>
            </a:r>
          </a:p>
        </p:txBody>
      </p:sp>
      <p:sp>
        <p:nvSpPr>
          <p:cNvPr id="181257" name="Text Box 9"/>
          <p:cNvSpPr txBox="1">
            <a:spLocks noChangeArrowheads="1"/>
          </p:cNvSpPr>
          <p:nvPr/>
        </p:nvSpPr>
        <p:spPr bwMode="auto">
          <a:xfrm>
            <a:off x="3048000" y="4932363"/>
            <a:ext cx="32766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Arial" charset="0"/>
              </a:rPr>
              <a:t>Blood flow from ventricles decreases and ventricular volume decreases more slowly</a:t>
            </a:r>
          </a:p>
          <a:p>
            <a:pPr>
              <a:spcBef>
                <a:spcPct val="50000"/>
              </a:spcBef>
            </a:pPr>
            <a:r>
              <a:rPr lang="en-GB" sz="1600" dirty="0">
                <a:latin typeface="Arial" charset="0"/>
              </a:rPr>
              <a:t>As pressures in ventricles fall below that in </a:t>
            </a:r>
            <a:r>
              <a:rPr lang="en-GB" sz="1600" dirty="0" smtClean="0">
                <a:latin typeface="Arial" charset="0"/>
              </a:rPr>
              <a:t>aorta, </a:t>
            </a:r>
            <a:r>
              <a:rPr lang="en-GB" sz="1600" dirty="0">
                <a:latin typeface="Arial" charset="0"/>
              </a:rPr>
              <a:t>blood begins to flow back causing SL valves to close</a:t>
            </a:r>
            <a:endParaRPr lang="en-GB" dirty="0"/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6553200" y="4953000"/>
            <a:ext cx="2590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The T wave is due to ventricular repolarization marking the end of ventricular systole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GB">
                <a:latin typeface="Arial" charset="0"/>
              </a:rPr>
              <a:t>Isovolumic relaxation</a:t>
            </a:r>
          </a:p>
        </p:txBody>
      </p:sp>
      <p:pic>
        <p:nvPicPr>
          <p:cNvPr id="182275" name="Picture 3" descr="isovolrelwig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82276" name="Picture 4" descr="isovolrelhear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82277" name="Picture 5" descr="isovolrelelectr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371600"/>
            <a:ext cx="2708275" cy="1143000"/>
          </a:xfrm>
          <a:prstGeom prst="rect">
            <a:avLst/>
          </a:prstGeom>
          <a:noFill/>
        </p:spPr>
      </p:pic>
      <p:pic>
        <p:nvPicPr>
          <p:cNvPr id="182278" name="Picture 6" descr="isovolrelsoun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819400"/>
            <a:ext cx="2708275" cy="1143000"/>
          </a:xfrm>
          <a:prstGeom prst="rect">
            <a:avLst/>
          </a:prstGeom>
          <a:noFill/>
        </p:spPr>
      </p:pic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228600" y="4724400"/>
            <a:ext cx="26670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The beginning of diastole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The aortic &amp; pulmonary valves have now just shut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AV valves remain closed until the end of this phase</a:t>
            </a:r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3505200" y="4495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2771775" y="4724400"/>
            <a:ext cx="3960813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Atria have now filled with blood but AV valves shut hence atrial pressure rises (orange).  Blood pushing tricuspid valve gives second jugular pulse (“v” wave).</a:t>
            </a:r>
          </a:p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Dichrotic notch due to rebound pressure wave against aortic valve as distended aortic wall relaxes.   </a:t>
            </a:r>
          </a:p>
        </p:txBody>
      </p:sp>
      <p:sp>
        <p:nvSpPr>
          <p:cNvPr id="182282" name="Text Box 10"/>
          <p:cNvSpPr txBox="1">
            <a:spLocks noChangeArrowheads="1"/>
          </p:cNvSpPr>
          <p:nvPr/>
        </p:nvSpPr>
        <p:spPr bwMode="auto">
          <a:xfrm>
            <a:off x="6705600" y="5013325"/>
            <a:ext cx="2438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2</a:t>
            </a:r>
            <a:r>
              <a:rPr lang="en-GB" sz="1600" baseline="30000">
                <a:latin typeface="Arial" charset="0"/>
              </a:rPr>
              <a:t>nd</a:t>
            </a:r>
            <a:r>
              <a:rPr lang="en-GB" sz="1600">
                <a:latin typeface="Arial" charset="0"/>
              </a:rPr>
              <a:t> heart sound (dub) occurs when aortic &amp; pulmonary valves close</a:t>
            </a: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7308850" y="5876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Split S2</a:t>
            </a:r>
          </a:p>
        </p:txBody>
      </p:sp>
      <p:sp>
        <p:nvSpPr>
          <p:cNvPr id="182284" name="Text Box 12"/>
          <p:cNvSpPr txBox="1">
            <a:spLocks noChangeArrowheads="1"/>
          </p:cNvSpPr>
          <p:nvPr/>
        </p:nvSpPr>
        <p:spPr bwMode="auto">
          <a:xfrm>
            <a:off x="7308850" y="6237288"/>
            <a:ext cx="1150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normal</a:t>
            </a:r>
          </a:p>
        </p:txBody>
      </p:sp>
      <p:pic>
        <p:nvPicPr>
          <p:cNvPr id="17" name="split_s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946900" y="5905500"/>
            <a:ext cx="304800" cy="304800"/>
          </a:xfrm>
          <a:prstGeom prst="rect">
            <a:avLst/>
          </a:prstGeom>
        </p:spPr>
      </p:pic>
      <p:pic>
        <p:nvPicPr>
          <p:cNvPr id="18" name="norma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6946900" y="63119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GB">
                <a:latin typeface="Arial" charset="0"/>
              </a:rPr>
              <a:t>Rapid ventricular filling</a:t>
            </a:r>
          </a:p>
        </p:txBody>
      </p:sp>
      <p:pic>
        <p:nvPicPr>
          <p:cNvPr id="183299" name="Picture 3" descr="rapventfillhear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83300" name="Picture 4" descr="rapventfillw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83301" name="Picture 5" descr="rapventfillelectro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371600"/>
            <a:ext cx="2708275" cy="1143000"/>
          </a:xfrm>
          <a:prstGeom prst="rect">
            <a:avLst/>
          </a:prstGeom>
          <a:noFill/>
        </p:spPr>
      </p:pic>
      <p:pic>
        <p:nvPicPr>
          <p:cNvPr id="183302" name="Picture 6" descr="rapventfillsound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819400"/>
            <a:ext cx="2708275" cy="1143000"/>
          </a:xfrm>
          <a:prstGeom prst="rect">
            <a:avLst/>
          </a:prstGeom>
          <a:noFill/>
        </p:spPr>
      </p:pic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304800" y="4876800"/>
            <a:ext cx="2667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Once AV valves open blood in the atria flows rapidly into the ventricles</a:t>
            </a: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3276600" y="4876800"/>
            <a:ext cx="2590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Ventricular volume increases (white) and atrial pressures fall (orange)</a:t>
            </a: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6096000" y="4648200"/>
            <a:ext cx="28194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latin typeface="Arial" charset="0"/>
              </a:rPr>
              <a:t>Presence of 3</a:t>
            </a:r>
            <a:r>
              <a:rPr lang="en-GB" sz="1600" baseline="30000" dirty="0">
                <a:latin typeface="Arial" charset="0"/>
              </a:rPr>
              <a:t>rd</a:t>
            </a:r>
            <a:r>
              <a:rPr lang="en-GB" sz="1600" dirty="0">
                <a:latin typeface="Arial" charset="0"/>
              </a:rPr>
              <a:t> heart sound usually abnormal and can signify turbulent ventricular filling</a:t>
            </a:r>
          </a:p>
          <a:p>
            <a:pPr>
              <a:spcBef>
                <a:spcPct val="50000"/>
              </a:spcBef>
            </a:pPr>
            <a:r>
              <a:rPr lang="en-GB" sz="1600" dirty="0">
                <a:latin typeface="Arial" charset="0"/>
              </a:rPr>
              <a:t>Can be due to severe hypertension or mitral incompetence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3581400" y="44958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7667625" y="544512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Arial" charset="0"/>
              </a:rPr>
              <a:t>S4</a:t>
            </a:r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8027988" y="55895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611188" y="6092825"/>
            <a:ext cx="4824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http://www.blaufuss.org/</a:t>
            </a:r>
          </a:p>
        </p:txBody>
      </p:sp>
      <p:pic>
        <p:nvPicPr>
          <p:cNvPr id="18" name="s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756400" y="5461000"/>
            <a:ext cx="304800" cy="304800"/>
          </a:xfrm>
          <a:prstGeom prst="rect">
            <a:avLst/>
          </a:prstGeom>
        </p:spPr>
      </p:pic>
      <p:pic>
        <p:nvPicPr>
          <p:cNvPr id="19" name="s4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8369300" y="5461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3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GB">
                <a:latin typeface="Arial" charset="0"/>
              </a:rPr>
              <a:t>Reduced ventricular filling</a:t>
            </a:r>
          </a:p>
        </p:txBody>
      </p:sp>
      <p:pic>
        <p:nvPicPr>
          <p:cNvPr id="184323" name="Picture 3" descr="redventfillhe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84324" name="Picture 4" descr="redventfillw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371600"/>
            <a:ext cx="2708275" cy="3200400"/>
          </a:xfrm>
          <a:prstGeom prst="rect">
            <a:avLst/>
          </a:prstGeom>
          <a:noFill/>
        </p:spPr>
      </p:pic>
      <p:pic>
        <p:nvPicPr>
          <p:cNvPr id="184325" name="Picture 5" descr="redventfillelectro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2708275" cy="1143000"/>
          </a:xfrm>
          <a:prstGeom prst="rect">
            <a:avLst/>
          </a:prstGeom>
          <a:noFill/>
        </p:spPr>
      </p:pic>
      <p:pic>
        <p:nvPicPr>
          <p:cNvPr id="184326" name="Picture 6" descr="redventfillsou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2895600"/>
            <a:ext cx="2708275" cy="1143000"/>
          </a:xfrm>
          <a:prstGeom prst="rect">
            <a:avLst/>
          </a:prstGeom>
          <a:noFill/>
        </p:spPr>
      </p:pic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228600" y="50292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This phase can be called diastasis</a:t>
            </a: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3276600" y="5029200"/>
            <a:ext cx="2667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" charset="0"/>
              </a:rPr>
              <a:t>Ventricular volume increases more slowly</a:t>
            </a: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3733800" y="45720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solidFill>
                  <a:srgbClr val="00CC00"/>
                </a:solidFill>
                <a:latin typeface="Arial" charset="0"/>
              </a:rPr>
              <a:t>aortic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hlink"/>
                </a:solidFill>
                <a:latin typeface="Arial" charset="0"/>
              </a:rPr>
              <a:t>ventricle</a:t>
            </a:r>
            <a:r>
              <a:rPr lang="en-GB" sz="1600">
                <a:latin typeface="Arial" charset="0"/>
              </a:rPr>
              <a:t>, </a:t>
            </a:r>
            <a:r>
              <a:rPr lang="en-GB" sz="1600">
                <a:solidFill>
                  <a:schemeClr val="accent1"/>
                </a:solidFill>
                <a:latin typeface="Arial" charset="0"/>
              </a:rPr>
              <a:t>atrial</a:t>
            </a:r>
            <a:r>
              <a:rPr lang="en-GB" sz="1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719138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The Wiggers diagram</a:t>
            </a:r>
            <a:endParaRPr lang="en-GB" sz="3600">
              <a:latin typeface="Arial" charset="0"/>
            </a:endParaRPr>
          </a:p>
        </p:txBody>
      </p:sp>
      <p:pic>
        <p:nvPicPr>
          <p:cNvPr id="185347" name="Picture 3" descr="cardiac_cycle_total_b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836613"/>
            <a:ext cx="3333750" cy="5832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9" name="Rectangle 11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719138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Contraction of the whole heart</a:t>
            </a:r>
          </a:p>
        </p:txBody>
      </p:sp>
      <p:pic>
        <p:nvPicPr>
          <p:cNvPr id="130052" name="Heart-4ch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97213" y="1506538"/>
            <a:ext cx="2665412" cy="2422525"/>
          </a:xfrm>
          <a:ln/>
        </p:spPr>
      </p:pic>
      <p:sp>
        <p:nvSpPr>
          <p:cNvPr id="130061" name="Text Box 13"/>
          <p:cNvSpPr txBox="1">
            <a:spLocks noChangeArrowheads="1"/>
          </p:cNvSpPr>
          <p:nvPr/>
        </p:nvSpPr>
        <p:spPr bwMode="auto">
          <a:xfrm>
            <a:off x="3338513" y="4089400"/>
            <a:ext cx="2244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latin typeface="Arial" charset="0"/>
              </a:rPr>
              <a:t>4 chambered view</a:t>
            </a:r>
          </a:p>
        </p:txBody>
      </p:sp>
      <p:sp>
        <p:nvSpPr>
          <p:cNvPr id="130062" name="Text Box 14"/>
          <p:cNvSpPr txBox="1">
            <a:spLocks noChangeArrowheads="1"/>
          </p:cNvSpPr>
          <p:nvPr/>
        </p:nvSpPr>
        <p:spPr bwMode="auto">
          <a:xfrm>
            <a:off x="1908175" y="765175"/>
            <a:ext cx="551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Arial" charset="0"/>
              </a:rPr>
              <a:t>Viewed by nuclear magnetic resonance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005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0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0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05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219200"/>
          </a:xfrm>
        </p:spPr>
        <p:txBody>
          <a:bodyPr/>
          <a:lstStyle/>
          <a:p>
            <a:r>
              <a:rPr lang="en-GB">
                <a:latin typeface="Arial" charset="0"/>
              </a:rPr>
              <a:t>Pulmonary circulation pressures – a reminder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4114800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The </a:t>
            </a:r>
            <a:r>
              <a:rPr lang="en-GB" sz="2800" u="sng">
                <a:latin typeface="Arial" charset="0"/>
              </a:rPr>
              <a:t>patterns</a:t>
            </a:r>
            <a:r>
              <a:rPr lang="en-GB" sz="2800">
                <a:latin typeface="Arial" charset="0"/>
              </a:rPr>
              <a:t> of pressure changes in the right heart are essentially identical to those of the left</a:t>
            </a:r>
          </a:p>
          <a:p>
            <a:r>
              <a:rPr lang="en-GB" sz="2800" u="sng">
                <a:latin typeface="Arial" charset="0"/>
              </a:rPr>
              <a:t>Quantitatively</a:t>
            </a:r>
            <a:r>
              <a:rPr lang="en-GB" sz="2800">
                <a:latin typeface="Arial" charset="0"/>
              </a:rPr>
              <a:t>, the pressures in the right heart and pulmonary circulation are much lower (peak of systole – 25mmHg in pulmonary artery)</a:t>
            </a:r>
          </a:p>
          <a:p>
            <a:r>
              <a:rPr lang="en-GB" sz="2800">
                <a:latin typeface="Arial" charset="0"/>
              </a:rPr>
              <a:t>Despite lower pressures right ventricle ejects same amount of blood as left!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6477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Pressures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08050"/>
            <a:ext cx="6408738" cy="1657350"/>
          </a:xfrm>
        </p:spPr>
        <p:txBody>
          <a:bodyPr/>
          <a:lstStyle/>
          <a:p>
            <a:r>
              <a:rPr lang="en-GB" sz="2800">
                <a:latin typeface="Arial" charset="0"/>
              </a:rPr>
              <a:t>Systemic and pulmonary circulations</a:t>
            </a:r>
          </a:p>
          <a:p>
            <a:pPr lvl="1"/>
            <a:r>
              <a:rPr lang="en-GB" sz="2400">
                <a:latin typeface="Arial" charset="0"/>
              </a:rPr>
              <a:t>High and low pressures</a:t>
            </a:r>
          </a:p>
          <a:p>
            <a:r>
              <a:rPr lang="en-GB" sz="2800">
                <a:latin typeface="Arial" charset="0"/>
              </a:rPr>
              <a:t>120/80 vs 25/5 mmHg</a:t>
            </a:r>
          </a:p>
        </p:txBody>
      </p:sp>
      <p:pic>
        <p:nvPicPr>
          <p:cNvPr id="187397" name="Picture 5" descr="veins_arteries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5850" y="2551113"/>
            <a:ext cx="3816350" cy="3138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 descr="pressure_volume_how_first_par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412875"/>
            <a:ext cx="4279900" cy="4930775"/>
          </a:xfrm>
          <a:noFill/>
          <a:ln/>
        </p:spPr>
      </p:pic>
      <p:sp>
        <p:nvSpPr>
          <p:cNvPr id="202755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792163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Pressure – volume loop in heart</a:t>
            </a:r>
          </a:p>
        </p:txBody>
      </p:sp>
      <p:grpSp>
        <p:nvGrpSpPr>
          <p:cNvPr id="202756" name="Group 4"/>
          <p:cNvGrpSpPr>
            <a:grpSpLocks/>
          </p:cNvGrpSpPr>
          <p:nvPr/>
        </p:nvGrpSpPr>
        <p:grpSpPr bwMode="auto">
          <a:xfrm>
            <a:off x="5724525" y="1628775"/>
            <a:ext cx="1366838" cy="1393825"/>
            <a:chOff x="3606" y="1026"/>
            <a:chExt cx="861" cy="878"/>
          </a:xfrm>
        </p:grpSpPr>
        <p:sp>
          <p:nvSpPr>
            <p:cNvPr id="202757" name="Text Box 5"/>
            <p:cNvSpPr txBox="1">
              <a:spLocks noChangeArrowheads="1"/>
            </p:cNvSpPr>
            <p:nvPr/>
          </p:nvSpPr>
          <p:spPr bwMode="auto">
            <a:xfrm>
              <a:off x="3606" y="1026"/>
              <a:ext cx="77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Aortic pressure</a:t>
              </a:r>
            </a:p>
          </p:txBody>
        </p:sp>
        <p:sp>
          <p:nvSpPr>
            <p:cNvPr id="202758" name="Text Box 6"/>
            <p:cNvSpPr txBox="1">
              <a:spLocks noChangeArrowheads="1"/>
            </p:cNvSpPr>
            <p:nvPr/>
          </p:nvSpPr>
          <p:spPr bwMode="auto">
            <a:xfrm>
              <a:off x="3651" y="1616"/>
              <a:ext cx="8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Left ventricular pressure</a:t>
              </a:r>
            </a:p>
          </p:txBody>
        </p:sp>
      </p:grpSp>
      <p:grpSp>
        <p:nvGrpSpPr>
          <p:cNvPr id="202759" name="Group 7"/>
          <p:cNvGrpSpPr>
            <a:grpSpLocks/>
          </p:cNvGrpSpPr>
          <p:nvPr/>
        </p:nvGrpSpPr>
        <p:grpSpPr bwMode="auto">
          <a:xfrm>
            <a:off x="490538" y="2420938"/>
            <a:ext cx="3073400" cy="2879725"/>
            <a:chOff x="309" y="1525"/>
            <a:chExt cx="1936" cy="1814"/>
          </a:xfrm>
        </p:grpSpPr>
        <p:sp>
          <p:nvSpPr>
            <p:cNvPr id="202760" name="Line 8"/>
            <p:cNvSpPr>
              <a:spLocks noChangeShapeType="1"/>
            </p:cNvSpPr>
            <p:nvPr/>
          </p:nvSpPr>
          <p:spPr bwMode="auto">
            <a:xfrm>
              <a:off x="567" y="1525"/>
              <a:ext cx="0" cy="15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2761" name="Line 9"/>
            <p:cNvSpPr>
              <a:spLocks noChangeShapeType="1"/>
            </p:cNvSpPr>
            <p:nvPr/>
          </p:nvSpPr>
          <p:spPr bwMode="auto">
            <a:xfrm>
              <a:off x="567" y="3113"/>
              <a:ext cx="167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2762" name="Text Box 10"/>
            <p:cNvSpPr txBox="1">
              <a:spLocks noChangeArrowheads="1"/>
            </p:cNvSpPr>
            <p:nvPr/>
          </p:nvSpPr>
          <p:spPr bwMode="auto">
            <a:xfrm>
              <a:off x="1156" y="3127"/>
              <a:ext cx="7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</a:rPr>
                <a:t>LV volume</a:t>
              </a:r>
            </a:p>
          </p:txBody>
        </p:sp>
        <p:sp>
          <p:nvSpPr>
            <p:cNvPr id="202763" name="Text Box 11"/>
            <p:cNvSpPr txBox="1">
              <a:spLocks noChangeArrowheads="1"/>
            </p:cNvSpPr>
            <p:nvPr/>
          </p:nvSpPr>
          <p:spPr bwMode="auto">
            <a:xfrm rot="-5400000">
              <a:off x="-16" y="2122"/>
              <a:ext cx="8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latin typeface="Arial" charset="0"/>
                </a:rPr>
                <a:t>LV pressure</a:t>
              </a:r>
            </a:p>
          </p:txBody>
        </p:sp>
      </p:grpSp>
      <p:grpSp>
        <p:nvGrpSpPr>
          <p:cNvPr id="202764" name="Group 12"/>
          <p:cNvGrpSpPr>
            <a:grpSpLocks/>
          </p:cNvGrpSpPr>
          <p:nvPr/>
        </p:nvGrpSpPr>
        <p:grpSpPr bwMode="auto">
          <a:xfrm>
            <a:off x="3132138" y="2924175"/>
            <a:ext cx="4464050" cy="2651125"/>
            <a:chOff x="1973" y="1842"/>
            <a:chExt cx="2812" cy="1670"/>
          </a:xfrm>
        </p:grpSpPr>
        <p:sp>
          <p:nvSpPr>
            <p:cNvPr id="202765" name="Text Box 13"/>
            <p:cNvSpPr txBox="1">
              <a:spLocks noChangeArrowheads="1"/>
            </p:cNvSpPr>
            <p:nvPr/>
          </p:nvSpPr>
          <p:spPr bwMode="auto">
            <a:xfrm>
              <a:off x="1973" y="1842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2</a:t>
              </a:r>
            </a:p>
          </p:txBody>
        </p:sp>
        <p:sp>
          <p:nvSpPr>
            <p:cNvPr id="202766" name="Text Box 14"/>
            <p:cNvSpPr txBox="1">
              <a:spLocks noChangeArrowheads="1"/>
            </p:cNvSpPr>
            <p:nvPr/>
          </p:nvSpPr>
          <p:spPr bwMode="auto">
            <a:xfrm>
              <a:off x="4512" y="3339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02767" name="Group 15"/>
          <p:cNvGrpSpPr>
            <a:grpSpLocks/>
          </p:cNvGrpSpPr>
          <p:nvPr/>
        </p:nvGrpSpPr>
        <p:grpSpPr bwMode="auto">
          <a:xfrm>
            <a:off x="2916238" y="4365625"/>
            <a:ext cx="4464050" cy="850900"/>
            <a:chOff x="1837" y="2750"/>
            <a:chExt cx="2812" cy="536"/>
          </a:xfrm>
        </p:grpSpPr>
        <p:sp>
          <p:nvSpPr>
            <p:cNvPr id="202768" name="Text Box 16"/>
            <p:cNvSpPr txBox="1">
              <a:spLocks noChangeArrowheads="1"/>
            </p:cNvSpPr>
            <p:nvPr/>
          </p:nvSpPr>
          <p:spPr bwMode="auto">
            <a:xfrm>
              <a:off x="4422" y="3113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1</a:t>
              </a:r>
            </a:p>
          </p:txBody>
        </p:sp>
        <p:grpSp>
          <p:nvGrpSpPr>
            <p:cNvPr id="202769" name="Group 17"/>
            <p:cNvGrpSpPr>
              <a:grpSpLocks/>
            </p:cNvGrpSpPr>
            <p:nvPr/>
          </p:nvGrpSpPr>
          <p:grpSpPr bwMode="auto">
            <a:xfrm>
              <a:off x="1837" y="2750"/>
              <a:ext cx="998" cy="363"/>
              <a:chOff x="1837" y="2750"/>
              <a:chExt cx="998" cy="363"/>
            </a:xfrm>
          </p:grpSpPr>
          <p:sp>
            <p:nvSpPr>
              <p:cNvPr id="202770" name="Text Box 18"/>
              <p:cNvSpPr txBox="1">
                <a:spLocks noChangeArrowheads="1"/>
              </p:cNvSpPr>
              <p:nvPr/>
            </p:nvSpPr>
            <p:spPr bwMode="auto">
              <a:xfrm>
                <a:off x="1837" y="2750"/>
                <a:ext cx="22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>
                    <a:latin typeface="Arial" charset="0"/>
                  </a:rPr>
                  <a:t>x</a:t>
                </a:r>
              </a:p>
            </p:txBody>
          </p:sp>
          <p:sp>
            <p:nvSpPr>
              <p:cNvPr id="202771" name="Text Box 19"/>
              <p:cNvSpPr txBox="1">
                <a:spLocks noChangeArrowheads="1"/>
              </p:cNvSpPr>
              <p:nvPr/>
            </p:nvSpPr>
            <p:spPr bwMode="auto">
              <a:xfrm>
                <a:off x="1927" y="2921"/>
                <a:ext cx="27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>
                    <a:latin typeface="Arial" charset="0"/>
                  </a:rPr>
                  <a:t>1</a:t>
                </a:r>
              </a:p>
            </p:txBody>
          </p:sp>
          <p:sp>
            <p:nvSpPr>
              <p:cNvPr id="202772" name="Text Box 20"/>
              <p:cNvSpPr txBox="1">
                <a:spLocks noChangeArrowheads="1"/>
              </p:cNvSpPr>
              <p:nvPr/>
            </p:nvSpPr>
            <p:spPr bwMode="auto">
              <a:xfrm>
                <a:off x="2381" y="2840"/>
                <a:ext cx="454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400">
                    <a:latin typeface="Arial" charset="0"/>
                  </a:rPr>
                  <a:t>EDV</a:t>
                </a:r>
              </a:p>
            </p:txBody>
          </p:sp>
          <p:sp>
            <p:nvSpPr>
              <p:cNvPr id="202773" name="Line 21"/>
              <p:cNvSpPr>
                <a:spLocks noChangeShapeType="1"/>
              </p:cNvSpPr>
              <p:nvPr/>
            </p:nvSpPr>
            <p:spPr bwMode="auto">
              <a:xfrm flipH="1">
                <a:off x="2064" y="2931"/>
                <a:ext cx="31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02774" name="Group 22"/>
          <p:cNvGrpSpPr>
            <a:grpSpLocks/>
          </p:cNvGrpSpPr>
          <p:nvPr/>
        </p:nvGrpSpPr>
        <p:grpSpPr bwMode="auto">
          <a:xfrm>
            <a:off x="3132138" y="2060575"/>
            <a:ext cx="1439862" cy="792163"/>
            <a:chOff x="1973" y="1298"/>
            <a:chExt cx="907" cy="499"/>
          </a:xfrm>
        </p:grpSpPr>
        <p:sp>
          <p:nvSpPr>
            <p:cNvPr id="202775" name="Text Box 23"/>
            <p:cNvSpPr txBox="1">
              <a:spLocks noChangeArrowheads="1"/>
            </p:cNvSpPr>
            <p:nvPr/>
          </p:nvSpPr>
          <p:spPr bwMode="auto">
            <a:xfrm>
              <a:off x="1973" y="1298"/>
              <a:ext cx="90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Aortic pressure encountered</a:t>
              </a:r>
            </a:p>
          </p:txBody>
        </p:sp>
        <p:sp>
          <p:nvSpPr>
            <p:cNvPr id="202776" name="Line 24"/>
            <p:cNvSpPr>
              <a:spLocks noChangeShapeType="1"/>
            </p:cNvSpPr>
            <p:nvPr/>
          </p:nvSpPr>
          <p:spPr bwMode="auto">
            <a:xfrm flipH="1">
              <a:off x="2064" y="1616"/>
              <a:ext cx="272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2777" name="Group 25"/>
          <p:cNvGrpSpPr>
            <a:grpSpLocks/>
          </p:cNvGrpSpPr>
          <p:nvPr/>
        </p:nvGrpSpPr>
        <p:grpSpPr bwMode="auto">
          <a:xfrm>
            <a:off x="1692275" y="2852738"/>
            <a:ext cx="6624638" cy="3082925"/>
            <a:chOff x="1066" y="1797"/>
            <a:chExt cx="4173" cy="1942"/>
          </a:xfrm>
        </p:grpSpPr>
        <p:sp>
          <p:nvSpPr>
            <p:cNvPr id="202778" name="Text Box 26"/>
            <p:cNvSpPr txBox="1">
              <a:spLocks noChangeArrowheads="1"/>
            </p:cNvSpPr>
            <p:nvPr/>
          </p:nvSpPr>
          <p:spPr bwMode="auto">
            <a:xfrm>
              <a:off x="1066" y="1797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3</a:t>
              </a:r>
            </a:p>
          </p:txBody>
        </p:sp>
        <p:sp>
          <p:nvSpPr>
            <p:cNvPr id="202779" name="Text Box 27"/>
            <p:cNvSpPr txBox="1">
              <a:spLocks noChangeArrowheads="1"/>
            </p:cNvSpPr>
            <p:nvPr/>
          </p:nvSpPr>
          <p:spPr bwMode="auto">
            <a:xfrm>
              <a:off x="4966" y="3566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202780" name="Group 28"/>
          <p:cNvGrpSpPr>
            <a:grpSpLocks/>
          </p:cNvGrpSpPr>
          <p:nvPr/>
        </p:nvGrpSpPr>
        <p:grpSpPr bwMode="auto">
          <a:xfrm>
            <a:off x="1187450" y="2060575"/>
            <a:ext cx="720725" cy="576263"/>
            <a:chOff x="748" y="1298"/>
            <a:chExt cx="454" cy="363"/>
          </a:xfrm>
        </p:grpSpPr>
        <p:sp>
          <p:nvSpPr>
            <p:cNvPr id="202781" name="Text Box 29"/>
            <p:cNvSpPr txBox="1">
              <a:spLocks noChangeArrowheads="1"/>
            </p:cNvSpPr>
            <p:nvPr/>
          </p:nvSpPr>
          <p:spPr bwMode="auto">
            <a:xfrm>
              <a:off x="748" y="1298"/>
              <a:ext cx="4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ESV</a:t>
              </a:r>
            </a:p>
          </p:txBody>
        </p:sp>
        <p:sp>
          <p:nvSpPr>
            <p:cNvPr id="202782" name="Line 30"/>
            <p:cNvSpPr>
              <a:spLocks noChangeShapeType="1"/>
            </p:cNvSpPr>
            <p:nvPr/>
          </p:nvSpPr>
          <p:spPr bwMode="auto">
            <a:xfrm>
              <a:off x="929" y="1480"/>
              <a:ext cx="91" cy="1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2783" name="Group 31"/>
          <p:cNvGrpSpPr>
            <a:grpSpLocks/>
          </p:cNvGrpSpPr>
          <p:nvPr/>
        </p:nvGrpSpPr>
        <p:grpSpPr bwMode="auto">
          <a:xfrm>
            <a:off x="1692275" y="4652963"/>
            <a:ext cx="6911975" cy="1714500"/>
            <a:chOff x="1066" y="2931"/>
            <a:chExt cx="4354" cy="1080"/>
          </a:xfrm>
        </p:grpSpPr>
        <p:sp>
          <p:nvSpPr>
            <p:cNvPr id="202784" name="Text Box 32"/>
            <p:cNvSpPr txBox="1">
              <a:spLocks noChangeArrowheads="1"/>
            </p:cNvSpPr>
            <p:nvPr/>
          </p:nvSpPr>
          <p:spPr bwMode="auto">
            <a:xfrm>
              <a:off x="1066" y="2931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400">
                  <a:latin typeface="Arial" charset="0"/>
                </a:rPr>
                <a:t>4</a:t>
              </a:r>
            </a:p>
          </p:txBody>
        </p:sp>
        <p:sp>
          <p:nvSpPr>
            <p:cNvPr id="202785" name="Text Box 33"/>
            <p:cNvSpPr txBox="1">
              <a:spLocks noChangeArrowheads="1"/>
            </p:cNvSpPr>
            <p:nvPr/>
          </p:nvSpPr>
          <p:spPr bwMode="auto">
            <a:xfrm>
              <a:off x="5147" y="3838"/>
              <a:ext cx="27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>
                  <a:solidFill>
                    <a:schemeClr val="bg2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202786" name="Group 34"/>
          <p:cNvGrpSpPr>
            <a:grpSpLocks/>
          </p:cNvGrpSpPr>
          <p:nvPr/>
        </p:nvGrpSpPr>
        <p:grpSpPr bwMode="auto">
          <a:xfrm>
            <a:off x="2916238" y="2708275"/>
            <a:ext cx="360362" cy="1800225"/>
            <a:chOff x="1837" y="1706"/>
            <a:chExt cx="227" cy="1134"/>
          </a:xfrm>
        </p:grpSpPr>
        <p:sp>
          <p:nvSpPr>
            <p:cNvPr id="202787" name="Text Box 35"/>
            <p:cNvSpPr txBox="1">
              <a:spLocks noChangeArrowheads="1"/>
            </p:cNvSpPr>
            <p:nvPr/>
          </p:nvSpPr>
          <p:spPr bwMode="auto">
            <a:xfrm>
              <a:off x="1837" y="1706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x</a:t>
              </a:r>
            </a:p>
          </p:txBody>
        </p:sp>
        <p:sp>
          <p:nvSpPr>
            <p:cNvPr id="202788" name="Line 36"/>
            <p:cNvSpPr>
              <a:spLocks noChangeShapeType="1"/>
            </p:cNvSpPr>
            <p:nvPr/>
          </p:nvSpPr>
          <p:spPr bwMode="auto">
            <a:xfrm flipV="1">
              <a:off x="1927" y="1933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2789" name="Group 37"/>
          <p:cNvGrpSpPr>
            <a:grpSpLocks/>
          </p:cNvGrpSpPr>
          <p:nvPr/>
        </p:nvGrpSpPr>
        <p:grpSpPr bwMode="auto">
          <a:xfrm>
            <a:off x="1476375" y="2565400"/>
            <a:ext cx="1511300" cy="457200"/>
            <a:chOff x="930" y="1616"/>
            <a:chExt cx="952" cy="288"/>
          </a:xfrm>
        </p:grpSpPr>
        <p:sp>
          <p:nvSpPr>
            <p:cNvPr id="202790" name="Text Box 38"/>
            <p:cNvSpPr txBox="1">
              <a:spLocks noChangeArrowheads="1"/>
            </p:cNvSpPr>
            <p:nvPr/>
          </p:nvSpPr>
          <p:spPr bwMode="auto">
            <a:xfrm>
              <a:off x="930" y="1616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x</a:t>
              </a:r>
            </a:p>
          </p:txBody>
        </p:sp>
        <p:sp>
          <p:nvSpPr>
            <p:cNvPr id="202791" name="Freeform 39"/>
            <p:cNvSpPr>
              <a:spLocks/>
            </p:cNvSpPr>
            <p:nvPr/>
          </p:nvSpPr>
          <p:spPr bwMode="auto">
            <a:xfrm>
              <a:off x="1066" y="1654"/>
              <a:ext cx="816" cy="188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453" y="7"/>
                </a:cxn>
                <a:cxn ang="0">
                  <a:pos x="816" y="188"/>
                </a:cxn>
              </a:cxnLst>
              <a:rect l="0" t="0" r="r" b="b"/>
              <a:pathLst>
                <a:path w="816" h="188">
                  <a:moveTo>
                    <a:pt x="0" y="143"/>
                  </a:moveTo>
                  <a:cubicBezTo>
                    <a:pt x="158" y="71"/>
                    <a:pt x="317" y="0"/>
                    <a:pt x="453" y="7"/>
                  </a:cubicBezTo>
                  <a:cubicBezTo>
                    <a:pt x="589" y="14"/>
                    <a:pt x="702" y="101"/>
                    <a:pt x="816" y="1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2792" name="Group 40"/>
          <p:cNvGrpSpPr>
            <a:grpSpLocks/>
          </p:cNvGrpSpPr>
          <p:nvPr/>
        </p:nvGrpSpPr>
        <p:grpSpPr bwMode="auto">
          <a:xfrm>
            <a:off x="1476375" y="2924175"/>
            <a:ext cx="360363" cy="2017713"/>
            <a:chOff x="930" y="1842"/>
            <a:chExt cx="227" cy="1271"/>
          </a:xfrm>
        </p:grpSpPr>
        <p:sp>
          <p:nvSpPr>
            <p:cNvPr id="202793" name="Text Box 41"/>
            <p:cNvSpPr txBox="1">
              <a:spLocks noChangeArrowheads="1"/>
            </p:cNvSpPr>
            <p:nvPr/>
          </p:nvSpPr>
          <p:spPr bwMode="auto">
            <a:xfrm>
              <a:off x="930" y="2825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>
                  <a:latin typeface="Arial" charset="0"/>
                </a:rPr>
                <a:t>x</a:t>
              </a:r>
            </a:p>
          </p:txBody>
        </p:sp>
        <p:sp>
          <p:nvSpPr>
            <p:cNvPr id="202794" name="Line 42"/>
            <p:cNvSpPr>
              <a:spLocks noChangeShapeType="1"/>
            </p:cNvSpPr>
            <p:nvPr/>
          </p:nvSpPr>
          <p:spPr bwMode="auto">
            <a:xfrm flipV="1">
              <a:off x="1020" y="1842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2795" name="Freeform 43"/>
          <p:cNvSpPr>
            <a:spLocks/>
          </p:cNvSpPr>
          <p:nvPr/>
        </p:nvSpPr>
        <p:spPr bwMode="auto">
          <a:xfrm>
            <a:off x="1743075" y="4638675"/>
            <a:ext cx="1247775" cy="114300"/>
          </a:xfrm>
          <a:custGeom>
            <a:avLst/>
            <a:gdLst/>
            <a:ahLst/>
            <a:cxnLst>
              <a:cxn ang="0">
                <a:pos x="0" y="72"/>
              </a:cxn>
              <a:cxn ang="0">
                <a:pos x="438" y="42"/>
              </a:cxn>
              <a:cxn ang="0">
                <a:pos x="786" y="0"/>
              </a:cxn>
            </a:cxnLst>
            <a:rect l="0" t="0" r="r" b="b"/>
            <a:pathLst>
              <a:path w="786" h="72">
                <a:moveTo>
                  <a:pt x="0" y="72"/>
                </a:moveTo>
                <a:cubicBezTo>
                  <a:pt x="74" y="67"/>
                  <a:pt x="307" y="54"/>
                  <a:pt x="438" y="42"/>
                </a:cubicBezTo>
                <a:cubicBezTo>
                  <a:pt x="569" y="30"/>
                  <a:pt x="714" y="9"/>
                  <a:pt x="7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9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2860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Preload and afterload on the pressure – volume loop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060575"/>
            <a:ext cx="3600450" cy="3313113"/>
          </a:xfrm>
        </p:spPr>
        <p:txBody>
          <a:bodyPr/>
          <a:lstStyle/>
          <a:p>
            <a:r>
              <a:rPr lang="en-GB" sz="2200">
                <a:latin typeface="Arial" charset="0"/>
              </a:rPr>
              <a:t>Blood filling the ventricle  during diastole determines the </a:t>
            </a:r>
            <a:r>
              <a:rPr lang="en-GB" sz="2200">
                <a:solidFill>
                  <a:schemeClr val="hlink"/>
                </a:solidFill>
                <a:latin typeface="Arial" charset="0"/>
              </a:rPr>
              <a:t>preload</a:t>
            </a:r>
            <a:r>
              <a:rPr lang="en-GB" sz="2200">
                <a:latin typeface="Arial" charset="0"/>
              </a:rPr>
              <a:t> that stretches the resting ventricle</a:t>
            </a:r>
          </a:p>
          <a:p>
            <a:r>
              <a:rPr lang="en-GB" sz="2200">
                <a:latin typeface="Arial" charset="0"/>
              </a:rPr>
              <a:t>The blood pressures in great vessels (aorta and pulmonary artery) represent the </a:t>
            </a:r>
            <a:r>
              <a:rPr lang="en-GB" sz="2200">
                <a:solidFill>
                  <a:schemeClr val="hlink"/>
                </a:solidFill>
                <a:latin typeface="Arial" charset="0"/>
              </a:rPr>
              <a:t>afterload</a:t>
            </a:r>
          </a:p>
        </p:txBody>
      </p:sp>
      <p:pic>
        <p:nvPicPr>
          <p:cNvPr id="203780" name="Picture 4" descr="length_tension_P_V_afterlo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2060575"/>
            <a:ext cx="5219700" cy="3316288"/>
          </a:xfrm>
          <a:noFill/>
          <a:ln/>
        </p:spPr>
      </p:pic>
      <p:sp>
        <p:nvSpPr>
          <p:cNvPr id="203781" name="Oval 5"/>
          <p:cNvSpPr>
            <a:spLocks noChangeArrowheads="1"/>
          </p:cNvSpPr>
          <p:nvPr/>
        </p:nvSpPr>
        <p:spPr bwMode="auto">
          <a:xfrm>
            <a:off x="5292725" y="2205038"/>
            <a:ext cx="935038" cy="6477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2" name="Oval 6"/>
          <p:cNvSpPr>
            <a:spLocks noChangeArrowheads="1"/>
          </p:cNvSpPr>
          <p:nvPr/>
        </p:nvSpPr>
        <p:spPr bwMode="auto">
          <a:xfrm>
            <a:off x="5364163" y="3500438"/>
            <a:ext cx="935037" cy="6477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GB">
                <a:latin typeface="Arial" charset="0"/>
              </a:rPr>
              <a:t>Frank-Starling relationship</a:t>
            </a:r>
          </a:p>
        </p:txBody>
      </p:sp>
      <p:sp>
        <p:nvSpPr>
          <p:cNvPr id="204803" name="Line 3"/>
          <p:cNvSpPr>
            <a:spLocks noChangeShapeType="1"/>
          </p:cNvSpPr>
          <p:nvPr/>
        </p:nvSpPr>
        <p:spPr bwMode="auto">
          <a:xfrm>
            <a:off x="2505075" y="2146300"/>
            <a:ext cx="0" cy="3024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2720975" y="5170488"/>
            <a:ext cx="2881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05" name="Freeform 5"/>
          <p:cNvSpPr>
            <a:spLocks/>
          </p:cNvSpPr>
          <p:nvPr/>
        </p:nvSpPr>
        <p:spPr bwMode="auto">
          <a:xfrm>
            <a:off x="2722563" y="2163763"/>
            <a:ext cx="2928937" cy="2574925"/>
          </a:xfrm>
          <a:custGeom>
            <a:avLst/>
            <a:gdLst/>
            <a:ahLst/>
            <a:cxnLst>
              <a:cxn ang="0">
                <a:pos x="1845" y="235"/>
              </a:cxn>
              <a:cxn ang="0">
                <a:pos x="1573" y="27"/>
              </a:cxn>
              <a:cxn ang="0">
                <a:pos x="1165" y="107"/>
              </a:cxn>
              <a:cxn ang="0">
                <a:pos x="661" y="667"/>
              </a:cxn>
              <a:cxn ang="0">
                <a:pos x="0" y="1622"/>
              </a:cxn>
            </a:cxnLst>
            <a:rect l="0" t="0" r="r" b="b"/>
            <a:pathLst>
              <a:path w="1845" h="1622">
                <a:moveTo>
                  <a:pt x="1845" y="235"/>
                </a:moveTo>
                <a:cubicBezTo>
                  <a:pt x="1800" y="202"/>
                  <a:pt x="1686" y="48"/>
                  <a:pt x="1573" y="27"/>
                </a:cubicBezTo>
                <a:cubicBezTo>
                  <a:pt x="1460" y="6"/>
                  <a:pt x="1317" y="0"/>
                  <a:pt x="1165" y="107"/>
                </a:cubicBezTo>
                <a:cubicBezTo>
                  <a:pt x="1013" y="214"/>
                  <a:pt x="909" y="299"/>
                  <a:pt x="661" y="667"/>
                </a:cubicBezTo>
                <a:cubicBezTo>
                  <a:pt x="413" y="1035"/>
                  <a:pt x="138" y="1423"/>
                  <a:pt x="0" y="162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117850" y="5157788"/>
            <a:ext cx="210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Muscle fibre length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500188" y="320675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Force</a:t>
            </a:r>
          </a:p>
        </p:txBody>
      </p:sp>
      <p:sp>
        <p:nvSpPr>
          <p:cNvPr id="204808" name="Text Box 8"/>
          <p:cNvSpPr txBox="1">
            <a:spLocks noChangeArrowheads="1"/>
          </p:cNvSpPr>
          <p:nvPr/>
        </p:nvSpPr>
        <p:spPr bwMode="auto">
          <a:xfrm>
            <a:off x="4535488" y="1700213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Active force</a:t>
            </a:r>
          </a:p>
        </p:txBody>
      </p:sp>
      <p:sp>
        <p:nvSpPr>
          <p:cNvPr id="204809" name="Freeform 9"/>
          <p:cNvSpPr>
            <a:spLocks/>
          </p:cNvSpPr>
          <p:nvPr/>
        </p:nvSpPr>
        <p:spPr bwMode="auto">
          <a:xfrm>
            <a:off x="3249613" y="4497388"/>
            <a:ext cx="2447925" cy="647700"/>
          </a:xfrm>
          <a:custGeom>
            <a:avLst/>
            <a:gdLst/>
            <a:ahLst/>
            <a:cxnLst>
              <a:cxn ang="0">
                <a:pos x="0" y="408"/>
              </a:cxn>
              <a:cxn ang="0">
                <a:pos x="1142" y="192"/>
              </a:cxn>
              <a:cxn ang="0">
                <a:pos x="1542" y="0"/>
              </a:cxn>
            </a:cxnLst>
            <a:rect l="0" t="0" r="r" b="b"/>
            <a:pathLst>
              <a:path w="1542" h="408">
                <a:moveTo>
                  <a:pt x="0" y="408"/>
                </a:moveTo>
                <a:cubicBezTo>
                  <a:pt x="190" y="372"/>
                  <a:pt x="774" y="312"/>
                  <a:pt x="1142" y="192"/>
                </a:cubicBezTo>
                <a:cubicBezTo>
                  <a:pt x="1510" y="72"/>
                  <a:pt x="1459" y="40"/>
                  <a:pt x="1542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4919663" y="4029075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Passive force</a:t>
            </a:r>
          </a:p>
        </p:txBody>
      </p:sp>
      <p:sp>
        <p:nvSpPr>
          <p:cNvPr id="204811" name="Text Box 11"/>
          <p:cNvSpPr txBox="1">
            <a:spLocks noChangeArrowheads="1"/>
          </p:cNvSpPr>
          <p:nvPr/>
        </p:nvSpPr>
        <p:spPr bwMode="auto">
          <a:xfrm>
            <a:off x="1331913" y="350043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Pressure</a:t>
            </a:r>
          </a:p>
        </p:txBody>
      </p:sp>
      <p:sp>
        <p:nvSpPr>
          <p:cNvPr id="204812" name="Text Box 12"/>
          <p:cNvSpPr txBox="1">
            <a:spLocks noChangeArrowheads="1"/>
          </p:cNvSpPr>
          <p:nvPr/>
        </p:nvSpPr>
        <p:spPr bwMode="auto">
          <a:xfrm>
            <a:off x="3635375" y="54451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Volume</a:t>
            </a:r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3995738" y="50133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04814" name="Group 14"/>
          <p:cNvGrpSpPr>
            <a:grpSpLocks/>
          </p:cNvGrpSpPr>
          <p:nvPr/>
        </p:nvGrpSpPr>
        <p:grpSpPr bwMode="auto">
          <a:xfrm>
            <a:off x="3203575" y="3884613"/>
            <a:ext cx="647700" cy="1200150"/>
            <a:chOff x="2018" y="2447"/>
            <a:chExt cx="408" cy="756"/>
          </a:xfrm>
        </p:grpSpPr>
        <p:sp>
          <p:nvSpPr>
            <p:cNvPr id="204815" name="Line 15"/>
            <p:cNvSpPr>
              <a:spLocks noChangeShapeType="1"/>
            </p:cNvSpPr>
            <p:nvPr/>
          </p:nvSpPr>
          <p:spPr bwMode="auto">
            <a:xfrm flipV="1">
              <a:off x="2426" y="2568"/>
              <a:ext cx="0" cy="59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4816" name="Freeform 16"/>
            <p:cNvSpPr>
              <a:spLocks/>
            </p:cNvSpPr>
            <p:nvPr/>
          </p:nvSpPr>
          <p:spPr bwMode="auto">
            <a:xfrm>
              <a:off x="2018" y="2447"/>
              <a:ext cx="408" cy="123"/>
            </a:xfrm>
            <a:custGeom>
              <a:avLst/>
              <a:gdLst/>
              <a:ahLst/>
              <a:cxnLst>
                <a:cxn ang="0">
                  <a:pos x="408" y="123"/>
                </a:cxn>
                <a:cxn ang="0">
                  <a:pos x="195" y="0"/>
                </a:cxn>
                <a:cxn ang="0">
                  <a:pos x="0" y="121"/>
                </a:cxn>
              </a:cxnLst>
              <a:rect l="0" t="0" r="r" b="b"/>
              <a:pathLst>
                <a:path w="408" h="123">
                  <a:moveTo>
                    <a:pt x="408" y="123"/>
                  </a:moveTo>
                  <a:cubicBezTo>
                    <a:pt x="372" y="103"/>
                    <a:pt x="263" y="0"/>
                    <a:pt x="195" y="0"/>
                  </a:cubicBezTo>
                  <a:cubicBezTo>
                    <a:pt x="127" y="0"/>
                    <a:pt x="41" y="96"/>
                    <a:pt x="0" y="121"/>
                  </a:cubicBezTo>
                </a:path>
              </a:pathLst>
            </a:custGeom>
            <a:noFill/>
            <a:ln w="28575" cmpd="sng">
              <a:solidFill>
                <a:schemeClr val="hlink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4817" name="Line 17"/>
            <p:cNvSpPr>
              <a:spLocks noChangeShapeType="1"/>
            </p:cNvSpPr>
            <p:nvPr/>
          </p:nvSpPr>
          <p:spPr bwMode="auto">
            <a:xfrm>
              <a:off x="2018" y="2568"/>
              <a:ext cx="0" cy="63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4818" name="Line 18"/>
            <p:cNvSpPr>
              <a:spLocks noChangeShapeType="1"/>
            </p:cNvSpPr>
            <p:nvPr/>
          </p:nvSpPr>
          <p:spPr bwMode="auto">
            <a:xfrm flipV="1">
              <a:off x="2018" y="3158"/>
              <a:ext cx="408" cy="45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6" grpId="0"/>
      <p:bldP spid="204807" grpId="0"/>
      <p:bldP spid="204811" grpId="0"/>
      <p:bldP spid="2048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9875"/>
            <a:ext cx="7772400" cy="11430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Increasing preload increases stroke volume</a:t>
            </a:r>
          </a:p>
        </p:txBody>
      </p:sp>
      <p:pic>
        <p:nvPicPr>
          <p:cNvPr id="205827" name="Picture 3" descr="length_tension_P_V_stroke_v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2154238"/>
            <a:ext cx="4413250" cy="3722687"/>
          </a:xfrm>
          <a:noFill/>
          <a:ln/>
        </p:spPr>
      </p:pic>
      <p:pic>
        <p:nvPicPr>
          <p:cNvPr id="205828" name="Picture 4" descr="length_tension_P_V_stroke_vol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2133600"/>
            <a:ext cx="3365500" cy="3744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9875"/>
            <a:ext cx="7772400" cy="11430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Increasing afterload decreases stroke volume</a:t>
            </a:r>
          </a:p>
        </p:txBody>
      </p:sp>
      <p:pic>
        <p:nvPicPr>
          <p:cNvPr id="113673" name="Picture 9" descr="pressure_volume_loop_increasing afterlo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700213"/>
            <a:ext cx="4495800" cy="3956050"/>
          </a:xfrm>
          <a:noFill/>
          <a:ln/>
        </p:spPr>
      </p:pic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1979613" y="5661025"/>
            <a:ext cx="56880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Remember from previous lecture that as afterload 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increases,</a:t>
            </a:r>
            <a:r>
              <a:rPr lang="en-GB" sz="2000">
                <a:latin typeface="Arial" charset="0"/>
              </a:rPr>
              <a:t> the amount of shortening that occurs </a:t>
            </a:r>
            <a:r>
              <a:rPr lang="en-GB" sz="2000">
                <a:solidFill>
                  <a:schemeClr val="tx2"/>
                </a:solidFill>
                <a:latin typeface="Arial" charset="0"/>
              </a:rPr>
              <a:t>decreases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148263" y="2492375"/>
            <a:ext cx="1366837" cy="549275"/>
            <a:chOff x="3243" y="1570"/>
            <a:chExt cx="861" cy="346"/>
          </a:xfrm>
        </p:grpSpPr>
        <p:sp>
          <p:nvSpPr>
            <p:cNvPr id="113677" name="Line 13"/>
            <p:cNvSpPr>
              <a:spLocks noChangeShapeType="1"/>
            </p:cNvSpPr>
            <p:nvPr/>
          </p:nvSpPr>
          <p:spPr bwMode="auto">
            <a:xfrm flipV="1">
              <a:off x="3243" y="1570"/>
              <a:ext cx="0" cy="31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3678" name="Text Box 14"/>
            <p:cNvSpPr txBox="1">
              <a:spLocks noChangeArrowheads="1"/>
            </p:cNvSpPr>
            <p:nvPr/>
          </p:nvSpPr>
          <p:spPr bwMode="auto">
            <a:xfrm>
              <a:off x="3288" y="1570"/>
              <a:ext cx="81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>
                  <a:solidFill>
                    <a:schemeClr val="bg2"/>
                  </a:solidFill>
                  <a:latin typeface="Arial" charset="0"/>
                </a:rPr>
                <a:t>Greater pressure required to open aortic valve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543425" y="1773238"/>
            <a:ext cx="2116138" cy="549275"/>
            <a:chOff x="2862" y="1117"/>
            <a:chExt cx="1333" cy="346"/>
          </a:xfrm>
        </p:grpSpPr>
        <p:sp>
          <p:nvSpPr>
            <p:cNvPr id="113679" name="Freeform 15"/>
            <p:cNvSpPr>
              <a:spLocks/>
            </p:cNvSpPr>
            <p:nvPr/>
          </p:nvSpPr>
          <p:spPr bwMode="auto">
            <a:xfrm>
              <a:off x="2862" y="1303"/>
              <a:ext cx="348" cy="131"/>
            </a:xfrm>
            <a:custGeom>
              <a:avLst/>
              <a:gdLst/>
              <a:ahLst/>
              <a:cxnLst>
                <a:cxn ang="0">
                  <a:pos x="348" y="131"/>
                </a:cxn>
                <a:cxn ang="0">
                  <a:pos x="210" y="35"/>
                </a:cxn>
                <a:cxn ang="0">
                  <a:pos x="24" y="5"/>
                </a:cxn>
                <a:cxn ang="0">
                  <a:pos x="63" y="5"/>
                </a:cxn>
              </a:cxnLst>
              <a:rect l="0" t="0" r="r" b="b"/>
              <a:pathLst>
                <a:path w="348" h="131">
                  <a:moveTo>
                    <a:pt x="348" y="131"/>
                  </a:moveTo>
                  <a:cubicBezTo>
                    <a:pt x="325" y="115"/>
                    <a:pt x="264" y="56"/>
                    <a:pt x="210" y="35"/>
                  </a:cubicBezTo>
                  <a:cubicBezTo>
                    <a:pt x="167" y="16"/>
                    <a:pt x="48" y="10"/>
                    <a:pt x="24" y="5"/>
                  </a:cubicBezTo>
                  <a:cubicBezTo>
                    <a:pt x="0" y="0"/>
                    <a:pt x="55" y="5"/>
                    <a:pt x="63" y="5"/>
                  </a:cubicBezTo>
                </a:path>
              </a:pathLst>
            </a:custGeom>
            <a:noFill/>
            <a:ln w="19050" cmpd="sng">
              <a:solidFill>
                <a:schemeClr val="bg2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3680" name="Text Box 16"/>
            <p:cNvSpPr txBox="1">
              <a:spLocks noChangeArrowheads="1"/>
            </p:cNvSpPr>
            <p:nvPr/>
          </p:nvSpPr>
          <p:spPr bwMode="auto">
            <a:xfrm>
              <a:off x="3243" y="1117"/>
              <a:ext cx="95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b="1">
                  <a:solidFill>
                    <a:schemeClr val="bg2"/>
                  </a:solidFill>
                  <a:latin typeface="Arial" charset="0"/>
                </a:rPr>
                <a:t>Less shortening as working against afterload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943225" y="2135188"/>
            <a:ext cx="1341438" cy="2303462"/>
            <a:chOff x="1854" y="1345"/>
            <a:chExt cx="845" cy="1451"/>
          </a:xfrm>
        </p:grpSpPr>
        <p:sp>
          <p:nvSpPr>
            <p:cNvPr id="113683" name="Freeform 19"/>
            <p:cNvSpPr>
              <a:spLocks/>
            </p:cNvSpPr>
            <p:nvPr/>
          </p:nvSpPr>
          <p:spPr bwMode="auto">
            <a:xfrm>
              <a:off x="1854" y="1345"/>
              <a:ext cx="845" cy="1451"/>
            </a:xfrm>
            <a:custGeom>
              <a:avLst/>
              <a:gdLst/>
              <a:ahLst/>
              <a:cxnLst>
                <a:cxn ang="0">
                  <a:pos x="0" y="1451"/>
                </a:cxn>
                <a:cxn ang="0">
                  <a:pos x="492" y="377"/>
                </a:cxn>
                <a:cxn ang="0">
                  <a:pos x="845" y="0"/>
                </a:cxn>
              </a:cxnLst>
              <a:rect l="0" t="0" r="r" b="b"/>
              <a:pathLst>
                <a:path w="845" h="1451">
                  <a:moveTo>
                    <a:pt x="0" y="1451"/>
                  </a:moveTo>
                  <a:cubicBezTo>
                    <a:pt x="83" y="1272"/>
                    <a:pt x="351" y="619"/>
                    <a:pt x="492" y="377"/>
                  </a:cubicBezTo>
                  <a:cubicBezTo>
                    <a:pt x="605" y="203"/>
                    <a:pt x="772" y="79"/>
                    <a:pt x="845" y="0"/>
                  </a:cubicBezTo>
                </a:path>
              </a:pathLst>
            </a:custGeom>
            <a:noFill/>
            <a:ln w="19050" cap="flat" cmpd="sng">
              <a:solidFill>
                <a:schemeClr val="hlink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3684" name="Text Box 20"/>
            <p:cNvSpPr txBox="1">
              <a:spLocks noChangeArrowheads="1"/>
            </p:cNvSpPr>
            <p:nvPr/>
          </p:nvSpPr>
          <p:spPr bwMode="auto">
            <a:xfrm rot="-4077483">
              <a:off x="1443" y="1918"/>
              <a:ext cx="12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End-systolic PV 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Cardiac contractility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7772400" cy="4114800"/>
          </a:xfrm>
        </p:spPr>
        <p:txBody>
          <a:bodyPr/>
          <a:lstStyle/>
          <a:p>
            <a:r>
              <a:rPr lang="en-GB" sz="2800" dirty="0">
                <a:latin typeface="Arial" charset="0"/>
              </a:rPr>
              <a:t>Definition:  Contractile capability  (or strength of contraction) of the heart</a:t>
            </a:r>
          </a:p>
          <a:p>
            <a:r>
              <a:rPr lang="en-GB" sz="2800" dirty="0">
                <a:latin typeface="Arial" charset="0"/>
              </a:rPr>
              <a:t>Simple measure of cardiac contractility is ejection fraction</a:t>
            </a:r>
          </a:p>
          <a:p>
            <a:r>
              <a:rPr lang="en-GB" sz="2800" dirty="0">
                <a:latin typeface="Arial" charset="0"/>
              </a:rPr>
              <a:t>Contractility is increased by sympathetic stimulation</a:t>
            </a:r>
          </a:p>
          <a:p>
            <a:r>
              <a:rPr lang="en-GB" sz="2800" dirty="0">
                <a:latin typeface="Arial" charset="0"/>
              </a:rPr>
              <a:t>Family of different Frank-Starling relations as cardiac contractility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9875"/>
            <a:ext cx="7772400" cy="11430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Different Frank-Starling relations as cardiac contractility changes</a:t>
            </a:r>
          </a:p>
        </p:txBody>
      </p:sp>
      <p:pic>
        <p:nvPicPr>
          <p:cNvPr id="117764" name="Picture 4" descr="pressure_volume_loop_increasing contractilit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2133600"/>
            <a:ext cx="3190875" cy="4114800"/>
          </a:xfrm>
          <a:noFill/>
          <a:ln/>
        </p:spPr>
      </p:pic>
      <p:pic>
        <p:nvPicPr>
          <p:cNvPr id="117766" name="Picture 6" descr="pressure_volumeloops_contractil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2492375"/>
            <a:ext cx="3744912" cy="3514725"/>
          </a:xfrm>
          <a:noFill/>
          <a:ln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8313" y="2133600"/>
            <a:ext cx="2665412" cy="3095625"/>
            <a:chOff x="295" y="1344"/>
            <a:chExt cx="1679" cy="1950"/>
          </a:xfrm>
        </p:grpSpPr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 flipH="1">
              <a:off x="793" y="2205"/>
              <a:ext cx="182" cy="1089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7769" name="Line 9"/>
            <p:cNvSpPr>
              <a:spLocks noChangeShapeType="1"/>
            </p:cNvSpPr>
            <p:nvPr/>
          </p:nvSpPr>
          <p:spPr bwMode="auto">
            <a:xfrm flipH="1">
              <a:off x="839" y="2251"/>
              <a:ext cx="363" cy="1043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7770" name="Line 10"/>
            <p:cNvSpPr>
              <a:spLocks noChangeShapeType="1"/>
            </p:cNvSpPr>
            <p:nvPr/>
          </p:nvSpPr>
          <p:spPr bwMode="auto">
            <a:xfrm flipH="1">
              <a:off x="884" y="2478"/>
              <a:ext cx="590" cy="81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7771" name="Text Box 11"/>
            <p:cNvSpPr txBox="1">
              <a:spLocks noChangeArrowheads="1"/>
            </p:cNvSpPr>
            <p:nvPr/>
          </p:nvSpPr>
          <p:spPr bwMode="auto">
            <a:xfrm>
              <a:off x="295" y="1344"/>
              <a:ext cx="167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>
                  <a:solidFill>
                    <a:schemeClr val="hlink"/>
                  </a:solidFill>
                  <a:latin typeface="Arial" charset="0"/>
                </a:rPr>
                <a:t>Family of ESV PV lines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9875"/>
            <a:ext cx="7772400" cy="11430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Changes occurring during exercise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133600"/>
            <a:ext cx="4319587" cy="3671888"/>
          </a:xfrm>
        </p:spPr>
        <p:txBody>
          <a:bodyPr/>
          <a:lstStyle/>
          <a:p>
            <a:r>
              <a:rPr lang="en-GB" sz="2000">
                <a:latin typeface="Arial" charset="0"/>
              </a:rPr>
              <a:t>During exercise </a:t>
            </a:r>
            <a:r>
              <a:rPr lang="en-GB" sz="2000">
                <a:solidFill>
                  <a:schemeClr val="accent1"/>
                </a:solidFill>
                <a:latin typeface="Arial" charset="0"/>
              </a:rPr>
              <a:t>contractility is increased</a:t>
            </a:r>
            <a:r>
              <a:rPr lang="en-GB" sz="2000">
                <a:latin typeface="Arial" charset="0"/>
              </a:rPr>
              <a:t> due to increased sympathetic activity</a:t>
            </a:r>
          </a:p>
          <a:p>
            <a:r>
              <a:rPr lang="en-GB" sz="2000">
                <a:latin typeface="Arial" charset="0"/>
              </a:rPr>
              <a:t>During exercise </a:t>
            </a:r>
            <a:r>
              <a:rPr lang="en-GB" sz="2000">
                <a:solidFill>
                  <a:schemeClr val="accent1"/>
                </a:solidFill>
                <a:latin typeface="Arial" charset="0"/>
              </a:rPr>
              <a:t>end diastolic volume is increased</a:t>
            </a:r>
            <a:r>
              <a:rPr lang="en-GB" sz="2000">
                <a:latin typeface="Arial" charset="0"/>
              </a:rPr>
              <a:t> due to changes in the peripheral circulation (venoconstriction and muscle pump)</a:t>
            </a:r>
          </a:p>
        </p:txBody>
      </p:sp>
      <p:pic>
        <p:nvPicPr>
          <p:cNvPr id="120836" name="Picture 4" descr="pressure_volume_loop_increasing contractility exerci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2060575"/>
            <a:ext cx="3287713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3" name="Rectangle 23"/>
          <p:cNvSpPr>
            <a:spLocks noGrp="1" noChangeArrowheads="1"/>
          </p:cNvSpPr>
          <p:nvPr>
            <p:ph type="title"/>
          </p:nvPr>
        </p:nvSpPr>
        <p:spPr>
          <a:xfrm>
            <a:off x="752475" y="228600"/>
            <a:ext cx="7772400" cy="7239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A single ventricular cell</a:t>
            </a:r>
          </a:p>
        </p:txBody>
      </p:sp>
      <p:pic>
        <p:nvPicPr>
          <p:cNvPr id="122900" name="normal_light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23938" y="1193800"/>
            <a:ext cx="2776537" cy="2082800"/>
          </a:xfrm>
          <a:ln/>
        </p:spPr>
      </p:pic>
      <p:pic>
        <p:nvPicPr>
          <p:cNvPr id="122902" name="normal_fluor.avi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81638" y="1181100"/>
            <a:ext cx="2747962" cy="2060575"/>
          </a:xfrm>
          <a:ln/>
        </p:spPr>
      </p:pic>
      <p:pic>
        <p:nvPicPr>
          <p:cNvPr id="122910" name="Picture 30" descr="AP_contraction_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724150" y="3832225"/>
            <a:ext cx="3370263" cy="2111375"/>
          </a:xfrm>
          <a:noFill/>
          <a:ln/>
        </p:spPr>
      </p:pic>
      <p:sp>
        <p:nvSpPr>
          <p:cNvPr id="122912" name="Text Box 32"/>
          <p:cNvSpPr txBox="1">
            <a:spLocks noChangeArrowheads="1"/>
          </p:cNvSpPr>
          <p:nvPr/>
        </p:nvSpPr>
        <p:spPr bwMode="auto">
          <a:xfrm>
            <a:off x="1562100" y="3200400"/>
            <a:ext cx="180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contraction</a:t>
            </a:r>
          </a:p>
        </p:txBody>
      </p:sp>
      <p:sp>
        <p:nvSpPr>
          <p:cNvPr id="122913" name="Text Box 33"/>
          <p:cNvSpPr txBox="1">
            <a:spLocks noChangeArrowheads="1"/>
          </p:cNvSpPr>
          <p:nvPr/>
        </p:nvSpPr>
        <p:spPr bwMode="auto">
          <a:xfrm>
            <a:off x="5384800" y="3162300"/>
            <a:ext cx="307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calcium ion transient</a:t>
            </a:r>
          </a:p>
        </p:txBody>
      </p:sp>
      <p:sp>
        <p:nvSpPr>
          <p:cNvPr id="122914" name="Text Box 34"/>
          <p:cNvSpPr txBox="1">
            <a:spLocks noChangeArrowheads="1"/>
          </p:cNvSpPr>
          <p:nvPr/>
        </p:nvSpPr>
        <p:spPr bwMode="auto">
          <a:xfrm>
            <a:off x="663575" y="5922963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Electrical event </a:t>
            </a:r>
          </a:p>
        </p:txBody>
      </p:sp>
      <p:sp>
        <p:nvSpPr>
          <p:cNvPr id="122915" name="Text Box 35"/>
          <p:cNvSpPr txBox="1">
            <a:spLocks noChangeArrowheads="1"/>
          </p:cNvSpPr>
          <p:nvPr/>
        </p:nvSpPr>
        <p:spPr bwMode="auto">
          <a:xfrm>
            <a:off x="3425825" y="59309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Ca transient </a:t>
            </a:r>
          </a:p>
        </p:txBody>
      </p:sp>
      <p:sp>
        <p:nvSpPr>
          <p:cNvPr id="122916" name="Text Box 36"/>
          <p:cNvSpPr txBox="1">
            <a:spLocks noChangeArrowheads="1"/>
          </p:cNvSpPr>
          <p:nvPr/>
        </p:nvSpPr>
        <p:spPr bwMode="auto">
          <a:xfrm>
            <a:off x="5991225" y="5930900"/>
            <a:ext cx="267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Contractile event </a:t>
            </a:r>
          </a:p>
        </p:txBody>
      </p:sp>
      <p:sp>
        <p:nvSpPr>
          <p:cNvPr id="122918" name="Line 38"/>
          <p:cNvSpPr>
            <a:spLocks noChangeShapeType="1"/>
          </p:cNvSpPr>
          <p:nvPr/>
        </p:nvSpPr>
        <p:spPr bwMode="auto">
          <a:xfrm>
            <a:off x="2984500" y="6159500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2919" name="Line 39"/>
          <p:cNvSpPr>
            <a:spLocks noChangeShapeType="1"/>
          </p:cNvSpPr>
          <p:nvPr/>
        </p:nvSpPr>
        <p:spPr bwMode="auto">
          <a:xfrm>
            <a:off x="5453063" y="6164263"/>
            <a:ext cx="41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01" fill="hold"/>
                                        <p:tgtEl>
                                          <p:spTgt spid="122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734" fill="hold"/>
                                        <p:tgtEl>
                                          <p:spTgt spid="122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00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2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22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0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02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2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229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Review – essential elements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270000"/>
            <a:ext cx="6146800" cy="480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GB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charset="0"/>
              </a:rPr>
              <a:t>Ca and the </a:t>
            </a:r>
            <a:r>
              <a:rPr lang="en-GB" sz="2000" dirty="0" err="1">
                <a:latin typeface="Arial" charset="0"/>
              </a:rPr>
              <a:t>heartbeart</a:t>
            </a:r>
            <a:r>
              <a:rPr lang="en-GB" sz="2000" dirty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charset="0"/>
              </a:rPr>
              <a:t>Excitation-contraction coupling in the heart 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charset="0"/>
              </a:rPr>
              <a:t>Length – tension relation in the heart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charset="0"/>
              </a:rPr>
              <a:t>Concepts of preload and </a:t>
            </a:r>
            <a:r>
              <a:rPr lang="en-GB" sz="2000" dirty="0" err="1">
                <a:latin typeface="Arial" charset="0"/>
              </a:rPr>
              <a:t>afterload</a:t>
            </a:r>
            <a:endParaRPr lang="en-GB" sz="20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charset="0"/>
              </a:rPr>
              <a:t>Starling’s Law of the heart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Arial" charset="0"/>
              </a:rPr>
              <a:t>Relation of force to length of muscle fibre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latin typeface="Arial" charset="0"/>
              </a:rPr>
              <a:t>Mechanisms underlying Starling’s Law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latin typeface="Arial" charset="0"/>
              </a:rPr>
              <a:t>The cardiac cycle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latin typeface="Arial" charset="0"/>
              </a:rPr>
              <a:t>Systole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latin typeface="Arial" charset="0"/>
              </a:rPr>
              <a:t>Diastole</a:t>
            </a:r>
          </a:p>
          <a:p>
            <a:pPr lvl="1">
              <a:lnSpc>
                <a:spcPct val="90000"/>
              </a:lnSpc>
            </a:pPr>
            <a:r>
              <a:rPr lang="en-GB" sz="1800" dirty="0" err="1">
                <a:latin typeface="Arial" charset="0"/>
              </a:rPr>
              <a:t>Atrial</a:t>
            </a:r>
            <a:r>
              <a:rPr lang="en-GB" sz="1800" dirty="0">
                <a:latin typeface="Arial" charset="0"/>
              </a:rPr>
              <a:t>, aortic &amp; ventricular pressures </a:t>
            </a:r>
          </a:p>
          <a:p>
            <a:pPr lvl="1">
              <a:lnSpc>
                <a:spcPct val="90000"/>
              </a:lnSpc>
            </a:pPr>
            <a:r>
              <a:rPr lang="en-GB" sz="1800" dirty="0">
                <a:latin typeface="Arial" charset="0"/>
              </a:rPr>
              <a:t>Heart </a:t>
            </a:r>
            <a:r>
              <a:rPr lang="en-GB" sz="1800" dirty="0" smtClean="0">
                <a:latin typeface="Arial" charset="0"/>
              </a:rPr>
              <a:t>sounds</a:t>
            </a:r>
          </a:p>
          <a:p>
            <a:pPr>
              <a:lnSpc>
                <a:spcPct val="90000"/>
              </a:lnSpc>
            </a:pPr>
            <a:r>
              <a:rPr lang="en-GB" sz="2200" dirty="0" smtClean="0">
                <a:latin typeface="Arial" charset="0"/>
              </a:rPr>
              <a:t>PV loops</a:t>
            </a:r>
            <a:endParaRPr lang="en-GB" sz="2200" dirty="0">
              <a:latin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2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442912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Single cell structure</a:t>
            </a:r>
          </a:p>
        </p:txBody>
      </p:sp>
      <p:pic>
        <p:nvPicPr>
          <p:cNvPr id="134148" name="Picture 4" descr="myocyte_B&amp;W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774700"/>
            <a:ext cx="3671887" cy="1862138"/>
          </a:xfrm>
          <a:noFill/>
          <a:ln/>
        </p:spPr>
      </p:pic>
      <p:grpSp>
        <p:nvGrpSpPr>
          <p:cNvPr id="134181" name="Group 37"/>
          <p:cNvGrpSpPr>
            <a:grpSpLocks/>
          </p:cNvGrpSpPr>
          <p:nvPr/>
        </p:nvGrpSpPr>
        <p:grpSpPr bwMode="auto">
          <a:xfrm>
            <a:off x="179388" y="1341438"/>
            <a:ext cx="2744787" cy="5397500"/>
            <a:chOff x="113" y="845"/>
            <a:chExt cx="1729" cy="3400"/>
          </a:xfrm>
        </p:grpSpPr>
        <p:pic>
          <p:nvPicPr>
            <p:cNvPr id="134151" name="Picture 7" descr="cardiac_cell_ultrastructur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3" y="1661"/>
              <a:ext cx="1729" cy="2584"/>
            </a:xfrm>
            <a:prstGeom prst="rect">
              <a:avLst/>
            </a:prstGeom>
            <a:noFill/>
          </p:spPr>
        </p:pic>
        <p:sp>
          <p:nvSpPr>
            <p:cNvPr id="134153" name="Line 9"/>
            <p:cNvSpPr>
              <a:spLocks noChangeShapeType="1"/>
            </p:cNvSpPr>
            <p:nvPr/>
          </p:nvSpPr>
          <p:spPr bwMode="auto">
            <a:xfrm flipH="1">
              <a:off x="113" y="845"/>
              <a:ext cx="862" cy="81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4174" name="Line 30"/>
            <p:cNvSpPr>
              <a:spLocks noChangeShapeType="1"/>
            </p:cNvSpPr>
            <p:nvPr/>
          </p:nvSpPr>
          <p:spPr bwMode="auto">
            <a:xfrm>
              <a:off x="1066" y="845"/>
              <a:ext cx="771" cy="81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4180" name="Text Box 36"/>
          <p:cNvSpPr txBox="1">
            <a:spLocks noChangeArrowheads="1"/>
          </p:cNvSpPr>
          <p:nvPr/>
        </p:nvSpPr>
        <p:spPr bwMode="auto">
          <a:xfrm>
            <a:off x="3924300" y="774700"/>
            <a:ext cx="50673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Ventricular cells 100 μm long and 15 μm wide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T-tubules are finger-like invaginations from the cell surface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T-tubule openings up to 200 nm in diameter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Carry surface depolarisation deep into the cell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1800">
                <a:latin typeface="Arial" charset="0"/>
              </a:rPr>
              <a:t>Spaced (approx. 2 μm apart) so that a T-tubule lies alongside each Z line of every myofibril.  </a:t>
            </a:r>
          </a:p>
        </p:txBody>
      </p:sp>
      <p:pic>
        <p:nvPicPr>
          <p:cNvPr id="134183" name="Picture 39" descr="soeller_cannell_t-tubul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140200"/>
            <a:ext cx="2959100" cy="2528888"/>
          </a:xfrm>
          <a:prstGeom prst="rect">
            <a:avLst/>
          </a:prstGeom>
          <a:noFill/>
        </p:spPr>
      </p:pic>
      <p:grpSp>
        <p:nvGrpSpPr>
          <p:cNvPr id="134182" name="Group 38"/>
          <p:cNvGrpSpPr>
            <a:grpSpLocks/>
          </p:cNvGrpSpPr>
          <p:nvPr/>
        </p:nvGrpSpPr>
        <p:grpSpPr bwMode="auto">
          <a:xfrm>
            <a:off x="1365250" y="4121150"/>
            <a:ext cx="7439025" cy="2570163"/>
            <a:chOff x="884" y="2516"/>
            <a:chExt cx="4718" cy="1731"/>
          </a:xfrm>
        </p:grpSpPr>
        <p:pic>
          <p:nvPicPr>
            <p:cNvPr id="134150" name="Picture 6" descr="cardiac_cell_ultrastructure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2" y="2516"/>
              <a:ext cx="3050" cy="1731"/>
            </a:xfrm>
            <a:prstGeom prst="rect">
              <a:avLst/>
            </a:prstGeom>
            <a:noFill/>
          </p:spPr>
        </p:pic>
        <p:sp>
          <p:nvSpPr>
            <p:cNvPr id="134177" name="Line 33"/>
            <p:cNvSpPr>
              <a:spLocks noChangeShapeType="1"/>
            </p:cNvSpPr>
            <p:nvPr/>
          </p:nvSpPr>
          <p:spPr bwMode="auto">
            <a:xfrm flipV="1">
              <a:off x="930" y="2523"/>
              <a:ext cx="1632" cy="99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4178" name="Line 34"/>
            <p:cNvSpPr>
              <a:spLocks noChangeShapeType="1"/>
            </p:cNvSpPr>
            <p:nvPr/>
          </p:nvSpPr>
          <p:spPr bwMode="auto">
            <a:xfrm>
              <a:off x="884" y="4156"/>
              <a:ext cx="1678" cy="9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5" name="Rectangle 5"/>
          <p:cNvSpPr>
            <a:spLocks noGrp="1" noChangeArrowheads="1"/>
          </p:cNvSpPr>
          <p:nvPr>
            <p:ph type="title"/>
          </p:nvPr>
        </p:nvSpPr>
        <p:spPr>
          <a:xfrm>
            <a:off x="752475" y="-76200"/>
            <a:ext cx="7772400" cy="1143000"/>
          </a:xfrm>
        </p:spPr>
        <p:txBody>
          <a:bodyPr/>
          <a:lstStyle/>
          <a:p>
            <a:r>
              <a:rPr lang="en-GB">
                <a:latin typeface="Arial" charset="0"/>
              </a:rPr>
              <a:t>3D single cell structure</a:t>
            </a:r>
          </a:p>
        </p:txBody>
      </p:sp>
      <p:grpSp>
        <p:nvGrpSpPr>
          <p:cNvPr id="148510" name="Group 30"/>
          <p:cNvGrpSpPr>
            <a:grpSpLocks/>
          </p:cNvGrpSpPr>
          <p:nvPr/>
        </p:nvGrpSpPr>
        <p:grpSpPr bwMode="auto">
          <a:xfrm>
            <a:off x="5697538" y="2517775"/>
            <a:ext cx="3154362" cy="2568575"/>
            <a:chOff x="3016" y="850"/>
            <a:chExt cx="2673" cy="2015"/>
          </a:xfrm>
        </p:grpSpPr>
        <p:sp>
          <p:nvSpPr>
            <p:cNvPr id="148487" name="Line 7"/>
            <p:cNvSpPr>
              <a:spLocks noChangeShapeType="1"/>
            </p:cNvSpPr>
            <p:nvPr/>
          </p:nvSpPr>
          <p:spPr bwMode="auto">
            <a:xfrm>
              <a:off x="3284" y="1023"/>
              <a:ext cx="483" cy="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148488" name="Picture 8" descr="slide34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3016" y="874"/>
              <a:ext cx="2566" cy="1817"/>
            </a:xfrm>
            <a:prstGeom prst="rect">
              <a:avLst/>
            </a:prstGeom>
            <a:noFill/>
          </p:spPr>
        </p:pic>
        <p:sp>
          <p:nvSpPr>
            <p:cNvPr id="148489" name="Text Box 9"/>
            <p:cNvSpPr txBox="1">
              <a:spLocks noChangeArrowheads="1"/>
            </p:cNvSpPr>
            <p:nvPr/>
          </p:nvSpPr>
          <p:spPr bwMode="auto">
            <a:xfrm>
              <a:off x="3690" y="1250"/>
              <a:ext cx="628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mito</a:t>
              </a:r>
            </a:p>
          </p:txBody>
        </p:sp>
        <p:sp>
          <p:nvSpPr>
            <p:cNvPr id="148490" name="Text Box 10"/>
            <p:cNvSpPr txBox="1">
              <a:spLocks noChangeArrowheads="1"/>
            </p:cNvSpPr>
            <p:nvPr/>
          </p:nvSpPr>
          <p:spPr bwMode="auto">
            <a:xfrm>
              <a:off x="4165" y="2507"/>
              <a:ext cx="34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A</a:t>
              </a:r>
            </a:p>
          </p:txBody>
        </p:sp>
        <p:sp>
          <p:nvSpPr>
            <p:cNvPr id="148491" name="Text Box 11"/>
            <p:cNvSpPr txBox="1">
              <a:spLocks noChangeArrowheads="1"/>
            </p:cNvSpPr>
            <p:nvPr/>
          </p:nvSpPr>
          <p:spPr bwMode="auto">
            <a:xfrm>
              <a:off x="4868" y="2484"/>
              <a:ext cx="243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I</a:t>
              </a:r>
            </a:p>
          </p:txBody>
        </p:sp>
        <p:sp>
          <p:nvSpPr>
            <p:cNvPr id="148492" name="Text Box 12"/>
            <p:cNvSpPr txBox="1">
              <a:spLocks noChangeArrowheads="1"/>
            </p:cNvSpPr>
            <p:nvPr/>
          </p:nvSpPr>
          <p:spPr bwMode="auto">
            <a:xfrm>
              <a:off x="3633" y="2484"/>
              <a:ext cx="243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I</a:t>
              </a:r>
            </a:p>
          </p:txBody>
        </p:sp>
        <p:sp>
          <p:nvSpPr>
            <p:cNvPr id="148493" name="Text Box 13"/>
            <p:cNvSpPr txBox="1">
              <a:spLocks noChangeArrowheads="1"/>
            </p:cNvSpPr>
            <p:nvPr/>
          </p:nvSpPr>
          <p:spPr bwMode="auto">
            <a:xfrm>
              <a:off x="4681" y="850"/>
              <a:ext cx="314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T</a:t>
              </a:r>
            </a:p>
          </p:txBody>
        </p:sp>
        <p:sp>
          <p:nvSpPr>
            <p:cNvPr id="148494" name="Text Box 14"/>
            <p:cNvSpPr txBox="1">
              <a:spLocks noChangeArrowheads="1"/>
            </p:cNvSpPr>
            <p:nvPr/>
          </p:nvSpPr>
          <p:spPr bwMode="auto">
            <a:xfrm>
              <a:off x="3604" y="2330"/>
              <a:ext cx="313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Z</a:t>
              </a:r>
            </a:p>
          </p:txBody>
        </p:sp>
        <p:sp>
          <p:nvSpPr>
            <p:cNvPr id="148495" name="Line 15"/>
            <p:cNvSpPr>
              <a:spLocks noChangeShapeType="1"/>
            </p:cNvSpPr>
            <p:nvPr/>
          </p:nvSpPr>
          <p:spPr bwMode="auto">
            <a:xfrm flipH="1">
              <a:off x="5073" y="1126"/>
              <a:ext cx="326" cy="6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8496" name="Line 16"/>
            <p:cNvSpPr>
              <a:spLocks noChangeShapeType="1"/>
            </p:cNvSpPr>
            <p:nvPr/>
          </p:nvSpPr>
          <p:spPr bwMode="auto">
            <a:xfrm flipH="1">
              <a:off x="5014" y="1134"/>
              <a:ext cx="381" cy="10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8497" name="Text Box 17"/>
            <p:cNvSpPr txBox="1">
              <a:spLocks noChangeArrowheads="1"/>
            </p:cNvSpPr>
            <p:nvPr/>
          </p:nvSpPr>
          <p:spPr bwMode="auto">
            <a:xfrm>
              <a:off x="5275" y="1000"/>
              <a:ext cx="414" cy="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/>
                <a:t>jsr</a:t>
              </a:r>
            </a:p>
          </p:txBody>
        </p:sp>
      </p:grpSp>
      <p:graphicFrame>
        <p:nvGraphicFramePr>
          <p:cNvPr id="1484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12775" y="4349750"/>
          <a:ext cx="4287838" cy="239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9" name="Chart" r:id="rId5" imgW="5800725" imgH="3238602" progId="Excel.Sheet.8">
                  <p:embed/>
                </p:oleObj>
              </mc:Choice>
              <mc:Fallback>
                <p:oleObj name="Chart" r:id="rId5" imgW="5800725" imgH="3238602" progId="Excel.Sheet.8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4349750"/>
                        <a:ext cx="4287838" cy="239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8502" name="Picture 22" descr="ultrastru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09588" y="1003300"/>
            <a:ext cx="4386262" cy="2717800"/>
          </a:xfrm>
          <a:noFill/>
          <a:ln/>
        </p:spPr>
      </p:pic>
      <p:sp>
        <p:nvSpPr>
          <p:cNvPr id="148504" name="Line 24"/>
          <p:cNvSpPr>
            <a:spLocks noChangeShapeType="1"/>
          </p:cNvSpPr>
          <p:nvPr/>
        </p:nvSpPr>
        <p:spPr bwMode="auto">
          <a:xfrm flipV="1">
            <a:off x="2870200" y="2438400"/>
            <a:ext cx="685800" cy="14224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8505" name="Line 25"/>
          <p:cNvSpPr>
            <a:spLocks noChangeShapeType="1"/>
          </p:cNvSpPr>
          <p:nvPr/>
        </p:nvSpPr>
        <p:spPr bwMode="auto">
          <a:xfrm flipH="1" flipV="1">
            <a:off x="2235200" y="2692400"/>
            <a:ext cx="520700" cy="1143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8506" name="Line 26"/>
          <p:cNvSpPr>
            <a:spLocks noChangeShapeType="1"/>
          </p:cNvSpPr>
          <p:nvPr/>
        </p:nvSpPr>
        <p:spPr bwMode="auto">
          <a:xfrm flipH="1" flipV="1">
            <a:off x="1044575" y="3200400"/>
            <a:ext cx="339725" cy="889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876300" y="4025900"/>
            <a:ext cx="1141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myofibril</a:t>
            </a:r>
          </a:p>
        </p:txBody>
      </p:sp>
      <p:sp>
        <p:nvSpPr>
          <p:cNvPr id="148508" name="Text Box 28"/>
          <p:cNvSpPr txBox="1">
            <a:spLocks noChangeArrowheads="1"/>
          </p:cNvSpPr>
          <p:nvPr/>
        </p:nvSpPr>
        <p:spPr bwMode="auto">
          <a:xfrm>
            <a:off x="1917700" y="3797300"/>
            <a:ext cx="284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" charset="0"/>
              </a:rPr>
              <a:t>sarcoplasmic reticulum</a:t>
            </a:r>
          </a:p>
        </p:txBody>
      </p:sp>
      <p:sp>
        <p:nvSpPr>
          <p:cNvPr id="148511" name="Text Box 31"/>
          <p:cNvSpPr txBox="1">
            <a:spLocks noChangeArrowheads="1"/>
          </p:cNvSpPr>
          <p:nvPr/>
        </p:nvSpPr>
        <p:spPr bwMode="auto">
          <a:xfrm>
            <a:off x="2476500" y="4432300"/>
            <a:ext cx="2336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>
                <a:solidFill>
                  <a:schemeClr val="bg2"/>
                </a:solidFill>
                <a:latin typeface="Arial" charset="0"/>
              </a:rPr>
              <a:t>Major components of  the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55" name="Picture 15" descr="ca_proc_adapt_initia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1989138"/>
            <a:ext cx="6613525" cy="4114800"/>
          </a:xfrm>
          <a:noFill/>
          <a:ln/>
        </p:spPr>
      </p:pic>
      <p:sp>
        <p:nvSpPr>
          <p:cNvPr id="138245" name="Rectangle 5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6477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Excitation-Contraction (EC) coupling in the heart</a:t>
            </a:r>
          </a:p>
        </p:txBody>
      </p:sp>
      <p:grpSp>
        <p:nvGrpSpPr>
          <p:cNvPr id="138263" name="Group 23"/>
          <p:cNvGrpSpPr>
            <a:grpSpLocks/>
          </p:cNvGrpSpPr>
          <p:nvPr/>
        </p:nvGrpSpPr>
        <p:grpSpPr bwMode="auto">
          <a:xfrm>
            <a:off x="1258888" y="3284538"/>
            <a:ext cx="1727200" cy="457200"/>
            <a:chOff x="793" y="2069"/>
            <a:chExt cx="1088" cy="288"/>
          </a:xfrm>
        </p:grpSpPr>
        <p:sp>
          <p:nvSpPr>
            <p:cNvPr id="138250" name="Line 10"/>
            <p:cNvSpPr>
              <a:spLocks noChangeShapeType="1"/>
            </p:cNvSpPr>
            <p:nvPr/>
          </p:nvSpPr>
          <p:spPr bwMode="auto">
            <a:xfrm>
              <a:off x="1156" y="2205"/>
              <a:ext cx="725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8260" name="Text Box 20"/>
            <p:cNvSpPr txBox="1">
              <a:spLocks noChangeArrowheads="1"/>
            </p:cNvSpPr>
            <p:nvPr/>
          </p:nvSpPr>
          <p:spPr bwMode="auto">
            <a:xfrm>
              <a:off x="793" y="2069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accent1"/>
                  </a:solidFill>
                  <a:latin typeface="Arial" charset="0"/>
                </a:rPr>
                <a:t>Ca</a:t>
              </a:r>
            </a:p>
          </p:txBody>
        </p:sp>
      </p:grpSp>
      <p:grpSp>
        <p:nvGrpSpPr>
          <p:cNvPr id="138264" name="Group 24"/>
          <p:cNvGrpSpPr>
            <a:grpSpLocks/>
          </p:cNvGrpSpPr>
          <p:nvPr/>
        </p:nvGrpSpPr>
        <p:grpSpPr bwMode="auto">
          <a:xfrm>
            <a:off x="2843213" y="3284538"/>
            <a:ext cx="1223962" cy="1614487"/>
            <a:chOff x="1791" y="2069"/>
            <a:chExt cx="771" cy="1017"/>
          </a:xfrm>
        </p:grpSpPr>
        <p:sp>
          <p:nvSpPr>
            <p:cNvPr id="138251" name="Freeform 11"/>
            <p:cNvSpPr>
              <a:spLocks/>
            </p:cNvSpPr>
            <p:nvPr/>
          </p:nvSpPr>
          <p:spPr bwMode="auto">
            <a:xfrm>
              <a:off x="1791" y="2192"/>
              <a:ext cx="683" cy="894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131" y="54"/>
                </a:cxn>
                <a:cxn ang="0">
                  <a:pos x="35" y="262"/>
                </a:cxn>
                <a:cxn ang="0">
                  <a:pos x="339" y="630"/>
                </a:cxn>
                <a:cxn ang="0">
                  <a:pos x="683" y="894"/>
                </a:cxn>
              </a:cxnLst>
              <a:rect l="0" t="0" r="r" b="b"/>
              <a:pathLst>
                <a:path w="683" h="894">
                  <a:moveTo>
                    <a:pt x="393" y="0"/>
                  </a:moveTo>
                  <a:cubicBezTo>
                    <a:pt x="349" y="8"/>
                    <a:pt x="191" y="10"/>
                    <a:pt x="131" y="54"/>
                  </a:cubicBezTo>
                  <a:cubicBezTo>
                    <a:pt x="71" y="98"/>
                    <a:pt x="0" y="166"/>
                    <a:pt x="35" y="262"/>
                  </a:cubicBezTo>
                  <a:cubicBezTo>
                    <a:pt x="70" y="358"/>
                    <a:pt x="231" y="525"/>
                    <a:pt x="339" y="630"/>
                  </a:cubicBezTo>
                  <a:cubicBezTo>
                    <a:pt x="447" y="735"/>
                    <a:pt x="611" y="839"/>
                    <a:pt x="683" y="894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8261" name="Rectangle 21"/>
            <p:cNvSpPr>
              <a:spLocks noChangeArrowheads="1"/>
            </p:cNvSpPr>
            <p:nvPr/>
          </p:nvSpPr>
          <p:spPr bwMode="auto">
            <a:xfrm>
              <a:off x="2200" y="2069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accent1"/>
                  </a:solidFill>
                  <a:latin typeface="Arial" charset="0"/>
                </a:rPr>
                <a:t>Ca</a:t>
              </a:r>
            </a:p>
          </p:txBody>
        </p:sp>
      </p:grpSp>
      <p:grpSp>
        <p:nvGrpSpPr>
          <p:cNvPr id="138265" name="Group 25"/>
          <p:cNvGrpSpPr>
            <a:grpSpLocks/>
          </p:cNvGrpSpPr>
          <p:nvPr/>
        </p:nvGrpSpPr>
        <p:grpSpPr bwMode="auto">
          <a:xfrm>
            <a:off x="3098800" y="3575050"/>
            <a:ext cx="1876425" cy="1492250"/>
            <a:chOff x="1952" y="2252"/>
            <a:chExt cx="1182" cy="940"/>
          </a:xfrm>
        </p:grpSpPr>
        <p:sp>
          <p:nvSpPr>
            <p:cNvPr id="138257" name="Freeform 17"/>
            <p:cNvSpPr>
              <a:spLocks/>
            </p:cNvSpPr>
            <p:nvPr/>
          </p:nvSpPr>
          <p:spPr bwMode="auto">
            <a:xfrm>
              <a:off x="2789" y="2252"/>
              <a:ext cx="345" cy="820"/>
            </a:xfrm>
            <a:custGeom>
              <a:avLst/>
              <a:gdLst/>
              <a:ahLst/>
              <a:cxnLst>
                <a:cxn ang="0">
                  <a:pos x="115" y="820"/>
                </a:cxn>
                <a:cxn ang="0">
                  <a:pos x="323" y="492"/>
                </a:cxn>
                <a:cxn ang="0">
                  <a:pos x="291" y="140"/>
                </a:cxn>
                <a:cxn ang="0">
                  <a:pos x="0" y="0"/>
                </a:cxn>
              </a:cxnLst>
              <a:rect l="0" t="0" r="r" b="b"/>
              <a:pathLst>
                <a:path w="345" h="820">
                  <a:moveTo>
                    <a:pt x="115" y="820"/>
                  </a:moveTo>
                  <a:cubicBezTo>
                    <a:pt x="115" y="820"/>
                    <a:pt x="307" y="588"/>
                    <a:pt x="323" y="492"/>
                  </a:cubicBezTo>
                  <a:cubicBezTo>
                    <a:pt x="339" y="396"/>
                    <a:pt x="345" y="222"/>
                    <a:pt x="291" y="140"/>
                  </a:cubicBezTo>
                  <a:cubicBezTo>
                    <a:pt x="237" y="58"/>
                    <a:pt x="61" y="29"/>
                    <a:pt x="0" y="0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8259" name="Freeform 19"/>
            <p:cNvSpPr>
              <a:spLocks/>
            </p:cNvSpPr>
            <p:nvPr/>
          </p:nvSpPr>
          <p:spPr bwMode="auto">
            <a:xfrm>
              <a:off x="1952" y="3000"/>
              <a:ext cx="480" cy="192"/>
            </a:xfrm>
            <a:custGeom>
              <a:avLst/>
              <a:gdLst/>
              <a:ahLst/>
              <a:cxnLst>
                <a:cxn ang="0">
                  <a:pos x="480" y="96"/>
                </a:cxn>
                <a:cxn ang="0">
                  <a:pos x="240" y="96"/>
                </a:cxn>
                <a:cxn ang="0">
                  <a:pos x="0" y="152"/>
                </a:cxn>
              </a:cxnLst>
              <a:rect l="0" t="0" r="r" b="b"/>
              <a:pathLst>
                <a:path w="480" h="192">
                  <a:moveTo>
                    <a:pt x="480" y="96"/>
                  </a:moveTo>
                  <a:cubicBezTo>
                    <a:pt x="440" y="96"/>
                    <a:pt x="248" y="192"/>
                    <a:pt x="240" y="96"/>
                  </a:cubicBezTo>
                  <a:cubicBezTo>
                    <a:pt x="232" y="0"/>
                    <a:pt x="50" y="140"/>
                    <a:pt x="0" y="152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8262" name="Rectangle 22"/>
            <p:cNvSpPr>
              <a:spLocks noChangeArrowheads="1"/>
            </p:cNvSpPr>
            <p:nvPr/>
          </p:nvSpPr>
          <p:spPr bwMode="auto">
            <a:xfrm>
              <a:off x="2472" y="2886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b="1">
                  <a:solidFill>
                    <a:schemeClr val="accent1"/>
                  </a:solidFill>
                  <a:latin typeface="Arial" charset="0"/>
                </a:rPr>
                <a:t>Ca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4" name="Rectangle 8"/>
          <p:cNvSpPr>
            <a:spLocks noGrp="1" noChangeArrowheads="1"/>
          </p:cNvSpPr>
          <p:nvPr>
            <p:ph type="title"/>
          </p:nvPr>
        </p:nvSpPr>
        <p:spPr>
          <a:xfrm>
            <a:off x="688975" y="482600"/>
            <a:ext cx="7772400" cy="1143000"/>
          </a:xfrm>
        </p:spPr>
        <p:txBody>
          <a:bodyPr/>
          <a:lstStyle/>
          <a:p>
            <a:r>
              <a:rPr lang="en-GB" sz="4000">
                <a:latin typeface="Arial" charset="0"/>
              </a:rPr>
              <a:t>The relationship between force production and intracellular [Ca] </a:t>
            </a:r>
          </a:p>
        </p:txBody>
      </p:sp>
      <p:pic>
        <p:nvPicPr>
          <p:cNvPr id="157707" name="Picture 11" descr="isotonic_isometric_pre_af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8175" y="1978025"/>
            <a:ext cx="5403850" cy="3816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587375"/>
          </a:xfrm>
        </p:spPr>
        <p:txBody>
          <a:bodyPr/>
          <a:lstStyle/>
          <a:p>
            <a:r>
              <a:rPr lang="en-GB" sz="3200">
                <a:latin typeface="Arial" charset="0"/>
              </a:rPr>
              <a:t>Length – tension relation in cardiac muscle</a:t>
            </a:r>
          </a:p>
        </p:txBody>
      </p:sp>
      <p:pic>
        <p:nvPicPr>
          <p:cNvPr id="144405" name="Picture 21" descr="length_tension_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4799013"/>
            <a:ext cx="5038725" cy="2058987"/>
          </a:xfrm>
          <a:noFill/>
          <a:ln/>
        </p:spPr>
      </p:pic>
      <p:sp>
        <p:nvSpPr>
          <p:cNvPr id="144406" name="Text Box 22"/>
          <p:cNvSpPr txBox="1">
            <a:spLocks noChangeArrowheads="1"/>
          </p:cNvSpPr>
          <p:nvPr/>
        </p:nvSpPr>
        <p:spPr bwMode="auto">
          <a:xfrm>
            <a:off x="3419475" y="6491288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bg2"/>
                </a:solidFill>
                <a:latin typeface="Arial" charset="0"/>
              </a:rPr>
              <a:t>A</a:t>
            </a:r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3132138" y="58769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bg2"/>
                </a:solidFill>
                <a:latin typeface="Arial" charset="0"/>
              </a:rPr>
              <a:t>B</a:t>
            </a:r>
          </a:p>
        </p:txBody>
      </p:sp>
      <p:sp>
        <p:nvSpPr>
          <p:cNvPr id="144408" name="Text Box 24"/>
          <p:cNvSpPr txBox="1">
            <a:spLocks noChangeArrowheads="1"/>
          </p:cNvSpPr>
          <p:nvPr/>
        </p:nvSpPr>
        <p:spPr bwMode="auto">
          <a:xfrm>
            <a:off x="3059113" y="530066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solidFill>
                  <a:schemeClr val="bg2"/>
                </a:solidFill>
                <a:latin typeface="Arial" charset="0"/>
              </a:rPr>
              <a:t>C</a:t>
            </a:r>
          </a:p>
        </p:txBody>
      </p:sp>
      <p:sp>
        <p:nvSpPr>
          <p:cNvPr id="144409" name="Freeform 25"/>
          <p:cNvSpPr>
            <a:spLocks/>
          </p:cNvSpPr>
          <p:nvPr/>
        </p:nvSpPr>
        <p:spPr bwMode="auto">
          <a:xfrm>
            <a:off x="393700" y="5348288"/>
            <a:ext cx="1352550" cy="1239837"/>
          </a:xfrm>
          <a:custGeom>
            <a:avLst/>
            <a:gdLst/>
            <a:ahLst/>
            <a:cxnLst>
              <a:cxn ang="0">
                <a:pos x="0" y="597"/>
              </a:cxn>
              <a:cxn ang="0">
                <a:pos x="396" y="0"/>
              </a:cxn>
              <a:cxn ang="0">
                <a:pos x="852" y="600"/>
              </a:cxn>
            </a:cxnLst>
            <a:rect l="0" t="0" r="r" b="b"/>
            <a:pathLst>
              <a:path w="852" h="600">
                <a:moveTo>
                  <a:pt x="0" y="597"/>
                </a:moveTo>
                <a:cubicBezTo>
                  <a:pt x="204" y="528"/>
                  <a:pt x="254" y="0"/>
                  <a:pt x="396" y="0"/>
                </a:cubicBezTo>
                <a:cubicBezTo>
                  <a:pt x="538" y="0"/>
                  <a:pt x="516" y="560"/>
                  <a:pt x="852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0" name="Freeform 26"/>
          <p:cNvSpPr>
            <a:spLocks/>
          </p:cNvSpPr>
          <p:nvPr/>
        </p:nvSpPr>
        <p:spPr bwMode="auto">
          <a:xfrm>
            <a:off x="250825" y="4235450"/>
            <a:ext cx="1352550" cy="2033588"/>
          </a:xfrm>
          <a:custGeom>
            <a:avLst/>
            <a:gdLst/>
            <a:ahLst/>
            <a:cxnLst>
              <a:cxn ang="0">
                <a:pos x="0" y="597"/>
              </a:cxn>
              <a:cxn ang="0">
                <a:pos x="396" y="0"/>
              </a:cxn>
              <a:cxn ang="0">
                <a:pos x="852" y="600"/>
              </a:cxn>
            </a:cxnLst>
            <a:rect l="0" t="0" r="r" b="b"/>
            <a:pathLst>
              <a:path w="852" h="600">
                <a:moveTo>
                  <a:pt x="0" y="597"/>
                </a:moveTo>
                <a:cubicBezTo>
                  <a:pt x="204" y="528"/>
                  <a:pt x="254" y="0"/>
                  <a:pt x="396" y="0"/>
                </a:cubicBezTo>
                <a:cubicBezTo>
                  <a:pt x="538" y="0"/>
                  <a:pt x="516" y="560"/>
                  <a:pt x="852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1" name="Freeform 27"/>
          <p:cNvSpPr>
            <a:spLocks/>
          </p:cNvSpPr>
          <p:nvPr/>
        </p:nvSpPr>
        <p:spPr bwMode="auto">
          <a:xfrm>
            <a:off x="101600" y="3132138"/>
            <a:ext cx="1352550" cy="2752725"/>
          </a:xfrm>
          <a:custGeom>
            <a:avLst/>
            <a:gdLst/>
            <a:ahLst/>
            <a:cxnLst>
              <a:cxn ang="0">
                <a:pos x="0" y="597"/>
              </a:cxn>
              <a:cxn ang="0">
                <a:pos x="396" y="0"/>
              </a:cxn>
              <a:cxn ang="0">
                <a:pos x="852" y="600"/>
              </a:cxn>
            </a:cxnLst>
            <a:rect l="0" t="0" r="r" b="b"/>
            <a:pathLst>
              <a:path w="852" h="600">
                <a:moveTo>
                  <a:pt x="0" y="597"/>
                </a:moveTo>
                <a:cubicBezTo>
                  <a:pt x="204" y="528"/>
                  <a:pt x="254" y="0"/>
                  <a:pt x="396" y="0"/>
                </a:cubicBezTo>
                <a:cubicBezTo>
                  <a:pt x="538" y="0"/>
                  <a:pt x="516" y="560"/>
                  <a:pt x="852" y="6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5" name="Line 31"/>
          <p:cNvSpPr>
            <a:spLocks noChangeShapeType="1"/>
          </p:cNvSpPr>
          <p:nvPr/>
        </p:nvSpPr>
        <p:spPr bwMode="auto">
          <a:xfrm flipV="1">
            <a:off x="1016000" y="5354638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6" name="Line 32"/>
          <p:cNvSpPr>
            <a:spLocks noChangeShapeType="1"/>
          </p:cNvSpPr>
          <p:nvPr/>
        </p:nvSpPr>
        <p:spPr bwMode="auto">
          <a:xfrm flipV="1">
            <a:off x="881063" y="4216400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7" name="Line 33"/>
          <p:cNvSpPr>
            <a:spLocks noChangeShapeType="1"/>
          </p:cNvSpPr>
          <p:nvPr/>
        </p:nvSpPr>
        <p:spPr bwMode="auto">
          <a:xfrm flipV="1">
            <a:off x="723900" y="3103563"/>
            <a:ext cx="0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2954338" y="1052513"/>
            <a:ext cx="0" cy="302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3170238" y="4076700"/>
            <a:ext cx="2881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395" name="Freeform 11"/>
          <p:cNvSpPr>
            <a:spLocks/>
          </p:cNvSpPr>
          <p:nvPr/>
        </p:nvSpPr>
        <p:spPr bwMode="auto">
          <a:xfrm>
            <a:off x="3171825" y="1069975"/>
            <a:ext cx="2928938" cy="2574925"/>
          </a:xfrm>
          <a:custGeom>
            <a:avLst/>
            <a:gdLst/>
            <a:ahLst/>
            <a:cxnLst>
              <a:cxn ang="0">
                <a:pos x="1845" y="235"/>
              </a:cxn>
              <a:cxn ang="0">
                <a:pos x="1573" y="27"/>
              </a:cxn>
              <a:cxn ang="0">
                <a:pos x="1165" y="107"/>
              </a:cxn>
              <a:cxn ang="0">
                <a:pos x="661" y="667"/>
              </a:cxn>
              <a:cxn ang="0">
                <a:pos x="0" y="1622"/>
              </a:cxn>
            </a:cxnLst>
            <a:rect l="0" t="0" r="r" b="b"/>
            <a:pathLst>
              <a:path w="1845" h="1622">
                <a:moveTo>
                  <a:pt x="1845" y="235"/>
                </a:moveTo>
                <a:cubicBezTo>
                  <a:pt x="1800" y="202"/>
                  <a:pt x="1686" y="48"/>
                  <a:pt x="1573" y="27"/>
                </a:cubicBezTo>
                <a:cubicBezTo>
                  <a:pt x="1460" y="6"/>
                  <a:pt x="1317" y="0"/>
                  <a:pt x="1165" y="107"/>
                </a:cubicBezTo>
                <a:cubicBezTo>
                  <a:pt x="1013" y="214"/>
                  <a:pt x="909" y="299"/>
                  <a:pt x="661" y="667"/>
                </a:cubicBezTo>
                <a:cubicBezTo>
                  <a:pt x="413" y="1035"/>
                  <a:pt x="138" y="1423"/>
                  <a:pt x="0" y="1622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12" name="Rectangle 28"/>
          <p:cNvSpPr>
            <a:spLocks noChangeArrowheads="1"/>
          </p:cNvSpPr>
          <p:nvPr/>
        </p:nvSpPr>
        <p:spPr bwMode="auto">
          <a:xfrm>
            <a:off x="3532188" y="40703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A</a:t>
            </a:r>
          </a:p>
        </p:txBody>
      </p:sp>
      <p:sp>
        <p:nvSpPr>
          <p:cNvPr id="144413" name="Rectangle 29"/>
          <p:cNvSpPr>
            <a:spLocks noChangeArrowheads="1"/>
          </p:cNvSpPr>
          <p:nvPr/>
        </p:nvSpPr>
        <p:spPr bwMode="auto">
          <a:xfrm>
            <a:off x="4229100" y="40703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B</a:t>
            </a:r>
          </a:p>
        </p:txBody>
      </p:sp>
      <p:sp>
        <p:nvSpPr>
          <p:cNvPr id="144414" name="Rectangle 30"/>
          <p:cNvSpPr>
            <a:spLocks noChangeArrowheads="1"/>
          </p:cNvSpPr>
          <p:nvPr/>
        </p:nvSpPr>
        <p:spPr bwMode="auto">
          <a:xfrm>
            <a:off x="4876800" y="407035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latin typeface="Arial" charset="0"/>
              </a:rPr>
              <a:t>C</a:t>
            </a:r>
          </a:p>
        </p:txBody>
      </p:sp>
      <p:sp>
        <p:nvSpPr>
          <p:cNvPr id="144421" name="Text Box 37"/>
          <p:cNvSpPr txBox="1">
            <a:spLocks noChangeArrowheads="1"/>
          </p:cNvSpPr>
          <p:nvPr/>
        </p:nvSpPr>
        <p:spPr bwMode="auto">
          <a:xfrm>
            <a:off x="3579813" y="4357688"/>
            <a:ext cx="159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Muscle length</a:t>
            </a:r>
          </a:p>
        </p:txBody>
      </p:sp>
      <p:sp>
        <p:nvSpPr>
          <p:cNvPr id="144422" name="Text Box 38"/>
          <p:cNvSpPr txBox="1">
            <a:spLocks noChangeArrowheads="1"/>
          </p:cNvSpPr>
          <p:nvPr/>
        </p:nvSpPr>
        <p:spPr bwMode="auto">
          <a:xfrm>
            <a:off x="2068513" y="2276475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>
                <a:latin typeface="Arial" charset="0"/>
              </a:rPr>
              <a:t>Force</a:t>
            </a:r>
          </a:p>
        </p:txBody>
      </p:sp>
      <p:sp>
        <p:nvSpPr>
          <p:cNvPr id="144424" name="Text Box 40"/>
          <p:cNvSpPr txBox="1">
            <a:spLocks noChangeArrowheads="1"/>
          </p:cNvSpPr>
          <p:nvPr/>
        </p:nvSpPr>
        <p:spPr bwMode="auto">
          <a:xfrm>
            <a:off x="6127750" y="1190625"/>
            <a:ext cx="225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Active force production</a:t>
            </a:r>
          </a:p>
        </p:txBody>
      </p:sp>
      <p:sp>
        <p:nvSpPr>
          <p:cNvPr id="144426" name="Line 42"/>
          <p:cNvSpPr>
            <a:spLocks noChangeShapeType="1"/>
          </p:cNvSpPr>
          <p:nvPr/>
        </p:nvSpPr>
        <p:spPr bwMode="auto">
          <a:xfrm flipH="1">
            <a:off x="76200" y="6591300"/>
            <a:ext cx="1854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28" name="Line 44"/>
          <p:cNvSpPr>
            <a:spLocks noChangeShapeType="1"/>
          </p:cNvSpPr>
          <p:nvPr/>
        </p:nvSpPr>
        <p:spPr bwMode="auto">
          <a:xfrm flipV="1">
            <a:off x="250825" y="6254750"/>
            <a:ext cx="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29" name="Line 45"/>
          <p:cNvSpPr>
            <a:spLocks noChangeShapeType="1"/>
          </p:cNvSpPr>
          <p:nvPr/>
        </p:nvSpPr>
        <p:spPr bwMode="auto">
          <a:xfrm flipV="1">
            <a:off x="88900" y="5880100"/>
            <a:ext cx="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37" name="Freeform 53"/>
          <p:cNvSpPr>
            <a:spLocks/>
          </p:cNvSpPr>
          <p:nvPr/>
        </p:nvSpPr>
        <p:spPr bwMode="auto">
          <a:xfrm>
            <a:off x="3698875" y="2984500"/>
            <a:ext cx="2295525" cy="1066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1446" y="0"/>
              </a:cxn>
            </a:cxnLst>
            <a:rect l="0" t="0" r="r" b="b"/>
            <a:pathLst>
              <a:path w="1446" h="672">
                <a:moveTo>
                  <a:pt x="0" y="672"/>
                </a:moveTo>
                <a:lnTo>
                  <a:pt x="1446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44439" name="Text Box 55"/>
          <p:cNvSpPr txBox="1">
            <a:spLocks noChangeArrowheads="1"/>
          </p:cNvSpPr>
          <p:nvPr/>
        </p:nvSpPr>
        <p:spPr bwMode="auto">
          <a:xfrm>
            <a:off x="6143625" y="2638425"/>
            <a:ext cx="1403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>
                <a:latin typeface="Arial" charset="0"/>
              </a:rPr>
              <a:t>Passive force</a:t>
            </a:r>
          </a:p>
        </p:txBody>
      </p:sp>
      <p:sp>
        <p:nvSpPr>
          <p:cNvPr id="144440" name="Text Box 56"/>
          <p:cNvSpPr txBox="1">
            <a:spLocks noChangeArrowheads="1"/>
          </p:cNvSpPr>
          <p:nvPr/>
        </p:nvSpPr>
        <p:spPr bwMode="auto">
          <a:xfrm>
            <a:off x="6159500" y="1738313"/>
            <a:ext cx="271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800">
                <a:latin typeface="Arial" charset="0"/>
              </a:rPr>
              <a:t>Isometric (no shortening)</a:t>
            </a:r>
          </a:p>
          <a:p>
            <a:pPr algn="ctr"/>
            <a:r>
              <a:rPr lang="en-GB" sz="1800">
                <a:latin typeface="Arial" charset="0"/>
              </a:rPr>
              <a:t>contraction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0185 L 0.29583 -0.3685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2083 L 0.38143 -0.33009 " pathEditMode="relative" ptsTypes="AA">
                                      <p:cBhvr>
                                        <p:cTn id="30" dur="20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46805 -0.2666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417 L 0.45174 -0.36342 " pathEditMode="relative" ptsTypes="AA">
                                      <p:cBhvr>
                                        <p:cTn id="72" dur="20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54306 -0.36296 " pathEditMode="relative" ptsTypes="AA">
                                      <p:cBhvr>
                                        <p:cTn id="82" dur="20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4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44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09" grpId="0" animBg="1"/>
      <p:bldP spid="144410" grpId="0" animBg="1"/>
      <p:bldP spid="144411" grpId="0" animBg="1"/>
      <p:bldP spid="144415" grpId="0" animBg="1"/>
      <p:bldP spid="144415" grpId="1" animBg="1"/>
      <p:bldP spid="144415" grpId="2" animBg="1"/>
      <p:bldP spid="144416" grpId="0" animBg="1"/>
      <p:bldP spid="144416" grpId="1" animBg="1"/>
      <p:bldP spid="144416" grpId="2" animBg="1"/>
      <p:bldP spid="144417" grpId="0" animBg="1"/>
      <p:bldP spid="144417" grpId="1" animBg="1"/>
      <p:bldP spid="144417" grpId="2" animBg="1"/>
      <p:bldP spid="144395" grpId="0" animBg="1"/>
      <p:bldP spid="144424" grpId="0"/>
      <p:bldP spid="144426" grpId="0" animBg="1"/>
      <p:bldP spid="144428" grpId="0" animBg="1"/>
      <p:bldP spid="144428" grpId="1" animBg="1"/>
      <p:bldP spid="144428" grpId="2" animBg="1"/>
      <p:bldP spid="144429" grpId="0" animBg="1"/>
      <p:bldP spid="144429" grpId="1" animBg="1"/>
      <p:bldP spid="144429" grpId="2" animBg="1"/>
      <p:bldP spid="144437" grpId="0" animBg="1"/>
      <p:bldP spid="144439" grpId="0"/>
      <p:bldP spid="144440" grpId="0"/>
      <p:bldP spid="144440" grpId="1"/>
    </p:bldLst>
  </p:timing>
</p:sld>
</file>

<file path=ppt/theme/theme1.xml><?xml version="1.0" encoding="utf-8"?>
<a:theme xmlns:a="http://schemas.openxmlformats.org/drawingml/2006/main" name="Mb ChB CVS core course_mechanical properties">
  <a:themeElements>
    <a:clrScheme name="Mb ChB CVS core course_mechanical properties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Mb ChB CVS core course_mechanical properti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b ChB CVS core course_mechanical properti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b ChB CVS core course_mechanical properti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b ChB CVS core course_mechanical properti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 ChB CVS core course_mechanical properties</Template>
  <TotalTime>4914</TotalTime>
  <Words>1592</Words>
  <Application>Microsoft Office PowerPoint</Application>
  <PresentationFormat>On-screen Show (4:3)</PresentationFormat>
  <Paragraphs>281</Paragraphs>
  <Slides>40</Slides>
  <Notes>0</Notes>
  <HiddenSlides>0</HiddenSlides>
  <MMClips>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Mb ChB CVS core course_mechanical properties</vt:lpstr>
      <vt:lpstr>Chart</vt:lpstr>
      <vt:lpstr>Mechanical properties of the heart </vt:lpstr>
      <vt:lpstr>Topics covered - learning objectives</vt:lpstr>
      <vt:lpstr>Contraction of the whole heart</vt:lpstr>
      <vt:lpstr>A single ventricular cell</vt:lpstr>
      <vt:lpstr>Single cell structure</vt:lpstr>
      <vt:lpstr>3D single cell structure</vt:lpstr>
      <vt:lpstr>Excitation-Contraction (EC) coupling in the heart</vt:lpstr>
      <vt:lpstr>The relationship between force production and intracellular [Ca] </vt:lpstr>
      <vt:lpstr>Length – tension relation in cardiac muscle</vt:lpstr>
      <vt:lpstr>Length – tension relation  Cardiac and skeletal muscle compared</vt:lpstr>
      <vt:lpstr>Concepts of preload and afterload</vt:lpstr>
      <vt:lpstr>in vivo correlates of preload</vt:lpstr>
      <vt:lpstr>in vivo correlates of afterload</vt:lpstr>
      <vt:lpstr>How the contraction of the heart responds to ventricular filling and aortic pressure</vt:lpstr>
      <vt:lpstr>Frank-Starling relationship</vt:lpstr>
      <vt:lpstr>Frank-Starling relationship</vt:lpstr>
      <vt:lpstr>Changes in the number of cross bridges</vt:lpstr>
      <vt:lpstr>Length and myofilament sensitivity </vt:lpstr>
      <vt:lpstr>The Cardiac Cycle - a description of mechanical and electrical events, volume changes and sounds associated with the heart beat</vt:lpstr>
      <vt:lpstr>Phases of the Cardiac Cycle  </vt:lpstr>
      <vt:lpstr>Quick review of anatomy - heart valves</vt:lpstr>
      <vt:lpstr>Atrial systole</vt:lpstr>
      <vt:lpstr>Isovolumic contraction</vt:lpstr>
      <vt:lpstr>Rapid ejection</vt:lpstr>
      <vt:lpstr>Reduced ejection</vt:lpstr>
      <vt:lpstr>Isovolumic relaxation</vt:lpstr>
      <vt:lpstr>Rapid ventricular filling</vt:lpstr>
      <vt:lpstr>Reduced ventricular filling</vt:lpstr>
      <vt:lpstr>The Wiggers diagram</vt:lpstr>
      <vt:lpstr>Pulmonary circulation pressures – a reminder</vt:lpstr>
      <vt:lpstr>Pressures</vt:lpstr>
      <vt:lpstr>Pressure – volume loop in heart</vt:lpstr>
      <vt:lpstr>Preload and afterload on the pressure – volume loop</vt:lpstr>
      <vt:lpstr>Frank-Starling relationship</vt:lpstr>
      <vt:lpstr>Increasing preload increases stroke volume</vt:lpstr>
      <vt:lpstr>Increasing afterload decreases stroke volume</vt:lpstr>
      <vt:lpstr>Cardiac contractility</vt:lpstr>
      <vt:lpstr>Different Frank-Starling relations as cardiac contractility changes</vt:lpstr>
      <vt:lpstr>Changes occurring during exercise</vt:lpstr>
      <vt:lpstr>Review – essential elements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Mechanical Properties of the Heart</dc:title>
  <dc:creator>Dr. K.T. MacLeod</dc:creator>
  <cp:lastModifiedBy>Shiel, Nuala</cp:lastModifiedBy>
  <cp:revision>70</cp:revision>
  <dcterms:created xsi:type="dcterms:W3CDTF">2004-08-24T08:23:07Z</dcterms:created>
  <dcterms:modified xsi:type="dcterms:W3CDTF">2012-10-05T13:09:05Z</dcterms:modified>
</cp:coreProperties>
</file>