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2" r:id="rId2"/>
    <p:sldId id="272" r:id="rId3"/>
    <p:sldId id="303" r:id="rId4"/>
    <p:sldId id="304" r:id="rId5"/>
    <p:sldId id="305" r:id="rId6"/>
    <p:sldId id="306" r:id="rId7"/>
    <p:sldId id="307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38" autoAdjust="0"/>
  </p:normalViewPr>
  <p:slideViewPr>
    <p:cSldViewPr snapToGrid="0" showGuides="1">
      <p:cViewPr>
        <p:scale>
          <a:sx n="50" d="100"/>
          <a:sy n="50" d="100"/>
        </p:scale>
        <p:origin x="-540" y="-84"/>
      </p:cViewPr>
      <p:guideLst>
        <p:guide orient="horz" pos="664"/>
        <p:guide pos="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1F263C-BEE3-4359-AF7D-B2CC10213B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026F59-1344-4E48-A60C-65AB6D1B6A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77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3BEA-2491-449D-999E-9DD899C54FD3}" type="slidenum">
              <a:rPr lang="en-GB"/>
              <a:pPr/>
              <a:t>6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6E7A-E3CB-4E8A-A462-A29B4A1313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A60C-680B-4AFD-86FF-3AF34DDDFA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57921-7FE3-4FC6-897B-2958903CE0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1C1132-90B0-41D0-ACF2-1FCC408435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338E-512C-493A-AB7F-084314476E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362A-278B-406C-A1D9-D9D3CEDF55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D04A-5453-4821-8E8D-C131608248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129BD-7371-43C6-A394-F78C8E1E27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2C45-2B8F-4D74-BC31-1BDAA70D2A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B8F4-DE77-410D-A31B-76F2CAFA34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3A22-2860-4ECC-A567-3E444A5861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ECE26-0308-40E6-AA05-344F72B5FF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F3849-808A-49AA-BF87-1DA8053DC829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24000"/>
            <a:ext cx="8140700" cy="1562100"/>
          </a:xfrm>
        </p:spPr>
        <p:txBody>
          <a:bodyPr/>
          <a:lstStyle/>
          <a:p>
            <a:r>
              <a:rPr lang="en-GB" sz="5400" dirty="0">
                <a:latin typeface="Arial" charset="0"/>
              </a:rPr>
              <a:t>Integration of responses to haemorrhage</a:t>
            </a:r>
            <a:endParaRPr lang="en-GB" sz="54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429000"/>
            <a:ext cx="7772400" cy="18383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Ken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MacLeod</a:t>
            </a:r>
          </a:p>
          <a:p>
            <a:pPr>
              <a:buFontTx/>
              <a:buNone/>
            </a:pPr>
            <a:r>
              <a:rPr lang="en-GB" altLang="en-GB" sz="18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8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800" dirty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sz="1800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79388" y="645318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41300"/>
            <a:ext cx="7772400" cy="850900"/>
          </a:xfrm>
        </p:spPr>
        <p:txBody>
          <a:bodyPr/>
          <a:lstStyle/>
          <a:p>
            <a:r>
              <a:rPr lang="en-GB">
                <a:latin typeface="Arial" charset="0"/>
              </a:rPr>
              <a:t>Tutorial Scenario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892300"/>
            <a:ext cx="3810000" cy="4114800"/>
          </a:xfrm>
        </p:spPr>
        <p:txBody>
          <a:bodyPr/>
          <a:lstStyle/>
          <a:p>
            <a:r>
              <a:rPr lang="en-GB" sz="2000">
                <a:latin typeface="Arial" charset="0"/>
              </a:rPr>
              <a:t>Male with partially severed femoral artery  </a:t>
            </a:r>
          </a:p>
          <a:p>
            <a:r>
              <a:rPr lang="en-GB" sz="2000">
                <a:latin typeface="Arial" charset="0"/>
              </a:rPr>
              <a:t>On admission, he was </a:t>
            </a:r>
          </a:p>
          <a:p>
            <a:pPr lvl="1"/>
            <a:r>
              <a:rPr lang="en-GB" sz="1800">
                <a:latin typeface="Arial" charset="0"/>
              </a:rPr>
              <a:t>pale, </a:t>
            </a:r>
          </a:p>
          <a:p>
            <a:pPr lvl="1"/>
            <a:r>
              <a:rPr lang="en-GB" sz="1800">
                <a:latin typeface="Arial" charset="0"/>
              </a:rPr>
              <a:t>agitated,</a:t>
            </a:r>
          </a:p>
          <a:p>
            <a:pPr lvl="1"/>
            <a:r>
              <a:rPr lang="en-GB" sz="1800">
                <a:latin typeface="Arial" charset="0"/>
              </a:rPr>
              <a:t>thirsty, </a:t>
            </a:r>
          </a:p>
          <a:p>
            <a:pPr lvl="1"/>
            <a:r>
              <a:rPr lang="en-GB" sz="1800">
                <a:latin typeface="Arial" charset="0"/>
              </a:rPr>
              <a:t>cold extremities </a:t>
            </a:r>
          </a:p>
        </p:txBody>
      </p:sp>
      <p:graphicFrame>
        <p:nvGraphicFramePr>
          <p:cNvPr id="26697" name="Group 73"/>
          <p:cNvGraphicFramePr>
            <a:graphicFrameLocks noGrp="1"/>
          </p:cNvGraphicFramePr>
          <p:nvPr>
            <p:ph sz="half" idx="1"/>
          </p:nvPr>
        </p:nvGraphicFramePr>
        <p:xfrm>
          <a:off x="688975" y="1498600"/>
          <a:ext cx="4572000" cy="4251960"/>
        </p:xfrm>
        <a:graphic>
          <a:graphicData uri="http://schemas.openxmlformats.org/drawingml/2006/table">
            <a:tbl>
              <a:tblPr/>
              <a:tblGrid>
                <a:gridCol w="1771650"/>
                <a:gridCol w="1527175"/>
                <a:gridCol w="12731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admission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hrs later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(beats/min)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(mmHg)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venous pressure (cm saline)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Haemoglobin (g/l)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 (mM/l)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4699000"/>
            <a:ext cx="344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Normal values = 3 to 11 cm H</a:t>
            </a:r>
            <a:r>
              <a:rPr lang="pt-BR" sz="11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O or 2 to 8 mmHg (conversion factor 1 cm H</a:t>
            </a:r>
            <a:r>
              <a:rPr lang="pt-BR" sz="11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O = 0.74mmHg)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688975" y="6350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Central venous pressure low </a:t>
            </a:r>
          </a:p>
        </p:txBody>
      </p:sp>
      <p:grpSp>
        <p:nvGrpSpPr>
          <p:cNvPr id="170020" name="Group 36"/>
          <p:cNvGrpSpPr>
            <a:grpSpLocks/>
          </p:cNvGrpSpPr>
          <p:nvPr/>
        </p:nvGrpSpPr>
        <p:grpSpPr bwMode="auto">
          <a:xfrm>
            <a:off x="2616200" y="685800"/>
            <a:ext cx="3060700" cy="701675"/>
            <a:chOff x="1648" y="432"/>
            <a:chExt cx="1928" cy="442"/>
          </a:xfrm>
        </p:grpSpPr>
        <p:sp>
          <p:nvSpPr>
            <p:cNvPr id="169989" name="Text Box 5"/>
            <p:cNvSpPr txBox="1">
              <a:spLocks noChangeArrowheads="1"/>
            </p:cNvSpPr>
            <p:nvPr/>
          </p:nvSpPr>
          <p:spPr bwMode="auto">
            <a:xfrm>
              <a:off x="2192" y="432"/>
              <a:ext cx="1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Indicates low blood volume</a:t>
              </a:r>
            </a:p>
          </p:txBody>
        </p:sp>
        <p:sp>
          <p:nvSpPr>
            <p:cNvPr id="169997" name="Line 13"/>
            <p:cNvSpPr>
              <a:spLocks noChangeShapeType="1"/>
            </p:cNvSpPr>
            <p:nvPr/>
          </p:nvSpPr>
          <p:spPr bwMode="auto">
            <a:xfrm>
              <a:off x="1648" y="640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64" name="Group 80"/>
          <p:cNvGrpSpPr>
            <a:grpSpLocks/>
          </p:cNvGrpSpPr>
          <p:nvPr/>
        </p:nvGrpSpPr>
        <p:grpSpPr bwMode="auto">
          <a:xfrm>
            <a:off x="5287963" y="355600"/>
            <a:ext cx="3856037" cy="1006475"/>
            <a:chOff x="3331" y="224"/>
            <a:chExt cx="2429" cy="634"/>
          </a:xfrm>
        </p:grpSpPr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3968" y="224"/>
              <a:ext cx="17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Less blood returning to heart – lower venous return</a:t>
              </a:r>
            </a:p>
          </p:txBody>
        </p:sp>
        <p:sp>
          <p:nvSpPr>
            <p:cNvPr id="169998" name="Line 14"/>
            <p:cNvSpPr>
              <a:spLocks noChangeShapeType="1"/>
            </p:cNvSpPr>
            <p:nvPr/>
          </p:nvSpPr>
          <p:spPr bwMode="auto">
            <a:xfrm>
              <a:off x="3331" y="499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2" name="Group 38"/>
          <p:cNvGrpSpPr>
            <a:grpSpLocks/>
          </p:cNvGrpSpPr>
          <p:nvPr/>
        </p:nvGrpSpPr>
        <p:grpSpPr bwMode="auto">
          <a:xfrm>
            <a:off x="6515100" y="1308100"/>
            <a:ext cx="2201863" cy="1397000"/>
            <a:chOff x="4104" y="824"/>
            <a:chExt cx="1387" cy="880"/>
          </a:xfrm>
        </p:grpSpPr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4139" y="1419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Stroke volume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4104" y="1456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9999" name="Line 15"/>
            <p:cNvSpPr>
              <a:spLocks noChangeShapeType="1"/>
            </p:cNvSpPr>
            <p:nvPr/>
          </p:nvSpPr>
          <p:spPr bwMode="auto">
            <a:xfrm>
              <a:off x="4768" y="82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560763" y="2260600"/>
            <a:ext cx="2674937" cy="449263"/>
            <a:chOff x="2243" y="1424"/>
            <a:chExt cx="1685" cy="283"/>
          </a:xfrm>
        </p:grpSpPr>
        <p:sp>
          <p:nvSpPr>
            <p:cNvPr id="169992" name="Text Box 8"/>
            <p:cNvSpPr txBox="1">
              <a:spLocks noChangeArrowheads="1"/>
            </p:cNvSpPr>
            <p:nvPr/>
          </p:nvSpPr>
          <p:spPr bwMode="auto">
            <a:xfrm>
              <a:off x="2256" y="1424"/>
              <a:ext cx="1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Cardiac output</a:t>
              </a:r>
            </a:p>
          </p:txBody>
        </p: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>
              <a:off x="2243" y="1459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1" name="Line 17"/>
            <p:cNvSpPr>
              <a:spLocks noChangeShapeType="1"/>
            </p:cNvSpPr>
            <p:nvPr/>
          </p:nvSpPr>
          <p:spPr bwMode="auto">
            <a:xfrm flipH="1">
              <a:off x="3480" y="1560"/>
              <a:ext cx="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4" name="Group 40"/>
          <p:cNvGrpSpPr>
            <a:grpSpLocks/>
          </p:cNvGrpSpPr>
          <p:nvPr/>
        </p:nvGrpSpPr>
        <p:grpSpPr bwMode="auto">
          <a:xfrm>
            <a:off x="688975" y="2247900"/>
            <a:ext cx="2663825" cy="436563"/>
            <a:chOff x="434" y="1416"/>
            <a:chExt cx="1678" cy="275"/>
          </a:xfrm>
        </p:grpSpPr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434" y="1416"/>
              <a:ext cx="1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pressure</a:t>
              </a:r>
            </a:p>
          </p:txBody>
        </p:sp>
        <p:sp>
          <p:nvSpPr>
            <p:cNvPr id="169996" name="Line 12"/>
            <p:cNvSpPr>
              <a:spLocks noChangeShapeType="1"/>
            </p:cNvSpPr>
            <p:nvPr/>
          </p:nvSpPr>
          <p:spPr bwMode="auto">
            <a:xfrm>
              <a:off x="434" y="1443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2" name="Line 18"/>
            <p:cNvSpPr>
              <a:spLocks noChangeShapeType="1"/>
            </p:cNvSpPr>
            <p:nvPr/>
          </p:nvSpPr>
          <p:spPr bwMode="auto">
            <a:xfrm flipH="1">
              <a:off x="1656" y="1560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8" name="Group 44"/>
          <p:cNvGrpSpPr>
            <a:grpSpLocks/>
          </p:cNvGrpSpPr>
          <p:nvPr/>
        </p:nvGrpSpPr>
        <p:grpSpPr bwMode="auto">
          <a:xfrm>
            <a:off x="6908800" y="3340100"/>
            <a:ext cx="2082800" cy="396875"/>
            <a:chOff x="4352" y="2104"/>
            <a:chExt cx="1312" cy="250"/>
          </a:xfrm>
        </p:grpSpPr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4904" y="2104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HR</a:t>
              </a:r>
            </a:p>
          </p:txBody>
        </p:sp>
        <p:sp>
          <p:nvSpPr>
            <p:cNvPr id="170014" name="Line 30"/>
            <p:cNvSpPr>
              <a:spLocks noChangeShapeType="1"/>
            </p:cNvSpPr>
            <p:nvPr/>
          </p:nvSpPr>
          <p:spPr bwMode="auto">
            <a:xfrm>
              <a:off x="4352" y="2240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8" name="Line 34"/>
            <p:cNvSpPr>
              <a:spLocks noChangeShapeType="1"/>
            </p:cNvSpPr>
            <p:nvPr/>
          </p:nvSpPr>
          <p:spPr bwMode="auto">
            <a:xfrm flipV="1">
              <a:off x="4891" y="2139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2" name="Group 48"/>
          <p:cNvGrpSpPr>
            <a:grpSpLocks/>
          </p:cNvGrpSpPr>
          <p:nvPr/>
        </p:nvGrpSpPr>
        <p:grpSpPr bwMode="auto">
          <a:xfrm>
            <a:off x="6946900" y="5791200"/>
            <a:ext cx="1790700" cy="396875"/>
            <a:chOff x="4376" y="3648"/>
            <a:chExt cx="1128" cy="250"/>
          </a:xfrm>
        </p:grpSpPr>
        <p:sp>
          <p:nvSpPr>
            <p:cNvPr id="170011" name="Text Box 27"/>
            <p:cNvSpPr txBox="1">
              <a:spLocks noChangeArrowheads="1"/>
            </p:cNvSpPr>
            <p:nvPr/>
          </p:nvSpPr>
          <p:spPr bwMode="auto">
            <a:xfrm>
              <a:off x="4848" y="3648"/>
              <a:ext cx="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TPR</a:t>
              </a:r>
            </a:p>
          </p:txBody>
        </p:sp>
        <p:sp>
          <p:nvSpPr>
            <p:cNvPr id="170016" name="Line 32"/>
            <p:cNvSpPr>
              <a:spLocks noChangeShapeType="1"/>
            </p:cNvSpPr>
            <p:nvPr/>
          </p:nvSpPr>
          <p:spPr bwMode="auto">
            <a:xfrm>
              <a:off x="4376" y="38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9" name="Line 35"/>
            <p:cNvSpPr>
              <a:spLocks noChangeShapeType="1"/>
            </p:cNvSpPr>
            <p:nvPr/>
          </p:nvSpPr>
          <p:spPr bwMode="auto">
            <a:xfrm flipV="1">
              <a:off x="4824" y="3688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6" name="Group 42"/>
          <p:cNvGrpSpPr>
            <a:grpSpLocks/>
          </p:cNvGrpSpPr>
          <p:nvPr/>
        </p:nvGrpSpPr>
        <p:grpSpPr bwMode="auto">
          <a:xfrm>
            <a:off x="1816100" y="2755900"/>
            <a:ext cx="3200400" cy="1084263"/>
            <a:chOff x="1144" y="1736"/>
            <a:chExt cx="2016" cy="683"/>
          </a:xfrm>
        </p:grpSpPr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1330" y="2128"/>
              <a:ext cx="1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Baroreceptor firing</a:t>
              </a:r>
            </a:p>
          </p:txBody>
        </p: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>
              <a:off x="1306" y="2171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25" name="Line 41"/>
            <p:cNvSpPr>
              <a:spLocks noChangeShapeType="1"/>
            </p:cNvSpPr>
            <p:nvPr/>
          </p:nvSpPr>
          <p:spPr bwMode="auto">
            <a:xfrm>
              <a:off x="1144" y="1736"/>
              <a:ext cx="64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4" name="Group 50"/>
          <p:cNvGrpSpPr>
            <a:grpSpLocks/>
          </p:cNvGrpSpPr>
          <p:nvPr/>
        </p:nvGrpSpPr>
        <p:grpSpPr bwMode="auto">
          <a:xfrm>
            <a:off x="4419600" y="3225800"/>
            <a:ext cx="2743200" cy="701675"/>
            <a:chOff x="2784" y="2032"/>
            <a:chExt cx="1728" cy="442"/>
          </a:xfrm>
        </p:grpSpPr>
        <p:sp>
          <p:nvSpPr>
            <p:cNvPr id="170005" name="Line 21"/>
            <p:cNvSpPr>
              <a:spLocks noChangeShapeType="1"/>
            </p:cNvSpPr>
            <p:nvPr/>
          </p:nvSpPr>
          <p:spPr bwMode="auto">
            <a:xfrm>
              <a:off x="2784" y="2248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3472" y="2032"/>
              <a:ext cx="10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Parasymp. to heart</a:t>
              </a:r>
            </a:p>
          </p:txBody>
        </p:sp>
        <p:sp>
          <p:nvSpPr>
            <p:cNvPr id="170033" name="Line 49"/>
            <p:cNvSpPr>
              <a:spLocks noChangeShapeType="1"/>
            </p:cNvSpPr>
            <p:nvPr/>
          </p:nvSpPr>
          <p:spPr bwMode="auto">
            <a:xfrm>
              <a:off x="3456" y="2136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9" name="Group 55"/>
          <p:cNvGrpSpPr>
            <a:grpSpLocks/>
          </p:cNvGrpSpPr>
          <p:nvPr/>
        </p:nvGrpSpPr>
        <p:grpSpPr bwMode="auto">
          <a:xfrm>
            <a:off x="3302000" y="3911600"/>
            <a:ext cx="3683000" cy="1222375"/>
            <a:chOff x="2080" y="2464"/>
            <a:chExt cx="2320" cy="770"/>
          </a:xfrm>
        </p:grpSpPr>
        <p:sp>
          <p:nvSpPr>
            <p:cNvPr id="170008" name="Text Box 24"/>
            <p:cNvSpPr txBox="1">
              <a:spLocks noChangeArrowheads="1"/>
            </p:cNvSpPr>
            <p:nvPr/>
          </p:nvSpPr>
          <p:spPr bwMode="auto">
            <a:xfrm>
              <a:off x="3488" y="2792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Symp. to heart</a:t>
              </a:r>
            </a:p>
          </p:txBody>
        </p:sp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>
              <a:off x="2080" y="2464"/>
              <a:ext cx="13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37" name="Line 53"/>
            <p:cNvSpPr>
              <a:spLocks noChangeShapeType="1"/>
            </p:cNvSpPr>
            <p:nvPr/>
          </p:nvSpPr>
          <p:spPr bwMode="auto">
            <a:xfrm flipV="1">
              <a:off x="3488" y="2896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40" name="Group 56"/>
          <p:cNvGrpSpPr>
            <a:grpSpLocks/>
          </p:cNvGrpSpPr>
          <p:nvPr/>
        </p:nvGrpSpPr>
        <p:grpSpPr bwMode="auto">
          <a:xfrm>
            <a:off x="3022600" y="3962400"/>
            <a:ext cx="4132263" cy="2446338"/>
            <a:chOff x="1904" y="2496"/>
            <a:chExt cx="2603" cy="1541"/>
          </a:xfrm>
        </p:grpSpPr>
        <p:sp>
          <p:nvSpPr>
            <p:cNvPr id="170010" name="Text Box 26"/>
            <p:cNvSpPr txBox="1">
              <a:spLocks noChangeArrowheads="1"/>
            </p:cNvSpPr>
            <p:nvPr/>
          </p:nvSpPr>
          <p:spPr bwMode="auto">
            <a:xfrm>
              <a:off x="3443" y="3403"/>
              <a:ext cx="10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Symp. tone to blood vessels</a:t>
              </a:r>
            </a:p>
          </p:txBody>
        </p:sp>
        <p:sp>
          <p:nvSpPr>
            <p:cNvPr id="170013" name="Line 29"/>
            <p:cNvSpPr>
              <a:spLocks noChangeShapeType="1"/>
            </p:cNvSpPr>
            <p:nvPr/>
          </p:nvSpPr>
          <p:spPr bwMode="auto">
            <a:xfrm>
              <a:off x="1904" y="2496"/>
              <a:ext cx="1424" cy="1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38" name="Line 54"/>
            <p:cNvSpPr>
              <a:spLocks noChangeShapeType="1"/>
            </p:cNvSpPr>
            <p:nvPr/>
          </p:nvSpPr>
          <p:spPr bwMode="auto">
            <a:xfrm flipV="1">
              <a:off x="3435" y="3648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41" name="Text Box 57"/>
          <p:cNvSpPr txBox="1">
            <a:spLocks noChangeArrowheads="1"/>
          </p:cNvSpPr>
          <p:nvPr/>
        </p:nvSpPr>
        <p:spPr bwMode="auto">
          <a:xfrm>
            <a:off x="1603375" y="5791200"/>
            <a:ext cx="220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CO = HR x SV</a:t>
            </a:r>
          </a:p>
        </p:txBody>
      </p:sp>
      <p:grpSp>
        <p:nvGrpSpPr>
          <p:cNvPr id="170044" name="Group 60"/>
          <p:cNvGrpSpPr>
            <a:grpSpLocks/>
          </p:cNvGrpSpPr>
          <p:nvPr/>
        </p:nvGrpSpPr>
        <p:grpSpPr bwMode="auto">
          <a:xfrm>
            <a:off x="6121400" y="3683000"/>
            <a:ext cx="3124200" cy="1438275"/>
            <a:chOff x="3856" y="2320"/>
            <a:chExt cx="1968" cy="906"/>
          </a:xfrm>
        </p:grpSpPr>
        <p:sp>
          <p:nvSpPr>
            <p:cNvPr id="170009" name="Text Box 25"/>
            <p:cNvSpPr txBox="1">
              <a:spLocks noChangeArrowheads="1"/>
            </p:cNvSpPr>
            <p:nvPr/>
          </p:nvSpPr>
          <p:spPr bwMode="auto">
            <a:xfrm>
              <a:off x="4744" y="2784"/>
              <a:ext cx="10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Force of contraction</a:t>
              </a:r>
            </a:p>
          </p:txBody>
        </p:sp>
        <p:sp>
          <p:nvSpPr>
            <p:cNvPr id="170015" name="Line 31"/>
            <p:cNvSpPr>
              <a:spLocks noChangeShapeType="1"/>
            </p:cNvSpPr>
            <p:nvPr/>
          </p:nvSpPr>
          <p:spPr bwMode="auto">
            <a:xfrm>
              <a:off x="4264" y="3000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7" name="Line 33"/>
            <p:cNvSpPr>
              <a:spLocks noChangeShapeType="1"/>
            </p:cNvSpPr>
            <p:nvPr/>
          </p:nvSpPr>
          <p:spPr bwMode="auto">
            <a:xfrm flipV="1">
              <a:off x="4744" y="2904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43" name="Line 59"/>
            <p:cNvSpPr>
              <a:spLocks noChangeShapeType="1"/>
            </p:cNvSpPr>
            <p:nvPr/>
          </p:nvSpPr>
          <p:spPr bwMode="auto">
            <a:xfrm flipV="1">
              <a:off x="3856" y="2320"/>
              <a:ext cx="8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48" name="Group 64"/>
          <p:cNvGrpSpPr>
            <a:grpSpLocks/>
          </p:cNvGrpSpPr>
          <p:nvPr/>
        </p:nvGrpSpPr>
        <p:grpSpPr bwMode="auto">
          <a:xfrm>
            <a:off x="7454900" y="3251200"/>
            <a:ext cx="1498600" cy="2984500"/>
            <a:chOff x="4696" y="2048"/>
            <a:chExt cx="944" cy="1880"/>
          </a:xfrm>
        </p:grpSpPr>
        <p:sp>
          <p:nvSpPr>
            <p:cNvPr id="170045" name="Rectangle 61"/>
            <p:cNvSpPr>
              <a:spLocks noChangeArrowheads="1"/>
            </p:cNvSpPr>
            <p:nvPr/>
          </p:nvSpPr>
          <p:spPr bwMode="auto">
            <a:xfrm>
              <a:off x="4808" y="2048"/>
              <a:ext cx="440" cy="34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46" name="Rectangle 62"/>
            <p:cNvSpPr>
              <a:spLocks noChangeArrowheads="1"/>
            </p:cNvSpPr>
            <p:nvPr/>
          </p:nvSpPr>
          <p:spPr bwMode="auto">
            <a:xfrm>
              <a:off x="4696" y="2792"/>
              <a:ext cx="944" cy="43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47" name="Rectangle 63"/>
            <p:cNvSpPr>
              <a:spLocks noChangeArrowheads="1"/>
            </p:cNvSpPr>
            <p:nvPr/>
          </p:nvSpPr>
          <p:spPr bwMode="auto">
            <a:xfrm>
              <a:off x="4752" y="3624"/>
              <a:ext cx="568" cy="30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0052" name="Group 68"/>
          <p:cNvGrpSpPr>
            <a:grpSpLocks/>
          </p:cNvGrpSpPr>
          <p:nvPr/>
        </p:nvGrpSpPr>
        <p:grpSpPr bwMode="auto">
          <a:xfrm>
            <a:off x="2540000" y="6223000"/>
            <a:ext cx="614363" cy="322263"/>
            <a:chOff x="1600" y="3920"/>
            <a:chExt cx="387" cy="203"/>
          </a:xfrm>
        </p:grpSpPr>
        <p:sp>
          <p:nvSpPr>
            <p:cNvPr id="170049" name="Line 65"/>
            <p:cNvSpPr>
              <a:spLocks noChangeShapeType="1"/>
            </p:cNvSpPr>
            <p:nvPr/>
          </p:nvSpPr>
          <p:spPr bwMode="auto">
            <a:xfrm flipV="1">
              <a:off x="1600" y="3920"/>
              <a:ext cx="0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50" name="Line 66"/>
            <p:cNvSpPr>
              <a:spLocks noChangeShapeType="1"/>
            </p:cNvSpPr>
            <p:nvPr/>
          </p:nvSpPr>
          <p:spPr bwMode="auto">
            <a:xfrm flipV="1">
              <a:off x="1987" y="3931"/>
              <a:ext cx="0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51" name="AutoShape 67"/>
          <p:cNvSpPr>
            <a:spLocks noChangeArrowheads="1"/>
          </p:cNvSpPr>
          <p:nvPr/>
        </p:nvSpPr>
        <p:spPr bwMode="auto">
          <a:xfrm>
            <a:off x="1892300" y="6235700"/>
            <a:ext cx="88900" cy="444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0054" name="Group 70"/>
          <p:cNvGrpSpPr>
            <a:grpSpLocks/>
          </p:cNvGrpSpPr>
          <p:nvPr/>
        </p:nvGrpSpPr>
        <p:grpSpPr bwMode="auto">
          <a:xfrm>
            <a:off x="254000" y="4686300"/>
            <a:ext cx="2984500" cy="1104900"/>
            <a:chOff x="160" y="2952"/>
            <a:chExt cx="1880" cy="696"/>
          </a:xfrm>
        </p:grpSpPr>
        <p:sp>
          <p:nvSpPr>
            <p:cNvPr id="170042" name="Text Box 58"/>
            <p:cNvSpPr txBox="1">
              <a:spLocks noChangeArrowheads="1"/>
            </p:cNvSpPr>
            <p:nvPr/>
          </p:nvSpPr>
          <p:spPr bwMode="auto">
            <a:xfrm>
              <a:off x="160" y="2952"/>
              <a:ext cx="18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Mean BP = CO x TPR</a:t>
              </a:r>
            </a:p>
          </p:txBody>
        </p:sp>
        <p:sp>
          <p:nvSpPr>
            <p:cNvPr id="170053" name="Line 69"/>
            <p:cNvSpPr>
              <a:spLocks noChangeShapeType="1"/>
            </p:cNvSpPr>
            <p:nvPr/>
          </p:nvSpPr>
          <p:spPr bwMode="auto">
            <a:xfrm flipV="1">
              <a:off x="1176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55" name="Line 71"/>
          <p:cNvSpPr>
            <a:spLocks noChangeShapeType="1"/>
          </p:cNvSpPr>
          <p:nvPr/>
        </p:nvSpPr>
        <p:spPr bwMode="auto">
          <a:xfrm flipV="1">
            <a:off x="2590800" y="5067300"/>
            <a:ext cx="0" cy="34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>
            <a:off x="688975" y="5097463"/>
            <a:ext cx="88900" cy="444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>
            <a:off x="1003300" y="2781300"/>
            <a:ext cx="139700" cy="1689100"/>
          </a:xfrm>
          <a:prstGeom prst="upArrow">
            <a:avLst>
              <a:gd name="adj1" fmla="val 50000"/>
              <a:gd name="adj2" fmla="val 30227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70061" name="Picture 77" descr="12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27175"/>
            <a:ext cx="6705600" cy="4211638"/>
          </a:xfrm>
          <a:prstGeom prst="rect">
            <a:avLst/>
          </a:prstGeom>
          <a:noFill/>
        </p:spPr>
      </p:pic>
      <p:pic>
        <p:nvPicPr>
          <p:cNvPr id="170062" name="Picture 78" descr="ca_proc_ada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765300"/>
            <a:ext cx="5380037" cy="3813175"/>
          </a:xfrm>
          <a:prstGeom prst="rect">
            <a:avLst/>
          </a:prstGeom>
          <a:noFill/>
        </p:spPr>
      </p:pic>
      <p:pic>
        <p:nvPicPr>
          <p:cNvPr id="170063" name="Picture 79" descr="12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038" y="952500"/>
            <a:ext cx="3895725" cy="5486400"/>
          </a:xfrm>
          <a:prstGeom prst="rect">
            <a:avLst/>
          </a:prstGeom>
          <a:noFill/>
        </p:spPr>
      </p:pic>
      <p:pic>
        <p:nvPicPr>
          <p:cNvPr id="170065" name="Picture 81" descr="ca_proc_adapt2smooth mu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300" y="1930400"/>
            <a:ext cx="5092700" cy="3402013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41300" y="1320800"/>
            <a:ext cx="292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Central venous pressure (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CVP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= right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atrial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pressure; RAP) - pressure in vena cava, near right atrium. Reflects venous return - normal values = 2–8 mmHg; patient = -5mmHg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1" grpId="0"/>
      <p:bldP spid="170051" grpId="0" animBg="1"/>
      <p:bldP spid="170055" grpId="0" animBg="1"/>
      <p:bldP spid="170056" grpId="0" animBg="1"/>
      <p:bldP spid="170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997075" y="368300"/>
            <a:ext cx="507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Redistribution of blood flow – sympathetic vasoconstriction is not uniform</a:t>
            </a:r>
          </a:p>
        </p:txBody>
      </p:sp>
      <p:grpSp>
        <p:nvGrpSpPr>
          <p:cNvPr id="171046" name="Group 38"/>
          <p:cNvGrpSpPr>
            <a:grpSpLocks/>
          </p:cNvGrpSpPr>
          <p:nvPr/>
        </p:nvGrpSpPr>
        <p:grpSpPr bwMode="auto">
          <a:xfrm>
            <a:off x="688975" y="1574800"/>
            <a:ext cx="4241800" cy="2160588"/>
            <a:chOff x="434" y="992"/>
            <a:chExt cx="2672" cy="1361"/>
          </a:xfrm>
        </p:grpSpPr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434" y="992"/>
              <a:ext cx="17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skin</a:t>
              </a:r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434" y="1336"/>
              <a:ext cx="2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skeletal muscles</a:t>
              </a:r>
            </a:p>
          </p:txBody>
        </p:sp>
        <p:sp>
          <p:nvSpPr>
            <p:cNvPr id="171015" name="Text Box 7"/>
            <p:cNvSpPr txBox="1">
              <a:spLocks noChangeArrowheads="1"/>
            </p:cNvSpPr>
            <p:nvPr/>
          </p:nvSpPr>
          <p:spPr bwMode="auto">
            <a:xfrm>
              <a:off x="434" y="1728"/>
              <a:ext cx="15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gut</a:t>
              </a:r>
            </a:p>
          </p:txBody>
        </p: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434" y="2088"/>
              <a:ext cx="20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kidney</a:t>
              </a:r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434" y="1032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434" y="1371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434" y="1766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>
              <a:off x="434" y="2129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7" name="Group 39"/>
          <p:cNvGrpSpPr>
            <a:grpSpLocks/>
          </p:cNvGrpSpPr>
          <p:nvPr/>
        </p:nvGrpSpPr>
        <p:grpSpPr bwMode="auto">
          <a:xfrm>
            <a:off x="2959100" y="1435100"/>
            <a:ext cx="4140200" cy="701675"/>
            <a:chOff x="1864" y="904"/>
            <a:chExt cx="2608" cy="442"/>
          </a:xfrm>
        </p:grpSpPr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>
              <a:off x="1864" y="1112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2904" y="904"/>
              <a:ext cx="15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Subject is pale and skin feels cold</a:t>
              </a:r>
            </a:p>
          </p:txBody>
        </p:sp>
      </p:grp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4648200" y="2654300"/>
            <a:ext cx="3302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Cerebral and cardiac blood flow unchanged</a:t>
            </a:r>
          </a:p>
        </p:txBody>
      </p:sp>
      <p:grpSp>
        <p:nvGrpSpPr>
          <p:cNvPr id="171051" name="Group 43"/>
          <p:cNvGrpSpPr>
            <a:grpSpLocks/>
          </p:cNvGrpSpPr>
          <p:nvPr/>
        </p:nvGrpSpPr>
        <p:grpSpPr bwMode="auto">
          <a:xfrm>
            <a:off x="6342063" y="5092700"/>
            <a:ext cx="673100" cy="638175"/>
            <a:chOff x="3995" y="3208"/>
            <a:chExt cx="424" cy="402"/>
          </a:xfrm>
        </p:grpSpPr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3995" y="3360"/>
              <a:ext cx="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AII</a:t>
              </a:r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4168" y="3208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3" name="Group 45"/>
          <p:cNvGrpSpPr>
            <a:grpSpLocks/>
          </p:cNvGrpSpPr>
          <p:nvPr/>
        </p:nvGrpSpPr>
        <p:grpSpPr bwMode="auto">
          <a:xfrm>
            <a:off x="5448300" y="5715000"/>
            <a:ext cx="2146300" cy="831850"/>
            <a:chOff x="3432" y="3600"/>
            <a:chExt cx="1352" cy="524"/>
          </a:xfrm>
        </p:grpSpPr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>
              <a:off x="3432" y="3856"/>
              <a:ext cx="135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Vasoconstrictor</a:t>
              </a:r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176" y="3600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2" name="Group 44"/>
          <p:cNvGrpSpPr>
            <a:grpSpLocks/>
          </p:cNvGrpSpPr>
          <p:nvPr/>
        </p:nvGrpSpPr>
        <p:grpSpPr bwMode="auto">
          <a:xfrm>
            <a:off x="6845300" y="5562600"/>
            <a:ext cx="1981200" cy="958850"/>
            <a:chOff x="4312" y="3504"/>
            <a:chExt cx="1248" cy="604"/>
          </a:xfrm>
        </p:grpSpPr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>
              <a:off x="4944" y="3840"/>
              <a:ext cx="616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Thirst</a:t>
              </a:r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4312" y="3504"/>
              <a:ext cx="79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0" name="Group 42"/>
          <p:cNvGrpSpPr>
            <a:grpSpLocks/>
          </p:cNvGrpSpPr>
          <p:nvPr/>
        </p:nvGrpSpPr>
        <p:grpSpPr bwMode="auto">
          <a:xfrm>
            <a:off x="6794500" y="5016500"/>
            <a:ext cx="1778000" cy="396875"/>
            <a:chOff x="4280" y="3160"/>
            <a:chExt cx="1120" cy="250"/>
          </a:xfrm>
        </p:grpSpPr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4864" y="3160"/>
              <a:ext cx="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ACE</a:t>
              </a:r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4280" y="3280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9" name="Group 41"/>
          <p:cNvGrpSpPr>
            <a:grpSpLocks/>
          </p:cNvGrpSpPr>
          <p:nvPr/>
        </p:nvGrpSpPr>
        <p:grpSpPr bwMode="auto">
          <a:xfrm>
            <a:off x="5168900" y="3771900"/>
            <a:ext cx="3556000" cy="1336675"/>
            <a:chOff x="3256" y="2376"/>
            <a:chExt cx="2240" cy="842"/>
          </a:xfrm>
        </p:grpSpPr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3360" y="2376"/>
              <a:ext cx="21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Angiotensinogen (liver)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4032" y="2968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AI</a:t>
              </a:r>
            </a:p>
          </p:txBody>
        </p: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4168" y="2640"/>
              <a:ext cx="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42" name="Line 34"/>
            <p:cNvSpPr>
              <a:spLocks noChangeShapeType="1"/>
            </p:cNvSpPr>
            <p:nvPr/>
          </p:nvSpPr>
          <p:spPr bwMode="auto">
            <a:xfrm>
              <a:off x="3256" y="2800"/>
              <a:ext cx="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523875" y="3784600"/>
            <a:ext cx="4822825" cy="879475"/>
            <a:chOff x="330" y="2384"/>
            <a:chExt cx="3038" cy="554"/>
          </a:xfrm>
        </p:grpSpPr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>
              <a:off x="1024" y="2384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330" y="2688"/>
              <a:ext cx="21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Low renal artery pressure</a:t>
              </a:r>
            </a:p>
          </p:txBody>
        </p:sp>
        <p:sp>
          <p:nvSpPr>
            <p:cNvPr id="171034" name="Text Box 26"/>
            <p:cNvSpPr txBox="1">
              <a:spLocks noChangeArrowheads="1"/>
            </p:cNvSpPr>
            <p:nvPr/>
          </p:nvSpPr>
          <p:spPr bwMode="auto">
            <a:xfrm>
              <a:off x="2768" y="2680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renin</a:t>
              </a:r>
            </a:p>
          </p:txBody>
        </p:sp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 flipV="1">
              <a:off x="2768" y="270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43" name="Line 35"/>
            <p:cNvSpPr>
              <a:spLocks noChangeShapeType="1"/>
            </p:cNvSpPr>
            <p:nvPr/>
          </p:nvSpPr>
          <p:spPr bwMode="auto">
            <a:xfrm>
              <a:off x="2296" y="2800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4" name="Group 46"/>
          <p:cNvGrpSpPr>
            <a:grpSpLocks/>
          </p:cNvGrpSpPr>
          <p:nvPr/>
        </p:nvGrpSpPr>
        <p:grpSpPr bwMode="auto">
          <a:xfrm>
            <a:off x="1320800" y="5334000"/>
            <a:ext cx="5003800" cy="396875"/>
            <a:chOff x="832" y="3360"/>
            <a:chExt cx="3152" cy="250"/>
          </a:xfrm>
        </p:grpSpPr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>
              <a:off x="832" y="3360"/>
              <a:ext cx="2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Aldosterone (adrenal cortex)</a:t>
              </a:r>
            </a:p>
          </p:txBody>
        </p:sp>
        <p:sp>
          <p:nvSpPr>
            <p:cNvPr id="171044" name="Line 36"/>
            <p:cNvSpPr>
              <a:spLocks noChangeShapeType="1"/>
            </p:cNvSpPr>
            <p:nvPr/>
          </p:nvSpPr>
          <p:spPr bwMode="auto">
            <a:xfrm flipH="1">
              <a:off x="2992" y="3472"/>
              <a:ext cx="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5" name="Group 47"/>
          <p:cNvGrpSpPr>
            <a:grpSpLocks/>
          </p:cNvGrpSpPr>
          <p:nvPr/>
        </p:nvGrpSpPr>
        <p:grpSpPr bwMode="auto">
          <a:xfrm>
            <a:off x="2628900" y="5740400"/>
            <a:ext cx="1866900" cy="958850"/>
            <a:chOff x="1656" y="3616"/>
            <a:chExt cx="1176" cy="604"/>
          </a:xfrm>
        </p:grpSpPr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>
              <a:off x="1656" y="3952"/>
              <a:ext cx="1176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Na retention</a:t>
              </a:r>
            </a:p>
          </p:txBody>
        </p:sp>
        <p:sp>
          <p:nvSpPr>
            <p:cNvPr id="171045" name="Line 37"/>
            <p:cNvSpPr>
              <a:spLocks noChangeShapeType="1"/>
            </p:cNvSpPr>
            <p:nvPr/>
          </p:nvSpPr>
          <p:spPr bwMode="auto">
            <a:xfrm>
              <a:off x="2152" y="36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1057" name="Picture 49" descr="12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96975"/>
            <a:ext cx="6705600" cy="4005263"/>
          </a:xfrm>
          <a:prstGeom prst="rect">
            <a:avLst/>
          </a:prstGeom>
          <a:noFill/>
        </p:spPr>
      </p:pic>
      <p:pic>
        <p:nvPicPr>
          <p:cNvPr id="171058" name="Picture 50" descr="14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03275"/>
            <a:ext cx="54864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816100" y="1054100"/>
            <a:ext cx="275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Low venous return</a:t>
            </a:r>
          </a:p>
        </p:txBody>
      </p:sp>
      <p:grpSp>
        <p:nvGrpSpPr>
          <p:cNvPr id="172055" name="Group 23"/>
          <p:cNvGrpSpPr>
            <a:grpSpLocks/>
          </p:cNvGrpSpPr>
          <p:nvPr/>
        </p:nvGrpSpPr>
        <p:grpSpPr bwMode="auto">
          <a:xfrm>
            <a:off x="4241800" y="1054100"/>
            <a:ext cx="4229100" cy="396875"/>
            <a:chOff x="2344" y="664"/>
            <a:chExt cx="2664" cy="250"/>
          </a:xfrm>
        </p:grpSpPr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3184" y="664"/>
              <a:ext cx="18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Left atrial pressure</a:t>
              </a:r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2344" y="784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3176" y="664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5668963" y="1536700"/>
            <a:ext cx="3411537" cy="1273175"/>
            <a:chOff x="3131" y="968"/>
            <a:chExt cx="2149" cy="802"/>
          </a:xfrm>
        </p:grpSpPr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3160" y="1520"/>
              <a:ext cx="21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ADH secretion (post. pit)</a:t>
              </a:r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 flipV="1">
              <a:off x="3131" y="1531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3832" y="968"/>
              <a:ext cx="0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7" name="Group 25"/>
          <p:cNvGrpSpPr>
            <a:grpSpLocks/>
          </p:cNvGrpSpPr>
          <p:nvPr/>
        </p:nvGrpSpPr>
        <p:grpSpPr bwMode="auto">
          <a:xfrm>
            <a:off x="4822825" y="2870200"/>
            <a:ext cx="4689475" cy="1006475"/>
            <a:chOff x="2598" y="1808"/>
            <a:chExt cx="2954" cy="634"/>
          </a:xfrm>
        </p:grpSpPr>
        <p:sp>
          <p:nvSpPr>
            <p:cNvPr id="172039" name="Text Box 7"/>
            <p:cNvSpPr txBox="1">
              <a:spLocks noChangeArrowheads="1"/>
            </p:cNvSpPr>
            <p:nvPr/>
          </p:nvSpPr>
          <p:spPr bwMode="auto">
            <a:xfrm>
              <a:off x="2608" y="2192"/>
              <a:ext cx="29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Kidney tubule permeability to water</a:t>
              </a:r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 flipV="1">
              <a:off x="2598" y="2190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0" name="Line 18"/>
            <p:cNvSpPr>
              <a:spLocks noChangeShapeType="1"/>
            </p:cNvSpPr>
            <p:nvPr/>
          </p:nvSpPr>
          <p:spPr bwMode="auto">
            <a:xfrm>
              <a:off x="3840" y="1808"/>
              <a:ext cx="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8" name="Group 26"/>
          <p:cNvGrpSpPr>
            <a:grpSpLocks/>
          </p:cNvGrpSpPr>
          <p:nvPr/>
        </p:nvGrpSpPr>
        <p:grpSpPr bwMode="auto">
          <a:xfrm>
            <a:off x="5691188" y="3911600"/>
            <a:ext cx="2576512" cy="1158875"/>
            <a:chOff x="3145" y="2464"/>
            <a:chExt cx="1623" cy="730"/>
          </a:xfrm>
        </p:grpSpPr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3168" y="2944"/>
              <a:ext cx="1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H</a:t>
              </a:r>
              <a:r>
                <a:rPr lang="en-GB" sz="2000" baseline="-25000">
                  <a:latin typeface="Arial" charset="0"/>
                </a:rPr>
                <a:t>2</a:t>
              </a:r>
              <a:r>
                <a:rPr lang="en-GB" sz="2000">
                  <a:latin typeface="Arial" charset="0"/>
                </a:rPr>
                <a:t>O reabsorption</a:t>
              </a:r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 flipV="1">
              <a:off x="3145" y="2961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>
              <a:off x="3848" y="2464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60" name="Group 28"/>
          <p:cNvGrpSpPr>
            <a:grpSpLocks/>
          </p:cNvGrpSpPr>
          <p:nvPr/>
        </p:nvGrpSpPr>
        <p:grpSpPr bwMode="auto">
          <a:xfrm>
            <a:off x="1676400" y="4368800"/>
            <a:ext cx="3098800" cy="1257300"/>
            <a:chOff x="616" y="2752"/>
            <a:chExt cx="1952" cy="792"/>
          </a:xfrm>
        </p:grpSpPr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616" y="2752"/>
              <a:ext cx="1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Preserve blood volume</a:t>
              </a:r>
            </a:p>
          </p:txBody>
        </p:sp>
        <p:sp>
          <p:nvSpPr>
            <p:cNvPr id="172052" name="AutoShape 20"/>
            <p:cNvSpPr>
              <a:spLocks noChangeArrowheads="1"/>
            </p:cNvSpPr>
            <p:nvPr/>
          </p:nvSpPr>
          <p:spPr bwMode="auto">
            <a:xfrm>
              <a:off x="1248" y="3000"/>
              <a:ext cx="56" cy="544"/>
            </a:xfrm>
            <a:prstGeom prst="upArrow">
              <a:avLst>
                <a:gd name="adj1" fmla="val 50000"/>
                <a:gd name="adj2" fmla="val 242857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1651000" y="5029200"/>
            <a:ext cx="5956300" cy="1250950"/>
            <a:chOff x="600" y="3168"/>
            <a:chExt cx="3752" cy="788"/>
          </a:xfrm>
        </p:grpSpPr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3280" y="3688"/>
              <a:ext cx="107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Na retention</a:t>
              </a:r>
            </a:p>
          </p:txBody>
        </p:sp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600" y="3672"/>
              <a:ext cx="135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Low urine output</a:t>
              </a:r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 flipH="1">
              <a:off x="2032" y="3168"/>
              <a:ext cx="9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4" name="Line 22"/>
            <p:cNvSpPr>
              <a:spLocks noChangeShapeType="1"/>
            </p:cNvSpPr>
            <p:nvPr/>
          </p:nvSpPr>
          <p:spPr bwMode="auto">
            <a:xfrm flipH="1" flipV="1">
              <a:off x="2064" y="3824"/>
              <a:ext cx="1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1831975" y="2184400"/>
            <a:ext cx="215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Vessel damage</a:t>
            </a:r>
          </a:p>
        </p:txBody>
      </p:sp>
      <p:sp>
        <p:nvSpPr>
          <p:cNvPr id="172065" name="Line 33"/>
          <p:cNvSpPr>
            <a:spLocks noChangeShapeType="1"/>
          </p:cNvSpPr>
          <p:nvPr/>
        </p:nvSpPr>
        <p:spPr bwMode="auto">
          <a:xfrm>
            <a:off x="2730500" y="3505200"/>
            <a:ext cx="0" cy="800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72067" name="Group 35"/>
          <p:cNvGrpSpPr>
            <a:grpSpLocks/>
          </p:cNvGrpSpPr>
          <p:nvPr/>
        </p:nvGrpSpPr>
        <p:grpSpPr bwMode="auto">
          <a:xfrm>
            <a:off x="1387475" y="2108200"/>
            <a:ext cx="3336925" cy="1320800"/>
            <a:chOff x="434" y="1328"/>
            <a:chExt cx="2102" cy="832"/>
          </a:xfrm>
        </p:grpSpPr>
        <p:grpSp>
          <p:nvGrpSpPr>
            <p:cNvPr id="172064" name="Group 32"/>
            <p:cNvGrpSpPr>
              <a:grpSpLocks/>
            </p:cNvGrpSpPr>
            <p:nvPr/>
          </p:nvGrpSpPr>
          <p:grpSpPr bwMode="auto">
            <a:xfrm>
              <a:off x="434" y="1640"/>
              <a:ext cx="2102" cy="506"/>
              <a:chOff x="434" y="1640"/>
              <a:chExt cx="2102" cy="506"/>
            </a:xfrm>
          </p:grpSpPr>
          <p:sp>
            <p:nvSpPr>
              <p:cNvPr id="172062" name="Text Box 30"/>
              <p:cNvSpPr txBox="1">
                <a:spLocks noChangeArrowheads="1"/>
              </p:cNvSpPr>
              <p:nvPr/>
            </p:nvSpPr>
            <p:spPr bwMode="auto">
              <a:xfrm>
                <a:off x="434" y="1896"/>
                <a:ext cx="21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Arial" charset="0"/>
                  </a:rPr>
                  <a:t>Haemostatic mechanisms</a:t>
                </a:r>
              </a:p>
            </p:txBody>
          </p:sp>
          <p:sp>
            <p:nvSpPr>
              <p:cNvPr id="172063" name="Line 31"/>
              <p:cNvSpPr>
                <a:spLocks noChangeShapeType="1"/>
              </p:cNvSpPr>
              <p:nvPr/>
            </p:nvSpPr>
            <p:spPr bwMode="auto">
              <a:xfrm>
                <a:off x="1280" y="164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2066" name="Rectangle 34"/>
            <p:cNvSpPr>
              <a:spLocks noChangeArrowheads="1"/>
            </p:cNvSpPr>
            <p:nvPr/>
          </p:nvSpPr>
          <p:spPr bwMode="auto">
            <a:xfrm>
              <a:off x="434" y="1328"/>
              <a:ext cx="1942" cy="83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2070" name="Group 38"/>
          <p:cNvGrpSpPr>
            <a:grpSpLocks/>
          </p:cNvGrpSpPr>
          <p:nvPr/>
        </p:nvGrpSpPr>
        <p:grpSpPr bwMode="auto">
          <a:xfrm>
            <a:off x="263525" y="4760913"/>
            <a:ext cx="2174875" cy="701675"/>
            <a:chOff x="166" y="2999"/>
            <a:chExt cx="1370" cy="442"/>
          </a:xfrm>
        </p:grpSpPr>
        <p:sp>
          <p:nvSpPr>
            <p:cNvPr id="172068" name="Text Box 36"/>
            <p:cNvSpPr txBox="1">
              <a:spLocks noChangeArrowheads="1"/>
            </p:cNvSpPr>
            <p:nvPr/>
          </p:nvSpPr>
          <p:spPr bwMode="auto">
            <a:xfrm>
              <a:off x="166" y="2999"/>
              <a:ext cx="9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" charset="0"/>
                </a:rPr>
                <a:t>Volume </a:t>
              </a:r>
            </a:p>
            <a:p>
              <a:r>
                <a:rPr lang="en-GB" sz="2000">
                  <a:latin typeface="Arial" charset="0"/>
                </a:rPr>
                <a:t>replacement</a:t>
              </a:r>
            </a:p>
          </p:txBody>
        </p:sp>
        <p:sp>
          <p:nvSpPr>
            <p:cNvPr id="172069" name="Line 37"/>
            <p:cNvSpPr>
              <a:spLocks noChangeShapeType="1"/>
            </p:cNvSpPr>
            <p:nvPr/>
          </p:nvSpPr>
          <p:spPr bwMode="auto">
            <a:xfrm flipV="1">
              <a:off x="840" y="3000"/>
              <a:ext cx="696" cy="1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2073" name="Picture 41" descr="12_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685800"/>
            <a:ext cx="330358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61" grpId="0"/>
      <p:bldP spid="172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Arial" charset="0"/>
              </a:rPr>
              <a:t>Volume Replacement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9898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Crystalloid solutions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Isotonic (0.9%) sodium chloride solution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Ringer’s Lactate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Colloids (Haemacel, Gelofusin)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  <a:sym typeface="Symbol" pitchFamily="18" charset="2"/>
              </a:rPr>
              <a:t> plasma oncotic pressure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Remain in intravascular space for hours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Blood products (</a:t>
            </a:r>
            <a:r>
              <a:rPr lang="en-GB" sz="2000">
                <a:latin typeface="Tekton Pro" pitchFamily="34" charset="0"/>
              </a:rPr>
              <a:t>if no response after infusion of 2 litres of crystalloid</a:t>
            </a:r>
            <a:r>
              <a:rPr lang="en-GB" sz="2400">
                <a:latin typeface="Tekton Pro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Packed red blood cells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Fresh Frozen Plasma (FFP)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Whole blood crossmatched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>
              <a:latin typeface="Tekton Pro" pitchFamily="34" charset="0"/>
            </a:endParaRPr>
          </a:p>
          <a:p>
            <a:pPr lvl="1">
              <a:lnSpc>
                <a:spcPct val="90000"/>
              </a:lnSpc>
            </a:pPr>
            <a:endParaRPr lang="en-GB" sz="2000">
              <a:latin typeface="Tekton Pro" pitchFamily="34" charset="0"/>
              <a:sym typeface="Symbol" pitchFamily="18" charset="2"/>
            </a:endParaRPr>
          </a:p>
        </p:txBody>
      </p:sp>
      <p:pic>
        <p:nvPicPr>
          <p:cNvPr id="179204" name="Picture 4" descr="CVR1"/>
          <p:cNvPicPr>
            <a:picLocks noChangeAspect="1" noChangeArrowheads="1"/>
          </p:cNvPicPr>
          <p:nvPr/>
        </p:nvPicPr>
        <p:blipFill>
          <a:blip r:embed="rId3" cstate="print"/>
          <a:srcRect r="29120"/>
          <a:stretch>
            <a:fillRect/>
          </a:stretch>
        </p:blipFill>
        <p:spPr bwMode="auto">
          <a:xfrm>
            <a:off x="7235825" y="620713"/>
            <a:ext cx="1584325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1895476"/>
            <a:ext cx="2460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306388" y="185738"/>
            <a:ext cx="5824537" cy="4664076"/>
            <a:chOff x="306388" y="185738"/>
            <a:chExt cx="5824537" cy="4664076"/>
          </a:xfrm>
        </p:grpSpPr>
        <p:pic>
          <p:nvPicPr>
            <p:cNvPr id="1833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388" y="195263"/>
              <a:ext cx="1704975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8675" y="1870076"/>
              <a:ext cx="1473200" cy="216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479676"/>
              <a:ext cx="1441450" cy="237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6450" y="185738"/>
              <a:ext cx="1579562" cy="164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49675" y="188913"/>
              <a:ext cx="23812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368800" y="4876800"/>
            <a:ext cx="4559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Arial" charset="0"/>
              </a:rPr>
              <a:t>All suffer(</a:t>
            </a:r>
            <a:r>
              <a:rPr lang="en-GB" sz="3200" dirty="0" err="1">
                <a:latin typeface="Arial" charset="0"/>
              </a:rPr>
              <a:t>ed</a:t>
            </a:r>
            <a:r>
              <a:rPr lang="en-GB" sz="3200" dirty="0">
                <a:latin typeface="Arial" charset="0"/>
              </a:rPr>
              <a:t>) from  cardiovascular disease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8890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Hypertension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Atherosclerosis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Coronary heart disease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Angina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Myocardial Infarction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Thrombosis and embolism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Heart failure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b ChB CVS core course_mechanical properties">
  <a:themeElements>
    <a:clrScheme name="Mb ChB CVS core course_mechanical properti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b ChB CVS core course_mechanical properti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ChB CVS core course_mechanical properti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 ChB CVS core course_mechanical properti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ChB CVS core course_mechanical properties</Template>
  <TotalTime>4524</TotalTime>
  <Words>375</Words>
  <Application>Microsoft Office PowerPoint</Application>
  <PresentationFormat>On-screen Show (4:3)</PresentationFormat>
  <Paragraphs>96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Mb ChB CVS core course_mechanical properties</vt:lpstr>
      <vt:lpstr>Integration of responses to haemorrhage</vt:lpstr>
      <vt:lpstr>Tutorial Scenario</vt:lpstr>
      <vt:lpstr>PowerPoint Presentation</vt:lpstr>
      <vt:lpstr>PowerPoint Presentation</vt:lpstr>
      <vt:lpstr>PowerPoint Presentation</vt:lpstr>
      <vt:lpstr>Volume Replacement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Properties of the Heart</dc:title>
  <dc:creator>Dr. K.T. MacLeod</dc:creator>
  <cp:lastModifiedBy>Shiel, Nuala</cp:lastModifiedBy>
  <cp:revision>72</cp:revision>
  <dcterms:created xsi:type="dcterms:W3CDTF">2004-08-24T08:23:07Z</dcterms:created>
  <dcterms:modified xsi:type="dcterms:W3CDTF">2012-10-17T11:55:47Z</dcterms:modified>
</cp:coreProperties>
</file>