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5" r:id="rId2"/>
    <p:sldId id="272" r:id="rId3"/>
    <p:sldId id="305" r:id="rId4"/>
    <p:sldId id="306" r:id="rId5"/>
    <p:sldId id="286" r:id="rId6"/>
    <p:sldId id="301" r:id="rId7"/>
    <p:sldId id="307" r:id="rId8"/>
    <p:sldId id="308" r:id="rId9"/>
    <p:sldId id="309" r:id="rId10"/>
    <p:sldId id="287" r:id="rId11"/>
    <p:sldId id="288" r:id="rId12"/>
    <p:sldId id="284" r:id="rId13"/>
    <p:sldId id="278" r:id="rId14"/>
    <p:sldId id="292" r:id="rId15"/>
    <p:sldId id="285" r:id="rId16"/>
    <p:sldId id="289" r:id="rId17"/>
    <p:sldId id="293" r:id="rId18"/>
    <p:sldId id="279" r:id="rId19"/>
    <p:sldId id="296" r:id="rId20"/>
    <p:sldId id="280" r:id="rId21"/>
    <p:sldId id="294" r:id="rId22"/>
    <p:sldId id="283" r:id="rId23"/>
    <p:sldId id="291" r:id="rId24"/>
    <p:sldId id="282" r:id="rId25"/>
    <p:sldId id="304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38" autoAdjust="0"/>
  </p:normalViewPr>
  <p:slideViewPr>
    <p:cSldViewPr showGuides="1">
      <p:cViewPr>
        <p:scale>
          <a:sx n="50" d="100"/>
          <a:sy n="50" d="100"/>
        </p:scale>
        <p:origin x="-540" y="-84"/>
      </p:cViewPr>
      <p:guideLst>
        <p:guide orient="horz" pos="57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40D4CB-D011-4A02-97BA-6138A230D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0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15EF81-2AB8-49FC-811C-914B97B7C2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7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86D97-B506-4B13-953B-A7529C5B04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1B56B-55D7-46BD-BCBB-03CF03E460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B163E-368C-4CB5-9193-1831A7A28E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C1B09F-04C5-4526-8EB2-64FE54918B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AFB8BE-4AB3-48EC-A5BD-764AF3F38C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412A8F-0F3E-4C96-8734-1DBCE420F8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2FA5EA-3C7E-484B-BB98-C1D95E55E1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DCBF-BC79-4C02-B010-C31BDF41E5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812C6-52D7-4C06-942D-AC17BCC8AA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FDA21-1B5E-479F-BC98-A90A8DE82D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79FF-351D-4DCB-87DB-DEE1EF6DDB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8C43-974C-480F-8EDA-9CF91EACC5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8A777-F10C-4D7B-AAA1-F2BEA48A46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F3B81-F097-4862-B839-A49C0A2CBC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D512F-B841-4954-A0D3-44B240E5ED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7D512D-8388-41DE-89BC-2866B67C7265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10" Type="http://schemas.openxmlformats.org/officeDocument/2006/relationships/image" Target="../media/image4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577106"/>
            <a:ext cx="8535988" cy="1419845"/>
          </a:xfrm>
        </p:spPr>
        <p:txBody>
          <a:bodyPr/>
          <a:lstStyle/>
          <a:p>
            <a:r>
              <a:rPr lang="en-GB" sz="3600" dirty="0">
                <a:latin typeface="Arial" charset="0"/>
              </a:rPr>
              <a:t>Regulation of the cardiovascular </a:t>
            </a:r>
            <a:r>
              <a:rPr lang="en-GB" sz="3600" dirty="0" smtClean="0">
                <a:latin typeface="Arial" charset="0"/>
              </a:rPr>
              <a:t>system</a:t>
            </a:r>
            <a:endParaRPr lang="en-GB" sz="36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00438"/>
            <a:ext cx="7772400" cy="129698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Dr Ken </a:t>
            </a:r>
            <a:r>
              <a:rPr lang="en-GB" altLang="en-GB" dirty="0">
                <a:solidFill>
                  <a:srgbClr val="FF9900"/>
                </a:solidFill>
                <a:latin typeface="Arial" charset="0"/>
              </a:rPr>
              <a:t>MacLeod </a:t>
            </a:r>
          </a:p>
          <a:p>
            <a:pPr>
              <a:buFontTx/>
              <a:buNone/>
            </a:pPr>
            <a:r>
              <a:rPr lang="en-GB" altLang="en-GB" sz="2000" dirty="0" smtClean="0">
                <a:solidFill>
                  <a:srgbClr val="FF9900"/>
                </a:solidFill>
                <a:latin typeface="Arial" charset="0"/>
              </a:rPr>
              <a:t>NHLI</a:t>
            </a:r>
            <a:r>
              <a:rPr lang="en-GB" altLang="en-GB" sz="2000" dirty="0">
                <a:solidFill>
                  <a:srgbClr val="FF9900"/>
                </a:solidFill>
                <a:latin typeface="Arial" charset="0"/>
              </a:rPr>
              <a:t>, Faculty of Medicine, Imperial </a:t>
            </a:r>
            <a:r>
              <a:rPr lang="en-GB" altLang="en-GB" sz="2000" dirty="0" smtClean="0">
                <a:solidFill>
                  <a:srgbClr val="FF9900"/>
                </a:solidFill>
                <a:latin typeface="Arial" charset="0"/>
              </a:rPr>
              <a:t>College </a:t>
            </a:r>
            <a:r>
              <a:rPr lang="en-GB" altLang="en-GB" sz="2000" dirty="0">
                <a:solidFill>
                  <a:srgbClr val="FF9900"/>
                </a:solidFill>
                <a:latin typeface="Arial" charset="0"/>
              </a:rPr>
              <a:t>London, UK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39750" y="2708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900113" y="3429000"/>
            <a:ext cx="7772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191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73050" y="63627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877050" y="6092825"/>
            <a:ext cx="2008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Graduate Entry Course</a:t>
            </a:r>
          </a:p>
          <a:p>
            <a:r>
              <a:rPr lang="en-GB" sz="1400">
                <a:latin typeface="Arial" charset="0"/>
              </a:rPr>
              <a:t>Cardiovascular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85800"/>
          </a:xfrm>
        </p:spPr>
        <p:txBody>
          <a:bodyPr/>
          <a:lstStyle/>
          <a:p>
            <a:r>
              <a:rPr lang="en-GB">
                <a:latin typeface="Arial" charset="0"/>
              </a:rPr>
              <a:t>Design of autonomic NS</a:t>
            </a: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3581400" y="1828800"/>
            <a:ext cx="762000" cy="3886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581400" y="11430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CNS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438400" y="1676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cranial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438400" y="31242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thoracic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438400" y="4038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lumbar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2438400" y="52578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sacral</a:t>
            </a: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8610600" y="1905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8610600" y="3200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8610600" y="4114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8610600" y="5410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4267200" y="2057400"/>
            <a:ext cx="2819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4114800" y="1981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 rot="-5400000">
            <a:off x="7124700" y="18669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4038600" y="5410200"/>
            <a:ext cx="3352800" cy="304800"/>
            <a:chOff x="1392" y="1584"/>
            <a:chExt cx="2112" cy="192"/>
          </a:xfrm>
        </p:grpSpPr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>
              <a:off x="1488" y="1680"/>
              <a:ext cx="17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969" name="Oval 25"/>
            <p:cNvSpPr>
              <a:spLocks noChangeArrowheads="1"/>
            </p:cNvSpPr>
            <p:nvPr/>
          </p:nvSpPr>
          <p:spPr bwMode="auto">
            <a:xfrm>
              <a:off x="1392" y="163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70" name="AutoShape 26"/>
            <p:cNvSpPr>
              <a:spLocks noChangeArrowheads="1"/>
            </p:cNvSpPr>
            <p:nvPr/>
          </p:nvSpPr>
          <p:spPr bwMode="auto">
            <a:xfrm rot="-5400000">
              <a:off x="3288" y="1560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971" name="AutoShape 27"/>
          <p:cNvSpPr>
            <a:spLocks/>
          </p:cNvSpPr>
          <p:nvPr/>
        </p:nvSpPr>
        <p:spPr bwMode="auto">
          <a:xfrm>
            <a:off x="2286000" y="31242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72" name="Line 28"/>
          <p:cNvSpPr>
            <a:spLocks noChangeShapeType="1"/>
          </p:cNvSpPr>
          <p:nvPr/>
        </p:nvSpPr>
        <p:spPr bwMode="auto">
          <a:xfrm>
            <a:off x="4267200" y="3352800"/>
            <a:ext cx="685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3" name="Oval 29"/>
          <p:cNvSpPr>
            <a:spLocks noChangeArrowheads="1"/>
          </p:cNvSpPr>
          <p:nvPr/>
        </p:nvSpPr>
        <p:spPr bwMode="auto">
          <a:xfrm>
            <a:off x="4114800" y="3276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>
            <a:off x="4191000" y="42672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5" name="Oval 31"/>
          <p:cNvSpPr>
            <a:spLocks noChangeArrowheads="1"/>
          </p:cNvSpPr>
          <p:nvPr/>
        </p:nvSpPr>
        <p:spPr bwMode="auto">
          <a:xfrm>
            <a:off x="4038600" y="419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979" name="Group 35"/>
          <p:cNvGrpSpPr>
            <a:grpSpLocks/>
          </p:cNvGrpSpPr>
          <p:nvPr/>
        </p:nvGrpSpPr>
        <p:grpSpPr bwMode="auto">
          <a:xfrm>
            <a:off x="7353300" y="1905000"/>
            <a:ext cx="1295400" cy="304800"/>
            <a:chOff x="2016" y="2976"/>
            <a:chExt cx="816" cy="192"/>
          </a:xfrm>
        </p:grpSpPr>
        <p:sp>
          <p:nvSpPr>
            <p:cNvPr id="82980" name="Line 36"/>
            <p:cNvSpPr>
              <a:spLocks noChangeShapeType="1"/>
            </p:cNvSpPr>
            <p:nvPr/>
          </p:nvSpPr>
          <p:spPr bwMode="auto">
            <a:xfrm>
              <a:off x="2112" y="3072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981" name="Oval 37"/>
            <p:cNvSpPr>
              <a:spLocks noChangeArrowheads="1"/>
            </p:cNvSpPr>
            <p:nvPr/>
          </p:nvSpPr>
          <p:spPr bwMode="auto">
            <a:xfrm>
              <a:off x="2016" y="302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2" name="AutoShape 38"/>
            <p:cNvSpPr>
              <a:spLocks noChangeArrowheads="1"/>
            </p:cNvSpPr>
            <p:nvPr/>
          </p:nvSpPr>
          <p:spPr bwMode="auto">
            <a:xfrm rot="-5400000">
              <a:off x="2616" y="2952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983" name="Group 39"/>
          <p:cNvGrpSpPr>
            <a:grpSpLocks/>
          </p:cNvGrpSpPr>
          <p:nvPr/>
        </p:nvGrpSpPr>
        <p:grpSpPr bwMode="auto">
          <a:xfrm>
            <a:off x="7353300" y="5410200"/>
            <a:ext cx="1295400" cy="304800"/>
            <a:chOff x="2016" y="2976"/>
            <a:chExt cx="816" cy="192"/>
          </a:xfrm>
        </p:grpSpPr>
        <p:sp>
          <p:nvSpPr>
            <p:cNvPr id="82984" name="Line 40"/>
            <p:cNvSpPr>
              <a:spLocks noChangeShapeType="1"/>
            </p:cNvSpPr>
            <p:nvPr/>
          </p:nvSpPr>
          <p:spPr bwMode="auto">
            <a:xfrm>
              <a:off x="2112" y="3072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985" name="Oval 41"/>
            <p:cNvSpPr>
              <a:spLocks noChangeArrowheads="1"/>
            </p:cNvSpPr>
            <p:nvPr/>
          </p:nvSpPr>
          <p:spPr bwMode="auto">
            <a:xfrm>
              <a:off x="2016" y="302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6" name="AutoShape 42"/>
            <p:cNvSpPr>
              <a:spLocks noChangeArrowheads="1"/>
            </p:cNvSpPr>
            <p:nvPr/>
          </p:nvSpPr>
          <p:spPr bwMode="auto">
            <a:xfrm rot="-5400000">
              <a:off x="2616" y="2952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988" name="Group 44"/>
          <p:cNvGrpSpPr>
            <a:grpSpLocks/>
          </p:cNvGrpSpPr>
          <p:nvPr/>
        </p:nvGrpSpPr>
        <p:grpSpPr bwMode="auto">
          <a:xfrm>
            <a:off x="5257800" y="3200400"/>
            <a:ext cx="3352800" cy="304800"/>
            <a:chOff x="2064" y="1584"/>
            <a:chExt cx="2112" cy="192"/>
          </a:xfrm>
        </p:grpSpPr>
        <p:sp>
          <p:nvSpPr>
            <p:cNvPr id="82989" name="Line 45"/>
            <p:cNvSpPr>
              <a:spLocks noChangeShapeType="1"/>
            </p:cNvSpPr>
            <p:nvPr/>
          </p:nvSpPr>
          <p:spPr bwMode="auto">
            <a:xfrm>
              <a:off x="2160" y="1680"/>
              <a:ext cx="177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990" name="Oval 46"/>
            <p:cNvSpPr>
              <a:spLocks noChangeArrowheads="1"/>
            </p:cNvSpPr>
            <p:nvPr/>
          </p:nvSpPr>
          <p:spPr bwMode="auto">
            <a:xfrm>
              <a:off x="2064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91" name="AutoShape 47"/>
            <p:cNvSpPr>
              <a:spLocks noChangeArrowheads="1"/>
            </p:cNvSpPr>
            <p:nvPr/>
          </p:nvSpPr>
          <p:spPr bwMode="auto">
            <a:xfrm rot="-5400000">
              <a:off x="3960" y="1560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993" name="Line 49"/>
          <p:cNvSpPr>
            <a:spLocks noChangeShapeType="1"/>
          </p:cNvSpPr>
          <p:nvPr/>
        </p:nvSpPr>
        <p:spPr bwMode="auto">
          <a:xfrm>
            <a:off x="5410200" y="4267200"/>
            <a:ext cx="2819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94" name="Oval 50"/>
          <p:cNvSpPr>
            <a:spLocks noChangeArrowheads="1"/>
          </p:cNvSpPr>
          <p:nvPr/>
        </p:nvSpPr>
        <p:spPr bwMode="auto">
          <a:xfrm>
            <a:off x="5257800" y="419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5" name="AutoShape 51"/>
          <p:cNvSpPr>
            <a:spLocks noChangeArrowheads="1"/>
          </p:cNvSpPr>
          <p:nvPr/>
        </p:nvSpPr>
        <p:spPr bwMode="auto">
          <a:xfrm rot="-5400000">
            <a:off x="8267700" y="40767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6" name="Oval 52"/>
          <p:cNvSpPr>
            <a:spLocks noChangeArrowheads="1"/>
          </p:cNvSpPr>
          <p:nvPr/>
        </p:nvSpPr>
        <p:spPr bwMode="auto">
          <a:xfrm>
            <a:off x="4800600" y="2743200"/>
            <a:ext cx="685800" cy="2133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228600" y="3505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Sympathetic</a:t>
            </a:r>
          </a:p>
        </p:txBody>
      </p:sp>
      <p:sp>
        <p:nvSpPr>
          <p:cNvPr id="82998" name="Text Box 54"/>
          <p:cNvSpPr txBox="1">
            <a:spLocks noChangeArrowheads="1"/>
          </p:cNvSpPr>
          <p:nvPr/>
        </p:nvSpPr>
        <p:spPr bwMode="auto">
          <a:xfrm>
            <a:off x="0" y="1676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Parasympathetic</a:t>
            </a:r>
          </a:p>
        </p:txBody>
      </p:sp>
      <p:sp>
        <p:nvSpPr>
          <p:cNvPr id="82999" name="Text Box 55"/>
          <p:cNvSpPr txBox="1">
            <a:spLocks noChangeArrowheads="1"/>
          </p:cNvSpPr>
          <p:nvPr/>
        </p:nvSpPr>
        <p:spPr bwMode="auto">
          <a:xfrm>
            <a:off x="0" y="5257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Parasympathetic</a:t>
            </a:r>
          </a:p>
        </p:txBody>
      </p:sp>
      <p:sp>
        <p:nvSpPr>
          <p:cNvPr id="83000" name="Text Box 56"/>
          <p:cNvSpPr txBox="1">
            <a:spLocks noChangeArrowheads="1"/>
          </p:cNvSpPr>
          <p:nvPr/>
        </p:nvSpPr>
        <p:spPr bwMode="auto">
          <a:xfrm>
            <a:off x="4953000" y="11430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Peripheral nervous system</a:t>
            </a:r>
          </a:p>
        </p:txBody>
      </p:sp>
      <p:sp>
        <p:nvSpPr>
          <p:cNvPr id="83001" name="Text Box 57"/>
          <p:cNvSpPr txBox="1">
            <a:spLocks noChangeArrowheads="1"/>
          </p:cNvSpPr>
          <p:nvPr/>
        </p:nvSpPr>
        <p:spPr bwMode="auto">
          <a:xfrm>
            <a:off x="5181600" y="248285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ganglion</a:t>
            </a:r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4495800" y="48006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Pre-gangionic fibre</a:t>
            </a:r>
          </a:p>
        </p:txBody>
      </p:sp>
      <p:sp>
        <p:nvSpPr>
          <p:cNvPr id="83003" name="Text Box 59"/>
          <p:cNvSpPr txBox="1">
            <a:spLocks noChangeArrowheads="1"/>
          </p:cNvSpPr>
          <p:nvPr/>
        </p:nvSpPr>
        <p:spPr bwMode="auto">
          <a:xfrm>
            <a:off x="6553200" y="48006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Post-ganglionic fibre</a:t>
            </a:r>
          </a:p>
        </p:txBody>
      </p:sp>
      <p:sp>
        <p:nvSpPr>
          <p:cNvPr id="83004" name="AutoShape 60"/>
          <p:cNvSpPr>
            <a:spLocks noChangeArrowheads="1"/>
          </p:cNvSpPr>
          <p:nvPr/>
        </p:nvSpPr>
        <p:spPr bwMode="auto">
          <a:xfrm rot="-5400000">
            <a:off x="4991100" y="31623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5" name="AutoShape 61"/>
          <p:cNvSpPr>
            <a:spLocks noChangeArrowheads="1"/>
          </p:cNvSpPr>
          <p:nvPr/>
        </p:nvSpPr>
        <p:spPr bwMode="auto">
          <a:xfrm rot="-5400000">
            <a:off x="4991100" y="40767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6" name="AutoShape 62"/>
          <p:cNvSpPr>
            <a:spLocks noChangeArrowheads="1"/>
          </p:cNvSpPr>
          <p:nvPr/>
        </p:nvSpPr>
        <p:spPr bwMode="auto">
          <a:xfrm rot="-5400000">
            <a:off x="2781300" y="59817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10" name="AutoShape 66"/>
          <p:cNvSpPr>
            <a:spLocks noChangeArrowheads="1"/>
          </p:cNvSpPr>
          <p:nvPr/>
        </p:nvSpPr>
        <p:spPr bwMode="auto">
          <a:xfrm rot="-5400000">
            <a:off x="2781300" y="63627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12" name="Line 68"/>
          <p:cNvSpPr>
            <a:spLocks noChangeShapeType="1"/>
          </p:cNvSpPr>
          <p:nvPr/>
        </p:nvSpPr>
        <p:spPr bwMode="auto">
          <a:xfrm flipH="1" flipV="1">
            <a:off x="4724400" y="43434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013" name="Line 69"/>
          <p:cNvSpPr>
            <a:spLocks noChangeShapeType="1"/>
          </p:cNvSpPr>
          <p:nvPr/>
        </p:nvSpPr>
        <p:spPr bwMode="auto">
          <a:xfrm>
            <a:off x="48006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014" name="Line 70"/>
          <p:cNvSpPr>
            <a:spLocks noChangeShapeType="1"/>
          </p:cNvSpPr>
          <p:nvPr/>
        </p:nvSpPr>
        <p:spPr bwMode="auto">
          <a:xfrm flipH="1" flipV="1">
            <a:off x="7162800" y="4343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015" name="Line 71"/>
          <p:cNvSpPr>
            <a:spLocks noChangeShapeType="1"/>
          </p:cNvSpPr>
          <p:nvPr/>
        </p:nvSpPr>
        <p:spPr bwMode="auto">
          <a:xfrm>
            <a:off x="77724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016" name="Text Box 72"/>
          <p:cNvSpPr txBox="1">
            <a:spLocks noChangeArrowheads="1"/>
          </p:cNvSpPr>
          <p:nvPr/>
        </p:nvSpPr>
        <p:spPr bwMode="auto">
          <a:xfrm>
            <a:off x="304800" y="61722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Transmitter at synapse</a:t>
            </a:r>
          </a:p>
        </p:txBody>
      </p:sp>
      <p:sp>
        <p:nvSpPr>
          <p:cNvPr id="83017" name="Text Box 73"/>
          <p:cNvSpPr txBox="1">
            <a:spLocks noChangeArrowheads="1"/>
          </p:cNvSpPr>
          <p:nvPr/>
        </p:nvSpPr>
        <p:spPr bwMode="auto">
          <a:xfrm>
            <a:off x="3048000" y="60198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ACh</a:t>
            </a:r>
          </a:p>
        </p:txBody>
      </p:sp>
      <p:sp>
        <p:nvSpPr>
          <p:cNvPr id="83018" name="Text Box 74"/>
          <p:cNvSpPr txBox="1">
            <a:spLocks noChangeArrowheads="1"/>
          </p:cNvSpPr>
          <p:nvPr/>
        </p:nvSpPr>
        <p:spPr bwMode="auto">
          <a:xfrm>
            <a:off x="3048000" y="6400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NA</a:t>
            </a:r>
          </a:p>
        </p:txBody>
      </p:sp>
      <p:sp>
        <p:nvSpPr>
          <p:cNvPr id="83019" name="AutoShape 75"/>
          <p:cNvSpPr>
            <a:spLocks/>
          </p:cNvSpPr>
          <p:nvPr/>
        </p:nvSpPr>
        <p:spPr bwMode="auto">
          <a:xfrm>
            <a:off x="2514600" y="60198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655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Nervous control of blood vessel diameter</a:t>
            </a:r>
          </a:p>
        </p:txBody>
      </p:sp>
      <p:sp>
        <p:nvSpPr>
          <p:cNvPr id="83978" name="Text Box 10"/>
          <p:cNvSpPr txBox="1">
            <a:spLocks noGrp="1" noChangeArrowheads="1"/>
          </p:cNvSpPr>
          <p:nvPr>
            <p:ph type="body" sz="half" idx="2"/>
          </p:nvPr>
        </p:nvSpPr>
        <p:spPr>
          <a:xfrm>
            <a:off x="5076825" y="1989138"/>
            <a:ext cx="4067175" cy="486886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All blood vessels receive symp. post-ganglionic innervation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Transmitter = noradrenaline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Always some level of tonic activity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Control of nerve activity can accomplish dilation or constriction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Generally no parasympathetic innervation to vascular system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Some non-cholinergic, non-adrenergic autonomic neurons with NO as transmitter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sz="2000">
              <a:latin typeface="Arial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50825" y="2209800"/>
            <a:ext cx="1905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232025" y="2209800"/>
            <a:ext cx="1905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Arial" charset="0"/>
              </a:rPr>
              <a:t>Pressor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31825" y="2362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Depressor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03225" y="1752600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Vasomotor centre in medulla</a:t>
            </a:r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 rot="5400000">
            <a:off x="2155825" y="4724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631825" y="58674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5400000">
            <a:off x="1849438" y="4113213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986" name="Oval 18"/>
          <p:cNvSpPr>
            <a:spLocks noChangeArrowheads="1"/>
          </p:cNvSpPr>
          <p:nvPr/>
        </p:nvSpPr>
        <p:spPr bwMode="auto">
          <a:xfrm rot="5400000">
            <a:off x="314642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>
            <a:off x="2078038" y="4494213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 rot="-5400000">
            <a:off x="708025" y="5715000"/>
            <a:ext cx="304800" cy="1219200"/>
          </a:xfrm>
          <a:prstGeom prst="can">
            <a:avLst>
              <a:gd name="adj" fmla="val 1041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9" name="Freeform 21"/>
          <p:cNvSpPr>
            <a:spLocks/>
          </p:cNvSpPr>
          <p:nvPr/>
        </p:nvSpPr>
        <p:spPr bwMode="auto">
          <a:xfrm>
            <a:off x="593725" y="4876800"/>
            <a:ext cx="1638300" cy="990600"/>
          </a:xfrm>
          <a:custGeom>
            <a:avLst/>
            <a:gdLst/>
            <a:ahLst/>
            <a:cxnLst>
              <a:cxn ang="0">
                <a:pos x="120" y="624"/>
              </a:cxn>
              <a:cxn ang="0">
                <a:pos x="120" y="240"/>
              </a:cxn>
              <a:cxn ang="0">
                <a:pos x="840" y="336"/>
              </a:cxn>
              <a:cxn ang="0">
                <a:pos x="1032" y="0"/>
              </a:cxn>
            </a:cxnLst>
            <a:rect l="0" t="0" r="r" b="b"/>
            <a:pathLst>
              <a:path w="1032" h="624">
                <a:moveTo>
                  <a:pt x="120" y="624"/>
                </a:moveTo>
                <a:cubicBezTo>
                  <a:pt x="60" y="456"/>
                  <a:pt x="0" y="288"/>
                  <a:pt x="120" y="240"/>
                </a:cubicBezTo>
                <a:cubicBezTo>
                  <a:pt x="240" y="192"/>
                  <a:pt x="688" y="376"/>
                  <a:pt x="840" y="336"/>
                </a:cubicBezTo>
                <a:cubicBezTo>
                  <a:pt x="992" y="296"/>
                  <a:pt x="1012" y="148"/>
                  <a:pt x="1032" y="0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990" name="Oval 22"/>
          <p:cNvSpPr>
            <a:spLocks noChangeArrowheads="1"/>
          </p:cNvSpPr>
          <p:nvPr/>
        </p:nvSpPr>
        <p:spPr bwMode="auto">
          <a:xfrm rot="5400000">
            <a:off x="2154238" y="35798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1" name="Oval 23"/>
          <p:cNvSpPr>
            <a:spLocks noChangeArrowheads="1"/>
          </p:cNvSpPr>
          <p:nvPr/>
        </p:nvSpPr>
        <p:spPr bwMode="auto">
          <a:xfrm rot="5400000">
            <a:off x="108902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H="1">
            <a:off x="2536825" y="2971800"/>
            <a:ext cx="609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1165225" y="2895600"/>
            <a:ext cx="7620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994" name="AutoShape 26"/>
          <p:cNvSpPr>
            <a:spLocks noChangeArrowheads="1"/>
          </p:cNvSpPr>
          <p:nvPr/>
        </p:nvSpPr>
        <p:spPr bwMode="auto">
          <a:xfrm rot="5400000" flipH="1" flipV="1">
            <a:off x="1965325" y="34671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5" name="AutoShape 27"/>
          <p:cNvSpPr>
            <a:spLocks noChangeArrowheads="1"/>
          </p:cNvSpPr>
          <p:nvPr/>
        </p:nvSpPr>
        <p:spPr bwMode="auto">
          <a:xfrm rot="5400000">
            <a:off x="2193925" y="34671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2689225" y="3505200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+</a:t>
            </a: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1470025" y="3505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-</a:t>
            </a:r>
          </a:p>
        </p:txBody>
      </p:sp>
      <p:pic>
        <p:nvPicPr>
          <p:cNvPr id="83998" name="Picture 30" descr="CVS_control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5516563"/>
            <a:ext cx="3160713" cy="1139825"/>
          </a:xfrm>
          <a:noFill/>
          <a:ln/>
        </p:spPr>
      </p:pic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2051050" y="3141663"/>
            <a:ext cx="503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accent1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731837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Summary – control of blood vessel radius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503488" y="1819275"/>
            <a:ext cx="3657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Vessel radius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44500" y="3148013"/>
            <a:ext cx="22447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Sympathetic </a:t>
            </a:r>
          </a:p>
          <a:p>
            <a:pPr algn="ctr"/>
            <a:r>
              <a:rPr lang="en-GB">
                <a:latin typeface="Arial" charset="0"/>
              </a:rPr>
              <a:t>vasoconstrictor</a:t>
            </a:r>
          </a:p>
          <a:p>
            <a:pPr algn="ctr"/>
            <a:r>
              <a:rPr lang="en-GB">
                <a:latin typeface="Arial" charset="0"/>
              </a:rPr>
              <a:t>nerves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246688" y="3257550"/>
            <a:ext cx="3502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Circulating hormones eg</a:t>
            </a:r>
          </a:p>
          <a:p>
            <a:r>
              <a:rPr lang="en-GB">
                <a:latin typeface="Arial" charset="0"/>
              </a:rPr>
              <a:t>plasma noradrenaline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892425" y="4156075"/>
            <a:ext cx="207645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Local controls</a:t>
            </a:r>
          </a:p>
          <a:p>
            <a:pPr algn="ctr"/>
            <a:r>
              <a:rPr lang="en-GB">
                <a:latin typeface="Arial" charset="0"/>
              </a:rPr>
              <a:t>O</a:t>
            </a:r>
            <a:r>
              <a:rPr lang="en-GB" baseline="-25000">
                <a:latin typeface="Arial" charset="0"/>
              </a:rPr>
              <a:t>2</a:t>
            </a:r>
          </a:p>
          <a:p>
            <a:pPr algn="ctr"/>
            <a:r>
              <a:rPr lang="en-GB">
                <a:latin typeface="Arial" charset="0"/>
              </a:rPr>
              <a:t>K</a:t>
            </a:r>
            <a:r>
              <a:rPr lang="en-GB" baseline="30000">
                <a:latin typeface="Arial" charset="0"/>
              </a:rPr>
              <a:t>+</a:t>
            </a:r>
          </a:p>
          <a:p>
            <a:pPr algn="ctr"/>
            <a:r>
              <a:rPr lang="en-GB">
                <a:latin typeface="Arial" charset="0"/>
              </a:rPr>
              <a:t>CO</a:t>
            </a:r>
            <a:r>
              <a:rPr lang="en-GB" baseline="-25000">
                <a:latin typeface="Arial" charset="0"/>
              </a:rPr>
              <a:t>2</a:t>
            </a:r>
          </a:p>
          <a:p>
            <a:pPr algn="ctr"/>
            <a:r>
              <a:rPr lang="en-GB">
                <a:latin typeface="Arial" charset="0"/>
              </a:rPr>
              <a:t>H</a:t>
            </a:r>
            <a:r>
              <a:rPr lang="en-GB" baseline="30000">
                <a:latin typeface="Arial" charset="0"/>
              </a:rPr>
              <a:t>+</a:t>
            </a:r>
          </a:p>
          <a:p>
            <a:pPr algn="ctr"/>
            <a:r>
              <a:rPr lang="en-GB">
                <a:latin typeface="Arial" charset="0"/>
              </a:rPr>
              <a:t>osmolarity,</a:t>
            </a:r>
          </a:p>
          <a:p>
            <a:pPr algn="ctr"/>
            <a:r>
              <a:rPr lang="en-GB">
                <a:latin typeface="Arial" charset="0"/>
              </a:rPr>
              <a:t>metabolites</a:t>
            </a:r>
          </a:p>
        </p:txBody>
      </p:sp>
      <p:cxnSp>
        <p:nvCxnSpPr>
          <p:cNvPr id="79889" name="AutoShape 17"/>
          <p:cNvCxnSpPr>
            <a:cxnSpLocks noChangeShapeType="1"/>
            <a:stCxn id="79883" idx="0"/>
          </p:cNvCxnSpPr>
          <p:nvPr/>
        </p:nvCxnSpPr>
        <p:spPr bwMode="auto">
          <a:xfrm rot="5400000" flipH="1">
            <a:off x="2912269" y="3137694"/>
            <a:ext cx="1803400" cy="2333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9896" name="AutoShape 24"/>
          <p:cNvCxnSpPr>
            <a:cxnSpLocks noChangeShapeType="1"/>
            <a:stCxn id="79882" idx="0"/>
            <a:endCxn id="79878" idx="3"/>
          </p:cNvCxnSpPr>
          <p:nvPr/>
        </p:nvCxnSpPr>
        <p:spPr bwMode="auto">
          <a:xfrm rot="5400000" flipH="1">
            <a:off x="5993606" y="2253457"/>
            <a:ext cx="1171575" cy="8366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9897" name="AutoShape 25"/>
          <p:cNvCxnSpPr>
            <a:cxnSpLocks noChangeShapeType="1"/>
            <a:stCxn id="79880" idx="0"/>
            <a:endCxn id="79878" idx="1"/>
          </p:cNvCxnSpPr>
          <p:nvPr/>
        </p:nvCxnSpPr>
        <p:spPr bwMode="auto">
          <a:xfrm rot="16200000">
            <a:off x="1504157" y="2148681"/>
            <a:ext cx="1062038" cy="9366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79898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7380288" y="908050"/>
          <a:ext cx="129698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Equation" r:id="rId3" imgW="571320" imgH="520560" progId="Equation.3">
                  <p:embed/>
                </p:oleObj>
              </mc:Choice>
              <mc:Fallback>
                <p:oleObj name="Equation" r:id="rId3" imgW="571320" imgH="5205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908050"/>
                        <a:ext cx="1296987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4932363" y="1125538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Arial" charset="0"/>
              </a:rPr>
              <a:t>Remember</a:t>
            </a:r>
            <a:r>
              <a:rPr lang="en-GB">
                <a:latin typeface="Arial" charset="0"/>
              </a:rPr>
              <a:t> </a:t>
            </a:r>
          </a:p>
        </p:txBody>
      </p:sp>
      <p:sp>
        <p:nvSpPr>
          <p:cNvPr id="79904" name="AutoShape 32"/>
          <p:cNvSpPr>
            <a:spLocks noChangeArrowheads="1"/>
          </p:cNvSpPr>
          <p:nvPr/>
        </p:nvSpPr>
        <p:spPr bwMode="auto">
          <a:xfrm>
            <a:off x="6659563" y="1268413"/>
            <a:ext cx="649287" cy="144462"/>
          </a:xfrm>
          <a:prstGeom prst="rightArrow">
            <a:avLst>
              <a:gd name="adj1" fmla="val 50000"/>
              <a:gd name="adj2" fmla="val 11236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GB">
                <a:latin typeface="Arial" charset="0"/>
              </a:rPr>
              <a:t>Cardiac innervation</a:t>
            </a:r>
          </a:p>
        </p:txBody>
      </p:sp>
      <p:pic>
        <p:nvPicPr>
          <p:cNvPr id="73735" name="Picture 7" descr="nerves_to_he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2844800" cy="3200400"/>
          </a:xfrm>
          <a:prstGeom prst="rect">
            <a:avLst/>
          </a:prstGeom>
          <a:noFill/>
        </p:spPr>
      </p:pic>
      <p:sp>
        <p:nvSpPr>
          <p:cNvPr id="73738" name="Freeform 10"/>
          <p:cNvSpPr>
            <a:spLocks/>
          </p:cNvSpPr>
          <p:nvPr/>
        </p:nvSpPr>
        <p:spPr bwMode="auto">
          <a:xfrm>
            <a:off x="4103688" y="1520825"/>
            <a:ext cx="4343400" cy="1676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480" y="576"/>
              </a:cxn>
              <a:cxn ang="0">
                <a:pos x="480" y="1056"/>
              </a:cxn>
              <a:cxn ang="0">
                <a:pos x="912" y="1056"/>
              </a:cxn>
              <a:cxn ang="0">
                <a:pos x="912" y="576"/>
              </a:cxn>
              <a:cxn ang="0">
                <a:pos x="1296" y="576"/>
              </a:cxn>
              <a:cxn ang="0">
                <a:pos x="1296" y="0"/>
              </a:cxn>
              <a:cxn ang="0">
                <a:pos x="1680" y="0"/>
              </a:cxn>
              <a:cxn ang="0">
                <a:pos x="1680" y="576"/>
              </a:cxn>
              <a:cxn ang="0">
                <a:pos x="2016" y="576"/>
              </a:cxn>
              <a:cxn ang="0">
                <a:pos x="2016" y="864"/>
              </a:cxn>
              <a:cxn ang="0">
                <a:pos x="2400" y="864"/>
              </a:cxn>
              <a:cxn ang="0">
                <a:pos x="2400" y="240"/>
              </a:cxn>
              <a:cxn ang="0">
                <a:pos x="2736" y="240"/>
              </a:cxn>
            </a:cxnLst>
            <a:rect l="0" t="0" r="r" b="b"/>
            <a:pathLst>
              <a:path w="2736" h="1056">
                <a:moveTo>
                  <a:pt x="0" y="576"/>
                </a:moveTo>
                <a:lnTo>
                  <a:pt x="480" y="576"/>
                </a:lnTo>
                <a:lnTo>
                  <a:pt x="480" y="1056"/>
                </a:lnTo>
                <a:lnTo>
                  <a:pt x="912" y="1056"/>
                </a:lnTo>
                <a:lnTo>
                  <a:pt x="912" y="576"/>
                </a:lnTo>
                <a:lnTo>
                  <a:pt x="1296" y="576"/>
                </a:lnTo>
                <a:lnTo>
                  <a:pt x="1296" y="0"/>
                </a:lnTo>
                <a:lnTo>
                  <a:pt x="1680" y="0"/>
                </a:lnTo>
                <a:lnTo>
                  <a:pt x="1680" y="576"/>
                </a:lnTo>
                <a:lnTo>
                  <a:pt x="2016" y="576"/>
                </a:lnTo>
                <a:lnTo>
                  <a:pt x="2016" y="864"/>
                </a:lnTo>
                <a:lnTo>
                  <a:pt x="2400" y="864"/>
                </a:lnTo>
                <a:lnTo>
                  <a:pt x="2400" y="240"/>
                </a:lnTo>
                <a:lnTo>
                  <a:pt x="2736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3810000" y="141605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>
            <a:off x="3798888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>
            <a:off x="3798888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H="1">
            <a:off x="3798888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3798888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352800" y="152082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120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465513" y="20542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90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3465513" y="25876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60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3465513" y="31210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30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4103688" y="2130425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normal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4408488" y="3197225"/>
            <a:ext cx="1776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Parasympathetic</a:t>
            </a:r>
          </a:p>
          <a:p>
            <a:r>
              <a:rPr lang="en-GB" sz="1600">
                <a:latin typeface="Arial" charset="0"/>
              </a:rPr>
              <a:t>nerves stimulated</a:t>
            </a: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5703888" y="987425"/>
            <a:ext cx="1776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Sympathetic</a:t>
            </a:r>
          </a:p>
          <a:p>
            <a:pPr algn="ctr"/>
            <a:r>
              <a:rPr lang="en-GB" sz="1600">
                <a:latin typeface="Arial" charset="0"/>
              </a:rPr>
              <a:t>nerves stimulated</a:t>
            </a:r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6934200" y="2863850"/>
            <a:ext cx="130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Sympathetic</a:t>
            </a:r>
          </a:p>
          <a:p>
            <a:pPr algn="ctr"/>
            <a:r>
              <a:rPr lang="en-GB" sz="1600">
                <a:latin typeface="Arial" charset="0"/>
              </a:rPr>
              <a:t>nerves cut</a:t>
            </a: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7446963" y="1263650"/>
            <a:ext cx="1697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Parasympathetic</a:t>
            </a:r>
          </a:p>
          <a:p>
            <a:r>
              <a:rPr lang="en-GB" sz="1600">
                <a:latin typeface="Arial" charset="0"/>
              </a:rPr>
              <a:t>nerves cut</a:t>
            </a:r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5029200" y="393065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6324600" y="3854450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time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276600" y="806450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HR</a:t>
            </a:r>
          </a:p>
          <a:p>
            <a:pPr algn="ctr"/>
            <a:r>
              <a:rPr lang="en-GB" sz="1600">
                <a:latin typeface="Arial" charset="0"/>
              </a:rPr>
              <a:t>beats/min</a:t>
            </a:r>
          </a:p>
        </p:txBody>
      </p:sp>
      <p:grpSp>
        <p:nvGrpSpPr>
          <p:cNvPr id="73775" name="Group 47"/>
          <p:cNvGrpSpPr>
            <a:grpSpLocks/>
          </p:cNvGrpSpPr>
          <p:nvPr/>
        </p:nvGrpSpPr>
        <p:grpSpPr bwMode="auto">
          <a:xfrm>
            <a:off x="914400" y="4495800"/>
            <a:ext cx="7689850" cy="2035175"/>
            <a:chOff x="576" y="2832"/>
            <a:chExt cx="4844" cy="1282"/>
          </a:xfrm>
        </p:grpSpPr>
        <p:grpSp>
          <p:nvGrpSpPr>
            <p:cNvPr id="73771" name="Group 43"/>
            <p:cNvGrpSpPr>
              <a:grpSpLocks/>
            </p:cNvGrpSpPr>
            <p:nvPr/>
          </p:nvGrpSpPr>
          <p:grpSpPr bwMode="auto">
            <a:xfrm>
              <a:off x="1968" y="2832"/>
              <a:ext cx="2112" cy="294"/>
              <a:chOff x="1968" y="2832"/>
              <a:chExt cx="2112" cy="294"/>
            </a:xfrm>
          </p:grpSpPr>
          <p:sp>
            <p:nvSpPr>
              <p:cNvPr id="73759" name="Text Box 31"/>
              <p:cNvSpPr txBox="1">
                <a:spLocks noChangeArrowheads="1"/>
              </p:cNvSpPr>
              <p:nvPr/>
            </p:nvSpPr>
            <p:spPr bwMode="auto">
              <a:xfrm>
                <a:off x="1968" y="2832"/>
                <a:ext cx="211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Heart rate</a:t>
                </a:r>
              </a:p>
            </p:txBody>
          </p:sp>
          <p:sp>
            <p:nvSpPr>
              <p:cNvPr id="73760" name="Line 32"/>
              <p:cNvSpPr>
                <a:spLocks noChangeShapeType="1"/>
              </p:cNvSpPr>
              <p:nvPr/>
            </p:nvSpPr>
            <p:spPr bwMode="auto">
              <a:xfrm flipV="1">
                <a:off x="2496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3769" name="Group 41"/>
            <p:cNvGrpSpPr>
              <a:grpSpLocks/>
            </p:cNvGrpSpPr>
            <p:nvPr/>
          </p:nvGrpSpPr>
          <p:grpSpPr bwMode="auto">
            <a:xfrm>
              <a:off x="576" y="3360"/>
              <a:ext cx="1403" cy="754"/>
              <a:chOff x="2887" y="3337"/>
              <a:chExt cx="1403" cy="754"/>
            </a:xfrm>
          </p:grpSpPr>
          <p:sp>
            <p:nvSpPr>
              <p:cNvPr id="73761" name="Text Box 33"/>
              <p:cNvSpPr txBox="1">
                <a:spLocks noChangeArrowheads="1"/>
              </p:cNvSpPr>
              <p:nvPr/>
            </p:nvSpPr>
            <p:spPr bwMode="auto">
              <a:xfrm>
                <a:off x="2887" y="3337"/>
                <a:ext cx="1403" cy="7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Activity of </a:t>
                </a:r>
              </a:p>
              <a:p>
                <a:pPr algn="ctr"/>
                <a:r>
                  <a:rPr lang="en-GB">
                    <a:latin typeface="Arial" charset="0"/>
                  </a:rPr>
                  <a:t>sympathetic</a:t>
                </a:r>
              </a:p>
              <a:p>
                <a:pPr algn="ctr"/>
                <a:r>
                  <a:rPr lang="en-GB">
                    <a:latin typeface="Arial" charset="0"/>
                  </a:rPr>
                  <a:t>nerves to heart</a:t>
                </a:r>
              </a:p>
            </p:txBody>
          </p:sp>
          <p:sp>
            <p:nvSpPr>
              <p:cNvPr id="73762" name="Line 34"/>
              <p:cNvSpPr>
                <a:spLocks noChangeShapeType="1"/>
              </p:cNvSpPr>
              <p:nvPr/>
            </p:nvSpPr>
            <p:spPr bwMode="auto">
              <a:xfrm flipV="1">
                <a:off x="3072" y="336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3768" name="Group 40"/>
            <p:cNvGrpSpPr>
              <a:grpSpLocks/>
            </p:cNvGrpSpPr>
            <p:nvPr/>
          </p:nvGrpSpPr>
          <p:grpSpPr bwMode="auto">
            <a:xfrm>
              <a:off x="2369" y="3504"/>
              <a:ext cx="1021" cy="524"/>
              <a:chOff x="993" y="3241"/>
              <a:chExt cx="1021" cy="524"/>
            </a:xfrm>
          </p:grpSpPr>
          <p:sp>
            <p:nvSpPr>
              <p:cNvPr id="73765" name="Text Box 37"/>
              <p:cNvSpPr txBox="1">
                <a:spLocks noChangeArrowheads="1"/>
              </p:cNvSpPr>
              <p:nvPr/>
            </p:nvSpPr>
            <p:spPr bwMode="auto">
              <a:xfrm>
                <a:off x="993" y="3241"/>
                <a:ext cx="1021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Plasma</a:t>
                </a:r>
              </a:p>
              <a:p>
                <a:pPr algn="ctr"/>
                <a:r>
                  <a:rPr lang="en-GB">
                    <a:latin typeface="Arial" charset="0"/>
                  </a:rPr>
                  <a:t>adrenaline</a:t>
                </a:r>
              </a:p>
            </p:txBody>
          </p:sp>
          <p:sp>
            <p:nvSpPr>
              <p:cNvPr id="73766" name="Line 38"/>
              <p:cNvSpPr>
                <a:spLocks noChangeShapeType="1"/>
              </p:cNvSpPr>
              <p:nvPr/>
            </p:nvSpPr>
            <p:spPr bwMode="auto">
              <a:xfrm flipV="1">
                <a:off x="1104" y="32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3770" name="Group 42"/>
            <p:cNvGrpSpPr>
              <a:grpSpLocks/>
            </p:cNvGrpSpPr>
            <p:nvPr/>
          </p:nvGrpSpPr>
          <p:grpSpPr bwMode="auto">
            <a:xfrm>
              <a:off x="3888" y="3360"/>
              <a:ext cx="1532" cy="754"/>
              <a:chOff x="4614" y="3385"/>
              <a:chExt cx="1532" cy="754"/>
            </a:xfrm>
          </p:grpSpPr>
          <p:sp>
            <p:nvSpPr>
              <p:cNvPr id="73763" name="Text Box 35"/>
              <p:cNvSpPr txBox="1">
                <a:spLocks noChangeArrowheads="1"/>
              </p:cNvSpPr>
              <p:nvPr/>
            </p:nvSpPr>
            <p:spPr bwMode="auto">
              <a:xfrm>
                <a:off x="4614" y="3385"/>
                <a:ext cx="1532" cy="7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Activity of</a:t>
                </a:r>
              </a:p>
              <a:p>
                <a:pPr algn="ctr"/>
                <a:r>
                  <a:rPr lang="en-GB">
                    <a:latin typeface="Arial" charset="0"/>
                  </a:rPr>
                  <a:t>parasympathetic</a:t>
                </a:r>
              </a:p>
              <a:p>
                <a:pPr algn="ctr"/>
                <a:r>
                  <a:rPr lang="en-GB">
                    <a:latin typeface="Arial" charset="0"/>
                  </a:rPr>
                  <a:t>nerves to heart</a:t>
                </a:r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 flipH="1">
                <a:off x="4896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73772" name="AutoShape 44"/>
            <p:cNvCxnSpPr>
              <a:cxnSpLocks noChangeShapeType="1"/>
              <a:stCxn id="73761" idx="0"/>
              <a:endCxn id="73759" idx="1"/>
            </p:cNvCxnSpPr>
            <p:nvPr/>
          </p:nvCxnSpPr>
          <p:spPr bwMode="auto">
            <a:xfrm rot="16200000">
              <a:off x="1432" y="2825"/>
              <a:ext cx="381" cy="69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3773" name="AutoShape 45"/>
            <p:cNvCxnSpPr>
              <a:cxnSpLocks noChangeShapeType="1"/>
              <a:stCxn id="73763" idx="0"/>
              <a:endCxn id="73759" idx="3"/>
            </p:cNvCxnSpPr>
            <p:nvPr/>
          </p:nvCxnSpPr>
          <p:spPr bwMode="auto">
            <a:xfrm rot="5400000" flipH="1">
              <a:off x="4176" y="2883"/>
              <a:ext cx="381" cy="57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3774" name="AutoShape 46"/>
            <p:cNvCxnSpPr>
              <a:cxnSpLocks noChangeShapeType="1"/>
            </p:cNvCxnSpPr>
            <p:nvPr/>
          </p:nvCxnSpPr>
          <p:spPr bwMode="auto">
            <a:xfrm rot="16200000">
              <a:off x="2763" y="3237"/>
              <a:ext cx="378" cy="14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803275"/>
          </a:xfrm>
        </p:spPr>
        <p:txBody>
          <a:bodyPr/>
          <a:lstStyle/>
          <a:p>
            <a:r>
              <a:rPr lang="en-GB">
                <a:latin typeface="Arial" charset="0"/>
              </a:rPr>
              <a:t>Controlling force of contraction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5589588"/>
            <a:ext cx="6985000" cy="96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Ca influx increased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Ca uptake into intracellular stores increased</a:t>
            </a:r>
          </a:p>
        </p:txBody>
      </p:sp>
      <p:pic>
        <p:nvPicPr>
          <p:cNvPr id="88071" name="Picture 7" descr="ca_proc_adapt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557338"/>
            <a:ext cx="5251450" cy="3719512"/>
          </a:xfrm>
          <a:noFill/>
          <a:ln/>
        </p:spPr>
      </p:pic>
      <p:pic>
        <p:nvPicPr>
          <p:cNvPr id="88072" name="Picture 8" descr="ca_proc_adapt2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557338"/>
            <a:ext cx="5251450" cy="3719512"/>
          </a:xfrm>
          <a:noFill/>
          <a:ln/>
        </p:spPr>
      </p:pic>
      <p:pic>
        <p:nvPicPr>
          <p:cNvPr id="88074" name="Picture 10" descr="ca_proc_adap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557338"/>
            <a:ext cx="5241925" cy="371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GB">
                <a:latin typeface="Arial" charset="0"/>
              </a:rPr>
              <a:t>Controlling stroke volume</a:t>
            </a:r>
          </a:p>
        </p:txBody>
      </p:sp>
      <p:grpSp>
        <p:nvGrpSpPr>
          <p:cNvPr id="80918" name="Group 22"/>
          <p:cNvGrpSpPr>
            <a:grpSpLocks/>
          </p:cNvGrpSpPr>
          <p:nvPr/>
        </p:nvGrpSpPr>
        <p:grpSpPr bwMode="auto">
          <a:xfrm>
            <a:off x="2247900" y="1447800"/>
            <a:ext cx="4648200" cy="466725"/>
            <a:chOff x="2016" y="889"/>
            <a:chExt cx="2928" cy="294"/>
          </a:xfrm>
        </p:grpSpPr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2016" y="889"/>
              <a:ext cx="292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Arial" charset="0"/>
                </a:rPr>
                <a:t>    Stroke volume</a:t>
              </a:r>
            </a:p>
          </p:txBody>
        </p:sp>
        <p:sp>
          <p:nvSpPr>
            <p:cNvPr id="80903" name="Line 7"/>
            <p:cNvSpPr>
              <a:spLocks noChangeShapeType="1"/>
            </p:cNvSpPr>
            <p:nvPr/>
          </p:nvSpPr>
          <p:spPr bwMode="auto">
            <a:xfrm flipV="1">
              <a:off x="2877" y="9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0917" name="Group 21"/>
          <p:cNvGrpSpPr>
            <a:grpSpLocks/>
          </p:cNvGrpSpPr>
          <p:nvPr/>
        </p:nvGrpSpPr>
        <p:grpSpPr bwMode="auto">
          <a:xfrm>
            <a:off x="820738" y="2384425"/>
            <a:ext cx="2227262" cy="1196975"/>
            <a:chOff x="1907" y="1465"/>
            <a:chExt cx="1403" cy="754"/>
          </a:xfrm>
        </p:grpSpPr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1907" y="1465"/>
              <a:ext cx="1403" cy="7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latin typeface="Arial" charset="0"/>
                </a:rPr>
                <a:t>Activity of</a:t>
              </a:r>
            </a:p>
            <a:p>
              <a:pPr algn="ctr"/>
              <a:r>
                <a:rPr lang="en-GB">
                  <a:latin typeface="Arial" charset="0"/>
                </a:rPr>
                <a:t>sympathetic</a:t>
              </a:r>
            </a:p>
            <a:p>
              <a:pPr algn="ctr"/>
              <a:r>
                <a:rPr lang="en-GB">
                  <a:latin typeface="Arial" charset="0"/>
                </a:rPr>
                <a:t>nerves to heart</a:t>
              </a:r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 flipV="1">
              <a:off x="2112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0906" name="Group 10"/>
          <p:cNvGrpSpPr>
            <a:grpSpLocks/>
          </p:cNvGrpSpPr>
          <p:nvPr/>
        </p:nvGrpSpPr>
        <p:grpSpPr bwMode="auto">
          <a:xfrm>
            <a:off x="6324600" y="2514600"/>
            <a:ext cx="1620838" cy="831850"/>
            <a:chOff x="993" y="3241"/>
            <a:chExt cx="1021" cy="524"/>
          </a:xfrm>
        </p:grpSpPr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993" y="3241"/>
              <a:ext cx="1021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latin typeface="Arial" charset="0"/>
                </a:rPr>
                <a:t>Plasma</a:t>
              </a:r>
            </a:p>
            <a:p>
              <a:pPr algn="ctr"/>
              <a:r>
                <a:rPr lang="en-GB">
                  <a:latin typeface="Arial" charset="0"/>
                </a:rPr>
                <a:t>adrenaline</a:t>
              </a:r>
            </a:p>
          </p:txBody>
        </p:sp>
        <p:sp>
          <p:nvSpPr>
            <p:cNvPr id="80908" name="Line 12"/>
            <p:cNvSpPr>
              <a:spLocks noChangeShapeType="1"/>
            </p:cNvSpPr>
            <p:nvPr/>
          </p:nvSpPr>
          <p:spPr bwMode="auto">
            <a:xfrm flipV="1">
              <a:off x="110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80928" name="AutoShape 32"/>
          <p:cNvCxnSpPr>
            <a:cxnSpLocks noChangeShapeType="1"/>
            <a:stCxn id="80907" idx="0"/>
            <a:endCxn id="80902" idx="3"/>
          </p:cNvCxnSpPr>
          <p:nvPr/>
        </p:nvCxnSpPr>
        <p:spPr bwMode="auto">
          <a:xfrm rot="5400000" flipH="1">
            <a:off x="6599238" y="1978025"/>
            <a:ext cx="833437" cy="239713"/>
          </a:xfrm>
          <a:prstGeom prst="bentConnector2">
            <a:avLst/>
          </a:prstGeom>
          <a:noFill/>
          <a:ln w="19050">
            <a:solidFill>
              <a:schemeClr val="hlink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80929" name="Line 33"/>
          <p:cNvSpPr>
            <a:spLocks noChangeShapeType="1"/>
          </p:cNvSpPr>
          <p:nvPr/>
        </p:nvSpPr>
        <p:spPr bwMode="auto">
          <a:xfrm>
            <a:off x="609600" y="4191000"/>
            <a:ext cx="60960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228600" y="4267200"/>
            <a:ext cx="1617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hlink"/>
                </a:solidFill>
                <a:latin typeface="Arial" charset="0"/>
              </a:rPr>
              <a:t>Extrinsic control</a:t>
            </a:r>
          </a:p>
        </p:txBody>
      </p:sp>
      <p:cxnSp>
        <p:nvCxnSpPr>
          <p:cNvPr id="80933" name="AutoShape 37"/>
          <p:cNvCxnSpPr>
            <a:cxnSpLocks noChangeShapeType="1"/>
            <a:stCxn id="80904" idx="0"/>
            <a:endCxn id="80902" idx="1"/>
          </p:cNvCxnSpPr>
          <p:nvPr/>
        </p:nvCxnSpPr>
        <p:spPr bwMode="auto">
          <a:xfrm rot="16200000">
            <a:off x="1739901" y="1876425"/>
            <a:ext cx="703262" cy="312737"/>
          </a:xfrm>
          <a:prstGeom prst="bentConnector2">
            <a:avLst/>
          </a:prstGeom>
          <a:noFill/>
          <a:ln w="19050">
            <a:solidFill>
              <a:schemeClr val="hlink"/>
            </a:solidFill>
            <a:prstDash val="dash"/>
            <a:miter lim="800000"/>
            <a:headEnd/>
            <a:tailEnd type="triangle" w="med" len="med"/>
          </a:ln>
          <a:effectLst/>
        </p:spPr>
      </p:cxnSp>
      <p:grpSp>
        <p:nvGrpSpPr>
          <p:cNvPr id="80945" name="Group 49"/>
          <p:cNvGrpSpPr>
            <a:grpSpLocks/>
          </p:cNvGrpSpPr>
          <p:nvPr/>
        </p:nvGrpSpPr>
        <p:grpSpPr bwMode="auto">
          <a:xfrm>
            <a:off x="250825" y="1916113"/>
            <a:ext cx="5516563" cy="4068762"/>
            <a:chOff x="144" y="1206"/>
            <a:chExt cx="3475" cy="2563"/>
          </a:xfrm>
        </p:grpSpPr>
        <p:sp>
          <p:nvSpPr>
            <p:cNvPr id="80931" name="Line 35"/>
            <p:cNvSpPr>
              <a:spLocks noChangeShapeType="1"/>
            </p:cNvSpPr>
            <p:nvPr/>
          </p:nvSpPr>
          <p:spPr bwMode="auto">
            <a:xfrm>
              <a:off x="384" y="30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0932" name="Text Box 36"/>
            <p:cNvSpPr txBox="1">
              <a:spLocks noChangeArrowheads="1"/>
            </p:cNvSpPr>
            <p:nvPr/>
          </p:nvSpPr>
          <p:spPr bwMode="auto">
            <a:xfrm>
              <a:off x="144" y="3120"/>
              <a:ext cx="9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FF00"/>
                  </a:solidFill>
                  <a:latin typeface="Arial" charset="0"/>
                </a:rPr>
                <a:t>Intrinsic control</a:t>
              </a:r>
            </a:p>
          </p:txBody>
        </p:sp>
        <p:grpSp>
          <p:nvGrpSpPr>
            <p:cNvPr id="80919" name="Group 23"/>
            <p:cNvGrpSpPr>
              <a:grpSpLocks/>
            </p:cNvGrpSpPr>
            <p:nvPr/>
          </p:nvGrpSpPr>
          <p:grpSpPr bwMode="auto">
            <a:xfrm>
              <a:off x="2189" y="2400"/>
              <a:ext cx="1382" cy="754"/>
              <a:chOff x="2021" y="2809"/>
              <a:chExt cx="1382" cy="754"/>
            </a:xfrm>
          </p:grpSpPr>
          <p:sp>
            <p:nvSpPr>
              <p:cNvPr id="80909" name="Text Box 13"/>
              <p:cNvSpPr txBox="1">
                <a:spLocks noChangeArrowheads="1"/>
              </p:cNvSpPr>
              <p:nvPr/>
            </p:nvSpPr>
            <p:spPr bwMode="auto">
              <a:xfrm>
                <a:off x="2021" y="2809"/>
                <a:ext cx="1382" cy="7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 End-diastolic</a:t>
                </a:r>
              </a:p>
              <a:p>
                <a:pPr algn="ctr"/>
                <a:r>
                  <a:rPr lang="en-GB">
                    <a:latin typeface="Arial" charset="0"/>
                  </a:rPr>
                  <a:t>ventricular </a:t>
                </a:r>
              </a:p>
              <a:p>
                <a:pPr algn="ctr"/>
                <a:r>
                  <a:rPr lang="en-GB">
                    <a:latin typeface="Arial" charset="0"/>
                  </a:rPr>
                  <a:t>volume</a:t>
                </a:r>
              </a:p>
            </p:txBody>
          </p:sp>
          <p:sp>
            <p:nvSpPr>
              <p:cNvPr id="80910" name="Line 14"/>
              <p:cNvSpPr>
                <a:spLocks noChangeShapeType="1"/>
              </p:cNvSpPr>
              <p:nvPr/>
            </p:nvSpPr>
            <p:spPr bwMode="auto">
              <a:xfrm flipV="1">
                <a:off x="2160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80927" name="AutoShape 31"/>
            <p:cNvCxnSpPr>
              <a:cxnSpLocks noChangeShapeType="1"/>
              <a:stCxn id="80909" idx="0"/>
              <a:endCxn id="80902" idx="2"/>
            </p:cNvCxnSpPr>
            <p:nvPr/>
          </p:nvCxnSpPr>
          <p:spPr bwMode="auto">
            <a:xfrm rot="16200000">
              <a:off x="2283" y="1803"/>
              <a:ext cx="11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0934" name="Text Box 38"/>
            <p:cNvSpPr txBox="1">
              <a:spLocks noChangeArrowheads="1"/>
            </p:cNvSpPr>
            <p:nvPr/>
          </p:nvSpPr>
          <p:spPr bwMode="auto">
            <a:xfrm>
              <a:off x="2880" y="1632"/>
              <a:ext cx="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FFFF00"/>
                  </a:solidFill>
                  <a:latin typeface="Arial" charset="0"/>
                </a:rPr>
                <a:t>Starling’s</a:t>
              </a:r>
            </a:p>
            <a:p>
              <a:r>
                <a:rPr lang="en-GB" sz="1800">
                  <a:solidFill>
                    <a:srgbClr val="FFFF00"/>
                  </a:solidFill>
                  <a:latin typeface="Arial" charset="0"/>
                </a:rPr>
                <a:t>Law</a:t>
              </a:r>
            </a:p>
          </p:txBody>
        </p:sp>
        <p:grpSp>
          <p:nvGrpSpPr>
            <p:cNvPr id="80944" name="Group 48"/>
            <p:cNvGrpSpPr>
              <a:grpSpLocks/>
            </p:cNvGrpSpPr>
            <p:nvPr/>
          </p:nvGrpSpPr>
          <p:grpSpPr bwMode="auto">
            <a:xfrm>
              <a:off x="2154" y="3475"/>
              <a:ext cx="1465" cy="294"/>
              <a:chOff x="2005" y="3566"/>
              <a:chExt cx="1465" cy="294"/>
            </a:xfrm>
          </p:grpSpPr>
          <p:sp>
            <p:nvSpPr>
              <p:cNvPr id="80941" name="Text Box 45"/>
              <p:cNvSpPr txBox="1">
                <a:spLocks noChangeArrowheads="1"/>
              </p:cNvSpPr>
              <p:nvPr/>
            </p:nvSpPr>
            <p:spPr bwMode="auto">
              <a:xfrm>
                <a:off x="2005" y="3566"/>
                <a:ext cx="1465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Venous return</a:t>
                </a:r>
              </a:p>
            </p:txBody>
          </p:sp>
          <p:sp>
            <p:nvSpPr>
              <p:cNvPr id="80942" name="Line 46"/>
              <p:cNvSpPr>
                <a:spLocks noChangeShapeType="1"/>
              </p:cNvSpPr>
              <p:nvPr/>
            </p:nvSpPr>
            <p:spPr bwMode="auto">
              <a:xfrm flipV="1">
                <a:off x="2109" y="36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0943" name="Line 47"/>
            <p:cNvSpPr>
              <a:spLocks noChangeShapeType="1"/>
            </p:cNvSpPr>
            <p:nvPr/>
          </p:nvSpPr>
          <p:spPr bwMode="auto">
            <a:xfrm flipV="1">
              <a:off x="2880" y="3158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0948" name="Group 52"/>
          <p:cNvGrpSpPr>
            <a:grpSpLocks/>
          </p:cNvGrpSpPr>
          <p:nvPr/>
        </p:nvGrpSpPr>
        <p:grpSpPr bwMode="auto">
          <a:xfrm>
            <a:off x="1752600" y="4365625"/>
            <a:ext cx="7366000" cy="2273300"/>
            <a:chOff x="1104" y="2750"/>
            <a:chExt cx="4640" cy="1432"/>
          </a:xfrm>
        </p:grpSpPr>
        <p:grpSp>
          <p:nvGrpSpPr>
            <p:cNvPr id="80920" name="Group 24"/>
            <p:cNvGrpSpPr>
              <a:grpSpLocks/>
            </p:cNvGrpSpPr>
            <p:nvPr/>
          </p:nvGrpSpPr>
          <p:grpSpPr bwMode="auto">
            <a:xfrm>
              <a:off x="1104" y="3456"/>
              <a:ext cx="870" cy="524"/>
              <a:chOff x="3905" y="2832"/>
              <a:chExt cx="870" cy="524"/>
            </a:xfrm>
          </p:grpSpPr>
          <p:sp>
            <p:nvSpPr>
              <p:cNvPr id="80911" name="Text Box 15"/>
              <p:cNvSpPr txBox="1">
                <a:spLocks noChangeArrowheads="1"/>
              </p:cNvSpPr>
              <p:nvPr/>
            </p:nvSpPr>
            <p:spPr bwMode="auto">
              <a:xfrm>
                <a:off x="3905" y="2832"/>
                <a:ext cx="87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 Atrial</a:t>
                </a:r>
              </a:p>
              <a:p>
                <a:pPr algn="ctr"/>
                <a:r>
                  <a:rPr lang="en-GB">
                    <a:latin typeface="Arial" charset="0"/>
                  </a:rPr>
                  <a:t>pressure</a:t>
                </a:r>
              </a:p>
            </p:txBody>
          </p:sp>
          <p:sp>
            <p:nvSpPr>
              <p:cNvPr id="80912" name="Line 16"/>
              <p:cNvSpPr>
                <a:spLocks noChangeShapeType="1"/>
              </p:cNvSpPr>
              <p:nvPr/>
            </p:nvSpPr>
            <p:spPr bwMode="auto">
              <a:xfrm flipV="1">
                <a:off x="4080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0922" name="Group 26"/>
            <p:cNvGrpSpPr>
              <a:grpSpLocks/>
            </p:cNvGrpSpPr>
            <p:nvPr/>
          </p:nvGrpSpPr>
          <p:grpSpPr bwMode="auto">
            <a:xfrm>
              <a:off x="3275" y="3888"/>
              <a:ext cx="2469" cy="294"/>
              <a:chOff x="3268" y="3840"/>
              <a:chExt cx="2648" cy="294"/>
            </a:xfrm>
          </p:grpSpPr>
          <p:sp>
            <p:nvSpPr>
              <p:cNvPr id="80914" name="Line 18"/>
              <p:cNvSpPr>
                <a:spLocks noChangeShapeType="1"/>
              </p:cNvSpPr>
              <p:nvPr/>
            </p:nvSpPr>
            <p:spPr bwMode="auto">
              <a:xfrm flipV="1">
                <a:off x="3600" y="39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91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3840"/>
                <a:ext cx="2648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    Respiratory movements</a:t>
                </a:r>
              </a:p>
            </p:txBody>
          </p:sp>
        </p:grpSp>
        <p:grpSp>
          <p:nvGrpSpPr>
            <p:cNvPr id="80921" name="Group 25"/>
            <p:cNvGrpSpPr>
              <a:grpSpLocks/>
            </p:cNvGrpSpPr>
            <p:nvPr/>
          </p:nvGrpSpPr>
          <p:grpSpPr bwMode="auto">
            <a:xfrm>
              <a:off x="3788" y="3024"/>
              <a:ext cx="1444" cy="524"/>
              <a:chOff x="3541" y="3552"/>
              <a:chExt cx="1376" cy="524"/>
            </a:xfrm>
          </p:grpSpPr>
          <p:sp>
            <p:nvSpPr>
              <p:cNvPr id="80913" name="Text Box 17"/>
              <p:cNvSpPr txBox="1">
                <a:spLocks noChangeArrowheads="1"/>
              </p:cNvSpPr>
              <p:nvPr/>
            </p:nvSpPr>
            <p:spPr bwMode="auto">
              <a:xfrm>
                <a:off x="3541" y="3552"/>
                <a:ext cx="1376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latin typeface="Arial" charset="0"/>
                  </a:rPr>
                  <a:t>     Intrathoracic</a:t>
                </a:r>
              </a:p>
              <a:p>
                <a:pPr algn="ctr"/>
                <a:r>
                  <a:rPr lang="en-GB">
                    <a:latin typeface="Arial" charset="0"/>
                  </a:rPr>
                  <a:t>pressure</a:t>
                </a:r>
              </a:p>
            </p:txBody>
          </p:sp>
          <p:sp>
            <p:nvSpPr>
              <p:cNvPr id="80916" name="Line 20"/>
              <p:cNvSpPr>
                <a:spLocks noChangeShapeType="1"/>
              </p:cNvSpPr>
              <p:nvPr/>
            </p:nvSpPr>
            <p:spPr bwMode="auto">
              <a:xfrm>
                <a:off x="3696" y="36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80924" name="AutoShape 28"/>
            <p:cNvCxnSpPr>
              <a:cxnSpLocks noChangeShapeType="1"/>
              <a:stCxn id="80911" idx="0"/>
              <a:endCxn id="80909" idx="1"/>
            </p:cNvCxnSpPr>
            <p:nvPr/>
          </p:nvCxnSpPr>
          <p:spPr bwMode="auto">
            <a:xfrm rot="16200000">
              <a:off x="1524" y="2792"/>
              <a:ext cx="679" cy="65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0925" name="AutoShape 29"/>
            <p:cNvCxnSpPr>
              <a:cxnSpLocks noChangeShapeType="1"/>
              <a:stCxn id="80913" idx="0"/>
              <a:endCxn id="80909" idx="3"/>
            </p:cNvCxnSpPr>
            <p:nvPr/>
          </p:nvCxnSpPr>
          <p:spPr bwMode="auto">
            <a:xfrm rot="5400000" flipH="1">
              <a:off x="3917" y="2431"/>
              <a:ext cx="247" cy="93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0926" name="AutoShape 30"/>
            <p:cNvCxnSpPr>
              <a:cxnSpLocks noChangeShapeType="1"/>
              <a:stCxn id="80915" idx="0"/>
              <a:endCxn id="80913" idx="2"/>
            </p:cNvCxnSpPr>
            <p:nvPr/>
          </p:nvCxnSpPr>
          <p:spPr bwMode="auto">
            <a:xfrm flipV="1">
              <a:off x="4510" y="3548"/>
              <a:ext cx="0" cy="3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0946" name="Line 50"/>
            <p:cNvSpPr>
              <a:spLocks noChangeShapeType="1"/>
            </p:cNvSpPr>
            <p:nvPr/>
          </p:nvSpPr>
          <p:spPr bwMode="auto">
            <a:xfrm flipH="1">
              <a:off x="1973" y="361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0947" name="Text Box 51"/>
            <p:cNvSpPr txBox="1">
              <a:spLocks noChangeArrowheads="1"/>
            </p:cNvSpPr>
            <p:nvPr/>
          </p:nvSpPr>
          <p:spPr bwMode="auto">
            <a:xfrm>
              <a:off x="4558" y="2750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rgbClr val="FFFF00"/>
                  </a:solidFill>
                  <a:latin typeface="Arial" charset="0"/>
                </a:rPr>
                <a:t>assists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>
                <a:latin typeface="Arial" charset="0"/>
              </a:rPr>
              <a:t>Integration so far</a:t>
            </a:r>
          </a:p>
        </p:txBody>
      </p:sp>
      <p:sp>
        <p:nvSpPr>
          <p:cNvPr id="85008" name="Text Box 1040"/>
          <p:cNvSpPr txBox="1">
            <a:spLocks noChangeArrowheads="1"/>
          </p:cNvSpPr>
          <p:nvPr/>
        </p:nvSpPr>
        <p:spPr bwMode="auto">
          <a:xfrm>
            <a:off x="533400" y="2874963"/>
            <a:ext cx="495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    Stroke volume</a:t>
            </a:r>
          </a:p>
        </p:txBody>
      </p:sp>
      <p:sp>
        <p:nvSpPr>
          <p:cNvPr id="85009" name="Line 1041"/>
          <p:cNvSpPr>
            <a:spLocks noChangeShapeType="1"/>
          </p:cNvSpPr>
          <p:nvPr/>
        </p:nvSpPr>
        <p:spPr bwMode="auto">
          <a:xfrm flipV="1">
            <a:off x="2209800" y="29606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5048" name="Group 1080"/>
          <p:cNvGrpSpPr>
            <a:grpSpLocks/>
          </p:cNvGrpSpPr>
          <p:nvPr/>
        </p:nvGrpSpPr>
        <p:grpSpPr bwMode="auto">
          <a:xfrm>
            <a:off x="6235700" y="4637088"/>
            <a:ext cx="1717675" cy="925512"/>
            <a:chOff x="3888" y="3024"/>
            <a:chExt cx="1082" cy="583"/>
          </a:xfrm>
        </p:grpSpPr>
        <p:sp>
          <p:nvSpPr>
            <p:cNvPr id="85011" name="Text Box 1043"/>
            <p:cNvSpPr txBox="1">
              <a:spLocks noChangeArrowheads="1"/>
            </p:cNvSpPr>
            <p:nvPr/>
          </p:nvSpPr>
          <p:spPr bwMode="auto">
            <a:xfrm>
              <a:off x="3888" y="3024"/>
              <a:ext cx="1082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Activity of</a:t>
              </a:r>
            </a:p>
            <a:p>
              <a:pPr algn="ctr"/>
              <a:r>
                <a:rPr lang="en-GB" sz="1800">
                  <a:latin typeface="Arial" charset="0"/>
                </a:rPr>
                <a:t>sympathetic</a:t>
              </a:r>
            </a:p>
            <a:p>
              <a:pPr algn="ctr"/>
              <a:r>
                <a:rPr lang="en-GB" sz="1800">
                  <a:latin typeface="Arial" charset="0"/>
                </a:rPr>
                <a:t>nerves to heart</a:t>
              </a:r>
            </a:p>
          </p:txBody>
        </p:sp>
        <p:sp>
          <p:nvSpPr>
            <p:cNvPr id="85012" name="Line 1044"/>
            <p:cNvSpPr>
              <a:spLocks noChangeShapeType="1"/>
            </p:cNvSpPr>
            <p:nvPr/>
          </p:nvSpPr>
          <p:spPr bwMode="auto">
            <a:xfrm flipV="1">
              <a:off x="408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5039" name="Group 1071"/>
          <p:cNvGrpSpPr>
            <a:grpSpLocks/>
          </p:cNvGrpSpPr>
          <p:nvPr/>
        </p:nvGrpSpPr>
        <p:grpSpPr bwMode="auto">
          <a:xfrm>
            <a:off x="381000" y="3722688"/>
            <a:ext cx="1692275" cy="2054225"/>
            <a:chOff x="240" y="2448"/>
            <a:chExt cx="1066" cy="1829"/>
          </a:xfrm>
        </p:grpSpPr>
        <p:sp>
          <p:nvSpPr>
            <p:cNvPr id="85020" name="Text Box 1052"/>
            <p:cNvSpPr txBox="1">
              <a:spLocks noChangeArrowheads="1"/>
            </p:cNvSpPr>
            <p:nvPr/>
          </p:nvSpPr>
          <p:spPr bwMode="auto">
            <a:xfrm>
              <a:off x="432" y="3697"/>
              <a:ext cx="682" cy="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  Atrial</a:t>
              </a:r>
            </a:p>
            <a:p>
              <a:pPr algn="ctr"/>
              <a:r>
                <a:rPr lang="en-GB" sz="1800">
                  <a:latin typeface="Arial" charset="0"/>
                </a:rPr>
                <a:t>pressure</a:t>
              </a:r>
            </a:p>
          </p:txBody>
        </p:sp>
        <p:grpSp>
          <p:nvGrpSpPr>
            <p:cNvPr id="85038" name="Group 1070"/>
            <p:cNvGrpSpPr>
              <a:grpSpLocks/>
            </p:cNvGrpSpPr>
            <p:nvPr/>
          </p:nvGrpSpPr>
          <p:grpSpPr bwMode="auto">
            <a:xfrm>
              <a:off x="240" y="2448"/>
              <a:ext cx="1066" cy="1440"/>
              <a:chOff x="240" y="2448"/>
              <a:chExt cx="1066" cy="1440"/>
            </a:xfrm>
          </p:grpSpPr>
          <p:sp>
            <p:nvSpPr>
              <p:cNvPr id="85017" name="Text Box 1049"/>
              <p:cNvSpPr txBox="1">
                <a:spLocks noChangeArrowheads="1"/>
              </p:cNvSpPr>
              <p:nvPr/>
            </p:nvSpPr>
            <p:spPr bwMode="auto">
              <a:xfrm>
                <a:off x="240" y="2448"/>
                <a:ext cx="1066" cy="8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>
                    <a:latin typeface="Arial" charset="0"/>
                  </a:rPr>
                  <a:t>   End-diastolic</a:t>
                </a:r>
              </a:p>
              <a:p>
                <a:pPr algn="ctr"/>
                <a:r>
                  <a:rPr lang="en-GB" sz="1800">
                    <a:latin typeface="Arial" charset="0"/>
                  </a:rPr>
                  <a:t>ventricular </a:t>
                </a:r>
              </a:p>
              <a:p>
                <a:pPr algn="ctr"/>
                <a:r>
                  <a:rPr lang="en-GB" sz="1800">
                    <a:latin typeface="Arial" charset="0"/>
                  </a:rPr>
                  <a:t>volume</a:t>
                </a:r>
              </a:p>
            </p:txBody>
          </p:sp>
          <p:sp>
            <p:nvSpPr>
              <p:cNvPr id="85018" name="Line 1050"/>
              <p:cNvSpPr>
                <a:spLocks noChangeShapeType="1"/>
              </p:cNvSpPr>
              <p:nvPr/>
            </p:nvSpPr>
            <p:spPr bwMode="auto">
              <a:xfrm flipV="1">
                <a:off x="336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021" name="Line 1053"/>
              <p:cNvSpPr>
                <a:spLocks noChangeShapeType="1"/>
              </p:cNvSpPr>
              <p:nvPr/>
            </p:nvSpPr>
            <p:spPr bwMode="auto">
              <a:xfrm flipV="1">
                <a:off x="576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5041" name="Group 1073"/>
          <p:cNvGrpSpPr>
            <a:grpSpLocks/>
          </p:cNvGrpSpPr>
          <p:nvPr/>
        </p:nvGrpSpPr>
        <p:grpSpPr bwMode="auto">
          <a:xfrm>
            <a:off x="2286000" y="5856288"/>
            <a:ext cx="2987675" cy="376237"/>
            <a:chOff x="1440" y="3696"/>
            <a:chExt cx="1882" cy="237"/>
          </a:xfrm>
        </p:grpSpPr>
        <p:sp>
          <p:nvSpPr>
            <p:cNvPr id="85023" name="Line 1055"/>
            <p:cNvSpPr>
              <a:spLocks noChangeShapeType="1"/>
            </p:cNvSpPr>
            <p:nvPr/>
          </p:nvSpPr>
          <p:spPr bwMode="auto">
            <a:xfrm flipV="1">
              <a:off x="1584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5024" name="Text Box 1056"/>
            <p:cNvSpPr txBox="1">
              <a:spLocks noChangeArrowheads="1"/>
            </p:cNvSpPr>
            <p:nvPr/>
          </p:nvSpPr>
          <p:spPr bwMode="auto">
            <a:xfrm>
              <a:off x="1440" y="3696"/>
              <a:ext cx="188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     Respiratory movements</a:t>
              </a:r>
            </a:p>
          </p:txBody>
        </p:sp>
      </p:grpSp>
      <p:grpSp>
        <p:nvGrpSpPr>
          <p:cNvPr id="85040" name="Group 1072"/>
          <p:cNvGrpSpPr>
            <a:grpSpLocks/>
          </p:cNvGrpSpPr>
          <p:nvPr/>
        </p:nvGrpSpPr>
        <p:grpSpPr bwMode="auto">
          <a:xfrm>
            <a:off x="2895600" y="4789488"/>
            <a:ext cx="1768475" cy="650875"/>
            <a:chOff x="2324" y="3168"/>
            <a:chExt cx="1114" cy="410"/>
          </a:xfrm>
        </p:grpSpPr>
        <p:sp>
          <p:nvSpPr>
            <p:cNvPr id="85026" name="Text Box 1058"/>
            <p:cNvSpPr txBox="1">
              <a:spLocks noChangeArrowheads="1"/>
            </p:cNvSpPr>
            <p:nvPr/>
          </p:nvSpPr>
          <p:spPr bwMode="auto">
            <a:xfrm>
              <a:off x="2324" y="3168"/>
              <a:ext cx="1114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    Intrathoracic</a:t>
              </a:r>
            </a:p>
            <a:p>
              <a:pPr algn="ctr"/>
              <a:r>
                <a:rPr lang="en-GB" sz="1800">
                  <a:latin typeface="Arial" charset="0"/>
                </a:rPr>
                <a:t>pressure</a:t>
              </a:r>
            </a:p>
          </p:txBody>
        </p:sp>
        <p:sp>
          <p:nvSpPr>
            <p:cNvPr id="85027" name="Line 1059"/>
            <p:cNvSpPr>
              <a:spLocks noChangeShapeType="1"/>
            </p:cNvSpPr>
            <p:nvPr/>
          </p:nvSpPr>
          <p:spPr bwMode="auto">
            <a:xfrm>
              <a:off x="244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85028" name="AutoShape 1060"/>
          <p:cNvCxnSpPr>
            <a:cxnSpLocks noChangeShapeType="1"/>
            <a:stCxn id="85020" idx="0"/>
            <a:endCxn id="85017" idx="2"/>
          </p:cNvCxnSpPr>
          <p:nvPr/>
        </p:nvCxnSpPr>
        <p:spPr bwMode="auto">
          <a:xfrm flipV="1">
            <a:off x="1227138" y="4648200"/>
            <a:ext cx="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5029" name="AutoShape 1061"/>
          <p:cNvCxnSpPr>
            <a:cxnSpLocks noChangeShapeType="1"/>
            <a:stCxn id="85026" idx="0"/>
            <a:endCxn id="85017" idx="3"/>
          </p:cNvCxnSpPr>
          <p:nvPr/>
        </p:nvCxnSpPr>
        <p:spPr bwMode="auto">
          <a:xfrm rot="5400000" flipH="1">
            <a:off x="2624932" y="3634581"/>
            <a:ext cx="603250" cy="17065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5030" name="AutoShape 1062"/>
          <p:cNvCxnSpPr>
            <a:cxnSpLocks noChangeShapeType="1"/>
            <a:stCxn id="85024" idx="0"/>
            <a:endCxn id="85026" idx="2"/>
          </p:cNvCxnSpPr>
          <p:nvPr/>
        </p:nvCxnSpPr>
        <p:spPr bwMode="auto">
          <a:xfrm flipV="1">
            <a:off x="3779838" y="5440363"/>
            <a:ext cx="0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5043" name="Line 1075"/>
          <p:cNvSpPr>
            <a:spLocks noChangeShapeType="1"/>
          </p:cNvSpPr>
          <p:nvPr/>
        </p:nvSpPr>
        <p:spPr bwMode="auto">
          <a:xfrm flipV="1">
            <a:off x="1219200" y="32654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5067" name="Group 1099"/>
          <p:cNvGrpSpPr>
            <a:grpSpLocks/>
          </p:cNvGrpSpPr>
          <p:nvPr/>
        </p:nvGrpSpPr>
        <p:grpSpPr bwMode="auto">
          <a:xfrm>
            <a:off x="5715000" y="2874963"/>
            <a:ext cx="2759075" cy="376237"/>
            <a:chOff x="3600" y="1914"/>
            <a:chExt cx="1738" cy="237"/>
          </a:xfrm>
        </p:grpSpPr>
        <p:sp>
          <p:nvSpPr>
            <p:cNvPr id="85045" name="Text Box 1077"/>
            <p:cNvSpPr txBox="1">
              <a:spLocks noChangeArrowheads="1"/>
            </p:cNvSpPr>
            <p:nvPr/>
          </p:nvSpPr>
          <p:spPr bwMode="auto">
            <a:xfrm>
              <a:off x="3600" y="1914"/>
              <a:ext cx="173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  Heart rate</a:t>
              </a:r>
            </a:p>
          </p:txBody>
        </p:sp>
        <p:sp>
          <p:nvSpPr>
            <p:cNvPr id="85046" name="Line 1078"/>
            <p:cNvSpPr>
              <a:spLocks noChangeShapeType="1"/>
            </p:cNvSpPr>
            <p:nvPr/>
          </p:nvSpPr>
          <p:spPr bwMode="auto">
            <a:xfrm flipV="1">
              <a:off x="4128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5052" name="Group 1084"/>
          <p:cNvGrpSpPr>
            <a:grpSpLocks/>
          </p:cNvGrpSpPr>
          <p:nvPr/>
        </p:nvGrpSpPr>
        <p:grpSpPr bwMode="auto">
          <a:xfrm>
            <a:off x="5105400" y="3646488"/>
            <a:ext cx="1260475" cy="650875"/>
            <a:chOff x="3216" y="2400"/>
            <a:chExt cx="794" cy="410"/>
          </a:xfrm>
        </p:grpSpPr>
        <p:sp>
          <p:nvSpPr>
            <p:cNvPr id="85014" name="Text Box 1046"/>
            <p:cNvSpPr txBox="1">
              <a:spLocks noChangeArrowheads="1"/>
            </p:cNvSpPr>
            <p:nvPr/>
          </p:nvSpPr>
          <p:spPr bwMode="auto">
            <a:xfrm>
              <a:off x="3216" y="2400"/>
              <a:ext cx="794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Plasma</a:t>
              </a:r>
            </a:p>
            <a:p>
              <a:pPr algn="ctr"/>
              <a:r>
                <a:rPr lang="en-GB" sz="1800">
                  <a:latin typeface="Arial" charset="0"/>
                </a:rPr>
                <a:t>adrenaline</a:t>
              </a:r>
            </a:p>
          </p:txBody>
        </p:sp>
        <p:sp>
          <p:nvSpPr>
            <p:cNvPr id="85047" name="Line 1079"/>
            <p:cNvSpPr>
              <a:spLocks noChangeShapeType="1"/>
            </p:cNvSpPr>
            <p:nvPr/>
          </p:nvSpPr>
          <p:spPr bwMode="auto">
            <a:xfrm flipV="1">
              <a:off x="3312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85051" name="AutoShape 1083"/>
          <p:cNvCxnSpPr>
            <a:cxnSpLocks noChangeShapeType="1"/>
            <a:stCxn id="85011" idx="1"/>
          </p:cNvCxnSpPr>
          <p:nvPr/>
        </p:nvCxnSpPr>
        <p:spPr bwMode="auto">
          <a:xfrm rot="10800000">
            <a:off x="4854575" y="3254375"/>
            <a:ext cx="1381125" cy="18462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5053" name="AutoShape 1085"/>
          <p:cNvCxnSpPr>
            <a:cxnSpLocks noChangeShapeType="1"/>
            <a:stCxn id="85011" idx="0"/>
            <a:endCxn id="85045" idx="2"/>
          </p:cNvCxnSpPr>
          <p:nvPr/>
        </p:nvCxnSpPr>
        <p:spPr bwMode="auto">
          <a:xfrm flipV="1">
            <a:off x="7094538" y="3251200"/>
            <a:ext cx="0" cy="1385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85058" name="Group 1090"/>
          <p:cNvGrpSpPr>
            <a:grpSpLocks/>
          </p:cNvGrpSpPr>
          <p:nvPr/>
        </p:nvGrpSpPr>
        <p:grpSpPr bwMode="auto">
          <a:xfrm>
            <a:off x="6400800" y="5768975"/>
            <a:ext cx="2420938" cy="925513"/>
            <a:chOff x="3840" y="3737"/>
            <a:chExt cx="1525" cy="583"/>
          </a:xfrm>
        </p:grpSpPr>
        <p:sp>
          <p:nvSpPr>
            <p:cNvPr id="85056" name="Text Box 1088"/>
            <p:cNvSpPr txBox="1">
              <a:spLocks noChangeArrowheads="1"/>
            </p:cNvSpPr>
            <p:nvPr/>
          </p:nvSpPr>
          <p:spPr bwMode="auto">
            <a:xfrm>
              <a:off x="3840" y="3737"/>
              <a:ext cx="1525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 Activity of</a:t>
              </a:r>
            </a:p>
            <a:p>
              <a:pPr algn="ctr"/>
              <a:r>
                <a:rPr lang="en-GB" sz="1800">
                  <a:latin typeface="Arial" charset="0"/>
                </a:rPr>
                <a:t>parasympathetic</a:t>
              </a:r>
            </a:p>
            <a:p>
              <a:pPr algn="ctr"/>
              <a:r>
                <a:rPr lang="en-GB" sz="1800">
                  <a:latin typeface="Arial" charset="0"/>
                </a:rPr>
                <a:t>nerves to heart</a:t>
              </a:r>
            </a:p>
          </p:txBody>
        </p:sp>
        <p:sp>
          <p:nvSpPr>
            <p:cNvPr id="85057" name="Line 1089"/>
            <p:cNvSpPr>
              <a:spLocks noChangeShapeType="1"/>
            </p:cNvSpPr>
            <p:nvPr/>
          </p:nvSpPr>
          <p:spPr bwMode="auto">
            <a:xfrm>
              <a:off x="417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5061" name="Line 1093"/>
          <p:cNvSpPr>
            <a:spLocks noChangeShapeType="1"/>
          </p:cNvSpPr>
          <p:nvPr/>
        </p:nvSpPr>
        <p:spPr bwMode="auto">
          <a:xfrm flipV="1">
            <a:off x="8305800" y="3265488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63" name="Line 1095"/>
          <p:cNvSpPr>
            <a:spLocks noChangeShapeType="1"/>
          </p:cNvSpPr>
          <p:nvPr/>
        </p:nvSpPr>
        <p:spPr bwMode="auto">
          <a:xfrm flipV="1">
            <a:off x="6019800" y="32654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64" name="Line 1096"/>
          <p:cNvSpPr>
            <a:spLocks noChangeShapeType="1"/>
          </p:cNvSpPr>
          <p:nvPr/>
        </p:nvSpPr>
        <p:spPr bwMode="auto">
          <a:xfrm flipV="1">
            <a:off x="5181600" y="32654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65" name="Text Box 1097"/>
          <p:cNvSpPr txBox="1">
            <a:spLocks noChangeArrowheads="1"/>
          </p:cNvSpPr>
          <p:nvPr/>
        </p:nvSpPr>
        <p:spPr bwMode="auto">
          <a:xfrm>
            <a:off x="2209800" y="1628775"/>
            <a:ext cx="472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Cardiac output</a:t>
            </a:r>
          </a:p>
        </p:txBody>
      </p:sp>
      <p:sp>
        <p:nvSpPr>
          <p:cNvPr id="85066" name="Line 1098"/>
          <p:cNvSpPr>
            <a:spLocks noChangeShapeType="1"/>
          </p:cNvSpPr>
          <p:nvPr/>
        </p:nvSpPr>
        <p:spPr bwMode="auto">
          <a:xfrm flipV="1">
            <a:off x="3657600" y="16652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69" name="Line 1101"/>
          <p:cNvSpPr>
            <a:spLocks noChangeShapeType="1"/>
          </p:cNvSpPr>
          <p:nvPr/>
        </p:nvSpPr>
        <p:spPr bwMode="auto">
          <a:xfrm flipV="1">
            <a:off x="3048000" y="19700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70" name="Line 1102"/>
          <p:cNvSpPr>
            <a:spLocks noChangeShapeType="1"/>
          </p:cNvSpPr>
          <p:nvPr/>
        </p:nvSpPr>
        <p:spPr bwMode="auto">
          <a:xfrm flipV="1">
            <a:off x="6400800" y="19700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71" name="Text Box 1103"/>
          <p:cNvSpPr txBox="1">
            <a:spLocks noChangeArrowheads="1"/>
          </p:cNvSpPr>
          <p:nvPr/>
        </p:nvSpPr>
        <p:spPr bwMode="auto">
          <a:xfrm>
            <a:off x="1547813" y="1052513"/>
            <a:ext cx="603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Cardiac output = stroke volume x heart rate</a:t>
            </a:r>
          </a:p>
        </p:txBody>
      </p:sp>
      <p:sp>
        <p:nvSpPr>
          <p:cNvPr id="85072" name="Text Box 1104"/>
          <p:cNvSpPr txBox="1">
            <a:spLocks noChangeArrowheads="1"/>
          </p:cNvSpPr>
          <p:nvPr/>
        </p:nvSpPr>
        <p:spPr bwMode="auto">
          <a:xfrm>
            <a:off x="468313" y="607377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Venous return</a:t>
            </a:r>
          </a:p>
        </p:txBody>
      </p:sp>
      <p:sp>
        <p:nvSpPr>
          <p:cNvPr id="85073" name="Line 1105"/>
          <p:cNvSpPr>
            <a:spLocks noChangeShapeType="1"/>
          </p:cNvSpPr>
          <p:nvPr/>
        </p:nvSpPr>
        <p:spPr bwMode="auto">
          <a:xfrm flipV="1">
            <a:off x="1258888" y="578643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en-GB">
                <a:latin typeface="Arial" charset="0"/>
              </a:rPr>
              <a:t>Providing feedback</a:t>
            </a:r>
          </a:p>
        </p:txBody>
      </p:sp>
      <p:pic>
        <p:nvPicPr>
          <p:cNvPr id="91140" name="Picture 4" descr="CVS_control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773238"/>
            <a:ext cx="6003925" cy="4114800"/>
          </a:xfrm>
          <a:noFill/>
          <a:ln/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619250" y="3860800"/>
            <a:ext cx="5761038" cy="19446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936625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Providing feedback -  baroreceptors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427538" y="6553200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Baroreceptors in the carotid sinus and aortic arch</a:t>
            </a:r>
          </a:p>
        </p:txBody>
      </p:sp>
      <p:pic>
        <p:nvPicPr>
          <p:cNvPr id="74759" name="Picture 7" descr="12_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3284538"/>
            <a:ext cx="2446338" cy="3251200"/>
          </a:xfrm>
          <a:noFill/>
          <a:ln/>
        </p:spPr>
      </p:pic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1609725" y="1816100"/>
            <a:ext cx="1306513" cy="3108325"/>
            <a:chOff x="1678" y="1092"/>
            <a:chExt cx="763" cy="1944"/>
          </a:xfrm>
        </p:grpSpPr>
        <p:grpSp>
          <p:nvGrpSpPr>
            <p:cNvPr id="74762" name="Group 10"/>
            <p:cNvGrpSpPr>
              <a:grpSpLocks/>
            </p:cNvGrpSpPr>
            <p:nvPr/>
          </p:nvGrpSpPr>
          <p:grpSpPr bwMode="auto">
            <a:xfrm>
              <a:off x="1678" y="1092"/>
              <a:ext cx="763" cy="1923"/>
              <a:chOff x="1678" y="1092"/>
              <a:chExt cx="763" cy="1923"/>
            </a:xfrm>
          </p:grpSpPr>
          <p:sp>
            <p:nvSpPr>
              <p:cNvPr id="74763" name="Freeform 11"/>
              <p:cNvSpPr>
                <a:spLocks/>
              </p:cNvSpPr>
              <p:nvPr/>
            </p:nvSpPr>
            <p:spPr bwMode="auto">
              <a:xfrm>
                <a:off x="1678" y="1516"/>
                <a:ext cx="329" cy="329"/>
              </a:xfrm>
              <a:custGeom>
                <a:avLst/>
                <a:gdLst/>
                <a:ahLst/>
                <a:cxnLst>
                  <a:cxn ang="0">
                    <a:pos x="367" y="67"/>
                  </a:cxn>
                  <a:cxn ang="0">
                    <a:pos x="321" y="15"/>
                  </a:cxn>
                  <a:cxn ang="0">
                    <a:pos x="300" y="3"/>
                  </a:cxn>
                  <a:cxn ang="0">
                    <a:pos x="287" y="3"/>
                  </a:cxn>
                  <a:cxn ang="0">
                    <a:pos x="266" y="9"/>
                  </a:cxn>
                  <a:cxn ang="0">
                    <a:pos x="263" y="15"/>
                  </a:cxn>
                  <a:cxn ang="0">
                    <a:pos x="242" y="3"/>
                  </a:cxn>
                  <a:cxn ang="0">
                    <a:pos x="202" y="0"/>
                  </a:cxn>
                  <a:cxn ang="0">
                    <a:pos x="180" y="0"/>
                  </a:cxn>
                  <a:cxn ang="0">
                    <a:pos x="159" y="12"/>
                  </a:cxn>
                  <a:cxn ang="0">
                    <a:pos x="153" y="21"/>
                  </a:cxn>
                  <a:cxn ang="0">
                    <a:pos x="150" y="30"/>
                  </a:cxn>
                  <a:cxn ang="0">
                    <a:pos x="122" y="33"/>
                  </a:cxn>
                  <a:cxn ang="0">
                    <a:pos x="98" y="45"/>
                  </a:cxn>
                  <a:cxn ang="0">
                    <a:pos x="71" y="64"/>
                  </a:cxn>
                  <a:cxn ang="0">
                    <a:pos x="58" y="79"/>
                  </a:cxn>
                  <a:cxn ang="0">
                    <a:pos x="58" y="88"/>
                  </a:cxn>
                  <a:cxn ang="0">
                    <a:pos x="46" y="88"/>
                  </a:cxn>
                  <a:cxn ang="0">
                    <a:pos x="31" y="103"/>
                  </a:cxn>
                  <a:cxn ang="0">
                    <a:pos x="25" y="119"/>
                  </a:cxn>
                  <a:cxn ang="0">
                    <a:pos x="3" y="149"/>
                  </a:cxn>
                  <a:cxn ang="0">
                    <a:pos x="0" y="167"/>
                  </a:cxn>
                  <a:cxn ang="0">
                    <a:pos x="9" y="180"/>
                  </a:cxn>
                  <a:cxn ang="0">
                    <a:pos x="6" y="183"/>
                  </a:cxn>
                  <a:cxn ang="0">
                    <a:pos x="3" y="204"/>
                  </a:cxn>
                  <a:cxn ang="0">
                    <a:pos x="9" y="241"/>
                  </a:cxn>
                  <a:cxn ang="0">
                    <a:pos x="16" y="259"/>
                  </a:cxn>
                  <a:cxn ang="0">
                    <a:pos x="34" y="286"/>
                  </a:cxn>
                  <a:cxn ang="0">
                    <a:pos x="49" y="299"/>
                  </a:cxn>
                  <a:cxn ang="0">
                    <a:pos x="58" y="299"/>
                  </a:cxn>
                  <a:cxn ang="0">
                    <a:pos x="74" y="326"/>
                  </a:cxn>
                  <a:cxn ang="0">
                    <a:pos x="104" y="332"/>
                  </a:cxn>
                  <a:cxn ang="0">
                    <a:pos x="110" y="332"/>
                  </a:cxn>
                  <a:cxn ang="0">
                    <a:pos x="129" y="338"/>
                  </a:cxn>
                  <a:cxn ang="0">
                    <a:pos x="153" y="341"/>
                  </a:cxn>
                  <a:cxn ang="0">
                    <a:pos x="162" y="338"/>
                  </a:cxn>
                  <a:cxn ang="0">
                    <a:pos x="171" y="354"/>
                  </a:cxn>
                  <a:cxn ang="0">
                    <a:pos x="190" y="363"/>
                  </a:cxn>
                  <a:cxn ang="0">
                    <a:pos x="217" y="363"/>
                  </a:cxn>
                  <a:cxn ang="0">
                    <a:pos x="220" y="360"/>
                  </a:cxn>
                  <a:cxn ang="0">
                    <a:pos x="251" y="372"/>
                  </a:cxn>
                  <a:cxn ang="0">
                    <a:pos x="272" y="369"/>
                  </a:cxn>
                  <a:cxn ang="0">
                    <a:pos x="303" y="366"/>
                  </a:cxn>
                  <a:cxn ang="0">
                    <a:pos x="312" y="357"/>
                  </a:cxn>
                  <a:cxn ang="0">
                    <a:pos x="321" y="360"/>
                  </a:cxn>
                  <a:cxn ang="0">
                    <a:pos x="339" y="351"/>
                  </a:cxn>
                  <a:cxn ang="0">
                    <a:pos x="358" y="329"/>
                  </a:cxn>
                  <a:cxn ang="0">
                    <a:pos x="367" y="305"/>
                  </a:cxn>
                  <a:cxn ang="0">
                    <a:pos x="370" y="293"/>
                  </a:cxn>
                  <a:cxn ang="0">
                    <a:pos x="373" y="106"/>
                  </a:cxn>
                  <a:cxn ang="0">
                    <a:pos x="367" y="67"/>
                  </a:cxn>
                  <a:cxn ang="0">
                    <a:pos x="367" y="67"/>
                  </a:cxn>
                </a:cxnLst>
                <a:rect l="0" t="0" r="r" b="b"/>
                <a:pathLst>
                  <a:path w="373" h="372">
                    <a:moveTo>
                      <a:pt x="367" y="67"/>
                    </a:moveTo>
                    <a:lnTo>
                      <a:pt x="367" y="67"/>
                    </a:lnTo>
                    <a:lnTo>
                      <a:pt x="342" y="36"/>
                    </a:lnTo>
                    <a:lnTo>
                      <a:pt x="321" y="15"/>
                    </a:lnTo>
                    <a:lnTo>
                      <a:pt x="309" y="9"/>
                    </a:lnTo>
                    <a:lnTo>
                      <a:pt x="300" y="3"/>
                    </a:lnTo>
                    <a:lnTo>
                      <a:pt x="300" y="3"/>
                    </a:lnTo>
                    <a:lnTo>
                      <a:pt x="287" y="3"/>
                    </a:lnTo>
                    <a:lnTo>
                      <a:pt x="275" y="6"/>
                    </a:lnTo>
                    <a:lnTo>
                      <a:pt x="266" y="9"/>
                    </a:lnTo>
                    <a:lnTo>
                      <a:pt x="263" y="15"/>
                    </a:lnTo>
                    <a:lnTo>
                      <a:pt x="263" y="15"/>
                    </a:lnTo>
                    <a:lnTo>
                      <a:pt x="254" y="9"/>
                    </a:lnTo>
                    <a:lnTo>
                      <a:pt x="242" y="3"/>
                    </a:lnTo>
                    <a:lnTo>
                      <a:pt x="223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80" y="0"/>
                    </a:lnTo>
                    <a:lnTo>
                      <a:pt x="165" y="6"/>
                    </a:lnTo>
                    <a:lnTo>
                      <a:pt x="159" y="12"/>
                    </a:lnTo>
                    <a:lnTo>
                      <a:pt x="156" y="15"/>
                    </a:lnTo>
                    <a:lnTo>
                      <a:pt x="153" y="21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38" y="30"/>
                    </a:lnTo>
                    <a:lnTo>
                      <a:pt x="122" y="33"/>
                    </a:lnTo>
                    <a:lnTo>
                      <a:pt x="110" y="39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71" y="64"/>
                    </a:lnTo>
                    <a:lnTo>
                      <a:pt x="61" y="73"/>
                    </a:lnTo>
                    <a:lnTo>
                      <a:pt x="58" y="79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2" y="85"/>
                    </a:lnTo>
                    <a:lnTo>
                      <a:pt x="46" y="88"/>
                    </a:lnTo>
                    <a:lnTo>
                      <a:pt x="40" y="94"/>
                    </a:lnTo>
                    <a:lnTo>
                      <a:pt x="31" y="103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13" y="134"/>
                    </a:lnTo>
                    <a:lnTo>
                      <a:pt x="3" y="149"/>
                    </a:lnTo>
                    <a:lnTo>
                      <a:pt x="0" y="158"/>
                    </a:lnTo>
                    <a:lnTo>
                      <a:pt x="0" y="167"/>
                    </a:lnTo>
                    <a:lnTo>
                      <a:pt x="3" y="173"/>
                    </a:lnTo>
                    <a:lnTo>
                      <a:pt x="9" y="180"/>
                    </a:lnTo>
                    <a:lnTo>
                      <a:pt x="9" y="180"/>
                    </a:lnTo>
                    <a:lnTo>
                      <a:pt x="6" y="183"/>
                    </a:lnTo>
                    <a:lnTo>
                      <a:pt x="3" y="189"/>
                    </a:lnTo>
                    <a:lnTo>
                      <a:pt x="3" y="204"/>
                    </a:lnTo>
                    <a:lnTo>
                      <a:pt x="3" y="222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16" y="259"/>
                    </a:lnTo>
                    <a:lnTo>
                      <a:pt x="28" y="277"/>
                    </a:lnTo>
                    <a:lnTo>
                      <a:pt x="34" y="286"/>
                    </a:lnTo>
                    <a:lnTo>
                      <a:pt x="43" y="293"/>
                    </a:lnTo>
                    <a:lnTo>
                      <a:pt x="49" y="299"/>
                    </a:lnTo>
                    <a:lnTo>
                      <a:pt x="58" y="299"/>
                    </a:lnTo>
                    <a:lnTo>
                      <a:pt x="58" y="299"/>
                    </a:lnTo>
                    <a:lnTo>
                      <a:pt x="64" y="314"/>
                    </a:lnTo>
                    <a:lnTo>
                      <a:pt x="74" y="326"/>
                    </a:lnTo>
                    <a:lnTo>
                      <a:pt x="86" y="332"/>
                    </a:lnTo>
                    <a:lnTo>
                      <a:pt x="104" y="332"/>
                    </a:lnTo>
                    <a:lnTo>
                      <a:pt x="104" y="332"/>
                    </a:lnTo>
                    <a:lnTo>
                      <a:pt x="110" y="332"/>
                    </a:lnTo>
                    <a:lnTo>
                      <a:pt x="116" y="332"/>
                    </a:lnTo>
                    <a:lnTo>
                      <a:pt x="129" y="338"/>
                    </a:lnTo>
                    <a:lnTo>
                      <a:pt x="144" y="341"/>
                    </a:lnTo>
                    <a:lnTo>
                      <a:pt x="153" y="341"/>
                    </a:lnTo>
                    <a:lnTo>
                      <a:pt x="162" y="338"/>
                    </a:lnTo>
                    <a:lnTo>
                      <a:pt x="162" y="338"/>
                    </a:lnTo>
                    <a:lnTo>
                      <a:pt x="165" y="344"/>
                    </a:lnTo>
                    <a:lnTo>
                      <a:pt x="171" y="354"/>
                    </a:lnTo>
                    <a:lnTo>
                      <a:pt x="180" y="360"/>
                    </a:lnTo>
                    <a:lnTo>
                      <a:pt x="190" y="363"/>
                    </a:lnTo>
                    <a:lnTo>
                      <a:pt x="208" y="366"/>
                    </a:lnTo>
                    <a:lnTo>
                      <a:pt x="217" y="363"/>
                    </a:lnTo>
                    <a:lnTo>
                      <a:pt x="220" y="360"/>
                    </a:lnTo>
                    <a:lnTo>
                      <a:pt x="220" y="360"/>
                    </a:lnTo>
                    <a:lnTo>
                      <a:pt x="235" y="369"/>
                    </a:lnTo>
                    <a:lnTo>
                      <a:pt x="251" y="372"/>
                    </a:lnTo>
                    <a:lnTo>
                      <a:pt x="272" y="369"/>
                    </a:lnTo>
                    <a:lnTo>
                      <a:pt x="272" y="369"/>
                    </a:lnTo>
                    <a:lnTo>
                      <a:pt x="293" y="369"/>
                    </a:lnTo>
                    <a:lnTo>
                      <a:pt x="303" y="366"/>
                    </a:lnTo>
                    <a:lnTo>
                      <a:pt x="309" y="363"/>
                    </a:lnTo>
                    <a:lnTo>
                      <a:pt x="312" y="357"/>
                    </a:lnTo>
                    <a:lnTo>
                      <a:pt x="312" y="357"/>
                    </a:lnTo>
                    <a:lnTo>
                      <a:pt x="321" y="360"/>
                    </a:lnTo>
                    <a:lnTo>
                      <a:pt x="330" y="357"/>
                    </a:lnTo>
                    <a:lnTo>
                      <a:pt x="339" y="351"/>
                    </a:lnTo>
                    <a:lnTo>
                      <a:pt x="348" y="341"/>
                    </a:lnTo>
                    <a:lnTo>
                      <a:pt x="358" y="329"/>
                    </a:lnTo>
                    <a:lnTo>
                      <a:pt x="364" y="317"/>
                    </a:lnTo>
                    <a:lnTo>
                      <a:pt x="367" y="305"/>
                    </a:lnTo>
                    <a:lnTo>
                      <a:pt x="370" y="293"/>
                    </a:lnTo>
                    <a:lnTo>
                      <a:pt x="370" y="293"/>
                    </a:lnTo>
                    <a:lnTo>
                      <a:pt x="373" y="177"/>
                    </a:lnTo>
                    <a:lnTo>
                      <a:pt x="373" y="106"/>
                    </a:lnTo>
                    <a:lnTo>
                      <a:pt x="370" y="79"/>
                    </a:lnTo>
                    <a:lnTo>
                      <a:pt x="367" y="67"/>
                    </a:lnTo>
                    <a:lnTo>
                      <a:pt x="367" y="67"/>
                    </a:lnTo>
                    <a:lnTo>
                      <a:pt x="367" y="67"/>
                    </a:lnTo>
                    <a:close/>
                  </a:path>
                </a:pathLst>
              </a:custGeom>
              <a:solidFill>
                <a:srgbClr val="C68488"/>
              </a:solidFill>
              <a:ln w="9525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4764" name="Group 12"/>
              <p:cNvGrpSpPr>
                <a:grpSpLocks/>
              </p:cNvGrpSpPr>
              <p:nvPr/>
            </p:nvGrpSpPr>
            <p:grpSpPr bwMode="auto">
              <a:xfrm>
                <a:off x="1682" y="1092"/>
                <a:ext cx="759" cy="1923"/>
                <a:chOff x="1682" y="1092"/>
                <a:chExt cx="759" cy="1923"/>
              </a:xfrm>
            </p:grpSpPr>
            <p:grpSp>
              <p:nvGrpSpPr>
                <p:cNvPr id="74765" name="Group 13"/>
                <p:cNvGrpSpPr>
                  <a:grpSpLocks/>
                </p:cNvGrpSpPr>
                <p:nvPr/>
              </p:nvGrpSpPr>
              <p:grpSpPr bwMode="auto">
                <a:xfrm>
                  <a:off x="1729" y="1092"/>
                  <a:ext cx="712" cy="1923"/>
                  <a:chOff x="1729" y="1092"/>
                  <a:chExt cx="712" cy="1923"/>
                </a:xfrm>
              </p:grpSpPr>
              <p:sp>
                <p:nvSpPr>
                  <p:cNvPr id="74766" name="Freeform 14"/>
                  <p:cNvSpPr>
                    <a:spLocks/>
                  </p:cNvSpPr>
                  <p:nvPr/>
                </p:nvSpPr>
                <p:spPr bwMode="auto">
                  <a:xfrm>
                    <a:off x="1729" y="1094"/>
                    <a:ext cx="712" cy="792"/>
                  </a:xfrm>
                  <a:custGeom>
                    <a:avLst/>
                    <a:gdLst/>
                    <a:ahLst/>
                    <a:cxnLst>
                      <a:cxn ang="0">
                        <a:pos x="745" y="43"/>
                      </a:cxn>
                      <a:cxn ang="0">
                        <a:pos x="614" y="0"/>
                      </a:cxn>
                      <a:cxn ang="0">
                        <a:pos x="428" y="34"/>
                      </a:cxn>
                      <a:cxn ang="0">
                        <a:pos x="257" y="122"/>
                      </a:cxn>
                      <a:cxn ang="0">
                        <a:pos x="138" y="245"/>
                      </a:cxn>
                      <a:cxn ang="0">
                        <a:pos x="98" y="354"/>
                      </a:cxn>
                      <a:cxn ang="0">
                        <a:pos x="138" y="403"/>
                      </a:cxn>
                      <a:cxn ang="0">
                        <a:pos x="275" y="419"/>
                      </a:cxn>
                      <a:cxn ang="0">
                        <a:pos x="312" y="434"/>
                      </a:cxn>
                      <a:cxn ang="0">
                        <a:pos x="309" y="516"/>
                      </a:cxn>
                      <a:cxn ang="0">
                        <a:pos x="281" y="534"/>
                      </a:cxn>
                      <a:cxn ang="0">
                        <a:pos x="263" y="510"/>
                      </a:cxn>
                      <a:cxn ang="0">
                        <a:pos x="245" y="510"/>
                      </a:cxn>
                      <a:cxn ang="0">
                        <a:pos x="214" y="501"/>
                      </a:cxn>
                      <a:cxn ang="0">
                        <a:pos x="199" y="510"/>
                      </a:cxn>
                      <a:cxn ang="0">
                        <a:pos x="147" y="519"/>
                      </a:cxn>
                      <a:cxn ang="0">
                        <a:pos x="126" y="525"/>
                      </a:cxn>
                      <a:cxn ang="0">
                        <a:pos x="101" y="553"/>
                      </a:cxn>
                      <a:cxn ang="0">
                        <a:pos x="74" y="559"/>
                      </a:cxn>
                      <a:cxn ang="0">
                        <a:pos x="61" y="586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3" y="678"/>
                      </a:cxn>
                      <a:cxn ang="0">
                        <a:pos x="0" y="678"/>
                      </a:cxn>
                      <a:cxn ang="0">
                        <a:pos x="9" y="708"/>
                      </a:cxn>
                      <a:cxn ang="0">
                        <a:pos x="28" y="733"/>
                      </a:cxn>
                      <a:cxn ang="0">
                        <a:pos x="43" y="763"/>
                      </a:cxn>
                      <a:cxn ang="0">
                        <a:pos x="77" y="766"/>
                      </a:cxn>
                      <a:cxn ang="0">
                        <a:pos x="116" y="800"/>
                      </a:cxn>
                      <a:cxn ang="0">
                        <a:pos x="141" y="800"/>
                      </a:cxn>
                      <a:cxn ang="0">
                        <a:pos x="187" y="815"/>
                      </a:cxn>
                      <a:cxn ang="0">
                        <a:pos x="208" y="812"/>
                      </a:cxn>
                      <a:cxn ang="0">
                        <a:pos x="245" y="803"/>
                      </a:cxn>
                      <a:cxn ang="0">
                        <a:pos x="269" y="800"/>
                      </a:cxn>
                      <a:cxn ang="0">
                        <a:pos x="290" y="763"/>
                      </a:cxn>
                      <a:cxn ang="0">
                        <a:pos x="309" y="754"/>
                      </a:cxn>
                      <a:cxn ang="0">
                        <a:pos x="324" y="879"/>
                      </a:cxn>
                      <a:cxn ang="0">
                        <a:pos x="516" y="895"/>
                      </a:cxn>
                      <a:cxn ang="0">
                        <a:pos x="532" y="727"/>
                      </a:cxn>
                      <a:cxn ang="0">
                        <a:pos x="541" y="669"/>
                      </a:cxn>
                      <a:cxn ang="0">
                        <a:pos x="580" y="583"/>
                      </a:cxn>
                      <a:cxn ang="0">
                        <a:pos x="565" y="480"/>
                      </a:cxn>
                      <a:cxn ang="0">
                        <a:pos x="492" y="449"/>
                      </a:cxn>
                      <a:cxn ang="0">
                        <a:pos x="474" y="431"/>
                      </a:cxn>
                      <a:cxn ang="0">
                        <a:pos x="492" y="415"/>
                      </a:cxn>
                      <a:cxn ang="0">
                        <a:pos x="556" y="446"/>
                      </a:cxn>
                      <a:cxn ang="0">
                        <a:pos x="614" y="507"/>
                      </a:cxn>
                      <a:cxn ang="0">
                        <a:pos x="638" y="486"/>
                      </a:cxn>
                      <a:cxn ang="0">
                        <a:pos x="620" y="419"/>
                      </a:cxn>
                      <a:cxn ang="0">
                        <a:pos x="654" y="394"/>
                      </a:cxn>
                      <a:cxn ang="0">
                        <a:pos x="773" y="254"/>
                      </a:cxn>
                      <a:cxn ang="0">
                        <a:pos x="806" y="132"/>
                      </a:cxn>
                    </a:cxnLst>
                    <a:rect l="0" t="0" r="r" b="b"/>
                    <a:pathLst>
                      <a:path w="806" h="895">
                        <a:moveTo>
                          <a:pt x="791" y="92"/>
                        </a:move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10"/>
                        </a:lnTo>
                        <a:lnTo>
                          <a:pt x="645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10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5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9"/>
                        </a:lnTo>
                        <a:lnTo>
                          <a:pt x="275" y="419"/>
                        </a:lnTo>
                        <a:lnTo>
                          <a:pt x="275" y="419"/>
                        </a:lnTo>
                        <a:lnTo>
                          <a:pt x="287" y="422"/>
                        </a:lnTo>
                        <a:lnTo>
                          <a:pt x="300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7"/>
                        </a:lnTo>
                        <a:lnTo>
                          <a:pt x="318" y="477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8"/>
                        </a:lnTo>
                        <a:lnTo>
                          <a:pt x="278" y="538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6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52" y="586"/>
                        </a:lnTo>
                        <a:lnTo>
                          <a:pt x="46" y="586"/>
                        </a:lnTo>
                        <a:lnTo>
                          <a:pt x="43" y="596"/>
                        </a:lnTo>
                        <a:lnTo>
                          <a:pt x="43" y="596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63"/>
                        </a:lnTo>
                        <a:lnTo>
                          <a:pt x="0" y="669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13" y="678"/>
                        </a:lnTo>
                        <a:lnTo>
                          <a:pt x="13" y="678"/>
                        </a:lnTo>
                        <a:lnTo>
                          <a:pt x="6" y="675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78"/>
                        </a:lnTo>
                        <a:lnTo>
                          <a:pt x="0" y="684"/>
                        </a:lnTo>
                        <a:lnTo>
                          <a:pt x="0" y="693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3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70"/>
                        </a:lnTo>
                        <a:lnTo>
                          <a:pt x="71" y="770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6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2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70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5" y="779"/>
                        </a:lnTo>
                        <a:lnTo>
                          <a:pt x="321" y="809"/>
                        </a:lnTo>
                        <a:lnTo>
                          <a:pt x="324" y="843"/>
                        </a:lnTo>
                        <a:lnTo>
                          <a:pt x="324" y="879"/>
                        </a:lnTo>
                        <a:lnTo>
                          <a:pt x="324" y="879"/>
                        </a:lnTo>
                        <a:lnTo>
                          <a:pt x="425" y="882"/>
                        </a:lnTo>
                        <a:lnTo>
                          <a:pt x="474" y="886"/>
                        </a:lnTo>
                        <a:lnTo>
                          <a:pt x="495" y="889"/>
                        </a:lnTo>
                        <a:lnTo>
                          <a:pt x="516" y="895"/>
                        </a:lnTo>
                        <a:lnTo>
                          <a:pt x="516" y="895"/>
                        </a:lnTo>
                        <a:lnTo>
                          <a:pt x="532" y="828"/>
                        </a:lnTo>
                        <a:lnTo>
                          <a:pt x="535" y="800"/>
                        </a:lnTo>
                        <a:lnTo>
                          <a:pt x="538" y="773"/>
                        </a:lnTo>
                        <a:lnTo>
                          <a:pt x="538" y="748"/>
                        </a:lnTo>
                        <a:lnTo>
                          <a:pt x="532" y="727"/>
                        </a:lnTo>
                        <a:lnTo>
                          <a:pt x="525" y="708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4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2" y="452"/>
                        </a:lnTo>
                        <a:lnTo>
                          <a:pt x="532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4" y="437"/>
                        </a:lnTo>
                        <a:lnTo>
                          <a:pt x="474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7"/>
                        </a:lnTo>
                        <a:lnTo>
                          <a:pt x="638" y="477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9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5" y="397"/>
                        </a:lnTo>
                        <a:lnTo>
                          <a:pt x="645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1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close/>
                      </a:path>
                    </a:pathLst>
                  </a:custGeom>
                  <a:solidFill>
                    <a:srgbClr val="E8BEC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767" name="Freeform 15"/>
                  <p:cNvSpPr>
                    <a:spLocks/>
                  </p:cNvSpPr>
                  <p:nvPr/>
                </p:nvSpPr>
                <p:spPr bwMode="auto">
                  <a:xfrm>
                    <a:off x="1730" y="1092"/>
                    <a:ext cx="708" cy="1923"/>
                  </a:xfrm>
                  <a:custGeom>
                    <a:avLst/>
                    <a:gdLst/>
                    <a:ahLst/>
                    <a:cxnLst>
                      <a:cxn ang="0">
                        <a:pos x="425" y="1432"/>
                      </a:cxn>
                      <a:cxn ang="0">
                        <a:pos x="483" y="1017"/>
                      </a:cxn>
                      <a:cxn ang="0">
                        <a:pos x="535" y="745"/>
                      </a:cxn>
                      <a:cxn ang="0">
                        <a:pos x="513" y="693"/>
                      </a:cxn>
                      <a:cxn ang="0">
                        <a:pos x="571" y="617"/>
                      </a:cxn>
                      <a:cxn ang="0">
                        <a:pos x="577" y="534"/>
                      </a:cxn>
                      <a:cxn ang="0">
                        <a:pos x="531" y="452"/>
                      </a:cxn>
                      <a:cxn ang="0">
                        <a:pos x="477" y="440"/>
                      </a:cxn>
                      <a:cxn ang="0">
                        <a:pos x="489" y="415"/>
                      </a:cxn>
                      <a:cxn ang="0">
                        <a:pos x="525" y="431"/>
                      </a:cxn>
                      <a:cxn ang="0">
                        <a:pos x="599" y="492"/>
                      </a:cxn>
                      <a:cxn ang="0">
                        <a:pos x="632" y="498"/>
                      </a:cxn>
                      <a:cxn ang="0">
                        <a:pos x="629" y="458"/>
                      </a:cxn>
                      <a:cxn ang="0">
                        <a:pos x="644" y="397"/>
                      </a:cxn>
                      <a:cxn ang="0">
                        <a:pos x="727" y="324"/>
                      </a:cxn>
                      <a:cxn ang="0">
                        <a:pos x="803" y="180"/>
                      </a:cxn>
                      <a:cxn ang="0">
                        <a:pos x="791" y="92"/>
                      </a:cxn>
                      <a:cxn ang="0">
                        <a:pos x="699" y="19"/>
                      </a:cxn>
                      <a:cxn ang="0">
                        <a:pos x="547" y="3"/>
                      </a:cxn>
                      <a:cxn ang="0">
                        <a:pos x="339" y="74"/>
                      </a:cxn>
                      <a:cxn ang="0">
                        <a:pos x="199" y="168"/>
                      </a:cxn>
                      <a:cxn ang="0">
                        <a:pos x="113" y="293"/>
                      </a:cxn>
                      <a:cxn ang="0">
                        <a:pos x="104" y="385"/>
                      </a:cxn>
                      <a:cxn ang="0">
                        <a:pos x="187" y="406"/>
                      </a:cxn>
                      <a:cxn ang="0">
                        <a:pos x="287" y="422"/>
                      </a:cxn>
                      <a:cxn ang="0">
                        <a:pos x="318" y="455"/>
                      </a:cxn>
                      <a:cxn ang="0">
                        <a:pos x="306" y="544"/>
                      </a:cxn>
                      <a:cxn ang="0">
                        <a:pos x="278" y="537"/>
                      </a:cxn>
                      <a:cxn ang="0">
                        <a:pos x="251" y="504"/>
                      </a:cxn>
                      <a:cxn ang="0">
                        <a:pos x="238" y="501"/>
                      </a:cxn>
                      <a:cxn ang="0">
                        <a:pos x="205" y="510"/>
                      </a:cxn>
                      <a:cxn ang="0">
                        <a:pos x="180" y="504"/>
                      </a:cxn>
                      <a:cxn ang="0">
                        <a:pos x="147" y="525"/>
                      </a:cxn>
                      <a:cxn ang="0">
                        <a:pos x="104" y="544"/>
                      </a:cxn>
                      <a:cxn ang="0">
                        <a:pos x="86" y="550"/>
                      </a:cxn>
                      <a:cxn ang="0">
                        <a:pos x="58" y="580"/>
                      </a:cxn>
                      <a:cxn ang="0">
                        <a:pos x="55" y="586"/>
                      </a:cxn>
                      <a:cxn ang="0">
                        <a:pos x="37" y="605"/>
                      </a:cxn>
                      <a:cxn ang="0">
                        <a:pos x="28" y="626"/>
                      </a:cxn>
                      <a:cxn ang="0">
                        <a:pos x="0" y="644"/>
                      </a:cxn>
                      <a:cxn ang="0">
                        <a:pos x="12" y="678"/>
                      </a:cxn>
                      <a:cxn ang="0">
                        <a:pos x="6" y="699"/>
                      </a:cxn>
                      <a:cxn ang="0">
                        <a:pos x="16" y="730"/>
                      </a:cxn>
                      <a:cxn ang="0">
                        <a:pos x="28" y="748"/>
                      </a:cxn>
                      <a:cxn ang="0">
                        <a:pos x="71" y="769"/>
                      </a:cxn>
                      <a:cxn ang="0">
                        <a:pos x="98" y="791"/>
                      </a:cxn>
                      <a:cxn ang="0">
                        <a:pos x="135" y="791"/>
                      </a:cxn>
                      <a:cxn ang="0">
                        <a:pos x="168" y="815"/>
                      </a:cxn>
                      <a:cxn ang="0">
                        <a:pos x="196" y="806"/>
                      </a:cxn>
                      <a:cxn ang="0">
                        <a:pos x="235" y="812"/>
                      </a:cxn>
                      <a:cxn ang="0">
                        <a:pos x="254" y="800"/>
                      </a:cxn>
                      <a:cxn ang="0">
                        <a:pos x="290" y="779"/>
                      </a:cxn>
                      <a:cxn ang="0">
                        <a:pos x="309" y="760"/>
                      </a:cxn>
                      <a:cxn ang="0">
                        <a:pos x="324" y="885"/>
                      </a:cxn>
                      <a:cxn ang="0">
                        <a:pos x="260" y="1649"/>
                      </a:cxn>
                    </a:cxnLst>
                    <a:rect l="0" t="0" r="r" b="b"/>
                    <a:pathLst>
                      <a:path w="806" h="2170">
                        <a:moveTo>
                          <a:pt x="354" y="2170"/>
                        </a:moveTo>
                        <a:lnTo>
                          <a:pt x="354" y="2170"/>
                        </a:lnTo>
                        <a:lnTo>
                          <a:pt x="373" y="1984"/>
                        </a:lnTo>
                        <a:lnTo>
                          <a:pt x="406" y="1624"/>
                        </a:lnTo>
                        <a:lnTo>
                          <a:pt x="425" y="1432"/>
                        </a:lnTo>
                        <a:lnTo>
                          <a:pt x="446" y="1252"/>
                        </a:lnTo>
                        <a:lnTo>
                          <a:pt x="467" y="1108"/>
                        </a:lnTo>
                        <a:lnTo>
                          <a:pt x="473" y="1053"/>
                        </a:lnTo>
                        <a:lnTo>
                          <a:pt x="483" y="1017"/>
                        </a:lnTo>
                        <a:lnTo>
                          <a:pt x="483" y="1017"/>
                        </a:lnTo>
                        <a:lnTo>
                          <a:pt x="513" y="913"/>
                        </a:lnTo>
                        <a:lnTo>
                          <a:pt x="525" y="864"/>
                        </a:lnTo>
                        <a:lnTo>
                          <a:pt x="531" y="818"/>
                        </a:lnTo>
                        <a:lnTo>
                          <a:pt x="538" y="779"/>
                        </a:lnTo>
                        <a:lnTo>
                          <a:pt x="535" y="745"/>
                        </a:lnTo>
                        <a:lnTo>
                          <a:pt x="531" y="730"/>
                        </a:lnTo>
                        <a:lnTo>
                          <a:pt x="528" y="715"/>
                        </a:lnTo>
                        <a:lnTo>
                          <a:pt x="522" y="702"/>
                        </a:lnTo>
                        <a:lnTo>
                          <a:pt x="513" y="693"/>
                        </a:lnTo>
                        <a:lnTo>
                          <a:pt x="513" y="693"/>
                        </a:lnTo>
                        <a:lnTo>
                          <a:pt x="528" y="684"/>
                        </a:lnTo>
                        <a:lnTo>
                          <a:pt x="541" y="669"/>
                        </a:lnTo>
                        <a:lnTo>
                          <a:pt x="553" y="653"/>
                        </a:lnTo>
                        <a:lnTo>
                          <a:pt x="562" y="635"/>
                        </a:lnTo>
                        <a:lnTo>
                          <a:pt x="571" y="617"/>
                        </a:lnTo>
                        <a:lnTo>
                          <a:pt x="577" y="602"/>
                        </a:lnTo>
                        <a:lnTo>
                          <a:pt x="580" y="583"/>
                        </a:lnTo>
                        <a:lnTo>
                          <a:pt x="580" y="568"/>
                        </a:lnTo>
                        <a:lnTo>
                          <a:pt x="580" y="568"/>
                        </a:lnTo>
                        <a:lnTo>
                          <a:pt x="577" y="534"/>
                        </a:lnTo>
                        <a:lnTo>
                          <a:pt x="571" y="498"/>
                        </a:lnTo>
                        <a:lnTo>
                          <a:pt x="565" y="480"/>
                        </a:lnTo>
                        <a:lnTo>
                          <a:pt x="556" y="467"/>
                        </a:lnTo>
                        <a:lnTo>
                          <a:pt x="544" y="455"/>
                        </a:lnTo>
                        <a:lnTo>
                          <a:pt x="531" y="452"/>
                        </a:lnTo>
                        <a:lnTo>
                          <a:pt x="531" y="452"/>
                        </a:lnTo>
                        <a:lnTo>
                          <a:pt x="492" y="449"/>
                        </a:lnTo>
                        <a:lnTo>
                          <a:pt x="483" y="446"/>
                        </a:lnTo>
                        <a:lnTo>
                          <a:pt x="477" y="440"/>
                        </a:lnTo>
                        <a:lnTo>
                          <a:pt x="477" y="440"/>
                        </a:lnTo>
                        <a:lnTo>
                          <a:pt x="473" y="437"/>
                        </a:lnTo>
                        <a:lnTo>
                          <a:pt x="473" y="431"/>
                        </a:lnTo>
                        <a:lnTo>
                          <a:pt x="477" y="422"/>
                        </a:lnTo>
                        <a:lnTo>
                          <a:pt x="483" y="415"/>
                        </a:lnTo>
                        <a:lnTo>
                          <a:pt x="489" y="415"/>
                        </a:lnTo>
                        <a:lnTo>
                          <a:pt x="492" y="415"/>
                        </a:lnTo>
                        <a:lnTo>
                          <a:pt x="492" y="415"/>
                        </a:lnTo>
                        <a:lnTo>
                          <a:pt x="504" y="425"/>
                        </a:lnTo>
                        <a:lnTo>
                          <a:pt x="525" y="431"/>
                        </a:lnTo>
                        <a:lnTo>
                          <a:pt x="525" y="431"/>
                        </a:lnTo>
                        <a:lnTo>
                          <a:pt x="538" y="437"/>
                        </a:lnTo>
                        <a:lnTo>
                          <a:pt x="556" y="446"/>
                        </a:lnTo>
                        <a:lnTo>
                          <a:pt x="577" y="464"/>
                        </a:lnTo>
                        <a:lnTo>
                          <a:pt x="599" y="492"/>
                        </a:lnTo>
                        <a:lnTo>
                          <a:pt x="599" y="492"/>
                        </a:lnTo>
                        <a:lnTo>
                          <a:pt x="605" y="501"/>
                        </a:lnTo>
                        <a:lnTo>
                          <a:pt x="614" y="507"/>
                        </a:lnTo>
                        <a:lnTo>
                          <a:pt x="620" y="507"/>
                        </a:lnTo>
                        <a:lnTo>
                          <a:pt x="626" y="504"/>
                        </a:lnTo>
                        <a:lnTo>
                          <a:pt x="632" y="498"/>
                        </a:lnTo>
                        <a:lnTo>
                          <a:pt x="635" y="492"/>
                        </a:lnTo>
                        <a:lnTo>
                          <a:pt x="638" y="486"/>
                        </a:lnTo>
                        <a:lnTo>
                          <a:pt x="638" y="476"/>
                        </a:lnTo>
                        <a:lnTo>
                          <a:pt x="638" y="476"/>
                        </a:lnTo>
                        <a:lnTo>
                          <a:pt x="629" y="458"/>
                        </a:lnTo>
                        <a:lnTo>
                          <a:pt x="623" y="431"/>
                        </a:lnTo>
                        <a:lnTo>
                          <a:pt x="620" y="418"/>
                        </a:lnTo>
                        <a:lnTo>
                          <a:pt x="623" y="409"/>
                        </a:lnTo>
                        <a:lnTo>
                          <a:pt x="629" y="400"/>
                        </a:lnTo>
                        <a:lnTo>
                          <a:pt x="644" y="397"/>
                        </a:lnTo>
                        <a:lnTo>
                          <a:pt x="644" y="397"/>
                        </a:lnTo>
                        <a:lnTo>
                          <a:pt x="654" y="394"/>
                        </a:lnTo>
                        <a:lnTo>
                          <a:pt x="666" y="385"/>
                        </a:lnTo>
                        <a:lnTo>
                          <a:pt x="693" y="360"/>
                        </a:lnTo>
                        <a:lnTo>
                          <a:pt x="727" y="324"/>
                        </a:lnTo>
                        <a:lnTo>
                          <a:pt x="757" y="278"/>
                        </a:lnTo>
                        <a:lnTo>
                          <a:pt x="773" y="254"/>
                        </a:lnTo>
                        <a:lnTo>
                          <a:pt x="785" y="229"/>
                        </a:lnTo>
                        <a:lnTo>
                          <a:pt x="794" y="205"/>
                        </a:lnTo>
                        <a:lnTo>
                          <a:pt x="803" y="180"/>
                        </a:lnTo>
                        <a:lnTo>
                          <a:pt x="806" y="156"/>
                        </a:lnTo>
                        <a:lnTo>
                          <a:pt x="806" y="132"/>
                        </a:lnTo>
                        <a:lnTo>
                          <a:pt x="800" y="110"/>
                        </a:lnTo>
                        <a:lnTo>
                          <a:pt x="791" y="92"/>
                        </a:lnTo>
                        <a:lnTo>
                          <a:pt x="791" y="92"/>
                        </a:lnTo>
                        <a:lnTo>
                          <a:pt x="779" y="74"/>
                        </a:lnTo>
                        <a:lnTo>
                          <a:pt x="764" y="58"/>
                        </a:lnTo>
                        <a:lnTo>
                          <a:pt x="745" y="43"/>
                        </a:lnTo>
                        <a:lnTo>
                          <a:pt x="724" y="31"/>
                        </a:lnTo>
                        <a:lnTo>
                          <a:pt x="699" y="19"/>
                        </a:lnTo>
                        <a:lnTo>
                          <a:pt x="672" y="9"/>
                        </a:lnTo>
                        <a:lnTo>
                          <a:pt x="644" y="3"/>
                        </a:lnTo>
                        <a:lnTo>
                          <a:pt x="614" y="0"/>
                        </a:lnTo>
                        <a:lnTo>
                          <a:pt x="580" y="0"/>
                        </a:lnTo>
                        <a:lnTo>
                          <a:pt x="547" y="3"/>
                        </a:lnTo>
                        <a:lnTo>
                          <a:pt x="507" y="9"/>
                        </a:lnTo>
                        <a:lnTo>
                          <a:pt x="470" y="19"/>
                        </a:lnTo>
                        <a:lnTo>
                          <a:pt x="428" y="34"/>
                        </a:lnTo>
                        <a:lnTo>
                          <a:pt x="385" y="49"/>
                        </a:lnTo>
                        <a:lnTo>
                          <a:pt x="339" y="74"/>
                        </a:lnTo>
                        <a:lnTo>
                          <a:pt x="290" y="98"/>
                        </a:lnTo>
                        <a:lnTo>
                          <a:pt x="290" y="98"/>
                        </a:lnTo>
                        <a:lnTo>
                          <a:pt x="257" y="122"/>
                        </a:lnTo>
                        <a:lnTo>
                          <a:pt x="226" y="144"/>
                        </a:lnTo>
                        <a:lnTo>
                          <a:pt x="199" y="168"/>
                        </a:lnTo>
                        <a:lnTo>
                          <a:pt x="174" y="196"/>
                        </a:lnTo>
                        <a:lnTo>
                          <a:pt x="156" y="220"/>
                        </a:lnTo>
                        <a:lnTo>
                          <a:pt x="138" y="244"/>
                        </a:lnTo>
                        <a:lnTo>
                          <a:pt x="122" y="269"/>
                        </a:lnTo>
                        <a:lnTo>
                          <a:pt x="113" y="293"/>
                        </a:lnTo>
                        <a:lnTo>
                          <a:pt x="104" y="315"/>
                        </a:lnTo>
                        <a:lnTo>
                          <a:pt x="101" y="336"/>
                        </a:lnTo>
                        <a:lnTo>
                          <a:pt x="98" y="354"/>
                        </a:lnTo>
                        <a:lnTo>
                          <a:pt x="101" y="370"/>
                        </a:lnTo>
                        <a:lnTo>
                          <a:pt x="104" y="385"/>
                        </a:lnTo>
                        <a:lnTo>
                          <a:pt x="113" y="394"/>
                        </a:lnTo>
                        <a:lnTo>
                          <a:pt x="122" y="400"/>
                        </a:lnTo>
                        <a:lnTo>
                          <a:pt x="138" y="403"/>
                        </a:lnTo>
                        <a:lnTo>
                          <a:pt x="138" y="403"/>
                        </a:lnTo>
                        <a:lnTo>
                          <a:pt x="187" y="406"/>
                        </a:lnTo>
                        <a:lnTo>
                          <a:pt x="223" y="412"/>
                        </a:lnTo>
                        <a:lnTo>
                          <a:pt x="251" y="418"/>
                        </a:lnTo>
                        <a:lnTo>
                          <a:pt x="275" y="418"/>
                        </a:lnTo>
                        <a:lnTo>
                          <a:pt x="275" y="418"/>
                        </a:lnTo>
                        <a:lnTo>
                          <a:pt x="287" y="422"/>
                        </a:lnTo>
                        <a:lnTo>
                          <a:pt x="299" y="425"/>
                        </a:lnTo>
                        <a:lnTo>
                          <a:pt x="306" y="428"/>
                        </a:lnTo>
                        <a:lnTo>
                          <a:pt x="312" y="434"/>
                        </a:lnTo>
                        <a:lnTo>
                          <a:pt x="318" y="443"/>
                        </a:lnTo>
                        <a:lnTo>
                          <a:pt x="318" y="455"/>
                        </a:lnTo>
                        <a:lnTo>
                          <a:pt x="318" y="476"/>
                        </a:lnTo>
                        <a:lnTo>
                          <a:pt x="318" y="476"/>
                        </a:lnTo>
                        <a:lnTo>
                          <a:pt x="309" y="516"/>
                        </a:lnTo>
                        <a:lnTo>
                          <a:pt x="306" y="544"/>
                        </a:lnTo>
                        <a:lnTo>
                          <a:pt x="306" y="544"/>
                        </a:lnTo>
                        <a:lnTo>
                          <a:pt x="290" y="534"/>
                        </a:lnTo>
                        <a:lnTo>
                          <a:pt x="284" y="531"/>
                        </a:lnTo>
                        <a:lnTo>
                          <a:pt x="281" y="534"/>
                        </a:lnTo>
                        <a:lnTo>
                          <a:pt x="278" y="537"/>
                        </a:lnTo>
                        <a:lnTo>
                          <a:pt x="278" y="537"/>
                        </a:lnTo>
                        <a:lnTo>
                          <a:pt x="278" y="531"/>
                        </a:lnTo>
                        <a:lnTo>
                          <a:pt x="275" y="522"/>
                        </a:lnTo>
                        <a:lnTo>
                          <a:pt x="263" y="510"/>
                        </a:lnTo>
                        <a:lnTo>
                          <a:pt x="257" y="507"/>
                        </a:lnTo>
                        <a:lnTo>
                          <a:pt x="251" y="504"/>
                        </a:lnTo>
                        <a:lnTo>
                          <a:pt x="248" y="507"/>
                        </a:lnTo>
                        <a:lnTo>
                          <a:pt x="245" y="510"/>
                        </a:lnTo>
                        <a:lnTo>
                          <a:pt x="245" y="510"/>
                        </a:lnTo>
                        <a:lnTo>
                          <a:pt x="245" y="504"/>
                        </a:lnTo>
                        <a:lnTo>
                          <a:pt x="238" y="501"/>
                        </a:lnTo>
                        <a:lnTo>
                          <a:pt x="229" y="498"/>
                        </a:lnTo>
                        <a:lnTo>
                          <a:pt x="223" y="498"/>
                        </a:lnTo>
                        <a:lnTo>
                          <a:pt x="214" y="501"/>
                        </a:lnTo>
                        <a:lnTo>
                          <a:pt x="208" y="504"/>
                        </a:lnTo>
                        <a:lnTo>
                          <a:pt x="205" y="510"/>
                        </a:lnTo>
                        <a:lnTo>
                          <a:pt x="202" y="519"/>
                        </a:lnTo>
                        <a:lnTo>
                          <a:pt x="202" y="519"/>
                        </a:lnTo>
                        <a:lnTo>
                          <a:pt x="199" y="510"/>
                        </a:lnTo>
                        <a:lnTo>
                          <a:pt x="190" y="504"/>
                        </a:lnTo>
                        <a:lnTo>
                          <a:pt x="180" y="504"/>
                        </a:lnTo>
                        <a:lnTo>
                          <a:pt x="171" y="507"/>
                        </a:lnTo>
                        <a:lnTo>
                          <a:pt x="153" y="516"/>
                        </a:lnTo>
                        <a:lnTo>
                          <a:pt x="147" y="519"/>
                        </a:lnTo>
                        <a:lnTo>
                          <a:pt x="147" y="525"/>
                        </a:lnTo>
                        <a:lnTo>
                          <a:pt x="147" y="525"/>
                        </a:lnTo>
                        <a:lnTo>
                          <a:pt x="141" y="522"/>
                        </a:lnTo>
                        <a:lnTo>
                          <a:pt x="132" y="522"/>
                        </a:lnTo>
                        <a:lnTo>
                          <a:pt x="125" y="525"/>
                        </a:lnTo>
                        <a:lnTo>
                          <a:pt x="116" y="528"/>
                        </a:lnTo>
                        <a:lnTo>
                          <a:pt x="104" y="544"/>
                        </a:lnTo>
                        <a:lnTo>
                          <a:pt x="101" y="550"/>
                        </a:lnTo>
                        <a:lnTo>
                          <a:pt x="101" y="553"/>
                        </a:lnTo>
                        <a:lnTo>
                          <a:pt x="101" y="553"/>
                        </a:lnTo>
                        <a:lnTo>
                          <a:pt x="92" y="550"/>
                        </a:lnTo>
                        <a:lnTo>
                          <a:pt x="86" y="550"/>
                        </a:lnTo>
                        <a:lnTo>
                          <a:pt x="80" y="553"/>
                        </a:lnTo>
                        <a:lnTo>
                          <a:pt x="74" y="559"/>
                        </a:lnTo>
                        <a:lnTo>
                          <a:pt x="74" y="559"/>
                        </a:lnTo>
                        <a:lnTo>
                          <a:pt x="61" y="571"/>
                        </a:lnTo>
                        <a:lnTo>
                          <a:pt x="58" y="580"/>
                        </a:lnTo>
                        <a:lnTo>
                          <a:pt x="58" y="583"/>
                        </a:lnTo>
                        <a:lnTo>
                          <a:pt x="61" y="589"/>
                        </a:lnTo>
                        <a:lnTo>
                          <a:pt x="61" y="589"/>
                        </a:lnTo>
                        <a:lnTo>
                          <a:pt x="61" y="586"/>
                        </a:lnTo>
                        <a:lnTo>
                          <a:pt x="55" y="586"/>
                        </a:lnTo>
                        <a:lnTo>
                          <a:pt x="49" y="586"/>
                        </a:lnTo>
                        <a:lnTo>
                          <a:pt x="46" y="589"/>
                        </a:lnTo>
                        <a:lnTo>
                          <a:pt x="43" y="595"/>
                        </a:lnTo>
                        <a:lnTo>
                          <a:pt x="43" y="595"/>
                        </a:lnTo>
                        <a:lnTo>
                          <a:pt x="37" y="605"/>
                        </a:lnTo>
                        <a:lnTo>
                          <a:pt x="28" y="614"/>
                        </a:lnTo>
                        <a:lnTo>
                          <a:pt x="22" y="620"/>
                        </a:lnTo>
                        <a:lnTo>
                          <a:pt x="25" y="623"/>
                        </a:lnTo>
                        <a:lnTo>
                          <a:pt x="28" y="626"/>
                        </a:lnTo>
                        <a:lnTo>
                          <a:pt x="28" y="626"/>
                        </a:lnTo>
                        <a:lnTo>
                          <a:pt x="16" y="629"/>
                        </a:lnTo>
                        <a:lnTo>
                          <a:pt x="6" y="632"/>
                        </a:lnTo>
                        <a:lnTo>
                          <a:pt x="3" y="638"/>
                        </a:lnTo>
                        <a:lnTo>
                          <a:pt x="0" y="644"/>
                        </a:lnTo>
                        <a:lnTo>
                          <a:pt x="0" y="644"/>
                        </a:lnTo>
                        <a:lnTo>
                          <a:pt x="0" y="657"/>
                        </a:lnTo>
                        <a:lnTo>
                          <a:pt x="0" y="666"/>
                        </a:lnTo>
                        <a:lnTo>
                          <a:pt x="3" y="672"/>
                        </a:lnTo>
                        <a:lnTo>
                          <a:pt x="12" y="678"/>
                        </a:lnTo>
                        <a:lnTo>
                          <a:pt x="12" y="678"/>
                        </a:lnTo>
                        <a:lnTo>
                          <a:pt x="6" y="675"/>
                        </a:lnTo>
                        <a:lnTo>
                          <a:pt x="3" y="675"/>
                        </a:lnTo>
                        <a:lnTo>
                          <a:pt x="0" y="681"/>
                        </a:lnTo>
                        <a:lnTo>
                          <a:pt x="0" y="690"/>
                        </a:lnTo>
                        <a:lnTo>
                          <a:pt x="6" y="699"/>
                        </a:lnTo>
                        <a:lnTo>
                          <a:pt x="6" y="699"/>
                        </a:lnTo>
                        <a:lnTo>
                          <a:pt x="9" y="708"/>
                        </a:lnTo>
                        <a:lnTo>
                          <a:pt x="9" y="721"/>
                        </a:lnTo>
                        <a:lnTo>
                          <a:pt x="12" y="727"/>
                        </a:lnTo>
                        <a:lnTo>
                          <a:pt x="16" y="730"/>
                        </a:lnTo>
                        <a:lnTo>
                          <a:pt x="22" y="733"/>
                        </a:lnTo>
                        <a:lnTo>
                          <a:pt x="28" y="733"/>
                        </a:lnTo>
                        <a:lnTo>
                          <a:pt x="28" y="733"/>
                        </a:lnTo>
                        <a:lnTo>
                          <a:pt x="25" y="739"/>
                        </a:lnTo>
                        <a:lnTo>
                          <a:pt x="28" y="748"/>
                        </a:lnTo>
                        <a:lnTo>
                          <a:pt x="34" y="757"/>
                        </a:lnTo>
                        <a:lnTo>
                          <a:pt x="43" y="763"/>
                        </a:lnTo>
                        <a:lnTo>
                          <a:pt x="52" y="766"/>
                        </a:lnTo>
                        <a:lnTo>
                          <a:pt x="61" y="769"/>
                        </a:lnTo>
                        <a:lnTo>
                          <a:pt x="71" y="769"/>
                        </a:lnTo>
                        <a:lnTo>
                          <a:pt x="77" y="766"/>
                        </a:lnTo>
                        <a:lnTo>
                          <a:pt x="77" y="766"/>
                        </a:lnTo>
                        <a:lnTo>
                          <a:pt x="80" y="776"/>
                        </a:lnTo>
                        <a:lnTo>
                          <a:pt x="89" y="785"/>
                        </a:lnTo>
                        <a:lnTo>
                          <a:pt x="98" y="791"/>
                        </a:lnTo>
                        <a:lnTo>
                          <a:pt x="107" y="797"/>
                        </a:lnTo>
                        <a:lnTo>
                          <a:pt x="116" y="800"/>
                        </a:lnTo>
                        <a:lnTo>
                          <a:pt x="125" y="800"/>
                        </a:lnTo>
                        <a:lnTo>
                          <a:pt x="132" y="797"/>
                        </a:lnTo>
                        <a:lnTo>
                          <a:pt x="135" y="791"/>
                        </a:lnTo>
                        <a:lnTo>
                          <a:pt x="135" y="791"/>
                        </a:lnTo>
                        <a:lnTo>
                          <a:pt x="141" y="800"/>
                        </a:lnTo>
                        <a:lnTo>
                          <a:pt x="147" y="806"/>
                        </a:lnTo>
                        <a:lnTo>
                          <a:pt x="159" y="812"/>
                        </a:lnTo>
                        <a:lnTo>
                          <a:pt x="168" y="815"/>
                        </a:lnTo>
                        <a:lnTo>
                          <a:pt x="177" y="815"/>
                        </a:lnTo>
                        <a:lnTo>
                          <a:pt x="187" y="815"/>
                        </a:lnTo>
                        <a:lnTo>
                          <a:pt x="193" y="809"/>
                        </a:lnTo>
                        <a:lnTo>
                          <a:pt x="196" y="806"/>
                        </a:lnTo>
                        <a:lnTo>
                          <a:pt x="196" y="806"/>
                        </a:lnTo>
                        <a:lnTo>
                          <a:pt x="199" y="809"/>
                        </a:lnTo>
                        <a:lnTo>
                          <a:pt x="208" y="812"/>
                        </a:lnTo>
                        <a:lnTo>
                          <a:pt x="217" y="815"/>
                        </a:lnTo>
                        <a:lnTo>
                          <a:pt x="226" y="815"/>
                        </a:lnTo>
                        <a:lnTo>
                          <a:pt x="235" y="812"/>
                        </a:lnTo>
                        <a:lnTo>
                          <a:pt x="241" y="809"/>
                        </a:lnTo>
                        <a:lnTo>
                          <a:pt x="245" y="803"/>
                        </a:lnTo>
                        <a:lnTo>
                          <a:pt x="248" y="797"/>
                        </a:lnTo>
                        <a:lnTo>
                          <a:pt x="248" y="797"/>
                        </a:lnTo>
                        <a:lnTo>
                          <a:pt x="254" y="800"/>
                        </a:lnTo>
                        <a:lnTo>
                          <a:pt x="260" y="803"/>
                        </a:lnTo>
                        <a:lnTo>
                          <a:pt x="269" y="800"/>
                        </a:lnTo>
                        <a:lnTo>
                          <a:pt x="278" y="794"/>
                        </a:lnTo>
                        <a:lnTo>
                          <a:pt x="287" y="785"/>
                        </a:lnTo>
                        <a:lnTo>
                          <a:pt x="290" y="779"/>
                        </a:lnTo>
                        <a:lnTo>
                          <a:pt x="293" y="769"/>
                        </a:lnTo>
                        <a:lnTo>
                          <a:pt x="290" y="763"/>
                        </a:lnTo>
                        <a:lnTo>
                          <a:pt x="290" y="763"/>
                        </a:lnTo>
                        <a:lnTo>
                          <a:pt x="303" y="763"/>
                        </a:lnTo>
                        <a:lnTo>
                          <a:pt x="309" y="760"/>
                        </a:lnTo>
                        <a:lnTo>
                          <a:pt x="309" y="754"/>
                        </a:lnTo>
                        <a:lnTo>
                          <a:pt x="309" y="754"/>
                        </a:lnTo>
                        <a:lnTo>
                          <a:pt x="318" y="791"/>
                        </a:lnTo>
                        <a:lnTo>
                          <a:pt x="324" y="834"/>
                        </a:lnTo>
                        <a:lnTo>
                          <a:pt x="324" y="885"/>
                        </a:lnTo>
                        <a:lnTo>
                          <a:pt x="324" y="937"/>
                        </a:lnTo>
                        <a:lnTo>
                          <a:pt x="315" y="1041"/>
                        </a:lnTo>
                        <a:lnTo>
                          <a:pt x="309" y="1117"/>
                        </a:lnTo>
                        <a:lnTo>
                          <a:pt x="309" y="1117"/>
                        </a:lnTo>
                        <a:lnTo>
                          <a:pt x="260" y="1649"/>
                        </a:lnTo>
                        <a:lnTo>
                          <a:pt x="232" y="1984"/>
                        </a:lnTo>
                        <a:lnTo>
                          <a:pt x="220" y="2152"/>
                        </a:lnTo>
                      </a:path>
                    </a:pathLst>
                  </a:custGeom>
                  <a:noFill/>
                  <a:ln w="9525">
                    <a:solidFill>
                      <a:srgbClr val="903B3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768" name="Freeform 16"/>
                  <p:cNvSpPr>
                    <a:spLocks/>
                  </p:cNvSpPr>
                  <p:nvPr/>
                </p:nvSpPr>
                <p:spPr bwMode="auto">
                  <a:xfrm>
                    <a:off x="1956" y="1178"/>
                    <a:ext cx="339" cy="696"/>
                  </a:xfrm>
                  <a:custGeom>
                    <a:avLst/>
                    <a:gdLst/>
                    <a:ahLst/>
                    <a:cxnLst>
                      <a:cxn ang="0">
                        <a:pos x="375" y="37"/>
                      </a:cxn>
                      <a:cxn ang="0">
                        <a:pos x="345" y="12"/>
                      </a:cxn>
                      <a:cxn ang="0">
                        <a:pos x="284" y="0"/>
                      </a:cxn>
                      <a:cxn ang="0">
                        <a:pos x="226" y="9"/>
                      </a:cxn>
                      <a:cxn ang="0">
                        <a:pos x="143" y="37"/>
                      </a:cxn>
                      <a:cxn ang="0">
                        <a:pos x="94" y="73"/>
                      </a:cxn>
                      <a:cxn ang="0">
                        <a:pos x="94" y="82"/>
                      </a:cxn>
                      <a:cxn ang="0">
                        <a:pos x="107" y="98"/>
                      </a:cxn>
                      <a:cxn ang="0">
                        <a:pos x="162" y="85"/>
                      </a:cxn>
                      <a:cxn ang="0">
                        <a:pos x="195" y="82"/>
                      </a:cxn>
                      <a:cxn ang="0">
                        <a:pos x="244" y="92"/>
                      </a:cxn>
                      <a:cxn ang="0">
                        <a:pos x="265" y="116"/>
                      </a:cxn>
                      <a:cxn ang="0">
                        <a:pos x="262" y="143"/>
                      </a:cxn>
                      <a:cxn ang="0">
                        <a:pos x="226" y="146"/>
                      </a:cxn>
                      <a:cxn ang="0">
                        <a:pos x="168" y="134"/>
                      </a:cxn>
                      <a:cxn ang="0">
                        <a:pos x="101" y="137"/>
                      </a:cxn>
                      <a:cxn ang="0">
                        <a:pos x="30" y="171"/>
                      </a:cxn>
                      <a:cxn ang="0">
                        <a:pos x="3" y="208"/>
                      </a:cxn>
                      <a:cxn ang="0">
                        <a:pos x="6" y="256"/>
                      </a:cxn>
                      <a:cxn ang="0">
                        <a:pos x="43" y="284"/>
                      </a:cxn>
                      <a:cxn ang="0">
                        <a:pos x="94" y="305"/>
                      </a:cxn>
                      <a:cxn ang="0">
                        <a:pos x="107" y="327"/>
                      </a:cxn>
                      <a:cxn ang="0">
                        <a:pos x="94" y="449"/>
                      </a:cxn>
                      <a:cxn ang="0">
                        <a:pos x="76" y="552"/>
                      </a:cxn>
                      <a:cxn ang="0">
                        <a:pos x="64" y="589"/>
                      </a:cxn>
                      <a:cxn ang="0">
                        <a:pos x="79" y="629"/>
                      </a:cxn>
                      <a:cxn ang="0">
                        <a:pos x="101" y="736"/>
                      </a:cxn>
                      <a:cxn ang="0">
                        <a:pos x="104" y="787"/>
                      </a:cxn>
                      <a:cxn ang="0">
                        <a:pos x="107" y="751"/>
                      </a:cxn>
                      <a:cxn ang="0">
                        <a:pos x="110" y="427"/>
                      </a:cxn>
                      <a:cxn ang="0">
                        <a:pos x="116" y="351"/>
                      </a:cxn>
                      <a:cxn ang="0">
                        <a:pos x="146" y="290"/>
                      </a:cxn>
                      <a:cxn ang="0">
                        <a:pos x="186" y="259"/>
                      </a:cxn>
                      <a:cxn ang="0">
                        <a:pos x="210" y="256"/>
                      </a:cxn>
                      <a:cxn ang="0">
                        <a:pos x="287" y="296"/>
                      </a:cxn>
                      <a:cxn ang="0">
                        <a:pos x="320" y="320"/>
                      </a:cxn>
                      <a:cxn ang="0">
                        <a:pos x="326" y="311"/>
                      </a:cxn>
                      <a:cxn ang="0">
                        <a:pos x="314" y="287"/>
                      </a:cxn>
                      <a:cxn ang="0">
                        <a:pos x="317" y="256"/>
                      </a:cxn>
                      <a:cxn ang="0">
                        <a:pos x="320" y="247"/>
                      </a:cxn>
                      <a:cxn ang="0">
                        <a:pos x="299" y="214"/>
                      </a:cxn>
                      <a:cxn ang="0">
                        <a:pos x="308" y="177"/>
                      </a:cxn>
                      <a:cxn ang="0">
                        <a:pos x="339" y="150"/>
                      </a:cxn>
                      <a:cxn ang="0">
                        <a:pos x="366" y="137"/>
                      </a:cxn>
                      <a:cxn ang="0">
                        <a:pos x="384" y="98"/>
                      </a:cxn>
                      <a:cxn ang="0">
                        <a:pos x="378" y="46"/>
                      </a:cxn>
                    </a:cxnLst>
                    <a:rect l="0" t="0" r="r" b="b"/>
                    <a:pathLst>
                      <a:path w="384" h="787">
                        <a:moveTo>
                          <a:pt x="378" y="46"/>
                        </a:moveTo>
                        <a:lnTo>
                          <a:pt x="378" y="46"/>
                        </a:lnTo>
                        <a:lnTo>
                          <a:pt x="375" y="37"/>
                        </a:lnTo>
                        <a:lnTo>
                          <a:pt x="366" y="27"/>
                        </a:lnTo>
                        <a:lnTo>
                          <a:pt x="357" y="18"/>
                        </a:lnTo>
                        <a:lnTo>
                          <a:pt x="345" y="12"/>
                        </a:lnTo>
                        <a:lnTo>
                          <a:pt x="326" y="6"/>
                        </a:lnTo>
                        <a:lnTo>
                          <a:pt x="305" y="3"/>
                        </a:lnTo>
                        <a:lnTo>
                          <a:pt x="284" y="0"/>
                        </a:lnTo>
                        <a:lnTo>
                          <a:pt x="256" y="3"/>
                        </a:lnTo>
                        <a:lnTo>
                          <a:pt x="256" y="3"/>
                        </a:lnTo>
                        <a:lnTo>
                          <a:pt x="226" y="9"/>
                        </a:lnTo>
                        <a:lnTo>
                          <a:pt x="198" y="18"/>
                        </a:lnTo>
                        <a:lnTo>
                          <a:pt x="171" y="27"/>
                        </a:lnTo>
                        <a:lnTo>
                          <a:pt x="143" y="37"/>
                        </a:lnTo>
                        <a:lnTo>
                          <a:pt x="122" y="49"/>
                        </a:lnTo>
                        <a:lnTo>
                          <a:pt x="107" y="61"/>
                        </a:lnTo>
                        <a:lnTo>
                          <a:pt x="94" y="73"/>
                        </a:lnTo>
                        <a:lnTo>
                          <a:pt x="94" y="76"/>
                        </a:lnTo>
                        <a:lnTo>
                          <a:pt x="94" y="82"/>
                        </a:lnTo>
                        <a:lnTo>
                          <a:pt x="94" y="82"/>
                        </a:lnTo>
                        <a:lnTo>
                          <a:pt x="97" y="92"/>
                        </a:lnTo>
                        <a:lnTo>
                          <a:pt x="101" y="95"/>
                        </a:lnTo>
                        <a:lnTo>
                          <a:pt x="107" y="98"/>
                        </a:lnTo>
                        <a:lnTo>
                          <a:pt x="116" y="95"/>
                        </a:lnTo>
                        <a:lnTo>
                          <a:pt x="137" y="92"/>
                        </a:lnTo>
                        <a:lnTo>
                          <a:pt x="162" y="85"/>
                        </a:lnTo>
                        <a:lnTo>
                          <a:pt x="162" y="85"/>
                        </a:lnTo>
                        <a:lnTo>
                          <a:pt x="177" y="82"/>
                        </a:lnTo>
                        <a:lnTo>
                          <a:pt x="195" y="82"/>
                        </a:lnTo>
                        <a:lnTo>
                          <a:pt x="213" y="82"/>
                        </a:lnTo>
                        <a:lnTo>
                          <a:pt x="229" y="85"/>
                        </a:lnTo>
                        <a:lnTo>
                          <a:pt x="244" y="92"/>
                        </a:lnTo>
                        <a:lnTo>
                          <a:pt x="256" y="98"/>
                        </a:lnTo>
                        <a:lnTo>
                          <a:pt x="262" y="107"/>
                        </a:lnTo>
                        <a:lnTo>
                          <a:pt x="265" y="116"/>
                        </a:lnTo>
                        <a:lnTo>
                          <a:pt x="265" y="116"/>
                        </a:lnTo>
                        <a:lnTo>
                          <a:pt x="265" y="131"/>
                        </a:lnTo>
                        <a:lnTo>
                          <a:pt x="262" y="143"/>
                        </a:lnTo>
                        <a:lnTo>
                          <a:pt x="256" y="150"/>
                        </a:lnTo>
                        <a:lnTo>
                          <a:pt x="247" y="150"/>
                        </a:lnTo>
                        <a:lnTo>
                          <a:pt x="226" y="146"/>
                        </a:lnTo>
                        <a:lnTo>
                          <a:pt x="201" y="140"/>
                        </a:lnTo>
                        <a:lnTo>
                          <a:pt x="201" y="140"/>
                        </a:lnTo>
                        <a:lnTo>
                          <a:pt x="168" y="134"/>
                        </a:lnTo>
                        <a:lnTo>
                          <a:pt x="146" y="134"/>
                        </a:lnTo>
                        <a:lnTo>
                          <a:pt x="125" y="134"/>
                        </a:lnTo>
                        <a:lnTo>
                          <a:pt x="101" y="137"/>
                        </a:lnTo>
                        <a:lnTo>
                          <a:pt x="76" y="143"/>
                        </a:lnTo>
                        <a:lnTo>
                          <a:pt x="52" y="153"/>
                        </a:lnTo>
                        <a:lnTo>
                          <a:pt x="30" y="171"/>
                        </a:lnTo>
                        <a:lnTo>
                          <a:pt x="30" y="171"/>
                        </a:lnTo>
                        <a:lnTo>
                          <a:pt x="15" y="189"/>
                        </a:lnTo>
                        <a:lnTo>
                          <a:pt x="3" y="208"/>
                        </a:lnTo>
                        <a:lnTo>
                          <a:pt x="0" y="226"/>
                        </a:lnTo>
                        <a:lnTo>
                          <a:pt x="0" y="241"/>
                        </a:lnTo>
                        <a:lnTo>
                          <a:pt x="6" y="256"/>
                        </a:lnTo>
                        <a:lnTo>
                          <a:pt x="15" y="269"/>
                        </a:lnTo>
                        <a:lnTo>
                          <a:pt x="27" y="278"/>
                        </a:lnTo>
                        <a:lnTo>
                          <a:pt x="43" y="284"/>
                        </a:lnTo>
                        <a:lnTo>
                          <a:pt x="43" y="284"/>
                        </a:lnTo>
                        <a:lnTo>
                          <a:pt x="73" y="293"/>
                        </a:lnTo>
                        <a:lnTo>
                          <a:pt x="94" y="305"/>
                        </a:lnTo>
                        <a:lnTo>
                          <a:pt x="101" y="311"/>
                        </a:lnTo>
                        <a:lnTo>
                          <a:pt x="104" y="317"/>
                        </a:lnTo>
                        <a:lnTo>
                          <a:pt x="107" y="327"/>
                        </a:lnTo>
                        <a:lnTo>
                          <a:pt x="107" y="336"/>
                        </a:lnTo>
                        <a:lnTo>
                          <a:pt x="107" y="336"/>
                        </a:lnTo>
                        <a:lnTo>
                          <a:pt x="94" y="449"/>
                        </a:lnTo>
                        <a:lnTo>
                          <a:pt x="88" y="510"/>
                        </a:lnTo>
                        <a:lnTo>
                          <a:pt x="82" y="534"/>
                        </a:lnTo>
                        <a:lnTo>
                          <a:pt x="76" y="552"/>
                        </a:lnTo>
                        <a:lnTo>
                          <a:pt x="76" y="552"/>
                        </a:lnTo>
                        <a:lnTo>
                          <a:pt x="67" y="574"/>
                        </a:lnTo>
                        <a:lnTo>
                          <a:pt x="64" y="589"/>
                        </a:lnTo>
                        <a:lnTo>
                          <a:pt x="70" y="604"/>
                        </a:lnTo>
                        <a:lnTo>
                          <a:pt x="79" y="629"/>
                        </a:lnTo>
                        <a:lnTo>
                          <a:pt x="79" y="629"/>
                        </a:lnTo>
                        <a:lnTo>
                          <a:pt x="88" y="653"/>
                        </a:lnTo>
                        <a:lnTo>
                          <a:pt x="94" y="690"/>
                        </a:lnTo>
                        <a:lnTo>
                          <a:pt x="101" y="736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4" y="787"/>
                        </a:lnTo>
                        <a:lnTo>
                          <a:pt x="107" y="751"/>
                        </a:lnTo>
                        <a:lnTo>
                          <a:pt x="107" y="751"/>
                        </a:lnTo>
                        <a:lnTo>
                          <a:pt x="107" y="656"/>
                        </a:lnTo>
                        <a:lnTo>
                          <a:pt x="107" y="537"/>
                        </a:lnTo>
                        <a:lnTo>
                          <a:pt x="110" y="427"/>
                        </a:lnTo>
                        <a:lnTo>
                          <a:pt x="113" y="382"/>
                        </a:lnTo>
                        <a:lnTo>
                          <a:pt x="116" y="351"/>
                        </a:lnTo>
                        <a:lnTo>
                          <a:pt x="116" y="351"/>
                        </a:lnTo>
                        <a:lnTo>
                          <a:pt x="125" y="327"/>
                        </a:lnTo>
                        <a:lnTo>
                          <a:pt x="134" y="308"/>
                        </a:lnTo>
                        <a:lnTo>
                          <a:pt x="146" y="290"/>
                        </a:lnTo>
                        <a:lnTo>
                          <a:pt x="159" y="278"/>
                        </a:lnTo>
                        <a:lnTo>
                          <a:pt x="171" y="266"/>
                        </a:lnTo>
                        <a:lnTo>
                          <a:pt x="186" y="259"/>
                        </a:lnTo>
                        <a:lnTo>
                          <a:pt x="198" y="256"/>
                        </a:lnTo>
                        <a:lnTo>
                          <a:pt x="210" y="256"/>
                        </a:lnTo>
                        <a:lnTo>
                          <a:pt x="210" y="256"/>
                        </a:lnTo>
                        <a:lnTo>
                          <a:pt x="235" y="266"/>
                        </a:lnTo>
                        <a:lnTo>
                          <a:pt x="262" y="278"/>
                        </a:lnTo>
                        <a:lnTo>
                          <a:pt x="287" y="296"/>
                        </a:lnTo>
                        <a:lnTo>
                          <a:pt x="308" y="311"/>
                        </a:lnTo>
                        <a:lnTo>
                          <a:pt x="308" y="311"/>
                        </a:lnTo>
                        <a:lnTo>
                          <a:pt x="320" y="320"/>
                        </a:lnTo>
                        <a:lnTo>
                          <a:pt x="323" y="320"/>
                        </a:lnTo>
                        <a:lnTo>
                          <a:pt x="326" y="317"/>
                        </a:lnTo>
                        <a:lnTo>
                          <a:pt x="326" y="311"/>
                        </a:lnTo>
                        <a:lnTo>
                          <a:pt x="320" y="299"/>
                        </a:lnTo>
                        <a:lnTo>
                          <a:pt x="320" y="299"/>
                        </a:lnTo>
                        <a:lnTo>
                          <a:pt x="314" y="287"/>
                        </a:lnTo>
                        <a:lnTo>
                          <a:pt x="311" y="278"/>
                        </a:lnTo>
                        <a:lnTo>
                          <a:pt x="311" y="266"/>
                        </a:lnTo>
                        <a:lnTo>
                          <a:pt x="317" y="256"/>
                        </a:lnTo>
                        <a:lnTo>
                          <a:pt x="317" y="256"/>
                        </a:lnTo>
                        <a:lnTo>
                          <a:pt x="320" y="250"/>
                        </a:lnTo>
                        <a:lnTo>
                          <a:pt x="320" y="247"/>
                        </a:lnTo>
                        <a:lnTo>
                          <a:pt x="314" y="235"/>
                        </a:lnTo>
                        <a:lnTo>
                          <a:pt x="305" y="226"/>
                        </a:lnTo>
                        <a:lnTo>
                          <a:pt x="299" y="214"/>
                        </a:lnTo>
                        <a:lnTo>
                          <a:pt x="299" y="214"/>
                        </a:lnTo>
                        <a:lnTo>
                          <a:pt x="302" y="198"/>
                        </a:lnTo>
                        <a:lnTo>
                          <a:pt x="308" y="177"/>
                        </a:lnTo>
                        <a:lnTo>
                          <a:pt x="317" y="168"/>
                        </a:lnTo>
                        <a:lnTo>
                          <a:pt x="326" y="159"/>
                        </a:lnTo>
                        <a:lnTo>
                          <a:pt x="339" y="150"/>
                        </a:lnTo>
                        <a:lnTo>
                          <a:pt x="354" y="146"/>
                        </a:lnTo>
                        <a:lnTo>
                          <a:pt x="354" y="146"/>
                        </a:lnTo>
                        <a:lnTo>
                          <a:pt x="366" y="137"/>
                        </a:lnTo>
                        <a:lnTo>
                          <a:pt x="375" y="128"/>
                        </a:lnTo>
                        <a:lnTo>
                          <a:pt x="381" y="113"/>
                        </a:lnTo>
                        <a:lnTo>
                          <a:pt x="384" y="98"/>
                        </a:lnTo>
                        <a:lnTo>
                          <a:pt x="384" y="82"/>
                        </a:lnTo>
                        <a:lnTo>
                          <a:pt x="384" y="67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lnTo>
                          <a:pt x="378" y="46"/>
                        </a:lnTo>
                        <a:close/>
                      </a:path>
                    </a:pathLst>
                  </a:custGeom>
                  <a:solidFill>
                    <a:srgbClr val="A131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4769" name="Group 17"/>
                <p:cNvGrpSpPr>
                  <a:grpSpLocks/>
                </p:cNvGrpSpPr>
                <p:nvPr/>
              </p:nvGrpSpPr>
              <p:grpSpPr bwMode="auto">
                <a:xfrm>
                  <a:off x="1682" y="1516"/>
                  <a:ext cx="349" cy="324"/>
                  <a:chOff x="1682" y="1516"/>
                  <a:chExt cx="349" cy="324"/>
                </a:xfrm>
              </p:grpSpPr>
              <p:grpSp>
                <p:nvGrpSpPr>
                  <p:cNvPr id="7477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682" y="1516"/>
                    <a:ext cx="349" cy="324"/>
                    <a:chOff x="1682" y="1516"/>
                    <a:chExt cx="349" cy="324"/>
                  </a:xfrm>
                </p:grpSpPr>
                <p:grpSp>
                  <p:nvGrpSpPr>
                    <p:cNvPr id="7477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2" y="1516"/>
                      <a:ext cx="303" cy="324"/>
                      <a:chOff x="1436" y="1344"/>
                      <a:chExt cx="343" cy="366"/>
                    </a:xfrm>
                  </p:grpSpPr>
                  <p:sp>
                    <p:nvSpPr>
                      <p:cNvPr id="74772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6" y="1429"/>
                        <a:ext cx="31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6" y="21"/>
                          </a:cxn>
                          <a:cxn ang="0">
                            <a:pos x="31" y="43"/>
                          </a:cxn>
                        </a:cxnLst>
                        <a:rect l="0" t="0" r="r" b="b"/>
                        <a:pathLst>
                          <a:path w="31" h="43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6" y="21"/>
                            </a:lnTo>
                            <a:lnTo>
                              <a:pt x="31" y="4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3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4" y="1396"/>
                        <a:ext cx="30" cy="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3" y="0"/>
                          </a:cxn>
                          <a:cxn ang="0">
                            <a:pos x="0" y="6"/>
                          </a:cxn>
                          <a:cxn ang="0">
                            <a:pos x="3" y="16"/>
                          </a:cxn>
                          <a:cxn ang="0">
                            <a:pos x="9" y="31"/>
                          </a:cxn>
                          <a:cxn ang="0">
                            <a:pos x="18" y="46"/>
                          </a:cxn>
                          <a:cxn ang="0">
                            <a:pos x="30" y="58"/>
                          </a:cxn>
                        </a:cxnLst>
                        <a:rect l="0" t="0" r="r" b="b"/>
                        <a:pathLst>
                          <a:path w="30" h="58">
                            <a:moveTo>
                              <a:pt x="3" y="0"/>
                            </a:moveTo>
                            <a:lnTo>
                              <a:pt x="3" y="0"/>
                            </a:lnTo>
                            <a:lnTo>
                              <a:pt x="0" y="6"/>
                            </a:lnTo>
                            <a:lnTo>
                              <a:pt x="3" y="16"/>
                            </a:lnTo>
                            <a:lnTo>
                              <a:pt x="9" y="31"/>
                            </a:lnTo>
                            <a:lnTo>
                              <a:pt x="18" y="46"/>
                            </a:lnTo>
                            <a:lnTo>
                              <a:pt x="30" y="5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4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0" y="1378"/>
                        <a:ext cx="10" cy="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12"/>
                          </a:cxn>
                          <a:cxn ang="0">
                            <a:pos x="0" y="24"/>
                          </a:cxn>
                          <a:cxn ang="0">
                            <a:pos x="10" y="49"/>
                          </a:cxn>
                        </a:cxnLst>
                        <a:rect l="0" t="0" r="r" b="b"/>
                        <a:pathLst>
                          <a:path w="10" h="49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12"/>
                            </a:lnTo>
                            <a:lnTo>
                              <a:pt x="0" y="24"/>
                            </a:lnTo>
                            <a:lnTo>
                              <a:pt x="10" y="4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5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1371"/>
                        <a:ext cx="6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21"/>
                          </a:cxn>
                          <a:cxn ang="0">
                            <a:pos x="6" y="40"/>
                          </a:cxn>
                        </a:cxnLst>
                        <a:rect l="0" t="0" r="r" b="b"/>
                        <a:pathLst>
                          <a:path w="6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21"/>
                            </a:lnTo>
                            <a:lnTo>
                              <a:pt x="6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6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344"/>
                        <a:ext cx="2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22" y="0"/>
                          </a:cxn>
                          <a:cxn ang="0">
                            <a:pos x="13" y="4"/>
                          </a:cxn>
                          <a:cxn ang="0">
                            <a:pos x="7" y="7"/>
                          </a:cxn>
                          <a:cxn ang="0">
                            <a:pos x="0" y="16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22" h="22">
                            <a:moveTo>
                              <a:pt x="22" y="0"/>
                            </a:moveTo>
                            <a:lnTo>
                              <a:pt x="22" y="0"/>
                            </a:lnTo>
                            <a:lnTo>
                              <a:pt x="13" y="4"/>
                            </a:lnTo>
                            <a:lnTo>
                              <a:pt x="7" y="7"/>
                            </a:lnTo>
                            <a:lnTo>
                              <a:pt x="0" y="16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7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6" y="1344"/>
                        <a:ext cx="24" cy="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24" y="0"/>
                          </a:cxn>
                          <a:cxn ang="0">
                            <a:pos x="18" y="6"/>
                          </a:cxn>
                          <a:cxn ang="0">
                            <a:pos x="12" y="12"/>
                          </a:cxn>
                          <a:cxn ang="0">
                            <a:pos x="6" y="21"/>
                          </a:cxn>
                          <a:cxn ang="0">
                            <a:pos x="0" y="39"/>
                          </a:cxn>
                        </a:cxnLst>
                        <a:rect l="0" t="0" r="r" b="b"/>
                        <a:pathLst>
                          <a:path w="24" h="39">
                            <a:moveTo>
                              <a:pt x="24" y="0"/>
                            </a:moveTo>
                            <a:lnTo>
                              <a:pt x="24" y="0"/>
                            </a:lnTo>
                            <a:lnTo>
                              <a:pt x="18" y="6"/>
                            </a:lnTo>
                            <a:lnTo>
                              <a:pt x="12" y="12"/>
                            </a:lnTo>
                            <a:lnTo>
                              <a:pt x="6" y="21"/>
                            </a:lnTo>
                            <a:lnTo>
                              <a:pt x="0" y="3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8" y="1356"/>
                        <a:ext cx="6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9"/>
                          </a:cxn>
                          <a:cxn ang="0">
                            <a:pos x="0" y="21"/>
                          </a:cxn>
                        </a:cxnLst>
                        <a:rect l="0" t="0" r="r" b="b"/>
                        <a:pathLst>
                          <a:path w="6" h="2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9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7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4" y="1389"/>
                        <a:ext cx="15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0"/>
                          </a:cxn>
                          <a:cxn ang="0">
                            <a:pos x="15" y="0"/>
                          </a:cxn>
                          <a:cxn ang="0">
                            <a:pos x="6" y="0"/>
                          </a:cxn>
                          <a:cxn ang="0">
                            <a:pos x="0" y="3"/>
                          </a:cxn>
                        </a:cxnLst>
                        <a:rect l="0" t="0" r="r" b="b"/>
                        <a:pathLst>
                          <a:path w="15" h="3">
                            <a:moveTo>
                              <a:pt x="15" y="0"/>
                            </a:moveTo>
                            <a:lnTo>
                              <a:pt x="15" y="0"/>
                            </a:lnTo>
                            <a:lnTo>
                              <a:pt x="6" y="0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0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4" y="1362"/>
                        <a:ext cx="21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0"/>
                          </a:cxn>
                          <a:cxn ang="0">
                            <a:pos x="21" y="0"/>
                          </a:cxn>
                          <a:cxn ang="0">
                            <a:pos x="9" y="0"/>
                          </a:cxn>
                          <a:cxn ang="0">
                            <a:pos x="3" y="3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21" h="6">
                            <a:moveTo>
                              <a:pt x="21" y="0"/>
                            </a:moveTo>
                            <a:lnTo>
                              <a:pt x="21" y="0"/>
                            </a:lnTo>
                            <a:lnTo>
                              <a:pt x="9" y="0"/>
                            </a:lnTo>
                            <a:lnTo>
                              <a:pt x="3" y="3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1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5" y="1450"/>
                        <a:ext cx="40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9" y="13"/>
                          </a:cxn>
                          <a:cxn ang="0">
                            <a:pos x="21" y="25"/>
                          </a:cxn>
                          <a:cxn ang="0">
                            <a:pos x="40" y="40"/>
                          </a:cxn>
                        </a:cxnLst>
                        <a:rect l="0" t="0" r="r" b="b"/>
                        <a:pathLst>
                          <a:path w="40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9" y="13"/>
                            </a:lnTo>
                            <a:lnTo>
                              <a:pt x="21" y="25"/>
                            </a:lnTo>
                            <a:lnTo>
                              <a:pt x="4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2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480"/>
                        <a:ext cx="25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4" y="9"/>
                          </a:cxn>
                          <a:cxn ang="0">
                            <a:pos x="10" y="15"/>
                          </a:cxn>
                          <a:cxn ang="0">
                            <a:pos x="25" y="24"/>
                          </a:cxn>
                        </a:cxnLst>
                        <a:rect l="0" t="0" r="r" b="b"/>
                        <a:pathLst>
                          <a:path w="25" h="2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9"/>
                            </a:lnTo>
                            <a:lnTo>
                              <a:pt x="10" y="15"/>
                            </a:lnTo>
                            <a:lnTo>
                              <a:pt x="25" y="2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3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7" y="1521"/>
                        <a:ext cx="4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8" y="9"/>
                          </a:cxn>
                          <a:cxn ang="0">
                            <a:pos x="49" y="15"/>
                          </a:cxn>
                        </a:cxnLst>
                        <a:rect l="0" t="0" r="r" b="b"/>
                        <a:pathLst>
                          <a:path w="49" h="15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8" y="9"/>
                            </a:lnTo>
                            <a:lnTo>
                              <a:pt x="49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4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6" y="1566"/>
                        <a:ext cx="5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13" y="6"/>
                          </a:cxn>
                          <a:cxn ang="0">
                            <a:pos x="31" y="6"/>
                          </a:cxn>
                          <a:cxn ang="0">
                            <a:pos x="46" y="6"/>
                          </a:cxn>
                          <a:cxn ang="0">
                            <a:pos x="58" y="6"/>
                          </a:cxn>
                        </a:cxnLst>
                        <a:rect l="0" t="0" r="r" b="b"/>
                        <a:pathLst>
                          <a:path w="58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3" y="6"/>
                            </a:lnTo>
                            <a:lnTo>
                              <a:pt x="31" y="6"/>
                            </a:lnTo>
                            <a:lnTo>
                              <a:pt x="46" y="6"/>
                            </a:lnTo>
                            <a:lnTo>
                              <a:pt x="58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5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591"/>
                        <a:ext cx="6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4" y="6"/>
                          </a:cxn>
                          <a:cxn ang="0">
                            <a:pos x="62" y="6"/>
                          </a:cxn>
                        </a:cxnLst>
                        <a:rect l="0" t="0" r="r" b="b"/>
                        <a:pathLst>
                          <a:path w="62" h="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4" y="6"/>
                            </a:lnTo>
                            <a:lnTo>
                              <a:pt x="62" y="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6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9" y="1609"/>
                        <a:ext cx="25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1"/>
                          </a:cxn>
                          <a:cxn ang="0">
                            <a:pos x="0" y="31"/>
                          </a:cxn>
                          <a:cxn ang="0">
                            <a:pos x="6" y="24"/>
                          </a:cxn>
                          <a:cxn ang="0">
                            <a:pos x="13" y="15"/>
                          </a:cxn>
                          <a:cxn ang="0">
                            <a:pos x="25" y="0"/>
                          </a:cxn>
                        </a:cxnLst>
                        <a:rect l="0" t="0" r="r" b="b"/>
                        <a:pathLst>
                          <a:path w="25" h="31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6" y="24"/>
                            </a:lnTo>
                            <a:lnTo>
                              <a:pt x="13" y="15"/>
                            </a:lnTo>
                            <a:lnTo>
                              <a:pt x="25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7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9" y="1634"/>
                        <a:ext cx="28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28" y="0"/>
                          </a:cxn>
                          <a:cxn ang="0">
                            <a:pos x="15" y="22"/>
                          </a:cxn>
                          <a:cxn ang="0">
                            <a:pos x="0" y="40"/>
                          </a:cxn>
                        </a:cxnLst>
                        <a:rect l="0" t="0" r="r" b="b"/>
                        <a:pathLst>
                          <a:path w="28" h="40">
                            <a:moveTo>
                              <a:pt x="28" y="0"/>
                            </a:moveTo>
                            <a:lnTo>
                              <a:pt x="28" y="0"/>
                            </a:lnTo>
                            <a:lnTo>
                              <a:pt x="15" y="22"/>
                            </a:lnTo>
                            <a:lnTo>
                              <a:pt x="0" y="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8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668"/>
                        <a:ext cx="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9" y="0"/>
                          </a:cxn>
                          <a:cxn ang="0">
                            <a:pos x="6" y="9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9" h="15">
                            <a:moveTo>
                              <a:pt x="9" y="0"/>
                            </a:moveTo>
                            <a:lnTo>
                              <a:pt x="9" y="0"/>
                            </a:lnTo>
                            <a:lnTo>
                              <a:pt x="6" y="9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89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1" y="1679"/>
                        <a:ext cx="1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0"/>
                          </a:cxn>
                          <a:cxn ang="0">
                            <a:pos x="12" y="0"/>
                          </a:cxn>
                          <a:cxn ang="0">
                            <a:pos x="6" y="9"/>
                          </a:cxn>
                          <a:cxn ang="0">
                            <a:pos x="0" y="22"/>
                          </a:cxn>
                        </a:cxnLst>
                        <a:rect l="0" t="0" r="r" b="b"/>
                        <a:pathLst>
                          <a:path w="12" h="22">
                            <a:moveTo>
                              <a:pt x="12" y="0"/>
                            </a:moveTo>
                            <a:lnTo>
                              <a:pt x="12" y="0"/>
                            </a:lnTo>
                            <a:lnTo>
                              <a:pt x="6" y="9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90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7" y="1679"/>
                        <a:ext cx="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0" y="31"/>
                          </a:cxn>
                        </a:cxnLst>
                        <a:rect l="0" t="0" r="r" b="b"/>
                        <a:pathLst>
                          <a:path w="6" h="31">
                            <a:moveTo>
                              <a:pt x="6" y="0"/>
                            </a:moveTo>
                            <a:lnTo>
                              <a:pt x="6" y="0"/>
                            </a:lnTo>
                            <a:lnTo>
                              <a:pt x="0" y="3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4791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7" y="1664"/>
                        <a:ext cx="3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3" y="18"/>
                          </a:cxn>
                          <a:cxn ang="0">
                            <a:pos x="3" y="24"/>
                          </a:cxn>
                          <a:cxn ang="0">
                            <a:pos x="3" y="34"/>
                          </a:cxn>
                        </a:cxnLst>
                        <a:rect l="0" t="0" r="r" b="b"/>
                        <a:pathLst>
                          <a:path w="3" h="34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" y="18"/>
                            </a:lnTo>
                            <a:lnTo>
                              <a:pt x="3" y="24"/>
                            </a:lnTo>
                            <a:lnTo>
                              <a:pt x="3" y="3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81262A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7479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756" y="1561"/>
                      <a:ext cx="275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293" y="116"/>
                        </a:cxn>
                        <a:cxn ang="0">
                          <a:pos x="223" y="135"/>
                        </a:cxn>
                        <a:cxn ang="0">
                          <a:pos x="211" y="101"/>
                        </a:cxn>
                        <a:cxn ang="0">
                          <a:pos x="253" y="74"/>
                        </a:cxn>
                        <a:cxn ang="0">
                          <a:pos x="253" y="61"/>
                        </a:cxn>
                        <a:cxn ang="0">
                          <a:pos x="217" y="86"/>
                        </a:cxn>
                        <a:cxn ang="0">
                          <a:pos x="223" y="68"/>
                        </a:cxn>
                        <a:cxn ang="0">
                          <a:pos x="232" y="13"/>
                        </a:cxn>
                        <a:cxn ang="0">
                          <a:pos x="214" y="68"/>
                        </a:cxn>
                        <a:cxn ang="0">
                          <a:pos x="201" y="68"/>
                        </a:cxn>
                        <a:cxn ang="0">
                          <a:pos x="195" y="46"/>
                        </a:cxn>
                        <a:cxn ang="0">
                          <a:pos x="192" y="16"/>
                        </a:cxn>
                        <a:cxn ang="0">
                          <a:pos x="192" y="64"/>
                        </a:cxn>
                        <a:cxn ang="0">
                          <a:pos x="168" y="55"/>
                        </a:cxn>
                        <a:cxn ang="0">
                          <a:pos x="153" y="0"/>
                        </a:cxn>
                        <a:cxn ang="0">
                          <a:pos x="149" y="25"/>
                        </a:cxn>
                        <a:cxn ang="0">
                          <a:pos x="149" y="40"/>
                        </a:cxn>
                        <a:cxn ang="0">
                          <a:pos x="180" y="83"/>
                        </a:cxn>
                        <a:cxn ang="0">
                          <a:pos x="180" y="129"/>
                        </a:cxn>
                        <a:cxn ang="0">
                          <a:pos x="131" y="95"/>
                        </a:cxn>
                        <a:cxn ang="0">
                          <a:pos x="113" y="52"/>
                        </a:cxn>
                        <a:cxn ang="0">
                          <a:pos x="95" y="28"/>
                        </a:cxn>
                        <a:cxn ang="0">
                          <a:pos x="110" y="64"/>
                        </a:cxn>
                        <a:cxn ang="0">
                          <a:pos x="119" y="101"/>
                        </a:cxn>
                        <a:cxn ang="0">
                          <a:pos x="70" y="61"/>
                        </a:cxn>
                        <a:cxn ang="0">
                          <a:pos x="104" y="113"/>
                        </a:cxn>
                        <a:cxn ang="0">
                          <a:pos x="88" y="126"/>
                        </a:cxn>
                        <a:cxn ang="0">
                          <a:pos x="46" y="95"/>
                        </a:cxn>
                        <a:cxn ang="0">
                          <a:pos x="43" y="104"/>
                        </a:cxn>
                        <a:cxn ang="0">
                          <a:pos x="64" y="132"/>
                        </a:cxn>
                        <a:cxn ang="0">
                          <a:pos x="3" y="129"/>
                        </a:cxn>
                        <a:cxn ang="0">
                          <a:pos x="9" y="138"/>
                        </a:cxn>
                        <a:cxn ang="0">
                          <a:pos x="134" y="141"/>
                        </a:cxn>
                        <a:cxn ang="0">
                          <a:pos x="134" y="159"/>
                        </a:cxn>
                        <a:cxn ang="0">
                          <a:pos x="9" y="168"/>
                        </a:cxn>
                        <a:cxn ang="0">
                          <a:pos x="46" y="184"/>
                        </a:cxn>
                        <a:cxn ang="0">
                          <a:pos x="37" y="205"/>
                        </a:cxn>
                        <a:cxn ang="0">
                          <a:pos x="76" y="193"/>
                        </a:cxn>
                        <a:cxn ang="0">
                          <a:pos x="79" y="223"/>
                        </a:cxn>
                        <a:cxn ang="0">
                          <a:pos x="82" y="229"/>
                        </a:cxn>
                        <a:cxn ang="0">
                          <a:pos x="110" y="196"/>
                        </a:cxn>
                        <a:cxn ang="0">
                          <a:pos x="165" y="165"/>
                        </a:cxn>
                        <a:cxn ang="0">
                          <a:pos x="156" y="180"/>
                        </a:cxn>
                        <a:cxn ang="0">
                          <a:pos x="125" y="229"/>
                        </a:cxn>
                        <a:cxn ang="0">
                          <a:pos x="137" y="229"/>
                        </a:cxn>
                        <a:cxn ang="0">
                          <a:pos x="149" y="254"/>
                        </a:cxn>
                        <a:cxn ang="0">
                          <a:pos x="146" y="205"/>
                        </a:cxn>
                        <a:cxn ang="0">
                          <a:pos x="189" y="199"/>
                        </a:cxn>
                        <a:cxn ang="0">
                          <a:pos x="183" y="235"/>
                        </a:cxn>
                        <a:cxn ang="0">
                          <a:pos x="195" y="260"/>
                        </a:cxn>
                        <a:cxn ang="0">
                          <a:pos x="198" y="226"/>
                        </a:cxn>
                        <a:cxn ang="0">
                          <a:pos x="226" y="245"/>
                        </a:cxn>
                        <a:cxn ang="0">
                          <a:pos x="198" y="187"/>
                        </a:cxn>
                        <a:cxn ang="0">
                          <a:pos x="214" y="187"/>
                        </a:cxn>
                        <a:cxn ang="0">
                          <a:pos x="253" y="202"/>
                        </a:cxn>
                        <a:cxn ang="0">
                          <a:pos x="229" y="180"/>
                        </a:cxn>
                        <a:cxn ang="0">
                          <a:pos x="207" y="162"/>
                        </a:cxn>
                        <a:cxn ang="0">
                          <a:pos x="256" y="162"/>
                        </a:cxn>
                        <a:cxn ang="0">
                          <a:pos x="305" y="226"/>
                        </a:cxn>
                        <a:cxn ang="0">
                          <a:pos x="311" y="223"/>
                        </a:cxn>
                        <a:cxn ang="0">
                          <a:pos x="287" y="144"/>
                        </a:cxn>
                        <a:cxn ang="0">
                          <a:pos x="308" y="77"/>
                        </a:cxn>
                      </a:cxnLst>
                      <a:rect l="0" t="0" r="r" b="b"/>
                      <a:pathLst>
                        <a:path w="311" h="272">
                          <a:moveTo>
                            <a:pt x="308" y="77"/>
                          </a:moveTo>
                          <a:lnTo>
                            <a:pt x="308" y="77"/>
                          </a:lnTo>
                          <a:lnTo>
                            <a:pt x="308" y="74"/>
                          </a:lnTo>
                          <a:lnTo>
                            <a:pt x="305" y="77"/>
                          </a:lnTo>
                          <a:lnTo>
                            <a:pt x="302" y="92"/>
                          </a:lnTo>
                          <a:lnTo>
                            <a:pt x="293" y="116"/>
                          </a:lnTo>
                          <a:lnTo>
                            <a:pt x="290" y="126"/>
                          </a:lnTo>
                          <a:lnTo>
                            <a:pt x="281" y="135"/>
                          </a:lnTo>
                          <a:lnTo>
                            <a:pt x="281" y="135"/>
                          </a:lnTo>
                          <a:lnTo>
                            <a:pt x="269" y="138"/>
                          </a:lnTo>
                          <a:lnTo>
                            <a:pt x="244" y="138"/>
                          </a:lnTo>
                          <a:lnTo>
                            <a:pt x="223" y="135"/>
                          </a:lnTo>
                          <a:lnTo>
                            <a:pt x="217" y="132"/>
                          </a:lnTo>
                          <a:lnTo>
                            <a:pt x="211" y="129"/>
                          </a:lnTo>
                          <a:lnTo>
                            <a:pt x="211" y="129"/>
                          </a:lnTo>
                          <a:lnTo>
                            <a:pt x="207" y="113"/>
                          </a:lnTo>
                          <a:lnTo>
                            <a:pt x="207" y="104"/>
                          </a:lnTo>
                          <a:lnTo>
                            <a:pt x="211" y="101"/>
                          </a:lnTo>
                          <a:lnTo>
                            <a:pt x="211" y="101"/>
                          </a:lnTo>
                          <a:lnTo>
                            <a:pt x="223" y="104"/>
                          </a:lnTo>
                          <a:lnTo>
                            <a:pt x="229" y="101"/>
                          </a:lnTo>
                          <a:lnTo>
                            <a:pt x="235" y="98"/>
                          </a:lnTo>
                          <a:lnTo>
                            <a:pt x="235" y="98"/>
                          </a:lnTo>
                          <a:lnTo>
                            <a:pt x="253" y="74"/>
                          </a:lnTo>
                          <a:lnTo>
                            <a:pt x="259" y="61"/>
                          </a:lnTo>
                          <a:lnTo>
                            <a:pt x="262" y="49"/>
                          </a:lnTo>
                          <a:lnTo>
                            <a:pt x="262" y="49"/>
                          </a:lnTo>
                          <a:lnTo>
                            <a:pt x="262" y="46"/>
                          </a:lnTo>
                          <a:lnTo>
                            <a:pt x="259" y="49"/>
                          </a:lnTo>
                          <a:lnTo>
                            <a:pt x="253" y="61"/>
                          </a:lnTo>
                          <a:lnTo>
                            <a:pt x="244" y="77"/>
                          </a:lnTo>
                          <a:lnTo>
                            <a:pt x="235" y="86"/>
                          </a:lnTo>
                          <a:lnTo>
                            <a:pt x="235" y="86"/>
                          </a:lnTo>
                          <a:lnTo>
                            <a:pt x="226" y="86"/>
                          </a:lnTo>
                          <a:lnTo>
                            <a:pt x="220" y="86"/>
                          </a:lnTo>
                          <a:lnTo>
                            <a:pt x="217" y="86"/>
                          </a:lnTo>
                          <a:lnTo>
                            <a:pt x="214" y="83"/>
                          </a:lnTo>
                          <a:lnTo>
                            <a:pt x="214" y="83"/>
                          </a:lnTo>
                          <a:lnTo>
                            <a:pt x="214" y="80"/>
                          </a:lnTo>
                          <a:lnTo>
                            <a:pt x="217" y="77"/>
                          </a:lnTo>
                          <a:lnTo>
                            <a:pt x="223" y="71"/>
                          </a:lnTo>
                          <a:lnTo>
                            <a:pt x="223" y="68"/>
                          </a:lnTo>
                          <a:lnTo>
                            <a:pt x="223" y="68"/>
                          </a:lnTo>
                          <a:lnTo>
                            <a:pt x="226" y="43"/>
                          </a:lnTo>
                          <a:lnTo>
                            <a:pt x="232" y="19"/>
                          </a:lnTo>
                          <a:lnTo>
                            <a:pt x="232" y="19"/>
                          </a:lnTo>
                          <a:lnTo>
                            <a:pt x="232" y="16"/>
                          </a:lnTo>
                          <a:lnTo>
                            <a:pt x="232" y="13"/>
                          </a:lnTo>
                          <a:lnTo>
                            <a:pt x="223" y="25"/>
                          </a:lnTo>
                          <a:lnTo>
                            <a:pt x="223" y="25"/>
                          </a:lnTo>
                          <a:lnTo>
                            <a:pt x="217" y="43"/>
                          </a:lnTo>
                          <a:lnTo>
                            <a:pt x="214" y="61"/>
                          </a:lnTo>
                          <a:lnTo>
                            <a:pt x="214" y="61"/>
                          </a:lnTo>
                          <a:lnTo>
                            <a:pt x="214" y="68"/>
                          </a:lnTo>
                          <a:lnTo>
                            <a:pt x="211" y="74"/>
                          </a:lnTo>
                          <a:lnTo>
                            <a:pt x="207" y="77"/>
                          </a:lnTo>
                          <a:lnTo>
                            <a:pt x="201" y="77"/>
                          </a:lnTo>
                          <a:lnTo>
                            <a:pt x="201" y="77"/>
                          </a:lnTo>
                          <a:lnTo>
                            <a:pt x="201" y="74"/>
                          </a:lnTo>
                          <a:lnTo>
                            <a:pt x="201" y="68"/>
                          </a:lnTo>
                          <a:lnTo>
                            <a:pt x="201" y="68"/>
                          </a:lnTo>
                          <a:lnTo>
                            <a:pt x="201" y="61"/>
                          </a:lnTo>
                          <a:lnTo>
                            <a:pt x="198" y="58"/>
                          </a:lnTo>
                          <a:lnTo>
                            <a:pt x="195" y="52"/>
                          </a:lnTo>
                          <a:lnTo>
                            <a:pt x="195" y="46"/>
                          </a:lnTo>
                          <a:lnTo>
                            <a:pt x="195" y="46"/>
                          </a:lnTo>
                          <a:lnTo>
                            <a:pt x="198" y="28"/>
                          </a:lnTo>
                          <a:lnTo>
                            <a:pt x="198" y="19"/>
                          </a:lnTo>
                          <a:lnTo>
                            <a:pt x="195" y="13"/>
                          </a:lnTo>
                          <a:lnTo>
                            <a:pt x="195" y="13"/>
                          </a:lnTo>
                          <a:lnTo>
                            <a:pt x="192" y="13"/>
                          </a:lnTo>
                          <a:lnTo>
                            <a:pt x="192" y="16"/>
                          </a:lnTo>
                          <a:lnTo>
                            <a:pt x="189" y="25"/>
                          </a:lnTo>
                          <a:lnTo>
                            <a:pt x="189" y="25"/>
                          </a:lnTo>
                          <a:lnTo>
                            <a:pt x="189" y="43"/>
                          </a:lnTo>
                          <a:lnTo>
                            <a:pt x="189" y="55"/>
                          </a:lnTo>
                          <a:lnTo>
                            <a:pt x="189" y="55"/>
                          </a:lnTo>
                          <a:lnTo>
                            <a:pt x="192" y="64"/>
                          </a:lnTo>
                          <a:lnTo>
                            <a:pt x="189" y="68"/>
                          </a:lnTo>
                          <a:lnTo>
                            <a:pt x="189" y="71"/>
                          </a:lnTo>
                          <a:lnTo>
                            <a:pt x="189" y="71"/>
                          </a:lnTo>
                          <a:lnTo>
                            <a:pt x="177" y="64"/>
                          </a:lnTo>
                          <a:lnTo>
                            <a:pt x="171" y="61"/>
                          </a:lnTo>
                          <a:lnTo>
                            <a:pt x="168" y="55"/>
                          </a:lnTo>
                          <a:lnTo>
                            <a:pt x="168" y="55"/>
                          </a:lnTo>
                          <a:lnTo>
                            <a:pt x="162" y="28"/>
                          </a:lnTo>
                          <a:lnTo>
                            <a:pt x="159" y="13"/>
                          </a:lnTo>
                          <a:lnTo>
                            <a:pt x="156" y="0"/>
                          </a:lnTo>
                          <a:lnTo>
                            <a:pt x="156" y="0"/>
                          </a:lnTo>
                          <a:lnTo>
                            <a:pt x="153" y="0"/>
                          </a:lnTo>
                          <a:lnTo>
                            <a:pt x="153" y="0"/>
                          </a:lnTo>
                          <a:lnTo>
                            <a:pt x="153" y="10"/>
                          </a:lnTo>
                          <a:lnTo>
                            <a:pt x="153" y="25"/>
                          </a:lnTo>
                          <a:lnTo>
                            <a:pt x="153" y="25"/>
                          </a:lnTo>
                          <a:lnTo>
                            <a:pt x="153" y="28"/>
                          </a:lnTo>
                          <a:lnTo>
                            <a:pt x="149" y="25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2"/>
                          </a:lnTo>
                          <a:lnTo>
                            <a:pt x="146" y="28"/>
                          </a:lnTo>
                          <a:lnTo>
                            <a:pt x="149" y="40"/>
                          </a:lnTo>
                          <a:lnTo>
                            <a:pt x="149" y="40"/>
                          </a:lnTo>
                          <a:lnTo>
                            <a:pt x="159" y="55"/>
                          </a:lnTo>
                          <a:lnTo>
                            <a:pt x="162" y="64"/>
                          </a:lnTo>
                          <a:lnTo>
                            <a:pt x="168" y="71"/>
                          </a:lnTo>
                          <a:lnTo>
                            <a:pt x="168" y="71"/>
                          </a:lnTo>
                          <a:lnTo>
                            <a:pt x="174" y="77"/>
                          </a:lnTo>
                          <a:lnTo>
                            <a:pt x="180" y="83"/>
                          </a:lnTo>
                          <a:lnTo>
                            <a:pt x="186" y="101"/>
                          </a:lnTo>
                          <a:lnTo>
                            <a:pt x="186" y="101"/>
                          </a:lnTo>
                          <a:lnTo>
                            <a:pt x="186" y="116"/>
                          </a:lnTo>
                          <a:lnTo>
                            <a:pt x="186" y="126"/>
                          </a:lnTo>
                          <a:lnTo>
                            <a:pt x="180" y="129"/>
                          </a:lnTo>
                          <a:lnTo>
                            <a:pt x="180" y="129"/>
                          </a:lnTo>
                          <a:lnTo>
                            <a:pt x="162" y="132"/>
                          </a:lnTo>
                          <a:lnTo>
                            <a:pt x="153" y="132"/>
                          </a:lnTo>
                          <a:lnTo>
                            <a:pt x="143" y="126"/>
                          </a:lnTo>
                          <a:lnTo>
                            <a:pt x="143" y="126"/>
                          </a:lnTo>
                          <a:lnTo>
                            <a:pt x="134" y="110"/>
                          </a:lnTo>
                          <a:lnTo>
                            <a:pt x="131" y="95"/>
                          </a:lnTo>
                          <a:lnTo>
                            <a:pt x="131" y="95"/>
                          </a:lnTo>
                          <a:lnTo>
                            <a:pt x="128" y="77"/>
                          </a:lnTo>
                          <a:lnTo>
                            <a:pt x="125" y="68"/>
                          </a:lnTo>
                          <a:lnTo>
                            <a:pt x="119" y="61"/>
                          </a:lnTo>
                          <a:lnTo>
                            <a:pt x="119" y="61"/>
                          </a:lnTo>
                          <a:lnTo>
                            <a:pt x="113" y="52"/>
                          </a:lnTo>
                          <a:lnTo>
                            <a:pt x="110" y="40"/>
                          </a:lnTo>
                          <a:lnTo>
                            <a:pt x="104" y="31"/>
                          </a:lnTo>
                          <a:lnTo>
                            <a:pt x="98" y="25"/>
                          </a:lnTo>
                          <a:lnTo>
                            <a:pt x="98" y="25"/>
                          </a:lnTo>
                          <a:lnTo>
                            <a:pt x="95" y="25"/>
                          </a:lnTo>
                          <a:lnTo>
                            <a:pt x="95" y="28"/>
                          </a:lnTo>
                          <a:lnTo>
                            <a:pt x="98" y="37"/>
                          </a:lnTo>
                          <a:lnTo>
                            <a:pt x="98" y="37"/>
                          </a:lnTo>
                          <a:lnTo>
                            <a:pt x="104" y="49"/>
                          </a:lnTo>
                          <a:lnTo>
                            <a:pt x="107" y="58"/>
                          </a:lnTo>
                          <a:lnTo>
                            <a:pt x="110" y="64"/>
                          </a:lnTo>
                          <a:lnTo>
                            <a:pt x="110" y="64"/>
                          </a:lnTo>
                          <a:lnTo>
                            <a:pt x="113" y="71"/>
                          </a:lnTo>
                          <a:lnTo>
                            <a:pt x="119" y="80"/>
                          </a:lnTo>
                          <a:lnTo>
                            <a:pt x="122" y="92"/>
                          </a:lnTo>
                          <a:lnTo>
                            <a:pt x="122" y="98"/>
                          </a:lnTo>
                          <a:lnTo>
                            <a:pt x="122" y="98"/>
                          </a:lnTo>
                          <a:lnTo>
                            <a:pt x="119" y="101"/>
                          </a:lnTo>
                          <a:lnTo>
                            <a:pt x="113" y="104"/>
                          </a:lnTo>
                          <a:lnTo>
                            <a:pt x="107" y="104"/>
                          </a:lnTo>
                          <a:lnTo>
                            <a:pt x="101" y="101"/>
                          </a:lnTo>
                          <a:lnTo>
                            <a:pt x="101" y="101"/>
                          </a:lnTo>
                          <a:lnTo>
                            <a:pt x="70" y="61"/>
                          </a:lnTo>
                          <a:lnTo>
                            <a:pt x="70" y="61"/>
                          </a:lnTo>
                          <a:lnTo>
                            <a:pt x="67" y="58"/>
                          </a:lnTo>
                          <a:lnTo>
                            <a:pt x="67" y="61"/>
                          </a:lnTo>
                          <a:lnTo>
                            <a:pt x="73" y="77"/>
                          </a:lnTo>
                          <a:lnTo>
                            <a:pt x="73" y="77"/>
                          </a:lnTo>
                          <a:lnTo>
                            <a:pt x="91" y="98"/>
                          </a:lnTo>
                          <a:lnTo>
                            <a:pt x="104" y="113"/>
                          </a:lnTo>
                          <a:lnTo>
                            <a:pt x="107" y="122"/>
                          </a:lnTo>
                          <a:lnTo>
                            <a:pt x="107" y="122"/>
                          </a:lnTo>
                          <a:lnTo>
                            <a:pt x="107" y="126"/>
                          </a:lnTo>
                          <a:lnTo>
                            <a:pt x="104" y="129"/>
                          </a:lnTo>
                          <a:lnTo>
                            <a:pt x="98" y="129"/>
                          </a:lnTo>
                          <a:lnTo>
                            <a:pt x="88" y="126"/>
                          </a:lnTo>
                          <a:lnTo>
                            <a:pt x="88" y="126"/>
                          </a:lnTo>
                          <a:lnTo>
                            <a:pt x="76" y="119"/>
                          </a:lnTo>
                          <a:lnTo>
                            <a:pt x="64" y="116"/>
                          </a:lnTo>
                          <a:lnTo>
                            <a:pt x="64" y="116"/>
                          </a:lnTo>
                          <a:lnTo>
                            <a:pt x="52" y="104"/>
                          </a:lnTo>
                          <a:lnTo>
                            <a:pt x="46" y="95"/>
                          </a:lnTo>
                          <a:lnTo>
                            <a:pt x="40" y="92"/>
                          </a:lnTo>
                          <a:lnTo>
                            <a:pt x="40" y="92"/>
                          </a:lnTo>
                          <a:lnTo>
                            <a:pt x="37" y="92"/>
                          </a:lnTo>
                          <a:lnTo>
                            <a:pt x="37" y="95"/>
                          </a:lnTo>
                          <a:lnTo>
                            <a:pt x="43" y="104"/>
                          </a:lnTo>
                          <a:lnTo>
                            <a:pt x="43" y="104"/>
                          </a:lnTo>
                          <a:lnTo>
                            <a:pt x="52" y="116"/>
                          </a:lnTo>
                          <a:lnTo>
                            <a:pt x="58" y="122"/>
                          </a:lnTo>
                          <a:lnTo>
                            <a:pt x="64" y="126"/>
                          </a:lnTo>
                          <a:lnTo>
                            <a:pt x="64" y="126"/>
                          </a:lnTo>
                          <a:lnTo>
                            <a:pt x="64" y="129"/>
                          </a:lnTo>
                          <a:lnTo>
                            <a:pt x="64" y="132"/>
                          </a:lnTo>
                          <a:lnTo>
                            <a:pt x="61" y="135"/>
                          </a:lnTo>
                          <a:lnTo>
                            <a:pt x="58" y="135"/>
                          </a:lnTo>
                          <a:lnTo>
                            <a:pt x="58" y="135"/>
                          </a:lnTo>
                          <a:lnTo>
                            <a:pt x="27" y="132"/>
                          </a:lnTo>
                          <a:lnTo>
                            <a:pt x="12" y="132"/>
                          </a:lnTo>
                          <a:lnTo>
                            <a:pt x="3" y="129"/>
                          </a:lnTo>
                          <a:lnTo>
                            <a:pt x="3" y="129"/>
                          </a:lnTo>
                          <a:lnTo>
                            <a:pt x="0" y="129"/>
                          </a:lnTo>
                          <a:lnTo>
                            <a:pt x="3" y="132"/>
                          </a:lnTo>
                          <a:lnTo>
                            <a:pt x="6" y="135"/>
                          </a:lnTo>
                          <a:lnTo>
                            <a:pt x="9" y="138"/>
                          </a:lnTo>
                          <a:lnTo>
                            <a:pt x="9" y="138"/>
                          </a:lnTo>
                          <a:lnTo>
                            <a:pt x="61" y="144"/>
                          </a:lnTo>
                          <a:lnTo>
                            <a:pt x="61" y="144"/>
                          </a:lnTo>
                          <a:lnTo>
                            <a:pt x="79" y="141"/>
                          </a:lnTo>
                          <a:lnTo>
                            <a:pt x="101" y="138"/>
                          </a:lnTo>
                          <a:lnTo>
                            <a:pt x="101" y="138"/>
                          </a:lnTo>
                          <a:lnTo>
                            <a:pt x="134" y="141"/>
                          </a:lnTo>
                          <a:lnTo>
                            <a:pt x="153" y="144"/>
                          </a:lnTo>
                          <a:lnTo>
                            <a:pt x="159" y="147"/>
                          </a:lnTo>
                          <a:lnTo>
                            <a:pt x="159" y="147"/>
                          </a:lnTo>
                          <a:lnTo>
                            <a:pt x="149" y="153"/>
                          </a:lnTo>
                          <a:lnTo>
                            <a:pt x="134" y="159"/>
                          </a:lnTo>
                          <a:lnTo>
                            <a:pt x="134" y="159"/>
                          </a:lnTo>
                          <a:lnTo>
                            <a:pt x="122" y="171"/>
                          </a:lnTo>
                          <a:lnTo>
                            <a:pt x="116" y="177"/>
                          </a:lnTo>
                          <a:lnTo>
                            <a:pt x="107" y="177"/>
                          </a:lnTo>
                          <a:lnTo>
                            <a:pt x="107" y="177"/>
                          </a:lnTo>
                          <a:lnTo>
                            <a:pt x="9" y="168"/>
                          </a:lnTo>
                          <a:lnTo>
                            <a:pt x="9" y="168"/>
                          </a:lnTo>
                          <a:lnTo>
                            <a:pt x="6" y="171"/>
                          </a:lnTo>
                          <a:lnTo>
                            <a:pt x="9" y="174"/>
                          </a:lnTo>
                          <a:lnTo>
                            <a:pt x="15" y="180"/>
                          </a:lnTo>
                          <a:lnTo>
                            <a:pt x="21" y="180"/>
                          </a:lnTo>
                          <a:lnTo>
                            <a:pt x="21" y="180"/>
                          </a:lnTo>
                          <a:lnTo>
                            <a:pt x="46" y="184"/>
                          </a:lnTo>
                          <a:lnTo>
                            <a:pt x="64" y="187"/>
                          </a:lnTo>
                          <a:lnTo>
                            <a:pt x="64" y="187"/>
                          </a:lnTo>
                          <a:lnTo>
                            <a:pt x="64" y="190"/>
                          </a:lnTo>
                          <a:lnTo>
                            <a:pt x="55" y="196"/>
                          </a:lnTo>
                          <a:lnTo>
                            <a:pt x="43" y="202"/>
                          </a:lnTo>
                          <a:lnTo>
                            <a:pt x="37" y="205"/>
                          </a:lnTo>
                          <a:lnTo>
                            <a:pt x="37" y="205"/>
                          </a:lnTo>
                          <a:lnTo>
                            <a:pt x="37" y="208"/>
                          </a:lnTo>
                          <a:lnTo>
                            <a:pt x="40" y="208"/>
                          </a:lnTo>
                          <a:lnTo>
                            <a:pt x="52" y="202"/>
                          </a:lnTo>
                          <a:lnTo>
                            <a:pt x="76" y="193"/>
                          </a:lnTo>
                          <a:lnTo>
                            <a:pt x="76" y="193"/>
                          </a:lnTo>
                          <a:lnTo>
                            <a:pt x="82" y="193"/>
                          </a:lnTo>
                          <a:lnTo>
                            <a:pt x="85" y="199"/>
                          </a:lnTo>
                          <a:lnTo>
                            <a:pt x="85" y="202"/>
                          </a:lnTo>
                          <a:lnTo>
                            <a:pt x="85" y="208"/>
                          </a:lnTo>
                          <a:lnTo>
                            <a:pt x="85" y="208"/>
                          </a:lnTo>
                          <a:lnTo>
                            <a:pt x="79" y="223"/>
                          </a:lnTo>
                          <a:lnTo>
                            <a:pt x="76" y="235"/>
                          </a:lnTo>
                          <a:lnTo>
                            <a:pt x="76" y="242"/>
                          </a:lnTo>
                          <a:lnTo>
                            <a:pt x="76" y="242"/>
                          </a:lnTo>
                          <a:lnTo>
                            <a:pt x="79" y="245"/>
                          </a:lnTo>
                          <a:lnTo>
                            <a:pt x="82" y="242"/>
                          </a:lnTo>
                          <a:lnTo>
                            <a:pt x="82" y="229"/>
                          </a:lnTo>
                          <a:lnTo>
                            <a:pt x="82" y="229"/>
                          </a:lnTo>
                          <a:lnTo>
                            <a:pt x="85" y="223"/>
                          </a:lnTo>
                          <a:lnTo>
                            <a:pt x="91" y="217"/>
                          </a:lnTo>
                          <a:lnTo>
                            <a:pt x="101" y="208"/>
                          </a:lnTo>
                          <a:lnTo>
                            <a:pt x="101" y="208"/>
                          </a:lnTo>
                          <a:lnTo>
                            <a:pt x="110" y="196"/>
                          </a:lnTo>
                          <a:lnTo>
                            <a:pt x="116" y="190"/>
                          </a:lnTo>
                          <a:lnTo>
                            <a:pt x="122" y="184"/>
                          </a:lnTo>
                          <a:lnTo>
                            <a:pt x="122" y="184"/>
                          </a:lnTo>
                          <a:lnTo>
                            <a:pt x="143" y="171"/>
                          </a:lnTo>
                          <a:lnTo>
                            <a:pt x="156" y="165"/>
                          </a:lnTo>
                          <a:lnTo>
                            <a:pt x="165" y="165"/>
                          </a:lnTo>
                          <a:lnTo>
                            <a:pt x="165" y="165"/>
                          </a:lnTo>
                          <a:lnTo>
                            <a:pt x="168" y="168"/>
                          </a:lnTo>
                          <a:lnTo>
                            <a:pt x="165" y="171"/>
                          </a:lnTo>
                          <a:lnTo>
                            <a:pt x="162" y="174"/>
                          </a:lnTo>
                          <a:lnTo>
                            <a:pt x="156" y="180"/>
                          </a:lnTo>
                          <a:lnTo>
                            <a:pt x="156" y="180"/>
                          </a:lnTo>
                          <a:lnTo>
                            <a:pt x="149" y="187"/>
                          </a:lnTo>
                          <a:lnTo>
                            <a:pt x="143" y="196"/>
                          </a:lnTo>
                          <a:lnTo>
                            <a:pt x="137" y="211"/>
                          </a:lnTo>
                          <a:lnTo>
                            <a:pt x="137" y="211"/>
                          </a:lnTo>
                          <a:lnTo>
                            <a:pt x="134" y="220"/>
                          </a:lnTo>
                          <a:lnTo>
                            <a:pt x="125" y="229"/>
                          </a:lnTo>
                          <a:lnTo>
                            <a:pt x="113" y="248"/>
                          </a:lnTo>
                          <a:lnTo>
                            <a:pt x="113" y="248"/>
                          </a:lnTo>
                          <a:lnTo>
                            <a:pt x="122" y="238"/>
                          </a:lnTo>
                          <a:lnTo>
                            <a:pt x="134" y="226"/>
                          </a:lnTo>
                          <a:lnTo>
                            <a:pt x="134" y="226"/>
                          </a:lnTo>
                          <a:lnTo>
                            <a:pt x="137" y="229"/>
                          </a:lnTo>
                          <a:lnTo>
                            <a:pt x="140" y="232"/>
                          </a:lnTo>
                          <a:lnTo>
                            <a:pt x="143" y="248"/>
                          </a:lnTo>
                          <a:lnTo>
                            <a:pt x="143" y="248"/>
                          </a:lnTo>
                          <a:lnTo>
                            <a:pt x="143" y="254"/>
                          </a:lnTo>
                          <a:lnTo>
                            <a:pt x="146" y="257"/>
                          </a:lnTo>
                          <a:lnTo>
                            <a:pt x="149" y="254"/>
                          </a:lnTo>
                          <a:lnTo>
                            <a:pt x="149" y="248"/>
                          </a:lnTo>
                          <a:lnTo>
                            <a:pt x="149" y="248"/>
                          </a:lnTo>
                          <a:lnTo>
                            <a:pt x="146" y="223"/>
                          </a:lnTo>
                          <a:lnTo>
                            <a:pt x="146" y="214"/>
                          </a:lnTo>
                          <a:lnTo>
                            <a:pt x="146" y="205"/>
                          </a:lnTo>
                          <a:lnTo>
                            <a:pt x="146" y="205"/>
                          </a:lnTo>
                          <a:lnTo>
                            <a:pt x="165" y="187"/>
                          </a:lnTo>
                          <a:lnTo>
                            <a:pt x="174" y="177"/>
                          </a:lnTo>
                          <a:lnTo>
                            <a:pt x="180" y="174"/>
                          </a:lnTo>
                          <a:lnTo>
                            <a:pt x="183" y="177"/>
                          </a:lnTo>
                          <a:lnTo>
                            <a:pt x="183" y="177"/>
                          </a:lnTo>
                          <a:lnTo>
                            <a:pt x="189" y="199"/>
                          </a:lnTo>
                          <a:lnTo>
                            <a:pt x="195" y="214"/>
                          </a:lnTo>
                          <a:lnTo>
                            <a:pt x="195" y="214"/>
                          </a:lnTo>
                          <a:lnTo>
                            <a:pt x="189" y="223"/>
                          </a:lnTo>
                          <a:lnTo>
                            <a:pt x="186" y="229"/>
                          </a:lnTo>
                          <a:lnTo>
                            <a:pt x="183" y="235"/>
                          </a:lnTo>
                          <a:lnTo>
                            <a:pt x="183" y="235"/>
                          </a:lnTo>
                          <a:lnTo>
                            <a:pt x="186" y="269"/>
                          </a:lnTo>
                          <a:lnTo>
                            <a:pt x="186" y="269"/>
                          </a:lnTo>
                          <a:lnTo>
                            <a:pt x="186" y="272"/>
                          </a:lnTo>
                          <a:lnTo>
                            <a:pt x="192" y="269"/>
                          </a:lnTo>
                          <a:lnTo>
                            <a:pt x="195" y="266"/>
                          </a:lnTo>
                          <a:lnTo>
                            <a:pt x="195" y="260"/>
                          </a:lnTo>
                          <a:lnTo>
                            <a:pt x="195" y="260"/>
                          </a:lnTo>
                          <a:lnTo>
                            <a:pt x="192" y="242"/>
                          </a:lnTo>
                          <a:lnTo>
                            <a:pt x="195" y="232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198" y="226"/>
                          </a:lnTo>
                          <a:lnTo>
                            <a:pt x="201" y="226"/>
                          </a:lnTo>
                          <a:lnTo>
                            <a:pt x="207" y="232"/>
                          </a:lnTo>
                          <a:lnTo>
                            <a:pt x="214" y="238"/>
                          </a:lnTo>
                          <a:lnTo>
                            <a:pt x="220" y="245"/>
                          </a:lnTo>
                          <a:lnTo>
                            <a:pt x="220" y="245"/>
                          </a:lnTo>
                          <a:lnTo>
                            <a:pt x="226" y="245"/>
                          </a:lnTo>
                          <a:lnTo>
                            <a:pt x="220" y="235"/>
                          </a:lnTo>
                          <a:lnTo>
                            <a:pt x="220" y="235"/>
                          </a:lnTo>
                          <a:lnTo>
                            <a:pt x="214" y="226"/>
                          </a:lnTo>
                          <a:lnTo>
                            <a:pt x="204" y="211"/>
                          </a:lnTo>
                          <a:lnTo>
                            <a:pt x="198" y="196"/>
                          </a:lnTo>
                          <a:lnTo>
                            <a:pt x="198" y="187"/>
                          </a:lnTo>
                          <a:lnTo>
                            <a:pt x="198" y="184"/>
                          </a:lnTo>
                          <a:lnTo>
                            <a:pt x="198" y="184"/>
                          </a:lnTo>
                          <a:lnTo>
                            <a:pt x="201" y="177"/>
                          </a:lnTo>
                          <a:lnTo>
                            <a:pt x="204" y="177"/>
                          </a:lnTo>
                          <a:lnTo>
                            <a:pt x="214" y="187"/>
                          </a:lnTo>
                          <a:lnTo>
                            <a:pt x="214" y="187"/>
                          </a:lnTo>
                          <a:lnTo>
                            <a:pt x="220" y="190"/>
                          </a:lnTo>
                          <a:lnTo>
                            <a:pt x="226" y="193"/>
                          </a:lnTo>
                          <a:lnTo>
                            <a:pt x="232" y="193"/>
                          </a:lnTo>
                          <a:lnTo>
                            <a:pt x="238" y="196"/>
                          </a:lnTo>
                          <a:lnTo>
                            <a:pt x="238" y="196"/>
                          </a:lnTo>
                          <a:lnTo>
                            <a:pt x="253" y="202"/>
                          </a:lnTo>
                          <a:lnTo>
                            <a:pt x="259" y="205"/>
                          </a:lnTo>
                          <a:lnTo>
                            <a:pt x="256" y="202"/>
                          </a:lnTo>
                          <a:lnTo>
                            <a:pt x="256" y="202"/>
                          </a:lnTo>
                          <a:lnTo>
                            <a:pt x="241" y="190"/>
                          </a:lnTo>
                          <a:lnTo>
                            <a:pt x="235" y="184"/>
                          </a:lnTo>
                          <a:lnTo>
                            <a:pt x="229" y="180"/>
                          </a:lnTo>
                          <a:lnTo>
                            <a:pt x="229" y="180"/>
                          </a:lnTo>
                          <a:lnTo>
                            <a:pt x="220" y="180"/>
                          </a:lnTo>
                          <a:lnTo>
                            <a:pt x="214" y="174"/>
                          </a:lnTo>
                          <a:lnTo>
                            <a:pt x="207" y="168"/>
                          </a:lnTo>
                          <a:lnTo>
                            <a:pt x="207" y="162"/>
                          </a:lnTo>
                          <a:lnTo>
                            <a:pt x="207" y="162"/>
                          </a:lnTo>
                          <a:lnTo>
                            <a:pt x="211" y="159"/>
                          </a:lnTo>
                          <a:lnTo>
                            <a:pt x="223" y="156"/>
                          </a:lnTo>
                          <a:lnTo>
                            <a:pt x="235" y="156"/>
                          </a:lnTo>
                          <a:lnTo>
                            <a:pt x="244" y="159"/>
                          </a:lnTo>
                          <a:lnTo>
                            <a:pt x="244" y="159"/>
                          </a:lnTo>
                          <a:lnTo>
                            <a:pt x="256" y="162"/>
                          </a:lnTo>
                          <a:lnTo>
                            <a:pt x="265" y="162"/>
                          </a:lnTo>
                          <a:lnTo>
                            <a:pt x="275" y="165"/>
                          </a:lnTo>
                          <a:lnTo>
                            <a:pt x="281" y="171"/>
                          </a:lnTo>
                          <a:lnTo>
                            <a:pt x="281" y="171"/>
                          </a:lnTo>
                          <a:lnTo>
                            <a:pt x="296" y="205"/>
                          </a:lnTo>
                          <a:lnTo>
                            <a:pt x="305" y="226"/>
                          </a:lnTo>
                          <a:lnTo>
                            <a:pt x="308" y="251"/>
                          </a:lnTo>
                          <a:lnTo>
                            <a:pt x="308" y="251"/>
                          </a:lnTo>
                          <a:lnTo>
                            <a:pt x="311" y="254"/>
                          </a:lnTo>
                          <a:lnTo>
                            <a:pt x="311" y="248"/>
                          </a:lnTo>
                          <a:lnTo>
                            <a:pt x="311" y="235"/>
                          </a:lnTo>
                          <a:lnTo>
                            <a:pt x="311" y="223"/>
                          </a:lnTo>
                          <a:lnTo>
                            <a:pt x="311" y="223"/>
                          </a:lnTo>
                          <a:lnTo>
                            <a:pt x="284" y="150"/>
                          </a:lnTo>
                          <a:lnTo>
                            <a:pt x="284" y="150"/>
                          </a:lnTo>
                          <a:lnTo>
                            <a:pt x="281" y="147"/>
                          </a:lnTo>
                          <a:lnTo>
                            <a:pt x="284" y="144"/>
                          </a:lnTo>
                          <a:lnTo>
                            <a:pt x="287" y="144"/>
                          </a:lnTo>
                          <a:lnTo>
                            <a:pt x="290" y="141"/>
                          </a:lnTo>
                          <a:lnTo>
                            <a:pt x="290" y="141"/>
                          </a:lnTo>
                          <a:lnTo>
                            <a:pt x="299" y="10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lnTo>
                            <a:pt x="308" y="77"/>
                          </a:lnTo>
                          <a:close/>
                        </a:path>
                      </a:pathLst>
                    </a:custGeom>
                    <a:solidFill>
                      <a:srgbClr val="F8EEF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7479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734" y="1543"/>
                    <a:ext cx="271" cy="259"/>
                    <a:chOff x="1495" y="1374"/>
                    <a:chExt cx="306" cy="293"/>
                  </a:xfrm>
                </p:grpSpPr>
                <p:sp>
                  <p:nvSpPr>
                    <p:cNvPr id="7479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495" y="1542"/>
                      <a:ext cx="7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7" y="3"/>
                        </a:cxn>
                        <a:cxn ang="0">
                          <a:pos x="7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550" y="1453"/>
                      <a:ext cx="1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8BEC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587" y="1417"/>
                      <a:ext cx="34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5" y="30"/>
                        </a:cxn>
                        <a:cxn ang="0">
                          <a:pos x="34" y="58"/>
                        </a:cxn>
                      </a:cxnLst>
                      <a:rect l="0" t="0" r="r" b="b"/>
                      <a:pathLst>
                        <a:path w="34" h="5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5" y="30"/>
                          </a:lnTo>
                          <a:lnTo>
                            <a:pt x="34" y="58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633" y="1389"/>
                      <a:ext cx="40" cy="1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12"/>
                        </a:cxn>
                        <a:cxn ang="0">
                          <a:pos x="6" y="28"/>
                        </a:cxn>
                        <a:cxn ang="0">
                          <a:pos x="21" y="52"/>
                        </a:cxn>
                        <a:cxn ang="0">
                          <a:pos x="21" y="52"/>
                        </a:cxn>
                        <a:cxn ang="0">
                          <a:pos x="24" y="64"/>
                        </a:cxn>
                        <a:cxn ang="0">
                          <a:pos x="30" y="80"/>
                        </a:cxn>
                        <a:cxn ang="0">
                          <a:pos x="33" y="98"/>
                        </a:cxn>
                        <a:cxn ang="0">
                          <a:pos x="40" y="107"/>
                        </a:cxn>
                      </a:cxnLst>
                      <a:rect l="0" t="0" r="r" b="b"/>
                      <a:pathLst>
                        <a:path w="40" h="10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12"/>
                          </a:lnTo>
                          <a:lnTo>
                            <a:pt x="6" y="28"/>
                          </a:lnTo>
                          <a:lnTo>
                            <a:pt x="21" y="52"/>
                          </a:lnTo>
                          <a:lnTo>
                            <a:pt x="21" y="52"/>
                          </a:lnTo>
                          <a:lnTo>
                            <a:pt x="24" y="64"/>
                          </a:lnTo>
                          <a:lnTo>
                            <a:pt x="30" y="80"/>
                          </a:lnTo>
                          <a:lnTo>
                            <a:pt x="33" y="98"/>
                          </a:lnTo>
                          <a:lnTo>
                            <a:pt x="40" y="10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688" y="1383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3" y="22"/>
                        </a:cxn>
                        <a:cxn ang="0">
                          <a:pos x="6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" y="22"/>
                          </a:lnTo>
                          <a:lnTo>
                            <a:pt x="6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79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727" y="1374"/>
                      <a:ext cx="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4" y="21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7" h="37">
                          <a:moveTo>
                            <a:pt x="7" y="0"/>
                          </a:moveTo>
                          <a:lnTo>
                            <a:pt x="7" y="0"/>
                          </a:lnTo>
                          <a:lnTo>
                            <a:pt x="4" y="21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758" y="1401"/>
                      <a:ext cx="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0" y="43"/>
                        </a:cxn>
                      </a:cxnLst>
                      <a:rect l="0" t="0" r="r" b="b"/>
                      <a:pathLst>
                        <a:path w="6" h="43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761" y="1408"/>
                      <a:ext cx="40" cy="106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31" y="0"/>
                        </a:cxn>
                        <a:cxn ang="0">
                          <a:pos x="37" y="24"/>
                        </a:cxn>
                        <a:cxn ang="0">
                          <a:pos x="40" y="39"/>
                        </a:cxn>
                        <a:cxn ang="0">
                          <a:pos x="40" y="51"/>
                        </a:cxn>
                        <a:cxn ang="0">
                          <a:pos x="40" y="51"/>
                        </a:cxn>
                        <a:cxn ang="0">
                          <a:pos x="34" y="67"/>
                        </a:cxn>
                        <a:cxn ang="0">
                          <a:pos x="24" y="82"/>
                        </a:cxn>
                        <a:cxn ang="0">
                          <a:pos x="15" y="100"/>
                        </a:cxn>
                        <a:cxn ang="0">
                          <a:pos x="9" y="103"/>
                        </a:cxn>
                        <a:cxn ang="0">
                          <a:pos x="0" y="106"/>
                        </a:cxn>
                      </a:cxnLst>
                      <a:rect l="0" t="0" r="r" b="b"/>
                      <a:pathLst>
                        <a:path w="40" h="106">
                          <a:moveTo>
                            <a:pt x="31" y="0"/>
                          </a:moveTo>
                          <a:lnTo>
                            <a:pt x="31" y="0"/>
                          </a:lnTo>
                          <a:lnTo>
                            <a:pt x="37" y="24"/>
                          </a:lnTo>
                          <a:lnTo>
                            <a:pt x="40" y="39"/>
                          </a:lnTo>
                          <a:lnTo>
                            <a:pt x="40" y="51"/>
                          </a:lnTo>
                          <a:lnTo>
                            <a:pt x="40" y="51"/>
                          </a:lnTo>
                          <a:lnTo>
                            <a:pt x="34" y="67"/>
                          </a:lnTo>
                          <a:lnTo>
                            <a:pt x="24" y="82"/>
                          </a:lnTo>
                          <a:lnTo>
                            <a:pt x="15" y="100"/>
                          </a:lnTo>
                          <a:lnTo>
                            <a:pt x="9" y="103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547" y="1453"/>
                      <a:ext cx="37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9" y="19"/>
                        </a:cxn>
                        <a:cxn ang="0">
                          <a:pos x="28" y="28"/>
                        </a:cxn>
                        <a:cxn ang="0">
                          <a:pos x="37" y="34"/>
                        </a:cxn>
                      </a:cxnLst>
                      <a:rect l="0" t="0" r="r" b="b"/>
                      <a:pathLst>
                        <a:path w="37" h="34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9" y="19"/>
                          </a:lnTo>
                          <a:lnTo>
                            <a:pt x="28" y="28"/>
                          </a:lnTo>
                          <a:lnTo>
                            <a:pt x="37" y="3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517" y="1490"/>
                      <a:ext cx="36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8" y="12"/>
                        </a:cxn>
                        <a:cxn ang="0">
                          <a:pos x="27" y="18"/>
                        </a:cxn>
                        <a:cxn ang="0">
                          <a:pos x="36" y="21"/>
                        </a:cxn>
                      </a:cxnLst>
                      <a:rect l="0" t="0" r="r" b="b"/>
                      <a:pathLst>
                        <a:path w="36" h="21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8" y="12"/>
                          </a:lnTo>
                          <a:lnTo>
                            <a:pt x="27" y="18"/>
                          </a:lnTo>
                          <a:lnTo>
                            <a:pt x="36" y="21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498" y="1542"/>
                      <a:ext cx="10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2" y="6"/>
                        </a:cxn>
                        <a:cxn ang="0">
                          <a:pos x="55" y="12"/>
                        </a:cxn>
                        <a:cxn ang="0">
                          <a:pos x="86" y="15"/>
                        </a:cxn>
                        <a:cxn ang="0">
                          <a:pos x="104" y="15"/>
                        </a:cxn>
                      </a:cxnLst>
                      <a:rect l="0" t="0" r="r" b="b"/>
                      <a:pathLst>
                        <a:path w="104" h="15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2" y="6"/>
                          </a:lnTo>
                          <a:lnTo>
                            <a:pt x="55" y="12"/>
                          </a:lnTo>
                          <a:lnTo>
                            <a:pt x="86" y="15"/>
                          </a:lnTo>
                          <a:lnTo>
                            <a:pt x="104" y="1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1517" y="1585"/>
                      <a:ext cx="36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"/>
                        </a:cxn>
                        <a:cxn ang="0">
                          <a:pos x="0" y="9"/>
                        </a:cxn>
                        <a:cxn ang="0">
                          <a:pos x="18" y="3"/>
                        </a:cxn>
                        <a:cxn ang="0">
                          <a:pos x="27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6" h="9">
                          <a:moveTo>
                            <a:pt x="0" y="9"/>
                          </a:moveTo>
                          <a:lnTo>
                            <a:pt x="0" y="9"/>
                          </a:lnTo>
                          <a:lnTo>
                            <a:pt x="18" y="3"/>
                          </a:lnTo>
                          <a:lnTo>
                            <a:pt x="27" y="0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1566" y="1606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6" y="9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0" y="21"/>
                          </a:moveTo>
                          <a:lnTo>
                            <a:pt x="0" y="21"/>
                          </a:lnTo>
                          <a:lnTo>
                            <a:pt x="6" y="9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7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1621" y="1600"/>
                      <a:ext cx="15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5"/>
                        </a:cxn>
                        <a:cxn ang="0">
                          <a:pos x="0" y="55"/>
                        </a:cxn>
                        <a:cxn ang="0">
                          <a:pos x="3" y="24"/>
                        </a:cxn>
                        <a:cxn ang="0">
                          <a:pos x="6" y="9"/>
                        </a:cxn>
                        <a:cxn ang="0">
                          <a:pos x="9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55">
                          <a:moveTo>
                            <a:pt x="0" y="55"/>
                          </a:moveTo>
                          <a:lnTo>
                            <a:pt x="0" y="55"/>
                          </a:lnTo>
                          <a:lnTo>
                            <a:pt x="3" y="24"/>
                          </a:lnTo>
                          <a:lnTo>
                            <a:pt x="6" y="9"/>
                          </a:lnTo>
                          <a:lnTo>
                            <a:pt x="9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682" y="1597"/>
                      <a:ext cx="9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0" y="70"/>
                        </a:cxn>
                        <a:cxn ang="0">
                          <a:pos x="6" y="52"/>
                        </a:cxn>
                        <a:cxn ang="0">
                          <a:pos x="3" y="36"/>
                        </a:cxn>
                        <a:cxn ang="0">
                          <a:pos x="3" y="36"/>
                        </a:cxn>
                        <a:cxn ang="0">
                          <a:pos x="0" y="27"/>
                        </a:cxn>
                        <a:cxn ang="0">
                          <a:pos x="3" y="18"/>
                        </a:cxn>
                        <a:cxn ang="0">
                          <a:pos x="3" y="9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9" h="70">
                          <a:moveTo>
                            <a:pt x="0" y="70"/>
                          </a:moveTo>
                          <a:lnTo>
                            <a:pt x="0" y="70"/>
                          </a:lnTo>
                          <a:lnTo>
                            <a:pt x="6" y="52"/>
                          </a:lnTo>
                          <a:lnTo>
                            <a:pt x="3" y="36"/>
                          </a:lnTo>
                          <a:lnTo>
                            <a:pt x="3" y="36"/>
                          </a:lnTo>
                          <a:lnTo>
                            <a:pt x="0" y="27"/>
                          </a:lnTo>
                          <a:lnTo>
                            <a:pt x="3" y="18"/>
                          </a:lnTo>
                          <a:lnTo>
                            <a:pt x="3" y="9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0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724" y="1637"/>
                      <a:ext cx="1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4"/>
                        </a:cxn>
                        <a:cxn ang="0">
                          <a:pos x="10" y="24"/>
                        </a:cxn>
                        <a:cxn ang="0">
                          <a:pos x="7" y="9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" h="24">
                          <a:moveTo>
                            <a:pt x="10" y="24"/>
                          </a:moveTo>
                          <a:lnTo>
                            <a:pt x="10" y="24"/>
                          </a:lnTo>
                          <a:lnTo>
                            <a:pt x="7" y="9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1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1737" y="1603"/>
                      <a:ext cx="3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4"/>
                        </a:cxn>
                        <a:cxn ang="0">
                          <a:pos x="39" y="24"/>
                        </a:cxn>
                        <a:cxn ang="0">
                          <a:pos x="18" y="1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9" h="24">
                          <a:moveTo>
                            <a:pt x="39" y="24"/>
                          </a:moveTo>
                          <a:lnTo>
                            <a:pt x="39" y="24"/>
                          </a:lnTo>
                          <a:lnTo>
                            <a:pt x="18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B1707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4811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1782" y="1588"/>
                      <a:ext cx="13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30"/>
                        </a:cxn>
                        <a:cxn ang="0">
                          <a:pos x="13" y="30"/>
                        </a:cxn>
                        <a:cxn ang="0">
                          <a:pos x="7" y="12"/>
                        </a:cxn>
                        <a:cxn ang="0">
                          <a:pos x="3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" h="30">
                          <a:moveTo>
                            <a:pt x="13" y="30"/>
                          </a:moveTo>
                          <a:lnTo>
                            <a:pt x="13" y="30"/>
                          </a:lnTo>
                          <a:lnTo>
                            <a:pt x="7" y="12"/>
                          </a:lnTo>
                          <a:lnTo>
                            <a:pt x="3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AA5158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74812" name="Rectangle 60"/>
            <p:cNvSpPr>
              <a:spLocks noChangeArrowheads="1"/>
            </p:cNvSpPr>
            <p:nvPr/>
          </p:nvSpPr>
          <p:spPr bwMode="auto">
            <a:xfrm>
              <a:off x="1908" y="1921"/>
              <a:ext cx="280" cy="1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4813" name="Freeform 61"/>
          <p:cNvSpPr>
            <a:spLocks/>
          </p:cNvSpPr>
          <p:nvPr/>
        </p:nvSpPr>
        <p:spPr bwMode="auto">
          <a:xfrm>
            <a:off x="2028825" y="3046413"/>
            <a:ext cx="449263" cy="18653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4" y="0"/>
              </a:cxn>
              <a:cxn ang="0">
                <a:pos x="101" y="68"/>
              </a:cxn>
              <a:cxn ang="0">
                <a:pos x="98" y="135"/>
              </a:cxn>
              <a:cxn ang="0">
                <a:pos x="89" y="238"/>
              </a:cxn>
              <a:cxn ang="0">
                <a:pos x="89" y="238"/>
              </a:cxn>
              <a:cxn ang="0">
                <a:pos x="40" y="770"/>
              </a:cxn>
              <a:cxn ang="0">
                <a:pos x="12" y="1105"/>
              </a:cxn>
              <a:cxn ang="0">
                <a:pos x="0" y="1273"/>
              </a:cxn>
              <a:cxn ang="0">
                <a:pos x="0" y="1273"/>
              </a:cxn>
              <a:cxn ang="0">
                <a:pos x="3" y="1282"/>
              </a:cxn>
              <a:cxn ang="0">
                <a:pos x="6" y="1288"/>
              </a:cxn>
              <a:cxn ang="0">
                <a:pos x="22" y="1301"/>
              </a:cxn>
              <a:cxn ang="0">
                <a:pos x="43" y="1313"/>
              </a:cxn>
              <a:cxn ang="0">
                <a:pos x="67" y="1319"/>
              </a:cxn>
              <a:cxn ang="0">
                <a:pos x="92" y="1319"/>
              </a:cxn>
              <a:cxn ang="0">
                <a:pos x="113" y="1316"/>
              </a:cxn>
              <a:cxn ang="0">
                <a:pos x="119" y="1313"/>
              </a:cxn>
              <a:cxn ang="0">
                <a:pos x="128" y="1310"/>
              </a:cxn>
              <a:cxn ang="0">
                <a:pos x="131" y="1301"/>
              </a:cxn>
              <a:cxn ang="0">
                <a:pos x="134" y="1291"/>
              </a:cxn>
              <a:cxn ang="0">
                <a:pos x="134" y="1291"/>
              </a:cxn>
              <a:cxn ang="0">
                <a:pos x="153" y="1105"/>
              </a:cxn>
              <a:cxn ang="0">
                <a:pos x="186" y="745"/>
              </a:cxn>
              <a:cxn ang="0">
                <a:pos x="205" y="553"/>
              </a:cxn>
              <a:cxn ang="0">
                <a:pos x="226" y="373"/>
              </a:cxn>
              <a:cxn ang="0">
                <a:pos x="247" y="229"/>
              </a:cxn>
              <a:cxn ang="0">
                <a:pos x="254" y="174"/>
              </a:cxn>
              <a:cxn ang="0">
                <a:pos x="263" y="138"/>
              </a:cxn>
              <a:cxn ang="0">
                <a:pos x="263" y="138"/>
              </a:cxn>
              <a:cxn ang="0">
                <a:pos x="296" y="16"/>
              </a:cxn>
              <a:cxn ang="0">
                <a:pos x="296" y="16"/>
              </a:cxn>
              <a:cxn ang="0">
                <a:pos x="275" y="10"/>
              </a:cxn>
              <a:cxn ang="0">
                <a:pos x="254" y="7"/>
              </a:cxn>
              <a:cxn ang="0">
                <a:pos x="205" y="0"/>
              </a:cxn>
              <a:cxn ang="0">
                <a:pos x="104" y="0"/>
              </a:cxn>
              <a:cxn ang="0">
                <a:pos x="104" y="0"/>
              </a:cxn>
              <a:cxn ang="0">
                <a:pos x="104" y="0"/>
              </a:cxn>
            </a:cxnLst>
            <a:rect l="0" t="0" r="r" b="b"/>
            <a:pathLst>
              <a:path w="296" h="1319">
                <a:moveTo>
                  <a:pt x="104" y="0"/>
                </a:moveTo>
                <a:lnTo>
                  <a:pt x="104" y="0"/>
                </a:lnTo>
                <a:lnTo>
                  <a:pt x="101" y="68"/>
                </a:lnTo>
                <a:lnTo>
                  <a:pt x="98" y="135"/>
                </a:lnTo>
                <a:lnTo>
                  <a:pt x="89" y="238"/>
                </a:lnTo>
                <a:lnTo>
                  <a:pt x="89" y="238"/>
                </a:lnTo>
                <a:lnTo>
                  <a:pt x="40" y="770"/>
                </a:lnTo>
                <a:lnTo>
                  <a:pt x="12" y="1105"/>
                </a:lnTo>
                <a:lnTo>
                  <a:pt x="0" y="1273"/>
                </a:lnTo>
                <a:lnTo>
                  <a:pt x="0" y="1273"/>
                </a:lnTo>
                <a:lnTo>
                  <a:pt x="3" y="1282"/>
                </a:lnTo>
                <a:lnTo>
                  <a:pt x="6" y="1288"/>
                </a:lnTo>
                <a:lnTo>
                  <a:pt x="22" y="1301"/>
                </a:lnTo>
                <a:lnTo>
                  <a:pt x="43" y="1313"/>
                </a:lnTo>
                <a:lnTo>
                  <a:pt x="67" y="1319"/>
                </a:lnTo>
                <a:lnTo>
                  <a:pt x="92" y="1319"/>
                </a:lnTo>
                <a:lnTo>
                  <a:pt x="113" y="1316"/>
                </a:lnTo>
                <a:lnTo>
                  <a:pt x="119" y="1313"/>
                </a:lnTo>
                <a:lnTo>
                  <a:pt x="128" y="1310"/>
                </a:lnTo>
                <a:lnTo>
                  <a:pt x="131" y="1301"/>
                </a:lnTo>
                <a:lnTo>
                  <a:pt x="134" y="1291"/>
                </a:lnTo>
                <a:lnTo>
                  <a:pt x="134" y="1291"/>
                </a:lnTo>
                <a:lnTo>
                  <a:pt x="153" y="1105"/>
                </a:lnTo>
                <a:lnTo>
                  <a:pt x="186" y="745"/>
                </a:lnTo>
                <a:lnTo>
                  <a:pt x="205" y="553"/>
                </a:lnTo>
                <a:lnTo>
                  <a:pt x="226" y="373"/>
                </a:lnTo>
                <a:lnTo>
                  <a:pt x="247" y="229"/>
                </a:lnTo>
                <a:lnTo>
                  <a:pt x="254" y="174"/>
                </a:lnTo>
                <a:lnTo>
                  <a:pt x="263" y="138"/>
                </a:lnTo>
                <a:lnTo>
                  <a:pt x="263" y="138"/>
                </a:lnTo>
                <a:lnTo>
                  <a:pt x="296" y="16"/>
                </a:lnTo>
                <a:lnTo>
                  <a:pt x="296" y="16"/>
                </a:lnTo>
                <a:lnTo>
                  <a:pt x="275" y="10"/>
                </a:lnTo>
                <a:lnTo>
                  <a:pt x="254" y="7"/>
                </a:lnTo>
                <a:lnTo>
                  <a:pt x="205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close/>
              </a:path>
            </a:pathLst>
          </a:custGeom>
          <a:solidFill>
            <a:srgbClr val="EBBC7C"/>
          </a:solidFill>
          <a:ln w="9525">
            <a:solidFill>
              <a:srgbClr val="8B363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4814" name="Group 62"/>
          <p:cNvGrpSpPr>
            <a:grpSpLocks/>
          </p:cNvGrpSpPr>
          <p:nvPr/>
        </p:nvGrpSpPr>
        <p:grpSpPr bwMode="auto">
          <a:xfrm>
            <a:off x="1331913" y="1411288"/>
            <a:ext cx="1978025" cy="1203325"/>
            <a:chOff x="1248" y="577"/>
            <a:chExt cx="1307" cy="852"/>
          </a:xfrm>
        </p:grpSpPr>
        <p:sp>
          <p:nvSpPr>
            <p:cNvPr id="74815" name="Freeform 63"/>
            <p:cNvSpPr>
              <a:spLocks/>
            </p:cNvSpPr>
            <p:nvPr/>
          </p:nvSpPr>
          <p:spPr bwMode="auto">
            <a:xfrm>
              <a:off x="1248" y="577"/>
              <a:ext cx="1307" cy="852"/>
            </a:xfrm>
            <a:custGeom>
              <a:avLst/>
              <a:gdLst/>
              <a:ahLst/>
              <a:cxnLst>
                <a:cxn ang="0">
                  <a:pos x="467" y="760"/>
                </a:cxn>
                <a:cxn ang="0">
                  <a:pos x="409" y="736"/>
                </a:cxn>
                <a:cxn ang="0">
                  <a:pos x="321" y="742"/>
                </a:cxn>
                <a:cxn ang="0">
                  <a:pos x="241" y="785"/>
                </a:cxn>
                <a:cxn ang="0">
                  <a:pos x="189" y="809"/>
                </a:cxn>
                <a:cxn ang="0">
                  <a:pos x="131" y="852"/>
                </a:cxn>
                <a:cxn ang="0">
                  <a:pos x="70" y="809"/>
                </a:cxn>
                <a:cxn ang="0">
                  <a:pos x="12" y="757"/>
                </a:cxn>
                <a:cxn ang="0">
                  <a:pos x="12" y="669"/>
                </a:cxn>
                <a:cxn ang="0">
                  <a:pos x="0" y="626"/>
                </a:cxn>
                <a:cxn ang="0">
                  <a:pos x="28" y="483"/>
                </a:cxn>
                <a:cxn ang="0">
                  <a:pos x="25" y="440"/>
                </a:cxn>
                <a:cxn ang="0">
                  <a:pos x="61" y="342"/>
                </a:cxn>
                <a:cxn ang="0">
                  <a:pos x="86" y="318"/>
                </a:cxn>
                <a:cxn ang="0">
                  <a:pos x="150" y="214"/>
                </a:cxn>
                <a:cxn ang="0">
                  <a:pos x="196" y="190"/>
                </a:cxn>
                <a:cxn ang="0">
                  <a:pos x="269" y="129"/>
                </a:cxn>
                <a:cxn ang="0">
                  <a:pos x="321" y="104"/>
                </a:cxn>
                <a:cxn ang="0">
                  <a:pos x="406" y="52"/>
                </a:cxn>
                <a:cxn ang="0">
                  <a:pos x="452" y="40"/>
                </a:cxn>
                <a:cxn ang="0">
                  <a:pos x="553" y="16"/>
                </a:cxn>
                <a:cxn ang="0">
                  <a:pos x="602" y="16"/>
                </a:cxn>
                <a:cxn ang="0">
                  <a:pos x="702" y="3"/>
                </a:cxn>
                <a:cxn ang="0">
                  <a:pos x="766" y="0"/>
                </a:cxn>
                <a:cxn ang="0">
                  <a:pos x="879" y="16"/>
                </a:cxn>
                <a:cxn ang="0">
                  <a:pos x="922" y="16"/>
                </a:cxn>
                <a:cxn ang="0">
                  <a:pos x="1008" y="46"/>
                </a:cxn>
                <a:cxn ang="0">
                  <a:pos x="1084" y="55"/>
                </a:cxn>
                <a:cxn ang="0">
                  <a:pos x="1142" y="110"/>
                </a:cxn>
                <a:cxn ang="0">
                  <a:pos x="1191" y="144"/>
                </a:cxn>
                <a:cxn ang="0">
                  <a:pos x="1261" y="257"/>
                </a:cxn>
                <a:cxn ang="0">
                  <a:pos x="1295" y="312"/>
                </a:cxn>
                <a:cxn ang="0">
                  <a:pos x="1301" y="403"/>
                </a:cxn>
                <a:cxn ang="0">
                  <a:pos x="1307" y="464"/>
                </a:cxn>
                <a:cxn ang="0">
                  <a:pos x="1276" y="513"/>
                </a:cxn>
                <a:cxn ang="0">
                  <a:pos x="1227" y="577"/>
                </a:cxn>
                <a:cxn ang="0">
                  <a:pos x="1154" y="611"/>
                </a:cxn>
                <a:cxn ang="0">
                  <a:pos x="1114" y="657"/>
                </a:cxn>
                <a:cxn ang="0">
                  <a:pos x="1014" y="687"/>
                </a:cxn>
                <a:cxn ang="0">
                  <a:pos x="968" y="699"/>
                </a:cxn>
                <a:cxn ang="0">
                  <a:pos x="892" y="684"/>
                </a:cxn>
                <a:cxn ang="0">
                  <a:pos x="861" y="660"/>
                </a:cxn>
                <a:cxn ang="0">
                  <a:pos x="837" y="602"/>
                </a:cxn>
                <a:cxn ang="0">
                  <a:pos x="934" y="507"/>
                </a:cxn>
                <a:cxn ang="0">
                  <a:pos x="989" y="431"/>
                </a:cxn>
                <a:cxn ang="0">
                  <a:pos x="950" y="358"/>
                </a:cxn>
                <a:cxn ang="0">
                  <a:pos x="886" y="321"/>
                </a:cxn>
                <a:cxn ang="0">
                  <a:pos x="727" y="339"/>
                </a:cxn>
                <a:cxn ang="0">
                  <a:pos x="531" y="434"/>
                </a:cxn>
                <a:cxn ang="0">
                  <a:pos x="421" y="547"/>
                </a:cxn>
                <a:cxn ang="0">
                  <a:pos x="400" y="663"/>
                </a:cxn>
                <a:cxn ang="0">
                  <a:pos x="476" y="699"/>
                </a:cxn>
                <a:cxn ang="0">
                  <a:pos x="513" y="724"/>
                </a:cxn>
              </a:cxnLst>
              <a:rect l="0" t="0" r="r" b="b"/>
              <a:pathLst>
                <a:path w="1307" h="852">
                  <a:moveTo>
                    <a:pt x="513" y="724"/>
                  </a:moveTo>
                  <a:lnTo>
                    <a:pt x="513" y="724"/>
                  </a:lnTo>
                  <a:lnTo>
                    <a:pt x="510" y="736"/>
                  </a:lnTo>
                  <a:lnTo>
                    <a:pt x="498" y="745"/>
                  </a:lnTo>
                  <a:lnTo>
                    <a:pt x="483" y="754"/>
                  </a:lnTo>
                  <a:lnTo>
                    <a:pt x="467" y="760"/>
                  </a:lnTo>
                  <a:lnTo>
                    <a:pt x="449" y="760"/>
                  </a:lnTo>
                  <a:lnTo>
                    <a:pt x="431" y="757"/>
                  </a:lnTo>
                  <a:lnTo>
                    <a:pt x="418" y="751"/>
                  </a:lnTo>
                  <a:lnTo>
                    <a:pt x="412" y="742"/>
                  </a:lnTo>
                  <a:lnTo>
                    <a:pt x="409" y="736"/>
                  </a:lnTo>
                  <a:lnTo>
                    <a:pt x="409" y="736"/>
                  </a:lnTo>
                  <a:lnTo>
                    <a:pt x="400" y="742"/>
                  </a:lnTo>
                  <a:lnTo>
                    <a:pt x="391" y="745"/>
                  </a:lnTo>
                  <a:lnTo>
                    <a:pt x="360" y="748"/>
                  </a:lnTo>
                  <a:lnTo>
                    <a:pt x="333" y="748"/>
                  </a:lnTo>
                  <a:lnTo>
                    <a:pt x="324" y="745"/>
                  </a:lnTo>
                  <a:lnTo>
                    <a:pt x="321" y="742"/>
                  </a:lnTo>
                  <a:lnTo>
                    <a:pt x="321" y="742"/>
                  </a:lnTo>
                  <a:lnTo>
                    <a:pt x="315" y="754"/>
                  </a:lnTo>
                  <a:lnTo>
                    <a:pt x="299" y="763"/>
                  </a:lnTo>
                  <a:lnTo>
                    <a:pt x="281" y="773"/>
                  </a:lnTo>
                  <a:lnTo>
                    <a:pt x="263" y="779"/>
                  </a:lnTo>
                  <a:lnTo>
                    <a:pt x="241" y="785"/>
                  </a:lnTo>
                  <a:lnTo>
                    <a:pt x="223" y="788"/>
                  </a:lnTo>
                  <a:lnTo>
                    <a:pt x="205" y="788"/>
                  </a:lnTo>
                  <a:lnTo>
                    <a:pt x="196" y="785"/>
                  </a:lnTo>
                  <a:lnTo>
                    <a:pt x="196" y="785"/>
                  </a:lnTo>
                  <a:lnTo>
                    <a:pt x="196" y="797"/>
                  </a:lnTo>
                  <a:lnTo>
                    <a:pt x="189" y="809"/>
                  </a:lnTo>
                  <a:lnTo>
                    <a:pt x="186" y="818"/>
                  </a:lnTo>
                  <a:lnTo>
                    <a:pt x="177" y="828"/>
                  </a:lnTo>
                  <a:lnTo>
                    <a:pt x="162" y="840"/>
                  </a:lnTo>
                  <a:lnTo>
                    <a:pt x="141" y="849"/>
                  </a:lnTo>
                  <a:lnTo>
                    <a:pt x="141" y="849"/>
                  </a:lnTo>
                  <a:lnTo>
                    <a:pt x="131" y="852"/>
                  </a:lnTo>
                  <a:lnTo>
                    <a:pt x="116" y="852"/>
                  </a:lnTo>
                  <a:lnTo>
                    <a:pt x="104" y="852"/>
                  </a:lnTo>
                  <a:lnTo>
                    <a:pt x="92" y="846"/>
                  </a:lnTo>
                  <a:lnTo>
                    <a:pt x="83" y="837"/>
                  </a:lnTo>
                  <a:lnTo>
                    <a:pt x="76" y="824"/>
                  </a:lnTo>
                  <a:lnTo>
                    <a:pt x="70" y="809"/>
                  </a:lnTo>
                  <a:lnTo>
                    <a:pt x="70" y="794"/>
                  </a:lnTo>
                  <a:lnTo>
                    <a:pt x="70" y="794"/>
                  </a:lnTo>
                  <a:lnTo>
                    <a:pt x="49" y="788"/>
                  </a:lnTo>
                  <a:lnTo>
                    <a:pt x="34" y="782"/>
                  </a:lnTo>
                  <a:lnTo>
                    <a:pt x="22" y="773"/>
                  </a:lnTo>
                  <a:lnTo>
                    <a:pt x="12" y="757"/>
                  </a:lnTo>
                  <a:lnTo>
                    <a:pt x="12" y="757"/>
                  </a:lnTo>
                  <a:lnTo>
                    <a:pt x="6" y="736"/>
                  </a:lnTo>
                  <a:lnTo>
                    <a:pt x="3" y="709"/>
                  </a:lnTo>
                  <a:lnTo>
                    <a:pt x="3" y="693"/>
                  </a:lnTo>
                  <a:lnTo>
                    <a:pt x="6" y="681"/>
                  </a:lnTo>
                  <a:lnTo>
                    <a:pt x="12" y="669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9" y="651"/>
                  </a:lnTo>
                  <a:lnTo>
                    <a:pt x="3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1"/>
                  </a:lnTo>
                  <a:lnTo>
                    <a:pt x="6" y="593"/>
                  </a:lnTo>
                  <a:lnTo>
                    <a:pt x="6" y="593"/>
                  </a:lnTo>
                  <a:lnTo>
                    <a:pt x="25" y="492"/>
                  </a:lnTo>
                  <a:lnTo>
                    <a:pt x="25" y="492"/>
                  </a:lnTo>
                  <a:lnTo>
                    <a:pt x="28" y="483"/>
                  </a:lnTo>
                  <a:lnTo>
                    <a:pt x="31" y="480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28" y="461"/>
                  </a:lnTo>
                  <a:lnTo>
                    <a:pt x="25" y="449"/>
                  </a:lnTo>
                  <a:lnTo>
                    <a:pt x="25" y="440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7" y="409"/>
                  </a:lnTo>
                  <a:lnTo>
                    <a:pt x="46" y="382"/>
                  </a:lnTo>
                  <a:lnTo>
                    <a:pt x="55" y="354"/>
                  </a:lnTo>
                  <a:lnTo>
                    <a:pt x="61" y="342"/>
                  </a:lnTo>
                  <a:lnTo>
                    <a:pt x="67" y="336"/>
                  </a:lnTo>
                  <a:lnTo>
                    <a:pt x="67" y="336"/>
                  </a:lnTo>
                  <a:lnTo>
                    <a:pt x="70" y="336"/>
                  </a:lnTo>
                  <a:lnTo>
                    <a:pt x="89" y="324"/>
                  </a:lnTo>
                  <a:lnTo>
                    <a:pt x="89" y="324"/>
                  </a:lnTo>
                  <a:lnTo>
                    <a:pt x="86" y="318"/>
                  </a:lnTo>
                  <a:lnTo>
                    <a:pt x="86" y="312"/>
                  </a:lnTo>
                  <a:lnTo>
                    <a:pt x="86" y="300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125" y="245"/>
                  </a:lnTo>
                  <a:lnTo>
                    <a:pt x="150" y="214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80" y="193"/>
                  </a:lnTo>
                  <a:lnTo>
                    <a:pt x="189" y="190"/>
                  </a:lnTo>
                  <a:lnTo>
                    <a:pt x="196" y="190"/>
                  </a:lnTo>
                  <a:lnTo>
                    <a:pt x="196" y="190"/>
                  </a:lnTo>
                  <a:lnTo>
                    <a:pt x="199" y="180"/>
                  </a:lnTo>
                  <a:lnTo>
                    <a:pt x="202" y="171"/>
                  </a:lnTo>
                  <a:lnTo>
                    <a:pt x="211" y="162"/>
                  </a:lnTo>
                  <a:lnTo>
                    <a:pt x="229" y="150"/>
                  </a:lnTo>
                  <a:lnTo>
                    <a:pt x="229" y="150"/>
                  </a:lnTo>
                  <a:lnTo>
                    <a:pt x="269" y="129"/>
                  </a:lnTo>
                  <a:lnTo>
                    <a:pt x="287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2" y="116"/>
                  </a:lnTo>
                  <a:lnTo>
                    <a:pt x="305" y="113"/>
                  </a:lnTo>
                  <a:lnTo>
                    <a:pt x="321" y="104"/>
                  </a:lnTo>
                  <a:lnTo>
                    <a:pt x="339" y="95"/>
                  </a:lnTo>
                  <a:lnTo>
                    <a:pt x="354" y="89"/>
                  </a:lnTo>
                  <a:lnTo>
                    <a:pt x="354" y="89"/>
                  </a:lnTo>
                  <a:lnTo>
                    <a:pt x="373" y="74"/>
                  </a:lnTo>
                  <a:lnTo>
                    <a:pt x="394" y="58"/>
                  </a:lnTo>
                  <a:lnTo>
                    <a:pt x="406" y="52"/>
                  </a:lnTo>
                  <a:lnTo>
                    <a:pt x="418" y="49"/>
                  </a:lnTo>
                  <a:lnTo>
                    <a:pt x="431" y="49"/>
                  </a:lnTo>
                  <a:lnTo>
                    <a:pt x="443" y="55"/>
                  </a:lnTo>
                  <a:lnTo>
                    <a:pt x="443" y="55"/>
                  </a:lnTo>
                  <a:lnTo>
                    <a:pt x="446" y="46"/>
                  </a:lnTo>
                  <a:lnTo>
                    <a:pt x="452" y="40"/>
                  </a:lnTo>
                  <a:lnTo>
                    <a:pt x="470" y="28"/>
                  </a:lnTo>
                  <a:lnTo>
                    <a:pt x="489" y="22"/>
                  </a:lnTo>
                  <a:lnTo>
                    <a:pt x="507" y="16"/>
                  </a:lnTo>
                  <a:lnTo>
                    <a:pt x="507" y="16"/>
                  </a:lnTo>
                  <a:lnTo>
                    <a:pt x="525" y="13"/>
                  </a:lnTo>
                  <a:lnTo>
                    <a:pt x="553" y="16"/>
                  </a:lnTo>
                  <a:lnTo>
                    <a:pt x="577" y="19"/>
                  </a:lnTo>
                  <a:lnTo>
                    <a:pt x="586" y="25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95" y="22"/>
                  </a:lnTo>
                  <a:lnTo>
                    <a:pt x="602" y="16"/>
                  </a:lnTo>
                  <a:lnTo>
                    <a:pt x="620" y="6"/>
                  </a:lnTo>
                  <a:lnTo>
                    <a:pt x="641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81" y="0"/>
                  </a:lnTo>
                  <a:lnTo>
                    <a:pt x="702" y="3"/>
                  </a:lnTo>
                  <a:lnTo>
                    <a:pt x="724" y="10"/>
                  </a:lnTo>
                  <a:lnTo>
                    <a:pt x="736" y="16"/>
                  </a:lnTo>
                  <a:lnTo>
                    <a:pt x="736" y="16"/>
                  </a:lnTo>
                  <a:lnTo>
                    <a:pt x="742" y="10"/>
                  </a:lnTo>
                  <a:lnTo>
                    <a:pt x="751" y="6"/>
                  </a:lnTo>
                  <a:lnTo>
                    <a:pt x="766" y="0"/>
                  </a:lnTo>
                  <a:lnTo>
                    <a:pt x="788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34" y="0"/>
                  </a:lnTo>
                  <a:lnTo>
                    <a:pt x="858" y="6"/>
                  </a:lnTo>
                  <a:lnTo>
                    <a:pt x="879" y="16"/>
                  </a:lnTo>
                  <a:lnTo>
                    <a:pt x="886" y="22"/>
                  </a:lnTo>
                  <a:lnTo>
                    <a:pt x="892" y="28"/>
                  </a:lnTo>
                  <a:lnTo>
                    <a:pt x="892" y="28"/>
                  </a:lnTo>
                  <a:lnTo>
                    <a:pt x="898" y="22"/>
                  </a:lnTo>
                  <a:lnTo>
                    <a:pt x="907" y="19"/>
                  </a:lnTo>
                  <a:lnTo>
                    <a:pt x="922" y="16"/>
                  </a:lnTo>
                  <a:lnTo>
                    <a:pt x="937" y="16"/>
                  </a:lnTo>
                  <a:lnTo>
                    <a:pt x="953" y="22"/>
                  </a:lnTo>
                  <a:lnTo>
                    <a:pt x="953" y="22"/>
                  </a:lnTo>
                  <a:lnTo>
                    <a:pt x="986" y="31"/>
                  </a:lnTo>
                  <a:lnTo>
                    <a:pt x="1002" y="40"/>
                  </a:lnTo>
                  <a:lnTo>
                    <a:pt x="1008" y="46"/>
                  </a:lnTo>
                  <a:lnTo>
                    <a:pt x="1014" y="52"/>
                  </a:lnTo>
                  <a:lnTo>
                    <a:pt x="1014" y="52"/>
                  </a:lnTo>
                  <a:lnTo>
                    <a:pt x="1023" y="49"/>
                  </a:lnTo>
                  <a:lnTo>
                    <a:pt x="1035" y="46"/>
                  </a:lnTo>
                  <a:lnTo>
                    <a:pt x="1060" y="49"/>
                  </a:lnTo>
                  <a:lnTo>
                    <a:pt x="1084" y="55"/>
                  </a:lnTo>
                  <a:lnTo>
                    <a:pt x="1099" y="64"/>
                  </a:lnTo>
                  <a:lnTo>
                    <a:pt x="1099" y="64"/>
                  </a:lnTo>
                  <a:lnTo>
                    <a:pt x="1118" y="77"/>
                  </a:lnTo>
                  <a:lnTo>
                    <a:pt x="1133" y="92"/>
                  </a:lnTo>
                  <a:lnTo>
                    <a:pt x="1139" y="101"/>
                  </a:lnTo>
                  <a:lnTo>
                    <a:pt x="1142" y="110"/>
                  </a:lnTo>
                  <a:lnTo>
                    <a:pt x="1145" y="119"/>
                  </a:lnTo>
                  <a:lnTo>
                    <a:pt x="1142" y="126"/>
                  </a:lnTo>
                  <a:lnTo>
                    <a:pt x="1142" y="126"/>
                  </a:lnTo>
                  <a:lnTo>
                    <a:pt x="1151" y="126"/>
                  </a:lnTo>
                  <a:lnTo>
                    <a:pt x="1163" y="129"/>
                  </a:lnTo>
                  <a:lnTo>
                    <a:pt x="1191" y="144"/>
                  </a:lnTo>
                  <a:lnTo>
                    <a:pt x="1215" y="162"/>
                  </a:lnTo>
                  <a:lnTo>
                    <a:pt x="1224" y="171"/>
                  </a:lnTo>
                  <a:lnTo>
                    <a:pt x="1230" y="180"/>
                  </a:lnTo>
                  <a:lnTo>
                    <a:pt x="1230" y="180"/>
                  </a:lnTo>
                  <a:lnTo>
                    <a:pt x="1252" y="232"/>
                  </a:lnTo>
                  <a:lnTo>
                    <a:pt x="1261" y="257"/>
                  </a:lnTo>
                  <a:lnTo>
                    <a:pt x="1261" y="266"/>
                  </a:lnTo>
                  <a:lnTo>
                    <a:pt x="1258" y="275"/>
                  </a:lnTo>
                  <a:lnTo>
                    <a:pt x="1258" y="275"/>
                  </a:lnTo>
                  <a:lnTo>
                    <a:pt x="1270" y="281"/>
                  </a:lnTo>
                  <a:lnTo>
                    <a:pt x="1282" y="296"/>
                  </a:lnTo>
                  <a:lnTo>
                    <a:pt x="1295" y="312"/>
                  </a:lnTo>
                  <a:lnTo>
                    <a:pt x="1304" y="330"/>
                  </a:lnTo>
                  <a:lnTo>
                    <a:pt x="1304" y="330"/>
                  </a:lnTo>
                  <a:lnTo>
                    <a:pt x="1307" y="354"/>
                  </a:lnTo>
                  <a:lnTo>
                    <a:pt x="1307" y="376"/>
                  </a:lnTo>
                  <a:lnTo>
                    <a:pt x="1304" y="397"/>
                  </a:lnTo>
                  <a:lnTo>
                    <a:pt x="1301" y="403"/>
                  </a:lnTo>
                  <a:lnTo>
                    <a:pt x="1295" y="406"/>
                  </a:lnTo>
                  <a:lnTo>
                    <a:pt x="1295" y="406"/>
                  </a:lnTo>
                  <a:lnTo>
                    <a:pt x="1304" y="419"/>
                  </a:lnTo>
                  <a:lnTo>
                    <a:pt x="1307" y="431"/>
                  </a:lnTo>
                  <a:lnTo>
                    <a:pt x="1307" y="449"/>
                  </a:lnTo>
                  <a:lnTo>
                    <a:pt x="1307" y="464"/>
                  </a:lnTo>
                  <a:lnTo>
                    <a:pt x="1301" y="477"/>
                  </a:lnTo>
                  <a:lnTo>
                    <a:pt x="1295" y="489"/>
                  </a:lnTo>
                  <a:lnTo>
                    <a:pt x="1282" y="495"/>
                  </a:lnTo>
                  <a:lnTo>
                    <a:pt x="1273" y="495"/>
                  </a:lnTo>
                  <a:lnTo>
                    <a:pt x="1273" y="495"/>
                  </a:lnTo>
                  <a:lnTo>
                    <a:pt x="1276" y="513"/>
                  </a:lnTo>
                  <a:lnTo>
                    <a:pt x="1273" y="525"/>
                  </a:lnTo>
                  <a:lnTo>
                    <a:pt x="1270" y="535"/>
                  </a:lnTo>
                  <a:lnTo>
                    <a:pt x="1264" y="541"/>
                  </a:lnTo>
                  <a:lnTo>
                    <a:pt x="1249" y="556"/>
                  </a:lnTo>
                  <a:lnTo>
                    <a:pt x="1227" y="577"/>
                  </a:lnTo>
                  <a:lnTo>
                    <a:pt x="1227" y="577"/>
                  </a:lnTo>
                  <a:lnTo>
                    <a:pt x="1206" y="599"/>
                  </a:lnTo>
                  <a:lnTo>
                    <a:pt x="1185" y="614"/>
                  </a:lnTo>
                  <a:lnTo>
                    <a:pt x="1176" y="617"/>
                  </a:lnTo>
                  <a:lnTo>
                    <a:pt x="1166" y="617"/>
                  </a:lnTo>
                  <a:lnTo>
                    <a:pt x="1160" y="617"/>
                  </a:lnTo>
                  <a:lnTo>
                    <a:pt x="1154" y="611"/>
                  </a:lnTo>
                  <a:lnTo>
                    <a:pt x="1154" y="611"/>
                  </a:lnTo>
                  <a:lnTo>
                    <a:pt x="1154" y="626"/>
                  </a:lnTo>
                  <a:lnTo>
                    <a:pt x="1151" y="635"/>
                  </a:lnTo>
                  <a:lnTo>
                    <a:pt x="1145" y="641"/>
                  </a:lnTo>
                  <a:lnTo>
                    <a:pt x="1136" y="647"/>
                  </a:lnTo>
                  <a:lnTo>
                    <a:pt x="1114" y="657"/>
                  </a:lnTo>
                  <a:lnTo>
                    <a:pt x="1093" y="669"/>
                  </a:lnTo>
                  <a:lnTo>
                    <a:pt x="1093" y="669"/>
                  </a:lnTo>
                  <a:lnTo>
                    <a:pt x="1066" y="681"/>
                  </a:lnTo>
                  <a:lnTo>
                    <a:pt x="1038" y="687"/>
                  </a:lnTo>
                  <a:lnTo>
                    <a:pt x="1023" y="690"/>
                  </a:lnTo>
                  <a:lnTo>
                    <a:pt x="1014" y="687"/>
                  </a:lnTo>
                  <a:lnTo>
                    <a:pt x="1005" y="684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995" y="687"/>
                  </a:lnTo>
                  <a:lnTo>
                    <a:pt x="986" y="693"/>
                  </a:lnTo>
                  <a:lnTo>
                    <a:pt x="968" y="699"/>
                  </a:lnTo>
                  <a:lnTo>
                    <a:pt x="947" y="699"/>
                  </a:lnTo>
                  <a:lnTo>
                    <a:pt x="934" y="699"/>
                  </a:lnTo>
                  <a:lnTo>
                    <a:pt x="934" y="699"/>
                  </a:lnTo>
                  <a:lnTo>
                    <a:pt x="919" y="696"/>
                  </a:lnTo>
                  <a:lnTo>
                    <a:pt x="898" y="687"/>
                  </a:lnTo>
                  <a:lnTo>
                    <a:pt x="892" y="684"/>
                  </a:lnTo>
                  <a:lnTo>
                    <a:pt x="882" y="678"/>
                  </a:lnTo>
                  <a:lnTo>
                    <a:pt x="882" y="669"/>
                  </a:lnTo>
                  <a:lnTo>
                    <a:pt x="882" y="660"/>
                  </a:lnTo>
                  <a:lnTo>
                    <a:pt x="882" y="660"/>
                  </a:lnTo>
                  <a:lnTo>
                    <a:pt x="870" y="660"/>
                  </a:lnTo>
                  <a:lnTo>
                    <a:pt x="861" y="660"/>
                  </a:lnTo>
                  <a:lnTo>
                    <a:pt x="852" y="654"/>
                  </a:lnTo>
                  <a:lnTo>
                    <a:pt x="846" y="644"/>
                  </a:lnTo>
                  <a:lnTo>
                    <a:pt x="840" y="635"/>
                  </a:lnTo>
                  <a:lnTo>
                    <a:pt x="837" y="626"/>
                  </a:lnTo>
                  <a:lnTo>
                    <a:pt x="837" y="614"/>
                  </a:lnTo>
                  <a:lnTo>
                    <a:pt x="837" y="602"/>
                  </a:lnTo>
                  <a:lnTo>
                    <a:pt x="837" y="602"/>
                  </a:lnTo>
                  <a:lnTo>
                    <a:pt x="846" y="580"/>
                  </a:lnTo>
                  <a:lnTo>
                    <a:pt x="861" y="565"/>
                  </a:lnTo>
                  <a:lnTo>
                    <a:pt x="876" y="550"/>
                  </a:lnTo>
                  <a:lnTo>
                    <a:pt x="895" y="535"/>
                  </a:lnTo>
                  <a:lnTo>
                    <a:pt x="934" y="507"/>
                  </a:lnTo>
                  <a:lnTo>
                    <a:pt x="950" y="492"/>
                  </a:lnTo>
                  <a:lnTo>
                    <a:pt x="968" y="480"/>
                  </a:lnTo>
                  <a:lnTo>
                    <a:pt x="968" y="480"/>
                  </a:lnTo>
                  <a:lnTo>
                    <a:pt x="977" y="464"/>
                  </a:lnTo>
                  <a:lnTo>
                    <a:pt x="983" y="446"/>
                  </a:lnTo>
                  <a:lnTo>
                    <a:pt x="989" y="431"/>
                  </a:lnTo>
                  <a:lnTo>
                    <a:pt x="986" y="412"/>
                  </a:lnTo>
                  <a:lnTo>
                    <a:pt x="983" y="397"/>
                  </a:lnTo>
                  <a:lnTo>
                    <a:pt x="974" y="382"/>
                  </a:lnTo>
                  <a:lnTo>
                    <a:pt x="965" y="370"/>
                  </a:lnTo>
                  <a:lnTo>
                    <a:pt x="950" y="358"/>
                  </a:lnTo>
                  <a:lnTo>
                    <a:pt x="950" y="358"/>
                  </a:lnTo>
                  <a:lnTo>
                    <a:pt x="922" y="342"/>
                  </a:lnTo>
                  <a:lnTo>
                    <a:pt x="904" y="336"/>
                  </a:lnTo>
                  <a:lnTo>
                    <a:pt x="892" y="330"/>
                  </a:lnTo>
                  <a:lnTo>
                    <a:pt x="889" y="327"/>
                  </a:lnTo>
                  <a:lnTo>
                    <a:pt x="886" y="321"/>
                  </a:lnTo>
                  <a:lnTo>
                    <a:pt x="886" y="321"/>
                  </a:lnTo>
                  <a:lnTo>
                    <a:pt x="864" y="324"/>
                  </a:lnTo>
                  <a:lnTo>
                    <a:pt x="840" y="324"/>
                  </a:lnTo>
                  <a:lnTo>
                    <a:pt x="803" y="324"/>
                  </a:lnTo>
                  <a:lnTo>
                    <a:pt x="763" y="330"/>
                  </a:lnTo>
                  <a:lnTo>
                    <a:pt x="763" y="330"/>
                  </a:lnTo>
                  <a:lnTo>
                    <a:pt x="727" y="339"/>
                  </a:lnTo>
                  <a:lnTo>
                    <a:pt x="681" y="354"/>
                  </a:lnTo>
                  <a:lnTo>
                    <a:pt x="635" y="370"/>
                  </a:lnTo>
                  <a:lnTo>
                    <a:pt x="617" y="379"/>
                  </a:lnTo>
                  <a:lnTo>
                    <a:pt x="605" y="388"/>
                  </a:lnTo>
                  <a:lnTo>
                    <a:pt x="605" y="388"/>
                  </a:lnTo>
                  <a:lnTo>
                    <a:pt x="531" y="434"/>
                  </a:lnTo>
                  <a:lnTo>
                    <a:pt x="492" y="461"/>
                  </a:lnTo>
                  <a:lnTo>
                    <a:pt x="476" y="477"/>
                  </a:lnTo>
                  <a:lnTo>
                    <a:pt x="464" y="489"/>
                  </a:lnTo>
                  <a:lnTo>
                    <a:pt x="464" y="489"/>
                  </a:lnTo>
                  <a:lnTo>
                    <a:pt x="437" y="522"/>
                  </a:lnTo>
                  <a:lnTo>
                    <a:pt x="421" y="547"/>
                  </a:lnTo>
                  <a:lnTo>
                    <a:pt x="409" y="571"/>
                  </a:lnTo>
                  <a:lnTo>
                    <a:pt x="397" y="596"/>
                  </a:lnTo>
                  <a:lnTo>
                    <a:pt x="391" y="620"/>
                  </a:lnTo>
                  <a:lnTo>
                    <a:pt x="391" y="644"/>
                  </a:lnTo>
                  <a:lnTo>
                    <a:pt x="394" y="654"/>
                  </a:lnTo>
                  <a:lnTo>
                    <a:pt x="400" y="663"/>
                  </a:lnTo>
                  <a:lnTo>
                    <a:pt x="400" y="663"/>
                  </a:lnTo>
                  <a:lnTo>
                    <a:pt x="412" y="675"/>
                  </a:lnTo>
                  <a:lnTo>
                    <a:pt x="425" y="684"/>
                  </a:lnTo>
                  <a:lnTo>
                    <a:pt x="437" y="690"/>
                  </a:lnTo>
                  <a:lnTo>
                    <a:pt x="452" y="693"/>
                  </a:lnTo>
                  <a:lnTo>
                    <a:pt x="476" y="699"/>
                  </a:lnTo>
                  <a:lnTo>
                    <a:pt x="495" y="702"/>
                  </a:lnTo>
                  <a:lnTo>
                    <a:pt x="495" y="702"/>
                  </a:lnTo>
                  <a:lnTo>
                    <a:pt x="507" y="705"/>
                  </a:lnTo>
                  <a:lnTo>
                    <a:pt x="513" y="705"/>
                  </a:lnTo>
                  <a:lnTo>
                    <a:pt x="516" y="712"/>
                  </a:lnTo>
                  <a:lnTo>
                    <a:pt x="513" y="724"/>
                  </a:lnTo>
                  <a:lnTo>
                    <a:pt x="513" y="724"/>
                  </a:lnTo>
                  <a:lnTo>
                    <a:pt x="513" y="724"/>
                  </a:lnTo>
                  <a:close/>
                </a:path>
              </a:pathLst>
            </a:custGeom>
            <a:solidFill>
              <a:srgbClr val="F1D1A4"/>
            </a:solidFill>
            <a:ln w="9525" cmpd="sng">
              <a:solidFill>
                <a:srgbClr val="8B3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16" name="Freeform 64"/>
            <p:cNvSpPr>
              <a:spLocks/>
            </p:cNvSpPr>
            <p:nvPr/>
          </p:nvSpPr>
          <p:spPr bwMode="auto">
            <a:xfrm>
              <a:off x="1425" y="1307"/>
              <a:ext cx="15" cy="52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12" y="24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15" h="52">
                  <a:moveTo>
                    <a:pt x="15" y="52"/>
                  </a:moveTo>
                  <a:lnTo>
                    <a:pt x="15" y="52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17" name="Freeform 65"/>
            <p:cNvSpPr>
              <a:spLocks/>
            </p:cNvSpPr>
            <p:nvPr/>
          </p:nvSpPr>
          <p:spPr bwMode="auto">
            <a:xfrm>
              <a:off x="1544" y="696"/>
              <a:ext cx="71" cy="101"/>
            </a:xfrm>
            <a:custGeom>
              <a:avLst/>
              <a:gdLst/>
              <a:ahLst/>
              <a:cxnLst>
                <a:cxn ang="0">
                  <a:pos x="71" y="101"/>
                </a:cxn>
                <a:cxn ang="0">
                  <a:pos x="71" y="101"/>
                </a:cxn>
                <a:cxn ang="0">
                  <a:pos x="71" y="86"/>
                </a:cxn>
                <a:cxn ang="0">
                  <a:pos x="67" y="71"/>
                </a:cxn>
                <a:cxn ang="0">
                  <a:pos x="64" y="61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43" y="43"/>
                </a:cxn>
                <a:cxn ang="0">
                  <a:pos x="25" y="25"/>
                </a:cxn>
                <a:cxn ang="0">
                  <a:pos x="0" y="0"/>
                </a:cxn>
              </a:cxnLst>
              <a:rect l="0" t="0" r="r" b="b"/>
              <a:pathLst>
                <a:path w="71" h="101">
                  <a:moveTo>
                    <a:pt x="71" y="101"/>
                  </a:moveTo>
                  <a:lnTo>
                    <a:pt x="71" y="101"/>
                  </a:lnTo>
                  <a:lnTo>
                    <a:pt x="71" y="86"/>
                  </a:lnTo>
                  <a:lnTo>
                    <a:pt x="67" y="71"/>
                  </a:lnTo>
                  <a:lnTo>
                    <a:pt x="64" y="61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43" y="43"/>
                  </a:lnTo>
                  <a:lnTo>
                    <a:pt x="25" y="2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18" name="Freeform 66"/>
            <p:cNvSpPr>
              <a:spLocks/>
            </p:cNvSpPr>
            <p:nvPr/>
          </p:nvSpPr>
          <p:spPr bwMode="auto">
            <a:xfrm>
              <a:off x="1605" y="751"/>
              <a:ext cx="37" cy="13"/>
            </a:xfrm>
            <a:custGeom>
              <a:avLst/>
              <a:gdLst/>
              <a:ahLst/>
              <a:cxnLst>
                <a:cxn ang="0">
                  <a:pos x="37" y="13"/>
                </a:cxn>
                <a:cxn ang="0">
                  <a:pos x="37" y="13"/>
                </a:cxn>
                <a:cxn ang="0">
                  <a:pos x="19" y="3"/>
                </a:cxn>
                <a:cxn ang="0">
                  <a:pos x="0" y="0"/>
                </a:cxn>
              </a:cxnLst>
              <a:rect l="0" t="0" r="r" b="b"/>
              <a:pathLst>
                <a:path w="37" h="13">
                  <a:moveTo>
                    <a:pt x="37" y="13"/>
                  </a:moveTo>
                  <a:lnTo>
                    <a:pt x="37" y="13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19" name="Freeform 67"/>
            <p:cNvSpPr>
              <a:spLocks/>
            </p:cNvSpPr>
            <p:nvPr/>
          </p:nvSpPr>
          <p:spPr bwMode="auto">
            <a:xfrm>
              <a:off x="1440" y="764"/>
              <a:ext cx="37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3"/>
                </a:cxn>
                <a:cxn ang="0">
                  <a:pos x="37" y="61"/>
                </a:cxn>
              </a:cxnLst>
              <a:rect l="0" t="0" r="r" b="b"/>
              <a:pathLst>
                <a:path w="37" h="61">
                  <a:moveTo>
                    <a:pt x="0" y="0"/>
                  </a:moveTo>
                  <a:lnTo>
                    <a:pt x="0" y="0"/>
                  </a:lnTo>
                  <a:lnTo>
                    <a:pt x="22" y="33"/>
                  </a:lnTo>
                  <a:lnTo>
                    <a:pt x="37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0" name="Freeform 68"/>
            <p:cNvSpPr>
              <a:spLocks/>
            </p:cNvSpPr>
            <p:nvPr/>
          </p:nvSpPr>
          <p:spPr bwMode="auto">
            <a:xfrm>
              <a:off x="1334" y="903"/>
              <a:ext cx="64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5" y="3"/>
                </a:cxn>
                <a:cxn ang="0">
                  <a:pos x="33" y="12"/>
                </a:cxn>
                <a:cxn ang="0">
                  <a:pos x="48" y="24"/>
                </a:cxn>
                <a:cxn ang="0">
                  <a:pos x="55" y="33"/>
                </a:cxn>
                <a:cxn ang="0">
                  <a:pos x="55" y="33"/>
                </a:cxn>
                <a:cxn ang="0">
                  <a:pos x="61" y="46"/>
                </a:cxn>
                <a:cxn ang="0">
                  <a:pos x="64" y="64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5" y="3"/>
                  </a:lnTo>
                  <a:lnTo>
                    <a:pt x="33" y="12"/>
                  </a:lnTo>
                  <a:lnTo>
                    <a:pt x="48" y="24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61" y="46"/>
                  </a:lnTo>
                  <a:lnTo>
                    <a:pt x="64" y="64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1" name="Freeform 69"/>
            <p:cNvSpPr>
              <a:spLocks/>
            </p:cNvSpPr>
            <p:nvPr/>
          </p:nvSpPr>
          <p:spPr bwMode="auto">
            <a:xfrm>
              <a:off x="1373" y="903"/>
              <a:ext cx="52" cy="1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28" y="15"/>
                </a:cxn>
                <a:cxn ang="0">
                  <a:pos x="16" y="18"/>
                </a:cxn>
                <a:cxn ang="0">
                  <a:pos x="0" y="15"/>
                </a:cxn>
              </a:cxnLst>
              <a:rect l="0" t="0" r="r" b="b"/>
              <a:pathLst>
                <a:path w="52" h="18">
                  <a:moveTo>
                    <a:pt x="52" y="0"/>
                  </a:moveTo>
                  <a:lnTo>
                    <a:pt x="52" y="0"/>
                  </a:lnTo>
                  <a:lnTo>
                    <a:pt x="28" y="15"/>
                  </a:lnTo>
                  <a:lnTo>
                    <a:pt x="16" y="18"/>
                  </a:lnTo>
                  <a:lnTo>
                    <a:pt x="0" y="1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2" name="Freeform 70"/>
            <p:cNvSpPr>
              <a:spLocks/>
            </p:cNvSpPr>
            <p:nvPr/>
          </p:nvSpPr>
          <p:spPr bwMode="auto">
            <a:xfrm>
              <a:off x="1285" y="1051"/>
              <a:ext cx="8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28"/>
                </a:cxn>
                <a:cxn ang="0">
                  <a:pos x="43" y="52"/>
                </a:cxn>
                <a:cxn ang="0">
                  <a:pos x="43" y="52"/>
                </a:cxn>
                <a:cxn ang="0">
                  <a:pos x="49" y="61"/>
                </a:cxn>
                <a:cxn ang="0">
                  <a:pos x="61" y="68"/>
                </a:cxn>
                <a:cxn ang="0">
                  <a:pos x="73" y="71"/>
                </a:cxn>
                <a:cxn ang="0">
                  <a:pos x="85" y="68"/>
                </a:cxn>
              </a:cxnLst>
              <a:rect l="0" t="0" r="r" b="b"/>
              <a:pathLst>
                <a:path w="85" h="71">
                  <a:moveTo>
                    <a:pt x="0" y="0"/>
                  </a:moveTo>
                  <a:lnTo>
                    <a:pt x="0" y="0"/>
                  </a:lnTo>
                  <a:lnTo>
                    <a:pt x="21" y="28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9" y="61"/>
                  </a:lnTo>
                  <a:lnTo>
                    <a:pt x="61" y="68"/>
                  </a:lnTo>
                  <a:lnTo>
                    <a:pt x="73" y="71"/>
                  </a:lnTo>
                  <a:lnTo>
                    <a:pt x="85" y="6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3" name="Freeform 71"/>
            <p:cNvSpPr>
              <a:spLocks/>
            </p:cNvSpPr>
            <p:nvPr/>
          </p:nvSpPr>
          <p:spPr bwMode="auto">
            <a:xfrm>
              <a:off x="1315" y="1087"/>
              <a:ext cx="46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22" y="9"/>
                </a:cxn>
                <a:cxn ang="0">
                  <a:pos x="34" y="9"/>
                </a:cxn>
                <a:cxn ang="0">
                  <a:pos x="46" y="6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22" y="9"/>
                  </a:lnTo>
                  <a:lnTo>
                    <a:pt x="34" y="9"/>
                  </a:lnTo>
                  <a:lnTo>
                    <a:pt x="46" y="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4" name="Freeform 72"/>
            <p:cNvSpPr>
              <a:spLocks/>
            </p:cNvSpPr>
            <p:nvPr/>
          </p:nvSpPr>
          <p:spPr bwMode="auto">
            <a:xfrm>
              <a:off x="1263" y="1200"/>
              <a:ext cx="95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9" y="34"/>
                </a:cxn>
                <a:cxn ang="0">
                  <a:pos x="37" y="31"/>
                </a:cxn>
                <a:cxn ang="0">
                  <a:pos x="55" y="28"/>
                </a:cxn>
                <a:cxn ang="0">
                  <a:pos x="71" y="21"/>
                </a:cxn>
                <a:cxn ang="0">
                  <a:pos x="71" y="21"/>
                </a:cxn>
                <a:cxn ang="0">
                  <a:pos x="80" y="12"/>
                </a:cxn>
                <a:cxn ang="0">
                  <a:pos x="86" y="6"/>
                </a:cxn>
                <a:cxn ang="0">
                  <a:pos x="89" y="3"/>
                </a:cxn>
                <a:cxn ang="0">
                  <a:pos x="95" y="0"/>
                </a:cxn>
              </a:cxnLst>
              <a:rect l="0" t="0" r="r" b="b"/>
              <a:pathLst>
                <a:path w="95" h="34">
                  <a:moveTo>
                    <a:pt x="0" y="34"/>
                  </a:moveTo>
                  <a:lnTo>
                    <a:pt x="0" y="34"/>
                  </a:lnTo>
                  <a:lnTo>
                    <a:pt x="19" y="34"/>
                  </a:lnTo>
                  <a:lnTo>
                    <a:pt x="37" y="31"/>
                  </a:lnTo>
                  <a:lnTo>
                    <a:pt x="55" y="28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80" y="12"/>
                  </a:lnTo>
                  <a:lnTo>
                    <a:pt x="86" y="6"/>
                  </a:lnTo>
                  <a:lnTo>
                    <a:pt x="89" y="3"/>
                  </a:lnTo>
                  <a:lnTo>
                    <a:pt x="9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5" name="Freeform 73"/>
            <p:cNvSpPr>
              <a:spLocks/>
            </p:cNvSpPr>
            <p:nvPr/>
          </p:nvSpPr>
          <p:spPr bwMode="auto">
            <a:xfrm>
              <a:off x="1315" y="1310"/>
              <a:ext cx="55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8"/>
                </a:cxn>
                <a:cxn ang="0">
                  <a:pos x="16" y="46"/>
                </a:cxn>
                <a:cxn ang="0">
                  <a:pos x="34" y="27"/>
                </a:cxn>
                <a:cxn ang="0">
                  <a:pos x="55" y="0"/>
                </a:cxn>
              </a:cxnLst>
              <a:rect l="0" t="0" r="r" b="b"/>
              <a:pathLst>
                <a:path w="55" h="58">
                  <a:moveTo>
                    <a:pt x="0" y="58"/>
                  </a:moveTo>
                  <a:lnTo>
                    <a:pt x="0" y="58"/>
                  </a:lnTo>
                  <a:lnTo>
                    <a:pt x="16" y="46"/>
                  </a:lnTo>
                  <a:lnTo>
                    <a:pt x="34" y="27"/>
                  </a:lnTo>
                  <a:lnTo>
                    <a:pt x="55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6" name="Freeform 74"/>
            <p:cNvSpPr>
              <a:spLocks/>
            </p:cNvSpPr>
            <p:nvPr/>
          </p:nvSpPr>
          <p:spPr bwMode="auto">
            <a:xfrm>
              <a:off x="1459" y="1228"/>
              <a:ext cx="107" cy="88"/>
            </a:xfrm>
            <a:custGeom>
              <a:avLst/>
              <a:gdLst/>
              <a:ahLst/>
              <a:cxnLst>
                <a:cxn ang="0">
                  <a:pos x="107" y="88"/>
                </a:cxn>
                <a:cxn ang="0">
                  <a:pos x="107" y="88"/>
                </a:cxn>
                <a:cxn ang="0">
                  <a:pos x="94" y="51"/>
                </a:cxn>
                <a:cxn ang="0">
                  <a:pos x="88" y="39"/>
                </a:cxn>
                <a:cxn ang="0">
                  <a:pos x="82" y="33"/>
                </a:cxn>
                <a:cxn ang="0">
                  <a:pos x="79" y="30"/>
                </a:cxn>
                <a:cxn ang="0">
                  <a:pos x="79" y="30"/>
                </a:cxn>
                <a:cxn ang="0">
                  <a:pos x="33" y="18"/>
                </a:cxn>
                <a:cxn ang="0">
                  <a:pos x="12" y="9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107" h="88">
                  <a:moveTo>
                    <a:pt x="107" y="88"/>
                  </a:moveTo>
                  <a:lnTo>
                    <a:pt x="107" y="88"/>
                  </a:lnTo>
                  <a:lnTo>
                    <a:pt x="94" y="51"/>
                  </a:lnTo>
                  <a:lnTo>
                    <a:pt x="88" y="39"/>
                  </a:lnTo>
                  <a:lnTo>
                    <a:pt x="82" y="33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33" y="18"/>
                  </a:lnTo>
                  <a:lnTo>
                    <a:pt x="12" y="9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7" name="Freeform 75"/>
            <p:cNvSpPr>
              <a:spLocks/>
            </p:cNvSpPr>
            <p:nvPr/>
          </p:nvSpPr>
          <p:spPr bwMode="auto">
            <a:xfrm>
              <a:off x="1541" y="1209"/>
              <a:ext cx="6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6" y="0"/>
                </a:cxn>
              </a:cxnLst>
              <a:rect l="0" t="0" r="r" b="b"/>
              <a:pathLst>
                <a:path w="6" h="49">
                  <a:moveTo>
                    <a:pt x="0" y="49"/>
                  </a:moveTo>
                  <a:lnTo>
                    <a:pt x="0" y="49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8" name="Freeform 76"/>
            <p:cNvSpPr>
              <a:spLocks/>
            </p:cNvSpPr>
            <p:nvPr/>
          </p:nvSpPr>
          <p:spPr bwMode="auto">
            <a:xfrm>
              <a:off x="1639" y="1279"/>
              <a:ext cx="15" cy="31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15" y="31"/>
                </a:cxn>
                <a:cxn ang="0">
                  <a:pos x="15" y="19"/>
                </a:cxn>
                <a:cxn ang="0">
                  <a:pos x="12" y="13"/>
                </a:cxn>
                <a:cxn ang="0">
                  <a:pos x="0" y="0"/>
                </a:cxn>
              </a:cxnLst>
              <a:rect l="0" t="0" r="r" b="b"/>
              <a:pathLst>
                <a:path w="15" h="31">
                  <a:moveTo>
                    <a:pt x="15" y="31"/>
                  </a:moveTo>
                  <a:lnTo>
                    <a:pt x="15" y="31"/>
                  </a:lnTo>
                  <a:lnTo>
                    <a:pt x="15" y="19"/>
                  </a:lnTo>
                  <a:lnTo>
                    <a:pt x="12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29" name="Freeform 77"/>
            <p:cNvSpPr>
              <a:spLocks/>
            </p:cNvSpPr>
            <p:nvPr/>
          </p:nvSpPr>
          <p:spPr bwMode="auto">
            <a:xfrm>
              <a:off x="1709" y="996"/>
              <a:ext cx="6" cy="6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33"/>
                </a:cxn>
                <a:cxn ang="0">
                  <a:pos x="6" y="51"/>
                </a:cxn>
                <a:cxn ang="0">
                  <a:pos x="3" y="61"/>
                </a:cxn>
                <a:cxn ang="0">
                  <a:pos x="0" y="67"/>
                </a:cxn>
              </a:cxnLst>
              <a:rect l="0" t="0" r="r" b="b"/>
              <a:pathLst>
                <a:path w="6" h="67">
                  <a:moveTo>
                    <a:pt x="3" y="0"/>
                  </a:moveTo>
                  <a:lnTo>
                    <a:pt x="3" y="0"/>
                  </a:lnTo>
                  <a:lnTo>
                    <a:pt x="6" y="33"/>
                  </a:lnTo>
                  <a:lnTo>
                    <a:pt x="6" y="51"/>
                  </a:lnTo>
                  <a:lnTo>
                    <a:pt x="3" y="61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0" name="Freeform 78"/>
            <p:cNvSpPr>
              <a:spLocks/>
            </p:cNvSpPr>
            <p:nvPr/>
          </p:nvSpPr>
          <p:spPr bwMode="auto">
            <a:xfrm>
              <a:off x="1853" y="894"/>
              <a:ext cx="48" cy="6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6" y="15"/>
                </a:cxn>
                <a:cxn ang="0">
                  <a:pos x="24" y="33"/>
                </a:cxn>
                <a:cxn ang="0">
                  <a:pos x="12" y="55"/>
                </a:cxn>
                <a:cxn ang="0">
                  <a:pos x="0" y="67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48" y="0"/>
                  </a:lnTo>
                  <a:lnTo>
                    <a:pt x="36" y="15"/>
                  </a:lnTo>
                  <a:lnTo>
                    <a:pt x="24" y="33"/>
                  </a:lnTo>
                  <a:lnTo>
                    <a:pt x="12" y="55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1" name="Freeform 79"/>
            <p:cNvSpPr>
              <a:spLocks/>
            </p:cNvSpPr>
            <p:nvPr/>
          </p:nvSpPr>
          <p:spPr bwMode="auto">
            <a:xfrm>
              <a:off x="2130" y="867"/>
              <a:ext cx="31" cy="2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5" y="10"/>
                </a:cxn>
                <a:cxn ang="0">
                  <a:pos x="16" y="19"/>
                </a:cxn>
                <a:cxn ang="0">
                  <a:pos x="10" y="25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31" y="0"/>
                  </a:lnTo>
                  <a:lnTo>
                    <a:pt x="25" y="10"/>
                  </a:lnTo>
                  <a:lnTo>
                    <a:pt x="16" y="19"/>
                  </a:lnTo>
                  <a:lnTo>
                    <a:pt x="10" y="25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2" name="Freeform 80"/>
            <p:cNvSpPr>
              <a:spLocks/>
            </p:cNvSpPr>
            <p:nvPr/>
          </p:nvSpPr>
          <p:spPr bwMode="auto">
            <a:xfrm>
              <a:off x="2127" y="1191"/>
              <a:ext cx="43" cy="4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1" y="9"/>
                </a:cxn>
                <a:cxn ang="0">
                  <a:pos x="16" y="18"/>
                </a:cxn>
                <a:cxn ang="0">
                  <a:pos x="7" y="30"/>
                </a:cxn>
                <a:cxn ang="0">
                  <a:pos x="0" y="43"/>
                </a:cxn>
              </a:cxnLst>
              <a:rect l="0" t="0" r="r" b="b"/>
              <a:pathLst>
                <a:path w="43" h="43">
                  <a:moveTo>
                    <a:pt x="43" y="0"/>
                  </a:moveTo>
                  <a:lnTo>
                    <a:pt x="43" y="0"/>
                  </a:lnTo>
                  <a:lnTo>
                    <a:pt x="31" y="9"/>
                  </a:lnTo>
                  <a:lnTo>
                    <a:pt x="16" y="18"/>
                  </a:lnTo>
                  <a:lnTo>
                    <a:pt x="7" y="30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3" name="Freeform 81"/>
            <p:cNvSpPr>
              <a:spLocks/>
            </p:cNvSpPr>
            <p:nvPr/>
          </p:nvSpPr>
          <p:spPr bwMode="auto">
            <a:xfrm>
              <a:off x="2243" y="1188"/>
              <a:ext cx="3" cy="6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3" y="61"/>
                </a:cxn>
              </a:cxnLst>
              <a:rect l="0" t="0" r="r" b="b"/>
              <a:pathLst>
                <a:path w="3" h="61">
                  <a:moveTo>
                    <a:pt x="3" y="0"/>
                  </a:moveTo>
                  <a:lnTo>
                    <a:pt x="3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3" y="61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4" name="Freeform 82"/>
            <p:cNvSpPr>
              <a:spLocks/>
            </p:cNvSpPr>
            <p:nvPr/>
          </p:nvSpPr>
          <p:spPr bwMode="auto">
            <a:xfrm>
              <a:off x="2379" y="1137"/>
              <a:ext cx="2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30"/>
                </a:cxn>
                <a:cxn ang="0">
                  <a:pos x="15" y="46"/>
                </a:cxn>
                <a:cxn ang="0">
                  <a:pos x="18" y="52"/>
                </a:cxn>
                <a:cxn ang="0">
                  <a:pos x="24" y="52"/>
                </a:cxn>
              </a:cxnLst>
              <a:rect l="0" t="0" r="r" b="b"/>
              <a:pathLst>
                <a:path w="24" h="52">
                  <a:moveTo>
                    <a:pt x="0" y="0"/>
                  </a:moveTo>
                  <a:lnTo>
                    <a:pt x="0" y="0"/>
                  </a:lnTo>
                  <a:lnTo>
                    <a:pt x="9" y="30"/>
                  </a:lnTo>
                  <a:lnTo>
                    <a:pt x="15" y="46"/>
                  </a:lnTo>
                  <a:lnTo>
                    <a:pt x="18" y="52"/>
                  </a:lnTo>
                  <a:lnTo>
                    <a:pt x="24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5" name="Freeform 83"/>
            <p:cNvSpPr>
              <a:spLocks/>
            </p:cNvSpPr>
            <p:nvPr/>
          </p:nvSpPr>
          <p:spPr bwMode="auto">
            <a:xfrm>
              <a:off x="2464" y="1050"/>
              <a:ext cx="55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  <a:cxn ang="0">
                  <a:pos x="27" y="16"/>
                </a:cxn>
                <a:cxn ang="0">
                  <a:pos x="46" y="25"/>
                </a:cxn>
                <a:cxn ang="0">
                  <a:pos x="52" y="28"/>
                </a:cxn>
                <a:cxn ang="0">
                  <a:pos x="55" y="28"/>
                </a:cxn>
              </a:cxnLst>
              <a:rect l="0" t="0" r="r" b="b"/>
              <a:pathLst>
                <a:path w="55" h="28">
                  <a:moveTo>
                    <a:pt x="0" y="0"/>
                  </a:moveTo>
                  <a:lnTo>
                    <a:pt x="0" y="0"/>
                  </a:lnTo>
                  <a:lnTo>
                    <a:pt x="12" y="3"/>
                  </a:lnTo>
                  <a:lnTo>
                    <a:pt x="27" y="16"/>
                  </a:lnTo>
                  <a:lnTo>
                    <a:pt x="46" y="25"/>
                  </a:lnTo>
                  <a:lnTo>
                    <a:pt x="52" y="28"/>
                  </a:lnTo>
                  <a:lnTo>
                    <a:pt x="55" y="28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6" name="Freeform 84"/>
            <p:cNvSpPr>
              <a:spLocks/>
            </p:cNvSpPr>
            <p:nvPr/>
          </p:nvSpPr>
          <p:spPr bwMode="auto">
            <a:xfrm>
              <a:off x="2464" y="977"/>
              <a:ext cx="76" cy="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61" y="12"/>
                </a:cxn>
                <a:cxn ang="0">
                  <a:pos x="70" y="15"/>
                </a:cxn>
                <a:cxn ang="0">
                  <a:pos x="76" y="12"/>
                </a:cxn>
              </a:cxnLst>
              <a:rect l="0" t="0" r="r" b="b"/>
              <a:pathLst>
                <a:path w="76" h="15">
                  <a:moveTo>
                    <a:pt x="0" y="12"/>
                  </a:moveTo>
                  <a:lnTo>
                    <a:pt x="0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1" y="12"/>
                  </a:lnTo>
                  <a:lnTo>
                    <a:pt x="70" y="15"/>
                  </a:lnTo>
                  <a:lnTo>
                    <a:pt x="76" y="1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7" name="Freeform 85"/>
            <p:cNvSpPr>
              <a:spLocks/>
            </p:cNvSpPr>
            <p:nvPr/>
          </p:nvSpPr>
          <p:spPr bwMode="auto">
            <a:xfrm>
              <a:off x="2463" y="849"/>
              <a:ext cx="40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6" y="34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31" y="9"/>
                </a:cxn>
                <a:cxn ang="0">
                  <a:pos x="40" y="0"/>
                </a:cxn>
              </a:cxnLst>
              <a:rect l="0" t="0" r="r" b="b"/>
              <a:pathLst>
                <a:path w="40" h="52">
                  <a:moveTo>
                    <a:pt x="0" y="52"/>
                  </a:moveTo>
                  <a:lnTo>
                    <a:pt x="0" y="52"/>
                  </a:lnTo>
                  <a:lnTo>
                    <a:pt x="6" y="3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8" name="Freeform 86"/>
            <p:cNvSpPr>
              <a:spLocks/>
            </p:cNvSpPr>
            <p:nvPr/>
          </p:nvSpPr>
          <p:spPr bwMode="auto">
            <a:xfrm>
              <a:off x="2424" y="873"/>
              <a:ext cx="5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27" y="4"/>
                </a:cxn>
                <a:cxn ang="0">
                  <a:pos x="39" y="4"/>
                </a:cxn>
                <a:cxn ang="0">
                  <a:pos x="51" y="0"/>
                </a:cxn>
              </a:cxnLst>
              <a:rect l="0" t="0" r="r" b="b"/>
              <a:pathLst>
                <a:path w="51" h="4">
                  <a:moveTo>
                    <a:pt x="0" y="4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39" name="Freeform 87"/>
            <p:cNvSpPr>
              <a:spLocks/>
            </p:cNvSpPr>
            <p:nvPr/>
          </p:nvSpPr>
          <p:spPr bwMode="auto">
            <a:xfrm>
              <a:off x="2356" y="699"/>
              <a:ext cx="31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43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5" y="16"/>
                </a:cxn>
                <a:cxn ang="0">
                  <a:pos x="31" y="7"/>
                </a:cxn>
                <a:cxn ang="0">
                  <a:pos x="31" y="0"/>
                </a:cxn>
              </a:cxnLst>
              <a:rect l="0" t="0" r="r" b="b"/>
              <a:pathLst>
                <a:path w="31" h="80">
                  <a:moveTo>
                    <a:pt x="0" y="80"/>
                  </a:moveTo>
                  <a:lnTo>
                    <a:pt x="0" y="80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25" y="16"/>
                  </a:lnTo>
                  <a:lnTo>
                    <a:pt x="31" y="7"/>
                  </a:lnTo>
                  <a:lnTo>
                    <a:pt x="31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0" name="Freeform 88"/>
            <p:cNvSpPr>
              <a:spLocks/>
            </p:cNvSpPr>
            <p:nvPr/>
          </p:nvSpPr>
          <p:spPr bwMode="auto">
            <a:xfrm>
              <a:off x="2288" y="733"/>
              <a:ext cx="7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3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58" y="6"/>
                </a:cxn>
                <a:cxn ang="0">
                  <a:pos x="64" y="3"/>
                </a:cxn>
                <a:cxn ang="0">
                  <a:pos x="74" y="0"/>
                </a:cxn>
              </a:cxnLst>
              <a:rect l="0" t="0" r="r" b="b"/>
              <a:pathLst>
                <a:path w="74" h="6">
                  <a:moveTo>
                    <a:pt x="0" y="6"/>
                  </a:moveTo>
                  <a:lnTo>
                    <a:pt x="0" y="6"/>
                  </a:lnTo>
                  <a:lnTo>
                    <a:pt x="2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58" y="6"/>
                  </a:lnTo>
                  <a:lnTo>
                    <a:pt x="64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1" name="Freeform 89"/>
            <p:cNvSpPr>
              <a:spLocks/>
            </p:cNvSpPr>
            <p:nvPr/>
          </p:nvSpPr>
          <p:spPr bwMode="auto">
            <a:xfrm>
              <a:off x="2237" y="626"/>
              <a:ext cx="22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6" y="28"/>
                </a:cxn>
                <a:cxn ang="0">
                  <a:pos x="16" y="19"/>
                </a:cxn>
                <a:cxn ang="0">
                  <a:pos x="19" y="9"/>
                </a:cxn>
                <a:cxn ang="0">
                  <a:pos x="22" y="0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0" y="43"/>
                  </a:lnTo>
                  <a:lnTo>
                    <a:pt x="6" y="28"/>
                  </a:lnTo>
                  <a:lnTo>
                    <a:pt x="16" y="19"/>
                  </a:lnTo>
                  <a:lnTo>
                    <a:pt x="19" y="9"/>
                  </a:ln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2" name="Freeform 90"/>
            <p:cNvSpPr>
              <a:spLocks/>
            </p:cNvSpPr>
            <p:nvPr/>
          </p:nvSpPr>
          <p:spPr bwMode="auto">
            <a:xfrm>
              <a:off x="2134" y="602"/>
              <a:ext cx="6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0" y="39"/>
                </a:cxn>
              </a:cxnLst>
              <a:rect l="0" t="0" r="r" b="b"/>
              <a:pathLst>
                <a:path w="6" h="39">
                  <a:moveTo>
                    <a:pt x="3" y="0"/>
                  </a:moveTo>
                  <a:lnTo>
                    <a:pt x="3" y="0"/>
                  </a:lnTo>
                  <a:lnTo>
                    <a:pt x="6" y="9"/>
                  </a:lnTo>
                  <a:lnTo>
                    <a:pt x="6" y="18"/>
                  </a:ln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3" name="Freeform 91"/>
            <p:cNvSpPr>
              <a:spLocks/>
            </p:cNvSpPr>
            <p:nvPr/>
          </p:nvSpPr>
          <p:spPr bwMode="auto">
            <a:xfrm>
              <a:off x="1981" y="587"/>
              <a:ext cx="15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7"/>
                </a:cxn>
                <a:cxn ang="0">
                  <a:pos x="3" y="51"/>
                </a:cxn>
                <a:cxn ang="0">
                  <a:pos x="3" y="51"/>
                </a:cxn>
                <a:cxn ang="0">
                  <a:pos x="3" y="61"/>
                </a:cxn>
                <a:cxn ang="0">
                  <a:pos x="9" y="70"/>
                </a:cxn>
                <a:cxn ang="0">
                  <a:pos x="12" y="79"/>
                </a:cxn>
                <a:cxn ang="0">
                  <a:pos x="15" y="85"/>
                </a:cxn>
              </a:cxnLst>
              <a:rect l="0" t="0" r="r" b="b"/>
              <a:pathLst>
                <a:path w="15" h="85">
                  <a:moveTo>
                    <a:pt x="0" y="0"/>
                  </a:moveTo>
                  <a:lnTo>
                    <a:pt x="0" y="0"/>
                  </a:lnTo>
                  <a:lnTo>
                    <a:pt x="3" y="27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61"/>
                  </a:lnTo>
                  <a:lnTo>
                    <a:pt x="9" y="70"/>
                  </a:lnTo>
                  <a:lnTo>
                    <a:pt x="12" y="79"/>
                  </a:lnTo>
                  <a:lnTo>
                    <a:pt x="15" y="8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4" name="Freeform 92"/>
            <p:cNvSpPr>
              <a:spLocks/>
            </p:cNvSpPr>
            <p:nvPr/>
          </p:nvSpPr>
          <p:spPr bwMode="auto">
            <a:xfrm>
              <a:off x="1953" y="638"/>
              <a:ext cx="31" cy="4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16" y="19"/>
                </a:cxn>
                <a:cxn ang="0">
                  <a:pos x="6" y="31"/>
                </a:cxn>
                <a:cxn ang="0">
                  <a:pos x="0" y="43"/>
                </a:cxn>
              </a:cxnLst>
              <a:rect l="0" t="0" r="r" b="b"/>
              <a:pathLst>
                <a:path w="31" h="43">
                  <a:moveTo>
                    <a:pt x="31" y="0"/>
                  </a:moveTo>
                  <a:lnTo>
                    <a:pt x="31" y="0"/>
                  </a:lnTo>
                  <a:lnTo>
                    <a:pt x="16" y="19"/>
                  </a:lnTo>
                  <a:lnTo>
                    <a:pt x="6" y="31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5" name="Freeform 93"/>
            <p:cNvSpPr>
              <a:spLocks/>
            </p:cNvSpPr>
            <p:nvPr/>
          </p:nvSpPr>
          <p:spPr bwMode="auto">
            <a:xfrm>
              <a:off x="1834" y="608"/>
              <a:ext cx="22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9" y="27"/>
                </a:cxn>
                <a:cxn ang="0">
                  <a:pos x="13" y="58"/>
                </a:cxn>
                <a:cxn ang="0">
                  <a:pos x="13" y="58"/>
                </a:cxn>
                <a:cxn ang="0">
                  <a:pos x="13" y="70"/>
                </a:cxn>
                <a:cxn ang="0">
                  <a:pos x="16" y="76"/>
                </a:cxn>
                <a:cxn ang="0">
                  <a:pos x="22" y="82"/>
                </a:cxn>
              </a:cxnLst>
              <a:rect l="0" t="0" r="r" b="b"/>
              <a:pathLst>
                <a:path w="22" h="82">
                  <a:moveTo>
                    <a:pt x="0" y="0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9" y="2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70"/>
                  </a:lnTo>
                  <a:lnTo>
                    <a:pt x="16" y="76"/>
                  </a:lnTo>
                  <a:lnTo>
                    <a:pt x="22" y="8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6" name="Freeform 94"/>
            <p:cNvSpPr>
              <a:spLocks/>
            </p:cNvSpPr>
            <p:nvPr/>
          </p:nvSpPr>
          <p:spPr bwMode="auto">
            <a:xfrm>
              <a:off x="1786" y="654"/>
              <a:ext cx="16" cy="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24"/>
                </a:cxn>
                <a:cxn ang="0">
                  <a:pos x="7" y="58"/>
                </a:cxn>
                <a:cxn ang="0">
                  <a:pos x="0" y="113"/>
                </a:cxn>
              </a:cxnLst>
              <a:rect l="0" t="0" r="r" b="b"/>
              <a:pathLst>
                <a:path w="16" h="113">
                  <a:moveTo>
                    <a:pt x="16" y="0"/>
                  </a:moveTo>
                  <a:lnTo>
                    <a:pt x="16" y="0"/>
                  </a:lnTo>
                  <a:lnTo>
                    <a:pt x="10" y="24"/>
                  </a:lnTo>
                  <a:lnTo>
                    <a:pt x="7" y="58"/>
                  </a:lnTo>
                  <a:lnTo>
                    <a:pt x="0" y="11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7" name="Freeform 95"/>
            <p:cNvSpPr>
              <a:spLocks/>
            </p:cNvSpPr>
            <p:nvPr/>
          </p:nvSpPr>
          <p:spPr bwMode="auto">
            <a:xfrm>
              <a:off x="1755" y="715"/>
              <a:ext cx="37" cy="3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18" y="15"/>
                </a:cxn>
                <a:cxn ang="0">
                  <a:pos x="0" y="33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37" y="0"/>
                  </a:lnTo>
                  <a:lnTo>
                    <a:pt x="18" y="15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8" name="Freeform 96"/>
            <p:cNvSpPr>
              <a:spLocks/>
            </p:cNvSpPr>
            <p:nvPr/>
          </p:nvSpPr>
          <p:spPr bwMode="auto">
            <a:xfrm>
              <a:off x="1688" y="629"/>
              <a:ext cx="2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22"/>
                </a:cxn>
                <a:cxn ang="0">
                  <a:pos x="27" y="46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22"/>
                  </a:lnTo>
                  <a:lnTo>
                    <a:pt x="27" y="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49" name="Freeform 97"/>
            <p:cNvSpPr>
              <a:spLocks/>
            </p:cNvSpPr>
            <p:nvPr/>
          </p:nvSpPr>
          <p:spPr bwMode="auto">
            <a:xfrm>
              <a:off x="2167" y="681"/>
              <a:ext cx="1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28"/>
                </a:cxn>
                <a:cxn ang="0">
                  <a:pos x="12" y="43"/>
                </a:cxn>
                <a:cxn ang="0">
                  <a:pos x="12" y="55"/>
                </a:cxn>
              </a:cxnLst>
              <a:rect l="0" t="0" r="r" b="b"/>
              <a:pathLst>
                <a:path w="12" h="55">
                  <a:moveTo>
                    <a:pt x="0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43"/>
                  </a:lnTo>
                  <a:lnTo>
                    <a:pt x="12" y="5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0" name="Freeform 98"/>
            <p:cNvSpPr>
              <a:spLocks/>
            </p:cNvSpPr>
            <p:nvPr/>
          </p:nvSpPr>
          <p:spPr bwMode="auto">
            <a:xfrm>
              <a:off x="2130" y="724"/>
              <a:ext cx="1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8" y="21"/>
                </a:cxn>
                <a:cxn ang="0">
                  <a:pos x="68" y="9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6" y="0"/>
                </a:cxn>
              </a:cxnLst>
              <a:rect l="0" t="0" r="r" b="b"/>
              <a:pathLst>
                <a:path w="126" h="24">
                  <a:moveTo>
                    <a:pt x="0" y="24"/>
                  </a:moveTo>
                  <a:lnTo>
                    <a:pt x="0" y="24"/>
                  </a:lnTo>
                  <a:lnTo>
                    <a:pt x="28" y="21"/>
                  </a:lnTo>
                  <a:lnTo>
                    <a:pt x="68" y="9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6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1" name="Freeform 99"/>
            <p:cNvSpPr>
              <a:spLocks/>
            </p:cNvSpPr>
            <p:nvPr/>
          </p:nvSpPr>
          <p:spPr bwMode="auto">
            <a:xfrm>
              <a:off x="1474" y="773"/>
              <a:ext cx="873" cy="397"/>
            </a:xfrm>
            <a:custGeom>
              <a:avLst/>
              <a:gdLst/>
              <a:ahLst/>
              <a:cxnLst>
                <a:cxn ang="0">
                  <a:pos x="672" y="390"/>
                </a:cxn>
                <a:cxn ang="0">
                  <a:pos x="672" y="390"/>
                </a:cxn>
                <a:cxn ang="0">
                  <a:pos x="687" y="381"/>
                </a:cxn>
                <a:cxn ang="0">
                  <a:pos x="705" y="375"/>
                </a:cxn>
                <a:cxn ang="0">
                  <a:pos x="742" y="372"/>
                </a:cxn>
                <a:cxn ang="0">
                  <a:pos x="742" y="372"/>
                </a:cxn>
                <a:cxn ang="0">
                  <a:pos x="769" y="366"/>
                </a:cxn>
                <a:cxn ang="0">
                  <a:pos x="806" y="351"/>
                </a:cxn>
                <a:cxn ang="0">
                  <a:pos x="821" y="342"/>
                </a:cxn>
                <a:cxn ang="0">
                  <a:pos x="837" y="332"/>
                </a:cxn>
                <a:cxn ang="0">
                  <a:pos x="846" y="320"/>
                </a:cxn>
                <a:cxn ang="0">
                  <a:pos x="852" y="308"/>
                </a:cxn>
                <a:cxn ang="0">
                  <a:pos x="852" y="308"/>
                </a:cxn>
                <a:cxn ang="0">
                  <a:pos x="870" y="253"/>
                </a:cxn>
                <a:cxn ang="0">
                  <a:pos x="873" y="226"/>
                </a:cxn>
                <a:cxn ang="0">
                  <a:pos x="873" y="213"/>
                </a:cxn>
                <a:cxn ang="0">
                  <a:pos x="870" y="204"/>
                </a:cxn>
                <a:cxn ang="0">
                  <a:pos x="870" y="204"/>
                </a:cxn>
                <a:cxn ang="0">
                  <a:pos x="855" y="180"/>
                </a:cxn>
                <a:cxn ang="0">
                  <a:pos x="837" y="152"/>
                </a:cxn>
                <a:cxn ang="0">
                  <a:pos x="815" y="122"/>
                </a:cxn>
                <a:cxn ang="0">
                  <a:pos x="794" y="104"/>
                </a:cxn>
                <a:cxn ang="0">
                  <a:pos x="794" y="104"/>
                </a:cxn>
                <a:cxn ang="0">
                  <a:pos x="760" y="76"/>
                </a:cxn>
                <a:cxn ang="0">
                  <a:pos x="724" y="55"/>
                </a:cxn>
                <a:cxn ang="0">
                  <a:pos x="684" y="36"/>
                </a:cxn>
                <a:cxn ang="0">
                  <a:pos x="647" y="18"/>
                </a:cxn>
                <a:cxn ang="0">
                  <a:pos x="611" y="9"/>
                </a:cxn>
                <a:cxn ang="0">
                  <a:pos x="580" y="3"/>
                </a:cxn>
                <a:cxn ang="0">
                  <a:pos x="553" y="0"/>
                </a:cxn>
                <a:cxn ang="0">
                  <a:pos x="534" y="3"/>
                </a:cxn>
                <a:cxn ang="0">
                  <a:pos x="534" y="3"/>
                </a:cxn>
                <a:cxn ang="0">
                  <a:pos x="479" y="21"/>
                </a:cxn>
                <a:cxn ang="0">
                  <a:pos x="388" y="49"/>
                </a:cxn>
                <a:cxn ang="0">
                  <a:pos x="299" y="76"/>
                </a:cxn>
                <a:cxn ang="0">
                  <a:pos x="269" y="88"/>
                </a:cxn>
                <a:cxn ang="0">
                  <a:pos x="253" y="97"/>
                </a:cxn>
                <a:cxn ang="0">
                  <a:pos x="253" y="97"/>
                </a:cxn>
                <a:cxn ang="0">
                  <a:pos x="223" y="119"/>
                </a:cxn>
                <a:cxn ang="0">
                  <a:pos x="171" y="155"/>
                </a:cxn>
                <a:cxn ang="0">
                  <a:pos x="122" y="189"/>
                </a:cxn>
                <a:cxn ang="0">
                  <a:pos x="104" y="204"/>
                </a:cxn>
                <a:cxn ang="0">
                  <a:pos x="92" y="213"/>
                </a:cxn>
                <a:cxn ang="0">
                  <a:pos x="92" y="213"/>
                </a:cxn>
                <a:cxn ang="0">
                  <a:pos x="76" y="235"/>
                </a:cxn>
                <a:cxn ang="0">
                  <a:pos x="58" y="262"/>
                </a:cxn>
                <a:cxn ang="0">
                  <a:pos x="43" y="287"/>
                </a:cxn>
                <a:cxn ang="0">
                  <a:pos x="40" y="299"/>
                </a:cxn>
                <a:cxn ang="0">
                  <a:pos x="40" y="308"/>
                </a:cxn>
                <a:cxn ang="0">
                  <a:pos x="40" y="308"/>
                </a:cxn>
                <a:cxn ang="0">
                  <a:pos x="34" y="329"/>
                </a:cxn>
                <a:cxn ang="0">
                  <a:pos x="24" y="357"/>
                </a:cxn>
                <a:cxn ang="0">
                  <a:pos x="12" y="381"/>
                </a:cxn>
                <a:cxn ang="0">
                  <a:pos x="0" y="397"/>
                </a:cxn>
              </a:cxnLst>
              <a:rect l="0" t="0" r="r" b="b"/>
              <a:pathLst>
                <a:path w="873" h="397">
                  <a:moveTo>
                    <a:pt x="672" y="390"/>
                  </a:moveTo>
                  <a:lnTo>
                    <a:pt x="672" y="390"/>
                  </a:lnTo>
                  <a:lnTo>
                    <a:pt x="687" y="381"/>
                  </a:lnTo>
                  <a:lnTo>
                    <a:pt x="705" y="375"/>
                  </a:lnTo>
                  <a:lnTo>
                    <a:pt x="742" y="372"/>
                  </a:lnTo>
                  <a:lnTo>
                    <a:pt x="742" y="372"/>
                  </a:lnTo>
                  <a:lnTo>
                    <a:pt x="769" y="366"/>
                  </a:lnTo>
                  <a:lnTo>
                    <a:pt x="806" y="351"/>
                  </a:lnTo>
                  <a:lnTo>
                    <a:pt x="821" y="342"/>
                  </a:lnTo>
                  <a:lnTo>
                    <a:pt x="837" y="332"/>
                  </a:lnTo>
                  <a:lnTo>
                    <a:pt x="846" y="320"/>
                  </a:lnTo>
                  <a:lnTo>
                    <a:pt x="852" y="308"/>
                  </a:lnTo>
                  <a:lnTo>
                    <a:pt x="852" y="308"/>
                  </a:lnTo>
                  <a:lnTo>
                    <a:pt x="870" y="253"/>
                  </a:lnTo>
                  <a:lnTo>
                    <a:pt x="873" y="226"/>
                  </a:lnTo>
                  <a:lnTo>
                    <a:pt x="873" y="213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55" y="180"/>
                  </a:lnTo>
                  <a:lnTo>
                    <a:pt x="837" y="152"/>
                  </a:lnTo>
                  <a:lnTo>
                    <a:pt x="815" y="122"/>
                  </a:lnTo>
                  <a:lnTo>
                    <a:pt x="794" y="104"/>
                  </a:lnTo>
                  <a:lnTo>
                    <a:pt x="794" y="104"/>
                  </a:lnTo>
                  <a:lnTo>
                    <a:pt x="760" y="76"/>
                  </a:lnTo>
                  <a:lnTo>
                    <a:pt x="724" y="55"/>
                  </a:lnTo>
                  <a:lnTo>
                    <a:pt x="684" y="36"/>
                  </a:lnTo>
                  <a:lnTo>
                    <a:pt x="647" y="18"/>
                  </a:lnTo>
                  <a:lnTo>
                    <a:pt x="611" y="9"/>
                  </a:lnTo>
                  <a:lnTo>
                    <a:pt x="580" y="3"/>
                  </a:lnTo>
                  <a:lnTo>
                    <a:pt x="553" y="0"/>
                  </a:lnTo>
                  <a:lnTo>
                    <a:pt x="534" y="3"/>
                  </a:lnTo>
                  <a:lnTo>
                    <a:pt x="534" y="3"/>
                  </a:lnTo>
                  <a:lnTo>
                    <a:pt x="479" y="21"/>
                  </a:lnTo>
                  <a:lnTo>
                    <a:pt x="388" y="49"/>
                  </a:lnTo>
                  <a:lnTo>
                    <a:pt x="299" y="76"/>
                  </a:lnTo>
                  <a:lnTo>
                    <a:pt x="269" y="88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23" y="119"/>
                  </a:lnTo>
                  <a:lnTo>
                    <a:pt x="171" y="155"/>
                  </a:lnTo>
                  <a:lnTo>
                    <a:pt x="122" y="189"/>
                  </a:lnTo>
                  <a:lnTo>
                    <a:pt x="104" y="204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76" y="235"/>
                  </a:lnTo>
                  <a:lnTo>
                    <a:pt x="58" y="262"/>
                  </a:lnTo>
                  <a:lnTo>
                    <a:pt x="43" y="287"/>
                  </a:lnTo>
                  <a:lnTo>
                    <a:pt x="40" y="299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4" y="329"/>
                  </a:lnTo>
                  <a:lnTo>
                    <a:pt x="24" y="357"/>
                  </a:lnTo>
                  <a:lnTo>
                    <a:pt x="12" y="381"/>
                  </a:lnTo>
                  <a:lnTo>
                    <a:pt x="0" y="397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2" name="Freeform 100"/>
            <p:cNvSpPr>
              <a:spLocks/>
            </p:cNvSpPr>
            <p:nvPr/>
          </p:nvSpPr>
          <p:spPr bwMode="auto">
            <a:xfrm>
              <a:off x="1444" y="1066"/>
              <a:ext cx="73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24" y="33"/>
                </a:cxn>
                <a:cxn ang="0">
                  <a:pos x="42" y="24"/>
                </a:cxn>
                <a:cxn ang="0">
                  <a:pos x="58" y="15"/>
                </a:cxn>
                <a:cxn ang="0">
                  <a:pos x="73" y="0"/>
                </a:cxn>
              </a:cxnLst>
              <a:rect l="0" t="0" r="r" b="b"/>
              <a:pathLst>
                <a:path w="73" h="42">
                  <a:moveTo>
                    <a:pt x="0" y="42"/>
                  </a:moveTo>
                  <a:lnTo>
                    <a:pt x="0" y="42"/>
                  </a:lnTo>
                  <a:lnTo>
                    <a:pt x="24" y="33"/>
                  </a:lnTo>
                  <a:lnTo>
                    <a:pt x="42" y="24"/>
                  </a:lnTo>
                  <a:lnTo>
                    <a:pt x="58" y="15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3" name="Freeform 101"/>
            <p:cNvSpPr>
              <a:spLocks/>
            </p:cNvSpPr>
            <p:nvPr/>
          </p:nvSpPr>
          <p:spPr bwMode="auto">
            <a:xfrm>
              <a:off x="1514" y="892"/>
              <a:ext cx="49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5" y="21"/>
                </a:cxn>
                <a:cxn ang="0">
                  <a:pos x="33" y="46"/>
                </a:cxn>
                <a:cxn ang="0">
                  <a:pos x="39" y="58"/>
                </a:cxn>
                <a:cxn ang="0">
                  <a:pos x="46" y="70"/>
                </a:cxn>
                <a:cxn ang="0">
                  <a:pos x="49" y="85"/>
                </a:cxn>
                <a:cxn ang="0">
                  <a:pos x="46" y="100"/>
                </a:cxn>
              </a:cxnLst>
              <a:rect l="0" t="0" r="r" b="b"/>
              <a:pathLst>
                <a:path w="49" h="100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5" y="21"/>
                  </a:lnTo>
                  <a:lnTo>
                    <a:pt x="33" y="46"/>
                  </a:lnTo>
                  <a:lnTo>
                    <a:pt x="39" y="58"/>
                  </a:lnTo>
                  <a:lnTo>
                    <a:pt x="46" y="70"/>
                  </a:lnTo>
                  <a:lnTo>
                    <a:pt x="49" y="85"/>
                  </a:lnTo>
                  <a:lnTo>
                    <a:pt x="46" y="10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4" name="Freeform 102"/>
            <p:cNvSpPr>
              <a:spLocks/>
            </p:cNvSpPr>
            <p:nvPr/>
          </p:nvSpPr>
          <p:spPr bwMode="auto">
            <a:xfrm>
              <a:off x="1657" y="724"/>
              <a:ext cx="74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" y="27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46" y="73"/>
                </a:cxn>
                <a:cxn ang="0">
                  <a:pos x="61" y="101"/>
                </a:cxn>
                <a:cxn ang="0">
                  <a:pos x="70" y="128"/>
                </a:cxn>
                <a:cxn ang="0">
                  <a:pos x="74" y="137"/>
                </a:cxn>
                <a:cxn ang="0">
                  <a:pos x="70" y="146"/>
                </a:cxn>
              </a:cxnLst>
              <a:rect l="0" t="0" r="r" b="b"/>
              <a:pathLst>
                <a:path w="74" h="146">
                  <a:moveTo>
                    <a:pt x="0" y="0"/>
                  </a:moveTo>
                  <a:lnTo>
                    <a:pt x="0" y="0"/>
                  </a:lnTo>
                  <a:lnTo>
                    <a:pt x="19" y="27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6" y="73"/>
                  </a:lnTo>
                  <a:lnTo>
                    <a:pt x="61" y="101"/>
                  </a:lnTo>
                  <a:lnTo>
                    <a:pt x="70" y="128"/>
                  </a:lnTo>
                  <a:lnTo>
                    <a:pt x="74" y="137"/>
                  </a:lnTo>
                  <a:lnTo>
                    <a:pt x="70" y="146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5" name="Freeform 103"/>
            <p:cNvSpPr>
              <a:spLocks/>
            </p:cNvSpPr>
            <p:nvPr/>
          </p:nvSpPr>
          <p:spPr bwMode="auto">
            <a:xfrm>
              <a:off x="1688" y="718"/>
              <a:ext cx="1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52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2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6" name="Freeform 104"/>
            <p:cNvSpPr>
              <a:spLocks/>
            </p:cNvSpPr>
            <p:nvPr/>
          </p:nvSpPr>
          <p:spPr bwMode="auto">
            <a:xfrm>
              <a:off x="2017" y="690"/>
              <a:ext cx="34" cy="8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8" y="22"/>
                </a:cxn>
                <a:cxn ang="0">
                  <a:pos x="25" y="43"/>
                </a:cxn>
                <a:cxn ang="0">
                  <a:pos x="22" y="55"/>
                </a:cxn>
                <a:cxn ang="0">
                  <a:pos x="16" y="64"/>
                </a:cxn>
                <a:cxn ang="0">
                  <a:pos x="10" y="74"/>
                </a:cxn>
                <a:cxn ang="0">
                  <a:pos x="0" y="83"/>
                </a:cxn>
              </a:cxnLst>
              <a:rect l="0" t="0" r="r" b="b"/>
              <a:pathLst>
                <a:path w="34" h="83">
                  <a:moveTo>
                    <a:pt x="34" y="0"/>
                  </a:moveTo>
                  <a:lnTo>
                    <a:pt x="34" y="0"/>
                  </a:lnTo>
                  <a:lnTo>
                    <a:pt x="28" y="22"/>
                  </a:lnTo>
                  <a:lnTo>
                    <a:pt x="25" y="43"/>
                  </a:lnTo>
                  <a:lnTo>
                    <a:pt x="22" y="55"/>
                  </a:lnTo>
                  <a:lnTo>
                    <a:pt x="16" y="64"/>
                  </a:lnTo>
                  <a:lnTo>
                    <a:pt x="10" y="74"/>
                  </a:lnTo>
                  <a:lnTo>
                    <a:pt x="0" y="83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7" name="Freeform 105"/>
            <p:cNvSpPr>
              <a:spLocks/>
            </p:cNvSpPr>
            <p:nvPr/>
          </p:nvSpPr>
          <p:spPr bwMode="auto">
            <a:xfrm>
              <a:off x="2280" y="834"/>
              <a:ext cx="95" cy="5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76" y="21"/>
                </a:cxn>
                <a:cxn ang="0">
                  <a:pos x="52" y="39"/>
                </a:cxn>
                <a:cxn ang="0">
                  <a:pos x="37" y="46"/>
                </a:cxn>
                <a:cxn ang="0">
                  <a:pos x="24" y="49"/>
                </a:cxn>
                <a:cxn ang="0">
                  <a:pos x="12" y="52"/>
                </a:cxn>
                <a:cxn ang="0">
                  <a:pos x="0" y="49"/>
                </a:cxn>
              </a:cxnLst>
              <a:rect l="0" t="0" r="r" b="b"/>
              <a:pathLst>
                <a:path w="95" h="52">
                  <a:moveTo>
                    <a:pt x="95" y="0"/>
                  </a:moveTo>
                  <a:lnTo>
                    <a:pt x="95" y="0"/>
                  </a:lnTo>
                  <a:lnTo>
                    <a:pt x="76" y="21"/>
                  </a:lnTo>
                  <a:lnTo>
                    <a:pt x="52" y="39"/>
                  </a:lnTo>
                  <a:lnTo>
                    <a:pt x="37" y="46"/>
                  </a:lnTo>
                  <a:lnTo>
                    <a:pt x="24" y="49"/>
                  </a:lnTo>
                  <a:lnTo>
                    <a:pt x="12" y="52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8" name="Freeform 106"/>
            <p:cNvSpPr>
              <a:spLocks/>
            </p:cNvSpPr>
            <p:nvPr/>
          </p:nvSpPr>
          <p:spPr bwMode="auto">
            <a:xfrm>
              <a:off x="2347" y="938"/>
              <a:ext cx="55" cy="4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6" y="15"/>
                </a:cxn>
                <a:cxn ang="0">
                  <a:pos x="34" y="30"/>
                </a:cxn>
                <a:cxn ang="0">
                  <a:pos x="15" y="42"/>
                </a:cxn>
                <a:cxn ang="0">
                  <a:pos x="6" y="45"/>
                </a:cxn>
                <a:cxn ang="0">
                  <a:pos x="0" y="45"/>
                </a:cxn>
              </a:cxnLst>
              <a:rect l="0" t="0" r="r" b="b"/>
              <a:pathLst>
                <a:path w="55" h="45">
                  <a:moveTo>
                    <a:pt x="55" y="0"/>
                  </a:moveTo>
                  <a:lnTo>
                    <a:pt x="55" y="0"/>
                  </a:lnTo>
                  <a:lnTo>
                    <a:pt x="46" y="15"/>
                  </a:lnTo>
                  <a:lnTo>
                    <a:pt x="34" y="30"/>
                  </a:lnTo>
                  <a:lnTo>
                    <a:pt x="15" y="42"/>
                  </a:lnTo>
                  <a:lnTo>
                    <a:pt x="6" y="45"/>
                  </a:lnTo>
                  <a:lnTo>
                    <a:pt x="0" y="45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59" name="Freeform 107"/>
            <p:cNvSpPr>
              <a:spLocks/>
            </p:cNvSpPr>
            <p:nvPr/>
          </p:nvSpPr>
          <p:spPr bwMode="auto">
            <a:xfrm>
              <a:off x="2372" y="980"/>
              <a:ext cx="55" cy="22"/>
            </a:xfrm>
            <a:custGeom>
              <a:avLst/>
              <a:gdLst/>
              <a:ahLst/>
              <a:cxnLst>
                <a:cxn ang="0">
                  <a:pos x="55" y="22"/>
                </a:cxn>
                <a:cxn ang="0">
                  <a:pos x="55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5" h="22">
                  <a:moveTo>
                    <a:pt x="55" y="22"/>
                  </a:moveTo>
                  <a:lnTo>
                    <a:pt x="55" y="2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B36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4860" name="Group 108"/>
          <p:cNvGrpSpPr>
            <a:grpSpLocks/>
          </p:cNvGrpSpPr>
          <p:nvPr/>
        </p:nvGrpSpPr>
        <p:grpSpPr bwMode="auto">
          <a:xfrm>
            <a:off x="171450" y="2946400"/>
            <a:ext cx="2146300" cy="1250950"/>
            <a:chOff x="383" y="1506"/>
            <a:chExt cx="1352" cy="788"/>
          </a:xfrm>
        </p:grpSpPr>
        <p:sp>
          <p:nvSpPr>
            <p:cNvPr id="74861" name="Freeform 109"/>
            <p:cNvSpPr>
              <a:spLocks/>
            </p:cNvSpPr>
            <p:nvPr/>
          </p:nvSpPr>
          <p:spPr bwMode="auto">
            <a:xfrm>
              <a:off x="1481" y="1506"/>
              <a:ext cx="254" cy="231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85" y="244"/>
                </a:cxn>
                <a:cxn ang="0">
                  <a:pos x="268" y="0"/>
                </a:cxn>
              </a:cxnLst>
              <a:rect l="0" t="0" r="r" b="b"/>
              <a:pathLst>
                <a:path w="268" h="244">
                  <a:moveTo>
                    <a:pt x="0" y="244"/>
                  </a:moveTo>
                  <a:lnTo>
                    <a:pt x="85" y="244"/>
                  </a:lnTo>
                  <a:lnTo>
                    <a:pt x="268" y="0"/>
                  </a:lnTo>
                </a:path>
              </a:pathLst>
            </a:custGeom>
            <a:noFill/>
            <a:ln w="1905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62" name="Text Box 110"/>
            <p:cNvSpPr txBox="1">
              <a:spLocks noChangeArrowheads="1"/>
            </p:cNvSpPr>
            <p:nvPr/>
          </p:nvSpPr>
          <p:spPr bwMode="auto">
            <a:xfrm>
              <a:off x="383" y="1620"/>
              <a:ext cx="1247" cy="6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Cardioregulatory</a:t>
              </a:r>
            </a:p>
            <a:p>
              <a:pPr eaLnBrk="0" hangingPunct="0"/>
              <a:r>
                <a:rPr lang="en-US" sz="1600" b="1">
                  <a:latin typeface="Arial" charset="0"/>
                </a:rPr>
                <a:t>and vasomotor</a:t>
              </a:r>
            </a:p>
            <a:p>
              <a:pPr eaLnBrk="0" hangingPunct="0"/>
              <a:r>
                <a:rPr lang="en-US" sz="1600" b="1">
                  <a:latin typeface="Arial" charset="0"/>
                </a:rPr>
                <a:t>centers in the</a:t>
              </a:r>
            </a:p>
            <a:p>
              <a:pPr eaLnBrk="0" hangingPunct="0"/>
              <a:r>
                <a:rPr lang="en-US" sz="1600" b="1">
                  <a:latin typeface="Arial" charset="0"/>
                </a:rPr>
                <a:t>medulla oblongata</a:t>
              </a:r>
            </a:p>
          </p:txBody>
        </p:sp>
      </p:grpSp>
      <p:sp>
        <p:nvSpPr>
          <p:cNvPr id="74863" name="Freeform 111"/>
          <p:cNvSpPr>
            <a:spLocks/>
          </p:cNvSpPr>
          <p:nvPr/>
        </p:nvSpPr>
        <p:spPr bwMode="auto">
          <a:xfrm>
            <a:off x="6156325" y="1695450"/>
            <a:ext cx="442913" cy="331788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4" y="0"/>
              </a:cxn>
              <a:cxn ang="0">
                <a:pos x="86" y="6"/>
              </a:cxn>
              <a:cxn ang="0">
                <a:pos x="123" y="15"/>
              </a:cxn>
              <a:cxn ang="0">
                <a:pos x="147" y="21"/>
              </a:cxn>
              <a:cxn ang="0">
                <a:pos x="177" y="24"/>
              </a:cxn>
              <a:cxn ang="0">
                <a:pos x="214" y="21"/>
              </a:cxn>
              <a:cxn ang="0">
                <a:pos x="254" y="18"/>
              </a:cxn>
              <a:cxn ang="0">
                <a:pos x="254" y="18"/>
              </a:cxn>
              <a:cxn ang="0">
                <a:pos x="263" y="18"/>
              </a:cxn>
              <a:cxn ang="0">
                <a:pos x="272" y="18"/>
              </a:cxn>
              <a:cxn ang="0">
                <a:pos x="278" y="21"/>
              </a:cxn>
              <a:cxn ang="0">
                <a:pos x="284" y="27"/>
              </a:cxn>
              <a:cxn ang="0">
                <a:pos x="290" y="40"/>
              </a:cxn>
              <a:cxn ang="0">
                <a:pos x="293" y="55"/>
              </a:cxn>
              <a:cxn ang="0">
                <a:pos x="293" y="73"/>
              </a:cxn>
              <a:cxn ang="0">
                <a:pos x="293" y="73"/>
              </a:cxn>
              <a:cxn ang="0">
                <a:pos x="293" y="85"/>
              </a:cxn>
              <a:cxn ang="0">
                <a:pos x="290" y="104"/>
              </a:cxn>
              <a:cxn ang="0">
                <a:pos x="287" y="110"/>
              </a:cxn>
              <a:cxn ang="0">
                <a:pos x="278" y="116"/>
              </a:cxn>
              <a:cxn ang="0">
                <a:pos x="269" y="122"/>
              </a:cxn>
              <a:cxn ang="0">
                <a:pos x="251" y="125"/>
              </a:cxn>
              <a:cxn ang="0">
                <a:pos x="251" y="125"/>
              </a:cxn>
              <a:cxn ang="0">
                <a:pos x="223" y="128"/>
              </a:cxn>
              <a:cxn ang="0">
                <a:pos x="214" y="131"/>
              </a:cxn>
              <a:cxn ang="0">
                <a:pos x="208" y="134"/>
              </a:cxn>
              <a:cxn ang="0">
                <a:pos x="202" y="143"/>
              </a:cxn>
              <a:cxn ang="0">
                <a:pos x="202" y="149"/>
              </a:cxn>
              <a:cxn ang="0">
                <a:pos x="199" y="168"/>
              </a:cxn>
              <a:cxn ang="0">
                <a:pos x="199" y="168"/>
              </a:cxn>
              <a:cxn ang="0">
                <a:pos x="205" y="207"/>
              </a:cxn>
              <a:cxn ang="0">
                <a:pos x="208" y="223"/>
              </a:cxn>
              <a:cxn ang="0">
                <a:pos x="132" y="235"/>
              </a:cxn>
              <a:cxn ang="0">
                <a:pos x="0" y="229"/>
              </a:cxn>
              <a:cxn ang="0">
                <a:pos x="77" y="119"/>
              </a:cxn>
              <a:cxn ang="0">
                <a:pos x="25" y="85"/>
              </a:cxn>
              <a:cxn ang="0">
                <a:pos x="74" y="0"/>
              </a:cxn>
              <a:cxn ang="0">
                <a:pos x="74" y="0"/>
              </a:cxn>
            </a:cxnLst>
            <a:rect l="0" t="0" r="r" b="b"/>
            <a:pathLst>
              <a:path w="293" h="235">
                <a:moveTo>
                  <a:pt x="74" y="0"/>
                </a:moveTo>
                <a:lnTo>
                  <a:pt x="74" y="0"/>
                </a:lnTo>
                <a:lnTo>
                  <a:pt x="86" y="6"/>
                </a:lnTo>
                <a:lnTo>
                  <a:pt x="123" y="15"/>
                </a:lnTo>
                <a:lnTo>
                  <a:pt x="147" y="21"/>
                </a:lnTo>
                <a:lnTo>
                  <a:pt x="177" y="24"/>
                </a:lnTo>
                <a:lnTo>
                  <a:pt x="214" y="21"/>
                </a:lnTo>
                <a:lnTo>
                  <a:pt x="254" y="18"/>
                </a:lnTo>
                <a:lnTo>
                  <a:pt x="254" y="18"/>
                </a:lnTo>
                <a:lnTo>
                  <a:pt x="263" y="18"/>
                </a:lnTo>
                <a:lnTo>
                  <a:pt x="272" y="18"/>
                </a:lnTo>
                <a:lnTo>
                  <a:pt x="278" y="21"/>
                </a:lnTo>
                <a:lnTo>
                  <a:pt x="284" y="27"/>
                </a:lnTo>
                <a:lnTo>
                  <a:pt x="290" y="40"/>
                </a:lnTo>
                <a:lnTo>
                  <a:pt x="293" y="55"/>
                </a:lnTo>
                <a:lnTo>
                  <a:pt x="293" y="73"/>
                </a:lnTo>
                <a:lnTo>
                  <a:pt x="293" y="73"/>
                </a:lnTo>
                <a:lnTo>
                  <a:pt x="293" y="85"/>
                </a:lnTo>
                <a:lnTo>
                  <a:pt x="290" y="104"/>
                </a:lnTo>
                <a:lnTo>
                  <a:pt x="287" y="110"/>
                </a:lnTo>
                <a:lnTo>
                  <a:pt x="278" y="116"/>
                </a:lnTo>
                <a:lnTo>
                  <a:pt x="269" y="122"/>
                </a:lnTo>
                <a:lnTo>
                  <a:pt x="251" y="125"/>
                </a:lnTo>
                <a:lnTo>
                  <a:pt x="251" y="125"/>
                </a:lnTo>
                <a:lnTo>
                  <a:pt x="223" y="128"/>
                </a:lnTo>
                <a:lnTo>
                  <a:pt x="214" y="131"/>
                </a:lnTo>
                <a:lnTo>
                  <a:pt x="208" y="134"/>
                </a:lnTo>
                <a:lnTo>
                  <a:pt x="202" y="143"/>
                </a:lnTo>
                <a:lnTo>
                  <a:pt x="202" y="149"/>
                </a:lnTo>
                <a:lnTo>
                  <a:pt x="199" y="168"/>
                </a:lnTo>
                <a:lnTo>
                  <a:pt x="199" y="168"/>
                </a:lnTo>
                <a:lnTo>
                  <a:pt x="205" y="207"/>
                </a:lnTo>
                <a:lnTo>
                  <a:pt x="208" y="223"/>
                </a:lnTo>
                <a:lnTo>
                  <a:pt x="132" y="235"/>
                </a:lnTo>
                <a:lnTo>
                  <a:pt x="0" y="229"/>
                </a:lnTo>
                <a:lnTo>
                  <a:pt x="77" y="119"/>
                </a:lnTo>
                <a:lnTo>
                  <a:pt x="25" y="85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721B5C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4" name="Freeform 112"/>
          <p:cNvSpPr>
            <a:spLocks/>
          </p:cNvSpPr>
          <p:nvPr/>
        </p:nvSpPr>
        <p:spPr bwMode="auto">
          <a:xfrm>
            <a:off x="5868988" y="1901825"/>
            <a:ext cx="901700" cy="996950"/>
          </a:xfrm>
          <a:custGeom>
            <a:avLst/>
            <a:gdLst/>
            <a:ahLst/>
            <a:cxnLst>
              <a:cxn ang="0">
                <a:pos x="70" y="617"/>
              </a:cxn>
              <a:cxn ang="0">
                <a:pos x="138" y="660"/>
              </a:cxn>
              <a:cxn ang="0">
                <a:pos x="177" y="675"/>
              </a:cxn>
              <a:cxn ang="0">
                <a:pos x="205" y="678"/>
              </a:cxn>
              <a:cxn ang="0">
                <a:pos x="342" y="693"/>
              </a:cxn>
              <a:cxn ang="0">
                <a:pos x="464" y="705"/>
              </a:cxn>
              <a:cxn ang="0">
                <a:pos x="504" y="693"/>
              </a:cxn>
              <a:cxn ang="0">
                <a:pos x="550" y="672"/>
              </a:cxn>
              <a:cxn ang="0">
                <a:pos x="559" y="663"/>
              </a:cxn>
              <a:cxn ang="0">
                <a:pos x="577" y="626"/>
              </a:cxn>
              <a:cxn ang="0">
                <a:pos x="592" y="559"/>
              </a:cxn>
              <a:cxn ang="0">
                <a:pos x="592" y="464"/>
              </a:cxn>
              <a:cxn ang="0">
                <a:pos x="568" y="336"/>
              </a:cxn>
              <a:cxn ang="0">
                <a:pos x="537" y="245"/>
              </a:cxn>
              <a:cxn ang="0">
                <a:pos x="516" y="205"/>
              </a:cxn>
              <a:cxn ang="0">
                <a:pos x="522" y="183"/>
              </a:cxn>
              <a:cxn ang="0">
                <a:pos x="525" y="147"/>
              </a:cxn>
              <a:cxn ang="0">
                <a:pos x="516" y="110"/>
              </a:cxn>
              <a:cxn ang="0">
                <a:pos x="507" y="92"/>
              </a:cxn>
              <a:cxn ang="0">
                <a:pos x="482" y="46"/>
              </a:cxn>
              <a:cxn ang="0">
                <a:pos x="467" y="25"/>
              </a:cxn>
              <a:cxn ang="0">
                <a:pos x="446" y="3"/>
              </a:cxn>
              <a:cxn ang="0">
                <a:pos x="418" y="0"/>
              </a:cxn>
              <a:cxn ang="0">
                <a:pos x="388" y="25"/>
              </a:cxn>
              <a:cxn ang="0">
                <a:pos x="388" y="37"/>
              </a:cxn>
              <a:cxn ang="0">
                <a:pos x="376" y="80"/>
              </a:cxn>
              <a:cxn ang="0">
                <a:pos x="363" y="77"/>
              </a:cxn>
              <a:cxn ang="0">
                <a:pos x="312" y="67"/>
              </a:cxn>
              <a:cxn ang="0">
                <a:pos x="266" y="67"/>
              </a:cxn>
              <a:cxn ang="0">
                <a:pos x="241" y="74"/>
              </a:cxn>
              <a:cxn ang="0">
                <a:pos x="144" y="183"/>
              </a:cxn>
              <a:cxn ang="0">
                <a:pos x="0" y="470"/>
              </a:cxn>
              <a:cxn ang="0">
                <a:pos x="70" y="617"/>
              </a:cxn>
            </a:cxnLst>
            <a:rect l="0" t="0" r="r" b="b"/>
            <a:pathLst>
              <a:path w="595" h="705">
                <a:moveTo>
                  <a:pt x="70" y="617"/>
                </a:moveTo>
                <a:lnTo>
                  <a:pt x="70" y="617"/>
                </a:lnTo>
                <a:lnTo>
                  <a:pt x="104" y="641"/>
                </a:lnTo>
                <a:lnTo>
                  <a:pt x="138" y="660"/>
                </a:lnTo>
                <a:lnTo>
                  <a:pt x="159" y="669"/>
                </a:lnTo>
                <a:lnTo>
                  <a:pt x="177" y="675"/>
                </a:lnTo>
                <a:lnTo>
                  <a:pt x="177" y="675"/>
                </a:lnTo>
                <a:lnTo>
                  <a:pt x="205" y="678"/>
                </a:lnTo>
                <a:lnTo>
                  <a:pt x="244" y="684"/>
                </a:lnTo>
                <a:lnTo>
                  <a:pt x="342" y="693"/>
                </a:lnTo>
                <a:lnTo>
                  <a:pt x="464" y="705"/>
                </a:lnTo>
                <a:lnTo>
                  <a:pt x="464" y="705"/>
                </a:lnTo>
                <a:lnTo>
                  <a:pt x="476" y="702"/>
                </a:lnTo>
                <a:lnTo>
                  <a:pt x="504" y="693"/>
                </a:lnTo>
                <a:lnTo>
                  <a:pt x="534" y="681"/>
                </a:lnTo>
                <a:lnTo>
                  <a:pt x="550" y="672"/>
                </a:lnTo>
                <a:lnTo>
                  <a:pt x="559" y="663"/>
                </a:lnTo>
                <a:lnTo>
                  <a:pt x="559" y="663"/>
                </a:lnTo>
                <a:lnTo>
                  <a:pt x="568" y="647"/>
                </a:lnTo>
                <a:lnTo>
                  <a:pt x="577" y="626"/>
                </a:lnTo>
                <a:lnTo>
                  <a:pt x="586" y="599"/>
                </a:lnTo>
                <a:lnTo>
                  <a:pt x="592" y="559"/>
                </a:lnTo>
                <a:lnTo>
                  <a:pt x="595" y="516"/>
                </a:lnTo>
                <a:lnTo>
                  <a:pt x="592" y="464"/>
                </a:lnTo>
                <a:lnTo>
                  <a:pt x="583" y="403"/>
                </a:lnTo>
                <a:lnTo>
                  <a:pt x="568" y="336"/>
                </a:lnTo>
                <a:lnTo>
                  <a:pt x="568" y="336"/>
                </a:lnTo>
                <a:lnTo>
                  <a:pt x="537" y="245"/>
                </a:lnTo>
                <a:lnTo>
                  <a:pt x="528" y="223"/>
                </a:lnTo>
                <a:lnTo>
                  <a:pt x="516" y="205"/>
                </a:lnTo>
                <a:lnTo>
                  <a:pt x="516" y="205"/>
                </a:lnTo>
                <a:lnTo>
                  <a:pt x="522" y="183"/>
                </a:lnTo>
                <a:lnTo>
                  <a:pt x="525" y="159"/>
                </a:lnTo>
                <a:lnTo>
                  <a:pt x="525" y="147"/>
                </a:lnTo>
                <a:lnTo>
                  <a:pt x="522" y="129"/>
                </a:lnTo>
                <a:lnTo>
                  <a:pt x="516" y="110"/>
                </a:lnTo>
                <a:lnTo>
                  <a:pt x="507" y="92"/>
                </a:lnTo>
                <a:lnTo>
                  <a:pt x="507" y="92"/>
                </a:lnTo>
                <a:lnTo>
                  <a:pt x="498" y="71"/>
                </a:lnTo>
                <a:lnTo>
                  <a:pt x="482" y="46"/>
                </a:lnTo>
                <a:lnTo>
                  <a:pt x="482" y="46"/>
                </a:lnTo>
                <a:lnTo>
                  <a:pt x="467" y="25"/>
                </a:lnTo>
                <a:lnTo>
                  <a:pt x="458" y="13"/>
                </a:lnTo>
                <a:lnTo>
                  <a:pt x="446" y="3"/>
                </a:lnTo>
                <a:lnTo>
                  <a:pt x="434" y="0"/>
                </a:lnTo>
                <a:lnTo>
                  <a:pt x="418" y="0"/>
                </a:lnTo>
                <a:lnTo>
                  <a:pt x="403" y="6"/>
                </a:lnTo>
                <a:lnTo>
                  <a:pt x="388" y="25"/>
                </a:lnTo>
                <a:lnTo>
                  <a:pt x="388" y="25"/>
                </a:lnTo>
                <a:lnTo>
                  <a:pt x="388" y="37"/>
                </a:lnTo>
                <a:lnTo>
                  <a:pt x="385" y="55"/>
                </a:lnTo>
                <a:lnTo>
                  <a:pt x="376" y="80"/>
                </a:lnTo>
                <a:lnTo>
                  <a:pt x="376" y="80"/>
                </a:lnTo>
                <a:lnTo>
                  <a:pt x="363" y="77"/>
                </a:lnTo>
                <a:lnTo>
                  <a:pt x="333" y="71"/>
                </a:lnTo>
                <a:lnTo>
                  <a:pt x="312" y="67"/>
                </a:lnTo>
                <a:lnTo>
                  <a:pt x="290" y="67"/>
                </a:lnTo>
                <a:lnTo>
                  <a:pt x="266" y="67"/>
                </a:lnTo>
                <a:lnTo>
                  <a:pt x="241" y="74"/>
                </a:lnTo>
                <a:lnTo>
                  <a:pt x="241" y="74"/>
                </a:lnTo>
                <a:lnTo>
                  <a:pt x="208" y="116"/>
                </a:lnTo>
                <a:lnTo>
                  <a:pt x="144" y="183"/>
                </a:lnTo>
                <a:lnTo>
                  <a:pt x="55" y="278"/>
                </a:lnTo>
                <a:lnTo>
                  <a:pt x="0" y="470"/>
                </a:lnTo>
                <a:lnTo>
                  <a:pt x="12" y="541"/>
                </a:lnTo>
                <a:lnTo>
                  <a:pt x="70" y="617"/>
                </a:lnTo>
                <a:lnTo>
                  <a:pt x="70" y="617"/>
                </a:lnTo>
                <a:close/>
              </a:path>
            </a:pathLst>
          </a:custGeom>
          <a:solidFill>
            <a:srgbClr val="AF0034"/>
          </a:solidFill>
          <a:ln w="6350" cmpd="sng">
            <a:solidFill>
              <a:srgbClr val="9F082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5" name="Freeform 113"/>
          <p:cNvSpPr>
            <a:spLocks/>
          </p:cNvSpPr>
          <p:nvPr/>
        </p:nvSpPr>
        <p:spPr bwMode="auto">
          <a:xfrm>
            <a:off x="6170613" y="1957388"/>
            <a:ext cx="14287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8A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6" name="Freeform 114"/>
          <p:cNvSpPr>
            <a:spLocks/>
          </p:cNvSpPr>
          <p:nvPr/>
        </p:nvSpPr>
        <p:spPr bwMode="auto">
          <a:xfrm>
            <a:off x="6169025" y="1954213"/>
            <a:ext cx="1270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4"/>
              </a:cxn>
              <a:cxn ang="0">
                <a:pos x="6" y="24"/>
              </a:cxn>
              <a:cxn ang="0">
                <a:pos x="9" y="15"/>
              </a:cxn>
              <a:cxn ang="0">
                <a:pos x="6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24">
                <a:moveTo>
                  <a:pt x="0" y="0"/>
                </a:moveTo>
                <a:lnTo>
                  <a:pt x="6" y="24"/>
                </a:lnTo>
                <a:lnTo>
                  <a:pt x="6" y="24"/>
                </a:lnTo>
                <a:lnTo>
                  <a:pt x="9" y="15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633D7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7" name="Freeform 115"/>
          <p:cNvSpPr>
            <a:spLocks/>
          </p:cNvSpPr>
          <p:nvPr/>
        </p:nvSpPr>
        <p:spPr bwMode="auto">
          <a:xfrm>
            <a:off x="5799138" y="1670050"/>
            <a:ext cx="230187" cy="303213"/>
          </a:xfrm>
          <a:custGeom>
            <a:avLst/>
            <a:gdLst/>
            <a:ahLst/>
            <a:cxnLst>
              <a:cxn ang="0">
                <a:pos x="144" y="205"/>
              </a:cxn>
              <a:cxn ang="0">
                <a:pos x="144" y="205"/>
              </a:cxn>
              <a:cxn ang="0">
                <a:pos x="138" y="177"/>
              </a:cxn>
              <a:cxn ang="0">
                <a:pos x="138" y="138"/>
              </a:cxn>
              <a:cxn ang="0">
                <a:pos x="141" y="86"/>
              </a:cxn>
              <a:cxn ang="0">
                <a:pos x="144" y="58"/>
              </a:cxn>
              <a:cxn ang="0">
                <a:pos x="153" y="28"/>
              </a:cxn>
              <a:cxn ang="0">
                <a:pos x="153" y="22"/>
              </a:cxn>
              <a:cxn ang="0">
                <a:pos x="153" y="22"/>
              </a:cxn>
              <a:cxn ang="0">
                <a:pos x="147" y="19"/>
              </a:cxn>
              <a:cxn ang="0">
                <a:pos x="132" y="10"/>
              </a:cxn>
              <a:cxn ang="0">
                <a:pos x="107" y="0"/>
              </a:cxn>
              <a:cxn ang="0">
                <a:pos x="95" y="0"/>
              </a:cxn>
              <a:cxn ang="0">
                <a:pos x="80" y="0"/>
              </a:cxn>
              <a:cxn ang="0">
                <a:pos x="80" y="0"/>
              </a:cxn>
              <a:cxn ang="0">
                <a:pos x="52" y="7"/>
              </a:cxn>
              <a:cxn ang="0">
                <a:pos x="40" y="10"/>
              </a:cxn>
              <a:cxn ang="0">
                <a:pos x="31" y="16"/>
              </a:cxn>
              <a:cxn ang="0">
                <a:pos x="22" y="25"/>
              </a:cxn>
              <a:cxn ang="0">
                <a:pos x="12" y="37"/>
              </a:cxn>
              <a:cxn ang="0">
                <a:pos x="9" y="52"/>
              </a:cxn>
              <a:cxn ang="0">
                <a:pos x="6" y="71"/>
              </a:cxn>
              <a:cxn ang="0">
                <a:pos x="6" y="71"/>
              </a:cxn>
              <a:cxn ang="0">
                <a:pos x="6" y="132"/>
              </a:cxn>
              <a:cxn ang="0">
                <a:pos x="6" y="165"/>
              </a:cxn>
              <a:cxn ang="0">
                <a:pos x="0" y="196"/>
              </a:cxn>
              <a:cxn ang="0">
                <a:pos x="0" y="196"/>
              </a:cxn>
              <a:cxn ang="0">
                <a:pos x="37" y="205"/>
              </a:cxn>
              <a:cxn ang="0">
                <a:pos x="70" y="214"/>
              </a:cxn>
              <a:cxn ang="0">
                <a:pos x="89" y="214"/>
              </a:cxn>
              <a:cxn ang="0">
                <a:pos x="107" y="214"/>
              </a:cxn>
              <a:cxn ang="0">
                <a:pos x="125" y="211"/>
              </a:cxn>
              <a:cxn ang="0">
                <a:pos x="144" y="205"/>
              </a:cxn>
              <a:cxn ang="0">
                <a:pos x="144" y="205"/>
              </a:cxn>
              <a:cxn ang="0">
                <a:pos x="144" y="205"/>
              </a:cxn>
            </a:cxnLst>
            <a:rect l="0" t="0" r="r" b="b"/>
            <a:pathLst>
              <a:path w="153" h="214">
                <a:moveTo>
                  <a:pt x="144" y="205"/>
                </a:moveTo>
                <a:lnTo>
                  <a:pt x="144" y="205"/>
                </a:lnTo>
                <a:lnTo>
                  <a:pt x="138" y="177"/>
                </a:lnTo>
                <a:lnTo>
                  <a:pt x="138" y="138"/>
                </a:lnTo>
                <a:lnTo>
                  <a:pt x="141" y="86"/>
                </a:lnTo>
                <a:lnTo>
                  <a:pt x="144" y="58"/>
                </a:lnTo>
                <a:lnTo>
                  <a:pt x="153" y="28"/>
                </a:lnTo>
                <a:lnTo>
                  <a:pt x="153" y="22"/>
                </a:lnTo>
                <a:lnTo>
                  <a:pt x="153" y="22"/>
                </a:lnTo>
                <a:lnTo>
                  <a:pt x="147" y="19"/>
                </a:lnTo>
                <a:lnTo>
                  <a:pt x="132" y="10"/>
                </a:lnTo>
                <a:lnTo>
                  <a:pt x="107" y="0"/>
                </a:lnTo>
                <a:lnTo>
                  <a:pt x="95" y="0"/>
                </a:lnTo>
                <a:lnTo>
                  <a:pt x="80" y="0"/>
                </a:lnTo>
                <a:lnTo>
                  <a:pt x="80" y="0"/>
                </a:lnTo>
                <a:lnTo>
                  <a:pt x="52" y="7"/>
                </a:lnTo>
                <a:lnTo>
                  <a:pt x="40" y="10"/>
                </a:lnTo>
                <a:lnTo>
                  <a:pt x="31" y="16"/>
                </a:lnTo>
                <a:lnTo>
                  <a:pt x="22" y="25"/>
                </a:lnTo>
                <a:lnTo>
                  <a:pt x="12" y="37"/>
                </a:lnTo>
                <a:lnTo>
                  <a:pt x="9" y="52"/>
                </a:lnTo>
                <a:lnTo>
                  <a:pt x="6" y="71"/>
                </a:lnTo>
                <a:lnTo>
                  <a:pt x="6" y="71"/>
                </a:lnTo>
                <a:lnTo>
                  <a:pt x="6" y="132"/>
                </a:lnTo>
                <a:lnTo>
                  <a:pt x="6" y="165"/>
                </a:lnTo>
                <a:lnTo>
                  <a:pt x="0" y="196"/>
                </a:lnTo>
                <a:lnTo>
                  <a:pt x="0" y="196"/>
                </a:lnTo>
                <a:lnTo>
                  <a:pt x="37" y="205"/>
                </a:lnTo>
                <a:lnTo>
                  <a:pt x="70" y="214"/>
                </a:lnTo>
                <a:lnTo>
                  <a:pt x="89" y="214"/>
                </a:lnTo>
                <a:lnTo>
                  <a:pt x="107" y="214"/>
                </a:lnTo>
                <a:lnTo>
                  <a:pt x="125" y="211"/>
                </a:lnTo>
                <a:lnTo>
                  <a:pt x="144" y="205"/>
                </a:lnTo>
                <a:lnTo>
                  <a:pt x="144" y="205"/>
                </a:lnTo>
                <a:lnTo>
                  <a:pt x="144" y="205"/>
                </a:lnTo>
                <a:close/>
              </a:path>
            </a:pathLst>
          </a:custGeom>
          <a:solidFill>
            <a:srgbClr val="304A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8" name="Freeform 116"/>
          <p:cNvSpPr>
            <a:spLocks/>
          </p:cNvSpPr>
          <p:nvPr/>
        </p:nvSpPr>
        <p:spPr bwMode="auto">
          <a:xfrm>
            <a:off x="5695950" y="1936750"/>
            <a:ext cx="488950" cy="630238"/>
          </a:xfrm>
          <a:custGeom>
            <a:avLst/>
            <a:gdLst/>
            <a:ahLst/>
            <a:cxnLst>
              <a:cxn ang="0">
                <a:pos x="315" y="15"/>
              </a:cxn>
              <a:cxn ang="0">
                <a:pos x="321" y="21"/>
              </a:cxn>
              <a:cxn ang="0">
                <a:pos x="321" y="39"/>
              </a:cxn>
              <a:cxn ang="0">
                <a:pos x="315" y="15"/>
              </a:cxn>
              <a:cxn ang="0">
                <a:pos x="296" y="15"/>
              </a:cxn>
              <a:cxn ang="0">
                <a:pos x="278" y="21"/>
              </a:cxn>
              <a:cxn ang="0">
                <a:pos x="257" y="24"/>
              </a:cxn>
              <a:cxn ang="0">
                <a:pos x="232" y="18"/>
              </a:cxn>
              <a:cxn ang="0">
                <a:pos x="211" y="21"/>
              </a:cxn>
              <a:cxn ang="0">
                <a:pos x="208" y="9"/>
              </a:cxn>
              <a:cxn ang="0">
                <a:pos x="189" y="15"/>
              </a:cxn>
              <a:cxn ang="0">
                <a:pos x="153" y="18"/>
              </a:cxn>
              <a:cxn ang="0">
                <a:pos x="101" y="9"/>
              </a:cxn>
              <a:cxn ang="0">
                <a:pos x="64" y="0"/>
              </a:cxn>
              <a:cxn ang="0">
                <a:pos x="49" y="39"/>
              </a:cxn>
              <a:cxn ang="0">
                <a:pos x="31" y="91"/>
              </a:cxn>
              <a:cxn ang="0">
                <a:pos x="6" y="183"/>
              </a:cxn>
              <a:cxn ang="0">
                <a:pos x="0" y="238"/>
              </a:cxn>
              <a:cxn ang="0">
                <a:pos x="0" y="259"/>
              </a:cxn>
              <a:cxn ang="0">
                <a:pos x="15" y="329"/>
              </a:cxn>
              <a:cxn ang="0">
                <a:pos x="18" y="345"/>
              </a:cxn>
              <a:cxn ang="0">
                <a:pos x="46" y="400"/>
              </a:cxn>
              <a:cxn ang="0">
                <a:pos x="79" y="436"/>
              </a:cxn>
              <a:cxn ang="0">
                <a:pos x="92" y="445"/>
              </a:cxn>
              <a:cxn ang="0">
                <a:pos x="95" y="375"/>
              </a:cxn>
              <a:cxn ang="0">
                <a:pos x="104" y="320"/>
              </a:cxn>
              <a:cxn ang="0">
                <a:pos x="131" y="259"/>
              </a:cxn>
              <a:cxn ang="0">
                <a:pos x="153" y="232"/>
              </a:cxn>
              <a:cxn ang="0">
                <a:pos x="208" y="152"/>
              </a:cxn>
              <a:cxn ang="0">
                <a:pos x="220" y="137"/>
              </a:cxn>
              <a:cxn ang="0">
                <a:pos x="263" y="116"/>
              </a:cxn>
              <a:cxn ang="0">
                <a:pos x="278" y="104"/>
              </a:cxn>
              <a:cxn ang="0">
                <a:pos x="315" y="58"/>
              </a:cxn>
              <a:cxn ang="0">
                <a:pos x="324" y="33"/>
              </a:cxn>
              <a:cxn ang="0">
                <a:pos x="315" y="15"/>
              </a:cxn>
              <a:cxn ang="0">
                <a:pos x="315" y="15"/>
              </a:cxn>
            </a:cxnLst>
            <a:rect l="0" t="0" r="r" b="b"/>
            <a:pathLst>
              <a:path w="324" h="445">
                <a:moveTo>
                  <a:pt x="315" y="15"/>
                </a:moveTo>
                <a:lnTo>
                  <a:pt x="315" y="15"/>
                </a:lnTo>
                <a:lnTo>
                  <a:pt x="315" y="15"/>
                </a:lnTo>
                <a:lnTo>
                  <a:pt x="321" y="21"/>
                </a:lnTo>
                <a:lnTo>
                  <a:pt x="324" y="30"/>
                </a:lnTo>
                <a:lnTo>
                  <a:pt x="321" y="39"/>
                </a:lnTo>
                <a:lnTo>
                  <a:pt x="315" y="15"/>
                </a:lnTo>
                <a:lnTo>
                  <a:pt x="315" y="15"/>
                </a:lnTo>
                <a:lnTo>
                  <a:pt x="308" y="15"/>
                </a:lnTo>
                <a:lnTo>
                  <a:pt x="296" y="15"/>
                </a:lnTo>
                <a:lnTo>
                  <a:pt x="296" y="15"/>
                </a:lnTo>
                <a:lnTo>
                  <a:pt x="278" y="21"/>
                </a:lnTo>
                <a:lnTo>
                  <a:pt x="269" y="24"/>
                </a:lnTo>
                <a:lnTo>
                  <a:pt x="257" y="24"/>
                </a:lnTo>
                <a:lnTo>
                  <a:pt x="257" y="24"/>
                </a:lnTo>
                <a:lnTo>
                  <a:pt x="232" y="18"/>
                </a:lnTo>
                <a:lnTo>
                  <a:pt x="220" y="18"/>
                </a:lnTo>
                <a:lnTo>
                  <a:pt x="211" y="21"/>
                </a:lnTo>
                <a:lnTo>
                  <a:pt x="211" y="21"/>
                </a:lnTo>
                <a:lnTo>
                  <a:pt x="208" y="9"/>
                </a:lnTo>
                <a:lnTo>
                  <a:pt x="208" y="9"/>
                </a:lnTo>
                <a:lnTo>
                  <a:pt x="189" y="15"/>
                </a:lnTo>
                <a:lnTo>
                  <a:pt x="171" y="18"/>
                </a:lnTo>
                <a:lnTo>
                  <a:pt x="153" y="18"/>
                </a:lnTo>
                <a:lnTo>
                  <a:pt x="134" y="18"/>
                </a:lnTo>
                <a:lnTo>
                  <a:pt x="101" y="9"/>
                </a:lnTo>
                <a:lnTo>
                  <a:pt x="64" y="0"/>
                </a:lnTo>
                <a:lnTo>
                  <a:pt x="64" y="0"/>
                </a:lnTo>
                <a:lnTo>
                  <a:pt x="58" y="21"/>
                </a:lnTo>
                <a:lnTo>
                  <a:pt x="49" y="39"/>
                </a:lnTo>
                <a:lnTo>
                  <a:pt x="49" y="39"/>
                </a:lnTo>
                <a:lnTo>
                  <a:pt x="31" y="91"/>
                </a:lnTo>
                <a:lnTo>
                  <a:pt x="12" y="152"/>
                </a:lnTo>
                <a:lnTo>
                  <a:pt x="6" y="183"/>
                </a:lnTo>
                <a:lnTo>
                  <a:pt x="0" y="213"/>
                </a:lnTo>
                <a:lnTo>
                  <a:pt x="0" y="238"/>
                </a:lnTo>
                <a:lnTo>
                  <a:pt x="0" y="259"/>
                </a:lnTo>
                <a:lnTo>
                  <a:pt x="0" y="259"/>
                </a:lnTo>
                <a:lnTo>
                  <a:pt x="12" y="311"/>
                </a:lnTo>
                <a:lnTo>
                  <a:pt x="15" y="329"/>
                </a:lnTo>
                <a:lnTo>
                  <a:pt x="18" y="345"/>
                </a:lnTo>
                <a:lnTo>
                  <a:pt x="18" y="345"/>
                </a:lnTo>
                <a:lnTo>
                  <a:pt x="28" y="369"/>
                </a:lnTo>
                <a:lnTo>
                  <a:pt x="46" y="400"/>
                </a:lnTo>
                <a:lnTo>
                  <a:pt x="67" y="427"/>
                </a:lnTo>
                <a:lnTo>
                  <a:pt x="79" y="436"/>
                </a:lnTo>
                <a:lnTo>
                  <a:pt x="92" y="445"/>
                </a:lnTo>
                <a:lnTo>
                  <a:pt x="92" y="445"/>
                </a:lnTo>
                <a:lnTo>
                  <a:pt x="92" y="403"/>
                </a:lnTo>
                <a:lnTo>
                  <a:pt x="95" y="375"/>
                </a:lnTo>
                <a:lnTo>
                  <a:pt x="98" y="348"/>
                </a:lnTo>
                <a:lnTo>
                  <a:pt x="104" y="320"/>
                </a:lnTo>
                <a:lnTo>
                  <a:pt x="116" y="290"/>
                </a:lnTo>
                <a:lnTo>
                  <a:pt x="131" y="259"/>
                </a:lnTo>
                <a:lnTo>
                  <a:pt x="153" y="232"/>
                </a:lnTo>
                <a:lnTo>
                  <a:pt x="153" y="232"/>
                </a:lnTo>
                <a:lnTo>
                  <a:pt x="189" y="177"/>
                </a:lnTo>
                <a:lnTo>
                  <a:pt x="208" y="152"/>
                </a:lnTo>
                <a:lnTo>
                  <a:pt x="220" y="137"/>
                </a:lnTo>
                <a:lnTo>
                  <a:pt x="220" y="137"/>
                </a:lnTo>
                <a:lnTo>
                  <a:pt x="247" y="125"/>
                </a:lnTo>
                <a:lnTo>
                  <a:pt x="263" y="116"/>
                </a:lnTo>
                <a:lnTo>
                  <a:pt x="278" y="104"/>
                </a:lnTo>
                <a:lnTo>
                  <a:pt x="278" y="104"/>
                </a:lnTo>
                <a:lnTo>
                  <a:pt x="296" y="82"/>
                </a:lnTo>
                <a:lnTo>
                  <a:pt x="315" y="58"/>
                </a:lnTo>
                <a:lnTo>
                  <a:pt x="321" y="46"/>
                </a:lnTo>
                <a:lnTo>
                  <a:pt x="324" y="33"/>
                </a:lnTo>
                <a:lnTo>
                  <a:pt x="321" y="21"/>
                </a:lnTo>
                <a:lnTo>
                  <a:pt x="315" y="15"/>
                </a:lnTo>
                <a:lnTo>
                  <a:pt x="315" y="15"/>
                </a:lnTo>
                <a:lnTo>
                  <a:pt x="315" y="15"/>
                </a:lnTo>
                <a:close/>
              </a:path>
            </a:pathLst>
          </a:custGeom>
          <a:solidFill>
            <a:srgbClr val="801C62"/>
          </a:solidFill>
          <a:ln w="6350" cmpd="sng">
            <a:solidFill>
              <a:srgbClr val="3F173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869" name="Freeform 117"/>
          <p:cNvSpPr>
            <a:spLocks/>
          </p:cNvSpPr>
          <p:nvPr/>
        </p:nvSpPr>
        <p:spPr bwMode="auto">
          <a:xfrm>
            <a:off x="6000750" y="1268413"/>
            <a:ext cx="515938" cy="723900"/>
          </a:xfrm>
          <a:custGeom>
            <a:avLst/>
            <a:gdLst/>
            <a:ahLst/>
            <a:cxnLst>
              <a:cxn ang="0">
                <a:pos x="9" y="494"/>
              </a:cxn>
              <a:cxn ang="0">
                <a:pos x="0" y="442"/>
              </a:cxn>
              <a:cxn ang="0">
                <a:pos x="3" y="360"/>
              </a:cxn>
              <a:cxn ang="0">
                <a:pos x="21" y="284"/>
              </a:cxn>
              <a:cxn ang="0">
                <a:pos x="45" y="232"/>
              </a:cxn>
              <a:cxn ang="0">
                <a:pos x="61" y="204"/>
              </a:cxn>
              <a:cxn ang="0">
                <a:pos x="79" y="164"/>
              </a:cxn>
              <a:cxn ang="0">
                <a:pos x="79" y="134"/>
              </a:cxn>
              <a:cxn ang="0">
                <a:pos x="61" y="94"/>
              </a:cxn>
              <a:cxn ang="0">
                <a:pos x="39" y="70"/>
              </a:cxn>
              <a:cxn ang="0">
                <a:pos x="42" y="49"/>
              </a:cxn>
              <a:cxn ang="0">
                <a:pos x="55" y="30"/>
              </a:cxn>
              <a:cxn ang="0">
                <a:pos x="70" y="21"/>
              </a:cxn>
              <a:cxn ang="0">
                <a:pos x="94" y="21"/>
              </a:cxn>
              <a:cxn ang="0">
                <a:pos x="103" y="27"/>
              </a:cxn>
              <a:cxn ang="0">
                <a:pos x="140" y="91"/>
              </a:cxn>
              <a:cxn ang="0">
                <a:pos x="149" y="116"/>
              </a:cxn>
              <a:cxn ang="0">
                <a:pos x="158" y="134"/>
              </a:cxn>
              <a:cxn ang="0">
                <a:pos x="171" y="137"/>
              </a:cxn>
              <a:cxn ang="0">
                <a:pos x="186" y="122"/>
              </a:cxn>
              <a:cxn ang="0">
                <a:pos x="195" y="106"/>
              </a:cxn>
              <a:cxn ang="0">
                <a:pos x="250" y="12"/>
              </a:cxn>
              <a:cxn ang="0">
                <a:pos x="259" y="0"/>
              </a:cxn>
              <a:cxn ang="0">
                <a:pos x="287" y="0"/>
              </a:cxn>
              <a:cxn ang="0">
                <a:pos x="299" y="6"/>
              </a:cxn>
              <a:cxn ang="0">
                <a:pos x="299" y="21"/>
              </a:cxn>
              <a:cxn ang="0">
                <a:pos x="284" y="52"/>
              </a:cxn>
              <a:cxn ang="0">
                <a:pos x="268" y="88"/>
              </a:cxn>
              <a:cxn ang="0">
                <a:pos x="296" y="61"/>
              </a:cxn>
              <a:cxn ang="0">
                <a:pos x="317" y="45"/>
              </a:cxn>
              <a:cxn ang="0">
                <a:pos x="326" y="45"/>
              </a:cxn>
              <a:cxn ang="0">
                <a:pos x="342" y="55"/>
              </a:cxn>
              <a:cxn ang="0">
                <a:pos x="342" y="61"/>
              </a:cxn>
              <a:cxn ang="0">
                <a:pos x="338" y="79"/>
              </a:cxn>
              <a:cxn ang="0">
                <a:pos x="320" y="106"/>
              </a:cxn>
              <a:cxn ang="0">
                <a:pos x="314" y="125"/>
              </a:cxn>
              <a:cxn ang="0">
                <a:pos x="305" y="168"/>
              </a:cxn>
              <a:cxn ang="0">
                <a:pos x="311" y="195"/>
              </a:cxn>
              <a:cxn ang="0">
                <a:pos x="323" y="226"/>
              </a:cxn>
              <a:cxn ang="0">
                <a:pos x="335" y="284"/>
              </a:cxn>
              <a:cxn ang="0">
                <a:pos x="332" y="323"/>
              </a:cxn>
              <a:cxn ang="0">
                <a:pos x="317" y="323"/>
              </a:cxn>
              <a:cxn ang="0">
                <a:pos x="259" y="323"/>
              </a:cxn>
              <a:cxn ang="0">
                <a:pos x="213" y="314"/>
              </a:cxn>
              <a:cxn ang="0">
                <a:pos x="213" y="302"/>
              </a:cxn>
              <a:cxn ang="0">
                <a:pos x="204" y="305"/>
              </a:cxn>
              <a:cxn ang="0">
                <a:pos x="192" y="317"/>
              </a:cxn>
              <a:cxn ang="0">
                <a:pos x="168" y="357"/>
              </a:cxn>
              <a:cxn ang="0">
                <a:pos x="161" y="381"/>
              </a:cxn>
              <a:cxn ang="0">
                <a:pos x="161" y="409"/>
              </a:cxn>
              <a:cxn ang="0">
                <a:pos x="161" y="448"/>
              </a:cxn>
              <a:cxn ang="0">
                <a:pos x="149" y="479"/>
              </a:cxn>
              <a:cxn ang="0">
                <a:pos x="140" y="494"/>
              </a:cxn>
              <a:cxn ang="0">
                <a:pos x="119" y="512"/>
              </a:cxn>
              <a:cxn ang="0">
                <a:pos x="119" y="497"/>
              </a:cxn>
              <a:cxn ang="0">
                <a:pos x="113" y="488"/>
              </a:cxn>
              <a:cxn ang="0">
                <a:pos x="94" y="488"/>
              </a:cxn>
              <a:cxn ang="0">
                <a:pos x="76" y="494"/>
              </a:cxn>
              <a:cxn ang="0">
                <a:pos x="55" y="497"/>
              </a:cxn>
              <a:cxn ang="0">
                <a:pos x="30" y="491"/>
              </a:cxn>
              <a:cxn ang="0">
                <a:pos x="9" y="494"/>
              </a:cxn>
              <a:cxn ang="0">
                <a:pos x="9" y="494"/>
              </a:cxn>
            </a:cxnLst>
            <a:rect l="0" t="0" r="r" b="b"/>
            <a:pathLst>
              <a:path w="342" h="512">
                <a:moveTo>
                  <a:pt x="9" y="494"/>
                </a:moveTo>
                <a:lnTo>
                  <a:pt x="9" y="494"/>
                </a:lnTo>
                <a:lnTo>
                  <a:pt x="3" y="470"/>
                </a:lnTo>
                <a:lnTo>
                  <a:pt x="0" y="442"/>
                </a:lnTo>
                <a:lnTo>
                  <a:pt x="0" y="406"/>
                </a:lnTo>
                <a:lnTo>
                  <a:pt x="3" y="360"/>
                </a:lnTo>
                <a:lnTo>
                  <a:pt x="12" y="311"/>
                </a:lnTo>
                <a:lnTo>
                  <a:pt x="21" y="284"/>
                </a:lnTo>
                <a:lnTo>
                  <a:pt x="30" y="259"/>
                </a:lnTo>
                <a:lnTo>
                  <a:pt x="45" y="232"/>
                </a:lnTo>
                <a:lnTo>
                  <a:pt x="61" y="204"/>
                </a:lnTo>
                <a:lnTo>
                  <a:pt x="61" y="204"/>
                </a:lnTo>
                <a:lnTo>
                  <a:pt x="73" y="180"/>
                </a:lnTo>
                <a:lnTo>
                  <a:pt x="79" y="164"/>
                </a:lnTo>
                <a:lnTo>
                  <a:pt x="79" y="152"/>
                </a:lnTo>
                <a:lnTo>
                  <a:pt x="79" y="134"/>
                </a:lnTo>
                <a:lnTo>
                  <a:pt x="73" y="116"/>
                </a:lnTo>
                <a:lnTo>
                  <a:pt x="61" y="94"/>
                </a:lnTo>
                <a:lnTo>
                  <a:pt x="39" y="70"/>
                </a:lnTo>
                <a:lnTo>
                  <a:pt x="39" y="70"/>
                </a:lnTo>
                <a:lnTo>
                  <a:pt x="39" y="58"/>
                </a:lnTo>
                <a:lnTo>
                  <a:pt x="42" y="49"/>
                </a:lnTo>
                <a:lnTo>
                  <a:pt x="45" y="39"/>
                </a:lnTo>
                <a:lnTo>
                  <a:pt x="55" y="30"/>
                </a:lnTo>
                <a:lnTo>
                  <a:pt x="55" y="30"/>
                </a:lnTo>
                <a:lnTo>
                  <a:pt x="70" y="21"/>
                </a:lnTo>
                <a:lnTo>
                  <a:pt x="82" y="21"/>
                </a:lnTo>
                <a:lnTo>
                  <a:pt x="94" y="21"/>
                </a:lnTo>
                <a:lnTo>
                  <a:pt x="103" y="27"/>
                </a:lnTo>
                <a:lnTo>
                  <a:pt x="103" y="27"/>
                </a:lnTo>
                <a:lnTo>
                  <a:pt x="125" y="64"/>
                </a:lnTo>
                <a:lnTo>
                  <a:pt x="140" y="91"/>
                </a:lnTo>
                <a:lnTo>
                  <a:pt x="149" y="116"/>
                </a:lnTo>
                <a:lnTo>
                  <a:pt x="149" y="116"/>
                </a:lnTo>
                <a:lnTo>
                  <a:pt x="155" y="128"/>
                </a:lnTo>
                <a:lnTo>
                  <a:pt x="158" y="134"/>
                </a:lnTo>
                <a:lnTo>
                  <a:pt x="164" y="137"/>
                </a:lnTo>
                <a:lnTo>
                  <a:pt x="171" y="137"/>
                </a:lnTo>
                <a:lnTo>
                  <a:pt x="177" y="131"/>
                </a:lnTo>
                <a:lnTo>
                  <a:pt x="186" y="122"/>
                </a:lnTo>
                <a:lnTo>
                  <a:pt x="195" y="106"/>
                </a:lnTo>
                <a:lnTo>
                  <a:pt x="195" y="106"/>
                </a:lnTo>
                <a:lnTo>
                  <a:pt x="235" y="36"/>
                </a:lnTo>
                <a:lnTo>
                  <a:pt x="250" y="12"/>
                </a:lnTo>
                <a:lnTo>
                  <a:pt x="259" y="0"/>
                </a:lnTo>
                <a:lnTo>
                  <a:pt x="259" y="0"/>
                </a:lnTo>
                <a:lnTo>
                  <a:pt x="271" y="0"/>
                </a:lnTo>
                <a:lnTo>
                  <a:pt x="287" y="0"/>
                </a:lnTo>
                <a:lnTo>
                  <a:pt x="293" y="3"/>
                </a:lnTo>
                <a:lnTo>
                  <a:pt x="299" y="6"/>
                </a:lnTo>
                <a:lnTo>
                  <a:pt x="302" y="12"/>
                </a:lnTo>
                <a:lnTo>
                  <a:pt x="299" y="21"/>
                </a:lnTo>
                <a:lnTo>
                  <a:pt x="299" y="21"/>
                </a:lnTo>
                <a:lnTo>
                  <a:pt x="284" y="52"/>
                </a:lnTo>
                <a:lnTo>
                  <a:pt x="274" y="70"/>
                </a:lnTo>
                <a:lnTo>
                  <a:pt x="268" y="88"/>
                </a:lnTo>
                <a:lnTo>
                  <a:pt x="268" y="88"/>
                </a:lnTo>
                <a:lnTo>
                  <a:pt x="296" y="61"/>
                </a:lnTo>
                <a:lnTo>
                  <a:pt x="308" y="52"/>
                </a:lnTo>
                <a:lnTo>
                  <a:pt x="317" y="45"/>
                </a:lnTo>
                <a:lnTo>
                  <a:pt x="317" y="45"/>
                </a:lnTo>
                <a:lnTo>
                  <a:pt x="326" y="45"/>
                </a:lnTo>
                <a:lnTo>
                  <a:pt x="335" y="49"/>
                </a:lnTo>
                <a:lnTo>
                  <a:pt x="342" y="55"/>
                </a:lnTo>
                <a:lnTo>
                  <a:pt x="342" y="61"/>
                </a:lnTo>
                <a:lnTo>
                  <a:pt x="342" y="61"/>
                </a:lnTo>
                <a:lnTo>
                  <a:pt x="342" y="70"/>
                </a:lnTo>
                <a:lnTo>
                  <a:pt x="338" y="79"/>
                </a:lnTo>
                <a:lnTo>
                  <a:pt x="332" y="91"/>
                </a:lnTo>
                <a:lnTo>
                  <a:pt x="320" y="106"/>
                </a:lnTo>
                <a:lnTo>
                  <a:pt x="320" y="106"/>
                </a:lnTo>
                <a:lnTo>
                  <a:pt x="314" y="125"/>
                </a:lnTo>
                <a:lnTo>
                  <a:pt x="308" y="143"/>
                </a:lnTo>
                <a:lnTo>
                  <a:pt x="305" y="168"/>
                </a:lnTo>
                <a:lnTo>
                  <a:pt x="308" y="183"/>
                </a:lnTo>
                <a:lnTo>
                  <a:pt x="311" y="195"/>
                </a:lnTo>
                <a:lnTo>
                  <a:pt x="311" y="195"/>
                </a:lnTo>
                <a:lnTo>
                  <a:pt x="323" y="226"/>
                </a:lnTo>
                <a:lnTo>
                  <a:pt x="332" y="253"/>
                </a:lnTo>
                <a:lnTo>
                  <a:pt x="335" y="284"/>
                </a:lnTo>
                <a:lnTo>
                  <a:pt x="335" y="302"/>
                </a:lnTo>
                <a:lnTo>
                  <a:pt x="332" y="323"/>
                </a:lnTo>
                <a:lnTo>
                  <a:pt x="332" y="323"/>
                </a:lnTo>
                <a:lnTo>
                  <a:pt x="317" y="323"/>
                </a:lnTo>
                <a:lnTo>
                  <a:pt x="293" y="326"/>
                </a:lnTo>
                <a:lnTo>
                  <a:pt x="259" y="323"/>
                </a:lnTo>
                <a:lnTo>
                  <a:pt x="238" y="320"/>
                </a:lnTo>
                <a:lnTo>
                  <a:pt x="213" y="314"/>
                </a:lnTo>
                <a:lnTo>
                  <a:pt x="213" y="314"/>
                </a:lnTo>
                <a:lnTo>
                  <a:pt x="213" y="302"/>
                </a:lnTo>
                <a:lnTo>
                  <a:pt x="210" y="299"/>
                </a:lnTo>
                <a:lnTo>
                  <a:pt x="204" y="305"/>
                </a:lnTo>
                <a:lnTo>
                  <a:pt x="204" y="305"/>
                </a:lnTo>
                <a:lnTo>
                  <a:pt x="192" y="317"/>
                </a:lnTo>
                <a:lnTo>
                  <a:pt x="180" y="332"/>
                </a:lnTo>
                <a:lnTo>
                  <a:pt x="168" y="357"/>
                </a:lnTo>
                <a:lnTo>
                  <a:pt x="164" y="369"/>
                </a:lnTo>
                <a:lnTo>
                  <a:pt x="161" y="381"/>
                </a:lnTo>
                <a:lnTo>
                  <a:pt x="161" y="381"/>
                </a:lnTo>
                <a:lnTo>
                  <a:pt x="161" y="409"/>
                </a:lnTo>
                <a:lnTo>
                  <a:pt x="161" y="436"/>
                </a:lnTo>
                <a:lnTo>
                  <a:pt x="161" y="448"/>
                </a:lnTo>
                <a:lnTo>
                  <a:pt x="155" y="464"/>
                </a:lnTo>
                <a:lnTo>
                  <a:pt x="149" y="479"/>
                </a:lnTo>
                <a:lnTo>
                  <a:pt x="140" y="494"/>
                </a:lnTo>
                <a:lnTo>
                  <a:pt x="140" y="494"/>
                </a:lnTo>
                <a:lnTo>
                  <a:pt x="119" y="512"/>
                </a:lnTo>
                <a:lnTo>
                  <a:pt x="119" y="512"/>
                </a:lnTo>
                <a:lnTo>
                  <a:pt x="122" y="506"/>
                </a:lnTo>
                <a:lnTo>
                  <a:pt x="119" y="497"/>
                </a:lnTo>
                <a:lnTo>
                  <a:pt x="119" y="491"/>
                </a:lnTo>
                <a:lnTo>
                  <a:pt x="113" y="488"/>
                </a:lnTo>
                <a:lnTo>
                  <a:pt x="106" y="488"/>
                </a:lnTo>
                <a:lnTo>
                  <a:pt x="94" y="488"/>
                </a:lnTo>
                <a:lnTo>
                  <a:pt x="94" y="488"/>
                </a:lnTo>
                <a:lnTo>
                  <a:pt x="76" y="494"/>
                </a:lnTo>
                <a:lnTo>
                  <a:pt x="67" y="497"/>
                </a:lnTo>
                <a:lnTo>
                  <a:pt x="55" y="497"/>
                </a:lnTo>
                <a:lnTo>
                  <a:pt x="55" y="497"/>
                </a:lnTo>
                <a:lnTo>
                  <a:pt x="30" y="491"/>
                </a:lnTo>
                <a:lnTo>
                  <a:pt x="18" y="491"/>
                </a:lnTo>
                <a:lnTo>
                  <a:pt x="9" y="494"/>
                </a:lnTo>
                <a:lnTo>
                  <a:pt x="9" y="494"/>
                </a:lnTo>
                <a:lnTo>
                  <a:pt x="9" y="494"/>
                </a:lnTo>
                <a:close/>
              </a:path>
            </a:pathLst>
          </a:custGeom>
          <a:solidFill>
            <a:srgbClr val="B1001D"/>
          </a:solidFill>
          <a:ln w="6350" cmpd="sng">
            <a:solidFill>
              <a:srgbClr val="901A27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4870" name="Group 118"/>
          <p:cNvGrpSpPr>
            <a:grpSpLocks/>
          </p:cNvGrpSpPr>
          <p:nvPr/>
        </p:nvGrpSpPr>
        <p:grpSpPr bwMode="auto">
          <a:xfrm>
            <a:off x="5834063" y="1936750"/>
            <a:ext cx="887412" cy="979488"/>
            <a:chOff x="4145" y="1167"/>
            <a:chExt cx="518" cy="613"/>
          </a:xfrm>
        </p:grpSpPr>
        <p:sp>
          <p:nvSpPr>
            <p:cNvPr id="74871" name="Freeform 119"/>
            <p:cNvSpPr>
              <a:spLocks/>
            </p:cNvSpPr>
            <p:nvPr/>
          </p:nvSpPr>
          <p:spPr bwMode="auto">
            <a:xfrm>
              <a:off x="4145" y="1167"/>
              <a:ext cx="278" cy="534"/>
            </a:xfrm>
            <a:custGeom>
              <a:avLst/>
              <a:gdLst/>
              <a:ahLst/>
              <a:cxnLst>
                <a:cxn ang="0">
                  <a:pos x="250" y="21"/>
                </a:cxn>
                <a:cxn ang="0">
                  <a:pos x="305" y="3"/>
                </a:cxn>
                <a:cxn ang="0">
                  <a:pos x="314" y="21"/>
                </a:cxn>
                <a:cxn ang="0">
                  <a:pos x="302" y="39"/>
                </a:cxn>
                <a:cxn ang="0">
                  <a:pos x="284" y="61"/>
                </a:cxn>
                <a:cxn ang="0">
                  <a:pos x="256" y="82"/>
                </a:cxn>
                <a:cxn ang="0">
                  <a:pos x="235" y="122"/>
                </a:cxn>
                <a:cxn ang="0">
                  <a:pos x="210" y="146"/>
                </a:cxn>
                <a:cxn ang="0">
                  <a:pos x="198" y="165"/>
                </a:cxn>
                <a:cxn ang="0">
                  <a:pos x="180" y="177"/>
                </a:cxn>
                <a:cxn ang="0">
                  <a:pos x="186" y="198"/>
                </a:cxn>
                <a:cxn ang="0">
                  <a:pos x="195" y="220"/>
                </a:cxn>
                <a:cxn ang="0">
                  <a:pos x="192" y="265"/>
                </a:cxn>
                <a:cxn ang="0">
                  <a:pos x="189" y="290"/>
                </a:cxn>
                <a:cxn ang="0">
                  <a:pos x="168" y="287"/>
                </a:cxn>
                <a:cxn ang="0">
                  <a:pos x="125" y="271"/>
                </a:cxn>
                <a:cxn ang="0">
                  <a:pos x="100" y="290"/>
                </a:cxn>
                <a:cxn ang="0">
                  <a:pos x="91" y="305"/>
                </a:cxn>
                <a:cxn ang="0">
                  <a:pos x="107" y="360"/>
                </a:cxn>
                <a:cxn ang="0">
                  <a:pos x="122" y="381"/>
                </a:cxn>
                <a:cxn ang="0">
                  <a:pos x="143" y="412"/>
                </a:cxn>
                <a:cxn ang="0">
                  <a:pos x="158" y="455"/>
                </a:cxn>
                <a:cxn ang="0">
                  <a:pos x="158" y="473"/>
                </a:cxn>
                <a:cxn ang="0">
                  <a:pos x="146" y="467"/>
                </a:cxn>
                <a:cxn ang="0">
                  <a:pos x="107" y="433"/>
                </a:cxn>
                <a:cxn ang="0">
                  <a:pos x="94" y="424"/>
                </a:cxn>
                <a:cxn ang="0">
                  <a:pos x="97" y="433"/>
                </a:cxn>
                <a:cxn ang="0">
                  <a:pos x="100" y="455"/>
                </a:cxn>
                <a:cxn ang="0">
                  <a:pos x="85" y="461"/>
                </a:cxn>
                <a:cxn ang="0">
                  <a:pos x="61" y="467"/>
                </a:cxn>
                <a:cxn ang="0">
                  <a:pos x="52" y="467"/>
                </a:cxn>
                <a:cxn ang="0">
                  <a:pos x="52" y="488"/>
                </a:cxn>
                <a:cxn ang="0">
                  <a:pos x="46" y="500"/>
                </a:cxn>
                <a:cxn ang="0">
                  <a:pos x="39" y="497"/>
                </a:cxn>
                <a:cxn ang="0">
                  <a:pos x="58" y="531"/>
                </a:cxn>
                <a:cxn ang="0">
                  <a:pos x="76" y="555"/>
                </a:cxn>
                <a:cxn ang="0">
                  <a:pos x="91" y="577"/>
                </a:cxn>
                <a:cxn ang="0">
                  <a:pos x="116" y="604"/>
                </a:cxn>
                <a:cxn ang="0">
                  <a:pos x="61" y="561"/>
                </a:cxn>
                <a:cxn ang="0">
                  <a:pos x="21" y="509"/>
                </a:cxn>
                <a:cxn ang="0">
                  <a:pos x="0" y="448"/>
                </a:cxn>
                <a:cxn ang="0">
                  <a:pos x="0" y="381"/>
                </a:cxn>
                <a:cxn ang="0">
                  <a:pos x="88" y="146"/>
                </a:cxn>
              </a:cxnLst>
              <a:rect l="0" t="0" r="r" b="b"/>
              <a:pathLst>
                <a:path w="314" h="604">
                  <a:moveTo>
                    <a:pt x="207" y="49"/>
                  </a:moveTo>
                  <a:lnTo>
                    <a:pt x="207" y="49"/>
                  </a:lnTo>
                  <a:lnTo>
                    <a:pt x="250" y="21"/>
                  </a:lnTo>
                  <a:lnTo>
                    <a:pt x="284" y="6"/>
                  </a:lnTo>
                  <a:lnTo>
                    <a:pt x="296" y="0"/>
                  </a:lnTo>
                  <a:lnTo>
                    <a:pt x="305" y="3"/>
                  </a:lnTo>
                  <a:lnTo>
                    <a:pt x="305" y="3"/>
                  </a:lnTo>
                  <a:lnTo>
                    <a:pt x="311" y="12"/>
                  </a:lnTo>
                  <a:lnTo>
                    <a:pt x="314" y="21"/>
                  </a:lnTo>
                  <a:lnTo>
                    <a:pt x="311" y="27"/>
                  </a:lnTo>
                  <a:lnTo>
                    <a:pt x="308" y="33"/>
                  </a:lnTo>
                  <a:lnTo>
                    <a:pt x="302" y="39"/>
                  </a:lnTo>
                  <a:lnTo>
                    <a:pt x="293" y="42"/>
                  </a:lnTo>
                  <a:lnTo>
                    <a:pt x="293" y="42"/>
                  </a:lnTo>
                  <a:lnTo>
                    <a:pt x="284" y="61"/>
                  </a:lnTo>
                  <a:lnTo>
                    <a:pt x="274" y="7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91"/>
                  </a:lnTo>
                  <a:lnTo>
                    <a:pt x="247" y="107"/>
                  </a:lnTo>
                  <a:lnTo>
                    <a:pt x="235" y="122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10" y="146"/>
                  </a:lnTo>
                  <a:lnTo>
                    <a:pt x="207" y="152"/>
                  </a:lnTo>
                  <a:lnTo>
                    <a:pt x="204" y="158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86" y="174"/>
                  </a:lnTo>
                  <a:lnTo>
                    <a:pt x="180" y="177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86" y="198"/>
                  </a:lnTo>
                  <a:lnTo>
                    <a:pt x="192" y="210"/>
                  </a:lnTo>
                  <a:lnTo>
                    <a:pt x="195" y="220"/>
                  </a:lnTo>
                  <a:lnTo>
                    <a:pt x="195" y="220"/>
                  </a:lnTo>
                  <a:lnTo>
                    <a:pt x="195" y="244"/>
                  </a:lnTo>
                  <a:lnTo>
                    <a:pt x="192" y="265"/>
                  </a:lnTo>
                  <a:lnTo>
                    <a:pt x="192" y="265"/>
                  </a:lnTo>
                  <a:lnTo>
                    <a:pt x="192" y="274"/>
                  </a:lnTo>
                  <a:lnTo>
                    <a:pt x="192" y="287"/>
                  </a:lnTo>
                  <a:lnTo>
                    <a:pt x="189" y="290"/>
                  </a:lnTo>
                  <a:lnTo>
                    <a:pt x="183" y="290"/>
                  </a:lnTo>
                  <a:lnTo>
                    <a:pt x="177" y="290"/>
                  </a:lnTo>
                  <a:lnTo>
                    <a:pt x="168" y="287"/>
                  </a:lnTo>
                  <a:lnTo>
                    <a:pt x="168" y="287"/>
                  </a:lnTo>
                  <a:lnTo>
                    <a:pt x="137" y="274"/>
                  </a:lnTo>
                  <a:lnTo>
                    <a:pt x="125" y="271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97" y="329"/>
                  </a:lnTo>
                  <a:lnTo>
                    <a:pt x="107" y="360"/>
                  </a:lnTo>
                  <a:lnTo>
                    <a:pt x="107" y="360"/>
                  </a:lnTo>
                  <a:lnTo>
                    <a:pt x="110" y="369"/>
                  </a:lnTo>
                  <a:lnTo>
                    <a:pt x="116" y="375"/>
                  </a:lnTo>
                  <a:lnTo>
                    <a:pt x="122" y="381"/>
                  </a:lnTo>
                  <a:lnTo>
                    <a:pt x="131" y="387"/>
                  </a:lnTo>
                  <a:lnTo>
                    <a:pt x="131" y="387"/>
                  </a:lnTo>
                  <a:lnTo>
                    <a:pt x="143" y="412"/>
                  </a:lnTo>
                  <a:lnTo>
                    <a:pt x="152" y="442"/>
                  </a:lnTo>
                  <a:lnTo>
                    <a:pt x="152" y="442"/>
                  </a:lnTo>
                  <a:lnTo>
                    <a:pt x="158" y="455"/>
                  </a:lnTo>
                  <a:lnTo>
                    <a:pt x="162" y="467"/>
                  </a:lnTo>
                  <a:lnTo>
                    <a:pt x="162" y="470"/>
                  </a:lnTo>
                  <a:lnTo>
                    <a:pt x="158" y="473"/>
                  </a:lnTo>
                  <a:lnTo>
                    <a:pt x="155" y="473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28" y="458"/>
                  </a:lnTo>
                  <a:lnTo>
                    <a:pt x="119" y="445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97" y="424"/>
                  </a:lnTo>
                  <a:lnTo>
                    <a:pt x="94" y="424"/>
                  </a:lnTo>
                  <a:lnTo>
                    <a:pt x="94" y="427"/>
                  </a:lnTo>
                  <a:lnTo>
                    <a:pt x="94" y="427"/>
                  </a:lnTo>
                  <a:lnTo>
                    <a:pt x="97" y="433"/>
                  </a:lnTo>
                  <a:lnTo>
                    <a:pt x="100" y="445"/>
                  </a:lnTo>
                  <a:lnTo>
                    <a:pt x="100" y="451"/>
                  </a:lnTo>
                  <a:lnTo>
                    <a:pt x="100" y="455"/>
                  </a:lnTo>
                  <a:lnTo>
                    <a:pt x="94" y="461"/>
                  </a:lnTo>
                  <a:lnTo>
                    <a:pt x="85" y="461"/>
                  </a:lnTo>
                  <a:lnTo>
                    <a:pt x="85" y="461"/>
                  </a:lnTo>
                  <a:lnTo>
                    <a:pt x="64" y="464"/>
                  </a:lnTo>
                  <a:lnTo>
                    <a:pt x="61" y="467"/>
                  </a:lnTo>
                  <a:lnTo>
                    <a:pt x="61" y="467"/>
                  </a:lnTo>
                  <a:lnTo>
                    <a:pt x="58" y="467"/>
                  </a:lnTo>
                  <a:lnTo>
                    <a:pt x="55" y="467"/>
                  </a:lnTo>
                  <a:lnTo>
                    <a:pt x="52" y="467"/>
                  </a:lnTo>
                  <a:lnTo>
                    <a:pt x="49" y="467"/>
                  </a:lnTo>
                  <a:lnTo>
                    <a:pt x="49" y="467"/>
                  </a:lnTo>
                  <a:lnTo>
                    <a:pt x="52" y="488"/>
                  </a:lnTo>
                  <a:lnTo>
                    <a:pt x="52" y="497"/>
                  </a:lnTo>
                  <a:lnTo>
                    <a:pt x="49" y="500"/>
                  </a:lnTo>
                  <a:lnTo>
                    <a:pt x="46" y="500"/>
                  </a:lnTo>
                  <a:lnTo>
                    <a:pt x="46" y="500"/>
                  </a:lnTo>
                  <a:lnTo>
                    <a:pt x="36" y="500"/>
                  </a:lnTo>
                  <a:lnTo>
                    <a:pt x="39" y="497"/>
                  </a:lnTo>
                  <a:lnTo>
                    <a:pt x="39" y="497"/>
                  </a:lnTo>
                  <a:lnTo>
                    <a:pt x="49" y="516"/>
                  </a:lnTo>
                  <a:lnTo>
                    <a:pt x="58" y="531"/>
                  </a:lnTo>
                  <a:lnTo>
                    <a:pt x="61" y="549"/>
                  </a:lnTo>
                  <a:lnTo>
                    <a:pt x="61" y="549"/>
                  </a:lnTo>
                  <a:lnTo>
                    <a:pt x="76" y="555"/>
                  </a:lnTo>
                  <a:lnTo>
                    <a:pt x="85" y="564"/>
                  </a:lnTo>
                  <a:lnTo>
                    <a:pt x="91" y="577"/>
                  </a:lnTo>
                  <a:lnTo>
                    <a:pt x="91" y="577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88" y="586"/>
                  </a:lnTo>
                  <a:lnTo>
                    <a:pt x="61" y="561"/>
                  </a:lnTo>
                  <a:lnTo>
                    <a:pt x="61" y="561"/>
                  </a:lnTo>
                  <a:lnTo>
                    <a:pt x="42" y="543"/>
                  </a:lnTo>
                  <a:lnTo>
                    <a:pt x="21" y="509"/>
                  </a:lnTo>
                  <a:lnTo>
                    <a:pt x="12" y="491"/>
                  </a:lnTo>
                  <a:lnTo>
                    <a:pt x="3" y="470"/>
                  </a:lnTo>
                  <a:lnTo>
                    <a:pt x="0" y="448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381"/>
                  </a:lnTo>
                  <a:lnTo>
                    <a:pt x="0" y="336"/>
                  </a:lnTo>
                  <a:lnTo>
                    <a:pt x="0" y="290"/>
                  </a:lnTo>
                  <a:lnTo>
                    <a:pt x="88" y="146"/>
                  </a:lnTo>
                  <a:lnTo>
                    <a:pt x="207" y="49"/>
                  </a:lnTo>
                  <a:lnTo>
                    <a:pt x="207" y="49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72" name="Freeform 120"/>
            <p:cNvSpPr>
              <a:spLocks/>
            </p:cNvSpPr>
            <p:nvPr/>
          </p:nvSpPr>
          <p:spPr bwMode="auto">
            <a:xfrm>
              <a:off x="4280" y="1170"/>
              <a:ext cx="383" cy="610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90" y="27"/>
                </a:cxn>
                <a:cxn ang="0">
                  <a:pos x="214" y="58"/>
                </a:cxn>
                <a:cxn ang="0">
                  <a:pos x="238" y="101"/>
                </a:cxn>
                <a:cxn ang="0">
                  <a:pos x="266" y="165"/>
                </a:cxn>
                <a:cxn ang="0">
                  <a:pos x="257" y="171"/>
                </a:cxn>
                <a:cxn ang="0">
                  <a:pos x="272" y="223"/>
                </a:cxn>
                <a:cxn ang="0">
                  <a:pos x="266" y="238"/>
                </a:cxn>
                <a:cxn ang="0">
                  <a:pos x="266" y="290"/>
                </a:cxn>
                <a:cxn ang="0">
                  <a:pos x="272" y="317"/>
                </a:cxn>
                <a:cxn ang="0">
                  <a:pos x="278" y="375"/>
                </a:cxn>
                <a:cxn ang="0">
                  <a:pos x="275" y="424"/>
                </a:cxn>
                <a:cxn ang="0">
                  <a:pos x="296" y="455"/>
                </a:cxn>
                <a:cxn ang="0">
                  <a:pos x="309" y="494"/>
                </a:cxn>
                <a:cxn ang="0">
                  <a:pos x="309" y="516"/>
                </a:cxn>
                <a:cxn ang="0">
                  <a:pos x="321" y="546"/>
                </a:cxn>
                <a:cxn ang="0">
                  <a:pos x="327" y="583"/>
                </a:cxn>
                <a:cxn ang="0">
                  <a:pos x="327" y="613"/>
                </a:cxn>
                <a:cxn ang="0">
                  <a:pos x="330" y="647"/>
                </a:cxn>
                <a:cxn ang="0">
                  <a:pos x="238" y="659"/>
                </a:cxn>
                <a:cxn ang="0">
                  <a:pos x="171" y="653"/>
                </a:cxn>
                <a:cxn ang="0">
                  <a:pos x="150" y="650"/>
                </a:cxn>
                <a:cxn ang="0">
                  <a:pos x="110" y="644"/>
                </a:cxn>
                <a:cxn ang="0">
                  <a:pos x="86" y="635"/>
                </a:cxn>
                <a:cxn ang="0">
                  <a:pos x="40" y="622"/>
                </a:cxn>
                <a:cxn ang="0">
                  <a:pos x="19" y="629"/>
                </a:cxn>
                <a:cxn ang="0">
                  <a:pos x="156" y="671"/>
                </a:cxn>
                <a:cxn ang="0">
                  <a:pos x="293" y="687"/>
                </a:cxn>
                <a:cxn ang="0">
                  <a:pos x="370" y="684"/>
                </a:cxn>
                <a:cxn ang="0">
                  <a:pos x="425" y="644"/>
                </a:cxn>
                <a:cxn ang="0">
                  <a:pos x="428" y="601"/>
                </a:cxn>
                <a:cxn ang="0">
                  <a:pos x="416" y="558"/>
                </a:cxn>
                <a:cxn ang="0">
                  <a:pos x="391" y="525"/>
                </a:cxn>
                <a:cxn ang="0">
                  <a:pos x="382" y="461"/>
                </a:cxn>
                <a:cxn ang="0">
                  <a:pos x="367" y="439"/>
                </a:cxn>
                <a:cxn ang="0">
                  <a:pos x="348" y="372"/>
                </a:cxn>
                <a:cxn ang="0">
                  <a:pos x="351" y="342"/>
                </a:cxn>
                <a:cxn ang="0">
                  <a:pos x="373" y="326"/>
                </a:cxn>
                <a:cxn ang="0">
                  <a:pos x="348" y="259"/>
                </a:cxn>
                <a:cxn ang="0">
                  <a:pos x="327" y="162"/>
                </a:cxn>
                <a:cxn ang="0">
                  <a:pos x="342" y="162"/>
                </a:cxn>
                <a:cxn ang="0">
                  <a:pos x="376" y="198"/>
                </a:cxn>
                <a:cxn ang="0">
                  <a:pos x="394" y="186"/>
                </a:cxn>
                <a:cxn ang="0">
                  <a:pos x="376" y="155"/>
                </a:cxn>
                <a:cxn ang="0">
                  <a:pos x="354" y="116"/>
                </a:cxn>
                <a:cxn ang="0">
                  <a:pos x="339" y="94"/>
                </a:cxn>
                <a:cxn ang="0">
                  <a:pos x="312" y="94"/>
                </a:cxn>
                <a:cxn ang="0">
                  <a:pos x="281" y="82"/>
                </a:cxn>
                <a:cxn ang="0">
                  <a:pos x="266" y="36"/>
                </a:cxn>
                <a:cxn ang="0">
                  <a:pos x="211" y="3"/>
                </a:cxn>
              </a:cxnLst>
              <a:rect l="0" t="0" r="r" b="b"/>
              <a:pathLst>
                <a:path w="434" h="690">
                  <a:moveTo>
                    <a:pt x="196" y="0"/>
                  </a:moveTo>
                  <a:lnTo>
                    <a:pt x="196" y="0"/>
                  </a:lnTo>
                  <a:lnTo>
                    <a:pt x="190" y="0"/>
                  </a:lnTo>
                  <a:lnTo>
                    <a:pt x="187" y="3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18"/>
                  </a:lnTo>
                  <a:lnTo>
                    <a:pt x="190" y="27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8" y="49"/>
                  </a:lnTo>
                  <a:lnTo>
                    <a:pt x="214" y="58"/>
                  </a:lnTo>
                  <a:lnTo>
                    <a:pt x="223" y="82"/>
                  </a:lnTo>
                  <a:lnTo>
                    <a:pt x="223" y="82"/>
                  </a:lnTo>
                  <a:lnTo>
                    <a:pt x="232" y="91"/>
                  </a:lnTo>
                  <a:lnTo>
                    <a:pt x="238" y="101"/>
                  </a:lnTo>
                  <a:lnTo>
                    <a:pt x="248" y="107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60" y="162"/>
                  </a:lnTo>
                  <a:lnTo>
                    <a:pt x="257" y="162"/>
                  </a:lnTo>
                  <a:lnTo>
                    <a:pt x="257" y="171"/>
                  </a:lnTo>
                  <a:lnTo>
                    <a:pt x="257" y="171"/>
                  </a:lnTo>
                  <a:lnTo>
                    <a:pt x="263" y="204"/>
                  </a:lnTo>
                  <a:lnTo>
                    <a:pt x="269" y="220"/>
                  </a:lnTo>
                  <a:lnTo>
                    <a:pt x="272" y="223"/>
                  </a:lnTo>
                  <a:lnTo>
                    <a:pt x="278" y="226"/>
                  </a:lnTo>
                  <a:lnTo>
                    <a:pt x="278" y="226"/>
                  </a:lnTo>
                  <a:lnTo>
                    <a:pt x="272" y="232"/>
                  </a:lnTo>
                  <a:lnTo>
                    <a:pt x="266" y="238"/>
                  </a:lnTo>
                  <a:lnTo>
                    <a:pt x="263" y="253"/>
                  </a:lnTo>
                  <a:lnTo>
                    <a:pt x="263" y="271"/>
                  </a:lnTo>
                  <a:lnTo>
                    <a:pt x="263" y="271"/>
                  </a:lnTo>
                  <a:lnTo>
                    <a:pt x="266" y="290"/>
                  </a:lnTo>
                  <a:lnTo>
                    <a:pt x="269" y="299"/>
                  </a:lnTo>
                  <a:lnTo>
                    <a:pt x="275" y="305"/>
                  </a:lnTo>
                  <a:lnTo>
                    <a:pt x="275" y="305"/>
                  </a:lnTo>
                  <a:lnTo>
                    <a:pt x="272" y="317"/>
                  </a:lnTo>
                  <a:lnTo>
                    <a:pt x="269" y="333"/>
                  </a:lnTo>
                  <a:lnTo>
                    <a:pt x="272" y="354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72" y="381"/>
                  </a:lnTo>
                  <a:lnTo>
                    <a:pt x="266" y="391"/>
                  </a:lnTo>
                  <a:lnTo>
                    <a:pt x="266" y="406"/>
                  </a:lnTo>
                  <a:lnTo>
                    <a:pt x="275" y="424"/>
                  </a:lnTo>
                  <a:lnTo>
                    <a:pt x="275" y="424"/>
                  </a:lnTo>
                  <a:lnTo>
                    <a:pt x="284" y="439"/>
                  </a:lnTo>
                  <a:lnTo>
                    <a:pt x="293" y="448"/>
                  </a:lnTo>
                  <a:lnTo>
                    <a:pt x="296" y="455"/>
                  </a:lnTo>
                  <a:lnTo>
                    <a:pt x="300" y="461"/>
                  </a:lnTo>
                  <a:lnTo>
                    <a:pt x="300" y="461"/>
                  </a:lnTo>
                  <a:lnTo>
                    <a:pt x="303" y="479"/>
                  </a:lnTo>
                  <a:lnTo>
                    <a:pt x="309" y="494"/>
                  </a:lnTo>
                  <a:lnTo>
                    <a:pt x="309" y="494"/>
                  </a:lnTo>
                  <a:lnTo>
                    <a:pt x="312" y="500"/>
                  </a:lnTo>
                  <a:lnTo>
                    <a:pt x="309" y="516"/>
                  </a:lnTo>
                  <a:lnTo>
                    <a:pt x="309" y="516"/>
                  </a:lnTo>
                  <a:lnTo>
                    <a:pt x="309" y="525"/>
                  </a:lnTo>
                  <a:lnTo>
                    <a:pt x="309" y="531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4" y="555"/>
                  </a:lnTo>
                  <a:lnTo>
                    <a:pt x="330" y="564"/>
                  </a:lnTo>
                  <a:lnTo>
                    <a:pt x="330" y="574"/>
                  </a:lnTo>
                  <a:lnTo>
                    <a:pt x="327" y="583"/>
                  </a:lnTo>
                  <a:lnTo>
                    <a:pt x="327" y="583"/>
                  </a:lnTo>
                  <a:lnTo>
                    <a:pt x="324" y="589"/>
                  </a:lnTo>
                  <a:lnTo>
                    <a:pt x="324" y="595"/>
                  </a:lnTo>
                  <a:lnTo>
                    <a:pt x="327" y="613"/>
                  </a:lnTo>
                  <a:lnTo>
                    <a:pt x="333" y="632"/>
                  </a:lnTo>
                  <a:lnTo>
                    <a:pt x="333" y="641"/>
                  </a:lnTo>
                  <a:lnTo>
                    <a:pt x="330" y="647"/>
                  </a:lnTo>
                  <a:lnTo>
                    <a:pt x="330" y="647"/>
                  </a:lnTo>
                  <a:lnTo>
                    <a:pt x="315" y="656"/>
                  </a:lnTo>
                  <a:lnTo>
                    <a:pt x="293" y="662"/>
                  </a:lnTo>
                  <a:lnTo>
                    <a:pt x="269" y="662"/>
                  </a:lnTo>
                  <a:lnTo>
                    <a:pt x="238" y="659"/>
                  </a:lnTo>
                  <a:lnTo>
                    <a:pt x="238" y="659"/>
                  </a:lnTo>
                  <a:lnTo>
                    <a:pt x="187" y="656"/>
                  </a:lnTo>
                  <a:lnTo>
                    <a:pt x="187" y="656"/>
                  </a:lnTo>
                  <a:lnTo>
                    <a:pt x="171" y="653"/>
                  </a:lnTo>
                  <a:lnTo>
                    <a:pt x="168" y="653"/>
                  </a:lnTo>
                  <a:lnTo>
                    <a:pt x="162" y="656"/>
                  </a:lnTo>
                  <a:lnTo>
                    <a:pt x="162" y="656"/>
                  </a:lnTo>
                  <a:lnTo>
                    <a:pt x="150" y="650"/>
                  </a:lnTo>
                  <a:lnTo>
                    <a:pt x="132" y="650"/>
                  </a:lnTo>
                  <a:lnTo>
                    <a:pt x="132" y="650"/>
                  </a:lnTo>
                  <a:lnTo>
                    <a:pt x="126" y="644"/>
                  </a:lnTo>
                  <a:lnTo>
                    <a:pt x="110" y="644"/>
                  </a:lnTo>
                  <a:lnTo>
                    <a:pt x="110" y="644"/>
                  </a:lnTo>
                  <a:lnTo>
                    <a:pt x="104" y="638"/>
                  </a:lnTo>
                  <a:lnTo>
                    <a:pt x="98" y="635"/>
                  </a:lnTo>
                  <a:lnTo>
                    <a:pt x="86" y="635"/>
                  </a:lnTo>
                  <a:lnTo>
                    <a:pt x="74" y="635"/>
                  </a:lnTo>
                  <a:lnTo>
                    <a:pt x="74" y="635"/>
                  </a:lnTo>
                  <a:lnTo>
                    <a:pt x="58" y="629"/>
                  </a:lnTo>
                  <a:lnTo>
                    <a:pt x="40" y="622"/>
                  </a:lnTo>
                  <a:lnTo>
                    <a:pt x="22" y="619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19" y="629"/>
                  </a:lnTo>
                  <a:lnTo>
                    <a:pt x="49" y="644"/>
                  </a:lnTo>
                  <a:lnTo>
                    <a:pt x="92" y="659"/>
                  </a:lnTo>
                  <a:lnTo>
                    <a:pt x="122" y="665"/>
                  </a:lnTo>
                  <a:lnTo>
                    <a:pt x="156" y="671"/>
                  </a:lnTo>
                  <a:lnTo>
                    <a:pt x="156" y="671"/>
                  </a:lnTo>
                  <a:lnTo>
                    <a:pt x="254" y="684"/>
                  </a:lnTo>
                  <a:lnTo>
                    <a:pt x="293" y="687"/>
                  </a:lnTo>
                  <a:lnTo>
                    <a:pt x="293" y="687"/>
                  </a:lnTo>
                  <a:lnTo>
                    <a:pt x="315" y="690"/>
                  </a:lnTo>
                  <a:lnTo>
                    <a:pt x="333" y="690"/>
                  </a:lnTo>
                  <a:lnTo>
                    <a:pt x="348" y="690"/>
                  </a:lnTo>
                  <a:lnTo>
                    <a:pt x="370" y="684"/>
                  </a:lnTo>
                  <a:lnTo>
                    <a:pt x="388" y="677"/>
                  </a:lnTo>
                  <a:lnTo>
                    <a:pt x="406" y="662"/>
                  </a:lnTo>
                  <a:lnTo>
                    <a:pt x="425" y="644"/>
                  </a:lnTo>
                  <a:lnTo>
                    <a:pt x="425" y="644"/>
                  </a:lnTo>
                  <a:lnTo>
                    <a:pt x="431" y="632"/>
                  </a:lnTo>
                  <a:lnTo>
                    <a:pt x="434" y="619"/>
                  </a:lnTo>
                  <a:lnTo>
                    <a:pt x="431" y="610"/>
                  </a:lnTo>
                  <a:lnTo>
                    <a:pt x="428" y="601"/>
                  </a:lnTo>
                  <a:lnTo>
                    <a:pt x="428" y="601"/>
                  </a:lnTo>
                  <a:lnTo>
                    <a:pt x="428" y="589"/>
                  </a:lnTo>
                  <a:lnTo>
                    <a:pt x="425" y="574"/>
                  </a:lnTo>
                  <a:lnTo>
                    <a:pt x="416" y="558"/>
                  </a:lnTo>
                  <a:lnTo>
                    <a:pt x="403" y="543"/>
                  </a:lnTo>
                  <a:lnTo>
                    <a:pt x="403" y="543"/>
                  </a:lnTo>
                  <a:lnTo>
                    <a:pt x="397" y="534"/>
                  </a:lnTo>
                  <a:lnTo>
                    <a:pt x="391" y="525"/>
                  </a:lnTo>
                  <a:lnTo>
                    <a:pt x="388" y="503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82" y="461"/>
                  </a:lnTo>
                  <a:lnTo>
                    <a:pt x="376" y="455"/>
                  </a:lnTo>
                  <a:lnTo>
                    <a:pt x="367" y="448"/>
                  </a:lnTo>
                  <a:lnTo>
                    <a:pt x="367" y="448"/>
                  </a:lnTo>
                  <a:lnTo>
                    <a:pt x="367" y="439"/>
                  </a:lnTo>
                  <a:lnTo>
                    <a:pt x="364" y="427"/>
                  </a:lnTo>
                  <a:lnTo>
                    <a:pt x="351" y="409"/>
                  </a:lnTo>
                  <a:lnTo>
                    <a:pt x="351" y="409"/>
                  </a:lnTo>
                  <a:lnTo>
                    <a:pt x="348" y="372"/>
                  </a:lnTo>
                  <a:lnTo>
                    <a:pt x="348" y="351"/>
                  </a:lnTo>
                  <a:lnTo>
                    <a:pt x="348" y="345"/>
                  </a:lnTo>
                  <a:lnTo>
                    <a:pt x="351" y="342"/>
                  </a:lnTo>
                  <a:lnTo>
                    <a:pt x="351" y="342"/>
                  </a:lnTo>
                  <a:lnTo>
                    <a:pt x="358" y="342"/>
                  </a:lnTo>
                  <a:lnTo>
                    <a:pt x="364" y="339"/>
                  </a:lnTo>
                  <a:lnTo>
                    <a:pt x="370" y="336"/>
                  </a:lnTo>
                  <a:lnTo>
                    <a:pt x="373" y="326"/>
                  </a:lnTo>
                  <a:lnTo>
                    <a:pt x="370" y="311"/>
                  </a:lnTo>
                  <a:lnTo>
                    <a:pt x="364" y="290"/>
                  </a:lnTo>
                  <a:lnTo>
                    <a:pt x="348" y="259"/>
                  </a:lnTo>
                  <a:lnTo>
                    <a:pt x="348" y="259"/>
                  </a:lnTo>
                  <a:lnTo>
                    <a:pt x="351" y="250"/>
                  </a:lnTo>
                  <a:lnTo>
                    <a:pt x="351" y="232"/>
                  </a:lnTo>
                  <a:lnTo>
                    <a:pt x="345" y="204"/>
                  </a:lnTo>
                  <a:lnTo>
                    <a:pt x="327" y="162"/>
                  </a:lnTo>
                  <a:lnTo>
                    <a:pt x="327" y="162"/>
                  </a:lnTo>
                  <a:lnTo>
                    <a:pt x="330" y="159"/>
                  </a:lnTo>
                  <a:lnTo>
                    <a:pt x="336" y="155"/>
                  </a:lnTo>
                  <a:lnTo>
                    <a:pt x="342" y="162"/>
                  </a:lnTo>
                  <a:lnTo>
                    <a:pt x="351" y="174"/>
                  </a:lnTo>
                  <a:lnTo>
                    <a:pt x="351" y="174"/>
                  </a:lnTo>
                  <a:lnTo>
                    <a:pt x="367" y="186"/>
                  </a:lnTo>
                  <a:lnTo>
                    <a:pt x="376" y="198"/>
                  </a:lnTo>
                  <a:lnTo>
                    <a:pt x="388" y="201"/>
                  </a:lnTo>
                  <a:lnTo>
                    <a:pt x="403" y="204"/>
                  </a:lnTo>
                  <a:lnTo>
                    <a:pt x="403" y="204"/>
                  </a:lnTo>
                  <a:lnTo>
                    <a:pt x="394" y="186"/>
                  </a:lnTo>
                  <a:lnTo>
                    <a:pt x="385" y="174"/>
                  </a:lnTo>
                  <a:lnTo>
                    <a:pt x="379" y="165"/>
                  </a:lnTo>
                  <a:lnTo>
                    <a:pt x="376" y="155"/>
                  </a:lnTo>
                  <a:lnTo>
                    <a:pt x="376" y="155"/>
                  </a:lnTo>
                  <a:lnTo>
                    <a:pt x="373" y="140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4" y="116"/>
                  </a:lnTo>
                  <a:lnTo>
                    <a:pt x="351" y="110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39" y="94"/>
                  </a:lnTo>
                  <a:lnTo>
                    <a:pt x="330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12" y="94"/>
                  </a:lnTo>
                  <a:lnTo>
                    <a:pt x="303" y="94"/>
                  </a:lnTo>
                  <a:lnTo>
                    <a:pt x="296" y="94"/>
                  </a:lnTo>
                  <a:lnTo>
                    <a:pt x="287" y="88"/>
                  </a:lnTo>
                  <a:lnTo>
                    <a:pt x="281" y="82"/>
                  </a:lnTo>
                  <a:lnTo>
                    <a:pt x="275" y="67"/>
                  </a:lnTo>
                  <a:lnTo>
                    <a:pt x="272" y="49"/>
                  </a:lnTo>
                  <a:lnTo>
                    <a:pt x="272" y="49"/>
                  </a:lnTo>
                  <a:lnTo>
                    <a:pt x="266" y="36"/>
                  </a:lnTo>
                  <a:lnTo>
                    <a:pt x="248" y="21"/>
                  </a:lnTo>
                  <a:lnTo>
                    <a:pt x="238" y="12"/>
                  </a:lnTo>
                  <a:lnTo>
                    <a:pt x="226" y="6"/>
                  </a:lnTo>
                  <a:lnTo>
                    <a:pt x="211" y="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5F6A3"/>
            </a:solidFill>
            <a:ln w="6350" cmpd="sng">
              <a:solidFill>
                <a:srgbClr val="B9A1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873" name="Text Box 121"/>
          <p:cNvSpPr txBox="1">
            <a:spLocks noChangeArrowheads="1"/>
          </p:cNvSpPr>
          <p:nvPr/>
        </p:nvSpPr>
        <p:spPr bwMode="auto">
          <a:xfrm rot="-1262118">
            <a:off x="3832225" y="2106613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Vagus nerve</a:t>
            </a:r>
          </a:p>
        </p:txBody>
      </p:sp>
      <p:grpSp>
        <p:nvGrpSpPr>
          <p:cNvPr id="74874" name="Group 122"/>
          <p:cNvGrpSpPr>
            <a:grpSpLocks/>
          </p:cNvGrpSpPr>
          <p:nvPr/>
        </p:nvGrpSpPr>
        <p:grpSpPr bwMode="auto">
          <a:xfrm>
            <a:off x="2451100" y="1293813"/>
            <a:ext cx="3730625" cy="1558925"/>
            <a:chOff x="1987" y="492"/>
            <a:chExt cx="2464" cy="1103"/>
          </a:xfrm>
        </p:grpSpPr>
        <p:sp>
          <p:nvSpPr>
            <p:cNvPr id="74875" name="Freeform 123"/>
            <p:cNvSpPr>
              <a:spLocks/>
            </p:cNvSpPr>
            <p:nvPr/>
          </p:nvSpPr>
          <p:spPr bwMode="auto">
            <a:xfrm>
              <a:off x="2005" y="538"/>
              <a:ext cx="2388" cy="1047"/>
            </a:xfrm>
            <a:custGeom>
              <a:avLst/>
              <a:gdLst/>
              <a:ahLst/>
              <a:cxnLst>
                <a:cxn ang="0">
                  <a:pos x="2388" y="0"/>
                </a:cxn>
                <a:cxn ang="0">
                  <a:pos x="2388" y="0"/>
                </a:cxn>
                <a:cxn ang="0">
                  <a:pos x="2278" y="6"/>
                </a:cxn>
                <a:cxn ang="0">
                  <a:pos x="2171" y="15"/>
                </a:cxn>
                <a:cxn ang="0">
                  <a:pos x="2061" y="27"/>
                </a:cxn>
                <a:cxn ang="0">
                  <a:pos x="1954" y="45"/>
                </a:cxn>
                <a:cxn ang="0">
                  <a:pos x="1850" y="67"/>
                </a:cxn>
                <a:cxn ang="0">
                  <a:pos x="1747" y="94"/>
                </a:cxn>
                <a:cxn ang="0">
                  <a:pos x="1643" y="122"/>
                </a:cxn>
                <a:cxn ang="0">
                  <a:pos x="1542" y="152"/>
                </a:cxn>
                <a:cxn ang="0">
                  <a:pos x="1444" y="189"/>
                </a:cxn>
                <a:cxn ang="0">
                  <a:pos x="1347" y="226"/>
                </a:cxn>
                <a:cxn ang="0">
                  <a:pos x="1252" y="262"/>
                </a:cxn>
                <a:cxn ang="0">
                  <a:pos x="1157" y="305"/>
                </a:cxn>
                <a:cxn ang="0">
                  <a:pos x="1069" y="345"/>
                </a:cxn>
                <a:cxn ang="0">
                  <a:pos x="980" y="390"/>
                </a:cxn>
                <a:cxn ang="0">
                  <a:pos x="895" y="433"/>
                </a:cxn>
                <a:cxn ang="0">
                  <a:pos x="812" y="479"/>
                </a:cxn>
                <a:cxn ang="0">
                  <a:pos x="657" y="567"/>
                </a:cxn>
                <a:cxn ang="0">
                  <a:pos x="513" y="659"/>
                </a:cxn>
                <a:cxn ang="0">
                  <a:pos x="385" y="744"/>
                </a:cxn>
                <a:cxn ang="0">
                  <a:pos x="275" y="827"/>
                </a:cxn>
                <a:cxn ang="0">
                  <a:pos x="177" y="897"/>
                </a:cxn>
                <a:cxn ang="0">
                  <a:pos x="98" y="961"/>
                </a:cxn>
                <a:cxn ang="0">
                  <a:pos x="40" y="1010"/>
                </a:cxn>
                <a:cxn ang="0">
                  <a:pos x="0" y="1047"/>
                </a:cxn>
              </a:cxnLst>
              <a:rect l="0" t="0" r="r" b="b"/>
              <a:pathLst>
                <a:path w="2388" h="1047">
                  <a:moveTo>
                    <a:pt x="2388" y="0"/>
                  </a:moveTo>
                  <a:lnTo>
                    <a:pt x="2388" y="0"/>
                  </a:lnTo>
                  <a:lnTo>
                    <a:pt x="2278" y="6"/>
                  </a:lnTo>
                  <a:lnTo>
                    <a:pt x="2171" y="15"/>
                  </a:lnTo>
                  <a:lnTo>
                    <a:pt x="2061" y="27"/>
                  </a:lnTo>
                  <a:lnTo>
                    <a:pt x="1954" y="45"/>
                  </a:lnTo>
                  <a:lnTo>
                    <a:pt x="1850" y="67"/>
                  </a:lnTo>
                  <a:lnTo>
                    <a:pt x="1747" y="94"/>
                  </a:lnTo>
                  <a:lnTo>
                    <a:pt x="1643" y="122"/>
                  </a:lnTo>
                  <a:lnTo>
                    <a:pt x="1542" y="152"/>
                  </a:lnTo>
                  <a:lnTo>
                    <a:pt x="1444" y="189"/>
                  </a:lnTo>
                  <a:lnTo>
                    <a:pt x="1347" y="226"/>
                  </a:lnTo>
                  <a:lnTo>
                    <a:pt x="1252" y="262"/>
                  </a:lnTo>
                  <a:lnTo>
                    <a:pt x="1157" y="305"/>
                  </a:lnTo>
                  <a:lnTo>
                    <a:pt x="1069" y="345"/>
                  </a:lnTo>
                  <a:lnTo>
                    <a:pt x="980" y="390"/>
                  </a:lnTo>
                  <a:lnTo>
                    <a:pt x="895" y="433"/>
                  </a:lnTo>
                  <a:lnTo>
                    <a:pt x="812" y="479"/>
                  </a:lnTo>
                  <a:lnTo>
                    <a:pt x="657" y="567"/>
                  </a:lnTo>
                  <a:lnTo>
                    <a:pt x="513" y="659"/>
                  </a:lnTo>
                  <a:lnTo>
                    <a:pt x="385" y="744"/>
                  </a:lnTo>
                  <a:lnTo>
                    <a:pt x="275" y="827"/>
                  </a:lnTo>
                  <a:lnTo>
                    <a:pt x="177" y="897"/>
                  </a:lnTo>
                  <a:lnTo>
                    <a:pt x="98" y="961"/>
                  </a:lnTo>
                  <a:lnTo>
                    <a:pt x="40" y="1010"/>
                  </a:lnTo>
                  <a:lnTo>
                    <a:pt x="0" y="1047"/>
                  </a:lnTo>
                </a:path>
              </a:pathLst>
            </a:custGeom>
            <a:noFill/>
            <a:ln w="14288">
              <a:solidFill>
                <a:srgbClr val="0085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76" name="Freeform 124"/>
            <p:cNvSpPr>
              <a:spLocks/>
            </p:cNvSpPr>
            <p:nvPr/>
          </p:nvSpPr>
          <p:spPr bwMode="auto">
            <a:xfrm>
              <a:off x="2002" y="535"/>
              <a:ext cx="2388" cy="1047"/>
            </a:xfrm>
            <a:custGeom>
              <a:avLst/>
              <a:gdLst/>
              <a:ahLst/>
              <a:cxnLst>
                <a:cxn ang="0">
                  <a:pos x="2388" y="0"/>
                </a:cxn>
                <a:cxn ang="0">
                  <a:pos x="2388" y="0"/>
                </a:cxn>
                <a:cxn ang="0">
                  <a:pos x="2278" y="6"/>
                </a:cxn>
                <a:cxn ang="0">
                  <a:pos x="2171" y="15"/>
                </a:cxn>
                <a:cxn ang="0">
                  <a:pos x="2061" y="27"/>
                </a:cxn>
                <a:cxn ang="0">
                  <a:pos x="1954" y="45"/>
                </a:cxn>
                <a:cxn ang="0">
                  <a:pos x="1850" y="67"/>
                </a:cxn>
                <a:cxn ang="0">
                  <a:pos x="1747" y="94"/>
                </a:cxn>
                <a:cxn ang="0">
                  <a:pos x="1643" y="122"/>
                </a:cxn>
                <a:cxn ang="0">
                  <a:pos x="1542" y="152"/>
                </a:cxn>
                <a:cxn ang="0">
                  <a:pos x="1444" y="189"/>
                </a:cxn>
                <a:cxn ang="0">
                  <a:pos x="1347" y="226"/>
                </a:cxn>
                <a:cxn ang="0">
                  <a:pos x="1252" y="262"/>
                </a:cxn>
                <a:cxn ang="0">
                  <a:pos x="1157" y="305"/>
                </a:cxn>
                <a:cxn ang="0">
                  <a:pos x="1069" y="345"/>
                </a:cxn>
                <a:cxn ang="0">
                  <a:pos x="980" y="390"/>
                </a:cxn>
                <a:cxn ang="0">
                  <a:pos x="895" y="433"/>
                </a:cxn>
                <a:cxn ang="0">
                  <a:pos x="812" y="479"/>
                </a:cxn>
                <a:cxn ang="0">
                  <a:pos x="657" y="567"/>
                </a:cxn>
                <a:cxn ang="0">
                  <a:pos x="513" y="659"/>
                </a:cxn>
                <a:cxn ang="0">
                  <a:pos x="385" y="744"/>
                </a:cxn>
                <a:cxn ang="0">
                  <a:pos x="275" y="827"/>
                </a:cxn>
                <a:cxn ang="0">
                  <a:pos x="177" y="897"/>
                </a:cxn>
                <a:cxn ang="0">
                  <a:pos x="98" y="961"/>
                </a:cxn>
                <a:cxn ang="0">
                  <a:pos x="40" y="1010"/>
                </a:cxn>
                <a:cxn ang="0">
                  <a:pos x="0" y="1047"/>
                </a:cxn>
              </a:cxnLst>
              <a:rect l="0" t="0" r="r" b="b"/>
              <a:pathLst>
                <a:path w="2388" h="1047">
                  <a:moveTo>
                    <a:pt x="2388" y="0"/>
                  </a:moveTo>
                  <a:lnTo>
                    <a:pt x="2388" y="0"/>
                  </a:lnTo>
                  <a:lnTo>
                    <a:pt x="2278" y="6"/>
                  </a:lnTo>
                  <a:lnTo>
                    <a:pt x="2171" y="15"/>
                  </a:lnTo>
                  <a:lnTo>
                    <a:pt x="2061" y="27"/>
                  </a:lnTo>
                  <a:lnTo>
                    <a:pt x="1954" y="45"/>
                  </a:lnTo>
                  <a:lnTo>
                    <a:pt x="1850" y="67"/>
                  </a:lnTo>
                  <a:lnTo>
                    <a:pt x="1747" y="94"/>
                  </a:lnTo>
                  <a:lnTo>
                    <a:pt x="1643" y="122"/>
                  </a:lnTo>
                  <a:lnTo>
                    <a:pt x="1542" y="152"/>
                  </a:lnTo>
                  <a:lnTo>
                    <a:pt x="1444" y="189"/>
                  </a:lnTo>
                  <a:lnTo>
                    <a:pt x="1347" y="226"/>
                  </a:lnTo>
                  <a:lnTo>
                    <a:pt x="1252" y="262"/>
                  </a:lnTo>
                  <a:lnTo>
                    <a:pt x="1157" y="305"/>
                  </a:lnTo>
                  <a:lnTo>
                    <a:pt x="1069" y="345"/>
                  </a:lnTo>
                  <a:lnTo>
                    <a:pt x="980" y="390"/>
                  </a:lnTo>
                  <a:lnTo>
                    <a:pt x="895" y="433"/>
                  </a:lnTo>
                  <a:lnTo>
                    <a:pt x="812" y="479"/>
                  </a:lnTo>
                  <a:lnTo>
                    <a:pt x="657" y="567"/>
                  </a:lnTo>
                  <a:lnTo>
                    <a:pt x="513" y="659"/>
                  </a:lnTo>
                  <a:lnTo>
                    <a:pt x="385" y="744"/>
                  </a:lnTo>
                  <a:lnTo>
                    <a:pt x="275" y="827"/>
                  </a:lnTo>
                  <a:lnTo>
                    <a:pt x="177" y="897"/>
                  </a:lnTo>
                  <a:lnTo>
                    <a:pt x="98" y="961"/>
                  </a:lnTo>
                  <a:lnTo>
                    <a:pt x="40" y="1010"/>
                  </a:lnTo>
                  <a:lnTo>
                    <a:pt x="0" y="1047"/>
                  </a:lnTo>
                </a:path>
              </a:pathLst>
            </a:custGeom>
            <a:noFill/>
            <a:ln w="19050">
              <a:solidFill>
                <a:srgbClr val="0085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4877" name="Group 125"/>
            <p:cNvGrpSpPr>
              <a:grpSpLocks/>
            </p:cNvGrpSpPr>
            <p:nvPr/>
          </p:nvGrpSpPr>
          <p:grpSpPr bwMode="auto">
            <a:xfrm>
              <a:off x="4368" y="492"/>
              <a:ext cx="83" cy="82"/>
              <a:chOff x="4368" y="492"/>
              <a:chExt cx="83" cy="82"/>
            </a:xfrm>
          </p:grpSpPr>
          <p:sp>
            <p:nvSpPr>
              <p:cNvPr id="74878" name="Freeform 126"/>
              <p:cNvSpPr>
                <a:spLocks/>
              </p:cNvSpPr>
              <p:nvPr/>
            </p:nvSpPr>
            <p:spPr bwMode="auto">
              <a:xfrm>
                <a:off x="4368" y="492"/>
                <a:ext cx="83" cy="82"/>
              </a:xfrm>
              <a:custGeom>
                <a:avLst/>
                <a:gdLst/>
                <a:ahLst/>
                <a:cxnLst>
                  <a:cxn ang="0">
                    <a:pos x="55" y="82"/>
                  </a:cxn>
                  <a:cxn ang="0">
                    <a:pos x="55" y="82"/>
                  </a:cxn>
                  <a:cxn ang="0">
                    <a:pos x="70" y="73"/>
                  </a:cxn>
                  <a:cxn ang="0">
                    <a:pos x="80" y="61"/>
                  </a:cxn>
                  <a:cxn ang="0">
                    <a:pos x="83" y="46"/>
                  </a:cxn>
                  <a:cxn ang="0">
                    <a:pos x="83" y="30"/>
                  </a:cxn>
                  <a:cxn ang="0">
                    <a:pos x="83" y="30"/>
                  </a:cxn>
                  <a:cxn ang="0">
                    <a:pos x="74" y="15"/>
                  </a:cxn>
                  <a:cxn ang="0">
                    <a:pos x="61" y="6"/>
                  </a:cxn>
                  <a:cxn ang="0">
                    <a:pos x="46" y="0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16" y="12"/>
                  </a:cxn>
                  <a:cxn ang="0">
                    <a:pos x="6" y="24"/>
                  </a:cxn>
                  <a:cxn ang="0">
                    <a:pos x="0" y="40"/>
                  </a:cxn>
                  <a:cxn ang="0">
                    <a:pos x="3" y="55"/>
                  </a:cxn>
                  <a:cxn ang="0">
                    <a:pos x="3" y="55"/>
                  </a:cxn>
                  <a:cxn ang="0">
                    <a:pos x="9" y="70"/>
                  </a:cxn>
                  <a:cxn ang="0">
                    <a:pos x="25" y="79"/>
                  </a:cxn>
                  <a:cxn ang="0">
                    <a:pos x="37" y="82"/>
                  </a:cxn>
                  <a:cxn ang="0">
                    <a:pos x="55" y="82"/>
                  </a:cxn>
                  <a:cxn ang="0">
                    <a:pos x="55" y="82"/>
                  </a:cxn>
                  <a:cxn ang="0">
                    <a:pos x="55" y="82"/>
                  </a:cxn>
                </a:cxnLst>
                <a:rect l="0" t="0" r="r" b="b"/>
                <a:pathLst>
                  <a:path w="83" h="82">
                    <a:moveTo>
                      <a:pt x="55" y="82"/>
                    </a:moveTo>
                    <a:lnTo>
                      <a:pt x="55" y="82"/>
                    </a:lnTo>
                    <a:lnTo>
                      <a:pt x="70" y="73"/>
                    </a:lnTo>
                    <a:lnTo>
                      <a:pt x="80" y="61"/>
                    </a:lnTo>
                    <a:lnTo>
                      <a:pt x="83" y="4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4" y="15"/>
                    </a:lnTo>
                    <a:lnTo>
                      <a:pt x="61" y="6"/>
                    </a:lnTo>
                    <a:lnTo>
                      <a:pt x="46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16" y="12"/>
                    </a:lnTo>
                    <a:lnTo>
                      <a:pt x="6" y="24"/>
                    </a:lnTo>
                    <a:lnTo>
                      <a:pt x="0" y="40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9" y="70"/>
                    </a:lnTo>
                    <a:lnTo>
                      <a:pt x="25" y="79"/>
                    </a:lnTo>
                    <a:lnTo>
                      <a:pt x="37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close/>
                  </a:path>
                </a:pathLst>
              </a:custGeom>
              <a:noFill/>
              <a:ln w="9525">
                <a:solidFill>
                  <a:srgbClr val="0085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79" name="Line 127"/>
              <p:cNvSpPr>
                <a:spLocks noChangeShapeType="1"/>
              </p:cNvSpPr>
              <p:nvPr/>
            </p:nvSpPr>
            <p:spPr bwMode="auto">
              <a:xfrm>
                <a:off x="4390" y="516"/>
                <a:ext cx="12" cy="43"/>
              </a:xfrm>
              <a:prstGeom prst="line">
                <a:avLst/>
              </a:prstGeom>
              <a:noFill/>
              <a:ln w="9525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80" name="Line 128"/>
              <p:cNvSpPr>
                <a:spLocks noChangeShapeType="1"/>
              </p:cNvSpPr>
              <p:nvPr/>
            </p:nvSpPr>
            <p:spPr bwMode="auto">
              <a:xfrm flipH="1" flipV="1">
                <a:off x="4405" y="519"/>
                <a:ext cx="9" cy="31"/>
              </a:xfrm>
              <a:prstGeom prst="line">
                <a:avLst/>
              </a:prstGeom>
              <a:noFill/>
              <a:ln w="9525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81" name="Line 129"/>
              <p:cNvSpPr>
                <a:spLocks noChangeShapeType="1"/>
              </p:cNvSpPr>
              <p:nvPr/>
            </p:nvSpPr>
            <p:spPr bwMode="auto">
              <a:xfrm flipH="1" flipV="1">
                <a:off x="4426" y="526"/>
                <a:ext cx="3" cy="9"/>
              </a:xfrm>
              <a:prstGeom prst="line">
                <a:avLst/>
              </a:prstGeom>
              <a:noFill/>
              <a:ln w="9525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82" name="Freeform 130"/>
              <p:cNvSpPr>
                <a:spLocks/>
              </p:cNvSpPr>
              <p:nvPr/>
            </p:nvSpPr>
            <p:spPr bwMode="auto">
              <a:xfrm>
                <a:off x="4368" y="492"/>
                <a:ext cx="83" cy="82"/>
              </a:xfrm>
              <a:custGeom>
                <a:avLst/>
                <a:gdLst/>
                <a:ahLst/>
                <a:cxnLst>
                  <a:cxn ang="0">
                    <a:pos x="55" y="82"/>
                  </a:cxn>
                  <a:cxn ang="0">
                    <a:pos x="55" y="82"/>
                  </a:cxn>
                  <a:cxn ang="0">
                    <a:pos x="70" y="73"/>
                  </a:cxn>
                  <a:cxn ang="0">
                    <a:pos x="80" y="61"/>
                  </a:cxn>
                  <a:cxn ang="0">
                    <a:pos x="83" y="46"/>
                  </a:cxn>
                  <a:cxn ang="0">
                    <a:pos x="83" y="30"/>
                  </a:cxn>
                  <a:cxn ang="0">
                    <a:pos x="83" y="30"/>
                  </a:cxn>
                  <a:cxn ang="0">
                    <a:pos x="74" y="15"/>
                  </a:cxn>
                  <a:cxn ang="0">
                    <a:pos x="61" y="6"/>
                  </a:cxn>
                  <a:cxn ang="0">
                    <a:pos x="46" y="0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16" y="12"/>
                  </a:cxn>
                  <a:cxn ang="0">
                    <a:pos x="6" y="24"/>
                  </a:cxn>
                  <a:cxn ang="0">
                    <a:pos x="0" y="40"/>
                  </a:cxn>
                  <a:cxn ang="0">
                    <a:pos x="3" y="55"/>
                  </a:cxn>
                  <a:cxn ang="0">
                    <a:pos x="3" y="55"/>
                  </a:cxn>
                  <a:cxn ang="0">
                    <a:pos x="9" y="70"/>
                  </a:cxn>
                  <a:cxn ang="0">
                    <a:pos x="25" y="79"/>
                  </a:cxn>
                  <a:cxn ang="0">
                    <a:pos x="37" y="82"/>
                  </a:cxn>
                  <a:cxn ang="0">
                    <a:pos x="55" y="82"/>
                  </a:cxn>
                  <a:cxn ang="0">
                    <a:pos x="55" y="82"/>
                  </a:cxn>
                  <a:cxn ang="0">
                    <a:pos x="55" y="82"/>
                  </a:cxn>
                </a:cxnLst>
                <a:rect l="0" t="0" r="r" b="b"/>
                <a:pathLst>
                  <a:path w="83" h="82">
                    <a:moveTo>
                      <a:pt x="55" y="82"/>
                    </a:moveTo>
                    <a:lnTo>
                      <a:pt x="55" y="82"/>
                    </a:lnTo>
                    <a:lnTo>
                      <a:pt x="70" y="73"/>
                    </a:lnTo>
                    <a:lnTo>
                      <a:pt x="80" y="61"/>
                    </a:lnTo>
                    <a:lnTo>
                      <a:pt x="83" y="4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4" y="15"/>
                    </a:lnTo>
                    <a:lnTo>
                      <a:pt x="61" y="6"/>
                    </a:lnTo>
                    <a:lnTo>
                      <a:pt x="46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16" y="12"/>
                    </a:lnTo>
                    <a:lnTo>
                      <a:pt x="6" y="24"/>
                    </a:lnTo>
                    <a:lnTo>
                      <a:pt x="0" y="40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9" y="70"/>
                    </a:lnTo>
                    <a:lnTo>
                      <a:pt x="25" y="79"/>
                    </a:lnTo>
                    <a:lnTo>
                      <a:pt x="37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close/>
                  </a:path>
                </a:pathLst>
              </a:custGeom>
              <a:noFill/>
              <a:ln w="14288">
                <a:solidFill>
                  <a:srgbClr val="0085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83" name="Line 131"/>
              <p:cNvSpPr>
                <a:spLocks noChangeShapeType="1"/>
              </p:cNvSpPr>
              <p:nvPr/>
            </p:nvSpPr>
            <p:spPr bwMode="auto">
              <a:xfrm>
                <a:off x="4390" y="516"/>
                <a:ext cx="12" cy="43"/>
              </a:xfrm>
              <a:prstGeom prst="line">
                <a:avLst/>
              </a:prstGeom>
              <a:noFill/>
              <a:ln w="14288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84" name="Line 132"/>
              <p:cNvSpPr>
                <a:spLocks noChangeShapeType="1"/>
              </p:cNvSpPr>
              <p:nvPr/>
            </p:nvSpPr>
            <p:spPr bwMode="auto">
              <a:xfrm flipH="1" flipV="1">
                <a:off x="4405" y="519"/>
                <a:ext cx="9" cy="31"/>
              </a:xfrm>
              <a:prstGeom prst="line">
                <a:avLst/>
              </a:prstGeom>
              <a:noFill/>
              <a:ln w="14288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85" name="Line 133"/>
              <p:cNvSpPr>
                <a:spLocks noChangeShapeType="1"/>
              </p:cNvSpPr>
              <p:nvPr/>
            </p:nvSpPr>
            <p:spPr bwMode="auto">
              <a:xfrm flipH="1" flipV="1">
                <a:off x="4426" y="526"/>
                <a:ext cx="3" cy="9"/>
              </a:xfrm>
              <a:prstGeom prst="line">
                <a:avLst/>
              </a:prstGeom>
              <a:noFill/>
              <a:ln w="14288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4886" name="Group 134"/>
            <p:cNvGrpSpPr>
              <a:grpSpLocks/>
            </p:cNvGrpSpPr>
            <p:nvPr/>
          </p:nvGrpSpPr>
          <p:grpSpPr bwMode="auto">
            <a:xfrm>
              <a:off x="2137" y="1362"/>
              <a:ext cx="51" cy="76"/>
              <a:chOff x="2137" y="1362"/>
              <a:chExt cx="51" cy="76"/>
            </a:xfrm>
          </p:grpSpPr>
          <p:sp>
            <p:nvSpPr>
              <p:cNvPr id="74887" name="Freeform 135"/>
              <p:cNvSpPr>
                <a:spLocks/>
              </p:cNvSpPr>
              <p:nvPr/>
            </p:nvSpPr>
            <p:spPr bwMode="auto">
              <a:xfrm>
                <a:off x="2170" y="1405"/>
                <a:ext cx="18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3"/>
                  </a:cxn>
                  <a:cxn ang="0">
                    <a:pos x="0" y="0"/>
                  </a:cxn>
                </a:cxnLst>
                <a:rect l="0" t="0" r="r" b="b"/>
                <a:pathLst>
                  <a:path w="18" h="33">
                    <a:moveTo>
                      <a:pt x="0" y="0"/>
                    </a:moveTo>
                    <a:lnTo>
                      <a:pt x="18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4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88" name="Line 136"/>
              <p:cNvSpPr>
                <a:spLocks noChangeShapeType="1"/>
              </p:cNvSpPr>
              <p:nvPr/>
            </p:nvSpPr>
            <p:spPr bwMode="auto">
              <a:xfrm>
                <a:off x="2167" y="1401"/>
                <a:ext cx="18" cy="34"/>
              </a:xfrm>
              <a:prstGeom prst="line">
                <a:avLst/>
              </a:prstGeom>
              <a:noFill/>
              <a:ln w="9525">
                <a:solidFill>
                  <a:srgbClr val="00843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89" name="Freeform 137"/>
              <p:cNvSpPr>
                <a:spLocks/>
              </p:cNvSpPr>
              <p:nvPr/>
            </p:nvSpPr>
            <p:spPr bwMode="auto">
              <a:xfrm>
                <a:off x="2170" y="1405"/>
                <a:ext cx="18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3"/>
                  </a:cxn>
                  <a:cxn ang="0">
                    <a:pos x="0" y="0"/>
                  </a:cxn>
                </a:cxnLst>
                <a:rect l="0" t="0" r="r" b="b"/>
                <a:pathLst>
                  <a:path w="18" h="33">
                    <a:moveTo>
                      <a:pt x="0" y="0"/>
                    </a:moveTo>
                    <a:lnTo>
                      <a:pt x="18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4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90" name="Line 138"/>
              <p:cNvSpPr>
                <a:spLocks noChangeShapeType="1"/>
              </p:cNvSpPr>
              <p:nvPr/>
            </p:nvSpPr>
            <p:spPr bwMode="auto">
              <a:xfrm>
                <a:off x="2167" y="1401"/>
                <a:ext cx="18" cy="34"/>
              </a:xfrm>
              <a:prstGeom prst="line">
                <a:avLst/>
              </a:prstGeom>
              <a:noFill/>
              <a:ln w="14288">
                <a:solidFill>
                  <a:srgbClr val="00843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91" name="Freeform 139"/>
              <p:cNvSpPr>
                <a:spLocks/>
              </p:cNvSpPr>
              <p:nvPr/>
            </p:nvSpPr>
            <p:spPr bwMode="auto">
              <a:xfrm>
                <a:off x="2137" y="1362"/>
                <a:ext cx="45" cy="46"/>
              </a:xfrm>
              <a:custGeom>
                <a:avLst/>
                <a:gdLst/>
                <a:ahLst/>
                <a:cxnLst>
                  <a:cxn ang="0">
                    <a:pos x="21" y="46"/>
                  </a:cxn>
                  <a:cxn ang="0">
                    <a:pos x="21" y="46"/>
                  </a:cxn>
                  <a:cxn ang="0">
                    <a:pos x="30" y="43"/>
                  </a:cxn>
                  <a:cxn ang="0">
                    <a:pos x="39" y="39"/>
                  </a:cxn>
                  <a:cxn ang="0">
                    <a:pos x="42" y="30"/>
                  </a:cxn>
                  <a:cxn ang="0">
                    <a:pos x="45" y="21"/>
                  </a:cxn>
                  <a:cxn ang="0">
                    <a:pos x="45" y="21"/>
                  </a:cxn>
                  <a:cxn ang="0">
                    <a:pos x="42" y="12"/>
                  </a:cxn>
                  <a:cxn ang="0">
                    <a:pos x="39" y="6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6" y="39"/>
                  </a:cxn>
                  <a:cxn ang="0">
                    <a:pos x="12" y="43"/>
                  </a:cxn>
                  <a:cxn ang="0">
                    <a:pos x="21" y="46"/>
                  </a:cxn>
                  <a:cxn ang="0">
                    <a:pos x="21" y="46"/>
                  </a:cxn>
                  <a:cxn ang="0">
                    <a:pos x="21" y="46"/>
                  </a:cxn>
                </a:cxnLst>
                <a:rect l="0" t="0" r="r" b="b"/>
                <a:pathLst>
                  <a:path w="45" h="46">
                    <a:moveTo>
                      <a:pt x="21" y="46"/>
                    </a:moveTo>
                    <a:lnTo>
                      <a:pt x="21" y="46"/>
                    </a:lnTo>
                    <a:lnTo>
                      <a:pt x="30" y="43"/>
                    </a:lnTo>
                    <a:lnTo>
                      <a:pt x="39" y="39"/>
                    </a:lnTo>
                    <a:lnTo>
                      <a:pt x="42" y="3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2" y="12"/>
                    </a:lnTo>
                    <a:lnTo>
                      <a:pt x="39" y="6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0"/>
                    </a:lnTo>
                    <a:lnTo>
                      <a:pt x="6" y="39"/>
                    </a:lnTo>
                    <a:lnTo>
                      <a:pt x="12" y="43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21" y="46"/>
                    </a:lnTo>
                    <a:close/>
                  </a:path>
                </a:pathLst>
              </a:custGeom>
              <a:solidFill>
                <a:srgbClr val="00852F"/>
              </a:solidFill>
              <a:ln w="4763">
                <a:solidFill>
                  <a:srgbClr val="0085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4892" name="Freeform 140"/>
            <p:cNvSpPr>
              <a:spLocks/>
            </p:cNvSpPr>
            <p:nvPr/>
          </p:nvSpPr>
          <p:spPr bwMode="auto">
            <a:xfrm>
              <a:off x="1987" y="1528"/>
              <a:ext cx="70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34" y="0"/>
                </a:cxn>
                <a:cxn ang="0">
                  <a:pos x="40" y="33"/>
                </a:cxn>
                <a:cxn ang="0">
                  <a:pos x="70" y="43"/>
                </a:cxn>
                <a:cxn ang="0">
                  <a:pos x="0" y="67"/>
                </a:cxn>
                <a:cxn ang="0">
                  <a:pos x="0" y="67"/>
                </a:cxn>
              </a:cxnLst>
              <a:rect l="0" t="0" r="r" b="b"/>
              <a:pathLst>
                <a:path w="70" h="67">
                  <a:moveTo>
                    <a:pt x="0" y="67"/>
                  </a:moveTo>
                  <a:lnTo>
                    <a:pt x="34" y="0"/>
                  </a:lnTo>
                  <a:lnTo>
                    <a:pt x="40" y="33"/>
                  </a:lnTo>
                  <a:lnTo>
                    <a:pt x="70" y="43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852F"/>
            </a:solidFill>
            <a:ln w="4763">
              <a:solidFill>
                <a:srgbClr val="0085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4893" name="Group 141"/>
          <p:cNvGrpSpPr>
            <a:grpSpLocks/>
          </p:cNvGrpSpPr>
          <p:nvPr/>
        </p:nvGrpSpPr>
        <p:grpSpPr bwMode="auto">
          <a:xfrm>
            <a:off x="2490788" y="1682750"/>
            <a:ext cx="3717925" cy="1246188"/>
            <a:chOff x="2014" y="767"/>
            <a:chExt cx="2455" cy="881"/>
          </a:xfrm>
        </p:grpSpPr>
        <p:sp>
          <p:nvSpPr>
            <p:cNvPr id="74894" name="Freeform 142"/>
            <p:cNvSpPr>
              <a:spLocks/>
            </p:cNvSpPr>
            <p:nvPr/>
          </p:nvSpPr>
          <p:spPr bwMode="auto">
            <a:xfrm>
              <a:off x="2045" y="806"/>
              <a:ext cx="2366" cy="827"/>
            </a:xfrm>
            <a:custGeom>
              <a:avLst/>
              <a:gdLst/>
              <a:ahLst/>
              <a:cxnLst>
                <a:cxn ang="0">
                  <a:pos x="0" y="827"/>
                </a:cxn>
                <a:cxn ang="0">
                  <a:pos x="0" y="827"/>
                </a:cxn>
                <a:cxn ang="0">
                  <a:pos x="156" y="754"/>
                </a:cxn>
                <a:cxn ang="0">
                  <a:pos x="403" y="644"/>
                </a:cxn>
                <a:cxn ang="0">
                  <a:pos x="711" y="507"/>
                </a:cxn>
                <a:cxn ang="0">
                  <a:pos x="882" y="434"/>
                </a:cxn>
                <a:cxn ang="0">
                  <a:pos x="1062" y="360"/>
                </a:cxn>
                <a:cxn ang="0">
                  <a:pos x="1243" y="290"/>
                </a:cxn>
                <a:cxn ang="0">
                  <a:pos x="1426" y="223"/>
                </a:cxn>
                <a:cxn ang="0">
                  <a:pos x="1606" y="162"/>
                </a:cxn>
                <a:cxn ang="0">
                  <a:pos x="1780" y="107"/>
                </a:cxn>
                <a:cxn ang="0">
                  <a:pos x="1865" y="83"/>
                </a:cxn>
                <a:cxn ang="0">
                  <a:pos x="1948" y="61"/>
                </a:cxn>
                <a:cxn ang="0">
                  <a:pos x="2027" y="43"/>
                </a:cxn>
                <a:cxn ang="0">
                  <a:pos x="2103" y="28"/>
                </a:cxn>
                <a:cxn ang="0">
                  <a:pos x="2174" y="16"/>
                </a:cxn>
                <a:cxn ang="0">
                  <a:pos x="2244" y="6"/>
                </a:cxn>
                <a:cxn ang="0">
                  <a:pos x="2308" y="3"/>
                </a:cxn>
                <a:cxn ang="0">
                  <a:pos x="2366" y="0"/>
                </a:cxn>
              </a:cxnLst>
              <a:rect l="0" t="0" r="r" b="b"/>
              <a:pathLst>
                <a:path w="2366" h="827">
                  <a:moveTo>
                    <a:pt x="0" y="827"/>
                  </a:moveTo>
                  <a:lnTo>
                    <a:pt x="0" y="827"/>
                  </a:lnTo>
                  <a:lnTo>
                    <a:pt x="156" y="754"/>
                  </a:lnTo>
                  <a:lnTo>
                    <a:pt x="403" y="644"/>
                  </a:lnTo>
                  <a:lnTo>
                    <a:pt x="711" y="507"/>
                  </a:lnTo>
                  <a:lnTo>
                    <a:pt x="882" y="434"/>
                  </a:lnTo>
                  <a:lnTo>
                    <a:pt x="1062" y="360"/>
                  </a:lnTo>
                  <a:lnTo>
                    <a:pt x="1243" y="290"/>
                  </a:lnTo>
                  <a:lnTo>
                    <a:pt x="1426" y="223"/>
                  </a:lnTo>
                  <a:lnTo>
                    <a:pt x="1606" y="162"/>
                  </a:lnTo>
                  <a:lnTo>
                    <a:pt x="1780" y="107"/>
                  </a:lnTo>
                  <a:lnTo>
                    <a:pt x="1865" y="83"/>
                  </a:lnTo>
                  <a:lnTo>
                    <a:pt x="1948" y="61"/>
                  </a:lnTo>
                  <a:lnTo>
                    <a:pt x="2027" y="43"/>
                  </a:lnTo>
                  <a:lnTo>
                    <a:pt x="2103" y="28"/>
                  </a:lnTo>
                  <a:lnTo>
                    <a:pt x="2174" y="16"/>
                  </a:lnTo>
                  <a:lnTo>
                    <a:pt x="2244" y="6"/>
                  </a:lnTo>
                  <a:lnTo>
                    <a:pt x="2308" y="3"/>
                  </a:lnTo>
                  <a:lnTo>
                    <a:pt x="2366" y="0"/>
                  </a:lnTo>
                </a:path>
              </a:pathLst>
            </a:custGeom>
            <a:noFill/>
            <a:ln w="14288">
              <a:solidFill>
                <a:srgbClr val="0085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95" name="Freeform 143"/>
            <p:cNvSpPr>
              <a:spLocks/>
            </p:cNvSpPr>
            <p:nvPr/>
          </p:nvSpPr>
          <p:spPr bwMode="auto">
            <a:xfrm>
              <a:off x="2042" y="803"/>
              <a:ext cx="2366" cy="827"/>
            </a:xfrm>
            <a:custGeom>
              <a:avLst/>
              <a:gdLst/>
              <a:ahLst/>
              <a:cxnLst>
                <a:cxn ang="0">
                  <a:pos x="0" y="827"/>
                </a:cxn>
                <a:cxn ang="0">
                  <a:pos x="0" y="827"/>
                </a:cxn>
                <a:cxn ang="0">
                  <a:pos x="156" y="754"/>
                </a:cxn>
                <a:cxn ang="0">
                  <a:pos x="403" y="644"/>
                </a:cxn>
                <a:cxn ang="0">
                  <a:pos x="711" y="507"/>
                </a:cxn>
                <a:cxn ang="0">
                  <a:pos x="882" y="434"/>
                </a:cxn>
                <a:cxn ang="0">
                  <a:pos x="1062" y="360"/>
                </a:cxn>
                <a:cxn ang="0">
                  <a:pos x="1242" y="290"/>
                </a:cxn>
                <a:cxn ang="0">
                  <a:pos x="1426" y="223"/>
                </a:cxn>
                <a:cxn ang="0">
                  <a:pos x="1606" y="162"/>
                </a:cxn>
                <a:cxn ang="0">
                  <a:pos x="1780" y="107"/>
                </a:cxn>
                <a:cxn ang="0">
                  <a:pos x="1865" y="83"/>
                </a:cxn>
                <a:cxn ang="0">
                  <a:pos x="1948" y="61"/>
                </a:cxn>
                <a:cxn ang="0">
                  <a:pos x="2027" y="43"/>
                </a:cxn>
                <a:cxn ang="0">
                  <a:pos x="2103" y="28"/>
                </a:cxn>
                <a:cxn ang="0">
                  <a:pos x="2174" y="16"/>
                </a:cxn>
                <a:cxn ang="0">
                  <a:pos x="2244" y="6"/>
                </a:cxn>
                <a:cxn ang="0">
                  <a:pos x="2308" y="3"/>
                </a:cxn>
                <a:cxn ang="0">
                  <a:pos x="2366" y="0"/>
                </a:cxn>
              </a:cxnLst>
              <a:rect l="0" t="0" r="r" b="b"/>
              <a:pathLst>
                <a:path w="2366" h="827">
                  <a:moveTo>
                    <a:pt x="0" y="827"/>
                  </a:moveTo>
                  <a:lnTo>
                    <a:pt x="0" y="827"/>
                  </a:lnTo>
                  <a:lnTo>
                    <a:pt x="156" y="754"/>
                  </a:lnTo>
                  <a:lnTo>
                    <a:pt x="403" y="644"/>
                  </a:lnTo>
                  <a:lnTo>
                    <a:pt x="711" y="507"/>
                  </a:lnTo>
                  <a:lnTo>
                    <a:pt x="882" y="434"/>
                  </a:lnTo>
                  <a:lnTo>
                    <a:pt x="1062" y="360"/>
                  </a:lnTo>
                  <a:lnTo>
                    <a:pt x="1242" y="290"/>
                  </a:lnTo>
                  <a:lnTo>
                    <a:pt x="1426" y="223"/>
                  </a:lnTo>
                  <a:lnTo>
                    <a:pt x="1606" y="162"/>
                  </a:lnTo>
                  <a:lnTo>
                    <a:pt x="1780" y="107"/>
                  </a:lnTo>
                  <a:lnTo>
                    <a:pt x="1865" y="83"/>
                  </a:lnTo>
                  <a:lnTo>
                    <a:pt x="1948" y="61"/>
                  </a:lnTo>
                  <a:lnTo>
                    <a:pt x="2027" y="43"/>
                  </a:lnTo>
                  <a:lnTo>
                    <a:pt x="2103" y="28"/>
                  </a:lnTo>
                  <a:lnTo>
                    <a:pt x="2174" y="16"/>
                  </a:lnTo>
                  <a:lnTo>
                    <a:pt x="2244" y="6"/>
                  </a:lnTo>
                  <a:lnTo>
                    <a:pt x="2308" y="3"/>
                  </a:lnTo>
                  <a:lnTo>
                    <a:pt x="2366" y="0"/>
                  </a:lnTo>
                </a:path>
              </a:pathLst>
            </a:custGeom>
            <a:noFill/>
            <a:ln w="19050">
              <a:solidFill>
                <a:srgbClr val="0085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4896" name="Group 144"/>
            <p:cNvGrpSpPr>
              <a:grpSpLocks/>
            </p:cNvGrpSpPr>
            <p:nvPr/>
          </p:nvGrpSpPr>
          <p:grpSpPr bwMode="auto">
            <a:xfrm>
              <a:off x="4387" y="767"/>
              <a:ext cx="82" cy="82"/>
              <a:chOff x="4387" y="767"/>
              <a:chExt cx="82" cy="82"/>
            </a:xfrm>
          </p:grpSpPr>
          <p:sp>
            <p:nvSpPr>
              <p:cNvPr id="74897" name="Freeform 145"/>
              <p:cNvSpPr>
                <a:spLocks/>
              </p:cNvSpPr>
              <p:nvPr/>
            </p:nvSpPr>
            <p:spPr bwMode="auto">
              <a:xfrm>
                <a:off x="4387" y="767"/>
                <a:ext cx="82" cy="82"/>
              </a:xfrm>
              <a:custGeom>
                <a:avLst/>
                <a:gdLst/>
                <a:ahLst/>
                <a:cxnLst>
                  <a:cxn ang="0">
                    <a:pos x="51" y="82"/>
                  </a:cxn>
                  <a:cxn ang="0">
                    <a:pos x="51" y="82"/>
                  </a:cxn>
                  <a:cxn ang="0">
                    <a:pos x="67" y="73"/>
                  </a:cxn>
                  <a:cxn ang="0">
                    <a:pos x="76" y="61"/>
                  </a:cxn>
                  <a:cxn ang="0">
                    <a:pos x="82" y="48"/>
                  </a:cxn>
                  <a:cxn ang="0">
                    <a:pos x="82" y="30"/>
                  </a:cxn>
                  <a:cxn ang="0">
                    <a:pos x="82" y="30"/>
                  </a:cxn>
                  <a:cxn ang="0">
                    <a:pos x="73" y="15"/>
                  </a:cxn>
                  <a:cxn ang="0">
                    <a:pos x="61" y="6"/>
                  </a:cxn>
                  <a:cxn ang="0">
                    <a:pos x="45" y="0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15" y="9"/>
                  </a:cxn>
                  <a:cxn ang="0">
                    <a:pos x="6" y="21"/>
                  </a:cxn>
                  <a:cxn ang="0">
                    <a:pos x="0" y="36"/>
                  </a:cxn>
                  <a:cxn ang="0">
                    <a:pos x="3" y="52"/>
                  </a:cxn>
                  <a:cxn ang="0">
                    <a:pos x="3" y="52"/>
                  </a:cxn>
                  <a:cxn ang="0">
                    <a:pos x="9" y="67"/>
                  </a:cxn>
                  <a:cxn ang="0">
                    <a:pos x="21" y="79"/>
                  </a:cxn>
                  <a:cxn ang="0">
                    <a:pos x="36" y="82"/>
                  </a:cxn>
                  <a:cxn ang="0">
                    <a:pos x="51" y="82"/>
                  </a:cxn>
                  <a:cxn ang="0">
                    <a:pos x="51" y="82"/>
                  </a:cxn>
                  <a:cxn ang="0">
                    <a:pos x="51" y="82"/>
                  </a:cxn>
                </a:cxnLst>
                <a:rect l="0" t="0" r="r" b="b"/>
                <a:pathLst>
                  <a:path w="82" h="82">
                    <a:moveTo>
                      <a:pt x="51" y="82"/>
                    </a:moveTo>
                    <a:lnTo>
                      <a:pt x="51" y="82"/>
                    </a:lnTo>
                    <a:lnTo>
                      <a:pt x="67" y="73"/>
                    </a:lnTo>
                    <a:lnTo>
                      <a:pt x="76" y="61"/>
                    </a:lnTo>
                    <a:lnTo>
                      <a:pt x="82" y="48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73" y="15"/>
                    </a:lnTo>
                    <a:lnTo>
                      <a:pt x="61" y="6"/>
                    </a:lnTo>
                    <a:lnTo>
                      <a:pt x="45" y="0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15" y="9"/>
                    </a:lnTo>
                    <a:lnTo>
                      <a:pt x="6" y="21"/>
                    </a:lnTo>
                    <a:lnTo>
                      <a:pt x="0" y="36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9" y="67"/>
                    </a:lnTo>
                    <a:lnTo>
                      <a:pt x="21" y="79"/>
                    </a:lnTo>
                    <a:lnTo>
                      <a:pt x="36" y="82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1" y="82"/>
                    </a:lnTo>
                    <a:close/>
                  </a:path>
                </a:pathLst>
              </a:custGeom>
              <a:noFill/>
              <a:ln w="9525">
                <a:solidFill>
                  <a:srgbClr val="0085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98" name="Line 146"/>
              <p:cNvSpPr>
                <a:spLocks noChangeShapeType="1"/>
              </p:cNvSpPr>
              <p:nvPr/>
            </p:nvSpPr>
            <p:spPr bwMode="auto">
              <a:xfrm>
                <a:off x="4408" y="791"/>
                <a:ext cx="9" cy="43"/>
              </a:xfrm>
              <a:prstGeom prst="line">
                <a:avLst/>
              </a:prstGeom>
              <a:noFill/>
              <a:ln w="9525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99" name="Line 147"/>
              <p:cNvSpPr>
                <a:spLocks noChangeShapeType="1"/>
              </p:cNvSpPr>
              <p:nvPr/>
            </p:nvSpPr>
            <p:spPr bwMode="auto">
              <a:xfrm flipH="1" flipV="1">
                <a:off x="4423" y="794"/>
                <a:ext cx="9" cy="31"/>
              </a:xfrm>
              <a:prstGeom prst="line">
                <a:avLst/>
              </a:prstGeom>
              <a:noFill/>
              <a:ln w="9525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00" name="Line 148"/>
              <p:cNvSpPr>
                <a:spLocks noChangeShapeType="1"/>
              </p:cNvSpPr>
              <p:nvPr/>
            </p:nvSpPr>
            <p:spPr bwMode="auto">
              <a:xfrm flipH="1" flipV="1">
                <a:off x="4445" y="800"/>
                <a:ext cx="3" cy="12"/>
              </a:xfrm>
              <a:prstGeom prst="line">
                <a:avLst/>
              </a:prstGeom>
              <a:noFill/>
              <a:ln w="9525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01" name="Freeform 149"/>
              <p:cNvSpPr>
                <a:spLocks/>
              </p:cNvSpPr>
              <p:nvPr/>
            </p:nvSpPr>
            <p:spPr bwMode="auto">
              <a:xfrm>
                <a:off x="4387" y="767"/>
                <a:ext cx="82" cy="82"/>
              </a:xfrm>
              <a:custGeom>
                <a:avLst/>
                <a:gdLst/>
                <a:ahLst/>
                <a:cxnLst>
                  <a:cxn ang="0">
                    <a:pos x="51" y="82"/>
                  </a:cxn>
                  <a:cxn ang="0">
                    <a:pos x="51" y="82"/>
                  </a:cxn>
                  <a:cxn ang="0">
                    <a:pos x="67" y="73"/>
                  </a:cxn>
                  <a:cxn ang="0">
                    <a:pos x="76" y="61"/>
                  </a:cxn>
                  <a:cxn ang="0">
                    <a:pos x="82" y="48"/>
                  </a:cxn>
                  <a:cxn ang="0">
                    <a:pos x="82" y="30"/>
                  </a:cxn>
                  <a:cxn ang="0">
                    <a:pos x="82" y="30"/>
                  </a:cxn>
                  <a:cxn ang="0">
                    <a:pos x="73" y="15"/>
                  </a:cxn>
                  <a:cxn ang="0">
                    <a:pos x="61" y="6"/>
                  </a:cxn>
                  <a:cxn ang="0">
                    <a:pos x="45" y="0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15" y="9"/>
                  </a:cxn>
                  <a:cxn ang="0">
                    <a:pos x="6" y="21"/>
                  </a:cxn>
                  <a:cxn ang="0">
                    <a:pos x="0" y="36"/>
                  </a:cxn>
                  <a:cxn ang="0">
                    <a:pos x="3" y="52"/>
                  </a:cxn>
                  <a:cxn ang="0">
                    <a:pos x="3" y="52"/>
                  </a:cxn>
                  <a:cxn ang="0">
                    <a:pos x="9" y="67"/>
                  </a:cxn>
                  <a:cxn ang="0">
                    <a:pos x="21" y="79"/>
                  </a:cxn>
                  <a:cxn ang="0">
                    <a:pos x="36" y="82"/>
                  </a:cxn>
                  <a:cxn ang="0">
                    <a:pos x="51" y="82"/>
                  </a:cxn>
                  <a:cxn ang="0">
                    <a:pos x="51" y="82"/>
                  </a:cxn>
                  <a:cxn ang="0">
                    <a:pos x="51" y="82"/>
                  </a:cxn>
                </a:cxnLst>
                <a:rect l="0" t="0" r="r" b="b"/>
                <a:pathLst>
                  <a:path w="82" h="82">
                    <a:moveTo>
                      <a:pt x="51" y="82"/>
                    </a:moveTo>
                    <a:lnTo>
                      <a:pt x="51" y="82"/>
                    </a:lnTo>
                    <a:lnTo>
                      <a:pt x="67" y="73"/>
                    </a:lnTo>
                    <a:lnTo>
                      <a:pt x="76" y="61"/>
                    </a:lnTo>
                    <a:lnTo>
                      <a:pt x="82" y="48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73" y="15"/>
                    </a:lnTo>
                    <a:lnTo>
                      <a:pt x="61" y="6"/>
                    </a:lnTo>
                    <a:lnTo>
                      <a:pt x="45" y="0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15" y="9"/>
                    </a:lnTo>
                    <a:lnTo>
                      <a:pt x="6" y="21"/>
                    </a:lnTo>
                    <a:lnTo>
                      <a:pt x="0" y="36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9" y="67"/>
                    </a:lnTo>
                    <a:lnTo>
                      <a:pt x="21" y="79"/>
                    </a:lnTo>
                    <a:lnTo>
                      <a:pt x="36" y="82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1" y="82"/>
                    </a:lnTo>
                    <a:close/>
                  </a:path>
                </a:pathLst>
              </a:custGeom>
              <a:noFill/>
              <a:ln w="14288">
                <a:solidFill>
                  <a:srgbClr val="0085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02" name="Line 150"/>
              <p:cNvSpPr>
                <a:spLocks noChangeShapeType="1"/>
              </p:cNvSpPr>
              <p:nvPr/>
            </p:nvSpPr>
            <p:spPr bwMode="auto">
              <a:xfrm>
                <a:off x="4408" y="791"/>
                <a:ext cx="9" cy="43"/>
              </a:xfrm>
              <a:prstGeom prst="line">
                <a:avLst/>
              </a:prstGeom>
              <a:noFill/>
              <a:ln w="14288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03" name="Line 151"/>
              <p:cNvSpPr>
                <a:spLocks noChangeShapeType="1"/>
              </p:cNvSpPr>
              <p:nvPr/>
            </p:nvSpPr>
            <p:spPr bwMode="auto">
              <a:xfrm flipH="1" flipV="1">
                <a:off x="4423" y="794"/>
                <a:ext cx="9" cy="31"/>
              </a:xfrm>
              <a:prstGeom prst="line">
                <a:avLst/>
              </a:prstGeom>
              <a:noFill/>
              <a:ln w="14288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04" name="Line 152"/>
              <p:cNvSpPr>
                <a:spLocks noChangeShapeType="1"/>
              </p:cNvSpPr>
              <p:nvPr/>
            </p:nvSpPr>
            <p:spPr bwMode="auto">
              <a:xfrm flipH="1" flipV="1">
                <a:off x="4445" y="800"/>
                <a:ext cx="3" cy="12"/>
              </a:xfrm>
              <a:prstGeom prst="line">
                <a:avLst/>
              </a:prstGeom>
              <a:noFill/>
              <a:ln w="14288">
                <a:solidFill>
                  <a:srgbClr val="0085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4905" name="Group 153"/>
            <p:cNvGrpSpPr>
              <a:grpSpLocks/>
            </p:cNvGrpSpPr>
            <p:nvPr/>
          </p:nvGrpSpPr>
          <p:grpSpPr bwMode="auto">
            <a:xfrm>
              <a:off x="2192" y="1466"/>
              <a:ext cx="48" cy="76"/>
              <a:chOff x="2192" y="1466"/>
              <a:chExt cx="48" cy="76"/>
            </a:xfrm>
          </p:grpSpPr>
          <p:sp>
            <p:nvSpPr>
              <p:cNvPr id="74906" name="Freeform 154"/>
              <p:cNvSpPr>
                <a:spLocks/>
              </p:cNvSpPr>
              <p:nvPr/>
            </p:nvSpPr>
            <p:spPr bwMode="auto">
              <a:xfrm>
                <a:off x="2225" y="1508"/>
                <a:ext cx="1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0" y="0"/>
                  </a:cxn>
                </a:cxnLst>
                <a:rect l="0" t="0" r="r" b="b"/>
                <a:pathLst>
                  <a:path w="15" h="34">
                    <a:moveTo>
                      <a:pt x="0" y="0"/>
                    </a:moveTo>
                    <a:lnTo>
                      <a:pt x="1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4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07" name="Line 155"/>
              <p:cNvSpPr>
                <a:spLocks noChangeShapeType="1"/>
              </p:cNvSpPr>
              <p:nvPr/>
            </p:nvSpPr>
            <p:spPr bwMode="auto">
              <a:xfrm>
                <a:off x="2222" y="1505"/>
                <a:ext cx="15" cy="34"/>
              </a:xfrm>
              <a:prstGeom prst="line">
                <a:avLst/>
              </a:prstGeom>
              <a:noFill/>
              <a:ln w="9525">
                <a:solidFill>
                  <a:srgbClr val="00843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08" name="Freeform 156"/>
              <p:cNvSpPr>
                <a:spLocks/>
              </p:cNvSpPr>
              <p:nvPr/>
            </p:nvSpPr>
            <p:spPr bwMode="auto">
              <a:xfrm>
                <a:off x="2225" y="1508"/>
                <a:ext cx="1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0" y="0"/>
                  </a:cxn>
                </a:cxnLst>
                <a:rect l="0" t="0" r="r" b="b"/>
                <a:pathLst>
                  <a:path w="15" h="34">
                    <a:moveTo>
                      <a:pt x="0" y="0"/>
                    </a:moveTo>
                    <a:lnTo>
                      <a:pt x="1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4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09" name="Line 157"/>
              <p:cNvSpPr>
                <a:spLocks noChangeShapeType="1"/>
              </p:cNvSpPr>
              <p:nvPr/>
            </p:nvSpPr>
            <p:spPr bwMode="auto">
              <a:xfrm>
                <a:off x="2222" y="1505"/>
                <a:ext cx="15" cy="34"/>
              </a:xfrm>
              <a:prstGeom prst="line">
                <a:avLst/>
              </a:prstGeom>
              <a:noFill/>
              <a:ln w="14288">
                <a:solidFill>
                  <a:srgbClr val="00843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10" name="Freeform 158"/>
              <p:cNvSpPr>
                <a:spLocks/>
              </p:cNvSpPr>
              <p:nvPr/>
            </p:nvSpPr>
            <p:spPr bwMode="auto">
              <a:xfrm>
                <a:off x="2192" y="1466"/>
                <a:ext cx="45" cy="45"/>
              </a:xfrm>
              <a:custGeom>
                <a:avLst/>
                <a:gdLst/>
                <a:ahLst/>
                <a:cxnLst>
                  <a:cxn ang="0">
                    <a:pos x="21" y="45"/>
                  </a:cxn>
                  <a:cxn ang="0">
                    <a:pos x="21" y="45"/>
                  </a:cxn>
                  <a:cxn ang="0">
                    <a:pos x="30" y="42"/>
                  </a:cxn>
                  <a:cxn ang="0">
                    <a:pos x="39" y="39"/>
                  </a:cxn>
                  <a:cxn ang="0">
                    <a:pos x="42" y="30"/>
                  </a:cxn>
                  <a:cxn ang="0">
                    <a:pos x="45" y="21"/>
                  </a:cxn>
                  <a:cxn ang="0">
                    <a:pos x="45" y="21"/>
                  </a:cxn>
                  <a:cxn ang="0">
                    <a:pos x="42" y="12"/>
                  </a:cxn>
                  <a:cxn ang="0">
                    <a:pos x="39" y="6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6" y="39"/>
                  </a:cxn>
                  <a:cxn ang="0">
                    <a:pos x="12" y="42"/>
                  </a:cxn>
                  <a:cxn ang="0">
                    <a:pos x="21" y="45"/>
                  </a:cxn>
                  <a:cxn ang="0">
                    <a:pos x="21" y="45"/>
                  </a:cxn>
                  <a:cxn ang="0">
                    <a:pos x="21" y="45"/>
                  </a:cxn>
                </a:cxnLst>
                <a:rect l="0" t="0" r="r" b="b"/>
                <a:pathLst>
                  <a:path w="45" h="45">
                    <a:moveTo>
                      <a:pt x="21" y="45"/>
                    </a:moveTo>
                    <a:lnTo>
                      <a:pt x="21" y="45"/>
                    </a:lnTo>
                    <a:lnTo>
                      <a:pt x="30" y="42"/>
                    </a:lnTo>
                    <a:lnTo>
                      <a:pt x="39" y="39"/>
                    </a:lnTo>
                    <a:lnTo>
                      <a:pt x="42" y="3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2" y="12"/>
                    </a:lnTo>
                    <a:lnTo>
                      <a:pt x="39" y="6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0"/>
                    </a:lnTo>
                    <a:lnTo>
                      <a:pt x="6" y="39"/>
                    </a:lnTo>
                    <a:lnTo>
                      <a:pt x="12" y="42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5"/>
                    </a:lnTo>
                    <a:close/>
                  </a:path>
                </a:pathLst>
              </a:custGeom>
              <a:solidFill>
                <a:srgbClr val="00852F"/>
              </a:solidFill>
              <a:ln w="4763">
                <a:solidFill>
                  <a:srgbClr val="0085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4911" name="Freeform 159"/>
            <p:cNvSpPr>
              <a:spLocks/>
            </p:cNvSpPr>
            <p:nvPr/>
          </p:nvSpPr>
          <p:spPr bwMode="auto">
            <a:xfrm>
              <a:off x="2014" y="1593"/>
              <a:ext cx="74" cy="5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9" y="0"/>
                </a:cxn>
                <a:cxn ang="0">
                  <a:pos x="46" y="30"/>
                </a:cxn>
                <a:cxn ang="0">
                  <a:pos x="74" y="49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74" h="55">
                  <a:moveTo>
                    <a:pt x="0" y="55"/>
                  </a:moveTo>
                  <a:lnTo>
                    <a:pt x="49" y="0"/>
                  </a:lnTo>
                  <a:lnTo>
                    <a:pt x="46" y="30"/>
                  </a:lnTo>
                  <a:lnTo>
                    <a:pt x="74" y="4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852F"/>
            </a:solidFill>
            <a:ln w="4763">
              <a:solidFill>
                <a:srgbClr val="0085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912" name="Text Box 160"/>
          <p:cNvSpPr txBox="1">
            <a:spLocks noChangeArrowheads="1"/>
          </p:cNvSpPr>
          <p:nvPr/>
        </p:nvSpPr>
        <p:spPr bwMode="auto">
          <a:xfrm rot="-1124583">
            <a:off x="3463925" y="1658938"/>
            <a:ext cx="2554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Glossopharyngeal nerve</a:t>
            </a:r>
          </a:p>
        </p:txBody>
      </p:sp>
      <p:sp>
        <p:nvSpPr>
          <p:cNvPr id="74913" name="Freeform 161"/>
          <p:cNvSpPr>
            <a:spLocks/>
          </p:cNvSpPr>
          <p:nvPr/>
        </p:nvSpPr>
        <p:spPr bwMode="auto">
          <a:xfrm>
            <a:off x="2263775" y="2859088"/>
            <a:ext cx="217488" cy="217487"/>
          </a:xfrm>
          <a:custGeom>
            <a:avLst/>
            <a:gdLst/>
            <a:ahLst/>
            <a:cxnLst>
              <a:cxn ang="0">
                <a:pos x="79" y="155"/>
              </a:cxn>
              <a:cxn ang="0">
                <a:pos x="79" y="155"/>
              </a:cxn>
              <a:cxn ang="0">
                <a:pos x="94" y="152"/>
              </a:cxn>
              <a:cxn ang="0">
                <a:pos x="110" y="149"/>
              </a:cxn>
              <a:cxn ang="0">
                <a:pos x="122" y="143"/>
              </a:cxn>
              <a:cxn ang="0">
                <a:pos x="134" y="131"/>
              </a:cxn>
              <a:cxn ang="0">
                <a:pos x="143" y="122"/>
              </a:cxn>
              <a:cxn ang="0">
                <a:pos x="149" y="107"/>
              </a:cxn>
              <a:cxn ang="0">
                <a:pos x="155" y="94"/>
              </a:cxn>
              <a:cxn ang="0">
                <a:pos x="155" y="76"/>
              </a:cxn>
              <a:cxn ang="0">
                <a:pos x="155" y="76"/>
              </a:cxn>
              <a:cxn ang="0">
                <a:pos x="155" y="61"/>
              </a:cxn>
              <a:cxn ang="0">
                <a:pos x="149" y="49"/>
              </a:cxn>
              <a:cxn ang="0">
                <a:pos x="143" y="33"/>
              </a:cxn>
              <a:cxn ang="0">
                <a:pos x="134" y="21"/>
              </a:cxn>
              <a:cxn ang="0">
                <a:pos x="122" y="12"/>
              </a:cxn>
              <a:cxn ang="0">
                <a:pos x="110" y="6"/>
              </a:cxn>
              <a:cxn ang="0">
                <a:pos x="94" y="3"/>
              </a:cxn>
              <a:cxn ang="0">
                <a:pos x="79" y="0"/>
              </a:cxn>
              <a:cxn ang="0">
                <a:pos x="79" y="0"/>
              </a:cxn>
              <a:cxn ang="0">
                <a:pos x="64" y="3"/>
              </a:cxn>
              <a:cxn ang="0">
                <a:pos x="48" y="6"/>
              </a:cxn>
              <a:cxn ang="0">
                <a:pos x="36" y="12"/>
              </a:cxn>
              <a:cxn ang="0">
                <a:pos x="24" y="21"/>
              </a:cxn>
              <a:cxn ang="0">
                <a:pos x="15" y="33"/>
              </a:cxn>
              <a:cxn ang="0">
                <a:pos x="6" y="49"/>
              </a:cxn>
              <a:cxn ang="0">
                <a:pos x="3" y="61"/>
              </a:cxn>
              <a:cxn ang="0">
                <a:pos x="0" y="76"/>
              </a:cxn>
              <a:cxn ang="0">
                <a:pos x="0" y="76"/>
              </a:cxn>
              <a:cxn ang="0">
                <a:pos x="3" y="94"/>
              </a:cxn>
              <a:cxn ang="0">
                <a:pos x="6" y="107"/>
              </a:cxn>
              <a:cxn ang="0">
                <a:pos x="15" y="122"/>
              </a:cxn>
              <a:cxn ang="0">
                <a:pos x="24" y="131"/>
              </a:cxn>
              <a:cxn ang="0">
                <a:pos x="36" y="143"/>
              </a:cxn>
              <a:cxn ang="0">
                <a:pos x="48" y="149"/>
              </a:cxn>
              <a:cxn ang="0">
                <a:pos x="64" y="152"/>
              </a:cxn>
              <a:cxn ang="0">
                <a:pos x="79" y="155"/>
              </a:cxn>
              <a:cxn ang="0">
                <a:pos x="79" y="155"/>
              </a:cxn>
              <a:cxn ang="0">
                <a:pos x="79" y="155"/>
              </a:cxn>
            </a:cxnLst>
            <a:rect l="0" t="0" r="r" b="b"/>
            <a:pathLst>
              <a:path w="155" h="155">
                <a:moveTo>
                  <a:pt x="79" y="155"/>
                </a:moveTo>
                <a:lnTo>
                  <a:pt x="79" y="155"/>
                </a:lnTo>
                <a:lnTo>
                  <a:pt x="94" y="152"/>
                </a:lnTo>
                <a:lnTo>
                  <a:pt x="110" y="149"/>
                </a:lnTo>
                <a:lnTo>
                  <a:pt x="122" y="143"/>
                </a:lnTo>
                <a:lnTo>
                  <a:pt x="134" y="131"/>
                </a:lnTo>
                <a:lnTo>
                  <a:pt x="143" y="122"/>
                </a:lnTo>
                <a:lnTo>
                  <a:pt x="149" y="107"/>
                </a:lnTo>
                <a:lnTo>
                  <a:pt x="155" y="94"/>
                </a:lnTo>
                <a:lnTo>
                  <a:pt x="155" y="76"/>
                </a:lnTo>
                <a:lnTo>
                  <a:pt x="155" y="76"/>
                </a:lnTo>
                <a:lnTo>
                  <a:pt x="155" y="61"/>
                </a:lnTo>
                <a:lnTo>
                  <a:pt x="149" y="49"/>
                </a:lnTo>
                <a:lnTo>
                  <a:pt x="143" y="33"/>
                </a:lnTo>
                <a:lnTo>
                  <a:pt x="134" y="21"/>
                </a:lnTo>
                <a:lnTo>
                  <a:pt x="122" y="12"/>
                </a:lnTo>
                <a:lnTo>
                  <a:pt x="110" y="6"/>
                </a:lnTo>
                <a:lnTo>
                  <a:pt x="94" y="3"/>
                </a:lnTo>
                <a:lnTo>
                  <a:pt x="79" y="0"/>
                </a:lnTo>
                <a:lnTo>
                  <a:pt x="79" y="0"/>
                </a:lnTo>
                <a:lnTo>
                  <a:pt x="64" y="3"/>
                </a:lnTo>
                <a:lnTo>
                  <a:pt x="48" y="6"/>
                </a:lnTo>
                <a:lnTo>
                  <a:pt x="36" y="12"/>
                </a:lnTo>
                <a:lnTo>
                  <a:pt x="24" y="21"/>
                </a:lnTo>
                <a:lnTo>
                  <a:pt x="15" y="33"/>
                </a:lnTo>
                <a:lnTo>
                  <a:pt x="6" y="49"/>
                </a:lnTo>
                <a:lnTo>
                  <a:pt x="3" y="61"/>
                </a:lnTo>
                <a:lnTo>
                  <a:pt x="0" y="76"/>
                </a:lnTo>
                <a:lnTo>
                  <a:pt x="0" y="76"/>
                </a:lnTo>
                <a:lnTo>
                  <a:pt x="3" y="94"/>
                </a:lnTo>
                <a:lnTo>
                  <a:pt x="6" y="107"/>
                </a:lnTo>
                <a:lnTo>
                  <a:pt x="15" y="122"/>
                </a:lnTo>
                <a:lnTo>
                  <a:pt x="24" y="131"/>
                </a:lnTo>
                <a:lnTo>
                  <a:pt x="36" y="143"/>
                </a:lnTo>
                <a:lnTo>
                  <a:pt x="48" y="149"/>
                </a:lnTo>
                <a:lnTo>
                  <a:pt x="64" y="152"/>
                </a:lnTo>
                <a:lnTo>
                  <a:pt x="79" y="155"/>
                </a:lnTo>
                <a:lnTo>
                  <a:pt x="79" y="155"/>
                </a:lnTo>
                <a:lnTo>
                  <a:pt x="79" y="155"/>
                </a:lnTo>
                <a:close/>
              </a:path>
            </a:pathLst>
          </a:custGeom>
          <a:noFill/>
          <a:ln w="14288">
            <a:solidFill>
              <a:srgbClr val="1D1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936625"/>
          </a:xfrm>
          <a:noFill/>
          <a:ln/>
        </p:spPr>
        <p:txBody>
          <a:bodyPr/>
          <a:lstStyle/>
          <a:p>
            <a:r>
              <a:rPr lang="en-GB">
                <a:latin typeface="Arial" charset="0"/>
              </a:rPr>
              <a:t>Baroreceptor activity</a:t>
            </a:r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1692275" y="2060575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1692275" y="4768850"/>
            <a:ext cx="5616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>
            <a:off x="2730500" y="2060575"/>
            <a:ext cx="4362450" cy="2479675"/>
          </a:xfrm>
          <a:custGeom>
            <a:avLst/>
            <a:gdLst/>
            <a:ahLst/>
            <a:cxnLst>
              <a:cxn ang="0">
                <a:pos x="2748" y="0"/>
              </a:cxn>
              <a:cxn ang="0">
                <a:pos x="1784" y="226"/>
              </a:cxn>
              <a:cxn ang="0">
                <a:pos x="824" y="1250"/>
              </a:cxn>
              <a:cxn ang="0">
                <a:pos x="0" y="1562"/>
              </a:cxn>
            </a:cxnLst>
            <a:rect l="0" t="0" r="r" b="b"/>
            <a:pathLst>
              <a:path w="2748" h="1562">
                <a:moveTo>
                  <a:pt x="2748" y="0"/>
                </a:moveTo>
                <a:cubicBezTo>
                  <a:pt x="2587" y="38"/>
                  <a:pt x="2105" y="18"/>
                  <a:pt x="1784" y="226"/>
                </a:cubicBezTo>
                <a:cubicBezTo>
                  <a:pt x="1463" y="434"/>
                  <a:pt x="1121" y="1027"/>
                  <a:pt x="824" y="1250"/>
                </a:cubicBezTo>
                <a:cubicBezTo>
                  <a:pt x="527" y="1473"/>
                  <a:pt x="172" y="1497"/>
                  <a:pt x="0" y="156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 rot="-5400000">
            <a:off x="69056" y="2891632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Baroreceptor action potential frequency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3132138" y="522922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Mean arterial pressure (mmHg)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2484438" y="47910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40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997325" y="47910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80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364163" y="47910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120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6804025" y="47910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160</a:t>
            </a:r>
          </a:p>
        </p:txBody>
      </p:sp>
      <p:sp>
        <p:nvSpPr>
          <p:cNvPr id="103445" name="Oval 21"/>
          <p:cNvSpPr>
            <a:spLocks noChangeArrowheads="1"/>
          </p:cNvSpPr>
          <p:nvPr/>
        </p:nvSpPr>
        <p:spPr bwMode="auto">
          <a:xfrm>
            <a:off x="4716463" y="32131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5076825" y="30686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Normal resting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371600"/>
          </a:xfrm>
        </p:spPr>
        <p:txBody>
          <a:bodyPr/>
          <a:lstStyle/>
          <a:p>
            <a:r>
              <a:rPr lang="en-GB">
                <a:latin typeface="Arial" charset="0"/>
              </a:rPr>
              <a:t>Topics covered - learning objectives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1600200"/>
            <a:ext cx="4800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Flow control</a:t>
            </a:r>
          </a:p>
          <a:p>
            <a:pPr lvl="1">
              <a:lnSpc>
                <a:spcPct val="80000"/>
              </a:lnSpc>
            </a:pPr>
            <a:r>
              <a:rPr lang="en-GB" sz="1800">
                <a:solidFill>
                  <a:srgbClr val="FFFF00"/>
                </a:solidFill>
                <a:latin typeface="Arial" charset="0"/>
              </a:rPr>
              <a:t>Supplying oxygen and nutrients to tissues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Local mechanisms regulating blood flow</a:t>
            </a:r>
          </a:p>
          <a:p>
            <a:pPr lvl="1">
              <a:lnSpc>
                <a:spcPct val="80000"/>
              </a:lnSpc>
            </a:pPr>
            <a:r>
              <a:rPr lang="en-GB" sz="1800">
                <a:latin typeface="Arial" charset="0"/>
              </a:rPr>
              <a:t>Autoregulation, the endothelium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Systemic regulation by hormones </a:t>
            </a:r>
          </a:p>
          <a:p>
            <a:pPr lvl="1">
              <a:lnSpc>
                <a:spcPct val="80000"/>
              </a:lnSpc>
            </a:pPr>
            <a:r>
              <a:rPr lang="en-GB" sz="1800">
                <a:latin typeface="Arial" charset="0"/>
              </a:rPr>
              <a:t>circulating vasoconstrictors, Kinins, ANP, 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Neural regulatory mechanisms</a:t>
            </a:r>
          </a:p>
          <a:p>
            <a:pPr lvl="1">
              <a:lnSpc>
                <a:spcPct val="80000"/>
              </a:lnSpc>
            </a:pPr>
            <a:r>
              <a:rPr lang="en-GB" sz="1800">
                <a:latin typeface="Arial" charset="0"/>
              </a:rPr>
              <a:t>Nervous control of blood vessel diameter</a:t>
            </a:r>
          </a:p>
          <a:p>
            <a:pPr lvl="1">
              <a:lnSpc>
                <a:spcPct val="80000"/>
              </a:lnSpc>
            </a:pPr>
            <a:r>
              <a:rPr lang="en-GB" sz="1800">
                <a:latin typeface="Arial" charset="0"/>
              </a:rPr>
              <a:t>Cardiac innervation, changing cardiac contraction</a:t>
            </a:r>
          </a:p>
          <a:p>
            <a:pPr lvl="1">
              <a:lnSpc>
                <a:spcPct val="80000"/>
              </a:lnSpc>
            </a:pPr>
            <a:r>
              <a:rPr lang="en-GB" sz="1800">
                <a:latin typeface="Arial" charset="0"/>
              </a:rPr>
              <a:t>Baroreceptors </a:t>
            </a:r>
          </a:p>
          <a:p>
            <a:pPr lvl="1">
              <a:lnSpc>
                <a:spcPct val="80000"/>
              </a:lnSpc>
            </a:pPr>
            <a:r>
              <a:rPr lang="en-GB" sz="1800">
                <a:latin typeface="Arial" charset="0"/>
              </a:rPr>
              <a:t>Reciprocal innervation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Integration of control systems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GB">
                <a:latin typeface="Arial" charset="0"/>
              </a:rPr>
              <a:t>Reciprocal innervation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143000"/>
            <a:ext cx="3810000" cy="3276600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Afferent input </a:t>
            </a:r>
          </a:p>
          <a:p>
            <a:pPr lvl="1"/>
            <a:r>
              <a:rPr lang="en-GB" sz="2400">
                <a:latin typeface="Arial" charset="0"/>
              </a:rPr>
              <a:t>Stimulates parasympathetic nerves to heart</a:t>
            </a:r>
          </a:p>
          <a:p>
            <a:pPr lvl="1"/>
            <a:r>
              <a:rPr lang="en-GB" sz="2400">
                <a:latin typeface="Arial" charset="0"/>
              </a:rPr>
              <a:t>Simultaneously inhibits sympathetic innervation to heart, arterioles and veins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23875" y="2971800"/>
            <a:ext cx="190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RECEPTOR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201738" y="4638675"/>
            <a:ext cx="12271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HEART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04800" y="5602288"/>
            <a:ext cx="212407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ARTERIOLES</a:t>
            </a:r>
          </a:p>
          <a:p>
            <a:pPr algn="ctr"/>
            <a:r>
              <a:rPr lang="en-GB">
                <a:latin typeface="Arial" charset="0"/>
              </a:rPr>
              <a:t>AND VEINS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4267200" y="40386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419600" y="3200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 rot="5400000">
            <a:off x="3505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 rot="5400000">
            <a:off x="4343400" y="42672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2438400" y="32004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5029200" y="3200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4" name="AutoShape 18"/>
          <p:cNvSpPr>
            <a:spLocks noChangeArrowheads="1"/>
          </p:cNvSpPr>
          <p:nvPr/>
        </p:nvSpPr>
        <p:spPr bwMode="auto">
          <a:xfrm>
            <a:off x="4876800" y="40386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3581400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 rot="5400000">
            <a:off x="4953000" y="4267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4419600" y="4419600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H="1">
            <a:off x="3276600" y="48006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H="1">
            <a:off x="2590800" y="4800600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 rot="-5610856" flipH="1" flipV="1">
            <a:off x="2324100" y="59055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auto">
          <a:xfrm rot="-5400000" flipH="1" flipV="1">
            <a:off x="2324100" y="46101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auto">
          <a:xfrm rot="5400000" flipH="1">
            <a:off x="3543300" y="59055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auto">
          <a:xfrm rot="-5400000" flipH="1" flipV="1">
            <a:off x="2933700" y="46101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 rot="5400000">
            <a:off x="2819400" y="47244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5029200" y="4419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7" name="Line 31"/>
          <p:cNvSpPr>
            <a:spLocks noChangeShapeType="1"/>
          </p:cNvSpPr>
          <p:nvPr/>
        </p:nvSpPr>
        <p:spPr bwMode="auto">
          <a:xfrm flipH="1">
            <a:off x="3886200" y="6096000"/>
            <a:ext cx="1143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 flipH="1">
            <a:off x="2667000" y="60960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9" name="Oval 33"/>
          <p:cNvSpPr>
            <a:spLocks noChangeArrowheads="1"/>
          </p:cNvSpPr>
          <p:nvPr/>
        </p:nvSpPr>
        <p:spPr bwMode="auto">
          <a:xfrm rot="5400000">
            <a:off x="3505200" y="60198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0" name="Line 34"/>
          <p:cNvSpPr>
            <a:spLocks noChangeShapeType="1"/>
          </p:cNvSpPr>
          <p:nvPr/>
        </p:nvSpPr>
        <p:spPr bwMode="auto">
          <a:xfrm flipV="1">
            <a:off x="5029200" y="55626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1" name="Oval 35"/>
          <p:cNvSpPr>
            <a:spLocks noChangeArrowheads="1"/>
          </p:cNvSpPr>
          <p:nvPr/>
        </p:nvSpPr>
        <p:spPr bwMode="auto">
          <a:xfrm rot="5400000">
            <a:off x="4953000" y="54864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2" name="AutoShape 36"/>
          <p:cNvSpPr>
            <a:spLocks noChangeArrowheads="1"/>
          </p:cNvSpPr>
          <p:nvPr/>
        </p:nvSpPr>
        <p:spPr bwMode="auto">
          <a:xfrm>
            <a:off x="4876800" y="51816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 flipV="1">
            <a:off x="3200400" y="53340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4" name="Line 38"/>
          <p:cNvSpPr>
            <a:spLocks noChangeShapeType="1"/>
          </p:cNvSpPr>
          <p:nvPr/>
        </p:nvSpPr>
        <p:spPr bwMode="auto">
          <a:xfrm flipH="1">
            <a:off x="2057400" y="5334000"/>
            <a:ext cx="1143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5" name="Line 39"/>
          <p:cNvSpPr>
            <a:spLocks noChangeShapeType="1"/>
          </p:cNvSpPr>
          <p:nvPr/>
        </p:nvSpPr>
        <p:spPr bwMode="auto">
          <a:xfrm flipV="1">
            <a:off x="2057400" y="5257800"/>
            <a:ext cx="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6" name="AutoShape 40"/>
          <p:cNvSpPr>
            <a:spLocks noChangeArrowheads="1"/>
          </p:cNvSpPr>
          <p:nvPr/>
        </p:nvSpPr>
        <p:spPr bwMode="auto">
          <a:xfrm rot="-4559" flipH="1" flipV="1">
            <a:off x="1905000" y="4953000"/>
            <a:ext cx="3048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7" name="Line 41"/>
          <p:cNvSpPr>
            <a:spLocks noChangeShapeType="1"/>
          </p:cNvSpPr>
          <p:nvPr/>
        </p:nvSpPr>
        <p:spPr bwMode="auto">
          <a:xfrm>
            <a:off x="2743200" y="2971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2667000" y="3276600"/>
            <a:ext cx="146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Afferent nerve</a:t>
            </a: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5105400" y="4495800"/>
            <a:ext cx="1323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Inhibitory</a:t>
            </a:r>
          </a:p>
          <a:p>
            <a:pPr algn="ctr"/>
            <a:r>
              <a:rPr lang="en-GB" sz="1600">
                <a:latin typeface="Arial" charset="0"/>
              </a:rPr>
              <a:t>interneurone</a:t>
            </a: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3200400" y="4191000"/>
            <a:ext cx="1155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Parasymp.</a:t>
            </a:r>
          </a:p>
          <a:p>
            <a:pPr algn="ctr"/>
            <a:r>
              <a:rPr lang="en-GB" sz="1600">
                <a:latin typeface="Arial" charset="0"/>
              </a:rPr>
              <a:t>nerve</a:t>
            </a:r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 flipH="1">
            <a:off x="3733800" y="4953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H="1">
            <a:off x="4114800" y="5943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3" name="Text Box 47"/>
          <p:cNvSpPr txBox="1">
            <a:spLocks noChangeArrowheads="1"/>
          </p:cNvSpPr>
          <p:nvPr/>
        </p:nvSpPr>
        <p:spPr bwMode="auto">
          <a:xfrm>
            <a:off x="3200400" y="6172200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Symp. nerve</a:t>
            </a:r>
          </a:p>
        </p:txBody>
      </p:sp>
      <p:sp>
        <p:nvSpPr>
          <p:cNvPr id="75824" name="Text Box 48"/>
          <p:cNvSpPr txBox="1">
            <a:spLocks noChangeArrowheads="1"/>
          </p:cNvSpPr>
          <p:nvPr/>
        </p:nvSpPr>
        <p:spPr bwMode="auto">
          <a:xfrm>
            <a:off x="5191125" y="50292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-</a:t>
            </a:r>
          </a:p>
        </p:txBody>
      </p:sp>
      <p:grpSp>
        <p:nvGrpSpPr>
          <p:cNvPr id="75828" name="Group 52"/>
          <p:cNvGrpSpPr>
            <a:grpSpLocks/>
          </p:cNvGrpSpPr>
          <p:nvPr/>
        </p:nvGrpSpPr>
        <p:grpSpPr bwMode="auto">
          <a:xfrm>
            <a:off x="5076825" y="5445125"/>
            <a:ext cx="1881188" cy="304800"/>
            <a:chOff x="3651" y="3475"/>
            <a:chExt cx="1185" cy="192"/>
          </a:xfrm>
        </p:grpSpPr>
        <p:sp>
          <p:nvSpPr>
            <p:cNvPr id="75825" name="AutoShape 49"/>
            <p:cNvSpPr>
              <a:spLocks noChangeArrowheads="1"/>
            </p:cNvSpPr>
            <p:nvPr/>
          </p:nvSpPr>
          <p:spPr bwMode="auto">
            <a:xfrm rot="5400000">
              <a:off x="3675" y="3451"/>
              <a:ext cx="192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826" name="Line 50"/>
            <p:cNvSpPr>
              <a:spLocks noChangeShapeType="1"/>
            </p:cNvSpPr>
            <p:nvPr/>
          </p:nvSpPr>
          <p:spPr bwMode="auto">
            <a:xfrm>
              <a:off x="3878" y="3566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27" name="Oval 51"/>
            <p:cNvSpPr>
              <a:spLocks noChangeArrowheads="1"/>
            </p:cNvSpPr>
            <p:nvPr/>
          </p:nvSpPr>
          <p:spPr bwMode="auto">
            <a:xfrm rot="5400000">
              <a:off x="4740" y="3521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5829" name="Text Box 53"/>
          <p:cNvSpPr txBox="1">
            <a:spLocks noChangeArrowheads="1"/>
          </p:cNvSpPr>
          <p:nvPr/>
        </p:nvSpPr>
        <p:spPr bwMode="auto">
          <a:xfrm>
            <a:off x="7019925" y="5445125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Tonic activity</a:t>
            </a:r>
          </a:p>
        </p:txBody>
      </p:sp>
      <p:sp>
        <p:nvSpPr>
          <p:cNvPr id="75830" name="Line 54"/>
          <p:cNvSpPr>
            <a:spLocks noChangeShapeType="1"/>
          </p:cNvSpPr>
          <p:nvPr/>
        </p:nvSpPr>
        <p:spPr bwMode="auto">
          <a:xfrm flipH="1">
            <a:off x="5867400" y="5805488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Reflexes controlled by carotid sinus nerve activity</a:t>
            </a:r>
          </a:p>
        </p:txBody>
      </p:sp>
      <p:pic>
        <p:nvPicPr>
          <p:cNvPr id="93188" name="Picture 4" descr="CVS_control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50988"/>
            <a:ext cx="6048375" cy="4975225"/>
          </a:xfrm>
          <a:noFill/>
          <a:ln/>
        </p:spPr>
      </p:pic>
      <p:grpSp>
        <p:nvGrpSpPr>
          <p:cNvPr id="93194" name="Group 10"/>
          <p:cNvGrpSpPr>
            <a:grpSpLocks/>
          </p:cNvGrpSpPr>
          <p:nvPr/>
        </p:nvGrpSpPr>
        <p:grpSpPr bwMode="auto">
          <a:xfrm>
            <a:off x="1619250" y="5157788"/>
            <a:ext cx="3744913" cy="1230312"/>
            <a:chOff x="1020" y="3249"/>
            <a:chExt cx="2359" cy="775"/>
          </a:xfrm>
        </p:grpSpPr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1111" y="3249"/>
              <a:ext cx="953" cy="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1565" y="3566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1020" y="3793"/>
              <a:ext cx="2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rgbClr val="FF0000"/>
                  </a:solidFill>
                  <a:latin typeface="Arial" charset="0"/>
                </a:rPr>
                <a:t>control of venous return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>
                <a:latin typeface="Arial" charset="0"/>
              </a:rPr>
              <a:t>Control of venous return</a:t>
            </a:r>
          </a:p>
        </p:txBody>
      </p:sp>
      <p:pic>
        <p:nvPicPr>
          <p:cNvPr id="78854" name="Picture 6" descr="veins_arteri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648075" cy="5072063"/>
          </a:xfrm>
          <a:prstGeom prst="rect">
            <a:avLst/>
          </a:prstGeom>
          <a:noFill/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191000" y="4343400"/>
            <a:ext cx="2211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  Blood volume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4038600" y="5257800"/>
            <a:ext cx="22447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  Activity of</a:t>
            </a:r>
          </a:p>
          <a:p>
            <a:pPr algn="ctr"/>
            <a:r>
              <a:rPr lang="en-GB">
                <a:latin typeface="Arial" charset="0"/>
              </a:rPr>
              <a:t>sympathetic</a:t>
            </a:r>
          </a:p>
          <a:p>
            <a:pPr algn="ctr"/>
            <a:r>
              <a:rPr lang="en-GB">
                <a:latin typeface="Arial" charset="0"/>
              </a:rPr>
              <a:t>nerves to veins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7010400" y="4343400"/>
            <a:ext cx="2006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   Respiratory</a:t>
            </a:r>
          </a:p>
          <a:p>
            <a:r>
              <a:rPr lang="en-GB">
                <a:latin typeface="Arial" charset="0"/>
              </a:rPr>
              <a:t>movements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705600" y="5645150"/>
            <a:ext cx="221138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  Skeletal</a:t>
            </a:r>
          </a:p>
          <a:p>
            <a:pPr algn="ctr"/>
            <a:r>
              <a:rPr lang="en-GB">
                <a:latin typeface="Arial" charset="0"/>
              </a:rPr>
              <a:t>muscle “pump”</a:t>
            </a:r>
          </a:p>
        </p:txBody>
      </p:sp>
      <p:grpSp>
        <p:nvGrpSpPr>
          <p:cNvPr id="78869" name="Group 21"/>
          <p:cNvGrpSpPr>
            <a:grpSpLocks/>
          </p:cNvGrpSpPr>
          <p:nvPr/>
        </p:nvGrpSpPr>
        <p:grpSpPr bwMode="auto">
          <a:xfrm>
            <a:off x="5842000" y="1295400"/>
            <a:ext cx="2328863" cy="466725"/>
            <a:chOff x="3648" y="816"/>
            <a:chExt cx="1467" cy="294"/>
          </a:xfrm>
        </p:grpSpPr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3648" y="816"/>
              <a:ext cx="146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charset="0"/>
                </a:rPr>
                <a:t>  Atrial pressure</a:t>
              </a:r>
            </a:p>
          </p:txBody>
        </p: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 flipV="1">
              <a:off x="3754" y="83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8870" name="Group 22"/>
          <p:cNvGrpSpPr>
            <a:grpSpLocks/>
          </p:cNvGrpSpPr>
          <p:nvPr/>
        </p:nvGrpSpPr>
        <p:grpSpPr bwMode="auto">
          <a:xfrm>
            <a:off x="5867400" y="2286000"/>
            <a:ext cx="2278063" cy="466725"/>
            <a:chOff x="3782" y="1513"/>
            <a:chExt cx="1435" cy="294"/>
          </a:xfrm>
        </p:grpSpPr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3782" y="1513"/>
              <a:ext cx="143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charset="0"/>
                </a:rPr>
                <a:t>  Venous return</a:t>
              </a:r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 flipV="1">
              <a:off x="3888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8871" name="Group 23"/>
          <p:cNvGrpSpPr>
            <a:grpSpLocks/>
          </p:cNvGrpSpPr>
          <p:nvPr/>
        </p:nvGrpSpPr>
        <p:grpSpPr bwMode="auto">
          <a:xfrm>
            <a:off x="5715000" y="3352800"/>
            <a:ext cx="2584450" cy="466725"/>
            <a:chOff x="3830" y="2185"/>
            <a:chExt cx="1628" cy="294"/>
          </a:xfrm>
        </p:grpSpPr>
        <p:sp>
          <p:nvSpPr>
            <p:cNvPr id="78857" name="Text Box 9"/>
            <p:cNvSpPr txBox="1">
              <a:spLocks noChangeArrowheads="1"/>
            </p:cNvSpPr>
            <p:nvPr/>
          </p:nvSpPr>
          <p:spPr bwMode="auto">
            <a:xfrm>
              <a:off x="3830" y="2185"/>
              <a:ext cx="162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charset="0"/>
                </a:rPr>
                <a:t> Venous pressure</a:t>
              </a:r>
            </a:p>
          </p:txBody>
        </p:sp>
        <p:sp>
          <p:nvSpPr>
            <p:cNvPr id="78864" name="Line 16"/>
            <p:cNvSpPr>
              <a:spLocks noChangeShapeType="1"/>
            </p:cNvSpPr>
            <p:nvPr/>
          </p:nvSpPr>
          <p:spPr bwMode="auto">
            <a:xfrm flipV="1">
              <a:off x="388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8865" name="Line 17"/>
          <p:cNvSpPr>
            <a:spLocks noChangeShapeType="1"/>
          </p:cNvSpPr>
          <p:nvPr/>
        </p:nvSpPr>
        <p:spPr bwMode="auto">
          <a:xfrm flipV="1">
            <a:off x="4359275" y="4379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V="1">
            <a:off x="7254875" y="4379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 flipV="1">
            <a:off x="44958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V="1">
            <a:off x="7240588" y="5757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 flipV="1">
            <a:off x="6019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 flipV="1">
            <a:off x="8153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flipV="1">
            <a:off x="6858000" y="3810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62484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 flipV="1">
            <a:off x="6629400" y="3810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78877" name="AutoShape 29"/>
          <p:cNvCxnSpPr>
            <a:cxnSpLocks noChangeShapeType="1"/>
            <a:stCxn id="78857" idx="0"/>
            <a:endCxn id="78856" idx="2"/>
          </p:cNvCxnSpPr>
          <p:nvPr/>
        </p:nvCxnSpPr>
        <p:spPr bwMode="auto">
          <a:xfrm flipV="1">
            <a:off x="7007225" y="2752725"/>
            <a:ext cx="0" cy="600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878" name="AutoShape 30"/>
          <p:cNvCxnSpPr>
            <a:cxnSpLocks noChangeShapeType="1"/>
            <a:stCxn id="78856" idx="0"/>
            <a:endCxn id="78855" idx="2"/>
          </p:cNvCxnSpPr>
          <p:nvPr/>
        </p:nvCxnSpPr>
        <p:spPr bwMode="auto">
          <a:xfrm flipV="1">
            <a:off x="7007225" y="1762125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Feedback for blood pressure control</a:t>
            </a:r>
            <a:r>
              <a:rPr lang="en-GB"/>
              <a:t> 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2057400" y="59436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Arial" charset="0"/>
              </a:rPr>
              <a:t>Baroreceptor feedback &amp; reciprocal innervation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725488" y="1066800"/>
            <a:ext cx="1552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haemorrhage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871538" y="1779588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Blood volume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739775" y="2286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Venous pressure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528638" y="2819400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Venous return to heart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838200" y="3352800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Atrial pressure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69925" y="3989388"/>
            <a:ext cx="1662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Ventricular end diastolic volume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842963" y="4876800"/>
            <a:ext cx="131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Stroke volume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833438" y="62484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Cardiac output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439738" y="5513388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Arterial blood pressure</a:t>
            </a:r>
          </a:p>
        </p:txBody>
      </p:sp>
      <p:cxnSp>
        <p:nvCxnSpPr>
          <p:cNvPr id="87064" name="AutoShape 24"/>
          <p:cNvCxnSpPr>
            <a:cxnSpLocks noChangeShapeType="1"/>
            <a:stCxn id="87055" idx="2"/>
            <a:endCxn id="87056" idx="0"/>
          </p:cNvCxnSpPr>
          <p:nvPr/>
        </p:nvCxnSpPr>
        <p:spPr bwMode="auto">
          <a:xfrm>
            <a:off x="1501775" y="1443038"/>
            <a:ext cx="0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5" name="AutoShape 25"/>
          <p:cNvCxnSpPr>
            <a:cxnSpLocks noChangeShapeType="1"/>
            <a:stCxn id="87056" idx="2"/>
            <a:endCxn id="87057" idx="0"/>
          </p:cNvCxnSpPr>
          <p:nvPr/>
        </p:nvCxnSpPr>
        <p:spPr bwMode="auto">
          <a:xfrm>
            <a:off x="1501775" y="2084388"/>
            <a:ext cx="0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6" name="AutoShape 26"/>
          <p:cNvCxnSpPr>
            <a:cxnSpLocks noChangeShapeType="1"/>
            <a:stCxn id="87057" idx="2"/>
            <a:endCxn id="87058" idx="0"/>
          </p:cNvCxnSpPr>
          <p:nvPr/>
        </p:nvCxnSpPr>
        <p:spPr bwMode="auto">
          <a:xfrm>
            <a:off x="1501775" y="2590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7" name="AutoShape 27"/>
          <p:cNvCxnSpPr>
            <a:cxnSpLocks noChangeShapeType="1"/>
            <a:stCxn id="87058" idx="2"/>
            <a:endCxn id="87059" idx="0"/>
          </p:cNvCxnSpPr>
          <p:nvPr/>
        </p:nvCxnSpPr>
        <p:spPr bwMode="auto">
          <a:xfrm>
            <a:off x="1501775" y="3124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8" name="AutoShape 28"/>
          <p:cNvCxnSpPr>
            <a:cxnSpLocks noChangeShapeType="1"/>
            <a:stCxn id="87059" idx="2"/>
            <a:endCxn id="87060" idx="0"/>
          </p:cNvCxnSpPr>
          <p:nvPr/>
        </p:nvCxnSpPr>
        <p:spPr bwMode="auto">
          <a:xfrm>
            <a:off x="1501775" y="3657600"/>
            <a:ext cx="0" cy="331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69" name="AutoShape 29"/>
          <p:cNvCxnSpPr>
            <a:cxnSpLocks noChangeShapeType="1"/>
            <a:stCxn id="87060" idx="2"/>
            <a:endCxn id="87061" idx="0"/>
          </p:cNvCxnSpPr>
          <p:nvPr/>
        </p:nvCxnSpPr>
        <p:spPr bwMode="auto">
          <a:xfrm>
            <a:off x="1501775" y="4506913"/>
            <a:ext cx="0" cy="369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70" name="AutoShape 30"/>
          <p:cNvCxnSpPr>
            <a:cxnSpLocks noChangeShapeType="1"/>
            <a:stCxn id="87061" idx="2"/>
            <a:endCxn id="87063" idx="0"/>
          </p:cNvCxnSpPr>
          <p:nvPr/>
        </p:nvCxnSpPr>
        <p:spPr bwMode="auto">
          <a:xfrm>
            <a:off x="1501775" y="5181600"/>
            <a:ext cx="0" cy="331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71" name="AutoShape 31"/>
          <p:cNvCxnSpPr>
            <a:cxnSpLocks noChangeShapeType="1"/>
            <a:stCxn id="87063" idx="2"/>
            <a:endCxn id="87062" idx="0"/>
          </p:cNvCxnSpPr>
          <p:nvPr/>
        </p:nvCxnSpPr>
        <p:spPr bwMode="auto">
          <a:xfrm>
            <a:off x="1501775" y="5818188"/>
            <a:ext cx="0" cy="430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6065838" y="4800600"/>
            <a:ext cx="2238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Sympathetic discharge</a:t>
            </a:r>
          </a:p>
          <a:p>
            <a:r>
              <a:rPr lang="en-GB" sz="1600">
                <a:latin typeface="Arial" charset="0"/>
              </a:rPr>
              <a:t>to veins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6207125" y="3429000"/>
            <a:ext cx="195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Venous constriction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6324600" y="2178050"/>
            <a:ext cx="1719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Venous pressure</a:t>
            </a:r>
          </a:p>
        </p:txBody>
      </p:sp>
      <p:cxnSp>
        <p:nvCxnSpPr>
          <p:cNvPr id="87075" name="AutoShape 35"/>
          <p:cNvCxnSpPr>
            <a:cxnSpLocks noChangeShapeType="1"/>
            <a:stCxn id="87072" idx="0"/>
            <a:endCxn id="87073" idx="2"/>
          </p:cNvCxnSpPr>
          <p:nvPr/>
        </p:nvCxnSpPr>
        <p:spPr bwMode="auto">
          <a:xfrm flipV="1">
            <a:off x="7185025" y="3765550"/>
            <a:ext cx="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76" name="AutoShape 36"/>
          <p:cNvCxnSpPr>
            <a:cxnSpLocks noChangeShapeType="1"/>
            <a:stCxn id="87073" idx="0"/>
            <a:endCxn id="87074" idx="2"/>
          </p:cNvCxnSpPr>
          <p:nvPr/>
        </p:nvCxnSpPr>
        <p:spPr bwMode="auto">
          <a:xfrm flipV="1">
            <a:off x="7185025" y="25146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077" name="AutoShape 37"/>
          <p:cNvCxnSpPr>
            <a:cxnSpLocks noChangeShapeType="1"/>
            <a:stCxn id="87062" idx="3"/>
            <a:endCxn id="87072" idx="2"/>
          </p:cNvCxnSpPr>
          <p:nvPr/>
        </p:nvCxnSpPr>
        <p:spPr bwMode="auto">
          <a:xfrm flipV="1">
            <a:off x="2170113" y="5381625"/>
            <a:ext cx="5014912" cy="1019175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3962400" y="6491288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Arial" charset="0"/>
              </a:rPr>
              <a:t>reflexes</a:t>
            </a:r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 rot="-10800000">
            <a:off x="0" y="2895600"/>
            <a:ext cx="5492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GB">
                <a:latin typeface="Arial" charset="0"/>
              </a:rPr>
              <a:t>decrease</a:t>
            </a:r>
          </a:p>
        </p:txBody>
      </p:sp>
      <p:sp>
        <p:nvSpPr>
          <p:cNvPr id="87080" name="Text Box 40"/>
          <p:cNvSpPr txBox="1">
            <a:spLocks noChangeArrowheads="1"/>
          </p:cNvSpPr>
          <p:nvPr/>
        </p:nvSpPr>
        <p:spPr bwMode="auto">
          <a:xfrm rot="5400000">
            <a:off x="8017668" y="3640932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>Maintaining arterial pressure 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46100" y="3271838"/>
            <a:ext cx="1484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Arterial pressure</a:t>
            </a:r>
          </a:p>
        </p:txBody>
      </p:sp>
      <p:grpSp>
        <p:nvGrpSpPr>
          <p:cNvPr id="77913" name="Group 89"/>
          <p:cNvGrpSpPr>
            <a:grpSpLocks/>
          </p:cNvGrpSpPr>
          <p:nvPr/>
        </p:nvGrpSpPr>
        <p:grpSpPr bwMode="auto">
          <a:xfrm>
            <a:off x="512763" y="1839913"/>
            <a:ext cx="1552575" cy="1431925"/>
            <a:chOff x="323" y="1159"/>
            <a:chExt cx="978" cy="902"/>
          </a:xfrm>
        </p:grpSpPr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323" y="1159"/>
              <a:ext cx="97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FF0000"/>
                  </a:solidFill>
                  <a:latin typeface="Arial" charset="0"/>
                </a:rPr>
                <a:t>haemorrhage</a:t>
              </a:r>
            </a:p>
          </p:txBody>
        </p:sp>
        <p:cxnSp>
          <p:nvCxnSpPr>
            <p:cNvPr id="77839" name="AutoShape 15"/>
            <p:cNvCxnSpPr>
              <a:cxnSpLocks noChangeShapeType="1"/>
              <a:stCxn id="77832" idx="2"/>
              <a:endCxn id="77833" idx="0"/>
            </p:cNvCxnSpPr>
            <p:nvPr/>
          </p:nvCxnSpPr>
          <p:spPr bwMode="auto">
            <a:xfrm>
              <a:off x="812" y="1396"/>
              <a:ext cx="0" cy="6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920" name="Group 96"/>
          <p:cNvGrpSpPr>
            <a:grpSpLocks/>
          </p:cNvGrpSpPr>
          <p:nvPr/>
        </p:nvGrpSpPr>
        <p:grpSpPr bwMode="auto">
          <a:xfrm>
            <a:off x="5257800" y="4910138"/>
            <a:ext cx="1482725" cy="1347787"/>
            <a:chOff x="3312" y="3093"/>
            <a:chExt cx="934" cy="849"/>
          </a:xfrm>
        </p:grpSpPr>
        <p:sp>
          <p:nvSpPr>
            <p:cNvPr id="77850" name="Text Box 26"/>
            <p:cNvSpPr txBox="1">
              <a:spLocks noChangeArrowheads="1"/>
            </p:cNvSpPr>
            <p:nvPr/>
          </p:nvSpPr>
          <p:spPr bwMode="auto">
            <a:xfrm>
              <a:off x="3329" y="3616"/>
              <a:ext cx="9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Symp discharge</a:t>
              </a:r>
            </a:p>
            <a:p>
              <a:pPr algn="ctr"/>
              <a:r>
                <a:rPr lang="en-GB" sz="1400">
                  <a:latin typeface="Arial" charset="0"/>
                </a:rPr>
                <a:t>to veins</a:t>
              </a:r>
            </a:p>
          </p:txBody>
        </p:sp>
        <p:sp>
          <p:nvSpPr>
            <p:cNvPr id="77855" name="Line 31"/>
            <p:cNvSpPr>
              <a:spLocks noChangeShapeType="1"/>
            </p:cNvSpPr>
            <p:nvPr/>
          </p:nvSpPr>
          <p:spPr bwMode="auto">
            <a:xfrm flipV="1">
              <a:off x="3312" y="364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57" name="Text Box 33"/>
            <p:cNvSpPr txBox="1">
              <a:spLocks noChangeArrowheads="1"/>
            </p:cNvSpPr>
            <p:nvPr/>
          </p:nvSpPr>
          <p:spPr bwMode="auto">
            <a:xfrm>
              <a:off x="3415" y="3093"/>
              <a:ext cx="7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Venous tone</a:t>
              </a:r>
            </a:p>
          </p:txBody>
        </p:sp>
        <p:sp>
          <p:nvSpPr>
            <p:cNvPr id="77860" name="Line 36"/>
            <p:cNvSpPr>
              <a:spLocks noChangeShapeType="1"/>
            </p:cNvSpPr>
            <p:nvPr/>
          </p:nvSpPr>
          <p:spPr bwMode="auto">
            <a:xfrm flipV="1">
              <a:off x="3360" y="31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72" name="AutoShape 48"/>
            <p:cNvCxnSpPr>
              <a:cxnSpLocks noChangeShapeType="1"/>
              <a:stCxn id="77850" idx="0"/>
              <a:endCxn id="77857" idx="2"/>
            </p:cNvCxnSpPr>
            <p:nvPr/>
          </p:nvCxnSpPr>
          <p:spPr bwMode="auto">
            <a:xfrm flipH="1" flipV="1">
              <a:off x="3787" y="3285"/>
              <a:ext cx="1" cy="3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921" name="Group 97"/>
          <p:cNvGrpSpPr>
            <a:grpSpLocks/>
          </p:cNvGrpSpPr>
          <p:nvPr/>
        </p:nvGrpSpPr>
        <p:grpSpPr bwMode="auto">
          <a:xfrm>
            <a:off x="5181600" y="3430588"/>
            <a:ext cx="1592263" cy="1479550"/>
            <a:chOff x="3264" y="2161"/>
            <a:chExt cx="1003" cy="932"/>
          </a:xfrm>
        </p:grpSpPr>
        <p:sp>
          <p:nvSpPr>
            <p:cNvPr id="77852" name="Line 28"/>
            <p:cNvSpPr>
              <a:spLocks noChangeShapeType="1"/>
            </p:cNvSpPr>
            <p:nvPr/>
          </p:nvSpPr>
          <p:spPr bwMode="auto">
            <a:xfrm flipV="1">
              <a:off x="3264" y="26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58" name="Text Box 34"/>
            <p:cNvSpPr txBox="1">
              <a:spLocks noChangeArrowheads="1"/>
            </p:cNvSpPr>
            <p:nvPr/>
          </p:nvSpPr>
          <p:spPr bwMode="auto">
            <a:xfrm>
              <a:off x="3307" y="2641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Venous pressure</a:t>
              </a:r>
            </a:p>
          </p:txBody>
        </p:sp>
        <p:sp>
          <p:nvSpPr>
            <p:cNvPr id="77859" name="Text Box 35"/>
            <p:cNvSpPr txBox="1">
              <a:spLocks noChangeArrowheads="1"/>
            </p:cNvSpPr>
            <p:nvPr/>
          </p:nvSpPr>
          <p:spPr bwMode="auto">
            <a:xfrm>
              <a:off x="3378" y="2161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Venous return</a:t>
              </a:r>
            </a:p>
          </p:txBody>
        </p:sp>
        <p:sp>
          <p:nvSpPr>
            <p:cNvPr id="77862" name="Line 38"/>
            <p:cNvSpPr>
              <a:spLocks noChangeShapeType="1"/>
            </p:cNvSpPr>
            <p:nvPr/>
          </p:nvSpPr>
          <p:spPr bwMode="auto">
            <a:xfrm flipV="1">
              <a:off x="3360" y="21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73" name="AutoShape 49"/>
            <p:cNvCxnSpPr>
              <a:cxnSpLocks noChangeShapeType="1"/>
              <a:stCxn id="77857" idx="0"/>
              <a:endCxn id="77858" idx="2"/>
            </p:cNvCxnSpPr>
            <p:nvPr/>
          </p:nvCxnSpPr>
          <p:spPr bwMode="auto">
            <a:xfrm flipV="1">
              <a:off x="3787" y="2833"/>
              <a:ext cx="0" cy="2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874" name="AutoShape 50"/>
            <p:cNvCxnSpPr>
              <a:cxnSpLocks noChangeShapeType="1"/>
              <a:stCxn id="77858" idx="0"/>
              <a:endCxn id="77859" idx="2"/>
            </p:cNvCxnSpPr>
            <p:nvPr/>
          </p:nvCxnSpPr>
          <p:spPr bwMode="auto">
            <a:xfrm flipV="1">
              <a:off x="3787" y="2353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923" name="Group 99"/>
          <p:cNvGrpSpPr>
            <a:grpSpLocks/>
          </p:cNvGrpSpPr>
          <p:nvPr/>
        </p:nvGrpSpPr>
        <p:grpSpPr bwMode="auto">
          <a:xfrm>
            <a:off x="7315200" y="1835150"/>
            <a:ext cx="1622425" cy="4422775"/>
            <a:chOff x="4608" y="1156"/>
            <a:chExt cx="1022" cy="2786"/>
          </a:xfrm>
        </p:grpSpPr>
        <p:sp>
          <p:nvSpPr>
            <p:cNvPr id="77851" name="Text Box 27"/>
            <p:cNvSpPr txBox="1">
              <a:spLocks noChangeArrowheads="1"/>
            </p:cNvSpPr>
            <p:nvPr/>
          </p:nvSpPr>
          <p:spPr bwMode="auto">
            <a:xfrm>
              <a:off x="4713" y="3616"/>
              <a:ext cx="9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Symp discharge</a:t>
              </a:r>
            </a:p>
            <a:p>
              <a:pPr algn="ctr"/>
              <a:r>
                <a:rPr lang="en-GB" sz="1400">
                  <a:latin typeface="Arial" charset="0"/>
                </a:rPr>
                <a:t>to arterioles</a:t>
              </a:r>
            </a:p>
          </p:txBody>
        </p:sp>
        <p:sp>
          <p:nvSpPr>
            <p:cNvPr id="77856" name="Line 32"/>
            <p:cNvSpPr>
              <a:spLocks noChangeShapeType="1"/>
            </p:cNvSpPr>
            <p:nvPr/>
          </p:nvSpPr>
          <p:spPr bwMode="auto">
            <a:xfrm flipV="1">
              <a:off x="4608" y="364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1" name="Line 37"/>
            <p:cNvSpPr>
              <a:spLocks noChangeShapeType="1"/>
            </p:cNvSpPr>
            <p:nvPr/>
          </p:nvSpPr>
          <p:spPr bwMode="auto">
            <a:xfrm flipV="1">
              <a:off x="4800" y="25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6" name="Line 42"/>
            <p:cNvSpPr>
              <a:spLocks noChangeShapeType="1"/>
            </p:cNvSpPr>
            <p:nvPr/>
          </p:nvSpPr>
          <p:spPr bwMode="auto">
            <a:xfrm flipV="1">
              <a:off x="4800" y="12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8" name="Text Box 44"/>
            <p:cNvSpPr txBox="1">
              <a:spLocks noChangeArrowheads="1"/>
            </p:cNvSpPr>
            <p:nvPr/>
          </p:nvSpPr>
          <p:spPr bwMode="auto">
            <a:xfrm>
              <a:off x="4831" y="2469"/>
              <a:ext cx="68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Arteriolar</a:t>
              </a:r>
            </a:p>
            <a:p>
              <a:pPr algn="ctr"/>
              <a:r>
                <a:rPr lang="en-GB" sz="1400">
                  <a:latin typeface="Arial" charset="0"/>
                </a:rPr>
                <a:t>constriction</a:t>
              </a:r>
            </a:p>
          </p:txBody>
        </p:sp>
        <p:sp>
          <p:nvSpPr>
            <p:cNvPr id="77870" name="Text Box 46"/>
            <p:cNvSpPr txBox="1">
              <a:spLocks noChangeArrowheads="1"/>
            </p:cNvSpPr>
            <p:nvPr/>
          </p:nvSpPr>
          <p:spPr bwMode="auto">
            <a:xfrm>
              <a:off x="4743" y="1156"/>
              <a:ext cx="858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latin typeface="Arial" charset="0"/>
                </a:rPr>
                <a:t>  Peripheral</a:t>
              </a:r>
            </a:p>
            <a:p>
              <a:r>
                <a:rPr lang="en-GB" sz="1800">
                  <a:latin typeface="Arial" charset="0"/>
                </a:rPr>
                <a:t>  resistance</a:t>
              </a:r>
            </a:p>
          </p:txBody>
        </p:sp>
        <p:cxnSp>
          <p:nvCxnSpPr>
            <p:cNvPr id="77876" name="AutoShape 52"/>
            <p:cNvCxnSpPr>
              <a:cxnSpLocks noChangeShapeType="1"/>
              <a:stCxn id="77851" idx="0"/>
              <a:endCxn id="77868" idx="2"/>
            </p:cNvCxnSpPr>
            <p:nvPr/>
          </p:nvCxnSpPr>
          <p:spPr bwMode="auto">
            <a:xfrm flipV="1">
              <a:off x="5172" y="2795"/>
              <a:ext cx="0" cy="8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877" name="AutoShape 53"/>
            <p:cNvCxnSpPr>
              <a:cxnSpLocks noChangeShapeType="1"/>
              <a:stCxn id="77868" idx="0"/>
              <a:endCxn id="77870" idx="2"/>
            </p:cNvCxnSpPr>
            <p:nvPr/>
          </p:nvCxnSpPr>
          <p:spPr bwMode="auto">
            <a:xfrm flipV="1">
              <a:off x="5172" y="1566"/>
              <a:ext cx="0" cy="9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7882" name="Line 58"/>
          <p:cNvSpPr>
            <a:spLocks noChangeShapeType="1"/>
          </p:cNvSpPr>
          <p:nvPr/>
        </p:nvSpPr>
        <p:spPr bwMode="auto">
          <a:xfrm>
            <a:off x="533400" y="32829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77916" name="Group 92"/>
          <p:cNvGrpSpPr>
            <a:grpSpLocks/>
          </p:cNvGrpSpPr>
          <p:nvPr/>
        </p:nvGrpSpPr>
        <p:grpSpPr bwMode="auto">
          <a:xfrm>
            <a:off x="1828800" y="2520950"/>
            <a:ext cx="1004888" cy="3962400"/>
            <a:chOff x="1152" y="1588"/>
            <a:chExt cx="633" cy="2496"/>
          </a:xfrm>
        </p:grpSpPr>
        <p:sp>
          <p:nvSpPr>
            <p:cNvPr id="77848" name="Text Box 24"/>
            <p:cNvSpPr txBox="1">
              <a:spLocks noChangeArrowheads="1"/>
            </p:cNvSpPr>
            <p:nvPr/>
          </p:nvSpPr>
          <p:spPr bwMode="auto">
            <a:xfrm>
              <a:off x="1166" y="3624"/>
              <a:ext cx="61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Parasymp</a:t>
              </a:r>
            </a:p>
            <a:p>
              <a:pPr algn="ctr"/>
              <a:r>
                <a:rPr lang="en-GB" sz="1400">
                  <a:latin typeface="Arial" charset="0"/>
                </a:rPr>
                <a:t>discharge</a:t>
              </a:r>
            </a:p>
            <a:p>
              <a:pPr algn="ctr"/>
              <a:r>
                <a:rPr lang="en-GB" sz="1400">
                  <a:latin typeface="Arial" charset="0"/>
                </a:rPr>
                <a:t>to heart</a:t>
              </a:r>
            </a:p>
          </p:txBody>
        </p:sp>
        <p:sp>
          <p:nvSpPr>
            <p:cNvPr id="77853" name="Line 29"/>
            <p:cNvSpPr>
              <a:spLocks noChangeShapeType="1"/>
            </p:cNvSpPr>
            <p:nvPr/>
          </p:nvSpPr>
          <p:spPr bwMode="auto">
            <a:xfrm>
              <a:off x="1152" y="369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7" name="Line 43"/>
            <p:cNvSpPr>
              <a:spLocks noChangeShapeType="1"/>
            </p:cNvSpPr>
            <p:nvPr/>
          </p:nvSpPr>
          <p:spPr bwMode="auto">
            <a:xfrm flipV="1">
              <a:off x="1152" y="15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9" name="Text Box 45"/>
            <p:cNvSpPr txBox="1">
              <a:spLocks noChangeArrowheads="1"/>
            </p:cNvSpPr>
            <p:nvPr/>
          </p:nvSpPr>
          <p:spPr bwMode="auto">
            <a:xfrm>
              <a:off x="1169" y="1605"/>
              <a:ext cx="6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Heart rate</a:t>
              </a:r>
            </a:p>
          </p:txBody>
        </p:sp>
        <p:cxnSp>
          <p:nvCxnSpPr>
            <p:cNvPr id="77884" name="AutoShape 60"/>
            <p:cNvCxnSpPr>
              <a:cxnSpLocks noChangeShapeType="1"/>
              <a:stCxn id="77848" idx="0"/>
              <a:endCxn id="77869" idx="2"/>
            </p:cNvCxnSpPr>
            <p:nvPr/>
          </p:nvCxnSpPr>
          <p:spPr bwMode="auto">
            <a:xfrm flipH="1" flipV="1">
              <a:off x="1475" y="1797"/>
              <a:ext cx="1" cy="18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7918" name="Group 94"/>
          <p:cNvGrpSpPr>
            <a:grpSpLocks/>
          </p:cNvGrpSpPr>
          <p:nvPr/>
        </p:nvGrpSpPr>
        <p:grpSpPr bwMode="auto">
          <a:xfrm>
            <a:off x="3429000" y="2520950"/>
            <a:ext cx="1336675" cy="3219450"/>
            <a:chOff x="2160" y="1588"/>
            <a:chExt cx="842" cy="2028"/>
          </a:xfrm>
        </p:grpSpPr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2172" y="1588"/>
              <a:ext cx="8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Stroke volume</a:t>
              </a:r>
            </a:p>
          </p:txBody>
        </p:sp>
        <p:sp>
          <p:nvSpPr>
            <p:cNvPr id="77863" name="Text Box 39"/>
            <p:cNvSpPr txBox="1">
              <a:spLocks noChangeArrowheads="1"/>
            </p:cNvSpPr>
            <p:nvPr/>
          </p:nvSpPr>
          <p:spPr bwMode="auto">
            <a:xfrm>
              <a:off x="2250" y="2939"/>
              <a:ext cx="67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Cardiac</a:t>
              </a:r>
            </a:p>
            <a:p>
              <a:pPr algn="ctr"/>
              <a:r>
                <a:rPr lang="en-GB" sz="1400">
                  <a:latin typeface="Arial" charset="0"/>
                </a:rPr>
                <a:t>contractility</a:t>
              </a:r>
            </a:p>
          </p:txBody>
        </p:sp>
        <p:sp>
          <p:nvSpPr>
            <p:cNvPr id="77864" name="Line 40"/>
            <p:cNvSpPr>
              <a:spLocks noChangeShapeType="1"/>
            </p:cNvSpPr>
            <p:nvPr/>
          </p:nvSpPr>
          <p:spPr bwMode="auto">
            <a:xfrm flipV="1">
              <a:off x="2256" y="29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81" name="Line 57"/>
            <p:cNvSpPr>
              <a:spLocks noChangeShapeType="1"/>
            </p:cNvSpPr>
            <p:nvPr/>
          </p:nvSpPr>
          <p:spPr bwMode="auto">
            <a:xfrm flipV="1">
              <a:off x="2160" y="15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85" name="AutoShape 61"/>
            <p:cNvCxnSpPr>
              <a:cxnSpLocks noChangeShapeType="1"/>
              <a:stCxn id="77849" idx="0"/>
              <a:endCxn id="77863" idx="2"/>
            </p:cNvCxnSpPr>
            <p:nvPr/>
          </p:nvCxnSpPr>
          <p:spPr bwMode="auto">
            <a:xfrm flipV="1">
              <a:off x="2588" y="3265"/>
              <a:ext cx="0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888" name="Line 64"/>
            <p:cNvSpPr>
              <a:spLocks noChangeShapeType="1"/>
            </p:cNvSpPr>
            <p:nvPr/>
          </p:nvSpPr>
          <p:spPr bwMode="auto">
            <a:xfrm flipV="1">
              <a:off x="2592" y="182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917" name="Group 93"/>
          <p:cNvGrpSpPr>
            <a:grpSpLocks/>
          </p:cNvGrpSpPr>
          <p:nvPr/>
        </p:nvGrpSpPr>
        <p:grpSpPr bwMode="auto">
          <a:xfrm>
            <a:off x="2667000" y="2901950"/>
            <a:ext cx="2168525" cy="3355975"/>
            <a:chOff x="1680" y="1828"/>
            <a:chExt cx="1366" cy="2114"/>
          </a:xfrm>
        </p:grpSpPr>
        <p:sp>
          <p:nvSpPr>
            <p:cNvPr id="77849" name="Text Box 25"/>
            <p:cNvSpPr txBox="1">
              <a:spLocks noChangeArrowheads="1"/>
            </p:cNvSpPr>
            <p:nvPr/>
          </p:nvSpPr>
          <p:spPr bwMode="auto">
            <a:xfrm>
              <a:off x="2129" y="3616"/>
              <a:ext cx="9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Symp discharge</a:t>
              </a:r>
            </a:p>
            <a:p>
              <a:pPr algn="ctr"/>
              <a:r>
                <a:rPr lang="en-GB" sz="1400">
                  <a:latin typeface="Arial" charset="0"/>
                </a:rPr>
                <a:t>to heart</a:t>
              </a:r>
            </a:p>
          </p:txBody>
        </p:sp>
        <p:sp>
          <p:nvSpPr>
            <p:cNvPr id="77854" name="Line 30"/>
            <p:cNvSpPr>
              <a:spLocks noChangeShapeType="1"/>
            </p:cNvSpPr>
            <p:nvPr/>
          </p:nvSpPr>
          <p:spPr bwMode="auto">
            <a:xfrm flipV="1">
              <a:off x="2112" y="364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90" name="Line 66"/>
            <p:cNvSpPr>
              <a:spLocks noChangeShapeType="1"/>
            </p:cNvSpPr>
            <p:nvPr/>
          </p:nvSpPr>
          <p:spPr bwMode="auto">
            <a:xfrm flipH="1">
              <a:off x="1680" y="34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91" name="Line 67"/>
            <p:cNvSpPr>
              <a:spLocks noChangeShapeType="1"/>
            </p:cNvSpPr>
            <p:nvPr/>
          </p:nvSpPr>
          <p:spPr bwMode="auto">
            <a:xfrm flipV="1">
              <a:off x="1680" y="18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914" name="Group 90"/>
          <p:cNvGrpSpPr>
            <a:grpSpLocks/>
          </p:cNvGrpSpPr>
          <p:nvPr/>
        </p:nvGrpSpPr>
        <p:grpSpPr bwMode="auto">
          <a:xfrm>
            <a:off x="609600" y="3576638"/>
            <a:ext cx="1317625" cy="1458912"/>
            <a:chOff x="384" y="2253"/>
            <a:chExt cx="830" cy="919"/>
          </a:xfrm>
        </p:grpSpPr>
        <p:sp>
          <p:nvSpPr>
            <p:cNvPr id="77847" name="Text Box 23"/>
            <p:cNvSpPr txBox="1">
              <a:spLocks noChangeArrowheads="1"/>
            </p:cNvSpPr>
            <p:nvPr/>
          </p:nvSpPr>
          <p:spPr bwMode="auto">
            <a:xfrm>
              <a:off x="410" y="2846"/>
              <a:ext cx="8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Firing of</a:t>
              </a:r>
            </a:p>
            <a:p>
              <a:pPr algn="ctr"/>
              <a:r>
                <a:rPr lang="en-GB" sz="1400">
                  <a:latin typeface="Arial" charset="0"/>
                </a:rPr>
                <a:t>baroreceptors</a:t>
              </a:r>
            </a:p>
          </p:txBody>
        </p:sp>
        <p:sp>
          <p:nvSpPr>
            <p:cNvPr id="77883" name="Line 59"/>
            <p:cNvSpPr>
              <a:spLocks noChangeShapeType="1"/>
            </p:cNvSpPr>
            <p:nvPr/>
          </p:nvSpPr>
          <p:spPr bwMode="auto">
            <a:xfrm>
              <a:off x="384" y="28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92" name="AutoShape 68"/>
            <p:cNvCxnSpPr>
              <a:cxnSpLocks noChangeShapeType="1"/>
              <a:stCxn id="77833" idx="2"/>
              <a:endCxn id="77847" idx="0"/>
            </p:cNvCxnSpPr>
            <p:nvPr/>
          </p:nvCxnSpPr>
          <p:spPr bwMode="auto">
            <a:xfrm>
              <a:off x="812" y="2253"/>
              <a:ext cx="0" cy="5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7896" name="AutoShape 72"/>
          <p:cNvSpPr>
            <a:spLocks/>
          </p:cNvSpPr>
          <p:nvPr/>
        </p:nvSpPr>
        <p:spPr bwMode="auto">
          <a:xfrm rot="5400000" flipH="1">
            <a:off x="4876800" y="3282950"/>
            <a:ext cx="228600" cy="6477000"/>
          </a:xfrm>
          <a:prstGeom prst="leftBrace">
            <a:avLst>
              <a:gd name="adj1" fmla="val 2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7915" name="Group 91"/>
          <p:cNvGrpSpPr>
            <a:grpSpLocks/>
          </p:cNvGrpSpPr>
          <p:nvPr/>
        </p:nvGrpSpPr>
        <p:grpSpPr bwMode="auto">
          <a:xfrm>
            <a:off x="846138" y="5035550"/>
            <a:ext cx="4183062" cy="1762125"/>
            <a:chOff x="533" y="3172"/>
            <a:chExt cx="2635" cy="1110"/>
          </a:xfrm>
        </p:grpSpPr>
        <p:sp>
          <p:nvSpPr>
            <p:cNvPr id="77895" name="Text Box 71"/>
            <p:cNvSpPr txBox="1">
              <a:spLocks noChangeArrowheads="1"/>
            </p:cNvSpPr>
            <p:nvPr/>
          </p:nvSpPr>
          <p:spPr bwMode="auto">
            <a:xfrm>
              <a:off x="533" y="4084"/>
              <a:ext cx="557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Reflexes</a:t>
              </a:r>
            </a:p>
          </p:txBody>
        </p:sp>
        <p:cxnSp>
          <p:nvCxnSpPr>
            <p:cNvPr id="77899" name="AutoShape 75"/>
            <p:cNvCxnSpPr>
              <a:cxnSpLocks noChangeShapeType="1"/>
              <a:stCxn id="77847" idx="2"/>
              <a:endCxn id="77895" idx="0"/>
            </p:cNvCxnSpPr>
            <p:nvPr/>
          </p:nvCxnSpPr>
          <p:spPr bwMode="auto">
            <a:xfrm>
              <a:off x="812" y="3172"/>
              <a:ext cx="0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901" name="Line 77"/>
            <p:cNvSpPr>
              <a:spLocks noChangeShapeType="1"/>
            </p:cNvSpPr>
            <p:nvPr/>
          </p:nvSpPr>
          <p:spPr bwMode="auto">
            <a:xfrm>
              <a:off x="1104" y="4228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919" name="Group 95"/>
          <p:cNvGrpSpPr>
            <a:grpSpLocks/>
          </p:cNvGrpSpPr>
          <p:nvPr/>
        </p:nvGrpSpPr>
        <p:grpSpPr bwMode="auto">
          <a:xfrm>
            <a:off x="2438400" y="1835150"/>
            <a:ext cx="1870075" cy="685800"/>
            <a:chOff x="1536" y="1156"/>
            <a:chExt cx="1178" cy="432"/>
          </a:xfrm>
        </p:grpSpPr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1536" y="1156"/>
              <a:ext cx="117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latin typeface="Arial" charset="0"/>
                </a:rPr>
                <a:t>   Cardiac output</a:t>
              </a:r>
            </a:p>
          </p:txBody>
        </p:sp>
        <p:sp>
          <p:nvSpPr>
            <p:cNvPr id="77880" name="Line 56"/>
            <p:cNvSpPr>
              <a:spLocks noChangeShapeType="1"/>
            </p:cNvSpPr>
            <p:nvPr/>
          </p:nvSpPr>
          <p:spPr bwMode="auto">
            <a:xfrm flipV="1">
              <a:off x="1632" y="11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902" name="Line 78"/>
            <p:cNvSpPr>
              <a:spLocks noChangeShapeType="1"/>
            </p:cNvSpPr>
            <p:nvPr/>
          </p:nvSpPr>
          <p:spPr bwMode="auto">
            <a:xfrm flipV="1">
              <a:off x="2592" y="13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903" name="Line 79"/>
            <p:cNvSpPr>
              <a:spLocks noChangeShapeType="1"/>
            </p:cNvSpPr>
            <p:nvPr/>
          </p:nvSpPr>
          <p:spPr bwMode="auto">
            <a:xfrm flipV="1">
              <a:off x="1632" y="13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922" name="Group 98"/>
          <p:cNvGrpSpPr>
            <a:grpSpLocks/>
          </p:cNvGrpSpPr>
          <p:nvPr/>
        </p:nvGrpSpPr>
        <p:grpSpPr bwMode="auto">
          <a:xfrm>
            <a:off x="4800600" y="2444750"/>
            <a:ext cx="2041525" cy="985838"/>
            <a:chOff x="3024" y="1540"/>
            <a:chExt cx="1286" cy="621"/>
          </a:xfrm>
        </p:grpSpPr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3263" y="1550"/>
              <a:ext cx="104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400">
                  <a:latin typeface="Arial" charset="0"/>
                </a:rPr>
                <a:t>   Ventricular end diastolic volume</a:t>
              </a:r>
            </a:p>
          </p:txBody>
        </p:sp>
        <p:sp>
          <p:nvSpPr>
            <p:cNvPr id="77865" name="Line 41"/>
            <p:cNvSpPr>
              <a:spLocks noChangeShapeType="1"/>
            </p:cNvSpPr>
            <p:nvPr/>
          </p:nvSpPr>
          <p:spPr bwMode="auto">
            <a:xfrm flipV="1">
              <a:off x="3360" y="15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875" name="AutoShape 51"/>
            <p:cNvCxnSpPr>
              <a:cxnSpLocks noChangeShapeType="1"/>
              <a:stCxn id="77859" idx="0"/>
              <a:endCxn id="77836" idx="2"/>
            </p:cNvCxnSpPr>
            <p:nvPr/>
          </p:nvCxnSpPr>
          <p:spPr bwMode="auto">
            <a:xfrm flipV="1">
              <a:off x="3787" y="1876"/>
              <a:ext cx="0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905" name="Line 81"/>
            <p:cNvSpPr>
              <a:spLocks noChangeShapeType="1"/>
            </p:cNvSpPr>
            <p:nvPr/>
          </p:nvSpPr>
          <p:spPr bwMode="auto">
            <a:xfrm flipH="1">
              <a:off x="3024" y="16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7906" name="Text Box 82"/>
          <p:cNvSpPr txBox="1">
            <a:spLocks noChangeArrowheads="1"/>
          </p:cNvSpPr>
          <p:nvPr/>
        </p:nvSpPr>
        <p:spPr bwMode="auto">
          <a:xfrm>
            <a:off x="304800" y="692150"/>
            <a:ext cx="859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latin typeface="Arial" charset="0"/>
              </a:rPr>
              <a:t>Mean systemic arterial pressure = cardiac output x total peripheral resistance</a:t>
            </a:r>
          </a:p>
        </p:txBody>
      </p:sp>
      <p:sp>
        <p:nvSpPr>
          <p:cNvPr id="77907" name="Text Box 83"/>
          <p:cNvSpPr txBox="1">
            <a:spLocks noChangeArrowheads="1"/>
          </p:cNvSpPr>
          <p:nvPr/>
        </p:nvSpPr>
        <p:spPr bwMode="auto">
          <a:xfrm>
            <a:off x="4502150" y="1835150"/>
            <a:ext cx="166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Arial" charset="0"/>
              </a:rPr>
              <a:t>CO = HR x SV</a:t>
            </a:r>
          </a:p>
        </p:txBody>
      </p:sp>
      <p:grpSp>
        <p:nvGrpSpPr>
          <p:cNvPr id="77924" name="Group 100"/>
          <p:cNvGrpSpPr>
            <a:grpSpLocks/>
          </p:cNvGrpSpPr>
          <p:nvPr/>
        </p:nvGrpSpPr>
        <p:grpSpPr bwMode="auto">
          <a:xfrm>
            <a:off x="3373438" y="1109663"/>
            <a:ext cx="4837112" cy="725487"/>
            <a:chOff x="2125" y="699"/>
            <a:chExt cx="3047" cy="457"/>
          </a:xfrm>
        </p:grpSpPr>
        <p:sp>
          <p:nvSpPr>
            <p:cNvPr id="77909" name="Text Box 85"/>
            <p:cNvSpPr txBox="1">
              <a:spLocks noChangeArrowheads="1"/>
            </p:cNvSpPr>
            <p:nvPr/>
          </p:nvSpPr>
          <p:spPr bwMode="auto">
            <a:xfrm>
              <a:off x="2534" y="699"/>
              <a:ext cx="12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latin typeface="Arial" charset="0"/>
                </a:rPr>
                <a:t>   Arterial pressure</a:t>
              </a:r>
            </a:p>
          </p:txBody>
        </p:sp>
        <p:sp>
          <p:nvSpPr>
            <p:cNvPr id="77910" name="Line 86"/>
            <p:cNvSpPr>
              <a:spLocks noChangeShapeType="1"/>
            </p:cNvSpPr>
            <p:nvPr/>
          </p:nvSpPr>
          <p:spPr bwMode="auto">
            <a:xfrm flipV="1">
              <a:off x="2640" y="7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7911" name="AutoShape 87"/>
            <p:cNvCxnSpPr>
              <a:cxnSpLocks noChangeShapeType="1"/>
              <a:stCxn id="77838" idx="0"/>
              <a:endCxn id="77909" idx="1"/>
            </p:cNvCxnSpPr>
            <p:nvPr/>
          </p:nvCxnSpPr>
          <p:spPr bwMode="auto">
            <a:xfrm rot="16200000">
              <a:off x="2161" y="782"/>
              <a:ext cx="338" cy="40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7912" name="AutoShape 88"/>
            <p:cNvCxnSpPr>
              <a:cxnSpLocks noChangeShapeType="1"/>
              <a:stCxn id="77870" idx="0"/>
              <a:endCxn id="77909" idx="3"/>
            </p:cNvCxnSpPr>
            <p:nvPr/>
          </p:nvCxnSpPr>
          <p:spPr bwMode="auto">
            <a:xfrm rot="5400000" flipH="1">
              <a:off x="4333" y="317"/>
              <a:ext cx="338" cy="13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Regulation of the cardiovascular system - summary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Flow control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Local mechanisms regulating blood flow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Autoregulation, the endothelium and paracrine effects 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Systemic regulation by hormones 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circulating vasoconstrictors, kinins, ANP 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Neural regulatory mechanisms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Nervous control of blood vessel diameter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Cardiac innervation, changing cardiac contraction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Baroreceptors 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Reciprocal innervation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Integration of control systems 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187450" y="5661025"/>
            <a:ext cx="6697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latin typeface="Arial" charset="0"/>
              </a:rPr>
              <a:t>The system is designed to maintain appropriate supplies of oxygen and nutrients to the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03275"/>
          </a:xfrm>
        </p:spPr>
        <p:txBody>
          <a:bodyPr/>
          <a:lstStyle/>
          <a:p>
            <a:r>
              <a:rPr lang="en-GB">
                <a:latin typeface="Arial" charset="0"/>
              </a:rPr>
              <a:t>Physics of flow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5038725" cy="1081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>
                <a:latin typeface="Arial" charset="0"/>
              </a:rPr>
              <a:t>Flow (l/min) depends on two variables:</a:t>
            </a:r>
          </a:p>
          <a:p>
            <a:pPr>
              <a:lnSpc>
                <a:spcPct val="80000"/>
              </a:lnSpc>
            </a:pPr>
            <a:r>
              <a:rPr lang="en-GB" sz="1600">
                <a:latin typeface="Arial" charset="0"/>
              </a:rPr>
              <a:t>Flow is proportional to the difference in pressure between two points (not absolute pressure)</a:t>
            </a:r>
          </a:p>
          <a:p>
            <a:pPr>
              <a:lnSpc>
                <a:spcPct val="80000"/>
              </a:lnSpc>
            </a:pPr>
            <a:r>
              <a:rPr lang="en-GB" sz="1600">
                <a:latin typeface="Arial" charset="0"/>
              </a:rPr>
              <a:t>Flow is inversely proportional to the resistance</a:t>
            </a:r>
            <a:r>
              <a:rPr lang="en-GB" sz="1600"/>
              <a:t> </a:t>
            </a:r>
          </a:p>
        </p:txBody>
      </p:sp>
      <p:graphicFrame>
        <p:nvGraphicFramePr>
          <p:cNvPr id="11366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1050" y="2133600"/>
          <a:ext cx="10080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"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133600"/>
                        <a:ext cx="1008063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685" name="Group 21"/>
          <p:cNvGrpSpPr>
            <a:grpSpLocks/>
          </p:cNvGrpSpPr>
          <p:nvPr/>
        </p:nvGrpSpPr>
        <p:grpSpPr bwMode="auto">
          <a:xfrm>
            <a:off x="5292725" y="908050"/>
            <a:ext cx="3246438" cy="2054225"/>
            <a:chOff x="3334" y="572"/>
            <a:chExt cx="2045" cy="1294"/>
          </a:xfrm>
        </p:grpSpPr>
        <p:pic>
          <p:nvPicPr>
            <p:cNvPr id="113668" name="Picture 4" descr="12_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7" y="572"/>
              <a:ext cx="1592" cy="1294"/>
            </a:xfrm>
            <a:prstGeom prst="rect">
              <a:avLst/>
            </a:prstGeom>
            <a:noFill/>
          </p:spPr>
        </p:pic>
        <p:sp>
          <p:nvSpPr>
            <p:cNvPr id="113671" name="Line 7"/>
            <p:cNvSpPr>
              <a:spLocks noChangeShapeType="1"/>
            </p:cNvSpPr>
            <p:nvPr/>
          </p:nvSpPr>
          <p:spPr bwMode="auto">
            <a:xfrm>
              <a:off x="3334" y="981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23850" y="2924175"/>
            <a:ext cx="503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>
                <a:latin typeface="Arial" charset="0"/>
              </a:rPr>
              <a:t>Resistance of a tube depends on three variables: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>
                <a:latin typeface="Arial" charset="0"/>
              </a:rPr>
              <a:t>Fluid viscosity (</a:t>
            </a:r>
            <a:r>
              <a:rPr lang="en-GB" sz="1600">
                <a:latin typeface="Arial" charset="0"/>
                <a:sym typeface="Symbol" pitchFamily="18" charset="2"/>
              </a:rPr>
              <a:t>)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>
                <a:latin typeface="Arial" charset="0"/>
              </a:rPr>
              <a:t>The length of the tube (L)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>
                <a:latin typeface="Arial" charset="0"/>
              </a:rPr>
              <a:t>Inner radius of the tube (r)</a:t>
            </a:r>
            <a:r>
              <a:rPr lang="en-GB" sz="1600"/>
              <a:t> </a:t>
            </a: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1979613" y="4076700"/>
          <a:ext cx="11525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" name="Equation" r:id="rId6" imgW="596880" imgH="393480" progId="Equation.3">
                  <p:embed/>
                </p:oleObj>
              </mc:Choice>
              <mc:Fallback>
                <p:oleObj name="Equation" r:id="rId6" imgW="5968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76700"/>
                        <a:ext cx="11525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686" name="Group 22"/>
          <p:cNvGrpSpPr>
            <a:grpSpLocks/>
          </p:cNvGrpSpPr>
          <p:nvPr/>
        </p:nvGrpSpPr>
        <p:grpSpPr bwMode="auto">
          <a:xfrm>
            <a:off x="3203575" y="3141663"/>
            <a:ext cx="5256213" cy="304800"/>
            <a:chOff x="2018" y="1979"/>
            <a:chExt cx="3311" cy="192"/>
          </a:xfrm>
        </p:grpSpPr>
        <p:sp>
          <p:nvSpPr>
            <p:cNvPr id="113675" name="Line 11"/>
            <p:cNvSpPr>
              <a:spLocks noChangeShapeType="1"/>
            </p:cNvSpPr>
            <p:nvPr/>
          </p:nvSpPr>
          <p:spPr bwMode="auto">
            <a:xfrm>
              <a:off x="2018" y="2070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678" name="Text Box 14"/>
            <p:cNvSpPr txBox="1">
              <a:spLocks noChangeArrowheads="1"/>
            </p:cNvSpPr>
            <p:nvPr/>
          </p:nvSpPr>
          <p:spPr bwMode="auto">
            <a:xfrm>
              <a:off x="2381" y="1979"/>
              <a:ext cx="29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Not fixed but in most physiological conditions is constant</a:t>
              </a:r>
            </a:p>
          </p:txBody>
        </p:sp>
      </p:grpSp>
      <p:grpSp>
        <p:nvGrpSpPr>
          <p:cNvPr id="113687" name="Group 23"/>
          <p:cNvGrpSpPr>
            <a:grpSpLocks/>
          </p:cNvGrpSpPr>
          <p:nvPr/>
        </p:nvGrpSpPr>
        <p:grpSpPr bwMode="auto">
          <a:xfrm>
            <a:off x="3203575" y="3430588"/>
            <a:ext cx="4895850" cy="304800"/>
            <a:chOff x="2018" y="2161"/>
            <a:chExt cx="3084" cy="192"/>
          </a:xfrm>
        </p:grpSpPr>
        <p:sp>
          <p:nvSpPr>
            <p:cNvPr id="113676" name="Line 12"/>
            <p:cNvSpPr>
              <a:spLocks noChangeShapeType="1"/>
            </p:cNvSpPr>
            <p:nvPr/>
          </p:nvSpPr>
          <p:spPr bwMode="auto">
            <a:xfrm>
              <a:off x="2018" y="2251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679" name="Text Box 15"/>
            <p:cNvSpPr txBox="1">
              <a:spLocks noChangeArrowheads="1"/>
            </p:cNvSpPr>
            <p:nvPr/>
          </p:nvSpPr>
          <p:spPr bwMode="auto">
            <a:xfrm>
              <a:off x="2381" y="2161"/>
              <a:ext cx="2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Fixed – lengths of blood vessels remain constant</a:t>
              </a:r>
              <a:r>
                <a:rPr lang="en-GB" sz="1400"/>
                <a:t> </a:t>
              </a:r>
            </a:p>
          </p:txBody>
        </p:sp>
      </p:grpSp>
      <p:grpSp>
        <p:nvGrpSpPr>
          <p:cNvPr id="113688" name="Group 24"/>
          <p:cNvGrpSpPr>
            <a:grpSpLocks/>
          </p:cNvGrpSpPr>
          <p:nvPr/>
        </p:nvGrpSpPr>
        <p:grpSpPr bwMode="auto">
          <a:xfrm>
            <a:off x="3203575" y="3717925"/>
            <a:ext cx="4464050" cy="304800"/>
            <a:chOff x="2018" y="2342"/>
            <a:chExt cx="2812" cy="192"/>
          </a:xfrm>
        </p:grpSpPr>
        <p:sp>
          <p:nvSpPr>
            <p:cNvPr id="113677" name="Line 13"/>
            <p:cNvSpPr>
              <a:spLocks noChangeShapeType="1"/>
            </p:cNvSpPr>
            <p:nvPr/>
          </p:nvSpPr>
          <p:spPr bwMode="auto">
            <a:xfrm>
              <a:off x="2018" y="2433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681" name="Text Box 17"/>
            <p:cNvSpPr txBox="1">
              <a:spLocks noChangeArrowheads="1"/>
            </p:cNvSpPr>
            <p:nvPr/>
          </p:nvSpPr>
          <p:spPr bwMode="auto">
            <a:xfrm>
              <a:off x="2381" y="2342"/>
              <a:ext cx="24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Variable – main determinant of resistance</a:t>
              </a:r>
              <a:r>
                <a:rPr lang="en-GB" sz="1400"/>
                <a:t> </a:t>
              </a:r>
            </a:p>
          </p:txBody>
        </p:sp>
      </p:grpSp>
      <p:pic>
        <p:nvPicPr>
          <p:cNvPr id="113682" name="Picture 18" descr="12_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3213100"/>
            <a:ext cx="2589213" cy="3644900"/>
          </a:xfrm>
          <a:prstGeom prst="rect">
            <a:avLst/>
          </a:prstGeom>
          <a:noFill/>
        </p:spPr>
      </p:pic>
      <p:graphicFrame>
        <p:nvGraphicFramePr>
          <p:cNvPr id="113683" name="Object 19"/>
          <p:cNvGraphicFramePr>
            <a:graphicFrameLocks noChangeAspect="1"/>
          </p:cNvGraphicFramePr>
          <p:nvPr/>
        </p:nvGraphicFramePr>
        <p:xfrm>
          <a:off x="1808163" y="5243513"/>
          <a:ext cx="14954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" name="Equation" r:id="rId9" imgW="571320" imgH="520560" progId="Equation.3">
                  <p:embed/>
                </p:oleObj>
              </mc:Choice>
              <mc:Fallback>
                <p:oleObj name="Equation" r:id="rId9" imgW="571320" imgH="5205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243513"/>
                        <a:ext cx="14954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684213" y="6308725"/>
            <a:ext cx="4103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00"/>
                </a:solidFill>
                <a:latin typeface="Arial" charset="0"/>
              </a:rPr>
              <a:t>Halving the radius decreases flow 16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19138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Flow control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4319587" cy="4114800"/>
          </a:xfrm>
        </p:spPr>
        <p:txBody>
          <a:bodyPr/>
          <a:lstStyle/>
          <a:p>
            <a:r>
              <a:rPr lang="en-GB" sz="2400">
                <a:latin typeface="Arial" charset="0"/>
              </a:rPr>
              <a:t>Arterioles:</a:t>
            </a:r>
          </a:p>
          <a:p>
            <a:r>
              <a:rPr lang="en-GB" sz="2400">
                <a:latin typeface="Arial" charset="0"/>
              </a:rPr>
              <a:t>Determine blood flow to organs they serve</a:t>
            </a:r>
          </a:p>
          <a:p>
            <a:r>
              <a:rPr lang="en-GB" sz="2400">
                <a:latin typeface="Arial" charset="0"/>
              </a:rPr>
              <a:t>Determine mean arterial blood pressure</a:t>
            </a:r>
            <a:r>
              <a:rPr lang="en-GB"/>
              <a:t> </a:t>
            </a:r>
          </a:p>
        </p:txBody>
      </p:sp>
      <p:pic>
        <p:nvPicPr>
          <p:cNvPr id="117764" name="Picture 4" descr="12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73238"/>
            <a:ext cx="3384550" cy="2466975"/>
          </a:xfrm>
          <a:prstGeom prst="rect">
            <a:avLst/>
          </a:prstGeom>
          <a:noFill/>
        </p:spPr>
      </p:pic>
      <p:pic>
        <p:nvPicPr>
          <p:cNvPr id="117765" name="Picture 5" descr="12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365625"/>
            <a:ext cx="3424238" cy="2044700"/>
          </a:xfrm>
          <a:prstGeom prst="rect">
            <a:avLst/>
          </a:prstGeom>
          <a:noFill/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79388" y="4581525"/>
            <a:ext cx="454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By changing arteriolar radius </a:t>
            </a:r>
          </a:p>
          <a:p>
            <a:r>
              <a:rPr lang="en-GB">
                <a:latin typeface="Arial" charset="0"/>
              </a:rPr>
              <a:t>the pattern of distribution of </a:t>
            </a:r>
          </a:p>
          <a:p>
            <a:r>
              <a:rPr lang="en-GB">
                <a:latin typeface="Arial" charset="0"/>
              </a:rPr>
              <a:t>blood to organs can be 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08063"/>
          </a:xfrm>
        </p:spPr>
        <p:txBody>
          <a:bodyPr/>
          <a:lstStyle/>
          <a:p>
            <a:r>
              <a:rPr lang="en-GB">
                <a:latin typeface="Arial" charset="0"/>
              </a:rPr>
              <a:t>Key equations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822825" cy="4114800"/>
          </a:xfrm>
        </p:spPr>
        <p:txBody>
          <a:bodyPr/>
          <a:lstStyle/>
          <a:p>
            <a:r>
              <a:rPr lang="en-GB" sz="2400">
                <a:latin typeface="Arial" charset="0"/>
              </a:rPr>
              <a:t>Stroke volume = end-diastolic volume - end systolic volume</a:t>
            </a:r>
          </a:p>
          <a:p>
            <a:pPr lvl="1"/>
            <a:r>
              <a:rPr lang="en-GB" sz="2000">
                <a:latin typeface="Arial" charset="0"/>
              </a:rPr>
              <a:t>SV = EDV - ESV</a:t>
            </a:r>
          </a:p>
          <a:p>
            <a:r>
              <a:rPr lang="en-GB" sz="2400">
                <a:latin typeface="Arial" charset="0"/>
              </a:rPr>
              <a:t>Cardiac output = heart rate x stroke volume</a:t>
            </a:r>
          </a:p>
          <a:p>
            <a:pPr lvl="1"/>
            <a:r>
              <a:rPr lang="en-GB" sz="2000">
                <a:latin typeface="Arial" charset="0"/>
              </a:rPr>
              <a:t>CO = HR x SV</a:t>
            </a:r>
          </a:p>
          <a:p>
            <a:r>
              <a:rPr lang="en-GB" sz="2400">
                <a:latin typeface="Arial" charset="0"/>
              </a:rPr>
              <a:t>Mean systemic arterial pressure = cardiac output x total peripheral resistance</a:t>
            </a:r>
          </a:p>
          <a:p>
            <a:pPr lvl="1"/>
            <a:r>
              <a:rPr lang="en-GB" sz="2000">
                <a:latin typeface="Arial" charset="0"/>
              </a:rPr>
              <a:t>Mean BP = CO x TPR </a:t>
            </a:r>
          </a:p>
        </p:txBody>
      </p:sp>
      <p:pic>
        <p:nvPicPr>
          <p:cNvPr id="81924" name="Picture 1028" descr="12_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557338"/>
            <a:ext cx="2833687" cy="4292600"/>
          </a:xfrm>
          <a:prstGeom prst="rect">
            <a:avLst/>
          </a:prstGeom>
          <a:noFill/>
        </p:spPr>
      </p:pic>
      <p:graphicFrame>
        <p:nvGraphicFramePr>
          <p:cNvPr id="81925" name="Object 1029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8263" y="6019800"/>
          <a:ext cx="381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Equation" r:id="rId4" imgW="1790640" imgH="393480" progId="Equation.3">
                  <p:embed/>
                </p:oleObj>
              </mc:Choice>
              <mc:Fallback>
                <p:oleObj name="Equation" r:id="rId4" imgW="1790640" imgH="393480" progId="Equation.3">
                  <p:embed/>
                  <p:pic>
                    <p:nvPicPr>
                      <p:cNvPr id="0" name="Picture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6019800"/>
                        <a:ext cx="3810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Design of the cardiovascular system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916113"/>
            <a:ext cx="5181600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Systemic &amp; pulmonary circulations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Right heart </a:t>
            </a:r>
            <a:r>
              <a:rPr lang="en-GB" sz="2000">
                <a:latin typeface="Arial" charset="0"/>
                <a:sym typeface="Symbol" pitchFamily="18" charset="2"/>
              </a:rPr>
              <a:t> lungs </a:t>
            </a:r>
            <a:r>
              <a:rPr lang="en-GB" sz="2000">
                <a:latin typeface="Arial" charset="0"/>
              </a:rPr>
              <a:t> left heart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Veins have capacitance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Venous volume distribution affected by</a:t>
            </a:r>
          </a:p>
          <a:p>
            <a:pPr lvl="1">
              <a:lnSpc>
                <a:spcPct val="90000"/>
              </a:lnSpc>
            </a:pPr>
            <a:r>
              <a:rPr lang="en-GB" sz="1800">
                <a:latin typeface="Arial" charset="0"/>
              </a:rPr>
              <a:t>peripheral venous “tone”</a:t>
            </a:r>
          </a:p>
          <a:p>
            <a:pPr lvl="1">
              <a:lnSpc>
                <a:spcPct val="90000"/>
              </a:lnSpc>
            </a:pPr>
            <a:r>
              <a:rPr lang="en-GB" sz="1800">
                <a:latin typeface="Arial" charset="0"/>
              </a:rPr>
              <a:t>gravity</a:t>
            </a:r>
          </a:p>
          <a:p>
            <a:pPr lvl="1">
              <a:lnSpc>
                <a:spcPct val="90000"/>
              </a:lnSpc>
            </a:pPr>
            <a:r>
              <a:rPr lang="en-GB" sz="1800">
                <a:latin typeface="Arial" charset="0"/>
              </a:rPr>
              <a:t>skeletal muscle pump</a:t>
            </a:r>
          </a:p>
          <a:p>
            <a:pPr lvl="1">
              <a:lnSpc>
                <a:spcPct val="90000"/>
              </a:lnSpc>
            </a:pPr>
            <a:r>
              <a:rPr lang="en-GB" sz="1800">
                <a:latin typeface="Arial" charset="0"/>
              </a:rPr>
              <a:t>breathing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Central venous pressure (mean pressure in the superior vena cava)</a:t>
            </a:r>
            <a:r>
              <a:rPr lang="en-GB" sz="2000"/>
              <a:t> </a:t>
            </a:r>
            <a:r>
              <a:rPr lang="en-GB" sz="2000">
                <a:latin typeface="Arial" charset="0"/>
              </a:rPr>
              <a:t>determines the amount of blood flowing back to the heart.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The amount of blood flowing back to the heart determines stroke volume </a:t>
            </a:r>
          </a:p>
        </p:txBody>
      </p:sp>
      <p:pic>
        <p:nvPicPr>
          <p:cNvPr id="109572" name="Picture 4" descr="veins_arteri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4528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Ways of regulating blood flow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Local mechanisms </a:t>
            </a:r>
          </a:p>
          <a:p>
            <a:pPr lvl="1"/>
            <a:r>
              <a:rPr lang="en-GB">
                <a:latin typeface="Arial" charset="0"/>
              </a:rPr>
              <a:t>intrinsic to the smooth muscle itself or closely associated </a:t>
            </a:r>
          </a:p>
          <a:p>
            <a:r>
              <a:rPr lang="en-GB">
                <a:latin typeface="Arial" charset="0"/>
              </a:rPr>
              <a:t>Systemic regulation </a:t>
            </a:r>
          </a:p>
          <a:p>
            <a:pPr lvl="1"/>
            <a:r>
              <a:rPr lang="en-GB">
                <a:latin typeface="Arial" charset="0"/>
              </a:rPr>
              <a:t>circulating hormones</a:t>
            </a:r>
          </a:p>
          <a:p>
            <a:r>
              <a:rPr lang="en-GB">
                <a:latin typeface="Arial" charset="0"/>
              </a:rPr>
              <a:t>Autonomic nervous system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>
            <a:off x="5292725" y="2836863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5292725" y="3916363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5292725" y="49974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5508625" y="571658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5435600" y="2836863"/>
            <a:ext cx="2017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5868988" y="3916363"/>
            <a:ext cx="71437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5508625" y="3916363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5940425" y="4492625"/>
            <a:ext cx="1512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5508625" y="4997450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5868988" y="499745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5868988" y="5284788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70" name="Freeform 14"/>
          <p:cNvSpPr>
            <a:spLocks/>
          </p:cNvSpPr>
          <p:nvPr/>
        </p:nvSpPr>
        <p:spPr bwMode="auto">
          <a:xfrm>
            <a:off x="5868988" y="2836863"/>
            <a:ext cx="1584325" cy="515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272"/>
              </a:cxn>
              <a:cxn ang="0">
                <a:pos x="998" y="317"/>
              </a:cxn>
            </a:cxnLst>
            <a:rect l="0" t="0" r="r" b="b"/>
            <a:pathLst>
              <a:path w="998" h="325">
                <a:moveTo>
                  <a:pt x="0" y="0"/>
                </a:moveTo>
                <a:cubicBezTo>
                  <a:pt x="98" y="109"/>
                  <a:pt x="197" y="219"/>
                  <a:pt x="363" y="272"/>
                </a:cubicBezTo>
                <a:cubicBezTo>
                  <a:pt x="529" y="325"/>
                  <a:pt x="763" y="321"/>
                  <a:pt x="998" y="317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71" name="Freeform 15"/>
          <p:cNvSpPr>
            <a:spLocks/>
          </p:cNvSpPr>
          <p:nvPr/>
        </p:nvSpPr>
        <p:spPr bwMode="auto">
          <a:xfrm>
            <a:off x="5940425" y="4060825"/>
            <a:ext cx="1512888" cy="43180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408" y="45"/>
              </a:cxn>
              <a:cxn ang="0">
                <a:pos x="953" y="0"/>
              </a:cxn>
            </a:cxnLst>
            <a:rect l="0" t="0" r="r" b="b"/>
            <a:pathLst>
              <a:path w="953" h="272">
                <a:moveTo>
                  <a:pt x="0" y="272"/>
                </a:moveTo>
                <a:cubicBezTo>
                  <a:pt x="124" y="181"/>
                  <a:pt x="249" y="90"/>
                  <a:pt x="408" y="45"/>
                </a:cubicBezTo>
                <a:cubicBezTo>
                  <a:pt x="567" y="0"/>
                  <a:pt x="760" y="0"/>
                  <a:pt x="953" y="0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5868988" y="5645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6372225" y="5645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6877050" y="5645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7381875" y="5645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4140200" y="29083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Resistance</a:t>
            </a: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3995738" y="4044950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Flow (ml/min)</a:t>
            </a: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3995738" y="5053013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  (mm Hg)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4932363" y="377348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500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4932363" y="442118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300</a:t>
            </a:r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4932363" y="485298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100</a:t>
            </a:r>
          </a:p>
        </p:txBody>
      </p: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5003800" y="5154613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70</a:t>
            </a:r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6156325" y="59324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Time  (min)</a:t>
            </a:r>
          </a:p>
        </p:txBody>
      </p:sp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5722938" y="5716588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0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6229350" y="5716588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2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6732588" y="571658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4</a:t>
            </a:r>
          </a:p>
        </p:txBody>
      </p:sp>
      <p:sp>
        <p:nvSpPr>
          <p:cNvPr id="121887" name="Text Box 31"/>
          <p:cNvSpPr txBox="1">
            <a:spLocks noChangeArrowheads="1"/>
          </p:cNvSpPr>
          <p:nvPr/>
        </p:nvSpPr>
        <p:spPr bwMode="auto">
          <a:xfrm>
            <a:off x="7235825" y="5716588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6</a:t>
            </a:r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6445250" y="34845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accent1"/>
                </a:solidFill>
                <a:latin typeface="Arial" charset="0"/>
              </a:rPr>
              <a:t>autoregulation</a:t>
            </a:r>
          </a:p>
        </p:txBody>
      </p:sp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7488238" y="2692400"/>
            <a:ext cx="1620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No autoregulation</a:t>
            </a:r>
          </a:p>
        </p:txBody>
      </p:sp>
      <p:sp>
        <p:nvSpPr>
          <p:cNvPr id="121890" name="Text Box 34"/>
          <p:cNvSpPr txBox="1">
            <a:spLocks noChangeArrowheads="1"/>
          </p:cNvSpPr>
          <p:nvPr/>
        </p:nvSpPr>
        <p:spPr bwMode="auto">
          <a:xfrm>
            <a:off x="7451725" y="43481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No autoregulation</a:t>
            </a:r>
          </a:p>
        </p:txBody>
      </p:sp>
      <p:sp>
        <p:nvSpPr>
          <p:cNvPr id="121891" name="Text Box 35"/>
          <p:cNvSpPr txBox="1">
            <a:spLocks noChangeArrowheads="1"/>
          </p:cNvSpPr>
          <p:nvPr/>
        </p:nvSpPr>
        <p:spPr bwMode="auto">
          <a:xfrm>
            <a:off x="250825" y="2924175"/>
            <a:ext cx="3455988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GB" sz="1400">
                <a:latin typeface="Arial" charset="0"/>
              </a:rPr>
              <a:t>Myogenic theory (smooth muscle fibres respond to tension in the vessel wall;   as pressure rises muscle fibres contract;  stretch-sensitive channels involved)</a:t>
            </a:r>
          </a:p>
          <a:p>
            <a:pPr lvl="1"/>
            <a:endParaRPr lang="en-GB" sz="1400">
              <a:latin typeface="Arial" charset="0"/>
            </a:endParaRPr>
          </a:p>
          <a:p>
            <a:pPr lvl="1"/>
            <a:endParaRPr lang="en-GB" sz="1400">
              <a:latin typeface="Arial" charset="0"/>
            </a:endParaRPr>
          </a:p>
          <a:p>
            <a:pPr lvl="1"/>
            <a:r>
              <a:rPr lang="en-GB" sz="1400">
                <a:latin typeface="Arial" charset="0"/>
              </a:rPr>
              <a:t>Metabolic theory (as blood flow decreases “metabolites” accumulate and vessels dilate;  when flow increases “metabolites” are washed away)</a:t>
            </a:r>
          </a:p>
          <a:p>
            <a:pPr lvl="1"/>
            <a:endParaRPr lang="en-GB" sz="1400">
              <a:latin typeface="Arial" charset="0"/>
            </a:endParaRPr>
          </a:p>
          <a:p>
            <a:pPr lvl="1"/>
            <a:endParaRPr lang="en-GB" sz="1400">
              <a:latin typeface="Arial" charset="0"/>
            </a:endParaRPr>
          </a:p>
          <a:p>
            <a:pPr lvl="1"/>
            <a:endParaRPr lang="en-GB" sz="1400">
              <a:latin typeface="Arial" charset="0"/>
            </a:endParaRPr>
          </a:p>
          <a:p>
            <a:pPr lvl="1"/>
            <a:r>
              <a:rPr lang="en-GB" sz="1400">
                <a:latin typeface="Arial" charset="0"/>
              </a:rPr>
              <a:t>Injury (serotonin release from platelets causes constriction)</a:t>
            </a:r>
          </a:p>
          <a:p>
            <a:pPr>
              <a:spcBef>
                <a:spcPct val="50000"/>
              </a:spcBef>
            </a:pPr>
            <a:endParaRPr lang="en-GB" sz="1400">
              <a:latin typeface="Arial" charset="0"/>
            </a:endParaRPr>
          </a:p>
        </p:txBody>
      </p:sp>
      <p:sp>
        <p:nvSpPr>
          <p:cNvPr id="121892" name="Text Box 36"/>
          <p:cNvSpPr txBox="1">
            <a:spLocks noChangeArrowheads="1"/>
          </p:cNvSpPr>
          <p:nvPr/>
        </p:nvSpPr>
        <p:spPr bwMode="auto">
          <a:xfrm>
            <a:off x="323850" y="1341438"/>
            <a:ext cx="4824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>
                <a:latin typeface="Arial" charset="0"/>
              </a:rPr>
              <a:t>Autoregulation</a:t>
            </a:r>
            <a:r>
              <a:rPr lang="en-GB" sz="2000">
                <a:latin typeface="Arial" charset="0"/>
              </a:rPr>
              <a:t> </a:t>
            </a:r>
          </a:p>
          <a:p>
            <a:r>
              <a:rPr lang="en-GB" sz="2000">
                <a:latin typeface="Arial" charset="0"/>
              </a:rPr>
              <a:t>( the intrinsic capacity to compensate for changes in perfusion pressure by changing vascular resistance)</a:t>
            </a:r>
          </a:p>
          <a:p>
            <a:pPr>
              <a:spcBef>
                <a:spcPct val="50000"/>
              </a:spcBef>
            </a:pPr>
            <a:endParaRPr lang="en-GB" sz="2000">
              <a:latin typeface="Arial" charset="0"/>
            </a:endParaRPr>
          </a:p>
        </p:txBody>
      </p:sp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323850" y="228600"/>
            <a:ext cx="86407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" charset="0"/>
              </a:rPr>
              <a:t>Local mechanisms regulating blood flow (1)</a:t>
            </a:r>
          </a:p>
        </p:txBody>
      </p: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4067175" y="4837113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Pressure</a:t>
            </a:r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1008063" y="5445125"/>
            <a:ext cx="2484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e.g. CO</a:t>
            </a:r>
            <a:r>
              <a:rPr lang="en-GB" sz="1400" baseline="-25000">
                <a:latin typeface="Arial" charset="0"/>
              </a:rPr>
              <a:t>2</a:t>
            </a:r>
            <a:r>
              <a:rPr lang="en-GB" sz="1400">
                <a:latin typeface="Arial" charset="0"/>
              </a:rPr>
              <a:t>, H</a:t>
            </a:r>
            <a:r>
              <a:rPr lang="en-GB" sz="1400" baseline="30000">
                <a:latin typeface="Arial" charset="0"/>
              </a:rPr>
              <a:t>+</a:t>
            </a:r>
            <a:r>
              <a:rPr lang="en-GB" sz="1400">
                <a:latin typeface="Arial" charset="0"/>
              </a:rPr>
              <a:t>, adenosine, K</a:t>
            </a:r>
            <a:r>
              <a:rPr lang="en-GB" sz="1400" baseline="30000"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640763" cy="896938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Local mechanisms regulating blood flow (2)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29200"/>
          </a:xfrm>
        </p:spPr>
        <p:txBody>
          <a:bodyPr/>
          <a:lstStyle/>
          <a:p>
            <a:pPr lvl="1"/>
            <a:endParaRPr lang="en-GB" sz="2400">
              <a:latin typeface="Arial" charset="0"/>
            </a:endParaRPr>
          </a:p>
          <a:p>
            <a:pPr lvl="1">
              <a:buFontTx/>
              <a:buNone/>
            </a:pPr>
            <a:endParaRPr lang="en-GB" sz="2400">
              <a:latin typeface="Arial" charset="0"/>
            </a:endParaRPr>
          </a:p>
          <a:p>
            <a:pPr>
              <a:buFontTx/>
              <a:buNone/>
            </a:pPr>
            <a:r>
              <a:rPr lang="en-GB" sz="2000">
                <a:latin typeface="Arial" charset="0"/>
              </a:rPr>
              <a:t>Substances released from the endothelium</a:t>
            </a:r>
          </a:p>
          <a:p>
            <a:pPr lvl="1"/>
            <a:r>
              <a:rPr lang="en-GB" sz="2000">
                <a:latin typeface="Arial" charset="0"/>
              </a:rPr>
              <a:t>Nitric oxide (endothelium-derived relaxing factor synthesised from arginine;  plays key role in vasodilation) </a:t>
            </a:r>
          </a:p>
          <a:p>
            <a:pPr lvl="1"/>
            <a:r>
              <a:rPr lang="en-GB" sz="2000">
                <a:latin typeface="Arial" charset="0"/>
              </a:rPr>
              <a:t>Prostacyclin &amp; thromboxane A2 (vasodilator &amp; vasoconstrictor – relative amounts important for clotting)</a:t>
            </a:r>
          </a:p>
          <a:p>
            <a:pPr lvl="1"/>
            <a:r>
              <a:rPr lang="en-GB" sz="2000">
                <a:latin typeface="Arial" charset="0"/>
              </a:rPr>
              <a:t>Endothelins (potent vasoconstrictors)</a:t>
            </a:r>
          </a:p>
          <a:p>
            <a:pPr lvl="1">
              <a:buFontTx/>
              <a:buNone/>
            </a:pPr>
            <a:endParaRPr lang="en-GB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1076</Words>
  <Application>Microsoft Office PowerPoint</Application>
  <PresentationFormat>On-screen Show (4:3)</PresentationFormat>
  <Paragraphs>323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Regulation of the cardiovascular system</vt:lpstr>
      <vt:lpstr>Topics covered - learning objectives</vt:lpstr>
      <vt:lpstr>Physics of flow</vt:lpstr>
      <vt:lpstr>Flow control</vt:lpstr>
      <vt:lpstr>Key equations</vt:lpstr>
      <vt:lpstr>Design of the cardiovascular system</vt:lpstr>
      <vt:lpstr>Ways of regulating blood flow</vt:lpstr>
      <vt:lpstr> </vt:lpstr>
      <vt:lpstr>Local mechanisms regulating blood flow (2)</vt:lpstr>
      <vt:lpstr>Design of autonomic NS</vt:lpstr>
      <vt:lpstr>Nervous control of blood vessel diameter</vt:lpstr>
      <vt:lpstr>Summary – control of blood vessel radius</vt:lpstr>
      <vt:lpstr>Cardiac innervation</vt:lpstr>
      <vt:lpstr>Controlling force of contraction</vt:lpstr>
      <vt:lpstr>Controlling stroke volume</vt:lpstr>
      <vt:lpstr>Integration so far</vt:lpstr>
      <vt:lpstr>Providing feedback</vt:lpstr>
      <vt:lpstr>Providing feedback -  baroreceptors</vt:lpstr>
      <vt:lpstr>Baroreceptor activity</vt:lpstr>
      <vt:lpstr>Reciprocal innervation</vt:lpstr>
      <vt:lpstr>Reflexes controlled by carotid sinus nerve activity</vt:lpstr>
      <vt:lpstr>Control of venous return</vt:lpstr>
      <vt:lpstr>Feedback for blood pressure control </vt:lpstr>
      <vt:lpstr>Maintaining arterial pressure </vt:lpstr>
      <vt:lpstr>Regulation of the cardiovascular system - summary</vt:lpstr>
    </vt:vector>
  </TitlesOfParts>
  <Company>NHLI, 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changes to the action potential and Ca transient</dc:title>
  <dc:creator>Ken MacLeod</dc:creator>
  <cp:lastModifiedBy>Shiel, Nuala</cp:lastModifiedBy>
  <cp:revision>117</cp:revision>
  <dcterms:created xsi:type="dcterms:W3CDTF">2001-05-30T17:01:41Z</dcterms:created>
  <dcterms:modified xsi:type="dcterms:W3CDTF">2012-10-17T11:53:21Z</dcterms:modified>
</cp:coreProperties>
</file>