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</p:sldMasterIdLst>
  <p:notesMasterIdLst>
    <p:notesMasterId r:id="rId50"/>
  </p:notesMasterIdLst>
  <p:handoutMasterIdLst>
    <p:handoutMasterId r:id="rId51"/>
  </p:handoutMasterIdLst>
  <p:sldIdLst>
    <p:sldId id="577" r:id="rId3"/>
    <p:sldId id="619" r:id="rId4"/>
    <p:sldId id="518" r:id="rId5"/>
    <p:sldId id="618" r:id="rId6"/>
    <p:sldId id="632" r:id="rId7"/>
    <p:sldId id="543" r:id="rId8"/>
    <p:sldId id="525" r:id="rId9"/>
    <p:sldId id="524" r:id="rId10"/>
    <p:sldId id="625" r:id="rId11"/>
    <p:sldId id="568" r:id="rId12"/>
    <p:sldId id="626" r:id="rId13"/>
    <p:sldId id="641" r:id="rId14"/>
    <p:sldId id="520" r:id="rId15"/>
    <p:sldId id="642" r:id="rId16"/>
    <p:sldId id="474" r:id="rId17"/>
    <p:sldId id="643" r:id="rId18"/>
    <p:sldId id="634" r:id="rId19"/>
    <p:sldId id="628" r:id="rId20"/>
    <p:sldId id="629" r:id="rId21"/>
    <p:sldId id="549" r:id="rId22"/>
    <p:sldId id="630" r:id="rId23"/>
    <p:sldId id="536" r:id="rId24"/>
    <p:sldId id="609" r:id="rId25"/>
    <p:sldId id="610" r:id="rId26"/>
    <p:sldId id="611" r:id="rId27"/>
    <p:sldId id="640" r:id="rId28"/>
    <p:sldId id="584" r:id="rId29"/>
    <p:sldId id="637" r:id="rId30"/>
    <p:sldId id="586" r:id="rId31"/>
    <p:sldId id="616" r:id="rId32"/>
    <p:sldId id="617" r:id="rId33"/>
    <p:sldId id="639" r:id="rId34"/>
    <p:sldId id="614" r:id="rId35"/>
    <p:sldId id="615" r:id="rId36"/>
    <p:sldId id="594" r:id="rId37"/>
    <p:sldId id="593" r:id="rId38"/>
    <p:sldId id="596" r:id="rId39"/>
    <p:sldId id="598" r:id="rId40"/>
    <p:sldId id="599" r:id="rId41"/>
    <p:sldId id="600" r:id="rId42"/>
    <p:sldId id="601" r:id="rId43"/>
    <p:sldId id="603" r:id="rId44"/>
    <p:sldId id="604" r:id="rId45"/>
    <p:sldId id="605" r:id="rId46"/>
    <p:sldId id="608" r:id="rId47"/>
    <p:sldId id="612" r:id="rId48"/>
    <p:sldId id="633" r:id="rId49"/>
  </p:sldIdLst>
  <p:sldSz cx="9144000" cy="6858000" type="screen4x3"/>
  <p:notesSz cx="6662738" cy="98329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99"/>
    <a:srgbClr val="030000"/>
    <a:srgbClr val="FFCC99"/>
    <a:srgbClr val="FF9966"/>
    <a:srgbClr val="CC0000"/>
    <a:srgbClr val="FFFF00"/>
    <a:srgbClr val="33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2"/>
    </p:cViewPr>
  </p:sorterViewPr>
  <p:notesViewPr>
    <p:cSldViewPr>
      <p:cViewPr>
        <p:scale>
          <a:sx n="100" d="100"/>
          <a:sy n="100" d="100"/>
        </p:scale>
        <p:origin x="-924" y="72"/>
      </p:cViewPr>
      <p:guideLst>
        <p:guide orient="horz" pos="309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222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Julian Walters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87775" y="-36513"/>
            <a:ext cx="2895600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222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7775" y="9336088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fld id="{E6DFB02C-CD67-4BA8-9AE0-06DE41778F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5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238" y="747713"/>
            <a:ext cx="4892675" cy="3670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6325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340850"/>
            <a:ext cx="2886076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0850"/>
            <a:ext cx="28860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920750">
              <a:defRPr sz="1000" i="1" smtClean="0">
                <a:latin typeface="Arial" charset="0"/>
              </a:defRPr>
            </a:lvl1pPr>
          </a:lstStyle>
          <a:p>
            <a:pPr>
              <a:defRPr/>
            </a:pPr>
            <a:fld id="{49BA13BD-5A93-43B3-8E15-58C560EAD6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015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878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7575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7950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36738" algn="l" defTabSz="920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9FD6FCC-0DAC-4D23-9A9D-10D4782B9EEE}" type="slidenum">
              <a:rPr lang="en-GB" sz="1000">
                <a:latin typeface="Arial" charset="0"/>
              </a:rPr>
              <a:pPr/>
              <a:t>13</a:t>
            </a:fld>
            <a:endParaRPr lang="en-GB" sz="10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6125"/>
            <a:ext cx="4894262" cy="3670300"/>
          </a:xfrm>
          <a:noFill/>
          <a:ln cap="flat"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661" tIns="46831" rIns="93661" bIns="468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52BBA24-E6DF-4D75-8D57-5CDDBC174C11}" type="slidenum">
              <a:rPr lang="en-GB" sz="1000">
                <a:latin typeface="Arial" charset="0"/>
              </a:rPr>
              <a:pPr/>
              <a:t>14</a:t>
            </a:fld>
            <a:endParaRPr lang="en-GB" sz="10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46125"/>
            <a:ext cx="4892675" cy="3670300"/>
          </a:xfrm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670425"/>
            <a:ext cx="4887912" cy="4424363"/>
          </a:xfrm>
          <a:noFill/>
        </p:spPr>
        <p:txBody>
          <a:bodyPr lIns="93661" tIns="46831" rIns="93661" bIns="468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8259D2A-C195-4F5C-BFE8-9E0BEC7815AC}" type="slidenum">
              <a:rPr lang="en-GB" sz="1000">
                <a:latin typeface="Arial" charset="0"/>
              </a:rPr>
              <a:pPr/>
              <a:t>27</a:t>
            </a:fld>
            <a:endParaRPr lang="en-GB" sz="100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738188"/>
            <a:ext cx="4914900" cy="3686175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F957E50-C737-4243-9CD3-949C76CEFEFC}" type="slidenum">
              <a:rPr lang="en-GB" sz="1000">
                <a:latin typeface="Arial" charset="0"/>
              </a:rPr>
              <a:pPr/>
              <a:t>43</a:t>
            </a:fld>
            <a:endParaRPr lang="en-GB" sz="100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5825" y="746125"/>
            <a:ext cx="4894263" cy="3670300"/>
          </a:xfrm>
          <a:noFill/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56" tIns="45429" rIns="90856" bIns="45429"/>
          <a:lstStyle/>
          <a:p>
            <a:pPr defTabSz="1046163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6C1B622-E768-4B1F-A654-1041D3032ED1}" type="slidenum">
              <a:rPr lang="en-GB" sz="1000">
                <a:latin typeface="Arial" charset="0"/>
              </a:rPr>
              <a:pPr/>
              <a:t>44</a:t>
            </a:fld>
            <a:endParaRPr lang="en-GB" sz="100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46125"/>
            <a:ext cx="4894262" cy="3670300"/>
          </a:xfrm>
          <a:noFill/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70425"/>
            <a:ext cx="4884738" cy="4424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56" tIns="45429" rIns="90856" bIns="45429"/>
          <a:lstStyle/>
          <a:p>
            <a:pPr defTabSz="1046163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58910-C900-4DFE-A2FF-3C3450A73E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96183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DDA1-5567-4913-9629-5E2401819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9240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89C8-CDE8-4994-992C-7B5EBCA58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469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572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C61C8-F585-4A61-B8BC-442A3B1F8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9487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056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fld id="{DC2FF5B1-B420-4752-AFB3-5C1C6E36F28D}" type="datetime7">
              <a:rPr lang="en-GB" sz="1400">
                <a:latin typeface="Arial" charset="0"/>
              </a:rPr>
              <a:pPr algn="r"/>
              <a:t>Dec-12</a:t>
            </a:fld>
            <a:endParaRPr lang="en-GB" sz="1400">
              <a:latin typeface="Arial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648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" y="61722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r"/>
            <a:fld id="{00D29117-A735-4C7A-B138-C1371A1C1C76}" type="slidenum">
              <a:rPr lang="en-GB" sz="1400">
                <a:latin typeface="Times New Roman" pitchFamily="18" charset="0"/>
              </a:rPr>
              <a:pPr algn="r"/>
              <a:t>‹#›</a:t>
            </a:fld>
            <a:endParaRPr lang="en-GB" sz="1400">
              <a:latin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04800" y="2514600"/>
            <a:ext cx="86106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8" name="Picture 10" descr="ic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19800"/>
            <a:ext cx="176053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hhnt_00752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092825"/>
            <a:ext cx="31400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447800"/>
            <a:ext cx="7721600" cy="68580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89063" y="3886200"/>
            <a:ext cx="6365875" cy="1752600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i="1"/>
            </a:lvl1pPr>
          </a:lstStyle>
          <a:p>
            <a:pPr lvl="0"/>
            <a:r>
              <a:rPr lang="en-GB" noProof="0" smtClean="0"/>
              <a:t>Imperial College School of Medicine</a:t>
            </a:r>
          </a:p>
          <a:p>
            <a:pPr lvl="0"/>
            <a:r>
              <a:rPr lang="en-GB" noProof="0" smtClean="0"/>
              <a:t>Hammersmith Campus, London, UK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BBCCA04-13A3-41A4-A63B-A37162171E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2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119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752600"/>
            <a:ext cx="4027488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752600"/>
            <a:ext cx="4029075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0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029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58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00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5CA6-44B4-4D36-8293-5DD7D1FE6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08397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49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12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3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457200"/>
            <a:ext cx="20510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457200"/>
            <a:ext cx="6005513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88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7291-7496-4724-B7F8-18786B16A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3341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DD78-F751-48D3-86DD-0C2A11CF1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8340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3E205-6CEF-48C3-BAA2-87A4AC97D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1923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C20D-A73E-491D-94EC-9C309EEF9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0335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5B3F0-7229-4835-AE9C-9D3B3D68E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760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78B15-0BF8-438F-9299-B98479E04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0547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6241D-9B4A-4129-B9E9-A8036532B5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96618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02400" y="6477000"/>
            <a:ext cx="21002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2663" y="6477000"/>
            <a:ext cx="406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FBB36852-8EED-49D3-9BF9-6E50D7E7E3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1295400"/>
            <a:ext cx="7788275" cy="0"/>
          </a:xfrm>
          <a:prstGeom prst="line">
            <a:avLst/>
          </a:prstGeom>
          <a:noFill/>
          <a:ln w="28575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31" name="Picture 7" descr="ic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229350"/>
            <a:ext cx="15652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0066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5pPr>
      <a:lvl6pPr marL="25146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6pPr>
      <a:lvl7pPr marL="29718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7pPr>
      <a:lvl8pPr marL="34290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8pPr>
      <a:lvl9pPr marL="3886200" indent="-228600" algn="r" rtl="0" eaLnBrk="0" fontAlgn="base" hangingPunct="0">
        <a:spcBef>
          <a:spcPct val="20000"/>
        </a:spcBef>
        <a:spcAft>
          <a:spcPct val="0"/>
        </a:spcAft>
        <a:defRPr sz="1600" b="1">
          <a:solidFill>
            <a:srgbClr val="0911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0000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57200"/>
            <a:ext cx="8064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52600"/>
            <a:ext cx="82089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6675" y="1524000"/>
            <a:ext cx="9075738" cy="0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466138" y="6324600"/>
            <a:ext cx="67786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l"/>
            <a:endParaRPr lang="en-US" sz="1200" b="1">
              <a:solidFill>
                <a:schemeClr val="tx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20000"/>
        </a:spcAft>
        <a:buClr>
          <a:srgbClr val="003399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lr>
          <a:srgbClr val="003399"/>
        </a:buClr>
        <a:buSzPct val="10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100000"/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defRPr sz="1600" i="1">
          <a:solidFill>
            <a:schemeClr val="tx1"/>
          </a:solidFill>
          <a:latin typeface="+mn-lt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5pPr>
      <a:lvl6pPr marL="25146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6pPr>
      <a:lvl7pPr marL="29718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7pPr>
      <a:lvl8pPr marL="34290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8pPr>
      <a:lvl9pPr marL="3886200" indent="-228600" algn="r" rtl="0" fontAlgn="base">
        <a:spcBef>
          <a:spcPct val="20000"/>
        </a:spcBef>
        <a:spcAft>
          <a:spcPct val="0"/>
        </a:spcAft>
        <a:defRPr sz="1400" b="1" i="1">
          <a:solidFill>
            <a:srgbClr val="006666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Documents%20and%20Settings\Julian\My%20Documents\Draw\EGI___1.05.36___7873.avi" TargetMode="External"/><Relationship Id="rId1" Type="http://schemas.openxmlformats.org/officeDocument/2006/relationships/video" Target="file:///C:\Documents%20and%20Settings\Julian\My%20Documents\Draw\LSE___1.13.25___8914.avi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71600" y="1484784"/>
            <a:ext cx="7272808" cy="3672408"/>
          </a:xfrm>
        </p:spPr>
        <p:txBody>
          <a:bodyPr/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December 2012</a:t>
            </a:r>
            <a:br>
              <a:rPr lang="en-GB" sz="2400" b="1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 </a:t>
            </a:r>
            <a:endParaRPr lang="en-GB" sz="2000" b="1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6000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Malabsorption</a:t>
            </a:r>
          </a:p>
          <a:p>
            <a:endParaRPr lang="en-GB" sz="2000" b="1" i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Julian Walters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Consultant Gastroenterologist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Hammersmith Hospital 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 sz="2400" b="0" dirty="0" smtClean="0">
                <a:latin typeface="Arial" pitchFamily="34" charset="0"/>
                <a:cs typeface="Arial" pitchFamily="34" charset="0"/>
              </a:rPr>
              <a:t>Graduate Entry Programme</a:t>
            </a:r>
            <a:br>
              <a:rPr lang="en-GB" sz="2400" b="0" dirty="0" smtClean="0">
                <a:latin typeface="Arial" pitchFamily="34" charset="0"/>
                <a:cs typeface="Arial" pitchFamily="34" charset="0"/>
              </a:rPr>
            </a:br>
            <a:r>
              <a:rPr lang="en-GB" sz="2400" b="0" dirty="0" smtClean="0">
                <a:latin typeface="Arial" pitchFamily="34" charset="0"/>
                <a:cs typeface="Arial" pitchFamily="34" charset="0"/>
              </a:rPr>
              <a:t>Alimentary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Nutrition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>
                <a:solidFill>
                  <a:schemeClr val="tx2"/>
                </a:solidFill>
              </a:rPr>
              <a:t>F </a:t>
            </a:r>
            <a:r>
              <a:rPr lang="en-GB" smtClean="0"/>
              <a:t> ats</a:t>
            </a:r>
          </a:p>
          <a:p>
            <a:r>
              <a:rPr lang="en-GB" smtClean="0">
                <a:solidFill>
                  <a:schemeClr val="tx2"/>
                </a:solidFill>
              </a:rPr>
              <a:t>A </a:t>
            </a:r>
            <a:r>
              <a:rPr lang="en-GB" smtClean="0"/>
              <a:t> mino acids and protein</a:t>
            </a:r>
          </a:p>
          <a:p>
            <a:r>
              <a:rPr lang="en-GB" smtClean="0">
                <a:solidFill>
                  <a:schemeClr val="tx2"/>
                </a:solidFill>
              </a:rPr>
              <a:t>C  </a:t>
            </a:r>
            <a:r>
              <a:rPr lang="en-GB" smtClean="0"/>
              <a:t>arbohydrates</a:t>
            </a:r>
          </a:p>
          <a:p>
            <a:r>
              <a:rPr lang="en-GB" smtClean="0">
                <a:solidFill>
                  <a:schemeClr val="tx2"/>
                </a:solidFill>
              </a:rPr>
              <a:t>E </a:t>
            </a:r>
            <a:r>
              <a:rPr lang="en-GB" smtClean="0"/>
              <a:t> lectrolytes and water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>
                <a:solidFill>
                  <a:schemeClr val="tx2"/>
                </a:solidFill>
              </a:rPr>
              <a:t>M</a:t>
            </a:r>
            <a:r>
              <a:rPr lang="en-GB" smtClean="0"/>
              <a:t>  inerals</a:t>
            </a:r>
          </a:p>
          <a:p>
            <a:r>
              <a:rPr lang="en-GB" smtClean="0">
                <a:solidFill>
                  <a:schemeClr val="tx2"/>
                </a:solidFill>
              </a:rPr>
              <a:t>T </a:t>
            </a:r>
            <a:r>
              <a:rPr lang="en-GB" smtClean="0"/>
              <a:t> race elements</a:t>
            </a:r>
          </a:p>
          <a:p>
            <a:r>
              <a:rPr lang="en-GB" smtClean="0">
                <a:solidFill>
                  <a:schemeClr val="tx2"/>
                </a:solidFill>
              </a:rPr>
              <a:t>V</a:t>
            </a:r>
            <a:r>
              <a:rPr lang="en-GB" smtClean="0"/>
              <a:t>  itamins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133600" y="685800"/>
            <a:ext cx="3124200" cy="762000"/>
            <a:chOff x="1728" y="912"/>
            <a:chExt cx="1968" cy="480"/>
          </a:xfrm>
        </p:grpSpPr>
        <p:sp>
          <p:nvSpPr>
            <p:cNvPr id="14367" name="Oval 3"/>
            <p:cNvSpPr>
              <a:spLocks noChangeArrowheads="1"/>
            </p:cNvSpPr>
            <p:nvPr/>
          </p:nvSpPr>
          <p:spPr bwMode="auto">
            <a:xfrm>
              <a:off x="1728" y="912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Text Box 4"/>
            <p:cNvSpPr txBox="1">
              <a:spLocks noChangeArrowheads="1"/>
            </p:cNvSpPr>
            <p:nvPr/>
          </p:nvSpPr>
          <p:spPr bwMode="auto">
            <a:xfrm>
              <a:off x="2016" y="1008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Malnutrition</a:t>
              </a:r>
            </a:p>
          </p:txBody>
        </p:sp>
      </p:grpSp>
      <p:grpSp>
        <p:nvGrpSpPr>
          <p:cNvPr id="623621" name="Group 5"/>
          <p:cNvGrpSpPr>
            <a:grpSpLocks/>
          </p:cNvGrpSpPr>
          <p:nvPr/>
        </p:nvGrpSpPr>
        <p:grpSpPr bwMode="auto">
          <a:xfrm>
            <a:off x="457200" y="2743200"/>
            <a:ext cx="3124200" cy="762000"/>
            <a:chOff x="480" y="1776"/>
            <a:chExt cx="1968" cy="480"/>
          </a:xfrm>
        </p:grpSpPr>
        <p:sp>
          <p:nvSpPr>
            <p:cNvPr id="14365" name="Oval 6"/>
            <p:cNvSpPr>
              <a:spLocks noChangeArrowheads="1"/>
            </p:cNvSpPr>
            <p:nvPr/>
          </p:nvSpPr>
          <p:spPr bwMode="auto">
            <a:xfrm>
              <a:off x="480" y="1776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Text Box 7"/>
            <p:cNvSpPr txBox="1">
              <a:spLocks noChangeArrowheads="1"/>
            </p:cNvSpPr>
            <p:nvPr/>
          </p:nvSpPr>
          <p:spPr bwMode="auto">
            <a:xfrm>
              <a:off x="672" y="1872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Increased needs</a:t>
              </a:r>
            </a:p>
          </p:txBody>
        </p:sp>
      </p:grpSp>
      <p:grpSp>
        <p:nvGrpSpPr>
          <p:cNvPr id="623624" name="Group 8"/>
          <p:cNvGrpSpPr>
            <a:grpSpLocks/>
          </p:cNvGrpSpPr>
          <p:nvPr/>
        </p:nvGrpSpPr>
        <p:grpSpPr bwMode="auto">
          <a:xfrm>
            <a:off x="4038600" y="2667000"/>
            <a:ext cx="3124200" cy="762000"/>
            <a:chOff x="2688" y="1728"/>
            <a:chExt cx="1968" cy="480"/>
          </a:xfrm>
        </p:grpSpPr>
        <p:sp>
          <p:nvSpPr>
            <p:cNvPr id="14363" name="Oval 9"/>
            <p:cNvSpPr>
              <a:spLocks noChangeArrowheads="1"/>
            </p:cNvSpPr>
            <p:nvPr/>
          </p:nvSpPr>
          <p:spPr bwMode="auto">
            <a:xfrm>
              <a:off x="2688" y="1728"/>
              <a:ext cx="1968" cy="48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Text Box 10"/>
            <p:cNvSpPr txBox="1">
              <a:spLocks noChangeArrowheads="1"/>
            </p:cNvSpPr>
            <p:nvPr/>
          </p:nvSpPr>
          <p:spPr bwMode="auto">
            <a:xfrm>
              <a:off x="2928" y="1824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2400">
                  <a:latin typeface="Arial" charset="0"/>
                </a:rPr>
                <a:t>Insufficient supply</a:t>
              </a:r>
            </a:p>
          </p:txBody>
        </p:sp>
      </p:grpSp>
      <p:grpSp>
        <p:nvGrpSpPr>
          <p:cNvPr id="623627" name="Group 11"/>
          <p:cNvGrpSpPr>
            <a:grpSpLocks/>
          </p:cNvGrpSpPr>
          <p:nvPr/>
        </p:nvGrpSpPr>
        <p:grpSpPr bwMode="auto">
          <a:xfrm>
            <a:off x="2895600" y="1600200"/>
            <a:ext cx="1447800" cy="1143000"/>
            <a:chOff x="1824" y="1008"/>
            <a:chExt cx="912" cy="720"/>
          </a:xfrm>
        </p:grpSpPr>
        <p:sp>
          <p:nvSpPr>
            <p:cNvPr id="14359" name="Line 12"/>
            <p:cNvSpPr>
              <a:spLocks noChangeShapeType="1"/>
            </p:cNvSpPr>
            <p:nvPr/>
          </p:nvSpPr>
          <p:spPr bwMode="auto">
            <a:xfrm flipH="1">
              <a:off x="1824" y="1536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448" y="1536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1" name="Line 14"/>
            <p:cNvSpPr>
              <a:spLocks noChangeShapeType="1"/>
            </p:cNvSpPr>
            <p:nvPr/>
          </p:nvSpPr>
          <p:spPr bwMode="auto">
            <a:xfrm>
              <a:off x="2304" y="1008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362" name="Text Box 15"/>
            <p:cNvSpPr txBox="1">
              <a:spLocks noChangeArrowheads="1"/>
            </p:cNvSpPr>
            <p:nvPr/>
          </p:nvSpPr>
          <p:spPr bwMode="auto">
            <a:xfrm>
              <a:off x="2208" y="144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800" b="1">
                  <a:latin typeface="Arial" charset="0"/>
                </a:rPr>
                <a:t>?</a:t>
              </a:r>
            </a:p>
          </p:txBody>
        </p:sp>
      </p:grpSp>
      <p:grpSp>
        <p:nvGrpSpPr>
          <p:cNvPr id="623632" name="Group 16"/>
          <p:cNvGrpSpPr>
            <a:grpSpLocks/>
          </p:cNvGrpSpPr>
          <p:nvPr/>
        </p:nvGrpSpPr>
        <p:grpSpPr bwMode="auto">
          <a:xfrm>
            <a:off x="990600" y="3505200"/>
            <a:ext cx="7848600" cy="2667000"/>
            <a:chOff x="624" y="2208"/>
            <a:chExt cx="4944" cy="1680"/>
          </a:xfrm>
        </p:grpSpPr>
        <p:grpSp>
          <p:nvGrpSpPr>
            <p:cNvPr id="14343" name="Group 17"/>
            <p:cNvGrpSpPr>
              <a:grpSpLocks/>
            </p:cNvGrpSpPr>
            <p:nvPr/>
          </p:nvGrpSpPr>
          <p:grpSpPr bwMode="auto">
            <a:xfrm>
              <a:off x="1392" y="3360"/>
              <a:ext cx="1968" cy="480"/>
              <a:chOff x="912" y="2784"/>
              <a:chExt cx="1968" cy="480"/>
            </a:xfrm>
          </p:grpSpPr>
          <p:sp>
            <p:nvSpPr>
              <p:cNvPr id="14357" name="Oval 18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1968" cy="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8" name="Text Box 19"/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2400">
                    <a:latin typeface="Arial" charset="0"/>
                  </a:rPr>
                  <a:t>Malabsorption</a:t>
                </a:r>
              </a:p>
            </p:txBody>
          </p:sp>
        </p:grpSp>
        <p:grpSp>
          <p:nvGrpSpPr>
            <p:cNvPr id="14344" name="Group 20"/>
            <p:cNvGrpSpPr>
              <a:grpSpLocks/>
            </p:cNvGrpSpPr>
            <p:nvPr/>
          </p:nvGrpSpPr>
          <p:grpSpPr bwMode="auto">
            <a:xfrm>
              <a:off x="3600" y="3408"/>
              <a:ext cx="1968" cy="480"/>
              <a:chOff x="2976" y="2784"/>
              <a:chExt cx="1968" cy="480"/>
            </a:xfrm>
          </p:grpSpPr>
          <p:sp>
            <p:nvSpPr>
              <p:cNvPr id="14355" name="Oval 21"/>
              <p:cNvSpPr>
                <a:spLocks noChangeArrowheads="1"/>
              </p:cNvSpPr>
              <p:nvPr/>
            </p:nvSpPr>
            <p:spPr bwMode="auto">
              <a:xfrm>
                <a:off x="2976" y="2784"/>
                <a:ext cx="1968" cy="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6" name="Text Box 22"/>
              <p:cNvSpPr txBox="1">
                <a:spLocks noChangeArrowheads="1"/>
              </p:cNvSpPr>
              <p:nvPr/>
            </p:nvSpPr>
            <p:spPr bwMode="auto">
              <a:xfrm>
                <a:off x="3456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2400">
                    <a:latin typeface="Arial" charset="0"/>
                  </a:rPr>
                  <a:t>Maldigestion</a:t>
                </a:r>
              </a:p>
            </p:txBody>
          </p:sp>
        </p:grpSp>
        <p:grpSp>
          <p:nvGrpSpPr>
            <p:cNvPr id="14345" name="Group 23"/>
            <p:cNvGrpSpPr>
              <a:grpSpLocks/>
            </p:cNvGrpSpPr>
            <p:nvPr/>
          </p:nvGrpSpPr>
          <p:grpSpPr bwMode="auto">
            <a:xfrm>
              <a:off x="624" y="2544"/>
              <a:ext cx="1968" cy="480"/>
              <a:chOff x="912" y="2784"/>
              <a:chExt cx="1968" cy="480"/>
            </a:xfrm>
          </p:grpSpPr>
          <p:sp>
            <p:nvSpPr>
              <p:cNvPr id="14353" name="Oval 24"/>
              <p:cNvSpPr>
                <a:spLocks noChangeArrowheads="1"/>
              </p:cNvSpPr>
              <p:nvPr/>
            </p:nvSpPr>
            <p:spPr bwMode="auto">
              <a:xfrm>
                <a:off x="912" y="2784"/>
                <a:ext cx="1968" cy="48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FF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4" name="Text Box 25"/>
              <p:cNvSpPr txBox="1">
                <a:spLocks noChangeArrowheads="1"/>
              </p:cNvSpPr>
              <p:nvPr/>
            </p:nvSpPr>
            <p:spPr bwMode="auto">
              <a:xfrm>
                <a:off x="1248" y="2880"/>
                <a:ext cx="139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2400">
                    <a:latin typeface="Arial" charset="0"/>
                  </a:rPr>
                  <a:t>Food intake</a:t>
                </a:r>
              </a:p>
            </p:txBody>
          </p:sp>
        </p:grpSp>
        <p:grpSp>
          <p:nvGrpSpPr>
            <p:cNvPr id="14346" name="Group 26"/>
            <p:cNvGrpSpPr>
              <a:grpSpLocks/>
            </p:cNvGrpSpPr>
            <p:nvPr/>
          </p:nvGrpSpPr>
          <p:grpSpPr bwMode="auto">
            <a:xfrm>
              <a:off x="2688" y="2208"/>
              <a:ext cx="1056" cy="1200"/>
              <a:chOff x="2688" y="2208"/>
              <a:chExt cx="1056" cy="1200"/>
            </a:xfrm>
          </p:grpSpPr>
          <p:sp>
            <p:nvSpPr>
              <p:cNvPr id="14347" name="Line 27"/>
              <p:cNvSpPr>
                <a:spLocks noChangeShapeType="1"/>
              </p:cNvSpPr>
              <p:nvPr/>
            </p:nvSpPr>
            <p:spPr bwMode="auto">
              <a:xfrm flipH="1">
                <a:off x="3072" y="3168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8" name="Line 28"/>
              <p:cNvSpPr>
                <a:spLocks noChangeShapeType="1"/>
              </p:cNvSpPr>
              <p:nvPr/>
            </p:nvSpPr>
            <p:spPr bwMode="auto">
              <a:xfrm flipH="1">
                <a:off x="2688" y="2736"/>
                <a:ext cx="432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9" name="Line 29"/>
              <p:cNvSpPr>
                <a:spLocks noChangeShapeType="1"/>
              </p:cNvSpPr>
              <p:nvPr/>
            </p:nvSpPr>
            <p:spPr bwMode="auto">
              <a:xfrm>
                <a:off x="3504" y="3216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0" name="Line 30"/>
              <p:cNvSpPr>
                <a:spLocks noChangeShapeType="1"/>
              </p:cNvSpPr>
              <p:nvPr/>
            </p:nvSpPr>
            <p:spPr bwMode="auto">
              <a:xfrm>
                <a:off x="3216" y="2208"/>
                <a:ext cx="0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1" name="Text Box 31"/>
              <p:cNvSpPr txBox="1">
                <a:spLocks noChangeArrowheads="1"/>
              </p:cNvSpPr>
              <p:nvPr/>
            </p:nvSpPr>
            <p:spPr bwMode="auto">
              <a:xfrm>
                <a:off x="3120" y="2640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l">
                  <a:spcBef>
                    <a:spcPct val="50000"/>
                  </a:spcBef>
                </a:pPr>
                <a:r>
                  <a:rPr lang="en-GB" sz="1800" b="1">
                    <a:latin typeface="Arial" charset="0"/>
                  </a:rPr>
                  <a:t>?</a:t>
                </a:r>
              </a:p>
            </p:txBody>
          </p:sp>
          <p:sp>
            <p:nvSpPr>
              <p:cNvPr id="14352" name="Line 32"/>
              <p:cNvSpPr>
                <a:spLocks noChangeShapeType="1"/>
              </p:cNvSpPr>
              <p:nvPr/>
            </p:nvSpPr>
            <p:spPr bwMode="auto">
              <a:xfrm>
                <a:off x="3312" y="2880"/>
                <a:ext cx="9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Maldigestion &amp; Malabsorption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Abnormal digestion</a:t>
            </a:r>
          </a:p>
          <a:p>
            <a:pPr lvl="1"/>
            <a:r>
              <a:rPr lang="en-GB" smtClean="0"/>
              <a:t>Reduced gastric tissue/secretion</a:t>
            </a:r>
          </a:p>
          <a:p>
            <a:pPr lvl="1"/>
            <a:r>
              <a:rPr lang="en-GB" smtClean="0"/>
              <a:t>Loss of pancreatic tissue</a:t>
            </a:r>
          </a:p>
          <a:p>
            <a:pPr lvl="1"/>
            <a:r>
              <a:rPr lang="en-GB" smtClean="0"/>
              <a:t>Impaired bile secretion</a:t>
            </a:r>
          </a:p>
          <a:p>
            <a:pPr lvl="1"/>
            <a:r>
              <a:rPr lang="en-GB" smtClean="0"/>
              <a:t>Reduction in intestinal brush-border enzymes</a:t>
            </a:r>
          </a:p>
          <a:p>
            <a:r>
              <a:rPr lang="en-GB" smtClean="0"/>
              <a:t>Abnormal absorption</a:t>
            </a:r>
          </a:p>
          <a:p>
            <a:pPr lvl="1"/>
            <a:r>
              <a:rPr lang="en-GB" smtClean="0"/>
              <a:t>Loss of functional enterocytes</a:t>
            </a:r>
          </a:p>
          <a:p>
            <a:pPr lvl="1"/>
            <a:r>
              <a:rPr lang="en-GB" smtClean="0"/>
              <a:t>Pre- and post-mucosal effects</a:t>
            </a:r>
          </a:p>
          <a:p>
            <a:pPr lvl="1"/>
            <a:r>
              <a:rPr lang="en-GB" smtClean="0"/>
              <a:t>Single gene disorders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Tests for malabsorbed nutrients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Fats</a:t>
            </a:r>
          </a:p>
          <a:p>
            <a:pPr lvl="1">
              <a:buFontTx/>
              <a:buNone/>
            </a:pPr>
            <a:r>
              <a:rPr lang="en-GB" smtClean="0"/>
              <a:t>Steatorrhoea: clinical +/- faecal fat</a:t>
            </a:r>
          </a:p>
          <a:p>
            <a:r>
              <a:rPr lang="en-GB" smtClean="0"/>
              <a:t>Protein &amp; nitrogen </a:t>
            </a:r>
          </a:p>
          <a:p>
            <a:pPr lvl="1">
              <a:buFontTx/>
              <a:buNone/>
            </a:pPr>
            <a:r>
              <a:rPr lang="en-GB" smtClean="0"/>
              <a:t>Urinary excretion, albumin</a:t>
            </a:r>
          </a:p>
          <a:p>
            <a:r>
              <a:rPr lang="en-GB" smtClean="0"/>
              <a:t>Minerals </a:t>
            </a:r>
          </a:p>
          <a:p>
            <a:pPr lvl="1">
              <a:buFontTx/>
              <a:buNone/>
            </a:pPr>
            <a:r>
              <a:rPr lang="en-GB" smtClean="0"/>
              <a:t>Iron, calcium, magnesium, zinc etc. </a:t>
            </a:r>
          </a:p>
          <a:p>
            <a:r>
              <a:rPr lang="en-GB" smtClean="0"/>
              <a:t>Vitamins </a:t>
            </a:r>
          </a:p>
          <a:p>
            <a:pPr lvl="1">
              <a:buFontTx/>
              <a:buNone/>
            </a:pPr>
            <a:r>
              <a:rPr lang="en-GB" smtClean="0"/>
              <a:t>B</a:t>
            </a:r>
            <a:r>
              <a:rPr lang="en-GB" baseline="-25000" smtClean="0"/>
              <a:t>12</a:t>
            </a:r>
            <a:r>
              <a:rPr lang="en-GB" smtClean="0"/>
              <a:t> (cobalamin), D (calciferol), folate, vitamin K, carotene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mtClean="0"/>
              <a:t>Investigation of Malabsorption – some tests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0225"/>
          </a:xfrm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GB" smtClean="0"/>
              <a:t>Tubeless tests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(Xylose absorption)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(Pancreolauryl test)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(Schilling test)</a:t>
            </a:r>
          </a:p>
          <a:p>
            <a:pPr>
              <a:lnSpc>
                <a:spcPct val="90000"/>
              </a:lnSpc>
            </a:pPr>
            <a:r>
              <a:rPr lang="en-GB" smtClean="0"/>
              <a:t>Faecal Pancreatic Elastase 1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Stable during passage through GI tract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Small sample of stool collected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Monoclonal antibody to human protein - ELISA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High sensitivity and specificity for diagnosing pancreatic insufficiency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Values </a:t>
            </a:r>
            <a:r>
              <a:rPr lang="en-GB" b="1" smtClean="0"/>
              <a:t>below 200 µg elastase/g stool</a:t>
            </a:r>
            <a:r>
              <a:rPr lang="en-GB" smtClean="0"/>
              <a:t> indicate exocrine pancreatic insufficiency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77863" y="1219200"/>
            <a:ext cx="1895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Plain abdominal X-ray</a:t>
            </a:r>
          </a:p>
        </p:txBody>
      </p:sp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744538" y="4556125"/>
            <a:ext cx="18970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Small bowel enemas</a:t>
            </a:r>
          </a:p>
        </p:txBody>
      </p:sp>
      <p:pic>
        <p:nvPicPr>
          <p:cNvPr id="18436" name="Picture 9" descr="xray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6" t="20679" r="37793" b="30508"/>
          <a:stretch>
            <a:fillRect/>
          </a:stretch>
        </p:blipFill>
        <p:spPr bwMode="auto">
          <a:xfrm>
            <a:off x="2741613" y="457200"/>
            <a:ext cx="277336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xray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r="21872"/>
          <a:stretch>
            <a:fillRect/>
          </a:stretch>
        </p:blipFill>
        <p:spPr bwMode="auto">
          <a:xfrm>
            <a:off x="5659438" y="381000"/>
            <a:ext cx="28463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xray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r="19431" b="5263"/>
          <a:stretch>
            <a:fillRect/>
          </a:stretch>
        </p:blipFill>
        <p:spPr bwMode="auto">
          <a:xfrm>
            <a:off x="2667000" y="3429000"/>
            <a:ext cx="27908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xray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0" r="20702" b="9525"/>
          <a:stretch>
            <a:fillRect/>
          </a:stretch>
        </p:blipFill>
        <p:spPr bwMode="auto">
          <a:xfrm>
            <a:off x="5654675" y="3352800"/>
            <a:ext cx="287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207000" y="533400"/>
            <a:ext cx="373380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Subtotal villous atrophy with crypt hyperplasia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Normal mucosa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04177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0354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Wireless Capsule Enteroscopy</a:t>
            </a:r>
            <a:endParaRPr lang="en-US" smtClean="0"/>
          </a:p>
        </p:txBody>
      </p:sp>
      <p:pic>
        <p:nvPicPr>
          <p:cNvPr id="636934" name="LSE___1.13.25___8914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3500438"/>
            <a:ext cx="2438400" cy="2438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1187450" y="3068638"/>
            <a:ext cx="662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/>
              <a:t>Normal jejunum			Coeliac</a:t>
            </a:r>
            <a:endParaRPr lang="en-US"/>
          </a:p>
        </p:txBody>
      </p:sp>
      <p:pic>
        <p:nvPicPr>
          <p:cNvPr id="636944" name="EGI___1.05.36___7873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3500438"/>
            <a:ext cx="2438400" cy="2438400"/>
          </a:xfrm>
        </p:spPr>
      </p:pic>
      <p:pic>
        <p:nvPicPr>
          <p:cNvPr id="20486" name="Picture 17" descr="Camera Pill par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41438"/>
            <a:ext cx="20875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6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369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93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693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369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36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694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3694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Malabsorption </a:t>
            </a:r>
          </a:p>
        </p:txBody>
      </p:sp>
      <p:graphicFrame>
        <p:nvGraphicFramePr>
          <p:cNvPr id="628739" name="Group 3"/>
          <p:cNvGraphicFramePr>
            <a:graphicFrameLocks noGrp="1"/>
          </p:cNvGraphicFramePr>
          <p:nvPr/>
        </p:nvGraphicFramePr>
        <p:xfrm>
          <a:off x="457200" y="1295400"/>
          <a:ext cx="8229600" cy="3763963"/>
        </p:xfrm>
        <a:graphic>
          <a:graphicData uri="http://schemas.openxmlformats.org/drawingml/2006/table">
            <a:tbl>
              <a:tblPr/>
              <a:tblGrid>
                <a:gridCol w="1558925"/>
                <a:gridCol w="2338388"/>
                <a:gridCol w="4332287"/>
              </a:tblGrid>
              <a:tr h="892175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Common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Coeliac disease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Gluten sensitive enteropathy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669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Small bowel bacterial overgrowth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Gastric surgery and achlorhydria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Intestinal blind loops post-surgery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Jejunal diverticula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Intestinal strictures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Fistulae (as in Crohn's disease)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Impaired peristalsis (fibrosis)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88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Pancreatic insufficiency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Chronic pancreatitis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Cystic fibrosis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Causes of Malabsorption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832350" y="2822575"/>
            <a:ext cx="370205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indent="158750" algn="l" eaLnBrk="1" hangingPunct="1"/>
            <a:endParaRPr lang="en-US" sz="1400">
              <a:latin typeface="Arial" charset="0"/>
              <a:cs typeface="Arial" charset="0"/>
            </a:endParaRPr>
          </a:p>
        </p:txBody>
      </p:sp>
      <p:graphicFrame>
        <p:nvGraphicFramePr>
          <p:cNvPr id="629764" name="Group 4"/>
          <p:cNvGraphicFramePr>
            <a:graphicFrameLocks noGrp="1"/>
          </p:cNvGraphicFramePr>
          <p:nvPr/>
        </p:nvGraphicFramePr>
        <p:xfrm>
          <a:off x="533400" y="1219200"/>
          <a:ext cx="8305800" cy="5300663"/>
        </p:xfrm>
        <a:graphic>
          <a:graphicData uri="http://schemas.openxmlformats.org/drawingml/2006/table">
            <a:tbl>
              <a:tblPr/>
              <a:tblGrid>
                <a:gridCol w="1497013"/>
                <a:gridCol w="2247900"/>
                <a:gridCol w="4560887"/>
              </a:tblGrid>
              <a:tr h="563894"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common</a:t>
                      </a:r>
                    </a:p>
                  </a:txBody>
                  <a:tcPr marL="38100" marR="38100" marT="38101" marB="381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Short bowel syndrome</a:t>
                      </a: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Intestinal resection for Crohn's disease,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mesenteric vascular disease or injury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Chronic infections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Tropical sprue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Giardiasis, Other parasites (e.g. Strongyloides)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Tuberculosis, AIDS, Whipple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 charset="0"/>
                        </a:rPr>
                        <a:t>’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6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Lymphoma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IPSID, EATL, refractory sprue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&amp; ulcerative jejuno-ileitis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8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Radiation enteritis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Fibrosis, Atrophy, Strictures, Lymphangiectasia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7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Intestinal lymphangiectasia</a:t>
                      </a: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Congenital, Infective, Fibrotic, Malignant, Cardiac</a:t>
                      </a: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1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Drugs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Orlistat, Laxatives, Neomycin Cholestyramine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(and certain others with specific interactions)</a:t>
                      </a: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Allergic</a:t>
                      </a: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Eosinophilic enteritis, Milk and soya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Autoimmune enteropathy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1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Immunodeficiency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Congenital, acquired</a:t>
                      </a:r>
                    </a:p>
                  </a:txBody>
                  <a:tcPr marL="38100" marR="38100" marT="38101" marB="381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Objectives:</a:t>
            </a:r>
            <a:br>
              <a:rPr lang="en-GB" smtClean="0"/>
            </a:br>
            <a:endParaRPr lang="en-GB" smtClean="0"/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To recognise the clinical presentation of malabsorption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To understand the disease mechanisms leading to malabsorption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To learn about the clinical importance, presentation, complications and treatment of coeliac disease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Rare inherited disorders of intestinal absorption</a:t>
            </a:r>
          </a:p>
        </p:txBody>
      </p:sp>
      <p:sp>
        <p:nvSpPr>
          <p:cNvPr id="23555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0"/>
            <a:ext cx="3810000" cy="4572000"/>
          </a:xfrm>
        </p:spPr>
        <p:txBody>
          <a:bodyPr/>
          <a:lstStyle/>
          <a:p>
            <a:r>
              <a:rPr lang="en-GB" sz="1600" smtClean="0"/>
              <a:t>Glucose-galactose malabsorption</a:t>
            </a:r>
          </a:p>
          <a:p>
            <a:r>
              <a:rPr lang="en-GB" sz="1600" smtClean="0"/>
              <a:t>Sucrase deficiency </a:t>
            </a:r>
          </a:p>
          <a:p>
            <a:r>
              <a:rPr lang="en-GB" sz="1600" smtClean="0"/>
              <a:t>Fructose malabsorption</a:t>
            </a:r>
          </a:p>
          <a:p>
            <a:r>
              <a:rPr lang="en-GB" sz="1600" smtClean="0"/>
              <a:t>Cystinuria (Cys, Lys, Arg)</a:t>
            </a:r>
          </a:p>
          <a:p>
            <a:r>
              <a:rPr lang="en-GB" sz="1600" smtClean="0"/>
              <a:t>Hartnup disease (Trp, Phe, his)</a:t>
            </a:r>
          </a:p>
          <a:p>
            <a:r>
              <a:rPr lang="en-GB" sz="1600" smtClean="0"/>
              <a:t>Lysinuric protein intolerance (Lys, Arg)</a:t>
            </a:r>
          </a:p>
          <a:p>
            <a:r>
              <a:rPr lang="en-GB" sz="1600" smtClean="0"/>
              <a:t>Blue diaper syndrome (Trp)</a:t>
            </a:r>
          </a:p>
          <a:p>
            <a:r>
              <a:rPr lang="en-GB" sz="1600" smtClean="0"/>
              <a:t>Oasthouse urine disease </a:t>
            </a:r>
          </a:p>
          <a:p>
            <a:pPr>
              <a:buFont typeface="Wingdings" pitchFamily="2" charset="2"/>
              <a:buNone/>
            </a:pPr>
            <a:r>
              <a:rPr lang="en-GB" sz="1600" smtClean="0"/>
              <a:t>		(Met, Leu, Ile, Val)</a:t>
            </a:r>
          </a:p>
          <a:p>
            <a:r>
              <a:rPr lang="en-GB" sz="1600" smtClean="0"/>
              <a:t>Iminoglycinuria (Pro, Gly)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286000"/>
            <a:ext cx="3810000" cy="4572000"/>
          </a:xfrm>
        </p:spPr>
        <p:txBody>
          <a:bodyPr/>
          <a:lstStyle/>
          <a:p>
            <a:r>
              <a:rPr lang="en-GB" sz="1600" smtClean="0"/>
              <a:t>Congenital chloride diarrhoea </a:t>
            </a:r>
          </a:p>
          <a:p>
            <a:r>
              <a:rPr lang="en-GB" sz="1600" smtClean="0"/>
              <a:t>Acrodermatitis enteropathica (Zn)</a:t>
            </a:r>
          </a:p>
          <a:p>
            <a:r>
              <a:rPr lang="en-GB" sz="1600" smtClean="0"/>
              <a:t>Menkes’s kinky-hair disease (Cu)</a:t>
            </a:r>
          </a:p>
          <a:p>
            <a:r>
              <a:rPr lang="en-GB" sz="1600" smtClean="0"/>
              <a:t>Abetalipoproteinaemia and hypolipoproteinaemia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1524000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800" b="1">
                <a:latin typeface="Arial" charset="0"/>
              </a:rPr>
              <a:t>Disorders associated with non-functional transporters can present in childhood: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38138" y="381000"/>
            <a:ext cx="846772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pPr eaLnBrk="1" hangingPunct="1"/>
            <a:endParaRPr lang="en-GB" sz="1200" i="1"/>
          </a:p>
          <a:p>
            <a:pPr eaLnBrk="1" hangingPunct="1"/>
            <a:r>
              <a:rPr lang="en-GB" sz="2400">
                <a:solidFill>
                  <a:schemeClr val="tx2"/>
                </a:solidFill>
              </a:rPr>
              <a:t>Common Forms of Malabsorption of Specific Nutrients</a:t>
            </a:r>
          </a:p>
          <a:p>
            <a:pPr algn="l"/>
            <a:endParaRPr lang="en-GB" sz="2400">
              <a:solidFill>
                <a:schemeClr val="tx2"/>
              </a:solidFill>
            </a:endParaRP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1295400" y="1905000"/>
            <a:ext cx="5813425" cy="3416300"/>
            <a:chOff x="0" y="892"/>
            <a:chExt cx="2589" cy="1727"/>
          </a:xfrm>
        </p:grpSpPr>
        <p:grpSp>
          <p:nvGrpSpPr>
            <p:cNvPr id="24581" name="Group 4"/>
            <p:cNvGrpSpPr>
              <a:grpSpLocks/>
            </p:cNvGrpSpPr>
            <p:nvPr/>
          </p:nvGrpSpPr>
          <p:grpSpPr bwMode="auto">
            <a:xfrm>
              <a:off x="0" y="892"/>
              <a:ext cx="1090" cy="403"/>
              <a:chOff x="0" y="892"/>
              <a:chExt cx="1090" cy="403"/>
            </a:xfrm>
          </p:grpSpPr>
          <p:sp>
            <p:nvSpPr>
              <p:cNvPr id="24603" name="Rectangle 5"/>
              <p:cNvSpPr>
                <a:spLocks noChangeArrowheads="1"/>
              </p:cNvSpPr>
              <p:nvPr/>
            </p:nvSpPr>
            <p:spPr bwMode="auto">
              <a:xfrm>
                <a:off x="43" y="892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 b="1">
                    <a:solidFill>
                      <a:schemeClr val="tx2"/>
                    </a:solidFill>
                  </a:rPr>
                  <a:t>Nutrient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24604" name="Rectangle 6"/>
              <p:cNvSpPr>
                <a:spLocks noChangeArrowheads="1"/>
              </p:cNvSpPr>
              <p:nvPr/>
            </p:nvSpPr>
            <p:spPr bwMode="auto">
              <a:xfrm>
                <a:off x="0" y="892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2" name="Group 7"/>
            <p:cNvGrpSpPr>
              <a:grpSpLocks/>
            </p:cNvGrpSpPr>
            <p:nvPr/>
          </p:nvGrpSpPr>
          <p:grpSpPr bwMode="auto">
            <a:xfrm>
              <a:off x="1090" y="892"/>
              <a:ext cx="1499" cy="403"/>
              <a:chOff x="1090" y="892"/>
              <a:chExt cx="1499" cy="403"/>
            </a:xfrm>
          </p:grpSpPr>
          <p:sp>
            <p:nvSpPr>
              <p:cNvPr id="24601" name="Rectangle 8"/>
              <p:cNvSpPr>
                <a:spLocks noChangeArrowheads="1"/>
              </p:cNvSpPr>
              <p:nvPr/>
            </p:nvSpPr>
            <p:spPr bwMode="auto">
              <a:xfrm>
                <a:off x="1133" y="892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 b="1">
                    <a:solidFill>
                      <a:schemeClr val="tx2"/>
                    </a:solidFill>
                  </a:rPr>
                  <a:t>Condition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24602" name="Rectangle 9"/>
              <p:cNvSpPr>
                <a:spLocks noChangeArrowheads="1"/>
              </p:cNvSpPr>
              <p:nvPr/>
            </p:nvSpPr>
            <p:spPr bwMode="auto">
              <a:xfrm>
                <a:off x="1090" y="892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3" name="Group 10"/>
            <p:cNvGrpSpPr>
              <a:grpSpLocks/>
            </p:cNvGrpSpPr>
            <p:nvPr/>
          </p:nvGrpSpPr>
          <p:grpSpPr bwMode="auto">
            <a:xfrm>
              <a:off x="0" y="1295"/>
              <a:ext cx="1090" cy="403"/>
              <a:chOff x="0" y="1295"/>
              <a:chExt cx="1090" cy="403"/>
            </a:xfrm>
          </p:grpSpPr>
          <p:sp>
            <p:nvSpPr>
              <p:cNvPr id="24599" name="Rectangle 11"/>
              <p:cNvSpPr>
                <a:spLocks noChangeArrowheads="1"/>
              </p:cNvSpPr>
              <p:nvPr/>
            </p:nvSpPr>
            <p:spPr bwMode="auto">
              <a:xfrm>
                <a:off x="43" y="1295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Lactose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24600" name="Rectangle 12"/>
              <p:cNvSpPr>
                <a:spLocks noChangeArrowheads="1"/>
              </p:cNvSpPr>
              <p:nvPr/>
            </p:nvSpPr>
            <p:spPr bwMode="auto">
              <a:xfrm>
                <a:off x="0" y="1295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4" name="Group 13"/>
            <p:cNvGrpSpPr>
              <a:grpSpLocks/>
            </p:cNvGrpSpPr>
            <p:nvPr/>
          </p:nvGrpSpPr>
          <p:grpSpPr bwMode="auto">
            <a:xfrm>
              <a:off x="1090" y="1295"/>
              <a:ext cx="1499" cy="403"/>
              <a:chOff x="1090" y="1295"/>
              <a:chExt cx="1499" cy="403"/>
            </a:xfrm>
          </p:grpSpPr>
          <p:sp>
            <p:nvSpPr>
              <p:cNvPr id="24597" name="Rectangle 14"/>
              <p:cNvSpPr>
                <a:spLocks noChangeArrowheads="1"/>
              </p:cNvSpPr>
              <p:nvPr/>
            </p:nvSpPr>
            <p:spPr bwMode="auto">
              <a:xfrm>
                <a:off x="1133" y="1295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Lactase</a:t>
                </a:r>
                <a:r>
                  <a:rPr lang="en-GB" sz="1000">
                    <a:cs typeface="Times New Roman" pitchFamily="18" charset="0"/>
                  </a:rPr>
                  <a:t> </a:t>
                </a:r>
                <a:r>
                  <a:rPr lang="en-GB" sz="1800"/>
                  <a:t>non</a:t>
                </a:r>
                <a:r>
                  <a:rPr lang="en-GB" sz="1000">
                    <a:cs typeface="Times New Roman" pitchFamily="18" charset="0"/>
                  </a:rPr>
                  <a:t>-</a:t>
                </a:r>
                <a:r>
                  <a:rPr lang="en-GB" sz="1800"/>
                  <a:t>persistence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24598" name="Rectangle 15"/>
              <p:cNvSpPr>
                <a:spLocks noChangeArrowheads="1"/>
              </p:cNvSpPr>
              <p:nvPr/>
            </p:nvSpPr>
            <p:spPr bwMode="auto">
              <a:xfrm>
                <a:off x="1090" y="1295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5" name="Group 16"/>
            <p:cNvGrpSpPr>
              <a:grpSpLocks/>
            </p:cNvGrpSpPr>
            <p:nvPr/>
          </p:nvGrpSpPr>
          <p:grpSpPr bwMode="auto">
            <a:xfrm>
              <a:off x="0" y="1698"/>
              <a:ext cx="1090" cy="518"/>
              <a:chOff x="0" y="1698"/>
              <a:chExt cx="1090" cy="518"/>
            </a:xfrm>
          </p:grpSpPr>
          <p:sp>
            <p:nvSpPr>
              <p:cNvPr id="24595" name="Rectangle 17"/>
              <p:cNvSpPr>
                <a:spLocks noChangeArrowheads="1"/>
              </p:cNvSpPr>
              <p:nvPr/>
            </p:nvSpPr>
            <p:spPr bwMode="auto">
              <a:xfrm>
                <a:off x="43" y="1698"/>
                <a:ext cx="1004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Vitamin</a:t>
                </a:r>
                <a:r>
                  <a:rPr lang="en-GB" sz="1000">
                    <a:cs typeface="Times New Roman" pitchFamily="18" charset="0"/>
                  </a:rPr>
                  <a:t> </a:t>
                </a:r>
                <a:r>
                  <a:rPr lang="en-GB" sz="1800"/>
                  <a:t>B12</a:t>
                </a:r>
              </a:p>
              <a:p>
                <a:pPr algn="l"/>
                <a:endParaRPr lang="en-GB"/>
              </a:p>
            </p:txBody>
          </p:sp>
          <p:sp>
            <p:nvSpPr>
              <p:cNvPr id="24596" name="Rectangle 18"/>
              <p:cNvSpPr>
                <a:spLocks noChangeArrowheads="1"/>
              </p:cNvSpPr>
              <p:nvPr/>
            </p:nvSpPr>
            <p:spPr bwMode="auto">
              <a:xfrm>
                <a:off x="0" y="1698"/>
                <a:ext cx="1090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6" name="Group 19"/>
            <p:cNvGrpSpPr>
              <a:grpSpLocks/>
            </p:cNvGrpSpPr>
            <p:nvPr/>
          </p:nvGrpSpPr>
          <p:grpSpPr bwMode="auto">
            <a:xfrm>
              <a:off x="1090" y="1698"/>
              <a:ext cx="1499" cy="518"/>
              <a:chOff x="1090" y="1698"/>
              <a:chExt cx="1499" cy="518"/>
            </a:xfrm>
          </p:grpSpPr>
          <p:sp>
            <p:nvSpPr>
              <p:cNvPr id="24593" name="Rectangle 20"/>
              <p:cNvSpPr>
                <a:spLocks noChangeArrowheads="1"/>
              </p:cNvSpPr>
              <p:nvPr/>
            </p:nvSpPr>
            <p:spPr bwMode="auto">
              <a:xfrm>
                <a:off x="1133" y="1698"/>
                <a:ext cx="141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Pernicious anaemia </a:t>
                </a:r>
              </a:p>
              <a:p>
                <a:pPr algn="l" eaLnBrk="1" hangingPunct="1"/>
                <a:r>
                  <a:rPr lang="en-GB" sz="1800"/>
                  <a:t>(loss of intrinsic factor)</a:t>
                </a:r>
              </a:p>
            </p:txBody>
          </p:sp>
          <p:sp>
            <p:nvSpPr>
              <p:cNvPr id="24594" name="Rectangle 21"/>
              <p:cNvSpPr>
                <a:spLocks noChangeArrowheads="1"/>
              </p:cNvSpPr>
              <p:nvPr/>
            </p:nvSpPr>
            <p:spPr bwMode="auto">
              <a:xfrm>
                <a:off x="1090" y="1698"/>
                <a:ext cx="1499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7" name="Group 22"/>
            <p:cNvGrpSpPr>
              <a:grpSpLocks/>
            </p:cNvGrpSpPr>
            <p:nvPr/>
          </p:nvGrpSpPr>
          <p:grpSpPr bwMode="auto">
            <a:xfrm>
              <a:off x="0" y="2216"/>
              <a:ext cx="1090" cy="403"/>
              <a:chOff x="0" y="2216"/>
              <a:chExt cx="1090" cy="403"/>
            </a:xfrm>
          </p:grpSpPr>
          <p:sp>
            <p:nvSpPr>
              <p:cNvPr id="24591" name="Rectangle 23"/>
              <p:cNvSpPr>
                <a:spLocks noChangeArrowheads="1"/>
              </p:cNvSpPr>
              <p:nvPr/>
            </p:nvSpPr>
            <p:spPr bwMode="auto">
              <a:xfrm>
                <a:off x="43" y="2216"/>
                <a:ext cx="1004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Bile salts </a:t>
                </a:r>
              </a:p>
              <a:p>
                <a:pPr algn="l"/>
                <a:endParaRPr lang="en-GB" sz="1800"/>
              </a:p>
            </p:txBody>
          </p:sp>
          <p:sp>
            <p:nvSpPr>
              <p:cNvPr id="24592" name="Rectangle 24"/>
              <p:cNvSpPr>
                <a:spLocks noChangeArrowheads="1"/>
              </p:cNvSpPr>
              <p:nvPr/>
            </p:nvSpPr>
            <p:spPr bwMode="auto">
              <a:xfrm>
                <a:off x="0" y="2216"/>
                <a:ext cx="1090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8" name="Group 25"/>
            <p:cNvGrpSpPr>
              <a:grpSpLocks/>
            </p:cNvGrpSpPr>
            <p:nvPr/>
          </p:nvGrpSpPr>
          <p:grpSpPr bwMode="auto">
            <a:xfrm>
              <a:off x="1090" y="2216"/>
              <a:ext cx="1499" cy="403"/>
              <a:chOff x="1090" y="2216"/>
              <a:chExt cx="1499" cy="403"/>
            </a:xfrm>
          </p:grpSpPr>
          <p:sp>
            <p:nvSpPr>
              <p:cNvPr id="24589" name="Rectangle 26"/>
              <p:cNvSpPr>
                <a:spLocks noChangeArrowheads="1"/>
              </p:cNvSpPr>
              <p:nvPr/>
            </p:nvSpPr>
            <p:spPr bwMode="auto">
              <a:xfrm>
                <a:off x="1133" y="2216"/>
                <a:ext cx="141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eaLnBrk="1" hangingPunct="1"/>
                <a:r>
                  <a:rPr lang="en-GB" sz="1800"/>
                  <a:t>Bile salt diarrhoea</a:t>
                </a:r>
              </a:p>
              <a:p>
                <a:pPr algn="l"/>
                <a:endParaRPr lang="en-GB" sz="1800"/>
              </a:p>
            </p:txBody>
          </p:sp>
          <p:sp>
            <p:nvSpPr>
              <p:cNvPr id="24590" name="Rectangle 27"/>
              <p:cNvSpPr>
                <a:spLocks noChangeArrowheads="1"/>
              </p:cNvSpPr>
              <p:nvPr/>
            </p:nvSpPr>
            <p:spPr bwMode="auto">
              <a:xfrm>
                <a:off x="1090" y="2216"/>
                <a:ext cx="1499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4580" name="Rectangle 28"/>
          <p:cNvSpPr>
            <a:spLocks noChangeArrowheads="1"/>
          </p:cNvSpPr>
          <p:nvPr/>
        </p:nvSpPr>
        <p:spPr bwMode="auto">
          <a:xfrm>
            <a:off x="1295400" y="1905000"/>
            <a:ext cx="5824538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Short bowel syndrome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7772400" cy="4572000"/>
          </a:xfrm>
        </p:spPr>
        <p:txBody>
          <a:bodyPr/>
          <a:lstStyle/>
          <a:p>
            <a:r>
              <a:rPr lang="en-GB" smtClean="0"/>
              <a:t>Usually after surgery for Crohn's disease, infarction or trauma</a:t>
            </a:r>
          </a:p>
          <a:p>
            <a:r>
              <a:rPr lang="en-GB" smtClean="0"/>
              <a:t>Less than 200cm of small intestine</a:t>
            </a:r>
          </a:p>
          <a:p>
            <a:pPr lvl="1"/>
            <a:r>
              <a:rPr lang="en-GB" smtClean="0"/>
              <a:t>Malabsorption</a:t>
            </a:r>
          </a:p>
          <a:p>
            <a:pPr lvl="1"/>
            <a:r>
              <a:rPr lang="en-GB" smtClean="0"/>
              <a:t>Malnutrition</a:t>
            </a:r>
          </a:p>
          <a:p>
            <a:pPr lvl="1"/>
            <a:r>
              <a:rPr lang="en-GB" smtClean="0"/>
              <a:t>Electrolyte imbalance</a:t>
            </a:r>
          </a:p>
          <a:p>
            <a:pPr lvl="1"/>
            <a:r>
              <a:rPr lang="en-GB" smtClean="0"/>
              <a:t>Progressive weight loss</a:t>
            </a:r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i="1" smtClean="0"/>
              <a:t>Requires nutritional support for intestinal failure</a:t>
            </a:r>
          </a:p>
          <a:p>
            <a:pPr>
              <a:buFont typeface="Wingdings" pitchFamily="2" charset="2"/>
              <a:buNone/>
            </a:pPr>
            <a:r>
              <a:rPr lang="en-GB" i="1" smtClean="0"/>
              <a:t>	Enteral or parenteral feeding</a:t>
            </a:r>
          </a:p>
          <a:p>
            <a:pPr>
              <a:buFont typeface="Wingdings" pitchFamily="2" charset="2"/>
              <a:buNone/>
            </a:pPr>
            <a:endParaRPr lang="en-GB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Mrs C.M.    47 year old – History (1)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Urgently referred by GP</a:t>
            </a:r>
          </a:p>
          <a:p>
            <a:pPr lvl="1"/>
            <a:r>
              <a:rPr lang="en-GB" smtClean="0"/>
              <a:t>Anaemia “? Cancer”</a:t>
            </a:r>
          </a:p>
          <a:p>
            <a:pPr lvl="1"/>
            <a:r>
              <a:rPr lang="en-GB" smtClean="0"/>
              <a:t>Haemoglobin 4.7 g/l   (normal &gt;11.5g/l)</a:t>
            </a:r>
          </a:p>
          <a:p>
            <a:pPr lvl="1"/>
            <a:endParaRPr lang="en-GB" smtClean="0"/>
          </a:p>
          <a:p>
            <a:r>
              <a:rPr lang="en-GB" smtClean="0"/>
              <a:t> c/o Tiredness</a:t>
            </a:r>
          </a:p>
          <a:p>
            <a:endParaRPr lang="en-GB" smtClean="0"/>
          </a:p>
          <a:p>
            <a:r>
              <a:rPr lang="en-GB" smtClean="0"/>
              <a:t>No rectal bleeding or change in bowel habit</a:t>
            </a:r>
          </a:p>
          <a:p>
            <a:r>
              <a:rPr lang="en-GB" smtClean="0"/>
              <a:t>No dyspepsia or weight loss</a:t>
            </a:r>
          </a:p>
          <a:p>
            <a:r>
              <a:rPr lang="en-GB" smtClean="0"/>
              <a:t>Long-term “heavy periods”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History (2)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8763"/>
            <a:ext cx="7772400" cy="43307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/>
              <a:t>PMH   	Anaemia treated 25 years ago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		   	Infertility – endometriosis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DH		Ferrous sulphate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			Inhalers for asthma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FH		Mother - Type I Diabetes mellitus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SH		Non smoker; little alcohol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Examination: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GB" smtClean="0"/>
              <a:t>			Well nourished, clinically anaemic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smtClean="0"/>
              <a:t>Investigations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2057400"/>
            <a:ext cx="77724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  <a:sym typeface="Symbol" pitchFamily="18" charset="2"/>
              </a:rPr>
              <a:t>  </a:t>
            </a:r>
            <a:r>
              <a:rPr lang="en-US" smtClean="0">
                <a:solidFill>
                  <a:schemeClr val="tx2"/>
                </a:solidFill>
                <a:sym typeface="GreekMathSymbols" pitchFamily="34" charset="2"/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Hb 4.9, </a:t>
            </a:r>
            <a:r>
              <a:rPr lang="en-GB" smtClean="0">
                <a:solidFill>
                  <a:schemeClr val="tx2"/>
                </a:solidFill>
                <a:sym typeface="Symbol" pitchFamily="18" charset="2"/>
              </a:rPr>
              <a:t></a:t>
            </a:r>
            <a:r>
              <a:rPr lang="en-US" smtClean="0">
                <a:solidFill>
                  <a:schemeClr val="tx2"/>
                </a:solidFill>
              </a:rPr>
              <a:t> MCV 70.4</a:t>
            </a:r>
          </a:p>
          <a:p>
            <a:pPr>
              <a:lnSpc>
                <a:spcPct val="90000"/>
              </a:lnSpc>
            </a:pPr>
            <a:r>
              <a:rPr lang="en-GB" smtClean="0">
                <a:solidFill>
                  <a:schemeClr val="tx2"/>
                </a:solidFill>
                <a:sym typeface="Symbol" pitchFamily="18" charset="2"/>
              </a:rPr>
              <a:t> </a:t>
            </a:r>
            <a:r>
              <a:rPr lang="en-US" smtClean="0">
                <a:solidFill>
                  <a:schemeClr val="tx2"/>
                </a:solidFill>
              </a:rPr>
              <a:t> Iron 6.0,</a:t>
            </a:r>
            <a:r>
              <a:rPr lang="en-US" smtClean="0"/>
              <a:t> Transferrin 4.9 , </a:t>
            </a:r>
            <a:r>
              <a:rPr lang="en-GB" smtClean="0">
                <a:solidFill>
                  <a:schemeClr val="tx2"/>
                </a:solidFill>
                <a:sym typeface="Symbol" pitchFamily="18" charset="2"/>
              </a:rPr>
              <a:t> </a:t>
            </a:r>
            <a:r>
              <a:rPr lang="en-US" smtClean="0">
                <a:solidFill>
                  <a:schemeClr val="tx2"/>
                </a:solidFill>
              </a:rPr>
              <a:t> transferrin</a:t>
            </a:r>
            <a:r>
              <a:rPr lang="en-US" smtClean="0">
                <a:solidFill>
                  <a:srgbClr val="FFFF00"/>
                </a:solidFill>
              </a:rPr>
              <a:t> </a:t>
            </a:r>
            <a:r>
              <a:rPr lang="en-US" smtClean="0">
                <a:solidFill>
                  <a:schemeClr val="tx2"/>
                </a:solidFill>
              </a:rPr>
              <a:t>saturation index 5%</a:t>
            </a:r>
          </a:p>
          <a:p>
            <a:pPr>
              <a:lnSpc>
                <a:spcPct val="90000"/>
              </a:lnSpc>
            </a:pPr>
            <a:r>
              <a:rPr lang="en-US" smtClean="0"/>
              <a:t>Serum B12 &amp; folate normal</a:t>
            </a:r>
          </a:p>
          <a:p>
            <a:pPr>
              <a:lnSpc>
                <a:spcPct val="90000"/>
              </a:lnSpc>
            </a:pPr>
            <a:r>
              <a:rPr lang="en-US" smtClean="0"/>
              <a:t>Liver function tests &amp; albumin normal</a:t>
            </a:r>
          </a:p>
          <a:p>
            <a:pPr>
              <a:lnSpc>
                <a:spcPct val="90000"/>
              </a:lnSpc>
            </a:pPr>
            <a:r>
              <a:rPr lang="en-US" smtClean="0"/>
              <a:t>Thyroid function, calcium / phosphate normal, 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</a:rPr>
              <a:t>Coeliac screening antibodies positive</a:t>
            </a:r>
          </a:p>
          <a:p>
            <a:pPr>
              <a:lnSpc>
                <a:spcPct val="90000"/>
              </a:lnSpc>
            </a:pPr>
            <a:r>
              <a:rPr lang="en-US" smtClean="0"/>
              <a:t>Upper &amp; lower GI endoscopies</a:t>
            </a:r>
          </a:p>
          <a:p>
            <a:pPr>
              <a:lnSpc>
                <a:spcPct val="90000"/>
              </a:lnSpc>
            </a:pPr>
            <a:r>
              <a:rPr lang="en-US" smtClean="0"/>
              <a:t>Duodenal biopsy histology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207000" y="533400"/>
            <a:ext cx="3733800" cy="493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sz="2400">
                <a:solidFill>
                  <a:schemeClr val="tx2"/>
                </a:solidFill>
                <a:latin typeface="Arial Black" pitchFamily="34" charset="0"/>
              </a:rPr>
              <a:t>DUODENAL HISTOLOGY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 sz="240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Subtotal villous atrophy with crypt hyperplasia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endParaRPr lang="en-GB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Normal mucosa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404177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4035425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COELIAC DISEASE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Inflammatory disease of upper small intestine resulting from gluten ingestion in genetically susceptible individuals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It can present in many ways:</a:t>
            </a:r>
          </a:p>
          <a:p>
            <a:pPr lvl="1">
              <a:buFontTx/>
              <a:buNone/>
            </a:pPr>
            <a:r>
              <a:rPr lang="en-US" smtClean="0"/>
              <a:t>-  Typical disease</a:t>
            </a:r>
          </a:p>
          <a:p>
            <a:pPr lvl="1">
              <a:buFontTx/>
              <a:buNone/>
            </a:pPr>
            <a:r>
              <a:rPr lang="en-US" smtClean="0"/>
              <a:t>-  Atypical disease</a:t>
            </a:r>
          </a:p>
          <a:p>
            <a:pPr lvl="1">
              <a:buFontTx/>
              <a:buNone/>
            </a:pPr>
            <a:r>
              <a:rPr lang="en-US" smtClean="0"/>
              <a:t>-  Silent or asymptomatic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are the clinical features of Coeliac disease?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52600"/>
            <a:ext cx="2447925" cy="4724400"/>
          </a:xfrm>
        </p:spPr>
        <p:txBody>
          <a:bodyPr/>
          <a:lstStyle/>
          <a:p>
            <a:pPr eaLnBrk="1" hangingPunct="1"/>
            <a:r>
              <a:rPr lang="en-GB" sz="1600" i="1" smtClean="0"/>
              <a:t>Frequent (~50%)</a:t>
            </a:r>
          </a:p>
          <a:p>
            <a:pPr lvl="1" eaLnBrk="1" hangingPunct="1">
              <a:buFontTx/>
              <a:buNone/>
            </a:pPr>
            <a:r>
              <a:rPr lang="en-GB" smtClean="0"/>
              <a:t>Malaise</a:t>
            </a:r>
          </a:p>
          <a:p>
            <a:pPr lvl="1" eaLnBrk="1" hangingPunct="1">
              <a:buFontTx/>
              <a:buNone/>
            </a:pPr>
            <a:r>
              <a:rPr lang="en-GB" smtClean="0"/>
              <a:t>Fatigue</a:t>
            </a:r>
          </a:p>
          <a:p>
            <a:pPr lvl="1" eaLnBrk="1" hangingPunct="1">
              <a:buFontTx/>
              <a:buNone/>
            </a:pPr>
            <a:r>
              <a:rPr lang="en-GB" smtClean="0"/>
              <a:t>Steatorrhoea</a:t>
            </a:r>
          </a:p>
          <a:p>
            <a:pPr lvl="1" eaLnBrk="1" hangingPunct="1">
              <a:buFontTx/>
              <a:buNone/>
            </a:pPr>
            <a:r>
              <a:rPr lang="en-GB" smtClean="0"/>
              <a:t>Diarrhoea</a:t>
            </a:r>
          </a:p>
          <a:p>
            <a:pPr lvl="1" eaLnBrk="1" hangingPunct="1">
              <a:buFontTx/>
              <a:buNone/>
            </a:pPr>
            <a:r>
              <a:rPr lang="en-GB" smtClean="0"/>
              <a:t>Weight loss</a:t>
            </a:r>
          </a:p>
          <a:p>
            <a:pPr lvl="1" eaLnBrk="1" hangingPunct="1">
              <a:buFontTx/>
              <a:buNone/>
            </a:pPr>
            <a:r>
              <a:rPr lang="en-GB" smtClean="0"/>
              <a:t>Anaemia</a:t>
            </a:r>
          </a:p>
          <a:p>
            <a:pPr lvl="1" eaLnBrk="1" hangingPunct="1">
              <a:buFont typeface="Symbol" pitchFamily="18" charset="2"/>
              <a:buChar char="¯"/>
            </a:pPr>
            <a:r>
              <a:rPr lang="en-GB" smtClean="0"/>
              <a:t>Folate </a:t>
            </a:r>
          </a:p>
          <a:p>
            <a:pPr lvl="1" eaLnBrk="1" hangingPunct="1">
              <a:buFont typeface="Symbol" pitchFamily="18" charset="2"/>
              <a:buChar char="¯"/>
            </a:pPr>
            <a:r>
              <a:rPr lang="en-GB" smtClean="0"/>
              <a:t>Fe</a:t>
            </a:r>
          </a:p>
          <a:p>
            <a:pPr lvl="1"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3238500" y="1752600"/>
            <a:ext cx="26289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r>
              <a:rPr lang="en-GB" sz="1600" i="1"/>
              <a:t>Common (&gt;25%)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Anorexia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Abdominal pain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Oral ulcers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Distension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Bloating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Flatulence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None/>
            </a:pPr>
            <a:r>
              <a:rPr lang="en-GB" sz="1800"/>
              <a:t>Osteopenia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/>
              <a:t>Childhood history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None/>
            </a:pPr>
            <a:r>
              <a:rPr lang="en-GB" sz="1800"/>
              <a:t>Family history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/>
              <a:t>B12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>
                <a:sym typeface="Symbol" pitchFamily="18" charset="2"/>
              </a:rPr>
              <a:t>Albumin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/>
              <a:t>25-OH vit. D</a:t>
            </a:r>
          </a:p>
          <a:p>
            <a:pPr marL="742950" lvl="1" indent="-285750" algn="l" eaLnBrk="1" hangingPunct="1"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>
                <a:sym typeface="Symbol" pitchFamily="18" charset="2"/>
              </a:rPr>
              <a:t>  PTH</a:t>
            </a:r>
            <a:endParaRPr lang="en-GB" sz="180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endParaRPr lang="en-GB" sz="180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endParaRPr lang="en-GB" sz="1800"/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endParaRPr lang="en-GB" sz="1800"/>
          </a:p>
        </p:txBody>
      </p:sp>
      <p:sp>
        <p:nvSpPr>
          <p:cNvPr id="650245" name="Rectangle 5"/>
          <p:cNvSpPr>
            <a:spLocks noChangeArrowheads="1"/>
          </p:cNvSpPr>
          <p:nvPr/>
        </p:nvSpPr>
        <p:spPr bwMode="auto">
          <a:xfrm>
            <a:off x="6156325" y="1752600"/>
            <a:ext cx="27368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r>
              <a:rPr lang="en-GB" sz="1600" i="1" dirty="0"/>
              <a:t>Occasional (&lt;25%)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Nausea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Muscle Pains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 err="1"/>
              <a:t>Tetany</a:t>
            </a:r>
            <a:endParaRPr lang="en-GB" sz="1800" dirty="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Bone pains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Bruising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Oedema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Constipation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Rashes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Fractures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</a:pPr>
            <a:r>
              <a:rPr lang="en-GB" sz="1800" dirty="0"/>
              <a:t>Lymphoma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­"/>
            </a:pPr>
            <a:r>
              <a:rPr lang="en-GB" sz="1800" dirty="0"/>
              <a:t>Alk. Phos.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 dirty="0">
                <a:sym typeface="Symbol" pitchFamily="18" charset="2"/>
              </a:rPr>
              <a:t>Ca</a:t>
            </a:r>
            <a:r>
              <a:rPr lang="en-GB" sz="1800" baseline="30000" dirty="0">
                <a:sym typeface="Symbol" pitchFamily="18" charset="2"/>
              </a:rPr>
              <a:t>2+</a:t>
            </a:r>
            <a:endParaRPr lang="en-GB" sz="1800" dirty="0">
              <a:sym typeface="Symbol" pitchFamily="18" charset="2"/>
            </a:endParaRP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¯"/>
            </a:pPr>
            <a:r>
              <a:rPr lang="en-GB" sz="1800" dirty="0">
                <a:sym typeface="Symbol" pitchFamily="18" charset="2"/>
              </a:rPr>
              <a:t>Mg</a:t>
            </a:r>
            <a:r>
              <a:rPr lang="en-GB" sz="1800" baseline="30000" dirty="0">
                <a:sym typeface="Symbol" pitchFamily="18" charset="2"/>
              </a:rPr>
              <a:t>2+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None/>
            </a:pPr>
            <a:r>
              <a:rPr lang="en-GB" sz="1800" dirty="0">
                <a:sym typeface="Symbol" pitchFamily="18" charset="2"/>
              </a:rPr>
              <a:t>  Zn</a:t>
            </a:r>
            <a:r>
              <a:rPr lang="en-GB" sz="1800" baseline="30000" dirty="0">
                <a:sym typeface="Symbol" pitchFamily="18" charset="2"/>
              </a:rPr>
              <a:t>2+</a:t>
            </a:r>
            <a:endParaRPr lang="en-GB" sz="1800" dirty="0"/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­"/>
            </a:pPr>
            <a:r>
              <a:rPr lang="en-GB" sz="1800" dirty="0">
                <a:sym typeface="Symbol" pitchFamily="18" charset="2"/>
              </a:rPr>
              <a:t>Transaminases</a:t>
            </a:r>
          </a:p>
          <a:p>
            <a:pPr marL="742950" lvl="1" indent="-285750" algn="l" eaLnBrk="1" hangingPunct="1">
              <a:lnSpc>
                <a:spcPct val="90000"/>
              </a:lnSpc>
              <a:spcBef>
                <a:spcPct val="10000"/>
              </a:spcBef>
              <a:buClr>
                <a:srgbClr val="003399"/>
              </a:buClr>
              <a:buSzPct val="100000"/>
              <a:buFont typeface="Symbol" pitchFamily="18" charset="2"/>
              <a:buChar char="­"/>
            </a:pPr>
            <a:r>
              <a:rPr lang="en-GB" sz="1800" dirty="0">
                <a:sym typeface="Symbol" pitchFamily="18" charset="2"/>
              </a:rPr>
              <a:t>PT</a:t>
            </a:r>
            <a:endParaRPr lang="en-GB" sz="1800" dirty="0"/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endParaRPr lang="en-GB" sz="1800" dirty="0"/>
          </a:p>
        </p:txBody>
      </p:sp>
      <p:sp>
        <p:nvSpPr>
          <p:cNvPr id="650246" name="Rectangle 6"/>
          <p:cNvSpPr>
            <a:spLocks noChangeArrowheads="1"/>
          </p:cNvSpPr>
          <p:nvPr/>
        </p:nvSpPr>
        <p:spPr bwMode="auto">
          <a:xfrm>
            <a:off x="2411413" y="6092825"/>
            <a:ext cx="45370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r>
              <a:rPr lang="en-GB" sz="1600" i="1"/>
              <a:t>Completely asymptomatic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  <a:buClr>
                <a:srgbClr val="003399"/>
              </a:buClr>
              <a:buSzPct val="100000"/>
              <a:buFont typeface="Wingdings" pitchFamily="2" charset="2"/>
              <a:buChar char="n"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  <p:bldP spid="650244" grpId="0"/>
      <p:bldP spid="650245" grpId="0"/>
      <p:bldP spid="6502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COELIAC DISEASE IN CHILDREN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Classical symptoms such as those described by Gee in 1888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Diarrhoea &amp; Steatorrhoea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Abdominal distension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Failure to gain weight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Weight loss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Lassitude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Abdominal pain 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Anorexia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Vomiting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Irritability</a:t>
            </a:r>
          </a:p>
          <a:p>
            <a:pPr lvl="1">
              <a:lnSpc>
                <a:spcPct val="90000"/>
              </a:lnSpc>
            </a:pPr>
            <a:r>
              <a:rPr lang="en-GB" smtClean="0"/>
              <a:t>Respiratory infections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mtClean="0"/>
          </a:p>
          <a:p>
            <a:pPr lvl="1">
              <a:lnSpc>
                <a:spcPct val="90000"/>
              </a:lnSpc>
            </a:pPr>
            <a:endParaRPr lang="en-GB" smtClean="0"/>
          </a:p>
        </p:txBody>
      </p:sp>
      <p:pic>
        <p:nvPicPr>
          <p:cNvPr id="32772" name="Picture 5" descr="gf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t="30508" r="50000" b="10783"/>
          <a:stretch>
            <a:fillRect/>
          </a:stretch>
        </p:blipFill>
        <p:spPr bwMode="auto">
          <a:xfrm>
            <a:off x="5791200" y="2362200"/>
            <a:ext cx="19605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Malabsorption: Presentation</a:t>
            </a:r>
          </a:p>
        </p:txBody>
      </p:sp>
      <p:sp>
        <p:nvSpPr>
          <p:cNvPr id="614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Key presenting features:</a:t>
            </a:r>
          </a:p>
          <a:p>
            <a:pPr lvl="1"/>
            <a:endParaRPr lang="en-GB" smtClean="0"/>
          </a:p>
          <a:p>
            <a:r>
              <a:rPr lang="en-GB" smtClean="0"/>
              <a:t>Diarrhoea / Steatorrhoea</a:t>
            </a:r>
          </a:p>
          <a:p>
            <a:endParaRPr lang="en-GB" smtClean="0"/>
          </a:p>
          <a:p>
            <a:r>
              <a:rPr lang="en-GB" smtClean="0"/>
              <a:t>Growth failure / Weight loss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838200"/>
          </a:xfrm>
        </p:spPr>
        <p:txBody>
          <a:bodyPr/>
          <a:lstStyle/>
          <a:p>
            <a:r>
              <a:rPr lang="en-GB" sz="2200" smtClean="0"/>
              <a:t>CHANGING EPIDEMIOLOGY OF COELIAC DISEASE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Coeliac disease was once thought to be only a childhood disease </a:t>
            </a:r>
          </a:p>
          <a:p>
            <a:endParaRPr lang="en-GB" smtClean="0"/>
          </a:p>
          <a:p>
            <a:r>
              <a:rPr lang="en-GB" smtClean="0"/>
              <a:t>Now well recognised to present at any age: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In 1998 over 85% of newly diagnosed members were adults </a:t>
            </a:r>
          </a:p>
          <a:p>
            <a:pPr lvl="4"/>
            <a:r>
              <a:rPr lang="en-GB" smtClean="0"/>
              <a:t>Coeliac UK society</a:t>
            </a:r>
          </a:p>
          <a:p>
            <a:pPr lvl="1"/>
            <a:r>
              <a:rPr lang="en-GB" smtClean="0"/>
              <a:t>Between 1975 and 1999, mean age at diagnosis increased from 40 to 51</a:t>
            </a:r>
          </a:p>
          <a:p>
            <a:pPr lvl="4"/>
            <a:r>
              <a:rPr lang="en-GB" smtClean="0"/>
              <a:t>West et al BSG 2001</a:t>
            </a:r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89863" cy="914400"/>
          </a:xfrm>
        </p:spPr>
        <p:txBody>
          <a:bodyPr/>
          <a:lstStyle/>
          <a:p>
            <a:r>
              <a:rPr lang="en-GB" sz="2200" smtClean="0"/>
              <a:t>CHANGING PRESENTATION OF COELIAC DISEASE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Under-diagnosis in the community may be related to changes in presentation of Coeliac Disease</a:t>
            </a:r>
          </a:p>
          <a:p>
            <a:pPr lvl="1"/>
            <a:r>
              <a:rPr lang="en-GB" smtClean="0"/>
              <a:t>possible decline in the severity of the illness</a:t>
            </a:r>
          </a:p>
          <a:p>
            <a:pPr lvl="1"/>
            <a:r>
              <a:rPr lang="en-GB" smtClean="0"/>
              <a:t>less reliance on wheat-based diets</a:t>
            </a:r>
          </a:p>
          <a:p>
            <a:pPr lvl="1"/>
            <a:endParaRPr lang="en-GB" smtClean="0"/>
          </a:p>
          <a:p>
            <a:r>
              <a:rPr lang="en-GB" smtClean="0"/>
              <a:t>We now recognise there are many non-specific symptoms</a:t>
            </a:r>
          </a:p>
          <a:p>
            <a:pPr lvl="1"/>
            <a:endParaRPr lang="en-GB" smtClean="0"/>
          </a:p>
          <a:p>
            <a:r>
              <a:rPr lang="en-GB" smtClean="0"/>
              <a:t>Good serological tests now enable the diagnosis to be made easily and reliably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21600" cy="914400"/>
          </a:xfrm>
        </p:spPr>
        <p:txBody>
          <a:bodyPr/>
          <a:lstStyle/>
          <a:p>
            <a:r>
              <a:rPr lang="en-GB" sz="3000" smtClean="0"/>
              <a:t>ANTIBODIES IN COELIAC DISEASE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628775"/>
            <a:ext cx="7427912" cy="4824413"/>
          </a:xfrm>
        </p:spPr>
        <p:txBody>
          <a:bodyPr/>
          <a:lstStyle/>
          <a:p>
            <a:r>
              <a:rPr lang="en-GB" smtClean="0"/>
              <a:t>IgA class</a:t>
            </a:r>
          </a:p>
          <a:p>
            <a:r>
              <a:rPr lang="en-GB" smtClean="0"/>
              <a:t>Endomysial antibodies</a:t>
            </a:r>
          </a:p>
          <a:p>
            <a:pPr lvl="1"/>
            <a:r>
              <a:rPr lang="en-GB" smtClean="0"/>
              <a:t>Detected by indirect immunofluorescence </a:t>
            </a:r>
          </a:p>
          <a:p>
            <a:r>
              <a:rPr lang="en-US" smtClean="0"/>
              <a:t>Tissue transglutaminase (tTG)</a:t>
            </a:r>
          </a:p>
          <a:p>
            <a:pPr lvl="1"/>
            <a:r>
              <a:rPr lang="en-US" smtClean="0"/>
              <a:t>Autoantigen recognized by endomysial antibodies</a:t>
            </a:r>
          </a:p>
          <a:p>
            <a:pPr lvl="1"/>
            <a:r>
              <a:rPr lang="en-US" smtClean="0"/>
              <a:t>tTG cross-links glutamine residues </a:t>
            </a:r>
          </a:p>
          <a:p>
            <a:pPr lvl="1"/>
            <a:r>
              <a:rPr lang="en-US" smtClean="0"/>
              <a:t>Produces neo-antigens from gliadin</a:t>
            </a:r>
          </a:p>
          <a:p>
            <a:pPr lvl="1"/>
            <a:r>
              <a:rPr lang="en-US" smtClean="0"/>
              <a:t>Measured by ELISA</a:t>
            </a:r>
            <a:endParaRPr lang="en-GB" smtClean="0"/>
          </a:p>
          <a:p>
            <a:r>
              <a:rPr lang="en-GB" smtClean="0"/>
              <a:t>High specificity (&gt;95%) &amp; sensitivity in diagnosis</a:t>
            </a:r>
          </a:p>
          <a:p>
            <a:r>
              <a:rPr lang="en-GB" smtClean="0"/>
              <a:t>Useful in monitoring response to treatment</a:t>
            </a:r>
          </a:p>
          <a:p>
            <a:endParaRPr lang="en-GB" smtClean="0"/>
          </a:p>
        </p:txBody>
      </p:sp>
      <p:pic>
        <p:nvPicPr>
          <p:cNvPr id="652292" name="Picture 4" descr="endomys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217963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Grp="1" noChangeAspect="1"/>
          </p:cNvGraphicFramePr>
          <p:nvPr>
            <p:ph type="title"/>
          </p:nvPr>
        </p:nvGraphicFramePr>
        <p:xfrm>
          <a:off x="914400" y="228600"/>
          <a:ext cx="7162800" cy="601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Photo Editor Photo" r:id="rId4" imgW="12857143" imgH="10802858" progId="MSPhotoEd.3">
                  <p:embed/>
                </p:oleObj>
              </mc:Choice>
              <mc:Fallback>
                <p:oleObj name="Photo Editor Photo" r:id="rId4" imgW="12857143" imgH="10802858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"/>
                        <a:ext cx="7162800" cy="601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6324600"/>
            <a:ext cx="47244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500" smtClean="0">
                <a:solidFill>
                  <a:srgbClr val="000066"/>
                </a:solidFill>
              </a:rPr>
              <a:t>Burgin-Wolf </a:t>
            </a:r>
            <a:r>
              <a:rPr lang="en-US" sz="1500" i="1" smtClean="0">
                <a:solidFill>
                  <a:srgbClr val="000066"/>
                </a:solidFill>
              </a:rPr>
              <a:t>et al</a:t>
            </a:r>
            <a:r>
              <a:rPr lang="en-US" sz="1500" smtClean="0">
                <a:solidFill>
                  <a:srgbClr val="000066"/>
                </a:solidFill>
              </a:rPr>
              <a:t> – Sc J Gastro 2002</a:t>
            </a:r>
            <a:endParaRPr lang="en-US" sz="1300" smtClean="0">
              <a:solidFill>
                <a:srgbClr val="000066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Grp="1" noChangeAspect="1"/>
          </p:cNvGraphicFramePr>
          <p:nvPr>
            <p:ph type="ctrTitle" idx="4294967295"/>
          </p:nvPr>
        </p:nvGraphicFramePr>
        <p:xfrm>
          <a:off x="685800" y="609600"/>
          <a:ext cx="7924800" cy="562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3" name="Scanned Photo" r:id="rId4" imgW="11390476" imgH="8857143" progId="MSPhotoEdScan.3">
                  <p:embed/>
                </p:oleObj>
              </mc:Choice>
              <mc:Fallback>
                <p:oleObj name="Scanned Photo" r:id="rId4" imgW="11390476" imgH="8857143" progId="MSPhotoEdSca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09600"/>
                        <a:ext cx="7924800" cy="562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3200400"/>
            <a:ext cx="9144000" cy="365760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1818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>
              <a:solidFill>
                <a:srgbClr val="FF9966"/>
              </a:solidFill>
            </a:endParaRP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Coeliac Iceberg</a:t>
            </a: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2133600" y="2362200"/>
            <a:ext cx="2209800" cy="2895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3" name="Freeform 5"/>
          <p:cNvSpPr>
            <a:spLocks/>
          </p:cNvSpPr>
          <p:nvPr/>
        </p:nvSpPr>
        <p:spPr bwMode="auto">
          <a:xfrm>
            <a:off x="4297363" y="2535238"/>
            <a:ext cx="1143000" cy="665162"/>
          </a:xfrm>
          <a:custGeom>
            <a:avLst/>
            <a:gdLst>
              <a:gd name="T0" fmla="*/ 384 w 720"/>
              <a:gd name="T1" fmla="*/ 3 h 419"/>
              <a:gd name="T2" fmla="*/ 165 w 720"/>
              <a:gd name="T3" fmla="*/ 186 h 419"/>
              <a:gd name="T4" fmla="*/ 0 w 720"/>
              <a:gd name="T5" fmla="*/ 419 h 419"/>
              <a:gd name="T6" fmla="*/ 720 w 720"/>
              <a:gd name="T7" fmla="*/ 419 h 419"/>
              <a:gd name="T8" fmla="*/ 603 w 720"/>
              <a:gd name="T9" fmla="*/ 204 h 419"/>
              <a:gd name="T10" fmla="*/ 384 w 720"/>
              <a:gd name="T11" fmla="*/ 3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419">
                <a:moveTo>
                  <a:pt x="384" y="3"/>
                </a:moveTo>
                <a:cubicBezTo>
                  <a:pt x="311" y="0"/>
                  <a:pt x="229" y="117"/>
                  <a:pt x="165" y="186"/>
                </a:cubicBezTo>
                <a:lnTo>
                  <a:pt x="0" y="419"/>
                </a:lnTo>
                <a:lnTo>
                  <a:pt x="720" y="419"/>
                </a:lnTo>
                <a:lnTo>
                  <a:pt x="603" y="204"/>
                </a:lnTo>
                <a:cubicBezTo>
                  <a:pt x="547" y="135"/>
                  <a:pt x="457" y="6"/>
                  <a:pt x="384" y="3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7843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defRPr/>
            </a:pPr>
            <a:endParaRPr lang="en-GB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4114800" y="3200400"/>
            <a:ext cx="1143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609600" y="2057400"/>
            <a:ext cx="2286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Complicated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Clinically active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Subclinical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Latent / potential</a:t>
            </a:r>
          </a:p>
          <a:p>
            <a:pPr algn="l">
              <a:spcBef>
                <a:spcPct val="50000"/>
              </a:spcBef>
              <a:spcAft>
                <a:spcPct val="5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endParaRPr lang="en-GB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8920" name="Freeform 8"/>
          <p:cNvSpPr>
            <a:spLocks/>
          </p:cNvSpPr>
          <p:nvPr/>
        </p:nvSpPr>
        <p:spPr bwMode="auto">
          <a:xfrm>
            <a:off x="3124200" y="3200400"/>
            <a:ext cx="3382963" cy="2971800"/>
          </a:xfrm>
          <a:custGeom>
            <a:avLst/>
            <a:gdLst>
              <a:gd name="T0" fmla="*/ 171450 w 2131"/>
              <a:gd name="T1" fmla="*/ 2125663 h 1872"/>
              <a:gd name="T2" fmla="*/ 403225 w 2131"/>
              <a:gd name="T3" fmla="*/ 1211263 h 1872"/>
              <a:gd name="T4" fmla="*/ 1173163 w 2131"/>
              <a:gd name="T5" fmla="*/ 0 h 1872"/>
              <a:gd name="T6" fmla="*/ 2316163 w 2131"/>
              <a:gd name="T7" fmla="*/ 0 h 1872"/>
              <a:gd name="T8" fmla="*/ 3089275 w 2131"/>
              <a:gd name="T9" fmla="*/ 1182688 h 1872"/>
              <a:gd name="T10" fmla="*/ 3248025 w 2131"/>
              <a:gd name="T11" fmla="*/ 2111375 h 1872"/>
              <a:gd name="T12" fmla="*/ 2276475 w 2131"/>
              <a:gd name="T13" fmla="*/ 2836863 h 1872"/>
              <a:gd name="T14" fmla="*/ 1435100 w 2131"/>
              <a:gd name="T15" fmla="*/ 2852738 h 1872"/>
              <a:gd name="T16" fmla="*/ 171450 w 2131"/>
              <a:gd name="T17" fmla="*/ 2125663 h 18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31" h="1872">
                <a:moveTo>
                  <a:pt x="108" y="1339"/>
                </a:moveTo>
                <a:cubicBezTo>
                  <a:pt x="0" y="1167"/>
                  <a:pt x="149" y="986"/>
                  <a:pt x="254" y="763"/>
                </a:cubicBezTo>
                <a:lnTo>
                  <a:pt x="739" y="0"/>
                </a:lnTo>
                <a:lnTo>
                  <a:pt x="1459" y="0"/>
                </a:lnTo>
                <a:lnTo>
                  <a:pt x="1946" y="745"/>
                </a:lnTo>
                <a:cubicBezTo>
                  <a:pt x="2044" y="967"/>
                  <a:pt x="2131" y="1156"/>
                  <a:pt x="2046" y="1330"/>
                </a:cubicBezTo>
                <a:cubicBezTo>
                  <a:pt x="1961" y="1504"/>
                  <a:pt x="1624" y="1709"/>
                  <a:pt x="1434" y="1787"/>
                </a:cubicBezTo>
                <a:cubicBezTo>
                  <a:pt x="1244" y="1865"/>
                  <a:pt x="1125" y="1872"/>
                  <a:pt x="904" y="1797"/>
                </a:cubicBezTo>
                <a:cubicBezTo>
                  <a:pt x="683" y="1722"/>
                  <a:pt x="216" y="1511"/>
                  <a:pt x="108" y="1339"/>
                </a:cubicBezTo>
                <a:close/>
              </a:path>
            </a:pathLst>
          </a:custGeom>
          <a:gradFill rotWithShape="1">
            <a:gsLst>
              <a:gs pos="0">
                <a:srgbClr val="9DC4C4"/>
              </a:gs>
              <a:gs pos="50000">
                <a:srgbClr val="CCFFFF"/>
              </a:gs>
              <a:gs pos="100000">
                <a:srgbClr val="9DC4C4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GB"/>
          </a:p>
        </p:txBody>
      </p:sp>
      <p:sp>
        <p:nvSpPr>
          <p:cNvPr id="560137" name="Text Box 9"/>
          <p:cNvSpPr txBox="1">
            <a:spLocks noChangeArrowheads="1"/>
          </p:cNvSpPr>
          <p:nvPr/>
        </p:nvSpPr>
        <p:spPr bwMode="auto">
          <a:xfrm>
            <a:off x="6659563" y="1831975"/>
            <a:ext cx="2335212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Lymphoma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Nutritional deficiencies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DH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Villous atrophy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Subtle histology</a:t>
            </a:r>
          </a:p>
          <a:p>
            <a:pPr algn="l">
              <a:spcBef>
                <a:spcPct val="50000"/>
              </a:spcBef>
              <a:spcAft>
                <a:spcPct val="20000"/>
              </a:spcAft>
              <a:buClr>
                <a:srgbClr val="FF33CC"/>
              </a:buClr>
              <a:buSzPct val="100000"/>
              <a:buFont typeface="Wingdings" pitchFamily="2" charset="2"/>
              <a:buNone/>
              <a:defRPr/>
            </a:pPr>
            <a:r>
              <a:rPr lang="en-GB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Antibodies</a:t>
            </a:r>
            <a:endParaRPr lang="en-GB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381000" y="228600"/>
            <a:ext cx="914400" cy="914400"/>
          </a:xfrm>
          <a:prstGeom prst="ellipse">
            <a:avLst/>
          </a:prstGeom>
          <a:gradFill rotWithShape="1">
            <a:gsLst>
              <a:gs pos="0">
                <a:srgbClr val="FFFFCC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DERMATITIS HERPETIFORMIS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1752600"/>
            <a:ext cx="3090862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/>
              <a:t>Vesicular rash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 intense pruritus 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 blisters rarely present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 esp. arms &amp; shoulders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Skin biopsy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 granular IgA deposits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Associated villous atrophy and gluten-sensitivity</a:t>
            </a:r>
          </a:p>
        </p:txBody>
      </p:sp>
      <p:pic>
        <p:nvPicPr>
          <p:cNvPr id="39940" name="Picture 6" descr="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572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89863" cy="914400"/>
          </a:xfrm>
        </p:spPr>
        <p:txBody>
          <a:bodyPr/>
          <a:lstStyle/>
          <a:p>
            <a:r>
              <a:rPr lang="en-GB" sz="2200" smtClean="0"/>
              <a:t>COELIAC DISEASE: SCREENING POPULATIONS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62103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mtClean="0"/>
              <a:t>Groups with prevalence between 1 and 5%:</a:t>
            </a:r>
          </a:p>
          <a:p>
            <a:pPr lvl="1"/>
            <a:r>
              <a:rPr lang="en-GB" smtClean="0"/>
              <a:t>Diabetes (Type I)</a:t>
            </a:r>
          </a:p>
          <a:p>
            <a:pPr lvl="1"/>
            <a:r>
              <a:rPr lang="en-GB" smtClean="0"/>
              <a:t>Thyroid disease</a:t>
            </a:r>
          </a:p>
          <a:p>
            <a:pPr lvl="1"/>
            <a:r>
              <a:rPr lang="en-GB" smtClean="0"/>
              <a:t>Anaemic blood donors</a:t>
            </a:r>
          </a:p>
          <a:p>
            <a:pPr lvl="1"/>
            <a:r>
              <a:rPr lang="en-GB" smtClean="0"/>
              <a:t>Irritable Bowel Syndrome</a:t>
            </a:r>
          </a:p>
          <a:p>
            <a:pPr lvl="1"/>
            <a:r>
              <a:rPr lang="en-GB" smtClean="0"/>
              <a:t>Osteoporosis</a:t>
            </a:r>
          </a:p>
          <a:p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mtClean="0"/>
              <a:t>In general population, prevalence may be ~1%.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/>
              <a:t>COELIAC DISEASE =</a:t>
            </a:r>
            <a:br>
              <a:rPr lang="en-GB" sz="2200" smtClean="0"/>
            </a:br>
            <a:r>
              <a:rPr lang="en-GB" sz="2200" smtClean="0"/>
              <a:t>GLUTEN SENSITIVE ENTEROPATHY</a:t>
            </a:r>
            <a:endParaRPr lang="en-GB" smtClean="0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>
                <a:solidFill>
                  <a:schemeClr val="tx2"/>
                </a:solidFill>
                <a:latin typeface="Arial Black" pitchFamily="34" charset="0"/>
              </a:rPr>
              <a:t>GLUTEN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Fraction of cereals that binds (glues)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Proteins found in wheat, barley, rye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A-gliadin (wheat), hordein (barley), secalin (rye)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Specific polypeptides rich in Q and P</a:t>
            </a:r>
          </a:p>
          <a:p>
            <a:pPr lvl="4">
              <a:lnSpc>
                <a:spcPct val="90000"/>
              </a:lnSpc>
            </a:pPr>
            <a:r>
              <a:rPr lang="en-GB" sz="1400" smtClean="0"/>
              <a:t>Shan et al Science 2002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GB" sz="200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smtClean="0">
                <a:solidFill>
                  <a:schemeClr val="tx2"/>
                </a:solidFill>
              </a:rPr>
              <a:t>LQLQPFPQPQLPYPQPQLPYPQPQLPYPQPQPF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33-mer, residues 57 – 89 of </a:t>
            </a:r>
            <a:r>
              <a:rPr lang="en-GB" sz="2000" smtClean="0">
                <a:sym typeface="Symbol" pitchFamily="18" charset="2"/>
              </a:rPr>
              <a:t>2-gliadin</a:t>
            </a:r>
          </a:p>
          <a:p>
            <a:pPr lvl="1">
              <a:lnSpc>
                <a:spcPct val="90000"/>
              </a:lnSpc>
            </a:pPr>
            <a:r>
              <a:rPr lang="en-GB" sz="2000" smtClean="0">
                <a:sym typeface="Symbol" pitchFamily="18" charset="2"/>
              </a:rPr>
              <a:t>stable in gastric, pancreatic &amp; intestinal proteases</a:t>
            </a:r>
          </a:p>
          <a:p>
            <a:pPr lvl="1">
              <a:lnSpc>
                <a:spcPct val="90000"/>
              </a:lnSpc>
            </a:pPr>
            <a:r>
              <a:rPr lang="en-GB" sz="2000" smtClean="0">
                <a:sym typeface="Symbol" pitchFamily="18" charset="2"/>
              </a:rPr>
              <a:t>reacts with tTG</a:t>
            </a:r>
          </a:p>
          <a:p>
            <a:pPr lvl="1">
              <a:lnSpc>
                <a:spcPct val="90000"/>
              </a:lnSpc>
            </a:pPr>
            <a:r>
              <a:rPr lang="en-GB" sz="2000" smtClean="0">
                <a:sym typeface="Symbol" pitchFamily="18" charset="2"/>
              </a:rPr>
              <a:t>stimulates HLA- restricted intestinal T cell clones from coeliacs</a:t>
            </a: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1">
              <a:lnSpc>
                <a:spcPct val="90000"/>
              </a:lnSpc>
            </a:pPr>
            <a:endParaRPr lang="en-GB" sz="2000" smtClean="0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971550" y="3860800"/>
            <a:ext cx="7383463" cy="2232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/>
              <a:t>COELIAC DISEASE =</a:t>
            </a:r>
            <a:br>
              <a:rPr lang="en-GB" sz="2200" smtClean="0"/>
            </a:br>
            <a:r>
              <a:rPr lang="en-GB" sz="2200" smtClean="0"/>
              <a:t>GLUTEN SENSITIVE ENTEROPATHY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SENSITIVE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Immunological reaction </a:t>
            </a:r>
          </a:p>
          <a:p>
            <a:pPr lvl="2"/>
            <a:r>
              <a:rPr lang="en-GB" smtClean="0"/>
              <a:t>tissue transglutaminases and neo-antigen formation</a:t>
            </a:r>
          </a:p>
          <a:p>
            <a:pPr lvl="2"/>
            <a:r>
              <a:rPr lang="en-GB" smtClean="0"/>
              <a:t>activated HLA-restricted T-lymphocytes</a:t>
            </a:r>
          </a:p>
          <a:p>
            <a:pPr lvl="2"/>
            <a:endParaRPr lang="en-GB" smtClean="0"/>
          </a:p>
          <a:p>
            <a:pPr lvl="1"/>
            <a:r>
              <a:rPr lang="en-GB" smtClean="0"/>
              <a:t>Genetic predisposition  to immune response ...</a:t>
            </a:r>
          </a:p>
          <a:p>
            <a:pPr lvl="1"/>
            <a:endParaRPr lang="en-GB" smtClean="0"/>
          </a:p>
          <a:p>
            <a:pPr lvl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diarrhoea?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4318000" cy="4572000"/>
          </a:xfrm>
        </p:spPr>
        <p:txBody>
          <a:bodyPr/>
          <a:lstStyle/>
          <a:p>
            <a:r>
              <a:rPr lang="en-GB" sz="2000" smtClean="0"/>
              <a:t>Patient:</a:t>
            </a:r>
          </a:p>
          <a:p>
            <a:pPr lvl="1">
              <a:buFontTx/>
              <a:buNone/>
            </a:pPr>
            <a:r>
              <a:rPr lang="en-GB" sz="2000" smtClean="0"/>
              <a:t>Change in consistency of stools </a:t>
            </a:r>
          </a:p>
          <a:p>
            <a:pPr lvl="1">
              <a:buFontTx/>
              <a:buNone/>
            </a:pPr>
            <a:r>
              <a:rPr lang="en-GB" sz="2000" smtClean="0"/>
              <a:t>     “watery / explosive / floating”</a:t>
            </a:r>
          </a:p>
          <a:p>
            <a:pPr lvl="1">
              <a:buFontTx/>
              <a:buNone/>
            </a:pPr>
            <a:r>
              <a:rPr lang="en-GB" sz="2000" smtClean="0"/>
              <a:t>Urgency to defecate /</a:t>
            </a:r>
          </a:p>
          <a:p>
            <a:pPr lvl="1">
              <a:buFontTx/>
              <a:buNone/>
            </a:pPr>
            <a:r>
              <a:rPr lang="en-GB" sz="2000" smtClean="0"/>
              <a:t>      uncontrollable defecation</a:t>
            </a:r>
          </a:p>
          <a:p>
            <a:pPr lvl="1">
              <a:buFontTx/>
              <a:buNone/>
            </a:pPr>
            <a:r>
              <a:rPr lang="en-GB" sz="2000" smtClean="0"/>
              <a:t>     (incontinence / “accidents”)</a:t>
            </a:r>
          </a:p>
          <a:p>
            <a:pPr lvl="1">
              <a:buFontTx/>
              <a:buNone/>
            </a:pPr>
            <a:r>
              <a:rPr lang="en-GB" sz="2000" smtClean="0"/>
              <a:t>Increased frequency</a:t>
            </a: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447800"/>
            <a:ext cx="3808412" cy="4572000"/>
          </a:xfrm>
        </p:spPr>
        <p:txBody>
          <a:bodyPr/>
          <a:lstStyle/>
          <a:p>
            <a:r>
              <a:rPr lang="en-GB" sz="2000" smtClean="0"/>
              <a:t>Clinical:</a:t>
            </a:r>
          </a:p>
          <a:p>
            <a:pPr lvl="1">
              <a:buFontTx/>
              <a:buNone/>
            </a:pPr>
            <a:r>
              <a:rPr lang="en-GB" sz="2000" smtClean="0"/>
              <a:t>Increased volume (weight) of stool</a:t>
            </a:r>
          </a:p>
          <a:p>
            <a:pPr lvl="1">
              <a:buFontTx/>
              <a:buNone/>
            </a:pPr>
            <a:r>
              <a:rPr lang="en-GB" sz="2000" smtClean="0"/>
              <a:t>     (Increased frequency)</a:t>
            </a:r>
          </a:p>
          <a:p>
            <a:pPr lvl="1">
              <a:buFontTx/>
              <a:buNone/>
            </a:pPr>
            <a:r>
              <a:rPr lang="en-GB" sz="2000" smtClean="0"/>
              <a:t>     (watery texture)</a:t>
            </a:r>
          </a:p>
          <a:p>
            <a:pPr lvl="1">
              <a:buFontTx/>
              <a:buNone/>
            </a:pPr>
            <a:r>
              <a:rPr lang="en-GB" sz="2000" smtClean="0"/>
              <a:t>	</a:t>
            </a:r>
          </a:p>
          <a:p>
            <a:endParaRPr lang="en-GB" sz="2000" smtClean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914400" y="5105400"/>
            <a:ext cx="7391400" cy="652463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Normal frequency of bowels: 		3x / day to 3x / week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CC00CC"/>
              </a:buClr>
              <a:buFont typeface="Wingdings" pitchFamily="2" charset="2"/>
              <a:buNone/>
            </a:pPr>
            <a:r>
              <a:rPr lang="en-GB" sz="1800" b="1">
                <a:solidFill>
                  <a:schemeClr val="tx2"/>
                </a:solidFill>
                <a:latin typeface="Arial" charset="0"/>
              </a:rPr>
              <a:t>Normal volume / weight of stools: 	     &lt; 200 ml /day</a:t>
            </a:r>
            <a:endParaRPr lang="en-GB" sz="1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GB" sz="2200" smtClean="0"/>
              <a:t>COELIAC DISEASE: FAMILY STUDIES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905000"/>
            <a:ext cx="7602537" cy="4114800"/>
          </a:xfrm>
          <a:noFill/>
        </p:spPr>
        <p:txBody>
          <a:bodyPr lIns="92075" tIns="46038" rIns="92075" bIns="46038"/>
          <a:lstStyle/>
          <a:p>
            <a:r>
              <a:rPr lang="en-GB" smtClean="0"/>
              <a:t>Risk in first degree relatives approximately 10 - 12%.</a:t>
            </a:r>
          </a:p>
          <a:p>
            <a:endParaRPr lang="en-GB" smtClean="0"/>
          </a:p>
          <a:p>
            <a:r>
              <a:rPr lang="en-GB" smtClean="0"/>
              <a:t>Monozygotic twins: concordance 70%</a:t>
            </a:r>
          </a:p>
          <a:p>
            <a:endParaRPr lang="en-GB" smtClean="0"/>
          </a:p>
          <a:p>
            <a:pPr lvl="2">
              <a:buFontTx/>
              <a:buNone/>
            </a:pPr>
            <a:r>
              <a:rPr lang="en-GB" i="1" smtClean="0"/>
              <a:t>Note the need to confirm monozygosity </a:t>
            </a:r>
          </a:p>
          <a:p>
            <a:pPr lvl="2">
              <a:buFontTx/>
              <a:buNone/>
            </a:pPr>
            <a:r>
              <a:rPr lang="en-GB" i="1" smtClean="0"/>
              <a:t>&amp; to look for asymptomatic disease</a:t>
            </a:r>
          </a:p>
          <a:p>
            <a:endParaRPr lang="en-GB" i="1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/>
              <a:t>COELIAC DISEASE: GENETICS &amp; HLA</a:t>
            </a: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smtClean="0"/>
              <a:t>HLA associations: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Class I:  HLA-A1, HLA-B8</a:t>
            </a:r>
          </a:p>
          <a:p>
            <a:pPr>
              <a:lnSpc>
                <a:spcPct val="90000"/>
              </a:lnSpc>
            </a:pPr>
            <a:r>
              <a:rPr lang="en-GB" sz="2000" smtClean="0"/>
              <a:t>Class II: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HLA-DR3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b="1" smtClean="0">
                <a:solidFill>
                  <a:schemeClr val="tx2"/>
                </a:solidFill>
              </a:rPr>
              <a:t>HLA-DQ2</a:t>
            </a:r>
            <a:r>
              <a:rPr lang="en-GB" sz="2000" smtClean="0"/>
              <a:t>  (DQA1* 0501, DQB1*0201 alleles)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95% of Northern European coeliac patients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20% non-coeliac controls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>
              <a:lnSpc>
                <a:spcPct val="90000"/>
              </a:lnSpc>
            </a:pPr>
            <a:r>
              <a:rPr lang="en-GB" sz="2000" smtClean="0"/>
              <a:t>In HLA-matched sibs concordance for coeliac disease ~ 30%.</a:t>
            </a:r>
          </a:p>
          <a:p>
            <a:pPr lvl="1">
              <a:lnSpc>
                <a:spcPct val="90000"/>
              </a:lnSpc>
            </a:pPr>
            <a:r>
              <a:rPr lang="en-GB" sz="2000" smtClean="0"/>
              <a:t>Everyone eats gluten!</a:t>
            </a:r>
          </a:p>
          <a:p>
            <a:pPr lvl="1">
              <a:lnSpc>
                <a:spcPct val="90000"/>
              </a:lnSpc>
            </a:pPr>
            <a:endParaRPr lang="en-GB" sz="2000" smtClean="0"/>
          </a:p>
          <a:p>
            <a:pPr lvl="2">
              <a:lnSpc>
                <a:spcPct val="90000"/>
              </a:lnSpc>
            </a:pPr>
            <a:r>
              <a:rPr lang="en-GB" sz="1800" smtClean="0"/>
              <a:t>Other gene(s) must contribute to the inheritability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0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334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/>
              <a:t>COELIAC DISEASE =</a:t>
            </a:r>
            <a:br>
              <a:rPr lang="en-GB" sz="2200" smtClean="0"/>
            </a:br>
            <a:r>
              <a:rPr lang="en-GB" sz="2200" smtClean="0"/>
              <a:t>GLUTEN SENSITIVE ENTEROPATHY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629525" cy="4495800"/>
          </a:xfrm>
        </p:spPr>
        <p:txBody>
          <a:bodyPr/>
          <a:lstStyle/>
          <a:p>
            <a:r>
              <a:rPr lang="en-GB" smtClean="0">
                <a:solidFill>
                  <a:schemeClr val="tx2"/>
                </a:solidFill>
                <a:latin typeface="Arial Black" pitchFamily="34" charset="0"/>
              </a:rPr>
              <a:t>ENTEROPATHY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Inflammatory damage </a:t>
            </a:r>
          </a:p>
          <a:p>
            <a:pPr lvl="1"/>
            <a:r>
              <a:rPr lang="en-GB" smtClean="0"/>
              <a:t>Cell death (apoptosis)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Histological changes</a:t>
            </a:r>
          </a:p>
          <a:p>
            <a:pPr lvl="2"/>
            <a:r>
              <a:rPr lang="en-GB" smtClean="0"/>
              <a:t>Enterocyte apoptosis (villous atrophy)</a:t>
            </a:r>
          </a:p>
          <a:p>
            <a:pPr lvl="2"/>
            <a:r>
              <a:rPr lang="en-GB" smtClean="0"/>
              <a:t>Stimulated regeneration (hyperplastic crypts)</a:t>
            </a:r>
          </a:p>
          <a:p>
            <a:pPr lvl="1"/>
            <a:endParaRPr lang="en-GB" smtClean="0"/>
          </a:p>
          <a:p>
            <a:pPr lvl="1"/>
            <a:r>
              <a:rPr lang="en-GB" smtClean="0"/>
              <a:t>Functional changes leading to malabsorption of nutrients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838200"/>
          </a:xfrm>
        </p:spPr>
        <p:txBody>
          <a:bodyPr/>
          <a:lstStyle/>
          <a:p>
            <a:r>
              <a:rPr lang="en-GB" smtClean="0"/>
              <a:t>In coeliac disease these are environmental toxins!</a:t>
            </a:r>
          </a:p>
        </p:txBody>
      </p:sp>
      <p:pic>
        <p:nvPicPr>
          <p:cNvPr id="47107" name="Picture 7" descr="gf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r="30467" b="30441"/>
          <a:stretch>
            <a:fillRect/>
          </a:stretch>
        </p:blipFill>
        <p:spPr bwMode="auto">
          <a:xfrm>
            <a:off x="1295400" y="1371600"/>
            <a:ext cx="64770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838200"/>
          </a:xfrm>
        </p:spPr>
        <p:txBody>
          <a:bodyPr/>
          <a:lstStyle/>
          <a:p>
            <a:r>
              <a:rPr lang="en-GB" sz="2200" smtClean="0"/>
              <a:t>COELIAC DISEASE: PRINCIPLES OF TREATMENT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133600"/>
            <a:ext cx="7629525" cy="4343400"/>
          </a:xfrm>
        </p:spPr>
        <p:txBody>
          <a:bodyPr/>
          <a:lstStyle/>
          <a:p>
            <a:r>
              <a:rPr lang="en-GB" smtClean="0"/>
              <a:t>Gluten-free diet</a:t>
            </a:r>
          </a:p>
          <a:p>
            <a:pPr lvl="3"/>
            <a:r>
              <a:rPr lang="en-GB" smtClean="0"/>
              <a:t>	(some pts may also be symptomatic with oats)</a:t>
            </a:r>
          </a:p>
          <a:p>
            <a:pPr lvl="3"/>
            <a:endParaRPr lang="en-GB" smtClean="0"/>
          </a:p>
          <a:p>
            <a:r>
              <a:rPr lang="en-GB" smtClean="0"/>
              <a:t>Maintain adequate nutrition</a:t>
            </a:r>
          </a:p>
          <a:p>
            <a:pPr lvl="1"/>
            <a:r>
              <a:rPr lang="en-GB" smtClean="0"/>
              <a:t>Gluten-free products on prescription</a:t>
            </a:r>
          </a:p>
          <a:p>
            <a:pPr lvl="1"/>
            <a:r>
              <a:rPr lang="en-GB" smtClean="0"/>
              <a:t>Nutritional supplements </a:t>
            </a:r>
          </a:p>
          <a:p>
            <a:pPr lvl="3"/>
            <a:r>
              <a:rPr lang="en-GB" smtClean="0"/>
              <a:t>	(energy sources, Fe, Ca, vitamin D, folate, etc.)</a:t>
            </a:r>
          </a:p>
          <a:p>
            <a:pPr lvl="1"/>
            <a:r>
              <a:rPr lang="en-GB" smtClean="0"/>
              <a:t>Prevent complications</a:t>
            </a:r>
          </a:p>
          <a:p>
            <a:pPr lvl="1"/>
            <a:endParaRPr lang="en-GB" smtClean="0"/>
          </a:p>
          <a:p>
            <a:r>
              <a:rPr lang="en-GB" smtClean="0"/>
              <a:t>The Coeliac UK society provides patient support</a:t>
            </a:r>
          </a:p>
          <a:p>
            <a:pPr lvl="2"/>
            <a:r>
              <a:rPr lang="en-GB" smtClean="0"/>
              <a:t>List of gluten-free products – updated regularly</a:t>
            </a:r>
          </a:p>
        </p:txBody>
      </p:sp>
      <p:sp>
        <p:nvSpPr>
          <p:cNvPr id="572420" name="Text Box 4"/>
          <p:cNvSpPr txBox="1">
            <a:spLocks noChangeArrowheads="1"/>
          </p:cNvSpPr>
          <p:nvPr/>
        </p:nvSpPr>
        <p:spPr bwMode="auto">
          <a:xfrm>
            <a:off x="1422400" y="1676400"/>
            <a:ext cx="596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lvl="1" algn="l">
              <a:spcBef>
                <a:spcPct val="20000"/>
              </a:spcBef>
            </a:pPr>
            <a:r>
              <a:rPr lang="en-GB">
                <a:solidFill>
                  <a:schemeClr val="tx2"/>
                </a:solidFill>
                <a:latin typeface="Arial" charset="0"/>
              </a:rPr>
              <a:t>!!!!    </a:t>
            </a:r>
            <a:r>
              <a:rPr lang="en-GB">
                <a:solidFill>
                  <a:schemeClr val="tx2"/>
                </a:solidFill>
                <a:latin typeface="Arial Black" pitchFamily="34" charset="0"/>
              </a:rPr>
              <a:t>NO WHEAT, BARLEY, RYE </a:t>
            </a:r>
            <a:r>
              <a:rPr lang="en-GB">
                <a:solidFill>
                  <a:schemeClr val="tx2"/>
                </a:solidFill>
                <a:latin typeface="Arial" charset="0"/>
              </a:rPr>
              <a:t>    !!!!</a:t>
            </a:r>
            <a:endParaRPr lang="en-GB">
              <a:latin typeface="Arial" charset="0"/>
            </a:endParaRPr>
          </a:p>
        </p:txBody>
      </p:sp>
      <p:pic>
        <p:nvPicPr>
          <p:cNvPr id="572422" name="Picture 6" descr="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165850"/>
            <a:ext cx="18288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2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7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9" grpId="0" build="p" autoUpdateAnimBg="0"/>
      <p:bldP spid="57242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 </a:t>
            </a:r>
            <a:r>
              <a:rPr lang="en-GB" sz="2200" smtClean="0"/>
              <a:t> COELIAC DISEASE: COMPLICATIONS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Nutrient malabsorption &amp; impaired nutritional status</a:t>
            </a:r>
          </a:p>
          <a:p>
            <a:pPr lvl="2">
              <a:buFontTx/>
              <a:buNone/>
            </a:pPr>
            <a:r>
              <a:rPr lang="en-GB" smtClean="0"/>
              <a:t>(Slow growth, anaemia, neurological disorders, infertility)</a:t>
            </a:r>
          </a:p>
          <a:p>
            <a:pPr lvl="2"/>
            <a:endParaRPr lang="en-GB" smtClean="0"/>
          </a:p>
          <a:p>
            <a:r>
              <a:rPr lang="en-GB" smtClean="0"/>
              <a:t>Small bowel malignancy</a:t>
            </a:r>
          </a:p>
          <a:p>
            <a:pPr lvl="2"/>
            <a:r>
              <a:rPr lang="en-GB" smtClean="0"/>
              <a:t>Lymphoma </a:t>
            </a:r>
          </a:p>
          <a:p>
            <a:pPr lvl="2">
              <a:buFontTx/>
              <a:buNone/>
            </a:pPr>
            <a:r>
              <a:rPr lang="en-GB" smtClean="0"/>
              <a:t>		Enteropathy-associated T-cell lymphoma (EATL)</a:t>
            </a:r>
          </a:p>
          <a:p>
            <a:pPr lvl="2"/>
            <a:r>
              <a:rPr lang="en-GB" smtClean="0"/>
              <a:t>Adenocarcinoma</a:t>
            </a:r>
          </a:p>
          <a:p>
            <a:pPr lvl="2">
              <a:buFontTx/>
              <a:buNone/>
            </a:pPr>
            <a:r>
              <a:rPr lang="en-GB" smtClean="0"/>
              <a:t>		(and ? other cancers)</a:t>
            </a:r>
          </a:p>
          <a:p>
            <a:pPr lvl="2"/>
            <a:endParaRPr lang="en-GB" smtClean="0"/>
          </a:p>
          <a:p>
            <a:r>
              <a:rPr lang="en-GB" smtClean="0"/>
              <a:t>Osteoporosis / osteopenia</a:t>
            </a:r>
          </a:p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381000"/>
            <a:ext cx="7186612" cy="838200"/>
          </a:xfrm>
        </p:spPr>
        <p:txBody>
          <a:bodyPr/>
          <a:lstStyle/>
          <a:p>
            <a:r>
              <a:rPr lang="en-US" smtClean="0"/>
              <a:t>Mrs. C.M. – a Diagnosis of Coeliac Disease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89100"/>
            <a:ext cx="7772400" cy="4330700"/>
          </a:xfrm>
        </p:spPr>
        <p:txBody>
          <a:bodyPr/>
          <a:lstStyle/>
          <a:p>
            <a:r>
              <a:rPr lang="en-US" smtClean="0"/>
              <a:t>Management of Mrs. C.M.</a:t>
            </a:r>
          </a:p>
          <a:p>
            <a:pPr lvl="1"/>
            <a:r>
              <a:rPr lang="en-US" smtClean="0"/>
              <a:t>Gluten-free diet – helped by Dietitians</a:t>
            </a:r>
          </a:p>
          <a:p>
            <a:pPr lvl="1"/>
            <a:r>
              <a:rPr lang="en-US" smtClean="0"/>
              <a:t>Iron and multivitamin supplementation</a:t>
            </a:r>
          </a:p>
          <a:p>
            <a:pPr lvl="1"/>
            <a:r>
              <a:rPr lang="en-US" smtClean="0"/>
              <a:t>DXA scan showed osteopenia </a:t>
            </a:r>
          </a:p>
          <a:p>
            <a:pPr lvl="2"/>
            <a:r>
              <a:rPr lang="en-US" smtClean="0"/>
              <a:t>Treated with calcium &amp; vitamin D</a:t>
            </a:r>
          </a:p>
          <a:p>
            <a:pPr lvl="1"/>
            <a:endParaRPr lang="en-US" smtClean="0"/>
          </a:p>
          <a:p>
            <a:r>
              <a:rPr lang="en-US" smtClean="0"/>
              <a:t>Clinical response</a:t>
            </a:r>
          </a:p>
          <a:p>
            <a:pPr lvl="1"/>
            <a:r>
              <a:rPr lang="en-US" smtClean="0"/>
              <a:t>Weight increase: 8 kg in 9 months</a:t>
            </a:r>
          </a:p>
          <a:p>
            <a:pPr lvl="1"/>
            <a:r>
              <a:rPr lang="en-US" smtClean="0"/>
              <a:t>Hb increase:    11.4g/l in 9 months</a:t>
            </a:r>
          </a:p>
          <a:p>
            <a:pPr lvl="1"/>
            <a:r>
              <a:rPr lang="en-US" smtClean="0"/>
              <a:t>Less tired  “100 times better”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Objectives:</a:t>
            </a:r>
            <a:br>
              <a:rPr lang="en-GB" smtClean="0"/>
            </a:br>
            <a:endParaRPr lang="en-GB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To recognise the clinical presentation of malabsorption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To understand the disease mechanisms leading to malabsorption</a:t>
            </a:r>
            <a:br>
              <a:rPr lang="en-GB" smtClean="0"/>
            </a:br>
            <a:endParaRPr lang="en-GB" smtClean="0"/>
          </a:p>
          <a:p>
            <a:r>
              <a:rPr lang="en-GB" smtClean="0"/>
              <a:t>To learn about the clinical importance, presentation, complications and treatment of coeliac disease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st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1941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90600" y="1905000"/>
            <a:ext cx="2438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/>
              <a:t>Constipation</a:t>
            </a:r>
          </a:p>
          <a:p>
            <a:pPr>
              <a:spcBef>
                <a:spcPct val="50000"/>
              </a:spcBef>
            </a:pPr>
            <a:endParaRPr lang="en-GB">
              <a:sym typeface="Symbol" pitchFamily="18" charset="2"/>
            </a:endParaRP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r>
              <a:rPr lang="en-GB"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  <a:buFont typeface="Symbol" pitchFamily="18" charset="2"/>
              <a:buChar char="¯"/>
            </a:pPr>
            <a:endParaRPr lang="en-GB"/>
          </a:p>
          <a:p>
            <a:pPr>
              <a:spcBef>
                <a:spcPct val="50000"/>
              </a:spcBef>
              <a:buFont typeface="Symbol" pitchFamily="18" charset="2"/>
              <a:buNone/>
            </a:pPr>
            <a:r>
              <a:rPr lang="en-GB"/>
              <a:t>Diarrhoea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When to investigate diarrhoea?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Infectious diarrhoea is common </a:t>
            </a:r>
          </a:p>
          <a:p>
            <a:pPr lvl="1"/>
            <a:r>
              <a:rPr lang="en-GB" smtClean="0"/>
              <a:t>rarely lasts longer than 2 weeks</a:t>
            </a:r>
          </a:p>
          <a:p>
            <a:pPr lvl="1"/>
            <a:endParaRPr lang="en-GB" smtClean="0"/>
          </a:p>
          <a:p>
            <a:r>
              <a:rPr lang="en-GB" smtClean="0"/>
              <a:t>Chronic diarrhoea has many causes :</a:t>
            </a:r>
          </a:p>
          <a:p>
            <a:pPr lvl="2"/>
            <a:r>
              <a:rPr lang="en-GB" smtClean="0"/>
              <a:t>Osmotic</a:t>
            </a:r>
          </a:p>
          <a:p>
            <a:pPr lvl="2"/>
            <a:r>
              <a:rPr lang="en-GB" smtClean="0"/>
              <a:t>Secretory</a:t>
            </a:r>
          </a:p>
          <a:p>
            <a:pPr lvl="2"/>
            <a:r>
              <a:rPr lang="en-GB" smtClean="0"/>
              <a:t>Inflammatory</a:t>
            </a:r>
          </a:p>
          <a:p>
            <a:pPr lvl="2"/>
            <a:endParaRPr lang="en-GB" smtClean="0"/>
          </a:p>
          <a:p>
            <a:pPr lvl="3"/>
            <a:r>
              <a:rPr lang="en-GB" smtClean="0"/>
              <a:t>Often a combination of these is responsible. </a:t>
            </a:r>
          </a:p>
          <a:p>
            <a:pPr lvl="2"/>
            <a:endParaRPr lang="en-GB" smtClean="0"/>
          </a:p>
        </p:txBody>
      </p:sp>
      <p:pic>
        <p:nvPicPr>
          <p:cNvPr id="9220" name="Picture 6" descr="stool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9" t="18237" r="45117" b="25560"/>
          <a:stretch>
            <a:fillRect/>
          </a:stretch>
        </p:blipFill>
        <p:spPr bwMode="auto">
          <a:xfrm>
            <a:off x="6858000" y="1600200"/>
            <a:ext cx="1549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Steatorrhoea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5662612" cy="5029200"/>
          </a:xfrm>
        </p:spPr>
        <p:txBody>
          <a:bodyPr/>
          <a:lstStyle/>
          <a:p>
            <a:r>
              <a:rPr lang="en-GB" smtClean="0"/>
              <a:t>Description</a:t>
            </a:r>
          </a:p>
          <a:p>
            <a:pPr lvl="1"/>
            <a:r>
              <a:rPr lang="en-GB" smtClean="0"/>
              <a:t>Pale poorly formed stools</a:t>
            </a:r>
          </a:p>
          <a:p>
            <a:pPr lvl="2"/>
            <a:r>
              <a:rPr lang="en-GB" smtClean="0"/>
              <a:t>Offensive smell</a:t>
            </a:r>
          </a:p>
          <a:p>
            <a:pPr lvl="2"/>
            <a:r>
              <a:rPr lang="en-GB" smtClean="0"/>
              <a:t>Difficult to flush away</a:t>
            </a:r>
          </a:p>
          <a:p>
            <a:pPr lvl="2"/>
            <a:r>
              <a:rPr lang="en-GB" smtClean="0"/>
              <a:t>Float</a:t>
            </a:r>
          </a:p>
          <a:p>
            <a:pPr lvl="1"/>
            <a:r>
              <a:rPr lang="en-GB" smtClean="0"/>
              <a:t>Oil rings</a:t>
            </a:r>
          </a:p>
          <a:p>
            <a:pPr lvl="1"/>
            <a:r>
              <a:rPr lang="en-GB" smtClean="0"/>
              <a:t>Faecal leakage</a:t>
            </a:r>
          </a:p>
          <a:p>
            <a:r>
              <a:rPr lang="en-GB" smtClean="0"/>
              <a:t>Faecal weight</a:t>
            </a:r>
          </a:p>
          <a:p>
            <a:pPr lvl="1"/>
            <a:r>
              <a:rPr lang="en-GB" smtClean="0"/>
              <a:t>normal range &lt; 200 g / day</a:t>
            </a:r>
          </a:p>
          <a:p>
            <a:r>
              <a:rPr lang="en-GB" smtClean="0"/>
              <a:t>Faecal fat content</a:t>
            </a:r>
          </a:p>
          <a:p>
            <a:pPr lvl="1"/>
            <a:r>
              <a:rPr lang="en-GB" smtClean="0"/>
              <a:t>normal range &lt; 6 g / day</a:t>
            </a:r>
          </a:p>
        </p:txBody>
      </p:sp>
      <p:grpSp>
        <p:nvGrpSpPr>
          <p:cNvPr id="10244" name="Group 10"/>
          <p:cNvGrpSpPr>
            <a:grpSpLocks/>
          </p:cNvGrpSpPr>
          <p:nvPr/>
        </p:nvGrpSpPr>
        <p:grpSpPr bwMode="auto">
          <a:xfrm>
            <a:off x="6400800" y="1760538"/>
            <a:ext cx="1981200" cy="2049462"/>
            <a:chOff x="4032" y="1109"/>
            <a:chExt cx="1248" cy="1291"/>
          </a:xfrm>
        </p:grpSpPr>
        <p:sp>
          <p:nvSpPr>
            <p:cNvPr id="10245" name="Text Box 8"/>
            <p:cNvSpPr txBox="1">
              <a:spLocks noChangeArrowheads="1"/>
            </p:cNvSpPr>
            <p:nvPr/>
          </p:nvSpPr>
          <p:spPr bwMode="auto">
            <a:xfrm>
              <a:off x="4128" y="2208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GB" sz="1400">
                  <a:solidFill>
                    <a:schemeClr val="tx2"/>
                  </a:solidFill>
                  <a:latin typeface="Arial" charset="0"/>
                </a:rPr>
                <a:t>Faecal Sudan Stain</a:t>
              </a:r>
            </a:p>
          </p:txBody>
        </p:sp>
        <p:pic>
          <p:nvPicPr>
            <p:cNvPr id="10246" name="Picture 9" descr="stool-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9" t="10915" r="67090" b="67119"/>
            <a:stretch>
              <a:fillRect/>
            </a:stretch>
          </p:blipFill>
          <p:spPr bwMode="auto">
            <a:xfrm>
              <a:off x="4032" y="1109"/>
              <a:ext cx="1104" cy="1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7332663" cy="914400"/>
          </a:xfrm>
        </p:spPr>
        <p:txBody>
          <a:bodyPr/>
          <a:lstStyle/>
          <a:p>
            <a:r>
              <a:rPr lang="en-GB" smtClean="0"/>
              <a:t>Nutritional assessment – examination</a:t>
            </a:r>
          </a:p>
        </p:txBody>
      </p:sp>
      <p:sp>
        <p:nvSpPr>
          <p:cNvPr id="112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278188" cy="4572000"/>
          </a:xfrm>
        </p:spPr>
        <p:txBody>
          <a:bodyPr/>
          <a:lstStyle/>
          <a:p>
            <a:r>
              <a:rPr lang="en-GB" smtClean="0"/>
              <a:t>Muscle wasting</a:t>
            </a:r>
          </a:p>
          <a:p>
            <a:r>
              <a:rPr lang="en-GB" smtClean="0"/>
              <a:t>Loss of fat</a:t>
            </a:r>
          </a:p>
          <a:p>
            <a:r>
              <a:rPr lang="en-GB" smtClean="0"/>
              <a:t>Oedema / ascites</a:t>
            </a:r>
          </a:p>
          <a:p>
            <a:pPr>
              <a:buFont typeface="Wingdings" pitchFamily="2" charset="2"/>
              <a:buNone/>
            </a:pPr>
            <a:r>
              <a:rPr lang="en-GB" smtClean="0"/>
              <a:t>	low albumin</a:t>
            </a:r>
          </a:p>
          <a:p>
            <a:pPr>
              <a:buFont typeface="Wingdings" pitchFamily="2" charset="2"/>
              <a:buNone/>
            </a:pPr>
            <a:endParaRPr lang="en-GB" smtClean="0"/>
          </a:p>
          <a:p>
            <a:pPr>
              <a:buFont typeface="Wingdings" pitchFamily="2" charset="2"/>
              <a:buNone/>
            </a:pPr>
            <a:r>
              <a:rPr lang="en-GB" sz="2000" smtClean="0"/>
              <a:t>	(anaemia, skin lesions, hair loss, poor wound healing, purpura etc.)</a:t>
            </a:r>
          </a:p>
          <a:p>
            <a:pPr>
              <a:buFont typeface="Wingdings" pitchFamily="2" charset="2"/>
              <a:buNone/>
            </a:pPr>
            <a:endParaRPr lang="en-GB" sz="2000" smtClean="0"/>
          </a:p>
          <a:p>
            <a:r>
              <a:rPr lang="en-GB" smtClean="0"/>
              <a:t>Anthropometry</a:t>
            </a:r>
          </a:p>
        </p:txBody>
      </p:sp>
      <p:pic>
        <p:nvPicPr>
          <p:cNvPr id="11268" name="Picture 8" descr="stool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2" t="4921" r="37793" b="12665"/>
          <a:stretch>
            <a:fillRect/>
          </a:stretch>
        </p:blipFill>
        <p:spPr bwMode="auto">
          <a:xfrm>
            <a:off x="4495800" y="1447800"/>
            <a:ext cx="34274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Nutrition: Assessments and Requirements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2743200"/>
          </a:xfrm>
        </p:spPr>
        <p:txBody>
          <a:bodyPr/>
          <a:lstStyle/>
          <a:p>
            <a:r>
              <a:rPr lang="en-GB" smtClean="0"/>
              <a:t>Remember the full range of nutrients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w-clin-2003">
  <a:themeElements>
    <a:clrScheme name="jw-clin-2003 8">
      <a:dk1>
        <a:srgbClr val="0033CC"/>
      </a:dk1>
      <a:lt1>
        <a:srgbClr val="CCFFFF"/>
      </a:lt1>
      <a:dk2>
        <a:srgbClr val="000066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2AAE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jw-clin-200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jw-clin-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w-clin-200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w-clin-2003 8">
        <a:dk1>
          <a:srgbClr val="0033CC"/>
        </a:dk1>
        <a:lt1>
          <a:srgbClr val="CCFFFF"/>
        </a:lt1>
        <a:dk2>
          <a:srgbClr val="000066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E2FFFF"/>
        </a:accent3>
        <a:accent4>
          <a:srgbClr val="002AAE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jw-sci">
  <a:themeElements>
    <a:clrScheme name="1_jw-sci 3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868686"/>
      </a:accent2>
      <a:accent3>
        <a:srgbClr val="FFFFFF"/>
      </a:accent3>
      <a:accent4>
        <a:srgbClr val="000000"/>
      </a:accent4>
      <a:accent5>
        <a:srgbClr val="D5D5D5"/>
      </a:accent5>
      <a:accent6>
        <a:srgbClr val="797979"/>
      </a:accent6>
      <a:hlink>
        <a:srgbClr val="5F5F5F"/>
      </a:hlink>
      <a:folHlink>
        <a:srgbClr val="DDDDDD"/>
      </a:folHlink>
    </a:clrScheme>
    <a:fontScheme name="1_jw-sc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jw-sci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CC99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jw-sci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sci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jw-sci 4">
        <a:dk1>
          <a:srgbClr val="000000"/>
        </a:dk1>
        <a:lt1>
          <a:srgbClr val="FFFFFF"/>
        </a:lt1>
        <a:dk2>
          <a:srgbClr val="336699"/>
        </a:dk2>
        <a:lt2>
          <a:srgbClr val="FFFF00"/>
        </a:lt2>
        <a:accent1>
          <a:srgbClr val="00CCCC"/>
        </a:accent1>
        <a:accent2>
          <a:srgbClr val="CC99FF"/>
        </a:accent2>
        <a:accent3>
          <a:srgbClr val="ADB8CA"/>
        </a:accent3>
        <a:accent4>
          <a:srgbClr val="DADADA"/>
        </a:accent4>
        <a:accent5>
          <a:srgbClr val="AAE2E2"/>
        </a:accent5>
        <a:accent6>
          <a:srgbClr val="B98AE7"/>
        </a:accent6>
        <a:hlink>
          <a:srgbClr val="6600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jw-clin-2003 8">
    <a:dk1>
      <a:srgbClr val="0033CC"/>
    </a:dk1>
    <a:lt1>
      <a:srgbClr val="CCFFFF"/>
    </a:lt1>
    <a:dk2>
      <a:srgbClr val="000066"/>
    </a:dk2>
    <a:lt2>
      <a:srgbClr val="808080"/>
    </a:lt2>
    <a:accent1>
      <a:srgbClr val="00CC99"/>
    </a:accent1>
    <a:accent2>
      <a:srgbClr val="3333CC"/>
    </a:accent2>
    <a:accent3>
      <a:srgbClr val="E2FFFF"/>
    </a:accent3>
    <a:accent4>
      <a:srgbClr val="002AAE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jw-clin-2003 8">
    <a:dk1>
      <a:srgbClr val="0033CC"/>
    </a:dk1>
    <a:lt1>
      <a:srgbClr val="CCFFFF"/>
    </a:lt1>
    <a:dk2>
      <a:srgbClr val="000066"/>
    </a:dk2>
    <a:lt2>
      <a:srgbClr val="808080"/>
    </a:lt2>
    <a:accent1>
      <a:srgbClr val="00CC99"/>
    </a:accent1>
    <a:accent2>
      <a:srgbClr val="3333CC"/>
    </a:accent2>
    <a:accent3>
      <a:srgbClr val="E2FFFF"/>
    </a:accent3>
    <a:accent4>
      <a:srgbClr val="002AAE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jw-clin-2003 8">
    <a:dk1>
      <a:srgbClr val="0033CC"/>
    </a:dk1>
    <a:lt1>
      <a:srgbClr val="CCFFFF"/>
    </a:lt1>
    <a:dk2>
      <a:srgbClr val="000066"/>
    </a:dk2>
    <a:lt2>
      <a:srgbClr val="808080"/>
    </a:lt2>
    <a:accent1>
      <a:srgbClr val="00CC99"/>
    </a:accent1>
    <a:accent2>
      <a:srgbClr val="3333CC"/>
    </a:accent2>
    <a:accent3>
      <a:srgbClr val="E2FFFF"/>
    </a:accent3>
    <a:accent4>
      <a:srgbClr val="002AAE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jw-clin-2003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Settings\julian\Application Data\Microsoft\Templates\jw-clin-2003.pot</Template>
  <TotalTime>6006</TotalTime>
  <Words>1510</Words>
  <Application>Microsoft Office PowerPoint</Application>
  <PresentationFormat>On-screen Show (4:3)</PresentationFormat>
  <Paragraphs>468</Paragraphs>
  <Slides>47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jw-clin-2003</vt:lpstr>
      <vt:lpstr>1_jw-sci</vt:lpstr>
      <vt:lpstr>Photo Editor Photo</vt:lpstr>
      <vt:lpstr>Scanned Photo</vt:lpstr>
      <vt:lpstr>Graduate Entry Programme Alimentary System</vt:lpstr>
      <vt:lpstr>Objectives: </vt:lpstr>
      <vt:lpstr>Malabsorption: Presentation</vt:lpstr>
      <vt:lpstr>What is diarrhoea?</vt:lpstr>
      <vt:lpstr>PowerPoint Presentation</vt:lpstr>
      <vt:lpstr>When to investigate diarrhoea?</vt:lpstr>
      <vt:lpstr>Steatorrhoea</vt:lpstr>
      <vt:lpstr>Nutritional assessment – examination</vt:lpstr>
      <vt:lpstr>Nutrition: Assessments and Requirements</vt:lpstr>
      <vt:lpstr>Nutrition</vt:lpstr>
      <vt:lpstr>PowerPoint Presentation</vt:lpstr>
      <vt:lpstr>Maldigestion &amp; Malabsorption </vt:lpstr>
      <vt:lpstr>Tests for malabsorbed nutrients</vt:lpstr>
      <vt:lpstr>Investigation of Malabsorption – some tests</vt:lpstr>
      <vt:lpstr>PowerPoint Presentation</vt:lpstr>
      <vt:lpstr>PowerPoint Presentation</vt:lpstr>
      <vt:lpstr>Wireless Capsule Enteroscopy</vt:lpstr>
      <vt:lpstr>Causes of Malabsorption </vt:lpstr>
      <vt:lpstr>Causes of Malabsorption </vt:lpstr>
      <vt:lpstr>Rare inherited disorders of intestinal absorption</vt:lpstr>
      <vt:lpstr>PowerPoint Presentation</vt:lpstr>
      <vt:lpstr>Short bowel syndrome</vt:lpstr>
      <vt:lpstr>Mrs C.M.    47 year old – History (1)</vt:lpstr>
      <vt:lpstr>History (2)</vt:lpstr>
      <vt:lpstr>Investigations</vt:lpstr>
      <vt:lpstr>PowerPoint Presentation</vt:lpstr>
      <vt:lpstr>COELIAC DISEASE</vt:lpstr>
      <vt:lpstr>What are the clinical features of Coeliac disease?</vt:lpstr>
      <vt:lpstr>COELIAC DISEASE IN CHILDREN</vt:lpstr>
      <vt:lpstr>CHANGING EPIDEMIOLOGY OF COELIAC DISEASE</vt:lpstr>
      <vt:lpstr>CHANGING PRESENTATION OF COELIAC DISEASE</vt:lpstr>
      <vt:lpstr>ANTIBODIES IN COELIAC DISEASE</vt:lpstr>
      <vt:lpstr>PowerPoint Presentation</vt:lpstr>
      <vt:lpstr>PowerPoint Presentation</vt:lpstr>
      <vt:lpstr>The Coeliac Iceberg</vt:lpstr>
      <vt:lpstr>DERMATITIS HERPETIFORMIS</vt:lpstr>
      <vt:lpstr>COELIAC DISEASE: SCREENING POPULATIONS</vt:lpstr>
      <vt:lpstr>COELIAC DISEASE = GLUTEN SENSITIVE ENTEROPATHY</vt:lpstr>
      <vt:lpstr>COELIAC DISEASE = GLUTEN SENSITIVE ENTEROPATHY</vt:lpstr>
      <vt:lpstr>COELIAC DISEASE: FAMILY STUDIES</vt:lpstr>
      <vt:lpstr>COELIAC DISEASE: GENETICS &amp; HLA</vt:lpstr>
      <vt:lpstr>COELIAC DISEASE = GLUTEN SENSITIVE ENTEROPATHY</vt:lpstr>
      <vt:lpstr>In coeliac disease these are environmental toxins!</vt:lpstr>
      <vt:lpstr>COELIAC DISEASE: PRINCIPLES OF TREATMENT</vt:lpstr>
      <vt:lpstr>   COELIAC DISEASE: COMPLICATIONS</vt:lpstr>
      <vt:lpstr>Mrs. C.M. – a Diagnosis of Coeliac Disease</vt:lpstr>
      <vt:lpstr>Objectives: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jw-default</dc:title>
  <dc:creator>jw</dc:creator>
  <cp:lastModifiedBy>Shiel, Nuala</cp:lastModifiedBy>
  <cp:revision>137</cp:revision>
  <cp:lastPrinted>1999-02-19T10:34:18Z</cp:lastPrinted>
  <dcterms:created xsi:type="dcterms:W3CDTF">1995-06-02T22:06:36Z</dcterms:created>
  <dcterms:modified xsi:type="dcterms:W3CDTF">2012-12-11T14:46:41Z</dcterms:modified>
</cp:coreProperties>
</file>