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43"/>
  </p:notesMasterIdLst>
  <p:handoutMasterIdLst>
    <p:handoutMasterId r:id="rId44"/>
  </p:handoutMasterIdLst>
  <p:sldIdLst>
    <p:sldId id="258" r:id="rId2"/>
    <p:sldId id="631" r:id="rId3"/>
    <p:sldId id="655" r:id="rId4"/>
    <p:sldId id="656" r:id="rId5"/>
    <p:sldId id="649" r:id="rId6"/>
    <p:sldId id="682" r:id="rId7"/>
    <p:sldId id="639" r:id="rId8"/>
    <p:sldId id="654" r:id="rId9"/>
    <p:sldId id="640" r:id="rId10"/>
    <p:sldId id="641" r:id="rId11"/>
    <p:sldId id="638" r:id="rId12"/>
    <p:sldId id="673" r:id="rId13"/>
    <p:sldId id="643" r:id="rId14"/>
    <p:sldId id="644" r:id="rId15"/>
    <p:sldId id="645" r:id="rId16"/>
    <p:sldId id="674" r:id="rId17"/>
    <p:sldId id="646" r:id="rId18"/>
    <p:sldId id="647" r:id="rId19"/>
    <p:sldId id="629" r:id="rId20"/>
    <p:sldId id="628" r:id="rId21"/>
    <p:sldId id="675" r:id="rId22"/>
    <p:sldId id="637" r:id="rId23"/>
    <p:sldId id="681" r:id="rId24"/>
    <p:sldId id="672" r:id="rId25"/>
    <p:sldId id="669" r:id="rId26"/>
    <p:sldId id="670" r:id="rId27"/>
    <p:sldId id="671" r:id="rId28"/>
    <p:sldId id="657" r:id="rId29"/>
    <p:sldId id="652" r:id="rId30"/>
    <p:sldId id="659" r:id="rId31"/>
    <p:sldId id="653" r:id="rId32"/>
    <p:sldId id="676" r:id="rId33"/>
    <p:sldId id="679" r:id="rId34"/>
    <p:sldId id="663" r:id="rId35"/>
    <p:sldId id="662" r:id="rId36"/>
    <p:sldId id="664" r:id="rId37"/>
    <p:sldId id="677" r:id="rId38"/>
    <p:sldId id="678" r:id="rId39"/>
    <p:sldId id="667" r:id="rId40"/>
    <p:sldId id="668" r:id="rId41"/>
    <p:sldId id="680" r:id="rId42"/>
  </p:sldIdLst>
  <p:sldSz cx="9144000" cy="6858000" type="screen4x3"/>
  <p:notesSz cx="6662738" cy="983297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CC3300"/>
    <a:srgbClr val="FFFF00"/>
    <a:srgbClr val="CCCC00"/>
    <a:srgbClr val="EAEAEA"/>
    <a:srgbClr val="FFFF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9247" autoAdjust="0"/>
  </p:normalViewPr>
  <p:slideViewPr>
    <p:cSldViewPr snapToGrid="0">
      <p:cViewPr>
        <p:scale>
          <a:sx n="50" d="100"/>
          <a:sy n="50" d="100"/>
        </p:scale>
        <p:origin x="-80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924" y="72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Julian Walters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82B531F-EA45-4A3D-8D1D-2044FCCEA8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4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075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FF53A09-C2E1-47AA-891C-A91AB43BB2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0FF91F7E-DB37-4630-9C81-8364EBC2781F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4F4EC9AA-F871-49D8-93C9-101F320F41AF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(AGA 25-9)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8A6E9582-BE23-44C3-B6F9-816B07EA5779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(AGA 25-11)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11DAF995-8B06-4E99-B0B1-95B5C52DD5F8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42CC31BB-01D2-4423-B1C7-2F1CBFB8DA92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(AGA 25-10)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E2B85931-BB8D-4BB8-AFFE-002A415F6B9E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(AGA 25-12)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227D38AF-D135-4BD9-882E-F1EE02893E0F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19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Transport pathways in small intestinal enterocytes (CHO, proteins, lipids)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795B58A8-719E-4A96-BA8F-6D20C27842FC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20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Transport pathways in small intestinal enterocytes (NaCl)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fld id="{7CD02EE6-42A1-40F6-8856-F5571FFB1ACC}" type="slidenum">
              <a:rPr lang="en-GB" sz="1000" smtClean="0">
                <a:solidFill>
                  <a:schemeClr val="tx1"/>
                </a:solidFill>
                <a:latin typeface="Arial" charset="0"/>
              </a:rPr>
              <a:pPr/>
              <a:t>24</a:t>
            </a:fld>
            <a:endParaRPr lang="en-GB" sz="10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(AGA 12-45)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79A28-E8C8-4639-A54F-FEE047093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877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A298D-E4D1-4605-9817-14F15C1FC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9699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FBF3-8DD8-499C-B281-9601BC0CA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67665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F8456-1063-47BE-B8C6-7B27025BA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7456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C36C0-E0E3-49BF-BFDB-47BD75384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2861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49CF-928E-4D3C-922A-0C59D25703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690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92143-4FDE-4F01-B195-59C1309C2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64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F5CF-F12F-463F-81DD-5AE30B085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8287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D35D-54C8-47E8-BF1B-79ADFA1CF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73794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8D76-6061-45B7-A7E9-A46D08529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3031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046CB-CFAC-4559-9D65-3572AA92C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026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FD5A-5916-4594-8ADD-155DFAA5B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8228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84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7684B2F7-9767-4C8C-BC66-F618C3ABA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7863" y="15240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.uk/imgres?imgurl=http://www.deschi.com/images/2004/06/given_capsule.jpg&amp;imgrefurl=http://www.deschi.com/mt-archives/2004_06.html&amp;h=143&amp;w=143&amp;sz=5&amp;tbnid=77aTs4sSuJdMoM:&amp;tbnh=88&amp;tbnw=88&amp;hl=en&amp;start=57&amp;prev=/images?q=given+capsule&amp;start=40&amp;svnum=10&amp;hl=en&amp;lr=&amp;sa=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avi"/><Relationship Id="rId7" Type="http://schemas.openxmlformats.org/officeDocument/2006/relationships/image" Target="../media/image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avi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 smtClean="0">
                <a:latin typeface="Arial" pitchFamily="34" charset="0"/>
                <a:cs typeface="Arial" pitchFamily="34" charset="0"/>
              </a:rPr>
              <a:t>GE Alimentary System</a:t>
            </a:r>
            <a:endParaRPr lang="en-GB" sz="2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4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Review of intestinal cells and development</a:t>
            </a:r>
          </a:p>
          <a:p>
            <a:pPr algn="ctr">
              <a:buFont typeface="Wingdings" pitchFamily="2" charset="2"/>
              <a:buNone/>
            </a:pPr>
            <a:endParaRPr lang="en-GB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Friday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December 2012</a:t>
            </a:r>
          </a:p>
          <a:p>
            <a:pPr algn="ctr">
              <a:buFont typeface="Wingdings" pitchFamily="2" charset="2"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Julian Walters</a:t>
            </a:r>
          </a:p>
          <a:p>
            <a:pPr algn="ctr">
              <a:buFont typeface="Wingdings" pitchFamily="2" charset="2"/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Hammersmith Campus</a:t>
            </a:r>
          </a:p>
        </p:txBody>
      </p:sp>
      <p:pic>
        <p:nvPicPr>
          <p:cNvPr id="2052" name="Picture 21" descr="i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latin typeface="Arial Black" pitchFamily="34" charset="0"/>
              </a:rPr>
              <a:t>THE INTESTINAL MUCOSA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689600" y="4343400"/>
            <a:ext cx="30813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Further increase in surface area for absorption by microvilli (brush-border membrane) of enterocytes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475413" y="1219200"/>
            <a:ext cx="2465387" cy="28194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5400000">
            <a:off x="4161632" y="367506"/>
            <a:ext cx="1219200" cy="39893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7127875" y="1600200"/>
            <a:ext cx="1041400" cy="2028825"/>
            <a:chOff x="1968" y="1842"/>
            <a:chExt cx="689" cy="1278"/>
          </a:xfrm>
        </p:grpSpPr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1968" y="1842"/>
              <a:ext cx="689" cy="1278"/>
            </a:xfrm>
            <a:custGeom>
              <a:avLst/>
              <a:gdLst>
                <a:gd name="T0" fmla="*/ 55 w 689"/>
                <a:gd name="T1" fmla="*/ 1162 h 1278"/>
                <a:gd name="T2" fmla="*/ 3 w 689"/>
                <a:gd name="T3" fmla="*/ 614 h 1278"/>
                <a:gd name="T4" fmla="*/ 39 w 689"/>
                <a:gd name="T5" fmla="*/ 32 h 1278"/>
                <a:gd name="T6" fmla="*/ 95 w 689"/>
                <a:gd name="T7" fmla="*/ 27 h 1278"/>
                <a:gd name="T8" fmla="*/ 96 w 689"/>
                <a:gd name="T9" fmla="*/ 135 h 1278"/>
                <a:gd name="T10" fmla="*/ 135 w 689"/>
                <a:gd name="T11" fmla="*/ 132 h 1278"/>
                <a:gd name="T12" fmla="*/ 145 w 689"/>
                <a:gd name="T13" fmla="*/ 25 h 1278"/>
                <a:gd name="T14" fmla="*/ 202 w 689"/>
                <a:gd name="T15" fmla="*/ 30 h 1278"/>
                <a:gd name="T16" fmla="*/ 192 w 689"/>
                <a:gd name="T17" fmla="*/ 129 h 1278"/>
                <a:gd name="T18" fmla="*/ 240 w 689"/>
                <a:gd name="T19" fmla="*/ 126 h 1278"/>
                <a:gd name="T20" fmla="*/ 241 w 689"/>
                <a:gd name="T21" fmla="*/ 30 h 1278"/>
                <a:gd name="T22" fmla="*/ 289 w 689"/>
                <a:gd name="T23" fmla="*/ 32 h 1278"/>
                <a:gd name="T24" fmla="*/ 294 w 689"/>
                <a:gd name="T25" fmla="*/ 126 h 1278"/>
                <a:gd name="T26" fmla="*/ 327 w 689"/>
                <a:gd name="T27" fmla="*/ 120 h 1278"/>
                <a:gd name="T28" fmla="*/ 324 w 689"/>
                <a:gd name="T29" fmla="*/ 32 h 1278"/>
                <a:gd name="T30" fmla="*/ 376 w 689"/>
                <a:gd name="T31" fmla="*/ 32 h 1278"/>
                <a:gd name="T32" fmla="*/ 375 w 689"/>
                <a:gd name="T33" fmla="*/ 129 h 1278"/>
                <a:gd name="T34" fmla="*/ 417 w 689"/>
                <a:gd name="T35" fmla="*/ 120 h 1278"/>
                <a:gd name="T36" fmla="*/ 415 w 689"/>
                <a:gd name="T37" fmla="*/ 34 h 1278"/>
                <a:gd name="T38" fmla="*/ 465 w 689"/>
                <a:gd name="T39" fmla="*/ 34 h 1278"/>
                <a:gd name="T40" fmla="*/ 462 w 689"/>
                <a:gd name="T41" fmla="*/ 126 h 1278"/>
                <a:gd name="T42" fmla="*/ 501 w 689"/>
                <a:gd name="T43" fmla="*/ 120 h 1278"/>
                <a:gd name="T44" fmla="*/ 509 w 689"/>
                <a:gd name="T45" fmla="*/ 32 h 1278"/>
                <a:gd name="T46" fmla="*/ 566 w 689"/>
                <a:gd name="T47" fmla="*/ 32 h 1278"/>
                <a:gd name="T48" fmla="*/ 561 w 689"/>
                <a:gd name="T49" fmla="*/ 117 h 1278"/>
                <a:gd name="T50" fmla="*/ 597 w 689"/>
                <a:gd name="T51" fmla="*/ 117 h 1278"/>
                <a:gd name="T52" fmla="*/ 592 w 689"/>
                <a:gd name="T53" fmla="*/ 32 h 1278"/>
                <a:gd name="T54" fmla="*/ 653 w 689"/>
                <a:gd name="T55" fmla="*/ 37 h 1278"/>
                <a:gd name="T56" fmla="*/ 684 w 689"/>
                <a:gd name="T57" fmla="*/ 599 h 1278"/>
                <a:gd name="T58" fmla="*/ 621 w 689"/>
                <a:gd name="T59" fmla="*/ 1170 h 1278"/>
                <a:gd name="T60" fmla="*/ 326 w 689"/>
                <a:gd name="T61" fmla="*/ 1248 h 1278"/>
                <a:gd name="T62" fmla="*/ 55 w 689"/>
                <a:gd name="T63" fmla="*/ 1162 h 12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9"/>
                <a:gd name="T97" fmla="*/ 0 h 1278"/>
                <a:gd name="T98" fmla="*/ 689 w 689"/>
                <a:gd name="T99" fmla="*/ 1278 h 12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9" h="1278">
                  <a:moveTo>
                    <a:pt x="55" y="1162"/>
                  </a:moveTo>
                  <a:cubicBezTo>
                    <a:pt x="1" y="1056"/>
                    <a:pt x="6" y="802"/>
                    <a:pt x="3" y="614"/>
                  </a:cubicBezTo>
                  <a:cubicBezTo>
                    <a:pt x="0" y="426"/>
                    <a:pt x="24" y="130"/>
                    <a:pt x="39" y="32"/>
                  </a:cubicBezTo>
                  <a:cubicBezTo>
                    <a:pt x="45" y="9"/>
                    <a:pt x="87" y="4"/>
                    <a:pt x="95" y="27"/>
                  </a:cubicBezTo>
                  <a:cubicBezTo>
                    <a:pt x="105" y="44"/>
                    <a:pt x="89" y="118"/>
                    <a:pt x="96" y="135"/>
                  </a:cubicBezTo>
                  <a:cubicBezTo>
                    <a:pt x="103" y="152"/>
                    <a:pt x="127" y="150"/>
                    <a:pt x="135" y="132"/>
                  </a:cubicBezTo>
                  <a:cubicBezTo>
                    <a:pt x="143" y="114"/>
                    <a:pt x="134" y="42"/>
                    <a:pt x="145" y="25"/>
                  </a:cubicBezTo>
                  <a:cubicBezTo>
                    <a:pt x="156" y="8"/>
                    <a:pt x="194" y="13"/>
                    <a:pt x="202" y="30"/>
                  </a:cubicBezTo>
                  <a:cubicBezTo>
                    <a:pt x="210" y="47"/>
                    <a:pt x="186" y="113"/>
                    <a:pt x="192" y="129"/>
                  </a:cubicBezTo>
                  <a:cubicBezTo>
                    <a:pt x="198" y="145"/>
                    <a:pt x="232" y="142"/>
                    <a:pt x="240" y="126"/>
                  </a:cubicBezTo>
                  <a:cubicBezTo>
                    <a:pt x="248" y="110"/>
                    <a:pt x="233" y="46"/>
                    <a:pt x="241" y="30"/>
                  </a:cubicBezTo>
                  <a:cubicBezTo>
                    <a:pt x="249" y="14"/>
                    <a:pt x="280" y="16"/>
                    <a:pt x="289" y="32"/>
                  </a:cubicBezTo>
                  <a:cubicBezTo>
                    <a:pt x="298" y="48"/>
                    <a:pt x="288" y="111"/>
                    <a:pt x="294" y="126"/>
                  </a:cubicBezTo>
                  <a:cubicBezTo>
                    <a:pt x="300" y="141"/>
                    <a:pt x="322" y="136"/>
                    <a:pt x="327" y="120"/>
                  </a:cubicBezTo>
                  <a:cubicBezTo>
                    <a:pt x="332" y="104"/>
                    <a:pt x="316" y="47"/>
                    <a:pt x="324" y="32"/>
                  </a:cubicBezTo>
                  <a:cubicBezTo>
                    <a:pt x="332" y="17"/>
                    <a:pt x="368" y="16"/>
                    <a:pt x="376" y="32"/>
                  </a:cubicBezTo>
                  <a:cubicBezTo>
                    <a:pt x="384" y="48"/>
                    <a:pt x="368" y="114"/>
                    <a:pt x="375" y="129"/>
                  </a:cubicBezTo>
                  <a:cubicBezTo>
                    <a:pt x="382" y="144"/>
                    <a:pt x="410" y="136"/>
                    <a:pt x="417" y="120"/>
                  </a:cubicBezTo>
                  <a:cubicBezTo>
                    <a:pt x="424" y="104"/>
                    <a:pt x="407" y="48"/>
                    <a:pt x="415" y="34"/>
                  </a:cubicBezTo>
                  <a:cubicBezTo>
                    <a:pt x="423" y="20"/>
                    <a:pt x="457" y="19"/>
                    <a:pt x="465" y="34"/>
                  </a:cubicBezTo>
                  <a:cubicBezTo>
                    <a:pt x="473" y="49"/>
                    <a:pt x="456" y="112"/>
                    <a:pt x="462" y="126"/>
                  </a:cubicBezTo>
                  <a:cubicBezTo>
                    <a:pt x="468" y="140"/>
                    <a:pt x="493" y="136"/>
                    <a:pt x="501" y="120"/>
                  </a:cubicBezTo>
                  <a:cubicBezTo>
                    <a:pt x="509" y="104"/>
                    <a:pt x="498" y="47"/>
                    <a:pt x="509" y="32"/>
                  </a:cubicBezTo>
                  <a:cubicBezTo>
                    <a:pt x="520" y="17"/>
                    <a:pt x="557" y="18"/>
                    <a:pt x="566" y="32"/>
                  </a:cubicBezTo>
                  <a:cubicBezTo>
                    <a:pt x="575" y="46"/>
                    <a:pt x="556" y="103"/>
                    <a:pt x="561" y="117"/>
                  </a:cubicBezTo>
                  <a:cubicBezTo>
                    <a:pt x="566" y="131"/>
                    <a:pt x="592" y="131"/>
                    <a:pt x="597" y="117"/>
                  </a:cubicBezTo>
                  <a:cubicBezTo>
                    <a:pt x="602" y="103"/>
                    <a:pt x="583" y="45"/>
                    <a:pt x="592" y="32"/>
                  </a:cubicBezTo>
                  <a:cubicBezTo>
                    <a:pt x="601" y="19"/>
                    <a:pt x="642" y="0"/>
                    <a:pt x="653" y="37"/>
                  </a:cubicBezTo>
                  <a:cubicBezTo>
                    <a:pt x="668" y="131"/>
                    <a:pt x="689" y="410"/>
                    <a:pt x="684" y="599"/>
                  </a:cubicBezTo>
                  <a:cubicBezTo>
                    <a:pt x="679" y="788"/>
                    <a:pt x="681" y="1062"/>
                    <a:pt x="621" y="1170"/>
                  </a:cubicBezTo>
                  <a:cubicBezTo>
                    <a:pt x="561" y="1278"/>
                    <a:pt x="420" y="1249"/>
                    <a:pt x="326" y="1248"/>
                  </a:cubicBezTo>
                  <a:cubicBezTo>
                    <a:pt x="232" y="1246"/>
                    <a:pt x="103" y="1266"/>
                    <a:pt x="55" y="1162"/>
                  </a:cubicBez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2160" y="2544"/>
              <a:ext cx="192" cy="288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INTESTINAL SURFACE AREA</a:t>
            </a:r>
          </a:p>
        </p:txBody>
      </p:sp>
      <p:graphicFrame>
        <p:nvGraphicFramePr>
          <p:cNvPr id="723971" name="Group 3"/>
          <p:cNvGraphicFramePr>
            <a:graphicFrameLocks noGrp="1"/>
          </p:cNvGraphicFramePr>
          <p:nvPr>
            <p:ph type="tbl" idx="1"/>
          </p:nvPr>
        </p:nvGraphicFramePr>
        <p:xfrm>
          <a:off x="677863" y="1752600"/>
          <a:ext cx="7696200" cy="3587750"/>
        </p:xfrm>
        <a:graphic>
          <a:graphicData uri="http://schemas.openxmlformats.org/drawingml/2006/table">
            <a:tbl>
              <a:tblPr/>
              <a:tblGrid>
                <a:gridCol w="2565400"/>
                <a:gridCol w="2565400"/>
                <a:gridCol w="25654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Type of Surface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Amplification Factor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Surface Area (cm</a:t>
                      </a:r>
                      <a:r>
                        <a:rPr kumimoji="0" lang="en-GB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Mucosal cylinder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3,300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Folds of Kerckring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Villi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Microvilli</a:t>
                      </a:r>
                    </a:p>
                  </a:txBody>
                  <a:tcPr marL="95250" marR="95250" marT="190500" marB="9525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2,000,000</a:t>
                      </a:r>
                    </a:p>
                  </a:txBody>
                  <a:tcPr marL="95250" marR="95250" marT="190500" marB="9525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C00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9" name="Text Box 34"/>
          <p:cNvSpPr txBox="1">
            <a:spLocks noChangeArrowheads="1"/>
          </p:cNvSpPr>
          <p:nvPr/>
        </p:nvSpPr>
        <p:spPr bwMode="auto">
          <a:xfrm>
            <a:off x="947738" y="5410200"/>
            <a:ext cx="67738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Arial" charset="0"/>
              </a:rPr>
              <a:t>Total surface area = 200 m</a:t>
            </a:r>
            <a:r>
              <a:rPr lang="en-GB" baseline="30000">
                <a:solidFill>
                  <a:schemeClr val="tx1"/>
                </a:solidFill>
                <a:latin typeface="Arial" charset="0"/>
              </a:rPr>
              <a:t>2</a:t>
            </a:r>
          </a:p>
          <a:p>
            <a:pPr algn="ctr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  <a:latin typeface="Arial" charset="0"/>
              </a:rPr>
              <a:t>Double tennis court  = 175 m</a:t>
            </a:r>
            <a:r>
              <a:rPr lang="en-GB" baseline="300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228600"/>
            <a:ext cx="3200400" cy="1295400"/>
          </a:xfrm>
        </p:spPr>
        <p:txBody>
          <a:bodyPr/>
          <a:lstStyle/>
          <a:p>
            <a:r>
              <a:rPr lang="en-GB" smtClean="0"/>
              <a:t>EM of Intestine</a:t>
            </a:r>
          </a:p>
        </p:txBody>
      </p:sp>
      <p:pic>
        <p:nvPicPr>
          <p:cNvPr id="13315" name="Picture 4" descr="Inte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9713"/>
            <a:ext cx="3519487" cy="661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410075" y="5543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210175" y="2771775"/>
            <a:ext cx="35861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Note:</a:t>
            </a:r>
          </a:p>
          <a:p>
            <a:pPr>
              <a:spcBef>
                <a:spcPct val="50000"/>
              </a:spcBef>
            </a:pPr>
            <a:r>
              <a:rPr lang="en-GB"/>
              <a:t>Microvilli</a:t>
            </a:r>
          </a:p>
          <a:p>
            <a:pPr>
              <a:spcBef>
                <a:spcPct val="50000"/>
              </a:spcBef>
            </a:pPr>
            <a:r>
              <a:rPr lang="en-GB"/>
              <a:t>ER in absorptive cells</a:t>
            </a:r>
          </a:p>
          <a:p>
            <a:pPr>
              <a:spcBef>
                <a:spcPct val="50000"/>
              </a:spcBef>
            </a:pPr>
            <a:r>
              <a:rPr lang="en-GB"/>
              <a:t>Goblet cell with mucus vesicles</a:t>
            </a:r>
          </a:p>
          <a:p>
            <a:pPr>
              <a:spcBef>
                <a:spcPct val="50000"/>
              </a:spcBef>
            </a:pPr>
            <a:r>
              <a:rPr lang="en-GB"/>
              <a:t>Nucleus</a:t>
            </a:r>
          </a:p>
          <a:p>
            <a:pPr>
              <a:spcBef>
                <a:spcPct val="50000"/>
              </a:spcBef>
            </a:pPr>
            <a:r>
              <a:rPr lang="en-GB"/>
              <a:t>Capillary with erythrocyte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7244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276600" y="2514600"/>
            <a:ext cx="2667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INTESTINAL STRUCTURE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19800" y="2438400"/>
            <a:ext cx="2743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solidFill>
                  <a:schemeClr val="tx2"/>
                </a:solidFill>
                <a:latin typeface="Arial" charset="0"/>
              </a:rPr>
              <a:t>Villus tip enterocytes express the genes that are necessary for active transport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609600"/>
            <a:ext cx="7450138" cy="9144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Digestive and transport properties of villus and crypt regions differ</a:t>
            </a:r>
          </a:p>
        </p:txBody>
      </p:sp>
      <p:pic>
        <p:nvPicPr>
          <p:cNvPr id="15363" name="Picture 3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393" r="54121"/>
          <a:stretch>
            <a:fillRect/>
          </a:stretch>
        </p:blipFill>
        <p:spPr bwMode="auto">
          <a:xfrm>
            <a:off x="338138" y="2057400"/>
            <a:ext cx="12192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2164" name="Group 4"/>
          <p:cNvGraphicFramePr>
            <a:graphicFrameLocks noGrp="1"/>
          </p:cNvGraphicFramePr>
          <p:nvPr/>
        </p:nvGraphicFramePr>
        <p:xfrm>
          <a:off x="1897063" y="2362200"/>
          <a:ext cx="6942137" cy="2565400"/>
        </p:xfrm>
        <a:graphic>
          <a:graphicData uri="http://schemas.openxmlformats.org/drawingml/2006/table">
            <a:tbl>
              <a:tblPr/>
              <a:tblGrid>
                <a:gridCol w="1074737"/>
                <a:gridCol w="1552575"/>
                <a:gridCol w="1314450"/>
                <a:gridCol w="1314450"/>
                <a:gridCol w="1685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Brush border hydrolases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Nutrient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Net water &amp; ion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Permeability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Villus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Abundant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Absorption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Crypt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Sparse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18095" r="56599" b="14319"/>
          <a:stretch>
            <a:fillRect/>
          </a:stretch>
        </p:blipFill>
        <p:spPr bwMode="auto">
          <a:xfrm>
            <a:off x="406400" y="304800"/>
            <a:ext cx="208438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609600"/>
            <a:ext cx="5756275" cy="9144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Cells of the Intestinal Mucosa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60800" y="1828800"/>
            <a:ext cx="200660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Enterocytes		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Goblet cells</a:t>
            </a:r>
          </a:p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            M-cells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Enteroendocrine cells</a:t>
            </a:r>
          </a:p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Paneth cells</a:t>
            </a:r>
          </a:p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4213" name="Text Box 5"/>
          <p:cNvSpPr txBox="1">
            <a:spLocks noChangeArrowheads="1"/>
          </p:cNvSpPr>
          <p:nvPr/>
        </p:nvSpPr>
        <p:spPr bwMode="auto">
          <a:xfrm>
            <a:off x="6300788" y="2349500"/>
            <a:ext cx="23876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Intra-epithelial lymphocytes (T)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Lamina propria lymphocytes (B)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Dendritic cells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Monocytes	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Myofibroblasts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Vascular &amp; lymphatic cells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Neuronal cells etc.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438400" y="4495800"/>
            <a:ext cx="947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Stem cells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116263" y="2438400"/>
            <a:ext cx="609600" cy="1905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182938" y="3276600"/>
            <a:ext cx="542925" cy="1295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182938" y="4800600"/>
            <a:ext cx="542925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182938" y="5181600"/>
            <a:ext cx="609600" cy="457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2913063" y="1447800"/>
            <a:ext cx="5756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Base of Small Intestinal Crypt</a:t>
            </a:r>
          </a:p>
        </p:txBody>
      </p:sp>
      <p:pic>
        <p:nvPicPr>
          <p:cNvPr id="17411" name="Picture 6" descr="Intes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1579563"/>
            <a:ext cx="4741862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502400" y="2322513"/>
            <a:ext cx="20177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Stem cell in mitosis</a:t>
            </a:r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r>
              <a:rPr lang="en-GB"/>
              <a:t>Paneth cell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Epithelial Cells Are Continually Renewed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0550" y="1752600"/>
            <a:ext cx="6484938" cy="4343400"/>
          </a:xfrm>
          <a:noFill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GB" sz="2000" smtClean="0"/>
              <a:t>Cell death (apoptosis) and extrusion</a:t>
            </a:r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		Turnover time = 48 – 72 h</a:t>
            </a:r>
          </a:p>
          <a:p>
            <a:endParaRPr lang="en-GB" sz="2000" smtClean="0"/>
          </a:p>
          <a:p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Dividing  cells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Stem cells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		Number of cells lost =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			number of cells formed</a:t>
            </a:r>
          </a:p>
          <a:p>
            <a:endParaRPr lang="en-GB" sz="2000" smtClean="0"/>
          </a:p>
        </p:txBody>
      </p:sp>
      <p:pic>
        <p:nvPicPr>
          <p:cNvPr id="18436" name="Picture 4" descr="cd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393" r="54121"/>
          <a:stretch>
            <a:fillRect/>
          </a:stretch>
        </p:blipFill>
        <p:spPr bwMode="auto">
          <a:xfrm>
            <a:off x="609600" y="2209800"/>
            <a:ext cx="1098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657600" y="25908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8438" name="Picture 6" descr="villus-t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28800"/>
            <a:ext cx="15335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2" t="30174" r="59962" b="55205"/>
          <a:stretch>
            <a:fillRect/>
          </a:stretch>
        </p:blipFill>
        <p:spPr bwMode="auto">
          <a:xfrm>
            <a:off x="474663" y="1905000"/>
            <a:ext cx="13795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620000" cy="914400"/>
          </a:xfrm>
          <a:noFill/>
        </p:spPr>
        <p:txBody>
          <a:bodyPr lIns="92075" tIns="46038" rIns="92075" bIns="46038"/>
          <a:lstStyle/>
          <a:p>
            <a:r>
              <a:rPr lang="en-GB" sz="2200" smtClean="0"/>
              <a:t>The Brush-border &amp; Basolateral domains of enterocytes are structurally &amp; functionally distinct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438400" y="2057400"/>
            <a:ext cx="2303463" cy="2819400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5400000">
            <a:off x="1828801" y="2049462"/>
            <a:ext cx="1219200" cy="2301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3048000" y="2438400"/>
            <a:ext cx="971550" cy="2028825"/>
          </a:xfrm>
          <a:custGeom>
            <a:avLst/>
            <a:gdLst>
              <a:gd name="T0" fmla="*/ 2147483647 w 689"/>
              <a:gd name="T1" fmla="*/ 2147483647 h 1278"/>
              <a:gd name="T2" fmla="*/ 2147483647 w 689"/>
              <a:gd name="T3" fmla="*/ 2147483647 h 1278"/>
              <a:gd name="T4" fmla="*/ 2147483647 w 689"/>
              <a:gd name="T5" fmla="*/ 2147483647 h 1278"/>
              <a:gd name="T6" fmla="*/ 2147483647 w 689"/>
              <a:gd name="T7" fmla="*/ 2147483647 h 1278"/>
              <a:gd name="T8" fmla="*/ 2147483647 w 689"/>
              <a:gd name="T9" fmla="*/ 2147483647 h 1278"/>
              <a:gd name="T10" fmla="*/ 2147483647 w 689"/>
              <a:gd name="T11" fmla="*/ 2147483647 h 1278"/>
              <a:gd name="T12" fmla="*/ 2147483647 w 689"/>
              <a:gd name="T13" fmla="*/ 2147483647 h 1278"/>
              <a:gd name="T14" fmla="*/ 2147483647 w 689"/>
              <a:gd name="T15" fmla="*/ 2147483647 h 1278"/>
              <a:gd name="T16" fmla="*/ 2147483647 w 689"/>
              <a:gd name="T17" fmla="*/ 2147483647 h 1278"/>
              <a:gd name="T18" fmla="*/ 2147483647 w 689"/>
              <a:gd name="T19" fmla="*/ 2147483647 h 1278"/>
              <a:gd name="T20" fmla="*/ 2147483647 w 689"/>
              <a:gd name="T21" fmla="*/ 2147483647 h 1278"/>
              <a:gd name="T22" fmla="*/ 2147483647 w 689"/>
              <a:gd name="T23" fmla="*/ 2147483647 h 1278"/>
              <a:gd name="T24" fmla="*/ 2147483647 w 689"/>
              <a:gd name="T25" fmla="*/ 2147483647 h 1278"/>
              <a:gd name="T26" fmla="*/ 2147483647 w 689"/>
              <a:gd name="T27" fmla="*/ 2147483647 h 1278"/>
              <a:gd name="T28" fmla="*/ 2147483647 w 689"/>
              <a:gd name="T29" fmla="*/ 2147483647 h 1278"/>
              <a:gd name="T30" fmla="*/ 2147483647 w 689"/>
              <a:gd name="T31" fmla="*/ 2147483647 h 1278"/>
              <a:gd name="T32" fmla="*/ 2147483647 w 689"/>
              <a:gd name="T33" fmla="*/ 2147483647 h 1278"/>
              <a:gd name="T34" fmla="*/ 2147483647 w 689"/>
              <a:gd name="T35" fmla="*/ 2147483647 h 1278"/>
              <a:gd name="T36" fmla="*/ 2147483647 w 689"/>
              <a:gd name="T37" fmla="*/ 2147483647 h 1278"/>
              <a:gd name="T38" fmla="*/ 2147483647 w 689"/>
              <a:gd name="T39" fmla="*/ 2147483647 h 1278"/>
              <a:gd name="T40" fmla="*/ 2147483647 w 689"/>
              <a:gd name="T41" fmla="*/ 2147483647 h 1278"/>
              <a:gd name="T42" fmla="*/ 2147483647 w 689"/>
              <a:gd name="T43" fmla="*/ 2147483647 h 1278"/>
              <a:gd name="T44" fmla="*/ 2147483647 w 689"/>
              <a:gd name="T45" fmla="*/ 2147483647 h 1278"/>
              <a:gd name="T46" fmla="*/ 2147483647 w 689"/>
              <a:gd name="T47" fmla="*/ 2147483647 h 1278"/>
              <a:gd name="T48" fmla="*/ 2147483647 w 689"/>
              <a:gd name="T49" fmla="*/ 2147483647 h 1278"/>
              <a:gd name="T50" fmla="*/ 2147483647 w 689"/>
              <a:gd name="T51" fmla="*/ 2147483647 h 1278"/>
              <a:gd name="T52" fmla="*/ 2147483647 w 689"/>
              <a:gd name="T53" fmla="*/ 2147483647 h 1278"/>
              <a:gd name="T54" fmla="*/ 2147483647 w 689"/>
              <a:gd name="T55" fmla="*/ 2147483647 h 1278"/>
              <a:gd name="T56" fmla="*/ 2147483647 w 689"/>
              <a:gd name="T57" fmla="*/ 2147483647 h 1278"/>
              <a:gd name="T58" fmla="*/ 2147483647 w 689"/>
              <a:gd name="T59" fmla="*/ 2147483647 h 1278"/>
              <a:gd name="T60" fmla="*/ 2147483647 w 689"/>
              <a:gd name="T61" fmla="*/ 2147483647 h 1278"/>
              <a:gd name="T62" fmla="*/ 2147483647 w 689"/>
              <a:gd name="T63" fmla="*/ 2147483647 h 12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89"/>
              <a:gd name="T97" fmla="*/ 0 h 1278"/>
              <a:gd name="T98" fmla="*/ 689 w 689"/>
              <a:gd name="T99" fmla="*/ 1278 h 12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89" h="1278">
                <a:moveTo>
                  <a:pt x="55" y="1162"/>
                </a:moveTo>
                <a:cubicBezTo>
                  <a:pt x="1" y="1056"/>
                  <a:pt x="6" y="802"/>
                  <a:pt x="3" y="614"/>
                </a:cubicBezTo>
                <a:cubicBezTo>
                  <a:pt x="0" y="426"/>
                  <a:pt x="24" y="130"/>
                  <a:pt x="39" y="32"/>
                </a:cubicBezTo>
                <a:cubicBezTo>
                  <a:pt x="45" y="9"/>
                  <a:pt x="87" y="4"/>
                  <a:pt x="95" y="27"/>
                </a:cubicBezTo>
                <a:cubicBezTo>
                  <a:pt x="105" y="44"/>
                  <a:pt x="89" y="118"/>
                  <a:pt x="96" y="135"/>
                </a:cubicBezTo>
                <a:cubicBezTo>
                  <a:pt x="103" y="152"/>
                  <a:pt x="127" y="150"/>
                  <a:pt x="135" y="132"/>
                </a:cubicBezTo>
                <a:cubicBezTo>
                  <a:pt x="143" y="114"/>
                  <a:pt x="134" y="42"/>
                  <a:pt x="145" y="25"/>
                </a:cubicBezTo>
                <a:cubicBezTo>
                  <a:pt x="156" y="8"/>
                  <a:pt x="194" y="13"/>
                  <a:pt x="202" y="30"/>
                </a:cubicBezTo>
                <a:cubicBezTo>
                  <a:pt x="210" y="47"/>
                  <a:pt x="186" y="113"/>
                  <a:pt x="192" y="129"/>
                </a:cubicBezTo>
                <a:cubicBezTo>
                  <a:pt x="198" y="145"/>
                  <a:pt x="232" y="142"/>
                  <a:pt x="240" y="126"/>
                </a:cubicBezTo>
                <a:cubicBezTo>
                  <a:pt x="248" y="110"/>
                  <a:pt x="233" y="46"/>
                  <a:pt x="241" y="30"/>
                </a:cubicBezTo>
                <a:cubicBezTo>
                  <a:pt x="249" y="14"/>
                  <a:pt x="280" y="16"/>
                  <a:pt x="289" y="32"/>
                </a:cubicBezTo>
                <a:cubicBezTo>
                  <a:pt x="298" y="48"/>
                  <a:pt x="288" y="111"/>
                  <a:pt x="294" y="126"/>
                </a:cubicBezTo>
                <a:cubicBezTo>
                  <a:pt x="300" y="141"/>
                  <a:pt x="322" y="136"/>
                  <a:pt x="327" y="120"/>
                </a:cubicBezTo>
                <a:cubicBezTo>
                  <a:pt x="332" y="104"/>
                  <a:pt x="316" y="47"/>
                  <a:pt x="324" y="32"/>
                </a:cubicBezTo>
                <a:cubicBezTo>
                  <a:pt x="332" y="17"/>
                  <a:pt x="368" y="16"/>
                  <a:pt x="376" y="32"/>
                </a:cubicBezTo>
                <a:cubicBezTo>
                  <a:pt x="384" y="48"/>
                  <a:pt x="368" y="114"/>
                  <a:pt x="375" y="129"/>
                </a:cubicBezTo>
                <a:cubicBezTo>
                  <a:pt x="382" y="144"/>
                  <a:pt x="410" y="136"/>
                  <a:pt x="417" y="120"/>
                </a:cubicBezTo>
                <a:cubicBezTo>
                  <a:pt x="424" y="104"/>
                  <a:pt x="407" y="48"/>
                  <a:pt x="415" y="34"/>
                </a:cubicBezTo>
                <a:cubicBezTo>
                  <a:pt x="423" y="20"/>
                  <a:pt x="457" y="19"/>
                  <a:pt x="465" y="34"/>
                </a:cubicBezTo>
                <a:cubicBezTo>
                  <a:pt x="473" y="49"/>
                  <a:pt x="456" y="112"/>
                  <a:pt x="462" y="126"/>
                </a:cubicBezTo>
                <a:cubicBezTo>
                  <a:pt x="468" y="140"/>
                  <a:pt x="493" y="136"/>
                  <a:pt x="501" y="120"/>
                </a:cubicBezTo>
                <a:cubicBezTo>
                  <a:pt x="509" y="104"/>
                  <a:pt x="498" y="47"/>
                  <a:pt x="509" y="32"/>
                </a:cubicBezTo>
                <a:cubicBezTo>
                  <a:pt x="520" y="17"/>
                  <a:pt x="557" y="18"/>
                  <a:pt x="566" y="32"/>
                </a:cubicBezTo>
                <a:cubicBezTo>
                  <a:pt x="575" y="46"/>
                  <a:pt x="556" y="103"/>
                  <a:pt x="561" y="117"/>
                </a:cubicBezTo>
                <a:cubicBezTo>
                  <a:pt x="566" y="131"/>
                  <a:pt x="592" y="131"/>
                  <a:pt x="597" y="117"/>
                </a:cubicBezTo>
                <a:cubicBezTo>
                  <a:pt x="602" y="103"/>
                  <a:pt x="583" y="45"/>
                  <a:pt x="592" y="32"/>
                </a:cubicBezTo>
                <a:cubicBezTo>
                  <a:pt x="601" y="19"/>
                  <a:pt x="642" y="0"/>
                  <a:pt x="653" y="37"/>
                </a:cubicBezTo>
                <a:cubicBezTo>
                  <a:pt x="668" y="131"/>
                  <a:pt x="689" y="410"/>
                  <a:pt x="684" y="599"/>
                </a:cubicBezTo>
                <a:cubicBezTo>
                  <a:pt x="679" y="788"/>
                  <a:pt x="681" y="1062"/>
                  <a:pt x="621" y="1170"/>
                </a:cubicBezTo>
                <a:cubicBezTo>
                  <a:pt x="561" y="1278"/>
                  <a:pt x="420" y="1249"/>
                  <a:pt x="326" y="1248"/>
                </a:cubicBezTo>
                <a:cubicBezTo>
                  <a:pt x="232" y="1246"/>
                  <a:pt x="103" y="1266"/>
                  <a:pt x="55" y="1162"/>
                </a:cubicBezTo>
                <a:close/>
              </a:path>
            </a:pathLst>
          </a:custGeom>
          <a:solidFill>
            <a:srgbClr val="FF66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3319463" y="3552825"/>
            <a:ext cx="269875" cy="457200"/>
          </a:xfrm>
          <a:prstGeom prst="ellipse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5400000">
            <a:off x="4267201" y="1363662"/>
            <a:ext cx="1219200" cy="2301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6787057">
            <a:off x="4334669" y="3648869"/>
            <a:ext cx="1219200" cy="2303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 rot="5413629">
            <a:off x="5184775" y="4481513"/>
            <a:ext cx="1752600" cy="2235200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 rot="5439952">
            <a:off x="5114132" y="1429544"/>
            <a:ext cx="1963737" cy="2301875"/>
          </a:xfrm>
          <a:prstGeom prst="ellipse">
            <a:avLst/>
          </a:prstGeom>
          <a:solidFill>
            <a:srgbClr val="DDDDDD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4864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56896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56213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58928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54181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55546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60960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6299200" y="17526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64341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62309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63674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60277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61642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5824538" y="19050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>
            <a:off x="59610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5757863" y="2057400"/>
            <a:ext cx="203200" cy="990600"/>
          </a:xfrm>
          <a:prstGeom prst="can">
            <a:avLst>
              <a:gd name="adj" fmla="val 121875"/>
            </a:avLst>
          </a:prstGeom>
          <a:solidFill>
            <a:srgbClr val="FF66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5621338" y="2209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5157788" y="2792413"/>
            <a:ext cx="1649412" cy="735012"/>
          </a:xfrm>
          <a:custGeom>
            <a:avLst/>
            <a:gdLst>
              <a:gd name="T0" fmla="*/ 2147483647 w 1169"/>
              <a:gd name="T1" fmla="*/ 0 h 463"/>
              <a:gd name="T2" fmla="*/ 2147483647 w 1169"/>
              <a:gd name="T3" fmla="*/ 2147483647 h 463"/>
              <a:gd name="T4" fmla="*/ 2147483647 w 1169"/>
              <a:gd name="T5" fmla="*/ 2147483647 h 463"/>
              <a:gd name="T6" fmla="*/ 2147483647 w 1169"/>
              <a:gd name="T7" fmla="*/ 2147483647 h 463"/>
              <a:gd name="T8" fmla="*/ 2147483647 w 1169"/>
              <a:gd name="T9" fmla="*/ 2147483647 h 463"/>
              <a:gd name="T10" fmla="*/ 2147483647 w 1169"/>
              <a:gd name="T11" fmla="*/ 2147483647 h 463"/>
              <a:gd name="T12" fmla="*/ 2147483647 w 1169"/>
              <a:gd name="T13" fmla="*/ 2147483647 h 463"/>
              <a:gd name="T14" fmla="*/ 2147483647 w 1169"/>
              <a:gd name="T15" fmla="*/ 2147483647 h 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9"/>
              <a:gd name="T25" fmla="*/ 0 h 463"/>
              <a:gd name="T26" fmla="*/ 1169 w 1169"/>
              <a:gd name="T27" fmla="*/ 463 h 4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9" h="463">
                <a:moveTo>
                  <a:pt x="1111" y="0"/>
                </a:moveTo>
                <a:cubicBezTo>
                  <a:pt x="1169" y="8"/>
                  <a:pt x="1154" y="57"/>
                  <a:pt x="1111" y="144"/>
                </a:cubicBezTo>
                <a:cubicBezTo>
                  <a:pt x="1142" y="189"/>
                  <a:pt x="1160" y="306"/>
                  <a:pt x="1121" y="350"/>
                </a:cubicBezTo>
                <a:cubicBezTo>
                  <a:pt x="1056" y="405"/>
                  <a:pt x="1010" y="399"/>
                  <a:pt x="936" y="432"/>
                </a:cubicBezTo>
                <a:cubicBezTo>
                  <a:pt x="868" y="455"/>
                  <a:pt x="617" y="452"/>
                  <a:pt x="535" y="463"/>
                </a:cubicBezTo>
                <a:cubicBezTo>
                  <a:pt x="494" y="442"/>
                  <a:pt x="281" y="358"/>
                  <a:pt x="154" y="319"/>
                </a:cubicBezTo>
                <a:cubicBezTo>
                  <a:pt x="123" y="288"/>
                  <a:pt x="106" y="267"/>
                  <a:pt x="92" y="226"/>
                </a:cubicBezTo>
                <a:cubicBezTo>
                  <a:pt x="57" y="118"/>
                  <a:pt x="0" y="175"/>
                  <a:pt x="185" y="31"/>
                </a:cubicBezTo>
              </a:path>
            </a:pathLst>
          </a:custGeom>
          <a:solidFill>
            <a:srgbClr val="FF66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5148263" y="2819400"/>
            <a:ext cx="1739900" cy="735013"/>
          </a:xfrm>
          <a:custGeom>
            <a:avLst/>
            <a:gdLst>
              <a:gd name="T0" fmla="*/ 2147483647 w 1233"/>
              <a:gd name="T1" fmla="*/ 0 h 463"/>
              <a:gd name="T2" fmla="*/ 2147483647 w 1233"/>
              <a:gd name="T3" fmla="*/ 2147483647 h 463"/>
              <a:gd name="T4" fmla="*/ 2147483647 w 1233"/>
              <a:gd name="T5" fmla="*/ 2147483647 h 463"/>
              <a:gd name="T6" fmla="*/ 2147483647 w 1233"/>
              <a:gd name="T7" fmla="*/ 2147483647 h 463"/>
              <a:gd name="T8" fmla="*/ 2147483647 w 1233"/>
              <a:gd name="T9" fmla="*/ 2147483647 h 463"/>
              <a:gd name="T10" fmla="*/ 2147483647 w 1233"/>
              <a:gd name="T11" fmla="*/ 2147483647 h 463"/>
              <a:gd name="T12" fmla="*/ 2147483647 w 1233"/>
              <a:gd name="T13" fmla="*/ 2147483647 h 463"/>
              <a:gd name="T14" fmla="*/ 2147483647 w 1233"/>
              <a:gd name="T15" fmla="*/ 2147483647 h 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33"/>
              <a:gd name="T25" fmla="*/ 0 h 463"/>
              <a:gd name="T26" fmla="*/ 1233 w 1233"/>
              <a:gd name="T27" fmla="*/ 463 h 4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33" h="463">
                <a:moveTo>
                  <a:pt x="1111" y="0"/>
                </a:moveTo>
                <a:cubicBezTo>
                  <a:pt x="1169" y="8"/>
                  <a:pt x="1233" y="71"/>
                  <a:pt x="1190" y="158"/>
                </a:cubicBezTo>
                <a:cubicBezTo>
                  <a:pt x="1221" y="203"/>
                  <a:pt x="1160" y="306"/>
                  <a:pt x="1121" y="350"/>
                </a:cubicBezTo>
                <a:cubicBezTo>
                  <a:pt x="1056" y="405"/>
                  <a:pt x="1010" y="399"/>
                  <a:pt x="936" y="432"/>
                </a:cubicBezTo>
                <a:cubicBezTo>
                  <a:pt x="868" y="455"/>
                  <a:pt x="617" y="452"/>
                  <a:pt x="535" y="463"/>
                </a:cubicBezTo>
                <a:cubicBezTo>
                  <a:pt x="494" y="442"/>
                  <a:pt x="281" y="358"/>
                  <a:pt x="154" y="319"/>
                </a:cubicBezTo>
                <a:cubicBezTo>
                  <a:pt x="123" y="288"/>
                  <a:pt x="124" y="271"/>
                  <a:pt x="110" y="230"/>
                </a:cubicBezTo>
                <a:cubicBezTo>
                  <a:pt x="75" y="122"/>
                  <a:pt x="0" y="175"/>
                  <a:pt x="185" y="31"/>
                </a:cubicBezTo>
              </a:path>
            </a:pathLst>
          </a:cu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6027738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8" name="Line 32"/>
          <p:cNvSpPr>
            <a:spLocks noChangeShapeType="1"/>
          </p:cNvSpPr>
          <p:nvPr/>
        </p:nvSpPr>
        <p:spPr bwMode="auto">
          <a:xfrm>
            <a:off x="6096000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5689600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5621338" y="2209800"/>
            <a:ext cx="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5757863" y="2209800"/>
            <a:ext cx="203200" cy="838200"/>
            <a:chOff x="5376" y="2208"/>
            <a:chExt cx="144" cy="528"/>
          </a:xfrm>
        </p:grpSpPr>
        <p:sp>
          <p:nvSpPr>
            <p:cNvPr id="19614" name="Line 36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5" name="Line 37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6" name="Line 38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7" name="Line 39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8" name="Line 40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9" name="Line 41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92" name="Group 42"/>
          <p:cNvGrpSpPr>
            <a:grpSpLocks/>
          </p:cNvGrpSpPr>
          <p:nvPr/>
        </p:nvGrpSpPr>
        <p:grpSpPr bwMode="auto">
          <a:xfrm>
            <a:off x="6164263" y="2209800"/>
            <a:ext cx="203200" cy="838200"/>
            <a:chOff x="5376" y="2208"/>
            <a:chExt cx="144" cy="528"/>
          </a:xfrm>
        </p:grpSpPr>
        <p:sp>
          <p:nvSpPr>
            <p:cNvPr id="19608" name="Line 43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9" name="Line 44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0" name="Line 45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1" name="Line 46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2" name="Line 47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13" name="Line 48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493" name="Line 49"/>
          <p:cNvSpPr>
            <a:spLocks noChangeShapeType="1"/>
          </p:cNvSpPr>
          <p:nvPr/>
        </p:nvSpPr>
        <p:spPr bwMode="auto">
          <a:xfrm>
            <a:off x="5486400" y="3048000"/>
            <a:ext cx="1084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4" name="Line 50"/>
          <p:cNvSpPr>
            <a:spLocks noChangeShapeType="1"/>
          </p:cNvSpPr>
          <p:nvPr/>
        </p:nvSpPr>
        <p:spPr bwMode="auto">
          <a:xfrm>
            <a:off x="5689600" y="2895600"/>
            <a:ext cx="1084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95" name="Line 51"/>
          <p:cNvSpPr>
            <a:spLocks noChangeShapeType="1"/>
          </p:cNvSpPr>
          <p:nvPr/>
        </p:nvSpPr>
        <p:spPr bwMode="auto">
          <a:xfrm>
            <a:off x="5351463" y="2971800"/>
            <a:ext cx="10826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9496" name="Group 52"/>
          <p:cNvGrpSpPr>
            <a:grpSpLocks/>
          </p:cNvGrpSpPr>
          <p:nvPr/>
        </p:nvGrpSpPr>
        <p:grpSpPr bwMode="auto">
          <a:xfrm>
            <a:off x="6027738" y="1752600"/>
            <a:ext cx="271462" cy="381000"/>
            <a:chOff x="5568" y="2064"/>
            <a:chExt cx="288" cy="240"/>
          </a:xfrm>
        </p:grpSpPr>
        <p:sp>
          <p:nvSpPr>
            <p:cNvPr id="19603" name="Freeform 5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4" name="Freeform 5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5" name="Freeform 5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6" name="Freeform 5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7" name="Freeform 5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97" name="Group 58"/>
          <p:cNvGrpSpPr>
            <a:grpSpLocks/>
          </p:cNvGrpSpPr>
          <p:nvPr/>
        </p:nvGrpSpPr>
        <p:grpSpPr bwMode="auto">
          <a:xfrm>
            <a:off x="5554663" y="1752600"/>
            <a:ext cx="269875" cy="381000"/>
            <a:chOff x="5568" y="2064"/>
            <a:chExt cx="288" cy="240"/>
          </a:xfrm>
        </p:grpSpPr>
        <p:sp>
          <p:nvSpPr>
            <p:cNvPr id="19598" name="Freeform 5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Freeform 6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0" name="Freeform 6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1" name="Freeform 6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02" name="Freeform 6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98" name="Group 64"/>
          <p:cNvGrpSpPr>
            <a:grpSpLocks/>
          </p:cNvGrpSpPr>
          <p:nvPr/>
        </p:nvGrpSpPr>
        <p:grpSpPr bwMode="auto">
          <a:xfrm>
            <a:off x="5621338" y="1600200"/>
            <a:ext cx="271462" cy="381000"/>
            <a:chOff x="5568" y="2064"/>
            <a:chExt cx="288" cy="240"/>
          </a:xfrm>
        </p:grpSpPr>
        <p:sp>
          <p:nvSpPr>
            <p:cNvPr id="19593" name="Freeform 6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Freeform 6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5" name="Freeform 6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Freeform 6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Freeform 6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99" name="Group 70"/>
          <p:cNvGrpSpPr>
            <a:grpSpLocks/>
          </p:cNvGrpSpPr>
          <p:nvPr/>
        </p:nvGrpSpPr>
        <p:grpSpPr bwMode="auto">
          <a:xfrm>
            <a:off x="5418138" y="1752600"/>
            <a:ext cx="271462" cy="381000"/>
            <a:chOff x="5568" y="2064"/>
            <a:chExt cx="288" cy="240"/>
          </a:xfrm>
        </p:grpSpPr>
        <p:sp>
          <p:nvSpPr>
            <p:cNvPr id="19588" name="Freeform 7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9" name="Freeform 7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Freeform 7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Freeform 7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Freeform 7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0" name="Group 76"/>
          <p:cNvGrpSpPr>
            <a:grpSpLocks/>
          </p:cNvGrpSpPr>
          <p:nvPr/>
        </p:nvGrpSpPr>
        <p:grpSpPr bwMode="auto">
          <a:xfrm>
            <a:off x="5824538" y="1752600"/>
            <a:ext cx="271462" cy="381000"/>
            <a:chOff x="5568" y="2064"/>
            <a:chExt cx="288" cy="240"/>
          </a:xfrm>
        </p:grpSpPr>
        <p:sp>
          <p:nvSpPr>
            <p:cNvPr id="19583" name="Freeform 7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Freeform 7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Freeform 7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Freeform 8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7" name="Freeform 8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1" name="Group 82"/>
          <p:cNvGrpSpPr>
            <a:grpSpLocks/>
          </p:cNvGrpSpPr>
          <p:nvPr/>
        </p:nvGrpSpPr>
        <p:grpSpPr bwMode="auto">
          <a:xfrm>
            <a:off x="6299200" y="1600200"/>
            <a:ext cx="271463" cy="381000"/>
            <a:chOff x="5568" y="2064"/>
            <a:chExt cx="288" cy="240"/>
          </a:xfrm>
        </p:grpSpPr>
        <p:sp>
          <p:nvSpPr>
            <p:cNvPr id="19578" name="Freeform 8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9" name="Freeform 8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0" name="Freeform 8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1" name="Freeform 8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82" name="Freeform 8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2" name="Group 88"/>
          <p:cNvGrpSpPr>
            <a:grpSpLocks/>
          </p:cNvGrpSpPr>
          <p:nvPr/>
        </p:nvGrpSpPr>
        <p:grpSpPr bwMode="auto">
          <a:xfrm>
            <a:off x="6096000" y="1600200"/>
            <a:ext cx="271463" cy="381000"/>
            <a:chOff x="5568" y="2064"/>
            <a:chExt cx="288" cy="240"/>
          </a:xfrm>
        </p:grpSpPr>
        <p:sp>
          <p:nvSpPr>
            <p:cNvPr id="19573" name="Freeform 8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4" name="Freeform 9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5" name="Freeform 9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6" name="Freeform 9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7" name="Freeform 9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3" name="Group 94"/>
          <p:cNvGrpSpPr>
            <a:grpSpLocks/>
          </p:cNvGrpSpPr>
          <p:nvPr/>
        </p:nvGrpSpPr>
        <p:grpSpPr bwMode="auto">
          <a:xfrm>
            <a:off x="5892800" y="1600200"/>
            <a:ext cx="271463" cy="381000"/>
            <a:chOff x="5568" y="2064"/>
            <a:chExt cx="288" cy="240"/>
          </a:xfrm>
        </p:grpSpPr>
        <p:sp>
          <p:nvSpPr>
            <p:cNvPr id="19568" name="Freeform 9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9" name="Freeform 9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0" name="Freeform 9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1" name="Freeform 9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72" name="Freeform 9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4" name="Group 100"/>
          <p:cNvGrpSpPr>
            <a:grpSpLocks/>
          </p:cNvGrpSpPr>
          <p:nvPr/>
        </p:nvGrpSpPr>
        <p:grpSpPr bwMode="auto">
          <a:xfrm>
            <a:off x="5689600" y="1676400"/>
            <a:ext cx="271463" cy="381000"/>
            <a:chOff x="5568" y="2064"/>
            <a:chExt cx="288" cy="240"/>
          </a:xfrm>
        </p:grpSpPr>
        <p:sp>
          <p:nvSpPr>
            <p:cNvPr id="19563" name="Freeform 10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4" name="Freeform 10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5" name="Freeform 10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6" name="Freeform 10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7" name="Freeform 10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5" name="Group 106"/>
          <p:cNvGrpSpPr>
            <a:grpSpLocks/>
          </p:cNvGrpSpPr>
          <p:nvPr/>
        </p:nvGrpSpPr>
        <p:grpSpPr bwMode="auto">
          <a:xfrm>
            <a:off x="5824538" y="1828800"/>
            <a:ext cx="271462" cy="381000"/>
            <a:chOff x="5568" y="2064"/>
            <a:chExt cx="288" cy="240"/>
          </a:xfrm>
        </p:grpSpPr>
        <p:sp>
          <p:nvSpPr>
            <p:cNvPr id="19558" name="Freeform 10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9" name="Freeform 10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0" name="Freeform 10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1" name="Freeform 11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62" name="Freeform 11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6" name="Group 112"/>
          <p:cNvGrpSpPr>
            <a:grpSpLocks/>
          </p:cNvGrpSpPr>
          <p:nvPr/>
        </p:nvGrpSpPr>
        <p:grpSpPr bwMode="auto">
          <a:xfrm>
            <a:off x="5554663" y="1828800"/>
            <a:ext cx="269875" cy="381000"/>
            <a:chOff x="5568" y="2064"/>
            <a:chExt cx="288" cy="240"/>
          </a:xfrm>
        </p:grpSpPr>
        <p:sp>
          <p:nvSpPr>
            <p:cNvPr id="19553" name="Freeform 113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4" name="Freeform 114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5" name="Freeform 115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6" name="Freeform 116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7" name="Freeform 117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7" name="Group 118"/>
          <p:cNvGrpSpPr>
            <a:grpSpLocks/>
          </p:cNvGrpSpPr>
          <p:nvPr/>
        </p:nvGrpSpPr>
        <p:grpSpPr bwMode="auto">
          <a:xfrm>
            <a:off x="6367463" y="1752600"/>
            <a:ext cx="269875" cy="381000"/>
            <a:chOff x="5568" y="2064"/>
            <a:chExt cx="288" cy="240"/>
          </a:xfrm>
        </p:grpSpPr>
        <p:sp>
          <p:nvSpPr>
            <p:cNvPr id="19548" name="Freeform 119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9" name="Freeform 120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0" name="Freeform 121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1" name="Freeform 122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52" name="Freeform 123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8" name="Group 124"/>
          <p:cNvGrpSpPr>
            <a:grpSpLocks/>
          </p:cNvGrpSpPr>
          <p:nvPr/>
        </p:nvGrpSpPr>
        <p:grpSpPr bwMode="auto">
          <a:xfrm>
            <a:off x="6230938" y="1676400"/>
            <a:ext cx="271462" cy="381000"/>
            <a:chOff x="5568" y="2064"/>
            <a:chExt cx="288" cy="240"/>
          </a:xfrm>
        </p:grpSpPr>
        <p:sp>
          <p:nvSpPr>
            <p:cNvPr id="19543" name="Freeform 125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Freeform 126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Freeform 127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Freeform 128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Freeform 129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09" name="Group 130"/>
          <p:cNvGrpSpPr>
            <a:grpSpLocks/>
          </p:cNvGrpSpPr>
          <p:nvPr/>
        </p:nvGrpSpPr>
        <p:grpSpPr bwMode="auto">
          <a:xfrm>
            <a:off x="6299200" y="1752600"/>
            <a:ext cx="271463" cy="381000"/>
            <a:chOff x="5568" y="2064"/>
            <a:chExt cx="288" cy="240"/>
          </a:xfrm>
        </p:grpSpPr>
        <p:sp>
          <p:nvSpPr>
            <p:cNvPr id="19538" name="Freeform 131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Freeform 132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Freeform 133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Freeform 134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Freeform 135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10" name="Group 136"/>
          <p:cNvGrpSpPr>
            <a:grpSpLocks/>
          </p:cNvGrpSpPr>
          <p:nvPr/>
        </p:nvGrpSpPr>
        <p:grpSpPr bwMode="auto">
          <a:xfrm>
            <a:off x="6096000" y="1828800"/>
            <a:ext cx="271463" cy="381000"/>
            <a:chOff x="5568" y="2064"/>
            <a:chExt cx="288" cy="240"/>
          </a:xfrm>
        </p:grpSpPr>
        <p:sp>
          <p:nvSpPr>
            <p:cNvPr id="19533" name="Freeform 137"/>
            <p:cNvSpPr>
              <a:spLocks/>
            </p:cNvSpPr>
            <p:nvPr/>
          </p:nvSpPr>
          <p:spPr bwMode="auto">
            <a:xfrm>
              <a:off x="5616" y="2112"/>
              <a:ext cx="96" cy="192"/>
            </a:xfrm>
            <a:custGeom>
              <a:avLst/>
              <a:gdLst>
                <a:gd name="T0" fmla="*/ 82 w 104"/>
                <a:gd name="T1" fmla="*/ 341 h 144"/>
                <a:gd name="T2" fmla="*/ 6 w 104"/>
                <a:gd name="T3" fmla="*/ 113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4" name="Freeform 138"/>
            <p:cNvSpPr>
              <a:spLocks/>
            </p:cNvSpPr>
            <p:nvPr/>
          </p:nvSpPr>
          <p:spPr bwMode="auto">
            <a:xfrm>
              <a:off x="5568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Freeform 139"/>
            <p:cNvSpPr>
              <a:spLocks/>
            </p:cNvSpPr>
            <p:nvPr/>
          </p:nvSpPr>
          <p:spPr bwMode="auto">
            <a:xfrm>
              <a:off x="5664" y="2064"/>
              <a:ext cx="56" cy="240"/>
            </a:xfrm>
            <a:custGeom>
              <a:avLst/>
              <a:gdLst>
                <a:gd name="T0" fmla="*/ 16 w 104"/>
                <a:gd name="T1" fmla="*/ 667 h 144"/>
                <a:gd name="T2" fmla="*/ 1 w 104"/>
                <a:gd name="T3" fmla="*/ 222 h 144"/>
                <a:gd name="T4" fmla="*/ 9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Freeform 140"/>
            <p:cNvSpPr>
              <a:spLocks/>
            </p:cNvSpPr>
            <p:nvPr/>
          </p:nvSpPr>
          <p:spPr bwMode="auto">
            <a:xfrm flipH="1">
              <a:off x="5712" y="2112"/>
              <a:ext cx="144" cy="192"/>
            </a:xfrm>
            <a:custGeom>
              <a:avLst/>
              <a:gdLst>
                <a:gd name="T0" fmla="*/ 276 w 104"/>
                <a:gd name="T1" fmla="*/ 341 h 144"/>
                <a:gd name="T2" fmla="*/ 21 w 104"/>
                <a:gd name="T3" fmla="*/ 113 h 144"/>
                <a:gd name="T4" fmla="*/ 150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Freeform 141"/>
            <p:cNvSpPr>
              <a:spLocks/>
            </p:cNvSpPr>
            <p:nvPr/>
          </p:nvSpPr>
          <p:spPr bwMode="auto">
            <a:xfrm flipH="1">
              <a:off x="5712" y="2064"/>
              <a:ext cx="96" cy="240"/>
            </a:xfrm>
            <a:custGeom>
              <a:avLst/>
              <a:gdLst>
                <a:gd name="T0" fmla="*/ 82 w 104"/>
                <a:gd name="T1" fmla="*/ 667 h 144"/>
                <a:gd name="T2" fmla="*/ 6 w 104"/>
                <a:gd name="T3" fmla="*/ 222 h 144"/>
                <a:gd name="T4" fmla="*/ 44 w 104"/>
                <a:gd name="T5" fmla="*/ 0 h 144"/>
                <a:gd name="T6" fmla="*/ 0 60000 65536"/>
                <a:gd name="T7" fmla="*/ 0 60000 65536"/>
                <a:gd name="T8" fmla="*/ 0 60000 65536"/>
                <a:gd name="T9" fmla="*/ 0 w 104"/>
                <a:gd name="T10" fmla="*/ 0 h 144"/>
                <a:gd name="T11" fmla="*/ 104 w 10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44">
                  <a:moveTo>
                    <a:pt x="104" y="144"/>
                  </a:moveTo>
                  <a:cubicBezTo>
                    <a:pt x="60" y="108"/>
                    <a:pt x="16" y="72"/>
                    <a:pt x="8" y="48"/>
                  </a:cubicBezTo>
                  <a:cubicBezTo>
                    <a:pt x="0" y="24"/>
                    <a:pt x="40" y="8"/>
                    <a:pt x="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11" name="Group 142"/>
          <p:cNvGrpSpPr>
            <a:grpSpLocks/>
          </p:cNvGrpSpPr>
          <p:nvPr/>
        </p:nvGrpSpPr>
        <p:grpSpPr bwMode="auto">
          <a:xfrm>
            <a:off x="6367463" y="2209800"/>
            <a:ext cx="203200" cy="838200"/>
            <a:chOff x="5376" y="2208"/>
            <a:chExt cx="144" cy="528"/>
          </a:xfrm>
        </p:grpSpPr>
        <p:sp>
          <p:nvSpPr>
            <p:cNvPr id="19527" name="Line 143"/>
            <p:cNvSpPr>
              <a:spLocks noChangeShapeType="1"/>
            </p:cNvSpPr>
            <p:nvPr/>
          </p:nvSpPr>
          <p:spPr bwMode="auto">
            <a:xfrm>
              <a:off x="5424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8" name="Line 144"/>
            <p:cNvSpPr>
              <a:spLocks noChangeShapeType="1"/>
            </p:cNvSpPr>
            <p:nvPr/>
          </p:nvSpPr>
          <p:spPr bwMode="auto">
            <a:xfrm>
              <a:off x="5472" y="220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Line 145"/>
            <p:cNvSpPr>
              <a:spLocks noChangeShapeType="1"/>
            </p:cNvSpPr>
            <p:nvPr/>
          </p:nvSpPr>
          <p:spPr bwMode="auto">
            <a:xfrm>
              <a:off x="5376" y="2304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0" name="Line 146"/>
            <p:cNvSpPr>
              <a:spLocks noChangeShapeType="1"/>
            </p:cNvSpPr>
            <p:nvPr/>
          </p:nvSpPr>
          <p:spPr bwMode="auto">
            <a:xfrm>
              <a:off x="5376" y="240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Line 147"/>
            <p:cNvSpPr>
              <a:spLocks noChangeShapeType="1"/>
            </p:cNvSpPr>
            <p:nvPr/>
          </p:nvSpPr>
          <p:spPr bwMode="auto">
            <a:xfrm>
              <a:off x="5376" y="2496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32" name="Line 148"/>
            <p:cNvSpPr>
              <a:spLocks noChangeShapeType="1"/>
            </p:cNvSpPr>
            <p:nvPr/>
          </p:nvSpPr>
          <p:spPr bwMode="auto">
            <a:xfrm>
              <a:off x="5376" y="2640"/>
              <a:ext cx="144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512" name="Group 149"/>
          <p:cNvGrpSpPr>
            <a:grpSpLocks/>
          </p:cNvGrpSpPr>
          <p:nvPr/>
        </p:nvGrpSpPr>
        <p:grpSpPr bwMode="auto">
          <a:xfrm>
            <a:off x="5080000" y="5181600"/>
            <a:ext cx="2032000" cy="1060450"/>
            <a:chOff x="4176" y="3312"/>
            <a:chExt cx="1440" cy="668"/>
          </a:xfrm>
        </p:grpSpPr>
        <p:sp>
          <p:nvSpPr>
            <p:cNvPr id="19525" name="Freeform 150"/>
            <p:cNvSpPr>
              <a:spLocks/>
            </p:cNvSpPr>
            <p:nvPr/>
          </p:nvSpPr>
          <p:spPr bwMode="auto">
            <a:xfrm>
              <a:off x="4176" y="3456"/>
              <a:ext cx="1436" cy="524"/>
            </a:xfrm>
            <a:custGeom>
              <a:avLst/>
              <a:gdLst>
                <a:gd name="T0" fmla="*/ 35 w 1436"/>
                <a:gd name="T1" fmla="*/ 246 h 524"/>
                <a:gd name="T2" fmla="*/ 138 w 1436"/>
                <a:gd name="T3" fmla="*/ 30 h 524"/>
                <a:gd name="T4" fmla="*/ 622 w 1436"/>
                <a:gd name="T5" fmla="*/ 20 h 524"/>
                <a:gd name="T6" fmla="*/ 1301 w 1436"/>
                <a:gd name="T7" fmla="*/ 10 h 524"/>
                <a:gd name="T8" fmla="*/ 1393 w 1436"/>
                <a:gd name="T9" fmla="*/ 92 h 524"/>
                <a:gd name="T10" fmla="*/ 1362 w 1436"/>
                <a:gd name="T11" fmla="*/ 112 h 524"/>
                <a:gd name="T12" fmla="*/ 1259 w 1436"/>
                <a:gd name="T13" fmla="*/ 256 h 524"/>
                <a:gd name="T14" fmla="*/ 1239 w 1436"/>
                <a:gd name="T15" fmla="*/ 287 h 524"/>
                <a:gd name="T16" fmla="*/ 1177 w 1436"/>
                <a:gd name="T17" fmla="*/ 328 h 524"/>
                <a:gd name="T18" fmla="*/ 1157 w 1436"/>
                <a:gd name="T19" fmla="*/ 359 h 524"/>
                <a:gd name="T20" fmla="*/ 1002 w 1436"/>
                <a:gd name="T21" fmla="*/ 421 h 524"/>
                <a:gd name="T22" fmla="*/ 797 w 1436"/>
                <a:gd name="T23" fmla="*/ 483 h 524"/>
                <a:gd name="T24" fmla="*/ 539 w 1436"/>
                <a:gd name="T25" fmla="*/ 524 h 524"/>
                <a:gd name="T26" fmla="*/ 334 w 1436"/>
                <a:gd name="T27" fmla="*/ 483 h 524"/>
                <a:gd name="T28" fmla="*/ 272 w 1436"/>
                <a:gd name="T29" fmla="*/ 462 h 524"/>
                <a:gd name="T30" fmla="*/ 210 w 1436"/>
                <a:gd name="T31" fmla="*/ 421 h 524"/>
                <a:gd name="T32" fmla="*/ 97 w 1436"/>
                <a:gd name="T33" fmla="*/ 339 h 524"/>
                <a:gd name="T34" fmla="*/ 35 w 1436"/>
                <a:gd name="T35" fmla="*/ 246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6"/>
                <a:gd name="T55" fmla="*/ 0 h 524"/>
                <a:gd name="T56" fmla="*/ 1436 w 1436"/>
                <a:gd name="T57" fmla="*/ 524 h 5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6" h="524">
                  <a:moveTo>
                    <a:pt x="35" y="246"/>
                  </a:moveTo>
                  <a:cubicBezTo>
                    <a:pt x="0" y="138"/>
                    <a:pt x="19" y="34"/>
                    <a:pt x="138" y="30"/>
                  </a:cubicBezTo>
                  <a:cubicBezTo>
                    <a:pt x="299" y="24"/>
                    <a:pt x="461" y="23"/>
                    <a:pt x="622" y="20"/>
                  </a:cubicBezTo>
                  <a:cubicBezTo>
                    <a:pt x="852" y="10"/>
                    <a:pt x="1071" y="0"/>
                    <a:pt x="1301" y="10"/>
                  </a:cubicBezTo>
                  <a:cubicBezTo>
                    <a:pt x="1359" y="18"/>
                    <a:pt x="1436" y="5"/>
                    <a:pt x="1393" y="92"/>
                  </a:cubicBezTo>
                  <a:cubicBezTo>
                    <a:pt x="1388" y="103"/>
                    <a:pt x="1372" y="105"/>
                    <a:pt x="1362" y="112"/>
                  </a:cubicBezTo>
                  <a:cubicBezTo>
                    <a:pt x="1343" y="170"/>
                    <a:pt x="1310" y="223"/>
                    <a:pt x="1259" y="256"/>
                  </a:cubicBezTo>
                  <a:cubicBezTo>
                    <a:pt x="1252" y="266"/>
                    <a:pt x="1248" y="279"/>
                    <a:pt x="1239" y="287"/>
                  </a:cubicBezTo>
                  <a:cubicBezTo>
                    <a:pt x="1220" y="303"/>
                    <a:pt x="1177" y="328"/>
                    <a:pt x="1177" y="328"/>
                  </a:cubicBezTo>
                  <a:cubicBezTo>
                    <a:pt x="1170" y="338"/>
                    <a:pt x="1167" y="352"/>
                    <a:pt x="1157" y="359"/>
                  </a:cubicBezTo>
                  <a:cubicBezTo>
                    <a:pt x="1139" y="370"/>
                    <a:pt x="1019" y="415"/>
                    <a:pt x="1002" y="421"/>
                  </a:cubicBezTo>
                  <a:cubicBezTo>
                    <a:pt x="934" y="444"/>
                    <a:pt x="866" y="465"/>
                    <a:pt x="797" y="483"/>
                  </a:cubicBezTo>
                  <a:cubicBezTo>
                    <a:pt x="713" y="504"/>
                    <a:pt x="624" y="508"/>
                    <a:pt x="539" y="524"/>
                  </a:cubicBezTo>
                  <a:cubicBezTo>
                    <a:pt x="470" y="516"/>
                    <a:pt x="400" y="505"/>
                    <a:pt x="334" y="483"/>
                  </a:cubicBezTo>
                  <a:cubicBezTo>
                    <a:pt x="313" y="476"/>
                    <a:pt x="290" y="474"/>
                    <a:pt x="272" y="462"/>
                  </a:cubicBezTo>
                  <a:cubicBezTo>
                    <a:pt x="251" y="448"/>
                    <a:pt x="210" y="421"/>
                    <a:pt x="210" y="421"/>
                  </a:cubicBezTo>
                  <a:cubicBezTo>
                    <a:pt x="182" y="377"/>
                    <a:pt x="145" y="355"/>
                    <a:pt x="97" y="339"/>
                  </a:cubicBezTo>
                  <a:cubicBezTo>
                    <a:pt x="66" y="308"/>
                    <a:pt x="49" y="287"/>
                    <a:pt x="35" y="246"/>
                  </a:cubicBezTo>
                  <a:close/>
                </a:path>
              </a:pathLst>
            </a:custGeom>
            <a:solidFill>
              <a:srgbClr val="FF6699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Freeform 151"/>
            <p:cNvSpPr>
              <a:spLocks/>
            </p:cNvSpPr>
            <p:nvPr/>
          </p:nvSpPr>
          <p:spPr bwMode="auto">
            <a:xfrm>
              <a:off x="4179" y="3312"/>
              <a:ext cx="1437" cy="524"/>
            </a:xfrm>
            <a:custGeom>
              <a:avLst/>
              <a:gdLst>
                <a:gd name="T0" fmla="*/ 52 w 1437"/>
                <a:gd name="T1" fmla="*/ 237 h 524"/>
                <a:gd name="T2" fmla="*/ 123 w 1437"/>
                <a:gd name="T3" fmla="*/ 30 h 524"/>
                <a:gd name="T4" fmla="*/ 625 w 1437"/>
                <a:gd name="T5" fmla="*/ 20 h 524"/>
                <a:gd name="T6" fmla="*/ 1253 w 1437"/>
                <a:gd name="T7" fmla="*/ 10 h 524"/>
                <a:gd name="T8" fmla="*/ 1366 w 1437"/>
                <a:gd name="T9" fmla="*/ 103 h 524"/>
                <a:gd name="T10" fmla="*/ 1426 w 1437"/>
                <a:gd name="T11" fmla="*/ 144 h 524"/>
                <a:gd name="T12" fmla="*/ 1286 w 1437"/>
                <a:gd name="T13" fmla="*/ 256 h 524"/>
                <a:gd name="T14" fmla="*/ 1265 w 1437"/>
                <a:gd name="T15" fmla="*/ 287 h 524"/>
                <a:gd name="T16" fmla="*/ 1200 w 1437"/>
                <a:gd name="T17" fmla="*/ 328 h 524"/>
                <a:gd name="T18" fmla="*/ 1180 w 1437"/>
                <a:gd name="T19" fmla="*/ 359 h 524"/>
                <a:gd name="T20" fmla="*/ 1019 w 1437"/>
                <a:gd name="T21" fmla="*/ 421 h 524"/>
                <a:gd name="T22" fmla="*/ 807 w 1437"/>
                <a:gd name="T23" fmla="*/ 483 h 524"/>
                <a:gd name="T24" fmla="*/ 539 w 1437"/>
                <a:gd name="T25" fmla="*/ 524 h 524"/>
                <a:gd name="T26" fmla="*/ 327 w 1437"/>
                <a:gd name="T27" fmla="*/ 483 h 524"/>
                <a:gd name="T28" fmla="*/ 262 w 1437"/>
                <a:gd name="T29" fmla="*/ 462 h 524"/>
                <a:gd name="T30" fmla="*/ 198 w 1437"/>
                <a:gd name="T31" fmla="*/ 421 h 524"/>
                <a:gd name="T32" fmla="*/ 115 w 1437"/>
                <a:gd name="T33" fmla="*/ 350 h 524"/>
                <a:gd name="T34" fmla="*/ 52 w 1437"/>
                <a:gd name="T35" fmla="*/ 237 h 5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37"/>
                <a:gd name="T55" fmla="*/ 0 h 524"/>
                <a:gd name="T56" fmla="*/ 1437 w 1437"/>
                <a:gd name="T57" fmla="*/ 524 h 5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37" h="524">
                  <a:moveTo>
                    <a:pt x="52" y="237"/>
                  </a:moveTo>
                  <a:cubicBezTo>
                    <a:pt x="16" y="129"/>
                    <a:pt x="0" y="34"/>
                    <a:pt x="123" y="30"/>
                  </a:cubicBezTo>
                  <a:cubicBezTo>
                    <a:pt x="290" y="24"/>
                    <a:pt x="458" y="23"/>
                    <a:pt x="625" y="20"/>
                  </a:cubicBezTo>
                  <a:cubicBezTo>
                    <a:pt x="864" y="10"/>
                    <a:pt x="1015" y="0"/>
                    <a:pt x="1253" y="10"/>
                  </a:cubicBezTo>
                  <a:cubicBezTo>
                    <a:pt x="1313" y="18"/>
                    <a:pt x="1411" y="16"/>
                    <a:pt x="1366" y="103"/>
                  </a:cubicBezTo>
                  <a:cubicBezTo>
                    <a:pt x="1361" y="114"/>
                    <a:pt x="1437" y="137"/>
                    <a:pt x="1426" y="144"/>
                  </a:cubicBezTo>
                  <a:cubicBezTo>
                    <a:pt x="1407" y="202"/>
                    <a:pt x="1338" y="223"/>
                    <a:pt x="1286" y="256"/>
                  </a:cubicBezTo>
                  <a:cubicBezTo>
                    <a:pt x="1278" y="266"/>
                    <a:pt x="1274" y="279"/>
                    <a:pt x="1265" y="287"/>
                  </a:cubicBezTo>
                  <a:cubicBezTo>
                    <a:pt x="1245" y="303"/>
                    <a:pt x="1200" y="328"/>
                    <a:pt x="1200" y="328"/>
                  </a:cubicBezTo>
                  <a:cubicBezTo>
                    <a:pt x="1193" y="338"/>
                    <a:pt x="1190" y="352"/>
                    <a:pt x="1180" y="359"/>
                  </a:cubicBezTo>
                  <a:cubicBezTo>
                    <a:pt x="1161" y="370"/>
                    <a:pt x="1037" y="415"/>
                    <a:pt x="1019" y="421"/>
                  </a:cubicBezTo>
                  <a:cubicBezTo>
                    <a:pt x="949" y="444"/>
                    <a:pt x="878" y="465"/>
                    <a:pt x="807" y="483"/>
                  </a:cubicBezTo>
                  <a:cubicBezTo>
                    <a:pt x="719" y="504"/>
                    <a:pt x="627" y="508"/>
                    <a:pt x="539" y="524"/>
                  </a:cubicBezTo>
                  <a:cubicBezTo>
                    <a:pt x="468" y="516"/>
                    <a:pt x="395" y="505"/>
                    <a:pt x="327" y="483"/>
                  </a:cubicBezTo>
                  <a:cubicBezTo>
                    <a:pt x="305" y="476"/>
                    <a:pt x="281" y="474"/>
                    <a:pt x="262" y="462"/>
                  </a:cubicBezTo>
                  <a:cubicBezTo>
                    <a:pt x="241" y="448"/>
                    <a:pt x="198" y="421"/>
                    <a:pt x="198" y="421"/>
                  </a:cubicBezTo>
                  <a:cubicBezTo>
                    <a:pt x="169" y="377"/>
                    <a:pt x="165" y="366"/>
                    <a:pt x="115" y="350"/>
                  </a:cubicBezTo>
                  <a:cubicBezTo>
                    <a:pt x="83" y="319"/>
                    <a:pt x="66" y="278"/>
                    <a:pt x="52" y="237"/>
                  </a:cubicBez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13" name="Freeform 152"/>
          <p:cNvSpPr>
            <a:spLocks/>
          </p:cNvSpPr>
          <p:nvPr/>
        </p:nvSpPr>
        <p:spPr bwMode="auto">
          <a:xfrm>
            <a:off x="5214938" y="5791200"/>
            <a:ext cx="785812" cy="358775"/>
          </a:xfrm>
          <a:custGeom>
            <a:avLst/>
            <a:gdLst>
              <a:gd name="T0" fmla="*/ 0 w 556"/>
              <a:gd name="T1" fmla="*/ 0 h 226"/>
              <a:gd name="T2" fmla="*/ 2147483647 w 556"/>
              <a:gd name="T3" fmla="*/ 2147483647 h 226"/>
              <a:gd name="T4" fmla="*/ 2147483647 w 556"/>
              <a:gd name="T5" fmla="*/ 2147483647 h 226"/>
              <a:gd name="T6" fmla="*/ 2147483647 w 556"/>
              <a:gd name="T7" fmla="*/ 2147483647 h 226"/>
              <a:gd name="T8" fmla="*/ 2147483647 w 556"/>
              <a:gd name="T9" fmla="*/ 2147483647 h 226"/>
              <a:gd name="T10" fmla="*/ 2147483647 w 556"/>
              <a:gd name="T11" fmla="*/ 2147483647 h 226"/>
              <a:gd name="T12" fmla="*/ 2147483647 w 556"/>
              <a:gd name="T13" fmla="*/ 2147483647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226"/>
              <a:gd name="T23" fmla="*/ 556 w 556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4" name="Freeform 153"/>
          <p:cNvSpPr>
            <a:spLocks/>
          </p:cNvSpPr>
          <p:nvPr/>
        </p:nvSpPr>
        <p:spPr bwMode="auto">
          <a:xfrm>
            <a:off x="5824538" y="2971800"/>
            <a:ext cx="785812" cy="228600"/>
          </a:xfrm>
          <a:custGeom>
            <a:avLst/>
            <a:gdLst>
              <a:gd name="T0" fmla="*/ 0 w 556"/>
              <a:gd name="T1" fmla="*/ 0 h 226"/>
              <a:gd name="T2" fmla="*/ 2147483647 w 556"/>
              <a:gd name="T3" fmla="*/ 2147483647 h 226"/>
              <a:gd name="T4" fmla="*/ 2147483647 w 556"/>
              <a:gd name="T5" fmla="*/ 2147483647 h 226"/>
              <a:gd name="T6" fmla="*/ 2147483647 w 556"/>
              <a:gd name="T7" fmla="*/ 2147483647 h 226"/>
              <a:gd name="T8" fmla="*/ 2147483647 w 556"/>
              <a:gd name="T9" fmla="*/ 2147483647 h 226"/>
              <a:gd name="T10" fmla="*/ 2147483647 w 556"/>
              <a:gd name="T11" fmla="*/ 2147483647 h 226"/>
              <a:gd name="T12" fmla="*/ 2147483647 w 556"/>
              <a:gd name="T13" fmla="*/ 2147483647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226"/>
              <a:gd name="T23" fmla="*/ 556 w 556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5" name="Freeform 154"/>
          <p:cNvSpPr>
            <a:spLocks/>
          </p:cNvSpPr>
          <p:nvPr/>
        </p:nvSpPr>
        <p:spPr bwMode="auto">
          <a:xfrm flipH="1">
            <a:off x="6027738" y="5715000"/>
            <a:ext cx="812800" cy="358775"/>
          </a:xfrm>
          <a:custGeom>
            <a:avLst/>
            <a:gdLst>
              <a:gd name="T0" fmla="*/ 0 w 556"/>
              <a:gd name="T1" fmla="*/ 0 h 226"/>
              <a:gd name="T2" fmla="*/ 2147483647 w 556"/>
              <a:gd name="T3" fmla="*/ 2147483647 h 226"/>
              <a:gd name="T4" fmla="*/ 2147483647 w 556"/>
              <a:gd name="T5" fmla="*/ 2147483647 h 226"/>
              <a:gd name="T6" fmla="*/ 2147483647 w 556"/>
              <a:gd name="T7" fmla="*/ 2147483647 h 226"/>
              <a:gd name="T8" fmla="*/ 2147483647 w 556"/>
              <a:gd name="T9" fmla="*/ 2147483647 h 226"/>
              <a:gd name="T10" fmla="*/ 2147483647 w 556"/>
              <a:gd name="T11" fmla="*/ 2147483647 h 226"/>
              <a:gd name="T12" fmla="*/ 2147483647 w 556"/>
              <a:gd name="T13" fmla="*/ 2147483647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226"/>
              <a:gd name="T23" fmla="*/ 556 w 556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6" name="Freeform 155"/>
          <p:cNvSpPr>
            <a:spLocks/>
          </p:cNvSpPr>
          <p:nvPr/>
        </p:nvSpPr>
        <p:spPr bwMode="auto">
          <a:xfrm flipH="1">
            <a:off x="5554663" y="3048000"/>
            <a:ext cx="812800" cy="152400"/>
          </a:xfrm>
          <a:custGeom>
            <a:avLst/>
            <a:gdLst>
              <a:gd name="T0" fmla="*/ 0 w 556"/>
              <a:gd name="T1" fmla="*/ 0 h 226"/>
              <a:gd name="T2" fmla="*/ 2147483647 w 556"/>
              <a:gd name="T3" fmla="*/ 2147483647 h 226"/>
              <a:gd name="T4" fmla="*/ 2147483647 w 556"/>
              <a:gd name="T5" fmla="*/ 2147483647 h 226"/>
              <a:gd name="T6" fmla="*/ 2147483647 w 556"/>
              <a:gd name="T7" fmla="*/ 2147483647 h 226"/>
              <a:gd name="T8" fmla="*/ 2147483647 w 556"/>
              <a:gd name="T9" fmla="*/ 2147483647 h 226"/>
              <a:gd name="T10" fmla="*/ 2147483647 w 556"/>
              <a:gd name="T11" fmla="*/ 2147483647 h 226"/>
              <a:gd name="T12" fmla="*/ 2147483647 w 556"/>
              <a:gd name="T13" fmla="*/ 2147483647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56"/>
              <a:gd name="T22" fmla="*/ 0 h 226"/>
              <a:gd name="T23" fmla="*/ 556 w 556"/>
              <a:gd name="T24" fmla="*/ 226 h 2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56" h="226">
                <a:moveTo>
                  <a:pt x="0" y="0"/>
                </a:moveTo>
                <a:cubicBezTo>
                  <a:pt x="4" y="17"/>
                  <a:pt x="4" y="36"/>
                  <a:pt x="11" y="52"/>
                </a:cubicBezTo>
                <a:cubicBezTo>
                  <a:pt x="60" y="159"/>
                  <a:pt x="126" y="127"/>
                  <a:pt x="247" y="134"/>
                </a:cubicBezTo>
                <a:cubicBezTo>
                  <a:pt x="257" y="144"/>
                  <a:pt x="270" y="153"/>
                  <a:pt x="278" y="165"/>
                </a:cubicBezTo>
                <a:cubicBezTo>
                  <a:pt x="284" y="174"/>
                  <a:pt x="281" y="188"/>
                  <a:pt x="288" y="196"/>
                </a:cubicBezTo>
                <a:cubicBezTo>
                  <a:pt x="302" y="213"/>
                  <a:pt x="330" y="220"/>
                  <a:pt x="350" y="226"/>
                </a:cubicBezTo>
                <a:cubicBezTo>
                  <a:pt x="549" y="216"/>
                  <a:pt x="481" y="216"/>
                  <a:pt x="556" y="21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7" name="Line 156"/>
          <p:cNvSpPr>
            <a:spLocks noChangeShapeType="1"/>
          </p:cNvSpPr>
          <p:nvPr/>
        </p:nvSpPr>
        <p:spPr bwMode="auto">
          <a:xfrm flipH="1">
            <a:off x="5554663" y="5410200"/>
            <a:ext cx="134937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8" name="Line 157"/>
          <p:cNvSpPr>
            <a:spLocks noChangeShapeType="1"/>
          </p:cNvSpPr>
          <p:nvPr/>
        </p:nvSpPr>
        <p:spPr bwMode="auto">
          <a:xfrm>
            <a:off x="5824538" y="5562600"/>
            <a:ext cx="68262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19" name="Line 158"/>
          <p:cNvSpPr>
            <a:spLocks noChangeShapeType="1"/>
          </p:cNvSpPr>
          <p:nvPr/>
        </p:nvSpPr>
        <p:spPr bwMode="auto">
          <a:xfrm>
            <a:off x="6027738" y="5486400"/>
            <a:ext cx="271462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520" name="Line 159"/>
          <p:cNvSpPr>
            <a:spLocks noChangeShapeType="1"/>
          </p:cNvSpPr>
          <p:nvPr/>
        </p:nvSpPr>
        <p:spPr bwMode="auto">
          <a:xfrm>
            <a:off x="6502400" y="5334000"/>
            <a:ext cx="68263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38464" name="Text Box 160"/>
          <p:cNvSpPr txBox="1">
            <a:spLocks noChangeArrowheads="1"/>
          </p:cNvSpPr>
          <p:nvPr/>
        </p:nvSpPr>
        <p:spPr bwMode="auto">
          <a:xfrm>
            <a:off x="7450138" y="1752600"/>
            <a:ext cx="14652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Glycocalyx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Complex cytoskeleton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Specific exchangers &amp; channels</a:t>
            </a:r>
          </a:p>
        </p:txBody>
      </p:sp>
      <p:sp>
        <p:nvSpPr>
          <p:cNvPr id="738465" name="Text Box 161"/>
          <p:cNvSpPr txBox="1">
            <a:spLocks noChangeArrowheads="1"/>
          </p:cNvSpPr>
          <p:nvPr/>
        </p:nvSpPr>
        <p:spPr bwMode="auto">
          <a:xfrm>
            <a:off x="7383463" y="4583113"/>
            <a:ext cx="1531937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Simple cytoskeleton</a:t>
            </a:r>
          </a:p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Arial" charset="0"/>
              </a:rPr>
              <a:t>Different exchangers &amp; ion-pumps</a:t>
            </a:r>
          </a:p>
        </p:txBody>
      </p:sp>
      <p:sp>
        <p:nvSpPr>
          <p:cNvPr id="19523" name="Text Box 162"/>
          <p:cNvSpPr txBox="1">
            <a:spLocks noChangeArrowheads="1"/>
          </p:cNvSpPr>
          <p:nvPr/>
        </p:nvSpPr>
        <p:spPr bwMode="auto">
          <a:xfrm>
            <a:off x="4808538" y="3657600"/>
            <a:ext cx="298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524" name="Text Box 163"/>
          <p:cNvSpPr txBox="1">
            <a:spLocks noChangeArrowheads="1"/>
          </p:cNvSpPr>
          <p:nvPr/>
        </p:nvSpPr>
        <p:spPr bwMode="auto">
          <a:xfrm>
            <a:off x="5011738" y="3640138"/>
            <a:ext cx="35909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tx1"/>
                </a:solidFill>
                <a:latin typeface="Arial" charset="0"/>
              </a:rPr>
              <a:t>Apical brush-border membrane</a:t>
            </a:r>
          </a:p>
          <a:p>
            <a:pPr>
              <a:spcBef>
                <a:spcPct val="50000"/>
              </a:spcBef>
            </a:pPr>
            <a:r>
              <a:rPr lang="en-GB" sz="1800" b="1">
                <a:solidFill>
                  <a:schemeClr val="tx1"/>
                </a:solidFill>
                <a:latin typeface="Arial" charset="0"/>
              </a:rPr>
              <a:t>Basolateral membrane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464" grpId="0" autoUpdateAnimBg="0"/>
      <p:bldP spid="7384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-si-tp2"/>
          <p:cNvPicPr>
            <a:picLocks noChangeAspect="1" noChangeArrowheads="1"/>
          </p:cNvPicPr>
          <p:nvPr/>
        </p:nvPicPr>
        <p:blipFill>
          <a:blip r:embed="rId3">
            <a:lum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325"/>
            <a:ext cx="869632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Intestinal cells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/>
              <a:t>To review the structure of the small and large intestine</a:t>
            </a:r>
          </a:p>
          <a:p>
            <a:r>
              <a:rPr lang="en-GB" sz="2000" smtClean="0"/>
              <a:t>To review the types of cells found in the intestinal mucosa</a:t>
            </a:r>
          </a:p>
          <a:p>
            <a:r>
              <a:rPr lang="en-GB" sz="2000" smtClean="0"/>
              <a:t>To appreciate mechanisms of cell turnover and differentiation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-si-t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8640763" cy="653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Transport in the Intestine</a:t>
            </a:r>
          </a:p>
        </p:txBody>
      </p:sp>
      <p:graphicFrame>
        <p:nvGraphicFramePr>
          <p:cNvPr id="22531" name="Object 82"/>
          <p:cNvGraphicFramePr>
            <a:graphicFrameLocks noChangeAspect="1"/>
          </p:cNvGraphicFramePr>
          <p:nvPr/>
        </p:nvGraphicFramePr>
        <p:xfrm>
          <a:off x="465138" y="1712913"/>
          <a:ext cx="8359775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5" imgW="8728134" imgH="4014461" progId="Word.Document.8">
                  <p:embed/>
                </p:oleObj>
              </mc:Choice>
              <mc:Fallback>
                <p:oleObj name="Document" r:id="rId5" imgW="8728134" imgH="4014461" progId="Word.Document.8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712913"/>
                        <a:ext cx="8359775" cy="384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Secondary Active Transport – Cotransport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1438" y="2997200"/>
            <a:ext cx="8897937" cy="7191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" charset="0"/>
            </a:endParaRPr>
          </a:p>
        </p:txBody>
      </p:sp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2474913" y="3962400"/>
            <a:ext cx="712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800" b="1" baseline="30000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23557" name="Group 75"/>
          <p:cNvGrpSpPr>
            <a:grpSpLocks/>
          </p:cNvGrpSpPr>
          <p:nvPr/>
        </p:nvGrpSpPr>
        <p:grpSpPr bwMode="auto">
          <a:xfrm>
            <a:off x="623888" y="2844800"/>
            <a:ext cx="2674937" cy="1331913"/>
            <a:chOff x="393" y="1792"/>
            <a:chExt cx="1685" cy="839"/>
          </a:xfrm>
        </p:grpSpPr>
        <p:grpSp>
          <p:nvGrpSpPr>
            <p:cNvPr id="23600" name="Group 74"/>
            <p:cNvGrpSpPr>
              <a:grpSpLocks/>
            </p:cNvGrpSpPr>
            <p:nvPr/>
          </p:nvGrpSpPr>
          <p:grpSpPr bwMode="auto">
            <a:xfrm>
              <a:off x="393" y="1792"/>
              <a:ext cx="1685" cy="839"/>
              <a:chOff x="393" y="1792"/>
              <a:chExt cx="1685" cy="839"/>
            </a:xfrm>
          </p:grpSpPr>
          <p:grpSp>
            <p:nvGrpSpPr>
              <p:cNvPr id="23602" name="Group 54"/>
              <p:cNvGrpSpPr>
                <a:grpSpLocks/>
              </p:cNvGrpSpPr>
              <p:nvPr/>
            </p:nvGrpSpPr>
            <p:grpSpPr bwMode="auto">
              <a:xfrm>
                <a:off x="393" y="1792"/>
                <a:ext cx="1685" cy="695"/>
                <a:chOff x="393" y="1792"/>
                <a:chExt cx="1685" cy="695"/>
              </a:xfrm>
            </p:grpSpPr>
            <p:sp>
              <p:nvSpPr>
                <p:cNvPr id="23606" name="Oval 5"/>
                <p:cNvSpPr>
                  <a:spLocks noChangeArrowheads="1"/>
                </p:cNvSpPr>
                <p:nvPr/>
              </p:nvSpPr>
              <p:spPr bwMode="auto">
                <a:xfrm>
                  <a:off x="1020" y="1888"/>
                  <a:ext cx="453" cy="453"/>
                </a:xfrm>
                <a:prstGeom prst="ellipse">
                  <a:avLst/>
                </a:prstGeom>
                <a:solidFill>
                  <a:schemeClr val="folHlink"/>
                </a:solidFill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7" name="Arc 6"/>
                <p:cNvSpPr>
                  <a:spLocks/>
                </p:cNvSpPr>
                <p:nvPr/>
              </p:nvSpPr>
              <p:spPr bwMode="auto">
                <a:xfrm rot="2339473">
                  <a:off x="393" y="1792"/>
                  <a:ext cx="700" cy="551"/>
                </a:xfrm>
                <a:custGeom>
                  <a:avLst/>
                  <a:gdLst>
                    <a:gd name="T0" fmla="*/ 0 w 21600"/>
                    <a:gd name="T1" fmla="*/ 0 h 26625"/>
                    <a:gd name="T2" fmla="*/ 0 w 21600"/>
                    <a:gd name="T3" fmla="*/ 0 h 26625"/>
                    <a:gd name="T4" fmla="*/ 0 w 21600"/>
                    <a:gd name="T5" fmla="*/ 0 h 2662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6625"/>
                    <a:gd name="T11" fmla="*/ 21600 w 21600"/>
                    <a:gd name="T12" fmla="*/ 26625 h 266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6625" fill="none" extrusionOk="0">
                      <a:moveTo>
                        <a:pt x="7413" y="-1"/>
                      </a:moveTo>
                      <a:cubicBezTo>
                        <a:pt x="15932" y="3112"/>
                        <a:pt x="21600" y="11217"/>
                        <a:pt x="21600" y="20288"/>
                      </a:cubicBezTo>
                      <a:cubicBezTo>
                        <a:pt x="21600" y="22435"/>
                        <a:pt x="21279" y="24571"/>
                        <a:pt x="20649" y="26624"/>
                      </a:cubicBezTo>
                    </a:path>
                    <a:path w="21600" h="26625" stroke="0" extrusionOk="0">
                      <a:moveTo>
                        <a:pt x="7413" y="-1"/>
                      </a:moveTo>
                      <a:cubicBezTo>
                        <a:pt x="15932" y="3112"/>
                        <a:pt x="21600" y="11217"/>
                        <a:pt x="21600" y="20288"/>
                      </a:cubicBezTo>
                      <a:cubicBezTo>
                        <a:pt x="21600" y="22435"/>
                        <a:pt x="21279" y="24571"/>
                        <a:pt x="20649" y="26624"/>
                      </a:cubicBezTo>
                      <a:lnTo>
                        <a:pt x="0" y="20288"/>
                      </a:lnTo>
                      <a:lnTo>
                        <a:pt x="7413" y="-1"/>
                      </a:lnTo>
                      <a:close/>
                    </a:path>
                  </a:pathLst>
                </a:custGeom>
                <a:noFill/>
                <a:ln w="38100" algn="ctr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608" name="Arc 11"/>
                <p:cNvSpPr>
                  <a:spLocks/>
                </p:cNvSpPr>
                <p:nvPr/>
              </p:nvSpPr>
              <p:spPr bwMode="auto">
                <a:xfrm rot="2023797" flipH="1" flipV="1">
                  <a:off x="1413" y="1882"/>
                  <a:ext cx="665" cy="605"/>
                </a:xfrm>
                <a:custGeom>
                  <a:avLst/>
                  <a:gdLst>
                    <a:gd name="T0" fmla="*/ 0 w 21600"/>
                    <a:gd name="T1" fmla="*/ 0 h 26625"/>
                    <a:gd name="T2" fmla="*/ 0 w 21600"/>
                    <a:gd name="T3" fmla="*/ 0 h 26625"/>
                    <a:gd name="T4" fmla="*/ 0 w 21600"/>
                    <a:gd name="T5" fmla="*/ 0 h 2662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6625"/>
                    <a:gd name="T11" fmla="*/ 21600 w 21600"/>
                    <a:gd name="T12" fmla="*/ 26625 h 266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6625" fill="none" extrusionOk="0">
                      <a:moveTo>
                        <a:pt x="7413" y="-1"/>
                      </a:moveTo>
                      <a:cubicBezTo>
                        <a:pt x="15932" y="3112"/>
                        <a:pt x="21600" y="11217"/>
                        <a:pt x="21600" y="20288"/>
                      </a:cubicBezTo>
                      <a:cubicBezTo>
                        <a:pt x="21600" y="22435"/>
                        <a:pt x="21279" y="24571"/>
                        <a:pt x="20649" y="26624"/>
                      </a:cubicBezTo>
                    </a:path>
                    <a:path w="21600" h="26625" stroke="0" extrusionOk="0">
                      <a:moveTo>
                        <a:pt x="7413" y="-1"/>
                      </a:moveTo>
                      <a:cubicBezTo>
                        <a:pt x="15932" y="3112"/>
                        <a:pt x="21600" y="11217"/>
                        <a:pt x="21600" y="20288"/>
                      </a:cubicBezTo>
                      <a:cubicBezTo>
                        <a:pt x="21600" y="22435"/>
                        <a:pt x="21279" y="24571"/>
                        <a:pt x="20649" y="26624"/>
                      </a:cubicBezTo>
                      <a:lnTo>
                        <a:pt x="0" y="20288"/>
                      </a:lnTo>
                      <a:lnTo>
                        <a:pt x="7413" y="-1"/>
                      </a:lnTo>
                      <a:close/>
                    </a:path>
                  </a:pathLst>
                </a:custGeom>
                <a:noFill/>
                <a:ln w="38100" algn="ctr">
                  <a:solidFill>
                    <a:srgbClr val="CC0066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23603" name="Group 73"/>
              <p:cNvGrpSpPr>
                <a:grpSpLocks/>
              </p:cNvGrpSpPr>
              <p:nvPr/>
            </p:nvGrpSpPr>
            <p:grpSpPr bwMode="auto">
              <a:xfrm>
                <a:off x="731" y="2516"/>
                <a:ext cx="1017" cy="115"/>
                <a:chOff x="731" y="2516"/>
                <a:chExt cx="1017" cy="115"/>
              </a:xfrm>
            </p:grpSpPr>
            <p:sp>
              <p:nvSpPr>
                <p:cNvPr id="23604" name="Oval 7"/>
                <p:cNvSpPr>
                  <a:spLocks noChangeArrowheads="1"/>
                </p:cNvSpPr>
                <p:nvPr/>
              </p:nvSpPr>
              <p:spPr bwMode="auto">
                <a:xfrm>
                  <a:off x="731" y="2535"/>
                  <a:ext cx="85" cy="96"/>
                </a:xfrm>
                <a:prstGeom prst="ellipse">
                  <a:avLst/>
                </a:prstGeom>
                <a:solidFill>
                  <a:srgbClr val="CC0066"/>
                </a:solidFill>
                <a:ln w="38100" algn="ctr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5" name="Oval 12"/>
                <p:cNvSpPr>
                  <a:spLocks noChangeArrowheads="1"/>
                </p:cNvSpPr>
                <p:nvPr/>
              </p:nvSpPr>
              <p:spPr bwMode="auto">
                <a:xfrm>
                  <a:off x="1663" y="2516"/>
                  <a:ext cx="85" cy="96"/>
                </a:xfrm>
                <a:prstGeom prst="ellipse">
                  <a:avLst/>
                </a:prstGeom>
                <a:solidFill>
                  <a:srgbClr val="CC0066"/>
                </a:solidFill>
                <a:ln w="38100" algn="ctr">
                  <a:solidFill>
                    <a:srgbClr val="CC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601" name="Oval 17"/>
            <p:cNvSpPr>
              <a:spLocks noChangeArrowheads="1"/>
            </p:cNvSpPr>
            <p:nvPr/>
          </p:nvSpPr>
          <p:spPr bwMode="auto">
            <a:xfrm>
              <a:off x="731" y="2535"/>
              <a:ext cx="85" cy="96"/>
            </a:xfrm>
            <a:prstGeom prst="ellipse">
              <a:avLst/>
            </a:prstGeom>
            <a:solidFill>
              <a:srgbClr val="CC0066"/>
            </a:solidFill>
            <a:ln w="38100" algn="ctr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" name="Text Box 18"/>
          <p:cNvSpPr txBox="1">
            <a:spLocks noChangeArrowheads="1"/>
          </p:cNvSpPr>
          <p:nvPr/>
        </p:nvSpPr>
        <p:spPr bwMode="auto">
          <a:xfrm>
            <a:off x="180975" y="2509838"/>
            <a:ext cx="957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CC3300"/>
                </a:solidFill>
                <a:latin typeface="Arial" charset="0"/>
              </a:rPr>
              <a:t>Out</a:t>
            </a:r>
            <a:endParaRPr lang="en-GB" sz="1800" b="1" baseline="30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180975" y="3835400"/>
            <a:ext cx="957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CC3300"/>
                </a:solidFill>
                <a:latin typeface="Arial" charset="0"/>
              </a:rPr>
              <a:t>In</a:t>
            </a:r>
            <a:endParaRPr lang="en-GB" sz="1800" b="1" baseline="30000">
              <a:solidFill>
                <a:srgbClr val="CC3300"/>
              </a:solidFill>
              <a:latin typeface="Arial" charset="0"/>
            </a:endParaRPr>
          </a:p>
        </p:txBody>
      </p:sp>
      <p:grpSp>
        <p:nvGrpSpPr>
          <p:cNvPr id="23560" name="Group 53"/>
          <p:cNvGrpSpPr>
            <a:grpSpLocks/>
          </p:cNvGrpSpPr>
          <p:nvPr/>
        </p:nvGrpSpPr>
        <p:grpSpPr bwMode="auto">
          <a:xfrm>
            <a:off x="914400" y="2401888"/>
            <a:ext cx="2925763" cy="3265487"/>
            <a:chOff x="567" y="1513"/>
            <a:chExt cx="1843" cy="2057"/>
          </a:xfrm>
        </p:grpSpPr>
        <p:sp>
          <p:nvSpPr>
            <p:cNvPr id="23597" name="Text Box 14"/>
            <p:cNvSpPr txBox="1">
              <a:spLocks noChangeArrowheads="1"/>
            </p:cNvSpPr>
            <p:nvPr/>
          </p:nvSpPr>
          <p:spPr bwMode="auto">
            <a:xfrm>
              <a:off x="567" y="2969"/>
              <a:ext cx="1427" cy="601"/>
            </a:xfrm>
            <a:prstGeom prst="rect">
              <a:avLst/>
            </a:prstGeom>
            <a:noFill/>
            <a:ln w="38100" algn="ctr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b="1">
                  <a:solidFill>
                    <a:srgbClr val="CC0066"/>
                  </a:solidFill>
                  <a:latin typeface="Arial" charset="0"/>
                </a:rPr>
                <a:t>Na</a:t>
              </a:r>
              <a:r>
                <a:rPr lang="en-GB" sz="1800" b="1" baseline="30000">
                  <a:solidFill>
                    <a:srgbClr val="CC0066"/>
                  </a:solidFill>
                  <a:latin typeface="Arial" charset="0"/>
                </a:rPr>
                <a:t>+</a:t>
              </a:r>
              <a:r>
                <a:rPr lang="en-GB" sz="1800" b="1">
                  <a:solidFill>
                    <a:srgbClr val="CC0066"/>
                  </a:solidFill>
                  <a:latin typeface="Arial" charset="0"/>
                </a:rPr>
                <a:t> / glucose cotransporter (SGLT1)</a:t>
              </a:r>
            </a:p>
          </p:txBody>
        </p:sp>
        <p:sp>
          <p:nvSpPr>
            <p:cNvPr id="23598" name="Text Box 15"/>
            <p:cNvSpPr txBox="1">
              <a:spLocks noChangeArrowheads="1"/>
            </p:cNvSpPr>
            <p:nvPr/>
          </p:nvSpPr>
          <p:spPr bwMode="auto">
            <a:xfrm>
              <a:off x="619" y="1513"/>
              <a:ext cx="4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b="1">
                  <a:solidFill>
                    <a:srgbClr val="CC0066"/>
                  </a:solidFill>
                  <a:latin typeface="Arial" charset="0"/>
                </a:rPr>
                <a:t>Na</a:t>
              </a:r>
              <a:r>
                <a:rPr lang="en-GB" sz="1800" b="1" baseline="30000">
                  <a:solidFill>
                    <a:srgbClr val="CC0066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23599" name="Text Box 51"/>
            <p:cNvSpPr txBox="1">
              <a:spLocks noChangeArrowheads="1"/>
            </p:cNvSpPr>
            <p:nvPr/>
          </p:nvSpPr>
          <p:spPr bwMode="auto">
            <a:xfrm>
              <a:off x="1368" y="1513"/>
              <a:ext cx="10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b="1">
                  <a:solidFill>
                    <a:srgbClr val="CC0066"/>
                  </a:solidFill>
                  <a:latin typeface="Arial" charset="0"/>
                </a:rPr>
                <a:t>Glucose</a:t>
              </a:r>
              <a:endParaRPr lang="en-GB" sz="1800" b="1" baseline="30000">
                <a:solidFill>
                  <a:srgbClr val="CC0066"/>
                </a:solidFill>
                <a:latin typeface="Arial" charset="0"/>
              </a:endParaRPr>
            </a:p>
          </p:txBody>
        </p:sp>
      </p:grpSp>
      <p:sp>
        <p:nvSpPr>
          <p:cNvPr id="23561" name="Text Box 52"/>
          <p:cNvSpPr txBox="1">
            <a:spLocks noChangeArrowheads="1"/>
          </p:cNvSpPr>
          <p:nvPr/>
        </p:nvSpPr>
        <p:spPr bwMode="auto">
          <a:xfrm>
            <a:off x="1566863" y="5878513"/>
            <a:ext cx="711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r>
              <a:rPr lang="en-GB"/>
              <a:t>Co-transport = Na</a:t>
            </a:r>
            <a:r>
              <a:rPr lang="en-GB" baseline="30000"/>
              <a:t>+ </a:t>
            </a:r>
            <a:r>
              <a:rPr lang="en-GB"/>
              <a:t>(or H</a:t>
            </a:r>
            <a:r>
              <a:rPr lang="en-GB" baseline="30000"/>
              <a:t>+</a:t>
            </a:r>
            <a:r>
              <a:rPr lang="en-GB"/>
              <a:t>) -linked, (coupled) transport</a:t>
            </a:r>
          </a:p>
          <a:p>
            <a:r>
              <a:rPr lang="en-GB"/>
              <a:t>Uses existing gradients</a:t>
            </a:r>
          </a:p>
        </p:txBody>
      </p:sp>
      <p:grpSp>
        <p:nvGrpSpPr>
          <p:cNvPr id="23562" name="Group 96"/>
          <p:cNvGrpSpPr>
            <a:grpSpLocks/>
          </p:cNvGrpSpPr>
          <p:nvPr/>
        </p:nvGrpSpPr>
        <p:grpSpPr bwMode="auto">
          <a:xfrm>
            <a:off x="3322638" y="2401888"/>
            <a:ext cx="3043237" cy="3265487"/>
            <a:chOff x="2165" y="1513"/>
            <a:chExt cx="1917" cy="2057"/>
          </a:xfrm>
        </p:grpSpPr>
        <p:grpSp>
          <p:nvGrpSpPr>
            <p:cNvPr id="23583" name="Group 64"/>
            <p:cNvGrpSpPr>
              <a:grpSpLocks/>
            </p:cNvGrpSpPr>
            <p:nvPr/>
          </p:nvGrpSpPr>
          <p:grpSpPr bwMode="auto">
            <a:xfrm>
              <a:off x="2239" y="1513"/>
              <a:ext cx="1843" cy="2057"/>
              <a:chOff x="567" y="1513"/>
              <a:chExt cx="1843" cy="2057"/>
            </a:xfrm>
          </p:grpSpPr>
          <p:sp>
            <p:nvSpPr>
              <p:cNvPr id="23594" name="Text Box 65"/>
              <p:cNvSpPr txBox="1">
                <a:spLocks noChangeArrowheads="1"/>
              </p:cNvSpPr>
              <p:nvPr/>
            </p:nvSpPr>
            <p:spPr bwMode="auto">
              <a:xfrm>
                <a:off x="567" y="2969"/>
                <a:ext cx="1427" cy="601"/>
              </a:xfrm>
              <a:prstGeom prst="rect">
                <a:avLst/>
              </a:prstGeom>
              <a:noFill/>
              <a:ln w="38100" algn="ctr">
                <a:solidFill>
                  <a:srgbClr val="CC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/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Na</a:t>
                </a:r>
                <a:r>
                  <a:rPr lang="en-GB" sz="1800" b="1" baseline="30000">
                    <a:solidFill>
                      <a:srgbClr val="CC0066"/>
                    </a:solidFill>
                    <a:latin typeface="Arial" charset="0"/>
                  </a:rPr>
                  <a:t>+</a:t>
                </a: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 / amino-acid cotransporter</a:t>
                </a:r>
              </a:p>
              <a:p>
                <a:pPr algn="ctr"/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(+ many others)</a:t>
                </a:r>
              </a:p>
            </p:txBody>
          </p:sp>
          <p:sp>
            <p:nvSpPr>
              <p:cNvPr id="23595" name="Text Box 66"/>
              <p:cNvSpPr txBox="1">
                <a:spLocks noChangeArrowheads="1"/>
              </p:cNvSpPr>
              <p:nvPr/>
            </p:nvSpPr>
            <p:spPr bwMode="auto">
              <a:xfrm>
                <a:off x="619" y="1513"/>
                <a:ext cx="4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Na</a:t>
                </a:r>
                <a:r>
                  <a:rPr lang="en-GB" sz="1800" b="1" baseline="30000">
                    <a:solidFill>
                      <a:srgbClr val="CC0066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3596" name="Text Box 67"/>
              <p:cNvSpPr txBox="1">
                <a:spLocks noChangeArrowheads="1"/>
              </p:cNvSpPr>
              <p:nvPr/>
            </p:nvSpPr>
            <p:spPr bwMode="auto">
              <a:xfrm>
                <a:off x="1368" y="1513"/>
                <a:ext cx="10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AA</a:t>
                </a:r>
                <a:endParaRPr lang="en-GB" sz="1800" b="1" baseline="30000">
                  <a:solidFill>
                    <a:srgbClr val="CC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23584" name="Group 76"/>
            <p:cNvGrpSpPr>
              <a:grpSpLocks/>
            </p:cNvGrpSpPr>
            <p:nvPr/>
          </p:nvGrpSpPr>
          <p:grpSpPr bwMode="auto">
            <a:xfrm>
              <a:off x="2165" y="1809"/>
              <a:ext cx="1685" cy="839"/>
              <a:chOff x="393" y="1792"/>
              <a:chExt cx="1685" cy="839"/>
            </a:xfrm>
          </p:grpSpPr>
          <p:grpSp>
            <p:nvGrpSpPr>
              <p:cNvPr id="23585" name="Group 77"/>
              <p:cNvGrpSpPr>
                <a:grpSpLocks/>
              </p:cNvGrpSpPr>
              <p:nvPr/>
            </p:nvGrpSpPr>
            <p:grpSpPr bwMode="auto">
              <a:xfrm>
                <a:off x="393" y="1792"/>
                <a:ext cx="1685" cy="839"/>
                <a:chOff x="393" y="1792"/>
                <a:chExt cx="1685" cy="839"/>
              </a:xfrm>
            </p:grpSpPr>
            <p:grpSp>
              <p:nvGrpSpPr>
                <p:cNvPr id="23587" name="Group 78"/>
                <p:cNvGrpSpPr>
                  <a:grpSpLocks/>
                </p:cNvGrpSpPr>
                <p:nvPr/>
              </p:nvGrpSpPr>
              <p:grpSpPr bwMode="auto">
                <a:xfrm>
                  <a:off x="393" y="1792"/>
                  <a:ext cx="1685" cy="695"/>
                  <a:chOff x="393" y="1792"/>
                  <a:chExt cx="1685" cy="695"/>
                </a:xfrm>
              </p:grpSpPr>
              <p:sp>
                <p:nvSpPr>
                  <p:cNvPr id="23591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888"/>
                    <a:ext cx="453" cy="453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2" name="Arc 80"/>
                  <p:cNvSpPr>
                    <a:spLocks/>
                  </p:cNvSpPr>
                  <p:nvPr/>
                </p:nvSpPr>
                <p:spPr bwMode="auto">
                  <a:xfrm rot="2339473">
                    <a:off x="393" y="1792"/>
                    <a:ext cx="700" cy="551"/>
                  </a:xfrm>
                  <a:custGeom>
                    <a:avLst/>
                    <a:gdLst>
                      <a:gd name="T0" fmla="*/ 0 w 21600"/>
                      <a:gd name="T1" fmla="*/ 0 h 26625"/>
                      <a:gd name="T2" fmla="*/ 0 w 21600"/>
                      <a:gd name="T3" fmla="*/ 0 h 26625"/>
                      <a:gd name="T4" fmla="*/ 0 w 21600"/>
                      <a:gd name="T5" fmla="*/ 0 h 2662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6625"/>
                      <a:gd name="T11" fmla="*/ 21600 w 21600"/>
                      <a:gd name="T12" fmla="*/ 26625 h 266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6625" fill="none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</a:path>
                      <a:path w="21600" h="26625" stroke="0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  <a:lnTo>
                          <a:pt x="0" y="20288"/>
                        </a:lnTo>
                        <a:lnTo>
                          <a:pt x="7413" y="-1"/>
                        </a:lnTo>
                        <a:close/>
                      </a:path>
                    </a:pathLst>
                  </a:custGeom>
                  <a:noFill/>
                  <a:ln w="38100" algn="ctr">
                    <a:solidFill>
                      <a:srgbClr val="CC006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93" name="Arc 81"/>
                  <p:cNvSpPr>
                    <a:spLocks/>
                  </p:cNvSpPr>
                  <p:nvPr/>
                </p:nvSpPr>
                <p:spPr bwMode="auto">
                  <a:xfrm rot="2023797" flipH="1" flipV="1">
                    <a:off x="1413" y="1882"/>
                    <a:ext cx="665" cy="605"/>
                  </a:xfrm>
                  <a:custGeom>
                    <a:avLst/>
                    <a:gdLst>
                      <a:gd name="T0" fmla="*/ 0 w 21600"/>
                      <a:gd name="T1" fmla="*/ 0 h 26625"/>
                      <a:gd name="T2" fmla="*/ 0 w 21600"/>
                      <a:gd name="T3" fmla="*/ 0 h 26625"/>
                      <a:gd name="T4" fmla="*/ 0 w 21600"/>
                      <a:gd name="T5" fmla="*/ 0 h 2662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6625"/>
                      <a:gd name="T11" fmla="*/ 21600 w 21600"/>
                      <a:gd name="T12" fmla="*/ 26625 h 266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6625" fill="none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</a:path>
                      <a:path w="21600" h="26625" stroke="0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  <a:lnTo>
                          <a:pt x="0" y="20288"/>
                        </a:lnTo>
                        <a:lnTo>
                          <a:pt x="7413" y="-1"/>
                        </a:lnTo>
                        <a:close/>
                      </a:path>
                    </a:pathLst>
                  </a:custGeom>
                  <a:noFill/>
                  <a:ln w="38100" algn="ctr">
                    <a:solidFill>
                      <a:srgbClr val="CC0066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588" name="Group 82"/>
                <p:cNvGrpSpPr>
                  <a:grpSpLocks/>
                </p:cNvGrpSpPr>
                <p:nvPr/>
              </p:nvGrpSpPr>
              <p:grpSpPr bwMode="auto">
                <a:xfrm>
                  <a:off x="731" y="2516"/>
                  <a:ext cx="1017" cy="115"/>
                  <a:chOff x="731" y="2516"/>
                  <a:chExt cx="1017" cy="115"/>
                </a:xfrm>
              </p:grpSpPr>
              <p:sp>
                <p:nvSpPr>
                  <p:cNvPr id="23589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31" y="2535"/>
                    <a:ext cx="85" cy="96"/>
                  </a:xfrm>
                  <a:prstGeom prst="ellipse">
                    <a:avLst/>
                  </a:prstGeom>
                  <a:solidFill>
                    <a:srgbClr val="CC0066"/>
                  </a:solidFill>
                  <a:ln w="38100" algn="ctr">
                    <a:solidFill>
                      <a:srgbClr val="CC00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90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63" y="2516"/>
                    <a:ext cx="85" cy="96"/>
                  </a:xfrm>
                  <a:prstGeom prst="ellipse">
                    <a:avLst/>
                  </a:prstGeom>
                  <a:solidFill>
                    <a:srgbClr val="CC0066"/>
                  </a:solidFill>
                  <a:ln w="38100" algn="ctr">
                    <a:solidFill>
                      <a:srgbClr val="CC00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86" name="Oval 85"/>
              <p:cNvSpPr>
                <a:spLocks noChangeArrowheads="1"/>
              </p:cNvSpPr>
              <p:nvPr/>
            </p:nvSpPr>
            <p:spPr bwMode="auto">
              <a:xfrm>
                <a:off x="731" y="2535"/>
                <a:ext cx="85" cy="96"/>
              </a:xfrm>
              <a:prstGeom prst="ellipse">
                <a:avLst/>
              </a:prstGeom>
              <a:solidFill>
                <a:srgbClr val="CC0066"/>
              </a:solidFill>
              <a:ln w="38100" algn="ctr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63" name="Group 97"/>
          <p:cNvGrpSpPr>
            <a:grpSpLocks/>
          </p:cNvGrpSpPr>
          <p:nvPr/>
        </p:nvGrpSpPr>
        <p:grpSpPr bwMode="auto">
          <a:xfrm>
            <a:off x="5829300" y="2401888"/>
            <a:ext cx="2979738" cy="2990850"/>
            <a:chOff x="4221" y="1513"/>
            <a:chExt cx="1877" cy="1884"/>
          </a:xfrm>
        </p:grpSpPr>
        <p:grpSp>
          <p:nvGrpSpPr>
            <p:cNvPr id="23569" name="Group 68"/>
            <p:cNvGrpSpPr>
              <a:grpSpLocks/>
            </p:cNvGrpSpPr>
            <p:nvPr/>
          </p:nvGrpSpPr>
          <p:grpSpPr bwMode="auto">
            <a:xfrm>
              <a:off x="4255" y="1513"/>
              <a:ext cx="1843" cy="1884"/>
              <a:chOff x="567" y="1513"/>
              <a:chExt cx="1843" cy="1884"/>
            </a:xfrm>
          </p:grpSpPr>
          <p:sp>
            <p:nvSpPr>
              <p:cNvPr id="23580" name="Text Box 69"/>
              <p:cNvSpPr txBox="1">
                <a:spLocks noChangeArrowheads="1"/>
              </p:cNvSpPr>
              <p:nvPr/>
            </p:nvSpPr>
            <p:spPr bwMode="auto">
              <a:xfrm>
                <a:off x="567" y="2969"/>
                <a:ext cx="1427" cy="428"/>
              </a:xfrm>
              <a:prstGeom prst="rect">
                <a:avLst/>
              </a:prstGeom>
              <a:noFill/>
              <a:ln w="38100" algn="ctr">
                <a:solidFill>
                  <a:srgbClr val="CC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H</a:t>
                </a:r>
                <a:r>
                  <a:rPr lang="en-GB" sz="1800" b="1" baseline="30000">
                    <a:solidFill>
                      <a:srgbClr val="CC0066"/>
                    </a:solidFill>
                    <a:latin typeface="Arial" charset="0"/>
                  </a:rPr>
                  <a:t>+</a:t>
                </a: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 / amino-acid cotransporter</a:t>
                </a:r>
              </a:p>
            </p:txBody>
          </p:sp>
          <p:sp>
            <p:nvSpPr>
              <p:cNvPr id="23581" name="Text Box 70"/>
              <p:cNvSpPr txBox="1">
                <a:spLocks noChangeArrowheads="1"/>
              </p:cNvSpPr>
              <p:nvPr/>
            </p:nvSpPr>
            <p:spPr bwMode="auto">
              <a:xfrm>
                <a:off x="619" y="1513"/>
                <a:ext cx="42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H</a:t>
                </a:r>
                <a:r>
                  <a:rPr lang="en-GB" sz="1800" b="1" baseline="30000">
                    <a:solidFill>
                      <a:srgbClr val="CC0066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3582" name="Text Box 71"/>
              <p:cNvSpPr txBox="1">
                <a:spLocks noChangeArrowheads="1"/>
              </p:cNvSpPr>
              <p:nvPr/>
            </p:nvSpPr>
            <p:spPr bwMode="auto">
              <a:xfrm>
                <a:off x="1368" y="1513"/>
                <a:ext cx="10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66"/>
                    </a:solidFill>
                    <a:latin typeface="Comic Sans MS" pitchFamily="66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GB" sz="1800" b="1">
                    <a:solidFill>
                      <a:srgbClr val="CC0066"/>
                    </a:solidFill>
                    <a:latin typeface="Arial" charset="0"/>
                  </a:rPr>
                  <a:t>AA</a:t>
                </a:r>
                <a:endParaRPr lang="en-GB" sz="1800" b="1" baseline="30000">
                  <a:solidFill>
                    <a:srgbClr val="CC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23570" name="Group 86"/>
            <p:cNvGrpSpPr>
              <a:grpSpLocks/>
            </p:cNvGrpSpPr>
            <p:nvPr/>
          </p:nvGrpSpPr>
          <p:grpSpPr bwMode="auto">
            <a:xfrm>
              <a:off x="4221" y="1808"/>
              <a:ext cx="1685" cy="839"/>
              <a:chOff x="393" y="1792"/>
              <a:chExt cx="1685" cy="839"/>
            </a:xfrm>
          </p:grpSpPr>
          <p:grpSp>
            <p:nvGrpSpPr>
              <p:cNvPr id="23571" name="Group 87"/>
              <p:cNvGrpSpPr>
                <a:grpSpLocks/>
              </p:cNvGrpSpPr>
              <p:nvPr/>
            </p:nvGrpSpPr>
            <p:grpSpPr bwMode="auto">
              <a:xfrm>
                <a:off x="393" y="1792"/>
                <a:ext cx="1685" cy="839"/>
                <a:chOff x="393" y="1792"/>
                <a:chExt cx="1685" cy="839"/>
              </a:xfrm>
            </p:grpSpPr>
            <p:grpSp>
              <p:nvGrpSpPr>
                <p:cNvPr id="23573" name="Group 88"/>
                <p:cNvGrpSpPr>
                  <a:grpSpLocks/>
                </p:cNvGrpSpPr>
                <p:nvPr/>
              </p:nvGrpSpPr>
              <p:grpSpPr bwMode="auto">
                <a:xfrm>
                  <a:off x="393" y="1792"/>
                  <a:ext cx="1685" cy="695"/>
                  <a:chOff x="393" y="1792"/>
                  <a:chExt cx="1685" cy="695"/>
                </a:xfrm>
              </p:grpSpPr>
              <p:sp>
                <p:nvSpPr>
                  <p:cNvPr id="2357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888"/>
                    <a:ext cx="453" cy="453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78" name="Arc 90"/>
                  <p:cNvSpPr>
                    <a:spLocks/>
                  </p:cNvSpPr>
                  <p:nvPr/>
                </p:nvSpPr>
                <p:spPr bwMode="auto">
                  <a:xfrm rot="2339473">
                    <a:off x="393" y="1792"/>
                    <a:ext cx="700" cy="551"/>
                  </a:xfrm>
                  <a:custGeom>
                    <a:avLst/>
                    <a:gdLst>
                      <a:gd name="T0" fmla="*/ 0 w 21600"/>
                      <a:gd name="T1" fmla="*/ 0 h 26625"/>
                      <a:gd name="T2" fmla="*/ 0 w 21600"/>
                      <a:gd name="T3" fmla="*/ 0 h 26625"/>
                      <a:gd name="T4" fmla="*/ 0 w 21600"/>
                      <a:gd name="T5" fmla="*/ 0 h 2662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6625"/>
                      <a:gd name="T11" fmla="*/ 21600 w 21600"/>
                      <a:gd name="T12" fmla="*/ 26625 h 266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6625" fill="none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</a:path>
                      <a:path w="21600" h="26625" stroke="0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  <a:lnTo>
                          <a:pt x="0" y="20288"/>
                        </a:lnTo>
                        <a:lnTo>
                          <a:pt x="7413" y="-1"/>
                        </a:lnTo>
                        <a:close/>
                      </a:path>
                    </a:pathLst>
                  </a:custGeom>
                  <a:noFill/>
                  <a:ln w="38100" algn="ctr">
                    <a:solidFill>
                      <a:srgbClr val="CC0066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79" name="Arc 91"/>
                  <p:cNvSpPr>
                    <a:spLocks/>
                  </p:cNvSpPr>
                  <p:nvPr/>
                </p:nvSpPr>
                <p:spPr bwMode="auto">
                  <a:xfrm rot="2023797" flipH="1" flipV="1">
                    <a:off x="1413" y="1882"/>
                    <a:ext cx="665" cy="605"/>
                  </a:xfrm>
                  <a:custGeom>
                    <a:avLst/>
                    <a:gdLst>
                      <a:gd name="T0" fmla="*/ 0 w 21600"/>
                      <a:gd name="T1" fmla="*/ 0 h 26625"/>
                      <a:gd name="T2" fmla="*/ 0 w 21600"/>
                      <a:gd name="T3" fmla="*/ 0 h 26625"/>
                      <a:gd name="T4" fmla="*/ 0 w 21600"/>
                      <a:gd name="T5" fmla="*/ 0 h 26625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6625"/>
                      <a:gd name="T11" fmla="*/ 21600 w 21600"/>
                      <a:gd name="T12" fmla="*/ 26625 h 266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6625" fill="none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</a:path>
                      <a:path w="21600" h="26625" stroke="0" extrusionOk="0">
                        <a:moveTo>
                          <a:pt x="7413" y="-1"/>
                        </a:moveTo>
                        <a:cubicBezTo>
                          <a:pt x="15932" y="3112"/>
                          <a:pt x="21600" y="11217"/>
                          <a:pt x="21600" y="20288"/>
                        </a:cubicBezTo>
                        <a:cubicBezTo>
                          <a:pt x="21600" y="22435"/>
                          <a:pt x="21279" y="24571"/>
                          <a:pt x="20649" y="26624"/>
                        </a:cubicBezTo>
                        <a:lnTo>
                          <a:pt x="0" y="20288"/>
                        </a:lnTo>
                        <a:lnTo>
                          <a:pt x="7413" y="-1"/>
                        </a:lnTo>
                        <a:close/>
                      </a:path>
                    </a:pathLst>
                  </a:custGeom>
                  <a:noFill/>
                  <a:ln w="38100" algn="ctr">
                    <a:solidFill>
                      <a:srgbClr val="CC0066"/>
                    </a:solidFill>
                    <a:round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574" name="Group 92"/>
                <p:cNvGrpSpPr>
                  <a:grpSpLocks/>
                </p:cNvGrpSpPr>
                <p:nvPr/>
              </p:nvGrpSpPr>
              <p:grpSpPr bwMode="auto">
                <a:xfrm>
                  <a:off x="731" y="2516"/>
                  <a:ext cx="1017" cy="115"/>
                  <a:chOff x="731" y="2516"/>
                  <a:chExt cx="1017" cy="115"/>
                </a:xfrm>
              </p:grpSpPr>
              <p:sp>
                <p:nvSpPr>
                  <p:cNvPr id="23575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731" y="2535"/>
                    <a:ext cx="85" cy="96"/>
                  </a:xfrm>
                  <a:prstGeom prst="ellipse">
                    <a:avLst/>
                  </a:prstGeom>
                  <a:solidFill>
                    <a:srgbClr val="CC0066"/>
                  </a:solidFill>
                  <a:ln w="38100" algn="ctr">
                    <a:solidFill>
                      <a:srgbClr val="CC00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576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1663" y="2516"/>
                    <a:ext cx="85" cy="96"/>
                  </a:xfrm>
                  <a:prstGeom prst="ellipse">
                    <a:avLst/>
                  </a:prstGeom>
                  <a:solidFill>
                    <a:srgbClr val="CC0066"/>
                  </a:solidFill>
                  <a:ln w="38100" algn="ctr">
                    <a:solidFill>
                      <a:srgbClr val="CC00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572" name="Oval 95"/>
              <p:cNvSpPr>
                <a:spLocks noChangeArrowheads="1"/>
              </p:cNvSpPr>
              <p:nvPr/>
            </p:nvSpPr>
            <p:spPr bwMode="auto">
              <a:xfrm>
                <a:off x="731" y="2535"/>
                <a:ext cx="85" cy="96"/>
              </a:xfrm>
              <a:prstGeom prst="ellipse">
                <a:avLst/>
              </a:prstGeom>
              <a:solidFill>
                <a:srgbClr val="CC0066"/>
              </a:solidFill>
              <a:ln w="38100" algn="ctr">
                <a:solidFill>
                  <a:srgbClr val="CC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64" name="Group 98"/>
          <p:cNvGrpSpPr>
            <a:grpSpLocks/>
          </p:cNvGrpSpPr>
          <p:nvPr/>
        </p:nvGrpSpPr>
        <p:grpSpPr bwMode="auto">
          <a:xfrm>
            <a:off x="8081963" y="1785938"/>
            <a:ext cx="863600" cy="2930525"/>
            <a:chOff x="5091" y="1125"/>
            <a:chExt cx="544" cy="1846"/>
          </a:xfrm>
        </p:grpSpPr>
        <p:sp>
          <p:nvSpPr>
            <p:cNvPr id="23565" name="Text Box 99"/>
            <p:cNvSpPr txBox="1">
              <a:spLocks noChangeArrowheads="1"/>
            </p:cNvSpPr>
            <p:nvPr/>
          </p:nvSpPr>
          <p:spPr bwMode="auto">
            <a:xfrm>
              <a:off x="5186" y="1184"/>
              <a:ext cx="44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>
                  <a:solidFill>
                    <a:srgbClr val="CC3300"/>
                  </a:solidFill>
                  <a:latin typeface="Arial" charset="0"/>
                </a:rPr>
                <a:t>Ca</a:t>
              </a:r>
              <a:r>
                <a:rPr lang="en-GB" sz="1800" b="1" baseline="30000">
                  <a:solidFill>
                    <a:srgbClr val="CC3300"/>
                  </a:solidFill>
                  <a:latin typeface="Arial" charset="0"/>
                </a:rPr>
                <a:t>2+</a:t>
              </a:r>
              <a:r>
                <a:rPr lang="en-GB" sz="1800" b="1">
                  <a:solidFill>
                    <a:srgbClr val="CC3300"/>
                  </a:solidFill>
                  <a:latin typeface="Arial" charset="0"/>
                </a:rPr>
                <a:t>Na</a:t>
              </a:r>
              <a:r>
                <a:rPr lang="en-GB" sz="1800" b="1" baseline="30000">
                  <a:solidFill>
                    <a:srgbClr val="CC3300"/>
                  </a:solidFill>
                  <a:latin typeface="Arial" charset="0"/>
                </a:rPr>
                <a:t>+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23566" name="Text Box 100"/>
            <p:cNvSpPr txBox="1">
              <a:spLocks noChangeArrowheads="1"/>
            </p:cNvSpPr>
            <p:nvPr/>
          </p:nvSpPr>
          <p:spPr bwMode="auto">
            <a:xfrm>
              <a:off x="5112" y="2545"/>
              <a:ext cx="4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800" b="1">
                  <a:solidFill>
                    <a:srgbClr val="CC3300"/>
                  </a:solidFill>
                  <a:latin typeface="Arial" charset="0"/>
                </a:rPr>
                <a:t>K</a:t>
              </a:r>
              <a:r>
                <a:rPr lang="en-GB" sz="1800" b="1" baseline="30000">
                  <a:solidFill>
                    <a:srgbClr val="CC3300"/>
                  </a:solidFill>
                  <a:latin typeface="Arial" charset="0"/>
                </a:rPr>
                <a:t>+</a:t>
              </a:r>
              <a:endParaRPr lang="en-GB" sz="1800" b="1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23567" name="Oval 101"/>
            <p:cNvSpPr>
              <a:spLocks noChangeArrowheads="1"/>
            </p:cNvSpPr>
            <p:nvPr/>
          </p:nvSpPr>
          <p:spPr bwMode="auto">
            <a:xfrm>
              <a:off x="5120" y="1125"/>
              <a:ext cx="503" cy="521"/>
            </a:xfrm>
            <a:prstGeom prst="ellipse">
              <a:avLst/>
            </a:prstGeom>
            <a:noFill/>
            <a:ln w="3810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3568" name="Oval 102"/>
            <p:cNvSpPr>
              <a:spLocks noChangeArrowheads="1"/>
            </p:cNvSpPr>
            <p:nvPr/>
          </p:nvSpPr>
          <p:spPr bwMode="auto">
            <a:xfrm>
              <a:off x="5091" y="2450"/>
              <a:ext cx="503" cy="521"/>
            </a:xfrm>
            <a:prstGeom prst="ellipse">
              <a:avLst/>
            </a:prstGeom>
            <a:noFill/>
            <a:ln w="38100" algn="ctr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 Expression in the Intestine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Differences in</a:t>
            </a:r>
          </a:p>
          <a:p>
            <a:pPr lvl="1"/>
            <a:r>
              <a:rPr lang="en-GB" smtClean="0"/>
              <a:t>Crypt and villus</a:t>
            </a:r>
          </a:p>
          <a:p>
            <a:pPr lvl="1"/>
            <a:r>
              <a:rPr lang="en-GB" smtClean="0"/>
              <a:t>Regions of intestine</a:t>
            </a:r>
          </a:p>
          <a:p>
            <a:pPr lvl="2"/>
            <a:r>
              <a:rPr lang="en-GB" smtClean="0"/>
              <a:t>Duodenum / jejunum / ileum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533400"/>
            <a:ext cx="6908800" cy="9906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Rates of Absorption of Different Nutrients Along the Small Intestine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897063" y="1600200"/>
            <a:ext cx="6637337" cy="6096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897063" y="1752600"/>
            <a:ext cx="148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Duodenum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51200" y="1752600"/>
            <a:ext cx="1287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Jejunum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30938" y="1752600"/>
            <a:ext cx="1490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Ileum</a:t>
            </a: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235200" y="2376488"/>
            <a:ext cx="6284913" cy="595312"/>
          </a:xfrm>
          <a:custGeom>
            <a:avLst/>
            <a:gdLst>
              <a:gd name="T0" fmla="*/ 2147483647 w 4454"/>
              <a:gd name="T1" fmla="*/ 2147483647 h 375"/>
              <a:gd name="T2" fmla="*/ 0 w 4454"/>
              <a:gd name="T3" fmla="*/ 2147483647 h 375"/>
              <a:gd name="T4" fmla="*/ 2147483647 w 4454"/>
              <a:gd name="T5" fmla="*/ 2147483647 h 375"/>
              <a:gd name="T6" fmla="*/ 2147483647 w 4454"/>
              <a:gd name="T7" fmla="*/ 2147483647 h 375"/>
              <a:gd name="T8" fmla="*/ 2147483647 w 4454"/>
              <a:gd name="T9" fmla="*/ 2147483647 h 375"/>
              <a:gd name="T10" fmla="*/ 2147483647 w 4454"/>
              <a:gd name="T11" fmla="*/ 2147483647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54"/>
              <a:gd name="T19" fmla="*/ 0 h 375"/>
              <a:gd name="T20" fmla="*/ 4454 w 4454"/>
              <a:gd name="T21" fmla="*/ 375 h 3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54" h="375">
                <a:moveTo>
                  <a:pt x="4454" y="375"/>
                </a:moveTo>
                <a:lnTo>
                  <a:pt x="0" y="374"/>
                </a:lnTo>
                <a:cubicBezTo>
                  <a:pt x="281" y="115"/>
                  <a:pt x="354" y="105"/>
                  <a:pt x="555" y="53"/>
                </a:cubicBezTo>
                <a:cubicBezTo>
                  <a:pt x="756" y="0"/>
                  <a:pt x="879" y="35"/>
                  <a:pt x="1203" y="59"/>
                </a:cubicBezTo>
                <a:cubicBezTo>
                  <a:pt x="1543" y="101"/>
                  <a:pt x="1957" y="147"/>
                  <a:pt x="2499" y="200"/>
                </a:cubicBezTo>
                <a:cubicBezTo>
                  <a:pt x="3041" y="253"/>
                  <a:pt x="4047" y="339"/>
                  <a:pt x="4454" y="375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71463" y="2514600"/>
            <a:ext cx="16922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Carbohydrates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Protein &amp; Lipids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Iron &amp; calcium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Bile salts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Cobalamin (B12)</a:t>
            </a:r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757488" y="3160713"/>
            <a:ext cx="5788025" cy="471487"/>
          </a:xfrm>
          <a:custGeom>
            <a:avLst/>
            <a:gdLst>
              <a:gd name="T0" fmla="*/ 2147483647 w 4102"/>
              <a:gd name="T1" fmla="*/ 2147483647 h 297"/>
              <a:gd name="T2" fmla="*/ 0 w 4102"/>
              <a:gd name="T3" fmla="*/ 2147483647 h 297"/>
              <a:gd name="T4" fmla="*/ 2147483647 w 4102"/>
              <a:gd name="T5" fmla="*/ 2147483647 h 297"/>
              <a:gd name="T6" fmla="*/ 2147483647 w 4102"/>
              <a:gd name="T7" fmla="*/ 2147483647 h 297"/>
              <a:gd name="T8" fmla="*/ 2147483647 w 4102"/>
              <a:gd name="T9" fmla="*/ 2147483647 h 297"/>
              <a:gd name="T10" fmla="*/ 2147483647 w 4102"/>
              <a:gd name="T11" fmla="*/ 2147483647 h 297"/>
              <a:gd name="T12" fmla="*/ 2147483647 w 4102"/>
              <a:gd name="T13" fmla="*/ 2147483647 h 2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02"/>
              <a:gd name="T22" fmla="*/ 0 h 297"/>
              <a:gd name="T23" fmla="*/ 4102 w 4102"/>
              <a:gd name="T24" fmla="*/ 297 h 2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02" h="297">
                <a:moveTo>
                  <a:pt x="4094" y="297"/>
                </a:moveTo>
                <a:cubicBezTo>
                  <a:pt x="4102" y="280"/>
                  <a:pt x="2232" y="297"/>
                  <a:pt x="0" y="292"/>
                </a:cubicBezTo>
                <a:cubicBezTo>
                  <a:pt x="679" y="96"/>
                  <a:pt x="588" y="94"/>
                  <a:pt x="885" y="46"/>
                </a:cubicBezTo>
                <a:cubicBezTo>
                  <a:pt x="1223" y="0"/>
                  <a:pt x="1695" y="1"/>
                  <a:pt x="2027" y="15"/>
                </a:cubicBezTo>
                <a:cubicBezTo>
                  <a:pt x="2367" y="57"/>
                  <a:pt x="2537" y="94"/>
                  <a:pt x="2880" y="128"/>
                </a:cubicBezTo>
                <a:cubicBezTo>
                  <a:pt x="3223" y="162"/>
                  <a:pt x="3882" y="192"/>
                  <a:pt x="4084" y="220"/>
                </a:cubicBezTo>
                <a:lnTo>
                  <a:pt x="4094" y="297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017713" y="3797300"/>
            <a:ext cx="6319837" cy="595313"/>
          </a:xfrm>
          <a:custGeom>
            <a:avLst/>
            <a:gdLst>
              <a:gd name="T0" fmla="*/ 2147483647 w 4478"/>
              <a:gd name="T1" fmla="*/ 2147483647 h 375"/>
              <a:gd name="T2" fmla="*/ 0 w 4478"/>
              <a:gd name="T3" fmla="*/ 2147483647 h 375"/>
              <a:gd name="T4" fmla="*/ 2147483647 w 4478"/>
              <a:gd name="T5" fmla="*/ 2147483647 h 375"/>
              <a:gd name="T6" fmla="*/ 2147483647 w 4478"/>
              <a:gd name="T7" fmla="*/ 2147483647 h 375"/>
              <a:gd name="T8" fmla="*/ 2147483647 w 4478"/>
              <a:gd name="T9" fmla="*/ 2147483647 h 375"/>
              <a:gd name="T10" fmla="*/ 2147483647 w 4478"/>
              <a:gd name="T11" fmla="*/ 2147483647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78"/>
              <a:gd name="T19" fmla="*/ 0 h 375"/>
              <a:gd name="T20" fmla="*/ 4478 w 4478"/>
              <a:gd name="T21" fmla="*/ 375 h 3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78" h="375">
                <a:moveTo>
                  <a:pt x="4478" y="373"/>
                </a:moveTo>
                <a:lnTo>
                  <a:pt x="0" y="375"/>
                </a:lnTo>
                <a:cubicBezTo>
                  <a:pt x="281" y="116"/>
                  <a:pt x="297" y="104"/>
                  <a:pt x="430" y="52"/>
                </a:cubicBezTo>
                <a:cubicBezTo>
                  <a:pt x="563" y="0"/>
                  <a:pt x="603" y="13"/>
                  <a:pt x="800" y="60"/>
                </a:cubicBezTo>
                <a:cubicBezTo>
                  <a:pt x="997" y="107"/>
                  <a:pt x="1002" y="280"/>
                  <a:pt x="1615" y="332"/>
                </a:cubicBezTo>
                <a:lnTo>
                  <a:pt x="4478" y="373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5097463" y="4672013"/>
            <a:ext cx="3233737" cy="590550"/>
          </a:xfrm>
          <a:custGeom>
            <a:avLst/>
            <a:gdLst>
              <a:gd name="T0" fmla="*/ 0 w 2292"/>
              <a:gd name="T1" fmla="*/ 2147483647 h 372"/>
              <a:gd name="T2" fmla="*/ 2147483647 w 2292"/>
              <a:gd name="T3" fmla="*/ 2147483647 h 372"/>
              <a:gd name="T4" fmla="*/ 2147483647 w 2292"/>
              <a:gd name="T5" fmla="*/ 2147483647 h 372"/>
              <a:gd name="T6" fmla="*/ 2147483647 w 2292"/>
              <a:gd name="T7" fmla="*/ 2147483647 h 372"/>
              <a:gd name="T8" fmla="*/ 2147483647 w 2292"/>
              <a:gd name="T9" fmla="*/ 2147483647 h 372"/>
              <a:gd name="T10" fmla="*/ 0 w 2292"/>
              <a:gd name="T11" fmla="*/ 2147483647 h 3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2"/>
              <a:gd name="T19" fmla="*/ 0 h 372"/>
              <a:gd name="T20" fmla="*/ 2292 w 2292"/>
              <a:gd name="T21" fmla="*/ 372 h 3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2" h="372">
                <a:moveTo>
                  <a:pt x="0" y="357"/>
                </a:moveTo>
                <a:cubicBezTo>
                  <a:pt x="0" y="357"/>
                  <a:pt x="252" y="359"/>
                  <a:pt x="2292" y="359"/>
                </a:cubicBezTo>
                <a:cubicBezTo>
                  <a:pt x="2292" y="359"/>
                  <a:pt x="2267" y="179"/>
                  <a:pt x="2156" y="93"/>
                </a:cubicBezTo>
                <a:cubicBezTo>
                  <a:pt x="2045" y="7"/>
                  <a:pt x="1818" y="0"/>
                  <a:pt x="1623" y="102"/>
                </a:cubicBezTo>
                <a:cubicBezTo>
                  <a:pt x="1428" y="204"/>
                  <a:pt x="1027" y="318"/>
                  <a:pt x="1027" y="318"/>
                </a:cubicBezTo>
                <a:cubicBezTo>
                  <a:pt x="449" y="372"/>
                  <a:pt x="631" y="335"/>
                  <a:pt x="0" y="3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6723063" y="5513388"/>
            <a:ext cx="1608137" cy="776287"/>
          </a:xfrm>
          <a:custGeom>
            <a:avLst/>
            <a:gdLst>
              <a:gd name="T0" fmla="*/ 0 w 1140"/>
              <a:gd name="T1" fmla="*/ 2147483647 h 489"/>
              <a:gd name="T2" fmla="*/ 2147483647 w 1140"/>
              <a:gd name="T3" fmla="*/ 2147483647 h 489"/>
              <a:gd name="T4" fmla="*/ 2147483647 w 1140"/>
              <a:gd name="T5" fmla="*/ 2147483647 h 489"/>
              <a:gd name="T6" fmla="*/ 2147483647 w 1140"/>
              <a:gd name="T7" fmla="*/ 2147483647 h 489"/>
              <a:gd name="T8" fmla="*/ 2147483647 w 1140"/>
              <a:gd name="T9" fmla="*/ 2147483647 h 489"/>
              <a:gd name="T10" fmla="*/ 0 w 1140"/>
              <a:gd name="T11" fmla="*/ 2147483647 h 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40"/>
              <a:gd name="T19" fmla="*/ 0 h 489"/>
              <a:gd name="T20" fmla="*/ 1140 w 1140"/>
              <a:gd name="T21" fmla="*/ 489 h 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40" h="489">
                <a:moveTo>
                  <a:pt x="0" y="485"/>
                </a:moveTo>
                <a:lnTo>
                  <a:pt x="1140" y="487"/>
                </a:lnTo>
                <a:cubicBezTo>
                  <a:pt x="1140" y="487"/>
                  <a:pt x="1136" y="180"/>
                  <a:pt x="1054" y="90"/>
                </a:cubicBezTo>
                <a:cubicBezTo>
                  <a:pt x="972" y="0"/>
                  <a:pt x="947" y="41"/>
                  <a:pt x="873" y="115"/>
                </a:cubicBezTo>
                <a:cubicBezTo>
                  <a:pt x="799" y="189"/>
                  <a:pt x="706" y="365"/>
                  <a:pt x="560" y="427"/>
                </a:cubicBezTo>
                <a:cubicBezTo>
                  <a:pt x="414" y="489"/>
                  <a:pt x="117" y="473"/>
                  <a:pt x="0" y="485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Expression Profiling using cDNA Microarrays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802688" cy="322263"/>
          </a:xfrm>
        </p:spPr>
        <p:txBody>
          <a:bodyPr/>
          <a:lstStyle/>
          <a:p>
            <a:pPr lvl="4">
              <a:lnSpc>
                <a:spcPct val="90000"/>
              </a:lnSpc>
            </a:pPr>
            <a:r>
              <a:rPr lang="en-GB" smtClean="0"/>
              <a:t>David J Duggan et al.  Nature Genetics 21, 10 – 14 (1999)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76275" y="2300288"/>
          <a:ext cx="6419850" cy="455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orelPhotoPaint.Image.8" r:id="rId4" imgW="7111111" imgH="4660317" progId="CorelPhotoPaint.Image.8">
                  <p:embed/>
                </p:oleObj>
              </mc:Choice>
              <mc:Fallback>
                <p:oleObj name="CorelPhotoPaint.Image.8" r:id="rId4" imgW="7111111" imgH="4660317" progId="CorelPhotoPaint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300288"/>
                        <a:ext cx="6419850" cy="455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349625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27651" name="Picture 3" descr="cog-2002-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981200"/>
            <a:ext cx="4175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Microarray Study of Mice Gastrointestinal Genes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56125" y="1447800"/>
            <a:ext cx="4376738" cy="1520825"/>
          </a:xfrm>
          <a:noFill/>
        </p:spPr>
        <p:txBody>
          <a:bodyPr lIns="92075" tIns="46038" rIns="92075" bIns="46038"/>
          <a:lstStyle/>
          <a:p>
            <a:pPr lvl="4"/>
            <a:endParaRPr lang="en-US" sz="1700" smtClean="0"/>
          </a:p>
          <a:p>
            <a:pPr>
              <a:buFont typeface="Wingdings" pitchFamily="2" charset="2"/>
              <a:buNone/>
            </a:pPr>
            <a:r>
              <a:rPr lang="en-US" sz="1800" smtClean="0"/>
              <a:t>	Numbers of genes highly expressed in  specific segments of the adult mouse GI tract.</a:t>
            </a:r>
            <a:r>
              <a:rPr lang="en-GB" smtClean="0"/>
              <a:t>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746625" y="3211513"/>
            <a:ext cx="4079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600" i="1">
                <a:solidFill>
                  <a:srgbClr val="009999"/>
                </a:solidFill>
                <a:latin typeface="Arial" charset="0"/>
              </a:rPr>
              <a:t>Bates et al. Gastroenterology 2002</a:t>
            </a:r>
            <a:endParaRPr lang="en-GB" sz="1600" i="1">
              <a:solidFill>
                <a:srgbClr val="009999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349625" y="2185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670300" y="228600"/>
            <a:ext cx="4787900" cy="1295400"/>
          </a:xfrm>
        </p:spPr>
        <p:txBody>
          <a:bodyPr/>
          <a:lstStyle/>
          <a:p>
            <a:pPr algn="ctr"/>
            <a:r>
              <a:rPr lang="en-GB" sz="2200" smtClean="0"/>
              <a:t>Microarray Study of Mice Intestinal Genes Expressed in Crypt and Villous Cells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38588" y="2532063"/>
            <a:ext cx="4713287" cy="3792537"/>
          </a:xfrm>
          <a:noFill/>
        </p:spPr>
        <p:txBody>
          <a:bodyPr lIns="92075" tIns="46038" rIns="92075" bIns="46038"/>
          <a:lstStyle/>
          <a:p>
            <a:pPr lvl="4"/>
            <a:endParaRPr lang="en-US" sz="1700" smtClean="0"/>
          </a:p>
          <a:p>
            <a:pPr>
              <a:buFont typeface="Wingdings" pitchFamily="2" charset="2"/>
              <a:buNone/>
            </a:pPr>
            <a:r>
              <a:rPr lang="en-US" sz="1800" smtClean="0"/>
              <a:t>14,685 unique genes 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1113 differentially expressed genes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Changes demonstrated in genes for: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 	cell-cycle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RNA processing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cytoskeleton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Transport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Wnt pathway</a:t>
            </a:r>
          </a:p>
          <a:p>
            <a:pPr>
              <a:buFont typeface="Wingdings" pitchFamily="2" charset="2"/>
              <a:buNone/>
            </a:pPr>
            <a:r>
              <a:rPr lang="en-US" sz="1800" smtClean="0"/>
              <a:t>	(Myc </a:t>
            </a:r>
            <a:r>
              <a:rPr lang="en-US" sz="1800" smtClean="0">
                <a:sym typeface="Symbol" pitchFamily="18" charset="2"/>
              </a:rPr>
              <a:t>, MAD , MAX etc.)</a:t>
            </a:r>
            <a:endParaRPr lang="en-US" sz="1800" smtClean="0"/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27450" y="1524000"/>
            <a:ext cx="49942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600" i="1">
                <a:solidFill>
                  <a:srgbClr val="009999"/>
                </a:solidFill>
                <a:latin typeface="Arial" charset="0"/>
              </a:rPr>
              <a:t>Gene expression profiling of intestinal epithelial cell maturation along the crypt-villus axis </a:t>
            </a:r>
          </a:p>
          <a:p>
            <a:pPr>
              <a:spcBef>
                <a:spcPct val="50000"/>
              </a:spcBef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US" sz="1600" i="1">
                <a:solidFill>
                  <a:srgbClr val="009999"/>
                </a:solidFill>
                <a:latin typeface="Arial" charset="0"/>
              </a:rPr>
              <a:t>Mariadason et al. Gastroenterology 2005</a:t>
            </a:r>
            <a:endParaRPr lang="en-GB" sz="1600" i="1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28678" name="Picture 6" descr="PIIS0016508505001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04800"/>
            <a:ext cx="3306762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7738"/>
          </a:xfrm>
        </p:spPr>
        <p:txBody>
          <a:bodyPr/>
          <a:lstStyle/>
          <a:p>
            <a:r>
              <a:rPr lang="en-GB" smtClean="0"/>
              <a:t>Colonic structure</a:t>
            </a:r>
          </a:p>
        </p:txBody>
      </p:sp>
      <p:pic>
        <p:nvPicPr>
          <p:cNvPr id="29699" name="Picture 5" descr="Int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10"/>
          <a:stretch>
            <a:fillRect/>
          </a:stretch>
        </p:blipFill>
        <p:spPr bwMode="auto">
          <a:xfrm>
            <a:off x="976313" y="2057400"/>
            <a:ext cx="56467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Large intestine epithelium</a:t>
            </a:r>
          </a:p>
        </p:txBody>
      </p:sp>
      <p:pic>
        <p:nvPicPr>
          <p:cNvPr id="30723" name="Picture 6" descr="nature03319-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608263"/>
            <a:ext cx="267335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" descr="structure_of_the_col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32025"/>
            <a:ext cx="49149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Duodenum, Jejunum and Ileum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43375" cy="4343400"/>
          </a:xfrm>
        </p:spPr>
        <p:txBody>
          <a:bodyPr/>
          <a:lstStyle/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Main Functions: </a:t>
            </a:r>
          </a:p>
          <a:p>
            <a:pPr>
              <a:buFont typeface="Wingdings" pitchFamily="2" charset="2"/>
              <a:buNone/>
            </a:pPr>
            <a:r>
              <a:rPr lang="en-GB" sz="2000" smtClean="0"/>
              <a:t>Digestion, absorption, motility</a:t>
            </a:r>
          </a:p>
          <a:p>
            <a:pPr>
              <a:buFont typeface="Wingdings" pitchFamily="2" charset="2"/>
              <a:buNone/>
            </a:pPr>
            <a:endParaRPr lang="de-DE" sz="2000" smtClean="0"/>
          </a:p>
          <a:p>
            <a:r>
              <a:rPr lang="de-DE" sz="2000" smtClean="0"/>
              <a:t>Duodenum		25cm</a:t>
            </a:r>
          </a:p>
          <a:p>
            <a:r>
              <a:rPr lang="de-DE" sz="2000" smtClean="0"/>
              <a:t>Jejunum		~2.5m</a:t>
            </a:r>
          </a:p>
          <a:p>
            <a:r>
              <a:rPr lang="de-DE" sz="2000" smtClean="0"/>
              <a:t>Ileum		~3.75m</a:t>
            </a:r>
            <a:endParaRPr lang="en-GB" sz="2000" smtClean="0"/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Fan-shaped mesentery throws intestine into folds and supports the blood supply.</a:t>
            </a:r>
          </a:p>
        </p:txBody>
      </p:sp>
      <p:pic>
        <p:nvPicPr>
          <p:cNvPr id="4100" name="Picture 4" descr="~AUT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2119313"/>
            <a:ext cx="41608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Colonic cells</a:t>
            </a:r>
          </a:p>
        </p:txBody>
      </p:sp>
      <p:pic>
        <p:nvPicPr>
          <p:cNvPr id="31747" name="Picture 3" descr="Intes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7"/>
          <a:stretch>
            <a:fillRect/>
          </a:stretch>
        </p:blipFill>
        <p:spPr bwMode="auto">
          <a:xfrm>
            <a:off x="1111250" y="1743075"/>
            <a:ext cx="63563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Colon histology</a:t>
            </a:r>
          </a:p>
        </p:txBody>
      </p:sp>
      <p:pic>
        <p:nvPicPr>
          <p:cNvPr id="32771" name="Picture 5" descr="col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609725"/>
            <a:ext cx="35179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5332413" y="1820863"/>
            <a:ext cx="331946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No villi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Deep Crypts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Many goblet cells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en-GB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Intestinal Cell Growth</a:t>
            </a:r>
          </a:p>
        </p:txBody>
      </p:sp>
      <p:sp>
        <p:nvSpPr>
          <p:cNvPr id="33795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Changes with diet</a:t>
            </a:r>
          </a:p>
          <a:p>
            <a:pPr lvl="1"/>
            <a:r>
              <a:rPr lang="en-GB" smtClean="0"/>
              <a:t>Development</a:t>
            </a:r>
          </a:p>
          <a:p>
            <a:pPr lvl="1"/>
            <a:r>
              <a:rPr lang="en-GB" smtClean="0"/>
              <a:t>Weaning</a:t>
            </a:r>
          </a:p>
          <a:p>
            <a:r>
              <a:rPr lang="en-GB" smtClean="0"/>
              <a:t>Repair after injury</a:t>
            </a:r>
          </a:p>
          <a:p>
            <a:pPr lvl="1"/>
            <a:r>
              <a:rPr lang="en-GB" smtClean="0"/>
              <a:t>Ischaemia</a:t>
            </a:r>
          </a:p>
          <a:p>
            <a:pPr lvl="1"/>
            <a:r>
              <a:rPr lang="en-GB" smtClean="0"/>
              <a:t>Inflammation</a:t>
            </a:r>
          </a:p>
          <a:p>
            <a:pPr lvl="1"/>
            <a:r>
              <a:rPr lang="en-GB" smtClean="0"/>
              <a:t>Radiation</a:t>
            </a:r>
          </a:p>
          <a:p>
            <a:pPr lvl="1"/>
            <a:r>
              <a:rPr lang="en-GB" smtClean="0"/>
              <a:t>Chemotherapy</a:t>
            </a:r>
          </a:p>
          <a:p>
            <a:r>
              <a:rPr lang="en-GB" smtClean="0"/>
              <a:t>Adaptation following surgery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Regulation of Intestinal Cell Growth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Endocrine factors</a:t>
            </a:r>
          </a:p>
          <a:p>
            <a:pPr lvl="1"/>
            <a:r>
              <a:rPr lang="en-GB" smtClean="0"/>
              <a:t>Epidermal Growth Factor (EGF)</a:t>
            </a:r>
          </a:p>
          <a:p>
            <a:pPr lvl="1"/>
            <a:r>
              <a:rPr lang="en-GB" smtClean="0"/>
              <a:t>Glucagon-like peptide 2 (GLP2)</a:t>
            </a:r>
          </a:p>
          <a:p>
            <a:pPr lvl="3">
              <a:buFontTx/>
              <a:buNone/>
            </a:pPr>
            <a:r>
              <a:rPr lang="en-GB" smtClean="0"/>
              <a:t>etc.</a:t>
            </a:r>
          </a:p>
          <a:p>
            <a:pPr lvl="3">
              <a:buFontTx/>
              <a:buNone/>
            </a:pPr>
            <a:endParaRPr lang="en-GB" smtClean="0"/>
          </a:p>
          <a:p>
            <a:r>
              <a:rPr lang="en-GB" smtClean="0"/>
              <a:t>Paracrine factors</a:t>
            </a:r>
          </a:p>
          <a:p>
            <a:pPr lvl="1"/>
            <a:r>
              <a:rPr lang="en-GB" smtClean="0"/>
              <a:t>Wnt pathway</a:t>
            </a:r>
          </a:p>
          <a:p>
            <a:pPr lvl="1"/>
            <a:r>
              <a:rPr lang="en-GB" smtClean="0"/>
              <a:t>Hedgehog pathway</a:t>
            </a:r>
          </a:p>
          <a:p>
            <a:pPr lvl="1"/>
            <a:r>
              <a:rPr lang="en-GB" smtClean="0"/>
              <a:t>BMP pathway</a:t>
            </a:r>
          </a:p>
          <a:p>
            <a:pPr lvl="3">
              <a:buFontTx/>
              <a:buNone/>
            </a:pPr>
            <a:r>
              <a:rPr lang="en-GB" smtClean="0"/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Wnt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65300" y="1009650"/>
            <a:ext cx="683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r>
              <a:rPr lang="en-GB" sz="1400">
                <a:solidFill>
                  <a:srgbClr val="009999"/>
                </a:solidFill>
                <a:latin typeface="Arial" charset="0"/>
              </a:rPr>
              <a:t>Reya &amp; Clevers.  Wnt signalling in stem cells and cancer. </a:t>
            </a:r>
            <a:r>
              <a:rPr lang="en-GB" sz="1400" i="1">
                <a:solidFill>
                  <a:srgbClr val="009999"/>
                </a:solidFill>
                <a:latin typeface="Arial" charset="0"/>
              </a:rPr>
              <a:t>Nature</a:t>
            </a:r>
            <a:r>
              <a:rPr lang="en-GB" sz="1400">
                <a:solidFill>
                  <a:srgbClr val="009999"/>
                </a:solidFill>
                <a:latin typeface="Arial" charset="0"/>
              </a:rPr>
              <a:t> 2005; 434, 843-850</a:t>
            </a:r>
            <a:endParaRPr lang="en-GB" b="1">
              <a:solidFill>
                <a:srgbClr val="009999"/>
              </a:solidFill>
              <a:latin typeface="Arial" charset="0"/>
            </a:endParaRPr>
          </a:p>
        </p:txBody>
      </p:sp>
      <p:pic>
        <p:nvPicPr>
          <p:cNvPr id="35844" name="Picture 4" descr="nature03319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700213"/>
            <a:ext cx="4227513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237163" y="1916113"/>
            <a:ext cx="35893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Canonical Wnt signalling pathway</a:t>
            </a:r>
          </a:p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APC, </a:t>
            </a:r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Catenin, Wnt, SOX9, CDX1, CDX2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APC targets </a:t>
            </a:r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 for degradation</a:t>
            </a:r>
          </a:p>
          <a:p>
            <a:r>
              <a:rPr lang="en-GB" smtClean="0">
                <a:sym typeface="Symbol" pitchFamily="18" charset="2"/>
              </a:rPr>
              <a:t>-</a:t>
            </a:r>
            <a:r>
              <a:rPr lang="en-GB" smtClean="0"/>
              <a:t>Catenin/TCF functions as transcription factor</a:t>
            </a:r>
          </a:p>
          <a:p>
            <a:r>
              <a:rPr lang="en-GB" smtClean="0"/>
              <a:t>Loss of APC increases Wnt pathway activity</a:t>
            </a:r>
          </a:p>
          <a:p>
            <a:r>
              <a:rPr lang="en-GB" smtClean="0"/>
              <a:t>Increased Wnt pathway activity in colorectal and other GI cancer</a:t>
            </a:r>
          </a:p>
          <a:p>
            <a:endParaRPr lang="en-GB" smtClean="0"/>
          </a:p>
          <a:p>
            <a:pPr lvl="1">
              <a:buFontTx/>
              <a:buNone/>
            </a:pPr>
            <a:r>
              <a:rPr lang="en-GB" smtClean="0"/>
              <a:t>SOX9 </a:t>
            </a:r>
          </a:p>
          <a:p>
            <a:pPr lvl="2"/>
            <a:r>
              <a:rPr lang="en-GB" smtClean="0"/>
              <a:t>important intestinal crypt transcription factor</a:t>
            </a:r>
          </a:p>
          <a:p>
            <a:pPr lvl="1">
              <a:buFontTx/>
              <a:buNone/>
            </a:pPr>
            <a:r>
              <a:rPr lang="en-GB" smtClean="0"/>
              <a:t>CDX1 &amp; CDX2</a:t>
            </a:r>
          </a:p>
          <a:p>
            <a:pPr lvl="2"/>
            <a:r>
              <a:rPr lang="en-GB" smtClean="0"/>
              <a:t>Regulate many genes expressed in intestine</a:t>
            </a:r>
          </a:p>
          <a:p>
            <a:pPr lvl="1">
              <a:buFontTx/>
              <a:buNone/>
            </a:pPr>
            <a:endParaRPr lang="en-GB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28688" y="4295775"/>
            <a:ext cx="7242175" cy="169862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Wnt &amp; Colorectal Cancer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09750" y="1581150"/>
            <a:ext cx="683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GB" sz="1400">
                <a:solidFill>
                  <a:srgbClr val="009999"/>
                </a:solidFill>
                <a:latin typeface="Arial" charset="0"/>
              </a:rPr>
              <a:t>Reya &amp; Clevers.  Wnt signalling in stem cells and cancer. </a:t>
            </a:r>
            <a:r>
              <a:rPr lang="en-GB" sz="1400" i="1">
                <a:solidFill>
                  <a:srgbClr val="009999"/>
                </a:solidFill>
                <a:latin typeface="Arial" charset="0"/>
              </a:rPr>
              <a:t>Nature</a:t>
            </a:r>
            <a:r>
              <a:rPr lang="en-GB" sz="1400">
                <a:solidFill>
                  <a:srgbClr val="009999"/>
                </a:solidFill>
                <a:latin typeface="Arial" charset="0"/>
              </a:rPr>
              <a:t> 2005; 434, 843-850</a:t>
            </a:r>
            <a:endParaRPr lang="en-GB" b="1">
              <a:solidFill>
                <a:srgbClr val="009999"/>
              </a:solidFill>
              <a:latin typeface="Arial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37163" y="1916113"/>
            <a:ext cx="3589337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1800">
              <a:solidFill>
                <a:schemeClr val="tx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Activation of Wnt cascade in CRC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(mutations in APC or other genes in pathway)</a:t>
            </a:r>
          </a:p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</a:rPr>
              <a:t>Excess unregulated proliferation</a:t>
            </a:r>
          </a:p>
        </p:txBody>
      </p:sp>
      <p:pic>
        <p:nvPicPr>
          <p:cNvPr id="37893" name="Picture 5" descr="nature03319-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206625"/>
            <a:ext cx="49831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389188" y="1800225"/>
            <a:ext cx="3235325" cy="4003675"/>
            <a:chOff x="1608" y="753"/>
            <a:chExt cx="1104" cy="1261"/>
          </a:xfrm>
        </p:grpSpPr>
        <p:sp>
          <p:nvSpPr>
            <p:cNvPr id="38916" name="Text Box 3"/>
            <p:cNvSpPr txBox="1">
              <a:spLocks noChangeArrowheads="1"/>
            </p:cNvSpPr>
            <p:nvPr/>
          </p:nvSpPr>
          <p:spPr bwMode="auto">
            <a:xfrm>
              <a:off x="1608" y="753"/>
              <a:ext cx="1104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Hedgehog</a:t>
              </a: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(Shh, Ihh)</a:t>
              </a: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Patched receptor</a:t>
              </a:r>
            </a:p>
            <a:p>
              <a:pPr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Cyclopamine</a:t>
              </a: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Smo            Gli</a:t>
              </a: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Many genes</a:t>
              </a:r>
            </a:p>
          </p:txBody>
        </p:sp>
        <p:sp>
          <p:nvSpPr>
            <p:cNvPr id="38917" name="Line 4"/>
            <p:cNvSpPr>
              <a:spLocks noChangeShapeType="1"/>
            </p:cNvSpPr>
            <p:nvPr/>
          </p:nvSpPr>
          <p:spPr bwMode="auto">
            <a:xfrm flipH="1">
              <a:off x="2160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18" name="Line 5"/>
            <p:cNvSpPr>
              <a:spLocks noChangeShapeType="1"/>
            </p:cNvSpPr>
            <p:nvPr/>
          </p:nvSpPr>
          <p:spPr bwMode="auto">
            <a:xfrm flipH="1">
              <a:off x="2064" y="1185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19" name="Line 6"/>
            <p:cNvSpPr>
              <a:spLocks noChangeShapeType="1"/>
            </p:cNvSpPr>
            <p:nvPr/>
          </p:nvSpPr>
          <p:spPr bwMode="auto">
            <a:xfrm>
              <a:off x="2160" y="1185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20" name="Line 7"/>
            <p:cNvSpPr>
              <a:spLocks noChangeShapeType="1"/>
            </p:cNvSpPr>
            <p:nvPr/>
          </p:nvSpPr>
          <p:spPr bwMode="auto">
            <a:xfrm flipH="1">
              <a:off x="2160" y="1473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21" name="Line 8"/>
            <p:cNvSpPr>
              <a:spLocks noChangeShapeType="1"/>
            </p:cNvSpPr>
            <p:nvPr/>
          </p:nvSpPr>
          <p:spPr bwMode="auto">
            <a:xfrm>
              <a:off x="1776" y="1329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1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Hedgehog targets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Hedgehog pathway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/>
              <a:t>Activation of Hedgehog pathway in many tumours</a:t>
            </a:r>
          </a:p>
          <a:p>
            <a:pPr lvl="1"/>
            <a:r>
              <a:rPr lang="en-GB" sz="2000" smtClean="0"/>
              <a:t>Digestive tract (increased SHH / IHH expression)</a:t>
            </a:r>
          </a:p>
          <a:p>
            <a:pPr lvl="2"/>
            <a:r>
              <a:rPr lang="en-GB" sz="1800" smtClean="0"/>
              <a:t>oesophageal</a:t>
            </a:r>
          </a:p>
          <a:p>
            <a:pPr lvl="2"/>
            <a:r>
              <a:rPr lang="en-GB" sz="1800" smtClean="0"/>
              <a:t>stomach</a:t>
            </a:r>
          </a:p>
          <a:p>
            <a:pPr lvl="2"/>
            <a:r>
              <a:rPr lang="en-GB" sz="1800" smtClean="0"/>
              <a:t>pancreatic</a:t>
            </a:r>
          </a:p>
          <a:p>
            <a:pPr lvl="2"/>
            <a:r>
              <a:rPr lang="en-GB" sz="1800" smtClean="0"/>
              <a:t>biliary</a:t>
            </a:r>
          </a:p>
          <a:p>
            <a:pPr lvl="2">
              <a:buFontTx/>
              <a:buNone/>
            </a:pPr>
            <a:r>
              <a:rPr lang="en-GB" sz="1800" smtClean="0"/>
              <a:t>	(not colonic)</a:t>
            </a:r>
          </a:p>
          <a:p>
            <a:pPr lvl="4"/>
            <a:r>
              <a:rPr lang="en-GB" sz="1400" smtClean="0"/>
              <a:t>Berman et al. Nature 2003</a:t>
            </a:r>
          </a:p>
          <a:p>
            <a:pPr lvl="4"/>
            <a:r>
              <a:rPr lang="en-GB" sz="1400" smtClean="0"/>
              <a:t>Thayer et al. Nature 2003</a:t>
            </a:r>
          </a:p>
          <a:p>
            <a:r>
              <a:rPr lang="en-GB" sz="2000" smtClean="0"/>
              <a:t>Interaction of the Hedgehog, Wnt and BMP4 systems </a:t>
            </a:r>
          </a:p>
          <a:p>
            <a:pPr lvl="1"/>
            <a:r>
              <a:rPr lang="en-GB" sz="2000" smtClean="0"/>
              <a:t>IHH in differentiated colonocytes</a:t>
            </a:r>
          </a:p>
          <a:p>
            <a:pPr lvl="1"/>
            <a:r>
              <a:rPr lang="en-GB" sz="2000" smtClean="0"/>
              <a:t>downregulation of Tcf4 &amp; </a:t>
            </a:r>
            <a:r>
              <a:rPr lang="en-GB" sz="2000" smtClean="0">
                <a:sym typeface="Symbol" pitchFamily="18" charset="2"/>
              </a:rPr>
              <a:t>-catenin</a:t>
            </a:r>
          </a:p>
          <a:p>
            <a:pPr lvl="4"/>
            <a:r>
              <a:rPr lang="en-GB" smtClean="0"/>
              <a:t>Van der Brink et al. Nat Genet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2728913" y="1887538"/>
            <a:ext cx="3235325" cy="4003675"/>
            <a:chOff x="2736" y="753"/>
            <a:chExt cx="1104" cy="1261"/>
          </a:xfrm>
        </p:grpSpPr>
        <p:sp>
          <p:nvSpPr>
            <p:cNvPr id="40964" name="Text Box 3"/>
            <p:cNvSpPr txBox="1">
              <a:spLocks noChangeArrowheads="1"/>
            </p:cNvSpPr>
            <p:nvPr/>
          </p:nvSpPr>
          <p:spPr bwMode="auto">
            <a:xfrm>
              <a:off x="2736" y="753"/>
              <a:ext cx="1104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66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Bone morphogenetic proteins</a:t>
              </a: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(BMP2, BMP4)</a:t>
              </a: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Noggin</a:t>
              </a: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BMPRIa / BMPRIb + BMPRII</a:t>
              </a: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ct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PTEN</a:t>
              </a: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Smad</a:t>
              </a: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(1,4,5,8)</a:t>
              </a: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PI3K</a:t>
              </a:r>
            </a:p>
            <a:p>
              <a:pPr algn="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Akt</a:t>
              </a:r>
            </a:p>
            <a:p>
              <a:pPr algn="r" eaLnBrk="1" hangingPunct="1"/>
              <a:endParaRPr lang="en-GB" sz="1600" b="1">
                <a:solidFill>
                  <a:srgbClr val="3333FF"/>
                </a:solidFill>
                <a:latin typeface="Arial" charset="0"/>
              </a:endParaRPr>
            </a:p>
            <a:p>
              <a:pPr algn="r"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  <a:sym typeface="Symbol" pitchFamily="18" charset="2"/>
                </a:rPr>
                <a:t>-catenin</a:t>
              </a:r>
            </a:p>
            <a:p>
              <a:pPr eaLnBrk="1" hangingPunct="1"/>
              <a:r>
                <a:rPr lang="en-GB" sz="1600" b="1">
                  <a:solidFill>
                    <a:srgbClr val="3333FF"/>
                  </a:solidFill>
                  <a:latin typeface="Arial" charset="0"/>
                </a:rPr>
                <a:t>Many genes </a:t>
              </a:r>
            </a:p>
          </p:txBody>
        </p:sp>
        <p:sp>
          <p:nvSpPr>
            <p:cNvPr id="40965" name="Line 4"/>
            <p:cNvSpPr>
              <a:spLocks noChangeShapeType="1"/>
            </p:cNvSpPr>
            <p:nvPr/>
          </p:nvSpPr>
          <p:spPr bwMode="auto">
            <a:xfrm flipH="1">
              <a:off x="3168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 flipH="1">
              <a:off x="3264" y="94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 flipH="1">
              <a:off x="2976" y="1185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8" name="Line 7"/>
            <p:cNvSpPr>
              <a:spLocks noChangeShapeType="1"/>
            </p:cNvSpPr>
            <p:nvPr/>
          </p:nvSpPr>
          <p:spPr bwMode="auto">
            <a:xfrm flipH="1">
              <a:off x="3600" y="180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69" name="Line 8"/>
            <p:cNvSpPr>
              <a:spLocks noChangeShapeType="1"/>
            </p:cNvSpPr>
            <p:nvPr/>
          </p:nvSpPr>
          <p:spPr bwMode="auto">
            <a:xfrm flipH="1">
              <a:off x="3696" y="161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0" name="Line 9"/>
            <p:cNvSpPr>
              <a:spLocks noChangeShapeType="1"/>
            </p:cNvSpPr>
            <p:nvPr/>
          </p:nvSpPr>
          <p:spPr bwMode="auto">
            <a:xfrm flipH="1">
              <a:off x="2976" y="1569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1" name="Line 10"/>
            <p:cNvSpPr>
              <a:spLocks noChangeShapeType="1"/>
            </p:cNvSpPr>
            <p:nvPr/>
          </p:nvSpPr>
          <p:spPr bwMode="auto">
            <a:xfrm flipH="1">
              <a:off x="3360" y="993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2" name="Line 11"/>
            <p:cNvSpPr>
              <a:spLocks noChangeShapeType="1"/>
            </p:cNvSpPr>
            <p:nvPr/>
          </p:nvSpPr>
          <p:spPr bwMode="auto">
            <a:xfrm>
              <a:off x="3696" y="142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>
              <a:off x="3216" y="1281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6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Bone morphogenetic proteins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Endoscopic appearances of duodenum</a:t>
            </a:r>
          </a:p>
        </p:txBody>
      </p:sp>
      <p:sp>
        <p:nvSpPr>
          <p:cNvPr id="5123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1062038" y="5221288"/>
            <a:ext cx="3027362" cy="585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smtClean="0"/>
              <a:t>Folds of Kerckring		</a:t>
            </a:r>
          </a:p>
        </p:txBody>
      </p:sp>
      <p:pic>
        <p:nvPicPr>
          <p:cNvPr id="5124" name="Picture 26" descr="200px-Celiac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82763"/>
            <a:ext cx="30845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Bone Morphogenetic Proteins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smtClean="0"/>
              <a:t>Part of TGF-</a:t>
            </a:r>
            <a:r>
              <a:rPr lang="en-GB" sz="2000" smtClean="0">
                <a:sym typeface="Symbol" pitchFamily="18" charset="2"/>
              </a:rPr>
              <a:t> family</a:t>
            </a:r>
          </a:p>
          <a:p>
            <a:pPr lvl="1"/>
            <a:r>
              <a:rPr lang="en-GB" sz="2000" smtClean="0">
                <a:sym typeface="Symbol" pitchFamily="18" charset="2"/>
              </a:rPr>
              <a:t>BMP2 in colonocytes</a:t>
            </a:r>
          </a:p>
          <a:p>
            <a:r>
              <a:rPr lang="en-GB" sz="2000" smtClean="0">
                <a:sym typeface="Symbol" pitchFamily="18" charset="2"/>
              </a:rPr>
              <a:t>BMP receptors act via Smad4 and PTEN</a:t>
            </a:r>
          </a:p>
          <a:p>
            <a:endParaRPr lang="en-GB" sz="2000" smtClean="0">
              <a:sym typeface="Symbol" pitchFamily="18" charset="2"/>
            </a:endParaRPr>
          </a:p>
          <a:p>
            <a:r>
              <a:rPr lang="en-GB" sz="2000" smtClean="0">
                <a:sym typeface="Symbol" pitchFamily="18" charset="2"/>
              </a:rPr>
              <a:t>Mutations in BMPR1A, Smad4 and PTEN found in juvenile intestinal polyposis syndromes (not FAP or Peutz-Jegher's syndrome)</a:t>
            </a:r>
          </a:p>
          <a:p>
            <a:endParaRPr lang="en-GB" sz="2000" smtClean="0">
              <a:sym typeface="Symbol" pitchFamily="18" charset="2"/>
            </a:endParaRPr>
          </a:p>
          <a:p>
            <a:r>
              <a:rPr lang="en-GB" sz="2000" smtClean="0">
                <a:sym typeface="Symbol" pitchFamily="18" charset="2"/>
              </a:rPr>
              <a:t>BMPs control duplication of stem cells (prevent crypt fission)</a:t>
            </a:r>
          </a:p>
          <a:p>
            <a:r>
              <a:rPr lang="en-GB" sz="2000" smtClean="0">
                <a:sym typeface="Symbol" pitchFamily="18" charset="2"/>
              </a:rPr>
              <a:t>Wnt required for stem cell activation and self-renewal</a:t>
            </a:r>
          </a:p>
          <a:p>
            <a:pPr lvl="4"/>
            <a:r>
              <a:rPr lang="en-GB" smtClean="0">
                <a:sym typeface="Symbol" pitchFamily="18" charset="2"/>
              </a:rPr>
              <a:t>He et al. Nat Genet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The structure of the small and large intestine</a:t>
            </a:r>
          </a:p>
          <a:p>
            <a:r>
              <a:rPr lang="en-GB" smtClean="0"/>
              <a:t>The types of cells found in the intestinal mucosa</a:t>
            </a:r>
          </a:p>
          <a:p>
            <a:r>
              <a:rPr lang="en-GB" smtClean="0"/>
              <a:t>Structure and functional correlation</a:t>
            </a:r>
          </a:p>
          <a:p>
            <a:r>
              <a:rPr lang="en-GB" smtClean="0"/>
              <a:t>Regional and crypt differences</a:t>
            </a:r>
          </a:p>
          <a:p>
            <a:r>
              <a:rPr lang="en-GB" smtClean="0"/>
              <a:t>An appreciation of the mechanisms of cell turnover and differentiation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Wireless Capsule Enteroscopy</a:t>
            </a:r>
            <a:endParaRPr lang="en-US" smtClean="0"/>
          </a:p>
        </p:txBody>
      </p:sp>
      <p:pic>
        <p:nvPicPr>
          <p:cNvPr id="6147" name="Picture 3" descr="given_capsule">
            <a:hlinkClick r:id="rId3"/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20888"/>
            <a:ext cx="1655763" cy="1655762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92275" y="3429000"/>
            <a:ext cx="5176838" cy="2633663"/>
          </a:xfrm>
        </p:spPr>
        <p:txBody>
          <a:bodyPr/>
          <a:lstStyle/>
          <a:p>
            <a:r>
              <a:rPr lang="en-GB" sz="2000" smtClean="0"/>
              <a:t>Since 2001</a:t>
            </a:r>
          </a:p>
          <a:p>
            <a:r>
              <a:rPr lang="en-GB" sz="2000" smtClean="0"/>
              <a:t>Disposable capsule</a:t>
            </a:r>
          </a:p>
          <a:p>
            <a:r>
              <a:rPr lang="en-GB" sz="2000" smtClean="0"/>
              <a:t>2 frames per second</a:t>
            </a:r>
          </a:p>
          <a:p>
            <a:r>
              <a:rPr lang="en-GB" sz="2000" smtClean="0"/>
              <a:t>8 hour battery life</a:t>
            </a:r>
          </a:p>
          <a:p>
            <a:r>
              <a:rPr lang="en-GB" sz="2000" smtClean="0"/>
              <a:t>Recording system worn externally</a:t>
            </a:r>
          </a:p>
          <a:p>
            <a:r>
              <a:rPr lang="en-GB" sz="2000" smtClean="0"/>
              <a:t>Images analysed at a later time</a:t>
            </a:r>
          </a:p>
          <a:p>
            <a:pPr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6149" name="Picture 5" descr="Camera Pill p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84313"/>
            <a:ext cx="2638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h___02.46.58___20069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1200" y="2001157"/>
            <a:ext cx="3262086" cy="3262086"/>
          </a:xfrm>
          <a:prstGeom prst="rect">
            <a:avLst/>
          </a:prstGeom>
        </p:spPr>
      </p:pic>
      <p:pic>
        <p:nvPicPr>
          <p:cNvPr id="3" name="GS___01-06-30___7983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72951" y="2006600"/>
            <a:ext cx="3256643" cy="32566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latin typeface="Arial Black" pitchFamily="34" charset="0"/>
              </a:rPr>
              <a:t>THE INTESTINAL MUCOSA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27738" y="3200400"/>
            <a:ext cx="2743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Villus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Crypt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Muscularis mucosa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Submucosa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03463" y="3352800"/>
            <a:ext cx="358933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2844800" y="4038600"/>
            <a:ext cx="3116263" cy="685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2844800" y="4724400"/>
            <a:ext cx="3048000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V="1">
            <a:off x="2979738" y="5334000"/>
            <a:ext cx="2913062" cy="762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16538" y="228600"/>
            <a:ext cx="3503612" cy="1295400"/>
          </a:xfrm>
        </p:spPr>
        <p:txBody>
          <a:bodyPr/>
          <a:lstStyle/>
          <a:p>
            <a:r>
              <a:rPr lang="en-GB" smtClean="0"/>
              <a:t>Tissue Organisation of Small Intestine</a:t>
            </a:r>
          </a:p>
        </p:txBody>
      </p:sp>
      <p:pic>
        <p:nvPicPr>
          <p:cNvPr id="9219" name="Picture 7" descr="Inte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5062537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leum-h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4578" r="4857" b="4857"/>
          <a:stretch>
            <a:fillRect/>
          </a:stretch>
        </p:blipFill>
        <p:spPr bwMode="auto">
          <a:xfrm>
            <a:off x="474663" y="1524000"/>
            <a:ext cx="30019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latin typeface="Arial Black" pitchFamily="34" charset="0"/>
              </a:rPr>
              <a:t>THE INTESTINAL MUCOSA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27738" y="28194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>
                <a:latin typeface="Arial" charset="0"/>
              </a:rPr>
              <a:t>Amplification of surface area by villi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6200000" flipH="1">
            <a:off x="3031332" y="1634331"/>
            <a:ext cx="2743200" cy="2979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287 w 21600"/>
              <a:gd name="T13" fmla="*/ 6287 h 21600"/>
              <a:gd name="T14" fmla="*/ 15313 w 21600"/>
              <a:gd name="T15" fmla="*/ 153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974" y="21600"/>
                </a:lnTo>
                <a:lnTo>
                  <a:pt x="1262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 clin-2003">
  <a:themeElements>
    <a:clrScheme name="jw- 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 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jw- 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 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 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7895</TotalTime>
  <Words>908</Words>
  <Application>Microsoft Office PowerPoint</Application>
  <PresentationFormat>On-screen Show (4:3)</PresentationFormat>
  <Paragraphs>309</Paragraphs>
  <Slides>41</Slides>
  <Notes>38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jw- clin-2003</vt:lpstr>
      <vt:lpstr>Document</vt:lpstr>
      <vt:lpstr>CorelPhotoPaint.Image.8</vt:lpstr>
      <vt:lpstr>GE Alimentary System</vt:lpstr>
      <vt:lpstr>Intestinal cells</vt:lpstr>
      <vt:lpstr>Duodenum, Jejunum and Ileum</vt:lpstr>
      <vt:lpstr>Endoscopic appearances of duodenum</vt:lpstr>
      <vt:lpstr>Wireless Capsule Enteroscopy</vt:lpstr>
      <vt:lpstr>PowerPoint Presentation</vt:lpstr>
      <vt:lpstr>PowerPoint Presentation</vt:lpstr>
      <vt:lpstr>Tissue Organisation of Small Intestine</vt:lpstr>
      <vt:lpstr>PowerPoint Presentation</vt:lpstr>
      <vt:lpstr>PowerPoint Presentation</vt:lpstr>
      <vt:lpstr>INTESTINAL SURFACE AREA</vt:lpstr>
      <vt:lpstr>EM of Intestine</vt:lpstr>
      <vt:lpstr>PowerPoint Presentation</vt:lpstr>
      <vt:lpstr>Digestive and transport properties of villus and crypt regions differ</vt:lpstr>
      <vt:lpstr>Cells of the Intestinal Mucosa</vt:lpstr>
      <vt:lpstr>Base of Small Intestinal Crypt</vt:lpstr>
      <vt:lpstr>Epithelial Cells Are Continually Renewed</vt:lpstr>
      <vt:lpstr>The Brush-border &amp; Basolateral domains of enterocytes are structurally &amp; functionally distinct</vt:lpstr>
      <vt:lpstr>PowerPoint Presentation</vt:lpstr>
      <vt:lpstr>PowerPoint Presentation</vt:lpstr>
      <vt:lpstr>Types of Transport in the Intestine</vt:lpstr>
      <vt:lpstr>Secondary Active Transport – Cotransport</vt:lpstr>
      <vt:lpstr>Gene Expression in the Intestine</vt:lpstr>
      <vt:lpstr>Rates of Absorption of Different Nutrients Along the Small Intestine</vt:lpstr>
      <vt:lpstr>Expression Profiling using cDNA Microarrays</vt:lpstr>
      <vt:lpstr>Microarray Study of Mice Gastrointestinal Genes</vt:lpstr>
      <vt:lpstr>Microarray Study of Mice Intestinal Genes Expressed in Crypt and Villous Cells</vt:lpstr>
      <vt:lpstr>Colonic structure</vt:lpstr>
      <vt:lpstr>Large intestine epithelium</vt:lpstr>
      <vt:lpstr>Colonic cells</vt:lpstr>
      <vt:lpstr>Colon histology</vt:lpstr>
      <vt:lpstr>Regulation of Intestinal Cell Growth</vt:lpstr>
      <vt:lpstr>Regulation of Intestinal Cell Growth</vt:lpstr>
      <vt:lpstr>Wnt</vt:lpstr>
      <vt:lpstr>APC, -Catenin, Wnt, SOX9, CDX1, CDX2</vt:lpstr>
      <vt:lpstr>Wnt &amp; Colorectal Cancer</vt:lpstr>
      <vt:lpstr>Hedgehog targets </vt:lpstr>
      <vt:lpstr>Hedgehog pathway</vt:lpstr>
      <vt:lpstr>Bone morphogenetic proteins</vt:lpstr>
      <vt:lpstr>Bone Morphogenetic Proteins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137</cp:revision>
  <cp:lastPrinted>1999-02-19T10:34:18Z</cp:lastPrinted>
  <dcterms:created xsi:type="dcterms:W3CDTF">1995-06-02T22:06:36Z</dcterms:created>
  <dcterms:modified xsi:type="dcterms:W3CDTF">2012-12-06T15:10:55Z</dcterms:modified>
</cp:coreProperties>
</file>