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7"/>
  </p:notesMasterIdLst>
  <p:handoutMasterIdLst>
    <p:handoutMasterId r:id="rId28"/>
  </p:handoutMasterIdLst>
  <p:sldIdLst>
    <p:sldId id="258" r:id="rId2"/>
    <p:sldId id="612" r:id="rId3"/>
    <p:sldId id="631" r:id="rId4"/>
    <p:sldId id="632" r:id="rId5"/>
    <p:sldId id="627" r:id="rId6"/>
    <p:sldId id="576" r:id="rId7"/>
    <p:sldId id="577" r:id="rId8"/>
    <p:sldId id="578" r:id="rId9"/>
    <p:sldId id="579" r:id="rId10"/>
    <p:sldId id="580" r:id="rId11"/>
    <p:sldId id="581" r:id="rId12"/>
    <p:sldId id="583" r:id="rId13"/>
    <p:sldId id="582" r:id="rId14"/>
    <p:sldId id="584" r:id="rId15"/>
    <p:sldId id="585" r:id="rId16"/>
    <p:sldId id="586" r:id="rId17"/>
    <p:sldId id="639" r:id="rId18"/>
    <p:sldId id="633" r:id="rId19"/>
    <p:sldId id="634" r:id="rId20"/>
    <p:sldId id="636" r:id="rId21"/>
    <p:sldId id="637" r:id="rId22"/>
    <p:sldId id="638" r:id="rId23"/>
    <p:sldId id="587" r:id="rId24"/>
    <p:sldId id="628" r:id="rId25"/>
    <p:sldId id="629" r:id="rId26"/>
  </p:sldIdLst>
  <p:sldSz cx="9144000" cy="6858000" type="screen4x3"/>
  <p:notesSz cx="6662738" cy="98329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66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66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66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66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66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66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66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66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66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CC3300"/>
    <a:srgbClr val="FFFF00"/>
    <a:srgbClr val="CCCC00"/>
    <a:srgbClr val="EAEAEA"/>
    <a:srgbClr val="FFFF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80371" autoAdjust="0"/>
  </p:normalViewPr>
  <p:slideViewPr>
    <p:cSldViewPr snapToGrid="0">
      <p:cViewPr>
        <p:scale>
          <a:sx n="50" d="100"/>
          <a:sy n="50" d="100"/>
        </p:scale>
        <p:origin x="-8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924" y="72"/>
      </p:cViewPr>
      <p:guideLst>
        <p:guide orient="horz" pos="3097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-36513"/>
            <a:ext cx="2895600" cy="5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Julian Walters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7775" y="-36513"/>
            <a:ext cx="2895600" cy="5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336088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7775" y="9336088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1672895-6BA7-498C-B8CB-AEC7CA3446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3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886076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20750"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0750"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238" y="747713"/>
            <a:ext cx="4892675" cy="3670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70425"/>
            <a:ext cx="4886325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40850"/>
            <a:ext cx="2886076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20750"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34085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0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D45DA36-4CEF-496C-B46C-42F115B2D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386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8788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7575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7950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36738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746FFB51-0BCF-42F4-AE9F-16DEAA76E4D8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11173B16-CB28-4F68-B213-FDF2753E9B03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10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 The lipolytic products are resynthesized to triglycerides (TG), phospholipids, </a:t>
            </a:r>
          </a:p>
          <a:p>
            <a:r>
              <a:rPr lang="en-GB" smtClean="0"/>
              <a:t>and cholesterol esters in the endoplasmic reticulum (ER) of the enterocytes by </a:t>
            </a:r>
          </a:p>
          <a:p>
            <a:r>
              <a:rPr lang="en-GB" smtClean="0"/>
              <a:t>two different pathways [21][22]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118AE91E-FD0E-474B-8564-7B4EFF1A0E5D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 The end products of lipid absorption in the enterocytes are chylomicrons and </a:t>
            </a:r>
          </a:p>
          <a:p>
            <a:r>
              <a:rPr lang="en-GB" smtClean="0"/>
              <a:t>VLDL (very light density lipoproteins). Apoproteins A-I, A-IV, and B48 are </a:t>
            </a:r>
          </a:p>
          <a:p>
            <a:r>
              <a:rPr lang="en-GB" smtClean="0"/>
              <a:t>synthesized in the endoplasmic reticulum (ER) and added to the surface of the </a:t>
            </a:r>
          </a:p>
          <a:p>
            <a:r>
              <a:rPr lang="en-GB" smtClean="0"/>
              <a:t>lipid vesicles containing triglycerides (TG), phospholipids (PL), and </a:t>
            </a:r>
          </a:p>
          <a:p>
            <a:r>
              <a:rPr lang="en-GB" smtClean="0"/>
              <a:t>cholesterol ester (CE) [23][24][25][26]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30AB2A77-A2ED-4120-8AA8-8EEA5692978B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12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CE8CC063-D669-4C00-A800-07FE2BA17FE3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13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 The proteolytic enzymes secreted by pancreatic acini upon cholecystokinin </a:t>
            </a:r>
          </a:p>
          <a:p>
            <a:r>
              <a:rPr lang="en-GB" smtClean="0"/>
              <a:t>stimulation are released as proenzymes and are activated in the duodenal lumen. </a:t>
            </a:r>
          </a:p>
          <a:p>
            <a:r>
              <a:rPr lang="en-GB" smtClean="0"/>
              <a:t>Three of the enzymes are endopeptidases (trypsinogen, chymotrypsinogen, </a:t>
            </a:r>
          </a:p>
          <a:p>
            <a:r>
              <a:rPr lang="en-GB" smtClean="0"/>
              <a:t>proelastase) and two are exopeptidases (procarboxypeptidase A and B). </a:t>
            </a:r>
          </a:p>
          <a:p>
            <a:r>
              <a:rPr lang="en-GB" smtClean="0"/>
              <a:t>Trypsinogen is activated to trypsin by enteropeptidase, which is a brush border </a:t>
            </a:r>
          </a:p>
          <a:p>
            <a:r>
              <a:rPr lang="en-GB" smtClean="0"/>
              <a:t>peptidase. Trypsin, in turn, further activates trypsinogen conversion and also </a:t>
            </a:r>
          </a:p>
          <a:p>
            <a:r>
              <a:rPr lang="en-GB" smtClean="0"/>
              <a:t>activates all the other proteolytic proenzymes [11]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6853BF5E-1DCC-4C19-A5EE-BE139B9FAFB1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14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Table 2-25. The oligopeptides and amino acids (AA) generated by intraluminal </a:t>
            </a:r>
          </a:p>
          <a:p>
            <a:r>
              <a:rPr lang="en-GB" smtClean="0"/>
              <a:t>proteolysis diffuse to the brush border of the enterocytes where oligopeptides </a:t>
            </a:r>
          </a:p>
          <a:p>
            <a:r>
              <a:rPr lang="en-GB" smtClean="0"/>
              <a:t>must undergo further hydrolysis to amino acids, dipeptides, and tripeptides </a:t>
            </a:r>
          </a:p>
          <a:p>
            <a:r>
              <a:rPr lang="en-GB" smtClean="0"/>
              <a:t>before absorption can take place. Several brush-border endopeptidases and </a:t>
            </a:r>
          </a:p>
          <a:p>
            <a:r>
              <a:rPr lang="en-GB" smtClean="0"/>
              <a:t>exopeptidases have been identified, as outlined in this table. The presence of </a:t>
            </a:r>
          </a:p>
          <a:p>
            <a:r>
              <a:rPr lang="en-GB" smtClean="0"/>
              <a:t>so many different peptidases is required because of the chemical diversity of </a:t>
            </a:r>
          </a:p>
          <a:p>
            <a:r>
              <a:rPr lang="en-GB" smtClean="0"/>
              <a:t>amino acids. The substrates for the enzymes and the products generated by </a:t>
            </a:r>
          </a:p>
          <a:p>
            <a:r>
              <a:rPr lang="en-GB" smtClean="0"/>
              <a:t>hydrolysis are also outlined in this table [38][39]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7A449DF5-0CF8-4D17-825B-CD56E0253FD7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15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22FE637D-0386-4E7E-B011-470486C090B0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16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DDE9EB13-CA0E-48EF-9074-CB923891832D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18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1F01B222-5DBD-4B93-805F-C5C93A865961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19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DB94F556-5519-4508-8CD7-6A587E4A8F16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20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751B132B-17A5-4CA0-8586-795CD04088DD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2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9CE03F00-ACC8-44E4-A926-DDAB15D300EB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21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47FA1AA3-D4A1-465E-9115-436526049051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22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75655466-FE14-4207-A9DE-2BD39A3ECF89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23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730BC8F3-D072-4B74-B326-829AAD9FC2E9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24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Transport pathways in small intestinal enterocytes (NaCl)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F836CC55-73E1-47E3-AB9D-06698D5EAD64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25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mtClean="0"/>
              <a:t>Transport pathways in small intestinal enterocytes (CHO, proteins, lipids)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996AE1A2-6766-4F37-9AD8-A60B0D434AA6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3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E73DDF77-AC80-41C0-88B8-11ABEEFF2CD1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009F02E7-0369-45B5-B316-4866D70F225C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5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 The arrival of a swallowed food bolus in the stomach elicits a maximal </a:t>
            </a:r>
          </a:p>
          <a:p>
            <a:r>
              <a:rPr lang="en-GB" smtClean="0"/>
              <a:t>secretory response in terms of acid and enzyme secretion. Acetylcholine from </a:t>
            </a:r>
          </a:p>
          <a:p>
            <a:r>
              <a:rPr lang="en-GB" smtClean="0"/>
              <a:t>vagal efferents and intramural nerves stimulated by gastric distention histamine </a:t>
            </a:r>
          </a:p>
          <a:p>
            <a:r>
              <a:rPr lang="en-GB" smtClean="0"/>
              <a:t>released from enterochromaffin-like cells, and gastrin from antral G cells </a:t>
            </a:r>
          </a:p>
          <a:p>
            <a:r>
              <a:rPr lang="en-GB" smtClean="0"/>
              <a:t>stimulate acid and intrinsic factor (IF) secretion from parietal cells and </a:t>
            </a:r>
          </a:p>
          <a:p>
            <a:r>
              <a:rPr lang="en-GB" smtClean="0"/>
              <a:t>pepsinogen I and II secretion from chief cells [6][7]. Gastric lipase is </a:t>
            </a:r>
          </a:p>
          <a:p>
            <a:r>
              <a:rPr lang="en-GB" smtClean="0"/>
              <a:t>secreted from cells in the gastric fundus [8]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3F83C3CE-023B-4BBA-B850-7696B937D8E9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 The initial event in lipid digestion in the stomach is the formation of </a:t>
            </a:r>
          </a:p>
          <a:p>
            <a:r>
              <a:rPr lang="en-GB" smtClean="0"/>
              <a:t>emulsion droplets composed of triglycerides (TG) and cholesterol ester in the </a:t>
            </a:r>
          </a:p>
          <a:p>
            <a:r>
              <a:rPr lang="en-GB" smtClean="0"/>
              <a:t>core of the droplet and phospholipids (PL) on the surface. The only lipolytic </a:t>
            </a:r>
          </a:p>
          <a:p>
            <a:r>
              <a:rPr lang="en-GB" smtClean="0"/>
              <a:t>enzyme in gastric secretion is gastric lipase, which has a pH optimum of 4 to </a:t>
            </a:r>
          </a:p>
          <a:p>
            <a:r>
              <a:rPr lang="en-GB" smtClean="0"/>
              <a:t>5.5. Gastric lipase cleaves off a single fatty acid from triglycerides to </a:t>
            </a:r>
          </a:p>
          <a:p>
            <a:r>
              <a:rPr lang="en-GB" smtClean="0"/>
              <a:t>generate diglycerides (DG) and fatty acids (FA) [15]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A33E1B51-6754-4A4C-804F-A7BA6EAC1F9F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7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 Lipid digestion proceeds at a rapid pace in the duodenum, where lipid emulsion </a:t>
            </a:r>
          </a:p>
          <a:p>
            <a:r>
              <a:rPr lang="en-GB" smtClean="0"/>
              <a:t>droplets are attacked by pancreatic lipolytic enzymes that are secreted at a </a:t>
            </a:r>
          </a:p>
          <a:p>
            <a:r>
              <a:rPr lang="en-GB" smtClean="0"/>
              <a:t>maximum rate following cholecystokinin stimulation. The four lipolytic enzymes </a:t>
            </a:r>
          </a:p>
          <a:p>
            <a:r>
              <a:rPr lang="en-GB" smtClean="0"/>
              <a:t>are lipase, colipase, phospholipase A2, and cholesterol esterase. Colipase is an </a:t>
            </a:r>
          </a:p>
          <a:p>
            <a:r>
              <a:rPr lang="en-GB" smtClean="0"/>
              <a:t>obligate cofactor for lipase action. Colipase first attaches to a triglyceride </a:t>
            </a:r>
          </a:p>
          <a:p>
            <a:r>
              <a:rPr lang="en-GB" smtClean="0"/>
              <a:t>(TG) molecule on the surface of an emulsion droplet and serves as an anchor for </a:t>
            </a:r>
          </a:p>
          <a:p>
            <a:r>
              <a:rPr lang="en-GB" smtClean="0"/>
              <a:t>lipase, which then hydrolyzes ester bonds and releases fatty acids (FA) and </a:t>
            </a:r>
          </a:p>
          <a:p>
            <a:r>
              <a:rPr lang="en-GB" smtClean="0"/>
              <a:t>monoglyceride (MG) [16][17]. Phospholipase A2 acts on phospholipids, principally </a:t>
            </a:r>
          </a:p>
          <a:p>
            <a:r>
              <a:rPr lang="en-GB" smtClean="0"/>
              <a:t>lecithin, to produce lysolecithin and fatty acids. Cholesterol esterase (CE) </a:t>
            </a:r>
          </a:p>
          <a:p>
            <a:r>
              <a:rPr lang="en-GB" smtClean="0"/>
              <a:t>hydrolyzes fatty acid from cholesterol ester. The released lipolytic products </a:t>
            </a:r>
          </a:p>
          <a:p>
            <a:r>
              <a:rPr lang="en-GB" smtClean="0"/>
              <a:t>are water insoluble and aggregate in multilamellar vesicles at the boundary of </a:t>
            </a:r>
          </a:p>
          <a:p>
            <a:r>
              <a:rPr lang="en-GB" smtClean="0"/>
              <a:t>the emulsion droplets. Multilamellar vesicles gradually decrease in size as the </a:t>
            </a:r>
          </a:p>
          <a:p>
            <a:r>
              <a:rPr lang="en-GB" smtClean="0"/>
              <a:t>lipolytic products are transferred to and solubilized by bile acid micelles [18]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326C30AA-CE45-4FB8-B2CB-8C5FA42D479C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8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 Bile acids are amphipaths (ie, they have both hydrophilic and hydrophobic </a:t>
            </a:r>
          </a:p>
          <a:p>
            <a:r>
              <a:rPr lang="en-GB" smtClean="0"/>
              <a:t>properties). The structural formula of cholic acid, a primary bile acid, is </a:t>
            </a:r>
          </a:p>
          <a:p>
            <a:r>
              <a:rPr lang="en-GB" smtClean="0"/>
              <a:t>illustrated in the upper portion of this figure. The steriod nucleus is the </a:t>
            </a:r>
          </a:p>
          <a:p>
            <a:r>
              <a:rPr lang="en-GB" smtClean="0"/>
              <a:t>hydrophobic part of the molecule, and the three hydroxyl groups and one </a:t>
            </a:r>
          </a:p>
          <a:p>
            <a:r>
              <a:rPr lang="en-GB" smtClean="0"/>
              <a:t>carboxylic group are the hydrophilic counterparts. A schematic illustration of </a:t>
            </a:r>
          </a:p>
          <a:p>
            <a:r>
              <a:rPr lang="en-GB" smtClean="0"/>
              <a:t>cholic acid is shown where the open circles represent hydrophilic groups. Bile </a:t>
            </a:r>
          </a:p>
          <a:p>
            <a:r>
              <a:rPr lang="en-GB" smtClean="0"/>
              <a:t>acids form multimolecular aggregates called micelles, with increasing bile acid </a:t>
            </a:r>
          </a:p>
          <a:p>
            <a:r>
              <a:rPr lang="en-GB" smtClean="0"/>
              <a:t>concentration [19]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fld id="{9C0ABAE8-FE85-432A-99F9-E4581579B2E6}" type="slidenum">
              <a:rPr lang="en-GB" sz="1000" smtClean="0">
                <a:solidFill>
                  <a:schemeClr val="tx1"/>
                </a:solidFill>
                <a:latin typeface="Arial" charset="0"/>
              </a:rPr>
              <a:pPr/>
              <a:t>9</a:t>
            </a:fld>
            <a:endParaRPr lang="en-GB" sz="10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 Mixed micelles diffuse from the intestinal lumen across the unstirred water </a:t>
            </a:r>
          </a:p>
          <a:p>
            <a:r>
              <a:rPr lang="en-GB" smtClean="0"/>
              <a:t>layer adjacent to the brush-border membrane of the enterocytes; the lipolytic </a:t>
            </a:r>
          </a:p>
          <a:p>
            <a:r>
              <a:rPr lang="en-GB" smtClean="0"/>
              <a:t>products are taken up by diffusion across the lipid bilayer of the brush-border </a:t>
            </a:r>
          </a:p>
          <a:p>
            <a:r>
              <a:rPr lang="en-GB" smtClean="0"/>
              <a:t>membrane [20]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928C-D264-4073-95E3-5DB35D255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75060"/>
      </p:ext>
    </p:extLst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C5A17-770D-43ED-9D14-8000EAA03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203667"/>
      </p:ext>
    </p:extLst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A876-1679-4677-ACBE-3EEAA6810B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056427"/>
      </p:ext>
    </p:extLst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3A7DE-D3F8-4DEF-80EC-B3B002F56A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064921"/>
      </p:ext>
    </p:extLst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0245-E54C-4BCE-919C-4DEEA34637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358905"/>
      </p:ext>
    </p:extLst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A2EC0-1DE4-4F32-B2F1-3CD70016A8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490846"/>
      </p:ext>
    </p:extLst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30061-63D1-4857-986A-D18CBB520C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803231"/>
      </p:ext>
    </p:extLst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7D3F-7104-4F27-B117-0B3F33CAB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350126"/>
      </p:ext>
    </p:extLst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0ADBA-FA48-44EA-9C3A-74CEC00F4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117486"/>
      </p:ext>
    </p:extLst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607EB-3509-477C-845B-F0C2303D2D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283461"/>
      </p:ext>
    </p:extLst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488D6-403C-43B2-8FDC-B5C23D753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042851"/>
      </p:ext>
    </p:extLst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2400" y="6477000"/>
            <a:ext cx="21002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2663" y="6477000"/>
            <a:ext cx="406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fld id="{B64BA588-3783-4E52-8C12-29FD99A52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77863" y="1524000"/>
            <a:ext cx="7788275" cy="0"/>
          </a:xfrm>
          <a:prstGeom prst="line">
            <a:avLst/>
          </a:prstGeom>
          <a:noFill/>
          <a:ln w="28575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5pPr>
      <a:lvl6pPr marL="25146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6pPr>
      <a:lvl7pPr marL="29718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7pPr>
      <a:lvl8pPr marL="34290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8pPr>
      <a:lvl9pPr marL="38862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0" dirty="0" smtClean="0">
                <a:latin typeface="Arial" pitchFamily="34" charset="0"/>
                <a:cs typeface="Arial" pitchFamily="34" charset="0"/>
              </a:rPr>
              <a:t>GE </a:t>
            </a:r>
            <a:r>
              <a:rPr lang="en-GB" sz="2800" b="0" dirty="0" smtClean="0">
                <a:latin typeface="Arial" pitchFamily="34" charset="0"/>
                <a:cs typeface="Arial" pitchFamily="34" charset="0"/>
              </a:rPr>
              <a:t>Alimentary System</a:t>
            </a:r>
          </a:p>
        </p:txBody>
      </p:sp>
      <p:sp>
        <p:nvSpPr>
          <p:cNvPr id="2051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GB" sz="2800" b="1" dirty="0" smtClean="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GB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Tutorial</a:t>
            </a:r>
            <a:r>
              <a:rPr lang="en-GB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GB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Digestion </a:t>
            </a:r>
            <a:r>
              <a:rPr lang="en-GB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and cell transport</a:t>
            </a:r>
            <a:endParaRPr lang="en-GB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GB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Wednesday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December 2012</a:t>
            </a:r>
          </a:p>
          <a:p>
            <a:pPr algn="ctr">
              <a:buFont typeface="Wingdings" pitchFamily="2" charset="2"/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Professor Julian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Walters</a:t>
            </a:r>
          </a:p>
          <a:p>
            <a:pPr algn="ctr">
              <a:buFont typeface="Wingdings" pitchFamily="2" charset="2"/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Hammersmith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campus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21" descr="ic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6229350"/>
            <a:ext cx="1565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GIC0701-02-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741988" cy="675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794000" y="59690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GIC0701-02-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0"/>
            <a:ext cx="5280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794000" y="59690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GIC0701-02-0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60350"/>
            <a:ext cx="5676900" cy="636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794000" y="56769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GIC0701-02-0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763000" cy="453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794000" y="53213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914400"/>
          </a:xfrm>
        </p:spPr>
        <p:txBody>
          <a:bodyPr/>
          <a:lstStyle/>
          <a:p>
            <a:pPr algn="ctr"/>
            <a:r>
              <a:rPr lang="en-GB" sz="2000" dirty="0" smtClean="0"/>
              <a:t>Effects of Brush-border Proteolytic Enzymes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79388" y="1484313"/>
          <a:ext cx="8610600" cy="496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Document" r:id="rId4" imgW="7210425" imgH="6486525" progId="Word.Document.8">
                  <p:embed/>
                </p:oleObj>
              </mc:Choice>
              <mc:Fallback>
                <p:oleObj name="Document" r:id="rId4" imgW="7210425" imgH="648652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4056" b="14841"/>
                      <a:stretch>
                        <a:fillRect/>
                      </a:stretch>
                    </p:blipFill>
                    <p:spPr bwMode="auto">
                      <a:xfrm>
                        <a:off x="179388" y="1484313"/>
                        <a:ext cx="8610600" cy="496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794000" y="59690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GIC0701-02-0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0"/>
            <a:ext cx="62579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794000" y="59690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GIC0701-02-0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0"/>
            <a:ext cx="62420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794000" y="59690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Carbohydrate Digestion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Salivary amylase</a:t>
            </a:r>
          </a:p>
          <a:p>
            <a:endParaRPr lang="en-GB" dirty="0" smtClean="0"/>
          </a:p>
          <a:p>
            <a:r>
              <a:rPr lang="en-GB" dirty="0" smtClean="0"/>
              <a:t>Pancreatic amylase</a:t>
            </a:r>
          </a:p>
          <a:p>
            <a:endParaRPr lang="en-GB" dirty="0"/>
          </a:p>
          <a:p>
            <a:r>
              <a:rPr lang="en-GB" dirty="0" smtClean="0"/>
              <a:t>Brush-border enzymes</a:t>
            </a:r>
          </a:p>
          <a:p>
            <a:pPr lvl="1"/>
            <a:r>
              <a:rPr lang="en-GB" dirty="0" smtClean="0"/>
              <a:t>Sucrase</a:t>
            </a:r>
          </a:p>
          <a:p>
            <a:pPr lvl="1"/>
            <a:r>
              <a:rPr lang="en-GB" dirty="0" smtClean="0"/>
              <a:t>Maltase</a:t>
            </a:r>
          </a:p>
          <a:p>
            <a:pPr lvl="1"/>
            <a:r>
              <a:rPr lang="en-GB" dirty="0" smtClean="0"/>
              <a:t>Isomaltase</a:t>
            </a:r>
          </a:p>
          <a:p>
            <a:pPr lvl="1"/>
            <a:r>
              <a:rPr lang="en-GB" dirty="0" smtClean="0"/>
              <a:t>Lactase</a:t>
            </a:r>
          </a:p>
          <a:p>
            <a:pPr lvl="1"/>
            <a:r>
              <a:rPr lang="en-GB" dirty="0" err="1" smtClean="0"/>
              <a:t>Trehalase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761421"/>
      </p:ext>
    </p:extLst>
  </p:cSld>
  <p:clrMapOvr>
    <a:masterClrMapping/>
  </p:clrMapOvr>
  <p:transition spd="med"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Transport across Cell Membranes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Active transport</a:t>
            </a:r>
          </a:p>
          <a:p>
            <a:r>
              <a:rPr lang="en-GB" smtClean="0"/>
              <a:t>Facilitated diffusion</a:t>
            </a:r>
          </a:p>
          <a:p>
            <a:r>
              <a:rPr lang="en-GB" smtClean="0"/>
              <a:t>Passive transport</a:t>
            </a:r>
          </a:p>
          <a:p>
            <a:endParaRPr lang="en-GB" smtClean="0"/>
          </a:p>
          <a:p>
            <a:r>
              <a:rPr lang="en-GB" smtClean="0"/>
              <a:t>Vectorial flow</a:t>
            </a:r>
          </a:p>
          <a:p>
            <a:pPr lvl="1"/>
            <a:r>
              <a:rPr lang="en-GB" smtClean="0"/>
              <a:t>Energy requirements</a:t>
            </a:r>
          </a:p>
          <a:p>
            <a:pPr lvl="1"/>
            <a:r>
              <a:rPr lang="en-GB" smtClean="0"/>
              <a:t>Different transport systems at apical and basolateral membranes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Active Transport – Pumps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1438" y="2997200"/>
            <a:ext cx="8897937" cy="7191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imes" charset="0"/>
            </a:endParaRPr>
          </a:p>
        </p:txBody>
      </p:sp>
      <p:grpSp>
        <p:nvGrpSpPr>
          <p:cNvPr id="19460" name="Group 21"/>
          <p:cNvGrpSpPr>
            <a:grpSpLocks/>
          </p:cNvGrpSpPr>
          <p:nvPr/>
        </p:nvGrpSpPr>
        <p:grpSpPr bwMode="auto">
          <a:xfrm>
            <a:off x="623888" y="2671763"/>
            <a:ext cx="2678112" cy="1941512"/>
            <a:chOff x="393" y="1683"/>
            <a:chExt cx="1687" cy="1223"/>
          </a:xfrm>
        </p:grpSpPr>
        <p:sp>
          <p:nvSpPr>
            <p:cNvPr id="19502" name="Oval 6"/>
            <p:cNvSpPr>
              <a:spLocks noChangeArrowheads="1"/>
            </p:cNvSpPr>
            <p:nvPr/>
          </p:nvSpPr>
          <p:spPr bwMode="auto">
            <a:xfrm>
              <a:off x="1020" y="1888"/>
              <a:ext cx="453" cy="453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Arc 9"/>
            <p:cNvSpPr>
              <a:spLocks/>
            </p:cNvSpPr>
            <p:nvPr/>
          </p:nvSpPr>
          <p:spPr bwMode="auto">
            <a:xfrm rot="2339473">
              <a:off x="393" y="1792"/>
              <a:ext cx="700" cy="551"/>
            </a:xfrm>
            <a:custGeom>
              <a:avLst/>
              <a:gdLst>
                <a:gd name="T0" fmla="*/ 0 w 21600"/>
                <a:gd name="T1" fmla="*/ 0 h 26625"/>
                <a:gd name="T2" fmla="*/ 1 w 21600"/>
                <a:gd name="T3" fmla="*/ 0 h 26625"/>
                <a:gd name="T4" fmla="*/ 0 w 21600"/>
                <a:gd name="T5" fmla="*/ 0 h 266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625" fill="none" extrusionOk="0">
                  <a:moveTo>
                    <a:pt x="7413" y="-1"/>
                  </a:moveTo>
                  <a:cubicBezTo>
                    <a:pt x="15932" y="3112"/>
                    <a:pt x="21600" y="11217"/>
                    <a:pt x="21600" y="20288"/>
                  </a:cubicBezTo>
                  <a:cubicBezTo>
                    <a:pt x="21600" y="22435"/>
                    <a:pt x="21279" y="24571"/>
                    <a:pt x="20649" y="26624"/>
                  </a:cubicBezTo>
                </a:path>
                <a:path w="21600" h="26625" stroke="0" extrusionOk="0">
                  <a:moveTo>
                    <a:pt x="7413" y="-1"/>
                  </a:moveTo>
                  <a:cubicBezTo>
                    <a:pt x="15932" y="3112"/>
                    <a:pt x="21600" y="11217"/>
                    <a:pt x="21600" y="20288"/>
                  </a:cubicBezTo>
                  <a:cubicBezTo>
                    <a:pt x="21600" y="22435"/>
                    <a:pt x="21279" y="24571"/>
                    <a:pt x="20649" y="26624"/>
                  </a:cubicBezTo>
                  <a:lnTo>
                    <a:pt x="0" y="20288"/>
                  </a:lnTo>
                  <a:lnTo>
                    <a:pt x="7413" y="-1"/>
                  </a:lnTo>
                  <a:close/>
                </a:path>
              </a:pathLst>
            </a:custGeom>
            <a:noFill/>
            <a:ln w="38100" algn="ctr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504" name="Oval 14"/>
            <p:cNvSpPr>
              <a:spLocks noChangeArrowheads="1"/>
            </p:cNvSpPr>
            <p:nvPr/>
          </p:nvSpPr>
          <p:spPr bwMode="auto">
            <a:xfrm>
              <a:off x="731" y="2535"/>
              <a:ext cx="85" cy="96"/>
            </a:xfrm>
            <a:prstGeom prst="ellipse">
              <a:avLst/>
            </a:prstGeom>
            <a:solidFill>
              <a:srgbClr val="CC0066"/>
            </a:solidFill>
            <a:ln w="38100" algn="ctr">
              <a:solidFill>
                <a:srgbClr val="CC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Text Box 15"/>
            <p:cNvSpPr txBox="1">
              <a:spLocks noChangeArrowheads="1"/>
            </p:cNvSpPr>
            <p:nvPr/>
          </p:nvSpPr>
          <p:spPr bwMode="auto">
            <a:xfrm>
              <a:off x="855" y="2674"/>
              <a:ext cx="4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ATP</a:t>
              </a:r>
            </a:p>
          </p:txBody>
        </p:sp>
        <p:sp>
          <p:nvSpPr>
            <p:cNvPr id="19506" name="Text Box 17"/>
            <p:cNvSpPr txBox="1">
              <a:spLocks noChangeArrowheads="1"/>
            </p:cNvSpPr>
            <p:nvPr/>
          </p:nvSpPr>
          <p:spPr bwMode="auto">
            <a:xfrm>
              <a:off x="1221" y="2675"/>
              <a:ext cx="4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ADP</a:t>
              </a:r>
            </a:p>
          </p:txBody>
        </p:sp>
        <p:sp>
          <p:nvSpPr>
            <p:cNvPr id="19507" name="Freeform 18"/>
            <p:cNvSpPr>
              <a:spLocks/>
            </p:cNvSpPr>
            <p:nvPr/>
          </p:nvSpPr>
          <p:spPr bwMode="auto">
            <a:xfrm rot="17113586" flipV="1">
              <a:off x="1136" y="2403"/>
              <a:ext cx="320" cy="266"/>
            </a:xfrm>
            <a:custGeom>
              <a:avLst/>
              <a:gdLst>
                <a:gd name="T0" fmla="*/ 153 w 186"/>
                <a:gd name="T1" fmla="*/ 0 h 433"/>
                <a:gd name="T2" fmla="*/ 920 w 186"/>
                <a:gd name="T3" fmla="*/ 76 h 433"/>
                <a:gd name="T4" fmla="*/ 0 w 186"/>
                <a:gd name="T5" fmla="*/ 100 h 4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6" h="433">
                  <a:moveTo>
                    <a:pt x="30" y="0"/>
                  </a:moveTo>
                  <a:cubicBezTo>
                    <a:pt x="55" y="54"/>
                    <a:pt x="186" y="254"/>
                    <a:pt x="181" y="326"/>
                  </a:cubicBezTo>
                  <a:cubicBezTo>
                    <a:pt x="176" y="398"/>
                    <a:pt x="38" y="411"/>
                    <a:pt x="0" y="433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GB"/>
            </a:p>
          </p:txBody>
        </p:sp>
        <p:sp>
          <p:nvSpPr>
            <p:cNvPr id="19508" name="Arc 19"/>
            <p:cNvSpPr>
              <a:spLocks/>
            </p:cNvSpPr>
            <p:nvPr/>
          </p:nvSpPr>
          <p:spPr bwMode="auto">
            <a:xfrm rot="-8122862">
              <a:off x="1380" y="1946"/>
              <a:ext cx="700" cy="551"/>
            </a:xfrm>
            <a:custGeom>
              <a:avLst/>
              <a:gdLst>
                <a:gd name="T0" fmla="*/ 0 w 21600"/>
                <a:gd name="T1" fmla="*/ 0 h 26625"/>
                <a:gd name="T2" fmla="*/ 1 w 21600"/>
                <a:gd name="T3" fmla="*/ 0 h 26625"/>
                <a:gd name="T4" fmla="*/ 0 w 21600"/>
                <a:gd name="T5" fmla="*/ 0 h 266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625" fill="none" extrusionOk="0">
                  <a:moveTo>
                    <a:pt x="7413" y="-1"/>
                  </a:moveTo>
                  <a:cubicBezTo>
                    <a:pt x="15932" y="3112"/>
                    <a:pt x="21600" y="11217"/>
                    <a:pt x="21600" y="20288"/>
                  </a:cubicBezTo>
                  <a:cubicBezTo>
                    <a:pt x="21600" y="22435"/>
                    <a:pt x="21279" y="24571"/>
                    <a:pt x="20649" y="26624"/>
                  </a:cubicBezTo>
                </a:path>
                <a:path w="21600" h="26625" stroke="0" extrusionOk="0">
                  <a:moveTo>
                    <a:pt x="7413" y="-1"/>
                  </a:moveTo>
                  <a:cubicBezTo>
                    <a:pt x="15932" y="3112"/>
                    <a:pt x="21600" y="11217"/>
                    <a:pt x="21600" y="20288"/>
                  </a:cubicBezTo>
                  <a:cubicBezTo>
                    <a:pt x="21600" y="22435"/>
                    <a:pt x="21279" y="24571"/>
                    <a:pt x="20649" y="26624"/>
                  </a:cubicBezTo>
                  <a:lnTo>
                    <a:pt x="0" y="20288"/>
                  </a:lnTo>
                  <a:lnTo>
                    <a:pt x="7413" y="-1"/>
                  </a:lnTo>
                  <a:close/>
                </a:path>
              </a:pathLst>
            </a:custGeom>
            <a:noFill/>
            <a:ln w="38100" algn="ctr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509" name="Oval 20"/>
            <p:cNvSpPr>
              <a:spLocks noChangeArrowheads="1"/>
            </p:cNvSpPr>
            <p:nvPr/>
          </p:nvSpPr>
          <p:spPr bwMode="auto">
            <a:xfrm>
              <a:off x="1663" y="1683"/>
              <a:ext cx="85" cy="96"/>
            </a:xfrm>
            <a:prstGeom prst="ellipse">
              <a:avLst/>
            </a:prstGeom>
            <a:solidFill>
              <a:srgbClr val="CC0066"/>
            </a:solidFill>
            <a:ln w="38100" algn="ctr">
              <a:solidFill>
                <a:srgbClr val="CC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439" name="Group 47"/>
          <p:cNvGrpSpPr>
            <a:grpSpLocks/>
          </p:cNvGrpSpPr>
          <p:nvPr/>
        </p:nvGrpSpPr>
        <p:grpSpPr bwMode="auto">
          <a:xfrm>
            <a:off x="900113" y="2401888"/>
            <a:ext cx="2287587" cy="2716212"/>
            <a:chOff x="585" y="1506"/>
            <a:chExt cx="1441" cy="1711"/>
          </a:xfrm>
        </p:grpSpPr>
        <p:sp>
          <p:nvSpPr>
            <p:cNvPr id="19499" name="Text Box 41"/>
            <p:cNvSpPr txBox="1">
              <a:spLocks noChangeArrowheads="1"/>
            </p:cNvSpPr>
            <p:nvPr/>
          </p:nvSpPr>
          <p:spPr bwMode="auto">
            <a:xfrm>
              <a:off x="585" y="2962"/>
              <a:ext cx="1262" cy="255"/>
            </a:xfrm>
            <a:prstGeom prst="rect">
              <a:avLst/>
            </a:prstGeom>
            <a:noFill/>
            <a:ln w="38100" algn="ctr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</a:t>
              </a: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 / K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 </a:t>
              </a: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ATPase</a:t>
              </a:r>
            </a:p>
          </p:txBody>
        </p:sp>
        <p:sp>
          <p:nvSpPr>
            <p:cNvPr id="19500" name="Text Box 42"/>
            <p:cNvSpPr txBox="1">
              <a:spLocks noChangeArrowheads="1"/>
            </p:cNvSpPr>
            <p:nvPr/>
          </p:nvSpPr>
          <p:spPr bwMode="auto">
            <a:xfrm>
              <a:off x="637" y="1506"/>
              <a:ext cx="4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K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9501" name="Text Box 43"/>
            <p:cNvSpPr txBox="1">
              <a:spLocks noChangeArrowheads="1"/>
            </p:cNvSpPr>
            <p:nvPr/>
          </p:nvSpPr>
          <p:spPr bwMode="auto">
            <a:xfrm>
              <a:off x="1577" y="2489"/>
              <a:ext cx="4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19462" name="Oval 44"/>
          <p:cNvSpPr>
            <a:spLocks noChangeArrowheads="1"/>
          </p:cNvSpPr>
          <p:nvPr/>
        </p:nvSpPr>
        <p:spPr bwMode="auto">
          <a:xfrm>
            <a:off x="1160463" y="4024313"/>
            <a:ext cx="134937" cy="152400"/>
          </a:xfrm>
          <a:prstGeom prst="ellipse">
            <a:avLst/>
          </a:prstGeom>
          <a:solidFill>
            <a:srgbClr val="CC0066"/>
          </a:solidFill>
          <a:ln w="38100" algn="ctr">
            <a:solidFill>
              <a:srgbClr val="CC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45"/>
          <p:cNvSpPr txBox="1">
            <a:spLocks noChangeArrowheads="1"/>
          </p:cNvSpPr>
          <p:nvPr/>
        </p:nvSpPr>
        <p:spPr bwMode="auto">
          <a:xfrm>
            <a:off x="180975" y="2509838"/>
            <a:ext cx="957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CC3300"/>
                </a:solidFill>
                <a:latin typeface="Arial" charset="0"/>
              </a:rPr>
              <a:t>Out</a:t>
            </a:r>
            <a:endParaRPr lang="en-GB" sz="1800" b="1" baseline="300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19464" name="Text Box 46"/>
          <p:cNvSpPr txBox="1">
            <a:spLocks noChangeArrowheads="1"/>
          </p:cNvSpPr>
          <p:nvPr/>
        </p:nvSpPr>
        <p:spPr bwMode="auto">
          <a:xfrm>
            <a:off x="180975" y="3835400"/>
            <a:ext cx="957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CC3300"/>
                </a:solidFill>
                <a:latin typeface="Arial" charset="0"/>
              </a:rPr>
              <a:t>In</a:t>
            </a:r>
            <a:endParaRPr lang="en-GB" sz="1800" b="1" baseline="30000">
              <a:solidFill>
                <a:srgbClr val="CC3300"/>
              </a:solidFill>
              <a:latin typeface="Arial" charset="0"/>
            </a:endParaRPr>
          </a:p>
        </p:txBody>
      </p:sp>
      <p:grpSp>
        <p:nvGrpSpPr>
          <p:cNvPr id="699448" name="Group 56"/>
          <p:cNvGrpSpPr>
            <a:grpSpLocks/>
          </p:cNvGrpSpPr>
          <p:nvPr/>
        </p:nvGrpSpPr>
        <p:grpSpPr bwMode="auto">
          <a:xfrm>
            <a:off x="3019425" y="2401888"/>
            <a:ext cx="2678113" cy="2716212"/>
            <a:chOff x="1983" y="1513"/>
            <a:chExt cx="1687" cy="1711"/>
          </a:xfrm>
        </p:grpSpPr>
        <p:grpSp>
          <p:nvGrpSpPr>
            <p:cNvPr id="19486" name="Group 22"/>
            <p:cNvGrpSpPr>
              <a:grpSpLocks/>
            </p:cNvGrpSpPr>
            <p:nvPr/>
          </p:nvGrpSpPr>
          <p:grpSpPr bwMode="auto">
            <a:xfrm>
              <a:off x="1983" y="1682"/>
              <a:ext cx="1687" cy="1223"/>
              <a:chOff x="393" y="1683"/>
              <a:chExt cx="1687" cy="1223"/>
            </a:xfrm>
          </p:grpSpPr>
          <p:sp>
            <p:nvSpPr>
              <p:cNvPr id="19491" name="Oval 23"/>
              <p:cNvSpPr>
                <a:spLocks noChangeArrowheads="1"/>
              </p:cNvSpPr>
              <p:nvPr/>
            </p:nvSpPr>
            <p:spPr bwMode="auto">
              <a:xfrm>
                <a:off x="1020" y="1888"/>
                <a:ext cx="453" cy="453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Arc 24"/>
              <p:cNvSpPr>
                <a:spLocks/>
              </p:cNvSpPr>
              <p:nvPr/>
            </p:nvSpPr>
            <p:spPr bwMode="auto">
              <a:xfrm rot="2339473">
                <a:off x="393" y="1792"/>
                <a:ext cx="700" cy="551"/>
              </a:xfrm>
              <a:custGeom>
                <a:avLst/>
                <a:gdLst>
                  <a:gd name="T0" fmla="*/ 0 w 21600"/>
                  <a:gd name="T1" fmla="*/ 0 h 26625"/>
                  <a:gd name="T2" fmla="*/ 1 w 21600"/>
                  <a:gd name="T3" fmla="*/ 0 h 26625"/>
                  <a:gd name="T4" fmla="*/ 0 w 21600"/>
                  <a:gd name="T5" fmla="*/ 0 h 266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6625" fill="none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</a:path>
                  <a:path w="21600" h="26625" stroke="0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  <a:lnTo>
                      <a:pt x="0" y="20288"/>
                    </a:lnTo>
                    <a:lnTo>
                      <a:pt x="7413" y="-1"/>
                    </a:lnTo>
                    <a:close/>
                  </a:path>
                </a:pathLst>
              </a:custGeom>
              <a:noFill/>
              <a:ln w="38100" algn="ctr">
                <a:solidFill>
                  <a:srgbClr val="CC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93" name="Oval 25"/>
              <p:cNvSpPr>
                <a:spLocks noChangeArrowheads="1"/>
              </p:cNvSpPr>
              <p:nvPr/>
            </p:nvSpPr>
            <p:spPr bwMode="auto">
              <a:xfrm>
                <a:off x="731" y="2535"/>
                <a:ext cx="85" cy="96"/>
              </a:xfrm>
              <a:prstGeom prst="ellipse">
                <a:avLst/>
              </a:prstGeom>
              <a:solidFill>
                <a:srgbClr val="CC0066"/>
              </a:solidFill>
              <a:ln w="38100" algn="ctr">
                <a:solidFill>
                  <a:srgbClr val="CC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4" name="Text Box 26"/>
              <p:cNvSpPr txBox="1">
                <a:spLocks noChangeArrowheads="1"/>
              </p:cNvSpPr>
              <p:nvPr/>
            </p:nvSpPr>
            <p:spPr bwMode="auto">
              <a:xfrm>
                <a:off x="855" y="2674"/>
                <a:ext cx="4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CC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000FF"/>
                    </a:solidFill>
                    <a:latin typeface="Arial" charset="0"/>
                  </a:rPr>
                  <a:t>ATP</a:t>
                </a:r>
              </a:p>
            </p:txBody>
          </p:sp>
          <p:sp>
            <p:nvSpPr>
              <p:cNvPr id="19495" name="Text Box 27"/>
              <p:cNvSpPr txBox="1">
                <a:spLocks noChangeArrowheads="1"/>
              </p:cNvSpPr>
              <p:nvPr/>
            </p:nvSpPr>
            <p:spPr bwMode="auto">
              <a:xfrm>
                <a:off x="1221" y="2675"/>
                <a:ext cx="4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CC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000FF"/>
                    </a:solidFill>
                    <a:latin typeface="Arial" charset="0"/>
                  </a:rPr>
                  <a:t>ADP</a:t>
                </a:r>
              </a:p>
            </p:txBody>
          </p:sp>
          <p:sp>
            <p:nvSpPr>
              <p:cNvPr id="19496" name="Freeform 28"/>
              <p:cNvSpPr>
                <a:spLocks/>
              </p:cNvSpPr>
              <p:nvPr/>
            </p:nvSpPr>
            <p:spPr bwMode="auto">
              <a:xfrm rot="17113586" flipV="1">
                <a:off x="1136" y="2403"/>
                <a:ext cx="320" cy="266"/>
              </a:xfrm>
              <a:custGeom>
                <a:avLst/>
                <a:gdLst>
                  <a:gd name="T0" fmla="*/ 153 w 186"/>
                  <a:gd name="T1" fmla="*/ 0 h 433"/>
                  <a:gd name="T2" fmla="*/ 920 w 186"/>
                  <a:gd name="T3" fmla="*/ 76 h 433"/>
                  <a:gd name="T4" fmla="*/ 0 w 186"/>
                  <a:gd name="T5" fmla="*/ 100 h 4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6" h="433">
                    <a:moveTo>
                      <a:pt x="30" y="0"/>
                    </a:moveTo>
                    <a:cubicBezTo>
                      <a:pt x="55" y="54"/>
                      <a:pt x="186" y="254"/>
                      <a:pt x="181" y="326"/>
                    </a:cubicBezTo>
                    <a:cubicBezTo>
                      <a:pt x="176" y="398"/>
                      <a:pt x="38" y="411"/>
                      <a:pt x="0" y="433"/>
                    </a:cubicBez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GB"/>
              </a:p>
            </p:txBody>
          </p:sp>
          <p:sp>
            <p:nvSpPr>
              <p:cNvPr id="19497" name="Arc 29"/>
              <p:cNvSpPr>
                <a:spLocks/>
              </p:cNvSpPr>
              <p:nvPr/>
            </p:nvSpPr>
            <p:spPr bwMode="auto">
              <a:xfrm rot="-8122862">
                <a:off x="1380" y="1946"/>
                <a:ext cx="700" cy="551"/>
              </a:xfrm>
              <a:custGeom>
                <a:avLst/>
                <a:gdLst>
                  <a:gd name="T0" fmla="*/ 0 w 21600"/>
                  <a:gd name="T1" fmla="*/ 0 h 26625"/>
                  <a:gd name="T2" fmla="*/ 1 w 21600"/>
                  <a:gd name="T3" fmla="*/ 0 h 26625"/>
                  <a:gd name="T4" fmla="*/ 0 w 21600"/>
                  <a:gd name="T5" fmla="*/ 0 h 266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6625" fill="none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</a:path>
                  <a:path w="21600" h="26625" stroke="0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  <a:lnTo>
                      <a:pt x="0" y="20288"/>
                    </a:lnTo>
                    <a:lnTo>
                      <a:pt x="7413" y="-1"/>
                    </a:lnTo>
                    <a:close/>
                  </a:path>
                </a:pathLst>
              </a:custGeom>
              <a:noFill/>
              <a:ln w="38100" algn="ctr">
                <a:solidFill>
                  <a:srgbClr val="CC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98" name="Oval 30"/>
              <p:cNvSpPr>
                <a:spLocks noChangeArrowheads="1"/>
              </p:cNvSpPr>
              <p:nvPr/>
            </p:nvSpPr>
            <p:spPr bwMode="auto">
              <a:xfrm>
                <a:off x="1663" y="1683"/>
                <a:ext cx="85" cy="96"/>
              </a:xfrm>
              <a:prstGeom prst="ellipse">
                <a:avLst/>
              </a:prstGeom>
              <a:solidFill>
                <a:srgbClr val="CC0066"/>
              </a:solidFill>
              <a:ln w="38100" algn="ctr">
                <a:solidFill>
                  <a:srgbClr val="CC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87" name="Group 48"/>
            <p:cNvGrpSpPr>
              <a:grpSpLocks/>
            </p:cNvGrpSpPr>
            <p:nvPr/>
          </p:nvGrpSpPr>
          <p:grpSpPr bwMode="auto">
            <a:xfrm>
              <a:off x="2183" y="1513"/>
              <a:ext cx="1441" cy="1711"/>
              <a:chOff x="585" y="1506"/>
              <a:chExt cx="1441" cy="1711"/>
            </a:xfrm>
          </p:grpSpPr>
          <p:sp>
            <p:nvSpPr>
              <p:cNvPr id="19488" name="Text Box 49"/>
              <p:cNvSpPr txBox="1">
                <a:spLocks noChangeArrowheads="1"/>
              </p:cNvSpPr>
              <p:nvPr/>
            </p:nvSpPr>
            <p:spPr bwMode="auto">
              <a:xfrm>
                <a:off x="585" y="2962"/>
                <a:ext cx="1262" cy="255"/>
              </a:xfrm>
              <a:prstGeom prst="rect">
                <a:avLst/>
              </a:prstGeom>
              <a:noFill/>
              <a:ln w="38100" algn="ctr">
                <a:solidFill>
                  <a:srgbClr val="CC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Ca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2+ </a:t>
                </a: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ATPase</a:t>
                </a:r>
              </a:p>
            </p:txBody>
          </p:sp>
          <p:sp>
            <p:nvSpPr>
              <p:cNvPr id="19489" name="Text Box 50"/>
              <p:cNvSpPr txBox="1">
                <a:spLocks noChangeArrowheads="1"/>
              </p:cNvSpPr>
              <p:nvPr/>
            </p:nvSpPr>
            <p:spPr bwMode="auto">
              <a:xfrm>
                <a:off x="637" y="1506"/>
                <a:ext cx="4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H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19490" name="Text Box 51"/>
              <p:cNvSpPr txBox="1">
                <a:spLocks noChangeArrowheads="1"/>
              </p:cNvSpPr>
              <p:nvPr/>
            </p:nvSpPr>
            <p:spPr bwMode="auto">
              <a:xfrm>
                <a:off x="1577" y="2489"/>
                <a:ext cx="4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Ca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2+</a:t>
                </a:r>
              </a:p>
            </p:txBody>
          </p:sp>
        </p:grpSp>
      </p:grpSp>
      <p:grpSp>
        <p:nvGrpSpPr>
          <p:cNvPr id="699449" name="Group 57"/>
          <p:cNvGrpSpPr>
            <a:grpSpLocks/>
          </p:cNvGrpSpPr>
          <p:nvPr/>
        </p:nvGrpSpPr>
        <p:grpSpPr bwMode="auto">
          <a:xfrm>
            <a:off x="5607050" y="2401888"/>
            <a:ext cx="2678113" cy="2716212"/>
            <a:chOff x="3883" y="1513"/>
            <a:chExt cx="1687" cy="1711"/>
          </a:xfrm>
        </p:grpSpPr>
        <p:grpSp>
          <p:nvGrpSpPr>
            <p:cNvPr id="19473" name="Group 31"/>
            <p:cNvGrpSpPr>
              <a:grpSpLocks/>
            </p:cNvGrpSpPr>
            <p:nvPr/>
          </p:nvGrpSpPr>
          <p:grpSpPr bwMode="auto">
            <a:xfrm>
              <a:off x="3883" y="1681"/>
              <a:ext cx="1687" cy="1223"/>
              <a:chOff x="393" y="1683"/>
              <a:chExt cx="1687" cy="1223"/>
            </a:xfrm>
          </p:grpSpPr>
          <p:sp>
            <p:nvSpPr>
              <p:cNvPr id="19478" name="Oval 32"/>
              <p:cNvSpPr>
                <a:spLocks noChangeArrowheads="1"/>
              </p:cNvSpPr>
              <p:nvPr/>
            </p:nvSpPr>
            <p:spPr bwMode="auto">
              <a:xfrm>
                <a:off x="1020" y="1888"/>
                <a:ext cx="453" cy="453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9" name="Arc 33"/>
              <p:cNvSpPr>
                <a:spLocks/>
              </p:cNvSpPr>
              <p:nvPr/>
            </p:nvSpPr>
            <p:spPr bwMode="auto">
              <a:xfrm rot="2339473">
                <a:off x="393" y="1792"/>
                <a:ext cx="700" cy="551"/>
              </a:xfrm>
              <a:custGeom>
                <a:avLst/>
                <a:gdLst>
                  <a:gd name="T0" fmla="*/ 0 w 21600"/>
                  <a:gd name="T1" fmla="*/ 0 h 26625"/>
                  <a:gd name="T2" fmla="*/ 1 w 21600"/>
                  <a:gd name="T3" fmla="*/ 0 h 26625"/>
                  <a:gd name="T4" fmla="*/ 0 w 21600"/>
                  <a:gd name="T5" fmla="*/ 0 h 266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6625" fill="none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</a:path>
                  <a:path w="21600" h="26625" stroke="0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  <a:lnTo>
                      <a:pt x="0" y="20288"/>
                    </a:lnTo>
                    <a:lnTo>
                      <a:pt x="7413" y="-1"/>
                    </a:lnTo>
                    <a:close/>
                  </a:path>
                </a:pathLst>
              </a:custGeom>
              <a:noFill/>
              <a:ln w="38100" algn="ctr">
                <a:solidFill>
                  <a:srgbClr val="CC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0" name="Oval 34"/>
              <p:cNvSpPr>
                <a:spLocks noChangeArrowheads="1"/>
              </p:cNvSpPr>
              <p:nvPr/>
            </p:nvSpPr>
            <p:spPr bwMode="auto">
              <a:xfrm>
                <a:off x="731" y="2535"/>
                <a:ext cx="85" cy="96"/>
              </a:xfrm>
              <a:prstGeom prst="ellipse">
                <a:avLst/>
              </a:prstGeom>
              <a:solidFill>
                <a:srgbClr val="CC0066"/>
              </a:solidFill>
              <a:ln w="38100" algn="ctr">
                <a:solidFill>
                  <a:srgbClr val="CC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Text Box 35"/>
              <p:cNvSpPr txBox="1">
                <a:spLocks noChangeArrowheads="1"/>
              </p:cNvSpPr>
              <p:nvPr/>
            </p:nvSpPr>
            <p:spPr bwMode="auto">
              <a:xfrm>
                <a:off x="855" y="2674"/>
                <a:ext cx="4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CC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000FF"/>
                    </a:solidFill>
                    <a:latin typeface="Arial" charset="0"/>
                  </a:rPr>
                  <a:t>ATP</a:t>
                </a:r>
              </a:p>
            </p:txBody>
          </p:sp>
          <p:sp>
            <p:nvSpPr>
              <p:cNvPr id="19482" name="Text Box 36"/>
              <p:cNvSpPr txBox="1">
                <a:spLocks noChangeArrowheads="1"/>
              </p:cNvSpPr>
              <p:nvPr/>
            </p:nvSpPr>
            <p:spPr bwMode="auto">
              <a:xfrm>
                <a:off x="1221" y="2675"/>
                <a:ext cx="4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CC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000FF"/>
                    </a:solidFill>
                    <a:latin typeface="Arial" charset="0"/>
                  </a:rPr>
                  <a:t>ADP</a:t>
                </a:r>
              </a:p>
            </p:txBody>
          </p:sp>
          <p:sp>
            <p:nvSpPr>
              <p:cNvPr id="19483" name="Freeform 37"/>
              <p:cNvSpPr>
                <a:spLocks/>
              </p:cNvSpPr>
              <p:nvPr/>
            </p:nvSpPr>
            <p:spPr bwMode="auto">
              <a:xfrm rot="17113586" flipV="1">
                <a:off x="1136" y="2403"/>
                <a:ext cx="320" cy="266"/>
              </a:xfrm>
              <a:custGeom>
                <a:avLst/>
                <a:gdLst>
                  <a:gd name="T0" fmla="*/ 153 w 186"/>
                  <a:gd name="T1" fmla="*/ 0 h 433"/>
                  <a:gd name="T2" fmla="*/ 920 w 186"/>
                  <a:gd name="T3" fmla="*/ 76 h 433"/>
                  <a:gd name="T4" fmla="*/ 0 w 186"/>
                  <a:gd name="T5" fmla="*/ 100 h 4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6" h="433">
                    <a:moveTo>
                      <a:pt x="30" y="0"/>
                    </a:moveTo>
                    <a:cubicBezTo>
                      <a:pt x="55" y="54"/>
                      <a:pt x="186" y="254"/>
                      <a:pt x="181" y="326"/>
                    </a:cubicBezTo>
                    <a:cubicBezTo>
                      <a:pt x="176" y="398"/>
                      <a:pt x="38" y="411"/>
                      <a:pt x="0" y="433"/>
                    </a:cubicBez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GB"/>
              </a:p>
            </p:txBody>
          </p:sp>
          <p:sp>
            <p:nvSpPr>
              <p:cNvPr id="19484" name="Arc 38"/>
              <p:cNvSpPr>
                <a:spLocks/>
              </p:cNvSpPr>
              <p:nvPr/>
            </p:nvSpPr>
            <p:spPr bwMode="auto">
              <a:xfrm rot="-8122862">
                <a:off x="1380" y="1946"/>
                <a:ext cx="700" cy="551"/>
              </a:xfrm>
              <a:custGeom>
                <a:avLst/>
                <a:gdLst>
                  <a:gd name="T0" fmla="*/ 0 w 21600"/>
                  <a:gd name="T1" fmla="*/ 0 h 26625"/>
                  <a:gd name="T2" fmla="*/ 1 w 21600"/>
                  <a:gd name="T3" fmla="*/ 0 h 26625"/>
                  <a:gd name="T4" fmla="*/ 0 w 21600"/>
                  <a:gd name="T5" fmla="*/ 0 h 266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6625" fill="none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</a:path>
                  <a:path w="21600" h="26625" stroke="0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  <a:lnTo>
                      <a:pt x="0" y="20288"/>
                    </a:lnTo>
                    <a:lnTo>
                      <a:pt x="7413" y="-1"/>
                    </a:lnTo>
                    <a:close/>
                  </a:path>
                </a:pathLst>
              </a:custGeom>
              <a:noFill/>
              <a:ln w="38100" algn="ctr">
                <a:solidFill>
                  <a:srgbClr val="CC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5" name="Oval 39"/>
              <p:cNvSpPr>
                <a:spLocks noChangeArrowheads="1"/>
              </p:cNvSpPr>
              <p:nvPr/>
            </p:nvSpPr>
            <p:spPr bwMode="auto">
              <a:xfrm>
                <a:off x="1663" y="1683"/>
                <a:ext cx="85" cy="96"/>
              </a:xfrm>
              <a:prstGeom prst="ellipse">
                <a:avLst/>
              </a:prstGeom>
              <a:solidFill>
                <a:srgbClr val="CC0066"/>
              </a:solidFill>
              <a:ln w="38100" algn="ctr">
                <a:solidFill>
                  <a:srgbClr val="CC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74" name="Group 52"/>
            <p:cNvGrpSpPr>
              <a:grpSpLocks/>
            </p:cNvGrpSpPr>
            <p:nvPr/>
          </p:nvGrpSpPr>
          <p:grpSpPr bwMode="auto">
            <a:xfrm>
              <a:off x="4048" y="1513"/>
              <a:ext cx="1441" cy="1711"/>
              <a:chOff x="585" y="1506"/>
              <a:chExt cx="1441" cy="1711"/>
            </a:xfrm>
          </p:grpSpPr>
          <p:sp>
            <p:nvSpPr>
              <p:cNvPr id="19475" name="Text Box 53"/>
              <p:cNvSpPr txBox="1">
                <a:spLocks noChangeArrowheads="1"/>
              </p:cNvSpPr>
              <p:nvPr/>
            </p:nvSpPr>
            <p:spPr bwMode="auto">
              <a:xfrm>
                <a:off x="585" y="2962"/>
                <a:ext cx="1262" cy="255"/>
              </a:xfrm>
              <a:prstGeom prst="rect">
                <a:avLst/>
              </a:prstGeom>
              <a:noFill/>
              <a:ln w="38100" algn="ctr">
                <a:solidFill>
                  <a:srgbClr val="CC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H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+</a:t>
                </a: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 / K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+ </a:t>
                </a: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ATPase</a:t>
                </a:r>
              </a:p>
            </p:txBody>
          </p:sp>
          <p:sp>
            <p:nvSpPr>
              <p:cNvPr id="19476" name="Text Box 54"/>
              <p:cNvSpPr txBox="1">
                <a:spLocks noChangeArrowheads="1"/>
              </p:cNvSpPr>
              <p:nvPr/>
            </p:nvSpPr>
            <p:spPr bwMode="auto">
              <a:xfrm>
                <a:off x="637" y="1506"/>
                <a:ext cx="4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K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19477" name="Text Box 55"/>
              <p:cNvSpPr txBox="1">
                <a:spLocks noChangeArrowheads="1"/>
              </p:cNvSpPr>
              <p:nvPr/>
            </p:nvSpPr>
            <p:spPr bwMode="auto">
              <a:xfrm>
                <a:off x="1577" y="2489"/>
                <a:ext cx="4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H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+</a:t>
                </a:r>
              </a:p>
            </p:txBody>
          </p:sp>
        </p:grpSp>
      </p:grpSp>
      <p:grpSp>
        <p:nvGrpSpPr>
          <p:cNvPr id="699467" name="Group 75"/>
          <p:cNvGrpSpPr>
            <a:grpSpLocks/>
          </p:cNvGrpSpPr>
          <p:nvPr/>
        </p:nvGrpSpPr>
        <p:grpSpPr bwMode="auto">
          <a:xfrm>
            <a:off x="8081963" y="1785938"/>
            <a:ext cx="863600" cy="2930525"/>
            <a:chOff x="5091" y="1125"/>
            <a:chExt cx="544" cy="1846"/>
          </a:xfrm>
        </p:grpSpPr>
        <p:sp>
          <p:nvSpPr>
            <p:cNvPr id="19469" name="Text Box 71"/>
            <p:cNvSpPr txBox="1">
              <a:spLocks noChangeArrowheads="1"/>
            </p:cNvSpPr>
            <p:nvPr/>
          </p:nvSpPr>
          <p:spPr bwMode="auto">
            <a:xfrm>
              <a:off x="5186" y="1184"/>
              <a:ext cx="4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Ca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2+</a:t>
              </a: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+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19470" name="Text Box 72"/>
            <p:cNvSpPr txBox="1">
              <a:spLocks noChangeArrowheads="1"/>
            </p:cNvSpPr>
            <p:nvPr/>
          </p:nvSpPr>
          <p:spPr bwMode="auto">
            <a:xfrm>
              <a:off x="5112" y="2545"/>
              <a:ext cx="4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K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+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19471" name="Oval 73"/>
            <p:cNvSpPr>
              <a:spLocks noChangeArrowheads="1"/>
            </p:cNvSpPr>
            <p:nvPr/>
          </p:nvSpPr>
          <p:spPr bwMode="auto">
            <a:xfrm>
              <a:off x="5120" y="1125"/>
              <a:ext cx="503" cy="521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9472" name="Oval 74"/>
            <p:cNvSpPr>
              <a:spLocks noChangeArrowheads="1"/>
            </p:cNvSpPr>
            <p:nvPr/>
          </p:nvSpPr>
          <p:spPr bwMode="auto">
            <a:xfrm>
              <a:off x="5091" y="2450"/>
              <a:ext cx="503" cy="521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99468" name="Text Box 76"/>
          <p:cNvSpPr txBox="1">
            <a:spLocks noChangeArrowheads="1"/>
          </p:cNvSpPr>
          <p:nvPr/>
        </p:nvSpPr>
        <p:spPr bwMode="auto">
          <a:xfrm>
            <a:off x="812800" y="5821363"/>
            <a:ext cx="7219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r>
              <a:rPr lang="en-GB"/>
              <a:t>Pumps = ATPases</a:t>
            </a:r>
          </a:p>
          <a:p>
            <a:r>
              <a:rPr lang="en-GB"/>
              <a:t>Primary energy-requiring process creating ionic gradients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4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GB" smtClean="0"/>
              <a:t>NUTRIENT ABSORPTION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GB" sz="2200" smtClean="0"/>
              <a:t>Nutrient absorption results from a complex series of processes in the gastro-intestinal tract: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Digestive enzymes </a:t>
            </a:r>
          </a:p>
          <a:p>
            <a:pPr lvl="2">
              <a:lnSpc>
                <a:spcPct val="90000"/>
              </a:lnSpc>
            </a:pPr>
            <a:r>
              <a:rPr lang="en-GB" sz="1800" smtClean="0"/>
              <a:t>Gastric</a:t>
            </a:r>
          </a:p>
          <a:p>
            <a:pPr lvl="2">
              <a:lnSpc>
                <a:spcPct val="90000"/>
              </a:lnSpc>
            </a:pPr>
            <a:r>
              <a:rPr lang="en-GB" sz="1800" smtClean="0"/>
              <a:t>Pancreatic (and biliary secretions)</a:t>
            </a:r>
          </a:p>
          <a:p>
            <a:pPr lvl="2">
              <a:lnSpc>
                <a:spcPct val="90000"/>
              </a:lnSpc>
            </a:pPr>
            <a:r>
              <a:rPr lang="en-GB" sz="1800" smtClean="0"/>
              <a:t>Intestinal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Transport of the products through the mucosa</a:t>
            </a:r>
          </a:p>
          <a:p>
            <a:pPr lvl="1"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z="2200" smtClean="0"/>
              <a:t>Specific genes are expressed at various sites in the gastro-intestinal tract to produce the proteins involved in digestion and transport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Secondary Active Transport – Exchangers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1438" y="2997200"/>
            <a:ext cx="8897937" cy="7191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imes" charset="0"/>
            </a:endParaRPr>
          </a:p>
        </p:txBody>
      </p:sp>
      <p:grpSp>
        <p:nvGrpSpPr>
          <p:cNvPr id="20484" name="Group 51"/>
          <p:cNvGrpSpPr>
            <a:grpSpLocks/>
          </p:cNvGrpSpPr>
          <p:nvPr/>
        </p:nvGrpSpPr>
        <p:grpSpPr bwMode="auto">
          <a:xfrm>
            <a:off x="1450975" y="2671763"/>
            <a:ext cx="2678113" cy="1504950"/>
            <a:chOff x="393" y="1683"/>
            <a:chExt cx="1687" cy="948"/>
          </a:xfrm>
        </p:grpSpPr>
        <p:sp>
          <p:nvSpPr>
            <p:cNvPr id="20508" name="Oval 5"/>
            <p:cNvSpPr>
              <a:spLocks noChangeArrowheads="1"/>
            </p:cNvSpPr>
            <p:nvPr/>
          </p:nvSpPr>
          <p:spPr bwMode="auto">
            <a:xfrm>
              <a:off x="1020" y="1888"/>
              <a:ext cx="453" cy="453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Arc 6"/>
            <p:cNvSpPr>
              <a:spLocks/>
            </p:cNvSpPr>
            <p:nvPr/>
          </p:nvSpPr>
          <p:spPr bwMode="auto">
            <a:xfrm rot="2339473">
              <a:off x="393" y="1792"/>
              <a:ext cx="700" cy="551"/>
            </a:xfrm>
            <a:custGeom>
              <a:avLst/>
              <a:gdLst>
                <a:gd name="T0" fmla="*/ 0 w 21600"/>
                <a:gd name="T1" fmla="*/ 0 h 26625"/>
                <a:gd name="T2" fmla="*/ 1 w 21600"/>
                <a:gd name="T3" fmla="*/ 0 h 26625"/>
                <a:gd name="T4" fmla="*/ 0 w 21600"/>
                <a:gd name="T5" fmla="*/ 0 h 266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625" fill="none" extrusionOk="0">
                  <a:moveTo>
                    <a:pt x="7413" y="-1"/>
                  </a:moveTo>
                  <a:cubicBezTo>
                    <a:pt x="15932" y="3112"/>
                    <a:pt x="21600" y="11217"/>
                    <a:pt x="21600" y="20288"/>
                  </a:cubicBezTo>
                  <a:cubicBezTo>
                    <a:pt x="21600" y="22435"/>
                    <a:pt x="21279" y="24571"/>
                    <a:pt x="20649" y="26624"/>
                  </a:cubicBezTo>
                </a:path>
                <a:path w="21600" h="26625" stroke="0" extrusionOk="0">
                  <a:moveTo>
                    <a:pt x="7413" y="-1"/>
                  </a:moveTo>
                  <a:cubicBezTo>
                    <a:pt x="15932" y="3112"/>
                    <a:pt x="21600" y="11217"/>
                    <a:pt x="21600" y="20288"/>
                  </a:cubicBezTo>
                  <a:cubicBezTo>
                    <a:pt x="21600" y="22435"/>
                    <a:pt x="21279" y="24571"/>
                    <a:pt x="20649" y="26624"/>
                  </a:cubicBezTo>
                  <a:lnTo>
                    <a:pt x="0" y="20288"/>
                  </a:lnTo>
                  <a:lnTo>
                    <a:pt x="7413" y="-1"/>
                  </a:lnTo>
                  <a:close/>
                </a:path>
              </a:pathLst>
            </a:custGeom>
            <a:noFill/>
            <a:ln w="38100" algn="ctr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0" name="Oval 7"/>
            <p:cNvSpPr>
              <a:spLocks noChangeArrowheads="1"/>
            </p:cNvSpPr>
            <p:nvPr/>
          </p:nvSpPr>
          <p:spPr bwMode="auto">
            <a:xfrm>
              <a:off x="731" y="2535"/>
              <a:ext cx="85" cy="96"/>
            </a:xfrm>
            <a:prstGeom prst="ellipse">
              <a:avLst/>
            </a:prstGeom>
            <a:solidFill>
              <a:srgbClr val="CC0066"/>
            </a:solidFill>
            <a:ln w="38100" algn="ctr">
              <a:solidFill>
                <a:srgbClr val="CC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Arc 11"/>
            <p:cNvSpPr>
              <a:spLocks/>
            </p:cNvSpPr>
            <p:nvPr/>
          </p:nvSpPr>
          <p:spPr bwMode="auto">
            <a:xfrm rot="-8122862">
              <a:off x="1380" y="1946"/>
              <a:ext cx="700" cy="551"/>
            </a:xfrm>
            <a:custGeom>
              <a:avLst/>
              <a:gdLst>
                <a:gd name="T0" fmla="*/ 0 w 21600"/>
                <a:gd name="T1" fmla="*/ 0 h 26625"/>
                <a:gd name="T2" fmla="*/ 1 w 21600"/>
                <a:gd name="T3" fmla="*/ 0 h 26625"/>
                <a:gd name="T4" fmla="*/ 0 w 21600"/>
                <a:gd name="T5" fmla="*/ 0 h 266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625" fill="none" extrusionOk="0">
                  <a:moveTo>
                    <a:pt x="7413" y="-1"/>
                  </a:moveTo>
                  <a:cubicBezTo>
                    <a:pt x="15932" y="3112"/>
                    <a:pt x="21600" y="11217"/>
                    <a:pt x="21600" y="20288"/>
                  </a:cubicBezTo>
                  <a:cubicBezTo>
                    <a:pt x="21600" y="22435"/>
                    <a:pt x="21279" y="24571"/>
                    <a:pt x="20649" y="26624"/>
                  </a:cubicBezTo>
                </a:path>
                <a:path w="21600" h="26625" stroke="0" extrusionOk="0">
                  <a:moveTo>
                    <a:pt x="7413" y="-1"/>
                  </a:moveTo>
                  <a:cubicBezTo>
                    <a:pt x="15932" y="3112"/>
                    <a:pt x="21600" y="11217"/>
                    <a:pt x="21600" y="20288"/>
                  </a:cubicBezTo>
                  <a:cubicBezTo>
                    <a:pt x="21600" y="22435"/>
                    <a:pt x="21279" y="24571"/>
                    <a:pt x="20649" y="26624"/>
                  </a:cubicBezTo>
                  <a:lnTo>
                    <a:pt x="0" y="20288"/>
                  </a:lnTo>
                  <a:lnTo>
                    <a:pt x="7413" y="-1"/>
                  </a:lnTo>
                  <a:close/>
                </a:path>
              </a:pathLst>
            </a:custGeom>
            <a:noFill/>
            <a:ln w="38100" algn="ctr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2" name="Oval 12"/>
            <p:cNvSpPr>
              <a:spLocks noChangeArrowheads="1"/>
            </p:cNvSpPr>
            <p:nvPr/>
          </p:nvSpPr>
          <p:spPr bwMode="auto">
            <a:xfrm>
              <a:off x="1663" y="1683"/>
              <a:ext cx="85" cy="96"/>
            </a:xfrm>
            <a:prstGeom prst="ellipse">
              <a:avLst/>
            </a:prstGeom>
            <a:solidFill>
              <a:srgbClr val="CC0066"/>
            </a:solidFill>
            <a:ln w="38100" algn="ctr">
              <a:solidFill>
                <a:srgbClr val="CC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477" name="Group 13"/>
          <p:cNvGrpSpPr>
            <a:grpSpLocks/>
          </p:cNvGrpSpPr>
          <p:nvPr/>
        </p:nvGrpSpPr>
        <p:grpSpPr bwMode="auto">
          <a:xfrm>
            <a:off x="1814513" y="2401888"/>
            <a:ext cx="2287587" cy="2716212"/>
            <a:chOff x="585" y="1506"/>
            <a:chExt cx="1441" cy="1711"/>
          </a:xfrm>
        </p:grpSpPr>
        <p:sp>
          <p:nvSpPr>
            <p:cNvPr id="20505" name="Text Box 14"/>
            <p:cNvSpPr txBox="1">
              <a:spLocks noChangeArrowheads="1"/>
            </p:cNvSpPr>
            <p:nvPr/>
          </p:nvSpPr>
          <p:spPr bwMode="auto">
            <a:xfrm>
              <a:off x="585" y="2962"/>
              <a:ext cx="1262" cy="255"/>
            </a:xfrm>
            <a:prstGeom prst="rect">
              <a:avLst/>
            </a:prstGeom>
            <a:noFill/>
            <a:ln w="38100" algn="ctr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</a:t>
              </a: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 / H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 </a:t>
              </a:r>
              <a:endParaRPr lang="en-GB" sz="1800" b="1">
                <a:solidFill>
                  <a:srgbClr val="CC0066"/>
                </a:solidFill>
                <a:latin typeface="Arial" charset="0"/>
              </a:endParaRPr>
            </a:p>
          </p:txBody>
        </p:sp>
        <p:sp>
          <p:nvSpPr>
            <p:cNvPr id="20506" name="Text Box 15"/>
            <p:cNvSpPr txBox="1">
              <a:spLocks noChangeArrowheads="1"/>
            </p:cNvSpPr>
            <p:nvPr/>
          </p:nvSpPr>
          <p:spPr bwMode="auto">
            <a:xfrm>
              <a:off x="637" y="1506"/>
              <a:ext cx="4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20507" name="Text Box 16"/>
            <p:cNvSpPr txBox="1">
              <a:spLocks noChangeArrowheads="1"/>
            </p:cNvSpPr>
            <p:nvPr/>
          </p:nvSpPr>
          <p:spPr bwMode="auto">
            <a:xfrm>
              <a:off x="1577" y="2489"/>
              <a:ext cx="4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H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20486" name="Text Box 18"/>
          <p:cNvSpPr txBox="1">
            <a:spLocks noChangeArrowheads="1"/>
          </p:cNvSpPr>
          <p:nvPr/>
        </p:nvSpPr>
        <p:spPr bwMode="auto">
          <a:xfrm>
            <a:off x="180975" y="2509838"/>
            <a:ext cx="957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CC3300"/>
                </a:solidFill>
                <a:latin typeface="Arial" charset="0"/>
              </a:rPr>
              <a:t>Out</a:t>
            </a:r>
            <a:endParaRPr lang="en-GB" sz="1800" b="1" baseline="300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0487" name="Text Box 19"/>
          <p:cNvSpPr txBox="1">
            <a:spLocks noChangeArrowheads="1"/>
          </p:cNvSpPr>
          <p:nvPr/>
        </p:nvSpPr>
        <p:spPr bwMode="auto">
          <a:xfrm>
            <a:off x="180975" y="3835400"/>
            <a:ext cx="957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CC3300"/>
                </a:solidFill>
                <a:latin typeface="Arial" charset="0"/>
              </a:rPr>
              <a:t>In</a:t>
            </a:r>
            <a:endParaRPr lang="en-GB" sz="1800" b="1" baseline="30000">
              <a:solidFill>
                <a:srgbClr val="CC3300"/>
              </a:solidFill>
              <a:latin typeface="Arial" charset="0"/>
            </a:endParaRPr>
          </a:p>
        </p:txBody>
      </p:sp>
      <p:grpSp>
        <p:nvGrpSpPr>
          <p:cNvPr id="702517" name="Group 53"/>
          <p:cNvGrpSpPr>
            <a:grpSpLocks/>
          </p:cNvGrpSpPr>
          <p:nvPr/>
        </p:nvGrpSpPr>
        <p:grpSpPr bwMode="auto">
          <a:xfrm>
            <a:off x="4570413" y="2403475"/>
            <a:ext cx="2779712" cy="2716213"/>
            <a:chOff x="3062" y="1504"/>
            <a:chExt cx="1751" cy="1711"/>
          </a:xfrm>
        </p:grpSpPr>
        <p:grpSp>
          <p:nvGrpSpPr>
            <p:cNvPr id="20495" name="Group 52"/>
            <p:cNvGrpSpPr>
              <a:grpSpLocks/>
            </p:cNvGrpSpPr>
            <p:nvPr/>
          </p:nvGrpSpPr>
          <p:grpSpPr bwMode="auto">
            <a:xfrm>
              <a:off x="3062" y="1673"/>
              <a:ext cx="1687" cy="948"/>
              <a:chOff x="3062" y="1673"/>
              <a:chExt cx="1687" cy="948"/>
            </a:xfrm>
          </p:grpSpPr>
          <p:sp>
            <p:nvSpPr>
              <p:cNvPr id="20500" name="Oval 22"/>
              <p:cNvSpPr>
                <a:spLocks noChangeArrowheads="1"/>
              </p:cNvSpPr>
              <p:nvPr/>
            </p:nvSpPr>
            <p:spPr bwMode="auto">
              <a:xfrm>
                <a:off x="3689" y="1878"/>
                <a:ext cx="453" cy="453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Arc 23"/>
              <p:cNvSpPr>
                <a:spLocks/>
              </p:cNvSpPr>
              <p:nvPr/>
            </p:nvSpPr>
            <p:spPr bwMode="auto">
              <a:xfrm rot="2339473">
                <a:off x="3062" y="1782"/>
                <a:ext cx="700" cy="551"/>
              </a:xfrm>
              <a:custGeom>
                <a:avLst/>
                <a:gdLst>
                  <a:gd name="T0" fmla="*/ 0 w 21600"/>
                  <a:gd name="T1" fmla="*/ 0 h 26625"/>
                  <a:gd name="T2" fmla="*/ 1 w 21600"/>
                  <a:gd name="T3" fmla="*/ 0 h 26625"/>
                  <a:gd name="T4" fmla="*/ 0 w 21600"/>
                  <a:gd name="T5" fmla="*/ 0 h 266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6625" fill="none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</a:path>
                  <a:path w="21600" h="26625" stroke="0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  <a:lnTo>
                      <a:pt x="0" y="20288"/>
                    </a:lnTo>
                    <a:lnTo>
                      <a:pt x="7413" y="-1"/>
                    </a:lnTo>
                    <a:close/>
                  </a:path>
                </a:pathLst>
              </a:custGeom>
              <a:noFill/>
              <a:ln w="38100" algn="ctr">
                <a:solidFill>
                  <a:srgbClr val="CC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2" name="Oval 24"/>
              <p:cNvSpPr>
                <a:spLocks noChangeArrowheads="1"/>
              </p:cNvSpPr>
              <p:nvPr/>
            </p:nvSpPr>
            <p:spPr bwMode="auto">
              <a:xfrm>
                <a:off x="3400" y="2525"/>
                <a:ext cx="85" cy="96"/>
              </a:xfrm>
              <a:prstGeom prst="ellipse">
                <a:avLst/>
              </a:prstGeom>
              <a:solidFill>
                <a:srgbClr val="CC0066"/>
              </a:solidFill>
              <a:ln w="38100" algn="ctr">
                <a:solidFill>
                  <a:srgbClr val="CC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3" name="Arc 28"/>
              <p:cNvSpPr>
                <a:spLocks/>
              </p:cNvSpPr>
              <p:nvPr/>
            </p:nvSpPr>
            <p:spPr bwMode="auto">
              <a:xfrm rot="-8122862">
                <a:off x="4049" y="1936"/>
                <a:ext cx="700" cy="551"/>
              </a:xfrm>
              <a:custGeom>
                <a:avLst/>
                <a:gdLst>
                  <a:gd name="T0" fmla="*/ 0 w 21600"/>
                  <a:gd name="T1" fmla="*/ 0 h 26625"/>
                  <a:gd name="T2" fmla="*/ 1 w 21600"/>
                  <a:gd name="T3" fmla="*/ 0 h 26625"/>
                  <a:gd name="T4" fmla="*/ 0 w 21600"/>
                  <a:gd name="T5" fmla="*/ 0 h 266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6625" fill="none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</a:path>
                  <a:path w="21600" h="26625" stroke="0" extrusionOk="0">
                    <a:moveTo>
                      <a:pt x="7413" y="-1"/>
                    </a:moveTo>
                    <a:cubicBezTo>
                      <a:pt x="15932" y="3112"/>
                      <a:pt x="21600" y="11217"/>
                      <a:pt x="21600" y="20288"/>
                    </a:cubicBezTo>
                    <a:cubicBezTo>
                      <a:pt x="21600" y="22435"/>
                      <a:pt x="21279" y="24571"/>
                      <a:pt x="20649" y="26624"/>
                    </a:cubicBezTo>
                    <a:lnTo>
                      <a:pt x="0" y="20288"/>
                    </a:lnTo>
                    <a:lnTo>
                      <a:pt x="7413" y="-1"/>
                    </a:lnTo>
                    <a:close/>
                  </a:path>
                </a:pathLst>
              </a:custGeom>
              <a:noFill/>
              <a:ln w="38100" algn="ctr">
                <a:solidFill>
                  <a:srgbClr val="CC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4" name="Oval 29"/>
              <p:cNvSpPr>
                <a:spLocks noChangeArrowheads="1"/>
              </p:cNvSpPr>
              <p:nvPr/>
            </p:nvSpPr>
            <p:spPr bwMode="auto">
              <a:xfrm>
                <a:off x="4332" y="1673"/>
                <a:ext cx="85" cy="96"/>
              </a:xfrm>
              <a:prstGeom prst="ellipse">
                <a:avLst/>
              </a:prstGeom>
              <a:solidFill>
                <a:srgbClr val="CC0066"/>
              </a:solidFill>
              <a:ln w="38100" algn="ctr">
                <a:solidFill>
                  <a:srgbClr val="CC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96" name="Group 49"/>
            <p:cNvGrpSpPr>
              <a:grpSpLocks/>
            </p:cNvGrpSpPr>
            <p:nvPr/>
          </p:nvGrpSpPr>
          <p:grpSpPr bwMode="auto">
            <a:xfrm>
              <a:off x="3262" y="1504"/>
              <a:ext cx="1551" cy="1711"/>
              <a:chOff x="2191" y="1504"/>
              <a:chExt cx="1551" cy="1711"/>
            </a:xfrm>
          </p:grpSpPr>
          <p:sp>
            <p:nvSpPr>
              <p:cNvPr id="20497" name="Text Box 31"/>
              <p:cNvSpPr txBox="1">
                <a:spLocks noChangeArrowheads="1"/>
              </p:cNvSpPr>
              <p:nvPr/>
            </p:nvSpPr>
            <p:spPr bwMode="auto">
              <a:xfrm>
                <a:off x="2191" y="2960"/>
                <a:ext cx="1262" cy="255"/>
              </a:xfrm>
              <a:prstGeom prst="rect">
                <a:avLst/>
              </a:prstGeom>
              <a:noFill/>
              <a:ln w="38100" algn="ctr">
                <a:solidFill>
                  <a:srgbClr val="CC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Cl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- </a:t>
                </a: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/ HCO</a:t>
                </a:r>
                <a:r>
                  <a:rPr lang="en-GB" sz="1800" b="1" baseline="-25000">
                    <a:solidFill>
                      <a:srgbClr val="CC0066"/>
                    </a:solidFill>
                    <a:latin typeface="Arial" charset="0"/>
                  </a:rPr>
                  <a:t>3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-</a:t>
                </a:r>
                <a:endParaRPr lang="en-GB" sz="1800" b="1">
                  <a:solidFill>
                    <a:srgbClr val="CC0066"/>
                  </a:solidFill>
                  <a:latin typeface="Arial" charset="0"/>
                </a:endParaRPr>
              </a:p>
            </p:txBody>
          </p:sp>
          <p:sp>
            <p:nvSpPr>
              <p:cNvPr id="20498" name="Text Box 32"/>
              <p:cNvSpPr txBox="1">
                <a:spLocks noChangeArrowheads="1"/>
              </p:cNvSpPr>
              <p:nvPr/>
            </p:nvSpPr>
            <p:spPr bwMode="auto">
              <a:xfrm>
                <a:off x="2243" y="1504"/>
                <a:ext cx="4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Cl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-</a:t>
                </a:r>
              </a:p>
            </p:txBody>
          </p:sp>
          <p:sp>
            <p:nvSpPr>
              <p:cNvPr id="20499" name="Text Box 33"/>
              <p:cNvSpPr txBox="1">
                <a:spLocks noChangeArrowheads="1"/>
              </p:cNvSpPr>
              <p:nvPr/>
            </p:nvSpPr>
            <p:spPr bwMode="auto">
              <a:xfrm>
                <a:off x="3183" y="2487"/>
                <a:ext cx="55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HCO</a:t>
                </a:r>
                <a:r>
                  <a:rPr lang="en-GB" sz="1800" b="1" baseline="-25000">
                    <a:solidFill>
                      <a:srgbClr val="CC0066"/>
                    </a:solidFill>
                    <a:latin typeface="Arial" charset="0"/>
                  </a:rPr>
                  <a:t>3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-</a:t>
                </a:r>
              </a:p>
            </p:txBody>
          </p:sp>
        </p:grpSp>
      </p:grpSp>
      <p:sp>
        <p:nvSpPr>
          <p:cNvPr id="702512" name="Text Box 48"/>
          <p:cNvSpPr txBox="1">
            <a:spLocks noChangeArrowheads="1"/>
          </p:cNvSpPr>
          <p:nvPr/>
        </p:nvSpPr>
        <p:spPr bwMode="auto">
          <a:xfrm>
            <a:off x="2408238" y="5821363"/>
            <a:ext cx="4427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r>
              <a:rPr lang="en-GB"/>
              <a:t>Exchange = counter-transport</a:t>
            </a:r>
          </a:p>
          <a:p>
            <a:r>
              <a:rPr lang="en-GB"/>
              <a:t>Uses existing gradients</a:t>
            </a:r>
          </a:p>
        </p:txBody>
      </p:sp>
      <p:grpSp>
        <p:nvGrpSpPr>
          <p:cNvPr id="702518" name="Group 54"/>
          <p:cNvGrpSpPr>
            <a:grpSpLocks/>
          </p:cNvGrpSpPr>
          <p:nvPr/>
        </p:nvGrpSpPr>
        <p:grpSpPr bwMode="auto">
          <a:xfrm>
            <a:off x="8081963" y="1771650"/>
            <a:ext cx="863600" cy="2930525"/>
            <a:chOff x="5091" y="1125"/>
            <a:chExt cx="544" cy="1846"/>
          </a:xfrm>
        </p:grpSpPr>
        <p:sp>
          <p:nvSpPr>
            <p:cNvPr id="20491" name="Text Box 55"/>
            <p:cNvSpPr txBox="1">
              <a:spLocks noChangeArrowheads="1"/>
            </p:cNvSpPr>
            <p:nvPr/>
          </p:nvSpPr>
          <p:spPr bwMode="auto">
            <a:xfrm>
              <a:off x="5186" y="1184"/>
              <a:ext cx="4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Ca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2+</a:t>
              </a: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+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20492" name="Text Box 56"/>
            <p:cNvSpPr txBox="1">
              <a:spLocks noChangeArrowheads="1"/>
            </p:cNvSpPr>
            <p:nvPr/>
          </p:nvSpPr>
          <p:spPr bwMode="auto">
            <a:xfrm>
              <a:off x="5112" y="2545"/>
              <a:ext cx="4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K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+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20493" name="Oval 57"/>
            <p:cNvSpPr>
              <a:spLocks noChangeArrowheads="1"/>
            </p:cNvSpPr>
            <p:nvPr/>
          </p:nvSpPr>
          <p:spPr bwMode="auto">
            <a:xfrm>
              <a:off x="5120" y="1125"/>
              <a:ext cx="503" cy="521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0494" name="Oval 58"/>
            <p:cNvSpPr>
              <a:spLocks noChangeArrowheads="1"/>
            </p:cNvSpPr>
            <p:nvPr/>
          </p:nvSpPr>
          <p:spPr bwMode="auto">
            <a:xfrm>
              <a:off x="5091" y="2450"/>
              <a:ext cx="503" cy="521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5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Secondary Active Transport – Cotransport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1438" y="2997200"/>
            <a:ext cx="8897937" cy="7191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imes" charset="0"/>
            </a:endParaRPr>
          </a:p>
        </p:txBody>
      </p:sp>
      <p:sp>
        <p:nvSpPr>
          <p:cNvPr id="21508" name="Text Box 16"/>
          <p:cNvSpPr txBox="1">
            <a:spLocks noChangeArrowheads="1"/>
          </p:cNvSpPr>
          <p:nvPr/>
        </p:nvSpPr>
        <p:spPr bwMode="auto">
          <a:xfrm>
            <a:off x="2474913" y="3962400"/>
            <a:ext cx="7127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 b="1" baseline="30000">
              <a:solidFill>
                <a:srgbClr val="CC0066"/>
              </a:solidFill>
              <a:latin typeface="Arial" charset="0"/>
            </a:endParaRPr>
          </a:p>
        </p:txBody>
      </p:sp>
      <p:grpSp>
        <p:nvGrpSpPr>
          <p:cNvPr id="21509" name="Group 75"/>
          <p:cNvGrpSpPr>
            <a:grpSpLocks/>
          </p:cNvGrpSpPr>
          <p:nvPr/>
        </p:nvGrpSpPr>
        <p:grpSpPr bwMode="auto">
          <a:xfrm>
            <a:off x="623888" y="2844800"/>
            <a:ext cx="2674937" cy="1331913"/>
            <a:chOff x="393" y="1792"/>
            <a:chExt cx="1685" cy="839"/>
          </a:xfrm>
        </p:grpSpPr>
        <p:grpSp>
          <p:nvGrpSpPr>
            <p:cNvPr id="21552" name="Group 74"/>
            <p:cNvGrpSpPr>
              <a:grpSpLocks/>
            </p:cNvGrpSpPr>
            <p:nvPr/>
          </p:nvGrpSpPr>
          <p:grpSpPr bwMode="auto">
            <a:xfrm>
              <a:off x="393" y="1792"/>
              <a:ext cx="1685" cy="839"/>
              <a:chOff x="393" y="1792"/>
              <a:chExt cx="1685" cy="839"/>
            </a:xfrm>
          </p:grpSpPr>
          <p:grpSp>
            <p:nvGrpSpPr>
              <p:cNvPr id="21554" name="Group 54"/>
              <p:cNvGrpSpPr>
                <a:grpSpLocks/>
              </p:cNvGrpSpPr>
              <p:nvPr/>
            </p:nvGrpSpPr>
            <p:grpSpPr bwMode="auto">
              <a:xfrm>
                <a:off x="393" y="1792"/>
                <a:ext cx="1685" cy="695"/>
                <a:chOff x="393" y="1792"/>
                <a:chExt cx="1685" cy="695"/>
              </a:xfrm>
            </p:grpSpPr>
            <p:sp>
              <p:nvSpPr>
                <p:cNvPr id="21558" name="Oval 5"/>
                <p:cNvSpPr>
                  <a:spLocks noChangeArrowheads="1"/>
                </p:cNvSpPr>
                <p:nvPr/>
              </p:nvSpPr>
              <p:spPr bwMode="auto">
                <a:xfrm>
                  <a:off x="1020" y="1888"/>
                  <a:ext cx="453" cy="453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59" name="Arc 6"/>
                <p:cNvSpPr>
                  <a:spLocks/>
                </p:cNvSpPr>
                <p:nvPr/>
              </p:nvSpPr>
              <p:spPr bwMode="auto">
                <a:xfrm rot="2339473">
                  <a:off x="393" y="1792"/>
                  <a:ext cx="700" cy="551"/>
                </a:xfrm>
                <a:custGeom>
                  <a:avLst/>
                  <a:gdLst>
                    <a:gd name="T0" fmla="*/ 0 w 21600"/>
                    <a:gd name="T1" fmla="*/ 0 h 26625"/>
                    <a:gd name="T2" fmla="*/ 1 w 21600"/>
                    <a:gd name="T3" fmla="*/ 0 h 26625"/>
                    <a:gd name="T4" fmla="*/ 0 w 21600"/>
                    <a:gd name="T5" fmla="*/ 0 h 266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6625" fill="none" extrusionOk="0">
                      <a:moveTo>
                        <a:pt x="7413" y="-1"/>
                      </a:moveTo>
                      <a:cubicBezTo>
                        <a:pt x="15932" y="3112"/>
                        <a:pt x="21600" y="11217"/>
                        <a:pt x="21600" y="20288"/>
                      </a:cubicBezTo>
                      <a:cubicBezTo>
                        <a:pt x="21600" y="22435"/>
                        <a:pt x="21279" y="24571"/>
                        <a:pt x="20649" y="26624"/>
                      </a:cubicBezTo>
                    </a:path>
                    <a:path w="21600" h="26625" stroke="0" extrusionOk="0">
                      <a:moveTo>
                        <a:pt x="7413" y="-1"/>
                      </a:moveTo>
                      <a:cubicBezTo>
                        <a:pt x="15932" y="3112"/>
                        <a:pt x="21600" y="11217"/>
                        <a:pt x="21600" y="20288"/>
                      </a:cubicBezTo>
                      <a:cubicBezTo>
                        <a:pt x="21600" y="22435"/>
                        <a:pt x="21279" y="24571"/>
                        <a:pt x="20649" y="26624"/>
                      </a:cubicBezTo>
                      <a:lnTo>
                        <a:pt x="0" y="20288"/>
                      </a:lnTo>
                      <a:lnTo>
                        <a:pt x="7413" y="-1"/>
                      </a:lnTo>
                      <a:close/>
                    </a:path>
                  </a:pathLst>
                </a:custGeom>
                <a:noFill/>
                <a:ln w="38100" algn="ctr">
                  <a:solidFill>
                    <a:srgbClr val="CC0066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folHlink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0" name="Arc 11"/>
                <p:cNvSpPr>
                  <a:spLocks/>
                </p:cNvSpPr>
                <p:nvPr/>
              </p:nvSpPr>
              <p:spPr bwMode="auto">
                <a:xfrm rot="2023797" flipH="1" flipV="1">
                  <a:off x="1413" y="1882"/>
                  <a:ext cx="665" cy="605"/>
                </a:xfrm>
                <a:custGeom>
                  <a:avLst/>
                  <a:gdLst>
                    <a:gd name="T0" fmla="*/ 0 w 21600"/>
                    <a:gd name="T1" fmla="*/ 0 h 26625"/>
                    <a:gd name="T2" fmla="*/ 1 w 21600"/>
                    <a:gd name="T3" fmla="*/ 0 h 26625"/>
                    <a:gd name="T4" fmla="*/ 0 w 21600"/>
                    <a:gd name="T5" fmla="*/ 0 h 266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6625" fill="none" extrusionOk="0">
                      <a:moveTo>
                        <a:pt x="7413" y="-1"/>
                      </a:moveTo>
                      <a:cubicBezTo>
                        <a:pt x="15932" y="3112"/>
                        <a:pt x="21600" y="11217"/>
                        <a:pt x="21600" y="20288"/>
                      </a:cubicBezTo>
                      <a:cubicBezTo>
                        <a:pt x="21600" y="22435"/>
                        <a:pt x="21279" y="24571"/>
                        <a:pt x="20649" y="26624"/>
                      </a:cubicBezTo>
                    </a:path>
                    <a:path w="21600" h="26625" stroke="0" extrusionOk="0">
                      <a:moveTo>
                        <a:pt x="7413" y="-1"/>
                      </a:moveTo>
                      <a:cubicBezTo>
                        <a:pt x="15932" y="3112"/>
                        <a:pt x="21600" y="11217"/>
                        <a:pt x="21600" y="20288"/>
                      </a:cubicBezTo>
                      <a:cubicBezTo>
                        <a:pt x="21600" y="22435"/>
                        <a:pt x="21279" y="24571"/>
                        <a:pt x="20649" y="26624"/>
                      </a:cubicBezTo>
                      <a:lnTo>
                        <a:pt x="0" y="20288"/>
                      </a:lnTo>
                      <a:lnTo>
                        <a:pt x="7413" y="-1"/>
                      </a:lnTo>
                      <a:close/>
                    </a:path>
                  </a:pathLst>
                </a:custGeom>
                <a:noFill/>
                <a:ln w="38100" algn="ctr">
                  <a:solidFill>
                    <a:srgbClr val="CC0066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folHlink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1555" name="Group 73"/>
              <p:cNvGrpSpPr>
                <a:grpSpLocks/>
              </p:cNvGrpSpPr>
              <p:nvPr/>
            </p:nvGrpSpPr>
            <p:grpSpPr bwMode="auto">
              <a:xfrm>
                <a:off x="731" y="2516"/>
                <a:ext cx="1017" cy="115"/>
                <a:chOff x="731" y="2516"/>
                <a:chExt cx="1017" cy="115"/>
              </a:xfrm>
            </p:grpSpPr>
            <p:sp>
              <p:nvSpPr>
                <p:cNvPr id="21556" name="Oval 7"/>
                <p:cNvSpPr>
                  <a:spLocks noChangeArrowheads="1"/>
                </p:cNvSpPr>
                <p:nvPr/>
              </p:nvSpPr>
              <p:spPr bwMode="auto">
                <a:xfrm>
                  <a:off x="731" y="2535"/>
                  <a:ext cx="85" cy="96"/>
                </a:xfrm>
                <a:prstGeom prst="ellipse">
                  <a:avLst/>
                </a:prstGeom>
                <a:solidFill>
                  <a:srgbClr val="CC0066"/>
                </a:solidFill>
                <a:ln w="38100" algn="ctr">
                  <a:solidFill>
                    <a:srgbClr val="CC00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57" name="Oval 12"/>
                <p:cNvSpPr>
                  <a:spLocks noChangeArrowheads="1"/>
                </p:cNvSpPr>
                <p:nvPr/>
              </p:nvSpPr>
              <p:spPr bwMode="auto">
                <a:xfrm>
                  <a:off x="1663" y="2516"/>
                  <a:ext cx="85" cy="96"/>
                </a:xfrm>
                <a:prstGeom prst="ellipse">
                  <a:avLst/>
                </a:prstGeom>
                <a:solidFill>
                  <a:srgbClr val="CC0066"/>
                </a:solidFill>
                <a:ln w="38100" algn="ctr">
                  <a:solidFill>
                    <a:srgbClr val="CC00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553" name="Oval 17"/>
            <p:cNvSpPr>
              <a:spLocks noChangeArrowheads="1"/>
            </p:cNvSpPr>
            <p:nvPr/>
          </p:nvSpPr>
          <p:spPr bwMode="auto">
            <a:xfrm>
              <a:off x="731" y="2535"/>
              <a:ext cx="85" cy="96"/>
            </a:xfrm>
            <a:prstGeom prst="ellipse">
              <a:avLst/>
            </a:prstGeom>
            <a:solidFill>
              <a:srgbClr val="CC0066"/>
            </a:solidFill>
            <a:ln w="38100" algn="ctr">
              <a:solidFill>
                <a:srgbClr val="CC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0" name="Text Box 18"/>
          <p:cNvSpPr txBox="1">
            <a:spLocks noChangeArrowheads="1"/>
          </p:cNvSpPr>
          <p:nvPr/>
        </p:nvSpPr>
        <p:spPr bwMode="auto">
          <a:xfrm>
            <a:off x="180975" y="2509838"/>
            <a:ext cx="957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CC3300"/>
                </a:solidFill>
                <a:latin typeface="Arial" charset="0"/>
              </a:rPr>
              <a:t>Out</a:t>
            </a:r>
            <a:endParaRPr lang="en-GB" sz="1800" b="1" baseline="300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1511" name="Text Box 19"/>
          <p:cNvSpPr txBox="1">
            <a:spLocks noChangeArrowheads="1"/>
          </p:cNvSpPr>
          <p:nvPr/>
        </p:nvSpPr>
        <p:spPr bwMode="auto">
          <a:xfrm>
            <a:off x="180975" y="3835400"/>
            <a:ext cx="957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CC3300"/>
                </a:solidFill>
                <a:latin typeface="Arial" charset="0"/>
              </a:rPr>
              <a:t>In</a:t>
            </a:r>
            <a:endParaRPr lang="en-GB" sz="1800" b="1" baseline="30000">
              <a:solidFill>
                <a:srgbClr val="CC3300"/>
              </a:solidFill>
              <a:latin typeface="Arial" charset="0"/>
            </a:endParaRPr>
          </a:p>
        </p:txBody>
      </p:sp>
      <p:grpSp>
        <p:nvGrpSpPr>
          <p:cNvPr id="703541" name="Group 53"/>
          <p:cNvGrpSpPr>
            <a:grpSpLocks/>
          </p:cNvGrpSpPr>
          <p:nvPr/>
        </p:nvGrpSpPr>
        <p:grpSpPr bwMode="auto">
          <a:xfrm>
            <a:off x="914400" y="2401888"/>
            <a:ext cx="2925763" cy="3265487"/>
            <a:chOff x="567" y="1513"/>
            <a:chExt cx="1843" cy="2057"/>
          </a:xfrm>
        </p:grpSpPr>
        <p:sp>
          <p:nvSpPr>
            <p:cNvPr id="21549" name="Text Box 14"/>
            <p:cNvSpPr txBox="1">
              <a:spLocks noChangeArrowheads="1"/>
            </p:cNvSpPr>
            <p:nvPr/>
          </p:nvSpPr>
          <p:spPr bwMode="auto">
            <a:xfrm>
              <a:off x="567" y="2969"/>
              <a:ext cx="1427" cy="601"/>
            </a:xfrm>
            <a:prstGeom prst="rect">
              <a:avLst/>
            </a:prstGeom>
            <a:noFill/>
            <a:ln w="38100" algn="ctr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</a:t>
              </a: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 / glucose cotransporter (SGLT1)</a:t>
              </a:r>
            </a:p>
          </p:txBody>
        </p:sp>
        <p:sp>
          <p:nvSpPr>
            <p:cNvPr id="21550" name="Text Box 15"/>
            <p:cNvSpPr txBox="1">
              <a:spLocks noChangeArrowheads="1"/>
            </p:cNvSpPr>
            <p:nvPr/>
          </p:nvSpPr>
          <p:spPr bwMode="auto">
            <a:xfrm>
              <a:off x="619" y="1513"/>
              <a:ext cx="4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0066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21551" name="Text Box 51"/>
            <p:cNvSpPr txBox="1">
              <a:spLocks noChangeArrowheads="1"/>
            </p:cNvSpPr>
            <p:nvPr/>
          </p:nvSpPr>
          <p:spPr bwMode="auto">
            <a:xfrm>
              <a:off x="1368" y="1513"/>
              <a:ext cx="10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0066"/>
                  </a:solidFill>
                  <a:latin typeface="Arial" charset="0"/>
                </a:rPr>
                <a:t>Glucose</a:t>
              </a:r>
              <a:endParaRPr lang="en-GB" sz="1800" b="1" baseline="30000">
                <a:solidFill>
                  <a:srgbClr val="CC0066"/>
                </a:solidFill>
                <a:latin typeface="Arial" charset="0"/>
              </a:endParaRPr>
            </a:p>
          </p:txBody>
        </p:sp>
      </p:grpSp>
      <p:sp>
        <p:nvSpPr>
          <p:cNvPr id="703540" name="Text Box 52"/>
          <p:cNvSpPr txBox="1">
            <a:spLocks noChangeArrowheads="1"/>
          </p:cNvSpPr>
          <p:nvPr/>
        </p:nvSpPr>
        <p:spPr bwMode="auto">
          <a:xfrm>
            <a:off x="1566863" y="5878513"/>
            <a:ext cx="711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r>
              <a:rPr lang="en-GB"/>
              <a:t>Co-transport = Na</a:t>
            </a:r>
            <a:r>
              <a:rPr lang="en-GB" baseline="30000"/>
              <a:t>+ </a:t>
            </a:r>
            <a:r>
              <a:rPr lang="en-GB"/>
              <a:t>(or H</a:t>
            </a:r>
            <a:r>
              <a:rPr lang="en-GB" baseline="30000"/>
              <a:t>+</a:t>
            </a:r>
            <a:r>
              <a:rPr lang="en-GB"/>
              <a:t>) -linked, (coupled) transport</a:t>
            </a:r>
          </a:p>
          <a:p>
            <a:r>
              <a:rPr lang="en-GB"/>
              <a:t>Uses existing gradients</a:t>
            </a:r>
          </a:p>
        </p:txBody>
      </p:sp>
      <p:grpSp>
        <p:nvGrpSpPr>
          <p:cNvPr id="703584" name="Group 96"/>
          <p:cNvGrpSpPr>
            <a:grpSpLocks/>
          </p:cNvGrpSpPr>
          <p:nvPr/>
        </p:nvGrpSpPr>
        <p:grpSpPr bwMode="auto">
          <a:xfrm>
            <a:off x="3322638" y="2401888"/>
            <a:ext cx="3043237" cy="3265487"/>
            <a:chOff x="2165" y="1513"/>
            <a:chExt cx="1917" cy="2057"/>
          </a:xfrm>
        </p:grpSpPr>
        <p:grpSp>
          <p:nvGrpSpPr>
            <p:cNvPr id="21535" name="Group 64"/>
            <p:cNvGrpSpPr>
              <a:grpSpLocks/>
            </p:cNvGrpSpPr>
            <p:nvPr/>
          </p:nvGrpSpPr>
          <p:grpSpPr bwMode="auto">
            <a:xfrm>
              <a:off x="2239" y="1513"/>
              <a:ext cx="1843" cy="2057"/>
              <a:chOff x="567" y="1513"/>
              <a:chExt cx="1843" cy="2057"/>
            </a:xfrm>
          </p:grpSpPr>
          <p:sp>
            <p:nvSpPr>
              <p:cNvPr id="21546" name="Text Box 65"/>
              <p:cNvSpPr txBox="1">
                <a:spLocks noChangeArrowheads="1"/>
              </p:cNvSpPr>
              <p:nvPr/>
            </p:nvSpPr>
            <p:spPr bwMode="auto">
              <a:xfrm>
                <a:off x="567" y="2969"/>
                <a:ext cx="1427" cy="601"/>
              </a:xfrm>
              <a:prstGeom prst="rect">
                <a:avLst/>
              </a:prstGeom>
              <a:noFill/>
              <a:ln w="38100" algn="ctr">
                <a:solidFill>
                  <a:srgbClr val="CC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Na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+</a:t>
                </a: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 / amino-acid cotransporter</a:t>
                </a:r>
              </a:p>
              <a:p>
                <a:pPr algn="ctr"/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(+ many others)</a:t>
                </a:r>
              </a:p>
            </p:txBody>
          </p:sp>
          <p:sp>
            <p:nvSpPr>
              <p:cNvPr id="21547" name="Text Box 66"/>
              <p:cNvSpPr txBox="1">
                <a:spLocks noChangeArrowheads="1"/>
              </p:cNvSpPr>
              <p:nvPr/>
            </p:nvSpPr>
            <p:spPr bwMode="auto">
              <a:xfrm>
                <a:off x="619" y="1513"/>
                <a:ext cx="4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Na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21548" name="Text Box 67"/>
              <p:cNvSpPr txBox="1">
                <a:spLocks noChangeArrowheads="1"/>
              </p:cNvSpPr>
              <p:nvPr/>
            </p:nvSpPr>
            <p:spPr bwMode="auto">
              <a:xfrm>
                <a:off x="1368" y="1513"/>
                <a:ext cx="104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AA</a:t>
                </a:r>
                <a:endParaRPr lang="en-GB" sz="1800" b="1" baseline="30000">
                  <a:solidFill>
                    <a:srgbClr val="CC0066"/>
                  </a:solidFill>
                  <a:latin typeface="Arial" charset="0"/>
                </a:endParaRPr>
              </a:p>
            </p:txBody>
          </p:sp>
        </p:grpSp>
        <p:grpSp>
          <p:nvGrpSpPr>
            <p:cNvPr id="21536" name="Group 76"/>
            <p:cNvGrpSpPr>
              <a:grpSpLocks/>
            </p:cNvGrpSpPr>
            <p:nvPr/>
          </p:nvGrpSpPr>
          <p:grpSpPr bwMode="auto">
            <a:xfrm>
              <a:off x="2165" y="1809"/>
              <a:ext cx="1685" cy="839"/>
              <a:chOff x="393" y="1792"/>
              <a:chExt cx="1685" cy="839"/>
            </a:xfrm>
          </p:grpSpPr>
          <p:grpSp>
            <p:nvGrpSpPr>
              <p:cNvPr id="21537" name="Group 77"/>
              <p:cNvGrpSpPr>
                <a:grpSpLocks/>
              </p:cNvGrpSpPr>
              <p:nvPr/>
            </p:nvGrpSpPr>
            <p:grpSpPr bwMode="auto">
              <a:xfrm>
                <a:off x="393" y="1792"/>
                <a:ext cx="1685" cy="839"/>
                <a:chOff x="393" y="1792"/>
                <a:chExt cx="1685" cy="839"/>
              </a:xfrm>
            </p:grpSpPr>
            <p:grpSp>
              <p:nvGrpSpPr>
                <p:cNvPr id="21539" name="Group 78"/>
                <p:cNvGrpSpPr>
                  <a:grpSpLocks/>
                </p:cNvGrpSpPr>
                <p:nvPr/>
              </p:nvGrpSpPr>
              <p:grpSpPr bwMode="auto">
                <a:xfrm>
                  <a:off x="393" y="1792"/>
                  <a:ext cx="1685" cy="695"/>
                  <a:chOff x="393" y="1792"/>
                  <a:chExt cx="1685" cy="695"/>
                </a:xfrm>
              </p:grpSpPr>
              <p:sp>
                <p:nvSpPr>
                  <p:cNvPr id="21543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1020" y="1888"/>
                    <a:ext cx="453" cy="453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4" name="Arc 80"/>
                  <p:cNvSpPr>
                    <a:spLocks/>
                  </p:cNvSpPr>
                  <p:nvPr/>
                </p:nvSpPr>
                <p:spPr bwMode="auto">
                  <a:xfrm rot="2339473">
                    <a:off x="393" y="1792"/>
                    <a:ext cx="700" cy="551"/>
                  </a:xfrm>
                  <a:custGeom>
                    <a:avLst/>
                    <a:gdLst>
                      <a:gd name="T0" fmla="*/ 0 w 21600"/>
                      <a:gd name="T1" fmla="*/ 0 h 26625"/>
                      <a:gd name="T2" fmla="*/ 1 w 21600"/>
                      <a:gd name="T3" fmla="*/ 0 h 26625"/>
                      <a:gd name="T4" fmla="*/ 0 w 21600"/>
                      <a:gd name="T5" fmla="*/ 0 h 2662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6625" fill="none" extrusionOk="0">
                        <a:moveTo>
                          <a:pt x="7413" y="-1"/>
                        </a:moveTo>
                        <a:cubicBezTo>
                          <a:pt x="15932" y="3112"/>
                          <a:pt x="21600" y="11217"/>
                          <a:pt x="21600" y="20288"/>
                        </a:cubicBezTo>
                        <a:cubicBezTo>
                          <a:pt x="21600" y="22435"/>
                          <a:pt x="21279" y="24571"/>
                          <a:pt x="20649" y="26624"/>
                        </a:cubicBezTo>
                      </a:path>
                      <a:path w="21600" h="26625" stroke="0" extrusionOk="0">
                        <a:moveTo>
                          <a:pt x="7413" y="-1"/>
                        </a:moveTo>
                        <a:cubicBezTo>
                          <a:pt x="15932" y="3112"/>
                          <a:pt x="21600" y="11217"/>
                          <a:pt x="21600" y="20288"/>
                        </a:cubicBezTo>
                        <a:cubicBezTo>
                          <a:pt x="21600" y="22435"/>
                          <a:pt x="21279" y="24571"/>
                          <a:pt x="20649" y="26624"/>
                        </a:cubicBezTo>
                        <a:lnTo>
                          <a:pt x="0" y="20288"/>
                        </a:lnTo>
                        <a:lnTo>
                          <a:pt x="7413" y="-1"/>
                        </a:lnTo>
                        <a:close/>
                      </a:path>
                    </a:pathLst>
                  </a:custGeom>
                  <a:noFill/>
                  <a:ln w="38100" algn="ctr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folHlink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545" name="Arc 81"/>
                  <p:cNvSpPr>
                    <a:spLocks/>
                  </p:cNvSpPr>
                  <p:nvPr/>
                </p:nvSpPr>
                <p:spPr bwMode="auto">
                  <a:xfrm rot="2023797" flipH="1" flipV="1">
                    <a:off x="1413" y="1882"/>
                    <a:ext cx="665" cy="605"/>
                  </a:xfrm>
                  <a:custGeom>
                    <a:avLst/>
                    <a:gdLst>
                      <a:gd name="T0" fmla="*/ 0 w 21600"/>
                      <a:gd name="T1" fmla="*/ 0 h 26625"/>
                      <a:gd name="T2" fmla="*/ 1 w 21600"/>
                      <a:gd name="T3" fmla="*/ 0 h 26625"/>
                      <a:gd name="T4" fmla="*/ 0 w 21600"/>
                      <a:gd name="T5" fmla="*/ 0 h 2662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6625" fill="none" extrusionOk="0">
                        <a:moveTo>
                          <a:pt x="7413" y="-1"/>
                        </a:moveTo>
                        <a:cubicBezTo>
                          <a:pt x="15932" y="3112"/>
                          <a:pt x="21600" y="11217"/>
                          <a:pt x="21600" y="20288"/>
                        </a:cubicBezTo>
                        <a:cubicBezTo>
                          <a:pt x="21600" y="22435"/>
                          <a:pt x="21279" y="24571"/>
                          <a:pt x="20649" y="26624"/>
                        </a:cubicBezTo>
                      </a:path>
                      <a:path w="21600" h="26625" stroke="0" extrusionOk="0">
                        <a:moveTo>
                          <a:pt x="7413" y="-1"/>
                        </a:moveTo>
                        <a:cubicBezTo>
                          <a:pt x="15932" y="3112"/>
                          <a:pt x="21600" y="11217"/>
                          <a:pt x="21600" y="20288"/>
                        </a:cubicBezTo>
                        <a:cubicBezTo>
                          <a:pt x="21600" y="22435"/>
                          <a:pt x="21279" y="24571"/>
                          <a:pt x="20649" y="26624"/>
                        </a:cubicBezTo>
                        <a:lnTo>
                          <a:pt x="0" y="20288"/>
                        </a:lnTo>
                        <a:lnTo>
                          <a:pt x="7413" y="-1"/>
                        </a:lnTo>
                        <a:close/>
                      </a:path>
                    </a:pathLst>
                  </a:custGeom>
                  <a:noFill/>
                  <a:ln w="38100" algn="ctr">
                    <a:solidFill>
                      <a:srgbClr val="CC0066"/>
                    </a:solidFill>
                    <a:round/>
                    <a:headEnd type="triangle" w="med" len="med"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folHlink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540" name="Group 82"/>
                <p:cNvGrpSpPr>
                  <a:grpSpLocks/>
                </p:cNvGrpSpPr>
                <p:nvPr/>
              </p:nvGrpSpPr>
              <p:grpSpPr bwMode="auto">
                <a:xfrm>
                  <a:off x="731" y="2516"/>
                  <a:ext cx="1017" cy="115"/>
                  <a:chOff x="731" y="2516"/>
                  <a:chExt cx="1017" cy="115"/>
                </a:xfrm>
              </p:grpSpPr>
              <p:sp>
                <p:nvSpPr>
                  <p:cNvPr id="21541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731" y="2535"/>
                    <a:ext cx="85" cy="96"/>
                  </a:xfrm>
                  <a:prstGeom prst="ellipse">
                    <a:avLst/>
                  </a:prstGeom>
                  <a:solidFill>
                    <a:srgbClr val="CC0066"/>
                  </a:solidFill>
                  <a:ln w="38100" algn="ctr">
                    <a:solidFill>
                      <a:srgbClr val="CC006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2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1663" y="2516"/>
                    <a:ext cx="85" cy="96"/>
                  </a:xfrm>
                  <a:prstGeom prst="ellipse">
                    <a:avLst/>
                  </a:prstGeom>
                  <a:solidFill>
                    <a:srgbClr val="CC0066"/>
                  </a:solidFill>
                  <a:ln w="38100" algn="ctr">
                    <a:solidFill>
                      <a:srgbClr val="CC006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538" name="Oval 85"/>
              <p:cNvSpPr>
                <a:spLocks noChangeArrowheads="1"/>
              </p:cNvSpPr>
              <p:nvPr/>
            </p:nvSpPr>
            <p:spPr bwMode="auto">
              <a:xfrm>
                <a:off x="731" y="2535"/>
                <a:ext cx="85" cy="96"/>
              </a:xfrm>
              <a:prstGeom prst="ellipse">
                <a:avLst/>
              </a:prstGeom>
              <a:solidFill>
                <a:srgbClr val="CC0066"/>
              </a:solidFill>
              <a:ln w="38100" algn="ctr">
                <a:solidFill>
                  <a:srgbClr val="CC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3585" name="Group 97"/>
          <p:cNvGrpSpPr>
            <a:grpSpLocks/>
          </p:cNvGrpSpPr>
          <p:nvPr/>
        </p:nvGrpSpPr>
        <p:grpSpPr bwMode="auto">
          <a:xfrm>
            <a:off x="5829300" y="2401888"/>
            <a:ext cx="2979738" cy="2990850"/>
            <a:chOff x="4221" y="1513"/>
            <a:chExt cx="1877" cy="1884"/>
          </a:xfrm>
        </p:grpSpPr>
        <p:grpSp>
          <p:nvGrpSpPr>
            <p:cNvPr id="21521" name="Group 68"/>
            <p:cNvGrpSpPr>
              <a:grpSpLocks/>
            </p:cNvGrpSpPr>
            <p:nvPr/>
          </p:nvGrpSpPr>
          <p:grpSpPr bwMode="auto">
            <a:xfrm>
              <a:off x="4255" y="1513"/>
              <a:ext cx="1843" cy="1884"/>
              <a:chOff x="567" y="1513"/>
              <a:chExt cx="1843" cy="1884"/>
            </a:xfrm>
          </p:grpSpPr>
          <p:sp>
            <p:nvSpPr>
              <p:cNvPr id="21532" name="Text Box 69"/>
              <p:cNvSpPr txBox="1">
                <a:spLocks noChangeArrowheads="1"/>
              </p:cNvSpPr>
              <p:nvPr/>
            </p:nvSpPr>
            <p:spPr bwMode="auto">
              <a:xfrm>
                <a:off x="567" y="2969"/>
                <a:ext cx="1427" cy="428"/>
              </a:xfrm>
              <a:prstGeom prst="rect">
                <a:avLst/>
              </a:prstGeom>
              <a:noFill/>
              <a:ln w="38100" algn="ctr">
                <a:solidFill>
                  <a:srgbClr val="CC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H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+</a:t>
                </a: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 / amino-acid cotransporter</a:t>
                </a:r>
              </a:p>
            </p:txBody>
          </p:sp>
          <p:sp>
            <p:nvSpPr>
              <p:cNvPr id="21533" name="Text Box 70"/>
              <p:cNvSpPr txBox="1">
                <a:spLocks noChangeArrowheads="1"/>
              </p:cNvSpPr>
              <p:nvPr/>
            </p:nvSpPr>
            <p:spPr bwMode="auto">
              <a:xfrm>
                <a:off x="619" y="1513"/>
                <a:ext cx="4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H</a:t>
                </a:r>
                <a:r>
                  <a:rPr lang="en-GB" sz="1800" b="1" baseline="30000">
                    <a:solidFill>
                      <a:srgbClr val="CC0066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21534" name="Text Box 71"/>
              <p:cNvSpPr txBox="1">
                <a:spLocks noChangeArrowheads="1"/>
              </p:cNvSpPr>
              <p:nvPr/>
            </p:nvSpPr>
            <p:spPr bwMode="auto">
              <a:xfrm>
                <a:off x="1368" y="1513"/>
                <a:ext cx="104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66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800" b="1">
                    <a:solidFill>
                      <a:srgbClr val="CC0066"/>
                    </a:solidFill>
                    <a:latin typeface="Arial" charset="0"/>
                  </a:rPr>
                  <a:t>AA</a:t>
                </a:r>
                <a:endParaRPr lang="en-GB" sz="1800" b="1" baseline="30000">
                  <a:solidFill>
                    <a:srgbClr val="CC0066"/>
                  </a:solidFill>
                  <a:latin typeface="Arial" charset="0"/>
                </a:endParaRPr>
              </a:p>
            </p:txBody>
          </p:sp>
        </p:grpSp>
        <p:grpSp>
          <p:nvGrpSpPr>
            <p:cNvPr id="21522" name="Group 86"/>
            <p:cNvGrpSpPr>
              <a:grpSpLocks/>
            </p:cNvGrpSpPr>
            <p:nvPr/>
          </p:nvGrpSpPr>
          <p:grpSpPr bwMode="auto">
            <a:xfrm>
              <a:off x="4221" y="1808"/>
              <a:ext cx="1685" cy="839"/>
              <a:chOff x="393" y="1792"/>
              <a:chExt cx="1685" cy="839"/>
            </a:xfrm>
          </p:grpSpPr>
          <p:grpSp>
            <p:nvGrpSpPr>
              <p:cNvPr id="21523" name="Group 87"/>
              <p:cNvGrpSpPr>
                <a:grpSpLocks/>
              </p:cNvGrpSpPr>
              <p:nvPr/>
            </p:nvGrpSpPr>
            <p:grpSpPr bwMode="auto">
              <a:xfrm>
                <a:off x="393" y="1792"/>
                <a:ext cx="1685" cy="839"/>
                <a:chOff x="393" y="1792"/>
                <a:chExt cx="1685" cy="839"/>
              </a:xfrm>
            </p:grpSpPr>
            <p:grpSp>
              <p:nvGrpSpPr>
                <p:cNvPr id="21525" name="Group 88"/>
                <p:cNvGrpSpPr>
                  <a:grpSpLocks/>
                </p:cNvGrpSpPr>
                <p:nvPr/>
              </p:nvGrpSpPr>
              <p:grpSpPr bwMode="auto">
                <a:xfrm>
                  <a:off x="393" y="1792"/>
                  <a:ext cx="1685" cy="695"/>
                  <a:chOff x="393" y="1792"/>
                  <a:chExt cx="1685" cy="695"/>
                </a:xfrm>
              </p:grpSpPr>
              <p:sp>
                <p:nvSpPr>
                  <p:cNvPr id="21529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1020" y="1888"/>
                    <a:ext cx="453" cy="453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0" name="Arc 90"/>
                  <p:cNvSpPr>
                    <a:spLocks/>
                  </p:cNvSpPr>
                  <p:nvPr/>
                </p:nvSpPr>
                <p:spPr bwMode="auto">
                  <a:xfrm rot="2339473">
                    <a:off x="393" y="1792"/>
                    <a:ext cx="700" cy="551"/>
                  </a:xfrm>
                  <a:custGeom>
                    <a:avLst/>
                    <a:gdLst>
                      <a:gd name="T0" fmla="*/ 0 w 21600"/>
                      <a:gd name="T1" fmla="*/ 0 h 26625"/>
                      <a:gd name="T2" fmla="*/ 1 w 21600"/>
                      <a:gd name="T3" fmla="*/ 0 h 26625"/>
                      <a:gd name="T4" fmla="*/ 0 w 21600"/>
                      <a:gd name="T5" fmla="*/ 0 h 2662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6625" fill="none" extrusionOk="0">
                        <a:moveTo>
                          <a:pt x="7413" y="-1"/>
                        </a:moveTo>
                        <a:cubicBezTo>
                          <a:pt x="15932" y="3112"/>
                          <a:pt x="21600" y="11217"/>
                          <a:pt x="21600" y="20288"/>
                        </a:cubicBezTo>
                        <a:cubicBezTo>
                          <a:pt x="21600" y="22435"/>
                          <a:pt x="21279" y="24571"/>
                          <a:pt x="20649" y="26624"/>
                        </a:cubicBezTo>
                      </a:path>
                      <a:path w="21600" h="26625" stroke="0" extrusionOk="0">
                        <a:moveTo>
                          <a:pt x="7413" y="-1"/>
                        </a:moveTo>
                        <a:cubicBezTo>
                          <a:pt x="15932" y="3112"/>
                          <a:pt x="21600" y="11217"/>
                          <a:pt x="21600" y="20288"/>
                        </a:cubicBezTo>
                        <a:cubicBezTo>
                          <a:pt x="21600" y="22435"/>
                          <a:pt x="21279" y="24571"/>
                          <a:pt x="20649" y="26624"/>
                        </a:cubicBezTo>
                        <a:lnTo>
                          <a:pt x="0" y="20288"/>
                        </a:lnTo>
                        <a:lnTo>
                          <a:pt x="7413" y="-1"/>
                        </a:lnTo>
                        <a:close/>
                      </a:path>
                    </a:pathLst>
                  </a:custGeom>
                  <a:noFill/>
                  <a:ln w="38100" algn="ctr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folHlink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531" name="Arc 91"/>
                  <p:cNvSpPr>
                    <a:spLocks/>
                  </p:cNvSpPr>
                  <p:nvPr/>
                </p:nvSpPr>
                <p:spPr bwMode="auto">
                  <a:xfrm rot="2023797" flipH="1" flipV="1">
                    <a:off x="1413" y="1882"/>
                    <a:ext cx="665" cy="605"/>
                  </a:xfrm>
                  <a:custGeom>
                    <a:avLst/>
                    <a:gdLst>
                      <a:gd name="T0" fmla="*/ 0 w 21600"/>
                      <a:gd name="T1" fmla="*/ 0 h 26625"/>
                      <a:gd name="T2" fmla="*/ 1 w 21600"/>
                      <a:gd name="T3" fmla="*/ 0 h 26625"/>
                      <a:gd name="T4" fmla="*/ 0 w 21600"/>
                      <a:gd name="T5" fmla="*/ 0 h 2662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6625" fill="none" extrusionOk="0">
                        <a:moveTo>
                          <a:pt x="7413" y="-1"/>
                        </a:moveTo>
                        <a:cubicBezTo>
                          <a:pt x="15932" y="3112"/>
                          <a:pt x="21600" y="11217"/>
                          <a:pt x="21600" y="20288"/>
                        </a:cubicBezTo>
                        <a:cubicBezTo>
                          <a:pt x="21600" y="22435"/>
                          <a:pt x="21279" y="24571"/>
                          <a:pt x="20649" y="26624"/>
                        </a:cubicBezTo>
                      </a:path>
                      <a:path w="21600" h="26625" stroke="0" extrusionOk="0">
                        <a:moveTo>
                          <a:pt x="7413" y="-1"/>
                        </a:moveTo>
                        <a:cubicBezTo>
                          <a:pt x="15932" y="3112"/>
                          <a:pt x="21600" y="11217"/>
                          <a:pt x="21600" y="20288"/>
                        </a:cubicBezTo>
                        <a:cubicBezTo>
                          <a:pt x="21600" y="22435"/>
                          <a:pt x="21279" y="24571"/>
                          <a:pt x="20649" y="26624"/>
                        </a:cubicBezTo>
                        <a:lnTo>
                          <a:pt x="0" y="20288"/>
                        </a:lnTo>
                        <a:lnTo>
                          <a:pt x="7413" y="-1"/>
                        </a:lnTo>
                        <a:close/>
                      </a:path>
                    </a:pathLst>
                  </a:custGeom>
                  <a:noFill/>
                  <a:ln w="38100" algn="ctr">
                    <a:solidFill>
                      <a:srgbClr val="CC0066"/>
                    </a:solidFill>
                    <a:round/>
                    <a:headEnd type="triangle" w="med" len="med"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folHlink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526" name="Group 92"/>
                <p:cNvGrpSpPr>
                  <a:grpSpLocks/>
                </p:cNvGrpSpPr>
                <p:nvPr/>
              </p:nvGrpSpPr>
              <p:grpSpPr bwMode="auto">
                <a:xfrm>
                  <a:off x="731" y="2516"/>
                  <a:ext cx="1017" cy="115"/>
                  <a:chOff x="731" y="2516"/>
                  <a:chExt cx="1017" cy="115"/>
                </a:xfrm>
              </p:grpSpPr>
              <p:sp>
                <p:nvSpPr>
                  <p:cNvPr id="21527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731" y="2535"/>
                    <a:ext cx="85" cy="96"/>
                  </a:xfrm>
                  <a:prstGeom prst="ellipse">
                    <a:avLst/>
                  </a:prstGeom>
                  <a:solidFill>
                    <a:srgbClr val="CC0066"/>
                  </a:solidFill>
                  <a:ln w="38100" algn="ctr">
                    <a:solidFill>
                      <a:srgbClr val="CC006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8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1663" y="2516"/>
                    <a:ext cx="85" cy="96"/>
                  </a:xfrm>
                  <a:prstGeom prst="ellipse">
                    <a:avLst/>
                  </a:prstGeom>
                  <a:solidFill>
                    <a:srgbClr val="CC0066"/>
                  </a:solidFill>
                  <a:ln w="38100" algn="ctr">
                    <a:solidFill>
                      <a:srgbClr val="CC006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524" name="Oval 95"/>
              <p:cNvSpPr>
                <a:spLocks noChangeArrowheads="1"/>
              </p:cNvSpPr>
              <p:nvPr/>
            </p:nvSpPr>
            <p:spPr bwMode="auto">
              <a:xfrm>
                <a:off x="731" y="2535"/>
                <a:ext cx="85" cy="96"/>
              </a:xfrm>
              <a:prstGeom prst="ellipse">
                <a:avLst/>
              </a:prstGeom>
              <a:solidFill>
                <a:srgbClr val="CC0066"/>
              </a:solidFill>
              <a:ln w="38100" algn="ctr">
                <a:solidFill>
                  <a:srgbClr val="CC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3586" name="Group 98"/>
          <p:cNvGrpSpPr>
            <a:grpSpLocks/>
          </p:cNvGrpSpPr>
          <p:nvPr/>
        </p:nvGrpSpPr>
        <p:grpSpPr bwMode="auto">
          <a:xfrm>
            <a:off x="8081963" y="1785938"/>
            <a:ext cx="863600" cy="2930525"/>
            <a:chOff x="5091" y="1125"/>
            <a:chExt cx="544" cy="1846"/>
          </a:xfrm>
        </p:grpSpPr>
        <p:sp>
          <p:nvSpPr>
            <p:cNvPr id="21517" name="Text Box 99"/>
            <p:cNvSpPr txBox="1">
              <a:spLocks noChangeArrowheads="1"/>
            </p:cNvSpPr>
            <p:nvPr/>
          </p:nvSpPr>
          <p:spPr bwMode="auto">
            <a:xfrm>
              <a:off x="5186" y="1184"/>
              <a:ext cx="4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Ca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2+</a:t>
              </a: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+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21518" name="Text Box 100"/>
            <p:cNvSpPr txBox="1">
              <a:spLocks noChangeArrowheads="1"/>
            </p:cNvSpPr>
            <p:nvPr/>
          </p:nvSpPr>
          <p:spPr bwMode="auto">
            <a:xfrm>
              <a:off x="5112" y="2545"/>
              <a:ext cx="4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K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+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21519" name="Oval 101"/>
            <p:cNvSpPr>
              <a:spLocks noChangeArrowheads="1"/>
            </p:cNvSpPr>
            <p:nvPr/>
          </p:nvSpPr>
          <p:spPr bwMode="auto">
            <a:xfrm>
              <a:off x="5120" y="1125"/>
              <a:ext cx="503" cy="521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1520" name="Oval 102"/>
            <p:cNvSpPr>
              <a:spLocks noChangeArrowheads="1"/>
            </p:cNvSpPr>
            <p:nvPr/>
          </p:nvSpPr>
          <p:spPr bwMode="auto">
            <a:xfrm>
              <a:off x="5091" y="2450"/>
              <a:ext cx="503" cy="521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5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Passive Transport – Channels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1438" y="2997200"/>
            <a:ext cx="8897937" cy="7191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imes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474913" y="3962400"/>
            <a:ext cx="7127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 b="1" baseline="30000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22533" name="Oval 12"/>
          <p:cNvSpPr>
            <a:spLocks noChangeArrowheads="1"/>
          </p:cNvSpPr>
          <p:nvPr/>
        </p:nvSpPr>
        <p:spPr bwMode="auto">
          <a:xfrm>
            <a:off x="5602288" y="2268538"/>
            <a:ext cx="134937" cy="152400"/>
          </a:xfrm>
          <a:prstGeom prst="ellipse">
            <a:avLst/>
          </a:prstGeom>
          <a:solidFill>
            <a:srgbClr val="CC0066"/>
          </a:solidFill>
          <a:ln w="38100" algn="ctr">
            <a:solidFill>
              <a:srgbClr val="CC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14"/>
          <p:cNvSpPr>
            <a:spLocks noChangeArrowheads="1"/>
          </p:cNvSpPr>
          <p:nvPr/>
        </p:nvSpPr>
        <p:spPr bwMode="auto">
          <a:xfrm>
            <a:off x="2176463" y="4170363"/>
            <a:ext cx="134937" cy="152400"/>
          </a:xfrm>
          <a:prstGeom prst="ellipse">
            <a:avLst/>
          </a:prstGeom>
          <a:solidFill>
            <a:srgbClr val="CC0066"/>
          </a:solidFill>
          <a:ln w="38100" algn="ctr">
            <a:solidFill>
              <a:srgbClr val="CC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15"/>
          <p:cNvSpPr txBox="1">
            <a:spLocks noChangeArrowheads="1"/>
          </p:cNvSpPr>
          <p:nvPr/>
        </p:nvSpPr>
        <p:spPr bwMode="auto">
          <a:xfrm>
            <a:off x="180975" y="2509838"/>
            <a:ext cx="957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CC3300"/>
                </a:solidFill>
                <a:latin typeface="Arial" charset="0"/>
              </a:rPr>
              <a:t>Out</a:t>
            </a:r>
            <a:endParaRPr lang="en-GB" sz="1800" b="1" baseline="300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2536" name="Text Box 16"/>
          <p:cNvSpPr txBox="1">
            <a:spLocks noChangeArrowheads="1"/>
          </p:cNvSpPr>
          <p:nvPr/>
        </p:nvSpPr>
        <p:spPr bwMode="auto">
          <a:xfrm>
            <a:off x="180975" y="3835400"/>
            <a:ext cx="957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CC3300"/>
                </a:solidFill>
                <a:latin typeface="Arial" charset="0"/>
              </a:rPr>
              <a:t>In</a:t>
            </a:r>
            <a:endParaRPr lang="en-GB" sz="1800" b="1" baseline="300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2537" name="Text Box 18"/>
          <p:cNvSpPr txBox="1">
            <a:spLocks noChangeArrowheads="1"/>
          </p:cNvSpPr>
          <p:nvPr/>
        </p:nvSpPr>
        <p:spPr bwMode="auto">
          <a:xfrm>
            <a:off x="1247775" y="4611688"/>
            <a:ext cx="2265363" cy="404812"/>
          </a:xfrm>
          <a:prstGeom prst="rect">
            <a:avLst/>
          </a:prstGeom>
          <a:noFill/>
          <a:ln w="38100" algn="ctr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800" b="1">
                <a:solidFill>
                  <a:srgbClr val="CC0066"/>
                </a:solidFill>
                <a:latin typeface="Arial" charset="0"/>
              </a:rPr>
              <a:t>Ca</a:t>
            </a:r>
            <a:r>
              <a:rPr lang="en-GB" sz="1800" b="1" baseline="30000">
                <a:solidFill>
                  <a:srgbClr val="CC0066"/>
                </a:solidFill>
                <a:latin typeface="Arial" charset="0"/>
              </a:rPr>
              <a:t>2+</a:t>
            </a:r>
            <a:r>
              <a:rPr lang="en-GB" sz="1800" b="1">
                <a:solidFill>
                  <a:srgbClr val="CC0066"/>
                </a:solidFill>
                <a:latin typeface="Arial" charset="0"/>
              </a:rPr>
              <a:t> channels</a:t>
            </a:r>
          </a:p>
        </p:txBody>
      </p:sp>
      <p:sp>
        <p:nvSpPr>
          <p:cNvPr id="22538" name="Text Box 19"/>
          <p:cNvSpPr txBox="1">
            <a:spLocks noChangeArrowheads="1"/>
          </p:cNvSpPr>
          <p:nvPr/>
        </p:nvSpPr>
        <p:spPr bwMode="auto">
          <a:xfrm>
            <a:off x="1824038" y="2300288"/>
            <a:ext cx="668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800" b="1">
                <a:solidFill>
                  <a:srgbClr val="CC0066"/>
                </a:solidFill>
                <a:latin typeface="Arial" charset="0"/>
              </a:rPr>
              <a:t>Ca</a:t>
            </a:r>
            <a:r>
              <a:rPr lang="en-GB" sz="1800" b="1" baseline="30000">
                <a:solidFill>
                  <a:srgbClr val="CC0066"/>
                </a:solidFill>
                <a:latin typeface="Arial" charset="0"/>
              </a:rPr>
              <a:t>2+</a:t>
            </a:r>
          </a:p>
        </p:txBody>
      </p:sp>
      <p:sp>
        <p:nvSpPr>
          <p:cNvPr id="704533" name="Text Box 21"/>
          <p:cNvSpPr txBox="1">
            <a:spLocks noChangeArrowheads="1"/>
          </p:cNvSpPr>
          <p:nvPr/>
        </p:nvSpPr>
        <p:spPr bwMode="auto">
          <a:xfrm>
            <a:off x="1566863" y="5878513"/>
            <a:ext cx="711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r>
              <a:rPr lang="en-GB"/>
              <a:t>Channels allow movement through membranes</a:t>
            </a:r>
          </a:p>
          <a:p>
            <a:r>
              <a:rPr lang="en-GB"/>
              <a:t>Use existing gradients</a:t>
            </a:r>
          </a:p>
        </p:txBody>
      </p:sp>
      <p:grpSp>
        <p:nvGrpSpPr>
          <p:cNvPr id="704564" name="Group 52"/>
          <p:cNvGrpSpPr>
            <a:grpSpLocks/>
          </p:cNvGrpSpPr>
          <p:nvPr/>
        </p:nvGrpSpPr>
        <p:grpSpPr bwMode="auto">
          <a:xfrm>
            <a:off x="8081963" y="1785938"/>
            <a:ext cx="863600" cy="2930525"/>
            <a:chOff x="5091" y="1125"/>
            <a:chExt cx="544" cy="1846"/>
          </a:xfrm>
        </p:grpSpPr>
        <p:sp>
          <p:nvSpPr>
            <p:cNvPr id="22551" name="Text Box 53"/>
            <p:cNvSpPr txBox="1">
              <a:spLocks noChangeArrowheads="1"/>
            </p:cNvSpPr>
            <p:nvPr/>
          </p:nvSpPr>
          <p:spPr bwMode="auto">
            <a:xfrm>
              <a:off x="5186" y="1184"/>
              <a:ext cx="4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Ca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2+</a:t>
              </a: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Na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+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22552" name="Text Box 54"/>
            <p:cNvSpPr txBox="1">
              <a:spLocks noChangeArrowheads="1"/>
            </p:cNvSpPr>
            <p:nvPr/>
          </p:nvSpPr>
          <p:spPr bwMode="auto">
            <a:xfrm>
              <a:off x="5112" y="2545"/>
              <a:ext cx="4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CC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66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 b="1">
                  <a:solidFill>
                    <a:srgbClr val="CC3300"/>
                  </a:solidFill>
                  <a:latin typeface="Arial" charset="0"/>
                </a:rPr>
                <a:t>K</a:t>
              </a:r>
              <a:r>
                <a:rPr lang="en-GB" sz="1800" b="1" baseline="30000">
                  <a:solidFill>
                    <a:srgbClr val="CC3300"/>
                  </a:solidFill>
                  <a:latin typeface="Arial" charset="0"/>
                </a:rPr>
                <a:t>+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22553" name="Oval 55"/>
            <p:cNvSpPr>
              <a:spLocks noChangeArrowheads="1"/>
            </p:cNvSpPr>
            <p:nvPr/>
          </p:nvSpPr>
          <p:spPr bwMode="auto">
            <a:xfrm>
              <a:off x="5120" y="1125"/>
              <a:ext cx="503" cy="521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2554" name="Oval 56"/>
            <p:cNvSpPr>
              <a:spLocks noChangeArrowheads="1"/>
            </p:cNvSpPr>
            <p:nvPr/>
          </p:nvSpPr>
          <p:spPr bwMode="auto">
            <a:xfrm>
              <a:off x="5091" y="2450"/>
              <a:ext cx="503" cy="521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41" name="Group 59"/>
          <p:cNvGrpSpPr>
            <a:grpSpLocks/>
          </p:cNvGrpSpPr>
          <p:nvPr/>
        </p:nvGrpSpPr>
        <p:grpSpPr bwMode="auto">
          <a:xfrm>
            <a:off x="2098675" y="2698750"/>
            <a:ext cx="239713" cy="1570038"/>
            <a:chOff x="1322" y="1700"/>
            <a:chExt cx="151" cy="989"/>
          </a:xfrm>
        </p:grpSpPr>
        <p:sp>
          <p:nvSpPr>
            <p:cNvPr id="22548" name="Oval 8"/>
            <p:cNvSpPr>
              <a:spLocks noChangeArrowheads="1"/>
            </p:cNvSpPr>
            <p:nvPr/>
          </p:nvSpPr>
          <p:spPr bwMode="auto">
            <a:xfrm>
              <a:off x="1322" y="1888"/>
              <a:ext cx="151" cy="453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Line 57"/>
            <p:cNvSpPr>
              <a:spLocks noChangeShapeType="1"/>
            </p:cNvSpPr>
            <p:nvPr/>
          </p:nvSpPr>
          <p:spPr bwMode="auto">
            <a:xfrm>
              <a:off x="1390" y="1700"/>
              <a:ext cx="18" cy="878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22550" name="Line 58"/>
            <p:cNvSpPr>
              <a:spLocks noChangeShapeType="1"/>
            </p:cNvSpPr>
            <p:nvPr/>
          </p:nvSpPr>
          <p:spPr bwMode="auto">
            <a:xfrm flipV="1">
              <a:off x="1399" y="2679"/>
              <a:ext cx="18" cy="1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3300"/>
                  </a:solidFill>
                  <a:round/>
                  <a:headEnd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</p:grpSp>
      <p:grpSp>
        <p:nvGrpSpPr>
          <p:cNvPr id="22542" name="Group 60"/>
          <p:cNvGrpSpPr>
            <a:grpSpLocks/>
          </p:cNvGrpSpPr>
          <p:nvPr/>
        </p:nvGrpSpPr>
        <p:grpSpPr bwMode="auto">
          <a:xfrm flipV="1">
            <a:off x="5492750" y="2379663"/>
            <a:ext cx="312738" cy="1666875"/>
            <a:chOff x="1322" y="1700"/>
            <a:chExt cx="151" cy="989"/>
          </a:xfrm>
        </p:grpSpPr>
        <p:sp>
          <p:nvSpPr>
            <p:cNvPr id="22545" name="Oval 61"/>
            <p:cNvSpPr>
              <a:spLocks noChangeArrowheads="1"/>
            </p:cNvSpPr>
            <p:nvPr/>
          </p:nvSpPr>
          <p:spPr bwMode="auto">
            <a:xfrm>
              <a:off x="1322" y="1888"/>
              <a:ext cx="151" cy="453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Line 62"/>
            <p:cNvSpPr>
              <a:spLocks noChangeShapeType="1"/>
            </p:cNvSpPr>
            <p:nvPr/>
          </p:nvSpPr>
          <p:spPr bwMode="auto">
            <a:xfrm>
              <a:off x="1390" y="1700"/>
              <a:ext cx="18" cy="878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22547" name="Line 63"/>
            <p:cNvSpPr>
              <a:spLocks noChangeShapeType="1"/>
            </p:cNvSpPr>
            <p:nvPr/>
          </p:nvSpPr>
          <p:spPr bwMode="auto">
            <a:xfrm flipV="1">
              <a:off x="1399" y="2679"/>
              <a:ext cx="18" cy="1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3300"/>
                  </a:solidFill>
                  <a:round/>
                  <a:headEnd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</p:grpSp>
      <p:sp>
        <p:nvSpPr>
          <p:cNvPr id="22543" name="Text Box 64"/>
          <p:cNvSpPr txBox="1">
            <a:spLocks noChangeArrowheads="1"/>
          </p:cNvSpPr>
          <p:nvPr/>
        </p:nvSpPr>
        <p:spPr bwMode="auto">
          <a:xfrm>
            <a:off x="4608513" y="4611688"/>
            <a:ext cx="2265362" cy="404812"/>
          </a:xfrm>
          <a:prstGeom prst="rect">
            <a:avLst/>
          </a:prstGeom>
          <a:noFill/>
          <a:ln w="38100" algn="ctr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800" b="1">
                <a:solidFill>
                  <a:srgbClr val="CC0066"/>
                </a:solidFill>
                <a:latin typeface="Arial" charset="0"/>
              </a:rPr>
              <a:t>K</a:t>
            </a:r>
            <a:r>
              <a:rPr lang="en-GB" sz="1800" b="1" baseline="30000">
                <a:solidFill>
                  <a:srgbClr val="CC0066"/>
                </a:solidFill>
                <a:latin typeface="Arial" charset="0"/>
              </a:rPr>
              <a:t>+</a:t>
            </a:r>
            <a:r>
              <a:rPr lang="en-GB" sz="1800" b="1">
                <a:solidFill>
                  <a:srgbClr val="CC0066"/>
                </a:solidFill>
                <a:latin typeface="Arial" charset="0"/>
              </a:rPr>
              <a:t> channels</a:t>
            </a:r>
          </a:p>
        </p:txBody>
      </p:sp>
      <p:sp>
        <p:nvSpPr>
          <p:cNvPr id="22544" name="Text Box 65"/>
          <p:cNvSpPr txBox="1">
            <a:spLocks noChangeArrowheads="1"/>
          </p:cNvSpPr>
          <p:nvPr/>
        </p:nvSpPr>
        <p:spPr bwMode="auto">
          <a:xfrm>
            <a:off x="5218113" y="4098925"/>
            <a:ext cx="668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800" b="1">
                <a:solidFill>
                  <a:srgbClr val="CC0066"/>
                </a:solidFill>
                <a:latin typeface="Arial" charset="0"/>
              </a:rPr>
              <a:t>K</a:t>
            </a:r>
            <a:r>
              <a:rPr lang="en-GB" sz="1800" b="1" baseline="30000">
                <a:solidFill>
                  <a:srgbClr val="CC0066"/>
                </a:solidFill>
                <a:latin typeface="Arial" charset="0"/>
              </a:rPr>
              <a:t>+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smtClean="0"/>
              <a:t>Amino Acid Transport Systems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84213" y="1200150"/>
          <a:ext cx="8459787" cy="513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Document" r:id="rId4" imgW="7534275" imgH="4267200" progId="Word.Document.8">
                  <p:embed/>
                </p:oleObj>
              </mc:Choice>
              <mc:Fallback>
                <p:oleObj name="Document" r:id="rId4" imgW="7534275" imgH="4267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5141" b="7483"/>
                      <a:stretch>
                        <a:fillRect/>
                      </a:stretch>
                    </p:blipFill>
                    <p:spPr bwMode="auto">
                      <a:xfrm>
                        <a:off x="684213" y="1200150"/>
                        <a:ext cx="8459787" cy="513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-si-t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5888"/>
            <a:ext cx="8640763" cy="6534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-si-tp2"/>
          <p:cNvPicPr>
            <a:picLocks noChangeAspect="1" noChangeArrowheads="1"/>
          </p:cNvPicPr>
          <p:nvPr/>
        </p:nvPicPr>
        <p:blipFill>
          <a:blip r:embed="rId3" cstate="print">
            <a:lum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7325"/>
            <a:ext cx="8696325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Digestive Processes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>
                <a:solidFill>
                  <a:srgbClr val="000066"/>
                </a:solidFill>
              </a:rPr>
              <a:t>Digestion:</a:t>
            </a:r>
          </a:p>
          <a:p>
            <a:pPr lvl="1"/>
            <a:r>
              <a:rPr lang="en-GB" sz="2000" smtClean="0">
                <a:solidFill>
                  <a:srgbClr val="000066"/>
                </a:solidFill>
              </a:rPr>
              <a:t>Salivary</a:t>
            </a:r>
          </a:p>
          <a:p>
            <a:pPr lvl="1"/>
            <a:r>
              <a:rPr lang="en-GB" sz="2000" smtClean="0">
                <a:solidFill>
                  <a:srgbClr val="000066"/>
                </a:solidFill>
              </a:rPr>
              <a:t>Gastric</a:t>
            </a:r>
          </a:p>
          <a:p>
            <a:pPr lvl="1"/>
            <a:r>
              <a:rPr lang="en-GB" sz="2000" smtClean="0">
                <a:solidFill>
                  <a:srgbClr val="000066"/>
                </a:solidFill>
              </a:rPr>
              <a:t>Pancreatic (&amp; biliary) secretions</a:t>
            </a:r>
          </a:p>
          <a:p>
            <a:pPr lvl="1"/>
            <a:r>
              <a:rPr lang="en-GB" sz="2000" smtClean="0">
                <a:solidFill>
                  <a:srgbClr val="000066"/>
                </a:solidFill>
              </a:rPr>
              <a:t>Intestinal </a:t>
            </a:r>
          </a:p>
          <a:p>
            <a:r>
              <a:rPr lang="en-GB" sz="2000" smtClean="0">
                <a:solidFill>
                  <a:srgbClr val="000066"/>
                </a:solidFill>
              </a:rPr>
              <a:t>Absorption:</a:t>
            </a:r>
          </a:p>
          <a:p>
            <a:pPr lvl="1"/>
            <a:r>
              <a:rPr lang="en-GB" sz="2000" smtClean="0">
                <a:solidFill>
                  <a:srgbClr val="000066"/>
                </a:solidFill>
              </a:rPr>
              <a:t>Brush-border</a:t>
            </a:r>
          </a:p>
          <a:p>
            <a:pPr lvl="1"/>
            <a:r>
              <a:rPr lang="en-GB" sz="2000" smtClean="0">
                <a:solidFill>
                  <a:srgbClr val="000066"/>
                </a:solidFill>
              </a:rPr>
              <a:t>Cytoplasmic</a:t>
            </a:r>
          </a:p>
          <a:p>
            <a:pPr lvl="1"/>
            <a:r>
              <a:rPr lang="en-GB" sz="2000" smtClean="0">
                <a:solidFill>
                  <a:srgbClr val="000066"/>
                </a:solidFill>
              </a:rPr>
              <a:t>Basolateral </a:t>
            </a:r>
          </a:p>
          <a:p>
            <a:pPr lvl="1"/>
            <a:r>
              <a:rPr lang="en-GB" sz="2000" smtClean="0">
                <a:solidFill>
                  <a:srgbClr val="000066"/>
                </a:solidFill>
              </a:rPr>
              <a:t>Post-mucosa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Digestive Processes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200" dirty="0" smtClean="0">
                <a:solidFill>
                  <a:srgbClr val="000066"/>
                </a:solidFill>
              </a:rPr>
              <a:t>Lipids</a:t>
            </a:r>
          </a:p>
          <a:p>
            <a:r>
              <a:rPr lang="en-GB" sz="2200" dirty="0" smtClean="0">
                <a:solidFill>
                  <a:srgbClr val="000066"/>
                </a:solidFill>
              </a:rPr>
              <a:t>Proteins</a:t>
            </a:r>
          </a:p>
          <a:p>
            <a:r>
              <a:rPr lang="en-GB" sz="2200" dirty="0" smtClean="0">
                <a:solidFill>
                  <a:srgbClr val="000066"/>
                </a:solidFill>
              </a:rPr>
              <a:t>Carbohydrates</a:t>
            </a:r>
          </a:p>
          <a:p>
            <a:endParaRPr lang="en-GB" sz="2200" dirty="0" smtClean="0">
              <a:solidFill>
                <a:srgbClr val="000066"/>
              </a:solidFill>
            </a:endParaRPr>
          </a:p>
          <a:p>
            <a:endParaRPr lang="en-GB" sz="22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GIC0701-02-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544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794000" y="58420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GIC0701-02-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0"/>
            <a:ext cx="4643438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GIC0701-02-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0175"/>
            <a:ext cx="7613650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794000" y="59690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GIC0701-02-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0"/>
            <a:ext cx="7343775" cy="680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794000" y="59690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GIC0701-02-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68300"/>
            <a:ext cx="7704138" cy="595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794000" y="5803900"/>
            <a:ext cx="381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rgbClr val="000066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Comic Sans MS" pitchFamily="66" charset="0"/>
              </a:defRPr>
            </a:lvl9pPr>
          </a:lstStyle>
          <a:p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w- clin-2003">
  <a:themeElements>
    <a:clrScheme name="jw- clin-2003 8">
      <a:dk1>
        <a:srgbClr val="0033CC"/>
      </a:dk1>
      <a:lt1>
        <a:srgbClr val="CCFFFF"/>
      </a:lt1>
      <a:dk2>
        <a:srgbClr val="000066"/>
      </a:dk2>
      <a:lt2>
        <a:srgbClr val="808080"/>
      </a:lt2>
      <a:accent1>
        <a:srgbClr val="00CC99"/>
      </a:accent1>
      <a:accent2>
        <a:srgbClr val="3333CC"/>
      </a:accent2>
      <a:accent3>
        <a:srgbClr val="E2FFFF"/>
      </a:accent3>
      <a:accent4>
        <a:srgbClr val="002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w- clin-200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folHlink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folHlink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jw- clin-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 clin-20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w- clin-20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 clin-20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 clin-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 clin-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 clin-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 clin-2003 8">
        <a:dk1>
          <a:srgbClr val="0033CC"/>
        </a:dk1>
        <a:lt1>
          <a:srgbClr val="CC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E2FFFF"/>
        </a:accent3>
        <a:accent4>
          <a:srgbClr val="002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7459</TotalTime>
  <Words>1122</Words>
  <Application>Microsoft Office PowerPoint</Application>
  <PresentationFormat>On-screen Show (4:3)</PresentationFormat>
  <Paragraphs>204</Paragraphs>
  <Slides>25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jw- clin-2003</vt:lpstr>
      <vt:lpstr>Document</vt:lpstr>
      <vt:lpstr>GE Alimentary System</vt:lpstr>
      <vt:lpstr>NUTRIENT ABSORPTION</vt:lpstr>
      <vt:lpstr>Digestive Processes</vt:lpstr>
      <vt:lpstr>Digestive Processes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Effects of Brush-border Proteolytic Enzymes</vt:lpstr>
      <vt:lpstr>PowerPoint Presentation</vt:lpstr>
      <vt:lpstr>PowerPoint Presentation</vt:lpstr>
      <vt:lpstr>Carbohydrate Digestion</vt:lpstr>
      <vt:lpstr>Transport across Cell Membranes</vt:lpstr>
      <vt:lpstr>Active Transport – Pumps</vt:lpstr>
      <vt:lpstr>Secondary Active Transport – Exchangers</vt:lpstr>
      <vt:lpstr>Secondary Active Transport – Cotransport</vt:lpstr>
      <vt:lpstr>Passive Transport – Channels</vt:lpstr>
      <vt:lpstr>Amino Acid Transport Systems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jw-default</dc:title>
  <dc:creator>jw</dc:creator>
  <cp:lastModifiedBy>Shiel, Nuala</cp:lastModifiedBy>
  <cp:revision>126</cp:revision>
  <cp:lastPrinted>1999-02-19T10:34:18Z</cp:lastPrinted>
  <dcterms:created xsi:type="dcterms:W3CDTF">1995-06-02T22:06:36Z</dcterms:created>
  <dcterms:modified xsi:type="dcterms:W3CDTF">2012-12-11T14:49:53Z</dcterms:modified>
</cp:coreProperties>
</file>