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0"/>
  </p:notesMasterIdLst>
  <p:handoutMasterIdLst>
    <p:handoutMasterId r:id="rId61"/>
  </p:handoutMasterIdLst>
  <p:sldIdLst>
    <p:sldId id="832" r:id="rId2"/>
    <p:sldId id="769" r:id="rId3"/>
    <p:sldId id="751" r:id="rId4"/>
    <p:sldId id="938" r:id="rId5"/>
    <p:sldId id="809" r:id="rId6"/>
    <p:sldId id="903" r:id="rId7"/>
    <p:sldId id="904" r:id="rId8"/>
    <p:sldId id="905" r:id="rId9"/>
    <p:sldId id="906" r:id="rId10"/>
    <p:sldId id="907" r:id="rId11"/>
    <p:sldId id="908" r:id="rId12"/>
    <p:sldId id="911" r:id="rId13"/>
    <p:sldId id="831" r:id="rId14"/>
    <p:sldId id="909" r:id="rId15"/>
    <p:sldId id="910" r:id="rId16"/>
    <p:sldId id="941" r:id="rId17"/>
    <p:sldId id="858" r:id="rId18"/>
    <p:sldId id="857" r:id="rId19"/>
    <p:sldId id="912" r:id="rId20"/>
    <p:sldId id="926" r:id="rId21"/>
    <p:sldId id="913" r:id="rId22"/>
    <p:sldId id="914" r:id="rId23"/>
    <p:sldId id="851" r:id="rId24"/>
    <p:sldId id="852" r:id="rId25"/>
    <p:sldId id="934" r:id="rId26"/>
    <p:sldId id="935" r:id="rId27"/>
    <p:sldId id="936" r:id="rId28"/>
    <p:sldId id="937" r:id="rId29"/>
    <p:sldId id="915" r:id="rId30"/>
    <p:sldId id="917" r:id="rId31"/>
    <p:sldId id="928" r:id="rId32"/>
    <p:sldId id="922" r:id="rId33"/>
    <p:sldId id="923" r:id="rId34"/>
    <p:sldId id="925" r:id="rId35"/>
    <p:sldId id="862" r:id="rId36"/>
    <p:sldId id="944" r:id="rId37"/>
    <p:sldId id="863" r:id="rId38"/>
    <p:sldId id="929" r:id="rId39"/>
    <p:sldId id="939" r:id="rId40"/>
    <p:sldId id="940" r:id="rId41"/>
    <p:sldId id="877" r:id="rId42"/>
    <p:sldId id="927" r:id="rId43"/>
    <p:sldId id="876" r:id="rId44"/>
    <p:sldId id="868" r:id="rId45"/>
    <p:sldId id="865" r:id="rId46"/>
    <p:sldId id="866" r:id="rId47"/>
    <p:sldId id="870" r:id="rId48"/>
    <p:sldId id="884" r:id="rId49"/>
    <p:sldId id="794" r:id="rId50"/>
    <p:sldId id="871" r:id="rId51"/>
    <p:sldId id="872" r:id="rId52"/>
    <p:sldId id="883" r:id="rId53"/>
    <p:sldId id="879" r:id="rId54"/>
    <p:sldId id="942" r:id="rId55"/>
    <p:sldId id="943" r:id="rId56"/>
    <p:sldId id="882" r:id="rId57"/>
    <p:sldId id="881" r:id="rId58"/>
    <p:sldId id="878" r:id="rId59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66"/>
    <a:srgbClr val="FF3300"/>
    <a:srgbClr val="CC0000"/>
    <a:srgbClr val="FFFF00"/>
    <a:srgbClr val="FFCC00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9" autoAdjust="0"/>
    <p:restoredTop sz="87155" autoAdjust="0"/>
  </p:normalViewPr>
  <p:slideViewPr>
    <p:cSldViewPr>
      <p:cViewPr>
        <p:scale>
          <a:sx n="50" d="100"/>
          <a:sy n="50" d="100"/>
        </p:scale>
        <p:origin x="-84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>
      <p:cViewPr varScale="1">
        <p:scale>
          <a:sx n="65" d="100"/>
          <a:sy n="65" d="100"/>
        </p:scale>
        <p:origin x="-2028" y="-1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A24870C-3486-47CC-B569-A0D907628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40AB39-114E-492A-8204-47A5EEB53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83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A50758-8399-4B9B-B89D-2B8D6D6F1A2A}" type="slidenum">
              <a:rPr lang="en-GB" sz="1200" smtClean="0">
                <a:latin typeface="Times New Roman" pitchFamily="18" charset="0"/>
              </a:rPr>
              <a:pPr/>
              <a:t>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85B49C6-454A-4598-A90C-7A929F8B5320}" type="slidenum">
              <a:rPr lang="en-GB" sz="1200" smtClean="0">
                <a:latin typeface="Times New Roman" pitchFamily="18" charset="0"/>
              </a:rPr>
              <a:pPr/>
              <a:t>10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A580595-A4BC-4209-908E-06612F22B6F6}" type="slidenum">
              <a:rPr lang="en-GB" sz="1200" smtClean="0">
                <a:latin typeface="Times New Roman" pitchFamily="18" charset="0"/>
              </a:rPr>
              <a:pPr/>
              <a:t>11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7B189B4-788F-4087-83A9-A662E117D9CF}" type="slidenum">
              <a:rPr lang="en-GB" sz="1200" smtClean="0">
                <a:latin typeface="Times New Roman" pitchFamily="18" charset="0"/>
              </a:rPr>
              <a:pPr/>
              <a:t>12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BEE03D8-E671-4477-9C12-3D4F45AD8954}" type="slidenum">
              <a:rPr lang="en-GB" sz="1200" smtClean="0">
                <a:latin typeface="Times New Roman" pitchFamily="18" charset="0"/>
              </a:rPr>
              <a:pPr/>
              <a:t>13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F9DE47B-5AA9-49FD-BC32-AA4DDF181DA4}" type="slidenum">
              <a:rPr lang="en-GB" sz="1200" smtClean="0">
                <a:latin typeface="Times New Roman" pitchFamily="18" charset="0"/>
              </a:rPr>
              <a:pPr/>
              <a:t>14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C60C0AC-B6C8-4777-A909-29B19B2D7E66}" type="slidenum">
              <a:rPr lang="en-GB" sz="1200" smtClean="0">
                <a:latin typeface="Times New Roman" pitchFamily="18" charset="0"/>
              </a:rPr>
              <a:pPr/>
              <a:t>15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7BB7F1C-8F65-438F-A661-8A91E629D2F8}" type="slidenum">
              <a:rPr lang="en-GB" sz="1200" smtClean="0">
                <a:latin typeface="Times New Roman" pitchFamily="18" charset="0"/>
              </a:rPr>
              <a:pPr/>
              <a:t>17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F351269-08DB-46F3-B2A9-349D6ACC525E}" type="slidenum">
              <a:rPr lang="en-GB" sz="1200" smtClean="0">
                <a:latin typeface="Times New Roman" pitchFamily="18" charset="0"/>
              </a:rPr>
              <a:pPr/>
              <a:t>18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71F6D5F-BDDD-488B-8D4F-173FE9ECDDE6}" type="slidenum">
              <a:rPr lang="en-GB" sz="1200" smtClean="0">
                <a:latin typeface="Times New Roman" pitchFamily="18" charset="0"/>
              </a:rPr>
              <a:pPr/>
              <a:t>19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D48CB8F-5867-4007-B1C5-51CC9F5D9B64}" type="slidenum">
              <a:rPr lang="en-GB" sz="1200" smtClean="0">
                <a:latin typeface="Times New Roman" pitchFamily="18" charset="0"/>
              </a:rPr>
              <a:pPr/>
              <a:t>2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B26B6FB-2DA2-4B18-AF3F-EDFA2F9045E2}" type="slidenum">
              <a:rPr lang="en-GB" sz="1200" smtClean="0">
                <a:latin typeface="Times New Roman" pitchFamily="18" charset="0"/>
              </a:rPr>
              <a:pPr/>
              <a:t>20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B712B5D-257D-423E-A9DC-1749B489EE55}" type="slidenum">
              <a:rPr lang="en-GB" sz="1200" smtClean="0">
                <a:latin typeface="Times New Roman" pitchFamily="18" charset="0"/>
              </a:rPr>
              <a:pPr/>
              <a:t>21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69B73E9-29F3-4FDB-9623-382B32721143}" type="slidenum">
              <a:rPr lang="en-GB" sz="1200" smtClean="0">
                <a:latin typeface="Times New Roman" pitchFamily="18" charset="0"/>
              </a:rPr>
              <a:pPr/>
              <a:t>22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544518B-5FD3-4D2C-9428-25BBE7D3D23D}" type="slidenum">
              <a:rPr lang="en-GB" sz="1200" smtClean="0">
                <a:latin typeface="Times New Roman" pitchFamily="18" charset="0"/>
              </a:rPr>
              <a:pPr/>
              <a:t>23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8835C95-7269-48F2-A055-EC964EF1CDE1}" type="slidenum">
              <a:rPr lang="en-GB" sz="1200" smtClean="0">
                <a:latin typeface="Times New Roman" pitchFamily="18" charset="0"/>
              </a:rPr>
              <a:pPr/>
              <a:t>24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6BA0183-C430-40C9-A74D-15C46F15B4B2}" type="slidenum">
              <a:rPr lang="en-GB" sz="1200" smtClean="0">
                <a:latin typeface="Times New Roman" pitchFamily="18" charset="0"/>
              </a:rPr>
              <a:pPr/>
              <a:t>25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569F93-A87F-4CA7-AE6D-3589F56E3F24}" type="slidenum">
              <a:rPr lang="en-GB" sz="1200" smtClean="0">
                <a:latin typeface="Times New Roman" pitchFamily="18" charset="0"/>
              </a:rPr>
              <a:pPr/>
              <a:t>26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3872977-1616-4DBC-A5A6-E4B0DE64A15E}" type="slidenum">
              <a:rPr lang="en-GB" sz="1200" smtClean="0">
                <a:latin typeface="Times New Roman" pitchFamily="18" charset="0"/>
              </a:rPr>
              <a:pPr/>
              <a:t>27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ln w="12700"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0742ECF-3F60-4289-89F9-28A967D067BD}" type="slidenum">
              <a:rPr lang="en-GB" sz="1200" smtClean="0">
                <a:latin typeface="Times New Roman" pitchFamily="18" charset="0"/>
              </a:rPr>
              <a:pPr/>
              <a:t>28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F558811-8093-4955-9805-9A14CB5E21AF}" type="slidenum">
              <a:rPr lang="en-GB" sz="1200" smtClean="0">
                <a:latin typeface="Times New Roman" pitchFamily="18" charset="0"/>
              </a:rPr>
              <a:pPr/>
              <a:t>29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C4B6FCF-C08C-4764-B625-5AF157AA45C4}" type="slidenum">
              <a:rPr lang="en-GB" sz="1200" smtClean="0">
                <a:latin typeface="Times New Roman" pitchFamily="18" charset="0"/>
              </a:rPr>
              <a:pPr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CB2C5E8-A7E2-4203-9A71-FB5BD4E3F10A}" type="slidenum">
              <a:rPr lang="en-GB" sz="1200" smtClean="0">
                <a:latin typeface="Times New Roman" pitchFamily="18" charset="0"/>
              </a:rPr>
              <a:pPr/>
              <a:t>30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4881563" cy="366077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4652963"/>
            <a:ext cx="5549900" cy="4505325"/>
          </a:xfrm>
          <a:noFill/>
        </p:spPr>
        <p:txBody>
          <a:bodyPr/>
          <a:lstStyle/>
          <a:p>
            <a:pPr eaLnBrk="1" hangingPunct="1"/>
            <a:endParaRPr lang="en-US" sz="800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FA94C0F-9B77-4FF0-9D82-39C3CEEBD374}" type="slidenum">
              <a:rPr lang="en-GB" sz="1200" smtClean="0">
                <a:latin typeface="Times New Roman" pitchFamily="18" charset="0"/>
              </a:rPr>
              <a:pPr/>
              <a:t>31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F0CF289-0407-4BAA-9BBE-DD5DC07B0D14}" type="slidenum">
              <a:rPr lang="en-GB" sz="1200" smtClean="0">
                <a:latin typeface="Times New Roman" pitchFamily="18" charset="0"/>
              </a:rPr>
              <a:pPr/>
              <a:t>32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681C4B0-03B3-429F-B6B3-3956EE0DB730}" type="slidenum">
              <a:rPr lang="en-GB" sz="1200" smtClean="0">
                <a:latin typeface="Times New Roman" pitchFamily="18" charset="0"/>
              </a:rPr>
              <a:pPr/>
              <a:t>33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10710EE-8479-4524-8010-AD011DEC28CF}" type="slidenum">
              <a:rPr lang="en-GB" sz="1200" smtClean="0">
                <a:latin typeface="Times New Roman" pitchFamily="18" charset="0"/>
              </a:rPr>
              <a:pPr/>
              <a:t>34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1298B3E-B7C5-4568-8B8C-36BFA3141E5A}" type="slidenum">
              <a:rPr lang="en-GB" sz="1200" smtClean="0">
                <a:latin typeface="Times New Roman" pitchFamily="18" charset="0"/>
              </a:rPr>
              <a:pPr/>
              <a:t>35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</a:rPr>
              <a:t>1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9663" cy="3689350"/>
          </a:xfrm>
          <a:ln w="12700" cap="flat"/>
        </p:spPr>
      </p:sp>
      <p:sp>
        <p:nvSpPr>
          <p:cNvPr id="107528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1298B3E-B7C5-4568-8B8C-36BFA3141E5A}" type="slidenum">
              <a:rPr lang="en-GB" sz="1200" smtClean="0">
                <a:latin typeface="Times New Roman" pitchFamily="18" charset="0"/>
              </a:rPr>
              <a:pPr/>
              <a:t>36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</a:rPr>
              <a:t>1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9663" cy="3689350"/>
          </a:xfrm>
          <a:ln w="12700" cap="flat"/>
        </p:spPr>
      </p:sp>
      <p:sp>
        <p:nvSpPr>
          <p:cNvPr id="107528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053499D-C6CC-4710-9A3D-53A69CEA5664}" type="slidenum">
              <a:rPr lang="en-GB" sz="1200" smtClean="0">
                <a:latin typeface="Times New Roman" pitchFamily="18" charset="0"/>
              </a:rPr>
              <a:pPr/>
              <a:t>37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F01E4F-283F-4FD8-A148-0034590CA992}" type="slidenum">
              <a:rPr lang="en-GB" sz="1200" smtClean="0">
                <a:latin typeface="Times New Roman" pitchFamily="18" charset="0"/>
              </a:rPr>
              <a:pPr/>
              <a:t>38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A0FE261-4795-4413-9089-B2475C641483}" type="slidenum">
              <a:rPr lang="en-GB" sz="1200" smtClean="0">
                <a:latin typeface="Times New Roman" pitchFamily="18" charset="0"/>
              </a:rPr>
              <a:pPr/>
              <a:t>39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FF01177-18A1-46C4-9D06-5559194FCE1F}" type="slidenum">
              <a:rPr lang="en-GB" sz="1200" smtClean="0">
                <a:latin typeface="Times New Roman" pitchFamily="18" charset="0"/>
              </a:rPr>
              <a:pPr/>
              <a:t>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C8A2B34-1AE9-43AD-BF49-E8B51239EB42}" type="slidenum">
              <a:rPr lang="en-GB" sz="1200" smtClean="0">
                <a:latin typeface="Times New Roman" pitchFamily="18" charset="0"/>
              </a:rPr>
              <a:pPr/>
              <a:t>40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09867FA-9B69-4B84-B3DB-E6A527FA7DCE}" type="slidenum">
              <a:rPr lang="en-GB" sz="1200" smtClean="0">
                <a:latin typeface="Times New Roman" pitchFamily="18" charset="0"/>
              </a:rPr>
              <a:pPr/>
              <a:t>41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B457F5F-395F-4C6C-9D46-11392BEAA248}" type="slidenum">
              <a:rPr lang="en-GB" sz="1200" smtClean="0">
                <a:latin typeface="Times New Roman" pitchFamily="18" charset="0"/>
              </a:rPr>
              <a:pPr/>
              <a:t>42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7DF73CD-3E76-4793-A30A-64A5A052ECB0}" type="slidenum">
              <a:rPr lang="en-GB" sz="1200" smtClean="0">
                <a:latin typeface="Times New Roman" pitchFamily="18" charset="0"/>
              </a:rPr>
              <a:pPr/>
              <a:t>43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8B65A05-56F0-418D-85F8-9390D5380DC5}" type="slidenum">
              <a:rPr lang="en-GB" sz="1200" smtClean="0">
                <a:latin typeface="Times New Roman" pitchFamily="18" charset="0"/>
              </a:rPr>
              <a:pPr/>
              <a:t>44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E5C5154-9B26-42FA-91CA-2C145198EB00}" type="slidenum">
              <a:rPr lang="en-GB" sz="1200" smtClean="0">
                <a:latin typeface="Times New Roman" pitchFamily="18" charset="0"/>
              </a:rPr>
              <a:pPr/>
              <a:t>45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3"/>
          <p:cNvSpPr>
            <a:spLocks noChangeArrowheads="1"/>
          </p:cNvSpPr>
          <p:nvPr/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</a:rPr>
              <a:t>1</a:t>
            </a:r>
          </a:p>
        </p:txBody>
      </p:sp>
      <p:sp>
        <p:nvSpPr>
          <p:cNvPr id="116741" name="Rectangle 4"/>
          <p:cNvSpPr>
            <a:spLocks noChangeArrowheads="1"/>
          </p:cNvSpPr>
          <p:nvPr/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5"/>
          <p:cNvSpPr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9663" cy="3689350"/>
          </a:xfrm>
          <a:ln w="12700" cap="flat"/>
        </p:spPr>
      </p:sp>
      <p:sp>
        <p:nvSpPr>
          <p:cNvPr id="116744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896FCD-786C-44D9-B30A-B1CDC6A3C5A9}" type="slidenum">
              <a:rPr lang="en-GB" sz="1200" smtClean="0">
                <a:latin typeface="Times New Roman" pitchFamily="18" charset="0"/>
              </a:rPr>
              <a:pPr/>
              <a:t>46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A98B5F1-0772-45EB-93E6-BA86FD134F23}" type="slidenum">
              <a:rPr lang="en-GB" sz="1200" smtClean="0">
                <a:latin typeface="Times New Roman" pitchFamily="18" charset="0"/>
              </a:rPr>
              <a:pPr/>
              <a:t>47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3"/>
          <p:cNvSpPr>
            <a:spLocks noChangeArrowheads="1"/>
          </p:cNvSpPr>
          <p:nvPr/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GB" sz="1200">
                <a:latin typeface="Times New Roman" pitchFamily="18" charset="0"/>
              </a:rPr>
              <a:t>1</a:t>
            </a:r>
          </a:p>
        </p:txBody>
      </p:sp>
      <p:sp>
        <p:nvSpPr>
          <p:cNvPr id="118789" name="Rectangle 4"/>
          <p:cNvSpPr>
            <a:spLocks noChangeArrowheads="1"/>
          </p:cNvSpPr>
          <p:nvPr/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9663" cy="3689350"/>
          </a:xfrm>
          <a:ln w="12700" cap="flat"/>
        </p:spPr>
      </p:sp>
      <p:sp>
        <p:nvSpPr>
          <p:cNvPr id="118792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26759DC-8891-4CA9-BB65-FE3501376746}" type="slidenum">
              <a:rPr lang="en-GB" sz="1200" smtClean="0">
                <a:latin typeface="Times New Roman" pitchFamily="18" charset="0"/>
              </a:rPr>
              <a:pPr/>
              <a:t>48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50E421E-DA57-4D1B-BF52-4FDEDD48BED8}" type="slidenum">
              <a:rPr lang="en-GB" sz="1200" smtClean="0">
                <a:latin typeface="Times New Roman" pitchFamily="18" charset="0"/>
              </a:rPr>
              <a:pPr/>
              <a:t>49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A45441-AB71-4106-B8BC-14204B2D2D4A}" type="slidenum">
              <a:rPr lang="en-GB" sz="1200" smtClean="0">
                <a:latin typeface="Times New Roman" pitchFamily="18" charset="0"/>
              </a:rPr>
              <a:pPr/>
              <a:t>5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E8582F2-99B1-4959-AC6D-3597F5716E3D}" type="slidenum">
              <a:rPr lang="en-GB" sz="1200" smtClean="0">
                <a:latin typeface="Times New Roman" pitchFamily="18" charset="0"/>
              </a:rPr>
              <a:pPr/>
              <a:t>50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3604002-5192-4352-8DF4-2E8D6E9BB3CC}" type="slidenum">
              <a:rPr lang="en-GB" sz="1200" smtClean="0">
                <a:latin typeface="Times New Roman" pitchFamily="18" charset="0"/>
              </a:rPr>
              <a:pPr/>
              <a:t>51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0A9C750-85D8-4F6E-9789-3BA3FD41E7A7}" type="slidenum">
              <a:rPr lang="en-GB" sz="1200" smtClean="0">
                <a:latin typeface="Times New Roman" pitchFamily="18" charset="0"/>
              </a:rPr>
              <a:pPr/>
              <a:t>52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BB81A2B-3768-4002-91F1-BCB8BF8D8FF7}" type="slidenum">
              <a:rPr lang="en-GB" sz="1200" smtClean="0">
                <a:latin typeface="Times New Roman" pitchFamily="18" charset="0"/>
              </a:rPr>
              <a:pPr/>
              <a:t>53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CA87E59-6A2A-4C1D-B158-3E1A857DFF20}" type="slidenum">
              <a:rPr lang="en-GB" sz="1200" smtClean="0">
                <a:latin typeface="Times New Roman" pitchFamily="18" charset="0"/>
              </a:rPr>
              <a:pPr/>
              <a:t>56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48050FD-E24F-48E9-91C3-4C30FEBF9788}" type="slidenum">
              <a:rPr lang="en-GB" sz="1200" smtClean="0">
                <a:latin typeface="Times New Roman" pitchFamily="18" charset="0"/>
              </a:rPr>
              <a:pPr/>
              <a:t>57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8B8F712-0598-4125-A200-E024E45B5628}" type="slidenum">
              <a:rPr lang="en-GB" sz="1200" smtClean="0">
                <a:latin typeface="Times New Roman" pitchFamily="18" charset="0"/>
              </a:rPr>
              <a:pPr/>
              <a:t>58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05A9B8E-7020-46FA-B49F-B0470F3188E1}" type="slidenum">
              <a:rPr lang="en-GB" sz="1200" smtClean="0">
                <a:latin typeface="Times New Roman" pitchFamily="18" charset="0"/>
              </a:rPr>
              <a:pPr/>
              <a:t>6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16FC0C7-0118-4ED3-B73A-807216CC1874}" type="slidenum">
              <a:rPr lang="en-GB" sz="1200" smtClean="0">
                <a:latin typeface="Times New Roman" pitchFamily="18" charset="0"/>
              </a:rPr>
              <a:pPr/>
              <a:t>7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DE1D4B5-41DF-4975-B23F-D9EFDAA46DD9}" type="slidenum">
              <a:rPr lang="en-GB" sz="1200" smtClean="0">
                <a:latin typeface="Times New Roman" pitchFamily="18" charset="0"/>
              </a:rPr>
              <a:pPr/>
              <a:t>8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CC6D309-56CE-4C74-BD3E-3FAF750C2AB3}" type="slidenum">
              <a:rPr lang="en-GB" sz="1200" smtClean="0">
                <a:latin typeface="Times New Roman" pitchFamily="18" charset="0"/>
              </a:rPr>
              <a:pPr/>
              <a:t>9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8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75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E467-5A6D-4EA1-8B95-D6B0CF847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3699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8E88-382E-4CFE-9551-E588F08DE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4321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7E2C-F70B-441E-A119-2172D4484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30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3C00-E0D0-4B1C-9C3F-956616F89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9882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FEAD-67EA-4B6A-AEE2-87F852F83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944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8835F-E218-42EF-A2DD-804CAB173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7560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1497-D078-48F4-958E-4FBF982EC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456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26AF-20C7-43ED-8C7F-EFB855D06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6029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8769-3228-4A27-A698-809B66A3A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0336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08E7-2B80-4183-958C-E4CBC31E4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49704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C127-20BE-4934-808C-630A237CB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8619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F147-4B66-4015-8BE5-1D6977C03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1575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4A4B-871F-48FC-B7B8-EDB96412B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550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100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67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77000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0B2512F3-F6CC-4BAA-8F6F-BFB0143B7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7863" y="1524000"/>
            <a:ext cx="77882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03" r:id="rId12"/>
    <p:sldLayoutId id="2147483702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Calibri" pitchFamily="34" charset="0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My%20Documents\My%20Documents\000%20Presents\ARM1_3.MOV" TargetMode="Externa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80728"/>
            <a:ext cx="8534400" cy="2736304"/>
          </a:xfrm>
        </p:spPr>
        <p:txBody>
          <a:bodyPr/>
          <a:lstStyle/>
          <a:p>
            <a:r>
              <a:rPr lang="en-GB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Graduate </a:t>
            </a:r>
            <a:r>
              <a:rPr lang="en-GB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Entry</a:t>
            </a:r>
            <a:r>
              <a:rPr lang="en-GB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Tuesday </a:t>
            </a:r>
            <a:r>
              <a:rPr lang="en-GB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GB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December 2012</a:t>
            </a:r>
            <a:r>
              <a:rPr lang="en-GB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 smtClean="0">
                <a:latin typeface="Arial" pitchFamily="34" charset="0"/>
                <a:cs typeface="Arial" pitchFamily="34" charset="0"/>
              </a:rPr>
            </a:br>
            <a:r>
              <a:rPr lang="en-GB" sz="28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b="0" dirty="0" smtClean="0">
                <a:latin typeface="Arial" pitchFamily="34" charset="0"/>
                <a:cs typeface="Arial" pitchFamily="34" charset="0"/>
              </a:rPr>
            </a:br>
            <a:r>
              <a:rPr lang="en-GB" sz="3600" b="0" dirty="0" smtClean="0">
                <a:latin typeface="Arial" pitchFamily="34" charset="0"/>
                <a:cs typeface="Arial" pitchFamily="34" charset="0"/>
              </a:rPr>
              <a:t>Introduction to the alimentary system</a:t>
            </a:r>
            <a:br>
              <a:rPr lang="en-GB" sz="3600" b="0" dirty="0" smtClean="0">
                <a:latin typeface="Arial" pitchFamily="34" charset="0"/>
                <a:cs typeface="Arial" pitchFamily="34" charset="0"/>
              </a:rPr>
            </a:br>
            <a:r>
              <a:rPr lang="en-GB" sz="20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b="0" dirty="0" smtClean="0">
                <a:latin typeface="Arial" pitchFamily="34" charset="0"/>
                <a:cs typeface="Arial" pitchFamily="34" charset="0"/>
              </a:rPr>
            </a:br>
            <a:r>
              <a:rPr lang="en-GB" sz="3600" b="0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3600" b="0" dirty="0" smtClean="0">
                <a:latin typeface="Arial" pitchFamily="34" charset="0"/>
                <a:cs typeface="Arial" pitchFamily="34" charset="0"/>
              </a:rPr>
              <a:t>he burden of GI diseases</a:t>
            </a:r>
            <a:endParaRPr lang="en-GB" sz="36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437112"/>
            <a:ext cx="7272808" cy="1457325"/>
          </a:xfrm>
          <a:noFill/>
        </p:spPr>
        <p:txBody>
          <a:bodyPr/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Professor Julian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Walters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Gastroenterology</a:t>
            </a:r>
          </a:p>
          <a:p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Symptoms of Digestive Diseases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General</a:t>
            </a:r>
          </a:p>
          <a:p>
            <a:r>
              <a:rPr lang="en-GB" smtClean="0">
                <a:solidFill>
                  <a:schemeClr val="folHlink"/>
                </a:solidFill>
              </a:rPr>
              <a:t>Upper GI Tract</a:t>
            </a:r>
          </a:p>
          <a:p>
            <a:r>
              <a:rPr lang="en-GB" smtClean="0">
                <a:solidFill>
                  <a:schemeClr val="folHlink"/>
                </a:solidFill>
              </a:rPr>
              <a:t>Liver &amp; Biliary</a:t>
            </a:r>
          </a:p>
          <a:p>
            <a:r>
              <a:rPr lang="en-GB" smtClean="0"/>
              <a:t>Mid GI Tract &amp; Pancreas</a:t>
            </a:r>
          </a:p>
          <a:p>
            <a:pPr lvl="1"/>
            <a:r>
              <a:rPr lang="en-GB" smtClean="0"/>
              <a:t>Abdominal pain</a:t>
            </a:r>
          </a:p>
          <a:p>
            <a:pPr lvl="1"/>
            <a:r>
              <a:rPr lang="en-GB" smtClean="0"/>
              <a:t>Diarrhoea / steatorrhoea</a:t>
            </a:r>
          </a:p>
          <a:p>
            <a:pPr lvl="1"/>
            <a:r>
              <a:rPr lang="en-GB" smtClean="0"/>
              <a:t>Distension</a:t>
            </a:r>
          </a:p>
          <a:p>
            <a:r>
              <a:rPr lang="en-GB" smtClean="0">
                <a:solidFill>
                  <a:schemeClr val="folHlink"/>
                </a:solidFill>
              </a:rPr>
              <a:t>Lower GI Tract</a:t>
            </a:r>
          </a:p>
          <a:p>
            <a:endParaRPr lang="en-GB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Symptoms of Digestive Diseases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General</a:t>
            </a:r>
          </a:p>
          <a:p>
            <a:r>
              <a:rPr lang="en-GB" smtClean="0">
                <a:solidFill>
                  <a:schemeClr val="folHlink"/>
                </a:solidFill>
              </a:rPr>
              <a:t>Upper GI Tract</a:t>
            </a:r>
          </a:p>
          <a:p>
            <a:r>
              <a:rPr lang="en-GB" smtClean="0">
                <a:solidFill>
                  <a:schemeClr val="folHlink"/>
                </a:solidFill>
              </a:rPr>
              <a:t>Liver &amp; Biliary</a:t>
            </a:r>
          </a:p>
          <a:p>
            <a:r>
              <a:rPr lang="en-GB" smtClean="0">
                <a:solidFill>
                  <a:schemeClr val="folHlink"/>
                </a:solidFill>
              </a:rPr>
              <a:t>Mid GI Tract &amp; Pancreas</a:t>
            </a:r>
          </a:p>
          <a:p>
            <a:r>
              <a:rPr lang="en-GB" smtClean="0"/>
              <a:t>Lower GI Tract</a:t>
            </a:r>
          </a:p>
          <a:p>
            <a:pPr lvl="1"/>
            <a:r>
              <a:rPr lang="en-GB" smtClean="0"/>
              <a:t>Abdominal pain</a:t>
            </a:r>
          </a:p>
          <a:p>
            <a:pPr lvl="1"/>
            <a:r>
              <a:rPr lang="en-GB" smtClean="0"/>
              <a:t>Bleeding</a:t>
            </a:r>
          </a:p>
          <a:p>
            <a:pPr lvl="1"/>
            <a:r>
              <a:rPr lang="en-GB" smtClean="0"/>
              <a:t>Constipation</a:t>
            </a:r>
          </a:p>
          <a:p>
            <a:pPr lvl="1"/>
            <a:r>
              <a:rPr lang="en-GB" smtClean="0"/>
              <a:t>Diarrhoea</a:t>
            </a:r>
          </a:p>
          <a:p>
            <a:pPr lvl="1"/>
            <a:r>
              <a:rPr lang="en-GB" smtClean="0"/>
              <a:t>Incontinence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Signs of Digestive Diseases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General</a:t>
            </a:r>
          </a:p>
          <a:p>
            <a:pPr lvl="1"/>
            <a:r>
              <a:rPr lang="en-GB" smtClean="0"/>
              <a:t>Cachexia</a:t>
            </a:r>
          </a:p>
          <a:p>
            <a:pPr lvl="1"/>
            <a:r>
              <a:rPr lang="en-GB" smtClean="0"/>
              <a:t>Obesity</a:t>
            </a:r>
          </a:p>
          <a:p>
            <a:pPr lvl="1"/>
            <a:r>
              <a:rPr lang="en-GB" smtClean="0"/>
              <a:t>Lymphadenopathy</a:t>
            </a:r>
          </a:p>
          <a:p>
            <a:pPr lvl="1"/>
            <a:r>
              <a:rPr lang="en-GB" smtClean="0"/>
              <a:t>Anaemia</a:t>
            </a:r>
          </a:p>
          <a:p>
            <a:pPr lvl="1"/>
            <a:r>
              <a:rPr lang="en-GB" smtClean="0"/>
              <a:t>Jaundice</a:t>
            </a:r>
          </a:p>
          <a:p>
            <a:pPr lvl="1"/>
            <a:r>
              <a:rPr lang="en-GB" smtClean="0"/>
              <a:t>Stigmata of chronic liver disease</a:t>
            </a:r>
          </a:p>
          <a:p>
            <a:r>
              <a:rPr lang="en-GB" smtClean="0">
                <a:solidFill>
                  <a:schemeClr val="folHlink"/>
                </a:solidFill>
              </a:rPr>
              <a:t>Hands</a:t>
            </a:r>
          </a:p>
          <a:p>
            <a:r>
              <a:rPr lang="en-GB" smtClean="0">
                <a:solidFill>
                  <a:schemeClr val="folHlink"/>
                </a:solidFill>
              </a:rPr>
              <a:t>Abdomen</a:t>
            </a:r>
          </a:p>
          <a:p>
            <a:r>
              <a:rPr lang="en-GB" smtClean="0">
                <a:solidFill>
                  <a:schemeClr val="folHlink"/>
                </a:solidFill>
              </a:rPr>
              <a:t>Anus &amp; Rectum</a:t>
            </a:r>
          </a:p>
          <a:p>
            <a:endParaRPr lang="en-GB" smtClean="0">
              <a:solidFill>
                <a:schemeClr val="folHlink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29273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Signs of Digestive Diseases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391025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folHlink"/>
                </a:solidFill>
              </a:rPr>
              <a:t>General</a:t>
            </a:r>
          </a:p>
          <a:p>
            <a:pPr>
              <a:lnSpc>
                <a:spcPct val="90000"/>
              </a:lnSpc>
            </a:pPr>
            <a:r>
              <a:rPr lang="en-GB" smtClean="0"/>
              <a:t>Hands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Koilonychia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Leuconychia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Clubbing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Palmar erythema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Dupytrens contracture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Tremor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Tachycardia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folHlink"/>
                </a:solidFill>
              </a:rPr>
              <a:t>Abdomen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folHlink"/>
                </a:solidFill>
              </a:rPr>
              <a:t>Anus &amp; Rectum</a:t>
            </a:r>
          </a:p>
          <a:p>
            <a:pPr>
              <a:lnSpc>
                <a:spcPct val="90000"/>
              </a:lnSpc>
            </a:pPr>
            <a:endParaRPr lang="en-GB" smtClean="0">
              <a:solidFill>
                <a:schemeClr val="folHlink"/>
              </a:solidFill>
            </a:endParaRPr>
          </a:p>
        </p:txBody>
      </p:sp>
      <p:pic>
        <p:nvPicPr>
          <p:cNvPr id="15364" name="Picture 7" descr="koilonychia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25209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80828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Signs of Digestive Diseases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General</a:t>
            </a:r>
          </a:p>
          <a:p>
            <a:r>
              <a:rPr lang="en-GB" smtClean="0">
                <a:solidFill>
                  <a:schemeClr val="folHlink"/>
                </a:solidFill>
              </a:rPr>
              <a:t>Hands</a:t>
            </a:r>
          </a:p>
          <a:p>
            <a:r>
              <a:rPr lang="en-GB" smtClean="0"/>
              <a:t>Abdomen</a:t>
            </a:r>
          </a:p>
          <a:p>
            <a:pPr lvl="1"/>
            <a:r>
              <a:rPr lang="en-GB" smtClean="0"/>
              <a:t>Organ enlargement</a:t>
            </a:r>
          </a:p>
          <a:p>
            <a:pPr lvl="1"/>
            <a:r>
              <a:rPr lang="en-GB" smtClean="0"/>
              <a:t>Mass</a:t>
            </a:r>
          </a:p>
          <a:p>
            <a:pPr lvl="1"/>
            <a:r>
              <a:rPr lang="en-GB" smtClean="0"/>
              <a:t>Tenderness</a:t>
            </a:r>
          </a:p>
          <a:p>
            <a:pPr lvl="1"/>
            <a:r>
              <a:rPr lang="en-GB" smtClean="0"/>
              <a:t>Distension</a:t>
            </a:r>
          </a:p>
          <a:p>
            <a:r>
              <a:rPr lang="en-GB" smtClean="0">
                <a:solidFill>
                  <a:schemeClr val="folHlink"/>
                </a:solidFill>
              </a:rPr>
              <a:t>Anus &amp; Rectum</a:t>
            </a:r>
          </a:p>
          <a:p>
            <a:endParaRPr lang="en-GB" smtClean="0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4258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Signs of Digestive Diseases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General</a:t>
            </a:r>
          </a:p>
          <a:p>
            <a:r>
              <a:rPr lang="en-GB" smtClean="0">
                <a:solidFill>
                  <a:schemeClr val="folHlink"/>
                </a:solidFill>
              </a:rPr>
              <a:t>Hands</a:t>
            </a:r>
          </a:p>
          <a:p>
            <a:r>
              <a:rPr lang="en-GB" smtClean="0">
                <a:solidFill>
                  <a:schemeClr val="folHlink"/>
                </a:solidFill>
              </a:rPr>
              <a:t>Abdomen</a:t>
            </a:r>
          </a:p>
          <a:p>
            <a:r>
              <a:rPr lang="en-GB" smtClean="0"/>
              <a:t>Anus &amp; Rectum</a:t>
            </a:r>
          </a:p>
          <a:p>
            <a:pPr lvl="1"/>
            <a:r>
              <a:rPr lang="en-GB" smtClean="0"/>
              <a:t>Haemorrhoids</a:t>
            </a:r>
          </a:p>
          <a:p>
            <a:pPr lvl="1"/>
            <a:r>
              <a:rPr lang="en-GB" smtClean="0"/>
              <a:t>Fistula</a:t>
            </a:r>
          </a:p>
          <a:p>
            <a:pPr lvl="1"/>
            <a:r>
              <a:rPr lang="en-GB" smtClean="0"/>
              <a:t>Fissure</a:t>
            </a:r>
          </a:p>
          <a:p>
            <a:pPr lvl="1"/>
            <a:r>
              <a:rPr lang="en-GB" smtClean="0"/>
              <a:t>Rectal masses</a:t>
            </a:r>
          </a:p>
          <a:p>
            <a:pPr lvl="1"/>
            <a:r>
              <a:rPr lang="en-GB" smtClean="0"/>
              <a:t>Proctitis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0063"/>
            <a:ext cx="7994650" cy="17907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563938" y="4005263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Calibri" pitchFamily="34" charset="0"/>
              </a:rPr>
              <a:t>Williams, Roberts, Ali, </a:t>
            </a:r>
            <a:r>
              <a:rPr lang="en-GB" sz="1800" i="1">
                <a:latin typeface="Calibri" pitchFamily="34" charset="0"/>
              </a:rPr>
              <a:t>et al</a:t>
            </a:r>
            <a:r>
              <a:rPr lang="en-GB" sz="1800">
                <a:latin typeface="Calibri" pitchFamily="34" charset="0"/>
              </a:rPr>
              <a:t>. for the BSG. </a:t>
            </a:r>
          </a:p>
          <a:p>
            <a:r>
              <a:rPr lang="en-GB" sz="1800">
                <a:latin typeface="Calibri" pitchFamily="34" charset="0"/>
              </a:rPr>
              <a:t>Gut 2007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statistics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00363"/>
          </a:xfrm>
        </p:spPr>
        <p:txBody>
          <a:bodyPr/>
          <a:lstStyle/>
          <a:p>
            <a:endParaRPr lang="en-GB" smtClean="0"/>
          </a:p>
          <a:p>
            <a:r>
              <a:rPr lang="en-GB" smtClean="0"/>
              <a:t>5% of British adults suffer from long-standing illness of the digestive tract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statistics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Digestive Diseases in UK are responsible for:</a:t>
            </a:r>
          </a:p>
          <a:p>
            <a:endParaRPr lang="en-GB" smtClean="0"/>
          </a:p>
          <a:p>
            <a:pPr lvl="1"/>
            <a:r>
              <a:rPr lang="en-GB" smtClean="0"/>
              <a:t>12% of all deaths - totalling 64,061 in 2002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1 in 8 of all admissions to general hospitals 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1 in 4 main operations within general hospitals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Contrasting Patterns of Major Diseases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7013" cy="4772025"/>
          </a:xfrm>
        </p:spPr>
        <p:txBody>
          <a:bodyPr/>
          <a:lstStyle/>
          <a:p>
            <a:r>
              <a:rPr lang="en-GB" b="1" smtClean="0"/>
              <a:t>Worldwide</a:t>
            </a:r>
          </a:p>
          <a:p>
            <a:pPr lvl="1"/>
            <a:r>
              <a:rPr lang="en-GB" smtClean="0"/>
              <a:t>Malnutrition</a:t>
            </a:r>
          </a:p>
          <a:p>
            <a:pPr lvl="1"/>
            <a:r>
              <a:rPr lang="en-GB" smtClean="0"/>
              <a:t>Enteric infections</a:t>
            </a:r>
          </a:p>
          <a:p>
            <a:pPr lvl="1"/>
            <a:r>
              <a:rPr lang="en-GB" smtClean="0"/>
              <a:t>Viral hepatitis and consequences</a:t>
            </a:r>
          </a:p>
          <a:p>
            <a:pPr lvl="1"/>
            <a:r>
              <a:rPr lang="en-GB" smtClean="0"/>
              <a:t>Gastric cancer</a:t>
            </a:r>
          </a:p>
          <a:p>
            <a:pPr lvl="1"/>
            <a:endParaRPr lang="en-GB" smtClean="0"/>
          </a:p>
          <a:p>
            <a:r>
              <a:rPr lang="en-GB" b="1" smtClean="0"/>
              <a:t>UK</a:t>
            </a:r>
          </a:p>
          <a:p>
            <a:pPr lvl="1"/>
            <a:r>
              <a:rPr lang="en-GB" smtClean="0"/>
              <a:t>Dyspepsia / indigestion / abnormal bowels</a:t>
            </a:r>
          </a:p>
          <a:p>
            <a:pPr lvl="1"/>
            <a:r>
              <a:rPr lang="en-GB" smtClean="0"/>
              <a:t>Liver disease due to alcohol and obesity</a:t>
            </a:r>
          </a:p>
          <a:p>
            <a:pPr lvl="1"/>
            <a:r>
              <a:rPr lang="en-GB" smtClean="0"/>
              <a:t>Colon cancer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organs of the alimentary tract</a:t>
            </a:r>
          </a:p>
          <a:p>
            <a:r>
              <a:rPr lang="en-GB" smtClean="0"/>
              <a:t>Symptoms and signs </a:t>
            </a:r>
          </a:p>
          <a:p>
            <a:r>
              <a:rPr lang="en-GB" smtClean="0"/>
              <a:t>What are the main diseases of the GI tract and liver</a:t>
            </a:r>
          </a:p>
          <a:p>
            <a:r>
              <a:rPr lang="en-GB" smtClean="0"/>
              <a:t>The economic burden of GI and liver diseases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Burden of Disease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Prevalence / Incidence</a:t>
            </a:r>
          </a:p>
          <a:p>
            <a:r>
              <a:rPr lang="en-GB" smtClean="0"/>
              <a:t>Morbidity</a:t>
            </a:r>
          </a:p>
          <a:p>
            <a:pPr lvl="1"/>
            <a:r>
              <a:rPr lang="en-GB" smtClean="0"/>
              <a:t>Reduced quality of life</a:t>
            </a:r>
          </a:p>
          <a:p>
            <a:pPr lvl="1"/>
            <a:r>
              <a:rPr lang="en-GB" smtClean="0"/>
              <a:t>Inability to work</a:t>
            </a:r>
          </a:p>
          <a:p>
            <a:r>
              <a:rPr lang="en-GB" smtClean="0"/>
              <a:t>Mortality</a:t>
            </a:r>
          </a:p>
          <a:p>
            <a:r>
              <a:rPr lang="en-GB" smtClean="0"/>
              <a:t>Health cost</a:t>
            </a:r>
          </a:p>
          <a:p>
            <a:pPr lvl="1"/>
            <a:r>
              <a:rPr lang="en-GB" smtClean="0"/>
              <a:t>Individual</a:t>
            </a:r>
          </a:p>
          <a:p>
            <a:pPr lvl="1"/>
            <a:r>
              <a:rPr lang="en-GB" smtClean="0"/>
              <a:t>Taxpayer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Mortality Rates: England &amp; Wales</a:t>
            </a:r>
          </a:p>
        </p:txBody>
      </p:sp>
      <p:pic>
        <p:nvPicPr>
          <p:cNvPr id="25603" name="Picture 3" descr="ons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67691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en-GB" smtClean="0"/>
              <a:t>Liver Deaths:  </a:t>
            </a:r>
            <a:br>
              <a:rPr lang="en-GB" smtClean="0"/>
            </a:br>
            <a:r>
              <a:rPr lang="en-GB" smtClean="0"/>
              <a:t>England &amp; Wales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8313" y="2060575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Chart" r:id="rId4" imgW="8229600" imgH="4524375" progId="MSGraph.Chart.8">
                  <p:embed followColorScheme="textAndBackground"/>
                </p:oleObj>
              </mc:Choice>
              <mc:Fallback>
                <p:oleObj name="Chart" r:id="rId4" imgW="8229600" imgH="4524375" progId="MSGraph.Chart.8">
                  <p:embed followColorScheme="textAndBackground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8229600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0763" cy="1143000"/>
          </a:xfrm>
        </p:spPr>
        <p:txBody>
          <a:bodyPr/>
          <a:lstStyle/>
          <a:p>
            <a:r>
              <a:rPr lang="en-GB" smtClean="0"/>
              <a:t>Age-standardised MR from CLD </a:t>
            </a:r>
            <a:br>
              <a:rPr lang="en-GB" smtClean="0"/>
            </a:br>
            <a:r>
              <a:rPr lang="en-GB" smtClean="0"/>
              <a:t>in Different Countries</a:t>
            </a:r>
          </a:p>
        </p:txBody>
      </p:sp>
      <p:sp>
        <p:nvSpPr>
          <p:cNvPr id="27651" name="AutoShape 4"/>
          <p:cNvSpPr>
            <a:spLocks noChangeAspect="1" noChangeArrowheads="1" noTextEdit="1"/>
          </p:cNvSpPr>
          <p:nvPr/>
        </p:nvSpPr>
        <p:spPr bwMode="auto">
          <a:xfrm>
            <a:off x="561975" y="1585913"/>
            <a:ext cx="7993063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274763" y="2400300"/>
            <a:ext cx="7132637" cy="3571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1274763" y="5462588"/>
            <a:ext cx="7132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1274763" y="4951413"/>
            <a:ext cx="7132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1274763" y="4440238"/>
            <a:ext cx="71326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1274763" y="3930650"/>
            <a:ext cx="7132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1274763" y="3421063"/>
            <a:ext cx="71326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1274763" y="2911475"/>
            <a:ext cx="7132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1274763" y="2400300"/>
            <a:ext cx="7132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1274763" y="2400300"/>
            <a:ext cx="7132637" cy="35718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1317625" y="5813425"/>
            <a:ext cx="127000" cy="15875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1533525" y="5765800"/>
            <a:ext cx="127000" cy="20637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1751013" y="5729288"/>
            <a:ext cx="127000" cy="2428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1966913" y="5729288"/>
            <a:ext cx="128587" cy="2428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2182813" y="5716588"/>
            <a:ext cx="127000" cy="2555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2398713" y="5700713"/>
            <a:ext cx="127000" cy="271462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2614613" y="5616575"/>
            <a:ext cx="127000" cy="35560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2830513" y="5561013"/>
            <a:ext cx="128587" cy="411162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3048000" y="5540375"/>
            <a:ext cx="125413" cy="43180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3263900" y="5489575"/>
            <a:ext cx="127000" cy="482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3479800" y="5484813"/>
            <a:ext cx="127000" cy="487362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3695700" y="5437188"/>
            <a:ext cx="128588" cy="5349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3913188" y="5310188"/>
            <a:ext cx="127000" cy="6619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4129088" y="5299075"/>
            <a:ext cx="125412" cy="67310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4343400" y="5291138"/>
            <a:ext cx="127000" cy="68103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4560888" y="5264150"/>
            <a:ext cx="127000" cy="70802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4776788" y="5259388"/>
            <a:ext cx="128587" cy="7127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Rectangle 31"/>
          <p:cNvSpPr>
            <a:spLocks noChangeArrowheads="1"/>
          </p:cNvSpPr>
          <p:nvPr/>
        </p:nvSpPr>
        <p:spPr bwMode="auto">
          <a:xfrm>
            <a:off x="4994275" y="5253038"/>
            <a:ext cx="127000" cy="71913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9" name="Rectangle 32"/>
          <p:cNvSpPr>
            <a:spLocks noChangeArrowheads="1"/>
          </p:cNvSpPr>
          <p:nvPr/>
        </p:nvSpPr>
        <p:spPr bwMode="auto">
          <a:xfrm>
            <a:off x="5210175" y="5153025"/>
            <a:ext cx="125413" cy="81915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Rectangle 33"/>
          <p:cNvSpPr>
            <a:spLocks noChangeArrowheads="1"/>
          </p:cNvSpPr>
          <p:nvPr/>
        </p:nvSpPr>
        <p:spPr bwMode="auto">
          <a:xfrm>
            <a:off x="5424488" y="5105400"/>
            <a:ext cx="127000" cy="86677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1" name="Rectangle 34"/>
          <p:cNvSpPr>
            <a:spLocks noChangeArrowheads="1"/>
          </p:cNvSpPr>
          <p:nvPr/>
        </p:nvSpPr>
        <p:spPr bwMode="auto">
          <a:xfrm>
            <a:off x="5640388" y="5068888"/>
            <a:ext cx="127000" cy="9032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2" name="Rectangle 35"/>
          <p:cNvSpPr>
            <a:spLocks noChangeArrowheads="1"/>
          </p:cNvSpPr>
          <p:nvPr/>
        </p:nvSpPr>
        <p:spPr bwMode="auto">
          <a:xfrm>
            <a:off x="5857875" y="5029200"/>
            <a:ext cx="127000" cy="94297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3" name="Rectangle 36"/>
          <p:cNvSpPr>
            <a:spLocks noChangeArrowheads="1"/>
          </p:cNvSpPr>
          <p:nvPr/>
        </p:nvSpPr>
        <p:spPr bwMode="auto">
          <a:xfrm>
            <a:off x="6073775" y="4879975"/>
            <a:ext cx="128588" cy="109220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4" name="Rectangle 37"/>
          <p:cNvSpPr>
            <a:spLocks noChangeArrowheads="1"/>
          </p:cNvSpPr>
          <p:nvPr/>
        </p:nvSpPr>
        <p:spPr bwMode="auto">
          <a:xfrm>
            <a:off x="6291263" y="4875213"/>
            <a:ext cx="125412" cy="1096962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5" name="Rectangle 38"/>
          <p:cNvSpPr>
            <a:spLocks noChangeArrowheads="1"/>
          </p:cNvSpPr>
          <p:nvPr/>
        </p:nvSpPr>
        <p:spPr bwMode="auto">
          <a:xfrm>
            <a:off x="6505575" y="4702175"/>
            <a:ext cx="127000" cy="127000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6" name="Rectangle 39"/>
          <p:cNvSpPr>
            <a:spLocks noChangeArrowheads="1"/>
          </p:cNvSpPr>
          <p:nvPr/>
        </p:nvSpPr>
        <p:spPr bwMode="auto">
          <a:xfrm>
            <a:off x="6721475" y="4681538"/>
            <a:ext cx="128588" cy="129063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7" name="Rectangle 40"/>
          <p:cNvSpPr>
            <a:spLocks noChangeArrowheads="1"/>
          </p:cNvSpPr>
          <p:nvPr/>
        </p:nvSpPr>
        <p:spPr bwMode="auto">
          <a:xfrm>
            <a:off x="6938963" y="4648200"/>
            <a:ext cx="127000" cy="132397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Rectangle 41"/>
          <p:cNvSpPr>
            <a:spLocks noChangeArrowheads="1"/>
          </p:cNvSpPr>
          <p:nvPr/>
        </p:nvSpPr>
        <p:spPr bwMode="auto">
          <a:xfrm>
            <a:off x="7154863" y="4598988"/>
            <a:ext cx="125412" cy="13731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Rectangle 42"/>
          <p:cNvSpPr>
            <a:spLocks noChangeArrowheads="1"/>
          </p:cNvSpPr>
          <p:nvPr/>
        </p:nvSpPr>
        <p:spPr bwMode="auto">
          <a:xfrm>
            <a:off x="7369175" y="4497388"/>
            <a:ext cx="128588" cy="147478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Rectangle 43"/>
          <p:cNvSpPr>
            <a:spLocks noChangeArrowheads="1"/>
          </p:cNvSpPr>
          <p:nvPr/>
        </p:nvSpPr>
        <p:spPr bwMode="auto">
          <a:xfrm>
            <a:off x="7586663" y="3578225"/>
            <a:ext cx="127000" cy="2393950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1" name="Rectangle 44"/>
          <p:cNvSpPr>
            <a:spLocks noChangeArrowheads="1"/>
          </p:cNvSpPr>
          <p:nvPr/>
        </p:nvSpPr>
        <p:spPr bwMode="auto">
          <a:xfrm>
            <a:off x="7802563" y="3408363"/>
            <a:ext cx="128587" cy="2563812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2" name="Rectangle 45"/>
          <p:cNvSpPr>
            <a:spLocks noChangeArrowheads="1"/>
          </p:cNvSpPr>
          <p:nvPr/>
        </p:nvSpPr>
        <p:spPr bwMode="auto">
          <a:xfrm>
            <a:off x="8020050" y="3295650"/>
            <a:ext cx="127000" cy="267652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Rectangle 46"/>
          <p:cNvSpPr>
            <a:spLocks noChangeArrowheads="1"/>
          </p:cNvSpPr>
          <p:nvPr/>
        </p:nvSpPr>
        <p:spPr bwMode="auto">
          <a:xfrm>
            <a:off x="8235950" y="2838450"/>
            <a:ext cx="125413" cy="313372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4" name="Line 47"/>
          <p:cNvSpPr>
            <a:spLocks noChangeShapeType="1"/>
          </p:cNvSpPr>
          <p:nvPr/>
        </p:nvSpPr>
        <p:spPr bwMode="auto">
          <a:xfrm>
            <a:off x="1274763" y="2400300"/>
            <a:ext cx="1587" cy="3571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5" name="Line 48"/>
          <p:cNvSpPr>
            <a:spLocks noChangeShapeType="1"/>
          </p:cNvSpPr>
          <p:nvPr/>
        </p:nvSpPr>
        <p:spPr bwMode="auto">
          <a:xfrm>
            <a:off x="1243013" y="5972175"/>
            <a:ext cx="31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6" name="Line 49"/>
          <p:cNvSpPr>
            <a:spLocks noChangeShapeType="1"/>
          </p:cNvSpPr>
          <p:nvPr/>
        </p:nvSpPr>
        <p:spPr bwMode="auto">
          <a:xfrm>
            <a:off x="1243013" y="5462588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7" name="Line 50"/>
          <p:cNvSpPr>
            <a:spLocks noChangeShapeType="1"/>
          </p:cNvSpPr>
          <p:nvPr/>
        </p:nvSpPr>
        <p:spPr bwMode="auto">
          <a:xfrm>
            <a:off x="1243013" y="4951413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8" name="Line 51"/>
          <p:cNvSpPr>
            <a:spLocks noChangeShapeType="1"/>
          </p:cNvSpPr>
          <p:nvPr/>
        </p:nvSpPr>
        <p:spPr bwMode="auto">
          <a:xfrm>
            <a:off x="1243013" y="4440238"/>
            <a:ext cx="31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9" name="Line 52"/>
          <p:cNvSpPr>
            <a:spLocks noChangeShapeType="1"/>
          </p:cNvSpPr>
          <p:nvPr/>
        </p:nvSpPr>
        <p:spPr bwMode="auto">
          <a:xfrm>
            <a:off x="1243013" y="3930650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0" name="Line 53"/>
          <p:cNvSpPr>
            <a:spLocks noChangeShapeType="1"/>
          </p:cNvSpPr>
          <p:nvPr/>
        </p:nvSpPr>
        <p:spPr bwMode="auto">
          <a:xfrm>
            <a:off x="1243013" y="3421063"/>
            <a:ext cx="31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1" name="Line 54"/>
          <p:cNvSpPr>
            <a:spLocks noChangeShapeType="1"/>
          </p:cNvSpPr>
          <p:nvPr/>
        </p:nvSpPr>
        <p:spPr bwMode="auto">
          <a:xfrm>
            <a:off x="1243013" y="2911475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2" name="Line 55"/>
          <p:cNvSpPr>
            <a:spLocks noChangeShapeType="1"/>
          </p:cNvSpPr>
          <p:nvPr/>
        </p:nvSpPr>
        <p:spPr bwMode="auto">
          <a:xfrm>
            <a:off x="1243013" y="2400300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3" name="Line 56"/>
          <p:cNvSpPr>
            <a:spLocks noChangeShapeType="1"/>
          </p:cNvSpPr>
          <p:nvPr/>
        </p:nvSpPr>
        <p:spPr bwMode="auto">
          <a:xfrm>
            <a:off x="1274763" y="5972175"/>
            <a:ext cx="71326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4" name="Line 57"/>
          <p:cNvSpPr>
            <a:spLocks noChangeShapeType="1"/>
          </p:cNvSpPr>
          <p:nvPr/>
        </p:nvSpPr>
        <p:spPr bwMode="auto">
          <a:xfrm flipV="1">
            <a:off x="127476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5" name="Line 58"/>
          <p:cNvSpPr>
            <a:spLocks noChangeShapeType="1"/>
          </p:cNvSpPr>
          <p:nvPr/>
        </p:nvSpPr>
        <p:spPr bwMode="auto">
          <a:xfrm flipV="1">
            <a:off x="149066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6" name="Line 59"/>
          <p:cNvSpPr>
            <a:spLocks noChangeShapeType="1"/>
          </p:cNvSpPr>
          <p:nvPr/>
        </p:nvSpPr>
        <p:spPr bwMode="auto">
          <a:xfrm flipV="1">
            <a:off x="1704975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7" name="Line 60"/>
          <p:cNvSpPr>
            <a:spLocks noChangeShapeType="1"/>
          </p:cNvSpPr>
          <p:nvPr/>
        </p:nvSpPr>
        <p:spPr bwMode="auto">
          <a:xfrm flipV="1">
            <a:off x="192246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8" name="Line 61"/>
          <p:cNvSpPr>
            <a:spLocks noChangeShapeType="1"/>
          </p:cNvSpPr>
          <p:nvPr/>
        </p:nvSpPr>
        <p:spPr bwMode="auto">
          <a:xfrm flipV="1">
            <a:off x="213836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09" name="Line 62"/>
          <p:cNvSpPr>
            <a:spLocks noChangeShapeType="1"/>
          </p:cNvSpPr>
          <p:nvPr/>
        </p:nvSpPr>
        <p:spPr bwMode="auto">
          <a:xfrm flipV="1">
            <a:off x="235426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0" name="Line 63"/>
          <p:cNvSpPr>
            <a:spLocks noChangeShapeType="1"/>
          </p:cNvSpPr>
          <p:nvPr/>
        </p:nvSpPr>
        <p:spPr bwMode="auto">
          <a:xfrm flipV="1">
            <a:off x="2571750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1" name="Line 64"/>
          <p:cNvSpPr>
            <a:spLocks noChangeShapeType="1"/>
          </p:cNvSpPr>
          <p:nvPr/>
        </p:nvSpPr>
        <p:spPr bwMode="auto">
          <a:xfrm flipV="1">
            <a:off x="278606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2" name="Line 65"/>
          <p:cNvSpPr>
            <a:spLocks noChangeShapeType="1"/>
          </p:cNvSpPr>
          <p:nvPr/>
        </p:nvSpPr>
        <p:spPr bwMode="auto">
          <a:xfrm flipV="1">
            <a:off x="3003550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3" name="Line 66"/>
          <p:cNvSpPr>
            <a:spLocks noChangeShapeType="1"/>
          </p:cNvSpPr>
          <p:nvPr/>
        </p:nvSpPr>
        <p:spPr bwMode="auto">
          <a:xfrm flipV="1">
            <a:off x="3219450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4" name="Line 67"/>
          <p:cNvSpPr>
            <a:spLocks noChangeShapeType="1"/>
          </p:cNvSpPr>
          <p:nvPr/>
        </p:nvSpPr>
        <p:spPr bwMode="auto">
          <a:xfrm flipV="1">
            <a:off x="3435350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5" name="Line 68"/>
          <p:cNvSpPr>
            <a:spLocks noChangeShapeType="1"/>
          </p:cNvSpPr>
          <p:nvPr/>
        </p:nvSpPr>
        <p:spPr bwMode="auto">
          <a:xfrm flipV="1">
            <a:off x="3649663" y="59721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6" name="Line 69"/>
          <p:cNvSpPr>
            <a:spLocks noChangeShapeType="1"/>
          </p:cNvSpPr>
          <p:nvPr/>
        </p:nvSpPr>
        <p:spPr bwMode="auto">
          <a:xfrm flipV="1">
            <a:off x="3867150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7" name="Line 70"/>
          <p:cNvSpPr>
            <a:spLocks noChangeShapeType="1"/>
          </p:cNvSpPr>
          <p:nvPr/>
        </p:nvSpPr>
        <p:spPr bwMode="auto">
          <a:xfrm flipV="1">
            <a:off x="4084638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8" name="Line 71"/>
          <p:cNvSpPr>
            <a:spLocks noChangeShapeType="1"/>
          </p:cNvSpPr>
          <p:nvPr/>
        </p:nvSpPr>
        <p:spPr bwMode="auto">
          <a:xfrm flipV="1">
            <a:off x="4300538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19" name="Line 72"/>
          <p:cNvSpPr>
            <a:spLocks noChangeShapeType="1"/>
          </p:cNvSpPr>
          <p:nvPr/>
        </p:nvSpPr>
        <p:spPr bwMode="auto">
          <a:xfrm flipV="1">
            <a:off x="4516438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0" name="Line 73"/>
          <p:cNvSpPr>
            <a:spLocks noChangeShapeType="1"/>
          </p:cNvSpPr>
          <p:nvPr/>
        </p:nvSpPr>
        <p:spPr bwMode="auto">
          <a:xfrm flipV="1">
            <a:off x="4730750" y="59721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1" name="Line 74"/>
          <p:cNvSpPr>
            <a:spLocks noChangeShapeType="1"/>
          </p:cNvSpPr>
          <p:nvPr/>
        </p:nvSpPr>
        <p:spPr bwMode="auto">
          <a:xfrm flipV="1">
            <a:off x="4948238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2" name="Line 75"/>
          <p:cNvSpPr>
            <a:spLocks noChangeShapeType="1"/>
          </p:cNvSpPr>
          <p:nvPr/>
        </p:nvSpPr>
        <p:spPr bwMode="auto">
          <a:xfrm flipV="1">
            <a:off x="5164138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3" name="Line 76"/>
          <p:cNvSpPr>
            <a:spLocks noChangeShapeType="1"/>
          </p:cNvSpPr>
          <p:nvPr/>
        </p:nvSpPr>
        <p:spPr bwMode="auto">
          <a:xfrm flipV="1">
            <a:off x="5381625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4" name="Line 77"/>
          <p:cNvSpPr>
            <a:spLocks noChangeShapeType="1"/>
          </p:cNvSpPr>
          <p:nvPr/>
        </p:nvSpPr>
        <p:spPr bwMode="auto">
          <a:xfrm flipV="1">
            <a:off x="5597525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5" name="Line 78"/>
          <p:cNvSpPr>
            <a:spLocks noChangeShapeType="1"/>
          </p:cNvSpPr>
          <p:nvPr/>
        </p:nvSpPr>
        <p:spPr bwMode="auto">
          <a:xfrm flipV="1">
            <a:off x="5811838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6" name="Line 79"/>
          <p:cNvSpPr>
            <a:spLocks noChangeShapeType="1"/>
          </p:cNvSpPr>
          <p:nvPr/>
        </p:nvSpPr>
        <p:spPr bwMode="auto">
          <a:xfrm flipV="1">
            <a:off x="6029325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7" name="Line 80"/>
          <p:cNvSpPr>
            <a:spLocks noChangeShapeType="1"/>
          </p:cNvSpPr>
          <p:nvPr/>
        </p:nvSpPr>
        <p:spPr bwMode="auto">
          <a:xfrm flipV="1">
            <a:off x="6245225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8" name="Line 81"/>
          <p:cNvSpPr>
            <a:spLocks noChangeShapeType="1"/>
          </p:cNvSpPr>
          <p:nvPr/>
        </p:nvSpPr>
        <p:spPr bwMode="auto">
          <a:xfrm flipV="1">
            <a:off x="6461125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29" name="Line 82"/>
          <p:cNvSpPr>
            <a:spLocks noChangeShapeType="1"/>
          </p:cNvSpPr>
          <p:nvPr/>
        </p:nvSpPr>
        <p:spPr bwMode="auto">
          <a:xfrm flipV="1">
            <a:off x="667861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0" name="Line 83"/>
          <p:cNvSpPr>
            <a:spLocks noChangeShapeType="1"/>
          </p:cNvSpPr>
          <p:nvPr/>
        </p:nvSpPr>
        <p:spPr bwMode="auto">
          <a:xfrm flipV="1">
            <a:off x="6894513" y="59721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1" name="Line 84"/>
          <p:cNvSpPr>
            <a:spLocks noChangeShapeType="1"/>
          </p:cNvSpPr>
          <p:nvPr/>
        </p:nvSpPr>
        <p:spPr bwMode="auto">
          <a:xfrm flipV="1">
            <a:off x="711041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2" name="Line 85"/>
          <p:cNvSpPr>
            <a:spLocks noChangeShapeType="1"/>
          </p:cNvSpPr>
          <p:nvPr/>
        </p:nvSpPr>
        <p:spPr bwMode="auto">
          <a:xfrm flipV="1">
            <a:off x="732631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3" name="Line 86"/>
          <p:cNvSpPr>
            <a:spLocks noChangeShapeType="1"/>
          </p:cNvSpPr>
          <p:nvPr/>
        </p:nvSpPr>
        <p:spPr bwMode="auto">
          <a:xfrm flipV="1">
            <a:off x="754221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4" name="Line 87"/>
          <p:cNvSpPr>
            <a:spLocks noChangeShapeType="1"/>
          </p:cNvSpPr>
          <p:nvPr/>
        </p:nvSpPr>
        <p:spPr bwMode="auto">
          <a:xfrm flipV="1">
            <a:off x="7756525" y="5972175"/>
            <a:ext cx="3175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5" name="Line 88"/>
          <p:cNvSpPr>
            <a:spLocks noChangeShapeType="1"/>
          </p:cNvSpPr>
          <p:nvPr/>
        </p:nvSpPr>
        <p:spPr bwMode="auto">
          <a:xfrm flipV="1">
            <a:off x="7974013" y="5972175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6" name="Line 89"/>
          <p:cNvSpPr>
            <a:spLocks noChangeShapeType="1"/>
          </p:cNvSpPr>
          <p:nvPr/>
        </p:nvSpPr>
        <p:spPr bwMode="auto">
          <a:xfrm flipV="1">
            <a:off x="8191500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7" name="Line 90"/>
          <p:cNvSpPr>
            <a:spLocks noChangeShapeType="1"/>
          </p:cNvSpPr>
          <p:nvPr/>
        </p:nvSpPr>
        <p:spPr bwMode="auto">
          <a:xfrm flipV="1">
            <a:off x="8407400" y="5972175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38" name="Rectangle 91"/>
          <p:cNvSpPr>
            <a:spLocks noChangeArrowheads="1"/>
          </p:cNvSpPr>
          <p:nvPr/>
        </p:nvSpPr>
        <p:spPr bwMode="auto">
          <a:xfrm>
            <a:off x="1546225" y="1778000"/>
            <a:ext cx="6511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1200">
                <a:latin typeface="Arial" pitchFamily="34" charset="0"/>
              </a:rPr>
              <a:t>Age Standardised Mortality from Chronic Liver Disease. Selected countries. Latest available year</a:t>
            </a:r>
            <a:endParaRPr lang="en-GB" sz="1200">
              <a:latin typeface="Times New Roman" pitchFamily="18" charset="0"/>
            </a:endParaRPr>
          </a:p>
        </p:txBody>
      </p:sp>
      <p:sp>
        <p:nvSpPr>
          <p:cNvPr id="27739" name="Rectangle 92"/>
          <p:cNvSpPr>
            <a:spLocks noChangeArrowheads="1"/>
          </p:cNvSpPr>
          <p:nvPr/>
        </p:nvSpPr>
        <p:spPr bwMode="auto">
          <a:xfrm>
            <a:off x="1139825" y="5905500"/>
            <a:ext cx="4921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0" name="Rectangle 93"/>
          <p:cNvSpPr>
            <a:spLocks noChangeArrowheads="1"/>
          </p:cNvSpPr>
          <p:nvPr/>
        </p:nvSpPr>
        <p:spPr bwMode="auto">
          <a:xfrm>
            <a:off x="1084263" y="5394325"/>
            <a:ext cx="96837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10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1" name="Rectangle 94"/>
          <p:cNvSpPr>
            <a:spLocks noChangeArrowheads="1"/>
          </p:cNvSpPr>
          <p:nvPr/>
        </p:nvSpPr>
        <p:spPr bwMode="auto">
          <a:xfrm>
            <a:off x="1084263" y="4883150"/>
            <a:ext cx="968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20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2" name="Rectangle 95"/>
          <p:cNvSpPr>
            <a:spLocks noChangeArrowheads="1"/>
          </p:cNvSpPr>
          <p:nvPr/>
        </p:nvSpPr>
        <p:spPr bwMode="auto">
          <a:xfrm>
            <a:off x="1084263" y="4375150"/>
            <a:ext cx="968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30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3" name="Rectangle 96"/>
          <p:cNvSpPr>
            <a:spLocks noChangeArrowheads="1"/>
          </p:cNvSpPr>
          <p:nvPr/>
        </p:nvSpPr>
        <p:spPr bwMode="auto">
          <a:xfrm>
            <a:off x="1084263" y="3863975"/>
            <a:ext cx="9683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40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4" name="Rectangle 97"/>
          <p:cNvSpPr>
            <a:spLocks noChangeArrowheads="1"/>
          </p:cNvSpPr>
          <p:nvPr/>
        </p:nvSpPr>
        <p:spPr bwMode="auto">
          <a:xfrm>
            <a:off x="1084263" y="3354388"/>
            <a:ext cx="968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50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5" name="Rectangle 98"/>
          <p:cNvSpPr>
            <a:spLocks noChangeArrowheads="1"/>
          </p:cNvSpPr>
          <p:nvPr/>
        </p:nvSpPr>
        <p:spPr bwMode="auto">
          <a:xfrm>
            <a:off x="1084263" y="2843213"/>
            <a:ext cx="9683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60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6" name="Rectangle 99"/>
          <p:cNvSpPr>
            <a:spLocks noChangeArrowheads="1"/>
          </p:cNvSpPr>
          <p:nvPr/>
        </p:nvSpPr>
        <p:spPr bwMode="auto">
          <a:xfrm>
            <a:off x="1084263" y="2332038"/>
            <a:ext cx="9683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700">
                <a:latin typeface="Arial" pitchFamily="34" charset="0"/>
              </a:rPr>
              <a:t>70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7" name="Rectangle 100"/>
          <p:cNvSpPr>
            <a:spLocks noChangeArrowheads="1"/>
          </p:cNvSpPr>
          <p:nvPr/>
        </p:nvSpPr>
        <p:spPr bwMode="auto">
          <a:xfrm rot="-2700000">
            <a:off x="887413" y="6259513"/>
            <a:ext cx="4540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New Zealand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8" name="Rectangle 101"/>
          <p:cNvSpPr>
            <a:spLocks noChangeArrowheads="1"/>
          </p:cNvSpPr>
          <p:nvPr/>
        </p:nvSpPr>
        <p:spPr bwMode="auto">
          <a:xfrm rot="-2700000">
            <a:off x="1292225" y="6170613"/>
            <a:ext cx="258763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Norway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49" name="Rectangle 102"/>
          <p:cNvSpPr>
            <a:spLocks noChangeArrowheads="1"/>
          </p:cNvSpPr>
          <p:nvPr/>
        </p:nvSpPr>
        <p:spPr bwMode="auto">
          <a:xfrm rot="-2700000">
            <a:off x="1465263" y="6194425"/>
            <a:ext cx="2984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Australia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0" name="Rectangle 103"/>
          <p:cNvSpPr>
            <a:spLocks noChangeArrowheads="1"/>
          </p:cNvSpPr>
          <p:nvPr/>
        </p:nvSpPr>
        <p:spPr bwMode="auto">
          <a:xfrm rot="-2700000">
            <a:off x="1573213" y="6248400"/>
            <a:ext cx="41433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Netherlands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1" name="Rectangle 104"/>
          <p:cNvSpPr>
            <a:spLocks noChangeArrowheads="1"/>
          </p:cNvSpPr>
          <p:nvPr/>
        </p:nvSpPr>
        <p:spPr bwMode="auto">
          <a:xfrm rot="-2700000">
            <a:off x="1998663" y="6135688"/>
            <a:ext cx="187325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Israel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2" name="Rectangle 105"/>
          <p:cNvSpPr>
            <a:spLocks noChangeArrowheads="1"/>
          </p:cNvSpPr>
          <p:nvPr/>
        </p:nvSpPr>
        <p:spPr bwMode="auto">
          <a:xfrm rot="-2700000">
            <a:off x="2136775" y="6178550"/>
            <a:ext cx="2778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Sweden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3" name="Rectangle 106"/>
          <p:cNvSpPr>
            <a:spLocks noChangeArrowheads="1"/>
          </p:cNvSpPr>
          <p:nvPr/>
        </p:nvSpPr>
        <p:spPr bwMode="auto">
          <a:xfrm rot="-2700000">
            <a:off x="2359025" y="6172200"/>
            <a:ext cx="269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Canada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4" name="Rectangle 107"/>
          <p:cNvSpPr>
            <a:spLocks noChangeArrowheads="1"/>
          </p:cNvSpPr>
          <p:nvPr/>
        </p:nvSpPr>
        <p:spPr bwMode="auto">
          <a:xfrm rot="-2700000">
            <a:off x="2632075" y="6146800"/>
            <a:ext cx="209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Japan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5" name="Rectangle 108"/>
          <p:cNvSpPr>
            <a:spLocks noChangeArrowheads="1"/>
          </p:cNvSpPr>
          <p:nvPr/>
        </p:nvSpPr>
        <p:spPr bwMode="auto">
          <a:xfrm rot="-2700000">
            <a:off x="2668588" y="6235700"/>
            <a:ext cx="39687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Switzerland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6" name="Rectangle 109"/>
          <p:cNvSpPr>
            <a:spLocks noChangeArrowheads="1"/>
          </p:cNvSpPr>
          <p:nvPr/>
        </p:nvSpPr>
        <p:spPr bwMode="auto">
          <a:xfrm rot="-2700000">
            <a:off x="2951163" y="6203950"/>
            <a:ext cx="3206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UK: E&amp;W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7" name="Rectangle 110"/>
          <p:cNvSpPr>
            <a:spLocks noChangeArrowheads="1"/>
          </p:cNvSpPr>
          <p:nvPr/>
        </p:nvSpPr>
        <p:spPr bwMode="auto">
          <a:xfrm rot="-2700000">
            <a:off x="3328988" y="6129338"/>
            <a:ext cx="157162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USA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8" name="Rectangle 111"/>
          <p:cNvSpPr>
            <a:spLocks noChangeArrowheads="1"/>
          </p:cNvSpPr>
          <p:nvPr/>
        </p:nvSpPr>
        <p:spPr bwMode="auto">
          <a:xfrm rot="-2700000">
            <a:off x="3509963" y="6142038"/>
            <a:ext cx="1968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Spain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59" name="Rectangle 112"/>
          <p:cNvSpPr>
            <a:spLocks noChangeArrowheads="1"/>
          </p:cNvSpPr>
          <p:nvPr/>
        </p:nvSpPr>
        <p:spPr bwMode="auto">
          <a:xfrm rot="-2700000">
            <a:off x="3687763" y="6169025"/>
            <a:ext cx="2397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Poland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0" name="Rectangle 113"/>
          <p:cNvSpPr>
            <a:spLocks noChangeArrowheads="1"/>
          </p:cNvSpPr>
          <p:nvPr/>
        </p:nvSpPr>
        <p:spPr bwMode="auto">
          <a:xfrm rot="-2700000">
            <a:off x="3887788" y="6165850"/>
            <a:ext cx="252412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Finland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1" name="Rectangle 114"/>
          <p:cNvSpPr>
            <a:spLocks noChangeArrowheads="1"/>
          </p:cNvSpPr>
          <p:nvPr/>
        </p:nvSpPr>
        <p:spPr bwMode="auto">
          <a:xfrm rot="-2700000">
            <a:off x="4116388" y="6159500"/>
            <a:ext cx="2381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France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2" name="Rectangle 115"/>
          <p:cNvSpPr>
            <a:spLocks noChangeArrowheads="1"/>
          </p:cNvSpPr>
          <p:nvPr/>
        </p:nvSpPr>
        <p:spPr bwMode="auto">
          <a:xfrm rot="-2700000">
            <a:off x="4367213" y="6143625"/>
            <a:ext cx="2047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Latvia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3" name="Rectangle 116"/>
          <p:cNvSpPr>
            <a:spLocks noChangeArrowheads="1"/>
          </p:cNvSpPr>
          <p:nvPr/>
        </p:nvSpPr>
        <p:spPr bwMode="auto">
          <a:xfrm rot="-2700000">
            <a:off x="4479925" y="6196013"/>
            <a:ext cx="3111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Denmark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4" name="Rectangle 117"/>
          <p:cNvSpPr>
            <a:spLocks noChangeArrowheads="1"/>
          </p:cNvSpPr>
          <p:nvPr/>
        </p:nvSpPr>
        <p:spPr bwMode="auto">
          <a:xfrm rot="-2700000">
            <a:off x="4719638" y="6184900"/>
            <a:ext cx="2857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Portugal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5" name="Rectangle 118"/>
          <p:cNvSpPr>
            <a:spLocks noChangeArrowheads="1"/>
          </p:cNvSpPr>
          <p:nvPr/>
        </p:nvSpPr>
        <p:spPr bwMode="auto">
          <a:xfrm rot="-2700000">
            <a:off x="4699000" y="6313488"/>
            <a:ext cx="538163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Czech Republic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6" name="Rectangle 119"/>
          <p:cNvSpPr>
            <a:spLocks noChangeArrowheads="1"/>
          </p:cNvSpPr>
          <p:nvPr/>
        </p:nvSpPr>
        <p:spPr bwMode="auto">
          <a:xfrm rot="-2700000">
            <a:off x="5124450" y="6197600"/>
            <a:ext cx="3143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Germany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7" name="Rectangle 120"/>
          <p:cNvSpPr>
            <a:spLocks noChangeArrowheads="1"/>
          </p:cNvSpPr>
          <p:nvPr/>
        </p:nvSpPr>
        <p:spPr bwMode="auto">
          <a:xfrm rot="-2700000">
            <a:off x="5413375" y="6162675"/>
            <a:ext cx="2381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Austria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8" name="Rectangle 121"/>
          <p:cNvSpPr>
            <a:spLocks noChangeArrowheads="1"/>
          </p:cNvSpPr>
          <p:nvPr/>
        </p:nvSpPr>
        <p:spPr bwMode="auto">
          <a:xfrm rot="-2700000">
            <a:off x="5559425" y="6196013"/>
            <a:ext cx="312738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Lithuania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69" name="Rectangle 122"/>
          <p:cNvSpPr>
            <a:spLocks noChangeArrowheads="1"/>
          </p:cNvSpPr>
          <p:nvPr/>
        </p:nvSpPr>
        <p:spPr bwMode="auto">
          <a:xfrm rot="-2700000">
            <a:off x="5813425" y="6178550"/>
            <a:ext cx="2746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Georgia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0" name="Rectangle 123"/>
          <p:cNvSpPr>
            <a:spLocks noChangeArrowheads="1"/>
          </p:cNvSpPr>
          <p:nvPr/>
        </p:nvSpPr>
        <p:spPr bwMode="auto">
          <a:xfrm rot="-2700000">
            <a:off x="6043613" y="6170613"/>
            <a:ext cx="25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Estonia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1" name="Rectangle 124"/>
          <p:cNvSpPr>
            <a:spLocks noChangeArrowheads="1"/>
          </p:cNvSpPr>
          <p:nvPr/>
        </p:nvSpPr>
        <p:spPr bwMode="auto">
          <a:xfrm rot="-2700000">
            <a:off x="6137275" y="6235700"/>
            <a:ext cx="3873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Rep. Korea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2" name="Rectangle 125"/>
          <p:cNvSpPr>
            <a:spLocks noChangeArrowheads="1"/>
          </p:cNvSpPr>
          <p:nvPr/>
        </p:nvSpPr>
        <p:spPr bwMode="auto">
          <a:xfrm rot="-2700000">
            <a:off x="6445250" y="6191250"/>
            <a:ext cx="2889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Slovakia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3" name="Rectangle 126"/>
          <p:cNvSpPr>
            <a:spLocks noChangeArrowheads="1"/>
          </p:cNvSpPr>
          <p:nvPr/>
        </p:nvSpPr>
        <p:spPr bwMode="auto">
          <a:xfrm rot="-2700000">
            <a:off x="6704013" y="6164263"/>
            <a:ext cx="24765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Croatia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4" name="Rectangle 127"/>
          <p:cNvSpPr>
            <a:spLocks noChangeArrowheads="1"/>
          </p:cNvSpPr>
          <p:nvPr/>
        </p:nvSpPr>
        <p:spPr bwMode="auto">
          <a:xfrm rot="-2700000">
            <a:off x="6931025" y="6159500"/>
            <a:ext cx="2349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Russia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5" name="Rectangle 128"/>
          <p:cNvSpPr>
            <a:spLocks noChangeArrowheads="1"/>
          </p:cNvSpPr>
          <p:nvPr/>
        </p:nvSpPr>
        <p:spPr bwMode="auto">
          <a:xfrm rot="-2700000">
            <a:off x="7091363" y="6188075"/>
            <a:ext cx="2968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Slovenia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6" name="Rectangle 129"/>
          <p:cNvSpPr>
            <a:spLocks noChangeArrowheads="1"/>
          </p:cNvSpPr>
          <p:nvPr/>
        </p:nvSpPr>
        <p:spPr bwMode="auto">
          <a:xfrm rot="-2700000">
            <a:off x="7245350" y="6223000"/>
            <a:ext cx="36195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Azerbaijan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7" name="Rectangle 130"/>
          <p:cNvSpPr>
            <a:spLocks noChangeArrowheads="1"/>
          </p:cNvSpPr>
          <p:nvPr/>
        </p:nvSpPr>
        <p:spPr bwMode="auto">
          <a:xfrm rot="-2700000">
            <a:off x="7507288" y="6196013"/>
            <a:ext cx="307975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Romania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8" name="Rectangle 131"/>
          <p:cNvSpPr>
            <a:spLocks noChangeArrowheads="1"/>
          </p:cNvSpPr>
          <p:nvPr/>
        </p:nvSpPr>
        <p:spPr bwMode="auto">
          <a:xfrm rot="-2700000">
            <a:off x="7742238" y="6188075"/>
            <a:ext cx="2905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Hungary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79" name="Rectangle 132"/>
          <p:cNvSpPr>
            <a:spLocks noChangeArrowheads="1"/>
          </p:cNvSpPr>
          <p:nvPr/>
        </p:nvSpPr>
        <p:spPr bwMode="auto">
          <a:xfrm rot="-2700000">
            <a:off x="7874000" y="6232525"/>
            <a:ext cx="3778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600">
                <a:latin typeface="Arial" pitchFamily="34" charset="0"/>
              </a:rPr>
              <a:t>Kyrgyzstan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27780" name="Rectangle 133"/>
          <p:cNvSpPr>
            <a:spLocks noChangeArrowheads="1"/>
          </p:cNvSpPr>
          <p:nvPr/>
        </p:nvSpPr>
        <p:spPr bwMode="auto">
          <a:xfrm rot="-5400000">
            <a:off x="-108744" y="3882232"/>
            <a:ext cx="1914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1200">
                <a:latin typeface="Arial" pitchFamily="34" charset="0"/>
              </a:rPr>
              <a:t>Rate per 100,000 population</a:t>
            </a:r>
          </a:p>
        </p:txBody>
      </p:sp>
      <p:sp>
        <p:nvSpPr>
          <p:cNvPr id="27781" name="Rectangle 134"/>
          <p:cNvSpPr>
            <a:spLocks noChangeArrowheads="1"/>
          </p:cNvSpPr>
          <p:nvPr/>
        </p:nvSpPr>
        <p:spPr bwMode="auto">
          <a:xfrm>
            <a:off x="3276600" y="6597650"/>
            <a:ext cx="1582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1200">
                <a:latin typeface="Arial" pitchFamily="34" charset="0"/>
              </a:rPr>
              <a:t>Source: WHO</a:t>
            </a:r>
            <a:r>
              <a:rPr lang="en-GB" sz="700">
                <a:latin typeface="Arial" pitchFamily="34" charset="0"/>
              </a:rPr>
              <a:t>, </a:t>
            </a:r>
            <a:r>
              <a:rPr lang="en-GB" sz="1200">
                <a:latin typeface="Arial" pitchFamily="34" charset="0"/>
              </a:rPr>
              <a:t>EuroStat</a:t>
            </a:r>
          </a:p>
        </p:txBody>
      </p:sp>
      <p:sp>
        <p:nvSpPr>
          <p:cNvPr id="27782" name="Rectangle 135"/>
          <p:cNvSpPr>
            <a:spLocks noChangeArrowheads="1"/>
          </p:cNvSpPr>
          <p:nvPr/>
        </p:nvSpPr>
        <p:spPr bwMode="auto">
          <a:xfrm>
            <a:off x="5148263" y="6597650"/>
            <a:ext cx="36877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GB" sz="1200">
                <a:latin typeface="Arial" pitchFamily="34" charset="0"/>
              </a:rPr>
              <a:t>Figures standardised to European Standard</a:t>
            </a:r>
            <a:r>
              <a:rPr lang="en-GB" sz="700">
                <a:latin typeface="Arial" pitchFamily="34" charset="0"/>
              </a:rPr>
              <a:t> </a:t>
            </a:r>
            <a:r>
              <a:rPr lang="en-GB" sz="1200">
                <a:latin typeface="Arial" pitchFamily="34" charset="0"/>
              </a:rPr>
              <a:t>Population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/>
              <a:t>Main Causes of Chronic Liver Disease in UK</a:t>
            </a:r>
            <a:br>
              <a:rPr lang="en-GB" sz="2200" smtClean="0"/>
            </a:br>
            <a:endParaRPr lang="en-GB" sz="2200" smtClean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4 - 6% of UK population have abnormal LFTs: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   - Chronic hepatitis B (0.5 – 2.0%)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   - Chronic hepatitis C (0.4 – 1.0%)</a:t>
            </a:r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r>
              <a:rPr lang="en-GB" dirty="0" smtClean="0"/>
              <a:t>Increasing percentages with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   - Alcohol related steatohepatitis 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   - Obesity related steatohepatitis (NAFLD)</a:t>
            </a:r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r>
              <a:rPr lang="en-GB" dirty="0" smtClean="0"/>
              <a:t>Complications of cirrhosis are the major cause of death in alcoholics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smtClean="0"/>
              <a:t>HBV Epidemiology</a:t>
            </a:r>
          </a:p>
        </p:txBody>
      </p:sp>
      <p:pic>
        <p:nvPicPr>
          <p:cNvPr id="29699" name="Picture 3" descr="Geographical distribution of HB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46163"/>
            <a:ext cx="8243887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64163" y="6202363"/>
            <a:ext cx="29352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GB" sz="1600">
                <a:latin typeface="Arial" pitchFamily="34" charset="0"/>
              </a:rPr>
              <a:t>350 Million chronically infected</a:t>
            </a:r>
          </a:p>
          <a:p>
            <a:pPr algn="l" eaLnBrk="1" hangingPunct="1"/>
            <a:r>
              <a:rPr lang="en-GB" sz="1600">
                <a:latin typeface="Arial" pitchFamily="34" charset="0"/>
              </a:rPr>
              <a:t>1 Million deaths per year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4284663" y="2708275"/>
            <a:ext cx="358775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4356100" y="2781300"/>
            <a:ext cx="1800225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 flipV="1">
            <a:off x="4427538" y="2708275"/>
            <a:ext cx="2592387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4356100" y="2636838"/>
            <a:ext cx="647700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GB" smtClean="0"/>
              <a:t>Outcome of HBV Infection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576888" y="3195638"/>
            <a:ext cx="638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/>
          <a:p>
            <a:pPr algn="l" defTabSz="373063"/>
            <a:r>
              <a:rPr kumimoji="1" lang="en-GB">
                <a:latin typeface="Arial" pitchFamily="34" charset="0"/>
              </a:rPr>
              <a:t>10%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173538" y="4721225"/>
            <a:ext cx="638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/>
          <a:p>
            <a:pPr algn="l" defTabSz="373063"/>
            <a:r>
              <a:rPr kumimoji="1" lang="en-GB">
                <a:latin typeface="Arial" pitchFamily="34" charset="0"/>
              </a:rPr>
              <a:t>30%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667500" y="4721225"/>
            <a:ext cx="638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/>
          <a:p>
            <a:pPr algn="l" defTabSz="373063"/>
            <a:r>
              <a:rPr kumimoji="1" lang="en-GB">
                <a:latin typeface="Arial" pitchFamily="34" charset="0"/>
              </a:rPr>
              <a:t>70%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3554413" y="2727325"/>
            <a:ext cx="1012825" cy="963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67238" y="2727325"/>
            <a:ext cx="1014412" cy="963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4645025" y="4164013"/>
            <a:ext cx="1014413" cy="963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659438" y="4164013"/>
            <a:ext cx="1012825" cy="963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320925" y="3725863"/>
            <a:ext cx="2459038" cy="366712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73063"/>
            <a:r>
              <a:rPr kumimoji="1" lang="en-GB">
                <a:latin typeface="Arial" pitchFamily="34" charset="0"/>
              </a:rPr>
              <a:t>Self limiting Infection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219700" y="3716338"/>
            <a:ext cx="2287588" cy="366712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73063"/>
            <a:r>
              <a:rPr kumimoji="1" lang="en-GB" dirty="0">
                <a:latin typeface="Arial" pitchFamily="34" charset="0"/>
              </a:rPr>
              <a:t>Persistent Infection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579813" y="5164138"/>
            <a:ext cx="2127250" cy="3683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73063"/>
            <a:r>
              <a:rPr kumimoji="1" lang="en-GB">
                <a:latin typeface="Arial" pitchFamily="34" charset="0"/>
              </a:rPr>
              <a:t>Cirrhosis +/- HCC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176963" y="5162550"/>
            <a:ext cx="2768600" cy="3683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73063"/>
            <a:r>
              <a:rPr kumimoji="1" lang="en-GB">
                <a:latin typeface="Arial" pitchFamily="34" charset="0"/>
              </a:rPr>
              <a:t>Asymptomatic Carriage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243263" y="3198813"/>
            <a:ext cx="638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/>
          <a:p>
            <a:pPr algn="l" defTabSz="373063"/>
            <a:r>
              <a:rPr kumimoji="1" lang="en-GB">
                <a:latin typeface="Arial" pitchFamily="34" charset="0"/>
              </a:rPr>
              <a:t>90%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576888" y="3195638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88" tIns="31750" rIns="65088" bIns="31750">
            <a:spAutoFit/>
          </a:bodyPr>
          <a:lstStyle/>
          <a:p>
            <a:pPr algn="l" defTabSz="373063"/>
            <a:r>
              <a:rPr kumimoji="1" lang="en-GB">
                <a:latin typeface="Arial" pitchFamily="34" charset="0"/>
              </a:rPr>
              <a:t>10%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1373188" y="2763838"/>
            <a:ext cx="3187700" cy="9763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611188" y="3725863"/>
            <a:ext cx="1316037" cy="6731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73063"/>
            <a:r>
              <a:rPr kumimoji="1" lang="en-GB">
                <a:latin typeface="Arial" pitchFamily="34" charset="0"/>
              </a:rPr>
              <a:t>Fulminant </a:t>
            </a:r>
          </a:p>
          <a:p>
            <a:pPr algn="l" defTabSz="373063"/>
            <a:r>
              <a:rPr kumimoji="1" lang="en-GB">
                <a:latin typeface="Arial" pitchFamily="34" charset="0"/>
              </a:rPr>
              <a:t>Infection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086225" y="2349500"/>
            <a:ext cx="1141413" cy="39687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373063"/>
            <a:r>
              <a:rPr kumimoji="1" lang="en-GB">
                <a:latin typeface="Arial" pitchFamily="34" charset="0"/>
              </a:rPr>
              <a:t>Infection</a:t>
            </a: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3554413" y="2727325"/>
            <a:ext cx="1012825" cy="9636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4567238" y="2727325"/>
            <a:ext cx="1014412" cy="96361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4645025" y="4164013"/>
            <a:ext cx="1014413" cy="9636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5659438" y="4164013"/>
            <a:ext cx="1012825" cy="9636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123950" y="3040063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kumimoji="1" lang="en-GB">
                <a:latin typeface="Arial" pitchFamily="34" charset="0"/>
              </a:rPr>
              <a:t>&lt;1%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643812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20700" y="6419850"/>
            <a:ext cx="861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600" b="1">
                <a:latin typeface="Times New Roman" pitchFamily="18" charset="0"/>
              </a:rPr>
              <a:t>Reprinted from Cohen J. </a:t>
            </a:r>
            <a:r>
              <a:rPr lang="en-GB" sz="1600" b="1" i="1">
                <a:latin typeface="Times New Roman" pitchFamily="18" charset="0"/>
              </a:rPr>
              <a:t>Science</a:t>
            </a:r>
            <a:r>
              <a:rPr lang="en-GB" sz="1600" b="1">
                <a:latin typeface="Times New Roman" pitchFamily="18" charset="0"/>
              </a:rPr>
              <a:t>. 1999;285:26.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HCV Epidemiology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787900" y="4799013"/>
            <a:ext cx="23241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GB" sz="1600" b="1">
                <a:latin typeface="Times New Roman" pitchFamily="18" charset="0"/>
              </a:rPr>
              <a:t>Prevalence </a:t>
            </a:r>
          </a:p>
          <a:p>
            <a:pPr algn="l" eaLnBrk="1" hangingPunct="1"/>
            <a:r>
              <a:rPr lang="en-GB" sz="1600" b="1">
                <a:latin typeface="Times New Roman" pitchFamily="18" charset="0"/>
              </a:rPr>
              <a:t>Western Europe – 1.4 %</a:t>
            </a:r>
          </a:p>
          <a:p>
            <a:pPr algn="l" eaLnBrk="1" hangingPunct="1"/>
            <a:r>
              <a:rPr lang="en-GB" sz="1600" b="1">
                <a:latin typeface="Times New Roman" pitchFamily="18" charset="0"/>
              </a:rPr>
              <a:t>US – 2 %</a:t>
            </a:r>
          </a:p>
          <a:p>
            <a:pPr algn="l" eaLnBrk="1" hangingPunct="1"/>
            <a:r>
              <a:rPr lang="en-GB" sz="1600" b="1">
                <a:latin typeface="Times New Roman" pitchFamily="18" charset="0"/>
              </a:rPr>
              <a:t>Japan  - 2 %</a:t>
            </a:r>
          </a:p>
          <a:p>
            <a:pPr algn="l" eaLnBrk="1" hangingPunct="1"/>
            <a:r>
              <a:rPr lang="en-GB" sz="1600" b="1">
                <a:latin typeface="Times New Roman" pitchFamily="18" charset="0"/>
              </a:rPr>
              <a:t>Romania – 4.7%</a:t>
            </a:r>
          </a:p>
          <a:p>
            <a:pPr algn="l" eaLnBrk="1" hangingPunct="1"/>
            <a:r>
              <a:rPr lang="en-GB" sz="1600" b="1">
                <a:latin typeface="Times New Roman" pitchFamily="18" charset="0"/>
              </a:rPr>
              <a:t>Egypt – 20%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258888" y="1989138"/>
            <a:ext cx="7229475" cy="2728912"/>
            <a:chOff x="768" y="1296"/>
            <a:chExt cx="4316" cy="1290"/>
          </a:xfrm>
        </p:grpSpPr>
        <p:sp>
          <p:nvSpPr>
            <p:cNvPr id="32772" name="Rectangle 3"/>
            <p:cNvSpPr>
              <a:spLocks noChangeArrowheads="1"/>
            </p:cNvSpPr>
            <p:nvPr/>
          </p:nvSpPr>
          <p:spPr bwMode="auto">
            <a:xfrm>
              <a:off x="768" y="1824"/>
              <a:ext cx="1491" cy="186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kumimoji="1" lang="en-GB">
                  <a:latin typeface="Arial" pitchFamily="34" charset="0"/>
                </a:rPr>
                <a:t>Self limiting infection</a:t>
              </a:r>
            </a:p>
          </p:txBody>
        </p:sp>
        <p:sp>
          <p:nvSpPr>
            <p:cNvPr id="32773" name="Rectangle 4"/>
            <p:cNvSpPr>
              <a:spLocks noChangeArrowheads="1"/>
            </p:cNvSpPr>
            <p:nvPr/>
          </p:nvSpPr>
          <p:spPr bwMode="auto">
            <a:xfrm>
              <a:off x="2604" y="1824"/>
              <a:ext cx="1388" cy="186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kumimoji="1" lang="en-GB">
                  <a:latin typeface="Arial" pitchFamily="34" charset="0"/>
                </a:rPr>
                <a:t>Persistent infection</a:t>
              </a:r>
            </a:p>
          </p:txBody>
        </p:sp>
        <p:sp>
          <p:nvSpPr>
            <p:cNvPr id="32774" name="Rectangle 5"/>
            <p:cNvSpPr>
              <a:spLocks noChangeArrowheads="1"/>
            </p:cNvSpPr>
            <p:nvPr/>
          </p:nvSpPr>
          <p:spPr bwMode="auto">
            <a:xfrm>
              <a:off x="1686" y="1613"/>
              <a:ext cx="351" cy="157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lang="en-GB" sz="1600" b="1">
                  <a:latin typeface="Arial" pitchFamily="34" charset="0"/>
                </a:rPr>
                <a:t>20%</a:t>
              </a:r>
            </a:p>
          </p:txBody>
        </p:sp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3144" y="1613"/>
              <a:ext cx="351" cy="157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lang="en-GB" sz="1600" b="1">
                  <a:latin typeface="Arial" pitchFamily="34" charset="0"/>
                </a:rPr>
                <a:t>80%</a:t>
              </a:r>
            </a:p>
          </p:txBody>
        </p:sp>
        <p:sp>
          <p:nvSpPr>
            <p:cNvPr id="32776" name="Rectangle 7"/>
            <p:cNvSpPr>
              <a:spLocks noChangeArrowheads="1"/>
            </p:cNvSpPr>
            <p:nvPr/>
          </p:nvSpPr>
          <p:spPr bwMode="auto">
            <a:xfrm>
              <a:off x="2280" y="2400"/>
              <a:ext cx="909" cy="186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kumimoji="1" lang="en-GB">
                  <a:latin typeface="Arial" pitchFamily="34" charset="0"/>
                </a:rPr>
                <a:t>Progressive</a:t>
              </a:r>
            </a:p>
          </p:txBody>
        </p:sp>
        <p:sp>
          <p:nvSpPr>
            <p:cNvPr id="32777" name="Rectangle 8"/>
            <p:cNvSpPr>
              <a:spLocks noChangeArrowheads="1"/>
            </p:cNvSpPr>
            <p:nvPr/>
          </p:nvSpPr>
          <p:spPr bwMode="auto">
            <a:xfrm>
              <a:off x="3846" y="2400"/>
              <a:ext cx="1238" cy="186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kumimoji="1" lang="en-GB">
                  <a:latin typeface="Arial" pitchFamily="34" charset="0"/>
                </a:rPr>
                <a:t>Non-Progressive</a:t>
              </a: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550" y="2141"/>
              <a:ext cx="350" cy="158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lang="en-GB" sz="1600" b="1">
                  <a:latin typeface="Arial" pitchFamily="34" charset="0"/>
                </a:rPr>
                <a:t>20%</a:t>
              </a:r>
            </a:p>
          </p:txBody>
        </p:sp>
        <p:sp>
          <p:nvSpPr>
            <p:cNvPr id="32779" name="Rectangle 10"/>
            <p:cNvSpPr>
              <a:spLocks noChangeArrowheads="1"/>
            </p:cNvSpPr>
            <p:nvPr/>
          </p:nvSpPr>
          <p:spPr bwMode="auto">
            <a:xfrm>
              <a:off x="4008" y="2141"/>
              <a:ext cx="351" cy="158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lang="en-GB" sz="1600" b="1">
                  <a:latin typeface="Arial" pitchFamily="34" charset="0"/>
                </a:rPr>
                <a:t>80%</a:t>
              </a:r>
            </a:p>
          </p:txBody>
        </p:sp>
        <p:sp>
          <p:nvSpPr>
            <p:cNvPr id="32780" name="Rectangle 11"/>
            <p:cNvSpPr>
              <a:spLocks noChangeArrowheads="1"/>
            </p:cNvSpPr>
            <p:nvPr/>
          </p:nvSpPr>
          <p:spPr bwMode="auto">
            <a:xfrm>
              <a:off x="2226" y="1296"/>
              <a:ext cx="680" cy="186"/>
            </a:xfrm>
            <a:prstGeom prst="rect">
              <a:avLst/>
            </a:prstGeom>
            <a:noFill/>
            <a:ln w="25400" algn="ctr">
              <a:solidFill>
                <a:schemeClr val="tx2"/>
              </a:solidFill>
              <a:miter lim="800000"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762000"/>
              <a:r>
                <a:rPr kumimoji="1" lang="en-GB">
                  <a:latin typeface="Arial" pitchFamily="34" charset="0"/>
                </a:rPr>
                <a:t>Infection</a:t>
              </a:r>
            </a:p>
          </p:txBody>
        </p:sp>
        <p:grpSp>
          <p:nvGrpSpPr>
            <p:cNvPr id="32781" name="Group 12"/>
            <p:cNvGrpSpPr>
              <a:grpSpLocks/>
            </p:cNvGrpSpPr>
            <p:nvPr/>
          </p:nvGrpSpPr>
          <p:grpSpPr bwMode="auto">
            <a:xfrm>
              <a:off x="2144" y="1494"/>
              <a:ext cx="946" cy="276"/>
              <a:chOff x="2615" y="1912"/>
              <a:chExt cx="946" cy="276"/>
            </a:xfrm>
          </p:grpSpPr>
          <p:sp>
            <p:nvSpPr>
              <p:cNvPr id="32785" name="Line 13"/>
              <p:cNvSpPr>
                <a:spLocks noChangeShapeType="1"/>
              </p:cNvSpPr>
              <p:nvPr/>
            </p:nvSpPr>
            <p:spPr bwMode="auto">
              <a:xfrm flipH="1" flipV="1">
                <a:off x="3070" y="1912"/>
                <a:ext cx="491" cy="27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786" name="Line 14"/>
              <p:cNvSpPr>
                <a:spLocks noChangeShapeType="1"/>
              </p:cNvSpPr>
              <p:nvPr/>
            </p:nvSpPr>
            <p:spPr bwMode="auto">
              <a:xfrm flipV="1">
                <a:off x="2615" y="1912"/>
                <a:ext cx="455" cy="27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2782" name="Group 15"/>
            <p:cNvGrpSpPr>
              <a:grpSpLocks/>
            </p:cNvGrpSpPr>
            <p:nvPr/>
          </p:nvGrpSpPr>
          <p:grpSpPr bwMode="auto">
            <a:xfrm>
              <a:off x="2885" y="2022"/>
              <a:ext cx="1188" cy="352"/>
              <a:chOff x="3356" y="2440"/>
              <a:chExt cx="1188" cy="352"/>
            </a:xfrm>
          </p:grpSpPr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H="1" flipV="1">
                <a:off x="3934" y="2440"/>
                <a:ext cx="610" cy="35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3356" y="2440"/>
                <a:ext cx="578" cy="35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2771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Outcome of HCV Infection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Dyspepsia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989138"/>
            <a:ext cx="6877050" cy="4114800"/>
          </a:xfrm>
          <a:noFill/>
        </p:spPr>
        <p:txBody>
          <a:bodyPr/>
          <a:lstStyle/>
          <a:p>
            <a:r>
              <a:rPr lang="en-GB" smtClean="0"/>
              <a:t>Common reason for 1</a:t>
            </a:r>
            <a:r>
              <a:rPr lang="en-GB" baseline="30000" smtClean="0"/>
              <a:t>o</a:t>
            </a:r>
            <a:r>
              <a:rPr lang="en-GB" smtClean="0"/>
              <a:t> / 2</a:t>
            </a:r>
            <a:r>
              <a:rPr lang="en-GB" baseline="30000" smtClean="0"/>
              <a:t>o</a:t>
            </a:r>
            <a:r>
              <a:rPr lang="en-GB" smtClean="0"/>
              <a:t> care consultations</a:t>
            </a:r>
          </a:p>
          <a:p>
            <a:r>
              <a:rPr lang="en-GB" smtClean="0"/>
              <a:t>High NHS costs</a:t>
            </a:r>
          </a:p>
          <a:p>
            <a:r>
              <a:rPr lang="en-GB" smtClean="0"/>
              <a:t>Effects on Quality of Life</a:t>
            </a:r>
          </a:p>
          <a:p>
            <a:r>
              <a:rPr lang="en-GB" smtClean="0"/>
              <a:t>Risk of complications</a:t>
            </a:r>
          </a:p>
          <a:p>
            <a:endParaRPr lang="en-GB" smtClean="0"/>
          </a:p>
          <a:p>
            <a:r>
              <a:rPr lang="en-GB" smtClean="0"/>
              <a:t>40% of adults suffer with dyspepsia</a:t>
            </a:r>
          </a:p>
          <a:p>
            <a:r>
              <a:rPr lang="en-GB" smtClean="0"/>
              <a:t>2% consult their GP</a:t>
            </a:r>
          </a:p>
          <a:p>
            <a:r>
              <a:rPr lang="en-GB" smtClean="0"/>
              <a:t>£600,000,000 for endoscopies and drugs</a:t>
            </a:r>
          </a:p>
          <a:p>
            <a:r>
              <a:rPr lang="en-GB" smtClean="0"/>
              <a:t>£100,000,000 for OTC medications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Organs of the Alimentary System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Mouth and Oesophagus</a:t>
            </a:r>
          </a:p>
          <a:p>
            <a:r>
              <a:rPr lang="en-GB" smtClean="0"/>
              <a:t>Stomach</a:t>
            </a:r>
          </a:p>
          <a:p>
            <a:r>
              <a:rPr lang="en-GB" smtClean="0"/>
              <a:t>Duodenum</a:t>
            </a:r>
          </a:p>
          <a:p>
            <a:r>
              <a:rPr lang="en-GB" smtClean="0"/>
              <a:t>Liver</a:t>
            </a:r>
          </a:p>
          <a:p>
            <a:r>
              <a:rPr lang="en-GB" smtClean="0"/>
              <a:t>Biliary system</a:t>
            </a:r>
          </a:p>
          <a:p>
            <a:r>
              <a:rPr lang="en-GB" smtClean="0"/>
              <a:t>Pancreas</a:t>
            </a:r>
          </a:p>
          <a:p>
            <a:r>
              <a:rPr lang="en-GB" smtClean="0"/>
              <a:t>Small intestine</a:t>
            </a:r>
          </a:p>
          <a:p>
            <a:pPr lvl="1"/>
            <a:r>
              <a:rPr lang="en-GB" smtClean="0"/>
              <a:t> duodenum, jejunum &amp; ileum</a:t>
            </a:r>
          </a:p>
          <a:p>
            <a:r>
              <a:rPr lang="en-GB" smtClean="0"/>
              <a:t>Large intestine</a:t>
            </a:r>
          </a:p>
          <a:p>
            <a:pPr lvl="1"/>
            <a:r>
              <a:rPr lang="en-GB" smtClean="0"/>
              <a:t>colon, rectum &amp; anus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4988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123950" y="6243638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290888" y="6243638"/>
            <a:ext cx="252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80400" cy="1119187"/>
          </a:xfrm>
        </p:spPr>
        <p:txBody>
          <a:bodyPr/>
          <a:lstStyle/>
          <a:p>
            <a:r>
              <a:rPr lang="en-US" smtClean="0"/>
              <a:t>Demographics of peptic ulcer, GORD &amp; dyspepsia</a:t>
            </a: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754313" y="6286500"/>
            <a:ext cx="638968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A05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1400">
                <a:latin typeface="Arial" pitchFamily="34" charset="0"/>
              </a:rPr>
              <a:t>Jones RH, </a:t>
            </a:r>
            <a:r>
              <a:rPr lang="en-GB" sz="1400" i="1">
                <a:latin typeface="Arial" pitchFamily="34" charset="0"/>
              </a:rPr>
              <a:t>et al</a:t>
            </a:r>
            <a:r>
              <a:rPr lang="en-GB" sz="1400">
                <a:latin typeface="Arial" pitchFamily="34" charset="0"/>
              </a:rPr>
              <a:t>. </a:t>
            </a:r>
            <a:r>
              <a:rPr lang="en-GB" sz="1400" i="1">
                <a:latin typeface="Arial" pitchFamily="34" charset="0"/>
              </a:rPr>
              <a:t>Gut</a:t>
            </a:r>
            <a:r>
              <a:rPr lang="en-GB" sz="1400">
                <a:latin typeface="Arial" pitchFamily="34" charset="0"/>
              </a:rPr>
              <a:t> 1990; Jones R. </a:t>
            </a:r>
            <a:r>
              <a:rPr lang="en-GB" sz="1400" i="1">
                <a:latin typeface="Arial" pitchFamily="34" charset="0"/>
              </a:rPr>
              <a:t>Scand J Gastroenterol</a:t>
            </a:r>
            <a:r>
              <a:rPr lang="en-GB" sz="1400">
                <a:latin typeface="Arial" pitchFamily="34" charset="0"/>
              </a:rPr>
              <a:t> 1995; </a:t>
            </a:r>
          </a:p>
          <a:p>
            <a:pPr algn="r"/>
            <a:r>
              <a:rPr lang="en-GB" sz="1400">
                <a:latin typeface="Arial" pitchFamily="34" charset="0"/>
              </a:rPr>
              <a:t>Nebel OT, </a:t>
            </a:r>
            <a:r>
              <a:rPr lang="en-GB" sz="1400" i="1">
                <a:latin typeface="Arial" pitchFamily="34" charset="0"/>
              </a:rPr>
              <a:t>et al</a:t>
            </a:r>
            <a:r>
              <a:rPr lang="en-GB" sz="1400">
                <a:latin typeface="Arial" pitchFamily="34" charset="0"/>
              </a:rPr>
              <a:t>. </a:t>
            </a:r>
            <a:r>
              <a:rPr lang="en-GB" sz="1400" i="1">
                <a:latin typeface="Arial" pitchFamily="34" charset="0"/>
              </a:rPr>
              <a:t>Dig Dis</a:t>
            </a:r>
            <a:r>
              <a:rPr lang="en-GB" sz="1400">
                <a:latin typeface="Arial" pitchFamily="34" charset="0"/>
              </a:rPr>
              <a:t> 1976; Penston JG, </a:t>
            </a:r>
            <a:r>
              <a:rPr lang="en-GB" sz="1400" i="1">
                <a:latin typeface="Arial" pitchFamily="34" charset="0"/>
              </a:rPr>
              <a:t>et al</a:t>
            </a:r>
            <a:r>
              <a:rPr lang="en-GB" sz="1400">
                <a:latin typeface="Arial" pitchFamily="34" charset="0"/>
              </a:rPr>
              <a:t>. </a:t>
            </a:r>
            <a:r>
              <a:rPr lang="en-GB" sz="1400" i="1">
                <a:latin typeface="Arial" pitchFamily="34" charset="0"/>
              </a:rPr>
              <a:t>Aliment Pharmacol Ther</a:t>
            </a:r>
            <a:r>
              <a:rPr lang="en-GB" sz="1400">
                <a:latin typeface="Arial" pitchFamily="34" charset="0"/>
              </a:rPr>
              <a:t> 1996</a:t>
            </a:r>
          </a:p>
        </p:txBody>
      </p:sp>
      <p:grpSp>
        <p:nvGrpSpPr>
          <p:cNvPr id="35846" name="Group 67"/>
          <p:cNvGrpSpPr>
            <a:grpSpLocks/>
          </p:cNvGrpSpPr>
          <p:nvPr/>
        </p:nvGrpSpPr>
        <p:grpSpPr bwMode="auto">
          <a:xfrm>
            <a:off x="1763713" y="1700213"/>
            <a:ext cx="6192837" cy="4210050"/>
            <a:chOff x="975" y="981"/>
            <a:chExt cx="3767" cy="2853"/>
          </a:xfrm>
        </p:grpSpPr>
        <p:sp>
          <p:nvSpPr>
            <p:cNvPr id="35847" name="Freeform 2"/>
            <p:cNvSpPr>
              <a:spLocks/>
            </p:cNvSpPr>
            <p:nvPr/>
          </p:nvSpPr>
          <p:spPr bwMode="auto">
            <a:xfrm rot="10800000" flipH="1">
              <a:off x="2266" y="1291"/>
              <a:ext cx="193" cy="1766"/>
            </a:xfrm>
            <a:custGeom>
              <a:avLst/>
              <a:gdLst>
                <a:gd name="T0" fmla="*/ 0 w 283"/>
                <a:gd name="T1" fmla="*/ 0 h 1416"/>
                <a:gd name="T2" fmla="*/ 89 w 283"/>
                <a:gd name="T3" fmla="*/ 0 h 1416"/>
                <a:gd name="T4" fmla="*/ 89 w 283"/>
                <a:gd name="T5" fmla="*/ 2745 h 1416"/>
                <a:gd name="T6" fmla="*/ 0 w 283"/>
                <a:gd name="T7" fmla="*/ 2745 h 1416"/>
                <a:gd name="T8" fmla="*/ 0 w 283"/>
                <a:gd name="T9" fmla="*/ 0 h 1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3" h="1416">
                  <a:moveTo>
                    <a:pt x="0" y="0"/>
                  </a:moveTo>
                  <a:lnTo>
                    <a:pt x="282" y="0"/>
                  </a:lnTo>
                  <a:lnTo>
                    <a:pt x="282" y="1415"/>
                  </a:lnTo>
                  <a:lnTo>
                    <a:pt x="0" y="141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48" name="Rectangle 6"/>
            <p:cNvSpPr>
              <a:spLocks noChangeArrowheads="1"/>
            </p:cNvSpPr>
            <p:nvPr/>
          </p:nvSpPr>
          <p:spPr bwMode="auto">
            <a:xfrm>
              <a:off x="1656" y="2792"/>
              <a:ext cx="194" cy="261"/>
            </a:xfrm>
            <a:prstGeom prst="rect">
              <a:avLst/>
            </a:prstGeom>
            <a:gradFill rotWithShape="0">
              <a:gsLst>
                <a:gs pos="0">
                  <a:srgbClr val="205100"/>
                </a:gs>
                <a:gs pos="50000">
                  <a:srgbClr val="46B000"/>
                </a:gs>
                <a:gs pos="100000">
                  <a:srgbClr val="2051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Rectangle 7"/>
            <p:cNvSpPr>
              <a:spLocks noChangeArrowheads="1"/>
            </p:cNvSpPr>
            <p:nvPr/>
          </p:nvSpPr>
          <p:spPr bwMode="auto">
            <a:xfrm>
              <a:off x="1539" y="3189"/>
              <a:ext cx="58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zh-CN" sz="1600" b="1">
                  <a:latin typeface="Arial" pitchFamily="34" charset="0"/>
                  <a:ea typeface="SimSun" pitchFamily="2" charset="-122"/>
                </a:rPr>
                <a:t>Lifetime</a:t>
              </a:r>
            </a:p>
          </p:txBody>
        </p:sp>
        <p:sp>
          <p:nvSpPr>
            <p:cNvPr id="35850" name="Rectangle 8"/>
            <p:cNvSpPr>
              <a:spLocks noChangeArrowheads="1"/>
            </p:cNvSpPr>
            <p:nvPr/>
          </p:nvSpPr>
          <p:spPr bwMode="auto">
            <a:xfrm>
              <a:off x="1391" y="3585"/>
              <a:ext cx="90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zh-CN" sz="1800" b="1">
                  <a:latin typeface="Arial" pitchFamily="34" charset="0"/>
                  <a:ea typeface="SimSun" pitchFamily="2" charset="-122"/>
                </a:rPr>
                <a:t>Peptic ulcer</a:t>
              </a:r>
            </a:p>
          </p:txBody>
        </p:sp>
        <p:sp>
          <p:nvSpPr>
            <p:cNvPr id="35851" name="Line 9"/>
            <p:cNvSpPr>
              <a:spLocks noChangeShapeType="1"/>
            </p:cNvSpPr>
            <p:nvPr/>
          </p:nvSpPr>
          <p:spPr bwMode="auto">
            <a:xfrm>
              <a:off x="1453" y="3059"/>
              <a:ext cx="31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5852" name="Group 10"/>
            <p:cNvGrpSpPr>
              <a:grpSpLocks/>
            </p:cNvGrpSpPr>
            <p:nvPr/>
          </p:nvGrpSpPr>
          <p:grpSpPr bwMode="auto">
            <a:xfrm>
              <a:off x="1570" y="3460"/>
              <a:ext cx="402" cy="95"/>
              <a:chOff x="1254" y="3358"/>
              <a:chExt cx="479" cy="85"/>
            </a:xfrm>
          </p:grpSpPr>
          <p:sp>
            <p:nvSpPr>
              <p:cNvPr id="35904" name="Line 11"/>
              <p:cNvSpPr>
                <a:spLocks noChangeShapeType="1"/>
              </p:cNvSpPr>
              <p:nvPr/>
            </p:nvSpPr>
            <p:spPr bwMode="auto">
              <a:xfrm>
                <a:off x="1254" y="3409"/>
                <a:ext cx="47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5" name="Line 12"/>
              <p:cNvSpPr>
                <a:spLocks noChangeShapeType="1"/>
              </p:cNvSpPr>
              <p:nvPr/>
            </p:nvSpPr>
            <p:spPr bwMode="auto">
              <a:xfrm flipV="1">
                <a:off x="1733" y="3358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5853" name="Group 13"/>
            <p:cNvGrpSpPr>
              <a:grpSpLocks/>
            </p:cNvGrpSpPr>
            <p:nvPr/>
          </p:nvGrpSpPr>
          <p:grpSpPr bwMode="auto">
            <a:xfrm>
              <a:off x="3789" y="1979"/>
              <a:ext cx="914" cy="1854"/>
              <a:chOff x="4132" y="1967"/>
              <a:chExt cx="1170" cy="2005"/>
            </a:xfrm>
          </p:grpSpPr>
          <p:sp>
            <p:nvSpPr>
              <p:cNvPr id="35895" name="Rectangle 14"/>
              <p:cNvSpPr>
                <a:spLocks noChangeArrowheads="1"/>
              </p:cNvSpPr>
              <p:nvPr/>
            </p:nvSpPr>
            <p:spPr bwMode="auto">
              <a:xfrm>
                <a:off x="4715" y="2354"/>
                <a:ext cx="250" cy="774"/>
              </a:xfrm>
              <a:prstGeom prst="rect">
                <a:avLst/>
              </a:prstGeom>
              <a:gradFill rotWithShape="0">
                <a:gsLst>
                  <a:gs pos="0">
                    <a:srgbClr val="747400"/>
                  </a:gs>
                  <a:gs pos="50000">
                    <a:srgbClr val="FFFF00"/>
                  </a:gs>
                  <a:gs pos="100000">
                    <a:srgbClr val="7474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6" name="Rectangle 15"/>
              <p:cNvSpPr>
                <a:spLocks noChangeArrowheads="1"/>
              </p:cNvSpPr>
              <p:nvPr/>
            </p:nvSpPr>
            <p:spPr bwMode="auto">
              <a:xfrm>
                <a:off x="4316" y="1967"/>
                <a:ext cx="249" cy="1161"/>
              </a:xfrm>
              <a:prstGeom prst="rect">
                <a:avLst/>
              </a:prstGeom>
              <a:gradFill rotWithShape="0">
                <a:gsLst>
                  <a:gs pos="0">
                    <a:srgbClr val="747400"/>
                  </a:gs>
                  <a:gs pos="50000">
                    <a:srgbClr val="FFFF00"/>
                  </a:gs>
                  <a:gs pos="100000">
                    <a:srgbClr val="7474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7" name="Rectangle 16"/>
              <p:cNvSpPr>
                <a:spLocks noChangeArrowheads="1"/>
              </p:cNvSpPr>
              <p:nvPr/>
            </p:nvSpPr>
            <p:spPr bwMode="auto">
              <a:xfrm>
                <a:off x="4132" y="3274"/>
                <a:ext cx="751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600" b="1">
                    <a:latin typeface="Arial" pitchFamily="34" charset="0"/>
                    <a:ea typeface="SimSun" pitchFamily="2" charset="-122"/>
                  </a:rPr>
                  <a:t>Lifetime</a:t>
                </a:r>
              </a:p>
            </p:txBody>
          </p:sp>
          <p:sp>
            <p:nvSpPr>
              <p:cNvPr id="35898" name="Rectangle 17"/>
              <p:cNvSpPr>
                <a:spLocks noChangeArrowheads="1"/>
              </p:cNvSpPr>
              <p:nvPr/>
            </p:nvSpPr>
            <p:spPr bwMode="auto">
              <a:xfrm>
                <a:off x="4718" y="3274"/>
                <a:ext cx="556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600" b="1">
                    <a:latin typeface="Arial" pitchFamily="34" charset="0"/>
                    <a:ea typeface="SimSun" pitchFamily="2" charset="-122"/>
                  </a:rPr>
                  <a:t>Week</a:t>
                </a:r>
              </a:p>
            </p:txBody>
          </p:sp>
          <p:sp>
            <p:nvSpPr>
              <p:cNvPr id="35899" name="Rectangle 18"/>
              <p:cNvSpPr>
                <a:spLocks noChangeArrowheads="1"/>
              </p:cNvSpPr>
              <p:nvPr/>
            </p:nvSpPr>
            <p:spPr bwMode="auto">
              <a:xfrm>
                <a:off x="4269" y="3703"/>
                <a:ext cx="103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Arial" pitchFamily="34" charset="0"/>
                    <a:ea typeface="SimSun" pitchFamily="2" charset="-122"/>
                  </a:rPr>
                  <a:t>Dyspepsia</a:t>
                </a:r>
              </a:p>
            </p:txBody>
          </p:sp>
          <p:grpSp>
            <p:nvGrpSpPr>
              <p:cNvPr id="35900" name="Group 19"/>
              <p:cNvGrpSpPr>
                <a:grpSpLocks/>
              </p:cNvGrpSpPr>
              <p:nvPr/>
            </p:nvGrpSpPr>
            <p:grpSpPr bwMode="auto">
              <a:xfrm>
                <a:off x="4218" y="3584"/>
                <a:ext cx="848" cy="84"/>
                <a:chOff x="3693" y="3371"/>
                <a:chExt cx="791" cy="69"/>
              </a:xfrm>
            </p:grpSpPr>
            <p:sp>
              <p:nvSpPr>
                <p:cNvPr id="35901" name="Line 20"/>
                <p:cNvSpPr>
                  <a:spLocks noChangeShapeType="1"/>
                </p:cNvSpPr>
                <p:nvPr/>
              </p:nvSpPr>
              <p:spPr bwMode="auto">
                <a:xfrm>
                  <a:off x="3700" y="3409"/>
                  <a:ext cx="783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90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693" y="3375"/>
                  <a:ext cx="0" cy="65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90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484" y="3371"/>
                  <a:ext cx="0" cy="65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5854" name="Line 23"/>
            <p:cNvSpPr>
              <a:spLocks noChangeShapeType="1"/>
            </p:cNvSpPr>
            <p:nvPr/>
          </p:nvSpPr>
          <p:spPr bwMode="auto">
            <a:xfrm flipV="1">
              <a:off x="1577" y="3465"/>
              <a:ext cx="0" cy="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55" name="Rectangle 25"/>
            <p:cNvSpPr>
              <a:spLocks noChangeArrowheads="1"/>
            </p:cNvSpPr>
            <p:nvPr/>
          </p:nvSpPr>
          <p:spPr bwMode="auto">
            <a:xfrm>
              <a:off x="2132" y="3189"/>
              <a:ext cx="58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zh-CN" sz="1600" b="1">
                  <a:latin typeface="Arial" pitchFamily="34" charset="0"/>
                  <a:ea typeface="SimSun" pitchFamily="2" charset="-122"/>
                </a:rPr>
                <a:t>Lifetime</a:t>
              </a:r>
            </a:p>
          </p:txBody>
        </p:sp>
        <p:sp>
          <p:nvSpPr>
            <p:cNvPr id="35856" name="Rectangle 26"/>
            <p:cNvSpPr>
              <a:spLocks noChangeArrowheads="1"/>
            </p:cNvSpPr>
            <p:nvPr/>
          </p:nvSpPr>
          <p:spPr bwMode="auto">
            <a:xfrm>
              <a:off x="2156" y="3586"/>
              <a:ext cx="52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zh-CN" sz="1800" b="1">
                  <a:latin typeface="Arial" pitchFamily="34" charset="0"/>
                  <a:ea typeface="SimSun" pitchFamily="2" charset="-122"/>
                </a:rPr>
                <a:t>GORD</a:t>
              </a:r>
            </a:p>
          </p:txBody>
        </p:sp>
        <p:grpSp>
          <p:nvGrpSpPr>
            <p:cNvPr id="35857" name="Group 27"/>
            <p:cNvGrpSpPr>
              <a:grpSpLocks/>
            </p:cNvGrpSpPr>
            <p:nvPr/>
          </p:nvGrpSpPr>
          <p:grpSpPr bwMode="auto">
            <a:xfrm>
              <a:off x="2173" y="3469"/>
              <a:ext cx="381" cy="99"/>
              <a:chOff x="1884" y="3359"/>
              <a:chExt cx="1533" cy="95"/>
            </a:xfrm>
          </p:grpSpPr>
          <p:sp>
            <p:nvSpPr>
              <p:cNvPr id="35892" name="Line 28"/>
              <p:cNvSpPr>
                <a:spLocks noChangeShapeType="1"/>
              </p:cNvSpPr>
              <p:nvPr/>
            </p:nvSpPr>
            <p:spPr bwMode="auto">
              <a:xfrm>
                <a:off x="1886" y="3406"/>
                <a:ext cx="1525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3" name="Line 29"/>
              <p:cNvSpPr>
                <a:spLocks noChangeShapeType="1"/>
              </p:cNvSpPr>
              <p:nvPr/>
            </p:nvSpPr>
            <p:spPr bwMode="auto">
              <a:xfrm flipV="1">
                <a:off x="1884" y="3359"/>
                <a:ext cx="0" cy="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4" name="Line 30"/>
              <p:cNvSpPr>
                <a:spLocks noChangeShapeType="1"/>
              </p:cNvSpPr>
              <p:nvPr/>
            </p:nvSpPr>
            <p:spPr bwMode="auto">
              <a:xfrm flipV="1">
                <a:off x="3417" y="3367"/>
                <a:ext cx="0" cy="6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5858" name="Rectangle 31"/>
            <p:cNvSpPr>
              <a:spLocks noChangeArrowheads="1"/>
            </p:cNvSpPr>
            <p:nvPr/>
          </p:nvSpPr>
          <p:spPr bwMode="auto">
            <a:xfrm>
              <a:off x="2274" y="1711"/>
              <a:ext cx="11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762000"/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35859" name="Text Box 33"/>
            <p:cNvSpPr txBox="1">
              <a:spLocks noChangeArrowheads="1"/>
            </p:cNvSpPr>
            <p:nvPr/>
          </p:nvSpPr>
          <p:spPr bwMode="auto">
            <a:xfrm>
              <a:off x="2554" y="1048"/>
              <a:ext cx="218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7620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7620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7620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7620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1600">
                  <a:latin typeface="Arial" pitchFamily="34" charset="0"/>
                </a:rPr>
                <a:t>Data from four separate studies</a:t>
              </a:r>
            </a:p>
          </p:txBody>
        </p:sp>
        <p:grpSp>
          <p:nvGrpSpPr>
            <p:cNvPr id="35860" name="Group 34"/>
            <p:cNvGrpSpPr>
              <a:grpSpLocks/>
            </p:cNvGrpSpPr>
            <p:nvPr/>
          </p:nvGrpSpPr>
          <p:grpSpPr bwMode="auto">
            <a:xfrm>
              <a:off x="975" y="981"/>
              <a:ext cx="534" cy="2297"/>
              <a:chOff x="839" y="888"/>
              <a:chExt cx="685" cy="2483"/>
            </a:xfrm>
          </p:grpSpPr>
          <p:sp>
            <p:nvSpPr>
              <p:cNvPr id="35875" name="Line 35"/>
              <p:cNvSpPr>
                <a:spLocks noChangeShapeType="1"/>
              </p:cNvSpPr>
              <p:nvPr/>
            </p:nvSpPr>
            <p:spPr bwMode="auto">
              <a:xfrm>
                <a:off x="1524" y="888"/>
                <a:ext cx="0" cy="223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76" name="Line 36"/>
              <p:cNvSpPr>
                <a:spLocks noChangeShapeType="1"/>
              </p:cNvSpPr>
              <p:nvPr/>
            </p:nvSpPr>
            <p:spPr bwMode="auto">
              <a:xfrm flipH="1">
                <a:off x="1451" y="2814"/>
                <a:ext cx="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/>
            </p:nvSpPr>
            <p:spPr bwMode="auto">
              <a:xfrm flipH="1">
                <a:off x="1451" y="1399"/>
                <a:ext cx="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78" name="Line 38"/>
              <p:cNvSpPr>
                <a:spLocks noChangeShapeType="1"/>
              </p:cNvSpPr>
              <p:nvPr/>
            </p:nvSpPr>
            <p:spPr bwMode="auto">
              <a:xfrm flipH="1">
                <a:off x="1451" y="1682"/>
                <a:ext cx="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79" name="Line 39"/>
              <p:cNvSpPr>
                <a:spLocks noChangeShapeType="1"/>
              </p:cNvSpPr>
              <p:nvPr/>
            </p:nvSpPr>
            <p:spPr bwMode="auto">
              <a:xfrm flipH="1">
                <a:off x="1451" y="1966"/>
                <a:ext cx="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80" name="Line 40"/>
              <p:cNvSpPr>
                <a:spLocks noChangeShapeType="1"/>
              </p:cNvSpPr>
              <p:nvPr/>
            </p:nvSpPr>
            <p:spPr bwMode="auto">
              <a:xfrm flipH="1">
                <a:off x="1451" y="2249"/>
                <a:ext cx="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81" name="Line 41"/>
              <p:cNvSpPr>
                <a:spLocks noChangeShapeType="1"/>
              </p:cNvSpPr>
              <p:nvPr/>
            </p:nvSpPr>
            <p:spPr bwMode="auto">
              <a:xfrm flipH="1">
                <a:off x="1451" y="2524"/>
                <a:ext cx="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82" name="Rectangle 42"/>
              <p:cNvSpPr>
                <a:spLocks noChangeArrowheads="1"/>
              </p:cNvSpPr>
              <p:nvPr/>
            </p:nvSpPr>
            <p:spPr bwMode="auto">
              <a:xfrm>
                <a:off x="1160" y="2683"/>
                <a:ext cx="342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10</a:t>
                </a:r>
              </a:p>
            </p:txBody>
          </p:sp>
          <p:sp>
            <p:nvSpPr>
              <p:cNvPr id="35883" name="Rectangle 43"/>
              <p:cNvSpPr>
                <a:spLocks noChangeArrowheads="1"/>
              </p:cNvSpPr>
              <p:nvPr/>
            </p:nvSpPr>
            <p:spPr bwMode="auto">
              <a:xfrm>
                <a:off x="1160" y="1530"/>
                <a:ext cx="34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50</a:t>
                </a:r>
              </a:p>
            </p:txBody>
          </p:sp>
          <p:sp>
            <p:nvSpPr>
              <p:cNvPr id="35884" name="Rectangle 44"/>
              <p:cNvSpPr>
                <a:spLocks noChangeArrowheads="1"/>
              </p:cNvSpPr>
              <p:nvPr/>
            </p:nvSpPr>
            <p:spPr bwMode="auto">
              <a:xfrm>
                <a:off x="1160" y="1242"/>
                <a:ext cx="342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60</a:t>
                </a:r>
              </a:p>
            </p:txBody>
          </p:sp>
          <p:sp>
            <p:nvSpPr>
              <p:cNvPr id="35885" name="Rectangle 45"/>
              <p:cNvSpPr>
                <a:spLocks noChangeArrowheads="1"/>
              </p:cNvSpPr>
              <p:nvPr/>
            </p:nvSpPr>
            <p:spPr bwMode="auto">
              <a:xfrm>
                <a:off x="1160" y="1804"/>
                <a:ext cx="34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40</a:t>
                </a:r>
              </a:p>
            </p:txBody>
          </p:sp>
          <p:sp>
            <p:nvSpPr>
              <p:cNvPr id="35886" name="Rectangle 46"/>
              <p:cNvSpPr>
                <a:spLocks noChangeArrowheads="1"/>
              </p:cNvSpPr>
              <p:nvPr/>
            </p:nvSpPr>
            <p:spPr bwMode="auto">
              <a:xfrm>
                <a:off x="1160" y="2081"/>
                <a:ext cx="34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30</a:t>
                </a:r>
              </a:p>
            </p:txBody>
          </p:sp>
          <p:sp>
            <p:nvSpPr>
              <p:cNvPr id="35887" name="Rectangle 47"/>
              <p:cNvSpPr>
                <a:spLocks noChangeArrowheads="1"/>
              </p:cNvSpPr>
              <p:nvPr/>
            </p:nvSpPr>
            <p:spPr bwMode="auto">
              <a:xfrm>
                <a:off x="1160" y="2360"/>
                <a:ext cx="34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20</a:t>
                </a:r>
              </a:p>
            </p:txBody>
          </p:sp>
          <p:sp>
            <p:nvSpPr>
              <p:cNvPr id="35888" name="Rectangle 48"/>
              <p:cNvSpPr>
                <a:spLocks noChangeArrowheads="1"/>
              </p:cNvSpPr>
              <p:nvPr/>
            </p:nvSpPr>
            <p:spPr bwMode="auto">
              <a:xfrm>
                <a:off x="1176" y="2976"/>
                <a:ext cx="342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  0</a:t>
                </a:r>
              </a:p>
            </p:txBody>
          </p:sp>
          <p:sp>
            <p:nvSpPr>
              <p:cNvPr id="35889" name="Rectangle 49"/>
              <p:cNvSpPr>
                <a:spLocks noChangeArrowheads="1"/>
              </p:cNvSpPr>
              <p:nvPr/>
            </p:nvSpPr>
            <p:spPr bwMode="auto">
              <a:xfrm rot="-5400000">
                <a:off x="-24" y="2227"/>
                <a:ext cx="2007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algn="r">
                  <a:lnSpc>
                    <a:spcPct val="90000"/>
                  </a:lnSpc>
                </a:pPr>
                <a:r>
                  <a:rPr lang="en-US" sz="1800" b="1">
                    <a:latin typeface="Arial" pitchFamily="34" charset="0"/>
                  </a:rPr>
                  <a:t>% adult population</a:t>
                </a:r>
                <a:endParaRPr lang="en-US" sz="1600" b="1">
                  <a:latin typeface="Tahoma" pitchFamily="34" charset="0"/>
                </a:endParaRPr>
              </a:p>
            </p:txBody>
          </p:sp>
          <p:sp>
            <p:nvSpPr>
              <p:cNvPr id="35890" name="Line 50"/>
              <p:cNvSpPr>
                <a:spLocks noChangeShapeType="1"/>
              </p:cNvSpPr>
              <p:nvPr/>
            </p:nvSpPr>
            <p:spPr bwMode="auto">
              <a:xfrm flipH="1">
                <a:off x="1457" y="1105"/>
                <a:ext cx="59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91" name="Rectangle 51"/>
              <p:cNvSpPr>
                <a:spLocks noChangeArrowheads="1"/>
              </p:cNvSpPr>
              <p:nvPr/>
            </p:nvSpPr>
            <p:spPr bwMode="auto">
              <a:xfrm>
                <a:off x="1160" y="948"/>
                <a:ext cx="34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Helvetica" charset="0"/>
                    <a:ea typeface="SimSun" pitchFamily="2" charset="-122"/>
                  </a:rPr>
                  <a:t>70</a:t>
                </a:r>
              </a:p>
            </p:txBody>
          </p:sp>
        </p:grpSp>
        <p:grpSp>
          <p:nvGrpSpPr>
            <p:cNvPr id="35861" name="Group 52"/>
            <p:cNvGrpSpPr>
              <a:grpSpLocks/>
            </p:cNvGrpSpPr>
            <p:nvPr/>
          </p:nvGrpSpPr>
          <p:grpSpPr bwMode="auto">
            <a:xfrm>
              <a:off x="2716" y="2067"/>
              <a:ext cx="1022" cy="1766"/>
              <a:chOff x="3053" y="2062"/>
              <a:chExt cx="1309" cy="1910"/>
            </a:xfrm>
          </p:grpSpPr>
          <p:grpSp>
            <p:nvGrpSpPr>
              <p:cNvPr id="35862" name="Group 53"/>
              <p:cNvGrpSpPr>
                <a:grpSpLocks/>
              </p:cNvGrpSpPr>
              <p:nvPr/>
            </p:nvGrpSpPr>
            <p:grpSpPr bwMode="auto">
              <a:xfrm>
                <a:off x="3053" y="2062"/>
                <a:ext cx="1309" cy="1623"/>
                <a:chOff x="3053" y="2062"/>
                <a:chExt cx="1309" cy="1623"/>
              </a:xfrm>
            </p:grpSpPr>
            <p:grpSp>
              <p:nvGrpSpPr>
                <p:cNvPr id="35864" name="Group 54"/>
                <p:cNvGrpSpPr>
                  <a:grpSpLocks/>
                </p:cNvGrpSpPr>
                <p:nvPr/>
              </p:nvGrpSpPr>
              <p:grpSpPr bwMode="auto">
                <a:xfrm>
                  <a:off x="3053" y="2062"/>
                  <a:ext cx="1309" cy="1459"/>
                  <a:chOff x="2741" y="2062"/>
                  <a:chExt cx="1309" cy="1459"/>
                </a:xfrm>
              </p:grpSpPr>
              <p:sp>
                <p:nvSpPr>
                  <p:cNvPr id="3586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269" y="2688"/>
                    <a:ext cx="248" cy="44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643" y="2885"/>
                    <a:ext cx="248" cy="24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1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811" y="2062"/>
                    <a:ext cx="250" cy="106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E4776"/>
                      </a:gs>
                      <a:gs pos="50000">
                        <a:srgbClr val="CC99FF"/>
                      </a:gs>
                      <a:gs pos="100000">
                        <a:srgbClr val="5E4776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741" y="3274"/>
                    <a:ext cx="619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/>
                    <a:r>
                      <a:rPr lang="en-US" altLang="zh-CN" sz="1600" b="1">
                        <a:latin typeface="Arial" pitchFamily="34" charset="0"/>
                        <a:ea typeface="SimSun" pitchFamily="2" charset="-122"/>
                      </a:rPr>
                      <a:t>Month</a:t>
                    </a:r>
                  </a:p>
                </p:txBody>
              </p:sp>
              <p:sp>
                <p:nvSpPr>
                  <p:cNvPr id="358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3274"/>
                    <a:ext cx="601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/>
                    <a:r>
                      <a:rPr lang="en-US" altLang="zh-CN" sz="1600" b="1">
                        <a:latin typeface="Arial" pitchFamily="34" charset="0"/>
                        <a:ea typeface="SimSun" pitchFamily="2" charset="-122"/>
                      </a:rPr>
                      <a:t>Week </a:t>
                    </a:r>
                  </a:p>
                </p:txBody>
              </p:sp>
              <p:sp>
                <p:nvSpPr>
                  <p:cNvPr id="3587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617" y="3274"/>
                    <a:ext cx="433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l"/>
                    <a:r>
                      <a:rPr lang="en-US" altLang="zh-CN" sz="1600" b="1">
                        <a:latin typeface="Arial" pitchFamily="34" charset="0"/>
                        <a:ea typeface="SimSun" pitchFamily="2" charset="-122"/>
                      </a:rPr>
                      <a:t>Day</a:t>
                    </a:r>
                  </a:p>
                </p:txBody>
              </p:sp>
            </p:grpSp>
            <p:grpSp>
              <p:nvGrpSpPr>
                <p:cNvPr id="35865" name="Group 61"/>
                <p:cNvGrpSpPr>
                  <a:grpSpLocks/>
                </p:cNvGrpSpPr>
                <p:nvPr/>
              </p:nvGrpSpPr>
              <p:grpSpPr bwMode="auto">
                <a:xfrm>
                  <a:off x="3053" y="3578"/>
                  <a:ext cx="1237" cy="107"/>
                  <a:chOff x="1884" y="3359"/>
                  <a:chExt cx="1533" cy="95"/>
                </a:xfrm>
              </p:grpSpPr>
              <p:sp>
                <p:nvSpPr>
                  <p:cNvPr id="3586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886" y="3406"/>
                    <a:ext cx="152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5867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4" y="3359"/>
                    <a:ext cx="0" cy="95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5868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7" y="3367"/>
                    <a:ext cx="0" cy="65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5863" name="Rectangle 65"/>
              <p:cNvSpPr>
                <a:spLocks noChangeArrowheads="1"/>
              </p:cNvSpPr>
              <p:nvPr/>
            </p:nvSpPr>
            <p:spPr bwMode="auto">
              <a:xfrm>
                <a:off x="3376" y="3703"/>
                <a:ext cx="67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altLang="zh-CN" sz="1800" b="1">
                    <a:latin typeface="Arial" pitchFamily="34" charset="0"/>
                    <a:ea typeface="SimSun" pitchFamily="2" charset="-122"/>
                  </a:rPr>
                  <a:t>GORD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 disease (GORD)</a:t>
            </a:r>
          </a:p>
        </p:txBody>
      </p:sp>
      <p:pic>
        <p:nvPicPr>
          <p:cNvPr id="36867" name="Picture 5" descr="d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889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a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922712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i="1" dirty="0" smtClean="0"/>
              <a:t>Helicobacter pylori</a:t>
            </a:r>
            <a:r>
              <a:rPr lang="en-GB" dirty="0" smtClean="0"/>
              <a:t>?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4318000" cy="3290887"/>
          </a:xfrm>
          <a:noFill/>
        </p:spPr>
        <p:txBody>
          <a:bodyPr/>
          <a:lstStyle/>
          <a:p>
            <a:r>
              <a:rPr lang="en-GB" dirty="0" smtClean="0"/>
              <a:t>Gram-negative, spiral bacterium</a:t>
            </a:r>
          </a:p>
          <a:p>
            <a:r>
              <a:rPr lang="en-GB" dirty="0" smtClean="0"/>
              <a:t>Colonises the gastric mucosa</a:t>
            </a:r>
          </a:p>
          <a:p>
            <a:r>
              <a:rPr lang="en-GB" dirty="0" smtClean="0"/>
              <a:t>Infection persists for life unless treated</a:t>
            </a:r>
          </a:p>
          <a:p>
            <a:endParaRPr lang="en-US" dirty="0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2325" y="2255838"/>
            <a:ext cx="2990850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Epidemiology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i="1" dirty="0" smtClean="0"/>
              <a:t>H. pylori</a:t>
            </a:r>
            <a:r>
              <a:rPr lang="en-GB" dirty="0" smtClean="0"/>
              <a:t> is found in 50% of the world’s population.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Geographic distribution is closely linked to socio-economic development.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443663" y="6308725"/>
            <a:ext cx="190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http://www.helico.com/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588962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4495800" y="2590800"/>
            <a:ext cx="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76600" y="2971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alibri" pitchFamily="34" charset="0"/>
              </a:rPr>
              <a:t>Chronic gastritis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2771775" y="3500438"/>
            <a:ext cx="175260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495800" y="3505200"/>
            <a:ext cx="1828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9750" y="4121150"/>
            <a:ext cx="22034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85% - no long term effects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324600" y="4121150"/>
            <a:ext cx="2514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alibri" pitchFamily="34" charset="0"/>
              </a:rPr>
              <a:t>14% - peptic ulceration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495800" y="3505200"/>
            <a:ext cx="4763" cy="15795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105400" y="5410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411413" y="5084763"/>
            <a:ext cx="4176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alibri" pitchFamily="34" charset="0"/>
              </a:rPr>
              <a:t>1% gastric adenocarcinoma or lymphoma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GB" smtClean="0"/>
              <a:t>Helicobacter Related Disease</a:t>
            </a:r>
          </a:p>
        </p:txBody>
      </p:sp>
      <p:pic>
        <p:nvPicPr>
          <p:cNvPr id="40972" name="Picture 12" descr="Helicobacter pylori 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593850"/>
            <a:ext cx="1223963" cy="99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 smtClean="0"/>
              <a:t>Gastric ulcer &amp; cancers</a:t>
            </a: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76400" y="4572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Symbol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5095"/>
            <a:ext cx="2527144" cy="2527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17032"/>
            <a:ext cx="2623154" cy="2485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74" y="1815493"/>
            <a:ext cx="2513342" cy="2506745"/>
          </a:xfrm>
          <a:prstGeom prst="rect">
            <a:avLst/>
          </a:prstGeom>
        </p:spPr>
      </p:pic>
    </p:spTree>
  </p:cSld>
  <p:clrMapOvr>
    <a:masterClrMapping/>
  </p:clrMapOvr>
  <p:transition spd="slow" advTm="2675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mtClean="0"/>
              <a:t>Duodenal ulcer</a:t>
            </a:r>
            <a:r>
              <a:rPr lang="en-GB" b="0" smtClean="0"/>
              <a:t/>
            </a:r>
            <a:br>
              <a:rPr lang="en-GB" b="0" smtClean="0"/>
            </a:br>
            <a:endParaRPr lang="en-GB" b="0" smtClean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76400" y="4572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Symbol" pitchFamily="18" charset="2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790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482424"/>
      </p:ext>
    </p:extLst>
  </p:cSld>
  <p:clrMapOvr>
    <a:masterClrMapping/>
  </p:clrMapOvr>
  <p:transition spd="slow" advTm="2675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1117600" y="266700"/>
            <a:ext cx="6908800" cy="1143000"/>
          </a:xfrm>
        </p:spPr>
        <p:txBody>
          <a:bodyPr/>
          <a:lstStyle/>
          <a:p>
            <a:r>
              <a:rPr lang="en-GB" smtClean="0"/>
              <a:t>Bleeding ulcer</a:t>
            </a:r>
          </a:p>
        </p:txBody>
      </p:sp>
      <p:pic>
        <p:nvPicPr>
          <p:cNvPr id="962566" name="ARM1_3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90341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4140200" y="1916113"/>
            <a:ext cx="46085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Peptic ulceration affects up to 10% population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Estimated to cause up to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16,500 deaths each year in USA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2,000 deaths each year in UK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>
                <a:latin typeface="Calibri" pitchFamily="34" charset="0"/>
              </a:rPr>
              <a:t>NSAIDS &amp; </a:t>
            </a:r>
            <a:r>
              <a:rPr lang="en-GB" i="1">
                <a:latin typeface="Calibri" pitchFamily="34" charset="0"/>
              </a:rPr>
              <a:t>H. pylori</a:t>
            </a:r>
            <a:r>
              <a:rPr lang="en-GB">
                <a:latin typeface="Calibri" pitchFamily="34" charset="0"/>
              </a:rPr>
              <a:t> factors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62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56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2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62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56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200900" cy="792162"/>
          </a:xfrm>
        </p:spPr>
        <p:txBody>
          <a:bodyPr/>
          <a:lstStyle/>
          <a:p>
            <a:r>
              <a:rPr lang="en-GB" smtClean="0"/>
              <a:t>UK Mortality from Cancer in the GI Tract</a:t>
            </a:r>
          </a:p>
        </p:txBody>
      </p:sp>
      <p:pic>
        <p:nvPicPr>
          <p:cNvPr id="45059" name="Picture 5" descr="Figure 1.1: The 20 most common causes of death from cancer, UK, 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/>
          <a:stretch>
            <a:fillRect/>
          </a:stretch>
        </p:blipFill>
        <p:spPr bwMode="auto">
          <a:xfrm>
            <a:off x="2195513" y="1268413"/>
            <a:ext cx="56165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2339975" y="1700213"/>
            <a:ext cx="287338" cy="2592387"/>
            <a:chOff x="1474" y="1071"/>
            <a:chExt cx="181" cy="1633"/>
          </a:xfrm>
        </p:grpSpPr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1474" y="1071"/>
              <a:ext cx="181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1474" y="1480"/>
              <a:ext cx="181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474" y="1616"/>
              <a:ext cx="181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474" y="1752"/>
              <a:ext cx="181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474" y="2704"/>
              <a:ext cx="181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Colorectal Neoplasia</a:t>
            </a:r>
          </a:p>
        </p:txBody>
      </p:sp>
      <p:pic>
        <p:nvPicPr>
          <p:cNvPr id="46083" name="Picture 5" descr="20061206193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69119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ColonicPoly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22320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polyps-colon-can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2312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Functions of the Alimentary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Digestion of food</a:t>
            </a:r>
          </a:p>
          <a:p>
            <a:r>
              <a:rPr lang="en-GB" smtClean="0"/>
              <a:t>Absorption of nutrients</a:t>
            </a:r>
          </a:p>
          <a:p>
            <a:r>
              <a:rPr lang="en-GB" smtClean="0"/>
              <a:t>Motility from mouth to anus</a:t>
            </a:r>
          </a:p>
          <a:p>
            <a:r>
              <a:rPr lang="en-GB" smtClean="0"/>
              <a:t>Barrier </a:t>
            </a:r>
          </a:p>
          <a:p>
            <a:r>
              <a:rPr lang="en-GB" smtClean="0"/>
              <a:t>Immunological </a:t>
            </a:r>
          </a:p>
          <a:p>
            <a:r>
              <a:rPr lang="en-GB" smtClean="0"/>
              <a:t>Endocrine</a:t>
            </a:r>
          </a:p>
          <a:p>
            <a:r>
              <a:rPr lang="en-GB" smtClean="0"/>
              <a:t>Metabolic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Colorectal Neoplasia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08962" cy="4535487"/>
          </a:xfrm>
        </p:spPr>
        <p:txBody>
          <a:bodyPr/>
          <a:lstStyle/>
          <a:p>
            <a:r>
              <a:rPr lang="en-GB" smtClean="0"/>
              <a:t>Lifetime incidence</a:t>
            </a:r>
          </a:p>
          <a:p>
            <a:pPr lvl="1"/>
            <a:r>
              <a:rPr lang="en-GB" smtClean="0"/>
              <a:t>Polyps 25%</a:t>
            </a:r>
          </a:p>
          <a:p>
            <a:pPr lvl="1"/>
            <a:r>
              <a:rPr lang="en-GB" smtClean="0"/>
              <a:t>Carcinoma ~6%</a:t>
            </a:r>
          </a:p>
          <a:p>
            <a:r>
              <a:rPr lang="en-GB" smtClean="0"/>
              <a:t>Genetic &amp; dietary factors</a:t>
            </a:r>
          </a:p>
          <a:p>
            <a:r>
              <a:rPr lang="en-GB" smtClean="0"/>
              <a:t>Prevention by colonoscopic screening</a:t>
            </a:r>
          </a:p>
          <a:p>
            <a:r>
              <a:rPr lang="en-GB" smtClean="0"/>
              <a:t>Surgery for cancer</a:t>
            </a:r>
          </a:p>
          <a:p>
            <a:r>
              <a:rPr lang="en-GB" smtClean="0"/>
              <a:t>Prognosis excellent at early stages (5 year survival)</a:t>
            </a:r>
          </a:p>
          <a:p>
            <a:pPr lvl="1"/>
            <a:r>
              <a:rPr lang="en-GB" smtClean="0"/>
              <a:t>Duke’s A	95%</a:t>
            </a:r>
          </a:p>
          <a:p>
            <a:pPr lvl="1"/>
            <a:r>
              <a:rPr lang="en-GB" smtClean="0"/>
              <a:t>Duke’s B 	85%</a:t>
            </a:r>
          </a:p>
          <a:p>
            <a:pPr lvl="1"/>
            <a:r>
              <a:rPr lang="en-GB" smtClean="0"/>
              <a:t>Duke’s C	50%</a:t>
            </a:r>
          </a:p>
          <a:p>
            <a:pPr lvl="1"/>
            <a:r>
              <a:rPr lang="en-GB" smtClean="0"/>
              <a:t>Duke’s D	15%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Gastrointestinal Cancers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smtClean="0"/>
              <a:t>Liver cancer</a:t>
            </a:r>
          </a:p>
          <a:p>
            <a:pPr lvl="1"/>
            <a:r>
              <a:rPr lang="en-GB" smtClean="0"/>
              <a:t>most is metastatic</a:t>
            </a:r>
          </a:p>
          <a:p>
            <a:pPr lvl="1"/>
            <a:r>
              <a:rPr lang="en-GB" smtClean="0"/>
              <a:t>primary liver cancer (hepatocellular and cholangio carcinomas) 2000 cases pa</a:t>
            </a:r>
          </a:p>
          <a:p>
            <a:pPr lvl="1"/>
            <a:r>
              <a:rPr lang="en-GB" smtClean="0">
                <a:sym typeface="Symbol" pitchFamily="18" charset="2"/>
              </a:rPr>
              <a:t>primary liver cell cancer (HCC) higher in cirrhosis</a:t>
            </a:r>
          </a:p>
          <a:p>
            <a:pPr lvl="1"/>
            <a:r>
              <a:rPr lang="en-GB" smtClean="0">
                <a:sym typeface="Symbol" pitchFamily="18" charset="2"/>
              </a:rPr>
              <a:t>can be detected at an early stage by ultrasound scanning</a:t>
            </a:r>
          </a:p>
          <a:p>
            <a:pPr lvl="1"/>
            <a:r>
              <a:rPr lang="en-GB" smtClean="0">
                <a:sym typeface="Symbol" pitchFamily="18" charset="2"/>
              </a:rPr>
              <a:t>50% 5 year survival</a:t>
            </a:r>
          </a:p>
          <a:p>
            <a:pPr lvl="1"/>
            <a:r>
              <a:rPr lang="en-GB" smtClean="0">
                <a:sym typeface="Symbol" pitchFamily="18" charset="2"/>
              </a:rPr>
              <a:t>cholangiocarcinoma increased 20 fold in last 20yrs; no treatment.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908050"/>
            <a:ext cx="8820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600" b="1">
                <a:solidFill>
                  <a:srgbClr val="000066"/>
                </a:solidFill>
                <a:latin typeface="Calibri" pitchFamily="34" charset="0"/>
              </a:rPr>
              <a:t>Cholangiocarcinoma: An increasing problem?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116013" y="1484313"/>
            <a:ext cx="7007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800" b="1">
                <a:latin typeface="Calibri" pitchFamily="34" charset="0"/>
              </a:rPr>
              <a:t>ASMR of Intrahepatic Cholangiocarcinoma in males, </a:t>
            </a:r>
          </a:p>
          <a:p>
            <a:r>
              <a:rPr lang="en-GB" sz="1800" b="1">
                <a:latin typeface="Calibri" pitchFamily="34" charset="0"/>
              </a:rPr>
              <a:t>England and Wales, </a:t>
            </a:r>
            <a:r>
              <a:rPr lang="en-GB" sz="1600" b="1">
                <a:latin typeface="Calibri" pitchFamily="34" charset="0"/>
              </a:rPr>
              <a:t>1968-1998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Gastrointestinal Cancers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33563"/>
            <a:ext cx="7772400" cy="2090737"/>
          </a:xfrm>
          <a:noFill/>
        </p:spPr>
        <p:txBody>
          <a:bodyPr/>
          <a:lstStyle/>
          <a:p>
            <a:r>
              <a:rPr lang="en-GB" b="1" smtClean="0"/>
              <a:t>Pancreatic cancer</a:t>
            </a:r>
          </a:p>
          <a:p>
            <a:pPr lvl="1"/>
            <a:r>
              <a:rPr lang="en-GB" smtClean="0"/>
              <a:t>95% adenocarcinoma of pancreatic duct</a:t>
            </a:r>
          </a:p>
          <a:p>
            <a:pPr lvl="1"/>
            <a:r>
              <a:rPr lang="en-GB" smtClean="0"/>
              <a:t>difficult to diagnose early</a:t>
            </a:r>
          </a:p>
          <a:p>
            <a:pPr lvl="1"/>
            <a:r>
              <a:rPr lang="en-GB" smtClean="0"/>
              <a:t>one of the poorest survival rates (2% at 5y)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Inflammatory Conditions of the Intestine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smtClean="0"/>
              <a:t>Ulcerative colitis &amp; Crohn's disease</a:t>
            </a:r>
            <a:r>
              <a:rPr lang="en-GB" smtClean="0"/>
              <a:t> (IBD)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 in 400 people in the UK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8,500 new cases are diagnosed every year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Genetic effects on intestinal immune response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Morbidity &amp; increased mortality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Sepsis, drugs and surgery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b="1" smtClean="0"/>
              <a:t>Coeliac Disease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1% of UK population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Genetic sensitivity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Gluten-free diet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00563" y="58769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mtClean="0"/>
              <a:t>Crohn’s disease</a:t>
            </a:r>
            <a:r>
              <a:rPr lang="en-GB" b="0" smtClean="0">
                <a:solidFill>
                  <a:schemeClr val="tx1"/>
                </a:solidFill>
              </a:rPr>
              <a:t/>
            </a:r>
            <a:br>
              <a:rPr lang="en-GB" b="0" smtClean="0">
                <a:solidFill>
                  <a:schemeClr val="tx1"/>
                </a:solidFill>
              </a:rPr>
            </a:br>
            <a:endParaRPr lang="en-GB" b="0" smtClean="0">
              <a:solidFill>
                <a:schemeClr val="tx1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676400" y="4572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Symbol" pitchFamily="18" charset="2"/>
            </a:endParaRPr>
          </a:p>
        </p:txBody>
      </p:sp>
      <p:pic>
        <p:nvPicPr>
          <p:cNvPr id="52230" name="Picture 9" descr="cd-col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2852738"/>
            <a:ext cx="25796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0" descr="cd-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2738"/>
            <a:ext cx="25876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1116013" y="223996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Terminal Ileum</a:t>
            </a:r>
          </a:p>
        </p:txBody>
      </p:sp>
      <p:sp>
        <p:nvSpPr>
          <p:cNvPr id="52233" name="Text Box 12"/>
          <p:cNvSpPr txBox="1">
            <a:spLocks noChangeArrowheads="1"/>
          </p:cNvSpPr>
          <p:nvPr/>
        </p:nvSpPr>
        <p:spPr bwMode="auto">
          <a:xfrm>
            <a:off x="5867400" y="2239963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Colon </a:t>
            </a:r>
          </a:p>
        </p:txBody>
      </p:sp>
    </p:spTree>
  </p:cSld>
  <p:clrMapOvr>
    <a:masterClrMapping/>
  </p:clrMapOvr>
  <p:transition spd="slow" advTm="26752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42988" y="549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 eaLnBrk="1" hangingPunct="1"/>
            <a:r>
              <a:rPr lang="en-GB">
                <a:latin typeface="Arial" pitchFamily="34" charset="0"/>
              </a:rPr>
              <a:t>Ulcerative colitis; toxic megacolon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648200" y="19812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</a:pPr>
            <a:endParaRPr lang="en-GB"/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</a:pPr>
            <a:endParaRPr lang="en-GB"/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</a:pPr>
            <a:endParaRPr lang="en-GB"/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</a:pPr>
            <a:endParaRPr lang="en-GB" sz="120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44958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mtClean="0"/>
              <a:t>Duodenal Histology in Coeliac disease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676400" y="4572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Symbol" pitchFamily="18" charset="2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5528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5125"/>
            <a:ext cx="3960813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508625" y="2492375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GB">
                <a:solidFill>
                  <a:srgbClr val="000066"/>
                </a:solidFill>
              </a:rPr>
              <a:t>Normal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3276600" y="5300663"/>
            <a:ext cx="850900" cy="366712"/>
          </a:xfrm>
          <a:prstGeom prst="rightArrow">
            <a:avLst>
              <a:gd name="adj1" fmla="val 50000"/>
              <a:gd name="adj2" fmla="val 5800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AutoShape 11"/>
          <p:cNvSpPr>
            <a:spLocks noChangeArrowheads="1"/>
          </p:cNvSpPr>
          <p:nvPr/>
        </p:nvSpPr>
        <p:spPr bwMode="auto">
          <a:xfrm flipH="1">
            <a:off x="4356100" y="2492375"/>
            <a:ext cx="733425" cy="3667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971550" y="5229225"/>
            <a:ext cx="196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GB">
                <a:solidFill>
                  <a:srgbClr val="000066"/>
                </a:solidFill>
              </a:rPr>
              <a:t>Coeliac disease</a:t>
            </a:r>
          </a:p>
        </p:txBody>
      </p:sp>
    </p:spTree>
  </p:cSld>
  <p:clrMapOvr>
    <a:masterClrMapping/>
  </p:clrMapOvr>
  <p:transition spd="slow" advTm="2675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Biliary Diseases and Conditions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smtClean="0"/>
              <a:t>Gallstones</a:t>
            </a:r>
          </a:p>
          <a:p>
            <a:pPr lvl="1"/>
            <a:r>
              <a:rPr lang="en-GB" smtClean="0"/>
              <a:t>About one in ten people in Britain</a:t>
            </a:r>
          </a:p>
          <a:p>
            <a:pPr lvl="1"/>
            <a:r>
              <a:rPr lang="en-GB" smtClean="0"/>
              <a:t>especially women, overweight, middle aged or over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Biliary colic</a:t>
            </a:r>
          </a:p>
          <a:p>
            <a:pPr lvl="1"/>
            <a:r>
              <a:rPr lang="en-GB" smtClean="0"/>
              <a:t>Cholecystitis</a:t>
            </a:r>
          </a:p>
          <a:p>
            <a:pPr lvl="1"/>
            <a:r>
              <a:rPr lang="en-GB" smtClean="0"/>
              <a:t>Obstructive jaundice</a:t>
            </a:r>
          </a:p>
          <a:p>
            <a:pPr lvl="1"/>
            <a:r>
              <a:rPr lang="en-GB" smtClean="0"/>
              <a:t>Gallbladder carcinoma</a:t>
            </a:r>
          </a:p>
          <a:p>
            <a:pPr lvl="1"/>
            <a:r>
              <a:rPr lang="en-GB" smtClean="0"/>
              <a:t>Acute pancreatitis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Pancreatic Diseases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Acute pancreatitis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ild to life-threatening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lockage of pancreatic duct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ack-up of pancreatic enzymes causing severe inflammation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thanol &amp; gallstones in 80%</a:t>
            </a:r>
          </a:p>
          <a:p>
            <a:r>
              <a:rPr lang="en-GB" b="1" dirty="0" smtClean="0"/>
              <a:t>Chronic pancreatitis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ermanent damage to pancreas</a:t>
            </a:r>
          </a:p>
          <a:p>
            <a:pPr lvl="1"/>
            <a:r>
              <a:rPr lang="en-GB" dirty="0" smtClean="0">
                <a:sym typeface="Symbol" pitchFamily="18" charset="2"/>
              </a:rPr>
              <a:t>Alcohol excess main cause</a:t>
            </a:r>
          </a:p>
          <a:p>
            <a:pPr lvl="1"/>
            <a:r>
              <a:rPr lang="en-GB" dirty="0">
                <a:sym typeface="Symbol" pitchFamily="18" charset="2"/>
              </a:rPr>
              <a:t>C</a:t>
            </a:r>
            <a:r>
              <a:rPr lang="en-GB" dirty="0" smtClean="0">
                <a:sym typeface="Symbol" pitchFamily="18" charset="2"/>
              </a:rPr>
              <a:t>an greatly impair Quality of Life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GI tract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524000" y="3962400"/>
            <a:ext cx="1841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endParaRPr lang="en-GB" sz="2800" b="1">
              <a:latin typeface="Geneva" charset="0"/>
            </a:endParaRPr>
          </a:p>
          <a:p>
            <a:pPr algn="l"/>
            <a:endParaRPr lang="en-GB" sz="2800" b="1">
              <a:latin typeface="Geneva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3505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>
                <a:latin typeface="Calibri" pitchFamily="34" charset="0"/>
              </a:rPr>
              <a:t>History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>
                <a:latin typeface="Calibri" pitchFamily="34" charset="0"/>
              </a:rPr>
              <a:t>Examination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34988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Intestinal Diseases and Conditions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mtClean="0"/>
              <a:t>An estimated 200 million people around the world, on any given day, suffer from diarrhoea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mtClean="0"/>
          </a:p>
          <a:p>
            <a:r>
              <a:rPr lang="en-GB" smtClean="0"/>
              <a:t>Water and Food-borne infections</a:t>
            </a:r>
          </a:p>
          <a:p>
            <a:pPr lvl="2"/>
            <a:r>
              <a:rPr lang="en-GB" smtClean="0"/>
              <a:t>Viruses</a:t>
            </a:r>
          </a:p>
          <a:p>
            <a:pPr lvl="2"/>
            <a:r>
              <a:rPr lang="en-GB" smtClean="0"/>
              <a:t>Bacteria</a:t>
            </a:r>
          </a:p>
          <a:p>
            <a:pPr lvl="2"/>
            <a:r>
              <a:rPr lang="en-GB" smtClean="0"/>
              <a:t>Parasites</a:t>
            </a:r>
          </a:p>
          <a:p>
            <a:pPr lvl="2"/>
            <a:endParaRPr lang="en-GB" smtClean="0"/>
          </a:p>
          <a:p>
            <a:pPr lvl="2"/>
            <a:r>
              <a:rPr lang="en-GB" smtClean="0"/>
              <a:t>Clean water supply essential</a:t>
            </a:r>
          </a:p>
          <a:p>
            <a:pPr lvl="2"/>
            <a:r>
              <a:rPr lang="en-GB" smtClean="0"/>
              <a:t>Enormous global indirect costs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Large Bowel Diseases &amp; Conditions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smtClean="0"/>
              <a:t>Irritable bowel syndrome (IBS)</a:t>
            </a:r>
            <a:r>
              <a:rPr lang="en-GB" smtClean="0"/>
              <a:t> 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IBS is very common</a:t>
            </a:r>
          </a:p>
          <a:p>
            <a:pPr lvl="1"/>
            <a:r>
              <a:rPr lang="en-GB" smtClean="0"/>
              <a:t>1 in 3 of population at one time or another</a:t>
            </a:r>
          </a:p>
          <a:p>
            <a:pPr lvl="1"/>
            <a:r>
              <a:rPr lang="en-GB" smtClean="0"/>
              <a:t>1 in 10 people suffer symptoms bad enough to go to a doctor</a:t>
            </a:r>
          </a:p>
          <a:p>
            <a:endParaRPr lang="en-GB" smtClean="0"/>
          </a:p>
          <a:p>
            <a:pPr lvl="1"/>
            <a:r>
              <a:rPr lang="en-GB" smtClean="0"/>
              <a:t>Constipation-predominant</a:t>
            </a:r>
          </a:p>
          <a:p>
            <a:pPr lvl="1"/>
            <a:r>
              <a:rPr lang="en-GB" smtClean="0"/>
              <a:t>Diarrhoea-predominant</a:t>
            </a:r>
          </a:p>
          <a:p>
            <a:pPr lvl="1"/>
            <a:r>
              <a:rPr lang="en-GB" smtClean="0"/>
              <a:t>Bloating / pain / mixed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Anal Diseases &amp; Conditions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Faecal incontinence (soiling) may affect 1 in 20 people</a:t>
            </a:r>
          </a:p>
          <a:p>
            <a:endParaRPr lang="en-GB" smtClean="0"/>
          </a:p>
          <a:p>
            <a:r>
              <a:rPr lang="en-GB" smtClean="0"/>
              <a:t>About half the population has haemorrhoids by age 50</a:t>
            </a:r>
          </a:p>
          <a:p>
            <a:endParaRPr lang="en-GB" smtClean="0"/>
          </a:p>
          <a:p>
            <a:r>
              <a:rPr lang="en-GB" smtClean="0"/>
              <a:t>Over half the over 70's population of the UK have diverticula of the large intestine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Economic Burden of GI Disease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Wellcome Trust PRISM Project 1995/6</a:t>
            </a:r>
          </a:p>
          <a:p>
            <a:r>
              <a:rPr lang="en-GB" smtClean="0"/>
              <a:t>Summary of costs</a:t>
            </a:r>
          </a:p>
          <a:p>
            <a:pPr lvl="1"/>
            <a:r>
              <a:rPr lang="en-GB" smtClean="0"/>
              <a:t>Mortality &amp; lost years</a:t>
            </a:r>
          </a:p>
          <a:p>
            <a:pPr lvl="1"/>
            <a:r>
              <a:rPr lang="en-GB" smtClean="0"/>
              <a:t>Absence from work</a:t>
            </a:r>
          </a:p>
          <a:p>
            <a:pPr lvl="1"/>
            <a:r>
              <a:rPr lang="en-GB" smtClean="0"/>
              <a:t>Morbidity</a:t>
            </a:r>
          </a:p>
          <a:p>
            <a:pPr lvl="1"/>
            <a:r>
              <a:rPr lang="en-GB" smtClean="0"/>
              <a:t>NHS prescription costs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Population based mortality rates for major disease groupings, in</a:t>
            </a:r>
            <a:br>
              <a:rPr lang="en-US" sz="2200" smtClean="0"/>
            </a:br>
            <a:r>
              <a:rPr lang="en-US" sz="2200" smtClean="0"/>
              <a:t>England and Wales, 2000: people of all ages.</a:t>
            </a:r>
            <a:br>
              <a:rPr lang="en-US" sz="2200" smtClean="0"/>
            </a:br>
            <a:r>
              <a:rPr lang="en-US" sz="2200" smtClean="0"/>
              <a:t> Source: ONS, 2001.</a:t>
            </a:r>
            <a:endParaRPr lang="en-GB" sz="2200" smtClean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756126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20925"/>
            <a:ext cx="8856662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Mortality from Digestive Diseases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47750"/>
          </a:xfrm>
        </p:spPr>
        <p:txBody>
          <a:bodyPr/>
          <a:lstStyle/>
          <a:p>
            <a:r>
              <a:rPr lang="en-GB" smtClean="0"/>
              <a:t>Economic Burden of GI Disease in UK</a:t>
            </a:r>
            <a:br>
              <a:rPr lang="en-GB" smtClean="0"/>
            </a:br>
            <a:r>
              <a:rPr lang="en-GB" sz="2000" smtClean="0"/>
              <a:t>(BSG PRISM study – Wellcome Trust 1995/6; updated to 2004)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557338"/>
            <a:ext cx="6699250" cy="454342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000" b="1" smtClean="0"/>
              <a:t>Loss of productive work</a:t>
            </a:r>
            <a:r>
              <a:rPr lang="en-GB" sz="2000" smtClean="0"/>
              <a:t>		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dying early			£3.23 billion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long-term absence			£1.05 billion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short-term absence		£2.90 billion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GB" sz="2000" smtClean="0"/>
              <a:t>				Total	=	£7.18 billion</a:t>
            </a:r>
          </a:p>
          <a:p>
            <a:pPr lvl="1">
              <a:spcBef>
                <a:spcPct val="0"/>
              </a:spcBef>
            </a:pPr>
            <a:endParaRPr lang="en-GB" sz="2000" smtClean="0"/>
          </a:p>
          <a:p>
            <a:pPr>
              <a:spcBef>
                <a:spcPct val="0"/>
              </a:spcBef>
            </a:pPr>
            <a:r>
              <a:rPr lang="en-GB" sz="2000" b="1" smtClean="0"/>
              <a:t>NHS costs</a:t>
            </a:r>
            <a:r>
              <a:rPr lang="en-GB" sz="2000" smtClean="0"/>
              <a:t>			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in-patients			£1.40 billion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primary care			£0.14 billion</a:t>
            </a:r>
          </a:p>
          <a:p>
            <a:pPr lvl="1">
              <a:spcBef>
                <a:spcPct val="0"/>
              </a:spcBef>
            </a:pPr>
            <a:r>
              <a:rPr lang="en-GB" sz="2000" smtClean="0"/>
              <a:t>Drugs				£0.80 billion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GB" sz="2000" smtClean="0"/>
              <a:t>				Total	=	£2.34 billion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GB" sz="2000" smtClean="0"/>
              <a:t>+	out-patients + community services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GB" sz="2000" smtClean="0"/>
          </a:p>
          <a:p>
            <a:pPr lvl="1">
              <a:spcBef>
                <a:spcPct val="0"/>
              </a:spcBef>
              <a:buFontTx/>
              <a:buNone/>
            </a:pPr>
            <a:r>
              <a:rPr lang="en-GB" sz="2000" smtClean="0"/>
              <a:t>				</a:t>
            </a:r>
            <a:r>
              <a:rPr lang="en-GB" sz="2000" b="1" smtClean="0"/>
              <a:t>Total 	&gt;	£10 billion</a:t>
            </a:r>
            <a:endParaRPr lang="en-GB" sz="2000" b="1" i="1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1916113"/>
            <a:ext cx="3962400" cy="4419600"/>
          </a:xfrm>
          <a:noFill/>
        </p:spPr>
        <p:txBody>
          <a:bodyPr/>
          <a:lstStyle/>
          <a:p>
            <a:pPr lvl="1">
              <a:buFontTx/>
              <a:buNone/>
            </a:pP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endParaRPr lang="en-GB" sz="1800" smtClean="0"/>
          </a:p>
          <a:p>
            <a:pPr lvl="1">
              <a:buFontTx/>
              <a:buNone/>
            </a:pPr>
            <a:endParaRPr lang="en-GB" sz="1800" smtClean="0"/>
          </a:p>
          <a:p>
            <a:pPr lvl="1">
              <a:buFontTx/>
              <a:buNone/>
            </a:pPr>
            <a:endParaRPr lang="en-GB" sz="1800" smtClean="0"/>
          </a:p>
          <a:p>
            <a:pPr lvl="1">
              <a:buFontTx/>
              <a:buNone/>
            </a:pPr>
            <a:endParaRPr lang="en-GB" sz="1800" smtClean="0"/>
          </a:p>
          <a:p>
            <a:pPr lvl="1">
              <a:buFontTx/>
              <a:buNone/>
            </a:pPr>
            <a:endParaRPr lang="en-GB" sz="1800" smtClean="0"/>
          </a:p>
          <a:p>
            <a:pPr lvl="1">
              <a:buFontTx/>
              <a:buNone/>
            </a:pPr>
            <a:endParaRPr lang="en-GB" sz="1800" smtClean="0"/>
          </a:p>
          <a:p>
            <a:pPr lvl="1">
              <a:buFontTx/>
              <a:buNone/>
            </a:pPr>
            <a:endParaRPr lang="en-GB" sz="1800" smtClean="0"/>
          </a:p>
          <a:p>
            <a:endParaRPr lang="en-GB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Cost of NHS Prescriptions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4648200"/>
          </a:xfrm>
          <a:noFill/>
        </p:spPr>
        <p:txBody>
          <a:bodyPr/>
          <a:lstStyle/>
          <a:p>
            <a:r>
              <a:rPr lang="en-GB" sz="2000" smtClean="0"/>
              <a:t>Classes of drug (BNF)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Antacids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Antispasmodics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Ulcer-healing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Chronic diarrhoeal agents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Laxatives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Haemorrhoid treatment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Stoma care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Intestinal secretion drugs</a:t>
            </a:r>
          </a:p>
          <a:p>
            <a:r>
              <a:rPr lang="en-GB" smtClean="0"/>
              <a:t>In 2002, 60 million prescriptions for GI drugs</a:t>
            </a:r>
            <a:endParaRPr lang="en-GB" sz="2000" smtClean="0"/>
          </a:p>
          <a:p>
            <a:r>
              <a:rPr lang="en-GB" sz="2000" smtClean="0"/>
              <a:t>Total cost to NHS for drug alone was £802 million</a:t>
            </a:r>
          </a:p>
          <a:p>
            <a:pPr lvl="1"/>
            <a:r>
              <a:rPr lang="en-GB" sz="1800" smtClean="0"/>
              <a:t>£596 million for ulcer-healing drugs</a:t>
            </a:r>
          </a:p>
          <a:p>
            <a:pPr lvl="1"/>
            <a:r>
              <a:rPr lang="en-GB" sz="1800" smtClean="0"/>
              <a:t>£51 million for laxatives</a:t>
            </a:r>
          </a:p>
          <a:p>
            <a:pPr lvl="2">
              <a:buFontTx/>
              <a:buNone/>
            </a:pPr>
            <a:endParaRPr lang="en-GB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Diseases of the Digestive Tract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Diverse group of conditions</a:t>
            </a:r>
          </a:p>
          <a:p>
            <a:r>
              <a:rPr lang="en-GB" smtClean="0"/>
              <a:t>Major impact on health</a:t>
            </a:r>
          </a:p>
          <a:p>
            <a:r>
              <a:rPr lang="en-GB" smtClean="0"/>
              <a:t>Significant economic burden</a:t>
            </a:r>
          </a:p>
          <a:p>
            <a:r>
              <a:rPr lang="en-GB" smtClean="0"/>
              <a:t>Significant impact on Quality of Life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Symptoms of Digestive Diseases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General</a:t>
            </a:r>
          </a:p>
          <a:p>
            <a:r>
              <a:rPr lang="en-GB" smtClean="0"/>
              <a:t>Upper GI Tract</a:t>
            </a:r>
          </a:p>
          <a:p>
            <a:r>
              <a:rPr lang="en-GB" smtClean="0"/>
              <a:t>Liver &amp; Biliary</a:t>
            </a:r>
          </a:p>
          <a:p>
            <a:r>
              <a:rPr lang="en-GB" smtClean="0"/>
              <a:t>Mid GI Tract &amp; Pancreas</a:t>
            </a:r>
          </a:p>
          <a:p>
            <a:r>
              <a:rPr lang="en-GB" smtClean="0"/>
              <a:t>Lower GI Tract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Symptoms of Digestive Diseases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General</a:t>
            </a:r>
          </a:p>
          <a:p>
            <a:pPr lvl="1"/>
            <a:r>
              <a:rPr lang="en-GB" smtClean="0"/>
              <a:t>Anorexia</a:t>
            </a:r>
          </a:p>
          <a:p>
            <a:pPr lvl="1"/>
            <a:r>
              <a:rPr lang="en-GB" smtClean="0"/>
              <a:t>Weight loss</a:t>
            </a:r>
          </a:p>
          <a:p>
            <a:pPr lvl="1"/>
            <a:r>
              <a:rPr lang="en-GB" smtClean="0"/>
              <a:t>Anaemia</a:t>
            </a:r>
          </a:p>
          <a:p>
            <a:r>
              <a:rPr lang="en-GB" smtClean="0">
                <a:solidFill>
                  <a:schemeClr val="folHlink"/>
                </a:solidFill>
              </a:rPr>
              <a:t>Upper GI Tract</a:t>
            </a:r>
          </a:p>
          <a:p>
            <a:r>
              <a:rPr lang="en-GB" smtClean="0">
                <a:solidFill>
                  <a:schemeClr val="folHlink"/>
                </a:solidFill>
              </a:rPr>
              <a:t>Liver &amp; Biliary</a:t>
            </a:r>
          </a:p>
          <a:p>
            <a:r>
              <a:rPr lang="en-GB" smtClean="0">
                <a:solidFill>
                  <a:schemeClr val="folHlink"/>
                </a:solidFill>
              </a:rPr>
              <a:t>Mid GI Tract &amp; Pancreas</a:t>
            </a:r>
          </a:p>
          <a:p>
            <a:r>
              <a:rPr lang="en-GB" smtClean="0">
                <a:solidFill>
                  <a:schemeClr val="folHlink"/>
                </a:solidFill>
              </a:rPr>
              <a:t>Lower GI Tract</a:t>
            </a:r>
          </a:p>
          <a:p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Symptoms of Digestive Diseases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folHlink"/>
                </a:solidFill>
              </a:rPr>
              <a:t>General</a:t>
            </a:r>
          </a:p>
          <a:p>
            <a:pPr>
              <a:lnSpc>
                <a:spcPct val="90000"/>
              </a:lnSpc>
            </a:pPr>
            <a:r>
              <a:rPr lang="en-GB" smtClean="0"/>
              <a:t>Upper GI Tract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Haematemesis and Melaena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Nausea  &amp; vomiting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Dysphagia, odynophagia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Heartburn, acid regurgitation &amp; belching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Chest pain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Epigastric pain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folHlink"/>
                </a:solidFill>
              </a:rPr>
              <a:t>Liver &amp; Biliary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folHlink"/>
                </a:solidFill>
              </a:rPr>
              <a:t>Mid GI Tract &amp; Pancreas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folHlink"/>
                </a:solidFill>
              </a:rPr>
              <a:t>Lower GI Tract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Symptoms of Digestive Diseases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General</a:t>
            </a:r>
          </a:p>
          <a:p>
            <a:r>
              <a:rPr lang="en-GB" smtClean="0">
                <a:solidFill>
                  <a:schemeClr val="folHlink"/>
                </a:solidFill>
              </a:rPr>
              <a:t>Upper GI Tract</a:t>
            </a:r>
          </a:p>
          <a:p>
            <a:r>
              <a:rPr lang="en-GB" smtClean="0"/>
              <a:t>Liver &amp; Biliary</a:t>
            </a:r>
          </a:p>
          <a:p>
            <a:pPr lvl="1"/>
            <a:r>
              <a:rPr lang="en-GB" smtClean="0"/>
              <a:t>RUQ pain </a:t>
            </a:r>
          </a:p>
          <a:p>
            <a:pPr lvl="1"/>
            <a:r>
              <a:rPr lang="en-GB" smtClean="0"/>
              <a:t>Biliary Colic</a:t>
            </a:r>
          </a:p>
          <a:p>
            <a:pPr lvl="1"/>
            <a:r>
              <a:rPr lang="en-GB" smtClean="0"/>
              <a:t>Jaundice</a:t>
            </a:r>
          </a:p>
          <a:p>
            <a:pPr lvl="1"/>
            <a:r>
              <a:rPr lang="en-GB" smtClean="0"/>
              <a:t>Dark Urine / pale stool</a:t>
            </a:r>
          </a:p>
          <a:p>
            <a:pPr lvl="1"/>
            <a:r>
              <a:rPr lang="en-GB" smtClean="0"/>
              <a:t>Abdominal distension (Ascites)</a:t>
            </a:r>
          </a:p>
          <a:p>
            <a:r>
              <a:rPr lang="en-GB" smtClean="0">
                <a:solidFill>
                  <a:schemeClr val="folHlink"/>
                </a:solidFill>
              </a:rPr>
              <a:t>Mid GI Tract &amp; Pancreas</a:t>
            </a:r>
          </a:p>
          <a:p>
            <a:r>
              <a:rPr lang="en-GB" smtClean="0">
                <a:solidFill>
                  <a:schemeClr val="folHlink"/>
                </a:solidFill>
              </a:rPr>
              <a:t>Lower GI Tract</a:t>
            </a:r>
          </a:p>
          <a:p>
            <a:endParaRPr lang="en-GB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w-clin-2003">
  <a:themeElements>
    <a:clrScheme name="1_jw-clin-2003 8">
      <a:dk1>
        <a:srgbClr val="0033CC"/>
      </a:dk1>
      <a:lt1>
        <a:srgbClr val="CC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jw-clin-200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jw-clin-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clin-20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w-clin-20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clin-20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clin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clin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clin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clin-2003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1508</Words>
  <Application>Microsoft Office PowerPoint</Application>
  <PresentationFormat>On-screen Show (4:3)</PresentationFormat>
  <Paragraphs>519</Paragraphs>
  <Slides>58</Slides>
  <Notes>58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1_jw-clin-2003</vt:lpstr>
      <vt:lpstr>Chart</vt:lpstr>
      <vt:lpstr>Graduate Entry Tuesday 4 December 2012  Introduction to the alimentary system  The burden of GI diseases</vt:lpstr>
      <vt:lpstr>Overview</vt:lpstr>
      <vt:lpstr>Organs of the Alimentary System</vt:lpstr>
      <vt:lpstr>Functions of the Alimentary System</vt:lpstr>
      <vt:lpstr>GI tract</vt:lpstr>
      <vt:lpstr>Symptoms of Digestive Diseases</vt:lpstr>
      <vt:lpstr>Symptoms of Digestive Diseases</vt:lpstr>
      <vt:lpstr>Symptoms of Digestive Diseases</vt:lpstr>
      <vt:lpstr>Symptoms of Digestive Diseases</vt:lpstr>
      <vt:lpstr>Symptoms of Digestive Diseases</vt:lpstr>
      <vt:lpstr>Symptoms of Digestive Diseases</vt:lpstr>
      <vt:lpstr>Signs of Digestive Diseases</vt:lpstr>
      <vt:lpstr>Signs of Digestive Diseases</vt:lpstr>
      <vt:lpstr>Signs of Digestive Diseases</vt:lpstr>
      <vt:lpstr>Signs of Digestive Diseases</vt:lpstr>
      <vt:lpstr>PowerPoint Presentation</vt:lpstr>
      <vt:lpstr>General statistics</vt:lpstr>
      <vt:lpstr>General statistics</vt:lpstr>
      <vt:lpstr>Contrasting Patterns of Major Diseases</vt:lpstr>
      <vt:lpstr>Burden of Disease</vt:lpstr>
      <vt:lpstr>Mortality Rates: England &amp; Wales</vt:lpstr>
      <vt:lpstr>Liver Deaths:   England &amp; Wales</vt:lpstr>
      <vt:lpstr>Age-standardised MR from CLD  in Different Countries</vt:lpstr>
      <vt:lpstr>Main Causes of Chronic Liver Disease in UK </vt:lpstr>
      <vt:lpstr>HBV Epidemiology</vt:lpstr>
      <vt:lpstr>Outcome of HBV Infection</vt:lpstr>
      <vt:lpstr>HCV Epidemiology</vt:lpstr>
      <vt:lpstr>Outcome of HCV Infection</vt:lpstr>
      <vt:lpstr>Dyspepsia</vt:lpstr>
      <vt:lpstr>Demographics of peptic ulcer, GORD &amp; dyspepsia</vt:lpstr>
      <vt:lpstr>Gastro-oesophageal reflux disease (GORD)</vt:lpstr>
      <vt:lpstr>What is Helicobacter pylori?</vt:lpstr>
      <vt:lpstr>Epidemiology</vt:lpstr>
      <vt:lpstr>Helicobacter Related Disease</vt:lpstr>
      <vt:lpstr>Gastric ulcer &amp; cancers </vt:lpstr>
      <vt:lpstr>Duodenal ulcer </vt:lpstr>
      <vt:lpstr>Bleeding ulcer</vt:lpstr>
      <vt:lpstr>UK Mortality from Cancer in the GI Tract</vt:lpstr>
      <vt:lpstr>Colorectal Neoplasia</vt:lpstr>
      <vt:lpstr>Colorectal Neoplasia</vt:lpstr>
      <vt:lpstr>Gastrointestinal Cancers</vt:lpstr>
      <vt:lpstr>PowerPoint Presentation</vt:lpstr>
      <vt:lpstr>Gastrointestinal Cancers</vt:lpstr>
      <vt:lpstr>Inflammatory Conditions of the Intestine</vt:lpstr>
      <vt:lpstr>Crohn’s disease </vt:lpstr>
      <vt:lpstr>PowerPoint Presentation</vt:lpstr>
      <vt:lpstr>Duodenal Histology in Coeliac disease</vt:lpstr>
      <vt:lpstr>Biliary Diseases and Conditions</vt:lpstr>
      <vt:lpstr>Pancreatic Diseases</vt:lpstr>
      <vt:lpstr>Intestinal Diseases and Conditions</vt:lpstr>
      <vt:lpstr>Large Bowel Diseases &amp; Conditions</vt:lpstr>
      <vt:lpstr>Anal Diseases &amp; Conditions</vt:lpstr>
      <vt:lpstr>Economic Burden of GI Disease</vt:lpstr>
      <vt:lpstr>Population based mortality rates for major disease groupings, in England and Wales, 2000: people of all ages.  Source: ONS, 2001.</vt:lpstr>
      <vt:lpstr>Mortality from Digestive Diseases</vt:lpstr>
      <vt:lpstr>Economic Burden of GI Disease in UK (BSG PRISM study – Wellcome Trust 1995/6; updated to 2004)</vt:lpstr>
      <vt:lpstr>Cost of NHS Prescriptions</vt:lpstr>
      <vt:lpstr>Diseases of the Digestive Tract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</dc:creator>
  <cp:lastModifiedBy>Shiel, Nuala</cp:lastModifiedBy>
  <cp:revision>159</cp:revision>
  <cp:lastPrinted>2002-01-07T00:33:24Z</cp:lastPrinted>
  <dcterms:created xsi:type="dcterms:W3CDTF">2000-09-18T14:17:51Z</dcterms:created>
  <dcterms:modified xsi:type="dcterms:W3CDTF">2012-12-03T13:07:40Z</dcterms:modified>
</cp:coreProperties>
</file>