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7" r:id="rId2"/>
    <p:sldId id="336" r:id="rId3"/>
    <p:sldId id="261" r:id="rId4"/>
    <p:sldId id="325" r:id="rId5"/>
    <p:sldId id="326" r:id="rId6"/>
    <p:sldId id="327" r:id="rId7"/>
    <p:sldId id="269" r:id="rId8"/>
    <p:sldId id="337" r:id="rId9"/>
    <p:sldId id="323" r:id="rId10"/>
    <p:sldId id="324" r:id="rId11"/>
    <p:sldId id="275" r:id="rId12"/>
    <p:sldId id="276" r:id="rId13"/>
    <p:sldId id="341" r:id="rId14"/>
    <p:sldId id="342" r:id="rId15"/>
    <p:sldId id="347" r:id="rId16"/>
    <p:sldId id="345" r:id="rId17"/>
    <p:sldId id="349" r:id="rId18"/>
    <p:sldId id="348" r:id="rId19"/>
    <p:sldId id="356" r:id="rId20"/>
    <p:sldId id="350" r:id="rId21"/>
    <p:sldId id="361" r:id="rId22"/>
    <p:sldId id="278" r:id="rId23"/>
    <p:sldId id="279" r:id="rId24"/>
    <p:sldId id="281" r:id="rId25"/>
    <p:sldId id="328" r:id="rId26"/>
    <p:sldId id="351" r:id="rId27"/>
    <p:sldId id="352" r:id="rId28"/>
    <p:sldId id="353" r:id="rId29"/>
    <p:sldId id="286" r:id="rId30"/>
    <p:sldId id="355" r:id="rId31"/>
    <p:sldId id="354" r:id="rId32"/>
    <p:sldId id="330" r:id="rId33"/>
    <p:sldId id="331" r:id="rId34"/>
    <p:sldId id="332" r:id="rId35"/>
    <p:sldId id="360" r:id="rId36"/>
    <p:sldId id="307" r:id="rId37"/>
    <p:sldId id="339" r:id="rId38"/>
    <p:sldId id="359" r:id="rId39"/>
    <p:sldId id="362" r:id="rId40"/>
    <p:sldId id="363" r:id="rId41"/>
    <p:sldId id="357"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46" autoAdjust="0"/>
    <p:restoredTop sz="77667" autoAdjust="0"/>
  </p:normalViewPr>
  <p:slideViewPr>
    <p:cSldViewPr>
      <p:cViewPr>
        <p:scale>
          <a:sx n="50" d="100"/>
          <a:sy n="50" d="100"/>
        </p:scale>
        <p:origin x="-804" y="-36"/>
      </p:cViewPr>
      <p:guideLst>
        <p:guide orient="horz" pos="2160"/>
        <p:guide pos="2880"/>
      </p:guideLst>
    </p:cSldViewPr>
  </p:slideViewPr>
  <p:outlineViewPr>
    <p:cViewPr>
      <p:scale>
        <a:sx n="33" d="100"/>
        <a:sy n="33" d="100"/>
      </p:scale>
      <p:origin x="0" y="520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430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7EB8DACB-9D1C-4250-8D44-41A616D5F5DD}" type="slidenum">
              <a:rPr lang="en-US"/>
              <a:pPr>
                <a:defRPr/>
              </a:pPr>
              <a:t>‹#›</a:t>
            </a:fld>
            <a:endParaRPr lang="en-US"/>
          </a:p>
        </p:txBody>
      </p:sp>
    </p:spTree>
    <p:extLst>
      <p:ext uri="{BB962C8B-B14F-4D97-AF65-F5344CB8AC3E}">
        <p14:creationId xmlns:p14="http://schemas.microsoft.com/office/powerpoint/2010/main" val="18006395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F69588E-102A-4AC4-BE83-03CCAFD9811D}" type="slidenum">
              <a:rPr lang="en-US" smtClean="0"/>
              <a:pPr eaLnBrk="1" hangingPunct="1"/>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DEAFE40-CF09-49B9-85C8-94FABA0E3023}" type="slidenum">
              <a:rPr lang="en-US" smtClean="0"/>
              <a:pPr eaLnBrk="1" hangingPunct="1"/>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E2813A8-C1A5-4913-8260-9984BB6B6AC9}" type="slidenum">
              <a:rPr lang="en-US" smtClean="0"/>
              <a:pPr eaLnBrk="1" hangingPunct="1"/>
              <a:t>11</a:t>
            </a:fld>
            <a:endParaRPr lang="en-US" smtClean="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u="sng" smtClean="0">
                <a:latin typeface="Arial" charset="0"/>
              </a:rPr>
              <a:t>Pathogenesis (slides 9 - 21)</a:t>
            </a:r>
            <a:endParaRPr lang="en-US" smtClean="0">
              <a:latin typeface="Arial" charset="0"/>
            </a:endParaRPr>
          </a:p>
          <a:p>
            <a:pPr eaLnBrk="1" hangingPunct="1"/>
            <a:r>
              <a:rPr lang="en-US" b="1" i="1" smtClean="0">
                <a:latin typeface="Arial" charset="0"/>
              </a:rPr>
              <a:t>Hepatocytes as direct cellular targets of ethanol toxicity (slides 9 - 11)</a:t>
            </a:r>
            <a:r>
              <a:rPr lang="en-US" smtClean="0">
                <a:latin typeface="Arial" charset="0"/>
              </a:rPr>
              <a:t> </a:t>
            </a:r>
          </a:p>
          <a:p>
            <a:pPr eaLnBrk="1" hangingPunct="1"/>
            <a:endParaRPr lang="en-US" smtClean="0">
              <a:latin typeface="Arial" charset="0"/>
            </a:endParaRPr>
          </a:p>
          <a:p>
            <a:pPr eaLnBrk="1" hangingPunct="1"/>
            <a:r>
              <a:rPr lang="en-US" smtClean="0">
                <a:latin typeface="Arial" charset="0"/>
              </a:rPr>
              <a:t> Slide 9.  Although the pathogenesis of alcohol-induced liver damage has been investigated for more than three decades, the cellular and molecular mechanisms involved remain poorly understood. Liver damage might be the result of direct toxic actions of ethanol or its metabolites within hepatocytes.				</a:t>
            </a:r>
          </a:p>
          <a:p>
            <a:pPr eaLnBrk="1" hangingPunct="1"/>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9CF5611-5E26-4C37-93FA-82C8ED00789D}" type="slidenum">
              <a:rPr lang="en-US" smtClean="0"/>
              <a:pPr eaLnBrk="1" hangingPunct="1"/>
              <a:t>12</a:t>
            </a:fld>
            <a:endParaRPr lang="en-US" smtClean="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a:p>
            <a:pPr eaLnBrk="1" hangingPunct="1"/>
            <a:r>
              <a:rPr lang="en-US" smtClean="0">
                <a:latin typeface="Arial" charset="0"/>
              </a:rPr>
              <a:t> Slide 10 .  According to this theory, ethanol is metabolized to acetaldehyde, a toxic and reactive metabolite, by  hepatocyte enzymes (slide 10). Under conditions of infrequent ethanol exposure, ethanol is oxidized to acetaldehyde predominately by cytosolic alcohol dehydrogenase (ADH) and the resultant acetaldehyde is quickly detoxified to acetate by mitochondrial-associated aldehyde dehydrogenase (ALDH).  Acetate, in turn, becomes a substrate for intermediary metabolism, generating CO</a:t>
            </a:r>
            <a:r>
              <a:rPr lang="en-US" baseline="-25000" smtClean="0">
                <a:latin typeface="Arial" charset="0"/>
              </a:rPr>
              <a:t>2</a:t>
            </a:r>
            <a:r>
              <a:rPr lang="en-US" smtClean="0">
                <a:latin typeface="Arial" charset="0"/>
              </a:rPr>
              <a:t> and H</a:t>
            </a:r>
            <a:r>
              <a:rPr lang="en-US" baseline="-25000" smtClean="0">
                <a:latin typeface="Arial" charset="0"/>
              </a:rPr>
              <a:t>2</a:t>
            </a:r>
            <a:r>
              <a:rPr lang="en-US" smtClean="0">
                <a:latin typeface="Arial" charset="0"/>
              </a:rPr>
              <a:t>O.  ADH/ALDH polymorphisms and drugs (Antabuse) that result in an overactivity of ADH relative to ALDH have been associated with increased liver damage in people, supporting the importance of acetaldehyde as an hepatotoxic substance.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16C071E-2ED2-449B-AAB9-401447E0F137}" type="slidenum">
              <a:rPr lang="en-US" smtClean="0"/>
              <a:pPr eaLnBrk="1" hangingPunct="1"/>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97697E6-58F9-4CE0-AA44-3F319DC571C8}" type="slidenum">
              <a:rPr lang="en-US" smtClean="0"/>
              <a:pPr eaLnBrk="1" hangingPunct="1"/>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6D2D28C-04A5-4059-920A-DC5F6ADE21BB}" type="slidenum">
              <a:rPr lang="en-GB" smtClean="0"/>
              <a:pPr eaLnBrk="1" hangingPunct="1"/>
              <a:t>15</a:t>
            </a:fld>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latin typeface="Arial" charset="0"/>
              </a:rPr>
              <a:t>Gut derived endotoxin plays an important role in alcoholic liver injury.  Alcohol ingestion results in increased translocation of LPS/endotoxin into the portal circulation.  </a:t>
            </a:r>
          </a:p>
          <a:p>
            <a:endParaRPr lang="en-GB" smtClean="0">
              <a:latin typeface="Arial" charset="0"/>
            </a:endParaRPr>
          </a:p>
          <a:p>
            <a:r>
              <a:rPr lang="en-GB" smtClean="0">
                <a:latin typeface="Arial" charset="0"/>
              </a:rPr>
              <a:t>There are several mechanisms:</a:t>
            </a:r>
          </a:p>
          <a:p>
            <a:endParaRPr lang="en-GB" smtClean="0">
              <a:latin typeface="Arial" charset="0"/>
            </a:endParaRPr>
          </a:p>
          <a:p>
            <a:pPr>
              <a:buFontTx/>
              <a:buChar char="-"/>
            </a:pPr>
            <a:r>
              <a:rPr lang="en-GB" smtClean="0">
                <a:latin typeface="Arial" charset="0"/>
              </a:rPr>
              <a:t>ETOH disrupts the GI barrier function/increases permeability resulting in increased translocation of microbial products including endotoxin to the liver.  </a:t>
            </a:r>
          </a:p>
          <a:p>
            <a:pPr>
              <a:buFontTx/>
              <a:buChar char="-"/>
            </a:pPr>
            <a:endParaRPr lang="en-GB" smtClean="0">
              <a:latin typeface="Arial" charset="0"/>
            </a:endParaRPr>
          </a:p>
          <a:p>
            <a:pPr>
              <a:buFontTx/>
              <a:buChar char="-"/>
            </a:pPr>
            <a:r>
              <a:rPr lang="en-GB" smtClean="0">
                <a:latin typeface="Arial" charset="0"/>
              </a:rPr>
              <a:t>Through TLR-4- endotoxin stimulates macrophages (part of the resident RES system) to produce both hepatotoxic like cytokines such as TNF and ROS that both contribute to hepatic cell injury/fibrosis and eventually cirrhosis.</a:t>
            </a:r>
          </a:p>
          <a:p>
            <a:pPr>
              <a:buFontTx/>
              <a:buChar char="-"/>
            </a:pPr>
            <a:endParaRPr lang="en-GB" smtClean="0">
              <a:latin typeface="Arial" charset="0"/>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516C193-B8E5-4195-8E19-E4D1B2F3EE8A}" type="slidenum">
              <a:rPr lang="en-GB" smtClean="0"/>
              <a:pPr eaLnBrk="1" hangingPunct="1"/>
              <a:t>16</a:t>
            </a:fld>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latin typeface="Arial" charset="0"/>
              </a:rPr>
              <a:t>Figure 3: LPS triggers an intracellular signalling pathway, via TLR4, that leads to the expression of pro-inflammatory cytokines including Type 1 interferons</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2602A1C-39DD-40FB-A97D-82E564FFDFC6}" type="slidenum">
              <a:rPr lang="en-GB" smtClean="0"/>
              <a:pPr eaLnBrk="1" hangingPunct="1"/>
              <a:t>17</a:t>
            </a:fld>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00DD5E-F7B6-4A30-A883-ADF8958C2523}" type="slidenum">
              <a:rPr lang="en-US" smtClean="0"/>
              <a:pPr eaLnBrk="1" hangingPunct="1"/>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34E9A79-C72E-4086-B2D3-E0E6F8FA6D8B}" type="slidenum">
              <a:rPr lang="en-US" smtClean="0"/>
              <a:pPr eaLnBrk="1" hangingPunct="1"/>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80E1BA9-B0CB-4602-93AC-FDEFB2AC846C}" type="slidenum">
              <a:rPr lang="en-US" smtClean="0"/>
              <a:pPr eaLnBrk="1" hangingPunct="1"/>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A7BD9C5-6D3A-49D1-9DDF-7892B884A7B8}" type="slidenum">
              <a:rPr lang="en-US" smtClean="0"/>
              <a:pPr eaLnBrk="1" hangingPunct="1"/>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E7330C3-919C-4224-B1C5-DF4BDF585B0B}" type="slidenum">
              <a:rPr lang="en-US" smtClean="0"/>
              <a:pPr eaLnBrk="1" hangingPunct="1"/>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0F650DE-DA22-49AB-A464-79C56681357C}" type="slidenum">
              <a:rPr lang="en-US" smtClean="0"/>
              <a:pPr eaLnBrk="1" hangingPunct="1"/>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266A9C9-13E3-4C4C-8E5A-6D836AAB8C62}" type="slidenum">
              <a:rPr lang="en-US" smtClean="0"/>
              <a:pPr eaLnBrk="1" hangingPunct="1"/>
              <a:t>23</a:t>
            </a:fld>
            <a:endParaRPr lang="en-US" smtClean="0"/>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u="sng" smtClean="0">
                <a:latin typeface="Arial" charset="0"/>
              </a:rPr>
              <a:t>Histologic Spectrum of Alcoholic Fatty Liver Disease (slides 4 - 5)</a:t>
            </a:r>
            <a:r>
              <a:rPr lang="en-US" b="1" smtClean="0">
                <a:latin typeface="Arial" charset="0"/>
              </a:rPr>
              <a:t>  </a:t>
            </a:r>
          </a:p>
          <a:p>
            <a:pPr eaLnBrk="1" hangingPunct="1"/>
            <a:endParaRPr lang="en-US" b="1" smtClean="0">
              <a:latin typeface="Arial" charset="0"/>
            </a:endParaRPr>
          </a:p>
          <a:p>
            <a:pPr eaLnBrk="1" hangingPunct="1"/>
            <a:endParaRPr lang="en-US" b="1" smtClean="0">
              <a:latin typeface="Arial" charset="0"/>
            </a:endParaRPr>
          </a:p>
          <a:p>
            <a:pPr eaLnBrk="1" hangingPunct="1"/>
            <a:r>
              <a:rPr lang="en-US" smtClean="0">
                <a:latin typeface="Arial" charset="0"/>
              </a:rPr>
              <a:t>Slide 4. Habitual consumption of alcohol produces a spectrum of hepatic pathology, ranging from simple steatosis (fatty liver) on one extreme, to cirrhosis on the opposite end of the spectrum.  Steatohepatitis, a liver disease characterized by hepatic steatosis, inflammation, and increased hepatocyte death, is usually an intermediate stage between simple fatty liver and cirrhosis (slide 4).  Steatosis is a very common result of chronic alcohol ingestion, occuring in many, if not most, human beings and experimental animals that consume alcohol daily.  In contrast, cirrhosis is a relatively rare outcome of chronic alcohol ingestion.  It has been difficult to produce cirrhosis in animal models of chronic alcohol consumption and this lesion has been demonstrated in only about 20% of human alcohol abusers.  As will be discussed subsequently, the inconsistent occurrence of cirrhosis in chronic alcohol users is thought to reflect inter-individual differences in the tendency to develop alcohol-related steatohepatitis.	</a:t>
            </a:r>
          </a:p>
          <a:p>
            <a:pPr eaLnBrk="1" hangingPunct="1"/>
            <a:endParaRPr lang="en-US"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2FAA2D8-0A08-49F4-A93A-3F53786B072F}" type="slidenum">
              <a:rPr lang="en-US" smtClean="0"/>
              <a:pPr eaLnBrk="1" hangingPunct="1"/>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81D64B7-9107-4469-8E7F-01878A30AEA0}" type="slidenum">
              <a:rPr lang="en-US" smtClean="0"/>
              <a:pPr eaLnBrk="1" hangingPunct="1"/>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smtClean="0">
                <a:latin typeface="Arial" charset="0"/>
              </a:rPr>
              <a:t>Spectrum of prsentations. Carries significant morbidity and in hospital mortality, up to 44% in some studies.</a:t>
            </a:r>
          </a:p>
          <a:p>
            <a:pPr eaLnBrk="1" hangingPunct="1">
              <a:spcBef>
                <a:spcPct val="0"/>
              </a:spcBef>
            </a:pPr>
            <a:r>
              <a:rPr lang="en-GB" smtClean="0">
                <a:latin typeface="Arial" charset="0"/>
              </a:rPr>
              <a:t>Mild forms patients can appear well and be asymptomatic.</a:t>
            </a:r>
          </a:p>
          <a:p>
            <a:pPr eaLnBrk="1" hangingPunct="1">
              <a:spcBef>
                <a:spcPct val="0"/>
              </a:spcBef>
            </a:pPr>
            <a:r>
              <a:rPr lang="en-GB" smtClean="0">
                <a:latin typeface="Arial" charset="0"/>
              </a:rPr>
              <a:t>In more severe forms, spectrum of presentations but patients often jaundiced/malaise/lost appetite/fever/ascites/hepatomegaly/ruq pain/signs of chronic liver disease/complications of CLD such as ecephalopathy, variceal haemorrhage, hepatorenal syndrome.</a:t>
            </a:r>
          </a:p>
          <a:p>
            <a:pPr eaLnBrk="1" hangingPunct="1">
              <a:spcBef>
                <a:spcPct val="0"/>
              </a:spcBef>
            </a:pPr>
            <a:r>
              <a:rPr lang="en-GB" smtClean="0">
                <a:latin typeface="Arial" charset="0"/>
              </a:rPr>
              <a:t>Bloods often reveal a polymorphonuclear leucocytosis, high INR, raised AST and ALT but often less than 200U/L with AST being higher than ALT. High bilirubin, high GGT and IgA and raised ferritin.</a:t>
            </a:r>
            <a:endParaRPr lang="en-US" smtClean="0">
              <a:latin typeface="Arial" charset="0"/>
            </a:endParaRPr>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43EEF58-5B7C-4672-826E-AAA3F3699A8F}" type="slidenum">
              <a:rPr lang="en-US" smtClean="0"/>
              <a:pPr eaLnBrk="1" hangingPunct="1"/>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smtClean="0">
                <a:latin typeface="Arial" charset="0"/>
              </a:rPr>
              <a:t>Biopsy is way to make the definitive diagnosis of alc hep but in reality not practical to biopsy all our patients who present in this way. Diagnosis is generally made on clinical and biochemical grounds.</a:t>
            </a:r>
            <a:endParaRPr lang="en-US" smtClean="0">
              <a:latin typeface="Arial" charset="0"/>
            </a:endParaRP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328A521-D053-4216-8442-AE23CD7D4413}" type="slidenum">
              <a:rPr lang="en-US" smtClean="0"/>
              <a:pPr eaLnBrk="1" hangingPunct="1"/>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FB5F4F-5C69-4CF4-A2E7-7F548840B6D0}" type="slidenum">
              <a:rPr lang="en-US" smtClean="0"/>
              <a:pPr eaLnBrk="1" hangingPunct="1"/>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F45E67A-9D8E-4833-822C-6C35F7164705}" type="slidenum">
              <a:rPr lang="en-US" smtClean="0"/>
              <a:pPr eaLnBrk="1" hangingPunct="1"/>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D8E51D8-36D8-4AC6-89E4-55F0952741C6}" type="slidenum">
              <a:rPr lang="en-US" smtClean="0"/>
              <a:pPr eaLnBrk="1" hangingPunct="1"/>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BDDFACC-54BF-4083-82BC-2326A45AFBC4}" type="slidenum">
              <a:rPr lang="en-US" smtClean="0"/>
              <a:pPr eaLnBrk="1" hangingPunct="1"/>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TextEdit="1"/>
          </p:cNvSpPr>
          <p:nvPr>
            <p:ph type="sldImg"/>
          </p:nvPr>
        </p:nvSpPr>
        <p:spPr>
          <a:ln/>
        </p:spPr>
      </p:sp>
      <p:sp>
        <p:nvSpPr>
          <p:cNvPr id="7475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latin typeface="Arial" charset="0"/>
              </a:rPr>
              <a:t>Studies shoen increased TNF alpha in sera and liver biopsies of patients with alc hep</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B24370B-B3A9-44CC-B7AF-15E7E7534EA2}" type="slidenum">
              <a:rPr lang="en-US" smtClean="0"/>
              <a:pPr eaLnBrk="1" hangingPunct="1"/>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1FEBCA8-D0EF-44E1-958B-A2D156415BE5}" type="slidenum">
              <a:rPr lang="en-US" smtClean="0"/>
              <a:pPr eaLnBrk="1" hangingPunct="1"/>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6BD06D1-AB3E-494E-AFDF-7A49DD97CCBA}" type="slidenum">
              <a:rPr lang="en-US" smtClean="0"/>
              <a:pPr eaLnBrk="1" hangingPunct="1"/>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589DB93-A542-46A0-B626-8D3C42326FA3}" type="slidenum">
              <a:rPr lang="en-US" smtClean="0"/>
              <a:pPr eaLnBrk="1" hangingPunct="1"/>
              <a:t>35</a:t>
            </a:fld>
            <a:endParaRPr lang="en-US" smtClean="0"/>
          </a:p>
        </p:txBody>
      </p:sp>
      <p:sp>
        <p:nvSpPr>
          <p:cNvPr id="78851" name="Rectangle 2"/>
          <p:cNvSpPr>
            <a:spLocks noGrp="1" noChangeArrowheads="1"/>
          </p:cNvSpPr>
          <p:nvPr>
            <p:ph type="body" idx="1"/>
          </p:nvPr>
        </p:nvSpPr>
        <p:spPr>
          <a:xfrm>
            <a:off x="914400" y="4340225"/>
            <a:ext cx="5029200"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p>
            <a:pPr eaLnBrk="1" hangingPunct="1"/>
            <a:r>
              <a:rPr lang="en-US" smtClean="0">
                <a:latin typeface="Arial" charset="0"/>
              </a:rPr>
              <a:t>The interaction of age and alcohol is striking in the prefrontal cortex, as depicted (left) in the gaping interhemispheric fissure in the frontal region of the alcoholic man compared with the age-matched, low drinking man.  This effect is quantified in a group study.  When placed on an age-adjusted scale (Z-scores), the volumes of prefrontal gray matter in older alcoholics (&gt;45 years old) are highly significantly smaller than those volumes in younger alcoholics (≤45 years), even though both the younger and the older alcoholic groups drank for about the same number of years and consumed about the same amount of alcohol over their respective lifetimes.</a:t>
            </a:r>
          </a:p>
        </p:txBody>
      </p:sp>
      <p:sp>
        <p:nvSpPr>
          <p:cNvPr id="78852" name="Rectangle 3"/>
          <p:cNvSpPr>
            <a:spLocks noRot="1" noChangeArrowheads="1" noTextEdit="1"/>
          </p:cNvSpPr>
          <p:nvPr>
            <p:ph type="sldImg"/>
          </p:nvPr>
        </p:nvSpPr>
        <p:spPr>
          <a:xfrm>
            <a:off x="1144588" y="685800"/>
            <a:ext cx="4572000" cy="3429000"/>
          </a:xfrm>
          <a:ln w="12700" cap="flat">
            <a:solidFill>
              <a:schemeClr val="tx1"/>
            </a:solidFill>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FE3814E-0E50-410A-B5F8-B728E1456026}" type="slidenum">
              <a:rPr lang="en-US" smtClean="0"/>
              <a:pPr eaLnBrk="1" hangingPunct="1"/>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F2DB660-9901-491A-979E-06FA0CC0CC3C}" type="slidenum">
              <a:rPr lang="en-US" smtClean="0"/>
              <a:pPr eaLnBrk="1" hangingPunct="1"/>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190FD5E-22CF-4F7A-BB75-9B909AB78C72}" type="slidenum">
              <a:rPr lang="en-US" smtClean="0"/>
              <a:pPr eaLnBrk="1" hangingPunct="1"/>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97B39DD-D3F5-42F0-BF62-7F72E8013179}" type="slidenum">
              <a:rPr lang="en-US" smtClean="0"/>
              <a:pPr eaLnBrk="1" hangingPunct="1"/>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5AD0F26-6351-476C-A58E-8629F6F048BF}" type="slidenum">
              <a:rPr lang="en-US" smtClean="0"/>
              <a:pPr eaLnBrk="1" hangingPunct="1"/>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F467B46-49D2-4E75-AAE6-0E068DEC284D}" type="slidenum">
              <a:rPr lang="en-US" smtClean="0"/>
              <a:pPr eaLnBrk="1" hangingPunct="1"/>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7A6EBCB-1087-43C6-9C3C-9CD039C82023}" type="slidenum">
              <a:rPr lang="en-US" smtClean="0"/>
              <a:pPr eaLnBrk="1" hangingPunct="1"/>
              <a:t>41</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9CDDEF4-9A0E-4FE5-AD3F-684D2D8DD336}" type="slidenum">
              <a:rPr lang="en-US" smtClean="0"/>
              <a:pPr eaLnBrk="1" hangingPunct="1"/>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5324A07-9950-45DC-BF10-247A955D891F}" type="slidenum">
              <a:rPr lang="en-US" smtClean="0"/>
              <a:pPr eaLnBrk="1" hangingPunct="1"/>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F21B7A7-1C15-4475-81E5-E64C26CFD8E8}" type="slidenum">
              <a:rPr lang="en-US" smtClean="0"/>
              <a:pPr eaLnBrk="1" hangingPunct="1"/>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latin typeface="Arial" charset="0"/>
              </a:rPr>
              <a:t>Ethanol is converted to acetaldehyde by 1. Alcohol dehyrogenase (ADH) in the cytosol, 2. Cytochrome P450 2E1 in ER, 3. and by catalase in the peroxisomes.</a:t>
            </a:r>
          </a:p>
          <a:p>
            <a:endParaRPr lang="en-GB" smtClean="0">
              <a:latin typeface="Arial" charset="0"/>
            </a:endParaRPr>
          </a:p>
          <a:p>
            <a:r>
              <a:rPr lang="en-GB" smtClean="0">
                <a:latin typeface="Arial" charset="0"/>
              </a:rPr>
              <a:t>In addition, ADH generates a reduced form of nicotinaminde adenine dinucleotide (NADH)- which promotes steatosis by stimulating the synthesis of FFA and opposing their oxidation.  </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A87F74-96D8-458B-A79E-09DA7724D214}" type="slidenum">
              <a:rPr lang="en-US" smtClean="0"/>
              <a:pPr eaLnBrk="1" hangingPunct="1"/>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charset="0"/>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3B8969B-1CB1-4032-A246-C61232B58CE2}" type="slidenum">
              <a:rPr lang="en-US" smtClean="0"/>
              <a:pPr eaLnBrk="1" hangingPunct="1"/>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627E96-67E8-4981-9D88-B3F6592BAE7E}" type="slidenum">
              <a:rPr lang="en-US"/>
              <a:pPr>
                <a:defRPr/>
              </a:pPr>
              <a:t>‹#›</a:t>
            </a:fld>
            <a:endParaRPr lang="en-US"/>
          </a:p>
        </p:txBody>
      </p:sp>
    </p:spTree>
    <p:extLst>
      <p:ext uri="{BB962C8B-B14F-4D97-AF65-F5344CB8AC3E}">
        <p14:creationId xmlns:p14="http://schemas.microsoft.com/office/powerpoint/2010/main" val="2316662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0E3740-7ACA-4B67-BC13-E89399A1C56A}" type="slidenum">
              <a:rPr lang="en-US"/>
              <a:pPr>
                <a:defRPr/>
              </a:pPr>
              <a:t>‹#›</a:t>
            </a:fld>
            <a:endParaRPr lang="en-US"/>
          </a:p>
        </p:txBody>
      </p:sp>
    </p:spTree>
    <p:extLst>
      <p:ext uri="{BB962C8B-B14F-4D97-AF65-F5344CB8AC3E}">
        <p14:creationId xmlns:p14="http://schemas.microsoft.com/office/powerpoint/2010/main" val="1908264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D08CC6-02DD-4F09-9081-F39487A7BC63}" type="slidenum">
              <a:rPr lang="en-US"/>
              <a:pPr>
                <a:defRPr/>
              </a:pPr>
              <a:t>‹#›</a:t>
            </a:fld>
            <a:endParaRPr lang="en-US"/>
          </a:p>
        </p:txBody>
      </p:sp>
    </p:spTree>
    <p:extLst>
      <p:ext uri="{BB962C8B-B14F-4D97-AF65-F5344CB8AC3E}">
        <p14:creationId xmlns:p14="http://schemas.microsoft.com/office/powerpoint/2010/main" val="41026750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077E793-270F-42C2-88D9-16554E7B65F7}" type="slidenum">
              <a:rPr lang="en-US"/>
              <a:pPr>
                <a:defRPr/>
              </a:pPr>
              <a:t>‹#›</a:t>
            </a:fld>
            <a:endParaRPr lang="en-US"/>
          </a:p>
        </p:txBody>
      </p:sp>
    </p:spTree>
    <p:extLst>
      <p:ext uri="{BB962C8B-B14F-4D97-AF65-F5344CB8AC3E}">
        <p14:creationId xmlns:p14="http://schemas.microsoft.com/office/powerpoint/2010/main" val="627865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BFFC4795-B7D2-422A-AE13-BBFAA2BCDFF4}" type="slidenum">
              <a:rPr lang="en-US"/>
              <a:pPr>
                <a:defRPr/>
              </a:pPr>
              <a:t>‹#›</a:t>
            </a:fld>
            <a:endParaRPr lang="en-US"/>
          </a:p>
        </p:txBody>
      </p:sp>
    </p:spTree>
    <p:extLst>
      <p:ext uri="{BB962C8B-B14F-4D97-AF65-F5344CB8AC3E}">
        <p14:creationId xmlns:p14="http://schemas.microsoft.com/office/powerpoint/2010/main" val="3822324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79710FAA-8EB2-4E56-81C0-881D6C637F9E}" type="slidenum">
              <a:rPr lang="en-US"/>
              <a:pPr>
                <a:defRPr/>
              </a:pPr>
              <a:t>‹#›</a:t>
            </a:fld>
            <a:endParaRPr lang="en-US"/>
          </a:p>
        </p:txBody>
      </p:sp>
    </p:spTree>
    <p:extLst>
      <p:ext uri="{BB962C8B-B14F-4D97-AF65-F5344CB8AC3E}">
        <p14:creationId xmlns:p14="http://schemas.microsoft.com/office/powerpoint/2010/main" val="2002481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463D08-07D7-43FB-B902-39405C72B8E5}" type="slidenum">
              <a:rPr lang="en-US"/>
              <a:pPr>
                <a:defRPr/>
              </a:pPr>
              <a:t>‹#›</a:t>
            </a:fld>
            <a:endParaRPr lang="en-US"/>
          </a:p>
        </p:txBody>
      </p:sp>
    </p:spTree>
    <p:extLst>
      <p:ext uri="{BB962C8B-B14F-4D97-AF65-F5344CB8AC3E}">
        <p14:creationId xmlns:p14="http://schemas.microsoft.com/office/powerpoint/2010/main" val="3046322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4648200" y="1600200"/>
            <a:ext cx="4038600" cy="4525963"/>
          </a:xfrm>
        </p:spPr>
        <p:txBody>
          <a:bodyPr/>
          <a:lstStyle/>
          <a:p>
            <a:pPr lvl="0"/>
            <a:endParaRPr lang="en-GB"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CB5972-8650-4264-A97F-262A35D9BB48}" type="slidenum">
              <a:rPr lang="en-US"/>
              <a:pPr>
                <a:defRPr/>
              </a:pPr>
              <a:t>‹#›</a:t>
            </a:fld>
            <a:endParaRPr lang="en-US"/>
          </a:p>
        </p:txBody>
      </p:sp>
    </p:spTree>
    <p:extLst>
      <p:ext uri="{BB962C8B-B14F-4D97-AF65-F5344CB8AC3E}">
        <p14:creationId xmlns:p14="http://schemas.microsoft.com/office/powerpoint/2010/main" val="303798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D0CC05-434E-4953-BD52-EF39D18A2190}" type="slidenum">
              <a:rPr lang="en-US"/>
              <a:pPr>
                <a:defRPr/>
              </a:pPr>
              <a:t>‹#›</a:t>
            </a:fld>
            <a:endParaRPr lang="en-US"/>
          </a:p>
        </p:txBody>
      </p:sp>
    </p:spTree>
    <p:extLst>
      <p:ext uri="{BB962C8B-B14F-4D97-AF65-F5344CB8AC3E}">
        <p14:creationId xmlns:p14="http://schemas.microsoft.com/office/powerpoint/2010/main" val="438662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5F3F39-3423-4108-AD76-20C405AFCFF7}" type="slidenum">
              <a:rPr lang="en-US"/>
              <a:pPr>
                <a:defRPr/>
              </a:pPr>
              <a:t>‹#›</a:t>
            </a:fld>
            <a:endParaRPr lang="en-US"/>
          </a:p>
        </p:txBody>
      </p:sp>
    </p:spTree>
    <p:extLst>
      <p:ext uri="{BB962C8B-B14F-4D97-AF65-F5344CB8AC3E}">
        <p14:creationId xmlns:p14="http://schemas.microsoft.com/office/powerpoint/2010/main" val="1157638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B5DE528-A6A2-4A47-8FC4-C9E80753C2F6}" type="slidenum">
              <a:rPr lang="en-US"/>
              <a:pPr>
                <a:defRPr/>
              </a:pPr>
              <a:t>‹#›</a:t>
            </a:fld>
            <a:endParaRPr lang="en-US"/>
          </a:p>
        </p:txBody>
      </p:sp>
    </p:spTree>
    <p:extLst>
      <p:ext uri="{BB962C8B-B14F-4D97-AF65-F5344CB8AC3E}">
        <p14:creationId xmlns:p14="http://schemas.microsoft.com/office/powerpoint/2010/main" val="3255186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241AB5B-F3D0-49FF-A728-E8F49E462229}" type="slidenum">
              <a:rPr lang="en-US"/>
              <a:pPr>
                <a:defRPr/>
              </a:pPr>
              <a:t>‹#›</a:t>
            </a:fld>
            <a:endParaRPr lang="en-US"/>
          </a:p>
        </p:txBody>
      </p:sp>
    </p:spTree>
    <p:extLst>
      <p:ext uri="{BB962C8B-B14F-4D97-AF65-F5344CB8AC3E}">
        <p14:creationId xmlns:p14="http://schemas.microsoft.com/office/powerpoint/2010/main" val="161942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60FE4BB-C05C-4589-B011-703B804717DC}" type="slidenum">
              <a:rPr lang="en-US"/>
              <a:pPr>
                <a:defRPr/>
              </a:pPr>
              <a:t>‹#›</a:t>
            </a:fld>
            <a:endParaRPr lang="en-US"/>
          </a:p>
        </p:txBody>
      </p:sp>
    </p:spTree>
    <p:extLst>
      <p:ext uri="{BB962C8B-B14F-4D97-AF65-F5344CB8AC3E}">
        <p14:creationId xmlns:p14="http://schemas.microsoft.com/office/powerpoint/2010/main" val="2529078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4FC961F-74A1-42B6-99AF-7C3F3C47A0B8}" type="slidenum">
              <a:rPr lang="en-US"/>
              <a:pPr>
                <a:defRPr/>
              </a:pPr>
              <a:t>‹#›</a:t>
            </a:fld>
            <a:endParaRPr lang="en-US"/>
          </a:p>
        </p:txBody>
      </p:sp>
    </p:spTree>
    <p:extLst>
      <p:ext uri="{BB962C8B-B14F-4D97-AF65-F5344CB8AC3E}">
        <p14:creationId xmlns:p14="http://schemas.microsoft.com/office/powerpoint/2010/main" val="187072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E61D18-8D26-4613-920C-94C7A10F87B8}" type="slidenum">
              <a:rPr lang="en-US"/>
              <a:pPr>
                <a:defRPr/>
              </a:pPr>
              <a:t>‹#›</a:t>
            </a:fld>
            <a:endParaRPr lang="en-US"/>
          </a:p>
        </p:txBody>
      </p:sp>
    </p:spTree>
    <p:extLst>
      <p:ext uri="{BB962C8B-B14F-4D97-AF65-F5344CB8AC3E}">
        <p14:creationId xmlns:p14="http://schemas.microsoft.com/office/powerpoint/2010/main" val="264528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D46CDA-5211-4332-84F9-C4ABFA2B1B50}" type="slidenum">
              <a:rPr lang="en-US"/>
              <a:pPr>
                <a:defRPr/>
              </a:pPr>
              <a:t>‹#›</a:t>
            </a:fld>
            <a:endParaRPr lang="en-US"/>
          </a:p>
        </p:txBody>
      </p:sp>
    </p:spTree>
    <p:extLst>
      <p:ext uri="{BB962C8B-B14F-4D97-AF65-F5344CB8AC3E}">
        <p14:creationId xmlns:p14="http://schemas.microsoft.com/office/powerpoint/2010/main" val="1208021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4B513FC4-FB3A-4B5A-AE9C-77834394D44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196752"/>
            <a:ext cx="7772400" cy="1368152"/>
          </a:xfrm>
        </p:spPr>
        <p:txBody>
          <a:bodyPr/>
          <a:lstStyle/>
          <a:p>
            <a:pPr eaLnBrk="1" hangingPunct="1"/>
            <a:r>
              <a:rPr lang="en-GB" dirty="0" smtClean="0">
                <a:solidFill>
                  <a:srgbClr val="FF9900"/>
                </a:solidFill>
              </a:rPr>
              <a:t>Mechanisms of alcohol toxicity</a:t>
            </a:r>
            <a:endParaRPr lang="en-US" dirty="0" smtClean="0">
              <a:solidFill>
                <a:srgbClr val="FF9900"/>
              </a:solidFill>
            </a:endParaRPr>
          </a:p>
        </p:txBody>
      </p:sp>
      <p:sp>
        <p:nvSpPr>
          <p:cNvPr id="3075" name="Rectangle 3"/>
          <p:cNvSpPr>
            <a:spLocks noGrp="1" noChangeArrowheads="1"/>
          </p:cNvSpPr>
          <p:nvPr>
            <p:ph type="subTitle" idx="1"/>
          </p:nvPr>
        </p:nvSpPr>
        <p:spPr>
          <a:xfrm>
            <a:off x="611188" y="3429000"/>
            <a:ext cx="8208962" cy="1752600"/>
          </a:xfrm>
        </p:spPr>
        <p:txBody>
          <a:bodyPr>
            <a:normAutofit/>
          </a:bodyPr>
          <a:lstStyle/>
          <a:p>
            <a:pPr eaLnBrk="1" hangingPunct="1">
              <a:defRPr/>
            </a:pPr>
            <a:r>
              <a:rPr lang="en-US" dirty="0" smtClean="0"/>
              <a:t>Dr Harry </a:t>
            </a:r>
            <a:r>
              <a:rPr lang="en-US" dirty="0" err="1" smtClean="0"/>
              <a:t>Antoniades</a:t>
            </a:r>
            <a:endParaRPr lang="en-US" dirty="0" smtClean="0"/>
          </a:p>
          <a:p>
            <a:pPr algn="l" eaLnBrk="1" hangingPunct="1">
              <a:defRPr/>
            </a:pPr>
            <a:r>
              <a:rPr lang="en-US" sz="2800" dirty="0" smtClean="0"/>
              <a:t>Lecturer and Honorary Consultant in </a:t>
            </a:r>
            <a:r>
              <a:rPr lang="en-US" sz="2800" dirty="0" err="1" smtClean="0"/>
              <a:t>Hepatology</a:t>
            </a:r>
            <a:endParaRPr lang="en-US" sz="2800" dirty="0" smtClean="0"/>
          </a:p>
          <a:p>
            <a:pPr eaLnBrk="1" hangingPunct="1">
              <a:defRPr/>
            </a:pPr>
            <a:r>
              <a:rPr lang="en-US" sz="2800" dirty="0" smtClean="0"/>
              <a:t>Imperial College London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3600" smtClean="0">
                <a:solidFill>
                  <a:srgbClr val="FF9900"/>
                </a:solidFill>
              </a:rPr>
              <a:t>Zonal Metabolism of Ethanol in the Hepatic Acinus</a:t>
            </a:r>
          </a:p>
        </p:txBody>
      </p:sp>
      <p:sp>
        <p:nvSpPr>
          <p:cNvPr id="11267" name="Rectangle 3"/>
          <p:cNvSpPr>
            <a:spLocks noGrp="1" noChangeArrowheads="1"/>
          </p:cNvSpPr>
          <p:nvPr>
            <p:ph type="body" idx="1"/>
          </p:nvPr>
        </p:nvSpPr>
        <p:spPr/>
        <p:txBody>
          <a:bodyPr/>
          <a:lstStyle/>
          <a:p>
            <a:pPr lvl="2" eaLnBrk="1" hangingPunct="1">
              <a:buClr>
                <a:srgbClr val="99CCFF"/>
              </a:buClr>
              <a:buFontTx/>
              <a:buNone/>
            </a:pPr>
            <a:r>
              <a:rPr lang="en-US" sz="2800" smtClean="0"/>
              <a:t>Liver injury after chronic ethanol treatment originates in the perivenous zone of the hepatic lobule. Possible factors to explain this include:</a:t>
            </a:r>
          </a:p>
          <a:p>
            <a:pPr lvl="2" eaLnBrk="1" hangingPunct="1">
              <a:buClr>
                <a:srgbClr val="99CCFF"/>
              </a:buClr>
              <a:buFontTx/>
              <a:buNone/>
            </a:pPr>
            <a:r>
              <a:rPr lang="en-US" sz="2800" smtClean="0"/>
              <a:t>1. Oxygenation.</a:t>
            </a:r>
          </a:p>
          <a:p>
            <a:pPr lvl="2" eaLnBrk="1" hangingPunct="1">
              <a:buClr>
                <a:srgbClr val="99CCFF"/>
              </a:buClr>
              <a:buFontTx/>
              <a:buNone/>
            </a:pPr>
            <a:r>
              <a:rPr lang="en-US" sz="2800" smtClean="0"/>
              <a:t>2. Ethanol metabolism by ADH.</a:t>
            </a:r>
          </a:p>
          <a:p>
            <a:pPr lvl="2" eaLnBrk="1" hangingPunct="1">
              <a:buClr>
                <a:srgbClr val="99CCFF"/>
              </a:buClr>
              <a:buFontTx/>
              <a:buNone/>
            </a:pPr>
            <a:r>
              <a:rPr lang="en-US" sz="2800" smtClean="0"/>
              <a:t>3. Acetaldehyde metabolism by ALDH.</a:t>
            </a:r>
          </a:p>
          <a:p>
            <a:pPr lvl="2" eaLnBrk="1" hangingPunct="1">
              <a:buClr>
                <a:srgbClr val="99CCFF"/>
              </a:buClr>
              <a:buFontTx/>
              <a:buNone/>
            </a:pPr>
            <a:r>
              <a:rPr lang="en-US" sz="2800" smtClean="0"/>
              <a:t>4. CYP2E1.</a:t>
            </a:r>
          </a:p>
          <a:p>
            <a:pPr lvl="2" eaLnBrk="1" hangingPunct="1">
              <a:buClr>
                <a:srgbClr val="99CCFF"/>
              </a:buClr>
              <a:buFontTx/>
              <a:buNone/>
            </a:pPr>
            <a:r>
              <a:rPr lang="en-US" sz="2800" smtClean="0"/>
              <a:t>5. Antioxidant levels.</a:t>
            </a:r>
          </a:p>
          <a:p>
            <a:pPr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ChangeArrowheads="1"/>
          </p:cNvSpPr>
          <p:nvPr/>
        </p:nvSpPr>
        <p:spPr bwMode="auto">
          <a:xfrm>
            <a:off x="1295400" y="1905000"/>
            <a:ext cx="2286000" cy="2286000"/>
          </a:xfrm>
          <a:prstGeom prst="roundRect">
            <a:avLst>
              <a:gd name="adj" fmla="val 16667"/>
            </a:avLst>
          </a:prstGeom>
          <a:solidFill>
            <a:srgbClr val="99FF33"/>
          </a:solidFill>
          <a:ln w="57150">
            <a:solidFill>
              <a:schemeClr val="tx1"/>
            </a:solidFill>
            <a:round/>
            <a:headEnd/>
            <a:tailEnd/>
          </a:ln>
        </p:spPr>
        <p:txBody>
          <a:bodyPr wrap="none" anchor="ctr"/>
          <a:lstStyle/>
          <a:p>
            <a:pPr algn="ctr" eaLnBrk="0" hangingPunct="0"/>
            <a:endParaRPr lang="en-GB" sz="4000">
              <a:latin typeface="Times New Roman" pitchFamily="18" charset="0"/>
            </a:endParaRPr>
          </a:p>
        </p:txBody>
      </p:sp>
      <p:sp>
        <p:nvSpPr>
          <p:cNvPr id="12291" name="AutoShape 3"/>
          <p:cNvSpPr>
            <a:spLocks noChangeArrowheads="1"/>
          </p:cNvSpPr>
          <p:nvPr/>
        </p:nvSpPr>
        <p:spPr bwMode="auto">
          <a:xfrm>
            <a:off x="6096000" y="228600"/>
            <a:ext cx="2286000" cy="2286000"/>
          </a:xfrm>
          <a:prstGeom prst="roundRect">
            <a:avLst>
              <a:gd name="adj" fmla="val 16667"/>
            </a:avLst>
          </a:prstGeom>
          <a:solidFill>
            <a:srgbClr val="99FF33"/>
          </a:solidFill>
          <a:ln w="57150">
            <a:solidFill>
              <a:schemeClr val="tx1"/>
            </a:solidFill>
            <a:round/>
            <a:headEnd/>
            <a:tailEnd/>
          </a:ln>
        </p:spPr>
        <p:txBody>
          <a:bodyPr wrap="none" anchor="ctr"/>
          <a:lstStyle/>
          <a:p>
            <a:pPr algn="ctr" eaLnBrk="0" hangingPunct="0"/>
            <a:r>
              <a:rPr lang="en-US" sz="4000">
                <a:solidFill>
                  <a:schemeClr val="bg2"/>
                </a:solidFill>
                <a:latin typeface="Times New Roman" pitchFamily="18" charset="0"/>
              </a:rPr>
              <a:t> hepatocyte</a:t>
            </a:r>
            <a:endParaRPr lang="en-US" sz="4000">
              <a:latin typeface="Times New Roman" pitchFamily="18" charset="0"/>
            </a:endParaRPr>
          </a:p>
        </p:txBody>
      </p:sp>
      <p:sp>
        <p:nvSpPr>
          <p:cNvPr id="12292" name="Oval 4"/>
          <p:cNvSpPr>
            <a:spLocks noChangeArrowheads="1"/>
          </p:cNvSpPr>
          <p:nvPr/>
        </p:nvSpPr>
        <p:spPr bwMode="auto">
          <a:xfrm>
            <a:off x="4724400" y="3429000"/>
            <a:ext cx="762000" cy="762000"/>
          </a:xfrm>
          <a:prstGeom prst="ellipse">
            <a:avLst/>
          </a:prstGeom>
          <a:solidFill>
            <a:schemeClr val="accent1"/>
          </a:solidFill>
          <a:ln w="57150">
            <a:solidFill>
              <a:schemeClr val="tx1"/>
            </a:solidFill>
            <a:round/>
            <a:headEnd/>
            <a:tailEnd/>
          </a:ln>
        </p:spPr>
        <p:txBody>
          <a:bodyPr wrap="none" anchor="ctr"/>
          <a:lstStyle/>
          <a:p>
            <a:endParaRPr lang="en-GB"/>
          </a:p>
        </p:txBody>
      </p:sp>
      <p:sp>
        <p:nvSpPr>
          <p:cNvPr id="12293" name="Oval 5"/>
          <p:cNvSpPr>
            <a:spLocks noChangeArrowheads="1"/>
          </p:cNvSpPr>
          <p:nvPr/>
        </p:nvSpPr>
        <p:spPr bwMode="auto">
          <a:xfrm>
            <a:off x="4495800" y="2971800"/>
            <a:ext cx="381000" cy="381000"/>
          </a:xfrm>
          <a:prstGeom prst="ellipse">
            <a:avLst/>
          </a:prstGeom>
          <a:solidFill>
            <a:schemeClr val="accent1"/>
          </a:solidFill>
          <a:ln w="57150">
            <a:solidFill>
              <a:schemeClr val="tx1"/>
            </a:solidFill>
            <a:round/>
            <a:headEnd/>
            <a:tailEnd/>
          </a:ln>
        </p:spPr>
        <p:txBody>
          <a:bodyPr wrap="none" anchor="ctr"/>
          <a:lstStyle/>
          <a:p>
            <a:endParaRPr lang="en-GB"/>
          </a:p>
        </p:txBody>
      </p:sp>
      <p:sp>
        <p:nvSpPr>
          <p:cNvPr id="12294" name="AutoShape 6"/>
          <p:cNvSpPr>
            <a:spLocks noChangeArrowheads="1"/>
          </p:cNvSpPr>
          <p:nvPr/>
        </p:nvSpPr>
        <p:spPr bwMode="auto">
          <a:xfrm>
            <a:off x="4114800" y="3429000"/>
            <a:ext cx="533400" cy="457200"/>
          </a:xfrm>
          <a:prstGeom prst="irregularSeal1">
            <a:avLst/>
          </a:prstGeom>
          <a:solidFill>
            <a:schemeClr val="accent1"/>
          </a:solidFill>
          <a:ln w="57150">
            <a:solidFill>
              <a:schemeClr val="tx1"/>
            </a:solidFill>
            <a:miter lim="800000"/>
            <a:headEnd/>
            <a:tailEnd/>
          </a:ln>
        </p:spPr>
        <p:txBody>
          <a:bodyPr wrap="none" anchor="ctr"/>
          <a:lstStyle/>
          <a:p>
            <a:endParaRPr lang="en-GB"/>
          </a:p>
        </p:txBody>
      </p:sp>
      <p:sp>
        <p:nvSpPr>
          <p:cNvPr id="12295" name="Freeform 7"/>
          <p:cNvSpPr>
            <a:spLocks/>
          </p:cNvSpPr>
          <p:nvPr/>
        </p:nvSpPr>
        <p:spPr bwMode="auto">
          <a:xfrm>
            <a:off x="3200400" y="4730750"/>
            <a:ext cx="1236663" cy="1441450"/>
          </a:xfrm>
          <a:custGeom>
            <a:avLst/>
            <a:gdLst>
              <a:gd name="T0" fmla="*/ 2147483647 w 779"/>
              <a:gd name="T1" fmla="*/ 2147483647 h 908"/>
              <a:gd name="T2" fmla="*/ 2147483647 w 779"/>
              <a:gd name="T3" fmla="*/ 2147483647 h 908"/>
              <a:gd name="T4" fmla="*/ 2147483647 w 779"/>
              <a:gd name="T5" fmla="*/ 2147483647 h 908"/>
              <a:gd name="T6" fmla="*/ 2147483647 w 779"/>
              <a:gd name="T7" fmla="*/ 2147483647 h 908"/>
              <a:gd name="T8" fmla="*/ 2147483647 w 779"/>
              <a:gd name="T9" fmla="*/ 2147483647 h 908"/>
              <a:gd name="T10" fmla="*/ 2147483647 w 779"/>
              <a:gd name="T11" fmla="*/ 2147483647 h 908"/>
              <a:gd name="T12" fmla="*/ 2147483647 w 779"/>
              <a:gd name="T13" fmla="*/ 2147483647 h 908"/>
              <a:gd name="T14" fmla="*/ 2147483647 w 779"/>
              <a:gd name="T15" fmla="*/ 2147483647 h 908"/>
              <a:gd name="T16" fmla="*/ 2147483647 w 779"/>
              <a:gd name="T17" fmla="*/ 2147483647 h 908"/>
              <a:gd name="T18" fmla="*/ 2147483647 w 779"/>
              <a:gd name="T19" fmla="*/ 2147483647 h 908"/>
              <a:gd name="T20" fmla="*/ 2147483647 w 779"/>
              <a:gd name="T21" fmla="*/ 2147483647 h 908"/>
              <a:gd name="T22" fmla="*/ 2147483647 w 779"/>
              <a:gd name="T23" fmla="*/ 2147483647 h 908"/>
              <a:gd name="T24" fmla="*/ 2147483647 w 779"/>
              <a:gd name="T25" fmla="*/ 2147483647 h 908"/>
              <a:gd name="T26" fmla="*/ 2147483647 w 779"/>
              <a:gd name="T27" fmla="*/ 2147483647 h 908"/>
              <a:gd name="T28" fmla="*/ 2147483647 w 779"/>
              <a:gd name="T29" fmla="*/ 2147483647 h 908"/>
              <a:gd name="T30" fmla="*/ 2147483647 w 779"/>
              <a:gd name="T31" fmla="*/ 2147483647 h 908"/>
              <a:gd name="T32" fmla="*/ 2147483647 w 779"/>
              <a:gd name="T33" fmla="*/ 2147483647 h 908"/>
              <a:gd name="T34" fmla="*/ 2147483647 w 779"/>
              <a:gd name="T35" fmla="*/ 2147483647 h 908"/>
              <a:gd name="T36" fmla="*/ 2147483647 w 779"/>
              <a:gd name="T37" fmla="*/ 2147483647 h 908"/>
              <a:gd name="T38" fmla="*/ 2147483647 w 779"/>
              <a:gd name="T39" fmla="*/ 2147483647 h 908"/>
              <a:gd name="T40" fmla="*/ 2147483647 w 779"/>
              <a:gd name="T41" fmla="*/ 2147483647 h 908"/>
              <a:gd name="T42" fmla="*/ 2147483647 w 779"/>
              <a:gd name="T43" fmla="*/ 2147483647 h 908"/>
              <a:gd name="T44" fmla="*/ 2147483647 w 779"/>
              <a:gd name="T45" fmla="*/ 2147483647 h 908"/>
              <a:gd name="T46" fmla="*/ 2147483647 w 779"/>
              <a:gd name="T47" fmla="*/ 2147483647 h 90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9"/>
              <a:gd name="T73" fmla="*/ 0 h 908"/>
              <a:gd name="T74" fmla="*/ 779 w 779"/>
              <a:gd name="T75" fmla="*/ 908 h 90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9" h="908">
                <a:moveTo>
                  <a:pt x="531" y="208"/>
                </a:moveTo>
                <a:cubicBezTo>
                  <a:pt x="519" y="190"/>
                  <a:pt x="511" y="170"/>
                  <a:pt x="496" y="155"/>
                </a:cubicBezTo>
                <a:cubicBezTo>
                  <a:pt x="475" y="134"/>
                  <a:pt x="444" y="124"/>
                  <a:pt x="425" y="102"/>
                </a:cubicBezTo>
                <a:cubicBezTo>
                  <a:pt x="338" y="0"/>
                  <a:pt x="446" y="49"/>
                  <a:pt x="337" y="14"/>
                </a:cubicBezTo>
                <a:cubicBezTo>
                  <a:pt x="319" y="20"/>
                  <a:pt x="299" y="19"/>
                  <a:pt x="284" y="31"/>
                </a:cubicBezTo>
                <a:cubicBezTo>
                  <a:pt x="204" y="95"/>
                  <a:pt x="286" y="68"/>
                  <a:pt x="231" y="137"/>
                </a:cubicBezTo>
                <a:cubicBezTo>
                  <a:pt x="218" y="153"/>
                  <a:pt x="196" y="160"/>
                  <a:pt x="178" y="172"/>
                </a:cubicBezTo>
                <a:cubicBezTo>
                  <a:pt x="172" y="196"/>
                  <a:pt x="165" y="219"/>
                  <a:pt x="160" y="243"/>
                </a:cubicBezTo>
                <a:cubicBezTo>
                  <a:pt x="154" y="272"/>
                  <a:pt x="162" y="308"/>
                  <a:pt x="143" y="331"/>
                </a:cubicBezTo>
                <a:cubicBezTo>
                  <a:pt x="127" y="350"/>
                  <a:pt x="96" y="343"/>
                  <a:pt x="72" y="349"/>
                </a:cubicBezTo>
                <a:cubicBezTo>
                  <a:pt x="14" y="437"/>
                  <a:pt x="33" y="517"/>
                  <a:pt x="2" y="613"/>
                </a:cubicBezTo>
                <a:cubicBezTo>
                  <a:pt x="8" y="648"/>
                  <a:pt x="0" y="689"/>
                  <a:pt x="19" y="719"/>
                </a:cubicBezTo>
                <a:cubicBezTo>
                  <a:pt x="33" y="742"/>
                  <a:pt x="68" y="741"/>
                  <a:pt x="90" y="755"/>
                </a:cubicBezTo>
                <a:cubicBezTo>
                  <a:pt x="115" y="771"/>
                  <a:pt x="134" y="795"/>
                  <a:pt x="160" y="808"/>
                </a:cubicBezTo>
                <a:cubicBezTo>
                  <a:pt x="193" y="825"/>
                  <a:pt x="266" y="843"/>
                  <a:pt x="266" y="843"/>
                </a:cubicBezTo>
                <a:cubicBezTo>
                  <a:pt x="444" y="726"/>
                  <a:pt x="193" y="908"/>
                  <a:pt x="337" y="737"/>
                </a:cubicBezTo>
                <a:cubicBezTo>
                  <a:pt x="354" y="717"/>
                  <a:pt x="384" y="714"/>
                  <a:pt x="408" y="702"/>
                </a:cubicBezTo>
                <a:cubicBezTo>
                  <a:pt x="467" y="642"/>
                  <a:pt x="426" y="662"/>
                  <a:pt x="460" y="719"/>
                </a:cubicBezTo>
                <a:cubicBezTo>
                  <a:pt x="469" y="734"/>
                  <a:pt x="484" y="743"/>
                  <a:pt x="496" y="755"/>
                </a:cubicBezTo>
                <a:cubicBezTo>
                  <a:pt x="524" y="726"/>
                  <a:pt x="549" y="705"/>
                  <a:pt x="566" y="666"/>
                </a:cubicBezTo>
                <a:cubicBezTo>
                  <a:pt x="579" y="636"/>
                  <a:pt x="586" y="545"/>
                  <a:pt x="619" y="525"/>
                </a:cubicBezTo>
                <a:cubicBezTo>
                  <a:pt x="649" y="506"/>
                  <a:pt x="690" y="514"/>
                  <a:pt x="725" y="508"/>
                </a:cubicBezTo>
                <a:cubicBezTo>
                  <a:pt x="737" y="490"/>
                  <a:pt x="759" y="476"/>
                  <a:pt x="761" y="455"/>
                </a:cubicBezTo>
                <a:cubicBezTo>
                  <a:pt x="779" y="292"/>
                  <a:pt x="615" y="292"/>
                  <a:pt x="531" y="208"/>
                </a:cubicBezTo>
                <a:close/>
              </a:path>
            </a:pathLst>
          </a:custGeom>
          <a:solidFill>
            <a:srgbClr val="99FF33"/>
          </a:solidFill>
          <a:ln w="9525">
            <a:solidFill>
              <a:schemeClr val="tx1"/>
            </a:solidFill>
            <a:round/>
            <a:headEnd/>
            <a:tailEnd/>
          </a:ln>
        </p:spPr>
        <p:txBody>
          <a:bodyPr wrap="none" anchor="ctr"/>
          <a:lstStyle/>
          <a:p>
            <a:endParaRPr lang="en-GB"/>
          </a:p>
        </p:txBody>
      </p:sp>
      <p:sp>
        <p:nvSpPr>
          <p:cNvPr id="12296" name="Text Box 8"/>
          <p:cNvSpPr txBox="1">
            <a:spLocks noChangeArrowheads="1"/>
          </p:cNvSpPr>
          <p:nvPr/>
        </p:nvSpPr>
        <p:spPr bwMode="auto">
          <a:xfrm>
            <a:off x="5562600" y="2819400"/>
            <a:ext cx="19637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000">
                <a:latin typeface="Times New Roman" pitchFamily="18" charset="0"/>
              </a:rPr>
              <a:t>Products</a:t>
            </a:r>
          </a:p>
        </p:txBody>
      </p:sp>
      <p:sp>
        <p:nvSpPr>
          <p:cNvPr id="12297" name="Text Box 9"/>
          <p:cNvSpPr txBox="1">
            <a:spLocks noChangeArrowheads="1"/>
          </p:cNvSpPr>
          <p:nvPr/>
        </p:nvSpPr>
        <p:spPr bwMode="auto">
          <a:xfrm>
            <a:off x="3448050" y="209550"/>
            <a:ext cx="21304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6000" b="1">
                <a:latin typeface="Times New Roman" pitchFamily="18" charset="0"/>
              </a:rPr>
              <a:t>EtOH</a:t>
            </a:r>
            <a:endParaRPr lang="en-US" sz="4000" b="1">
              <a:latin typeface="Times New Roman" pitchFamily="18" charset="0"/>
            </a:endParaRPr>
          </a:p>
        </p:txBody>
      </p:sp>
      <p:sp>
        <p:nvSpPr>
          <p:cNvPr id="12298" name="Line 10"/>
          <p:cNvSpPr>
            <a:spLocks noChangeShapeType="1"/>
          </p:cNvSpPr>
          <p:nvPr/>
        </p:nvSpPr>
        <p:spPr bwMode="auto">
          <a:xfrm>
            <a:off x="4495800" y="1219200"/>
            <a:ext cx="15240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2299" name="Line 11"/>
          <p:cNvSpPr>
            <a:spLocks noChangeShapeType="1"/>
          </p:cNvSpPr>
          <p:nvPr/>
        </p:nvSpPr>
        <p:spPr bwMode="auto">
          <a:xfrm>
            <a:off x="2209800" y="4343400"/>
            <a:ext cx="1066800" cy="685800"/>
          </a:xfrm>
          <a:prstGeom prst="line">
            <a:avLst/>
          </a:prstGeom>
          <a:noFill/>
          <a:ln w="1270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2300" name="Line 12"/>
          <p:cNvSpPr>
            <a:spLocks noChangeShapeType="1"/>
          </p:cNvSpPr>
          <p:nvPr/>
        </p:nvSpPr>
        <p:spPr bwMode="auto">
          <a:xfrm flipH="1">
            <a:off x="3505200" y="1295400"/>
            <a:ext cx="838200" cy="457200"/>
          </a:xfrm>
          <a:prstGeom prst="line">
            <a:avLst/>
          </a:prstGeom>
          <a:noFill/>
          <a:ln w="1270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2301" name="Text Box 13"/>
          <p:cNvSpPr txBox="1">
            <a:spLocks noChangeArrowheads="1"/>
          </p:cNvSpPr>
          <p:nvPr/>
        </p:nvSpPr>
        <p:spPr bwMode="auto">
          <a:xfrm>
            <a:off x="1403350" y="2619375"/>
            <a:ext cx="198596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a:solidFill>
                  <a:schemeClr val="bg2"/>
                </a:solidFill>
                <a:latin typeface="Times New Roman" pitchFamily="18" charset="0"/>
              </a:rPr>
              <a:t>Immune cell</a:t>
            </a:r>
          </a:p>
          <a:p>
            <a:r>
              <a:rPr lang="en-US" sz="2800">
                <a:solidFill>
                  <a:schemeClr val="bg2"/>
                </a:solidFill>
                <a:latin typeface="Times New Roman" pitchFamily="18" charset="0"/>
              </a:rPr>
              <a:t>activation</a:t>
            </a:r>
            <a:endParaRPr lang="en-US" sz="2800">
              <a:latin typeface="Times New Roman" pitchFamily="18" charset="0"/>
            </a:endParaRPr>
          </a:p>
        </p:txBody>
      </p:sp>
      <p:sp>
        <p:nvSpPr>
          <p:cNvPr id="12302" name="Text Box 14"/>
          <p:cNvSpPr txBox="1">
            <a:spLocks noChangeArrowheads="1"/>
          </p:cNvSpPr>
          <p:nvPr/>
        </p:nvSpPr>
        <p:spPr bwMode="auto">
          <a:xfrm>
            <a:off x="1143000" y="5334000"/>
            <a:ext cx="20891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5400" i="1">
                <a:latin typeface="Times New Roman" pitchFamily="18" charset="0"/>
              </a:rPr>
              <a:t>Death!</a:t>
            </a:r>
            <a:endParaRPr lang="en-US" sz="4000">
              <a:latin typeface="Times New Roman" pitchFamily="18" charset="0"/>
            </a:endParaRPr>
          </a:p>
        </p:txBody>
      </p:sp>
      <p:sp>
        <p:nvSpPr>
          <p:cNvPr id="12303" name="Freeform 15"/>
          <p:cNvSpPr>
            <a:spLocks/>
          </p:cNvSpPr>
          <p:nvPr/>
        </p:nvSpPr>
        <p:spPr bwMode="auto">
          <a:xfrm>
            <a:off x="4724400" y="2667000"/>
            <a:ext cx="4445000" cy="2743200"/>
          </a:xfrm>
          <a:custGeom>
            <a:avLst/>
            <a:gdLst>
              <a:gd name="T0" fmla="*/ 2147483647 w 2800"/>
              <a:gd name="T1" fmla="*/ 0 h 1728"/>
              <a:gd name="T2" fmla="*/ 2147483647 w 2800"/>
              <a:gd name="T3" fmla="*/ 2147483647 h 1728"/>
              <a:gd name="T4" fmla="*/ 0 w 2800"/>
              <a:gd name="T5" fmla="*/ 2147483647 h 1728"/>
              <a:gd name="T6" fmla="*/ 0 60000 65536"/>
              <a:gd name="T7" fmla="*/ 0 60000 65536"/>
              <a:gd name="T8" fmla="*/ 0 60000 65536"/>
              <a:gd name="T9" fmla="*/ 0 w 2800"/>
              <a:gd name="T10" fmla="*/ 0 h 1728"/>
              <a:gd name="T11" fmla="*/ 2800 w 2800"/>
              <a:gd name="T12" fmla="*/ 1728 h 1728"/>
            </a:gdLst>
            <a:ahLst/>
            <a:cxnLst>
              <a:cxn ang="T6">
                <a:pos x="T0" y="T1"/>
              </a:cxn>
              <a:cxn ang="T7">
                <a:pos x="T2" y="T3"/>
              </a:cxn>
              <a:cxn ang="T8">
                <a:pos x="T4" y="T5"/>
              </a:cxn>
            </a:cxnLst>
            <a:rect l="T9" t="T10" r="T11" b="T12"/>
            <a:pathLst>
              <a:path w="2800" h="1728">
                <a:moveTo>
                  <a:pt x="2112" y="0"/>
                </a:moveTo>
                <a:cubicBezTo>
                  <a:pt x="2456" y="264"/>
                  <a:pt x="2800" y="528"/>
                  <a:pt x="2448" y="816"/>
                </a:cubicBezTo>
                <a:cubicBezTo>
                  <a:pt x="2096" y="1104"/>
                  <a:pt x="408" y="1576"/>
                  <a:pt x="0" y="1728"/>
                </a:cubicBezTo>
              </a:path>
            </a:pathLst>
          </a:custGeom>
          <a:noFill/>
          <a:ln w="1270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12304" name="Line 16"/>
          <p:cNvSpPr>
            <a:spLocks noChangeShapeType="1"/>
          </p:cNvSpPr>
          <p:nvPr/>
        </p:nvSpPr>
        <p:spPr bwMode="auto">
          <a:xfrm>
            <a:off x="4419600" y="1371600"/>
            <a:ext cx="457200" cy="1447800"/>
          </a:xfrm>
          <a:prstGeom prst="line">
            <a:avLst/>
          </a:prstGeom>
          <a:noFill/>
          <a:ln w="1270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2305" name="Line 17"/>
          <p:cNvSpPr>
            <a:spLocks noChangeShapeType="1"/>
          </p:cNvSpPr>
          <p:nvPr/>
        </p:nvSpPr>
        <p:spPr bwMode="auto">
          <a:xfrm flipV="1">
            <a:off x="5181600" y="2514600"/>
            <a:ext cx="990600" cy="685800"/>
          </a:xfrm>
          <a:prstGeom prst="line">
            <a:avLst/>
          </a:prstGeom>
          <a:noFill/>
          <a:ln w="1270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501650" y="1465263"/>
            <a:ext cx="17843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5400">
                <a:latin typeface="Times New Roman" pitchFamily="18" charset="0"/>
              </a:rPr>
              <a:t>EtOH</a:t>
            </a:r>
            <a:endParaRPr lang="en-US" sz="4800">
              <a:latin typeface="Times New Roman" pitchFamily="18" charset="0"/>
            </a:endParaRPr>
          </a:p>
        </p:txBody>
      </p:sp>
      <p:sp>
        <p:nvSpPr>
          <p:cNvPr id="13315" name="Text Box 3"/>
          <p:cNvSpPr txBox="1">
            <a:spLocks noChangeArrowheads="1"/>
          </p:cNvSpPr>
          <p:nvPr/>
        </p:nvSpPr>
        <p:spPr bwMode="auto">
          <a:xfrm>
            <a:off x="4343400" y="1538288"/>
            <a:ext cx="3532188"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800">
                <a:solidFill>
                  <a:schemeClr val="accent1"/>
                </a:solidFill>
                <a:latin typeface="Times New Roman" pitchFamily="18" charset="0"/>
              </a:rPr>
              <a:t>Acetaldehyde</a:t>
            </a:r>
            <a:endParaRPr lang="en-US" sz="4800">
              <a:latin typeface="Times New Roman" pitchFamily="18" charset="0"/>
            </a:endParaRPr>
          </a:p>
        </p:txBody>
      </p:sp>
      <p:sp>
        <p:nvSpPr>
          <p:cNvPr id="13316" name="Text Box 4"/>
          <p:cNvSpPr txBox="1">
            <a:spLocks noChangeArrowheads="1"/>
          </p:cNvSpPr>
          <p:nvPr/>
        </p:nvSpPr>
        <p:spPr bwMode="auto">
          <a:xfrm>
            <a:off x="5410200" y="4114800"/>
            <a:ext cx="2043113"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800">
                <a:latin typeface="Times New Roman" pitchFamily="18" charset="0"/>
              </a:rPr>
              <a:t>Acetate</a:t>
            </a:r>
          </a:p>
        </p:txBody>
      </p:sp>
      <p:sp>
        <p:nvSpPr>
          <p:cNvPr id="13317" name="Text Box 5"/>
          <p:cNvSpPr txBox="1">
            <a:spLocks noChangeArrowheads="1"/>
          </p:cNvSpPr>
          <p:nvPr/>
        </p:nvSpPr>
        <p:spPr bwMode="auto">
          <a:xfrm>
            <a:off x="3581400" y="5410200"/>
            <a:ext cx="29654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800">
                <a:latin typeface="Times New Roman" pitchFamily="18" charset="0"/>
              </a:rPr>
              <a:t>CO</a:t>
            </a:r>
            <a:r>
              <a:rPr lang="en-US" sz="4800" baseline="-25000">
                <a:latin typeface="Times New Roman" pitchFamily="18" charset="0"/>
              </a:rPr>
              <a:t>2</a:t>
            </a:r>
            <a:r>
              <a:rPr lang="en-US" sz="4800">
                <a:latin typeface="Times New Roman" pitchFamily="18" charset="0"/>
              </a:rPr>
              <a:t> + H</a:t>
            </a:r>
            <a:r>
              <a:rPr lang="en-US" sz="4800" baseline="-25000">
                <a:latin typeface="Times New Roman" pitchFamily="18" charset="0"/>
              </a:rPr>
              <a:t>2</a:t>
            </a:r>
            <a:r>
              <a:rPr lang="en-US" sz="4800">
                <a:latin typeface="Times New Roman" pitchFamily="18" charset="0"/>
              </a:rPr>
              <a:t>O</a:t>
            </a:r>
          </a:p>
        </p:txBody>
      </p:sp>
      <p:sp>
        <p:nvSpPr>
          <p:cNvPr id="13318" name="Text Box 6"/>
          <p:cNvSpPr txBox="1">
            <a:spLocks noChangeArrowheads="1"/>
          </p:cNvSpPr>
          <p:nvPr/>
        </p:nvSpPr>
        <p:spPr bwMode="auto">
          <a:xfrm>
            <a:off x="1187450" y="4797425"/>
            <a:ext cx="1370013"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800">
                <a:solidFill>
                  <a:schemeClr val="accent1"/>
                </a:solidFill>
                <a:latin typeface="Times New Roman" pitchFamily="18" charset="0"/>
              </a:rPr>
              <a:t>ROS</a:t>
            </a:r>
            <a:endParaRPr lang="en-US" sz="4800">
              <a:latin typeface="Times New Roman" pitchFamily="18" charset="0"/>
            </a:endParaRPr>
          </a:p>
        </p:txBody>
      </p:sp>
      <p:sp>
        <p:nvSpPr>
          <p:cNvPr id="13319" name="Text Box 7"/>
          <p:cNvSpPr txBox="1">
            <a:spLocks noChangeArrowheads="1"/>
          </p:cNvSpPr>
          <p:nvPr/>
        </p:nvSpPr>
        <p:spPr bwMode="auto">
          <a:xfrm>
            <a:off x="2133600" y="1127125"/>
            <a:ext cx="12842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000">
                <a:solidFill>
                  <a:schemeClr val="tx2"/>
                </a:solidFill>
                <a:latin typeface="Times New Roman" pitchFamily="18" charset="0"/>
              </a:rPr>
              <a:t>ADH</a:t>
            </a:r>
            <a:endParaRPr lang="en-US" sz="4800">
              <a:latin typeface="Times New Roman" pitchFamily="18" charset="0"/>
            </a:endParaRPr>
          </a:p>
        </p:txBody>
      </p:sp>
      <p:sp>
        <p:nvSpPr>
          <p:cNvPr id="13320" name="Text Box 8"/>
          <p:cNvSpPr txBox="1">
            <a:spLocks noChangeArrowheads="1"/>
          </p:cNvSpPr>
          <p:nvPr/>
        </p:nvSpPr>
        <p:spPr bwMode="auto">
          <a:xfrm>
            <a:off x="1765300" y="2117725"/>
            <a:ext cx="220662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4000">
                <a:solidFill>
                  <a:schemeClr val="tx2"/>
                </a:solidFill>
                <a:latin typeface="Times New Roman" pitchFamily="18" charset="0"/>
              </a:rPr>
              <a:t>MEOS </a:t>
            </a:r>
          </a:p>
          <a:p>
            <a:pPr algn="ctr"/>
            <a:r>
              <a:rPr lang="en-US" sz="4000">
                <a:solidFill>
                  <a:schemeClr val="tx2"/>
                </a:solidFill>
                <a:latin typeface="Times New Roman" pitchFamily="18" charset="0"/>
              </a:rPr>
              <a:t>(Cyp2E1)</a:t>
            </a:r>
          </a:p>
          <a:p>
            <a:pPr algn="ctr"/>
            <a:r>
              <a:rPr lang="en-US" sz="4000">
                <a:solidFill>
                  <a:schemeClr val="tx2"/>
                </a:solidFill>
                <a:latin typeface="Times New Roman" pitchFamily="18" charset="0"/>
              </a:rPr>
              <a:t>Catalase</a:t>
            </a:r>
            <a:endParaRPr lang="en-US" sz="4800">
              <a:latin typeface="Times New Roman" pitchFamily="18" charset="0"/>
            </a:endParaRPr>
          </a:p>
        </p:txBody>
      </p:sp>
      <p:sp>
        <p:nvSpPr>
          <p:cNvPr id="13321" name="Text Box 9"/>
          <p:cNvSpPr txBox="1">
            <a:spLocks noChangeArrowheads="1"/>
          </p:cNvSpPr>
          <p:nvPr/>
        </p:nvSpPr>
        <p:spPr bwMode="auto">
          <a:xfrm>
            <a:off x="6477000" y="3200400"/>
            <a:ext cx="1593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000">
                <a:solidFill>
                  <a:schemeClr val="tx2"/>
                </a:solidFill>
                <a:latin typeface="Times New Roman" pitchFamily="18" charset="0"/>
              </a:rPr>
              <a:t>ALDH</a:t>
            </a:r>
            <a:endParaRPr lang="en-US" sz="4800">
              <a:latin typeface="Times New Roman" pitchFamily="18" charset="0"/>
            </a:endParaRPr>
          </a:p>
        </p:txBody>
      </p:sp>
      <p:sp>
        <p:nvSpPr>
          <p:cNvPr id="13322" name="Line 10"/>
          <p:cNvSpPr>
            <a:spLocks noChangeShapeType="1"/>
          </p:cNvSpPr>
          <p:nvPr/>
        </p:nvSpPr>
        <p:spPr bwMode="auto">
          <a:xfrm>
            <a:off x="6172200" y="2819400"/>
            <a:ext cx="0" cy="13716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3323" name="Freeform 11"/>
          <p:cNvSpPr>
            <a:spLocks/>
          </p:cNvSpPr>
          <p:nvPr/>
        </p:nvSpPr>
        <p:spPr bwMode="auto">
          <a:xfrm>
            <a:off x="2819400" y="3352800"/>
            <a:ext cx="1397000" cy="838200"/>
          </a:xfrm>
          <a:custGeom>
            <a:avLst/>
            <a:gdLst>
              <a:gd name="T0" fmla="*/ 2147483647 w 880"/>
              <a:gd name="T1" fmla="*/ 0 h 528"/>
              <a:gd name="T2" fmla="*/ 2147483647 w 880"/>
              <a:gd name="T3" fmla="*/ 2147483647 h 528"/>
              <a:gd name="T4" fmla="*/ 0 w 880"/>
              <a:gd name="T5" fmla="*/ 2147483647 h 528"/>
              <a:gd name="T6" fmla="*/ 0 60000 65536"/>
              <a:gd name="T7" fmla="*/ 0 60000 65536"/>
              <a:gd name="T8" fmla="*/ 0 60000 65536"/>
              <a:gd name="T9" fmla="*/ 0 w 880"/>
              <a:gd name="T10" fmla="*/ 0 h 528"/>
              <a:gd name="T11" fmla="*/ 880 w 880"/>
              <a:gd name="T12" fmla="*/ 528 h 528"/>
            </a:gdLst>
            <a:ahLst/>
            <a:cxnLst>
              <a:cxn ang="T6">
                <a:pos x="T0" y="T1"/>
              </a:cxn>
              <a:cxn ang="T7">
                <a:pos x="T2" y="T3"/>
              </a:cxn>
              <a:cxn ang="T8">
                <a:pos x="T4" y="T5"/>
              </a:cxn>
            </a:cxnLst>
            <a:rect l="T9" t="T10" r="T11" b="T12"/>
            <a:pathLst>
              <a:path w="880" h="528">
                <a:moveTo>
                  <a:pt x="672" y="0"/>
                </a:moveTo>
                <a:cubicBezTo>
                  <a:pt x="776" y="124"/>
                  <a:pt x="880" y="248"/>
                  <a:pt x="768" y="336"/>
                </a:cubicBezTo>
                <a:cubicBezTo>
                  <a:pt x="656" y="424"/>
                  <a:pt x="128" y="496"/>
                  <a:pt x="0" y="528"/>
                </a:cubicBezTo>
              </a:path>
            </a:pathLst>
          </a:custGeom>
          <a:noFill/>
          <a:ln w="762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13324" name="AutoShape 12"/>
          <p:cNvSpPr>
            <a:spLocks noChangeArrowheads="1"/>
          </p:cNvSpPr>
          <p:nvPr/>
        </p:nvSpPr>
        <p:spPr bwMode="auto">
          <a:xfrm>
            <a:off x="755650" y="3886200"/>
            <a:ext cx="2209800" cy="2971800"/>
          </a:xfrm>
          <a:prstGeom prst="irregularSeal1">
            <a:avLst/>
          </a:prstGeom>
          <a:noFill/>
          <a:ln w="571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13325" name="Line 13"/>
          <p:cNvSpPr>
            <a:spLocks noChangeShapeType="1"/>
          </p:cNvSpPr>
          <p:nvPr/>
        </p:nvSpPr>
        <p:spPr bwMode="auto">
          <a:xfrm flipH="1">
            <a:off x="5791200" y="4876800"/>
            <a:ext cx="609600" cy="6096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3326" name="Line 14"/>
          <p:cNvSpPr>
            <a:spLocks noChangeShapeType="1"/>
          </p:cNvSpPr>
          <p:nvPr/>
        </p:nvSpPr>
        <p:spPr bwMode="auto">
          <a:xfrm>
            <a:off x="2209800" y="1981200"/>
            <a:ext cx="15240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3327" name="AutoShape 15"/>
          <p:cNvSpPr>
            <a:spLocks noChangeArrowheads="1"/>
          </p:cNvSpPr>
          <p:nvPr/>
        </p:nvSpPr>
        <p:spPr bwMode="auto">
          <a:xfrm>
            <a:off x="3505200" y="914400"/>
            <a:ext cx="5257800" cy="2209800"/>
          </a:xfrm>
          <a:prstGeom prst="irregularSeal1">
            <a:avLst/>
          </a:prstGeom>
          <a:noFill/>
          <a:ln w="571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13328" name="Text Box 16"/>
          <p:cNvSpPr txBox="1">
            <a:spLocks noChangeArrowheads="1"/>
          </p:cNvSpPr>
          <p:nvPr/>
        </p:nvSpPr>
        <p:spPr bwMode="auto">
          <a:xfrm>
            <a:off x="2041525" y="152400"/>
            <a:ext cx="51323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400" b="1" u="sng">
                <a:solidFill>
                  <a:schemeClr val="tx2"/>
                </a:solidFill>
                <a:latin typeface="Times New Roman" pitchFamily="18" charset="0"/>
              </a:rPr>
              <a:t>Direct</a:t>
            </a:r>
            <a:r>
              <a:rPr lang="en-US" sz="4400">
                <a:latin typeface="Times New Roman" pitchFamily="18" charset="0"/>
              </a:rPr>
              <a:t> </a:t>
            </a:r>
            <a:r>
              <a:rPr lang="en-US" sz="4400">
                <a:solidFill>
                  <a:schemeClr val="tx2"/>
                </a:solidFill>
                <a:latin typeface="Times New Roman" pitchFamily="18" charset="0"/>
              </a:rPr>
              <a:t>Hepatotoxicity</a:t>
            </a:r>
            <a:endParaRPr lang="en-US" sz="4000">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smtClean="0"/>
              <a:t>Ethanol, oxidative stress and liver injury</a:t>
            </a:r>
          </a:p>
        </p:txBody>
      </p:sp>
      <p:sp>
        <p:nvSpPr>
          <p:cNvPr id="14339" name="TextBox 2"/>
          <p:cNvSpPr txBox="1">
            <a:spLocks noChangeArrowheads="1"/>
          </p:cNvSpPr>
          <p:nvPr/>
        </p:nvSpPr>
        <p:spPr bwMode="auto">
          <a:xfrm>
            <a:off x="1331913" y="2492375"/>
            <a:ext cx="1300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t>↑↑CYP2E1</a:t>
            </a:r>
          </a:p>
        </p:txBody>
      </p:sp>
      <p:sp>
        <p:nvSpPr>
          <p:cNvPr id="14340" name="TextBox 3"/>
          <p:cNvSpPr txBox="1">
            <a:spLocks noChangeArrowheads="1"/>
          </p:cNvSpPr>
          <p:nvPr/>
        </p:nvSpPr>
        <p:spPr bwMode="auto">
          <a:xfrm>
            <a:off x="250825" y="2060575"/>
            <a:ext cx="822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t>ETOH</a:t>
            </a:r>
          </a:p>
        </p:txBody>
      </p:sp>
      <p:sp>
        <p:nvSpPr>
          <p:cNvPr id="14341" name="AutoShape 8"/>
          <p:cNvSpPr>
            <a:spLocks noChangeArrowheads="1"/>
          </p:cNvSpPr>
          <p:nvPr/>
        </p:nvSpPr>
        <p:spPr bwMode="auto">
          <a:xfrm>
            <a:off x="539750" y="2492375"/>
            <a:ext cx="838200" cy="331788"/>
          </a:xfrm>
          <a:prstGeom prst="rightArrow">
            <a:avLst>
              <a:gd name="adj1" fmla="val 50000"/>
              <a:gd name="adj2" fmla="val 39158"/>
            </a:avLst>
          </a:prstGeom>
          <a:solidFill>
            <a:schemeClr val="accent1"/>
          </a:solidFill>
          <a:ln w="9525">
            <a:solidFill>
              <a:schemeClr val="tx1"/>
            </a:solidFill>
            <a:miter lim="800000"/>
            <a:headEnd/>
            <a:tailEnd/>
          </a:ln>
        </p:spPr>
        <p:txBody>
          <a:bodyPr wrap="none" anchor="ctr"/>
          <a:lstStyle/>
          <a:p>
            <a:endParaRPr lang="en-GB"/>
          </a:p>
        </p:txBody>
      </p:sp>
      <p:sp>
        <p:nvSpPr>
          <p:cNvPr id="14342" name="AutoShape 8"/>
          <p:cNvSpPr>
            <a:spLocks noChangeArrowheads="1"/>
          </p:cNvSpPr>
          <p:nvPr/>
        </p:nvSpPr>
        <p:spPr bwMode="auto">
          <a:xfrm>
            <a:off x="2843213" y="2492375"/>
            <a:ext cx="838200" cy="331788"/>
          </a:xfrm>
          <a:prstGeom prst="rightArrow">
            <a:avLst>
              <a:gd name="adj1" fmla="val 50000"/>
              <a:gd name="adj2" fmla="val 39158"/>
            </a:avLst>
          </a:prstGeom>
          <a:solidFill>
            <a:schemeClr val="accent1"/>
          </a:solidFill>
          <a:ln w="9525">
            <a:solidFill>
              <a:schemeClr val="tx1"/>
            </a:solidFill>
            <a:miter lim="800000"/>
            <a:headEnd/>
            <a:tailEnd/>
          </a:ln>
        </p:spPr>
        <p:txBody>
          <a:bodyPr wrap="none" anchor="ctr"/>
          <a:lstStyle/>
          <a:p>
            <a:endParaRPr lang="en-GB"/>
          </a:p>
        </p:txBody>
      </p:sp>
      <p:sp>
        <p:nvSpPr>
          <p:cNvPr id="14343" name="AutoShape 8"/>
          <p:cNvSpPr>
            <a:spLocks noChangeArrowheads="1"/>
          </p:cNvSpPr>
          <p:nvPr/>
        </p:nvSpPr>
        <p:spPr bwMode="auto">
          <a:xfrm rot="5400000">
            <a:off x="1581944" y="3321844"/>
            <a:ext cx="838200" cy="331788"/>
          </a:xfrm>
          <a:prstGeom prst="rightArrow">
            <a:avLst>
              <a:gd name="adj1" fmla="val 50000"/>
              <a:gd name="adj2" fmla="val 39158"/>
            </a:avLst>
          </a:prstGeom>
          <a:solidFill>
            <a:schemeClr val="accent1"/>
          </a:solidFill>
          <a:ln w="9525">
            <a:solidFill>
              <a:schemeClr val="tx1"/>
            </a:solidFill>
            <a:miter lim="800000"/>
            <a:headEnd/>
            <a:tailEnd/>
          </a:ln>
        </p:spPr>
        <p:txBody>
          <a:bodyPr wrap="none" anchor="ctr"/>
          <a:lstStyle/>
          <a:p>
            <a:endParaRPr lang="en-GB"/>
          </a:p>
        </p:txBody>
      </p:sp>
      <p:sp>
        <p:nvSpPr>
          <p:cNvPr id="8" name="TextBox 7"/>
          <p:cNvSpPr txBox="1"/>
          <p:nvPr/>
        </p:nvSpPr>
        <p:spPr>
          <a:xfrm>
            <a:off x="3851275" y="2349500"/>
            <a:ext cx="1568450" cy="646113"/>
          </a:xfrm>
          <a:prstGeom prst="rect">
            <a:avLst/>
          </a:prstGeom>
          <a:noFill/>
        </p:spPr>
        <p:txBody>
          <a:bodyPr wrap="none">
            <a:spAutoFit/>
          </a:bodyPr>
          <a:lstStyle/>
          <a:p>
            <a:pPr algn="ctr">
              <a:defRPr/>
            </a:pPr>
            <a:r>
              <a:rPr lang="en-GB" dirty="0"/>
              <a:t>ROS</a:t>
            </a:r>
          </a:p>
          <a:p>
            <a:pPr>
              <a:defRPr/>
            </a:pPr>
            <a:r>
              <a:rPr lang="en-GB" dirty="0"/>
              <a:t>[0</a:t>
            </a:r>
            <a:r>
              <a:rPr lang="en-GB" sz="1050" dirty="0"/>
              <a:t>2</a:t>
            </a:r>
            <a:r>
              <a:rPr lang="en-GB" dirty="0"/>
              <a:t>, H</a:t>
            </a:r>
            <a:r>
              <a:rPr lang="en-GB" baseline="-25000" dirty="0"/>
              <a:t>2</a:t>
            </a:r>
            <a:r>
              <a:rPr lang="en-GB" dirty="0"/>
              <a:t>0</a:t>
            </a:r>
            <a:r>
              <a:rPr lang="en-GB" baseline="-25000" dirty="0"/>
              <a:t>2, </a:t>
            </a:r>
            <a:r>
              <a:rPr lang="en-GB" dirty="0"/>
              <a:t>-0H]</a:t>
            </a:r>
          </a:p>
        </p:txBody>
      </p:sp>
      <p:sp>
        <p:nvSpPr>
          <p:cNvPr id="14345" name="TextBox 9"/>
          <p:cNvSpPr txBox="1">
            <a:spLocks noChangeArrowheads="1"/>
          </p:cNvSpPr>
          <p:nvPr/>
        </p:nvSpPr>
        <p:spPr bwMode="auto">
          <a:xfrm>
            <a:off x="900113" y="4005263"/>
            <a:ext cx="29416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t>Lipid peroxidation products</a:t>
            </a:r>
          </a:p>
        </p:txBody>
      </p:sp>
      <p:sp>
        <p:nvSpPr>
          <p:cNvPr id="14346" name="AutoShape 8"/>
          <p:cNvSpPr>
            <a:spLocks noChangeArrowheads="1"/>
          </p:cNvSpPr>
          <p:nvPr/>
        </p:nvSpPr>
        <p:spPr bwMode="auto">
          <a:xfrm>
            <a:off x="5435600" y="2492375"/>
            <a:ext cx="838200" cy="331788"/>
          </a:xfrm>
          <a:prstGeom prst="rightArrow">
            <a:avLst>
              <a:gd name="adj1" fmla="val 50000"/>
              <a:gd name="adj2" fmla="val 39158"/>
            </a:avLst>
          </a:prstGeom>
          <a:solidFill>
            <a:schemeClr val="accent1"/>
          </a:solidFill>
          <a:ln w="9525">
            <a:solidFill>
              <a:schemeClr val="tx1"/>
            </a:solidFill>
            <a:miter lim="800000"/>
            <a:headEnd/>
            <a:tailEnd/>
          </a:ln>
        </p:spPr>
        <p:txBody>
          <a:bodyPr wrap="none" anchor="ctr"/>
          <a:lstStyle/>
          <a:p>
            <a:endParaRPr lang="en-GB"/>
          </a:p>
        </p:txBody>
      </p:sp>
      <p:sp>
        <p:nvSpPr>
          <p:cNvPr id="14347" name="TextBox 12"/>
          <p:cNvSpPr txBox="1">
            <a:spLocks noChangeArrowheads="1"/>
          </p:cNvSpPr>
          <p:nvPr/>
        </p:nvSpPr>
        <p:spPr bwMode="auto">
          <a:xfrm>
            <a:off x="6443663" y="2420938"/>
            <a:ext cx="24542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t>Hepatocellular </a:t>
            </a:r>
          </a:p>
          <a:p>
            <a:pPr eaLnBrk="1" hangingPunct="1"/>
            <a:r>
              <a:rPr lang="en-GB"/>
              <a:t>mitochondrial damage</a:t>
            </a:r>
          </a:p>
          <a:p>
            <a:pPr eaLnBrk="1" hangingPunct="1"/>
            <a:endParaRPr lang="en-GB"/>
          </a:p>
        </p:txBody>
      </p:sp>
      <p:sp>
        <p:nvSpPr>
          <p:cNvPr id="14348" name="AutoShape 8"/>
          <p:cNvSpPr>
            <a:spLocks noChangeArrowheads="1"/>
          </p:cNvSpPr>
          <p:nvPr/>
        </p:nvSpPr>
        <p:spPr bwMode="auto">
          <a:xfrm rot="5400000">
            <a:off x="6910388" y="3322638"/>
            <a:ext cx="838200" cy="330200"/>
          </a:xfrm>
          <a:prstGeom prst="rightArrow">
            <a:avLst>
              <a:gd name="adj1" fmla="val 50000"/>
              <a:gd name="adj2" fmla="val 39346"/>
            </a:avLst>
          </a:prstGeom>
          <a:solidFill>
            <a:schemeClr val="accent1"/>
          </a:solidFill>
          <a:ln w="9525">
            <a:solidFill>
              <a:schemeClr val="tx1"/>
            </a:solidFill>
            <a:miter lim="800000"/>
            <a:headEnd/>
            <a:tailEnd/>
          </a:ln>
        </p:spPr>
        <p:txBody>
          <a:bodyPr wrap="none" anchor="ctr"/>
          <a:lstStyle/>
          <a:p>
            <a:endParaRPr lang="en-GB"/>
          </a:p>
        </p:txBody>
      </p:sp>
      <p:sp>
        <p:nvSpPr>
          <p:cNvPr id="14349" name="TextBox 15"/>
          <p:cNvSpPr txBox="1">
            <a:spLocks noChangeArrowheads="1"/>
          </p:cNvSpPr>
          <p:nvPr/>
        </p:nvSpPr>
        <p:spPr bwMode="auto">
          <a:xfrm>
            <a:off x="6300788" y="4005263"/>
            <a:ext cx="21209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t>Apoptosis/necrosis</a:t>
            </a:r>
          </a:p>
        </p:txBody>
      </p:sp>
      <p:sp>
        <p:nvSpPr>
          <p:cNvPr id="14350" name="AutoShape 8"/>
          <p:cNvSpPr>
            <a:spLocks noChangeArrowheads="1"/>
          </p:cNvSpPr>
          <p:nvPr/>
        </p:nvSpPr>
        <p:spPr bwMode="auto">
          <a:xfrm rot="8854036">
            <a:off x="6180138" y="4851400"/>
            <a:ext cx="838200" cy="331788"/>
          </a:xfrm>
          <a:prstGeom prst="rightArrow">
            <a:avLst>
              <a:gd name="adj1" fmla="val 50000"/>
              <a:gd name="adj2" fmla="val 39158"/>
            </a:avLst>
          </a:prstGeom>
          <a:solidFill>
            <a:schemeClr val="accent1"/>
          </a:solidFill>
          <a:ln w="9525">
            <a:solidFill>
              <a:schemeClr val="tx1"/>
            </a:solidFill>
            <a:miter lim="800000"/>
            <a:headEnd/>
            <a:tailEnd/>
          </a:ln>
        </p:spPr>
        <p:txBody>
          <a:bodyPr wrap="none" anchor="ctr"/>
          <a:lstStyle/>
          <a:p>
            <a:endParaRPr lang="en-GB"/>
          </a:p>
        </p:txBody>
      </p:sp>
      <p:sp>
        <p:nvSpPr>
          <p:cNvPr id="14351" name="AutoShape 8"/>
          <p:cNvSpPr>
            <a:spLocks noChangeArrowheads="1"/>
          </p:cNvSpPr>
          <p:nvPr/>
        </p:nvSpPr>
        <p:spPr bwMode="auto">
          <a:xfrm>
            <a:off x="4284663" y="4076700"/>
            <a:ext cx="1727200" cy="331788"/>
          </a:xfrm>
          <a:prstGeom prst="rightArrow">
            <a:avLst>
              <a:gd name="adj1" fmla="val 50000"/>
              <a:gd name="adj2" fmla="val 39139"/>
            </a:avLst>
          </a:prstGeom>
          <a:solidFill>
            <a:schemeClr val="accent1"/>
          </a:solidFill>
          <a:ln w="9525">
            <a:solidFill>
              <a:schemeClr val="tx1"/>
            </a:solidFill>
            <a:miter lim="800000"/>
            <a:headEnd/>
            <a:tailEnd/>
          </a:ln>
        </p:spPr>
        <p:txBody>
          <a:bodyPr wrap="none" anchor="ctr"/>
          <a:lstStyle/>
          <a:p>
            <a:endParaRPr lang="en-GB"/>
          </a:p>
        </p:txBody>
      </p:sp>
      <p:grpSp>
        <p:nvGrpSpPr>
          <p:cNvPr id="14352" name="Group 19"/>
          <p:cNvGrpSpPr>
            <a:grpSpLocks/>
          </p:cNvGrpSpPr>
          <p:nvPr/>
        </p:nvGrpSpPr>
        <p:grpSpPr bwMode="auto">
          <a:xfrm>
            <a:off x="4787900" y="4868863"/>
            <a:ext cx="1441450" cy="1989137"/>
            <a:chOff x="4787900" y="4868863"/>
            <a:chExt cx="1441450" cy="1989137"/>
          </a:xfrm>
        </p:grpSpPr>
        <p:sp>
          <p:nvSpPr>
            <p:cNvPr id="14355" name="AutoShape 12"/>
            <p:cNvSpPr>
              <a:spLocks noChangeArrowheads="1"/>
            </p:cNvSpPr>
            <p:nvPr/>
          </p:nvSpPr>
          <p:spPr bwMode="auto">
            <a:xfrm>
              <a:off x="4787900" y="4868863"/>
              <a:ext cx="1273175" cy="1989137"/>
            </a:xfrm>
            <a:prstGeom prst="irregularSeal1">
              <a:avLst/>
            </a:prstGeom>
            <a:noFill/>
            <a:ln w="571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14356" name="TextBox 18"/>
            <p:cNvSpPr txBox="1">
              <a:spLocks noChangeArrowheads="1"/>
            </p:cNvSpPr>
            <p:nvPr/>
          </p:nvSpPr>
          <p:spPr bwMode="auto">
            <a:xfrm>
              <a:off x="4787900" y="5589588"/>
              <a:ext cx="14414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t>Hepatic cell </a:t>
              </a:r>
            </a:p>
            <a:p>
              <a:pPr eaLnBrk="1" hangingPunct="1"/>
              <a:r>
                <a:rPr lang="en-GB"/>
                <a:t>     injury</a:t>
              </a:r>
            </a:p>
          </p:txBody>
        </p:sp>
      </p:grpSp>
      <p:sp>
        <p:nvSpPr>
          <p:cNvPr id="14353" name="AutoShape 8"/>
          <p:cNvSpPr>
            <a:spLocks noChangeArrowheads="1"/>
          </p:cNvSpPr>
          <p:nvPr/>
        </p:nvSpPr>
        <p:spPr bwMode="auto">
          <a:xfrm rot="10800000">
            <a:off x="3500438" y="5757863"/>
            <a:ext cx="838200" cy="330200"/>
          </a:xfrm>
          <a:prstGeom prst="rightArrow">
            <a:avLst>
              <a:gd name="adj1" fmla="val 50000"/>
              <a:gd name="adj2" fmla="val 39346"/>
            </a:avLst>
          </a:prstGeom>
          <a:solidFill>
            <a:schemeClr val="accent1"/>
          </a:solidFill>
          <a:ln w="9525">
            <a:solidFill>
              <a:schemeClr val="tx1"/>
            </a:solidFill>
            <a:miter lim="800000"/>
            <a:headEnd/>
            <a:tailEnd/>
          </a:ln>
        </p:spPr>
        <p:txBody>
          <a:bodyPr wrap="none" anchor="ctr"/>
          <a:lstStyle/>
          <a:p>
            <a:endParaRPr lang="en-GB"/>
          </a:p>
        </p:txBody>
      </p:sp>
      <p:sp>
        <p:nvSpPr>
          <p:cNvPr id="14354" name="TextBox 20"/>
          <p:cNvSpPr txBox="1">
            <a:spLocks noChangeArrowheads="1"/>
          </p:cNvSpPr>
          <p:nvPr/>
        </p:nvSpPr>
        <p:spPr bwMode="auto">
          <a:xfrm>
            <a:off x="395288" y="5373688"/>
            <a:ext cx="31003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buFont typeface="Arial" charset="0"/>
              <a:buChar char="•"/>
            </a:pPr>
            <a:r>
              <a:rPr lang="en-GB" sz="2400" b="1"/>
              <a:t>  Stellate cell activation</a:t>
            </a:r>
          </a:p>
          <a:p>
            <a:pPr algn="ctr" eaLnBrk="1" hangingPunct="1">
              <a:buFont typeface="Arial" charset="0"/>
              <a:buChar char="•"/>
            </a:pPr>
            <a:r>
              <a:rPr lang="en-GB" sz="2400" b="1"/>
              <a:t>  Fibrosis/Cirrhosis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mtClean="0"/>
              <a:t>Immune mediated ethanol induced liver injury</a:t>
            </a:r>
          </a:p>
        </p:txBody>
      </p:sp>
      <p:sp>
        <p:nvSpPr>
          <p:cNvPr id="3" name="Content Placeholder 2"/>
          <p:cNvSpPr>
            <a:spLocks noGrp="1"/>
          </p:cNvSpPr>
          <p:nvPr>
            <p:ph idx="1"/>
          </p:nvPr>
        </p:nvSpPr>
        <p:spPr/>
        <p:txBody>
          <a:bodyPr>
            <a:normAutofit fontScale="92500" lnSpcReduction="10000"/>
          </a:bodyPr>
          <a:lstStyle/>
          <a:p>
            <a:pPr>
              <a:defRPr/>
            </a:pPr>
            <a:r>
              <a:rPr lang="en-GB" dirty="0" smtClean="0"/>
              <a:t>Gut-liver axis: role of endotoxin/oxidative stress</a:t>
            </a:r>
          </a:p>
          <a:p>
            <a:pPr>
              <a:defRPr/>
            </a:pPr>
            <a:endParaRPr lang="en-GB" dirty="0" smtClean="0"/>
          </a:p>
          <a:p>
            <a:pPr>
              <a:defRPr/>
            </a:pPr>
            <a:r>
              <a:rPr lang="en-GB" dirty="0" smtClean="0"/>
              <a:t>Innate immune cells: propagation of injury</a:t>
            </a:r>
          </a:p>
          <a:p>
            <a:pPr>
              <a:buFontTx/>
              <a:buNone/>
              <a:defRPr/>
            </a:pPr>
            <a:r>
              <a:rPr lang="en-GB" dirty="0" smtClean="0"/>
              <a:t>		Kupffer cells</a:t>
            </a:r>
          </a:p>
          <a:p>
            <a:pPr>
              <a:buFontTx/>
              <a:buNone/>
              <a:defRPr/>
            </a:pPr>
            <a:r>
              <a:rPr lang="en-GB" dirty="0" smtClean="0"/>
              <a:t>		</a:t>
            </a:r>
            <a:r>
              <a:rPr lang="en-GB" dirty="0" err="1" smtClean="0"/>
              <a:t>Neutrophils</a:t>
            </a:r>
            <a:endParaRPr lang="en-GB" dirty="0" smtClean="0"/>
          </a:p>
          <a:p>
            <a:pPr>
              <a:buFontTx/>
              <a:buNone/>
              <a:defRPr/>
            </a:pPr>
            <a:r>
              <a:rPr lang="en-GB" dirty="0" smtClean="0"/>
              <a:t>		Lymphocytes</a:t>
            </a:r>
          </a:p>
          <a:p>
            <a:pPr>
              <a:buFontTx/>
              <a:buNone/>
              <a:defRPr/>
            </a:pPr>
            <a:endParaRPr lang="en-GB" dirty="0" smtClean="0"/>
          </a:p>
          <a:p>
            <a:pPr>
              <a:defRPr/>
            </a:pPr>
            <a:r>
              <a:rPr lang="en-GB" dirty="0" smtClean="0"/>
              <a:t>Inflammatory cytokines (e.g. TNF-</a:t>
            </a:r>
            <a:r>
              <a:rPr lang="el-GR" dirty="0" smtClean="0"/>
              <a:t>α</a:t>
            </a:r>
            <a:r>
              <a:rPr lang="en-GB" dirty="0" smtClean="0"/>
              <a:t>)</a:t>
            </a:r>
          </a:p>
          <a:p>
            <a:pPr>
              <a:defRPr/>
            </a:pPr>
            <a:endParaRPr lang="en-GB" dirty="0" smtClean="0"/>
          </a:p>
          <a:p>
            <a:pPr>
              <a:defRPr/>
            </a:pP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mtClean="0"/>
              <a:t>Alcohol attacks the gut</a:t>
            </a:r>
          </a:p>
        </p:txBody>
      </p:sp>
      <p:pic>
        <p:nvPicPr>
          <p:cNvPr id="16387" name="Content Placeholder 3" descr="oxidative stress gut permeability.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395288" y="1557338"/>
            <a:ext cx="8388350" cy="4535487"/>
          </a:xfrm>
        </p:spPr>
      </p:pic>
      <p:sp>
        <p:nvSpPr>
          <p:cNvPr id="16388" name="TextBox 4"/>
          <p:cNvSpPr txBox="1">
            <a:spLocks noChangeArrowheads="1"/>
          </p:cNvSpPr>
          <p:nvPr/>
        </p:nvSpPr>
        <p:spPr bwMode="auto">
          <a:xfrm>
            <a:off x="4284663" y="6092825"/>
            <a:ext cx="45354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b="1"/>
              <a:t>Keshavarzian </a:t>
            </a:r>
            <a:r>
              <a:rPr lang="en-GB" b="1" i="1"/>
              <a:t>et al. </a:t>
            </a:r>
            <a:r>
              <a:rPr lang="en-GB" b="1"/>
              <a:t>2010 (</a:t>
            </a:r>
            <a:r>
              <a:rPr lang="en-GB" b="1" i="1"/>
              <a:t>in vivo </a:t>
            </a:r>
            <a:r>
              <a:rPr lang="en-GB" b="1"/>
              <a:t>animal data)</a:t>
            </a:r>
          </a:p>
        </p:txBody>
      </p:sp>
      <p:sp>
        <p:nvSpPr>
          <p:cNvPr id="16389" name="TextBox 5"/>
          <p:cNvSpPr txBox="1">
            <a:spLocks noChangeArrowheads="1"/>
          </p:cNvSpPr>
          <p:nvPr/>
        </p:nvSpPr>
        <p:spPr bwMode="auto">
          <a:xfrm>
            <a:off x="6948488" y="3429000"/>
            <a:ext cx="21955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400"/>
              <a:t>Tissue injury</a:t>
            </a:r>
          </a:p>
        </p:txBody>
      </p:sp>
      <p:cxnSp>
        <p:nvCxnSpPr>
          <p:cNvPr id="8" name="Straight Arrow Connector 7"/>
          <p:cNvCxnSpPr/>
          <p:nvPr/>
        </p:nvCxnSpPr>
        <p:spPr>
          <a:xfrm>
            <a:off x="6300788" y="3644900"/>
            <a:ext cx="574675" cy="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dirty="0" smtClean="0"/>
              <a:t>The Gut Liver Axis in Alcohol Abusers</a:t>
            </a:r>
            <a:endParaRPr lang="en-GB" dirty="0"/>
          </a:p>
        </p:txBody>
      </p:sp>
      <p:sp>
        <p:nvSpPr>
          <p:cNvPr id="4" name="Flowchart: Magnetic Disk 3"/>
          <p:cNvSpPr/>
          <p:nvPr/>
        </p:nvSpPr>
        <p:spPr>
          <a:xfrm rot="10800000">
            <a:off x="250825" y="1557338"/>
            <a:ext cx="1368425" cy="4535487"/>
          </a:xfrm>
          <a:prstGeom prst="flowChartMagneticDisk">
            <a:avLst/>
          </a:prstGeom>
          <a:solidFill>
            <a:schemeClr val="accent6">
              <a:lumMod val="40000"/>
              <a:lumOff val="60000"/>
            </a:schemeClr>
          </a:solidFill>
          <a:ln w="76200">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Flowchart: Punched Tape 4"/>
          <p:cNvSpPr/>
          <p:nvPr/>
        </p:nvSpPr>
        <p:spPr>
          <a:xfrm>
            <a:off x="1619250" y="2997200"/>
            <a:ext cx="2520950" cy="792163"/>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Flowchart: Manual Input 5"/>
          <p:cNvSpPr/>
          <p:nvPr/>
        </p:nvSpPr>
        <p:spPr>
          <a:xfrm rot="10800000">
            <a:off x="4140200" y="2276475"/>
            <a:ext cx="4176713" cy="2232025"/>
          </a:xfrm>
          <a:prstGeom prst="flowChartManualInpu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7414" name="TextBox 6"/>
          <p:cNvSpPr txBox="1">
            <a:spLocks noChangeArrowheads="1"/>
          </p:cNvSpPr>
          <p:nvPr/>
        </p:nvSpPr>
        <p:spPr bwMode="auto">
          <a:xfrm>
            <a:off x="684213" y="2492375"/>
            <a:ext cx="574675"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4000" b="1">
                <a:solidFill>
                  <a:srgbClr val="FF0000"/>
                </a:solidFill>
              </a:rPr>
              <a:t>LPS</a:t>
            </a:r>
          </a:p>
        </p:txBody>
      </p:sp>
      <p:cxnSp>
        <p:nvCxnSpPr>
          <p:cNvPr id="9" name="Straight Arrow Connector 8"/>
          <p:cNvCxnSpPr/>
          <p:nvPr/>
        </p:nvCxnSpPr>
        <p:spPr>
          <a:xfrm>
            <a:off x="1331913" y="3429000"/>
            <a:ext cx="719137" cy="0"/>
          </a:xfrm>
          <a:prstGeom prst="straightConnector1">
            <a:avLst/>
          </a:prstGeom>
          <a:ln w="6350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416" name="TextBox 9"/>
          <p:cNvSpPr txBox="1">
            <a:spLocks noChangeArrowheads="1"/>
          </p:cNvSpPr>
          <p:nvPr/>
        </p:nvSpPr>
        <p:spPr bwMode="auto">
          <a:xfrm>
            <a:off x="684213" y="6308725"/>
            <a:ext cx="7191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b="1"/>
              <a:t>Gut</a:t>
            </a:r>
          </a:p>
        </p:txBody>
      </p:sp>
      <p:sp>
        <p:nvSpPr>
          <p:cNvPr id="17417" name="TextBox 10"/>
          <p:cNvSpPr txBox="1">
            <a:spLocks noChangeArrowheads="1"/>
          </p:cNvSpPr>
          <p:nvPr/>
        </p:nvSpPr>
        <p:spPr bwMode="auto">
          <a:xfrm>
            <a:off x="2339975" y="3789363"/>
            <a:ext cx="14398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b="1"/>
              <a:t>Portal vein</a:t>
            </a:r>
          </a:p>
        </p:txBody>
      </p:sp>
      <p:sp>
        <p:nvSpPr>
          <p:cNvPr id="17418" name="TextBox 11"/>
          <p:cNvSpPr txBox="1">
            <a:spLocks noChangeArrowheads="1"/>
          </p:cNvSpPr>
          <p:nvPr/>
        </p:nvSpPr>
        <p:spPr bwMode="auto">
          <a:xfrm>
            <a:off x="5508625" y="1844675"/>
            <a:ext cx="1366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800" b="1"/>
              <a:t>Liver</a:t>
            </a:r>
          </a:p>
        </p:txBody>
      </p:sp>
      <p:cxnSp>
        <p:nvCxnSpPr>
          <p:cNvPr id="14" name="Straight Arrow Connector 13"/>
          <p:cNvCxnSpPr/>
          <p:nvPr/>
        </p:nvCxnSpPr>
        <p:spPr>
          <a:xfrm>
            <a:off x="3635375" y="3429000"/>
            <a:ext cx="720725" cy="0"/>
          </a:xfrm>
          <a:prstGeom prst="straightConnector1">
            <a:avLst/>
          </a:prstGeom>
          <a:ln w="6350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Plaque 14"/>
          <p:cNvSpPr/>
          <p:nvPr/>
        </p:nvSpPr>
        <p:spPr>
          <a:xfrm>
            <a:off x="4859338" y="2997200"/>
            <a:ext cx="1225550" cy="936625"/>
          </a:xfrm>
          <a:prstGeom prst="plaque">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m</a:t>
            </a:r>
            <a:r>
              <a:rPr lang="el-GR" dirty="0">
                <a:solidFill>
                  <a:schemeClr val="tx1"/>
                </a:solidFill>
              </a:rPr>
              <a:t>φ</a:t>
            </a:r>
            <a:endParaRPr lang="en-GB" dirty="0">
              <a:solidFill>
                <a:schemeClr val="tx1"/>
              </a:solidFill>
            </a:endParaRPr>
          </a:p>
        </p:txBody>
      </p:sp>
      <p:sp>
        <p:nvSpPr>
          <p:cNvPr id="16" name="Curved Down Arrow 15"/>
          <p:cNvSpPr/>
          <p:nvPr/>
        </p:nvSpPr>
        <p:spPr>
          <a:xfrm>
            <a:off x="5076825" y="2420938"/>
            <a:ext cx="790575" cy="503237"/>
          </a:xfrm>
          <a:prstGeom prst="curved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17" name="Curved Up Arrow 16"/>
          <p:cNvSpPr/>
          <p:nvPr/>
        </p:nvSpPr>
        <p:spPr>
          <a:xfrm>
            <a:off x="5076825" y="4005263"/>
            <a:ext cx="790575" cy="14446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17423" name="TextBox 17"/>
          <p:cNvSpPr txBox="1">
            <a:spLocks noChangeArrowheads="1"/>
          </p:cNvSpPr>
          <p:nvPr/>
        </p:nvSpPr>
        <p:spPr bwMode="auto">
          <a:xfrm>
            <a:off x="2555875" y="3213100"/>
            <a:ext cx="7921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400" b="1"/>
              <a:t>LPS</a:t>
            </a:r>
          </a:p>
        </p:txBody>
      </p:sp>
      <p:sp>
        <p:nvSpPr>
          <p:cNvPr id="19" name="Right Arrow 18"/>
          <p:cNvSpPr/>
          <p:nvPr/>
        </p:nvSpPr>
        <p:spPr>
          <a:xfrm rot="20343994">
            <a:off x="6156325" y="3068638"/>
            <a:ext cx="863600" cy="36036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7425" name="TextBox 19"/>
          <p:cNvSpPr txBox="1">
            <a:spLocks noChangeArrowheads="1"/>
          </p:cNvSpPr>
          <p:nvPr/>
        </p:nvSpPr>
        <p:spPr bwMode="auto">
          <a:xfrm>
            <a:off x="7092950" y="2781300"/>
            <a:ext cx="935038" cy="368300"/>
          </a:xfrm>
          <a:prstGeom prst="rect">
            <a:avLst/>
          </a:prstGeom>
          <a:gradFill rotWithShape="0">
            <a:gsLst>
              <a:gs pos="0">
                <a:srgbClr val="FFF200"/>
              </a:gs>
              <a:gs pos="45000">
                <a:srgbClr val="FF7A00"/>
              </a:gs>
              <a:gs pos="70000">
                <a:srgbClr val="FF0300"/>
              </a:gs>
              <a:gs pos="100000">
                <a:srgbClr val="4D0808"/>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t>TNF-a</a:t>
            </a:r>
          </a:p>
        </p:txBody>
      </p:sp>
      <p:sp>
        <p:nvSpPr>
          <p:cNvPr id="21" name="Right Arrow 20"/>
          <p:cNvSpPr/>
          <p:nvPr/>
        </p:nvSpPr>
        <p:spPr>
          <a:xfrm rot="1457880">
            <a:off x="6191250" y="3662363"/>
            <a:ext cx="865188" cy="36036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7427" name="TextBox 21"/>
          <p:cNvSpPr txBox="1">
            <a:spLocks noChangeArrowheads="1"/>
          </p:cNvSpPr>
          <p:nvPr/>
        </p:nvSpPr>
        <p:spPr bwMode="auto">
          <a:xfrm>
            <a:off x="7092950" y="3860800"/>
            <a:ext cx="935038" cy="369888"/>
          </a:xfrm>
          <a:prstGeom prst="rect">
            <a:avLst/>
          </a:prstGeom>
          <a:gradFill rotWithShape="0">
            <a:gsLst>
              <a:gs pos="0">
                <a:srgbClr val="FFF200"/>
              </a:gs>
              <a:gs pos="45000">
                <a:srgbClr val="FF7A00"/>
              </a:gs>
              <a:gs pos="70000">
                <a:srgbClr val="FF0300"/>
              </a:gs>
              <a:gs pos="100000">
                <a:srgbClr val="4D0808"/>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t>ROS</a:t>
            </a:r>
          </a:p>
        </p:txBody>
      </p:sp>
      <p:sp>
        <p:nvSpPr>
          <p:cNvPr id="25" name="Curved Left Arrow 24"/>
          <p:cNvSpPr/>
          <p:nvPr/>
        </p:nvSpPr>
        <p:spPr>
          <a:xfrm>
            <a:off x="8027988" y="3357563"/>
            <a:ext cx="1116012" cy="259238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grpSp>
        <p:nvGrpSpPr>
          <p:cNvPr id="17429" name="Group 26"/>
          <p:cNvGrpSpPr>
            <a:grpSpLocks/>
          </p:cNvGrpSpPr>
          <p:nvPr/>
        </p:nvGrpSpPr>
        <p:grpSpPr bwMode="auto">
          <a:xfrm>
            <a:off x="6084888" y="4868863"/>
            <a:ext cx="1657350" cy="1989137"/>
            <a:chOff x="4643884" y="4868863"/>
            <a:chExt cx="1657474" cy="1989137"/>
          </a:xfrm>
        </p:grpSpPr>
        <p:sp>
          <p:nvSpPr>
            <p:cNvPr id="17433" name="AutoShape 12"/>
            <p:cNvSpPr>
              <a:spLocks noChangeArrowheads="1"/>
            </p:cNvSpPr>
            <p:nvPr/>
          </p:nvSpPr>
          <p:spPr bwMode="auto">
            <a:xfrm>
              <a:off x="4787900" y="4868863"/>
              <a:ext cx="1273175" cy="1989137"/>
            </a:xfrm>
            <a:prstGeom prst="irregularSeal1">
              <a:avLst/>
            </a:prstGeom>
            <a:noFill/>
            <a:ln w="571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17434" name="TextBox 18"/>
            <p:cNvSpPr txBox="1">
              <a:spLocks noChangeArrowheads="1"/>
            </p:cNvSpPr>
            <p:nvPr/>
          </p:nvSpPr>
          <p:spPr bwMode="auto">
            <a:xfrm>
              <a:off x="4643884" y="5517232"/>
              <a:ext cx="1657474"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t>Hepatic cell </a:t>
              </a:r>
            </a:p>
            <a:p>
              <a:pPr eaLnBrk="1" hangingPunct="1"/>
              <a:r>
                <a:rPr lang="en-GB"/>
                <a:t>     injury</a:t>
              </a:r>
            </a:p>
          </p:txBody>
        </p:sp>
      </p:grpSp>
      <p:sp>
        <p:nvSpPr>
          <p:cNvPr id="30" name="Left Arrow 29"/>
          <p:cNvSpPr/>
          <p:nvPr/>
        </p:nvSpPr>
        <p:spPr>
          <a:xfrm>
            <a:off x="4500563" y="5661025"/>
            <a:ext cx="1150937" cy="36036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7431" name="TextBox 20"/>
          <p:cNvSpPr txBox="1">
            <a:spLocks noChangeArrowheads="1"/>
          </p:cNvSpPr>
          <p:nvPr/>
        </p:nvSpPr>
        <p:spPr bwMode="auto">
          <a:xfrm>
            <a:off x="2268538" y="5407025"/>
            <a:ext cx="28082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2400" b="1"/>
              <a:t> Fibrosis/</a:t>
            </a:r>
          </a:p>
          <a:p>
            <a:pPr algn="ctr" eaLnBrk="1" hangingPunct="1"/>
            <a:r>
              <a:rPr lang="en-GB" sz="2400" b="1"/>
              <a:t>Cirrhosis</a:t>
            </a:r>
          </a:p>
        </p:txBody>
      </p:sp>
      <p:sp>
        <p:nvSpPr>
          <p:cNvPr id="17432" name="TextBox 31"/>
          <p:cNvSpPr txBox="1">
            <a:spLocks noChangeArrowheads="1"/>
          </p:cNvSpPr>
          <p:nvPr/>
        </p:nvSpPr>
        <p:spPr bwMode="auto">
          <a:xfrm>
            <a:off x="4356100" y="3141663"/>
            <a:ext cx="1000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b="1">
                <a:solidFill>
                  <a:schemeClr val="bg1"/>
                </a:solidFill>
              </a:rPr>
              <a:t>TLR-4</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ounded Rectangle 51"/>
          <p:cNvSpPr/>
          <p:nvPr/>
        </p:nvSpPr>
        <p:spPr>
          <a:xfrm>
            <a:off x="1259632" y="980728"/>
            <a:ext cx="7884368" cy="5877272"/>
          </a:xfrm>
          <a:prstGeom prst="roundRect">
            <a:avLst/>
          </a:prstGeom>
          <a:solidFill>
            <a:schemeClr val="bg1">
              <a:lumMod val="95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4" name="Oval 53"/>
          <p:cNvSpPr/>
          <p:nvPr/>
        </p:nvSpPr>
        <p:spPr>
          <a:xfrm>
            <a:off x="6516216" y="1313384"/>
            <a:ext cx="2627784" cy="5544616"/>
          </a:xfrm>
          <a:prstGeom prst="ellipse">
            <a:avLst/>
          </a:prstGeom>
          <a:solidFill>
            <a:schemeClr val="accent2">
              <a:lumMod val="20000"/>
              <a:lumOff val="8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8440" name="TextBox 1"/>
          <p:cNvSpPr txBox="1">
            <a:spLocks noChangeArrowheads="1"/>
          </p:cNvSpPr>
          <p:nvPr/>
        </p:nvSpPr>
        <p:spPr bwMode="auto">
          <a:xfrm>
            <a:off x="179388" y="2349500"/>
            <a:ext cx="863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400" b="1">
                <a:solidFill>
                  <a:srgbClr val="FF0000"/>
                </a:solidFill>
              </a:rPr>
              <a:t>LPS</a:t>
            </a:r>
          </a:p>
        </p:txBody>
      </p:sp>
      <p:sp>
        <p:nvSpPr>
          <p:cNvPr id="4" name="TextBox 3"/>
          <p:cNvSpPr txBox="1"/>
          <p:nvPr/>
        </p:nvSpPr>
        <p:spPr>
          <a:xfrm>
            <a:off x="2339975" y="1773238"/>
            <a:ext cx="936625" cy="368300"/>
          </a:xfrm>
          <a:prstGeom prst="rect">
            <a:avLst/>
          </a:prstGeom>
          <a:solidFill>
            <a:schemeClr val="accent2">
              <a:lumMod val="60000"/>
              <a:lumOff val="40000"/>
            </a:schemeClr>
          </a:solidFill>
        </p:spPr>
        <p:txBody>
          <a:bodyPr>
            <a:spAutoFit/>
          </a:bodyPr>
          <a:lstStyle/>
          <a:p>
            <a:pPr>
              <a:defRPr/>
            </a:pPr>
            <a:r>
              <a:rPr lang="en-GB" dirty="0"/>
              <a:t>TRIF</a:t>
            </a:r>
          </a:p>
        </p:txBody>
      </p:sp>
      <p:sp>
        <p:nvSpPr>
          <p:cNvPr id="5" name="TextBox 4"/>
          <p:cNvSpPr txBox="1"/>
          <p:nvPr/>
        </p:nvSpPr>
        <p:spPr>
          <a:xfrm>
            <a:off x="2051050" y="4724400"/>
            <a:ext cx="1225550" cy="369888"/>
          </a:xfrm>
          <a:prstGeom prst="rect">
            <a:avLst/>
          </a:prstGeom>
          <a:solidFill>
            <a:schemeClr val="accent5">
              <a:lumMod val="60000"/>
              <a:lumOff val="40000"/>
            </a:schemeClr>
          </a:solidFill>
        </p:spPr>
        <p:txBody>
          <a:bodyPr>
            <a:spAutoFit/>
          </a:bodyPr>
          <a:lstStyle/>
          <a:p>
            <a:pPr>
              <a:defRPr/>
            </a:pPr>
            <a:r>
              <a:rPr lang="en-GB" dirty="0">
                <a:solidFill>
                  <a:schemeClr val="bg1"/>
                </a:solidFill>
              </a:rPr>
              <a:t>MyD88</a:t>
            </a:r>
          </a:p>
        </p:txBody>
      </p:sp>
      <p:sp>
        <p:nvSpPr>
          <p:cNvPr id="6" name="TextBox 5"/>
          <p:cNvSpPr txBox="1"/>
          <p:nvPr/>
        </p:nvSpPr>
        <p:spPr>
          <a:xfrm>
            <a:off x="4572000" y="3068638"/>
            <a:ext cx="936625" cy="369887"/>
          </a:xfrm>
          <a:prstGeom prst="rect">
            <a:avLst/>
          </a:prstGeom>
          <a:solidFill>
            <a:schemeClr val="accent4">
              <a:lumMod val="60000"/>
              <a:lumOff val="40000"/>
            </a:schemeClr>
          </a:solidFill>
        </p:spPr>
        <p:txBody>
          <a:bodyPr>
            <a:spAutoFit/>
          </a:bodyPr>
          <a:lstStyle/>
          <a:p>
            <a:pPr>
              <a:defRPr/>
            </a:pPr>
            <a:r>
              <a:rPr lang="en-GB" dirty="0">
                <a:solidFill>
                  <a:schemeClr val="bg1"/>
                </a:solidFill>
              </a:rPr>
              <a:t>I</a:t>
            </a:r>
            <a:r>
              <a:rPr lang="el-GR" dirty="0">
                <a:solidFill>
                  <a:schemeClr val="bg1"/>
                </a:solidFill>
              </a:rPr>
              <a:t>κ</a:t>
            </a:r>
            <a:r>
              <a:rPr lang="en-GB" dirty="0">
                <a:solidFill>
                  <a:schemeClr val="bg1"/>
                </a:solidFill>
              </a:rPr>
              <a:t>B</a:t>
            </a:r>
          </a:p>
        </p:txBody>
      </p:sp>
      <p:sp>
        <p:nvSpPr>
          <p:cNvPr id="3" name="TextBox 2"/>
          <p:cNvSpPr txBox="1"/>
          <p:nvPr/>
        </p:nvSpPr>
        <p:spPr>
          <a:xfrm>
            <a:off x="179512" y="3284984"/>
            <a:ext cx="1440160" cy="646331"/>
          </a:xfrm>
          <a:prstGeom prst="rect">
            <a:avLst/>
          </a:prstGeom>
          <a:solidFill>
            <a:schemeClr val="accent6">
              <a:lumMod val="60000"/>
              <a:lumOff val="40000"/>
            </a:schemeClr>
          </a:solidFill>
          <a:ln>
            <a:solidFill>
              <a:schemeClr val="tx1"/>
            </a:solidFill>
          </a:ln>
          <a:effectLst>
            <a:innerShdw blurRad="63500" dist="50800" dir="18900000">
              <a:prstClr val="black">
                <a:alpha val="50000"/>
              </a:prstClr>
            </a:innerShdw>
          </a:effectLst>
          <a:scene3d>
            <a:camera prst="orthographicFront"/>
            <a:lightRig rig="sunset" dir="t"/>
          </a:scene3d>
        </p:spPr>
        <p:txBody>
          <a:bodyPr>
            <a:spAutoFit/>
          </a:bodyPr>
          <a:lstStyle/>
          <a:p>
            <a:pPr>
              <a:defRPr/>
            </a:pPr>
            <a:r>
              <a:rPr lang="en-GB" dirty="0"/>
              <a:t>TLR4 complex</a:t>
            </a:r>
          </a:p>
        </p:txBody>
      </p:sp>
      <p:sp>
        <p:nvSpPr>
          <p:cNvPr id="7" name="TextBox 6"/>
          <p:cNvSpPr txBox="1"/>
          <p:nvPr/>
        </p:nvSpPr>
        <p:spPr>
          <a:xfrm>
            <a:off x="5364163" y="2708275"/>
            <a:ext cx="936625" cy="369888"/>
          </a:xfrm>
          <a:prstGeom prst="rect">
            <a:avLst/>
          </a:prstGeom>
          <a:solidFill>
            <a:schemeClr val="accent4">
              <a:lumMod val="60000"/>
              <a:lumOff val="40000"/>
            </a:schemeClr>
          </a:solidFill>
        </p:spPr>
        <p:txBody>
          <a:bodyPr>
            <a:spAutoFit/>
          </a:bodyPr>
          <a:lstStyle/>
          <a:p>
            <a:pPr>
              <a:defRPr/>
            </a:pPr>
            <a:r>
              <a:rPr lang="en-GB" dirty="0">
                <a:solidFill>
                  <a:schemeClr val="bg1"/>
                </a:solidFill>
              </a:rPr>
              <a:t>NF</a:t>
            </a:r>
            <a:r>
              <a:rPr lang="el-GR" dirty="0">
                <a:solidFill>
                  <a:schemeClr val="bg1"/>
                </a:solidFill>
              </a:rPr>
              <a:t>κ</a:t>
            </a:r>
            <a:r>
              <a:rPr lang="en-GB" dirty="0">
                <a:solidFill>
                  <a:schemeClr val="bg1"/>
                </a:solidFill>
              </a:rPr>
              <a:t>B</a:t>
            </a:r>
          </a:p>
        </p:txBody>
      </p:sp>
      <p:sp>
        <p:nvSpPr>
          <p:cNvPr id="13" name="TextBox 12"/>
          <p:cNvSpPr txBox="1"/>
          <p:nvPr/>
        </p:nvSpPr>
        <p:spPr>
          <a:xfrm>
            <a:off x="7092950" y="4652963"/>
            <a:ext cx="935038" cy="369887"/>
          </a:xfrm>
          <a:prstGeom prst="rect">
            <a:avLst/>
          </a:prstGeom>
          <a:solidFill>
            <a:schemeClr val="accent4">
              <a:lumMod val="60000"/>
              <a:lumOff val="40000"/>
            </a:schemeClr>
          </a:solidFill>
        </p:spPr>
        <p:txBody>
          <a:bodyPr>
            <a:spAutoFit/>
          </a:bodyPr>
          <a:lstStyle/>
          <a:p>
            <a:pPr>
              <a:defRPr/>
            </a:pPr>
            <a:r>
              <a:rPr lang="en-GB" b="1" dirty="0">
                <a:solidFill>
                  <a:schemeClr val="bg1"/>
                </a:solidFill>
              </a:rPr>
              <a:t>NF</a:t>
            </a:r>
            <a:r>
              <a:rPr lang="el-GR" b="1" dirty="0">
                <a:solidFill>
                  <a:schemeClr val="bg1"/>
                </a:solidFill>
              </a:rPr>
              <a:t>κ</a:t>
            </a:r>
            <a:r>
              <a:rPr lang="en-GB" b="1" dirty="0">
                <a:solidFill>
                  <a:schemeClr val="bg1"/>
                </a:solidFill>
              </a:rPr>
              <a:t>B</a:t>
            </a:r>
          </a:p>
        </p:txBody>
      </p:sp>
      <p:cxnSp>
        <p:nvCxnSpPr>
          <p:cNvPr id="15" name="Straight Arrow Connector 14"/>
          <p:cNvCxnSpPr>
            <a:stCxn id="3" idx="3"/>
            <a:endCxn id="4" idx="1"/>
          </p:cNvCxnSpPr>
          <p:nvPr/>
        </p:nvCxnSpPr>
        <p:spPr>
          <a:xfrm flipV="1">
            <a:off x="1619250" y="1957388"/>
            <a:ext cx="720725" cy="16510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3" idx="3"/>
            <a:endCxn id="5" idx="1"/>
          </p:cNvCxnSpPr>
          <p:nvPr/>
        </p:nvCxnSpPr>
        <p:spPr>
          <a:xfrm>
            <a:off x="1619250" y="3608388"/>
            <a:ext cx="431800" cy="130175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708400" y="4724400"/>
            <a:ext cx="1079500" cy="369888"/>
          </a:xfrm>
          <a:prstGeom prst="rect">
            <a:avLst/>
          </a:prstGeom>
          <a:solidFill>
            <a:schemeClr val="accent1">
              <a:lumMod val="60000"/>
              <a:lumOff val="40000"/>
            </a:schemeClr>
          </a:solidFill>
        </p:spPr>
        <p:txBody>
          <a:bodyPr>
            <a:spAutoFit/>
          </a:bodyPr>
          <a:lstStyle/>
          <a:p>
            <a:pPr>
              <a:defRPr/>
            </a:pPr>
            <a:r>
              <a:rPr lang="en-GB" dirty="0"/>
              <a:t>IRAK1/4</a:t>
            </a:r>
          </a:p>
        </p:txBody>
      </p:sp>
      <p:sp>
        <p:nvSpPr>
          <p:cNvPr id="19" name="TextBox 18"/>
          <p:cNvSpPr txBox="1"/>
          <p:nvPr/>
        </p:nvSpPr>
        <p:spPr>
          <a:xfrm>
            <a:off x="4500563" y="5084763"/>
            <a:ext cx="935037" cy="369887"/>
          </a:xfrm>
          <a:prstGeom prst="rect">
            <a:avLst/>
          </a:prstGeom>
          <a:solidFill>
            <a:schemeClr val="accent1">
              <a:lumMod val="60000"/>
              <a:lumOff val="40000"/>
            </a:schemeClr>
          </a:solidFill>
        </p:spPr>
        <p:txBody>
          <a:bodyPr>
            <a:spAutoFit/>
          </a:bodyPr>
          <a:lstStyle/>
          <a:p>
            <a:pPr>
              <a:defRPr/>
            </a:pPr>
            <a:r>
              <a:rPr lang="en-GB" dirty="0"/>
              <a:t>TRAF6</a:t>
            </a:r>
          </a:p>
        </p:txBody>
      </p:sp>
      <p:sp>
        <p:nvSpPr>
          <p:cNvPr id="20" name="Rectangle 19"/>
          <p:cNvSpPr/>
          <p:nvPr/>
        </p:nvSpPr>
        <p:spPr>
          <a:xfrm>
            <a:off x="8101013" y="4149725"/>
            <a:ext cx="142875" cy="2016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1" name="Oval 20"/>
          <p:cNvSpPr/>
          <p:nvPr/>
        </p:nvSpPr>
        <p:spPr>
          <a:xfrm>
            <a:off x="8316913" y="5445125"/>
            <a:ext cx="431800" cy="36036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2" name="Oval 21"/>
          <p:cNvSpPr/>
          <p:nvPr/>
        </p:nvSpPr>
        <p:spPr>
          <a:xfrm>
            <a:off x="8748713" y="5516563"/>
            <a:ext cx="144462" cy="2159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cxnSp>
        <p:nvCxnSpPr>
          <p:cNvPr id="24" name="Straight Arrow Connector 23"/>
          <p:cNvCxnSpPr/>
          <p:nvPr/>
        </p:nvCxnSpPr>
        <p:spPr>
          <a:xfrm flipV="1">
            <a:off x="8532813" y="4868863"/>
            <a:ext cx="0" cy="1223962"/>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019925" y="5661025"/>
            <a:ext cx="936625" cy="369888"/>
          </a:xfrm>
          <a:prstGeom prst="rect">
            <a:avLst/>
          </a:prstGeom>
          <a:solidFill>
            <a:schemeClr val="accent5">
              <a:lumMod val="60000"/>
              <a:lumOff val="40000"/>
            </a:schemeClr>
          </a:solidFill>
        </p:spPr>
        <p:txBody>
          <a:bodyPr>
            <a:spAutoFit/>
          </a:bodyPr>
          <a:lstStyle/>
          <a:p>
            <a:pPr>
              <a:defRPr/>
            </a:pPr>
            <a:r>
              <a:rPr lang="en-GB" dirty="0">
                <a:solidFill>
                  <a:schemeClr val="bg1"/>
                </a:solidFill>
              </a:rPr>
              <a:t>AP-1</a:t>
            </a:r>
          </a:p>
        </p:txBody>
      </p:sp>
      <p:sp>
        <p:nvSpPr>
          <p:cNvPr id="26" name="TextBox 25"/>
          <p:cNvSpPr txBox="1"/>
          <p:nvPr/>
        </p:nvSpPr>
        <p:spPr>
          <a:xfrm>
            <a:off x="5724525" y="1557338"/>
            <a:ext cx="935038" cy="368300"/>
          </a:xfrm>
          <a:prstGeom prst="rect">
            <a:avLst/>
          </a:prstGeom>
          <a:solidFill>
            <a:schemeClr val="accent2">
              <a:lumMod val="60000"/>
              <a:lumOff val="40000"/>
            </a:schemeClr>
          </a:solidFill>
        </p:spPr>
        <p:txBody>
          <a:bodyPr>
            <a:spAutoFit/>
          </a:bodyPr>
          <a:lstStyle/>
          <a:p>
            <a:pPr>
              <a:defRPr/>
            </a:pPr>
            <a:r>
              <a:rPr lang="en-GB" dirty="0"/>
              <a:t>IRF3</a:t>
            </a:r>
          </a:p>
        </p:txBody>
      </p:sp>
      <p:sp>
        <p:nvSpPr>
          <p:cNvPr id="27" name="TextBox 26"/>
          <p:cNvSpPr txBox="1"/>
          <p:nvPr/>
        </p:nvSpPr>
        <p:spPr>
          <a:xfrm>
            <a:off x="3995738" y="6165850"/>
            <a:ext cx="936625" cy="368300"/>
          </a:xfrm>
          <a:prstGeom prst="rect">
            <a:avLst/>
          </a:prstGeom>
          <a:solidFill>
            <a:schemeClr val="accent5">
              <a:lumMod val="60000"/>
              <a:lumOff val="40000"/>
            </a:schemeClr>
          </a:solidFill>
        </p:spPr>
        <p:txBody>
          <a:bodyPr>
            <a:spAutoFit/>
          </a:bodyPr>
          <a:lstStyle/>
          <a:p>
            <a:pPr>
              <a:defRPr/>
            </a:pPr>
            <a:r>
              <a:rPr lang="en-GB" dirty="0">
                <a:solidFill>
                  <a:schemeClr val="bg1"/>
                </a:solidFill>
              </a:rPr>
              <a:t>MAPK</a:t>
            </a:r>
          </a:p>
        </p:txBody>
      </p:sp>
      <p:sp>
        <p:nvSpPr>
          <p:cNvPr id="28" name="TextBox 27"/>
          <p:cNvSpPr txBox="1"/>
          <p:nvPr/>
        </p:nvSpPr>
        <p:spPr>
          <a:xfrm>
            <a:off x="3851275" y="1125538"/>
            <a:ext cx="1441450" cy="368300"/>
          </a:xfrm>
          <a:prstGeom prst="rect">
            <a:avLst/>
          </a:prstGeom>
          <a:solidFill>
            <a:schemeClr val="accent2">
              <a:lumMod val="60000"/>
              <a:lumOff val="40000"/>
            </a:schemeClr>
          </a:solidFill>
        </p:spPr>
        <p:txBody>
          <a:bodyPr>
            <a:spAutoFit/>
          </a:bodyPr>
          <a:lstStyle/>
          <a:p>
            <a:pPr>
              <a:defRPr/>
            </a:pPr>
            <a:r>
              <a:rPr lang="en-GB" dirty="0"/>
              <a:t>TBK1/IKK</a:t>
            </a:r>
            <a:r>
              <a:rPr lang="el-GR" dirty="0"/>
              <a:t>ε</a:t>
            </a:r>
            <a:endParaRPr lang="en-GB" dirty="0"/>
          </a:p>
        </p:txBody>
      </p:sp>
      <p:sp>
        <p:nvSpPr>
          <p:cNvPr id="29" name="TextBox 28"/>
          <p:cNvSpPr txBox="1"/>
          <p:nvPr/>
        </p:nvSpPr>
        <p:spPr>
          <a:xfrm>
            <a:off x="7092950" y="2492375"/>
            <a:ext cx="935038" cy="369888"/>
          </a:xfrm>
          <a:prstGeom prst="rect">
            <a:avLst/>
          </a:prstGeom>
          <a:solidFill>
            <a:schemeClr val="accent2">
              <a:lumMod val="60000"/>
              <a:lumOff val="40000"/>
            </a:schemeClr>
          </a:solidFill>
        </p:spPr>
        <p:txBody>
          <a:bodyPr>
            <a:spAutoFit/>
          </a:bodyPr>
          <a:lstStyle/>
          <a:p>
            <a:pPr>
              <a:defRPr/>
            </a:pPr>
            <a:r>
              <a:rPr lang="en-GB" dirty="0"/>
              <a:t>IRF3</a:t>
            </a:r>
          </a:p>
        </p:txBody>
      </p:sp>
      <p:sp>
        <p:nvSpPr>
          <p:cNvPr id="30" name="Rectangle 29"/>
          <p:cNvSpPr/>
          <p:nvPr/>
        </p:nvSpPr>
        <p:spPr>
          <a:xfrm>
            <a:off x="8101013" y="1700213"/>
            <a:ext cx="142875" cy="2016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1" name="Oval 30"/>
          <p:cNvSpPr/>
          <p:nvPr/>
        </p:nvSpPr>
        <p:spPr>
          <a:xfrm>
            <a:off x="8316913" y="3068638"/>
            <a:ext cx="431800" cy="36036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2" name="Oval 31"/>
          <p:cNvSpPr/>
          <p:nvPr/>
        </p:nvSpPr>
        <p:spPr>
          <a:xfrm>
            <a:off x="8748713" y="3141663"/>
            <a:ext cx="144462" cy="2159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cxnSp>
        <p:nvCxnSpPr>
          <p:cNvPr id="33" name="Straight Arrow Connector 32"/>
          <p:cNvCxnSpPr/>
          <p:nvPr/>
        </p:nvCxnSpPr>
        <p:spPr>
          <a:xfrm flipV="1">
            <a:off x="8532813" y="2492375"/>
            <a:ext cx="0" cy="1223963"/>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a:spLocks noChangeArrowheads="1"/>
          </p:cNvSpPr>
          <p:nvPr/>
        </p:nvSpPr>
        <p:spPr bwMode="auto">
          <a:xfrm>
            <a:off x="8243888" y="4437063"/>
            <a:ext cx="9001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b="1">
                <a:solidFill>
                  <a:srgbClr val="FF0000"/>
                </a:solidFill>
              </a:rPr>
              <a:t>TNF</a:t>
            </a:r>
            <a:r>
              <a:rPr lang="el-GR" b="1">
                <a:solidFill>
                  <a:srgbClr val="FF0000"/>
                </a:solidFill>
              </a:rPr>
              <a:t>α</a:t>
            </a:r>
            <a:endParaRPr lang="en-GB" b="1">
              <a:solidFill>
                <a:srgbClr val="FF0000"/>
              </a:solidFill>
            </a:endParaRPr>
          </a:p>
        </p:txBody>
      </p:sp>
      <p:sp>
        <p:nvSpPr>
          <p:cNvPr id="18465" name="TextBox 35"/>
          <p:cNvSpPr txBox="1">
            <a:spLocks noChangeArrowheads="1"/>
          </p:cNvSpPr>
          <p:nvPr/>
        </p:nvSpPr>
        <p:spPr bwMode="auto">
          <a:xfrm>
            <a:off x="8243888" y="2060575"/>
            <a:ext cx="755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solidFill>
                  <a:schemeClr val="bg1"/>
                </a:solidFill>
              </a:rPr>
              <a:t>IFN</a:t>
            </a:r>
            <a:r>
              <a:rPr lang="el-GR">
                <a:solidFill>
                  <a:schemeClr val="bg1"/>
                </a:solidFill>
              </a:rPr>
              <a:t>β</a:t>
            </a:r>
            <a:endParaRPr lang="en-GB">
              <a:solidFill>
                <a:schemeClr val="bg1"/>
              </a:solidFill>
            </a:endParaRPr>
          </a:p>
        </p:txBody>
      </p:sp>
      <p:cxnSp>
        <p:nvCxnSpPr>
          <p:cNvPr id="40" name="Straight Arrow Connector 39"/>
          <p:cNvCxnSpPr>
            <a:stCxn id="18" idx="2"/>
            <a:endCxn id="27" idx="0"/>
          </p:cNvCxnSpPr>
          <p:nvPr/>
        </p:nvCxnSpPr>
        <p:spPr>
          <a:xfrm>
            <a:off x="4248150" y="5094288"/>
            <a:ext cx="215900" cy="10715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7" idx="3"/>
            <a:endCxn id="25" idx="1"/>
          </p:cNvCxnSpPr>
          <p:nvPr/>
        </p:nvCxnSpPr>
        <p:spPr>
          <a:xfrm flipV="1">
            <a:off x="4932363" y="5845175"/>
            <a:ext cx="2087562" cy="504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5" idx="3"/>
            <a:endCxn id="18" idx="1"/>
          </p:cNvCxnSpPr>
          <p:nvPr/>
        </p:nvCxnSpPr>
        <p:spPr>
          <a:xfrm>
            <a:off x="3276600" y="4910138"/>
            <a:ext cx="431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18" idx="0"/>
            <a:endCxn id="6" idx="1"/>
          </p:cNvCxnSpPr>
          <p:nvPr/>
        </p:nvCxnSpPr>
        <p:spPr>
          <a:xfrm flipV="1">
            <a:off x="4248150" y="3254375"/>
            <a:ext cx="323850" cy="14700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7" idx="2"/>
            <a:endCxn id="13" idx="1"/>
          </p:cNvCxnSpPr>
          <p:nvPr/>
        </p:nvCxnSpPr>
        <p:spPr>
          <a:xfrm>
            <a:off x="5832475" y="3078163"/>
            <a:ext cx="1260475" cy="175895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 idx="2"/>
          </p:cNvCxnSpPr>
          <p:nvPr/>
        </p:nvCxnSpPr>
        <p:spPr>
          <a:xfrm>
            <a:off x="2808288" y="2141538"/>
            <a:ext cx="2592387" cy="74295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4" idx="3"/>
            <a:endCxn id="28" idx="1"/>
          </p:cNvCxnSpPr>
          <p:nvPr/>
        </p:nvCxnSpPr>
        <p:spPr>
          <a:xfrm flipV="1">
            <a:off x="3276600" y="1309688"/>
            <a:ext cx="574675" cy="6477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28" idx="3"/>
            <a:endCxn id="26" idx="1"/>
          </p:cNvCxnSpPr>
          <p:nvPr/>
        </p:nvCxnSpPr>
        <p:spPr>
          <a:xfrm>
            <a:off x="5292725" y="1309688"/>
            <a:ext cx="431800" cy="4318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26" idx="3"/>
            <a:endCxn id="29" idx="1"/>
          </p:cNvCxnSpPr>
          <p:nvPr/>
        </p:nvCxnSpPr>
        <p:spPr>
          <a:xfrm>
            <a:off x="6659563" y="1741488"/>
            <a:ext cx="433387" cy="936625"/>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5148263" y="188913"/>
            <a:ext cx="3744912" cy="830262"/>
          </a:xfrm>
          <a:prstGeom prst="rect">
            <a:avLst/>
          </a:prstGeom>
          <a:gradFill flip="none" rotWithShape="1">
            <a:gsLst>
              <a:gs pos="0">
                <a:schemeClr val="accent4">
                  <a:lumMod val="75000"/>
                  <a:shade val="30000"/>
                  <a:satMod val="115000"/>
                </a:schemeClr>
              </a:gs>
              <a:gs pos="50000">
                <a:schemeClr val="accent4">
                  <a:lumMod val="75000"/>
                  <a:shade val="67500"/>
                  <a:satMod val="115000"/>
                </a:schemeClr>
              </a:gs>
              <a:gs pos="100000">
                <a:schemeClr val="accent4">
                  <a:lumMod val="75000"/>
                  <a:shade val="100000"/>
                  <a:satMod val="115000"/>
                </a:schemeClr>
              </a:gs>
            </a:gsLst>
            <a:lin ang="5400000" scaled="1"/>
            <a:tileRect/>
          </a:gradFill>
          <a:ln>
            <a:solidFill>
              <a:schemeClr val="tx1"/>
            </a:solidFill>
          </a:ln>
        </p:spPr>
        <p:txBody>
          <a:bodyPr>
            <a:spAutoFit/>
          </a:bodyPr>
          <a:lstStyle/>
          <a:p>
            <a:pPr algn="ctr">
              <a:defRPr/>
            </a:pPr>
            <a:r>
              <a:rPr lang="en-GB" sz="2400" b="1" i="1" dirty="0">
                <a:solidFill>
                  <a:srgbClr val="FF0000"/>
                </a:solidFill>
              </a:rPr>
              <a:t>Inflammatory gene expression</a:t>
            </a:r>
          </a:p>
        </p:txBody>
      </p:sp>
      <p:cxnSp>
        <p:nvCxnSpPr>
          <p:cNvPr id="71" name="Straight Arrow Connector 70"/>
          <p:cNvCxnSpPr/>
          <p:nvPr/>
        </p:nvCxnSpPr>
        <p:spPr>
          <a:xfrm flipV="1">
            <a:off x="8532813" y="765175"/>
            <a:ext cx="0" cy="1223963"/>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18440" idx="2"/>
            <a:endCxn id="3" idx="0"/>
          </p:cNvCxnSpPr>
          <p:nvPr/>
        </p:nvCxnSpPr>
        <p:spPr>
          <a:xfrm>
            <a:off x="611188" y="2809875"/>
            <a:ext cx="288925" cy="4746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478" name="TextBox 63"/>
          <p:cNvSpPr txBox="1">
            <a:spLocks noChangeArrowheads="1"/>
          </p:cNvSpPr>
          <p:nvPr/>
        </p:nvSpPr>
        <p:spPr bwMode="auto">
          <a:xfrm>
            <a:off x="611188" y="260350"/>
            <a:ext cx="26654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800" b="1" i="1"/>
              <a:t>Kupffer cell</a:t>
            </a:r>
          </a:p>
        </p:txBody>
      </p:sp>
      <p:sp>
        <p:nvSpPr>
          <p:cNvPr id="57" name="Oval 56"/>
          <p:cNvSpPr/>
          <p:nvPr/>
        </p:nvSpPr>
        <p:spPr>
          <a:xfrm rot="19299741">
            <a:off x="5780088" y="2152650"/>
            <a:ext cx="1544637" cy="35020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blinds(horizontal)">
                                      <p:cBhvr>
                                        <p:cTn id="7" dur="500"/>
                                        <p:tgtEl>
                                          <p:spTgt spid="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checkerboard(across)">
                                      <p:cBhvr>
                                        <p:cTn id="12" dur="500"/>
                                        <p:tgtEl>
                                          <p:spTgt spid="24"/>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checkerboard(across)">
                                      <p:cBhvr>
                                        <p:cTn id="1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5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981075"/>
            <a:ext cx="7223125" cy="557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2"/>
          <p:cNvSpPr>
            <a:spLocks noGrp="1" noChangeArrowheads="1"/>
          </p:cNvSpPr>
          <p:nvPr>
            <p:ph type="title"/>
          </p:nvPr>
        </p:nvSpPr>
        <p:spPr>
          <a:xfrm>
            <a:off x="457200" y="44450"/>
            <a:ext cx="8229600" cy="1143000"/>
          </a:xfrm>
          <a:noFill/>
        </p:spPr>
        <p:txBody>
          <a:bodyPr lIns="92075" tIns="46038" rIns="92075" bIns="46038"/>
          <a:lstStyle/>
          <a:p>
            <a:pPr eaLnBrk="1" hangingPunct="1"/>
            <a:r>
              <a:rPr lang="en-US" smtClean="0">
                <a:solidFill>
                  <a:srgbClr val="FF9900"/>
                </a:solidFill>
              </a:rPr>
              <a:t>Immune mediated liver Injury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lIns="92075" tIns="46038" rIns="92075" bIns="46038"/>
          <a:lstStyle/>
          <a:p>
            <a:pPr eaLnBrk="1" hangingPunct="1"/>
            <a:r>
              <a:rPr lang="en-US" smtClean="0">
                <a:solidFill>
                  <a:srgbClr val="FF9900"/>
                </a:solidFill>
              </a:rPr>
              <a:t>Immune mediated liver Injury</a:t>
            </a:r>
          </a:p>
        </p:txBody>
      </p:sp>
      <p:sp>
        <p:nvSpPr>
          <p:cNvPr id="4" name="Content Placeholder 3"/>
          <p:cNvSpPr>
            <a:spLocks noGrp="1"/>
          </p:cNvSpPr>
          <p:nvPr>
            <p:ph idx="1"/>
          </p:nvPr>
        </p:nvSpPr>
        <p:spPr/>
        <p:txBody>
          <a:bodyPr>
            <a:normAutofit fontScale="85000" lnSpcReduction="20000"/>
          </a:bodyPr>
          <a:lstStyle/>
          <a:p>
            <a:pPr>
              <a:defRPr/>
            </a:pPr>
            <a:r>
              <a:rPr lang="en-GB" b="1" dirty="0" err="1" smtClean="0"/>
              <a:t>Neutrophils</a:t>
            </a:r>
            <a:r>
              <a:rPr lang="en-GB" dirty="0" smtClean="0"/>
              <a:t>:</a:t>
            </a:r>
          </a:p>
          <a:p>
            <a:pPr>
              <a:buFontTx/>
              <a:buNone/>
              <a:defRPr/>
            </a:pPr>
            <a:r>
              <a:rPr lang="en-GB" dirty="0" smtClean="0"/>
              <a:t>	predominant cellular infiltrate on liver biopsy and correlates with disease severity</a:t>
            </a:r>
          </a:p>
          <a:p>
            <a:pPr>
              <a:buFontTx/>
              <a:buNone/>
              <a:defRPr/>
            </a:pPr>
            <a:endParaRPr lang="en-GB" dirty="0" smtClean="0"/>
          </a:p>
          <a:p>
            <a:pPr>
              <a:defRPr/>
            </a:pPr>
            <a:r>
              <a:rPr lang="en-GB" b="1" dirty="0" smtClean="0"/>
              <a:t>Induce </a:t>
            </a:r>
            <a:r>
              <a:rPr lang="en-GB" b="1" dirty="0" err="1" smtClean="0"/>
              <a:t>hepatocyte</a:t>
            </a:r>
            <a:r>
              <a:rPr lang="en-GB" b="1" dirty="0" smtClean="0"/>
              <a:t> death</a:t>
            </a:r>
            <a:r>
              <a:rPr lang="en-GB" dirty="0" smtClean="0"/>
              <a:t>:</a:t>
            </a:r>
          </a:p>
          <a:p>
            <a:pPr>
              <a:buFontTx/>
              <a:buNone/>
              <a:defRPr/>
            </a:pPr>
            <a:r>
              <a:rPr lang="en-GB" dirty="0" smtClean="0"/>
              <a:t>	production of ROS/oxidative stress</a:t>
            </a:r>
          </a:p>
          <a:p>
            <a:pPr>
              <a:buFontTx/>
              <a:buNone/>
              <a:defRPr/>
            </a:pPr>
            <a:r>
              <a:rPr lang="en-GB" dirty="0" smtClean="0"/>
              <a:t>	inflammatory cytokines (e.g. TNF-a, IL-8)</a:t>
            </a:r>
          </a:p>
          <a:p>
            <a:pPr>
              <a:buFontTx/>
              <a:buNone/>
              <a:defRPr/>
            </a:pPr>
            <a:endParaRPr lang="en-GB" dirty="0" smtClean="0"/>
          </a:p>
          <a:p>
            <a:pPr>
              <a:buFontTx/>
              <a:buNone/>
              <a:defRPr/>
            </a:pPr>
            <a:r>
              <a:rPr lang="en-GB" dirty="0" smtClean="0"/>
              <a:t>	production of tissue proteases (e.g. </a:t>
            </a:r>
            <a:r>
              <a:rPr lang="en-GB" dirty="0" err="1" smtClean="0"/>
              <a:t>Neutrophil</a:t>
            </a:r>
            <a:r>
              <a:rPr lang="en-GB" dirty="0" smtClean="0"/>
              <a:t> </a:t>
            </a:r>
            <a:r>
              <a:rPr lang="en-GB" dirty="0" err="1" smtClean="0"/>
              <a:t>elastase</a:t>
            </a:r>
            <a:r>
              <a:rPr lang="en-GB" dirty="0" smtClean="0"/>
              <a:t>)</a:t>
            </a:r>
          </a:p>
          <a:p>
            <a:pPr>
              <a:buFontTx/>
              <a:buNone/>
              <a:defRPr/>
            </a:pPr>
            <a:r>
              <a:rPr lang="en-GB" dirty="0" smtClean="0"/>
              <a:t>	</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ceber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765175"/>
            <a:ext cx="4824412"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3"/>
          <p:cNvSpPr txBox="1">
            <a:spLocks noChangeArrowheads="1"/>
          </p:cNvSpPr>
          <p:nvPr/>
        </p:nvSpPr>
        <p:spPr bwMode="auto">
          <a:xfrm>
            <a:off x="6384925" y="117475"/>
            <a:ext cx="24542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400">
                <a:latin typeface="Times New Roman" pitchFamily="18" charset="0"/>
              </a:rPr>
              <a:t>MEDICAL</a:t>
            </a:r>
          </a:p>
          <a:p>
            <a:r>
              <a:rPr lang="en-US" sz="2400">
                <a:latin typeface="Times New Roman" pitchFamily="18" charset="0"/>
              </a:rPr>
              <a:t>PRESENTATION</a:t>
            </a:r>
          </a:p>
        </p:txBody>
      </p:sp>
      <p:sp>
        <p:nvSpPr>
          <p:cNvPr id="4100" name="Text Box 4"/>
          <p:cNvSpPr txBox="1">
            <a:spLocks noChangeArrowheads="1"/>
          </p:cNvSpPr>
          <p:nvPr/>
        </p:nvSpPr>
        <p:spPr bwMode="auto">
          <a:xfrm>
            <a:off x="6384925" y="1412875"/>
            <a:ext cx="250825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400">
                <a:latin typeface="Times New Roman" pitchFamily="18" charset="0"/>
              </a:rPr>
              <a:t>Hidden in medical</a:t>
            </a:r>
          </a:p>
          <a:p>
            <a:r>
              <a:rPr lang="en-US" sz="2400">
                <a:latin typeface="Times New Roman" pitchFamily="18" charset="0"/>
              </a:rPr>
              <a:t>presentation</a:t>
            </a:r>
          </a:p>
          <a:p>
            <a:r>
              <a:rPr lang="en-US" sz="2400">
                <a:latin typeface="Times New Roman" pitchFamily="18" charset="0"/>
              </a:rPr>
              <a:t>Social</a:t>
            </a:r>
          </a:p>
          <a:p>
            <a:r>
              <a:rPr lang="en-US" sz="2400">
                <a:latin typeface="Times New Roman" pitchFamily="18" charset="0"/>
              </a:rPr>
              <a:t>Financial</a:t>
            </a:r>
          </a:p>
          <a:p>
            <a:r>
              <a:rPr lang="en-US" sz="2400">
                <a:latin typeface="Times New Roman" pitchFamily="18" charset="0"/>
              </a:rPr>
              <a:t>Job</a:t>
            </a:r>
          </a:p>
          <a:p>
            <a:r>
              <a:rPr lang="en-US" sz="2400">
                <a:latin typeface="Times New Roman" pitchFamily="18" charset="0"/>
              </a:rPr>
              <a:t>Housing</a:t>
            </a:r>
          </a:p>
          <a:p>
            <a:r>
              <a:rPr lang="en-US" sz="2400">
                <a:latin typeface="Times New Roman" pitchFamily="18" charset="0"/>
              </a:rPr>
              <a:t>Friends</a:t>
            </a:r>
          </a:p>
          <a:p>
            <a:r>
              <a:rPr lang="en-US" sz="2400">
                <a:latin typeface="Times New Roman" pitchFamily="18" charset="0"/>
              </a:rPr>
              <a:t>Sense of wellbeing</a:t>
            </a:r>
          </a:p>
          <a:p>
            <a:r>
              <a:rPr lang="en-US" sz="2400">
                <a:latin typeface="Times New Roman" pitchFamily="18" charset="0"/>
              </a:rPr>
              <a:t>Self esteem</a:t>
            </a:r>
          </a:p>
          <a:p>
            <a:r>
              <a:rPr lang="en-US" sz="2400">
                <a:latin typeface="Times New Roman" pitchFamily="18" charset="0"/>
              </a:rPr>
              <a:t>Family</a:t>
            </a:r>
          </a:p>
          <a:p>
            <a:r>
              <a:rPr lang="en-US" sz="2400">
                <a:latin typeface="Times New Roman" pitchFamily="18" charset="0"/>
              </a:rPr>
              <a:t>Social productivity</a:t>
            </a:r>
          </a:p>
          <a:p>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pPr eaLnBrk="1" hangingPunct="1"/>
            <a:r>
              <a:rPr lang="en-US" smtClean="0">
                <a:solidFill>
                  <a:srgbClr val="FF9900"/>
                </a:solidFill>
              </a:rPr>
              <a:t>Effects of TNF-alpha</a:t>
            </a:r>
          </a:p>
        </p:txBody>
      </p:sp>
      <p:sp>
        <p:nvSpPr>
          <p:cNvPr id="21507" name="Rectangle 5"/>
          <p:cNvSpPr>
            <a:spLocks noGrp="1" noChangeArrowheads="1"/>
          </p:cNvSpPr>
          <p:nvPr>
            <p:ph type="body" sz="half" idx="1"/>
          </p:nvPr>
        </p:nvSpPr>
        <p:spPr/>
        <p:txBody>
          <a:bodyPr/>
          <a:lstStyle/>
          <a:p>
            <a:pPr eaLnBrk="1" hangingPunct="1">
              <a:lnSpc>
                <a:spcPct val="90000"/>
              </a:lnSpc>
            </a:pPr>
            <a:r>
              <a:rPr lang="en-GB" sz="2400" smtClean="0"/>
              <a:t>CNS</a:t>
            </a:r>
          </a:p>
          <a:p>
            <a:pPr lvl="1" eaLnBrk="1" hangingPunct="1">
              <a:lnSpc>
                <a:spcPct val="90000"/>
              </a:lnSpc>
            </a:pPr>
            <a:r>
              <a:rPr lang="en-GB" sz="2000" smtClean="0"/>
              <a:t>Encephaolopathy</a:t>
            </a:r>
          </a:p>
          <a:p>
            <a:pPr lvl="1" eaLnBrk="1" hangingPunct="1">
              <a:lnSpc>
                <a:spcPct val="90000"/>
              </a:lnSpc>
            </a:pPr>
            <a:r>
              <a:rPr lang="en-GB" sz="2000" smtClean="0"/>
              <a:t>Anorexia</a:t>
            </a:r>
          </a:p>
          <a:p>
            <a:pPr lvl="1" eaLnBrk="1" hangingPunct="1">
              <a:lnSpc>
                <a:spcPct val="90000"/>
              </a:lnSpc>
            </a:pPr>
            <a:r>
              <a:rPr lang="en-GB" sz="2000" smtClean="0"/>
              <a:t>Fever</a:t>
            </a:r>
          </a:p>
          <a:p>
            <a:pPr lvl="1" eaLnBrk="1" hangingPunct="1">
              <a:lnSpc>
                <a:spcPct val="90000"/>
              </a:lnSpc>
              <a:buFontTx/>
              <a:buNone/>
            </a:pPr>
            <a:endParaRPr lang="en-GB" sz="2000" smtClean="0"/>
          </a:p>
          <a:p>
            <a:pPr eaLnBrk="1" hangingPunct="1">
              <a:lnSpc>
                <a:spcPct val="90000"/>
              </a:lnSpc>
            </a:pPr>
            <a:r>
              <a:rPr lang="en-GB" sz="2400" smtClean="0"/>
              <a:t>Liver</a:t>
            </a:r>
          </a:p>
          <a:p>
            <a:pPr lvl="1" eaLnBrk="1" hangingPunct="1">
              <a:lnSpc>
                <a:spcPct val="90000"/>
              </a:lnSpc>
            </a:pPr>
            <a:r>
              <a:rPr lang="en-GB" sz="2000" smtClean="0"/>
              <a:t>Apoptosis &amp; Necrosis</a:t>
            </a:r>
          </a:p>
          <a:p>
            <a:pPr lvl="1" eaLnBrk="1" hangingPunct="1">
              <a:lnSpc>
                <a:spcPct val="90000"/>
              </a:lnSpc>
            </a:pPr>
            <a:r>
              <a:rPr lang="en-GB" sz="2000" smtClean="0"/>
              <a:t>Collagen Formation</a:t>
            </a:r>
          </a:p>
          <a:p>
            <a:pPr eaLnBrk="1" hangingPunct="1">
              <a:lnSpc>
                <a:spcPct val="90000"/>
              </a:lnSpc>
            </a:pPr>
            <a:endParaRPr lang="en-GB" sz="2400" smtClean="0"/>
          </a:p>
          <a:p>
            <a:pPr lvl="1" eaLnBrk="1" hangingPunct="1">
              <a:lnSpc>
                <a:spcPct val="90000"/>
              </a:lnSpc>
            </a:pPr>
            <a:endParaRPr lang="en-US" sz="2000" smtClean="0"/>
          </a:p>
        </p:txBody>
      </p:sp>
      <p:sp>
        <p:nvSpPr>
          <p:cNvPr id="21508" name="Rectangle 6"/>
          <p:cNvSpPr>
            <a:spLocks noGrp="1" noChangeArrowheads="1"/>
          </p:cNvSpPr>
          <p:nvPr>
            <p:ph type="body" sz="half" idx="2"/>
          </p:nvPr>
        </p:nvSpPr>
        <p:spPr/>
        <p:txBody>
          <a:bodyPr/>
          <a:lstStyle/>
          <a:p>
            <a:pPr eaLnBrk="1" hangingPunct="1">
              <a:lnSpc>
                <a:spcPct val="90000"/>
              </a:lnSpc>
            </a:pPr>
            <a:r>
              <a:rPr lang="en-GB" sz="2400" smtClean="0"/>
              <a:t>GIT</a:t>
            </a:r>
          </a:p>
          <a:p>
            <a:pPr lvl="1" eaLnBrk="1" hangingPunct="1">
              <a:lnSpc>
                <a:spcPct val="90000"/>
              </a:lnSpc>
            </a:pPr>
            <a:r>
              <a:rPr lang="en-GB" sz="2000" smtClean="0"/>
              <a:t>Permeability</a:t>
            </a:r>
          </a:p>
          <a:p>
            <a:pPr lvl="1" eaLnBrk="1" hangingPunct="1">
              <a:lnSpc>
                <a:spcPct val="90000"/>
              </a:lnSpc>
            </a:pPr>
            <a:r>
              <a:rPr lang="en-GB" sz="2000" smtClean="0"/>
              <a:t>Gut Stasis</a:t>
            </a:r>
          </a:p>
          <a:p>
            <a:pPr lvl="1" eaLnBrk="1" hangingPunct="1">
              <a:lnSpc>
                <a:spcPct val="90000"/>
              </a:lnSpc>
            </a:pPr>
            <a:endParaRPr lang="en-GB" sz="2000" smtClean="0"/>
          </a:p>
          <a:p>
            <a:pPr eaLnBrk="1" hangingPunct="1">
              <a:lnSpc>
                <a:spcPct val="90000"/>
              </a:lnSpc>
            </a:pPr>
            <a:r>
              <a:rPr lang="en-GB" sz="2400" smtClean="0"/>
              <a:t>Musculoskeletal</a:t>
            </a:r>
          </a:p>
          <a:p>
            <a:pPr lvl="1" eaLnBrk="1" hangingPunct="1">
              <a:lnSpc>
                <a:spcPct val="90000"/>
              </a:lnSpc>
            </a:pPr>
            <a:r>
              <a:rPr lang="en-GB" sz="2000" smtClean="0"/>
              <a:t>Muscle Wasting</a:t>
            </a:r>
          </a:p>
          <a:p>
            <a:pPr lvl="1" eaLnBrk="1" hangingPunct="1">
              <a:lnSpc>
                <a:spcPct val="90000"/>
              </a:lnSpc>
            </a:pPr>
            <a:r>
              <a:rPr lang="en-GB" sz="2000" smtClean="0"/>
              <a:t>Osteoporosis</a:t>
            </a:r>
          </a:p>
          <a:p>
            <a:pPr lvl="1" eaLnBrk="1" hangingPunct="1">
              <a:lnSpc>
                <a:spcPct val="90000"/>
              </a:lnSpc>
            </a:pPr>
            <a:endParaRPr lang="en-GB" sz="2000" smtClean="0"/>
          </a:p>
          <a:p>
            <a:pPr eaLnBrk="1" hangingPunct="1">
              <a:lnSpc>
                <a:spcPct val="90000"/>
              </a:lnSpc>
            </a:pPr>
            <a:r>
              <a:rPr lang="en-GB" sz="2400" smtClean="0"/>
              <a:t>Other</a:t>
            </a:r>
            <a:endParaRPr lang="en-US" sz="2400" smtClean="0"/>
          </a:p>
          <a:p>
            <a:pPr lvl="1" eaLnBrk="1" hangingPunct="1">
              <a:lnSpc>
                <a:spcPct val="90000"/>
              </a:lnSpc>
            </a:pPr>
            <a:r>
              <a:rPr lang="en-US" sz="2000" smtClean="0"/>
              <a:t>Neutrophilia</a:t>
            </a:r>
          </a:p>
          <a:p>
            <a:pPr lvl="1" eaLnBrk="1" hangingPunct="1">
              <a:lnSpc>
                <a:spcPct val="90000"/>
              </a:lnSpc>
            </a:pPr>
            <a:r>
              <a:rPr lang="en-US" sz="2000" smtClean="0"/>
              <a:t>Endothelial permeability</a:t>
            </a:r>
          </a:p>
          <a:p>
            <a:pPr lvl="1" eaLnBrk="1" hangingPunct="1">
              <a:lnSpc>
                <a:spcPct val="90000"/>
              </a:lnSpc>
            </a:pPr>
            <a:r>
              <a:rPr lang="en-US" sz="2000" smtClean="0"/>
              <a:t>Peripheral oedema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838200" y="1676400"/>
            <a:ext cx="792480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9400" indent="-2794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Tx/>
              <a:buChar char="•"/>
            </a:pPr>
            <a:r>
              <a:rPr lang="en-US" sz="2400" i="1" u="sng"/>
              <a:t>Increase</a:t>
            </a:r>
            <a:r>
              <a:rPr lang="en-US" sz="2400"/>
              <a:t> </a:t>
            </a:r>
          </a:p>
          <a:p>
            <a:r>
              <a:rPr lang="en-US" sz="2400"/>
              <a:t>    1.  IgA, IgG, IgM</a:t>
            </a:r>
          </a:p>
          <a:p>
            <a:r>
              <a:rPr lang="en-US" sz="2400"/>
              <a:t>    2.  T lymphocytes (persistently activated)</a:t>
            </a:r>
          </a:p>
          <a:p>
            <a:r>
              <a:rPr lang="en-US" sz="2400"/>
              <a:t>    3.  IL1, TNFalpha, IL6, IL8</a:t>
            </a:r>
          </a:p>
          <a:p>
            <a:r>
              <a:rPr lang="en-US" sz="2400"/>
              <a:t>    4.  Neutrophils and monocytes</a:t>
            </a:r>
          </a:p>
          <a:p>
            <a:endParaRPr lang="en-US" sz="2400"/>
          </a:p>
          <a:p>
            <a:pPr>
              <a:buFontTx/>
              <a:buChar char="•"/>
            </a:pPr>
            <a:r>
              <a:rPr lang="en-US" sz="2400" i="1" u="sng"/>
              <a:t>Decrease</a:t>
            </a:r>
          </a:p>
          <a:p>
            <a:r>
              <a:rPr lang="en-US" sz="2400"/>
              <a:t>    1.  B and T Lymphocyte in the blood</a:t>
            </a:r>
          </a:p>
          <a:p>
            <a:r>
              <a:rPr lang="en-US" sz="2400"/>
              <a:t>    2.  Response to tuberculin skin tests</a:t>
            </a:r>
          </a:p>
          <a:p>
            <a:r>
              <a:rPr lang="en-US" sz="2400"/>
              <a:t>	  (delayed-type hypersensitivity)</a:t>
            </a:r>
          </a:p>
        </p:txBody>
      </p:sp>
      <p:sp>
        <p:nvSpPr>
          <p:cNvPr id="22531" name="Text Box 3"/>
          <p:cNvSpPr txBox="1">
            <a:spLocks noChangeArrowheads="1"/>
          </p:cNvSpPr>
          <p:nvPr/>
        </p:nvSpPr>
        <p:spPr bwMode="auto">
          <a:xfrm>
            <a:off x="0" y="304800"/>
            <a:ext cx="91440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4400">
                <a:solidFill>
                  <a:srgbClr val="FF9900"/>
                </a:solidFill>
              </a:rPr>
              <a:t>Immune Changes in Alcoholics </a:t>
            </a:r>
          </a:p>
          <a:p>
            <a:pPr algn="ctr"/>
            <a:r>
              <a:rPr lang="en-US" sz="4400" i="1" u="sng">
                <a:solidFill>
                  <a:srgbClr val="FF9900"/>
                </a:solidFill>
              </a:rPr>
              <a:t>with</a:t>
            </a:r>
            <a:r>
              <a:rPr lang="en-US" sz="4400">
                <a:solidFill>
                  <a:srgbClr val="FF9900"/>
                </a:solidFill>
              </a:rPr>
              <a:t> Liver Disease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lIns="92075" tIns="46038" rIns="92075" bIns="46038"/>
          <a:lstStyle/>
          <a:p>
            <a:pPr eaLnBrk="1" hangingPunct="1"/>
            <a:r>
              <a:rPr lang="en-US" smtClean="0">
                <a:solidFill>
                  <a:srgbClr val="FF9900"/>
                </a:solidFill>
              </a:rPr>
              <a:t>Alcohol Related Liver Injury</a:t>
            </a:r>
          </a:p>
        </p:txBody>
      </p:sp>
      <p:sp>
        <p:nvSpPr>
          <p:cNvPr id="23555" name="Rectangle 3"/>
          <p:cNvSpPr>
            <a:spLocks noGrp="1" noChangeArrowheads="1"/>
          </p:cNvSpPr>
          <p:nvPr>
            <p:ph type="body" idx="1"/>
          </p:nvPr>
        </p:nvSpPr>
        <p:spPr>
          <a:xfrm>
            <a:off x="457200" y="2103438"/>
            <a:ext cx="8229600" cy="4022725"/>
          </a:xfrm>
          <a:noFill/>
        </p:spPr>
        <p:txBody>
          <a:bodyPr lIns="92075" tIns="46038" rIns="92075" bIns="46038"/>
          <a:lstStyle/>
          <a:p>
            <a:pPr eaLnBrk="1" hangingPunct="1"/>
            <a:r>
              <a:rPr lang="en-US" sz="3600" smtClean="0"/>
              <a:t>Steatosis 70%</a:t>
            </a:r>
          </a:p>
          <a:p>
            <a:pPr eaLnBrk="1" hangingPunct="1"/>
            <a:r>
              <a:rPr lang="en-US" sz="3600" smtClean="0"/>
              <a:t>Alcoholic hepatitis 6%</a:t>
            </a:r>
          </a:p>
          <a:p>
            <a:pPr eaLnBrk="1" hangingPunct="1"/>
            <a:r>
              <a:rPr lang="en-US" sz="3600" smtClean="0"/>
              <a:t>Alcoholic cirrhosis 10%</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295400" y="296863"/>
            <a:ext cx="64897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800">
                <a:solidFill>
                  <a:srgbClr val="FF9900"/>
                </a:solidFill>
              </a:rPr>
              <a:t>Alcoholic Liver Disease</a:t>
            </a:r>
          </a:p>
        </p:txBody>
      </p:sp>
      <p:sp>
        <p:nvSpPr>
          <p:cNvPr id="24579" name="Text Box 3"/>
          <p:cNvSpPr txBox="1">
            <a:spLocks noChangeArrowheads="1"/>
          </p:cNvSpPr>
          <p:nvPr/>
        </p:nvSpPr>
        <p:spPr bwMode="auto">
          <a:xfrm>
            <a:off x="914400" y="1295400"/>
            <a:ext cx="21717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400">
                <a:latin typeface="Times New Roman" pitchFamily="18" charset="0"/>
              </a:rPr>
              <a:t>Steatosis</a:t>
            </a:r>
          </a:p>
        </p:txBody>
      </p:sp>
      <p:sp>
        <p:nvSpPr>
          <p:cNvPr id="24580" name="Text Box 4"/>
          <p:cNvSpPr txBox="1">
            <a:spLocks noChangeArrowheads="1"/>
          </p:cNvSpPr>
          <p:nvPr/>
        </p:nvSpPr>
        <p:spPr bwMode="auto">
          <a:xfrm>
            <a:off x="457200" y="3505200"/>
            <a:ext cx="3505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400">
                <a:latin typeface="Times New Roman" pitchFamily="18" charset="0"/>
              </a:rPr>
              <a:t>Steatohepatitis</a:t>
            </a:r>
          </a:p>
        </p:txBody>
      </p:sp>
      <p:sp>
        <p:nvSpPr>
          <p:cNvPr id="24581" name="Text Box 5"/>
          <p:cNvSpPr txBox="1">
            <a:spLocks noChangeArrowheads="1"/>
          </p:cNvSpPr>
          <p:nvPr/>
        </p:nvSpPr>
        <p:spPr bwMode="auto">
          <a:xfrm>
            <a:off x="6019800" y="3505200"/>
            <a:ext cx="22336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400">
                <a:latin typeface="Times New Roman" pitchFamily="18" charset="0"/>
              </a:rPr>
              <a:t>Cirrhosis</a:t>
            </a:r>
          </a:p>
        </p:txBody>
      </p:sp>
      <p:sp>
        <p:nvSpPr>
          <p:cNvPr id="24582" name="AutoShape 6"/>
          <p:cNvSpPr>
            <a:spLocks noChangeArrowheads="1"/>
          </p:cNvSpPr>
          <p:nvPr/>
        </p:nvSpPr>
        <p:spPr bwMode="auto">
          <a:xfrm>
            <a:off x="4191000" y="5943600"/>
            <a:ext cx="762000" cy="228600"/>
          </a:xfrm>
          <a:prstGeom prst="leftArrow">
            <a:avLst>
              <a:gd name="adj1" fmla="val 50000"/>
              <a:gd name="adj2" fmla="val 83333"/>
            </a:avLst>
          </a:prstGeom>
          <a:solidFill>
            <a:schemeClr val="accent1"/>
          </a:solidFill>
          <a:ln w="9525">
            <a:solidFill>
              <a:schemeClr val="tx1"/>
            </a:solidFill>
            <a:miter lim="800000"/>
            <a:headEnd/>
            <a:tailEnd/>
          </a:ln>
        </p:spPr>
        <p:txBody>
          <a:bodyPr wrap="none" anchor="ctr"/>
          <a:lstStyle/>
          <a:p>
            <a:endParaRPr lang="en-GB"/>
          </a:p>
        </p:txBody>
      </p:sp>
      <p:sp>
        <p:nvSpPr>
          <p:cNvPr id="24583" name="Text Box 7"/>
          <p:cNvSpPr txBox="1">
            <a:spLocks noChangeArrowheads="1"/>
          </p:cNvSpPr>
          <p:nvPr/>
        </p:nvSpPr>
        <p:spPr bwMode="auto">
          <a:xfrm>
            <a:off x="6872288" y="1828800"/>
            <a:ext cx="18923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400" i="1">
                <a:latin typeface="Times New Roman" pitchFamily="18" charset="0"/>
              </a:rPr>
              <a:t>Normal</a:t>
            </a:r>
            <a:endParaRPr lang="en-US" sz="4400">
              <a:latin typeface="Times New Roman" pitchFamily="18" charset="0"/>
            </a:endParaRPr>
          </a:p>
        </p:txBody>
      </p:sp>
      <p:sp>
        <p:nvSpPr>
          <p:cNvPr id="24584" name="AutoShape 8"/>
          <p:cNvSpPr>
            <a:spLocks noChangeArrowheads="1"/>
          </p:cNvSpPr>
          <p:nvPr/>
        </p:nvSpPr>
        <p:spPr bwMode="auto">
          <a:xfrm>
            <a:off x="6096000" y="2362200"/>
            <a:ext cx="838200" cy="533400"/>
          </a:xfrm>
          <a:prstGeom prst="rightArrow">
            <a:avLst>
              <a:gd name="adj1" fmla="val 50000"/>
              <a:gd name="adj2" fmla="val 39286"/>
            </a:avLst>
          </a:prstGeom>
          <a:solidFill>
            <a:schemeClr val="accent1"/>
          </a:solidFill>
          <a:ln w="9525">
            <a:solidFill>
              <a:schemeClr val="tx1"/>
            </a:solidFill>
            <a:miter lim="800000"/>
            <a:headEnd/>
            <a:tailEnd/>
          </a:ln>
        </p:spPr>
        <p:txBody>
          <a:bodyPr wrap="none" anchor="ctr"/>
          <a:lstStyle/>
          <a:p>
            <a:endParaRPr lang="en-GB"/>
          </a:p>
        </p:txBody>
      </p:sp>
      <p:sp>
        <p:nvSpPr>
          <p:cNvPr id="24585" name="AutoShape 9"/>
          <p:cNvSpPr>
            <a:spLocks noChangeArrowheads="1"/>
          </p:cNvSpPr>
          <p:nvPr/>
        </p:nvSpPr>
        <p:spPr bwMode="auto">
          <a:xfrm>
            <a:off x="6019800" y="1752600"/>
            <a:ext cx="685800" cy="609600"/>
          </a:xfrm>
          <a:prstGeom prst="leftArrow">
            <a:avLst>
              <a:gd name="adj1" fmla="val 50000"/>
              <a:gd name="adj2" fmla="val 28125"/>
            </a:avLst>
          </a:prstGeom>
          <a:solidFill>
            <a:schemeClr val="accent1"/>
          </a:solidFill>
          <a:ln w="9525">
            <a:solidFill>
              <a:schemeClr val="tx1"/>
            </a:solidFill>
            <a:miter lim="800000"/>
            <a:headEnd/>
            <a:tailEnd/>
          </a:ln>
        </p:spPr>
        <p:txBody>
          <a:bodyPr wrap="none" anchor="ctr"/>
          <a:lstStyle/>
          <a:p>
            <a:endParaRPr lang="en-GB"/>
          </a:p>
        </p:txBody>
      </p:sp>
      <p:sp>
        <p:nvSpPr>
          <p:cNvPr id="24586" name="AutoShape 10"/>
          <p:cNvSpPr>
            <a:spLocks noChangeArrowheads="1"/>
          </p:cNvSpPr>
          <p:nvPr/>
        </p:nvSpPr>
        <p:spPr bwMode="auto">
          <a:xfrm>
            <a:off x="2438400" y="2057400"/>
            <a:ext cx="533400" cy="1371600"/>
          </a:xfrm>
          <a:prstGeom prst="downArrow">
            <a:avLst>
              <a:gd name="adj1" fmla="val 50000"/>
              <a:gd name="adj2" fmla="val 64286"/>
            </a:avLst>
          </a:prstGeom>
          <a:solidFill>
            <a:schemeClr val="accent1"/>
          </a:solidFill>
          <a:ln w="9525">
            <a:solidFill>
              <a:schemeClr val="tx1"/>
            </a:solidFill>
            <a:miter lim="800000"/>
            <a:headEnd/>
            <a:tailEnd/>
          </a:ln>
        </p:spPr>
        <p:txBody>
          <a:bodyPr wrap="none" anchor="ctr"/>
          <a:lstStyle/>
          <a:p>
            <a:endParaRPr lang="en-GB"/>
          </a:p>
        </p:txBody>
      </p:sp>
      <p:sp>
        <p:nvSpPr>
          <p:cNvPr id="24587" name="AutoShape 11"/>
          <p:cNvSpPr>
            <a:spLocks noChangeArrowheads="1"/>
          </p:cNvSpPr>
          <p:nvPr/>
        </p:nvSpPr>
        <p:spPr bwMode="auto">
          <a:xfrm>
            <a:off x="2133600" y="2286000"/>
            <a:ext cx="228600" cy="914400"/>
          </a:xfrm>
          <a:prstGeom prst="upArrow">
            <a:avLst>
              <a:gd name="adj1" fmla="val 50000"/>
              <a:gd name="adj2" fmla="val 100000"/>
            </a:avLst>
          </a:prstGeom>
          <a:solidFill>
            <a:schemeClr val="accent1"/>
          </a:solidFill>
          <a:ln w="9525">
            <a:solidFill>
              <a:schemeClr val="tx1"/>
            </a:solidFill>
            <a:miter lim="800000"/>
            <a:headEnd/>
            <a:tailEnd/>
          </a:ln>
        </p:spPr>
        <p:txBody>
          <a:bodyPr wrap="none" anchor="ctr"/>
          <a:lstStyle/>
          <a:p>
            <a:endParaRPr lang="en-GB"/>
          </a:p>
        </p:txBody>
      </p:sp>
      <p:sp>
        <p:nvSpPr>
          <p:cNvPr id="24588" name="AutoShape 12"/>
          <p:cNvSpPr>
            <a:spLocks noChangeArrowheads="1"/>
          </p:cNvSpPr>
          <p:nvPr/>
        </p:nvSpPr>
        <p:spPr bwMode="auto">
          <a:xfrm>
            <a:off x="3962400" y="4343400"/>
            <a:ext cx="1524000" cy="16002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GB"/>
          </a:p>
        </p:txBody>
      </p:sp>
      <p:pic>
        <p:nvPicPr>
          <p:cNvPr id="24589"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600200"/>
            <a:ext cx="2438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9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4191000"/>
            <a:ext cx="335280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91"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4273550"/>
            <a:ext cx="3429000" cy="225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92" name="Rectangle 16"/>
          <p:cNvSpPr>
            <a:spLocks noChangeArrowheads="1"/>
          </p:cNvSpPr>
          <p:nvPr/>
        </p:nvSpPr>
        <p:spPr bwMode="auto">
          <a:xfrm>
            <a:off x="3887788" y="990600"/>
            <a:ext cx="13684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sz="4000">
                <a:latin typeface="Times New Roman" pitchFamily="18" charset="0"/>
              </a:rPr>
              <a:t>EtOH</a:t>
            </a:r>
          </a:p>
        </p:txBody>
      </p:sp>
      <p:sp>
        <p:nvSpPr>
          <p:cNvPr id="24593" name="Rectangle 17"/>
          <p:cNvSpPr>
            <a:spLocks noChangeArrowheads="1"/>
          </p:cNvSpPr>
          <p:nvPr/>
        </p:nvSpPr>
        <p:spPr bwMode="auto">
          <a:xfrm>
            <a:off x="228600" y="2216150"/>
            <a:ext cx="16589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sz="3200">
                <a:latin typeface="Times New Roman" pitchFamily="18" charset="0"/>
              </a:rPr>
              <a:t>2</a:t>
            </a:r>
            <a:r>
              <a:rPr lang="en-US" sz="3200" baseline="30000">
                <a:latin typeface="Times New Roman" pitchFamily="18" charset="0"/>
              </a:rPr>
              <a:t>nd</a:t>
            </a:r>
            <a:r>
              <a:rPr lang="en-US" sz="3200">
                <a:latin typeface="Times New Roman" pitchFamily="18" charset="0"/>
              </a:rPr>
              <a:t> “hit”</a:t>
            </a:r>
          </a:p>
          <a:p>
            <a:pPr eaLnBrk="0" hangingPunct="0"/>
            <a:r>
              <a:rPr lang="en-US" sz="3200">
                <a:latin typeface="Times New Roman" pitchFamily="18" charset="0"/>
              </a:rPr>
              <a:t>(TNF</a:t>
            </a:r>
            <a:r>
              <a:rPr lang="en-US" sz="3200">
                <a:latin typeface="Symbol" pitchFamily="18" charset="2"/>
              </a:rPr>
              <a:t>a</a:t>
            </a:r>
            <a:r>
              <a:rPr lang="en-US" sz="3200">
                <a:latin typeface="Times New Roman" pitchFamily="18" charset="0"/>
              </a:rPr>
              <a:t>?)</a:t>
            </a:r>
          </a:p>
        </p:txBody>
      </p:sp>
      <p:sp>
        <p:nvSpPr>
          <p:cNvPr id="24594" name="Rectangle 18"/>
          <p:cNvSpPr>
            <a:spLocks noChangeArrowheads="1"/>
          </p:cNvSpPr>
          <p:nvPr/>
        </p:nvSpPr>
        <p:spPr bwMode="auto">
          <a:xfrm>
            <a:off x="3886200" y="4724400"/>
            <a:ext cx="18383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sz="4000">
                <a:latin typeface="Times New Roman" pitchFamily="18" charset="0"/>
              </a:rPr>
              <a:t>3</a:t>
            </a:r>
            <a:r>
              <a:rPr lang="en-US" sz="4000" baseline="30000">
                <a:latin typeface="Times New Roman" pitchFamily="18" charset="0"/>
              </a:rPr>
              <a:t>rd</a:t>
            </a:r>
            <a:r>
              <a:rPr lang="en-US" sz="4000">
                <a:latin typeface="Times New Roman" pitchFamily="18" charset="0"/>
              </a:rPr>
              <a:t> “hit”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p:spPr>
        <p:txBody>
          <a:bodyPr lIns="92075" tIns="46038" rIns="92075" bIns="46038"/>
          <a:lstStyle/>
          <a:p>
            <a:pPr eaLnBrk="1" hangingPunct="1"/>
            <a:r>
              <a:rPr lang="en-US" sz="5400" smtClean="0">
                <a:solidFill>
                  <a:srgbClr val="FF9900"/>
                </a:solidFill>
              </a:rPr>
              <a:t>Fatty Liver (Steatosis)</a:t>
            </a:r>
          </a:p>
        </p:txBody>
      </p:sp>
      <p:sp>
        <p:nvSpPr>
          <p:cNvPr id="25603" name="Rectangle 3"/>
          <p:cNvSpPr>
            <a:spLocks noGrp="1" noChangeArrowheads="1"/>
          </p:cNvSpPr>
          <p:nvPr>
            <p:ph type="body" idx="1"/>
          </p:nvPr>
        </p:nvSpPr>
        <p:spPr>
          <a:xfrm>
            <a:off x="457200" y="2103438"/>
            <a:ext cx="8229600" cy="4022725"/>
          </a:xfrm>
          <a:noFill/>
        </p:spPr>
        <p:txBody>
          <a:bodyPr lIns="92075" tIns="46038" rIns="92075" bIns="46038"/>
          <a:lstStyle/>
          <a:p>
            <a:pPr eaLnBrk="1" hangingPunct="1"/>
            <a:r>
              <a:rPr lang="en-US" sz="3600" smtClean="0"/>
              <a:t>Common </a:t>
            </a:r>
          </a:p>
          <a:p>
            <a:pPr eaLnBrk="1" hangingPunct="1"/>
            <a:r>
              <a:rPr lang="en-GB" sz="3600" smtClean="0"/>
              <a:t>Reversible</a:t>
            </a:r>
          </a:p>
          <a:p>
            <a:pPr eaLnBrk="1" hangingPunct="1"/>
            <a:r>
              <a:rPr lang="en-GB" sz="3600" smtClean="0"/>
              <a:t>Few Symptoms</a:t>
            </a:r>
          </a:p>
          <a:p>
            <a:pPr eaLnBrk="1" hangingPunct="1"/>
            <a:r>
              <a:rPr lang="en-GB" sz="3600" smtClean="0"/>
              <a:t>+/- Hepatomegaly</a:t>
            </a:r>
          </a:p>
          <a:p>
            <a:pPr eaLnBrk="1" hangingPunct="1"/>
            <a:r>
              <a:rPr lang="en-GB" sz="3600" smtClean="0"/>
              <a:t>Usually picked-up on ‘screening’ LFT’s</a:t>
            </a:r>
            <a:endParaRPr lang="en-US" sz="36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p:spPr>
        <p:txBody>
          <a:bodyPr lIns="92075" tIns="46038" rIns="92075" bIns="46038"/>
          <a:lstStyle/>
          <a:p>
            <a:pPr eaLnBrk="1" hangingPunct="1"/>
            <a:r>
              <a:rPr lang="en-US" sz="5400" smtClean="0">
                <a:solidFill>
                  <a:srgbClr val="FF9900"/>
                </a:solidFill>
              </a:rPr>
              <a:t>Alcoholic hepatitis</a:t>
            </a:r>
          </a:p>
        </p:txBody>
      </p:sp>
      <p:sp>
        <p:nvSpPr>
          <p:cNvPr id="26627" name="Rectangle 3"/>
          <p:cNvSpPr>
            <a:spLocks noGrp="1" noChangeArrowheads="1"/>
          </p:cNvSpPr>
          <p:nvPr>
            <p:ph type="body" idx="1"/>
          </p:nvPr>
        </p:nvSpPr>
        <p:spPr>
          <a:xfrm>
            <a:off x="457200" y="2103438"/>
            <a:ext cx="8229600" cy="4022725"/>
          </a:xfrm>
          <a:noFill/>
        </p:spPr>
        <p:txBody>
          <a:bodyPr lIns="92075" tIns="46038" rIns="92075" bIns="46038"/>
          <a:lstStyle/>
          <a:p>
            <a:pPr eaLnBrk="1" hangingPunct="1"/>
            <a:r>
              <a:rPr lang="en-US" sz="3600" smtClean="0"/>
              <a:t>Alcohol related liver damage</a:t>
            </a:r>
          </a:p>
          <a:p>
            <a:pPr eaLnBrk="1" hangingPunct="1"/>
            <a:r>
              <a:rPr lang="en-US" sz="3600" smtClean="0"/>
              <a:t>Secondary immune reaction directed against the liver</a:t>
            </a:r>
          </a:p>
          <a:p>
            <a:pPr lvl="2" eaLnBrk="1" hangingPunct="1"/>
            <a:r>
              <a:rPr lang="en-US" sz="2800" smtClean="0"/>
              <a:t>jaundice</a:t>
            </a:r>
          </a:p>
          <a:p>
            <a:pPr lvl="2" eaLnBrk="1" hangingPunct="1"/>
            <a:r>
              <a:rPr lang="en-US" sz="2800" smtClean="0"/>
              <a:t>fever</a:t>
            </a:r>
          </a:p>
          <a:p>
            <a:pPr lvl="2" eaLnBrk="1" hangingPunct="1"/>
            <a:r>
              <a:rPr lang="en-US" sz="2800" smtClean="0"/>
              <a:t>neutrophil leucocytosis</a:t>
            </a:r>
          </a:p>
          <a:p>
            <a:pPr lvl="2" eaLnBrk="1" hangingPunct="1"/>
            <a:r>
              <a:rPr lang="en-US" sz="2800" smtClean="0"/>
              <a:t>cholestatic LFT’s</a:t>
            </a:r>
          </a:p>
          <a:p>
            <a:pPr lvl="1" eaLnBrk="1" hangingPunct="1"/>
            <a:endParaRPr lang="en-US" sz="32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457200" y="1285875"/>
            <a:ext cx="8229600" cy="4840288"/>
          </a:xfrm>
        </p:spPr>
        <p:txBody>
          <a:bodyPr>
            <a:normAutofit fontScale="92500" lnSpcReduction="20000"/>
          </a:bodyPr>
          <a:lstStyle/>
          <a:p>
            <a:pPr eaLnBrk="1" hangingPunct="1">
              <a:lnSpc>
                <a:spcPct val="90000"/>
              </a:lnSpc>
              <a:defRPr/>
            </a:pPr>
            <a:r>
              <a:rPr lang="en-GB" u="sng" dirty="0" smtClean="0"/>
              <a:t>What: </a:t>
            </a:r>
            <a:r>
              <a:rPr lang="en-GB" dirty="0" smtClean="0"/>
              <a:t>Hepatic inflammation</a:t>
            </a:r>
          </a:p>
          <a:p>
            <a:pPr eaLnBrk="1" hangingPunct="1">
              <a:lnSpc>
                <a:spcPct val="90000"/>
              </a:lnSpc>
              <a:defRPr/>
            </a:pPr>
            <a:endParaRPr lang="en-GB" u="sng" dirty="0" smtClean="0"/>
          </a:p>
          <a:p>
            <a:pPr eaLnBrk="1" hangingPunct="1">
              <a:lnSpc>
                <a:spcPct val="90000"/>
              </a:lnSpc>
              <a:defRPr/>
            </a:pPr>
            <a:r>
              <a:rPr lang="en-GB" u="sng" dirty="0" smtClean="0"/>
              <a:t>Clinical features:  </a:t>
            </a:r>
          </a:p>
          <a:p>
            <a:pPr eaLnBrk="1" hangingPunct="1">
              <a:lnSpc>
                <a:spcPct val="90000"/>
              </a:lnSpc>
              <a:buFontTx/>
              <a:buNone/>
              <a:defRPr/>
            </a:pPr>
            <a:r>
              <a:rPr lang="en-GB" dirty="0" smtClean="0"/>
              <a:t>		mild=asymptomatic</a:t>
            </a:r>
          </a:p>
          <a:p>
            <a:pPr eaLnBrk="1" hangingPunct="1">
              <a:lnSpc>
                <a:spcPct val="90000"/>
              </a:lnSpc>
              <a:buFont typeface="Arial" pitchFamily="34" charset="0"/>
              <a:buNone/>
              <a:defRPr/>
            </a:pPr>
            <a:r>
              <a:rPr lang="en-GB" dirty="0" smtClean="0"/>
              <a:t>		severe=jaundice, malaise, anorexia, 	pyrexia, </a:t>
            </a:r>
            <a:r>
              <a:rPr lang="en-GB" dirty="0" err="1" smtClean="0"/>
              <a:t>hepatomegaly</a:t>
            </a:r>
            <a:r>
              <a:rPr lang="en-GB" dirty="0" smtClean="0"/>
              <a:t>, signs of CLD, 	complications of CLD</a:t>
            </a:r>
          </a:p>
          <a:p>
            <a:pPr eaLnBrk="1" hangingPunct="1">
              <a:lnSpc>
                <a:spcPct val="90000"/>
              </a:lnSpc>
              <a:defRPr/>
            </a:pPr>
            <a:endParaRPr lang="en-GB" dirty="0" smtClean="0"/>
          </a:p>
          <a:p>
            <a:pPr eaLnBrk="1" hangingPunct="1">
              <a:lnSpc>
                <a:spcPct val="90000"/>
              </a:lnSpc>
              <a:defRPr/>
            </a:pPr>
            <a:r>
              <a:rPr lang="en-GB" u="sng" dirty="0" smtClean="0"/>
              <a:t>Blood tests: </a:t>
            </a:r>
            <a:r>
              <a:rPr lang="en-GB" dirty="0" smtClean="0"/>
              <a:t>Polymorph </a:t>
            </a:r>
            <a:r>
              <a:rPr lang="en-GB" dirty="0" err="1" smtClean="0"/>
              <a:t>leucocytosis</a:t>
            </a:r>
            <a:r>
              <a:rPr lang="en-GB" dirty="0" smtClean="0"/>
              <a:t>, prolonged PT, </a:t>
            </a:r>
            <a:r>
              <a:rPr lang="en-GB" dirty="0" err="1" smtClean="0"/>
              <a:t>macrocytosis</a:t>
            </a:r>
            <a:r>
              <a:rPr lang="en-GB" dirty="0" smtClean="0"/>
              <a:t>, elevated AST/ALT, </a:t>
            </a:r>
            <a:r>
              <a:rPr lang="en-GB" dirty="0" err="1" smtClean="0"/>
              <a:t>hyperbilirubinaemia,high</a:t>
            </a:r>
            <a:r>
              <a:rPr lang="en-GB" dirty="0" smtClean="0"/>
              <a:t> GGT + </a:t>
            </a:r>
            <a:r>
              <a:rPr lang="en-GB" dirty="0" err="1" smtClean="0"/>
              <a:t>Ig</a:t>
            </a:r>
            <a:r>
              <a:rPr lang="en-GB" dirty="0" smtClean="0"/>
              <a:t> A, high </a:t>
            </a:r>
            <a:r>
              <a:rPr lang="en-GB" dirty="0" err="1" smtClean="0"/>
              <a:t>ferritin</a:t>
            </a:r>
            <a:endParaRPr lang="en-US" dirty="0" smtClean="0"/>
          </a:p>
        </p:txBody>
      </p:sp>
      <p:sp>
        <p:nvSpPr>
          <p:cNvPr id="27651" name="Rectangle 2"/>
          <p:cNvSpPr>
            <a:spLocks noGrp="1" noChangeArrowheads="1"/>
          </p:cNvSpPr>
          <p:nvPr>
            <p:ph type="title"/>
          </p:nvPr>
        </p:nvSpPr>
        <p:spPr>
          <a:xfrm>
            <a:off x="457200" y="115888"/>
            <a:ext cx="8229600" cy="1143000"/>
          </a:xfrm>
          <a:noFill/>
        </p:spPr>
        <p:txBody>
          <a:bodyPr lIns="92075" tIns="46038" rIns="92075" bIns="46038"/>
          <a:lstStyle/>
          <a:p>
            <a:pPr eaLnBrk="1" hangingPunct="1"/>
            <a:r>
              <a:rPr lang="en-US" sz="5400" smtClean="0">
                <a:solidFill>
                  <a:srgbClr val="FF9900"/>
                </a:solidFill>
              </a:rPr>
              <a:t>Alcoholic hepatitis</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p:txBody>
          <a:bodyPr/>
          <a:lstStyle/>
          <a:p>
            <a:pPr eaLnBrk="1" hangingPunct="1"/>
            <a:r>
              <a:rPr lang="en-GB" smtClean="0"/>
              <a:t>Histology:</a:t>
            </a:r>
          </a:p>
          <a:p>
            <a:pPr eaLnBrk="1" hangingPunct="1">
              <a:buFontTx/>
              <a:buNone/>
            </a:pPr>
            <a:r>
              <a:rPr lang="en-GB" smtClean="0"/>
              <a:t>INFLAMMATION</a:t>
            </a:r>
          </a:p>
          <a:p>
            <a:pPr eaLnBrk="1" hangingPunct="1">
              <a:buFontTx/>
              <a:buNone/>
            </a:pPr>
            <a:r>
              <a:rPr lang="en-GB" smtClean="0"/>
              <a:t>NECROSIS</a:t>
            </a:r>
          </a:p>
          <a:p>
            <a:pPr eaLnBrk="1" hangingPunct="1">
              <a:buFontTx/>
              <a:buNone/>
            </a:pPr>
            <a:r>
              <a:rPr lang="en-GB" smtClean="0"/>
              <a:t>POLYMORPHS</a:t>
            </a:r>
          </a:p>
          <a:p>
            <a:pPr eaLnBrk="1" hangingPunct="1">
              <a:buFontTx/>
              <a:buNone/>
            </a:pPr>
            <a:r>
              <a:rPr lang="en-GB" smtClean="0"/>
              <a:t>MALLORY BODIES</a:t>
            </a:r>
          </a:p>
          <a:p>
            <a:pPr eaLnBrk="1" hangingPunct="1">
              <a:buFontTx/>
              <a:buNone/>
            </a:pPr>
            <a:r>
              <a:rPr lang="en-GB" smtClean="0"/>
              <a:t>STEATOSIS</a:t>
            </a:r>
            <a:endParaRPr lang="en-US" smtClean="0"/>
          </a:p>
        </p:txBody>
      </p:sp>
      <p:sp>
        <p:nvSpPr>
          <p:cNvPr id="28675" name="Rectangle 2"/>
          <p:cNvSpPr>
            <a:spLocks noGrp="1" noChangeArrowheads="1"/>
          </p:cNvSpPr>
          <p:nvPr>
            <p:ph type="title"/>
          </p:nvPr>
        </p:nvSpPr>
        <p:spPr>
          <a:noFill/>
        </p:spPr>
        <p:txBody>
          <a:bodyPr lIns="92075" tIns="46038" rIns="92075" bIns="46038"/>
          <a:lstStyle/>
          <a:p>
            <a:pPr eaLnBrk="1" hangingPunct="1"/>
            <a:r>
              <a:rPr lang="en-US" sz="5400" smtClean="0">
                <a:solidFill>
                  <a:srgbClr val="FF9900"/>
                </a:solidFill>
              </a:rPr>
              <a:t>Alcoholic hepatitis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pPr eaLnBrk="1" hangingPunct="1"/>
            <a:endParaRPr lang="en-GB" smtClean="0"/>
          </a:p>
        </p:txBody>
      </p:sp>
      <p:sp>
        <p:nvSpPr>
          <p:cNvPr id="29699" name="Rectangle 3"/>
          <p:cNvSpPr>
            <a:spLocks noGrp="1"/>
          </p:cNvSpPr>
          <p:nvPr>
            <p:ph type="body" idx="1"/>
          </p:nvPr>
        </p:nvSpPr>
        <p:spPr>
          <a:xfrm>
            <a:off x="457200" y="1600200"/>
            <a:ext cx="8229600" cy="4924425"/>
          </a:xfrm>
        </p:spPr>
        <p:txBody>
          <a:bodyPr/>
          <a:lstStyle/>
          <a:p>
            <a:pPr eaLnBrk="1" hangingPunct="1">
              <a:lnSpc>
                <a:spcPct val="90000"/>
              </a:lnSpc>
            </a:pPr>
            <a:endParaRPr lang="en-GB" sz="2800" smtClean="0"/>
          </a:p>
          <a:p>
            <a:pPr eaLnBrk="1" hangingPunct="1">
              <a:lnSpc>
                <a:spcPct val="90000"/>
              </a:lnSpc>
            </a:pPr>
            <a:endParaRPr lang="en-GB" sz="2800" smtClean="0"/>
          </a:p>
          <a:p>
            <a:pPr eaLnBrk="1" hangingPunct="1">
              <a:lnSpc>
                <a:spcPct val="90000"/>
              </a:lnSpc>
            </a:pPr>
            <a:endParaRPr lang="en-GB" sz="2800" smtClean="0"/>
          </a:p>
          <a:p>
            <a:pPr eaLnBrk="1" hangingPunct="1">
              <a:lnSpc>
                <a:spcPct val="90000"/>
              </a:lnSpc>
            </a:pPr>
            <a:endParaRPr lang="en-GB" sz="2800" smtClean="0"/>
          </a:p>
          <a:p>
            <a:pPr eaLnBrk="1" hangingPunct="1">
              <a:lnSpc>
                <a:spcPct val="90000"/>
              </a:lnSpc>
            </a:pPr>
            <a:endParaRPr lang="en-GB" sz="2800" smtClean="0"/>
          </a:p>
          <a:p>
            <a:pPr eaLnBrk="1" hangingPunct="1">
              <a:lnSpc>
                <a:spcPct val="90000"/>
              </a:lnSpc>
            </a:pPr>
            <a:endParaRPr lang="en-GB" sz="2800" smtClean="0"/>
          </a:p>
          <a:p>
            <a:pPr eaLnBrk="1" hangingPunct="1">
              <a:lnSpc>
                <a:spcPct val="90000"/>
              </a:lnSpc>
            </a:pPr>
            <a:endParaRPr lang="en-GB" sz="2800" smtClean="0"/>
          </a:p>
          <a:p>
            <a:pPr eaLnBrk="1" hangingPunct="1">
              <a:lnSpc>
                <a:spcPct val="90000"/>
              </a:lnSpc>
            </a:pPr>
            <a:r>
              <a:rPr lang="en-GB" sz="2800" smtClean="0"/>
              <a:t>A=steatosis</a:t>
            </a:r>
          </a:p>
          <a:p>
            <a:pPr eaLnBrk="1" hangingPunct="1">
              <a:lnSpc>
                <a:spcPct val="90000"/>
              </a:lnSpc>
            </a:pPr>
            <a:r>
              <a:rPr lang="en-GB" sz="2800" smtClean="0"/>
              <a:t>B=mallory bodies(black arrows)</a:t>
            </a:r>
          </a:p>
          <a:p>
            <a:pPr eaLnBrk="1" hangingPunct="1">
              <a:lnSpc>
                <a:spcPct val="90000"/>
              </a:lnSpc>
            </a:pPr>
            <a:r>
              <a:rPr lang="en-GB" sz="2800" smtClean="0"/>
              <a:t>C=fibrosis</a:t>
            </a:r>
          </a:p>
        </p:txBody>
      </p:sp>
      <p:pic>
        <p:nvPicPr>
          <p:cNvPr id="29700" name="Picture 5" descr="art-jgh46494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463" y="46038"/>
            <a:ext cx="8675687" cy="460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95288" y="125413"/>
            <a:ext cx="8229600" cy="1143000"/>
          </a:xfrm>
          <a:noFill/>
        </p:spPr>
        <p:txBody>
          <a:bodyPr lIns="92075" tIns="46038" rIns="92075" bIns="46038"/>
          <a:lstStyle/>
          <a:p>
            <a:pPr eaLnBrk="1" hangingPunct="1"/>
            <a:r>
              <a:rPr lang="en-US" smtClean="0">
                <a:solidFill>
                  <a:srgbClr val="FF9900"/>
                </a:solidFill>
              </a:rPr>
              <a:t>Treatment of Alcoholic Hepatitis</a:t>
            </a:r>
            <a:endParaRPr lang="en-US" smtClean="0">
              <a:solidFill>
                <a:srgbClr val="FFFFFF"/>
              </a:solidFill>
            </a:endParaRPr>
          </a:p>
        </p:txBody>
      </p:sp>
      <p:sp>
        <p:nvSpPr>
          <p:cNvPr id="30723" name="Rectangle 3"/>
          <p:cNvSpPr>
            <a:spLocks noGrp="1" noChangeArrowheads="1"/>
          </p:cNvSpPr>
          <p:nvPr>
            <p:ph type="body" idx="1"/>
          </p:nvPr>
        </p:nvSpPr>
        <p:spPr>
          <a:xfrm>
            <a:off x="457200" y="1268413"/>
            <a:ext cx="8229600" cy="4857750"/>
          </a:xfrm>
          <a:noFill/>
        </p:spPr>
        <p:txBody>
          <a:bodyPr lIns="92075" tIns="46038" rIns="92075" bIns="46038"/>
          <a:lstStyle/>
          <a:p>
            <a:pPr eaLnBrk="1" hangingPunct="1">
              <a:lnSpc>
                <a:spcPct val="90000"/>
              </a:lnSpc>
            </a:pPr>
            <a:r>
              <a:rPr lang="en-US" sz="2800" smtClean="0"/>
              <a:t>General Measures</a:t>
            </a:r>
          </a:p>
          <a:p>
            <a:pPr lvl="1" eaLnBrk="1" hangingPunct="1">
              <a:lnSpc>
                <a:spcPct val="90000"/>
              </a:lnSpc>
            </a:pPr>
            <a:r>
              <a:rPr lang="en-US" sz="2400" smtClean="0"/>
              <a:t>stop drinking</a:t>
            </a:r>
          </a:p>
          <a:p>
            <a:pPr lvl="1" eaLnBrk="1" hangingPunct="1">
              <a:lnSpc>
                <a:spcPct val="90000"/>
              </a:lnSpc>
            </a:pPr>
            <a:r>
              <a:rPr lang="en-US" sz="2400" smtClean="0"/>
              <a:t>control withdrawal symptoms</a:t>
            </a:r>
          </a:p>
          <a:p>
            <a:pPr lvl="1" eaLnBrk="1" hangingPunct="1">
              <a:lnSpc>
                <a:spcPct val="90000"/>
              </a:lnSpc>
            </a:pPr>
            <a:r>
              <a:rPr lang="en-US" sz="2400" smtClean="0"/>
              <a:t>supportive measures</a:t>
            </a:r>
          </a:p>
          <a:p>
            <a:pPr lvl="2" eaLnBrk="1" hangingPunct="1">
              <a:lnSpc>
                <a:spcPct val="90000"/>
              </a:lnSpc>
            </a:pPr>
            <a:r>
              <a:rPr lang="en-US" smtClean="0"/>
              <a:t>Vitamins replacement</a:t>
            </a:r>
          </a:p>
          <a:p>
            <a:pPr lvl="2" eaLnBrk="1" hangingPunct="1">
              <a:lnSpc>
                <a:spcPct val="90000"/>
              </a:lnSpc>
            </a:pPr>
            <a:r>
              <a:rPr lang="en-US" smtClean="0"/>
              <a:t>Treat infection</a:t>
            </a:r>
          </a:p>
          <a:p>
            <a:pPr lvl="2" eaLnBrk="1" hangingPunct="1">
              <a:lnSpc>
                <a:spcPct val="90000"/>
              </a:lnSpc>
              <a:buFontTx/>
              <a:buNone/>
            </a:pPr>
            <a:endParaRPr lang="en-US" smtClean="0"/>
          </a:p>
          <a:p>
            <a:pPr eaLnBrk="1" hangingPunct="1">
              <a:lnSpc>
                <a:spcPct val="90000"/>
              </a:lnSpc>
            </a:pPr>
            <a:r>
              <a:rPr lang="en-GB" sz="2800" smtClean="0"/>
              <a:t>Specific Measures- anti-inflammatory mediators</a:t>
            </a:r>
          </a:p>
          <a:p>
            <a:pPr lvl="1" eaLnBrk="1" hangingPunct="1">
              <a:lnSpc>
                <a:spcPct val="90000"/>
              </a:lnSpc>
            </a:pPr>
            <a:r>
              <a:rPr lang="en-US" sz="2400" smtClean="0"/>
              <a:t>Steroids</a:t>
            </a:r>
          </a:p>
          <a:p>
            <a:pPr lvl="1" eaLnBrk="1" hangingPunct="1">
              <a:lnSpc>
                <a:spcPct val="90000"/>
              </a:lnSpc>
            </a:pPr>
            <a:r>
              <a:rPr lang="en-US" sz="2400" smtClean="0"/>
              <a:t>Pentoxyphiline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noFill/>
        </p:spPr>
        <p:txBody>
          <a:bodyPr lIns="90487" tIns="44450" rIns="90487" bIns="44450" anchor="b"/>
          <a:lstStyle/>
          <a:p>
            <a:pPr eaLnBrk="1" hangingPunct="1"/>
            <a:r>
              <a:rPr lang="en-US" smtClean="0">
                <a:solidFill>
                  <a:srgbClr val="FF9900"/>
                </a:solidFill>
              </a:rPr>
              <a:t>Proportion Of Risk</a:t>
            </a:r>
          </a:p>
        </p:txBody>
      </p:sp>
      <p:graphicFrame>
        <p:nvGraphicFramePr>
          <p:cNvPr id="1026" name="Object 3"/>
          <p:cNvGraphicFramePr>
            <a:graphicFrameLocks/>
          </p:cNvGraphicFramePr>
          <p:nvPr>
            <p:ph idx="1"/>
          </p:nvPr>
        </p:nvGraphicFramePr>
        <p:xfrm>
          <a:off x="254000" y="1376363"/>
          <a:ext cx="8718550" cy="5229225"/>
        </p:xfrm>
        <a:graphic>
          <a:graphicData uri="http://schemas.openxmlformats.org/presentationml/2006/ole">
            <mc:AlternateContent xmlns:mc="http://schemas.openxmlformats.org/markup-compatibility/2006">
              <mc:Choice xmlns:v="urn:schemas-microsoft-com:vml" Requires="v">
                <p:oleObj spid="_x0000_s1028" name="Chart" r:id="rId4" imgW="8724900" imgH="5229149" progId="MSGraph.Chart.8">
                  <p:embed followColorScheme="full"/>
                </p:oleObj>
              </mc:Choice>
              <mc:Fallback>
                <p:oleObj name="Chart" r:id="rId4" imgW="8724900" imgH="5229149"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000" y="1376363"/>
                        <a:ext cx="8718550" cy="5229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smtClean="0">
                <a:solidFill>
                  <a:srgbClr val="FF9900"/>
                </a:solidFill>
              </a:rPr>
              <a:t>Steroids in alcoholic hepatitis</a:t>
            </a:r>
          </a:p>
        </p:txBody>
      </p:sp>
      <p:sp>
        <p:nvSpPr>
          <p:cNvPr id="3" name="Content Placeholder 2"/>
          <p:cNvSpPr>
            <a:spLocks noGrp="1"/>
          </p:cNvSpPr>
          <p:nvPr>
            <p:ph idx="1"/>
          </p:nvPr>
        </p:nvSpPr>
        <p:spPr/>
        <p:txBody>
          <a:bodyPr>
            <a:normAutofit fontScale="85000" lnSpcReduction="20000"/>
          </a:bodyPr>
          <a:lstStyle/>
          <a:p>
            <a:pPr>
              <a:defRPr/>
            </a:pPr>
            <a:r>
              <a:rPr lang="en-GB" dirty="0" smtClean="0"/>
              <a:t>Proven to be of benefit in severe alcoholic hepatitis</a:t>
            </a:r>
          </a:p>
          <a:p>
            <a:pPr>
              <a:defRPr/>
            </a:pPr>
            <a:endParaRPr lang="en-GB" dirty="0" smtClean="0"/>
          </a:p>
          <a:p>
            <a:pPr>
              <a:defRPr/>
            </a:pPr>
            <a:r>
              <a:rPr lang="en-GB" dirty="0" smtClean="0"/>
              <a:t>Suppression of “organ-specific and systemic inflammation”:</a:t>
            </a:r>
          </a:p>
          <a:p>
            <a:pPr lvl="1">
              <a:defRPr/>
            </a:pPr>
            <a:r>
              <a:rPr lang="en-GB" dirty="0" smtClean="0"/>
              <a:t>inhibition of pro-inflammatory mediators 	(TNF-a, IL-1, IL-6)</a:t>
            </a:r>
          </a:p>
          <a:p>
            <a:pPr lvl="1">
              <a:defRPr/>
            </a:pPr>
            <a:r>
              <a:rPr lang="en-GB" dirty="0" err="1" smtClean="0"/>
              <a:t>upregulation</a:t>
            </a:r>
            <a:r>
              <a:rPr lang="en-GB" dirty="0" smtClean="0"/>
              <a:t> of anti-</a:t>
            </a:r>
            <a:r>
              <a:rPr lang="en-GB" dirty="0" err="1" smtClean="0"/>
              <a:t>inflammator</a:t>
            </a:r>
            <a:r>
              <a:rPr lang="en-GB" dirty="0" smtClean="0"/>
              <a:t> mediators (e.g. SLPI, IL-10)</a:t>
            </a:r>
          </a:p>
          <a:p>
            <a:pPr>
              <a:buFontTx/>
              <a:buNone/>
              <a:defRPr/>
            </a:pPr>
            <a:r>
              <a:rPr lang="en-GB" dirty="0" smtClean="0"/>
              <a:t>		</a:t>
            </a:r>
          </a:p>
          <a:p>
            <a:pPr>
              <a:defRPr/>
            </a:pPr>
            <a:r>
              <a:rPr lang="en-GB" dirty="0" smtClean="0"/>
              <a:t>Broad inhibition of </a:t>
            </a:r>
            <a:r>
              <a:rPr lang="en-GB" dirty="0" err="1" smtClean="0"/>
              <a:t>immunocyte</a:t>
            </a:r>
            <a:r>
              <a:rPr lang="en-GB" dirty="0" smtClean="0"/>
              <a:t> function (e.g. granulocytes, monocytes, lymphocytes)	</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GB" sz="4000" smtClean="0">
                <a:solidFill>
                  <a:srgbClr val="FF9900"/>
                </a:solidFill>
              </a:rPr>
              <a:t>Pentoxyfylline in alcoholic hepatitis</a:t>
            </a:r>
            <a:endParaRPr lang="en-US" sz="4000" smtClean="0">
              <a:solidFill>
                <a:srgbClr val="FF9900"/>
              </a:solidFill>
            </a:endParaRPr>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defRPr/>
            </a:pPr>
            <a:r>
              <a:rPr lang="en-GB" sz="4100" b="1" dirty="0" err="1" smtClean="0"/>
              <a:t>Pentoxyfylline</a:t>
            </a:r>
            <a:endParaRPr lang="en-GB" sz="4100" b="1" dirty="0" smtClean="0"/>
          </a:p>
          <a:p>
            <a:pPr eaLnBrk="1" fontAlgn="auto" hangingPunct="1">
              <a:spcAft>
                <a:spcPts val="0"/>
              </a:spcAft>
              <a:buFontTx/>
              <a:buNone/>
              <a:defRPr/>
            </a:pPr>
            <a:endParaRPr lang="en-GB" b="1" dirty="0" smtClean="0"/>
          </a:p>
          <a:p>
            <a:pPr eaLnBrk="1" fontAlgn="auto" hangingPunct="1">
              <a:spcAft>
                <a:spcPts val="0"/>
              </a:spcAft>
              <a:buFont typeface="Arial" pitchFamily="34" charset="0"/>
              <a:buNone/>
              <a:defRPr/>
            </a:pPr>
            <a:r>
              <a:rPr lang="en-GB" dirty="0" smtClean="0"/>
              <a:t>-</a:t>
            </a:r>
            <a:r>
              <a:rPr lang="en-GB" dirty="0" err="1" smtClean="0"/>
              <a:t>phosphodiesterase</a:t>
            </a:r>
            <a:r>
              <a:rPr lang="en-GB" dirty="0" smtClean="0"/>
              <a:t> inhibitor</a:t>
            </a:r>
          </a:p>
          <a:p>
            <a:pPr eaLnBrk="1" fontAlgn="auto" hangingPunct="1">
              <a:spcAft>
                <a:spcPts val="0"/>
              </a:spcAft>
              <a:buFont typeface="Arial" pitchFamily="34" charset="0"/>
              <a:buNone/>
              <a:defRPr/>
            </a:pPr>
            <a:endParaRPr lang="en-GB" dirty="0" smtClean="0"/>
          </a:p>
          <a:p>
            <a:pPr eaLnBrk="1" fontAlgn="auto" hangingPunct="1">
              <a:spcAft>
                <a:spcPts val="0"/>
              </a:spcAft>
              <a:buFontTx/>
              <a:buChar char="-"/>
              <a:defRPr/>
            </a:pPr>
            <a:r>
              <a:rPr lang="en-GB" dirty="0" smtClean="0"/>
              <a:t>weak inhibitor TNF-a</a:t>
            </a:r>
          </a:p>
          <a:p>
            <a:pPr eaLnBrk="1" fontAlgn="auto" hangingPunct="1">
              <a:spcAft>
                <a:spcPts val="0"/>
              </a:spcAft>
              <a:buFontTx/>
              <a:buChar char="-"/>
              <a:defRPr/>
            </a:pPr>
            <a:endParaRPr lang="en-GB" dirty="0" smtClean="0"/>
          </a:p>
          <a:p>
            <a:pPr eaLnBrk="1" fontAlgn="auto" hangingPunct="1">
              <a:spcAft>
                <a:spcPts val="0"/>
              </a:spcAft>
              <a:buFont typeface="Arial" pitchFamily="34" charset="0"/>
              <a:buNone/>
              <a:defRPr/>
            </a:pPr>
            <a:r>
              <a:rPr lang="en-GB" dirty="0" smtClean="0"/>
              <a:t>-increased TNF alpha in alcoholic hepatitis</a:t>
            </a:r>
          </a:p>
          <a:p>
            <a:pPr eaLnBrk="1" fontAlgn="auto" hangingPunct="1">
              <a:spcAft>
                <a:spcPts val="0"/>
              </a:spcAft>
              <a:buFont typeface="Arial" pitchFamily="34" charset="0"/>
              <a:buNone/>
              <a:defRPr/>
            </a:pPr>
            <a:endParaRPr lang="en-GB" dirty="0" smtClean="0"/>
          </a:p>
          <a:p>
            <a:pPr eaLnBrk="1" fontAlgn="auto" hangingPunct="1">
              <a:spcAft>
                <a:spcPts val="0"/>
              </a:spcAft>
              <a:buFont typeface="Arial" pitchFamily="34" charset="0"/>
              <a:buNone/>
              <a:defRPr/>
            </a:pPr>
            <a:r>
              <a:rPr lang="en-GB" dirty="0" smtClean="0"/>
              <a:t>-studies shown linear relationship between TNF alpha receptors and mortality in alcoholic hepatitis</a:t>
            </a:r>
          </a:p>
          <a:p>
            <a:pPr eaLnBrk="1" fontAlgn="auto" hangingPunct="1">
              <a:spcAft>
                <a:spcPts val="0"/>
              </a:spcAft>
              <a:buFont typeface="Arial" pitchFamily="34" charset="0"/>
              <a:buNone/>
              <a:defRPr/>
            </a:pPr>
            <a:endParaRPr lang="en-GB" dirty="0" smtClean="0"/>
          </a:p>
          <a:p>
            <a:pPr eaLnBrk="1" fontAlgn="auto" hangingPunct="1">
              <a:spcAft>
                <a:spcPts val="0"/>
              </a:spcAft>
              <a:buFont typeface="Arial" pitchFamily="34" charset="0"/>
              <a:buNone/>
              <a:defRPr/>
            </a:pPr>
            <a:r>
              <a:rPr lang="en-GB" dirty="0" smtClean="0"/>
              <a:t>-ethanol sensitises cells to toxic effect of TNF alpha</a:t>
            </a:r>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GB" smtClean="0">
                <a:solidFill>
                  <a:srgbClr val="FF9900"/>
                </a:solidFill>
              </a:rPr>
              <a:t>Cirrhosis</a:t>
            </a:r>
            <a:endParaRPr lang="en-US" smtClean="0">
              <a:solidFill>
                <a:srgbClr val="FF9900"/>
              </a:solidFill>
            </a:endParaRPr>
          </a:p>
        </p:txBody>
      </p:sp>
      <p:sp>
        <p:nvSpPr>
          <p:cNvPr id="33795" name="Rectangle 3"/>
          <p:cNvSpPr>
            <a:spLocks noGrp="1" noChangeArrowheads="1"/>
          </p:cNvSpPr>
          <p:nvPr>
            <p:ph type="body" idx="1"/>
          </p:nvPr>
        </p:nvSpPr>
        <p:spPr/>
        <p:txBody>
          <a:bodyPr/>
          <a:lstStyle/>
          <a:p>
            <a:pPr eaLnBrk="1" hangingPunct="1">
              <a:lnSpc>
                <a:spcPct val="90000"/>
              </a:lnSpc>
            </a:pPr>
            <a:r>
              <a:rPr lang="en-US" sz="2800" smtClean="0"/>
              <a:t>Eventually develops in 20%</a:t>
            </a:r>
          </a:p>
          <a:p>
            <a:pPr eaLnBrk="1" hangingPunct="1">
              <a:lnSpc>
                <a:spcPct val="90000"/>
              </a:lnSpc>
            </a:pPr>
            <a:r>
              <a:rPr lang="en-US" sz="2800" smtClean="0"/>
              <a:t>Morbidity common </a:t>
            </a:r>
          </a:p>
          <a:p>
            <a:pPr lvl="1" eaLnBrk="1" hangingPunct="1">
              <a:lnSpc>
                <a:spcPct val="90000"/>
              </a:lnSpc>
            </a:pPr>
            <a:r>
              <a:rPr lang="en-US" sz="2400" smtClean="0"/>
              <a:t>jaundice</a:t>
            </a:r>
          </a:p>
          <a:p>
            <a:pPr lvl="1" eaLnBrk="1" hangingPunct="1">
              <a:lnSpc>
                <a:spcPct val="90000"/>
              </a:lnSpc>
            </a:pPr>
            <a:r>
              <a:rPr lang="en-US" sz="2400" smtClean="0"/>
              <a:t>ascites</a:t>
            </a:r>
          </a:p>
          <a:p>
            <a:pPr lvl="1" eaLnBrk="1" hangingPunct="1">
              <a:lnSpc>
                <a:spcPct val="90000"/>
              </a:lnSpc>
            </a:pPr>
            <a:r>
              <a:rPr lang="en-US" sz="2400" smtClean="0"/>
              <a:t>bleeding</a:t>
            </a:r>
          </a:p>
          <a:p>
            <a:pPr lvl="1" eaLnBrk="1" hangingPunct="1">
              <a:lnSpc>
                <a:spcPct val="90000"/>
              </a:lnSpc>
            </a:pPr>
            <a:r>
              <a:rPr lang="en-US" sz="2400" smtClean="0"/>
              <a:t>cachexia</a:t>
            </a:r>
          </a:p>
          <a:p>
            <a:pPr lvl="1" eaLnBrk="1" hangingPunct="1">
              <a:lnSpc>
                <a:spcPct val="90000"/>
              </a:lnSpc>
            </a:pPr>
            <a:r>
              <a:rPr lang="en-US" sz="2400" smtClean="0"/>
              <a:t>infections </a:t>
            </a:r>
          </a:p>
          <a:p>
            <a:pPr lvl="1" eaLnBrk="1" hangingPunct="1">
              <a:lnSpc>
                <a:spcPct val="90000"/>
              </a:lnSpc>
            </a:pPr>
            <a:r>
              <a:rPr lang="en-US" sz="2400" smtClean="0"/>
              <a:t>encephalopathy</a:t>
            </a:r>
          </a:p>
          <a:p>
            <a:pPr eaLnBrk="1" hangingPunct="1">
              <a:lnSpc>
                <a:spcPct val="90000"/>
              </a:lnSpc>
            </a:pPr>
            <a:r>
              <a:rPr lang="en-US" sz="2800" smtClean="0"/>
              <a:t>Liver cancer (HCC) </a:t>
            </a:r>
          </a:p>
          <a:p>
            <a:pPr eaLnBrk="1" hangingPunct="1">
              <a:lnSpc>
                <a:spcPct val="90000"/>
              </a:lnSpc>
            </a:pPr>
            <a:r>
              <a:rPr lang="en-US" sz="2800" smtClean="0"/>
              <a:t>Death in most within 10 years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GB" smtClean="0">
                <a:solidFill>
                  <a:srgbClr val="FF9900"/>
                </a:solidFill>
              </a:rPr>
              <a:t>Alcohol &amp; the Brain</a:t>
            </a:r>
            <a:endParaRPr lang="en-US" smtClean="0">
              <a:solidFill>
                <a:srgbClr val="FF9900"/>
              </a:solidFill>
            </a:endParaRPr>
          </a:p>
        </p:txBody>
      </p:sp>
      <p:sp>
        <p:nvSpPr>
          <p:cNvPr id="34819" name="Rectangle 4"/>
          <p:cNvSpPr>
            <a:spLocks noGrp="1" noChangeArrowheads="1"/>
          </p:cNvSpPr>
          <p:nvPr>
            <p:ph type="body" sz="half" idx="1"/>
          </p:nvPr>
        </p:nvSpPr>
        <p:spPr/>
        <p:txBody>
          <a:bodyPr/>
          <a:lstStyle/>
          <a:p>
            <a:pPr eaLnBrk="1" hangingPunct="1"/>
            <a:r>
              <a:rPr lang="en-US" sz="2800" smtClean="0"/>
              <a:t>Performance of alcoholic/control men/women in neuropsychiatric tests</a:t>
            </a:r>
          </a:p>
        </p:txBody>
      </p:sp>
      <p:sp>
        <p:nvSpPr>
          <p:cNvPr id="34820" name="Rectangle 5"/>
          <p:cNvSpPr>
            <a:spLocks noGrp="1" noChangeArrowheads="1"/>
          </p:cNvSpPr>
          <p:nvPr>
            <p:ph sz="half" idx="2"/>
          </p:nvPr>
        </p:nvSpPr>
        <p:spPr/>
        <p:txBody>
          <a:bodyPr/>
          <a:lstStyle/>
          <a:p>
            <a:pPr eaLnBrk="1" hangingPunct="1"/>
            <a:endParaRPr lang="en-GB" sz="2800" smtClean="0"/>
          </a:p>
        </p:txBody>
      </p:sp>
      <p:grpSp>
        <p:nvGrpSpPr>
          <p:cNvPr id="34821" name="Group 6"/>
          <p:cNvGrpSpPr>
            <a:grpSpLocks/>
          </p:cNvGrpSpPr>
          <p:nvPr/>
        </p:nvGrpSpPr>
        <p:grpSpPr bwMode="auto">
          <a:xfrm>
            <a:off x="250825" y="3284538"/>
            <a:ext cx="8686800" cy="3227387"/>
            <a:chOff x="336" y="1584"/>
            <a:chExt cx="5232" cy="1891"/>
          </a:xfrm>
        </p:grpSpPr>
        <p:grpSp>
          <p:nvGrpSpPr>
            <p:cNvPr id="34822" name="Group 7"/>
            <p:cNvGrpSpPr>
              <a:grpSpLocks/>
            </p:cNvGrpSpPr>
            <p:nvPr/>
          </p:nvGrpSpPr>
          <p:grpSpPr bwMode="auto">
            <a:xfrm>
              <a:off x="336" y="1584"/>
              <a:ext cx="5232" cy="1891"/>
              <a:chOff x="336" y="1584"/>
              <a:chExt cx="5232" cy="1891"/>
            </a:xfrm>
          </p:grpSpPr>
          <p:sp>
            <p:nvSpPr>
              <p:cNvPr id="34824" name="Rectangle 8"/>
              <p:cNvSpPr>
                <a:spLocks noChangeArrowheads="1"/>
              </p:cNvSpPr>
              <p:nvPr/>
            </p:nvSpPr>
            <p:spPr bwMode="auto">
              <a:xfrm>
                <a:off x="336" y="1584"/>
                <a:ext cx="5232" cy="187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GB"/>
              </a:p>
            </p:txBody>
          </p:sp>
          <p:grpSp>
            <p:nvGrpSpPr>
              <p:cNvPr id="34825" name="Group 9"/>
              <p:cNvGrpSpPr>
                <a:grpSpLocks/>
              </p:cNvGrpSpPr>
              <p:nvPr/>
            </p:nvGrpSpPr>
            <p:grpSpPr bwMode="auto">
              <a:xfrm>
                <a:off x="432" y="1600"/>
                <a:ext cx="5136" cy="1875"/>
                <a:chOff x="144" y="1267"/>
                <a:chExt cx="5376" cy="2210"/>
              </a:xfrm>
            </p:grpSpPr>
            <p:pic>
              <p:nvPicPr>
                <p:cNvPr id="34826" name="Picture 10" descr="alcwom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 y="1296"/>
                  <a:ext cx="5184" cy="1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7" name="Text Box 11"/>
                <p:cNvSpPr txBox="1">
                  <a:spLocks noChangeArrowheads="1"/>
                </p:cNvSpPr>
                <p:nvPr/>
              </p:nvSpPr>
              <p:spPr bwMode="auto">
                <a:xfrm>
                  <a:off x="768" y="3121"/>
                  <a:ext cx="88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400">
                      <a:latin typeface="Arial Black" pitchFamily="34" charset="0"/>
                    </a:rPr>
                    <a:t>Verbal Skills</a:t>
                  </a:r>
                </a:p>
              </p:txBody>
            </p:sp>
            <p:sp>
              <p:nvSpPr>
                <p:cNvPr id="34828" name="Text Box 12"/>
                <p:cNvSpPr txBox="1">
                  <a:spLocks noChangeArrowheads="1"/>
                </p:cNvSpPr>
                <p:nvPr/>
              </p:nvSpPr>
              <p:spPr bwMode="auto">
                <a:xfrm>
                  <a:off x="2018" y="3120"/>
                  <a:ext cx="963"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400">
                      <a:latin typeface="Arial Black" pitchFamily="34" charset="0"/>
                    </a:rPr>
                    <a:t>Visual-Spatial</a:t>
                  </a:r>
                </a:p>
                <a:p>
                  <a:pPr algn="ctr"/>
                  <a:r>
                    <a:rPr lang="en-US" sz="1400">
                      <a:latin typeface="Arial Black" pitchFamily="34" charset="0"/>
                    </a:rPr>
                    <a:t>Performance</a:t>
                  </a:r>
                </a:p>
              </p:txBody>
            </p:sp>
            <p:sp>
              <p:nvSpPr>
                <p:cNvPr id="34829" name="Text Box 13"/>
                <p:cNvSpPr txBox="1">
                  <a:spLocks noChangeArrowheads="1"/>
                </p:cNvSpPr>
                <p:nvPr/>
              </p:nvSpPr>
              <p:spPr bwMode="auto">
                <a:xfrm>
                  <a:off x="3186" y="3120"/>
                  <a:ext cx="103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400">
                      <a:latin typeface="Arial Black" pitchFamily="34" charset="0"/>
                    </a:rPr>
                    <a:t>Verbal Memory</a:t>
                  </a:r>
                </a:p>
              </p:txBody>
            </p:sp>
            <p:sp>
              <p:nvSpPr>
                <p:cNvPr id="34830" name="Text Box 14"/>
                <p:cNvSpPr txBox="1">
                  <a:spLocks noChangeArrowheads="1"/>
                </p:cNvSpPr>
                <p:nvPr/>
              </p:nvSpPr>
              <p:spPr bwMode="auto">
                <a:xfrm>
                  <a:off x="4512" y="3120"/>
                  <a:ext cx="834"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400">
                      <a:latin typeface="Arial Black" pitchFamily="34" charset="0"/>
                    </a:rPr>
                    <a:t>Set-Shifting</a:t>
                  </a:r>
                </a:p>
                <a:p>
                  <a:pPr algn="ctr"/>
                  <a:r>
                    <a:rPr lang="en-US" sz="1400">
                      <a:latin typeface="Arial Black" pitchFamily="34" charset="0"/>
                    </a:rPr>
                    <a:t> Flexibility</a:t>
                  </a:r>
                </a:p>
              </p:txBody>
            </p:sp>
            <p:sp>
              <p:nvSpPr>
                <p:cNvPr id="34831" name="Text Box 15"/>
                <p:cNvSpPr txBox="1">
                  <a:spLocks noChangeArrowheads="1"/>
                </p:cNvSpPr>
                <p:nvPr/>
              </p:nvSpPr>
              <p:spPr bwMode="auto">
                <a:xfrm>
                  <a:off x="192" y="3002"/>
                  <a:ext cx="180"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200">
                      <a:latin typeface="Arial Black" pitchFamily="34" charset="0"/>
                    </a:rPr>
                    <a:t>0</a:t>
                  </a:r>
                </a:p>
              </p:txBody>
            </p:sp>
            <p:sp>
              <p:nvSpPr>
                <p:cNvPr id="34832" name="Text Box 16"/>
                <p:cNvSpPr txBox="1">
                  <a:spLocks noChangeArrowheads="1"/>
                </p:cNvSpPr>
                <p:nvPr/>
              </p:nvSpPr>
              <p:spPr bwMode="auto">
                <a:xfrm>
                  <a:off x="144" y="2417"/>
                  <a:ext cx="244"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200">
                      <a:latin typeface="Arial Black" pitchFamily="34" charset="0"/>
                    </a:rPr>
                    <a:t>45</a:t>
                  </a:r>
                </a:p>
              </p:txBody>
            </p:sp>
            <p:sp>
              <p:nvSpPr>
                <p:cNvPr id="34833" name="Text Box 17"/>
                <p:cNvSpPr txBox="1">
                  <a:spLocks noChangeArrowheads="1"/>
                </p:cNvSpPr>
                <p:nvPr/>
              </p:nvSpPr>
              <p:spPr bwMode="auto">
                <a:xfrm>
                  <a:off x="144" y="1842"/>
                  <a:ext cx="244"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200">
                      <a:latin typeface="Arial Black" pitchFamily="34" charset="0"/>
                    </a:rPr>
                    <a:t>50</a:t>
                  </a:r>
                </a:p>
              </p:txBody>
            </p:sp>
            <p:sp>
              <p:nvSpPr>
                <p:cNvPr id="34834" name="Text Box 18"/>
                <p:cNvSpPr txBox="1">
                  <a:spLocks noChangeArrowheads="1"/>
                </p:cNvSpPr>
                <p:nvPr/>
              </p:nvSpPr>
              <p:spPr bwMode="auto">
                <a:xfrm>
                  <a:off x="144" y="1267"/>
                  <a:ext cx="244"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200">
                      <a:latin typeface="Arial Black" pitchFamily="34" charset="0"/>
                    </a:rPr>
                    <a:t>55</a:t>
                  </a:r>
                </a:p>
              </p:txBody>
            </p:sp>
          </p:grpSp>
        </p:grpSp>
        <p:sp>
          <p:nvSpPr>
            <p:cNvPr id="34823" name="Text Box 19"/>
            <p:cNvSpPr txBox="1">
              <a:spLocks noChangeArrowheads="1"/>
            </p:cNvSpPr>
            <p:nvPr/>
          </p:nvSpPr>
          <p:spPr bwMode="auto">
            <a:xfrm rot="-5400000">
              <a:off x="-234" y="2326"/>
              <a:ext cx="1328"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200">
                  <a:latin typeface="Arial Black" pitchFamily="34" charset="0"/>
                </a:rPr>
                <a:t>Mean Performance Index</a:t>
              </a:r>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GB" smtClean="0">
                <a:solidFill>
                  <a:srgbClr val="FF9900"/>
                </a:solidFill>
              </a:rPr>
              <a:t>Alcohol Affects Brain Function</a:t>
            </a:r>
            <a:endParaRPr lang="en-US" smtClean="0">
              <a:solidFill>
                <a:srgbClr val="FF9900"/>
              </a:solidFill>
            </a:endParaRPr>
          </a:p>
        </p:txBody>
      </p:sp>
      <p:grpSp>
        <p:nvGrpSpPr>
          <p:cNvPr id="35843" name="Group 5"/>
          <p:cNvGrpSpPr>
            <a:grpSpLocks/>
          </p:cNvGrpSpPr>
          <p:nvPr/>
        </p:nvGrpSpPr>
        <p:grpSpPr bwMode="auto">
          <a:xfrm>
            <a:off x="1908175" y="1916113"/>
            <a:ext cx="4859338" cy="4259262"/>
            <a:chOff x="2440" y="1180"/>
            <a:chExt cx="3061" cy="2683"/>
          </a:xfrm>
        </p:grpSpPr>
        <p:sp>
          <p:nvSpPr>
            <p:cNvPr id="35844" name="Line 6"/>
            <p:cNvSpPr>
              <a:spLocks noChangeShapeType="1"/>
            </p:cNvSpPr>
            <p:nvPr/>
          </p:nvSpPr>
          <p:spPr bwMode="auto">
            <a:xfrm>
              <a:off x="2968" y="2627"/>
              <a:ext cx="38" cy="0"/>
            </a:xfrm>
            <a:prstGeom prst="line">
              <a:avLst/>
            </a:prstGeom>
            <a:noFill/>
            <a:ln w="38100">
              <a:solidFill>
                <a:srgbClr val="0430B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45" name="Line 7"/>
            <p:cNvSpPr>
              <a:spLocks noChangeShapeType="1"/>
            </p:cNvSpPr>
            <p:nvPr/>
          </p:nvSpPr>
          <p:spPr bwMode="auto">
            <a:xfrm>
              <a:off x="3410" y="2309"/>
              <a:ext cx="38" cy="1"/>
            </a:xfrm>
            <a:prstGeom prst="line">
              <a:avLst/>
            </a:prstGeom>
            <a:noFill/>
            <a:ln w="12700">
              <a:solidFill>
                <a:srgbClr val="0430B2"/>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35846" name="Group 8"/>
            <p:cNvGrpSpPr>
              <a:grpSpLocks/>
            </p:cNvGrpSpPr>
            <p:nvPr/>
          </p:nvGrpSpPr>
          <p:grpSpPr bwMode="auto">
            <a:xfrm>
              <a:off x="3871" y="1422"/>
              <a:ext cx="628" cy="974"/>
              <a:chOff x="3871" y="1422"/>
              <a:chExt cx="628" cy="974"/>
            </a:xfrm>
          </p:grpSpPr>
          <p:sp>
            <p:nvSpPr>
              <p:cNvPr id="35911" name="Line 9"/>
              <p:cNvSpPr>
                <a:spLocks noChangeShapeType="1"/>
              </p:cNvSpPr>
              <p:nvPr/>
            </p:nvSpPr>
            <p:spPr bwMode="auto">
              <a:xfrm>
                <a:off x="3871" y="2266"/>
                <a:ext cx="1" cy="130"/>
              </a:xfrm>
              <a:prstGeom prst="line">
                <a:avLst/>
              </a:prstGeom>
              <a:noFill/>
              <a:ln w="38100">
                <a:solidFill>
                  <a:srgbClr val="0430B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912" name="Freeform 10"/>
              <p:cNvSpPr>
                <a:spLocks/>
              </p:cNvSpPr>
              <p:nvPr/>
            </p:nvSpPr>
            <p:spPr bwMode="auto">
              <a:xfrm>
                <a:off x="4249" y="1422"/>
                <a:ext cx="250" cy="1"/>
              </a:xfrm>
              <a:custGeom>
                <a:avLst/>
                <a:gdLst>
                  <a:gd name="T0" fmla="*/ 0 w 312"/>
                  <a:gd name="T1" fmla="*/ 0 h 1"/>
                  <a:gd name="T2" fmla="*/ 22 w 312"/>
                  <a:gd name="T3" fmla="*/ 0 h 1"/>
                  <a:gd name="T4" fmla="*/ 22 w 312"/>
                  <a:gd name="T5" fmla="*/ 0 h 1"/>
                  <a:gd name="T6" fmla="*/ 0 60000 65536"/>
                  <a:gd name="T7" fmla="*/ 0 60000 65536"/>
                  <a:gd name="T8" fmla="*/ 0 60000 65536"/>
                  <a:gd name="T9" fmla="*/ 0 w 312"/>
                  <a:gd name="T10" fmla="*/ 0 h 1"/>
                  <a:gd name="T11" fmla="*/ 312 w 312"/>
                  <a:gd name="T12" fmla="*/ 1 h 1"/>
                </a:gdLst>
                <a:ahLst/>
                <a:cxnLst>
                  <a:cxn ang="T6">
                    <a:pos x="T0" y="T1"/>
                  </a:cxn>
                  <a:cxn ang="T7">
                    <a:pos x="T2" y="T3"/>
                  </a:cxn>
                  <a:cxn ang="T8">
                    <a:pos x="T4" y="T5"/>
                  </a:cxn>
                </a:cxnLst>
                <a:rect l="T9" t="T10" r="T11" b="T12"/>
                <a:pathLst>
                  <a:path w="312" h="1">
                    <a:moveTo>
                      <a:pt x="0" y="0"/>
                    </a:moveTo>
                    <a:lnTo>
                      <a:pt x="312" y="0"/>
                    </a:lnTo>
                  </a:path>
                </a:pathLst>
              </a:custGeom>
              <a:noFill/>
              <a:ln w="12700">
                <a:solidFill>
                  <a:srgbClr val="59FDE6"/>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35847" name="Group 11"/>
            <p:cNvGrpSpPr>
              <a:grpSpLocks/>
            </p:cNvGrpSpPr>
            <p:nvPr/>
          </p:nvGrpSpPr>
          <p:grpSpPr bwMode="auto">
            <a:xfrm>
              <a:off x="2440" y="1180"/>
              <a:ext cx="3061" cy="2683"/>
              <a:chOff x="2440" y="1180"/>
              <a:chExt cx="3061" cy="2683"/>
            </a:xfrm>
          </p:grpSpPr>
          <p:sp>
            <p:nvSpPr>
              <p:cNvPr id="35848" name="Line 12"/>
              <p:cNvSpPr>
                <a:spLocks noChangeShapeType="1"/>
              </p:cNvSpPr>
              <p:nvPr/>
            </p:nvSpPr>
            <p:spPr bwMode="auto">
              <a:xfrm>
                <a:off x="5190" y="1912"/>
                <a:ext cx="1" cy="188"/>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49" name="Line 13"/>
              <p:cNvSpPr>
                <a:spLocks noChangeShapeType="1"/>
              </p:cNvSpPr>
              <p:nvPr/>
            </p:nvSpPr>
            <p:spPr bwMode="auto">
              <a:xfrm flipV="1">
                <a:off x="3431" y="2310"/>
                <a:ext cx="1" cy="101"/>
              </a:xfrm>
              <a:prstGeom prst="line">
                <a:avLst/>
              </a:prstGeom>
              <a:noFill/>
              <a:ln w="38100">
                <a:solidFill>
                  <a:srgbClr val="0430B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50" name="Line 14"/>
              <p:cNvSpPr>
                <a:spLocks noChangeShapeType="1"/>
              </p:cNvSpPr>
              <p:nvPr/>
            </p:nvSpPr>
            <p:spPr bwMode="auto">
              <a:xfrm>
                <a:off x="3431" y="2497"/>
                <a:ext cx="1" cy="93"/>
              </a:xfrm>
              <a:prstGeom prst="line">
                <a:avLst/>
              </a:prstGeom>
              <a:noFill/>
              <a:ln w="38100">
                <a:solidFill>
                  <a:srgbClr val="0430B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51" name="Line 15"/>
              <p:cNvSpPr>
                <a:spLocks noChangeShapeType="1"/>
              </p:cNvSpPr>
              <p:nvPr/>
            </p:nvSpPr>
            <p:spPr bwMode="auto">
              <a:xfrm>
                <a:off x="3852" y="2396"/>
                <a:ext cx="38" cy="1"/>
              </a:xfrm>
              <a:prstGeom prst="line">
                <a:avLst/>
              </a:prstGeom>
              <a:noFill/>
              <a:ln w="12700">
                <a:solidFill>
                  <a:srgbClr val="0430B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52" name="Line 16"/>
              <p:cNvSpPr>
                <a:spLocks noChangeShapeType="1"/>
              </p:cNvSpPr>
              <p:nvPr/>
            </p:nvSpPr>
            <p:spPr bwMode="auto">
              <a:xfrm flipV="1">
                <a:off x="4750" y="2518"/>
                <a:ext cx="1" cy="65"/>
              </a:xfrm>
              <a:prstGeom prst="line">
                <a:avLst/>
              </a:prstGeom>
              <a:noFill/>
              <a:ln w="38100">
                <a:solidFill>
                  <a:srgbClr val="0430B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53" name="Line 17"/>
              <p:cNvSpPr>
                <a:spLocks noChangeShapeType="1"/>
              </p:cNvSpPr>
              <p:nvPr/>
            </p:nvSpPr>
            <p:spPr bwMode="auto">
              <a:xfrm>
                <a:off x="4748" y="2672"/>
                <a:ext cx="0" cy="72"/>
              </a:xfrm>
              <a:prstGeom prst="line">
                <a:avLst/>
              </a:prstGeom>
              <a:noFill/>
              <a:ln w="38100">
                <a:solidFill>
                  <a:srgbClr val="0430B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54" name="Line 18"/>
              <p:cNvSpPr>
                <a:spLocks noChangeShapeType="1"/>
              </p:cNvSpPr>
              <p:nvPr/>
            </p:nvSpPr>
            <p:spPr bwMode="auto">
              <a:xfrm flipV="1">
                <a:off x="5190" y="2692"/>
                <a:ext cx="1" cy="187"/>
              </a:xfrm>
              <a:prstGeom prst="line">
                <a:avLst/>
              </a:prstGeom>
              <a:noFill/>
              <a:ln w="38100">
                <a:solidFill>
                  <a:srgbClr val="0430B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55" name="Line 19"/>
              <p:cNvSpPr>
                <a:spLocks noChangeShapeType="1"/>
              </p:cNvSpPr>
              <p:nvPr/>
            </p:nvSpPr>
            <p:spPr bwMode="auto">
              <a:xfrm>
                <a:off x="5190" y="2966"/>
                <a:ext cx="1" cy="194"/>
              </a:xfrm>
              <a:prstGeom prst="line">
                <a:avLst/>
              </a:prstGeom>
              <a:noFill/>
              <a:ln w="38100">
                <a:solidFill>
                  <a:srgbClr val="0430B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56" name="Oval 20"/>
              <p:cNvSpPr>
                <a:spLocks noChangeArrowheads="1"/>
              </p:cNvSpPr>
              <p:nvPr/>
            </p:nvSpPr>
            <p:spPr bwMode="auto">
              <a:xfrm>
                <a:off x="2964" y="2514"/>
                <a:ext cx="45" cy="51"/>
              </a:xfrm>
              <a:prstGeom prst="ellipse">
                <a:avLst/>
              </a:prstGeom>
              <a:noFill/>
              <a:ln w="25400">
                <a:solidFill>
                  <a:srgbClr val="0430B2"/>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5857" name="Oval 21"/>
              <p:cNvSpPr>
                <a:spLocks noChangeArrowheads="1"/>
              </p:cNvSpPr>
              <p:nvPr/>
            </p:nvSpPr>
            <p:spPr bwMode="auto">
              <a:xfrm>
                <a:off x="3848" y="2197"/>
                <a:ext cx="44" cy="50"/>
              </a:xfrm>
              <a:prstGeom prst="ellipse">
                <a:avLst/>
              </a:prstGeom>
              <a:noFill/>
              <a:ln w="25400">
                <a:solidFill>
                  <a:srgbClr val="0430B2"/>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5858" name="Oval 22"/>
              <p:cNvSpPr>
                <a:spLocks noChangeArrowheads="1"/>
              </p:cNvSpPr>
              <p:nvPr/>
            </p:nvSpPr>
            <p:spPr bwMode="auto">
              <a:xfrm>
                <a:off x="4284" y="2211"/>
                <a:ext cx="44" cy="51"/>
              </a:xfrm>
              <a:prstGeom prst="ellipse">
                <a:avLst/>
              </a:prstGeom>
              <a:noFill/>
              <a:ln w="25400">
                <a:solidFill>
                  <a:srgbClr val="0430B2"/>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35859" name="Group 23"/>
              <p:cNvGrpSpPr>
                <a:grpSpLocks/>
              </p:cNvGrpSpPr>
              <p:nvPr/>
            </p:nvGrpSpPr>
            <p:grpSpPr bwMode="auto">
              <a:xfrm>
                <a:off x="2440" y="1180"/>
                <a:ext cx="3061" cy="2683"/>
                <a:chOff x="2440" y="1180"/>
                <a:chExt cx="3061" cy="2683"/>
              </a:xfrm>
            </p:grpSpPr>
            <p:sp>
              <p:nvSpPr>
                <p:cNvPr id="35860" name="Line 24"/>
                <p:cNvSpPr>
                  <a:spLocks noChangeShapeType="1"/>
                </p:cNvSpPr>
                <p:nvPr/>
              </p:nvSpPr>
              <p:spPr bwMode="auto">
                <a:xfrm flipV="1">
                  <a:off x="2769" y="1660"/>
                  <a:ext cx="1" cy="192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61" name="Line 25"/>
                <p:cNvSpPr>
                  <a:spLocks noChangeShapeType="1"/>
                </p:cNvSpPr>
                <p:nvPr/>
              </p:nvSpPr>
              <p:spPr bwMode="auto">
                <a:xfrm>
                  <a:off x="2769" y="3586"/>
                  <a:ext cx="2639"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62" name="Freeform 26"/>
                <p:cNvSpPr>
                  <a:spLocks/>
                </p:cNvSpPr>
                <p:nvPr/>
              </p:nvSpPr>
              <p:spPr bwMode="auto">
                <a:xfrm>
                  <a:off x="2987" y="2223"/>
                  <a:ext cx="2203" cy="699"/>
                </a:xfrm>
                <a:custGeom>
                  <a:avLst/>
                  <a:gdLst>
                    <a:gd name="T0" fmla="*/ 0 w 2752"/>
                    <a:gd name="T1" fmla="*/ 100 h 776"/>
                    <a:gd name="T2" fmla="*/ 38 w 2752"/>
                    <a:gd name="T3" fmla="*/ 73 h 776"/>
                    <a:gd name="T4" fmla="*/ 38 w 2752"/>
                    <a:gd name="T5" fmla="*/ 73 h 776"/>
                    <a:gd name="T6" fmla="*/ 77 w 2752"/>
                    <a:gd name="T7" fmla="*/ 0 h 776"/>
                    <a:gd name="T8" fmla="*/ 77 w 2752"/>
                    <a:gd name="T9" fmla="*/ 0 h 776"/>
                    <a:gd name="T10" fmla="*/ 114 w 2752"/>
                    <a:gd name="T11" fmla="*/ 5 h 776"/>
                    <a:gd name="T12" fmla="*/ 114 w 2752"/>
                    <a:gd name="T13" fmla="*/ 5 h 776"/>
                    <a:gd name="T14" fmla="*/ 153 w 2752"/>
                    <a:gd name="T15" fmla="*/ 129 h 776"/>
                    <a:gd name="T16" fmla="*/ 153 w 2752"/>
                    <a:gd name="T17" fmla="*/ 129 h 776"/>
                    <a:gd name="T18" fmla="*/ 191 w 2752"/>
                    <a:gd name="T19" fmla="*/ 222 h 776"/>
                    <a:gd name="T20" fmla="*/ 191 w 2752"/>
                    <a:gd name="T21" fmla="*/ 222 h 7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52"/>
                    <a:gd name="T34" fmla="*/ 0 h 776"/>
                    <a:gd name="T35" fmla="*/ 2752 w 2752"/>
                    <a:gd name="T36" fmla="*/ 776 h 77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52" h="776">
                      <a:moveTo>
                        <a:pt x="0" y="352"/>
                      </a:moveTo>
                      <a:lnTo>
                        <a:pt x="552" y="256"/>
                      </a:lnTo>
                      <a:lnTo>
                        <a:pt x="1104" y="0"/>
                      </a:lnTo>
                      <a:lnTo>
                        <a:pt x="1648" y="16"/>
                      </a:lnTo>
                      <a:lnTo>
                        <a:pt x="2200" y="448"/>
                      </a:lnTo>
                      <a:lnTo>
                        <a:pt x="2752" y="776"/>
                      </a:lnTo>
                    </a:path>
                  </a:pathLst>
                </a:custGeom>
                <a:noFill/>
                <a:ln w="38100">
                  <a:solidFill>
                    <a:srgbClr val="0430B2"/>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5863" name="Rectangle 27"/>
                <p:cNvSpPr>
                  <a:spLocks noChangeArrowheads="1"/>
                </p:cNvSpPr>
                <p:nvPr/>
              </p:nvSpPr>
              <p:spPr bwMode="auto">
                <a:xfrm rot="-5400000">
                  <a:off x="1895" y="2398"/>
                  <a:ext cx="12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1">
                      <a:latin typeface="Helvetica" charset="0"/>
                    </a:rPr>
                    <a:t>Age-Corrected Z-Score</a:t>
                  </a:r>
                  <a:endParaRPr lang="en-US" sz="1400">
                    <a:latin typeface="Times New Roman" pitchFamily="18" charset="0"/>
                  </a:endParaRPr>
                </a:p>
              </p:txBody>
            </p:sp>
            <p:sp>
              <p:nvSpPr>
                <p:cNvPr id="35864" name="Rectangle 28"/>
                <p:cNvSpPr>
                  <a:spLocks noChangeArrowheads="1"/>
                </p:cNvSpPr>
                <p:nvPr/>
              </p:nvSpPr>
              <p:spPr bwMode="auto">
                <a:xfrm>
                  <a:off x="2791" y="3647"/>
                  <a:ext cx="44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a:latin typeface="Helvetica" charset="0"/>
                    </a:rPr>
                    <a:t>Executive</a:t>
                  </a:r>
                  <a:endParaRPr lang="en-US" sz="2000">
                    <a:latin typeface="Times New Roman" pitchFamily="18" charset="0"/>
                  </a:endParaRPr>
                </a:p>
              </p:txBody>
            </p:sp>
            <p:sp>
              <p:nvSpPr>
                <p:cNvPr id="35865" name="Rectangle 29"/>
                <p:cNvSpPr>
                  <a:spLocks noChangeArrowheads="1"/>
                </p:cNvSpPr>
                <p:nvPr/>
              </p:nvSpPr>
              <p:spPr bwMode="auto">
                <a:xfrm>
                  <a:off x="5027" y="3647"/>
                  <a:ext cx="36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a:latin typeface="Helvetica" charset="0"/>
                    </a:rPr>
                    <a:t>Balance</a:t>
                  </a:r>
                  <a:endParaRPr lang="en-US" sz="2000">
                    <a:latin typeface="Times New Roman" pitchFamily="18" charset="0"/>
                  </a:endParaRPr>
                </a:p>
              </p:txBody>
            </p:sp>
            <p:sp>
              <p:nvSpPr>
                <p:cNvPr id="35866" name="Oval 30"/>
                <p:cNvSpPr>
                  <a:spLocks noChangeArrowheads="1"/>
                </p:cNvSpPr>
                <p:nvPr/>
              </p:nvSpPr>
              <p:spPr bwMode="auto">
                <a:xfrm>
                  <a:off x="4352" y="1393"/>
                  <a:ext cx="44" cy="50"/>
                </a:xfrm>
                <a:prstGeom prst="ellipse">
                  <a:avLst/>
                </a:prstGeom>
                <a:noFill/>
                <a:ln w="25400">
                  <a:solidFill>
                    <a:srgbClr val="0430B2"/>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5867" name="Rectangle 31"/>
                <p:cNvSpPr>
                  <a:spLocks noChangeArrowheads="1"/>
                </p:cNvSpPr>
                <p:nvPr/>
              </p:nvSpPr>
              <p:spPr bwMode="auto">
                <a:xfrm>
                  <a:off x="4575" y="1375"/>
                  <a:ext cx="92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1">
                      <a:latin typeface="Helvetica" charset="0"/>
                    </a:rPr>
                    <a:t>Alcoholics (n=49)</a:t>
                  </a:r>
                  <a:endParaRPr lang="en-US" sz="2000">
                    <a:latin typeface="Times New Roman" pitchFamily="18" charset="0"/>
                  </a:endParaRPr>
                </a:p>
              </p:txBody>
            </p:sp>
            <p:sp>
              <p:nvSpPr>
                <p:cNvPr id="35868" name="Line 32"/>
                <p:cNvSpPr>
                  <a:spLocks noChangeShapeType="1"/>
                </p:cNvSpPr>
                <p:nvPr/>
              </p:nvSpPr>
              <p:spPr bwMode="auto">
                <a:xfrm>
                  <a:off x="4249" y="1227"/>
                  <a:ext cx="250" cy="1"/>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69" name="Rectangle 33"/>
                <p:cNvSpPr>
                  <a:spLocks noChangeArrowheads="1"/>
                </p:cNvSpPr>
                <p:nvPr/>
              </p:nvSpPr>
              <p:spPr bwMode="auto">
                <a:xfrm>
                  <a:off x="4575" y="1180"/>
                  <a:ext cx="82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1">
                      <a:latin typeface="Helvetica" charset="0"/>
                    </a:rPr>
                    <a:t>Controls (n=61)</a:t>
                  </a:r>
                  <a:endParaRPr lang="en-US" sz="2000">
                    <a:latin typeface="Times New Roman" pitchFamily="18" charset="0"/>
                  </a:endParaRPr>
                </a:p>
              </p:txBody>
            </p:sp>
            <p:sp>
              <p:nvSpPr>
                <p:cNvPr id="35870" name="Rectangle 34"/>
                <p:cNvSpPr>
                  <a:spLocks noChangeArrowheads="1"/>
                </p:cNvSpPr>
                <p:nvPr/>
              </p:nvSpPr>
              <p:spPr bwMode="auto">
                <a:xfrm>
                  <a:off x="3224" y="3741"/>
                  <a:ext cx="50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a:latin typeface="Helvetica" charset="0"/>
                    </a:rPr>
                    <a:t>Production</a:t>
                  </a:r>
                  <a:endParaRPr lang="en-US" sz="2000">
                    <a:latin typeface="Times New Roman" pitchFamily="18" charset="0"/>
                  </a:endParaRPr>
                </a:p>
              </p:txBody>
            </p:sp>
            <p:sp>
              <p:nvSpPr>
                <p:cNvPr id="35871" name="Rectangle 35"/>
                <p:cNvSpPr>
                  <a:spLocks noChangeArrowheads="1"/>
                </p:cNvSpPr>
                <p:nvPr/>
              </p:nvSpPr>
              <p:spPr bwMode="auto">
                <a:xfrm>
                  <a:off x="3756" y="3748"/>
                  <a:ext cx="230"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a:latin typeface="Helvetica" charset="0"/>
                    </a:rPr>
                    <a:t>Limb</a:t>
                  </a:r>
                  <a:endParaRPr lang="en-US" sz="2000">
                    <a:latin typeface="Times New Roman" pitchFamily="18" charset="0"/>
                  </a:endParaRPr>
                </a:p>
              </p:txBody>
            </p:sp>
            <p:sp>
              <p:nvSpPr>
                <p:cNvPr id="35872" name="Rectangle 36"/>
                <p:cNvSpPr>
                  <a:spLocks noChangeArrowheads="1"/>
                </p:cNvSpPr>
                <p:nvPr/>
              </p:nvSpPr>
              <p:spPr bwMode="auto">
                <a:xfrm>
                  <a:off x="4133" y="3740"/>
                  <a:ext cx="36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a:latin typeface="Helvetica" charset="0"/>
                    </a:rPr>
                    <a:t>Memory</a:t>
                  </a:r>
                  <a:endParaRPr lang="en-US" sz="2000">
                    <a:latin typeface="Times New Roman" pitchFamily="18" charset="0"/>
                  </a:endParaRPr>
                </a:p>
              </p:txBody>
            </p:sp>
            <p:sp>
              <p:nvSpPr>
                <p:cNvPr id="35873" name="Rectangle 37"/>
                <p:cNvSpPr>
                  <a:spLocks noChangeArrowheads="1"/>
                </p:cNvSpPr>
                <p:nvPr/>
              </p:nvSpPr>
              <p:spPr bwMode="auto">
                <a:xfrm>
                  <a:off x="4607" y="3741"/>
                  <a:ext cx="30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1">
                      <a:latin typeface="Helvetica" charset="0"/>
                    </a:rPr>
                    <a:t>spatial</a:t>
                  </a:r>
                  <a:endParaRPr lang="en-US" sz="2000">
                    <a:latin typeface="Times New Roman" pitchFamily="18" charset="0"/>
                  </a:endParaRPr>
                </a:p>
              </p:txBody>
            </p:sp>
            <p:grpSp>
              <p:nvGrpSpPr>
                <p:cNvPr id="35874" name="Group 38"/>
                <p:cNvGrpSpPr>
                  <a:grpSpLocks/>
                </p:cNvGrpSpPr>
                <p:nvPr/>
              </p:nvGrpSpPr>
              <p:grpSpPr bwMode="auto">
                <a:xfrm>
                  <a:off x="2964" y="1660"/>
                  <a:ext cx="2248" cy="391"/>
                  <a:chOff x="2964" y="1660"/>
                  <a:chExt cx="2248" cy="391"/>
                </a:xfrm>
              </p:grpSpPr>
              <p:sp>
                <p:nvSpPr>
                  <p:cNvPr id="35875" name="Line 39"/>
                  <p:cNvSpPr>
                    <a:spLocks noChangeShapeType="1"/>
                  </p:cNvSpPr>
                  <p:nvPr/>
                </p:nvSpPr>
                <p:spPr bwMode="auto">
                  <a:xfrm flipV="1">
                    <a:off x="2987" y="1732"/>
                    <a:ext cx="1" cy="43"/>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76" name="Line 40"/>
                  <p:cNvSpPr>
                    <a:spLocks noChangeShapeType="1"/>
                  </p:cNvSpPr>
                  <p:nvPr/>
                </p:nvSpPr>
                <p:spPr bwMode="auto">
                  <a:xfrm>
                    <a:off x="2968" y="1723"/>
                    <a:ext cx="38" cy="1"/>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77" name="Line 41"/>
                  <p:cNvSpPr>
                    <a:spLocks noChangeShapeType="1"/>
                  </p:cNvSpPr>
                  <p:nvPr/>
                </p:nvSpPr>
                <p:spPr bwMode="auto">
                  <a:xfrm>
                    <a:off x="2987" y="1862"/>
                    <a:ext cx="1" cy="43"/>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78" name="Line 42"/>
                  <p:cNvSpPr>
                    <a:spLocks noChangeShapeType="1"/>
                  </p:cNvSpPr>
                  <p:nvPr/>
                </p:nvSpPr>
                <p:spPr bwMode="auto">
                  <a:xfrm>
                    <a:off x="2968" y="1908"/>
                    <a:ext cx="38" cy="1"/>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79" name="Line 43"/>
                  <p:cNvSpPr>
                    <a:spLocks noChangeShapeType="1"/>
                  </p:cNvSpPr>
                  <p:nvPr/>
                </p:nvSpPr>
                <p:spPr bwMode="auto">
                  <a:xfrm flipV="1">
                    <a:off x="3431" y="1732"/>
                    <a:ext cx="1" cy="94"/>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80" name="Line 44"/>
                  <p:cNvSpPr>
                    <a:spLocks noChangeShapeType="1"/>
                  </p:cNvSpPr>
                  <p:nvPr/>
                </p:nvSpPr>
                <p:spPr bwMode="auto">
                  <a:xfrm>
                    <a:off x="3412" y="1724"/>
                    <a:ext cx="39" cy="1"/>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81" name="Line 45"/>
                  <p:cNvSpPr>
                    <a:spLocks noChangeShapeType="1"/>
                  </p:cNvSpPr>
                  <p:nvPr/>
                </p:nvSpPr>
                <p:spPr bwMode="auto">
                  <a:xfrm>
                    <a:off x="3431" y="1914"/>
                    <a:ext cx="1" cy="101"/>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82" name="Line 46"/>
                  <p:cNvSpPr>
                    <a:spLocks noChangeShapeType="1"/>
                  </p:cNvSpPr>
                  <p:nvPr/>
                </p:nvSpPr>
                <p:spPr bwMode="auto">
                  <a:xfrm>
                    <a:off x="3410" y="2019"/>
                    <a:ext cx="38" cy="1"/>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83" name="Line 47"/>
                  <p:cNvSpPr>
                    <a:spLocks noChangeShapeType="1"/>
                  </p:cNvSpPr>
                  <p:nvPr/>
                </p:nvSpPr>
                <p:spPr bwMode="auto">
                  <a:xfrm flipV="1">
                    <a:off x="3871" y="1696"/>
                    <a:ext cx="1" cy="137"/>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84" name="Line 48"/>
                  <p:cNvSpPr>
                    <a:spLocks noChangeShapeType="1"/>
                  </p:cNvSpPr>
                  <p:nvPr/>
                </p:nvSpPr>
                <p:spPr bwMode="auto">
                  <a:xfrm>
                    <a:off x="3852" y="1696"/>
                    <a:ext cx="38" cy="1"/>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85" name="Line 49"/>
                  <p:cNvSpPr>
                    <a:spLocks noChangeShapeType="1"/>
                  </p:cNvSpPr>
                  <p:nvPr/>
                </p:nvSpPr>
                <p:spPr bwMode="auto">
                  <a:xfrm>
                    <a:off x="3871" y="1920"/>
                    <a:ext cx="1" cy="129"/>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86" name="Line 50"/>
                  <p:cNvSpPr>
                    <a:spLocks noChangeShapeType="1"/>
                  </p:cNvSpPr>
                  <p:nvPr/>
                </p:nvSpPr>
                <p:spPr bwMode="auto">
                  <a:xfrm>
                    <a:off x="3852" y="2049"/>
                    <a:ext cx="38" cy="1"/>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87" name="Line 51"/>
                  <p:cNvSpPr>
                    <a:spLocks noChangeShapeType="1"/>
                  </p:cNvSpPr>
                  <p:nvPr/>
                </p:nvSpPr>
                <p:spPr bwMode="auto">
                  <a:xfrm flipV="1">
                    <a:off x="4307" y="1761"/>
                    <a:ext cx="0" cy="65"/>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88" name="Line 52"/>
                  <p:cNvSpPr>
                    <a:spLocks noChangeShapeType="1"/>
                  </p:cNvSpPr>
                  <p:nvPr/>
                </p:nvSpPr>
                <p:spPr bwMode="auto">
                  <a:xfrm>
                    <a:off x="4287" y="1759"/>
                    <a:ext cx="38" cy="1"/>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89" name="Line 53"/>
                  <p:cNvSpPr>
                    <a:spLocks noChangeShapeType="1"/>
                  </p:cNvSpPr>
                  <p:nvPr/>
                </p:nvSpPr>
                <p:spPr bwMode="auto">
                  <a:xfrm>
                    <a:off x="4307" y="1912"/>
                    <a:ext cx="0" cy="58"/>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90" name="Line 54"/>
                  <p:cNvSpPr>
                    <a:spLocks noChangeShapeType="1"/>
                  </p:cNvSpPr>
                  <p:nvPr/>
                </p:nvSpPr>
                <p:spPr bwMode="auto">
                  <a:xfrm>
                    <a:off x="4287" y="1970"/>
                    <a:ext cx="38" cy="1"/>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91" name="Line 55"/>
                  <p:cNvSpPr>
                    <a:spLocks noChangeShapeType="1"/>
                  </p:cNvSpPr>
                  <p:nvPr/>
                </p:nvSpPr>
                <p:spPr bwMode="auto">
                  <a:xfrm flipH="1" flipV="1">
                    <a:off x="4749" y="1718"/>
                    <a:ext cx="2" cy="64"/>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92" name="Line 56"/>
                  <p:cNvSpPr>
                    <a:spLocks noChangeShapeType="1"/>
                  </p:cNvSpPr>
                  <p:nvPr/>
                </p:nvSpPr>
                <p:spPr bwMode="auto">
                  <a:xfrm>
                    <a:off x="4729" y="1718"/>
                    <a:ext cx="38" cy="0"/>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93" name="Line 57"/>
                  <p:cNvSpPr>
                    <a:spLocks noChangeShapeType="1"/>
                  </p:cNvSpPr>
                  <p:nvPr/>
                </p:nvSpPr>
                <p:spPr bwMode="auto">
                  <a:xfrm>
                    <a:off x="4750" y="1869"/>
                    <a:ext cx="1" cy="65"/>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94" name="Line 58"/>
                  <p:cNvSpPr>
                    <a:spLocks noChangeShapeType="1"/>
                  </p:cNvSpPr>
                  <p:nvPr/>
                </p:nvSpPr>
                <p:spPr bwMode="auto">
                  <a:xfrm>
                    <a:off x="4726" y="1935"/>
                    <a:ext cx="38" cy="1"/>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95" name="Line 59"/>
                  <p:cNvSpPr>
                    <a:spLocks noChangeShapeType="1"/>
                  </p:cNvSpPr>
                  <p:nvPr/>
                </p:nvSpPr>
                <p:spPr bwMode="auto">
                  <a:xfrm flipV="1">
                    <a:off x="5190" y="1660"/>
                    <a:ext cx="1" cy="166"/>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96" name="Line 60"/>
                  <p:cNvSpPr>
                    <a:spLocks noChangeShapeType="1"/>
                  </p:cNvSpPr>
                  <p:nvPr/>
                </p:nvSpPr>
                <p:spPr bwMode="auto">
                  <a:xfrm flipV="1">
                    <a:off x="3852" y="2049"/>
                    <a:ext cx="38" cy="2"/>
                  </a:xfrm>
                  <a:prstGeom prst="line">
                    <a:avLst/>
                  </a:prstGeom>
                  <a:noFill/>
                  <a:ln w="38100">
                    <a:solidFill>
                      <a:srgbClr val="FF180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97" name="Freeform 61"/>
                  <p:cNvSpPr>
                    <a:spLocks/>
                  </p:cNvSpPr>
                  <p:nvPr/>
                </p:nvSpPr>
                <p:spPr bwMode="auto">
                  <a:xfrm>
                    <a:off x="2987" y="1819"/>
                    <a:ext cx="2203" cy="57"/>
                  </a:xfrm>
                  <a:custGeom>
                    <a:avLst/>
                    <a:gdLst>
                      <a:gd name="T0" fmla="*/ 0 w 2752"/>
                      <a:gd name="T1" fmla="*/ 0 h 64"/>
                      <a:gd name="T2" fmla="*/ 38 w 2752"/>
                      <a:gd name="T3" fmla="*/ 14 h 64"/>
                      <a:gd name="T4" fmla="*/ 77 w 2752"/>
                      <a:gd name="T5" fmla="*/ 16 h 64"/>
                      <a:gd name="T6" fmla="*/ 114 w 2752"/>
                      <a:gd name="T7" fmla="*/ 14 h 64"/>
                      <a:gd name="T8" fmla="*/ 153 w 2752"/>
                      <a:gd name="T9" fmla="*/ 4 h 64"/>
                      <a:gd name="T10" fmla="*/ 191 w 2752"/>
                      <a:gd name="T11" fmla="*/ 14 h 64"/>
                      <a:gd name="T12" fmla="*/ 0 60000 65536"/>
                      <a:gd name="T13" fmla="*/ 0 60000 65536"/>
                      <a:gd name="T14" fmla="*/ 0 60000 65536"/>
                      <a:gd name="T15" fmla="*/ 0 60000 65536"/>
                      <a:gd name="T16" fmla="*/ 0 60000 65536"/>
                      <a:gd name="T17" fmla="*/ 0 60000 65536"/>
                      <a:gd name="T18" fmla="*/ 0 w 2752"/>
                      <a:gd name="T19" fmla="*/ 0 h 64"/>
                      <a:gd name="T20" fmla="*/ 2752 w 2752"/>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2752" h="64">
                        <a:moveTo>
                          <a:pt x="0" y="0"/>
                        </a:moveTo>
                        <a:lnTo>
                          <a:pt x="552" y="56"/>
                        </a:lnTo>
                        <a:lnTo>
                          <a:pt x="1104" y="64"/>
                        </a:lnTo>
                        <a:lnTo>
                          <a:pt x="1648" y="56"/>
                        </a:lnTo>
                        <a:lnTo>
                          <a:pt x="2200" y="8"/>
                        </a:lnTo>
                        <a:lnTo>
                          <a:pt x="2752" y="56"/>
                        </a:lnTo>
                      </a:path>
                    </a:pathLst>
                  </a:custGeom>
                  <a:noFill/>
                  <a:ln w="38100">
                    <a:solidFill>
                      <a:srgbClr val="FF1804"/>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5898" name="Oval 62"/>
                  <p:cNvSpPr>
                    <a:spLocks noChangeArrowheads="1"/>
                  </p:cNvSpPr>
                  <p:nvPr/>
                </p:nvSpPr>
                <p:spPr bwMode="auto">
                  <a:xfrm>
                    <a:off x="2968" y="1797"/>
                    <a:ext cx="38" cy="43"/>
                  </a:xfrm>
                  <a:prstGeom prst="ellipse">
                    <a:avLst/>
                  </a:prstGeom>
                  <a:solidFill>
                    <a:srgbClr val="FCF305"/>
                  </a:solidFill>
                  <a:ln w="38100">
                    <a:solidFill>
                      <a:srgbClr val="FF1804"/>
                    </a:solidFill>
                    <a:round/>
                    <a:headEnd/>
                    <a:tailEnd/>
                  </a:ln>
                </p:spPr>
                <p:txBody>
                  <a:bodyPr/>
                  <a:lstStyle/>
                  <a:p>
                    <a:endParaRPr lang="en-GB"/>
                  </a:p>
                </p:txBody>
              </p:sp>
              <p:sp>
                <p:nvSpPr>
                  <p:cNvPr id="35899" name="Oval 63"/>
                  <p:cNvSpPr>
                    <a:spLocks noChangeArrowheads="1"/>
                  </p:cNvSpPr>
                  <p:nvPr/>
                </p:nvSpPr>
                <p:spPr bwMode="auto">
                  <a:xfrm>
                    <a:off x="2964" y="1793"/>
                    <a:ext cx="45" cy="50"/>
                  </a:xfrm>
                  <a:prstGeom prst="ellipse">
                    <a:avLst/>
                  </a:prstGeom>
                  <a:noFill/>
                  <a:ln w="38100">
                    <a:solidFill>
                      <a:srgbClr val="FF1804"/>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5900" name="Oval 64"/>
                  <p:cNvSpPr>
                    <a:spLocks noChangeArrowheads="1"/>
                  </p:cNvSpPr>
                  <p:nvPr/>
                </p:nvSpPr>
                <p:spPr bwMode="auto">
                  <a:xfrm>
                    <a:off x="3410" y="1847"/>
                    <a:ext cx="38" cy="44"/>
                  </a:xfrm>
                  <a:prstGeom prst="ellipse">
                    <a:avLst/>
                  </a:prstGeom>
                  <a:solidFill>
                    <a:srgbClr val="FCF305"/>
                  </a:solidFill>
                  <a:ln w="38100">
                    <a:solidFill>
                      <a:srgbClr val="FF1804"/>
                    </a:solidFill>
                    <a:round/>
                    <a:headEnd/>
                    <a:tailEnd/>
                  </a:ln>
                </p:spPr>
                <p:txBody>
                  <a:bodyPr/>
                  <a:lstStyle/>
                  <a:p>
                    <a:endParaRPr lang="en-GB"/>
                  </a:p>
                </p:txBody>
              </p:sp>
              <p:sp>
                <p:nvSpPr>
                  <p:cNvPr id="35901" name="Oval 65"/>
                  <p:cNvSpPr>
                    <a:spLocks noChangeArrowheads="1"/>
                  </p:cNvSpPr>
                  <p:nvPr/>
                </p:nvSpPr>
                <p:spPr bwMode="auto">
                  <a:xfrm>
                    <a:off x="3406" y="1843"/>
                    <a:ext cx="45" cy="51"/>
                  </a:xfrm>
                  <a:prstGeom prst="ellipse">
                    <a:avLst/>
                  </a:prstGeom>
                  <a:noFill/>
                  <a:ln w="38100">
                    <a:solidFill>
                      <a:srgbClr val="FF1804"/>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5902" name="Oval 66"/>
                  <p:cNvSpPr>
                    <a:spLocks noChangeArrowheads="1"/>
                  </p:cNvSpPr>
                  <p:nvPr/>
                </p:nvSpPr>
                <p:spPr bwMode="auto">
                  <a:xfrm>
                    <a:off x="3852" y="1855"/>
                    <a:ext cx="40" cy="46"/>
                  </a:xfrm>
                  <a:prstGeom prst="ellipse">
                    <a:avLst/>
                  </a:prstGeom>
                  <a:solidFill>
                    <a:srgbClr val="FCF305"/>
                  </a:solidFill>
                  <a:ln w="38100">
                    <a:solidFill>
                      <a:srgbClr val="FF1804"/>
                    </a:solidFill>
                    <a:round/>
                    <a:headEnd/>
                    <a:tailEnd/>
                  </a:ln>
                </p:spPr>
                <p:txBody>
                  <a:bodyPr/>
                  <a:lstStyle/>
                  <a:p>
                    <a:endParaRPr lang="en-GB"/>
                  </a:p>
                </p:txBody>
              </p:sp>
              <p:sp>
                <p:nvSpPr>
                  <p:cNvPr id="35903" name="Oval 67"/>
                  <p:cNvSpPr>
                    <a:spLocks noChangeArrowheads="1"/>
                  </p:cNvSpPr>
                  <p:nvPr/>
                </p:nvSpPr>
                <p:spPr bwMode="auto">
                  <a:xfrm>
                    <a:off x="3848" y="1850"/>
                    <a:ext cx="44" cy="51"/>
                  </a:xfrm>
                  <a:prstGeom prst="ellipse">
                    <a:avLst/>
                  </a:prstGeom>
                  <a:noFill/>
                  <a:ln w="38100">
                    <a:solidFill>
                      <a:srgbClr val="FF1804"/>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5904" name="Oval 68"/>
                  <p:cNvSpPr>
                    <a:spLocks noChangeArrowheads="1"/>
                  </p:cNvSpPr>
                  <p:nvPr/>
                </p:nvSpPr>
                <p:spPr bwMode="auto">
                  <a:xfrm>
                    <a:off x="4287" y="1847"/>
                    <a:ext cx="38" cy="44"/>
                  </a:xfrm>
                  <a:prstGeom prst="ellipse">
                    <a:avLst/>
                  </a:prstGeom>
                  <a:solidFill>
                    <a:srgbClr val="FCF305"/>
                  </a:solidFill>
                  <a:ln w="38100">
                    <a:solidFill>
                      <a:srgbClr val="FF1804"/>
                    </a:solidFill>
                    <a:round/>
                    <a:headEnd/>
                    <a:tailEnd/>
                  </a:ln>
                </p:spPr>
                <p:txBody>
                  <a:bodyPr/>
                  <a:lstStyle/>
                  <a:p>
                    <a:endParaRPr lang="en-GB"/>
                  </a:p>
                </p:txBody>
              </p:sp>
              <p:sp>
                <p:nvSpPr>
                  <p:cNvPr id="35905" name="Oval 69"/>
                  <p:cNvSpPr>
                    <a:spLocks noChangeArrowheads="1"/>
                  </p:cNvSpPr>
                  <p:nvPr/>
                </p:nvSpPr>
                <p:spPr bwMode="auto">
                  <a:xfrm>
                    <a:off x="4284" y="1843"/>
                    <a:ext cx="44" cy="51"/>
                  </a:xfrm>
                  <a:prstGeom prst="ellipse">
                    <a:avLst/>
                  </a:prstGeom>
                  <a:noFill/>
                  <a:ln w="38100">
                    <a:solidFill>
                      <a:srgbClr val="FF1804"/>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5906" name="Oval 70"/>
                  <p:cNvSpPr>
                    <a:spLocks noChangeArrowheads="1"/>
                  </p:cNvSpPr>
                  <p:nvPr/>
                </p:nvSpPr>
                <p:spPr bwMode="auto">
                  <a:xfrm>
                    <a:off x="4729" y="1804"/>
                    <a:ext cx="38" cy="43"/>
                  </a:xfrm>
                  <a:prstGeom prst="ellipse">
                    <a:avLst/>
                  </a:prstGeom>
                  <a:solidFill>
                    <a:srgbClr val="FCF305"/>
                  </a:solidFill>
                  <a:ln w="38100">
                    <a:solidFill>
                      <a:srgbClr val="FF1804"/>
                    </a:solidFill>
                    <a:round/>
                    <a:headEnd/>
                    <a:tailEnd/>
                  </a:ln>
                </p:spPr>
                <p:txBody>
                  <a:bodyPr/>
                  <a:lstStyle/>
                  <a:p>
                    <a:endParaRPr lang="en-GB"/>
                  </a:p>
                </p:txBody>
              </p:sp>
              <p:sp>
                <p:nvSpPr>
                  <p:cNvPr id="35907" name="Oval 71"/>
                  <p:cNvSpPr>
                    <a:spLocks noChangeArrowheads="1"/>
                  </p:cNvSpPr>
                  <p:nvPr/>
                </p:nvSpPr>
                <p:spPr bwMode="auto">
                  <a:xfrm>
                    <a:off x="4725" y="1800"/>
                    <a:ext cx="45" cy="50"/>
                  </a:xfrm>
                  <a:prstGeom prst="ellipse">
                    <a:avLst/>
                  </a:prstGeom>
                  <a:noFill/>
                  <a:ln w="38100">
                    <a:solidFill>
                      <a:srgbClr val="FF1804"/>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5908" name="Oval 72"/>
                  <p:cNvSpPr>
                    <a:spLocks noChangeArrowheads="1"/>
                  </p:cNvSpPr>
                  <p:nvPr/>
                </p:nvSpPr>
                <p:spPr bwMode="auto">
                  <a:xfrm>
                    <a:off x="5171" y="1847"/>
                    <a:ext cx="39" cy="44"/>
                  </a:xfrm>
                  <a:prstGeom prst="ellipse">
                    <a:avLst/>
                  </a:prstGeom>
                  <a:solidFill>
                    <a:srgbClr val="FCF305"/>
                  </a:solidFill>
                  <a:ln w="38100">
                    <a:solidFill>
                      <a:srgbClr val="FF1804"/>
                    </a:solidFill>
                    <a:round/>
                    <a:headEnd/>
                    <a:tailEnd/>
                  </a:ln>
                </p:spPr>
                <p:txBody>
                  <a:bodyPr/>
                  <a:lstStyle/>
                  <a:p>
                    <a:endParaRPr lang="en-GB"/>
                  </a:p>
                </p:txBody>
              </p:sp>
              <p:sp>
                <p:nvSpPr>
                  <p:cNvPr id="35909" name="Oval 73"/>
                  <p:cNvSpPr>
                    <a:spLocks noChangeArrowheads="1"/>
                  </p:cNvSpPr>
                  <p:nvPr/>
                </p:nvSpPr>
                <p:spPr bwMode="auto">
                  <a:xfrm>
                    <a:off x="5167" y="1843"/>
                    <a:ext cx="45" cy="51"/>
                  </a:xfrm>
                  <a:prstGeom prst="ellipse">
                    <a:avLst/>
                  </a:prstGeom>
                  <a:noFill/>
                  <a:ln w="38100">
                    <a:solidFill>
                      <a:srgbClr val="FF1804"/>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5910" name="Oval 74"/>
                  <p:cNvSpPr>
                    <a:spLocks noChangeArrowheads="1"/>
                  </p:cNvSpPr>
                  <p:nvPr/>
                </p:nvSpPr>
                <p:spPr bwMode="auto">
                  <a:xfrm>
                    <a:off x="3850" y="1851"/>
                    <a:ext cx="44" cy="51"/>
                  </a:xfrm>
                  <a:prstGeom prst="ellipse">
                    <a:avLst/>
                  </a:prstGeom>
                  <a:noFill/>
                  <a:ln w="38100">
                    <a:solidFill>
                      <a:srgbClr val="FF1804"/>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gr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oup 3"/>
          <p:cNvGrpSpPr>
            <a:grpSpLocks/>
          </p:cNvGrpSpPr>
          <p:nvPr/>
        </p:nvGrpSpPr>
        <p:grpSpPr bwMode="auto">
          <a:xfrm>
            <a:off x="228600" y="2362200"/>
            <a:ext cx="4016375" cy="3500438"/>
            <a:chOff x="144" y="1320"/>
            <a:chExt cx="2530" cy="2205"/>
          </a:xfrm>
        </p:grpSpPr>
        <p:grpSp>
          <p:nvGrpSpPr>
            <p:cNvPr id="37019" name="Group 4"/>
            <p:cNvGrpSpPr>
              <a:grpSpLocks/>
            </p:cNvGrpSpPr>
            <p:nvPr/>
          </p:nvGrpSpPr>
          <p:grpSpPr bwMode="auto">
            <a:xfrm>
              <a:off x="314" y="1646"/>
              <a:ext cx="1936" cy="1192"/>
              <a:chOff x="353" y="1646"/>
              <a:chExt cx="2179" cy="1192"/>
            </a:xfrm>
          </p:grpSpPr>
          <p:pic>
            <p:nvPicPr>
              <p:cNvPr id="60421" name="Picture 5"/>
              <p:cNvPicPr>
                <a:picLocks noChangeArrowheads="1"/>
              </p:cNvPicPr>
              <p:nvPr/>
            </p:nvPicPr>
            <p:blipFill>
              <a:blip r:embed="rId3"/>
              <a:srcRect/>
              <a:stretch>
                <a:fillRect/>
              </a:stretch>
            </p:blipFill>
            <p:spPr bwMode="auto">
              <a:xfrm>
                <a:off x="353" y="1646"/>
                <a:ext cx="980" cy="1192"/>
              </a:xfrm>
              <a:prstGeom prst="rect">
                <a:avLst/>
              </a:prstGeom>
              <a:noFill/>
              <a:ln w="12700">
                <a:noFill/>
                <a:miter lim="800000"/>
                <a:headEnd/>
                <a:tailEnd/>
              </a:ln>
              <a:effectLst>
                <a:outerShdw dist="35921" dir="2700000" algn="ctr" rotWithShape="0">
                  <a:schemeClr val="tx1"/>
                </a:outerShdw>
              </a:effectLst>
            </p:spPr>
          </p:pic>
          <p:pic>
            <p:nvPicPr>
              <p:cNvPr id="60422" name="Picture 6"/>
              <p:cNvPicPr>
                <a:picLocks noChangeArrowheads="1"/>
              </p:cNvPicPr>
              <p:nvPr/>
            </p:nvPicPr>
            <p:blipFill>
              <a:blip r:embed="rId4"/>
              <a:srcRect/>
              <a:stretch>
                <a:fillRect/>
              </a:stretch>
            </p:blipFill>
            <p:spPr bwMode="auto">
              <a:xfrm>
                <a:off x="1584" y="1674"/>
                <a:ext cx="948" cy="1164"/>
              </a:xfrm>
              <a:prstGeom prst="rect">
                <a:avLst/>
              </a:prstGeom>
              <a:noFill/>
              <a:ln w="12700">
                <a:noFill/>
                <a:miter lim="800000"/>
                <a:headEnd/>
                <a:tailEnd/>
              </a:ln>
              <a:effectLst>
                <a:outerShdw dist="35921" dir="2700000" algn="ctr" rotWithShape="0">
                  <a:schemeClr val="tx1"/>
                </a:outerShdw>
              </a:effectLst>
            </p:spPr>
          </p:pic>
        </p:grpSp>
        <p:sp>
          <p:nvSpPr>
            <p:cNvPr id="60423" name="Rectangle 7"/>
            <p:cNvSpPr>
              <a:spLocks noChangeArrowheads="1"/>
            </p:cNvSpPr>
            <p:nvPr/>
          </p:nvSpPr>
          <p:spPr bwMode="auto">
            <a:xfrm>
              <a:off x="365" y="1328"/>
              <a:ext cx="690" cy="229"/>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a:latin typeface="Arial" pitchFamily="34" charset="0"/>
                </a:rPr>
                <a:t>Alcoholic</a:t>
              </a:r>
            </a:p>
          </p:txBody>
        </p:sp>
        <p:sp>
          <p:nvSpPr>
            <p:cNvPr id="60424" name="Rectangle 8"/>
            <p:cNvSpPr>
              <a:spLocks noChangeArrowheads="1"/>
            </p:cNvSpPr>
            <p:nvPr/>
          </p:nvSpPr>
          <p:spPr bwMode="auto">
            <a:xfrm>
              <a:off x="1440" y="1320"/>
              <a:ext cx="578" cy="229"/>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a:effectLst>
                    <a:outerShdw blurRad="38100" dist="38100" dir="2700000" algn="tl">
                      <a:srgbClr val="336699"/>
                    </a:outerShdw>
                  </a:effectLst>
                  <a:latin typeface="Arial" pitchFamily="34" charset="0"/>
                </a:rPr>
                <a:t>Control</a:t>
              </a:r>
            </a:p>
          </p:txBody>
        </p:sp>
        <p:sp>
          <p:nvSpPr>
            <p:cNvPr id="60425" name="Rectangle 9"/>
            <p:cNvSpPr>
              <a:spLocks noChangeArrowheads="1"/>
            </p:cNvSpPr>
            <p:nvPr/>
          </p:nvSpPr>
          <p:spPr bwMode="auto">
            <a:xfrm>
              <a:off x="902" y="2917"/>
              <a:ext cx="790" cy="190"/>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400">
                  <a:effectLst>
                    <a:outerShdw blurRad="38100" dist="38100" dir="2700000" algn="tl">
                      <a:srgbClr val="336699"/>
                    </a:outerShdw>
                  </a:effectLst>
                  <a:latin typeface="Arial" pitchFamily="34" charset="0"/>
                </a:rPr>
                <a:t>57 yr old men</a:t>
              </a:r>
            </a:p>
          </p:txBody>
        </p:sp>
        <p:sp>
          <p:nvSpPr>
            <p:cNvPr id="60426" name="Rectangle 10"/>
            <p:cNvSpPr>
              <a:spLocks noChangeArrowheads="1"/>
            </p:cNvSpPr>
            <p:nvPr/>
          </p:nvSpPr>
          <p:spPr bwMode="auto">
            <a:xfrm>
              <a:off x="144" y="3085"/>
              <a:ext cx="2530" cy="440"/>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2000">
                  <a:effectLst>
                    <a:outerShdw blurRad="38100" dist="38100" dir="2700000" algn="tl">
                      <a:srgbClr val="336699"/>
                    </a:outerShdw>
                  </a:effectLst>
                  <a:latin typeface="Arial" pitchFamily="34" charset="0"/>
                </a:rPr>
                <a:t>    Lifetime consumption of alcohol</a:t>
              </a:r>
            </a:p>
            <a:p>
              <a:pPr eaLnBrk="0" hangingPunct="0">
                <a:defRPr/>
              </a:pPr>
              <a:r>
                <a:rPr lang="en-US" sz="2000">
                  <a:effectLst>
                    <a:outerShdw blurRad="38100" dist="38100" dir="2700000" algn="tl">
                      <a:srgbClr val="336699"/>
                    </a:outerShdw>
                  </a:effectLst>
                  <a:latin typeface="Arial" pitchFamily="34" charset="0"/>
                </a:rPr>
                <a:t>       1866 kg                    60 kg</a:t>
              </a:r>
            </a:p>
          </p:txBody>
        </p:sp>
      </p:grpSp>
      <p:sp>
        <p:nvSpPr>
          <p:cNvPr id="60427" name="Text Box 11"/>
          <p:cNvSpPr txBox="1">
            <a:spLocks noChangeArrowheads="1"/>
          </p:cNvSpPr>
          <p:nvPr/>
        </p:nvSpPr>
        <p:spPr bwMode="auto">
          <a:xfrm>
            <a:off x="3971925" y="4937125"/>
            <a:ext cx="1038225" cy="274638"/>
          </a:xfrm>
          <a:prstGeom prst="rect">
            <a:avLst/>
          </a:prstGeom>
          <a:noFill/>
          <a:ln w="12700">
            <a:noFill/>
            <a:miter lim="800000"/>
            <a:headEnd/>
            <a:tailEnd/>
          </a:ln>
          <a:effectLst>
            <a:outerShdw dist="35921" dir="2700000" algn="ctr" rotWithShape="0">
              <a:schemeClr val="tx1"/>
            </a:outerShdw>
          </a:effectLst>
        </p:spPr>
        <p:txBody>
          <a:bodyPr>
            <a:spAutoFit/>
          </a:bodyPr>
          <a:lstStyle/>
          <a:p>
            <a:pPr eaLnBrk="0" hangingPunct="0">
              <a:spcBef>
                <a:spcPct val="50000"/>
              </a:spcBef>
              <a:defRPr/>
            </a:pPr>
            <a:r>
              <a:rPr lang="en-US" sz="1200" b="1">
                <a:effectLst>
                  <a:outerShdw blurRad="38100" dist="38100" dir="2700000" algn="tl">
                    <a:srgbClr val="336699"/>
                  </a:outerShdw>
                </a:effectLst>
                <a:latin typeface="Arial" pitchFamily="34" charset="0"/>
              </a:rPr>
              <a:t>Prefrontal</a:t>
            </a:r>
            <a:endParaRPr lang="en-US" sz="2000">
              <a:effectLst>
                <a:outerShdw blurRad="38100" dist="38100" dir="2700000" algn="tl">
                  <a:srgbClr val="336699"/>
                </a:outerShdw>
              </a:effectLst>
              <a:latin typeface="Arial" pitchFamily="34" charset="0"/>
            </a:endParaRPr>
          </a:p>
        </p:txBody>
      </p:sp>
      <p:sp>
        <p:nvSpPr>
          <p:cNvPr id="60428" name="Rectangle 12"/>
          <p:cNvSpPr>
            <a:spLocks noChangeArrowheads="1"/>
          </p:cNvSpPr>
          <p:nvPr/>
        </p:nvSpPr>
        <p:spPr bwMode="auto">
          <a:xfrm>
            <a:off x="4906963" y="4930775"/>
            <a:ext cx="701675" cy="274638"/>
          </a:xfrm>
          <a:prstGeom prst="rect">
            <a:avLst/>
          </a:prstGeom>
          <a:noFill/>
          <a:ln w="12700">
            <a:noFill/>
            <a:miter lim="800000"/>
            <a:headEnd/>
            <a:tailEnd/>
          </a:ln>
          <a:effectLst>
            <a:outerShdw dist="35921" dir="2700000" algn="ctr" rotWithShape="0">
              <a:schemeClr val="tx1"/>
            </a:outerShdw>
          </a:effectLst>
        </p:spPr>
        <p:txBody>
          <a:bodyPr wrap="none">
            <a:spAutoFit/>
          </a:bodyPr>
          <a:lstStyle/>
          <a:p>
            <a:pPr eaLnBrk="0" hangingPunct="0">
              <a:defRPr/>
            </a:pPr>
            <a:r>
              <a:rPr lang="en-US" sz="1200" b="1">
                <a:effectLst>
                  <a:outerShdw blurRad="38100" dist="38100" dir="2700000" algn="tl">
                    <a:srgbClr val="336699"/>
                  </a:outerShdw>
                </a:effectLst>
                <a:latin typeface="Arial" pitchFamily="34" charset="0"/>
              </a:rPr>
              <a:t>Frontal</a:t>
            </a:r>
          </a:p>
        </p:txBody>
      </p:sp>
      <p:sp>
        <p:nvSpPr>
          <p:cNvPr id="60429" name="Rectangle 13"/>
          <p:cNvSpPr>
            <a:spLocks noChangeArrowheads="1"/>
          </p:cNvSpPr>
          <p:nvPr/>
        </p:nvSpPr>
        <p:spPr bwMode="auto">
          <a:xfrm>
            <a:off x="5721350" y="4930775"/>
            <a:ext cx="438150" cy="274638"/>
          </a:xfrm>
          <a:prstGeom prst="rect">
            <a:avLst/>
          </a:prstGeom>
          <a:noFill/>
          <a:ln w="12700">
            <a:noFill/>
            <a:miter lim="800000"/>
            <a:headEnd/>
            <a:tailEnd/>
          </a:ln>
          <a:effectLst>
            <a:outerShdw dist="35921" dir="2700000" algn="ctr" rotWithShape="0">
              <a:schemeClr val="tx1"/>
            </a:outerShdw>
          </a:effectLst>
        </p:spPr>
        <p:txBody>
          <a:bodyPr wrap="none">
            <a:spAutoFit/>
          </a:bodyPr>
          <a:lstStyle/>
          <a:p>
            <a:pPr eaLnBrk="0" hangingPunct="0">
              <a:defRPr/>
            </a:pPr>
            <a:r>
              <a:rPr lang="en-US" sz="1200" b="1">
                <a:effectLst>
                  <a:outerShdw blurRad="38100" dist="38100" dir="2700000" algn="tl">
                    <a:srgbClr val="336699"/>
                  </a:outerShdw>
                </a:effectLst>
                <a:latin typeface="Arial" pitchFamily="34" charset="0"/>
              </a:rPr>
              <a:t>Ant</a:t>
            </a:r>
          </a:p>
        </p:txBody>
      </p:sp>
      <p:sp>
        <p:nvSpPr>
          <p:cNvPr id="60430" name="Rectangle 14"/>
          <p:cNvSpPr>
            <a:spLocks noChangeArrowheads="1"/>
          </p:cNvSpPr>
          <p:nvPr/>
        </p:nvSpPr>
        <p:spPr bwMode="auto">
          <a:xfrm>
            <a:off x="6256338" y="4916488"/>
            <a:ext cx="514350" cy="274637"/>
          </a:xfrm>
          <a:prstGeom prst="rect">
            <a:avLst/>
          </a:prstGeom>
          <a:noFill/>
          <a:ln w="12700">
            <a:noFill/>
            <a:miter lim="800000"/>
            <a:headEnd/>
            <a:tailEnd/>
          </a:ln>
          <a:effectLst>
            <a:outerShdw dist="35921" dir="2700000" algn="ctr" rotWithShape="0">
              <a:schemeClr val="tx1"/>
            </a:outerShdw>
          </a:effectLst>
        </p:spPr>
        <p:txBody>
          <a:bodyPr wrap="none">
            <a:spAutoFit/>
          </a:bodyPr>
          <a:lstStyle/>
          <a:p>
            <a:pPr eaLnBrk="0" hangingPunct="0">
              <a:defRPr/>
            </a:pPr>
            <a:r>
              <a:rPr lang="en-US" sz="1200" b="1">
                <a:effectLst>
                  <a:outerShdw blurRad="38100" dist="38100" dir="2700000" algn="tl">
                    <a:srgbClr val="336699"/>
                  </a:outerShdw>
                </a:effectLst>
                <a:latin typeface="Arial" pitchFamily="34" charset="0"/>
              </a:rPr>
              <a:t>Post</a:t>
            </a:r>
          </a:p>
        </p:txBody>
      </p:sp>
      <p:sp>
        <p:nvSpPr>
          <p:cNvPr id="60431" name="Rectangle 15"/>
          <p:cNvSpPr>
            <a:spLocks noChangeArrowheads="1"/>
          </p:cNvSpPr>
          <p:nvPr/>
        </p:nvSpPr>
        <p:spPr bwMode="auto">
          <a:xfrm>
            <a:off x="6913563" y="5164138"/>
            <a:ext cx="1428750" cy="274637"/>
          </a:xfrm>
          <a:prstGeom prst="rect">
            <a:avLst/>
          </a:prstGeom>
          <a:noFill/>
          <a:ln w="12700">
            <a:noFill/>
            <a:miter lim="800000"/>
            <a:headEnd/>
            <a:tailEnd/>
          </a:ln>
          <a:effectLst>
            <a:outerShdw dist="35921" dir="2700000" algn="ctr" rotWithShape="0">
              <a:schemeClr val="tx1"/>
            </a:outerShdw>
          </a:effectLst>
        </p:spPr>
        <p:txBody>
          <a:bodyPr wrap="none">
            <a:spAutoFit/>
          </a:bodyPr>
          <a:lstStyle/>
          <a:p>
            <a:pPr eaLnBrk="0" hangingPunct="0">
              <a:defRPr/>
            </a:pPr>
            <a:r>
              <a:rPr lang="en-US" sz="1200" b="1">
                <a:effectLst>
                  <a:outerShdw blurRad="38100" dist="38100" dir="2700000" algn="tl">
                    <a:srgbClr val="336699"/>
                  </a:outerShdw>
                </a:effectLst>
                <a:latin typeface="Arial" pitchFamily="34" charset="0"/>
              </a:rPr>
              <a:t>Parietal-Occipital</a:t>
            </a:r>
          </a:p>
        </p:txBody>
      </p:sp>
      <p:sp>
        <p:nvSpPr>
          <p:cNvPr id="60432" name="Rectangle 16"/>
          <p:cNvSpPr>
            <a:spLocks noChangeArrowheads="1"/>
          </p:cNvSpPr>
          <p:nvPr/>
        </p:nvSpPr>
        <p:spPr bwMode="auto">
          <a:xfrm>
            <a:off x="5749925" y="5164138"/>
            <a:ext cx="869950" cy="274637"/>
          </a:xfrm>
          <a:prstGeom prst="rect">
            <a:avLst/>
          </a:prstGeom>
          <a:noFill/>
          <a:ln w="12700">
            <a:noFill/>
            <a:miter lim="800000"/>
            <a:headEnd/>
            <a:tailEnd/>
          </a:ln>
          <a:effectLst>
            <a:outerShdw dist="35921" dir="2700000" algn="ctr" rotWithShape="0">
              <a:schemeClr val="tx1"/>
            </a:outerShdw>
          </a:effectLst>
        </p:spPr>
        <p:txBody>
          <a:bodyPr wrap="none">
            <a:spAutoFit/>
          </a:bodyPr>
          <a:lstStyle/>
          <a:p>
            <a:pPr eaLnBrk="0" hangingPunct="0">
              <a:defRPr/>
            </a:pPr>
            <a:r>
              <a:rPr lang="en-US" sz="1200" b="1">
                <a:effectLst>
                  <a:outerShdw blurRad="38100" dist="38100" dir="2700000" algn="tl">
                    <a:srgbClr val="336699"/>
                  </a:outerShdw>
                </a:effectLst>
                <a:latin typeface="Arial" pitchFamily="34" charset="0"/>
              </a:rPr>
              <a:t>Temporal</a:t>
            </a:r>
          </a:p>
        </p:txBody>
      </p:sp>
      <p:sp>
        <p:nvSpPr>
          <p:cNvPr id="36873" name="Freeform 17"/>
          <p:cNvSpPr>
            <a:spLocks/>
          </p:cNvSpPr>
          <p:nvPr/>
        </p:nvSpPr>
        <p:spPr bwMode="auto">
          <a:xfrm>
            <a:off x="4224338" y="2024063"/>
            <a:ext cx="3987800" cy="2882900"/>
          </a:xfrm>
          <a:custGeom>
            <a:avLst/>
            <a:gdLst>
              <a:gd name="T0" fmla="*/ 0 w 2273"/>
              <a:gd name="T1" fmla="*/ 0 h 1409"/>
              <a:gd name="T2" fmla="*/ 0 w 2273"/>
              <a:gd name="T3" fmla="*/ 2147483647 h 1409"/>
              <a:gd name="T4" fmla="*/ 2147483647 w 2273"/>
              <a:gd name="T5" fmla="*/ 2147483647 h 1409"/>
              <a:gd name="T6" fmla="*/ 0 60000 65536"/>
              <a:gd name="T7" fmla="*/ 0 60000 65536"/>
              <a:gd name="T8" fmla="*/ 0 60000 65536"/>
              <a:gd name="T9" fmla="*/ 0 w 2273"/>
              <a:gd name="T10" fmla="*/ 0 h 1409"/>
              <a:gd name="T11" fmla="*/ 2273 w 2273"/>
              <a:gd name="T12" fmla="*/ 1409 h 1409"/>
            </a:gdLst>
            <a:ahLst/>
            <a:cxnLst>
              <a:cxn ang="T6">
                <a:pos x="T0" y="T1"/>
              </a:cxn>
              <a:cxn ang="T7">
                <a:pos x="T2" y="T3"/>
              </a:cxn>
              <a:cxn ang="T8">
                <a:pos x="T4" y="T5"/>
              </a:cxn>
            </a:cxnLst>
            <a:rect l="T9" t="T10" r="T11" b="T12"/>
            <a:pathLst>
              <a:path w="2273" h="1409">
                <a:moveTo>
                  <a:pt x="0" y="0"/>
                </a:moveTo>
                <a:lnTo>
                  <a:pt x="0" y="1408"/>
                </a:lnTo>
                <a:lnTo>
                  <a:pt x="2272" y="1408"/>
                </a:lnTo>
              </a:path>
            </a:pathLst>
          </a:custGeom>
          <a:noFill/>
          <a:ln w="12700" cap="rnd">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6874" name="Line 18"/>
          <p:cNvSpPr>
            <a:spLocks noChangeShapeType="1"/>
          </p:cNvSpPr>
          <p:nvPr/>
        </p:nvSpPr>
        <p:spPr bwMode="auto">
          <a:xfrm>
            <a:off x="4203700" y="3963988"/>
            <a:ext cx="26988" cy="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75" name="Line 19"/>
          <p:cNvSpPr>
            <a:spLocks noChangeShapeType="1"/>
          </p:cNvSpPr>
          <p:nvPr/>
        </p:nvSpPr>
        <p:spPr bwMode="auto">
          <a:xfrm>
            <a:off x="4203700" y="2998788"/>
            <a:ext cx="26988" cy="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76" name="Line 20"/>
          <p:cNvSpPr>
            <a:spLocks noChangeShapeType="1"/>
          </p:cNvSpPr>
          <p:nvPr/>
        </p:nvSpPr>
        <p:spPr bwMode="auto">
          <a:xfrm>
            <a:off x="4203700" y="2049463"/>
            <a:ext cx="26988" cy="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77" name="Line 21"/>
          <p:cNvSpPr>
            <a:spLocks noChangeShapeType="1"/>
          </p:cNvSpPr>
          <p:nvPr/>
        </p:nvSpPr>
        <p:spPr bwMode="auto">
          <a:xfrm flipV="1">
            <a:off x="4238625" y="2049463"/>
            <a:ext cx="0" cy="2879725"/>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78" name="Line 22"/>
          <p:cNvSpPr>
            <a:spLocks noChangeShapeType="1"/>
          </p:cNvSpPr>
          <p:nvPr/>
        </p:nvSpPr>
        <p:spPr bwMode="auto">
          <a:xfrm flipV="1">
            <a:off x="4565650" y="3055938"/>
            <a:ext cx="0" cy="17938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79" name="Line 23"/>
          <p:cNvSpPr>
            <a:spLocks noChangeShapeType="1"/>
          </p:cNvSpPr>
          <p:nvPr/>
        </p:nvSpPr>
        <p:spPr bwMode="auto">
          <a:xfrm>
            <a:off x="4541838" y="3049588"/>
            <a:ext cx="42862" cy="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80" name="Line 24"/>
          <p:cNvSpPr>
            <a:spLocks noChangeShapeType="1"/>
          </p:cNvSpPr>
          <p:nvPr/>
        </p:nvSpPr>
        <p:spPr bwMode="auto">
          <a:xfrm flipH="1">
            <a:off x="4557713" y="3300413"/>
            <a:ext cx="4762" cy="131762"/>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81" name="Line 25"/>
          <p:cNvSpPr>
            <a:spLocks noChangeShapeType="1"/>
          </p:cNvSpPr>
          <p:nvPr/>
        </p:nvSpPr>
        <p:spPr bwMode="auto">
          <a:xfrm>
            <a:off x="4533900" y="3448050"/>
            <a:ext cx="42863" cy="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82" name="Line 26"/>
          <p:cNvSpPr>
            <a:spLocks noChangeShapeType="1"/>
          </p:cNvSpPr>
          <p:nvPr/>
        </p:nvSpPr>
        <p:spPr bwMode="auto">
          <a:xfrm flipV="1">
            <a:off x="5221288" y="3341688"/>
            <a:ext cx="0" cy="131762"/>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83" name="Line 27"/>
          <p:cNvSpPr>
            <a:spLocks noChangeShapeType="1"/>
          </p:cNvSpPr>
          <p:nvPr/>
        </p:nvSpPr>
        <p:spPr bwMode="auto">
          <a:xfrm>
            <a:off x="5226050" y="3573463"/>
            <a:ext cx="0" cy="11430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84" name="Line 28"/>
          <p:cNvSpPr>
            <a:spLocks noChangeShapeType="1"/>
          </p:cNvSpPr>
          <p:nvPr/>
        </p:nvSpPr>
        <p:spPr bwMode="auto">
          <a:xfrm flipV="1">
            <a:off x="5894388" y="3162300"/>
            <a:ext cx="0" cy="14763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85" name="Line 29"/>
          <p:cNvSpPr>
            <a:spLocks noChangeShapeType="1"/>
          </p:cNvSpPr>
          <p:nvPr/>
        </p:nvSpPr>
        <p:spPr bwMode="auto">
          <a:xfrm>
            <a:off x="5867400" y="3154363"/>
            <a:ext cx="50800" cy="158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86" name="Line 30"/>
          <p:cNvSpPr>
            <a:spLocks noChangeShapeType="1"/>
          </p:cNvSpPr>
          <p:nvPr/>
        </p:nvSpPr>
        <p:spPr bwMode="auto">
          <a:xfrm>
            <a:off x="5892800" y="3406775"/>
            <a:ext cx="0" cy="11588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87" name="Line 31"/>
          <p:cNvSpPr>
            <a:spLocks noChangeShapeType="1"/>
          </p:cNvSpPr>
          <p:nvPr/>
        </p:nvSpPr>
        <p:spPr bwMode="auto">
          <a:xfrm>
            <a:off x="5859463" y="3546475"/>
            <a:ext cx="41275" cy="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88" name="Line 32"/>
          <p:cNvSpPr>
            <a:spLocks noChangeShapeType="1"/>
          </p:cNvSpPr>
          <p:nvPr/>
        </p:nvSpPr>
        <p:spPr bwMode="auto">
          <a:xfrm flipV="1">
            <a:off x="6553200" y="2932113"/>
            <a:ext cx="0" cy="14763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89" name="Line 33"/>
          <p:cNvSpPr>
            <a:spLocks noChangeShapeType="1"/>
          </p:cNvSpPr>
          <p:nvPr/>
        </p:nvSpPr>
        <p:spPr bwMode="auto">
          <a:xfrm>
            <a:off x="6532563" y="2927350"/>
            <a:ext cx="42862" cy="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90" name="Line 34"/>
          <p:cNvSpPr>
            <a:spLocks noChangeShapeType="1"/>
          </p:cNvSpPr>
          <p:nvPr/>
        </p:nvSpPr>
        <p:spPr bwMode="auto">
          <a:xfrm>
            <a:off x="6561138" y="3194050"/>
            <a:ext cx="0" cy="131763"/>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91" name="Line 35"/>
          <p:cNvSpPr>
            <a:spLocks noChangeShapeType="1"/>
          </p:cNvSpPr>
          <p:nvPr/>
        </p:nvSpPr>
        <p:spPr bwMode="auto">
          <a:xfrm>
            <a:off x="6534150" y="3340100"/>
            <a:ext cx="42863" cy="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92" name="Line 36"/>
          <p:cNvSpPr>
            <a:spLocks noChangeShapeType="1"/>
          </p:cNvSpPr>
          <p:nvPr/>
        </p:nvSpPr>
        <p:spPr bwMode="auto">
          <a:xfrm flipV="1">
            <a:off x="7210425" y="3141663"/>
            <a:ext cx="0" cy="130175"/>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93" name="Line 37"/>
          <p:cNvSpPr>
            <a:spLocks noChangeShapeType="1"/>
          </p:cNvSpPr>
          <p:nvPr/>
        </p:nvSpPr>
        <p:spPr bwMode="auto">
          <a:xfrm>
            <a:off x="7181850" y="3133725"/>
            <a:ext cx="57150" cy="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94" name="Line 38"/>
          <p:cNvSpPr>
            <a:spLocks noChangeShapeType="1"/>
          </p:cNvSpPr>
          <p:nvPr/>
        </p:nvSpPr>
        <p:spPr bwMode="auto">
          <a:xfrm>
            <a:off x="7215188" y="3348038"/>
            <a:ext cx="0" cy="11430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95" name="Line 39"/>
          <p:cNvSpPr>
            <a:spLocks noChangeShapeType="1"/>
          </p:cNvSpPr>
          <p:nvPr/>
        </p:nvSpPr>
        <p:spPr bwMode="auto">
          <a:xfrm>
            <a:off x="7858125" y="3236913"/>
            <a:ext cx="42863" cy="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96" name="Line 40"/>
          <p:cNvSpPr>
            <a:spLocks noChangeShapeType="1"/>
          </p:cNvSpPr>
          <p:nvPr/>
        </p:nvSpPr>
        <p:spPr bwMode="auto">
          <a:xfrm>
            <a:off x="7858125" y="3582988"/>
            <a:ext cx="42863" cy="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97" name="Line 41"/>
          <p:cNvSpPr>
            <a:spLocks noChangeShapeType="1"/>
          </p:cNvSpPr>
          <p:nvPr/>
        </p:nvSpPr>
        <p:spPr bwMode="auto">
          <a:xfrm flipV="1">
            <a:off x="4549775" y="4013200"/>
            <a:ext cx="0" cy="98425"/>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98" name="Line 42"/>
          <p:cNvSpPr>
            <a:spLocks noChangeShapeType="1"/>
          </p:cNvSpPr>
          <p:nvPr/>
        </p:nvSpPr>
        <p:spPr bwMode="auto">
          <a:xfrm>
            <a:off x="4522788" y="4005263"/>
            <a:ext cx="55562" cy="0"/>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99" name="Line 43"/>
          <p:cNvSpPr>
            <a:spLocks noChangeShapeType="1"/>
          </p:cNvSpPr>
          <p:nvPr/>
        </p:nvSpPr>
        <p:spPr bwMode="auto">
          <a:xfrm>
            <a:off x="4549775" y="4197350"/>
            <a:ext cx="0" cy="98425"/>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00" name="Line 44"/>
          <p:cNvSpPr>
            <a:spLocks noChangeShapeType="1"/>
          </p:cNvSpPr>
          <p:nvPr/>
        </p:nvSpPr>
        <p:spPr bwMode="auto">
          <a:xfrm>
            <a:off x="4521200" y="4303713"/>
            <a:ext cx="55563" cy="0"/>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01" name="Line 45"/>
          <p:cNvSpPr>
            <a:spLocks noChangeShapeType="1"/>
          </p:cNvSpPr>
          <p:nvPr/>
        </p:nvSpPr>
        <p:spPr bwMode="auto">
          <a:xfrm flipV="1">
            <a:off x="5221288" y="3455988"/>
            <a:ext cx="0" cy="114300"/>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02" name="Line 46"/>
          <p:cNvSpPr>
            <a:spLocks noChangeShapeType="1"/>
          </p:cNvSpPr>
          <p:nvPr/>
        </p:nvSpPr>
        <p:spPr bwMode="auto">
          <a:xfrm>
            <a:off x="5218113" y="3433763"/>
            <a:ext cx="41275" cy="0"/>
          </a:xfrm>
          <a:prstGeom prst="line">
            <a:avLst/>
          </a:prstGeom>
          <a:noFill/>
          <a:ln w="127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03" name="Line 47"/>
          <p:cNvSpPr>
            <a:spLocks noChangeShapeType="1"/>
          </p:cNvSpPr>
          <p:nvPr/>
        </p:nvSpPr>
        <p:spPr bwMode="auto">
          <a:xfrm flipH="1">
            <a:off x="5226050" y="3681413"/>
            <a:ext cx="0" cy="119062"/>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04" name="Line 48"/>
          <p:cNvSpPr>
            <a:spLocks noChangeShapeType="1"/>
          </p:cNvSpPr>
          <p:nvPr/>
        </p:nvSpPr>
        <p:spPr bwMode="auto">
          <a:xfrm flipV="1">
            <a:off x="5894388" y="3505200"/>
            <a:ext cx="0" cy="114300"/>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05" name="Line 49"/>
          <p:cNvSpPr>
            <a:spLocks noChangeShapeType="1"/>
          </p:cNvSpPr>
          <p:nvPr/>
        </p:nvSpPr>
        <p:spPr bwMode="auto">
          <a:xfrm>
            <a:off x="5872163" y="3509963"/>
            <a:ext cx="44450" cy="0"/>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06" name="Line 50"/>
          <p:cNvSpPr>
            <a:spLocks noChangeShapeType="1"/>
          </p:cNvSpPr>
          <p:nvPr/>
        </p:nvSpPr>
        <p:spPr bwMode="auto">
          <a:xfrm>
            <a:off x="5892800" y="3735388"/>
            <a:ext cx="3175" cy="109537"/>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07" name="Line 51"/>
          <p:cNvSpPr>
            <a:spLocks noChangeShapeType="1"/>
          </p:cNvSpPr>
          <p:nvPr/>
        </p:nvSpPr>
        <p:spPr bwMode="auto">
          <a:xfrm>
            <a:off x="5870575" y="3852863"/>
            <a:ext cx="42863" cy="0"/>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08" name="Line 52"/>
          <p:cNvSpPr>
            <a:spLocks noChangeShapeType="1"/>
          </p:cNvSpPr>
          <p:nvPr/>
        </p:nvSpPr>
        <p:spPr bwMode="auto">
          <a:xfrm flipV="1">
            <a:off x="6553200" y="2998788"/>
            <a:ext cx="0" cy="80962"/>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09" name="Line 53"/>
          <p:cNvSpPr>
            <a:spLocks noChangeShapeType="1"/>
          </p:cNvSpPr>
          <p:nvPr/>
        </p:nvSpPr>
        <p:spPr bwMode="auto">
          <a:xfrm>
            <a:off x="6532563" y="3001963"/>
            <a:ext cx="42862" cy="0"/>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10" name="Line 54"/>
          <p:cNvSpPr>
            <a:spLocks noChangeShapeType="1"/>
          </p:cNvSpPr>
          <p:nvPr/>
        </p:nvSpPr>
        <p:spPr bwMode="auto">
          <a:xfrm>
            <a:off x="6565900" y="3211513"/>
            <a:ext cx="0" cy="65087"/>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11" name="Line 55"/>
          <p:cNvSpPr>
            <a:spLocks noChangeShapeType="1"/>
          </p:cNvSpPr>
          <p:nvPr/>
        </p:nvSpPr>
        <p:spPr bwMode="auto">
          <a:xfrm>
            <a:off x="6537325" y="3289300"/>
            <a:ext cx="41275" cy="0"/>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12" name="Line 56"/>
          <p:cNvSpPr>
            <a:spLocks noChangeShapeType="1"/>
          </p:cNvSpPr>
          <p:nvPr/>
        </p:nvSpPr>
        <p:spPr bwMode="auto">
          <a:xfrm flipV="1">
            <a:off x="7213600" y="3440113"/>
            <a:ext cx="0" cy="114300"/>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13" name="Line 57"/>
          <p:cNvSpPr>
            <a:spLocks noChangeShapeType="1"/>
          </p:cNvSpPr>
          <p:nvPr/>
        </p:nvSpPr>
        <p:spPr bwMode="auto">
          <a:xfrm>
            <a:off x="7207250" y="3424238"/>
            <a:ext cx="26988" cy="0"/>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14" name="Line 58"/>
          <p:cNvSpPr>
            <a:spLocks noChangeShapeType="1"/>
          </p:cNvSpPr>
          <p:nvPr/>
        </p:nvSpPr>
        <p:spPr bwMode="auto">
          <a:xfrm>
            <a:off x="7219950" y="3651250"/>
            <a:ext cx="3175" cy="114300"/>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15" name="Line 59"/>
          <p:cNvSpPr>
            <a:spLocks noChangeShapeType="1"/>
          </p:cNvSpPr>
          <p:nvPr/>
        </p:nvSpPr>
        <p:spPr bwMode="auto">
          <a:xfrm>
            <a:off x="7185025" y="3773488"/>
            <a:ext cx="63500" cy="0"/>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16" name="Line 60"/>
          <p:cNvSpPr>
            <a:spLocks noChangeShapeType="1"/>
          </p:cNvSpPr>
          <p:nvPr/>
        </p:nvSpPr>
        <p:spPr bwMode="auto">
          <a:xfrm flipV="1">
            <a:off x="7888288" y="3619500"/>
            <a:ext cx="0" cy="57150"/>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17" name="Line 61"/>
          <p:cNvSpPr>
            <a:spLocks noChangeShapeType="1"/>
          </p:cNvSpPr>
          <p:nvPr/>
        </p:nvSpPr>
        <p:spPr bwMode="auto">
          <a:xfrm>
            <a:off x="7864475" y="3611563"/>
            <a:ext cx="41275" cy="0"/>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18" name="Line 62"/>
          <p:cNvSpPr>
            <a:spLocks noChangeShapeType="1"/>
          </p:cNvSpPr>
          <p:nvPr/>
        </p:nvSpPr>
        <p:spPr bwMode="auto">
          <a:xfrm>
            <a:off x="7888288" y="3783013"/>
            <a:ext cx="0" cy="66675"/>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19" name="Line 63"/>
          <p:cNvSpPr>
            <a:spLocks noChangeShapeType="1"/>
          </p:cNvSpPr>
          <p:nvPr/>
        </p:nvSpPr>
        <p:spPr bwMode="auto">
          <a:xfrm>
            <a:off x="7864475" y="3860800"/>
            <a:ext cx="41275" cy="0"/>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20" name="Freeform 64"/>
          <p:cNvSpPr>
            <a:spLocks/>
          </p:cNvSpPr>
          <p:nvPr/>
        </p:nvSpPr>
        <p:spPr bwMode="auto">
          <a:xfrm>
            <a:off x="4546600" y="3121025"/>
            <a:ext cx="3313113" cy="1016000"/>
          </a:xfrm>
          <a:custGeom>
            <a:avLst/>
            <a:gdLst>
              <a:gd name="T0" fmla="*/ 0 w 1889"/>
              <a:gd name="T1" fmla="*/ 2147483647 h 497"/>
              <a:gd name="T2" fmla="*/ 2147483647 w 1889"/>
              <a:gd name="T3" fmla="*/ 2147483647 h 497"/>
              <a:gd name="T4" fmla="*/ 2147483647 w 1889"/>
              <a:gd name="T5" fmla="*/ 2147483647 h 497"/>
              <a:gd name="T6" fmla="*/ 2147483647 w 1889"/>
              <a:gd name="T7" fmla="*/ 0 h 497"/>
              <a:gd name="T8" fmla="*/ 2147483647 w 1889"/>
              <a:gd name="T9" fmla="*/ 2147483647 h 497"/>
              <a:gd name="T10" fmla="*/ 2147483647 w 1889"/>
              <a:gd name="T11" fmla="*/ 2147483647 h 497"/>
              <a:gd name="T12" fmla="*/ 0 60000 65536"/>
              <a:gd name="T13" fmla="*/ 0 60000 65536"/>
              <a:gd name="T14" fmla="*/ 0 60000 65536"/>
              <a:gd name="T15" fmla="*/ 0 60000 65536"/>
              <a:gd name="T16" fmla="*/ 0 60000 65536"/>
              <a:gd name="T17" fmla="*/ 0 60000 65536"/>
              <a:gd name="T18" fmla="*/ 0 w 1889"/>
              <a:gd name="T19" fmla="*/ 0 h 497"/>
              <a:gd name="T20" fmla="*/ 1889 w 1889"/>
              <a:gd name="T21" fmla="*/ 497 h 497"/>
            </a:gdLst>
            <a:ahLst/>
            <a:cxnLst>
              <a:cxn ang="T12">
                <a:pos x="T0" y="T1"/>
              </a:cxn>
              <a:cxn ang="T13">
                <a:pos x="T2" y="T3"/>
              </a:cxn>
              <a:cxn ang="T14">
                <a:pos x="T4" y="T5"/>
              </a:cxn>
              <a:cxn ang="T15">
                <a:pos x="T6" y="T7"/>
              </a:cxn>
              <a:cxn ang="T16">
                <a:pos x="T8" y="T9"/>
              </a:cxn>
              <a:cxn ang="T17">
                <a:pos x="T10" y="T11"/>
              </a:cxn>
            </a:cxnLst>
            <a:rect l="T18" t="T19" r="T20" b="T21"/>
            <a:pathLst>
              <a:path w="1889" h="497">
                <a:moveTo>
                  <a:pt x="0" y="496"/>
                </a:moveTo>
                <a:lnTo>
                  <a:pt x="376" y="232"/>
                </a:lnTo>
                <a:lnTo>
                  <a:pt x="760" y="264"/>
                </a:lnTo>
                <a:lnTo>
                  <a:pt x="1136" y="0"/>
                </a:lnTo>
                <a:lnTo>
                  <a:pt x="1512" y="224"/>
                </a:lnTo>
                <a:lnTo>
                  <a:pt x="1888" y="280"/>
                </a:lnTo>
              </a:path>
            </a:pathLst>
          </a:custGeom>
          <a:noFill/>
          <a:ln w="25400" cap="rnd">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6921" name="Oval 65"/>
          <p:cNvSpPr>
            <a:spLocks noChangeArrowheads="1"/>
          </p:cNvSpPr>
          <p:nvPr/>
        </p:nvSpPr>
        <p:spPr bwMode="auto">
          <a:xfrm>
            <a:off x="4527550" y="4122738"/>
            <a:ext cx="49213" cy="57150"/>
          </a:xfrm>
          <a:prstGeom prst="ellipse">
            <a:avLst/>
          </a:prstGeom>
          <a:solidFill>
            <a:schemeClr val="tx2"/>
          </a:solidFill>
          <a:ln w="12700">
            <a:solidFill>
              <a:srgbClr val="FFFF00"/>
            </a:solidFill>
            <a:round/>
            <a:headEnd/>
            <a:tailEnd/>
          </a:ln>
        </p:spPr>
        <p:txBody>
          <a:bodyPr wrap="none" anchor="ctr"/>
          <a:lstStyle/>
          <a:p>
            <a:endParaRPr lang="en-GB"/>
          </a:p>
        </p:txBody>
      </p:sp>
      <p:sp>
        <p:nvSpPr>
          <p:cNvPr id="36922" name="Oval 66"/>
          <p:cNvSpPr>
            <a:spLocks noChangeArrowheads="1"/>
          </p:cNvSpPr>
          <p:nvPr/>
        </p:nvSpPr>
        <p:spPr bwMode="auto">
          <a:xfrm>
            <a:off x="5199063" y="3579813"/>
            <a:ext cx="55562" cy="49212"/>
          </a:xfrm>
          <a:prstGeom prst="ellipse">
            <a:avLst/>
          </a:prstGeom>
          <a:solidFill>
            <a:schemeClr val="tx2"/>
          </a:solidFill>
          <a:ln w="12700">
            <a:solidFill>
              <a:srgbClr val="FFFF00"/>
            </a:solidFill>
            <a:round/>
            <a:headEnd/>
            <a:tailEnd/>
          </a:ln>
        </p:spPr>
        <p:txBody>
          <a:bodyPr wrap="none" anchor="ctr"/>
          <a:lstStyle/>
          <a:p>
            <a:endParaRPr lang="en-GB"/>
          </a:p>
        </p:txBody>
      </p:sp>
      <p:sp>
        <p:nvSpPr>
          <p:cNvPr id="36923" name="Oval 67"/>
          <p:cNvSpPr>
            <a:spLocks noChangeArrowheads="1"/>
          </p:cNvSpPr>
          <p:nvPr/>
        </p:nvSpPr>
        <p:spPr bwMode="auto">
          <a:xfrm>
            <a:off x="5867400" y="3660775"/>
            <a:ext cx="53975" cy="49213"/>
          </a:xfrm>
          <a:prstGeom prst="ellipse">
            <a:avLst/>
          </a:prstGeom>
          <a:solidFill>
            <a:schemeClr val="tx2"/>
          </a:solidFill>
          <a:ln w="12700">
            <a:solidFill>
              <a:srgbClr val="FFFF00"/>
            </a:solidFill>
            <a:round/>
            <a:headEnd/>
            <a:tailEnd/>
          </a:ln>
        </p:spPr>
        <p:txBody>
          <a:bodyPr wrap="none" anchor="ctr"/>
          <a:lstStyle/>
          <a:p>
            <a:endParaRPr lang="en-GB"/>
          </a:p>
        </p:txBody>
      </p:sp>
      <p:sp>
        <p:nvSpPr>
          <p:cNvPr id="36924" name="Oval 68"/>
          <p:cNvSpPr>
            <a:spLocks noChangeArrowheads="1"/>
          </p:cNvSpPr>
          <p:nvPr/>
        </p:nvSpPr>
        <p:spPr bwMode="auto">
          <a:xfrm>
            <a:off x="6511925" y="3087688"/>
            <a:ext cx="69850" cy="66675"/>
          </a:xfrm>
          <a:prstGeom prst="ellipse">
            <a:avLst/>
          </a:prstGeom>
          <a:solidFill>
            <a:srgbClr val="9C0C7F"/>
          </a:solidFill>
          <a:ln>
            <a:noFill/>
          </a:ln>
          <a:extLst>
            <a:ext uri="{91240B29-F687-4F45-9708-019B960494DF}">
              <a14:hiddenLine xmlns:a14="http://schemas.microsoft.com/office/drawing/2010/main" w="127000">
                <a:solidFill>
                  <a:srgbClr val="000000"/>
                </a:solidFill>
                <a:round/>
                <a:headEnd/>
                <a:tailEnd/>
              </a14:hiddenLine>
            </a:ext>
          </a:extLst>
        </p:spPr>
        <p:txBody>
          <a:bodyPr wrap="none" anchor="ctr"/>
          <a:lstStyle/>
          <a:p>
            <a:endParaRPr lang="en-GB"/>
          </a:p>
        </p:txBody>
      </p:sp>
      <p:sp>
        <p:nvSpPr>
          <p:cNvPr id="36925" name="Oval 69"/>
          <p:cNvSpPr>
            <a:spLocks noChangeArrowheads="1"/>
          </p:cNvSpPr>
          <p:nvPr/>
        </p:nvSpPr>
        <p:spPr bwMode="auto">
          <a:xfrm>
            <a:off x="6532563" y="3113088"/>
            <a:ext cx="57150" cy="49212"/>
          </a:xfrm>
          <a:prstGeom prst="ellipse">
            <a:avLst/>
          </a:prstGeom>
          <a:noFill/>
          <a:ln w="1270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36926" name="Oval 70"/>
          <p:cNvSpPr>
            <a:spLocks noChangeArrowheads="1"/>
          </p:cNvSpPr>
          <p:nvPr/>
        </p:nvSpPr>
        <p:spPr bwMode="auto">
          <a:xfrm>
            <a:off x="7192963" y="3570288"/>
            <a:ext cx="55562" cy="66675"/>
          </a:xfrm>
          <a:prstGeom prst="ellipse">
            <a:avLst/>
          </a:prstGeom>
          <a:solidFill>
            <a:schemeClr val="tx2"/>
          </a:solidFill>
          <a:ln w="12700">
            <a:solidFill>
              <a:srgbClr val="FFFF00"/>
            </a:solidFill>
            <a:round/>
            <a:headEnd/>
            <a:tailEnd/>
          </a:ln>
        </p:spPr>
        <p:txBody>
          <a:bodyPr wrap="none" anchor="ctr"/>
          <a:lstStyle/>
          <a:p>
            <a:endParaRPr lang="en-GB"/>
          </a:p>
        </p:txBody>
      </p:sp>
      <p:sp>
        <p:nvSpPr>
          <p:cNvPr id="36927" name="Oval 71"/>
          <p:cNvSpPr>
            <a:spLocks noChangeArrowheads="1"/>
          </p:cNvSpPr>
          <p:nvPr/>
        </p:nvSpPr>
        <p:spPr bwMode="auto">
          <a:xfrm>
            <a:off x="7858125" y="3686175"/>
            <a:ext cx="57150" cy="65088"/>
          </a:xfrm>
          <a:prstGeom prst="ellipse">
            <a:avLst/>
          </a:prstGeom>
          <a:solidFill>
            <a:schemeClr val="tx2"/>
          </a:solidFill>
          <a:ln w="12700">
            <a:solidFill>
              <a:srgbClr val="FFFF00"/>
            </a:solidFill>
            <a:round/>
            <a:headEnd/>
            <a:tailEnd/>
          </a:ln>
        </p:spPr>
        <p:txBody>
          <a:bodyPr wrap="none" anchor="ctr"/>
          <a:lstStyle/>
          <a:p>
            <a:endParaRPr lang="en-GB"/>
          </a:p>
        </p:txBody>
      </p:sp>
      <p:sp>
        <p:nvSpPr>
          <p:cNvPr id="36928" name="Freeform 72"/>
          <p:cNvSpPr>
            <a:spLocks/>
          </p:cNvSpPr>
          <p:nvPr/>
        </p:nvSpPr>
        <p:spPr bwMode="auto">
          <a:xfrm>
            <a:off x="4546600" y="3105150"/>
            <a:ext cx="3313113" cy="393700"/>
          </a:xfrm>
          <a:custGeom>
            <a:avLst/>
            <a:gdLst>
              <a:gd name="T0" fmla="*/ 0 w 1889"/>
              <a:gd name="T1" fmla="*/ 2147483647 h 193"/>
              <a:gd name="T2" fmla="*/ 2147483647 w 1889"/>
              <a:gd name="T3" fmla="*/ 2147483647 h 193"/>
              <a:gd name="T4" fmla="*/ 2147483647 w 1889"/>
              <a:gd name="T5" fmla="*/ 2147483647 h 193"/>
              <a:gd name="T6" fmla="*/ 2147483647 w 1889"/>
              <a:gd name="T7" fmla="*/ 0 h 193"/>
              <a:gd name="T8" fmla="*/ 2147483647 w 1889"/>
              <a:gd name="T9" fmla="*/ 2147483647 h 193"/>
              <a:gd name="T10" fmla="*/ 2147483647 w 1889"/>
              <a:gd name="T11" fmla="*/ 2147483647 h 193"/>
              <a:gd name="T12" fmla="*/ 0 60000 65536"/>
              <a:gd name="T13" fmla="*/ 0 60000 65536"/>
              <a:gd name="T14" fmla="*/ 0 60000 65536"/>
              <a:gd name="T15" fmla="*/ 0 60000 65536"/>
              <a:gd name="T16" fmla="*/ 0 60000 65536"/>
              <a:gd name="T17" fmla="*/ 0 60000 65536"/>
              <a:gd name="T18" fmla="*/ 0 w 1889"/>
              <a:gd name="T19" fmla="*/ 0 h 193"/>
              <a:gd name="T20" fmla="*/ 1889 w 1889"/>
              <a:gd name="T21" fmla="*/ 193 h 193"/>
            </a:gdLst>
            <a:ahLst/>
            <a:cxnLst>
              <a:cxn ang="T12">
                <a:pos x="T0" y="T1"/>
              </a:cxn>
              <a:cxn ang="T13">
                <a:pos x="T2" y="T3"/>
              </a:cxn>
              <a:cxn ang="T14">
                <a:pos x="T4" y="T5"/>
              </a:cxn>
              <a:cxn ang="T15">
                <a:pos x="T6" y="T7"/>
              </a:cxn>
              <a:cxn ang="T16">
                <a:pos x="T8" y="T9"/>
              </a:cxn>
              <a:cxn ang="T17">
                <a:pos x="T10" y="T11"/>
              </a:cxn>
            </a:cxnLst>
            <a:rect l="T18" t="T19" r="T20" b="T21"/>
            <a:pathLst>
              <a:path w="1889" h="193">
                <a:moveTo>
                  <a:pt x="0" y="64"/>
                </a:moveTo>
                <a:lnTo>
                  <a:pt x="376" y="192"/>
                </a:lnTo>
                <a:lnTo>
                  <a:pt x="760" y="112"/>
                </a:lnTo>
                <a:lnTo>
                  <a:pt x="1136" y="0"/>
                </a:lnTo>
                <a:lnTo>
                  <a:pt x="1512" y="88"/>
                </a:lnTo>
                <a:lnTo>
                  <a:pt x="1888" y="136"/>
                </a:lnTo>
              </a:path>
            </a:pathLst>
          </a:custGeom>
          <a:noFill/>
          <a:ln w="25400" cap="rnd">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6929" name="Oval 73"/>
          <p:cNvSpPr>
            <a:spLocks noChangeArrowheads="1"/>
          </p:cNvSpPr>
          <p:nvPr/>
        </p:nvSpPr>
        <p:spPr bwMode="auto">
          <a:xfrm>
            <a:off x="4532313" y="3203575"/>
            <a:ext cx="57150" cy="65088"/>
          </a:xfrm>
          <a:prstGeom prst="ellipse">
            <a:avLst/>
          </a:prstGeom>
          <a:solidFill>
            <a:srgbClr val="2B2828"/>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GB"/>
          </a:p>
        </p:txBody>
      </p:sp>
      <p:sp>
        <p:nvSpPr>
          <p:cNvPr id="36930" name="Oval 74"/>
          <p:cNvSpPr>
            <a:spLocks noChangeArrowheads="1"/>
          </p:cNvSpPr>
          <p:nvPr/>
        </p:nvSpPr>
        <p:spPr bwMode="auto">
          <a:xfrm>
            <a:off x="4540250" y="3227388"/>
            <a:ext cx="55563" cy="49212"/>
          </a:xfrm>
          <a:prstGeom prst="ellipse">
            <a:avLst/>
          </a:prstGeom>
          <a:solidFill>
            <a:schemeClr val="tx1"/>
          </a:solidFill>
          <a:ln w="12700">
            <a:solidFill>
              <a:srgbClr val="FFFFFF"/>
            </a:solidFill>
            <a:round/>
            <a:headEnd/>
            <a:tailEnd/>
          </a:ln>
        </p:spPr>
        <p:txBody>
          <a:bodyPr wrap="none" anchor="ctr"/>
          <a:lstStyle/>
          <a:p>
            <a:endParaRPr lang="en-GB"/>
          </a:p>
        </p:txBody>
      </p:sp>
      <p:sp>
        <p:nvSpPr>
          <p:cNvPr id="36931" name="Oval 75"/>
          <p:cNvSpPr>
            <a:spLocks noChangeArrowheads="1"/>
          </p:cNvSpPr>
          <p:nvPr/>
        </p:nvSpPr>
        <p:spPr bwMode="auto">
          <a:xfrm>
            <a:off x="5191125" y="3481388"/>
            <a:ext cx="58738" cy="65087"/>
          </a:xfrm>
          <a:prstGeom prst="ellipse">
            <a:avLst/>
          </a:prstGeom>
          <a:solidFill>
            <a:srgbClr val="2B2828"/>
          </a:solidFill>
          <a:ln>
            <a:noFill/>
          </a:ln>
          <a:extLst>
            <a:ext uri="{91240B29-F687-4F45-9708-019B960494DF}">
              <a14:hiddenLine xmlns:a14="http://schemas.microsoft.com/office/drawing/2010/main" w="127000">
                <a:solidFill>
                  <a:srgbClr val="000000"/>
                </a:solidFill>
                <a:round/>
                <a:headEnd/>
                <a:tailEnd/>
              </a14:hiddenLine>
            </a:ext>
          </a:extLst>
        </p:spPr>
        <p:txBody>
          <a:bodyPr wrap="none" anchor="ctr"/>
          <a:lstStyle/>
          <a:p>
            <a:endParaRPr lang="en-GB"/>
          </a:p>
        </p:txBody>
      </p:sp>
      <p:sp>
        <p:nvSpPr>
          <p:cNvPr id="36932" name="Oval 76"/>
          <p:cNvSpPr>
            <a:spLocks noChangeArrowheads="1"/>
          </p:cNvSpPr>
          <p:nvPr/>
        </p:nvSpPr>
        <p:spPr bwMode="auto">
          <a:xfrm>
            <a:off x="5199063" y="3489325"/>
            <a:ext cx="55562" cy="65088"/>
          </a:xfrm>
          <a:prstGeom prst="ellipse">
            <a:avLst/>
          </a:prstGeom>
          <a:solidFill>
            <a:schemeClr val="tx1"/>
          </a:solidFill>
          <a:ln w="12700">
            <a:solidFill>
              <a:srgbClr val="FFFFFF"/>
            </a:solidFill>
            <a:round/>
            <a:headEnd/>
            <a:tailEnd/>
          </a:ln>
        </p:spPr>
        <p:txBody>
          <a:bodyPr wrap="none" anchor="ctr"/>
          <a:lstStyle/>
          <a:p>
            <a:endParaRPr lang="en-GB"/>
          </a:p>
        </p:txBody>
      </p:sp>
      <p:sp>
        <p:nvSpPr>
          <p:cNvPr id="36933" name="Oval 77"/>
          <p:cNvSpPr>
            <a:spLocks noChangeArrowheads="1"/>
          </p:cNvSpPr>
          <p:nvPr/>
        </p:nvSpPr>
        <p:spPr bwMode="auto">
          <a:xfrm>
            <a:off x="5853113" y="3317875"/>
            <a:ext cx="68262" cy="65088"/>
          </a:xfrm>
          <a:prstGeom prst="ellipse">
            <a:avLst/>
          </a:prstGeom>
          <a:solidFill>
            <a:srgbClr val="2B2828"/>
          </a:solidFill>
          <a:ln>
            <a:noFill/>
          </a:ln>
          <a:extLst>
            <a:ext uri="{91240B29-F687-4F45-9708-019B960494DF}">
              <a14:hiddenLine xmlns:a14="http://schemas.microsoft.com/office/drawing/2010/main" w="127000">
                <a:solidFill>
                  <a:srgbClr val="000000"/>
                </a:solidFill>
                <a:round/>
                <a:headEnd/>
                <a:tailEnd/>
              </a14:hiddenLine>
            </a:ext>
          </a:extLst>
        </p:spPr>
        <p:txBody>
          <a:bodyPr wrap="none" anchor="ctr"/>
          <a:lstStyle/>
          <a:p>
            <a:endParaRPr lang="en-GB"/>
          </a:p>
        </p:txBody>
      </p:sp>
      <p:sp>
        <p:nvSpPr>
          <p:cNvPr id="36934" name="Oval 78"/>
          <p:cNvSpPr>
            <a:spLocks noChangeArrowheads="1"/>
          </p:cNvSpPr>
          <p:nvPr/>
        </p:nvSpPr>
        <p:spPr bwMode="auto">
          <a:xfrm>
            <a:off x="5859463" y="3325813"/>
            <a:ext cx="57150" cy="49212"/>
          </a:xfrm>
          <a:prstGeom prst="ellipse">
            <a:avLst/>
          </a:prstGeom>
          <a:solidFill>
            <a:schemeClr val="tx1"/>
          </a:solidFill>
          <a:ln w="12700">
            <a:solidFill>
              <a:srgbClr val="FFFFFF"/>
            </a:solidFill>
            <a:round/>
            <a:headEnd/>
            <a:tailEnd/>
          </a:ln>
        </p:spPr>
        <p:txBody>
          <a:bodyPr wrap="none" anchor="ctr"/>
          <a:lstStyle/>
          <a:p>
            <a:endParaRPr lang="en-GB"/>
          </a:p>
        </p:txBody>
      </p:sp>
      <p:sp>
        <p:nvSpPr>
          <p:cNvPr id="36935" name="Oval 79"/>
          <p:cNvSpPr>
            <a:spLocks noChangeArrowheads="1"/>
          </p:cNvSpPr>
          <p:nvPr/>
        </p:nvSpPr>
        <p:spPr bwMode="auto">
          <a:xfrm>
            <a:off x="6511925" y="3087688"/>
            <a:ext cx="69850" cy="49212"/>
          </a:xfrm>
          <a:prstGeom prst="ellipse">
            <a:avLst/>
          </a:prstGeom>
          <a:solidFill>
            <a:srgbClr val="2B2828"/>
          </a:solidFill>
          <a:ln>
            <a:noFill/>
          </a:ln>
          <a:extLst>
            <a:ext uri="{91240B29-F687-4F45-9708-019B960494DF}">
              <a14:hiddenLine xmlns:a14="http://schemas.microsoft.com/office/drawing/2010/main" w="127000">
                <a:solidFill>
                  <a:srgbClr val="000000"/>
                </a:solidFill>
                <a:round/>
                <a:headEnd/>
                <a:tailEnd/>
              </a14:hiddenLine>
            </a:ext>
          </a:extLst>
        </p:spPr>
        <p:txBody>
          <a:bodyPr wrap="none" anchor="ctr"/>
          <a:lstStyle/>
          <a:p>
            <a:endParaRPr lang="en-GB"/>
          </a:p>
        </p:txBody>
      </p:sp>
      <p:sp>
        <p:nvSpPr>
          <p:cNvPr id="36936" name="Oval 80"/>
          <p:cNvSpPr>
            <a:spLocks noChangeArrowheads="1"/>
          </p:cNvSpPr>
          <p:nvPr/>
        </p:nvSpPr>
        <p:spPr bwMode="auto">
          <a:xfrm>
            <a:off x="6532563" y="3097213"/>
            <a:ext cx="57150" cy="65087"/>
          </a:xfrm>
          <a:prstGeom prst="ellipse">
            <a:avLst/>
          </a:prstGeom>
          <a:solidFill>
            <a:schemeClr val="tx2"/>
          </a:solidFill>
          <a:ln w="12700">
            <a:solidFill>
              <a:srgbClr val="FFFFFF"/>
            </a:solidFill>
            <a:round/>
            <a:headEnd/>
            <a:tailEnd/>
          </a:ln>
        </p:spPr>
        <p:txBody>
          <a:bodyPr wrap="none" anchor="ctr"/>
          <a:lstStyle/>
          <a:p>
            <a:endParaRPr lang="en-GB"/>
          </a:p>
        </p:txBody>
      </p:sp>
      <p:sp>
        <p:nvSpPr>
          <p:cNvPr id="36937" name="Oval 81"/>
          <p:cNvSpPr>
            <a:spLocks noChangeArrowheads="1"/>
          </p:cNvSpPr>
          <p:nvPr/>
        </p:nvSpPr>
        <p:spPr bwMode="auto">
          <a:xfrm>
            <a:off x="7185025" y="3268663"/>
            <a:ext cx="57150" cy="65087"/>
          </a:xfrm>
          <a:prstGeom prst="ellipse">
            <a:avLst/>
          </a:prstGeom>
          <a:solidFill>
            <a:srgbClr val="2B2828"/>
          </a:solidFill>
          <a:ln>
            <a:noFill/>
          </a:ln>
          <a:extLst>
            <a:ext uri="{91240B29-F687-4F45-9708-019B960494DF}">
              <a14:hiddenLine xmlns:a14="http://schemas.microsoft.com/office/drawing/2010/main" w="127000">
                <a:solidFill>
                  <a:srgbClr val="000000"/>
                </a:solidFill>
                <a:round/>
                <a:headEnd/>
                <a:tailEnd/>
              </a14:hiddenLine>
            </a:ext>
          </a:extLst>
        </p:spPr>
        <p:txBody>
          <a:bodyPr wrap="none" anchor="ctr"/>
          <a:lstStyle/>
          <a:p>
            <a:endParaRPr lang="en-GB"/>
          </a:p>
        </p:txBody>
      </p:sp>
      <p:sp>
        <p:nvSpPr>
          <p:cNvPr id="36938" name="Oval 82"/>
          <p:cNvSpPr>
            <a:spLocks noChangeArrowheads="1"/>
          </p:cNvSpPr>
          <p:nvPr/>
        </p:nvSpPr>
        <p:spPr bwMode="auto">
          <a:xfrm>
            <a:off x="7186613" y="3279775"/>
            <a:ext cx="55562" cy="49213"/>
          </a:xfrm>
          <a:prstGeom prst="ellipse">
            <a:avLst/>
          </a:prstGeom>
          <a:solidFill>
            <a:schemeClr val="tx1"/>
          </a:solidFill>
          <a:ln w="12700">
            <a:solidFill>
              <a:srgbClr val="FFFFFF"/>
            </a:solidFill>
            <a:round/>
            <a:headEnd/>
            <a:tailEnd/>
          </a:ln>
        </p:spPr>
        <p:txBody>
          <a:bodyPr wrap="none" anchor="ctr"/>
          <a:lstStyle/>
          <a:p>
            <a:endParaRPr lang="en-GB"/>
          </a:p>
        </p:txBody>
      </p:sp>
      <p:sp>
        <p:nvSpPr>
          <p:cNvPr id="36939" name="Oval 83"/>
          <p:cNvSpPr>
            <a:spLocks noChangeArrowheads="1"/>
          </p:cNvSpPr>
          <p:nvPr/>
        </p:nvSpPr>
        <p:spPr bwMode="auto">
          <a:xfrm>
            <a:off x="7843838" y="3367088"/>
            <a:ext cx="57150" cy="65087"/>
          </a:xfrm>
          <a:prstGeom prst="ellipse">
            <a:avLst/>
          </a:prstGeom>
          <a:solidFill>
            <a:srgbClr val="2B2828"/>
          </a:solidFill>
          <a:ln>
            <a:noFill/>
          </a:ln>
          <a:extLst>
            <a:ext uri="{91240B29-F687-4F45-9708-019B960494DF}">
              <a14:hiddenLine xmlns:a14="http://schemas.microsoft.com/office/drawing/2010/main" w="127000">
                <a:solidFill>
                  <a:srgbClr val="000000"/>
                </a:solidFill>
                <a:round/>
                <a:headEnd/>
                <a:tailEnd/>
              </a14:hiddenLine>
            </a:ext>
          </a:extLst>
        </p:spPr>
        <p:txBody>
          <a:bodyPr wrap="none" anchor="ctr"/>
          <a:lstStyle/>
          <a:p>
            <a:endParaRPr lang="en-GB"/>
          </a:p>
        </p:txBody>
      </p:sp>
      <p:sp>
        <p:nvSpPr>
          <p:cNvPr id="36940" name="Oval 84"/>
          <p:cNvSpPr>
            <a:spLocks noChangeArrowheads="1"/>
          </p:cNvSpPr>
          <p:nvPr/>
        </p:nvSpPr>
        <p:spPr bwMode="auto">
          <a:xfrm>
            <a:off x="7851775" y="3375025"/>
            <a:ext cx="55563" cy="65088"/>
          </a:xfrm>
          <a:prstGeom prst="ellipse">
            <a:avLst/>
          </a:prstGeom>
          <a:solidFill>
            <a:schemeClr val="tx1"/>
          </a:solidFill>
          <a:ln w="12700">
            <a:solidFill>
              <a:srgbClr val="FFFFFF"/>
            </a:solidFill>
            <a:round/>
            <a:headEnd/>
            <a:tailEnd/>
          </a:ln>
        </p:spPr>
        <p:txBody>
          <a:bodyPr wrap="none" anchor="ctr"/>
          <a:lstStyle/>
          <a:p>
            <a:endParaRPr lang="en-GB"/>
          </a:p>
        </p:txBody>
      </p:sp>
      <p:sp>
        <p:nvSpPr>
          <p:cNvPr id="60501" name="Rectangle 85"/>
          <p:cNvSpPr>
            <a:spLocks noChangeArrowheads="1"/>
          </p:cNvSpPr>
          <p:nvPr/>
        </p:nvSpPr>
        <p:spPr bwMode="auto">
          <a:xfrm>
            <a:off x="3948113" y="4745038"/>
            <a:ext cx="231775" cy="271462"/>
          </a:xfrm>
          <a:prstGeom prst="rect">
            <a:avLst/>
          </a:prstGeom>
          <a:noFill/>
          <a:ln w="12700">
            <a:noFill/>
            <a:miter lim="800000"/>
            <a:headEnd/>
            <a:tailEnd/>
          </a:ln>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a:t>
            </a:r>
          </a:p>
        </p:txBody>
      </p:sp>
      <p:sp>
        <p:nvSpPr>
          <p:cNvPr id="60502" name="Rectangle 86"/>
          <p:cNvSpPr>
            <a:spLocks noChangeArrowheads="1"/>
          </p:cNvSpPr>
          <p:nvPr/>
        </p:nvSpPr>
        <p:spPr bwMode="auto">
          <a:xfrm>
            <a:off x="3989388" y="4745038"/>
            <a:ext cx="265112" cy="271462"/>
          </a:xfrm>
          <a:prstGeom prst="rect">
            <a:avLst/>
          </a:prstGeom>
          <a:noFill/>
          <a:ln w="12700">
            <a:noFill/>
            <a:miter lim="800000"/>
            <a:headEnd/>
            <a:tailEnd/>
          </a:ln>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2</a:t>
            </a:r>
          </a:p>
        </p:txBody>
      </p:sp>
      <p:sp>
        <p:nvSpPr>
          <p:cNvPr id="60503" name="Rectangle 87"/>
          <p:cNvSpPr>
            <a:spLocks noChangeArrowheads="1"/>
          </p:cNvSpPr>
          <p:nvPr/>
        </p:nvSpPr>
        <p:spPr bwMode="auto">
          <a:xfrm>
            <a:off x="3948113" y="3779838"/>
            <a:ext cx="231775" cy="271462"/>
          </a:xfrm>
          <a:prstGeom prst="rect">
            <a:avLst/>
          </a:prstGeom>
          <a:noFill/>
          <a:ln w="12700">
            <a:noFill/>
            <a:miter lim="800000"/>
            <a:headEnd/>
            <a:tailEnd/>
          </a:ln>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a:t>
            </a:r>
          </a:p>
        </p:txBody>
      </p:sp>
      <p:sp>
        <p:nvSpPr>
          <p:cNvPr id="60504" name="Rectangle 88"/>
          <p:cNvSpPr>
            <a:spLocks noChangeArrowheads="1"/>
          </p:cNvSpPr>
          <p:nvPr/>
        </p:nvSpPr>
        <p:spPr bwMode="auto">
          <a:xfrm>
            <a:off x="3989388" y="3779838"/>
            <a:ext cx="265112" cy="271462"/>
          </a:xfrm>
          <a:prstGeom prst="rect">
            <a:avLst/>
          </a:prstGeom>
          <a:noFill/>
          <a:ln w="12700">
            <a:noFill/>
            <a:miter lim="800000"/>
            <a:headEnd/>
            <a:tailEnd/>
          </a:ln>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1</a:t>
            </a:r>
          </a:p>
        </p:txBody>
      </p:sp>
      <p:sp>
        <p:nvSpPr>
          <p:cNvPr id="60505" name="Rectangle 89"/>
          <p:cNvSpPr>
            <a:spLocks noChangeArrowheads="1"/>
          </p:cNvSpPr>
          <p:nvPr/>
        </p:nvSpPr>
        <p:spPr bwMode="auto">
          <a:xfrm>
            <a:off x="4005263" y="2814638"/>
            <a:ext cx="265112" cy="271462"/>
          </a:xfrm>
          <a:prstGeom prst="rect">
            <a:avLst/>
          </a:prstGeom>
          <a:noFill/>
          <a:ln w="12700">
            <a:noFill/>
            <a:miter lim="800000"/>
            <a:headEnd/>
            <a:tailEnd/>
          </a:ln>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0</a:t>
            </a:r>
          </a:p>
        </p:txBody>
      </p:sp>
      <p:sp>
        <p:nvSpPr>
          <p:cNvPr id="60506" name="Rectangle 90"/>
          <p:cNvSpPr>
            <a:spLocks noChangeArrowheads="1"/>
          </p:cNvSpPr>
          <p:nvPr/>
        </p:nvSpPr>
        <p:spPr bwMode="auto">
          <a:xfrm>
            <a:off x="4005263" y="1865313"/>
            <a:ext cx="265112" cy="271462"/>
          </a:xfrm>
          <a:prstGeom prst="rect">
            <a:avLst/>
          </a:prstGeom>
          <a:noFill/>
          <a:ln w="12700">
            <a:noFill/>
            <a:miter lim="800000"/>
            <a:headEnd/>
            <a:tailEnd/>
          </a:ln>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1</a:t>
            </a:r>
          </a:p>
        </p:txBody>
      </p:sp>
      <p:grpSp>
        <p:nvGrpSpPr>
          <p:cNvPr id="36947" name="Group 91"/>
          <p:cNvGrpSpPr>
            <a:grpSpLocks/>
          </p:cNvGrpSpPr>
          <p:nvPr/>
        </p:nvGrpSpPr>
        <p:grpSpPr bwMode="auto">
          <a:xfrm>
            <a:off x="4799013" y="2101850"/>
            <a:ext cx="2092325" cy="271463"/>
            <a:chOff x="3472" y="1742"/>
            <a:chExt cx="1193" cy="133"/>
          </a:xfrm>
        </p:grpSpPr>
        <p:sp>
          <p:nvSpPr>
            <p:cNvPr id="60508" name="Oval 92"/>
            <p:cNvSpPr>
              <a:spLocks noChangeArrowheads="1"/>
            </p:cNvSpPr>
            <p:nvPr/>
          </p:nvSpPr>
          <p:spPr bwMode="auto">
            <a:xfrm>
              <a:off x="3544" y="1800"/>
              <a:ext cx="33" cy="39"/>
            </a:xfrm>
            <a:prstGeom prst="ellipse">
              <a:avLst/>
            </a:prstGeom>
            <a:solidFill>
              <a:srgbClr val="9C0C7F"/>
            </a:solidFill>
            <a:ln w="12700">
              <a:noFill/>
              <a:round/>
              <a:headEnd/>
              <a:tailEnd/>
            </a:ln>
            <a:effectLst>
              <a:outerShdw dist="35921" dir="2700000" algn="ctr" rotWithShape="0">
                <a:schemeClr val="tx1"/>
              </a:outerShdw>
            </a:effectLst>
          </p:spPr>
          <p:txBody>
            <a:bodyPr wrap="none" anchor="ctr"/>
            <a:lstStyle/>
            <a:p>
              <a:pPr>
                <a:defRPr/>
              </a:pPr>
              <a:endParaRPr lang="en-GB">
                <a:latin typeface="Arial" pitchFamily="34" charset="0"/>
              </a:endParaRPr>
            </a:p>
          </p:txBody>
        </p:sp>
        <p:sp>
          <p:nvSpPr>
            <p:cNvPr id="60509" name="Oval 93"/>
            <p:cNvSpPr>
              <a:spLocks noChangeArrowheads="1"/>
            </p:cNvSpPr>
            <p:nvPr/>
          </p:nvSpPr>
          <p:spPr bwMode="auto">
            <a:xfrm>
              <a:off x="3548" y="1800"/>
              <a:ext cx="35" cy="40"/>
            </a:xfrm>
            <a:prstGeom prst="ellipse">
              <a:avLst/>
            </a:prstGeom>
            <a:solidFill>
              <a:schemeClr val="tx2"/>
            </a:solidFill>
            <a:ln w="12700">
              <a:solidFill>
                <a:srgbClr val="FFFF00"/>
              </a:solidFill>
              <a:round/>
              <a:headEnd/>
              <a:tailEnd/>
            </a:ln>
            <a:effectLst>
              <a:outerShdw dist="35921" dir="2700000" algn="ctr" rotWithShape="0">
                <a:schemeClr val="tx1"/>
              </a:outerShdw>
            </a:effectLst>
          </p:spPr>
          <p:txBody>
            <a:bodyPr wrap="none" anchor="ctr"/>
            <a:lstStyle/>
            <a:p>
              <a:pPr>
                <a:defRPr/>
              </a:pPr>
              <a:endParaRPr lang="en-GB">
                <a:latin typeface="Arial" pitchFamily="34" charset="0"/>
              </a:endParaRPr>
            </a:p>
          </p:txBody>
        </p:sp>
        <p:sp>
          <p:nvSpPr>
            <p:cNvPr id="60510" name="Rectangle 94"/>
            <p:cNvSpPr>
              <a:spLocks noChangeArrowheads="1"/>
            </p:cNvSpPr>
            <p:nvPr/>
          </p:nvSpPr>
          <p:spPr bwMode="auto">
            <a:xfrm>
              <a:off x="3678" y="1742"/>
              <a:ext cx="171"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O</a:t>
              </a:r>
            </a:p>
          </p:txBody>
        </p:sp>
        <p:sp>
          <p:nvSpPr>
            <p:cNvPr id="60511" name="Rectangle 95"/>
            <p:cNvSpPr>
              <a:spLocks noChangeArrowheads="1"/>
            </p:cNvSpPr>
            <p:nvPr/>
          </p:nvSpPr>
          <p:spPr bwMode="auto">
            <a:xfrm>
              <a:off x="3742" y="1742"/>
              <a:ext cx="129"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l</a:t>
              </a:r>
            </a:p>
          </p:txBody>
        </p:sp>
        <p:sp>
          <p:nvSpPr>
            <p:cNvPr id="60512" name="Rectangle 96"/>
            <p:cNvSpPr>
              <a:spLocks noChangeArrowheads="1"/>
            </p:cNvSpPr>
            <p:nvPr/>
          </p:nvSpPr>
          <p:spPr bwMode="auto">
            <a:xfrm>
              <a:off x="3760" y="1742"/>
              <a:ext cx="157"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d</a:t>
              </a:r>
            </a:p>
          </p:txBody>
        </p:sp>
        <p:sp>
          <p:nvSpPr>
            <p:cNvPr id="60513" name="Rectangle 97"/>
            <p:cNvSpPr>
              <a:spLocks noChangeArrowheads="1"/>
            </p:cNvSpPr>
            <p:nvPr/>
          </p:nvSpPr>
          <p:spPr bwMode="auto">
            <a:xfrm>
              <a:off x="3807" y="1742"/>
              <a:ext cx="151"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e</a:t>
              </a:r>
            </a:p>
          </p:txBody>
        </p:sp>
        <p:sp>
          <p:nvSpPr>
            <p:cNvPr id="60514" name="Rectangle 98"/>
            <p:cNvSpPr>
              <a:spLocks noChangeArrowheads="1"/>
            </p:cNvSpPr>
            <p:nvPr/>
          </p:nvSpPr>
          <p:spPr bwMode="auto">
            <a:xfrm>
              <a:off x="3855" y="1742"/>
              <a:ext cx="137"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r</a:t>
              </a:r>
            </a:p>
          </p:txBody>
        </p:sp>
        <p:sp>
          <p:nvSpPr>
            <p:cNvPr id="60515" name="Rectangle 99"/>
            <p:cNvSpPr>
              <a:spLocks noChangeArrowheads="1"/>
            </p:cNvSpPr>
            <p:nvPr/>
          </p:nvSpPr>
          <p:spPr bwMode="auto">
            <a:xfrm>
              <a:off x="3883" y="1742"/>
              <a:ext cx="128"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 </a:t>
              </a:r>
            </a:p>
          </p:txBody>
        </p:sp>
        <p:sp>
          <p:nvSpPr>
            <p:cNvPr id="60516" name="Rectangle 100"/>
            <p:cNvSpPr>
              <a:spLocks noChangeArrowheads="1"/>
            </p:cNvSpPr>
            <p:nvPr/>
          </p:nvSpPr>
          <p:spPr bwMode="auto">
            <a:xfrm>
              <a:off x="3901" y="1742"/>
              <a:ext cx="166"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A</a:t>
              </a:r>
            </a:p>
          </p:txBody>
        </p:sp>
        <p:sp>
          <p:nvSpPr>
            <p:cNvPr id="60517" name="Rectangle 101"/>
            <p:cNvSpPr>
              <a:spLocks noChangeArrowheads="1"/>
            </p:cNvSpPr>
            <p:nvPr/>
          </p:nvSpPr>
          <p:spPr bwMode="auto">
            <a:xfrm>
              <a:off x="3957" y="1742"/>
              <a:ext cx="128"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l</a:t>
              </a:r>
            </a:p>
          </p:txBody>
        </p:sp>
        <p:sp>
          <p:nvSpPr>
            <p:cNvPr id="60518" name="Rectangle 102"/>
            <p:cNvSpPr>
              <a:spLocks noChangeArrowheads="1"/>
            </p:cNvSpPr>
            <p:nvPr/>
          </p:nvSpPr>
          <p:spPr bwMode="auto">
            <a:xfrm>
              <a:off x="3976" y="1742"/>
              <a:ext cx="151"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c</a:t>
              </a:r>
            </a:p>
          </p:txBody>
        </p:sp>
        <p:sp>
          <p:nvSpPr>
            <p:cNvPr id="60519" name="Rectangle 103"/>
            <p:cNvSpPr>
              <a:spLocks noChangeArrowheads="1"/>
            </p:cNvSpPr>
            <p:nvPr/>
          </p:nvSpPr>
          <p:spPr bwMode="auto">
            <a:xfrm>
              <a:off x="4023" y="1742"/>
              <a:ext cx="157"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o</a:t>
              </a:r>
            </a:p>
          </p:txBody>
        </p:sp>
        <p:sp>
          <p:nvSpPr>
            <p:cNvPr id="60520" name="Rectangle 104"/>
            <p:cNvSpPr>
              <a:spLocks noChangeArrowheads="1"/>
            </p:cNvSpPr>
            <p:nvPr/>
          </p:nvSpPr>
          <p:spPr bwMode="auto">
            <a:xfrm>
              <a:off x="4066" y="1742"/>
              <a:ext cx="157"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h</a:t>
              </a:r>
            </a:p>
          </p:txBody>
        </p:sp>
        <p:sp>
          <p:nvSpPr>
            <p:cNvPr id="60521" name="Rectangle 105"/>
            <p:cNvSpPr>
              <a:spLocks noChangeArrowheads="1"/>
            </p:cNvSpPr>
            <p:nvPr/>
          </p:nvSpPr>
          <p:spPr bwMode="auto">
            <a:xfrm>
              <a:off x="4118" y="1742"/>
              <a:ext cx="157"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o</a:t>
              </a:r>
            </a:p>
          </p:txBody>
        </p:sp>
        <p:sp>
          <p:nvSpPr>
            <p:cNvPr id="60522" name="Rectangle 106"/>
            <p:cNvSpPr>
              <a:spLocks noChangeArrowheads="1"/>
            </p:cNvSpPr>
            <p:nvPr/>
          </p:nvSpPr>
          <p:spPr bwMode="auto">
            <a:xfrm>
              <a:off x="4163" y="1742"/>
              <a:ext cx="129"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l</a:t>
              </a:r>
            </a:p>
          </p:txBody>
        </p:sp>
        <p:sp>
          <p:nvSpPr>
            <p:cNvPr id="60523" name="Rectangle 107"/>
            <p:cNvSpPr>
              <a:spLocks noChangeArrowheads="1"/>
            </p:cNvSpPr>
            <p:nvPr/>
          </p:nvSpPr>
          <p:spPr bwMode="auto">
            <a:xfrm>
              <a:off x="4182" y="1742"/>
              <a:ext cx="129"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i</a:t>
              </a:r>
            </a:p>
          </p:txBody>
        </p:sp>
        <p:sp>
          <p:nvSpPr>
            <p:cNvPr id="60524" name="Rectangle 108"/>
            <p:cNvSpPr>
              <a:spLocks noChangeArrowheads="1"/>
            </p:cNvSpPr>
            <p:nvPr/>
          </p:nvSpPr>
          <p:spPr bwMode="auto">
            <a:xfrm>
              <a:off x="4200" y="1742"/>
              <a:ext cx="151"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c</a:t>
              </a:r>
            </a:p>
          </p:txBody>
        </p:sp>
        <p:sp>
          <p:nvSpPr>
            <p:cNvPr id="60525" name="Rectangle 109"/>
            <p:cNvSpPr>
              <a:spLocks noChangeArrowheads="1"/>
            </p:cNvSpPr>
            <p:nvPr/>
          </p:nvSpPr>
          <p:spPr bwMode="auto">
            <a:xfrm>
              <a:off x="4246" y="1742"/>
              <a:ext cx="151"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s</a:t>
              </a:r>
            </a:p>
          </p:txBody>
        </p:sp>
        <p:sp>
          <p:nvSpPr>
            <p:cNvPr id="60526" name="Rectangle 110"/>
            <p:cNvSpPr>
              <a:spLocks noChangeArrowheads="1"/>
            </p:cNvSpPr>
            <p:nvPr/>
          </p:nvSpPr>
          <p:spPr bwMode="auto">
            <a:xfrm>
              <a:off x="4294" y="1742"/>
              <a:ext cx="129"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 </a:t>
              </a:r>
            </a:p>
          </p:txBody>
        </p:sp>
        <p:sp>
          <p:nvSpPr>
            <p:cNvPr id="60527" name="Rectangle 111"/>
            <p:cNvSpPr>
              <a:spLocks noChangeArrowheads="1"/>
            </p:cNvSpPr>
            <p:nvPr/>
          </p:nvSpPr>
          <p:spPr bwMode="auto">
            <a:xfrm>
              <a:off x="4312" y="1742"/>
              <a:ext cx="132"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a:t>
              </a:r>
            </a:p>
          </p:txBody>
        </p:sp>
        <p:sp>
          <p:nvSpPr>
            <p:cNvPr id="60528" name="Rectangle 112"/>
            <p:cNvSpPr>
              <a:spLocks noChangeArrowheads="1"/>
            </p:cNvSpPr>
            <p:nvPr/>
          </p:nvSpPr>
          <p:spPr bwMode="auto">
            <a:xfrm>
              <a:off x="4340" y="1742"/>
              <a:ext cx="166"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N</a:t>
              </a:r>
            </a:p>
          </p:txBody>
        </p:sp>
        <p:sp>
          <p:nvSpPr>
            <p:cNvPr id="60529" name="Rectangle 113"/>
            <p:cNvSpPr>
              <a:spLocks noChangeArrowheads="1"/>
            </p:cNvSpPr>
            <p:nvPr/>
          </p:nvSpPr>
          <p:spPr bwMode="auto">
            <a:xfrm>
              <a:off x="4396" y="1742"/>
              <a:ext cx="154"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a:t>
              </a:r>
            </a:p>
          </p:txBody>
        </p:sp>
        <p:sp>
          <p:nvSpPr>
            <p:cNvPr id="60530" name="Rectangle 114"/>
            <p:cNvSpPr>
              <a:spLocks noChangeArrowheads="1"/>
            </p:cNvSpPr>
            <p:nvPr/>
          </p:nvSpPr>
          <p:spPr bwMode="auto">
            <a:xfrm>
              <a:off x="4444" y="1742"/>
              <a:ext cx="151"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2</a:t>
              </a:r>
            </a:p>
          </p:txBody>
        </p:sp>
        <p:sp>
          <p:nvSpPr>
            <p:cNvPr id="60531" name="Rectangle 115"/>
            <p:cNvSpPr>
              <a:spLocks noChangeArrowheads="1"/>
            </p:cNvSpPr>
            <p:nvPr/>
          </p:nvSpPr>
          <p:spPr bwMode="auto">
            <a:xfrm>
              <a:off x="4487" y="1742"/>
              <a:ext cx="151"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9</a:t>
              </a:r>
            </a:p>
          </p:txBody>
        </p:sp>
        <p:sp>
          <p:nvSpPr>
            <p:cNvPr id="60532" name="Rectangle 116"/>
            <p:cNvSpPr>
              <a:spLocks noChangeArrowheads="1"/>
            </p:cNvSpPr>
            <p:nvPr/>
          </p:nvSpPr>
          <p:spPr bwMode="auto">
            <a:xfrm>
              <a:off x="4533" y="1742"/>
              <a:ext cx="132"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a:t>
              </a:r>
            </a:p>
          </p:txBody>
        </p:sp>
        <p:sp>
          <p:nvSpPr>
            <p:cNvPr id="60533" name="Line 117"/>
            <p:cNvSpPr>
              <a:spLocks noChangeShapeType="1"/>
            </p:cNvSpPr>
            <p:nvPr/>
          </p:nvSpPr>
          <p:spPr bwMode="auto">
            <a:xfrm>
              <a:off x="3472" y="1820"/>
              <a:ext cx="200" cy="4"/>
            </a:xfrm>
            <a:prstGeom prst="line">
              <a:avLst/>
            </a:prstGeom>
            <a:noFill/>
            <a:ln w="25400">
              <a:solidFill>
                <a:srgbClr val="FFFF00"/>
              </a:solidFill>
              <a:round/>
              <a:headEnd/>
              <a:tailEnd/>
            </a:ln>
            <a:effectLst>
              <a:outerShdw dist="35921" dir="2700000" algn="ctr" rotWithShape="0">
                <a:schemeClr val="tx1"/>
              </a:outerShdw>
            </a:effectLst>
          </p:spPr>
          <p:txBody>
            <a:bodyPr wrap="none" anchor="ctr"/>
            <a:lstStyle/>
            <a:p>
              <a:pPr>
                <a:defRPr/>
              </a:pPr>
              <a:endParaRPr lang="en-GB">
                <a:latin typeface="Arial" pitchFamily="34" charset="0"/>
              </a:endParaRPr>
            </a:p>
          </p:txBody>
        </p:sp>
      </p:grpSp>
      <p:grpSp>
        <p:nvGrpSpPr>
          <p:cNvPr id="36948" name="Group 118"/>
          <p:cNvGrpSpPr>
            <a:grpSpLocks/>
          </p:cNvGrpSpPr>
          <p:nvPr/>
        </p:nvGrpSpPr>
        <p:grpSpPr bwMode="auto">
          <a:xfrm>
            <a:off x="4799013" y="1752600"/>
            <a:ext cx="2290762" cy="271463"/>
            <a:chOff x="3472" y="1571"/>
            <a:chExt cx="1306" cy="133"/>
          </a:xfrm>
        </p:grpSpPr>
        <p:grpSp>
          <p:nvGrpSpPr>
            <p:cNvPr id="36964" name="Group 119"/>
            <p:cNvGrpSpPr>
              <a:grpSpLocks/>
            </p:cNvGrpSpPr>
            <p:nvPr/>
          </p:nvGrpSpPr>
          <p:grpSpPr bwMode="auto">
            <a:xfrm>
              <a:off x="3472" y="1648"/>
              <a:ext cx="201" cy="47"/>
              <a:chOff x="3472" y="1696"/>
              <a:chExt cx="201" cy="47"/>
            </a:xfrm>
          </p:grpSpPr>
          <p:sp>
            <p:nvSpPr>
              <p:cNvPr id="60536" name="Line 120"/>
              <p:cNvSpPr>
                <a:spLocks noChangeShapeType="1"/>
              </p:cNvSpPr>
              <p:nvPr/>
            </p:nvSpPr>
            <p:spPr bwMode="auto">
              <a:xfrm>
                <a:off x="3472" y="1720"/>
                <a:ext cx="201" cy="0"/>
              </a:xfrm>
              <a:prstGeom prst="line">
                <a:avLst/>
              </a:prstGeom>
              <a:noFill/>
              <a:ln w="25400">
                <a:solidFill>
                  <a:srgbClr val="FFFFFF"/>
                </a:solidFill>
                <a:round/>
                <a:headEnd/>
                <a:tailEnd/>
              </a:ln>
              <a:effectLst>
                <a:outerShdw dist="35921" dir="2700000" algn="ctr" rotWithShape="0">
                  <a:schemeClr val="tx1"/>
                </a:outerShdw>
              </a:effectLst>
            </p:spPr>
            <p:txBody>
              <a:bodyPr wrap="none" anchor="ctr"/>
              <a:lstStyle/>
              <a:p>
                <a:pPr>
                  <a:defRPr/>
                </a:pPr>
                <a:endParaRPr lang="en-GB">
                  <a:latin typeface="Arial" pitchFamily="34" charset="0"/>
                </a:endParaRPr>
              </a:p>
            </p:txBody>
          </p:sp>
          <p:sp>
            <p:nvSpPr>
              <p:cNvPr id="60537" name="Oval 121"/>
              <p:cNvSpPr>
                <a:spLocks noChangeArrowheads="1"/>
              </p:cNvSpPr>
              <p:nvPr/>
            </p:nvSpPr>
            <p:spPr bwMode="auto">
              <a:xfrm>
                <a:off x="3544" y="1704"/>
                <a:ext cx="33" cy="39"/>
              </a:xfrm>
              <a:prstGeom prst="ellipse">
                <a:avLst/>
              </a:prstGeom>
              <a:solidFill>
                <a:srgbClr val="2B2828"/>
              </a:solidFill>
              <a:ln w="12700">
                <a:noFill/>
                <a:round/>
                <a:headEnd/>
                <a:tailEnd/>
              </a:ln>
              <a:effectLst>
                <a:outerShdw dist="35921" dir="2700000" algn="ctr" rotWithShape="0">
                  <a:schemeClr val="tx1"/>
                </a:outerShdw>
              </a:effectLst>
            </p:spPr>
            <p:txBody>
              <a:bodyPr wrap="none" anchor="ctr"/>
              <a:lstStyle/>
              <a:p>
                <a:pPr>
                  <a:defRPr/>
                </a:pPr>
                <a:endParaRPr lang="en-GB">
                  <a:latin typeface="Arial" pitchFamily="34" charset="0"/>
                </a:endParaRPr>
              </a:p>
            </p:txBody>
          </p:sp>
          <p:sp>
            <p:nvSpPr>
              <p:cNvPr id="60538" name="Oval 122"/>
              <p:cNvSpPr>
                <a:spLocks noChangeArrowheads="1"/>
              </p:cNvSpPr>
              <p:nvPr/>
            </p:nvSpPr>
            <p:spPr bwMode="auto">
              <a:xfrm>
                <a:off x="3548" y="1696"/>
                <a:ext cx="36" cy="40"/>
              </a:xfrm>
              <a:prstGeom prst="ellipse">
                <a:avLst/>
              </a:prstGeom>
              <a:solidFill>
                <a:schemeClr val="tx1"/>
              </a:solidFill>
              <a:ln w="12700">
                <a:solidFill>
                  <a:srgbClr val="FFFFFF"/>
                </a:solidFill>
                <a:round/>
                <a:headEnd/>
                <a:tailEnd/>
              </a:ln>
              <a:effectLst>
                <a:outerShdw dist="35921" dir="2700000" algn="ctr" rotWithShape="0">
                  <a:schemeClr val="tx1"/>
                </a:outerShdw>
              </a:effectLst>
            </p:spPr>
            <p:txBody>
              <a:bodyPr wrap="none" anchor="ctr"/>
              <a:lstStyle/>
              <a:p>
                <a:pPr>
                  <a:defRPr/>
                </a:pPr>
                <a:endParaRPr lang="en-GB">
                  <a:latin typeface="Arial" pitchFamily="34" charset="0"/>
                </a:endParaRPr>
              </a:p>
            </p:txBody>
          </p:sp>
        </p:grpSp>
        <p:sp>
          <p:nvSpPr>
            <p:cNvPr id="60539" name="Rectangle 123"/>
            <p:cNvSpPr>
              <a:spLocks noChangeArrowheads="1"/>
            </p:cNvSpPr>
            <p:nvPr/>
          </p:nvSpPr>
          <p:spPr bwMode="auto">
            <a:xfrm>
              <a:off x="3678" y="1571"/>
              <a:ext cx="157"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Y</a:t>
              </a:r>
            </a:p>
          </p:txBody>
        </p:sp>
        <p:sp>
          <p:nvSpPr>
            <p:cNvPr id="60540" name="Rectangle 124"/>
            <p:cNvSpPr>
              <a:spLocks noChangeArrowheads="1"/>
            </p:cNvSpPr>
            <p:nvPr/>
          </p:nvSpPr>
          <p:spPr bwMode="auto">
            <a:xfrm>
              <a:off x="3733" y="1571"/>
              <a:ext cx="157"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o</a:t>
              </a:r>
            </a:p>
          </p:txBody>
        </p:sp>
        <p:sp>
          <p:nvSpPr>
            <p:cNvPr id="60541" name="Rectangle 125"/>
            <p:cNvSpPr>
              <a:spLocks noChangeArrowheads="1"/>
            </p:cNvSpPr>
            <p:nvPr/>
          </p:nvSpPr>
          <p:spPr bwMode="auto">
            <a:xfrm>
              <a:off x="3778" y="1571"/>
              <a:ext cx="156"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u</a:t>
              </a:r>
            </a:p>
          </p:txBody>
        </p:sp>
        <p:sp>
          <p:nvSpPr>
            <p:cNvPr id="60542" name="Rectangle 126"/>
            <p:cNvSpPr>
              <a:spLocks noChangeArrowheads="1"/>
            </p:cNvSpPr>
            <p:nvPr/>
          </p:nvSpPr>
          <p:spPr bwMode="auto">
            <a:xfrm>
              <a:off x="3825" y="1571"/>
              <a:ext cx="157"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latin typeface="Arial" pitchFamily="34" charset="0"/>
                </a:rPr>
                <a:t>n</a:t>
              </a:r>
            </a:p>
          </p:txBody>
        </p:sp>
        <p:sp>
          <p:nvSpPr>
            <p:cNvPr id="60543" name="Rectangle 127"/>
            <p:cNvSpPr>
              <a:spLocks noChangeArrowheads="1"/>
            </p:cNvSpPr>
            <p:nvPr/>
          </p:nvSpPr>
          <p:spPr bwMode="auto">
            <a:xfrm>
              <a:off x="3872" y="1571"/>
              <a:ext cx="157"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g</a:t>
              </a:r>
            </a:p>
          </p:txBody>
        </p:sp>
        <p:sp>
          <p:nvSpPr>
            <p:cNvPr id="60544" name="Rectangle 128"/>
            <p:cNvSpPr>
              <a:spLocks noChangeArrowheads="1"/>
            </p:cNvSpPr>
            <p:nvPr/>
          </p:nvSpPr>
          <p:spPr bwMode="auto">
            <a:xfrm>
              <a:off x="3917" y="1571"/>
              <a:ext cx="151"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e</a:t>
              </a:r>
            </a:p>
          </p:txBody>
        </p:sp>
        <p:sp>
          <p:nvSpPr>
            <p:cNvPr id="60545" name="Rectangle 129"/>
            <p:cNvSpPr>
              <a:spLocks noChangeArrowheads="1"/>
            </p:cNvSpPr>
            <p:nvPr/>
          </p:nvSpPr>
          <p:spPr bwMode="auto">
            <a:xfrm>
              <a:off x="3966" y="1571"/>
              <a:ext cx="137"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r</a:t>
              </a:r>
            </a:p>
          </p:txBody>
        </p:sp>
        <p:sp>
          <p:nvSpPr>
            <p:cNvPr id="60546" name="Rectangle 130"/>
            <p:cNvSpPr>
              <a:spLocks noChangeArrowheads="1"/>
            </p:cNvSpPr>
            <p:nvPr/>
          </p:nvSpPr>
          <p:spPr bwMode="auto">
            <a:xfrm>
              <a:off x="3994" y="1571"/>
              <a:ext cx="128"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 </a:t>
              </a:r>
            </a:p>
          </p:txBody>
        </p:sp>
        <p:sp>
          <p:nvSpPr>
            <p:cNvPr id="60547" name="Rectangle 131"/>
            <p:cNvSpPr>
              <a:spLocks noChangeArrowheads="1"/>
            </p:cNvSpPr>
            <p:nvPr/>
          </p:nvSpPr>
          <p:spPr bwMode="auto">
            <a:xfrm>
              <a:off x="4013" y="1571"/>
              <a:ext cx="166"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A</a:t>
              </a:r>
            </a:p>
          </p:txBody>
        </p:sp>
        <p:sp>
          <p:nvSpPr>
            <p:cNvPr id="60548" name="Rectangle 132"/>
            <p:cNvSpPr>
              <a:spLocks noChangeArrowheads="1"/>
            </p:cNvSpPr>
            <p:nvPr/>
          </p:nvSpPr>
          <p:spPr bwMode="auto">
            <a:xfrm>
              <a:off x="4068" y="1571"/>
              <a:ext cx="128"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l</a:t>
              </a:r>
            </a:p>
          </p:txBody>
        </p:sp>
        <p:sp>
          <p:nvSpPr>
            <p:cNvPr id="60549" name="Rectangle 133"/>
            <p:cNvSpPr>
              <a:spLocks noChangeArrowheads="1"/>
            </p:cNvSpPr>
            <p:nvPr/>
          </p:nvSpPr>
          <p:spPr bwMode="auto">
            <a:xfrm>
              <a:off x="4085" y="1571"/>
              <a:ext cx="151"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c</a:t>
              </a:r>
            </a:p>
          </p:txBody>
        </p:sp>
        <p:sp>
          <p:nvSpPr>
            <p:cNvPr id="60550" name="Rectangle 134"/>
            <p:cNvSpPr>
              <a:spLocks noChangeArrowheads="1"/>
            </p:cNvSpPr>
            <p:nvPr/>
          </p:nvSpPr>
          <p:spPr bwMode="auto">
            <a:xfrm>
              <a:off x="4131" y="1571"/>
              <a:ext cx="156"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o</a:t>
              </a:r>
            </a:p>
          </p:txBody>
        </p:sp>
        <p:sp>
          <p:nvSpPr>
            <p:cNvPr id="60551" name="Rectangle 135"/>
            <p:cNvSpPr>
              <a:spLocks noChangeArrowheads="1"/>
            </p:cNvSpPr>
            <p:nvPr/>
          </p:nvSpPr>
          <p:spPr bwMode="auto">
            <a:xfrm>
              <a:off x="4182" y="1571"/>
              <a:ext cx="157"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h</a:t>
              </a:r>
            </a:p>
          </p:txBody>
        </p:sp>
        <p:sp>
          <p:nvSpPr>
            <p:cNvPr id="60552" name="Rectangle 136"/>
            <p:cNvSpPr>
              <a:spLocks noChangeArrowheads="1"/>
            </p:cNvSpPr>
            <p:nvPr/>
          </p:nvSpPr>
          <p:spPr bwMode="auto">
            <a:xfrm>
              <a:off x="4228" y="1571"/>
              <a:ext cx="157"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o</a:t>
              </a:r>
            </a:p>
          </p:txBody>
        </p:sp>
        <p:sp>
          <p:nvSpPr>
            <p:cNvPr id="60553" name="Rectangle 137"/>
            <p:cNvSpPr>
              <a:spLocks noChangeArrowheads="1"/>
            </p:cNvSpPr>
            <p:nvPr/>
          </p:nvSpPr>
          <p:spPr bwMode="auto">
            <a:xfrm>
              <a:off x="4275" y="1571"/>
              <a:ext cx="129"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l</a:t>
              </a:r>
            </a:p>
          </p:txBody>
        </p:sp>
        <p:sp>
          <p:nvSpPr>
            <p:cNvPr id="60554" name="Rectangle 138"/>
            <p:cNvSpPr>
              <a:spLocks noChangeArrowheads="1"/>
            </p:cNvSpPr>
            <p:nvPr/>
          </p:nvSpPr>
          <p:spPr bwMode="auto">
            <a:xfrm>
              <a:off x="4293" y="1571"/>
              <a:ext cx="129"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latin typeface="Arial" pitchFamily="34" charset="0"/>
                </a:rPr>
                <a:t>i</a:t>
              </a:r>
            </a:p>
          </p:txBody>
        </p:sp>
        <p:sp>
          <p:nvSpPr>
            <p:cNvPr id="60555" name="Rectangle 139"/>
            <p:cNvSpPr>
              <a:spLocks noChangeArrowheads="1"/>
            </p:cNvSpPr>
            <p:nvPr/>
          </p:nvSpPr>
          <p:spPr bwMode="auto">
            <a:xfrm>
              <a:off x="4311" y="1571"/>
              <a:ext cx="151"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c</a:t>
              </a:r>
            </a:p>
          </p:txBody>
        </p:sp>
        <p:sp>
          <p:nvSpPr>
            <p:cNvPr id="60556" name="Rectangle 140"/>
            <p:cNvSpPr>
              <a:spLocks noChangeArrowheads="1"/>
            </p:cNvSpPr>
            <p:nvPr/>
          </p:nvSpPr>
          <p:spPr bwMode="auto">
            <a:xfrm>
              <a:off x="4358" y="1571"/>
              <a:ext cx="151"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s</a:t>
              </a:r>
            </a:p>
          </p:txBody>
        </p:sp>
        <p:sp>
          <p:nvSpPr>
            <p:cNvPr id="60557" name="Rectangle 141"/>
            <p:cNvSpPr>
              <a:spLocks noChangeArrowheads="1"/>
            </p:cNvSpPr>
            <p:nvPr/>
          </p:nvSpPr>
          <p:spPr bwMode="auto">
            <a:xfrm>
              <a:off x="4403" y="1571"/>
              <a:ext cx="128"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 </a:t>
              </a:r>
            </a:p>
          </p:txBody>
        </p:sp>
        <p:sp>
          <p:nvSpPr>
            <p:cNvPr id="60558" name="Rectangle 142"/>
            <p:cNvSpPr>
              <a:spLocks noChangeArrowheads="1"/>
            </p:cNvSpPr>
            <p:nvPr/>
          </p:nvSpPr>
          <p:spPr bwMode="auto">
            <a:xfrm>
              <a:off x="4422" y="1571"/>
              <a:ext cx="132"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a:t>
              </a:r>
            </a:p>
          </p:txBody>
        </p:sp>
        <p:sp>
          <p:nvSpPr>
            <p:cNvPr id="60559" name="Rectangle 143"/>
            <p:cNvSpPr>
              <a:spLocks noChangeArrowheads="1"/>
            </p:cNvSpPr>
            <p:nvPr/>
          </p:nvSpPr>
          <p:spPr bwMode="auto">
            <a:xfrm>
              <a:off x="4451" y="1571"/>
              <a:ext cx="166"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N</a:t>
              </a:r>
            </a:p>
          </p:txBody>
        </p:sp>
        <p:sp>
          <p:nvSpPr>
            <p:cNvPr id="60560" name="Rectangle 144"/>
            <p:cNvSpPr>
              <a:spLocks noChangeArrowheads="1"/>
            </p:cNvSpPr>
            <p:nvPr/>
          </p:nvSpPr>
          <p:spPr bwMode="auto">
            <a:xfrm>
              <a:off x="4506" y="1571"/>
              <a:ext cx="157"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a:t>
              </a:r>
            </a:p>
          </p:txBody>
        </p:sp>
        <p:sp>
          <p:nvSpPr>
            <p:cNvPr id="60561" name="Rectangle 145"/>
            <p:cNvSpPr>
              <a:spLocks noChangeArrowheads="1"/>
            </p:cNvSpPr>
            <p:nvPr/>
          </p:nvSpPr>
          <p:spPr bwMode="auto">
            <a:xfrm>
              <a:off x="4552" y="1571"/>
              <a:ext cx="151"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3</a:t>
              </a:r>
            </a:p>
          </p:txBody>
        </p:sp>
        <p:sp>
          <p:nvSpPr>
            <p:cNvPr id="60562" name="Rectangle 146"/>
            <p:cNvSpPr>
              <a:spLocks noChangeArrowheads="1"/>
            </p:cNvSpPr>
            <p:nvPr/>
          </p:nvSpPr>
          <p:spPr bwMode="auto">
            <a:xfrm>
              <a:off x="4599" y="1571"/>
              <a:ext cx="151"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3</a:t>
              </a:r>
            </a:p>
          </p:txBody>
        </p:sp>
        <p:sp>
          <p:nvSpPr>
            <p:cNvPr id="60563" name="Rectangle 147"/>
            <p:cNvSpPr>
              <a:spLocks noChangeArrowheads="1"/>
            </p:cNvSpPr>
            <p:nvPr/>
          </p:nvSpPr>
          <p:spPr bwMode="auto">
            <a:xfrm>
              <a:off x="4646" y="1571"/>
              <a:ext cx="132" cy="133"/>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a:t>
              </a:r>
            </a:p>
          </p:txBody>
        </p:sp>
      </p:grpSp>
      <p:sp>
        <p:nvSpPr>
          <p:cNvPr id="36949" name="Freeform 148"/>
          <p:cNvSpPr>
            <a:spLocks/>
          </p:cNvSpPr>
          <p:nvPr/>
        </p:nvSpPr>
        <p:spPr bwMode="auto">
          <a:xfrm>
            <a:off x="4238625" y="2973388"/>
            <a:ext cx="3959225" cy="3175"/>
          </a:xfrm>
          <a:custGeom>
            <a:avLst/>
            <a:gdLst>
              <a:gd name="T0" fmla="*/ 0 w 2257"/>
              <a:gd name="T1" fmla="*/ 0 h 1"/>
              <a:gd name="T2" fmla="*/ 2147483647 w 2257"/>
              <a:gd name="T3" fmla="*/ 0 h 1"/>
              <a:gd name="T4" fmla="*/ 0 w 2257"/>
              <a:gd name="T5" fmla="*/ 0 h 1"/>
              <a:gd name="T6" fmla="*/ 0 60000 65536"/>
              <a:gd name="T7" fmla="*/ 0 60000 65536"/>
              <a:gd name="T8" fmla="*/ 0 60000 65536"/>
              <a:gd name="T9" fmla="*/ 0 w 2257"/>
              <a:gd name="T10" fmla="*/ 0 h 1"/>
              <a:gd name="T11" fmla="*/ 2257 w 2257"/>
              <a:gd name="T12" fmla="*/ 1 h 1"/>
            </a:gdLst>
            <a:ahLst/>
            <a:cxnLst>
              <a:cxn ang="T6">
                <a:pos x="T0" y="T1"/>
              </a:cxn>
              <a:cxn ang="T7">
                <a:pos x="T2" y="T3"/>
              </a:cxn>
              <a:cxn ang="T8">
                <a:pos x="T4" y="T5"/>
              </a:cxn>
            </a:cxnLst>
            <a:rect l="T9" t="T10" r="T11" b="T12"/>
            <a:pathLst>
              <a:path w="2257" h="1">
                <a:moveTo>
                  <a:pt x="0" y="0"/>
                </a:moveTo>
                <a:lnTo>
                  <a:pt x="2256" y="0"/>
                </a:lnTo>
                <a:lnTo>
                  <a:pt x="0" y="0"/>
                </a:lnTo>
              </a:path>
            </a:pathLst>
          </a:custGeom>
          <a:noFill/>
          <a:ln w="12700" cap="rnd">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60565" name="Rectangle 149"/>
          <p:cNvSpPr>
            <a:spLocks noChangeArrowheads="1"/>
          </p:cNvSpPr>
          <p:nvPr/>
        </p:nvSpPr>
        <p:spPr bwMode="auto">
          <a:xfrm>
            <a:off x="8180388" y="2789238"/>
            <a:ext cx="782637" cy="271462"/>
          </a:xfrm>
          <a:prstGeom prst="rect">
            <a:avLst/>
          </a:prstGeom>
          <a:noFill/>
          <a:ln w="12700">
            <a:noFill/>
            <a:miter lim="800000"/>
            <a:headEnd/>
            <a:tailEnd/>
          </a:ln>
          <a:effectLst/>
        </p:spPr>
        <p:txBody>
          <a:bodyPr wrap="none" lIns="90487" tIns="44450" rIns="90487" bIns="44450">
            <a:spAutoFit/>
          </a:bodyPr>
          <a:lstStyle/>
          <a:p>
            <a:pPr eaLnBrk="0" hangingPunct="0">
              <a:defRPr/>
            </a:pPr>
            <a:r>
              <a:rPr lang="en-US" sz="1200" b="1">
                <a:effectLst>
                  <a:outerShdw blurRad="38100" dist="38100" dir="2700000" algn="tl">
                    <a:srgbClr val="336699"/>
                  </a:outerShdw>
                </a:effectLst>
                <a:latin typeface="Arial" pitchFamily="34" charset="0"/>
              </a:rPr>
              <a:t>controls</a:t>
            </a:r>
          </a:p>
        </p:txBody>
      </p:sp>
      <p:sp>
        <p:nvSpPr>
          <p:cNvPr id="60566" name="Rectangle 150"/>
          <p:cNvSpPr>
            <a:spLocks noChangeArrowheads="1"/>
          </p:cNvSpPr>
          <p:nvPr/>
        </p:nvSpPr>
        <p:spPr bwMode="auto">
          <a:xfrm rot="16200000">
            <a:off x="3490913" y="3265487"/>
            <a:ext cx="914400" cy="333375"/>
          </a:xfrm>
          <a:prstGeom prst="rect">
            <a:avLst/>
          </a:prstGeom>
          <a:noFill/>
          <a:ln w="12700">
            <a:noFill/>
            <a:miter lim="800000"/>
            <a:headEnd/>
            <a:tailEnd/>
          </a:ln>
          <a:effectLst>
            <a:outerShdw dist="35921" dir="2700000" algn="ctr" rotWithShape="0">
              <a:schemeClr val="tx1"/>
            </a:outerShdw>
          </a:effectLst>
        </p:spPr>
        <p:txBody>
          <a:bodyPr wrap="none" lIns="90487" tIns="44450" rIns="90487" bIns="44450">
            <a:spAutoFit/>
          </a:bodyPr>
          <a:lstStyle/>
          <a:p>
            <a:pPr eaLnBrk="0" hangingPunct="0">
              <a:defRPr/>
            </a:pPr>
            <a:r>
              <a:rPr lang="en-US" sz="1600" b="1">
                <a:effectLst>
                  <a:outerShdw blurRad="38100" dist="38100" dir="2700000" algn="tl">
                    <a:srgbClr val="336699"/>
                  </a:outerShdw>
                </a:effectLst>
                <a:latin typeface="Arial" pitchFamily="34" charset="0"/>
              </a:rPr>
              <a:t>Z-score</a:t>
            </a:r>
          </a:p>
        </p:txBody>
      </p:sp>
      <p:sp>
        <p:nvSpPr>
          <p:cNvPr id="36952" name="Line 151"/>
          <p:cNvSpPr>
            <a:spLocks noChangeShapeType="1"/>
          </p:cNvSpPr>
          <p:nvPr/>
        </p:nvSpPr>
        <p:spPr bwMode="auto">
          <a:xfrm flipV="1">
            <a:off x="5221288" y="3538538"/>
            <a:ext cx="0" cy="130175"/>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53" name="Line 152"/>
          <p:cNvSpPr>
            <a:spLocks noChangeShapeType="1"/>
          </p:cNvSpPr>
          <p:nvPr/>
        </p:nvSpPr>
        <p:spPr bwMode="auto">
          <a:xfrm flipV="1">
            <a:off x="5187950" y="3687763"/>
            <a:ext cx="50800" cy="158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54" name="Line 153"/>
          <p:cNvSpPr>
            <a:spLocks noChangeShapeType="1"/>
          </p:cNvSpPr>
          <p:nvPr/>
        </p:nvSpPr>
        <p:spPr bwMode="auto">
          <a:xfrm>
            <a:off x="5197475" y="3806825"/>
            <a:ext cx="55563" cy="0"/>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55" name="Line 154"/>
          <p:cNvSpPr>
            <a:spLocks noChangeShapeType="1"/>
          </p:cNvSpPr>
          <p:nvPr/>
        </p:nvSpPr>
        <p:spPr bwMode="auto">
          <a:xfrm>
            <a:off x="5191125" y="3333750"/>
            <a:ext cx="53975" cy="158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56" name="Line 155"/>
          <p:cNvSpPr>
            <a:spLocks noChangeShapeType="1"/>
          </p:cNvSpPr>
          <p:nvPr/>
        </p:nvSpPr>
        <p:spPr bwMode="auto">
          <a:xfrm flipV="1">
            <a:off x="7875588" y="3255963"/>
            <a:ext cx="0" cy="130175"/>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957" name="Line 156"/>
          <p:cNvSpPr>
            <a:spLocks noChangeShapeType="1"/>
          </p:cNvSpPr>
          <p:nvPr/>
        </p:nvSpPr>
        <p:spPr bwMode="auto">
          <a:xfrm flipH="1" flipV="1">
            <a:off x="7883525" y="3449638"/>
            <a:ext cx="0" cy="125412"/>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0573" name="Rectangle 157"/>
          <p:cNvSpPr>
            <a:spLocks noChangeArrowheads="1"/>
          </p:cNvSpPr>
          <p:nvPr/>
        </p:nvSpPr>
        <p:spPr bwMode="auto">
          <a:xfrm>
            <a:off x="7040563" y="4919663"/>
            <a:ext cx="438150" cy="274637"/>
          </a:xfrm>
          <a:prstGeom prst="rect">
            <a:avLst/>
          </a:prstGeom>
          <a:noFill/>
          <a:ln w="12700">
            <a:noFill/>
            <a:miter lim="800000"/>
            <a:headEnd/>
            <a:tailEnd/>
          </a:ln>
          <a:effectLst>
            <a:outerShdw dist="35921" dir="2700000" algn="ctr" rotWithShape="0">
              <a:schemeClr val="tx1"/>
            </a:outerShdw>
          </a:effectLst>
        </p:spPr>
        <p:txBody>
          <a:bodyPr wrap="none">
            <a:spAutoFit/>
          </a:bodyPr>
          <a:lstStyle/>
          <a:p>
            <a:pPr eaLnBrk="0" hangingPunct="0">
              <a:defRPr/>
            </a:pPr>
            <a:r>
              <a:rPr lang="en-US" sz="1200" b="1">
                <a:effectLst>
                  <a:outerShdw blurRad="38100" dist="38100" dir="2700000" algn="tl">
                    <a:srgbClr val="336699"/>
                  </a:outerShdw>
                </a:effectLst>
                <a:latin typeface="Arial" pitchFamily="34" charset="0"/>
              </a:rPr>
              <a:t>Ant</a:t>
            </a:r>
          </a:p>
        </p:txBody>
      </p:sp>
      <p:sp>
        <p:nvSpPr>
          <p:cNvPr id="60574" name="Rectangle 158"/>
          <p:cNvSpPr>
            <a:spLocks noChangeArrowheads="1"/>
          </p:cNvSpPr>
          <p:nvPr/>
        </p:nvSpPr>
        <p:spPr bwMode="auto">
          <a:xfrm>
            <a:off x="7573963" y="4902200"/>
            <a:ext cx="514350" cy="274638"/>
          </a:xfrm>
          <a:prstGeom prst="rect">
            <a:avLst/>
          </a:prstGeom>
          <a:noFill/>
          <a:ln w="12700">
            <a:noFill/>
            <a:miter lim="800000"/>
            <a:headEnd/>
            <a:tailEnd/>
          </a:ln>
          <a:effectLst>
            <a:outerShdw dist="35921" dir="2700000" algn="ctr" rotWithShape="0">
              <a:schemeClr val="tx1"/>
            </a:outerShdw>
          </a:effectLst>
        </p:spPr>
        <p:txBody>
          <a:bodyPr wrap="none">
            <a:spAutoFit/>
          </a:bodyPr>
          <a:lstStyle/>
          <a:p>
            <a:pPr eaLnBrk="0" hangingPunct="0">
              <a:defRPr/>
            </a:pPr>
            <a:r>
              <a:rPr lang="en-US" sz="1200" b="1">
                <a:effectLst>
                  <a:outerShdw blurRad="38100" dist="38100" dir="2700000" algn="tl">
                    <a:srgbClr val="336699"/>
                  </a:outerShdw>
                </a:effectLst>
                <a:latin typeface="Arial" pitchFamily="34" charset="0"/>
              </a:rPr>
              <a:t>Post</a:t>
            </a:r>
          </a:p>
        </p:txBody>
      </p:sp>
      <p:sp>
        <p:nvSpPr>
          <p:cNvPr id="36960" name="Line 159"/>
          <p:cNvSpPr>
            <a:spLocks noChangeShapeType="1"/>
          </p:cNvSpPr>
          <p:nvPr/>
        </p:nvSpPr>
        <p:spPr bwMode="auto">
          <a:xfrm>
            <a:off x="7186613" y="3427413"/>
            <a:ext cx="55562" cy="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0576" name="Text Box 160"/>
          <p:cNvSpPr txBox="1">
            <a:spLocks noChangeArrowheads="1"/>
          </p:cNvSpPr>
          <p:nvPr/>
        </p:nvSpPr>
        <p:spPr bwMode="auto">
          <a:xfrm>
            <a:off x="6172200" y="6119813"/>
            <a:ext cx="2025650" cy="304800"/>
          </a:xfrm>
          <a:prstGeom prst="rect">
            <a:avLst/>
          </a:prstGeom>
          <a:noFill/>
          <a:ln w="9525">
            <a:noFill/>
            <a:miter lim="800000"/>
            <a:headEnd/>
            <a:tailEnd/>
          </a:ln>
          <a:effectLst/>
        </p:spPr>
        <p:txBody>
          <a:bodyPr wrap="none">
            <a:spAutoFit/>
          </a:bodyPr>
          <a:lstStyle/>
          <a:p>
            <a:pPr eaLnBrk="0" hangingPunct="0">
              <a:defRPr/>
            </a:pPr>
            <a:r>
              <a:rPr lang="en-US" sz="1400">
                <a:effectLst>
                  <a:outerShdw blurRad="38100" dist="38100" dir="2700000" algn="tl">
                    <a:srgbClr val="336699"/>
                  </a:outerShdw>
                </a:effectLst>
                <a:latin typeface="Arial" pitchFamily="34" charset="0"/>
              </a:rPr>
              <a:t>Pefferbaum et al., 1997</a:t>
            </a:r>
          </a:p>
        </p:txBody>
      </p:sp>
      <p:sp>
        <p:nvSpPr>
          <p:cNvPr id="60577" name="Line 161"/>
          <p:cNvSpPr>
            <a:spLocks noChangeShapeType="1"/>
          </p:cNvSpPr>
          <p:nvPr/>
        </p:nvSpPr>
        <p:spPr bwMode="auto">
          <a:xfrm>
            <a:off x="0" y="6234113"/>
            <a:ext cx="6248400" cy="14287"/>
          </a:xfrm>
          <a:prstGeom prst="line">
            <a:avLst/>
          </a:prstGeom>
          <a:noFill/>
          <a:ln w="38100">
            <a:solidFill>
              <a:srgbClr val="FFFF99"/>
            </a:solidFill>
            <a:round/>
            <a:headEnd/>
            <a:tailEnd/>
          </a:ln>
          <a:effectLst>
            <a:outerShdw dist="35921" dir="2700000" algn="ctr" rotWithShape="0">
              <a:schemeClr val="tx1"/>
            </a:outerShdw>
          </a:effectLst>
        </p:spPr>
        <p:txBody>
          <a:bodyPr wrap="none" anchor="ctr"/>
          <a:lstStyle/>
          <a:p>
            <a:pPr>
              <a:defRPr/>
            </a:pPr>
            <a:endParaRPr lang="en-GB">
              <a:latin typeface="Arial" pitchFamily="34" charset="0"/>
            </a:endParaRPr>
          </a:p>
        </p:txBody>
      </p:sp>
      <p:sp>
        <p:nvSpPr>
          <p:cNvPr id="36963" name="Text Box 162"/>
          <p:cNvSpPr txBox="1">
            <a:spLocks noChangeArrowheads="1"/>
          </p:cNvSpPr>
          <p:nvPr/>
        </p:nvSpPr>
        <p:spPr bwMode="auto">
          <a:xfrm>
            <a:off x="755650" y="404813"/>
            <a:ext cx="76327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4000">
                <a:solidFill>
                  <a:srgbClr val="FF9900"/>
                </a:solidFill>
              </a:rPr>
              <a:t>Cortical Grey Matter Volumes</a:t>
            </a:r>
            <a:endParaRPr lang="en-US" sz="4000">
              <a:solidFill>
                <a:srgbClr val="FF9900"/>
              </a:solidFill>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0" y="228600"/>
            <a:ext cx="9144000" cy="1431925"/>
          </a:xfrm>
          <a:prstGeom prst="rect">
            <a:avLst/>
          </a:prstGeom>
          <a:noFill/>
          <a:ln w="9525">
            <a:noFill/>
            <a:miter lim="800000"/>
            <a:headEnd/>
            <a:tailEnd/>
          </a:ln>
          <a:effectLst/>
        </p:spPr>
        <p:txBody>
          <a:bodyPr>
            <a:spAutoFit/>
          </a:bodyPr>
          <a:lstStyle/>
          <a:p>
            <a:pPr algn="ctr" eaLnBrk="0" hangingPunct="0">
              <a:defRPr/>
            </a:pPr>
            <a:r>
              <a:rPr lang="en-US" sz="4400">
                <a:solidFill>
                  <a:srgbClr val="FF9900"/>
                </a:solidFill>
                <a:latin typeface="Arial" pitchFamily="34" charset="0"/>
              </a:rPr>
              <a:t>Chronic Alcohol Abusers </a:t>
            </a:r>
          </a:p>
          <a:p>
            <a:pPr algn="ctr" eaLnBrk="0" hangingPunct="0">
              <a:defRPr/>
            </a:pPr>
            <a:r>
              <a:rPr lang="en-US" sz="4400">
                <a:solidFill>
                  <a:srgbClr val="FF9900"/>
                </a:solidFill>
                <a:latin typeface="Arial" pitchFamily="34" charset="0"/>
              </a:rPr>
              <a:t>are more prone to</a:t>
            </a:r>
            <a:r>
              <a:rPr lang="en-US" sz="3600">
                <a:solidFill>
                  <a:srgbClr val="FFE957"/>
                </a:solidFill>
                <a:effectLst>
                  <a:outerShdw blurRad="38100" dist="38100" dir="2700000" algn="tl">
                    <a:srgbClr val="FFFFFF"/>
                  </a:outerShdw>
                </a:effectLst>
                <a:latin typeface="Times" charset="0"/>
              </a:rPr>
              <a:t>:   </a:t>
            </a:r>
          </a:p>
        </p:txBody>
      </p:sp>
      <p:sp>
        <p:nvSpPr>
          <p:cNvPr id="37891" name="Text Box 3"/>
          <p:cNvSpPr txBox="1">
            <a:spLocks noChangeArrowheads="1"/>
          </p:cNvSpPr>
          <p:nvPr/>
        </p:nvSpPr>
        <p:spPr bwMode="auto">
          <a:xfrm>
            <a:off x="990600" y="1746250"/>
            <a:ext cx="7086600"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Tx/>
              <a:buChar char="•"/>
            </a:pPr>
            <a:r>
              <a:rPr lang="en-US" sz="2400">
                <a:latin typeface="Times" charset="0"/>
              </a:rPr>
              <a:t> </a:t>
            </a:r>
            <a:r>
              <a:rPr lang="en-US" sz="2800"/>
              <a:t>Bacterial  pneumonia</a:t>
            </a:r>
          </a:p>
          <a:p>
            <a:pPr>
              <a:buFontTx/>
              <a:buChar char="•"/>
            </a:pPr>
            <a:r>
              <a:rPr lang="en-US" sz="2800"/>
              <a:t> Septicemia</a:t>
            </a:r>
          </a:p>
          <a:p>
            <a:pPr>
              <a:buFontTx/>
              <a:buChar char="•"/>
            </a:pPr>
            <a:r>
              <a:rPr lang="en-US" sz="2800"/>
              <a:t> Tuberculosis</a:t>
            </a:r>
          </a:p>
          <a:p>
            <a:pPr>
              <a:buFontTx/>
              <a:buChar char="•"/>
            </a:pPr>
            <a:r>
              <a:rPr lang="en-US" sz="2800"/>
              <a:t> Hepatitis C   </a:t>
            </a:r>
          </a:p>
          <a:p>
            <a:endParaRPr lang="en-US" sz="2800"/>
          </a:p>
          <a:p>
            <a:pPr>
              <a:buFontTx/>
              <a:buChar char="•"/>
            </a:pPr>
            <a:r>
              <a:rPr lang="en-US" sz="2800"/>
              <a:t> Less common diseases such as:</a:t>
            </a:r>
          </a:p>
          <a:p>
            <a:pPr lvl="1">
              <a:buFont typeface="Wingdings" pitchFamily="2" charset="2"/>
              <a:buChar char="ü"/>
            </a:pPr>
            <a:r>
              <a:rPr lang="en-US" sz="2800"/>
              <a:t>	meningitis</a:t>
            </a:r>
          </a:p>
          <a:p>
            <a:pPr lvl="1">
              <a:buFont typeface="Wingdings" pitchFamily="2" charset="2"/>
              <a:buChar char="ü"/>
            </a:pPr>
            <a:r>
              <a:rPr lang="en-US" sz="2800"/>
              <a:t>	lung abscess</a:t>
            </a:r>
          </a:p>
          <a:p>
            <a:pPr lvl="1">
              <a:buFont typeface="Wingdings" pitchFamily="2" charset="2"/>
              <a:buChar char="ü"/>
            </a:pPr>
            <a:r>
              <a:rPr lang="en-US" sz="2800"/>
              <a:t>	diphtheria</a:t>
            </a:r>
          </a:p>
          <a:p>
            <a:pPr lvl="1">
              <a:buFont typeface="Wingdings" pitchFamily="2" charset="2"/>
              <a:buChar char="ü"/>
            </a:pPr>
            <a:r>
              <a:rPr lang="en-US" sz="2800"/>
              <a:t>	cellulitis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3429000" y="2286000"/>
            <a:ext cx="2187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3200" b="1"/>
              <a:t>Questions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4213" y="549275"/>
            <a:ext cx="7772400" cy="990600"/>
          </a:xfrm>
          <a:noFill/>
        </p:spPr>
        <p:txBody>
          <a:bodyPr lIns="92075" tIns="46038" rIns="92075" bIns="46038"/>
          <a:lstStyle/>
          <a:p>
            <a:pPr eaLnBrk="1" hangingPunct="1"/>
            <a:r>
              <a:rPr lang="en-US" sz="3600" smtClean="0">
                <a:solidFill>
                  <a:srgbClr val="FF9900"/>
                </a:solidFill>
              </a:rPr>
              <a:t>Use of Steroids</a:t>
            </a:r>
          </a:p>
        </p:txBody>
      </p:sp>
      <p:sp>
        <p:nvSpPr>
          <p:cNvPr id="39939" name="Rectangle 3"/>
          <p:cNvSpPr>
            <a:spLocks noGrp="1" noChangeArrowheads="1"/>
          </p:cNvSpPr>
          <p:nvPr>
            <p:ph type="body" idx="1"/>
          </p:nvPr>
        </p:nvSpPr>
        <p:spPr>
          <a:xfrm>
            <a:off x="685800" y="1412875"/>
            <a:ext cx="8077200" cy="5292725"/>
          </a:xfrm>
          <a:noFill/>
        </p:spPr>
        <p:txBody>
          <a:bodyPr lIns="92075" tIns="46038" rIns="92075" bIns="46038"/>
          <a:lstStyle/>
          <a:p>
            <a:pPr eaLnBrk="1" hangingPunct="1">
              <a:buFontTx/>
              <a:buNone/>
            </a:pPr>
            <a:r>
              <a:rPr lang="en-GB" smtClean="0"/>
              <a:t>Maddrey’s Discriminant Function =</a:t>
            </a:r>
          </a:p>
          <a:p>
            <a:pPr eaLnBrk="1" hangingPunct="1">
              <a:buFontTx/>
              <a:buNone/>
            </a:pPr>
            <a:endParaRPr lang="en-GB" smtClean="0"/>
          </a:p>
          <a:p>
            <a:pPr eaLnBrk="1" hangingPunct="1">
              <a:buFontTx/>
              <a:buNone/>
            </a:pPr>
            <a:r>
              <a:rPr lang="en-US" u="sng" smtClean="0"/>
              <a:t>4.6 x (PT - control / s) + serum bilirubin</a:t>
            </a:r>
            <a:r>
              <a:rPr lang="en-US" smtClean="0"/>
              <a:t> 				  17</a:t>
            </a:r>
          </a:p>
          <a:p>
            <a:pPr eaLnBrk="1" hangingPunct="1">
              <a:buFontTx/>
              <a:buNone/>
            </a:pPr>
            <a:endParaRPr lang="en-GB" smtClean="0"/>
          </a:p>
          <a:p>
            <a:pPr eaLnBrk="1" hangingPunct="1">
              <a:spcBef>
                <a:spcPct val="0"/>
              </a:spcBef>
              <a:buFontTx/>
              <a:buNone/>
            </a:pPr>
            <a:r>
              <a:rPr lang="en-US" sz="2800" smtClean="0"/>
              <a:t>If discriminant function &gt; 32 or there is encephalopathy steroids are of benefit in the absence of G.I. bleeding or overt infection.</a:t>
            </a:r>
          </a:p>
          <a:p>
            <a:pPr algn="r" eaLnBrk="1" hangingPunct="1">
              <a:spcBef>
                <a:spcPct val="0"/>
              </a:spcBef>
              <a:buFontTx/>
              <a:buNone/>
            </a:pPr>
            <a:endParaRPr lang="en-US" sz="1600" smtClean="0">
              <a:solidFill>
                <a:schemeClr val="folHlink"/>
              </a:solidFill>
            </a:endParaRPr>
          </a:p>
          <a:p>
            <a:pPr algn="r" eaLnBrk="1" hangingPunct="1">
              <a:spcBef>
                <a:spcPct val="0"/>
              </a:spcBef>
              <a:buFontTx/>
              <a:buNone/>
            </a:pPr>
            <a:endParaRPr lang="en-US" sz="1600" smtClean="0">
              <a:solidFill>
                <a:schemeClr val="folHlink"/>
              </a:solidFill>
            </a:endParaRPr>
          </a:p>
          <a:p>
            <a:pPr algn="r" eaLnBrk="1" hangingPunct="1">
              <a:spcBef>
                <a:spcPct val="0"/>
              </a:spcBef>
              <a:buFontTx/>
              <a:buNone/>
            </a:pPr>
            <a:r>
              <a:rPr lang="en-US" sz="1600" smtClean="0">
                <a:solidFill>
                  <a:schemeClr val="folHlink"/>
                </a:solidFill>
              </a:rPr>
              <a:t>Recommendations from the American College of Gastroenterology. </a:t>
            </a:r>
          </a:p>
          <a:p>
            <a:pPr algn="r" eaLnBrk="1" hangingPunct="1">
              <a:spcBef>
                <a:spcPct val="0"/>
              </a:spcBef>
              <a:buFontTx/>
              <a:buNone/>
            </a:pPr>
            <a:r>
              <a:rPr lang="en-US" sz="1600" smtClean="0">
                <a:solidFill>
                  <a:schemeClr val="folHlink"/>
                </a:solidFill>
              </a:rPr>
              <a:t>McCullough-AJ; O'Connor-JF  Am-J-Gastroenterol. 1998 Nov; 93(11): 2022-36</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solidFill>
                  <a:srgbClr val="FF9900"/>
                </a:solidFill>
              </a:rPr>
              <a:t>Other CNS/PNS effects</a:t>
            </a:r>
          </a:p>
        </p:txBody>
      </p:sp>
      <p:sp>
        <p:nvSpPr>
          <p:cNvPr id="40963" name="Rectangle 3"/>
          <p:cNvSpPr>
            <a:spLocks noGrp="1" noChangeArrowheads="1"/>
          </p:cNvSpPr>
          <p:nvPr>
            <p:ph type="body" idx="1"/>
          </p:nvPr>
        </p:nvSpPr>
        <p:spPr/>
        <p:txBody>
          <a:bodyPr/>
          <a:lstStyle/>
          <a:p>
            <a:pPr eaLnBrk="1" hangingPunct="1"/>
            <a:r>
              <a:rPr lang="en-US" smtClean="0"/>
              <a:t>Wernicke’s encephalopathy</a:t>
            </a:r>
          </a:p>
          <a:p>
            <a:pPr eaLnBrk="1" hangingPunct="1"/>
            <a:r>
              <a:rPr lang="en-US" smtClean="0"/>
              <a:t>Korsakoff’s psychosis</a:t>
            </a:r>
          </a:p>
          <a:p>
            <a:pPr eaLnBrk="1" hangingPunct="1"/>
            <a:r>
              <a:rPr lang="en-US" smtClean="0"/>
              <a:t>Optic toxicity</a:t>
            </a:r>
          </a:p>
          <a:p>
            <a:pPr eaLnBrk="1" hangingPunct="1"/>
            <a:r>
              <a:rPr lang="en-US" smtClean="0"/>
              <a:t>Autonomic dysfunction</a:t>
            </a:r>
          </a:p>
          <a:p>
            <a:pPr eaLnBrk="1" hangingPunct="1"/>
            <a:r>
              <a:rPr lang="en-US" smtClean="0"/>
              <a:t>Peripheral neuropathy</a:t>
            </a:r>
          </a:p>
          <a:p>
            <a:pPr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z="4000" smtClean="0">
                <a:solidFill>
                  <a:srgbClr val="FF9900"/>
                </a:solidFill>
              </a:rPr>
              <a:t>Data Supporting Genetic Influences</a:t>
            </a:r>
            <a:endParaRPr lang="en-US" sz="4000" smtClean="0">
              <a:solidFill>
                <a:srgbClr val="FF9900"/>
              </a:solidFill>
            </a:endParaRPr>
          </a:p>
        </p:txBody>
      </p:sp>
      <p:sp>
        <p:nvSpPr>
          <p:cNvPr id="5123" name="Rectangle 3"/>
          <p:cNvSpPr>
            <a:spLocks noGrp="1" noChangeArrowheads="1"/>
          </p:cNvSpPr>
          <p:nvPr>
            <p:ph type="body" idx="1"/>
          </p:nvPr>
        </p:nvSpPr>
        <p:spPr/>
        <p:txBody>
          <a:bodyPr/>
          <a:lstStyle/>
          <a:p>
            <a:pPr eaLnBrk="1" hangingPunct="1"/>
            <a:r>
              <a:rPr lang="en-US" sz="2800" smtClean="0">
                <a:solidFill>
                  <a:schemeClr val="tx2"/>
                </a:solidFill>
              </a:rPr>
              <a:t>4x Risk in 1</a:t>
            </a:r>
            <a:r>
              <a:rPr lang="en-US" sz="2800" baseline="80000" smtClean="0">
                <a:solidFill>
                  <a:schemeClr val="tx2"/>
                </a:solidFill>
              </a:rPr>
              <a:t>o</a:t>
            </a:r>
            <a:r>
              <a:rPr lang="en-US" sz="2800" smtClean="0">
                <a:solidFill>
                  <a:schemeClr val="tx2"/>
                </a:solidFill>
              </a:rPr>
              <a:t> Relatives</a:t>
            </a:r>
          </a:p>
          <a:p>
            <a:pPr eaLnBrk="1" hangingPunct="1"/>
            <a:endParaRPr lang="en-US" sz="2800" smtClean="0">
              <a:solidFill>
                <a:schemeClr val="tx2"/>
              </a:solidFill>
            </a:endParaRPr>
          </a:p>
          <a:p>
            <a:pPr eaLnBrk="1" hangingPunct="1"/>
            <a:r>
              <a:rPr lang="en-US" sz="2800" smtClean="0">
                <a:solidFill>
                  <a:schemeClr val="tx2"/>
                </a:solidFill>
              </a:rPr>
              <a:t>Adopted Away Children 4x Risk</a:t>
            </a:r>
          </a:p>
          <a:p>
            <a:pPr eaLnBrk="1" hangingPunct="1"/>
            <a:endParaRPr lang="en-US" sz="2800" smtClean="0">
              <a:solidFill>
                <a:schemeClr val="tx2"/>
              </a:solidFill>
            </a:endParaRPr>
          </a:p>
          <a:p>
            <a:pPr eaLnBrk="1" hangingPunct="1"/>
            <a:r>
              <a:rPr lang="en-US" sz="2800" smtClean="0">
                <a:solidFill>
                  <a:schemeClr val="tx2"/>
                </a:solidFill>
              </a:rPr>
              <a:t>Animal Breeding</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0" y="304800"/>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600">
                <a:solidFill>
                  <a:srgbClr val="FF9900"/>
                </a:solidFill>
              </a:rPr>
              <a:t>Primary Effects of Alcohol </a:t>
            </a:r>
          </a:p>
          <a:p>
            <a:pPr algn="ctr"/>
            <a:r>
              <a:rPr lang="en-US" sz="3600">
                <a:solidFill>
                  <a:srgbClr val="FF9900"/>
                </a:solidFill>
              </a:rPr>
              <a:t>on the Immune System</a:t>
            </a:r>
          </a:p>
        </p:txBody>
      </p:sp>
      <p:sp>
        <p:nvSpPr>
          <p:cNvPr id="41987" name="Text Box 3"/>
          <p:cNvSpPr txBox="1">
            <a:spLocks noChangeArrowheads="1"/>
          </p:cNvSpPr>
          <p:nvPr/>
        </p:nvSpPr>
        <p:spPr bwMode="auto">
          <a:xfrm>
            <a:off x="533400" y="2311400"/>
            <a:ext cx="80772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048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Tx/>
              <a:buChar char="•"/>
            </a:pPr>
            <a:r>
              <a:rPr lang="en-US" sz="2400"/>
              <a:t>Immunodeficiency:  Increased incidence to infectious diseases</a:t>
            </a:r>
          </a:p>
          <a:p>
            <a:pPr>
              <a:buFontTx/>
              <a:buChar char="•"/>
            </a:pPr>
            <a:endParaRPr lang="en-US" sz="2400"/>
          </a:p>
          <a:p>
            <a:pPr>
              <a:buFontTx/>
              <a:buChar char="•"/>
            </a:pPr>
            <a:r>
              <a:rPr lang="en-US" sz="2400"/>
              <a:t>Autoimmunity:  Contributes to liver dysfunction and renal disease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800" smtClean="0">
                <a:solidFill>
                  <a:srgbClr val="FF9900"/>
                </a:solidFill>
              </a:rPr>
              <a:t>Alcohol Abuse</a:t>
            </a:r>
          </a:p>
        </p:txBody>
      </p:sp>
      <p:sp>
        <p:nvSpPr>
          <p:cNvPr id="6147" name="Rectangle 3"/>
          <p:cNvSpPr>
            <a:spLocks noGrp="1" noChangeArrowheads="1"/>
          </p:cNvSpPr>
          <p:nvPr>
            <p:ph type="body" idx="1"/>
          </p:nvPr>
        </p:nvSpPr>
        <p:spPr/>
        <p:txBody>
          <a:bodyPr/>
          <a:lstStyle/>
          <a:p>
            <a:pPr lvl="1" eaLnBrk="1" hangingPunct="1">
              <a:lnSpc>
                <a:spcPts val="2900"/>
              </a:lnSpc>
            </a:pPr>
            <a:r>
              <a:rPr lang="en-US" smtClean="0"/>
              <a:t>failure to carry out major obligations at work, home, or school because of repeated alcohol use, </a:t>
            </a:r>
          </a:p>
          <a:p>
            <a:pPr lvl="1" eaLnBrk="1" hangingPunct="1">
              <a:lnSpc>
                <a:spcPts val="2900"/>
              </a:lnSpc>
            </a:pPr>
            <a:r>
              <a:rPr lang="en-US" smtClean="0"/>
              <a:t>repeated use of alcohol even when it is physically dangerous to do so,</a:t>
            </a:r>
          </a:p>
          <a:p>
            <a:pPr lvl="1" eaLnBrk="1" hangingPunct="1">
              <a:lnSpc>
                <a:spcPts val="2900"/>
              </a:lnSpc>
            </a:pPr>
            <a:r>
              <a:rPr lang="en-US" smtClean="0"/>
              <a:t>repeated experience of legal problems, or </a:t>
            </a:r>
          </a:p>
          <a:p>
            <a:pPr lvl="1" eaLnBrk="1" hangingPunct="1">
              <a:lnSpc>
                <a:spcPts val="2900"/>
              </a:lnSpc>
            </a:pPr>
            <a:r>
              <a:rPr lang="en-US" smtClean="0"/>
              <a:t>continued use of alcohol despite knowing that it has caused or worsened social or interpersonal problems.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4800" smtClean="0">
                <a:solidFill>
                  <a:srgbClr val="FF9900"/>
                </a:solidFill>
              </a:rPr>
              <a:t>Alcohol Dependence</a:t>
            </a:r>
          </a:p>
        </p:txBody>
      </p:sp>
      <p:sp>
        <p:nvSpPr>
          <p:cNvPr id="7171" name="Rectangle 3"/>
          <p:cNvSpPr>
            <a:spLocks noGrp="1" noChangeArrowheads="1"/>
          </p:cNvSpPr>
          <p:nvPr>
            <p:ph type="body" idx="1"/>
          </p:nvPr>
        </p:nvSpPr>
        <p:spPr/>
        <p:txBody>
          <a:bodyPr/>
          <a:lstStyle/>
          <a:p>
            <a:pPr lvl="1" eaLnBrk="1" hangingPunct="1">
              <a:lnSpc>
                <a:spcPts val="2500"/>
              </a:lnSpc>
            </a:pPr>
            <a:r>
              <a:rPr lang="en-US" sz="2000" smtClean="0"/>
              <a:t>tolerance; </a:t>
            </a:r>
          </a:p>
          <a:p>
            <a:pPr lvl="1" eaLnBrk="1" hangingPunct="1">
              <a:lnSpc>
                <a:spcPts val="2500"/>
              </a:lnSpc>
            </a:pPr>
            <a:r>
              <a:rPr lang="en-US" sz="2000" smtClean="0"/>
              <a:t>withdrawal; </a:t>
            </a:r>
          </a:p>
          <a:p>
            <a:pPr lvl="1" eaLnBrk="1" hangingPunct="1">
              <a:lnSpc>
                <a:spcPts val="2500"/>
              </a:lnSpc>
            </a:pPr>
            <a:r>
              <a:rPr lang="en-US" sz="2000" smtClean="0"/>
              <a:t>amount or duration of use often greater than intended; </a:t>
            </a:r>
          </a:p>
          <a:p>
            <a:pPr lvl="1" eaLnBrk="1" hangingPunct="1">
              <a:lnSpc>
                <a:spcPts val="2500"/>
              </a:lnSpc>
            </a:pPr>
            <a:r>
              <a:rPr lang="en-US" sz="2000" smtClean="0"/>
              <a:t>repeatedly trying without success to control or reduce alcohol use; </a:t>
            </a:r>
          </a:p>
          <a:p>
            <a:pPr lvl="1" eaLnBrk="1" hangingPunct="1">
              <a:lnSpc>
                <a:spcPts val="2500"/>
              </a:lnSpc>
            </a:pPr>
            <a:r>
              <a:rPr lang="en-US" sz="2000" smtClean="0"/>
              <a:t>spending much time using alcohol, recovering from its effects, or trying to obtain it; </a:t>
            </a:r>
          </a:p>
          <a:p>
            <a:pPr lvl="1" eaLnBrk="1" hangingPunct="1">
              <a:lnSpc>
                <a:spcPts val="2500"/>
              </a:lnSpc>
            </a:pPr>
            <a:r>
              <a:rPr lang="en-US" sz="2000" smtClean="0"/>
              <a:t>reducing or abandoning important work, social, or leisure activities because of alcohol use; or</a:t>
            </a:r>
          </a:p>
          <a:p>
            <a:pPr lvl="1" eaLnBrk="1" hangingPunct="1">
              <a:lnSpc>
                <a:spcPts val="2500"/>
              </a:lnSpc>
            </a:pPr>
            <a:r>
              <a:rPr lang="en-US" sz="2000" smtClean="0"/>
              <a:t>continuing to use alcohol, despite knowing that it has probably caused ongoing physical or psychological problems. </a:t>
            </a:r>
          </a:p>
          <a:p>
            <a:pPr eaLnBrk="1" hangingPunct="1">
              <a:lnSpc>
                <a:spcPts val="2500"/>
              </a:lnSpc>
            </a:pPr>
            <a:endParaRPr lang="en-US" sz="2400" smtClean="0"/>
          </a:p>
          <a:p>
            <a:pPr lvl="1" eaLnBrk="1" hangingPunct="1">
              <a:lnSpc>
                <a:spcPts val="2900"/>
              </a:lnSpc>
            </a:pPr>
            <a:endParaRPr lang="en-US" sz="2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76200"/>
            <a:ext cx="7772400" cy="1219200"/>
          </a:xfrm>
          <a:noFill/>
        </p:spPr>
        <p:txBody>
          <a:bodyPr lIns="92075" tIns="46038" rIns="92075" bIns="46038"/>
          <a:lstStyle/>
          <a:p>
            <a:pPr eaLnBrk="1" hangingPunct="1"/>
            <a:r>
              <a:rPr lang="en-US" smtClean="0">
                <a:solidFill>
                  <a:srgbClr val="FF9900"/>
                </a:solidFill>
              </a:rPr>
              <a:t>Hepatic ethanol metabolism</a:t>
            </a:r>
          </a:p>
        </p:txBody>
      </p:sp>
      <p:sp>
        <p:nvSpPr>
          <p:cNvPr id="5" name="Content Placeholder 4"/>
          <p:cNvSpPr>
            <a:spLocks noGrp="1"/>
          </p:cNvSpPr>
          <p:nvPr>
            <p:ph idx="1"/>
          </p:nvPr>
        </p:nvSpPr>
        <p:spPr>
          <a:xfrm>
            <a:off x="468313" y="1484313"/>
            <a:ext cx="8229600" cy="4525962"/>
          </a:xfrm>
        </p:spPr>
        <p:txBody>
          <a:bodyPr>
            <a:normAutofit fontScale="70000" lnSpcReduction="20000"/>
          </a:bodyPr>
          <a:lstStyle/>
          <a:p>
            <a:pPr>
              <a:defRPr/>
            </a:pPr>
            <a:r>
              <a:rPr lang="en-GB" dirty="0" smtClean="0"/>
              <a:t>3 major metabolic pathways:</a:t>
            </a:r>
          </a:p>
          <a:p>
            <a:pPr lvl="1">
              <a:buFontTx/>
              <a:buNone/>
              <a:defRPr/>
            </a:pPr>
            <a:r>
              <a:rPr lang="en-GB" dirty="0" smtClean="0"/>
              <a:t>	alcohol </a:t>
            </a:r>
            <a:r>
              <a:rPr lang="en-GB" dirty="0" err="1" smtClean="0"/>
              <a:t>dehydrogenase</a:t>
            </a:r>
            <a:r>
              <a:rPr lang="en-GB" dirty="0" smtClean="0"/>
              <a:t> (ADH)</a:t>
            </a:r>
          </a:p>
          <a:p>
            <a:pPr lvl="1">
              <a:buFontTx/>
              <a:buNone/>
              <a:defRPr/>
            </a:pPr>
            <a:r>
              <a:rPr lang="en-GB" dirty="0" smtClean="0"/>
              <a:t>	MEOS (CYP2E1)</a:t>
            </a:r>
          </a:p>
          <a:p>
            <a:pPr lvl="1">
              <a:buFontTx/>
              <a:buNone/>
              <a:defRPr/>
            </a:pPr>
            <a:r>
              <a:rPr lang="en-GB" dirty="0" smtClean="0"/>
              <a:t>	</a:t>
            </a:r>
            <a:r>
              <a:rPr lang="en-GB" dirty="0" err="1" smtClean="0"/>
              <a:t>Catalase</a:t>
            </a:r>
            <a:endParaRPr lang="en-GB" dirty="0" smtClean="0"/>
          </a:p>
          <a:p>
            <a:pPr lvl="1">
              <a:buFontTx/>
              <a:buNone/>
              <a:defRPr/>
            </a:pPr>
            <a:endParaRPr lang="en-GB" dirty="0" smtClean="0"/>
          </a:p>
          <a:p>
            <a:pPr>
              <a:defRPr/>
            </a:pPr>
            <a:r>
              <a:rPr lang="en-GB" dirty="0" smtClean="0"/>
              <a:t>CYP2E1: </a:t>
            </a:r>
          </a:p>
          <a:p>
            <a:pPr>
              <a:buFontTx/>
              <a:buNone/>
              <a:defRPr/>
            </a:pPr>
            <a:r>
              <a:rPr lang="en-GB" dirty="0" smtClean="0"/>
              <a:t>	P450 enzyme</a:t>
            </a:r>
          </a:p>
          <a:p>
            <a:pPr>
              <a:buFontTx/>
              <a:buNone/>
              <a:defRPr/>
            </a:pPr>
            <a:r>
              <a:rPr lang="en-GB" dirty="0" smtClean="0"/>
              <a:t>	major enzyme of the hepatic </a:t>
            </a:r>
            <a:r>
              <a:rPr lang="en-GB" dirty="0" err="1" smtClean="0"/>
              <a:t>microsomal</a:t>
            </a:r>
            <a:r>
              <a:rPr lang="en-GB" dirty="0" smtClean="0"/>
              <a:t> ethanol oxidising system (MEOS)</a:t>
            </a:r>
          </a:p>
          <a:p>
            <a:pPr>
              <a:buFontTx/>
              <a:buNone/>
              <a:defRPr/>
            </a:pPr>
            <a:endParaRPr lang="en-GB" dirty="0" smtClean="0"/>
          </a:p>
          <a:p>
            <a:pPr>
              <a:defRPr/>
            </a:pPr>
            <a:r>
              <a:rPr lang="en-GB" dirty="0" smtClean="0"/>
              <a:t>Implicated in pathogenesis of alcohol induced liver injury:</a:t>
            </a:r>
          </a:p>
          <a:p>
            <a:pPr>
              <a:buFontTx/>
              <a:buNone/>
              <a:defRPr/>
            </a:pPr>
            <a:r>
              <a:rPr lang="en-GB" dirty="0" smtClean="0"/>
              <a:t>		- release of free radicals/ROS</a:t>
            </a:r>
          </a:p>
          <a:p>
            <a:pPr>
              <a:buFontTx/>
              <a:buNone/>
              <a:defRPr/>
            </a:pPr>
            <a:r>
              <a:rPr lang="en-GB" dirty="0" smtClean="0"/>
              <a:t>		- upregulated in acute and chronic ethanol ingestion</a:t>
            </a:r>
          </a:p>
          <a:p>
            <a:pPr>
              <a:defRPr/>
            </a:pP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95288" y="0"/>
            <a:ext cx="8229600" cy="1143000"/>
          </a:xfrm>
        </p:spPr>
        <p:txBody>
          <a:bodyPr/>
          <a:lstStyle/>
          <a:p>
            <a:pPr eaLnBrk="1" hangingPunct="1"/>
            <a:r>
              <a:rPr lang="en-GB" sz="3600" smtClean="0">
                <a:solidFill>
                  <a:srgbClr val="FF9900"/>
                </a:solidFill>
              </a:rPr>
              <a:t>Mechanism of ethanol-induced oxidative stress</a:t>
            </a:r>
          </a:p>
        </p:txBody>
      </p:sp>
      <p:sp>
        <p:nvSpPr>
          <p:cNvPr id="9219" name="Rectangle 3"/>
          <p:cNvSpPr>
            <a:spLocks noChangeArrowheads="1"/>
          </p:cNvSpPr>
          <p:nvPr/>
        </p:nvSpPr>
        <p:spPr bwMode="auto">
          <a:xfrm>
            <a:off x="3505200" y="4191000"/>
            <a:ext cx="184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GB" sz="1600">
              <a:latin typeface="Times New Roman" pitchFamily="18" charset="0"/>
            </a:endParaRPr>
          </a:p>
        </p:txBody>
      </p:sp>
      <p:grpSp>
        <p:nvGrpSpPr>
          <p:cNvPr id="2" name="Group 4"/>
          <p:cNvGrpSpPr>
            <a:grpSpLocks/>
          </p:cNvGrpSpPr>
          <p:nvPr/>
        </p:nvGrpSpPr>
        <p:grpSpPr bwMode="auto">
          <a:xfrm>
            <a:off x="900113" y="1412875"/>
            <a:ext cx="7239000" cy="5067300"/>
            <a:chOff x="576" y="1344"/>
            <a:chExt cx="4560" cy="2784"/>
          </a:xfrm>
        </p:grpSpPr>
        <p:sp>
          <p:nvSpPr>
            <p:cNvPr id="9228" name="Rectangle 5"/>
            <p:cNvSpPr>
              <a:spLocks noChangeArrowheads="1"/>
            </p:cNvSpPr>
            <p:nvPr/>
          </p:nvSpPr>
          <p:spPr bwMode="auto">
            <a:xfrm>
              <a:off x="2160" y="2736"/>
              <a:ext cx="1344" cy="336"/>
            </a:xfrm>
            <a:prstGeom prst="rect">
              <a:avLst/>
            </a:prstGeom>
            <a:solidFill>
              <a:schemeClr val="tx1"/>
            </a:solidFill>
            <a:ln w="9525">
              <a:solidFill>
                <a:schemeClr val="bg2"/>
              </a:solidFill>
              <a:miter lim="800000"/>
              <a:headEnd/>
              <a:tailEnd/>
            </a:ln>
          </p:spPr>
          <p:txBody>
            <a:bodyPr wrap="none" anchor="ctr"/>
            <a:lstStyle/>
            <a:p>
              <a:pPr algn="ctr"/>
              <a:r>
                <a:rPr lang="en-GB" sz="2000">
                  <a:solidFill>
                    <a:schemeClr val="hlink"/>
                  </a:solidFill>
                  <a:latin typeface="Times New Roman" pitchFamily="18" charset="0"/>
                </a:rPr>
                <a:t>ACETALDEHYDE</a:t>
              </a:r>
            </a:p>
          </p:txBody>
        </p:sp>
        <p:grpSp>
          <p:nvGrpSpPr>
            <p:cNvPr id="9229" name="Group 6"/>
            <p:cNvGrpSpPr>
              <a:grpSpLocks/>
            </p:cNvGrpSpPr>
            <p:nvPr/>
          </p:nvGrpSpPr>
          <p:grpSpPr bwMode="auto">
            <a:xfrm>
              <a:off x="576" y="1344"/>
              <a:ext cx="4560" cy="2784"/>
              <a:chOff x="576" y="1344"/>
              <a:chExt cx="4560" cy="2784"/>
            </a:xfrm>
          </p:grpSpPr>
          <p:sp>
            <p:nvSpPr>
              <p:cNvPr id="9231" name="AutoShape 7"/>
              <p:cNvSpPr>
                <a:spLocks noChangeArrowheads="1"/>
              </p:cNvSpPr>
              <p:nvPr/>
            </p:nvSpPr>
            <p:spPr bwMode="auto">
              <a:xfrm>
                <a:off x="2736" y="2976"/>
                <a:ext cx="96" cy="816"/>
              </a:xfrm>
              <a:prstGeom prst="downArrow">
                <a:avLst>
                  <a:gd name="adj1" fmla="val 50000"/>
                  <a:gd name="adj2" fmla="val 212500"/>
                </a:avLst>
              </a:prstGeom>
              <a:solidFill>
                <a:srgbClr val="99CC00"/>
              </a:solidFill>
              <a:ln w="9525">
                <a:solidFill>
                  <a:srgbClr val="99CC00"/>
                </a:solidFill>
                <a:miter lim="800000"/>
                <a:headEnd/>
                <a:tailEnd/>
              </a:ln>
            </p:spPr>
            <p:txBody>
              <a:bodyPr wrap="none" anchor="ctr"/>
              <a:lstStyle/>
              <a:p>
                <a:endParaRPr lang="en-GB"/>
              </a:p>
            </p:txBody>
          </p:sp>
          <p:sp>
            <p:nvSpPr>
              <p:cNvPr id="9232" name="Oval 8"/>
              <p:cNvSpPr>
                <a:spLocks noChangeArrowheads="1"/>
              </p:cNvSpPr>
              <p:nvPr/>
            </p:nvSpPr>
            <p:spPr bwMode="auto">
              <a:xfrm>
                <a:off x="1872" y="3161"/>
                <a:ext cx="1824" cy="360"/>
              </a:xfrm>
              <a:prstGeom prst="ellipse">
                <a:avLst/>
              </a:prstGeom>
              <a:solidFill>
                <a:schemeClr val="hlink"/>
              </a:solidFill>
              <a:ln w="9525">
                <a:solidFill>
                  <a:schemeClr val="tx1"/>
                </a:solidFill>
                <a:round/>
                <a:headEnd/>
                <a:tailEnd/>
              </a:ln>
            </p:spPr>
            <p:txBody>
              <a:bodyPr/>
              <a:lstStyle/>
              <a:p>
                <a:pPr algn="ctr" eaLnBrk="0" hangingPunct="0"/>
                <a:endParaRPr lang="en-US" sz="500" b="1"/>
              </a:p>
              <a:p>
                <a:pPr algn="ctr" eaLnBrk="0" hangingPunct="0"/>
                <a:r>
                  <a:rPr lang="en-US" sz="2800">
                    <a:latin typeface="Times New Roman" pitchFamily="18" charset="0"/>
                  </a:rPr>
                  <a:t>Acetate</a:t>
                </a:r>
              </a:p>
            </p:txBody>
          </p:sp>
          <p:sp>
            <p:nvSpPr>
              <p:cNvPr id="9233" name="AutoShape 9"/>
              <p:cNvSpPr>
                <a:spLocks noChangeArrowheads="1"/>
              </p:cNvSpPr>
              <p:nvPr/>
            </p:nvSpPr>
            <p:spPr bwMode="auto">
              <a:xfrm>
                <a:off x="1392" y="1584"/>
                <a:ext cx="768" cy="1488"/>
              </a:xfrm>
              <a:prstGeom prst="curvedRightArrow">
                <a:avLst>
                  <a:gd name="adj1" fmla="val 6997"/>
                  <a:gd name="adj2" fmla="val 45747"/>
                  <a:gd name="adj3" fmla="val 33333"/>
                </a:avLst>
              </a:prstGeom>
              <a:solidFill>
                <a:srgbClr val="99CC00">
                  <a:alpha val="50195"/>
                </a:srgbClr>
              </a:solidFill>
              <a:ln w="9525">
                <a:solidFill>
                  <a:srgbClr val="99CC00"/>
                </a:solidFill>
                <a:miter lim="800000"/>
                <a:headEnd/>
                <a:tailEnd/>
              </a:ln>
            </p:spPr>
            <p:txBody>
              <a:bodyPr wrap="none" anchor="ctr"/>
              <a:lstStyle/>
              <a:p>
                <a:endParaRPr lang="en-GB"/>
              </a:p>
            </p:txBody>
          </p:sp>
          <p:sp>
            <p:nvSpPr>
              <p:cNvPr id="9234" name="AutoShape 10"/>
              <p:cNvSpPr>
                <a:spLocks noChangeArrowheads="1"/>
              </p:cNvSpPr>
              <p:nvPr/>
            </p:nvSpPr>
            <p:spPr bwMode="auto">
              <a:xfrm flipH="1">
                <a:off x="3504" y="1584"/>
                <a:ext cx="1008" cy="1440"/>
              </a:xfrm>
              <a:prstGeom prst="curvedRightArrow">
                <a:avLst>
                  <a:gd name="adj1" fmla="val 6157"/>
                  <a:gd name="adj2" fmla="val 34729"/>
                  <a:gd name="adj3" fmla="val 33333"/>
                </a:avLst>
              </a:prstGeom>
              <a:solidFill>
                <a:srgbClr val="99CC00"/>
              </a:solidFill>
              <a:ln w="9525">
                <a:solidFill>
                  <a:srgbClr val="99CC00"/>
                </a:solidFill>
                <a:miter lim="800000"/>
                <a:headEnd/>
                <a:tailEnd/>
              </a:ln>
            </p:spPr>
            <p:txBody>
              <a:bodyPr wrap="none" anchor="ctr"/>
              <a:lstStyle/>
              <a:p>
                <a:endParaRPr lang="en-GB"/>
              </a:p>
            </p:txBody>
          </p:sp>
          <p:sp>
            <p:nvSpPr>
              <p:cNvPr id="9235" name="Oval 11"/>
              <p:cNvSpPr>
                <a:spLocks noChangeArrowheads="1"/>
              </p:cNvSpPr>
              <p:nvPr/>
            </p:nvSpPr>
            <p:spPr bwMode="auto">
              <a:xfrm>
                <a:off x="3792" y="2016"/>
                <a:ext cx="1344" cy="528"/>
              </a:xfrm>
              <a:prstGeom prst="ellipse">
                <a:avLst/>
              </a:prstGeom>
              <a:solidFill>
                <a:schemeClr val="hlink"/>
              </a:solidFill>
              <a:ln w="9525">
                <a:solidFill>
                  <a:schemeClr val="tx1"/>
                </a:solidFill>
                <a:round/>
                <a:headEnd/>
                <a:tailEnd/>
              </a:ln>
            </p:spPr>
            <p:txBody>
              <a:bodyPr/>
              <a:lstStyle/>
              <a:p>
                <a:pPr algn="ctr" eaLnBrk="0" hangingPunct="0"/>
                <a:endParaRPr lang="en-GB" sz="1200" b="1">
                  <a:solidFill>
                    <a:schemeClr val="bg2"/>
                  </a:solidFill>
                </a:endParaRPr>
              </a:p>
            </p:txBody>
          </p:sp>
          <p:sp>
            <p:nvSpPr>
              <p:cNvPr id="9236" name="Oval 12"/>
              <p:cNvSpPr>
                <a:spLocks noChangeArrowheads="1"/>
              </p:cNvSpPr>
              <p:nvPr/>
            </p:nvSpPr>
            <p:spPr bwMode="auto">
              <a:xfrm>
                <a:off x="576" y="2016"/>
                <a:ext cx="1296" cy="432"/>
              </a:xfrm>
              <a:prstGeom prst="ellipse">
                <a:avLst/>
              </a:prstGeom>
              <a:solidFill>
                <a:schemeClr val="hlink">
                  <a:alpha val="50195"/>
                </a:schemeClr>
              </a:solidFill>
              <a:ln w="6350">
                <a:solidFill>
                  <a:schemeClr val="tx1"/>
                </a:solidFill>
                <a:prstDash val="dash"/>
                <a:round/>
                <a:headEnd/>
                <a:tailEnd/>
              </a:ln>
            </p:spPr>
            <p:txBody>
              <a:bodyPr/>
              <a:lstStyle/>
              <a:p>
                <a:pPr algn="ctr" eaLnBrk="0" hangingPunct="0"/>
                <a:endParaRPr lang="en-US" sz="500" b="1"/>
              </a:p>
              <a:p>
                <a:pPr algn="ctr" eaLnBrk="0" hangingPunct="0"/>
                <a:r>
                  <a:rPr lang="en-US" b="1">
                    <a:latin typeface="Times New Roman" pitchFamily="18" charset="0"/>
                  </a:rPr>
                  <a:t>CATALASE</a:t>
                </a:r>
              </a:p>
            </p:txBody>
          </p:sp>
          <p:sp>
            <p:nvSpPr>
              <p:cNvPr id="9237" name="AutoShape 13"/>
              <p:cNvSpPr>
                <a:spLocks noChangeArrowheads="1"/>
              </p:cNvSpPr>
              <p:nvPr/>
            </p:nvSpPr>
            <p:spPr bwMode="auto">
              <a:xfrm>
                <a:off x="2736" y="1632"/>
                <a:ext cx="96" cy="1104"/>
              </a:xfrm>
              <a:prstGeom prst="downArrow">
                <a:avLst>
                  <a:gd name="adj1" fmla="val 50000"/>
                  <a:gd name="adj2" fmla="val 287500"/>
                </a:avLst>
              </a:prstGeom>
              <a:solidFill>
                <a:srgbClr val="99CC00"/>
              </a:solidFill>
              <a:ln w="9525">
                <a:solidFill>
                  <a:srgbClr val="99CC00"/>
                </a:solidFill>
                <a:miter lim="800000"/>
                <a:headEnd/>
                <a:tailEnd/>
              </a:ln>
            </p:spPr>
            <p:txBody>
              <a:bodyPr wrap="none" anchor="ctr"/>
              <a:lstStyle/>
              <a:p>
                <a:endParaRPr lang="en-GB"/>
              </a:p>
            </p:txBody>
          </p:sp>
          <p:sp>
            <p:nvSpPr>
              <p:cNvPr id="9238" name="Oval 14"/>
              <p:cNvSpPr>
                <a:spLocks noChangeArrowheads="1"/>
              </p:cNvSpPr>
              <p:nvPr/>
            </p:nvSpPr>
            <p:spPr bwMode="auto">
              <a:xfrm>
                <a:off x="2064" y="1872"/>
                <a:ext cx="1440" cy="384"/>
              </a:xfrm>
              <a:prstGeom prst="ellipse">
                <a:avLst/>
              </a:prstGeom>
              <a:solidFill>
                <a:schemeClr val="hlink"/>
              </a:solidFill>
              <a:ln w="9525">
                <a:solidFill>
                  <a:schemeClr val="tx1"/>
                </a:solidFill>
                <a:round/>
                <a:headEnd/>
                <a:tailEnd/>
              </a:ln>
            </p:spPr>
            <p:txBody>
              <a:bodyPr/>
              <a:lstStyle/>
              <a:p>
                <a:pPr algn="ctr" eaLnBrk="0" hangingPunct="0"/>
                <a:endParaRPr lang="en-US" sz="500" b="1"/>
              </a:p>
              <a:p>
                <a:pPr algn="ctr" eaLnBrk="0" hangingPunct="0"/>
                <a:r>
                  <a:rPr lang="en-US" sz="2000">
                    <a:latin typeface="Times New Roman" pitchFamily="18" charset="0"/>
                  </a:rPr>
                  <a:t>ADH</a:t>
                </a:r>
              </a:p>
            </p:txBody>
          </p:sp>
          <p:sp>
            <p:nvSpPr>
              <p:cNvPr id="9239" name="Rectangle 15"/>
              <p:cNvSpPr>
                <a:spLocks noChangeArrowheads="1"/>
              </p:cNvSpPr>
              <p:nvPr/>
            </p:nvSpPr>
            <p:spPr bwMode="auto">
              <a:xfrm>
                <a:off x="2160" y="1344"/>
                <a:ext cx="1344" cy="336"/>
              </a:xfrm>
              <a:prstGeom prst="rect">
                <a:avLst/>
              </a:prstGeom>
              <a:solidFill>
                <a:schemeClr val="tx1"/>
              </a:solidFill>
              <a:ln w="9525">
                <a:solidFill>
                  <a:schemeClr val="bg2"/>
                </a:solidFill>
                <a:miter lim="800000"/>
                <a:headEnd/>
                <a:tailEnd/>
              </a:ln>
            </p:spPr>
            <p:txBody>
              <a:bodyPr wrap="none" anchor="ctr"/>
              <a:lstStyle/>
              <a:p>
                <a:pPr algn="ctr"/>
                <a:r>
                  <a:rPr lang="en-GB" sz="2400">
                    <a:solidFill>
                      <a:schemeClr val="hlink"/>
                    </a:solidFill>
                    <a:latin typeface="Times New Roman" pitchFamily="18" charset="0"/>
                  </a:rPr>
                  <a:t>ETHANOL</a:t>
                </a:r>
              </a:p>
            </p:txBody>
          </p:sp>
          <p:sp>
            <p:nvSpPr>
              <p:cNvPr id="9240" name="Rectangle 16"/>
              <p:cNvSpPr>
                <a:spLocks noChangeArrowheads="1"/>
              </p:cNvSpPr>
              <p:nvPr/>
            </p:nvSpPr>
            <p:spPr bwMode="auto">
              <a:xfrm>
                <a:off x="2160" y="3792"/>
                <a:ext cx="1344" cy="336"/>
              </a:xfrm>
              <a:prstGeom prst="rect">
                <a:avLst/>
              </a:prstGeom>
              <a:solidFill>
                <a:schemeClr val="tx1"/>
              </a:solidFill>
              <a:ln w="9525">
                <a:solidFill>
                  <a:schemeClr val="bg2"/>
                </a:solidFill>
                <a:miter lim="800000"/>
                <a:headEnd/>
                <a:tailEnd/>
              </a:ln>
            </p:spPr>
            <p:txBody>
              <a:bodyPr wrap="none" anchor="ctr"/>
              <a:lstStyle/>
              <a:p>
                <a:pPr algn="ctr"/>
                <a:r>
                  <a:rPr lang="en-GB" sz="2400">
                    <a:solidFill>
                      <a:schemeClr val="hlink"/>
                    </a:solidFill>
                    <a:latin typeface="Times New Roman" pitchFamily="18" charset="0"/>
                  </a:rPr>
                  <a:t>CO</a:t>
                </a:r>
                <a:r>
                  <a:rPr lang="en-GB" sz="2400" baseline="-25000">
                    <a:solidFill>
                      <a:schemeClr val="hlink"/>
                    </a:solidFill>
                    <a:latin typeface="Times New Roman" pitchFamily="18" charset="0"/>
                  </a:rPr>
                  <a:t>2</a:t>
                </a:r>
                <a:r>
                  <a:rPr lang="en-GB" sz="2400">
                    <a:solidFill>
                      <a:schemeClr val="hlink"/>
                    </a:solidFill>
                    <a:latin typeface="Times New Roman" pitchFamily="18" charset="0"/>
                  </a:rPr>
                  <a:t> + H</a:t>
                </a:r>
                <a:r>
                  <a:rPr lang="en-GB" sz="2400" baseline="-25000">
                    <a:solidFill>
                      <a:schemeClr val="hlink"/>
                    </a:solidFill>
                    <a:latin typeface="Times New Roman" pitchFamily="18" charset="0"/>
                  </a:rPr>
                  <a:t>2</a:t>
                </a:r>
                <a:r>
                  <a:rPr lang="en-GB" sz="2400">
                    <a:solidFill>
                      <a:schemeClr val="hlink"/>
                    </a:solidFill>
                    <a:latin typeface="Times New Roman" pitchFamily="18" charset="0"/>
                  </a:rPr>
                  <a:t>0</a:t>
                </a:r>
              </a:p>
            </p:txBody>
          </p:sp>
        </p:grpSp>
        <p:sp>
          <p:nvSpPr>
            <p:cNvPr id="9230" name="Text Box 17"/>
            <p:cNvSpPr txBox="1">
              <a:spLocks noChangeArrowheads="1"/>
            </p:cNvSpPr>
            <p:nvPr/>
          </p:nvSpPr>
          <p:spPr bwMode="auto">
            <a:xfrm>
              <a:off x="4080" y="2160"/>
              <a:ext cx="79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400">
                  <a:latin typeface="Times New Roman" pitchFamily="18" charset="0"/>
                </a:rPr>
                <a:t>CYP2E1</a:t>
              </a:r>
              <a:endParaRPr lang="en-GB" sz="2400">
                <a:solidFill>
                  <a:schemeClr val="bg2"/>
                </a:solidFill>
                <a:latin typeface="Times New Roman" pitchFamily="18" charset="0"/>
              </a:endParaRPr>
            </a:p>
          </p:txBody>
        </p:sp>
      </p:grpSp>
      <p:grpSp>
        <p:nvGrpSpPr>
          <p:cNvPr id="4" name="Group 21"/>
          <p:cNvGrpSpPr>
            <a:grpSpLocks/>
          </p:cNvGrpSpPr>
          <p:nvPr/>
        </p:nvGrpSpPr>
        <p:grpSpPr bwMode="auto">
          <a:xfrm>
            <a:off x="6516688" y="3933825"/>
            <a:ext cx="1546225" cy="1071563"/>
            <a:chOff x="4320" y="2640"/>
            <a:chExt cx="974" cy="675"/>
          </a:xfrm>
        </p:grpSpPr>
        <p:sp>
          <p:nvSpPr>
            <p:cNvPr id="9226" name="AutoShape 22"/>
            <p:cNvSpPr>
              <a:spLocks noChangeArrowheads="1"/>
            </p:cNvSpPr>
            <p:nvPr/>
          </p:nvSpPr>
          <p:spPr bwMode="auto">
            <a:xfrm>
              <a:off x="4320" y="2640"/>
              <a:ext cx="912" cy="384"/>
            </a:xfrm>
            <a:prstGeom prst="curvedDownArrow">
              <a:avLst>
                <a:gd name="adj1" fmla="val 47500"/>
                <a:gd name="adj2" fmla="val 95000"/>
                <a:gd name="adj3" fmla="val 33333"/>
              </a:avLst>
            </a:prstGeom>
            <a:solidFill>
              <a:schemeClr val="accent1"/>
            </a:solidFill>
            <a:ln w="9525">
              <a:solidFill>
                <a:schemeClr val="tx1"/>
              </a:solidFill>
              <a:miter lim="800000"/>
              <a:headEnd/>
              <a:tailEnd/>
            </a:ln>
          </p:spPr>
          <p:txBody>
            <a:bodyPr wrap="none" anchor="ctr"/>
            <a:lstStyle/>
            <a:p>
              <a:endParaRPr lang="en-GB"/>
            </a:p>
          </p:txBody>
        </p:sp>
        <p:sp>
          <p:nvSpPr>
            <p:cNvPr id="9227" name="Text Box 23"/>
            <p:cNvSpPr txBox="1">
              <a:spLocks noChangeArrowheads="1"/>
            </p:cNvSpPr>
            <p:nvPr/>
          </p:nvSpPr>
          <p:spPr bwMode="auto">
            <a:xfrm>
              <a:off x="4800" y="3024"/>
              <a:ext cx="49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400">
                  <a:latin typeface="Times New Roman" pitchFamily="18" charset="0"/>
                </a:rPr>
                <a:t>ROS</a:t>
              </a:r>
            </a:p>
          </p:txBody>
        </p:sp>
      </p:grpSp>
      <p:grpSp>
        <p:nvGrpSpPr>
          <p:cNvPr id="5" name="Group 21"/>
          <p:cNvGrpSpPr>
            <a:grpSpLocks/>
          </p:cNvGrpSpPr>
          <p:nvPr/>
        </p:nvGrpSpPr>
        <p:grpSpPr bwMode="auto">
          <a:xfrm flipH="1">
            <a:off x="755650" y="3933825"/>
            <a:ext cx="1655763" cy="1071563"/>
            <a:chOff x="4320" y="2640"/>
            <a:chExt cx="974" cy="675"/>
          </a:xfrm>
        </p:grpSpPr>
        <p:sp>
          <p:nvSpPr>
            <p:cNvPr id="9224" name="AutoShape 22"/>
            <p:cNvSpPr>
              <a:spLocks noChangeArrowheads="1"/>
            </p:cNvSpPr>
            <p:nvPr/>
          </p:nvSpPr>
          <p:spPr bwMode="auto">
            <a:xfrm>
              <a:off x="4320" y="2640"/>
              <a:ext cx="912" cy="384"/>
            </a:xfrm>
            <a:prstGeom prst="curvedDownArrow">
              <a:avLst>
                <a:gd name="adj1" fmla="val 47500"/>
                <a:gd name="adj2" fmla="val 95000"/>
                <a:gd name="adj3" fmla="val 33333"/>
              </a:avLst>
            </a:prstGeom>
            <a:solidFill>
              <a:schemeClr val="accent1"/>
            </a:solidFill>
            <a:ln w="9525">
              <a:solidFill>
                <a:schemeClr val="tx1"/>
              </a:solidFill>
              <a:miter lim="800000"/>
              <a:headEnd/>
              <a:tailEnd/>
            </a:ln>
          </p:spPr>
          <p:txBody>
            <a:bodyPr wrap="none" anchor="ctr"/>
            <a:lstStyle/>
            <a:p>
              <a:endParaRPr lang="en-GB"/>
            </a:p>
          </p:txBody>
        </p:sp>
        <p:sp>
          <p:nvSpPr>
            <p:cNvPr id="9225" name="Text Box 23"/>
            <p:cNvSpPr txBox="1">
              <a:spLocks noChangeArrowheads="1"/>
            </p:cNvSpPr>
            <p:nvPr/>
          </p:nvSpPr>
          <p:spPr bwMode="auto">
            <a:xfrm>
              <a:off x="4833" y="3024"/>
              <a:ext cx="46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400">
                  <a:latin typeface="Times New Roman" pitchFamily="18" charset="0"/>
                </a:rPr>
                <a:t>ROS</a:t>
              </a:r>
            </a:p>
          </p:txBody>
        </p:sp>
      </p:grpSp>
      <p:sp>
        <p:nvSpPr>
          <p:cNvPr id="9223" name="AutoShape 22"/>
          <p:cNvSpPr>
            <a:spLocks noChangeArrowheads="1"/>
          </p:cNvSpPr>
          <p:nvPr/>
        </p:nvSpPr>
        <p:spPr bwMode="auto">
          <a:xfrm flipV="1">
            <a:off x="6516688" y="5084763"/>
            <a:ext cx="1447800" cy="471487"/>
          </a:xfrm>
          <a:prstGeom prst="curvedDownArrow">
            <a:avLst>
              <a:gd name="adj1" fmla="val 47411"/>
              <a:gd name="adj2" fmla="val 94808"/>
              <a:gd name="adj3" fmla="val 33333"/>
            </a:avLst>
          </a:prstGeom>
          <a:solidFill>
            <a:schemeClr val="accent1"/>
          </a:solidFill>
          <a:ln w="9525">
            <a:solidFill>
              <a:schemeClr val="tx1"/>
            </a:solidFill>
            <a:miter lim="800000"/>
            <a:headEnd/>
            <a:tailEnd/>
          </a:ln>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4000" smtClean="0">
                <a:solidFill>
                  <a:srgbClr val="FF9900"/>
                </a:solidFill>
              </a:rPr>
              <a:t>Metabolic Adaptation (Tolerance)</a:t>
            </a:r>
          </a:p>
        </p:txBody>
      </p:sp>
      <p:sp>
        <p:nvSpPr>
          <p:cNvPr id="10243" name="Rectangle 3"/>
          <p:cNvSpPr>
            <a:spLocks noGrp="1" noChangeArrowheads="1"/>
          </p:cNvSpPr>
          <p:nvPr>
            <p:ph type="body" idx="1"/>
          </p:nvPr>
        </p:nvSpPr>
        <p:spPr/>
        <p:txBody>
          <a:bodyPr/>
          <a:lstStyle/>
          <a:p>
            <a:pPr marL="1257300" lvl="2" indent="-342900" eaLnBrk="1" hangingPunct="1">
              <a:lnSpc>
                <a:spcPct val="80000"/>
              </a:lnSpc>
              <a:buClr>
                <a:srgbClr val="99CCFF"/>
              </a:buClr>
              <a:buFontTx/>
              <a:buNone/>
            </a:pPr>
            <a:r>
              <a:rPr lang="en-US" smtClean="0"/>
              <a:t>Besides CNS adaptation, alcoholics (in the absence of liver disease) often display an increased rate of blood alcohol clearance. This is called metabolic tolerance or adaptation. Suggested mechanisms include:</a:t>
            </a:r>
          </a:p>
          <a:p>
            <a:pPr marL="1257300" lvl="2" indent="-342900" eaLnBrk="1" hangingPunct="1">
              <a:lnSpc>
                <a:spcPct val="80000"/>
              </a:lnSpc>
              <a:buClr>
                <a:srgbClr val="99CCFF"/>
              </a:buClr>
              <a:buFontTx/>
              <a:buNone/>
            </a:pPr>
            <a:endParaRPr lang="en-US" smtClean="0"/>
          </a:p>
          <a:p>
            <a:pPr marL="1257300" lvl="2" indent="-342900" eaLnBrk="1" hangingPunct="1">
              <a:lnSpc>
                <a:spcPct val="80000"/>
              </a:lnSpc>
              <a:buClr>
                <a:srgbClr val="99CCFF"/>
              </a:buClr>
              <a:buFontTx/>
              <a:buAutoNum type="arabicPeriod"/>
            </a:pPr>
            <a:r>
              <a:rPr lang="en-US" smtClean="0"/>
              <a:t>Induction of ADH.</a:t>
            </a:r>
          </a:p>
          <a:p>
            <a:pPr marL="1257300" lvl="2" indent="-342900" eaLnBrk="1" hangingPunct="1">
              <a:lnSpc>
                <a:spcPct val="80000"/>
              </a:lnSpc>
              <a:buClr>
                <a:srgbClr val="99CCFF"/>
              </a:buClr>
              <a:buFontTx/>
              <a:buAutoNum type="arabicPeriod"/>
            </a:pPr>
            <a:r>
              <a:rPr lang="en-US" smtClean="0"/>
              <a:t>Increased reoxidation of NADH.</a:t>
            </a:r>
          </a:p>
          <a:p>
            <a:pPr marL="1257300" lvl="2" indent="-342900" eaLnBrk="1" hangingPunct="1">
              <a:lnSpc>
                <a:spcPct val="80000"/>
              </a:lnSpc>
              <a:buClr>
                <a:srgbClr val="99CCFF"/>
              </a:buClr>
              <a:buFontTx/>
              <a:buAutoNum type="arabicPeriod"/>
            </a:pPr>
            <a:r>
              <a:rPr lang="en-US" smtClean="0"/>
              <a:t>Induction of CYP2E1.</a:t>
            </a:r>
          </a:p>
          <a:p>
            <a:pPr marL="1257300" lvl="2" indent="-342900" eaLnBrk="1" hangingPunct="1">
              <a:lnSpc>
                <a:spcPct val="80000"/>
              </a:lnSpc>
              <a:buClr>
                <a:srgbClr val="99CCFF"/>
              </a:buClr>
              <a:buFontTx/>
              <a:buAutoNum type="arabicPeriod"/>
            </a:pPr>
            <a:r>
              <a:rPr lang="en-US" smtClean="0"/>
              <a:t>Release of cytokines or prostaglandins which increase oxygen consumption by the     	        hepatocytes.</a:t>
            </a:r>
            <a:endParaRPr lang="en-US" b="1" smtClean="0"/>
          </a:p>
          <a:p>
            <a:pPr marL="457200" indent="-457200" eaLnBrk="1" hangingPunct="1">
              <a:lnSpc>
                <a:spcPct val="80000"/>
              </a:lnSpc>
            </a:pPr>
            <a:endParaRPr lang="en-US" sz="2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531</TotalTime>
  <Words>1869</Words>
  <Application>Microsoft Office PowerPoint</Application>
  <PresentationFormat>On-screen Show (4:3)</PresentationFormat>
  <Paragraphs>484</Paragraphs>
  <Slides>41</Slides>
  <Notes>41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50" baseType="lpstr">
      <vt:lpstr>Arial</vt:lpstr>
      <vt:lpstr>Times New Roman</vt:lpstr>
      <vt:lpstr>Symbol</vt:lpstr>
      <vt:lpstr>Arial Black</vt:lpstr>
      <vt:lpstr>Helvetica</vt:lpstr>
      <vt:lpstr>Times</vt:lpstr>
      <vt:lpstr>Wingdings</vt:lpstr>
      <vt:lpstr>Default Design</vt:lpstr>
      <vt:lpstr>Microsoft Graph 2001 Chart</vt:lpstr>
      <vt:lpstr>Mechanisms of alcohol toxicity</vt:lpstr>
      <vt:lpstr>PowerPoint Presentation</vt:lpstr>
      <vt:lpstr>Proportion Of Risk</vt:lpstr>
      <vt:lpstr>Data Supporting Genetic Influences</vt:lpstr>
      <vt:lpstr>Alcohol Abuse</vt:lpstr>
      <vt:lpstr>Alcohol Dependence</vt:lpstr>
      <vt:lpstr>Hepatic ethanol metabolism</vt:lpstr>
      <vt:lpstr>Mechanism of ethanol-induced oxidative stress</vt:lpstr>
      <vt:lpstr>Metabolic Adaptation (Tolerance)</vt:lpstr>
      <vt:lpstr>Zonal Metabolism of Ethanol in the Hepatic Acinus</vt:lpstr>
      <vt:lpstr>PowerPoint Presentation</vt:lpstr>
      <vt:lpstr>PowerPoint Presentation</vt:lpstr>
      <vt:lpstr>Ethanol, oxidative stress and liver injury</vt:lpstr>
      <vt:lpstr>Immune mediated ethanol induced liver injury</vt:lpstr>
      <vt:lpstr>Alcohol attacks the gut</vt:lpstr>
      <vt:lpstr>The Gut Liver Axis in Alcohol Abusers</vt:lpstr>
      <vt:lpstr>PowerPoint Presentation</vt:lpstr>
      <vt:lpstr>Immune mediated liver Injury</vt:lpstr>
      <vt:lpstr>Immune mediated liver Injury</vt:lpstr>
      <vt:lpstr>Effects of TNF-alpha</vt:lpstr>
      <vt:lpstr>PowerPoint Presentation</vt:lpstr>
      <vt:lpstr>Alcohol Related Liver Injury</vt:lpstr>
      <vt:lpstr>PowerPoint Presentation</vt:lpstr>
      <vt:lpstr>Fatty Liver (Steatosis)</vt:lpstr>
      <vt:lpstr>Alcoholic hepatitis</vt:lpstr>
      <vt:lpstr>Alcoholic hepatitis</vt:lpstr>
      <vt:lpstr>Alcoholic hepatitis</vt:lpstr>
      <vt:lpstr>PowerPoint Presentation</vt:lpstr>
      <vt:lpstr>Treatment of Alcoholic Hepatitis</vt:lpstr>
      <vt:lpstr>Steroids in alcoholic hepatitis</vt:lpstr>
      <vt:lpstr>Pentoxyfylline in alcoholic hepatitis</vt:lpstr>
      <vt:lpstr>Cirrhosis</vt:lpstr>
      <vt:lpstr>Alcohol &amp; the Brain</vt:lpstr>
      <vt:lpstr>Alcohol Affects Brain Function</vt:lpstr>
      <vt:lpstr>PowerPoint Presentation</vt:lpstr>
      <vt:lpstr>PowerPoint Presentation</vt:lpstr>
      <vt:lpstr>PowerPoint Presentation</vt:lpstr>
      <vt:lpstr>Use of Steroids</vt:lpstr>
      <vt:lpstr>Other CNS/PNS effects</vt:lpstr>
      <vt:lpstr>PowerPoint Presentation</vt:lpstr>
      <vt:lpstr>PowerPoint Presentation</vt:lpstr>
    </vt:vector>
  </TitlesOfParts>
  <Company>St Mary's NHS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Alcohol on the Liver &amp; Other Organs</dc:title>
  <dc:creator>ba006</dc:creator>
  <cp:lastModifiedBy>Shiel, Nuala</cp:lastModifiedBy>
  <cp:revision>59</cp:revision>
  <dcterms:created xsi:type="dcterms:W3CDTF">2006-11-27T09:35:53Z</dcterms:created>
  <dcterms:modified xsi:type="dcterms:W3CDTF">2012-12-12T15:02:28Z</dcterms:modified>
</cp:coreProperties>
</file>