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24"/>
  </p:notesMasterIdLst>
  <p:handoutMasterIdLst>
    <p:handoutMasterId r:id="rId25"/>
  </p:handoutMasterIdLst>
  <p:sldIdLst>
    <p:sldId id="684" r:id="rId2"/>
    <p:sldId id="735" r:id="rId3"/>
    <p:sldId id="737" r:id="rId4"/>
    <p:sldId id="739" r:id="rId5"/>
    <p:sldId id="738" r:id="rId6"/>
    <p:sldId id="740" r:id="rId7"/>
    <p:sldId id="741" r:id="rId8"/>
    <p:sldId id="744" r:id="rId9"/>
    <p:sldId id="743" r:id="rId10"/>
    <p:sldId id="736" r:id="rId11"/>
    <p:sldId id="749" r:id="rId12"/>
    <p:sldId id="750" r:id="rId13"/>
    <p:sldId id="747" r:id="rId14"/>
    <p:sldId id="748" r:id="rId15"/>
    <p:sldId id="751" r:id="rId16"/>
    <p:sldId id="752" r:id="rId17"/>
    <p:sldId id="753" r:id="rId18"/>
    <p:sldId id="754" r:id="rId19"/>
    <p:sldId id="755" r:id="rId20"/>
    <p:sldId id="756" r:id="rId21"/>
    <p:sldId id="757" r:id="rId22"/>
    <p:sldId id="746" r:id="rId23"/>
  </p:sldIdLst>
  <p:sldSz cx="9144000" cy="6858000" type="screen4x3"/>
  <p:notesSz cx="6662738" cy="9832975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99"/>
    <a:srgbClr val="030000"/>
    <a:srgbClr val="FFCC99"/>
    <a:srgbClr val="FF9966"/>
    <a:srgbClr val="CC0000"/>
    <a:srgbClr val="FFFF00"/>
    <a:srgbClr val="99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6" autoAdjust="0"/>
    <p:restoredTop sz="94663" autoAdjust="0"/>
  </p:normalViewPr>
  <p:slideViewPr>
    <p:cSldViewPr>
      <p:cViewPr>
        <p:scale>
          <a:sx n="50" d="100"/>
          <a:sy n="50" d="100"/>
        </p:scale>
        <p:origin x="-80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924" y="72"/>
      </p:cViewPr>
      <p:guideLst>
        <p:guide orient="horz" pos="3097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2225" y="-36513"/>
            <a:ext cx="2895600" cy="53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Julian Walters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87775" y="-36513"/>
            <a:ext cx="2895600" cy="53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2225" y="9336088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7775" y="9336088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fld id="{98E38571-8295-4D39-8D7A-8720F23E00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507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2886076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920750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860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20750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4238" y="747713"/>
            <a:ext cx="4892675" cy="3670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670425"/>
            <a:ext cx="4886325" cy="442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340850"/>
            <a:ext cx="2886076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920750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340850"/>
            <a:ext cx="28860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20750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fld id="{1B72C014-B0CC-4227-A0D3-BD1E50A9C8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880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20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8788" algn="l" defTabSz="920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7575" algn="l" defTabSz="920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7950" algn="l" defTabSz="920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36738" algn="l" defTabSz="920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09F8070C-3FF3-4FC6-9916-564D874183D1}" type="slidenum">
              <a:rPr lang="en-GB" sz="1000">
                <a:latin typeface="Arial" charset="0"/>
              </a:rPr>
              <a:pPr/>
              <a:t>1</a:t>
            </a:fld>
            <a:endParaRPr lang="en-GB" sz="100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EDFA3C2A-1874-4A12-B548-4A1D2E4A9746}" type="slidenum">
              <a:rPr lang="en-GB" sz="1000">
                <a:latin typeface="Arial" charset="0"/>
              </a:rPr>
              <a:pPr/>
              <a:t>16</a:t>
            </a:fld>
            <a:endParaRPr lang="en-GB" sz="100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B49DF851-845A-4F7B-951F-2C07F6F724DE}" type="slidenum">
              <a:rPr lang="en-GB" sz="1000">
                <a:latin typeface="Arial" charset="0"/>
              </a:rPr>
              <a:pPr/>
              <a:t>17</a:t>
            </a:fld>
            <a:endParaRPr lang="en-GB" sz="100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4E7BDDF-3134-4F58-98F7-CAD7F877337A}" type="slidenum">
              <a:rPr lang="en-GB" sz="1000">
                <a:latin typeface="Arial" charset="0"/>
              </a:rPr>
              <a:pPr/>
              <a:t>18</a:t>
            </a:fld>
            <a:endParaRPr lang="en-GB" sz="100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B283EF9A-CA85-4EC4-89A6-68BEE965383A}" type="slidenum">
              <a:rPr lang="en-GB" sz="1000">
                <a:latin typeface="Arial" charset="0"/>
              </a:rPr>
              <a:pPr/>
              <a:t>19</a:t>
            </a:fld>
            <a:endParaRPr lang="en-GB" sz="100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F1550C0-48BC-484C-AC79-AC40785F3E0C}" type="slidenum">
              <a:rPr lang="en-GB" sz="1000">
                <a:latin typeface="Arial" charset="0"/>
              </a:rPr>
              <a:pPr/>
              <a:t>20</a:t>
            </a:fld>
            <a:endParaRPr lang="en-GB" sz="1000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E2B20CC4-C99F-495F-8062-1CE8053AE6E2}" type="slidenum">
              <a:rPr lang="en-GB" sz="1000">
                <a:latin typeface="Arial" charset="0"/>
              </a:rPr>
              <a:pPr/>
              <a:t>21</a:t>
            </a:fld>
            <a:endParaRPr lang="en-GB" sz="100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CA5DD6B-3362-4624-948F-51EAA541EE9A}" type="slidenum">
              <a:rPr lang="en-GB" sz="1000">
                <a:latin typeface="Arial" charset="0"/>
              </a:rPr>
              <a:pPr/>
              <a:t>3</a:t>
            </a:fld>
            <a:endParaRPr lang="en-GB" sz="100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GB" smtClean="0"/>
              <a:t>Transport pathways in small intestinal enterocytes (CHO, proteins, lipids)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60B10228-B7D2-4ECF-94FA-70C0ABE8DC6F}" type="slidenum">
              <a:rPr lang="en-GB" sz="1000">
                <a:latin typeface="Arial" charset="0"/>
              </a:rPr>
              <a:pPr/>
              <a:t>5</a:t>
            </a:fld>
            <a:endParaRPr lang="en-GB" sz="10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GB" smtClean="0"/>
              <a:t>Transport pathways in small intestinal enterocytes (NaCl)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B2AE14F8-2FC2-4CB2-A54F-9A1A8025D916}" type="slidenum">
              <a:rPr lang="en-GB" sz="1000">
                <a:latin typeface="Arial" charset="0"/>
              </a:rPr>
              <a:pPr/>
              <a:t>8</a:t>
            </a:fld>
            <a:endParaRPr lang="en-GB" sz="1000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4238" y="746125"/>
            <a:ext cx="4895850" cy="367188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70425"/>
            <a:ext cx="4884738" cy="4424363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9342E3D-477D-4FA4-A1F3-85955A96542C}" type="slidenum">
              <a:rPr lang="en-GB" sz="1000">
                <a:latin typeface="Arial" charset="0"/>
              </a:rPr>
              <a:pPr/>
              <a:t>9</a:t>
            </a:fld>
            <a:endParaRPr lang="en-GB" sz="1000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4238" y="747713"/>
            <a:ext cx="4894262" cy="3670300"/>
          </a:xfrm>
          <a:ln cap="flat"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GB" smtClean="0"/>
              <a:t>(AGA 12-45)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EF4F808F-59FC-4EC2-A0CB-52D27215F2C2}" type="slidenum">
              <a:rPr lang="en-GB" sz="1000">
                <a:latin typeface="Arial" charset="0"/>
              </a:rPr>
              <a:pPr/>
              <a:t>11</a:t>
            </a:fld>
            <a:endParaRPr lang="en-GB" sz="100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48534E0-C679-4D02-B2FE-10F8D9838CB5}" type="slidenum">
              <a:rPr lang="en-GB" sz="1000">
                <a:latin typeface="Arial" charset="0"/>
              </a:rPr>
              <a:pPr/>
              <a:t>12</a:t>
            </a:fld>
            <a:endParaRPr lang="en-GB" sz="100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6A675F6-C681-421A-A0CF-0ED6A58DA8B1}" type="slidenum">
              <a:rPr lang="en-GB" sz="1000">
                <a:latin typeface="Arial" charset="0"/>
              </a:rPr>
              <a:pPr/>
              <a:t>14</a:t>
            </a:fld>
            <a:endParaRPr lang="en-GB" sz="100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4713" y="738188"/>
            <a:ext cx="4914900" cy="3686175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70425"/>
            <a:ext cx="4884738" cy="4424363"/>
          </a:xfrm>
          <a:noFill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8ED6D82C-A00C-44FA-8B1E-38A02A6F56C8}" type="slidenum">
              <a:rPr lang="en-GB" sz="1000">
                <a:latin typeface="Arial" charset="0"/>
              </a:rPr>
              <a:pPr/>
              <a:t>15</a:t>
            </a:fld>
            <a:endParaRPr lang="en-GB" sz="10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EFA3D-0D68-450E-82D5-E77AE14ABD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622950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5A54D-C094-4939-AD4A-A66C0D8AC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3901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6DD77-73F3-4A9C-9AFF-A3C1EC3AB1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92728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EAAAA-CB75-4075-B59E-7665982151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00307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149D9-FA7E-4DEF-AF80-5FC9B066B5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50937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15EF8-3158-48ED-81E3-C97FD327CC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21117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75C34-AE45-4AC1-A3DD-D4A519869C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72165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65BDC-9FF3-441D-A9D6-7FB9D68C9A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56974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7144A-B02A-420F-B93B-5183B3D8B6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72823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25427-D5DE-488C-B4B0-2331DA81EB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10038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BDC15-E463-4DBC-A3E6-39383E48CE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78714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74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2400" y="6477000"/>
            <a:ext cx="21002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solidFill>
                  <a:srgbClr val="006699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74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2663" y="6477000"/>
            <a:ext cx="406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solidFill>
                  <a:srgbClr val="006699"/>
                </a:solidFill>
              </a:defRPr>
            </a:lvl1pPr>
          </a:lstStyle>
          <a:p>
            <a:pPr>
              <a:defRPr/>
            </a:pPr>
            <a:fld id="{D7A9BAFB-BE7B-4F1E-ACC3-75D8B14461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1295400"/>
            <a:ext cx="7788275" cy="0"/>
          </a:xfrm>
          <a:prstGeom prst="line">
            <a:avLst/>
          </a:prstGeom>
          <a:noFill/>
          <a:ln w="28575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0066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r" rtl="0" eaLnBrk="0" fontAlgn="base" hangingPunct="0">
        <a:spcBef>
          <a:spcPct val="20000"/>
        </a:spcBef>
        <a:spcAft>
          <a:spcPct val="0"/>
        </a:spcAft>
        <a:defRPr sz="1600" b="1">
          <a:solidFill>
            <a:srgbClr val="091171"/>
          </a:solidFill>
          <a:latin typeface="+mn-lt"/>
        </a:defRPr>
      </a:lvl5pPr>
      <a:lvl6pPr marL="2514600" indent="-228600" algn="r" rtl="0" eaLnBrk="0" fontAlgn="base" hangingPunct="0">
        <a:spcBef>
          <a:spcPct val="20000"/>
        </a:spcBef>
        <a:spcAft>
          <a:spcPct val="0"/>
        </a:spcAft>
        <a:defRPr sz="1600" b="1">
          <a:solidFill>
            <a:srgbClr val="091171"/>
          </a:solidFill>
          <a:latin typeface="+mn-lt"/>
        </a:defRPr>
      </a:lvl6pPr>
      <a:lvl7pPr marL="2971800" indent="-228600" algn="r" rtl="0" eaLnBrk="0" fontAlgn="base" hangingPunct="0">
        <a:spcBef>
          <a:spcPct val="20000"/>
        </a:spcBef>
        <a:spcAft>
          <a:spcPct val="0"/>
        </a:spcAft>
        <a:defRPr sz="1600" b="1">
          <a:solidFill>
            <a:srgbClr val="091171"/>
          </a:solidFill>
          <a:latin typeface="+mn-lt"/>
        </a:defRPr>
      </a:lvl7pPr>
      <a:lvl8pPr marL="3429000" indent="-228600" algn="r" rtl="0" eaLnBrk="0" fontAlgn="base" hangingPunct="0">
        <a:spcBef>
          <a:spcPct val="20000"/>
        </a:spcBef>
        <a:spcAft>
          <a:spcPct val="0"/>
        </a:spcAft>
        <a:defRPr sz="1600" b="1">
          <a:solidFill>
            <a:srgbClr val="091171"/>
          </a:solidFill>
          <a:latin typeface="+mn-lt"/>
        </a:defRPr>
      </a:lvl8pPr>
      <a:lvl9pPr marL="3886200" indent="-228600" algn="r" rtl="0" eaLnBrk="0" fontAlgn="base" hangingPunct="0">
        <a:spcBef>
          <a:spcPct val="20000"/>
        </a:spcBef>
        <a:spcAft>
          <a:spcPct val="0"/>
        </a:spcAft>
        <a:defRPr sz="1600" b="1">
          <a:solidFill>
            <a:srgbClr val="09117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586663" cy="1143000"/>
          </a:xfrm>
        </p:spPr>
        <p:txBody>
          <a:bodyPr/>
          <a:lstStyle/>
          <a:p>
            <a:r>
              <a:rPr lang="en-GB" sz="2400" b="0" dirty="0" smtClean="0">
                <a:latin typeface="Arial" pitchFamily="34" charset="0"/>
                <a:cs typeface="Arial" pitchFamily="34" charset="0"/>
              </a:rPr>
              <a:t>Graduate </a:t>
            </a:r>
            <a:r>
              <a:rPr lang="en-GB" sz="2400" b="0" dirty="0" smtClean="0">
                <a:latin typeface="Arial" pitchFamily="34" charset="0"/>
                <a:cs typeface="Arial" pitchFamily="34" charset="0"/>
              </a:rPr>
              <a:t>Entry</a:t>
            </a:r>
            <a:endParaRPr lang="en-GB" sz="24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4538" y="1700808"/>
            <a:ext cx="7654925" cy="3937992"/>
          </a:xfrm>
        </p:spPr>
        <p:txBody>
          <a:bodyPr/>
          <a:lstStyle/>
          <a:p>
            <a:r>
              <a:rPr lang="en-GB" sz="5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Intestinal absorption</a:t>
            </a:r>
          </a:p>
          <a:p>
            <a:endParaRPr lang="en-GB" sz="20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en-GB" sz="2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December 2012</a:t>
            </a:r>
          </a:p>
          <a:p>
            <a:endParaRPr lang="en-GB" sz="20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60000"/>
              </a:lnSpc>
            </a:pPr>
            <a:r>
              <a:rPr lang="en-GB" sz="32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Julian RF Walters</a:t>
            </a:r>
          </a:p>
          <a:p>
            <a:pPr>
              <a:lnSpc>
                <a:spcPct val="60000"/>
              </a:lnSpc>
            </a:pPr>
            <a:r>
              <a:rPr lang="en-GB" sz="2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Gastroenterology</a:t>
            </a:r>
          </a:p>
          <a:p>
            <a:pPr>
              <a:lnSpc>
                <a:spcPct val="60000"/>
              </a:lnSpc>
            </a:pPr>
            <a:r>
              <a:rPr lang="en-GB" sz="2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Hammersmith Hospital</a:t>
            </a:r>
          </a:p>
          <a:p>
            <a:pPr>
              <a:lnSpc>
                <a:spcPct val="60000"/>
              </a:lnSpc>
            </a:pPr>
            <a:r>
              <a:rPr lang="en-GB" sz="2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Imperial College London</a:t>
            </a:r>
          </a:p>
        </p:txBody>
      </p:sp>
      <p:pic>
        <p:nvPicPr>
          <p:cNvPr id="2052" name="Picture 4" descr="ic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6229350"/>
            <a:ext cx="15652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Vitamin B12 Absorption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2949575" cy="41417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B12 (cobalamins) only in animal products</a:t>
            </a:r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r>
              <a:rPr lang="en-GB" smtClean="0"/>
              <a:t>Intrinsic factor from stomach</a:t>
            </a:r>
          </a:p>
          <a:p>
            <a:pPr>
              <a:lnSpc>
                <a:spcPct val="90000"/>
              </a:lnSpc>
            </a:pPr>
            <a:r>
              <a:rPr lang="en-GB" smtClean="0"/>
              <a:t>Absorption in terminal ileum</a:t>
            </a:r>
          </a:p>
          <a:p>
            <a:pPr>
              <a:lnSpc>
                <a:spcPct val="90000"/>
              </a:lnSpc>
            </a:pPr>
            <a:endParaRPr lang="en-GB" smtClean="0"/>
          </a:p>
        </p:txBody>
      </p:sp>
      <p:pic>
        <p:nvPicPr>
          <p:cNvPr id="24580" name="Picture 5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628775"/>
            <a:ext cx="4991100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Malabsorption of Sugars – Lactose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4538" y="1676400"/>
            <a:ext cx="7629525" cy="4343400"/>
          </a:xfrm>
        </p:spPr>
        <p:txBody>
          <a:bodyPr/>
          <a:lstStyle/>
          <a:p>
            <a:pPr>
              <a:buClr>
                <a:srgbClr val="CC0000"/>
              </a:buClr>
            </a:pPr>
            <a:r>
              <a:rPr lang="en-GB" smtClean="0"/>
              <a:t>Low lactase activity in the small intestinal brush-border membrane (</a:t>
            </a:r>
            <a:r>
              <a:rPr lang="en-GB" smtClean="0">
                <a:solidFill>
                  <a:srgbClr val="CC0000"/>
                </a:solidFill>
              </a:rPr>
              <a:t>hypolactasia</a:t>
            </a:r>
            <a:r>
              <a:rPr lang="en-GB" smtClean="0"/>
              <a:t>) results in failure to digest lactose</a:t>
            </a:r>
          </a:p>
          <a:p>
            <a:pPr lvl="1">
              <a:buClr>
                <a:srgbClr val="CC0000"/>
              </a:buClr>
              <a:buFont typeface="Wingdings" pitchFamily="2" charset="2"/>
              <a:buChar char="§"/>
            </a:pPr>
            <a:endParaRPr lang="en-GB" smtClean="0"/>
          </a:p>
          <a:p>
            <a:pPr>
              <a:buClr>
                <a:srgbClr val="CC0000"/>
              </a:buClr>
            </a:pPr>
            <a:r>
              <a:rPr lang="en-GB" smtClean="0"/>
              <a:t>Neonates all have high lactase  </a:t>
            </a:r>
          </a:p>
          <a:p>
            <a:pPr lvl="1">
              <a:buClr>
                <a:srgbClr val="CC0000"/>
              </a:buClr>
              <a:buFont typeface="Wingdings" pitchFamily="2" charset="2"/>
              <a:buChar char="§"/>
            </a:pPr>
            <a:r>
              <a:rPr lang="en-GB" smtClean="0">
                <a:solidFill>
                  <a:srgbClr val="CC0000"/>
                </a:solidFill>
              </a:rPr>
              <a:t>Lactase non-persistence</a:t>
            </a:r>
            <a:r>
              <a:rPr lang="en-GB" smtClean="0"/>
              <a:t> is usual adult human phenotype </a:t>
            </a:r>
          </a:p>
          <a:p>
            <a:pPr lvl="1">
              <a:buClr>
                <a:srgbClr val="CC0000"/>
              </a:buClr>
              <a:buFont typeface="Wingdings" pitchFamily="2" charset="2"/>
              <a:buChar char="§"/>
            </a:pPr>
            <a:r>
              <a:rPr lang="en-GB" smtClean="0"/>
              <a:t>Lactase persistence occurs in most (but not all) Northern Europeans</a:t>
            </a:r>
          </a:p>
          <a:p>
            <a:pPr>
              <a:buClr>
                <a:srgbClr val="CC0000"/>
              </a:buClr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550808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Malabsorption of Sugars – Lactose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4538" y="1676400"/>
            <a:ext cx="7629525" cy="4343400"/>
          </a:xfrm>
        </p:spPr>
        <p:txBody>
          <a:bodyPr/>
          <a:lstStyle/>
          <a:p>
            <a:pPr>
              <a:buClr>
                <a:srgbClr val="CC0000"/>
              </a:buClr>
            </a:pPr>
            <a:endParaRPr lang="en-GB" smtClean="0"/>
          </a:p>
          <a:p>
            <a:pPr>
              <a:buClr>
                <a:srgbClr val="CC0000"/>
              </a:buClr>
            </a:pPr>
            <a:r>
              <a:rPr lang="en-GB" smtClean="0">
                <a:solidFill>
                  <a:srgbClr val="CC0000"/>
                </a:solidFill>
              </a:rPr>
              <a:t>Lactose malabsorption</a:t>
            </a:r>
            <a:r>
              <a:rPr lang="en-GB" smtClean="0"/>
              <a:t> in small intestine delivers lactose to the colon</a:t>
            </a:r>
          </a:p>
          <a:p>
            <a:pPr lvl="1">
              <a:buClr>
                <a:srgbClr val="CC0000"/>
              </a:buClr>
            </a:pPr>
            <a:r>
              <a:rPr lang="en-GB" smtClean="0"/>
              <a:t>Lactose breaks down in colon producing H</a:t>
            </a:r>
            <a:r>
              <a:rPr lang="en-GB" baseline="-25000" smtClean="0"/>
              <a:t>2</a:t>
            </a:r>
            <a:r>
              <a:rPr lang="en-GB" smtClean="0"/>
              <a:t>, CO</a:t>
            </a:r>
            <a:r>
              <a:rPr lang="en-GB" baseline="-25000" smtClean="0"/>
              <a:t>2</a:t>
            </a:r>
            <a:r>
              <a:rPr lang="en-GB" smtClean="0"/>
              <a:t>, lactate and other short chain fatty acids </a:t>
            </a:r>
          </a:p>
          <a:p>
            <a:pPr lvl="1">
              <a:buClr>
                <a:srgbClr val="CC0000"/>
              </a:buClr>
            </a:pPr>
            <a:r>
              <a:rPr lang="en-GB" smtClean="0"/>
              <a:t>Basis of lactose-H</a:t>
            </a:r>
            <a:r>
              <a:rPr lang="en-GB" baseline="-25000" smtClean="0"/>
              <a:t>2 </a:t>
            </a:r>
            <a:r>
              <a:rPr lang="en-GB" smtClean="0"/>
              <a:t>breath test</a:t>
            </a:r>
          </a:p>
          <a:p>
            <a:pPr>
              <a:buClr>
                <a:srgbClr val="CC0000"/>
              </a:buClr>
            </a:pPr>
            <a:endParaRPr lang="en-GB" smtClean="0"/>
          </a:p>
          <a:p>
            <a:pPr>
              <a:buClr>
                <a:srgbClr val="CC0000"/>
              </a:buClr>
            </a:pPr>
            <a:r>
              <a:rPr lang="en-GB" smtClean="0">
                <a:solidFill>
                  <a:srgbClr val="CC0000"/>
                </a:solidFill>
              </a:rPr>
              <a:t>Lactose intolerance</a:t>
            </a:r>
            <a:r>
              <a:rPr lang="en-GB" smtClean="0"/>
              <a:t> is a clinical diagnosis made from history of symptoms after lactose (in malabsorbers) </a:t>
            </a:r>
          </a:p>
        </p:txBody>
      </p:sp>
    </p:spTree>
    <p:extLst>
      <p:ext uri="{BB962C8B-B14F-4D97-AF65-F5344CB8AC3E}">
        <p14:creationId xmlns:p14="http://schemas.microsoft.com/office/powerpoint/2010/main" val="28509527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Sugar Breath Tests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Lactose</a:t>
            </a:r>
          </a:p>
          <a:p>
            <a:r>
              <a:rPr lang="en-GB" smtClean="0"/>
              <a:t>Fructose / Sorbitol</a:t>
            </a:r>
          </a:p>
          <a:p>
            <a:r>
              <a:rPr lang="en-GB" smtClean="0"/>
              <a:t>Glucose</a:t>
            </a:r>
          </a:p>
          <a:p>
            <a:r>
              <a:rPr lang="en-GB" smtClean="0"/>
              <a:t>Lactulose</a:t>
            </a:r>
          </a:p>
          <a:p>
            <a:endParaRPr lang="en-GB" smtClean="0"/>
          </a:p>
          <a:p>
            <a:pPr>
              <a:buFont typeface="Wingdings" pitchFamily="2" charset="2"/>
              <a:buNone/>
            </a:pPr>
            <a:r>
              <a:rPr lang="en-GB" b="1" smtClean="0">
                <a:solidFill>
                  <a:schemeClr val="tx2"/>
                </a:solidFill>
              </a:rPr>
              <a:t>Principles:</a:t>
            </a:r>
          </a:p>
          <a:p>
            <a:pPr>
              <a:buFont typeface="Wingdings" pitchFamily="2" charset="2"/>
              <a:buNone/>
            </a:pPr>
            <a:r>
              <a:rPr lang="en-GB" smtClean="0"/>
              <a:t>Fasting breath H</a:t>
            </a:r>
            <a:r>
              <a:rPr lang="en-GB" baseline="-25000" smtClean="0"/>
              <a:t>2 </a:t>
            </a:r>
            <a:r>
              <a:rPr lang="en-GB" smtClean="0"/>
              <a:t>&lt; 20 ppm</a:t>
            </a:r>
          </a:p>
          <a:p>
            <a:pPr>
              <a:buFont typeface="Wingdings" pitchFamily="2" charset="2"/>
              <a:buNone/>
            </a:pPr>
            <a:r>
              <a:rPr lang="en-GB" smtClean="0"/>
              <a:t>Only produced by bacterial action on sugars</a:t>
            </a:r>
          </a:p>
          <a:p>
            <a:pPr>
              <a:buFont typeface="Wingdings" pitchFamily="2" charset="2"/>
              <a:buNone/>
            </a:pPr>
            <a:r>
              <a:rPr lang="en-GB" smtClean="0"/>
              <a:t>Sugar taken by mouth</a:t>
            </a:r>
          </a:p>
          <a:p>
            <a:pPr>
              <a:buFont typeface="Wingdings" pitchFamily="2" charset="2"/>
              <a:buNone/>
            </a:pPr>
            <a:r>
              <a:rPr lang="en-GB" smtClean="0"/>
              <a:t>Breath samples every 30 mins for 2-3 hours</a:t>
            </a:r>
          </a:p>
          <a:p>
            <a:pPr>
              <a:buFont typeface="Wingdings" pitchFamily="2" charset="2"/>
              <a:buNone/>
            </a:pPr>
            <a:r>
              <a:rPr lang="en-GB" smtClean="0"/>
              <a:t>Increase of 20 ppm significant</a:t>
            </a:r>
            <a:endParaRPr lang="en-GB" baseline="-25000" smtClean="0"/>
          </a:p>
          <a:p>
            <a:pPr>
              <a:buFont typeface="Wingdings" pitchFamily="2" charset="2"/>
              <a:buNone/>
            </a:pPr>
            <a:endParaRPr lang="en-US" baseline="-25000" smtClean="0"/>
          </a:p>
        </p:txBody>
      </p:sp>
    </p:spTree>
    <p:extLst>
      <p:ext uri="{BB962C8B-B14F-4D97-AF65-F5344CB8AC3E}">
        <p14:creationId xmlns:p14="http://schemas.microsoft.com/office/powerpoint/2010/main" val="41915530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681163" y="1714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752600" y="1706563"/>
          <a:ext cx="2819400" cy="515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r:id="rId4" imgW="8867792" imgH="5248301" progId="MSDraw.Drawing.8.2">
                  <p:embed/>
                </p:oleObj>
              </mc:Choice>
              <mc:Fallback>
                <p:oleObj r:id="rId4" imgW="8867792" imgH="5248301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6667" r="50877"/>
                      <a:stretch>
                        <a:fillRect/>
                      </a:stretch>
                    </p:blipFill>
                    <p:spPr bwMode="auto">
                      <a:xfrm>
                        <a:off x="1752600" y="1706563"/>
                        <a:ext cx="2819400" cy="5151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175500" cy="838200"/>
          </a:xfrm>
        </p:spPr>
        <p:txBody>
          <a:bodyPr/>
          <a:lstStyle/>
          <a:p>
            <a:r>
              <a:rPr lang="en-GB" sz="2000" smtClean="0">
                <a:cs typeface="Times New Roman" pitchFamily="18" charset="0"/>
              </a:rPr>
              <a:t>Lactose-hydrogen Breath Test for Lactase Deficiency</a:t>
            </a:r>
            <a:endParaRPr lang="en-GB" smtClean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953000" y="1828800"/>
            <a:ext cx="4011613" cy="461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sz="1600" b="1" i="1">
                <a:latin typeface="Arial" charset="0"/>
              </a:rPr>
              <a:t>Lactase persistent      Deficient</a:t>
            </a:r>
            <a:endParaRPr lang="en-GB" sz="1600" b="1"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GB" sz="1600" b="1">
                <a:solidFill>
                  <a:schemeClr val="tx2"/>
                </a:solidFill>
                <a:latin typeface="Arial" charset="0"/>
              </a:rPr>
              <a:t>Breath H</a:t>
            </a:r>
            <a:r>
              <a:rPr lang="en-GB" sz="1600" b="1" baseline="-2500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GB" sz="1600" b="1">
                <a:solidFill>
                  <a:schemeClr val="tx2"/>
                </a:solidFill>
                <a:latin typeface="Arial" charset="0"/>
              </a:rPr>
              <a:t>:</a:t>
            </a:r>
          </a:p>
          <a:p>
            <a:pPr algn="l">
              <a:spcBef>
                <a:spcPct val="50000"/>
              </a:spcBef>
            </a:pPr>
            <a:r>
              <a:rPr lang="en-GB" sz="1600" i="1">
                <a:solidFill>
                  <a:schemeClr val="tx2"/>
                </a:solidFill>
                <a:latin typeface="Arial" charset="0"/>
              </a:rPr>
              <a:t>	</a:t>
            </a:r>
            <a:r>
              <a:rPr lang="en-GB" sz="1600" b="1">
                <a:solidFill>
                  <a:schemeClr val="tx2"/>
                </a:solidFill>
                <a:latin typeface="Arial" charset="0"/>
              </a:rPr>
              <a:t>Low                  High</a:t>
            </a:r>
          </a:p>
          <a:p>
            <a:pPr algn="l">
              <a:spcBef>
                <a:spcPct val="50000"/>
              </a:spcBef>
            </a:pPr>
            <a:endParaRPr lang="en-GB" sz="1600" b="1">
              <a:solidFill>
                <a:schemeClr val="tx2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GB" sz="1600" b="1">
                <a:solidFill>
                  <a:schemeClr val="tx2"/>
                </a:solidFill>
                <a:latin typeface="Arial" charset="0"/>
              </a:rPr>
              <a:t>Small intestine:</a:t>
            </a:r>
          </a:p>
          <a:p>
            <a:pPr algn="l">
              <a:spcBef>
                <a:spcPct val="50000"/>
              </a:spcBef>
            </a:pPr>
            <a:r>
              <a:rPr lang="en-GB" sz="1600" b="1">
                <a:solidFill>
                  <a:schemeClr val="tx2"/>
                </a:solidFill>
                <a:latin typeface="Arial" charset="0"/>
              </a:rPr>
              <a:t>Lactase</a:t>
            </a:r>
          </a:p>
          <a:p>
            <a:pPr algn="l">
              <a:spcBef>
                <a:spcPct val="50000"/>
              </a:spcBef>
            </a:pPr>
            <a:r>
              <a:rPr lang="en-GB" sz="1600" b="1">
                <a:solidFill>
                  <a:schemeClr val="tx2"/>
                </a:solidFill>
                <a:latin typeface="Arial" charset="0"/>
              </a:rPr>
              <a:t>            Present	      Not present</a:t>
            </a:r>
          </a:p>
          <a:p>
            <a:pPr algn="l">
              <a:spcBef>
                <a:spcPct val="50000"/>
              </a:spcBef>
            </a:pPr>
            <a:r>
              <a:rPr lang="en-GB" sz="1600" b="1">
                <a:solidFill>
                  <a:schemeClr val="tx2"/>
                </a:solidFill>
                <a:latin typeface="Arial" charset="0"/>
              </a:rPr>
              <a:t>Glucose/galactose</a:t>
            </a:r>
          </a:p>
          <a:p>
            <a:pPr algn="l">
              <a:spcBef>
                <a:spcPct val="50000"/>
              </a:spcBef>
            </a:pPr>
            <a:r>
              <a:rPr lang="en-GB" sz="1600" b="1">
                <a:solidFill>
                  <a:schemeClr val="tx2"/>
                </a:solidFill>
                <a:latin typeface="Arial" charset="0"/>
              </a:rPr>
              <a:t>           Absorbed          Not formed</a:t>
            </a:r>
          </a:p>
          <a:p>
            <a:pPr algn="l">
              <a:spcBef>
                <a:spcPct val="50000"/>
              </a:spcBef>
            </a:pPr>
            <a:r>
              <a:rPr lang="en-GB" sz="1600" b="1">
                <a:solidFill>
                  <a:schemeClr val="tx2"/>
                </a:solidFill>
                <a:latin typeface="Arial" charset="0"/>
              </a:rPr>
              <a:t>Large intestine:</a:t>
            </a:r>
          </a:p>
          <a:p>
            <a:pPr algn="l">
              <a:spcBef>
                <a:spcPct val="50000"/>
              </a:spcBef>
            </a:pPr>
            <a:r>
              <a:rPr lang="en-GB" sz="1600">
                <a:solidFill>
                  <a:schemeClr val="tx2"/>
                </a:solidFill>
                <a:latin typeface="Arial" charset="0"/>
              </a:rPr>
              <a:t>            </a:t>
            </a:r>
            <a:r>
              <a:rPr lang="en-GB" sz="1600" b="1">
                <a:solidFill>
                  <a:schemeClr val="tx2"/>
                </a:solidFill>
                <a:latin typeface="Arial" charset="0"/>
              </a:rPr>
              <a:t>No lactose    Lactose substrate		  for bacterial action</a:t>
            </a:r>
          </a:p>
          <a:p>
            <a:pPr algn="l">
              <a:spcBef>
                <a:spcPct val="50000"/>
              </a:spcBef>
            </a:pPr>
            <a:r>
              <a:rPr lang="en-GB" sz="1600" b="1">
                <a:solidFill>
                  <a:schemeClr val="tx2"/>
                </a:solidFill>
                <a:latin typeface="Arial" charset="0"/>
              </a:rPr>
              <a:t>                                     H</a:t>
            </a:r>
            <a:r>
              <a:rPr lang="en-GB" sz="1600" b="1" baseline="-2500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GB" sz="1600" b="1">
                <a:solidFill>
                  <a:schemeClr val="tx2"/>
                </a:solidFill>
                <a:latin typeface="Arial" charset="0"/>
              </a:rPr>
              <a:t> production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233045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sz="1600" b="1">
                <a:solidFill>
                  <a:schemeClr val="tx2"/>
                </a:solidFill>
                <a:latin typeface="Arial" charset="0"/>
              </a:rPr>
              <a:t>Oral lactose</a:t>
            </a:r>
          </a:p>
        </p:txBody>
      </p:sp>
    </p:spTree>
    <p:extLst>
      <p:ext uri="{BB962C8B-B14F-4D97-AF65-F5344CB8AC3E}">
        <p14:creationId xmlns:p14="http://schemas.microsoft.com/office/powerpoint/2010/main" val="778126586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200" smtClean="0"/>
              <a:t>Prevalence of Lactase Non-Persistence in Adults</a:t>
            </a:r>
          </a:p>
        </p:txBody>
      </p:sp>
      <p:pic>
        <p:nvPicPr>
          <p:cNvPr id="7171" name="Picture 3" descr="lactose_intolera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00213"/>
            <a:ext cx="8642350" cy="424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86303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Mechanisms of Lactase Persistence / Non-persistence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Genetic basis</a:t>
            </a:r>
          </a:p>
          <a:p>
            <a:r>
              <a:rPr lang="en-GB" smtClean="0"/>
              <a:t>Protein active in childhood but not in adults</a:t>
            </a:r>
          </a:p>
          <a:p>
            <a:r>
              <a:rPr lang="en-GB" smtClean="0"/>
              <a:t>Polymorphisms in lactase gene</a:t>
            </a:r>
          </a:p>
          <a:p>
            <a:r>
              <a:rPr lang="en-GB" smtClean="0"/>
              <a:t>Heterozygote studies showed </a:t>
            </a:r>
            <a:r>
              <a:rPr lang="en-GB" i="1" smtClean="0"/>
              <a:t>cis</a:t>
            </a:r>
            <a:r>
              <a:rPr lang="en-GB" smtClean="0"/>
              <a:t> acting elements </a:t>
            </a:r>
          </a:p>
          <a:p>
            <a:r>
              <a:rPr lang="en-GB" smtClean="0"/>
              <a:t>Transcription factors regulating expression of lactase</a:t>
            </a:r>
          </a:p>
          <a:p>
            <a:r>
              <a:rPr lang="en-GB" smtClean="0"/>
              <a:t>Developmental switches</a:t>
            </a:r>
          </a:p>
          <a:p>
            <a:endParaRPr lang="en-GB" smtClean="0"/>
          </a:p>
          <a:p>
            <a:pPr>
              <a:buFont typeface="Wingdings" pitchFamily="2" charset="2"/>
              <a:buNone/>
            </a:pPr>
            <a:r>
              <a:rPr lang="en-GB" smtClean="0"/>
              <a:t>	Polymorphism 14kb upstream associated with persistence/non-persistence in Finnish population</a:t>
            </a:r>
          </a:p>
          <a:p>
            <a:pPr lvl="4"/>
            <a:r>
              <a:rPr lang="en-GB" smtClean="0"/>
              <a:t>Enattah Nature 2002</a:t>
            </a:r>
          </a:p>
          <a:p>
            <a:endParaRPr lang="en-GB" smtClean="0"/>
          </a:p>
          <a:p>
            <a:endParaRPr lang="en-GB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3400" y="4267200"/>
            <a:ext cx="8077200" cy="1143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66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Malabsorption of Sugars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4538" y="1676400"/>
            <a:ext cx="7629525" cy="4343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mtClean="0"/>
              <a:t> </a:t>
            </a:r>
            <a:r>
              <a:rPr lang="en-GB" smtClean="0">
                <a:solidFill>
                  <a:schemeClr val="tx2"/>
                </a:solidFill>
              </a:rPr>
              <a:t>Fructose and Sorbitol:</a:t>
            </a:r>
          </a:p>
          <a:p>
            <a:r>
              <a:rPr lang="en-GB" sz="2000" smtClean="0"/>
              <a:t>Abdominal pain and diarrhoea following fruit juices (especially in children) or diet/diabetic drinks</a:t>
            </a:r>
          </a:p>
          <a:p>
            <a:endParaRPr lang="en-GB" sz="2000" smtClean="0"/>
          </a:p>
          <a:p>
            <a:r>
              <a:rPr lang="en-GB" sz="2000" smtClean="0"/>
              <a:t>Small intestinal malabsorption of these monosaccharides results in metabolism in colon</a:t>
            </a:r>
          </a:p>
          <a:p>
            <a:endParaRPr lang="en-GB" sz="2000" smtClean="0"/>
          </a:p>
          <a:p>
            <a:r>
              <a:rPr lang="en-GB" sz="2000" smtClean="0"/>
              <a:t>Diagnosis from history and from breath  H</a:t>
            </a:r>
            <a:r>
              <a:rPr lang="en-GB" sz="2000" baseline="-25000" smtClean="0"/>
              <a:t>2</a:t>
            </a:r>
            <a:r>
              <a:rPr lang="en-GB" sz="2000" smtClean="0"/>
              <a:t> excretion after ingestion of sugar</a:t>
            </a:r>
          </a:p>
          <a:p>
            <a:pPr>
              <a:buFont typeface="Wingdings" pitchFamily="2" charset="2"/>
              <a:buNone/>
            </a:pPr>
            <a:r>
              <a:rPr lang="en-GB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9811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GB" smtClean="0"/>
              <a:t>Sugar Maldigestion / Malabsorption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GB" sz="2000" smtClean="0"/>
              <a:t>520 patients with functional dyspepsia</a:t>
            </a:r>
          </a:p>
          <a:p>
            <a:r>
              <a:rPr lang="en-GB" sz="2000" smtClean="0"/>
              <a:t>Lactose (25g), fructose (25g), sorbitol (5g)</a:t>
            </a:r>
          </a:p>
          <a:p>
            <a:r>
              <a:rPr lang="en-GB" sz="2000" smtClean="0"/>
              <a:t>Breath hydrogen and small bowel transit time measurements</a:t>
            </a:r>
          </a:p>
          <a:p>
            <a:r>
              <a:rPr lang="en-GB" sz="2000" smtClean="0"/>
              <a:t>Malabsorption of Lactose </a:t>
            </a:r>
          </a:p>
          <a:p>
            <a:pPr lvl="1">
              <a:buFontTx/>
              <a:buNone/>
            </a:pPr>
            <a:r>
              <a:rPr lang="en-GB" sz="2000" smtClean="0"/>
              <a:t>25% N. Europeans</a:t>
            </a:r>
          </a:p>
          <a:p>
            <a:pPr lvl="1">
              <a:buFontTx/>
              <a:buNone/>
            </a:pPr>
            <a:r>
              <a:rPr lang="en-GB" sz="2000" smtClean="0"/>
              <a:t>65-70% Greeks, Italians, Jews, Arabs</a:t>
            </a:r>
          </a:p>
          <a:p>
            <a:pPr lvl="1">
              <a:buFontTx/>
              <a:buNone/>
            </a:pPr>
            <a:r>
              <a:rPr lang="en-GB" sz="2000" smtClean="0"/>
              <a:t>85% Asians, Africans</a:t>
            </a:r>
          </a:p>
          <a:p>
            <a:r>
              <a:rPr lang="en-GB" sz="2000" smtClean="0"/>
              <a:t>Malabsorption of Fructose and Sorbitol</a:t>
            </a:r>
          </a:p>
          <a:p>
            <a:pPr lvl="1">
              <a:buFontTx/>
              <a:buNone/>
            </a:pPr>
            <a:r>
              <a:rPr lang="en-GB" sz="2000" smtClean="0"/>
              <a:t>40-65% overall</a:t>
            </a:r>
          </a:p>
          <a:p>
            <a:pPr lvl="1">
              <a:buFontTx/>
              <a:buNone/>
            </a:pPr>
            <a:endParaRPr lang="en-GB" sz="2000" smtClean="0"/>
          </a:p>
          <a:p>
            <a:pPr lvl="4"/>
            <a:r>
              <a:rPr lang="en-GB" sz="1400" smtClean="0"/>
              <a:t>(Mishkin et  al. Dig Dis Sci 1997)</a:t>
            </a:r>
          </a:p>
        </p:txBody>
      </p:sp>
    </p:spTree>
    <p:extLst>
      <p:ext uri="{BB962C8B-B14F-4D97-AF65-F5344CB8AC3E}">
        <p14:creationId xmlns:p14="http://schemas.microsoft.com/office/powerpoint/2010/main" val="3186700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681163" y="1714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175500" cy="838200"/>
          </a:xfrm>
        </p:spPr>
        <p:txBody>
          <a:bodyPr/>
          <a:lstStyle/>
          <a:p>
            <a:r>
              <a:rPr lang="en-GB" smtClean="0">
                <a:cs typeface="Times New Roman" pitchFamily="18" charset="0"/>
              </a:rPr>
              <a:t>Glucose-Hydrogen Breath Test for Small Intestinal Bacterial Overgrowth.</a:t>
            </a:r>
            <a:r>
              <a:rPr lang="en-GB" sz="2000" smtClean="0">
                <a:cs typeface="Times New Roman" pitchFamily="18" charset="0"/>
              </a:rPr>
              <a:t>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676400" y="1709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1981200" y="1511300"/>
          <a:ext cx="2667000" cy="488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r:id="rId4" imgW="8877233" imgH="5257758" progId="MSDraw.Drawing.8.2">
                  <p:embed/>
                </p:oleObj>
              </mc:Choice>
              <mc:Fallback>
                <p:oleObj r:id="rId4" imgW="8877233" imgH="5257758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7592" r="50000"/>
                      <a:stretch>
                        <a:fillRect/>
                      </a:stretch>
                    </p:blipFill>
                    <p:spPr bwMode="auto">
                      <a:xfrm>
                        <a:off x="1981200" y="1511300"/>
                        <a:ext cx="2667000" cy="488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1600200"/>
            <a:ext cx="4343400" cy="3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sz="1600" b="1" i="1">
                <a:latin typeface="Arial" charset="0"/>
              </a:rPr>
              <a:t>Normal 		SI bacterial overgrowth</a:t>
            </a:r>
          </a:p>
          <a:p>
            <a:pPr algn="l">
              <a:spcBef>
                <a:spcPct val="50000"/>
              </a:spcBef>
            </a:pPr>
            <a:r>
              <a:rPr lang="en-GB" sz="1600" b="1" i="1">
                <a:solidFill>
                  <a:schemeClr val="tx2"/>
                </a:solidFill>
                <a:latin typeface="Arial" charset="0"/>
              </a:rPr>
              <a:t>Breath H</a:t>
            </a:r>
            <a:r>
              <a:rPr lang="en-GB" sz="1600" b="1" i="1" baseline="-25000">
                <a:solidFill>
                  <a:schemeClr val="tx2"/>
                </a:solidFill>
                <a:latin typeface="Arial" charset="0"/>
              </a:rPr>
              <a:t>2</a:t>
            </a:r>
          </a:p>
          <a:p>
            <a:pPr algn="l">
              <a:spcBef>
                <a:spcPct val="50000"/>
              </a:spcBef>
            </a:pPr>
            <a:r>
              <a:rPr lang="en-GB" sz="1600" b="1" i="1">
                <a:solidFill>
                  <a:schemeClr val="tx2"/>
                </a:solidFill>
                <a:latin typeface="Arial" charset="0"/>
              </a:rPr>
              <a:t>	</a:t>
            </a:r>
            <a:r>
              <a:rPr lang="en-GB" sz="1600" b="1">
                <a:solidFill>
                  <a:schemeClr val="tx2"/>
                </a:solidFill>
                <a:latin typeface="Arial" charset="0"/>
              </a:rPr>
              <a:t>Low		High</a:t>
            </a:r>
          </a:p>
          <a:p>
            <a:pPr algn="l">
              <a:spcBef>
                <a:spcPct val="50000"/>
              </a:spcBef>
            </a:pPr>
            <a:endParaRPr lang="en-GB" sz="1600" b="1">
              <a:solidFill>
                <a:schemeClr val="tx2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GB" sz="1600" b="1" i="1">
                <a:solidFill>
                  <a:schemeClr val="tx2"/>
                </a:solidFill>
                <a:latin typeface="Arial" charset="0"/>
              </a:rPr>
              <a:t>Small intestine</a:t>
            </a:r>
          </a:p>
          <a:p>
            <a:pPr algn="l">
              <a:spcBef>
                <a:spcPct val="50000"/>
              </a:spcBef>
            </a:pPr>
            <a:r>
              <a:rPr lang="en-GB" sz="1600" b="1">
                <a:solidFill>
                  <a:schemeClr val="tx2"/>
                </a:solidFill>
                <a:latin typeface="Arial" charset="0"/>
              </a:rPr>
              <a:t>Bacterial counts</a:t>
            </a:r>
          </a:p>
          <a:p>
            <a:pPr algn="l">
              <a:spcBef>
                <a:spcPct val="50000"/>
              </a:spcBef>
            </a:pPr>
            <a:r>
              <a:rPr lang="en-GB" sz="1600" b="1">
                <a:solidFill>
                  <a:schemeClr val="tx2"/>
                </a:solidFill>
                <a:latin typeface="Arial" charset="0"/>
              </a:rPr>
              <a:t>	Low		High</a:t>
            </a:r>
          </a:p>
          <a:p>
            <a:pPr algn="l">
              <a:spcBef>
                <a:spcPct val="50000"/>
              </a:spcBef>
            </a:pPr>
            <a:r>
              <a:rPr lang="en-GB" sz="1600" b="1">
                <a:solidFill>
                  <a:schemeClr val="tx2"/>
                </a:solidFill>
                <a:latin typeface="Arial" charset="0"/>
              </a:rPr>
              <a:t>Glucose</a:t>
            </a:r>
          </a:p>
          <a:p>
            <a:pPr algn="l">
              <a:spcBef>
                <a:spcPct val="50000"/>
              </a:spcBef>
            </a:pPr>
            <a:r>
              <a:rPr lang="en-GB" sz="1600" b="1">
                <a:solidFill>
                  <a:schemeClr val="tx2"/>
                </a:solidFill>
                <a:latin typeface="Arial" charset="0"/>
              </a:rPr>
              <a:t>	Absorbed   Some metabolised			to H</a:t>
            </a:r>
            <a:r>
              <a:rPr lang="en-GB" sz="1600" b="1" baseline="-25000">
                <a:solidFill>
                  <a:schemeClr val="tx2"/>
                </a:solidFill>
                <a:latin typeface="Arial" charset="0"/>
              </a:rPr>
              <a:t>2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81000" y="213360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sz="1600" b="1">
                <a:solidFill>
                  <a:schemeClr val="tx2"/>
                </a:solidFill>
                <a:latin typeface="Arial" charset="0"/>
              </a:rPr>
              <a:t>Oral glucose</a:t>
            </a:r>
          </a:p>
        </p:txBody>
      </p:sp>
    </p:spTree>
    <p:extLst>
      <p:ext uri="{BB962C8B-B14F-4D97-AF65-F5344CB8AC3E}">
        <p14:creationId xmlns:p14="http://schemas.microsoft.com/office/powerpoint/2010/main" val="274625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 smtClean="0"/>
              <a:t>Intestinal Absorption: Summary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To consolidate knowledge of the mechanisms of protein and lipid absorption</a:t>
            </a:r>
            <a:endParaRPr lang="en-US" smtClean="0"/>
          </a:p>
          <a:p>
            <a:r>
              <a:rPr lang="en-GB" smtClean="0"/>
              <a:t>To review absorption of electrolytes and water</a:t>
            </a:r>
            <a:endParaRPr lang="en-US" smtClean="0"/>
          </a:p>
          <a:p>
            <a:r>
              <a:rPr lang="en-GB" smtClean="0"/>
              <a:t>To appreciate mechanisms of absorption of certain other nutrients</a:t>
            </a:r>
          </a:p>
          <a:p>
            <a:endParaRPr lang="en-GB" smtClean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Causes of Small Intestinal Bacterial Overgrowth</a:t>
            </a:r>
            <a:br>
              <a:rPr lang="en-GB" smtClean="0"/>
            </a:br>
            <a:endParaRPr lang="en-GB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Gastric surgery &amp; achlorhydria </a:t>
            </a:r>
          </a:p>
          <a:p>
            <a:r>
              <a:rPr lang="en-GB" smtClean="0"/>
              <a:t>Jejunal diverticula</a:t>
            </a:r>
          </a:p>
          <a:p>
            <a:r>
              <a:rPr lang="en-GB" smtClean="0"/>
              <a:t>Intestinal blind loops after surgery (as in Crohn's)</a:t>
            </a:r>
          </a:p>
          <a:p>
            <a:r>
              <a:rPr lang="en-GB" smtClean="0"/>
              <a:t>Intestinal strictures (as in Crohn's)</a:t>
            </a:r>
          </a:p>
          <a:p>
            <a:r>
              <a:rPr lang="en-GB" smtClean="0"/>
              <a:t>Fistulae (as in Crohn's disease)</a:t>
            </a:r>
          </a:p>
          <a:p>
            <a:r>
              <a:rPr lang="en-GB" smtClean="0"/>
              <a:t>Impaired peristalsis (fibrosis, amyloid, myopathy, neuropathy)</a:t>
            </a:r>
          </a:p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1870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Lactulose Hydrogen Breath Test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Lactulose not digested or absorbed by small intestine</a:t>
            </a:r>
          </a:p>
          <a:p>
            <a:pPr lvl="1"/>
            <a:r>
              <a:rPr lang="en-GB" smtClean="0"/>
              <a:t>Basis of use as laxative</a:t>
            </a:r>
          </a:p>
          <a:p>
            <a:r>
              <a:rPr lang="en-GB" smtClean="0"/>
              <a:t>Broken down by bacteria to give H</a:t>
            </a:r>
            <a:r>
              <a:rPr lang="en-GB" baseline="-25000" smtClean="0"/>
              <a:t>2</a:t>
            </a:r>
          </a:p>
          <a:p>
            <a:pPr lvl="1"/>
            <a:r>
              <a:rPr lang="en-GB" smtClean="0"/>
              <a:t>Normal colonic flora</a:t>
            </a:r>
          </a:p>
          <a:p>
            <a:pPr lvl="1"/>
            <a:r>
              <a:rPr lang="en-GB" smtClean="0"/>
              <a:t>Small intestinal flora in SIBO </a:t>
            </a:r>
          </a:p>
          <a:p>
            <a:r>
              <a:rPr lang="en-GB" smtClean="0"/>
              <a:t>Rise in breath hydrogen measures </a:t>
            </a:r>
          </a:p>
          <a:p>
            <a:pPr lvl="1"/>
            <a:r>
              <a:rPr lang="en-GB" smtClean="0"/>
              <a:t>SI transit time</a:t>
            </a:r>
          </a:p>
          <a:p>
            <a:pPr lvl="1"/>
            <a:r>
              <a:rPr lang="en-GB" smtClean="0"/>
              <a:t>SI bacterial overgrowth</a:t>
            </a:r>
          </a:p>
          <a:p>
            <a:pPr lvl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7368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Intestinal Absorption: Summary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consolidate knowledge of the mechanisms of protein and lipid absorption</a:t>
            </a:r>
            <a:endParaRPr lang="en-US" dirty="0" smtClean="0"/>
          </a:p>
          <a:p>
            <a:r>
              <a:rPr lang="en-GB" dirty="0" smtClean="0"/>
              <a:t>To review absorption of electrolytes and water</a:t>
            </a:r>
            <a:endParaRPr lang="en-US" dirty="0" smtClean="0"/>
          </a:p>
          <a:p>
            <a:r>
              <a:rPr lang="en-GB" dirty="0" smtClean="0"/>
              <a:t>To appreciate mechanisms of absorption of certain other nutrients (Calcium and vitamin B12)</a:t>
            </a:r>
          </a:p>
          <a:p>
            <a:r>
              <a:rPr lang="en-GB" dirty="0"/>
              <a:t>To review mechanisms of carbohydrate </a:t>
            </a:r>
            <a:r>
              <a:rPr lang="en-GB" dirty="0" smtClean="0"/>
              <a:t>digestion</a:t>
            </a:r>
          </a:p>
          <a:p>
            <a:r>
              <a:rPr lang="en-GB" dirty="0"/>
              <a:t>To appreciate genetic variation in nutrient absorption</a:t>
            </a:r>
          </a:p>
          <a:p>
            <a:r>
              <a:rPr lang="en-GB" dirty="0" smtClean="0"/>
              <a:t>To </a:t>
            </a:r>
            <a:r>
              <a:rPr lang="en-GB" dirty="0"/>
              <a:t>understand the basis for breath hydrogen tests</a:t>
            </a:r>
            <a:endParaRPr lang="en-US" dirty="0"/>
          </a:p>
          <a:p>
            <a:endParaRPr lang="en-GB" dirty="0" smtClean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S-si-tp2"/>
          <p:cNvPicPr>
            <a:picLocks noChangeAspect="1" noChangeArrowheads="1"/>
          </p:cNvPicPr>
          <p:nvPr/>
        </p:nvPicPr>
        <p:blipFill>
          <a:blip r:embed="rId3" cstate="print">
            <a:lum contras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7325"/>
            <a:ext cx="8696325" cy="651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Electrolytes &amp; Water in GI Tract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134350" cy="4572000"/>
          </a:xfrm>
        </p:spPr>
        <p:txBody>
          <a:bodyPr/>
          <a:lstStyle/>
          <a:p>
            <a:r>
              <a:rPr lang="en-GB" smtClean="0"/>
              <a:t>Secretion:</a:t>
            </a:r>
          </a:p>
          <a:p>
            <a:pPr lvl="1"/>
            <a:r>
              <a:rPr lang="en-GB" smtClean="0"/>
              <a:t>Saliva</a:t>
            </a:r>
          </a:p>
          <a:p>
            <a:pPr lvl="1"/>
            <a:r>
              <a:rPr lang="en-GB" smtClean="0"/>
              <a:t>Stomach</a:t>
            </a:r>
          </a:p>
          <a:p>
            <a:pPr lvl="1"/>
            <a:r>
              <a:rPr lang="en-GB" smtClean="0"/>
              <a:t>Bile</a:t>
            </a:r>
          </a:p>
          <a:p>
            <a:pPr lvl="1"/>
            <a:r>
              <a:rPr lang="en-GB" smtClean="0"/>
              <a:t>Pancreas</a:t>
            </a:r>
          </a:p>
          <a:p>
            <a:pPr lvl="1"/>
            <a:r>
              <a:rPr lang="en-GB" smtClean="0"/>
              <a:t>Proximal small intestinal crypts</a:t>
            </a:r>
          </a:p>
          <a:p>
            <a:r>
              <a:rPr lang="en-GB" smtClean="0"/>
              <a:t>Absorption:</a:t>
            </a:r>
          </a:p>
          <a:p>
            <a:pPr lvl="1"/>
            <a:r>
              <a:rPr lang="en-GB" smtClean="0"/>
              <a:t>Distal small intestinal villi</a:t>
            </a:r>
          </a:p>
          <a:p>
            <a:pPr lvl="1"/>
            <a:r>
              <a:rPr lang="en-GB" smtClean="0"/>
              <a:t>Large intestine</a:t>
            </a:r>
          </a:p>
          <a:p>
            <a:pPr lvl="1"/>
            <a:endParaRPr lang="en-GB" smtClean="0"/>
          </a:p>
          <a:p>
            <a:pPr>
              <a:buFont typeface="Wingdings" pitchFamily="2" charset="2"/>
              <a:buNone/>
            </a:pPr>
            <a:r>
              <a:rPr lang="en-GB" smtClean="0"/>
              <a:t>	</a:t>
            </a:r>
            <a:r>
              <a:rPr lang="en-GB" b="1" smtClean="0">
                <a:solidFill>
                  <a:schemeClr val="tx2"/>
                </a:solidFill>
              </a:rPr>
              <a:t>Intake + Secretion = Absorption + Faecal Output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900113" y="5445125"/>
            <a:ext cx="7272337" cy="64770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-si-tp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5888"/>
            <a:ext cx="8640763" cy="6534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Calcium Absorption by the Intestine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Absorption of calcium from dietary sources</a:t>
            </a:r>
          </a:p>
          <a:p>
            <a:pPr lvl="1"/>
            <a:r>
              <a:rPr lang="en-GB" smtClean="0"/>
              <a:t>Differing amounts of calcium in foods</a:t>
            </a:r>
          </a:p>
          <a:p>
            <a:pPr lvl="1"/>
            <a:r>
              <a:rPr lang="en-GB" smtClean="0"/>
              <a:t>Differing availability of calcium</a:t>
            </a:r>
          </a:p>
          <a:p>
            <a:pPr lvl="1"/>
            <a:r>
              <a:rPr lang="en-GB" smtClean="0"/>
              <a:t>Solubility in gastric acid</a:t>
            </a:r>
          </a:p>
          <a:p>
            <a:r>
              <a:rPr lang="en-GB" smtClean="0"/>
              <a:t>Greatest rates of absorption in duodenum &amp; proximal jejunum</a:t>
            </a:r>
          </a:p>
          <a:p>
            <a:pPr lvl="1"/>
            <a:r>
              <a:rPr lang="en-GB" smtClean="0"/>
              <a:t>Specific genes expressed in this region</a:t>
            </a:r>
          </a:p>
          <a:p>
            <a:r>
              <a:rPr lang="en-GB" smtClean="0"/>
              <a:t>Regulation by the vitamin D hormonal system</a:t>
            </a:r>
          </a:p>
          <a:p>
            <a:pPr lvl="1"/>
            <a:r>
              <a:rPr lang="en-GB" smtClean="0"/>
              <a:t>1,25-dihydroxyvitamin D</a:t>
            </a:r>
            <a:r>
              <a:rPr lang="en-GB" baseline="-25000" smtClean="0"/>
              <a:t>3</a:t>
            </a:r>
          </a:p>
          <a:p>
            <a:pPr lvl="1">
              <a:buFontTx/>
              <a:buNone/>
            </a:pPr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Human Calcium Absorption and 1,25-(OH)</a:t>
            </a:r>
            <a:r>
              <a:rPr lang="en-GB" baseline="-25000" smtClean="0"/>
              <a:t>2</a:t>
            </a:r>
            <a:r>
              <a:rPr lang="en-GB" smtClean="0"/>
              <a:t>D</a:t>
            </a:r>
            <a:r>
              <a:rPr lang="en-GB" baseline="-25000" smtClean="0"/>
              <a:t>3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97538" y="1447800"/>
            <a:ext cx="3165475" cy="4724400"/>
          </a:xfrm>
        </p:spPr>
        <p:txBody>
          <a:bodyPr/>
          <a:lstStyle/>
          <a:p>
            <a:pPr lvl="1">
              <a:buFontTx/>
              <a:buNone/>
            </a:pPr>
            <a:r>
              <a:rPr lang="en-GB" sz="1500" i="1" smtClean="0">
                <a:solidFill>
                  <a:schemeClr val="accent1"/>
                </a:solidFill>
                <a:latin typeface="Arial Black" pitchFamily="34" charset="0"/>
              </a:rPr>
              <a:t>Gallagher et al JCI 1979</a:t>
            </a:r>
          </a:p>
          <a:p>
            <a:pPr lvl="2"/>
            <a:endParaRPr lang="en-GB" sz="1600" i="1" smtClean="0">
              <a:solidFill>
                <a:schemeClr val="accent1"/>
              </a:solidFill>
              <a:latin typeface="Arial Black" pitchFamily="34" charset="0"/>
            </a:endParaRPr>
          </a:p>
          <a:p>
            <a:pPr lvl="2"/>
            <a:endParaRPr lang="en-GB" smtClean="0"/>
          </a:p>
        </p:txBody>
      </p:sp>
      <p:pic>
        <p:nvPicPr>
          <p:cNvPr id="21508" name="Picture 4" descr="ca-abs-125b"/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1905000"/>
            <a:ext cx="5064125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23200" cy="838200"/>
          </a:xfrm>
        </p:spPr>
        <p:txBody>
          <a:bodyPr/>
          <a:lstStyle/>
          <a:p>
            <a:r>
              <a:rPr lang="en-US" smtClean="0"/>
              <a:t>CALCIUM ABSORPTION BY THE INTESTINE</a:t>
            </a:r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881063" y="2590800"/>
            <a:ext cx="7108825" cy="3602038"/>
            <a:chOff x="649" y="1581"/>
            <a:chExt cx="5038" cy="2269"/>
          </a:xfrm>
        </p:grpSpPr>
        <p:sp>
          <p:nvSpPr>
            <p:cNvPr id="22581" name="Rectangle 4"/>
            <p:cNvSpPr>
              <a:spLocks noChangeArrowheads="1"/>
            </p:cNvSpPr>
            <p:nvPr/>
          </p:nvSpPr>
          <p:spPr bwMode="auto">
            <a:xfrm>
              <a:off x="3840" y="2016"/>
              <a:ext cx="288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rgbClr val="00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22582" name="Rectangle 5"/>
            <p:cNvSpPr>
              <a:spLocks noChangeArrowheads="1"/>
            </p:cNvSpPr>
            <p:nvPr/>
          </p:nvSpPr>
          <p:spPr bwMode="auto">
            <a:xfrm>
              <a:off x="2304" y="2016"/>
              <a:ext cx="288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rgbClr val="00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22583" name="Freeform 6"/>
            <p:cNvSpPr>
              <a:spLocks/>
            </p:cNvSpPr>
            <p:nvPr/>
          </p:nvSpPr>
          <p:spPr bwMode="auto">
            <a:xfrm>
              <a:off x="649" y="1581"/>
              <a:ext cx="1655" cy="2266"/>
            </a:xfrm>
            <a:custGeom>
              <a:avLst/>
              <a:gdLst>
                <a:gd name="T0" fmla="*/ 40 w 1896"/>
                <a:gd name="T1" fmla="*/ 177 h 2266"/>
                <a:gd name="T2" fmla="*/ 124 w 1896"/>
                <a:gd name="T3" fmla="*/ 8 h 2266"/>
                <a:gd name="T4" fmla="*/ 237 w 1896"/>
                <a:gd name="T5" fmla="*/ 128 h 2266"/>
                <a:gd name="T6" fmla="*/ 283 w 1896"/>
                <a:gd name="T7" fmla="*/ 376 h 2266"/>
                <a:gd name="T8" fmla="*/ 370 w 1896"/>
                <a:gd name="T9" fmla="*/ 455 h 2266"/>
                <a:gd name="T10" fmla="*/ 462 w 1896"/>
                <a:gd name="T11" fmla="*/ 376 h 2266"/>
                <a:gd name="T12" fmla="*/ 517 w 1896"/>
                <a:gd name="T13" fmla="*/ 118 h 2266"/>
                <a:gd name="T14" fmla="*/ 601 w 1896"/>
                <a:gd name="T15" fmla="*/ 58 h 2266"/>
                <a:gd name="T16" fmla="*/ 673 w 1896"/>
                <a:gd name="T17" fmla="*/ 128 h 2266"/>
                <a:gd name="T18" fmla="*/ 722 w 1896"/>
                <a:gd name="T19" fmla="*/ 336 h 2266"/>
                <a:gd name="T20" fmla="*/ 817 w 1896"/>
                <a:gd name="T21" fmla="*/ 445 h 2266"/>
                <a:gd name="T22" fmla="*/ 933 w 1896"/>
                <a:gd name="T23" fmla="*/ 346 h 2266"/>
                <a:gd name="T24" fmla="*/ 985 w 1896"/>
                <a:gd name="T25" fmla="*/ 108 h 2266"/>
                <a:gd name="T26" fmla="*/ 1081 w 1896"/>
                <a:gd name="T27" fmla="*/ 38 h 2266"/>
                <a:gd name="T28" fmla="*/ 1158 w 1896"/>
                <a:gd name="T29" fmla="*/ 127 h 2266"/>
                <a:gd name="T30" fmla="*/ 1202 w 1896"/>
                <a:gd name="T31" fmla="*/ 326 h 2266"/>
                <a:gd name="T32" fmla="*/ 1288 w 1896"/>
                <a:gd name="T33" fmla="*/ 435 h 2266"/>
                <a:gd name="T34" fmla="*/ 1384 w 1896"/>
                <a:gd name="T35" fmla="*/ 336 h 2266"/>
                <a:gd name="T36" fmla="*/ 1436 w 1896"/>
                <a:gd name="T37" fmla="*/ 97 h 2266"/>
                <a:gd name="T38" fmla="*/ 1522 w 1896"/>
                <a:gd name="T39" fmla="*/ 38 h 2266"/>
                <a:gd name="T40" fmla="*/ 1610 w 1896"/>
                <a:gd name="T41" fmla="*/ 97 h 2266"/>
                <a:gd name="T42" fmla="*/ 1652 w 1896"/>
                <a:gd name="T43" fmla="*/ 356 h 2266"/>
                <a:gd name="T44" fmla="*/ 1627 w 1896"/>
                <a:gd name="T45" fmla="*/ 1935 h 2266"/>
                <a:gd name="T46" fmla="*/ 1540 w 1896"/>
                <a:gd name="T47" fmla="*/ 2213 h 2266"/>
                <a:gd name="T48" fmla="*/ 1288 w 1896"/>
                <a:gd name="T49" fmla="*/ 2252 h 2266"/>
                <a:gd name="T50" fmla="*/ 353 w 1896"/>
                <a:gd name="T51" fmla="*/ 2233 h 2266"/>
                <a:gd name="T52" fmla="*/ 141 w 1896"/>
                <a:gd name="T53" fmla="*/ 2193 h 2266"/>
                <a:gd name="T54" fmla="*/ 20 w 1896"/>
                <a:gd name="T55" fmla="*/ 1975 h 2266"/>
                <a:gd name="T56" fmla="*/ 23 w 1896"/>
                <a:gd name="T57" fmla="*/ 405 h 2266"/>
                <a:gd name="T58" fmla="*/ 40 w 1896"/>
                <a:gd name="T59" fmla="*/ 177 h 226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896" h="2266">
                  <a:moveTo>
                    <a:pt x="46" y="177"/>
                  </a:moveTo>
                  <a:cubicBezTo>
                    <a:pt x="65" y="111"/>
                    <a:pt x="105" y="16"/>
                    <a:pt x="142" y="8"/>
                  </a:cubicBezTo>
                  <a:cubicBezTo>
                    <a:pt x="179" y="0"/>
                    <a:pt x="241" y="67"/>
                    <a:pt x="271" y="128"/>
                  </a:cubicBezTo>
                  <a:cubicBezTo>
                    <a:pt x="301" y="189"/>
                    <a:pt x="299" y="322"/>
                    <a:pt x="324" y="376"/>
                  </a:cubicBezTo>
                  <a:cubicBezTo>
                    <a:pt x="349" y="430"/>
                    <a:pt x="390" y="455"/>
                    <a:pt x="424" y="455"/>
                  </a:cubicBezTo>
                  <a:cubicBezTo>
                    <a:pt x="458" y="455"/>
                    <a:pt x="501" y="432"/>
                    <a:pt x="529" y="376"/>
                  </a:cubicBezTo>
                  <a:cubicBezTo>
                    <a:pt x="557" y="320"/>
                    <a:pt x="565" y="171"/>
                    <a:pt x="592" y="118"/>
                  </a:cubicBezTo>
                  <a:cubicBezTo>
                    <a:pt x="619" y="65"/>
                    <a:pt x="658" y="56"/>
                    <a:pt x="688" y="58"/>
                  </a:cubicBezTo>
                  <a:cubicBezTo>
                    <a:pt x="718" y="60"/>
                    <a:pt x="748" y="82"/>
                    <a:pt x="771" y="128"/>
                  </a:cubicBezTo>
                  <a:lnTo>
                    <a:pt x="827" y="336"/>
                  </a:lnTo>
                  <a:cubicBezTo>
                    <a:pt x="855" y="389"/>
                    <a:pt x="896" y="443"/>
                    <a:pt x="936" y="445"/>
                  </a:cubicBezTo>
                  <a:cubicBezTo>
                    <a:pt x="976" y="447"/>
                    <a:pt x="1037" y="402"/>
                    <a:pt x="1069" y="346"/>
                  </a:cubicBezTo>
                  <a:cubicBezTo>
                    <a:pt x="1101" y="290"/>
                    <a:pt x="1101" y="159"/>
                    <a:pt x="1129" y="108"/>
                  </a:cubicBezTo>
                  <a:cubicBezTo>
                    <a:pt x="1157" y="57"/>
                    <a:pt x="1205" y="35"/>
                    <a:pt x="1238" y="38"/>
                  </a:cubicBezTo>
                  <a:cubicBezTo>
                    <a:pt x="1271" y="41"/>
                    <a:pt x="1304" y="79"/>
                    <a:pt x="1327" y="127"/>
                  </a:cubicBezTo>
                  <a:cubicBezTo>
                    <a:pt x="1350" y="175"/>
                    <a:pt x="1352" y="275"/>
                    <a:pt x="1377" y="326"/>
                  </a:cubicBezTo>
                  <a:cubicBezTo>
                    <a:pt x="1402" y="377"/>
                    <a:pt x="1441" y="433"/>
                    <a:pt x="1476" y="435"/>
                  </a:cubicBezTo>
                  <a:cubicBezTo>
                    <a:pt x="1511" y="437"/>
                    <a:pt x="1557" y="392"/>
                    <a:pt x="1585" y="336"/>
                  </a:cubicBezTo>
                  <a:cubicBezTo>
                    <a:pt x="1613" y="280"/>
                    <a:pt x="1619" y="147"/>
                    <a:pt x="1645" y="97"/>
                  </a:cubicBezTo>
                  <a:cubicBezTo>
                    <a:pt x="1671" y="47"/>
                    <a:pt x="1711" y="38"/>
                    <a:pt x="1744" y="38"/>
                  </a:cubicBezTo>
                  <a:cubicBezTo>
                    <a:pt x="1777" y="38"/>
                    <a:pt x="1819" y="44"/>
                    <a:pt x="1844" y="97"/>
                  </a:cubicBezTo>
                  <a:cubicBezTo>
                    <a:pt x="1869" y="150"/>
                    <a:pt x="1890" y="50"/>
                    <a:pt x="1893" y="356"/>
                  </a:cubicBezTo>
                  <a:cubicBezTo>
                    <a:pt x="1896" y="662"/>
                    <a:pt x="1885" y="1626"/>
                    <a:pt x="1864" y="1935"/>
                  </a:cubicBezTo>
                  <a:cubicBezTo>
                    <a:pt x="1843" y="2244"/>
                    <a:pt x="1829" y="2160"/>
                    <a:pt x="1764" y="2213"/>
                  </a:cubicBezTo>
                  <a:cubicBezTo>
                    <a:pt x="1699" y="2266"/>
                    <a:pt x="1703" y="2249"/>
                    <a:pt x="1476" y="2252"/>
                  </a:cubicBezTo>
                  <a:cubicBezTo>
                    <a:pt x="1249" y="2255"/>
                    <a:pt x="623" y="2243"/>
                    <a:pt x="404" y="2233"/>
                  </a:cubicBezTo>
                  <a:cubicBezTo>
                    <a:pt x="185" y="2223"/>
                    <a:pt x="225" y="2236"/>
                    <a:pt x="162" y="2193"/>
                  </a:cubicBezTo>
                  <a:cubicBezTo>
                    <a:pt x="124" y="2150"/>
                    <a:pt x="43" y="2233"/>
                    <a:pt x="23" y="1975"/>
                  </a:cubicBezTo>
                  <a:cubicBezTo>
                    <a:pt x="0" y="1677"/>
                    <a:pt x="22" y="705"/>
                    <a:pt x="26" y="405"/>
                  </a:cubicBezTo>
                  <a:cubicBezTo>
                    <a:pt x="30" y="105"/>
                    <a:pt x="27" y="243"/>
                    <a:pt x="46" y="17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endParaRPr lang="en-GB"/>
            </a:p>
          </p:txBody>
        </p:sp>
        <p:sp>
          <p:nvSpPr>
            <p:cNvPr id="22584" name="Freeform 7"/>
            <p:cNvSpPr>
              <a:spLocks/>
            </p:cNvSpPr>
            <p:nvPr/>
          </p:nvSpPr>
          <p:spPr bwMode="auto">
            <a:xfrm>
              <a:off x="2352" y="1584"/>
              <a:ext cx="1655" cy="2266"/>
            </a:xfrm>
            <a:custGeom>
              <a:avLst/>
              <a:gdLst>
                <a:gd name="T0" fmla="*/ 40 w 1896"/>
                <a:gd name="T1" fmla="*/ 177 h 2266"/>
                <a:gd name="T2" fmla="*/ 124 w 1896"/>
                <a:gd name="T3" fmla="*/ 8 h 2266"/>
                <a:gd name="T4" fmla="*/ 237 w 1896"/>
                <a:gd name="T5" fmla="*/ 128 h 2266"/>
                <a:gd name="T6" fmla="*/ 283 w 1896"/>
                <a:gd name="T7" fmla="*/ 376 h 2266"/>
                <a:gd name="T8" fmla="*/ 370 w 1896"/>
                <a:gd name="T9" fmla="*/ 455 h 2266"/>
                <a:gd name="T10" fmla="*/ 462 w 1896"/>
                <a:gd name="T11" fmla="*/ 376 h 2266"/>
                <a:gd name="T12" fmla="*/ 517 w 1896"/>
                <a:gd name="T13" fmla="*/ 118 h 2266"/>
                <a:gd name="T14" fmla="*/ 601 w 1896"/>
                <a:gd name="T15" fmla="*/ 58 h 2266"/>
                <a:gd name="T16" fmla="*/ 673 w 1896"/>
                <a:gd name="T17" fmla="*/ 128 h 2266"/>
                <a:gd name="T18" fmla="*/ 722 w 1896"/>
                <a:gd name="T19" fmla="*/ 336 h 2266"/>
                <a:gd name="T20" fmla="*/ 817 w 1896"/>
                <a:gd name="T21" fmla="*/ 445 h 2266"/>
                <a:gd name="T22" fmla="*/ 933 w 1896"/>
                <a:gd name="T23" fmla="*/ 346 h 2266"/>
                <a:gd name="T24" fmla="*/ 985 w 1896"/>
                <a:gd name="T25" fmla="*/ 108 h 2266"/>
                <a:gd name="T26" fmla="*/ 1081 w 1896"/>
                <a:gd name="T27" fmla="*/ 38 h 2266"/>
                <a:gd name="T28" fmla="*/ 1158 w 1896"/>
                <a:gd name="T29" fmla="*/ 127 h 2266"/>
                <a:gd name="T30" fmla="*/ 1202 w 1896"/>
                <a:gd name="T31" fmla="*/ 326 h 2266"/>
                <a:gd name="T32" fmla="*/ 1288 w 1896"/>
                <a:gd name="T33" fmla="*/ 435 h 2266"/>
                <a:gd name="T34" fmla="*/ 1384 w 1896"/>
                <a:gd name="T35" fmla="*/ 336 h 2266"/>
                <a:gd name="T36" fmla="*/ 1436 w 1896"/>
                <a:gd name="T37" fmla="*/ 97 h 2266"/>
                <a:gd name="T38" fmla="*/ 1522 w 1896"/>
                <a:gd name="T39" fmla="*/ 38 h 2266"/>
                <a:gd name="T40" fmla="*/ 1610 w 1896"/>
                <a:gd name="T41" fmla="*/ 97 h 2266"/>
                <a:gd name="T42" fmla="*/ 1652 w 1896"/>
                <a:gd name="T43" fmla="*/ 356 h 2266"/>
                <a:gd name="T44" fmla="*/ 1627 w 1896"/>
                <a:gd name="T45" fmla="*/ 1935 h 2266"/>
                <a:gd name="T46" fmla="*/ 1540 w 1896"/>
                <a:gd name="T47" fmla="*/ 2213 h 2266"/>
                <a:gd name="T48" fmla="*/ 1288 w 1896"/>
                <a:gd name="T49" fmla="*/ 2252 h 2266"/>
                <a:gd name="T50" fmla="*/ 353 w 1896"/>
                <a:gd name="T51" fmla="*/ 2233 h 2266"/>
                <a:gd name="T52" fmla="*/ 141 w 1896"/>
                <a:gd name="T53" fmla="*/ 2193 h 2266"/>
                <a:gd name="T54" fmla="*/ 20 w 1896"/>
                <a:gd name="T55" fmla="*/ 1975 h 2266"/>
                <a:gd name="T56" fmla="*/ 23 w 1896"/>
                <a:gd name="T57" fmla="*/ 405 h 2266"/>
                <a:gd name="T58" fmla="*/ 40 w 1896"/>
                <a:gd name="T59" fmla="*/ 177 h 226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896" h="2266">
                  <a:moveTo>
                    <a:pt x="46" y="177"/>
                  </a:moveTo>
                  <a:cubicBezTo>
                    <a:pt x="65" y="111"/>
                    <a:pt x="105" y="16"/>
                    <a:pt x="142" y="8"/>
                  </a:cubicBezTo>
                  <a:cubicBezTo>
                    <a:pt x="179" y="0"/>
                    <a:pt x="241" y="67"/>
                    <a:pt x="271" y="128"/>
                  </a:cubicBezTo>
                  <a:cubicBezTo>
                    <a:pt x="301" y="189"/>
                    <a:pt x="299" y="322"/>
                    <a:pt x="324" y="376"/>
                  </a:cubicBezTo>
                  <a:cubicBezTo>
                    <a:pt x="349" y="430"/>
                    <a:pt x="390" y="455"/>
                    <a:pt x="424" y="455"/>
                  </a:cubicBezTo>
                  <a:cubicBezTo>
                    <a:pt x="458" y="455"/>
                    <a:pt x="501" y="432"/>
                    <a:pt x="529" y="376"/>
                  </a:cubicBezTo>
                  <a:cubicBezTo>
                    <a:pt x="557" y="320"/>
                    <a:pt x="565" y="171"/>
                    <a:pt x="592" y="118"/>
                  </a:cubicBezTo>
                  <a:cubicBezTo>
                    <a:pt x="619" y="65"/>
                    <a:pt x="658" y="56"/>
                    <a:pt x="688" y="58"/>
                  </a:cubicBezTo>
                  <a:cubicBezTo>
                    <a:pt x="718" y="60"/>
                    <a:pt x="748" y="82"/>
                    <a:pt x="771" y="128"/>
                  </a:cubicBezTo>
                  <a:lnTo>
                    <a:pt x="827" y="336"/>
                  </a:lnTo>
                  <a:cubicBezTo>
                    <a:pt x="855" y="389"/>
                    <a:pt x="896" y="443"/>
                    <a:pt x="936" y="445"/>
                  </a:cubicBezTo>
                  <a:cubicBezTo>
                    <a:pt x="976" y="447"/>
                    <a:pt x="1037" y="402"/>
                    <a:pt x="1069" y="346"/>
                  </a:cubicBezTo>
                  <a:cubicBezTo>
                    <a:pt x="1101" y="290"/>
                    <a:pt x="1101" y="159"/>
                    <a:pt x="1129" y="108"/>
                  </a:cubicBezTo>
                  <a:cubicBezTo>
                    <a:pt x="1157" y="57"/>
                    <a:pt x="1205" y="35"/>
                    <a:pt x="1238" y="38"/>
                  </a:cubicBezTo>
                  <a:cubicBezTo>
                    <a:pt x="1271" y="41"/>
                    <a:pt x="1304" y="79"/>
                    <a:pt x="1327" y="127"/>
                  </a:cubicBezTo>
                  <a:cubicBezTo>
                    <a:pt x="1350" y="175"/>
                    <a:pt x="1352" y="275"/>
                    <a:pt x="1377" y="326"/>
                  </a:cubicBezTo>
                  <a:cubicBezTo>
                    <a:pt x="1402" y="377"/>
                    <a:pt x="1441" y="433"/>
                    <a:pt x="1476" y="435"/>
                  </a:cubicBezTo>
                  <a:cubicBezTo>
                    <a:pt x="1511" y="437"/>
                    <a:pt x="1557" y="392"/>
                    <a:pt x="1585" y="336"/>
                  </a:cubicBezTo>
                  <a:cubicBezTo>
                    <a:pt x="1613" y="280"/>
                    <a:pt x="1619" y="147"/>
                    <a:pt x="1645" y="97"/>
                  </a:cubicBezTo>
                  <a:cubicBezTo>
                    <a:pt x="1671" y="47"/>
                    <a:pt x="1711" y="38"/>
                    <a:pt x="1744" y="38"/>
                  </a:cubicBezTo>
                  <a:cubicBezTo>
                    <a:pt x="1777" y="38"/>
                    <a:pt x="1819" y="44"/>
                    <a:pt x="1844" y="97"/>
                  </a:cubicBezTo>
                  <a:cubicBezTo>
                    <a:pt x="1869" y="150"/>
                    <a:pt x="1890" y="50"/>
                    <a:pt x="1893" y="356"/>
                  </a:cubicBezTo>
                  <a:cubicBezTo>
                    <a:pt x="1896" y="662"/>
                    <a:pt x="1885" y="1626"/>
                    <a:pt x="1864" y="1935"/>
                  </a:cubicBezTo>
                  <a:cubicBezTo>
                    <a:pt x="1843" y="2244"/>
                    <a:pt x="1829" y="2160"/>
                    <a:pt x="1764" y="2213"/>
                  </a:cubicBezTo>
                  <a:cubicBezTo>
                    <a:pt x="1699" y="2266"/>
                    <a:pt x="1703" y="2249"/>
                    <a:pt x="1476" y="2252"/>
                  </a:cubicBezTo>
                  <a:cubicBezTo>
                    <a:pt x="1249" y="2255"/>
                    <a:pt x="623" y="2243"/>
                    <a:pt x="404" y="2233"/>
                  </a:cubicBezTo>
                  <a:cubicBezTo>
                    <a:pt x="185" y="2223"/>
                    <a:pt x="225" y="2236"/>
                    <a:pt x="162" y="2193"/>
                  </a:cubicBezTo>
                  <a:cubicBezTo>
                    <a:pt x="124" y="2150"/>
                    <a:pt x="43" y="2233"/>
                    <a:pt x="23" y="1975"/>
                  </a:cubicBezTo>
                  <a:cubicBezTo>
                    <a:pt x="0" y="1677"/>
                    <a:pt x="22" y="705"/>
                    <a:pt x="26" y="405"/>
                  </a:cubicBezTo>
                  <a:cubicBezTo>
                    <a:pt x="30" y="105"/>
                    <a:pt x="27" y="243"/>
                    <a:pt x="46" y="17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endParaRPr lang="en-GB"/>
            </a:p>
          </p:txBody>
        </p:sp>
        <p:sp>
          <p:nvSpPr>
            <p:cNvPr id="22585" name="Freeform 8"/>
            <p:cNvSpPr>
              <a:spLocks/>
            </p:cNvSpPr>
            <p:nvPr/>
          </p:nvSpPr>
          <p:spPr bwMode="auto">
            <a:xfrm>
              <a:off x="4032" y="1584"/>
              <a:ext cx="1655" cy="2266"/>
            </a:xfrm>
            <a:custGeom>
              <a:avLst/>
              <a:gdLst>
                <a:gd name="T0" fmla="*/ 40 w 1896"/>
                <a:gd name="T1" fmla="*/ 177 h 2266"/>
                <a:gd name="T2" fmla="*/ 124 w 1896"/>
                <a:gd name="T3" fmla="*/ 8 h 2266"/>
                <a:gd name="T4" fmla="*/ 237 w 1896"/>
                <a:gd name="T5" fmla="*/ 128 h 2266"/>
                <a:gd name="T6" fmla="*/ 283 w 1896"/>
                <a:gd name="T7" fmla="*/ 376 h 2266"/>
                <a:gd name="T8" fmla="*/ 370 w 1896"/>
                <a:gd name="T9" fmla="*/ 455 h 2266"/>
                <a:gd name="T10" fmla="*/ 462 w 1896"/>
                <a:gd name="T11" fmla="*/ 376 h 2266"/>
                <a:gd name="T12" fmla="*/ 517 w 1896"/>
                <a:gd name="T13" fmla="*/ 118 h 2266"/>
                <a:gd name="T14" fmla="*/ 601 w 1896"/>
                <a:gd name="T15" fmla="*/ 58 h 2266"/>
                <a:gd name="T16" fmla="*/ 673 w 1896"/>
                <a:gd name="T17" fmla="*/ 128 h 2266"/>
                <a:gd name="T18" fmla="*/ 722 w 1896"/>
                <a:gd name="T19" fmla="*/ 336 h 2266"/>
                <a:gd name="T20" fmla="*/ 817 w 1896"/>
                <a:gd name="T21" fmla="*/ 445 h 2266"/>
                <a:gd name="T22" fmla="*/ 933 w 1896"/>
                <a:gd name="T23" fmla="*/ 346 h 2266"/>
                <a:gd name="T24" fmla="*/ 985 w 1896"/>
                <a:gd name="T25" fmla="*/ 108 h 2266"/>
                <a:gd name="T26" fmla="*/ 1081 w 1896"/>
                <a:gd name="T27" fmla="*/ 38 h 2266"/>
                <a:gd name="T28" fmla="*/ 1158 w 1896"/>
                <a:gd name="T29" fmla="*/ 127 h 2266"/>
                <a:gd name="T30" fmla="*/ 1202 w 1896"/>
                <a:gd name="T31" fmla="*/ 326 h 2266"/>
                <a:gd name="T32" fmla="*/ 1288 w 1896"/>
                <a:gd name="T33" fmla="*/ 435 h 2266"/>
                <a:gd name="T34" fmla="*/ 1384 w 1896"/>
                <a:gd name="T35" fmla="*/ 336 h 2266"/>
                <a:gd name="T36" fmla="*/ 1436 w 1896"/>
                <a:gd name="T37" fmla="*/ 97 h 2266"/>
                <a:gd name="T38" fmla="*/ 1522 w 1896"/>
                <a:gd name="T39" fmla="*/ 38 h 2266"/>
                <a:gd name="T40" fmla="*/ 1610 w 1896"/>
                <a:gd name="T41" fmla="*/ 97 h 2266"/>
                <a:gd name="T42" fmla="*/ 1652 w 1896"/>
                <a:gd name="T43" fmla="*/ 356 h 2266"/>
                <a:gd name="T44" fmla="*/ 1627 w 1896"/>
                <a:gd name="T45" fmla="*/ 1935 h 2266"/>
                <a:gd name="T46" fmla="*/ 1540 w 1896"/>
                <a:gd name="T47" fmla="*/ 2213 h 2266"/>
                <a:gd name="T48" fmla="*/ 1288 w 1896"/>
                <a:gd name="T49" fmla="*/ 2252 h 2266"/>
                <a:gd name="T50" fmla="*/ 353 w 1896"/>
                <a:gd name="T51" fmla="*/ 2233 h 2266"/>
                <a:gd name="T52" fmla="*/ 141 w 1896"/>
                <a:gd name="T53" fmla="*/ 2193 h 2266"/>
                <a:gd name="T54" fmla="*/ 20 w 1896"/>
                <a:gd name="T55" fmla="*/ 1975 h 2266"/>
                <a:gd name="T56" fmla="*/ 23 w 1896"/>
                <a:gd name="T57" fmla="*/ 405 h 2266"/>
                <a:gd name="T58" fmla="*/ 40 w 1896"/>
                <a:gd name="T59" fmla="*/ 177 h 226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896" h="2266">
                  <a:moveTo>
                    <a:pt x="46" y="177"/>
                  </a:moveTo>
                  <a:cubicBezTo>
                    <a:pt x="65" y="111"/>
                    <a:pt x="105" y="16"/>
                    <a:pt x="142" y="8"/>
                  </a:cubicBezTo>
                  <a:cubicBezTo>
                    <a:pt x="179" y="0"/>
                    <a:pt x="241" y="67"/>
                    <a:pt x="271" y="128"/>
                  </a:cubicBezTo>
                  <a:cubicBezTo>
                    <a:pt x="301" y="189"/>
                    <a:pt x="299" y="322"/>
                    <a:pt x="324" y="376"/>
                  </a:cubicBezTo>
                  <a:cubicBezTo>
                    <a:pt x="349" y="430"/>
                    <a:pt x="390" y="455"/>
                    <a:pt x="424" y="455"/>
                  </a:cubicBezTo>
                  <a:cubicBezTo>
                    <a:pt x="458" y="455"/>
                    <a:pt x="501" y="432"/>
                    <a:pt x="529" y="376"/>
                  </a:cubicBezTo>
                  <a:cubicBezTo>
                    <a:pt x="557" y="320"/>
                    <a:pt x="565" y="171"/>
                    <a:pt x="592" y="118"/>
                  </a:cubicBezTo>
                  <a:cubicBezTo>
                    <a:pt x="619" y="65"/>
                    <a:pt x="658" y="56"/>
                    <a:pt x="688" y="58"/>
                  </a:cubicBezTo>
                  <a:cubicBezTo>
                    <a:pt x="718" y="60"/>
                    <a:pt x="748" y="82"/>
                    <a:pt x="771" y="128"/>
                  </a:cubicBezTo>
                  <a:lnTo>
                    <a:pt x="827" y="336"/>
                  </a:lnTo>
                  <a:cubicBezTo>
                    <a:pt x="855" y="389"/>
                    <a:pt x="896" y="443"/>
                    <a:pt x="936" y="445"/>
                  </a:cubicBezTo>
                  <a:cubicBezTo>
                    <a:pt x="976" y="447"/>
                    <a:pt x="1037" y="402"/>
                    <a:pt x="1069" y="346"/>
                  </a:cubicBezTo>
                  <a:cubicBezTo>
                    <a:pt x="1101" y="290"/>
                    <a:pt x="1101" y="159"/>
                    <a:pt x="1129" y="108"/>
                  </a:cubicBezTo>
                  <a:cubicBezTo>
                    <a:pt x="1157" y="57"/>
                    <a:pt x="1205" y="35"/>
                    <a:pt x="1238" y="38"/>
                  </a:cubicBezTo>
                  <a:cubicBezTo>
                    <a:pt x="1271" y="41"/>
                    <a:pt x="1304" y="79"/>
                    <a:pt x="1327" y="127"/>
                  </a:cubicBezTo>
                  <a:cubicBezTo>
                    <a:pt x="1350" y="175"/>
                    <a:pt x="1352" y="275"/>
                    <a:pt x="1377" y="326"/>
                  </a:cubicBezTo>
                  <a:cubicBezTo>
                    <a:pt x="1402" y="377"/>
                    <a:pt x="1441" y="433"/>
                    <a:pt x="1476" y="435"/>
                  </a:cubicBezTo>
                  <a:cubicBezTo>
                    <a:pt x="1511" y="437"/>
                    <a:pt x="1557" y="392"/>
                    <a:pt x="1585" y="336"/>
                  </a:cubicBezTo>
                  <a:cubicBezTo>
                    <a:pt x="1613" y="280"/>
                    <a:pt x="1619" y="147"/>
                    <a:pt x="1645" y="97"/>
                  </a:cubicBezTo>
                  <a:cubicBezTo>
                    <a:pt x="1671" y="47"/>
                    <a:pt x="1711" y="38"/>
                    <a:pt x="1744" y="38"/>
                  </a:cubicBezTo>
                  <a:cubicBezTo>
                    <a:pt x="1777" y="38"/>
                    <a:pt x="1819" y="44"/>
                    <a:pt x="1844" y="97"/>
                  </a:cubicBezTo>
                  <a:cubicBezTo>
                    <a:pt x="1869" y="150"/>
                    <a:pt x="1890" y="50"/>
                    <a:pt x="1893" y="356"/>
                  </a:cubicBezTo>
                  <a:cubicBezTo>
                    <a:pt x="1896" y="662"/>
                    <a:pt x="1885" y="1626"/>
                    <a:pt x="1864" y="1935"/>
                  </a:cubicBezTo>
                  <a:cubicBezTo>
                    <a:pt x="1843" y="2244"/>
                    <a:pt x="1829" y="2160"/>
                    <a:pt x="1764" y="2213"/>
                  </a:cubicBezTo>
                  <a:cubicBezTo>
                    <a:pt x="1699" y="2266"/>
                    <a:pt x="1703" y="2249"/>
                    <a:pt x="1476" y="2252"/>
                  </a:cubicBezTo>
                  <a:cubicBezTo>
                    <a:pt x="1249" y="2255"/>
                    <a:pt x="623" y="2243"/>
                    <a:pt x="404" y="2233"/>
                  </a:cubicBezTo>
                  <a:cubicBezTo>
                    <a:pt x="185" y="2223"/>
                    <a:pt x="225" y="2236"/>
                    <a:pt x="162" y="2193"/>
                  </a:cubicBezTo>
                  <a:cubicBezTo>
                    <a:pt x="124" y="2150"/>
                    <a:pt x="43" y="2233"/>
                    <a:pt x="23" y="1975"/>
                  </a:cubicBezTo>
                  <a:cubicBezTo>
                    <a:pt x="0" y="1677"/>
                    <a:pt x="22" y="705"/>
                    <a:pt x="26" y="405"/>
                  </a:cubicBezTo>
                  <a:cubicBezTo>
                    <a:pt x="30" y="105"/>
                    <a:pt x="27" y="243"/>
                    <a:pt x="46" y="17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endParaRPr lang="en-GB"/>
            </a:p>
          </p:txBody>
        </p:sp>
      </p:grpSp>
      <p:grpSp>
        <p:nvGrpSpPr>
          <p:cNvPr id="836617" name="Group 9"/>
          <p:cNvGrpSpPr>
            <a:grpSpLocks/>
          </p:cNvGrpSpPr>
          <p:nvPr/>
        </p:nvGrpSpPr>
        <p:grpSpPr bwMode="auto">
          <a:xfrm>
            <a:off x="1042988" y="1844675"/>
            <a:ext cx="1084262" cy="4710113"/>
            <a:chOff x="4896" y="1104"/>
            <a:chExt cx="768" cy="2967"/>
          </a:xfrm>
        </p:grpSpPr>
        <p:sp>
          <p:nvSpPr>
            <p:cNvPr id="22578" name="Text Box 10"/>
            <p:cNvSpPr txBox="1">
              <a:spLocks noChangeArrowheads="1"/>
            </p:cNvSpPr>
            <p:nvPr/>
          </p:nvSpPr>
          <p:spPr bwMode="auto">
            <a:xfrm>
              <a:off x="4896" y="1104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800" b="1">
                  <a:solidFill>
                    <a:srgbClr val="990099"/>
                  </a:solidFill>
                  <a:latin typeface="Arial" charset="0"/>
                </a:rPr>
                <a:t>10</a:t>
              </a:r>
              <a:r>
                <a:rPr lang="en-US" sz="1800" b="1" baseline="30000">
                  <a:solidFill>
                    <a:srgbClr val="990099"/>
                  </a:solidFill>
                  <a:latin typeface="Arial" charset="0"/>
                </a:rPr>
                <a:t>-3 </a:t>
              </a:r>
              <a:r>
                <a:rPr lang="en-US" sz="1800" b="1">
                  <a:solidFill>
                    <a:srgbClr val="990099"/>
                  </a:solidFill>
                  <a:latin typeface="Arial" charset="0"/>
                </a:rPr>
                <a:t>M</a:t>
              </a:r>
            </a:p>
          </p:txBody>
        </p:sp>
        <p:sp>
          <p:nvSpPr>
            <p:cNvPr id="22579" name="Text Box 11"/>
            <p:cNvSpPr txBox="1">
              <a:spLocks noChangeArrowheads="1"/>
            </p:cNvSpPr>
            <p:nvPr/>
          </p:nvSpPr>
          <p:spPr bwMode="auto">
            <a:xfrm>
              <a:off x="4896" y="3840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800" b="1">
                  <a:solidFill>
                    <a:srgbClr val="990099"/>
                  </a:solidFill>
                  <a:latin typeface="Arial" charset="0"/>
                </a:rPr>
                <a:t>10</a:t>
              </a:r>
              <a:r>
                <a:rPr lang="en-US" sz="1800" b="1" baseline="30000">
                  <a:solidFill>
                    <a:srgbClr val="990099"/>
                  </a:solidFill>
                  <a:latin typeface="Arial" charset="0"/>
                </a:rPr>
                <a:t>-3</a:t>
              </a:r>
              <a:r>
                <a:rPr lang="en-US" sz="1800" b="1">
                  <a:solidFill>
                    <a:srgbClr val="990099"/>
                  </a:solidFill>
                  <a:latin typeface="Arial" charset="0"/>
                </a:rPr>
                <a:t> M</a:t>
              </a:r>
            </a:p>
          </p:txBody>
        </p:sp>
        <p:sp>
          <p:nvSpPr>
            <p:cNvPr id="22580" name="Text Box 12"/>
            <p:cNvSpPr txBox="1">
              <a:spLocks noChangeArrowheads="1"/>
            </p:cNvSpPr>
            <p:nvPr/>
          </p:nvSpPr>
          <p:spPr bwMode="auto">
            <a:xfrm>
              <a:off x="4896" y="2640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800" b="1">
                  <a:solidFill>
                    <a:srgbClr val="990099"/>
                  </a:solidFill>
                  <a:latin typeface="Arial" charset="0"/>
                </a:rPr>
                <a:t>10</a:t>
              </a:r>
              <a:r>
                <a:rPr lang="en-US" sz="1800" b="1" baseline="30000">
                  <a:solidFill>
                    <a:srgbClr val="990099"/>
                  </a:solidFill>
                  <a:latin typeface="Arial" charset="0"/>
                </a:rPr>
                <a:t>-7</a:t>
              </a:r>
              <a:r>
                <a:rPr lang="en-US" sz="1800" b="1">
                  <a:solidFill>
                    <a:srgbClr val="990099"/>
                  </a:solidFill>
                  <a:latin typeface="Arial" charset="0"/>
                </a:rPr>
                <a:t> M</a:t>
              </a:r>
            </a:p>
          </p:txBody>
        </p:sp>
      </p:grpSp>
      <p:sp>
        <p:nvSpPr>
          <p:cNvPr id="22533" name="Oval 13"/>
          <p:cNvSpPr>
            <a:spLocks noChangeArrowheads="1"/>
          </p:cNvSpPr>
          <p:nvPr/>
        </p:nvSpPr>
        <p:spPr bwMode="auto">
          <a:xfrm>
            <a:off x="6156325" y="4076700"/>
            <a:ext cx="677863" cy="1447800"/>
          </a:xfrm>
          <a:prstGeom prst="ellipse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836622" name="Group 14"/>
          <p:cNvGrpSpPr>
            <a:grpSpLocks/>
          </p:cNvGrpSpPr>
          <p:nvPr/>
        </p:nvGrpSpPr>
        <p:grpSpPr bwMode="auto">
          <a:xfrm>
            <a:off x="1908175" y="1412875"/>
            <a:ext cx="3251200" cy="990600"/>
            <a:chOff x="1344" y="912"/>
            <a:chExt cx="2304" cy="624"/>
          </a:xfrm>
        </p:grpSpPr>
        <p:sp>
          <p:nvSpPr>
            <p:cNvPr id="22561" name="Oval 15"/>
            <p:cNvSpPr>
              <a:spLocks noChangeArrowheads="1"/>
            </p:cNvSpPr>
            <p:nvPr/>
          </p:nvSpPr>
          <p:spPr bwMode="auto">
            <a:xfrm>
              <a:off x="1536" y="960"/>
              <a:ext cx="96" cy="96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grpSp>
          <p:nvGrpSpPr>
            <p:cNvPr id="22562" name="Group 16"/>
            <p:cNvGrpSpPr>
              <a:grpSpLocks/>
            </p:cNvGrpSpPr>
            <p:nvPr/>
          </p:nvGrpSpPr>
          <p:grpSpPr bwMode="auto">
            <a:xfrm>
              <a:off x="1344" y="1248"/>
              <a:ext cx="576" cy="96"/>
              <a:chOff x="1344" y="1248"/>
              <a:chExt cx="576" cy="96"/>
            </a:xfrm>
          </p:grpSpPr>
          <p:sp>
            <p:nvSpPr>
              <p:cNvPr id="22575" name="Oval 17"/>
              <p:cNvSpPr>
                <a:spLocks noChangeArrowheads="1"/>
              </p:cNvSpPr>
              <p:nvPr/>
            </p:nvSpPr>
            <p:spPr bwMode="auto">
              <a:xfrm>
                <a:off x="1632" y="1248"/>
                <a:ext cx="96" cy="96"/>
              </a:xfrm>
              <a:prstGeom prst="ellipse">
                <a:avLst/>
              </a:prstGeom>
              <a:solidFill>
                <a:srgbClr val="CC00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2576" name="Oval 18"/>
              <p:cNvSpPr>
                <a:spLocks noChangeArrowheads="1"/>
              </p:cNvSpPr>
              <p:nvPr/>
            </p:nvSpPr>
            <p:spPr bwMode="auto">
              <a:xfrm>
                <a:off x="1344" y="1248"/>
                <a:ext cx="96" cy="96"/>
              </a:xfrm>
              <a:prstGeom prst="ellipse">
                <a:avLst/>
              </a:prstGeom>
              <a:solidFill>
                <a:srgbClr val="CC00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2577" name="Oval 19"/>
              <p:cNvSpPr>
                <a:spLocks noChangeArrowheads="1"/>
              </p:cNvSpPr>
              <p:nvPr/>
            </p:nvSpPr>
            <p:spPr bwMode="auto">
              <a:xfrm>
                <a:off x="1824" y="1248"/>
                <a:ext cx="96" cy="96"/>
              </a:xfrm>
              <a:prstGeom prst="ellipse">
                <a:avLst/>
              </a:prstGeom>
              <a:solidFill>
                <a:srgbClr val="CC00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  <p:grpSp>
          <p:nvGrpSpPr>
            <p:cNvPr id="22563" name="Group 20"/>
            <p:cNvGrpSpPr>
              <a:grpSpLocks/>
            </p:cNvGrpSpPr>
            <p:nvPr/>
          </p:nvGrpSpPr>
          <p:grpSpPr bwMode="auto">
            <a:xfrm>
              <a:off x="2016" y="1008"/>
              <a:ext cx="336" cy="144"/>
              <a:chOff x="2016" y="1008"/>
              <a:chExt cx="336" cy="144"/>
            </a:xfrm>
          </p:grpSpPr>
          <p:sp>
            <p:nvSpPr>
              <p:cNvPr id="22573" name="Oval 21"/>
              <p:cNvSpPr>
                <a:spLocks noChangeArrowheads="1"/>
              </p:cNvSpPr>
              <p:nvPr/>
            </p:nvSpPr>
            <p:spPr bwMode="auto">
              <a:xfrm>
                <a:off x="2016" y="1008"/>
                <a:ext cx="96" cy="96"/>
              </a:xfrm>
              <a:prstGeom prst="ellipse">
                <a:avLst/>
              </a:prstGeom>
              <a:solidFill>
                <a:srgbClr val="CC00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2574" name="Oval 22"/>
              <p:cNvSpPr>
                <a:spLocks noChangeArrowheads="1"/>
              </p:cNvSpPr>
              <p:nvPr/>
            </p:nvSpPr>
            <p:spPr bwMode="auto">
              <a:xfrm>
                <a:off x="2256" y="1056"/>
                <a:ext cx="96" cy="96"/>
              </a:xfrm>
              <a:prstGeom prst="ellipse">
                <a:avLst/>
              </a:prstGeom>
              <a:solidFill>
                <a:srgbClr val="CC00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  <p:grpSp>
          <p:nvGrpSpPr>
            <p:cNvPr id="22564" name="Group 23"/>
            <p:cNvGrpSpPr>
              <a:grpSpLocks/>
            </p:cNvGrpSpPr>
            <p:nvPr/>
          </p:nvGrpSpPr>
          <p:grpSpPr bwMode="auto">
            <a:xfrm>
              <a:off x="2736" y="912"/>
              <a:ext cx="432" cy="336"/>
              <a:chOff x="2736" y="912"/>
              <a:chExt cx="432" cy="336"/>
            </a:xfrm>
          </p:grpSpPr>
          <p:sp>
            <p:nvSpPr>
              <p:cNvPr id="22570" name="Oval 24"/>
              <p:cNvSpPr>
                <a:spLocks noChangeArrowheads="1"/>
              </p:cNvSpPr>
              <p:nvPr/>
            </p:nvSpPr>
            <p:spPr bwMode="auto">
              <a:xfrm>
                <a:off x="2928" y="1152"/>
                <a:ext cx="96" cy="96"/>
              </a:xfrm>
              <a:prstGeom prst="ellipse">
                <a:avLst/>
              </a:prstGeom>
              <a:solidFill>
                <a:srgbClr val="CC00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2571" name="Oval 25"/>
              <p:cNvSpPr>
                <a:spLocks noChangeArrowheads="1"/>
              </p:cNvSpPr>
              <p:nvPr/>
            </p:nvSpPr>
            <p:spPr bwMode="auto">
              <a:xfrm>
                <a:off x="2736" y="912"/>
                <a:ext cx="96" cy="96"/>
              </a:xfrm>
              <a:prstGeom prst="ellipse">
                <a:avLst/>
              </a:prstGeom>
              <a:solidFill>
                <a:srgbClr val="CC00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2572" name="Oval 26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96" cy="96"/>
              </a:xfrm>
              <a:prstGeom prst="ellipse">
                <a:avLst/>
              </a:prstGeom>
              <a:solidFill>
                <a:srgbClr val="CC00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  <p:grpSp>
          <p:nvGrpSpPr>
            <p:cNvPr id="22565" name="Group 27"/>
            <p:cNvGrpSpPr>
              <a:grpSpLocks/>
            </p:cNvGrpSpPr>
            <p:nvPr/>
          </p:nvGrpSpPr>
          <p:grpSpPr bwMode="auto">
            <a:xfrm>
              <a:off x="3168" y="1248"/>
              <a:ext cx="480" cy="144"/>
              <a:chOff x="3168" y="1248"/>
              <a:chExt cx="480" cy="144"/>
            </a:xfrm>
          </p:grpSpPr>
          <p:sp>
            <p:nvSpPr>
              <p:cNvPr id="22568" name="Oval 28"/>
              <p:cNvSpPr>
                <a:spLocks noChangeArrowheads="1"/>
              </p:cNvSpPr>
              <p:nvPr/>
            </p:nvSpPr>
            <p:spPr bwMode="auto">
              <a:xfrm>
                <a:off x="3168" y="1248"/>
                <a:ext cx="96" cy="96"/>
              </a:xfrm>
              <a:prstGeom prst="ellipse">
                <a:avLst/>
              </a:prstGeom>
              <a:solidFill>
                <a:srgbClr val="CC00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2569" name="Oval 29"/>
              <p:cNvSpPr>
                <a:spLocks noChangeArrowheads="1"/>
              </p:cNvSpPr>
              <p:nvPr/>
            </p:nvSpPr>
            <p:spPr bwMode="auto">
              <a:xfrm>
                <a:off x="3552" y="1296"/>
                <a:ext cx="96" cy="96"/>
              </a:xfrm>
              <a:prstGeom prst="ellipse">
                <a:avLst/>
              </a:prstGeom>
              <a:solidFill>
                <a:srgbClr val="CC00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  <p:sp>
          <p:nvSpPr>
            <p:cNvPr id="22566" name="Oval 30"/>
            <p:cNvSpPr>
              <a:spLocks noChangeArrowheads="1"/>
            </p:cNvSpPr>
            <p:nvPr/>
          </p:nvSpPr>
          <p:spPr bwMode="auto">
            <a:xfrm>
              <a:off x="3408" y="1056"/>
              <a:ext cx="96" cy="96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22567" name="Oval 31"/>
            <p:cNvSpPr>
              <a:spLocks noChangeArrowheads="1"/>
            </p:cNvSpPr>
            <p:nvPr/>
          </p:nvSpPr>
          <p:spPr bwMode="auto">
            <a:xfrm>
              <a:off x="2880" y="1440"/>
              <a:ext cx="96" cy="96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sp>
        <p:nvSpPr>
          <p:cNvPr id="836640" name="Oval 32"/>
          <p:cNvSpPr>
            <a:spLocks noChangeArrowheads="1"/>
          </p:cNvSpPr>
          <p:nvPr/>
        </p:nvSpPr>
        <p:spPr bwMode="auto">
          <a:xfrm>
            <a:off x="4064000" y="3352800"/>
            <a:ext cx="134938" cy="152400"/>
          </a:xfrm>
          <a:prstGeom prst="ellipse">
            <a:avLst/>
          </a:prstGeom>
          <a:solidFill>
            <a:srgbClr val="CC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836641" name="Group 33"/>
          <p:cNvGrpSpPr>
            <a:grpSpLocks/>
          </p:cNvGrpSpPr>
          <p:nvPr/>
        </p:nvGrpSpPr>
        <p:grpSpPr bwMode="auto">
          <a:xfrm>
            <a:off x="4067175" y="2708275"/>
            <a:ext cx="147638" cy="215900"/>
            <a:chOff x="2880" y="1584"/>
            <a:chExt cx="96" cy="336"/>
          </a:xfrm>
        </p:grpSpPr>
        <p:sp>
          <p:nvSpPr>
            <p:cNvPr id="22559" name="Line 34"/>
            <p:cNvSpPr>
              <a:spLocks noChangeShapeType="1"/>
            </p:cNvSpPr>
            <p:nvPr/>
          </p:nvSpPr>
          <p:spPr bwMode="auto">
            <a:xfrm flipH="1">
              <a:off x="2976" y="1584"/>
              <a:ext cx="0" cy="336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endParaRPr lang="en-GB"/>
            </a:p>
          </p:txBody>
        </p:sp>
        <p:sp>
          <p:nvSpPr>
            <p:cNvPr id="22560" name="Line 35"/>
            <p:cNvSpPr>
              <a:spLocks noChangeShapeType="1"/>
            </p:cNvSpPr>
            <p:nvPr/>
          </p:nvSpPr>
          <p:spPr bwMode="auto">
            <a:xfrm flipH="1">
              <a:off x="2880" y="1584"/>
              <a:ext cx="0" cy="336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endParaRPr lang="en-GB"/>
            </a:p>
          </p:txBody>
        </p:sp>
      </p:grpSp>
      <p:grpSp>
        <p:nvGrpSpPr>
          <p:cNvPr id="836644" name="Group 36"/>
          <p:cNvGrpSpPr>
            <a:grpSpLocks/>
          </p:cNvGrpSpPr>
          <p:nvPr/>
        </p:nvGrpSpPr>
        <p:grpSpPr bwMode="auto">
          <a:xfrm>
            <a:off x="4260850" y="2900363"/>
            <a:ext cx="1293813" cy="725487"/>
            <a:chOff x="3020" y="1827"/>
            <a:chExt cx="916" cy="457"/>
          </a:xfrm>
        </p:grpSpPr>
        <p:sp>
          <p:nvSpPr>
            <p:cNvPr id="22557" name="Text Box 37"/>
            <p:cNvSpPr txBox="1">
              <a:spLocks noChangeArrowheads="1"/>
            </p:cNvSpPr>
            <p:nvPr/>
          </p:nvSpPr>
          <p:spPr bwMode="auto">
            <a:xfrm>
              <a:off x="3216" y="2064"/>
              <a:ext cx="720" cy="2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2"/>
                  </a:solidFill>
                  <a:latin typeface="Arial" charset="0"/>
                </a:rPr>
                <a:t>TRPV6</a:t>
              </a:r>
            </a:p>
          </p:txBody>
        </p:sp>
        <p:sp>
          <p:nvSpPr>
            <p:cNvPr id="22558" name="Freeform 38"/>
            <p:cNvSpPr>
              <a:spLocks/>
            </p:cNvSpPr>
            <p:nvPr/>
          </p:nvSpPr>
          <p:spPr bwMode="auto">
            <a:xfrm>
              <a:off x="3020" y="1827"/>
              <a:ext cx="288" cy="230"/>
            </a:xfrm>
            <a:custGeom>
              <a:avLst/>
              <a:gdLst>
                <a:gd name="T0" fmla="*/ 0 w 288"/>
                <a:gd name="T1" fmla="*/ 0 h 230"/>
                <a:gd name="T2" fmla="*/ 164 w 288"/>
                <a:gd name="T3" fmla="*/ 140 h 230"/>
                <a:gd name="T4" fmla="*/ 288 w 288"/>
                <a:gd name="T5" fmla="*/ 230 h 2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230">
                  <a:moveTo>
                    <a:pt x="0" y="0"/>
                  </a:moveTo>
                  <a:lnTo>
                    <a:pt x="164" y="140"/>
                  </a:lnTo>
                  <a:lnTo>
                    <a:pt x="288" y="230"/>
                  </a:lnTo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hlink"/>
              </a:solidFill>
              <a:prstDash val="solid"/>
              <a:round/>
              <a:headEnd type="arrow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endParaRPr lang="en-GB"/>
            </a:p>
          </p:txBody>
        </p:sp>
      </p:grpSp>
      <p:grpSp>
        <p:nvGrpSpPr>
          <p:cNvPr id="836647" name="Group 39"/>
          <p:cNvGrpSpPr>
            <a:grpSpLocks/>
          </p:cNvGrpSpPr>
          <p:nvPr/>
        </p:nvGrpSpPr>
        <p:grpSpPr bwMode="auto">
          <a:xfrm>
            <a:off x="4191000" y="4343400"/>
            <a:ext cx="1371600" cy="558800"/>
            <a:chOff x="2640" y="2736"/>
            <a:chExt cx="864" cy="352"/>
          </a:xfrm>
        </p:grpSpPr>
        <p:sp>
          <p:nvSpPr>
            <p:cNvPr id="22555" name="Text Box 40"/>
            <p:cNvSpPr txBox="1">
              <a:spLocks noChangeArrowheads="1"/>
            </p:cNvSpPr>
            <p:nvPr/>
          </p:nvSpPr>
          <p:spPr bwMode="auto">
            <a:xfrm>
              <a:off x="2754" y="2868"/>
              <a:ext cx="750" cy="2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2"/>
                  </a:solidFill>
                  <a:latin typeface="Arial" charset="0"/>
                </a:rPr>
                <a:t>Calbindin</a:t>
              </a:r>
            </a:p>
          </p:txBody>
        </p:sp>
        <p:sp>
          <p:nvSpPr>
            <p:cNvPr id="22556" name="Oval 41"/>
            <p:cNvSpPr>
              <a:spLocks noChangeArrowheads="1"/>
            </p:cNvSpPr>
            <p:nvPr/>
          </p:nvSpPr>
          <p:spPr bwMode="auto">
            <a:xfrm>
              <a:off x="2640" y="2736"/>
              <a:ext cx="91" cy="96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grpSp>
        <p:nvGrpSpPr>
          <p:cNvPr id="836650" name="Group 42"/>
          <p:cNvGrpSpPr>
            <a:grpSpLocks/>
          </p:cNvGrpSpPr>
          <p:nvPr/>
        </p:nvGrpSpPr>
        <p:grpSpPr bwMode="auto">
          <a:xfrm>
            <a:off x="4067175" y="5308600"/>
            <a:ext cx="1422400" cy="857250"/>
            <a:chOff x="2880" y="3312"/>
            <a:chExt cx="1008" cy="540"/>
          </a:xfrm>
        </p:grpSpPr>
        <p:grpSp>
          <p:nvGrpSpPr>
            <p:cNvPr id="22549" name="Group 43"/>
            <p:cNvGrpSpPr>
              <a:grpSpLocks/>
            </p:cNvGrpSpPr>
            <p:nvPr/>
          </p:nvGrpSpPr>
          <p:grpSpPr bwMode="auto">
            <a:xfrm>
              <a:off x="3045" y="3312"/>
              <a:ext cx="843" cy="457"/>
              <a:chOff x="3045" y="3312"/>
              <a:chExt cx="843" cy="457"/>
            </a:xfrm>
          </p:grpSpPr>
          <p:sp>
            <p:nvSpPr>
              <p:cNvPr id="22553" name="Text Box 44"/>
              <p:cNvSpPr txBox="1">
                <a:spLocks noChangeArrowheads="1"/>
              </p:cNvSpPr>
              <p:nvPr/>
            </p:nvSpPr>
            <p:spPr bwMode="auto">
              <a:xfrm>
                <a:off x="3168" y="3312"/>
                <a:ext cx="720" cy="2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2"/>
                    </a:solidFill>
                    <a:latin typeface="Arial" charset="0"/>
                  </a:rPr>
                  <a:t>PMCA1</a:t>
                </a:r>
              </a:p>
            </p:txBody>
          </p:sp>
          <p:sp>
            <p:nvSpPr>
              <p:cNvPr id="22554" name="Freeform 45"/>
              <p:cNvSpPr>
                <a:spLocks/>
              </p:cNvSpPr>
              <p:nvPr/>
            </p:nvSpPr>
            <p:spPr bwMode="auto">
              <a:xfrm>
                <a:off x="3045" y="3538"/>
                <a:ext cx="288" cy="231"/>
              </a:xfrm>
              <a:custGeom>
                <a:avLst/>
                <a:gdLst>
                  <a:gd name="T0" fmla="*/ 0 w 288"/>
                  <a:gd name="T1" fmla="*/ 231 h 231"/>
                  <a:gd name="T2" fmla="*/ 119 w 288"/>
                  <a:gd name="T3" fmla="*/ 131 h 231"/>
                  <a:gd name="T4" fmla="*/ 288 w 288"/>
                  <a:gd name="T5" fmla="*/ 0 h 23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8" h="231">
                    <a:moveTo>
                      <a:pt x="0" y="231"/>
                    </a:moveTo>
                    <a:cubicBezTo>
                      <a:pt x="20" y="213"/>
                      <a:pt x="71" y="170"/>
                      <a:pt x="119" y="131"/>
                    </a:cubicBezTo>
                    <a:cubicBezTo>
                      <a:pt x="167" y="92"/>
                      <a:pt x="253" y="27"/>
                      <a:pt x="288" y="0"/>
                    </a:cubicBezTo>
                  </a:path>
                </a:pathLst>
              </a:custGeom>
              <a:solidFill>
                <a:schemeClr val="accent1"/>
              </a:solidFill>
              <a:ln w="28575" cap="flat" cmpd="sng">
                <a:solidFill>
                  <a:schemeClr val="hlink"/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/>
              <a:lstStyle/>
              <a:p>
                <a:endParaRPr lang="en-GB"/>
              </a:p>
            </p:txBody>
          </p:sp>
        </p:grpSp>
        <p:grpSp>
          <p:nvGrpSpPr>
            <p:cNvPr id="22550" name="Group 46"/>
            <p:cNvGrpSpPr>
              <a:grpSpLocks/>
            </p:cNvGrpSpPr>
            <p:nvPr/>
          </p:nvGrpSpPr>
          <p:grpSpPr bwMode="auto">
            <a:xfrm>
              <a:off x="2880" y="3648"/>
              <a:ext cx="96" cy="204"/>
              <a:chOff x="2880" y="1584"/>
              <a:chExt cx="96" cy="336"/>
            </a:xfrm>
          </p:grpSpPr>
          <p:sp>
            <p:nvSpPr>
              <p:cNvPr id="22551" name="Line 47"/>
              <p:cNvSpPr>
                <a:spLocks noChangeShapeType="1"/>
              </p:cNvSpPr>
              <p:nvPr/>
            </p:nvSpPr>
            <p:spPr bwMode="auto">
              <a:xfrm flipH="1">
                <a:off x="2976" y="1584"/>
                <a:ext cx="0" cy="336"/>
              </a:xfrm>
              <a:prstGeom prst="line">
                <a:avLst/>
              </a:prstGeom>
              <a:noFill/>
              <a:ln w="76200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/>
              <a:lstStyle/>
              <a:p>
                <a:endParaRPr lang="en-GB"/>
              </a:p>
            </p:txBody>
          </p:sp>
          <p:sp>
            <p:nvSpPr>
              <p:cNvPr id="22552" name="Line 48"/>
              <p:cNvSpPr>
                <a:spLocks noChangeShapeType="1"/>
              </p:cNvSpPr>
              <p:nvPr/>
            </p:nvSpPr>
            <p:spPr bwMode="auto">
              <a:xfrm flipH="1">
                <a:off x="2880" y="1584"/>
                <a:ext cx="0" cy="336"/>
              </a:xfrm>
              <a:prstGeom prst="line">
                <a:avLst/>
              </a:prstGeom>
              <a:noFill/>
              <a:ln w="76200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/>
              <a:lstStyle/>
              <a:p>
                <a:endParaRPr lang="en-GB"/>
              </a:p>
            </p:txBody>
          </p:sp>
        </p:grpSp>
      </p:grpSp>
      <p:sp>
        <p:nvSpPr>
          <p:cNvPr id="836657" name="Oval 49"/>
          <p:cNvSpPr>
            <a:spLocks noChangeArrowheads="1"/>
          </p:cNvSpPr>
          <p:nvPr/>
        </p:nvSpPr>
        <p:spPr bwMode="auto">
          <a:xfrm>
            <a:off x="4132263" y="6477000"/>
            <a:ext cx="134937" cy="152400"/>
          </a:xfrm>
          <a:prstGeom prst="ellipse">
            <a:avLst/>
          </a:prstGeom>
          <a:solidFill>
            <a:srgbClr val="CC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836658" name="Group 50"/>
          <p:cNvGrpSpPr>
            <a:grpSpLocks/>
          </p:cNvGrpSpPr>
          <p:nvPr/>
        </p:nvGrpSpPr>
        <p:grpSpPr bwMode="auto">
          <a:xfrm>
            <a:off x="3419475" y="4868863"/>
            <a:ext cx="881063" cy="1371600"/>
            <a:chOff x="2400" y="3072"/>
            <a:chExt cx="624" cy="864"/>
          </a:xfrm>
        </p:grpSpPr>
        <p:grpSp>
          <p:nvGrpSpPr>
            <p:cNvPr id="22542" name="Group 51"/>
            <p:cNvGrpSpPr>
              <a:grpSpLocks/>
            </p:cNvGrpSpPr>
            <p:nvPr/>
          </p:nvGrpSpPr>
          <p:grpSpPr bwMode="auto">
            <a:xfrm>
              <a:off x="2400" y="3072"/>
              <a:ext cx="624" cy="864"/>
              <a:chOff x="2400" y="3072"/>
              <a:chExt cx="624" cy="864"/>
            </a:xfrm>
          </p:grpSpPr>
          <p:grpSp>
            <p:nvGrpSpPr>
              <p:cNvPr id="22544" name="Group 52"/>
              <p:cNvGrpSpPr>
                <a:grpSpLocks/>
              </p:cNvGrpSpPr>
              <p:nvPr/>
            </p:nvGrpSpPr>
            <p:grpSpPr bwMode="auto">
              <a:xfrm>
                <a:off x="2400" y="3408"/>
                <a:ext cx="624" cy="279"/>
                <a:chOff x="2400" y="3408"/>
                <a:chExt cx="624" cy="279"/>
              </a:xfrm>
            </p:grpSpPr>
            <p:sp>
              <p:nvSpPr>
                <p:cNvPr id="22547" name="Oval 53"/>
                <p:cNvSpPr>
                  <a:spLocks noChangeArrowheads="1"/>
                </p:cNvSpPr>
                <p:nvPr/>
              </p:nvSpPr>
              <p:spPr bwMode="auto">
                <a:xfrm>
                  <a:off x="2928" y="3408"/>
                  <a:ext cx="96" cy="96"/>
                </a:xfrm>
                <a:prstGeom prst="ellipse">
                  <a:avLst/>
                </a:prstGeom>
                <a:solidFill>
                  <a:srgbClr val="CC00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CC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  <p:sp>
              <p:nvSpPr>
                <p:cNvPr id="22548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400" y="3456"/>
                  <a:ext cx="48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CC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1800" b="1">
                      <a:solidFill>
                        <a:srgbClr val="CC0000"/>
                      </a:solidFill>
                      <a:latin typeface="Arial" charset="0"/>
                    </a:rPr>
                    <a:t>ATP</a:t>
                  </a:r>
                </a:p>
              </p:txBody>
            </p:sp>
          </p:grpSp>
          <p:sp>
            <p:nvSpPr>
              <p:cNvPr id="22545" name="Oval 55"/>
              <p:cNvSpPr>
                <a:spLocks noChangeArrowheads="1"/>
              </p:cNvSpPr>
              <p:nvPr/>
            </p:nvSpPr>
            <p:spPr bwMode="auto">
              <a:xfrm>
                <a:off x="2880" y="3840"/>
                <a:ext cx="96" cy="96"/>
              </a:xfrm>
              <a:prstGeom prst="ellipse">
                <a:avLst/>
              </a:prstGeom>
              <a:solidFill>
                <a:srgbClr val="CC00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CC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2546" name="Text Box 56"/>
              <p:cNvSpPr txBox="1">
                <a:spLocks noChangeArrowheads="1"/>
              </p:cNvSpPr>
              <p:nvPr/>
            </p:nvSpPr>
            <p:spPr bwMode="auto">
              <a:xfrm>
                <a:off x="2400" y="3072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CC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 b="1">
                    <a:solidFill>
                      <a:srgbClr val="CC0000"/>
                    </a:solidFill>
                    <a:latin typeface="Arial" charset="0"/>
                  </a:rPr>
                  <a:t>ADP</a:t>
                </a:r>
              </a:p>
            </p:txBody>
          </p:sp>
        </p:grpSp>
        <p:sp>
          <p:nvSpPr>
            <p:cNvPr id="22543" name="Freeform 57"/>
            <p:cNvSpPr>
              <a:spLocks/>
            </p:cNvSpPr>
            <p:nvPr/>
          </p:nvSpPr>
          <p:spPr bwMode="auto">
            <a:xfrm>
              <a:off x="2699" y="3270"/>
              <a:ext cx="186" cy="433"/>
            </a:xfrm>
            <a:custGeom>
              <a:avLst/>
              <a:gdLst>
                <a:gd name="T0" fmla="*/ 30 w 186"/>
                <a:gd name="T1" fmla="*/ 0 h 433"/>
                <a:gd name="T2" fmla="*/ 181 w 186"/>
                <a:gd name="T3" fmla="*/ 326 h 433"/>
                <a:gd name="T4" fmla="*/ 0 w 186"/>
                <a:gd name="T5" fmla="*/ 433 h 4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6" h="433">
                  <a:moveTo>
                    <a:pt x="30" y="0"/>
                  </a:moveTo>
                  <a:cubicBezTo>
                    <a:pt x="55" y="54"/>
                    <a:pt x="186" y="254"/>
                    <a:pt x="181" y="326"/>
                  </a:cubicBezTo>
                  <a:cubicBezTo>
                    <a:pt x="176" y="398"/>
                    <a:pt x="38" y="411"/>
                    <a:pt x="0" y="433"/>
                  </a:cubicBezTo>
                </a:path>
              </a:pathLst>
            </a:custGeom>
            <a:noFill/>
            <a:ln w="38100" cap="flat" cmpd="sng">
              <a:solidFill>
                <a:srgbClr val="CC0000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66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6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6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3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3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3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36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36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6640" grpId="0" animBg="1"/>
      <p:bldP spid="8366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153400" cy="990600"/>
          </a:xfrm>
          <a:noFill/>
        </p:spPr>
        <p:txBody>
          <a:bodyPr lIns="92075" tIns="46038" rIns="92075" bIns="46038"/>
          <a:lstStyle/>
          <a:p>
            <a:r>
              <a:rPr lang="en-GB" smtClean="0">
                <a:solidFill>
                  <a:schemeClr val="tx2"/>
                </a:solidFill>
                <a:latin typeface="Arial" charset="0"/>
              </a:rPr>
              <a:t>Rates of Absorption of Different Nutrients along the Small Intestine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905000" y="1676400"/>
            <a:ext cx="6638925" cy="609600"/>
          </a:xfrm>
          <a:prstGeom prst="rect">
            <a:avLst/>
          </a:prstGeom>
          <a:solidFill>
            <a:srgbClr val="996633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895475" y="1752600"/>
            <a:ext cx="1490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FF00"/>
                </a:solidFill>
                <a:latin typeface="Arial" charset="0"/>
              </a:rPr>
              <a:t>Duodenum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251200" y="1752600"/>
            <a:ext cx="1287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FF00"/>
                </a:solidFill>
                <a:latin typeface="Arial" charset="0"/>
              </a:rPr>
              <a:t>Jejunum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230938" y="1752600"/>
            <a:ext cx="14906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FFFF00"/>
                </a:solidFill>
                <a:latin typeface="Arial" charset="0"/>
              </a:rPr>
              <a:t>Ileum</a:t>
            </a:r>
          </a:p>
        </p:txBody>
      </p:sp>
      <p:sp>
        <p:nvSpPr>
          <p:cNvPr id="23559" name="Freeform 7"/>
          <p:cNvSpPr>
            <a:spLocks/>
          </p:cNvSpPr>
          <p:nvPr/>
        </p:nvSpPr>
        <p:spPr bwMode="auto">
          <a:xfrm>
            <a:off x="2235200" y="2376488"/>
            <a:ext cx="6284913" cy="595312"/>
          </a:xfrm>
          <a:custGeom>
            <a:avLst/>
            <a:gdLst>
              <a:gd name="T0" fmla="*/ 6284913 w 4454"/>
              <a:gd name="T1" fmla="*/ 595312 h 375"/>
              <a:gd name="T2" fmla="*/ 0 w 4454"/>
              <a:gd name="T3" fmla="*/ 593725 h 375"/>
              <a:gd name="T4" fmla="*/ 783145 w 4454"/>
              <a:gd name="T5" fmla="*/ 84137 h 375"/>
              <a:gd name="T6" fmla="*/ 1697519 w 4454"/>
              <a:gd name="T7" fmla="*/ 93662 h 375"/>
              <a:gd name="T8" fmla="*/ 3526268 w 4454"/>
              <a:gd name="T9" fmla="*/ 317500 h 375"/>
              <a:gd name="T10" fmla="*/ 6284913 w 4454"/>
              <a:gd name="T11" fmla="*/ 595312 h 3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454" h="375">
                <a:moveTo>
                  <a:pt x="4454" y="375"/>
                </a:moveTo>
                <a:lnTo>
                  <a:pt x="0" y="374"/>
                </a:lnTo>
                <a:cubicBezTo>
                  <a:pt x="281" y="115"/>
                  <a:pt x="354" y="105"/>
                  <a:pt x="555" y="53"/>
                </a:cubicBezTo>
                <a:cubicBezTo>
                  <a:pt x="756" y="0"/>
                  <a:pt x="879" y="35"/>
                  <a:pt x="1203" y="59"/>
                </a:cubicBezTo>
                <a:cubicBezTo>
                  <a:pt x="1543" y="101"/>
                  <a:pt x="1957" y="147"/>
                  <a:pt x="2499" y="200"/>
                </a:cubicBezTo>
                <a:cubicBezTo>
                  <a:pt x="3041" y="253"/>
                  <a:pt x="4047" y="339"/>
                  <a:pt x="4454" y="375"/>
                </a:cubicBezTo>
                <a:close/>
              </a:path>
            </a:pathLst>
          </a:custGeom>
          <a:solidFill>
            <a:srgbClr val="B2B2B2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71463" y="2514600"/>
            <a:ext cx="2166937" cy="366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Carbohydrates</a:t>
            </a:r>
          </a:p>
          <a:p>
            <a:pPr algn="l">
              <a:spcBef>
                <a:spcPct val="50000"/>
              </a:spcBef>
            </a:pPr>
            <a:endParaRPr lang="en-GB" sz="1800" b="1"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Protein &amp; Lipids</a:t>
            </a:r>
          </a:p>
          <a:p>
            <a:pPr algn="l">
              <a:spcBef>
                <a:spcPct val="50000"/>
              </a:spcBef>
            </a:pPr>
            <a:endParaRPr lang="en-GB" sz="1800" b="1"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Iron &amp; calcium</a:t>
            </a:r>
          </a:p>
          <a:p>
            <a:pPr algn="l">
              <a:spcBef>
                <a:spcPct val="50000"/>
              </a:spcBef>
            </a:pPr>
            <a:endParaRPr lang="en-GB" sz="1800" b="1"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Bile salts</a:t>
            </a:r>
          </a:p>
          <a:p>
            <a:pPr algn="l">
              <a:spcBef>
                <a:spcPct val="50000"/>
              </a:spcBef>
            </a:pPr>
            <a:endParaRPr lang="en-GB" sz="1800" b="1"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Cobalamin (B12)</a:t>
            </a:r>
          </a:p>
        </p:txBody>
      </p:sp>
      <p:sp>
        <p:nvSpPr>
          <p:cNvPr id="23561" name="Freeform 9"/>
          <p:cNvSpPr>
            <a:spLocks/>
          </p:cNvSpPr>
          <p:nvPr/>
        </p:nvSpPr>
        <p:spPr bwMode="auto">
          <a:xfrm>
            <a:off x="2757488" y="3160713"/>
            <a:ext cx="5788025" cy="471487"/>
          </a:xfrm>
          <a:custGeom>
            <a:avLst/>
            <a:gdLst>
              <a:gd name="T0" fmla="*/ 5776737 w 4102"/>
              <a:gd name="T1" fmla="*/ 471487 h 297"/>
              <a:gd name="T2" fmla="*/ 0 w 4102"/>
              <a:gd name="T3" fmla="*/ 463550 h 297"/>
              <a:gd name="T4" fmla="*/ 1248757 w 4102"/>
              <a:gd name="T5" fmla="*/ 73025 h 297"/>
              <a:gd name="T6" fmla="*/ 2860148 w 4102"/>
              <a:gd name="T7" fmla="*/ 23812 h 297"/>
              <a:gd name="T8" fmla="*/ 4063752 w 4102"/>
              <a:gd name="T9" fmla="*/ 203200 h 297"/>
              <a:gd name="T10" fmla="*/ 5762627 w 4102"/>
              <a:gd name="T11" fmla="*/ 349250 h 297"/>
              <a:gd name="T12" fmla="*/ 5776737 w 4102"/>
              <a:gd name="T13" fmla="*/ 471487 h 2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102" h="297">
                <a:moveTo>
                  <a:pt x="4094" y="297"/>
                </a:moveTo>
                <a:cubicBezTo>
                  <a:pt x="4102" y="280"/>
                  <a:pt x="2232" y="297"/>
                  <a:pt x="0" y="292"/>
                </a:cubicBezTo>
                <a:cubicBezTo>
                  <a:pt x="679" y="96"/>
                  <a:pt x="588" y="94"/>
                  <a:pt x="885" y="46"/>
                </a:cubicBezTo>
                <a:cubicBezTo>
                  <a:pt x="1223" y="0"/>
                  <a:pt x="1695" y="1"/>
                  <a:pt x="2027" y="15"/>
                </a:cubicBezTo>
                <a:cubicBezTo>
                  <a:pt x="2367" y="57"/>
                  <a:pt x="2537" y="94"/>
                  <a:pt x="2880" y="128"/>
                </a:cubicBezTo>
                <a:cubicBezTo>
                  <a:pt x="3223" y="162"/>
                  <a:pt x="3882" y="192"/>
                  <a:pt x="4084" y="220"/>
                </a:cubicBezTo>
                <a:lnTo>
                  <a:pt x="4094" y="297"/>
                </a:lnTo>
                <a:close/>
              </a:path>
            </a:pathLst>
          </a:custGeom>
          <a:solidFill>
            <a:srgbClr val="FF9966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2" name="Freeform 10"/>
          <p:cNvSpPr>
            <a:spLocks/>
          </p:cNvSpPr>
          <p:nvPr/>
        </p:nvSpPr>
        <p:spPr bwMode="auto">
          <a:xfrm>
            <a:off x="2017713" y="3797300"/>
            <a:ext cx="6318250" cy="595313"/>
          </a:xfrm>
          <a:custGeom>
            <a:avLst/>
            <a:gdLst>
              <a:gd name="T0" fmla="*/ 6318250 w 4478"/>
              <a:gd name="T1" fmla="*/ 592138 h 375"/>
              <a:gd name="T2" fmla="*/ 0 w 4478"/>
              <a:gd name="T3" fmla="*/ 595313 h 375"/>
              <a:gd name="T4" fmla="*/ 606710 w 4478"/>
              <a:gd name="T5" fmla="*/ 82550 h 375"/>
              <a:gd name="T6" fmla="*/ 1128763 w 4478"/>
              <a:gd name="T7" fmla="*/ 95250 h 375"/>
              <a:gd name="T8" fmla="*/ 2278690 w 4478"/>
              <a:gd name="T9" fmla="*/ 527050 h 375"/>
              <a:gd name="T10" fmla="*/ 6318250 w 4478"/>
              <a:gd name="T11" fmla="*/ 592138 h 3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478" h="375">
                <a:moveTo>
                  <a:pt x="4478" y="373"/>
                </a:moveTo>
                <a:lnTo>
                  <a:pt x="0" y="375"/>
                </a:lnTo>
                <a:cubicBezTo>
                  <a:pt x="281" y="116"/>
                  <a:pt x="297" y="104"/>
                  <a:pt x="430" y="52"/>
                </a:cubicBezTo>
                <a:cubicBezTo>
                  <a:pt x="563" y="0"/>
                  <a:pt x="603" y="13"/>
                  <a:pt x="800" y="60"/>
                </a:cubicBezTo>
                <a:cubicBezTo>
                  <a:pt x="997" y="107"/>
                  <a:pt x="1002" y="280"/>
                  <a:pt x="1615" y="332"/>
                </a:cubicBezTo>
                <a:lnTo>
                  <a:pt x="4478" y="373"/>
                </a:lnTo>
                <a:close/>
              </a:path>
            </a:pathLst>
          </a:custGeom>
          <a:solidFill>
            <a:srgbClr val="CC00CC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3" name="Freeform 11"/>
          <p:cNvSpPr>
            <a:spLocks/>
          </p:cNvSpPr>
          <p:nvPr/>
        </p:nvSpPr>
        <p:spPr bwMode="auto">
          <a:xfrm>
            <a:off x="5095875" y="4672013"/>
            <a:ext cx="3235325" cy="590550"/>
          </a:xfrm>
          <a:custGeom>
            <a:avLst/>
            <a:gdLst>
              <a:gd name="T0" fmla="*/ 0 w 2292"/>
              <a:gd name="T1" fmla="*/ 566738 h 372"/>
              <a:gd name="T2" fmla="*/ 3235325 w 2292"/>
              <a:gd name="T3" fmla="*/ 569913 h 372"/>
              <a:gd name="T4" fmla="*/ 3043351 w 2292"/>
              <a:gd name="T5" fmla="*/ 147638 h 372"/>
              <a:gd name="T6" fmla="*/ 2290983 w 2292"/>
              <a:gd name="T7" fmla="*/ 161925 h 372"/>
              <a:gd name="T8" fmla="*/ 1449685 w 2292"/>
              <a:gd name="T9" fmla="*/ 504825 h 372"/>
              <a:gd name="T10" fmla="*/ 0 w 2292"/>
              <a:gd name="T11" fmla="*/ 566738 h 3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92" h="372">
                <a:moveTo>
                  <a:pt x="0" y="357"/>
                </a:moveTo>
                <a:cubicBezTo>
                  <a:pt x="0" y="357"/>
                  <a:pt x="252" y="359"/>
                  <a:pt x="2292" y="359"/>
                </a:cubicBezTo>
                <a:cubicBezTo>
                  <a:pt x="2292" y="359"/>
                  <a:pt x="2267" y="179"/>
                  <a:pt x="2156" y="93"/>
                </a:cubicBezTo>
                <a:cubicBezTo>
                  <a:pt x="2045" y="7"/>
                  <a:pt x="1818" y="0"/>
                  <a:pt x="1623" y="102"/>
                </a:cubicBezTo>
                <a:cubicBezTo>
                  <a:pt x="1428" y="204"/>
                  <a:pt x="1027" y="318"/>
                  <a:pt x="1027" y="318"/>
                </a:cubicBezTo>
                <a:cubicBezTo>
                  <a:pt x="449" y="372"/>
                  <a:pt x="631" y="335"/>
                  <a:pt x="0" y="357"/>
                </a:cubicBezTo>
                <a:close/>
              </a:path>
            </a:pathLst>
          </a:custGeom>
          <a:solidFill>
            <a:srgbClr val="FFFF00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4" name="Freeform 12"/>
          <p:cNvSpPr>
            <a:spLocks/>
          </p:cNvSpPr>
          <p:nvPr/>
        </p:nvSpPr>
        <p:spPr bwMode="auto">
          <a:xfrm>
            <a:off x="6723063" y="5513388"/>
            <a:ext cx="1608137" cy="776287"/>
          </a:xfrm>
          <a:custGeom>
            <a:avLst/>
            <a:gdLst>
              <a:gd name="T0" fmla="*/ 0 w 1140"/>
              <a:gd name="T1" fmla="*/ 769937 h 489"/>
              <a:gd name="T2" fmla="*/ 1608137 w 1140"/>
              <a:gd name="T3" fmla="*/ 773112 h 489"/>
              <a:gd name="T4" fmla="*/ 1486821 w 1140"/>
              <a:gd name="T5" fmla="*/ 142875 h 489"/>
              <a:gd name="T6" fmla="*/ 1231494 w 1140"/>
              <a:gd name="T7" fmla="*/ 182562 h 489"/>
              <a:gd name="T8" fmla="*/ 789962 w 1140"/>
              <a:gd name="T9" fmla="*/ 677862 h 489"/>
              <a:gd name="T10" fmla="*/ 0 w 1140"/>
              <a:gd name="T11" fmla="*/ 769937 h 4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40" h="489">
                <a:moveTo>
                  <a:pt x="0" y="485"/>
                </a:moveTo>
                <a:lnTo>
                  <a:pt x="1140" y="487"/>
                </a:lnTo>
                <a:cubicBezTo>
                  <a:pt x="1140" y="487"/>
                  <a:pt x="1136" y="180"/>
                  <a:pt x="1054" y="90"/>
                </a:cubicBezTo>
                <a:cubicBezTo>
                  <a:pt x="972" y="0"/>
                  <a:pt x="947" y="41"/>
                  <a:pt x="873" y="115"/>
                </a:cubicBezTo>
                <a:cubicBezTo>
                  <a:pt x="799" y="189"/>
                  <a:pt x="706" y="365"/>
                  <a:pt x="560" y="427"/>
                </a:cubicBezTo>
                <a:cubicBezTo>
                  <a:pt x="414" y="489"/>
                  <a:pt x="117" y="473"/>
                  <a:pt x="0" y="485"/>
                </a:cubicBezTo>
                <a:close/>
              </a:path>
            </a:pathLst>
          </a:custGeom>
          <a:solidFill>
            <a:srgbClr val="006600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w-clin-2003">
  <a:themeElements>
    <a:clrScheme name="jw-clin-2003 8">
      <a:dk1>
        <a:srgbClr val="0033CC"/>
      </a:dk1>
      <a:lt1>
        <a:srgbClr val="CCFFFF"/>
      </a:lt1>
      <a:dk2>
        <a:srgbClr val="000066"/>
      </a:dk2>
      <a:lt2>
        <a:srgbClr val="808080"/>
      </a:lt2>
      <a:accent1>
        <a:srgbClr val="00CC99"/>
      </a:accent1>
      <a:accent2>
        <a:srgbClr val="3333CC"/>
      </a:accent2>
      <a:accent3>
        <a:srgbClr val="E2FFFF"/>
      </a:accent3>
      <a:accent4>
        <a:srgbClr val="002AAE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jw-clin-200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50000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50000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jw-clin-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w-clin-200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w-clin-200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w-clin-200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w-clin-20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w-clin-20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w-clin-20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w-clin-2003 8">
        <a:dk1>
          <a:srgbClr val="0033CC"/>
        </a:dk1>
        <a:lt1>
          <a:srgbClr val="CCFFFF"/>
        </a:lt1>
        <a:dk2>
          <a:srgbClr val="000066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E2FFFF"/>
        </a:accent3>
        <a:accent4>
          <a:srgbClr val="002AAE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Settings\julian\Application Data\Microsoft\Templates\jw-clin-2003.pot</Template>
  <TotalTime>6864</TotalTime>
  <Words>706</Words>
  <Application>Microsoft Office PowerPoint</Application>
  <PresentationFormat>On-screen Show (4:3)</PresentationFormat>
  <Paragraphs>185</Paragraphs>
  <Slides>22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jw-clin-2003</vt:lpstr>
      <vt:lpstr>MSDraw.Drawing.8.2</vt:lpstr>
      <vt:lpstr>Graduate Entry</vt:lpstr>
      <vt:lpstr>Intestinal Absorption: Summary</vt:lpstr>
      <vt:lpstr>PowerPoint Presentation</vt:lpstr>
      <vt:lpstr>Electrolytes &amp; Water in GI Tract</vt:lpstr>
      <vt:lpstr>PowerPoint Presentation</vt:lpstr>
      <vt:lpstr>Calcium Absorption by the Intestine</vt:lpstr>
      <vt:lpstr>Human Calcium Absorption and 1,25-(OH)2D3</vt:lpstr>
      <vt:lpstr>CALCIUM ABSORPTION BY THE INTESTINE</vt:lpstr>
      <vt:lpstr>Rates of Absorption of Different Nutrients along the Small Intestine</vt:lpstr>
      <vt:lpstr>Vitamin B12 Absorption</vt:lpstr>
      <vt:lpstr>Malabsorption of Sugars – Lactose</vt:lpstr>
      <vt:lpstr>Malabsorption of Sugars – Lactose</vt:lpstr>
      <vt:lpstr>Sugar Breath Tests</vt:lpstr>
      <vt:lpstr>Lactose-hydrogen Breath Test for Lactase Deficiency</vt:lpstr>
      <vt:lpstr>Prevalence of Lactase Non-Persistence in Adults</vt:lpstr>
      <vt:lpstr>Mechanisms of Lactase Persistence / Non-persistence</vt:lpstr>
      <vt:lpstr>Malabsorption of Sugars</vt:lpstr>
      <vt:lpstr>Sugar Maldigestion / Malabsorption</vt:lpstr>
      <vt:lpstr>Glucose-Hydrogen Breath Test for Small Intestinal Bacterial Overgrowth. </vt:lpstr>
      <vt:lpstr>Causes of Small Intestinal Bacterial Overgrowth </vt:lpstr>
      <vt:lpstr>Lactulose Hydrogen Breath Test</vt:lpstr>
      <vt:lpstr>Intestinal Absorption: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jw-default</dc:title>
  <dc:creator>jw</dc:creator>
  <cp:lastModifiedBy>Shiel, Nuala</cp:lastModifiedBy>
  <cp:revision>137</cp:revision>
  <cp:lastPrinted>1999-02-19T10:34:18Z</cp:lastPrinted>
  <dcterms:created xsi:type="dcterms:W3CDTF">1995-06-02T22:06:36Z</dcterms:created>
  <dcterms:modified xsi:type="dcterms:W3CDTF">2012-12-06T15:08:30Z</dcterms:modified>
</cp:coreProperties>
</file>