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8" r:id="rId2"/>
  </p:sldMasterIdLst>
  <p:notesMasterIdLst>
    <p:notesMasterId r:id="rId53"/>
  </p:notesMasterIdLst>
  <p:sldIdLst>
    <p:sldId id="292" r:id="rId3"/>
    <p:sldId id="257" r:id="rId4"/>
    <p:sldId id="258" r:id="rId5"/>
    <p:sldId id="279" r:id="rId6"/>
    <p:sldId id="259" r:id="rId7"/>
    <p:sldId id="305" r:id="rId8"/>
    <p:sldId id="260" r:id="rId9"/>
    <p:sldId id="320" r:id="rId10"/>
    <p:sldId id="302" r:id="rId11"/>
    <p:sldId id="299" r:id="rId12"/>
    <p:sldId id="321" r:id="rId13"/>
    <p:sldId id="318" r:id="rId14"/>
    <p:sldId id="262" r:id="rId15"/>
    <p:sldId id="297" r:id="rId16"/>
    <p:sldId id="293" r:id="rId17"/>
    <p:sldId id="295" r:id="rId18"/>
    <p:sldId id="296" r:id="rId19"/>
    <p:sldId id="263" r:id="rId20"/>
    <p:sldId id="264" r:id="rId21"/>
    <p:sldId id="316" r:id="rId22"/>
    <p:sldId id="317" r:id="rId23"/>
    <p:sldId id="304" r:id="rId24"/>
    <p:sldId id="269" r:id="rId25"/>
    <p:sldId id="270" r:id="rId26"/>
    <p:sldId id="271" r:id="rId27"/>
    <p:sldId id="272" r:id="rId28"/>
    <p:sldId id="273" r:id="rId29"/>
    <p:sldId id="274" r:id="rId30"/>
    <p:sldId id="267" r:id="rId31"/>
    <p:sldId id="276" r:id="rId32"/>
    <p:sldId id="277" r:id="rId33"/>
    <p:sldId id="275" r:id="rId34"/>
    <p:sldId id="278" r:id="rId35"/>
    <p:sldId id="280" r:id="rId36"/>
    <p:sldId id="281" r:id="rId37"/>
    <p:sldId id="282" r:id="rId38"/>
    <p:sldId id="314" r:id="rId39"/>
    <p:sldId id="283" r:id="rId40"/>
    <p:sldId id="284" r:id="rId41"/>
    <p:sldId id="310" r:id="rId42"/>
    <p:sldId id="308" r:id="rId43"/>
    <p:sldId id="313" r:id="rId44"/>
    <p:sldId id="311" r:id="rId45"/>
    <p:sldId id="312" r:id="rId46"/>
    <p:sldId id="285" r:id="rId47"/>
    <p:sldId id="286" r:id="rId48"/>
    <p:sldId id="287" r:id="rId49"/>
    <p:sldId id="288" r:id="rId50"/>
    <p:sldId id="289" r:id="rId51"/>
    <p:sldId id="319" r:id="rId5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74629" autoAdjust="0"/>
  </p:normalViewPr>
  <p:slideViewPr>
    <p:cSldViewPr>
      <p:cViewPr>
        <p:scale>
          <a:sx n="50" d="100"/>
          <a:sy n="50" d="100"/>
        </p:scale>
        <p:origin x="-804"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Desktop\Articles%20for%20hepatic%20macrophge%20paper%20february%202010\rolaando%20pie%20char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overlay val="0"/>
    </c:title>
    <c:autoTitleDeleted val="0"/>
    <c:plotArea>
      <c:layout>
        <c:manualLayout>
          <c:layoutTarget val="inner"/>
          <c:xMode val="edge"/>
          <c:yMode val="edge"/>
          <c:x val="0.23895734908136573"/>
          <c:y val="0.27216326246236294"/>
          <c:w val="0.58404055524517617"/>
          <c:h val="0.74901285066639833"/>
        </c:manualLayout>
      </c:layout>
      <c:pieChart>
        <c:varyColors val="1"/>
        <c:ser>
          <c:idx val="0"/>
          <c:order val="0"/>
          <c:tx>
            <c:strRef>
              <c:f>Sheet1!$G$6</c:f>
              <c:strCache>
                <c:ptCount val="1"/>
              </c:strCache>
            </c:strRef>
          </c:tx>
          <c:explosion val="25"/>
          <c:dLbls>
            <c:dLbl>
              <c:idx val="0"/>
              <c:layout>
                <c:manualLayout>
                  <c:x val="-3.8773923060280602E-2"/>
                  <c:y val="-0.16045880628557788"/>
                </c:manualLayout>
              </c:layout>
              <c:showLegendKey val="0"/>
              <c:showVal val="0"/>
              <c:showCatName val="1"/>
              <c:showSerName val="0"/>
              <c:showPercent val="1"/>
              <c:showBubbleSize val="0"/>
            </c:dLbl>
            <c:dLbl>
              <c:idx val="1"/>
              <c:layout>
                <c:manualLayout>
                  <c:x val="-8.4281360651546067E-2"/>
                  <c:y val="-7.5541125541125548E-2"/>
                </c:manualLayout>
              </c:layout>
              <c:showLegendKey val="0"/>
              <c:showVal val="0"/>
              <c:showCatName val="1"/>
              <c:showSerName val="0"/>
              <c:showPercent val="1"/>
              <c:showBubbleSize val="0"/>
            </c:dLbl>
            <c:dLbl>
              <c:idx val="2"/>
              <c:layout>
                <c:manualLayout>
                  <c:x val="-3.3527235729356092E-2"/>
                  <c:y val="-1.4967447250911821E-3"/>
                </c:manualLayout>
              </c:layout>
              <c:showLegendKey val="0"/>
              <c:showVal val="0"/>
              <c:showCatName val="1"/>
              <c:showSerName val="0"/>
              <c:showPercent val="1"/>
              <c:showBubbleSize val="0"/>
            </c:dLbl>
            <c:dLbl>
              <c:idx val="3"/>
              <c:layout>
                <c:manualLayout>
                  <c:x val="-4.7711631007444598E-2"/>
                  <c:y val="-9.1284044039949708E-3"/>
                </c:manualLayout>
              </c:layout>
              <c:showLegendKey val="0"/>
              <c:showVal val="0"/>
              <c:showCatName val="1"/>
              <c:showSerName val="0"/>
              <c:showPercent val="1"/>
              <c:showBubbleSize val="0"/>
            </c:dLbl>
            <c:dLbl>
              <c:idx val="4"/>
              <c:layout>
                <c:manualLayout>
                  <c:x val="-4.4985541059045439E-2"/>
                  <c:y val="4.0086455040349134E-2"/>
                </c:manualLayout>
              </c:layout>
              <c:showLegendKey val="0"/>
              <c:showVal val="0"/>
              <c:showCatName val="1"/>
              <c:showSerName val="0"/>
              <c:showPercent val="1"/>
              <c:showBubbleSize val="0"/>
            </c:dLbl>
            <c:txPr>
              <a:bodyPr/>
              <a:lstStyle/>
              <a:p>
                <a:pPr>
                  <a:defRPr sz="1200" b="1">
                    <a:solidFill>
                      <a:srgbClr val="040404"/>
                    </a:solidFill>
                  </a:defRPr>
                </a:pPr>
                <a:endParaRPr lang="en-US"/>
              </a:p>
            </c:txPr>
            <c:showLegendKey val="0"/>
            <c:showVal val="0"/>
            <c:showCatName val="1"/>
            <c:showSerName val="0"/>
            <c:showPercent val="1"/>
            <c:showBubbleSize val="0"/>
            <c:showLeaderLines val="1"/>
          </c:dLbls>
          <c:cat>
            <c:strRef>
              <c:f>Sheet1!$D$7:$F$11</c:f>
              <c:strCache>
                <c:ptCount val="5"/>
                <c:pt idx="0">
                  <c:v>No infection</c:v>
                </c:pt>
                <c:pt idx="1">
                  <c:v>Bacterial </c:v>
                </c:pt>
                <c:pt idx="2">
                  <c:v>fungal</c:v>
                </c:pt>
                <c:pt idx="3">
                  <c:v>chest sepsis</c:v>
                </c:pt>
                <c:pt idx="4">
                  <c:v>Bacterial and fungal</c:v>
                </c:pt>
              </c:strCache>
            </c:strRef>
          </c:cat>
          <c:val>
            <c:numRef>
              <c:f>Sheet1!$G$7:$G$11</c:f>
              <c:numCache>
                <c:formatCode>General</c:formatCode>
                <c:ptCount val="5"/>
                <c:pt idx="0">
                  <c:v>353</c:v>
                </c:pt>
                <c:pt idx="1">
                  <c:v>273</c:v>
                </c:pt>
                <c:pt idx="2">
                  <c:v>37</c:v>
                </c:pt>
                <c:pt idx="3">
                  <c:v>111</c:v>
                </c:pt>
                <c:pt idx="4">
                  <c:v>62</c:v>
                </c:pt>
              </c:numCache>
            </c:numRef>
          </c:val>
        </c:ser>
        <c:ser>
          <c:idx val="1"/>
          <c:order val="1"/>
          <c:tx>
            <c:strRef>
              <c:f>Sheet1!$H$6</c:f>
              <c:strCache>
                <c:ptCount val="1"/>
                <c:pt idx="0">
                  <c:v>MR</c:v>
                </c:pt>
              </c:strCache>
            </c:strRef>
          </c:tx>
          <c:explosion val="25"/>
          <c:dLbls>
            <c:showLegendKey val="0"/>
            <c:showVal val="0"/>
            <c:showCatName val="1"/>
            <c:showSerName val="0"/>
            <c:showPercent val="1"/>
            <c:showBubbleSize val="0"/>
            <c:showLeaderLines val="1"/>
          </c:dLbls>
          <c:cat>
            <c:strRef>
              <c:f>Sheet1!$D$7:$F$11</c:f>
              <c:strCache>
                <c:ptCount val="5"/>
                <c:pt idx="0">
                  <c:v>No infection</c:v>
                </c:pt>
                <c:pt idx="1">
                  <c:v>Bacterial </c:v>
                </c:pt>
                <c:pt idx="2">
                  <c:v>fungal</c:v>
                </c:pt>
                <c:pt idx="3">
                  <c:v>chest sepsis</c:v>
                </c:pt>
                <c:pt idx="4">
                  <c:v>Bacterial and fungal</c:v>
                </c:pt>
              </c:strCache>
            </c:strRef>
          </c:cat>
          <c:val>
            <c:numRef>
              <c:f>Sheet1!$H$7:$H$11</c:f>
              <c:numCache>
                <c:formatCode>0%</c:formatCode>
                <c:ptCount val="5"/>
                <c:pt idx="0">
                  <c:v>0.34000000000000152</c:v>
                </c:pt>
                <c:pt idx="1">
                  <c:v>0.35000000000000031</c:v>
                </c:pt>
                <c:pt idx="2">
                  <c:v>0.70000000000000062</c:v>
                </c:pt>
                <c:pt idx="3">
                  <c:v>0.65000000000000424</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675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C58A636-0A60-4C84-9B97-5DF66F23FD68}" type="slidenum">
              <a:rPr lang="en-GB"/>
              <a:pPr>
                <a:defRPr/>
              </a:pPr>
              <a:t>‹#›</a:t>
            </a:fld>
            <a:endParaRPr lang="en-GB"/>
          </a:p>
        </p:txBody>
      </p:sp>
    </p:spTree>
    <p:extLst>
      <p:ext uri="{BB962C8B-B14F-4D97-AF65-F5344CB8AC3E}">
        <p14:creationId xmlns:p14="http://schemas.microsoft.com/office/powerpoint/2010/main" val="314498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34F60B2B-05CB-4AA1-B21B-FC1A119C0C72}" type="slidenum">
              <a:rPr lang="en-GB" smtClean="0">
                <a:latin typeface="Arial" charset="0"/>
              </a:rPr>
              <a:pPr eaLnBrk="1" hangingPunct="1"/>
              <a:t>1</a:t>
            </a:fld>
            <a:endParaRPr lang="en-GB"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dirty="0" smtClean="0">
                <a:latin typeface="+mn-lt"/>
              </a:rPr>
              <a:t>Following acute liver injury with extensive necrosis, an increase in AFP is interpreted as a </a:t>
            </a:r>
            <a:r>
              <a:rPr lang="en-GB" b="1" dirty="0" smtClean="0">
                <a:latin typeface="+mn-lt"/>
              </a:rPr>
              <a:t>sign of dedifferentiated hepatic regeneration</a:t>
            </a:r>
            <a:r>
              <a:rPr lang="en-GB" dirty="0" smtClean="0">
                <a:latin typeface="+mn-lt"/>
              </a:rPr>
              <a:t>. A peak ALT value was identifiable in all patients and appeared at a mean of 2.9 days (range, 1-6 days) after the overdose. In survivors, an increase in AFP was generally detectable 72 to 96 hours after the acetaminophen overdose.</a:t>
            </a:r>
          </a:p>
          <a:p>
            <a:pPr>
              <a:defRPr/>
            </a:pPr>
            <a:r>
              <a:rPr lang="en-GB" dirty="0" smtClean="0">
                <a:latin typeface="+mn-lt"/>
              </a:rPr>
              <a:t>When AFP values were related to the day of peak ALT, AFP values were significantly higher in survivors than in </a:t>
            </a:r>
            <a:r>
              <a:rPr lang="en-GB" dirty="0" err="1" smtClean="0">
                <a:latin typeface="+mn-lt"/>
              </a:rPr>
              <a:t>nonsurvivors</a:t>
            </a:r>
            <a:r>
              <a:rPr lang="en-GB" dirty="0" smtClean="0">
                <a:latin typeface="+mn-lt"/>
              </a:rPr>
              <a:t> starting on the day of peak ALT</a:t>
            </a:r>
          </a:p>
          <a:p>
            <a:pPr>
              <a:defRPr/>
            </a:pPr>
            <a:endParaRPr lang="en-GB" dirty="0" smtClean="0">
              <a:latin typeface="+mn-lt"/>
            </a:endParaRPr>
          </a:p>
          <a:p>
            <a:pPr>
              <a:defRPr/>
            </a:pPr>
            <a:r>
              <a:rPr lang="en-GB" dirty="0" smtClean="0">
                <a:latin typeface="+mn-lt"/>
              </a:rPr>
              <a:t>In conclusion, an elevation of AFP above 3.9 g/L on the day after peak ALT was a highly discriminative indicator of survival from severe acetaminophen-induced liver injury. In many cases, the increase in AFP preceded the decrease in INR and thereby provided additional prognostic information</a:t>
            </a:r>
          </a:p>
          <a:p>
            <a:pPr>
              <a:defRPr/>
            </a:pPr>
            <a:endParaRPr lang="en-GB" dirty="0" smtClean="0">
              <a:latin typeface="+mn-lt"/>
            </a:endParaRPr>
          </a:p>
          <a:p>
            <a:pPr>
              <a:defRPr/>
            </a:pPr>
            <a:r>
              <a:rPr lang="en-GB" b="1" dirty="0" smtClean="0">
                <a:latin typeface="+mn-lt"/>
              </a:rPr>
              <a:t>PHOSPHATE PAPER:</a:t>
            </a:r>
          </a:p>
          <a:p>
            <a:pPr>
              <a:defRPr/>
            </a:pPr>
            <a:r>
              <a:rPr lang="en-GB" dirty="0" err="1" smtClean="0">
                <a:latin typeface="+mn-lt"/>
              </a:rPr>
              <a:t>Hypophosphatemia</a:t>
            </a:r>
            <a:r>
              <a:rPr lang="en-GB" dirty="0" smtClean="0">
                <a:latin typeface="+mn-lt"/>
              </a:rPr>
              <a:t> is frequently observed in acetaminophen- induced </a:t>
            </a:r>
            <a:r>
              <a:rPr lang="en-GB" dirty="0" err="1" smtClean="0">
                <a:latin typeface="+mn-lt"/>
              </a:rPr>
              <a:t>hepatotoxicity</a:t>
            </a:r>
            <a:r>
              <a:rPr lang="en-GB" dirty="0" smtClean="0">
                <a:latin typeface="+mn-lt"/>
              </a:rPr>
              <a:t> and is correlated to the severity of liver damage.</a:t>
            </a:r>
          </a:p>
          <a:p>
            <a:pPr>
              <a:defRPr/>
            </a:pPr>
            <a:endParaRPr lang="en-GB" dirty="0" smtClean="0">
              <a:latin typeface="+mn-lt"/>
            </a:endParaRPr>
          </a:p>
          <a:p>
            <a:pPr>
              <a:defRPr/>
            </a:pPr>
            <a:r>
              <a:rPr lang="en-GB" dirty="0" smtClean="0">
                <a:latin typeface="+mn-lt"/>
              </a:rPr>
              <a:t>Alternative</a:t>
            </a:r>
          </a:p>
          <a:p>
            <a:pPr>
              <a:defRPr/>
            </a:pPr>
            <a:r>
              <a:rPr lang="en-GB" dirty="0" smtClean="0">
                <a:latin typeface="+mn-lt"/>
              </a:rPr>
              <a:t>mechanisms leading to </a:t>
            </a:r>
            <a:r>
              <a:rPr lang="en-GB" dirty="0" err="1" smtClean="0">
                <a:latin typeface="+mn-lt"/>
              </a:rPr>
              <a:t>hypophosphatemia</a:t>
            </a:r>
            <a:r>
              <a:rPr lang="en-GB" dirty="0" smtClean="0">
                <a:latin typeface="+mn-lt"/>
              </a:rPr>
              <a:t> in acute liver failure include intracellular phosphate redistribution</a:t>
            </a:r>
          </a:p>
          <a:p>
            <a:pPr>
              <a:defRPr/>
            </a:pPr>
            <a:r>
              <a:rPr lang="en-GB" dirty="0" smtClean="0">
                <a:latin typeface="+mn-lt"/>
              </a:rPr>
              <a:t>because of hyperventilation, dextrose infusion, or phosphate consumption</a:t>
            </a:r>
          </a:p>
          <a:p>
            <a:pPr>
              <a:defRPr/>
            </a:pPr>
            <a:endParaRPr lang="en-GB" dirty="0" smtClean="0">
              <a:latin typeface="+mn-lt"/>
            </a:endParaRPr>
          </a:p>
          <a:p>
            <a:pPr>
              <a:defRPr/>
            </a:pPr>
            <a:r>
              <a:rPr lang="en-GB" dirty="0" smtClean="0">
                <a:latin typeface="+mn-lt"/>
              </a:rPr>
              <a:t>Protein </a:t>
            </a:r>
            <a:r>
              <a:rPr lang="en-GB" dirty="0" err="1" smtClean="0">
                <a:latin typeface="+mn-lt"/>
              </a:rPr>
              <a:t>phosphorylation</a:t>
            </a:r>
            <a:r>
              <a:rPr lang="en-GB" dirty="0" smtClean="0">
                <a:latin typeface="+mn-lt"/>
              </a:rPr>
              <a:t> is a major regulatory</a:t>
            </a:r>
          </a:p>
          <a:p>
            <a:pPr>
              <a:defRPr/>
            </a:pPr>
            <a:r>
              <a:rPr lang="en-GB" dirty="0" smtClean="0">
                <a:latin typeface="+mn-lt"/>
              </a:rPr>
              <a:t>mechanism of cell proliferation, and, in regenerating rat</a:t>
            </a:r>
          </a:p>
          <a:p>
            <a:pPr>
              <a:defRPr/>
            </a:pPr>
            <a:r>
              <a:rPr lang="en-GB" dirty="0" smtClean="0">
                <a:latin typeface="+mn-lt"/>
              </a:rPr>
              <a:t>liver, </a:t>
            </a:r>
            <a:r>
              <a:rPr lang="en-GB" dirty="0" err="1" smtClean="0">
                <a:latin typeface="+mn-lt"/>
              </a:rPr>
              <a:t>hyperphosphorylation</a:t>
            </a:r>
            <a:r>
              <a:rPr lang="en-GB" dirty="0" smtClean="0">
                <a:latin typeface="+mn-lt"/>
              </a:rPr>
              <a:t> of nuclear proteins can be</a:t>
            </a:r>
          </a:p>
          <a:p>
            <a:pPr>
              <a:defRPr/>
            </a:pPr>
            <a:r>
              <a:rPr lang="en-GB" dirty="0" smtClean="0">
                <a:latin typeface="+mn-lt"/>
              </a:rPr>
              <a:t>demonstrated already 3 hours after partial </a:t>
            </a:r>
            <a:r>
              <a:rPr lang="en-GB" dirty="0" err="1" smtClean="0">
                <a:latin typeface="+mn-lt"/>
              </a:rPr>
              <a:t>hepatectomy</a:t>
            </a:r>
            <a:r>
              <a:rPr lang="en-GB" dirty="0" smtClean="0">
                <a:latin typeface="+mn-lt"/>
              </a:rPr>
              <a:t>.</a:t>
            </a:r>
          </a:p>
          <a:p>
            <a:pPr>
              <a:defRPr/>
            </a:pPr>
            <a:r>
              <a:rPr lang="en-GB" dirty="0" smtClean="0">
                <a:latin typeface="+mn-lt"/>
              </a:rPr>
              <a:t>The hepatic uptake of phosphorus and the mitotic  activity of the hepatocytes increase more than 100-fold within 24 hours of major liver resection in rats.24 The peak increase in DNA synthesis at 24 hours and maximum mitotic activity at 48 hours after partial </a:t>
            </a:r>
            <a:r>
              <a:rPr lang="en-GB" dirty="0" err="1" smtClean="0">
                <a:latin typeface="+mn-lt"/>
              </a:rPr>
              <a:t>hepatectomy</a:t>
            </a:r>
            <a:r>
              <a:rPr lang="en-GB" dirty="0" smtClean="0">
                <a:latin typeface="+mn-lt"/>
              </a:rPr>
              <a:t> are preceded by a rapid turnover of intracellular high-energy phosphate, including adenosine </a:t>
            </a:r>
            <a:r>
              <a:rPr lang="en-GB" dirty="0" err="1" smtClean="0">
                <a:latin typeface="+mn-lt"/>
              </a:rPr>
              <a:t>triphosphate</a:t>
            </a:r>
            <a:r>
              <a:rPr lang="en-GB" dirty="0" smtClean="0">
                <a:latin typeface="+mn-lt"/>
              </a:rPr>
              <a:t> and </a:t>
            </a:r>
            <a:r>
              <a:rPr lang="en-GB" dirty="0" err="1" smtClean="0">
                <a:latin typeface="+mn-lt"/>
              </a:rPr>
              <a:t>creatine</a:t>
            </a:r>
            <a:r>
              <a:rPr lang="en-GB" dirty="0" smtClean="0">
                <a:latin typeface="+mn-lt"/>
              </a:rPr>
              <a:t> phosphate. A similar turnover of adenosine </a:t>
            </a:r>
            <a:r>
              <a:rPr lang="en-GB" dirty="0" err="1" smtClean="0">
                <a:latin typeface="+mn-lt"/>
              </a:rPr>
              <a:t>triphosphate</a:t>
            </a:r>
            <a:endParaRPr lang="en-GB" dirty="0" smtClean="0">
              <a:latin typeface="+mn-lt"/>
            </a:endParaRPr>
          </a:p>
          <a:p>
            <a:pPr>
              <a:defRPr/>
            </a:pPr>
            <a:r>
              <a:rPr lang="en-GB" dirty="0" smtClean="0">
                <a:latin typeface="+mn-lt"/>
              </a:rPr>
              <a:t>after major resection is seen in rabbits. Hepatic regeneration also involves plasma membrane proliferation, which requires phosphate for the synthesis of phospholipids.</a:t>
            </a:r>
          </a:p>
          <a:p>
            <a:pPr>
              <a:defRPr/>
            </a:pPr>
            <a:endParaRPr lang="en-GB" dirty="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F69C1F3-8943-4C5B-90A2-0AF11766BB67}" type="slidenum">
              <a:rPr lang="en-GB" smtClean="0">
                <a:latin typeface="Arial" charset="0"/>
              </a:rPr>
              <a:pPr eaLnBrk="1" hangingPunct="1"/>
              <a:t>22</a:t>
            </a:fld>
            <a:endParaRPr lang="en-GB"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3670EAFF-84FC-4761-B4E4-8F175EAE4B7B}" type="slidenum">
              <a:rPr lang="en-GB" smtClean="0">
                <a:latin typeface="Arial" charset="0"/>
              </a:rPr>
              <a:pPr eaLnBrk="1" hangingPunct="1"/>
              <a:t>29</a:t>
            </a:fld>
            <a:endParaRPr lang="en-GB" smtClean="0">
              <a:latin typeface="Arial" charset="0"/>
            </a:endParaRPr>
          </a:p>
        </p:txBody>
      </p:sp>
      <p:sp>
        <p:nvSpPr>
          <p:cNvPr id="78851" name="Rectangle 2"/>
          <p:cNvSpPr>
            <a:spLocks noRot="1" noChangeArrowheads="1" noTextEdit="1"/>
          </p:cNvSpPr>
          <p:nvPr>
            <p:ph type="sldImg"/>
          </p:nvPr>
        </p:nvSpPr>
        <p:spPr>
          <a:xfrm>
            <a:off x="1322388" y="711200"/>
            <a:ext cx="4225925" cy="3168650"/>
          </a:xfrm>
          <a:ln/>
        </p:spPr>
      </p:sp>
      <p:sp>
        <p:nvSpPr>
          <p:cNvPr id="78852" name="Rectangle 3"/>
          <p:cNvSpPr>
            <a:spLocks noGrp="1" noChangeArrowheads="1"/>
          </p:cNvSpPr>
          <p:nvPr>
            <p:ph type="body" idx="1"/>
          </p:nvPr>
        </p:nvSpPr>
        <p:spPr>
          <a:xfrm>
            <a:off x="917575" y="4356100"/>
            <a:ext cx="5048250" cy="4073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4727BBCE-DDB6-462C-9B4F-82D2814F7F15}" type="slidenum">
              <a:rPr lang="en-GB" smtClean="0">
                <a:latin typeface="Arial" charset="0"/>
              </a:rPr>
              <a:pPr eaLnBrk="1" hangingPunct="1"/>
              <a:t>30</a:t>
            </a:fld>
            <a:endParaRPr lang="en-GB" smtClean="0">
              <a:latin typeface="Arial" charset="0"/>
            </a:endParaRPr>
          </a:p>
        </p:txBody>
      </p:sp>
      <p:sp>
        <p:nvSpPr>
          <p:cNvPr id="79875" name="Rectangle 2"/>
          <p:cNvSpPr>
            <a:spLocks noRot="1" noChangeArrowheads="1" noTextEdit="1"/>
          </p:cNvSpPr>
          <p:nvPr>
            <p:ph type="sldImg"/>
          </p:nvPr>
        </p:nvSpPr>
        <p:spPr>
          <a:xfrm>
            <a:off x="1322388" y="711200"/>
            <a:ext cx="4225925" cy="3168650"/>
          </a:xfrm>
          <a:ln/>
        </p:spPr>
      </p:sp>
      <p:sp>
        <p:nvSpPr>
          <p:cNvPr id="79876" name="Rectangle 3"/>
          <p:cNvSpPr>
            <a:spLocks noGrp="1" noChangeArrowheads="1"/>
          </p:cNvSpPr>
          <p:nvPr>
            <p:ph type="body" idx="1"/>
          </p:nvPr>
        </p:nvSpPr>
        <p:spPr>
          <a:xfrm>
            <a:off x="917575" y="4356100"/>
            <a:ext cx="5048250" cy="4073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2400" smtClean="0">
              <a:latin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6B33A6AE-8C4E-436E-A2E4-C1CAEF7D7BEA}" type="slidenum">
              <a:rPr lang="en-GB" smtClean="0">
                <a:latin typeface="Arial" charset="0"/>
              </a:rPr>
              <a:pPr eaLnBrk="1" hangingPunct="1"/>
              <a:t>31</a:t>
            </a:fld>
            <a:endParaRPr lang="en-GB" smtClean="0">
              <a:latin typeface="Arial" charset="0"/>
            </a:endParaRPr>
          </a:p>
        </p:txBody>
      </p:sp>
      <p:sp>
        <p:nvSpPr>
          <p:cNvPr id="80899" name="Rectangle 2"/>
          <p:cNvSpPr>
            <a:spLocks noRot="1" noChangeArrowheads="1" noTextEdit="1"/>
          </p:cNvSpPr>
          <p:nvPr>
            <p:ph type="sldImg"/>
          </p:nvPr>
        </p:nvSpPr>
        <p:spPr>
          <a:xfrm>
            <a:off x="1322388" y="711200"/>
            <a:ext cx="4225925" cy="3168650"/>
          </a:xfrm>
          <a:ln/>
        </p:spPr>
      </p:sp>
      <p:sp>
        <p:nvSpPr>
          <p:cNvPr id="80900" name="Rectangle 3"/>
          <p:cNvSpPr>
            <a:spLocks noGrp="1" noChangeArrowheads="1"/>
          </p:cNvSpPr>
          <p:nvPr>
            <p:ph type="body" idx="1"/>
          </p:nvPr>
        </p:nvSpPr>
        <p:spPr>
          <a:xfrm>
            <a:off x="917575" y="4356100"/>
            <a:ext cx="5048250" cy="4073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When given within 24 h of paracetamol ingestion,</a:t>
            </a:r>
          </a:p>
          <a:p>
            <a:pPr eaLnBrk="1" hangingPunct="1"/>
            <a:r>
              <a:rPr lang="en-GB" smtClean="0"/>
              <a:t>N-acetylcysteine can prevent or reduce liver damage evenN-acetylcysteine, and intervention studies showed</a:t>
            </a:r>
          </a:p>
          <a:p>
            <a:pPr eaLnBrk="1" hangingPunct="1"/>
            <a:r>
              <a:rPr lang="en-GB" smtClean="0"/>
              <a:t>improvements in systemic and cerebral haemodynamics</a:t>
            </a:r>
          </a:p>
          <a:p>
            <a:pPr eaLnBrk="1" hangingPunct="1"/>
            <a:r>
              <a:rPr lang="en-GB" smtClean="0"/>
              <a:t>and oxygen uptake.106,107 A multicentre double-blind</a:t>
            </a:r>
          </a:p>
          <a:p>
            <a:pPr eaLnBrk="1" hangingPunct="1"/>
            <a:r>
              <a:rPr lang="en-GB" smtClean="0"/>
              <a:t>randomised trial108 of N-acetylcysteine in non-paracetamol</a:t>
            </a:r>
          </a:p>
          <a:p>
            <a:pPr eaLnBrk="1" hangingPunct="1"/>
            <a:r>
              <a:rPr lang="en-GB" smtClean="0"/>
              <a:t>acute liver failure was completed after 8 years of</a:t>
            </a:r>
          </a:p>
          <a:p>
            <a:pPr eaLnBrk="1" hangingPunct="1"/>
            <a:r>
              <a:rPr lang="en-GB" smtClean="0"/>
              <a:t>recruitment. N-acetylcysteine was well tolerated and</a:t>
            </a:r>
          </a:p>
          <a:p>
            <a:pPr eaLnBrk="1" hangingPunct="1"/>
            <a:r>
              <a:rPr lang="en-GB" smtClean="0"/>
              <a:t>associated with improved non-transplanted survival, but</a:t>
            </a:r>
          </a:p>
          <a:p>
            <a:pPr eaLnBrk="1" hangingPunct="1"/>
            <a:r>
              <a:rPr lang="en-GB" smtClean="0"/>
              <a:t>only in patients treated early in the course of disease and</a:t>
            </a:r>
          </a:p>
          <a:p>
            <a:pPr eaLnBrk="1" hangingPunct="1"/>
            <a:r>
              <a:rPr lang="en-GB" smtClean="0"/>
              <a:t>with low-grade encephalopathy</a:t>
            </a:r>
          </a:p>
          <a:p>
            <a:pPr eaLnBrk="1" hangingPunct="1"/>
            <a:r>
              <a:rPr lang="en-GB" smtClean="0"/>
              <a:t>after large overdoses.105 Early randomised trials suggested</a:t>
            </a:r>
          </a:p>
          <a:p>
            <a:pPr eaLnBrk="1" hangingPunct="1"/>
            <a:r>
              <a:rPr lang="en-GB" smtClean="0"/>
              <a:t>reductions in mortality from late administration of</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1E9847A-C698-4F4C-A772-615A4C94CE5C}" type="slidenum">
              <a:rPr lang="en-GB" smtClean="0">
                <a:latin typeface="Arial" charset="0"/>
              </a:rPr>
              <a:pPr eaLnBrk="1" hangingPunct="1"/>
              <a:t>35</a:t>
            </a:fld>
            <a:endParaRPr lang="en-GB"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Evidence of a relationship between systemic inflammatory responses derived from the inflamed liver and the encpehalopathy go back a decade from this very elegant case report from Jalan and colleagyes from Edinburgh....</a:t>
            </a: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D69B7A2-1A55-4F6A-951C-DF14D3B14501}" type="slidenum">
              <a:rPr lang="en-GB" smtClean="0">
                <a:latin typeface="Arial" charset="0"/>
              </a:rPr>
              <a:pPr eaLnBrk="1" hangingPunct="1"/>
              <a:t>40</a:t>
            </a:fld>
            <a:endParaRPr lang="en-GB"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A simplistic appraoch to biomarkers in liver inflammatory disorders is to consider it in 3 components:  the hepatic, systemic (ciruclatory) and end organ compartmentds and an understanding of the relationship between events in the liver, it’s effects on the systemic “circulatory” compartment and the sequelae of end organ dysfunction. </a:t>
            </a:r>
          </a:p>
          <a:p>
            <a:r>
              <a:rPr lang="en-GB" b="1" smtClean="0"/>
              <a:t>An inherent problem with using circulating biomarkers here is that we are making assumptions that what we quantify in the circulation trully reflect intrahepatic events</a:t>
            </a:r>
          </a:p>
          <a:p>
            <a:endParaRPr lang="en-GB" smtClean="0"/>
          </a:p>
          <a:p>
            <a:r>
              <a:rPr lang="en-GB" smtClean="0"/>
              <a:t>So, when looking at the available biomarkers in ALF:</a:t>
            </a:r>
          </a:p>
          <a:p>
            <a:r>
              <a:rPr lang="en-GB" smtClean="0"/>
              <a:t>We have biomarkers of hepatocyte death, activation of immune responses and metabolic dysfunction.  At the systemic level, this translates to.... And the effects of these processes are reflected in terms of deleterious effects due to immnosuppression/infection, refractory organ failure, and encephalopathy</a:t>
            </a: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6B2017D-C42B-4C94-A3DC-4F3E17C2FFC2}" type="slidenum">
              <a:rPr lang="en-GB" smtClean="0">
                <a:latin typeface="Arial" charset="0"/>
              </a:rPr>
              <a:pPr eaLnBrk="1" hangingPunct="1"/>
              <a:t>8</a:t>
            </a:fld>
            <a:endParaRPr lang="en-GB"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As you can see from this summary of the studies examining the expression of circulating inflammatory cytokines- the majority examined the pro-inflammatory componnet documenting higher ciruculating lvels of IL-6, TNFa-a in non-surivvors.  Only recently, have we and others examined the expression of anti-inflammatory cytokines (predominately IL-10) documenting increased expression in predominately AALF patients..</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5A6A54D-0604-4BCC-8386-576D88F390E0}" type="slidenum">
              <a:rPr lang="en-GB" smtClean="0">
                <a:latin typeface="Arial" charset="0"/>
              </a:rPr>
              <a:pPr eaLnBrk="1" hangingPunct="1"/>
              <a:t>12</a:t>
            </a:fld>
            <a:endParaRPr lang="en-GB"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Raised ammonia conc is present in &gt;90% patients with ALF.  </a:t>
            </a:r>
          </a:p>
          <a:p>
            <a:pPr eaLnBrk="1" hangingPunct="1"/>
            <a:r>
              <a:rPr lang="en-GB" smtClean="0"/>
              <a:t>Ammonia not able to detect threshold value for risk of ICP sensitivity 92%; specficity 92%.  Failure to identify 75% of patients who develop ICH.</a:t>
            </a:r>
          </a:p>
          <a:p>
            <a:pPr eaLnBrk="1" hangingPunct="1"/>
            <a:endParaRPr lang="en-GB" smtClean="0"/>
          </a:p>
          <a:p>
            <a:pPr eaLnBrk="1" hangingPunct="1"/>
            <a:endParaRPr lang="en-GB"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A61E8D40-A3B4-4858-966D-48C6BDAEF450}" type="slidenum">
              <a:rPr lang="en-GB" smtClean="0">
                <a:latin typeface="Arial" charset="0"/>
              </a:rPr>
              <a:pPr eaLnBrk="1" hangingPunct="1"/>
              <a:t>14</a:t>
            </a:fld>
            <a:endParaRPr lang="en-GB"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Changes in neurotransmitter: imparied glutaminergic neurotransmission (excitatory) leading to excessive neurointhibition (characterisitc of encephalopathy in ALF) </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B15C25DE-06EE-4BFF-BF9F-311F622F62BE}" type="slidenum">
              <a:rPr lang="en-GB" smtClean="0">
                <a:latin typeface="Arial" charset="0"/>
              </a:rPr>
              <a:pPr eaLnBrk="1" hangingPunct="1"/>
              <a:t>15</a:t>
            </a:fld>
            <a:endParaRPr lang="en-GB"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01634F8-1D62-4A89-913B-77F62FE31B32}" type="slidenum">
              <a:rPr lang="en-GB" smtClean="0">
                <a:latin typeface="Arial" charset="0"/>
              </a:rPr>
              <a:pPr eaLnBrk="1" hangingPunct="1"/>
              <a:t>16</a:t>
            </a:fld>
            <a:endParaRPr lang="en-GB"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r>
              <a:rPr lang="en-GB" dirty="0" smtClean="0">
                <a:latin typeface="+mn-lt"/>
              </a:rPr>
              <a:t>Evidence of </a:t>
            </a:r>
            <a:r>
              <a:rPr lang="en-GB" dirty="0" err="1" smtClean="0">
                <a:latin typeface="+mn-lt"/>
              </a:rPr>
              <a:t>neuroinflammation</a:t>
            </a:r>
            <a:r>
              <a:rPr lang="en-GB" dirty="0" smtClean="0">
                <a:latin typeface="+mn-lt"/>
              </a:rPr>
              <a:t> was first documented by a report of Jiang et al. (2006) followed by the results of a study suggestive of increased production of proinflammatory cytokines in brain in ALF patients (Wright et al., 2007) who measured TNF-a, IL-1b and IL-6 in blood sampled from an artery and a reverse jugular catheter in 16 patients with ALF due primarily to acetaminophen overdose.  </a:t>
            </a:r>
            <a:r>
              <a:rPr lang="en-GB" dirty="0" err="1" smtClean="0">
                <a:latin typeface="+mn-lt"/>
              </a:rPr>
              <a:t>Crrelations</a:t>
            </a:r>
            <a:r>
              <a:rPr lang="en-GB" dirty="0" smtClean="0">
                <a:latin typeface="+mn-lt"/>
              </a:rPr>
              <a:t> of cytokines efflux and degree of ICH</a:t>
            </a:r>
          </a:p>
          <a:p>
            <a:pPr eaLnBrk="1" hangingPunct="1">
              <a:defRPr/>
            </a:pPr>
            <a:endParaRPr lang="en-GB" dirty="0" smtClean="0">
              <a:latin typeface="+mn-lt"/>
            </a:endParaRPr>
          </a:p>
          <a:p>
            <a:pPr eaLnBrk="1" hangingPunct="1">
              <a:defRPr/>
            </a:pPr>
            <a:r>
              <a:rPr lang="en-GB" dirty="0" smtClean="0">
                <a:latin typeface="+mn-lt"/>
              </a:rPr>
              <a:t>Unequivocal evidence of </a:t>
            </a:r>
            <a:r>
              <a:rPr lang="en-GB" dirty="0" err="1" smtClean="0">
                <a:latin typeface="+mn-lt"/>
              </a:rPr>
              <a:t>neuroinflammation</a:t>
            </a:r>
            <a:r>
              <a:rPr lang="en-GB" dirty="0" smtClean="0">
                <a:latin typeface="+mn-lt"/>
              </a:rPr>
              <a:t> was subsequently provided by studies reported by Jiang et al. (2009a) who demonstrated </a:t>
            </a:r>
            <a:r>
              <a:rPr lang="en-GB" dirty="0" err="1" smtClean="0">
                <a:latin typeface="+mn-lt"/>
              </a:rPr>
              <a:t>microglial</a:t>
            </a:r>
            <a:r>
              <a:rPr lang="en-GB" dirty="0" smtClean="0">
                <a:latin typeface="+mn-lt"/>
              </a:rPr>
              <a:t> activation and concomitant increases in expression of genes coding for proinflammatory cytokines in experimental ALF in the rat resulting from hepatic </a:t>
            </a:r>
            <a:r>
              <a:rPr lang="en-GB" dirty="0" err="1" smtClean="0">
                <a:latin typeface="+mn-lt"/>
              </a:rPr>
              <a:t>devascularization</a:t>
            </a:r>
            <a:endParaRPr lang="en-GB" dirty="0" smtClean="0">
              <a:latin typeface="+mn-lt"/>
            </a:endParaRPr>
          </a:p>
          <a:p>
            <a:pPr eaLnBrk="1" hangingPunct="1">
              <a:defRPr/>
            </a:pPr>
            <a:r>
              <a:rPr lang="en-GB" dirty="0" smtClean="0">
                <a:latin typeface="+mn-lt"/>
              </a:rPr>
              <a:t>systemic proinflammatory mechanisms may initiate the </a:t>
            </a:r>
            <a:r>
              <a:rPr lang="en-GB" dirty="0" err="1" smtClean="0">
                <a:latin typeface="+mn-lt"/>
              </a:rPr>
              <a:t>signaling</a:t>
            </a:r>
            <a:r>
              <a:rPr lang="en-GB" dirty="0" smtClean="0">
                <a:latin typeface="+mn-lt"/>
              </a:rPr>
              <a:t> process, via one of several mechanisms that include </a:t>
            </a:r>
          </a:p>
          <a:p>
            <a:pPr marL="228600" indent="-228600" eaLnBrk="1" hangingPunct="1">
              <a:buFontTx/>
              <a:buAutoNum type="arabicParenBoth"/>
              <a:defRPr/>
            </a:pPr>
            <a:r>
              <a:rPr lang="en-GB" dirty="0" smtClean="0">
                <a:latin typeface="+mn-lt"/>
              </a:rPr>
              <a:t>direct transfer of cytokines, </a:t>
            </a:r>
          </a:p>
          <a:p>
            <a:pPr marL="228600" indent="-228600" eaLnBrk="1" hangingPunct="1">
              <a:defRPr/>
            </a:pPr>
            <a:r>
              <a:rPr lang="en-GB" dirty="0" smtClean="0">
                <a:latin typeface="+mn-lt"/>
              </a:rPr>
              <a:t>(2) interaction with receptors on </a:t>
            </a:r>
            <a:r>
              <a:rPr lang="en-GB" dirty="0" err="1" smtClean="0">
                <a:latin typeface="+mn-lt"/>
              </a:rPr>
              <a:t>circumventricular</a:t>
            </a:r>
            <a:r>
              <a:rPr lang="en-GB" dirty="0" smtClean="0">
                <a:latin typeface="+mn-lt"/>
              </a:rPr>
              <a:t> organs lacking a BBB or </a:t>
            </a:r>
          </a:p>
          <a:p>
            <a:pPr marL="228600" indent="-228600" eaLnBrk="1" hangingPunct="1">
              <a:defRPr/>
            </a:pPr>
            <a:r>
              <a:rPr lang="en-GB" dirty="0" smtClean="0">
                <a:latin typeface="+mn-lt"/>
              </a:rPr>
              <a:t>(3) activation of afferent neurons of the </a:t>
            </a:r>
            <a:r>
              <a:rPr lang="en-GB" dirty="0" err="1" smtClean="0">
                <a:latin typeface="+mn-lt"/>
              </a:rPr>
              <a:t>vagus</a:t>
            </a:r>
            <a:r>
              <a:rPr lang="en-GB" dirty="0" smtClean="0">
                <a:latin typeface="+mn-lt"/>
              </a:rPr>
              <a:t> nerve. In addition, it has been proposed that systemic inflammatory signals</a:t>
            </a:r>
          </a:p>
          <a:p>
            <a:pPr eaLnBrk="1" hangingPunct="1">
              <a:defRPr/>
            </a:pPr>
            <a:r>
              <a:rPr lang="en-GB" dirty="0" smtClean="0">
                <a:latin typeface="+mn-lt"/>
              </a:rPr>
              <a:t>have the potential to result in increased permeability of the BBB to cytokines in ALF</a:t>
            </a:r>
          </a:p>
          <a:p>
            <a:pPr eaLnBrk="1" hangingPunct="1">
              <a:defRPr/>
            </a:pPr>
            <a:endParaRPr lang="en-GB" dirty="0" smtClean="0">
              <a:latin typeface="+mn-lt"/>
            </a:endParaRPr>
          </a:p>
          <a:p>
            <a:pPr eaLnBrk="1" hangingPunct="1">
              <a:defRPr/>
            </a:pPr>
            <a:r>
              <a:rPr lang="en-GB" dirty="0" smtClean="0">
                <a:latin typeface="+mn-lt"/>
              </a:rPr>
              <a:t>A number of </a:t>
            </a:r>
            <a:r>
              <a:rPr lang="en-GB" dirty="0" err="1" smtClean="0">
                <a:latin typeface="+mn-lt"/>
              </a:rPr>
              <a:t>neurtoxic</a:t>
            </a:r>
            <a:r>
              <a:rPr lang="en-GB" dirty="0" smtClean="0">
                <a:latin typeface="+mn-lt"/>
              </a:rPr>
              <a:t> </a:t>
            </a:r>
            <a:r>
              <a:rPr lang="en-GB" dirty="0" err="1" smtClean="0">
                <a:latin typeface="+mn-lt"/>
              </a:rPr>
              <a:t>substancres</a:t>
            </a:r>
            <a:r>
              <a:rPr lang="en-GB" dirty="0" smtClean="0">
                <a:latin typeface="+mn-lt"/>
              </a:rPr>
              <a:t> are </a:t>
            </a:r>
            <a:r>
              <a:rPr lang="en-GB" dirty="0" err="1" smtClean="0">
                <a:latin typeface="+mn-lt"/>
              </a:rPr>
              <a:t>implcated</a:t>
            </a:r>
            <a:r>
              <a:rPr lang="en-GB" dirty="0" smtClean="0">
                <a:latin typeface="+mn-lt"/>
              </a:rPr>
              <a:t> in the pathogenesis of </a:t>
            </a:r>
            <a:r>
              <a:rPr lang="en-GB" dirty="0" err="1" smtClean="0">
                <a:latin typeface="+mn-lt"/>
              </a:rPr>
              <a:t>neuroinflammation</a:t>
            </a:r>
            <a:r>
              <a:rPr lang="en-GB" dirty="0" smtClean="0">
                <a:latin typeface="+mn-lt"/>
              </a:rPr>
              <a:t> in ALF. A wide range of molecules with the potential to threaten the functional integrity of the brain have the capacity to trigger the transformation of microglia from the resting to the active state. Such molecules include not only ammonia but also lactate, glutamate, and </a:t>
            </a:r>
            <a:r>
              <a:rPr lang="en-GB" dirty="0" err="1" smtClean="0">
                <a:latin typeface="+mn-lt"/>
              </a:rPr>
              <a:t>neurosteroids</a:t>
            </a:r>
            <a:endParaRPr lang="en-GB" dirty="0" smtClean="0">
              <a:latin typeface="+mn-lt"/>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EE74D096-FDEF-4E1E-9D96-614541E93925}" type="slidenum">
              <a:rPr lang="en-GB" smtClean="0">
                <a:latin typeface="Arial" charset="0"/>
              </a:rPr>
              <a:pPr eaLnBrk="1" hangingPunct="1"/>
              <a:t>17</a:t>
            </a:fld>
            <a:endParaRPr lang="en-GB"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dirty="0" smtClean="0"/>
              <a:t>There have been a large number of recent publications and interest in the utility of biomarkers of hepatic necrosis and apoptosis in ALF.. These include</a:t>
            </a:r>
          </a:p>
          <a:p>
            <a:pPr>
              <a:defRPr/>
            </a:pPr>
            <a:endParaRPr lang="en-GB" dirty="0" smtClean="0"/>
          </a:p>
          <a:p>
            <a:pPr>
              <a:defRPr/>
            </a:pPr>
            <a:r>
              <a:rPr lang="en-GB" dirty="0" smtClean="0"/>
              <a:t>HMGB1 and K19- </a:t>
            </a:r>
            <a:r>
              <a:rPr lang="en-GB" dirty="0" smtClean="0">
                <a:latin typeface="+mn-lt"/>
              </a:rPr>
              <a:t>HMGB1 is passively released by cells undergoing necrosis and acts as a Damage Associated Molecular Pattern</a:t>
            </a:r>
          </a:p>
          <a:p>
            <a:pPr>
              <a:defRPr/>
            </a:pPr>
            <a:r>
              <a:rPr lang="en-GB" dirty="0" smtClean="0">
                <a:latin typeface="+mn-lt"/>
              </a:rPr>
              <a:t>(DAMP) molecule by targeting Toll-like Receptors (TLR) and the Receptor for Advanced </a:t>
            </a:r>
            <a:r>
              <a:rPr lang="en-GB" dirty="0" err="1" smtClean="0">
                <a:latin typeface="+mn-lt"/>
              </a:rPr>
              <a:t>Glycation</a:t>
            </a:r>
            <a:r>
              <a:rPr lang="en-GB" dirty="0" smtClean="0">
                <a:latin typeface="+mn-lt"/>
              </a:rPr>
              <a:t> End products (RAGE) . HMGB1 is also actively secreted as an inflammatory mediator by monocytes and macrophages in a hyper-acetylated form</a:t>
            </a:r>
            <a:endParaRPr lang="en-GB" dirty="0" smtClean="0"/>
          </a:p>
          <a:p>
            <a:pPr>
              <a:defRPr/>
            </a:pPr>
            <a:endParaRPr lang="en-GB" dirty="0" smtClean="0"/>
          </a:p>
          <a:p>
            <a:pPr>
              <a:defRPr/>
            </a:pPr>
            <a:r>
              <a:rPr lang="en-GB" dirty="0" err="1" smtClean="0"/>
              <a:t>Caspase</a:t>
            </a:r>
            <a:r>
              <a:rPr lang="en-GB" dirty="0" smtClean="0"/>
              <a:t> 3-mediated cleavage CK-18 during apoptotic cell death results in a soluble cytokeratin fragment, M30. Total, intact CK-18 that is release from cells undergoing either necrotic or apoptotic cell death, can in turn be quantified by the M65.</a:t>
            </a:r>
          </a:p>
          <a:p>
            <a:pPr>
              <a:defRPr/>
            </a:pPr>
            <a:endParaRPr lang="en-GB" dirty="0" smtClean="0"/>
          </a:p>
          <a:p>
            <a:pPr>
              <a:defRPr/>
            </a:pPr>
            <a:r>
              <a:rPr lang="en-GB" dirty="0" smtClean="0"/>
              <a:t>Circulating M65 &amp; M30 concentrations reflect degree of necrotic vs apoptotic cell death </a:t>
            </a:r>
          </a:p>
          <a:p>
            <a:pPr>
              <a:defRPr/>
            </a:pPr>
            <a:endParaRPr lang="en-GB"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7A1C9BD-6711-48A0-8787-864C84710D3B}" type="slidenum">
              <a:rPr lang="en-GB" smtClean="0">
                <a:latin typeface="Arial" charset="0"/>
              </a:rPr>
              <a:pPr eaLnBrk="1" hangingPunct="1"/>
              <a:t>20</a:t>
            </a:fld>
            <a:endParaRPr lang="en-GB"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GB" dirty="0" smtClean="0">
                <a:latin typeface="+mn-lt"/>
              </a:rPr>
              <a:t>w</a:t>
            </a:r>
          </a:p>
          <a:p>
            <a:pPr>
              <a:defRPr/>
            </a:pPr>
            <a:endParaRPr lang="en-GB" dirty="0" smtClean="0">
              <a:latin typeface="+mn-lt"/>
            </a:endParaRPr>
          </a:p>
          <a:p>
            <a:pPr>
              <a:defRPr/>
            </a:pPr>
            <a:r>
              <a:rPr lang="en-GB" dirty="0" smtClean="0">
                <a:latin typeface="+mn-lt"/>
              </a:rPr>
              <a:t>On the basis of analysis of 78 patients, the results from this investigation show that elevated total and acetylated HMGB1, FL-K18,and a lower percentage of K18 derived from apoptosis are all associated with patients that had a worse prognosis or died/required liver transplant.</a:t>
            </a:r>
          </a:p>
          <a:p>
            <a:pPr>
              <a:defRPr/>
            </a:pPr>
            <a:endParaRPr lang="en-GB" dirty="0" smtClean="0">
              <a:latin typeface="+mn-lt"/>
            </a:endParaRPr>
          </a:p>
          <a:p>
            <a:pPr>
              <a:defRPr/>
            </a:pPr>
            <a:endParaRPr lang="en-GB" dirty="0" smtClean="0">
              <a:latin typeface="+mn-lt"/>
            </a:endParaRPr>
          </a:p>
          <a:p>
            <a:pPr>
              <a:defRPr/>
            </a:pPr>
            <a:endParaRPr lang="en-GB" dirty="0" smtClean="0">
              <a:latin typeface="+mn-lt"/>
            </a:endParaRPr>
          </a:p>
          <a:p>
            <a:pPr>
              <a:defRPr/>
            </a:pPr>
            <a:r>
              <a:rPr lang="en-GB" dirty="0" smtClean="0">
                <a:latin typeface="+mn-lt"/>
              </a:rPr>
              <a:t>To date a number of studies have utilised these markers of apoptosis and necrosis in acute liver failure, however results have been conflicting and many studies limited by </a:t>
            </a:r>
            <a:r>
              <a:rPr lang="en-GB" dirty="0" err="1" smtClean="0">
                <a:latin typeface="+mn-lt"/>
              </a:rPr>
              <a:t>heterogenous</a:t>
            </a:r>
            <a:r>
              <a:rPr lang="en-GB" dirty="0" smtClean="0">
                <a:latin typeface="+mn-lt"/>
              </a:rPr>
              <a:t> cohorts containing patients with varied aetiologies.  Volkmann et al in a mixed cohort of 70 patients found elevated serum M30 levels to be predictive of spontaneous survival. However in the most recent and comprehensive examination of these markers published by Antoine et al, a correlation between elevated M65 levels and poor outcome from AALF was demonstrated. Craig et al and </a:t>
            </a:r>
            <a:r>
              <a:rPr lang="en-GB" dirty="0" err="1" smtClean="0">
                <a:latin typeface="+mn-lt"/>
              </a:rPr>
              <a:t>Bechmann</a:t>
            </a:r>
            <a:r>
              <a:rPr lang="en-GB" dirty="0" smtClean="0">
                <a:latin typeface="+mn-lt"/>
              </a:rPr>
              <a:t> et al have also recently published finding that suggest that M30 has no prognostic significance in patient groups with varied ALF aetiology[. </a:t>
            </a:r>
            <a:endParaRPr lang="en-GB" dirty="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003D116A-C0B0-4E83-B3AD-3C8B002ED989}" type="slidenum">
              <a:rPr lang="en-GB" smtClean="0">
                <a:latin typeface="Arial" charset="0"/>
              </a:rPr>
              <a:pPr eaLnBrk="1" hangingPunct="1"/>
              <a:t>21</a:t>
            </a:fld>
            <a:endParaRPr lang="en-GB"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IMP_Logo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2"/>
          <p:cNvSpPr>
            <a:spLocks noChangeArrowheads="1"/>
          </p:cNvSpPr>
          <p:nvPr/>
        </p:nvSpPr>
        <p:spPr bwMode="auto">
          <a:xfrm>
            <a:off x="857250" y="3429000"/>
            <a:ext cx="7524750" cy="533400"/>
          </a:xfrm>
          <a:prstGeom prst="rect">
            <a:avLst/>
          </a:prstGeom>
          <a:noFill/>
          <a:ln w="9525">
            <a:noFill/>
            <a:miter lim="800000"/>
            <a:headEnd/>
            <a:tailEnd/>
          </a:ln>
          <a:effectLst/>
        </p:spPr>
        <p:txBody>
          <a:bodyPr lIns="0" tIns="0" rIns="0" bIns="0"/>
          <a:lstStyle/>
          <a:p>
            <a:pPr>
              <a:defRPr/>
            </a:pPr>
            <a:endParaRPr lang="en-US" sz="3900">
              <a:solidFill>
                <a:srgbClr val="C51538"/>
              </a:solidFill>
              <a:latin typeface="Impact"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en-US" smtClean="0"/>
              <a:t>Click to edit Master title style</a:t>
            </a:r>
            <a:endParaRPr lang="da-DK"/>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en-US" smtClean="0"/>
              <a:t>Click to edit Master subtitle style</a:t>
            </a:r>
            <a:endParaRPr lang="da-DK"/>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a:defRPr sz="600" i="0">
                <a:solidFill>
                  <a:srgbClr val="6A6F77"/>
                </a:solidFill>
              </a:defRPr>
            </a:lvl1pPr>
          </a:lstStyle>
          <a:p>
            <a:pPr>
              <a:defRPr/>
            </a:pPr>
            <a:endParaRPr lang="en-GB"/>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pPr>
              <a:defRPr/>
            </a:pPr>
            <a:fld id="{4F44464E-8BFA-43EC-8D97-E197397FA1DB}" type="slidenum">
              <a:rPr lang="en-GB"/>
              <a:pPr>
                <a:defRPr/>
              </a:pPr>
              <a:t>‹#›</a:t>
            </a:fld>
            <a:endParaRPr lang="en-GB"/>
          </a:p>
        </p:txBody>
      </p:sp>
    </p:spTree>
    <p:extLst>
      <p:ext uri="{BB962C8B-B14F-4D97-AF65-F5344CB8AC3E}">
        <p14:creationId xmlns:p14="http://schemas.microsoft.com/office/powerpoint/2010/main" val="2082298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0506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17493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r>
              <a:rPr lang="en-US" noProof="0" smtClean="0"/>
              <a:t>Click icon to add chart</a:t>
            </a:r>
            <a:endParaRPr lang="en-GB" noProof="0" smtClean="0"/>
          </a:p>
        </p:txBody>
      </p:sp>
    </p:spTree>
    <p:extLst>
      <p:ext uri="{BB962C8B-B14F-4D97-AF65-F5344CB8AC3E}">
        <p14:creationId xmlns:p14="http://schemas.microsoft.com/office/powerpoint/2010/main" val="436580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FC6AF988-DC15-4887-8D33-D8E10413C7D1}" type="slidenum">
              <a:rPr lang="en-US"/>
              <a:pPr>
                <a:defRPr/>
              </a:pPr>
              <a:t>‹#›</a:t>
            </a:fld>
            <a:endParaRPr lang="en-US"/>
          </a:p>
        </p:txBody>
      </p:sp>
    </p:spTree>
    <p:extLst>
      <p:ext uri="{BB962C8B-B14F-4D97-AF65-F5344CB8AC3E}">
        <p14:creationId xmlns:p14="http://schemas.microsoft.com/office/powerpoint/2010/main" val="778808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E1927165-138E-4419-902D-C3D872673601}" type="datetimeFigureOut">
              <a:rPr lang="en-GB"/>
              <a:pPr>
                <a:defRPr/>
              </a:pPr>
              <a:t>12/12/2012</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Verdana" pitchFamily="34" charset="0"/>
              </a:defRPr>
            </a:lvl1pPr>
          </a:lstStyle>
          <a:p>
            <a:pPr>
              <a:defRPr/>
            </a:pPr>
            <a:fld id="{E1D5DBE7-0809-42B3-BF2B-E831FEC3016B}" type="slidenum">
              <a:rPr lang="en-GB"/>
              <a:pPr>
                <a:defRPr/>
              </a:pPr>
              <a:t>‹#›</a:t>
            </a:fld>
            <a:endParaRPr lang="en-GB"/>
          </a:p>
        </p:txBody>
      </p:sp>
    </p:spTree>
    <p:extLst>
      <p:ext uri="{BB962C8B-B14F-4D97-AF65-F5344CB8AC3E}">
        <p14:creationId xmlns:p14="http://schemas.microsoft.com/office/powerpoint/2010/main" val="123696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F07E3A94-5137-4A49-9996-9CEDF670E6F2}" type="datetimeFigureOut">
              <a:rPr lang="en-GB"/>
              <a:pPr>
                <a:defRPr/>
              </a:pPr>
              <a:t>12/12/2012</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Verdana" pitchFamily="34" charset="0"/>
              </a:defRPr>
            </a:lvl1pPr>
          </a:lstStyle>
          <a:p>
            <a:pPr>
              <a:defRPr/>
            </a:pPr>
            <a:fld id="{B88C9778-2F38-46D4-BCC1-A3DA3F981569}" type="slidenum">
              <a:rPr lang="en-GB"/>
              <a:pPr>
                <a:defRPr/>
              </a:pPr>
              <a:t>‹#›</a:t>
            </a:fld>
            <a:endParaRPr lang="en-GB"/>
          </a:p>
        </p:txBody>
      </p:sp>
    </p:spTree>
    <p:extLst>
      <p:ext uri="{BB962C8B-B14F-4D97-AF65-F5344CB8AC3E}">
        <p14:creationId xmlns:p14="http://schemas.microsoft.com/office/powerpoint/2010/main" val="271059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76EA9F14-15E8-4642-85E8-406F949C2EAF}" type="datetimeFigureOut">
              <a:rPr lang="en-GB"/>
              <a:pPr>
                <a:defRPr/>
              </a:pPr>
              <a:t>12/12/2012</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Verdana" pitchFamily="34" charset="0"/>
              </a:defRPr>
            </a:lvl1pPr>
          </a:lstStyle>
          <a:p>
            <a:pPr>
              <a:defRPr/>
            </a:pPr>
            <a:fld id="{1A85518C-3CB4-4FF6-A5EA-B3FE2A0104F9}" type="slidenum">
              <a:rPr lang="en-GB"/>
              <a:pPr>
                <a:defRPr/>
              </a:pPr>
              <a:t>‹#›</a:t>
            </a:fld>
            <a:endParaRPr lang="en-GB"/>
          </a:p>
        </p:txBody>
      </p:sp>
    </p:spTree>
    <p:extLst>
      <p:ext uri="{BB962C8B-B14F-4D97-AF65-F5344CB8AC3E}">
        <p14:creationId xmlns:p14="http://schemas.microsoft.com/office/powerpoint/2010/main" val="2700904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4DB88AF9-CFA0-463F-A2DB-34686F4995C2}" type="datetimeFigureOut">
              <a:rPr lang="en-GB"/>
              <a:pPr>
                <a:defRPr/>
              </a:pPr>
              <a:t>12/12/2012</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Verdana" pitchFamily="34" charset="0"/>
              </a:defRPr>
            </a:lvl1pPr>
          </a:lstStyle>
          <a:p>
            <a:pPr>
              <a:defRPr/>
            </a:pPr>
            <a:fld id="{FEA9ABB7-D6B6-4E16-8409-5AA580CB832D}" type="slidenum">
              <a:rPr lang="en-GB"/>
              <a:pPr>
                <a:defRPr/>
              </a:pPr>
              <a:t>‹#›</a:t>
            </a:fld>
            <a:endParaRPr lang="en-GB"/>
          </a:p>
        </p:txBody>
      </p:sp>
    </p:spTree>
    <p:extLst>
      <p:ext uri="{BB962C8B-B14F-4D97-AF65-F5344CB8AC3E}">
        <p14:creationId xmlns:p14="http://schemas.microsoft.com/office/powerpoint/2010/main" val="2146317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5CC42667-4099-4F14-B2AB-3FA28B7A688E}" type="datetimeFigureOut">
              <a:rPr lang="en-GB"/>
              <a:pPr>
                <a:defRPr/>
              </a:pPr>
              <a:t>12/12/2012</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Verdana" pitchFamily="34" charset="0"/>
              </a:defRPr>
            </a:lvl1pPr>
          </a:lstStyle>
          <a:p>
            <a:pPr>
              <a:defRPr/>
            </a:pPr>
            <a:fld id="{3A7D68E0-F974-4C18-A465-4567164BADCE}" type="slidenum">
              <a:rPr lang="en-GB"/>
              <a:pPr>
                <a:defRPr/>
              </a:pPr>
              <a:t>‹#›</a:t>
            </a:fld>
            <a:endParaRPr lang="en-GB"/>
          </a:p>
        </p:txBody>
      </p:sp>
    </p:spTree>
    <p:extLst>
      <p:ext uri="{BB962C8B-B14F-4D97-AF65-F5344CB8AC3E}">
        <p14:creationId xmlns:p14="http://schemas.microsoft.com/office/powerpoint/2010/main" val="276450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AC2A9D2C-43A2-4A7A-BB41-CDE3194BF0A3}" type="datetimeFigureOut">
              <a:rPr lang="en-GB"/>
              <a:pPr>
                <a:defRPr/>
              </a:pPr>
              <a:t>12/12/2012</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Verdana" pitchFamily="34" charset="0"/>
              </a:defRPr>
            </a:lvl1pPr>
          </a:lstStyle>
          <a:p>
            <a:pPr>
              <a:defRPr/>
            </a:pPr>
            <a:fld id="{D43C1CA9-9C98-41EE-9571-8CFE4E51951D}" type="slidenum">
              <a:rPr lang="en-GB"/>
              <a:pPr>
                <a:defRPr/>
              </a:pPr>
              <a:t>‹#›</a:t>
            </a:fld>
            <a:endParaRPr lang="en-GB"/>
          </a:p>
        </p:txBody>
      </p:sp>
    </p:spTree>
    <p:extLst>
      <p:ext uri="{BB962C8B-B14F-4D97-AF65-F5344CB8AC3E}">
        <p14:creationId xmlns:p14="http://schemas.microsoft.com/office/powerpoint/2010/main" val="26762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75267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63D5DE99-74EC-4012-9AFE-75A9DB1A24F8}" type="datetimeFigureOut">
              <a:rPr lang="en-GB"/>
              <a:pPr>
                <a:defRPr/>
              </a:pPr>
              <a:t>12/12/2012</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Verdana" pitchFamily="34" charset="0"/>
              </a:defRPr>
            </a:lvl1pPr>
          </a:lstStyle>
          <a:p>
            <a:pPr>
              <a:defRPr/>
            </a:pPr>
            <a:fld id="{845C803A-1EB9-4259-9269-C9463134F892}" type="slidenum">
              <a:rPr lang="en-GB"/>
              <a:pPr>
                <a:defRPr/>
              </a:pPr>
              <a:t>‹#›</a:t>
            </a:fld>
            <a:endParaRPr lang="en-GB"/>
          </a:p>
        </p:txBody>
      </p:sp>
    </p:spTree>
    <p:extLst>
      <p:ext uri="{BB962C8B-B14F-4D97-AF65-F5344CB8AC3E}">
        <p14:creationId xmlns:p14="http://schemas.microsoft.com/office/powerpoint/2010/main" val="1334320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C0FEFDD7-E7EB-4C21-B9E8-B7CB66F9EA85}" type="datetimeFigureOut">
              <a:rPr lang="en-GB"/>
              <a:pPr>
                <a:defRPr/>
              </a:pPr>
              <a:t>12/12/2012</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Verdana" pitchFamily="34" charset="0"/>
              </a:defRPr>
            </a:lvl1pPr>
          </a:lstStyle>
          <a:p>
            <a:pPr>
              <a:defRPr/>
            </a:pPr>
            <a:fld id="{3384FED1-F74B-429C-B908-BB1DB74C0B8B}" type="slidenum">
              <a:rPr lang="en-GB"/>
              <a:pPr>
                <a:defRPr/>
              </a:pPr>
              <a:t>‹#›</a:t>
            </a:fld>
            <a:endParaRPr lang="en-GB"/>
          </a:p>
        </p:txBody>
      </p:sp>
    </p:spTree>
    <p:extLst>
      <p:ext uri="{BB962C8B-B14F-4D97-AF65-F5344CB8AC3E}">
        <p14:creationId xmlns:p14="http://schemas.microsoft.com/office/powerpoint/2010/main" val="1155288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80501D69-DBBC-452E-A9F8-94EEE746DFE9}" type="datetimeFigureOut">
              <a:rPr lang="en-GB"/>
              <a:pPr>
                <a:defRPr/>
              </a:pPr>
              <a:t>12/12/2012</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Verdana" pitchFamily="34" charset="0"/>
              </a:defRPr>
            </a:lvl1pPr>
          </a:lstStyle>
          <a:p>
            <a:pPr>
              <a:defRPr/>
            </a:pPr>
            <a:fld id="{14F56437-7696-42B2-9314-0D49BBAA2B42}" type="slidenum">
              <a:rPr lang="en-GB"/>
              <a:pPr>
                <a:defRPr/>
              </a:pPr>
              <a:t>‹#›</a:t>
            </a:fld>
            <a:endParaRPr lang="en-GB"/>
          </a:p>
        </p:txBody>
      </p:sp>
    </p:spTree>
    <p:extLst>
      <p:ext uri="{BB962C8B-B14F-4D97-AF65-F5344CB8AC3E}">
        <p14:creationId xmlns:p14="http://schemas.microsoft.com/office/powerpoint/2010/main" val="1828307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9D27AD93-231E-4358-B170-89F8BA5FBDF7}" type="datetimeFigureOut">
              <a:rPr lang="en-GB"/>
              <a:pPr>
                <a:defRPr/>
              </a:pPr>
              <a:t>12/12/2012</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Verdana" pitchFamily="34" charset="0"/>
              </a:defRPr>
            </a:lvl1pPr>
          </a:lstStyle>
          <a:p>
            <a:pPr>
              <a:defRPr/>
            </a:pPr>
            <a:fld id="{71A05686-21E5-4C4E-9415-06D4EB22D88C}" type="slidenum">
              <a:rPr lang="en-GB"/>
              <a:pPr>
                <a:defRPr/>
              </a:pPr>
              <a:t>‹#›</a:t>
            </a:fld>
            <a:endParaRPr lang="en-GB"/>
          </a:p>
        </p:txBody>
      </p:sp>
    </p:spTree>
    <p:extLst>
      <p:ext uri="{BB962C8B-B14F-4D97-AF65-F5344CB8AC3E}">
        <p14:creationId xmlns:p14="http://schemas.microsoft.com/office/powerpoint/2010/main" val="852898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Verdana" pitchFamily="34" charset="0"/>
              </a:defRPr>
            </a:lvl1pPr>
          </a:lstStyle>
          <a:p>
            <a:pPr>
              <a:defRPr/>
            </a:pPr>
            <a:fld id="{53905B10-A30D-41AF-B52B-0D74054752AD}" type="datetimeFigureOut">
              <a:rPr lang="en-GB"/>
              <a:pPr>
                <a:defRPr/>
              </a:pPr>
              <a:t>12/12/2012</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erdana"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Verdana" pitchFamily="34" charset="0"/>
              </a:defRPr>
            </a:lvl1pPr>
          </a:lstStyle>
          <a:p>
            <a:pPr>
              <a:defRPr/>
            </a:pPr>
            <a:fld id="{B46CE3B4-6493-4886-B0BE-86B6369D8909}" type="slidenum">
              <a:rPr lang="en-GB"/>
              <a:pPr>
                <a:defRPr/>
              </a:pPr>
              <a:t>‹#›</a:t>
            </a:fld>
            <a:endParaRPr lang="en-GB"/>
          </a:p>
        </p:txBody>
      </p:sp>
    </p:spTree>
    <p:extLst>
      <p:ext uri="{BB962C8B-B14F-4D97-AF65-F5344CB8AC3E}">
        <p14:creationId xmlns:p14="http://schemas.microsoft.com/office/powerpoint/2010/main" val="2301616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0385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75258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55589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5785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8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099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57318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074" name="Picture 39" descr="Second_Top"/>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5"/>
          <p:cNvSpPr>
            <a:spLocks noGrp="1" noChangeArrowheads="1"/>
          </p:cNvSpPr>
          <p:nvPr>
            <p:ph type="title"/>
          </p:nvPr>
        </p:nvSpPr>
        <p:spPr bwMode="auto">
          <a:xfrm>
            <a:off x="838200"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endParaRPr lang="da-DK" smtClean="0"/>
          </a:p>
        </p:txBody>
      </p:sp>
      <p:sp>
        <p:nvSpPr>
          <p:cNvPr id="3076" name="Rectangle 26"/>
          <p:cNvSpPr>
            <a:spLocks noGrp="1" noChangeArrowheads="1"/>
          </p:cNvSpPr>
          <p:nvPr>
            <p:ph type="body" idx="1"/>
          </p:nvPr>
        </p:nvSpPr>
        <p:spPr bwMode="auto">
          <a:xfrm>
            <a:off x="838200" y="1943100"/>
            <a:ext cx="7543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smtClean="0"/>
          </a:p>
        </p:txBody>
      </p:sp>
      <p:pic>
        <p:nvPicPr>
          <p:cNvPr id="3077" name="Picture 40" descr="IMP_Logo_2Colou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7"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8" r:id="rId13"/>
  </p:sldLayoutIdLst>
  <p:txStyles>
    <p:titleStyle>
      <a:lvl1pPr algn="l" rtl="0" eaLnBrk="0" fontAlgn="base" hangingPunct="0">
        <a:spcBef>
          <a:spcPct val="0"/>
        </a:spcBef>
        <a:spcAft>
          <a:spcPct val="0"/>
        </a:spcAft>
        <a:defRPr sz="2600">
          <a:solidFill>
            <a:srgbClr val="C51538"/>
          </a:solidFill>
          <a:latin typeface="Impact" pitchFamily="34" charset="0"/>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eaLnBrk="1" fontAlgn="base" hangingPunct="1">
        <a:spcBef>
          <a:spcPct val="20000"/>
        </a:spcBef>
        <a:spcAft>
          <a:spcPct val="0"/>
        </a:spcAft>
        <a:buChar char="°"/>
        <a:defRPr sz="1400">
          <a:solidFill>
            <a:srgbClr val="4B4F55"/>
          </a:solidFill>
          <a:latin typeface="+mn-lt"/>
        </a:defRPr>
      </a:lvl6pPr>
      <a:lvl7pPr marL="2641600" indent="-203200" algn="l" rtl="0" eaLnBrk="1" fontAlgn="base" hangingPunct="1">
        <a:spcBef>
          <a:spcPct val="20000"/>
        </a:spcBef>
        <a:spcAft>
          <a:spcPct val="0"/>
        </a:spcAft>
        <a:buChar char="°"/>
        <a:defRPr sz="1400">
          <a:solidFill>
            <a:srgbClr val="4B4F55"/>
          </a:solidFill>
          <a:latin typeface="+mn-lt"/>
        </a:defRPr>
      </a:lvl7pPr>
      <a:lvl8pPr marL="3098800" indent="-203200" algn="l" rtl="0" eaLnBrk="1" fontAlgn="base" hangingPunct="1">
        <a:spcBef>
          <a:spcPct val="20000"/>
        </a:spcBef>
        <a:spcAft>
          <a:spcPct val="0"/>
        </a:spcAft>
        <a:buChar char="°"/>
        <a:defRPr sz="1400">
          <a:solidFill>
            <a:srgbClr val="4B4F55"/>
          </a:solidFill>
          <a:latin typeface="+mn-lt"/>
        </a:defRPr>
      </a:lvl8pPr>
      <a:lvl9pPr marL="3556000" indent="-203200" algn="l" rtl="0" eaLnBrk="1" fontAlgn="base" hangingPunct="1">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41E8BFFF-6C6E-45E1-AD3B-F293C45B7A34}" type="datetimeFigureOut">
              <a:rPr lang="en-GB"/>
              <a:pPr>
                <a:defRPr/>
              </a:pPr>
              <a:t>12/12/2012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E74A7AA9-6F6B-44D1-9605-A2E8BB31C35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8.wmf"/></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04864"/>
            <a:ext cx="8515350" cy="936104"/>
          </a:xfrm>
        </p:spPr>
        <p:txBody>
          <a:bodyPr>
            <a:normAutofit/>
          </a:bodyPr>
          <a:lstStyle/>
          <a:p>
            <a:pPr algn="ctr" eaLnBrk="1" hangingPunct="1">
              <a:defRPr/>
            </a:pPr>
            <a:r>
              <a:rPr lang="en-GB" sz="5400" dirty="0" smtClean="0">
                <a:latin typeface="+mn-lt"/>
                <a:cs typeface="Times New Roman" pitchFamily="18" charset="0"/>
              </a:rPr>
              <a:t>Acute </a:t>
            </a:r>
            <a:r>
              <a:rPr lang="en-GB" sz="5400" dirty="0" smtClean="0">
                <a:latin typeface="+mn-lt"/>
                <a:cs typeface="Times New Roman" pitchFamily="18" charset="0"/>
              </a:rPr>
              <a:t>liver failure (ALF</a:t>
            </a:r>
            <a:r>
              <a:rPr lang="en-GB" sz="5400" dirty="0" smtClean="0">
                <a:latin typeface="+mn-lt"/>
                <a:cs typeface="Times New Roman" pitchFamily="18" charset="0"/>
              </a:rPr>
              <a:t>)</a:t>
            </a:r>
            <a:endParaRPr lang="en-GB" sz="5400" dirty="0">
              <a:latin typeface="+mn-lt"/>
              <a:cs typeface="Times New Roman" pitchFamily="18" charset="0"/>
            </a:endParaRPr>
          </a:p>
        </p:txBody>
      </p:sp>
      <p:sp>
        <p:nvSpPr>
          <p:cNvPr id="3" name="Subtitle 2"/>
          <p:cNvSpPr>
            <a:spLocks noGrp="1"/>
          </p:cNvSpPr>
          <p:nvPr>
            <p:ph type="subTitle" sz="quarter" idx="1"/>
          </p:nvPr>
        </p:nvSpPr>
        <p:spPr>
          <a:xfrm>
            <a:off x="844674" y="4005064"/>
            <a:ext cx="7384256" cy="1425575"/>
          </a:xfrm>
        </p:spPr>
        <p:txBody>
          <a:bodyPr>
            <a:normAutofit lnSpcReduction="10000"/>
          </a:bodyPr>
          <a:lstStyle/>
          <a:p>
            <a:pPr algn="ctr" eaLnBrk="1" hangingPunct="1">
              <a:defRPr/>
            </a:pPr>
            <a:r>
              <a:rPr lang="en-GB" sz="3200" dirty="0" smtClean="0">
                <a:solidFill>
                  <a:srgbClr val="002060"/>
                </a:solidFill>
                <a:cs typeface="Times New Roman" pitchFamily="18" charset="0"/>
              </a:rPr>
              <a:t>Dr Harry </a:t>
            </a:r>
            <a:r>
              <a:rPr lang="en-GB" sz="3200" dirty="0" err="1" smtClean="0">
                <a:solidFill>
                  <a:srgbClr val="002060"/>
                </a:solidFill>
                <a:cs typeface="Times New Roman" pitchFamily="18" charset="0"/>
              </a:rPr>
              <a:t>Antoniades</a:t>
            </a:r>
            <a:endParaRPr lang="en-GB" sz="3200" dirty="0" smtClean="0">
              <a:solidFill>
                <a:srgbClr val="002060"/>
              </a:solidFill>
              <a:cs typeface="Times New Roman" pitchFamily="18" charset="0"/>
            </a:endParaRPr>
          </a:p>
          <a:p>
            <a:pPr algn="ctr" eaLnBrk="1" hangingPunct="1">
              <a:defRPr/>
            </a:pPr>
            <a:r>
              <a:rPr lang="en-GB" sz="2800" dirty="0" smtClean="0">
                <a:solidFill>
                  <a:srgbClr val="002060"/>
                </a:solidFill>
                <a:cs typeface="Times New Roman" pitchFamily="18" charset="0"/>
              </a:rPr>
              <a:t>Lecturer &amp; Honorary Consultant </a:t>
            </a:r>
            <a:r>
              <a:rPr lang="en-GB" sz="2800" dirty="0" err="1" smtClean="0">
                <a:solidFill>
                  <a:srgbClr val="002060"/>
                </a:solidFill>
                <a:cs typeface="Times New Roman" pitchFamily="18" charset="0"/>
              </a:rPr>
              <a:t>Hepatologist</a:t>
            </a:r>
            <a:endParaRPr lang="en-GB" sz="2800" dirty="0" smtClean="0">
              <a:solidFill>
                <a:srgbClr val="002060"/>
              </a:solidFill>
              <a:cs typeface="Times New Roman" pitchFamily="18" charset="0"/>
            </a:endParaRPr>
          </a:p>
          <a:p>
            <a:pPr algn="ctr" eaLnBrk="1" hangingPunct="1">
              <a:defRPr/>
            </a:pPr>
            <a:r>
              <a:rPr lang="en-GB" sz="2800" dirty="0" smtClean="0">
                <a:solidFill>
                  <a:srgbClr val="002060"/>
                </a:solidFill>
                <a:cs typeface="Times New Roman" pitchFamily="18" charset="0"/>
              </a:rPr>
              <a:t>Imperial College London</a:t>
            </a:r>
            <a:endParaRPr lang="en-GB" sz="2800" dirty="0">
              <a:solidFill>
                <a:srgbClr val="002060"/>
              </a:solidFill>
              <a:cs typeface="Times New Roman" pitchFamily="18" charset="0"/>
            </a:endParaRPr>
          </a:p>
        </p:txBody>
      </p:sp>
      <p:pic>
        <p:nvPicPr>
          <p:cNvPr id="18436" name="Picture 3" descr="C:\Users\user\Pictures\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188913"/>
            <a:ext cx="1395413"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85775" y="280988"/>
            <a:ext cx="8174038" cy="1139825"/>
          </a:xfrm>
        </p:spPr>
        <p:txBody>
          <a:bodyPr/>
          <a:lstStyle/>
          <a:p>
            <a:pPr algn="ctr" eaLnBrk="1" hangingPunct="1"/>
            <a:r>
              <a:rPr lang="en-GB" sz="4400" smtClean="0"/>
              <a:t>SIRS in acute liver failure</a:t>
            </a:r>
          </a:p>
        </p:txBody>
      </p:sp>
      <p:sp>
        <p:nvSpPr>
          <p:cNvPr id="18435" name="Rectangle 3"/>
          <p:cNvSpPr>
            <a:spLocks noGrp="1" noChangeArrowheads="1"/>
          </p:cNvSpPr>
          <p:nvPr>
            <p:ph idx="1"/>
          </p:nvPr>
        </p:nvSpPr>
        <p:spPr>
          <a:xfrm>
            <a:off x="474663" y="1628775"/>
            <a:ext cx="8201025" cy="4968875"/>
          </a:xfrm>
        </p:spPr>
        <p:txBody>
          <a:bodyPr>
            <a:normAutofit fontScale="85000" lnSpcReduction="20000"/>
          </a:bodyPr>
          <a:lstStyle/>
          <a:p>
            <a:pPr eaLnBrk="1" hangingPunct="1">
              <a:buFont typeface="Arial" pitchFamily="34" charset="0"/>
              <a:buChar char="•"/>
              <a:defRPr/>
            </a:pPr>
            <a:r>
              <a:rPr lang="en-GB" sz="2000" b="1" dirty="0"/>
              <a:t>ALF has </a:t>
            </a:r>
            <a:r>
              <a:rPr lang="en-GB" sz="2000" b="1" dirty="0" smtClean="0"/>
              <a:t>striking phenotypic </a:t>
            </a:r>
            <a:r>
              <a:rPr lang="en-GB" sz="2000" b="1" dirty="0"/>
              <a:t>similarities with septic shock</a:t>
            </a:r>
            <a:r>
              <a:rPr lang="en-GB" sz="2000" dirty="0"/>
              <a:t>:</a:t>
            </a:r>
          </a:p>
          <a:p>
            <a:pPr eaLnBrk="1" hangingPunct="1">
              <a:buFont typeface="Wingdings" pitchFamily="2" charset="2"/>
              <a:buNone/>
              <a:defRPr/>
            </a:pPr>
            <a:r>
              <a:rPr lang="en-GB" sz="2000" dirty="0"/>
              <a:t>	</a:t>
            </a:r>
            <a:r>
              <a:rPr lang="en-GB" sz="2000" dirty="0" err="1"/>
              <a:t>hyperdynamic</a:t>
            </a:r>
            <a:r>
              <a:rPr lang="en-GB" sz="2000" dirty="0"/>
              <a:t> circulation</a:t>
            </a:r>
          </a:p>
          <a:p>
            <a:pPr eaLnBrk="1" hangingPunct="1">
              <a:buFont typeface="Wingdings" pitchFamily="2" charset="2"/>
              <a:buNone/>
              <a:defRPr/>
            </a:pPr>
            <a:r>
              <a:rPr lang="en-GB" sz="2000" dirty="0"/>
              <a:t>	Increased CO state</a:t>
            </a:r>
          </a:p>
          <a:p>
            <a:pPr eaLnBrk="1" hangingPunct="1">
              <a:buFont typeface="Wingdings" pitchFamily="2" charset="2"/>
              <a:buNone/>
              <a:defRPr/>
            </a:pPr>
            <a:r>
              <a:rPr lang="en-GB" sz="2000" dirty="0"/>
              <a:t>	Profound peripheral vasodilatation</a:t>
            </a:r>
          </a:p>
          <a:p>
            <a:pPr eaLnBrk="1" hangingPunct="1">
              <a:buFont typeface="Wingdings" pitchFamily="2" charset="2"/>
              <a:buNone/>
              <a:defRPr/>
            </a:pPr>
            <a:r>
              <a:rPr lang="en-GB" sz="2000" dirty="0"/>
              <a:t>	Effective intravascular </a:t>
            </a:r>
            <a:r>
              <a:rPr lang="en-GB" sz="2000" dirty="0" smtClean="0"/>
              <a:t>depletion</a:t>
            </a:r>
          </a:p>
          <a:p>
            <a:pPr eaLnBrk="1" hangingPunct="1">
              <a:buFont typeface="Wingdings" pitchFamily="2" charset="2"/>
              <a:buNone/>
              <a:defRPr/>
            </a:pPr>
            <a:endParaRPr lang="en-GB" sz="2000" dirty="0" smtClean="0">
              <a:cs typeface="Arial" charset="0"/>
            </a:endParaRPr>
          </a:p>
          <a:p>
            <a:pPr eaLnBrk="1" hangingPunct="1">
              <a:buFont typeface="Arial" pitchFamily="34" charset="0"/>
              <a:buChar char="•"/>
              <a:defRPr/>
            </a:pPr>
            <a:r>
              <a:rPr lang="en-GB" sz="2000" b="1" dirty="0" smtClean="0">
                <a:cs typeface="Arial" charset="0"/>
              </a:rPr>
              <a:t>Occurrence of SIRS in acute liver failure (ALF) is well recognised</a:t>
            </a:r>
            <a:r>
              <a:rPr lang="en-GB" sz="2000" dirty="0" smtClean="0">
                <a:cs typeface="Arial" charset="0"/>
              </a:rPr>
              <a:t> (Rolando et al </a:t>
            </a:r>
            <a:r>
              <a:rPr lang="en-GB" sz="2000" dirty="0" err="1" smtClean="0">
                <a:cs typeface="Arial" charset="0"/>
              </a:rPr>
              <a:t>Hepatology</a:t>
            </a:r>
            <a:r>
              <a:rPr lang="en-GB" sz="2000" dirty="0" smtClean="0">
                <a:cs typeface="Arial" charset="0"/>
              </a:rPr>
              <a:t> 2000, Vaquero et al Gastroenterology 2003)</a:t>
            </a:r>
          </a:p>
          <a:p>
            <a:pPr eaLnBrk="1" hangingPunct="1">
              <a:buFont typeface="Wingdings" pitchFamily="2" charset="2"/>
              <a:buNone/>
              <a:defRPr/>
            </a:pPr>
            <a:endParaRPr lang="en-GB" sz="2000" dirty="0" smtClean="0">
              <a:cs typeface="Arial" charset="0"/>
            </a:endParaRPr>
          </a:p>
          <a:p>
            <a:pPr eaLnBrk="1" hangingPunct="1">
              <a:buFont typeface="Arial" pitchFamily="34" charset="0"/>
              <a:buChar char="•"/>
              <a:defRPr/>
            </a:pPr>
            <a:r>
              <a:rPr lang="en-GB" sz="2000" b="1" dirty="0" smtClean="0">
                <a:cs typeface="Arial" charset="0"/>
              </a:rPr>
              <a:t>SIRS was present in 40% patients with ALF in absence of infection</a:t>
            </a:r>
          </a:p>
          <a:p>
            <a:pPr eaLnBrk="1" hangingPunct="1">
              <a:buFont typeface="Arial" pitchFamily="34" charset="0"/>
              <a:buChar char="•"/>
              <a:defRPr/>
            </a:pPr>
            <a:endParaRPr lang="en-GB" sz="2000" b="1" dirty="0" smtClean="0">
              <a:cs typeface="Arial" charset="0"/>
            </a:endParaRPr>
          </a:p>
          <a:p>
            <a:pPr eaLnBrk="1" hangingPunct="1">
              <a:buFont typeface="Arial" pitchFamily="34" charset="0"/>
              <a:buChar char="•"/>
              <a:defRPr/>
            </a:pPr>
            <a:r>
              <a:rPr lang="en-GB" sz="2000" b="1" dirty="0" smtClean="0">
                <a:cs typeface="Arial" charset="0"/>
              </a:rPr>
              <a:t>Massive elevations in both pro-(TNF-a, IL-1</a:t>
            </a:r>
            <a:r>
              <a:rPr lang="el-GR" sz="2000" b="1" dirty="0" smtClean="0">
                <a:cs typeface="Arial" charset="0"/>
              </a:rPr>
              <a:t>β</a:t>
            </a:r>
            <a:r>
              <a:rPr lang="en-GB" sz="2000" b="1" dirty="0" smtClean="0">
                <a:cs typeface="Arial" charset="0"/>
              </a:rPr>
              <a:t>, IL-6) &amp; anti-(IL-10) inflammatory cytokines</a:t>
            </a:r>
          </a:p>
          <a:p>
            <a:pPr eaLnBrk="1" hangingPunct="1">
              <a:buFont typeface="Wingdings" pitchFamily="2" charset="2"/>
              <a:buNone/>
              <a:defRPr/>
            </a:pPr>
            <a:endParaRPr lang="en-GB" sz="2000" b="1" dirty="0" smtClean="0">
              <a:cs typeface="Arial" charset="0"/>
            </a:endParaRPr>
          </a:p>
          <a:p>
            <a:pPr eaLnBrk="1" hangingPunct="1">
              <a:buFont typeface="Arial" pitchFamily="34" charset="0"/>
              <a:buChar char="•"/>
              <a:defRPr/>
            </a:pPr>
            <a:r>
              <a:rPr lang="en-GB" sz="2000" b="1" dirty="0" smtClean="0">
                <a:cs typeface="Arial" charset="0"/>
              </a:rPr>
              <a:t>Both studies demonstrated SIRS, independent of infection, is associated</a:t>
            </a:r>
            <a:r>
              <a:rPr lang="en-GB" sz="2000" dirty="0" smtClean="0">
                <a:cs typeface="Arial" charset="0"/>
              </a:rPr>
              <a:t>:</a:t>
            </a:r>
          </a:p>
          <a:p>
            <a:pPr eaLnBrk="1" hangingPunct="1">
              <a:buFont typeface="Wingdings" pitchFamily="2" charset="2"/>
              <a:buNone/>
              <a:defRPr/>
            </a:pPr>
            <a:r>
              <a:rPr lang="en-GB" sz="2000" dirty="0" smtClean="0">
                <a:cs typeface="Arial" charset="0"/>
              </a:rPr>
              <a:t>		severity of organ failure (SOFA, APACHE II)* </a:t>
            </a:r>
          </a:p>
          <a:p>
            <a:pPr eaLnBrk="1" hangingPunct="1">
              <a:buFont typeface="Wingdings" pitchFamily="2" charset="2"/>
              <a:buNone/>
              <a:defRPr/>
            </a:pPr>
            <a:r>
              <a:rPr lang="en-GB" sz="2000" dirty="0" smtClean="0">
                <a:cs typeface="Arial" charset="0"/>
              </a:rPr>
              <a:t>		↑ encephalopathy score</a:t>
            </a:r>
          </a:p>
          <a:p>
            <a:pPr eaLnBrk="1" hangingPunct="1">
              <a:buFont typeface="Wingdings" pitchFamily="2" charset="2"/>
              <a:buNone/>
              <a:defRPr/>
            </a:pPr>
            <a:r>
              <a:rPr lang="en-GB" sz="2000" dirty="0" smtClean="0">
                <a:cs typeface="Arial" charset="0"/>
              </a:rPr>
              <a:t>		poorer outcome</a:t>
            </a:r>
          </a:p>
          <a:p>
            <a:pPr eaLnBrk="1" hangingPunct="1">
              <a:buFont typeface="Wingdings" pitchFamily="2" charset="2"/>
              <a:buNone/>
              <a:defRPr/>
            </a:pPr>
            <a:endParaRPr lang="en-GB" sz="2000" dirty="0" smtClean="0">
              <a:cs typeface="Arial" charset="0"/>
            </a:endParaRPr>
          </a:p>
        </p:txBody>
      </p:sp>
      <p:sp>
        <p:nvSpPr>
          <p:cNvPr id="27652" name="TextBox 3"/>
          <p:cNvSpPr txBox="1">
            <a:spLocks noChangeArrowheads="1"/>
          </p:cNvSpPr>
          <p:nvPr/>
        </p:nvSpPr>
        <p:spPr bwMode="auto">
          <a:xfrm>
            <a:off x="0" y="6308725"/>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400"/>
              <a:t>* Schmidt et al, Crit Care Med ‘06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9750" y="0"/>
            <a:ext cx="8229600" cy="1143000"/>
          </a:xfrm>
        </p:spPr>
        <p:txBody>
          <a:bodyPr/>
          <a:lstStyle/>
          <a:p>
            <a:r>
              <a:rPr lang="en-GB" sz="3200" smtClean="0">
                <a:latin typeface="Impact" pitchFamily="34" charset="0"/>
              </a:rPr>
              <a:t>Macrophages :</a:t>
            </a:r>
            <a:br>
              <a:rPr lang="en-GB" sz="3200" smtClean="0">
                <a:latin typeface="Impact" pitchFamily="34" charset="0"/>
              </a:rPr>
            </a:br>
            <a:r>
              <a:rPr lang="en-GB" sz="3200" smtClean="0">
                <a:latin typeface="Impact" pitchFamily="34" charset="0"/>
              </a:rPr>
              <a:t> orchestrators of systemic inflammation</a:t>
            </a:r>
          </a:p>
        </p:txBody>
      </p:sp>
      <p:sp>
        <p:nvSpPr>
          <p:cNvPr id="28675" name="Content Placeholder 2"/>
          <p:cNvSpPr>
            <a:spLocks noGrp="1"/>
          </p:cNvSpPr>
          <p:nvPr>
            <p:ph idx="1"/>
          </p:nvPr>
        </p:nvSpPr>
        <p:spPr/>
        <p:txBody>
          <a:bodyPr/>
          <a:lstStyle/>
          <a:p>
            <a:endParaRPr lang="en-US" smtClean="0"/>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25538"/>
            <a:ext cx="7991475"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620713"/>
            <a:ext cx="7920037" cy="5688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699" name="Title 2"/>
          <p:cNvSpPr>
            <a:spLocks noGrp="1"/>
          </p:cNvSpPr>
          <p:nvPr>
            <p:ph type="title"/>
          </p:nvPr>
        </p:nvSpPr>
        <p:spPr>
          <a:xfrm>
            <a:off x="395288" y="-242888"/>
            <a:ext cx="8229600" cy="1143001"/>
          </a:xfrm>
        </p:spPr>
        <p:txBody>
          <a:bodyPr/>
          <a:lstStyle/>
          <a:p>
            <a:r>
              <a:rPr lang="en-GB" sz="3600" b="1" smtClean="0">
                <a:latin typeface="Times New Roman" pitchFamily="18" charset="0"/>
                <a:cs typeface="Times New Roman" pitchFamily="18" charset="0"/>
              </a:rPr>
              <a:t>Circulating cytokines in ALF</a:t>
            </a:r>
          </a:p>
        </p:txBody>
      </p:sp>
      <p:sp>
        <p:nvSpPr>
          <p:cNvPr id="29700" name="TextBox 3"/>
          <p:cNvSpPr txBox="1">
            <a:spLocks noChangeArrowheads="1"/>
          </p:cNvSpPr>
          <p:nvPr/>
        </p:nvSpPr>
        <p:spPr bwMode="auto">
          <a:xfrm>
            <a:off x="179388" y="6453188"/>
            <a:ext cx="2754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600">
                <a:latin typeface="Times New Roman" pitchFamily="18" charset="0"/>
                <a:cs typeface="Times New Roman" pitchFamily="18" charset="0"/>
              </a:rPr>
              <a:t>Antoniades et al, </a:t>
            </a:r>
            <a:r>
              <a:rPr lang="en-GB" sz="1600" i="1">
                <a:latin typeface="Times New Roman" pitchFamily="18" charset="0"/>
                <a:cs typeface="Times New Roman" pitchFamily="18" charset="0"/>
              </a:rPr>
              <a:t>J Hepatol ‘08</a:t>
            </a:r>
          </a:p>
        </p:txBody>
      </p:sp>
      <p:sp>
        <p:nvSpPr>
          <p:cNvPr id="5" name="Rectangle 4"/>
          <p:cNvSpPr/>
          <p:nvPr/>
        </p:nvSpPr>
        <p:spPr>
          <a:xfrm>
            <a:off x="5508625" y="2708275"/>
            <a:ext cx="2808288" cy="3168650"/>
          </a:xfrm>
          <a:prstGeom prst="rect">
            <a:avLst/>
          </a:prstGeom>
          <a:no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14350" y="-26988"/>
            <a:ext cx="8116888" cy="1139826"/>
          </a:xfrm>
        </p:spPr>
        <p:txBody>
          <a:bodyPr/>
          <a:lstStyle/>
          <a:p>
            <a:pPr algn="ctr" eaLnBrk="1" hangingPunct="1"/>
            <a:r>
              <a:rPr lang="en-GB" sz="3200" smtClean="0"/>
              <a:t>Encephalopathy &amp; Intracranial hypertension</a:t>
            </a:r>
          </a:p>
        </p:txBody>
      </p:sp>
      <p:sp>
        <p:nvSpPr>
          <p:cNvPr id="30723" name="Rectangle 3"/>
          <p:cNvSpPr>
            <a:spLocks noGrp="1" noChangeArrowheads="1"/>
          </p:cNvSpPr>
          <p:nvPr>
            <p:ph idx="1"/>
          </p:nvPr>
        </p:nvSpPr>
        <p:spPr>
          <a:xfrm>
            <a:off x="395288" y="1773238"/>
            <a:ext cx="8280400" cy="4772025"/>
          </a:xfrm>
        </p:spPr>
        <p:txBody>
          <a:bodyPr/>
          <a:lstStyle/>
          <a:p>
            <a:pPr eaLnBrk="1" hangingPunct="1">
              <a:lnSpc>
                <a:spcPct val="80000"/>
              </a:lnSpc>
            </a:pPr>
            <a:r>
              <a:rPr lang="en-GB" b="1" smtClean="0"/>
              <a:t>Encephalopathy</a:t>
            </a:r>
            <a:r>
              <a:rPr lang="en-GB" smtClean="0"/>
              <a:t>:</a:t>
            </a:r>
          </a:p>
          <a:p>
            <a:pPr eaLnBrk="1" hangingPunct="1">
              <a:lnSpc>
                <a:spcPct val="80000"/>
              </a:lnSpc>
            </a:pPr>
            <a:r>
              <a:rPr lang="en-GB" smtClean="0"/>
              <a:t>	</a:t>
            </a:r>
            <a:r>
              <a:rPr lang="en-GB" b="1" smtClean="0"/>
              <a:t>I/II</a:t>
            </a:r>
            <a:r>
              <a:rPr lang="en-GB" smtClean="0"/>
              <a:t>: mild disorientation, drowsiness, respond appropriately</a:t>
            </a:r>
          </a:p>
          <a:p>
            <a:pPr eaLnBrk="1" hangingPunct="1">
              <a:lnSpc>
                <a:spcPct val="80000"/>
              </a:lnSpc>
            </a:pPr>
            <a:endParaRPr lang="en-GB" smtClean="0"/>
          </a:p>
          <a:p>
            <a:pPr eaLnBrk="1" hangingPunct="1">
              <a:lnSpc>
                <a:spcPct val="80000"/>
              </a:lnSpc>
            </a:pPr>
            <a:r>
              <a:rPr lang="en-GB" smtClean="0"/>
              <a:t>	</a:t>
            </a:r>
            <a:r>
              <a:rPr lang="en-GB" b="1" smtClean="0"/>
              <a:t>III: </a:t>
            </a:r>
            <a:r>
              <a:rPr lang="en-GB" i="1" smtClean="0"/>
              <a:t>agitation</a:t>
            </a:r>
            <a:r>
              <a:rPr lang="en-GB" smtClean="0"/>
              <a:t> and disorientation, unable to follow commands</a:t>
            </a:r>
          </a:p>
          <a:p>
            <a:pPr eaLnBrk="1" hangingPunct="1">
              <a:lnSpc>
                <a:spcPct val="80000"/>
              </a:lnSpc>
            </a:pPr>
            <a:endParaRPr lang="en-GB" smtClean="0"/>
          </a:p>
          <a:p>
            <a:pPr eaLnBrk="1" hangingPunct="1">
              <a:lnSpc>
                <a:spcPct val="80000"/>
              </a:lnSpc>
            </a:pPr>
            <a:r>
              <a:rPr lang="en-GB" smtClean="0"/>
              <a:t>	</a:t>
            </a:r>
            <a:r>
              <a:rPr lang="en-GB" b="1" smtClean="0"/>
              <a:t>IV: </a:t>
            </a:r>
            <a:r>
              <a:rPr lang="en-GB" smtClean="0"/>
              <a:t>deep coma</a:t>
            </a:r>
          </a:p>
          <a:p>
            <a:pPr eaLnBrk="1" hangingPunct="1">
              <a:lnSpc>
                <a:spcPct val="90000"/>
              </a:lnSpc>
            </a:pPr>
            <a:endParaRPr lang="en-GB" smtClean="0"/>
          </a:p>
          <a:p>
            <a:pPr eaLnBrk="1" hangingPunct="1">
              <a:lnSpc>
                <a:spcPct val="90000"/>
              </a:lnSpc>
            </a:pPr>
            <a:r>
              <a:rPr lang="en-GB" b="1" smtClean="0"/>
              <a:t>Intracranial hypertension</a:t>
            </a:r>
            <a:r>
              <a:rPr lang="en-GB" smtClean="0"/>
              <a:t>: </a:t>
            </a:r>
          </a:p>
          <a:p>
            <a:pPr eaLnBrk="1" hangingPunct="1">
              <a:lnSpc>
                <a:spcPct val="90000"/>
              </a:lnSpc>
            </a:pPr>
            <a:r>
              <a:rPr lang="en-GB" smtClean="0"/>
              <a:t>	Occurs in grade IV encephalopathy:</a:t>
            </a:r>
          </a:p>
          <a:p>
            <a:pPr eaLnBrk="1" hangingPunct="1">
              <a:lnSpc>
                <a:spcPct val="90000"/>
              </a:lnSpc>
            </a:pPr>
            <a:endParaRPr lang="en-GB" smtClean="0"/>
          </a:p>
          <a:p>
            <a:pPr eaLnBrk="1" hangingPunct="1">
              <a:lnSpc>
                <a:spcPct val="90000"/>
              </a:lnSpc>
              <a:buFont typeface="Wingdings" pitchFamily="2" charset="2"/>
              <a:buNone/>
            </a:pPr>
            <a:r>
              <a:rPr lang="en-GB" smtClean="0"/>
              <a:t>	70% hyperacute liver failure</a:t>
            </a:r>
          </a:p>
          <a:p>
            <a:pPr eaLnBrk="1" hangingPunct="1">
              <a:lnSpc>
                <a:spcPct val="90000"/>
              </a:lnSpc>
              <a:buFont typeface="Wingdings" pitchFamily="2" charset="2"/>
              <a:buNone/>
            </a:pPr>
            <a:r>
              <a:rPr lang="en-GB" smtClean="0"/>
              <a:t>	55% acute liver failure</a:t>
            </a:r>
          </a:p>
          <a:p>
            <a:pPr eaLnBrk="1" hangingPunct="1">
              <a:lnSpc>
                <a:spcPct val="90000"/>
              </a:lnSpc>
              <a:buFont typeface="Wingdings" pitchFamily="2" charset="2"/>
              <a:buNone/>
            </a:pPr>
            <a:r>
              <a:rPr lang="en-GB" smtClean="0"/>
              <a:t>	Up to  15% subacute liver failure</a:t>
            </a:r>
          </a:p>
          <a:p>
            <a:pPr eaLnBrk="1" hangingPunct="1">
              <a:lnSpc>
                <a:spcPct val="90000"/>
              </a:lnSpc>
              <a:buFont typeface="Wingdings" pitchFamily="2" charset="2"/>
              <a:buNone/>
            </a:pPr>
            <a:endParaRPr lang="en-GB" smtClean="0"/>
          </a:p>
          <a:p>
            <a:pPr eaLnBrk="1" hangingPunct="1">
              <a:lnSpc>
                <a:spcPct val="90000"/>
              </a:lnSpc>
            </a:pPr>
            <a:r>
              <a:rPr lang="en-GB" smtClean="0"/>
              <a:t>Major cause of early mortality due to cerebral oedema and brainstem herniation</a:t>
            </a:r>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a:p>
            <a:pPr eaLnBrk="1" hangingPunct="1">
              <a:lnSpc>
                <a:spcPct val="90000"/>
              </a:lnSpc>
            </a:pPr>
            <a:endParaRPr lang="en-GB" smtClean="0"/>
          </a:p>
        </p:txBody>
      </p:sp>
      <p:sp>
        <p:nvSpPr>
          <p:cNvPr id="6" name="Rectangle 3"/>
          <p:cNvSpPr txBox="1">
            <a:spLocks noChangeArrowheads="1"/>
          </p:cNvSpPr>
          <p:nvPr/>
        </p:nvSpPr>
        <p:spPr bwMode="auto">
          <a:xfrm>
            <a:off x="179388" y="1844675"/>
            <a:ext cx="8496300" cy="4457700"/>
          </a:xfrm>
          <a:prstGeom prst="rect">
            <a:avLst/>
          </a:prstGeom>
          <a:noFill/>
          <a:ln w="9525">
            <a:noFill/>
            <a:miter lim="800000"/>
            <a:headEnd/>
            <a:tailEnd/>
          </a:ln>
        </p:spPr>
        <p:txBody>
          <a:bodyPr lIns="0" tIns="0" rIns="0" bIns="0"/>
          <a:lstStyle/>
          <a:p>
            <a:pPr marL="342900" indent="-342900">
              <a:lnSpc>
                <a:spcPct val="80000"/>
              </a:lnSpc>
              <a:spcBef>
                <a:spcPct val="20000"/>
              </a:spcBef>
              <a:buFont typeface="Wingdings" pitchFamily="2" charset="2"/>
              <a:buNone/>
              <a:defRPr/>
            </a:pPr>
            <a:endParaRPr lang="en-GB" sz="2800" kern="0" dirty="0">
              <a:solidFill>
                <a:srgbClr val="4B4F55"/>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457200" y="44450"/>
            <a:ext cx="8229600" cy="1143000"/>
          </a:xfrm>
        </p:spPr>
        <p:txBody>
          <a:bodyPr/>
          <a:lstStyle/>
          <a:p>
            <a:pPr algn="ctr" eaLnBrk="1" hangingPunct="1"/>
            <a:r>
              <a:rPr lang="en-GB" sz="3600" smtClean="0">
                <a:cs typeface="Times New Roman" pitchFamily="18" charset="0"/>
              </a:rPr>
              <a:t>Ammonia &amp; clinical studies</a:t>
            </a:r>
          </a:p>
        </p:txBody>
      </p:sp>
      <p:sp>
        <p:nvSpPr>
          <p:cNvPr id="31747" name="Content Placeholder 5"/>
          <p:cNvSpPr>
            <a:spLocks noGrp="1"/>
          </p:cNvSpPr>
          <p:nvPr>
            <p:ph idx="1"/>
          </p:nvPr>
        </p:nvSpPr>
        <p:spPr>
          <a:xfrm>
            <a:off x="250825" y="1557338"/>
            <a:ext cx="8229600" cy="4895850"/>
          </a:xfrm>
        </p:spPr>
        <p:txBody>
          <a:bodyPr/>
          <a:lstStyle/>
          <a:p>
            <a:pPr eaLnBrk="1" hangingPunct="1">
              <a:buFontTx/>
              <a:buChar char="•"/>
            </a:pPr>
            <a:r>
              <a:rPr lang="en-GB" b="1" smtClean="0">
                <a:latin typeface="Times New Roman" pitchFamily="18" charset="0"/>
                <a:cs typeface="Times New Roman" pitchFamily="18" charset="0"/>
              </a:rPr>
              <a:t>High circulating ammonia correlates</a:t>
            </a:r>
            <a:r>
              <a:rPr lang="en-GB" smtClean="0">
                <a:latin typeface="Times New Roman" pitchFamily="18" charset="0"/>
                <a:cs typeface="Times New Roman" pitchFamily="18" charset="0"/>
              </a:rPr>
              <a:t>:</a:t>
            </a:r>
          </a:p>
          <a:p>
            <a:pPr eaLnBrk="1" hangingPunct="1"/>
            <a:r>
              <a:rPr lang="en-GB" smtClean="0">
                <a:latin typeface="Times New Roman" pitchFamily="18" charset="0"/>
                <a:cs typeface="Times New Roman" pitchFamily="18" charset="0"/>
              </a:rPr>
              <a:t>		encephalopathy</a:t>
            </a:r>
          </a:p>
          <a:p>
            <a:pPr eaLnBrk="1" hangingPunct="1"/>
            <a:r>
              <a:rPr lang="en-GB" smtClean="0">
                <a:latin typeface="Times New Roman" pitchFamily="18" charset="0"/>
                <a:cs typeface="Times New Roman" pitchFamily="18" charset="0"/>
              </a:rPr>
              <a:t>		cerebral oedema/raised ICP</a:t>
            </a:r>
          </a:p>
          <a:p>
            <a:pPr eaLnBrk="1" hangingPunct="1"/>
            <a:r>
              <a:rPr lang="en-GB" smtClean="0">
                <a:latin typeface="Times New Roman" pitchFamily="18" charset="0"/>
                <a:cs typeface="Times New Roman" pitchFamily="18" charset="0"/>
              </a:rPr>
              <a:t>		high mortality</a:t>
            </a:r>
          </a:p>
          <a:p>
            <a:pPr eaLnBrk="1" hangingPunct="1"/>
            <a:endParaRPr lang="en-GB" smtClean="0">
              <a:latin typeface="Times New Roman" pitchFamily="18" charset="0"/>
              <a:cs typeface="Times New Roman" pitchFamily="18" charset="0"/>
            </a:endParaRPr>
          </a:p>
          <a:p>
            <a:pPr eaLnBrk="1" hangingPunct="1">
              <a:buFontTx/>
              <a:buChar char="•"/>
            </a:pPr>
            <a:r>
              <a:rPr lang="en-GB" b="1" smtClean="0">
                <a:latin typeface="Times New Roman" pitchFamily="18" charset="0"/>
                <a:cs typeface="Times New Roman" pitchFamily="18" charset="0"/>
              </a:rPr>
              <a:t>Variable threshold concentrations for prediction of  cerebral oedema/complications</a:t>
            </a:r>
            <a:r>
              <a:rPr lang="en-GB" smtClean="0">
                <a:latin typeface="Times New Roman" pitchFamily="18" charset="0"/>
                <a:cs typeface="Times New Roman" pitchFamily="18" charset="0"/>
              </a:rPr>
              <a:t>:</a:t>
            </a:r>
          </a:p>
          <a:p>
            <a:pPr eaLnBrk="1" hangingPunct="1"/>
            <a:r>
              <a:rPr lang="en-GB" smtClean="0">
                <a:latin typeface="Times New Roman" pitchFamily="18" charset="0"/>
                <a:cs typeface="Times New Roman" pitchFamily="18" charset="0"/>
              </a:rPr>
              <a:t>		severe/progression  HE: &gt; 100-150</a:t>
            </a:r>
            <a:r>
              <a:rPr lang="el-GR" smtClean="0">
                <a:latin typeface="Times New Roman" pitchFamily="18" charset="0"/>
                <a:cs typeface="Times New Roman" pitchFamily="18" charset="0"/>
              </a:rPr>
              <a:t>μ</a:t>
            </a:r>
            <a:r>
              <a:rPr lang="en-GB" smtClean="0">
                <a:latin typeface="Times New Roman" pitchFamily="18" charset="0"/>
                <a:cs typeface="Times New Roman" pitchFamily="18" charset="0"/>
              </a:rPr>
              <a:t>mol/L*</a:t>
            </a:r>
          </a:p>
          <a:p>
            <a:pPr eaLnBrk="1" hangingPunct="1"/>
            <a:r>
              <a:rPr lang="en-GB" smtClean="0">
                <a:latin typeface="Times New Roman" pitchFamily="18" charset="0"/>
                <a:cs typeface="Times New Roman" pitchFamily="18" charset="0"/>
              </a:rPr>
              <a:t>		Risk of intracranial hypertension: &gt;200</a:t>
            </a:r>
            <a:r>
              <a:rPr lang="el-GR" smtClean="0">
                <a:latin typeface="Times New Roman" pitchFamily="18" charset="0"/>
                <a:cs typeface="Times New Roman" pitchFamily="18" charset="0"/>
              </a:rPr>
              <a:t>μ</a:t>
            </a:r>
            <a:r>
              <a:rPr lang="en-GB" smtClean="0">
                <a:latin typeface="Times New Roman" pitchFamily="18" charset="0"/>
                <a:cs typeface="Times New Roman" pitchFamily="18" charset="0"/>
              </a:rPr>
              <a:t>mol/L </a:t>
            </a:r>
          </a:p>
          <a:p>
            <a:pPr eaLnBrk="1" hangingPunct="1"/>
            <a:r>
              <a:rPr lang="en-GB" smtClean="0">
                <a:latin typeface="Times New Roman" pitchFamily="18" charset="0"/>
                <a:cs typeface="Times New Roman" pitchFamily="18" charset="0"/>
              </a:rPr>
              <a:t>		(sensitivity 25%; 92% sensitivity)</a:t>
            </a:r>
          </a:p>
          <a:p>
            <a:pPr eaLnBrk="1" hangingPunct="1"/>
            <a:endParaRPr lang="en-GB" smtClean="0">
              <a:latin typeface="Times New Roman" pitchFamily="18" charset="0"/>
              <a:cs typeface="Times New Roman" pitchFamily="18" charset="0"/>
            </a:endParaRPr>
          </a:p>
          <a:p>
            <a:pPr eaLnBrk="1" hangingPunct="1">
              <a:buFontTx/>
              <a:buChar char="•"/>
            </a:pPr>
            <a:r>
              <a:rPr lang="en-GB" b="1" smtClean="0">
                <a:latin typeface="Times New Roman" pitchFamily="18" charset="0"/>
                <a:cs typeface="Times New Roman" pitchFamily="18" charset="0"/>
              </a:rPr>
              <a:t>Risk factors for progression &amp; development HE:</a:t>
            </a:r>
          </a:p>
          <a:p>
            <a:pPr eaLnBrk="1" hangingPunct="1"/>
            <a:r>
              <a:rPr lang="en-GB" smtClean="0">
                <a:latin typeface="Times New Roman" pitchFamily="18" charset="0"/>
                <a:cs typeface="Times New Roman" pitchFamily="18" charset="0"/>
              </a:rPr>
              <a:t>		ammonia</a:t>
            </a:r>
          </a:p>
          <a:p>
            <a:pPr eaLnBrk="1" hangingPunct="1"/>
            <a:r>
              <a:rPr lang="en-GB" smtClean="0">
                <a:latin typeface="Times New Roman" pitchFamily="18" charset="0"/>
                <a:cs typeface="Times New Roman" pitchFamily="18" charset="0"/>
              </a:rPr>
              <a:t>		MELD&gt;32</a:t>
            </a:r>
          </a:p>
          <a:p>
            <a:pPr eaLnBrk="1" hangingPunct="1">
              <a:buFontTx/>
              <a:buChar char="•"/>
            </a:pPr>
            <a:r>
              <a:rPr lang="en-GB" smtClean="0">
                <a:latin typeface="Times New Roman" pitchFamily="18" charset="0"/>
                <a:cs typeface="Times New Roman" pitchFamily="18" charset="0"/>
              </a:rPr>
              <a:t>?other factors contribute to the development of HE/ICH</a:t>
            </a:r>
          </a:p>
          <a:p>
            <a:pPr eaLnBrk="1" hangingPunct="1"/>
            <a:r>
              <a:rPr lang="en-GB" smtClean="0">
                <a:latin typeface="Times New Roman" pitchFamily="18" charset="0"/>
                <a:cs typeface="Times New Roman" pitchFamily="18" charset="0"/>
              </a:rPr>
              <a:t>			</a:t>
            </a:r>
          </a:p>
          <a:p>
            <a:pPr eaLnBrk="1" hangingPunct="1"/>
            <a:r>
              <a:rPr lang="en-GB" smtClean="0">
                <a:latin typeface="Times New Roman" pitchFamily="18" charset="0"/>
                <a:cs typeface="Times New Roman" pitchFamily="18" charset="0"/>
              </a:rPr>
              <a:t>		</a:t>
            </a:r>
          </a:p>
        </p:txBody>
      </p:sp>
      <p:sp>
        <p:nvSpPr>
          <p:cNvPr id="31748" name="TextBox 6"/>
          <p:cNvSpPr txBox="1">
            <a:spLocks noChangeArrowheads="1"/>
          </p:cNvSpPr>
          <p:nvPr/>
        </p:nvSpPr>
        <p:spPr bwMode="auto">
          <a:xfrm>
            <a:off x="179388" y="6519863"/>
            <a:ext cx="7324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600">
                <a:latin typeface="Times New Roman" pitchFamily="18" charset="0"/>
                <a:cs typeface="Times New Roman" pitchFamily="18" charset="0"/>
              </a:rPr>
              <a:t>* Clemmesen et al, Hepatology ‘99; Bhatia et al, Gut ‘06; Bernal et al, Hepatology ‘07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eaLnBrk="1" hangingPunct="1"/>
            <a:r>
              <a:rPr lang="en-GB" sz="3600" smtClean="0">
                <a:cs typeface="Times New Roman" pitchFamily="18" charset="0"/>
              </a:rPr>
              <a:t>Ammonia &amp; encephalopathy</a:t>
            </a:r>
          </a:p>
        </p:txBody>
      </p:sp>
      <p:sp>
        <p:nvSpPr>
          <p:cNvPr id="32771" name="Content Placeholder 2"/>
          <p:cNvSpPr>
            <a:spLocks noGrp="1"/>
          </p:cNvSpPr>
          <p:nvPr>
            <p:ph idx="1"/>
          </p:nvPr>
        </p:nvSpPr>
        <p:spPr>
          <a:xfrm>
            <a:off x="900113" y="1700213"/>
            <a:ext cx="7543800" cy="4700587"/>
          </a:xfrm>
        </p:spPr>
        <p:txBody>
          <a:bodyPr/>
          <a:lstStyle/>
          <a:p>
            <a:pPr eaLnBrk="1" hangingPunct="1"/>
            <a:r>
              <a:rPr lang="en-GB" sz="2400" smtClean="0">
                <a:latin typeface="Times New Roman" pitchFamily="18" charset="0"/>
                <a:cs typeface="Times New Roman" pitchFamily="18" charset="0"/>
              </a:rPr>
              <a:t>Pathogenesis &amp; mechanisms incompletely understood</a:t>
            </a:r>
          </a:p>
          <a:p>
            <a:pPr eaLnBrk="1" hangingPunct="1"/>
            <a:endParaRPr lang="en-GB" sz="2400" smtClean="0">
              <a:latin typeface="Times New Roman" pitchFamily="18" charset="0"/>
              <a:cs typeface="Times New Roman" pitchFamily="18" charset="0"/>
            </a:endParaRPr>
          </a:p>
          <a:p>
            <a:pPr eaLnBrk="1" hangingPunct="1"/>
            <a:r>
              <a:rPr lang="en-GB" sz="2400" b="1" smtClean="0">
                <a:latin typeface="Times New Roman" pitchFamily="18" charset="0"/>
                <a:cs typeface="Times New Roman" pitchFamily="18" charset="0"/>
              </a:rPr>
              <a:t>Traditional theory</a:t>
            </a:r>
            <a:r>
              <a:rPr lang="en-GB" sz="2400" smtClean="0">
                <a:latin typeface="Times New Roman" pitchFamily="18" charset="0"/>
                <a:cs typeface="Times New Roman" pitchFamily="18" charset="0"/>
              </a:rPr>
              <a:t>: role of glutamine </a:t>
            </a:r>
          </a:p>
          <a:p>
            <a:pPr eaLnBrk="1" hangingPunct="1"/>
            <a:r>
              <a:rPr lang="en-GB" sz="2400" smtClean="0">
                <a:latin typeface="Times New Roman" pitchFamily="18" charset="0"/>
                <a:cs typeface="Times New Roman" pitchFamily="18" charset="0"/>
              </a:rPr>
              <a:t>	hyperammonaemia → ↑ astrocyte glutamine → astrocyte swelling →cerebral oedema/ICH </a:t>
            </a:r>
          </a:p>
          <a:p>
            <a:pPr eaLnBrk="1" hangingPunct="1"/>
            <a:endParaRPr lang="en-GB" sz="2400" smtClean="0">
              <a:latin typeface="Times New Roman" pitchFamily="18" charset="0"/>
              <a:cs typeface="Times New Roman" pitchFamily="18" charset="0"/>
            </a:endParaRPr>
          </a:p>
          <a:p>
            <a:pPr eaLnBrk="1" hangingPunct="1"/>
            <a:r>
              <a:rPr lang="en-GB" sz="2400" b="1" smtClean="0">
                <a:latin typeface="Times New Roman" pitchFamily="18" charset="0"/>
                <a:cs typeface="Times New Roman" pitchFamily="18" charset="0"/>
              </a:rPr>
              <a:t>Experimental models of ALF</a:t>
            </a:r>
            <a:r>
              <a:rPr lang="en-GB" sz="2400" smtClean="0">
                <a:latin typeface="Times New Roman" pitchFamily="18" charset="0"/>
                <a:cs typeface="Times New Roman" pitchFamily="18" charset="0"/>
              </a:rPr>
              <a:t>:  </a:t>
            </a:r>
          </a:p>
          <a:p>
            <a:pPr eaLnBrk="1" hangingPunct="1"/>
            <a:r>
              <a:rPr lang="en-GB" sz="2400" smtClean="0">
                <a:latin typeface="Times New Roman" pitchFamily="18" charset="0"/>
                <a:cs typeface="Times New Roman" pitchFamily="18" charset="0"/>
              </a:rPr>
              <a:t>	Changes in neurotransmitter synthesis/release</a:t>
            </a:r>
          </a:p>
          <a:p>
            <a:pPr eaLnBrk="1" hangingPunct="1"/>
            <a:r>
              <a:rPr lang="en-GB" sz="2400" smtClean="0">
                <a:latin typeface="Times New Roman" pitchFamily="18" charset="0"/>
                <a:cs typeface="Times New Roman" pitchFamily="18" charset="0"/>
              </a:rPr>
              <a:t>	neuronal oxidative stress/impaired mitochondrial function</a:t>
            </a:r>
          </a:p>
          <a:p>
            <a:pPr eaLnBrk="1" hangingPunct="1"/>
            <a:r>
              <a:rPr lang="en-GB" sz="2400" smtClean="0">
                <a:latin typeface="Times New Roman" pitchFamily="18" charset="0"/>
                <a:cs typeface="Times New Roman" pitchFamily="18" charset="0"/>
              </a:rPr>
              <a:t>	Astrocyte osmotic changes and swelling</a:t>
            </a:r>
          </a:p>
          <a:p>
            <a:pPr eaLnBrk="1" hangingPunct="1"/>
            <a:endParaRPr lang="en-GB" sz="24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en-GB" sz="3600" smtClean="0">
                <a:cs typeface="Times New Roman" pitchFamily="18" charset="0"/>
              </a:rPr>
              <a:t>Neuroinflammation &amp; HE</a:t>
            </a:r>
          </a:p>
        </p:txBody>
      </p:sp>
      <p:sp>
        <p:nvSpPr>
          <p:cNvPr id="33795" name="Content Placeholder 2"/>
          <p:cNvSpPr>
            <a:spLocks noGrp="1"/>
          </p:cNvSpPr>
          <p:nvPr>
            <p:ph sz="half" idx="1"/>
          </p:nvPr>
        </p:nvSpPr>
        <p:spPr>
          <a:xfrm>
            <a:off x="0" y="1600200"/>
            <a:ext cx="4716463" cy="4525963"/>
          </a:xfrm>
        </p:spPr>
        <p:txBody>
          <a:bodyPr/>
          <a:lstStyle/>
          <a:p>
            <a:pPr marL="0" indent="0" eaLnBrk="1" hangingPunct="1">
              <a:buFontTx/>
              <a:buChar char="•"/>
            </a:pPr>
            <a:r>
              <a:rPr lang="en-GB" sz="2400" b="1" smtClean="0">
                <a:latin typeface="Times New Roman" pitchFamily="18" charset="0"/>
                <a:cs typeface="Times New Roman" pitchFamily="18" charset="0"/>
              </a:rPr>
              <a:t>  Inflammation &amp; metabolic</a:t>
            </a:r>
          </a:p>
          <a:p>
            <a:pPr lvl="1" eaLnBrk="1" hangingPunct="1"/>
            <a:r>
              <a:rPr lang="en-GB" sz="2000" smtClean="0">
                <a:latin typeface="Times New Roman" pitchFamily="18" charset="0"/>
                <a:cs typeface="Times New Roman" pitchFamily="18" charset="0"/>
              </a:rPr>
              <a:t>mediators (ammonia/lactate)  play “synergisitc” role in pathogenesis of HE</a:t>
            </a:r>
          </a:p>
          <a:p>
            <a:pPr marL="0" indent="0" eaLnBrk="1" hangingPunct="1"/>
            <a:endParaRPr lang="en-GB" sz="2400" smtClean="0">
              <a:latin typeface="Times New Roman" pitchFamily="18" charset="0"/>
              <a:cs typeface="Times New Roman" pitchFamily="18" charset="0"/>
            </a:endParaRPr>
          </a:p>
          <a:p>
            <a:pPr marL="0" indent="0" eaLnBrk="1" hangingPunct="1">
              <a:buFontTx/>
              <a:buChar char="•"/>
            </a:pPr>
            <a:r>
              <a:rPr lang="en-GB" sz="2400" b="1" smtClean="0">
                <a:latin typeface="Times New Roman" pitchFamily="18" charset="0"/>
                <a:cs typeface="Times New Roman" pitchFamily="18" charset="0"/>
              </a:rPr>
              <a:t>  Activated microglial cells</a:t>
            </a:r>
            <a:r>
              <a:rPr lang="en-GB" sz="2400" smtClean="0">
                <a:latin typeface="Times New Roman" pitchFamily="18" charset="0"/>
                <a:cs typeface="Times New Roman" pitchFamily="18" charset="0"/>
              </a:rPr>
              <a:t>:  </a:t>
            </a:r>
          </a:p>
          <a:p>
            <a:pPr lvl="1" eaLnBrk="1" hangingPunct="1"/>
            <a:r>
              <a:rPr lang="en-GB" sz="1800" smtClean="0">
                <a:latin typeface="Times New Roman" pitchFamily="18" charset="0"/>
                <a:cs typeface="Times New Roman" pitchFamily="18" charset="0"/>
              </a:rPr>
              <a:t>tissue macrophages</a:t>
            </a:r>
          </a:p>
          <a:p>
            <a:pPr lvl="1" eaLnBrk="1" hangingPunct="1"/>
            <a:r>
              <a:rPr lang="en-GB" sz="1800" smtClean="0">
                <a:latin typeface="Times New Roman" pitchFamily="18" charset="0"/>
                <a:cs typeface="Times New Roman" pitchFamily="18" charset="0"/>
              </a:rPr>
              <a:t>activated by inflammatory stimulus </a:t>
            </a:r>
          </a:p>
          <a:p>
            <a:pPr lvl="1" eaLnBrk="1" hangingPunct="1"/>
            <a:r>
              <a:rPr lang="en-GB" sz="1800" smtClean="0">
                <a:latin typeface="Times New Roman" pitchFamily="18" charset="0"/>
                <a:cs typeface="Times New Roman" pitchFamily="18" charset="0"/>
              </a:rPr>
              <a:t>implicated in other neuroinflammatory disorders</a:t>
            </a:r>
          </a:p>
          <a:p>
            <a:pPr lvl="1" eaLnBrk="1" hangingPunct="1"/>
            <a:r>
              <a:rPr lang="en-GB" sz="1800" smtClean="0">
                <a:latin typeface="Times New Roman" pitchFamily="18" charset="0"/>
                <a:cs typeface="Times New Roman" pitchFamily="18" charset="0"/>
              </a:rPr>
              <a:t>↑ pro-inflammatory cytokines (TNF-</a:t>
            </a:r>
            <a:r>
              <a:rPr lang="el-GR" sz="1800" smtClean="0">
                <a:latin typeface="Times New Roman" pitchFamily="18" charset="0"/>
                <a:cs typeface="Times New Roman" pitchFamily="18" charset="0"/>
              </a:rPr>
              <a:t>α</a:t>
            </a:r>
            <a:r>
              <a:rPr lang="en-GB" sz="1800" smtClean="0">
                <a:latin typeface="Times New Roman" pitchFamily="18" charset="0"/>
                <a:cs typeface="Times New Roman" pitchFamily="18" charset="0"/>
              </a:rPr>
              <a:t>, IL-1, IL-6)</a:t>
            </a:r>
          </a:p>
        </p:txBody>
      </p:sp>
      <p:pic>
        <p:nvPicPr>
          <p:cNvPr id="33796"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24413" y="1700213"/>
            <a:ext cx="3686175" cy="4249737"/>
          </a:xfrm>
        </p:spPr>
      </p:pic>
      <p:cxnSp>
        <p:nvCxnSpPr>
          <p:cNvPr id="17" name="Straight Arrow Connector 16"/>
          <p:cNvCxnSpPr/>
          <p:nvPr/>
        </p:nvCxnSpPr>
        <p:spPr>
          <a:xfrm flipH="1" flipV="1">
            <a:off x="6948488" y="3213100"/>
            <a:ext cx="863600" cy="3168650"/>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859338" y="4005263"/>
            <a:ext cx="936625" cy="2376487"/>
          </a:xfrm>
          <a:prstGeom prst="straightConnector1">
            <a:avLst/>
          </a:prstGeom>
          <a:ln w="508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3799" name="TextBox 19"/>
          <p:cNvSpPr txBox="1">
            <a:spLocks noChangeArrowheads="1"/>
          </p:cNvSpPr>
          <p:nvPr/>
        </p:nvSpPr>
        <p:spPr bwMode="auto">
          <a:xfrm>
            <a:off x="4500563" y="6381750"/>
            <a:ext cx="1073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t>Astrocyte</a:t>
            </a:r>
          </a:p>
        </p:txBody>
      </p:sp>
      <p:sp>
        <p:nvSpPr>
          <p:cNvPr id="33800" name="TextBox 20"/>
          <p:cNvSpPr txBox="1">
            <a:spLocks noChangeArrowheads="1"/>
          </p:cNvSpPr>
          <p:nvPr/>
        </p:nvSpPr>
        <p:spPr bwMode="auto">
          <a:xfrm>
            <a:off x="7308850" y="6381750"/>
            <a:ext cx="1481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t>Microglial cell</a:t>
            </a:r>
          </a:p>
        </p:txBody>
      </p:sp>
      <p:sp>
        <p:nvSpPr>
          <p:cNvPr id="33801" name="TextBox 21"/>
          <p:cNvSpPr txBox="1">
            <a:spLocks noChangeArrowheads="1"/>
          </p:cNvSpPr>
          <p:nvPr/>
        </p:nvSpPr>
        <p:spPr bwMode="auto">
          <a:xfrm flipH="1">
            <a:off x="250825" y="6453188"/>
            <a:ext cx="4033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400"/>
              <a:t>Butterworth et al, </a:t>
            </a:r>
            <a:r>
              <a:rPr lang="en-GB" sz="1400" i="1"/>
              <a:t>Neurochemistry  Int ‘12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smtClean="0"/>
              <a:t>Neuroinflammation &amp; HE</a:t>
            </a:r>
          </a:p>
        </p:txBody>
      </p:sp>
      <p:grpSp>
        <p:nvGrpSpPr>
          <p:cNvPr id="34819" name="Group 8"/>
          <p:cNvGrpSpPr>
            <a:grpSpLocks/>
          </p:cNvGrpSpPr>
          <p:nvPr/>
        </p:nvGrpSpPr>
        <p:grpSpPr bwMode="auto">
          <a:xfrm>
            <a:off x="179388" y="1196975"/>
            <a:ext cx="2835275" cy="1812925"/>
            <a:chOff x="729412" y="2479718"/>
            <a:chExt cx="2834475" cy="1813378"/>
          </a:xfrm>
        </p:grpSpPr>
        <p:grpSp>
          <p:nvGrpSpPr>
            <p:cNvPr id="34839" name="Group 4"/>
            <p:cNvGrpSpPr>
              <a:grpSpLocks/>
            </p:cNvGrpSpPr>
            <p:nvPr/>
          </p:nvGrpSpPr>
          <p:grpSpPr bwMode="auto">
            <a:xfrm>
              <a:off x="1403648" y="2996952"/>
              <a:ext cx="2160239" cy="1296144"/>
              <a:chOff x="1145968" y="2276873"/>
              <a:chExt cx="2402174" cy="1425665"/>
            </a:xfrm>
          </p:grpSpPr>
          <p:sp>
            <p:nvSpPr>
              <p:cNvPr id="34841" name="Freeform 152"/>
              <p:cNvSpPr>
                <a:spLocks/>
              </p:cNvSpPr>
              <p:nvPr/>
            </p:nvSpPr>
            <p:spPr bwMode="auto">
              <a:xfrm>
                <a:off x="1359312" y="2365247"/>
                <a:ext cx="2188830" cy="1337291"/>
              </a:xfrm>
              <a:custGeom>
                <a:avLst/>
                <a:gdLst>
                  <a:gd name="T0" fmla="*/ 1268097330 w 3151"/>
                  <a:gd name="T1" fmla="*/ 786568 h 2132"/>
                  <a:gd name="T2" fmla="*/ 276491395 w 3151"/>
                  <a:gd name="T3" fmla="*/ 18491871 h 2132"/>
                  <a:gd name="T4" fmla="*/ 175159877 w 3151"/>
                  <a:gd name="T5" fmla="*/ 42097695 h 2132"/>
                  <a:gd name="T6" fmla="*/ 153445245 w 3151"/>
                  <a:gd name="T7" fmla="*/ 47999461 h 2132"/>
                  <a:gd name="T8" fmla="*/ 88303412 w 3151"/>
                  <a:gd name="T9" fmla="*/ 83408823 h 2132"/>
                  <a:gd name="T10" fmla="*/ 59351265 w 3151"/>
                  <a:gd name="T11" fmla="*/ 112917026 h 2132"/>
                  <a:gd name="T12" fmla="*/ 52113749 w 3151"/>
                  <a:gd name="T13" fmla="*/ 130621697 h 2132"/>
                  <a:gd name="T14" fmla="*/ 44875527 w 3151"/>
                  <a:gd name="T15" fmla="*/ 419799570 h 2132"/>
                  <a:gd name="T16" fmla="*/ 8685855 w 3151"/>
                  <a:gd name="T17" fmla="*/ 520126457 h 2132"/>
                  <a:gd name="T18" fmla="*/ 1447643 w 3151"/>
                  <a:gd name="T19" fmla="*/ 543732894 h 2132"/>
                  <a:gd name="T20" fmla="*/ 8685855 w 3151"/>
                  <a:gd name="T21" fmla="*/ 756189730 h 2132"/>
                  <a:gd name="T22" fmla="*/ 30399801 w 3151"/>
                  <a:gd name="T23" fmla="*/ 779796167 h 2132"/>
                  <a:gd name="T24" fmla="*/ 240301732 w 3151"/>
                  <a:gd name="T25" fmla="*/ 838811946 h 2132"/>
                  <a:gd name="T26" fmla="*/ 414013315 w 3151"/>
                  <a:gd name="T27" fmla="*/ 815205509 h 2132"/>
                  <a:gd name="T28" fmla="*/ 500869758 w 3151"/>
                  <a:gd name="T29" fmla="*/ 762091496 h 2132"/>
                  <a:gd name="T30" fmla="*/ 544297632 w 3151"/>
                  <a:gd name="T31" fmla="*/ 673567514 h 2132"/>
                  <a:gd name="T32" fmla="*/ 566011569 w 3151"/>
                  <a:gd name="T33" fmla="*/ 655862686 h 2132"/>
                  <a:gd name="T34" fmla="*/ 580487296 w 3151"/>
                  <a:gd name="T35" fmla="*/ 638158015 h 2132"/>
                  <a:gd name="T36" fmla="*/ 652867318 w 3151"/>
                  <a:gd name="T37" fmla="*/ 490618254 h 2132"/>
                  <a:gd name="T38" fmla="*/ 660105528 w 3151"/>
                  <a:gd name="T39" fmla="*/ 472913583 h 2132"/>
                  <a:gd name="T40" fmla="*/ 703533402 w 3151"/>
                  <a:gd name="T41" fmla="*/ 449307146 h 2132"/>
                  <a:gd name="T42" fmla="*/ 746961450 w 3151"/>
                  <a:gd name="T43" fmla="*/ 407996038 h 2132"/>
                  <a:gd name="T44" fmla="*/ 826579683 w 3151"/>
                  <a:gd name="T45" fmla="*/ 360783791 h 2132"/>
                  <a:gd name="T46" fmla="*/ 1079909412 w 3151"/>
                  <a:gd name="T47" fmla="*/ 266357965 h 2132"/>
                  <a:gd name="T48" fmla="*/ 1123337286 w 3151"/>
                  <a:gd name="T49" fmla="*/ 242751528 h 2132"/>
                  <a:gd name="T50" fmla="*/ 1145051223 w 3151"/>
                  <a:gd name="T51" fmla="*/ 236850389 h 2132"/>
                  <a:gd name="T52" fmla="*/ 1304287688 w 3151"/>
                  <a:gd name="T53" fmla="*/ 189637515 h 2132"/>
                  <a:gd name="T54" fmla="*/ 1383905226 w 3151"/>
                  <a:gd name="T55" fmla="*/ 130621697 h 2132"/>
                  <a:gd name="T56" fmla="*/ 1391143436 w 3151"/>
                  <a:gd name="T57" fmla="*/ 112917026 h 2132"/>
                  <a:gd name="T58" fmla="*/ 1282573751 w 3151"/>
                  <a:gd name="T59" fmla="*/ 6688336 h 2132"/>
                  <a:gd name="T60" fmla="*/ 1268097330 w 3151"/>
                  <a:gd name="T61" fmla="*/ 786568 h 2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51"/>
                  <a:gd name="T94" fmla="*/ 0 h 2132"/>
                  <a:gd name="T95" fmla="*/ 3151 w 3151"/>
                  <a:gd name="T96" fmla="*/ 2132 h 2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51" h="2132">
                    <a:moveTo>
                      <a:pt x="2628" y="2"/>
                    </a:moveTo>
                    <a:cubicBezTo>
                      <a:pt x="1835" y="134"/>
                      <a:pt x="3151" y="27"/>
                      <a:pt x="573" y="47"/>
                    </a:cubicBezTo>
                    <a:cubicBezTo>
                      <a:pt x="422" y="85"/>
                      <a:pt x="492" y="64"/>
                      <a:pt x="363" y="107"/>
                    </a:cubicBezTo>
                    <a:cubicBezTo>
                      <a:pt x="348" y="112"/>
                      <a:pt x="318" y="122"/>
                      <a:pt x="318" y="122"/>
                    </a:cubicBezTo>
                    <a:cubicBezTo>
                      <a:pt x="264" y="176"/>
                      <a:pt x="244" y="171"/>
                      <a:pt x="183" y="212"/>
                    </a:cubicBezTo>
                    <a:cubicBezTo>
                      <a:pt x="145" y="325"/>
                      <a:pt x="201" y="190"/>
                      <a:pt x="123" y="287"/>
                    </a:cubicBezTo>
                    <a:cubicBezTo>
                      <a:pt x="113" y="299"/>
                      <a:pt x="113" y="317"/>
                      <a:pt x="108" y="332"/>
                    </a:cubicBezTo>
                    <a:cubicBezTo>
                      <a:pt x="103" y="577"/>
                      <a:pt x="106" y="822"/>
                      <a:pt x="93" y="1067"/>
                    </a:cubicBezTo>
                    <a:cubicBezTo>
                      <a:pt x="90" y="1116"/>
                      <a:pt x="30" y="1276"/>
                      <a:pt x="18" y="1322"/>
                    </a:cubicBezTo>
                    <a:cubicBezTo>
                      <a:pt x="13" y="1342"/>
                      <a:pt x="3" y="1382"/>
                      <a:pt x="3" y="1382"/>
                    </a:cubicBezTo>
                    <a:cubicBezTo>
                      <a:pt x="8" y="1562"/>
                      <a:pt x="0" y="1743"/>
                      <a:pt x="18" y="1922"/>
                    </a:cubicBezTo>
                    <a:cubicBezTo>
                      <a:pt x="20" y="1947"/>
                      <a:pt x="48" y="1962"/>
                      <a:pt x="63" y="1982"/>
                    </a:cubicBezTo>
                    <a:cubicBezTo>
                      <a:pt x="170" y="2131"/>
                      <a:pt x="323" y="2122"/>
                      <a:pt x="498" y="2132"/>
                    </a:cubicBezTo>
                    <a:cubicBezTo>
                      <a:pt x="573" y="2125"/>
                      <a:pt x="782" y="2114"/>
                      <a:pt x="858" y="2072"/>
                    </a:cubicBezTo>
                    <a:cubicBezTo>
                      <a:pt x="929" y="2033"/>
                      <a:pt x="972" y="1981"/>
                      <a:pt x="1038" y="1937"/>
                    </a:cubicBezTo>
                    <a:cubicBezTo>
                      <a:pt x="1065" y="1856"/>
                      <a:pt x="1101" y="1793"/>
                      <a:pt x="1128" y="1712"/>
                    </a:cubicBezTo>
                    <a:cubicBezTo>
                      <a:pt x="1135" y="1692"/>
                      <a:pt x="1159" y="1683"/>
                      <a:pt x="1173" y="1667"/>
                    </a:cubicBezTo>
                    <a:cubicBezTo>
                      <a:pt x="1185" y="1653"/>
                      <a:pt x="1193" y="1637"/>
                      <a:pt x="1203" y="1622"/>
                    </a:cubicBezTo>
                    <a:cubicBezTo>
                      <a:pt x="1222" y="1489"/>
                      <a:pt x="1256" y="1344"/>
                      <a:pt x="1353" y="1247"/>
                    </a:cubicBezTo>
                    <a:cubicBezTo>
                      <a:pt x="1358" y="1232"/>
                      <a:pt x="1357" y="1213"/>
                      <a:pt x="1368" y="1202"/>
                    </a:cubicBezTo>
                    <a:cubicBezTo>
                      <a:pt x="1393" y="1177"/>
                      <a:pt x="1458" y="1142"/>
                      <a:pt x="1458" y="1142"/>
                    </a:cubicBezTo>
                    <a:cubicBezTo>
                      <a:pt x="1480" y="1077"/>
                      <a:pt x="1481" y="1059"/>
                      <a:pt x="1548" y="1037"/>
                    </a:cubicBezTo>
                    <a:cubicBezTo>
                      <a:pt x="1606" y="950"/>
                      <a:pt x="1629" y="1001"/>
                      <a:pt x="1713" y="917"/>
                    </a:cubicBezTo>
                    <a:cubicBezTo>
                      <a:pt x="1855" y="775"/>
                      <a:pt x="2053" y="739"/>
                      <a:pt x="2238" y="677"/>
                    </a:cubicBezTo>
                    <a:cubicBezTo>
                      <a:pt x="2272" y="666"/>
                      <a:pt x="2294" y="628"/>
                      <a:pt x="2328" y="617"/>
                    </a:cubicBezTo>
                    <a:cubicBezTo>
                      <a:pt x="2343" y="612"/>
                      <a:pt x="2358" y="606"/>
                      <a:pt x="2373" y="602"/>
                    </a:cubicBezTo>
                    <a:cubicBezTo>
                      <a:pt x="2483" y="571"/>
                      <a:pt x="2607" y="546"/>
                      <a:pt x="2703" y="482"/>
                    </a:cubicBezTo>
                    <a:cubicBezTo>
                      <a:pt x="2746" y="418"/>
                      <a:pt x="2814" y="386"/>
                      <a:pt x="2868" y="332"/>
                    </a:cubicBezTo>
                    <a:cubicBezTo>
                      <a:pt x="2873" y="317"/>
                      <a:pt x="2883" y="303"/>
                      <a:pt x="2883" y="287"/>
                    </a:cubicBezTo>
                    <a:cubicBezTo>
                      <a:pt x="2883" y="4"/>
                      <a:pt x="2901" y="39"/>
                      <a:pt x="2658" y="17"/>
                    </a:cubicBezTo>
                    <a:cubicBezTo>
                      <a:pt x="2608" y="0"/>
                      <a:pt x="2597" y="2"/>
                      <a:pt x="2628" y="2"/>
                    </a:cubicBezTo>
                    <a:close/>
                  </a:path>
                </a:pathLst>
              </a:custGeom>
              <a:gradFill rotWithShape="0">
                <a:gsLst>
                  <a:gs pos="0">
                    <a:srgbClr val="5B2B04"/>
                  </a:gs>
                  <a:gs pos="100000">
                    <a:srgbClr val="974706"/>
                  </a:gs>
                </a:gsLst>
                <a:lin ang="2700000" scaled="1"/>
              </a:gradFill>
              <a:ln w="9525">
                <a:solidFill>
                  <a:srgbClr val="974706"/>
                </a:solidFill>
                <a:round/>
                <a:headEnd/>
                <a:tailEnd/>
              </a:ln>
            </p:spPr>
            <p:txBody>
              <a:bodyPr/>
              <a:lstStyle/>
              <a:p>
                <a:endParaRPr lang="en-GB"/>
              </a:p>
            </p:txBody>
          </p:sp>
          <p:sp>
            <p:nvSpPr>
              <p:cNvPr id="34842" name="AutoShape 151"/>
              <p:cNvSpPr>
                <a:spLocks noChangeArrowheads="1"/>
              </p:cNvSpPr>
              <p:nvPr/>
            </p:nvSpPr>
            <p:spPr bwMode="auto">
              <a:xfrm>
                <a:off x="1145968" y="2276873"/>
                <a:ext cx="463975" cy="518424"/>
              </a:xfrm>
              <a:prstGeom prst="lightningBolt">
                <a:avLst/>
              </a:prstGeom>
              <a:gradFill rotWithShape="0">
                <a:gsLst>
                  <a:gs pos="0">
                    <a:srgbClr val="FFFF00"/>
                  </a:gs>
                  <a:gs pos="100000">
                    <a:srgbClr val="FFFFCC"/>
                  </a:gs>
                </a:gsLst>
                <a:lin ang="2700000" scaled="1"/>
              </a:gradFill>
              <a:ln w="9525">
                <a:solidFill>
                  <a:srgbClr val="000000"/>
                </a:solidFill>
                <a:miter lim="800000"/>
                <a:headEnd/>
                <a:tailEnd/>
              </a:ln>
            </p:spPr>
            <p:txBody>
              <a:bodyPr/>
              <a:lstStyle/>
              <a:p>
                <a:endParaRPr lang="en-US"/>
              </a:p>
            </p:txBody>
          </p:sp>
        </p:grpSp>
        <p:sp>
          <p:nvSpPr>
            <p:cNvPr id="8" name="TextBox 7"/>
            <p:cNvSpPr txBox="1"/>
            <p:nvPr/>
          </p:nvSpPr>
          <p:spPr>
            <a:xfrm>
              <a:off x="729412" y="2479718"/>
              <a:ext cx="1395018" cy="1076594"/>
            </a:xfrm>
            <a:prstGeom prst="rect">
              <a:avLst/>
            </a:prstGeom>
            <a:noFill/>
          </p:spPr>
          <p:txBody>
            <a:bodyPr>
              <a:spAutoFit/>
            </a:bodyPr>
            <a:lstStyle/>
            <a:p>
              <a:pPr>
                <a:defRPr/>
              </a:pPr>
              <a:r>
                <a:rPr lang="en-GB" sz="1600" b="1" dirty="0">
                  <a:solidFill>
                    <a:srgbClr val="FF0000"/>
                  </a:solidFill>
                  <a:effectLst>
                    <a:outerShdw blurRad="38100" dist="38100" dir="2700000" algn="tl">
                      <a:srgbClr val="000000">
                        <a:alpha val="43137"/>
                      </a:srgbClr>
                    </a:outerShdw>
                  </a:effectLst>
                </a:rPr>
                <a:t>Acute liver injury</a:t>
              </a:r>
            </a:p>
            <a:p>
              <a:pPr>
                <a:defRPr/>
              </a:pPr>
              <a:r>
                <a:rPr lang="en-GB" sz="1600" dirty="0"/>
                <a:t>-toxic</a:t>
              </a:r>
            </a:p>
            <a:p>
              <a:pPr>
                <a:defRPr/>
              </a:pPr>
              <a:r>
                <a:rPr lang="en-GB" sz="1600" dirty="0"/>
                <a:t>- viral</a:t>
              </a:r>
            </a:p>
          </p:txBody>
        </p:sp>
      </p:grpSp>
      <p:sp>
        <p:nvSpPr>
          <p:cNvPr id="10" name="Right Arrow 9"/>
          <p:cNvSpPr/>
          <p:nvPr/>
        </p:nvSpPr>
        <p:spPr>
          <a:xfrm>
            <a:off x="3059113" y="1700213"/>
            <a:ext cx="2233612" cy="360362"/>
          </a:xfrm>
          <a:prstGeom prst="rightArrow">
            <a:avLst>
              <a:gd name="adj1" fmla="val 50000"/>
              <a:gd name="adj2" fmla="val 103069"/>
            </a:avLst>
          </a:prstGeom>
          <a:solidFill>
            <a:srgbClr val="FF0000"/>
          </a:solidFill>
          <a:ln>
            <a:solidFill>
              <a:schemeClr val="tx1"/>
            </a:solidFill>
          </a:ln>
          <a:effectLst>
            <a:outerShdw blurRad="1270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extBox 10"/>
          <p:cNvSpPr txBox="1">
            <a:spLocks noChangeArrowheads="1"/>
          </p:cNvSpPr>
          <p:nvPr/>
        </p:nvSpPr>
        <p:spPr bwMode="auto">
          <a:xfrm>
            <a:off x="611188" y="4797425"/>
            <a:ext cx="2557462" cy="522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sz="1400" b="1"/>
              <a:t>Systemic inflammation </a:t>
            </a:r>
          </a:p>
          <a:p>
            <a:pPr algn="ctr" eaLnBrk="1" hangingPunct="1"/>
            <a:r>
              <a:rPr lang="en-GB" sz="1400" b="1">
                <a:solidFill>
                  <a:srgbClr val="FF0000"/>
                </a:solidFill>
              </a:rPr>
              <a:t>(TNF-a, IL-1, IL-6)</a:t>
            </a:r>
          </a:p>
        </p:txBody>
      </p:sp>
      <p:sp>
        <p:nvSpPr>
          <p:cNvPr id="12" name="Right Arrow 11"/>
          <p:cNvSpPr/>
          <p:nvPr/>
        </p:nvSpPr>
        <p:spPr>
          <a:xfrm rot="5400000">
            <a:off x="935038" y="3752850"/>
            <a:ext cx="1296987" cy="360363"/>
          </a:xfrm>
          <a:prstGeom prst="rightArrow">
            <a:avLst>
              <a:gd name="adj1" fmla="val 50000"/>
              <a:gd name="adj2" fmla="val 103069"/>
            </a:avLst>
          </a:prstGeom>
          <a:solidFill>
            <a:srgbClr val="FF0000"/>
          </a:solidFill>
          <a:ln>
            <a:solidFill>
              <a:schemeClr val="tx1"/>
            </a:solidFill>
          </a:ln>
          <a:effectLst>
            <a:outerShdw blurRad="1270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TextBox 12"/>
          <p:cNvSpPr txBox="1">
            <a:spLocks noChangeArrowheads="1"/>
          </p:cNvSpPr>
          <p:nvPr/>
        </p:nvSpPr>
        <p:spPr bwMode="auto">
          <a:xfrm>
            <a:off x="5580063" y="3284538"/>
            <a:ext cx="1223962"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sz="1400" b="1"/>
              <a:t>Astrocyte swelling</a:t>
            </a:r>
            <a:endParaRPr lang="en-GB" sz="1400" b="1">
              <a:solidFill>
                <a:srgbClr val="FF0000"/>
              </a:solidFill>
            </a:endParaRPr>
          </a:p>
        </p:txBody>
      </p:sp>
      <p:sp>
        <p:nvSpPr>
          <p:cNvPr id="15" name="Right Arrow 14"/>
          <p:cNvSpPr/>
          <p:nvPr/>
        </p:nvSpPr>
        <p:spPr>
          <a:xfrm rot="5400000">
            <a:off x="6011863" y="2420938"/>
            <a:ext cx="792162" cy="360362"/>
          </a:xfrm>
          <a:prstGeom prst="rightArrow">
            <a:avLst>
              <a:gd name="adj1" fmla="val 50000"/>
              <a:gd name="adj2" fmla="val 103069"/>
            </a:avLst>
          </a:prstGeom>
          <a:solidFill>
            <a:srgbClr val="FF0000"/>
          </a:solidFill>
          <a:ln>
            <a:solidFill>
              <a:schemeClr val="tx1"/>
            </a:solidFill>
          </a:ln>
          <a:effectLst>
            <a:outerShdw blurRad="1270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Right Arrow 15"/>
          <p:cNvSpPr/>
          <p:nvPr/>
        </p:nvSpPr>
        <p:spPr>
          <a:xfrm>
            <a:off x="3203575" y="4941888"/>
            <a:ext cx="1512888" cy="358775"/>
          </a:xfrm>
          <a:prstGeom prst="rightArrow">
            <a:avLst>
              <a:gd name="adj1" fmla="val 50000"/>
              <a:gd name="adj2" fmla="val 103069"/>
            </a:avLst>
          </a:prstGeom>
          <a:solidFill>
            <a:srgbClr val="FF0000"/>
          </a:solidFill>
          <a:ln>
            <a:solidFill>
              <a:schemeClr val="tx1"/>
            </a:solidFill>
          </a:ln>
          <a:effectLst>
            <a:outerShdw blurRad="1270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 name="Arc 16"/>
          <p:cNvSpPr/>
          <p:nvPr/>
        </p:nvSpPr>
        <p:spPr>
          <a:xfrm rot="15126348">
            <a:off x="4614863" y="3262313"/>
            <a:ext cx="3962400" cy="3429000"/>
          </a:xfrm>
          <a:prstGeom prst="arc">
            <a:avLst>
              <a:gd name="adj1" fmla="val 15253568"/>
              <a:gd name="adj2" fmla="val 2224459"/>
            </a:avLst>
          </a:prstGeom>
          <a:noFill/>
          <a:ln w="63500">
            <a:solidFill>
              <a:srgbClr val="00206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dirty="0">
              <a:solidFill>
                <a:srgbClr val="002060"/>
              </a:solidFill>
            </a:endParaRPr>
          </a:p>
        </p:txBody>
      </p:sp>
      <p:sp>
        <p:nvSpPr>
          <p:cNvPr id="19" name="TextBox 18"/>
          <p:cNvSpPr txBox="1">
            <a:spLocks noChangeArrowheads="1"/>
          </p:cNvSpPr>
          <p:nvPr/>
        </p:nvSpPr>
        <p:spPr bwMode="auto">
          <a:xfrm>
            <a:off x="3079750" y="4356100"/>
            <a:ext cx="1852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200" b="1"/>
              <a:t>Liver –brain inflammatory axis</a:t>
            </a:r>
          </a:p>
        </p:txBody>
      </p:sp>
      <p:sp>
        <p:nvSpPr>
          <p:cNvPr id="21" name="TextBox 20"/>
          <p:cNvSpPr txBox="1">
            <a:spLocks noChangeArrowheads="1"/>
          </p:cNvSpPr>
          <p:nvPr/>
        </p:nvSpPr>
        <p:spPr bwMode="auto">
          <a:xfrm>
            <a:off x="5340350" y="1484313"/>
            <a:ext cx="212883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sz="1400" b="1"/>
              <a:t>Neurotoxins</a:t>
            </a:r>
          </a:p>
          <a:p>
            <a:pPr algn="ctr" eaLnBrk="1" hangingPunct="1"/>
            <a:r>
              <a:rPr lang="en-GB" sz="1400" b="1">
                <a:solidFill>
                  <a:srgbClr val="FF0000"/>
                </a:solidFill>
              </a:rPr>
              <a:t>(ammonia, lactate)</a:t>
            </a:r>
          </a:p>
        </p:txBody>
      </p:sp>
      <p:grpSp>
        <p:nvGrpSpPr>
          <p:cNvPr id="4" name="Group 25"/>
          <p:cNvGrpSpPr>
            <a:grpSpLocks/>
          </p:cNvGrpSpPr>
          <p:nvPr/>
        </p:nvGrpSpPr>
        <p:grpSpPr bwMode="auto">
          <a:xfrm>
            <a:off x="7019925" y="3141663"/>
            <a:ext cx="1296988" cy="1008062"/>
            <a:chOff x="7236296" y="4149080"/>
            <a:chExt cx="1296144" cy="1008112"/>
          </a:xfrm>
        </p:grpSpPr>
        <p:sp>
          <p:nvSpPr>
            <p:cNvPr id="22" name="Arc 21"/>
            <p:cNvSpPr/>
            <p:nvPr/>
          </p:nvSpPr>
          <p:spPr>
            <a:xfrm flipH="1">
              <a:off x="7236296" y="4364991"/>
              <a:ext cx="575888" cy="647732"/>
            </a:xfrm>
            <a:prstGeom prst="arc">
              <a:avLst>
                <a:gd name="adj1" fmla="val 16200000"/>
                <a:gd name="adj2" fmla="val 6177929"/>
              </a:avLst>
            </a:prstGeom>
            <a:noFill/>
            <a:ln w="762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4837" name="TextBox 22"/>
            <p:cNvSpPr txBox="1">
              <a:spLocks noChangeArrowheads="1"/>
            </p:cNvSpPr>
            <p:nvPr/>
          </p:nvSpPr>
          <p:spPr bwMode="auto">
            <a:xfrm>
              <a:off x="7452320" y="4149080"/>
              <a:ext cx="10486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600" b="1">
                  <a:solidFill>
                    <a:srgbClr val="002060"/>
                  </a:solidFill>
                </a:rPr>
                <a:t>glutamate</a:t>
              </a:r>
            </a:p>
          </p:txBody>
        </p:sp>
        <p:sp>
          <p:nvSpPr>
            <p:cNvPr id="34838" name="TextBox 23"/>
            <p:cNvSpPr txBox="1">
              <a:spLocks noChangeArrowheads="1"/>
            </p:cNvSpPr>
            <p:nvPr/>
          </p:nvSpPr>
          <p:spPr bwMode="auto">
            <a:xfrm>
              <a:off x="7490552" y="4818638"/>
              <a:ext cx="10418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600" b="1">
                  <a:solidFill>
                    <a:srgbClr val="FF0000"/>
                  </a:solidFill>
                </a:rPr>
                <a:t>glutamine</a:t>
              </a:r>
            </a:p>
          </p:txBody>
        </p:sp>
      </p:grpSp>
      <p:sp>
        <p:nvSpPr>
          <p:cNvPr id="25" name="TextBox 24"/>
          <p:cNvSpPr txBox="1">
            <a:spLocks noChangeArrowheads="1"/>
          </p:cNvSpPr>
          <p:nvPr/>
        </p:nvSpPr>
        <p:spPr bwMode="auto">
          <a:xfrm>
            <a:off x="5219700" y="4652963"/>
            <a:ext cx="1728788" cy="523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sz="1400" b="1"/>
              <a:t>Activated microglial cells</a:t>
            </a:r>
          </a:p>
        </p:txBody>
      </p:sp>
      <p:cxnSp>
        <p:nvCxnSpPr>
          <p:cNvPr id="28" name="Straight Arrow Connector 27"/>
          <p:cNvCxnSpPr/>
          <p:nvPr/>
        </p:nvCxnSpPr>
        <p:spPr>
          <a:xfrm flipV="1">
            <a:off x="6372225" y="4076700"/>
            <a:ext cx="0" cy="431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003800" y="4076700"/>
            <a:ext cx="1368425" cy="369888"/>
          </a:xfrm>
          <a:prstGeom prst="rect">
            <a:avLst/>
          </a:prstGeom>
          <a:noFill/>
        </p:spPr>
        <p:txBody>
          <a:bodyPr>
            <a:spAutoFit/>
          </a:bodyPr>
          <a:lstStyle/>
          <a:p>
            <a:pPr>
              <a:defRPr/>
            </a:pPr>
            <a:r>
              <a:rPr lang="en-GB" sz="900" b="1" dirty="0">
                <a:effectLst>
                  <a:outerShdw blurRad="38100" dist="38100" dir="2700000" algn="tl">
                    <a:srgbClr val="000000">
                      <a:alpha val="43137"/>
                    </a:srgbClr>
                  </a:outerShdw>
                </a:effectLst>
              </a:rPr>
              <a:t>TNF-a, IL-1, Il-6</a:t>
            </a:r>
          </a:p>
          <a:p>
            <a:pPr>
              <a:defRPr/>
            </a:pPr>
            <a:r>
              <a:rPr lang="en-GB" sz="900" b="1" dirty="0">
                <a:effectLst>
                  <a:outerShdw blurRad="38100" dist="38100" dir="2700000" algn="tl">
                    <a:srgbClr val="000000">
                      <a:alpha val="43137"/>
                    </a:srgbClr>
                  </a:outerShdw>
                </a:effectLst>
              </a:rPr>
              <a:t>ROS, RNI</a:t>
            </a:r>
          </a:p>
        </p:txBody>
      </p:sp>
      <p:sp>
        <p:nvSpPr>
          <p:cNvPr id="30" name="Right Arrow 29"/>
          <p:cNvSpPr/>
          <p:nvPr/>
        </p:nvSpPr>
        <p:spPr>
          <a:xfrm rot="3408101">
            <a:off x="6951663" y="5060950"/>
            <a:ext cx="1252537" cy="512763"/>
          </a:xfrm>
          <a:prstGeom prst="rightArrow">
            <a:avLst>
              <a:gd name="adj1" fmla="val 40715"/>
              <a:gd name="adj2" fmla="val 82608"/>
            </a:avLst>
          </a:prstGeom>
          <a:solidFill>
            <a:schemeClr val="tx1"/>
          </a:solidFill>
          <a:ln>
            <a:solidFill>
              <a:schemeClr val="tx1"/>
            </a:solidFill>
          </a:ln>
          <a:effectLst>
            <a:outerShdw blurRad="1270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31" name="Arc 30"/>
          <p:cNvSpPr/>
          <p:nvPr/>
        </p:nvSpPr>
        <p:spPr>
          <a:xfrm rot="16200000" flipH="1">
            <a:off x="4968875" y="4905376"/>
            <a:ext cx="574675" cy="647700"/>
          </a:xfrm>
          <a:prstGeom prst="arc">
            <a:avLst>
              <a:gd name="adj1" fmla="val 10134124"/>
              <a:gd name="adj2" fmla="val 3850201"/>
            </a:avLst>
          </a:prstGeom>
          <a:noFill/>
          <a:ln w="76200">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2" name="TextBox 31"/>
          <p:cNvSpPr txBox="1"/>
          <p:nvPr/>
        </p:nvSpPr>
        <p:spPr>
          <a:xfrm>
            <a:off x="6804025" y="5876925"/>
            <a:ext cx="2078038" cy="646113"/>
          </a:xfrm>
          <a:prstGeom prst="rect">
            <a:avLst/>
          </a:prstGeom>
          <a:noFill/>
        </p:spPr>
        <p:txBody>
          <a:bodyPr wrap="none">
            <a:spAutoFit/>
          </a:bodyPr>
          <a:lstStyle/>
          <a:p>
            <a:pPr algn="ctr">
              <a:defRPr/>
            </a:pPr>
            <a:r>
              <a:rPr lang="en-GB" b="1" dirty="0">
                <a:effectLst>
                  <a:outerShdw blurRad="38100" dist="38100" dir="2700000" algn="tl">
                    <a:srgbClr val="000000">
                      <a:alpha val="43137"/>
                    </a:srgbClr>
                  </a:outerShdw>
                </a:effectLst>
              </a:rPr>
              <a:t>CEREBRAL OEDEMA</a:t>
            </a:r>
          </a:p>
          <a:p>
            <a:pPr algn="ctr">
              <a:defRPr/>
            </a:pPr>
            <a:r>
              <a:rPr lang="en-GB" b="1" dirty="0">
                <a:effectLst>
                  <a:outerShdw blurRad="38100" dist="38100" dir="2700000" algn="tl">
                    <a:srgbClr val="000000">
                      <a:alpha val="43137"/>
                    </a:srgbClr>
                  </a:outerShdw>
                </a:effectLst>
              </a:rPr>
              <a:t>RAISED ICP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1"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linds(horizontal)">
                                      <p:cBhvr>
                                        <p:cTn id="45" dur="500"/>
                                        <p:tgtEl>
                                          <p:spTgt spid="1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blinds(horizontal)">
                                      <p:cBhvr>
                                        <p:cTn id="50" dur="500"/>
                                        <p:tgtEl>
                                          <p:spTgt spid="2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linds(horizontal)">
                                      <p:cBhvr>
                                        <p:cTn id="55" dur="500"/>
                                        <p:tgtEl>
                                          <p:spTgt spid="29"/>
                                        </p:tgtEl>
                                      </p:cBhvr>
                                    </p:animEffect>
                                  </p:childTnLst>
                                </p:cTn>
                              </p:par>
                              <p:par>
                                <p:cTn id="56" presetID="3" presetClass="entr" presetSubtype="10"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linds(horizontal)">
                                      <p:cBhvr>
                                        <p:cTn id="58" dur="500"/>
                                        <p:tgtEl>
                                          <p:spTgt spid="28"/>
                                        </p:tgtEl>
                                      </p:cBhvr>
                                    </p:animEffect>
                                  </p:childTnLst>
                                </p:cTn>
                              </p:par>
                              <p:par>
                                <p:cTn id="59" presetID="3" presetClass="entr" presetSubtype="1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blinds(horizontal)">
                                      <p:cBhvr>
                                        <p:cTn id="61" dur="500"/>
                                        <p:tgtEl>
                                          <p:spTgt spid="3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linds(horizontal)">
                                      <p:cBhvr>
                                        <p:cTn id="66" dur="500"/>
                                        <p:tgtEl>
                                          <p:spTgt spid="30"/>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linds(horizontal)">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5" grpId="1" animBg="1"/>
      <p:bldP spid="16" grpId="0" animBg="1"/>
      <p:bldP spid="19" grpId="0"/>
      <p:bldP spid="21" grpId="0" animBg="1"/>
      <p:bldP spid="25" grpId="0" animBg="1"/>
      <p:bldP spid="29" grpId="0"/>
      <p:bldP spid="30"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339975" y="260350"/>
            <a:ext cx="4244975" cy="1139825"/>
          </a:xfrm>
        </p:spPr>
        <p:txBody>
          <a:bodyPr/>
          <a:lstStyle/>
          <a:p>
            <a:pPr algn="ctr" eaLnBrk="1" hangingPunct="1"/>
            <a:r>
              <a:rPr lang="en-GB" sz="4000" smtClean="0"/>
              <a:t>Renal failure</a:t>
            </a:r>
          </a:p>
        </p:txBody>
      </p:sp>
      <p:sp>
        <p:nvSpPr>
          <p:cNvPr id="35843" name="Rectangle 3"/>
          <p:cNvSpPr>
            <a:spLocks noGrp="1" noChangeArrowheads="1"/>
          </p:cNvSpPr>
          <p:nvPr>
            <p:ph idx="1"/>
          </p:nvPr>
        </p:nvSpPr>
        <p:spPr/>
        <p:txBody>
          <a:bodyPr/>
          <a:lstStyle/>
          <a:p>
            <a:pPr eaLnBrk="1" hangingPunct="1">
              <a:lnSpc>
                <a:spcPct val="80000"/>
              </a:lnSpc>
            </a:pPr>
            <a:r>
              <a:rPr lang="en-GB" sz="2100" smtClean="0"/>
              <a:t>Common  45% of all cases overall</a:t>
            </a:r>
          </a:p>
          <a:p>
            <a:pPr eaLnBrk="1" hangingPunct="1">
              <a:lnSpc>
                <a:spcPct val="80000"/>
              </a:lnSpc>
            </a:pPr>
            <a:endParaRPr lang="en-GB" sz="2100" smtClean="0"/>
          </a:p>
          <a:p>
            <a:pPr eaLnBrk="1" hangingPunct="1">
              <a:lnSpc>
                <a:spcPct val="80000"/>
              </a:lnSpc>
            </a:pPr>
            <a:r>
              <a:rPr lang="en-GB" sz="2100" smtClean="0"/>
              <a:t>75% paracetamol ALF with grade IV encepaholopathy</a:t>
            </a:r>
          </a:p>
          <a:p>
            <a:pPr eaLnBrk="1" hangingPunct="1">
              <a:lnSpc>
                <a:spcPct val="80000"/>
              </a:lnSpc>
              <a:buFont typeface="Wingdings" pitchFamily="2" charset="2"/>
              <a:buNone/>
            </a:pPr>
            <a:endParaRPr lang="en-GB" sz="2100" smtClean="0"/>
          </a:p>
          <a:p>
            <a:pPr eaLnBrk="1" hangingPunct="1">
              <a:lnSpc>
                <a:spcPct val="80000"/>
              </a:lnSpc>
            </a:pPr>
            <a:r>
              <a:rPr lang="en-GB" sz="2100" smtClean="0"/>
              <a:t>Multifactorial - frequently ATN rather than HRS</a:t>
            </a:r>
          </a:p>
          <a:p>
            <a:pPr eaLnBrk="1" hangingPunct="1">
              <a:lnSpc>
                <a:spcPct val="80000"/>
              </a:lnSpc>
              <a:buFont typeface="Wingdings" pitchFamily="2" charset="2"/>
              <a:buNone/>
            </a:pPr>
            <a:endParaRPr lang="en-GB" sz="2100" smtClean="0"/>
          </a:p>
          <a:p>
            <a:pPr eaLnBrk="1" hangingPunct="1">
              <a:lnSpc>
                <a:spcPct val="80000"/>
              </a:lnSpc>
            </a:pPr>
            <a:r>
              <a:rPr lang="en-GB" sz="2100" smtClean="0"/>
              <a:t>Intolerant of haemodialysis</a:t>
            </a:r>
          </a:p>
          <a:p>
            <a:pPr lvl="1" eaLnBrk="1" hangingPunct="1">
              <a:lnSpc>
                <a:spcPct val="80000"/>
              </a:lnSpc>
            </a:pPr>
            <a:r>
              <a:rPr lang="en-GB" sz="1700" smtClean="0"/>
              <a:t>Haemodynamics and cerebral oedema</a:t>
            </a:r>
          </a:p>
          <a:p>
            <a:pPr eaLnBrk="1" hangingPunct="1">
              <a:lnSpc>
                <a:spcPct val="80000"/>
              </a:lnSpc>
            </a:pPr>
            <a:r>
              <a:rPr lang="en-GB" sz="2100" smtClean="0"/>
              <a:t>Buffer </a:t>
            </a:r>
          </a:p>
          <a:p>
            <a:pPr lvl="1" eaLnBrk="1" hangingPunct="1">
              <a:lnSpc>
                <a:spcPct val="80000"/>
              </a:lnSpc>
            </a:pPr>
            <a:r>
              <a:rPr lang="en-GB" sz="1700" smtClean="0"/>
              <a:t>sodium bicarbonate</a:t>
            </a:r>
          </a:p>
          <a:p>
            <a:pPr eaLnBrk="1" hangingPunct="1">
              <a:lnSpc>
                <a:spcPct val="80000"/>
              </a:lnSpc>
            </a:pPr>
            <a:r>
              <a:rPr lang="en-GB" sz="2100" smtClean="0"/>
              <a:t>Anticoagulation</a:t>
            </a:r>
          </a:p>
          <a:p>
            <a:pPr lvl="1" eaLnBrk="1" hangingPunct="1">
              <a:lnSpc>
                <a:spcPct val="80000"/>
              </a:lnSpc>
            </a:pPr>
            <a:r>
              <a:rPr lang="en-GB" sz="1700" smtClean="0"/>
              <a:t>epoprostenol, regional anticoagulation, </a:t>
            </a:r>
          </a:p>
          <a:p>
            <a:pPr eaLnBrk="1" hangingPunct="1">
              <a:lnSpc>
                <a:spcPct val="80000"/>
              </a:lnSpc>
            </a:pPr>
            <a:r>
              <a:rPr lang="en-GB" sz="2400" smtClean="0"/>
              <a:t>Does NOT respond to terlipressin/any other forms of “renal” inotropes!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06525" y="-100013"/>
            <a:ext cx="6334125" cy="1139826"/>
          </a:xfrm>
        </p:spPr>
        <p:txBody>
          <a:bodyPr/>
          <a:lstStyle/>
          <a:p>
            <a:pPr algn="ctr" eaLnBrk="1" hangingPunct="1"/>
            <a:r>
              <a:rPr lang="en-GB" sz="4000" smtClean="0"/>
              <a:t>Metabolic disorders</a:t>
            </a:r>
          </a:p>
        </p:txBody>
      </p:sp>
      <p:sp>
        <p:nvSpPr>
          <p:cNvPr id="36867" name="Rectangle 3"/>
          <p:cNvSpPr>
            <a:spLocks noGrp="1" noChangeArrowheads="1"/>
          </p:cNvSpPr>
          <p:nvPr>
            <p:ph idx="1"/>
          </p:nvPr>
        </p:nvSpPr>
        <p:spPr>
          <a:xfrm>
            <a:off x="323850" y="1943100"/>
            <a:ext cx="8058150" cy="4457700"/>
          </a:xfrm>
        </p:spPr>
        <p:txBody>
          <a:bodyPr/>
          <a:lstStyle/>
          <a:p>
            <a:pPr eaLnBrk="1" hangingPunct="1">
              <a:buFontTx/>
              <a:buChar char="•"/>
            </a:pPr>
            <a:r>
              <a:rPr lang="en-GB" b="1" smtClean="0"/>
              <a:t>Hypoglycaemia</a:t>
            </a:r>
            <a:r>
              <a:rPr lang="en-GB" smtClean="0"/>
              <a:t>- reduced gluconeogenesis</a:t>
            </a:r>
          </a:p>
          <a:p>
            <a:pPr eaLnBrk="1" hangingPunct="1"/>
            <a:endParaRPr lang="en-GB" smtClean="0"/>
          </a:p>
          <a:p>
            <a:pPr eaLnBrk="1" hangingPunct="1">
              <a:buFontTx/>
              <a:buChar char="•"/>
            </a:pPr>
            <a:r>
              <a:rPr lang="en-GB" b="1" smtClean="0"/>
              <a:t>Hyperlactataemia</a:t>
            </a:r>
            <a:r>
              <a:rPr lang="en-GB" smtClean="0"/>
              <a:t>- reduced hepatic lactate clearance to bicarbonate</a:t>
            </a:r>
          </a:p>
          <a:p>
            <a:pPr eaLnBrk="1" hangingPunct="1"/>
            <a:r>
              <a:rPr lang="en-GB" smtClean="0"/>
              <a:t>  </a:t>
            </a:r>
          </a:p>
          <a:p>
            <a:pPr eaLnBrk="1" hangingPunct="1">
              <a:buFontTx/>
              <a:buChar char="•"/>
            </a:pPr>
            <a:r>
              <a:rPr lang="en-GB" b="1" smtClean="0"/>
              <a:t>Hypophosphataemia</a:t>
            </a:r>
            <a:endParaRPr lang="en-GB" smtClean="0"/>
          </a:p>
          <a:p>
            <a:pPr eaLnBrk="1" hangingPunct="1"/>
            <a:endParaRPr lang="en-GB" smtClean="0"/>
          </a:p>
          <a:p>
            <a:pPr eaLnBrk="1" hangingPunct="1">
              <a:buFontTx/>
              <a:buChar char="•"/>
            </a:pPr>
            <a:r>
              <a:rPr lang="en-GB" b="1" smtClean="0"/>
              <a:t>Hyponatraemia </a:t>
            </a:r>
            <a:r>
              <a:rPr lang="en-GB" smtClean="0"/>
              <a:t>	</a:t>
            </a:r>
          </a:p>
          <a:p>
            <a:pPr eaLnBrk="1" hangingPunct="1"/>
            <a:endParaRPr lang="en-GB" smtClean="0"/>
          </a:p>
          <a:p>
            <a:pPr eaLnBrk="1" hangingPunct="1">
              <a:buFontTx/>
              <a:buChar char="•"/>
            </a:pPr>
            <a:r>
              <a:rPr lang="en-GB" b="1" smtClean="0"/>
              <a:t>Metabolic acidosis </a:t>
            </a:r>
            <a:r>
              <a:rPr lang="en-GB" smtClean="0"/>
              <a:t>(independent of renal function): </a:t>
            </a:r>
          </a:p>
          <a:p>
            <a:pPr eaLnBrk="1" hangingPunct="1"/>
            <a:r>
              <a:rPr lang="en-GB" smtClean="0"/>
              <a:t>	lactic acidosis, peripheral AV shunting (tissue hypoxia)</a:t>
            </a:r>
          </a:p>
          <a:p>
            <a:pPr eaLnBrk="1" hangingPunct="1"/>
            <a:endParaRPr lang="en-GB" smtClean="0"/>
          </a:p>
          <a:p>
            <a:pPr eaLnBrk="1" hangingPunct="1"/>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771775" y="0"/>
            <a:ext cx="3597275" cy="1139825"/>
          </a:xfrm>
        </p:spPr>
        <p:txBody>
          <a:bodyPr/>
          <a:lstStyle/>
          <a:p>
            <a:pPr algn="ctr" eaLnBrk="1" hangingPunct="1"/>
            <a:r>
              <a:rPr lang="en-GB" sz="4400" smtClean="0"/>
              <a:t>Definitions</a:t>
            </a:r>
          </a:p>
        </p:txBody>
      </p:sp>
      <p:sp>
        <p:nvSpPr>
          <p:cNvPr id="19459" name="Rectangle 3"/>
          <p:cNvSpPr>
            <a:spLocks noGrp="1" noChangeArrowheads="1"/>
          </p:cNvSpPr>
          <p:nvPr>
            <p:ph idx="1"/>
          </p:nvPr>
        </p:nvSpPr>
        <p:spPr>
          <a:xfrm>
            <a:off x="250825" y="1628775"/>
            <a:ext cx="8893175" cy="477838"/>
          </a:xfrm>
        </p:spPr>
        <p:txBody>
          <a:bodyPr/>
          <a:lstStyle/>
          <a:p>
            <a:pPr eaLnBrk="1" hangingPunct="1">
              <a:lnSpc>
                <a:spcPct val="90000"/>
              </a:lnSpc>
            </a:pPr>
            <a:r>
              <a:rPr lang="en-GB" sz="2400" b="1" smtClean="0"/>
              <a:t>Encephalopathy in a patient with NO previous liver disease</a:t>
            </a:r>
          </a:p>
          <a:p>
            <a:pPr eaLnBrk="1" hangingPunct="1">
              <a:lnSpc>
                <a:spcPct val="90000"/>
              </a:lnSpc>
              <a:buFont typeface="Wingdings" pitchFamily="2" charset="2"/>
              <a:buNone/>
            </a:pPr>
            <a:endParaRPr lang="en-GB" sz="2400" smtClean="0"/>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354263"/>
            <a:ext cx="8605838"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115888"/>
            <a:ext cx="8229600" cy="1143000"/>
          </a:xfrm>
        </p:spPr>
        <p:txBody>
          <a:bodyPr/>
          <a:lstStyle/>
          <a:p>
            <a:pPr algn="ctr"/>
            <a:r>
              <a:rPr lang="en-GB" sz="3600" smtClean="0">
                <a:cs typeface="Times New Roman" pitchFamily="18" charset="0"/>
              </a:rPr>
              <a:t>Hepatocellular death</a:t>
            </a:r>
          </a:p>
        </p:txBody>
      </p:sp>
      <p:sp>
        <p:nvSpPr>
          <p:cNvPr id="37891" name="Content Placeholder 2"/>
          <p:cNvSpPr>
            <a:spLocks noGrp="1"/>
          </p:cNvSpPr>
          <p:nvPr>
            <p:ph idx="1"/>
          </p:nvPr>
        </p:nvSpPr>
        <p:spPr>
          <a:xfrm>
            <a:off x="539750" y="1628775"/>
            <a:ext cx="8229600" cy="4968875"/>
          </a:xfrm>
        </p:spPr>
        <p:txBody>
          <a:bodyPr/>
          <a:lstStyle/>
          <a:p>
            <a:r>
              <a:rPr lang="en-GB" sz="2800" b="1" smtClean="0">
                <a:latin typeface="Times New Roman" pitchFamily="18" charset="0"/>
                <a:cs typeface="Times New Roman" pitchFamily="18" charset="0"/>
              </a:rPr>
              <a:t>Hepatic necrosis markers</a:t>
            </a:r>
            <a:r>
              <a:rPr lang="en-GB" sz="2800" smtClean="0">
                <a:latin typeface="Times New Roman" pitchFamily="18" charset="0"/>
                <a:cs typeface="Times New Roman" pitchFamily="18" charset="0"/>
              </a:rPr>
              <a:t>:</a:t>
            </a:r>
          </a:p>
          <a:p>
            <a:r>
              <a:rPr lang="en-GB" sz="2800" smtClean="0">
                <a:latin typeface="Times New Roman" pitchFamily="18" charset="0"/>
                <a:cs typeface="Times New Roman" pitchFamily="18" charset="0"/>
              </a:rPr>
              <a:t>		High Mobility Group Box-1 protein </a:t>
            </a:r>
          </a:p>
          <a:p>
            <a:r>
              <a:rPr lang="en-GB" sz="2800" smtClean="0">
                <a:latin typeface="Times New Roman" pitchFamily="18" charset="0"/>
                <a:cs typeface="Times New Roman" pitchFamily="18" charset="0"/>
              </a:rPr>
              <a:t>		(total &amp; acetylated HMGB1) </a:t>
            </a:r>
          </a:p>
          <a:p>
            <a:r>
              <a:rPr lang="en-GB" sz="2800" smtClean="0">
                <a:latin typeface="Times New Roman" pitchFamily="18" charset="0"/>
                <a:cs typeface="Times New Roman" pitchFamily="18" charset="0"/>
              </a:rPr>
              <a:t>		keratin-18 (K18)</a:t>
            </a:r>
          </a:p>
          <a:p>
            <a:r>
              <a:rPr lang="en-GB" sz="2800" smtClean="0">
                <a:latin typeface="Times New Roman" pitchFamily="18" charset="0"/>
                <a:cs typeface="Times New Roman" pitchFamily="18" charset="0"/>
              </a:rPr>
              <a:t>		M65 (CK-18)</a:t>
            </a:r>
          </a:p>
          <a:p>
            <a:r>
              <a:rPr lang="en-GB" sz="2800" smtClean="0">
                <a:latin typeface="Times New Roman" pitchFamily="18" charset="0"/>
                <a:cs typeface="Times New Roman" pitchFamily="18" charset="0"/>
              </a:rPr>
              <a:t>		Actin-free Gc Globulin (AF-Gc)</a:t>
            </a:r>
          </a:p>
          <a:p>
            <a:r>
              <a:rPr lang="en-GB" sz="2800" b="1" smtClean="0">
                <a:latin typeface="Times New Roman" pitchFamily="18" charset="0"/>
                <a:cs typeface="Times New Roman" pitchFamily="18" charset="0"/>
              </a:rPr>
              <a:t>Hepatic apoptosis markers</a:t>
            </a:r>
            <a:r>
              <a:rPr lang="en-GB" sz="2800" smtClean="0">
                <a:latin typeface="Times New Roman" pitchFamily="18" charset="0"/>
                <a:cs typeface="Times New Roman" pitchFamily="18" charset="0"/>
              </a:rPr>
              <a:t>:</a:t>
            </a:r>
          </a:p>
          <a:p>
            <a:r>
              <a:rPr lang="en-GB" sz="2800" smtClean="0">
                <a:latin typeface="Times New Roman" pitchFamily="18" charset="0"/>
                <a:cs typeface="Times New Roman" pitchFamily="18" charset="0"/>
              </a:rPr>
              <a:t>		cK-18</a:t>
            </a:r>
          </a:p>
          <a:p>
            <a:r>
              <a:rPr lang="en-GB" sz="2800" smtClean="0">
                <a:latin typeface="Times New Roman" pitchFamily="18" charset="0"/>
                <a:cs typeface="Times New Roman" pitchFamily="18" charset="0"/>
              </a:rPr>
              <a:t>		Caspase-3 cleaved CK-18 fragment (M30) 		</a:t>
            </a:r>
          </a:p>
          <a:p>
            <a:endParaRPr lang="en-GB" sz="2800" smtClean="0">
              <a:latin typeface="Times New Roman" pitchFamily="18" charset="0"/>
              <a:cs typeface="Times New Roman" pitchFamily="18" charset="0"/>
            </a:endParaRPr>
          </a:p>
          <a:p>
            <a:endParaRPr lang="en-GB" sz="2800" smtClean="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4450"/>
            <a:ext cx="8229600" cy="993775"/>
          </a:xfrm>
        </p:spPr>
        <p:txBody>
          <a:bodyPr/>
          <a:lstStyle/>
          <a:p>
            <a:pPr algn="ctr"/>
            <a:r>
              <a:rPr lang="en-GB" sz="3600" smtClean="0">
                <a:cs typeface="Times New Roman" pitchFamily="18" charset="0"/>
              </a:rPr>
              <a:t>Hepatocyte necrosis</a:t>
            </a:r>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2636838"/>
            <a:ext cx="37465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6" name="Group 10"/>
          <p:cNvGrpSpPr>
            <a:grpSpLocks/>
          </p:cNvGrpSpPr>
          <p:nvPr/>
        </p:nvGrpSpPr>
        <p:grpSpPr bwMode="auto">
          <a:xfrm>
            <a:off x="179388" y="2565400"/>
            <a:ext cx="4643437" cy="3959225"/>
            <a:chOff x="251520" y="1772816"/>
            <a:chExt cx="3960440" cy="3454499"/>
          </a:xfrm>
        </p:grpSpPr>
        <p:pic>
          <p:nvPicPr>
            <p:cNvPr id="389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772816"/>
              <a:ext cx="2021582" cy="185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645024"/>
              <a:ext cx="2200537" cy="158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6686" y="2132856"/>
              <a:ext cx="1835274" cy="134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2210" y="3789040"/>
              <a:ext cx="1809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7" name="TextBox 11"/>
          <p:cNvSpPr txBox="1">
            <a:spLocks noChangeArrowheads="1"/>
          </p:cNvSpPr>
          <p:nvPr/>
        </p:nvSpPr>
        <p:spPr bwMode="auto">
          <a:xfrm>
            <a:off x="468313" y="1557338"/>
            <a:ext cx="856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buFont typeface="Arial" charset="0"/>
              <a:buChar char="•"/>
            </a:pPr>
            <a:r>
              <a:rPr lang="en-GB">
                <a:latin typeface="Times New Roman" pitchFamily="18" charset="0"/>
                <a:cs typeface="Times New Roman" pitchFamily="18" charset="0"/>
              </a:rPr>
              <a:t>  </a:t>
            </a:r>
            <a:r>
              <a:rPr lang="en-GB" b="1">
                <a:latin typeface="Times New Roman" pitchFamily="18" charset="0"/>
                <a:cs typeface="Times New Roman" pitchFamily="18" charset="0"/>
              </a:rPr>
              <a:t>Necrosis (total K-18) is dominant form of cell death in early APAP</a:t>
            </a:r>
          </a:p>
          <a:p>
            <a:pPr eaLnBrk="1" hangingPunct="1">
              <a:buFont typeface="Arial" charset="0"/>
              <a:buChar char="•"/>
            </a:pPr>
            <a:r>
              <a:rPr lang="en-GB" b="1">
                <a:latin typeface="Times New Roman" pitchFamily="18" charset="0"/>
                <a:cs typeface="Times New Roman" pitchFamily="18" charset="0"/>
              </a:rPr>
              <a:t>  Apoptosis related marker (cK-18) not elevated at early stages of APAP </a:t>
            </a:r>
          </a:p>
          <a:p>
            <a:pPr eaLnBrk="1" hangingPunct="1">
              <a:buFont typeface="Arial" charset="0"/>
              <a:buChar char="•"/>
            </a:pPr>
            <a:r>
              <a:rPr lang="en-GB" b="1">
                <a:latin typeface="Times New Roman" pitchFamily="18" charset="0"/>
                <a:cs typeface="Times New Roman" pitchFamily="18" charset="0"/>
              </a:rPr>
              <a:t>  Acetylated form of HMGB-1 – released from activated immune cells</a:t>
            </a:r>
          </a:p>
          <a:p>
            <a:pPr eaLnBrk="1" hangingPunct="1"/>
            <a:r>
              <a:rPr lang="en-GB" b="1">
                <a:latin typeface="Times New Roman" pitchFamily="18" charset="0"/>
                <a:cs typeface="Times New Roman" pitchFamily="18" charset="0"/>
              </a:rPr>
              <a:t>			      elevated in patients with adverse outcome (died/OLT)</a:t>
            </a:r>
          </a:p>
        </p:txBody>
      </p:sp>
      <p:sp>
        <p:nvSpPr>
          <p:cNvPr id="38918" name="TextBox 4"/>
          <p:cNvSpPr txBox="1">
            <a:spLocks noChangeArrowheads="1"/>
          </p:cNvSpPr>
          <p:nvPr/>
        </p:nvSpPr>
        <p:spPr bwMode="auto">
          <a:xfrm>
            <a:off x="323850" y="6475413"/>
            <a:ext cx="2463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600">
                <a:latin typeface="Times New Roman" pitchFamily="18" charset="0"/>
                <a:cs typeface="Times New Roman" pitchFamily="18" charset="0"/>
              </a:rPr>
              <a:t>Antoine et al; </a:t>
            </a:r>
            <a:r>
              <a:rPr lang="en-GB" sz="1600" i="1">
                <a:latin typeface="Times New Roman" pitchFamily="18" charset="0"/>
                <a:cs typeface="Times New Roman" pitchFamily="18" charset="0"/>
              </a:rPr>
              <a:t>J Hepatol </a:t>
            </a:r>
            <a:r>
              <a:rPr lang="en-GB" sz="1600">
                <a:latin typeface="Times New Roman" pitchFamily="18" charset="0"/>
                <a:cs typeface="Times New Roman" pitchFamily="18" charset="0"/>
              </a:rPr>
              <a:t>‘12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6"/>
          <p:cNvSpPr>
            <a:spLocks noGrp="1"/>
          </p:cNvSpPr>
          <p:nvPr>
            <p:ph type="title"/>
          </p:nvPr>
        </p:nvSpPr>
        <p:spPr>
          <a:xfrm>
            <a:off x="2124075" y="333375"/>
            <a:ext cx="5832475" cy="719138"/>
          </a:xfrm>
        </p:spPr>
        <p:txBody>
          <a:bodyPr/>
          <a:lstStyle/>
          <a:p>
            <a:pPr eaLnBrk="1" hangingPunct="1"/>
            <a:r>
              <a:rPr lang="en-GB" sz="3600" smtClean="0">
                <a:cs typeface="Times New Roman" pitchFamily="18" charset="0"/>
              </a:rPr>
              <a:t>Hepatocyte regeneration </a:t>
            </a:r>
          </a:p>
        </p:txBody>
      </p:sp>
      <p:sp>
        <p:nvSpPr>
          <p:cNvPr id="39939" name="Text Placeholder 8"/>
          <p:cNvSpPr>
            <a:spLocks noGrp="1"/>
          </p:cNvSpPr>
          <p:nvPr>
            <p:ph type="body" idx="1"/>
          </p:nvPr>
        </p:nvSpPr>
        <p:spPr>
          <a:xfrm>
            <a:off x="539750" y="1268413"/>
            <a:ext cx="4040188" cy="639762"/>
          </a:xfrm>
        </p:spPr>
        <p:txBody>
          <a:bodyPr/>
          <a:lstStyle/>
          <a:p>
            <a:pPr eaLnBrk="1" hangingPunct="1"/>
            <a:r>
              <a:rPr lang="en-GB" smtClean="0"/>
              <a:t>Alpha fetoprotein (AFP)</a:t>
            </a:r>
          </a:p>
        </p:txBody>
      </p:sp>
      <p:pic>
        <p:nvPicPr>
          <p:cNvPr id="3994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2060575"/>
            <a:ext cx="4318000" cy="3455988"/>
          </a:xfrm>
        </p:spPr>
      </p:pic>
      <p:sp>
        <p:nvSpPr>
          <p:cNvPr id="39941" name="Text Placeholder 9"/>
          <p:cNvSpPr>
            <a:spLocks noGrp="1"/>
          </p:cNvSpPr>
          <p:nvPr>
            <p:ph type="body" sz="quarter" idx="3"/>
          </p:nvPr>
        </p:nvSpPr>
        <p:spPr>
          <a:xfrm>
            <a:off x="5102225" y="1196975"/>
            <a:ext cx="4041775" cy="639763"/>
          </a:xfrm>
        </p:spPr>
        <p:txBody>
          <a:bodyPr/>
          <a:lstStyle/>
          <a:p>
            <a:pPr eaLnBrk="1" hangingPunct="1"/>
            <a:r>
              <a:rPr lang="en-GB" smtClean="0"/>
              <a:t>Serum phosphate</a:t>
            </a:r>
          </a:p>
        </p:txBody>
      </p:sp>
      <p:pic>
        <p:nvPicPr>
          <p:cNvPr id="39942" name="Picture 3"/>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500563" y="1844675"/>
            <a:ext cx="4302125" cy="3384550"/>
          </a:xfrm>
        </p:spPr>
      </p:pic>
      <p:sp>
        <p:nvSpPr>
          <p:cNvPr id="39943" name="TextBox 12"/>
          <p:cNvSpPr txBox="1">
            <a:spLocks noChangeArrowheads="1"/>
          </p:cNvSpPr>
          <p:nvPr/>
        </p:nvSpPr>
        <p:spPr bwMode="auto">
          <a:xfrm>
            <a:off x="107950" y="6402388"/>
            <a:ext cx="4051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600">
                <a:latin typeface="Times New Roman" pitchFamily="18" charset="0"/>
                <a:cs typeface="Times New Roman" pitchFamily="18" charset="0"/>
              </a:rPr>
              <a:t>Schmidt et al, </a:t>
            </a:r>
            <a:r>
              <a:rPr lang="en-GB" sz="1600" i="1">
                <a:latin typeface="Times New Roman" pitchFamily="18" charset="0"/>
                <a:cs typeface="Times New Roman" pitchFamily="18" charset="0"/>
              </a:rPr>
              <a:t>Hepatology</a:t>
            </a:r>
            <a:r>
              <a:rPr lang="en-GB" sz="1600">
                <a:latin typeface="Times New Roman" pitchFamily="18" charset="0"/>
                <a:cs typeface="Times New Roman" pitchFamily="18" charset="0"/>
              </a:rPr>
              <a:t> ’04; </a:t>
            </a:r>
            <a:r>
              <a:rPr lang="en-GB" sz="1600" i="1">
                <a:latin typeface="Times New Roman" pitchFamily="18" charset="0"/>
                <a:cs typeface="Times New Roman" pitchFamily="18" charset="0"/>
              </a:rPr>
              <a:t>Hepatology ‘02</a:t>
            </a:r>
          </a:p>
        </p:txBody>
      </p:sp>
      <p:sp>
        <p:nvSpPr>
          <p:cNvPr id="39944" name="TextBox 11"/>
          <p:cNvSpPr txBox="1">
            <a:spLocks noChangeArrowheads="1"/>
          </p:cNvSpPr>
          <p:nvPr/>
        </p:nvSpPr>
        <p:spPr bwMode="auto">
          <a:xfrm>
            <a:off x="0" y="5448300"/>
            <a:ext cx="50768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600" b="1">
                <a:latin typeface="Times New Roman" pitchFamily="18" charset="0"/>
                <a:cs typeface="Times New Roman" pitchFamily="18" charset="0"/>
              </a:rPr>
              <a:t>Detectable AFP at peak ALT </a:t>
            </a:r>
            <a:r>
              <a:rPr lang="en-GB" sz="1600">
                <a:latin typeface="Times New Roman" pitchFamily="18" charset="0"/>
                <a:cs typeface="Times New Roman" pitchFamily="18" charset="0"/>
              </a:rPr>
              <a:t>(72-96hrs) post APAP</a:t>
            </a:r>
          </a:p>
          <a:p>
            <a:pPr eaLnBrk="1" hangingPunct="1"/>
            <a:r>
              <a:rPr lang="en-GB" sz="1600">
                <a:latin typeface="Times New Roman" pitchFamily="18" charset="0"/>
                <a:cs typeface="Times New Roman" pitchFamily="18" charset="0"/>
              </a:rPr>
              <a:t> = favourable prognosis</a:t>
            </a:r>
          </a:p>
          <a:p>
            <a:pPr eaLnBrk="1" hangingPunct="1"/>
            <a:r>
              <a:rPr lang="en-GB" sz="1600" b="1">
                <a:latin typeface="Times New Roman" pitchFamily="18" charset="0"/>
                <a:cs typeface="Times New Roman" pitchFamily="18" charset="0"/>
              </a:rPr>
              <a:t>↑ AFP often precedes ↓ INR</a:t>
            </a:r>
          </a:p>
          <a:p>
            <a:pPr eaLnBrk="1" hangingPunct="1"/>
            <a:endParaRPr lang="en-GB" sz="1600">
              <a:latin typeface="Times New Roman" pitchFamily="18" charset="0"/>
              <a:cs typeface="Times New Roman" pitchFamily="18" charset="0"/>
            </a:endParaRPr>
          </a:p>
        </p:txBody>
      </p:sp>
      <p:sp>
        <p:nvSpPr>
          <p:cNvPr id="14" name="TextBox 13"/>
          <p:cNvSpPr txBox="1"/>
          <p:nvPr/>
        </p:nvSpPr>
        <p:spPr>
          <a:xfrm>
            <a:off x="4859338" y="5084763"/>
            <a:ext cx="4033837" cy="2862262"/>
          </a:xfrm>
          <a:prstGeom prst="rect">
            <a:avLst/>
          </a:prstGeom>
          <a:noFill/>
        </p:spPr>
        <p:txBody>
          <a:bodyPr>
            <a:spAutoFit/>
          </a:bodyPr>
          <a:lstStyle/>
          <a:p>
            <a:pPr>
              <a:defRPr/>
            </a:pPr>
            <a:r>
              <a:rPr lang="en-GB" b="1" dirty="0">
                <a:solidFill>
                  <a:schemeClr val="tx1">
                    <a:lumMod val="50000"/>
                  </a:schemeClr>
                </a:solidFill>
              </a:rPr>
              <a:t>Regenerating livers:</a:t>
            </a:r>
          </a:p>
          <a:p>
            <a:pPr>
              <a:defRPr/>
            </a:pPr>
            <a:r>
              <a:rPr lang="en-GB" dirty="0"/>
              <a:t>↑ Protein </a:t>
            </a:r>
            <a:r>
              <a:rPr lang="en-GB" dirty="0" err="1"/>
              <a:t>phosphorylation</a:t>
            </a:r>
            <a:r>
              <a:rPr lang="en-GB" dirty="0"/>
              <a:t>/↑ ATP </a:t>
            </a:r>
          </a:p>
          <a:p>
            <a:pPr>
              <a:defRPr/>
            </a:pPr>
            <a:r>
              <a:rPr lang="en-GB" dirty="0"/>
              <a:t>↑ hepatic uptake of phosphorus</a:t>
            </a:r>
          </a:p>
          <a:p>
            <a:pPr>
              <a:buFont typeface="Arial" pitchFamily="34" charset="0"/>
              <a:buChar char="•"/>
              <a:defRPr/>
            </a:pPr>
            <a:r>
              <a:rPr lang="en-GB" dirty="0"/>
              <a:t> </a:t>
            </a:r>
            <a:r>
              <a:rPr lang="en-GB" dirty="0" err="1"/>
              <a:t>Hypophosphataemia</a:t>
            </a:r>
            <a:r>
              <a:rPr lang="en-GB" dirty="0"/>
              <a:t> correlates with acute liver injury</a:t>
            </a:r>
          </a:p>
          <a:p>
            <a:pPr>
              <a:buFont typeface="Arial" pitchFamily="34" charset="0"/>
              <a:buChar char="•"/>
              <a:defRPr/>
            </a:pPr>
            <a:r>
              <a:rPr lang="en-GB" dirty="0"/>
              <a:t> &gt;1.2mmol/L indicator of non-survival</a:t>
            </a:r>
          </a:p>
          <a:p>
            <a:pPr>
              <a:buFont typeface="Arial" pitchFamily="34" charset="0"/>
              <a:buChar char="•"/>
              <a:defRPr/>
            </a:pPr>
            <a:endParaRPr lang="en-GB" dirty="0"/>
          </a:p>
          <a:p>
            <a:pPr>
              <a:defRPr/>
            </a:pPr>
            <a:endParaRPr lang="en-GB" dirty="0"/>
          </a:p>
          <a:p>
            <a:pPr>
              <a:defRPr/>
            </a:pPr>
            <a:r>
              <a:rPr lang="en-GB"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54038" y="280988"/>
            <a:ext cx="8039100" cy="1139825"/>
          </a:xfrm>
        </p:spPr>
        <p:txBody>
          <a:bodyPr/>
          <a:lstStyle/>
          <a:p>
            <a:pPr algn="ctr" eaLnBrk="1" hangingPunct="1"/>
            <a:r>
              <a:rPr lang="en-GB" sz="4000" smtClean="0"/>
              <a:t>Pulmonary complications</a:t>
            </a:r>
          </a:p>
        </p:txBody>
      </p:sp>
      <p:sp>
        <p:nvSpPr>
          <p:cNvPr id="40963" name="Rectangle 3"/>
          <p:cNvSpPr>
            <a:spLocks noGrp="1" noChangeArrowheads="1"/>
          </p:cNvSpPr>
          <p:nvPr>
            <p:ph idx="1"/>
          </p:nvPr>
        </p:nvSpPr>
        <p:spPr/>
        <p:txBody>
          <a:bodyPr/>
          <a:lstStyle/>
          <a:p>
            <a:pPr eaLnBrk="1" hangingPunct="1">
              <a:lnSpc>
                <a:spcPct val="90000"/>
              </a:lnSpc>
            </a:pPr>
            <a:r>
              <a:rPr lang="en-GB" sz="2400" smtClean="0"/>
              <a:t>Non cardiogenic pulmonary oedema/ALI- occurs in 40% cases </a:t>
            </a:r>
          </a:p>
          <a:p>
            <a:pPr eaLnBrk="1" hangingPunct="1">
              <a:lnSpc>
                <a:spcPct val="90000"/>
              </a:lnSpc>
            </a:pPr>
            <a:r>
              <a:rPr lang="en-GB" sz="2400" smtClean="0"/>
              <a:t>Most common in POD ALF</a:t>
            </a:r>
          </a:p>
          <a:p>
            <a:pPr eaLnBrk="1" hangingPunct="1">
              <a:lnSpc>
                <a:spcPct val="90000"/>
              </a:lnSpc>
            </a:pPr>
            <a:endParaRPr lang="en-GB" sz="2400" smtClean="0"/>
          </a:p>
          <a:p>
            <a:pPr eaLnBrk="1" hangingPunct="1">
              <a:lnSpc>
                <a:spcPct val="90000"/>
              </a:lnSpc>
            </a:pPr>
            <a:r>
              <a:rPr lang="en-GB" sz="2400" smtClean="0"/>
              <a:t>Other causes:</a:t>
            </a:r>
          </a:p>
          <a:p>
            <a:pPr eaLnBrk="1" hangingPunct="1">
              <a:lnSpc>
                <a:spcPct val="90000"/>
              </a:lnSpc>
              <a:buFont typeface="Wingdings" pitchFamily="2" charset="2"/>
              <a:buNone/>
            </a:pPr>
            <a:r>
              <a:rPr lang="en-GB" sz="2400" smtClean="0"/>
              <a:t>	Aspiration of gastric contents </a:t>
            </a:r>
          </a:p>
          <a:p>
            <a:pPr eaLnBrk="1" hangingPunct="1">
              <a:lnSpc>
                <a:spcPct val="90000"/>
              </a:lnSpc>
              <a:buFont typeface="Wingdings" pitchFamily="2" charset="2"/>
              <a:buNone/>
            </a:pPr>
            <a:r>
              <a:rPr lang="en-GB" sz="2400" smtClean="0"/>
              <a:t>	Neurogenic 2</a:t>
            </a:r>
            <a:r>
              <a:rPr lang="en-GB" sz="2400" baseline="30000" smtClean="0"/>
              <a:t>o</a:t>
            </a:r>
            <a:r>
              <a:rPr lang="en-GB" sz="2400" smtClean="0"/>
              <a:t> raised ICP</a:t>
            </a:r>
          </a:p>
          <a:p>
            <a:pPr eaLnBrk="1" hangingPunct="1">
              <a:lnSpc>
                <a:spcPct val="90000"/>
              </a:lnSpc>
              <a:buFont typeface="Wingdings" pitchFamily="2" charset="2"/>
              <a:buNone/>
            </a:pPr>
            <a:r>
              <a:rPr lang="en-GB" sz="2400" smtClean="0"/>
              <a:t>	Primary pneumonia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71813" y="-26988"/>
            <a:ext cx="3005137" cy="1139826"/>
          </a:xfrm>
        </p:spPr>
        <p:txBody>
          <a:bodyPr/>
          <a:lstStyle/>
          <a:p>
            <a:pPr eaLnBrk="1" hangingPunct="1"/>
            <a:r>
              <a:rPr lang="en-GB" sz="4000" smtClean="0"/>
              <a:t>Infection</a:t>
            </a:r>
          </a:p>
        </p:txBody>
      </p:sp>
      <p:sp>
        <p:nvSpPr>
          <p:cNvPr id="41987" name="Rectangle 3"/>
          <p:cNvSpPr>
            <a:spLocks noGrp="1" noChangeArrowheads="1"/>
          </p:cNvSpPr>
          <p:nvPr>
            <p:ph idx="1"/>
          </p:nvPr>
        </p:nvSpPr>
        <p:spPr>
          <a:xfrm>
            <a:off x="107950" y="1989138"/>
            <a:ext cx="4895850" cy="4457700"/>
          </a:xfrm>
        </p:spPr>
        <p:txBody>
          <a:bodyPr/>
          <a:lstStyle/>
          <a:p>
            <a:pPr eaLnBrk="1" hangingPunct="1">
              <a:buFontTx/>
              <a:buChar char="•"/>
            </a:pPr>
            <a:r>
              <a:rPr lang="en-GB" smtClean="0"/>
              <a:t>Increased risk of bacterial and fungal sepsis</a:t>
            </a:r>
          </a:p>
          <a:p>
            <a:pPr eaLnBrk="1" hangingPunct="1">
              <a:buFontTx/>
              <a:buChar char="•"/>
            </a:pPr>
            <a:endParaRPr lang="en-GB" smtClean="0"/>
          </a:p>
          <a:p>
            <a:pPr eaLnBrk="1" hangingPunct="1">
              <a:buFontTx/>
              <a:buChar char="•"/>
            </a:pPr>
            <a:r>
              <a:rPr lang="en-GB" smtClean="0"/>
              <a:t>Conventional markers of sepsis (ie. Temp, WCC) are absent in ALF</a:t>
            </a:r>
          </a:p>
          <a:p>
            <a:pPr eaLnBrk="1" hangingPunct="1">
              <a:buFontTx/>
              <a:buChar char="•"/>
            </a:pPr>
            <a:endParaRPr lang="en-GB" smtClean="0"/>
          </a:p>
          <a:p>
            <a:pPr eaLnBrk="1" hangingPunct="1">
              <a:buFontTx/>
              <a:buChar char="•"/>
            </a:pPr>
            <a:r>
              <a:rPr lang="en-GB" smtClean="0"/>
              <a:t>Diagnosis difficult in context of progressive MOF</a:t>
            </a:r>
          </a:p>
          <a:p>
            <a:pPr eaLnBrk="1" hangingPunct="1">
              <a:buFontTx/>
              <a:buChar char="•"/>
            </a:pPr>
            <a:endParaRPr lang="en-GB" smtClean="0"/>
          </a:p>
          <a:p>
            <a:pPr eaLnBrk="1" hangingPunct="1">
              <a:buFontTx/>
              <a:buChar char="•"/>
            </a:pPr>
            <a:r>
              <a:rPr lang="en-GB" smtClean="0"/>
              <a:t>Common organisms: Staph, streps, coliforms, candida</a:t>
            </a:r>
          </a:p>
          <a:p>
            <a:pPr eaLnBrk="1" hangingPunct="1"/>
            <a:endParaRPr lang="en-GB" smtClean="0"/>
          </a:p>
          <a:p>
            <a:pPr eaLnBrk="1" hangingPunct="1"/>
            <a:endParaRPr lang="en-GB" smtClean="0"/>
          </a:p>
        </p:txBody>
      </p:sp>
      <p:graphicFrame>
        <p:nvGraphicFramePr>
          <p:cNvPr id="6" name="Content Placeholder 10"/>
          <p:cNvGraphicFramePr>
            <a:graphicFrameLocks/>
          </p:cNvGraphicFramePr>
          <p:nvPr/>
        </p:nvGraphicFramePr>
        <p:xfrm>
          <a:off x="4572000" y="1412776"/>
          <a:ext cx="457200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940425" y="6524625"/>
            <a:ext cx="1608138" cy="369888"/>
          </a:xfrm>
          <a:prstGeom prst="rect">
            <a:avLst/>
          </a:prstGeom>
          <a:noFill/>
        </p:spPr>
        <p:txBody>
          <a:bodyPr wrap="none">
            <a:spAutoFit/>
          </a:bodyPr>
          <a:lstStyle/>
          <a:p>
            <a:pPr marL="363538" indent="-363538">
              <a:spcBef>
                <a:spcPts val="0"/>
              </a:spcBef>
              <a:spcAft>
                <a:spcPts val="0"/>
              </a:spcAft>
              <a:defRPr/>
            </a:pPr>
            <a:r>
              <a:rPr lang="en-GB" dirty="0">
                <a:solidFill>
                  <a:srgbClr val="040404"/>
                </a:solidFill>
                <a:latin typeface="+mn-lt"/>
              </a:rPr>
              <a:t>Rolando et al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0975" y="260350"/>
            <a:ext cx="5557838" cy="1068388"/>
          </a:xfrm>
        </p:spPr>
        <p:txBody>
          <a:bodyPr rtlCol="0">
            <a:normAutofit fontScale="90000"/>
          </a:bodyPr>
          <a:lstStyle/>
          <a:p>
            <a:pPr defTabSz="950913" eaLnBrk="1" fontAlgn="auto" hangingPunct="1">
              <a:spcAft>
                <a:spcPts val="0"/>
              </a:spcAft>
              <a:defRPr/>
            </a:pPr>
            <a:r>
              <a:rPr lang="en-GB" b="1" dirty="0"/>
              <a:t>Infection and ALF</a:t>
            </a:r>
            <a:br>
              <a:rPr lang="en-GB" b="1" dirty="0"/>
            </a:br>
            <a:r>
              <a:rPr lang="en-GB" sz="2300" b="1" i="1" dirty="0"/>
              <a:t>Rolando et al 2000 </a:t>
            </a:r>
            <a:r>
              <a:rPr lang="en-GB" sz="2300" b="1" i="1" dirty="0" err="1"/>
              <a:t>Hepatology</a:t>
            </a:r>
            <a:r>
              <a:rPr lang="en-GB" sz="2300" b="1" i="1" dirty="0"/>
              <a:t> 32:734 and </a:t>
            </a:r>
            <a:r>
              <a:rPr lang="en-US" sz="2700" b="1" i="1" dirty="0"/>
              <a:t>31(4):872</a:t>
            </a:r>
            <a:endParaRPr lang="en-GB" sz="3600" b="1" dirty="0">
              <a:solidFill>
                <a:srgbClr val="FFFFFF"/>
              </a:solidFill>
            </a:endParaRPr>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28775"/>
            <a:ext cx="5214937"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4"/>
          <p:cNvSpPr txBox="1">
            <a:spLocks noChangeArrowheads="1"/>
          </p:cNvSpPr>
          <p:nvPr/>
        </p:nvSpPr>
        <p:spPr bwMode="auto">
          <a:xfrm>
            <a:off x="5435600" y="228600"/>
            <a:ext cx="3724275"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90000"/>
              </a:lnSpc>
            </a:pPr>
            <a:endParaRPr lang="en-GB" sz="2000" b="1">
              <a:latin typeface="Arial" charset="0"/>
            </a:endParaRPr>
          </a:p>
          <a:p>
            <a:pPr>
              <a:lnSpc>
                <a:spcPct val="90000"/>
              </a:lnSpc>
            </a:pPr>
            <a:r>
              <a:rPr lang="en-GB" sz="2000" b="1">
                <a:latin typeface="Arial" charset="0"/>
              </a:rPr>
              <a:t>15 - 35% nosocomial infection rate vs  5 - 7 % in general hospital population (CLD)</a:t>
            </a:r>
          </a:p>
          <a:p>
            <a:pPr>
              <a:lnSpc>
                <a:spcPct val="90000"/>
              </a:lnSpc>
            </a:pPr>
            <a:endParaRPr lang="en-GB" sz="2000" b="1">
              <a:latin typeface="Arial" charset="0"/>
            </a:endParaRPr>
          </a:p>
          <a:p>
            <a:pPr>
              <a:lnSpc>
                <a:spcPct val="90000"/>
              </a:lnSpc>
            </a:pPr>
            <a:r>
              <a:rPr lang="en-GB" sz="2000" b="1">
                <a:latin typeface="Arial" charset="0"/>
              </a:rPr>
              <a:t>Proven bacterial infection  335 of 887 patients (550 episodes)</a:t>
            </a:r>
          </a:p>
          <a:p>
            <a:pPr>
              <a:lnSpc>
                <a:spcPct val="90000"/>
              </a:lnSpc>
            </a:pPr>
            <a:endParaRPr lang="en-GB" sz="2000" b="1">
              <a:latin typeface="Arial" charset="0"/>
            </a:endParaRPr>
          </a:p>
          <a:p>
            <a:pPr>
              <a:lnSpc>
                <a:spcPct val="90000"/>
              </a:lnSpc>
            </a:pPr>
            <a:r>
              <a:rPr lang="en-GB" sz="2000" b="1">
                <a:latin typeface="Arial" charset="0"/>
              </a:rPr>
              <a:t>Gram positives : 50%</a:t>
            </a:r>
          </a:p>
          <a:p>
            <a:pPr>
              <a:lnSpc>
                <a:spcPct val="90000"/>
              </a:lnSpc>
            </a:pPr>
            <a:endParaRPr lang="en-GB" sz="2000" b="1">
              <a:latin typeface="Arial" charset="0"/>
            </a:endParaRPr>
          </a:p>
          <a:p>
            <a:pPr>
              <a:lnSpc>
                <a:spcPct val="90000"/>
              </a:lnSpc>
            </a:pPr>
            <a:r>
              <a:rPr lang="en-GB" sz="2000" b="1">
                <a:latin typeface="Arial" charset="0"/>
              </a:rPr>
              <a:t>Severe sepsis 58% mortality</a:t>
            </a:r>
          </a:p>
          <a:p>
            <a:pPr>
              <a:lnSpc>
                <a:spcPct val="90000"/>
              </a:lnSpc>
            </a:pPr>
            <a:r>
              <a:rPr lang="en-GB" sz="2000" b="1">
                <a:latin typeface="Arial" charset="0"/>
              </a:rPr>
              <a:t>Septic shock 98% mortality</a:t>
            </a:r>
          </a:p>
          <a:p>
            <a:pPr>
              <a:lnSpc>
                <a:spcPct val="90000"/>
              </a:lnSpc>
            </a:pPr>
            <a:endParaRPr lang="en-GB" sz="2000" b="1">
              <a:latin typeface="Arial" charset="0"/>
            </a:endParaRPr>
          </a:p>
          <a:p>
            <a:pPr>
              <a:lnSpc>
                <a:spcPct val="90000"/>
              </a:lnSpc>
            </a:pPr>
            <a:r>
              <a:rPr lang="en-GB" sz="2000" b="1">
                <a:latin typeface="Arial" charset="0"/>
              </a:rPr>
              <a:t>Fungal infection 99 of 887 : 11% </a:t>
            </a:r>
          </a:p>
          <a:p>
            <a:pPr>
              <a:lnSpc>
                <a:spcPct val="90000"/>
              </a:lnSpc>
            </a:pPr>
            <a:r>
              <a:rPr lang="en-GB" sz="2000" b="1">
                <a:latin typeface="Arial" charset="0"/>
              </a:rPr>
              <a:t>    64% mortality</a:t>
            </a:r>
          </a:p>
          <a:p>
            <a:pPr>
              <a:lnSpc>
                <a:spcPct val="90000"/>
              </a:lnSpc>
            </a:pPr>
            <a:r>
              <a:rPr lang="en-GB" sz="2000" b="1">
                <a:latin typeface="Arial" charset="0"/>
              </a:rPr>
              <a:t>    prophylaxis (high risk)</a:t>
            </a:r>
          </a:p>
          <a:p>
            <a:pPr>
              <a:lnSpc>
                <a:spcPct val="90000"/>
              </a:lnSpc>
            </a:pPr>
            <a:r>
              <a:rPr lang="en-GB" sz="2000" b="1">
                <a:latin typeface="Arial" charset="0"/>
              </a:rPr>
              <a:t>    </a:t>
            </a:r>
            <a:endParaRPr lang="en-GB" sz="2400" b="1">
              <a:latin typeface="Arial" charset="0"/>
            </a:endParaRPr>
          </a:p>
          <a:p>
            <a:pPr>
              <a:lnSpc>
                <a:spcPct val="90000"/>
              </a:lnSpc>
            </a:pPr>
            <a:endParaRPr lang="en-GB" sz="2000" b="1">
              <a:latin typeface="Arial" charset="0"/>
            </a:endParaRPr>
          </a:p>
          <a:p>
            <a:pPr>
              <a:lnSpc>
                <a:spcPct val="90000"/>
              </a:lnSpc>
            </a:pPr>
            <a:r>
              <a:rPr lang="en-GB" sz="2000" b="1">
                <a:latin typeface="Arial" charset="0"/>
              </a:rPr>
              <a:t>viral infection :CMV,HSV</a:t>
            </a:r>
            <a:endParaRPr lang="en-GB" sz="2400" b="1">
              <a:latin typeface="Arial" charset="0"/>
            </a:endParaRPr>
          </a:p>
          <a:p>
            <a:pPr>
              <a:lnSpc>
                <a:spcPct val="90000"/>
              </a:lnSpc>
            </a:pPr>
            <a:endParaRPr lang="en-GB" sz="2400" b="1">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65200" y="336550"/>
            <a:ext cx="8178800" cy="746125"/>
          </a:xfrm>
        </p:spPr>
        <p:txBody>
          <a:bodyPr/>
          <a:lstStyle/>
          <a:p>
            <a:pPr eaLnBrk="1" hangingPunct="1"/>
            <a:r>
              <a:rPr lang="en-GB" sz="4000" smtClean="0"/>
              <a:t>Haematological complications</a:t>
            </a:r>
          </a:p>
        </p:txBody>
      </p:sp>
      <p:sp>
        <p:nvSpPr>
          <p:cNvPr id="44035" name="Rectangle 3"/>
          <p:cNvSpPr>
            <a:spLocks noGrp="1" noChangeArrowheads="1"/>
          </p:cNvSpPr>
          <p:nvPr>
            <p:ph idx="1"/>
          </p:nvPr>
        </p:nvSpPr>
        <p:spPr>
          <a:xfrm>
            <a:off x="508000" y="1811338"/>
            <a:ext cx="7221538" cy="4138612"/>
          </a:xfrm>
        </p:spPr>
        <p:txBody>
          <a:bodyPr/>
          <a:lstStyle/>
          <a:p>
            <a:pPr eaLnBrk="1" hangingPunct="1">
              <a:lnSpc>
                <a:spcPct val="80000"/>
              </a:lnSpc>
            </a:pPr>
            <a:r>
              <a:rPr lang="en-GB" sz="2800" smtClean="0"/>
              <a:t>Decreased circulating levels:</a:t>
            </a:r>
          </a:p>
          <a:p>
            <a:pPr eaLnBrk="1" hangingPunct="1">
              <a:lnSpc>
                <a:spcPct val="80000"/>
              </a:lnSpc>
              <a:buFont typeface="Wingdings" pitchFamily="2" charset="2"/>
              <a:buNone/>
            </a:pPr>
            <a:r>
              <a:rPr lang="en-GB" sz="2800" smtClean="0"/>
              <a:t>	Fibrinogen</a:t>
            </a:r>
          </a:p>
          <a:p>
            <a:pPr eaLnBrk="1" hangingPunct="1">
              <a:lnSpc>
                <a:spcPct val="80000"/>
              </a:lnSpc>
              <a:buFont typeface="Wingdings" pitchFamily="2" charset="2"/>
              <a:buNone/>
            </a:pPr>
            <a:r>
              <a:rPr lang="en-GB" sz="2800" smtClean="0"/>
              <a:t>	II, FV, VII, IX, X</a:t>
            </a:r>
          </a:p>
          <a:p>
            <a:pPr eaLnBrk="1" hangingPunct="1">
              <a:lnSpc>
                <a:spcPct val="80000"/>
              </a:lnSpc>
              <a:buFont typeface="Wingdings" pitchFamily="2" charset="2"/>
              <a:buNone/>
            </a:pPr>
            <a:endParaRPr lang="en-GB" sz="2800" smtClean="0"/>
          </a:p>
          <a:p>
            <a:pPr eaLnBrk="1" hangingPunct="1">
              <a:lnSpc>
                <a:spcPct val="80000"/>
              </a:lnSpc>
            </a:pPr>
            <a:r>
              <a:rPr lang="en-GB" sz="2800" smtClean="0"/>
              <a:t>Platelet dysfunction</a:t>
            </a:r>
          </a:p>
          <a:p>
            <a:pPr eaLnBrk="1" hangingPunct="1">
              <a:lnSpc>
                <a:spcPct val="80000"/>
              </a:lnSpc>
              <a:buFont typeface="Wingdings" pitchFamily="2" charset="2"/>
              <a:buNone/>
            </a:pPr>
            <a:r>
              <a:rPr lang="en-GB" sz="2800" smtClean="0"/>
              <a:t>	Quantitative (70% &lt;100)</a:t>
            </a:r>
          </a:p>
          <a:p>
            <a:pPr eaLnBrk="1" hangingPunct="1">
              <a:lnSpc>
                <a:spcPct val="80000"/>
              </a:lnSpc>
              <a:buFont typeface="Wingdings" pitchFamily="2" charset="2"/>
              <a:buNone/>
            </a:pPr>
            <a:r>
              <a:rPr lang="en-GB" sz="2800" smtClean="0"/>
              <a:t>	Qualitative</a:t>
            </a:r>
          </a:p>
          <a:p>
            <a:pPr eaLnBrk="1" hangingPunct="1">
              <a:lnSpc>
                <a:spcPct val="80000"/>
              </a:lnSpc>
              <a:buFont typeface="Wingdings" pitchFamily="2" charset="2"/>
              <a:buNone/>
            </a:pPr>
            <a:endParaRPr lang="en-GB" sz="2800" smtClean="0"/>
          </a:p>
          <a:p>
            <a:pPr eaLnBrk="1" hangingPunct="1">
              <a:lnSpc>
                <a:spcPct val="80000"/>
              </a:lnSpc>
            </a:pPr>
            <a:r>
              <a:rPr lang="en-GB" sz="2800" smtClean="0"/>
              <a:t>Increased incidence of pancytopenia (haemopahogocytosis)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76375" y="549275"/>
            <a:ext cx="5857875" cy="746125"/>
          </a:xfrm>
        </p:spPr>
        <p:txBody>
          <a:bodyPr/>
          <a:lstStyle/>
          <a:p>
            <a:pPr eaLnBrk="1" hangingPunct="1"/>
            <a:r>
              <a:rPr lang="en-GB" sz="4000" smtClean="0"/>
              <a:t>Investigations</a:t>
            </a:r>
          </a:p>
        </p:txBody>
      </p:sp>
      <p:sp>
        <p:nvSpPr>
          <p:cNvPr id="23556" name="Rectangle 4"/>
          <p:cNvSpPr>
            <a:spLocks noGrp="1" noChangeArrowheads="1"/>
          </p:cNvSpPr>
          <p:nvPr>
            <p:ph sz="half" idx="1"/>
          </p:nvPr>
        </p:nvSpPr>
        <p:spPr/>
        <p:txBody>
          <a:bodyPr/>
          <a:lstStyle/>
          <a:p>
            <a:pPr marL="0" indent="0" eaLnBrk="1" hangingPunct="1">
              <a:lnSpc>
                <a:spcPct val="90000"/>
              </a:lnSpc>
            </a:pPr>
            <a:r>
              <a:rPr lang="en-GB" smtClean="0"/>
              <a:t>Baseline Ix</a:t>
            </a:r>
          </a:p>
          <a:p>
            <a:pPr marL="0" indent="0" eaLnBrk="1" hangingPunct="1">
              <a:lnSpc>
                <a:spcPct val="90000"/>
              </a:lnSpc>
              <a:buFont typeface="Wingdings" pitchFamily="2" charset="2"/>
              <a:buNone/>
            </a:pPr>
            <a:r>
              <a:rPr lang="en-GB" smtClean="0"/>
              <a:t>	FBC</a:t>
            </a:r>
          </a:p>
          <a:p>
            <a:pPr marL="0" indent="0" eaLnBrk="1" hangingPunct="1">
              <a:lnSpc>
                <a:spcPct val="90000"/>
              </a:lnSpc>
              <a:buFont typeface="Wingdings" pitchFamily="2" charset="2"/>
              <a:buNone/>
            </a:pPr>
            <a:r>
              <a:rPr lang="en-GB" smtClean="0"/>
              <a:t>	U&amp;E, LFT</a:t>
            </a:r>
          </a:p>
          <a:p>
            <a:pPr marL="0" indent="0" eaLnBrk="1" hangingPunct="1">
              <a:lnSpc>
                <a:spcPct val="90000"/>
              </a:lnSpc>
              <a:buFont typeface="Wingdings" pitchFamily="2" charset="2"/>
              <a:buNone/>
            </a:pPr>
            <a:r>
              <a:rPr lang="en-GB" smtClean="0"/>
              <a:t>	CK</a:t>
            </a:r>
          </a:p>
          <a:p>
            <a:pPr marL="0" indent="0" eaLnBrk="1" hangingPunct="1">
              <a:lnSpc>
                <a:spcPct val="90000"/>
              </a:lnSpc>
              <a:buFont typeface="Wingdings" pitchFamily="2" charset="2"/>
              <a:buNone/>
            </a:pPr>
            <a:r>
              <a:rPr lang="en-GB" smtClean="0"/>
              <a:t>	Amylase</a:t>
            </a:r>
          </a:p>
          <a:p>
            <a:pPr marL="0" indent="0" eaLnBrk="1" hangingPunct="1">
              <a:lnSpc>
                <a:spcPct val="90000"/>
              </a:lnSpc>
              <a:buFont typeface="Wingdings" pitchFamily="2" charset="2"/>
              <a:buNone/>
            </a:pPr>
            <a:r>
              <a:rPr lang="en-GB" smtClean="0"/>
              <a:t>	Coagulation</a:t>
            </a:r>
          </a:p>
          <a:p>
            <a:pPr marL="0" indent="0" eaLnBrk="1" hangingPunct="1">
              <a:lnSpc>
                <a:spcPct val="90000"/>
              </a:lnSpc>
              <a:buFont typeface="Wingdings" pitchFamily="2" charset="2"/>
              <a:buNone/>
            </a:pPr>
            <a:r>
              <a:rPr lang="en-GB" smtClean="0"/>
              <a:t>	Mg</a:t>
            </a:r>
            <a:r>
              <a:rPr lang="en-GB" baseline="30000" smtClean="0"/>
              <a:t>2+</a:t>
            </a:r>
            <a:r>
              <a:rPr lang="en-GB" smtClean="0"/>
              <a:t>, PO</a:t>
            </a:r>
            <a:r>
              <a:rPr lang="en-GB" baseline="30000" smtClean="0"/>
              <a:t>2-</a:t>
            </a:r>
            <a:r>
              <a:rPr lang="en-GB" smtClean="0"/>
              <a:t>	 </a:t>
            </a:r>
          </a:p>
          <a:p>
            <a:pPr marL="0" indent="0" eaLnBrk="1" hangingPunct="1">
              <a:lnSpc>
                <a:spcPct val="90000"/>
              </a:lnSpc>
              <a:buFont typeface="Wingdings" pitchFamily="2" charset="2"/>
              <a:buNone/>
            </a:pPr>
            <a:r>
              <a:rPr lang="en-GB" smtClean="0"/>
              <a:t>	Haemolysis screen</a:t>
            </a:r>
          </a:p>
          <a:p>
            <a:pPr marL="0" indent="0" eaLnBrk="1" hangingPunct="1">
              <a:lnSpc>
                <a:spcPct val="90000"/>
              </a:lnSpc>
              <a:buFont typeface="Wingdings" pitchFamily="2" charset="2"/>
              <a:buNone/>
            </a:pPr>
            <a:r>
              <a:rPr lang="en-GB" smtClean="0"/>
              <a:t>		</a:t>
            </a:r>
          </a:p>
        </p:txBody>
      </p:sp>
      <p:sp>
        <p:nvSpPr>
          <p:cNvPr id="23557" name="Rectangle 5"/>
          <p:cNvSpPr>
            <a:spLocks noGrp="1" noChangeArrowheads="1"/>
          </p:cNvSpPr>
          <p:nvPr>
            <p:ph sz="half" idx="2"/>
          </p:nvPr>
        </p:nvSpPr>
        <p:spPr>
          <a:xfrm>
            <a:off x="4648200" y="1628775"/>
            <a:ext cx="4038600" cy="4525963"/>
          </a:xfrm>
        </p:spPr>
        <p:txBody>
          <a:bodyPr/>
          <a:lstStyle/>
          <a:p>
            <a:pPr marL="0" indent="0" eaLnBrk="1" hangingPunct="1">
              <a:lnSpc>
                <a:spcPct val="90000"/>
              </a:lnSpc>
            </a:pPr>
            <a:r>
              <a:rPr lang="en-GB" smtClean="0"/>
              <a:t>Further Ix</a:t>
            </a:r>
          </a:p>
          <a:p>
            <a:pPr marL="0" indent="0" eaLnBrk="1" hangingPunct="1">
              <a:lnSpc>
                <a:spcPct val="90000"/>
              </a:lnSpc>
              <a:buFont typeface="Wingdings" pitchFamily="2" charset="2"/>
              <a:buNone/>
            </a:pPr>
            <a:r>
              <a:rPr lang="en-GB" smtClean="0"/>
              <a:t>	Hepatitis serology</a:t>
            </a:r>
          </a:p>
          <a:p>
            <a:pPr marL="0" indent="0" eaLnBrk="1" hangingPunct="1">
              <a:lnSpc>
                <a:spcPct val="90000"/>
              </a:lnSpc>
              <a:buFont typeface="Wingdings" pitchFamily="2" charset="2"/>
              <a:buNone/>
            </a:pPr>
            <a:r>
              <a:rPr lang="en-GB" smtClean="0"/>
              <a:t>	Autoantibodies</a:t>
            </a:r>
          </a:p>
          <a:p>
            <a:pPr marL="0" indent="0" eaLnBrk="1" hangingPunct="1">
              <a:lnSpc>
                <a:spcPct val="90000"/>
              </a:lnSpc>
              <a:buFont typeface="Wingdings" pitchFamily="2" charset="2"/>
              <a:buNone/>
            </a:pPr>
            <a:r>
              <a:rPr lang="en-GB" smtClean="0"/>
              <a:t>	Serum copper, 	caeroplasmin, 	urinary copper</a:t>
            </a:r>
          </a:p>
          <a:p>
            <a:pPr marL="0" indent="0" eaLnBrk="1" hangingPunct="1">
              <a:lnSpc>
                <a:spcPct val="90000"/>
              </a:lnSpc>
              <a:buFont typeface="Wingdings" pitchFamily="2" charset="2"/>
              <a:buNone/>
            </a:pPr>
            <a:r>
              <a:rPr lang="en-GB" smtClean="0"/>
              <a:t>	urinary myoglobin</a:t>
            </a:r>
          </a:p>
          <a:p>
            <a:pPr marL="0" indent="0" eaLnBrk="1" hangingPunct="1">
              <a:lnSpc>
                <a:spcPct val="90000"/>
              </a:lnSpc>
              <a:buFont typeface="Wingdings" pitchFamily="2" charset="2"/>
              <a:buNone/>
            </a:pPr>
            <a:r>
              <a:rPr lang="en-GB" smtClean="0"/>
              <a:t>	Imaging</a:t>
            </a:r>
          </a:p>
          <a:p>
            <a:pPr marL="0" indent="0" eaLnBrk="1" hangingPunct="1">
              <a:lnSpc>
                <a:spcPct val="90000"/>
              </a:lnSpc>
              <a:buFont typeface="Wingdings" pitchFamily="2" charset="2"/>
              <a:buNone/>
            </a:pPr>
            <a:r>
              <a:rPr lang="en-GB" smtClean="0"/>
              <a:t>	Liver biopsy???</a:t>
            </a:r>
          </a:p>
          <a:p>
            <a:pPr marL="0" indent="0" eaLnBrk="1" hangingPunct="1">
              <a:lnSpc>
                <a:spcPct val="90000"/>
              </a:lnSpc>
              <a:buFont typeface="Wingdings" pitchFamily="2" charset="2"/>
              <a:buNone/>
            </a:pP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animEffect transition="in" filter="blinds(horizontal)">
                                      <p:cBhvr>
                                        <p:cTn id="7" dur="500"/>
                                        <p:tgtEl>
                                          <p:spTgt spid="2355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6">
                                            <p:txEl>
                                              <p:pRg st="2" end="2"/>
                                            </p:txEl>
                                          </p:spTgt>
                                        </p:tgtEl>
                                        <p:attrNameLst>
                                          <p:attrName>style.visibility</p:attrName>
                                        </p:attrNameLst>
                                      </p:cBhvr>
                                      <p:to>
                                        <p:strVal val="visible"/>
                                      </p:to>
                                    </p:set>
                                    <p:animEffect transition="in" filter="blinds(horizontal)">
                                      <p:cBhvr>
                                        <p:cTn id="12" dur="500"/>
                                        <p:tgtEl>
                                          <p:spTgt spid="2355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556">
                                            <p:txEl>
                                              <p:pRg st="3" end="3"/>
                                            </p:txEl>
                                          </p:spTgt>
                                        </p:tgtEl>
                                        <p:attrNameLst>
                                          <p:attrName>style.visibility</p:attrName>
                                        </p:attrNameLst>
                                      </p:cBhvr>
                                      <p:to>
                                        <p:strVal val="visible"/>
                                      </p:to>
                                    </p:set>
                                    <p:animEffect transition="in" filter="blinds(horizontal)">
                                      <p:cBhvr>
                                        <p:cTn id="17" dur="500"/>
                                        <p:tgtEl>
                                          <p:spTgt spid="23556">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3556">
                                            <p:txEl>
                                              <p:pRg st="4" end="4"/>
                                            </p:txEl>
                                          </p:spTgt>
                                        </p:tgtEl>
                                        <p:attrNameLst>
                                          <p:attrName>style.visibility</p:attrName>
                                        </p:attrNameLst>
                                      </p:cBhvr>
                                      <p:to>
                                        <p:strVal val="visible"/>
                                      </p:to>
                                    </p:set>
                                    <p:animEffect transition="in" filter="blinds(horizontal)">
                                      <p:cBhvr>
                                        <p:cTn id="22" dur="500"/>
                                        <p:tgtEl>
                                          <p:spTgt spid="2355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556">
                                            <p:txEl>
                                              <p:pRg st="5" end="5"/>
                                            </p:txEl>
                                          </p:spTgt>
                                        </p:tgtEl>
                                        <p:attrNameLst>
                                          <p:attrName>style.visibility</p:attrName>
                                        </p:attrNameLst>
                                      </p:cBhvr>
                                      <p:to>
                                        <p:strVal val="visible"/>
                                      </p:to>
                                    </p:set>
                                    <p:animEffect transition="in" filter="blinds(horizontal)">
                                      <p:cBhvr>
                                        <p:cTn id="27" dur="500"/>
                                        <p:tgtEl>
                                          <p:spTgt spid="23556">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23556">
                                            <p:txEl>
                                              <p:pRg st="6" end="6"/>
                                            </p:txEl>
                                          </p:spTgt>
                                        </p:tgtEl>
                                        <p:attrNameLst>
                                          <p:attrName>style.visibility</p:attrName>
                                        </p:attrNameLst>
                                      </p:cBhvr>
                                      <p:to>
                                        <p:strVal val="visible"/>
                                      </p:to>
                                    </p:set>
                                    <p:animEffect transition="in" filter="blinds(horizontal)">
                                      <p:cBhvr>
                                        <p:cTn id="32" dur="500"/>
                                        <p:tgtEl>
                                          <p:spTgt spid="23556">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23556">
                                            <p:txEl>
                                              <p:pRg st="7" end="7"/>
                                            </p:txEl>
                                          </p:spTgt>
                                        </p:tgtEl>
                                        <p:attrNameLst>
                                          <p:attrName>style.visibility</p:attrName>
                                        </p:attrNameLst>
                                      </p:cBhvr>
                                      <p:to>
                                        <p:strVal val="visible"/>
                                      </p:to>
                                    </p:set>
                                    <p:animEffect transition="in" filter="blinds(horizontal)">
                                      <p:cBhvr>
                                        <p:cTn id="37" dur="500"/>
                                        <p:tgtEl>
                                          <p:spTgt spid="23556">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42" dur="500"/>
                                        <p:tgtEl>
                                          <p:spTgt spid="23557">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3557">
                                            <p:txEl>
                                              <p:pRg st="1" end="1"/>
                                            </p:txEl>
                                          </p:spTgt>
                                        </p:tgtEl>
                                        <p:attrNameLst>
                                          <p:attrName>style.visibility</p:attrName>
                                        </p:attrNameLst>
                                      </p:cBhvr>
                                      <p:to>
                                        <p:strVal val="visible"/>
                                      </p:to>
                                    </p:set>
                                    <p:animEffect transition="in" filter="blinds(horizontal)">
                                      <p:cBhvr>
                                        <p:cTn id="47" dur="500"/>
                                        <p:tgtEl>
                                          <p:spTgt spid="23557">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23557">
                                            <p:txEl>
                                              <p:pRg st="2" end="2"/>
                                            </p:txEl>
                                          </p:spTgt>
                                        </p:tgtEl>
                                        <p:attrNameLst>
                                          <p:attrName>style.visibility</p:attrName>
                                        </p:attrNameLst>
                                      </p:cBhvr>
                                      <p:to>
                                        <p:strVal val="visible"/>
                                      </p:to>
                                    </p:set>
                                    <p:animEffect transition="in" filter="blinds(horizontal)">
                                      <p:cBhvr>
                                        <p:cTn id="52" dur="500"/>
                                        <p:tgtEl>
                                          <p:spTgt spid="23557">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23557">
                                            <p:txEl>
                                              <p:pRg st="3" end="3"/>
                                            </p:txEl>
                                          </p:spTgt>
                                        </p:tgtEl>
                                        <p:attrNameLst>
                                          <p:attrName>style.visibility</p:attrName>
                                        </p:attrNameLst>
                                      </p:cBhvr>
                                      <p:to>
                                        <p:strVal val="visible"/>
                                      </p:to>
                                    </p:set>
                                    <p:animEffect transition="in" filter="blinds(horizontal)">
                                      <p:cBhvr>
                                        <p:cTn id="57" dur="500"/>
                                        <p:tgtEl>
                                          <p:spTgt spid="23557">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23557">
                                            <p:txEl>
                                              <p:pRg st="4" end="4"/>
                                            </p:txEl>
                                          </p:spTgt>
                                        </p:tgtEl>
                                        <p:attrNameLst>
                                          <p:attrName>style.visibility</p:attrName>
                                        </p:attrNameLst>
                                      </p:cBhvr>
                                      <p:to>
                                        <p:strVal val="visible"/>
                                      </p:to>
                                    </p:set>
                                    <p:animEffect transition="in" filter="blinds(horizontal)">
                                      <p:cBhvr>
                                        <p:cTn id="62" dur="500"/>
                                        <p:tgtEl>
                                          <p:spTgt spid="23557">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23557">
                                            <p:txEl>
                                              <p:pRg st="5" end="5"/>
                                            </p:txEl>
                                          </p:spTgt>
                                        </p:tgtEl>
                                        <p:attrNameLst>
                                          <p:attrName>style.visibility</p:attrName>
                                        </p:attrNameLst>
                                      </p:cBhvr>
                                      <p:to>
                                        <p:strVal val="visible"/>
                                      </p:to>
                                    </p:set>
                                    <p:animEffect transition="in" filter="blinds(horizontal)">
                                      <p:cBhvr>
                                        <p:cTn id="67" dur="500"/>
                                        <p:tgtEl>
                                          <p:spTgt spid="23557">
                                            <p:txEl>
                                              <p:pRg st="5" end="5"/>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23557">
                                            <p:txEl>
                                              <p:pRg st="6" end="6"/>
                                            </p:txEl>
                                          </p:spTgt>
                                        </p:tgtEl>
                                        <p:attrNameLst>
                                          <p:attrName>style.visibility</p:attrName>
                                        </p:attrNameLst>
                                      </p:cBhvr>
                                      <p:to>
                                        <p:strVal val="visible"/>
                                      </p:to>
                                    </p:set>
                                    <p:animEffect transition="in" filter="blinds(horizontal)">
                                      <p:cBhvr>
                                        <p:cTn id="72" dur="500"/>
                                        <p:tgtEl>
                                          <p:spTgt spid="2355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68538" y="692150"/>
            <a:ext cx="5183187" cy="746125"/>
          </a:xfrm>
        </p:spPr>
        <p:txBody>
          <a:bodyPr/>
          <a:lstStyle/>
          <a:p>
            <a:pPr eaLnBrk="1" hangingPunct="1"/>
            <a:r>
              <a:rPr lang="en-GB" sz="4000" smtClean="0"/>
              <a:t>Prognostic criteria</a:t>
            </a:r>
          </a:p>
        </p:txBody>
      </p:sp>
      <p:sp>
        <p:nvSpPr>
          <p:cNvPr id="37891" name="Rectangle 3"/>
          <p:cNvSpPr>
            <a:spLocks noGrp="1" noChangeArrowheads="1"/>
          </p:cNvSpPr>
          <p:nvPr>
            <p:ph idx="1"/>
          </p:nvPr>
        </p:nvSpPr>
        <p:spPr>
          <a:xfrm>
            <a:off x="838200" y="1700213"/>
            <a:ext cx="7543800" cy="4700587"/>
          </a:xfrm>
        </p:spPr>
        <p:txBody>
          <a:bodyPr>
            <a:normAutofit fontScale="70000" lnSpcReduction="20000"/>
          </a:bodyPr>
          <a:lstStyle/>
          <a:p>
            <a:pPr eaLnBrk="1" hangingPunct="1">
              <a:buFont typeface="Arial" pitchFamily="34" charset="0"/>
              <a:buChar char="•"/>
              <a:defRPr/>
            </a:pPr>
            <a:r>
              <a:rPr lang="en-GB" sz="2800" dirty="0" smtClean="0">
                <a:latin typeface="Times New Roman" pitchFamily="18" charset="0"/>
                <a:cs typeface="Times New Roman" pitchFamily="18" charset="0"/>
              </a:rPr>
              <a:t>King’s College Criteria most widely adopted criteria for selection </a:t>
            </a:r>
          </a:p>
          <a:p>
            <a:pPr eaLnBrk="1" hangingPunct="1">
              <a:defRPr/>
            </a:pPr>
            <a:endParaRPr lang="en-GB" sz="2800" dirty="0" smtClean="0">
              <a:latin typeface="Times New Roman" pitchFamily="18" charset="0"/>
              <a:cs typeface="Times New Roman" pitchFamily="18" charset="0"/>
            </a:endParaRPr>
          </a:p>
          <a:p>
            <a:pPr eaLnBrk="1" hangingPunct="1">
              <a:buFont typeface="Arial" pitchFamily="34" charset="0"/>
              <a:buChar char="•"/>
              <a:defRPr/>
            </a:pPr>
            <a:r>
              <a:rPr lang="en-GB" sz="2800" dirty="0" smtClean="0">
                <a:latin typeface="Times New Roman" pitchFamily="18" charset="0"/>
                <a:cs typeface="Times New Roman" pitchFamily="18" charset="0"/>
              </a:rPr>
              <a:t>Meta-analyses indicate good sensitivity but low sensitivity (unable to identify pts who need OLT)</a:t>
            </a:r>
          </a:p>
          <a:p>
            <a:pPr eaLnBrk="1" hangingPunct="1">
              <a:defRPr/>
            </a:pPr>
            <a:endParaRPr lang="en-GB" sz="2800" dirty="0" smtClean="0">
              <a:latin typeface="Times New Roman" pitchFamily="18" charset="0"/>
              <a:cs typeface="Times New Roman" pitchFamily="18" charset="0"/>
            </a:endParaRPr>
          </a:p>
          <a:p>
            <a:pPr eaLnBrk="1" hangingPunct="1">
              <a:defRPr/>
            </a:pPr>
            <a:r>
              <a:rPr lang="en-GB" sz="2800" dirty="0" smtClean="0">
                <a:latin typeface="Times New Roman" pitchFamily="18" charset="0"/>
                <a:cs typeface="Times New Roman" pitchFamily="18" charset="0"/>
              </a:rPr>
              <a:t>	rare condition (1-6 cases/million/year)</a:t>
            </a:r>
          </a:p>
          <a:p>
            <a:pPr eaLnBrk="1" hangingPunct="1">
              <a:defRPr/>
            </a:pPr>
            <a:r>
              <a:rPr lang="en-GB" sz="2800" dirty="0" smtClean="0">
                <a:latin typeface="Times New Roman" pitchFamily="18" charset="0"/>
                <a:cs typeface="Times New Roman" pitchFamily="18" charset="0"/>
              </a:rPr>
              <a:t>	Low patients number; heterogeneous aetiology	</a:t>
            </a:r>
          </a:p>
          <a:p>
            <a:pPr eaLnBrk="1" hangingPunct="1">
              <a:defRPr/>
            </a:pPr>
            <a:r>
              <a:rPr lang="en-GB" sz="2800" dirty="0" smtClean="0">
                <a:latin typeface="Times New Roman" pitchFamily="18" charset="0"/>
                <a:cs typeface="Times New Roman" pitchFamily="18" charset="0"/>
              </a:rPr>
              <a:t>	Worldwide variation in definition of ALF </a:t>
            </a:r>
          </a:p>
          <a:p>
            <a:pPr eaLnBrk="1" hangingPunct="1">
              <a:defRPr/>
            </a:pPr>
            <a:r>
              <a:rPr lang="en-GB" sz="2800" dirty="0" smtClean="0">
                <a:latin typeface="Times New Roman" pitchFamily="18" charset="0"/>
                <a:cs typeface="Times New Roman" pitchFamily="18" charset="0"/>
              </a:rPr>
              <a:t>	Changes in medical care and spectrum of disease </a:t>
            </a:r>
          </a:p>
          <a:p>
            <a:pPr eaLnBrk="1" hangingPunct="1">
              <a:defRPr/>
            </a:pPr>
            <a:endParaRPr lang="en-GB" sz="2800" dirty="0" smtClean="0"/>
          </a:p>
          <a:p>
            <a:pPr eaLnBrk="1" hangingPunct="1">
              <a:defRPr/>
            </a:pPr>
            <a:r>
              <a:rPr lang="en-GB" sz="2800" dirty="0" smtClean="0"/>
              <a:t>Exceptions:</a:t>
            </a:r>
          </a:p>
          <a:p>
            <a:pPr eaLnBrk="1" hangingPunct="1">
              <a:defRPr/>
            </a:pPr>
            <a:r>
              <a:rPr lang="en-GB" sz="2800" dirty="0" smtClean="0"/>
              <a:t>	Amanita </a:t>
            </a:r>
            <a:r>
              <a:rPr lang="en-GB" sz="2800" dirty="0" err="1" smtClean="0"/>
              <a:t>phalloides</a:t>
            </a:r>
            <a:r>
              <a:rPr lang="en-GB" sz="2800" dirty="0" smtClean="0"/>
              <a:t> poisoning</a:t>
            </a:r>
          </a:p>
          <a:p>
            <a:pPr eaLnBrk="1" hangingPunct="1">
              <a:defRPr/>
            </a:pPr>
            <a:r>
              <a:rPr lang="en-GB" sz="2800" dirty="0" smtClean="0"/>
              <a:t>	Wilson’s Disease</a:t>
            </a:r>
          </a:p>
          <a:p>
            <a:pPr eaLnBrk="1" hangingPunct="1">
              <a:defRPr/>
            </a:pPr>
            <a:r>
              <a:rPr lang="en-GB" sz="2800" dirty="0" smtClean="0"/>
              <a:t>	Pregnancy related liver failure syndromes</a:t>
            </a:r>
          </a:p>
          <a:p>
            <a:pPr eaLnBrk="1" hangingPunct="1">
              <a:defRPr/>
            </a:pPr>
            <a:r>
              <a:rPr lang="en-GB" sz="2800" dirty="0" smtClean="0"/>
              <a:t>	Acute Budd-</a:t>
            </a:r>
            <a:r>
              <a:rPr lang="en-GB" sz="2800" dirty="0" err="1" smtClean="0"/>
              <a:t>Chiari</a:t>
            </a:r>
            <a:r>
              <a:rPr lang="en-GB" sz="2800" dirty="0" smtClean="0"/>
              <a:t> syndrome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74663" y="404813"/>
            <a:ext cx="8669337" cy="854075"/>
          </a:xfrm>
          <a:solidFill>
            <a:srgbClr val="FF5008"/>
          </a:solidFill>
        </p:spPr>
        <p:txBody>
          <a:bodyPr wrap="none" lIns="92075" tIns="92075" rIns="92075" bIns="92075">
            <a:spAutoFit/>
          </a:bodyPr>
          <a:lstStyle/>
          <a:p>
            <a:pPr defTabSz="950913" eaLnBrk="1" hangingPunct="1"/>
            <a:r>
              <a:rPr lang="en-GB" smtClean="0"/>
              <a:t>Indications for liver transplantation</a:t>
            </a:r>
          </a:p>
        </p:txBody>
      </p:sp>
      <p:sp>
        <p:nvSpPr>
          <p:cNvPr id="47107" name="Rectangle 3"/>
          <p:cNvSpPr>
            <a:spLocks noGrp="1" noChangeArrowheads="1"/>
          </p:cNvSpPr>
          <p:nvPr>
            <p:ph idx="1"/>
          </p:nvPr>
        </p:nvSpPr>
        <p:spPr>
          <a:xfrm>
            <a:off x="338138" y="2092325"/>
            <a:ext cx="8602662" cy="4792663"/>
          </a:xfrm>
        </p:spPr>
        <p:txBody>
          <a:bodyPr lIns="95250" tIns="47625" rIns="95250" bIns="47625"/>
          <a:lstStyle/>
          <a:p>
            <a:pPr marL="476250" indent="-476250" defTabSz="950913" eaLnBrk="1" hangingPunct="1">
              <a:lnSpc>
                <a:spcPct val="80000"/>
              </a:lnSpc>
              <a:buFont typeface="Arial" charset="0"/>
              <a:buChar char=" "/>
            </a:pPr>
            <a:r>
              <a:rPr lang="en-GB" sz="1900" smtClean="0"/>
              <a:t>pH &lt; 7.30   				pH&lt;7.3</a:t>
            </a:r>
          </a:p>
          <a:p>
            <a:pPr marL="476250" indent="-476250" defTabSz="950913" eaLnBrk="1" hangingPunct="1">
              <a:lnSpc>
                <a:spcPct val="80000"/>
              </a:lnSpc>
              <a:buFont typeface="Arial" charset="0"/>
              <a:buChar char=" "/>
            </a:pPr>
            <a:endParaRPr lang="en-GB" sz="1900" smtClean="0"/>
          </a:p>
          <a:p>
            <a:pPr marL="476250" indent="-476250" defTabSz="950913" eaLnBrk="1" hangingPunct="1">
              <a:lnSpc>
                <a:spcPct val="80000"/>
              </a:lnSpc>
              <a:buFont typeface="Arial" charset="0"/>
              <a:buChar char=" "/>
            </a:pPr>
            <a:r>
              <a:rPr lang="en-GB" sz="1900" smtClean="0"/>
              <a:t>all 3 of the following			INR &gt; 6.5</a:t>
            </a:r>
          </a:p>
          <a:p>
            <a:pPr marL="476250" indent="-476250" defTabSz="950913" eaLnBrk="1" hangingPunct="1">
              <a:lnSpc>
                <a:spcPct val="80000"/>
              </a:lnSpc>
              <a:buFont typeface="Arial" charset="0"/>
              <a:buChar char=" "/>
            </a:pPr>
            <a:r>
              <a:rPr lang="en-GB" sz="1900" smtClean="0"/>
              <a:t>within 24 hrs</a:t>
            </a:r>
          </a:p>
          <a:p>
            <a:pPr marL="476250" indent="-476250" defTabSz="950913" eaLnBrk="1" hangingPunct="1">
              <a:lnSpc>
                <a:spcPct val="80000"/>
              </a:lnSpc>
              <a:buFont typeface="Arial" charset="0"/>
              <a:buChar char=" "/>
            </a:pPr>
            <a:r>
              <a:rPr lang="en-GB" sz="1900" smtClean="0"/>
              <a:t>PT &gt; 100 INR &gt; 6.5			 </a:t>
            </a:r>
            <a:r>
              <a:rPr lang="en-GB" sz="1900" u="sng" smtClean="0"/>
              <a:t>Any 3 of :</a:t>
            </a:r>
            <a:endParaRPr lang="en-GB" sz="1900" smtClean="0"/>
          </a:p>
          <a:p>
            <a:pPr marL="476250" indent="-476250" defTabSz="950913" eaLnBrk="1" hangingPunct="1">
              <a:lnSpc>
                <a:spcPct val="80000"/>
              </a:lnSpc>
              <a:buFont typeface="Arial" charset="0"/>
              <a:buChar char=" "/>
            </a:pPr>
            <a:r>
              <a:rPr lang="en-GB" sz="1900" smtClean="0"/>
              <a:t>Creatinine &gt; 300 µmol/l			seronegative hepatitis or </a:t>
            </a:r>
          </a:p>
          <a:p>
            <a:pPr marL="476250" indent="-476250" defTabSz="950913" eaLnBrk="1" hangingPunct="1">
              <a:lnSpc>
                <a:spcPct val="80000"/>
              </a:lnSpc>
              <a:buFont typeface="Arial" charset="0"/>
              <a:buChar char=" "/>
            </a:pPr>
            <a:r>
              <a:rPr lang="en-GB" sz="1900" smtClean="0"/>
              <a:t>grade 3 - 4 encephalopathy		drug reaction</a:t>
            </a:r>
          </a:p>
          <a:p>
            <a:pPr marL="476250" indent="-476250" defTabSz="950913" eaLnBrk="1" hangingPunct="1">
              <a:lnSpc>
                <a:spcPct val="80000"/>
              </a:lnSpc>
              <a:buFont typeface="Arial" charset="0"/>
              <a:buChar char=" "/>
            </a:pPr>
            <a:r>
              <a:rPr lang="en-GB" sz="1900" smtClean="0"/>
              <a:t>      					Bilirubin &gt; 300 µmol/l</a:t>
            </a:r>
          </a:p>
          <a:p>
            <a:pPr marL="476250" indent="-476250" defTabSz="950913" eaLnBrk="1" hangingPunct="1">
              <a:lnSpc>
                <a:spcPct val="80000"/>
              </a:lnSpc>
              <a:buFont typeface="Arial" charset="0"/>
              <a:buChar char=" "/>
            </a:pPr>
            <a:r>
              <a:rPr lang="en-GB" sz="1900" smtClean="0"/>
              <a:t>                                                  		 INR &gt; 3.5</a:t>
            </a:r>
          </a:p>
          <a:p>
            <a:pPr marL="476250" indent="-476250" defTabSz="950913" eaLnBrk="1" hangingPunct="1">
              <a:lnSpc>
                <a:spcPct val="80000"/>
              </a:lnSpc>
              <a:buFont typeface="Arial" charset="0"/>
              <a:buChar char=" "/>
            </a:pPr>
            <a:r>
              <a:rPr lang="en-GB" sz="1900" smtClean="0"/>
              <a:t>                                                 		  Age &lt; 10 yrs or &gt; 40 yrs</a:t>
            </a:r>
          </a:p>
          <a:p>
            <a:pPr marL="476250" indent="-476250" defTabSz="950913" eaLnBrk="1" hangingPunct="1">
              <a:lnSpc>
                <a:spcPct val="80000"/>
              </a:lnSpc>
              <a:buFont typeface="Arial" charset="0"/>
              <a:buChar char=" "/>
            </a:pPr>
            <a:r>
              <a:rPr lang="en-GB" sz="1900" smtClean="0"/>
              <a:t>                                                  		 J - E &gt; 7 days </a:t>
            </a:r>
            <a:endParaRPr lang="en-GB" smtClean="0"/>
          </a:p>
          <a:p>
            <a:pPr marL="476250" indent="-476250" defTabSz="950913" eaLnBrk="1" hangingPunct="1">
              <a:lnSpc>
                <a:spcPct val="80000"/>
              </a:lnSpc>
            </a:pPr>
            <a:endParaRPr lang="en-GB" smtClean="0"/>
          </a:p>
        </p:txBody>
      </p:sp>
      <p:sp>
        <p:nvSpPr>
          <p:cNvPr id="47108" name="Rectangle 4"/>
          <p:cNvSpPr>
            <a:spLocks noChangeArrowheads="1"/>
          </p:cNvSpPr>
          <p:nvPr/>
        </p:nvSpPr>
        <p:spPr bwMode="auto">
          <a:xfrm>
            <a:off x="755650" y="1682750"/>
            <a:ext cx="71278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lnSpc>
                <a:spcPct val="90000"/>
              </a:lnSpc>
            </a:pPr>
            <a:r>
              <a:rPr lang="en-GB" sz="2800" b="1">
                <a:latin typeface="Times"/>
              </a:rPr>
              <a:t>Paracetamol		       Non-Paracetamol</a:t>
            </a:r>
          </a:p>
        </p:txBody>
      </p:sp>
      <p:sp>
        <p:nvSpPr>
          <p:cNvPr id="47109" name="Text Box 5"/>
          <p:cNvSpPr txBox="1">
            <a:spLocks noChangeArrowheads="1"/>
          </p:cNvSpPr>
          <p:nvPr/>
        </p:nvSpPr>
        <p:spPr bwMode="auto">
          <a:xfrm>
            <a:off x="395288" y="4208463"/>
            <a:ext cx="4602162"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10000"/>
              </a:lnSpc>
            </a:pPr>
            <a:r>
              <a:rPr lang="en-GB" sz="2000" b="1">
                <a:latin typeface="Arial" charset="0"/>
              </a:rPr>
              <a:t>Lactate : 4 hrs &gt; 3.5	</a:t>
            </a:r>
          </a:p>
          <a:p>
            <a:pPr>
              <a:lnSpc>
                <a:spcPct val="110000"/>
              </a:lnSpc>
            </a:pPr>
            <a:r>
              <a:rPr lang="en-GB" sz="2000" b="1">
                <a:latin typeface="Arial" charset="0"/>
              </a:rPr>
              <a:t>Lactate : 12 hrs &gt; 3.5</a:t>
            </a:r>
          </a:p>
          <a:p>
            <a:pPr>
              <a:lnSpc>
                <a:spcPct val="90000"/>
              </a:lnSpc>
            </a:pPr>
            <a:endParaRPr lang="en-GB" sz="2000" b="1">
              <a:latin typeface="Arial" charset="0"/>
            </a:endParaRPr>
          </a:p>
          <a:p>
            <a:pPr>
              <a:lnSpc>
                <a:spcPct val="90000"/>
              </a:lnSpc>
            </a:pPr>
            <a:r>
              <a:rPr lang="en-GB" sz="2000" b="1">
                <a:latin typeface="Arial" charset="0"/>
              </a:rPr>
              <a:t>Clichy criteria (French)</a:t>
            </a:r>
          </a:p>
          <a:p>
            <a:pPr>
              <a:lnSpc>
                <a:spcPct val="90000"/>
              </a:lnSpc>
            </a:pPr>
            <a:r>
              <a:rPr lang="en-GB" sz="2000" b="1">
                <a:latin typeface="Arial" charset="0"/>
              </a:rPr>
              <a:t>Encephalopathy +</a:t>
            </a:r>
          </a:p>
          <a:p>
            <a:pPr>
              <a:lnSpc>
                <a:spcPct val="90000"/>
              </a:lnSpc>
            </a:pPr>
            <a:r>
              <a:rPr lang="en-GB" sz="2000" b="1">
                <a:latin typeface="Arial" charset="0"/>
              </a:rPr>
              <a:t>	   Factor V &lt; 20% </a:t>
            </a:r>
          </a:p>
          <a:p>
            <a:pPr>
              <a:lnSpc>
                <a:spcPct val="90000"/>
              </a:lnSpc>
            </a:pPr>
            <a:r>
              <a:rPr lang="en-GB" sz="2000" b="1">
                <a:latin typeface="Arial" charset="0"/>
              </a:rPr>
              <a:t>	   or  &lt; 30% if  &gt; 30 yrs of age</a:t>
            </a:r>
            <a:endParaRPr lang="en-GB" sz="2400" b="1">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992438" y="280988"/>
            <a:ext cx="3160712" cy="1139825"/>
          </a:xfrm>
        </p:spPr>
        <p:txBody>
          <a:bodyPr/>
          <a:lstStyle/>
          <a:p>
            <a:pPr eaLnBrk="1" hangingPunct="1"/>
            <a:r>
              <a:rPr lang="en-GB" sz="4400" smtClean="0"/>
              <a:t>Aetiology</a:t>
            </a:r>
          </a:p>
        </p:txBody>
      </p:sp>
      <p:sp>
        <p:nvSpPr>
          <p:cNvPr id="4100" name="Rectangle 4"/>
          <p:cNvSpPr>
            <a:spLocks noGrp="1" noChangeArrowheads="1"/>
          </p:cNvSpPr>
          <p:nvPr>
            <p:ph idx="1"/>
          </p:nvPr>
        </p:nvSpPr>
        <p:spPr>
          <a:xfrm>
            <a:off x="611188" y="1701800"/>
            <a:ext cx="7869237" cy="5040313"/>
          </a:xfrm>
        </p:spPr>
        <p:txBody>
          <a:bodyPr/>
          <a:lstStyle/>
          <a:p>
            <a:pPr marL="285750" indent="-285750" eaLnBrk="1" hangingPunct="1">
              <a:lnSpc>
                <a:spcPct val="80000"/>
              </a:lnSpc>
              <a:buFont typeface="Wingdings" pitchFamily="2" charset="2"/>
              <a:buNone/>
            </a:pPr>
            <a:r>
              <a:rPr lang="en-GB" sz="2800" b="1" smtClean="0"/>
              <a:t>Cause</a:t>
            </a:r>
            <a:r>
              <a:rPr lang="en-GB" sz="2800" smtClean="0"/>
              <a:t>		</a:t>
            </a:r>
            <a:r>
              <a:rPr lang="en-GB" sz="2000" smtClean="0"/>
              <a:t>		</a:t>
            </a:r>
            <a:endParaRPr lang="en-GB" sz="2000" b="1" smtClean="0"/>
          </a:p>
          <a:p>
            <a:pPr marL="285750" indent="-285750" eaLnBrk="1" hangingPunct="1">
              <a:lnSpc>
                <a:spcPct val="80000"/>
              </a:lnSpc>
            </a:pPr>
            <a:endParaRPr lang="en-GB" sz="2000" smtClean="0"/>
          </a:p>
          <a:p>
            <a:pPr marL="285750" indent="-285750" eaLnBrk="1" hangingPunct="1">
              <a:lnSpc>
                <a:spcPct val="80000"/>
              </a:lnSpc>
            </a:pPr>
            <a:r>
              <a:rPr lang="en-GB" sz="2000" b="1" smtClean="0"/>
              <a:t>Viral hepatitis</a:t>
            </a:r>
            <a:r>
              <a:rPr lang="en-GB" sz="2000" smtClean="0"/>
              <a:t>		</a:t>
            </a:r>
          </a:p>
          <a:p>
            <a:pPr marL="285750" indent="-285750" eaLnBrk="1" hangingPunct="1">
              <a:lnSpc>
                <a:spcPct val="80000"/>
              </a:lnSpc>
              <a:buFont typeface="Wingdings" pitchFamily="2" charset="2"/>
              <a:buNone/>
            </a:pPr>
            <a:r>
              <a:rPr lang="en-GB" sz="2000" smtClean="0"/>
              <a:t>				Hepatitis A, B, D E, 						CMV, 	HSV, 							Seronegative hepatitis</a:t>
            </a:r>
            <a:endParaRPr lang="en-GB" sz="2800" smtClean="0"/>
          </a:p>
          <a:p>
            <a:pPr marL="285750" indent="-285750" eaLnBrk="1" hangingPunct="1">
              <a:lnSpc>
                <a:spcPct val="80000"/>
              </a:lnSpc>
              <a:buFont typeface="Wingdings" pitchFamily="2" charset="2"/>
              <a:buNone/>
            </a:pPr>
            <a:endParaRPr lang="en-GB" smtClean="0"/>
          </a:p>
          <a:p>
            <a:pPr marL="285750" indent="-285750" eaLnBrk="1" hangingPunct="1">
              <a:lnSpc>
                <a:spcPct val="80000"/>
              </a:lnSpc>
            </a:pPr>
            <a:r>
              <a:rPr lang="en-GB" sz="2000" b="1" smtClean="0"/>
              <a:t>Drug related</a:t>
            </a:r>
            <a:r>
              <a:rPr lang="en-GB" sz="2000" smtClean="0"/>
              <a:t>		</a:t>
            </a:r>
          </a:p>
          <a:p>
            <a:pPr marL="285750" indent="-285750" eaLnBrk="1" hangingPunct="1">
              <a:lnSpc>
                <a:spcPct val="80000"/>
              </a:lnSpc>
              <a:buFont typeface="Wingdings" pitchFamily="2" charset="2"/>
              <a:buNone/>
            </a:pPr>
            <a:r>
              <a:rPr lang="en-GB" sz="2000" smtClean="0"/>
              <a:t>				Paracetamol </a:t>
            </a:r>
          </a:p>
          <a:p>
            <a:pPr marL="285750" indent="-285750" eaLnBrk="1" hangingPunct="1">
              <a:lnSpc>
                <a:spcPct val="80000"/>
              </a:lnSpc>
              <a:buFont typeface="Wingdings" pitchFamily="2" charset="2"/>
              <a:buNone/>
            </a:pPr>
            <a:r>
              <a:rPr lang="en-GB" sz="2000" smtClean="0"/>
              <a:t>				Anti tuberculous drugs, </a:t>
            </a:r>
          </a:p>
          <a:p>
            <a:pPr marL="285750" indent="-285750" eaLnBrk="1" hangingPunct="1">
              <a:lnSpc>
                <a:spcPct val="80000"/>
              </a:lnSpc>
              <a:buFont typeface="Wingdings" pitchFamily="2" charset="2"/>
              <a:buNone/>
            </a:pPr>
            <a:r>
              <a:rPr lang="en-GB" sz="2000" smtClean="0"/>
              <a:t>				lipid therapies	</a:t>
            </a:r>
          </a:p>
          <a:p>
            <a:pPr marL="285750" indent="-285750" eaLnBrk="1" hangingPunct="1">
              <a:lnSpc>
                <a:spcPct val="80000"/>
              </a:lnSpc>
              <a:buFont typeface="Wingdings" pitchFamily="2" charset="2"/>
              <a:buNone/>
            </a:pPr>
            <a:r>
              <a:rPr lang="en-GB" sz="2000" smtClean="0"/>
              <a:t>				Recreational drugs 						Idiosyncratic reactions						Anticonvulsants, NSAID,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animEffect transition="in" filter="blinds(horizontal)">
                                      <p:cBhvr>
                                        <p:cTn id="7" dur="500"/>
                                        <p:tgtEl>
                                          <p:spTgt spid="410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0">
                                            <p:txEl>
                                              <p:pRg st="3" end="3"/>
                                            </p:txEl>
                                          </p:spTgt>
                                        </p:tgtEl>
                                        <p:attrNameLst>
                                          <p:attrName>style.visibility</p:attrName>
                                        </p:attrNameLst>
                                      </p:cBhvr>
                                      <p:to>
                                        <p:strVal val="visible"/>
                                      </p:to>
                                    </p:set>
                                    <p:animEffect transition="in" filter="blinds(horizontal)">
                                      <p:cBhvr>
                                        <p:cTn id="12" dur="500"/>
                                        <p:tgtEl>
                                          <p:spTgt spid="410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100">
                                            <p:txEl>
                                              <p:pRg st="5" end="5"/>
                                            </p:txEl>
                                          </p:spTgt>
                                        </p:tgtEl>
                                        <p:attrNameLst>
                                          <p:attrName>style.visibility</p:attrName>
                                        </p:attrNameLst>
                                      </p:cBhvr>
                                      <p:to>
                                        <p:strVal val="visible"/>
                                      </p:to>
                                    </p:set>
                                    <p:animEffect transition="in" filter="blinds(horizontal)">
                                      <p:cBhvr>
                                        <p:cTn id="17" dur="500"/>
                                        <p:tgtEl>
                                          <p:spTgt spid="4100">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100">
                                            <p:txEl>
                                              <p:pRg st="6" end="6"/>
                                            </p:txEl>
                                          </p:spTgt>
                                        </p:tgtEl>
                                        <p:attrNameLst>
                                          <p:attrName>style.visibility</p:attrName>
                                        </p:attrNameLst>
                                      </p:cBhvr>
                                      <p:to>
                                        <p:strVal val="visible"/>
                                      </p:to>
                                    </p:set>
                                    <p:animEffect transition="in" filter="blinds(horizontal)">
                                      <p:cBhvr>
                                        <p:cTn id="22" dur="500"/>
                                        <p:tgtEl>
                                          <p:spTgt spid="4100">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100">
                                            <p:txEl>
                                              <p:pRg st="7" end="7"/>
                                            </p:txEl>
                                          </p:spTgt>
                                        </p:tgtEl>
                                        <p:attrNameLst>
                                          <p:attrName>style.visibility</p:attrName>
                                        </p:attrNameLst>
                                      </p:cBhvr>
                                      <p:to>
                                        <p:strVal val="visible"/>
                                      </p:to>
                                    </p:set>
                                    <p:animEffect transition="in" filter="blinds(horizontal)">
                                      <p:cBhvr>
                                        <p:cTn id="27" dur="500"/>
                                        <p:tgtEl>
                                          <p:spTgt spid="4100">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100">
                                            <p:txEl>
                                              <p:pRg st="8" end="8"/>
                                            </p:txEl>
                                          </p:spTgt>
                                        </p:tgtEl>
                                        <p:attrNameLst>
                                          <p:attrName>style.visibility</p:attrName>
                                        </p:attrNameLst>
                                      </p:cBhvr>
                                      <p:to>
                                        <p:strVal val="visible"/>
                                      </p:to>
                                    </p:set>
                                    <p:animEffect transition="in" filter="blinds(horizontal)">
                                      <p:cBhvr>
                                        <p:cTn id="32" dur="500"/>
                                        <p:tgtEl>
                                          <p:spTgt spid="4100">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100">
                                            <p:txEl>
                                              <p:pRg st="9" end="9"/>
                                            </p:txEl>
                                          </p:spTgt>
                                        </p:tgtEl>
                                        <p:attrNameLst>
                                          <p:attrName>style.visibility</p:attrName>
                                        </p:attrNameLst>
                                      </p:cBhvr>
                                      <p:to>
                                        <p:strVal val="visible"/>
                                      </p:to>
                                    </p:set>
                                    <p:animEffect transition="in" filter="blinds(horizontal)">
                                      <p:cBhvr>
                                        <p:cTn id="35" dur="500"/>
                                        <p:tgtEl>
                                          <p:spTgt spid="410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900238" y="284163"/>
            <a:ext cx="5592762" cy="850900"/>
          </a:xfrm>
          <a:solidFill>
            <a:srgbClr val="FF5008"/>
          </a:solidFill>
        </p:spPr>
        <p:txBody>
          <a:bodyPr wrap="none" lIns="92075" tIns="92075" rIns="92075" bIns="92075">
            <a:spAutoFit/>
          </a:bodyPr>
          <a:lstStyle/>
          <a:p>
            <a:pPr eaLnBrk="1" hangingPunct="1"/>
            <a:r>
              <a:rPr lang="en-GB" smtClean="0"/>
              <a:t>Basis of Management</a:t>
            </a:r>
          </a:p>
        </p:txBody>
      </p:sp>
      <p:graphicFrame>
        <p:nvGraphicFramePr>
          <p:cNvPr id="1026" name="Object 3"/>
          <p:cNvGraphicFramePr>
            <a:graphicFrameLocks/>
          </p:cNvGraphicFramePr>
          <p:nvPr/>
        </p:nvGraphicFramePr>
        <p:xfrm>
          <a:off x="3309938" y="1382713"/>
          <a:ext cx="1700212" cy="4775200"/>
        </p:xfrm>
        <a:graphic>
          <a:graphicData uri="http://schemas.openxmlformats.org/presentationml/2006/ole">
            <mc:AlternateContent xmlns:mc="http://schemas.openxmlformats.org/markup-compatibility/2006">
              <mc:Choice xmlns:v="urn:schemas-microsoft-com:vml" Requires="v">
                <p:oleObj spid="_x0000_s1038" name="Microsoft ClipArt Gallery" r:id="rId4" imgW="1917700" imgH="4787900" progId="MS_ClipArt_Gallery">
                  <p:embed/>
                </p:oleObj>
              </mc:Choice>
              <mc:Fallback>
                <p:oleObj name="Microsoft ClipArt Gallery" r:id="rId4" imgW="1917700" imgH="4787900"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9938" y="1382713"/>
                        <a:ext cx="1700212" cy="4775200"/>
                      </a:xfrm>
                      <a:prstGeom prst="rect">
                        <a:avLst/>
                      </a:prstGeom>
                      <a:noFill/>
                      <a:ln>
                        <a:noFill/>
                      </a:ln>
                      <a:effectLst/>
                      <a:extLst>
                        <a:ext uri="{909E8E84-426E-40DD-AFC4-6F175D3DCCD1}">
                          <a14:hiddenFill xmlns:a14="http://schemas.microsoft.com/office/drawing/2010/main">
                            <a:solidFill>
                              <a:srgbClr val="FF5008"/>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p:cNvSpPr>
            <a:spLocks noChangeArrowheads="1"/>
          </p:cNvSpPr>
          <p:nvPr/>
        </p:nvSpPr>
        <p:spPr bwMode="auto">
          <a:xfrm>
            <a:off x="563563" y="1495425"/>
            <a:ext cx="237331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lnSpc>
                <a:spcPct val="90000"/>
              </a:lnSpc>
            </a:pPr>
            <a:r>
              <a:rPr lang="en-GB" sz="2800" b="1">
                <a:latin typeface="Arial" charset="0"/>
              </a:rPr>
              <a:t>Recognition of</a:t>
            </a:r>
          </a:p>
          <a:p>
            <a:pPr eaLnBrk="0" hangingPunct="0">
              <a:lnSpc>
                <a:spcPct val="90000"/>
              </a:lnSpc>
            </a:pPr>
            <a:r>
              <a:rPr lang="en-GB" sz="2800" b="1">
                <a:latin typeface="Arial" charset="0"/>
              </a:rPr>
              <a:t>problems</a:t>
            </a:r>
          </a:p>
        </p:txBody>
      </p:sp>
      <p:sp>
        <p:nvSpPr>
          <p:cNvPr id="1029" name="Rectangle 5"/>
          <p:cNvSpPr>
            <a:spLocks noChangeArrowheads="1"/>
          </p:cNvSpPr>
          <p:nvPr/>
        </p:nvSpPr>
        <p:spPr bwMode="auto">
          <a:xfrm>
            <a:off x="6116638" y="2605088"/>
            <a:ext cx="156051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lnSpc>
                <a:spcPct val="90000"/>
              </a:lnSpc>
            </a:pPr>
            <a:r>
              <a:rPr lang="en-GB" sz="2400" b="1">
                <a:latin typeface="Arial" charset="0"/>
              </a:rPr>
              <a:t>Monitoring</a:t>
            </a:r>
          </a:p>
        </p:txBody>
      </p:sp>
      <p:sp>
        <p:nvSpPr>
          <p:cNvPr id="1030" name="Rectangle 6"/>
          <p:cNvSpPr>
            <a:spLocks noChangeArrowheads="1"/>
          </p:cNvSpPr>
          <p:nvPr/>
        </p:nvSpPr>
        <p:spPr bwMode="auto">
          <a:xfrm>
            <a:off x="2662238" y="6338888"/>
            <a:ext cx="33829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lnSpc>
                <a:spcPct val="90000"/>
              </a:lnSpc>
            </a:pPr>
            <a:r>
              <a:rPr lang="en-GB" sz="2400" b="1">
                <a:latin typeface="Arial" charset="0"/>
              </a:rPr>
              <a:t>Multisystem Involvement</a:t>
            </a:r>
          </a:p>
        </p:txBody>
      </p:sp>
      <p:sp>
        <p:nvSpPr>
          <p:cNvPr id="1031" name="Rectangle 7"/>
          <p:cNvSpPr>
            <a:spLocks noChangeArrowheads="1"/>
          </p:cNvSpPr>
          <p:nvPr/>
        </p:nvSpPr>
        <p:spPr bwMode="auto">
          <a:xfrm>
            <a:off x="6116638" y="1690688"/>
            <a:ext cx="279558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lnSpc>
                <a:spcPct val="90000"/>
              </a:lnSpc>
            </a:pPr>
            <a:r>
              <a:rPr lang="en-GB" sz="2400" b="1">
                <a:latin typeface="Arial" charset="0"/>
              </a:rPr>
              <a:t>Evolution of disease</a:t>
            </a:r>
          </a:p>
        </p:txBody>
      </p:sp>
      <p:sp>
        <p:nvSpPr>
          <p:cNvPr id="1032" name="Rectangle 8"/>
          <p:cNvSpPr>
            <a:spLocks noChangeArrowheads="1"/>
          </p:cNvSpPr>
          <p:nvPr/>
        </p:nvSpPr>
        <p:spPr bwMode="auto">
          <a:xfrm>
            <a:off x="6140450" y="3367088"/>
            <a:ext cx="25400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lnSpc>
                <a:spcPct val="90000"/>
              </a:lnSpc>
            </a:pPr>
            <a:r>
              <a:rPr lang="en-GB" sz="2400" b="1">
                <a:latin typeface="Arial" charset="0"/>
              </a:rPr>
              <a:t>Measurement and </a:t>
            </a:r>
          </a:p>
          <a:p>
            <a:pPr eaLnBrk="0" hangingPunct="0">
              <a:lnSpc>
                <a:spcPct val="90000"/>
              </a:lnSpc>
            </a:pPr>
            <a:r>
              <a:rPr lang="en-GB" sz="2400" b="1">
                <a:latin typeface="Arial" charset="0"/>
              </a:rPr>
              <a:t>manipulation of </a:t>
            </a:r>
          </a:p>
          <a:p>
            <a:pPr eaLnBrk="0" hangingPunct="0">
              <a:lnSpc>
                <a:spcPct val="90000"/>
              </a:lnSpc>
            </a:pPr>
            <a:r>
              <a:rPr lang="en-GB" sz="2400" b="1">
                <a:latin typeface="Arial" charset="0"/>
              </a:rPr>
              <a:t>physiological</a:t>
            </a:r>
          </a:p>
          <a:p>
            <a:pPr eaLnBrk="0" hangingPunct="0">
              <a:lnSpc>
                <a:spcPct val="90000"/>
              </a:lnSpc>
            </a:pPr>
            <a:r>
              <a:rPr lang="en-GB" sz="2400" b="1">
                <a:latin typeface="Arial" charset="0"/>
              </a:rPr>
              <a:t>parameters</a:t>
            </a:r>
          </a:p>
        </p:txBody>
      </p:sp>
      <p:sp>
        <p:nvSpPr>
          <p:cNvPr id="1033" name="Line 9"/>
          <p:cNvSpPr>
            <a:spLocks noChangeShapeType="1"/>
          </p:cNvSpPr>
          <p:nvPr/>
        </p:nvSpPr>
        <p:spPr bwMode="auto">
          <a:xfrm>
            <a:off x="2546350" y="2057400"/>
            <a:ext cx="1003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34" name="Line 10"/>
          <p:cNvSpPr>
            <a:spLocks noChangeShapeType="1"/>
          </p:cNvSpPr>
          <p:nvPr/>
        </p:nvSpPr>
        <p:spPr bwMode="auto">
          <a:xfrm>
            <a:off x="4848225" y="1905000"/>
            <a:ext cx="107315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5" name="Line 11"/>
          <p:cNvSpPr>
            <a:spLocks noChangeShapeType="1"/>
          </p:cNvSpPr>
          <p:nvPr/>
        </p:nvSpPr>
        <p:spPr bwMode="auto">
          <a:xfrm flipH="1">
            <a:off x="5113338" y="4114800"/>
            <a:ext cx="8810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036" name="Rectangle 12"/>
          <p:cNvSpPr>
            <a:spLocks noChangeArrowheads="1"/>
          </p:cNvSpPr>
          <p:nvPr/>
        </p:nvSpPr>
        <p:spPr bwMode="auto">
          <a:xfrm>
            <a:off x="630238" y="2376488"/>
            <a:ext cx="2239962"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eaLnBrk="0" hangingPunct="0">
              <a:lnSpc>
                <a:spcPct val="90000"/>
              </a:lnSpc>
            </a:pPr>
            <a:r>
              <a:rPr lang="en-GB" sz="2400" b="1">
                <a:solidFill>
                  <a:srgbClr val="FFFFFF"/>
                </a:solidFill>
                <a:latin typeface="Arial" charset="0"/>
              </a:rPr>
              <a:t>- cerebral</a:t>
            </a:r>
          </a:p>
          <a:p>
            <a:pPr eaLnBrk="0" hangingPunct="0">
              <a:lnSpc>
                <a:spcPct val="90000"/>
              </a:lnSpc>
            </a:pPr>
            <a:r>
              <a:rPr lang="en-GB" sz="2400" b="1">
                <a:solidFill>
                  <a:srgbClr val="FFFFFF"/>
                </a:solidFill>
                <a:latin typeface="Arial" charset="0"/>
              </a:rPr>
              <a:t>- cardiovascular</a:t>
            </a:r>
          </a:p>
          <a:p>
            <a:pPr eaLnBrk="0" hangingPunct="0">
              <a:lnSpc>
                <a:spcPct val="90000"/>
              </a:lnSpc>
            </a:pPr>
            <a:r>
              <a:rPr lang="en-GB" sz="2400" b="1">
                <a:solidFill>
                  <a:srgbClr val="FFFFFF"/>
                </a:solidFill>
                <a:latin typeface="Arial" charset="0"/>
              </a:rPr>
              <a:t>- renal </a:t>
            </a:r>
          </a:p>
          <a:p>
            <a:pPr eaLnBrk="0" hangingPunct="0">
              <a:lnSpc>
                <a:spcPct val="90000"/>
              </a:lnSpc>
            </a:pPr>
            <a:r>
              <a:rPr lang="en-GB" sz="2400" b="1">
                <a:solidFill>
                  <a:srgbClr val="FFFFFF"/>
                </a:solidFill>
                <a:latin typeface="Arial" charset="0"/>
              </a:rPr>
              <a:t>- infection</a:t>
            </a:r>
          </a:p>
          <a:p>
            <a:pPr eaLnBrk="0" hangingPunct="0">
              <a:lnSpc>
                <a:spcPct val="90000"/>
              </a:lnSpc>
            </a:pPr>
            <a:r>
              <a:rPr lang="en-GB" sz="2400" b="1">
                <a:solidFill>
                  <a:srgbClr val="FFFFFF"/>
                </a:solidFill>
                <a:latin typeface="Arial" charset="0"/>
              </a:rPr>
              <a:t>- pulmonary</a:t>
            </a:r>
          </a:p>
          <a:p>
            <a:pPr eaLnBrk="0" hangingPunct="0">
              <a:lnSpc>
                <a:spcPct val="90000"/>
              </a:lnSpc>
            </a:pPr>
            <a:r>
              <a:rPr lang="en-GB" sz="2400" b="1">
                <a:solidFill>
                  <a:srgbClr val="FFFFFF"/>
                </a:solidFill>
                <a:latin typeface="Arial" charset="0"/>
              </a:rPr>
              <a:t>- metabolic</a:t>
            </a:r>
          </a:p>
          <a:p>
            <a:pPr eaLnBrk="0" hangingPunct="0">
              <a:lnSpc>
                <a:spcPct val="90000"/>
              </a:lnSpc>
            </a:pPr>
            <a:r>
              <a:rPr lang="en-GB" sz="2400" b="1">
                <a:solidFill>
                  <a:srgbClr val="FFFFFF"/>
                </a:solidFill>
                <a:latin typeface="Arial" charset="0"/>
              </a:rPr>
              <a:t>- nutrition</a:t>
            </a:r>
          </a:p>
          <a:p>
            <a:pPr eaLnBrk="0" hangingPunct="0">
              <a:lnSpc>
                <a:spcPct val="90000"/>
              </a:lnSpc>
            </a:pPr>
            <a:r>
              <a:rPr lang="en-GB" sz="2400" b="1">
                <a:solidFill>
                  <a:srgbClr val="FFFFFF"/>
                </a:solidFill>
                <a:latin typeface="Arial" charset="0"/>
              </a:rPr>
              <a:t>- coagulation</a:t>
            </a:r>
          </a:p>
        </p:txBody>
      </p:sp>
      <p:sp>
        <p:nvSpPr>
          <p:cNvPr id="1037" name="Line 13"/>
          <p:cNvSpPr>
            <a:spLocks noChangeShapeType="1"/>
          </p:cNvSpPr>
          <p:nvPr/>
        </p:nvSpPr>
        <p:spPr bwMode="auto">
          <a:xfrm flipH="1">
            <a:off x="5113338" y="2819400"/>
            <a:ext cx="812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274763" y="107950"/>
            <a:ext cx="6927850" cy="854075"/>
          </a:xfrm>
          <a:solidFill>
            <a:srgbClr val="FF5008"/>
          </a:solidFill>
        </p:spPr>
        <p:txBody>
          <a:bodyPr wrap="none" lIns="92075" tIns="92075" rIns="92075" bIns="92075">
            <a:spAutoFit/>
          </a:bodyPr>
          <a:lstStyle/>
          <a:p>
            <a:pPr eaLnBrk="1" hangingPunct="1"/>
            <a:r>
              <a:rPr lang="en-GB" smtClean="0"/>
              <a:t>Management of liver failure</a:t>
            </a:r>
          </a:p>
        </p:txBody>
      </p:sp>
      <p:sp>
        <p:nvSpPr>
          <p:cNvPr id="48131" name="Rectangle 3"/>
          <p:cNvSpPr>
            <a:spLocks noGrp="1" noChangeArrowheads="1"/>
          </p:cNvSpPr>
          <p:nvPr>
            <p:ph idx="1"/>
          </p:nvPr>
        </p:nvSpPr>
        <p:spPr>
          <a:xfrm>
            <a:off x="338138" y="1557338"/>
            <a:ext cx="8805862" cy="5478462"/>
          </a:xfrm>
        </p:spPr>
        <p:txBody>
          <a:bodyPr lIns="95250" tIns="47625" rIns="95250" bIns="47625"/>
          <a:lstStyle/>
          <a:p>
            <a:pPr eaLnBrk="1" hangingPunct="1">
              <a:buFont typeface="Arial" charset="0"/>
              <a:buChar char=" "/>
            </a:pPr>
            <a:r>
              <a:rPr lang="en-GB" sz="2300" smtClean="0"/>
              <a:t>Coagulopathy</a:t>
            </a:r>
          </a:p>
          <a:p>
            <a:pPr lvl="2" eaLnBrk="1" hangingPunct="1"/>
            <a:r>
              <a:rPr lang="en-GB" sz="2000" smtClean="0"/>
              <a:t>Give FFP only when decision for OLT listing established or significant bleeding</a:t>
            </a:r>
          </a:p>
          <a:p>
            <a:pPr lvl="2" eaLnBrk="1" hangingPunct="1"/>
            <a:r>
              <a:rPr lang="en-GB" sz="2000" smtClean="0"/>
              <a:t>Platelet/cryo support </a:t>
            </a:r>
          </a:p>
          <a:p>
            <a:pPr eaLnBrk="1" hangingPunct="1">
              <a:buFont typeface="Arial" charset="0"/>
              <a:buChar char=" "/>
            </a:pPr>
            <a:r>
              <a:rPr lang="en-GB" sz="2000" smtClean="0"/>
              <a:t>Metabolic</a:t>
            </a:r>
          </a:p>
          <a:p>
            <a:pPr lvl="2" eaLnBrk="1" hangingPunct="1"/>
            <a:r>
              <a:rPr lang="en-GB" sz="2000" smtClean="0"/>
              <a:t>Correct all electrolyte deficiencies</a:t>
            </a:r>
          </a:p>
          <a:p>
            <a:pPr lvl="2" eaLnBrk="1" hangingPunct="1"/>
            <a:r>
              <a:rPr lang="en-GB" sz="2000" smtClean="0"/>
              <a:t>HCO</a:t>
            </a:r>
            <a:r>
              <a:rPr lang="en-GB" sz="2000" baseline="30000" smtClean="0"/>
              <a:t>-3 </a:t>
            </a:r>
            <a:r>
              <a:rPr lang="en-GB" sz="2000" smtClean="0"/>
              <a:t>as temporary measure (8.4% used)</a:t>
            </a:r>
          </a:p>
          <a:p>
            <a:pPr eaLnBrk="1" hangingPunct="1">
              <a:buFont typeface="Arial" charset="0"/>
              <a:buChar char=" "/>
            </a:pPr>
            <a:r>
              <a:rPr lang="en-GB" sz="2000" smtClean="0"/>
              <a:t>Nutrition</a:t>
            </a:r>
          </a:p>
          <a:p>
            <a:pPr lvl="2" eaLnBrk="1" hangingPunct="1"/>
            <a:r>
              <a:rPr lang="en-GB" sz="2000" smtClean="0"/>
              <a:t>Frequent poor recent oral intake ± vomiting </a:t>
            </a:r>
          </a:p>
          <a:p>
            <a:pPr lvl="2" eaLnBrk="1" hangingPunct="1"/>
            <a:r>
              <a:rPr lang="en-GB" sz="2000" smtClean="0"/>
              <a:t>No evidence for protein restriction in either acute or CLD</a:t>
            </a:r>
          </a:p>
          <a:p>
            <a:pPr lvl="2" eaLnBrk="1" hangingPunct="1"/>
            <a:r>
              <a:rPr lang="en-GB" sz="2000" smtClean="0"/>
              <a:t>Gastric prophylaxis : role unproven</a:t>
            </a:r>
          </a:p>
          <a:p>
            <a:pPr lvl="4" eaLnBrk="1" hangingPunct="1">
              <a:buFont typeface="Wingdings" pitchFamily="2" charset="2"/>
              <a:buNone/>
            </a:pPr>
            <a:r>
              <a:rPr lang="en-GB" smtClean="0"/>
              <a:t>			      PPI routinely administered</a:t>
            </a:r>
            <a:r>
              <a:rPr lang="en-GB" sz="1700" smtClean="0"/>
              <a:t> </a:t>
            </a:r>
            <a:endParaRPr lang="en-GB" smtClean="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Grp="1" noChangeArrowheads="1"/>
          </p:cNvSpPr>
          <p:nvPr>
            <p:ph type="title"/>
          </p:nvPr>
        </p:nvSpPr>
        <p:spPr>
          <a:xfrm>
            <a:off x="2128838" y="479425"/>
            <a:ext cx="4387850" cy="744538"/>
          </a:xfrm>
        </p:spPr>
        <p:txBody>
          <a:bodyPr/>
          <a:lstStyle/>
          <a:p>
            <a:pPr eaLnBrk="1" hangingPunct="1"/>
            <a:r>
              <a:rPr lang="en-GB" sz="4000" smtClean="0"/>
              <a:t>Management of ALF</a:t>
            </a:r>
          </a:p>
        </p:txBody>
      </p:sp>
      <p:sp>
        <p:nvSpPr>
          <p:cNvPr id="49155" name="Rectangle 5"/>
          <p:cNvSpPr>
            <a:spLocks noGrp="1" noChangeArrowheads="1"/>
          </p:cNvSpPr>
          <p:nvPr>
            <p:ph idx="1"/>
          </p:nvPr>
        </p:nvSpPr>
        <p:spPr>
          <a:xfrm>
            <a:off x="684213" y="1916113"/>
            <a:ext cx="8013700" cy="4608512"/>
          </a:xfrm>
        </p:spPr>
        <p:txBody>
          <a:bodyPr/>
          <a:lstStyle/>
          <a:p>
            <a:pPr eaLnBrk="1" hangingPunct="1">
              <a:lnSpc>
                <a:spcPct val="70000"/>
              </a:lnSpc>
              <a:buFont typeface="Wingdings" pitchFamily="2" charset="2"/>
              <a:buNone/>
            </a:pPr>
            <a:r>
              <a:rPr lang="en-GB" sz="2400" b="1" smtClean="0"/>
              <a:t>Renal failure</a:t>
            </a:r>
          </a:p>
          <a:p>
            <a:pPr eaLnBrk="1" hangingPunct="1">
              <a:lnSpc>
                <a:spcPct val="70000"/>
              </a:lnSpc>
              <a:buFont typeface="Wingdings" pitchFamily="2" charset="2"/>
              <a:buNone/>
            </a:pPr>
            <a:endParaRPr lang="en-GB" sz="2400" b="1" smtClean="0"/>
          </a:p>
          <a:p>
            <a:pPr eaLnBrk="1" hangingPunct="1">
              <a:lnSpc>
                <a:spcPct val="70000"/>
              </a:lnSpc>
            </a:pPr>
            <a:r>
              <a:rPr lang="en-GB" sz="2400" smtClean="0"/>
              <a:t>Almost always occurs in hyperacute ALF</a:t>
            </a:r>
          </a:p>
          <a:p>
            <a:pPr eaLnBrk="1" hangingPunct="1">
              <a:lnSpc>
                <a:spcPct val="70000"/>
              </a:lnSpc>
              <a:buFont typeface="Wingdings" pitchFamily="2" charset="2"/>
              <a:buNone/>
            </a:pPr>
            <a:r>
              <a:rPr lang="en-GB" sz="2400" smtClean="0"/>
              <a:t>	Haemodialysis not tolerated</a:t>
            </a:r>
          </a:p>
          <a:p>
            <a:pPr eaLnBrk="1" hangingPunct="1">
              <a:lnSpc>
                <a:spcPct val="70000"/>
              </a:lnSpc>
              <a:buFont typeface="Wingdings" pitchFamily="2" charset="2"/>
              <a:buNone/>
            </a:pPr>
            <a:r>
              <a:rPr lang="en-GB" sz="2400" smtClean="0"/>
              <a:t>	Continous veno-veno haemofiltration</a:t>
            </a:r>
          </a:p>
          <a:p>
            <a:pPr eaLnBrk="1" hangingPunct="1">
              <a:lnSpc>
                <a:spcPct val="70000"/>
              </a:lnSpc>
              <a:buFont typeface="Wingdings" pitchFamily="2" charset="2"/>
              <a:buNone/>
            </a:pPr>
            <a:r>
              <a:rPr lang="en-GB" sz="2400" smtClean="0"/>
              <a:t>	Corrects acidosis and hyperlactataemia</a:t>
            </a:r>
          </a:p>
          <a:p>
            <a:pPr eaLnBrk="1" hangingPunct="1">
              <a:lnSpc>
                <a:spcPct val="70000"/>
              </a:lnSpc>
              <a:buFont typeface="Wingdings" pitchFamily="2" charset="2"/>
              <a:buNone/>
            </a:pPr>
            <a:endParaRPr lang="en-GB" sz="2400" smtClean="0"/>
          </a:p>
          <a:p>
            <a:pPr eaLnBrk="1" hangingPunct="1">
              <a:lnSpc>
                <a:spcPct val="70000"/>
              </a:lnSpc>
            </a:pPr>
            <a:r>
              <a:rPr lang="en-GB" sz="2400" smtClean="0"/>
              <a:t>Use of high volume CVVHF in ALF- achieve metabolic stability and bridge to OLT.</a:t>
            </a:r>
          </a:p>
          <a:p>
            <a:pPr eaLnBrk="1" hangingPunct="1">
              <a:lnSpc>
                <a:spcPct val="70000"/>
              </a:lnSpc>
            </a:pPr>
            <a:endParaRPr lang="en-GB" sz="2400" smtClean="0"/>
          </a:p>
          <a:p>
            <a:pPr eaLnBrk="1" hangingPunct="1">
              <a:lnSpc>
                <a:spcPct val="70000"/>
              </a:lnSpc>
            </a:pPr>
            <a:r>
              <a:rPr lang="en-GB" sz="2400" smtClean="0"/>
              <a:t>Anticoagulation: epoprostanol</a:t>
            </a:r>
          </a:p>
          <a:p>
            <a:pPr eaLnBrk="1" hangingPunct="1">
              <a:lnSpc>
                <a:spcPct val="70000"/>
              </a:lnSpc>
              <a:buFont typeface="Wingdings" pitchFamily="2" charset="2"/>
              <a:buNone/>
            </a:pPr>
            <a:r>
              <a:rPr lang="en-GB" sz="2400" smtClean="0"/>
              <a:t>	</a:t>
            </a:r>
          </a:p>
          <a:p>
            <a:pPr eaLnBrk="1" hangingPunct="1">
              <a:lnSpc>
                <a:spcPct val="70000"/>
              </a:lnSpc>
              <a:buFont typeface="Wingdings" pitchFamily="2" charset="2"/>
              <a:buNone/>
            </a:pPr>
            <a:r>
              <a:rPr lang="en-GB" sz="2400" b="1" smtClean="0"/>
              <a:t>	</a:t>
            </a:r>
          </a:p>
          <a:p>
            <a:pPr eaLnBrk="1" hangingPunct="1">
              <a:lnSpc>
                <a:spcPct val="70000"/>
              </a:lnSpc>
              <a:buFont typeface="Wingdings" pitchFamily="2" charset="2"/>
              <a:buNone/>
            </a:pPr>
            <a:r>
              <a:rPr lang="en-GB" sz="2400" b="1" smtClean="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44575" y="381000"/>
            <a:ext cx="6840538" cy="746125"/>
          </a:xfrm>
        </p:spPr>
        <p:txBody>
          <a:bodyPr/>
          <a:lstStyle/>
          <a:p>
            <a:pPr algn="ctr" eaLnBrk="1" hangingPunct="1"/>
            <a:r>
              <a:rPr lang="en-GB" sz="4000" smtClean="0"/>
              <a:t>Management </a:t>
            </a:r>
          </a:p>
        </p:txBody>
      </p:sp>
      <p:sp>
        <p:nvSpPr>
          <p:cNvPr id="50179" name="Rectangle 3"/>
          <p:cNvSpPr>
            <a:spLocks noGrp="1" noChangeArrowheads="1"/>
          </p:cNvSpPr>
          <p:nvPr>
            <p:ph idx="1"/>
          </p:nvPr>
        </p:nvSpPr>
        <p:spPr/>
        <p:txBody>
          <a:bodyPr/>
          <a:lstStyle/>
          <a:p>
            <a:pPr eaLnBrk="1" hangingPunct="1">
              <a:lnSpc>
                <a:spcPct val="90000"/>
              </a:lnSpc>
            </a:pPr>
            <a:r>
              <a:rPr lang="en-GB" smtClean="0"/>
              <a:t>Infection</a:t>
            </a:r>
          </a:p>
          <a:p>
            <a:pPr eaLnBrk="1" hangingPunct="1">
              <a:lnSpc>
                <a:spcPct val="90000"/>
              </a:lnSpc>
              <a:buFont typeface="Wingdings" pitchFamily="2" charset="2"/>
              <a:buNone/>
            </a:pPr>
            <a:r>
              <a:rPr lang="en-GB" sz="3100" smtClean="0"/>
              <a:t>	Those who fulfill transplant criteria</a:t>
            </a:r>
          </a:p>
          <a:p>
            <a:pPr lvl="2" eaLnBrk="1" hangingPunct="1">
              <a:lnSpc>
                <a:spcPct val="90000"/>
              </a:lnSpc>
            </a:pPr>
            <a:r>
              <a:rPr lang="en-GB" sz="2300" smtClean="0"/>
              <a:t>This group get systemic antifungals in addition</a:t>
            </a:r>
          </a:p>
          <a:p>
            <a:pPr lvl="2" eaLnBrk="1" hangingPunct="1">
              <a:lnSpc>
                <a:spcPct val="90000"/>
              </a:lnSpc>
            </a:pPr>
            <a:r>
              <a:rPr lang="en-GB" sz="2300" smtClean="0"/>
              <a:t>Most patients will be given oral candida prophylaxis (fluconazole)</a:t>
            </a:r>
          </a:p>
          <a:p>
            <a:pPr eaLnBrk="1" hangingPunct="1">
              <a:lnSpc>
                <a:spcPct val="90000"/>
              </a:lnSpc>
              <a:buFont typeface="Wingdings" pitchFamily="2" charset="2"/>
              <a:buNone/>
            </a:pPr>
            <a:r>
              <a:rPr lang="en-GB" sz="3100" smtClean="0"/>
              <a:t>	Signs of sepsis / SIRS</a:t>
            </a:r>
          </a:p>
          <a:p>
            <a:pPr eaLnBrk="1" hangingPunct="1">
              <a:lnSpc>
                <a:spcPct val="90000"/>
              </a:lnSpc>
              <a:buFont typeface="Wingdings" pitchFamily="2" charset="2"/>
              <a:buNone/>
            </a:pPr>
            <a:r>
              <a:rPr lang="en-GB" sz="3100" smtClean="0"/>
              <a:t>	Typically: Tazocin 4.5g bolus</a:t>
            </a:r>
          </a:p>
          <a:p>
            <a:pPr eaLnBrk="1" hangingPunct="1">
              <a:lnSpc>
                <a:spcPct val="90000"/>
              </a:lnSpc>
              <a:buFont typeface="Wingdings" pitchFamily="2" charset="2"/>
              <a:buNone/>
            </a:pPr>
            <a:r>
              <a:rPr lang="en-GB" sz="3100" smtClean="0"/>
              <a:t>			     	(infusion 13.5g/24/hrs)</a:t>
            </a:r>
          </a:p>
          <a:p>
            <a:pPr eaLnBrk="1" hangingPunct="1">
              <a:lnSpc>
                <a:spcPct val="90000"/>
              </a:lnSpc>
              <a:buFont typeface="Wingdings" pitchFamily="2" charset="2"/>
              <a:buNone/>
            </a:pPr>
            <a:r>
              <a:rPr lang="en-GB" sz="3100" smtClean="0"/>
              <a:t>			     Fluconazole/amphotericin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eaLnBrk="1" hangingPunct="1"/>
            <a:r>
              <a:rPr lang="en-GB" sz="4000" smtClean="0"/>
              <a:t>Management</a:t>
            </a:r>
          </a:p>
        </p:txBody>
      </p:sp>
      <p:sp>
        <p:nvSpPr>
          <p:cNvPr id="51203" name="Rectangle 3"/>
          <p:cNvSpPr>
            <a:spLocks noGrp="1" noChangeArrowheads="1"/>
          </p:cNvSpPr>
          <p:nvPr>
            <p:ph idx="1"/>
          </p:nvPr>
        </p:nvSpPr>
        <p:spPr>
          <a:xfrm>
            <a:off x="457200" y="1600200"/>
            <a:ext cx="8229600" cy="4997450"/>
          </a:xfrm>
        </p:spPr>
        <p:txBody>
          <a:bodyPr/>
          <a:lstStyle/>
          <a:p>
            <a:pPr eaLnBrk="1" hangingPunct="1">
              <a:lnSpc>
                <a:spcPct val="80000"/>
              </a:lnSpc>
            </a:pPr>
            <a:r>
              <a:rPr lang="en-GB" sz="2400" b="1" smtClean="0"/>
              <a:t>Haemodynamics/tissue perfusion</a:t>
            </a:r>
          </a:p>
          <a:p>
            <a:pPr eaLnBrk="1" hangingPunct="1">
              <a:lnSpc>
                <a:spcPct val="80000"/>
              </a:lnSpc>
            </a:pPr>
            <a:endParaRPr lang="en-GB" smtClean="0"/>
          </a:p>
          <a:p>
            <a:pPr eaLnBrk="1" hangingPunct="1">
              <a:lnSpc>
                <a:spcPct val="80000"/>
              </a:lnSpc>
              <a:buFontTx/>
              <a:buChar char="•"/>
            </a:pPr>
            <a:r>
              <a:rPr lang="en-GB" sz="2000" smtClean="0"/>
              <a:t>Invasive monitoring (PICCO,PA catheter)</a:t>
            </a:r>
          </a:p>
          <a:p>
            <a:pPr eaLnBrk="1" hangingPunct="1">
              <a:lnSpc>
                <a:spcPct val="80000"/>
              </a:lnSpc>
              <a:buFont typeface="Wingdings" pitchFamily="2" charset="2"/>
              <a:buNone/>
            </a:pPr>
            <a:endParaRPr lang="en-GB" sz="2000" smtClean="0"/>
          </a:p>
          <a:p>
            <a:pPr eaLnBrk="1" hangingPunct="1">
              <a:lnSpc>
                <a:spcPct val="80000"/>
              </a:lnSpc>
              <a:buFont typeface="Wingdings" pitchFamily="2" charset="2"/>
              <a:buNone/>
            </a:pPr>
            <a:r>
              <a:rPr lang="en-GB" sz="2000" smtClean="0"/>
              <a:t>Achieve adequate/optimal fluid resuscitation</a:t>
            </a:r>
          </a:p>
          <a:p>
            <a:pPr eaLnBrk="1" hangingPunct="1">
              <a:lnSpc>
                <a:spcPct val="80000"/>
              </a:lnSpc>
              <a:buFont typeface="Wingdings" pitchFamily="2" charset="2"/>
              <a:buNone/>
            </a:pPr>
            <a:r>
              <a:rPr lang="en-GB" sz="2000" smtClean="0"/>
              <a:t>1</a:t>
            </a:r>
            <a:r>
              <a:rPr lang="en-GB" sz="2000" baseline="30000" smtClean="0"/>
              <a:t>st</a:t>
            </a:r>
            <a:r>
              <a:rPr lang="en-GB" sz="2000" smtClean="0"/>
              <a:t> choice- noradrenaline</a:t>
            </a:r>
          </a:p>
          <a:p>
            <a:pPr eaLnBrk="1" hangingPunct="1">
              <a:lnSpc>
                <a:spcPct val="80000"/>
              </a:lnSpc>
              <a:buFont typeface="Wingdings" pitchFamily="2" charset="2"/>
              <a:buNone/>
            </a:pPr>
            <a:r>
              <a:rPr lang="en-GB" sz="2000" smtClean="0"/>
              <a:t>2</a:t>
            </a:r>
            <a:r>
              <a:rPr lang="en-GB" sz="2000" baseline="30000" smtClean="0"/>
              <a:t>nd</a:t>
            </a:r>
            <a:r>
              <a:rPr lang="en-GB" sz="2000" smtClean="0"/>
              <a:t> line –vasopressin</a:t>
            </a:r>
          </a:p>
          <a:p>
            <a:pPr eaLnBrk="1" hangingPunct="1">
              <a:lnSpc>
                <a:spcPct val="80000"/>
              </a:lnSpc>
              <a:buFont typeface="Wingdings" pitchFamily="2" charset="2"/>
              <a:buNone/>
            </a:pPr>
            <a:endParaRPr lang="en-GB" sz="2000" smtClean="0"/>
          </a:p>
          <a:p>
            <a:pPr eaLnBrk="1" hangingPunct="1">
              <a:lnSpc>
                <a:spcPct val="80000"/>
              </a:lnSpc>
              <a:buFontTx/>
              <a:buChar char="•"/>
            </a:pPr>
            <a:r>
              <a:rPr lang="en-GB" sz="2000" smtClean="0"/>
              <a:t>Consider hydrocortisone infusion-</a:t>
            </a:r>
          </a:p>
          <a:p>
            <a:pPr eaLnBrk="1" hangingPunct="1">
              <a:lnSpc>
                <a:spcPct val="80000"/>
              </a:lnSpc>
              <a:buFont typeface="Wingdings" pitchFamily="2" charset="2"/>
              <a:buNone/>
            </a:pPr>
            <a:r>
              <a:rPr lang="en-GB" sz="2000" smtClean="0"/>
              <a:t> 	Functional adrenal insufficiency in ALF* (give supplemental steriods)</a:t>
            </a:r>
          </a:p>
          <a:p>
            <a:pPr eaLnBrk="1" hangingPunct="1">
              <a:lnSpc>
                <a:spcPct val="80000"/>
              </a:lnSpc>
              <a:buFont typeface="Wingdings" pitchFamily="2" charset="2"/>
              <a:buNone/>
            </a:pPr>
            <a:r>
              <a:rPr lang="en-GB" sz="2000" smtClean="0"/>
              <a:t>	Synacthen test</a:t>
            </a:r>
          </a:p>
          <a:p>
            <a:pPr eaLnBrk="1" hangingPunct="1">
              <a:lnSpc>
                <a:spcPct val="80000"/>
              </a:lnSpc>
              <a:buFont typeface="Wingdings" pitchFamily="2" charset="2"/>
              <a:buNone/>
            </a:pPr>
            <a:r>
              <a:rPr lang="en-GB" sz="2000" b="1" smtClean="0">
                <a:solidFill>
                  <a:srgbClr val="FFFFFF"/>
                </a:solidFill>
              </a:rPr>
              <a:t>abnormal synacthen response</a:t>
            </a:r>
          </a:p>
          <a:p>
            <a:pPr lvl="1" eaLnBrk="1" hangingPunct="1">
              <a:lnSpc>
                <a:spcPct val="80000"/>
              </a:lnSpc>
            </a:pPr>
            <a:r>
              <a:rPr lang="en-GB" sz="2000" b="1" smtClean="0">
                <a:solidFill>
                  <a:srgbClr val="FFFFFF"/>
                </a:solidFill>
              </a:rPr>
              <a:t>hypotension associated with lower baseline and increment (p&lt;0.05)</a:t>
            </a:r>
          </a:p>
          <a:p>
            <a:pPr eaLnBrk="1" hangingPunct="1">
              <a:lnSpc>
                <a:spcPct val="80000"/>
              </a:lnSpc>
            </a:pPr>
            <a:endParaRPr lang="en-US" sz="2000" b="1" smtClean="0"/>
          </a:p>
          <a:p>
            <a:pPr>
              <a:lnSpc>
                <a:spcPct val="80000"/>
              </a:lnSpc>
              <a:spcBef>
                <a:spcPct val="0"/>
              </a:spcBef>
            </a:pPr>
            <a:endParaRPr lang="en-GB" smtClean="0"/>
          </a:p>
          <a:p>
            <a:pPr eaLnBrk="1" hangingPunct="1">
              <a:lnSpc>
                <a:spcPct val="80000"/>
              </a:lnSpc>
              <a:buFont typeface="Wingdings" pitchFamily="2" charset="2"/>
              <a:buNone/>
            </a:pPr>
            <a:r>
              <a:rPr lang="en-GB" smtClean="0"/>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eaLnBrk="1" hangingPunct="1"/>
            <a:r>
              <a:rPr lang="en-GB" sz="4000" smtClean="0"/>
              <a:t>Management</a:t>
            </a:r>
          </a:p>
        </p:txBody>
      </p:sp>
      <p:sp>
        <p:nvSpPr>
          <p:cNvPr id="44035" name="Rectangle 3"/>
          <p:cNvSpPr>
            <a:spLocks noGrp="1" noChangeArrowheads="1"/>
          </p:cNvSpPr>
          <p:nvPr>
            <p:ph idx="1"/>
          </p:nvPr>
        </p:nvSpPr>
        <p:spPr>
          <a:xfrm>
            <a:off x="539750" y="1557338"/>
            <a:ext cx="7842250" cy="4772025"/>
          </a:xfrm>
        </p:spPr>
        <p:txBody>
          <a:bodyPr>
            <a:normAutofit fontScale="92500"/>
          </a:bodyPr>
          <a:lstStyle/>
          <a:p>
            <a:pPr eaLnBrk="1" hangingPunct="1">
              <a:lnSpc>
                <a:spcPct val="90000"/>
              </a:lnSpc>
              <a:defRPr/>
            </a:pPr>
            <a:r>
              <a:rPr lang="en-GB" sz="2400" b="1" dirty="0" smtClean="0"/>
              <a:t>N-</a:t>
            </a:r>
            <a:r>
              <a:rPr lang="en-GB" sz="2400" b="1" dirty="0" err="1" smtClean="0"/>
              <a:t>acetylcysteine</a:t>
            </a:r>
            <a:r>
              <a:rPr lang="en-GB" sz="2400" b="1" dirty="0" smtClean="0"/>
              <a:t> (150mg/kg/24hrs)</a:t>
            </a:r>
          </a:p>
          <a:p>
            <a:pPr eaLnBrk="1" hangingPunct="1">
              <a:lnSpc>
                <a:spcPct val="90000"/>
              </a:lnSpc>
              <a:buFont typeface="Arial" pitchFamily="34" charset="0"/>
              <a:buChar char="•"/>
              <a:defRPr/>
            </a:pPr>
            <a:r>
              <a:rPr lang="en-GB" sz="2400" dirty="0" smtClean="0"/>
              <a:t> Within 24 hours of POD- reduces/prevents liver damage</a:t>
            </a:r>
          </a:p>
          <a:p>
            <a:pPr eaLnBrk="1" hangingPunct="1">
              <a:lnSpc>
                <a:spcPct val="90000"/>
              </a:lnSpc>
              <a:buFont typeface="Wingdings" pitchFamily="2" charset="2"/>
              <a:buNone/>
              <a:defRPr/>
            </a:pPr>
            <a:r>
              <a:rPr lang="en-GB" sz="2400" dirty="0" smtClean="0"/>
              <a:t>	</a:t>
            </a:r>
          </a:p>
          <a:p>
            <a:pPr eaLnBrk="1" hangingPunct="1">
              <a:lnSpc>
                <a:spcPct val="90000"/>
              </a:lnSpc>
              <a:buFont typeface="Arial" pitchFamily="34" charset="0"/>
              <a:buChar char="•"/>
              <a:defRPr/>
            </a:pPr>
            <a:r>
              <a:rPr lang="en-GB" sz="2400" dirty="0" smtClean="0"/>
              <a:t>Role in improving outcome in late presentation POD (36-80hrs)</a:t>
            </a:r>
          </a:p>
          <a:p>
            <a:pPr eaLnBrk="1" hangingPunct="1">
              <a:lnSpc>
                <a:spcPct val="90000"/>
              </a:lnSpc>
              <a:buFont typeface="Wingdings" pitchFamily="2" charset="2"/>
              <a:buNone/>
              <a:defRPr/>
            </a:pPr>
            <a:endParaRPr lang="en-GB" sz="2400" dirty="0" smtClean="0"/>
          </a:p>
          <a:p>
            <a:pPr eaLnBrk="1" hangingPunct="1">
              <a:lnSpc>
                <a:spcPct val="90000"/>
              </a:lnSpc>
              <a:buFont typeface="Arial" pitchFamily="34" charset="0"/>
              <a:buChar char="•"/>
              <a:defRPr/>
            </a:pPr>
            <a:r>
              <a:rPr lang="en-GB" sz="2400" dirty="0" smtClean="0"/>
              <a:t>Improved oxygen delivery to tissues-</a:t>
            </a:r>
            <a:r>
              <a:rPr lang="en-GB" sz="2400" dirty="0" err="1" smtClean="0"/>
              <a:t>inprovments</a:t>
            </a:r>
            <a:r>
              <a:rPr lang="en-GB" sz="2400" dirty="0" smtClean="0"/>
              <a:t> in </a:t>
            </a:r>
            <a:r>
              <a:rPr lang="en-GB" sz="2400" dirty="0" err="1" smtClean="0"/>
              <a:t>cerbral</a:t>
            </a:r>
            <a:r>
              <a:rPr lang="en-GB" sz="2400" dirty="0" smtClean="0"/>
              <a:t>/systemic </a:t>
            </a:r>
            <a:r>
              <a:rPr lang="en-GB" sz="2400" dirty="0" err="1" smtClean="0"/>
              <a:t>haemodynamics</a:t>
            </a:r>
            <a:endParaRPr lang="en-GB" sz="2400" dirty="0" smtClean="0"/>
          </a:p>
          <a:p>
            <a:pPr eaLnBrk="1" hangingPunct="1">
              <a:lnSpc>
                <a:spcPct val="90000"/>
              </a:lnSpc>
              <a:buFont typeface="Wingdings" pitchFamily="2" charset="2"/>
              <a:buNone/>
              <a:defRPr/>
            </a:pPr>
            <a:endParaRPr lang="en-GB" sz="2400" dirty="0" smtClean="0"/>
          </a:p>
          <a:p>
            <a:pPr eaLnBrk="1" hangingPunct="1">
              <a:lnSpc>
                <a:spcPct val="90000"/>
              </a:lnSpc>
              <a:buFont typeface="Arial" pitchFamily="34" charset="0"/>
              <a:buChar char="•"/>
              <a:defRPr/>
            </a:pPr>
            <a:r>
              <a:rPr lang="en-GB" sz="2400" dirty="0" smtClean="0"/>
              <a:t>“Antioxidant” use in </a:t>
            </a:r>
            <a:r>
              <a:rPr lang="en-GB" sz="2400" dirty="0" err="1" smtClean="0"/>
              <a:t>ischaemic</a:t>
            </a:r>
            <a:r>
              <a:rPr lang="en-GB" sz="2400" dirty="0" smtClean="0"/>
              <a:t> &amp; toxic insults</a:t>
            </a:r>
          </a:p>
          <a:p>
            <a:pPr eaLnBrk="1" hangingPunct="1">
              <a:lnSpc>
                <a:spcPct val="90000"/>
              </a:lnSpc>
              <a:buFont typeface="Arial" pitchFamily="34" charset="0"/>
              <a:buChar char="•"/>
              <a:defRPr/>
            </a:pPr>
            <a:endParaRPr lang="en-GB" sz="2400" dirty="0" smtClean="0"/>
          </a:p>
          <a:p>
            <a:pPr eaLnBrk="1" hangingPunct="1">
              <a:lnSpc>
                <a:spcPct val="90000"/>
              </a:lnSpc>
              <a:buFont typeface="Arial" pitchFamily="34" charset="0"/>
              <a:buChar char="•"/>
              <a:defRPr/>
            </a:pPr>
            <a:r>
              <a:rPr lang="en-GB" sz="2400" dirty="0" smtClean="0"/>
              <a:t>Recent US ALF study demonstrating utility in non-</a:t>
            </a:r>
            <a:r>
              <a:rPr lang="en-GB" sz="2400" dirty="0" err="1" smtClean="0"/>
              <a:t>paracetamol</a:t>
            </a:r>
            <a:r>
              <a:rPr lang="en-GB" sz="2400" dirty="0" smtClean="0"/>
              <a:t> ALF- when initiated early in disease course*</a:t>
            </a:r>
          </a:p>
          <a:p>
            <a:pPr eaLnBrk="1" hangingPunct="1">
              <a:lnSpc>
                <a:spcPct val="90000"/>
              </a:lnSpc>
              <a:buFont typeface="Wingdings" pitchFamily="2" charset="2"/>
              <a:buNone/>
              <a:defRPr/>
            </a:pPr>
            <a:endParaRPr lang="en-GB" sz="2400" b="1" dirty="0" smtClean="0"/>
          </a:p>
        </p:txBody>
      </p:sp>
      <p:sp>
        <p:nvSpPr>
          <p:cNvPr id="4" name="TextBox 3"/>
          <p:cNvSpPr txBox="1"/>
          <p:nvPr/>
        </p:nvSpPr>
        <p:spPr>
          <a:xfrm>
            <a:off x="179388" y="6308725"/>
            <a:ext cx="3494087" cy="369888"/>
          </a:xfrm>
          <a:prstGeom prst="rect">
            <a:avLst/>
          </a:prstGeom>
          <a:noFill/>
        </p:spPr>
        <p:txBody>
          <a:bodyPr wrap="none">
            <a:spAutoFit/>
          </a:bodyPr>
          <a:lstStyle/>
          <a:p>
            <a:pPr marL="363538" indent="-363538">
              <a:spcBef>
                <a:spcPts val="0"/>
              </a:spcBef>
              <a:spcAft>
                <a:spcPts val="0"/>
              </a:spcAft>
              <a:defRPr/>
            </a:pPr>
            <a:r>
              <a:rPr lang="en-GB" dirty="0">
                <a:solidFill>
                  <a:srgbClr val="040404"/>
                </a:solidFill>
                <a:latin typeface="+mn-lt"/>
              </a:rPr>
              <a:t>* Lee et al, Gastroenterology ‘09</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GB" smtClean="0"/>
              <a:t>Management</a:t>
            </a:r>
          </a:p>
        </p:txBody>
      </p:sp>
      <p:sp>
        <p:nvSpPr>
          <p:cNvPr id="53251" name="Rectangle 3"/>
          <p:cNvSpPr>
            <a:spLocks noGrp="1" noChangeArrowheads="1"/>
          </p:cNvSpPr>
          <p:nvPr>
            <p:ph idx="1"/>
          </p:nvPr>
        </p:nvSpPr>
        <p:spPr>
          <a:xfrm>
            <a:off x="539750" y="1700213"/>
            <a:ext cx="8353425" cy="4700587"/>
          </a:xfrm>
        </p:spPr>
        <p:txBody>
          <a:bodyPr/>
          <a:lstStyle/>
          <a:p>
            <a:pPr eaLnBrk="1" hangingPunct="1">
              <a:buFontTx/>
              <a:buChar char="•"/>
            </a:pPr>
            <a:r>
              <a:rPr lang="en-GB" sz="2800" smtClean="0"/>
              <a:t> </a:t>
            </a:r>
            <a:r>
              <a:rPr lang="en-GB" sz="2800" b="1" smtClean="0"/>
              <a:t>Neurological</a:t>
            </a:r>
          </a:p>
          <a:p>
            <a:pPr eaLnBrk="1" hangingPunct="1">
              <a:buFontTx/>
              <a:buChar char="•"/>
            </a:pPr>
            <a:endParaRPr lang="en-GB" sz="2800" smtClean="0"/>
          </a:p>
          <a:p>
            <a:pPr lvl="1" eaLnBrk="1" hangingPunct="1">
              <a:buFontTx/>
              <a:buNone/>
            </a:pPr>
            <a:r>
              <a:rPr lang="en-GB" sz="2200" smtClean="0"/>
              <a:t>Intubate/ventilate (grade III)</a:t>
            </a:r>
          </a:p>
          <a:p>
            <a:pPr eaLnBrk="1" hangingPunct="1"/>
            <a:r>
              <a:rPr lang="en-GB" sz="2400" smtClean="0"/>
              <a:t>	Head up 20</a:t>
            </a:r>
            <a:r>
              <a:rPr lang="en-GB" sz="2400" baseline="30000" smtClean="0"/>
              <a:t>0</a:t>
            </a:r>
            <a:r>
              <a:rPr lang="en-GB" sz="2400" smtClean="0"/>
              <a:t>C</a:t>
            </a:r>
          </a:p>
          <a:p>
            <a:pPr eaLnBrk="1" hangingPunct="1"/>
            <a:r>
              <a:rPr lang="en-GB" sz="2400" smtClean="0"/>
              <a:t>	Sedation +++(decreases cerebral metabolism)</a:t>
            </a:r>
          </a:p>
          <a:p>
            <a:pPr eaLnBrk="1" hangingPunct="1"/>
            <a:r>
              <a:rPr lang="en-GB" sz="2400" smtClean="0"/>
              <a:t>	Temperature (34-35</a:t>
            </a:r>
            <a:r>
              <a:rPr lang="en-GB" sz="2400" baseline="30000" smtClean="0"/>
              <a:t>0</a:t>
            </a:r>
            <a:r>
              <a:rPr lang="en-GB" sz="2400" smtClean="0"/>
              <a:t>C)</a:t>
            </a:r>
          </a:p>
          <a:p>
            <a:pPr eaLnBrk="1" hangingPunct="1"/>
            <a:r>
              <a:rPr lang="en-GB" sz="2400" smtClean="0"/>
              <a:t>	pCO2- 4.5-5 </a:t>
            </a:r>
          </a:p>
          <a:p>
            <a:pPr eaLnBrk="1" hangingPunct="1"/>
            <a:r>
              <a:rPr lang="en-GB" sz="2400" smtClean="0"/>
              <a:t>	Insert RJV (measures cerebral oxygen extraction)-55-80%</a:t>
            </a:r>
          </a:p>
          <a:p>
            <a:pPr eaLnBrk="1" hangingPunct="1"/>
            <a:r>
              <a:rPr lang="en-GB" sz="2400" smtClean="0"/>
              <a:t>	Monitor pupillary abnormalities</a:t>
            </a:r>
          </a:p>
          <a:p>
            <a:pPr eaLnBrk="1" hangingPunct="1"/>
            <a:r>
              <a:rPr lang="en-GB" sz="2400" smtClean="0"/>
              <a:t>	Strong Na+ infusion (Na+~150mmol/L)</a:t>
            </a:r>
          </a:p>
          <a:p>
            <a:pPr eaLnBrk="1" hangingPunct="1"/>
            <a:endParaRPr lang="en-GB" sz="2400" smtClean="0"/>
          </a:p>
          <a:p>
            <a:pPr eaLnBrk="1" hangingPunct="1"/>
            <a:endParaRPr lang="en-GB" sz="2400" smtClean="0"/>
          </a:p>
          <a:p>
            <a:pPr eaLnBrk="1" hangingPunct="1">
              <a:buFont typeface="Wingdings" pitchFamily="2" charset="2"/>
              <a:buNone/>
            </a:pPr>
            <a:endParaRPr lang="en-GB" sz="2400" smtClean="0"/>
          </a:p>
          <a:p>
            <a:pPr eaLnBrk="1" hangingPunct="1">
              <a:buFont typeface="Wingdings" pitchFamily="2" charset="2"/>
              <a:buNone/>
            </a:pPr>
            <a:endParaRPr lang="en-GB" sz="2800" smtClean="0"/>
          </a:p>
          <a:p>
            <a:pPr eaLnBrk="1" hangingPunct="1">
              <a:buFont typeface="Wingdings" pitchFamily="2" charset="2"/>
              <a:buNone/>
            </a:pPr>
            <a:endParaRPr lang="en-GB" sz="2800" smtClean="0"/>
          </a:p>
          <a:p>
            <a:pPr eaLnBrk="1" hangingPunct="1">
              <a:buFont typeface="Wingdings" pitchFamily="2" charset="2"/>
              <a:buNone/>
            </a:pPr>
            <a:endParaRPr lang="en-GB" sz="28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133600"/>
            <a:ext cx="338455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5"/>
          <p:cNvSpPr txBox="1">
            <a:spLocks noChangeArrowheads="1"/>
          </p:cNvSpPr>
          <p:nvPr/>
        </p:nvSpPr>
        <p:spPr bwMode="auto">
          <a:xfrm>
            <a:off x="5334000" y="685800"/>
            <a:ext cx="1841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b="1"/>
          </a:p>
          <a:p>
            <a:pPr eaLnBrk="1" hangingPunct="1"/>
            <a:endParaRPr lang="en-US" b="1"/>
          </a:p>
        </p:txBody>
      </p:sp>
      <p:pic>
        <p:nvPicPr>
          <p:cNvPr id="542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6388" y="3570288"/>
            <a:ext cx="6045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8788" y="3722688"/>
            <a:ext cx="6045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1188" y="3875088"/>
            <a:ext cx="60452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Box 1"/>
          <p:cNvSpPr txBox="1">
            <a:spLocks noChangeArrowheads="1"/>
          </p:cNvSpPr>
          <p:nvPr/>
        </p:nvSpPr>
        <p:spPr bwMode="auto">
          <a:xfrm>
            <a:off x="5503863" y="4064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endParaRPr lang="en-US"/>
          </a:p>
        </p:txBody>
      </p:sp>
      <p:pic>
        <p:nvPicPr>
          <p:cNvPr id="5428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412875"/>
            <a:ext cx="35782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890963"/>
            <a:ext cx="3952875"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1166813" y="-26988"/>
            <a:ext cx="8229600" cy="1143001"/>
          </a:xfrm>
        </p:spPr>
        <p:txBody>
          <a:bodyPr/>
          <a:lstStyle/>
          <a:p>
            <a:pPr eaLnBrk="1" hangingPunct="1">
              <a:defRPr/>
            </a:pPr>
            <a:r>
              <a:rPr lang="en-GB" sz="3200" b="1" dirty="0" err="1" smtClean="0">
                <a:latin typeface="+mn-lt"/>
              </a:rPr>
              <a:t>Haemofiltration</a:t>
            </a:r>
            <a:r>
              <a:rPr lang="en-GB" sz="3200" b="1" dirty="0" smtClean="0">
                <a:latin typeface="+mn-lt"/>
              </a:rPr>
              <a:t>- clearance of ammonia</a:t>
            </a:r>
            <a:endParaRPr lang="en-GB" sz="3200" b="1" dirty="0">
              <a:latin typeface="+mn-l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692275" y="304800"/>
            <a:ext cx="5903913" cy="671513"/>
          </a:xfrm>
        </p:spPr>
        <p:txBody>
          <a:bodyPr/>
          <a:lstStyle/>
          <a:p>
            <a:pPr defTabSz="950913" eaLnBrk="1" hangingPunct="1"/>
            <a:r>
              <a:rPr lang="en-GB" sz="3900" smtClean="0"/>
              <a:t>Cerebral Monitoring</a:t>
            </a:r>
            <a:endParaRPr lang="en-GB" smtClean="0"/>
          </a:p>
        </p:txBody>
      </p:sp>
      <p:sp>
        <p:nvSpPr>
          <p:cNvPr id="55299" name="Rectangle 3"/>
          <p:cNvSpPr>
            <a:spLocks noGrp="1" noChangeArrowheads="1"/>
          </p:cNvSpPr>
          <p:nvPr>
            <p:ph idx="1"/>
          </p:nvPr>
        </p:nvSpPr>
        <p:spPr>
          <a:xfrm>
            <a:off x="541338" y="1335088"/>
            <a:ext cx="8602662" cy="5334000"/>
          </a:xfrm>
        </p:spPr>
        <p:txBody>
          <a:bodyPr/>
          <a:lstStyle/>
          <a:p>
            <a:pPr marL="476250" indent="-476250" defTabSz="950913" eaLnBrk="1" hangingPunct="1">
              <a:lnSpc>
                <a:spcPct val="80000"/>
              </a:lnSpc>
              <a:buFont typeface="Wingdings" pitchFamily="2" charset="2"/>
              <a:buNone/>
            </a:pPr>
            <a:endParaRPr lang="en-GB" sz="1900" smtClean="0"/>
          </a:p>
          <a:p>
            <a:pPr marL="476250" indent="-476250" defTabSz="950913" eaLnBrk="1" hangingPunct="1">
              <a:lnSpc>
                <a:spcPct val="80000"/>
              </a:lnSpc>
            </a:pPr>
            <a:r>
              <a:rPr lang="en-GB" sz="2400" b="1" smtClean="0"/>
              <a:t>ICP</a:t>
            </a:r>
          </a:p>
          <a:p>
            <a:pPr marL="950913" lvl="1" indent="-357188" defTabSz="950913" eaLnBrk="1" hangingPunct="1">
              <a:lnSpc>
                <a:spcPct val="80000"/>
              </a:lnSpc>
            </a:pPr>
            <a:r>
              <a:rPr lang="en-GB" sz="2400" smtClean="0"/>
              <a:t>If JV saturations outside normal range</a:t>
            </a:r>
          </a:p>
          <a:p>
            <a:pPr marL="950913" lvl="1" indent="-357188" defTabSz="950913" eaLnBrk="1" hangingPunct="1">
              <a:lnSpc>
                <a:spcPct val="80000"/>
              </a:lnSpc>
            </a:pPr>
            <a:r>
              <a:rPr lang="en-GB" sz="2400" smtClean="0"/>
              <a:t>Pupillary abnormalities</a:t>
            </a:r>
          </a:p>
          <a:p>
            <a:pPr marL="950913" lvl="1" indent="-357188" defTabSz="950913" eaLnBrk="1" hangingPunct="1">
              <a:lnSpc>
                <a:spcPct val="80000"/>
              </a:lnSpc>
            </a:pPr>
            <a:r>
              <a:rPr lang="en-GB" sz="2400" smtClean="0"/>
              <a:t>Hypertonia and clonus</a:t>
            </a:r>
          </a:p>
          <a:p>
            <a:pPr marL="950913" lvl="1" indent="-357188" defTabSz="950913" eaLnBrk="1" hangingPunct="1">
              <a:lnSpc>
                <a:spcPct val="80000"/>
              </a:lnSpc>
              <a:buFontTx/>
              <a:buNone/>
            </a:pPr>
            <a:endParaRPr lang="en-GB" sz="2400" smtClean="0"/>
          </a:p>
          <a:p>
            <a:pPr marL="476250" indent="-476250" defTabSz="950913" eaLnBrk="1" hangingPunct="1">
              <a:lnSpc>
                <a:spcPct val="80000"/>
              </a:lnSpc>
            </a:pPr>
            <a:r>
              <a:rPr lang="en-GB" sz="2400" smtClean="0"/>
              <a:t>Prior to ICP bolt : coagulation support : FFP / platelets</a:t>
            </a:r>
          </a:p>
          <a:p>
            <a:pPr marL="476250" indent="-476250" defTabSz="950913" eaLnBrk="1" hangingPunct="1">
              <a:lnSpc>
                <a:spcPct val="80000"/>
              </a:lnSpc>
              <a:buFont typeface="Wingdings" pitchFamily="2" charset="2"/>
              <a:buNone/>
            </a:pPr>
            <a:endParaRPr lang="en-GB" sz="2400" smtClean="0"/>
          </a:p>
          <a:p>
            <a:pPr marL="476250" indent="-476250" defTabSz="950913" eaLnBrk="1" hangingPunct="1">
              <a:lnSpc>
                <a:spcPct val="80000"/>
              </a:lnSpc>
            </a:pPr>
            <a:r>
              <a:rPr lang="en-GB" sz="2400" smtClean="0"/>
              <a:t>Camino system : 5mm burr hole, make hole in dura, catheter inserted</a:t>
            </a:r>
          </a:p>
          <a:p>
            <a:pPr marL="476250" indent="-476250" defTabSz="950913" eaLnBrk="1" hangingPunct="1">
              <a:lnSpc>
                <a:spcPct val="80000"/>
              </a:lnSpc>
              <a:buFont typeface="Wingdings" pitchFamily="2" charset="2"/>
              <a:buNone/>
            </a:pPr>
            <a:endParaRPr lang="en-GB" sz="2400" smtClean="0"/>
          </a:p>
          <a:p>
            <a:pPr marL="476250" indent="-476250" defTabSz="950913" eaLnBrk="1" hangingPunct="1">
              <a:lnSpc>
                <a:spcPct val="80000"/>
              </a:lnSpc>
            </a:pPr>
            <a:r>
              <a:rPr lang="en-GB" sz="2400" smtClean="0"/>
              <a:t>CT scans - only if there is concern regarding bleed</a:t>
            </a:r>
          </a:p>
          <a:p>
            <a:pPr marL="476250" indent="-476250" defTabSz="950913" eaLnBrk="1" hangingPunct="1">
              <a:lnSpc>
                <a:spcPct val="80000"/>
              </a:lnSpc>
            </a:pPr>
            <a:endParaRPr lang="en-GB" sz="2400" smtClean="0"/>
          </a:p>
          <a:p>
            <a:pPr marL="476250" indent="-476250" defTabSz="950913" eaLnBrk="1" hangingPunct="1">
              <a:lnSpc>
                <a:spcPct val="80000"/>
              </a:lnSpc>
            </a:pPr>
            <a:r>
              <a:rPr lang="en-GB" sz="2400" smtClean="0"/>
              <a:t>Can do EEG and cerebral dopplers if concerned</a:t>
            </a:r>
          </a:p>
          <a:p>
            <a:pPr marL="476250" indent="-476250" defTabSz="950913" eaLnBrk="1" hangingPunct="1">
              <a:lnSpc>
                <a:spcPct val="80000"/>
              </a:lnSpc>
            </a:pPr>
            <a:endParaRPr lang="en-GB" sz="2400" smtClean="0"/>
          </a:p>
          <a:p>
            <a:pPr marL="476250" indent="-476250" defTabSz="950913" eaLnBrk="1" hangingPunct="1">
              <a:lnSpc>
                <a:spcPct val="80000"/>
              </a:lnSpc>
            </a:pPr>
            <a:endParaRPr lang="en-GB" sz="24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mtClean="0"/>
              <a:t>Management</a:t>
            </a:r>
          </a:p>
        </p:txBody>
      </p:sp>
      <p:sp>
        <p:nvSpPr>
          <p:cNvPr id="56323" name="Rectangle 3"/>
          <p:cNvSpPr>
            <a:spLocks noGrp="1" noChangeArrowheads="1"/>
          </p:cNvSpPr>
          <p:nvPr>
            <p:ph idx="1"/>
          </p:nvPr>
        </p:nvSpPr>
        <p:spPr/>
        <p:txBody>
          <a:bodyPr/>
          <a:lstStyle/>
          <a:p>
            <a:pPr eaLnBrk="1" hangingPunct="1">
              <a:lnSpc>
                <a:spcPct val="90000"/>
              </a:lnSpc>
            </a:pPr>
            <a:r>
              <a:rPr lang="en-GB" sz="2400" smtClean="0"/>
              <a:t>ICP: aim &lt;25mmHg</a:t>
            </a:r>
          </a:p>
          <a:p>
            <a:pPr eaLnBrk="1" hangingPunct="1">
              <a:lnSpc>
                <a:spcPct val="90000"/>
              </a:lnSpc>
            </a:pPr>
            <a:r>
              <a:rPr lang="en-GB" sz="2400" smtClean="0"/>
              <a:t>Cerbral perfusion pressure (CPP)</a:t>
            </a:r>
          </a:p>
          <a:p>
            <a:pPr eaLnBrk="1" hangingPunct="1">
              <a:lnSpc>
                <a:spcPct val="90000"/>
              </a:lnSpc>
              <a:buFont typeface="Wingdings" pitchFamily="2" charset="2"/>
              <a:buNone/>
            </a:pPr>
            <a:r>
              <a:rPr lang="en-GB" sz="2400" smtClean="0"/>
              <a:t>	&gt;55 (MAP-ICP)</a:t>
            </a:r>
          </a:p>
          <a:p>
            <a:pPr eaLnBrk="1" hangingPunct="1">
              <a:lnSpc>
                <a:spcPct val="90000"/>
              </a:lnSpc>
              <a:buFont typeface="Wingdings" pitchFamily="2" charset="2"/>
              <a:buNone/>
            </a:pPr>
            <a:endParaRPr lang="en-GB" sz="2400" smtClean="0"/>
          </a:p>
          <a:p>
            <a:pPr eaLnBrk="1" hangingPunct="1">
              <a:lnSpc>
                <a:spcPct val="90000"/>
              </a:lnSpc>
            </a:pPr>
            <a:r>
              <a:rPr lang="en-GB" sz="2400" smtClean="0"/>
              <a:t>Rx options: raised ICP</a:t>
            </a:r>
          </a:p>
          <a:p>
            <a:pPr eaLnBrk="1" hangingPunct="1">
              <a:lnSpc>
                <a:spcPct val="90000"/>
              </a:lnSpc>
              <a:buFont typeface="Wingdings" pitchFamily="2" charset="2"/>
              <a:buNone/>
            </a:pPr>
            <a:r>
              <a:rPr lang="en-GB" sz="2400" smtClean="0"/>
              <a:t>    Bolus sedation</a:t>
            </a:r>
          </a:p>
          <a:p>
            <a:pPr eaLnBrk="1" hangingPunct="1">
              <a:lnSpc>
                <a:spcPct val="90000"/>
              </a:lnSpc>
              <a:buFont typeface="Wingdings" pitchFamily="2" charset="2"/>
              <a:buNone/>
            </a:pPr>
            <a:r>
              <a:rPr lang="en-GB" sz="2400" smtClean="0"/>
              <a:t>	Bolus strong Na+ (hypertonic saline)</a:t>
            </a:r>
          </a:p>
          <a:p>
            <a:pPr eaLnBrk="1" hangingPunct="1">
              <a:lnSpc>
                <a:spcPct val="90000"/>
              </a:lnSpc>
              <a:buFont typeface="Wingdings" pitchFamily="2" charset="2"/>
              <a:buNone/>
            </a:pPr>
            <a:r>
              <a:rPr lang="en-GB" sz="2400" smtClean="0"/>
              <a:t>	Mannitol bolus</a:t>
            </a:r>
          </a:p>
          <a:p>
            <a:pPr eaLnBrk="1" hangingPunct="1">
              <a:lnSpc>
                <a:spcPct val="90000"/>
              </a:lnSpc>
              <a:buFont typeface="Wingdings" pitchFamily="2" charset="2"/>
              <a:buNone/>
            </a:pPr>
            <a:r>
              <a:rPr lang="en-GB" sz="2400" smtClean="0"/>
              <a:t>	Indomethacin</a:t>
            </a:r>
          </a:p>
          <a:p>
            <a:pPr eaLnBrk="1" hangingPunct="1">
              <a:lnSpc>
                <a:spcPct val="90000"/>
              </a:lnSpc>
              <a:buFont typeface="Wingdings" pitchFamily="2" charset="2"/>
              <a:buNone/>
            </a:pPr>
            <a:r>
              <a:rPr lang="en-GB" sz="2400" smtClean="0"/>
              <a:t>	Hepatectomy (anhepatic)</a:t>
            </a:r>
          </a:p>
          <a:p>
            <a:pPr eaLnBrk="1" hangingPunct="1">
              <a:lnSpc>
                <a:spcPct val="90000"/>
              </a:lnSpc>
              <a:buFont typeface="Wingdings" pitchFamily="2" charset="2"/>
              <a:buNone/>
            </a:pPr>
            <a:r>
              <a:rPr lang="en-GB" sz="2400" smtClean="0"/>
              <a:t>	</a:t>
            </a:r>
          </a:p>
          <a:p>
            <a:pPr eaLnBrk="1" hangingPunct="1">
              <a:lnSpc>
                <a:spcPct val="90000"/>
              </a:lnSpc>
              <a:buFont typeface="Wingdings" pitchFamily="2" charset="2"/>
              <a:buNone/>
            </a:pPr>
            <a:r>
              <a:rPr lang="en-GB" sz="2400" smtClean="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992438" y="280988"/>
            <a:ext cx="3160712" cy="1139825"/>
          </a:xfrm>
        </p:spPr>
        <p:txBody>
          <a:bodyPr/>
          <a:lstStyle/>
          <a:p>
            <a:pPr eaLnBrk="1" hangingPunct="1"/>
            <a:r>
              <a:rPr lang="en-GB" smtClean="0"/>
              <a:t>Aetiology</a:t>
            </a:r>
          </a:p>
        </p:txBody>
      </p:sp>
      <p:sp>
        <p:nvSpPr>
          <p:cNvPr id="45059" name="Rectangle 3"/>
          <p:cNvSpPr>
            <a:spLocks noGrp="1" noChangeArrowheads="1"/>
          </p:cNvSpPr>
          <p:nvPr>
            <p:ph idx="1"/>
          </p:nvPr>
        </p:nvSpPr>
        <p:spPr>
          <a:xfrm>
            <a:off x="1042988" y="1557338"/>
            <a:ext cx="7705725" cy="5111750"/>
          </a:xfrm>
        </p:spPr>
        <p:txBody>
          <a:bodyPr/>
          <a:lstStyle/>
          <a:p>
            <a:pPr marL="285750" indent="-285750" eaLnBrk="1" hangingPunct="1">
              <a:lnSpc>
                <a:spcPct val="80000"/>
              </a:lnSpc>
              <a:buFont typeface="Wingdings" pitchFamily="2" charset="2"/>
              <a:buNone/>
            </a:pPr>
            <a:endParaRPr lang="en-GB" sz="2000" smtClean="0"/>
          </a:p>
          <a:p>
            <a:pPr marL="285750" indent="-285750" eaLnBrk="1" hangingPunct="1">
              <a:lnSpc>
                <a:spcPct val="80000"/>
              </a:lnSpc>
            </a:pPr>
            <a:r>
              <a:rPr lang="en-GB" sz="2000" b="1" smtClean="0"/>
              <a:t>Toxins</a:t>
            </a:r>
            <a:r>
              <a:rPr lang="en-GB" sz="2000" smtClean="0"/>
              <a:t> 			</a:t>
            </a:r>
          </a:p>
          <a:p>
            <a:pPr marL="285750" indent="-285750" eaLnBrk="1" hangingPunct="1">
              <a:lnSpc>
                <a:spcPct val="80000"/>
              </a:lnSpc>
              <a:buFont typeface="Wingdings" pitchFamily="2" charset="2"/>
              <a:buNone/>
            </a:pPr>
            <a:r>
              <a:rPr lang="en-GB" sz="2000" smtClean="0"/>
              <a:t>					Carbon tetrachloride, 						Amanita phalloides</a:t>
            </a:r>
          </a:p>
          <a:p>
            <a:pPr marL="285750" indent="-285750" eaLnBrk="1" hangingPunct="1">
              <a:lnSpc>
                <a:spcPct val="80000"/>
              </a:lnSpc>
              <a:buFont typeface="Wingdings" pitchFamily="2" charset="2"/>
              <a:buNone/>
            </a:pPr>
            <a:endParaRPr lang="en-GB" sz="2000" smtClean="0"/>
          </a:p>
          <a:p>
            <a:pPr marL="285750" indent="-285750" eaLnBrk="1" hangingPunct="1">
              <a:lnSpc>
                <a:spcPct val="80000"/>
              </a:lnSpc>
            </a:pPr>
            <a:r>
              <a:rPr lang="en-GB" sz="2000" b="1" smtClean="0"/>
              <a:t>Vascular events</a:t>
            </a:r>
            <a:r>
              <a:rPr lang="en-GB" sz="2000" smtClean="0"/>
              <a:t>	</a:t>
            </a:r>
          </a:p>
          <a:p>
            <a:pPr marL="285750" indent="-285750" eaLnBrk="1" hangingPunct="1">
              <a:lnSpc>
                <a:spcPct val="80000"/>
              </a:lnSpc>
              <a:buFont typeface="Wingdings" pitchFamily="2" charset="2"/>
              <a:buNone/>
            </a:pPr>
            <a:r>
              <a:rPr lang="en-GB" sz="2000" smtClean="0"/>
              <a:t>					Ischaemia VOD, 						Budd-Chiari</a:t>
            </a:r>
          </a:p>
          <a:p>
            <a:pPr marL="285750" indent="-285750" eaLnBrk="1" hangingPunct="1">
              <a:lnSpc>
                <a:spcPct val="80000"/>
              </a:lnSpc>
              <a:buFont typeface="Wingdings" pitchFamily="2" charset="2"/>
              <a:buNone/>
            </a:pPr>
            <a:endParaRPr lang="en-GB" sz="2000" smtClean="0"/>
          </a:p>
          <a:p>
            <a:pPr marL="285750" indent="-285750" eaLnBrk="1" hangingPunct="1">
              <a:lnSpc>
                <a:spcPct val="80000"/>
              </a:lnSpc>
            </a:pPr>
            <a:r>
              <a:rPr lang="en-GB" sz="2000" b="1" smtClean="0"/>
              <a:t>Other </a:t>
            </a:r>
            <a:r>
              <a:rPr lang="en-GB" sz="2000" smtClean="0"/>
              <a:t>			</a:t>
            </a:r>
          </a:p>
          <a:p>
            <a:pPr marL="285750" indent="-285750" eaLnBrk="1" hangingPunct="1">
              <a:lnSpc>
                <a:spcPct val="80000"/>
              </a:lnSpc>
              <a:buFont typeface="Wingdings" pitchFamily="2" charset="2"/>
              <a:buNone/>
            </a:pPr>
            <a:r>
              <a:rPr lang="en-GB" sz="2000" smtClean="0"/>
              <a:t>					Acute fatty liver of 						pregnancy, liver rupture, 					Heatstroke, </a:t>
            </a:r>
          </a:p>
          <a:p>
            <a:pPr marL="285750" indent="-285750" eaLnBrk="1" hangingPunct="1">
              <a:lnSpc>
                <a:spcPct val="80000"/>
              </a:lnSpc>
              <a:buFont typeface="Wingdings" pitchFamily="2" charset="2"/>
              <a:buNone/>
            </a:pPr>
            <a:r>
              <a:rPr lang="en-GB" sz="2000" smtClean="0"/>
              <a:t>					Wilson’s disease, 						lymphoma, 							carcinoma</a:t>
            </a:r>
          </a:p>
          <a:p>
            <a:pPr marL="285750" indent="-285750" eaLnBrk="1" hangingPunct="1">
              <a:lnSpc>
                <a:spcPct val="80000"/>
              </a:lnSpc>
            </a:pPr>
            <a:r>
              <a:rPr lang="en-GB" sz="2000" b="1" smtClean="0"/>
              <a:t>Trauma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blinds(horizontal)">
                                      <p:cBhvr>
                                        <p:cTn id="7" dur="500"/>
                                        <p:tgtEl>
                                          <p:spTgt spid="450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blinds(horizontal)">
                                      <p:cBhvr>
                                        <p:cTn id="12" dur="500"/>
                                        <p:tgtEl>
                                          <p:spTgt spid="450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5059">
                                            <p:txEl>
                                              <p:pRg st="4" end="4"/>
                                            </p:txEl>
                                          </p:spTgt>
                                        </p:tgtEl>
                                        <p:attrNameLst>
                                          <p:attrName>style.visibility</p:attrName>
                                        </p:attrNameLst>
                                      </p:cBhvr>
                                      <p:to>
                                        <p:strVal val="visible"/>
                                      </p:to>
                                    </p:set>
                                    <p:animEffect transition="in" filter="blinds(horizontal)">
                                      <p:cBhvr>
                                        <p:cTn id="17" dur="500"/>
                                        <p:tgtEl>
                                          <p:spTgt spid="45059">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5059">
                                            <p:txEl>
                                              <p:pRg st="5" end="5"/>
                                            </p:txEl>
                                          </p:spTgt>
                                        </p:tgtEl>
                                        <p:attrNameLst>
                                          <p:attrName>style.visibility</p:attrName>
                                        </p:attrNameLst>
                                      </p:cBhvr>
                                      <p:to>
                                        <p:strVal val="visible"/>
                                      </p:to>
                                    </p:set>
                                    <p:animEffect transition="in" filter="blinds(horizontal)">
                                      <p:cBhvr>
                                        <p:cTn id="22" dur="500"/>
                                        <p:tgtEl>
                                          <p:spTgt spid="45059">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5059">
                                            <p:txEl>
                                              <p:pRg st="7" end="7"/>
                                            </p:txEl>
                                          </p:spTgt>
                                        </p:tgtEl>
                                        <p:attrNameLst>
                                          <p:attrName>style.visibility</p:attrName>
                                        </p:attrNameLst>
                                      </p:cBhvr>
                                      <p:to>
                                        <p:strVal val="visible"/>
                                      </p:to>
                                    </p:set>
                                    <p:animEffect transition="in" filter="blinds(horizontal)">
                                      <p:cBhvr>
                                        <p:cTn id="27" dur="500"/>
                                        <p:tgtEl>
                                          <p:spTgt spid="45059">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5059">
                                            <p:txEl>
                                              <p:pRg st="8" end="8"/>
                                            </p:txEl>
                                          </p:spTgt>
                                        </p:tgtEl>
                                        <p:attrNameLst>
                                          <p:attrName>style.visibility</p:attrName>
                                        </p:attrNameLst>
                                      </p:cBhvr>
                                      <p:to>
                                        <p:strVal val="visible"/>
                                      </p:to>
                                    </p:set>
                                    <p:animEffect transition="in" filter="blinds(horizontal)">
                                      <p:cBhvr>
                                        <p:cTn id="32" dur="500"/>
                                        <p:tgtEl>
                                          <p:spTgt spid="45059">
                                            <p:txEl>
                                              <p:pRg st="8" end="8"/>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5059">
                                            <p:txEl>
                                              <p:pRg st="9" end="9"/>
                                            </p:txEl>
                                          </p:spTgt>
                                        </p:tgtEl>
                                        <p:attrNameLst>
                                          <p:attrName>style.visibility</p:attrName>
                                        </p:attrNameLst>
                                      </p:cBhvr>
                                      <p:to>
                                        <p:strVal val="visible"/>
                                      </p:to>
                                    </p:set>
                                    <p:animEffect transition="in" filter="blinds(horizontal)">
                                      <p:cBhvr>
                                        <p:cTn id="35" dur="500"/>
                                        <p:tgtEl>
                                          <p:spTgt spid="45059">
                                            <p:txEl>
                                              <p:pRg st="9" end="9"/>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45059">
                                            <p:txEl>
                                              <p:pRg st="10" end="10"/>
                                            </p:txEl>
                                          </p:spTgt>
                                        </p:tgtEl>
                                        <p:attrNameLst>
                                          <p:attrName>style.visibility</p:attrName>
                                        </p:attrNameLst>
                                      </p:cBhvr>
                                      <p:to>
                                        <p:strVal val="visible"/>
                                      </p:to>
                                    </p:set>
                                    <p:animEffect transition="in" filter="blinds(horizontal)">
                                      <p:cBhvr>
                                        <p:cTn id="40" dur="500"/>
                                        <p:tgtEl>
                                          <p:spTgt spid="450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26988"/>
            <a:ext cx="8229600" cy="1143001"/>
          </a:xfrm>
        </p:spPr>
        <p:txBody>
          <a:bodyPr/>
          <a:lstStyle/>
          <a:p>
            <a:pPr eaLnBrk="1" hangingPunct="1"/>
            <a:r>
              <a:rPr lang="en-GB" sz="3600" b="1" smtClean="0">
                <a:latin typeface="Times New Roman" pitchFamily="18" charset="0"/>
                <a:cs typeface="Times New Roman" pitchFamily="18" charset="0"/>
              </a:rPr>
              <a:t>Liver-brain proinflammatory axis</a:t>
            </a:r>
          </a:p>
        </p:txBody>
      </p:sp>
      <p:sp>
        <p:nvSpPr>
          <p:cNvPr id="57347" name="Content Placeholder 2"/>
          <p:cNvSpPr>
            <a:spLocks noGrp="1"/>
          </p:cNvSpPr>
          <p:nvPr>
            <p:ph sz="half" idx="1"/>
          </p:nvPr>
        </p:nvSpPr>
        <p:spPr>
          <a:xfrm>
            <a:off x="250825" y="1600200"/>
            <a:ext cx="4244975" cy="4525963"/>
          </a:xfrm>
        </p:spPr>
        <p:txBody>
          <a:bodyPr/>
          <a:lstStyle/>
          <a:p>
            <a:pPr marL="0" indent="0" eaLnBrk="1" hangingPunct="1"/>
            <a:r>
              <a:rPr lang="en-GB" sz="2000" b="1" smtClean="0">
                <a:latin typeface="Times New Roman" pitchFamily="18" charset="0"/>
                <a:cs typeface="Times New Roman" pitchFamily="18" charset="0"/>
              </a:rPr>
              <a:t>Necrotic liver source of “pro-inflammatory”cytokines</a:t>
            </a:r>
          </a:p>
          <a:p>
            <a:pPr marL="0" indent="0" eaLnBrk="1" hangingPunct="1"/>
            <a:endParaRPr lang="en-GB" sz="2000" b="1" smtClean="0">
              <a:latin typeface="Times New Roman" pitchFamily="18" charset="0"/>
              <a:cs typeface="Times New Roman" pitchFamily="18" charset="0"/>
            </a:endParaRPr>
          </a:p>
          <a:p>
            <a:pPr marL="0" indent="0" eaLnBrk="1" hangingPunct="1"/>
            <a:r>
              <a:rPr lang="en-GB" sz="2000" b="1" smtClean="0">
                <a:latin typeface="Times New Roman" pitchFamily="18" charset="0"/>
                <a:cs typeface="Times New Roman" pitchFamily="18" charset="0"/>
              </a:rPr>
              <a:t>Associated:</a:t>
            </a:r>
          </a:p>
          <a:p>
            <a:pPr lvl="1" eaLnBrk="1" hangingPunct="1"/>
            <a:r>
              <a:rPr lang="en-GB" sz="2000" b="1" smtClean="0">
                <a:latin typeface="Times New Roman" pitchFamily="18" charset="0"/>
                <a:cs typeface="Times New Roman" pitchFamily="18" charset="0"/>
              </a:rPr>
              <a:t>ICH</a:t>
            </a:r>
          </a:p>
          <a:p>
            <a:pPr lvl="1" eaLnBrk="1" hangingPunct="1"/>
            <a:r>
              <a:rPr lang="en-GB" sz="2000" b="1" smtClean="0">
                <a:latin typeface="Times New Roman" pitchFamily="18" charset="0"/>
                <a:cs typeface="Times New Roman" pitchFamily="18" charset="0"/>
              </a:rPr>
              <a:t>Changes in cerebral blood flow (CBF)</a:t>
            </a:r>
          </a:p>
          <a:p>
            <a:pPr lvl="1" eaLnBrk="1" hangingPunct="1">
              <a:buFontTx/>
              <a:buNone/>
            </a:pPr>
            <a:endParaRPr lang="en-GB" sz="2000" b="1" smtClean="0">
              <a:latin typeface="Times New Roman" pitchFamily="18" charset="0"/>
              <a:cs typeface="Times New Roman" pitchFamily="18" charset="0"/>
            </a:endParaRPr>
          </a:p>
          <a:p>
            <a:pPr marL="0" indent="0" eaLnBrk="1" hangingPunct="1"/>
            <a:r>
              <a:rPr lang="en-GB" sz="2000" b="1" smtClean="0">
                <a:latin typeface="Times New Roman" pitchFamily="18" charset="0"/>
                <a:cs typeface="Times New Roman" pitchFamily="18" charset="0"/>
              </a:rPr>
              <a:t>Removal of inflamed liver improved ICH/CBF</a:t>
            </a:r>
          </a:p>
        </p:txBody>
      </p:sp>
      <p:pic>
        <p:nvPicPr>
          <p:cNvPr id="5734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140200" y="1484313"/>
            <a:ext cx="4757738" cy="2879725"/>
          </a:xfrm>
        </p:spPr>
      </p:pic>
      <p:pic>
        <p:nvPicPr>
          <p:cNvPr id="5734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789363"/>
            <a:ext cx="482600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219700" y="5229225"/>
            <a:ext cx="431800" cy="7207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0000"/>
              </a:solidFill>
            </a:endParaRPr>
          </a:p>
        </p:txBody>
      </p:sp>
      <p:sp>
        <p:nvSpPr>
          <p:cNvPr id="8" name="Rectangle 7"/>
          <p:cNvSpPr/>
          <p:nvPr/>
        </p:nvSpPr>
        <p:spPr>
          <a:xfrm>
            <a:off x="6875463" y="5229225"/>
            <a:ext cx="433387" cy="720725"/>
          </a:xfrm>
          <a:prstGeom prst="rect">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7352" name="TextBox 8"/>
          <p:cNvSpPr txBox="1">
            <a:spLocks noChangeArrowheads="1"/>
          </p:cNvSpPr>
          <p:nvPr/>
        </p:nvSpPr>
        <p:spPr bwMode="auto">
          <a:xfrm flipH="1">
            <a:off x="0" y="6519863"/>
            <a:ext cx="4032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1600"/>
              <a:t>Jalan et al, </a:t>
            </a:r>
            <a:r>
              <a:rPr lang="en-GB" sz="1600" i="1"/>
              <a:t>J Hepatology ‘02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ctr" eaLnBrk="1" hangingPunct="1"/>
            <a:r>
              <a:rPr lang="en-GB" sz="3600" smtClean="0"/>
              <a:t>Outcome- transplantation</a:t>
            </a:r>
          </a:p>
        </p:txBody>
      </p:sp>
      <p:pic>
        <p:nvPicPr>
          <p:cNvPr id="583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65288" y="1943100"/>
            <a:ext cx="5889625" cy="4457700"/>
          </a:xfr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algn="ctr" eaLnBrk="1" hangingPunct="1"/>
            <a:r>
              <a:rPr lang="en-GB" sz="3600" smtClean="0"/>
              <a:t>Novel therapies? </a:t>
            </a:r>
          </a:p>
        </p:txBody>
      </p:sp>
      <p:sp>
        <p:nvSpPr>
          <p:cNvPr id="59395" name="Content Placeholder 2"/>
          <p:cNvSpPr>
            <a:spLocks noGrp="1"/>
          </p:cNvSpPr>
          <p:nvPr>
            <p:ph idx="1"/>
          </p:nvPr>
        </p:nvSpPr>
        <p:spPr/>
        <p:txBody>
          <a:bodyPr/>
          <a:lstStyle/>
          <a:p>
            <a:pPr eaLnBrk="1" hangingPunct="1">
              <a:buFontTx/>
              <a:buChar char="•"/>
            </a:pPr>
            <a:r>
              <a:rPr lang="en-GB" sz="3200" smtClean="0"/>
              <a:t>Liver assist devices</a:t>
            </a:r>
          </a:p>
          <a:p>
            <a:pPr eaLnBrk="1" hangingPunct="1">
              <a:buFontTx/>
              <a:buChar char="•"/>
            </a:pPr>
            <a:endParaRPr lang="en-GB" sz="3200" smtClean="0"/>
          </a:p>
          <a:p>
            <a:pPr eaLnBrk="1" hangingPunct="1">
              <a:buFontTx/>
              <a:buChar char="•"/>
            </a:pPr>
            <a:r>
              <a:rPr lang="en-GB" sz="3200" smtClean="0"/>
              <a:t>MARS/Prometheus- no benefit </a:t>
            </a:r>
          </a:p>
          <a:p>
            <a:pPr eaLnBrk="1" hangingPunct="1">
              <a:buFontTx/>
              <a:buChar char="•"/>
            </a:pPr>
            <a:endParaRPr lang="en-GB" sz="3200" smtClean="0"/>
          </a:p>
          <a:p>
            <a:pPr eaLnBrk="1" hangingPunct="1">
              <a:buFontTx/>
              <a:buChar char="•"/>
            </a:pPr>
            <a:r>
              <a:rPr lang="en-GB" sz="3200" smtClean="0"/>
              <a:t>Plasmapheresis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2"/>
          <p:cNvSpPr>
            <a:spLocks noGrp="1"/>
          </p:cNvSpPr>
          <p:nvPr>
            <p:ph type="title"/>
          </p:nvPr>
        </p:nvSpPr>
        <p:spPr/>
        <p:txBody>
          <a:bodyPr/>
          <a:lstStyle/>
          <a:p>
            <a:pPr algn="ctr" eaLnBrk="1" hangingPunct="1"/>
            <a:r>
              <a:rPr lang="en-GB" sz="3600" smtClean="0"/>
              <a:t>Plasmapheresis in ALF</a:t>
            </a:r>
          </a:p>
        </p:txBody>
      </p:sp>
      <p:graphicFrame>
        <p:nvGraphicFramePr>
          <p:cNvPr id="2050" name="Object 2"/>
          <p:cNvGraphicFramePr>
            <a:graphicFrameLocks noChangeAspect="1"/>
          </p:cNvGraphicFramePr>
          <p:nvPr>
            <p:ph idx="1"/>
          </p:nvPr>
        </p:nvGraphicFramePr>
        <p:xfrm>
          <a:off x="1187450" y="1604963"/>
          <a:ext cx="6394450" cy="4795837"/>
        </p:xfrm>
        <a:graphic>
          <a:graphicData uri="http://schemas.openxmlformats.org/presentationml/2006/ole">
            <mc:AlternateContent xmlns:mc="http://schemas.openxmlformats.org/markup-compatibility/2006">
              <mc:Choice xmlns:v="urn:schemas-microsoft-com:vml" Requires="v">
                <p:oleObj spid="_x0000_s2053" name="Graph" r:id="rId3" imgW="5943600" imgH="4457700" progId="STATISTICA.Graph">
                  <p:embed/>
                </p:oleObj>
              </mc:Choice>
              <mc:Fallback>
                <p:oleObj name="Graph" r:id="rId3" imgW="5943600" imgH="4457700" progId="STATISTICA.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604963"/>
                        <a:ext cx="6394450"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107950" y="6381750"/>
            <a:ext cx="5275263" cy="368300"/>
          </a:xfrm>
          <a:prstGeom prst="rect">
            <a:avLst/>
          </a:prstGeom>
          <a:noFill/>
        </p:spPr>
        <p:txBody>
          <a:bodyPr wrap="none">
            <a:spAutoFit/>
          </a:bodyPr>
          <a:lstStyle/>
          <a:p>
            <a:pPr marL="363538" indent="-363538">
              <a:spcBef>
                <a:spcPts val="0"/>
              </a:spcBef>
              <a:spcAft>
                <a:spcPts val="0"/>
              </a:spcAft>
              <a:defRPr/>
            </a:pPr>
            <a:r>
              <a:rPr lang="en-GB" dirty="0">
                <a:solidFill>
                  <a:srgbClr val="040404"/>
                </a:solidFill>
                <a:latin typeface="+mn-lt"/>
              </a:rPr>
              <a:t>Unpublished data; multicentre, multinational study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1371600" y="1700213"/>
            <a:ext cx="7772400" cy="457200"/>
          </a:xfrm>
        </p:spPr>
        <p:txBody>
          <a:bodyPr/>
          <a:lstStyle/>
          <a:p>
            <a:pPr eaLnBrk="1" hangingPunct="1"/>
            <a:r>
              <a:rPr lang="da-DK" sz="3600" smtClean="0">
                <a:solidFill>
                  <a:schemeClr val="tx1"/>
                </a:solidFill>
              </a:rPr>
              <a:t>Stratified survival analysis</a:t>
            </a:r>
          </a:p>
        </p:txBody>
      </p:sp>
      <p:pic>
        <p:nvPicPr>
          <p:cNvPr id="60419" name="Picture 4" descr="C:\WINDOWS\Skrivebord\HVP2010-Final\Stratum1-KMplo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492375"/>
            <a:ext cx="432117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descr="C:\WINDOWS\Skrivebord\HVP2010-Final\Stratum2-KMplo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492375"/>
            <a:ext cx="4319587"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p:cNvSpPr txBox="1">
            <a:spLocks/>
          </p:cNvSpPr>
          <p:nvPr/>
        </p:nvSpPr>
        <p:spPr>
          <a:xfrm>
            <a:off x="838200" y="609600"/>
            <a:ext cx="7543800" cy="638175"/>
          </a:xfrm>
          <a:prstGeom prst="rect">
            <a:avLst/>
          </a:prstGeom>
        </p:spPr>
        <p:txBody>
          <a:bodyPr/>
          <a:lstStyle/>
          <a:p>
            <a:pPr algn="ctr">
              <a:defRPr/>
            </a:pPr>
            <a:r>
              <a:rPr lang="en-GB" sz="3600" kern="0">
                <a:solidFill>
                  <a:srgbClr val="C51538"/>
                </a:solidFill>
                <a:latin typeface="Impact" pitchFamily="34" charset="0"/>
                <a:ea typeface="+mj-ea"/>
                <a:cs typeface="+mj-cs"/>
              </a:rPr>
              <a:t>Plasmapheresis in ALF</a:t>
            </a:r>
            <a:endParaRPr lang="en-GB" sz="3600" kern="0" dirty="0">
              <a:solidFill>
                <a:srgbClr val="C51538"/>
              </a:solidFill>
              <a:latin typeface="Impact" pitchFamily="34" charset="0"/>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GB" smtClean="0"/>
              <a:t>Case scenario</a:t>
            </a:r>
          </a:p>
        </p:txBody>
      </p:sp>
      <p:sp>
        <p:nvSpPr>
          <p:cNvPr id="61443" name="Rectangle 3"/>
          <p:cNvSpPr>
            <a:spLocks noGrp="1" noChangeArrowheads="1"/>
          </p:cNvSpPr>
          <p:nvPr>
            <p:ph idx="1"/>
          </p:nvPr>
        </p:nvSpPr>
        <p:spPr/>
        <p:txBody>
          <a:bodyPr/>
          <a:lstStyle/>
          <a:p>
            <a:pPr eaLnBrk="1" hangingPunct="1">
              <a:lnSpc>
                <a:spcPct val="90000"/>
              </a:lnSpc>
            </a:pPr>
            <a:r>
              <a:rPr lang="en-GB" sz="2800" smtClean="0"/>
              <a:t>27yr accountant</a:t>
            </a:r>
          </a:p>
          <a:p>
            <a:pPr eaLnBrk="1" hangingPunct="1">
              <a:lnSpc>
                <a:spcPct val="90000"/>
              </a:lnSpc>
              <a:buFont typeface="Wingdings" pitchFamily="2" charset="2"/>
              <a:buNone/>
            </a:pPr>
            <a:r>
              <a:rPr lang="en-GB" sz="2800" smtClean="0"/>
              <a:t>	30g paracetamol 2/7 </a:t>
            </a:r>
          </a:p>
          <a:p>
            <a:pPr eaLnBrk="1" hangingPunct="1">
              <a:lnSpc>
                <a:spcPct val="90000"/>
              </a:lnSpc>
              <a:buFont typeface="Wingdings" pitchFamily="2" charset="2"/>
              <a:buNone/>
            </a:pPr>
            <a:r>
              <a:rPr lang="en-GB" sz="2800" smtClean="0"/>
              <a:t>	alcohol with overdose</a:t>
            </a:r>
          </a:p>
          <a:p>
            <a:pPr eaLnBrk="1" hangingPunct="1">
              <a:lnSpc>
                <a:spcPct val="90000"/>
              </a:lnSpc>
              <a:buFont typeface="Wingdings" pitchFamily="2" charset="2"/>
              <a:buNone/>
            </a:pPr>
            <a:r>
              <a:rPr lang="en-GB" sz="2800" smtClean="0"/>
              <a:t>	nausea/vomting</a:t>
            </a:r>
          </a:p>
          <a:p>
            <a:pPr eaLnBrk="1" hangingPunct="1">
              <a:lnSpc>
                <a:spcPct val="90000"/>
              </a:lnSpc>
              <a:buFont typeface="Wingdings" pitchFamily="2" charset="2"/>
              <a:buNone/>
            </a:pPr>
            <a:r>
              <a:rPr lang="en-GB" sz="2800" smtClean="0"/>
              <a:t>	epigastric pain</a:t>
            </a:r>
          </a:p>
          <a:p>
            <a:pPr eaLnBrk="1" hangingPunct="1">
              <a:lnSpc>
                <a:spcPct val="90000"/>
              </a:lnSpc>
              <a:buFont typeface="Wingdings" pitchFamily="2" charset="2"/>
              <a:buNone/>
            </a:pPr>
            <a:endParaRPr lang="en-GB" sz="2800" smtClean="0"/>
          </a:p>
          <a:p>
            <a:pPr eaLnBrk="1" hangingPunct="1">
              <a:lnSpc>
                <a:spcPct val="90000"/>
              </a:lnSpc>
            </a:pPr>
            <a:r>
              <a:rPr lang="en-GB" sz="2800" smtClean="0"/>
              <a:t>PMH </a:t>
            </a:r>
          </a:p>
          <a:p>
            <a:pPr eaLnBrk="1" hangingPunct="1">
              <a:lnSpc>
                <a:spcPct val="90000"/>
              </a:lnSpc>
            </a:pPr>
            <a:r>
              <a:rPr lang="en-GB" sz="2800" smtClean="0"/>
              <a:t>DHx </a:t>
            </a:r>
          </a:p>
          <a:p>
            <a:pPr eaLnBrk="1" hangingPunct="1">
              <a:lnSpc>
                <a:spcPct val="90000"/>
              </a:lnSpc>
            </a:pPr>
            <a:r>
              <a:rPr lang="en-GB" sz="2800" smtClean="0"/>
              <a:t>PSHx</a:t>
            </a:r>
          </a:p>
          <a:p>
            <a:pPr eaLnBrk="1" hangingPunct="1">
              <a:lnSpc>
                <a:spcPct val="90000"/>
              </a:lnSpc>
              <a:buFont typeface="Wingdings" pitchFamily="2" charset="2"/>
              <a:buNone/>
            </a:pPr>
            <a:endParaRPr lang="en-GB" sz="28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GB" smtClean="0"/>
              <a:t>Case scenario</a:t>
            </a:r>
          </a:p>
        </p:txBody>
      </p:sp>
      <p:sp>
        <p:nvSpPr>
          <p:cNvPr id="62467" name="Rectangle 3"/>
          <p:cNvSpPr>
            <a:spLocks noGrp="1" noChangeArrowheads="1"/>
          </p:cNvSpPr>
          <p:nvPr>
            <p:ph idx="1"/>
          </p:nvPr>
        </p:nvSpPr>
        <p:spPr/>
        <p:txBody>
          <a:bodyPr/>
          <a:lstStyle/>
          <a:p>
            <a:pPr eaLnBrk="1" hangingPunct="1"/>
            <a:r>
              <a:rPr lang="en-GB" smtClean="0"/>
              <a:t>Examination</a:t>
            </a:r>
          </a:p>
          <a:p>
            <a:pPr eaLnBrk="1" hangingPunct="1">
              <a:buFont typeface="Wingdings" pitchFamily="2" charset="2"/>
              <a:buNone/>
            </a:pPr>
            <a:r>
              <a:rPr lang="en-GB" smtClean="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GB" smtClean="0"/>
              <a:t>Case Scenario</a:t>
            </a:r>
          </a:p>
        </p:txBody>
      </p:sp>
      <p:sp>
        <p:nvSpPr>
          <p:cNvPr id="63491" name="Rectangle 3"/>
          <p:cNvSpPr>
            <a:spLocks noGrp="1" noChangeArrowheads="1"/>
          </p:cNvSpPr>
          <p:nvPr>
            <p:ph idx="1"/>
          </p:nvPr>
        </p:nvSpPr>
        <p:spPr/>
        <p:txBody>
          <a:bodyPr/>
          <a:lstStyle/>
          <a:p>
            <a:pPr eaLnBrk="1" hangingPunct="1">
              <a:lnSpc>
                <a:spcPct val="80000"/>
              </a:lnSpc>
            </a:pPr>
            <a:r>
              <a:rPr lang="en-GB" sz="2400" smtClean="0"/>
              <a:t>Bloods</a:t>
            </a:r>
          </a:p>
          <a:p>
            <a:pPr eaLnBrk="1" hangingPunct="1">
              <a:lnSpc>
                <a:spcPct val="80000"/>
              </a:lnSpc>
              <a:buFont typeface="Wingdings" pitchFamily="2" charset="2"/>
              <a:buNone/>
            </a:pPr>
            <a:endParaRPr lang="en-GB" sz="2400" smtClean="0"/>
          </a:p>
          <a:p>
            <a:pPr eaLnBrk="1" hangingPunct="1">
              <a:lnSpc>
                <a:spcPct val="80000"/>
              </a:lnSpc>
              <a:buFont typeface="Wingdings" pitchFamily="2" charset="2"/>
              <a:buNone/>
            </a:pPr>
            <a:r>
              <a:rPr lang="en-GB" sz="2400" smtClean="0"/>
              <a:t>	Hb 12		Albumin 31	</a:t>
            </a:r>
          </a:p>
          <a:p>
            <a:pPr eaLnBrk="1" hangingPunct="1">
              <a:lnSpc>
                <a:spcPct val="80000"/>
              </a:lnSpc>
              <a:buFont typeface="Wingdings" pitchFamily="2" charset="2"/>
              <a:buNone/>
            </a:pPr>
            <a:r>
              <a:rPr lang="en-GB" sz="2400" smtClean="0"/>
              <a:t>	WCC normal	Ur 8.5</a:t>
            </a:r>
          </a:p>
          <a:p>
            <a:pPr eaLnBrk="1" hangingPunct="1">
              <a:lnSpc>
                <a:spcPct val="80000"/>
              </a:lnSpc>
              <a:buFont typeface="Wingdings" pitchFamily="2" charset="2"/>
              <a:buNone/>
            </a:pPr>
            <a:r>
              <a:rPr lang="en-GB" sz="2400" smtClean="0"/>
              <a:t>	Plts 120		Cr 90</a:t>
            </a:r>
          </a:p>
          <a:p>
            <a:pPr eaLnBrk="1" hangingPunct="1">
              <a:lnSpc>
                <a:spcPct val="80000"/>
              </a:lnSpc>
              <a:buFont typeface="Wingdings" pitchFamily="2" charset="2"/>
              <a:buNone/>
            </a:pPr>
            <a:r>
              <a:rPr lang="en-GB" sz="2400" smtClean="0"/>
              <a:t>	INR 2.1		</a:t>
            </a:r>
          </a:p>
          <a:p>
            <a:pPr eaLnBrk="1" hangingPunct="1">
              <a:lnSpc>
                <a:spcPct val="80000"/>
              </a:lnSpc>
              <a:buFont typeface="Wingdings" pitchFamily="2" charset="2"/>
              <a:buNone/>
            </a:pPr>
            <a:r>
              <a:rPr lang="en-GB" sz="2400" smtClean="0"/>
              <a:t>	ALT 750		ABG pH 7.4</a:t>
            </a:r>
          </a:p>
          <a:p>
            <a:pPr eaLnBrk="1" hangingPunct="1">
              <a:lnSpc>
                <a:spcPct val="80000"/>
              </a:lnSpc>
              <a:buFont typeface="Wingdings" pitchFamily="2" charset="2"/>
              <a:buNone/>
            </a:pPr>
            <a:r>
              <a:rPr lang="en-GB" sz="2400" smtClean="0"/>
              <a:t>	Bili   40			pCO2 3.9</a:t>
            </a:r>
          </a:p>
          <a:p>
            <a:pPr eaLnBrk="1" hangingPunct="1">
              <a:lnSpc>
                <a:spcPct val="80000"/>
              </a:lnSpc>
              <a:buFont typeface="Wingdings" pitchFamily="2" charset="2"/>
              <a:buNone/>
            </a:pPr>
            <a:r>
              <a:rPr lang="en-GB" sz="2400" smtClean="0"/>
              <a:t>					pO2 11.5</a:t>
            </a:r>
          </a:p>
          <a:p>
            <a:pPr eaLnBrk="1" hangingPunct="1">
              <a:lnSpc>
                <a:spcPct val="80000"/>
              </a:lnSpc>
              <a:buFont typeface="Wingdings" pitchFamily="2" charset="2"/>
              <a:buNone/>
            </a:pPr>
            <a:r>
              <a:rPr lang="en-GB" sz="2400" smtClean="0"/>
              <a:t>					HCO3 19</a:t>
            </a:r>
          </a:p>
          <a:p>
            <a:pPr eaLnBrk="1" hangingPunct="1">
              <a:lnSpc>
                <a:spcPct val="80000"/>
              </a:lnSpc>
              <a:buFont typeface="Wingdings" pitchFamily="2" charset="2"/>
              <a:buNone/>
            </a:pPr>
            <a:r>
              <a:rPr lang="en-GB" sz="2400" smtClean="0"/>
              <a:t>					BE -9</a:t>
            </a:r>
          </a:p>
          <a:p>
            <a:pPr eaLnBrk="1" hangingPunct="1">
              <a:lnSpc>
                <a:spcPct val="80000"/>
              </a:lnSpc>
              <a:buFont typeface="Wingdings" pitchFamily="2" charset="2"/>
              <a:buNone/>
            </a:pPr>
            <a:r>
              <a:rPr lang="en-GB" sz="2400" smtClean="0"/>
              <a:t>					Lactate 2.5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GB" smtClean="0"/>
              <a:t>Case scenario</a:t>
            </a:r>
          </a:p>
        </p:txBody>
      </p:sp>
      <p:sp>
        <p:nvSpPr>
          <p:cNvPr id="64515" name="Rectangle 3"/>
          <p:cNvSpPr>
            <a:spLocks noGrp="1" noChangeArrowheads="1"/>
          </p:cNvSpPr>
          <p:nvPr>
            <p:ph idx="1"/>
          </p:nvPr>
        </p:nvSpPr>
        <p:spPr/>
        <p:txBody>
          <a:bodyPr/>
          <a:lstStyle/>
          <a:p>
            <a:pPr eaLnBrk="1" hangingPunct="1">
              <a:buFontTx/>
              <a:buChar char="•"/>
            </a:pPr>
            <a:r>
              <a:rPr lang="en-GB" sz="2400" smtClean="0"/>
              <a:t>Advice &amp; management plan? </a:t>
            </a:r>
          </a:p>
          <a:p>
            <a:pPr eaLnBrk="1" hangingPunct="1"/>
            <a:endParaRPr lang="en-GB" sz="2400" smtClean="0"/>
          </a:p>
          <a:p>
            <a:pPr eaLnBrk="1" hangingPunct="1"/>
            <a:endParaRPr lang="en-GB" sz="2400" smtClean="0"/>
          </a:p>
          <a:p>
            <a:pPr eaLnBrk="1" hangingPunct="1"/>
            <a:endParaRPr lang="en-GB" sz="2400" smtClean="0"/>
          </a:p>
          <a:p>
            <a:pPr eaLnBrk="1" hangingPunct="1"/>
            <a:endParaRPr lang="en-GB" sz="2400" smtClean="0"/>
          </a:p>
          <a:p>
            <a:pPr eaLnBrk="1" hangingPunct="1">
              <a:buFontTx/>
              <a:buChar char="•"/>
            </a:pPr>
            <a:r>
              <a:rPr lang="en-GB" sz="2400" smtClean="0"/>
              <a:t>24 later:</a:t>
            </a:r>
          </a:p>
          <a:p>
            <a:pPr eaLnBrk="1" hangingPunct="1">
              <a:buFont typeface="Wingdings" pitchFamily="2" charset="2"/>
              <a:buNone/>
            </a:pPr>
            <a:r>
              <a:rPr lang="en-GB" sz="2400" smtClean="0"/>
              <a:t>	coffee ground vomiting</a:t>
            </a:r>
          </a:p>
          <a:p>
            <a:pPr eaLnBrk="1" hangingPunct="1">
              <a:buFont typeface="Wingdings" pitchFamily="2" charset="2"/>
              <a:buNone/>
            </a:pPr>
            <a:r>
              <a:rPr lang="en-GB" sz="2400" smtClean="0"/>
              <a:t>	not wanting to continue with NAC/pulling out lines- wanting to self discharge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GB" smtClean="0"/>
              <a:t>Case scenario</a:t>
            </a:r>
          </a:p>
        </p:txBody>
      </p:sp>
      <p:sp>
        <p:nvSpPr>
          <p:cNvPr id="65539" name="Rectangle 3"/>
          <p:cNvSpPr>
            <a:spLocks noGrp="1" noChangeArrowheads="1"/>
          </p:cNvSpPr>
          <p:nvPr>
            <p:ph idx="1"/>
          </p:nvPr>
        </p:nvSpPr>
        <p:spPr/>
        <p:txBody>
          <a:bodyPr/>
          <a:lstStyle/>
          <a:p>
            <a:pPr eaLnBrk="1" hangingPunct="1">
              <a:lnSpc>
                <a:spcPct val="80000"/>
              </a:lnSpc>
            </a:pPr>
            <a:r>
              <a:rPr lang="en-GB" sz="2800" smtClean="0"/>
              <a:t>Advice/management plan?</a:t>
            </a:r>
          </a:p>
          <a:p>
            <a:pPr eaLnBrk="1" hangingPunct="1">
              <a:lnSpc>
                <a:spcPct val="80000"/>
              </a:lnSpc>
            </a:pPr>
            <a:r>
              <a:rPr lang="en-GB" sz="2800" smtClean="0"/>
              <a:t>- </a:t>
            </a:r>
          </a:p>
          <a:p>
            <a:pPr eaLnBrk="1" hangingPunct="1">
              <a:lnSpc>
                <a:spcPct val="80000"/>
              </a:lnSpc>
            </a:pPr>
            <a:endParaRPr lang="en-GB" sz="2800" smtClean="0"/>
          </a:p>
          <a:p>
            <a:pPr eaLnBrk="1" hangingPunct="1">
              <a:lnSpc>
                <a:spcPct val="80000"/>
              </a:lnSpc>
              <a:buFont typeface="Wingdings" pitchFamily="2" charset="2"/>
              <a:buNone/>
            </a:pPr>
            <a:endParaRPr lang="en-GB" sz="2800" smtClean="0"/>
          </a:p>
          <a:p>
            <a:pPr eaLnBrk="1" hangingPunct="1">
              <a:lnSpc>
                <a:spcPct val="80000"/>
              </a:lnSpc>
              <a:buFont typeface="Wingdings" pitchFamily="2" charset="2"/>
              <a:buNone/>
            </a:pPr>
            <a:r>
              <a:rPr lang="en-GB" sz="2800" smtClean="0"/>
              <a:t>Hb 9			ALT 4980</a:t>
            </a:r>
          </a:p>
          <a:p>
            <a:pPr eaLnBrk="1" hangingPunct="1">
              <a:lnSpc>
                <a:spcPct val="80000"/>
              </a:lnSpc>
              <a:buFont typeface="Wingdings" pitchFamily="2" charset="2"/>
              <a:buNone/>
            </a:pPr>
            <a:r>
              <a:rPr lang="en-GB" sz="2800" smtClean="0"/>
              <a:t>Plts 50		Bili 90</a:t>
            </a:r>
          </a:p>
          <a:p>
            <a:pPr eaLnBrk="1" hangingPunct="1">
              <a:lnSpc>
                <a:spcPct val="80000"/>
              </a:lnSpc>
              <a:buFont typeface="Wingdings" pitchFamily="2" charset="2"/>
              <a:buNone/>
            </a:pPr>
            <a:r>
              <a:rPr lang="en-GB" sz="2800" smtClean="0"/>
              <a:t>INR 7.5		ABG  pH 7.3			</a:t>
            </a:r>
          </a:p>
          <a:p>
            <a:pPr eaLnBrk="1" hangingPunct="1">
              <a:lnSpc>
                <a:spcPct val="80000"/>
              </a:lnSpc>
              <a:buFont typeface="Wingdings" pitchFamily="2" charset="2"/>
              <a:buNone/>
            </a:pPr>
            <a:r>
              <a:rPr lang="en-GB" sz="2800" smtClean="0"/>
              <a:t>Cr 140			  pCO2 2.9</a:t>
            </a:r>
          </a:p>
          <a:p>
            <a:pPr eaLnBrk="1" hangingPunct="1">
              <a:lnSpc>
                <a:spcPct val="80000"/>
              </a:lnSpc>
              <a:buFont typeface="Wingdings" pitchFamily="2" charset="2"/>
              <a:buNone/>
            </a:pPr>
            <a:r>
              <a:rPr lang="en-GB" sz="2800" smtClean="0"/>
              <a:t>					  HCO3 12</a:t>
            </a:r>
          </a:p>
          <a:p>
            <a:pPr eaLnBrk="1" hangingPunct="1">
              <a:lnSpc>
                <a:spcPct val="80000"/>
              </a:lnSpc>
              <a:buFont typeface="Wingdings" pitchFamily="2" charset="2"/>
              <a:buNone/>
            </a:pPr>
            <a:r>
              <a:rPr lang="en-GB" sz="2800" smtClean="0"/>
              <a:t>					  BE -12</a:t>
            </a:r>
          </a:p>
          <a:p>
            <a:pPr eaLnBrk="1" hangingPunct="1">
              <a:lnSpc>
                <a:spcPct val="80000"/>
              </a:lnSpc>
              <a:buFont typeface="Wingdings" pitchFamily="2" charset="2"/>
              <a:buNone/>
            </a:pPr>
            <a:r>
              <a:rPr lang="en-GB" sz="2800" smtClean="0"/>
              <a:t>				            Lactate 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403350" y="115888"/>
            <a:ext cx="6192838" cy="1139825"/>
          </a:xfrm>
        </p:spPr>
        <p:txBody>
          <a:bodyPr>
            <a:normAutofit fontScale="90000"/>
          </a:bodyPr>
          <a:lstStyle/>
          <a:p>
            <a:pPr algn="ctr" eaLnBrk="1" hangingPunct="1">
              <a:defRPr/>
            </a:pPr>
            <a:r>
              <a:rPr lang="en-GB" sz="4400" dirty="0" smtClean="0"/>
              <a:t>Aetiology:</a:t>
            </a:r>
            <a:br>
              <a:rPr lang="en-GB" sz="4400" dirty="0" smtClean="0"/>
            </a:br>
            <a:r>
              <a:rPr lang="en-GB" sz="3200" dirty="0" smtClean="0"/>
              <a:t>geographical variations</a:t>
            </a:r>
            <a:endParaRPr lang="en-GB" sz="3200" dirty="0"/>
          </a:p>
        </p:txBody>
      </p:sp>
      <p:pic>
        <p:nvPicPr>
          <p:cNvPr id="2253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773238"/>
            <a:ext cx="8302625" cy="3727450"/>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endParaRPr lang="en-US" smtClean="0"/>
          </a:p>
        </p:txBody>
      </p:sp>
      <p:sp>
        <p:nvSpPr>
          <p:cNvPr id="66563" name="Content Placeholder 2"/>
          <p:cNvSpPr>
            <a:spLocks noGrp="1"/>
          </p:cNvSpPr>
          <p:nvPr>
            <p:ph idx="1"/>
          </p:nvPr>
        </p:nvSpPr>
        <p:spPr/>
        <p:txBody>
          <a:bodyPr/>
          <a:lstStyle/>
          <a:p>
            <a:endParaRPr 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38200" y="404813"/>
            <a:ext cx="7543800" cy="638175"/>
          </a:xfrm>
        </p:spPr>
        <p:txBody>
          <a:bodyPr/>
          <a:lstStyle/>
          <a:p>
            <a:pPr algn="ctr" eaLnBrk="1" hangingPunct="1"/>
            <a:r>
              <a:rPr lang="en-GB" smtClean="0"/>
              <a:t>Causes of drug-induced liver injury</a:t>
            </a:r>
          </a:p>
        </p:txBody>
      </p:sp>
      <p:pic>
        <p:nvPicPr>
          <p:cNvPr id="235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641475"/>
            <a:ext cx="6030913" cy="4759325"/>
          </a:xfr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68538" y="-26988"/>
            <a:ext cx="5826125" cy="1139826"/>
          </a:xfrm>
        </p:spPr>
        <p:txBody>
          <a:bodyPr/>
          <a:lstStyle/>
          <a:p>
            <a:pPr eaLnBrk="1" hangingPunct="1"/>
            <a:r>
              <a:rPr lang="en-GB" sz="4400" smtClean="0"/>
              <a:t>Clinical syndrome</a:t>
            </a:r>
          </a:p>
        </p:txBody>
      </p:sp>
      <p:sp>
        <p:nvSpPr>
          <p:cNvPr id="24579" name="Rectangle 3"/>
          <p:cNvSpPr>
            <a:spLocks noGrp="1" noChangeArrowheads="1"/>
          </p:cNvSpPr>
          <p:nvPr>
            <p:ph idx="1"/>
          </p:nvPr>
        </p:nvSpPr>
        <p:spPr>
          <a:xfrm>
            <a:off x="179388" y="1916113"/>
            <a:ext cx="4032250" cy="3241675"/>
          </a:xfrm>
        </p:spPr>
        <p:txBody>
          <a:bodyPr/>
          <a:lstStyle/>
          <a:p>
            <a:pPr eaLnBrk="1" hangingPunct="1">
              <a:lnSpc>
                <a:spcPct val="90000"/>
              </a:lnSpc>
              <a:buFontTx/>
              <a:buChar char="•"/>
            </a:pPr>
            <a:r>
              <a:rPr lang="en-GB" sz="2400" smtClean="0"/>
              <a:t>Multisystem disorder</a:t>
            </a:r>
          </a:p>
          <a:p>
            <a:pPr eaLnBrk="1" hangingPunct="1">
              <a:lnSpc>
                <a:spcPct val="90000"/>
              </a:lnSpc>
              <a:buFontTx/>
              <a:buChar char="•"/>
            </a:pPr>
            <a:endParaRPr lang="en-GB" sz="2400" smtClean="0"/>
          </a:p>
          <a:p>
            <a:pPr eaLnBrk="1" hangingPunct="1">
              <a:lnSpc>
                <a:spcPct val="90000"/>
              </a:lnSpc>
              <a:buFontTx/>
              <a:buChar char="•"/>
            </a:pPr>
            <a:r>
              <a:rPr lang="en-GB" sz="2400" smtClean="0"/>
              <a:t>Typical stigmata of liver disease are very unusual (more common in subacute ALF)</a:t>
            </a:r>
          </a:p>
          <a:p>
            <a:pPr eaLnBrk="1" hangingPunct="1">
              <a:lnSpc>
                <a:spcPct val="90000"/>
              </a:lnSpc>
              <a:buFont typeface="Wingdings" pitchFamily="2" charset="2"/>
              <a:buNone/>
            </a:pPr>
            <a:endParaRPr lang="en-GB" sz="2400" smtClean="0"/>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571625"/>
            <a:ext cx="4537075"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4"/>
          <p:cNvGrpSpPr>
            <a:grpSpLocks/>
          </p:cNvGrpSpPr>
          <p:nvPr/>
        </p:nvGrpSpPr>
        <p:grpSpPr bwMode="auto">
          <a:xfrm>
            <a:off x="2771775" y="476250"/>
            <a:ext cx="2808288" cy="1584325"/>
            <a:chOff x="1145968" y="2276873"/>
            <a:chExt cx="2402174" cy="1425665"/>
          </a:xfrm>
        </p:grpSpPr>
        <p:sp>
          <p:nvSpPr>
            <p:cNvPr id="25634" name="Freeform 152"/>
            <p:cNvSpPr>
              <a:spLocks/>
            </p:cNvSpPr>
            <p:nvPr/>
          </p:nvSpPr>
          <p:spPr bwMode="auto">
            <a:xfrm>
              <a:off x="1359312" y="2365247"/>
              <a:ext cx="2188830" cy="1337291"/>
            </a:xfrm>
            <a:custGeom>
              <a:avLst/>
              <a:gdLst>
                <a:gd name="T0" fmla="*/ 2628 w 3151"/>
                <a:gd name="T1" fmla="*/ 2 h 2132"/>
                <a:gd name="T2" fmla="*/ 573 w 3151"/>
                <a:gd name="T3" fmla="*/ 47 h 2132"/>
                <a:gd name="T4" fmla="*/ 363 w 3151"/>
                <a:gd name="T5" fmla="*/ 107 h 2132"/>
                <a:gd name="T6" fmla="*/ 318 w 3151"/>
                <a:gd name="T7" fmla="*/ 122 h 2132"/>
                <a:gd name="T8" fmla="*/ 183 w 3151"/>
                <a:gd name="T9" fmla="*/ 212 h 2132"/>
                <a:gd name="T10" fmla="*/ 123 w 3151"/>
                <a:gd name="T11" fmla="*/ 287 h 2132"/>
                <a:gd name="T12" fmla="*/ 108 w 3151"/>
                <a:gd name="T13" fmla="*/ 332 h 2132"/>
                <a:gd name="T14" fmla="*/ 93 w 3151"/>
                <a:gd name="T15" fmla="*/ 1067 h 2132"/>
                <a:gd name="T16" fmla="*/ 18 w 3151"/>
                <a:gd name="T17" fmla="*/ 1322 h 2132"/>
                <a:gd name="T18" fmla="*/ 3 w 3151"/>
                <a:gd name="T19" fmla="*/ 1382 h 2132"/>
                <a:gd name="T20" fmla="*/ 18 w 3151"/>
                <a:gd name="T21" fmla="*/ 1922 h 2132"/>
                <a:gd name="T22" fmla="*/ 63 w 3151"/>
                <a:gd name="T23" fmla="*/ 1982 h 2132"/>
                <a:gd name="T24" fmla="*/ 498 w 3151"/>
                <a:gd name="T25" fmla="*/ 2132 h 2132"/>
                <a:gd name="T26" fmla="*/ 858 w 3151"/>
                <a:gd name="T27" fmla="*/ 2072 h 2132"/>
                <a:gd name="T28" fmla="*/ 1038 w 3151"/>
                <a:gd name="T29" fmla="*/ 1937 h 2132"/>
                <a:gd name="T30" fmla="*/ 1128 w 3151"/>
                <a:gd name="T31" fmla="*/ 1712 h 2132"/>
                <a:gd name="T32" fmla="*/ 1173 w 3151"/>
                <a:gd name="T33" fmla="*/ 1667 h 2132"/>
                <a:gd name="T34" fmla="*/ 1203 w 3151"/>
                <a:gd name="T35" fmla="*/ 1622 h 2132"/>
                <a:gd name="T36" fmla="*/ 1353 w 3151"/>
                <a:gd name="T37" fmla="*/ 1247 h 2132"/>
                <a:gd name="T38" fmla="*/ 1368 w 3151"/>
                <a:gd name="T39" fmla="*/ 1202 h 2132"/>
                <a:gd name="T40" fmla="*/ 1458 w 3151"/>
                <a:gd name="T41" fmla="*/ 1142 h 2132"/>
                <a:gd name="T42" fmla="*/ 1548 w 3151"/>
                <a:gd name="T43" fmla="*/ 1037 h 2132"/>
                <a:gd name="T44" fmla="*/ 1713 w 3151"/>
                <a:gd name="T45" fmla="*/ 917 h 2132"/>
                <a:gd name="T46" fmla="*/ 2238 w 3151"/>
                <a:gd name="T47" fmla="*/ 677 h 2132"/>
                <a:gd name="T48" fmla="*/ 2328 w 3151"/>
                <a:gd name="T49" fmla="*/ 617 h 2132"/>
                <a:gd name="T50" fmla="*/ 2373 w 3151"/>
                <a:gd name="T51" fmla="*/ 602 h 2132"/>
                <a:gd name="T52" fmla="*/ 2703 w 3151"/>
                <a:gd name="T53" fmla="*/ 482 h 2132"/>
                <a:gd name="T54" fmla="*/ 2868 w 3151"/>
                <a:gd name="T55" fmla="*/ 332 h 2132"/>
                <a:gd name="T56" fmla="*/ 2883 w 3151"/>
                <a:gd name="T57" fmla="*/ 287 h 2132"/>
                <a:gd name="T58" fmla="*/ 2658 w 3151"/>
                <a:gd name="T59" fmla="*/ 17 h 2132"/>
                <a:gd name="T60" fmla="*/ 2628 w 3151"/>
                <a:gd name="T61" fmla="*/ 2 h 21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151"/>
                <a:gd name="T94" fmla="*/ 0 h 2132"/>
                <a:gd name="T95" fmla="*/ 3151 w 3151"/>
                <a:gd name="T96" fmla="*/ 2132 h 21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151" h="2132">
                  <a:moveTo>
                    <a:pt x="2628" y="2"/>
                  </a:moveTo>
                  <a:cubicBezTo>
                    <a:pt x="1835" y="134"/>
                    <a:pt x="3151" y="27"/>
                    <a:pt x="573" y="47"/>
                  </a:cubicBezTo>
                  <a:cubicBezTo>
                    <a:pt x="422" y="85"/>
                    <a:pt x="492" y="64"/>
                    <a:pt x="363" y="107"/>
                  </a:cubicBezTo>
                  <a:cubicBezTo>
                    <a:pt x="348" y="112"/>
                    <a:pt x="318" y="122"/>
                    <a:pt x="318" y="122"/>
                  </a:cubicBezTo>
                  <a:cubicBezTo>
                    <a:pt x="264" y="176"/>
                    <a:pt x="244" y="171"/>
                    <a:pt x="183" y="212"/>
                  </a:cubicBezTo>
                  <a:cubicBezTo>
                    <a:pt x="145" y="325"/>
                    <a:pt x="201" y="190"/>
                    <a:pt x="123" y="287"/>
                  </a:cubicBezTo>
                  <a:cubicBezTo>
                    <a:pt x="113" y="299"/>
                    <a:pt x="113" y="317"/>
                    <a:pt x="108" y="332"/>
                  </a:cubicBezTo>
                  <a:cubicBezTo>
                    <a:pt x="103" y="577"/>
                    <a:pt x="106" y="822"/>
                    <a:pt x="93" y="1067"/>
                  </a:cubicBezTo>
                  <a:cubicBezTo>
                    <a:pt x="90" y="1116"/>
                    <a:pt x="30" y="1276"/>
                    <a:pt x="18" y="1322"/>
                  </a:cubicBezTo>
                  <a:cubicBezTo>
                    <a:pt x="13" y="1342"/>
                    <a:pt x="3" y="1382"/>
                    <a:pt x="3" y="1382"/>
                  </a:cubicBezTo>
                  <a:cubicBezTo>
                    <a:pt x="8" y="1562"/>
                    <a:pt x="0" y="1743"/>
                    <a:pt x="18" y="1922"/>
                  </a:cubicBezTo>
                  <a:cubicBezTo>
                    <a:pt x="20" y="1947"/>
                    <a:pt x="48" y="1962"/>
                    <a:pt x="63" y="1982"/>
                  </a:cubicBezTo>
                  <a:cubicBezTo>
                    <a:pt x="170" y="2131"/>
                    <a:pt x="323" y="2122"/>
                    <a:pt x="498" y="2132"/>
                  </a:cubicBezTo>
                  <a:cubicBezTo>
                    <a:pt x="573" y="2125"/>
                    <a:pt x="782" y="2114"/>
                    <a:pt x="858" y="2072"/>
                  </a:cubicBezTo>
                  <a:cubicBezTo>
                    <a:pt x="929" y="2033"/>
                    <a:pt x="972" y="1981"/>
                    <a:pt x="1038" y="1937"/>
                  </a:cubicBezTo>
                  <a:cubicBezTo>
                    <a:pt x="1065" y="1856"/>
                    <a:pt x="1101" y="1793"/>
                    <a:pt x="1128" y="1712"/>
                  </a:cubicBezTo>
                  <a:cubicBezTo>
                    <a:pt x="1135" y="1692"/>
                    <a:pt x="1159" y="1683"/>
                    <a:pt x="1173" y="1667"/>
                  </a:cubicBezTo>
                  <a:cubicBezTo>
                    <a:pt x="1185" y="1653"/>
                    <a:pt x="1193" y="1637"/>
                    <a:pt x="1203" y="1622"/>
                  </a:cubicBezTo>
                  <a:cubicBezTo>
                    <a:pt x="1222" y="1489"/>
                    <a:pt x="1256" y="1344"/>
                    <a:pt x="1353" y="1247"/>
                  </a:cubicBezTo>
                  <a:cubicBezTo>
                    <a:pt x="1358" y="1232"/>
                    <a:pt x="1357" y="1213"/>
                    <a:pt x="1368" y="1202"/>
                  </a:cubicBezTo>
                  <a:cubicBezTo>
                    <a:pt x="1393" y="1177"/>
                    <a:pt x="1458" y="1142"/>
                    <a:pt x="1458" y="1142"/>
                  </a:cubicBezTo>
                  <a:cubicBezTo>
                    <a:pt x="1480" y="1077"/>
                    <a:pt x="1481" y="1059"/>
                    <a:pt x="1548" y="1037"/>
                  </a:cubicBezTo>
                  <a:cubicBezTo>
                    <a:pt x="1606" y="950"/>
                    <a:pt x="1629" y="1001"/>
                    <a:pt x="1713" y="917"/>
                  </a:cubicBezTo>
                  <a:cubicBezTo>
                    <a:pt x="1855" y="775"/>
                    <a:pt x="2053" y="739"/>
                    <a:pt x="2238" y="677"/>
                  </a:cubicBezTo>
                  <a:cubicBezTo>
                    <a:pt x="2272" y="666"/>
                    <a:pt x="2294" y="628"/>
                    <a:pt x="2328" y="617"/>
                  </a:cubicBezTo>
                  <a:cubicBezTo>
                    <a:pt x="2343" y="612"/>
                    <a:pt x="2358" y="606"/>
                    <a:pt x="2373" y="602"/>
                  </a:cubicBezTo>
                  <a:cubicBezTo>
                    <a:pt x="2483" y="571"/>
                    <a:pt x="2607" y="546"/>
                    <a:pt x="2703" y="482"/>
                  </a:cubicBezTo>
                  <a:cubicBezTo>
                    <a:pt x="2746" y="418"/>
                    <a:pt x="2814" y="386"/>
                    <a:pt x="2868" y="332"/>
                  </a:cubicBezTo>
                  <a:cubicBezTo>
                    <a:pt x="2873" y="317"/>
                    <a:pt x="2883" y="303"/>
                    <a:pt x="2883" y="287"/>
                  </a:cubicBezTo>
                  <a:cubicBezTo>
                    <a:pt x="2883" y="4"/>
                    <a:pt x="2901" y="39"/>
                    <a:pt x="2658" y="17"/>
                  </a:cubicBezTo>
                  <a:cubicBezTo>
                    <a:pt x="2608" y="0"/>
                    <a:pt x="2597" y="2"/>
                    <a:pt x="2628" y="2"/>
                  </a:cubicBezTo>
                  <a:close/>
                </a:path>
              </a:pathLst>
            </a:custGeom>
            <a:gradFill rotWithShape="0">
              <a:gsLst>
                <a:gs pos="0">
                  <a:srgbClr val="5B2B04"/>
                </a:gs>
                <a:gs pos="100000">
                  <a:srgbClr val="974706"/>
                </a:gs>
              </a:gsLst>
              <a:lin ang="2700000" scaled="1"/>
            </a:gradFill>
            <a:ln w="9525">
              <a:solidFill>
                <a:srgbClr val="974706"/>
              </a:solidFill>
              <a:round/>
              <a:headEnd/>
              <a:tailEnd/>
            </a:ln>
          </p:spPr>
          <p:txBody>
            <a:bodyPr/>
            <a:lstStyle/>
            <a:p>
              <a:endParaRPr lang="en-GB"/>
            </a:p>
          </p:txBody>
        </p:sp>
        <p:sp>
          <p:nvSpPr>
            <p:cNvPr id="25635" name="AutoShape 151"/>
            <p:cNvSpPr>
              <a:spLocks noChangeArrowheads="1"/>
            </p:cNvSpPr>
            <p:nvPr/>
          </p:nvSpPr>
          <p:spPr bwMode="auto">
            <a:xfrm>
              <a:off x="1145968" y="2276873"/>
              <a:ext cx="463975" cy="518424"/>
            </a:xfrm>
            <a:prstGeom prst="lightningBolt">
              <a:avLst/>
            </a:prstGeom>
            <a:gradFill rotWithShape="0">
              <a:gsLst>
                <a:gs pos="0">
                  <a:srgbClr val="FFFF00"/>
                </a:gs>
                <a:gs pos="100000">
                  <a:srgbClr val="FFFFCC"/>
                </a:gs>
              </a:gsLst>
              <a:lin ang="2700000" scaled="1"/>
            </a:gradFill>
            <a:ln w="9525">
              <a:solidFill>
                <a:srgbClr val="000000"/>
              </a:solidFill>
              <a:miter lim="800000"/>
              <a:headEnd/>
              <a:tailEnd/>
            </a:ln>
          </p:spPr>
          <p:txBody>
            <a:bodyPr/>
            <a:lstStyle/>
            <a:p>
              <a:endParaRPr lang="en-US"/>
            </a:p>
          </p:txBody>
        </p:sp>
      </p:grpSp>
      <p:sp>
        <p:nvSpPr>
          <p:cNvPr id="8" name="TextBox 7"/>
          <p:cNvSpPr txBox="1"/>
          <p:nvPr/>
        </p:nvSpPr>
        <p:spPr>
          <a:xfrm>
            <a:off x="1606550" y="115888"/>
            <a:ext cx="1812925" cy="923925"/>
          </a:xfrm>
          <a:prstGeom prst="rect">
            <a:avLst/>
          </a:prstGeom>
          <a:noFill/>
        </p:spPr>
        <p:txBody>
          <a:bodyPr wrap="none">
            <a:spAutoFit/>
          </a:bodyPr>
          <a:lstStyle/>
          <a:p>
            <a:pPr>
              <a:defRPr/>
            </a:pPr>
            <a:r>
              <a:rPr lang="en-GB" b="1" dirty="0">
                <a:solidFill>
                  <a:srgbClr val="FF0000"/>
                </a:solidFill>
                <a:effectLst>
                  <a:outerShdw blurRad="38100" dist="38100" dir="2700000" algn="tl">
                    <a:srgbClr val="000000">
                      <a:alpha val="43137"/>
                    </a:srgbClr>
                  </a:outerShdw>
                </a:effectLst>
              </a:rPr>
              <a:t>Acute liver injury</a:t>
            </a:r>
          </a:p>
          <a:p>
            <a:pPr>
              <a:defRPr/>
            </a:pPr>
            <a:r>
              <a:rPr lang="en-GB" dirty="0"/>
              <a:t>-toxic</a:t>
            </a:r>
          </a:p>
          <a:p>
            <a:pPr>
              <a:defRPr/>
            </a:pPr>
            <a:r>
              <a:rPr lang="en-GB" dirty="0"/>
              <a:t>- viral</a:t>
            </a:r>
            <a:endParaRPr lang="en-GB" dirty="0"/>
          </a:p>
        </p:txBody>
      </p:sp>
      <p:grpSp>
        <p:nvGrpSpPr>
          <p:cNvPr id="25604" name="Group 44"/>
          <p:cNvGrpSpPr>
            <a:grpSpLocks/>
          </p:cNvGrpSpPr>
          <p:nvPr/>
        </p:nvGrpSpPr>
        <p:grpSpPr bwMode="auto">
          <a:xfrm>
            <a:off x="2233613" y="2133600"/>
            <a:ext cx="4210050" cy="574675"/>
            <a:chOff x="971600" y="1340768"/>
            <a:chExt cx="7274396" cy="1080120"/>
          </a:xfrm>
        </p:grpSpPr>
        <p:cxnSp>
          <p:nvCxnSpPr>
            <p:cNvPr id="46" name="Straight Connector 45"/>
            <p:cNvCxnSpPr/>
            <p:nvPr/>
          </p:nvCxnSpPr>
          <p:spPr>
            <a:xfrm>
              <a:off x="971600" y="1340768"/>
              <a:ext cx="7271652"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432911" y="1879457"/>
              <a:ext cx="1080120" cy="274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a:off x="7740368" y="1843652"/>
              <a:ext cx="1008510" cy="274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3996195" y="1843652"/>
              <a:ext cx="1008510" cy="274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1476375" y="2700338"/>
            <a:ext cx="1960563" cy="461962"/>
          </a:xfrm>
          <a:prstGeom prst="rect">
            <a:avLst/>
          </a:prstGeom>
          <a:noFill/>
        </p:spPr>
        <p:txBody>
          <a:bodyPr wrap="none">
            <a:spAutoFit/>
          </a:bodyPr>
          <a:lstStyle/>
          <a:p>
            <a:pPr>
              <a:defRPr/>
            </a:pPr>
            <a:r>
              <a:rPr lang="en-GB" sz="1200" b="1" dirty="0">
                <a:effectLst>
                  <a:outerShdw blurRad="38100" dist="38100" dir="2700000" algn="tl">
                    <a:srgbClr val="000000">
                      <a:alpha val="43137"/>
                    </a:srgbClr>
                  </a:outerShdw>
                </a:effectLst>
              </a:rPr>
              <a:t>HEPATOCYTE DEATH</a:t>
            </a:r>
          </a:p>
          <a:p>
            <a:pPr>
              <a:defRPr/>
            </a:pPr>
            <a:r>
              <a:rPr lang="en-GB" sz="1200" b="1" dirty="0">
                <a:effectLst>
                  <a:outerShdw blurRad="38100" dist="38100" dir="2700000" algn="tl">
                    <a:srgbClr val="000000">
                      <a:alpha val="43137"/>
                    </a:srgbClr>
                  </a:outerShdw>
                </a:effectLst>
              </a:rPr>
              <a:t>&amp; REGENERATION</a:t>
            </a:r>
            <a:endParaRPr lang="en-GB" sz="1200" b="1" dirty="0">
              <a:effectLst>
                <a:outerShdw blurRad="38100" dist="38100" dir="2700000" algn="tl">
                  <a:srgbClr val="000000">
                    <a:alpha val="43137"/>
                  </a:srgbClr>
                </a:outerShdw>
              </a:effectLst>
            </a:endParaRPr>
          </a:p>
        </p:txBody>
      </p:sp>
      <p:sp>
        <p:nvSpPr>
          <p:cNvPr id="51" name="TextBox 50"/>
          <p:cNvSpPr txBox="1"/>
          <p:nvPr/>
        </p:nvSpPr>
        <p:spPr>
          <a:xfrm>
            <a:off x="3560763" y="2708275"/>
            <a:ext cx="1700212" cy="461963"/>
          </a:xfrm>
          <a:prstGeom prst="rect">
            <a:avLst/>
          </a:prstGeom>
          <a:noFill/>
        </p:spPr>
        <p:txBody>
          <a:bodyPr wrap="none">
            <a:spAutoFit/>
          </a:bodyPr>
          <a:lstStyle/>
          <a:p>
            <a:pPr algn="ctr">
              <a:defRPr/>
            </a:pPr>
            <a:r>
              <a:rPr lang="en-GB" sz="1200" b="1" dirty="0">
                <a:effectLst>
                  <a:outerShdw blurRad="38100" dist="38100" dir="2700000" algn="tl">
                    <a:srgbClr val="000000">
                      <a:alpha val="43137"/>
                    </a:srgbClr>
                  </a:outerShdw>
                </a:effectLst>
              </a:rPr>
              <a:t>INNATE IMMUNE </a:t>
            </a:r>
          </a:p>
          <a:p>
            <a:pPr algn="ctr">
              <a:defRPr/>
            </a:pPr>
            <a:r>
              <a:rPr lang="en-GB" sz="1200" b="1" dirty="0">
                <a:effectLst>
                  <a:outerShdw blurRad="38100" dist="38100" dir="2700000" algn="tl">
                    <a:srgbClr val="000000">
                      <a:alpha val="43137"/>
                    </a:srgbClr>
                  </a:outerShdw>
                </a:effectLst>
              </a:rPr>
              <a:t>RESPONSES</a:t>
            </a:r>
          </a:p>
        </p:txBody>
      </p:sp>
      <p:sp>
        <p:nvSpPr>
          <p:cNvPr id="52" name="TextBox 51"/>
          <p:cNvSpPr txBox="1"/>
          <p:nvPr/>
        </p:nvSpPr>
        <p:spPr>
          <a:xfrm>
            <a:off x="5600700" y="2781300"/>
            <a:ext cx="1252538" cy="276225"/>
          </a:xfrm>
          <a:prstGeom prst="rect">
            <a:avLst/>
          </a:prstGeom>
          <a:noFill/>
        </p:spPr>
        <p:txBody>
          <a:bodyPr wrap="none">
            <a:spAutoFit/>
          </a:bodyPr>
          <a:lstStyle/>
          <a:p>
            <a:pPr>
              <a:defRPr/>
            </a:pPr>
            <a:r>
              <a:rPr lang="en-GB" sz="1200" b="1" dirty="0">
                <a:effectLst>
                  <a:outerShdw blurRad="38100" dist="38100" dir="2700000" algn="tl">
                    <a:srgbClr val="000000">
                      <a:alpha val="43137"/>
                    </a:srgbClr>
                  </a:outerShdw>
                </a:effectLst>
              </a:rPr>
              <a:t>METABOLIC </a:t>
            </a:r>
            <a:endParaRPr lang="en-GB" sz="1200" b="1" dirty="0">
              <a:effectLst>
                <a:outerShdw blurRad="38100" dist="38100" dir="2700000" algn="tl">
                  <a:srgbClr val="000000">
                    <a:alpha val="43137"/>
                  </a:srgbClr>
                </a:outerShdw>
              </a:effectLst>
            </a:endParaRPr>
          </a:p>
        </p:txBody>
      </p:sp>
      <p:grpSp>
        <p:nvGrpSpPr>
          <p:cNvPr id="25608" name="Group 61"/>
          <p:cNvGrpSpPr>
            <a:grpSpLocks/>
          </p:cNvGrpSpPr>
          <p:nvPr/>
        </p:nvGrpSpPr>
        <p:grpSpPr bwMode="auto">
          <a:xfrm>
            <a:off x="2266950" y="3284538"/>
            <a:ext cx="4249738" cy="1008062"/>
            <a:chOff x="1691680" y="3501008"/>
            <a:chExt cx="4393447" cy="1008113"/>
          </a:xfrm>
        </p:grpSpPr>
        <p:grpSp>
          <p:nvGrpSpPr>
            <p:cNvPr id="25625" name="Group 54"/>
            <p:cNvGrpSpPr>
              <a:grpSpLocks/>
            </p:cNvGrpSpPr>
            <p:nvPr/>
          </p:nvGrpSpPr>
          <p:grpSpPr bwMode="auto">
            <a:xfrm rot="10800000" flipV="1">
              <a:off x="1691680" y="4005065"/>
              <a:ext cx="4391529" cy="504056"/>
              <a:chOff x="734683" y="1649376"/>
              <a:chExt cx="7272808" cy="1080120"/>
            </a:xfrm>
          </p:grpSpPr>
          <p:cxnSp>
            <p:nvCxnSpPr>
              <p:cNvPr id="56" name="Straight Connector 55"/>
              <p:cNvCxnSpPr/>
              <p:nvPr/>
            </p:nvCxnSpPr>
            <p:spPr>
              <a:xfrm>
                <a:off x="734226" y="1651078"/>
                <a:ext cx="727326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3892801" y="2185525"/>
                <a:ext cx="1078421" cy="271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60" name="Straight Arrow Connector 59"/>
            <p:cNvCxnSpPr/>
            <p:nvPr/>
          </p:nvCxnSpPr>
          <p:spPr>
            <a:xfrm rot="5400000" flipV="1">
              <a:off x="1440869" y="3751819"/>
              <a:ext cx="503262" cy="1642"/>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rot="5400000" flipV="1">
              <a:off x="5831880" y="3752613"/>
              <a:ext cx="504851" cy="1642"/>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1763713" y="4292600"/>
            <a:ext cx="2012950" cy="461963"/>
          </a:xfrm>
          <a:prstGeom prst="rect">
            <a:avLst/>
          </a:prstGeom>
          <a:noFill/>
        </p:spPr>
        <p:txBody>
          <a:bodyPr wrap="none">
            <a:spAutoFit/>
          </a:bodyPr>
          <a:lstStyle/>
          <a:p>
            <a:pPr>
              <a:defRPr/>
            </a:pPr>
            <a:r>
              <a:rPr lang="en-GB" sz="1200" b="1" dirty="0">
                <a:solidFill>
                  <a:srgbClr val="002060"/>
                </a:solidFill>
                <a:effectLst>
                  <a:outerShdw blurRad="38100" dist="38100" dir="2700000" algn="tl">
                    <a:srgbClr val="000000">
                      <a:alpha val="43137"/>
                    </a:srgbClr>
                  </a:outerShdw>
                </a:effectLst>
              </a:rPr>
              <a:t>MICROCIRUCLATORY</a:t>
            </a:r>
          </a:p>
          <a:p>
            <a:pPr>
              <a:defRPr/>
            </a:pPr>
            <a:r>
              <a:rPr lang="en-GB" sz="1200" b="1" dirty="0">
                <a:solidFill>
                  <a:srgbClr val="002060"/>
                </a:solidFill>
                <a:effectLst>
                  <a:outerShdw blurRad="38100" dist="38100" dir="2700000" algn="tl">
                    <a:srgbClr val="000000">
                      <a:alpha val="43137"/>
                    </a:srgbClr>
                  </a:outerShdw>
                </a:effectLst>
              </a:rPr>
              <a:t> DYSFUNCTION</a:t>
            </a:r>
            <a:endParaRPr lang="en-GB" sz="1200" b="1" dirty="0">
              <a:solidFill>
                <a:srgbClr val="002060"/>
              </a:solidFill>
              <a:effectLst>
                <a:outerShdw blurRad="38100" dist="38100" dir="2700000" algn="tl">
                  <a:srgbClr val="000000">
                    <a:alpha val="43137"/>
                  </a:srgbClr>
                </a:outerShdw>
              </a:effectLst>
            </a:endParaRPr>
          </a:p>
        </p:txBody>
      </p:sp>
      <p:sp>
        <p:nvSpPr>
          <p:cNvPr id="64" name="TextBox 63"/>
          <p:cNvSpPr txBox="1"/>
          <p:nvPr/>
        </p:nvSpPr>
        <p:spPr>
          <a:xfrm>
            <a:off x="3635375" y="4365625"/>
            <a:ext cx="1692275" cy="276225"/>
          </a:xfrm>
          <a:prstGeom prst="rect">
            <a:avLst/>
          </a:prstGeom>
          <a:noFill/>
        </p:spPr>
        <p:txBody>
          <a:bodyPr wrap="none">
            <a:spAutoFit/>
          </a:bodyPr>
          <a:lstStyle/>
          <a:p>
            <a:pPr>
              <a:defRPr/>
            </a:pPr>
            <a:r>
              <a:rPr lang="en-GB" sz="1200" b="1" dirty="0">
                <a:solidFill>
                  <a:srgbClr val="002060"/>
                </a:solidFill>
                <a:effectLst>
                  <a:outerShdw blurRad="38100" dist="38100" dir="2700000" algn="tl">
                    <a:srgbClr val="000000">
                      <a:alpha val="43137"/>
                    </a:srgbClr>
                  </a:outerShdw>
                </a:effectLst>
              </a:rPr>
              <a:t>SIRS RESPONSES</a:t>
            </a:r>
            <a:endParaRPr lang="en-GB" sz="1200" b="1" dirty="0">
              <a:solidFill>
                <a:srgbClr val="002060"/>
              </a:solidFill>
              <a:effectLst>
                <a:outerShdw blurRad="38100" dist="38100" dir="2700000" algn="tl">
                  <a:srgbClr val="000000">
                    <a:alpha val="43137"/>
                  </a:srgbClr>
                </a:outerShdw>
              </a:effectLst>
            </a:endParaRPr>
          </a:p>
        </p:txBody>
      </p:sp>
      <p:sp>
        <p:nvSpPr>
          <p:cNvPr id="65" name="TextBox 64"/>
          <p:cNvSpPr txBox="1"/>
          <p:nvPr/>
        </p:nvSpPr>
        <p:spPr>
          <a:xfrm>
            <a:off x="5367338" y="4292600"/>
            <a:ext cx="2012950" cy="461963"/>
          </a:xfrm>
          <a:prstGeom prst="rect">
            <a:avLst/>
          </a:prstGeom>
          <a:noFill/>
        </p:spPr>
        <p:txBody>
          <a:bodyPr wrap="none">
            <a:spAutoFit/>
          </a:bodyPr>
          <a:lstStyle/>
          <a:p>
            <a:pPr>
              <a:defRPr/>
            </a:pPr>
            <a:r>
              <a:rPr lang="en-GB" sz="1200" b="1" dirty="0">
                <a:solidFill>
                  <a:srgbClr val="002060"/>
                </a:solidFill>
                <a:effectLst>
                  <a:outerShdw blurRad="38100" dist="38100" dir="2700000" algn="tl">
                    <a:srgbClr val="000000">
                      <a:alpha val="43137"/>
                    </a:srgbClr>
                  </a:outerShdw>
                </a:effectLst>
              </a:rPr>
              <a:t>HYPERAMMONAEMIA</a:t>
            </a:r>
          </a:p>
          <a:p>
            <a:pPr>
              <a:defRPr/>
            </a:pPr>
            <a:r>
              <a:rPr lang="en-GB" sz="1200" b="1" dirty="0">
                <a:solidFill>
                  <a:srgbClr val="002060"/>
                </a:solidFill>
                <a:effectLst>
                  <a:outerShdw blurRad="38100" dist="38100" dir="2700000" algn="tl">
                    <a:srgbClr val="000000">
                      <a:alpha val="43137"/>
                    </a:srgbClr>
                  </a:outerShdw>
                </a:effectLst>
              </a:rPr>
              <a:t>HYPERLACTATAEMIA</a:t>
            </a:r>
            <a:endParaRPr lang="en-GB" sz="1200" b="1" dirty="0">
              <a:solidFill>
                <a:srgbClr val="002060"/>
              </a:solidFill>
              <a:effectLst>
                <a:outerShdw blurRad="38100" dist="38100" dir="2700000" algn="tl">
                  <a:srgbClr val="000000">
                    <a:alpha val="43137"/>
                  </a:srgbClr>
                </a:outerShdw>
              </a:effectLst>
            </a:endParaRPr>
          </a:p>
        </p:txBody>
      </p:sp>
      <p:sp>
        <p:nvSpPr>
          <p:cNvPr id="66" name="Down Arrow 65"/>
          <p:cNvSpPr/>
          <p:nvPr/>
        </p:nvSpPr>
        <p:spPr>
          <a:xfrm>
            <a:off x="4211638" y="4868863"/>
            <a:ext cx="431800" cy="72072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GB" sz="1200"/>
          </a:p>
        </p:txBody>
      </p:sp>
      <p:sp>
        <p:nvSpPr>
          <p:cNvPr id="67" name="TextBox 66"/>
          <p:cNvSpPr txBox="1"/>
          <p:nvPr/>
        </p:nvSpPr>
        <p:spPr>
          <a:xfrm>
            <a:off x="5526088" y="5930900"/>
            <a:ext cx="2951162" cy="460375"/>
          </a:xfrm>
          <a:prstGeom prst="rect">
            <a:avLst/>
          </a:prstGeom>
          <a:noFill/>
        </p:spPr>
        <p:txBody>
          <a:bodyPr wrap="none">
            <a:spAutoFit/>
          </a:bodyPr>
          <a:lstStyle/>
          <a:p>
            <a:pPr>
              <a:defRPr/>
            </a:pPr>
            <a:r>
              <a:rPr lang="en-GB" sz="1200" b="1" dirty="0">
                <a:solidFill>
                  <a:srgbClr val="FF0000"/>
                </a:solidFill>
                <a:effectLst>
                  <a:outerShdw blurRad="38100" dist="38100" dir="2700000" algn="tl">
                    <a:srgbClr val="000000">
                      <a:alpha val="43137"/>
                    </a:srgbClr>
                  </a:outerShdw>
                </a:effectLst>
              </a:rPr>
              <a:t>ENCEPHALOPATHY/</a:t>
            </a:r>
          </a:p>
          <a:p>
            <a:pPr>
              <a:defRPr/>
            </a:pPr>
            <a:r>
              <a:rPr lang="en-GB" sz="1200" b="1" dirty="0">
                <a:solidFill>
                  <a:srgbClr val="FF0000"/>
                </a:solidFill>
                <a:effectLst>
                  <a:outerShdw blurRad="38100" dist="38100" dir="2700000" algn="tl">
                    <a:srgbClr val="000000">
                      <a:alpha val="43137"/>
                    </a:srgbClr>
                  </a:outerShdw>
                </a:effectLst>
              </a:rPr>
              <a:t>INTRACRANIAL HYPERTENSION</a:t>
            </a:r>
            <a:endParaRPr lang="en-GB" sz="1200" b="1" dirty="0">
              <a:solidFill>
                <a:srgbClr val="FF0000"/>
              </a:solidFill>
              <a:effectLst>
                <a:outerShdw blurRad="38100" dist="38100" dir="2700000" algn="tl">
                  <a:srgbClr val="000000">
                    <a:alpha val="43137"/>
                  </a:srgbClr>
                </a:outerShdw>
              </a:effectLst>
            </a:endParaRPr>
          </a:p>
        </p:txBody>
      </p:sp>
      <p:sp>
        <p:nvSpPr>
          <p:cNvPr id="68" name="TextBox 67"/>
          <p:cNvSpPr txBox="1"/>
          <p:nvPr/>
        </p:nvSpPr>
        <p:spPr>
          <a:xfrm>
            <a:off x="2586038" y="5930900"/>
            <a:ext cx="3054350" cy="460375"/>
          </a:xfrm>
          <a:prstGeom prst="rect">
            <a:avLst/>
          </a:prstGeom>
          <a:noFill/>
        </p:spPr>
        <p:txBody>
          <a:bodyPr wrap="none">
            <a:spAutoFit/>
          </a:bodyPr>
          <a:lstStyle/>
          <a:p>
            <a:pPr algn="ctr">
              <a:defRPr/>
            </a:pPr>
            <a:r>
              <a:rPr lang="en-GB" sz="1200" b="1" dirty="0">
                <a:solidFill>
                  <a:srgbClr val="FF0000"/>
                </a:solidFill>
                <a:effectLst>
                  <a:outerShdw blurRad="38100" dist="38100" dir="2700000" algn="tl">
                    <a:srgbClr val="000000">
                      <a:alpha val="43137"/>
                    </a:srgbClr>
                  </a:outerShdw>
                </a:effectLst>
              </a:rPr>
              <a:t>MUTLIPLE ORGAN DYSFUNCTION</a:t>
            </a:r>
          </a:p>
          <a:p>
            <a:pPr algn="ctr">
              <a:defRPr/>
            </a:pPr>
            <a:r>
              <a:rPr lang="en-GB" sz="1200" b="1" dirty="0">
                <a:solidFill>
                  <a:srgbClr val="FF0000"/>
                </a:solidFill>
                <a:effectLst>
                  <a:outerShdw blurRad="38100" dist="38100" dir="2700000" algn="tl">
                    <a:srgbClr val="000000">
                      <a:alpha val="43137"/>
                    </a:srgbClr>
                  </a:outerShdw>
                </a:effectLst>
              </a:rPr>
              <a:t>SYNDROME</a:t>
            </a:r>
            <a:endParaRPr lang="en-GB" sz="1200" b="1" dirty="0">
              <a:solidFill>
                <a:srgbClr val="FF0000"/>
              </a:solidFill>
              <a:effectLst>
                <a:outerShdw blurRad="38100" dist="38100" dir="2700000" algn="tl">
                  <a:srgbClr val="000000">
                    <a:alpha val="43137"/>
                  </a:srgbClr>
                </a:outerShdw>
              </a:effectLst>
            </a:endParaRPr>
          </a:p>
        </p:txBody>
      </p:sp>
      <p:sp>
        <p:nvSpPr>
          <p:cNvPr id="69" name="TextBox 68"/>
          <p:cNvSpPr txBox="1"/>
          <p:nvPr/>
        </p:nvSpPr>
        <p:spPr>
          <a:xfrm>
            <a:off x="468313" y="5876925"/>
            <a:ext cx="2298700" cy="461963"/>
          </a:xfrm>
          <a:prstGeom prst="rect">
            <a:avLst/>
          </a:prstGeom>
          <a:noFill/>
        </p:spPr>
        <p:txBody>
          <a:bodyPr wrap="none">
            <a:spAutoFit/>
          </a:bodyPr>
          <a:lstStyle/>
          <a:p>
            <a:pPr>
              <a:defRPr/>
            </a:pPr>
            <a:r>
              <a:rPr lang="en-GB" sz="1200" b="1" dirty="0">
                <a:solidFill>
                  <a:srgbClr val="FF0000"/>
                </a:solidFill>
                <a:effectLst>
                  <a:outerShdw blurRad="38100" dist="38100" dir="2700000" algn="tl">
                    <a:srgbClr val="000000">
                      <a:alpha val="43137"/>
                    </a:srgbClr>
                  </a:outerShdw>
                </a:effectLst>
              </a:rPr>
              <a:t>IMMUNOSUPPRESSION/</a:t>
            </a:r>
          </a:p>
          <a:p>
            <a:pPr>
              <a:defRPr/>
            </a:pPr>
            <a:r>
              <a:rPr lang="en-GB" sz="1200" b="1" dirty="0">
                <a:solidFill>
                  <a:srgbClr val="FF0000"/>
                </a:solidFill>
                <a:effectLst>
                  <a:outerShdw blurRad="38100" dist="38100" dir="2700000" algn="tl">
                    <a:srgbClr val="000000">
                      <a:alpha val="43137"/>
                    </a:srgbClr>
                  </a:outerShdw>
                </a:effectLst>
              </a:rPr>
              <a:t>INFECTION</a:t>
            </a:r>
            <a:endParaRPr lang="en-GB" sz="1200" b="1" dirty="0">
              <a:solidFill>
                <a:srgbClr val="FF0000"/>
              </a:solidFill>
              <a:effectLst>
                <a:outerShdw blurRad="38100" dist="38100" dir="2700000" algn="tl">
                  <a:srgbClr val="000000">
                    <a:alpha val="43137"/>
                  </a:srgbClr>
                </a:outerShdw>
              </a:effectLst>
            </a:endParaRPr>
          </a:p>
        </p:txBody>
      </p:sp>
      <p:sp>
        <p:nvSpPr>
          <p:cNvPr id="70" name="Isosceles Triangle 69"/>
          <p:cNvSpPr/>
          <p:nvPr/>
        </p:nvSpPr>
        <p:spPr>
          <a:xfrm rot="10800000">
            <a:off x="7235825" y="1484313"/>
            <a:ext cx="792163" cy="4465637"/>
          </a:xfrm>
          <a:prstGeom prst="triangle">
            <a:avLst/>
          </a:prstGeom>
          <a:gradFill>
            <a:gsLst>
              <a:gs pos="10000">
                <a:srgbClr val="FF0000"/>
              </a:gs>
              <a:gs pos="100000">
                <a:schemeClr val="tx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72" name="Isosceles Triangle 71"/>
          <p:cNvSpPr/>
          <p:nvPr/>
        </p:nvSpPr>
        <p:spPr>
          <a:xfrm>
            <a:off x="7885113" y="1484313"/>
            <a:ext cx="790575" cy="4465637"/>
          </a:xfrm>
          <a:prstGeom prst="triangle">
            <a:avLst/>
          </a:prstGeom>
          <a:gradFill>
            <a:gsLst>
              <a:gs pos="10000">
                <a:srgbClr val="FF0000"/>
              </a:gs>
              <a:gs pos="100000">
                <a:schemeClr val="tx1"/>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a:p>
        </p:txBody>
      </p:sp>
      <p:sp>
        <p:nvSpPr>
          <p:cNvPr id="73" name="TextBox 72"/>
          <p:cNvSpPr txBox="1"/>
          <p:nvPr/>
        </p:nvSpPr>
        <p:spPr>
          <a:xfrm>
            <a:off x="7164388" y="1196975"/>
            <a:ext cx="949325" cy="276225"/>
          </a:xfrm>
          <a:prstGeom prst="rect">
            <a:avLst/>
          </a:prstGeom>
          <a:noFill/>
        </p:spPr>
        <p:txBody>
          <a:bodyPr wrap="none">
            <a:spAutoFit/>
          </a:bodyPr>
          <a:lstStyle/>
          <a:p>
            <a:pPr>
              <a:defRPr/>
            </a:pPr>
            <a:r>
              <a:rPr lang="en-GB" sz="1200" b="1" dirty="0">
                <a:effectLst>
                  <a:outerShdw blurRad="38100" dist="38100" dir="2700000" algn="tl">
                    <a:srgbClr val="000000">
                      <a:alpha val="43137"/>
                    </a:srgbClr>
                  </a:outerShdw>
                </a:effectLst>
              </a:rPr>
              <a:t>HEPATIC</a:t>
            </a:r>
            <a:endParaRPr lang="en-GB" sz="1200" b="1" dirty="0">
              <a:effectLst>
                <a:outerShdw blurRad="38100" dist="38100" dir="2700000" algn="tl">
                  <a:srgbClr val="000000">
                    <a:alpha val="43137"/>
                  </a:srgbClr>
                </a:outerShdw>
              </a:effectLst>
            </a:endParaRPr>
          </a:p>
        </p:txBody>
      </p:sp>
      <p:sp>
        <p:nvSpPr>
          <p:cNvPr id="74" name="TextBox 73"/>
          <p:cNvSpPr txBox="1"/>
          <p:nvPr/>
        </p:nvSpPr>
        <p:spPr>
          <a:xfrm>
            <a:off x="8027988" y="1052513"/>
            <a:ext cx="949325" cy="461962"/>
          </a:xfrm>
          <a:prstGeom prst="rect">
            <a:avLst/>
          </a:prstGeom>
          <a:noFill/>
        </p:spPr>
        <p:txBody>
          <a:bodyPr wrap="none">
            <a:spAutoFit/>
          </a:bodyPr>
          <a:lstStyle/>
          <a:p>
            <a:pPr>
              <a:defRPr/>
            </a:pPr>
            <a:r>
              <a:rPr lang="en-GB" sz="1200" b="1" dirty="0">
                <a:effectLst>
                  <a:outerShdw blurRad="38100" dist="38100" dir="2700000" algn="tl">
                    <a:srgbClr val="000000">
                      <a:alpha val="43137"/>
                    </a:srgbClr>
                  </a:outerShdw>
                </a:effectLst>
              </a:rPr>
              <a:t>EXTRA</a:t>
            </a:r>
          </a:p>
          <a:p>
            <a:pPr>
              <a:defRPr/>
            </a:pPr>
            <a:r>
              <a:rPr lang="en-GB" sz="1200" b="1" dirty="0">
                <a:effectLst>
                  <a:outerShdw blurRad="38100" dist="38100" dir="2700000" algn="tl">
                    <a:srgbClr val="000000">
                      <a:alpha val="43137"/>
                    </a:srgbClr>
                  </a:outerShdw>
                </a:effectLst>
              </a:rPr>
              <a:t>HEPATIC</a:t>
            </a:r>
            <a:endParaRPr lang="en-GB" sz="1200" b="1" dirty="0">
              <a:effectLst>
                <a:outerShdw blurRad="38100" dist="38100" dir="2700000" algn="tl">
                  <a:srgbClr val="000000">
                    <a:alpha val="43137"/>
                  </a:srgbClr>
                </a:outerShdw>
              </a:effectLst>
            </a:endParaRPr>
          </a:p>
        </p:txBody>
      </p:sp>
      <p:sp>
        <p:nvSpPr>
          <p:cNvPr id="75" name="TextBox 74"/>
          <p:cNvSpPr txBox="1"/>
          <p:nvPr/>
        </p:nvSpPr>
        <p:spPr>
          <a:xfrm>
            <a:off x="0" y="2133600"/>
            <a:ext cx="1763713" cy="460375"/>
          </a:xfrm>
          <a:prstGeom prst="rect">
            <a:avLst/>
          </a:prstGeom>
          <a:noFill/>
          <a:ln w="38100">
            <a:solidFill>
              <a:schemeClr val="tx1"/>
            </a:solidFill>
          </a:ln>
        </p:spPr>
        <p:txBody>
          <a:bodyPr>
            <a:spAutoFit/>
          </a:bodyPr>
          <a:lstStyle/>
          <a:p>
            <a:pPr algn="ctr">
              <a:defRPr/>
            </a:pPr>
            <a:r>
              <a:rPr lang="en-GB" sz="1200" b="1" dirty="0">
                <a:solidFill>
                  <a:srgbClr val="FF0000"/>
                </a:solidFill>
                <a:effectLst>
                  <a:outerShdw blurRad="38100" dist="38100" dir="2700000" algn="tl">
                    <a:srgbClr val="000000">
                      <a:alpha val="43137"/>
                    </a:srgbClr>
                  </a:outerShdw>
                </a:effectLst>
              </a:rPr>
              <a:t>HEPATIC </a:t>
            </a:r>
          </a:p>
          <a:p>
            <a:pPr algn="ctr">
              <a:defRPr/>
            </a:pPr>
            <a:r>
              <a:rPr lang="en-GB" sz="1200" b="1" dirty="0">
                <a:solidFill>
                  <a:srgbClr val="FF0000"/>
                </a:solidFill>
                <a:effectLst>
                  <a:outerShdw blurRad="38100" dist="38100" dir="2700000" algn="tl">
                    <a:srgbClr val="000000">
                      <a:alpha val="43137"/>
                    </a:srgbClr>
                  </a:outerShdw>
                </a:effectLst>
              </a:rPr>
              <a:t>COMPARTMENT</a:t>
            </a:r>
            <a:endParaRPr lang="en-GB" sz="1200" b="1" dirty="0">
              <a:solidFill>
                <a:srgbClr val="FF0000"/>
              </a:solidFill>
              <a:effectLst>
                <a:outerShdw blurRad="38100" dist="38100" dir="2700000" algn="tl">
                  <a:srgbClr val="000000">
                    <a:alpha val="43137"/>
                  </a:srgbClr>
                </a:outerShdw>
              </a:effectLst>
            </a:endParaRPr>
          </a:p>
        </p:txBody>
      </p:sp>
      <p:sp>
        <p:nvSpPr>
          <p:cNvPr id="78" name="TextBox 77"/>
          <p:cNvSpPr txBox="1"/>
          <p:nvPr/>
        </p:nvSpPr>
        <p:spPr>
          <a:xfrm>
            <a:off x="0" y="3789363"/>
            <a:ext cx="1763713" cy="461962"/>
          </a:xfrm>
          <a:prstGeom prst="rect">
            <a:avLst/>
          </a:prstGeom>
          <a:noFill/>
          <a:ln w="38100">
            <a:solidFill>
              <a:schemeClr val="tx1"/>
            </a:solidFill>
          </a:ln>
        </p:spPr>
        <p:txBody>
          <a:bodyPr>
            <a:spAutoFit/>
          </a:bodyPr>
          <a:lstStyle/>
          <a:p>
            <a:pPr algn="ctr">
              <a:defRPr/>
            </a:pPr>
            <a:r>
              <a:rPr lang="en-GB" sz="1200" b="1" dirty="0">
                <a:solidFill>
                  <a:srgbClr val="FF0000"/>
                </a:solidFill>
                <a:effectLst>
                  <a:outerShdw blurRad="38100" dist="38100" dir="2700000" algn="tl">
                    <a:srgbClr val="000000">
                      <a:alpha val="43137"/>
                    </a:srgbClr>
                  </a:outerShdw>
                </a:effectLst>
              </a:rPr>
              <a:t>SYSTEMIC </a:t>
            </a:r>
          </a:p>
          <a:p>
            <a:pPr algn="ctr">
              <a:defRPr/>
            </a:pPr>
            <a:r>
              <a:rPr lang="en-GB" sz="1200" b="1" dirty="0">
                <a:solidFill>
                  <a:srgbClr val="FF0000"/>
                </a:solidFill>
                <a:effectLst>
                  <a:outerShdw blurRad="38100" dist="38100" dir="2700000" algn="tl">
                    <a:srgbClr val="000000">
                      <a:alpha val="43137"/>
                    </a:srgbClr>
                  </a:outerShdw>
                </a:effectLst>
              </a:rPr>
              <a:t>COMPARTMENT</a:t>
            </a:r>
            <a:endParaRPr lang="en-GB" sz="1200" b="1" dirty="0">
              <a:solidFill>
                <a:srgbClr val="FF0000"/>
              </a:solidFill>
              <a:effectLst>
                <a:outerShdw blurRad="38100" dist="38100" dir="2700000" algn="tl">
                  <a:srgbClr val="000000">
                    <a:alpha val="43137"/>
                  </a:srgbClr>
                </a:outerShdw>
              </a:effectLst>
            </a:endParaRPr>
          </a:p>
        </p:txBody>
      </p:sp>
      <p:sp>
        <p:nvSpPr>
          <p:cNvPr id="79" name="TextBox 78"/>
          <p:cNvSpPr txBox="1"/>
          <p:nvPr/>
        </p:nvSpPr>
        <p:spPr>
          <a:xfrm>
            <a:off x="0" y="5445125"/>
            <a:ext cx="2033588" cy="277813"/>
          </a:xfrm>
          <a:prstGeom prst="rect">
            <a:avLst/>
          </a:prstGeom>
          <a:noFill/>
          <a:ln w="38100">
            <a:solidFill>
              <a:schemeClr val="tx1"/>
            </a:solidFill>
          </a:ln>
        </p:spPr>
        <p:txBody>
          <a:bodyPr wrap="none">
            <a:spAutoFit/>
          </a:bodyPr>
          <a:lstStyle/>
          <a:p>
            <a:pPr>
              <a:defRPr/>
            </a:pPr>
            <a:r>
              <a:rPr lang="en-GB" sz="1200" b="1" dirty="0">
                <a:solidFill>
                  <a:srgbClr val="FF0000"/>
                </a:solidFill>
                <a:effectLst>
                  <a:outerShdw blurRad="38100" dist="38100" dir="2700000" algn="tl">
                    <a:srgbClr val="000000">
                      <a:alpha val="43137"/>
                    </a:srgbClr>
                  </a:outerShdw>
                </a:effectLst>
              </a:rPr>
              <a:t>END ORGAN FAILURE</a:t>
            </a:r>
            <a:endParaRPr lang="en-GB" sz="1200" b="1" dirty="0">
              <a:solidFill>
                <a:srgbClr val="FF0000"/>
              </a:solidFill>
              <a:effectLst>
                <a:outerShdw blurRad="38100" dist="38100" dir="2700000" algn="tl">
                  <a:srgbClr val="000000">
                    <a:alpha val="43137"/>
                  </a:srgbClr>
                </a:outerShdw>
              </a:effectLst>
            </a:endParaRPr>
          </a:p>
        </p:txBody>
      </p:sp>
      <p:cxnSp>
        <p:nvCxnSpPr>
          <p:cNvPr id="80" name="Straight Arrow Connector 79"/>
          <p:cNvCxnSpPr/>
          <p:nvPr/>
        </p:nvCxnSpPr>
        <p:spPr>
          <a:xfrm>
            <a:off x="900113" y="2781300"/>
            <a:ext cx="0" cy="79216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900113" y="4437063"/>
            <a:ext cx="0" cy="79216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555875" y="0"/>
            <a:ext cx="5826125" cy="1139825"/>
          </a:xfrm>
        </p:spPr>
        <p:txBody>
          <a:bodyPr/>
          <a:lstStyle/>
          <a:p>
            <a:pPr eaLnBrk="1" hangingPunct="1"/>
            <a:r>
              <a:rPr lang="en-GB" sz="3200" smtClean="0"/>
              <a:t>Clinical syndrome</a:t>
            </a:r>
          </a:p>
        </p:txBody>
      </p:sp>
      <p:sp>
        <p:nvSpPr>
          <p:cNvPr id="6147" name="Rectangle 3"/>
          <p:cNvSpPr>
            <a:spLocks noGrp="1" noChangeArrowheads="1"/>
          </p:cNvSpPr>
          <p:nvPr>
            <p:ph idx="1"/>
          </p:nvPr>
        </p:nvSpPr>
        <p:spPr>
          <a:xfrm>
            <a:off x="395288" y="1700213"/>
            <a:ext cx="8058150" cy="4629150"/>
          </a:xfrm>
        </p:spPr>
        <p:txBody>
          <a:bodyPr>
            <a:normAutofit fontScale="92500" lnSpcReduction="10000"/>
          </a:bodyPr>
          <a:lstStyle/>
          <a:p>
            <a:pPr eaLnBrk="1" hangingPunct="1">
              <a:lnSpc>
                <a:spcPct val="90000"/>
              </a:lnSpc>
              <a:buFont typeface="Arial" pitchFamily="34" charset="0"/>
              <a:buChar char="•"/>
              <a:defRPr/>
            </a:pPr>
            <a:r>
              <a:rPr lang="en-GB" sz="2400" b="1" dirty="0"/>
              <a:t>Multisystem involvement</a:t>
            </a:r>
          </a:p>
          <a:p>
            <a:pPr eaLnBrk="1" hangingPunct="1">
              <a:lnSpc>
                <a:spcPct val="90000"/>
              </a:lnSpc>
              <a:defRPr/>
            </a:pPr>
            <a:r>
              <a:rPr lang="en-GB" sz="2400" dirty="0" smtClean="0"/>
              <a:t>	</a:t>
            </a:r>
            <a:r>
              <a:rPr lang="en-GB" sz="2400" dirty="0" smtClean="0">
                <a:solidFill>
                  <a:srgbClr val="FF0000"/>
                </a:solidFill>
              </a:rPr>
              <a:t>Typical </a:t>
            </a:r>
            <a:r>
              <a:rPr lang="en-GB" sz="2400" dirty="0">
                <a:solidFill>
                  <a:srgbClr val="FF0000"/>
                </a:solidFill>
              </a:rPr>
              <a:t>stigmata of liver disease are very unusual (more common in </a:t>
            </a:r>
            <a:r>
              <a:rPr lang="en-GB" sz="2400" dirty="0" err="1">
                <a:solidFill>
                  <a:srgbClr val="FF0000"/>
                </a:solidFill>
              </a:rPr>
              <a:t>subacute</a:t>
            </a:r>
            <a:r>
              <a:rPr lang="en-GB" sz="2400" dirty="0">
                <a:solidFill>
                  <a:srgbClr val="FF0000"/>
                </a:solidFill>
              </a:rPr>
              <a:t> LF</a:t>
            </a:r>
            <a:r>
              <a:rPr lang="en-GB" sz="2400" dirty="0" smtClean="0">
                <a:solidFill>
                  <a:srgbClr val="FF0000"/>
                </a:solidFill>
              </a:rPr>
              <a:t>)</a:t>
            </a:r>
          </a:p>
          <a:p>
            <a:pPr eaLnBrk="1" hangingPunct="1">
              <a:lnSpc>
                <a:spcPct val="90000"/>
              </a:lnSpc>
              <a:defRPr/>
            </a:pPr>
            <a:endParaRPr lang="en-GB" sz="2400" dirty="0" smtClean="0"/>
          </a:p>
          <a:p>
            <a:pPr eaLnBrk="1" hangingPunct="1">
              <a:lnSpc>
                <a:spcPct val="90000"/>
              </a:lnSpc>
              <a:defRPr/>
            </a:pPr>
            <a:endParaRPr lang="en-GB" sz="2400" dirty="0"/>
          </a:p>
          <a:p>
            <a:pPr eaLnBrk="1" hangingPunct="1">
              <a:lnSpc>
                <a:spcPct val="90000"/>
              </a:lnSpc>
              <a:buFont typeface="Arial" pitchFamily="34" charset="0"/>
              <a:buChar char="•"/>
              <a:defRPr/>
            </a:pPr>
            <a:r>
              <a:rPr lang="en-GB" sz="2400" dirty="0" smtClean="0"/>
              <a:t>Systemic inflammatory responses</a:t>
            </a:r>
            <a:endParaRPr lang="en-GB" sz="2400" dirty="0"/>
          </a:p>
          <a:p>
            <a:pPr eaLnBrk="1" hangingPunct="1">
              <a:lnSpc>
                <a:spcPct val="90000"/>
              </a:lnSpc>
              <a:buFont typeface="Arial" pitchFamily="34" charset="0"/>
              <a:buChar char="•"/>
              <a:defRPr/>
            </a:pPr>
            <a:r>
              <a:rPr lang="en-GB" sz="2400" dirty="0"/>
              <a:t>Jaundice </a:t>
            </a:r>
          </a:p>
          <a:p>
            <a:pPr eaLnBrk="1" hangingPunct="1">
              <a:lnSpc>
                <a:spcPct val="90000"/>
              </a:lnSpc>
              <a:buFont typeface="Arial" pitchFamily="34" charset="0"/>
              <a:buChar char="•"/>
              <a:defRPr/>
            </a:pPr>
            <a:r>
              <a:rPr lang="en-GB" sz="2400" dirty="0"/>
              <a:t>Encephalopathy/intracranial hypertension</a:t>
            </a:r>
          </a:p>
          <a:p>
            <a:pPr eaLnBrk="1" hangingPunct="1">
              <a:lnSpc>
                <a:spcPct val="90000"/>
              </a:lnSpc>
              <a:buFont typeface="Arial" pitchFamily="34" charset="0"/>
              <a:buChar char="•"/>
              <a:defRPr/>
            </a:pPr>
            <a:r>
              <a:rPr lang="en-GB" sz="2400" dirty="0"/>
              <a:t>Renal failure</a:t>
            </a:r>
          </a:p>
          <a:p>
            <a:pPr eaLnBrk="1" hangingPunct="1">
              <a:lnSpc>
                <a:spcPct val="90000"/>
              </a:lnSpc>
              <a:buFont typeface="Arial" pitchFamily="34" charset="0"/>
              <a:buChar char="•"/>
              <a:defRPr/>
            </a:pPr>
            <a:r>
              <a:rPr lang="en-GB" sz="2400" dirty="0" err="1"/>
              <a:t>Haemodynamic</a:t>
            </a:r>
            <a:r>
              <a:rPr lang="en-GB" sz="2400" dirty="0"/>
              <a:t> failure</a:t>
            </a:r>
          </a:p>
          <a:p>
            <a:pPr eaLnBrk="1" hangingPunct="1">
              <a:lnSpc>
                <a:spcPct val="90000"/>
              </a:lnSpc>
              <a:buFont typeface="Arial" pitchFamily="34" charset="0"/>
              <a:buChar char="•"/>
              <a:defRPr/>
            </a:pPr>
            <a:r>
              <a:rPr lang="en-GB" sz="2400" dirty="0"/>
              <a:t>Respiratory failure</a:t>
            </a:r>
          </a:p>
          <a:p>
            <a:pPr eaLnBrk="1" hangingPunct="1">
              <a:lnSpc>
                <a:spcPct val="90000"/>
              </a:lnSpc>
              <a:buFont typeface="Arial" pitchFamily="34" charset="0"/>
              <a:buChar char="•"/>
              <a:defRPr/>
            </a:pPr>
            <a:r>
              <a:rPr lang="en-GB" sz="2400" dirty="0"/>
              <a:t>Haematological failure</a:t>
            </a:r>
          </a:p>
          <a:p>
            <a:pPr eaLnBrk="1" hangingPunct="1">
              <a:lnSpc>
                <a:spcPct val="90000"/>
              </a:lnSpc>
              <a:buFont typeface="Arial" pitchFamily="34" charset="0"/>
              <a:buChar char="•"/>
              <a:defRPr/>
            </a:pPr>
            <a:r>
              <a:rPr lang="en-GB" sz="2400" dirty="0"/>
              <a:t>Infection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Biomarkers in ALF talk</Template>
  <TotalTime>1075</TotalTime>
  <Words>2277</Words>
  <Application>Microsoft Office PowerPoint</Application>
  <PresentationFormat>On-screen Show (4:3)</PresentationFormat>
  <Paragraphs>599</Paragraphs>
  <Slides>50</Slides>
  <Notes>15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50</vt:i4>
      </vt:variant>
    </vt:vector>
  </HeadingPairs>
  <TitlesOfParts>
    <vt:vector size="61" baseType="lpstr">
      <vt:lpstr>Verdana</vt:lpstr>
      <vt:lpstr>Arial</vt:lpstr>
      <vt:lpstr>Impact</vt:lpstr>
      <vt:lpstr>Wingdings</vt:lpstr>
      <vt:lpstr>Calibri</vt:lpstr>
      <vt:lpstr>Times New Roman</vt:lpstr>
      <vt:lpstr>Times</vt:lpstr>
      <vt:lpstr>Standarddesign</vt:lpstr>
      <vt:lpstr>Office Theme</vt:lpstr>
      <vt:lpstr>Microsoft ClipArt Gallery</vt:lpstr>
      <vt:lpstr>STATISTICA 6.0 Graph</vt:lpstr>
      <vt:lpstr>Acute liver failure (ALF)</vt:lpstr>
      <vt:lpstr>Definitions</vt:lpstr>
      <vt:lpstr>Aetiology</vt:lpstr>
      <vt:lpstr>Aetiology</vt:lpstr>
      <vt:lpstr>Aetiology: geographical variations</vt:lpstr>
      <vt:lpstr>Causes of drug-induced liver injury</vt:lpstr>
      <vt:lpstr>Clinical syndrome</vt:lpstr>
      <vt:lpstr>PowerPoint Presentation</vt:lpstr>
      <vt:lpstr>Clinical syndrome</vt:lpstr>
      <vt:lpstr>SIRS in acute liver failure</vt:lpstr>
      <vt:lpstr>Macrophages :  orchestrators of systemic inflammation</vt:lpstr>
      <vt:lpstr>Circulating cytokines in ALF</vt:lpstr>
      <vt:lpstr>Encephalopathy &amp; Intracranial hypertension</vt:lpstr>
      <vt:lpstr>Ammonia &amp; clinical studies</vt:lpstr>
      <vt:lpstr>Ammonia &amp; encephalopathy</vt:lpstr>
      <vt:lpstr>Neuroinflammation &amp; HE</vt:lpstr>
      <vt:lpstr>Neuroinflammation &amp; HE</vt:lpstr>
      <vt:lpstr>Renal failure</vt:lpstr>
      <vt:lpstr>Metabolic disorders</vt:lpstr>
      <vt:lpstr>Hepatocellular death</vt:lpstr>
      <vt:lpstr>Hepatocyte necrosis</vt:lpstr>
      <vt:lpstr>Hepatocyte regeneration </vt:lpstr>
      <vt:lpstr>Pulmonary complications</vt:lpstr>
      <vt:lpstr>Infection</vt:lpstr>
      <vt:lpstr>Infection and ALF Rolando et al 2000 Hepatology 32:734 and 31(4):872</vt:lpstr>
      <vt:lpstr>Haematological complications</vt:lpstr>
      <vt:lpstr>Investigations</vt:lpstr>
      <vt:lpstr>Prognostic criteria</vt:lpstr>
      <vt:lpstr>Indications for liver transplantation</vt:lpstr>
      <vt:lpstr>Basis of Management</vt:lpstr>
      <vt:lpstr>Management of liver failure</vt:lpstr>
      <vt:lpstr>Management of ALF</vt:lpstr>
      <vt:lpstr>Management </vt:lpstr>
      <vt:lpstr>Management</vt:lpstr>
      <vt:lpstr>Management</vt:lpstr>
      <vt:lpstr>Management</vt:lpstr>
      <vt:lpstr>Haemofiltration- clearance of ammonia</vt:lpstr>
      <vt:lpstr>Cerebral Monitoring</vt:lpstr>
      <vt:lpstr>Management</vt:lpstr>
      <vt:lpstr>Liver-brain proinflammatory axis</vt:lpstr>
      <vt:lpstr>Outcome- transplantation</vt:lpstr>
      <vt:lpstr>Novel therapies? </vt:lpstr>
      <vt:lpstr>Plasmapheresis in ALF</vt:lpstr>
      <vt:lpstr>Stratified survival analysis</vt:lpstr>
      <vt:lpstr>Case scenario</vt:lpstr>
      <vt:lpstr>Case scenario</vt:lpstr>
      <vt:lpstr>Case Scenario</vt:lpstr>
      <vt:lpstr>Case scenario</vt:lpstr>
      <vt:lpstr>Case scenario</vt:lpstr>
      <vt:lpstr>PowerPoint Presentation</vt:lpstr>
    </vt:vector>
  </TitlesOfParts>
  <Company>kch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Liver Failure</dc:title>
  <dc:creator>antoniades</dc:creator>
  <cp:lastModifiedBy>Shiel, Nuala</cp:lastModifiedBy>
  <cp:revision>111</cp:revision>
  <dcterms:created xsi:type="dcterms:W3CDTF">2004-02-05T11:41:02Z</dcterms:created>
  <dcterms:modified xsi:type="dcterms:W3CDTF">2012-12-12T15:00:19Z</dcterms:modified>
</cp:coreProperties>
</file>