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76" r:id="rId3"/>
    <p:sldId id="257" r:id="rId4"/>
    <p:sldId id="285" r:id="rId5"/>
    <p:sldId id="284" r:id="rId6"/>
    <p:sldId id="282" r:id="rId7"/>
    <p:sldId id="290" r:id="rId8"/>
    <p:sldId id="283" r:id="rId9"/>
    <p:sldId id="291" r:id="rId10"/>
    <p:sldId id="320" r:id="rId11"/>
    <p:sldId id="258" r:id="rId12"/>
    <p:sldId id="269" r:id="rId13"/>
    <p:sldId id="292" r:id="rId14"/>
    <p:sldId id="293" r:id="rId15"/>
    <p:sldId id="295" r:id="rId16"/>
    <p:sldId id="294" r:id="rId17"/>
    <p:sldId id="296" r:id="rId18"/>
    <p:sldId id="297" r:id="rId19"/>
    <p:sldId id="306" r:id="rId20"/>
    <p:sldId id="298" r:id="rId21"/>
    <p:sldId id="319" r:id="rId22"/>
    <p:sldId id="299" r:id="rId23"/>
    <p:sldId id="321" r:id="rId24"/>
    <p:sldId id="300" r:id="rId25"/>
    <p:sldId id="307" r:id="rId26"/>
    <p:sldId id="301" r:id="rId27"/>
    <p:sldId id="302" r:id="rId28"/>
    <p:sldId id="303" r:id="rId29"/>
    <p:sldId id="304" r:id="rId30"/>
    <p:sldId id="305" r:id="rId31"/>
    <p:sldId id="275" r:id="rId32"/>
    <p:sldId id="259" r:id="rId33"/>
    <p:sldId id="308" r:id="rId34"/>
    <p:sldId id="274" r:id="rId35"/>
    <p:sldId id="309" r:id="rId36"/>
    <p:sldId id="310" r:id="rId37"/>
    <p:sldId id="311" r:id="rId38"/>
    <p:sldId id="312" r:id="rId39"/>
    <p:sldId id="313" r:id="rId40"/>
    <p:sldId id="260" r:id="rId41"/>
    <p:sldId id="314" r:id="rId42"/>
    <p:sldId id="279" r:id="rId43"/>
    <p:sldId id="315" r:id="rId44"/>
    <p:sldId id="316" r:id="rId45"/>
    <p:sldId id="317" r:id="rId46"/>
    <p:sldId id="281" r:id="rId47"/>
    <p:sldId id="318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0929"/>
  </p:normalViewPr>
  <p:slideViewPr>
    <p:cSldViewPr>
      <p:cViewPr>
        <p:scale>
          <a:sx n="50" d="100"/>
          <a:sy n="50" d="100"/>
        </p:scale>
        <p:origin x="-8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6F599E-1216-6A45-895F-4F1C692B7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B99D6-42DB-C14D-A825-C12AAF1CCB55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18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29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30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78E96-9288-AC48-8DC8-71E9D2F85874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F1EE2-0144-B64A-9C4C-6BE0440365F5}" type="slidenum">
              <a:rPr lang="en-US"/>
              <a:pPr/>
              <a:t>31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20D8-805B-8044-A0FC-7F56AFA1BBFB}" type="slidenum">
              <a:rPr lang="en-US"/>
              <a:pPr/>
              <a:t>32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320D8-805B-8044-A0FC-7F56AFA1BBFB}" type="slidenum">
              <a:rPr lang="en-US"/>
              <a:pPr/>
              <a:t>33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85418B-F7A9-6644-B127-FE2B3397A3DA}" type="slidenum">
              <a:rPr lang="en-US"/>
              <a:pPr/>
              <a:t>34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5626A-CEE3-6F43-ACE7-DC237BDC5A38}" type="slidenum">
              <a:rPr lang="en-US"/>
              <a:pPr/>
              <a:t>40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5626A-CEE3-6F43-ACE7-DC237BDC5A38}" type="slidenum">
              <a:rPr lang="en-US"/>
              <a:pPr/>
              <a:t>41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2A38E-1510-4B47-A788-2D0AF75D1AEE}" type="slidenum">
              <a:rPr lang="en-US"/>
              <a:pPr/>
              <a:t>42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EBF2E-E2B9-004E-AF92-BFA76678D5D0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EBF2E-E2B9-004E-AF92-BFA76678D5D0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11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AA383-4743-F14A-BBAD-4D21BECDEAD7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980-F2AE-BB48-AFC3-CC56B38CF786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BBAA2D-42A4-344A-AB8E-ED11BD714E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44419B-A993-194B-8FA1-4ED66D114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FA3965-E175-C542-BB26-0A5CF94C8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BCD7AA-9EDF-9A45-8176-E1338D3E8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7AD4AC-31D2-DB45-A71F-A06C89DD0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2A1B-DCE7-AD45-BB76-A47FBD0FD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13ECA1-72D5-C14D-805C-CE89CD6BE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509371-0B54-1E4A-A73E-45888CF88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75B5A7-EAF1-344D-89C2-99667C62B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75615A-842F-3347-B318-BEF7A84A5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AC0D70-84E5-F24E-A24F-BAFF80EDE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82656C-982C-FE4C-87C9-A88B8E79874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143000"/>
            <a:ext cx="7698432" cy="1981200"/>
          </a:xfrm>
        </p:spPr>
        <p:txBody>
          <a:bodyPr/>
          <a:lstStyle/>
          <a:p>
            <a:r>
              <a:rPr lang="en-US" sz="5400" dirty="0"/>
              <a:t>Human</a:t>
            </a:r>
            <a:r>
              <a:rPr lang="en-US" sz="5400" dirty="0" smtClean="0"/>
              <a:t> </a:t>
            </a:r>
            <a:r>
              <a:rPr lang="en-US" sz="5400" dirty="0" smtClean="0"/>
              <a:t>pregnancy overview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Sullivan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 - baby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90775"/>
            <a:ext cx="9144000" cy="3597275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Blastocyst</a:t>
            </a:r>
            <a:endParaRPr lang="en-GB" sz="4000" b="1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962400" y="1690688"/>
            <a:ext cx="150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Embryo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308850" y="1676400"/>
            <a:ext cx="113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Fetus</a:t>
            </a:r>
            <a:endParaRPr lang="en-GB" sz="4000" b="1"/>
          </a:p>
        </p:txBody>
      </p:sp>
      <p:sp>
        <p:nvSpPr>
          <p:cNvPr id="14" name="TextBox 13"/>
          <p:cNvSpPr txBox="1"/>
          <p:nvPr/>
        </p:nvSpPr>
        <p:spPr>
          <a:xfrm>
            <a:off x="1143000" y="6167735"/>
            <a:ext cx="131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(0.1 cm)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6167735"/>
            <a:ext cx="105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 cm)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13448" y="6172200"/>
            <a:ext cx="105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(7 cm)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pregnancy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/>
              <a:t>0-13 weeks:</a:t>
            </a:r>
            <a:r>
              <a:rPr lang="en-US" sz="2800" u="sng" dirty="0" smtClean="0"/>
              <a:t> The </a:t>
            </a:r>
            <a:r>
              <a:rPr lang="en-US" sz="2800" u="sng" dirty="0"/>
              <a:t>first trimester</a:t>
            </a:r>
            <a:endParaRPr lang="en-US" sz="2800" u="sng" dirty="0" smtClean="0"/>
          </a:p>
          <a:p>
            <a:r>
              <a:rPr lang="en-US" sz="2800" dirty="0" smtClean="0"/>
              <a:t>Precondition </a:t>
            </a:r>
            <a:r>
              <a:rPr lang="en-US" sz="2800" dirty="0"/>
              <a:t>1: </a:t>
            </a:r>
            <a:r>
              <a:rPr lang="en-US" sz="2800" dirty="0" err="1"/>
              <a:t>fertilisation</a:t>
            </a:r>
            <a:endParaRPr lang="en-US" sz="2800" dirty="0" smtClean="0"/>
          </a:p>
          <a:p>
            <a:r>
              <a:rPr lang="en-US" sz="2800" dirty="0" smtClean="0"/>
              <a:t>How do we count pregnancy?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1000" y="0"/>
            <a:ext cx="8570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4000"/>
              <a:t>Uterine changes following fertilisation</a:t>
            </a:r>
            <a:endParaRPr lang="en-US" sz="4000">
              <a:latin typeface="Times New Roman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41375"/>
            <a:ext cx="8712200" cy="5522913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8200" y="2438400"/>
            <a:ext cx="64770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236220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LMP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648200" y="3200400"/>
            <a:ext cx="990600" cy="2286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5638800" y="54864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Up Arrow 7"/>
          <p:cNvSpPr/>
          <p:nvPr/>
        </p:nvSpPr>
        <p:spPr bwMode="auto">
          <a:xfrm>
            <a:off x="7010400" y="5791200"/>
            <a:ext cx="609600" cy="685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/>
              <a:t>‘Week 1 (pregnancy)’</a:t>
            </a:r>
          </a:p>
          <a:p>
            <a:r>
              <a:rPr lang="en-US" sz="2800" dirty="0" smtClean="0"/>
              <a:t>Normal menstrual cycle days 0-7</a:t>
            </a:r>
          </a:p>
          <a:p>
            <a:endParaRPr lang="en-US" sz="2800" dirty="0" smtClean="0"/>
          </a:p>
          <a:p>
            <a:r>
              <a:rPr lang="en-US" sz="2800" u="sng" dirty="0" smtClean="0"/>
              <a:t>‘Week 2 (pregnancy)’</a:t>
            </a:r>
          </a:p>
          <a:p>
            <a:r>
              <a:rPr lang="en-US" sz="2800" dirty="0" smtClean="0"/>
              <a:t>Normal menstrual cycle days 8-14</a:t>
            </a:r>
          </a:p>
          <a:p>
            <a:r>
              <a:rPr lang="en-US" sz="2800" dirty="0" smtClean="0"/>
              <a:t>Ends with ovulation &amp; </a:t>
            </a:r>
            <a:r>
              <a:rPr lang="en-US" sz="2800" dirty="0" err="1" smtClean="0"/>
              <a:t>fertilisation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u="sng" dirty="0" smtClean="0"/>
              <a:t>‘Week 3 (pregnancy)’</a:t>
            </a:r>
          </a:p>
          <a:p>
            <a:r>
              <a:rPr lang="en-US" sz="2800" u="sng" dirty="0" smtClean="0"/>
              <a:t>Week 1 of embryonic development</a:t>
            </a:r>
          </a:p>
          <a:p>
            <a:r>
              <a:rPr lang="en-US" sz="2800" dirty="0" smtClean="0"/>
              <a:t>Normal menstrual cycle days 15-21</a:t>
            </a:r>
          </a:p>
          <a:p>
            <a:r>
              <a:rPr lang="en-US" sz="2800" dirty="0" smtClean="0"/>
              <a:t>Implantation of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in </a:t>
            </a:r>
            <a:r>
              <a:rPr lang="en-US" sz="2800" dirty="0" err="1" smtClean="0"/>
              <a:t>decidualising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begins (~day 20)</a:t>
            </a:r>
          </a:p>
          <a:p>
            <a:r>
              <a:rPr lang="en-US" sz="2800" dirty="0" smtClean="0"/>
              <a:t>Pre-implantation development of </a:t>
            </a:r>
            <a:r>
              <a:rPr lang="en-US" sz="2800" dirty="0" err="1" smtClean="0"/>
              <a:t>conceptus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7613"/>
            <a:ext cx="6934200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304800"/>
            <a:ext cx="6164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Preimplantation</a:t>
            </a:r>
            <a:r>
              <a:rPr lang="en-US" sz="3600" dirty="0" smtClean="0"/>
              <a:t> development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sz="2800" u="sng" dirty="0" smtClean="0"/>
              <a:t>‘Week 4 (pregnancy)’</a:t>
            </a:r>
          </a:p>
          <a:p>
            <a:r>
              <a:rPr lang="en-US" sz="2800" u="sng" dirty="0" smtClean="0"/>
              <a:t>Week 2 of embryonic development</a:t>
            </a:r>
          </a:p>
          <a:p>
            <a:r>
              <a:rPr lang="en-US" sz="2800" b="1" dirty="0" smtClean="0"/>
              <a:t>Abnormal</a:t>
            </a:r>
            <a:r>
              <a:rPr lang="en-US" sz="2800" dirty="0" smtClean="0"/>
              <a:t> menstrual cycle, no endometrial shedding (day 28) – ‘missed period’</a:t>
            </a:r>
          </a:p>
          <a:p>
            <a:r>
              <a:rPr lang="en-US" sz="2800" dirty="0" smtClean="0"/>
              <a:t>Implantation of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in </a:t>
            </a:r>
            <a:r>
              <a:rPr lang="en-US" sz="2800" dirty="0" err="1" smtClean="0"/>
              <a:t>decidualising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MOSTLY complete by day 28</a:t>
            </a:r>
          </a:p>
          <a:p>
            <a:r>
              <a:rPr lang="en-US" sz="2800" dirty="0" err="1" smtClean="0"/>
              <a:t>Conceptus</a:t>
            </a:r>
            <a:r>
              <a:rPr lang="en-US" sz="2800" dirty="0" smtClean="0"/>
              <a:t> = </a:t>
            </a:r>
            <a:r>
              <a:rPr lang="en-US" sz="2800" dirty="0" err="1" smtClean="0"/>
              <a:t>blastocyst</a:t>
            </a:r>
            <a:endParaRPr lang="en-US" sz="2800" dirty="0" smtClean="0"/>
          </a:p>
          <a:p>
            <a:r>
              <a:rPr lang="en-US" sz="2800" dirty="0" smtClean="0"/>
              <a:t>Embryo – consists of 2 layers of cells</a:t>
            </a:r>
          </a:p>
          <a:p>
            <a:r>
              <a:rPr lang="en-US" sz="2800" dirty="0" smtClean="0"/>
              <a:t>Placenta – </a:t>
            </a:r>
            <a:r>
              <a:rPr lang="en-US" sz="2800" dirty="0" err="1" smtClean="0"/>
              <a:t>trophoblast</a:t>
            </a:r>
            <a:r>
              <a:rPr lang="en-US" sz="2800" dirty="0" smtClean="0"/>
              <a:t> differentiation by end of week 2, primary structure developing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400" dirty="0" smtClean="0">
                <a:solidFill>
                  <a:schemeClr val="tx2"/>
                </a:solidFill>
              </a:rPr>
              <a:t>~Day 9 (PF) - embryonic</a:t>
            </a:r>
            <a:endParaRPr lang="en-GB" sz="44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5715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r>
              <a:rPr lang="en-US" sz="2800" u="sng" dirty="0" smtClean="0"/>
              <a:t>‘Week 5 (pregnancy)’</a:t>
            </a:r>
          </a:p>
          <a:p>
            <a:r>
              <a:rPr lang="en-US" sz="2800" u="sng" dirty="0" smtClean="0"/>
              <a:t>Week 3 of embryonic development</a:t>
            </a:r>
          </a:p>
          <a:p>
            <a:r>
              <a:rPr lang="en-US" sz="2800" dirty="0" smtClean="0"/>
              <a:t>Maternal – increasing levels of progesterone from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, increasing </a:t>
            </a:r>
            <a:r>
              <a:rPr lang="en-US" sz="2800" dirty="0" err="1" smtClean="0"/>
              <a:t>hCG</a:t>
            </a:r>
            <a:r>
              <a:rPr lang="en-US" sz="2800" dirty="0" smtClean="0"/>
              <a:t> from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.  Pregnancy test may be positive.</a:t>
            </a:r>
          </a:p>
          <a:p>
            <a:r>
              <a:rPr lang="en-US" sz="2800" dirty="0" smtClean="0"/>
              <a:t>Definite ‘missed period’</a:t>
            </a:r>
          </a:p>
          <a:p>
            <a:r>
              <a:rPr lang="en-US" sz="2800" dirty="0" smtClean="0"/>
              <a:t>Embryo – </a:t>
            </a:r>
            <a:r>
              <a:rPr lang="en-US" sz="2800" dirty="0" err="1" smtClean="0"/>
              <a:t>gastrulation</a:t>
            </a:r>
            <a:r>
              <a:rPr lang="en-US" sz="2800" dirty="0" smtClean="0"/>
              <a:t>: formation of 3 layer disc, initiation of CNS &amp; blood vessels – 3mm</a:t>
            </a:r>
          </a:p>
          <a:p>
            <a:r>
              <a:rPr lang="en-US" sz="2800" dirty="0" smtClean="0"/>
              <a:t>Placenta – structure of </a:t>
            </a:r>
            <a:r>
              <a:rPr lang="en-US" sz="2800" dirty="0" err="1" smtClean="0"/>
              <a:t>villi</a:t>
            </a:r>
            <a:r>
              <a:rPr lang="en-US" sz="2800" dirty="0" smtClean="0"/>
              <a:t> present, contain fetal blood vessels; contact with maternal capillaries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dirty="0" smtClean="0"/>
              <a:t>~Day 21 (PF)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105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53200" y="6096000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Sadler,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8916" name="Text Box 1028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 err="1" smtClean="0">
                <a:ea typeface="Arial" charset="0"/>
                <a:cs typeface="Arial" charset="0"/>
              </a:rPr>
              <a:t>Langmans</a:t>
            </a:r>
            <a:r>
              <a:rPr lang="en-GB" sz="2400" dirty="0" smtClean="0">
                <a:ea typeface="Arial" charset="0"/>
                <a:cs typeface="Arial" charset="0"/>
              </a:rPr>
              <a:t> </a:t>
            </a:r>
            <a:r>
              <a:rPr lang="en-GB" sz="2400" dirty="0">
                <a:ea typeface="Arial" charset="0"/>
                <a:cs typeface="Arial" charset="0"/>
              </a:rPr>
              <a:t>Medical </a:t>
            </a:r>
            <a:r>
              <a:rPr lang="en-GB" sz="2400" dirty="0" smtClean="0">
                <a:ea typeface="Arial" charset="0"/>
                <a:cs typeface="Arial" charset="0"/>
              </a:rPr>
              <a:t>Embryology. </a:t>
            </a:r>
            <a:r>
              <a:rPr lang="en-GB" sz="2400" dirty="0">
                <a:ea typeface="Arial" charset="0"/>
                <a:cs typeface="Arial" charset="0"/>
              </a:rPr>
              <a:t>TW Sadler (Lippincott).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sz="2400" dirty="0"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>
                <a:ea typeface="Arial" charset="0"/>
                <a:cs typeface="Arial" charset="0"/>
              </a:rPr>
              <a:t>The Developing </a:t>
            </a:r>
            <a:r>
              <a:rPr lang="en-GB" sz="2400" dirty="0" smtClean="0">
                <a:ea typeface="Arial" charset="0"/>
                <a:cs typeface="Arial" charset="0"/>
              </a:rPr>
              <a:t>Human. </a:t>
            </a:r>
            <a:r>
              <a:rPr lang="en-GB" sz="2400" dirty="0">
                <a:ea typeface="Arial" charset="0"/>
                <a:cs typeface="Arial" charset="0"/>
              </a:rPr>
              <a:t>Moore and </a:t>
            </a:r>
            <a:r>
              <a:rPr lang="en-GB" sz="2400" dirty="0" err="1">
                <a:ea typeface="Arial" charset="0"/>
                <a:cs typeface="Arial" charset="0"/>
              </a:rPr>
              <a:t>Persaud</a:t>
            </a:r>
            <a:r>
              <a:rPr lang="en-GB" sz="2400" dirty="0">
                <a:ea typeface="Arial" charset="0"/>
                <a:cs typeface="Arial" charset="0"/>
              </a:rPr>
              <a:t> (Elsevier).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sz="2400" dirty="0"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>
                <a:ea typeface="Arial" charset="0"/>
                <a:cs typeface="Arial" charset="0"/>
              </a:rPr>
              <a:t>Essential Reproduction. Johnson &amp; </a:t>
            </a:r>
            <a:r>
              <a:rPr lang="en-GB" sz="2400" dirty="0" err="1">
                <a:ea typeface="Arial" charset="0"/>
                <a:cs typeface="Arial" charset="0"/>
              </a:rPr>
              <a:t>Everitt</a:t>
            </a:r>
            <a:r>
              <a:rPr lang="en-GB" sz="2400" dirty="0">
                <a:ea typeface="Arial" charset="0"/>
                <a:cs typeface="Arial" charset="0"/>
              </a:rPr>
              <a:t> (Blackwell Scientific Pubs)</a:t>
            </a:r>
            <a:r>
              <a:rPr lang="en-GB" sz="2400" dirty="0" smtClean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sz="2400" dirty="0" smtClean="0"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sz="2400" dirty="0" smtClean="0">
                <a:ea typeface="Arial" charset="0"/>
                <a:cs typeface="Arial" charset="0"/>
              </a:rPr>
              <a:t>Use the most recent editions!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400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6 (pregnancy)’</a:t>
            </a:r>
          </a:p>
          <a:p>
            <a:r>
              <a:rPr lang="en-US" sz="2800" u="sng" dirty="0" smtClean="0"/>
              <a:t>Week 4 of embryonic development</a:t>
            </a:r>
          </a:p>
          <a:p>
            <a:r>
              <a:rPr lang="en-US" sz="2800" dirty="0" smtClean="0"/>
              <a:t>Maternal – hormone levels increasing</a:t>
            </a:r>
          </a:p>
          <a:p>
            <a:r>
              <a:rPr lang="en-US" sz="2800" dirty="0" smtClean="0"/>
              <a:t>Embryo – Closure of neural tube. Heart, face, arm initiated. 4mm</a:t>
            </a:r>
          </a:p>
          <a:p>
            <a:r>
              <a:rPr lang="en-US" sz="2800" dirty="0" smtClean="0"/>
              <a:t>Placenta – </a:t>
            </a:r>
            <a:r>
              <a:rPr lang="en-US" sz="2800" dirty="0" err="1" smtClean="0"/>
              <a:t>villi</a:t>
            </a:r>
            <a:r>
              <a:rPr lang="en-US" sz="2800" dirty="0" smtClean="0"/>
              <a:t> become more elaborate. </a:t>
            </a:r>
            <a:r>
              <a:rPr lang="en-US" sz="2800" dirty="0" err="1" smtClean="0"/>
              <a:t>Cytotrophoblast</a:t>
            </a:r>
            <a:r>
              <a:rPr lang="en-US" sz="2800" dirty="0" smtClean="0"/>
              <a:t> shell isolates </a:t>
            </a:r>
            <a:r>
              <a:rPr lang="en-US" sz="2800" dirty="0" err="1" smtClean="0"/>
              <a:t>conceptus</a:t>
            </a:r>
            <a:r>
              <a:rPr lang="en-US" sz="2800" dirty="0" smtClean="0"/>
              <a:t> from maternal blood supply. Umbilical cord forming.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153400" cy="1143000"/>
          </a:xfrm>
        </p:spPr>
        <p:txBody>
          <a:bodyPr/>
          <a:lstStyle/>
          <a:p>
            <a:pPr eaLnBrk="1" hangingPunct="1"/>
            <a:r>
              <a:rPr lang="en-GB" sz="4000"/>
              <a:t>Early in development embryos of different species look very similar.</a:t>
            </a:r>
            <a:endParaRPr lang="en-GB"/>
          </a:p>
        </p:txBody>
      </p:sp>
      <p:graphicFrame>
        <p:nvGraphicFramePr>
          <p:cNvPr id="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989138"/>
          <a:ext cx="91440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Image" r:id="rId3" imgW="12114286" imgH="2374603" progId="">
                  <p:embed/>
                </p:oleObj>
              </mc:Choice>
              <mc:Fallback>
                <p:oleObj name="Image" r:id="rId3" imgW="12114286" imgH="237460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9138"/>
                        <a:ext cx="91440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0" y="3860800"/>
          <a:ext cx="9144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Image" r:id="rId5" imgW="12165079" imgH="2501587" progId="">
                  <p:embed/>
                </p:oleObj>
              </mc:Choice>
              <mc:Fallback>
                <p:oleObj name="Image" r:id="rId5" imgW="12165079" imgH="250158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91440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‘Pregnancy’ lengths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r>
              <a:rPr lang="en-US" sz="2800" dirty="0" smtClean="0"/>
              <a:t>Mouse: 21 days</a:t>
            </a:r>
          </a:p>
          <a:p>
            <a:r>
              <a:rPr lang="en-US" sz="2800" dirty="0" err="1" smtClean="0"/>
              <a:t>Zebrafish</a:t>
            </a:r>
            <a:r>
              <a:rPr lang="en-US" sz="2800" dirty="0" smtClean="0"/>
              <a:t>: 4 days hatching, maturity 3 months</a:t>
            </a:r>
          </a:p>
          <a:p>
            <a:r>
              <a:rPr lang="en-US" sz="2800" dirty="0" smtClean="0"/>
              <a:t>Chicken: 21 days</a:t>
            </a:r>
          </a:p>
          <a:p>
            <a:r>
              <a:rPr lang="en-US" sz="2800" dirty="0" smtClean="0"/>
              <a:t>Human: 9 months</a:t>
            </a:r>
          </a:p>
          <a:p>
            <a:r>
              <a:rPr lang="en-US" sz="2800" dirty="0" smtClean="0"/>
              <a:t>Dog: 9 weeks</a:t>
            </a:r>
          </a:p>
          <a:p>
            <a:r>
              <a:rPr lang="en-US" sz="2800" dirty="0" smtClean="0"/>
              <a:t>Hedgehog: 5-8 weeks</a:t>
            </a:r>
          </a:p>
          <a:p>
            <a:r>
              <a:rPr lang="en-US" sz="2800" dirty="0" smtClean="0"/>
              <a:t>Alligator: 9 weeks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7 (pregnancy)’</a:t>
            </a:r>
          </a:p>
          <a:p>
            <a:r>
              <a:rPr lang="en-US" sz="2800" u="sng" dirty="0" smtClean="0"/>
              <a:t>Week 5 of embryonic development</a:t>
            </a:r>
          </a:p>
          <a:p>
            <a:r>
              <a:rPr lang="en-US" sz="2800" dirty="0" smtClean="0"/>
              <a:t>Maternal – </a:t>
            </a:r>
            <a:r>
              <a:rPr lang="en-US" sz="2800" dirty="0" err="1" smtClean="0"/>
              <a:t>hCG</a:t>
            </a:r>
            <a:r>
              <a:rPr lang="en-US" sz="2800" dirty="0" smtClean="0"/>
              <a:t> levels increasing rapidly</a:t>
            </a:r>
          </a:p>
          <a:p>
            <a:r>
              <a:rPr lang="en-US" sz="2800" dirty="0" smtClean="0"/>
              <a:t>Embryo - Face &amp; limbs continue. (5-8mm). Isolated from maternal blood supply.</a:t>
            </a:r>
          </a:p>
          <a:p>
            <a:r>
              <a:rPr lang="en-US" sz="2800" dirty="0" smtClean="0"/>
              <a:t>Placenta – </a:t>
            </a:r>
            <a:r>
              <a:rPr lang="en-US" sz="2800" dirty="0" err="1" smtClean="0"/>
              <a:t>Histiotrophic</a:t>
            </a:r>
            <a:r>
              <a:rPr lang="en-US" sz="2800" dirty="0" smtClean="0"/>
              <a:t> nutrition established. Progesterone production increasing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r>
              <a:rPr lang="en-US" sz="2800" u="sng" dirty="0" smtClean="0"/>
              <a:t>‘Week 8 (pregnancy)’</a:t>
            </a:r>
          </a:p>
          <a:p>
            <a:r>
              <a:rPr lang="en-US" sz="2800" u="sng" dirty="0" smtClean="0"/>
              <a:t>Week 6 of embryonic development</a:t>
            </a:r>
          </a:p>
          <a:p>
            <a:r>
              <a:rPr lang="en-US" sz="2800" dirty="0" smtClean="0"/>
              <a:t>Maternal – </a:t>
            </a:r>
            <a:r>
              <a:rPr lang="en-US" sz="2800" dirty="0" err="1" smtClean="0"/>
              <a:t>hCG</a:t>
            </a:r>
            <a:r>
              <a:rPr lang="en-US" sz="2800" dirty="0" smtClean="0"/>
              <a:t> levels reaching their peak.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beginning to degenerate.</a:t>
            </a:r>
          </a:p>
          <a:p>
            <a:r>
              <a:rPr lang="en-US" sz="2800" dirty="0" smtClean="0"/>
              <a:t>Embryo - Face, ears, hands, feet, liver, bladder, gut, pancreas.  (10-14mm) </a:t>
            </a:r>
          </a:p>
          <a:p>
            <a:r>
              <a:rPr lang="en-US" sz="2800" dirty="0" smtClean="0"/>
              <a:t>Placenta – no major changes in structure, but progesterone production increases further. </a:t>
            </a:r>
          </a:p>
          <a:p>
            <a:r>
              <a:rPr lang="en-US" sz="2800" dirty="0" smtClean="0"/>
              <a:t>Spiral arteries of </a:t>
            </a:r>
            <a:r>
              <a:rPr lang="en-US" sz="2800" dirty="0" err="1" smtClean="0"/>
              <a:t>decidualised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: start of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by placental cells.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14400"/>
            <a:ext cx="57912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46125" y="607218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Times" charset="0"/>
              </a:rPr>
              <a:t>From: Hempstock et al, 2004.  Rep.Biol.Endo. Doi:10.1186/1477-7827-2-58</a:t>
            </a:r>
            <a:endParaRPr lang="en-US">
              <a:latin typeface="Times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GB" dirty="0" smtClean="0"/>
              <a:t>~week 8 GA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9 (pregnancy)’</a:t>
            </a:r>
          </a:p>
          <a:p>
            <a:r>
              <a:rPr lang="en-US" sz="2800" u="sng" dirty="0" smtClean="0"/>
              <a:t>Week 7 of embryonic development</a:t>
            </a:r>
          </a:p>
          <a:p>
            <a:r>
              <a:rPr lang="en-US" sz="2800" dirty="0" smtClean="0"/>
              <a:t>Maternal – Second period missed.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regresses; ‘</a:t>
            </a:r>
            <a:r>
              <a:rPr lang="en-US" sz="2800" dirty="0" err="1" smtClean="0"/>
              <a:t>luteo</a:t>
            </a:r>
            <a:r>
              <a:rPr lang="en-US" sz="2800" dirty="0" smtClean="0"/>
              <a:t>-placental shift’. </a:t>
            </a:r>
          </a:p>
          <a:p>
            <a:r>
              <a:rPr lang="en-US" sz="2800" dirty="0" smtClean="0"/>
              <a:t>Embryo - Face, ears, fingers, toes. (17-22mm)</a:t>
            </a:r>
          </a:p>
          <a:p>
            <a:r>
              <a:rPr lang="en-US" sz="2800" dirty="0" smtClean="0"/>
              <a:t>Placenta – becomes the main source of progesterone to sustain the pregnancy</a:t>
            </a:r>
          </a:p>
          <a:p>
            <a:r>
              <a:rPr lang="en-US" sz="2800" dirty="0" smtClean="0"/>
              <a:t>Spiral artery </a:t>
            </a:r>
            <a:r>
              <a:rPr lang="en-US" sz="2800" dirty="0" err="1" smtClean="0"/>
              <a:t>remodelling</a:t>
            </a:r>
            <a:r>
              <a:rPr lang="en-US" sz="2800" dirty="0" smtClean="0"/>
              <a:t> continues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10 (pregnancy)’</a:t>
            </a:r>
          </a:p>
          <a:p>
            <a:r>
              <a:rPr lang="en-US" sz="2800" u="sng" dirty="0" smtClean="0"/>
              <a:t>Week 8 of embryonic development</a:t>
            </a:r>
          </a:p>
          <a:p>
            <a:r>
              <a:rPr lang="en-US" sz="2800" dirty="0" smtClean="0"/>
              <a:t>Maternal – no major changes</a:t>
            </a:r>
          </a:p>
          <a:p>
            <a:r>
              <a:rPr lang="en-US" sz="2800" dirty="0" smtClean="0"/>
              <a:t>Embryo - Lungs, liver, kidneys, (28-30mm)</a:t>
            </a:r>
          </a:p>
          <a:p>
            <a:r>
              <a:rPr lang="en-US" sz="2800" dirty="0" smtClean="0"/>
              <a:t>Placenta – no major changes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11 (pregnancy)’</a:t>
            </a:r>
          </a:p>
          <a:p>
            <a:r>
              <a:rPr lang="en-US" sz="2800" u="sng" dirty="0" smtClean="0"/>
              <a:t>Week 9 of embryonic development</a:t>
            </a:r>
          </a:p>
          <a:p>
            <a:r>
              <a:rPr lang="en-US" sz="2800" dirty="0" smtClean="0"/>
              <a:t>Maternal – no major changes</a:t>
            </a:r>
          </a:p>
          <a:p>
            <a:r>
              <a:rPr lang="en-US" sz="2800" dirty="0" smtClean="0"/>
              <a:t>Embryonic stage now completed, referred to as fetus. </a:t>
            </a:r>
          </a:p>
          <a:p>
            <a:r>
              <a:rPr lang="en-US" sz="2800" dirty="0" smtClean="0"/>
              <a:t>Placenta – interface with </a:t>
            </a:r>
            <a:r>
              <a:rPr lang="en-US" sz="2800" dirty="0" err="1" smtClean="0"/>
              <a:t>decidual</a:t>
            </a:r>
            <a:r>
              <a:rPr lang="en-US" sz="2800" dirty="0" smtClean="0"/>
              <a:t> spiral arteries changes, placenta begins to receive full maternal blood supply.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12 (pregnancy)’</a:t>
            </a:r>
          </a:p>
          <a:p>
            <a:r>
              <a:rPr lang="en-US" sz="2800" u="sng" dirty="0" smtClean="0"/>
              <a:t>Week 10 of embryonic development</a:t>
            </a:r>
          </a:p>
          <a:p>
            <a:r>
              <a:rPr lang="en-US" sz="2800" dirty="0" smtClean="0"/>
              <a:t>Maternal – no major changes</a:t>
            </a:r>
          </a:p>
          <a:p>
            <a:r>
              <a:rPr lang="en-US" sz="2800" dirty="0" smtClean="0"/>
              <a:t>Fetus – gradual growth</a:t>
            </a:r>
          </a:p>
          <a:p>
            <a:r>
              <a:rPr lang="en-US" sz="2800" dirty="0" smtClean="0"/>
              <a:t>Placenta – completion of exposure to maternal blood supply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Mother</a:t>
            </a:r>
          </a:p>
          <a:p>
            <a:r>
              <a:rPr lang="en-US" dirty="0" smtClean="0"/>
              <a:t>Baby (</a:t>
            </a:r>
            <a:r>
              <a:rPr lang="en-US" dirty="0" err="1" smtClean="0"/>
              <a:t>conceptus</a:t>
            </a:r>
            <a:r>
              <a:rPr lang="en-US" dirty="0" smtClean="0"/>
              <a:t>, infant, embryo*, fetus)</a:t>
            </a:r>
          </a:p>
          <a:p>
            <a:r>
              <a:rPr lang="en-US" dirty="0" smtClean="0"/>
              <a:t>Placenta </a:t>
            </a:r>
          </a:p>
          <a:p>
            <a:endParaRPr lang="en-US" dirty="0" smtClean="0"/>
          </a:p>
          <a:p>
            <a:r>
              <a:rPr lang="en-US" dirty="0" smtClean="0"/>
              <a:t>*: can equal </a:t>
            </a:r>
            <a:r>
              <a:rPr lang="en-US" dirty="0" err="1" smtClean="0"/>
              <a:t>conceptus</a:t>
            </a:r>
            <a:r>
              <a:rPr lang="en-US" dirty="0" smtClean="0"/>
              <a:t> early in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First trimester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648200"/>
          </a:xfrm>
        </p:spPr>
        <p:txBody>
          <a:bodyPr/>
          <a:lstStyle/>
          <a:p>
            <a:r>
              <a:rPr lang="en-US" sz="2800" u="sng" dirty="0" smtClean="0"/>
              <a:t>‘Week 13 (pregnancy)’</a:t>
            </a:r>
          </a:p>
          <a:p>
            <a:r>
              <a:rPr lang="en-US" sz="2800" u="sng" dirty="0" smtClean="0"/>
              <a:t>Week 11 of embryonic development</a:t>
            </a:r>
          </a:p>
          <a:p>
            <a:r>
              <a:rPr lang="en-US" sz="2800" dirty="0" smtClean="0"/>
              <a:t>Maternal – end of first trimester. 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missed period. </a:t>
            </a:r>
          </a:p>
          <a:p>
            <a:r>
              <a:rPr lang="en-US" sz="2800" dirty="0" smtClean="0"/>
              <a:t>Fetus – 8cm / 45g</a:t>
            </a:r>
          </a:p>
          <a:p>
            <a:r>
              <a:rPr lang="en-US" sz="2800" dirty="0" smtClean="0"/>
              <a:t>Placenta – Little change.  ~5cm in diameter.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3597275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Blastocyst</a:t>
            </a:r>
            <a:endParaRPr lang="en-GB" sz="4000" b="1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962400" y="928688"/>
            <a:ext cx="150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Embryo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308850" y="914400"/>
            <a:ext cx="113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800" b="1"/>
              <a:t>Fetus</a:t>
            </a:r>
            <a:endParaRPr lang="en-GB" sz="4000"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trimester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</a:p>
          <a:p>
            <a:r>
              <a:rPr lang="en-US" dirty="0" smtClean="0"/>
              <a:t>Greatest changes and risks for the fetus</a:t>
            </a:r>
          </a:p>
          <a:p>
            <a:r>
              <a:rPr lang="en-US" dirty="0" smtClean="0"/>
              <a:t>If the fetus survives to week 13 (P), then live birth is ~95%</a:t>
            </a:r>
          </a:p>
          <a:p>
            <a:r>
              <a:rPr lang="en-US" dirty="0" smtClean="0"/>
              <a:t>Limited effect on maternal system, though NB hormones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trimester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Weeks 14-27</a:t>
            </a:r>
          </a:p>
          <a:p>
            <a:r>
              <a:rPr lang="en-US" dirty="0" smtClean="0"/>
              <a:t>Maternal changes become obvious</a:t>
            </a:r>
          </a:p>
          <a:p>
            <a:r>
              <a:rPr lang="en-US" dirty="0" smtClean="0"/>
              <a:t>Fetus changes from development to growth</a:t>
            </a:r>
          </a:p>
          <a:p>
            <a:r>
              <a:rPr lang="en-US" dirty="0" smtClean="0"/>
              <a:t>The </a:t>
            </a:r>
            <a:r>
              <a:rPr lang="en-US" dirty="0"/>
              <a:t>limit </a:t>
            </a:r>
            <a:r>
              <a:rPr lang="en-US" dirty="0" smtClean="0"/>
              <a:t>of fetal life (end of trimester)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871538"/>
            <a:ext cx="7874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73125" y="136525"/>
            <a:ext cx="404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After 12 weeks of pregnancy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0" y="6019800"/>
            <a:ext cx="3844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/>
              <a:t>www.arnenixoncenter.org/. ../Willow%20Tree.JPG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1447800" y="1295400"/>
            <a:ext cx="64008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24400" y="6019800"/>
            <a:ext cx="38449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300"/>
              <a:t>www.arnenixoncenter.org/. ../Willow%20Tree.JPG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371600" y="1289050"/>
            <a:ext cx="64008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Maternal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weight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Increased blood volume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blood clotting tendency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Decreased blood pressure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Altered hormones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appetite (quantity and quality)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fluid balance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emotional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immune 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 trimester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Safest time for the baby and the mother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Fetal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weight increases from 50g – 1000g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baseline="0" dirty="0" smtClean="0">
                <a:latin typeface="+mn-lt"/>
                <a:ea typeface="+mn-ea"/>
              </a:rPr>
              <a:t>Placental size increases</a:t>
            </a:r>
            <a:r>
              <a:rPr lang="en-US" sz="2800" kern="0" dirty="0" smtClean="0">
                <a:latin typeface="+mn-lt"/>
                <a:ea typeface="+mn-ea"/>
              </a:rPr>
              <a:t> from 5cm-20cm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Uterine stretch!!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Progesteron</a:t>
            </a:r>
            <a:r>
              <a:rPr lang="en-US" sz="2800" kern="0" dirty="0" err="1" smtClean="0">
                <a:latin typeface="+mn-lt"/>
                <a:ea typeface="+mn-ea"/>
              </a:rPr>
              <a:t>e</a:t>
            </a:r>
            <a:r>
              <a:rPr lang="en-US" sz="2800" kern="0" dirty="0" smtClean="0">
                <a:latin typeface="+mn-lt"/>
                <a:ea typeface="+mn-ea"/>
              </a:rPr>
              <a:t> levels continue to increase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Estrogens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increase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baseline="0" dirty="0" smtClean="0">
                <a:latin typeface="+mn-lt"/>
                <a:ea typeface="+mn-ea"/>
              </a:rPr>
              <a:t>Not</a:t>
            </a:r>
            <a:r>
              <a:rPr lang="en-US" sz="2800" kern="0" dirty="0" smtClean="0">
                <a:latin typeface="+mn-lt"/>
                <a:ea typeface="+mn-ea"/>
              </a:rPr>
              <a:t> a good time to be born!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Detailed knowledge is limited……..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95600" y="6461125"/>
            <a:ext cx="365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http://www.eurekalert.org/multimedia/pub/web/19315_web.jpg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063" y="819150"/>
            <a:ext cx="677593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0" y="304800"/>
            <a:ext cx="542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Turning a </a:t>
            </a:r>
            <a:r>
              <a:rPr lang="en-US" dirty="0" err="1" smtClean="0"/>
              <a:t>fertilised</a:t>
            </a:r>
            <a:r>
              <a:rPr lang="en-US" dirty="0" smtClean="0"/>
              <a:t> human egg ……….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trimester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Weeks 27</a:t>
            </a:r>
            <a:r>
              <a:rPr lang="en-US" dirty="0"/>
              <a:t>-</a:t>
            </a:r>
            <a:r>
              <a:rPr lang="en-US" dirty="0" smtClean="0"/>
              <a:t>39 (term)</a:t>
            </a:r>
          </a:p>
          <a:p>
            <a:r>
              <a:rPr lang="en-US" dirty="0"/>
              <a:t>Everything </a:t>
            </a:r>
            <a:r>
              <a:rPr lang="en-US" dirty="0" smtClean="0"/>
              <a:t>grows</a:t>
            </a:r>
          </a:p>
          <a:p>
            <a:r>
              <a:rPr lang="en-US" dirty="0" smtClean="0"/>
              <a:t>Fetus (infant) ~3.5kg at term</a:t>
            </a:r>
          </a:p>
          <a:p>
            <a:pPr lvl="1"/>
            <a:r>
              <a:rPr lang="en-US" dirty="0" smtClean="0"/>
              <a:t>2 kg increase during last trimester</a:t>
            </a:r>
          </a:p>
          <a:p>
            <a:r>
              <a:rPr lang="en-US" dirty="0" smtClean="0"/>
              <a:t>&gt;30cm in length</a:t>
            </a:r>
          </a:p>
          <a:p>
            <a:r>
              <a:rPr lang="en-US" dirty="0" smtClean="0"/>
              <a:t>Placenta ~0.5 kg, 25cm in diameter</a:t>
            </a:r>
          </a:p>
          <a:p>
            <a:pPr lvl="1"/>
            <a:r>
              <a:rPr lang="en-US" dirty="0" smtClean="0"/>
              <a:t>Effectiveness of placenta: 50g – 1000g –  2000g per trimester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trimester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Maturing of key systems for life: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Digestion</a:t>
            </a:r>
          </a:p>
          <a:p>
            <a:r>
              <a:rPr lang="en-US" dirty="0" smtClean="0"/>
              <a:t>Immune system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Labour stages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54063" y="3733800"/>
            <a:ext cx="717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First trimester  Second trimester   Third trimester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405063" y="3348038"/>
            <a:ext cx="516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13w                    26w                   39w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914400" y="1676400"/>
            <a:ext cx="64770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66800" y="1676400"/>
            <a:ext cx="2795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Not in labour (~39 weeks)</a:t>
            </a:r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867400" y="2362200"/>
            <a:ext cx="15240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200400" y="2362200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Latent stage (~8 weeks)</a:t>
            </a:r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391400" y="2895600"/>
            <a:ext cx="304800" cy="381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105400" y="2895600"/>
            <a:ext cx="233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Labour (12-48 hours)</a:t>
            </a:r>
            <a:endParaRPr lang="en-US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391400" y="2895600"/>
            <a:ext cx="304800" cy="381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62600" y="5181600"/>
            <a:ext cx="169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Baby delivered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620000" y="5791200"/>
            <a:ext cx="1316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Placenta delivered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3581400" y="45720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Contractions, cervical changes</a:t>
            </a:r>
            <a:endParaRPr lang="en-US" sz="1800"/>
          </a:p>
        </p:txBody>
      </p: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914400" y="3276600"/>
            <a:ext cx="6791325" cy="2895600"/>
            <a:chOff x="576" y="2064"/>
            <a:chExt cx="4278" cy="1824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576" y="2880"/>
              <a:ext cx="1632" cy="2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2219" y="3264"/>
              <a:ext cx="1189" cy="2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3456" y="3648"/>
              <a:ext cx="12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FF0003"/>
                  </a:solidFill>
                </a:rPr>
                <a:t>Phase 3 (30 min)</a:t>
              </a:r>
              <a:endParaRPr lang="en-US" sz="1800"/>
            </a:p>
          </p:txBody>
        </p:sp>
        <p:grpSp>
          <p:nvGrpSpPr>
            <p:cNvPr id="42003" name="Group 19"/>
            <p:cNvGrpSpPr>
              <a:grpSpLocks/>
            </p:cNvGrpSpPr>
            <p:nvPr/>
          </p:nvGrpSpPr>
          <p:grpSpPr bwMode="auto">
            <a:xfrm>
              <a:off x="582" y="2064"/>
              <a:ext cx="4272" cy="1824"/>
              <a:chOff x="582" y="2064"/>
              <a:chExt cx="4272" cy="1824"/>
            </a:xfrm>
          </p:grpSpPr>
          <p:sp>
            <p:nvSpPr>
              <p:cNvPr id="42004" name="Rectangle 20"/>
              <p:cNvSpPr>
                <a:spLocks noChangeArrowheads="1"/>
              </p:cNvSpPr>
              <p:nvPr/>
            </p:nvSpPr>
            <p:spPr bwMode="auto">
              <a:xfrm>
                <a:off x="630" y="2880"/>
                <a:ext cx="16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0003"/>
                    </a:solidFill>
                  </a:rPr>
                  <a:t>Phase 1 (many hours)</a:t>
                </a:r>
                <a:endParaRPr lang="en-US" sz="1800"/>
              </a:p>
            </p:txBody>
          </p:sp>
          <p:sp>
            <p:nvSpPr>
              <p:cNvPr id="42005" name="Rectangle 21"/>
              <p:cNvSpPr>
                <a:spLocks noChangeArrowheads="1"/>
              </p:cNvSpPr>
              <p:nvPr/>
            </p:nvSpPr>
            <p:spPr bwMode="auto">
              <a:xfrm>
                <a:off x="2273" y="3264"/>
                <a:ext cx="11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FF0003"/>
                    </a:solidFill>
                  </a:rPr>
                  <a:t>Phase 2 (hours)</a:t>
                </a:r>
                <a:endParaRPr lang="en-US" sz="1800"/>
              </a:p>
            </p:txBody>
          </p:sp>
          <p:sp>
            <p:nvSpPr>
              <p:cNvPr id="42006" name="Rectangle 22"/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1296" cy="240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7" name="Line 23"/>
              <p:cNvSpPr>
                <a:spLocks noChangeShapeType="1"/>
              </p:cNvSpPr>
              <p:nvPr/>
            </p:nvSpPr>
            <p:spPr bwMode="auto">
              <a:xfrm flipH="1">
                <a:off x="582" y="2064"/>
                <a:ext cx="4080" cy="8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8" name="Line 24"/>
              <p:cNvSpPr>
                <a:spLocks noChangeShapeType="1"/>
              </p:cNvSpPr>
              <p:nvPr/>
            </p:nvSpPr>
            <p:spPr bwMode="auto">
              <a:xfrm flipH="1">
                <a:off x="4710" y="2064"/>
                <a:ext cx="144" cy="158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7" grpId="0"/>
      <p:bldP spid="419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at delivery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Placenta</a:t>
            </a:r>
          </a:p>
          <a:p>
            <a:pPr lvl="1"/>
            <a:r>
              <a:rPr lang="en-US" dirty="0" smtClean="0"/>
              <a:t>Disposable, has done its job</a:t>
            </a:r>
          </a:p>
          <a:p>
            <a:pPr lvl="1"/>
            <a:r>
              <a:rPr lang="en-US" dirty="0" smtClean="0"/>
              <a:t>Can be lost without a problem</a:t>
            </a:r>
          </a:p>
          <a:p>
            <a:pPr lvl="1"/>
            <a:r>
              <a:rPr lang="en-US" dirty="0" smtClean="0"/>
              <a:t>Placenta &amp; umbilical cord have NO nervous system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at delivery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Infant</a:t>
            </a:r>
          </a:p>
          <a:p>
            <a:pPr lvl="1"/>
            <a:r>
              <a:rPr lang="en-US" dirty="0" smtClean="0"/>
              <a:t>Must breathe within a very short time of delivery</a:t>
            </a:r>
          </a:p>
          <a:p>
            <a:pPr lvl="1"/>
            <a:r>
              <a:rPr lang="en-US" dirty="0" smtClean="0"/>
              <a:t>Must become independent of placenta</a:t>
            </a:r>
          </a:p>
          <a:p>
            <a:pPr lvl="1"/>
            <a:r>
              <a:rPr lang="en-US" dirty="0" smtClean="0"/>
              <a:t>Placenta must be separated (limit blood loss)</a:t>
            </a:r>
          </a:p>
          <a:p>
            <a:pPr lvl="1"/>
            <a:r>
              <a:rPr lang="en-US" dirty="0" smtClean="0"/>
              <a:t>Heart circulation must change to lungs</a:t>
            </a:r>
          </a:p>
          <a:p>
            <a:pPr lvl="1"/>
            <a:r>
              <a:rPr lang="en-US" dirty="0" smtClean="0"/>
              <a:t>Lungs must work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at delivery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Mother</a:t>
            </a:r>
          </a:p>
          <a:p>
            <a:pPr lvl="1"/>
            <a:r>
              <a:rPr lang="en-US" dirty="0" smtClean="0"/>
              <a:t>Blood loss</a:t>
            </a:r>
          </a:p>
          <a:p>
            <a:pPr lvl="1"/>
            <a:r>
              <a:rPr lang="en-US" dirty="0" smtClean="0"/>
              <a:t>All placenta MUST leave uterus</a:t>
            </a:r>
          </a:p>
          <a:p>
            <a:pPr lvl="1"/>
            <a:r>
              <a:rPr lang="en-US" dirty="0" smtClean="0"/>
              <a:t>Link between these factors</a:t>
            </a:r>
          </a:p>
          <a:p>
            <a:pPr lvl="1"/>
            <a:r>
              <a:rPr lang="en-US" dirty="0" smtClean="0"/>
              <a:t>Other factors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trimester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Infant size increases</a:t>
            </a:r>
          </a:p>
          <a:p>
            <a:r>
              <a:rPr lang="en-US" dirty="0" smtClean="0"/>
              <a:t>Organ systems reach </a:t>
            </a:r>
            <a:r>
              <a:rPr lang="en-US" i="1" dirty="0" smtClean="0"/>
              <a:t>in </a:t>
            </a:r>
            <a:r>
              <a:rPr lang="en-US" i="1" dirty="0" err="1" smtClean="0"/>
              <a:t>utero</a:t>
            </a:r>
            <a:r>
              <a:rPr lang="en-US" i="1" dirty="0" smtClean="0"/>
              <a:t> </a:t>
            </a:r>
            <a:r>
              <a:rPr lang="en-US" dirty="0" smtClean="0"/>
              <a:t>maturity</a:t>
            </a:r>
          </a:p>
          <a:p>
            <a:r>
              <a:rPr lang="en-US" dirty="0" smtClean="0"/>
              <a:t>Uterine system prepares for delivery</a:t>
            </a:r>
          </a:p>
          <a:p>
            <a:r>
              <a:rPr lang="en-US" dirty="0" smtClean="0"/>
              <a:t>Risks connected with delivery process, not with pregnancy </a:t>
            </a:r>
            <a:r>
              <a:rPr lang="en-US" i="1" dirty="0" smtClean="0"/>
              <a:t>per se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Trimester 1 – slide 32</a:t>
            </a:r>
          </a:p>
          <a:p>
            <a:r>
              <a:rPr lang="en-US" dirty="0"/>
              <a:t>Trimester </a:t>
            </a:r>
            <a:r>
              <a:rPr lang="en-US" dirty="0" smtClean="0"/>
              <a:t>2 – </a:t>
            </a:r>
            <a:r>
              <a:rPr lang="en-US" smtClean="0"/>
              <a:t>slide 38</a:t>
            </a:r>
          </a:p>
          <a:p>
            <a:r>
              <a:rPr lang="en-US" dirty="0"/>
              <a:t>Trimester </a:t>
            </a:r>
            <a:r>
              <a:rPr lang="en-US" dirty="0" smtClean="0"/>
              <a:t>3 – slide 46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7" y="609962"/>
            <a:ext cx="5853113" cy="58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24200" y="6507162"/>
            <a:ext cx="3521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http://www.graphicshunt.com/search/11/baby.htm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8655" y="76200"/>
            <a:ext cx="334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 into one of these!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2362200"/>
            <a:ext cx="73914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3276600"/>
            <a:ext cx="73914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4267200"/>
            <a:ext cx="7391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828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828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31193" y="18288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1905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357735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Maternal changes - throughout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272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Embryo	Fetus       	 Viability	  	Term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2627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Placental changes – complex, mostly first half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1" y="5181600"/>
            <a:ext cx="6705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3 trimesters of pregnancy</a:t>
            </a:r>
          </a:p>
          <a:p>
            <a:r>
              <a:rPr lang="en-US" dirty="0" smtClean="0"/>
              <a:t>They were not defined by science, but were based on experience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05800" y="22860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12193" y="327213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05800" y="4262735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30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http://miracleinthewomb.com/wp-content/uploads/2011/09/First-Trimester-Of-Pregnancy-mom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2362200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6397823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http://www.sharedpregnancy.com/pregnancy-symptoms/staying-fit-during-pregnancy-tips-for-each-trimester/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447800"/>
            <a:ext cx="6350000" cy="422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63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look of human pregnancy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Human pregnancy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9144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 changes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weight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Increased blood clotting tendency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Decreased blood pressure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Decreased brain size (very slight!!)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Altered hormones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appetite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fluid balance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emotional state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joints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Altered immune system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focus on the main events in each trimester of human pregnancy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1303</Words>
  <Application>Microsoft Office PowerPoint</Application>
  <PresentationFormat>On-screen Show (4:3)</PresentationFormat>
  <Paragraphs>278</Paragraphs>
  <Slides>47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Blank Presentation</vt:lpstr>
      <vt:lpstr>Image</vt:lpstr>
      <vt:lpstr>Human pregnancy overview</vt:lpstr>
      <vt:lpstr>References</vt:lpstr>
      <vt:lpstr>Human pregnancy</vt:lpstr>
      <vt:lpstr>PowerPoint Presentation</vt:lpstr>
      <vt:lpstr>PowerPoint Presentation</vt:lpstr>
      <vt:lpstr>Human pregnancy</vt:lpstr>
      <vt:lpstr>PowerPoint Presentation</vt:lpstr>
      <vt:lpstr>Human pregnancy</vt:lpstr>
      <vt:lpstr>Essential pregnancy</vt:lpstr>
      <vt:lpstr>First trimester - baby</vt:lpstr>
      <vt:lpstr>Essential pregnancy</vt:lpstr>
      <vt:lpstr>PowerPoint Presentation</vt:lpstr>
      <vt:lpstr>First trimester</vt:lpstr>
      <vt:lpstr>First trimester</vt:lpstr>
      <vt:lpstr>PowerPoint Presentation</vt:lpstr>
      <vt:lpstr>First trimester</vt:lpstr>
      <vt:lpstr>PowerPoint Presentation</vt:lpstr>
      <vt:lpstr>First trimester</vt:lpstr>
      <vt:lpstr>~Day 21 (PF)</vt:lpstr>
      <vt:lpstr>First trimester</vt:lpstr>
      <vt:lpstr>Early in development embryos of different species look very similar.</vt:lpstr>
      <vt:lpstr>‘Pregnancy’ lengths</vt:lpstr>
      <vt:lpstr>First trimester</vt:lpstr>
      <vt:lpstr>First trimester</vt:lpstr>
      <vt:lpstr>~week 8 GA</vt:lpstr>
      <vt:lpstr>First trimester</vt:lpstr>
      <vt:lpstr>First trimester</vt:lpstr>
      <vt:lpstr>First trimester</vt:lpstr>
      <vt:lpstr>First trimester</vt:lpstr>
      <vt:lpstr>First trimester</vt:lpstr>
      <vt:lpstr>PowerPoint Presentation</vt:lpstr>
      <vt:lpstr>The first trimester</vt:lpstr>
      <vt:lpstr>The second trimester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trimester</vt:lpstr>
      <vt:lpstr>Third trimester</vt:lpstr>
      <vt:lpstr>PowerPoint Presentation</vt:lpstr>
      <vt:lpstr>Risks at delivery</vt:lpstr>
      <vt:lpstr>Risks at delivery</vt:lpstr>
      <vt:lpstr>Risks at delivery</vt:lpstr>
      <vt:lpstr>Third trimester</vt:lpstr>
      <vt:lpstr>Learning objectives</vt:lpstr>
    </vt:vector>
  </TitlesOfParts>
  <Company>Imperial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pregnancy  - in 1 hour!</dc:title>
  <dc:creator>Mark Sullivan</dc:creator>
  <cp:lastModifiedBy>Shiel, Nuala</cp:lastModifiedBy>
  <cp:revision>184</cp:revision>
  <dcterms:created xsi:type="dcterms:W3CDTF">2013-01-14T14:01:59Z</dcterms:created>
  <dcterms:modified xsi:type="dcterms:W3CDTF">2013-01-14T15:54:48Z</dcterms:modified>
</cp:coreProperties>
</file>