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handoutMasterIdLst>
    <p:handoutMasterId r:id="rId34"/>
  </p:handoutMasterIdLst>
  <p:sldIdLst>
    <p:sldId id="288" r:id="rId2"/>
    <p:sldId id="300" r:id="rId3"/>
    <p:sldId id="283" r:id="rId4"/>
    <p:sldId id="286" r:id="rId5"/>
    <p:sldId id="301" r:id="rId6"/>
    <p:sldId id="323" r:id="rId7"/>
    <p:sldId id="312" r:id="rId8"/>
    <p:sldId id="313" r:id="rId9"/>
    <p:sldId id="314" r:id="rId10"/>
    <p:sldId id="321" r:id="rId11"/>
    <p:sldId id="316" r:id="rId12"/>
    <p:sldId id="306" r:id="rId13"/>
    <p:sldId id="319" r:id="rId14"/>
    <p:sldId id="325" r:id="rId15"/>
    <p:sldId id="328" r:id="rId16"/>
    <p:sldId id="333" r:id="rId17"/>
    <p:sldId id="332" r:id="rId18"/>
    <p:sldId id="290" r:id="rId19"/>
    <p:sldId id="297" r:id="rId20"/>
    <p:sldId id="334" r:id="rId21"/>
    <p:sldId id="335" r:id="rId22"/>
    <p:sldId id="336" r:id="rId23"/>
    <p:sldId id="337" r:id="rId24"/>
    <p:sldId id="271" r:id="rId25"/>
    <p:sldId id="331" r:id="rId26"/>
    <p:sldId id="324" r:id="rId27"/>
    <p:sldId id="275" r:id="rId28"/>
    <p:sldId id="330" r:id="rId29"/>
    <p:sldId id="329" r:id="rId30"/>
    <p:sldId id="279" r:id="rId31"/>
    <p:sldId id="327" r:id="rId32"/>
  </p:sldIdLst>
  <p:sldSz cx="9144000" cy="6858000" type="screen4x3"/>
  <p:notesSz cx="6797675" cy="9928225"/>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446" autoAdjust="0"/>
    <p:restoredTop sz="94660"/>
  </p:normalViewPr>
  <p:slideViewPr>
    <p:cSldViewPr>
      <p:cViewPr>
        <p:scale>
          <a:sx n="50" d="100"/>
          <a:sy n="50" d="100"/>
        </p:scale>
        <p:origin x="-804" y="-3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pPr>
              <a:defRPr/>
            </a:pPr>
            <a:endParaRPr lang="en-GB"/>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pPr>
              <a:defRPr/>
            </a:pPr>
            <a:fld id="{6910AF7B-6CCB-4DDA-9DD7-C7126A90636E}" type="datetimeFigureOut">
              <a:rPr lang="en-GB"/>
              <a:pPr>
                <a:defRPr/>
              </a:pPr>
              <a:t>21/12/2012</a:t>
            </a:fld>
            <a:endParaRPr lang="en-GB"/>
          </a:p>
        </p:txBody>
      </p:sp>
      <p:sp>
        <p:nvSpPr>
          <p:cNvPr id="4" name="Footer Placeholder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pPr>
              <a:defRPr/>
            </a:pPr>
            <a:endParaRPr lang="en-GB"/>
          </a:p>
        </p:txBody>
      </p:sp>
      <p:sp>
        <p:nvSpPr>
          <p:cNvPr id="5" name="Slide Number Placeholder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pPr>
              <a:defRPr/>
            </a:pPr>
            <a:fld id="{4469A524-4091-45B3-BD3D-6DAF9199A606}" type="slidenum">
              <a:rPr lang="en-GB"/>
              <a:pPr>
                <a:defRPr/>
              </a:pPr>
              <a:t>‹#›</a:t>
            </a:fld>
            <a:endParaRPr lang="en-GB"/>
          </a:p>
        </p:txBody>
      </p:sp>
    </p:spTree>
    <p:extLst>
      <p:ext uri="{BB962C8B-B14F-4D97-AF65-F5344CB8AC3E}">
        <p14:creationId xmlns:p14="http://schemas.microsoft.com/office/powerpoint/2010/main" val="40752428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pPr>
              <a:defRPr/>
            </a:pPr>
            <a:endParaRPr lang="en-GB"/>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pPr>
              <a:defRPr/>
            </a:pPr>
            <a:fld id="{4C275D46-3101-45BA-8C92-984929D15657}" type="datetimeFigureOut">
              <a:rPr lang="en-GB"/>
              <a:pPr>
                <a:defRPr/>
              </a:pPr>
              <a:t>21/12/2012</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en-GB" noProof="0" smtClean="0"/>
          </a:p>
        </p:txBody>
      </p:sp>
      <p:sp>
        <p:nvSpPr>
          <p:cNvPr id="5" name="Notes Placeholder 4"/>
          <p:cNvSpPr>
            <a:spLocks noGrp="1"/>
          </p:cNvSpPr>
          <p:nvPr>
            <p:ph type="body" sz="quarter" idx="3"/>
          </p:nvPr>
        </p:nvSpPr>
        <p:spPr>
          <a:xfrm>
            <a:off x="679450" y="4716463"/>
            <a:ext cx="5438775" cy="4467225"/>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smtClean="0"/>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pPr>
              <a:defRPr/>
            </a:pPr>
            <a:endParaRPr lang="en-GB"/>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pPr>
              <a:defRPr/>
            </a:pPr>
            <a:fld id="{F2FD596D-F432-419A-80B5-BCE05FA6DD0C}" type="slidenum">
              <a:rPr lang="en-GB"/>
              <a:pPr>
                <a:defRPr/>
              </a:pPr>
              <a:t>‹#›</a:t>
            </a:fld>
            <a:endParaRPr lang="en-GB"/>
          </a:p>
        </p:txBody>
      </p:sp>
    </p:spTree>
    <p:extLst>
      <p:ext uri="{BB962C8B-B14F-4D97-AF65-F5344CB8AC3E}">
        <p14:creationId xmlns:p14="http://schemas.microsoft.com/office/powerpoint/2010/main" val="157096093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98B2EF2E-9CAC-4FBE-BBB8-1B1A1F1E53A4}" type="datetimeFigureOut">
              <a:rPr lang="en-GB"/>
              <a:pPr>
                <a:defRPr/>
              </a:pPr>
              <a:t>21/12/2012</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345826F5-447E-41EC-8C62-DEF1D4B49557}" type="slidenum">
              <a:rPr lang="en-GB"/>
              <a:pPr>
                <a:defRPr/>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A407BCB6-D819-43C5-8693-D733B2D79043}" type="datetimeFigureOut">
              <a:rPr lang="en-GB"/>
              <a:pPr>
                <a:defRPr/>
              </a:pPr>
              <a:t>21/12/2012</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2F8CAE54-E308-4769-A6AC-BCBE90529625}" type="slidenum">
              <a:rPr lang="en-GB"/>
              <a:pPr>
                <a:defRPr/>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9FCAF9D0-9FDF-4EB6-A9E3-2D4F05B33A01}" type="datetimeFigureOut">
              <a:rPr lang="en-GB"/>
              <a:pPr>
                <a:defRPr/>
              </a:pPr>
              <a:t>21/12/2012</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8EA67778-29C3-4AA4-8DB5-58FACC59623E}" type="slidenum">
              <a:rPr lang="en-GB"/>
              <a:pPr>
                <a:defRPr/>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0E8DB813-9CFE-428A-A38D-B60C23C74EEE}" type="datetimeFigureOut">
              <a:rPr lang="en-GB"/>
              <a:pPr>
                <a:defRPr/>
              </a:pPr>
              <a:t>21/12/2012</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97B5C508-B4AA-4AAA-97B2-E38E078D3DEE}" type="slidenum">
              <a:rPr lang="en-GB"/>
              <a:pPr>
                <a:defRPr/>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FD665BC0-80A7-4C4C-80F0-32B97E58E20A}" type="datetimeFigureOut">
              <a:rPr lang="en-GB"/>
              <a:pPr>
                <a:defRPr/>
              </a:pPr>
              <a:t>21/12/2012</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A3F3B541-1EDF-4EE0-A1A1-5462CC2484AB}" type="slidenum">
              <a:rPr lang="en-GB"/>
              <a:pPr>
                <a:defRPr/>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3"/>
          <p:cNvSpPr>
            <a:spLocks noGrp="1"/>
          </p:cNvSpPr>
          <p:nvPr>
            <p:ph type="dt" sz="half" idx="10"/>
          </p:nvPr>
        </p:nvSpPr>
        <p:spPr/>
        <p:txBody>
          <a:bodyPr/>
          <a:lstStyle>
            <a:lvl1pPr>
              <a:defRPr/>
            </a:lvl1pPr>
          </a:lstStyle>
          <a:p>
            <a:pPr>
              <a:defRPr/>
            </a:pPr>
            <a:fld id="{4156285D-BBCC-4E35-AC8D-16B685A44DA6}" type="datetimeFigureOut">
              <a:rPr lang="en-GB"/>
              <a:pPr>
                <a:defRPr/>
              </a:pPr>
              <a:t>21/12/2012</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31A3B46F-1BBF-4369-A133-7002E6A7DBF7}" type="slidenum">
              <a:rPr lang="en-GB"/>
              <a:pPr>
                <a:defRPr/>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3"/>
          <p:cNvSpPr>
            <a:spLocks noGrp="1"/>
          </p:cNvSpPr>
          <p:nvPr>
            <p:ph type="dt" sz="half" idx="10"/>
          </p:nvPr>
        </p:nvSpPr>
        <p:spPr/>
        <p:txBody>
          <a:bodyPr/>
          <a:lstStyle>
            <a:lvl1pPr>
              <a:defRPr/>
            </a:lvl1pPr>
          </a:lstStyle>
          <a:p>
            <a:pPr>
              <a:defRPr/>
            </a:pPr>
            <a:fld id="{D3E8E45A-AF86-4BD7-8C14-460E96E3597D}" type="datetimeFigureOut">
              <a:rPr lang="en-GB"/>
              <a:pPr>
                <a:defRPr/>
              </a:pPr>
              <a:t>21/12/2012</a:t>
            </a:fld>
            <a:endParaRPr lang="en-GB"/>
          </a:p>
        </p:txBody>
      </p:sp>
      <p:sp>
        <p:nvSpPr>
          <p:cNvPr id="8" name="Footer Placeholder 4"/>
          <p:cNvSpPr>
            <a:spLocks noGrp="1"/>
          </p:cNvSpPr>
          <p:nvPr>
            <p:ph type="ftr" sz="quarter" idx="11"/>
          </p:nvPr>
        </p:nvSpPr>
        <p:spPr/>
        <p:txBody>
          <a:bodyPr/>
          <a:lstStyle>
            <a:lvl1pPr>
              <a:defRPr/>
            </a:lvl1pPr>
          </a:lstStyle>
          <a:p>
            <a:pPr>
              <a:defRPr/>
            </a:pPr>
            <a:endParaRPr lang="en-GB"/>
          </a:p>
        </p:txBody>
      </p:sp>
      <p:sp>
        <p:nvSpPr>
          <p:cNvPr id="9" name="Slide Number Placeholder 5"/>
          <p:cNvSpPr>
            <a:spLocks noGrp="1"/>
          </p:cNvSpPr>
          <p:nvPr>
            <p:ph type="sldNum" sz="quarter" idx="12"/>
          </p:nvPr>
        </p:nvSpPr>
        <p:spPr/>
        <p:txBody>
          <a:bodyPr/>
          <a:lstStyle>
            <a:lvl1pPr>
              <a:defRPr/>
            </a:lvl1pPr>
          </a:lstStyle>
          <a:p>
            <a:pPr>
              <a:defRPr/>
            </a:pPr>
            <a:fld id="{E3F1D36F-3350-4ED9-9169-11577F89A8FB}" type="slidenum">
              <a:rPr lang="en-GB"/>
              <a:pPr>
                <a:defRPr/>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EA36B3B2-73C4-425F-9C2D-35CA050BDBA8}" type="datetimeFigureOut">
              <a:rPr lang="en-GB"/>
              <a:pPr>
                <a:defRPr/>
              </a:pPr>
              <a:t>21/12/2012</a:t>
            </a:fld>
            <a:endParaRPr lang="en-GB"/>
          </a:p>
        </p:txBody>
      </p:sp>
      <p:sp>
        <p:nvSpPr>
          <p:cNvPr id="4" name="Footer Placeholder 4"/>
          <p:cNvSpPr>
            <a:spLocks noGrp="1"/>
          </p:cNvSpPr>
          <p:nvPr>
            <p:ph type="ftr" sz="quarter" idx="11"/>
          </p:nvPr>
        </p:nvSpPr>
        <p:spPr/>
        <p:txBody>
          <a:bodyPr/>
          <a:lstStyle>
            <a:lvl1pPr>
              <a:defRPr/>
            </a:lvl1pPr>
          </a:lstStyle>
          <a:p>
            <a:pPr>
              <a:defRPr/>
            </a:pPr>
            <a:endParaRPr lang="en-GB"/>
          </a:p>
        </p:txBody>
      </p:sp>
      <p:sp>
        <p:nvSpPr>
          <p:cNvPr id="5" name="Slide Number Placeholder 5"/>
          <p:cNvSpPr>
            <a:spLocks noGrp="1"/>
          </p:cNvSpPr>
          <p:nvPr>
            <p:ph type="sldNum" sz="quarter" idx="12"/>
          </p:nvPr>
        </p:nvSpPr>
        <p:spPr/>
        <p:txBody>
          <a:bodyPr/>
          <a:lstStyle>
            <a:lvl1pPr>
              <a:defRPr/>
            </a:lvl1pPr>
          </a:lstStyle>
          <a:p>
            <a:pPr>
              <a:defRPr/>
            </a:pPr>
            <a:fld id="{115590A9-920B-4C0D-90FD-6B8FE22C177D}" type="slidenum">
              <a:rPr lang="en-GB"/>
              <a:pPr>
                <a:defRPr/>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D54A2B9-AE08-4EAF-B93A-B24E461BDE1B}" type="datetimeFigureOut">
              <a:rPr lang="en-GB"/>
              <a:pPr>
                <a:defRPr/>
              </a:pPr>
              <a:t>21/12/2012</a:t>
            </a:fld>
            <a:endParaRPr lang="en-GB"/>
          </a:p>
        </p:txBody>
      </p:sp>
      <p:sp>
        <p:nvSpPr>
          <p:cNvPr id="3" name="Footer Placeholder 4"/>
          <p:cNvSpPr>
            <a:spLocks noGrp="1"/>
          </p:cNvSpPr>
          <p:nvPr>
            <p:ph type="ftr" sz="quarter" idx="11"/>
          </p:nvPr>
        </p:nvSpPr>
        <p:spPr/>
        <p:txBody>
          <a:bodyPr/>
          <a:lstStyle>
            <a:lvl1pPr>
              <a:defRPr/>
            </a:lvl1pPr>
          </a:lstStyle>
          <a:p>
            <a:pPr>
              <a:defRPr/>
            </a:pPr>
            <a:endParaRPr lang="en-GB"/>
          </a:p>
        </p:txBody>
      </p:sp>
      <p:sp>
        <p:nvSpPr>
          <p:cNvPr id="4" name="Slide Number Placeholder 5"/>
          <p:cNvSpPr>
            <a:spLocks noGrp="1"/>
          </p:cNvSpPr>
          <p:nvPr>
            <p:ph type="sldNum" sz="quarter" idx="12"/>
          </p:nvPr>
        </p:nvSpPr>
        <p:spPr/>
        <p:txBody>
          <a:bodyPr/>
          <a:lstStyle>
            <a:lvl1pPr>
              <a:defRPr/>
            </a:lvl1pPr>
          </a:lstStyle>
          <a:p>
            <a:pPr>
              <a:defRPr/>
            </a:pPr>
            <a:fld id="{8DD75E36-1DA3-4D00-A210-95C336A7C0FD}" type="slidenum">
              <a:rPr lang="en-GB"/>
              <a:pPr>
                <a:defRPr/>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CD7A530-D724-4DB4-9A51-7B6446DE091F}" type="datetimeFigureOut">
              <a:rPr lang="en-GB"/>
              <a:pPr>
                <a:defRPr/>
              </a:pPr>
              <a:t>21/12/2012</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181E9850-8DF2-4D4E-950C-EDDBACDED0AC}" type="slidenum">
              <a:rPr lang="en-GB"/>
              <a:pPr>
                <a:defRPr/>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63FAB59-B73D-4127-AF45-AF4ED8A7CAE8}" type="datetimeFigureOut">
              <a:rPr lang="en-GB"/>
              <a:pPr>
                <a:defRPr/>
              </a:pPr>
              <a:t>21/12/2012</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84008D6F-EE87-490E-8AE7-BC6D2B54FAF3}" type="slidenum">
              <a:rPr lang="en-GB"/>
              <a:pPr>
                <a:defRPr/>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smtClean="0"/>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BBC20CE9-C4B6-4540-B357-70D9279CA73F}" type="datetimeFigureOut">
              <a:rPr lang="en-GB"/>
              <a:pPr>
                <a:defRPr/>
              </a:pPr>
              <a:t>21/12/2012</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9EB7327E-EBCC-4DC0-BB6B-0FEF8E40EEEE}"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a:xfrm>
            <a:off x="685800" y="908720"/>
            <a:ext cx="7772400" cy="2304255"/>
          </a:xfrm>
        </p:spPr>
        <p:txBody>
          <a:bodyPr/>
          <a:lstStyle/>
          <a:p>
            <a:r>
              <a:rPr lang="en-GB" dirty="0" smtClean="0">
                <a:latin typeface="Arial" pitchFamily="34" charset="0"/>
                <a:cs typeface="Arial" pitchFamily="34" charset="0"/>
              </a:rPr>
              <a:t>Anatomy of the reproductive tract in the adult male</a:t>
            </a:r>
          </a:p>
        </p:txBody>
      </p:sp>
      <p:sp>
        <p:nvSpPr>
          <p:cNvPr id="3" name="Subtitle 2"/>
          <p:cNvSpPr>
            <a:spLocks noGrp="1"/>
          </p:cNvSpPr>
          <p:nvPr>
            <p:ph type="subTitle" idx="1"/>
          </p:nvPr>
        </p:nvSpPr>
        <p:spPr/>
        <p:txBody>
          <a:bodyPr/>
          <a:lstStyle/>
          <a:p>
            <a:pPr>
              <a:defRPr/>
            </a:pPr>
            <a:r>
              <a:rPr lang="en-GB" dirty="0" err="1" smtClean="0">
                <a:latin typeface="Arial" pitchFamily="34" charset="0"/>
                <a:cs typeface="Arial" pitchFamily="34" charset="0"/>
              </a:rPr>
              <a:t>Layi</a:t>
            </a:r>
            <a:r>
              <a:rPr lang="en-GB" dirty="0" smtClean="0">
                <a:latin typeface="Arial" pitchFamily="34" charset="0"/>
                <a:cs typeface="Arial" pitchFamily="34" charset="0"/>
              </a:rPr>
              <a:t> O. Oduwole, PhD</a:t>
            </a:r>
          </a:p>
          <a:p>
            <a:pPr>
              <a:defRPr/>
            </a:pPr>
            <a:r>
              <a:rPr lang="en-GB" sz="2800" dirty="0" smtClean="0">
                <a:latin typeface="Arial" pitchFamily="34" charset="0"/>
                <a:cs typeface="Arial" pitchFamily="34" charset="0"/>
              </a:rPr>
              <a:t>3 </a:t>
            </a:r>
            <a:r>
              <a:rPr lang="en-GB" sz="2800" dirty="0" smtClean="0">
                <a:latin typeface="Arial" pitchFamily="34" charset="0"/>
                <a:cs typeface="Arial" pitchFamily="34" charset="0"/>
              </a:rPr>
              <a:t>January 2013</a:t>
            </a:r>
            <a:endParaRPr lang="en-GB" sz="28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GB" sz="3200" b="1" dirty="0" smtClean="0"/>
              <a:t>Role of INSL3</a:t>
            </a:r>
          </a:p>
        </p:txBody>
      </p:sp>
      <p:sp>
        <p:nvSpPr>
          <p:cNvPr id="11267" name="Content Placeholder 2"/>
          <p:cNvSpPr>
            <a:spLocks noGrp="1"/>
          </p:cNvSpPr>
          <p:nvPr>
            <p:ph idx="1"/>
          </p:nvPr>
        </p:nvSpPr>
        <p:spPr/>
        <p:txBody>
          <a:bodyPr/>
          <a:lstStyle/>
          <a:p>
            <a:pPr>
              <a:defRPr/>
            </a:pPr>
            <a:r>
              <a:rPr lang="en-GB" sz="1950" dirty="0" smtClean="0"/>
              <a:t>INSL3 (or </a:t>
            </a:r>
            <a:r>
              <a:rPr lang="en-GB" sz="1950" dirty="0" err="1" smtClean="0"/>
              <a:t>relaxin</a:t>
            </a:r>
            <a:r>
              <a:rPr lang="en-GB" sz="1950" dirty="0" smtClean="0"/>
              <a:t>-like factor; RLF) is produced and secreted by </a:t>
            </a:r>
            <a:r>
              <a:rPr lang="en-GB" sz="1950" dirty="0" err="1" smtClean="0"/>
              <a:t>Leydig</a:t>
            </a:r>
            <a:r>
              <a:rPr lang="en-GB" sz="1950" dirty="0" smtClean="0"/>
              <a:t> cells prior to </a:t>
            </a:r>
            <a:r>
              <a:rPr lang="en-GB" sz="1950" dirty="0" err="1" smtClean="0"/>
              <a:t>mesenchymal</a:t>
            </a:r>
            <a:r>
              <a:rPr lang="en-GB" sz="1950" dirty="0" smtClean="0"/>
              <a:t> proliferation and </a:t>
            </a:r>
            <a:r>
              <a:rPr lang="en-GB" sz="1950" dirty="0" err="1" smtClean="0"/>
              <a:t>gubernacular</a:t>
            </a:r>
            <a:r>
              <a:rPr lang="en-GB" sz="1950" dirty="0" smtClean="0"/>
              <a:t> growth. It is the testicular hormone responsible for the </a:t>
            </a:r>
            <a:r>
              <a:rPr lang="en-GB" sz="1950" dirty="0" err="1" smtClean="0"/>
              <a:t>gubernacular</a:t>
            </a:r>
            <a:r>
              <a:rPr lang="en-GB" sz="1950" dirty="0" smtClean="0"/>
              <a:t> outgrowth and swelling, enabling the testis to be positioned at the inner ring of the inguinal canal and then transferred through the widened inguinal canal.</a:t>
            </a:r>
          </a:p>
          <a:p>
            <a:pPr>
              <a:defRPr/>
            </a:pPr>
            <a:endParaRPr lang="en-GB" sz="1950" dirty="0" smtClean="0"/>
          </a:p>
          <a:p>
            <a:pPr>
              <a:defRPr/>
            </a:pPr>
            <a:r>
              <a:rPr lang="en-GB" sz="1950" dirty="0" smtClean="0"/>
              <a:t>Acts directly on the </a:t>
            </a:r>
            <a:r>
              <a:rPr lang="en-GB" sz="1950" dirty="0" err="1" smtClean="0"/>
              <a:t>gubernaculum</a:t>
            </a:r>
            <a:r>
              <a:rPr lang="en-GB" sz="1950" dirty="0" smtClean="0"/>
              <a:t> via its G-protein-coupled receptor RXFP2 (</a:t>
            </a:r>
            <a:r>
              <a:rPr lang="en-GB" sz="1950" dirty="0" err="1" smtClean="0"/>
              <a:t>relaxin</a:t>
            </a:r>
            <a:r>
              <a:rPr lang="en-GB" sz="1950" dirty="0" smtClean="0"/>
              <a:t>-family peptide receptor 2, LGR8 or GREAT), stimulating the proliferation of the </a:t>
            </a:r>
            <a:r>
              <a:rPr lang="en-GB" sz="1950" dirty="0" err="1" smtClean="0"/>
              <a:t>mesenchymal</a:t>
            </a:r>
            <a:r>
              <a:rPr lang="en-GB" sz="1950" dirty="0" smtClean="0"/>
              <a:t> </a:t>
            </a:r>
            <a:r>
              <a:rPr lang="en-GB" sz="1950" dirty="0" err="1" smtClean="0"/>
              <a:t>gubernacular</a:t>
            </a:r>
            <a:r>
              <a:rPr lang="en-GB" sz="1950" dirty="0" smtClean="0"/>
              <a:t> cells.</a:t>
            </a:r>
          </a:p>
          <a:p>
            <a:pPr>
              <a:defRPr/>
            </a:pPr>
            <a:endParaRPr lang="en-GB" sz="1950" dirty="0" smtClean="0"/>
          </a:p>
          <a:p>
            <a:pPr>
              <a:defRPr/>
            </a:pPr>
            <a:r>
              <a:rPr lang="en-GB" sz="1950" dirty="0" smtClean="0"/>
              <a:t>INSL3 also induces </a:t>
            </a:r>
            <a:r>
              <a:rPr lang="en-GB" sz="1950" dirty="0" err="1" smtClean="0"/>
              <a:t>cAMP</a:t>
            </a:r>
            <a:r>
              <a:rPr lang="en-GB" sz="1950" dirty="0" smtClean="0"/>
              <a:t> production in </a:t>
            </a:r>
            <a:r>
              <a:rPr lang="en-GB" sz="1950" dirty="0" err="1" smtClean="0"/>
              <a:t>gubernacular</a:t>
            </a:r>
            <a:r>
              <a:rPr lang="en-GB" sz="1950" dirty="0" smtClean="0"/>
              <a:t> tissues.</a:t>
            </a:r>
          </a:p>
          <a:p>
            <a:pPr>
              <a:buFont typeface="Arial" charset="0"/>
              <a:buNone/>
              <a:defRPr/>
            </a:pPr>
            <a:endParaRPr lang="en-GB" sz="1950" dirty="0" smtClean="0"/>
          </a:p>
          <a:p>
            <a:pPr>
              <a:defRPr/>
            </a:pPr>
            <a:r>
              <a:rPr lang="en-GB" sz="1950" dirty="0" smtClean="0"/>
              <a:t> Transgenic INSL3 </a:t>
            </a:r>
            <a:r>
              <a:rPr lang="en-GB" sz="1950" baseline="26000" dirty="0" smtClean="0"/>
              <a:t>-/-</a:t>
            </a:r>
            <a:r>
              <a:rPr lang="en-GB" sz="1950" dirty="0" smtClean="0"/>
              <a:t> mice are </a:t>
            </a:r>
            <a:r>
              <a:rPr lang="en-GB" sz="1950" dirty="0" err="1" smtClean="0"/>
              <a:t>cryptorchid</a:t>
            </a:r>
            <a:r>
              <a:rPr lang="en-GB" sz="1950" dirty="0" smtClean="0"/>
              <a:t> with undeveloped </a:t>
            </a:r>
            <a:r>
              <a:rPr lang="en-GB" sz="1950" dirty="0" err="1" smtClean="0"/>
              <a:t>gubernaculum</a:t>
            </a:r>
            <a:r>
              <a:rPr lang="en-GB" sz="1950" dirty="0" smtClean="0"/>
              <a:t>.  </a:t>
            </a:r>
          </a:p>
          <a:p>
            <a:pPr>
              <a:defRPr/>
            </a:pPr>
            <a:endParaRPr lang="en-GB" dirty="0"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GB" sz="3200" b="1" dirty="0" smtClean="0"/>
              <a:t>Role of androgens in testes descent</a:t>
            </a:r>
          </a:p>
        </p:txBody>
      </p:sp>
      <p:sp>
        <p:nvSpPr>
          <p:cNvPr id="12291" name="Content Placeholder 2"/>
          <p:cNvSpPr>
            <a:spLocks noGrp="1"/>
          </p:cNvSpPr>
          <p:nvPr>
            <p:ph idx="1"/>
          </p:nvPr>
        </p:nvSpPr>
        <p:spPr/>
        <p:txBody>
          <a:bodyPr/>
          <a:lstStyle/>
          <a:p>
            <a:pPr>
              <a:defRPr/>
            </a:pPr>
            <a:r>
              <a:rPr lang="en-GB" sz="2350" dirty="0" smtClean="0"/>
              <a:t>They are important in </a:t>
            </a:r>
            <a:r>
              <a:rPr lang="en-GB" sz="2350" dirty="0" err="1" smtClean="0"/>
              <a:t>gubernaculum</a:t>
            </a:r>
            <a:r>
              <a:rPr lang="en-GB" sz="2350" dirty="0" smtClean="0"/>
              <a:t> bulb development</a:t>
            </a:r>
          </a:p>
          <a:p>
            <a:pPr>
              <a:defRPr/>
            </a:pPr>
            <a:r>
              <a:rPr lang="en-GB" sz="2350" dirty="0" smtClean="0"/>
              <a:t>Individuals with complete or partial androgen insensitivity syndrome (AIS)  - testes located either at the internal opening of the inguinal canal, within the inguinal canal or emerging from the inguinal canal -  Evidence of the involvement of testosterone in the rapid process of </a:t>
            </a:r>
            <a:r>
              <a:rPr lang="en-GB" sz="2350" dirty="0" err="1" smtClean="0"/>
              <a:t>transinguinal</a:t>
            </a:r>
            <a:r>
              <a:rPr lang="en-GB" sz="2350" dirty="0" smtClean="0"/>
              <a:t> testis passage. </a:t>
            </a:r>
          </a:p>
          <a:p>
            <a:pPr>
              <a:defRPr/>
            </a:pPr>
            <a:r>
              <a:rPr lang="en-GB" sz="2350" dirty="0" smtClean="0"/>
              <a:t>When given anti-androgens, </a:t>
            </a:r>
            <a:r>
              <a:rPr lang="en-GB" sz="2350" dirty="0" err="1" smtClean="0"/>
              <a:t>gubernaculum</a:t>
            </a:r>
            <a:r>
              <a:rPr lang="en-GB" sz="2350" dirty="0" smtClean="0"/>
              <a:t> growth and testis descent is inhibited.</a:t>
            </a:r>
          </a:p>
          <a:p>
            <a:pPr>
              <a:defRPr/>
            </a:pPr>
            <a:r>
              <a:rPr lang="en-GB" sz="2350" dirty="0" smtClean="0"/>
              <a:t>Timing of the action of androgens is critical and the effect on </a:t>
            </a:r>
            <a:r>
              <a:rPr lang="en-GB" sz="2350" dirty="0" err="1" smtClean="0"/>
              <a:t>transinguinal</a:t>
            </a:r>
            <a:r>
              <a:rPr lang="en-GB" sz="2350" dirty="0" smtClean="0"/>
              <a:t> and scrotal descent could occur directly via ARs which are expressed in the human </a:t>
            </a:r>
            <a:r>
              <a:rPr lang="en-GB" sz="2350" dirty="0" err="1" smtClean="0"/>
              <a:t>gubernaculum</a:t>
            </a:r>
            <a:r>
              <a:rPr lang="en-GB" sz="2350" dirty="0" smtClean="0"/>
              <a:t>. </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GB" sz="3200" b="1" dirty="0" smtClean="0"/>
              <a:t>Interaction between INSL3 and Testosterone </a:t>
            </a:r>
          </a:p>
        </p:txBody>
      </p:sp>
      <p:sp>
        <p:nvSpPr>
          <p:cNvPr id="14339" name="Content Placeholder 2"/>
          <p:cNvSpPr>
            <a:spLocks noGrp="1"/>
          </p:cNvSpPr>
          <p:nvPr>
            <p:ph idx="1"/>
          </p:nvPr>
        </p:nvSpPr>
        <p:spPr/>
        <p:txBody>
          <a:bodyPr/>
          <a:lstStyle/>
          <a:p>
            <a:r>
              <a:rPr lang="en-GB" sz="2400" smtClean="0"/>
              <a:t>Evidence from animal experiments indicate a high degree of interconnctivity between INSL3, T and their respective receptors (relaxin-family peptide receptor 2;RXFP2/LGR8 and AR).  </a:t>
            </a:r>
          </a:p>
          <a:p>
            <a:pPr>
              <a:buFont typeface="Arial" charset="0"/>
              <a:buNone/>
            </a:pPr>
            <a:endParaRPr lang="en-GB" sz="2400" smtClean="0"/>
          </a:p>
          <a:p>
            <a:r>
              <a:rPr lang="en-GB" sz="2400" smtClean="0"/>
              <a:t>Together the interplay between INSL3, T and their respective receptors is interwoven and this complicates the distinction between events driven by either T or INSL3 alone, and those of the two hormones in concert. Mutations of these genes in the mouse results in male infertility secondary to cryptochidism. </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GB" sz="3200" b="1" dirty="0" smtClean="0"/>
              <a:t>Problems with testicular descent</a:t>
            </a:r>
          </a:p>
        </p:txBody>
      </p:sp>
      <p:sp>
        <p:nvSpPr>
          <p:cNvPr id="15363" name="Content Placeholder 2"/>
          <p:cNvSpPr>
            <a:spLocks noGrp="1"/>
          </p:cNvSpPr>
          <p:nvPr>
            <p:ph idx="1"/>
          </p:nvPr>
        </p:nvSpPr>
        <p:spPr/>
        <p:txBody>
          <a:bodyPr/>
          <a:lstStyle/>
          <a:p>
            <a:pPr>
              <a:buFont typeface="Arial" charset="0"/>
              <a:buNone/>
            </a:pPr>
            <a:r>
              <a:rPr lang="en-GB" sz="2000" b="1" u="sng" smtClean="0"/>
              <a:t>Cryptorchidism</a:t>
            </a:r>
          </a:p>
          <a:p>
            <a:endParaRPr lang="en-GB" sz="1600" smtClean="0"/>
          </a:p>
          <a:p>
            <a:r>
              <a:rPr lang="en-GB" sz="1800" smtClean="0"/>
              <a:t>A mild malformation that has the potential of affecting the health of a male. Aetiology is multifactorial, involving ∼3% of males at birth. It represent the best characterised risk factor for testicular cancer and reduced fertility in adult life.</a:t>
            </a:r>
          </a:p>
          <a:p>
            <a:endParaRPr lang="en-GB" sz="1800" smtClean="0"/>
          </a:p>
          <a:p>
            <a:r>
              <a:rPr lang="en-GB" sz="1800" smtClean="0"/>
              <a:t>Risk factors include low birth weight when adjusted for gestational age and maternal exposure to estrogen in the 1</a:t>
            </a:r>
            <a:r>
              <a:rPr lang="en-GB" sz="1800" baseline="30000" smtClean="0"/>
              <a:t>st</a:t>
            </a:r>
            <a:r>
              <a:rPr lang="en-GB" sz="1800" smtClean="0"/>
              <a:t> trimester</a:t>
            </a:r>
          </a:p>
          <a:p>
            <a:pPr>
              <a:buFont typeface="Arial" charset="0"/>
              <a:buNone/>
            </a:pPr>
            <a:endParaRPr lang="en-GB" sz="1800" smtClean="0"/>
          </a:p>
          <a:p>
            <a:r>
              <a:rPr lang="en-GB" sz="1800" smtClean="0"/>
              <a:t>Surgical correction prevent loss of germ cells in humans</a:t>
            </a:r>
          </a:p>
          <a:p>
            <a:endParaRPr lang="en-GB" sz="1800" smtClean="0"/>
          </a:p>
          <a:p>
            <a:r>
              <a:rPr lang="en-GB" sz="1800" smtClean="0"/>
              <a:t>Considerable evidence exists in animal models to support a genetic cause, and environmental factors might also contribute to the aetiology. Mutations in the gene for INSL3 and its receptor and those of the androgen receptor gene may also explain a minority of cases.</a:t>
            </a:r>
          </a:p>
          <a:p>
            <a:endParaRPr lang="en-GB" sz="2000"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GB" sz="3200" b="1" dirty="0" smtClean="0"/>
              <a:t/>
            </a:r>
            <a:br>
              <a:rPr lang="en-GB" sz="3200" b="1" dirty="0" smtClean="0"/>
            </a:br>
            <a:r>
              <a:rPr lang="en-GB" sz="3200" b="1" dirty="0" err="1" smtClean="0"/>
              <a:t>Cryptorchidism</a:t>
            </a:r>
            <a:r>
              <a:rPr lang="en-GB" sz="3200" b="1" dirty="0" smtClean="0"/>
              <a:t> in </a:t>
            </a:r>
            <a:r>
              <a:rPr lang="en-GB" sz="3200" b="1" i="1" dirty="0" smtClean="0"/>
              <a:t>Insl3</a:t>
            </a:r>
            <a:r>
              <a:rPr lang="en-GB" sz="3200" b="1" i="1" baseline="30000" dirty="0" smtClean="0"/>
              <a:t>−/− </a:t>
            </a:r>
            <a:r>
              <a:rPr lang="en-GB" sz="3200" b="1" i="1" dirty="0" smtClean="0"/>
              <a:t>male mice</a:t>
            </a:r>
            <a:r>
              <a:rPr lang="en-GB" i="1" dirty="0" smtClean="0"/>
              <a:t/>
            </a:r>
            <a:br>
              <a:rPr lang="en-GB" i="1" dirty="0" smtClean="0"/>
            </a:br>
            <a:endParaRPr lang="en-GB" dirty="0" smtClean="0"/>
          </a:p>
        </p:txBody>
      </p:sp>
      <p:pic>
        <p:nvPicPr>
          <p:cNvPr id="16387" name="Picture 2"/>
          <p:cNvPicPr>
            <a:picLocks noChangeAspect="1" noChangeArrowheads="1"/>
          </p:cNvPicPr>
          <p:nvPr/>
        </p:nvPicPr>
        <p:blipFill>
          <a:blip r:embed="rId2" cstate="print"/>
          <a:srcRect/>
          <a:stretch>
            <a:fillRect/>
          </a:stretch>
        </p:blipFill>
        <p:spPr bwMode="auto">
          <a:xfrm>
            <a:off x="4859338" y="1700213"/>
            <a:ext cx="3810000" cy="4321175"/>
          </a:xfrm>
          <a:prstGeom prst="rect">
            <a:avLst/>
          </a:prstGeom>
          <a:noFill/>
          <a:ln w="9525">
            <a:noFill/>
            <a:miter lim="800000"/>
            <a:headEnd/>
            <a:tailEnd/>
          </a:ln>
        </p:spPr>
      </p:pic>
      <p:sp>
        <p:nvSpPr>
          <p:cNvPr id="16388" name="Rectangle 3"/>
          <p:cNvSpPr>
            <a:spLocks noChangeArrowheads="1"/>
          </p:cNvSpPr>
          <p:nvPr/>
        </p:nvSpPr>
        <p:spPr bwMode="auto">
          <a:xfrm>
            <a:off x="395288" y="1773238"/>
            <a:ext cx="4105275" cy="3970337"/>
          </a:xfrm>
          <a:prstGeom prst="rect">
            <a:avLst/>
          </a:prstGeom>
          <a:noFill/>
          <a:ln w="9525">
            <a:noFill/>
            <a:miter lim="800000"/>
            <a:headEnd/>
            <a:tailEnd/>
          </a:ln>
        </p:spPr>
        <p:txBody>
          <a:bodyPr>
            <a:spAutoFit/>
          </a:bodyPr>
          <a:lstStyle/>
          <a:p>
            <a:endParaRPr lang="en-GB" i="1"/>
          </a:p>
          <a:p>
            <a:r>
              <a:rPr lang="en-GB" b="1"/>
              <a:t>(a) </a:t>
            </a:r>
            <a:r>
              <a:rPr lang="en-GB"/>
              <a:t>External localization of the testes</a:t>
            </a:r>
          </a:p>
          <a:p>
            <a:r>
              <a:rPr lang="en-GB"/>
              <a:t>(arrow) in an adult wild-type mouse.</a:t>
            </a:r>
          </a:p>
          <a:p>
            <a:endParaRPr lang="en-GB"/>
          </a:p>
          <a:p>
            <a:r>
              <a:rPr lang="en-GB" b="1"/>
              <a:t>(b) </a:t>
            </a:r>
            <a:r>
              <a:rPr lang="en-GB"/>
              <a:t>Absence of external testes in an </a:t>
            </a:r>
            <a:r>
              <a:rPr lang="en-GB" i="1"/>
              <a:t>Insl3</a:t>
            </a:r>
            <a:r>
              <a:rPr lang="en-GB" i="1" baseline="30000"/>
              <a:t>−/− </a:t>
            </a:r>
            <a:r>
              <a:rPr lang="en-GB"/>
              <a:t>adult male. </a:t>
            </a:r>
          </a:p>
          <a:p>
            <a:endParaRPr lang="en-GB"/>
          </a:p>
          <a:p>
            <a:r>
              <a:rPr lang="en-GB" b="1"/>
              <a:t>(c) </a:t>
            </a:r>
            <a:r>
              <a:rPr lang="en-GB"/>
              <a:t>Dissected testis from adult wild-type, heterozygous and mutant</a:t>
            </a:r>
          </a:p>
          <a:p>
            <a:r>
              <a:rPr lang="en-GB"/>
              <a:t>male mice.</a:t>
            </a:r>
          </a:p>
          <a:p>
            <a:r>
              <a:rPr lang="en-GB"/>
              <a:t> </a:t>
            </a:r>
          </a:p>
          <a:p>
            <a:r>
              <a:rPr lang="en-GB" b="1"/>
              <a:t>(d) </a:t>
            </a:r>
            <a:r>
              <a:rPr lang="en-GB"/>
              <a:t>Intrabdominal localization of testes in </a:t>
            </a:r>
            <a:r>
              <a:rPr lang="en-GB" i="1"/>
              <a:t>Insl3</a:t>
            </a:r>
            <a:r>
              <a:rPr lang="en-GB" i="1" baseline="30000"/>
              <a:t>−/−</a:t>
            </a:r>
            <a:r>
              <a:rPr lang="en-GB" i="1"/>
              <a:t> </a:t>
            </a:r>
            <a:r>
              <a:rPr lang="en-GB"/>
              <a:t>males. </a:t>
            </a:r>
          </a:p>
          <a:p>
            <a:endParaRPr lang="en-GB"/>
          </a:p>
        </p:txBody>
      </p:sp>
      <p:sp>
        <p:nvSpPr>
          <p:cNvPr id="5" name="Rectangle 4"/>
          <p:cNvSpPr/>
          <p:nvPr/>
        </p:nvSpPr>
        <p:spPr>
          <a:xfrm>
            <a:off x="250825" y="6308725"/>
            <a:ext cx="4465638" cy="369888"/>
          </a:xfrm>
          <a:prstGeom prst="rect">
            <a:avLst/>
          </a:prstGeom>
        </p:spPr>
        <p:txBody>
          <a:bodyPr>
            <a:spAutoFit/>
          </a:bodyPr>
          <a:lstStyle/>
          <a:p>
            <a:pPr>
              <a:defRPr/>
            </a:pPr>
            <a:r>
              <a:rPr lang="en-GB" b="1" dirty="0" err="1">
                <a:latin typeface="+mn-lt"/>
              </a:rPr>
              <a:t>Nef</a:t>
            </a:r>
            <a:r>
              <a:rPr lang="en-GB" b="1" dirty="0">
                <a:latin typeface="+mn-lt"/>
              </a:rPr>
              <a:t> &amp; </a:t>
            </a:r>
            <a:r>
              <a:rPr lang="en-GB" b="1" dirty="0" err="1">
                <a:latin typeface="+mn-lt"/>
              </a:rPr>
              <a:t>Parada</a:t>
            </a:r>
            <a:r>
              <a:rPr lang="en-GB" b="1" dirty="0">
                <a:latin typeface="+mn-lt"/>
              </a:rPr>
              <a:t>; Nature Genetics, Vol. 22, 1999 </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GB" sz="3200" b="1" dirty="0" smtClean="0"/>
              <a:t>Additional factors</a:t>
            </a:r>
          </a:p>
        </p:txBody>
      </p:sp>
      <p:sp>
        <p:nvSpPr>
          <p:cNvPr id="17411" name="Content Placeholder 2"/>
          <p:cNvSpPr>
            <a:spLocks noGrp="1"/>
          </p:cNvSpPr>
          <p:nvPr>
            <p:ph idx="1"/>
          </p:nvPr>
        </p:nvSpPr>
        <p:spPr/>
        <p:txBody>
          <a:bodyPr/>
          <a:lstStyle/>
          <a:p>
            <a:pPr>
              <a:buFont typeface="Arial" charset="0"/>
              <a:buNone/>
            </a:pPr>
            <a:r>
              <a:rPr lang="en-GB" sz="1600" b="1" u="sng" smtClean="0"/>
              <a:t>Rodent model </a:t>
            </a:r>
            <a:r>
              <a:rPr lang="en-GB" sz="1600" b="1" smtClean="0"/>
              <a:t>                          </a:t>
            </a:r>
            <a:r>
              <a:rPr lang="en-GB" sz="1600" b="1" u="sng" smtClean="0"/>
              <a:t>Causes of cryptorchidism</a:t>
            </a:r>
            <a:r>
              <a:rPr lang="en-GB" sz="1600" b="1" smtClean="0"/>
              <a:t>                                  </a:t>
            </a:r>
            <a:r>
              <a:rPr lang="en-GB" sz="1600" b="1" u="sng" smtClean="0"/>
              <a:t>Reference</a:t>
            </a:r>
          </a:p>
          <a:p>
            <a:pPr>
              <a:buFont typeface="Arial" charset="0"/>
              <a:buNone/>
            </a:pPr>
            <a:r>
              <a:rPr lang="en-GB" sz="1500" smtClean="0"/>
              <a:t>DAX1</a:t>
            </a:r>
            <a:r>
              <a:rPr lang="en-GB" sz="1500" baseline="30000" smtClean="0"/>
              <a:t>-/-</a:t>
            </a:r>
            <a:r>
              <a:rPr lang="en-GB" sz="1500" smtClean="0"/>
              <a:t> mouse                               DAX1 deficiency                                                        Caron P et al, 1999</a:t>
            </a:r>
          </a:p>
          <a:p>
            <a:pPr>
              <a:buFont typeface="Arial" charset="0"/>
              <a:buNone/>
            </a:pPr>
            <a:r>
              <a:rPr lang="en-GB" sz="1500" smtClean="0"/>
              <a:t>Desrt</a:t>
            </a:r>
            <a:r>
              <a:rPr lang="en-GB" sz="1500" baseline="30000" smtClean="0"/>
              <a:t>-/-</a:t>
            </a:r>
            <a:r>
              <a:rPr lang="en-GB" sz="1500" smtClean="0"/>
              <a:t> mouse                               A-T rich interaction domain (ARID)                        Lahoud MH et al, 2001</a:t>
            </a:r>
          </a:p>
          <a:p>
            <a:pPr>
              <a:buFont typeface="Arial" charset="0"/>
              <a:buNone/>
            </a:pPr>
            <a:r>
              <a:rPr lang="en-GB" sz="1500" smtClean="0"/>
              <a:t>                                                         Class transcription deficiency</a:t>
            </a:r>
          </a:p>
          <a:p>
            <a:pPr>
              <a:buFont typeface="Arial" charset="0"/>
              <a:buNone/>
            </a:pPr>
            <a:r>
              <a:rPr lang="en-GB" sz="1500" smtClean="0"/>
              <a:t> </a:t>
            </a:r>
          </a:p>
          <a:p>
            <a:pPr>
              <a:buFont typeface="Arial" charset="0"/>
              <a:buNone/>
            </a:pPr>
            <a:r>
              <a:rPr lang="en-GB" sz="1500" smtClean="0"/>
              <a:t>GREAT </a:t>
            </a:r>
            <a:r>
              <a:rPr lang="en-GB" sz="1500" baseline="30000" smtClean="0"/>
              <a:t>-/- </a:t>
            </a:r>
            <a:r>
              <a:rPr lang="en-GB" sz="1500" smtClean="0"/>
              <a:t>mouse                             INSL3/relaxin receptor deficiency                         Overbeek PA et al, 2001</a:t>
            </a:r>
          </a:p>
          <a:p>
            <a:pPr>
              <a:buFont typeface="Arial" charset="0"/>
              <a:buNone/>
            </a:pPr>
            <a:r>
              <a:rPr lang="en-GB" sz="1500" smtClean="0"/>
              <a:t>hpg (hypogonadal mouse)          GnRH deficiency                                                       Charlton HM et al, 1983</a:t>
            </a:r>
          </a:p>
          <a:p>
            <a:pPr>
              <a:buFont typeface="Arial" charset="0"/>
              <a:buNone/>
            </a:pPr>
            <a:r>
              <a:rPr lang="en-GB" sz="1500" smtClean="0"/>
              <a:t>Hoxa 10</a:t>
            </a:r>
            <a:r>
              <a:rPr lang="en-GB" sz="1500" baseline="30000" smtClean="0"/>
              <a:t>-/-</a:t>
            </a:r>
            <a:r>
              <a:rPr lang="en-GB" sz="1500" smtClean="0"/>
              <a:t> mouse                           Homeobox gene product A 10 deficiency           Satokata I et al, 1995</a:t>
            </a:r>
          </a:p>
          <a:p>
            <a:pPr>
              <a:buFont typeface="Arial" charset="0"/>
              <a:buNone/>
            </a:pPr>
            <a:r>
              <a:rPr lang="en-GB" sz="1500" smtClean="0"/>
              <a:t>Hoxa 11</a:t>
            </a:r>
            <a:r>
              <a:rPr lang="en-GB" sz="1500" baseline="30000" smtClean="0"/>
              <a:t>-/-</a:t>
            </a:r>
            <a:r>
              <a:rPr lang="en-GB" sz="1500" smtClean="0"/>
              <a:t> mouse                           Homeobox gene product A 11 deficiency           Hsieh-Li HM et al, 1995</a:t>
            </a:r>
          </a:p>
          <a:p>
            <a:pPr>
              <a:buFont typeface="Arial" charset="0"/>
              <a:buNone/>
            </a:pPr>
            <a:r>
              <a:rPr lang="en-GB" sz="1500" smtClean="0"/>
              <a:t>Hoxa10/Hoxa11                             Abdominal related homeobox gene                     Branford WW et al, 2000</a:t>
            </a:r>
          </a:p>
          <a:p>
            <a:pPr>
              <a:buFont typeface="Arial" charset="0"/>
              <a:buNone/>
            </a:pPr>
            <a:r>
              <a:rPr lang="en-GB" sz="1500" smtClean="0"/>
              <a:t>                                                          transheterozygous deficiency </a:t>
            </a:r>
          </a:p>
          <a:p>
            <a:pPr>
              <a:buFont typeface="Arial" charset="0"/>
              <a:buNone/>
            </a:pPr>
            <a:r>
              <a:rPr lang="en-GB" sz="1500" smtClean="0"/>
              <a:t>Insl3</a:t>
            </a:r>
            <a:r>
              <a:rPr lang="en-GB" sz="1500" baseline="30000" smtClean="0"/>
              <a:t>-/-</a:t>
            </a:r>
            <a:r>
              <a:rPr lang="en-GB" sz="1500" smtClean="0"/>
              <a:t> mouse                                 INSL3 deficiency                                                        Nef and Parada, 1999</a:t>
            </a:r>
          </a:p>
          <a:p>
            <a:pPr>
              <a:buFont typeface="Arial" charset="0"/>
              <a:buNone/>
            </a:pPr>
            <a:r>
              <a:rPr lang="en-GB" sz="1500" smtClean="0"/>
              <a:t>LuRKO mouse                                                                                                                      Zhang P et al, 2001</a:t>
            </a:r>
          </a:p>
          <a:p>
            <a:pPr>
              <a:buFont typeface="Arial" charset="0"/>
              <a:buNone/>
            </a:pPr>
            <a:r>
              <a:rPr lang="en-GB" sz="1500" smtClean="0"/>
              <a:t>Tfm (testicular feminization) mouse                                                                               Charest NJ et al, 1991</a:t>
            </a:r>
          </a:p>
          <a:p>
            <a:endParaRPr lang="en-GB"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GB" sz="3200" b="1" dirty="0" smtClean="0"/>
              <a:t>Thermoregulation</a:t>
            </a:r>
          </a:p>
        </p:txBody>
      </p:sp>
      <p:sp>
        <p:nvSpPr>
          <p:cNvPr id="20483" name="Content Placeholder 2"/>
          <p:cNvSpPr>
            <a:spLocks noGrp="1"/>
          </p:cNvSpPr>
          <p:nvPr>
            <p:ph idx="1"/>
          </p:nvPr>
        </p:nvSpPr>
        <p:spPr/>
        <p:txBody>
          <a:bodyPr/>
          <a:lstStyle/>
          <a:p>
            <a:r>
              <a:rPr lang="en-GB" sz="1400" smtClean="0"/>
              <a:t>Thermoregulatory control mechanisms involve the modulation of radiant heat loss through thin scrotal skin, which is devoid of fat, and via a countercurrent heat exchange in the system in the blood vessels of the spermatic cord.</a:t>
            </a:r>
          </a:p>
          <a:p>
            <a:endParaRPr lang="en-GB" sz="1400" smtClean="0"/>
          </a:p>
          <a:p>
            <a:r>
              <a:rPr lang="en-GB" sz="1400" smtClean="0"/>
              <a:t>Maintenance of testicular temperature 2-7°C below body temperature is essential for spermatogenesis.</a:t>
            </a:r>
          </a:p>
          <a:p>
            <a:endParaRPr lang="en-GB" sz="1400" smtClean="0"/>
          </a:p>
          <a:p>
            <a:r>
              <a:rPr lang="en-GB" sz="1400" smtClean="0"/>
              <a:t>Testicular descent allows testicles to be kept at lower than core body temperature. Core body temperature is lethal for germ cells.</a:t>
            </a:r>
          </a:p>
          <a:p>
            <a:endParaRPr lang="en-GB" sz="1400" smtClean="0"/>
          </a:p>
          <a:p>
            <a:r>
              <a:rPr lang="en-GB" sz="1400" smtClean="0"/>
              <a:t>Studies have indicated that scrotal temperature is increased in men with varicoeles. Varicoele and venous dilatation of the spermatic cord are associated with male infertility. </a:t>
            </a:r>
          </a:p>
          <a:p>
            <a:pPr>
              <a:buFont typeface="Arial" charset="0"/>
              <a:buNone/>
            </a:pPr>
            <a:endParaRPr lang="en-GB" sz="1400" smtClean="0"/>
          </a:p>
          <a:p>
            <a:r>
              <a:rPr lang="en-GB" sz="1400" smtClean="0"/>
              <a:t> Main anatomical features for thermoregulation: </a:t>
            </a:r>
          </a:p>
          <a:p>
            <a:pPr>
              <a:buFont typeface="Arial" charset="0"/>
              <a:buNone/>
            </a:pPr>
            <a:r>
              <a:rPr lang="en-GB" sz="1400" smtClean="0"/>
              <a:t>         - Thin scrotal skin, often hairless, lots of sweat glands </a:t>
            </a:r>
          </a:p>
          <a:p>
            <a:pPr>
              <a:buFont typeface="Arial" charset="0"/>
              <a:buNone/>
            </a:pPr>
            <a:r>
              <a:rPr lang="en-GB" sz="1400" smtClean="0"/>
              <a:t>         - Tunica dartos and cremaster muscle </a:t>
            </a:r>
          </a:p>
          <a:p>
            <a:pPr>
              <a:buFont typeface="Arial" charset="0"/>
              <a:buNone/>
            </a:pPr>
            <a:r>
              <a:rPr lang="en-GB" sz="1400" smtClean="0"/>
              <a:t>         - Pampiniform plexus (countercurrent heat exchange) </a:t>
            </a:r>
          </a:p>
          <a:p>
            <a:pPr>
              <a:buFont typeface="Arial" charset="0"/>
              <a:buNone/>
            </a:pPr>
            <a:r>
              <a:rPr lang="en-GB" sz="1400" smtClean="0"/>
              <a:t>         - Absence of fat </a:t>
            </a:r>
          </a:p>
          <a:p>
            <a:pPr>
              <a:buFont typeface="Arial" charset="0"/>
              <a:buNone/>
            </a:pPr>
            <a:endParaRPr lang="en-GB" sz="1400" smtClean="0"/>
          </a:p>
          <a:p>
            <a:pPr>
              <a:buFont typeface="Arial" charset="0"/>
              <a:buNone/>
            </a:pPr>
            <a:endParaRPr lang="en-GB" sz="1400" smtClean="0"/>
          </a:p>
          <a:p>
            <a:endParaRPr lang="en-GB" sz="1600" smtClean="0"/>
          </a:p>
          <a:p>
            <a:endParaRPr lang="en-GB" sz="1600" smtClean="0"/>
          </a:p>
          <a:p>
            <a:pPr>
              <a:buFont typeface="Arial" charset="0"/>
              <a:buNone/>
            </a:pPr>
            <a:endParaRPr lang="en-GB" sz="1600" smtClean="0"/>
          </a:p>
          <a:p>
            <a:pPr>
              <a:buFont typeface="Arial" charset="0"/>
              <a:buNone/>
            </a:pPr>
            <a:r>
              <a:rPr lang="en-GB" sz="1600" smtClean="0"/>
              <a:t> </a:t>
            </a:r>
          </a:p>
          <a:p>
            <a:endParaRPr lang="en-GB" sz="1600" smtClean="0"/>
          </a:p>
          <a:p>
            <a:endParaRPr lang="en-GB" smtClean="0"/>
          </a:p>
          <a:p>
            <a:endParaRPr lang="en-GB"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eaLnBrk="1" hangingPunct="1"/>
            <a:r>
              <a:rPr lang="en-GB" sz="3200" b="1" dirty="0" smtClean="0"/>
              <a:t>Spermatic Cord</a:t>
            </a:r>
          </a:p>
        </p:txBody>
      </p:sp>
      <p:pic>
        <p:nvPicPr>
          <p:cNvPr id="8195" name="Picture 2"/>
          <p:cNvPicPr>
            <a:picLocks noGrp="1" noChangeAspect="1" noChangeArrowheads="1"/>
          </p:cNvPicPr>
          <p:nvPr>
            <p:ph idx="1"/>
          </p:nvPr>
        </p:nvPicPr>
        <p:blipFill>
          <a:blip r:embed="rId2" cstate="print"/>
          <a:srcRect/>
          <a:stretch>
            <a:fillRect/>
          </a:stretch>
        </p:blipFill>
        <p:spPr>
          <a:xfrm>
            <a:off x="468313" y="1844675"/>
            <a:ext cx="3816350" cy="4752975"/>
          </a:xfrm>
        </p:spPr>
      </p:pic>
      <p:pic>
        <p:nvPicPr>
          <p:cNvPr id="8196" name="Picture 3"/>
          <p:cNvPicPr>
            <a:picLocks noChangeAspect="1" noChangeArrowheads="1"/>
          </p:cNvPicPr>
          <p:nvPr/>
        </p:nvPicPr>
        <p:blipFill>
          <a:blip r:embed="rId3" cstate="print"/>
          <a:srcRect/>
          <a:stretch>
            <a:fillRect/>
          </a:stretch>
        </p:blipFill>
        <p:spPr bwMode="auto">
          <a:xfrm>
            <a:off x="5003800" y="2133600"/>
            <a:ext cx="3190875" cy="39433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457200" y="115888"/>
            <a:ext cx="8218488" cy="865187"/>
          </a:xfrm>
        </p:spPr>
        <p:txBody>
          <a:bodyPr/>
          <a:lstStyle/>
          <a:p>
            <a:r>
              <a:rPr lang="en-GB" sz="2400" dirty="0" smtClean="0"/>
              <a:t>Blood supply and arrangement of the efferent ducts and the subdivisions of the </a:t>
            </a:r>
            <a:r>
              <a:rPr lang="en-GB" sz="2400" dirty="0" err="1" smtClean="0"/>
              <a:t>epididymis</a:t>
            </a:r>
            <a:r>
              <a:rPr lang="en-GB" sz="2400" dirty="0" smtClean="0"/>
              <a:t> and vas deferens </a:t>
            </a:r>
          </a:p>
        </p:txBody>
      </p:sp>
      <p:sp>
        <p:nvSpPr>
          <p:cNvPr id="18435" name="Text Placeholder 3"/>
          <p:cNvSpPr>
            <a:spLocks noGrp="1"/>
          </p:cNvSpPr>
          <p:nvPr>
            <p:ph type="body" sz="half" idx="2"/>
          </p:nvPr>
        </p:nvSpPr>
        <p:spPr>
          <a:xfrm>
            <a:off x="395288" y="1196975"/>
            <a:ext cx="4032250" cy="5111750"/>
          </a:xfrm>
          <a:ln w="28575">
            <a:solidFill>
              <a:schemeClr val="tx1"/>
            </a:solidFill>
          </a:ln>
        </p:spPr>
        <p:txBody>
          <a:bodyPr/>
          <a:lstStyle/>
          <a:p>
            <a:pPr marL="342900" indent="-342900" algn="just">
              <a:buFont typeface="Arial" charset="0"/>
              <a:buAutoNum type="arabicPeriod"/>
            </a:pPr>
            <a:r>
              <a:rPr lang="en-GB" sz="1500" smtClean="0"/>
              <a:t>The arterial supply to the testes arises at the level of the second lumbar vertebra from the aorta on the right and the renal artery on the left and these vessels descend retroperitoneally to descend through the inguinal canal forming part of the spermatic cord. </a:t>
            </a:r>
          </a:p>
          <a:p>
            <a:pPr marL="342900" indent="-342900" algn="just">
              <a:buFont typeface="Arial" charset="0"/>
              <a:buAutoNum type="arabicPeriod"/>
            </a:pPr>
            <a:r>
              <a:rPr lang="en-GB" sz="1500" smtClean="0"/>
              <a:t>The testicular artery enters the testes on its posterior surface sending a network of branches that run deep to the tunica albuginea before entering the substance of the testis. </a:t>
            </a:r>
          </a:p>
          <a:p>
            <a:pPr marL="342900" indent="-342900" algn="just">
              <a:buFont typeface="Arial" charset="0"/>
              <a:buAutoNum type="arabicPeriod"/>
            </a:pPr>
            <a:r>
              <a:rPr lang="en-GB" sz="1500" smtClean="0"/>
              <a:t>The venous drainage passes posteriorly and emerges at the upper pole of the testis as a plexus of veins termed the pampiniform plexus. As these veins ascend they surround the testicular artery, forming the basis of a countercurrent heat exchange system which assists in the maintenance of a temperature differential between the scrotally placed testes and the intra-abdominal temperature</a:t>
            </a:r>
          </a:p>
        </p:txBody>
      </p:sp>
      <p:pic>
        <p:nvPicPr>
          <p:cNvPr id="18436" name="Picture 10" descr="http://www.endotext.org/male/male1/fig/male1_image006.jpg"/>
          <p:cNvPicPr>
            <a:picLocks noGrp="1" noChangeAspect="1" noChangeArrowheads="1"/>
          </p:cNvPicPr>
          <p:nvPr>
            <p:ph idx="1"/>
          </p:nvPr>
        </p:nvPicPr>
        <p:blipFill>
          <a:blip r:embed="rId2" cstate="print"/>
          <a:srcRect/>
          <a:stretch>
            <a:fillRect/>
          </a:stretch>
        </p:blipFill>
        <p:spPr>
          <a:xfrm>
            <a:off x="4716463" y="1196975"/>
            <a:ext cx="4046537" cy="5111750"/>
          </a:xfrm>
          <a:noFill/>
          <a:ln w="19050">
            <a:solidFill>
              <a:schemeClr val="tx1"/>
            </a:solidFill>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179388" y="115888"/>
            <a:ext cx="4248150" cy="360362"/>
          </a:xfrm>
        </p:spPr>
        <p:txBody>
          <a:bodyPr/>
          <a:lstStyle/>
          <a:p>
            <a:pPr algn="ctr"/>
            <a:r>
              <a:rPr lang="en-GB" dirty="0" smtClean="0"/>
              <a:t>Testes and </a:t>
            </a:r>
            <a:r>
              <a:rPr lang="en-GB" dirty="0" err="1" smtClean="0"/>
              <a:t>Seminiferous</a:t>
            </a:r>
            <a:r>
              <a:rPr lang="en-GB" dirty="0" smtClean="0"/>
              <a:t> Epithelium</a:t>
            </a:r>
          </a:p>
        </p:txBody>
      </p:sp>
      <p:sp>
        <p:nvSpPr>
          <p:cNvPr id="4" name="Text Placeholder 3"/>
          <p:cNvSpPr>
            <a:spLocks noGrp="1"/>
          </p:cNvSpPr>
          <p:nvPr>
            <p:ph type="body" sz="half" idx="2"/>
          </p:nvPr>
        </p:nvSpPr>
        <p:spPr>
          <a:xfrm>
            <a:off x="107950" y="549275"/>
            <a:ext cx="4319588" cy="6192838"/>
          </a:xfrm>
          <a:ln w="28575">
            <a:solidFill>
              <a:schemeClr val="tx1"/>
            </a:solidFill>
          </a:ln>
        </p:spPr>
        <p:txBody>
          <a:bodyPr/>
          <a:lstStyle/>
          <a:p>
            <a:pPr algn="just">
              <a:defRPr/>
            </a:pPr>
            <a:r>
              <a:rPr lang="en-GB" sz="1550" b="1" dirty="0" smtClean="0"/>
              <a:t>T</a:t>
            </a:r>
            <a:r>
              <a:rPr lang="en-GB" sz="1550" dirty="0" smtClean="0"/>
              <a:t>he testes are both "exocrine" and endocrine in nature. They produce both a cellular "</a:t>
            </a:r>
            <a:r>
              <a:rPr lang="en-GB" sz="1550" dirty="0" err="1" smtClean="0"/>
              <a:t>secretory</a:t>
            </a:r>
            <a:r>
              <a:rPr lang="en-GB" sz="1550" dirty="0" smtClean="0"/>
              <a:t> product" in the form of sperm, and the hormone testosterone as a true endocrine secretion.</a:t>
            </a:r>
          </a:p>
          <a:p>
            <a:pPr algn="just">
              <a:defRPr/>
            </a:pPr>
            <a:r>
              <a:rPr lang="en-GB" sz="1550" b="1" dirty="0" smtClean="0"/>
              <a:t>T</a:t>
            </a:r>
            <a:r>
              <a:rPr lang="en-GB" sz="1550" dirty="0" smtClean="0"/>
              <a:t>he testes of most mammals are located extra-abdominally in the scrotum. This is actually a temperature controlling device. </a:t>
            </a:r>
          </a:p>
          <a:p>
            <a:pPr algn="just">
              <a:defRPr/>
            </a:pPr>
            <a:r>
              <a:rPr lang="en-GB" sz="1550" b="1" dirty="0" smtClean="0"/>
              <a:t>W</a:t>
            </a:r>
            <a:r>
              <a:rPr lang="en-GB" sz="1550" dirty="0" smtClean="0"/>
              <a:t>hen the ambient temperature drops, the testes are pulled up by muscular action towards the warmth of the body cavity, and when it rises, the muscle relax, allowing the testes to descend and remain cool. </a:t>
            </a:r>
          </a:p>
          <a:p>
            <a:pPr algn="just">
              <a:defRPr/>
            </a:pPr>
            <a:r>
              <a:rPr lang="en-GB" sz="1550" b="1" dirty="0" smtClean="0"/>
              <a:t>T</a:t>
            </a:r>
            <a:r>
              <a:rPr lang="en-GB" sz="1550" dirty="0" smtClean="0"/>
              <a:t>he bulk of the testicular tissue is the </a:t>
            </a:r>
            <a:r>
              <a:rPr lang="en-GB" sz="1550" dirty="0" err="1" smtClean="0"/>
              <a:t>seminiferous</a:t>
            </a:r>
            <a:r>
              <a:rPr lang="en-GB" sz="1550" dirty="0" smtClean="0"/>
              <a:t> tubules which are present in astonishing quantity. A human testis may have 800-1600 tubules, with an aggregated length of about 600 </a:t>
            </a:r>
            <a:r>
              <a:rPr lang="en-GB" sz="1550" i="1" dirty="0" smtClean="0"/>
              <a:t>meters</a:t>
            </a:r>
            <a:r>
              <a:rPr lang="en-GB" sz="1550" dirty="0" smtClean="0"/>
              <a:t>.</a:t>
            </a:r>
          </a:p>
          <a:p>
            <a:pPr algn="just">
              <a:defRPr/>
            </a:pPr>
            <a:r>
              <a:rPr lang="en-GB" sz="1550" b="1" dirty="0" smtClean="0"/>
              <a:t>T</a:t>
            </a:r>
            <a:r>
              <a:rPr lang="en-GB" sz="1550" dirty="0" smtClean="0"/>
              <a:t>he process of spermatogenesis as observed by the various stages represented in a </a:t>
            </a:r>
            <a:r>
              <a:rPr lang="en-GB" sz="1550" dirty="0" err="1" smtClean="0"/>
              <a:t>seminiferous</a:t>
            </a:r>
            <a:r>
              <a:rPr lang="en-GB" sz="1550" dirty="0" smtClean="0"/>
              <a:t> tubule from the primary  and secondary </a:t>
            </a:r>
            <a:r>
              <a:rPr lang="en-GB" sz="1550" dirty="0" err="1" smtClean="0"/>
              <a:t>spermatocytes</a:t>
            </a:r>
            <a:r>
              <a:rPr lang="en-GB" sz="1550" dirty="0" smtClean="0"/>
              <a:t>. These, in turn, complete the second meiotic division, giving rise to haploid daughter cells, the round </a:t>
            </a:r>
            <a:r>
              <a:rPr lang="en-GB" sz="1550" dirty="0" err="1" smtClean="0"/>
              <a:t>spermatids</a:t>
            </a:r>
            <a:r>
              <a:rPr lang="en-GB" sz="1550" dirty="0" smtClean="0"/>
              <a:t>. Over time, the round </a:t>
            </a:r>
            <a:r>
              <a:rPr lang="en-GB" sz="1550" dirty="0" err="1" smtClean="0"/>
              <a:t>spermatids</a:t>
            </a:r>
            <a:r>
              <a:rPr lang="en-GB" sz="1550" dirty="0" smtClean="0"/>
              <a:t> complete </a:t>
            </a:r>
            <a:r>
              <a:rPr lang="en-GB" sz="1550" dirty="0" err="1" smtClean="0"/>
              <a:t>cyto</a:t>
            </a:r>
            <a:r>
              <a:rPr lang="en-GB" sz="1550" dirty="0" smtClean="0"/>
              <a:t>-differentiation and become mature, elongated </a:t>
            </a:r>
            <a:r>
              <a:rPr lang="en-GB" sz="1550" dirty="0" err="1" smtClean="0"/>
              <a:t>spermatids</a:t>
            </a:r>
            <a:r>
              <a:rPr lang="en-GB" sz="1550" dirty="0" smtClean="0"/>
              <a:t>. Mature </a:t>
            </a:r>
            <a:r>
              <a:rPr lang="en-GB" sz="1550" dirty="0" err="1" smtClean="0"/>
              <a:t>spermatids</a:t>
            </a:r>
            <a:r>
              <a:rPr lang="en-GB" sz="1550" dirty="0" smtClean="0"/>
              <a:t> shed into the tubular lumen are termed spermatozoa. </a:t>
            </a:r>
          </a:p>
          <a:p>
            <a:pPr>
              <a:defRPr/>
            </a:pPr>
            <a:endParaRPr lang="en-GB" sz="1500" dirty="0" smtClean="0"/>
          </a:p>
          <a:p>
            <a:pPr>
              <a:defRPr/>
            </a:pPr>
            <a:endParaRPr lang="en-GB" sz="1500" dirty="0" smtClean="0"/>
          </a:p>
          <a:p>
            <a:pPr>
              <a:defRPr/>
            </a:pPr>
            <a:endParaRPr lang="en-GB" dirty="0"/>
          </a:p>
        </p:txBody>
      </p:sp>
      <p:pic>
        <p:nvPicPr>
          <p:cNvPr id="19460" name="Picture 3" descr="C:\Documents and Settings\layi.IC\Desktop\ScreenHunter_69 Dec. 09 13.11.jpg"/>
          <p:cNvPicPr>
            <a:picLocks noChangeAspect="1" noChangeArrowheads="1"/>
          </p:cNvPicPr>
          <p:nvPr/>
        </p:nvPicPr>
        <p:blipFill>
          <a:blip r:embed="rId2" cstate="print"/>
          <a:srcRect/>
          <a:stretch>
            <a:fillRect/>
          </a:stretch>
        </p:blipFill>
        <p:spPr bwMode="auto">
          <a:xfrm>
            <a:off x="4572000" y="3573463"/>
            <a:ext cx="4321175" cy="3168650"/>
          </a:xfrm>
          <a:prstGeom prst="rect">
            <a:avLst/>
          </a:prstGeom>
          <a:noFill/>
          <a:ln w="9525">
            <a:noFill/>
            <a:miter lim="800000"/>
            <a:headEnd/>
            <a:tailEnd/>
          </a:ln>
        </p:spPr>
      </p:pic>
      <p:pic>
        <p:nvPicPr>
          <p:cNvPr id="19461" name="Picture 2"/>
          <p:cNvPicPr>
            <a:picLocks noGrp="1" noChangeAspect="1" noChangeArrowheads="1"/>
          </p:cNvPicPr>
          <p:nvPr>
            <p:ph idx="1"/>
          </p:nvPr>
        </p:nvPicPr>
        <p:blipFill>
          <a:blip r:embed="rId3" cstate="print"/>
          <a:srcRect/>
          <a:stretch>
            <a:fillRect/>
          </a:stretch>
        </p:blipFill>
        <p:spPr>
          <a:xfrm>
            <a:off x="4500563" y="115888"/>
            <a:ext cx="4392612" cy="3241675"/>
          </a:xfr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pPr eaLnBrk="1" hangingPunct="1"/>
            <a:r>
              <a:rPr lang="en-GB" sz="3200" b="1" dirty="0" smtClean="0"/>
              <a:t>Male reproductive system</a:t>
            </a:r>
          </a:p>
        </p:txBody>
      </p:sp>
      <p:pic>
        <p:nvPicPr>
          <p:cNvPr id="3075" name="Picture 2"/>
          <p:cNvPicPr>
            <a:picLocks noChangeAspect="1" noChangeArrowheads="1"/>
          </p:cNvPicPr>
          <p:nvPr/>
        </p:nvPicPr>
        <p:blipFill>
          <a:blip r:embed="rId2" cstate="print"/>
          <a:srcRect/>
          <a:stretch>
            <a:fillRect/>
          </a:stretch>
        </p:blipFill>
        <p:spPr bwMode="auto">
          <a:xfrm>
            <a:off x="0" y="1484313"/>
            <a:ext cx="4895850" cy="5373687"/>
          </a:xfrm>
          <a:prstGeom prst="rect">
            <a:avLst/>
          </a:prstGeom>
          <a:noFill/>
          <a:ln w="9525">
            <a:noFill/>
            <a:miter lim="800000"/>
            <a:headEnd/>
            <a:tailEnd/>
          </a:ln>
        </p:spPr>
      </p:pic>
      <p:pic>
        <p:nvPicPr>
          <p:cNvPr id="3076" name="Picture 4"/>
          <p:cNvPicPr>
            <a:picLocks noChangeAspect="1" noChangeArrowheads="1"/>
          </p:cNvPicPr>
          <p:nvPr/>
        </p:nvPicPr>
        <p:blipFill>
          <a:blip r:embed="rId3" cstate="print"/>
          <a:srcRect/>
          <a:stretch>
            <a:fillRect/>
          </a:stretch>
        </p:blipFill>
        <p:spPr bwMode="auto">
          <a:xfrm>
            <a:off x="5508625" y="2205038"/>
            <a:ext cx="3095625" cy="30241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pPr eaLnBrk="1" hangingPunct="1"/>
            <a:r>
              <a:rPr lang="en-GB" sz="3200" b="1" dirty="0" smtClean="0"/>
              <a:t>Interstitial Tissue</a:t>
            </a:r>
          </a:p>
        </p:txBody>
      </p:sp>
      <p:pic>
        <p:nvPicPr>
          <p:cNvPr id="11267" name="Picture 3"/>
          <p:cNvPicPr>
            <a:picLocks noChangeAspect="1" noChangeArrowheads="1"/>
          </p:cNvPicPr>
          <p:nvPr/>
        </p:nvPicPr>
        <p:blipFill>
          <a:blip r:embed="rId2" cstate="print"/>
          <a:srcRect/>
          <a:stretch>
            <a:fillRect/>
          </a:stretch>
        </p:blipFill>
        <p:spPr bwMode="auto">
          <a:xfrm>
            <a:off x="539750" y="1628775"/>
            <a:ext cx="8135938" cy="50403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pPr eaLnBrk="1" hangingPunct="1"/>
            <a:r>
              <a:rPr lang="en-GB" sz="3200" b="1" dirty="0" err="1" smtClean="0"/>
              <a:t>Leydig</a:t>
            </a:r>
            <a:r>
              <a:rPr lang="en-GB" sz="3200" b="1" dirty="0" smtClean="0"/>
              <a:t> Cells</a:t>
            </a:r>
          </a:p>
        </p:txBody>
      </p:sp>
      <p:pic>
        <p:nvPicPr>
          <p:cNvPr id="12291" name="Picture 2"/>
          <p:cNvPicPr>
            <a:picLocks noChangeAspect="1" noChangeArrowheads="1"/>
          </p:cNvPicPr>
          <p:nvPr/>
        </p:nvPicPr>
        <p:blipFill>
          <a:blip r:embed="rId2" cstate="print"/>
          <a:srcRect/>
          <a:stretch>
            <a:fillRect/>
          </a:stretch>
        </p:blipFill>
        <p:spPr bwMode="auto">
          <a:xfrm>
            <a:off x="468313" y="1628775"/>
            <a:ext cx="8280400" cy="50403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pPr eaLnBrk="1" hangingPunct="1"/>
            <a:r>
              <a:rPr lang="en-GB" sz="3200" b="1" dirty="0" err="1" smtClean="0"/>
              <a:t>Leydig</a:t>
            </a:r>
            <a:r>
              <a:rPr lang="en-GB" sz="3200" b="1" dirty="0" smtClean="0"/>
              <a:t> Cells: </a:t>
            </a:r>
            <a:r>
              <a:rPr lang="en-GB" sz="3200" b="1" dirty="0" err="1" smtClean="0"/>
              <a:t>Ultrastructural</a:t>
            </a:r>
            <a:r>
              <a:rPr lang="en-GB" sz="3200" b="1" dirty="0" smtClean="0"/>
              <a:t> Signs of Steroid Synthesis</a:t>
            </a:r>
          </a:p>
        </p:txBody>
      </p:sp>
      <p:pic>
        <p:nvPicPr>
          <p:cNvPr id="13315" name="Picture 2"/>
          <p:cNvPicPr>
            <a:picLocks noChangeAspect="1" noChangeArrowheads="1"/>
          </p:cNvPicPr>
          <p:nvPr/>
        </p:nvPicPr>
        <p:blipFill>
          <a:blip r:embed="rId2" cstate="print"/>
          <a:srcRect/>
          <a:stretch>
            <a:fillRect/>
          </a:stretch>
        </p:blipFill>
        <p:spPr bwMode="auto">
          <a:xfrm>
            <a:off x="395288" y="1562100"/>
            <a:ext cx="4321175" cy="5295900"/>
          </a:xfrm>
          <a:prstGeom prst="rect">
            <a:avLst/>
          </a:prstGeom>
          <a:noFill/>
          <a:ln w="9525">
            <a:noFill/>
            <a:miter lim="800000"/>
            <a:headEnd/>
            <a:tailEnd/>
          </a:ln>
        </p:spPr>
      </p:pic>
      <p:pic>
        <p:nvPicPr>
          <p:cNvPr id="13316" name="Picture 3"/>
          <p:cNvPicPr>
            <a:picLocks noChangeAspect="1" noChangeArrowheads="1"/>
          </p:cNvPicPr>
          <p:nvPr/>
        </p:nvPicPr>
        <p:blipFill>
          <a:blip r:embed="rId3" cstate="print"/>
          <a:srcRect/>
          <a:stretch>
            <a:fillRect/>
          </a:stretch>
        </p:blipFill>
        <p:spPr bwMode="auto">
          <a:xfrm>
            <a:off x="5292725" y="2420938"/>
            <a:ext cx="2951163" cy="27368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pPr eaLnBrk="1" hangingPunct="1"/>
            <a:r>
              <a:rPr lang="en-GB" sz="3200" b="1" dirty="0" err="1" smtClean="0"/>
              <a:t>Sertoli</a:t>
            </a:r>
            <a:r>
              <a:rPr lang="en-GB" sz="3200" b="1" dirty="0" smtClean="0"/>
              <a:t> Cells</a:t>
            </a:r>
          </a:p>
        </p:txBody>
      </p:sp>
      <p:pic>
        <p:nvPicPr>
          <p:cNvPr id="15363" name="Picture 2"/>
          <p:cNvPicPr>
            <a:picLocks noChangeAspect="1" noChangeArrowheads="1"/>
          </p:cNvPicPr>
          <p:nvPr/>
        </p:nvPicPr>
        <p:blipFill>
          <a:blip r:embed="rId2" cstate="print"/>
          <a:srcRect/>
          <a:stretch>
            <a:fillRect/>
          </a:stretch>
        </p:blipFill>
        <p:spPr bwMode="auto">
          <a:xfrm>
            <a:off x="539750" y="1557338"/>
            <a:ext cx="8135938" cy="53006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pPr eaLnBrk="1" hangingPunct="1"/>
            <a:r>
              <a:rPr lang="en-GB" sz="3200" b="1" dirty="0" err="1" smtClean="0"/>
              <a:t>Epididymis</a:t>
            </a:r>
            <a:endParaRPr lang="en-GB" sz="3200" b="1" dirty="0" smtClean="0"/>
          </a:p>
        </p:txBody>
      </p:sp>
      <p:pic>
        <p:nvPicPr>
          <p:cNvPr id="21507" name="Picture 2"/>
          <p:cNvPicPr>
            <a:picLocks noChangeAspect="1" noChangeArrowheads="1"/>
          </p:cNvPicPr>
          <p:nvPr/>
        </p:nvPicPr>
        <p:blipFill>
          <a:blip r:embed="rId2" cstate="print"/>
          <a:srcRect/>
          <a:stretch>
            <a:fillRect/>
          </a:stretch>
        </p:blipFill>
        <p:spPr bwMode="auto">
          <a:xfrm>
            <a:off x="539750" y="2276475"/>
            <a:ext cx="8135938" cy="4581525"/>
          </a:xfrm>
          <a:prstGeom prst="rect">
            <a:avLst/>
          </a:prstGeom>
          <a:noFill/>
          <a:ln w="9525">
            <a:noFill/>
            <a:miter lim="800000"/>
            <a:headEnd/>
            <a:tailEnd/>
          </a:ln>
        </p:spPr>
      </p:pic>
      <p:pic>
        <p:nvPicPr>
          <p:cNvPr id="21508" name="Picture 3"/>
          <p:cNvPicPr>
            <a:picLocks noChangeAspect="1" noChangeArrowheads="1"/>
          </p:cNvPicPr>
          <p:nvPr/>
        </p:nvPicPr>
        <p:blipFill>
          <a:blip r:embed="rId3" cstate="print"/>
          <a:srcRect/>
          <a:stretch>
            <a:fillRect/>
          </a:stretch>
        </p:blipFill>
        <p:spPr bwMode="auto">
          <a:xfrm>
            <a:off x="1187450" y="1916113"/>
            <a:ext cx="6769100" cy="4333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GB" sz="3200" b="1" dirty="0" err="1" smtClean="0"/>
              <a:t>Epididymis</a:t>
            </a:r>
            <a:r>
              <a:rPr lang="en-GB" sz="3200" b="1" dirty="0" smtClean="0"/>
              <a:t> contd.</a:t>
            </a:r>
            <a:endParaRPr lang="en-GB" sz="3200" dirty="0" smtClean="0"/>
          </a:p>
        </p:txBody>
      </p:sp>
      <p:sp>
        <p:nvSpPr>
          <p:cNvPr id="22531" name="Content Placeholder 2"/>
          <p:cNvSpPr>
            <a:spLocks noGrp="1"/>
          </p:cNvSpPr>
          <p:nvPr>
            <p:ph sz="half" idx="1"/>
          </p:nvPr>
        </p:nvSpPr>
        <p:spPr/>
        <p:txBody>
          <a:bodyPr/>
          <a:lstStyle/>
          <a:p>
            <a:r>
              <a:rPr lang="en-GB" sz="1800" smtClean="0"/>
              <a:t>Columnar pseudostratified – tallness decreases caudally, while lumen dilates</a:t>
            </a:r>
          </a:p>
          <a:p>
            <a:r>
              <a:rPr lang="en-GB" sz="1800" smtClean="0"/>
              <a:t>Principal cells (65-80%) – bear stereocilia; also narrow, apical, clear, basal and halo</a:t>
            </a:r>
          </a:p>
          <a:p>
            <a:r>
              <a:rPr lang="en-GB" sz="1800" smtClean="0"/>
              <a:t>Tight junctions sequester maturing sperm - </a:t>
            </a:r>
            <a:r>
              <a:rPr lang="en-GB" sz="1800" i="1" smtClean="0"/>
              <a:t>blood-epididymis barrier</a:t>
            </a:r>
          </a:p>
          <a:p>
            <a:r>
              <a:rPr lang="en-GB" sz="1800" smtClean="0"/>
              <a:t>Peristaltic contractions move thespermatozoa towards the corpus/cauda</a:t>
            </a:r>
          </a:p>
          <a:p>
            <a:r>
              <a:rPr lang="en-GB" sz="1800" smtClean="0"/>
              <a:t>Caudal smooth muscle fibres contract only during sexual stimulation concurrently with the contraction of the vas deferens</a:t>
            </a:r>
          </a:p>
        </p:txBody>
      </p:sp>
      <p:pic>
        <p:nvPicPr>
          <p:cNvPr id="22532" name="Picture 5" descr="C:\Documents and Settings\layi.IC\Desktop\ScreenHunter_86 Dec. 20 16.48.jpg"/>
          <p:cNvPicPr>
            <a:picLocks noGrp="1" noChangeAspect="1" noChangeArrowheads="1"/>
          </p:cNvPicPr>
          <p:nvPr>
            <p:ph sz="half" idx="2"/>
          </p:nvPr>
        </p:nvPicPr>
        <p:blipFill>
          <a:blip r:embed="rId2" cstate="print"/>
          <a:srcRect/>
          <a:stretch>
            <a:fillRect/>
          </a:stretch>
        </p:blipFill>
        <p:spPr>
          <a:xfrm>
            <a:off x="4643438" y="1484313"/>
            <a:ext cx="4038600" cy="2665412"/>
          </a:xfrm>
          <a:noFill/>
        </p:spPr>
      </p:pic>
      <p:pic>
        <p:nvPicPr>
          <p:cNvPr id="22533" name="Picture 5" descr="C:\Documents and Settings\layi.IC\Desktop\ScreenHunter_88 Dec. 20 16.50.jpg"/>
          <p:cNvPicPr>
            <a:picLocks noChangeAspect="1" noChangeArrowheads="1"/>
          </p:cNvPicPr>
          <p:nvPr/>
        </p:nvPicPr>
        <p:blipFill>
          <a:blip r:embed="rId3" cstate="print"/>
          <a:srcRect/>
          <a:stretch>
            <a:fillRect/>
          </a:stretch>
        </p:blipFill>
        <p:spPr bwMode="auto">
          <a:xfrm>
            <a:off x="4716463" y="4149725"/>
            <a:ext cx="4176712" cy="2708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GB" sz="3200" b="1" dirty="0" smtClean="0"/>
              <a:t>Vas deferens</a:t>
            </a:r>
            <a:endParaRPr lang="en-GB" sz="3200" dirty="0" smtClean="0"/>
          </a:p>
        </p:txBody>
      </p:sp>
      <p:sp>
        <p:nvSpPr>
          <p:cNvPr id="23555" name="Content Placeholder 2"/>
          <p:cNvSpPr>
            <a:spLocks noGrp="1"/>
          </p:cNvSpPr>
          <p:nvPr>
            <p:ph idx="1"/>
          </p:nvPr>
        </p:nvSpPr>
        <p:spPr/>
        <p:txBody>
          <a:bodyPr/>
          <a:lstStyle/>
          <a:p>
            <a:r>
              <a:rPr lang="en-GB" sz="2000" smtClean="0"/>
              <a:t>Fibromuscular tube that is continuous with the epidiymis.</a:t>
            </a:r>
          </a:p>
          <a:p>
            <a:endParaRPr lang="en-GB" sz="2000" smtClean="0"/>
          </a:p>
          <a:p>
            <a:r>
              <a:rPr lang="en-GB" sz="2000" smtClean="0"/>
              <a:t>Enters the abdominopelvic cavity through the inguinal canal and passes along the lateral pelvic wall.</a:t>
            </a:r>
          </a:p>
          <a:p>
            <a:endParaRPr lang="en-GB" sz="2000" smtClean="0"/>
          </a:p>
          <a:p>
            <a:r>
              <a:rPr lang="en-GB" sz="2000" smtClean="0"/>
              <a:t>Crosses over the ureter and the urinary bladder, down towards the prostate gland.</a:t>
            </a:r>
          </a:p>
          <a:p>
            <a:endParaRPr lang="en-GB" sz="2000" smtClean="0"/>
          </a:p>
          <a:p>
            <a:r>
              <a:rPr lang="en-GB" sz="2000" smtClean="0"/>
              <a:t>Lined with pseudostratified columnar epithelium and similar to epididymis, the cells have long stereocilia.</a:t>
            </a:r>
          </a:p>
          <a:p>
            <a:endParaRPr lang="en-GB" sz="2000" smtClean="0"/>
          </a:p>
          <a:p>
            <a:r>
              <a:rPr lang="en-GB" sz="2000" smtClean="0"/>
              <a:t>The lamina propria is rich in elastic fibres and the muscularis is well developed</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457200" y="274638"/>
            <a:ext cx="8229600" cy="1066800"/>
          </a:xfrm>
        </p:spPr>
        <p:txBody>
          <a:bodyPr/>
          <a:lstStyle/>
          <a:p>
            <a:pPr eaLnBrk="1" hangingPunct="1"/>
            <a:r>
              <a:rPr lang="en-GB" sz="3200" b="1" dirty="0" smtClean="0"/>
              <a:t>Seminal Vesicles</a:t>
            </a:r>
          </a:p>
        </p:txBody>
      </p:sp>
      <p:pic>
        <p:nvPicPr>
          <p:cNvPr id="24579" name="Picture 2"/>
          <p:cNvPicPr>
            <a:picLocks noChangeAspect="1" noChangeArrowheads="1"/>
          </p:cNvPicPr>
          <p:nvPr/>
        </p:nvPicPr>
        <p:blipFill>
          <a:blip r:embed="rId2" cstate="print"/>
          <a:srcRect/>
          <a:stretch>
            <a:fillRect/>
          </a:stretch>
        </p:blipFill>
        <p:spPr bwMode="auto">
          <a:xfrm>
            <a:off x="250825" y="1628775"/>
            <a:ext cx="8713788" cy="50403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GB" sz="3200" b="1" dirty="0" smtClean="0"/>
              <a:t>Prostate</a:t>
            </a:r>
          </a:p>
        </p:txBody>
      </p:sp>
      <p:sp>
        <p:nvSpPr>
          <p:cNvPr id="3" name="Content Placeholder 2"/>
          <p:cNvSpPr>
            <a:spLocks noGrp="1"/>
          </p:cNvSpPr>
          <p:nvPr>
            <p:ph sz="half" idx="1"/>
          </p:nvPr>
        </p:nvSpPr>
        <p:spPr>
          <a:xfrm>
            <a:off x="0" y="1484313"/>
            <a:ext cx="4788024" cy="5373687"/>
          </a:xfrm>
        </p:spPr>
        <p:txBody>
          <a:bodyPr/>
          <a:lstStyle/>
          <a:p>
            <a:pPr algn="just">
              <a:defRPr/>
            </a:pPr>
            <a:r>
              <a:rPr lang="en-GB" sz="1300" dirty="0" smtClean="0"/>
              <a:t>The prostate gland is a chestnut-shaped reproductive organ located directly beneath the bladder of the male. It adds secretions to the sperm during the ejaculation of semen. The gland surrounds the urethra, with the diameter in the broadest area being about 4 cm. </a:t>
            </a:r>
          </a:p>
          <a:p>
            <a:pPr algn="just">
              <a:defRPr/>
            </a:pPr>
            <a:r>
              <a:rPr lang="en-GB" sz="1300" dirty="0" smtClean="0"/>
              <a:t>Consists of four zones: transition zone, central zone, peripheral zone (carcinoma) and anterior </a:t>
            </a:r>
            <a:r>
              <a:rPr lang="en-GB" sz="1300" dirty="0" err="1" smtClean="0"/>
              <a:t>fibromuscular</a:t>
            </a:r>
            <a:r>
              <a:rPr lang="en-GB" sz="1300" dirty="0" smtClean="0"/>
              <a:t> </a:t>
            </a:r>
            <a:r>
              <a:rPr lang="en-GB" sz="1300" dirty="0" err="1" smtClean="0"/>
              <a:t>stroma</a:t>
            </a:r>
            <a:r>
              <a:rPr lang="en-GB" sz="1300" dirty="0" smtClean="0"/>
              <a:t>.</a:t>
            </a:r>
          </a:p>
          <a:p>
            <a:pPr algn="just">
              <a:defRPr/>
            </a:pPr>
            <a:r>
              <a:rPr lang="en-GB" sz="1300" dirty="0" smtClean="0"/>
              <a:t>It is a conglomerate of 30 to 50 tubular or saclike glands that secrete fluids into the urethra and ejaculatory ducts. The </a:t>
            </a:r>
            <a:r>
              <a:rPr lang="en-GB" sz="1300" dirty="0" err="1" smtClean="0"/>
              <a:t>secretory</a:t>
            </a:r>
            <a:r>
              <a:rPr lang="en-GB" sz="1300" dirty="0" smtClean="0"/>
              <a:t> ducts and glands are lined with a moist, folded mucous membrane. The folds permit the tissue to expand while storing fluids. Beneath this layer are connective tissues composed of a thick network of elastic fibres and blood vessels. </a:t>
            </a:r>
          </a:p>
          <a:p>
            <a:pPr algn="just">
              <a:defRPr/>
            </a:pPr>
            <a:r>
              <a:rPr lang="en-GB" sz="1300" dirty="0" smtClean="0"/>
              <a:t>In humans, the prostate contributes 15–30 percent of the seminal plasma (or semen). The fluid from the prostate is clear and slightly acidic. It is composed of several protein-splitting enzymes; </a:t>
            </a:r>
            <a:r>
              <a:rPr lang="en-GB" sz="1300" dirty="0" err="1" smtClean="0"/>
              <a:t>fibrolysin</a:t>
            </a:r>
            <a:r>
              <a:rPr lang="en-GB" sz="1300" dirty="0" smtClean="0"/>
              <a:t>, citric acid and acid </a:t>
            </a:r>
            <a:r>
              <a:rPr lang="en-GB" sz="1300" dirty="0" err="1" smtClean="0"/>
              <a:t>phosphatase</a:t>
            </a:r>
            <a:r>
              <a:rPr lang="en-GB" sz="1300" dirty="0" smtClean="0"/>
              <a:t>, which help to increase the acidity; and other constituents, including ions and compounds of sodium, zinc, calcium, and potassium.</a:t>
            </a:r>
          </a:p>
          <a:p>
            <a:pPr algn="just">
              <a:defRPr/>
            </a:pPr>
            <a:r>
              <a:rPr lang="en-GB" sz="1300" dirty="0" smtClean="0"/>
              <a:t>Normally the prostate reaches its mature size at puberty. Around the age of 50, the size of the prostate and the amount of its secretions commonly decrease. Increase in size after midlife, often making urination difficult, may occur as a result of inflammation or malignancy. </a:t>
            </a:r>
          </a:p>
          <a:p>
            <a:pPr>
              <a:defRPr/>
            </a:pPr>
            <a:endParaRPr lang="en-GB" sz="1290" dirty="0" smtClean="0"/>
          </a:p>
          <a:p>
            <a:pPr>
              <a:buFont typeface="Arial" charset="0"/>
              <a:buNone/>
              <a:defRPr/>
            </a:pPr>
            <a:r>
              <a:rPr lang="en-GB" sz="1290" dirty="0" smtClean="0"/>
              <a:t> </a:t>
            </a:r>
          </a:p>
          <a:p>
            <a:pPr>
              <a:defRPr/>
            </a:pPr>
            <a:endParaRPr lang="en-GB" dirty="0"/>
          </a:p>
        </p:txBody>
      </p:sp>
      <p:pic>
        <p:nvPicPr>
          <p:cNvPr id="25604" name="Picture 2" descr="C:\Documents and Settings\layi.IC\Desktop\ScreenHunter_83 Dec. 20 16.10.jpg"/>
          <p:cNvPicPr>
            <a:picLocks noGrp="1" noChangeAspect="1" noChangeArrowheads="1"/>
          </p:cNvPicPr>
          <p:nvPr>
            <p:ph sz="half" idx="2"/>
          </p:nvPr>
        </p:nvPicPr>
        <p:blipFill>
          <a:blip r:embed="rId2" cstate="print"/>
          <a:srcRect/>
          <a:stretch>
            <a:fillRect/>
          </a:stretch>
        </p:blipFill>
        <p:spPr>
          <a:xfrm>
            <a:off x="4716463" y="1633538"/>
            <a:ext cx="3959225" cy="4457700"/>
          </a:xfr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GB" sz="3200" b="1" dirty="0" err="1" smtClean="0"/>
              <a:t>Bulbourethral</a:t>
            </a:r>
            <a:r>
              <a:rPr lang="en-GB" sz="3200" b="1" dirty="0" smtClean="0"/>
              <a:t> glands</a:t>
            </a:r>
            <a:endParaRPr lang="en-GB" sz="3200" dirty="0" smtClean="0"/>
          </a:p>
        </p:txBody>
      </p:sp>
      <p:sp>
        <p:nvSpPr>
          <p:cNvPr id="26627" name="Content Placeholder 2"/>
          <p:cNvSpPr>
            <a:spLocks noGrp="1"/>
          </p:cNvSpPr>
          <p:nvPr>
            <p:ph sz="half" idx="1"/>
          </p:nvPr>
        </p:nvSpPr>
        <p:spPr/>
        <p:txBody>
          <a:bodyPr/>
          <a:lstStyle/>
          <a:p>
            <a:pPr algn="just">
              <a:buFont typeface="Arial" charset="0"/>
              <a:buAutoNum type="arabicPeriod"/>
            </a:pPr>
            <a:r>
              <a:rPr lang="en-GB" sz="1400" smtClean="0"/>
              <a:t>Bulbourethral gland (Cowper’s Gland),  are two pea-shaped glands in the male, located beneath the prostate gland at the beginning of the internal portion of the penis; they add fluids to semen during the process of ejaculation.</a:t>
            </a:r>
          </a:p>
          <a:p>
            <a:pPr algn="just">
              <a:buFont typeface="Arial" charset="0"/>
              <a:buAutoNum type="arabicPeriod"/>
            </a:pPr>
            <a:r>
              <a:rPr lang="en-GB" sz="1400" smtClean="0"/>
              <a:t>The glands, which measure about 1 cm in diameter, have ducts that empty into the urethra. They are composed of a network of small tubes, or tubules, and saclike structures. Between the tubules are fibres of muscle and elastic tissue that give the glands structural support. Cells within the tubules and sacs contain droplets of mucus, a thick protein compound. </a:t>
            </a:r>
          </a:p>
          <a:p>
            <a:pPr algn="just">
              <a:buFont typeface="Arial" charset="0"/>
              <a:buAutoNum type="arabicPeriod"/>
            </a:pPr>
            <a:r>
              <a:rPr lang="en-GB" sz="1400" smtClean="0"/>
              <a:t>In response to sexual stimulation, these glands secrete an alkaline mucus-like fluid which acts as a lubricant by neutralising the acidity of the urine residue in the urethra before the semen is ejaculated; it also helps to neutralise the acidity of the vagina. </a:t>
            </a:r>
          </a:p>
        </p:txBody>
      </p:sp>
      <p:pic>
        <p:nvPicPr>
          <p:cNvPr id="26628" name="Picture 2" descr="C:\Documents and Settings\layi.IC\Desktop\ScreenHunter_82 Dec. 20 15.42.jpg"/>
          <p:cNvPicPr>
            <a:picLocks noGrp="1" noChangeAspect="1" noChangeArrowheads="1"/>
          </p:cNvPicPr>
          <p:nvPr>
            <p:ph sz="half" idx="2"/>
          </p:nvPr>
        </p:nvPicPr>
        <p:blipFill>
          <a:blip r:embed="rId2" cstate="print"/>
          <a:srcRect/>
          <a:stretch>
            <a:fillRect/>
          </a:stretch>
        </p:blipFill>
        <p:spPr>
          <a:xfrm>
            <a:off x="4859338" y="1628775"/>
            <a:ext cx="3889375" cy="4392613"/>
          </a:xfr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r>
              <a:rPr lang="en-GB" sz="3200" b="1" dirty="0" smtClean="0"/>
              <a:t>Functions</a:t>
            </a:r>
          </a:p>
        </p:txBody>
      </p:sp>
      <p:sp>
        <p:nvSpPr>
          <p:cNvPr id="4099" name="Content Placeholder 2"/>
          <p:cNvSpPr>
            <a:spLocks noGrp="1"/>
          </p:cNvSpPr>
          <p:nvPr>
            <p:ph idx="1"/>
          </p:nvPr>
        </p:nvSpPr>
        <p:spPr/>
        <p:txBody>
          <a:bodyPr/>
          <a:lstStyle/>
          <a:p>
            <a:r>
              <a:rPr lang="en-GB" sz="2400" smtClean="0"/>
              <a:t>To produce and secrete male sex hormones responsible for maintaining the male reproductive system </a:t>
            </a:r>
          </a:p>
          <a:p>
            <a:endParaRPr lang="en-GB" sz="2400" smtClean="0"/>
          </a:p>
          <a:p>
            <a:r>
              <a:rPr lang="en-GB" sz="2400" smtClean="0"/>
              <a:t>To produce, maintain and transport sperm and protective fluids</a:t>
            </a:r>
          </a:p>
          <a:p>
            <a:endParaRPr lang="en-GB" sz="2400" smtClean="0"/>
          </a:p>
          <a:p>
            <a:r>
              <a:rPr lang="en-GB" sz="2400" smtClean="0"/>
              <a:t>To discharge sperm within the female reproductive tract during intercourse</a:t>
            </a:r>
          </a:p>
          <a:p>
            <a:endParaRPr lang="en-GB" sz="2400" smtClean="0"/>
          </a:p>
          <a:p>
            <a:endParaRPr lang="en-GB" sz="2000" smtClean="0"/>
          </a:p>
          <a:p>
            <a:endParaRPr lang="en-GB" sz="2000"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457200" y="274638"/>
            <a:ext cx="8229600" cy="922337"/>
          </a:xfrm>
        </p:spPr>
        <p:txBody>
          <a:bodyPr/>
          <a:lstStyle/>
          <a:p>
            <a:pPr eaLnBrk="1" hangingPunct="1"/>
            <a:r>
              <a:rPr lang="en-GB" sz="3200" b="1" smtClean="0"/>
              <a:t>Urethra and Ejaculation</a:t>
            </a:r>
          </a:p>
        </p:txBody>
      </p:sp>
      <p:pic>
        <p:nvPicPr>
          <p:cNvPr id="27651" name="Picture 2"/>
          <p:cNvPicPr>
            <a:picLocks noChangeAspect="1" noChangeArrowheads="1"/>
          </p:cNvPicPr>
          <p:nvPr/>
        </p:nvPicPr>
        <p:blipFill>
          <a:blip r:embed="rId2" cstate="print"/>
          <a:srcRect/>
          <a:stretch>
            <a:fillRect/>
          </a:stretch>
        </p:blipFill>
        <p:spPr bwMode="auto">
          <a:xfrm>
            <a:off x="323850" y="1484313"/>
            <a:ext cx="8483600" cy="51133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GB" sz="3200" b="1" smtClean="0"/>
              <a:t>Further Readings</a:t>
            </a:r>
          </a:p>
        </p:txBody>
      </p:sp>
      <p:sp>
        <p:nvSpPr>
          <p:cNvPr id="28675" name="Content Placeholder 2"/>
          <p:cNvSpPr>
            <a:spLocks noGrp="1"/>
          </p:cNvSpPr>
          <p:nvPr>
            <p:ph idx="1"/>
          </p:nvPr>
        </p:nvSpPr>
        <p:spPr/>
        <p:txBody>
          <a:bodyPr/>
          <a:lstStyle/>
          <a:p>
            <a:r>
              <a:rPr lang="en-GB" sz="1800" smtClean="0"/>
              <a:t>Nef S &amp; Parada LS (1999) Cryptorchidism in mice mutant for </a:t>
            </a:r>
            <a:r>
              <a:rPr lang="en-GB" sz="1800" i="1" smtClean="0"/>
              <a:t>Insl3</a:t>
            </a:r>
            <a:r>
              <a:rPr lang="en-GB" sz="1800" smtClean="0"/>
              <a:t>: </a:t>
            </a:r>
            <a:r>
              <a:rPr lang="en-GB" sz="1800" i="1" smtClean="0"/>
              <a:t>Nature Genetics Vol. 22 pp 295 – 99. </a:t>
            </a:r>
          </a:p>
          <a:p>
            <a:endParaRPr lang="en-GB" sz="1800" smtClean="0"/>
          </a:p>
          <a:p>
            <a:r>
              <a:rPr lang="en-GB" sz="1800" smtClean="0"/>
              <a:t>Nef S &amp; Parada LS (2000) Hormones in male sexual development: </a:t>
            </a:r>
            <a:r>
              <a:rPr lang="en-GB" sz="1800" i="1" smtClean="0"/>
              <a:t>Genes Dev. 2000 14: 3075-3086.</a:t>
            </a:r>
          </a:p>
          <a:p>
            <a:endParaRPr lang="en-GB" sz="1800" smtClean="0"/>
          </a:p>
          <a:p>
            <a:r>
              <a:rPr lang="en-GB" sz="1800" smtClean="0"/>
              <a:t>Kumagai J et al. (2002) INSL3/Leydig insulin-like peptide activates the LGR8 receptor important in testis descent: JBC Vol. 277(35), pp. 31283–31286.</a:t>
            </a:r>
          </a:p>
          <a:p>
            <a:endParaRPr lang="en-GB" sz="1800" smtClean="0"/>
          </a:p>
          <a:p>
            <a:r>
              <a:rPr lang="en-GB" sz="1800" smtClean="0"/>
              <a:t>Hughes I &amp; Acerini CL (2008) Factors controlling testis descent: </a:t>
            </a:r>
            <a:r>
              <a:rPr lang="en-GB" sz="1800" i="1" smtClean="0"/>
              <a:t>Eur J Endocrinol 159: S75 – S82.</a:t>
            </a:r>
          </a:p>
          <a:p>
            <a:endParaRPr lang="en-GB" sz="1800" i="1" smtClean="0"/>
          </a:p>
          <a:p>
            <a:r>
              <a:rPr lang="en-GB" sz="1800" smtClean="0"/>
              <a:t>Bay K et al. (2011) Testicular descent: INSL3, testosterone, genes and the intrauterine milieu; </a:t>
            </a:r>
            <a:r>
              <a:rPr lang="en-GB" sz="1800" i="1" smtClean="0"/>
              <a:t>Nature Reviews, Vol. 8 pp188 – 196</a:t>
            </a:r>
            <a:r>
              <a:rPr lang="en-GB" sz="1800" smtClean="0"/>
              <a:t>.</a:t>
            </a:r>
          </a:p>
          <a:p>
            <a:endParaRPr lang="en-GB" sz="1800" smtClean="0"/>
          </a:p>
          <a:p>
            <a:endParaRPr lang="en-GB" sz="1800" smtClean="0"/>
          </a:p>
          <a:p>
            <a:endParaRPr lang="en-GB" sz="1800" smtClean="0"/>
          </a:p>
          <a:p>
            <a:endParaRPr lang="en-GB" sz="2000" smtClean="0"/>
          </a:p>
          <a:p>
            <a:endParaRPr lang="en-GB" sz="2000" i="1" smtClean="0">
              <a:latin typeface="Arial" charset="0"/>
              <a:cs typeface="Arial" charset="0"/>
            </a:endParaRPr>
          </a:p>
          <a:p>
            <a:pPr>
              <a:buFont typeface="Arial" charset="0"/>
              <a:buNone/>
            </a:pPr>
            <a:endParaRPr lang="en-GB" sz="2000" i="1" smtClean="0">
              <a:latin typeface="Arial" charset="0"/>
              <a:cs typeface="Arial"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lang="en-GB" sz="3200" b="1" dirty="0" smtClean="0"/>
              <a:t>How does the system function?</a:t>
            </a:r>
          </a:p>
        </p:txBody>
      </p:sp>
      <p:sp>
        <p:nvSpPr>
          <p:cNvPr id="5123" name="Content Placeholder 2"/>
          <p:cNvSpPr>
            <a:spLocks noGrp="1"/>
          </p:cNvSpPr>
          <p:nvPr>
            <p:ph idx="1"/>
          </p:nvPr>
        </p:nvSpPr>
        <p:spPr/>
        <p:txBody>
          <a:bodyPr/>
          <a:lstStyle/>
          <a:p>
            <a:pPr>
              <a:defRPr/>
            </a:pPr>
            <a:r>
              <a:rPr lang="en-GB" sz="1550" dirty="0" smtClean="0"/>
              <a:t>The entire system is dependent on hormones. The three main hormones involved are:</a:t>
            </a:r>
          </a:p>
          <a:p>
            <a:pPr>
              <a:defRPr/>
            </a:pPr>
            <a:endParaRPr lang="en-GB" sz="1550" dirty="0" smtClean="0"/>
          </a:p>
          <a:p>
            <a:pPr>
              <a:defRPr/>
            </a:pPr>
            <a:r>
              <a:rPr lang="en-GB" sz="1550" dirty="0" smtClean="0"/>
              <a:t>The </a:t>
            </a:r>
            <a:r>
              <a:rPr lang="en-GB" sz="1550" dirty="0" err="1" smtClean="0"/>
              <a:t>gonadotropins</a:t>
            </a:r>
            <a:r>
              <a:rPr lang="en-GB" sz="1550" dirty="0" smtClean="0"/>
              <a:t>, LH and FSH and Testosterone (T). LH and FSH are the main regulators of postnatal testicular action.</a:t>
            </a:r>
          </a:p>
          <a:p>
            <a:pPr>
              <a:defRPr/>
            </a:pPr>
            <a:endParaRPr lang="en-GB" sz="1550" dirty="0" smtClean="0"/>
          </a:p>
          <a:p>
            <a:pPr>
              <a:defRPr/>
            </a:pPr>
            <a:r>
              <a:rPr lang="en-GB" sz="1550" b="1" u="sng" dirty="0" smtClean="0"/>
              <a:t>LH</a:t>
            </a:r>
            <a:r>
              <a:rPr lang="en-GB" sz="1550" b="1" dirty="0" smtClean="0"/>
              <a:t>: </a:t>
            </a:r>
            <a:r>
              <a:rPr lang="en-GB" sz="1550" dirty="0" smtClean="0"/>
              <a:t>Stimulates the </a:t>
            </a:r>
            <a:r>
              <a:rPr lang="en-GB" sz="1550" dirty="0" err="1" smtClean="0"/>
              <a:t>Leydig</a:t>
            </a:r>
            <a:r>
              <a:rPr lang="en-GB" sz="1550" dirty="0" smtClean="0"/>
              <a:t> cells production of testosterone, which is required for spermatogenesis.</a:t>
            </a:r>
          </a:p>
          <a:p>
            <a:pPr>
              <a:defRPr/>
            </a:pPr>
            <a:endParaRPr lang="en-GB" sz="1550" dirty="0" smtClean="0"/>
          </a:p>
          <a:p>
            <a:pPr>
              <a:defRPr/>
            </a:pPr>
            <a:r>
              <a:rPr lang="en-GB" sz="1550" dirty="0" smtClean="0"/>
              <a:t> </a:t>
            </a:r>
            <a:r>
              <a:rPr lang="en-GB" sz="1550" b="1" u="sng" dirty="0" smtClean="0"/>
              <a:t>FSH</a:t>
            </a:r>
            <a:r>
              <a:rPr lang="en-GB" sz="1550" b="1" dirty="0" smtClean="0"/>
              <a:t>: </a:t>
            </a:r>
            <a:r>
              <a:rPr lang="en-GB" sz="1550" dirty="0" smtClean="0"/>
              <a:t>Regulates the </a:t>
            </a:r>
            <a:r>
              <a:rPr lang="en-GB" sz="1550" dirty="0" err="1" smtClean="0"/>
              <a:t>Sertoli</a:t>
            </a:r>
            <a:r>
              <a:rPr lang="en-GB" sz="1550" dirty="0" smtClean="0"/>
              <a:t> cell function. </a:t>
            </a:r>
          </a:p>
          <a:p>
            <a:pPr>
              <a:defRPr/>
            </a:pPr>
            <a:endParaRPr lang="en-GB" sz="1550" dirty="0" smtClean="0"/>
          </a:p>
          <a:p>
            <a:pPr>
              <a:defRPr/>
            </a:pPr>
            <a:r>
              <a:rPr lang="en-GB" sz="1550" b="1" u="sng" dirty="0" smtClean="0"/>
              <a:t>Testosterone</a:t>
            </a:r>
            <a:r>
              <a:rPr lang="en-GB" sz="1550" b="1" dirty="0" smtClean="0"/>
              <a:t>: </a:t>
            </a:r>
            <a:r>
              <a:rPr lang="en-GB" sz="1550" dirty="0" smtClean="0"/>
              <a:t>Responsible for the development of male characteristics, including muscle mass and strength, fat distribution, bone mass, facial hair growth, voice change, and sex drive.</a:t>
            </a:r>
          </a:p>
          <a:p>
            <a:pPr>
              <a:defRPr/>
            </a:pPr>
            <a:endParaRPr lang="en-GB" sz="1550" dirty="0" smtClean="0"/>
          </a:p>
          <a:p>
            <a:pPr>
              <a:defRPr/>
            </a:pPr>
            <a:r>
              <a:rPr lang="en-GB" sz="1550" dirty="0" smtClean="0"/>
              <a:t>In rodents, T production starts independently from endogenous circulating </a:t>
            </a:r>
            <a:r>
              <a:rPr lang="en-GB" sz="1550" dirty="0" err="1" smtClean="0"/>
              <a:t>gonadotropins</a:t>
            </a:r>
            <a:r>
              <a:rPr lang="en-GB" sz="1550" dirty="0" smtClean="0"/>
              <a:t> and </a:t>
            </a:r>
            <a:r>
              <a:rPr lang="en-GB" sz="1550" dirty="0" err="1" smtClean="0"/>
              <a:t>Leydig</a:t>
            </a:r>
            <a:r>
              <a:rPr lang="en-GB" sz="1550" dirty="0" smtClean="0"/>
              <a:t> cells become dependent on </a:t>
            </a:r>
            <a:r>
              <a:rPr lang="en-GB" sz="1550" dirty="0" err="1" smtClean="0"/>
              <a:t>gonadotropins</a:t>
            </a:r>
            <a:r>
              <a:rPr lang="en-GB" sz="1550" dirty="0" smtClean="0"/>
              <a:t> shortly after birth. Unlike in rodents, human </a:t>
            </a:r>
            <a:r>
              <a:rPr lang="en-GB" sz="1550" dirty="0" err="1" smtClean="0"/>
              <a:t>fetal</a:t>
            </a:r>
            <a:r>
              <a:rPr lang="en-GB" sz="1550" dirty="0" smtClean="0"/>
              <a:t> testis binds </a:t>
            </a:r>
            <a:r>
              <a:rPr lang="en-GB" sz="1550" dirty="0" err="1" smtClean="0"/>
              <a:t>hCG</a:t>
            </a:r>
            <a:r>
              <a:rPr lang="en-GB" sz="1550" dirty="0" smtClean="0"/>
              <a:t> and physiologic levels of </a:t>
            </a:r>
            <a:r>
              <a:rPr lang="en-GB" sz="1550" dirty="0" err="1" smtClean="0"/>
              <a:t>hCG</a:t>
            </a:r>
            <a:r>
              <a:rPr lang="en-GB" sz="1550" dirty="0" smtClean="0"/>
              <a:t> stimulate T production already at early pregnancy, at least from 14 weeks of gestatio</a:t>
            </a:r>
            <a:r>
              <a:rPr lang="en-GB" sz="1600" dirty="0" smtClean="0"/>
              <a:t>n.  </a:t>
            </a:r>
          </a:p>
          <a:p>
            <a:pPr>
              <a:defRPr/>
            </a:pPr>
            <a:endParaRPr lang="en-GB" sz="2000" dirty="0" smtClean="0"/>
          </a:p>
          <a:p>
            <a:pPr>
              <a:defRPr/>
            </a:pPr>
            <a:endParaRPr lang="en-GB" dirty="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GB" sz="3200" b="1" dirty="0" smtClean="0"/>
              <a:t>Testicular descent and migration</a:t>
            </a:r>
            <a:endParaRPr lang="en-GB" sz="3200" dirty="0" smtClean="0"/>
          </a:p>
        </p:txBody>
      </p:sp>
      <p:sp>
        <p:nvSpPr>
          <p:cNvPr id="7171" name="Content Placeholder 2"/>
          <p:cNvSpPr>
            <a:spLocks noGrp="1"/>
          </p:cNvSpPr>
          <p:nvPr>
            <p:ph idx="1"/>
          </p:nvPr>
        </p:nvSpPr>
        <p:spPr/>
        <p:txBody>
          <a:bodyPr/>
          <a:lstStyle/>
          <a:p>
            <a:pPr>
              <a:defRPr/>
            </a:pPr>
            <a:r>
              <a:rPr lang="en-GB" sz="1450" dirty="0" smtClean="0"/>
              <a:t>Testes descent is the male-specific developmental process by which the gonads descend from their original position in the </a:t>
            </a:r>
            <a:r>
              <a:rPr lang="en-GB" sz="1450" dirty="0" err="1" smtClean="0"/>
              <a:t>urogenital</a:t>
            </a:r>
            <a:r>
              <a:rPr lang="en-GB" sz="1450" dirty="0" smtClean="0"/>
              <a:t> ridge to the final position in the scrotum. In humans, it occurs during </a:t>
            </a:r>
            <a:r>
              <a:rPr lang="en-GB" sz="1450" dirty="0" err="1" smtClean="0"/>
              <a:t>fetal</a:t>
            </a:r>
            <a:r>
              <a:rPr lang="en-GB" sz="1450" dirty="0" smtClean="0"/>
              <a:t> development and should be completed before birth.</a:t>
            </a:r>
          </a:p>
          <a:p>
            <a:pPr>
              <a:defRPr/>
            </a:pPr>
            <a:endParaRPr lang="en-GB" sz="1450" dirty="0" smtClean="0"/>
          </a:p>
          <a:p>
            <a:pPr>
              <a:defRPr/>
            </a:pPr>
            <a:r>
              <a:rPr lang="en-GB" sz="1450" dirty="0" smtClean="0"/>
              <a:t>Major actors of the descent are T and insulin-like peptide 3 (INSL3). </a:t>
            </a:r>
          </a:p>
          <a:p>
            <a:pPr>
              <a:defRPr/>
            </a:pPr>
            <a:endParaRPr lang="en-GB" sz="1450" dirty="0" smtClean="0"/>
          </a:p>
          <a:p>
            <a:pPr>
              <a:defRPr/>
            </a:pPr>
            <a:r>
              <a:rPr lang="en-GB" sz="1450" dirty="0" smtClean="0"/>
              <a:t>Incomplete descent of the testes (</a:t>
            </a:r>
            <a:r>
              <a:rPr lang="en-GB" sz="1450" dirty="0" err="1" smtClean="0"/>
              <a:t>cryptorchidism</a:t>
            </a:r>
            <a:r>
              <a:rPr lang="en-GB" sz="1450" dirty="0" smtClean="0"/>
              <a:t>) is one of the most common male congenital disorders. </a:t>
            </a:r>
          </a:p>
          <a:p>
            <a:pPr>
              <a:buFont typeface="Arial" charset="0"/>
              <a:buNone/>
              <a:defRPr/>
            </a:pPr>
            <a:endParaRPr lang="en-GB" sz="1450" dirty="0" smtClean="0"/>
          </a:p>
          <a:p>
            <a:pPr>
              <a:defRPr/>
            </a:pPr>
            <a:r>
              <a:rPr lang="en-GB" sz="1450" b="1" u="sng" dirty="0" smtClean="0"/>
              <a:t>MAMMALIAN SEX DIFFERENTIATION</a:t>
            </a:r>
          </a:p>
          <a:p>
            <a:pPr>
              <a:defRPr/>
            </a:pPr>
            <a:endParaRPr lang="en-GB" sz="1450" b="1" u="sng" dirty="0" smtClean="0"/>
          </a:p>
          <a:p>
            <a:pPr>
              <a:defRPr/>
            </a:pPr>
            <a:r>
              <a:rPr lang="en-GB" sz="1450" dirty="0" smtClean="0"/>
              <a:t>The embryonic gonad begins differentiation into either testis or ovary at around gestational week 6. The determination of sex in mammals is strictly chromosomal, with the male being the heterogametic sex (XY) and the female the homogametic sex (XX).  In the presence of the male-determining Y chromosome, a cascade of events is initiated leading to the development of the testes. These includes germ cell migration into the gonad, differentiation and migration of </a:t>
            </a:r>
            <a:r>
              <a:rPr lang="en-GB" sz="1450" dirty="0" err="1" smtClean="0"/>
              <a:t>Sertoli</a:t>
            </a:r>
            <a:r>
              <a:rPr lang="en-GB" sz="1450" dirty="0" smtClean="0"/>
              <a:t> cells, formation of the </a:t>
            </a:r>
            <a:r>
              <a:rPr lang="en-GB" sz="1450" dirty="0" err="1" smtClean="0"/>
              <a:t>seminiferous</a:t>
            </a:r>
            <a:r>
              <a:rPr lang="en-GB" sz="1450" dirty="0" smtClean="0"/>
              <a:t> cords around the </a:t>
            </a:r>
            <a:r>
              <a:rPr lang="en-GB" sz="1450" dirty="0" err="1" smtClean="0"/>
              <a:t>Sertoli</a:t>
            </a:r>
            <a:r>
              <a:rPr lang="en-GB" sz="1450" dirty="0" smtClean="0"/>
              <a:t> cells and the development of hormone producing </a:t>
            </a:r>
            <a:r>
              <a:rPr lang="en-GB" sz="1450" dirty="0" err="1" smtClean="0"/>
              <a:t>Leydig</a:t>
            </a:r>
            <a:r>
              <a:rPr lang="en-GB" sz="1450" dirty="0" smtClean="0"/>
              <a:t> cells.</a:t>
            </a:r>
          </a:p>
          <a:p>
            <a:pPr>
              <a:defRPr/>
            </a:pPr>
            <a:endParaRPr lang="en-GB" sz="2000" dirty="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GB" sz="3200" b="1" dirty="0" smtClean="0"/>
              <a:t>Phases of testicular descent</a:t>
            </a:r>
          </a:p>
        </p:txBody>
      </p:sp>
      <p:sp>
        <p:nvSpPr>
          <p:cNvPr id="7171" name="Content Placeholder 2"/>
          <p:cNvSpPr>
            <a:spLocks noGrp="1"/>
          </p:cNvSpPr>
          <p:nvPr>
            <p:ph idx="1"/>
          </p:nvPr>
        </p:nvSpPr>
        <p:spPr/>
        <p:txBody>
          <a:bodyPr/>
          <a:lstStyle/>
          <a:p>
            <a:r>
              <a:rPr lang="en-GB" sz="1700" smtClean="0"/>
              <a:t>Two stage model proposed by Hutson et al, 1997:</a:t>
            </a:r>
          </a:p>
          <a:p>
            <a:pPr>
              <a:buFont typeface="Arial" charset="0"/>
              <a:buNone/>
            </a:pPr>
            <a:endParaRPr lang="en-GB" sz="1700" smtClean="0"/>
          </a:p>
          <a:p>
            <a:r>
              <a:rPr lang="en-GB" sz="1700" smtClean="0"/>
              <a:t> </a:t>
            </a:r>
            <a:r>
              <a:rPr lang="en-GB" sz="1700" b="1" smtClean="0"/>
              <a:t>Intra-abdominal phase</a:t>
            </a:r>
          </a:p>
          <a:p>
            <a:pPr>
              <a:buFont typeface="Arial" charset="0"/>
              <a:buNone/>
            </a:pPr>
            <a:r>
              <a:rPr lang="en-GB" sz="1700" smtClean="0"/>
              <a:t>      - Androgen-dependent regression of cranial suspensory ligament (CSL)</a:t>
            </a:r>
          </a:p>
          <a:p>
            <a:pPr>
              <a:buFont typeface="Arial" charset="0"/>
              <a:buNone/>
            </a:pPr>
            <a:r>
              <a:rPr lang="en-GB" sz="1700" smtClean="0"/>
              <a:t>      - Insl3-mediated gubernaculum outgrowth</a:t>
            </a:r>
          </a:p>
          <a:p>
            <a:pPr>
              <a:buFont typeface="Arial" charset="0"/>
              <a:buNone/>
            </a:pPr>
            <a:r>
              <a:rPr lang="en-GB" sz="1700" smtClean="0"/>
              <a:t>      - Some evidence from animal models and human inter-sex conditions      supports a role for Müllerian inhibiting substance (MIS), believed to cause regression indirectly through its effects on the mesenchymal cells surrounding the Müllerian ducts. However, these</a:t>
            </a:r>
          </a:p>
          <a:p>
            <a:pPr>
              <a:buFont typeface="Arial" charset="0"/>
              <a:buNone/>
            </a:pPr>
            <a:r>
              <a:rPr lang="en-GB" sz="1700" smtClean="0"/>
              <a:t>      observations have not been translated into direct evidence for a role for MIS experimentally.</a:t>
            </a:r>
          </a:p>
          <a:p>
            <a:pPr>
              <a:buFont typeface="Arial" charset="0"/>
              <a:buNone/>
            </a:pPr>
            <a:endParaRPr lang="en-GB" sz="1700" smtClean="0"/>
          </a:p>
          <a:p>
            <a:r>
              <a:rPr lang="en-GB" sz="1700" b="1" smtClean="0"/>
              <a:t>Inguinoscrotal phase</a:t>
            </a:r>
          </a:p>
          <a:p>
            <a:pPr>
              <a:buFont typeface="Arial" charset="0"/>
              <a:buNone/>
            </a:pPr>
            <a:r>
              <a:rPr lang="en-GB" sz="1700" smtClean="0"/>
              <a:t>      - Dilation/masculinisation of inguinal canal</a:t>
            </a:r>
          </a:p>
          <a:p>
            <a:pPr>
              <a:buFont typeface="Arial" charset="0"/>
              <a:buNone/>
            </a:pPr>
            <a:r>
              <a:rPr lang="en-GB" sz="1700" smtClean="0"/>
              <a:t>      - Androgen-mediated gubernaculum regression</a:t>
            </a:r>
          </a:p>
          <a:p>
            <a:pPr>
              <a:buFont typeface="Arial" charset="0"/>
              <a:buNone/>
            </a:pPr>
            <a:endParaRPr lang="en-GB" sz="2000" smtClean="0"/>
          </a:p>
          <a:p>
            <a:endParaRPr lang="en-GB" smtClean="0"/>
          </a:p>
          <a:p>
            <a:pPr>
              <a:buFont typeface="Arial" charset="0"/>
              <a:buNone/>
            </a:pPr>
            <a:endParaRPr lang="en-GB"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GB" sz="3200" b="1" dirty="0" smtClean="0"/>
              <a:t>Role of </a:t>
            </a:r>
            <a:r>
              <a:rPr lang="en-GB" sz="3200" b="1" dirty="0" err="1" smtClean="0"/>
              <a:t>gubernaculum</a:t>
            </a:r>
            <a:r>
              <a:rPr lang="en-GB" sz="3200" b="1" dirty="0" smtClean="0"/>
              <a:t> in testicular descent  (1)</a:t>
            </a:r>
          </a:p>
        </p:txBody>
      </p:sp>
      <p:pic>
        <p:nvPicPr>
          <p:cNvPr id="9219" name="Picture 2"/>
          <p:cNvPicPr>
            <a:picLocks noChangeAspect="1" noChangeArrowheads="1"/>
          </p:cNvPicPr>
          <p:nvPr/>
        </p:nvPicPr>
        <p:blipFill>
          <a:blip r:embed="rId2" cstate="print"/>
          <a:srcRect/>
          <a:stretch>
            <a:fillRect/>
          </a:stretch>
        </p:blipFill>
        <p:spPr bwMode="auto">
          <a:xfrm>
            <a:off x="323850" y="2060575"/>
            <a:ext cx="4176713" cy="4681538"/>
          </a:xfrm>
          <a:prstGeom prst="rect">
            <a:avLst/>
          </a:prstGeom>
          <a:noFill/>
          <a:ln w="28575">
            <a:solidFill>
              <a:schemeClr val="tx1"/>
            </a:solidFill>
            <a:miter lim="800000"/>
            <a:headEnd/>
            <a:tailEnd/>
          </a:ln>
        </p:spPr>
      </p:pic>
      <p:pic>
        <p:nvPicPr>
          <p:cNvPr id="9220" name="Picture 3"/>
          <p:cNvPicPr>
            <a:picLocks noChangeAspect="1" noChangeArrowheads="1"/>
          </p:cNvPicPr>
          <p:nvPr/>
        </p:nvPicPr>
        <p:blipFill>
          <a:blip r:embed="rId3" cstate="print"/>
          <a:srcRect/>
          <a:stretch>
            <a:fillRect/>
          </a:stretch>
        </p:blipFill>
        <p:spPr bwMode="auto">
          <a:xfrm>
            <a:off x="4716463" y="2060575"/>
            <a:ext cx="4176712" cy="4681538"/>
          </a:xfrm>
          <a:prstGeom prst="rect">
            <a:avLst/>
          </a:prstGeom>
          <a:noFill/>
          <a:ln w="28575">
            <a:solidFill>
              <a:schemeClr val="tx1"/>
            </a:solidFill>
            <a:miter lim="800000"/>
            <a:headEnd/>
            <a:tailEnd/>
          </a:ln>
        </p:spPr>
      </p:pic>
      <p:sp>
        <p:nvSpPr>
          <p:cNvPr id="9221" name="Rectangle 4"/>
          <p:cNvSpPr>
            <a:spLocks noChangeArrowheads="1"/>
          </p:cNvSpPr>
          <p:nvPr/>
        </p:nvSpPr>
        <p:spPr bwMode="auto">
          <a:xfrm>
            <a:off x="539750" y="1484313"/>
            <a:ext cx="8353425" cy="354012"/>
          </a:xfrm>
          <a:prstGeom prst="rect">
            <a:avLst/>
          </a:prstGeom>
          <a:noFill/>
          <a:ln w="9525">
            <a:noFill/>
            <a:miter lim="800000"/>
            <a:headEnd/>
            <a:tailEnd/>
          </a:ln>
        </p:spPr>
        <p:txBody>
          <a:bodyPr>
            <a:spAutoFit/>
          </a:bodyPr>
          <a:lstStyle/>
          <a:p>
            <a:pPr>
              <a:defRPr/>
            </a:pPr>
            <a:r>
              <a:rPr lang="en-GB" sz="1700" dirty="0">
                <a:latin typeface="+mn-lt"/>
              </a:rPr>
              <a:t>1. </a:t>
            </a:r>
            <a:r>
              <a:rPr lang="en-GB" sz="1700" dirty="0" err="1">
                <a:latin typeface="+mn-lt"/>
              </a:rPr>
              <a:t>Gubernaculum</a:t>
            </a:r>
            <a:r>
              <a:rPr lang="en-GB" sz="1700" dirty="0">
                <a:latin typeface="+mn-lt"/>
              </a:rPr>
              <a:t> penetrates the inguinal ring and grows rapidly from the distal end</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GB" sz="3200" b="1" dirty="0" smtClean="0"/>
              <a:t>Role of </a:t>
            </a:r>
            <a:r>
              <a:rPr lang="en-GB" sz="3200" b="1" dirty="0" err="1" smtClean="0"/>
              <a:t>gubernaculum</a:t>
            </a:r>
            <a:r>
              <a:rPr lang="en-GB" sz="3200" b="1" dirty="0" smtClean="0"/>
              <a:t> in testicular descent  (2)</a:t>
            </a:r>
            <a:endParaRPr lang="en-GB" sz="3200" dirty="0" smtClean="0"/>
          </a:p>
        </p:txBody>
      </p:sp>
      <p:sp>
        <p:nvSpPr>
          <p:cNvPr id="4" name="Rectangle 3"/>
          <p:cNvSpPr/>
          <p:nvPr/>
        </p:nvSpPr>
        <p:spPr>
          <a:xfrm>
            <a:off x="468313" y="1341438"/>
            <a:ext cx="8280400" cy="630237"/>
          </a:xfrm>
          <a:prstGeom prst="rect">
            <a:avLst/>
          </a:prstGeom>
        </p:spPr>
        <p:txBody>
          <a:bodyPr>
            <a:spAutoFit/>
          </a:bodyPr>
          <a:lstStyle/>
          <a:p>
            <a:pPr>
              <a:defRPr/>
            </a:pPr>
            <a:endParaRPr lang="en-GB" dirty="0"/>
          </a:p>
          <a:p>
            <a:pPr>
              <a:defRPr/>
            </a:pPr>
            <a:r>
              <a:rPr lang="en-GB" sz="1700" dirty="0">
                <a:latin typeface="+mn-lt"/>
              </a:rPr>
              <a:t>2. Once the testes are in the inguinal region the first phase of testicular descent in complete. </a:t>
            </a:r>
          </a:p>
        </p:txBody>
      </p:sp>
      <p:pic>
        <p:nvPicPr>
          <p:cNvPr id="10244" name="Picture 2"/>
          <p:cNvPicPr>
            <a:picLocks noChangeAspect="1" noChangeArrowheads="1"/>
          </p:cNvPicPr>
          <p:nvPr/>
        </p:nvPicPr>
        <p:blipFill>
          <a:blip r:embed="rId2" cstate="print"/>
          <a:srcRect/>
          <a:stretch>
            <a:fillRect/>
          </a:stretch>
        </p:blipFill>
        <p:spPr bwMode="auto">
          <a:xfrm>
            <a:off x="2411413" y="2060575"/>
            <a:ext cx="4321175" cy="4681538"/>
          </a:xfrm>
          <a:prstGeom prst="rect">
            <a:avLst/>
          </a:prstGeom>
          <a:noFill/>
          <a:ln w="28575">
            <a:solidFill>
              <a:schemeClr val="tx1"/>
            </a:solid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GB" sz="3200" b="1" dirty="0" smtClean="0"/>
              <a:t>Role of </a:t>
            </a:r>
            <a:r>
              <a:rPr lang="en-GB" sz="3200" b="1" dirty="0" err="1" smtClean="0"/>
              <a:t>gubernaculum</a:t>
            </a:r>
            <a:r>
              <a:rPr lang="en-GB" sz="3200" b="1" dirty="0" smtClean="0"/>
              <a:t> in testicular descent  (3)</a:t>
            </a:r>
            <a:endParaRPr lang="en-GB" sz="3200" dirty="0" smtClean="0"/>
          </a:p>
        </p:txBody>
      </p:sp>
      <p:sp>
        <p:nvSpPr>
          <p:cNvPr id="3" name="Rectangle 2"/>
          <p:cNvSpPr/>
          <p:nvPr/>
        </p:nvSpPr>
        <p:spPr>
          <a:xfrm>
            <a:off x="539750" y="1196975"/>
            <a:ext cx="8135938" cy="862013"/>
          </a:xfrm>
          <a:prstGeom prst="rect">
            <a:avLst/>
          </a:prstGeom>
        </p:spPr>
        <p:txBody>
          <a:bodyPr>
            <a:spAutoFit/>
          </a:bodyPr>
          <a:lstStyle/>
          <a:p>
            <a:pPr>
              <a:defRPr/>
            </a:pPr>
            <a:endParaRPr lang="en-GB" dirty="0"/>
          </a:p>
          <a:p>
            <a:pPr>
              <a:defRPr/>
            </a:pPr>
            <a:r>
              <a:rPr lang="en-GB" sz="1600" dirty="0">
                <a:latin typeface="+mn-lt"/>
              </a:rPr>
              <a:t>3. The </a:t>
            </a:r>
            <a:r>
              <a:rPr lang="en-GB" sz="1600" dirty="0" err="1">
                <a:latin typeface="+mn-lt"/>
              </a:rPr>
              <a:t>gubernaculum</a:t>
            </a:r>
            <a:r>
              <a:rPr lang="en-GB" sz="1600" dirty="0">
                <a:latin typeface="+mn-lt"/>
              </a:rPr>
              <a:t> begins to regress. The regression is the driving force that pulls the testes into the scrotum. </a:t>
            </a:r>
          </a:p>
        </p:txBody>
      </p:sp>
      <p:pic>
        <p:nvPicPr>
          <p:cNvPr id="11268" name="Picture 2"/>
          <p:cNvPicPr>
            <a:picLocks noChangeAspect="1" noChangeArrowheads="1"/>
          </p:cNvPicPr>
          <p:nvPr/>
        </p:nvPicPr>
        <p:blipFill>
          <a:blip r:embed="rId2" cstate="print"/>
          <a:srcRect/>
          <a:stretch>
            <a:fillRect/>
          </a:stretch>
        </p:blipFill>
        <p:spPr bwMode="auto">
          <a:xfrm>
            <a:off x="539750" y="2205038"/>
            <a:ext cx="3960813" cy="4537075"/>
          </a:xfrm>
          <a:prstGeom prst="rect">
            <a:avLst/>
          </a:prstGeom>
          <a:noFill/>
          <a:ln w="28575">
            <a:solidFill>
              <a:schemeClr val="tx1"/>
            </a:solidFill>
            <a:miter lim="800000"/>
            <a:headEnd/>
            <a:tailEnd/>
          </a:ln>
        </p:spPr>
      </p:pic>
      <p:pic>
        <p:nvPicPr>
          <p:cNvPr id="11269" name="Picture 3"/>
          <p:cNvPicPr>
            <a:picLocks noChangeAspect="1" noChangeArrowheads="1"/>
          </p:cNvPicPr>
          <p:nvPr/>
        </p:nvPicPr>
        <p:blipFill>
          <a:blip r:embed="rId3" cstate="print"/>
          <a:srcRect/>
          <a:stretch>
            <a:fillRect/>
          </a:stretch>
        </p:blipFill>
        <p:spPr bwMode="auto">
          <a:xfrm>
            <a:off x="4716463" y="2205038"/>
            <a:ext cx="3968750" cy="4537075"/>
          </a:xfrm>
          <a:prstGeom prst="rect">
            <a:avLst/>
          </a:prstGeom>
          <a:noFill/>
          <a:ln w="28575">
            <a:solidFill>
              <a:schemeClr val="tx1"/>
            </a:solid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4814</TotalTime>
  <Words>1921</Words>
  <Application>Microsoft Office PowerPoint</Application>
  <PresentationFormat>On-screen Show (4:3)</PresentationFormat>
  <Paragraphs>190</Paragraphs>
  <Slides>31</Slides>
  <Notes>0</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Office Theme</vt:lpstr>
      <vt:lpstr>Anatomy of the reproductive tract in the adult male</vt:lpstr>
      <vt:lpstr>Male reproductive system</vt:lpstr>
      <vt:lpstr>Functions</vt:lpstr>
      <vt:lpstr>How does the system function?</vt:lpstr>
      <vt:lpstr>Testicular descent and migration</vt:lpstr>
      <vt:lpstr>Phases of testicular descent</vt:lpstr>
      <vt:lpstr>Role of gubernaculum in testicular descent  (1)</vt:lpstr>
      <vt:lpstr>Role of gubernaculum in testicular descent  (2)</vt:lpstr>
      <vt:lpstr>Role of gubernaculum in testicular descent  (3)</vt:lpstr>
      <vt:lpstr>Role of INSL3</vt:lpstr>
      <vt:lpstr>Role of androgens in testes descent</vt:lpstr>
      <vt:lpstr>Interaction between INSL3 and Testosterone </vt:lpstr>
      <vt:lpstr>Problems with testicular descent</vt:lpstr>
      <vt:lpstr> Cryptorchidism in Insl3−/− male mice </vt:lpstr>
      <vt:lpstr>Additional factors</vt:lpstr>
      <vt:lpstr>Thermoregulation</vt:lpstr>
      <vt:lpstr>Spermatic Cord</vt:lpstr>
      <vt:lpstr>Blood supply and arrangement of the efferent ducts and the subdivisions of the epididymis and vas deferens </vt:lpstr>
      <vt:lpstr>Testes and Seminiferous Epithelium</vt:lpstr>
      <vt:lpstr>Interstitial Tissue</vt:lpstr>
      <vt:lpstr>Leydig Cells</vt:lpstr>
      <vt:lpstr>Leydig Cells: Ultrastructural Signs of Steroid Synthesis</vt:lpstr>
      <vt:lpstr>Sertoli Cells</vt:lpstr>
      <vt:lpstr>Epididymis</vt:lpstr>
      <vt:lpstr>Epididymis contd.</vt:lpstr>
      <vt:lpstr>Vas deferens</vt:lpstr>
      <vt:lpstr>Seminal Vesicles</vt:lpstr>
      <vt:lpstr>Prostate</vt:lpstr>
      <vt:lpstr>Bulbourethral glands</vt:lpstr>
      <vt:lpstr>Urethra and Ejaculation</vt:lpstr>
      <vt:lpstr>Further Readings</vt:lpstr>
    </vt:vector>
  </TitlesOfParts>
  <Company>Imperial College London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Male reproductive system</dc:title>
  <dc:creator>layi</dc:creator>
  <cp:lastModifiedBy>Shiel, Nuala</cp:lastModifiedBy>
  <cp:revision>177</cp:revision>
  <dcterms:created xsi:type="dcterms:W3CDTF">2011-12-12T10:23:32Z</dcterms:created>
  <dcterms:modified xsi:type="dcterms:W3CDTF">2012-12-21T15:53:29Z</dcterms:modified>
</cp:coreProperties>
</file>