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46"/>
  </p:handoutMasterIdLst>
  <p:sldIdLst>
    <p:sldId id="294" r:id="rId2"/>
    <p:sldId id="295" r:id="rId3"/>
    <p:sldId id="305" r:id="rId4"/>
    <p:sldId id="307" r:id="rId5"/>
    <p:sldId id="296" r:id="rId6"/>
    <p:sldId id="306" r:id="rId7"/>
    <p:sldId id="298" r:id="rId8"/>
    <p:sldId id="303" r:id="rId9"/>
    <p:sldId id="299" r:id="rId10"/>
    <p:sldId id="310" r:id="rId11"/>
    <p:sldId id="300" r:id="rId12"/>
    <p:sldId id="301" r:id="rId13"/>
    <p:sldId id="304" r:id="rId14"/>
    <p:sldId id="256" r:id="rId15"/>
    <p:sldId id="257" r:id="rId16"/>
    <p:sldId id="259" r:id="rId17"/>
    <p:sldId id="260" r:id="rId18"/>
    <p:sldId id="262" r:id="rId19"/>
    <p:sldId id="263" r:id="rId20"/>
    <p:sldId id="269" r:id="rId21"/>
    <p:sldId id="264" r:id="rId22"/>
    <p:sldId id="270" r:id="rId23"/>
    <p:sldId id="265" r:id="rId24"/>
    <p:sldId id="271" r:id="rId25"/>
    <p:sldId id="266" r:id="rId26"/>
    <p:sldId id="288" r:id="rId27"/>
    <p:sldId id="276" r:id="rId28"/>
    <p:sldId id="281" r:id="rId29"/>
    <p:sldId id="283" r:id="rId30"/>
    <p:sldId id="277" r:id="rId31"/>
    <p:sldId id="267" r:id="rId32"/>
    <p:sldId id="278" r:id="rId33"/>
    <p:sldId id="268" r:id="rId34"/>
    <p:sldId id="279" r:id="rId35"/>
    <p:sldId id="293" r:id="rId36"/>
    <p:sldId id="284" r:id="rId37"/>
    <p:sldId id="285" r:id="rId38"/>
    <p:sldId id="292" r:id="rId39"/>
    <p:sldId id="286" r:id="rId40"/>
    <p:sldId id="290" r:id="rId41"/>
    <p:sldId id="308" r:id="rId42"/>
    <p:sldId id="309" r:id="rId43"/>
    <p:sldId id="289" r:id="rId44"/>
    <p:sldId id="287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8" autoAdjust="0"/>
    <p:restoredTop sz="94610" autoAdjust="0"/>
  </p:normalViewPr>
  <p:slideViewPr>
    <p:cSldViewPr>
      <p:cViewPr>
        <p:scale>
          <a:sx n="50" d="100"/>
          <a:sy n="50" d="100"/>
        </p:scale>
        <p:origin x="-7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BED747D-CD4C-4424-8A1E-F69E867EE3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85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FD322-96D3-4BE3-BAB7-A5AEFA22E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F1AF5-217C-4355-B934-3FF18ADC2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A5449-531F-427D-AD40-E6E42B020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2F2BD-5AFA-4128-92E0-2318AA86C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E19C4-1675-4968-AF73-29E16E417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67A36-FC56-4B1B-B758-DBD6ACF58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ACB14-EE6A-45C5-89BA-BABB280C3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E4287-0CF8-45EB-A724-6D3928F94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E19C8-A9A0-4BDE-9E87-FD1083652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2BD7-8A1F-45FD-B6C2-8EB28008A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D8B5B-417D-404F-B591-A467E5501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A63A8D4C-AB6A-4DC0-9CB3-5DDE78880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35937" cy="54006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GB" sz="4800" dirty="0" smtClean="0">
                <a:latin typeface="Arial" charset="0"/>
                <a:cs typeface="Arial" charset="0"/>
              </a:rPr>
              <a:t>Assisted conception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4800" dirty="0" smtClean="0">
                <a:latin typeface="Arial" charset="0"/>
                <a:cs typeface="Arial" charset="0"/>
              </a:rPr>
              <a:t>Factors affecting success and failure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GB" sz="4000" dirty="0" smtClean="0"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dirty="0" err="1" smtClean="0">
                <a:latin typeface="Arial" charset="0"/>
                <a:cs typeface="Arial" charset="0"/>
              </a:rPr>
              <a:t>Mausumi</a:t>
            </a:r>
            <a:r>
              <a:rPr lang="en-GB" dirty="0" smtClean="0">
                <a:latin typeface="Arial" charset="0"/>
                <a:cs typeface="Arial" charset="0"/>
              </a:rPr>
              <a:t> Das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Arial" charset="0"/>
                <a:cs typeface="Arial" charset="0"/>
              </a:rPr>
              <a:t>Consultant Gynaecologist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Arial" charset="0"/>
                <a:cs typeface="Arial" charset="0"/>
              </a:rPr>
              <a:t>Sub-specialist in Reproductive Medicine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Arial" charset="0"/>
                <a:cs typeface="Arial" charset="0"/>
              </a:rPr>
              <a:t>Hammersmith Hospital</a:t>
            </a:r>
          </a:p>
          <a:p>
            <a:pPr>
              <a:lnSpc>
                <a:spcPct val="90000"/>
              </a:lnSpc>
            </a:pPr>
            <a:endParaRPr lang="en-GB" sz="3600" dirty="0" smtClean="0"/>
          </a:p>
          <a:p>
            <a:pPr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90000"/>
              </a:lnSpc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FERTILIZATION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9396" name="Picture 4" descr="gallery150_1195942P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708275"/>
            <a:ext cx="3362325" cy="3114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EMBRYO TRANSFER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D2/3 OR BLASTOCYST</a:t>
            </a:r>
          </a:p>
          <a:p>
            <a:r>
              <a:rPr lang="en-GB" smtClean="0"/>
              <a:t>GENERALLY WITHOUT SEDATION</a:t>
            </a:r>
          </a:p>
          <a:p>
            <a:r>
              <a:rPr lang="en-GB" smtClean="0"/>
              <a:t>SIMPLE PROCEDURE</a:t>
            </a:r>
          </a:p>
          <a:p>
            <a:r>
              <a:rPr lang="en-GB" smtClean="0"/>
              <a:t>FLEXIBLE PLASTIC CATHETER</a:t>
            </a:r>
          </a:p>
          <a:p>
            <a:r>
              <a:rPr lang="en-GB" smtClean="0"/>
              <a:t>UNDER ULTRASOUND CONTROL</a:t>
            </a:r>
          </a:p>
          <a:p>
            <a:r>
              <a:rPr lang="en-GB" smtClean="0"/>
              <a:t>LUTEAL PHASE SUPPORT – PGN</a:t>
            </a:r>
          </a:p>
          <a:p>
            <a:r>
              <a:rPr lang="en-GB" smtClean="0"/>
              <a:t>PREGNANCY TEST D14 POST TVOR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8497888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COMPLICATIONS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UNDER RESPONSE</a:t>
            </a:r>
          </a:p>
          <a:p>
            <a:r>
              <a:rPr lang="en-GB" smtClean="0"/>
              <a:t>OVER-RESPONSE</a:t>
            </a:r>
          </a:p>
          <a:p>
            <a:r>
              <a:rPr lang="en-GB" smtClean="0"/>
              <a:t>BLEEDING</a:t>
            </a:r>
          </a:p>
          <a:p>
            <a:r>
              <a:rPr lang="en-GB" smtClean="0"/>
              <a:t>PERFORATION</a:t>
            </a:r>
          </a:p>
          <a:p>
            <a:r>
              <a:rPr lang="en-GB" smtClean="0"/>
              <a:t>DAMAGE TO PELVIC ORGANS</a:t>
            </a:r>
          </a:p>
          <a:p>
            <a:r>
              <a:rPr lang="en-GB" smtClean="0"/>
              <a:t>NON-FERTILISATION</a:t>
            </a:r>
          </a:p>
          <a:p>
            <a:r>
              <a:rPr lang="en-GB" smtClean="0"/>
              <a:t>MULTIPLE PREGNANCY</a:t>
            </a:r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mtClean="0"/>
              <a:t>FACTORS AFFECTING OUTCOME IN IVF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sz="3600" smtClean="0"/>
              <a:t>PATIENT CHARACTERISTICS</a:t>
            </a:r>
            <a:endParaRPr lang="en-US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267200"/>
          </a:xfrm>
        </p:spPr>
        <p:txBody>
          <a:bodyPr/>
          <a:lstStyle/>
          <a:p>
            <a:r>
              <a:rPr lang="en-US" sz="2000" smtClean="0"/>
              <a:t>AGE (OWN EGGS V DONOR)</a:t>
            </a:r>
          </a:p>
          <a:p>
            <a:r>
              <a:rPr lang="en-US" sz="2000" smtClean="0"/>
              <a:t>DURATION OF INFERTILITY</a:t>
            </a:r>
          </a:p>
          <a:p>
            <a:r>
              <a:rPr lang="en-US" sz="2000" smtClean="0"/>
              <a:t>CAUSE OF INFERTILITY(MALE FACTOR,FIBROIDS, ENDOMETRIOSIS ETC)</a:t>
            </a:r>
          </a:p>
          <a:p>
            <a:r>
              <a:rPr lang="en-US" sz="2000" smtClean="0"/>
              <a:t>OBSTETRIC HISTORY</a:t>
            </a:r>
          </a:p>
          <a:p>
            <a:r>
              <a:rPr lang="en-US" sz="2000" smtClean="0"/>
              <a:t>NUMBER PREVIOUS ATTEMPTS</a:t>
            </a:r>
          </a:p>
          <a:p>
            <a:r>
              <a:rPr lang="en-US" sz="2000" smtClean="0"/>
              <a:t>OVARIAN RESERVE AND FSH LEVELS</a:t>
            </a:r>
          </a:p>
          <a:p>
            <a:r>
              <a:rPr lang="en-US" sz="2000" smtClean="0"/>
              <a:t>BMI</a:t>
            </a:r>
          </a:p>
          <a:p>
            <a:r>
              <a:rPr lang="en-US" sz="2000" smtClean="0"/>
              <a:t>SMOKING </a:t>
            </a:r>
          </a:p>
          <a:p>
            <a:r>
              <a:rPr lang="en-US" sz="2000" smtClean="0"/>
              <a:t>CONCURRENT MEDICAL PROBLEMS</a:t>
            </a:r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 RELATED FACTORS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NUMBER EMBRYOS TRANSFERRED</a:t>
            </a:r>
          </a:p>
          <a:p>
            <a:r>
              <a:rPr lang="en-US" sz="2000" smtClean="0"/>
              <a:t>TRANSFER EMBRYOS UNDER ULTRASOUND CONTROL</a:t>
            </a:r>
          </a:p>
          <a:p>
            <a:r>
              <a:rPr lang="en-US" sz="2000" smtClean="0"/>
              <a:t>CATHETER TYPE</a:t>
            </a:r>
          </a:p>
          <a:p>
            <a:r>
              <a:rPr lang="en-US" sz="2000" smtClean="0"/>
              <a:t>TREATMENT PROTOCOL</a:t>
            </a:r>
          </a:p>
          <a:p>
            <a:r>
              <a:rPr lang="en-US" sz="2000" smtClean="0"/>
              <a:t>DRUGS USED</a:t>
            </a:r>
          </a:p>
          <a:p>
            <a:r>
              <a:rPr lang="en-US" sz="2000" smtClean="0"/>
              <a:t>STAFF EXPERTISE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PATIENT CHARACTERISTICS - AGE</a:t>
            </a:r>
            <a:endParaRPr lang="en-US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DECLINE IN OOCYTE QUALITY WITH INCREASING AGE</a:t>
            </a:r>
          </a:p>
          <a:p>
            <a:endParaRPr lang="en-US" sz="2000" smtClean="0"/>
          </a:p>
          <a:p>
            <a:r>
              <a:rPr lang="en-US" sz="2000" smtClean="0"/>
              <a:t>ESTIMATED THAT UP TO 48% OOCYTES PRODUCED IN OVER 40’S ARE GENETICALLY ABNORMAL</a:t>
            </a:r>
          </a:p>
          <a:p>
            <a:endParaRPr lang="en-US" sz="2000" smtClean="0"/>
          </a:p>
          <a:p>
            <a:r>
              <a:rPr lang="en-US" sz="2000" smtClean="0"/>
              <a:t>INCREASED RISK OF MISCARRIAGE WITH INCREASING AGE IN SPONTANEOUS AND IVF PREGNANCIES</a:t>
            </a:r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EFFECT OF AGE ON LIVEBIRTH RATE</a:t>
            </a:r>
            <a:endParaRPr lang="en-US" smtClean="0"/>
          </a:p>
        </p:txBody>
      </p:sp>
      <p:pic>
        <p:nvPicPr>
          <p:cNvPr id="3072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COMPARISON OF LIVEBIRTH RATES BY AGE</a:t>
            </a:r>
            <a:endParaRPr lang="en-US" smtClean="0"/>
          </a:p>
        </p:txBody>
      </p:sp>
      <p:pic>
        <p:nvPicPr>
          <p:cNvPr id="3174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2286000"/>
            <a:ext cx="7772400" cy="2743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PATIENT SELECTION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mtClean="0"/>
              <a:t>VARIOUS INDICATIONS</a:t>
            </a:r>
          </a:p>
          <a:p>
            <a:r>
              <a:rPr lang="en-GB" smtClean="0"/>
              <a:t>TUBAL INFERTILITY </a:t>
            </a:r>
          </a:p>
          <a:p>
            <a:r>
              <a:rPr lang="en-GB" smtClean="0"/>
              <a:t>MALE INFERTILITY</a:t>
            </a:r>
          </a:p>
          <a:p>
            <a:r>
              <a:rPr lang="en-GB" smtClean="0"/>
              <a:t>OVULATORY</a:t>
            </a:r>
          </a:p>
          <a:p>
            <a:r>
              <a:rPr lang="en-GB" smtClean="0"/>
              <a:t>UTERINE CAUSES</a:t>
            </a:r>
          </a:p>
          <a:p>
            <a:r>
              <a:rPr lang="en-GB" smtClean="0"/>
              <a:t>ENDOMETRIOSIS</a:t>
            </a:r>
          </a:p>
          <a:p>
            <a:r>
              <a:rPr lang="en-GB" smtClean="0"/>
              <a:t>UNEXPLAINED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PATIENT CHARACTERISTICS - EGG DONATION</a:t>
            </a:r>
            <a:endParaRPr lang="en-US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IN ALL AGE GROUPS EXCEPT UNDER 29 YO LIVEBIRTH RATE IS GREATER USING DONATED EGGS</a:t>
            </a:r>
          </a:p>
          <a:p>
            <a:r>
              <a:rPr lang="en-US" sz="2000" smtClean="0"/>
              <a:t>DIRECTLY RELATED TO THE QUALITY (BIOLOGICAL AGE) OF THE EGG</a:t>
            </a:r>
          </a:p>
          <a:p>
            <a:r>
              <a:rPr lang="en-US" sz="2000" smtClean="0"/>
              <a:t>CLINICAL INDICATIONS- PREMATURE MENOPAUSE, GENETIC, MULTIPLE FAILED ATTEMPTS, AGE OOPHORECTOMY, POST CHEMO AND RADIOTHERAPY</a:t>
            </a:r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u="sng" smtClean="0"/>
              <a:t>LIVEBIRTH RATES IN WOMEN USING OWN AND DONATED EGGS</a:t>
            </a:r>
            <a:endParaRPr lang="en-US" smtClean="0"/>
          </a:p>
        </p:txBody>
      </p:sp>
      <p:pic>
        <p:nvPicPr>
          <p:cNvPr id="3379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PATIENT CHARACETRISTICS-DURATION OF INFERTILITY</a:t>
            </a:r>
            <a:endParaRPr lang="en-US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GRADUAL DECLINE IN LIVEBIRTH RATE WITH INCREASING NUMBER OF YEARS INFERTILITY</a:t>
            </a:r>
          </a:p>
          <a:p>
            <a:r>
              <a:rPr lang="en-US" sz="2000" smtClean="0"/>
              <a:t>APPROX 15.3% CHANCE OF SUCCESS IN FIRST 1-3YEARS OF INFERTILITY FALLING TO 8.6% CHANCE AFTER MORE THAN 12 YEARS</a:t>
            </a:r>
          </a:p>
          <a:p>
            <a:r>
              <a:rPr lang="en-US" sz="2000" smtClean="0"/>
              <a:t>RESULTS ADJUSTED FOR AGE BUT NOT CAUSE OF INFERTILITY</a:t>
            </a:r>
          </a:p>
          <a:p>
            <a:pPr>
              <a:buFontTx/>
              <a:buNone/>
            </a:pPr>
            <a:r>
              <a:rPr lang="en-US" smtClean="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LIVEBIRTH RATES BY DURATION OF INFERTILITY</a:t>
            </a:r>
            <a:endParaRPr lang="en-US" smtClean="0"/>
          </a:p>
        </p:txBody>
      </p:sp>
      <p:pic>
        <p:nvPicPr>
          <p:cNvPr id="3584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PATIENT CHARACTERISTICS - CAUSE OF INFERTILITY</a:t>
            </a:r>
            <a:endParaRPr lang="en-US" smtClean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smtClean="0"/>
              <a:t>	OUTCOME MAY DEPEND ON CAUSE OF INFERTILITY. TEMPLETON ET AL LOOKED AT:-</a:t>
            </a:r>
          </a:p>
          <a:p>
            <a:pPr>
              <a:buFontTx/>
              <a:buNone/>
            </a:pPr>
            <a:endParaRPr lang="en-US" sz="2000" smtClean="0"/>
          </a:p>
          <a:p>
            <a:r>
              <a:rPr lang="en-US" sz="2000" smtClean="0"/>
              <a:t>TUBAL</a:t>
            </a:r>
          </a:p>
          <a:p>
            <a:r>
              <a:rPr lang="en-US" sz="2000" smtClean="0"/>
              <a:t>ENDOMETRIOSIS</a:t>
            </a:r>
          </a:p>
          <a:p>
            <a:r>
              <a:rPr lang="en-US" sz="2000" smtClean="0"/>
              <a:t>UTERINE/CERVICAL</a:t>
            </a:r>
          </a:p>
          <a:p>
            <a:r>
              <a:rPr lang="en-US" sz="2000" smtClean="0"/>
              <a:t>UNEXPLAINED- HIGHER RATE PER EMBRYO TRANSFER EXPLAINED BY FEWER WOMEN IN THIS GROUP REACHING TRANSFER -FAILURE TO FERTILISE </a:t>
            </a:r>
          </a:p>
          <a:p>
            <a:pPr>
              <a:buFontTx/>
              <a:buNone/>
            </a:pPr>
            <a:r>
              <a:rPr lang="en-US" sz="2000" smtClean="0"/>
              <a:t>	MALE FACTOR INFERTILITY NOW HAS GOOD OUTCOME WITH THE INTRODUCTION OF ICSI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LIVEBIRTH RATES BY CAUSE OF INFERTILITY</a:t>
            </a:r>
            <a:endParaRPr lang="en-US" smtClean="0"/>
          </a:p>
        </p:txBody>
      </p:sp>
      <p:pic>
        <p:nvPicPr>
          <p:cNvPr id="3789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PATIENT CHARACTERISTICS- CAUSE OF INFERTILITY</a:t>
            </a:r>
            <a:endParaRPr lang="en-US" smtClean="0"/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000" smtClean="0"/>
          </a:p>
          <a:p>
            <a:r>
              <a:rPr lang="en-US" sz="2000" smtClean="0"/>
              <a:t>DATA APPEAR TO SHOW THAT NO REAL DIFFERENCE IN OUTCOME DUE TO CAUSE OF INFERTILITY AS WHOLE GROUPS.</a:t>
            </a:r>
          </a:p>
          <a:p>
            <a:pPr>
              <a:buFontTx/>
              <a:buNone/>
            </a:pPr>
            <a:endParaRPr lang="en-US" sz="2000" smtClean="0"/>
          </a:p>
          <a:p>
            <a:r>
              <a:rPr lang="en-US" sz="2000" smtClean="0"/>
              <a:t>MORE RECENT DATA IMPLIES THERE MAY BE SUB-CATEGORIES WITHIN EACH DIAGNOSTIC CATEGORY WHICH DO BETTER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CAUSES OF INFERTILITY-TUBAL FACTOR</a:t>
            </a:r>
            <a:endParaRPr lang="en-US" smtClean="0"/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PRESENCE OF HYDROSAPLINX (FLUID IN DILATED BLOCKED TUBE) MAY ALSO AFFECT IMPLANTATION</a:t>
            </a:r>
          </a:p>
          <a:p>
            <a:r>
              <a:rPr lang="en-US" sz="2000" smtClean="0"/>
              <a:t>HYDRORRHOEA AND ULTRASOUND VISBLE HYDROALPINGES MAY CONFER WORST PROGNOSIS</a:t>
            </a:r>
          </a:p>
          <a:p>
            <a:r>
              <a:rPr lang="en-US" sz="2000" smtClean="0"/>
              <a:t>MULTICENTRE PROSPECTIVE RANDOMISED TRIAL IN SCANDANAVIA SHOWED X3.5 INCREASED DELIVERY RATE WITH TREATMENT OF SEVERE TUBAL DISEASE BY SALPINGECTOMY PRIOR TO IVF TREATMENT.</a:t>
            </a:r>
          </a:p>
          <a:p>
            <a:r>
              <a:rPr lang="en-US" sz="2000" smtClean="0"/>
              <a:t>?? DECREASED FUNCTION IN IPSILATERAL OVARY AFTER UNILATERAL SALPINGECTOMY-COMPROMISED BLOOD SUPPLY</a:t>
            </a:r>
            <a:endParaRPr lang="en-US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CAUSE OF INFERTILITY-ENDOMETRIOSIS</a:t>
            </a:r>
            <a:endParaRPr lang="en-US" smtClean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sz="2000" smtClean="0"/>
              <a:t>PRESENCE OF VIABLE ENDOMETRIAL TISSUE OUTSIDE THE ENDOMETRIAL CAVITY</a:t>
            </a:r>
          </a:p>
          <a:p>
            <a:r>
              <a:rPr lang="en-US" sz="2000" smtClean="0"/>
              <a:t>AFFECTS 2-3% OF WOMEN OF REPRODUCTIVE AGE</a:t>
            </a:r>
          </a:p>
          <a:p>
            <a:r>
              <a:rPr lang="en-US" sz="2000" smtClean="0"/>
              <a:t>PATHOPHYSIOLOGY REMIANS UNCLEAR</a:t>
            </a:r>
          </a:p>
          <a:p>
            <a:r>
              <a:rPr lang="en-US" sz="2000" smtClean="0"/>
              <a:t>REDUCED FECUNDITY IN MODERATE TO SEVERE DISEASE MOST LIKELY DUE TO PELVIC ADHESIONS AND TUBAL BLOCKAGE</a:t>
            </a:r>
          </a:p>
          <a:p>
            <a:r>
              <a:rPr lang="en-US" sz="2000" smtClean="0"/>
              <a:t>MECHANISMS OF IMPAIRMENT OF FERTILITY IN MILD TO MODERATE DISEASE REMAIN UNDETERIMINED BUT SUGGESTIONS HAVE BEEN IMPAIRED FOLLUCULOGENESIS, DISORDERS OF OVULATION,LUTEAL PHASE DEFICIENCY, HYPERPROLACTINAEMIA (CAUSING OLIGO  OR AMENORRHOEA) AUTOIMMUNITY</a:t>
            </a:r>
          </a:p>
          <a:p>
            <a:endParaRPr lang="en-US" sz="2000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CAUSE OF INFERTILITY- UTERINE FACTORS</a:t>
            </a:r>
            <a:endParaRPr lang="en-US" smtClean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7724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smtClean="0"/>
              <a:t>	PRESENCE OF FIBRIODS</a:t>
            </a:r>
          </a:p>
          <a:p>
            <a:r>
              <a:rPr lang="en-US" sz="2000" smtClean="0"/>
              <a:t>SUBMUCOUS FIBROIDS (THOSE BREACHING THE ENDOMETRIUM) MAY IMPAIR IMPLANATION IN THE UTERINE CAVITY. HYSTEROSCOPIC RESECTION IMPROVES FERTILITY</a:t>
            </a:r>
          </a:p>
          <a:p>
            <a:r>
              <a:rPr lang="en-US" sz="2000" smtClean="0"/>
              <a:t>NO GOOD EVIDENCE TO SHOW THAT SMALL SUB-SEROSAL OR INTRAMURAL FIBROIDS AFFECT FERTILITY</a:t>
            </a:r>
          </a:p>
          <a:p>
            <a:pPr>
              <a:buFontTx/>
              <a:buNone/>
            </a:pPr>
            <a:r>
              <a:rPr lang="en-US" sz="2000" smtClean="0"/>
              <a:t>	PRESENCE OF POLYPS</a:t>
            </a:r>
          </a:p>
          <a:p>
            <a:r>
              <a:rPr lang="en-US" sz="2000" smtClean="0"/>
              <a:t>LARGE POLYPS MAY LIKEWISE INTERFERE WITH IMPLANTATION BY ACTING AS SPACE OCCUPYING LESION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INVESTIGATIONS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800" smtClean="0"/>
              <a:t>BASELINE INVESTIGATIONS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smtClean="0"/>
              <a:t>HORMONAL PROFILE – FSH,LH E2,PGN, TSH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smtClean="0"/>
              <a:t>TVS – OVARIAN + UTERINE MORPHOLOGY, ANTRAL FOLLICLE COUNT, ACCESS OVARIES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smtClean="0"/>
              <a:t>HSG – UTERINE CAVITY, TUBAL STATUS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smtClean="0"/>
              <a:t>SEMEN ANALYSIS – KARYOTYPE, CF SCREEN, HORMONAL PROFILE IF INDICATED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800" smtClean="0"/>
          </a:p>
          <a:p>
            <a:pPr>
              <a:lnSpc>
                <a:spcPct val="90000"/>
              </a:lnSpc>
            </a:pPr>
            <a:endParaRPr lang="en-GB" sz="28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PATIENT CHARACTERISTICS-PAST OBSTETRIC HISTORY</a:t>
            </a:r>
            <a:endParaRPr lang="en-US" smtClean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smtClean="0"/>
              <a:t>	CHANCES OF SUCCESS WITH IVF INCREASED IF :-</a:t>
            </a:r>
          </a:p>
          <a:p>
            <a:endParaRPr lang="en-US" sz="2000" smtClean="0"/>
          </a:p>
          <a:p>
            <a:r>
              <a:rPr lang="en-US" sz="2000" smtClean="0"/>
              <a:t>PREVIOUS PREGNANCY</a:t>
            </a:r>
          </a:p>
          <a:p>
            <a:pPr>
              <a:buFontTx/>
              <a:buNone/>
            </a:pPr>
            <a:endParaRPr lang="en-US" sz="2000" smtClean="0"/>
          </a:p>
          <a:p>
            <a:r>
              <a:rPr lang="en-US" sz="2000" smtClean="0"/>
              <a:t>EFFECT STRONGER FOR PREVIOUS LIVEBIRTH THAN FOR PREGNANCY NOT ENDING IN LIVEBIRTH</a:t>
            </a:r>
          </a:p>
          <a:p>
            <a:pPr>
              <a:buFontTx/>
              <a:buNone/>
            </a:pPr>
            <a:endParaRPr lang="en-US" sz="2000" smtClean="0"/>
          </a:p>
          <a:p>
            <a:r>
              <a:rPr lang="en-US" sz="2000" smtClean="0"/>
              <a:t>PREVIOUS IVF PREGNANCY HAS STRONGER EFFECT</a:t>
            </a:r>
          </a:p>
          <a:p>
            <a:endParaRPr lang="en-US" sz="2000" smtClean="0"/>
          </a:p>
          <a:p>
            <a:r>
              <a:rPr lang="en-US" sz="2000" smtClean="0"/>
              <a:t>PREVIOUS IVF LIVEBIRTH ASSOCIATED WITH LIVEBIRTH RATE PER TREATMENT CYCLE OF 23.2% COMPARED WITH 12.5% FOR NO PREVIOUS PREGNANCY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EFFECT OF PREVIOUS PREGNANCIES ON LIVEBIRTH RATES</a:t>
            </a:r>
            <a:endParaRPr lang="en-US" smtClean="0"/>
          </a:p>
        </p:txBody>
      </p:sp>
      <p:pic>
        <p:nvPicPr>
          <p:cNvPr id="44034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PATIENT CHARACTERISTICS - NUMBER OF PREVIOUS IVF ATTEMPTS</a:t>
            </a:r>
            <a:endParaRPr lang="en-US" smtClean="0"/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r>
              <a:rPr lang="en-US" sz="2000" smtClean="0"/>
              <a:t>BETTER PROGNOSIS WITH NO PREVIOUS CYCLES OF IVF</a:t>
            </a:r>
          </a:p>
          <a:p>
            <a:endParaRPr lang="en-US" sz="2000" smtClean="0"/>
          </a:p>
          <a:p>
            <a:r>
              <a:rPr lang="en-US" sz="2000" smtClean="0"/>
              <a:t>DECREASES SIGNIFICANTLY WITH INCREASING NUMBERS OF CYCLES</a:t>
            </a:r>
          </a:p>
          <a:p>
            <a:pPr>
              <a:buFontTx/>
              <a:buNone/>
            </a:pPr>
            <a:endParaRPr lang="en-US" sz="2000" smtClean="0"/>
          </a:p>
          <a:p>
            <a:r>
              <a:rPr lang="en-US" sz="2000" smtClean="0"/>
              <a:t>WITH NO PREVIOUS TREATMENT 14% LIVEBIRTH PER TREATMENT CYCLE</a:t>
            </a:r>
          </a:p>
          <a:p>
            <a:pPr>
              <a:buFontTx/>
              <a:buNone/>
            </a:pPr>
            <a:endParaRPr lang="en-US" sz="2000" smtClean="0"/>
          </a:p>
          <a:p>
            <a:r>
              <a:rPr lang="en-US" sz="2000" smtClean="0"/>
              <a:t>AFTER 4 PREVIOUS TREATMENT CYCLES LIVEBIRTH RATE OF 8.9%</a:t>
            </a:r>
          </a:p>
          <a:p>
            <a:pPr>
              <a:buFontTx/>
              <a:buNone/>
            </a:pPr>
            <a:endParaRPr lang="en-US" sz="2000" smtClean="0"/>
          </a:p>
          <a:p>
            <a:r>
              <a:rPr lang="en-US" sz="2000" smtClean="0"/>
              <a:t>ALL DATA ADJUSTED FOR AGE</a:t>
            </a:r>
          </a:p>
          <a:p>
            <a:endParaRPr lang="en-US" sz="200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LIVEBIRTH RATES BY NUMBER OF PREVIOUS UNSUCCESSFUL IVF ATTEMPTS</a:t>
            </a:r>
            <a:endParaRPr lang="en-US" smtClean="0"/>
          </a:p>
        </p:txBody>
      </p:sp>
      <p:pic>
        <p:nvPicPr>
          <p:cNvPr id="4608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PATIENT CHARACTERISTICS-OVARIAN RESERVE</a:t>
            </a:r>
            <a:endParaRPr lang="en-US" smtClean="0"/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FSH ESTIMATION ON DAY2-5 OF MENSTRUAL CYCLE MAY GIVE AN INDICATION OF OVARIAN RESERVE</a:t>
            </a:r>
          </a:p>
          <a:p>
            <a:r>
              <a:rPr lang="en-US" sz="2000" smtClean="0"/>
              <a:t>NORMAL FSH &lt;/= 8</a:t>
            </a:r>
          </a:p>
          <a:p>
            <a:r>
              <a:rPr lang="en-US" sz="2000" smtClean="0"/>
              <a:t>AMH</a:t>
            </a:r>
          </a:p>
          <a:p>
            <a:r>
              <a:rPr lang="en-US" sz="2000" smtClean="0"/>
              <a:t>ANTRAL FOLLICLE COUNT</a:t>
            </a:r>
          </a:p>
          <a:p>
            <a:r>
              <a:rPr lang="en-US" sz="2000" smtClean="0"/>
              <a:t>OVARIAN VOLUME</a:t>
            </a:r>
          </a:p>
          <a:p>
            <a:r>
              <a:rPr lang="en-US" sz="2000" smtClean="0"/>
              <a:t>MAY CHOOSE PROTOCOL ACCORDING TO FSH,AMH VALUES</a:t>
            </a:r>
          </a:p>
          <a:p>
            <a:r>
              <a:rPr lang="en-US" sz="2000" smtClean="0"/>
              <a:t>OTHER METHODS OF ASSESSING OVARIAN RESERVE</a:t>
            </a:r>
          </a:p>
          <a:p>
            <a:r>
              <a:rPr lang="en-US" sz="2000" smtClean="0"/>
              <a:t>CLOMIPHENE CHALLENGE TEST</a:t>
            </a:r>
          </a:p>
          <a:p>
            <a:r>
              <a:rPr lang="en-US" sz="2000" smtClean="0"/>
              <a:t>BASAL E2 LEVELS</a:t>
            </a:r>
          </a:p>
          <a:p>
            <a:r>
              <a:rPr lang="en-US" sz="2000" smtClean="0"/>
              <a:t>BASAL INHIBIN LEVELS</a:t>
            </a:r>
          </a:p>
          <a:p>
            <a:r>
              <a:rPr lang="en-US" sz="2000" smtClean="0"/>
              <a:t>EXOGENOUS FSH OVARIAN RESERVE TEST (EFORT)</a:t>
            </a:r>
          </a:p>
          <a:p>
            <a:endParaRPr lang="en-US" sz="2000" smtClean="0"/>
          </a:p>
          <a:p>
            <a:endParaRPr lang="en-US" sz="2000" smtClean="0"/>
          </a:p>
          <a:p>
            <a:pPr>
              <a:buFontTx/>
              <a:buNone/>
            </a:pPr>
            <a:r>
              <a:rPr lang="en-US" smtClean="0"/>
              <a:t> 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 RELATED FACTORS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000" smtClean="0"/>
          </a:p>
          <a:p>
            <a:r>
              <a:rPr lang="en-US" sz="2000" smtClean="0"/>
              <a:t>NUMBER OF EMBRYOS TRANSFERRED</a:t>
            </a:r>
          </a:p>
          <a:p>
            <a:r>
              <a:rPr lang="en-US" sz="2000" smtClean="0"/>
              <a:t>TRANSFER EMBRYOS UNDER ULTRASOUND CONTROL</a:t>
            </a:r>
          </a:p>
          <a:p>
            <a:r>
              <a:rPr lang="en-US" sz="2000" smtClean="0"/>
              <a:t>CATHETER TYPE</a:t>
            </a:r>
          </a:p>
          <a:p>
            <a:r>
              <a:rPr lang="en-US" sz="2000" smtClean="0"/>
              <a:t>TREATMENT PROTOCOL</a:t>
            </a:r>
          </a:p>
          <a:p>
            <a:r>
              <a:rPr lang="en-US" sz="2000" smtClean="0"/>
              <a:t>DRUGS USED</a:t>
            </a:r>
          </a:p>
          <a:p>
            <a:r>
              <a:rPr lang="en-US" sz="2000" smtClean="0"/>
              <a:t>STAFF EXPERTISE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CLINIC RELATED FACTORS- NUMBER OF EMBRYOS TRANSFERED</a:t>
            </a:r>
            <a:endParaRPr lang="en-US" smtClean="0"/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smtClean="0"/>
              <a:t>	</a:t>
            </a:r>
          </a:p>
          <a:p>
            <a:r>
              <a:rPr lang="en-US" sz="2000" smtClean="0"/>
              <a:t>TRADE OFF BETWEEN SUCCESSFUL OUTCOME AND MULTIPLE PREGNANCY RATE</a:t>
            </a:r>
          </a:p>
          <a:p>
            <a:r>
              <a:rPr lang="en-US" sz="2000" smtClean="0"/>
              <a:t>TRANSFER OF SINGLE EMBRYO DECREASES SUCCESS RATE BUT PREVENTS MULTIPLE PREGNANCY</a:t>
            </a:r>
          </a:p>
          <a:p>
            <a:r>
              <a:rPr lang="en-US" sz="2000" smtClean="0"/>
              <a:t>TRASNFER OF THREE EMBRYOS SIGNIFICANT RISK OF TWIN PREGNANCY (ALTHOUGH LESS IN OVER 40’S)</a:t>
            </a:r>
          </a:p>
          <a:p>
            <a:r>
              <a:rPr lang="en-US" sz="2000" smtClean="0"/>
              <a:t>TRANSFER OF 2 EMBRYOS BALANCES RISK OF MULTIPLE BIRTH AND SUCCESS RATES BUT SIGNIFICANT CHANCE OF TWIN PREGNANCY STILL</a:t>
            </a:r>
          </a:p>
          <a:p>
            <a:r>
              <a:rPr lang="en-US" sz="2000" smtClean="0"/>
              <a:t>SINGLE EMBRYO TRANSFER (BLASTOCYST)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010400" cy="1219200"/>
          </a:xfrm>
        </p:spPr>
        <p:txBody>
          <a:bodyPr/>
          <a:lstStyle/>
          <a:p>
            <a:r>
              <a:rPr lang="en-US" sz="2400" smtClean="0"/>
              <a:t>CLINIC RELATED FACTORS - TRANSFER OF EMBRYOS UNDER ULTRASOUND CONTROL</a:t>
            </a:r>
            <a:endParaRPr lang="en-US" smtClean="0"/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TRANSFER OF EMBRYOS UNDER ULTRASOUND CONTROL VERSUS TOUCH TECHNIQUE</a:t>
            </a:r>
          </a:p>
          <a:p>
            <a:r>
              <a:rPr lang="en-US" sz="2000" smtClean="0"/>
              <a:t>METANALYSIS SUGGESTS THAT IMPLANATATION RATES ARE IMPROVED WITH ULTRASOUND GUIDANCE</a:t>
            </a:r>
          </a:p>
          <a:p>
            <a:r>
              <a:rPr lang="en-US" sz="2000" smtClean="0"/>
              <a:t>MAY PARTICULARY IMPROVE OUTCOME FOR MORE DIFFICULT TRANSFER</a:t>
            </a:r>
          </a:p>
          <a:p>
            <a:r>
              <a:rPr lang="en-US" sz="2000" smtClean="0"/>
              <a:t>ALLOWS IDENTIFICATION OF FALSE PASSAGE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CLINIC RELATED FACTORS- EMBRYO TRANSFER CATHETER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EVIDENCE THAT SOFT CATHETERS HAVE BETTER OUTCOME</a:t>
            </a:r>
          </a:p>
          <a:p>
            <a:r>
              <a:rPr lang="en-US" sz="2000" smtClean="0"/>
              <a:t>LESS ENDOMETRIAL TRAUMA AND HENCE BETTER IMPLANTATION</a:t>
            </a:r>
          </a:p>
          <a:p>
            <a:r>
              <a:rPr lang="en-US" sz="2000" smtClean="0"/>
              <a:t>TIME TAKEN TO TRANSFER EMBRYOS INVERSELY PROPORTIONAL TO SUCCESSFUL OUTCOME</a:t>
            </a:r>
          </a:p>
          <a:p>
            <a:r>
              <a:rPr lang="en-US" sz="2000" smtClean="0"/>
              <a:t>BLOOD ON CATHETER TIP POORER OUTCOME THAN CLEAR TIP</a:t>
            </a:r>
            <a:r>
              <a:rPr lang="en-US" smtClean="0"/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CLINIC RELATED FACTORS- PROTOCOL FOR OVARIAN STIMULATION</a:t>
            </a:r>
            <a:endParaRPr lang="en-US" sz="3200" smtClean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smtClean="0"/>
              <a:t>	</a:t>
            </a:r>
          </a:p>
          <a:p>
            <a:r>
              <a:rPr lang="en-US" sz="2000" smtClean="0"/>
              <a:t>INCRESED SUCCESS RATES SINCE THE INTRODUCTION OF GnRH AGONIST CYCLES</a:t>
            </a:r>
          </a:p>
          <a:p>
            <a:r>
              <a:rPr lang="en-US" sz="2000" smtClean="0"/>
              <a:t>LESS CANCELLATIONS DUE TO PREMATURE OVULATION</a:t>
            </a:r>
          </a:p>
          <a:p>
            <a:r>
              <a:rPr lang="en-US" sz="2000" smtClean="0"/>
              <a:t>MORE RECENTLY INTRODUCTION OF GnRH ANTAGONISTS</a:t>
            </a:r>
          </a:p>
          <a:p>
            <a:r>
              <a:rPr lang="en-US" sz="2000" smtClean="0"/>
              <a:t>BETTER FOR USE IN PCOS, POOR RESPONDERS</a:t>
            </a:r>
          </a:p>
          <a:p>
            <a:r>
              <a:rPr lang="en-US" sz="2000" smtClean="0"/>
              <a:t>SOME EVIDENCE TO SUGGEST THAT GnRH ANTAGONIST CYCLES OR SHORT PROTOCOLS MAY BE USEFUL IN OLDER WOMEN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OVULATION INDUCTION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CLOMIPHENE CITRATE FROM DAY 2-6 OF CYCLE</a:t>
            </a:r>
          </a:p>
          <a:p>
            <a:r>
              <a:rPr lang="en-GB" smtClean="0"/>
              <a:t>+/- INTRA-UTERINE INSEMINATION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CLINIC REALTED FACTORS- CHOICE OF FSH AND LUTEAL PHASE SUPPORT</a:t>
            </a:r>
            <a:endParaRPr lang="en-US" smtClean="0"/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MAINLY RECOMBINANT FSH (DUE TO RISK OF PRION DISEASE)</a:t>
            </a:r>
          </a:p>
          <a:p>
            <a:r>
              <a:rPr lang="en-US" sz="2000" smtClean="0"/>
              <a:t>MORE COSTLY THAN URINARY DERIVED DERIVATIVES</a:t>
            </a:r>
          </a:p>
          <a:p>
            <a:r>
              <a:rPr lang="en-US" sz="2000" smtClean="0"/>
              <a:t>LESS VARIABILITY IN BIOLOGICAL ACTIVITY LEADING TO LESS CANCELLATION RATES?</a:t>
            </a:r>
          </a:p>
          <a:p>
            <a:r>
              <a:rPr lang="en-US" sz="2000" smtClean="0"/>
              <a:t>? MAY OVER 40’S/POOR RESPONDERS BENEFIT FROM ADDITION OF LH ALSO</a:t>
            </a:r>
          </a:p>
          <a:p>
            <a:r>
              <a:rPr lang="en-US" sz="2000" smtClean="0"/>
              <a:t>ADDITION OF LUTEAL PHASE SUPPORT IN THE FORM OF PROGESTERONE HAS INCREASED SUCCESS RATES</a:t>
            </a:r>
          </a:p>
          <a:p>
            <a:r>
              <a:rPr lang="en-US" sz="2000" smtClean="0"/>
              <a:t>SMALL INCREASE IN OUTCOME IF hCG USED BUT MORE HYPERSTIMULATION</a:t>
            </a:r>
          </a:p>
          <a:p>
            <a:pPr>
              <a:buFontTx/>
              <a:buNone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EMBRYOLOGY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BLASTOCYST CULTURE-</a:t>
            </a:r>
          </a:p>
          <a:p>
            <a:r>
              <a:rPr lang="en-GB" smtClean="0"/>
              <a:t>HELPS CHOOSING BEST EMBRYOS TO REPLACE, USEFUL FOR SINGLE EMBRYO TRANSFER</a:t>
            </a:r>
          </a:p>
          <a:p>
            <a:r>
              <a:rPr lang="en-GB" smtClean="0"/>
              <a:t>VITRIFICATION-BETTER METHOD OF FREEZING THAN SLOW FREEZING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BLASTOCYST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/>
          <a:srcRect b="6317"/>
          <a:stretch>
            <a:fillRect/>
          </a:stretch>
        </p:blipFill>
        <p:spPr bwMode="auto">
          <a:xfrm>
            <a:off x="2339975" y="1773238"/>
            <a:ext cx="4572000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CLINIC RELATED FACTORS- STAFF EXPERTISE</a:t>
            </a:r>
            <a:r>
              <a:rPr lang="en-US" smtClean="0"/>
              <a:t> 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MULTIDISCIPLINARY TEAM ON ALL IVF UNITS</a:t>
            </a:r>
          </a:p>
          <a:p>
            <a:r>
              <a:rPr lang="en-US" sz="2400" smtClean="0"/>
              <a:t>ALL ASPECTS OF CARE POTENTIALLY CAN AFFECT OUTCOME</a:t>
            </a:r>
          </a:p>
          <a:p>
            <a:r>
              <a:rPr lang="en-US" sz="2400" smtClean="0"/>
              <a:t>CORRECT INTERPRETATION OF SCREENING DATA</a:t>
            </a:r>
          </a:p>
          <a:p>
            <a:r>
              <a:rPr lang="en-US" sz="2400" smtClean="0"/>
              <a:t>KNOWLEDGE OF TREATMENT PROTOCOLS AND INTERPRETATION OF BLOOD RESULTS</a:t>
            </a:r>
          </a:p>
          <a:p>
            <a:r>
              <a:rPr lang="en-US" sz="2400" smtClean="0"/>
              <a:t>GOOD LABORATORY PROCEDURES</a:t>
            </a:r>
          </a:p>
          <a:p>
            <a:r>
              <a:rPr lang="en-US" sz="2400" smtClean="0"/>
              <a:t>GOOD OUTCOMES TEND TO COME FROM WELLL ESTABLISHED CLINICS </a:t>
            </a:r>
          </a:p>
          <a:p>
            <a:pPr>
              <a:buFontTx/>
              <a:buNone/>
            </a:pPr>
            <a:endParaRPr lang="en-US" sz="240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smtClean="0"/>
              <a:t>Management of Infertility. RCOG press 2003</a:t>
            </a:r>
          </a:p>
          <a:p>
            <a:r>
              <a:rPr lang="en-US" sz="1800" smtClean="0"/>
              <a:t>The Management of Infertility in Tertiary Care www.rcog.org.uk</a:t>
            </a:r>
          </a:p>
          <a:p>
            <a:r>
              <a:rPr lang="en-US" sz="1800" smtClean="0"/>
              <a:t>Templeton A, Morris J, Parslow R.Factors that affect outcome of in-vitro fertilitsation treatment. The Lancet 1996; 348: 1402-1406.</a:t>
            </a:r>
          </a:p>
          <a:p>
            <a:r>
              <a:rPr lang="en-US" sz="1800" smtClean="0"/>
              <a:t>Buckett W. A mata-analysis of ultrasound-guided versus clinical touch embryo transfer. Fertil Steril. 80 (4):1037-41, 2003 Oct.</a:t>
            </a:r>
          </a:p>
          <a:p>
            <a:r>
              <a:rPr lang="en-US" sz="1800" smtClean="0"/>
              <a:t>Pritts E. Fibroids and Infertility. A systematic review of the evidence. Obs and Gyn Survey 2001;56:483-491.</a:t>
            </a:r>
          </a:p>
          <a:p>
            <a:r>
              <a:rPr lang="en-US" sz="1800" smtClean="0"/>
              <a:t>A. Strandell et al. Hydrosalpinx and IVF outcome: a prospective, randomsied multicentre trial inScandinavia on salpingectomy prior to IVF. Hum Rep 14 (11) 2762-2769, 1999.</a:t>
            </a:r>
          </a:p>
          <a:p>
            <a:r>
              <a:rPr lang="en-US" sz="1800" smtClean="0"/>
              <a:t>Elster N. Less is more:the risks of multiple births. Fertil and Steril, 74, 820-823</a:t>
            </a:r>
          </a:p>
          <a:p>
            <a:endParaRPr lang="en-US" sz="1800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IVF PROTOCOLS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LONG PROTOCOL – GNRH AGONIST STARTING D2/21</a:t>
            </a:r>
          </a:p>
          <a:p>
            <a:r>
              <a:rPr lang="en-GB" smtClean="0"/>
              <a:t>ANTAGONIST PROTOCOL – LHRH ANTAGONIST</a:t>
            </a:r>
          </a:p>
          <a:p>
            <a:r>
              <a:rPr lang="en-GB" smtClean="0"/>
              <a:t>FLARE (SHORT PROTOCOL)</a:t>
            </a:r>
          </a:p>
          <a:p>
            <a:r>
              <a:rPr lang="en-GB" smtClean="0"/>
              <a:t>FROZEN EMBRYO PROTOCOL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STIMULATION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smtClean="0"/>
              <a:t>FSH – FOLICLE STIMULATION HORMONE</a:t>
            </a:r>
          </a:p>
          <a:p>
            <a:r>
              <a:rPr lang="en-GB" sz="2800" smtClean="0"/>
              <a:t>LH </a:t>
            </a:r>
          </a:p>
          <a:p>
            <a:r>
              <a:rPr lang="en-GB" sz="2800" smtClean="0"/>
              <a:t>DAILY SC INJECTIONS</a:t>
            </a:r>
          </a:p>
          <a:p>
            <a:r>
              <a:rPr lang="en-GB" sz="2800" smtClean="0"/>
              <a:t>TRIALS FOR LONG ACTING DRUGS</a:t>
            </a:r>
          </a:p>
          <a:p>
            <a:r>
              <a:rPr lang="en-GB" sz="2800" smtClean="0"/>
              <a:t>AVERAGE 12 DAYS</a:t>
            </a:r>
          </a:p>
          <a:p>
            <a:r>
              <a:rPr lang="en-GB" sz="2800" smtClean="0"/>
              <a:t>DOSE – RANGE 100-400 IU DEPENDING ON AGE, BMI, PCO PREVIOUS RESPONSE, FSH</a:t>
            </a:r>
          </a:p>
          <a:p>
            <a:endParaRPr lang="en-GB" sz="28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MONITORING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SERIAL SCANS </a:t>
            </a:r>
          </a:p>
          <a:p>
            <a:r>
              <a:rPr lang="en-GB" smtClean="0"/>
              <a:t>BLOODS – SERUM E2 AND LH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EGG COLLECTION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smtClean="0"/>
              <a:t>USUALLY IV SEDATION</a:t>
            </a:r>
          </a:p>
          <a:p>
            <a:r>
              <a:rPr lang="en-GB" sz="2800" smtClean="0"/>
              <a:t>TRANSVAGINAL </a:t>
            </a:r>
          </a:p>
          <a:p>
            <a:r>
              <a:rPr lang="en-GB" sz="2800" smtClean="0"/>
              <a:t>EXCEPTIONALLY LAPARASCOPIC</a:t>
            </a:r>
          </a:p>
          <a:p>
            <a:r>
              <a:rPr lang="en-GB" sz="2800" smtClean="0"/>
              <a:t>MAINTAIN TEMP OOCYTES CRUCIAL</a:t>
            </a:r>
          </a:p>
          <a:p>
            <a:r>
              <a:rPr lang="en-GB" sz="2800" smtClean="0"/>
              <a:t>EGGS DIRECTLY IN TO MEDIA </a:t>
            </a:r>
          </a:p>
          <a:p>
            <a:r>
              <a:rPr lang="en-GB" sz="2800" smtClean="0"/>
              <a:t>PREPARATION OF SEMEN</a:t>
            </a:r>
          </a:p>
          <a:p>
            <a:r>
              <a:rPr lang="en-GB" sz="2800" smtClean="0"/>
              <a:t>IVF/ICSI</a:t>
            </a:r>
          </a:p>
          <a:p>
            <a:r>
              <a:rPr lang="en-GB" sz="2800" smtClean="0"/>
              <a:t>INCUBATION EMBRYOS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66"/>
      </a:lt1>
      <a:dk2>
        <a:srgbClr val="3333CC"/>
      </a:dk2>
      <a:lt2>
        <a:srgbClr val="FFFF66"/>
      </a:lt2>
      <a:accent1>
        <a:srgbClr val="00CC99"/>
      </a:accent1>
      <a:accent2>
        <a:srgbClr val="3333CC"/>
      </a:accent2>
      <a:accent3>
        <a:srgbClr val="ADADE2"/>
      </a:accent3>
      <a:accent4>
        <a:srgbClr val="DADA56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1140</Words>
  <Application>Microsoft Office PowerPoint</Application>
  <PresentationFormat>On-screen Show (4:3)</PresentationFormat>
  <Paragraphs>234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Blank</vt:lpstr>
      <vt:lpstr>PowerPoint Presentation</vt:lpstr>
      <vt:lpstr>PATIENT SELECTION</vt:lpstr>
      <vt:lpstr>INVESTIGATIONS</vt:lpstr>
      <vt:lpstr>OVULATION INDUCTION </vt:lpstr>
      <vt:lpstr>IVF PROTOCOLS</vt:lpstr>
      <vt:lpstr>STIMULATION</vt:lpstr>
      <vt:lpstr>MONITORING</vt:lpstr>
      <vt:lpstr>PowerPoint Presentation</vt:lpstr>
      <vt:lpstr>EGG COLLECTION</vt:lpstr>
      <vt:lpstr>FERTILIZATION</vt:lpstr>
      <vt:lpstr>EMBRYO TRANSFER</vt:lpstr>
      <vt:lpstr>PowerPoint Presentation</vt:lpstr>
      <vt:lpstr>COMPLICATIONS</vt:lpstr>
      <vt:lpstr>FACTORS AFFECTING OUTCOME IN IVF</vt:lpstr>
      <vt:lpstr>PATIENT CHARACTERISTICS</vt:lpstr>
      <vt:lpstr>CLINIC RELATED FACTORS</vt:lpstr>
      <vt:lpstr>PATIENT CHARACTERISTICS - AGE</vt:lpstr>
      <vt:lpstr>EFFECT OF AGE ON LIVEBIRTH RATE</vt:lpstr>
      <vt:lpstr>COMPARISON OF LIVEBIRTH RATES BY AGE</vt:lpstr>
      <vt:lpstr>PATIENT CHARACTERISTICS - EGG DONATION</vt:lpstr>
      <vt:lpstr>LIVEBIRTH RATES IN WOMEN USING OWN AND DONATED EGGS</vt:lpstr>
      <vt:lpstr>PATIENT CHARACETRISTICS-DURATION OF INFERTILITY</vt:lpstr>
      <vt:lpstr>LIVEBIRTH RATES BY DURATION OF INFERTILITY</vt:lpstr>
      <vt:lpstr>PATIENT CHARACTERISTICS - CAUSE OF INFERTILITY</vt:lpstr>
      <vt:lpstr>LIVEBIRTH RATES BY CAUSE OF INFERTILITY</vt:lpstr>
      <vt:lpstr>PATIENT CHARACTERISTICS- CAUSE OF INFERTILITY</vt:lpstr>
      <vt:lpstr>CAUSES OF INFERTILITY-TUBAL FACTOR</vt:lpstr>
      <vt:lpstr>CAUSE OF INFERTILITY-ENDOMETRIOSIS</vt:lpstr>
      <vt:lpstr>CAUSE OF INFERTILITY- UTERINE FACTORS</vt:lpstr>
      <vt:lpstr>PATIENT CHARACTERISTICS-PAST OBSTETRIC HISTORY</vt:lpstr>
      <vt:lpstr>EFFECT OF PREVIOUS PREGNANCIES ON LIVEBIRTH RATES</vt:lpstr>
      <vt:lpstr>PATIENT CHARACTERISTICS - NUMBER OF PREVIOUS IVF ATTEMPTS</vt:lpstr>
      <vt:lpstr>LIVEBIRTH RATES BY NUMBER OF PREVIOUS UNSUCCESSFUL IVF ATTEMPTS</vt:lpstr>
      <vt:lpstr>PATIENT CHARACTERISTICS-OVARIAN RESERVE</vt:lpstr>
      <vt:lpstr>CLINIC RELATED FACTORS</vt:lpstr>
      <vt:lpstr>CLINIC RELATED FACTORS- NUMBER OF EMBRYOS TRANSFERED</vt:lpstr>
      <vt:lpstr>CLINIC RELATED FACTORS - TRANSFER OF EMBRYOS UNDER ULTRASOUND CONTROL</vt:lpstr>
      <vt:lpstr>CLINIC RELATED FACTORS- EMBRYO TRANSFER CATHETER</vt:lpstr>
      <vt:lpstr>CLINIC RELATED FACTORS- PROTOCOL FOR OVARIAN STIMULATION</vt:lpstr>
      <vt:lpstr>CLINIC REALTED FACTORS- CHOICE OF FSH AND LUTEAL PHASE SUPPORT</vt:lpstr>
      <vt:lpstr>EMBRYOLOGY</vt:lpstr>
      <vt:lpstr>BLASTOCYST</vt:lpstr>
      <vt:lpstr>CLINIC RELATED FACTORS- STAFF EXPERTISE </vt:lpstr>
      <vt:lpstr>REFERENCES</vt:lpstr>
    </vt:vector>
  </TitlesOfParts>
  <Company>Unknown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AFFECTING OUTCOME IN IVF</dc:title>
  <dc:creator>martin</dc:creator>
  <cp:lastModifiedBy>Shiel, Nuala</cp:lastModifiedBy>
  <cp:revision>124</cp:revision>
  <dcterms:created xsi:type="dcterms:W3CDTF">2004-02-01T14:18:14Z</dcterms:created>
  <dcterms:modified xsi:type="dcterms:W3CDTF">2013-01-21T10:12:51Z</dcterms:modified>
</cp:coreProperties>
</file>