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35"/>
  </p:notesMasterIdLst>
  <p:handoutMasterIdLst>
    <p:handoutMasterId r:id="rId36"/>
  </p:handoutMasterIdLst>
  <p:sldIdLst>
    <p:sldId id="264" r:id="rId2"/>
    <p:sldId id="267" r:id="rId3"/>
    <p:sldId id="268" r:id="rId4"/>
    <p:sldId id="276" r:id="rId5"/>
    <p:sldId id="281" r:id="rId6"/>
    <p:sldId id="282" r:id="rId7"/>
    <p:sldId id="283" r:id="rId8"/>
    <p:sldId id="322" r:id="rId9"/>
    <p:sldId id="323" r:id="rId10"/>
    <p:sldId id="324" r:id="rId11"/>
    <p:sldId id="296" r:id="rId12"/>
    <p:sldId id="297" r:id="rId13"/>
    <p:sldId id="270" r:id="rId14"/>
    <p:sldId id="273" r:id="rId15"/>
    <p:sldId id="269" r:id="rId16"/>
    <p:sldId id="287" r:id="rId17"/>
    <p:sldId id="302" r:id="rId18"/>
    <p:sldId id="288" r:id="rId19"/>
    <p:sldId id="294" r:id="rId20"/>
    <p:sldId id="291" r:id="rId21"/>
    <p:sldId id="266" r:id="rId22"/>
    <p:sldId id="311" r:id="rId23"/>
    <p:sldId id="289" r:id="rId24"/>
    <p:sldId id="290" r:id="rId25"/>
    <p:sldId id="316" r:id="rId26"/>
    <p:sldId id="319" r:id="rId27"/>
    <p:sldId id="314" r:id="rId28"/>
    <p:sldId id="317" r:id="rId29"/>
    <p:sldId id="326" r:id="rId30"/>
    <p:sldId id="327" r:id="rId31"/>
    <p:sldId id="336" r:id="rId32"/>
    <p:sldId id="337" r:id="rId33"/>
    <p:sldId id="312" r:id="rId34"/>
  </p:sldIdLst>
  <p:sldSz cx="9144000" cy="6858000" type="screen4x3"/>
  <p:notesSz cx="6669088"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3399"/>
    <a:srgbClr val="FD150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94660"/>
  </p:normalViewPr>
  <p:slideViewPr>
    <p:cSldViewPr>
      <p:cViewPr varScale="1">
        <p:scale>
          <a:sx n="49" d="100"/>
          <a:sy n="49" d="100"/>
        </p:scale>
        <p:origin x="-714" y="-8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6067"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16068" name="Rectangle 4"/>
          <p:cNvSpPr>
            <a:spLocks noGrp="1" noChangeArrowheads="1"/>
          </p:cNvSpPr>
          <p:nvPr>
            <p:ph type="ftr" sz="quarter" idx="2"/>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6069" name="Rectangle 5"/>
          <p:cNvSpPr>
            <a:spLocks noGrp="1" noChangeArrowheads="1"/>
          </p:cNvSpPr>
          <p:nvPr>
            <p:ph type="sldNum" sz="quarter" idx="3"/>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6E49EA1-D610-4F2A-9595-1ED3461C3B32}" type="slidenum">
              <a:rPr lang="en-US"/>
              <a:pPr>
                <a:defRPr/>
              </a:pPr>
              <a:t>‹#›</a:t>
            </a:fld>
            <a:endParaRPr lang="en-US"/>
          </a:p>
        </p:txBody>
      </p:sp>
    </p:spTree>
    <p:extLst>
      <p:ext uri="{BB962C8B-B14F-4D97-AF65-F5344CB8AC3E}">
        <p14:creationId xmlns:p14="http://schemas.microsoft.com/office/powerpoint/2010/main" val="429268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61795"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4036"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7" name="Rectangle 5"/>
          <p:cNvSpPr>
            <a:spLocks noGrp="1" noChangeArrowheads="1"/>
          </p:cNvSpPr>
          <p:nvPr>
            <p:ph type="body" sz="quarter" idx="3"/>
          </p:nvPr>
        </p:nvSpPr>
        <p:spPr bwMode="auto">
          <a:xfrm>
            <a:off x="666750" y="4716463"/>
            <a:ext cx="5335588"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1798"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61799"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290D201-7ABC-4FFF-9C93-7C4B9FF26DCC}" type="slidenum">
              <a:rPr lang="en-US"/>
              <a:pPr>
                <a:defRPr/>
              </a:pPr>
              <a:t>‹#›</a:t>
            </a:fld>
            <a:endParaRPr lang="en-US"/>
          </a:p>
        </p:txBody>
      </p:sp>
    </p:spTree>
    <p:extLst>
      <p:ext uri="{BB962C8B-B14F-4D97-AF65-F5344CB8AC3E}">
        <p14:creationId xmlns:p14="http://schemas.microsoft.com/office/powerpoint/2010/main" val="1785305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830447-EFEF-4BE3-A453-0FD33CEAB661}" type="slidenum">
              <a:rPr lang="en-US" smtClean="0"/>
              <a:pPr eaLnBrk="1" hangingPunct="1"/>
              <a:t>3</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4DFB80-0EE4-4E49-A0B1-3D775D1D6631}" type="slidenum">
              <a:rPr lang="en-US" smtClean="0"/>
              <a:pPr eaLnBrk="1" hangingPunct="1"/>
              <a:t>11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ED7F0D-A5EF-4259-8B65-5213D220658E}" type="slidenum">
              <a:rPr lang="en-US" smtClean="0"/>
              <a:pPr eaLnBrk="1" hangingPunct="1"/>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E4AA89B-DFEA-4359-93D6-E60A8E654734}" type="slidenum">
              <a:rPr lang="en-GB" smtClean="0"/>
              <a:pPr>
                <a:defRPr/>
              </a:pPr>
              <a:t>‹#›</a:t>
            </a:fld>
            <a:endParaRPr lang="en-GB"/>
          </a:p>
        </p:txBody>
      </p:sp>
    </p:spTree>
    <p:extLst>
      <p:ext uri="{BB962C8B-B14F-4D97-AF65-F5344CB8AC3E}">
        <p14:creationId xmlns:p14="http://schemas.microsoft.com/office/powerpoint/2010/main" val="31626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8CC216B-364F-4233-8EB1-42167D8B0E95}" type="slidenum">
              <a:rPr lang="en-GB" smtClean="0"/>
              <a:pPr>
                <a:defRPr/>
              </a:pPr>
              <a:t>‹#›</a:t>
            </a:fld>
            <a:endParaRPr lang="en-GB"/>
          </a:p>
        </p:txBody>
      </p:sp>
    </p:spTree>
    <p:extLst>
      <p:ext uri="{BB962C8B-B14F-4D97-AF65-F5344CB8AC3E}">
        <p14:creationId xmlns:p14="http://schemas.microsoft.com/office/powerpoint/2010/main" val="386155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38E7FC8-8049-4DC2-99D1-13A9302D29D9}" type="slidenum">
              <a:rPr lang="en-GB" smtClean="0"/>
              <a:pPr>
                <a:defRPr/>
              </a:pPr>
              <a:t>‹#›</a:t>
            </a:fld>
            <a:endParaRPr lang="en-GB"/>
          </a:p>
        </p:txBody>
      </p:sp>
    </p:spTree>
    <p:extLst>
      <p:ext uri="{BB962C8B-B14F-4D97-AF65-F5344CB8AC3E}">
        <p14:creationId xmlns:p14="http://schemas.microsoft.com/office/powerpoint/2010/main" val="193866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007BA54-F3CA-4CFA-82ED-603ED32C4FEE}" type="slidenum">
              <a:rPr lang="en-GB" smtClean="0"/>
              <a:pPr>
                <a:defRPr/>
              </a:pPr>
              <a:t>‹#›</a:t>
            </a:fld>
            <a:endParaRPr lang="en-GB"/>
          </a:p>
        </p:txBody>
      </p:sp>
    </p:spTree>
    <p:extLst>
      <p:ext uri="{BB962C8B-B14F-4D97-AF65-F5344CB8AC3E}">
        <p14:creationId xmlns:p14="http://schemas.microsoft.com/office/powerpoint/2010/main" val="304226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D8EDEBC-ABA8-4A10-850A-70A87A86707B}" type="slidenum">
              <a:rPr lang="en-GB" smtClean="0"/>
              <a:pPr>
                <a:defRPr/>
              </a:pPr>
              <a:t>‹#›</a:t>
            </a:fld>
            <a:endParaRPr lang="en-GB"/>
          </a:p>
        </p:txBody>
      </p:sp>
    </p:spTree>
    <p:extLst>
      <p:ext uri="{BB962C8B-B14F-4D97-AF65-F5344CB8AC3E}">
        <p14:creationId xmlns:p14="http://schemas.microsoft.com/office/powerpoint/2010/main" val="1869894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431227E9-3908-4041-83B2-8BF8AA7D53EF}" type="slidenum">
              <a:rPr lang="en-GB" smtClean="0"/>
              <a:pPr>
                <a:defRPr/>
              </a:pPr>
              <a:t>‹#›</a:t>
            </a:fld>
            <a:endParaRPr lang="en-GB"/>
          </a:p>
        </p:txBody>
      </p:sp>
    </p:spTree>
    <p:extLst>
      <p:ext uri="{BB962C8B-B14F-4D97-AF65-F5344CB8AC3E}">
        <p14:creationId xmlns:p14="http://schemas.microsoft.com/office/powerpoint/2010/main" val="2276712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443DA5EC-AEC5-4E9F-92E5-D6E368239554}" type="slidenum">
              <a:rPr lang="en-GB" smtClean="0"/>
              <a:pPr>
                <a:defRPr/>
              </a:pPr>
              <a:t>‹#›</a:t>
            </a:fld>
            <a:endParaRPr lang="en-GB"/>
          </a:p>
        </p:txBody>
      </p:sp>
    </p:spTree>
    <p:extLst>
      <p:ext uri="{BB962C8B-B14F-4D97-AF65-F5344CB8AC3E}">
        <p14:creationId xmlns:p14="http://schemas.microsoft.com/office/powerpoint/2010/main" val="3331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0B2D9F37-B57B-4D88-AF17-79C31F03A22A}" type="slidenum">
              <a:rPr lang="en-GB" smtClean="0"/>
              <a:pPr>
                <a:defRPr/>
              </a:pPr>
              <a:t>‹#›</a:t>
            </a:fld>
            <a:endParaRPr lang="en-GB"/>
          </a:p>
        </p:txBody>
      </p:sp>
    </p:spTree>
    <p:extLst>
      <p:ext uri="{BB962C8B-B14F-4D97-AF65-F5344CB8AC3E}">
        <p14:creationId xmlns:p14="http://schemas.microsoft.com/office/powerpoint/2010/main" val="1675621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DD71F49D-6683-41FC-977E-869F5E25C954}" type="slidenum">
              <a:rPr lang="en-GB" smtClean="0"/>
              <a:pPr>
                <a:defRPr/>
              </a:pPr>
              <a:t>‹#›</a:t>
            </a:fld>
            <a:endParaRPr lang="en-GB"/>
          </a:p>
        </p:txBody>
      </p:sp>
    </p:spTree>
    <p:extLst>
      <p:ext uri="{BB962C8B-B14F-4D97-AF65-F5344CB8AC3E}">
        <p14:creationId xmlns:p14="http://schemas.microsoft.com/office/powerpoint/2010/main" val="146930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4925EEBE-040D-4DDA-9D83-5987F0270F07}" type="slidenum">
              <a:rPr lang="en-GB" smtClean="0"/>
              <a:pPr>
                <a:defRPr/>
              </a:pPr>
              <a:t>‹#›</a:t>
            </a:fld>
            <a:endParaRPr lang="en-GB"/>
          </a:p>
        </p:txBody>
      </p:sp>
    </p:spTree>
    <p:extLst>
      <p:ext uri="{BB962C8B-B14F-4D97-AF65-F5344CB8AC3E}">
        <p14:creationId xmlns:p14="http://schemas.microsoft.com/office/powerpoint/2010/main" val="238413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EF945819-9810-4D04-B1D0-34110B55EC60}" type="slidenum">
              <a:rPr lang="en-GB" smtClean="0"/>
              <a:pPr>
                <a:defRPr/>
              </a:pPr>
              <a:t>‹#›</a:t>
            </a:fld>
            <a:endParaRPr lang="en-GB"/>
          </a:p>
        </p:txBody>
      </p:sp>
    </p:spTree>
    <p:extLst>
      <p:ext uri="{BB962C8B-B14F-4D97-AF65-F5344CB8AC3E}">
        <p14:creationId xmlns:p14="http://schemas.microsoft.com/office/powerpoint/2010/main" val="1296076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966EC94-A399-4A76-A9F1-F60C35DE9489}" type="slidenum">
              <a:rPr lang="en-GB" smtClean="0"/>
              <a:pPr>
                <a:defRPr/>
              </a:pPr>
              <a:t>‹#›</a:t>
            </a:fld>
            <a:endParaRPr lang="en-GB"/>
          </a:p>
        </p:txBody>
      </p:sp>
    </p:spTree>
    <p:extLst>
      <p:ext uri="{BB962C8B-B14F-4D97-AF65-F5344CB8AC3E}">
        <p14:creationId xmlns:p14="http://schemas.microsoft.com/office/powerpoint/2010/main" val="368478848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youtube.com/watch?v=vwMMMPjOW4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4213" y="1484313"/>
            <a:ext cx="7772400" cy="1736725"/>
          </a:xfrm>
        </p:spPr>
        <p:txBody>
          <a:bodyPr>
            <a:normAutofit/>
          </a:bodyPr>
          <a:lstStyle/>
          <a:p>
            <a:pPr eaLnBrk="1" hangingPunct="1">
              <a:defRPr/>
            </a:pPr>
            <a:r>
              <a:rPr lang="en-GB" sz="2800" dirty="0" smtClean="0">
                <a:solidFill>
                  <a:schemeClr val="tx1"/>
                </a:solidFill>
                <a:latin typeface="Arial" pitchFamily="34" charset="0"/>
                <a:cs typeface="Arial" pitchFamily="34" charset="0"/>
              </a:rPr>
              <a:t>GE </a:t>
            </a:r>
            <a:r>
              <a:rPr lang="en-GB" sz="2800" dirty="0" smtClean="0">
                <a:solidFill>
                  <a:schemeClr val="tx1"/>
                </a:solidFill>
                <a:latin typeface="Arial" pitchFamily="34" charset="0"/>
                <a:cs typeface="Arial" pitchFamily="34" charset="0"/>
              </a:rPr>
              <a:t>Psychology 11 </a:t>
            </a:r>
            <a:r>
              <a:rPr lang="en-GB" sz="1300" dirty="0" smtClean="0">
                <a:solidFill>
                  <a:schemeClr val="tx1"/>
                </a:solidFill>
                <a:latin typeface="Arial" pitchFamily="34" charset="0"/>
                <a:cs typeface="Arial" pitchFamily="34" charset="0"/>
              </a:rPr>
              <a:t/>
            </a:r>
            <a:br>
              <a:rPr lang="en-GB" sz="1300" dirty="0" smtClean="0">
                <a:solidFill>
                  <a:schemeClr val="tx1"/>
                </a:solidFill>
                <a:latin typeface="Arial" pitchFamily="34" charset="0"/>
                <a:cs typeface="Arial" pitchFamily="34" charset="0"/>
              </a:rPr>
            </a:br>
            <a:r>
              <a:rPr lang="en-GB" sz="1300" dirty="0" smtClean="0">
                <a:solidFill>
                  <a:schemeClr val="tx1"/>
                </a:solidFill>
                <a:latin typeface="Arial" pitchFamily="34" charset="0"/>
                <a:cs typeface="Arial" pitchFamily="34" charset="0"/>
              </a:rPr>
              <a:t/>
            </a:r>
            <a:br>
              <a:rPr lang="en-GB" sz="1300" dirty="0" smtClean="0">
                <a:solidFill>
                  <a:schemeClr val="tx1"/>
                </a:solidFill>
                <a:latin typeface="Arial" pitchFamily="34" charset="0"/>
                <a:cs typeface="Arial" pitchFamily="34" charset="0"/>
              </a:rPr>
            </a:br>
            <a:r>
              <a:rPr lang="en-GB" sz="5400" dirty="0" smtClean="0">
                <a:solidFill>
                  <a:schemeClr val="tx1"/>
                </a:solidFill>
                <a:latin typeface="Arial" pitchFamily="34" charset="0"/>
                <a:cs typeface="Arial" pitchFamily="34" charset="0"/>
              </a:rPr>
              <a:t>Social Psychology</a:t>
            </a:r>
          </a:p>
        </p:txBody>
      </p:sp>
      <p:sp>
        <p:nvSpPr>
          <p:cNvPr id="44035" name="Rectangle 3"/>
          <p:cNvSpPr>
            <a:spLocks noGrp="1" noChangeArrowheads="1"/>
          </p:cNvSpPr>
          <p:nvPr>
            <p:ph type="subTitle" idx="1"/>
          </p:nvPr>
        </p:nvSpPr>
        <p:spPr>
          <a:xfrm>
            <a:off x="1371600" y="3886200"/>
            <a:ext cx="6400800" cy="1991072"/>
          </a:xfrm>
        </p:spPr>
        <p:txBody>
          <a:bodyPr>
            <a:normAutofit fontScale="62500" lnSpcReduction="20000"/>
          </a:bodyPr>
          <a:lstStyle/>
          <a:p>
            <a:pPr eaLnBrk="1" hangingPunct="1">
              <a:lnSpc>
                <a:spcPct val="90000"/>
              </a:lnSpc>
              <a:defRPr/>
            </a:pPr>
            <a:r>
              <a:rPr lang="en-GB" sz="3800" dirty="0" smtClean="0">
                <a:solidFill>
                  <a:schemeClr val="tx1"/>
                </a:solidFill>
                <a:latin typeface="Arial" pitchFamily="34" charset="0"/>
                <a:cs typeface="Arial" pitchFamily="34" charset="0"/>
              </a:rPr>
              <a:t>4 </a:t>
            </a:r>
            <a:r>
              <a:rPr lang="en-GB" sz="3800" dirty="0" smtClean="0">
                <a:solidFill>
                  <a:schemeClr val="tx1"/>
                </a:solidFill>
                <a:latin typeface="Arial" pitchFamily="34" charset="0"/>
                <a:cs typeface="Arial" pitchFamily="34" charset="0"/>
              </a:rPr>
              <a:t>June 2013</a:t>
            </a:r>
          </a:p>
          <a:p>
            <a:pPr eaLnBrk="1" hangingPunct="1">
              <a:lnSpc>
                <a:spcPct val="90000"/>
              </a:lnSpc>
              <a:defRPr/>
            </a:pPr>
            <a:endParaRPr lang="en-GB" sz="3000" dirty="0" smtClean="0">
              <a:solidFill>
                <a:schemeClr val="tx2"/>
              </a:solidFill>
              <a:latin typeface="Arial" pitchFamily="34" charset="0"/>
              <a:cs typeface="Arial" pitchFamily="34" charset="0"/>
            </a:endParaRPr>
          </a:p>
          <a:p>
            <a:pPr eaLnBrk="1" hangingPunct="1">
              <a:lnSpc>
                <a:spcPct val="90000"/>
              </a:lnSpc>
              <a:defRPr/>
            </a:pPr>
            <a:r>
              <a:rPr lang="en-GB" sz="5100" dirty="0" smtClean="0">
                <a:solidFill>
                  <a:schemeClr val="tx1"/>
                </a:solidFill>
                <a:latin typeface="Arial" pitchFamily="34" charset="0"/>
                <a:cs typeface="Arial" pitchFamily="34" charset="0"/>
              </a:rPr>
              <a:t>David Murphy</a:t>
            </a:r>
          </a:p>
          <a:p>
            <a:pPr eaLnBrk="1" hangingPunct="1">
              <a:lnSpc>
                <a:spcPct val="90000"/>
              </a:lnSpc>
              <a:defRPr/>
            </a:pPr>
            <a:endParaRPr lang="en-GB" sz="4100" dirty="0" smtClean="0">
              <a:solidFill>
                <a:schemeClr val="tx1"/>
              </a:solidFill>
              <a:latin typeface="Arial" pitchFamily="34" charset="0"/>
              <a:cs typeface="Arial" pitchFamily="34" charset="0"/>
            </a:endParaRPr>
          </a:p>
          <a:p>
            <a:pPr eaLnBrk="1" hangingPunct="1">
              <a:lnSpc>
                <a:spcPct val="90000"/>
              </a:lnSpc>
              <a:defRPr/>
            </a:pPr>
            <a:r>
              <a:rPr lang="en-GB" sz="3000" dirty="0" smtClean="0">
                <a:solidFill>
                  <a:schemeClr val="tx1"/>
                </a:solidFill>
                <a:latin typeface="Arial" pitchFamily="34" charset="0"/>
                <a:cs typeface="Arial" pitchFamily="34" charset="0"/>
              </a:rPr>
              <a:t>Consultant Clinical Psychologist</a:t>
            </a:r>
          </a:p>
          <a:p>
            <a:pPr eaLnBrk="1" hangingPunct="1">
              <a:lnSpc>
                <a:spcPct val="90000"/>
              </a:lnSpc>
              <a:defRPr/>
            </a:pPr>
            <a:r>
              <a:rPr lang="en-GB" sz="3000" dirty="0" smtClean="0">
                <a:solidFill>
                  <a:schemeClr val="tx1"/>
                </a:solidFill>
                <a:latin typeface="Arial" pitchFamily="34" charset="0"/>
                <a:cs typeface="Arial" pitchFamily="34" charset="0"/>
              </a:rPr>
              <a:t>Course Leader</a:t>
            </a:r>
            <a:endParaRPr lang="en-GB" sz="3000" dirty="0" smtClean="0">
              <a:solidFill>
                <a:schemeClr val="tx1"/>
              </a:solidFill>
              <a:latin typeface="Arial" pitchFamily="34" charset="0"/>
              <a:cs typeface="Arial" pitchFamily="34" charset="0"/>
            </a:endParaRPr>
          </a:p>
          <a:p>
            <a:pPr eaLnBrk="1" hangingPunct="1">
              <a:lnSpc>
                <a:spcPct val="90000"/>
              </a:lnSpc>
              <a:defRPr/>
            </a:pPr>
            <a:endParaRPr lang="en-GB" dirty="0" smtClean="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8" y="0"/>
            <a:ext cx="8229600" cy="1139825"/>
          </a:xfrm>
        </p:spPr>
        <p:txBody>
          <a:bodyPr/>
          <a:lstStyle/>
          <a:p>
            <a:pPr>
              <a:defRPr/>
            </a:pPr>
            <a:r>
              <a:rPr lang="en-GB" u="sng" dirty="0" smtClean="0"/>
              <a:t>Social loafing</a:t>
            </a:r>
            <a:endParaRPr lang="en-GB" u="sng" dirty="0"/>
          </a:p>
        </p:txBody>
      </p:sp>
      <p:sp>
        <p:nvSpPr>
          <p:cNvPr id="3" name="Content Placeholder 2"/>
          <p:cNvSpPr>
            <a:spLocks noGrp="1"/>
          </p:cNvSpPr>
          <p:nvPr>
            <p:ph idx="1"/>
          </p:nvPr>
        </p:nvSpPr>
        <p:spPr>
          <a:xfrm>
            <a:off x="0" y="1340768"/>
            <a:ext cx="9144000" cy="5040560"/>
          </a:xfrm>
        </p:spPr>
        <p:txBody>
          <a:bodyPr>
            <a:normAutofit fontScale="92500" lnSpcReduction="10000"/>
          </a:bodyPr>
          <a:lstStyle/>
          <a:p>
            <a:pPr>
              <a:buFont typeface="Wingdings" pitchFamily="2" charset="2"/>
              <a:buNone/>
              <a:defRPr/>
            </a:pPr>
            <a:r>
              <a:rPr lang="en-GB" sz="2800" dirty="0" smtClean="0"/>
              <a:t>More likely to occur when:</a:t>
            </a:r>
          </a:p>
          <a:p>
            <a:pPr lvl="1">
              <a:buFontTx/>
              <a:buChar char="•"/>
              <a:defRPr/>
            </a:pPr>
            <a:r>
              <a:rPr lang="en-GB" sz="2200" dirty="0" smtClean="0"/>
              <a:t>The person believes that individual performance is not being monitored</a:t>
            </a:r>
          </a:p>
          <a:p>
            <a:pPr lvl="1">
              <a:buFontTx/>
              <a:buChar char="•"/>
              <a:defRPr/>
            </a:pPr>
            <a:r>
              <a:rPr lang="en-GB" sz="2200" dirty="0" smtClean="0"/>
              <a:t>The task (goal) or the group has less value or meaning to the person</a:t>
            </a:r>
          </a:p>
          <a:p>
            <a:pPr lvl="1">
              <a:buFontTx/>
              <a:buChar char="•"/>
              <a:defRPr/>
            </a:pPr>
            <a:r>
              <a:rPr lang="en-GB" sz="2200" dirty="0" smtClean="0"/>
              <a:t>The person generally displays low motivation to strive for success</a:t>
            </a:r>
          </a:p>
          <a:p>
            <a:pPr lvl="1">
              <a:buFontTx/>
              <a:buChar char="•"/>
              <a:defRPr/>
            </a:pPr>
            <a:r>
              <a:rPr lang="en-GB" sz="2200" dirty="0" smtClean="0"/>
              <a:t>The person expects that other group members will display high effort</a:t>
            </a:r>
          </a:p>
          <a:p>
            <a:pPr lvl="1">
              <a:buFontTx/>
              <a:buChar char="•"/>
              <a:defRPr/>
            </a:pPr>
            <a:endParaRPr lang="en-GB" sz="2200" dirty="0" smtClean="0"/>
          </a:p>
          <a:p>
            <a:pPr>
              <a:buFont typeface="Wingdings" pitchFamily="2" charset="2"/>
              <a:buNone/>
              <a:defRPr/>
            </a:pPr>
            <a:r>
              <a:rPr lang="en-GB" sz="2400" dirty="0" smtClean="0"/>
              <a:t> </a:t>
            </a:r>
            <a:r>
              <a:rPr lang="en-GB" sz="2800" dirty="0" smtClean="0"/>
              <a:t>Depends on gender and culture</a:t>
            </a:r>
          </a:p>
          <a:p>
            <a:pPr lvl="1">
              <a:defRPr/>
            </a:pPr>
            <a:r>
              <a:rPr lang="en-GB" sz="2200" dirty="0" smtClean="0"/>
              <a:t>Occurs more strongly in all-male groups</a:t>
            </a:r>
          </a:p>
          <a:p>
            <a:pPr lvl="1">
              <a:defRPr/>
            </a:pPr>
            <a:r>
              <a:rPr lang="en-GB" sz="2200" dirty="0" smtClean="0"/>
              <a:t>Occurs more often in individualistic cultures</a:t>
            </a:r>
          </a:p>
          <a:p>
            <a:pPr lvl="1">
              <a:defRPr/>
            </a:pPr>
            <a:endParaRPr lang="en-GB" sz="2200" dirty="0" smtClean="0"/>
          </a:p>
          <a:p>
            <a:pPr>
              <a:buFont typeface="Wingdings" pitchFamily="2" charset="2"/>
              <a:buNone/>
              <a:defRPr/>
            </a:pPr>
            <a:r>
              <a:rPr lang="en-GB" sz="2800" dirty="0" smtClean="0"/>
              <a:t>Social loafing may disappear when:</a:t>
            </a:r>
          </a:p>
          <a:p>
            <a:pPr lvl="1">
              <a:defRPr/>
            </a:pPr>
            <a:r>
              <a:rPr lang="en-GB" sz="2200" dirty="0" smtClean="0"/>
              <a:t>Individual performance is monitored</a:t>
            </a:r>
          </a:p>
          <a:p>
            <a:pPr lvl="1">
              <a:defRPr/>
            </a:pPr>
            <a:r>
              <a:rPr lang="en-GB" sz="2200" dirty="0" smtClean="0"/>
              <a:t>Members highly value their group or the task goal</a:t>
            </a:r>
          </a:p>
        </p:txBody>
      </p:sp>
    </p:spTree>
    <p:extLst>
      <p:ext uri="{BB962C8B-B14F-4D97-AF65-F5344CB8AC3E}">
        <p14:creationId xmlns:p14="http://schemas.microsoft.com/office/powerpoint/2010/main" val="3938133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a:defRPr/>
            </a:pPr>
            <a:r>
              <a:rPr lang="en-GB" u="sng" dirty="0">
                <a:solidFill>
                  <a:prstClr val="black"/>
                </a:solidFill>
              </a:rPr>
              <a:t>Conformity (Asch 1956)</a:t>
            </a:r>
            <a:endParaRPr lang="en-GB" dirty="0" smtClean="0"/>
          </a:p>
        </p:txBody>
      </p:sp>
      <p:pic>
        <p:nvPicPr>
          <p:cNvPr id="19460" name="Picture 4" descr="pas82760_17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1563688"/>
            <a:ext cx="8351838" cy="4035425"/>
          </a:xfrm>
        </p:spPr>
      </p:pic>
      <p:sp>
        <p:nvSpPr>
          <p:cNvPr id="59394" name="Footer Placeholder 3"/>
          <p:cNvSpPr>
            <a:spLocks noGrp="1"/>
          </p:cNvSpPr>
          <p:nvPr>
            <p:ph type="ftr" sz="quarter" idx="11"/>
          </p:nvPr>
        </p:nvSpPr>
        <p:spPr>
          <a:xfrm>
            <a:off x="457200" y="6245225"/>
            <a:ext cx="2133600" cy="476250"/>
          </a:xfrm>
        </p:spPr>
        <p:txBody>
          <a:bodyPr/>
          <a:lstStyle/>
          <a:p>
            <a:pPr algn="l" eaLnBrk="0" hangingPunct="0">
              <a:buFontTx/>
              <a:buChar char="©"/>
              <a:defRPr/>
            </a:pPr>
            <a:r>
              <a:rPr lang="en-US"/>
              <a:t> The McGraw-Hill Companies, 2008</a:t>
            </a:r>
          </a:p>
          <a:p>
            <a:pPr algn="l">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hangingPunct="1">
              <a:defRPr/>
            </a:pPr>
            <a:r>
              <a:rPr lang="en-US" smtClean="0"/>
              <a:t>Conformity</a:t>
            </a:r>
            <a:endParaRPr lang="en-GB" smtClean="0"/>
          </a:p>
        </p:txBody>
      </p:sp>
      <p:sp>
        <p:nvSpPr>
          <p:cNvPr id="60420" name="Rectangle 3"/>
          <p:cNvSpPr>
            <a:spLocks noGrp="1" noChangeArrowheads="1"/>
          </p:cNvSpPr>
          <p:nvPr>
            <p:ph idx="1"/>
          </p:nvPr>
        </p:nvSpPr>
        <p:spPr/>
        <p:txBody>
          <a:bodyPr>
            <a:normAutofit lnSpcReduction="10000"/>
          </a:bodyPr>
          <a:lstStyle/>
          <a:p>
            <a:pPr eaLnBrk="1" hangingPunct="1">
              <a:lnSpc>
                <a:spcPct val="90000"/>
              </a:lnSpc>
              <a:defRPr/>
            </a:pPr>
            <a:r>
              <a:rPr lang="en-US" u="sng" dirty="0" smtClean="0"/>
              <a:t>Factors that affect conformity:</a:t>
            </a:r>
            <a:endParaRPr lang="en-US" dirty="0" smtClean="0"/>
          </a:p>
          <a:p>
            <a:pPr lvl="1" eaLnBrk="1" hangingPunct="1">
              <a:lnSpc>
                <a:spcPct val="90000"/>
              </a:lnSpc>
              <a:defRPr/>
            </a:pPr>
            <a:r>
              <a:rPr lang="en-US" dirty="0" smtClean="0"/>
              <a:t>Group size:</a:t>
            </a:r>
          </a:p>
          <a:p>
            <a:pPr lvl="2" eaLnBrk="1" hangingPunct="1">
              <a:lnSpc>
                <a:spcPct val="90000"/>
              </a:lnSpc>
              <a:defRPr/>
            </a:pPr>
            <a:r>
              <a:rPr lang="en-US" dirty="0" smtClean="0"/>
              <a:t>Conformity increases as group size increases</a:t>
            </a:r>
          </a:p>
          <a:p>
            <a:pPr lvl="2" eaLnBrk="1" hangingPunct="1">
              <a:lnSpc>
                <a:spcPct val="90000"/>
              </a:lnSpc>
              <a:defRPr/>
            </a:pPr>
            <a:r>
              <a:rPr lang="en-US" dirty="0" smtClean="0"/>
              <a:t>No increases over five group members</a:t>
            </a:r>
          </a:p>
          <a:p>
            <a:pPr lvl="2" eaLnBrk="1" hangingPunct="1">
              <a:lnSpc>
                <a:spcPct val="90000"/>
              </a:lnSpc>
              <a:defRPr/>
            </a:pPr>
            <a:endParaRPr lang="en-US" dirty="0" smtClean="0"/>
          </a:p>
          <a:p>
            <a:pPr lvl="1" eaLnBrk="1" hangingPunct="1">
              <a:lnSpc>
                <a:spcPct val="90000"/>
              </a:lnSpc>
              <a:defRPr/>
            </a:pPr>
            <a:r>
              <a:rPr lang="en-US" dirty="0" smtClean="0"/>
              <a:t>Presence of a dissenter:</a:t>
            </a:r>
          </a:p>
          <a:p>
            <a:pPr lvl="2" eaLnBrk="1" hangingPunct="1">
              <a:lnSpc>
                <a:spcPct val="90000"/>
              </a:lnSpc>
              <a:defRPr/>
            </a:pPr>
            <a:r>
              <a:rPr lang="en-US" dirty="0" smtClean="0"/>
              <a:t>One person disagreeing with the others greatly reduces group conformity</a:t>
            </a:r>
          </a:p>
          <a:p>
            <a:pPr lvl="2" eaLnBrk="1" hangingPunct="1">
              <a:lnSpc>
                <a:spcPct val="90000"/>
              </a:lnSpc>
              <a:defRPr/>
            </a:pPr>
            <a:endParaRPr lang="en-US" dirty="0" smtClean="0"/>
          </a:p>
          <a:p>
            <a:pPr lvl="1" eaLnBrk="1" hangingPunct="1">
              <a:lnSpc>
                <a:spcPct val="90000"/>
              </a:lnSpc>
              <a:defRPr/>
            </a:pPr>
            <a:r>
              <a:rPr lang="en-US" dirty="0" smtClean="0"/>
              <a:t>Culture:</a:t>
            </a:r>
          </a:p>
          <a:p>
            <a:pPr lvl="2" eaLnBrk="1" hangingPunct="1">
              <a:lnSpc>
                <a:spcPct val="90000"/>
              </a:lnSpc>
              <a:defRPr/>
            </a:pPr>
            <a:r>
              <a:rPr lang="en-US" dirty="0" smtClean="0"/>
              <a:t>Greater in collectivistic cultures</a:t>
            </a:r>
            <a:endParaRPr lang="en-US" u="sng" dirty="0" smtClean="0"/>
          </a:p>
          <a:p>
            <a:pPr eaLnBrk="1" hangingPunct="1">
              <a:lnSpc>
                <a:spcPct val="90000"/>
              </a:lnSpc>
              <a:defRPr/>
            </a:pPr>
            <a:endParaRPr lang="en-GB"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pPr eaLnBrk="1" hangingPunct="1">
              <a:defRPr/>
            </a:pPr>
            <a:r>
              <a:rPr lang="en-US" u="sng" dirty="0" smtClean="0"/>
              <a:t>The </a:t>
            </a:r>
            <a:r>
              <a:rPr lang="en-US" u="sng" dirty="0" err="1" smtClean="0"/>
              <a:t>Milgram</a:t>
            </a:r>
            <a:r>
              <a:rPr lang="en-US" u="sng" dirty="0" smtClean="0"/>
              <a:t> Experiment (1974)</a:t>
            </a:r>
            <a:r>
              <a:rPr lang="en-US" dirty="0" smtClean="0"/>
              <a:t/>
            </a:r>
            <a:br>
              <a:rPr lang="en-US" dirty="0" smtClean="0"/>
            </a:br>
            <a:endParaRPr lang="en-GB" dirty="0" smtClean="0"/>
          </a:p>
        </p:txBody>
      </p:sp>
      <p:sp>
        <p:nvSpPr>
          <p:cNvPr id="36867" name="Content Placeholder 2"/>
          <p:cNvSpPr>
            <a:spLocks noGrp="1"/>
          </p:cNvSpPr>
          <p:nvPr>
            <p:ph idx="1"/>
          </p:nvPr>
        </p:nvSpPr>
        <p:spPr/>
        <p:txBody>
          <a:bodyPr>
            <a:normAutofit lnSpcReduction="10000"/>
          </a:bodyPr>
          <a:lstStyle/>
          <a:p>
            <a:pPr eaLnBrk="1" hangingPunct="1">
              <a:defRPr/>
            </a:pPr>
            <a:r>
              <a:rPr lang="en-US" dirty="0" smtClean="0"/>
              <a:t>One “learner”, one “teacher” – told that experiment studied the effect of punishment on memory.</a:t>
            </a:r>
          </a:p>
          <a:p>
            <a:pPr eaLnBrk="1" hangingPunct="1">
              <a:defRPr/>
            </a:pPr>
            <a:endParaRPr lang="en-US" dirty="0" smtClean="0"/>
          </a:p>
          <a:p>
            <a:pPr lvl="1" eaLnBrk="1" hangingPunct="1">
              <a:defRPr/>
            </a:pPr>
            <a:r>
              <a:rPr lang="en-US" sz="3200" dirty="0" smtClean="0"/>
              <a:t> Shock generator used to </a:t>
            </a:r>
          </a:p>
          <a:p>
            <a:pPr lvl="1" eaLnBrk="1" hangingPunct="1">
              <a:buFont typeface="Wingdings" pitchFamily="2" charset="2"/>
              <a:buNone/>
              <a:defRPr/>
            </a:pPr>
            <a:r>
              <a:rPr lang="en-US" sz="3200" dirty="0" smtClean="0"/>
              <a:t>	apply punishment</a:t>
            </a:r>
          </a:p>
          <a:p>
            <a:pPr lvl="1" eaLnBrk="1" hangingPunct="1">
              <a:defRPr/>
            </a:pPr>
            <a:endParaRPr lang="en-US" sz="1600" dirty="0" smtClean="0"/>
          </a:p>
          <a:p>
            <a:pPr lvl="1" eaLnBrk="1" hangingPunct="1">
              <a:defRPr/>
            </a:pPr>
            <a:r>
              <a:rPr lang="en-US" sz="3200" dirty="0" smtClean="0"/>
              <a:t>Shocks grew increasingly </a:t>
            </a:r>
          </a:p>
          <a:p>
            <a:pPr lvl="1" eaLnBrk="1" hangingPunct="1">
              <a:buFont typeface="Wingdings" pitchFamily="2" charset="2"/>
              <a:buNone/>
              <a:defRPr/>
            </a:pPr>
            <a:r>
              <a:rPr lang="en-US" sz="3200" dirty="0" smtClean="0"/>
              <a:t>	intense with each mistake</a:t>
            </a:r>
            <a:endParaRPr lang="en-GB" sz="3200" dirty="0" smtClean="0"/>
          </a:p>
          <a:p>
            <a:pPr eaLnBrk="1" hangingPunct="1">
              <a:defRPr/>
            </a:pPr>
            <a:endParaRPr lang="en-GB"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Content Placeholder 4" descr="pas82760_17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57313" y="142875"/>
            <a:ext cx="6500812" cy="6043613"/>
          </a:xfrm>
        </p:spPr>
      </p:pic>
      <p:sp>
        <p:nvSpPr>
          <p:cNvPr id="39939" name="Footer Placeholder 3"/>
          <p:cNvSpPr>
            <a:spLocks noGrp="1"/>
          </p:cNvSpPr>
          <p:nvPr>
            <p:ph type="ftr" sz="quarter" idx="11"/>
          </p:nvPr>
        </p:nvSpPr>
        <p:spPr>
          <a:xfrm>
            <a:off x="457200" y="6245225"/>
            <a:ext cx="2133600" cy="476250"/>
          </a:xfrm>
        </p:spPr>
        <p:txBody>
          <a:bodyPr/>
          <a:lstStyle/>
          <a:p>
            <a:pPr algn="l">
              <a:defRPr/>
            </a:pPr>
            <a:r>
              <a:rPr lang="en-US" dirty="0"/>
              <a:t> </a:t>
            </a:r>
            <a:endParaRPr lang="en-US" dirty="0" smtClean="0"/>
          </a:p>
          <a:p>
            <a:pPr algn="l">
              <a:defRPr/>
            </a:pPr>
            <a:endParaRPr lang="en-US" dirty="0" smtClean="0"/>
          </a:p>
          <a:p>
            <a:pPr algn="l">
              <a:defRPr/>
            </a:pPr>
            <a:r>
              <a:rPr lang="en-US" dirty="0" smtClean="0"/>
              <a:t>The </a:t>
            </a:r>
            <a:r>
              <a:rPr lang="en-US" dirty="0"/>
              <a:t>McGraw-Hill Companies, </a:t>
            </a:r>
            <a:r>
              <a:rPr lang="en-US" dirty="0" smtClean="0"/>
              <a:t>2008</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defRPr/>
            </a:pPr>
            <a:r>
              <a:rPr lang="en-GB" smtClean="0"/>
              <a:t>Obedience</a:t>
            </a:r>
          </a:p>
        </p:txBody>
      </p:sp>
      <p:sp>
        <p:nvSpPr>
          <p:cNvPr id="40963" name="Content Placeholder 2"/>
          <p:cNvSpPr>
            <a:spLocks noGrp="1"/>
          </p:cNvSpPr>
          <p:nvPr>
            <p:ph idx="1"/>
          </p:nvPr>
        </p:nvSpPr>
        <p:spPr/>
        <p:txBody>
          <a:bodyPr/>
          <a:lstStyle/>
          <a:p>
            <a:pPr eaLnBrk="1" hangingPunct="1">
              <a:defRPr/>
            </a:pPr>
            <a:r>
              <a:rPr lang="en-US" u="sng" dirty="0" smtClean="0"/>
              <a:t>Factors That Influence Obedience:</a:t>
            </a:r>
          </a:p>
          <a:p>
            <a:pPr lvl="1" eaLnBrk="1" hangingPunct="1">
              <a:defRPr/>
            </a:pPr>
            <a:r>
              <a:rPr lang="en-US" dirty="0" smtClean="0"/>
              <a:t>Remoteness of the victim</a:t>
            </a:r>
          </a:p>
          <a:p>
            <a:pPr lvl="1" eaLnBrk="1" hangingPunct="1">
              <a:defRPr/>
            </a:pPr>
            <a:r>
              <a:rPr lang="en-US" dirty="0" smtClean="0"/>
              <a:t>Closeness and legitimacy of the authority figure</a:t>
            </a:r>
          </a:p>
          <a:p>
            <a:pPr lvl="1" eaLnBrk="1" hangingPunct="1">
              <a:defRPr/>
            </a:pPr>
            <a:r>
              <a:rPr lang="en-US" dirty="0" smtClean="0"/>
              <a:t>Diffusion of responsibility: obedience increases when someone else does the dirty work</a:t>
            </a:r>
          </a:p>
          <a:p>
            <a:pPr lvl="1" eaLnBrk="1" hangingPunct="1">
              <a:defRPr/>
            </a:pPr>
            <a:r>
              <a:rPr lang="en-US" u="sng" dirty="0" smtClean="0"/>
              <a:t>Not</a:t>
            </a:r>
            <a:r>
              <a:rPr lang="en-US" dirty="0" smtClean="0"/>
              <a:t> personal characteristics</a:t>
            </a:r>
            <a:endParaRPr lang="en-GB" dirty="0" smtClean="0"/>
          </a:p>
          <a:p>
            <a:pPr eaLnBrk="1" hangingPunct="1">
              <a:defRPr/>
            </a:pPr>
            <a:endParaRPr lang="en-GB" dirty="0" smtClean="0"/>
          </a:p>
        </p:txBody>
      </p:sp>
      <p:sp>
        <p:nvSpPr>
          <p:cNvPr id="40964" name="Footer Placeholder 3"/>
          <p:cNvSpPr>
            <a:spLocks noGrp="1"/>
          </p:cNvSpPr>
          <p:nvPr>
            <p:ph type="ftr" sz="quarter" idx="11"/>
          </p:nvPr>
        </p:nvSpPr>
        <p:spPr>
          <a:xfrm>
            <a:off x="457200" y="6245225"/>
            <a:ext cx="2133600" cy="476250"/>
          </a:xfrm>
        </p:spPr>
        <p:txBody>
          <a:bodyPr/>
          <a:lstStyle/>
          <a:p>
            <a:pPr algn="l">
              <a:defRPr/>
            </a:pPr>
            <a:r>
              <a:rPr lang="en-US" dirty="0"/>
              <a:t> The McGraw-Hill Companies, 2008</a:t>
            </a:r>
          </a:p>
          <a:p>
            <a:pPr algn="l">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29600" cy="1139825"/>
          </a:xfrm>
        </p:spPr>
        <p:txBody>
          <a:bodyPr/>
          <a:lstStyle/>
          <a:p>
            <a:pPr>
              <a:defRPr/>
            </a:pPr>
            <a:r>
              <a:rPr lang="en-GB" b="1" u="sng" dirty="0" smtClean="0"/>
              <a:t>Group decision making</a:t>
            </a:r>
            <a:endParaRPr lang="en-US" b="1" u="sng" dirty="0" smtClean="0"/>
          </a:p>
        </p:txBody>
      </p:sp>
      <p:sp>
        <p:nvSpPr>
          <p:cNvPr id="3" name="Content Placeholder 2"/>
          <p:cNvSpPr>
            <a:spLocks noGrp="1"/>
          </p:cNvSpPr>
          <p:nvPr>
            <p:ph idx="1"/>
          </p:nvPr>
        </p:nvSpPr>
        <p:spPr/>
        <p:txBody>
          <a:bodyPr/>
          <a:lstStyle/>
          <a:p>
            <a:pPr>
              <a:defRPr/>
            </a:pPr>
            <a:r>
              <a:rPr lang="en-GB" b="1" dirty="0" smtClean="0"/>
              <a:t>Groupthink</a:t>
            </a:r>
            <a:r>
              <a:rPr lang="en-GB" dirty="0" smtClean="0"/>
              <a:t> - the tendency of group members to suspend critical thinking because they are striving to seek agreement </a:t>
            </a:r>
          </a:p>
          <a:p>
            <a:pPr>
              <a:defRPr/>
            </a:pPr>
            <a:endParaRPr lang="en-GB" sz="2400" dirty="0" smtClean="0"/>
          </a:p>
          <a:p>
            <a:pPr>
              <a:defRPr/>
            </a:pPr>
            <a:r>
              <a:rPr lang="en-US" b="1" dirty="0" smtClean="0"/>
              <a:t>Group polarization</a:t>
            </a:r>
            <a:r>
              <a:rPr lang="en-US" dirty="0" smtClean="0"/>
              <a:t> is the tendency of people to make decisions that are more extreme when they are in a group as opposed to a decision made alone or independently</a:t>
            </a:r>
            <a:r>
              <a:rPr lang="en-US" dirty="0" smtClean="0">
                <a:effectLst/>
              </a:rPr>
              <a:t> </a:t>
            </a:r>
            <a:endParaRPr lang="en-GB"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defRPr/>
            </a:pPr>
            <a:r>
              <a:rPr lang="en-GB" u="sng" smtClean="0"/>
              <a:t>Symptoms of Groupthink</a:t>
            </a:r>
            <a:endParaRPr lang="en-US" sz="3600" u="sng" smtClean="0"/>
          </a:p>
        </p:txBody>
      </p:sp>
      <p:sp>
        <p:nvSpPr>
          <p:cNvPr id="61443" name="Rectangle 3"/>
          <p:cNvSpPr>
            <a:spLocks noGrp="1" noChangeArrowheads="1"/>
          </p:cNvSpPr>
          <p:nvPr>
            <p:ph idx="1"/>
          </p:nvPr>
        </p:nvSpPr>
        <p:spPr>
          <a:xfrm>
            <a:off x="457200" y="1600200"/>
            <a:ext cx="8229600" cy="4997450"/>
          </a:xfrm>
        </p:spPr>
        <p:txBody>
          <a:bodyPr/>
          <a:lstStyle/>
          <a:p>
            <a:pPr marL="990600" lvl="1" indent="-533400">
              <a:buClr>
                <a:schemeClr val="tx1"/>
              </a:buClr>
              <a:buSzPct val="90000"/>
              <a:buFontTx/>
              <a:buAutoNum type="arabicParenR"/>
              <a:defRPr/>
            </a:pPr>
            <a:r>
              <a:rPr lang="en-GB" i="1" dirty="0" smtClean="0"/>
              <a:t>Direct pressure</a:t>
            </a:r>
            <a:r>
              <a:rPr lang="en-GB" dirty="0" smtClean="0"/>
              <a:t> applied to people who express doubt</a:t>
            </a:r>
          </a:p>
          <a:p>
            <a:pPr marL="1371600" lvl="2" indent="-457200">
              <a:buClr>
                <a:schemeClr val="tx1"/>
              </a:buClr>
              <a:buSzPct val="90000"/>
              <a:buFontTx/>
              <a:buAutoNum type="arabicParenR"/>
              <a:defRPr/>
            </a:pPr>
            <a:endParaRPr lang="en-GB" sz="1800" dirty="0" smtClean="0"/>
          </a:p>
          <a:p>
            <a:pPr marL="990600" lvl="1" indent="-533400">
              <a:buClr>
                <a:schemeClr val="tx1"/>
              </a:buClr>
              <a:buSzPct val="90000"/>
              <a:buFontTx/>
              <a:buAutoNum type="arabicParenR"/>
              <a:defRPr/>
            </a:pPr>
            <a:r>
              <a:rPr lang="en-GB" i="1" dirty="0" smtClean="0"/>
              <a:t>Mind Guards:</a:t>
            </a:r>
            <a:r>
              <a:rPr lang="en-GB" dirty="0" smtClean="0"/>
              <a:t> people who prevent negative information from reaching the group</a:t>
            </a:r>
          </a:p>
          <a:p>
            <a:pPr marL="1371600" lvl="2" indent="-457200">
              <a:buClr>
                <a:schemeClr val="tx1"/>
              </a:buClr>
              <a:buSzPct val="90000"/>
              <a:buFontTx/>
              <a:buAutoNum type="arabicParenR"/>
              <a:defRPr/>
            </a:pPr>
            <a:endParaRPr lang="en-GB" sz="1800" dirty="0" smtClean="0"/>
          </a:p>
          <a:p>
            <a:pPr marL="990600" lvl="1" indent="-533400">
              <a:buClr>
                <a:schemeClr val="tx1"/>
              </a:buClr>
              <a:buSzPct val="90000"/>
              <a:buFontTx/>
              <a:buAutoNum type="arabicParenR"/>
              <a:defRPr/>
            </a:pPr>
            <a:r>
              <a:rPr lang="en-GB" dirty="0" smtClean="0"/>
              <a:t>Members display </a:t>
            </a:r>
            <a:r>
              <a:rPr lang="en-GB" i="1" dirty="0" smtClean="0"/>
              <a:t>self-censorship</a:t>
            </a:r>
            <a:r>
              <a:rPr lang="en-GB" dirty="0" smtClean="0"/>
              <a:t> and withhold their doubts</a:t>
            </a:r>
          </a:p>
          <a:p>
            <a:pPr marL="1371600" lvl="2" indent="-457200">
              <a:buClr>
                <a:schemeClr val="tx1"/>
              </a:buClr>
              <a:buSzPct val="90000"/>
              <a:buFontTx/>
              <a:buAutoNum type="arabicParenR"/>
              <a:defRPr/>
            </a:pPr>
            <a:endParaRPr lang="en-GB" sz="1800" dirty="0" smtClean="0"/>
          </a:p>
          <a:p>
            <a:pPr marL="990600" lvl="1" indent="-533400">
              <a:buClr>
                <a:schemeClr val="tx1"/>
              </a:buClr>
              <a:buSzPct val="90000"/>
              <a:buFontTx/>
              <a:buAutoNum type="arabicParenR"/>
              <a:defRPr/>
            </a:pPr>
            <a:r>
              <a:rPr lang="en-GB" dirty="0" smtClean="0"/>
              <a:t>An </a:t>
            </a:r>
            <a:r>
              <a:rPr lang="en-GB" i="1" dirty="0" smtClean="0"/>
              <a:t>illusion of unanimity</a:t>
            </a:r>
            <a:r>
              <a:rPr lang="en-GB" dirty="0" smtClean="0"/>
              <a:t> is created</a:t>
            </a:r>
            <a:endParaRPr lang="en-GB" sz="2000" dirty="0" smtClean="0"/>
          </a:p>
          <a:p>
            <a:pPr marL="609600" indent="-609600">
              <a:buClr>
                <a:schemeClr val="tx1"/>
              </a:buClr>
              <a:buSzTx/>
              <a:buFont typeface="Wingdings" pitchFamily="2" charset="2"/>
              <a:buAutoNum type="arabicParenR"/>
              <a:defRPr/>
            </a:pPr>
            <a:endParaRPr lang="en-GB" dirty="0" smtClean="0"/>
          </a:p>
          <a:p>
            <a:pPr marL="609600" indent="-609600">
              <a:defRPr/>
            </a:pPr>
            <a:endParaRPr lang="en-US" dirty="0" smtClean="0">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sz="4000" u="sng" dirty="0" smtClean="0"/>
              <a:t>Most likely to occur when a group:</a:t>
            </a:r>
            <a:r>
              <a:rPr lang="en-GB" sz="3200" dirty="0" smtClean="0"/>
              <a:t/>
            </a:r>
            <a:br>
              <a:rPr lang="en-GB" sz="3200" dirty="0" smtClean="0"/>
            </a:br>
            <a:endParaRPr lang="en-US" sz="3200" dirty="0" smtClean="0"/>
          </a:p>
        </p:txBody>
      </p:sp>
      <p:sp>
        <p:nvSpPr>
          <p:cNvPr id="3" name="Content Placeholder 2"/>
          <p:cNvSpPr>
            <a:spLocks noGrp="1"/>
          </p:cNvSpPr>
          <p:nvPr>
            <p:ph idx="1"/>
          </p:nvPr>
        </p:nvSpPr>
        <p:spPr>
          <a:xfrm>
            <a:off x="142875" y="1428750"/>
            <a:ext cx="8229600" cy="4525963"/>
          </a:xfrm>
        </p:spPr>
        <p:txBody>
          <a:bodyPr/>
          <a:lstStyle/>
          <a:p>
            <a:pPr lvl="1">
              <a:defRPr/>
            </a:pPr>
            <a:r>
              <a:rPr lang="en-GB" dirty="0" smtClean="0"/>
              <a:t>Is under high stress to reach a decision</a:t>
            </a:r>
            <a:endParaRPr lang="en-GB" sz="2000" dirty="0" smtClean="0"/>
          </a:p>
          <a:p>
            <a:pPr lvl="1">
              <a:defRPr/>
            </a:pPr>
            <a:r>
              <a:rPr lang="en-GB" dirty="0" smtClean="0"/>
              <a:t>Is insulated from outside input</a:t>
            </a:r>
            <a:endParaRPr lang="en-GB" sz="2000" dirty="0" smtClean="0"/>
          </a:p>
          <a:p>
            <a:pPr lvl="1">
              <a:defRPr/>
            </a:pPr>
            <a:r>
              <a:rPr lang="en-GB" dirty="0" smtClean="0"/>
              <a:t>Has a directive leader </a:t>
            </a:r>
            <a:endParaRPr lang="en-GB" sz="2000" dirty="0" smtClean="0"/>
          </a:p>
          <a:p>
            <a:pPr lvl="1">
              <a:defRPr/>
            </a:pPr>
            <a:r>
              <a:rPr lang="en-GB" dirty="0" smtClean="0"/>
              <a:t>Has high </a:t>
            </a:r>
          </a:p>
          <a:p>
            <a:pPr lvl="1">
              <a:buFont typeface="Wingdings" pitchFamily="2" charset="2"/>
              <a:buNone/>
              <a:defRPr/>
            </a:pPr>
            <a:r>
              <a:rPr lang="en-GB" dirty="0" smtClean="0"/>
              <a:t>	cohesiveness</a:t>
            </a:r>
            <a:endParaRPr lang="en-GB" sz="2000" dirty="0" smtClean="0"/>
          </a:p>
          <a:p>
            <a:pPr>
              <a:defRPr/>
            </a:pPr>
            <a:endParaRPr lang="en-GB" dirty="0" smtClean="0"/>
          </a:p>
        </p:txBody>
      </p:sp>
      <p:pic>
        <p:nvPicPr>
          <p:cNvPr id="30724" name="Picture 5" descr="group-think_thu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714625"/>
            <a:ext cx="4256087"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42875"/>
            <a:ext cx="8229600" cy="1139825"/>
          </a:xfrm>
        </p:spPr>
        <p:txBody>
          <a:bodyPr/>
          <a:lstStyle/>
          <a:p>
            <a:pPr>
              <a:defRPr/>
            </a:pPr>
            <a:r>
              <a:rPr lang="en-GB" u="sng" dirty="0" smtClean="0"/>
              <a:t>Factors in de-individuation</a:t>
            </a:r>
          </a:p>
        </p:txBody>
      </p:sp>
      <p:sp>
        <p:nvSpPr>
          <p:cNvPr id="3" name="Content Placeholder 2"/>
          <p:cNvSpPr>
            <a:spLocks noGrp="1"/>
          </p:cNvSpPr>
          <p:nvPr>
            <p:ph idx="1"/>
          </p:nvPr>
        </p:nvSpPr>
        <p:spPr>
          <a:xfrm>
            <a:off x="357188" y="1285875"/>
            <a:ext cx="8229600" cy="4525963"/>
          </a:xfrm>
        </p:spPr>
        <p:txBody>
          <a:bodyPr>
            <a:normAutofit fontScale="92500" lnSpcReduction="10000"/>
          </a:bodyPr>
          <a:lstStyle/>
          <a:p>
            <a:pPr>
              <a:defRPr/>
            </a:pPr>
            <a:r>
              <a:rPr lang="en-GB" u="sng" dirty="0" smtClean="0"/>
              <a:t>Group size </a:t>
            </a:r>
          </a:p>
          <a:p>
            <a:pPr>
              <a:buFont typeface="Wingdings" pitchFamily="2" charset="2"/>
              <a:buNone/>
              <a:defRPr/>
            </a:pPr>
            <a:r>
              <a:rPr lang="en-GB" sz="2400" dirty="0" smtClean="0"/>
              <a:t>	Mann 1981 studied incidents of individuals threatening to jump from a building and found that the onlookers only encouraged the person to jump when there was a large group</a:t>
            </a:r>
          </a:p>
          <a:p>
            <a:pPr>
              <a:defRPr/>
            </a:pPr>
            <a:endParaRPr lang="en-GB" sz="1000" dirty="0" smtClean="0"/>
          </a:p>
          <a:p>
            <a:pPr>
              <a:defRPr/>
            </a:pPr>
            <a:r>
              <a:rPr lang="en-GB" u="sng" dirty="0" smtClean="0"/>
              <a:t>Physical anonymity </a:t>
            </a:r>
          </a:p>
          <a:p>
            <a:pPr>
              <a:buFont typeface="Wingdings" pitchFamily="2" charset="2"/>
              <a:buNone/>
              <a:defRPr/>
            </a:pPr>
            <a:r>
              <a:rPr lang="en-GB" sz="2400" dirty="0" smtClean="0"/>
              <a:t>	</a:t>
            </a:r>
            <a:r>
              <a:rPr lang="en-GB" sz="2400" dirty="0" err="1" smtClean="0"/>
              <a:t>Zimbardo</a:t>
            </a:r>
            <a:r>
              <a:rPr lang="en-GB" sz="2400" dirty="0" smtClean="0"/>
              <a:t> 1970 found that found that when participants were wearing a mask they delivered electric shocks to helpless victims than when they were identifiable</a:t>
            </a:r>
            <a:endParaRPr lang="en-GB" dirty="0" smtClean="0"/>
          </a:p>
          <a:p>
            <a:pPr>
              <a:defRPr/>
            </a:pPr>
            <a:endParaRPr lang="en-GB" sz="1000" dirty="0" smtClean="0"/>
          </a:p>
          <a:p>
            <a:pPr>
              <a:defRPr/>
            </a:pPr>
            <a:r>
              <a:rPr lang="en-GB" u="sng" dirty="0" smtClean="0"/>
              <a:t>Arousing and distracting activities </a:t>
            </a:r>
          </a:p>
          <a:p>
            <a:pPr>
              <a:buFont typeface="Wingdings" pitchFamily="2" charset="2"/>
              <a:buNone/>
              <a:defRPr/>
            </a:pPr>
            <a:r>
              <a:rPr lang="en-GB" dirty="0" smtClean="0"/>
              <a:t>	</a:t>
            </a:r>
            <a:r>
              <a:rPr lang="en-GB" sz="2400" dirty="0" smtClean="0"/>
              <a:t>e.g. Chanting, dancing etc</a:t>
            </a:r>
            <a:endParaRPr lang="en-GB" dirty="0" smtClean="0"/>
          </a:p>
          <a:p>
            <a:pPr>
              <a:defRPr/>
            </a:pPr>
            <a:endParaRPr lang="en-GB"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229600" cy="1139825"/>
          </a:xfrm>
        </p:spPr>
        <p:txBody>
          <a:bodyPr/>
          <a:lstStyle/>
          <a:p>
            <a:pPr>
              <a:defRPr/>
            </a:pPr>
            <a:r>
              <a:rPr lang="en-GB" u="sng" dirty="0" smtClean="0"/>
              <a:t>Learning objectives</a:t>
            </a:r>
            <a:endParaRPr lang="en-GB" u="sng" dirty="0"/>
          </a:p>
        </p:txBody>
      </p:sp>
      <p:sp>
        <p:nvSpPr>
          <p:cNvPr id="3" name="Content Placeholder 2"/>
          <p:cNvSpPr>
            <a:spLocks noGrp="1"/>
          </p:cNvSpPr>
          <p:nvPr>
            <p:ph idx="1"/>
          </p:nvPr>
        </p:nvSpPr>
        <p:spPr>
          <a:xfrm>
            <a:off x="179512" y="1484784"/>
            <a:ext cx="8784976" cy="4525963"/>
          </a:xfrm>
        </p:spPr>
        <p:txBody>
          <a:bodyPr>
            <a:normAutofit fontScale="92500"/>
          </a:bodyPr>
          <a:lstStyle/>
          <a:p>
            <a:r>
              <a:rPr lang="en-GB" sz="2000" dirty="0" smtClean="0"/>
              <a:t>Define </a:t>
            </a:r>
            <a:r>
              <a:rPr lang="en-GB" sz="2000" dirty="0"/>
              <a:t>Attitudes and discuss the relationship between attitudes and behaviour </a:t>
            </a:r>
            <a:r>
              <a:rPr lang="en-GB" sz="1600" dirty="0"/>
              <a:t>(NB. This links to the Health Beliefs session esp. Theory of planned behaviour) </a:t>
            </a:r>
            <a:endParaRPr lang="en-GB" sz="2000" dirty="0" smtClean="0"/>
          </a:p>
          <a:p>
            <a:endParaRPr lang="en-GB" sz="1200" dirty="0" smtClean="0"/>
          </a:p>
          <a:p>
            <a:r>
              <a:rPr lang="en-GB" sz="2000" dirty="0" smtClean="0"/>
              <a:t>Define </a:t>
            </a:r>
            <a:r>
              <a:rPr lang="en-GB" sz="2000" dirty="0"/>
              <a:t>prejudice and describe how prejudice is maintained </a:t>
            </a:r>
          </a:p>
          <a:p>
            <a:pPr marL="400050" lvl="1" indent="0">
              <a:buNone/>
            </a:pPr>
            <a:r>
              <a:rPr lang="en-GB" sz="1600" dirty="0" smtClean="0"/>
              <a:t>(</a:t>
            </a:r>
            <a:r>
              <a:rPr lang="en-GB" sz="1600" dirty="0"/>
              <a:t>NB This links with Cognitive Psychology esp. the effect of schemas) </a:t>
            </a:r>
            <a:endParaRPr lang="en-GB" sz="1600" dirty="0" smtClean="0"/>
          </a:p>
          <a:p>
            <a:pPr marL="400050" lvl="1" indent="0">
              <a:buNone/>
            </a:pPr>
            <a:endParaRPr lang="en-GB" sz="1200" dirty="0"/>
          </a:p>
          <a:p>
            <a:r>
              <a:rPr lang="en-GB" sz="2000" dirty="0" smtClean="0"/>
              <a:t>Define </a:t>
            </a:r>
            <a:r>
              <a:rPr lang="en-GB" sz="2000" dirty="0"/>
              <a:t>conformity and discuss the factors predicting conformity </a:t>
            </a:r>
          </a:p>
          <a:p>
            <a:endParaRPr lang="en-GB" sz="1200" dirty="0"/>
          </a:p>
          <a:p>
            <a:r>
              <a:rPr lang="en-GB" sz="2000" dirty="0" smtClean="0"/>
              <a:t>Define </a:t>
            </a:r>
            <a:r>
              <a:rPr lang="en-GB" sz="2000" dirty="0"/>
              <a:t>Group Processes of Social Loafing, De-individuation, Group Polarization and Group Think. </a:t>
            </a:r>
          </a:p>
          <a:p>
            <a:endParaRPr lang="en-GB" sz="1200" dirty="0"/>
          </a:p>
          <a:p>
            <a:r>
              <a:rPr lang="en-GB" sz="2000" dirty="0" smtClean="0"/>
              <a:t>Discuss </a:t>
            </a:r>
            <a:r>
              <a:rPr lang="en-GB" sz="2000" dirty="0"/>
              <a:t>the factors which predict helping behaviour including the “bystander effect” </a:t>
            </a:r>
          </a:p>
          <a:p>
            <a:endParaRPr lang="en-GB" sz="1200" dirty="0"/>
          </a:p>
          <a:p>
            <a:r>
              <a:rPr lang="en-GB" sz="2000" dirty="0" smtClean="0"/>
              <a:t>Define </a:t>
            </a:r>
            <a:r>
              <a:rPr lang="en-GB" sz="2000" dirty="0"/>
              <a:t>“Leadership” and styles of leadership </a:t>
            </a:r>
          </a:p>
          <a:p>
            <a:endParaRPr lang="en-GB" sz="1200" dirty="0"/>
          </a:p>
          <a:p>
            <a:r>
              <a:rPr lang="en-GB" sz="2000" dirty="0" smtClean="0"/>
              <a:t>Discuss </a:t>
            </a:r>
            <a:r>
              <a:rPr lang="en-GB" sz="2000" dirty="0"/>
              <a:t>characteristics of effective leadership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10" y="332656"/>
            <a:ext cx="8229600" cy="1143000"/>
          </a:xfrm>
        </p:spPr>
        <p:txBody>
          <a:bodyPr/>
          <a:lstStyle/>
          <a:p>
            <a:pPr>
              <a:defRPr/>
            </a:pPr>
            <a:r>
              <a:rPr lang="en-GB" b="1" dirty="0" smtClean="0"/>
              <a:t>Kitty Genovese</a:t>
            </a:r>
            <a:endParaRPr lang="en-GB" dirty="0"/>
          </a:p>
        </p:txBody>
      </p:sp>
      <p:sp>
        <p:nvSpPr>
          <p:cNvPr id="33795" name="TextBox 4"/>
          <p:cNvSpPr txBox="1">
            <a:spLocks noChangeArrowheads="1"/>
          </p:cNvSpPr>
          <p:nvPr/>
        </p:nvSpPr>
        <p:spPr bwMode="auto">
          <a:xfrm>
            <a:off x="2411760" y="3143786"/>
            <a:ext cx="4779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dirty="0" smtClean="0"/>
              <a:t>Watch this </a:t>
            </a:r>
            <a:r>
              <a:rPr lang="en-GB" sz="1200" dirty="0"/>
              <a:t>clip - </a:t>
            </a:r>
            <a:r>
              <a:rPr lang="en-GB" sz="1200" dirty="0">
                <a:hlinkClick r:id="rId2"/>
              </a:rPr>
              <a:t>http://</a:t>
            </a:r>
            <a:r>
              <a:rPr lang="en-GB" sz="1200" dirty="0" smtClean="0">
                <a:hlinkClick r:id="rId2"/>
              </a:rPr>
              <a:t>www.youtube.com/watch?v=vwMMMPjOW4g</a:t>
            </a:r>
            <a:endParaRPr lang="en-GB" sz="1200" dirty="0" smtClean="0"/>
          </a:p>
          <a:p>
            <a:pPr eaLnBrk="1" hangingPunct="1"/>
            <a:endParaRPr lang="en-GB"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u="sng" dirty="0" smtClean="0"/>
              <a:t>Helping</a:t>
            </a:r>
          </a:p>
        </p:txBody>
      </p:sp>
      <p:sp>
        <p:nvSpPr>
          <p:cNvPr id="3" name="Content Placeholder 2"/>
          <p:cNvSpPr>
            <a:spLocks noGrp="1"/>
          </p:cNvSpPr>
          <p:nvPr>
            <p:ph idx="1"/>
          </p:nvPr>
        </p:nvSpPr>
        <p:spPr/>
        <p:txBody>
          <a:bodyPr/>
          <a:lstStyle/>
          <a:p>
            <a:pPr>
              <a:defRPr/>
            </a:pPr>
            <a:r>
              <a:rPr lang="en-GB" b="1" dirty="0" smtClean="0"/>
              <a:t>The Bystander Effect:</a:t>
            </a:r>
            <a:r>
              <a:rPr lang="en-GB" dirty="0" smtClean="0"/>
              <a:t>  presence of multiple bystanders inhibits each person’s tendency to help</a:t>
            </a:r>
          </a:p>
          <a:p>
            <a:pPr>
              <a:defRPr/>
            </a:pPr>
            <a:endParaRPr lang="en-GB" sz="2400" dirty="0" smtClean="0"/>
          </a:p>
          <a:p>
            <a:pPr lvl="1">
              <a:defRPr/>
            </a:pPr>
            <a:r>
              <a:rPr lang="en-GB" dirty="0" smtClean="0"/>
              <a:t>Due to social comparison or diffusion of responsibility</a:t>
            </a:r>
            <a:endParaRPr lang="en-GB"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42875"/>
            <a:ext cx="8229600" cy="1139825"/>
          </a:xfrm>
        </p:spPr>
        <p:txBody>
          <a:bodyPr/>
          <a:lstStyle/>
          <a:p>
            <a:pPr>
              <a:defRPr/>
            </a:pPr>
            <a:r>
              <a:rPr lang="en-GB" u="sng" dirty="0" smtClean="0"/>
              <a:t>Darley &amp; </a:t>
            </a:r>
            <a:r>
              <a:rPr lang="en-GB" u="sng" dirty="0" err="1" smtClean="0"/>
              <a:t>Latane</a:t>
            </a:r>
            <a:r>
              <a:rPr lang="en-GB" u="sng" dirty="0" smtClean="0"/>
              <a:t> Experiment</a:t>
            </a:r>
            <a:endParaRPr lang="en-GB" u="sng" dirty="0"/>
          </a:p>
        </p:txBody>
      </p:sp>
      <p:sp>
        <p:nvSpPr>
          <p:cNvPr id="3" name="Content Placeholder 2"/>
          <p:cNvSpPr>
            <a:spLocks noGrp="1"/>
          </p:cNvSpPr>
          <p:nvPr>
            <p:ph idx="1"/>
          </p:nvPr>
        </p:nvSpPr>
        <p:spPr>
          <a:xfrm>
            <a:off x="285750" y="1285875"/>
            <a:ext cx="8501063" cy="4525963"/>
          </a:xfrm>
        </p:spPr>
        <p:txBody>
          <a:bodyPr>
            <a:normAutofit fontScale="92500" lnSpcReduction="10000"/>
          </a:bodyPr>
          <a:lstStyle/>
          <a:p>
            <a:pPr>
              <a:defRPr/>
            </a:pPr>
            <a:r>
              <a:rPr lang="en-GB" dirty="0" smtClean="0"/>
              <a:t>Helping student having an epileptic seizure in an adjacent room.</a:t>
            </a:r>
          </a:p>
          <a:p>
            <a:pPr>
              <a:defRPr/>
            </a:pPr>
            <a:endParaRPr lang="en-GB" sz="800" dirty="0" smtClean="0"/>
          </a:p>
          <a:p>
            <a:pPr>
              <a:defRPr/>
            </a:pPr>
            <a:r>
              <a:rPr lang="en-GB" b="1" u="sng" dirty="0" smtClean="0"/>
              <a:t>87% </a:t>
            </a:r>
            <a:r>
              <a:rPr lang="en-GB" dirty="0" smtClean="0"/>
              <a:t>helped if they believed it was just them and the other student.</a:t>
            </a:r>
          </a:p>
          <a:p>
            <a:pPr>
              <a:defRPr/>
            </a:pPr>
            <a:endParaRPr lang="en-GB" sz="800" dirty="0" smtClean="0"/>
          </a:p>
          <a:p>
            <a:pPr>
              <a:defRPr/>
            </a:pPr>
            <a:r>
              <a:rPr lang="en-GB" dirty="0" smtClean="0"/>
              <a:t>But only </a:t>
            </a:r>
            <a:r>
              <a:rPr lang="en-GB" b="1" u="sng" dirty="0" smtClean="0"/>
              <a:t>31% </a:t>
            </a:r>
            <a:r>
              <a:rPr lang="en-GB" dirty="0" smtClean="0"/>
              <a:t>helped when they believed they were in a group of 4 people, hardly anyone helped if group was above 4.</a:t>
            </a:r>
          </a:p>
          <a:p>
            <a:pPr>
              <a:buFont typeface="Wingdings" pitchFamily="2" charset="2"/>
              <a:buNone/>
              <a:defRPr/>
            </a:pPr>
            <a:endParaRPr lang="en-GB" sz="800" dirty="0" smtClean="0"/>
          </a:p>
          <a:p>
            <a:pPr>
              <a:defRPr/>
            </a:pPr>
            <a:r>
              <a:rPr lang="en-GB" dirty="0" smtClean="0"/>
              <a:t>If participant had not acted within first 3 minutes they never acted.</a:t>
            </a:r>
          </a:p>
          <a:p>
            <a:pPr>
              <a:defRPr/>
            </a:pPr>
            <a:endParaRPr lang="en-GB" dirty="0" smtClean="0"/>
          </a:p>
          <a:p>
            <a:pPr>
              <a:defRPr/>
            </a:pP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sz="3600" b="1" u="sng" smtClean="0"/>
              <a:t>5-Step Bystander Decision Process </a:t>
            </a:r>
            <a:r>
              <a:rPr lang="en-GB" sz="3600" b="1" smtClean="0"/>
              <a:t>(Latané &amp; Darley 1970)</a:t>
            </a:r>
            <a:endParaRPr lang="en-GB" smtClean="0"/>
          </a:p>
        </p:txBody>
      </p:sp>
      <p:sp>
        <p:nvSpPr>
          <p:cNvPr id="3" name="Content Placeholder 2"/>
          <p:cNvSpPr>
            <a:spLocks noGrp="1"/>
          </p:cNvSpPr>
          <p:nvPr>
            <p:ph idx="1"/>
          </p:nvPr>
        </p:nvSpPr>
        <p:spPr/>
        <p:txBody>
          <a:bodyPr>
            <a:normAutofit lnSpcReduction="10000"/>
          </a:bodyPr>
          <a:lstStyle/>
          <a:p>
            <a:pPr>
              <a:defRPr/>
            </a:pPr>
            <a:endParaRPr lang="en-GB" sz="1800" dirty="0" smtClean="0"/>
          </a:p>
          <a:p>
            <a:pPr marL="457200" indent="-457200">
              <a:buFont typeface="+mj-lt"/>
              <a:buAutoNum type="arabicParenR"/>
              <a:defRPr/>
            </a:pPr>
            <a:r>
              <a:rPr lang="en-GB" sz="2400" dirty="0" smtClean="0"/>
              <a:t>Notice the event</a:t>
            </a:r>
          </a:p>
          <a:p>
            <a:pPr>
              <a:buFont typeface="+mj-lt"/>
              <a:buAutoNum type="arabicParenR"/>
              <a:defRPr/>
            </a:pPr>
            <a:endParaRPr lang="en-GB" sz="1800" dirty="0" smtClean="0"/>
          </a:p>
          <a:p>
            <a:pPr marL="457200" indent="-457200">
              <a:buFont typeface="+mj-lt"/>
              <a:buAutoNum type="arabicParenR"/>
              <a:defRPr/>
            </a:pPr>
            <a:r>
              <a:rPr lang="en-GB" sz="2400" dirty="0" smtClean="0"/>
              <a:t>Decide if the event is really an emergency</a:t>
            </a:r>
            <a:endParaRPr lang="en-GB" sz="1800" dirty="0" smtClean="0"/>
          </a:p>
          <a:p>
            <a:pPr marL="914400" lvl="1" indent="-457200">
              <a:buFont typeface="Wingdings" pitchFamily="2" charset="2"/>
              <a:buNone/>
              <a:defRPr/>
            </a:pPr>
            <a:r>
              <a:rPr lang="en-GB" sz="2000" i="1" dirty="0" smtClean="0"/>
              <a:t>Social comparison:</a:t>
            </a:r>
            <a:r>
              <a:rPr lang="en-GB" sz="2000" dirty="0" smtClean="0"/>
              <a:t> look to see how others are responding</a:t>
            </a:r>
          </a:p>
          <a:p>
            <a:pPr marL="800100" lvl="1" indent="-342900">
              <a:buFont typeface="+mj-lt"/>
              <a:buAutoNum type="arabicParenR"/>
              <a:defRPr/>
            </a:pPr>
            <a:endParaRPr lang="en-GB" sz="1600" dirty="0" smtClean="0"/>
          </a:p>
          <a:p>
            <a:pPr marL="457200" indent="-457200">
              <a:buFont typeface="+mj-lt"/>
              <a:buAutoNum type="arabicParenR"/>
              <a:defRPr/>
            </a:pPr>
            <a:r>
              <a:rPr lang="en-GB" sz="2400" dirty="0" smtClean="0"/>
              <a:t>Assuming responsibility to intervene</a:t>
            </a:r>
            <a:endParaRPr lang="en-GB" sz="1800" dirty="0" smtClean="0"/>
          </a:p>
          <a:p>
            <a:pPr marL="914400" lvl="1" indent="-457200">
              <a:buFont typeface="Wingdings" pitchFamily="2" charset="2"/>
              <a:buNone/>
              <a:defRPr/>
            </a:pPr>
            <a:r>
              <a:rPr lang="en-GB" sz="2000" i="1" dirty="0" smtClean="0"/>
              <a:t>Diffusion of Responsibility:</a:t>
            </a:r>
            <a:r>
              <a:rPr lang="en-GB" sz="2000" dirty="0" smtClean="0"/>
              <a:t> believing that someone else will help</a:t>
            </a:r>
          </a:p>
          <a:p>
            <a:pPr marL="800100" lvl="1" indent="-342900">
              <a:buFont typeface="+mj-lt"/>
              <a:buAutoNum type="arabicParenR"/>
              <a:defRPr/>
            </a:pPr>
            <a:endParaRPr lang="en-GB" sz="1600" dirty="0" smtClean="0"/>
          </a:p>
          <a:p>
            <a:pPr marL="457200" indent="-457200">
              <a:buFont typeface="+mj-lt"/>
              <a:buAutoNum type="arabicParenR"/>
              <a:defRPr/>
            </a:pPr>
            <a:r>
              <a:rPr lang="en-GB" sz="2400" dirty="0" smtClean="0"/>
              <a:t>Self-efficacy in dealing with the situation</a:t>
            </a:r>
          </a:p>
          <a:p>
            <a:pPr>
              <a:buFont typeface="+mj-lt"/>
              <a:buAutoNum type="arabicParenR"/>
              <a:defRPr/>
            </a:pPr>
            <a:endParaRPr lang="en-GB" sz="1800" dirty="0" smtClean="0"/>
          </a:p>
          <a:p>
            <a:pPr marL="457200" indent="-457200">
              <a:buFont typeface="+mj-lt"/>
              <a:buAutoNum type="arabicParenR"/>
              <a:defRPr/>
            </a:pPr>
            <a:r>
              <a:rPr lang="en-GB" sz="2400" dirty="0" smtClean="0"/>
              <a:t>Decision to help (based on cost-benefit analysis)</a:t>
            </a:r>
            <a:endParaRPr lang="en-GB" sz="1800" dirty="0" smtClean="0"/>
          </a:p>
          <a:p>
            <a:pPr>
              <a:defRPr/>
            </a:pP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b="1" u="sng" dirty="0" smtClean="0"/>
              <a:t>Increasing helping behaviour</a:t>
            </a:r>
            <a:r>
              <a:rPr lang="en-GB" u="sng" dirty="0" smtClean="0"/>
              <a:t/>
            </a:r>
            <a:br>
              <a:rPr lang="en-GB" u="sng" dirty="0" smtClean="0"/>
            </a:br>
            <a:endParaRPr lang="en-GB" u="sng" dirty="0"/>
          </a:p>
        </p:txBody>
      </p:sp>
      <p:sp>
        <p:nvSpPr>
          <p:cNvPr id="3" name="Content Placeholder 2"/>
          <p:cNvSpPr>
            <a:spLocks noGrp="1"/>
          </p:cNvSpPr>
          <p:nvPr>
            <p:ph idx="1"/>
          </p:nvPr>
        </p:nvSpPr>
        <p:spPr/>
        <p:txBody>
          <a:bodyPr>
            <a:normAutofit lnSpcReduction="10000"/>
          </a:bodyPr>
          <a:lstStyle/>
          <a:p>
            <a:pPr>
              <a:buFont typeface="Wingdings" pitchFamily="2" charset="2"/>
              <a:buNone/>
              <a:defRPr/>
            </a:pPr>
            <a:r>
              <a:rPr lang="en-GB" sz="2400" u="sng" dirty="0" smtClean="0"/>
              <a:t>Reducing restraints on helping</a:t>
            </a:r>
          </a:p>
          <a:p>
            <a:pPr>
              <a:defRPr/>
            </a:pPr>
            <a:endParaRPr lang="en-GB" sz="1000" dirty="0" smtClean="0"/>
          </a:p>
          <a:p>
            <a:pPr>
              <a:defRPr/>
            </a:pPr>
            <a:r>
              <a:rPr lang="en-GB" sz="2400" dirty="0" smtClean="0"/>
              <a:t>Reduce ambiguity and increase responsibility</a:t>
            </a:r>
          </a:p>
          <a:p>
            <a:pPr>
              <a:defRPr/>
            </a:pPr>
            <a:endParaRPr lang="en-GB" sz="1000" dirty="0" smtClean="0"/>
          </a:p>
          <a:p>
            <a:pPr>
              <a:defRPr/>
            </a:pPr>
            <a:r>
              <a:rPr lang="en-GB" sz="2400" dirty="0" smtClean="0"/>
              <a:t>Enhance guilt and concern for self image</a:t>
            </a:r>
          </a:p>
          <a:p>
            <a:pPr>
              <a:defRPr/>
            </a:pPr>
            <a:endParaRPr lang="en-GB" sz="1000" dirty="0" smtClean="0"/>
          </a:p>
          <a:p>
            <a:pPr>
              <a:buFont typeface="Wingdings" pitchFamily="2" charset="2"/>
              <a:buNone/>
              <a:defRPr/>
            </a:pPr>
            <a:r>
              <a:rPr lang="en-GB" sz="2400" u="sng" dirty="0" smtClean="0"/>
              <a:t>Socialize altruism</a:t>
            </a:r>
          </a:p>
          <a:p>
            <a:pPr>
              <a:defRPr/>
            </a:pPr>
            <a:endParaRPr lang="en-GB" sz="1000" dirty="0" smtClean="0"/>
          </a:p>
          <a:p>
            <a:pPr>
              <a:defRPr/>
            </a:pPr>
            <a:r>
              <a:rPr lang="en-GB" sz="2400" dirty="0" smtClean="0"/>
              <a:t>Teaching moral inclusion</a:t>
            </a:r>
            <a:r>
              <a:rPr lang="en-GB" sz="2000" dirty="0" smtClean="0"/>
              <a:t> </a:t>
            </a:r>
            <a:endParaRPr lang="en-GB" sz="1000" dirty="0" smtClean="0"/>
          </a:p>
          <a:p>
            <a:pPr>
              <a:defRPr/>
            </a:pPr>
            <a:endParaRPr lang="en-GB" sz="1000" dirty="0" smtClean="0"/>
          </a:p>
          <a:p>
            <a:pPr>
              <a:defRPr/>
            </a:pPr>
            <a:r>
              <a:rPr lang="en-GB" sz="2400" dirty="0" err="1" smtClean="0"/>
              <a:t>Modeling</a:t>
            </a:r>
            <a:r>
              <a:rPr lang="en-GB" sz="2400" dirty="0" smtClean="0"/>
              <a:t> helping behaviour</a:t>
            </a:r>
          </a:p>
          <a:p>
            <a:pPr>
              <a:defRPr/>
            </a:pPr>
            <a:endParaRPr lang="en-GB" sz="1000" dirty="0" smtClean="0"/>
          </a:p>
          <a:p>
            <a:pPr>
              <a:defRPr/>
            </a:pPr>
            <a:r>
              <a:rPr lang="en-GB" sz="2400" dirty="0" smtClean="0"/>
              <a:t>Attributing helpful behaviour to altruistic motives</a:t>
            </a:r>
          </a:p>
          <a:p>
            <a:pPr>
              <a:defRPr/>
            </a:pPr>
            <a:endParaRPr lang="en-GB" sz="1000" dirty="0" smtClean="0"/>
          </a:p>
          <a:p>
            <a:pPr>
              <a:defRPr/>
            </a:pPr>
            <a:r>
              <a:rPr lang="en-GB" sz="2400" dirty="0" smtClean="0"/>
              <a:t>Education about barriers to helping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Doctors as leaders</a:t>
            </a:r>
            <a:endParaRPr lang="en-GB" u="sng" dirty="0"/>
          </a:p>
        </p:txBody>
      </p:sp>
      <p:sp>
        <p:nvSpPr>
          <p:cNvPr id="3" name="Content Placeholder 2"/>
          <p:cNvSpPr>
            <a:spLocks noGrp="1"/>
          </p:cNvSpPr>
          <p:nvPr>
            <p:ph idx="1"/>
          </p:nvPr>
        </p:nvSpPr>
        <p:spPr>
          <a:xfrm>
            <a:off x="323528" y="1556792"/>
            <a:ext cx="8507288" cy="4525963"/>
          </a:xfrm>
        </p:spPr>
        <p:txBody>
          <a:bodyPr>
            <a:normAutofit lnSpcReduction="10000"/>
          </a:bodyPr>
          <a:lstStyle/>
          <a:p>
            <a:r>
              <a:rPr lang="en-GB" dirty="0" smtClean="0"/>
              <a:t>"It is not enough for a clinician to act as a practitioner in their own discipline.  They must act as partners to their colleagues, accepting shared accountability for the service provided to their patients.  They are also expected to </a:t>
            </a:r>
            <a:r>
              <a:rPr lang="en-GB" sz="3600" b="1" u="sng" dirty="0" smtClean="0"/>
              <a:t>offer</a:t>
            </a:r>
            <a:r>
              <a:rPr lang="en-GB" sz="3600" u="sng" dirty="0" smtClean="0"/>
              <a:t> </a:t>
            </a:r>
            <a:r>
              <a:rPr lang="en-GB" sz="3600" b="1" u="sng" dirty="0" smtClean="0"/>
              <a:t>leadership</a:t>
            </a:r>
            <a:r>
              <a:rPr lang="en-GB" u="sng" dirty="0" smtClean="0"/>
              <a:t> </a:t>
            </a:r>
            <a:r>
              <a:rPr lang="en-GB" dirty="0" smtClean="0"/>
              <a:t>and to work with others to change systems when it is necessary for the benefit of patients." </a:t>
            </a:r>
          </a:p>
          <a:p>
            <a:endParaRPr lang="en-GB" sz="1800" dirty="0" smtClean="0"/>
          </a:p>
          <a:p>
            <a:pPr marL="0" indent="0">
              <a:buNone/>
            </a:pPr>
            <a:r>
              <a:rPr lang="en-GB" dirty="0" smtClean="0"/>
              <a:t>			Tomorrow's Doctors, 2009</a:t>
            </a:r>
            <a:endParaRPr lang="en-GB" dirty="0"/>
          </a:p>
        </p:txBody>
      </p:sp>
    </p:spTree>
    <p:extLst>
      <p:ext uri="{BB962C8B-B14F-4D97-AF65-F5344CB8AC3E}">
        <p14:creationId xmlns:p14="http://schemas.microsoft.com/office/powerpoint/2010/main" val="3752356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u="sng" dirty="0" smtClean="0"/>
              <a:t>Examples of great leaders</a:t>
            </a:r>
            <a:endParaRPr lang="en-GB" u="sng" dirty="0"/>
          </a:p>
        </p:txBody>
      </p:sp>
    </p:spTree>
    <p:extLst>
      <p:ext uri="{BB962C8B-B14F-4D97-AF65-F5344CB8AC3E}">
        <p14:creationId xmlns:p14="http://schemas.microsoft.com/office/powerpoint/2010/main" val="1523263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069"/>
            <a:ext cx="8229600" cy="1139825"/>
          </a:xfrm>
        </p:spPr>
        <p:txBody>
          <a:bodyPr/>
          <a:lstStyle/>
          <a:p>
            <a:pPr>
              <a:defRPr/>
            </a:pPr>
            <a:r>
              <a:rPr lang="en-GB" u="sng" dirty="0" smtClean="0"/>
              <a:t>Leadership styles </a:t>
            </a:r>
            <a:r>
              <a:rPr lang="en-GB" sz="3600" dirty="0" smtClean="0"/>
              <a:t>(Kurt </a:t>
            </a:r>
            <a:r>
              <a:rPr lang="en-GB" sz="3600" dirty="0" err="1" smtClean="0"/>
              <a:t>Lewin</a:t>
            </a:r>
            <a:r>
              <a:rPr lang="en-GB" sz="3600" dirty="0" smtClean="0"/>
              <a:t>)</a:t>
            </a:r>
            <a:endParaRPr lang="en-GB" sz="3600" dirty="0"/>
          </a:p>
        </p:txBody>
      </p:sp>
      <p:sp>
        <p:nvSpPr>
          <p:cNvPr id="3" name="Content Placeholder 2"/>
          <p:cNvSpPr>
            <a:spLocks noGrp="1"/>
          </p:cNvSpPr>
          <p:nvPr>
            <p:ph idx="1"/>
          </p:nvPr>
        </p:nvSpPr>
        <p:spPr>
          <a:xfrm>
            <a:off x="1133706" y="1340768"/>
            <a:ext cx="7600149" cy="5328592"/>
          </a:xfrm>
        </p:spPr>
        <p:txBody>
          <a:bodyPr>
            <a:normAutofit/>
          </a:bodyPr>
          <a:lstStyle/>
          <a:p>
            <a:pPr>
              <a:defRPr/>
            </a:pPr>
            <a:r>
              <a:rPr lang="en-GB" sz="2000" b="1" u="sng" dirty="0" smtClean="0"/>
              <a:t>Autocratic or authoritarian style</a:t>
            </a:r>
          </a:p>
          <a:p>
            <a:pPr marL="400050" lvl="1" indent="0">
              <a:buNone/>
              <a:defRPr/>
            </a:pPr>
            <a:r>
              <a:rPr lang="en-GB" sz="1600" dirty="0" smtClean="0"/>
              <a:t>Under the autocratic leadership style, all decision-making </a:t>
            </a:r>
          </a:p>
          <a:p>
            <a:pPr marL="400050" lvl="1" indent="0">
              <a:buNone/>
              <a:defRPr/>
            </a:pPr>
            <a:r>
              <a:rPr lang="en-GB" sz="1600" dirty="0" smtClean="0"/>
              <a:t>powers are centralized in the leader, as with dictator leaders. </a:t>
            </a:r>
          </a:p>
          <a:p>
            <a:pPr marL="400050" lvl="1" indent="0">
              <a:buNone/>
              <a:defRPr/>
            </a:pPr>
            <a:r>
              <a:rPr lang="en-GB" sz="1600" dirty="0" smtClean="0"/>
              <a:t>They do not entertain any suggestions or initiatives from </a:t>
            </a:r>
          </a:p>
          <a:p>
            <a:pPr marL="400050" lvl="1" indent="0">
              <a:buNone/>
              <a:defRPr/>
            </a:pPr>
            <a:r>
              <a:rPr lang="en-GB" sz="1600" dirty="0" smtClean="0"/>
              <a:t>subordinates. </a:t>
            </a:r>
          </a:p>
          <a:p>
            <a:pPr marL="400050" lvl="1" indent="0">
              <a:buNone/>
              <a:defRPr/>
            </a:pPr>
            <a:endParaRPr lang="en-GB" sz="1600" dirty="0" smtClean="0"/>
          </a:p>
          <a:p>
            <a:pPr marL="400050" lvl="1" indent="0">
              <a:buNone/>
              <a:defRPr/>
            </a:pPr>
            <a:endParaRPr lang="en-GB" sz="1600" dirty="0" smtClean="0"/>
          </a:p>
          <a:p>
            <a:pPr>
              <a:defRPr/>
            </a:pPr>
            <a:endParaRPr lang="en-GB" sz="1200" dirty="0" smtClean="0"/>
          </a:p>
          <a:p>
            <a:pPr>
              <a:defRPr/>
            </a:pPr>
            <a:r>
              <a:rPr lang="en-GB" sz="2000" b="1" u="sng" dirty="0" smtClean="0"/>
              <a:t>Participative or democratic style</a:t>
            </a:r>
          </a:p>
          <a:p>
            <a:pPr marL="400050" lvl="1" indent="0">
              <a:buNone/>
              <a:defRPr/>
            </a:pPr>
            <a:r>
              <a:rPr lang="en-GB" sz="1600" dirty="0" smtClean="0"/>
              <a:t>The democratic leadership style favours decision-making by the group as shown, such as leader gives instruction after consulting the group. They can win the co-operation of their group and can motivate them effectively and positively. </a:t>
            </a:r>
          </a:p>
          <a:p>
            <a:pPr marL="400050" lvl="1" indent="0">
              <a:buNone/>
              <a:defRPr/>
            </a:pPr>
            <a:endParaRPr lang="en-GB" sz="1600" dirty="0" smtClean="0"/>
          </a:p>
          <a:p>
            <a:pPr>
              <a:defRPr/>
            </a:pPr>
            <a:endParaRPr lang="en-GB" sz="2000" dirty="0" smtClean="0"/>
          </a:p>
          <a:p>
            <a:pPr>
              <a:defRPr/>
            </a:pPr>
            <a:r>
              <a:rPr lang="en-GB" sz="2000" b="1" u="sng" dirty="0" smtClean="0"/>
              <a:t>Laissez-faire or “free rein” style</a:t>
            </a:r>
          </a:p>
          <a:p>
            <a:pPr marL="400050" lvl="1" indent="0">
              <a:buNone/>
              <a:defRPr/>
            </a:pPr>
            <a:r>
              <a:rPr lang="en-GB" sz="1600" dirty="0" smtClean="0"/>
              <a:t>A free-rein leader does not lead, but leaves the group entirely to itself as shown; such a leader allows maximum freedom to subordinates, i.e., they are given a free hand in deciding their own policies and methods.</a:t>
            </a:r>
          </a:p>
          <a:p>
            <a:pPr>
              <a:defRPr/>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76" y="1082756"/>
            <a:ext cx="960503" cy="19652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170970"/>
            <a:ext cx="976294" cy="16412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62" y="4915921"/>
            <a:ext cx="986651" cy="194207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0"/>
              </a:spcAft>
            </a:pPr>
            <a:r>
              <a:rPr lang="en-GB" sz="3200" b="1" dirty="0">
                <a:effectLst/>
                <a:ea typeface="Times New Roman"/>
              </a:rPr>
              <a:t>Medical Leadership Competency Framework – 3</a:t>
            </a:r>
            <a:r>
              <a:rPr lang="en-GB" sz="3200" b="1" baseline="30000" dirty="0">
                <a:effectLst/>
                <a:ea typeface="Times New Roman"/>
              </a:rPr>
              <a:t>rd</a:t>
            </a:r>
            <a:r>
              <a:rPr lang="en-GB" sz="3200" b="1" dirty="0">
                <a:effectLst/>
                <a:ea typeface="Times New Roman"/>
              </a:rPr>
              <a:t> Edition (2010) </a:t>
            </a:r>
            <a:endParaRPr lang="en-GB" dirty="0"/>
          </a:p>
        </p:txBody>
      </p:sp>
      <p:pic>
        <p:nvPicPr>
          <p:cNvPr id="645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8941" y="1772816"/>
            <a:ext cx="410445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1560" y="6093296"/>
            <a:ext cx="7992888" cy="369332"/>
          </a:xfrm>
          <a:prstGeom prst="rect">
            <a:avLst/>
          </a:prstGeom>
        </p:spPr>
        <p:txBody>
          <a:bodyPr wrap="square">
            <a:spAutoFit/>
          </a:bodyPr>
          <a:lstStyle/>
          <a:p>
            <a:r>
              <a:rPr lang="fr-FR" dirty="0"/>
              <a:t>http://www.leadershipacademy.nhs.uk/discover/leadership-framework/</a:t>
            </a:r>
          </a:p>
        </p:txBody>
      </p:sp>
    </p:spTree>
    <p:extLst>
      <p:ext uri="{BB962C8B-B14F-4D97-AF65-F5344CB8AC3E}">
        <p14:creationId xmlns:p14="http://schemas.microsoft.com/office/powerpoint/2010/main" val="486757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u="sng" dirty="0" smtClean="0"/>
              <a:t>Leadership in undergraduate training</a:t>
            </a:r>
            <a:endParaRPr lang="en-GB" sz="3600" u="sng"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59572" y="2636913"/>
            <a:ext cx="3744414" cy="187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28800"/>
            <a:ext cx="453650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054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defRPr/>
            </a:pPr>
            <a:r>
              <a:rPr lang="en-GB" u="sng" dirty="0" smtClean="0"/>
              <a:t>Social Thinking</a:t>
            </a:r>
          </a:p>
        </p:txBody>
      </p:sp>
      <p:sp>
        <p:nvSpPr>
          <p:cNvPr id="14340" name="Rectangle 3"/>
          <p:cNvSpPr>
            <a:spLocks noGrp="1" noChangeArrowheads="1"/>
          </p:cNvSpPr>
          <p:nvPr>
            <p:ph idx="1"/>
          </p:nvPr>
        </p:nvSpPr>
        <p:spPr/>
        <p:txBody>
          <a:bodyPr/>
          <a:lstStyle/>
          <a:p>
            <a:pPr eaLnBrk="1" hangingPunct="1">
              <a:defRPr/>
            </a:pPr>
            <a:r>
              <a:rPr lang="en-US" u="sng" dirty="0" smtClean="0"/>
              <a:t>Social Psychology:</a:t>
            </a:r>
            <a:r>
              <a:rPr lang="en-US" dirty="0" smtClean="0"/>
              <a:t> the study of:</a:t>
            </a:r>
          </a:p>
          <a:p>
            <a:pPr eaLnBrk="1" hangingPunct="1">
              <a:defRPr/>
            </a:pPr>
            <a:endParaRPr lang="en-US" sz="1000" dirty="0" smtClean="0"/>
          </a:p>
          <a:p>
            <a:pPr lvl="1" eaLnBrk="1" hangingPunct="1">
              <a:defRPr/>
            </a:pPr>
            <a:r>
              <a:rPr lang="en-US" i="1" dirty="0" smtClean="0"/>
              <a:t>Social Thinking:</a:t>
            </a:r>
            <a:r>
              <a:rPr lang="en-US" dirty="0" smtClean="0"/>
              <a:t> how we think about our social world</a:t>
            </a:r>
          </a:p>
          <a:p>
            <a:pPr lvl="1" eaLnBrk="1" hangingPunct="1">
              <a:defRPr/>
            </a:pPr>
            <a:endParaRPr lang="en-US" sz="1000" dirty="0" smtClean="0"/>
          </a:p>
          <a:p>
            <a:pPr lvl="1" eaLnBrk="1" hangingPunct="1">
              <a:defRPr/>
            </a:pPr>
            <a:r>
              <a:rPr lang="en-US" i="1" dirty="0" smtClean="0"/>
              <a:t>Social Influence: </a:t>
            </a:r>
            <a:r>
              <a:rPr lang="en-US" dirty="0" smtClean="0"/>
              <a:t>how other people influence our </a:t>
            </a:r>
            <a:r>
              <a:rPr lang="en-US" dirty="0" err="1" smtClean="0"/>
              <a:t>behaviour</a:t>
            </a:r>
            <a:endParaRPr lang="en-US" dirty="0" smtClean="0"/>
          </a:p>
          <a:p>
            <a:pPr lvl="1" eaLnBrk="1" hangingPunct="1">
              <a:defRPr/>
            </a:pPr>
            <a:endParaRPr lang="en-US" sz="1000" dirty="0" smtClean="0"/>
          </a:p>
          <a:p>
            <a:pPr lvl="1" eaLnBrk="1" hangingPunct="1">
              <a:defRPr/>
            </a:pPr>
            <a:r>
              <a:rPr lang="en-US" i="1" dirty="0" smtClean="0"/>
              <a:t>Social Relations:</a:t>
            </a:r>
            <a:r>
              <a:rPr lang="en-US" dirty="0" smtClean="0"/>
              <a:t> how we relate toward other people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317" y="651437"/>
            <a:ext cx="4410675" cy="5519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651437"/>
            <a:ext cx="4275327" cy="550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353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698656"/>
            <a:ext cx="4248472" cy="563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764704"/>
            <a:ext cx="4176464" cy="554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708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775" y="704850"/>
            <a:ext cx="4106863"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1693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u="sng" dirty="0" smtClean="0"/>
              <a:t>Leadership experiences during undergraduate training</a:t>
            </a:r>
            <a:endParaRPr lang="en-GB" u="sng" dirty="0"/>
          </a:p>
        </p:txBody>
      </p:sp>
      <p:sp>
        <p:nvSpPr>
          <p:cNvPr id="3" name="Content Placeholder 2"/>
          <p:cNvSpPr>
            <a:spLocks noGrp="1"/>
          </p:cNvSpPr>
          <p:nvPr>
            <p:ph idx="1"/>
          </p:nvPr>
        </p:nvSpPr>
        <p:spPr>
          <a:xfrm>
            <a:off x="179512" y="1700808"/>
            <a:ext cx="8640960" cy="4525963"/>
          </a:xfrm>
        </p:spPr>
        <p:txBody>
          <a:bodyPr>
            <a:normAutofit lnSpcReduction="10000"/>
          </a:bodyPr>
          <a:lstStyle/>
          <a:p>
            <a:pPr marL="0" indent="0">
              <a:buNone/>
              <a:defRPr/>
            </a:pPr>
            <a:endParaRPr lang="en-GB" sz="1050" dirty="0"/>
          </a:p>
          <a:p>
            <a:pPr marL="0" indent="0">
              <a:buNone/>
              <a:defRPr/>
            </a:pPr>
            <a:r>
              <a:rPr lang="en-GB" sz="1800" dirty="0" smtClean="0"/>
              <a:t>During their medical school training students will have access to relevant learning opportunities within a variety of situations including:</a:t>
            </a:r>
          </a:p>
          <a:p>
            <a:pPr marL="0" indent="0">
              <a:buNone/>
              <a:defRPr/>
            </a:pPr>
            <a:endParaRPr lang="en-GB" sz="1800" dirty="0" smtClean="0"/>
          </a:p>
          <a:p>
            <a:pPr marL="0" indent="0">
              <a:buNone/>
              <a:defRPr/>
            </a:pPr>
            <a:r>
              <a:rPr lang="en-GB" sz="1800" dirty="0" smtClean="0"/>
              <a:t>• peer interaction</a:t>
            </a:r>
          </a:p>
          <a:p>
            <a:pPr marL="0" indent="0">
              <a:buNone/>
              <a:defRPr/>
            </a:pPr>
            <a:r>
              <a:rPr lang="en-GB" sz="1800" dirty="0" smtClean="0"/>
              <a:t>• group learning</a:t>
            </a:r>
          </a:p>
          <a:p>
            <a:pPr marL="0" indent="0">
              <a:buNone/>
              <a:defRPr/>
            </a:pPr>
            <a:r>
              <a:rPr lang="en-GB" sz="1800" dirty="0" smtClean="0"/>
              <a:t>• clinical placements</a:t>
            </a:r>
          </a:p>
          <a:p>
            <a:pPr marL="0" indent="0">
              <a:buNone/>
              <a:defRPr/>
            </a:pPr>
            <a:r>
              <a:rPr lang="en-GB" sz="1800" dirty="0" smtClean="0"/>
              <a:t>• activities and responsibilities within the university</a:t>
            </a:r>
          </a:p>
          <a:p>
            <a:pPr marL="0" indent="0">
              <a:buNone/>
              <a:defRPr/>
            </a:pPr>
            <a:r>
              <a:rPr lang="en-GB" sz="1800" dirty="0" smtClean="0"/>
              <a:t>• involvement with charities, social groups and organisations.</a:t>
            </a:r>
          </a:p>
          <a:p>
            <a:pPr marL="0" indent="0">
              <a:buNone/>
              <a:defRPr/>
            </a:pPr>
            <a:endParaRPr lang="en-GB" sz="1600" dirty="0" smtClean="0"/>
          </a:p>
          <a:p>
            <a:pPr marL="0" indent="0">
              <a:buNone/>
              <a:defRPr/>
            </a:pPr>
            <a:r>
              <a:rPr lang="en-GB" sz="1800" b="1" dirty="0" smtClean="0"/>
              <a:t>All these situations can provide a medical student with the opportunity to develop experience of leadership</a:t>
            </a:r>
            <a:r>
              <a:rPr lang="en-GB" sz="1800" dirty="0" smtClean="0"/>
              <a:t>, to develop their personal styles and abilities, and to understand how effective leadership will have an impact on the system and benefit patients as they move from learner to practitioner on graduating.</a:t>
            </a:r>
          </a:p>
          <a:p>
            <a:pPr marL="0" indent="0">
              <a:buNone/>
              <a:defRPr/>
            </a:pPr>
            <a:endParaRPr lang="en-GB" sz="1800" dirty="0"/>
          </a:p>
          <a:p>
            <a:pPr marL="0" indent="0" algn="r">
              <a:buNone/>
              <a:defRPr/>
            </a:pPr>
            <a:r>
              <a:rPr lang="en-GB" sz="1800" dirty="0" smtClean="0"/>
              <a:t>Medical Leadership Framework (2010)</a:t>
            </a:r>
            <a:endParaRPr lang="en-GB"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u="sng" dirty="0" smtClean="0"/>
              <a:t>Attitudes and Prejudices</a:t>
            </a:r>
            <a:endParaRPr lang="en-GB" u="sng" dirty="0"/>
          </a:p>
        </p:txBody>
      </p:sp>
      <p:sp>
        <p:nvSpPr>
          <p:cNvPr id="3" name="Content Placeholder 2"/>
          <p:cNvSpPr>
            <a:spLocks noGrp="1"/>
          </p:cNvSpPr>
          <p:nvPr>
            <p:ph idx="1"/>
          </p:nvPr>
        </p:nvSpPr>
        <p:spPr/>
        <p:txBody>
          <a:bodyPr/>
          <a:lstStyle/>
          <a:p>
            <a:pPr>
              <a:defRPr/>
            </a:pPr>
            <a:r>
              <a:rPr lang="en-GB" dirty="0" smtClean="0"/>
              <a:t> </a:t>
            </a:r>
            <a:r>
              <a:rPr lang="en-GB" b="1" dirty="0" smtClean="0"/>
              <a:t>Attitude:</a:t>
            </a:r>
            <a:r>
              <a:rPr lang="en-GB" dirty="0" smtClean="0"/>
              <a:t>  a positive or negative evaluative reaction toward a stimulus, such as a person, action, object, or concept</a:t>
            </a:r>
          </a:p>
          <a:p>
            <a:pPr>
              <a:defRPr/>
            </a:pPr>
            <a:endParaRPr lang="en-GB" dirty="0" smtClean="0"/>
          </a:p>
          <a:p>
            <a:pPr>
              <a:defRPr/>
            </a:pPr>
            <a:r>
              <a:rPr lang="en-GB" dirty="0" smtClean="0"/>
              <a:t>Attitudes influence behaviour more strongly when situational factors that contradict our attitudes are weak</a:t>
            </a:r>
          </a:p>
          <a:p>
            <a:pPr>
              <a:defRPr/>
            </a:pP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8229600" cy="1139825"/>
          </a:xfrm>
        </p:spPr>
        <p:txBody>
          <a:bodyPr/>
          <a:lstStyle/>
          <a:p>
            <a:pPr>
              <a:defRPr/>
            </a:pPr>
            <a:r>
              <a:rPr lang="en-GB" u="sng" dirty="0" smtClean="0"/>
              <a:t>Prejudice</a:t>
            </a:r>
            <a:endParaRPr lang="en-GB" u="sng" dirty="0"/>
          </a:p>
        </p:txBody>
      </p:sp>
      <p:sp>
        <p:nvSpPr>
          <p:cNvPr id="3" name="Content Placeholder 2"/>
          <p:cNvSpPr>
            <a:spLocks noGrp="1"/>
          </p:cNvSpPr>
          <p:nvPr>
            <p:ph idx="1"/>
          </p:nvPr>
        </p:nvSpPr>
        <p:spPr>
          <a:xfrm>
            <a:off x="357188" y="1214438"/>
            <a:ext cx="8358187" cy="4525962"/>
          </a:xfrm>
        </p:spPr>
        <p:txBody>
          <a:bodyPr>
            <a:normAutofit lnSpcReduction="10000"/>
          </a:bodyPr>
          <a:lstStyle/>
          <a:p>
            <a:pPr>
              <a:defRPr/>
            </a:pPr>
            <a:r>
              <a:rPr lang="en-GB" b="1" dirty="0" smtClean="0"/>
              <a:t>Stereotype </a:t>
            </a:r>
            <a:r>
              <a:rPr lang="en-GB" dirty="0" smtClean="0"/>
              <a:t>– Schemas about characteristics ascribed to a group of people based on qualities such as race, ethnicity, or gender.</a:t>
            </a:r>
          </a:p>
          <a:p>
            <a:pPr>
              <a:defRPr/>
            </a:pPr>
            <a:endParaRPr lang="en-GB" sz="1000" dirty="0" smtClean="0"/>
          </a:p>
          <a:p>
            <a:pPr>
              <a:defRPr/>
            </a:pPr>
            <a:r>
              <a:rPr lang="en-GB" b="1" dirty="0" smtClean="0"/>
              <a:t>Prejudice</a:t>
            </a:r>
            <a:r>
              <a:rPr lang="en-GB" dirty="0" smtClean="0"/>
              <a:t> – A negative prejudgement of a group and its individual members</a:t>
            </a:r>
            <a:endParaRPr lang="en-GB" sz="1000" dirty="0" smtClean="0"/>
          </a:p>
          <a:p>
            <a:pPr>
              <a:defRPr/>
            </a:pPr>
            <a:endParaRPr lang="en-GB" sz="1000" dirty="0" smtClean="0"/>
          </a:p>
          <a:p>
            <a:pPr>
              <a:defRPr/>
            </a:pPr>
            <a:r>
              <a:rPr lang="en-GB" b="1" dirty="0" smtClean="0"/>
              <a:t>Discrimination</a:t>
            </a:r>
            <a:r>
              <a:rPr lang="en-GB" dirty="0" smtClean="0"/>
              <a:t> – behaviours that follow from negative evaluations or attitudes towards members of particular groups</a:t>
            </a:r>
            <a:endParaRPr lang="en-GB" sz="1800" dirty="0" smtClean="0"/>
          </a:p>
          <a:p>
            <a:pPr algn="r">
              <a:buFont typeface="Wingdings" pitchFamily="2" charset="2"/>
              <a:buNone/>
              <a:defRPr/>
            </a:pPr>
            <a:r>
              <a:rPr lang="en-GB" sz="1800" dirty="0" smtClean="0"/>
              <a:t>(See http://www.understandingprejudice.org)</a:t>
            </a:r>
          </a:p>
          <a:p>
            <a:pPr>
              <a:defRPr/>
            </a:pPr>
            <a:endParaRPr lang="en-GB" dirty="0" smtClean="0"/>
          </a:p>
          <a:p>
            <a:pPr>
              <a:defRPr/>
            </a:pP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222375"/>
          </a:xfrm>
        </p:spPr>
        <p:txBody>
          <a:bodyPr/>
          <a:lstStyle/>
          <a:p>
            <a:pPr>
              <a:defRPr/>
            </a:pPr>
            <a:r>
              <a:rPr lang="en-GB" u="sng" dirty="0" smtClean="0"/>
              <a:t>Effect of prejudice on perception </a:t>
            </a:r>
            <a:r>
              <a:rPr lang="en-GB" sz="2400" dirty="0" smtClean="0"/>
              <a:t>Ickes et al (1982)</a:t>
            </a:r>
            <a:endParaRPr lang="en-GB" dirty="0"/>
          </a:p>
        </p:txBody>
      </p:sp>
      <p:sp>
        <p:nvSpPr>
          <p:cNvPr id="3" name="Content Placeholder 2"/>
          <p:cNvSpPr>
            <a:spLocks noGrp="1"/>
          </p:cNvSpPr>
          <p:nvPr>
            <p:ph idx="1"/>
          </p:nvPr>
        </p:nvSpPr>
        <p:spPr>
          <a:xfrm>
            <a:off x="214313" y="1643063"/>
            <a:ext cx="8643937" cy="4525962"/>
          </a:xfrm>
        </p:spPr>
        <p:txBody>
          <a:bodyPr/>
          <a:lstStyle/>
          <a:p>
            <a:pPr>
              <a:defRPr/>
            </a:pPr>
            <a:r>
              <a:rPr lang="en-GB" sz="2800" dirty="0" smtClean="0"/>
              <a:t>Introduced pairs of college aged men to each other.</a:t>
            </a:r>
          </a:p>
          <a:p>
            <a:pPr>
              <a:defRPr/>
            </a:pPr>
            <a:r>
              <a:rPr lang="en-GB" sz="2800" dirty="0" smtClean="0"/>
              <a:t>Before introduction one of the pair was told that the other was “one of the </a:t>
            </a:r>
            <a:r>
              <a:rPr lang="en-GB" sz="2800" dirty="0" err="1" smtClean="0"/>
              <a:t>unfriendliest</a:t>
            </a:r>
            <a:r>
              <a:rPr lang="en-GB" sz="2800" dirty="0" smtClean="0"/>
              <a:t> people I’ve talked to lately”.</a:t>
            </a:r>
          </a:p>
          <a:p>
            <a:pPr>
              <a:defRPr/>
            </a:pPr>
            <a:r>
              <a:rPr lang="en-GB" sz="2800" dirty="0" smtClean="0"/>
              <a:t>The two were then introduced and left alone for 5 minutes.</a:t>
            </a:r>
          </a:p>
          <a:p>
            <a:pPr>
              <a:defRPr/>
            </a:pPr>
            <a:r>
              <a:rPr lang="en-GB" sz="2800" dirty="0" smtClean="0"/>
              <a:t>Those in both conditions were friendly, in fact the pre-warned individuals went out of their way to be friendly and received warm responses.</a:t>
            </a:r>
          </a:p>
          <a:p>
            <a:pPr>
              <a:defRPr/>
            </a:pPr>
            <a:endParaRPr lang="en-GB"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42875"/>
            <a:ext cx="8229600" cy="1139825"/>
          </a:xfrm>
        </p:spPr>
        <p:txBody>
          <a:bodyPr/>
          <a:lstStyle/>
          <a:p>
            <a:pPr>
              <a:defRPr/>
            </a:pPr>
            <a:r>
              <a:rPr lang="en-GB" u="sng" dirty="0" smtClean="0"/>
              <a:t>Effect of prejudice (</a:t>
            </a:r>
            <a:r>
              <a:rPr lang="en-GB" u="sng" dirty="0" err="1" smtClean="0"/>
              <a:t>contd</a:t>
            </a:r>
            <a:r>
              <a:rPr lang="en-GB" u="sng" dirty="0" smtClean="0"/>
              <a:t>)</a:t>
            </a:r>
            <a:endParaRPr lang="en-GB" u="sng" dirty="0"/>
          </a:p>
        </p:txBody>
      </p:sp>
      <p:sp>
        <p:nvSpPr>
          <p:cNvPr id="3" name="Content Placeholder 2"/>
          <p:cNvSpPr>
            <a:spLocks noGrp="1"/>
          </p:cNvSpPr>
          <p:nvPr>
            <p:ph idx="1"/>
          </p:nvPr>
        </p:nvSpPr>
        <p:spPr>
          <a:xfrm>
            <a:off x="357188" y="1643063"/>
            <a:ext cx="8429625" cy="4525962"/>
          </a:xfrm>
        </p:spPr>
        <p:txBody>
          <a:bodyPr/>
          <a:lstStyle/>
          <a:p>
            <a:pPr>
              <a:defRPr/>
            </a:pPr>
            <a:r>
              <a:rPr lang="en-GB" sz="2800" dirty="0" smtClean="0"/>
              <a:t>However, after the encounter those who were prejudiced attributed their partner’s warm responses to their own behaviour.</a:t>
            </a:r>
          </a:p>
          <a:p>
            <a:pPr>
              <a:defRPr/>
            </a:pPr>
            <a:endParaRPr lang="en-GB" sz="1000" dirty="0" smtClean="0"/>
          </a:p>
          <a:p>
            <a:pPr>
              <a:defRPr/>
            </a:pPr>
            <a:r>
              <a:rPr lang="en-GB" sz="2800" dirty="0" smtClean="0"/>
              <a:t>They also reported more mistrust and dislike for the person and rated his behaviour as less friendly.</a:t>
            </a:r>
          </a:p>
          <a:p>
            <a:pPr>
              <a:defRPr/>
            </a:pPr>
            <a:endParaRPr lang="en-GB" sz="1000" dirty="0" smtClean="0"/>
          </a:p>
          <a:p>
            <a:pPr>
              <a:defRPr/>
            </a:pPr>
            <a:r>
              <a:rPr lang="en-GB" sz="2800" dirty="0" smtClean="0"/>
              <a:t>Similar studies have found the effect of prejudiced information persist even when the participants were told it was randomly allocated.</a:t>
            </a:r>
            <a:endParaRPr lang="en-GB"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2966"/>
            <a:ext cx="505807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3606125"/>
            <a:ext cx="4838189" cy="316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80112" y="908720"/>
            <a:ext cx="3168352" cy="2031325"/>
          </a:xfrm>
          <a:prstGeom prst="rect">
            <a:avLst/>
          </a:prstGeom>
          <a:noFill/>
        </p:spPr>
        <p:txBody>
          <a:bodyPr wrap="square" rtlCol="0">
            <a:spAutoFit/>
          </a:bodyPr>
          <a:lstStyle/>
          <a:p>
            <a:r>
              <a:rPr lang="en-GB" dirty="0" smtClean="0"/>
              <a:t>Max </a:t>
            </a:r>
            <a:r>
              <a:rPr lang="en-GB" dirty="0" err="1" smtClean="0"/>
              <a:t>Ringleman</a:t>
            </a:r>
            <a:r>
              <a:rPr lang="en-GB" dirty="0" smtClean="0"/>
              <a:t>, a French Engineer carried out a famous experiment in which he measured the force generated by different numbers of workers pulling on a rope </a:t>
            </a:r>
            <a:endParaRPr lang="fr-FR" dirty="0"/>
          </a:p>
        </p:txBody>
      </p:sp>
    </p:spTree>
    <p:extLst>
      <p:ext uri="{BB962C8B-B14F-4D97-AF65-F5344CB8AC3E}">
        <p14:creationId xmlns:p14="http://schemas.microsoft.com/office/powerpoint/2010/main" val="3006802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5256584" cy="1139825"/>
          </a:xfrm>
        </p:spPr>
        <p:txBody>
          <a:bodyPr/>
          <a:lstStyle/>
          <a:p>
            <a:pPr>
              <a:defRPr/>
            </a:pPr>
            <a:r>
              <a:rPr lang="en-GB" b="1" u="sng" dirty="0" smtClean="0"/>
              <a:t>Social Loafing</a:t>
            </a:r>
            <a:r>
              <a:rPr lang="en-GB" u="sng" dirty="0" smtClean="0"/>
              <a:t> </a:t>
            </a:r>
            <a:endParaRPr lang="en-GB" u="sng" dirty="0"/>
          </a:p>
        </p:txBody>
      </p:sp>
      <p:sp>
        <p:nvSpPr>
          <p:cNvPr id="3" name="Content Placeholder 2"/>
          <p:cNvSpPr>
            <a:spLocks noGrp="1"/>
          </p:cNvSpPr>
          <p:nvPr>
            <p:ph idx="1"/>
          </p:nvPr>
        </p:nvSpPr>
        <p:spPr>
          <a:xfrm>
            <a:off x="395536" y="2332037"/>
            <a:ext cx="8229600" cy="4525963"/>
          </a:xfrm>
        </p:spPr>
        <p:txBody>
          <a:bodyPr/>
          <a:lstStyle/>
          <a:p>
            <a:pPr>
              <a:defRPr/>
            </a:pPr>
            <a:endParaRPr lang="en-GB" dirty="0" smtClean="0"/>
          </a:p>
          <a:p>
            <a:pPr>
              <a:defRPr/>
            </a:pPr>
            <a:r>
              <a:rPr lang="en-GB" dirty="0" smtClean="0"/>
              <a:t>Definition - the tendency for people to expend less individual effort when working in a group than when working alone</a:t>
            </a:r>
            <a:endParaRPr lang="en-GB" sz="2400" dirty="0" smtClean="0"/>
          </a:p>
          <a:p>
            <a:pPr>
              <a:buFont typeface="Wingdings" pitchFamily="2" charset="2"/>
              <a:buNone/>
              <a:defRPr/>
            </a:pPr>
            <a:endParaRPr lang="en-GB" sz="1000" dirty="0" smtClean="0"/>
          </a:p>
        </p:txBody>
      </p:sp>
    </p:spTree>
    <p:extLst>
      <p:ext uri="{BB962C8B-B14F-4D97-AF65-F5344CB8AC3E}">
        <p14:creationId xmlns:p14="http://schemas.microsoft.com/office/powerpoint/2010/main" val="1219322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4913</TotalTime>
  <Words>1207</Words>
  <Application>Microsoft Office PowerPoint</Application>
  <PresentationFormat>On-screen Show (4:3)</PresentationFormat>
  <Paragraphs>210</Paragraphs>
  <Slides>33</Slides>
  <Notes>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GE Psychology 11   Social Psychology</vt:lpstr>
      <vt:lpstr>Learning objectives</vt:lpstr>
      <vt:lpstr>Social Thinking</vt:lpstr>
      <vt:lpstr>Attitudes and Prejudices</vt:lpstr>
      <vt:lpstr>Prejudice</vt:lpstr>
      <vt:lpstr>Effect of prejudice on perception Ickes et al (1982)</vt:lpstr>
      <vt:lpstr>Effect of prejudice (contd)</vt:lpstr>
      <vt:lpstr>PowerPoint Presentation</vt:lpstr>
      <vt:lpstr>Social Loafing </vt:lpstr>
      <vt:lpstr>Social loafing</vt:lpstr>
      <vt:lpstr>Conformity (Asch 1956)</vt:lpstr>
      <vt:lpstr>Conformity</vt:lpstr>
      <vt:lpstr>The Milgram Experiment (1974) </vt:lpstr>
      <vt:lpstr>PowerPoint Presentation</vt:lpstr>
      <vt:lpstr>Obedience</vt:lpstr>
      <vt:lpstr>Group decision making</vt:lpstr>
      <vt:lpstr>Symptoms of Groupthink</vt:lpstr>
      <vt:lpstr>Most likely to occur when a group: </vt:lpstr>
      <vt:lpstr>Factors in de-individuation</vt:lpstr>
      <vt:lpstr>Kitty Genovese</vt:lpstr>
      <vt:lpstr>Helping</vt:lpstr>
      <vt:lpstr>Darley &amp; Latane Experiment</vt:lpstr>
      <vt:lpstr>5-Step Bystander Decision Process (Latané &amp; Darley 1970)</vt:lpstr>
      <vt:lpstr>Increasing helping behaviour </vt:lpstr>
      <vt:lpstr>Doctors as leaders</vt:lpstr>
      <vt:lpstr>Examples of great leaders</vt:lpstr>
      <vt:lpstr>Leadership styles (Kurt Lewin)</vt:lpstr>
      <vt:lpstr>Medical Leadership Competency Framework – 3rd Edition (2010) </vt:lpstr>
      <vt:lpstr>Leadership in undergraduate training</vt:lpstr>
      <vt:lpstr>PowerPoint Presentation</vt:lpstr>
      <vt:lpstr>PowerPoint Presentation</vt:lpstr>
      <vt:lpstr>PowerPoint Presentation</vt:lpstr>
      <vt:lpstr>Leadership experiences during undergraduate training</vt:lpstr>
    </vt:vector>
  </TitlesOfParts>
  <Company>HCData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Murphy</dc:creator>
  <cp:lastModifiedBy>Shiel, Nuala</cp:lastModifiedBy>
  <cp:revision>249</cp:revision>
  <cp:lastPrinted>2011-02-13T15:18:00Z</cp:lastPrinted>
  <dcterms:created xsi:type="dcterms:W3CDTF">2003-10-26T17:36:47Z</dcterms:created>
  <dcterms:modified xsi:type="dcterms:W3CDTF">2013-06-04T07:24:59Z</dcterms:modified>
</cp:coreProperties>
</file>