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1" r:id="rId2"/>
    <p:sldMasterId id="2147483800" r:id="rId3"/>
  </p:sldMasterIdLst>
  <p:notesMasterIdLst>
    <p:notesMasterId r:id="rId53"/>
  </p:notesMasterIdLst>
  <p:handoutMasterIdLst>
    <p:handoutMasterId r:id="rId54"/>
  </p:handoutMasterIdLst>
  <p:sldIdLst>
    <p:sldId id="490" r:id="rId4"/>
    <p:sldId id="481" r:id="rId5"/>
    <p:sldId id="498" r:id="rId6"/>
    <p:sldId id="478" r:id="rId7"/>
    <p:sldId id="346" r:id="rId8"/>
    <p:sldId id="491" r:id="rId9"/>
    <p:sldId id="482" r:id="rId10"/>
    <p:sldId id="483" r:id="rId11"/>
    <p:sldId id="484" r:id="rId12"/>
    <p:sldId id="442" r:id="rId13"/>
    <p:sldId id="358" r:id="rId14"/>
    <p:sldId id="492" r:id="rId15"/>
    <p:sldId id="426" r:id="rId16"/>
    <p:sldId id="361" r:id="rId17"/>
    <p:sldId id="485" r:id="rId18"/>
    <p:sldId id="363" r:id="rId19"/>
    <p:sldId id="408" r:id="rId20"/>
    <p:sldId id="403" r:id="rId21"/>
    <p:sldId id="368" r:id="rId22"/>
    <p:sldId id="369" r:id="rId23"/>
    <p:sldId id="370" r:id="rId24"/>
    <p:sldId id="404" r:id="rId25"/>
    <p:sldId id="493" r:id="rId26"/>
    <p:sldId id="371" r:id="rId27"/>
    <p:sldId id="372" r:id="rId28"/>
    <p:sldId id="494" r:id="rId29"/>
    <p:sldId id="486" r:id="rId30"/>
    <p:sldId id="374" r:id="rId31"/>
    <p:sldId id="375" r:id="rId32"/>
    <p:sldId id="405" r:id="rId33"/>
    <p:sldId id="495" r:id="rId34"/>
    <p:sldId id="394" r:id="rId35"/>
    <p:sldId id="439" r:id="rId36"/>
    <p:sldId id="396" r:id="rId37"/>
    <p:sldId id="487" r:id="rId38"/>
    <p:sldId id="379" r:id="rId39"/>
    <p:sldId id="380" r:id="rId40"/>
    <p:sldId id="418" r:id="rId41"/>
    <p:sldId id="496" r:id="rId42"/>
    <p:sldId id="488" r:id="rId43"/>
    <p:sldId id="433" r:id="rId44"/>
    <p:sldId id="434" r:id="rId45"/>
    <p:sldId id="435" r:id="rId46"/>
    <p:sldId id="436" r:id="rId47"/>
    <p:sldId id="432" r:id="rId48"/>
    <p:sldId id="410" r:id="rId49"/>
    <p:sldId id="497" r:id="rId50"/>
    <p:sldId id="424" r:id="rId51"/>
    <p:sldId id="489" r:id="rId52"/>
  </p:sldIdLst>
  <p:sldSz cx="9144000" cy="6858000" type="screen4x3"/>
  <p:notesSz cx="6858000" cy="97377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503"/>
    <a:srgbClr val="FF6699"/>
    <a:srgbClr val="00FFFF"/>
    <a:srgbClr val="000000"/>
    <a:srgbClr val="CC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9" d="100"/>
          <a:sy n="4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en-US" u="sng" baseline="0"/>
              <a:t>The fate of 1,000 smokers aged 20 </a:t>
            </a:r>
          </a:p>
          <a:p>
            <a:pPr>
              <a:defRPr/>
            </a:pPr>
            <a:r>
              <a:rPr lang="en-US" sz="1400" u="sng" baseline="0"/>
              <a:t>(Peto </a:t>
            </a:r>
            <a:r>
              <a:rPr lang="en-US" sz="1400" i="1" u="sng" baseline="0"/>
              <a:t>et al </a:t>
            </a:r>
            <a:r>
              <a:rPr lang="en-US" sz="1400" u="sng" baseline="0"/>
              <a:t>1994)</a:t>
            </a:r>
          </a:p>
        </c:rich>
      </c:tx>
      <c:layout>
        <c:manualLayout>
          <c:xMode val="edge"/>
          <c:yMode val="edge"/>
          <c:x val="0.27352574478558728"/>
          <c:y val="1.04427736006683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359702580175041"/>
          <c:y val="0.13864516935383076"/>
          <c:w val="0.48333333333333334"/>
          <c:h val="0.6925373134328362"/>
        </c:manualLayout>
      </c:layout>
      <c:pieChart>
        <c:varyColors val="1"/>
        <c:ser>
          <c:idx val="0"/>
          <c:order val="0"/>
          <c:spPr>
            <a:blipFill dpi="0"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</c:spPr>
          <c:explosion val="4"/>
          <c:dPt>
            <c:idx val="0"/>
            <c:bubble3D val="0"/>
            <c:spPr>
              <a:blipFill dpi="0" rotWithShape="1">
                <a:blip xmlns:r="http://schemas.openxmlformats.org/officeDocument/2006/relationships" r:embed="rId1"/>
                <a:srcRect/>
                <a:tile tx="0" ty="0" sx="20000" sy="20000" flip="none" algn="tl"/>
              </a:blipFill>
            </c:spPr>
          </c:dPt>
          <c:dPt>
            <c:idx val="1"/>
            <c:bubble3D val="0"/>
            <c:explosion val="14"/>
          </c:dPt>
          <c:dPt>
            <c:idx val="2"/>
            <c:bubble3D val="0"/>
            <c:explosion val="6"/>
            <c:spPr>
              <a:noFill/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2"/>
                <a:srcRect/>
                <a:tile tx="0" ty="0" sx="20000" sy="20000" flip="none" algn="tl"/>
              </a:blipFill>
            </c:spPr>
          </c:dPt>
          <c:dPt>
            <c:idx val="4"/>
            <c:bubble3D val="0"/>
            <c:spPr>
              <a:blipFill dpi="0" rotWithShape="1">
                <a:blip xmlns:r="http://schemas.openxmlformats.org/officeDocument/2006/relationships" r:embed="rId3"/>
                <a:srcRect/>
                <a:tile tx="0" ty="0" sx="10000" sy="10000" flip="none" algn="tl"/>
              </a:blipFill>
            </c:spPr>
          </c:dPt>
          <c:dLbls>
            <c:dLbl>
              <c:idx val="0"/>
              <c:layout>
                <c:manualLayout>
                  <c:x val="1.9110019110019121E-2"/>
                  <c:y val="-1.879699248120300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Other non-smoking related causes of death (n=493)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127013377013377"/>
                  <c:y val="9.260684519698258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Murdered</a:t>
                    </a:r>
                    <a:r>
                      <a:rPr lang="en-US" sz="1200" baseline="0"/>
                      <a:t> (n=</a:t>
                    </a:r>
                    <a:r>
                      <a:rPr lang="en-US" sz="1200"/>
                      <a:t> 1)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308217308217309"/>
                  <c:y val="9.579789368434242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Death in traffic accident</a:t>
                    </a:r>
                    <a:r>
                      <a:rPr lang="en-US" sz="1200" baseline="0"/>
                      <a:t> (n= </a:t>
                    </a:r>
                    <a:r>
                      <a:rPr lang="en-US" sz="1200"/>
                      <a:t> 6)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separator>, </c:separator>
            </c:dLbl>
            <c:dLbl>
              <c:idx val="3"/>
              <c:layout>
                <c:manualLayout>
                  <c:x val="-2.7300027300027317E-2"/>
                  <c:y val="2.506265664160400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Smoking-related death before 70 (n=250)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>
                <c:manualLayout>
                  <c:x val="-1.3650013650013658E-2"/>
                  <c:y val="-1.879699248120300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Smoking-related death after 70 (n=250)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Sheet1!$A$2:$A$6</c:f>
              <c:strCache>
                <c:ptCount val="5"/>
                <c:pt idx="0">
                  <c:v>Non-smoking related death</c:v>
                </c:pt>
                <c:pt idx="1">
                  <c:v>Murdered</c:v>
                </c:pt>
                <c:pt idx="2">
                  <c:v>Death in traffic accident</c:v>
                </c:pt>
                <c:pt idx="3">
                  <c:v>Smoking-related death before 70</c:v>
                </c:pt>
                <c:pt idx="4">
                  <c:v>Smoking-related death after 70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493</c:v>
                </c:pt>
                <c:pt idx="1">
                  <c:v>1</c:v>
                </c:pt>
                <c:pt idx="2">
                  <c:v>6</c:v>
                </c:pt>
                <c:pt idx="3">
                  <c:v>250</c:v>
                </c:pt>
                <c:pt idx="4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externalData r:id="rId4">
    <c:autoUpdate val="1"/>
  </c:externalData>
  <c:userShapes r:id="rId5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0.46161</cdr:x>
      <cdr:y>0.8407</cdr:y>
    </cdr:from>
    <cdr:to>
      <cdr:x>0.47372</cdr:x>
      <cdr:y>0.87594</cdr:y>
    </cdr:to>
    <cdr:pic>
      <cdr:nvPicPr>
        <cdr:cNvPr id="3" name="Picture 2" descr="man 3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94820" y="5112082"/>
          <a:ext cx="112634" cy="2143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0.45738</cdr:x>
      <cdr:y>0.83333</cdr:y>
    </cdr:from>
    <cdr:to>
      <cdr:x>0.46508</cdr:x>
      <cdr:y>0.85338</cdr:y>
    </cdr:to>
    <cdr:pic>
      <cdr:nvPicPr>
        <cdr:cNvPr id="13" name="Picture 12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55503" y="5067301"/>
          <a:ext cx="71653" cy="1219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0.45567</cdr:x>
      <cdr:y>0.82582</cdr:y>
    </cdr:from>
    <cdr:to>
      <cdr:x>0.46407</cdr:x>
      <cdr:y>0.84962</cdr:y>
    </cdr:to>
    <cdr:pic>
      <cdr:nvPicPr>
        <cdr:cNvPr id="16" name="Picture 4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39585" y="5021597"/>
          <a:ext cx="78169" cy="1447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0.44775</cdr:x>
      <cdr:y>0.83333</cdr:y>
    </cdr:from>
    <cdr:to>
      <cdr:x>0.45497</cdr:x>
      <cdr:y>0.85213</cdr:y>
    </cdr:to>
    <cdr:pic>
      <cdr:nvPicPr>
        <cdr:cNvPr id="17" name="Picture 12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65886" y="5067301"/>
          <a:ext cx="67182" cy="1142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0.45366</cdr:x>
      <cdr:y>0.83584</cdr:y>
    </cdr:from>
    <cdr:to>
      <cdr:x>0.46205</cdr:x>
      <cdr:y>0.85589</cdr:y>
    </cdr:to>
    <cdr:pic>
      <cdr:nvPicPr>
        <cdr:cNvPr id="19" name="Picture 18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20877" y="5082540"/>
          <a:ext cx="78056" cy="1219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0.44625</cdr:x>
      <cdr:y>0.83083</cdr:y>
    </cdr:from>
    <cdr:to>
      <cdr:x>0.4555</cdr:x>
      <cdr:y>0.85291</cdr:y>
    </cdr:to>
    <cdr:pic>
      <cdr:nvPicPr>
        <cdr:cNvPr id="20" name="Picture 19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51944" y="5052078"/>
          <a:ext cx="86037" cy="1342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0.44938</cdr:x>
      <cdr:y>0.83333</cdr:y>
    </cdr:from>
    <cdr:to>
      <cdr:x>0.46228</cdr:x>
      <cdr:y>0.86419</cdr:y>
    </cdr:to>
    <cdr:pic>
      <cdr:nvPicPr>
        <cdr:cNvPr id="21" name="Picture 20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81003" y="5067281"/>
          <a:ext cx="120060" cy="18767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50DB5-6F0A-462B-8307-0F416C52B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EDE53C-B138-437F-B518-BFD0EBBE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7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DE53C-B138-437F-B518-BFD0EBBEAF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DADDA-FC01-42EC-9E07-37F74AABF5A4}" type="slidenum">
              <a:rPr lang="en-GB" smtClean="0">
                <a:latin typeface="Arial" pitchFamily="34" charset="0"/>
              </a:rPr>
              <a:pPr/>
              <a:t>29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7275" cy="36512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E7D-165E-475D-B7AB-2750CAC8AEBC}" type="slidenum">
              <a:rPr lang="en-GB" smtClean="0">
                <a:latin typeface="Arial" pitchFamily="34" charset="0"/>
              </a:rPr>
              <a:pPr/>
              <a:t>32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0250"/>
            <a:ext cx="4872037" cy="3652838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5975"/>
            <a:ext cx="5029200" cy="43815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D7B83-A204-4828-8382-894DF6C04704}" type="slidenum">
              <a:rPr lang="en-GB" smtClean="0">
                <a:latin typeface="Arial" pitchFamily="34" charset="0"/>
              </a:rPr>
              <a:pPr/>
              <a:t>39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26E51-545F-43A7-B3F2-DBD6685E1D94}" type="slidenum">
              <a:rPr lang="en-GB" smtClean="0">
                <a:latin typeface="Arial" pitchFamily="34" charset="0"/>
              </a:rPr>
              <a:pPr/>
              <a:t>41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13031-FB5F-4A48-A66B-FFEC57209112}" type="slidenum">
              <a:rPr lang="en-GB" smtClean="0">
                <a:latin typeface="Arial" pitchFamily="34" charset="0"/>
              </a:rPr>
              <a:pPr/>
              <a:t>42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E963F-4310-4409-8FAD-0DE3E51AE90F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94393-C71A-43BC-8506-D384482B244B}" type="slidenum">
              <a:rPr lang="en-GB" smtClean="0">
                <a:latin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4824"/>
            <a:ext cx="5029200" cy="438316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98DFF-3D24-4A2A-9705-376FA9DEEBCA}" type="slidenum">
              <a:rPr lang="en-GB" smtClean="0">
                <a:latin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E054D-221A-4B29-8F3D-BF4780EA54A5}" type="slidenum">
              <a:rPr lang="en-GB" smtClean="0">
                <a:latin typeface="Arial" pitchFamily="34" charset="0"/>
              </a:rPr>
              <a:pPr/>
              <a:t>14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7EF77-65C6-4B47-99F2-7A25482F2AFE}" type="slidenum">
              <a:rPr lang="en-GB" smtClean="0">
                <a:latin typeface="Arial" pitchFamily="34" charset="0"/>
              </a:rPr>
              <a:pPr/>
              <a:t>16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1A3B4-C5A4-4469-ACC9-C6532A679796}" type="slidenum">
              <a:rPr lang="en-GB" smtClean="0">
                <a:latin typeface="Arial" pitchFamily="34" charset="0"/>
              </a:rPr>
              <a:pPr/>
              <a:t>20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0B0C-BD0C-4512-9871-BA778AB2D32C}" type="slidenum">
              <a:rPr lang="en-GB" smtClean="0">
                <a:latin typeface="Arial" pitchFamily="34" charset="0"/>
              </a:rPr>
              <a:pPr/>
              <a:t>21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537D2-2AE7-4E2A-B543-A687FDC0EC53}" type="slidenum">
              <a:rPr lang="en-GB" smtClean="0">
                <a:latin typeface="Arial" pitchFamily="34" charset="0"/>
              </a:rPr>
              <a:pPr/>
              <a:t>28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7275" cy="36512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7B08-94FB-4D76-A5FA-9E09C3809D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97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1FE3-472C-499B-8033-371CB771EC8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5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886CB-CAEA-411E-BDE6-76C2E916BC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3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3C4E-0EA3-4206-9372-87FD10E18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ECAD-4E6C-4450-8420-DABA83BBC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637D-CB5D-47BD-9C9B-86656BC16AC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1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471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71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7B08-94FB-4D76-A5FA-9E09C3809D7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4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BCB1A-2164-4EAB-91B2-B4E92C933D0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9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8019D-D785-4B48-81B1-6C9B80201AD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01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C46D-69AD-4B23-8BAF-6471EC52569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8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A9934-9239-40EC-86BF-C007FA8B5D5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8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BCB1A-2164-4EAB-91B2-B4E92C933D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02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67AB-3792-4B82-B24F-9C9C248EF3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86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7FC4-B3A0-4C77-9606-96262A818D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16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F4D8-A67B-49F8-AD77-204A180602E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3473B-A907-4DA2-A88A-376ED3667CF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77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1FE3-472C-499B-8033-371CB771EC8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14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86CB-CAEA-411E-BDE6-76C2E916BC8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40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ECAD-4E6C-4450-8420-DABA83BBC4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7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FD0E-56C9-42C0-B5E3-20B85B70870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35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2FACD-CFD2-4D06-B8BF-2D7C5A218ED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68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9159-8D94-4C94-816C-73D5035AA2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8019D-D785-4B48-81B1-6C9B80201A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20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3C4E-0EA3-4206-9372-87FD10E1866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9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C9148B-EA8A-4B0D-BF1F-802081A8074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69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71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71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4209-A1F9-4BC9-86DD-0B4C1E9574F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61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022B-7031-4E95-BF6E-B3FE3E955E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0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09FB-406F-49D5-8B26-CC6FA19491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78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FB4B-80E4-470B-974D-6D27C0D0BA0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21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7F6E-6285-4E42-857A-A3C8E716B02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4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B212-B571-4132-8BCD-57657D67820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86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96D7-E049-4A60-A2AA-81C17E8C3BD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31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7C3A-14EF-4F32-BA78-3D823BEFB99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8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EC46D-69AD-4B23-8BAF-6471EC5256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19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AE91C-C041-4EF8-8A73-4CF8FE9DDA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25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6DB0-EB94-4695-904E-D5D924D28DB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86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AAFF-805E-414B-9D65-4C6A9D9C229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67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592C-D47D-4540-95AA-B1B05A78408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2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E7B19-21A4-4121-AEED-2ED7C7781F1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6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BDBB-8B0F-4515-8CA6-4083B460D11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39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D536-1EA9-4CFF-B858-32D4C2CE484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25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C767-B067-4B1A-AB40-A868FA3C08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85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62E7-FBC5-4125-AB82-231439ED10A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A9934-9239-40EC-86BF-C007FA8B5D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67AB-3792-4B82-B24F-9C9C248EF3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5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97FC4-B3A0-4C77-9606-96262A818D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1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8F4D8-A67B-49F8-AD77-204A180602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8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3473B-A907-4DA2-A88A-376ED3667C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193208-1E7D-4691-B109-9FB4985477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0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9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60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61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61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61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461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461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461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461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61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1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61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61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8193208-1E7D-4691-B109-9FB4985477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32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mtClean="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60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0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61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1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61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61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1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61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61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8D2AA1E-3B8B-4022-B917-6A4C03615FB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44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bmj.com/content/vol323/issue7326/images/large/sarj3043.f3.jpeg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10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Microsoft_Excel_97-2003_Worksheet1.xls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ivingupsmoking.co.uk/images/billboards/NHS%20Ad%20-%20Omar%20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ivingupsmoking.co.uk/images/billboards/NHS%20Ad%20-%20Danielle%203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92888" cy="38884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GE Psychology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 smtClean="0">
                <a:latin typeface="Arial" pitchFamily="34" charset="0"/>
                <a:cs typeface="Arial" pitchFamily="34" charset="0"/>
              </a:rPr>
            </a:br>
            <a:r>
              <a:rPr lang="en-GB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 smtClean="0">
                <a:latin typeface="Arial" pitchFamily="34" charset="0"/>
                <a:cs typeface="Arial" pitchFamily="34" charset="0"/>
              </a:rPr>
            </a:br>
            <a:r>
              <a:rPr lang="en-GB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 smtClean="0">
                <a:latin typeface="Arial" pitchFamily="34" charset="0"/>
                <a:cs typeface="Arial" pitchFamily="34" charset="0"/>
              </a:rPr>
            </a:br>
            <a:r>
              <a:rPr lang="en-GB" sz="5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. Health beliefs and 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b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ehaviour</a:t>
            </a:r>
            <a:br>
              <a:rPr lang="en-GB" sz="5400" dirty="0" smtClean="0"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May 2013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4500562"/>
            <a:ext cx="8208912" cy="23574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 Murphy</a:t>
            </a:r>
          </a:p>
          <a:p>
            <a:pPr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Psychology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Course Leader</a:t>
            </a: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d.j.murphy@imperial.ac.uk</a:t>
            </a: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C:\lecture\be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590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C:\lecture\chip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362200"/>
            <a:ext cx="2209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5 Modern </a:t>
            </a:r>
            <a:r>
              <a:rPr lang="en-GB" dirty="0"/>
              <a:t>day killers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48400" y="2286000"/>
          <a:ext cx="2438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lip" r:id="rId6" imgW="1764360" imgH="1173600" progId="">
                  <p:embed/>
                </p:oleObj>
              </mc:Choice>
              <mc:Fallback>
                <p:oleObj name="Clip" r:id="rId6" imgW="1764360" imgH="1173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86000"/>
                        <a:ext cx="24384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6" descr="C:\lecture\cigarette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5410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172200" y="51054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Clip" r:id="rId9" imgW="314286" imgH="475939" progId="">
                  <p:embed/>
                </p:oleObj>
              </mc:Choice>
              <mc:Fallback>
                <p:oleObj name="Clip" r:id="rId9" imgW="314286" imgH="47593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05400"/>
                        <a:ext cx="838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086600" y="51054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lip" r:id="rId11" imgW="400000" imgH="390270" progId="">
                  <p:embed/>
                </p:oleObj>
              </mc:Choice>
              <mc:Fallback>
                <p:oleObj name="Clip" r:id="rId11" imgW="400000" imgH="3902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105400"/>
                        <a:ext cx="76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071688" y="4143375"/>
            <a:ext cx="11049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Dietary excess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357688" y="4214813"/>
            <a:ext cx="1492250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Alcohol </a:t>
            </a:r>
          </a:p>
          <a:p>
            <a:pPr eaLnBrk="0" hangingPunct="0"/>
            <a:r>
              <a:rPr lang="en-GB"/>
              <a:t>consumption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643688" y="4357688"/>
            <a:ext cx="1851025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Lack of exercise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71750" y="6143625"/>
            <a:ext cx="108267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Smoking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929313" y="6215063"/>
            <a:ext cx="272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Unsafe sexual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4563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Tackling disease = Changing behaviour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1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1828800" y="19050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828800" y="4953000"/>
            <a:ext cx="59436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1809750" y="2495550"/>
            <a:ext cx="5314950" cy="2324100"/>
          </a:xfrm>
          <a:custGeom>
            <a:avLst/>
            <a:gdLst>
              <a:gd name="T0" fmla="*/ 38100 w 3348"/>
              <a:gd name="T1" fmla="*/ 2324100 h 1464"/>
              <a:gd name="T2" fmla="*/ 152400 w 3348"/>
              <a:gd name="T3" fmla="*/ 2324100 h 1464"/>
              <a:gd name="T4" fmla="*/ 361950 w 3348"/>
              <a:gd name="T5" fmla="*/ 2305050 h 1464"/>
              <a:gd name="T6" fmla="*/ 819150 w 3348"/>
              <a:gd name="T7" fmla="*/ 2228850 h 1464"/>
              <a:gd name="T8" fmla="*/ 1581150 w 3348"/>
              <a:gd name="T9" fmla="*/ 2152650 h 1464"/>
              <a:gd name="T10" fmla="*/ 2247900 w 3348"/>
              <a:gd name="T11" fmla="*/ 2076450 h 1464"/>
              <a:gd name="T12" fmla="*/ 2686050 w 3348"/>
              <a:gd name="T13" fmla="*/ 1943100 h 1464"/>
              <a:gd name="T14" fmla="*/ 3009900 w 3348"/>
              <a:gd name="T15" fmla="*/ 1847850 h 1464"/>
              <a:gd name="T16" fmla="*/ 3333751 w 3348"/>
              <a:gd name="T17" fmla="*/ 1828800 h 1464"/>
              <a:gd name="T18" fmla="*/ 3771900 w 3348"/>
              <a:gd name="T19" fmla="*/ 1714500 h 1464"/>
              <a:gd name="T20" fmla="*/ 3810000 w 3348"/>
              <a:gd name="T21" fmla="*/ 1657350 h 1464"/>
              <a:gd name="T22" fmla="*/ 3867150 w 3348"/>
              <a:gd name="T23" fmla="*/ 1638300 h 1464"/>
              <a:gd name="T24" fmla="*/ 4038600 w 3348"/>
              <a:gd name="T25" fmla="*/ 1543050 h 1464"/>
              <a:gd name="T26" fmla="*/ 4095750 w 3348"/>
              <a:gd name="T27" fmla="*/ 1524000 h 1464"/>
              <a:gd name="T28" fmla="*/ 4210050 w 3348"/>
              <a:gd name="T29" fmla="*/ 1447800 h 1464"/>
              <a:gd name="T30" fmla="*/ 4305300 w 3348"/>
              <a:gd name="T31" fmla="*/ 1352550 h 1464"/>
              <a:gd name="T32" fmla="*/ 4343400 w 3348"/>
              <a:gd name="T33" fmla="*/ 1295400 h 1464"/>
              <a:gd name="T34" fmla="*/ 4495800 w 3348"/>
              <a:gd name="T35" fmla="*/ 1181100 h 1464"/>
              <a:gd name="T36" fmla="*/ 4591050 w 3348"/>
              <a:gd name="T37" fmla="*/ 1009650 h 1464"/>
              <a:gd name="T38" fmla="*/ 4705350 w 3348"/>
              <a:gd name="T39" fmla="*/ 933450 h 1464"/>
              <a:gd name="T40" fmla="*/ 4895850 w 3348"/>
              <a:gd name="T41" fmla="*/ 666750 h 1464"/>
              <a:gd name="T42" fmla="*/ 5162550 w 3348"/>
              <a:gd name="T43" fmla="*/ 323850 h 1464"/>
              <a:gd name="T44" fmla="*/ 5238750 w 3348"/>
              <a:gd name="T45" fmla="*/ 209550 h 1464"/>
              <a:gd name="T46" fmla="*/ 5314950 w 3348"/>
              <a:gd name="T47" fmla="*/ 0 h 14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48"/>
              <a:gd name="T73" fmla="*/ 0 h 1464"/>
              <a:gd name="T74" fmla="*/ 3348 w 3348"/>
              <a:gd name="T75" fmla="*/ 1464 h 146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48" h="1464">
                <a:moveTo>
                  <a:pt x="24" y="1464"/>
                </a:moveTo>
                <a:cubicBezTo>
                  <a:pt x="120" y="1432"/>
                  <a:pt x="0" y="1464"/>
                  <a:pt x="96" y="1464"/>
                </a:cubicBezTo>
                <a:cubicBezTo>
                  <a:pt x="140" y="1464"/>
                  <a:pt x="184" y="1456"/>
                  <a:pt x="228" y="1452"/>
                </a:cubicBezTo>
                <a:cubicBezTo>
                  <a:pt x="323" y="1420"/>
                  <a:pt x="416" y="1418"/>
                  <a:pt x="516" y="1404"/>
                </a:cubicBezTo>
                <a:cubicBezTo>
                  <a:pt x="675" y="1381"/>
                  <a:pt x="836" y="1372"/>
                  <a:pt x="996" y="1356"/>
                </a:cubicBezTo>
                <a:cubicBezTo>
                  <a:pt x="1149" y="1318"/>
                  <a:pt x="1237" y="1316"/>
                  <a:pt x="1416" y="1308"/>
                </a:cubicBezTo>
                <a:cubicBezTo>
                  <a:pt x="1507" y="1278"/>
                  <a:pt x="1600" y="1249"/>
                  <a:pt x="1692" y="1224"/>
                </a:cubicBezTo>
                <a:cubicBezTo>
                  <a:pt x="1760" y="1206"/>
                  <a:pt x="1825" y="1170"/>
                  <a:pt x="1896" y="1164"/>
                </a:cubicBezTo>
                <a:cubicBezTo>
                  <a:pt x="1964" y="1158"/>
                  <a:pt x="2032" y="1156"/>
                  <a:pt x="2100" y="1152"/>
                </a:cubicBezTo>
                <a:cubicBezTo>
                  <a:pt x="2192" y="1129"/>
                  <a:pt x="2284" y="1103"/>
                  <a:pt x="2376" y="1080"/>
                </a:cubicBezTo>
                <a:cubicBezTo>
                  <a:pt x="2384" y="1068"/>
                  <a:pt x="2389" y="1053"/>
                  <a:pt x="2400" y="1044"/>
                </a:cubicBezTo>
                <a:cubicBezTo>
                  <a:pt x="2410" y="1036"/>
                  <a:pt x="2425" y="1038"/>
                  <a:pt x="2436" y="1032"/>
                </a:cubicBezTo>
                <a:cubicBezTo>
                  <a:pt x="2473" y="1014"/>
                  <a:pt x="2507" y="990"/>
                  <a:pt x="2544" y="972"/>
                </a:cubicBezTo>
                <a:cubicBezTo>
                  <a:pt x="2555" y="966"/>
                  <a:pt x="2569" y="966"/>
                  <a:pt x="2580" y="960"/>
                </a:cubicBezTo>
                <a:cubicBezTo>
                  <a:pt x="2605" y="946"/>
                  <a:pt x="2652" y="912"/>
                  <a:pt x="2652" y="912"/>
                </a:cubicBezTo>
                <a:cubicBezTo>
                  <a:pt x="2716" y="816"/>
                  <a:pt x="2632" y="932"/>
                  <a:pt x="2712" y="852"/>
                </a:cubicBezTo>
                <a:cubicBezTo>
                  <a:pt x="2722" y="842"/>
                  <a:pt x="2726" y="826"/>
                  <a:pt x="2736" y="816"/>
                </a:cubicBezTo>
                <a:cubicBezTo>
                  <a:pt x="2765" y="787"/>
                  <a:pt x="2799" y="766"/>
                  <a:pt x="2832" y="744"/>
                </a:cubicBezTo>
                <a:cubicBezTo>
                  <a:pt x="2845" y="706"/>
                  <a:pt x="2857" y="660"/>
                  <a:pt x="2892" y="636"/>
                </a:cubicBezTo>
                <a:cubicBezTo>
                  <a:pt x="2916" y="620"/>
                  <a:pt x="2964" y="588"/>
                  <a:pt x="2964" y="588"/>
                </a:cubicBezTo>
                <a:cubicBezTo>
                  <a:pt x="3004" y="527"/>
                  <a:pt x="3020" y="462"/>
                  <a:pt x="3084" y="420"/>
                </a:cubicBezTo>
                <a:cubicBezTo>
                  <a:pt x="3135" y="344"/>
                  <a:pt x="3201" y="281"/>
                  <a:pt x="3252" y="204"/>
                </a:cubicBezTo>
                <a:cubicBezTo>
                  <a:pt x="3268" y="180"/>
                  <a:pt x="3291" y="159"/>
                  <a:pt x="3300" y="132"/>
                </a:cubicBezTo>
                <a:cubicBezTo>
                  <a:pt x="3315" y="87"/>
                  <a:pt x="3327" y="42"/>
                  <a:pt x="3348" y="0"/>
                </a:cubicBezTo>
              </a:path>
            </a:pathLst>
          </a:cu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828800" y="4876800"/>
            <a:ext cx="53340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162800" y="2438400"/>
            <a:ext cx="0" cy="24384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35825" y="50133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120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36725" y="4918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0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5288" y="2819400"/>
            <a:ext cx="1357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Culmutive</a:t>
            </a:r>
          </a:p>
          <a:p>
            <a:r>
              <a:rPr lang="en-GB" sz="2000"/>
              <a:t>mortality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331913" y="908050"/>
            <a:ext cx="674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u="sng">
                <a:latin typeface="Times New Roman" pitchFamily="18" charset="0"/>
              </a:rPr>
              <a:t>But we all have to die of something don’t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u="sng"/>
              <a:t>Health behaviour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857375"/>
            <a:ext cx="8501062" cy="44672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dirty="0">
                <a:latin typeface="Arial Rounded MT Bold" pitchFamily="34" charset="0"/>
              </a:rPr>
              <a:t>“Any activity undertaken by an individual believing himself to be healthy, for the purpose of preventing disease or detecting it at an asymptomatic stage”</a:t>
            </a:r>
          </a:p>
          <a:p>
            <a:pPr>
              <a:defRPr/>
            </a:pPr>
            <a:endParaRPr lang="en-GB" dirty="0">
              <a:latin typeface="Arial Rounded MT Bold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dirty="0">
                <a:latin typeface="Arial Rounded MT Bold" pitchFamily="34" charset="0"/>
              </a:rPr>
              <a:t>					</a:t>
            </a:r>
            <a:r>
              <a:rPr lang="en-GB" sz="2800" dirty="0" err="1">
                <a:latin typeface="Arial Rounded MT Bold" pitchFamily="34" charset="0"/>
              </a:rPr>
              <a:t>Kasl</a:t>
            </a:r>
            <a:r>
              <a:rPr lang="en-GB" sz="2800" dirty="0">
                <a:latin typeface="Arial Rounded MT Bold" pitchFamily="34" charset="0"/>
              </a:rPr>
              <a:t> &amp; Cobb (1966)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536" y="76470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u="sng" dirty="0" smtClean="0"/>
              <a:t>Examples of health behaviours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1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/>
              <a:t>The Alameda Study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Arial Rounded MT Bold" pitchFamily="34" charset="0"/>
              </a:rPr>
              <a:t>6,928 residents of  Alameda county, CA, completed a list of 7 health behaviours they practised regularly including; not smoking, eating breakfast every day, taking regular exercise etc. </a:t>
            </a:r>
          </a:p>
          <a:p>
            <a:pPr>
              <a:lnSpc>
                <a:spcPct val="90000"/>
              </a:lnSpc>
              <a:defRPr/>
            </a:pPr>
            <a:endParaRPr lang="en-GB" sz="2400" dirty="0">
              <a:latin typeface="Arial Rounded MT Bold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Arial Rounded MT Bold" pitchFamily="34" charset="0"/>
              </a:rPr>
              <a:t>The sample was followed up nearly 10 years later. The mortality  rate in individuals who practised all 7 behaviours was less than 1/4 of that  in individuals who practised between 0-3.</a:t>
            </a:r>
            <a:endParaRPr lang="en-GB" sz="2400" dirty="0"/>
          </a:p>
          <a:p>
            <a:pPr>
              <a:lnSpc>
                <a:spcPct val="90000"/>
              </a:lnSpc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/>
              <a:t>				</a:t>
            </a:r>
            <a:r>
              <a:rPr lang="en-GB" sz="1600" b="1" dirty="0"/>
              <a:t>Belloc &amp; </a:t>
            </a:r>
            <a:r>
              <a:rPr lang="en-GB" sz="1600" b="1" dirty="0" err="1"/>
              <a:t>Breslow</a:t>
            </a:r>
            <a:r>
              <a:rPr lang="en-GB" sz="1600" b="1" dirty="0"/>
              <a:t> (1972), </a:t>
            </a:r>
            <a:r>
              <a:rPr lang="en-GB" sz="1600" b="1" dirty="0" err="1"/>
              <a:t>Breslow</a:t>
            </a:r>
            <a:r>
              <a:rPr lang="en-GB" sz="1600" b="1" dirty="0"/>
              <a:t> &amp; </a:t>
            </a:r>
            <a:r>
              <a:rPr lang="en-GB" sz="1600" b="1" dirty="0" err="1"/>
              <a:t>Enstrom</a:t>
            </a:r>
            <a:r>
              <a:rPr lang="en-GB" sz="1600" b="1" dirty="0"/>
              <a:t> (1980)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sz="4000" smtClean="0">
                <a:effectLst/>
              </a:rPr>
              <a:t>What approaches are effective in encouraging people to  adopt health behaviours?</a:t>
            </a:r>
            <a:endParaRPr lang="en-US" sz="4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Is increasing knowledge the key?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u="sng"/>
              <a:t>Nutbeam et al (1993)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>
          <a:xfrm>
            <a:off x="323850" y="1828800"/>
            <a:ext cx="84963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/>
              <a:t>Evaluated a programme of education about the effects of smoking which was conducted in 39 comprehensive schools in England &amp; Wales.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GB" sz="140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/>
              <a:t>The programme involved specially trained teachers providing teaching sessions spread over a 3 month period. The outcome was evaluated using a self report questionnaire combined with a saliva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u="sng" dirty="0" smtClean="0"/>
              <a:t>Learning objectives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865318" cy="4857750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1600" dirty="0"/>
              <a:t>Discuss the role of </a:t>
            </a:r>
            <a:r>
              <a:rPr lang="en-GB" sz="1600" b="1" u="sng" dirty="0"/>
              <a:t>behavioural factors </a:t>
            </a:r>
            <a:r>
              <a:rPr lang="en-GB" sz="1600" dirty="0"/>
              <a:t>in the aetiology of major diseases</a:t>
            </a:r>
            <a:endParaRPr lang="fr-FR" sz="1600" dirty="0"/>
          </a:p>
          <a:p>
            <a:pPr marL="0" indent="0">
              <a:buNone/>
            </a:pPr>
            <a:endParaRPr lang="en-GB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Define </a:t>
            </a:r>
            <a:r>
              <a:rPr lang="en-GB" sz="1600" b="1" u="sng" dirty="0" smtClean="0">
                <a:effectLst/>
              </a:rPr>
              <a:t>health behaviour</a:t>
            </a:r>
          </a:p>
          <a:p>
            <a:endParaRPr lang="en-GB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Describe the role of health </a:t>
            </a:r>
            <a:r>
              <a:rPr lang="en-GB" sz="1600" b="1" u="sng" dirty="0" smtClean="0">
                <a:effectLst/>
              </a:rPr>
              <a:t>education</a:t>
            </a:r>
            <a:r>
              <a:rPr lang="en-GB" sz="1600" dirty="0" smtClean="0">
                <a:effectLst/>
              </a:rPr>
              <a:t> in disease prevention</a:t>
            </a:r>
          </a:p>
          <a:p>
            <a:endParaRPr lang="en-GB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Discuss the role of </a:t>
            </a:r>
            <a:r>
              <a:rPr lang="en-GB" sz="1600" b="1" u="sng" dirty="0" smtClean="0">
                <a:effectLst/>
              </a:rPr>
              <a:t>learning and habit </a:t>
            </a:r>
            <a:r>
              <a:rPr lang="en-GB" sz="1600" dirty="0" smtClean="0">
                <a:effectLst/>
              </a:rPr>
              <a:t>in health behaviour</a:t>
            </a:r>
          </a:p>
          <a:p>
            <a:endParaRPr lang="en-GB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Discuss the role of </a:t>
            </a:r>
            <a:r>
              <a:rPr lang="en-GB" sz="1600" b="1" u="sng" dirty="0" smtClean="0">
                <a:effectLst/>
              </a:rPr>
              <a:t>attitudes and beliefs </a:t>
            </a:r>
            <a:r>
              <a:rPr lang="en-GB" sz="1600" dirty="0" smtClean="0">
                <a:effectLst/>
              </a:rPr>
              <a:t>in health behaviour</a:t>
            </a:r>
          </a:p>
          <a:p>
            <a:endParaRPr lang="en-GB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Understand the influence of </a:t>
            </a:r>
            <a:r>
              <a:rPr lang="en-GB" sz="1600" b="1" u="sng" dirty="0" smtClean="0">
                <a:effectLst/>
              </a:rPr>
              <a:t>social environment </a:t>
            </a:r>
            <a:r>
              <a:rPr lang="en-GB" sz="1600" dirty="0" smtClean="0">
                <a:effectLst/>
              </a:rPr>
              <a:t>on health behaviours</a:t>
            </a:r>
          </a:p>
          <a:p>
            <a:endParaRPr lang="en-GB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Define “</a:t>
            </a:r>
            <a:r>
              <a:rPr lang="en-GB" sz="1600" b="1" u="sng" dirty="0" smtClean="0">
                <a:effectLst/>
              </a:rPr>
              <a:t>self efficacy</a:t>
            </a:r>
            <a:r>
              <a:rPr lang="en-GB" sz="1600" dirty="0" smtClean="0">
                <a:effectLst/>
              </a:rPr>
              <a:t>” and the factors which influence it</a:t>
            </a:r>
          </a:p>
          <a:p>
            <a:endParaRPr lang="en-GB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Outline the </a:t>
            </a:r>
            <a:r>
              <a:rPr lang="en-GB" sz="1600" b="1" u="sng" dirty="0" smtClean="0">
                <a:effectLst/>
              </a:rPr>
              <a:t>Health Beliefs Model </a:t>
            </a:r>
            <a:r>
              <a:rPr lang="en-GB" sz="1600" dirty="0" smtClean="0">
                <a:effectLst/>
              </a:rPr>
              <a:t>and the </a:t>
            </a:r>
            <a:r>
              <a:rPr lang="en-GB" sz="1600" b="1" u="sng" dirty="0" smtClean="0">
                <a:effectLst/>
              </a:rPr>
              <a:t>Theory of Planned Behaviour</a:t>
            </a:r>
          </a:p>
          <a:p>
            <a:endParaRPr lang="en-GB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Describe effective approaches to </a:t>
            </a:r>
            <a:r>
              <a:rPr lang="en-GB" sz="1600" b="1" u="sng" dirty="0" smtClean="0">
                <a:effectLst/>
              </a:rPr>
              <a:t>modifying health behaviour</a:t>
            </a:r>
          </a:p>
        </p:txBody>
      </p:sp>
    </p:spTree>
    <p:extLst>
      <p:ext uri="{BB962C8B-B14F-4D97-AF65-F5344CB8AC3E}">
        <p14:creationId xmlns:p14="http://schemas.microsoft.com/office/powerpoint/2010/main" val="30067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lecture\nutbeam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lecture\nutbeam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u="sng" dirty="0" smtClean="0"/>
              <a:t>Maybe changing cues &amp; reinforcement is the answer?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Stimulus control techniques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800" u="sng" dirty="0" smtClean="0">
                <a:effectLst/>
              </a:rPr>
              <a:t>Examples of stimulus control techniques to change eating behaviour: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Don’t keep prohibited foods in the house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Don’t keep biscuits in the same cupboard as tea &amp; coffee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/>
              </a:rPr>
              <a:t>Eat only at the dining table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When meal finished leave the table and put left over food away</a:t>
            </a: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/>
              </a:rPr>
              <a:t>Use small plates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64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u="sng" dirty="0"/>
              <a:t>Positive reinforcement intervention </a:t>
            </a:r>
            <a:r>
              <a:rPr lang="en-GB" sz="2400" dirty="0" err="1"/>
              <a:t>Kegels</a:t>
            </a:r>
            <a:r>
              <a:rPr lang="en-GB" sz="2400" dirty="0"/>
              <a:t> et </a:t>
            </a:r>
            <a:r>
              <a:rPr lang="en-GB" sz="2400" dirty="0" err="1" smtClean="0"/>
              <a:t>Kegels</a:t>
            </a:r>
            <a:r>
              <a:rPr lang="en-GB" sz="2400" dirty="0" smtClean="0"/>
              <a:t> et al </a:t>
            </a:r>
            <a:r>
              <a:rPr lang="en-GB" sz="2400" dirty="0"/>
              <a:t>(1978)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z="2800" dirty="0"/>
              <a:t>Children given a talk on dental hygiene and then received one of three types of follow up:</a:t>
            </a:r>
            <a:endParaRPr lang="en-GB" sz="1000" dirty="0"/>
          </a:p>
          <a:p>
            <a:pPr>
              <a:buFont typeface="Wingdings" pitchFamily="2" charset="2"/>
              <a:buChar char=" "/>
              <a:defRPr/>
            </a:pPr>
            <a:endParaRPr lang="en-GB" sz="1000" dirty="0"/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No further input</a:t>
            </a:r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Discussion session</a:t>
            </a:r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Reward for compliance with programme</a:t>
            </a:r>
            <a:endParaRPr lang="en-GB" sz="1000" dirty="0"/>
          </a:p>
          <a:p>
            <a:pPr>
              <a:buSzPct val="95000"/>
              <a:buFont typeface="Monotype Sorts" pitchFamily="2" charset="2"/>
              <a:buChar char="®"/>
              <a:defRPr/>
            </a:pPr>
            <a:endParaRPr lang="en-GB" sz="1400" dirty="0"/>
          </a:p>
          <a:p>
            <a:pPr>
              <a:buFont typeface="Wingdings" pitchFamily="2" charset="2"/>
              <a:buNone/>
              <a:defRPr/>
            </a:pPr>
            <a:r>
              <a:rPr lang="en-GB" sz="2800" dirty="0"/>
              <a:t>Compliance with mouthwash programme assessed over 20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9940" name="Picture 4" descr="C:\lecture\kegel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GB" sz="4000" smtClean="0">
                <a:effectLst/>
              </a:rPr>
              <a:t>Problems with reinforcement programmes</a:t>
            </a:r>
            <a:endParaRPr lang="en-US" sz="4000" smtClean="0">
              <a:effectLst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  <a:noFill/>
          <a:ln/>
        </p:spPr>
        <p:txBody>
          <a:bodyPr/>
          <a:lstStyle/>
          <a:p>
            <a:r>
              <a:rPr lang="en-GB" dirty="0" smtClean="0">
                <a:effectLst/>
              </a:rPr>
              <a:t>Lack of generalization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Poor maintenance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Impractical, expensive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45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/>
              <a:t>Negative Reinforcement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193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u="sng"/>
              <a:t>The effect of fear arousal</a:t>
            </a:r>
            <a:r>
              <a:rPr lang="en-GB" sz="3200"/>
              <a:t/>
            </a:r>
            <a:br>
              <a:rPr lang="en-GB" sz="3200"/>
            </a:br>
            <a:r>
              <a:rPr lang="en-GB" sz="3200"/>
              <a:t> Janis &amp; Fesbach (1953)</a:t>
            </a: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286000"/>
            <a:ext cx="838835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High school students given one of three different lectures on dental health.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dirty="0"/>
              <a:t>Lectures designed to induce low, moderate or high fear.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dirty="0"/>
              <a:t>Effect on subsequent behaviour measured.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lecture\jani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68752" cy="44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0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u="sng" dirty="0" smtClean="0"/>
              <a:t>Social Learning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196752"/>
            <a:ext cx="6671022" cy="44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381384"/>
            <a:ext cx="8507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 smtClean="0">
                <a:solidFill>
                  <a:srgbClr val="FFFFFF"/>
                </a:solidFill>
              </a:rPr>
              <a:t>Source - NHS </a:t>
            </a:r>
            <a:r>
              <a:rPr lang="en-GB" sz="1200" dirty="0">
                <a:solidFill>
                  <a:srgbClr val="FFFFFF"/>
                </a:solidFill>
              </a:rPr>
              <a:t>Information Centre (2010) Smoking, drinking and drug use among young people in England in 2010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6" descr="smo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and the movies</a:t>
            </a:r>
            <a:endParaRPr lang="en-GB" dirty="0"/>
          </a:p>
        </p:txBody>
      </p:sp>
      <p:pic>
        <p:nvPicPr>
          <p:cNvPr id="195586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29375" cy="47244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14942" y="6357958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Sargent</a:t>
            </a:r>
            <a:r>
              <a:rPr lang="en-GB" dirty="0" smtClean="0"/>
              <a:t> et al (2001) </a:t>
            </a:r>
            <a:r>
              <a:rPr lang="en-GB" i="1" dirty="0" smtClean="0"/>
              <a:t>BMJ</a:t>
            </a:r>
            <a:r>
              <a:rPr lang="en-GB" dirty="0" smtClean="0"/>
              <a:t>;323:1394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bmj.com/content/vol323/issue7326/images/medium/sarj3043.f3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857232"/>
            <a:ext cx="5357813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143504" y="6357958"/>
            <a:ext cx="428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Sargent</a:t>
            </a:r>
            <a:r>
              <a:rPr lang="en-GB" dirty="0" smtClean="0"/>
              <a:t> et al (2001) </a:t>
            </a:r>
            <a:r>
              <a:rPr lang="en-GB" i="1" dirty="0" smtClean="0"/>
              <a:t>BMJ</a:t>
            </a:r>
            <a:r>
              <a:rPr lang="en-GB" dirty="0" smtClean="0"/>
              <a:t>;323:1394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39825"/>
          </a:xfrm>
        </p:spPr>
        <p:txBody>
          <a:bodyPr/>
          <a:lstStyle/>
          <a:p>
            <a:r>
              <a:rPr lang="en-GB" u="sng" dirty="0" smtClean="0"/>
              <a:t>Smoking and watching movies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9413"/>
            <a:ext cx="8588375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u="sng" dirty="0"/>
              <a:t>Social learning interventions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u="sng" dirty="0"/>
              <a:t>Epstein et al (1990)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/>
              <a:t>76 Children aged 6-12 years &gt;20% above ideal body weight.</a:t>
            </a:r>
          </a:p>
          <a:p>
            <a:pPr>
              <a:lnSpc>
                <a:spcPct val="90000"/>
              </a:lnSpc>
              <a:buFont typeface="Monotype Sorts" pitchFamily="2" charset="2"/>
              <a:buChar char="b"/>
              <a:defRPr/>
            </a:pPr>
            <a:endParaRPr lang="en-GB" sz="16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/>
              <a:t>One of three interventions:</a:t>
            </a:r>
            <a:endParaRPr lang="en-GB" sz="10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000" dirty="0"/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only</a:t>
            </a:r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&amp; behavioural strategies</a:t>
            </a:r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and social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lecture\Epstei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988"/>
            <a:ext cx="8294687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Health Beliefs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u="sng" smtClean="0"/>
              <a:t>Health Beliefs Model </a:t>
            </a:r>
            <a:br>
              <a:rPr lang="en-GB" u="sng" smtClean="0"/>
            </a:br>
            <a:r>
              <a:rPr lang="en-GB" sz="2800" u="sng" smtClean="0"/>
              <a:t>(Rosentock 1966)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5436096" y="2428257"/>
            <a:ext cx="2232248" cy="138174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6171069" y="4097923"/>
            <a:ext cx="8111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3492343" y="4097923"/>
            <a:ext cx="44599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4633798" y="4321111"/>
            <a:ext cx="0" cy="11241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6934200" y="3810000"/>
            <a:ext cx="2030413" cy="914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019925" y="3860800"/>
            <a:ext cx="1944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Arial Rounded MT Bold" pitchFamily="34" charset="0"/>
              </a:rPr>
              <a:t>Likelihood of behaviour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736336"/>
            <a:ext cx="32408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000" dirty="0">
                <a:latin typeface="Arial Rounded MT Bold" pitchFamily="34" charset="0"/>
              </a:rPr>
              <a:t>Perceived </a:t>
            </a:r>
            <a:r>
              <a:rPr lang="en-GB" sz="2000" dirty="0">
                <a:solidFill>
                  <a:srgbClr val="FF0000"/>
                </a:solidFill>
                <a:latin typeface="Arial Rounded MT Bold" pitchFamily="34" charset="0"/>
              </a:rPr>
              <a:t>Susceptibility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endParaRPr lang="en-GB" sz="2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000" dirty="0" smtClean="0">
                <a:latin typeface="Arial Rounded MT Bold" pitchFamily="34" charset="0"/>
              </a:rPr>
              <a:t>Perceived </a:t>
            </a:r>
            <a:r>
              <a:rPr lang="en-GB" sz="2000" dirty="0">
                <a:solidFill>
                  <a:srgbClr val="FF0000"/>
                </a:solidFill>
                <a:latin typeface="Arial Rounded MT Bold" pitchFamily="34" charset="0"/>
              </a:rPr>
              <a:t>Seriousness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0461" y="1892726"/>
            <a:ext cx="3048000" cy="5355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dirty="0">
                <a:latin typeface="Arial Rounded MT Bold" pitchFamily="34" charset="0"/>
              </a:rPr>
              <a:t>Perceived </a:t>
            </a:r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Benefits</a:t>
            </a:r>
            <a:r>
              <a:rPr lang="en-GB" dirty="0">
                <a:latin typeface="Arial Rounded MT Bold" pitchFamily="34" charset="0"/>
              </a:rPr>
              <a:t>-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dirty="0">
                <a:latin typeface="Arial Rounded MT Bold" pitchFamily="34" charset="0"/>
              </a:rPr>
              <a:t>Perceived </a:t>
            </a:r>
            <a:r>
              <a:rPr lang="en-GB" dirty="0">
                <a:solidFill>
                  <a:srgbClr val="FF0000"/>
                </a:solidFill>
                <a:latin typeface="Arial Rounded MT Bold" pitchFamily="34" charset="0"/>
              </a:rPr>
              <a:t>Costs/barriers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7904" y="5445224"/>
            <a:ext cx="2036135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000" dirty="0">
                <a:solidFill>
                  <a:srgbClr val="FF0000"/>
                </a:solidFill>
                <a:latin typeface="Arial Rounded MT Bold" pitchFamily="34" charset="0"/>
              </a:rPr>
              <a:t>Cues</a:t>
            </a:r>
            <a:r>
              <a:rPr lang="en-GB" sz="2000" dirty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GB" sz="2000" dirty="0">
                <a:latin typeface="Arial Rounded MT Bold" pitchFamily="34" charset="0"/>
              </a:rPr>
              <a:t>to 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924" y="2375872"/>
            <a:ext cx="3026962" cy="7325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000" dirty="0">
                <a:latin typeface="Arial Rounded MT Bold" pitchFamily="34" charset="0"/>
              </a:rPr>
              <a:t>Background </a:t>
            </a:r>
            <a:r>
              <a:rPr lang="en-GB" sz="2000" dirty="0" smtClean="0">
                <a:latin typeface="Arial Rounded MT Bold" pitchFamily="34" charset="0"/>
              </a:rPr>
              <a:t>variables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1600" dirty="0" smtClean="0">
                <a:latin typeface="Arial Rounded MT Bold" pitchFamily="34" charset="0"/>
              </a:rPr>
              <a:t>e.g. Age, sex, ethnicity,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1600" dirty="0" smtClean="0">
                <a:latin typeface="Arial Rounded MT Bold" pitchFamily="34" charset="0"/>
              </a:rPr>
              <a:t> personality, knowledge </a:t>
            </a:r>
            <a:r>
              <a:rPr lang="en-GB" sz="1600" dirty="0" err="1" smtClean="0">
                <a:latin typeface="Arial Rounded MT Bold" pitchFamily="34" charset="0"/>
              </a:rPr>
              <a:t>etc</a:t>
            </a:r>
            <a:endParaRPr lang="en-GB" sz="16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342" y="3889317"/>
            <a:ext cx="22327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 Rounded MT Bold" pitchFamily="34" charset="0"/>
              </a:rPr>
              <a:t>Perceived </a:t>
            </a:r>
            <a:r>
              <a:rPr lang="en-GB" sz="2000" dirty="0" smtClean="0">
                <a:solidFill>
                  <a:srgbClr val="FF0000"/>
                </a:solidFill>
                <a:latin typeface="Arial Rounded MT Bold" pitchFamily="34" charset="0"/>
              </a:rPr>
              <a:t>threat</a:t>
            </a:r>
            <a:endParaRPr lang="fr-FR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3242886" y="3120812"/>
            <a:ext cx="1390912" cy="7399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1658179" y="3139784"/>
            <a:ext cx="0" cy="61552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4572000" cy="762000"/>
          </a:xfrm>
        </p:spPr>
        <p:txBody>
          <a:bodyPr/>
          <a:lstStyle/>
          <a:p>
            <a:pPr>
              <a:defRPr/>
            </a:pPr>
            <a:r>
              <a:rPr lang="en-GB" b="1" u="sng" dirty="0"/>
              <a:t>Causes of death</a:t>
            </a:r>
            <a:r>
              <a:rPr lang="en-GB" dirty="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390650"/>
          <a:ext cx="6096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6" name="Chart" r:id="rId4" imgW="6095872" imgH="4076726" progId="MSGraph.Chart.8">
                  <p:embed followColorScheme="full"/>
                </p:oleObj>
              </mc:Choice>
              <mc:Fallback>
                <p:oleObj name="Chart" r:id="rId4" imgW="6095872" imgH="40767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0650"/>
                        <a:ext cx="6096000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24000" y="2133600"/>
          <a:ext cx="6096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7" name="Chart" r:id="rId6" imgW="6095872" imgH="4076726" progId="MSGraph.Chart.8">
                  <p:embed followColorScheme="full"/>
                </p:oleObj>
              </mc:Choice>
              <mc:Fallback>
                <p:oleObj name="Chart" r:id="rId6" imgW="6095872" imgH="40767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6096000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13314"/>
              </p:ext>
            </p:extLst>
          </p:nvPr>
        </p:nvGraphicFramePr>
        <p:xfrm>
          <a:off x="3648075" y="2219325"/>
          <a:ext cx="6716713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8" name="Worksheet" r:id="rId9" imgW="10220232" imgH="6477026" progId="Excel.Sheet.8">
                  <p:embed/>
                </p:oleObj>
              </mc:Choice>
              <mc:Fallback>
                <p:oleObj name="Worksheet" r:id="rId9" imgW="10220232" imgH="647702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219325"/>
                        <a:ext cx="6716713" cy="425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3797"/>
              </p:ext>
            </p:extLst>
          </p:nvPr>
        </p:nvGraphicFramePr>
        <p:xfrm>
          <a:off x="-1143040" y="1928802"/>
          <a:ext cx="7099301" cy="41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9" name="Worksheet" r:id="rId12" imgW="6143635" imgH="3619371" progId="Excel.Sheet.8">
                  <p:embed/>
                </p:oleObj>
              </mc:Choice>
              <mc:Fallback>
                <p:oleObj name="Worksheet" r:id="rId12" imgW="6143635" imgH="361937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3040" y="1928802"/>
                        <a:ext cx="7099301" cy="418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143125" y="1928813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1900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072313" y="2000250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/>
              <a:t>2005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629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Decision to get a flu vaccine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7416502" cy="478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/>
              </a:rPr>
              <a:t>Susceptibility</a:t>
            </a:r>
            <a:r>
              <a:rPr lang="en-GB" dirty="0" smtClean="0">
                <a:effectLst/>
              </a:rPr>
              <a:t> – “A lot of people of people I know have got flu symptoms”</a:t>
            </a:r>
          </a:p>
          <a:p>
            <a:r>
              <a:rPr lang="en-GB" b="1" dirty="0" smtClean="0">
                <a:solidFill>
                  <a:srgbClr val="FF0000"/>
                </a:solidFill>
                <a:effectLst/>
              </a:rPr>
              <a:t>Seriousness</a:t>
            </a:r>
            <a:r>
              <a:rPr lang="en-GB" dirty="0" smtClean="0">
                <a:effectLst/>
              </a:rPr>
              <a:t> – “But it’s nothing to worry about”</a:t>
            </a:r>
          </a:p>
          <a:p>
            <a:r>
              <a:rPr lang="en-GB" b="1" dirty="0" smtClean="0">
                <a:solidFill>
                  <a:srgbClr val="FF0000"/>
                </a:solidFill>
                <a:effectLst/>
              </a:rPr>
              <a:t>Benefits</a:t>
            </a:r>
            <a:r>
              <a:rPr lang="en-GB" dirty="0" smtClean="0">
                <a:effectLst/>
              </a:rPr>
              <a:t> – “Vaccination will stop me getting sick”</a:t>
            </a:r>
          </a:p>
          <a:p>
            <a:r>
              <a:rPr lang="en-GB" b="1" dirty="0" smtClean="0">
                <a:solidFill>
                  <a:srgbClr val="FF0000"/>
                </a:solidFill>
                <a:effectLst/>
              </a:rPr>
              <a:t>Costs/barriers</a:t>
            </a:r>
            <a:r>
              <a:rPr lang="en-GB" dirty="0" smtClean="0">
                <a:effectLst/>
              </a:rPr>
              <a:t> “The injection will be painful, I might get side effects, I haven’t go time to go to my GP”</a:t>
            </a:r>
          </a:p>
        </p:txBody>
      </p:sp>
    </p:spTree>
    <p:extLst>
      <p:ext uri="{BB962C8B-B14F-4D97-AF65-F5344CB8AC3E}">
        <p14:creationId xmlns:p14="http://schemas.microsoft.com/office/powerpoint/2010/main" val="1002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u="sng" smtClean="0"/>
              <a:t>Expectancy-value theory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9138"/>
            <a:ext cx="7772400" cy="4070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en-GB" smtClean="0">
                <a:latin typeface="Arial Rounded MT Bold" pitchFamily="34" charset="0"/>
              </a:rPr>
              <a:t>The potential for a behaviour to occur in any specific situation is a function of the </a:t>
            </a:r>
            <a:r>
              <a:rPr lang="en-GB" u="sng" smtClean="0">
                <a:solidFill>
                  <a:srgbClr val="FF0000"/>
                </a:solidFill>
                <a:latin typeface="Arial Rounded MT Bold" pitchFamily="34" charset="0"/>
              </a:rPr>
              <a:t>expectancy</a:t>
            </a:r>
            <a:r>
              <a:rPr lang="en-GB" smtClean="0">
                <a:latin typeface="Arial Rounded MT Bold" pitchFamily="34" charset="0"/>
              </a:rPr>
              <a:t> that the behaviour will lead to a particular outcome and the </a:t>
            </a:r>
            <a:r>
              <a:rPr lang="en-GB" u="sng" smtClean="0">
                <a:solidFill>
                  <a:srgbClr val="FF0000"/>
                </a:solidFill>
                <a:latin typeface="Arial Rounded MT Bold" pitchFamily="34" charset="0"/>
              </a:rPr>
              <a:t>value</a:t>
            </a:r>
            <a:r>
              <a:rPr lang="en-GB" smtClean="0">
                <a:latin typeface="Arial Rounded MT Bold" pitchFamily="34" charset="0"/>
              </a:rPr>
              <a:t> of that outcome”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>
                <a:latin typeface="Arial Rounded MT Bold" pitchFamily="34" charset="0"/>
              </a:rPr>
              <a:t>						</a:t>
            </a:r>
            <a:r>
              <a:rPr lang="en-GB" sz="2800" smtClean="0">
                <a:latin typeface="Arial Rounded MT Bold" pitchFamily="34" charset="0"/>
              </a:rPr>
              <a:t>Rotter (1954)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Outcome efficacy</a:t>
            </a:r>
            <a:r>
              <a:rPr lang="en-GB" dirty="0" smtClean="0">
                <a:latin typeface="Arial Rounded MT Bold" pitchFamily="34" charset="0"/>
              </a:rPr>
              <a:t> </a:t>
            </a:r>
            <a:r>
              <a:rPr lang="en-GB" dirty="0" smtClean="0">
                <a:solidFill>
                  <a:srgbClr val="A50021"/>
                </a:solidFill>
                <a:latin typeface="Arial Rounded MT Bold" pitchFamily="34" charset="0"/>
              </a:rPr>
              <a:t>-</a:t>
            </a:r>
            <a:r>
              <a:rPr lang="en-GB" dirty="0" smtClean="0">
                <a:latin typeface="Arial Rounded MT Bold" pitchFamily="34" charset="0"/>
              </a:rPr>
              <a:t> Individuals expectation that the behaviour will lead to a particular outcome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Self Efficacy </a:t>
            </a:r>
            <a:r>
              <a:rPr lang="en-GB" dirty="0" smtClean="0">
                <a:solidFill>
                  <a:srgbClr val="A50021"/>
                </a:solidFill>
                <a:latin typeface="Arial Rounded MT Bold" pitchFamily="34" charset="0"/>
              </a:rPr>
              <a:t>-</a:t>
            </a:r>
            <a:r>
              <a:rPr lang="en-GB" dirty="0" smtClean="0">
                <a:latin typeface="Arial Rounded MT Bold" pitchFamily="34" charset="0"/>
              </a:rPr>
              <a:t> Belief that one can execute the behaviour required to produce the outcome</a:t>
            </a:r>
            <a:endParaRPr lang="en-GB" sz="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latin typeface="Arial Rounded MT Bold" pitchFamily="34" charset="0"/>
              </a:rPr>
              <a:t>						</a:t>
            </a:r>
            <a:r>
              <a:rPr lang="en-GB" sz="2800" dirty="0" err="1" smtClean="0">
                <a:latin typeface="Arial Rounded MT Bold" pitchFamily="34" charset="0"/>
              </a:rPr>
              <a:t>Bandura</a:t>
            </a:r>
            <a:r>
              <a:rPr lang="en-GB" sz="2800" dirty="0" smtClean="0">
                <a:latin typeface="Arial Rounded MT Bold" pitchFamily="34" charset="0"/>
              </a:rPr>
              <a:t> (1977)</a:t>
            </a:r>
            <a:endParaRPr lang="en-GB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b="1" u="sng" smtClean="0"/>
              <a:t>Factors influencing self efficacy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005013"/>
            <a:ext cx="6335935" cy="4852987"/>
          </a:xfrm>
        </p:spPr>
        <p:txBody>
          <a:bodyPr/>
          <a:lstStyle/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dirty="0" smtClean="0"/>
              <a:t>Mastery experience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18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dirty="0" smtClean="0"/>
              <a:t>Social learning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16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dirty="0" smtClean="0"/>
              <a:t>Verbal persuasion or encouragement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16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dirty="0" smtClean="0"/>
              <a:t>Physiological arousal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u="sng"/>
              <a:t>The Waterloo Smoking Prevention Project </a:t>
            </a:r>
            <a:r>
              <a:rPr lang="en-GB" sz="2800" b="1" u="sng"/>
              <a:t>(Flay et al 1983)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01850"/>
            <a:ext cx="8012112" cy="4070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800" dirty="0" smtClean="0"/>
              <a:t>High school students allocated to a smoking prevention or control condition.</a:t>
            </a:r>
            <a:endParaRPr lang="en-GB" sz="1000" dirty="0" smtClean="0"/>
          </a:p>
          <a:p>
            <a:pPr>
              <a:buFontTx/>
              <a:buChar char="•"/>
            </a:pPr>
            <a:endParaRPr lang="en-GB" sz="1000" dirty="0" smtClean="0"/>
          </a:p>
          <a:p>
            <a:pPr>
              <a:buFontTx/>
              <a:buChar char="•"/>
            </a:pPr>
            <a:r>
              <a:rPr lang="en-GB" sz="2800" dirty="0" smtClean="0"/>
              <a:t>The programme consisted of 6 sessions including rehearsing skills to build confidence in ability to resist peer pressure to smoke.</a:t>
            </a:r>
            <a:endParaRPr lang="en-GB" sz="1000" dirty="0" smtClean="0"/>
          </a:p>
          <a:p>
            <a:pPr>
              <a:buFontTx/>
              <a:buChar char="•"/>
            </a:pPr>
            <a:endParaRPr lang="en-GB" sz="1000" dirty="0" smtClean="0"/>
          </a:p>
          <a:p>
            <a:pPr>
              <a:buFontTx/>
              <a:buChar char="•"/>
            </a:pPr>
            <a:r>
              <a:rPr lang="en-GB" sz="2800" dirty="0" smtClean="0"/>
              <a:t>Significant effect in reducing number of children staring smoking, especially amongst those with family members who smoked.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u="sng" smtClean="0"/>
              <a:t>Advertising to increase self efficacy</a:t>
            </a:r>
            <a:endParaRPr lang="en-US" sz="4000" u="sng" smtClean="0"/>
          </a:p>
        </p:txBody>
      </p:sp>
      <p:pic>
        <p:nvPicPr>
          <p:cNvPr id="59395" name="Picture 15" descr="(link opens in a new window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44675"/>
            <a:ext cx="30035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7" descr="(link opens in a new window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3938" y="1844675"/>
            <a:ext cx="3054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174414"/>
              </p:ext>
            </p:extLst>
          </p:nvPr>
        </p:nvGraphicFramePr>
        <p:xfrm>
          <a:off x="500034" y="357166"/>
          <a:ext cx="80772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Slide" r:id="rId3" imgW="4481963" imgH="3101298" progId="PowerPoint.Slide.8">
                  <p:embed/>
                </p:oleObj>
              </mc:Choice>
              <mc:Fallback>
                <p:oleObj name="Slide" r:id="rId3" imgW="4481963" imgH="3101298" progId="PowerPoint.Slid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66"/>
                        <a:ext cx="80772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43372" y="63579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http://www.people.umass.edu/aizen/tpb.html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763906" cy="434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70" y="1600965"/>
            <a:ext cx="3954343" cy="43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527140"/>
            <a:ext cx="882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- NHS Information Centre (2010) Smoking, drinking and drug use among young people in England in 2010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Subjective norms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7187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Health Beliefs and Behaviour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Preventing commonest diseases means changing behaviour.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Behaviour is determined by:</a:t>
            </a:r>
          </a:p>
          <a:p>
            <a:endParaRPr lang="en-GB" sz="800" dirty="0" smtClean="0"/>
          </a:p>
          <a:p>
            <a:r>
              <a:rPr lang="en-GB" dirty="0" smtClean="0"/>
              <a:t>Knowledge</a:t>
            </a:r>
          </a:p>
          <a:p>
            <a:r>
              <a:rPr lang="en-GB" dirty="0" smtClean="0"/>
              <a:t>Learning</a:t>
            </a:r>
          </a:p>
          <a:p>
            <a:r>
              <a:rPr lang="en-GB" dirty="0" smtClean="0"/>
              <a:t>Beliefs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dirty="0" smtClean="0"/>
              <a:t>Changing behaviour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  <a:defRPr/>
            </a:pPr>
            <a:r>
              <a:rPr lang="en-GB" dirty="0" smtClean="0"/>
              <a:t>Identify and remedy any gaps in </a:t>
            </a:r>
            <a:r>
              <a:rPr lang="en-GB" b="1" u="sng" dirty="0" smtClean="0"/>
              <a:t>knowledge</a:t>
            </a:r>
          </a:p>
          <a:p>
            <a:pPr marL="514350" indent="-514350">
              <a:buFont typeface="+mj-lt"/>
              <a:buAutoNum type="arabicParenR"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arenR"/>
              <a:defRPr/>
            </a:pPr>
            <a:r>
              <a:rPr lang="en-GB" dirty="0" smtClean="0"/>
              <a:t>Identify </a:t>
            </a:r>
            <a:r>
              <a:rPr lang="en-GB" b="1" u="sng" dirty="0" smtClean="0"/>
              <a:t>cues and </a:t>
            </a:r>
            <a:r>
              <a:rPr lang="en-GB" b="1" u="sng" dirty="0" err="1" smtClean="0"/>
              <a:t>reinforcers</a:t>
            </a:r>
            <a:r>
              <a:rPr lang="en-GB" b="1" u="sng" dirty="0" smtClean="0"/>
              <a:t> </a:t>
            </a:r>
            <a:r>
              <a:rPr lang="en-GB" dirty="0" smtClean="0"/>
              <a:t>– modify if possible. Consider reinforcement programme as a “kick start”.</a:t>
            </a:r>
          </a:p>
          <a:p>
            <a:pPr marL="514350" indent="-514350">
              <a:buFont typeface="+mj-lt"/>
              <a:buAutoNum type="arabicParenR"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arenR"/>
              <a:defRPr/>
            </a:pPr>
            <a:r>
              <a:rPr lang="en-GB" dirty="0" smtClean="0"/>
              <a:t>Identify and attempt to modify unhelpful </a:t>
            </a:r>
            <a:r>
              <a:rPr lang="en-GB" b="1" u="sng" dirty="0" smtClean="0"/>
              <a:t>beliefs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3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-80010" y="388620"/>
          <a:ext cx="930402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136525"/>
            <a:ext cx="975677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0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7187"/>
            <a:ext cx="7428289" cy="48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Does my BMI look big in this?</a:t>
            </a:r>
            <a:br>
              <a:rPr lang="en-GB" dirty="0" smtClean="0"/>
            </a:br>
            <a:r>
              <a:rPr lang="en-GB" sz="2800" dirty="0" smtClean="0"/>
              <a:t>Prevalence of obesity (BMI&gt;30) 1978-2008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Change in food consumption</a:t>
            </a:r>
            <a:endParaRPr lang="en-GB" u="sng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59208" cy="464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9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lecture\obsesit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5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4420</TotalTime>
  <Words>957</Words>
  <Application>Microsoft Office PowerPoint</Application>
  <PresentationFormat>On-screen Show (4:3)</PresentationFormat>
  <Paragraphs>187</Paragraphs>
  <Slides>49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Office Theme</vt:lpstr>
      <vt:lpstr>3_Ripple</vt:lpstr>
      <vt:lpstr>Ripple</vt:lpstr>
      <vt:lpstr>Chart</vt:lpstr>
      <vt:lpstr>Worksheet</vt:lpstr>
      <vt:lpstr>Clip</vt:lpstr>
      <vt:lpstr>Slide</vt:lpstr>
      <vt:lpstr>GE Psychology   2. Health beliefs and behaviour  25 May 2013</vt:lpstr>
      <vt:lpstr>Learning objectives </vt:lpstr>
      <vt:lpstr>PowerPoint Presentation</vt:lpstr>
      <vt:lpstr>Causes of death </vt:lpstr>
      <vt:lpstr>PowerPoint Presentation</vt:lpstr>
      <vt:lpstr>PowerPoint Presentation</vt:lpstr>
      <vt:lpstr>Does my BMI look big in this? Prevalence of obesity (BMI&gt;30) 1978-2008</vt:lpstr>
      <vt:lpstr>Change in food consumption</vt:lpstr>
      <vt:lpstr>PowerPoint Presentation</vt:lpstr>
      <vt:lpstr>PowerPoint Presentation</vt:lpstr>
      <vt:lpstr>5 Modern day killers</vt:lpstr>
      <vt:lpstr>Tackling disease = Changing behaviour   </vt:lpstr>
      <vt:lpstr>PowerPoint Presentation</vt:lpstr>
      <vt:lpstr>Health behaviour</vt:lpstr>
      <vt:lpstr>Examples of health behaviours</vt:lpstr>
      <vt:lpstr>The Alameda Study</vt:lpstr>
      <vt:lpstr>What approaches are effective in encouraging people to  adopt health behaviours?</vt:lpstr>
      <vt:lpstr>Is increasing knowledge the key?</vt:lpstr>
      <vt:lpstr>Nutbeam et al (1993)</vt:lpstr>
      <vt:lpstr>PowerPoint Presentation</vt:lpstr>
      <vt:lpstr>PowerPoint Presentation</vt:lpstr>
      <vt:lpstr>Maybe changing cues &amp; reinforcement is the answer?</vt:lpstr>
      <vt:lpstr>Stimulus control techniques</vt:lpstr>
      <vt:lpstr>Positive reinforcement intervention Kegels et Kegels et al (1978)</vt:lpstr>
      <vt:lpstr>PowerPoint Presentation</vt:lpstr>
      <vt:lpstr>Problems with reinforcement programmes</vt:lpstr>
      <vt:lpstr>Negative Reinforcement</vt:lpstr>
      <vt:lpstr>The effect of fear arousal  Janis &amp; Fesbach (1953)</vt:lpstr>
      <vt:lpstr>PowerPoint Presentation</vt:lpstr>
      <vt:lpstr>Social Learning</vt:lpstr>
      <vt:lpstr>PowerPoint Presentation</vt:lpstr>
      <vt:lpstr>PowerPoint Presentation</vt:lpstr>
      <vt:lpstr>Smoking and the movies</vt:lpstr>
      <vt:lpstr>Smoking and watching movies</vt:lpstr>
      <vt:lpstr>PowerPoint Presentation</vt:lpstr>
      <vt:lpstr>Social learning interventions</vt:lpstr>
      <vt:lpstr>PowerPoint Presentation</vt:lpstr>
      <vt:lpstr>Health Beliefs</vt:lpstr>
      <vt:lpstr>Health Beliefs Model  (Rosentock 1966)</vt:lpstr>
      <vt:lpstr>Decision to get a flu vaccine</vt:lpstr>
      <vt:lpstr>Expectancy-value theory</vt:lpstr>
      <vt:lpstr>PowerPoint Presentation</vt:lpstr>
      <vt:lpstr>Factors influencing self efficacy</vt:lpstr>
      <vt:lpstr>The Waterloo Smoking Prevention Project (Flay et al 1983)</vt:lpstr>
      <vt:lpstr>Advertising to increase self efficacy</vt:lpstr>
      <vt:lpstr>PowerPoint Presentation</vt:lpstr>
      <vt:lpstr>Subjective norms</vt:lpstr>
      <vt:lpstr>Health Beliefs and Behaviour</vt:lpstr>
      <vt:lpstr>Changing behaviour</vt:lpstr>
    </vt:vector>
  </TitlesOfParts>
  <Company>HCData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Murphy</dc:creator>
  <cp:lastModifiedBy>Shiel, Nuala</cp:lastModifiedBy>
  <cp:revision>233</cp:revision>
  <dcterms:created xsi:type="dcterms:W3CDTF">2003-10-26T17:36:47Z</dcterms:created>
  <dcterms:modified xsi:type="dcterms:W3CDTF">2013-05-21T07:18:27Z</dcterms:modified>
</cp:coreProperties>
</file>