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  <p:sldMasterId id="2147483790" r:id="rId2"/>
  </p:sldMasterIdLst>
  <p:notesMasterIdLst>
    <p:notesMasterId r:id="rId47"/>
  </p:notesMasterIdLst>
  <p:handoutMasterIdLst>
    <p:handoutMasterId r:id="rId48"/>
  </p:handoutMasterIdLst>
  <p:sldIdLst>
    <p:sldId id="265" r:id="rId3"/>
    <p:sldId id="339" r:id="rId4"/>
    <p:sldId id="271" r:id="rId5"/>
    <p:sldId id="272" r:id="rId6"/>
    <p:sldId id="273" r:id="rId7"/>
    <p:sldId id="274" r:id="rId8"/>
    <p:sldId id="290" r:id="rId9"/>
    <p:sldId id="275" r:id="rId10"/>
    <p:sldId id="353" r:id="rId11"/>
    <p:sldId id="351" r:id="rId12"/>
    <p:sldId id="276" r:id="rId13"/>
    <p:sldId id="277" r:id="rId14"/>
    <p:sldId id="278" r:id="rId15"/>
    <p:sldId id="340" r:id="rId16"/>
    <p:sldId id="341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358" r:id="rId25"/>
    <p:sldId id="287" r:id="rId26"/>
    <p:sldId id="288" r:id="rId27"/>
    <p:sldId id="352" r:id="rId28"/>
    <p:sldId id="345" r:id="rId29"/>
    <p:sldId id="343" r:id="rId30"/>
    <p:sldId id="342" r:id="rId31"/>
    <p:sldId id="291" r:id="rId32"/>
    <p:sldId id="292" r:id="rId33"/>
    <p:sldId id="344" r:id="rId34"/>
    <p:sldId id="294" r:id="rId35"/>
    <p:sldId id="295" r:id="rId36"/>
    <p:sldId id="354" r:id="rId37"/>
    <p:sldId id="355" r:id="rId38"/>
    <p:sldId id="296" r:id="rId39"/>
    <p:sldId id="297" r:id="rId40"/>
    <p:sldId id="298" r:id="rId41"/>
    <p:sldId id="299" r:id="rId42"/>
    <p:sldId id="300" r:id="rId43"/>
    <p:sldId id="356" r:id="rId44"/>
    <p:sldId id="357" r:id="rId45"/>
    <p:sldId id="301" r:id="rId46"/>
  </p:sldIdLst>
  <p:sldSz cx="9144000" cy="6858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CC3399"/>
    <a:srgbClr val="FD1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5" autoAdjust="0"/>
    <p:restoredTop sz="94660"/>
  </p:normalViewPr>
  <p:slideViewPr>
    <p:cSldViewPr>
      <p:cViewPr varScale="1">
        <p:scale>
          <a:sx n="49" d="100"/>
          <a:sy n="49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620596205962072E-2"/>
          <c:y val="7.0175438596491224E-2"/>
          <c:w val="0.93224932249322512"/>
          <c:h val="0.7690058479532168"/>
        </c:manualLayout>
      </c:layout>
      <c:lineChart>
        <c:grouping val="standard"/>
        <c:varyColors val="0"/>
        <c:ser>
          <c:idx val="0"/>
          <c:order val="0"/>
          <c:tx>
            <c:strRef>
              <c:f>Sheet1!$F$6</c:f>
              <c:strCache>
                <c:ptCount val="1"/>
                <c:pt idx="0">
                  <c:v>Hosp Film</c:v>
                </c:pt>
              </c:strCache>
            </c:strRef>
          </c:tx>
          <c:spPr>
            <a:ln w="46453">
              <a:solidFill>
                <a:srgbClr val="000080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Sheet1!$E$7:$E$10</c:f>
              <c:strCache>
                <c:ptCount val="4"/>
                <c:pt idx="0">
                  <c:v>Pre-Film</c:v>
                </c:pt>
                <c:pt idx="1">
                  <c:v>Post-Film</c:v>
                </c:pt>
                <c:pt idx="2">
                  <c:v>Pre-Op</c:v>
                </c:pt>
                <c:pt idx="3">
                  <c:v>Post-Op</c:v>
                </c:pt>
              </c:strCache>
            </c:strRef>
          </c:cat>
          <c:val>
            <c:numRef>
              <c:f>Sheet1!$F$7:$F$10</c:f>
              <c:numCache>
                <c:formatCode>General</c:formatCode>
                <c:ptCount val="4"/>
                <c:pt idx="0">
                  <c:v>17</c:v>
                </c:pt>
                <c:pt idx="1">
                  <c:v>16</c:v>
                </c:pt>
                <c:pt idx="2">
                  <c:v>12.4</c:v>
                </c:pt>
                <c:pt idx="3">
                  <c:v>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Sheet1!$G$6</c:f>
              <c:strCache>
                <c:ptCount val="1"/>
                <c:pt idx="0">
                  <c:v>Control</c:v>
                </c:pt>
              </c:strCache>
            </c:strRef>
          </c:tx>
          <c:spPr>
            <a:ln w="46453">
              <a:solidFill>
                <a:srgbClr val="FF00FF"/>
              </a:solidFill>
              <a:prstDash val="solid"/>
            </a:ln>
          </c:spPr>
          <c:marker>
            <c:symbol val="square"/>
            <c:size val="10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Sheet1!$E$7:$E$10</c:f>
              <c:strCache>
                <c:ptCount val="4"/>
                <c:pt idx="0">
                  <c:v>Pre-Film</c:v>
                </c:pt>
                <c:pt idx="1">
                  <c:v>Post-Film</c:v>
                </c:pt>
                <c:pt idx="2">
                  <c:v>Pre-Op</c:v>
                </c:pt>
                <c:pt idx="3">
                  <c:v>Post-Op</c:v>
                </c:pt>
              </c:strCache>
            </c:strRef>
          </c:cat>
          <c:val>
            <c:numRef>
              <c:f>Sheet1!$G$7:$G$10</c:f>
              <c:numCache>
                <c:formatCode>General</c:formatCode>
                <c:ptCount val="4"/>
                <c:pt idx="0">
                  <c:v>16.5</c:v>
                </c:pt>
                <c:pt idx="1">
                  <c:v>16.2</c:v>
                </c:pt>
                <c:pt idx="2">
                  <c:v>15.2</c:v>
                </c:pt>
                <c:pt idx="3">
                  <c:v>17.5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362240"/>
        <c:axId val="156364160"/>
      </c:lineChart>
      <c:catAx>
        <c:axId val="15636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636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6364160"/>
        <c:scaling>
          <c:orientation val="minMax"/>
          <c:max val="20"/>
          <c:min val="10"/>
        </c:scaling>
        <c:delete val="0"/>
        <c:axPos val="l"/>
        <c:majorGridlines>
          <c:spPr>
            <a:ln w="3871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Anxiety</a:t>
                </a:r>
              </a:p>
            </c:rich>
          </c:tx>
          <c:layout>
            <c:manualLayout>
              <c:xMode val="edge"/>
              <c:yMode val="edge"/>
              <c:x val="1.3549618917857022E-3"/>
              <c:y val="0.3888888377635959"/>
            </c:manualLayout>
          </c:layout>
          <c:overlay val="0"/>
          <c:spPr>
            <a:noFill/>
            <a:ln w="3096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8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6362240"/>
        <c:crosses val="autoZero"/>
        <c:crossBetween val="between"/>
        <c:majorUnit val="1"/>
      </c:valAx>
      <c:spPr>
        <a:noFill/>
        <a:ln w="15484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0108394106278528"/>
          <c:y val="0.92397648441010871"/>
          <c:w val="0.23848239716017033"/>
          <c:h val="6.7251335520473465E-2"/>
        </c:manualLayout>
      </c:layout>
      <c:overlay val="0"/>
      <c:spPr>
        <a:solidFill>
          <a:srgbClr val="FFFFFF"/>
        </a:solidFill>
        <a:ln w="3871">
          <a:solidFill>
            <a:srgbClr val="000000"/>
          </a:solidFill>
          <a:prstDash val="solid"/>
        </a:ln>
      </c:spPr>
      <c:txPr>
        <a:bodyPr/>
        <a:lstStyle/>
        <a:p>
          <a:pPr>
            <a:defRPr sz="1036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0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90D8CAE-9822-45A8-9092-17C6EB69A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8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0BCCCB-A513-4FEC-BE24-23C0FA282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47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557F3-BE20-4C5B-84BD-0EDBF1E054A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24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DD7D1-7595-4B34-89DD-7D283788E6C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84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80690-A696-4039-B5E4-4D2780A0744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15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83982-F2E0-419E-B80E-275599CBFF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717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717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557F3-BE20-4C5B-84BD-0EDBF1E054A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31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CDAE5-E2A9-4977-9686-62798EE1EE12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926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563EC-C562-44AE-B14A-52C43134D295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835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1C116-AA33-464A-AE48-963CEDB3DAF5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66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4B5FE-B428-4BB5-8AA1-3E4DF6E5744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78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DB492-0F3A-4E31-A683-F74312DC17D8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099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16879-5AE3-4AFE-8434-25767B0C82F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49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CDAE5-E2A9-4977-9686-62798EE1EE1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68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17D13-6E68-4EAF-8D1B-4E5DA8BD82C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525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DA9F8-604E-47FE-80C3-01FBE9031D43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245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DD7D1-7595-4B34-89DD-7D283788E6CC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4020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80690-A696-4039-B5E4-4D2780A0744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233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83982-F2E0-419E-B80E-275599CBFFB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891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E0743-EABB-4004-9CF6-6A5CE6C49221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5302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D63AB-7A72-4B42-9634-DFFC2351256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63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B3BE4-AD4A-4BAA-BBD7-0ABC83844742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00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563EC-C562-44AE-B14A-52C43134D29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5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1C116-AA33-464A-AE48-963CEDB3DAF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01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4B5FE-B428-4BB5-8AA1-3E4DF6E5744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66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DB492-0F3A-4E31-A683-F74312DC17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14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16879-5AE3-4AFE-8434-25767B0C82F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50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17D13-6E68-4EAF-8D1B-4E5DA8BD82C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590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DA9F8-604E-47FE-80C3-01FBE9031D4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23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5FE5F8-E298-4DED-B807-2F62E873917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99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608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grpSp>
          <p:nvGrpSpPr>
            <p:cNvPr id="5130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608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8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8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8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9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9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9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9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9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9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9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13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609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09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0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1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1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1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1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1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1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1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611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1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1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2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3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3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3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3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133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613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3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3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3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3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4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sp>
            <p:nvSpPr>
              <p:cNvPr id="4614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5141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61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61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61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614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614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61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614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615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615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45FE5F8-E298-4DED-B807-2F62E873917F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11931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08720"/>
            <a:ext cx="7772400" cy="193449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GE Psychology –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Lecture 5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6000" dirty="0" smtClean="0">
                <a:latin typeface="Arial" pitchFamily="34" charset="0"/>
                <a:cs typeface="Arial" pitchFamily="34" charset="0"/>
              </a:rPr>
              <a:t>Coping with treatment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16338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23 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May 2013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4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David Murphy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Consultant Clinical Psychologist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Course leader</a:t>
            </a:r>
            <a:endParaRPr lang="en-GB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u="sng" dirty="0" smtClean="0"/>
              <a:t>Procedural </a:t>
            </a:r>
            <a:r>
              <a:rPr lang="en-GB" u="sng" dirty="0" err="1" smtClean="0"/>
              <a:t>vs</a:t>
            </a:r>
            <a:r>
              <a:rPr lang="en-GB" u="sng" dirty="0" smtClean="0"/>
              <a:t> sensory information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349500"/>
            <a:ext cx="7772400" cy="4114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GB" dirty="0" smtClean="0"/>
              <a:t>Procedural information – Information about the procedures to be undertaken</a:t>
            </a:r>
          </a:p>
          <a:p>
            <a:pPr eaLnBrk="1" hangingPunct="1">
              <a:buFontTx/>
              <a:buChar char="•"/>
              <a:defRPr/>
            </a:pPr>
            <a:endParaRPr lang="en-GB" dirty="0" smtClean="0"/>
          </a:p>
          <a:p>
            <a:pPr eaLnBrk="1" hangingPunct="1">
              <a:buFontTx/>
              <a:buChar char="•"/>
              <a:defRPr/>
            </a:pPr>
            <a:r>
              <a:rPr lang="en-GB" dirty="0" smtClean="0"/>
              <a:t>Sensory information – Information about the sensations that may be experienced.</a:t>
            </a:r>
          </a:p>
        </p:txBody>
      </p:sp>
    </p:spTree>
    <p:extLst>
      <p:ext uri="{BB962C8B-B14F-4D97-AF65-F5344CB8AC3E}">
        <p14:creationId xmlns:p14="http://schemas.microsoft.com/office/powerpoint/2010/main" val="27236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dirty="0" smtClean="0"/>
              <a:t>Egbert (1964)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2209800"/>
            <a:ext cx="82153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Randomly allocated 97 patients to receive preparation for surgery or normal care.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Prepared group reported less pain, used less analgesic medication and their post-operative stay in hospital was an average of 2.7 days shorter.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000125"/>
            <a:ext cx="5786438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Procedural </a:t>
            </a:r>
            <a:r>
              <a:rPr lang="en-GB" dirty="0" err="1" smtClean="0"/>
              <a:t>vs</a:t>
            </a:r>
            <a:r>
              <a:rPr lang="en-GB" dirty="0" smtClean="0"/>
              <a:t> sensory information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3000375"/>
            <a:ext cx="7772400" cy="3328988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GB" dirty="0" smtClean="0"/>
              <a:t>Procedural information – Information about the procedures to be undertaken</a:t>
            </a:r>
          </a:p>
          <a:p>
            <a:pPr eaLnBrk="1" hangingPunct="1">
              <a:buFontTx/>
              <a:buChar char="•"/>
              <a:defRPr/>
            </a:pPr>
            <a:endParaRPr lang="en-GB" dirty="0" smtClean="0"/>
          </a:p>
          <a:p>
            <a:pPr eaLnBrk="1" hangingPunct="1">
              <a:buFontTx/>
              <a:buChar char="•"/>
              <a:defRPr/>
            </a:pPr>
            <a:r>
              <a:rPr lang="en-GB" dirty="0" smtClean="0"/>
              <a:t>Sensory information – Information about the sensations that may be experienced.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dirty="0" smtClean="0"/>
              <a:t>Johnson (1973)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28775"/>
            <a:ext cx="6264944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sz="2400" dirty="0" smtClean="0"/>
              <a:t>Participants (male undergraduates) were given either sensory or procedural information before undergoing an ischemic pain task.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sz="2400" dirty="0" smtClean="0"/>
              <a:t>Results showed that the participants given sensory information reported significantly less distress during the procedure.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043863" cy="1139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u="sng" dirty="0" smtClean="0"/>
              <a:t>Preparation for surgery </a:t>
            </a:r>
            <a:br>
              <a:rPr lang="en-GB" u="sng" dirty="0" smtClean="0"/>
            </a:br>
            <a:r>
              <a:rPr lang="en-GB" sz="3200" u="sng" dirty="0" smtClean="0"/>
              <a:t>Johnson et al (1978)</a:t>
            </a:r>
            <a:endParaRPr lang="en-GB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2071678"/>
            <a:ext cx="8215313" cy="4525963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Patients about to undergo a </a:t>
            </a:r>
            <a:r>
              <a:rPr lang="en-GB" dirty="0" err="1" smtClean="0"/>
              <a:t>cholecystectomy</a:t>
            </a:r>
            <a:r>
              <a:rPr lang="en-GB" dirty="0" smtClean="0"/>
              <a:t> were randomly assigned to one of three preparation groups:</a:t>
            </a:r>
          </a:p>
          <a:p>
            <a:pPr>
              <a:defRPr/>
            </a:pPr>
            <a:endParaRPr lang="en-GB" sz="12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GB" dirty="0" smtClean="0"/>
              <a:t>Sensory information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dirty="0" smtClean="0"/>
              <a:t>Procedural information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dirty="0" smtClean="0"/>
              <a:t>Routine preparation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52596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dirty="0" smtClean="0"/>
              <a:t>Both procedural and sensory information led to lower levels of helplessness but only sensory information led to reduced fear.</a:t>
            </a:r>
          </a:p>
          <a:p>
            <a:pPr>
              <a:defRPr/>
            </a:pPr>
            <a:endParaRPr lang="en-GB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dirty="0" smtClean="0"/>
              <a:t>Length of hospitalization:</a:t>
            </a:r>
          </a:p>
          <a:p>
            <a:pPr>
              <a:defRPr/>
            </a:pPr>
            <a:r>
              <a:rPr lang="en-GB" dirty="0" smtClean="0"/>
              <a:t>General information – 6.7 days</a:t>
            </a:r>
          </a:p>
          <a:p>
            <a:pPr>
              <a:defRPr/>
            </a:pPr>
            <a:r>
              <a:rPr lang="en-GB" dirty="0" smtClean="0"/>
              <a:t>Procedural information – 4.7 days</a:t>
            </a:r>
          </a:p>
          <a:p>
            <a:pPr>
              <a:defRPr/>
            </a:pPr>
            <a:r>
              <a:rPr lang="en-GB" dirty="0" smtClean="0"/>
              <a:t>Sensory information – 3.3 days (Statistically significant)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smtClean="0"/>
              <a:t>Dual process hypothesis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5300662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/>
              <a:t>Proposes that procedural and sensory information work in different ways.</a:t>
            </a:r>
          </a:p>
          <a:p>
            <a:pPr eaLnBrk="1" hangingPunct="1">
              <a:defRPr/>
            </a:pPr>
            <a:endParaRPr lang="en-GB" sz="2800" dirty="0" smtClean="0"/>
          </a:p>
          <a:p>
            <a:pPr eaLnBrk="1" hangingPunct="1">
              <a:defRPr/>
            </a:pPr>
            <a:r>
              <a:rPr lang="en-GB" sz="2800" dirty="0" smtClean="0"/>
              <a:t>Procedural information works by allowing patients to match ongoing events with their expectations in a non-emotional manner.</a:t>
            </a:r>
          </a:p>
          <a:p>
            <a:pPr eaLnBrk="1" hangingPunct="1">
              <a:defRPr/>
            </a:pPr>
            <a:endParaRPr lang="en-GB" sz="2800" dirty="0" smtClean="0"/>
          </a:p>
          <a:p>
            <a:pPr eaLnBrk="1" hangingPunct="1">
              <a:defRPr/>
            </a:pPr>
            <a:r>
              <a:rPr lang="en-GB" sz="2800" dirty="0" smtClean="0"/>
              <a:t>Sensory information works by “mapping” a non-threatening interpretation on to these expectations. 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n-GB" sz="2800" dirty="0" smtClean="0"/>
              <a:t>(</a:t>
            </a:r>
            <a:r>
              <a:rPr lang="en-GB" sz="2800" dirty="0" err="1" smtClean="0"/>
              <a:t>Suls</a:t>
            </a:r>
            <a:r>
              <a:rPr lang="en-GB" sz="2800" dirty="0" smtClean="0"/>
              <a:t> &amp; Wan 1989)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600" u="sng" smtClean="0"/>
              <a:t>Meta-analysis of type of information and self reported pain</a:t>
            </a:r>
            <a:r>
              <a:rPr lang="en-GB" sz="4000" u="sng" smtClean="0"/>
              <a:t> </a:t>
            </a:r>
            <a:r>
              <a:rPr lang="en-GB" sz="3200" u="sng" smtClean="0"/>
              <a:t>(Suls &amp; Wan 1989)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94" y="1600200"/>
            <a:ext cx="801381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u="sng" dirty="0" smtClean="0"/>
              <a:t>How much information is enough?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err="1" smtClean="0"/>
              <a:t>Auerbach</a:t>
            </a:r>
            <a:r>
              <a:rPr lang="en-GB" sz="3600" dirty="0" smtClean="0"/>
              <a:t> (1983)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00250"/>
            <a:ext cx="8715375" cy="4459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dirty="0" smtClean="0"/>
              <a:t>40 patients undergoing dental extraction surgery were either given general or detailed information in a pre-operative preparation.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en-GB" sz="1400" dirty="0" smtClean="0"/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dirty="0" err="1" smtClean="0"/>
              <a:t>Kranz</a:t>
            </a:r>
            <a:r>
              <a:rPr lang="en-GB" dirty="0" smtClean="0"/>
              <a:t> Health Opinion Survey administered (assesses desire for information).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en-GB" sz="1400" dirty="0" smtClean="0"/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dirty="0" smtClean="0"/>
              <a:t>Distress during procedure measured.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858838"/>
            <a:ext cx="8931275" cy="514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714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u="sng" dirty="0" smtClean="0"/>
              <a:t>Learning objectives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500174"/>
            <a:ext cx="9001125" cy="509717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sz="2200" dirty="0" smtClean="0"/>
              <a:t>Describe with reference to Lazarus &amp; </a:t>
            </a:r>
            <a:r>
              <a:rPr lang="en-GB" sz="2200" dirty="0" err="1" smtClean="0"/>
              <a:t>Folkman’s</a:t>
            </a:r>
            <a:r>
              <a:rPr lang="en-GB" sz="2200" dirty="0" smtClean="0"/>
              <a:t> Transactional definition of stress why some medical and surgical procedures are stressful.</a:t>
            </a:r>
          </a:p>
          <a:p>
            <a:pPr lvl="0"/>
            <a:endParaRPr lang="en-GB" sz="900" dirty="0" smtClean="0"/>
          </a:p>
          <a:p>
            <a:pPr lvl="0"/>
            <a:r>
              <a:rPr lang="en-GB" sz="2200" dirty="0" smtClean="0"/>
              <a:t>Identify strategies to prepare patients for treatment</a:t>
            </a:r>
          </a:p>
          <a:p>
            <a:pPr>
              <a:buNone/>
            </a:pPr>
            <a:endParaRPr lang="en-GB" sz="800" dirty="0" smtClean="0"/>
          </a:p>
          <a:p>
            <a:pPr lvl="0"/>
            <a:r>
              <a:rPr lang="en-GB" sz="2200" dirty="0" smtClean="0"/>
              <a:t>Describe the two different types of information which can be provided and their relative efficacy in reducing distress.</a:t>
            </a:r>
          </a:p>
          <a:p>
            <a:pPr lvl="0"/>
            <a:endParaRPr lang="en-GB" sz="900" dirty="0" smtClean="0"/>
          </a:p>
          <a:p>
            <a:pPr lvl="0"/>
            <a:r>
              <a:rPr lang="en-GB" sz="2200" dirty="0" smtClean="0"/>
              <a:t>Describe the effect of perceived control on patient distress.</a:t>
            </a:r>
          </a:p>
          <a:p>
            <a:pPr lvl="0"/>
            <a:endParaRPr lang="en-GB" sz="800" dirty="0" smtClean="0"/>
          </a:p>
          <a:p>
            <a:pPr lvl="0"/>
            <a:r>
              <a:rPr lang="en-GB" sz="2200" dirty="0" smtClean="0"/>
              <a:t>Define and give examples of problem-focussed and emotion-focussed coping strategies.</a:t>
            </a:r>
          </a:p>
          <a:p>
            <a:pPr lvl="0"/>
            <a:endParaRPr lang="en-GB" sz="800" dirty="0" smtClean="0"/>
          </a:p>
          <a:p>
            <a:pPr lvl="0"/>
            <a:r>
              <a:rPr lang="en-GB" sz="2200" dirty="0" smtClean="0"/>
              <a:t>Discuss the importance of identify individual differences in preferred coping style and the importance of matching preparation to patient preferred coping style.</a:t>
            </a:r>
          </a:p>
          <a:p>
            <a:pPr>
              <a:buNone/>
            </a:pPr>
            <a:r>
              <a:rPr lang="en-GB" sz="800" dirty="0" smtClean="0"/>
              <a:t> </a:t>
            </a:r>
          </a:p>
          <a:p>
            <a:pPr lvl="0"/>
            <a:r>
              <a:rPr lang="en-GB" sz="2200" dirty="0" smtClean="0"/>
              <a:t>Describe the specific considerations for helping children cope with treatment.</a:t>
            </a:r>
          </a:p>
          <a:p>
            <a:pPr>
              <a:buNone/>
            </a:pPr>
            <a:r>
              <a:rPr lang="en-GB" sz="800" dirty="0" smtClean="0"/>
              <a:t> </a:t>
            </a:r>
          </a:p>
          <a:p>
            <a:pPr lvl="0"/>
            <a:r>
              <a:rPr lang="en-GB" sz="2200" dirty="0" smtClean="0"/>
              <a:t>Give examples of effective strategies to help children cope with treatment.</a:t>
            </a:r>
          </a:p>
          <a:p>
            <a:pPr>
              <a:buNone/>
            </a:pPr>
            <a:r>
              <a:rPr lang="en-GB" sz="2200" dirty="0" smtClean="0"/>
              <a:t> </a:t>
            </a:r>
          </a:p>
          <a:p>
            <a:pPr>
              <a:buNone/>
            </a:pP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8" y="1692275"/>
            <a:ext cx="8424862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GB" sz="4400" smtClean="0"/>
              <a:t>2.</a:t>
            </a:r>
            <a:r>
              <a:rPr lang="en-GB" smtClean="0"/>
              <a:t> Increasing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6143625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200" u="sng" smtClean="0"/>
              <a:t>Nursing Home Study</a:t>
            </a:r>
            <a:r>
              <a:rPr lang="en-GB" sz="3200" smtClean="0"/>
              <a:t/>
            </a:r>
            <a:br>
              <a:rPr lang="en-GB" sz="3200" smtClean="0"/>
            </a:br>
            <a:r>
              <a:rPr lang="en-GB" sz="2400" smtClean="0"/>
              <a:t>Langer &amp; Rodin (1976)</a:t>
            </a:r>
          </a:p>
        </p:txBody>
      </p:sp>
      <p:sp>
        <p:nvSpPr>
          <p:cNvPr id="6205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750" y="1628775"/>
            <a:ext cx="4013200" cy="50196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 "/>
              <a:defRPr/>
            </a:pPr>
            <a:r>
              <a:rPr lang="en-GB" sz="2000" b="1" u="sng" dirty="0" smtClean="0"/>
              <a:t>Floor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000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In a meeting, emphasized to Ps that they could make choices and had responsibility: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Could rearrange furniture in rooms.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Could decide what to do in their free times.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Choice of movies.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Offered choice of plant which they looked after themselves.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</p:txBody>
      </p:sp>
      <p:sp>
        <p:nvSpPr>
          <p:cNvPr id="6205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16463" y="1600200"/>
            <a:ext cx="40132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 "/>
              <a:defRPr/>
            </a:pPr>
            <a:r>
              <a:rPr lang="en-GB" sz="2000" b="1" u="sng" dirty="0" smtClean="0"/>
              <a:t>Floor 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000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Similar meeting—emphasized to Ps how staff wanted them to be happy.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Told that staff will ensure rooms are pleasant.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Given a timetable of activities.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3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Movie night, but no choice.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 smtClean="0"/>
              <a:t>Given a plant but nurses watered and cared for it.</a:t>
            </a:r>
          </a:p>
        </p:txBody>
      </p:sp>
      <p:pic>
        <p:nvPicPr>
          <p:cNvPr id="25605" name="Picture 5" descr="2d4hrlny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260350"/>
            <a:ext cx="1741487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72009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u="sng" smtClean="0"/>
              <a:t>Nursing Home Study: </a:t>
            </a:r>
            <a:r>
              <a:rPr lang="en-GB" sz="4000" u="sng" smtClean="0"/>
              <a:t>Results</a:t>
            </a:r>
            <a:r>
              <a:rPr lang="en-GB" sz="4000" smtClean="0"/>
              <a:t> 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4500" y="1933575"/>
            <a:ext cx="7570788" cy="45259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800" smtClean="0"/>
              <a:t>On behavioural measures floor 1 residents (enhanced control group) showed </a:t>
            </a:r>
            <a:r>
              <a:rPr lang="en-GB" sz="2800" b="1" smtClean="0"/>
              <a:t>greater engagement</a:t>
            </a:r>
            <a:r>
              <a:rPr lang="en-GB" sz="2800" smtClean="0"/>
              <a:t> in activities.</a:t>
            </a:r>
          </a:p>
          <a:p>
            <a:pPr eaLnBrk="1" hangingPunct="1">
              <a:defRPr/>
            </a:pPr>
            <a:endParaRPr lang="en-GB" sz="2800" smtClean="0"/>
          </a:p>
          <a:p>
            <a:pPr eaLnBrk="1" hangingPunct="1">
              <a:defRPr/>
            </a:pPr>
            <a:r>
              <a:rPr lang="en-GB" sz="2800" smtClean="0"/>
              <a:t>Self report and nurse's ratings showed Floor 1 residents had </a:t>
            </a:r>
            <a:r>
              <a:rPr lang="en-GB" sz="2800" b="1" smtClean="0"/>
              <a:t>better general well being</a:t>
            </a:r>
            <a:r>
              <a:rPr lang="en-GB" sz="2800" smtClean="0"/>
              <a:t>.</a:t>
            </a:r>
          </a:p>
          <a:p>
            <a:pPr eaLnBrk="1" hangingPunct="1">
              <a:defRPr/>
            </a:pPr>
            <a:endParaRPr lang="en-GB" sz="2800" smtClean="0"/>
          </a:p>
          <a:p>
            <a:pPr eaLnBrk="1" hangingPunct="1">
              <a:defRPr/>
            </a:pPr>
            <a:r>
              <a:rPr lang="en-GB" sz="2800" smtClean="0"/>
              <a:t>18 Months later – Floor 1 residents were still rated as being </a:t>
            </a:r>
            <a:r>
              <a:rPr lang="en-GB" sz="2800" b="1" smtClean="0"/>
              <a:t>more psychologically and physically healthy</a:t>
            </a:r>
            <a:r>
              <a:rPr lang="en-GB" sz="2800" smtClean="0"/>
              <a:t> than Floor 2 residents.</a:t>
            </a:r>
          </a:p>
        </p:txBody>
      </p:sp>
      <p:pic>
        <p:nvPicPr>
          <p:cNvPr id="26628" name="Picture 4" descr="xwsnq2i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35825" y="333375"/>
            <a:ext cx="1741488" cy="9445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u="sng" dirty="0" smtClean="0"/>
              <a:t>Increasing control in medical situations</a:t>
            </a:r>
          </a:p>
        </p:txBody>
      </p:sp>
    </p:spTree>
    <p:extLst>
      <p:ext uri="{BB962C8B-B14F-4D97-AF65-F5344CB8AC3E}">
        <p14:creationId xmlns:p14="http://schemas.microsoft.com/office/powerpoint/2010/main" val="353422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600" u="sng" dirty="0" smtClean="0"/>
              <a:t>Increasing control during </a:t>
            </a:r>
            <a:br>
              <a:rPr lang="en-GB" sz="3600" u="sng" dirty="0" smtClean="0"/>
            </a:br>
            <a:r>
              <a:rPr lang="en-GB" sz="3600" u="sng" dirty="0" smtClean="0"/>
              <a:t>treatment</a:t>
            </a:r>
            <a:br>
              <a:rPr lang="en-GB" sz="3600" u="sng" dirty="0" smtClean="0"/>
            </a:br>
            <a:r>
              <a:rPr lang="en-GB" sz="2800" dirty="0" smtClean="0"/>
              <a:t>Thrash et al (1982)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785938"/>
            <a:ext cx="8229600" cy="4525962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GB" sz="2800" dirty="0" smtClean="0"/>
              <a:t>Patients undergoing dental treatment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	given a advice to signal discomfort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	(Buttons connected to green, yellow and red lights)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endParaRPr lang="en-GB" sz="1000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dirty="0" smtClean="0"/>
              <a:t>Three conditions: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sz="2800" dirty="0" smtClean="0"/>
              <a:t>Patients told that dentist can see lights and will stop treatment.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sz="2800" dirty="0" smtClean="0"/>
              <a:t>Patients thought dentist could see lights but in fact they were not connected.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GB" sz="2800" dirty="0" smtClean="0"/>
              <a:t>Patients simply asked to monitor their discomfort.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smtClean="0"/>
              <a:t>Thrash et al (1982)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743200"/>
            <a:ext cx="5105400" cy="2630488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Results showed that actual control group reported less pain and used red light less than other groups.</a:t>
            </a:r>
          </a:p>
        </p:txBody>
      </p:sp>
      <p:pic>
        <p:nvPicPr>
          <p:cNvPr id="29700" name="Picture 4" descr="st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667000"/>
            <a:ext cx="17272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91264" cy="1139825"/>
          </a:xfrm>
        </p:spPr>
        <p:txBody>
          <a:bodyPr/>
          <a:lstStyle/>
          <a:p>
            <a:r>
              <a:rPr lang="en-GB" u="sng" dirty="0" smtClean="0"/>
              <a:t>Emotion-focussed coping</a:t>
            </a: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Examples:</a:t>
            </a:r>
          </a:p>
          <a:p>
            <a:endParaRPr lang="en-GB" dirty="0"/>
          </a:p>
          <a:p>
            <a:r>
              <a:rPr lang="en-GB" dirty="0" smtClean="0"/>
              <a:t>Meditation</a:t>
            </a:r>
          </a:p>
          <a:p>
            <a:r>
              <a:rPr lang="en-GB" dirty="0" smtClean="0"/>
              <a:t>Relaxation techniques</a:t>
            </a:r>
          </a:p>
          <a:p>
            <a:r>
              <a:rPr lang="en-GB" dirty="0" smtClean="0"/>
              <a:t>Deep-breathing</a:t>
            </a:r>
          </a:p>
          <a:p>
            <a:r>
              <a:rPr lang="en-GB" dirty="0" smtClean="0"/>
              <a:t>Distraction</a:t>
            </a:r>
          </a:p>
          <a:p>
            <a:r>
              <a:rPr lang="en-GB" dirty="0" smtClean="0"/>
              <a:t>Praying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77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3600" u="sng" dirty="0" smtClean="0"/>
              <a:t>Emotion </a:t>
            </a:r>
            <a:r>
              <a:rPr lang="en-GB" sz="3600" u="sng" dirty="0" err="1" smtClean="0"/>
              <a:t>vs</a:t>
            </a:r>
            <a:r>
              <a:rPr lang="en-GB" sz="3600" u="sng" dirty="0" smtClean="0"/>
              <a:t> Problem Focussed coping</a:t>
            </a:r>
            <a:endParaRPr lang="en-GB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398303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sz="2800" dirty="0" smtClean="0"/>
              <a:t>Many studies have found that use of emotion focussed coping strategies associated with poorer adjustment and greater levels of depression e.g. </a:t>
            </a:r>
            <a:r>
              <a:rPr lang="en-GB" sz="2800" dirty="0" err="1" smtClean="0"/>
              <a:t>Holahan</a:t>
            </a:r>
            <a:r>
              <a:rPr lang="en-GB" sz="2800" dirty="0" smtClean="0"/>
              <a:t> &amp; Moos (1990)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sz="2800" dirty="0" smtClean="0"/>
              <a:t>However, need to beware of circular reasoning (i.e. those who are more distressed may need to engage in more emotion-focussed coping).</a:t>
            </a:r>
          </a:p>
          <a:p>
            <a:pPr>
              <a:defRPr/>
            </a:pPr>
            <a:endParaRPr lang="en-GB" sz="2800" dirty="0" smtClean="0"/>
          </a:p>
          <a:p>
            <a:pPr>
              <a:defRPr/>
            </a:pPr>
            <a:r>
              <a:rPr lang="en-GB" sz="2800" dirty="0" smtClean="0"/>
              <a:t>Optimal coping strategy depends on both the </a:t>
            </a:r>
            <a:r>
              <a:rPr lang="en-GB" sz="2800" u="sng" dirty="0" smtClean="0"/>
              <a:t>individual’s  </a:t>
            </a:r>
            <a:r>
              <a:rPr lang="en-GB" sz="2800" b="1" u="sng" dirty="0" smtClean="0"/>
              <a:t>coping style </a:t>
            </a:r>
            <a:r>
              <a:rPr lang="en-GB" sz="2800" u="sng" dirty="0" smtClean="0"/>
              <a:t>and also the </a:t>
            </a:r>
            <a:r>
              <a:rPr lang="en-GB" sz="2800" b="1" u="sng" dirty="0" smtClean="0"/>
              <a:t>situation</a:t>
            </a:r>
            <a:r>
              <a:rPr lang="en-GB" sz="2800" dirty="0" smtClean="0"/>
              <a:t> </a:t>
            </a:r>
            <a:r>
              <a:rPr lang="en-GB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sz="3600" u="sng" dirty="0" smtClean="0"/>
              <a:t>Coping strategies in an uncontrollable situation </a:t>
            </a:r>
            <a:r>
              <a:rPr lang="en-GB" sz="2800" dirty="0" smtClean="0"/>
              <a:t>(</a:t>
            </a:r>
            <a:r>
              <a:rPr lang="en-GB" sz="2800" dirty="0" err="1" smtClean="0"/>
              <a:t>Strentz</a:t>
            </a:r>
            <a:r>
              <a:rPr lang="en-GB" sz="2800" dirty="0" smtClean="0"/>
              <a:t> &amp; </a:t>
            </a:r>
            <a:r>
              <a:rPr lang="en-GB" sz="2800" dirty="0" err="1" smtClean="0"/>
              <a:t>Auerbach</a:t>
            </a:r>
            <a:r>
              <a:rPr lang="en-GB" sz="2800" dirty="0" smtClean="0"/>
              <a:t> 1988)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8572500" cy="4525963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GB" sz="2800" dirty="0" smtClean="0"/>
              <a:t>Airline employees participated in an FBI training programme to train them to cope with hostage situations. Employees were randomly assigned to training in:</a:t>
            </a:r>
          </a:p>
          <a:p>
            <a:pPr>
              <a:defRPr/>
            </a:pPr>
            <a:endParaRPr lang="en-GB" sz="12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 smtClean="0"/>
              <a:t>Problem focussed coping strategies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 smtClean="0"/>
              <a:t>Emotional focussed strategies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 smtClean="0"/>
              <a:t>Control condition – no coping training</a:t>
            </a:r>
          </a:p>
          <a:p>
            <a:pPr>
              <a:defRPr/>
            </a:pPr>
            <a:endParaRPr lang="en-GB" sz="1200" dirty="0" smtClean="0"/>
          </a:p>
          <a:p>
            <a:pPr>
              <a:defRPr/>
            </a:pPr>
            <a:r>
              <a:rPr lang="en-GB" sz="2800" dirty="0" smtClean="0"/>
              <a:t>Some weeks later they were unexpectedly kidnapped by FBI agents posing as terrorists and held captive for 4 days.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5052"/>
            <a:ext cx="8229600" cy="1139825"/>
          </a:xfrm>
        </p:spPr>
        <p:txBody>
          <a:bodyPr/>
          <a:lstStyle/>
          <a:p>
            <a:pPr algn="l">
              <a:defRPr/>
            </a:pPr>
            <a:r>
              <a:rPr lang="en-GB" u="sng" dirty="0" smtClean="0"/>
              <a:t>Results</a:t>
            </a:r>
            <a:endParaRPr lang="en-GB" u="sng" dirty="0"/>
          </a:p>
        </p:txBody>
      </p:sp>
      <p:pic>
        <p:nvPicPr>
          <p:cNvPr id="34819" name="Picture 3" descr="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234877"/>
            <a:ext cx="4878859" cy="526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6446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u="sng" smtClean="0"/>
              <a:t>Transactional definition of stress</a:t>
            </a:r>
          </a:p>
        </p:txBody>
      </p:sp>
      <p:sp>
        <p:nvSpPr>
          <p:cNvPr id="59904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Stress is a condition that results when the person / environment transactions lead the individual to perceive a discrepancy between the demands of the situation and the coping resources available.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mtClean="0"/>
              <a:t>Lazarus &amp; Folkman 1984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dirty="0" err="1" smtClean="0"/>
              <a:t>Martelli</a:t>
            </a:r>
            <a:r>
              <a:rPr lang="en-GB" u="sng" dirty="0" smtClean="0"/>
              <a:t> et al (1987)</a:t>
            </a:r>
          </a:p>
        </p:txBody>
      </p:sp>
      <p:sp>
        <p:nvSpPr>
          <p:cNvPr id="640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dirty="0" smtClean="0"/>
              <a:t>46 patients awaiting pre-prosthetic oral surgery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Administered the </a:t>
            </a:r>
            <a:r>
              <a:rPr lang="en-GB" dirty="0" err="1" smtClean="0"/>
              <a:t>Krantz</a:t>
            </a:r>
            <a:r>
              <a:rPr lang="en-GB" dirty="0" smtClean="0"/>
              <a:t> Health Opinion Survey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Given a 20 minute preparation either </a:t>
            </a:r>
            <a:r>
              <a:rPr lang="en-GB" u="sng" dirty="0" smtClean="0"/>
              <a:t>emotion focussed</a:t>
            </a:r>
            <a:r>
              <a:rPr lang="en-GB" dirty="0" smtClean="0"/>
              <a:t> or </a:t>
            </a:r>
            <a:r>
              <a:rPr lang="en-GB" u="sng" dirty="0" smtClean="0"/>
              <a:t>problem focussed</a:t>
            </a:r>
            <a:r>
              <a:rPr lang="en-GB" dirty="0" smtClean="0"/>
              <a:t> or </a:t>
            </a:r>
            <a:r>
              <a:rPr lang="en-GB" u="sng" dirty="0" smtClean="0"/>
              <a:t>a mixed preparation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57188"/>
            <a:ext cx="8104188" cy="1143000"/>
          </a:xfrm>
        </p:spPr>
        <p:txBody>
          <a:bodyPr/>
          <a:lstStyle/>
          <a:p>
            <a:pPr eaLnBrk="1" hangingPunct="1"/>
            <a:r>
              <a:rPr lang="en-GB" sz="3600" u="sng" smtClean="0">
                <a:solidFill>
                  <a:schemeClr val="tx1"/>
                </a:solidFill>
                <a:effectLst/>
              </a:rPr>
              <a:t>Emotion vs Problem Focussed Coping</a:t>
            </a:r>
            <a:br>
              <a:rPr lang="en-GB" sz="3600" u="sng" smtClean="0">
                <a:solidFill>
                  <a:schemeClr val="tx1"/>
                </a:solidFill>
                <a:effectLst/>
              </a:rPr>
            </a:br>
            <a:r>
              <a:rPr lang="en-GB" sz="3200" u="sng" smtClean="0">
                <a:solidFill>
                  <a:schemeClr val="tx1"/>
                </a:solidFill>
                <a:effectLst/>
              </a:rPr>
              <a:t>Martelli et al (1987)</a:t>
            </a:r>
            <a:endParaRPr lang="en-GB" sz="3600" u="sng" smtClean="0">
              <a:solidFill>
                <a:schemeClr val="tx1"/>
              </a:solidFill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557840" cy="4273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7793037" cy="1143000"/>
          </a:xfrm>
        </p:spPr>
        <p:txBody>
          <a:bodyPr/>
          <a:lstStyle/>
          <a:p>
            <a:pPr>
              <a:defRPr/>
            </a:pPr>
            <a:r>
              <a:rPr lang="en-GB" sz="3600" u="sng" dirty="0"/>
              <a:t>Effect of social support</a:t>
            </a:r>
            <a:br>
              <a:rPr lang="en-GB" sz="3600" u="sng" dirty="0"/>
            </a:br>
            <a:r>
              <a:rPr lang="en-GB" sz="2800" dirty="0" err="1"/>
              <a:t>Kulik</a:t>
            </a:r>
            <a:r>
              <a:rPr lang="en-GB" sz="2800" dirty="0"/>
              <a:t> and Mahler (1989)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204864"/>
            <a:ext cx="5983288" cy="38496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800" dirty="0"/>
              <a:t>Male patients undergoing coronary bypass surgery allocated to share a room with either a pre-operative or post-operative patient.</a:t>
            </a:r>
          </a:p>
          <a:p>
            <a:pPr>
              <a:lnSpc>
                <a:spcPct val="90000"/>
              </a:lnSpc>
              <a:defRPr/>
            </a:pPr>
            <a:endParaRPr lang="en-GB" sz="2800" dirty="0"/>
          </a:p>
          <a:p>
            <a:pPr>
              <a:lnSpc>
                <a:spcPct val="90000"/>
              </a:lnSpc>
              <a:defRPr/>
            </a:pPr>
            <a:r>
              <a:rPr lang="en-GB" sz="2800" dirty="0"/>
              <a:t>Patients who shared with recovering patients left hospital on average 1.4 days earlier.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2132856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Helping children to cope with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u="sng" smtClean="0"/>
              <a:t>Presence of parent in treatment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800" dirty="0" err="1"/>
              <a:t>Marzo</a:t>
            </a:r>
            <a:r>
              <a:rPr lang="en-GB" sz="2800" dirty="0"/>
              <a:t> et al (2003) assessed behaviour of children during dental treatment. Half children had parent present, half did not. 89% of children with the parent out were “fully cooperative” compared to 63% of the group with the parent in.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Frank et al (1995) found children’s distress during a routine immunization was correlated with the amount of distress </a:t>
            </a:r>
            <a:r>
              <a:rPr lang="en-GB" sz="2800" b="1" dirty="0" smtClean="0"/>
              <a:t>shown</a:t>
            </a:r>
            <a:r>
              <a:rPr lang="en-GB" sz="2800" dirty="0" smtClean="0"/>
              <a:t> by parents but not to subjective anxiety.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Chambers et al (2002)</a:t>
            </a:r>
            <a:endParaRPr lang="fr-F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120 children aged 8-12 years</a:t>
            </a:r>
            <a:endParaRPr lang="fr-FR" dirty="0" smtClean="0"/>
          </a:p>
          <a:p>
            <a:r>
              <a:rPr lang="en-GB" dirty="0" smtClean="0"/>
              <a:t>Mothers randomly allocated to training in one of three interaction styles:</a:t>
            </a:r>
          </a:p>
          <a:p>
            <a:endParaRPr lang="en-GB" sz="1600" dirty="0" smtClean="0"/>
          </a:p>
          <a:p>
            <a:pPr lvl="1"/>
            <a:r>
              <a:rPr lang="en-GB" dirty="0" smtClean="0"/>
              <a:t>Pain promoting (reassurance &amp; empathy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Pain reducing (distraction, humour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No training</a:t>
            </a:r>
          </a:p>
          <a:p>
            <a:pPr lvl="1"/>
            <a:endParaRPr lang="en-GB" sz="1200" dirty="0"/>
          </a:p>
          <a:p>
            <a:pPr marL="457200" lvl="1" indent="0">
              <a:buNone/>
            </a:pPr>
            <a:r>
              <a:rPr lang="en-GB" dirty="0" smtClean="0"/>
              <a:t>All children underwent a cold </a:t>
            </a:r>
            <a:r>
              <a:rPr lang="en-GB" dirty="0" err="1" smtClean="0"/>
              <a:t>pressor</a:t>
            </a:r>
            <a:r>
              <a:rPr lang="en-GB" dirty="0" smtClean="0"/>
              <a:t> task</a:t>
            </a:r>
          </a:p>
          <a:p>
            <a:pPr marL="457200" lvl="1" indent="0">
              <a:buNone/>
            </a:pPr>
            <a:r>
              <a:rPr lang="en-GB" dirty="0" smtClean="0"/>
              <a:t>Effect of training on pain experience seen for girls (although not boys)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7926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u="sng" dirty="0" smtClean="0">
                <a:solidFill>
                  <a:srgbClr val="000000"/>
                </a:solidFill>
                <a:effectLst/>
              </a:rPr>
              <a:t>Effect of maternal behaviour on pain (Chambers et al 2002) </a:t>
            </a:r>
            <a:endParaRPr lang="fr-FR" sz="3600" u="sng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96336" y="6276818"/>
            <a:ext cx="12241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FF"/>
                </a:solidFill>
              </a:rPr>
              <a:t>Girls only</a:t>
            </a:r>
            <a:endParaRPr lang="fr-FR" dirty="0">
              <a:solidFill>
                <a:srgbClr val="FFFFFF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791" y="1600200"/>
            <a:ext cx="692241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72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smtClean="0"/>
              <a:t>Weinstein et al (2003)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507412" cy="518477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GB" sz="2800" smtClean="0"/>
              <a:t>101 children aged 7-9 years watched either </a:t>
            </a:r>
          </a:p>
          <a:p>
            <a:pPr marL="609600" indent="-609600" eaLnBrk="1" hangingPunct="1">
              <a:defRPr/>
            </a:pPr>
            <a:endParaRPr lang="en-GB" sz="280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GB" sz="2800" smtClean="0"/>
              <a:t>A 2 minute video explaining what an injection feels like and showing the child a hand signal as a stop mechanism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800" smtClean="0"/>
              <a:t>or</a:t>
            </a:r>
          </a:p>
          <a:p>
            <a:pPr marL="609600" indent="-609600" eaLnBrk="1" hangingPunct="1">
              <a:buFont typeface="Wingdings" pitchFamily="2" charset="2"/>
              <a:buAutoNum type="arabicPeriod" startAt="2"/>
              <a:defRPr/>
            </a:pPr>
            <a:r>
              <a:rPr lang="en-GB" sz="2800" smtClean="0"/>
              <a:t>A 2 minute video about Disneyland</a:t>
            </a:r>
          </a:p>
          <a:p>
            <a:pPr marL="609600" indent="-609600" eaLnBrk="1" hangingPunct="1">
              <a:buFont typeface="Wingdings" pitchFamily="2" charset="2"/>
              <a:buAutoNum type="arabicPeriod" startAt="2"/>
              <a:defRPr/>
            </a:pPr>
            <a:endParaRPr lang="en-GB" sz="1200" smtClean="0"/>
          </a:p>
          <a:p>
            <a:pPr marL="609600" indent="-609600" eaLnBrk="1" hangingPunct="1">
              <a:defRPr/>
            </a:pPr>
            <a:r>
              <a:rPr lang="en-GB" sz="2800" smtClean="0"/>
              <a:t>Results: The experimental group, but not the control group, showed a significant reduction in distress.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600" u="sng" smtClean="0"/>
              <a:t>Modelling intervention for children undergoing surgery </a:t>
            </a:r>
            <a:r>
              <a:rPr lang="en-GB" sz="2400" smtClean="0"/>
              <a:t>Melamed &amp; Siegal (1975)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060575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Children aged 4-12 years old undergoing operations e.g. tonsillectomy.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Half of children shown a film “Ethan has an operation” depicting child in hospital. The other half watched a control film.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Observer rating of verbal and non-verbal anxiety behaviour measured.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1143000"/>
          </a:xfrm>
        </p:spPr>
        <p:txBody>
          <a:bodyPr/>
          <a:lstStyle/>
          <a:p>
            <a:pPr eaLnBrk="1" hangingPunct="1"/>
            <a:r>
              <a:rPr lang="en-GB" sz="3600" u="sng" smtClean="0">
                <a:solidFill>
                  <a:schemeClr val="tx1"/>
                </a:solidFill>
                <a:effectLst/>
              </a:rPr>
              <a:t>Melamed &amp; Siegal (1975)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635491"/>
              </p:ext>
            </p:extLst>
          </p:nvPr>
        </p:nvGraphicFramePr>
        <p:xfrm>
          <a:off x="0" y="1905000"/>
          <a:ext cx="86868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 flipV="1">
            <a:off x="685800" y="2209800"/>
            <a:ext cx="7086600" cy="1524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67" name="AutoShape 3" descr="25%"/>
          <p:cNvSpPr>
            <a:spLocks noChangeArrowheads="1"/>
          </p:cNvSpPr>
          <p:nvPr/>
        </p:nvSpPr>
        <p:spPr bwMode="auto">
          <a:xfrm>
            <a:off x="3733800" y="2895600"/>
            <a:ext cx="1447800" cy="1447800"/>
          </a:xfrm>
          <a:prstGeom prst="triangle">
            <a:avLst>
              <a:gd name="adj" fmla="val 50000"/>
            </a:avLst>
          </a:prstGeom>
          <a:pattFill prst="pct25">
            <a:fgClr>
              <a:schemeClr val="bg2"/>
            </a:fgClr>
            <a:bgClr>
              <a:srgbClr val="FFFFFF"/>
            </a:bgClr>
          </a:patt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76517" name="Text Box 5"/>
          <p:cNvSpPr txBox="1">
            <a:spLocks noChangeArrowheads="1"/>
          </p:cNvSpPr>
          <p:nvPr/>
        </p:nvSpPr>
        <p:spPr bwMode="auto">
          <a:xfrm>
            <a:off x="304800" y="2590800"/>
            <a:ext cx="1828800" cy="7207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000" b="1" dirty="0">
                <a:solidFill>
                  <a:srgbClr val="A50021"/>
                </a:solidFill>
                <a:latin typeface="Times New Roman" pitchFamily="18" charset="0"/>
              </a:rPr>
              <a:t>Threat</a:t>
            </a:r>
            <a:endParaRPr lang="en-US" sz="4000" b="1" dirty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576518" name="Text Box 6"/>
          <p:cNvSpPr txBox="1">
            <a:spLocks noChangeArrowheads="1"/>
          </p:cNvSpPr>
          <p:nvPr/>
        </p:nvSpPr>
        <p:spPr bwMode="auto">
          <a:xfrm>
            <a:off x="6400800" y="1371600"/>
            <a:ext cx="2405063" cy="7207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b="1">
                <a:solidFill>
                  <a:srgbClr val="A50021"/>
                </a:solidFill>
                <a:latin typeface="Times New Roman" pitchFamily="18" charset="0"/>
              </a:rPr>
              <a:t>Resources</a:t>
            </a:r>
            <a:endParaRPr lang="en-US" sz="4000" b="1">
              <a:solidFill>
                <a:srgbClr val="A5002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u="sng" smtClean="0"/>
              <a:t>Preparing children for treatment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00213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smtClean="0"/>
              <a:t>Peterson (1980) Found a puppet show preparation was as effective as a filmed preparation.</a:t>
            </a:r>
          </a:p>
          <a:p>
            <a:pPr eaLnBrk="1" hangingPunct="1">
              <a:defRPr/>
            </a:pPr>
            <a:endParaRPr lang="en-GB" sz="2800" smtClean="0"/>
          </a:p>
          <a:p>
            <a:pPr eaLnBrk="1" hangingPunct="1">
              <a:defRPr/>
            </a:pPr>
            <a:r>
              <a:rPr lang="en-GB" sz="2800" smtClean="0"/>
              <a:t>Melamed et al (1984) Found that children with previous experience, particularly younger children were more anxious after watching a modelling film compared to a control film.</a:t>
            </a:r>
          </a:p>
          <a:p>
            <a:pPr eaLnBrk="1" hangingPunct="1">
              <a:defRPr/>
            </a:pP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u="sng" smtClean="0"/>
              <a:t>Preparing children for treatment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84784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sz="2800" dirty="0" smtClean="0"/>
              <a:t>Studies have found that children under 7 benefit most from information presented shortly before a procedure.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en-GB" sz="1200" dirty="0" smtClean="0"/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sz="2800" dirty="0" smtClean="0"/>
              <a:t>However, in older children information presented immediately before an event may increase distress (Blount et al 2003). Baldwin &amp; Barnes (1966) found that older children benefit most from information presented 4-7 days before a procedure. 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en-GB" sz="1200" dirty="0" smtClean="0"/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GB" sz="2800" dirty="0" smtClean="0"/>
              <a:t>However, most parents believed their children should not be given information until the day of the procedure.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err="1" smtClean="0"/>
              <a:t>Jaaniste</a:t>
            </a:r>
            <a:r>
              <a:rPr lang="en-GB" u="sng" dirty="0" smtClean="0"/>
              <a:t> et al (2007)</a:t>
            </a:r>
            <a:endParaRPr lang="fr-F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r>
              <a:rPr lang="en-GB" dirty="0" smtClean="0"/>
              <a:t>78 Children aged 7-12 years </a:t>
            </a:r>
          </a:p>
          <a:p>
            <a:r>
              <a:rPr lang="en-GB" dirty="0" smtClean="0"/>
              <a:t>Completed Pain Coping Questionnaire to identify preferred coping strategies (</a:t>
            </a:r>
            <a:r>
              <a:rPr lang="en-GB" dirty="0" err="1" smtClean="0"/>
              <a:t>inc</a:t>
            </a:r>
            <a:r>
              <a:rPr lang="en-GB" dirty="0" smtClean="0"/>
              <a:t> behavioural distraction)</a:t>
            </a:r>
          </a:p>
          <a:p>
            <a:r>
              <a:rPr lang="en-GB" dirty="0" smtClean="0"/>
              <a:t>Underwent a cold </a:t>
            </a:r>
            <a:r>
              <a:rPr lang="en-GB" dirty="0" err="1" smtClean="0"/>
              <a:t>pressor</a:t>
            </a:r>
            <a:r>
              <a:rPr lang="en-GB" dirty="0" smtClean="0"/>
              <a:t> task</a:t>
            </a:r>
          </a:p>
          <a:p>
            <a:r>
              <a:rPr lang="en-GB" dirty="0" smtClean="0"/>
              <a:t>One group received an imagery based distraction read to child (50 seconds duration)</a:t>
            </a:r>
          </a:p>
          <a:p>
            <a:r>
              <a:rPr lang="en-GB" dirty="0" smtClean="0"/>
              <a:t>Another group no special preparation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17596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u="sng" dirty="0" err="1" smtClean="0"/>
              <a:t>Jaaniste</a:t>
            </a:r>
            <a:r>
              <a:rPr lang="en-GB" sz="3200" u="sng" dirty="0" smtClean="0"/>
              <a:t> et al (2007)</a:t>
            </a:r>
            <a:endParaRPr lang="fr-FR" sz="3200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84" y="1268760"/>
            <a:ext cx="785177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10923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u="sng" smtClean="0"/>
              <a:t>Combined approach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arenR"/>
              <a:defRPr/>
            </a:pPr>
            <a:r>
              <a:rPr lang="en-GB" sz="3600" b="1" smtClean="0"/>
              <a:t>Tell:</a:t>
            </a:r>
            <a:r>
              <a:rPr lang="en-GB" sz="2800" smtClean="0"/>
              <a:t> Using simple language and a matter-of-fact style, the child is told what is going to happen before each procedure.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arenR"/>
              <a:defRPr/>
            </a:pPr>
            <a:endParaRPr lang="en-GB" sz="280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arenR"/>
              <a:defRPr/>
            </a:pPr>
            <a:r>
              <a:rPr lang="en-GB" sz="3600" b="1" smtClean="0"/>
              <a:t>Show:</a:t>
            </a:r>
            <a:r>
              <a:rPr lang="en-GB" sz="2800" smtClean="0"/>
              <a:t> The procedure is demonstrated using an inanimate object, a member of staff or the dentist him or her self.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arenR"/>
              <a:defRPr/>
            </a:pPr>
            <a:endParaRPr lang="en-GB" sz="280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arenR"/>
              <a:defRPr/>
            </a:pPr>
            <a:r>
              <a:rPr lang="en-GB" sz="3600" b="1" smtClean="0"/>
              <a:t>Do:</a:t>
            </a:r>
            <a:r>
              <a:rPr lang="en-GB" sz="2800" smtClean="0"/>
              <a:t> The procedure does not begin until the child understands what will be done.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u="sng" smtClean="0"/>
              <a:t>Why is patient distress a bad thing?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GB" dirty="0" smtClean="0"/>
              <a:t>Moral/ethical responsibility to minimize suffering if possible.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dirty="0" smtClean="0"/>
              <a:t>If treatment is distressing there is a greater chance of patients avoiding or not complying.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dirty="0" smtClean="0"/>
              <a:t>Distress during treatment related to longer term psychological morbidity.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dirty="0" smtClean="0"/>
              <a:t>Distress during treatment related to wide variety of treatment outcomes.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800" smtClean="0"/>
              <a:t>Can we do anything to make the experience any less stressful?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u="sng" dirty="0" smtClean="0"/>
              <a:t>Problem </a:t>
            </a:r>
            <a:r>
              <a:rPr lang="en-GB" sz="3600" u="sng" dirty="0" err="1" smtClean="0"/>
              <a:t>vs</a:t>
            </a:r>
            <a:r>
              <a:rPr lang="en-GB" sz="3600" u="sng" dirty="0" smtClean="0"/>
              <a:t> Emotion Focussed coping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714500"/>
            <a:ext cx="8262937" cy="4878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u="sng" dirty="0" smtClean="0"/>
              <a:t>Problem Focussed coping</a:t>
            </a:r>
            <a:r>
              <a:rPr lang="en-GB" sz="2800" dirty="0" smtClean="0"/>
              <a:t> – Efforts directed at changing the environment in some way or changing one’s own actions or attitudes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u="sng" dirty="0" smtClean="0"/>
              <a:t>Emotion focussed coping</a:t>
            </a:r>
            <a:r>
              <a:rPr lang="en-GB" sz="2800" dirty="0" smtClean="0"/>
              <a:t>- Efforts designed to manage the stress-related emotional physical responses in order to maintain one’s own morale and allow one to function.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1800" dirty="0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err="1" smtClean="0"/>
              <a:t>Lazurus</a:t>
            </a:r>
            <a:r>
              <a:rPr lang="en-GB" sz="2400" dirty="0" smtClean="0"/>
              <a:t> &amp; </a:t>
            </a:r>
            <a:r>
              <a:rPr lang="en-GB" sz="2400" dirty="0" err="1" smtClean="0"/>
              <a:t>Folkman</a:t>
            </a:r>
            <a:r>
              <a:rPr lang="en-GB" sz="2400" dirty="0" smtClean="0"/>
              <a:t> (1984)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1773238"/>
            <a:ext cx="8135938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GB" sz="4800" smtClean="0"/>
              <a:t>1.</a:t>
            </a:r>
            <a:r>
              <a:rPr lang="en-GB" smtClean="0"/>
              <a:t> Increasing predictability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Egbert (1964)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209800"/>
            <a:ext cx="756084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Randomly allocated 97 patients to receive preparation for surgery or normal care.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Prepared group reported less pain, used less analgesic medication and their post-operative stay in hospital was an average of 2.7 days shorter. </a:t>
            </a:r>
          </a:p>
        </p:txBody>
      </p:sp>
    </p:spTree>
    <p:extLst>
      <p:ext uri="{BB962C8B-B14F-4D97-AF65-F5344CB8AC3E}">
        <p14:creationId xmlns:p14="http://schemas.microsoft.com/office/powerpoint/2010/main" val="420760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3818</TotalTime>
  <Words>1591</Words>
  <Application>Microsoft Office PowerPoint</Application>
  <PresentationFormat>On-screen Show (4:3)</PresentationFormat>
  <Paragraphs>226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Office Theme</vt:lpstr>
      <vt:lpstr>Ripple</vt:lpstr>
      <vt:lpstr>GE Psychology – Lecture 5  Coping with treatment</vt:lpstr>
      <vt:lpstr>Learning objectives</vt:lpstr>
      <vt:lpstr>Transactional definition of stress</vt:lpstr>
      <vt:lpstr>PowerPoint Presentation</vt:lpstr>
      <vt:lpstr>Why is patient distress a bad thing?</vt:lpstr>
      <vt:lpstr>Can we do anything to make the experience any less stressful?</vt:lpstr>
      <vt:lpstr>Problem vs Emotion Focussed coping</vt:lpstr>
      <vt:lpstr>1. Increasing predictability</vt:lpstr>
      <vt:lpstr>Egbert (1964)</vt:lpstr>
      <vt:lpstr>Procedural vs sensory information</vt:lpstr>
      <vt:lpstr>Egbert (1964)</vt:lpstr>
      <vt:lpstr>Procedural vs sensory information</vt:lpstr>
      <vt:lpstr>Johnson (1973)</vt:lpstr>
      <vt:lpstr>Preparation for surgery  Johnson et al (1978)</vt:lpstr>
      <vt:lpstr>Results</vt:lpstr>
      <vt:lpstr>Dual process hypothesis</vt:lpstr>
      <vt:lpstr>Meta-analysis of type of information and self reported pain (Suls &amp; Wan 1989)</vt:lpstr>
      <vt:lpstr>How much information is enough?  Auerbach (1983)</vt:lpstr>
      <vt:lpstr>PowerPoint Presentation</vt:lpstr>
      <vt:lpstr>2. Increasing control</vt:lpstr>
      <vt:lpstr>Nursing Home Study Langer &amp; Rodin (1976)</vt:lpstr>
      <vt:lpstr>Nursing Home Study: Results </vt:lpstr>
      <vt:lpstr>Increasing control in medical situations</vt:lpstr>
      <vt:lpstr>Increasing control during  treatment Thrash et al (1982)</vt:lpstr>
      <vt:lpstr>Thrash et al (1982)</vt:lpstr>
      <vt:lpstr>Emotion-focussed coping</vt:lpstr>
      <vt:lpstr>Emotion vs Problem Focussed coping</vt:lpstr>
      <vt:lpstr>Coping strategies in an uncontrollable situation (Strentz &amp; Auerbach 1988)</vt:lpstr>
      <vt:lpstr>Results</vt:lpstr>
      <vt:lpstr>Martelli et al (1987)</vt:lpstr>
      <vt:lpstr>Emotion vs Problem Focussed Coping Martelli et al (1987)</vt:lpstr>
      <vt:lpstr>Effect of social support Kulik and Mahler (1989)</vt:lpstr>
      <vt:lpstr>Helping children to cope with treatment</vt:lpstr>
      <vt:lpstr>Presence of parent in treatment</vt:lpstr>
      <vt:lpstr>Chambers et al (2002)</vt:lpstr>
      <vt:lpstr>Effect of maternal behaviour on pain (Chambers et al 2002) </vt:lpstr>
      <vt:lpstr>Weinstein et al (2003)</vt:lpstr>
      <vt:lpstr>Modelling intervention for children undergoing surgery Melamed &amp; Siegal (1975)</vt:lpstr>
      <vt:lpstr>Melamed &amp; Siegal (1975)</vt:lpstr>
      <vt:lpstr>Preparing children for treatment</vt:lpstr>
      <vt:lpstr>Preparing children for treatment</vt:lpstr>
      <vt:lpstr>Jaaniste et al (2007)</vt:lpstr>
      <vt:lpstr>Jaaniste et al (2007)</vt:lpstr>
      <vt:lpstr>Combined approach</vt:lpstr>
    </vt:vector>
  </TitlesOfParts>
  <Company>HCData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Murphy</dc:creator>
  <cp:lastModifiedBy>Shiel, Nuala</cp:lastModifiedBy>
  <cp:revision>143</cp:revision>
  <dcterms:created xsi:type="dcterms:W3CDTF">2003-10-26T17:36:47Z</dcterms:created>
  <dcterms:modified xsi:type="dcterms:W3CDTF">2013-05-21T07:11:02Z</dcterms:modified>
</cp:coreProperties>
</file>