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388" r:id="rId4"/>
    <p:sldId id="260" r:id="rId5"/>
    <p:sldId id="296" r:id="rId6"/>
    <p:sldId id="286" r:id="rId7"/>
    <p:sldId id="301" r:id="rId8"/>
    <p:sldId id="287" r:id="rId9"/>
    <p:sldId id="289" r:id="rId10"/>
    <p:sldId id="299" r:id="rId11"/>
    <p:sldId id="291" r:id="rId12"/>
    <p:sldId id="292" r:id="rId13"/>
    <p:sldId id="300" r:id="rId14"/>
    <p:sldId id="306" r:id="rId15"/>
    <p:sldId id="264" r:id="rId16"/>
    <p:sldId id="267" r:id="rId17"/>
    <p:sldId id="327" r:id="rId18"/>
    <p:sldId id="270" r:id="rId19"/>
    <p:sldId id="316" r:id="rId20"/>
    <p:sldId id="308" r:id="rId21"/>
    <p:sldId id="317" r:id="rId22"/>
    <p:sldId id="311" r:id="rId23"/>
    <p:sldId id="318" r:id="rId24"/>
    <p:sldId id="312" r:id="rId25"/>
    <p:sldId id="313" r:id="rId26"/>
    <p:sldId id="314" r:id="rId27"/>
    <p:sldId id="315" r:id="rId28"/>
    <p:sldId id="273" r:id="rId29"/>
    <p:sldId id="278" r:id="rId30"/>
    <p:sldId id="332" r:id="rId31"/>
    <p:sldId id="331" r:id="rId32"/>
    <p:sldId id="354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35" r:id="rId44"/>
    <p:sldId id="379" r:id="rId45"/>
    <p:sldId id="351" r:id="rId46"/>
    <p:sldId id="381" r:id="rId47"/>
    <p:sldId id="385" r:id="rId48"/>
    <p:sldId id="386" r:id="rId49"/>
    <p:sldId id="387" r:id="rId50"/>
    <p:sldId id="384" r:id="rId51"/>
    <p:sldId id="39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F7FB"/>
    <a:srgbClr val="4AC1FC"/>
    <a:srgbClr val="BE12A5"/>
    <a:srgbClr val="18A5B8"/>
    <a:srgbClr val="F0EA00"/>
    <a:srgbClr val="6D3F68"/>
    <a:srgbClr val="2980E9"/>
    <a:srgbClr val="B07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5" autoAdjust="0"/>
    <p:restoredTop sz="92362" autoAdjust="0"/>
  </p:normalViewPr>
  <p:slideViewPr>
    <p:cSldViewPr>
      <p:cViewPr>
        <p:scale>
          <a:sx n="50" d="100"/>
          <a:sy n="50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5B348-1F29-4114-964D-658632608B7D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43A7A-A60C-4646-BEE3-1AA506D27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12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43A7A-A60C-4646-BEE3-1AA506D271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7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43A7A-A60C-4646-BEE3-1AA506D271C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1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43A7A-A60C-4646-BEE3-1AA506D271C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1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43A7A-A60C-4646-BEE3-1AA506D271C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9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43A7A-A60C-4646-BEE3-1AA506D271C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3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Axons of ganglion cells from the macula travel centrally in the optic nerve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43A7A-A60C-4646-BEE3-1AA506D271C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24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0E08-80CA-4A2D-8163-5369451A9DA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759D-7C25-4EC1-94D0-62AC8616A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8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0E08-80CA-4A2D-8163-5369451A9DA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759D-7C25-4EC1-94D0-62AC8616A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09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0E08-80CA-4A2D-8163-5369451A9DA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759D-7C25-4EC1-94D0-62AC8616A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9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0E08-80CA-4A2D-8163-5369451A9DA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759D-7C25-4EC1-94D0-62AC8616A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54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0E08-80CA-4A2D-8163-5369451A9DA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759D-7C25-4EC1-94D0-62AC8616A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7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0E08-80CA-4A2D-8163-5369451A9DA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759D-7C25-4EC1-94D0-62AC8616A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7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0E08-80CA-4A2D-8163-5369451A9DA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759D-7C25-4EC1-94D0-62AC8616A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57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0E08-80CA-4A2D-8163-5369451A9DA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759D-7C25-4EC1-94D0-62AC8616A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03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0E08-80CA-4A2D-8163-5369451A9DA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759D-7C25-4EC1-94D0-62AC8616A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8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0E08-80CA-4A2D-8163-5369451A9DA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759D-7C25-4EC1-94D0-62AC8616A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43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0E08-80CA-4A2D-8163-5369451A9DA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759D-7C25-4EC1-94D0-62AC8616A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65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0E08-80CA-4A2D-8163-5369451A9DA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5759D-7C25-4EC1-94D0-62AC8616A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2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lateral+geniculate+nucleus&amp;source=images&amp;cd=&amp;cad=rja&amp;docid=mrPoScJoDGS99M&amp;tbnid=M1fdaKtwzJKI3M:&amp;ved=0CAUQjRw&amp;url=http://medical-dictionary.thefreedictionary.com/lateral+geniculate+body&amp;ei=BFF8UZf5NKWV0AXMj4GYAg&amp;bvm=bv.45645796,d.d2k&amp;psig=AFQjCNE5QODpAw_bZM821uHqnmjvci-ofg&amp;ust=1367187877060946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.uk/url?sa=i&amp;rct=j&amp;q=vision+binocular&amp;source=images&amp;cd=&amp;cad=rja&amp;docid=WnFpwESRa6QdhM&amp;tbnid=Y4z8BVmQnj9ZJM:&amp;ved=0CAUQjRw&amp;url=http://www.mbfys.ru.nl/staff/j.vangisbergen/endnote/endnotepdfs/colleges/CAPUT%20VISUEEL/PLAATJES%20EN%20FILES/&amp;ei=IFx8UeiiFI3I0AX9hoGYAw&amp;bvm=bv.45645796,d.d2k&amp;psig=AFQjCNGh2J_g5JMTMrsYIl9um0Utd3qOJg&amp;ust=1367190937123941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retina&amp;source=images&amp;cd=&amp;cad=rja&amp;docid=9Uur_RQbXz8UkM&amp;tbnid=XnYRvrEelLlrbM:&amp;ved=0CAUQjRw&amp;url=http://www.cidpusa.org/senses.htm&amp;ei=asd7Ud6JMMWXtQafxICABQ&amp;psig=AFQjCNG3tDJLmHcuLMEo6Ja-yCkHonucJA&amp;ust=1367152470289336" TargetMode="Externa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ardian.co.uk/science/video/2012/dec/23/stroke-half-world-disappear-vide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Arial" pitchFamily="34" charset="0"/>
                <a:cs typeface="Arial" pitchFamily="34" charset="0"/>
              </a:rPr>
              <a:t>Visual system: pathways and function</a:t>
            </a:r>
            <a:endParaRPr lang="en-GB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Paresh Malhotra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Korina Li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7" y="235305"/>
            <a:ext cx="2563763" cy="6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entral Visual Pathways of the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45446"/>
            <a:ext cx="4608512" cy="58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 Tract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36357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Optic nerve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36357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Optic tract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-2400000">
            <a:off x="4076366" y="3425307"/>
            <a:ext cx="288000" cy="14400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 rot="-1320000">
            <a:off x="5252602" y="4152861"/>
            <a:ext cx="216000" cy="10800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203848" y="3573016"/>
            <a:ext cx="859926" cy="25667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12274" y="3829690"/>
            <a:ext cx="1435990" cy="31939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2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Lateral Geniculate Nucleus</a:t>
            </a:r>
            <a:endParaRPr lang="en-GB" dirty="0"/>
          </a:p>
        </p:txBody>
      </p:sp>
      <p:pic>
        <p:nvPicPr>
          <p:cNvPr id="13320" name="Picture 8" descr="Optic pat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3"/>
            <a:ext cx="4176464" cy="57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Lateral Geniculate Nucleus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324036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6 layers</a:t>
            </a:r>
          </a:p>
          <a:p>
            <a:r>
              <a:rPr lang="en-GB" dirty="0" smtClean="0"/>
              <a:t>Layers 1 and 2 receive signals that travel by the </a:t>
            </a:r>
            <a:r>
              <a:rPr lang="en-GB" dirty="0" err="1" smtClean="0"/>
              <a:t>magnocellular</a:t>
            </a:r>
            <a:r>
              <a:rPr lang="en-GB" dirty="0" smtClean="0"/>
              <a:t> pathway</a:t>
            </a:r>
          </a:p>
          <a:p>
            <a:r>
              <a:rPr lang="en-GB" dirty="0" smtClean="0"/>
              <a:t>Layers 3 to 6 receive signals that travel by the </a:t>
            </a:r>
            <a:r>
              <a:rPr lang="en-GB" dirty="0" err="1" smtClean="0"/>
              <a:t>parvocellular</a:t>
            </a:r>
            <a:r>
              <a:rPr lang="en-GB" dirty="0" smtClean="0"/>
              <a:t> pathway</a:t>
            </a:r>
          </a:p>
        </p:txBody>
      </p:sp>
      <p:sp>
        <p:nvSpPr>
          <p:cNvPr id="2" name="AutoShape 4" descr="data:image/jpeg;base64,/9j/4AAQSkZJRgABAQAAAQABAAD/2wCEAAkGBhMSDxUTEhQWFRUVGBQYFxQYFxgZHBcYGRgXGxYYGBkXHSceIBsjGRcYIS8iIycpLCwwGR4xNTAqNigrLCkBCQoKDgwOGg8PGiwkHiQwNTAvLCw0KTAsLCosKSksLDApKSwsNSw0NCwqLDQsLCkvKSwqLSwsLyksKSwsKS8sLP/AABEIAKAAlgMBIgACEQEDEQH/xAAbAAABBQEBAAAAAAAAAAAAAAAAAQIDBAUGB//EAEQQAAIBAwMBBQUDBwsDBQAAAAECEQADIRIxQQQFEyJRYQYyQnGBI5GTFBVSobHR0jM0Q1NUYmNyktPxJILBFnODo+H/xAAaAQEAAgMBAAAAAAAAAAAAAAAAAQIDBAUG/8QALBEAAgECBAQFBAMAAAAAAAAAAAECAxESITHwBEFhwSJRcaHRgZGx4RMy8f/aAAwDAQACEQMRAD8A9xooooAooooAooooBDXD9N7T3EKReS93iEubjIq2XDnSGZBIDKGAUyZTHNdwahXpEAICqATJAUQT5mgOVX25caHe3bS05cAm42pQpVfEoXlm3EjAmJq37L+0r9VecEBQigQDILTMyROzAR6fd0BtruQMSQYGCdzPHMmshvaro0wjhyMRZU3IzGkm2CoM8EihF0jdornX9r8SnS32GMnurfnn7S4MYPyg0n/qi9uejf5d9YmM8a4486FP5YeaOjornx7Xhf5Xpuot/JUuRmM9y7HfG1aHZnb/AE/UT3N1XIALLMMoO2pGhh9RQspJ6M0KKQGloWCiiigCiiigCiiigCiiigCkNBNc513tK9wm30QVyDpbqGzatkEAhQCDcYEgQuAcFgcUKykoq7NjtLta106a7zqi7CdyfJQMsfQAmsHqPaDqLxC2LYsocd7eGpjsJWyp9d3YRBlTVXpOzQH712Ny6wIN5yCYg6lUEBEUcqoA8xIBq3dt744O/lBg5HkIyZmfSouc6rxbf9EUG7HW4J6hn6k7/aGV+HItKRaA8UA6TBgzVy14VGkBYGAsRAE+ELxJPoJImYp6dO7yVWZ3YwBu2ZK542mnm2vLlzI/k1kTwCzSJzvvnNQablOWbGzHPEmZxE5Pi8kAG2Duc01tzwBMyQCNzsT5qMmBIJ5pdKn4CAIOXAjCn4QY3Ez5UqWwJEOIjAKnOYgEBp8P1HmKkhpsM5yRGORGwxJBnx4/84qr2h0Nu7pNxQSplWkoUJg+B5DIYI2I3GDFWhYP9GVZhOI0tsRgEZ/ZvimomRGMx5EEscbCN/8AkTUBOS3+CPpO3LnSwOoc3bGB3xHjtGN7ukQyf34BXdgR4h1itORXL3tIBLEBQBJaAsEiZJBESflERsar+yvtFZt6+me/a02tLWWN1DNlxhJ1HNtgV393RUo6fDVpS8MjsqKzv/UXS/2iz+Kn8VKPaDpiYHUWZP8Aip++pN00KK59/aeOruWYULb8JZmZZfRaeAdOmNN5cTONopaA36KKKAKZdvBVLMQFUEkkwABuSTsIpxNcZ2j1v5bcx/NbbDiR1DqTk5H2SuoAHxtvgCRjqVFTjiYdV2o/WkhSU6UfPX1A8yAQyWjwPeeNgMNZtQqaVhVGIXTCj0jAgKTkQYG0U4DG+wMTGFxyQCMjfbHnTrNksD4iqDd5PrAUbzk+UY3qpx51J1XmJbUltKiTAlQTgZEExgbjM7DGanYIkBouPMwIChtic5J+87DGKY/VbqgKLnU0wzHzJIgT6kH5YFQqjTCAkrvGANt52Eic59DM1JW9tM98kPuX2fLNMcTCjIIxB40nOQCTxTUu4nf1+6ckkDw4O+xE+Kl8IwWZs4CyFEx8RGYIHuj6ZoMHPdqSTuXeTgDgAztiJxmoKu+t8/uBMx+r0jyifJjjbSoO1N7z4Z24B4yZ+HiROMFTNKbgPwEb5W405ifeG3i84FB8WFY5MhHABO+rQYgmCf8A9GKEN+TuBecQMRiI2PhwDIElYxgGMyKlty406vEB9m/LAZ0uRvO/3+WYFfHPM78b7g8qP30ouEEHMqQdjMAxHO4HMbnzoFJasUXMTtMeUgDIkk7gbbRkxBqu1wp1vTXOWe5Ybjw3EZgT/wDJaC5OMRVq8kXHAmAzfrPkOIMZ/wDFZ/azGLTScdT0Z+p6i0DnG63W44oZqMnGol1O2oIoFLNWO2Z9zsOybrXSks2+TBMKNWmY1aUQTvCgUVYbr7Yfuy6B41aCy6tMxOmZieaKAsUhpag67rEs2muXDCIpZj5ACTQGF7U9cWK9LbJDXATdYGClnIOnnXcIKLzGth7tRW7SqAEUKqgRpAACiYgqBiCfSFAwTVHoFc6r13F28wd1JHgAjTbHEIkA7jUGOJNX7SgnUcBfeYb6sQF9SdR3MBp5qLnHr1sc7LkOtkFZbCScDd3geFfuImTzk70ly9qyQIWIUEFV8iMRk41HEaoiKY1zUQSIJlVUGQBjAA/WR94NSkC2cw1zcL8KE8nzcztz95qDAn9vPfsgW3pAZyVA90DDMMic+6sH0I2+YzyACIGfAIjM8EGTPJ3OKhiTqJJLSdRI9YztEHbwjJycUveeIcnfTufhkRg7Y49Z3oVxZdN7sPPnEDygxuSYwJg6oxODgyKUPtq+GBvtECNsZz66gNjFPs9BcOAmkeZIBxpjb5Ez5xIOac/ZV0LgA+Q1bYiMgfuzsYoZFCdrqLIAuMDyzA408hcQQo5gzIhaGbB2g7ziYmPoNQbB4O21JcBBhlg7QYE5OmPTK+ewwKTk7zMbjO8SM8meYyYAoY2+QgiTqBPBJAJMBskQfFp1SI3A86j6y3cOEZQckg2y3IJAhhGzeYJzImKS42ZxEZ2OBBG5n4W3n3t6fc93mPTzwCcTmQTsdlyM0KKepCy35J723Mje0QMBT/WfeT7uDVDtbp7+i2O8T+cdGMWSu/UWInx+QQkc7A4rYuGGIkDJ3I8tIO/nnz9eKqdZDdR0yADx9QjcYFtLt07c+BBnaRnahsUneol1Ok7jqf661+A3+7Six1PN21+C3+7WhRVjuHNdb2Z1H5W72ZTUBLs6shACAKLenUrAhvT1zAK6SKKADXMe09/vb9vpfhWL97yhW+xQ/wCZ1ZvlZPnXSu4AJJgDcngVxXZt7vEbqWwepfvVJkabRGmyDP8AhoG2PvsIzUM1uJqYKbNRgSYWRMiTIj+8TIkxJ8vPMVG5B0qASNlHLT7zGTJJwZ2gx51HMLGPFGqBgJwpMcjM+QFWLJ05A+0YD/sUkb8ayTM4/VUHITxZb3vkPQaMCWuxlgCQsxKqW5JA3PqfKoQoGZ2MyDg+7mSdjBMyPKoUUbAKZmAIJJxuCZ58yYJEjmUtoM4e4JidkP7WfABjbH1DFdaZb9x1vpvCGcm2pjedTYOymdx5gnj1qxb6rT/Jppnl/eO8Eg5gmRn7oqlenVJMtnxNgmJyAfkMCPn4qC6ggbDOAJkSAcKDO5BiMCDkTQmM8GSy/JYPVuWjvGP3DnGB5grvtIwZoS8/DuNpJyOP0oG5gDz9KZobTJVvoG+f7WIG8QDOIqJWg8agDsBMQDjkZJ4jJHINCXOS1b9y+OsDgLegTGlxjOc+hkHYnbMTVUWtBZGkkQNiZENmBn0ABGZpgXjGxnfidwM/AAMDGJPK3rkgSc2yVMx7hkrMmJDKBJ9DzUkyndXlqt5lTtDrlDQwckbwjsM6g2RIkSAQIANRP2vbYEqLmY/o7uxII4/vfsMiYq7dH0gpEiBhlgAH/MYzjNLaJPd+ZKcnzVmAmJx6fdpqDFk5ev8AhWbthNTSLsF2I+yuj4/FHyXf5iBMzX6btG2e0LOLp7q3ecjurk+MW7a4A2kXBMecVoBuROSSY8/eyRPJxImTPNSezFvV1XVXBBCG1YWNvAveORkwD3qD5qak2+GSlUua35+t/o3fwbv8NA7ctn4bv4Nz+GtGkipOuYN32mUdc3T6kAS2S0t4tc2zAH6IVxnkmODRW03TgkEgSAQD6GJH6h91FAYvtjf/AOnFke91LpZHB0tJu/8A1K9UFtgQPCBCkgQJBgAYEQSAN4OcYp/a9/X14E+Hp7MnPx3yZ5GVt2j8hdnioy597acn5kYPh+ECcz6ZqrOPx005peRLMSTDEGTyC+Jz5CBO0QBk024h5hmJP6JmS8nmBjnGNhwW7hAxJnjmDyc8mTmPn4aUjUTPO5JwRjwzuEnTuPFMxmKGo7SQ5VwSp3mWByY94LJ8KbeLn7qTRkKBM/CBuJUmVJ2nefvFPs2y3oq+8ze6scFdvpwQeKsLf0sFtggOCe8YrquEcAHzHMY8qGRRTSby3yEtdAqAd40GJFtOdpnTv+zO9Tr1wXWFtaAgDMWwCInGkGTAzWZaSW0hXfWp1jwk+M/1sjCxt8qvdP2O5hnFsGQx99vEBCkSRED5zQzUnJ5Uo79SW32w2NSA6lZlCkkso5HhAmDtNWIt31yCGGYIhlnbeoLvZ10SdZfxh9MlSI+EZjT6GsxGYbStxA1wqHHiZveXx5Cj7qGSVWcPDUV11H3unKNoaIEMCQIIBQTHG2YGPulhQr84jyyJZcTG6DYD92p1X2tkNEOmSN4OJj6ZB+RrD6nplZhLOIjCO6iJmYWBtOYEhgcmjRr1IRg9cuXwTXUwIwCVPAO5jynbfbO3NP6C34reNpmBGQjnOP7wjJxmqJ7PXRGq7A0DF1+GAHxeo4x6zR0/ZdsBSHuwLb/0rjcAic4neecmKGGKjjT3qXgFgH4YBn0J3Ek8kmeYwMGrvsb05XorbN713Xeb53WLgfQMB8gBXNdrdlg2haRrga+9uyPtHxqgud86bQcwYjTMZrrrfYNsAANdAAAAF25gcDepR1ODgrYjUpDWf+Y0/TvfjXP30DsRBnXe/GufvqTfJ/zlb7w29a6wJKzxj6cj7x5iisvruyLz9SLgKIqq4DDUSdfdSGQjTM2/emYgRiaKAw7NzVc6i7zd6i4q7wRaC2hx6MMH7zipkYnzgAZzuePCN5PEbCs3sNy1myVUyy6weS94m6xPEAPMVq2LYgaR4Rt6YicRBIP0B+7GeWqzdSs31JSCZwYyfnyYgHHmeSfLd4IA1OxS2uJnLQcKuJ4GaR2BEsJUkgKBm4doHoNp4jnen99qIJmQEIVcMCSYQpwkZ+n3WNhJb77zI7954I0tbVVbQiqp0lCM6iYkjaauW+hBZrjxbRiGiIckgBpJ2nAgZqNESyA1wKbsgwo8Ks+NR3yfP7qrdZfLSbgkhbhhkcRnSukKTjJ9YM0L5Qznm/Ly9fhF9u0ltqBbQJb8Q1sIA0+SYYzBqvd65y2LwAJtwdiSxnRpAwY2J/4b0/RsT9mgEFTrHi1QmnBf3SDyJq2ey72CGXUAcknxGIm5C+I/TFMzJetNZJ26dtCG12pdUklXZYVtLAAqJIbxzBPPyq31lhLq94omJDDEsvxIf3eYrNbpO7ZVdbY1HSF0kypEuFIOSWE5p/QdcbbLJ8OlA40FTLTBIHhAAEeg32p6kRqNeCrp+GS9mdWQ6KY03Ewfd2J0roOZC4J+VVblkrrST4S0AZ8zgYzpPGcj5UdqJ3LnQjMQTcCIgYnUVyGYiAGEEciKZ1/aD6mP5O4V1VvEbRBgEZ+02Ag78feKyi3Bxk813/Y1m8I4lgOdtQ9OdIP0qaw2CDPuKBPGpgvz2ArP/L30/wA3fdfitcP/AJp5+hI86db7QuKJPTuIKz4rcACWPxAbpvzvzUGvBPF9Pkt9mWe87QXB09NaLf8AffwuBjFtGyP0ztNdYK5T2RvXV6c3W6e4X6h2vMdVrIYAW93BxaVBn1863Pzjd/s1z/VZ/jq56CjDBBI0KKz/AM43f7Nc/wBVn/co/OFz+zXP9Vr+OhlL80VgdR1t49Y1uzcVgqSyFQFtzo0At7xdvGYmAunAwSUByfs3ZP5PaTErbFsg8aCUed/jTyOB866C2AwgCVgmBnXvJmSYggT9B6V+1ez26W89xVnprrG45UEmzcMamKjJttEyPdJYnBlZeje3cVdLd4rspdQA8AjwAPbxpBEzMVS1jzj4aVKo78yVbpxhtTawirIB8A0rdG6xJgDYZqW1et2jGpQ6qoe5vpEwFWcnPJ+vlUFln06hpV7rMpZpEsD7oVeIBzM4qtc7etIYV2Y4YWrcPeOY7s2lUsqDcFo+dDJTbecd7/XU0k1Lo1axL6tAYSnhMBoy0nP/ABVroOxQIa4MwfApYqJOozPvGTzWZ2da6pzrW0LbHBv9RBfSJiLNo7x+k6/I1oD2XR89S9zqT+jcMW/wUhCP8warWOhR4ZO0pr6Pvuw+77VdKraRdDsMFbQa8VPkwtBtP1imL7YdNpDMzohyHe1dVI8y5XSB6kgVr2OnVFCooVRgKAAAPIAYFUvZ8/8ATJ6ah9FZgP1CpN8sXbaXbeDKsJDA+exUj9tYT9OEDLocABEJRicg4GnhSCCT60/qunHQv31saemY/b2h7tuT/LoNlAJ8YGIOrcGbXbVgKRdwCFYBiCQDBgwN8ahUM0eLpJxx2z7FPqWJs2ixUEMqO2ptMSCCCueBv50vUmdEGY7xJB5UxOx2/VFNEAXLfhVdCOgQGYU+9pPJ4+QoAIBVs6bjDhiQUWCQOSRMY3qDnN3+3untlFrg7tjwSCP9SkHf0OY+Leq/aNrvTb6Yf07BGg5FtBN9jvnTKzOC6eVWLltihB3DACSPkciQTJGcenNWvZWx3vUXup+FS1myfQEd8wjguoUf+0TzUJZmPhKbqVUnordzqbagCBgDjy+VOoFFXPRhRRRQFVuy7Rc3DbQuRBfQuojGC0TGB9wooHaNs3zZDDvAgcp5KTAJ8pM/caKAtVjdZ7I9JcLFrKgt7xTVbLf5jbK6vrWzRQGGPYzpMarRuRsLly7dH+m47D9VanR9DbtLotIqKNlRQoH0UAVYooRZBRRSGhITVHsdCqMpBEXL0A/ol2IPyg1i9qe0t2210aG0pdZe8AWNI6Y3YyZ1auYinW/a0hQCmtzd7oAMFBJNrSdsAd8J/wApPIoDpLtsMpVgCGBBB2IOCD9K5/sssqXOkYzcsQbRPx2d7LepEd23MpPxCrvYXbJ6hSTb7sjSY1BsMDGwEGQf1U7tnstrmi5aYJftT3bGSpBjVbcDJRgBMZBAIyKFZLErHPp0lu46E6m1hw0XLp0sQdSlgwAGVAEVXt9i2oiLgEr4S91Y0o23j2mIaKtr2jaDgdQ35KwMhLp0rMqSEuYt3BIwZ1CcrxUXWdo2lfStwdQ8yiWit14yUGhTgKfiYhRO9VscWXD1UkmjH67sxTFuyGN27d0IO8ugKQJLEB/dRdTb8RzXadB7K2LVpbai5CAAfa3c+ZMPuTk/OofZzsFrbtfvR31yQEB1Cyhg6A0DUxIBZoyQBsBW/FSlY3+D4d0YeLVmf+YLX+J+Ne/jo/MFr/E/Gvfx1o0VJumd+YLX+J+Ne/joHYVof1n413+OtGigKn5F/wBQLs7WymmPNg0z9KKt0UAGml6dWB212U79RbKCUuaFvmdltP3tsxznWsD9MeVAbwNE1xHQ9H2kQneXLkiC0BFBbX0use++pY/KI23wPdqP839enTqLRva/CoDMrBQlpQBEjDPrJYsdhg4FAd2DS1Q7E6drfT20YQVBBH1NX6AgudFbYEMimTJlQZMaZMjfTifLFRjsmzr191b1Y8WhZwQRmJwQD8xVuigI7PTKvuqF22AG221PIpaKAa1sEQcjyplnplQQihR5AAfsqWigEFLRRQBRRRQBRRRQBRRRQ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data:image/jpeg;base64,/9j/4AAQSkZJRgABAQAAAQABAAD/2wCEAAkGBhMSDxUTEhQWFRUVGBQYFxQYFxgZHBcYGRgXGxYYGBkXHSceIBsjGRcYIS8iIycpLCwwGR4xNTAqNigrLCkBCQoKDgwOGg8PGiwkHiQwNTAvLCw0KTAsLCosKSksLDApKSwsNSw0NCwqLDQsLCkvKSwqLSwsLyksKSwsKS8sLP/AABEIAKAAlgMBIgACEQEDEQH/xAAbAAABBQEBAAAAAAAAAAAAAAAAAQIDBAUGB//EAEQQAAIBAwMBBQUDBwsDBQAAAAECEQADIRIxQQQFEyJRYQYyQnGBI5GTFBVSobHR0jM0Q1NUYmNyktPxJILBFnODo+H/xAAaAQEAAgMBAAAAAAAAAAAAAAAAAQIDBAUG/8QALBEAAgECBAQFBAMAAAAAAAAAAAECAxESITHwBEFhwSJRcaHRgZGx4RMy8f/aAAwDAQACEQMRAD8A9xooooAooooAooooBDXD9N7T3EKReS93iEubjIq2XDnSGZBIDKGAUyZTHNdwahXpEAICqATJAUQT5mgOVX25caHe3bS05cAm42pQpVfEoXlm3EjAmJq37L+0r9VecEBQigQDILTMyROzAR6fd0BtruQMSQYGCdzPHMmshvaro0wjhyMRZU3IzGkm2CoM8EihF0jdornX9r8SnS32GMnurfnn7S4MYPyg0n/qi9uejf5d9YmM8a4486FP5YeaOjornx7Xhf5Xpuot/JUuRmM9y7HfG1aHZnb/AE/UT3N1XIALLMMoO2pGhh9RQspJ6M0KKQGloWCiiigCiiigCiiigCiiigCkNBNc513tK9wm30QVyDpbqGzatkEAhQCDcYEgQuAcFgcUKykoq7NjtLta106a7zqi7CdyfJQMsfQAmsHqPaDqLxC2LYsocd7eGpjsJWyp9d3YRBlTVXpOzQH712Ny6wIN5yCYg6lUEBEUcqoA8xIBq3dt744O/lBg5HkIyZmfSouc6rxbf9EUG7HW4J6hn6k7/aGV+HItKRaA8UA6TBgzVy14VGkBYGAsRAE+ELxJPoJImYp6dO7yVWZ3YwBu2ZK542mnm2vLlzI/k1kTwCzSJzvvnNQablOWbGzHPEmZxE5Pi8kAG2Duc01tzwBMyQCNzsT5qMmBIJ5pdKn4CAIOXAjCn4QY3Ez5UqWwJEOIjAKnOYgEBp8P1HmKkhpsM5yRGORGwxJBnx4/84qr2h0Nu7pNxQSplWkoUJg+B5DIYI2I3GDFWhYP9GVZhOI0tsRgEZ/ZvimomRGMx5EEscbCN/8AkTUBOS3+CPpO3LnSwOoc3bGB3xHjtGN7ukQyf34BXdgR4h1itORXL3tIBLEBQBJaAsEiZJBESflERsar+yvtFZt6+me/a02tLWWN1DNlxhJ1HNtgV393RUo6fDVpS8MjsqKzv/UXS/2iz+Kn8VKPaDpiYHUWZP8Aip++pN00KK59/aeOruWYULb8JZmZZfRaeAdOmNN5cTONopaA36KKKAKZdvBVLMQFUEkkwABuSTsIpxNcZ2j1v5bcx/NbbDiR1DqTk5H2SuoAHxtvgCRjqVFTjiYdV2o/WkhSU6UfPX1A8yAQyWjwPeeNgMNZtQqaVhVGIXTCj0jAgKTkQYG0U4DG+wMTGFxyQCMjfbHnTrNksD4iqDd5PrAUbzk+UY3qpx51J1XmJbUltKiTAlQTgZEExgbjM7DGanYIkBouPMwIChtic5J+87DGKY/VbqgKLnU0wzHzJIgT6kH5YFQqjTCAkrvGANt52Eic59DM1JW9tM98kPuX2fLNMcTCjIIxB40nOQCTxTUu4nf1+6ckkDw4O+xE+Kl8IwWZs4CyFEx8RGYIHuj6ZoMHPdqSTuXeTgDgAztiJxmoKu+t8/uBMx+r0jyifJjjbSoO1N7z4Z24B4yZ+HiROMFTNKbgPwEb5W405ifeG3i84FB8WFY5MhHABO+rQYgmCf8A9GKEN+TuBecQMRiI2PhwDIElYxgGMyKlty406vEB9m/LAZ0uRvO/3+WYFfHPM78b7g8qP30ouEEHMqQdjMAxHO4HMbnzoFJasUXMTtMeUgDIkk7gbbRkxBqu1wp1vTXOWe5Ybjw3EZgT/wDJaC5OMRVq8kXHAmAzfrPkOIMZ/wDFZ/azGLTScdT0Z+p6i0DnG63W44oZqMnGol1O2oIoFLNWO2Z9zsOybrXSks2+TBMKNWmY1aUQTvCgUVYbr7Yfuy6B41aCy6tMxOmZieaKAsUhpag67rEs2muXDCIpZj5ACTQGF7U9cWK9LbJDXATdYGClnIOnnXcIKLzGth7tRW7SqAEUKqgRpAACiYgqBiCfSFAwTVHoFc6r13F28wd1JHgAjTbHEIkA7jUGOJNX7SgnUcBfeYb6sQF9SdR3MBp5qLnHr1sc7LkOtkFZbCScDd3geFfuImTzk70ly9qyQIWIUEFV8iMRk41HEaoiKY1zUQSIJlVUGQBjAA/WR94NSkC2cw1zcL8KE8nzcztz95qDAn9vPfsgW3pAZyVA90DDMMic+6sH0I2+YzyACIGfAIjM8EGTPJ3OKhiTqJJLSdRI9YztEHbwjJycUveeIcnfTufhkRg7Y49Z3oVxZdN7sPPnEDygxuSYwJg6oxODgyKUPtq+GBvtECNsZz66gNjFPs9BcOAmkeZIBxpjb5Ez5xIOac/ZV0LgA+Q1bYiMgfuzsYoZFCdrqLIAuMDyzA408hcQQo5gzIhaGbB2g7ziYmPoNQbB4O21JcBBhlg7QYE5OmPTK+ewwKTk7zMbjO8SM8meYyYAoY2+QgiTqBPBJAJMBskQfFp1SI3A86j6y3cOEZQckg2y3IJAhhGzeYJzImKS42ZxEZ2OBBG5n4W3n3t6fc93mPTzwCcTmQTsdlyM0KKepCy35J723Mje0QMBT/WfeT7uDVDtbp7+i2O8T+cdGMWSu/UWInx+QQkc7A4rYuGGIkDJ3I8tIO/nnz9eKqdZDdR0yADx9QjcYFtLt07c+BBnaRnahsUneol1Ok7jqf661+A3+7Six1PN21+C3+7WhRVjuHNdb2Z1H5W72ZTUBLs6shACAKLenUrAhvT1zAK6SKKADXMe09/vb9vpfhWL97yhW+xQ/wCZ1ZvlZPnXSu4AJJgDcngVxXZt7vEbqWwepfvVJkabRGmyDP8AhoG2PvsIzUM1uJqYKbNRgSYWRMiTIj+8TIkxJ8vPMVG5B0qASNlHLT7zGTJJwZ2gx51HMLGPFGqBgJwpMcjM+QFWLJ05A+0YD/sUkb8ayTM4/VUHITxZb3vkPQaMCWuxlgCQsxKqW5JA3PqfKoQoGZ2MyDg+7mSdjBMyPKoUUbAKZmAIJJxuCZ58yYJEjmUtoM4e4JidkP7WfABjbH1DFdaZb9x1vpvCGcm2pjedTYOymdx5gnj1qxb6rT/Jppnl/eO8Eg5gmRn7oqlenVJMtnxNgmJyAfkMCPn4qC6ggbDOAJkSAcKDO5BiMCDkTQmM8GSy/JYPVuWjvGP3DnGB5grvtIwZoS8/DuNpJyOP0oG5gDz9KZobTJVvoG+f7WIG8QDOIqJWg8agDsBMQDjkZJ4jJHINCXOS1b9y+OsDgLegTGlxjOc+hkHYnbMTVUWtBZGkkQNiZENmBn0ABGZpgXjGxnfidwM/AAMDGJPK3rkgSc2yVMx7hkrMmJDKBJ9DzUkyndXlqt5lTtDrlDQwckbwjsM6g2RIkSAQIANRP2vbYEqLmY/o7uxII4/vfsMiYq7dH0gpEiBhlgAH/MYzjNLaJPd+ZKcnzVmAmJx6fdpqDFk5ev8AhWbthNTSLsF2I+yuj4/FHyXf5iBMzX6btG2e0LOLp7q3ecjurk+MW7a4A2kXBMecVoBuROSSY8/eyRPJxImTPNSezFvV1XVXBBCG1YWNvAveORkwD3qD5qak2+GSlUua35+t/o3fwbv8NA7ctn4bv4Nz+GtGkipOuYN32mUdc3T6kAS2S0t4tc2zAH6IVxnkmODRW03TgkEgSAQD6GJH6h91FAYvtjf/AOnFke91LpZHB0tJu/8A1K9UFtgQPCBCkgQJBgAYEQSAN4OcYp/a9/X14E+Hp7MnPx3yZ5GVt2j8hdnioy597acn5kYPh+ECcz6ZqrOPx005peRLMSTDEGTyC+Jz5CBO0QBk024h5hmJP6JmS8nmBjnGNhwW7hAxJnjmDyc8mTmPn4aUjUTPO5JwRjwzuEnTuPFMxmKGo7SQ5VwSp3mWByY94LJ8KbeLn7qTRkKBM/CBuJUmVJ2nefvFPs2y3oq+8ze6scFdvpwQeKsLf0sFtggOCe8YrquEcAHzHMY8qGRRTSby3yEtdAqAd40GJFtOdpnTv+zO9Tr1wXWFtaAgDMWwCInGkGTAzWZaSW0hXfWp1jwk+M/1sjCxt8qvdP2O5hnFsGQx99vEBCkSRED5zQzUnJ5Uo79SW32w2NSA6lZlCkkso5HhAmDtNWIt31yCGGYIhlnbeoLvZ10SdZfxh9MlSI+EZjT6GsxGYbStxA1wqHHiZveXx5Cj7qGSVWcPDUV11H3unKNoaIEMCQIIBQTHG2YGPulhQr84jyyJZcTG6DYD92p1X2tkNEOmSN4OJj6ZB+RrD6nplZhLOIjCO6iJmYWBtOYEhgcmjRr1IRg9cuXwTXUwIwCVPAO5jynbfbO3NP6C34reNpmBGQjnOP7wjJxmqJ7PXRGq7A0DF1+GAHxeo4x6zR0/ZdsBSHuwLb/0rjcAic4neecmKGGKjjT3qXgFgH4YBn0J3Ek8kmeYwMGrvsb05XorbN713Xeb53WLgfQMB8gBXNdrdlg2haRrga+9uyPtHxqgud86bQcwYjTMZrrrfYNsAANdAAAAF25gcDepR1ODgrYjUpDWf+Y0/TvfjXP30DsRBnXe/GufvqTfJ/zlb7w29a6wJKzxj6cj7x5iisvruyLz9SLgKIqq4DDUSdfdSGQjTM2/emYgRiaKAw7NzVc6i7zd6i4q7wRaC2hx6MMH7zipkYnzgAZzuePCN5PEbCs3sNy1myVUyy6weS94m6xPEAPMVq2LYgaR4Rt6YicRBIP0B+7GeWqzdSs31JSCZwYyfnyYgHHmeSfLd4IA1OxS2uJnLQcKuJ4GaR2BEsJUkgKBm4doHoNp4jnen99qIJmQEIVcMCSYQpwkZ+n3WNhJb77zI7954I0tbVVbQiqp0lCM6iYkjaauW+hBZrjxbRiGiIckgBpJ2nAgZqNESyA1wKbsgwo8Ks+NR3yfP7qrdZfLSbgkhbhhkcRnSukKTjJ9YM0L5Qznm/Ly9fhF9u0ltqBbQJb8Q1sIA0+SYYzBqvd65y2LwAJtwdiSxnRpAwY2J/4b0/RsT9mgEFTrHi1QmnBf3SDyJq2ey72CGXUAcknxGIm5C+I/TFMzJetNZJ26dtCG12pdUklXZYVtLAAqJIbxzBPPyq31lhLq94omJDDEsvxIf3eYrNbpO7ZVdbY1HSF0kypEuFIOSWE5p/QdcbbLJ8OlA40FTLTBIHhAAEeg32p6kRqNeCrp+GS9mdWQ6KY03Ewfd2J0roOZC4J+VVblkrrST4S0AZ8zgYzpPGcj5UdqJ3LnQjMQTcCIgYnUVyGYiAGEEciKZ1/aD6mP5O4V1VvEbRBgEZ+02Ag78feKyi3Bxk813/Y1m8I4lgOdtQ9OdIP0qaw2CDPuKBPGpgvz2ArP/L30/wA3fdfitcP/AJp5+hI86db7QuKJPTuIKz4rcACWPxAbpvzvzUGvBPF9Pkt9mWe87QXB09NaLf8AffwuBjFtGyP0ztNdYK5T2RvXV6c3W6e4X6h2vMdVrIYAW93BxaVBn1863Pzjd/s1z/VZ/jq56CjDBBI0KKz/AM43f7Nc/wBVn/co/OFz+zXP9Vr+OhlL80VgdR1t49Y1uzcVgqSyFQFtzo0At7xdvGYmAunAwSUByfs3ZP5PaTErbFsg8aCUed/jTyOB866C2AwgCVgmBnXvJmSYggT9B6V+1ez26W89xVnprrG45UEmzcMamKjJttEyPdJYnBlZeje3cVdLd4rspdQA8AjwAPbxpBEzMVS1jzj4aVKo78yVbpxhtTawirIB8A0rdG6xJgDYZqW1et2jGpQ6qoe5vpEwFWcnPJ+vlUFln06hpV7rMpZpEsD7oVeIBzM4qtc7etIYV2Y4YWrcPeOY7s2lUsqDcFo+dDJTbecd7/XU0k1Lo1axL6tAYSnhMBoy0nP/ABVroOxQIa4MwfApYqJOozPvGTzWZ2da6pzrW0LbHBv9RBfSJiLNo7x+k6/I1oD2XR89S9zqT+jcMW/wUhCP8warWOhR4ZO0pr6Pvuw+77VdKraRdDsMFbQa8VPkwtBtP1imL7YdNpDMzohyHe1dVI8y5XSB6kgVr2OnVFCooVRgKAAAPIAYFUvZ8/8ATJ6ah9FZgP1CpN8sXbaXbeDKsJDA+exUj9tYT9OEDLocABEJRicg4GnhSCCT60/qunHQv31saemY/b2h7tuT/LoNlAJ8YGIOrcGbXbVgKRdwCFYBiCQDBgwN8ahUM0eLpJxx2z7FPqWJs2ixUEMqO2ptMSCCCueBv50vUmdEGY7xJB5UxOx2/VFNEAXLfhVdCOgQGYU+9pPJ4+QoAIBVs6bjDhiQUWCQOSRMY3qDnN3+3untlFrg7tjwSCP9SkHf0OY+Leq/aNrvTb6Yf07BGg5FtBN9jvnTKzOC6eVWLltihB3DACSPkciQTJGcenNWvZWx3vUXup+FS1myfQEd8wjguoUf+0TzUJZmPhKbqVUnordzqbagCBgDjy+VOoFFXPRhRRRQFVuy7Rc3DbQuRBfQuojGC0TGB9wooHaNs3zZDDvAgcp5KTAJ8pM/caKAtVjdZ7I9JcLFrKgt7xTVbLf5jbK6vrWzRQGGPYzpMarRuRsLly7dH+m47D9VanR9DbtLotIqKNlRQoH0UAVYooRZBRRSGhITVHsdCqMpBEXL0A/ol2IPyg1i9qe0t2210aG0pdZe8AWNI6Y3YyZ1auYinW/a0hQCmtzd7oAMFBJNrSdsAd8J/wApPIoDpLtsMpVgCGBBB2IOCD9K5/sssqXOkYzcsQbRPx2d7LepEd23MpPxCrvYXbJ6hSTb7sjSY1BsMDGwEGQf1U7tnstrmi5aYJftT3bGSpBjVbcDJRgBMZBAIyKFZLErHPp0lu46E6m1hw0XLp0sQdSlgwAGVAEVXt9i2oiLgEr4S91Y0o23j2mIaKtr2jaDgdQ35KwMhLp0rMqSEuYt3BIwZ1CcrxUXWdo2lfStwdQ8yiWit14yUGhTgKfiYhRO9VscWXD1UkmjH67sxTFuyGN27d0IO8ugKQJLEB/dRdTb8RzXadB7K2LVpbai5CAAfa3c+ZMPuTk/OofZzsFrbtfvR31yQEB1Cyhg6A0DUxIBZoyQBsBW/FSlY3+D4d0YeLVmf+YLX+J+Ne/jo/MFr/E/Gvfx1o0VJumd+YLX+J+Ne/joHYVof1n413+OtGigKn5F/wBQLs7WymmPNg0z9KKt0UAGml6dWB212U79RbKCUuaFvmdltP3tsxznWsD9MeVAbwNE1xHQ9H2kQneXLkiC0BFBbX0use++pY/KI23wPdqP839enTqLRva/CoDMrBQlpQBEjDPrJYsdhg4FAd2DS1Q7E6drfT20YQVBBH1NX6AgudFbYEMimTJlQZMaZMjfTifLFRjsmzr191b1Y8WhZwQRmJwQD8xVuigI7PTKvuqF22AG221PIpaKAa1sEQcjyplnplQQihR5AAfsqWigEFLRRQBRRRQBRRRQBRRRQH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4" name="Picture 8" descr="http://img.tfd.com/ElMill/thumb/F0G-01-S295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9935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Bracket 14"/>
          <p:cNvSpPr/>
          <p:nvPr/>
        </p:nvSpPr>
        <p:spPr>
          <a:xfrm>
            <a:off x="4080511" y="2420888"/>
            <a:ext cx="45719" cy="1944216"/>
          </a:xfrm>
          <a:prstGeom prst="rightBracke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Bracket 21"/>
          <p:cNvSpPr/>
          <p:nvPr/>
        </p:nvSpPr>
        <p:spPr>
          <a:xfrm>
            <a:off x="4094233" y="4509120"/>
            <a:ext cx="45719" cy="792088"/>
          </a:xfrm>
          <a:prstGeom prst="rightBracke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139952" y="307070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Parvocellular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layers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9952" y="458286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Magnocellular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layers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AutoShape 13" descr="data:image/jpeg;base64,/9j/4AAQSkZJRgABAQAAAQABAAD/2wCEAAkGBhMSDxUTEhQWFRUVGBQYFxQYFxgZHBcYGRgXGxYYGBkXHSceIBsjGRcYIS8iIycpLCwwGR4xNTAqNigrLCkBCQoKDgwOGg8PGiwkHiQwNTAvLCw0KTAsLCosKSksLDApKSwsNSw0NCwqLDQsLCkvKSwqLSwsLyksKSwsKS8sLP/AABEIAKAAlgMBIgACEQEDEQH/xAAbAAABBQEBAAAAAAAAAAAAAAAAAQIDBAUGB//EAEQQAAIBAwMBBQUDBwsDBQAAAAECEQADIRIxQQQFEyJRYQYyQnGBI5GTFBVSobHR0jM0Q1NUYmNyktPxJILBFnODo+H/xAAaAQEAAgMBAAAAAAAAAAAAAAAAAQIDBAUG/8QALBEAAgECBAQFBAMAAAAAAAAAAAECAxESITHwBEFhwSJRcaHRgZGx4RMy8f/aAAwDAQACEQMRAD8A9xooooAooooAooooBDXD9N7T3EKReS93iEubjIq2XDnSGZBIDKGAUyZTHNdwahXpEAICqATJAUQT5mgOVX25caHe3bS05cAm42pQpVfEoXlm3EjAmJq37L+0r9VecEBQigQDILTMyROzAR6fd0BtruQMSQYGCdzPHMmshvaro0wjhyMRZU3IzGkm2CoM8EihF0jdornX9r8SnS32GMnurfnn7S4MYPyg0n/qi9uejf5d9YmM8a4486FP5YeaOjornx7Xhf5Xpuot/JUuRmM9y7HfG1aHZnb/AE/UT3N1XIALLMMoO2pGhh9RQspJ6M0KKQGloWCiiigCiiigCiiigCiiigCkNBNc513tK9wm30QVyDpbqGzatkEAhQCDcYEgQuAcFgcUKykoq7NjtLta106a7zqi7CdyfJQMsfQAmsHqPaDqLxC2LYsocd7eGpjsJWyp9d3YRBlTVXpOzQH712Ny6wIN5yCYg6lUEBEUcqoA8xIBq3dt744O/lBg5HkIyZmfSouc6rxbf9EUG7HW4J6hn6k7/aGV+HItKRaA8UA6TBgzVy14VGkBYGAsRAE+ELxJPoJImYp6dO7yVWZ3YwBu2ZK542mnm2vLlzI/k1kTwCzSJzvvnNQablOWbGzHPEmZxE5Pi8kAG2Duc01tzwBMyQCNzsT5qMmBIJ5pdKn4CAIOXAjCn4QY3Ez5UqWwJEOIjAKnOYgEBp8P1HmKkhpsM5yRGORGwxJBnx4/84qr2h0Nu7pNxQSplWkoUJg+B5DIYI2I3GDFWhYP9GVZhOI0tsRgEZ/ZvimomRGMx5EEscbCN/8AkTUBOS3+CPpO3LnSwOoc3bGB3xHjtGN7ukQyf34BXdgR4h1itORXL3tIBLEBQBJaAsEiZJBESflERsar+yvtFZt6+me/a02tLWWN1DNlxhJ1HNtgV393RUo6fDVpS8MjsqKzv/UXS/2iz+Kn8VKPaDpiYHUWZP8Aip++pN00KK59/aeOruWYULb8JZmZZfRaeAdOmNN5cTONopaA36KKKAKZdvBVLMQFUEkkwABuSTsIpxNcZ2j1v5bcx/NbbDiR1DqTk5H2SuoAHxtvgCRjqVFTjiYdV2o/WkhSU6UfPX1A8yAQyWjwPeeNgMNZtQqaVhVGIXTCj0jAgKTkQYG0U4DG+wMTGFxyQCMjfbHnTrNksD4iqDd5PrAUbzk+UY3qpx51J1XmJbUltKiTAlQTgZEExgbjM7DGanYIkBouPMwIChtic5J+87DGKY/VbqgKLnU0wzHzJIgT6kH5YFQqjTCAkrvGANt52Eic59DM1JW9tM98kPuX2fLNMcTCjIIxB40nOQCTxTUu4nf1+6ckkDw4O+xE+Kl8IwWZs4CyFEx8RGYIHuj6ZoMHPdqSTuXeTgDgAztiJxmoKu+t8/uBMx+r0jyifJjjbSoO1N7z4Z24B4yZ+HiROMFTNKbgPwEb5W405ifeG3i84FB8WFY5MhHABO+rQYgmCf8A9GKEN+TuBecQMRiI2PhwDIElYxgGMyKlty406vEB9m/LAZ0uRvO/3+WYFfHPM78b7g8qP30ouEEHMqQdjMAxHO4HMbnzoFJasUXMTtMeUgDIkk7gbbRkxBqu1wp1vTXOWe5Ybjw3EZgT/wDJaC5OMRVq8kXHAmAzfrPkOIMZ/wDFZ/azGLTScdT0Z+p6i0DnG63W44oZqMnGol1O2oIoFLNWO2Z9zsOybrXSks2+TBMKNWmY1aUQTvCgUVYbr7Yfuy6B41aCy6tMxOmZieaKAsUhpag67rEs2muXDCIpZj5ACTQGF7U9cWK9LbJDXATdYGClnIOnnXcIKLzGth7tRW7SqAEUKqgRpAACiYgqBiCfSFAwTVHoFc6r13F28wd1JHgAjTbHEIkA7jUGOJNX7SgnUcBfeYb6sQF9SdR3MBp5qLnHr1sc7LkOtkFZbCScDd3geFfuImTzk70ly9qyQIWIUEFV8iMRk41HEaoiKY1zUQSIJlVUGQBjAA/WR94NSkC2cw1zcL8KE8nzcztz95qDAn9vPfsgW3pAZyVA90DDMMic+6sH0I2+YzyACIGfAIjM8EGTPJ3OKhiTqJJLSdRI9YztEHbwjJycUveeIcnfTufhkRg7Y49Z3oVxZdN7sPPnEDygxuSYwJg6oxODgyKUPtq+GBvtECNsZz66gNjFPs9BcOAmkeZIBxpjb5Ez5xIOac/ZV0LgA+Q1bYiMgfuzsYoZFCdrqLIAuMDyzA408hcQQo5gzIhaGbB2g7ziYmPoNQbB4O21JcBBhlg7QYE5OmPTK+ewwKTk7zMbjO8SM8meYyYAoY2+QgiTqBPBJAJMBskQfFp1SI3A86j6y3cOEZQckg2y3IJAhhGzeYJzImKS42ZxEZ2OBBG5n4W3n3t6fc93mPTzwCcTmQTsdlyM0KKepCy35J723Mje0QMBT/WfeT7uDVDtbp7+i2O8T+cdGMWSu/UWInx+QQkc7A4rYuGGIkDJ3I8tIO/nnz9eKqdZDdR0yADx9QjcYFtLt07c+BBnaRnahsUneol1Ok7jqf661+A3+7Six1PN21+C3+7WhRVjuHNdb2Z1H5W72ZTUBLs6shACAKLenUrAhvT1zAK6SKKADXMe09/vb9vpfhWL97yhW+xQ/wCZ1ZvlZPnXSu4AJJgDcngVxXZt7vEbqWwepfvVJkabRGmyDP8AhoG2PvsIzUM1uJqYKbNRgSYWRMiTIj+8TIkxJ8vPMVG5B0qASNlHLT7zGTJJwZ2gx51HMLGPFGqBgJwpMcjM+QFWLJ05A+0YD/sUkb8ayTM4/VUHITxZb3vkPQaMCWuxlgCQsxKqW5JA3PqfKoQoGZ2MyDg+7mSdjBMyPKoUUbAKZmAIJJxuCZ58yYJEjmUtoM4e4JidkP7WfABjbH1DFdaZb9x1vpvCGcm2pjedTYOymdx5gnj1qxb6rT/Jppnl/eO8Eg5gmRn7oqlenVJMtnxNgmJyAfkMCPn4qC6ggbDOAJkSAcKDO5BiMCDkTQmM8GSy/JYPVuWjvGP3DnGB5grvtIwZoS8/DuNpJyOP0oG5gDz9KZobTJVvoG+f7WIG8QDOIqJWg8agDsBMQDjkZJ4jJHINCXOS1b9y+OsDgLegTGlxjOc+hkHYnbMTVUWtBZGkkQNiZENmBn0ABGZpgXjGxnfidwM/AAMDGJPK3rkgSc2yVMx7hkrMmJDKBJ9DzUkyndXlqt5lTtDrlDQwckbwjsM6g2RIkSAQIANRP2vbYEqLmY/o7uxII4/vfsMiYq7dH0gpEiBhlgAH/MYzjNLaJPd+ZKcnzVmAmJx6fdpqDFk5ev8AhWbthNTSLsF2I+yuj4/FHyXf5iBMzX6btG2e0LOLp7q3ecjurk+MW7a4A2kXBMecVoBuROSSY8/eyRPJxImTPNSezFvV1XVXBBCG1YWNvAveORkwD3qD5qak2+GSlUua35+t/o3fwbv8NA7ctn4bv4Nz+GtGkipOuYN32mUdc3T6kAS2S0t4tc2zAH6IVxnkmODRW03TgkEgSAQD6GJH6h91FAYvtjf/AOnFke91LpZHB0tJu/8A1K9UFtgQPCBCkgQJBgAYEQSAN4OcYp/a9/X14E+Hp7MnPx3yZ5GVt2j8hdnioy597acn5kYPh+ECcz6ZqrOPx005peRLMSTDEGTyC+Jz5CBO0QBk024h5hmJP6JmS8nmBjnGNhwW7hAxJnjmDyc8mTmPn4aUjUTPO5JwRjwzuEnTuPFMxmKGo7SQ5VwSp3mWByY94LJ8KbeLn7qTRkKBM/CBuJUmVJ2nefvFPs2y3oq+8ze6scFdvpwQeKsLf0sFtggOCe8YrquEcAHzHMY8qGRRTSby3yEtdAqAd40GJFtOdpnTv+zO9Tr1wXWFtaAgDMWwCInGkGTAzWZaSW0hXfWp1jwk+M/1sjCxt8qvdP2O5hnFsGQx99vEBCkSRED5zQzUnJ5Uo79SW32w2NSA6lZlCkkso5HhAmDtNWIt31yCGGYIhlnbeoLvZ10SdZfxh9MlSI+EZjT6GsxGYbStxA1wqHHiZveXx5Cj7qGSVWcPDUV11H3unKNoaIEMCQIIBQTHG2YGPulhQr84jyyJZcTG6DYD92p1X2tkNEOmSN4OJj6ZB+RrD6nplZhLOIjCO6iJmYWBtOYEhgcmjRr1IRg9cuXwTXUwIwCVPAO5jynbfbO3NP6C34reNpmBGQjnOP7wjJxmqJ7PXRGq7A0DF1+GAHxeo4x6zR0/ZdsBSHuwLb/0rjcAic4neecmKGGKjjT3qXgFgH4YBn0J3Ek8kmeYwMGrvsb05XorbN713Xeb53WLgfQMB8gBXNdrdlg2haRrga+9uyPtHxqgud86bQcwYjTMZrrrfYNsAANdAAAAF25gcDepR1ODgrYjUpDWf+Y0/TvfjXP30DsRBnXe/GufvqTfJ/zlb7w29a6wJKzxj6cj7x5iisvruyLz9SLgKIqq4DDUSdfdSGQjTM2/emYgRiaKAw7NzVc6i7zd6i4q7wRaC2hx6MMH7zipkYnzgAZzuePCN5PEbCs3sNy1myVUyy6weS94m6xPEAPMVq2LYgaR4Rt6YicRBIP0B+7GeWqzdSs31JSCZwYyfnyYgHHmeSfLd4IA1OxS2uJnLQcKuJ4GaR2BEsJUkgKBm4doHoNp4jnen99qIJmQEIVcMCSYQpwkZ+n3WNhJb77zI7954I0tbVVbQiqp0lCM6iYkjaauW+hBZrjxbRiGiIckgBpJ2nAgZqNESyA1wKbsgwo8Ks+NR3yfP7qrdZfLSbgkhbhhkcRnSukKTjJ9YM0L5Qznm/Ly9fhF9u0ltqBbQJb8Q1sIA0+SYYzBqvd65y2LwAJtwdiSxnRpAwY2J/4b0/RsT9mgEFTrHi1QmnBf3SDyJq2ey72CGXUAcknxGIm5C+I/TFMzJetNZJ26dtCG12pdUklXZYVtLAAqJIbxzBPPyq31lhLq94omJDDEsvxIf3eYrNbpO7ZVdbY1HSF0kypEuFIOSWE5p/QdcbbLJ8OlA40FTLTBIHhAAEeg32p6kRqNeCrp+GS9mdWQ6KY03Ewfd2J0roOZC4J+VVblkrrST4S0AZ8zgYzpPGcj5UdqJ3LnQjMQTcCIgYnUVyGYiAGEEciKZ1/aD6mP5O4V1VvEbRBgEZ+02Ag78feKyi3Bxk813/Y1m8I4lgOdtQ9OdIP0qaw2CDPuKBPGpgvz2ArP/L30/wA3fdfitcP/AJp5+hI86db7QuKJPTuIKz4rcACWPxAbpvzvzUGvBPF9Pkt9mWe87QXB09NaLf8AffwuBjFtGyP0ztNdYK5T2RvXV6c3W6e4X6h2vMdVrIYAW93BxaVBn1863Pzjd/s1z/VZ/jq56CjDBBI0KKz/AM43f7Nc/wBVn/co/OFz+zXP9Vr+OhlL80VgdR1t49Y1uzcVgqSyFQFtzo0At7xdvGYmAunAwSUByfs3ZP5PaTErbFsg8aCUed/jTyOB866C2AwgCVgmBnXvJmSYggT9B6V+1ez26W89xVnprrG45UEmzcMamKjJttEyPdJYnBlZeje3cVdLd4rspdQA8AjwAPbxpBEzMVS1jzj4aVKo78yVbpxhtTawirIB8A0rdG6xJgDYZqW1et2jGpQ6qoe5vpEwFWcnPJ+vlUFln06hpV7rMpZpEsD7oVeIBzM4qtc7etIYV2Y4YWrcPeOY7s2lUsqDcFo+dDJTbecd7/XU0k1Lo1axL6tAYSnhMBoy0nP/ABVroOxQIa4MwfApYqJOozPvGTzWZ2da6pzrW0LbHBv9RBfSJiLNo7x+k6/I1oD2XR89S9zqT+jcMW/wUhCP8warWOhR4ZO0pr6Pvuw+77VdKraRdDsMFbQa8VPkwtBtP1imL7YdNpDMzohyHe1dVI8y5XSB6kgVr2OnVFCooVRgKAAAPIAYFUvZ8/8ATJ6ah9FZgP1CpN8sXbaXbeDKsJDA+exUj9tYT9OEDLocABEJRicg4GnhSCCT60/qunHQv31saemY/b2h7tuT/LoNlAJ8YGIOrcGbXbVgKRdwCFYBiCQDBgwN8ahUM0eLpJxx2z7FPqWJs2ixUEMqO2ptMSCCCueBv50vUmdEGY7xJB5UxOx2/VFNEAXLfhVdCOgQGYU+9pPJ4+QoAIBVs6bjDhiQUWCQOSRMY3qDnN3+3untlFrg7tjwSCP9SkHf0OY+Leq/aNrvTb6Yf07BGg5FtBN9jvnTKzOC6eVWLltihB3DACSPkciQTJGcenNWvZWx3vUXup+FS1myfQEd8wjguoUf+0TzUJZmPhKbqVUnordzqbagCBgDjy+VOoFFXPRhRRRQFVuy7Rc3DbQuRBfQuojGC0TGB9wooHaNs3zZDDvAgcp5KTAJ8pM/caKAtVjdZ7I9JcLFrKgt7xTVbLf5jbK6vrWzRQGGPYzpMarRuRsLly7dH+m47D9VanR9DbtLotIqKNlRQoH0UAVYooRZBRRSGhITVHsdCqMpBEXL0A/ol2IPyg1i9qe0t2210aG0pdZe8AWNI6Y3YyZ1auYinW/a0hQCmtzd7oAMFBJNrSdsAd8J/wApPIoDpLtsMpVgCGBBB2IOCD9K5/sssqXOkYzcsQbRPx2d7LepEd23MpPxCrvYXbJ6hSTb7sjSY1BsMDGwEGQf1U7tnstrmi5aYJftT3bGSpBjVbcDJRgBMZBAIyKFZLErHPp0lu46E6m1hw0XLp0sQdSlgwAGVAEVXt9i2oiLgEr4S91Y0o23j2mIaKtr2jaDgdQ35KwMhLp0rMqSEuYt3BIwZ1CcrxUXWdo2lfStwdQ8yiWit14yUGhTgKfiYhRO9VscWXD1UkmjH67sxTFuyGN27d0IO8ugKQJLEB/dRdTb8RzXadB7K2LVpbai5CAAfa3c+ZMPuTk/OofZzsFrbtfvR31yQEB1Cyhg6A0DUxIBZoyQBsBW/FSlY3+D4d0YeLVmf+YLX+J+Ne/jo/MFr/E/Gvfx1o0VJumd+YLX+J+Ne/joHYVof1n413+OtGigKn5F/wBQLs7WymmPNg0z9KKt0UAGml6dWB212U79RbKCUuaFvmdltP3tsxznWsD9MeVAbwNE1xHQ9H2kQneXLkiC0BFBbX0use++pY/KI23wPdqP839enTqLRva/CoDMrBQlpQBEjDPrJYsdhg4FAd2DS1Q7E6drfT20YQVBBH1NX6AgudFbYEMimTJlQZMaZMjfTifLFRjsmzr191b1Y8WhZwQRmJwQD8xVuigI7PTKvuqF22AG221PIpaKAa1sEQcjyplnplQQihR5AAfsqWigEFLRRQBRRRQBRRRQBRRRQH//2Q=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5" descr="data:image/jpeg;base64,/9j/4AAQSkZJRgABAQAAAQABAAD/2wCEAAkGBhMSDxUTEhQWFRUVGBQYFxQYFxgZHBcYGRgXGxYYGBkXHSceIBsjGRcYIS8iIycpLCwwGR4xNTAqNigrLCkBCQoKDgwOGg8PGiwkHiQwNTAvLCw0KTAsLCosKSksLDApKSwsNSw0NCwqLDQsLCkvKSwqLSwsLyksKSwsKS8sLP/AABEIAKAAlgMBIgACEQEDEQH/xAAbAAABBQEBAAAAAAAAAAAAAAAAAQIDBAUGB//EAEQQAAIBAwMBBQUDBwsDBQAAAAECEQADIRIxQQQFEyJRYQYyQnGBI5GTFBVSobHR0jM0Q1NUYmNyktPxJILBFnODo+H/xAAaAQEAAgMBAAAAAAAAAAAAAAAAAQIDBAUG/8QALBEAAgECBAQFBAMAAAAAAAAAAAECAxESITHwBEFhwSJRcaHRgZGx4RMy8f/aAAwDAQACEQMRAD8A9xooooAooooAooooBDXD9N7T3EKReS93iEubjIq2XDnSGZBIDKGAUyZTHNdwahXpEAICqATJAUQT5mgOVX25caHe3bS05cAm42pQpVfEoXlm3EjAmJq37L+0r9VecEBQigQDILTMyROzAR6fd0BtruQMSQYGCdzPHMmshvaro0wjhyMRZU3IzGkm2CoM8EihF0jdornX9r8SnS32GMnurfnn7S4MYPyg0n/qi9uejf5d9YmM8a4486FP5YeaOjornx7Xhf5Xpuot/JUuRmM9y7HfG1aHZnb/AE/UT3N1XIALLMMoO2pGhh9RQspJ6M0KKQGloWCiiigCiiigCiiigCiiigCkNBNc513tK9wm30QVyDpbqGzatkEAhQCDcYEgQuAcFgcUKykoq7NjtLta106a7zqi7CdyfJQMsfQAmsHqPaDqLxC2LYsocd7eGpjsJWyp9d3YRBlTVXpOzQH712Ny6wIN5yCYg6lUEBEUcqoA8xIBq3dt744O/lBg5HkIyZmfSouc6rxbf9EUG7HW4J6hn6k7/aGV+HItKRaA8UA6TBgzVy14VGkBYGAsRAE+ELxJPoJImYp6dO7yVWZ3YwBu2ZK542mnm2vLlzI/k1kTwCzSJzvvnNQablOWbGzHPEmZxE5Pi8kAG2Duc01tzwBMyQCNzsT5qMmBIJ5pdKn4CAIOXAjCn4QY3Ez5UqWwJEOIjAKnOYgEBp8P1HmKkhpsM5yRGORGwxJBnx4/84qr2h0Nu7pNxQSplWkoUJg+B5DIYI2I3GDFWhYP9GVZhOI0tsRgEZ/ZvimomRGMx5EEscbCN/8AkTUBOS3+CPpO3LnSwOoc3bGB3xHjtGN7ukQyf34BXdgR4h1itORXL3tIBLEBQBJaAsEiZJBESflERsar+yvtFZt6+me/a02tLWWN1DNlxhJ1HNtgV393RUo6fDVpS8MjsqKzv/UXS/2iz+Kn8VKPaDpiYHUWZP8Aip++pN00KK59/aeOruWYULb8JZmZZfRaeAdOmNN5cTONopaA36KKKAKZdvBVLMQFUEkkwABuSTsIpxNcZ2j1v5bcx/NbbDiR1DqTk5H2SuoAHxtvgCRjqVFTjiYdV2o/WkhSU6UfPX1A8yAQyWjwPeeNgMNZtQqaVhVGIXTCj0jAgKTkQYG0U4DG+wMTGFxyQCMjfbHnTrNksD4iqDd5PrAUbzk+UY3qpx51J1XmJbUltKiTAlQTgZEExgbjM7DGanYIkBouPMwIChtic5J+87DGKY/VbqgKLnU0wzHzJIgT6kH5YFQqjTCAkrvGANt52Eic59DM1JW9tM98kPuX2fLNMcTCjIIxB40nOQCTxTUu4nf1+6ckkDw4O+xE+Kl8IwWZs4CyFEx8RGYIHuj6ZoMHPdqSTuXeTgDgAztiJxmoKu+t8/uBMx+r0jyifJjjbSoO1N7z4Z24B4yZ+HiROMFTNKbgPwEb5W405ifeG3i84FB8WFY5MhHABO+rQYgmCf8A9GKEN+TuBecQMRiI2PhwDIElYxgGMyKlty406vEB9m/LAZ0uRvO/3+WYFfHPM78b7g8qP30ouEEHMqQdjMAxHO4HMbnzoFJasUXMTtMeUgDIkk7gbbRkxBqu1wp1vTXOWe5Ybjw3EZgT/wDJaC5OMRVq8kXHAmAzfrPkOIMZ/wDFZ/azGLTScdT0Z+p6i0DnG63W44oZqMnGol1O2oIoFLNWO2Z9zsOybrXSks2+TBMKNWmY1aUQTvCgUVYbr7Yfuy6B41aCy6tMxOmZieaKAsUhpag67rEs2muXDCIpZj5ACTQGF7U9cWK9LbJDXATdYGClnIOnnXcIKLzGth7tRW7SqAEUKqgRpAACiYgqBiCfSFAwTVHoFc6r13F28wd1JHgAjTbHEIkA7jUGOJNX7SgnUcBfeYb6sQF9SdR3MBp5qLnHr1sc7LkOtkFZbCScDd3geFfuImTzk70ly9qyQIWIUEFV8iMRk41HEaoiKY1zUQSIJlVUGQBjAA/WR94NSkC2cw1zcL8KE8nzcztz95qDAn9vPfsgW3pAZyVA90DDMMic+6sH0I2+YzyACIGfAIjM8EGTPJ3OKhiTqJJLSdRI9YztEHbwjJycUveeIcnfTufhkRg7Y49Z3oVxZdN7sPPnEDygxuSYwJg6oxODgyKUPtq+GBvtECNsZz66gNjFPs9BcOAmkeZIBxpjb5Ez5xIOac/ZV0LgA+Q1bYiMgfuzsYoZFCdrqLIAuMDyzA408hcQQo5gzIhaGbB2g7ziYmPoNQbB4O21JcBBhlg7QYE5OmPTK+ewwKTk7zMbjO8SM8meYyYAoY2+QgiTqBPBJAJMBskQfFp1SI3A86j6y3cOEZQckg2y3IJAhhGzeYJzImKS42ZxEZ2OBBG5n4W3n3t6fc93mPTzwCcTmQTsdlyM0KKepCy35J723Mje0QMBT/WfeT7uDVDtbp7+i2O8T+cdGMWSu/UWInx+QQkc7A4rYuGGIkDJ3I8tIO/nnz9eKqdZDdR0yADx9QjcYFtLt07c+BBnaRnahsUneol1Ok7jqf661+A3+7Six1PN21+C3+7WhRVjuHNdb2Z1H5W72ZTUBLs6shACAKLenUrAhvT1zAK6SKKADXMe09/vb9vpfhWL97yhW+xQ/wCZ1ZvlZPnXSu4AJJgDcngVxXZt7vEbqWwepfvVJkabRGmyDP8AhoG2PvsIzUM1uJqYKbNRgSYWRMiTIj+8TIkxJ8vPMVG5B0qASNlHLT7zGTJJwZ2gx51HMLGPFGqBgJwpMcjM+QFWLJ05A+0YD/sUkb8ayTM4/VUHITxZb3vkPQaMCWuxlgCQsxKqW5JA3PqfKoQoGZ2MyDg+7mSdjBMyPKoUUbAKZmAIJJxuCZ58yYJEjmUtoM4e4JidkP7WfABjbH1DFdaZb9x1vpvCGcm2pjedTYOymdx5gnj1qxb6rT/Jppnl/eO8Eg5gmRn7oqlenVJMtnxNgmJyAfkMCPn4qC6ggbDOAJkSAcKDO5BiMCDkTQmM8GSy/JYPVuWjvGP3DnGB5grvtIwZoS8/DuNpJyOP0oG5gDz9KZobTJVvoG+f7WIG8QDOIqJWg8agDsBMQDjkZJ4jJHINCXOS1b9y+OsDgLegTGlxjOc+hkHYnbMTVUWtBZGkkQNiZENmBn0ABGZpgXjGxnfidwM/AAMDGJPK3rkgSc2yVMx7hkrMmJDKBJ9DzUkyndXlqt5lTtDrlDQwckbwjsM6g2RIkSAQIANRP2vbYEqLmY/o7uxII4/vfsMiYq7dH0gpEiBhlgAH/MYzjNLaJPd+ZKcnzVmAmJx6fdpqDFk5ev8AhWbthNTSLsF2I+yuj4/FHyXf5iBMzX6btG2e0LOLp7q3ecjurk+MW7a4A2kXBMecVoBuROSSY8/eyRPJxImTPNSezFvV1XVXBBCG1YWNvAveORkwD3qD5qak2+GSlUua35+t/o3fwbv8NA7ctn4bv4Nz+GtGkipOuYN32mUdc3T6kAS2S0t4tc2zAH6IVxnkmODRW03TgkEgSAQD6GJH6h91FAYvtjf/AOnFke91LpZHB0tJu/8A1K9UFtgQPCBCkgQJBgAYEQSAN4OcYp/a9/X14E+Hp7MnPx3yZ5GVt2j8hdnioy597acn5kYPh+ECcz6ZqrOPx005peRLMSTDEGTyC+Jz5CBO0QBk024h5hmJP6JmS8nmBjnGNhwW7hAxJnjmDyc8mTmPn4aUjUTPO5JwRjwzuEnTuPFMxmKGo7SQ5VwSp3mWByY94LJ8KbeLn7qTRkKBM/CBuJUmVJ2nefvFPs2y3oq+8ze6scFdvpwQeKsLf0sFtggOCe8YrquEcAHzHMY8qGRRTSby3yEtdAqAd40GJFtOdpnTv+zO9Tr1wXWFtaAgDMWwCInGkGTAzWZaSW0hXfWp1jwk+M/1sjCxt8qvdP2O5hnFsGQx99vEBCkSRED5zQzUnJ5Uo79SW32w2NSA6lZlCkkso5HhAmDtNWIt31yCGGYIhlnbeoLvZ10SdZfxh9MlSI+EZjT6GsxGYbStxA1wqHHiZveXx5Cj7qGSVWcPDUV11H3unKNoaIEMCQIIBQTHG2YGPulhQr84jyyJZcTG6DYD92p1X2tkNEOmSN4OJj6ZB+RrD6nplZhLOIjCO6iJmYWBtOYEhgcmjRr1IRg9cuXwTXUwIwCVPAO5jynbfbO3NP6C34reNpmBGQjnOP7wjJxmqJ7PXRGq7A0DF1+GAHxeo4x6zR0/ZdsBSHuwLb/0rjcAic4neecmKGGKjjT3qXgFgH4YBn0J3Ek8kmeYwMGrvsb05XorbN713Xeb53WLgfQMB8gBXNdrdlg2haRrga+9uyPtHxqgud86bQcwYjTMZrrrfYNsAANdAAAAF25gcDepR1ODgrYjUpDWf+Y0/TvfjXP30DsRBnXe/GufvqTfJ/zlb7w29a6wJKzxj6cj7x5iisvruyLz9SLgKIqq4DDUSdfdSGQjTM2/emYgRiaKAw7NzVc6i7zd6i4q7wRaC2hx6MMH7zipkYnzgAZzuePCN5PEbCs3sNy1myVUyy6weS94m6xPEAPMVq2LYgaR4Rt6YicRBIP0B+7GeWqzdSs31JSCZwYyfnyYgHHmeSfLd4IA1OxS2uJnLQcKuJ4GaR2BEsJUkgKBm4doHoNp4jnen99qIJmQEIVcMCSYQpwkZ+n3WNhJb77zI7954I0tbVVbQiqp0lCM6iYkjaauW+hBZrjxbRiGiIckgBpJ2nAgZqNESyA1wKbsgwo8Ks+NR3yfP7qrdZfLSbgkhbhhkcRnSukKTjJ9YM0L5Qznm/Ly9fhF9u0ltqBbQJb8Q1sIA0+SYYzBqvd65y2LwAJtwdiSxnRpAwY2J/4b0/RsT9mgEFTrHi1QmnBf3SDyJq2ey72CGXUAcknxGIm5C+I/TFMzJetNZJ26dtCG12pdUklXZYVtLAAqJIbxzBPPyq31lhLq94omJDDEsvxIf3eYrNbpO7ZVdbY1HSF0kypEuFIOSWE5p/QdcbbLJ8OlA40FTLTBIHhAAEeg32p6kRqNeCrp+GS9mdWQ6KY03Ewfd2J0roOZC4J+VVblkrrST4S0AZ8zgYzpPGcj5UdqJ3LnQjMQTcCIgYnUVyGYiAGEEciKZ1/aD6mP5O4V1VvEbRBgEZ+02Ag78feKyi3Bxk813/Y1m8I4lgOdtQ9OdIP0qaw2CDPuKBPGpgvz2ArP/L30/wA3fdfitcP/AJp5+hI86db7QuKJPTuIKz4rcACWPxAbpvzvzUGvBPF9Pkt9mWe87QXB09NaLf8AffwuBjFtGyP0ztNdYK5T2RvXV6c3W6e4X6h2vMdVrIYAW93BxaVBn1863Pzjd/s1z/VZ/jq56CjDBBI0KKz/AM43f7Nc/wBVn/co/OFz+zXP9Vr+OhlL80VgdR1t49Y1uzcVgqSyFQFtzo0At7xdvGYmAunAwSUByfs3ZP5PaTErbFsg8aCUed/jTyOB866C2AwgCVgmBnXvJmSYggT9B6V+1ez26W89xVnprrG45UEmzcMamKjJttEyPdJYnBlZeje3cVdLd4rspdQA8AjwAPbxpBEzMVS1jzj4aVKo78yVbpxhtTawirIB8A0rdG6xJgDYZqW1et2jGpQ6qoe5vpEwFWcnPJ+vlUFln06hpV7rMpZpEsD7oVeIBzM4qtc7etIYV2Y4YWrcPeOY7s2lUsqDcFo+dDJTbecd7/XU0k1Lo1axL6tAYSnhMBoy0nP/ABVroOxQIa4MwfApYqJOozPvGTzWZ2da6pzrW0LbHBv9RBfSJiLNo7x+k6/I1oD2XR89S9zqT+jcMW/wUhCP8warWOhR4ZO0pr6Pvuw+77VdKraRdDsMFbQa8VPkwtBtP1imL7YdNpDMzohyHe1dVI8y5XSB6kgVr2OnVFCooVRgKAAAPIAYFUvZ8/8ATJ6ah9FZgP1CpN8sXbaXbeDKsJDA+exUj9tYT9OEDLocABEJRicg4GnhSCCT60/qunHQv31saemY/b2h7tuT/LoNlAJ8YGIOrcGbXbVgKRdwCFYBiCQDBgwN8ahUM0eLpJxx2z7FPqWJs2ixUEMqO2ptMSCCCueBv50vUmdEGY7xJB5UxOx2/VFNEAXLfhVdCOgQGYU+9pPJ4+QoAIBVs6bjDhiQUWCQOSRMY3qDnN3+3untlFrg7tjwSCP9SkHf0OY+Leq/aNrvTb6Yf07BGg5FtBN9jvnTKzOC6eVWLltihB3DACSPkciQTJGcenNWvZWx3vUXup+FS1myfQEd8wjguoUf+0TzUJZmPhKbqVUnordzqbagCBgDjy+VOoFFXPRhRRRQFVuy7Rc3DbQuRBfQuojGC0TGB9wooHaNs3zZDDvAgcp5KTAJ8pM/caKAtVjdZ7I9JcLFrKgt7xTVbLf5jbK6vrWzRQGGPYzpMarRuRsLly7dH+m47D9VanR9DbtLotIqKNlRQoH0UAVYooRZBRRSGhITVHsdCqMpBEXL0A/ol2IPyg1i9qe0t2210aG0pdZe8AWNI6Y3YyZ1auYinW/a0hQCmtzd7oAMFBJNrSdsAd8J/wApPIoDpLtsMpVgCGBBB2IOCD9K5/sssqXOkYzcsQbRPx2d7LepEd23MpPxCrvYXbJ6hSTb7sjSY1BsMDGwEGQf1U7tnstrmi5aYJftT3bGSpBjVbcDJRgBMZBAIyKFZLErHPp0lu46E6m1hw0XLp0sQdSlgwAGVAEVXt9i2oiLgEr4S91Y0o23j2mIaKtr2jaDgdQ35KwMhLp0rMqSEuYt3BIwZ1CcrxUXWdo2lfStwdQ8yiWit14yUGhTgKfiYhRO9VscWXD1UkmjH67sxTFuyGN27d0IO8ugKQJLEB/dRdTb8RzXadB7K2LVpbai5CAAfa3c+ZMPuTk/OofZzsFrbtfvR31yQEB1Cyhg6A0DUxIBZoyQBsBW/FSlY3+D4d0YeLVmf+YLX+J+Ne/jo/MFr/E/Gvfx1o0VJumd+YLX+J+Ne/joHYVof1n413+OtGigKn5F/wBQLs7WymmPNg0z9KKt0UAGml6dWB212U79RbKCUuaFvmdltP3tsxznWsD9MeVAbwNE1xHQ9H2kQneXLkiC0BFBbX0use++pY/KI23wPdqP839enTqLRva/CoDMrBQlpQBEjDPrJYsdhg4FAd2DS1Q7E6drfT20YQVBBH1NX6AgudFbYEMimTJlQZMaZMjfTifLFRjsmzr191b1Y8WhZwQRmJwQD8xVuigI7PTKvuqF22AG221PIpaKAa1sEQcjyplnplQQihR5AAfsqWigEFLRRQBRRRQBRRRQBRRRQH//2Q==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7" descr="data:image/jpeg;base64,/9j/4AAQSkZJRgABAQAAAQABAAD/2wCEAAkGBhMSDxUTEhQWFRUVGBQYFxQYFxgZHBcYGRgXGxYYGBkXHSceIBsjGRcYIS8iIycpLCwwGR4xNTAqNigrLCkBCQoKDgwOGg8PGiwkHiQwNTAvLCw0KTAsLCosKSksLDApKSwsNSw0NCwqLDQsLCkvKSwqLSwsLyksKSwsKS8sLP/AABEIAKAAlgMBIgACEQEDEQH/xAAbAAABBQEBAAAAAAAAAAAAAAAAAQIDBAUGB//EAEQQAAIBAwMBBQUDBwsDBQAAAAECEQADIRIxQQQFEyJRYQYyQnGBI5GTFBVSobHR0jM0Q1NUYmNyktPxJILBFnODo+H/xAAaAQEAAgMBAAAAAAAAAAAAAAAAAQIDBAUG/8QALBEAAgECBAQFBAMAAAAAAAAAAAECAxESITHwBEFhwSJRcaHRgZGx4RMy8f/aAAwDAQACEQMRAD8A9xooooAooooAooooBDXD9N7T3EKReS93iEubjIq2XDnSGZBIDKGAUyZTHNdwahXpEAICqATJAUQT5mgOVX25caHe3bS05cAm42pQpVfEoXlm3EjAmJq37L+0r9VecEBQigQDILTMyROzAR6fd0BtruQMSQYGCdzPHMmshvaro0wjhyMRZU3IzGkm2CoM8EihF0jdornX9r8SnS32GMnurfnn7S4MYPyg0n/qi9uejf5d9YmM8a4486FP5YeaOjornx7Xhf5Xpuot/JUuRmM9y7HfG1aHZnb/AE/UT3N1XIALLMMoO2pGhh9RQspJ6M0KKQGloWCiiigCiiigCiiigCiiigCkNBNc513tK9wm30QVyDpbqGzatkEAhQCDcYEgQuAcFgcUKykoq7NjtLta106a7zqi7CdyfJQMsfQAmsHqPaDqLxC2LYsocd7eGpjsJWyp9d3YRBlTVXpOzQH712Ny6wIN5yCYg6lUEBEUcqoA8xIBq3dt744O/lBg5HkIyZmfSouc6rxbf9EUG7HW4J6hn6k7/aGV+HItKRaA8UA6TBgzVy14VGkBYGAsRAE+ELxJPoJImYp6dO7yVWZ3YwBu2ZK542mnm2vLlzI/k1kTwCzSJzvvnNQablOWbGzHPEmZxE5Pi8kAG2Duc01tzwBMyQCNzsT5qMmBIJ5pdKn4CAIOXAjCn4QY3Ez5UqWwJEOIjAKnOYgEBp8P1HmKkhpsM5yRGORGwxJBnx4/84qr2h0Nu7pNxQSplWkoUJg+B5DIYI2I3GDFWhYP9GVZhOI0tsRgEZ/ZvimomRGMx5EEscbCN/8AkTUBOS3+CPpO3LnSwOoc3bGB3xHjtGN7ukQyf34BXdgR4h1itORXL3tIBLEBQBJaAsEiZJBESflERsar+yvtFZt6+me/a02tLWWN1DNlxhJ1HNtgV393RUo6fDVpS8MjsqKzv/UXS/2iz+Kn8VKPaDpiYHUWZP8Aip++pN00KK59/aeOruWYULb8JZmZZfRaeAdOmNN5cTONopaA36KKKAKZdvBVLMQFUEkkwABuSTsIpxNcZ2j1v5bcx/NbbDiR1DqTk5H2SuoAHxtvgCRjqVFTjiYdV2o/WkhSU6UfPX1A8yAQyWjwPeeNgMNZtQqaVhVGIXTCj0jAgKTkQYG0U4DG+wMTGFxyQCMjfbHnTrNksD4iqDd5PrAUbzk+UY3qpx51J1XmJbUltKiTAlQTgZEExgbjM7DGanYIkBouPMwIChtic5J+87DGKY/VbqgKLnU0wzHzJIgT6kH5YFQqjTCAkrvGANt52Eic59DM1JW9tM98kPuX2fLNMcTCjIIxB40nOQCTxTUu4nf1+6ckkDw4O+xE+Kl8IwWZs4CyFEx8RGYIHuj6ZoMHPdqSTuXeTgDgAztiJxmoKu+t8/uBMx+r0jyifJjjbSoO1N7z4Z24B4yZ+HiROMFTNKbgPwEb5W405ifeG3i84FB8WFY5MhHABO+rQYgmCf8A9GKEN+TuBecQMRiI2PhwDIElYxgGMyKlty406vEB9m/LAZ0uRvO/3+WYFfHPM78b7g8qP30ouEEHMqQdjMAxHO4HMbnzoFJasUXMTtMeUgDIkk7gbbRkxBqu1wp1vTXOWe5Ybjw3EZgT/wDJaC5OMRVq8kXHAmAzfrPkOIMZ/wDFZ/azGLTScdT0Z+p6i0DnG63W44oZqMnGol1O2oIoFLNWO2Z9zsOybrXSks2+TBMKNWmY1aUQTvCgUVYbr7Yfuy6B41aCy6tMxOmZieaKAsUhpag67rEs2muXDCIpZj5ACTQGF7U9cWK9LbJDXATdYGClnIOnnXcIKLzGth7tRW7SqAEUKqgRpAACiYgqBiCfSFAwTVHoFc6r13F28wd1JHgAjTbHEIkA7jUGOJNX7SgnUcBfeYb6sQF9SdR3MBp5qLnHr1sc7LkOtkFZbCScDd3geFfuImTzk70ly9qyQIWIUEFV8iMRk41HEaoiKY1zUQSIJlVUGQBjAA/WR94NSkC2cw1zcL8KE8nzcztz95qDAn9vPfsgW3pAZyVA90DDMMic+6sH0I2+YzyACIGfAIjM8EGTPJ3OKhiTqJJLSdRI9YztEHbwjJycUveeIcnfTufhkRg7Y49Z3oVxZdN7sPPnEDygxuSYwJg6oxODgyKUPtq+GBvtECNsZz66gNjFPs9BcOAmkeZIBxpjb5Ez5xIOac/ZV0LgA+Q1bYiMgfuzsYoZFCdrqLIAuMDyzA408hcQQo5gzIhaGbB2g7ziYmPoNQbB4O21JcBBhlg7QYE5OmPTK+ewwKTk7zMbjO8SM8meYyYAoY2+QgiTqBPBJAJMBskQfFp1SI3A86j6y3cOEZQckg2y3IJAhhGzeYJzImKS42ZxEZ2OBBG5n4W3n3t6fc93mPTzwCcTmQTsdlyM0KKepCy35J723Mje0QMBT/WfeT7uDVDtbp7+i2O8T+cdGMWSu/UWInx+QQkc7A4rYuGGIkDJ3I8tIO/nnz9eKqdZDdR0yADx9QjcYFtLt07c+BBnaRnahsUneol1Ok7jqf661+A3+7Six1PN21+C3+7WhRVjuHNdb2Z1H5W72ZTUBLs6shACAKLenUrAhvT1zAK6SKKADXMe09/vb9vpfhWL97yhW+xQ/wCZ1ZvlZPnXSu4AJJgDcngVxXZt7vEbqWwepfvVJkabRGmyDP8AhoG2PvsIzUM1uJqYKbNRgSYWRMiTIj+8TIkxJ8vPMVG5B0qASNlHLT7zGTJJwZ2gx51HMLGPFGqBgJwpMcjM+QFWLJ05A+0YD/sUkb8ayTM4/VUHITxZb3vkPQaMCWuxlgCQsxKqW5JA3PqfKoQoGZ2MyDg+7mSdjBMyPKoUUbAKZmAIJJxuCZ58yYJEjmUtoM4e4JidkP7WfABjbH1DFdaZb9x1vpvCGcm2pjedTYOymdx5gnj1qxb6rT/Jppnl/eO8Eg5gmRn7oqlenVJMtnxNgmJyAfkMCPn4qC6ggbDOAJkSAcKDO5BiMCDkTQmM8GSy/JYPVuWjvGP3DnGB5grvtIwZoS8/DuNpJyOP0oG5gDz9KZobTJVvoG+f7WIG8QDOIqJWg8agDsBMQDjkZJ4jJHINCXOS1b9y+OsDgLegTGlxjOc+hkHYnbMTVUWtBZGkkQNiZENmBn0ABGZpgXjGxnfidwM/AAMDGJPK3rkgSc2yVMx7hkrMmJDKBJ9DzUkyndXlqt5lTtDrlDQwckbwjsM6g2RIkSAQIANRP2vbYEqLmY/o7uxII4/vfsMiYq7dH0gpEiBhlgAH/MYzjNLaJPd+ZKcnzVmAmJx6fdpqDFk5ev8AhWbthNTSLsF2I+yuj4/FHyXf5iBMzX6btG2e0LOLp7q3ecjurk+MW7a4A2kXBMecVoBuROSSY8/eyRPJxImTPNSezFvV1XVXBBCG1YWNvAveORkwD3qD5qak2+GSlUua35+t/o3fwbv8NA7ctn4bv4Nz+GtGkipOuYN32mUdc3T6kAS2S0t4tc2zAH6IVxnkmODRW03TgkEgSAQD6GJH6h91FAYvtjf/AOnFke91LpZHB0tJu/8A1K9UFtgQPCBCkgQJBgAYEQSAN4OcYp/a9/X14E+Hp7MnPx3yZ5GVt2j8hdnioy597acn5kYPh+ECcz6ZqrOPx005peRLMSTDEGTyC+Jz5CBO0QBk024h5hmJP6JmS8nmBjnGNhwW7hAxJnjmDyc8mTmPn4aUjUTPO5JwRjwzuEnTuPFMxmKGo7SQ5VwSp3mWByY94LJ8KbeLn7qTRkKBM/CBuJUmVJ2nefvFPs2y3oq+8ze6scFdvpwQeKsLf0sFtggOCe8YrquEcAHzHMY8qGRRTSby3yEtdAqAd40GJFtOdpnTv+zO9Tr1wXWFtaAgDMWwCInGkGTAzWZaSW0hXfWp1jwk+M/1sjCxt8qvdP2O5hnFsGQx99vEBCkSRED5zQzUnJ5Uo79SW32w2NSA6lZlCkkso5HhAmDtNWIt31yCGGYIhlnbeoLvZ10SdZfxh9MlSI+EZjT6GsxGYbStxA1wqHHiZveXx5Cj7qGSVWcPDUV11H3unKNoaIEMCQIIBQTHG2YGPulhQr84jyyJZcTG6DYD92p1X2tkNEOmSN4OJj6ZB+RrD6nplZhLOIjCO6iJmYWBtOYEhgcmjRr1IRg9cuXwTXUwIwCVPAO5jynbfbO3NP6C34reNpmBGQjnOP7wjJxmqJ7PXRGq7A0DF1+GAHxeo4x6zR0/ZdsBSHuwLb/0rjcAic4neecmKGGKjjT3qXgFgH4YBn0J3Ek8kmeYwMGrvsb05XorbN713Xeb53WLgfQMB8gBXNdrdlg2haRrga+9uyPtHxqgud86bQcwYjTMZrrrfYNsAANdAAAAF25gcDepR1ODgrYjUpDWf+Y0/TvfjXP30DsRBnXe/GufvqTfJ/zlb7w29a6wJKzxj6cj7x5iisvruyLz9SLgKIqq4DDUSdfdSGQjTM2/emYgRiaKAw7NzVc6i7zd6i4q7wRaC2hx6MMH7zipkYnzgAZzuePCN5PEbCs3sNy1myVUyy6weS94m6xPEAPMVq2LYgaR4Rt6YicRBIP0B+7GeWqzdSs31JSCZwYyfnyYgHHmeSfLd4IA1OxS2uJnLQcKuJ4GaR2BEsJUkgKBm4doHoNp4jnen99qIJmQEIVcMCSYQpwkZ+n3WNhJb77zI7954I0tbVVbQiqp0lCM6iYkjaauW+hBZrjxbRiGiIckgBpJ2nAgZqNESyA1wKbsgwo8Ks+NR3yfP7qrdZfLSbgkhbhhkcRnSukKTjJ9YM0L5Qznm/Ly9fhF9u0ltqBbQJb8Q1sIA0+SYYzBqvd65y2LwAJtwdiSxnRpAwY2J/4b0/RsT9mgEFTrHi1QmnBf3SDyJq2ey72CGXUAcknxGIm5C+I/TFMzJetNZJ26dtCG12pdUklXZYVtLAAqJIbxzBPPyq31lhLq94omJDDEsvxIf3eYrNbpO7ZVdbY1HSF0kypEuFIOSWE5p/QdcbbLJ8OlA40FTLTBIHhAAEeg32p6kRqNeCrp+GS9mdWQ6KY03Ewfd2J0roOZC4J+VVblkrrST4S0AZ8zgYzpPGcj5UdqJ3LnQjMQTcCIgYnUVyGYiAGEEciKZ1/aD6mP5O4V1VvEbRBgEZ+02Ag78feKyi3Bxk813/Y1m8I4lgOdtQ9OdIP0qaw2CDPuKBPGpgvz2ArP/L30/wA3fdfitcP/AJp5+hI86db7QuKJPTuIKz4rcACWPxAbpvzvzUGvBPF9Pkt9mWe87QXB09NaLf8AffwuBjFtGyP0ztNdYK5T2RvXV6c3W6e4X6h2vMdVrIYAW93BxaVBn1863Pzjd/s1z/VZ/jq56CjDBBI0KKz/AM43f7Nc/wBVn/co/OFz+zXP9Vr+OhlL80VgdR1t49Y1uzcVgqSyFQFtzo0At7xdvGYmAunAwSUByfs3ZP5PaTErbFsg8aCUed/jTyOB866C2AwgCVgmBnXvJmSYggT9B6V+1ez26W89xVnprrG45UEmzcMamKjJttEyPdJYnBlZeje3cVdLd4rspdQA8AjwAPbxpBEzMVS1jzj4aVKo78yVbpxhtTawirIB8A0rdG6xJgDYZqW1et2jGpQ6qoe5vpEwFWcnPJ+vlUFln06hpV7rMpZpEsD7oVeIBzM4qtc7etIYV2Y4YWrcPeOY7s2lUsqDcFo+dDJTbecd7/XU0k1Lo1axL6tAYSnhMBoy0nP/ABVroOxQIa4MwfApYqJOozPvGTzWZ2da6pzrW0LbHBv9RBfSJiLNo7x+k6/I1oD2XR89S9zqT+jcMW/wUhCP8warWOhR4ZO0pr6Pvuw+77VdKraRdDsMFbQa8VPkwtBtP1imL7YdNpDMzohyHe1dVI8y5XSB6kgVr2OnVFCooVRgKAAAPIAYFUvZ8/8ATJ6ah9FZgP1CpN8sXbaXbeDKsJDA+exUj9tYT9OEDLocABEJRicg4GnhSCCT60/qunHQv31saemY/b2h7tuT/LoNlAJ8YGIOrcGbXbVgKRdwCFYBiCQDBgwN8ahUM0eLpJxx2z7FPqWJs2ixUEMqO2ptMSCCCueBv50vUmdEGY7xJB5UxOx2/VFNEAXLfhVdCOgQGYU+9pPJ4+QoAIBVs6bjDhiQUWCQOSRMY3qDnN3+3untlFrg7tjwSCP9SkHf0OY+Leq/aNrvTb6Yf07BGg5FtBN9jvnTKzOC6eVWLltihB3DACSPkciQTJGcenNWvZWx3vUXup+FS1myfQEd8wjguoUf+0TzUJZmPhKbqVUnordzqbagCBgDjy+VOoFFXPRhRRRQFVuy7Rc3DbQuRBfQuojGC0TGB9wooHaNs3zZDDvAgcp5KTAJ8pM/caKAtVjdZ7I9JcLFrKgt7xTVbLf5jbK6vrWzRQGGPYzpMarRuRsLly7dH+m47D9VanR9DbtLotIqKNlRQoH0UAVYooRZBRRSGhITVHsdCqMpBEXL0A/ol2IPyg1i9qe0t2210aG0pdZe8AWNI6Y3YyZ1auYinW/a0hQCmtzd7oAMFBJNrSdsAd8J/wApPIoDpLtsMpVgCGBBB2IOCD9K5/sssqXOkYzcsQbRPx2d7LepEd23MpPxCrvYXbJ6hSTb7sjSY1BsMDGwEGQf1U7tnstrmi5aYJftT3bGSpBjVbcDJRgBMZBAIyKFZLErHPp0lu46E6m1hw0XLp0sQdSlgwAGVAEVXt9i2oiLgEr4S91Y0o23j2mIaKtr2jaDgdQ35KwMhLp0rMqSEuYt3BIwZ1CcrxUXWdo2lfStwdQ8yiWit14yUGhTgKfiYhRO9VscWXD1UkmjH67sxTFuyGN27d0IO8ugKQJLEB/dRdTb8RzXadB7K2LVpbai5CAAfa3c+ZMPuTk/OofZzsFrbtfvR31yQEB1Cyhg6A0DUxIBZoyQBsBW/FSlY3+D4d0YeLVmf+YLX+J+Ne/jo/MFr/E/Gvfx1o0VJumd+YLX+J+Ne/joHYVof1n413+OtGigKn5F/wBQLs7WymmPNg0z9KKt0UAGml6dWB212U79RbKCUuaFvmdltP3tsxznWsD9MeVAbwNE1xHQ9H2kQneXLkiC0BFBbX0use++pY/KI23wPdqP839enTqLRva/CoDMrBQlpQBEjDPrJYsdhg4FAd2DS1Q7E6drfT20YQVBBH1NX6AgudFbYEMimTJlQZMaZMjfTifLFRjsmzr191b1Y8WhZwQRmJwQD8xVuigI7PTKvuqF22AG221PIpaKAa1sEQcjyplnplQQihR5AAfsqWigEFLRRQBRRRQBRRRQBRRRQH//2Q==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mbfys.ru.nl/staff/j.vangisbergen/endnote/endnotepdfs/colleges/CAPUT%20VISUEEL/PLAATJES%20EN%20FILES/connecties_lagen_CG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9" y="1055682"/>
            <a:ext cx="4200401" cy="57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Lateral Geniculate Nucleus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Information from the contralateral eye goes to layers 1, 4 and 6</a:t>
            </a:r>
          </a:p>
          <a:p>
            <a:endParaRPr lang="en-GB" dirty="0" smtClean="0"/>
          </a:p>
          <a:p>
            <a:r>
              <a:rPr lang="en-GB" dirty="0" smtClean="0"/>
              <a:t>Information from the </a:t>
            </a:r>
            <a:r>
              <a:rPr lang="en-GB" dirty="0" err="1" smtClean="0"/>
              <a:t>ipsilateral</a:t>
            </a:r>
            <a:r>
              <a:rPr lang="en-GB" dirty="0" smtClean="0"/>
              <a:t> eye goes to layers 2, 3 and 5</a:t>
            </a:r>
          </a:p>
          <a:p>
            <a:endParaRPr lang="en-GB" dirty="0"/>
          </a:p>
        </p:txBody>
      </p:sp>
      <p:sp>
        <p:nvSpPr>
          <p:cNvPr id="2" name="AutoShape 4" descr="data:image/jpeg;base64,/9j/4AAQSkZJRgABAQAAAQABAAD/2wCEAAkGBhMSDxUTEhQWFRUVGBQYFxQYFxgZHBcYGRgXGxYYGBkXHSceIBsjGRcYIS8iIycpLCwwGR4xNTAqNigrLCkBCQoKDgwOGg8PGiwkHiQwNTAvLCw0KTAsLCosKSksLDApKSwsNSw0NCwqLDQsLCkvKSwqLSwsLyksKSwsKS8sLP/AABEIAKAAlgMBIgACEQEDEQH/xAAbAAABBQEBAAAAAAAAAAAAAAAAAQIDBAUGB//EAEQQAAIBAwMBBQUDBwsDBQAAAAECEQADIRIxQQQFEyJRYQYyQnGBI5GTFBVSobHR0jM0Q1NUYmNyktPxJILBFnODo+H/xAAaAQEAAgMBAAAAAAAAAAAAAAAAAQIDBAUG/8QALBEAAgECBAQFBAMAAAAAAAAAAAECAxESITHwBEFhwSJRcaHRgZGx4RMy8f/aAAwDAQACEQMRAD8A9xooooAooooAooooBDXD9N7T3EKReS93iEubjIq2XDnSGZBIDKGAUyZTHNdwahXpEAICqATJAUQT5mgOVX25caHe3bS05cAm42pQpVfEoXlm3EjAmJq37L+0r9VecEBQigQDILTMyROzAR6fd0BtruQMSQYGCdzPHMmshvaro0wjhyMRZU3IzGkm2CoM8EihF0jdornX9r8SnS32GMnurfnn7S4MYPyg0n/qi9uejf5d9YmM8a4486FP5YeaOjornx7Xhf5Xpuot/JUuRmM9y7HfG1aHZnb/AE/UT3N1XIALLMMoO2pGhh9RQspJ6M0KKQGloWCiiigCiiigCiiigCiiigCkNBNc513tK9wm30QVyDpbqGzatkEAhQCDcYEgQuAcFgcUKykoq7NjtLta106a7zqi7CdyfJQMsfQAmsHqPaDqLxC2LYsocd7eGpjsJWyp9d3YRBlTVXpOzQH712Ny6wIN5yCYg6lUEBEUcqoA8xIBq3dt744O/lBg5HkIyZmfSouc6rxbf9EUG7HW4J6hn6k7/aGV+HItKRaA8UA6TBgzVy14VGkBYGAsRAE+ELxJPoJImYp6dO7yVWZ3YwBu2ZK542mnm2vLlzI/k1kTwCzSJzvvnNQablOWbGzHPEmZxE5Pi8kAG2Duc01tzwBMyQCNzsT5qMmBIJ5pdKn4CAIOXAjCn4QY3Ez5UqWwJEOIjAKnOYgEBp8P1HmKkhpsM5yRGORGwxJBnx4/84qr2h0Nu7pNxQSplWkoUJg+B5DIYI2I3GDFWhYP9GVZhOI0tsRgEZ/ZvimomRGMx5EEscbCN/8AkTUBOS3+CPpO3LnSwOoc3bGB3xHjtGN7ukQyf34BXdgR4h1itORXL3tIBLEBQBJaAsEiZJBESflERsar+yvtFZt6+me/a02tLWWN1DNlxhJ1HNtgV393RUo6fDVpS8MjsqKzv/UXS/2iz+Kn8VKPaDpiYHUWZP8Aip++pN00KK59/aeOruWYULb8JZmZZfRaeAdOmNN5cTONopaA36KKKAKZdvBVLMQFUEkkwABuSTsIpxNcZ2j1v5bcx/NbbDiR1DqTk5H2SuoAHxtvgCRjqVFTjiYdV2o/WkhSU6UfPX1A8yAQyWjwPeeNgMNZtQqaVhVGIXTCj0jAgKTkQYG0U4DG+wMTGFxyQCMjfbHnTrNksD4iqDd5PrAUbzk+UY3qpx51J1XmJbUltKiTAlQTgZEExgbjM7DGanYIkBouPMwIChtic5J+87DGKY/VbqgKLnU0wzHzJIgT6kH5YFQqjTCAkrvGANt52Eic59DM1JW9tM98kPuX2fLNMcTCjIIxB40nOQCTxTUu4nf1+6ckkDw4O+xE+Kl8IwWZs4CyFEx8RGYIHuj6ZoMHPdqSTuXeTgDgAztiJxmoKu+t8/uBMx+r0jyifJjjbSoO1N7z4Z24B4yZ+HiROMFTNKbgPwEb5W405ifeG3i84FB8WFY5MhHABO+rQYgmCf8A9GKEN+TuBecQMRiI2PhwDIElYxgGMyKlty406vEB9m/LAZ0uRvO/3+WYFfHPM78b7g8qP30ouEEHMqQdjMAxHO4HMbnzoFJasUXMTtMeUgDIkk7gbbRkxBqu1wp1vTXOWe5Ybjw3EZgT/wDJaC5OMRVq8kXHAmAzfrPkOIMZ/wDFZ/azGLTScdT0Z+p6i0DnG63W44oZqMnGol1O2oIoFLNWO2Z9zsOybrXSks2+TBMKNWmY1aUQTvCgUVYbr7Yfuy6B41aCy6tMxOmZieaKAsUhpag67rEs2muXDCIpZj5ACTQGF7U9cWK9LbJDXATdYGClnIOnnXcIKLzGth7tRW7SqAEUKqgRpAACiYgqBiCfSFAwTVHoFc6r13F28wd1JHgAjTbHEIkA7jUGOJNX7SgnUcBfeYb6sQF9SdR3MBp5qLnHr1sc7LkOtkFZbCScDd3geFfuImTzk70ly9qyQIWIUEFV8iMRk41HEaoiKY1zUQSIJlVUGQBjAA/WR94NSkC2cw1zcL8KE8nzcztz95qDAn9vPfsgW3pAZyVA90DDMMic+6sH0I2+YzyACIGfAIjM8EGTPJ3OKhiTqJJLSdRI9YztEHbwjJycUveeIcnfTufhkRg7Y49Z3oVxZdN7sPPnEDygxuSYwJg6oxODgyKUPtq+GBvtECNsZz66gNjFPs9BcOAmkeZIBxpjb5Ez5xIOac/ZV0LgA+Q1bYiMgfuzsYoZFCdrqLIAuMDyzA408hcQQo5gzIhaGbB2g7ziYmPoNQbB4O21JcBBhlg7QYE5OmPTK+ewwKTk7zMbjO8SM8meYyYAoY2+QgiTqBPBJAJMBskQfFp1SI3A86j6y3cOEZQckg2y3IJAhhGzeYJzImKS42ZxEZ2OBBG5n4W3n3t6fc93mPTzwCcTmQTsdlyM0KKepCy35J723Mje0QMBT/WfeT7uDVDtbp7+i2O8T+cdGMWSu/UWInx+QQkc7A4rYuGGIkDJ3I8tIO/nnz9eKqdZDdR0yADx9QjcYFtLt07c+BBnaRnahsUneol1Ok7jqf661+A3+7Six1PN21+C3+7WhRVjuHNdb2Z1H5W72ZTUBLs6shACAKLenUrAhvT1zAK6SKKADXMe09/vb9vpfhWL97yhW+xQ/wCZ1ZvlZPnXSu4AJJgDcngVxXZt7vEbqWwepfvVJkabRGmyDP8AhoG2PvsIzUM1uJqYKbNRgSYWRMiTIj+8TIkxJ8vPMVG5B0qASNlHLT7zGTJJwZ2gx51HMLGPFGqBgJwpMcjM+QFWLJ05A+0YD/sUkb8ayTM4/VUHITxZb3vkPQaMCWuxlgCQsxKqW5JA3PqfKoQoGZ2MyDg+7mSdjBMyPKoUUbAKZmAIJJxuCZ58yYJEjmUtoM4e4JidkP7WfABjbH1DFdaZb9x1vpvCGcm2pjedTYOymdx5gnj1qxb6rT/Jppnl/eO8Eg5gmRn7oqlenVJMtnxNgmJyAfkMCPn4qC6ggbDOAJkSAcKDO5BiMCDkTQmM8GSy/JYPVuWjvGP3DnGB5grvtIwZoS8/DuNpJyOP0oG5gDz9KZobTJVvoG+f7WIG8QDOIqJWg8agDsBMQDjkZJ4jJHINCXOS1b9y+OsDgLegTGlxjOc+hkHYnbMTVUWtBZGkkQNiZENmBn0ABGZpgXjGxnfidwM/AAMDGJPK3rkgSc2yVMx7hkrMmJDKBJ9DzUkyndXlqt5lTtDrlDQwckbwjsM6g2RIkSAQIANRP2vbYEqLmY/o7uxII4/vfsMiYq7dH0gpEiBhlgAH/MYzjNLaJPd+ZKcnzVmAmJx6fdpqDFk5ev8AhWbthNTSLsF2I+yuj4/FHyXf5iBMzX6btG2e0LOLp7q3ecjurk+MW7a4A2kXBMecVoBuROSSY8/eyRPJxImTPNSezFvV1XVXBBCG1YWNvAveORkwD3qD5qak2+GSlUua35+t/o3fwbv8NA7ctn4bv4Nz+GtGkipOuYN32mUdc3T6kAS2S0t4tc2zAH6IVxnkmODRW03TgkEgSAQD6GJH6h91FAYvtjf/AOnFke91LpZHB0tJu/8A1K9UFtgQPCBCkgQJBgAYEQSAN4OcYp/a9/X14E+Hp7MnPx3yZ5GVt2j8hdnioy597acn5kYPh+ECcz6ZqrOPx005peRLMSTDEGTyC+Jz5CBO0QBk024h5hmJP6JmS8nmBjnGNhwW7hAxJnjmDyc8mTmPn4aUjUTPO5JwRjwzuEnTuPFMxmKGo7SQ5VwSp3mWByY94LJ8KbeLn7qTRkKBM/CBuJUmVJ2nefvFPs2y3oq+8ze6scFdvpwQeKsLf0sFtggOCe8YrquEcAHzHMY8qGRRTSby3yEtdAqAd40GJFtOdpnTv+zO9Tr1wXWFtaAgDMWwCInGkGTAzWZaSW0hXfWp1jwk+M/1sjCxt8qvdP2O5hnFsGQx99vEBCkSRED5zQzUnJ5Uo79SW32w2NSA6lZlCkkso5HhAmDtNWIt31yCGGYIhlnbeoLvZ10SdZfxh9MlSI+EZjT6GsxGYbStxA1wqHHiZveXx5Cj7qGSVWcPDUV11H3unKNoaIEMCQIIBQTHG2YGPulhQr84jyyJZcTG6DYD92p1X2tkNEOmSN4OJj6ZB+RrD6nplZhLOIjCO6iJmYWBtOYEhgcmjRr1IRg9cuXwTXUwIwCVPAO5jynbfbO3NP6C34reNpmBGQjnOP7wjJxmqJ7PXRGq7A0DF1+GAHxeo4x6zR0/ZdsBSHuwLb/0rjcAic4neecmKGGKjjT3qXgFgH4YBn0J3Ek8kmeYwMGrvsb05XorbN713Xeb53WLgfQMB8gBXNdrdlg2haRrga+9uyPtHxqgud86bQcwYjTMZrrrfYNsAANdAAAAF25gcDepR1ODgrYjUpDWf+Y0/TvfjXP30DsRBnXe/GufvqTfJ/zlb7w29a6wJKzxj6cj7x5iisvruyLz9SLgKIqq4DDUSdfdSGQjTM2/emYgRiaKAw7NzVc6i7zd6i4q7wRaC2hx6MMH7zipkYnzgAZzuePCN5PEbCs3sNy1myVUyy6weS94m6xPEAPMVq2LYgaR4Rt6YicRBIP0B+7GeWqzdSs31JSCZwYyfnyYgHHmeSfLd4IA1OxS2uJnLQcKuJ4GaR2BEsJUkgKBm4doHoNp4jnen99qIJmQEIVcMCSYQpwkZ+n3WNhJb77zI7954I0tbVVbQiqp0lCM6iYkjaauW+hBZrjxbRiGiIckgBpJ2nAgZqNESyA1wKbsgwo8Ks+NR3yfP7qrdZfLSbgkhbhhkcRnSukKTjJ9YM0L5Qznm/Ly9fhF9u0ltqBbQJb8Q1sIA0+SYYzBqvd65y2LwAJtwdiSxnRpAwY2J/4b0/RsT9mgEFTrHi1QmnBf3SDyJq2ey72CGXUAcknxGIm5C+I/TFMzJetNZJ26dtCG12pdUklXZYVtLAAqJIbxzBPPyq31lhLq94omJDDEsvxIf3eYrNbpO7ZVdbY1HSF0kypEuFIOSWE5p/QdcbbLJ8OlA40FTLTBIHhAAEeg32p6kRqNeCrp+GS9mdWQ6KY03Ewfd2J0roOZC4J+VVblkrrST4S0AZ8zgYzpPGcj5UdqJ3LnQjMQTcCIgYnUVyGYiAGEEciKZ1/aD6mP5O4V1VvEbRBgEZ+02Ag78feKyi3Bxk813/Y1m8I4lgOdtQ9OdIP0qaw2CDPuKBPGpgvz2ArP/L30/wA3fdfitcP/AJp5+hI86db7QuKJPTuIKz4rcACWPxAbpvzvzUGvBPF9Pkt9mWe87QXB09NaLf8AffwuBjFtGyP0ztNdYK5T2RvXV6c3W6e4X6h2vMdVrIYAW93BxaVBn1863Pzjd/s1z/VZ/jq56CjDBBI0KKz/AM43f7Nc/wBVn/co/OFz+zXP9Vr+OhlL80VgdR1t49Y1uzcVgqSyFQFtzo0At7xdvGYmAunAwSUByfs3ZP5PaTErbFsg8aCUed/jTyOB866C2AwgCVgmBnXvJmSYggT9B6V+1ez26W89xVnprrG45UEmzcMamKjJttEyPdJYnBlZeje3cVdLd4rspdQA8AjwAPbxpBEzMVS1jzj4aVKo78yVbpxhtTawirIB8A0rdG6xJgDYZqW1et2jGpQ6qoe5vpEwFWcnPJ+vlUFln06hpV7rMpZpEsD7oVeIBzM4qtc7etIYV2Y4YWrcPeOY7s2lUsqDcFo+dDJTbecd7/XU0k1Lo1axL6tAYSnhMBoy0nP/ABVroOxQIa4MwfApYqJOozPvGTzWZ2da6pzrW0LbHBv9RBfSJiLNo7x+k6/I1oD2XR89S9zqT+jcMW/wUhCP8warWOhR4ZO0pr6Pvuw+77VdKraRdDsMFbQa8VPkwtBtP1imL7YdNpDMzohyHe1dVI8y5XSB6kgVr2OnVFCooVRgKAAAPIAYFUvZ8/8ATJ6ah9FZgP1CpN8sXbaXbeDKsJDA+exUj9tYT9OEDLocABEJRicg4GnhSCCT60/qunHQv31saemY/b2h7tuT/LoNlAJ8YGIOrcGbXbVgKRdwCFYBiCQDBgwN8ahUM0eLpJxx2z7FPqWJs2ixUEMqO2ptMSCCCueBv50vUmdEGY7xJB5UxOx2/VFNEAXLfhVdCOgQGYU+9pPJ4+QoAIBVs6bjDhiQUWCQOSRMY3qDnN3+3untlFrg7tjwSCP9SkHf0OY+Leq/aNrvTb6Yf07BGg5FtBN9jvnTKzOC6eVWLltihB3DACSPkciQTJGcenNWvZWx3vUXup+FS1myfQEd8wjguoUf+0TzUJZmPhKbqVUnordzqbagCBgDjy+VOoFFXPRhRRRQFVuy7Rc3DbQuRBfQuojGC0TGB9wooHaNs3zZDDvAgcp5KTAJ8pM/caKAtVjdZ7I9JcLFrKgt7xTVbLf5jbK6vrWzRQGGPYzpMarRuRsLly7dH+m47D9VanR9DbtLotIqKNlRQoH0UAVYooRZBRRSGhITVHsdCqMpBEXL0A/ol2IPyg1i9qe0t2210aG0pdZe8AWNI6Y3YyZ1auYinW/a0hQCmtzd7oAMFBJNrSdsAd8J/wApPIoDpLtsMpVgCGBBB2IOCD9K5/sssqXOkYzcsQbRPx2d7LepEd23MpPxCrvYXbJ6hSTb7sjSY1BsMDGwEGQf1U7tnstrmi5aYJftT3bGSpBjVbcDJRgBMZBAIyKFZLErHPp0lu46E6m1hw0XLp0sQdSlgwAGVAEVXt9i2oiLgEr4S91Y0o23j2mIaKtr2jaDgdQ35KwMhLp0rMqSEuYt3BIwZ1CcrxUXWdo2lfStwdQ8yiWit14yUGhTgKfiYhRO9VscWXD1UkmjH67sxTFuyGN27d0IO8ugKQJLEB/dRdTb8RzXadB7K2LVpbai5CAAfa3c+ZMPuTk/OofZzsFrbtfvR31yQEB1Cyhg6A0DUxIBZoyQBsBW/FSlY3+D4d0YeLVmf+YLX+J+Ne/jo/MFr/E/Gvfx1o0VJumd+YLX+J+Ne/joHYVof1n413+OtGigKn5F/wBQLs7WymmPNg0z9KKt0UAGml6dWB212U79RbKCUuaFvmdltP3tsxznWsD9MeVAbwNE1xHQ9H2kQneXLkiC0BFBbX0use++pY/KI23wPdqP839enTqLRva/CoDMrBQlpQBEjDPrJYsdhg4FAd2DS1Q7E6drfT20YQVBBH1NX6AgudFbYEMimTJlQZMaZMjfTifLFRjsmzr191b1Y8WhZwQRmJwQD8xVuigI7PTKvuqF22AG221PIpaKAa1sEQcjyplnplQQihR5AAfsqWigEFLRRQBRRRQBRRRQBRRRQ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data:image/jpeg;base64,/9j/4AAQSkZJRgABAQAAAQABAAD/2wCEAAkGBhMSDxUTEhQWFRUVGBQYFxQYFxgZHBcYGRgXGxYYGBkXHSceIBsjGRcYIS8iIycpLCwwGR4xNTAqNigrLCkBCQoKDgwOGg8PGiwkHiQwNTAvLCw0KTAsLCosKSksLDApKSwsNSw0NCwqLDQsLCkvKSwqLSwsLyksKSwsKS8sLP/AABEIAKAAlgMBIgACEQEDEQH/xAAbAAABBQEBAAAAAAAAAAAAAAAAAQIDBAUGB//EAEQQAAIBAwMBBQUDBwsDBQAAAAECEQADIRIxQQQFEyJRYQYyQnGBI5GTFBVSobHR0jM0Q1NUYmNyktPxJILBFnODo+H/xAAaAQEAAgMBAAAAAAAAAAAAAAAAAQIDBAUG/8QALBEAAgECBAQFBAMAAAAAAAAAAAECAxESITHwBEFhwSJRcaHRgZGx4RMy8f/aAAwDAQACEQMRAD8A9xooooAooooAooooBDXD9N7T3EKReS93iEubjIq2XDnSGZBIDKGAUyZTHNdwahXpEAICqATJAUQT5mgOVX25caHe3bS05cAm42pQpVfEoXlm3EjAmJq37L+0r9VecEBQigQDILTMyROzAR6fd0BtruQMSQYGCdzPHMmshvaro0wjhyMRZU3IzGkm2CoM8EihF0jdornX9r8SnS32GMnurfnn7S4MYPyg0n/qi9uejf5d9YmM8a4486FP5YeaOjornx7Xhf5Xpuot/JUuRmM9y7HfG1aHZnb/AE/UT3N1XIALLMMoO2pGhh9RQspJ6M0KKQGloWCiiigCiiigCiiigCiiigCkNBNc513tK9wm30QVyDpbqGzatkEAhQCDcYEgQuAcFgcUKykoq7NjtLta106a7zqi7CdyfJQMsfQAmsHqPaDqLxC2LYsocd7eGpjsJWyp9d3YRBlTVXpOzQH712Ny6wIN5yCYg6lUEBEUcqoA8xIBq3dt744O/lBg5HkIyZmfSouc6rxbf9EUG7HW4J6hn6k7/aGV+HItKRaA8UA6TBgzVy14VGkBYGAsRAE+ELxJPoJImYp6dO7yVWZ3YwBu2ZK542mnm2vLlzI/k1kTwCzSJzvvnNQablOWbGzHPEmZxE5Pi8kAG2Duc01tzwBMyQCNzsT5qMmBIJ5pdKn4CAIOXAjCn4QY3Ez5UqWwJEOIjAKnOYgEBp8P1HmKkhpsM5yRGORGwxJBnx4/84qr2h0Nu7pNxQSplWkoUJg+B5DIYI2I3GDFWhYP9GVZhOI0tsRgEZ/ZvimomRGMx5EEscbCN/8AkTUBOS3+CPpO3LnSwOoc3bGB3xHjtGN7ukQyf34BXdgR4h1itORXL3tIBLEBQBJaAsEiZJBESflERsar+yvtFZt6+me/a02tLWWN1DNlxhJ1HNtgV393RUo6fDVpS8MjsqKzv/UXS/2iz+Kn8VKPaDpiYHUWZP8Aip++pN00KK59/aeOruWYULb8JZmZZfRaeAdOmNN5cTONopaA36KKKAKZdvBVLMQFUEkkwABuSTsIpxNcZ2j1v5bcx/NbbDiR1DqTk5H2SuoAHxtvgCRjqVFTjiYdV2o/WkhSU6UfPX1A8yAQyWjwPeeNgMNZtQqaVhVGIXTCj0jAgKTkQYG0U4DG+wMTGFxyQCMjfbHnTrNksD4iqDd5PrAUbzk+UY3qpx51J1XmJbUltKiTAlQTgZEExgbjM7DGanYIkBouPMwIChtic5J+87DGKY/VbqgKLnU0wzHzJIgT6kH5YFQqjTCAkrvGANt52Eic59DM1JW9tM98kPuX2fLNMcTCjIIxB40nOQCTxTUu4nf1+6ckkDw4O+xE+Kl8IwWZs4CyFEx8RGYIHuj6ZoMHPdqSTuXeTgDgAztiJxmoKu+t8/uBMx+r0jyifJjjbSoO1N7z4Z24B4yZ+HiROMFTNKbgPwEb5W405ifeG3i84FB8WFY5MhHABO+rQYgmCf8A9GKEN+TuBecQMRiI2PhwDIElYxgGMyKlty406vEB9m/LAZ0uRvO/3+WYFfHPM78b7g8qP30ouEEHMqQdjMAxHO4HMbnzoFJasUXMTtMeUgDIkk7gbbRkxBqu1wp1vTXOWe5Ybjw3EZgT/wDJaC5OMRVq8kXHAmAzfrPkOIMZ/wDFZ/azGLTScdT0Z+p6i0DnG63W44oZqMnGol1O2oIoFLNWO2Z9zsOybrXSks2+TBMKNWmY1aUQTvCgUVYbr7Yfuy6B41aCy6tMxOmZieaKAsUhpag67rEs2muXDCIpZj5ACTQGF7U9cWK9LbJDXATdYGClnIOnnXcIKLzGth7tRW7SqAEUKqgRpAACiYgqBiCfSFAwTVHoFc6r13F28wd1JHgAjTbHEIkA7jUGOJNX7SgnUcBfeYb6sQF9SdR3MBp5qLnHr1sc7LkOtkFZbCScDd3geFfuImTzk70ly9qyQIWIUEFV8iMRk41HEaoiKY1zUQSIJlVUGQBjAA/WR94NSkC2cw1zcL8KE8nzcztz95qDAn9vPfsgW3pAZyVA90DDMMic+6sH0I2+YzyACIGfAIjM8EGTPJ3OKhiTqJJLSdRI9YztEHbwjJycUveeIcnfTufhkRg7Y49Z3oVxZdN7sPPnEDygxuSYwJg6oxODgyKUPtq+GBvtECNsZz66gNjFPs9BcOAmkeZIBxpjb5Ez5xIOac/ZV0LgA+Q1bYiMgfuzsYoZFCdrqLIAuMDyzA408hcQQo5gzIhaGbB2g7ziYmPoNQbB4O21JcBBhlg7QYE5OmPTK+ewwKTk7zMbjO8SM8meYyYAoY2+QgiTqBPBJAJMBskQfFp1SI3A86j6y3cOEZQckg2y3IJAhhGzeYJzImKS42ZxEZ2OBBG5n4W3n3t6fc93mPTzwCcTmQTsdlyM0KKepCy35J723Mje0QMBT/WfeT7uDVDtbp7+i2O8T+cdGMWSu/UWInx+QQkc7A4rYuGGIkDJ3I8tIO/nnz9eKqdZDdR0yADx9QjcYFtLt07c+BBnaRnahsUneol1Ok7jqf661+A3+7Six1PN21+C3+7WhRVjuHNdb2Z1H5W72ZTUBLs6shACAKLenUrAhvT1zAK6SKKADXMe09/vb9vpfhWL97yhW+xQ/wCZ1ZvlZPnXSu4AJJgDcngVxXZt7vEbqWwepfvVJkabRGmyDP8AhoG2PvsIzUM1uJqYKbNRgSYWRMiTIj+8TIkxJ8vPMVG5B0qASNlHLT7zGTJJwZ2gx51HMLGPFGqBgJwpMcjM+QFWLJ05A+0YD/sUkb8ayTM4/VUHITxZb3vkPQaMCWuxlgCQsxKqW5JA3PqfKoQoGZ2MyDg+7mSdjBMyPKoUUbAKZmAIJJxuCZ58yYJEjmUtoM4e4JidkP7WfABjbH1DFdaZb9x1vpvCGcm2pjedTYOymdx5gnj1qxb6rT/Jppnl/eO8Eg5gmRn7oqlenVJMtnxNgmJyAfkMCPn4qC6ggbDOAJkSAcKDO5BiMCDkTQmM8GSy/JYPVuWjvGP3DnGB5grvtIwZoS8/DuNpJyOP0oG5gDz9KZobTJVvoG+f7WIG8QDOIqJWg8agDsBMQDjkZJ4jJHINCXOS1b9y+OsDgLegTGlxjOc+hkHYnbMTVUWtBZGkkQNiZENmBn0ABGZpgXjGxnfidwM/AAMDGJPK3rkgSc2yVMx7hkrMmJDKBJ9DzUkyndXlqt5lTtDrlDQwckbwjsM6g2RIkSAQIANRP2vbYEqLmY/o7uxII4/vfsMiYq7dH0gpEiBhlgAH/MYzjNLaJPd+ZKcnzVmAmJx6fdpqDFk5ev8AhWbthNTSLsF2I+yuj4/FHyXf5iBMzX6btG2e0LOLp7q3ecjurk+MW7a4A2kXBMecVoBuROSSY8/eyRPJxImTPNSezFvV1XVXBBCG1YWNvAveORkwD3qD5qak2+GSlUua35+t/o3fwbv8NA7ctn4bv4Nz+GtGkipOuYN32mUdc3T6kAS2S0t4tc2zAH6IVxnkmODRW03TgkEgSAQD6GJH6h91FAYvtjf/AOnFke91LpZHB0tJu/8A1K9UFtgQPCBCkgQJBgAYEQSAN4OcYp/a9/X14E+Hp7MnPx3yZ5GVt2j8hdnioy597acn5kYPh+ECcz6ZqrOPx005peRLMSTDEGTyC+Jz5CBO0QBk024h5hmJP6JmS8nmBjnGNhwW7hAxJnjmDyc8mTmPn4aUjUTPO5JwRjwzuEnTuPFMxmKGo7SQ5VwSp3mWByY94LJ8KbeLn7qTRkKBM/CBuJUmVJ2nefvFPs2y3oq+8ze6scFdvpwQeKsLf0sFtggOCe8YrquEcAHzHMY8qGRRTSby3yEtdAqAd40GJFtOdpnTv+zO9Tr1wXWFtaAgDMWwCInGkGTAzWZaSW0hXfWp1jwk+M/1sjCxt8qvdP2O5hnFsGQx99vEBCkSRED5zQzUnJ5Uo79SW32w2NSA6lZlCkkso5HhAmDtNWIt31yCGGYIhlnbeoLvZ10SdZfxh9MlSI+EZjT6GsxGYbStxA1wqHHiZveXx5Cj7qGSVWcPDUV11H3unKNoaIEMCQIIBQTHG2YGPulhQr84jyyJZcTG6DYD92p1X2tkNEOmSN4OJj6ZB+RrD6nplZhLOIjCO6iJmYWBtOYEhgcmjRr1IRg9cuXwTXUwIwCVPAO5jynbfbO3NP6C34reNpmBGQjnOP7wjJxmqJ7PXRGq7A0DF1+GAHxeo4x6zR0/ZdsBSHuwLb/0rjcAic4neecmKGGKjjT3qXgFgH4YBn0J3Ek8kmeYwMGrvsb05XorbN713Xeb53WLgfQMB8gBXNdrdlg2haRrga+9uyPtHxqgud86bQcwYjTMZrrrfYNsAANdAAAAF25gcDepR1ODgrYjUpDWf+Y0/TvfjXP30DsRBnXe/GufvqTfJ/zlb7w29a6wJKzxj6cj7x5iisvruyLz9SLgKIqq4DDUSdfdSGQjTM2/emYgRiaKAw7NzVc6i7zd6i4q7wRaC2hx6MMH7zipkYnzgAZzuePCN5PEbCs3sNy1myVUyy6weS94m6xPEAPMVq2LYgaR4Rt6YicRBIP0B+7GeWqzdSs31JSCZwYyfnyYgHHmeSfLd4IA1OxS2uJnLQcKuJ4GaR2BEsJUkgKBm4doHoNp4jnen99qIJmQEIVcMCSYQpwkZ+n3WNhJb77zI7954I0tbVVbQiqp0lCM6iYkjaauW+hBZrjxbRiGiIckgBpJ2nAgZqNESyA1wKbsgwo8Ks+NR3yfP7qrdZfLSbgkhbhhkcRnSukKTjJ9YM0L5Qznm/Ly9fhF9u0ltqBbQJb8Q1sIA0+SYYzBqvd65y2LwAJtwdiSxnRpAwY2J/4b0/RsT9mgEFTrHi1QmnBf3SDyJq2ey72CGXUAcknxGIm5C+I/TFMzJetNZJ26dtCG12pdUklXZYVtLAAqJIbxzBPPyq31lhLq94omJDDEsvxIf3eYrNbpO7ZVdbY1HSF0kypEuFIOSWE5p/QdcbbLJ8OlA40FTLTBIHhAAEeg32p6kRqNeCrp+GS9mdWQ6KY03Ewfd2J0roOZC4J+VVblkrrST4S0AZ8zgYzpPGcj5UdqJ3LnQjMQTcCIgYnUVyGYiAGEEciKZ1/aD6mP5O4V1VvEbRBgEZ+02Ag78feKyi3Bxk813/Y1m8I4lgOdtQ9OdIP0qaw2CDPuKBPGpgvz2ArP/L30/wA3fdfitcP/AJp5+hI86db7QuKJPTuIKz4rcACWPxAbpvzvzUGvBPF9Pkt9mWe87QXB09NaLf8AffwuBjFtGyP0ztNdYK5T2RvXV6c3W6e4X6h2vMdVrIYAW93BxaVBn1863Pzjd/s1z/VZ/jq56CjDBBI0KKz/AM43f7Nc/wBVn/co/OFz+zXP9Vr+OhlL80VgdR1t49Y1uzcVgqSyFQFtzo0At7xdvGYmAunAwSUByfs3ZP5PaTErbFsg8aCUed/jTyOB866C2AwgCVgmBnXvJmSYggT9B6V+1ez26W89xVnprrG45UEmzcMamKjJttEyPdJYnBlZeje3cVdLd4rspdQA8AjwAPbxpBEzMVS1jzj4aVKo78yVbpxhtTawirIB8A0rdG6xJgDYZqW1et2jGpQ6qoe5vpEwFWcnPJ+vlUFln06hpV7rMpZpEsD7oVeIBzM4qtc7etIYV2Y4YWrcPeOY7s2lUsqDcFo+dDJTbecd7/XU0k1Lo1axL6tAYSnhMBoy0nP/ABVroOxQIa4MwfApYqJOozPvGTzWZ2da6pzrW0LbHBv9RBfSJiLNo7x+k6/I1oD2XR89S9zqT+jcMW/wUhCP8warWOhR4ZO0pr6Pvuw+77VdKraRdDsMFbQa8VPkwtBtP1imL7YdNpDMzohyHe1dVI8y5XSB6kgVr2OnVFCooVRgKAAAPIAYFUvZ8/8ATJ6ah9FZgP1CpN8sXbaXbeDKsJDA+exUj9tYT9OEDLocABEJRicg4GnhSCCT60/qunHQv31saemY/b2h7tuT/LoNlAJ8YGIOrcGbXbVgKRdwCFYBiCQDBgwN8ahUM0eLpJxx2z7FPqWJs2ixUEMqO2ptMSCCCueBv50vUmdEGY7xJB5UxOx2/VFNEAXLfhVdCOgQGYU+9pPJ4+QoAIBVs6bjDhiQUWCQOSRMY3qDnN3+3untlFrg7tjwSCP9SkHf0OY+Leq/aNrvTb6Yf07BGg5FtBN9jvnTKzOC6eVWLltihB3DACSPkciQTJGcenNWvZWx3vUXup+FS1myfQEd8wjguoUf+0TzUJZmPhKbqVUnordzqbagCBgDjy+VOoFFXPRhRRRQFVuy7Rc3DbQuRBfQuojGC0TGB9wooHaNs3zZDDvAgcp5KTAJ8pM/caKAtVjdZ7I9JcLFrKgt7xTVbLf5jbK6vrWzRQGGPYzpMarRuRsLly7dH+m47D9VanR9DbtLotIqKNlRQoH0UAVYooRZBRRSGhITVHsdCqMpBEXL0A/ol2IPyg1i9qe0t2210aG0pdZe8AWNI6Y3YyZ1auYinW/a0hQCmtzd7oAMFBJNrSdsAd8J/wApPIoDpLtsMpVgCGBBB2IOCD9K5/sssqXOkYzcsQbRPx2d7LepEd23MpPxCrvYXbJ6hSTb7sjSY1BsMDGwEGQf1U7tnstrmi5aYJftT3bGSpBjVbcDJRgBMZBAIyKFZLErHPp0lu46E6m1hw0XLp0sQdSlgwAGVAEVXt9i2oiLgEr4S91Y0o23j2mIaKtr2jaDgdQ35KwMhLp0rMqSEuYt3BIwZ1CcrxUXWdo2lfStwdQ8yiWit14yUGhTgKfiYhRO9VscWXD1UkmjH67sxTFuyGN27d0IO8ugKQJLEB/dRdTb8RzXadB7K2LVpbai5CAAfa3c+ZMPuTk/OofZzsFrbtfvR31yQEB1Cyhg6A0DUxIBZoyQBsBW/FSlY3+D4d0YeLVmf+YLX+J+Ne/jo/MFr/E/Gvfx1o0VJumd+YLX+J+Ne/joHYVof1n413+OtGigKn5F/wBQLs7WymmPNg0z9KKt0UAGml6dWB212U79RbKCUuaFvmdltP3tsxznWsD9MeVAbwNE1xHQ9H2kQneXLkiC0BFBbX0use++pY/KI23wPdqP839enTqLRva/CoDMrBQlpQBEjDPrJYsdhg4FAd2DS1Q7E6drfT20YQVBBH1NX6AgudFbYEMimTJlQZMaZMjfTifLFRjsmzr191b1Y8WhZwQRmJwQD8xVuigI7PTKvuqF22AG221PIpaKAa1sEQcjyplnplQQihR5AAfsqWigEFLRRQBRRRQBRRRQBRRRQH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Lateral Geniculate Nucleus</a:t>
            </a:r>
            <a:endParaRPr lang="en-GB" dirty="0"/>
          </a:p>
        </p:txBody>
      </p:sp>
      <p:pic>
        <p:nvPicPr>
          <p:cNvPr id="5" name="Picture 4" descr="L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196752"/>
            <a:ext cx="7993747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267744" y="1520788"/>
            <a:ext cx="1584176" cy="324036"/>
          </a:xfrm>
          <a:prstGeom prst="rect">
            <a:avLst/>
          </a:prstGeom>
          <a:solidFill>
            <a:srgbClr val="4AC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1800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18002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 Radiations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16733"/>
            <a:ext cx="5135901" cy="39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83568" y="1196752"/>
            <a:ext cx="1584176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267744" y="1196752"/>
            <a:ext cx="1584176" cy="324036"/>
          </a:xfrm>
          <a:prstGeom prst="rect">
            <a:avLst/>
          </a:prstGeom>
          <a:solidFill>
            <a:srgbClr val="B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267744" y="1340768"/>
            <a:ext cx="288032" cy="324036"/>
          </a:xfrm>
          <a:prstGeom prst="rect">
            <a:avLst/>
          </a:prstGeom>
          <a:solidFill>
            <a:srgbClr val="298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5496" y="105273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 visual field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51920" y="105273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Right visual field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6245" y="4077072"/>
            <a:ext cx="999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 eye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64160" y="4149080"/>
            <a:ext cx="121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Right eye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63688" y="350100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Blind spot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47864" y="3501008"/>
            <a:ext cx="85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Macula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533" y="3666510"/>
            <a:ext cx="85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Macula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76328" y="3738518"/>
            <a:ext cx="35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67944" y="6474822"/>
            <a:ext cx="35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</a:p>
        </p:txBody>
      </p:sp>
      <p:sp>
        <p:nvSpPr>
          <p:cNvPr id="52" name="Oval 51"/>
          <p:cNvSpPr/>
          <p:nvPr/>
        </p:nvSpPr>
        <p:spPr>
          <a:xfrm>
            <a:off x="6084168" y="5589240"/>
            <a:ext cx="720080" cy="144016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5012432" y="5970766"/>
            <a:ext cx="1431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Meyer’s loop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8" name="Straight Connector 67"/>
          <p:cNvCxnSpPr>
            <a:stCxn id="67" idx="0"/>
          </p:cNvCxnSpPr>
          <p:nvPr/>
        </p:nvCxnSpPr>
        <p:spPr>
          <a:xfrm flipV="1">
            <a:off x="5728320" y="5690284"/>
            <a:ext cx="351656" cy="280482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267744" y="1340768"/>
            <a:ext cx="288032" cy="162018"/>
          </a:xfrm>
          <a:prstGeom prst="rect">
            <a:avLst/>
          </a:prstGeom>
          <a:solidFill>
            <a:srgbClr val="6D3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Visual Cortex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55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39330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21" y="1052736"/>
            <a:ext cx="475297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Visual Cortex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04056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left visual field projects onto the right occipital lobe &amp; vice </a:t>
            </a:r>
            <a:r>
              <a:rPr lang="en-GB" dirty="0" smtClean="0"/>
              <a:t>versa</a:t>
            </a:r>
          </a:p>
          <a:p>
            <a:endParaRPr lang="en-GB" dirty="0" smtClean="0"/>
          </a:p>
          <a:p>
            <a:r>
              <a:rPr lang="en-GB" dirty="0"/>
              <a:t>The central part of the visual field is represented </a:t>
            </a:r>
            <a:r>
              <a:rPr lang="en-GB" dirty="0" smtClean="0"/>
              <a:t>posteriorly</a:t>
            </a:r>
          </a:p>
          <a:p>
            <a:endParaRPr lang="en-GB" dirty="0" smtClean="0"/>
          </a:p>
          <a:p>
            <a:r>
              <a:rPr lang="en-GB" dirty="0"/>
              <a:t>The peripheral visual field is represented more </a:t>
            </a:r>
            <a:r>
              <a:rPr lang="en-GB" dirty="0" smtClean="0"/>
              <a:t>anteriorly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The superior visual field is represented </a:t>
            </a:r>
            <a:r>
              <a:rPr lang="en-GB" dirty="0" smtClean="0"/>
              <a:t>ventrally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2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Visual </a:t>
            </a:r>
            <a:r>
              <a:rPr lang="en-GB" dirty="0" smtClean="0"/>
              <a:t>Cortex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82840" cy="4525963"/>
          </a:xfrm>
        </p:spPr>
        <p:txBody>
          <a:bodyPr/>
          <a:lstStyle/>
          <a:p>
            <a:r>
              <a:rPr lang="en-GB" dirty="0" smtClean="0"/>
              <a:t>6 layers</a:t>
            </a:r>
          </a:p>
          <a:p>
            <a:r>
              <a:rPr lang="en-GB" dirty="0" smtClean="0"/>
              <a:t>Principal layer for inputs from LGN is layer 4: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4A - minor inputs from </a:t>
            </a:r>
            <a:r>
              <a:rPr lang="en-GB" dirty="0" err="1" smtClean="0"/>
              <a:t>parvocellular</a:t>
            </a:r>
            <a:r>
              <a:rPr lang="en-GB" dirty="0"/>
              <a:t> </a:t>
            </a:r>
            <a:r>
              <a:rPr lang="en-GB" dirty="0" smtClean="0"/>
              <a:t>layers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cs typeface="Calibri"/>
              </a:rPr>
              <a:t>4C</a:t>
            </a:r>
            <a:r>
              <a:rPr lang="el-GR" dirty="0" smtClean="0">
                <a:cs typeface="Calibri"/>
              </a:rPr>
              <a:t>α</a:t>
            </a:r>
            <a:r>
              <a:rPr lang="en-GB" dirty="0" smtClean="0">
                <a:cs typeface="Calibri"/>
              </a:rPr>
              <a:t> - from </a:t>
            </a:r>
            <a:r>
              <a:rPr lang="en-GB" dirty="0" err="1" smtClean="0">
                <a:cs typeface="Calibri"/>
              </a:rPr>
              <a:t>magnocellular</a:t>
            </a:r>
            <a:r>
              <a:rPr lang="en-GB" dirty="0" smtClean="0">
                <a:cs typeface="Calibri"/>
              </a:rPr>
              <a:t> layers</a:t>
            </a:r>
            <a:endParaRPr lang="en-GB" dirty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4C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en-GB" dirty="0" smtClean="0">
                <a:latin typeface="Calibri"/>
                <a:cs typeface="Calibri"/>
              </a:rPr>
              <a:t> -  from </a:t>
            </a:r>
            <a:r>
              <a:rPr lang="en-GB" dirty="0" err="1" smtClean="0">
                <a:latin typeface="Calibri"/>
                <a:cs typeface="Calibri"/>
              </a:rPr>
              <a:t>parvocellular</a:t>
            </a:r>
            <a:r>
              <a:rPr lang="en-GB" dirty="0" smtClean="0">
                <a:latin typeface="Calibri"/>
                <a:cs typeface="Calibri"/>
              </a:rPr>
              <a:t> layers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40" y="1217499"/>
            <a:ext cx="3852440" cy="552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triate ctx under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3284984"/>
            <a:ext cx="5545915" cy="3312368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3382516" cy="388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Visual Cortex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lso called the </a:t>
            </a:r>
            <a:r>
              <a:rPr lang="en-GB" i="1" dirty="0" smtClean="0"/>
              <a:t>Striate</a:t>
            </a:r>
            <a:r>
              <a:rPr lang="en-GB" dirty="0" smtClean="0"/>
              <a:t> cortex because it contains a prominent stripe of white matter in layer 4, the </a:t>
            </a:r>
            <a:r>
              <a:rPr lang="en-GB" i="1" dirty="0" err="1" smtClean="0"/>
              <a:t>stria</a:t>
            </a:r>
            <a:r>
              <a:rPr lang="en-GB" i="1" dirty="0" smtClean="0"/>
              <a:t> of </a:t>
            </a:r>
            <a:r>
              <a:rPr lang="en-GB" i="1" dirty="0" err="1" smtClean="0"/>
              <a:t>Gennari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 the anatomy of the visual pathways</a:t>
            </a:r>
          </a:p>
          <a:p>
            <a:endParaRPr lang="en-GB" dirty="0" smtClean="0"/>
          </a:p>
          <a:p>
            <a:r>
              <a:rPr lang="en-GB" dirty="0" smtClean="0"/>
              <a:t>Appreciate visual dysfunction associated with different sites of neuroanatomical damage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2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10" y="1196752"/>
            <a:ext cx="5645286" cy="293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Visual </a:t>
            </a:r>
            <a:r>
              <a:rPr lang="en-GB" dirty="0" smtClean="0"/>
              <a:t>Cortex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Several types of </a:t>
            </a:r>
          </a:p>
          <a:p>
            <a:pPr>
              <a:buClr>
                <a:schemeClr val="bg1"/>
              </a:buClr>
            </a:pPr>
            <a:r>
              <a:rPr lang="en-GB" dirty="0" smtClean="0"/>
              <a:t>neurones make</a:t>
            </a:r>
          </a:p>
          <a:p>
            <a:pPr>
              <a:buClr>
                <a:schemeClr val="bg1"/>
              </a:buClr>
            </a:pPr>
            <a:r>
              <a:rPr lang="en-GB" dirty="0" smtClean="0"/>
              <a:t>up V1: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Pyramidal </a:t>
            </a:r>
            <a:r>
              <a:rPr lang="en-GB" dirty="0" smtClean="0"/>
              <a:t>cells</a:t>
            </a:r>
          </a:p>
          <a:p>
            <a:pPr lvl="2"/>
            <a:r>
              <a:rPr lang="en-GB" dirty="0" smtClean="0"/>
              <a:t>Excitatory</a:t>
            </a:r>
          </a:p>
          <a:p>
            <a:pPr lvl="2"/>
            <a:r>
              <a:rPr lang="en-GB" dirty="0" smtClean="0"/>
              <a:t>Axons project </a:t>
            </a:r>
          </a:p>
          <a:p>
            <a:pPr lvl="2">
              <a:buClr>
                <a:schemeClr val="bg1"/>
              </a:buClr>
            </a:pPr>
            <a:r>
              <a:rPr lang="en-GB" dirty="0" smtClean="0"/>
              <a:t>locally &amp; out of </a:t>
            </a:r>
          </a:p>
          <a:p>
            <a:pPr lvl="2">
              <a:buClr>
                <a:schemeClr val="bg1"/>
              </a:buClr>
            </a:pPr>
            <a:r>
              <a:rPr lang="en-GB" dirty="0" smtClean="0"/>
              <a:t>the cortex</a:t>
            </a:r>
            <a:endParaRPr lang="en-GB" dirty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Spiny stellate cells</a:t>
            </a:r>
          </a:p>
          <a:p>
            <a:pPr lvl="2"/>
            <a:r>
              <a:rPr lang="en-GB" dirty="0" smtClean="0"/>
              <a:t>Excitatory</a:t>
            </a:r>
          </a:p>
          <a:p>
            <a:pPr lvl="2"/>
            <a:r>
              <a:rPr lang="en-GB" dirty="0" err="1" smtClean="0"/>
              <a:t>Interneurones</a:t>
            </a:r>
            <a:r>
              <a:rPr lang="en-GB" dirty="0" smtClean="0"/>
              <a:t> - axons project locally within V1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Smooth stellate cells</a:t>
            </a:r>
          </a:p>
          <a:p>
            <a:pPr lvl="2"/>
            <a:r>
              <a:rPr lang="en-GB" dirty="0" smtClean="0"/>
              <a:t>Inhibitory</a:t>
            </a:r>
          </a:p>
          <a:p>
            <a:pPr lvl="2"/>
            <a:r>
              <a:rPr lang="en-GB" dirty="0" err="1" smtClean="0"/>
              <a:t>Interneurones</a:t>
            </a:r>
            <a:r>
              <a:rPr lang="en-GB" dirty="0" smtClean="0"/>
              <a:t> - axons project locally within V1</a:t>
            </a:r>
          </a:p>
        </p:txBody>
      </p:sp>
    </p:spTree>
    <p:extLst>
      <p:ext uri="{BB962C8B-B14F-4D97-AF65-F5344CB8AC3E}">
        <p14:creationId xmlns:p14="http://schemas.microsoft.com/office/powerpoint/2010/main" val="8028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Visual Cortex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Receptive fields of V1 cells can be: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Simple</a:t>
            </a:r>
          </a:p>
          <a:p>
            <a:pPr lvl="2"/>
            <a:r>
              <a:rPr lang="en-GB" dirty="0" smtClean="0"/>
              <a:t>Respond to bars of light with a specific orientation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Complex</a:t>
            </a:r>
          </a:p>
          <a:p>
            <a:pPr lvl="2"/>
            <a:r>
              <a:rPr lang="en-GB" dirty="0" smtClean="0"/>
              <a:t>Respond to a moving light stimulus of a particular orientation &amp; direction of travel</a:t>
            </a:r>
          </a:p>
        </p:txBody>
      </p:sp>
    </p:spTree>
    <p:extLst>
      <p:ext uri="{BB962C8B-B14F-4D97-AF65-F5344CB8AC3E}">
        <p14:creationId xmlns:p14="http://schemas.microsoft.com/office/powerpoint/2010/main" val="14152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Visual Cortex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Columnar organisation: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Orientation columns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Ocular dominance columns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Blobs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Hypercolumns</a:t>
            </a:r>
            <a:r>
              <a:rPr lang="en-GB" dirty="0" smtClean="0"/>
              <a:t> (cortical modules)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Visual Cortex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Orientation columns contain cells with the same orientation preference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736304" cy="571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484132">
            <a:off x="6414546" y="2585861"/>
            <a:ext cx="63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2576403">
            <a:off x="5787527" y="3271457"/>
            <a:ext cx="100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2 &amp; 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2658504">
            <a:off x="6188090" y="4582946"/>
            <a:ext cx="56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 rot="2663156">
            <a:off x="6325255" y="5737481"/>
            <a:ext cx="72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2580924">
            <a:off x="6353082" y="6157118"/>
            <a:ext cx="54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8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Visual Cortex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Ocular dominance columns located in layer 4C process separate inputs from each eye  </a:t>
            </a:r>
            <a:endParaRPr lang="en-GB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3096344" cy="383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4" y="2827218"/>
            <a:ext cx="4938514" cy="391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7716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27809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27809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5816" y="27809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7098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Visual Cortex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Blobs are: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Peg-shaped regions of cells prominent in layers 2 &amp; 3 that interrupt the pattern of the orientation columns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Sensitive to the wavelength of </a:t>
            </a:r>
            <a:r>
              <a:rPr lang="en-GB" dirty="0" smtClean="0"/>
              <a:t>light </a:t>
            </a:r>
            <a:r>
              <a:rPr lang="en-GB" dirty="0" err="1" smtClean="0"/>
              <a:t>ie</a:t>
            </a:r>
            <a:r>
              <a:rPr lang="en-GB" dirty="0"/>
              <a:t>: to </a:t>
            </a:r>
            <a:r>
              <a:rPr lang="en-GB" dirty="0" smtClean="0"/>
              <a:t>colour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err="1" smtClean="0"/>
              <a:t>Interblob</a:t>
            </a:r>
            <a:r>
              <a:rPr lang="en-GB" dirty="0" smtClean="0"/>
              <a:t> regions are areas between the blobs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76117"/>
            <a:ext cx="4479417" cy="23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00392" y="157972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Blobs</a:t>
            </a:r>
            <a:endParaRPr lang="en-GB" dirty="0"/>
          </a:p>
        </p:txBody>
      </p:sp>
      <p:cxnSp>
        <p:nvCxnSpPr>
          <p:cNvPr id="10" name="Straight Connector 9"/>
          <p:cNvCxnSpPr>
            <a:endCxn id="5" idx="1"/>
          </p:cNvCxnSpPr>
          <p:nvPr/>
        </p:nvCxnSpPr>
        <p:spPr>
          <a:xfrm flipV="1">
            <a:off x="6876256" y="1764395"/>
            <a:ext cx="1224136" cy="6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1"/>
          </p:cNvCxnSpPr>
          <p:nvPr/>
        </p:nvCxnSpPr>
        <p:spPr>
          <a:xfrm flipV="1">
            <a:off x="7308304" y="1764395"/>
            <a:ext cx="792088" cy="238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74" y="4005064"/>
            <a:ext cx="261101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956376" y="58772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Blobs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Visual Cortex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dirty="0" err="1" smtClean="0"/>
              <a:t>hypercolumn</a:t>
            </a:r>
            <a:r>
              <a:rPr lang="en-GB" dirty="0"/>
              <a:t> </a:t>
            </a:r>
            <a:r>
              <a:rPr lang="en-GB" dirty="0" smtClean="0"/>
              <a:t>is a set of columns responsive to lines of all orientations from a particular region in the visual field &amp; viewed by both eyes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39" y="2093168"/>
            <a:ext cx="43148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6625642" y="1700808"/>
            <a:ext cx="754670" cy="1584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7380312" y="1700808"/>
            <a:ext cx="1008113" cy="1564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60232" y="13407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Hypercolumn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51817"/>
            <a:ext cx="7420565" cy="448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</a:t>
            </a:r>
            <a:r>
              <a:rPr lang="en-GB" dirty="0" smtClean="0"/>
              <a:t>Flow Through </a:t>
            </a:r>
            <a:r>
              <a:rPr lang="en-GB" dirty="0"/>
              <a:t>V1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0312" y="2060848"/>
            <a:ext cx="176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To other (</a:t>
            </a:r>
            <a:r>
              <a:rPr lang="en-GB" sz="1400" dirty="0" err="1" smtClean="0"/>
              <a:t>extrastriate</a:t>
            </a:r>
            <a:r>
              <a:rPr lang="en-GB" sz="1400" dirty="0" smtClean="0"/>
              <a:t>) cortical areas</a:t>
            </a:r>
          </a:p>
          <a:p>
            <a:r>
              <a:rPr lang="en-GB" sz="1400" dirty="0" err="1" smtClean="0"/>
              <a:t>eg</a:t>
            </a:r>
            <a:r>
              <a:rPr lang="en-GB" sz="1400" dirty="0" smtClean="0"/>
              <a:t>: V2, 3, 4, 5, MT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4053" y="3914472"/>
            <a:ext cx="1759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To subcortical areas:</a:t>
            </a:r>
          </a:p>
          <a:p>
            <a:endParaRPr lang="en-GB" sz="1400" dirty="0" smtClean="0"/>
          </a:p>
          <a:p>
            <a:r>
              <a:rPr lang="en-GB" sz="1400" dirty="0" smtClean="0"/>
              <a:t>To SC, </a:t>
            </a:r>
            <a:r>
              <a:rPr lang="en-GB" sz="1400" dirty="0" err="1" smtClean="0"/>
              <a:t>pulvinar</a:t>
            </a:r>
            <a:r>
              <a:rPr lang="en-GB" sz="1400" dirty="0" smtClean="0"/>
              <a:t>, pons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80312" y="4706560"/>
            <a:ext cx="175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To LGN &amp; </a:t>
            </a:r>
            <a:r>
              <a:rPr lang="en-GB" sz="1400" dirty="0" err="1" smtClean="0"/>
              <a:t>claustrum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7098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Extrastriate</a:t>
            </a:r>
            <a:r>
              <a:rPr lang="en-GB" dirty="0" smtClean="0"/>
              <a:t> Visual Areas</a:t>
            </a:r>
            <a:endParaRPr lang="en-GB" dirty="0"/>
          </a:p>
        </p:txBody>
      </p:sp>
      <p:pic>
        <p:nvPicPr>
          <p:cNvPr id="17410" name="Picture 2" descr="http://human.freescience.org/images/wikimages/300px-Ventral-dorsal_stream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5976665" cy="426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4292" y="1196752"/>
            <a:ext cx="42297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Dorsal ‘Where’ Stream</a:t>
            </a:r>
            <a:endParaRPr lang="en-GB" sz="24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/>
              <a:t>Spatial awareness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/>
              <a:t>Visually-guided behaviour</a:t>
            </a:r>
          </a:p>
          <a:p>
            <a:endParaRPr lang="en-GB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20072" y="4293096"/>
            <a:ext cx="39239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Ventral ‘What’ Stream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/>
              <a:t>Recognition &amp; discrimination of visual shapes &amp; objects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/>
              <a:t>Perception &amp; recognition of </a:t>
            </a:r>
            <a:r>
              <a:rPr lang="en-GB" sz="2000" dirty="0" smtClean="0"/>
              <a:t>faces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16624" y="39237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V1 </a:t>
            </a:r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652120" y="3501008"/>
            <a:ext cx="171133" cy="4506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emp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3784"/>
            <a:ext cx="5861213" cy="446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Pupillary Light Reflex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Controls the amount of light reaching the retina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I</a:t>
            </a:r>
            <a:r>
              <a:rPr lang="en-GB" dirty="0" smtClean="0"/>
              <a:t>llumination of the retina causes reflex constriction of the pupil</a:t>
            </a:r>
          </a:p>
          <a:p>
            <a:endParaRPr lang="en-GB" dirty="0" smtClean="0"/>
          </a:p>
          <a:p>
            <a:r>
              <a:rPr lang="en-GB" dirty="0" smtClean="0"/>
              <a:t>Direct &amp; consensual components</a:t>
            </a:r>
            <a:endParaRPr lang="en-GB" dirty="0"/>
          </a:p>
        </p:txBody>
      </p:sp>
      <p:sp>
        <p:nvSpPr>
          <p:cNvPr id="8" name="Trapezoid 7"/>
          <p:cNvSpPr/>
          <p:nvPr/>
        </p:nvSpPr>
        <p:spPr>
          <a:xfrm rot="306481">
            <a:off x="6629177" y="1124744"/>
            <a:ext cx="504056" cy="720080"/>
          </a:xfrm>
          <a:prstGeom prst="trapezoid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glow rad="127000">
              <a:srgbClr val="FFFF00"/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444500" stA="52000" endA="300" endPos="35000" dir="5400000" sy="-100000" algn="bl" rotWithShape="0"/>
            <a:softEdge rad="12700"/>
          </a:effectLst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Anatomy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Central visual pathway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Dorsal &amp; ventral streams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Pupillary </a:t>
            </a:r>
            <a:r>
              <a:rPr lang="en-GB" smtClean="0"/>
              <a:t>light reflex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Effects of focal dysfunction &amp; clinical relevance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5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Visual Dysfunction in Neurological Disease</a:t>
            </a:r>
            <a:endParaRPr lang="en-GB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6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Right Eye Central </a:t>
            </a:r>
            <a:r>
              <a:rPr lang="en-GB" dirty="0" err="1" smtClean="0"/>
              <a:t>Scotoma</a:t>
            </a:r>
            <a:endParaRPr lang="en-GB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34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6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the lesion?</a:t>
            </a:r>
            <a:endParaRPr lang="en-GB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65201"/>
            <a:ext cx="90201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-1020000">
            <a:off x="4716787" y="3768051"/>
            <a:ext cx="36000" cy="72000"/>
          </a:xfrm>
          <a:prstGeom prst="rect">
            <a:avLst/>
          </a:prstGeom>
          <a:solidFill>
            <a:srgbClr val="4BF7FB"/>
          </a:solidFill>
          <a:ln>
            <a:solidFill>
              <a:srgbClr val="4BF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-1020000">
            <a:off x="4554000" y="3690000"/>
            <a:ext cx="36000" cy="72000"/>
          </a:xfrm>
          <a:prstGeom prst="rect">
            <a:avLst/>
          </a:prstGeom>
          <a:solidFill>
            <a:srgbClr val="4BF7FB"/>
          </a:solidFill>
          <a:ln>
            <a:solidFill>
              <a:srgbClr val="4BF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088232" cy="110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5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Monocular Visual Loss</a:t>
            </a:r>
            <a:endParaRPr lang="en-GB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4" y="1556792"/>
            <a:ext cx="857768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the lesion?</a:t>
            </a:r>
            <a:endParaRPr lang="en-GB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97" y="1356571"/>
            <a:ext cx="6860679" cy="516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9261747">
            <a:off x="5334818" y="3782442"/>
            <a:ext cx="144016" cy="644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105078" cy="140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emp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3129"/>
            <a:ext cx="6825366" cy="540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Pituitary Adenoma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9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visual field deficit?</a:t>
            </a:r>
            <a:endParaRPr lang="en-GB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97" y="1356571"/>
            <a:ext cx="6860679" cy="516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660000">
            <a:off x="4687539" y="4083733"/>
            <a:ext cx="12183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 descr="temp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2" y="1124744"/>
            <a:ext cx="2461682" cy="19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1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Bitemporal</a:t>
            </a:r>
            <a:r>
              <a:rPr lang="en-GB" dirty="0"/>
              <a:t> </a:t>
            </a:r>
            <a:r>
              <a:rPr lang="en-GB" dirty="0" smtClean="0"/>
              <a:t>Hemianopia</a:t>
            </a:r>
            <a:endParaRPr lang="en-GB" dirty="0"/>
          </a:p>
        </p:txBody>
      </p:sp>
      <p:pic>
        <p:nvPicPr>
          <p:cNvPr id="3" name="Picture 3" descr="temp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4" y="1700808"/>
            <a:ext cx="8297570" cy="391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5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visual field deficit may have been apparent in the early stages?</a:t>
            </a:r>
            <a:endParaRPr lang="en-GB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5" y="1500587"/>
            <a:ext cx="6860679" cy="516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rot="660000">
            <a:off x="4852800" y="4478565"/>
            <a:ext cx="36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Bitemporal</a:t>
            </a:r>
            <a:r>
              <a:rPr lang="en-GB" dirty="0" smtClean="0"/>
              <a:t> Superior </a:t>
            </a:r>
            <a:r>
              <a:rPr lang="en-GB" dirty="0" err="1" smtClean="0"/>
              <a:t>Quadrantanopia</a:t>
            </a:r>
            <a:endParaRPr lang="en-GB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0167"/>
            <a:ext cx="8145785" cy="396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4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entral Visual Pathways of the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45446"/>
            <a:ext cx="4608512" cy="58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Visual Pathway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36357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Optic nerve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36357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Optic tract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-2400000">
            <a:off x="4076366" y="3425307"/>
            <a:ext cx="288000" cy="14400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 rot="-1320000">
            <a:off x="5252602" y="4152861"/>
            <a:ext cx="216000" cy="10800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203848" y="3573016"/>
            <a:ext cx="859926" cy="25667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12274" y="3829690"/>
            <a:ext cx="1435990" cy="31939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Right Temporal </a:t>
            </a:r>
            <a:r>
              <a:rPr lang="en-GB" dirty="0" err="1" smtClean="0"/>
              <a:t>Glioma</a:t>
            </a:r>
            <a:endParaRPr lang="en-GB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503307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14847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4752" y="14847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L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visual field deficit?</a:t>
            </a:r>
            <a:endParaRPr lang="en-GB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97" y="1356571"/>
            <a:ext cx="6860679" cy="516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-5400000">
            <a:off x="7247389" y="5672341"/>
            <a:ext cx="121830" cy="86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5" y="1124744"/>
            <a:ext cx="17683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7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Left Homonymous Superior </a:t>
            </a:r>
            <a:r>
              <a:rPr lang="en-GB" dirty="0" err="1" smtClean="0"/>
              <a:t>Quadrantanopia</a:t>
            </a:r>
            <a:endParaRPr lang="en-GB" dirty="0"/>
          </a:p>
        </p:txBody>
      </p:sp>
      <p:pic>
        <p:nvPicPr>
          <p:cNvPr id="3" name="Picture 3" descr="temp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7" y="1700809"/>
            <a:ext cx="832559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Right Occipital Infarct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t="21619" r="28876" b="17296"/>
          <a:stretch>
            <a:fillRect/>
          </a:stretch>
        </p:blipFill>
        <p:spPr bwMode="auto">
          <a:xfrm>
            <a:off x="2123728" y="1191843"/>
            <a:ext cx="4752528" cy="55495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9853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33" y="1126800"/>
            <a:ext cx="4876677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33" y="1130946"/>
            <a:ext cx="4872347" cy="69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visual field defect?</a:t>
            </a:r>
          </a:p>
        </p:txBody>
      </p:sp>
      <p:sp>
        <p:nvSpPr>
          <p:cNvPr id="5" name="Rectangle 4"/>
          <p:cNvSpPr/>
          <p:nvPr/>
        </p:nvSpPr>
        <p:spPr>
          <a:xfrm>
            <a:off x="4738202" y="5697312"/>
            <a:ext cx="12183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123652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0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Left Homonymous Hemianopia with Macular Sparing</a:t>
            </a:r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529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7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33" y="1274962"/>
            <a:ext cx="4872347" cy="69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00" y="1281600"/>
            <a:ext cx="4068224" cy="8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</a:t>
            </a:r>
            <a:r>
              <a:rPr lang="en-GB" dirty="0" smtClean="0"/>
              <a:t>visual </a:t>
            </a:r>
            <a:r>
              <a:rPr lang="en-GB" dirty="0"/>
              <a:t>field </a:t>
            </a:r>
            <a:r>
              <a:rPr lang="en-GB" dirty="0" smtClean="0"/>
              <a:t>defect would you expect to find?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738202" y="6453368"/>
            <a:ext cx="121830" cy="28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</a:t>
            </a:r>
            <a:r>
              <a:rPr lang="en-GB" dirty="0" err="1" smtClean="0"/>
              <a:t>Agnosia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>
          <a:xfrm>
            <a:off x="457200" y="4941168"/>
            <a:ext cx="4038600" cy="19168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b="1" dirty="0" err="1" smtClean="0"/>
              <a:t>Apperceptive</a:t>
            </a:r>
            <a:endParaRPr lang="en-GB" b="1" dirty="0" smtClean="0"/>
          </a:p>
          <a:p>
            <a:pPr algn="just"/>
            <a:r>
              <a:rPr lang="en-GB" dirty="0" smtClean="0"/>
              <a:t>Cannot recognise by shape</a:t>
            </a:r>
          </a:p>
          <a:p>
            <a:pPr algn="just"/>
            <a:r>
              <a:rPr lang="en-GB" dirty="0" smtClean="0"/>
              <a:t>Cannot copy drawings</a:t>
            </a:r>
          </a:p>
          <a:p>
            <a:r>
              <a:rPr lang="en-GB" dirty="0" smtClean="0"/>
              <a:t>Often associated with prosopagnosia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4968552"/>
            <a:ext cx="4038600" cy="18894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b="1" dirty="0" smtClean="0"/>
              <a:t>Associative</a:t>
            </a:r>
          </a:p>
          <a:p>
            <a:pPr algn="just"/>
            <a:r>
              <a:rPr lang="en-GB" dirty="0" smtClean="0"/>
              <a:t>Can copy but unable to identify objects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927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8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visual pathway is affected? </a:t>
            </a:r>
            <a:endParaRPr lang="en-GB" dirty="0"/>
          </a:p>
        </p:txBody>
      </p:sp>
      <p:pic>
        <p:nvPicPr>
          <p:cNvPr id="3" name="Picture 2" descr="http://human.freescience.org/images/wikimages/300px-Ventral-dorsal_stream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484784"/>
            <a:ext cx="5976665" cy="426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131840" y="3501008"/>
            <a:ext cx="3888432" cy="1952552"/>
          </a:xfrm>
          <a:prstGeom prst="ellipse">
            <a:avLst/>
          </a:prstGeom>
          <a:solidFill>
            <a:srgbClr val="FF0000">
              <a:alpha val="1803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0160" y="5445224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Ventral ‘What’ Stream</a:t>
            </a:r>
          </a:p>
        </p:txBody>
      </p:sp>
    </p:spTree>
    <p:extLst>
      <p:ext uri="{BB962C8B-B14F-4D97-AF65-F5344CB8AC3E}">
        <p14:creationId xmlns:p14="http://schemas.microsoft.com/office/powerpoint/2010/main" val="299986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deficits may this patient have?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805264"/>
            <a:ext cx="4038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Right Parietal Infarct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1412776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Left homonymous inferior </a:t>
            </a:r>
            <a:r>
              <a:rPr lang="en-GB" dirty="0" err="1" smtClean="0"/>
              <a:t>quadrantanopia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Left-sided neglect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0173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86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Retina</a:t>
            </a:r>
            <a:endParaRPr lang="en-GB" dirty="0"/>
          </a:p>
        </p:txBody>
      </p:sp>
      <p:pic>
        <p:nvPicPr>
          <p:cNvPr id="6146" name="Picture 2" descr="http://www.cidpusa.org/I10-85-ret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5"/>
            <a:ext cx="7060535" cy="55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10" y="1157064"/>
            <a:ext cx="6496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Left-sided Neglect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576064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Stimiuli</a:t>
            </a:r>
            <a:r>
              <a:rPr lang="en-GB" dirty="0" smtClean="0"/>
              <a:t> in the left visual field are not consciously perceived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1916832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8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310583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www.guardian.co.uk/science/video/2012/dec/23/stroke-half-world-disappear-video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601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Retina</a:t>
            </a:r>
            <a:endParaRPr lang="en-GB" dirty="0"/>
          </a:p>
        </p:txBody>
      </p:sp>
      <p:pic>
        <p:nvPicPr>
          <p:cNvPr id="7172" name="Picture 4" descr="http://t2.gstatic.com/images?q=tbn:ANd9GcSGrod4pFwZn_Dj3Y3qMjyFYhNpOVrsmJwK71RniAbMANCG_O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2153"/>
            <a:ext cx="6984776" cy="55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9712" y="6309320"/>
            <a:ext cx="52565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827584" y="3501008"/>
            <a:ext cx="3456384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6056" y="3501008"/>
            <a:ext cx="3168352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60434" y="1340768"/>
            <a:ext cx="16426" cy="194421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44008" y="3717032"/>
            <a:ext cx="0" cy="266429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35896" y="249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Fovea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04048" y="41490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Macula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48064" y="22768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Optic disc</a:t>
            </a:r>
            <a:endParaRPr lang="en-GB" b="1" dirty="0"/>
          </a:p>
        </p:txBody>
      </p:sp>
      <p:cxnSp>
        <p:nvCxnSpPr>
          <p:cNvPr id="27" name="Straight Connector 26"/>
          <p:cNvCxnSpPr>
            <a:stCxn id="28" idx="2"/>
          </p:cNvCxnSpPr>
          <p:nvPr/>
        </p:nvCxnSpPr>
        <p:spPr>
          <a:xfrm>
            <a:off x="4067944" y="2862228"/>
            <a:ext cx="576064" cy="638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9" idx="0"/>
          </p:cNvCxnSpPr>
          <p:nvPr/>
        </p:nvCxnSpPr>
        <p:spPr>
          <a:xfrm>
            <a:off x="4932040" y="3645024"/>
            <a:ext cx="576064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2"/>
          </p:cNvCxnSpPr>
          <p:nvPr/>
        </p:nvCxnSpPr>
        <p:spPr>
          <a:xfrm>
            <a:off x="5796136" y="2646204"/>
            <a:ext cx="720080" cy="638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69551" y="6309320"/>
            <a:ext cx="2814617" cy="3693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GB" b="1" dirty="0" smtClean="0"/>
              <a:t>Inferior</a:t>
            </a:r>
            <a:endParaRPr lang="en-GB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269551" y="1043444"/>
            <a:ext cx="2814617" cy="3693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GB" b="1" dirty="0" smtClean="0"/>
              <a:t>Superior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14174" y="2164214"/>
            <a:ext cx="513410" cy="270494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GB" b="1" dirty="0" smtClean="0"/>
              <a:t>Temporal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163046" y="2164214"/>
            <a:ext cx="513410" cy="270494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GB" b="1" dirty="0" smtClean="0"/>
              <a:t>Nasal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01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Retina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39232" cy="5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4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 Nerve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CNS structure</a:t>
            </a:r>
          </a:p>
          <a:p>
            <a:r>
              <a:rPr lang="en-GB" dirty="0" smtClean="0"/>
              <a:t>≈ 50mm long</a:t>
            </a:r>
          </a:p>
          <a:p>
            <a:r>
              <a:rPr lang="en-GB" dirty="0" smtClean="0"/>
              <a:t>800, 000 to 1.5 million ganglion cell axons</a:t>
            </a:r>
          </a:p>
          <a:p>
            <a:r>
              <a:rPr lang="en-GB" dirty="0" smtClean="0"/>
              <a:t>4 portions from globe to chiasm: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Intraocular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Intraorbital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Intracanalicular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Intracranial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8" y="1556792"/>
            <a:ext cx="4397512" cy="461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 Chiasm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8" y="1340768"/>
            <a:ext cx="844023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6780</TotalTime>
  <Words>771</Words>
  <Application>Microsoft Office PowerPoint</Application>
  <PresentationFormat>On-screen Show (4:3)</PresentationFormat>
  <Paragraphs>199</Paragraphs>
  <Slides>51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Visual system: pathways and function</vt:lpstr>
      <vt:lpstr>Learning Objectives</vt:lpstr>
      <vt:lpstr>Outline</vt:lpstr>
      <vt:lpstr>Central Visual Pathway</vt:lpstr>
      <vt:lpstr>Retina</vt:lpstr>
      <vt:lpstr>Retina</vt:lpstr>
      <vt:lpstr>Retina</vt:lpstr>
      <vt:lpstr>Optic Nerve</vt:lpstr>
      <vt:lpstr>Optic Chiasm</vt:lpstr>
      <vt:lpstr>Optic Tract</vt:lpstr>
      <vt:lpstr>Lateral Geniculate Nucleus</vt:lpstr>
      <vt:lpstr>Lateral Geniculate Nucleus</vt:lpstr>
      <vt:lpstr>Lateral Geniculate Nucleus</vt:lpstr>
      <vt:lpstr>Lateral Geniculate Nucleus</vt:lpstr>
      <vt:lpstr>Optic Radiations</vt:lpstr>
      <vt:lpstr>Primary Visual Cortex</vt:lpstr>
      <vt:lpstr>Primary Visual Cortex</vt:lpstr>
      <vt:lpstr>Primary Visual Cortex</vt:lpstr>
      <vt:lpstr>Primary Visual Cortex</vt:lpstr>
      <vt:lpstr>Primary Visual Cortex</vt:lpstr>
      <vt:lpstr>Primary Visual Cortex</vt:lpstr>
      <vt:lpstr>Primary Visual Cortex</vt:lpstr>
      <vt:lpstr>Primary Visual Cortex</vt:lpstr>
      <vt:lpstr>Primary Visual Cortex</vt:lpstr>
      <vt:lpstr>Primary Visual Cortex</vt:lpstr>
      <vt:lpstr>Primary Visual Cortex</vt:lpstr>
      <vt:lpstr>Information Flow Through V1</vt:lpstr>
      <vt:lpstr>Extrastriate Visual Areas</vt:lpstr>
      <vt:lpstr>Pupillary Light Reflex</vt:lpstr>
      <vt:lpstr>Visual Dysfunction in Neurological Disease</vt:lpstr>
      <vt:lpstr>Right Eye Central Scotoma</vt:lpstr>
      <vt:lpstr>Where is the lesion?</vt:lpstr>
      <vt:lpstr>Complete Monocular Visual Loss</vt:lpstr>
      <vt:lpstr>Where is the lesion?</vt:lpstr>
      <vt:lpstr>Pituitary Adenoma</vt:lpstr>
      <vt:lpstr>What is the visual field deficit?</vt:lpstr>
      <vt:lpstr>Bitemporal Hemianopia</vt:lpstr>
      <vt:lpstr>What visual field deficit may have been apparent in the early stages?</vt:lpstr>
      <vt:lpstr>Bitemporal Superior Quadrantanopia</vt:lpstr>
      <vt:lpstr>Right Temporal Glioma</vt:lpstr>
      <vt:lpstr>What is the visual field deficit?</vt:lpstr>
      <vt:lpstr>Left Homonymous Superior Quadrantanopia</vt:lpstr>
      <vt:lpstr>Right Occipital Infarct</vt:lpstr>
      <vt:lpstr>What is the visual field defect?</vt:lpstr>
      <vt:lpstr>Left Homonymous Hemianopia with Macular Sparing</vt:lpstr>
      <vt:lpstr>What visual field defect would you expect to find?</vt:lpstr>
      <vt:lpstr>Visual Agnosia</vt:lpstr>
      <vt:lpstr>Which visual pathway is affected? </vt:lpstr>
      <vt:lpstr>What deficits may this patient have?</vt:lpstr>
      <vt:lpstr>Left-sided Neglect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Korina</dc:creator>
  <cp:lastModifiedBy>Shiel, Nuala</cp:lastModifiedBy>
  <cp:revision>599</cp:revision>
  <dcterms:created xsi:type="dcterms:W3CDTF">2013-04-27T11:23:27Z</dcterms:created>
  <dcterms:modified xsi:type="dcterms:W3CDTF">2013-05-10T11:58:05Z</dcterms:modified>
</cp:coreProperties>
</file>