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28"/>
  </p:notesMasterIdLst>
  <p:sldIdLst>
    <p:sldId id="288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5" r:id="rId26"/>
    <p:sldId id="287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82" autoAdjust="0"/>
    <p:restoredTop sz="94761" autoAdjust="0"/>
  </p:normalViewPr>
  <p:slideViewPr>
    <p:cSldViewPr snapToGrid="0" snapToObjects="1">
      <p:cViewPr>
        <p:scale>
          <a:sx n="134" d="100"/>
          <a:sy n="134" d="100"/>
        </p:scale>
        <p:origin x="264" y="7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16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D5C3B6-48E6-1D4A-A397-D7537B2535FD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753148-7A1A-E24F-ADE9-0BBC75B15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220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GB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GB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GB" smtClean="0"/>
              <a:t>Click to edit Master text styles</a:t>
            </a:r>
          </a:p>
          <a:p>
            <a:pPr lvl="1" eaLnBrk="1" latinLnBrk="0" hangingPunct="1"/>
            <a:r>
              <a:rPr kumimoji="0" lang="en-GB" smtClean="0"/>
              <a:t>Second level</a:t>
            </a:r>
          </a:p>
          <a:p>
            <a:pPr lvl="2" eaLnBrk="1" latinLnBrk="0" hangingPunct="1"/>
            <a:r>
              <a:rPr kumimoji="0" lang="en-GB" smtClean="0"/>
              <a:t>Third level</a:t>
            </a:r>
          </a:p>
          <a:p>
            <a:pPr lvl="3" eaLnBrk="1" latinLnBrk="0" hangingPunct="1"/>
            <a:r>
              <a:rPr kumimoji="0" lang="en-GB" smtClean="0"/>
              <a:t>Fourth level</a:t>
            </a:r>
          </a:p>
          <a:p>
            <a:pPr lvl="4" eaLnBrk="1" latinLnBrk="0" hangingPunct="1"/>
            <a:r>
              <a:rPr kumimoji="0" lang="en-GB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 smtClean="0"/>
              <a:t>Stroke: Case Histories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Overview:</a:t>
            </a:r>
          </a:p>
          <a:p>
            <a:pPr lvl="1"/>
            <a:r>
              <a:rPr lang="en-US" dirty="0" smtClean="0"/>
              <a:t>Brief review of pathology</a:t>
            </a:r>
          </a:p>
          <a:p>
            <a:pPr lvl="1"/>
            <a:r>
              <a:rPr lang="en-US" dirty="0" smtClean="0"/>
              <a:t>Basic clinical subtypes of stroke</a:t>
            </a:r>
          </a:p>
          <a:p>
            <a:pPr lvl="1"/>
            <a:r>
              <a:rPr lang="en-US" dirty="0" smtClean="0"/>
              <a:t>7 cases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9385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 smtClean="0"/>
              <a:t>Case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71y female (AF, IHD) wakes with right weakness</a:t>
            </a:r>
          </a:p>
          <a:p>
            <a:r>
              <a:rPr lang="en-US" dirty="0" smtClean="0"/>
              <a:t>On examination</a:t>
            </a:r>
          </a:p>
          <a:p>
            <a:pPr lvl="1"/>
            <a:r>
              <a:rPr lang="en-US" dirty="0" smtClean="0"/>
              <a:t>Right hemiparesis</a:t>
            </a:r>
          </a:p>
          <a:p>
            <a:pPr lvl="1"/>
            <a:r>
              <a:rPr lang="en-US" dirty="0" smtClean="0"/>
              <a:t>Right homonymous hemianopia</a:t>
            </a:r>
          </a:p>
          <a:p>
            <a:pPr lvl="1"/>
            <a:r>
              <a:rPr lang="en-US" dirty="0" smtClean="0"/>
              <a:t>Dysphasia - global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4324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 smtClean="0"/>
              <a:t>CT: 8h after onset</a:t>
            </a:r>
            <a:endParaRPr lang="en-US" dirty="0"/>
          </a:p>
        </p:txBody>
      </p:sp>
      <p:pic>
        <p:nvPicPr>
          <p:cNvPr id="8" name="Content Placeholder 7" descr="images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7585" r="-4758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3568875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 smtClean="0"/>
              <a:t>CT at 24h</a:t>
            </a:r>
            <a:endParaRPr lang="en-US" dirty="0"/>
          </a:p>
        </p:txBody>
      </p:sp>
      <p:pic>
        <p:nvPicPr>
          <p:cNvPr id="4" name="Content Placeholder 3" descr="images-1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7403" r="-4740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8547136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 smtClean="0"/>
              <a:t>Case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59y male (hypertension)</a:t>
            </a:r>
          </a:p>
          <a:p>
            <a:r>
              <a:rPr lang="en-US" dirty="0" smtClean="0"/>
              <a:t>Acute onset right sided numbness</a:t>
            </a:r>
          </a:p>
          <a:p>
            <a:r>
              <a:rPr lang="en-US" dirty="0" smtClean="0"/>
              <a:t>No weakness</a:t>
            </a:r>
          </a:p>
          <a:p>
            <a:r>
              <a:rPr lang="en-US" dirty="0" smtClean="0"/>
              <a:t>No other deficit</a:t>
            </a:r>
          </a:p>
          <a:p>
            <a:r>
              <a:rPr lang="en-US" dirty="0" smtClean="0"/>
              <a:t>Equal face/arm/leg involvement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7161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 smtClean="0"/>
              <a:t>CT</a:t>
            </a:r>
            <a:endParaRPr lang="en-US" dirty="0"/>
          </a:p>
        </p:txBody>
      </p:sp>
      <p:pic>
        <p:nvPicPr>
          <p:cNvPr id="4" name="Content Placeholder 3" descr="images-2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3333" r="-4333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048085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 smtClean="0"/>
              <a:t>Case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69y male (high BP + cholesterol, smoker)</a:t>
            </a:r>
          </a:p>
          <a:p>
            <a:r>
              <a:rPr lang="en-US" dirty="0" smtClean="0"/>
              <a:t>Acute left hemiparesis</a:t>
            </a:r>
          </a:p>
          <a:p>
            <a:r>
              <a:rPr lang="en-US" dirty="0" smtClean="0"/>
              <a:t>Equal face/arm/leg involvement</a:t>
            </a:r>
          </a:p>
          <a:p>
            <a:r>
              <a:rPr lang="en-US" dirty="0" smtClean="0"/>
              <a:t>Mild left UL + LL numbness</a:t>
            </a:r>
          </a:p>
          <a:p>
            <a:r>
              <a:rPr lang="en-US" dirty="0" smtClean="0"/>
              <a:t>No other signs</a:t>
            </a:r>
          </a:p>
          <a:p>
            <a:r>
              <a:rPr lang="en-US" dirty="0" smtClean="0"/>
              <a:t>CT: Normal</a:t>
            </a:r>
          </a:p>
        </p:txBody>
      </p:sp>
    </p:spTree>
    <p:extLst>
      <p:ext uri="{BB962C8B-B14F-4D97-AF65-F5344CB8AC3E}">
        <p14:creationId xmlns:p14="http://schemas.microsoft.com/office/powerpoint/2010/main" val="3991218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MRI (Diffusion weighted)</a:t>
            </a:r>
            <a:endParaRPr lang="en-US" dirty="0"/>
          </a:p>
        </p:txBody>
      </p:sp>
      <p:pic>
        <p:nvPicPr>
          <p:cNvPr id="4" name="Content Placeholder 3" descr="F3.large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6215" r="-7621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2725139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capsule on normal MRI</a:t>
            </a:r>
            <a:endParaRPr lang="en-US" dirty="0"/>
          </a:p>
        </p:txBody>
      </p:sp>
      <p:pic>
        <p:nvPicPr>
          <p:cNvPr id="4" name="Content Placeholder 3" descr="images-3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429" r="-8429"/>
          <a:stretch>
            <a:fillRect/>
          </a:stretch>
        </p:blipFill>
        <p:spPr>
          <a:xfrm>
            <a:off x="457200" y="1935480"/>
            <a:ext cx="8229600" cy="4389120"/>
          </a:xfrm>
        </p:spPr>
      </p:pic>
    </p:spTree>
    <p:extLst>
      <p:ext uri="{BB962C8B-B14F-4D97-AF65-F5344CB8AC3E}">
        <p14:creationId xmlns:p14="http://schemas.microsoft.com/office/powerpoint/2010/main" val="42536697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 smtClean="0"/>
              <a:t>Case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78y female (previous stroke, IHD, DM)</a:t>
            </a:r>
          </a:p>
          <a:p>
            <a:r>
              <a:rPr lang="en-US" dirty="0" smtClean="0"/>
              <a:t>In DGH with UTI</a:t>
            </a:r>
          </a:p>
          <a:p>
            <a:r>
              <a:rPr lang="en-US" dirty="0" smtClean="0"/>
              <a:t>Develops acute left hemiparesis on ward</a:t>
            </a:r>
          </a:p>
          <a:p>
            <a:r>
              <a:rPr lang="en-US" dirty="0" smtClean="0"/>
              <a:t>Transferred to CXH 3/7 later</a:t>
            </a:r>
          </a:p>
          <a:p>
            <a:r>
              <a:rPr lang="en-US" dirty="0" smtClean="0"/>
              <a:t>On exam: Right hemiparesis (arm &gt;&gt; leg)</a:t>
            </a:r>
          </a:p>
          <a:p>
            <a:r>
              <a:rPr lang="en-US" dirty="0" smtClean="0"/>
              <a:t>Right UL + LL brisk reflexes</a:t>
            </a:r>
          </a:p>
          <a:p>
            <a:r>
              <a:rPr lang="en-US" dirty="0" smtClean="0"/>
              <a:t>Right Babinski sign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6255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 smtClean="0"/>
              <a:t>CT</a:t>
            </a:r>
            <a:endParaRPr lang="en-US" dirty="0"/>
          </a:p>
        </p:txBody>
      </p:sp>
      <p:pic>
        <p:nvPicPr>
          <p:cNvPr id="4" name="Content Placeholder 3" descr="images-4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0230" r="-5023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571884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pPr algn="ctr"/>
            <a:r>
              <a:rPr lang="en-US" dirty="0" smtClean="0"/>
              <a:t>Stroke: Pathology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Usual use of word “stroke” applies to an acute neurological syndrome due to:</a:t>
            </a:r>
          </a:p>
          <a:p>
            <a:pPr lvl="1"/>
            <a:r>
              <a:rPr lang="en-US" dirty="0" smtClean="0"/>
              <a:t>Large vessel occlusion </a:t>
            </a:r>
            <a:r>
              <a:rPr lang="en-US" dirty="0" smtClean="0">
                <a:sym typeface="Wingdings"/>
              </a:rPr>
              <a:t> cortical infarction</a:t>
            </a:r>
          </a:p>
          <a:p>
            <a:pPr lvl="2"/>
            <a:r>
              <a:rPr lang="en-US" dirty="0" smtClean="0">
                <a:sym typeface="Wingdings"/>
              </a:rPr>
              <a:t>Embolic (cardiac or carotid atheroma)</a:t>
            </a:r>
          </a:p>
          <a:p>
            <a:pPr lvl="2"/>
            <a:r>
              <a:rPr lang="en-US" i="1" dirty="0" smtClean="0">
                <a:sym typeface="Wingdings"/>
              </a:rPr>
              <a:t>In situ </a:t>
            </a:r>
            <a:r>
              <a:rPr lang="en-US" dirty="0" smtClean="0">
                <a:sym typeface="Wingdings"/>
              </a:rPr>
              <a:t>occlusion (less common)</a:t>
            </a:r>
          </a:p>
          <a:p>
            <a:pPr lvl="1"/>
            <a:r>
              <a:rPr lang="en-US" dirty="0" smtClean="0">
                <a:sym typeface="Wingdings"/>
              </a:rPr>
              <a:t>Parenchymal </a:t>
            </a:r>
            <a:r>
              <a:rPr lang="en-US" dirty="0" err="1" smtClean="0">
                <a:sym typeface="Wingdings"/>
              </a:rPr>
              <a:t>haemorrhage</a:t>
            </a:r>
            <a:r>
              <a:rPr lang="en-US" dirty="0" smtClean="0">
                <a:sym typeface="Wingdings"/>
              </a:rPr>
              <a:t> (usually deep penetrating vessels in hypertensive patients)</a:t>
            </a:r>
          </a:p>
          <a:p>
            <a:pPr lvl="1"/>
            <a:r>
              <a:rPr lang="en-US" dirty="0" smtClean="0">
                <a:sym typeface="Wingdings"/>
              </a:rPr>
              <a:t>Lacunar infarct (in situ occlusion of deep penetrating small end artery, often hypertensive)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524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71y admitted after his car was hit from left side when patient turning right</a:t>
            </a:r>
          </a:p>
          <a:p>
            <a:r>
              <a:rPr lang="en-US" dirty="0" smtClean="0"/>
              <a:t>Exam:</a:t>
            </a:r>
          </a:p>
          <a:p>
            <a:r>
              <a:rPr lang="en-US" dirty="0" smtClean="0"/>
              <a:t>In AF, normotensive</a:t>
            </a:r>
          </a:p>
          <a:p>
            <a:r>
              <a:rPr lang="en-US" dirty="0" smtClean="0"/>
              <a:t>Left homonymous hemianopia only</a:t>
            </a:r>
          </a:p>
        </p:txBody>
      </p:sp>
    </p:spTree>
    <p:extLst>
      <p:ext uri="{BB962C8B-B14F-4D97-AF65-F5344CB8AC3E}">
        <p14:creationId xmlns:p14="http://schemas.microsoft.com/office/powerpoint/2010/main" val="33964939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 smtClean="0"/>
              <a:t>MRI (FLAIR)</a:t>
            </a:r>
            <a:endParaRPr lang="en-US" dirty="0"/>
          </a:p>
        </p:txBody>
      </p:sp>
      <p:pic>
        <p:nvPicPr>
          <p:cNvPr id="4" name="Content Placeholder 3" descr="Pacs new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0533" r="-2053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808072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 smtClean="0"/>
              <a:t>Case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88y female (hypertension)</a:t>
            </a:r>
          </a:p>
          <a:p>
            <a:r>
              <a:rPr lang="en-US" dirty="0" smtClean="0"/>
              <a:t>C/O left numbness and weakness</a:t>
            </a:r>
          </a:p>
          <a:p>
            <a:r>
              <a:rPr lang="en-US" dirty="0" smtClean="0"/>
              <a:t>Worsens over next 2h</a:t>
            </a:r>
          </a:p>
          <a:p>
            <a:r>
              <a:rPr lang="en-US" dirty="0" smtClean="0"/>
              <a:t>In A&amp;E:</a:t>
            </a:r>
          </a:p>
          <a:p>
            <a:r>
              <a:rPr lang="en-US" dirty="0" smtClean="0"/>
              <a:t>Left hemiparesis</a:t>
            </a:r>
          </a:p>
          <a:p>
            <a:r>
              <a:rPr lang="en-US" dirty="0" smtClean="0"/>
              <a:t>Drowsy</a:t>
            </a:r>
          </a:p>
          <a:p>
            <a:r>
              <a:rPr lang="en-US" dirty="0" smtClean="0"/>
              <a:t>Urgent 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4618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CT</a:t>
            </a:r>
            <a:endParaRPr lang="en-US" dirty="0"/>
          </a:p>
        </p:txBody>
      </p:sp>
      <p:pic>
        <p:nvPicPr>
          <p:cNvPr id="4" name="Content Placeholder 3" descr="images-5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3750" r="-4375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5558334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 smtClean="0"/>
              <a:t>Case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64y male</a:t>
            </a:r>
          </a:p>
          <a:p>
            <a:r>
              <a:rPr lang="en-US" dirty="0" smtClean="0"/>
              <a:t>Difficulty finding words 60 </a:t>
            </a:r>
            <a:r>
              <a:rPr lang="en-US" dirty="0" err="1" smtClean="0"/>
              <a:t>mins</a:t>
            </a:r>
            <a:endParaRPr lang="en-US" dirty="0" smtClean="0"/>
          </a:p>
          <a:p>
            <a:r>
              <a:rPr lang="en-US" dirty="0" smtClean="0"/>
              <a:t>Right weakness</a:t>
            </a:r>
          </a:p>
          <a:p>
            <a:r>
              <a:rPr lang="en-US" dirty="0" smtClean="0"/>
              <a:t>Exam:</a:t>
            </a:r>
          </a:p>
          <a:p>
            <a:r>
              <a:rPr lang="en-US" dirty="0" smtClean="0"/>
              <a:t>Expressive dysphasia</a:t>
            </a:r>
          </a:p>
          <a:p>
            <a:r>
              <a:rPr lang="en-US" dirty="0" smtClean="0"/>
              <a:t>Moderate right hemiparesis, reflexes normal</a:t>
            </a:r>
          </a:p>
          <a:p>
            <a:r>
              <a:rPr lang="en-US" dirty="0" smtClean="0"/>
              <a:t>Urgent 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3563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CT</a:t>
            </a:r>
            <a:endParaRPr lang="en-US" dirty="0"/>
          </a:p>
        </p:txBody>
      </p:sp>
      <p:pic>
        <p:nvPicPr>
          <p:cNvPr id="4" name="Content Placeholder 3" descr="images-6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3333" r="-43333"/>
          <a:stretch>
            <a:fillRect/>
          </a:stretch>
        </p:blipFill>
        <p:spPr>
          <a:xfrm>
            <a:off x="457200" y="1898189"/>
            <a:ext cx="8229600" cy="4389120"/>
          </a:xfrm>
        </p:spPr>
      </p:pic>
    </p:spTree>
    <p:extLst>
      <p:ext uri="{BB962C8B-B14F-4D97-AF65-F5344CB8AC3E}">
        <p14:creationId xmlns:p14="http://schemas.microsoft.com/office/powerpoint/2010/main" val="24532619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 smtClean="0"/>
              <a:t>CT</a:t>
            </a:r>
            <a:endParaRPr lang="en-US" dirty="0"/>
          </a:p>
        </p:txBody>
      </p:sp>
      <p:pic>
        <p:nvPicPr>
          <p:cNvPr id="4" name="Content Placeholder 3" descr="images-6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3333" r="-43333"/>
          <a:stretch>
            <a:fillRect/>
          </a:stretch>
        </p:blipFill>
        <p:spPr>
          <a:xfrm>
            <a:off x="457200" y="1898189"/>
            <a:ext cx="8229600" cy="4389120"/>
          </a:xfrm>
        </p:spPr>
      </p:pic>
      <p:cxnSp>
        <p:nvCxnSpPr>
          <p:cNvPr id="6" name="Straight Arrow Connector 5"/>
          <p:cNvCxnSpPr/>
          <p:nvPr/>
        </p:nvCxnSpPr>
        <p:spPr>
          <a:xfrm flipH="1" flipV="1">
            <a:off x="4780369" y="4092749"/>
            <a:ext cx="2610682" cy="7232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4780369" y="3422385"/>
            <a:ext cx="2787079" cy="1940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1605216" y="3863414"/>
            <a:ext cx="1834533" cy="176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1605216" y="5504041"/>
            <a:ext cx="2769439" cy="6174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7567448" y="4631370"/>
            <a:ext cx="1088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Thalamus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708566" y="3247105"/>
            <a:ext cx="9215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Internal</a:t>
            </a:r>
          </a:p>
          <a:p>
            <a:r>
              <a:rPr lang="en-US" dirty="0" smtClean="0"/>
              <a:t>Capsule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3446418"/>
            <a:ext cx="15568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Primary motor</a:t>
            </a:r>
          </a:p>
          <a:p>
            <a:r>
              <a:rPr lang="en-US" dirty="0" smtClean="0"/>
              <a:t>     Cortex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08673" y="6075616"/>
            <a:ext cx="1646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Occipital cortex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931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 smtClean="0"/>
              <a:t>Stroke: Clinical 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TACS (</a:t>
            </a:r>
            <a:r>
              <a:rPr lang="en-US" b="1" dirty="0" smtClean="0"/>
              <a:t>T</a:t>
            </a:r>
            <a:r>
              <a:rPr lang="en-US" dirty="0" smtClean="0"/>
              <a:t>otal </a:t>
            </a:r>
            <a:r>
              <a:rPr lang="en-US" b="1" dirty="0" smtClean="0"/>
              <a:t>A</a:t>
            </a:r>
            <a:r>
              <a:rPr lang="en-US" dirty="0" smtClean="0"/>
              <a:t>nterior </a:t>
            </a:r>
            <a:r>
              <a:rPr lang="en-US" b="1" dirty="0" smtClean="0"/>
              <a:t>C</a:t>
            </a:r>
            <a:r>
              <a:rPr lang="en-US" dirty="0" smtClean="0"/>
              <a:t>irculation </a:t>
            </a:r>
            <a:r>
              <a:rPr lang="en-US" b="1" dirty="0" smtClean="0"/>
              <a:t>S</a:t>
            </a:r>
            <a:r>
              <a:rPr lang="en-US" dirty="0" smtClean="0"/>
              <a:t>yndrome)</a:t>
            </a:r>
          </a:p>
          <a:p>
            <a:pPr lvl="1"/>
            <a:r>
              <a:rPr lang="en-US" dirty="0" smtClean="0"/>
              <a:t>TACI (</a:t>
            </a:r>
            <a:r>
              <a:rPr lang="en-US" b="1" dirty="0" smtClean="0"/>
              <a:t>I</a:t>
            </a:r>
            <a:r>
              <a:rPr lang="en-US" dirty="0" smtClean="0"/>
              <a:t>nfarct)</a:t>
            </a:r>
          </a:p>
          <a:p>
            <a:pPr lvl="1"/>
            <a:r>
              <a:rPr lang="en-US" dirty="0" smtClean="0"/>
              <a:t>TACH (</a:t>
            </a:r>
            <a:r>
              <a:rPr lang="en-US" b="1" dirty="0" err="1" smtClean="0"/>
              <a:t>H</a:t>
            </a:r>
            <a:r>
              <a:rPr lang="en-US" dirty="0" err="1" smtClean="0"/>
              <a:t>aemorrhage</a:t>
            </a:r>
            <a:r>
              <a:rPr lang="en-US" dirty="0" smtClean="0"/>
              <a:t>)</a:t>
            </a:r>
          </a:p>
          <a:p>
            <a:r>
              <a:rPr lang="en-US" dirty="0" smtClean="0"/>
              <a:t>PACS (</a:t>
            </a:r>
            <a:r>
              <a:rPr lang="en-US" b="1" dirty="0" smtClean="0"/>
              <a:t>P</a:t>
            </a:r>
            <a:r>
              <a:rPr lang="en-US" dirty="0" smtClean="0"/>
              <a:t>artial </a:t>
            </a:r>
            <a:r>
              <a:rPr lang="en-US" b="1" dirty="0"/>
              <a:t>A</a:t>
            </a:r>
            <a:r>
              <a:rPr lang="en-US" dirty="0"/>
              <a:t>nterior </a:t>
            </a:r>
            <a:r>
              <a:rPr lang="en-US" b="1" dirty="0"/>
              <a:t>C</a:t>
            </a:r>
            <a:r>
              <a:rPr lang="en-US" dirty="0"/>
              <a:t>irculation </a:t>
            </a:r>
            <a:r>
              <a:rPr lang="en-US" b="1" dirty="0" smtClean="0"/>
              <a:t>S</a:t>
            </a:r>
            <a:r>
              <a:rPr lang="en-US" dirty="0" smtClean="0"/>
              <a:t>yndrome)</a:t>
            </a:r>
          </a:p>
          <a:p>
            <a:pPr lvl="1"/>
            <a:r>
              <a:rPr lang="en-US" dirty="0" smtClean="0"/>
              <a:t>PACI </a:t>
            </a:r>
            <a:r>
              <a:rPr lang="en-US" dirty="0"/>
              <a:t>(</a:t>
            </a:r>
            <a:r>
              <a:rPr lang="en-US" b="1" dirty="0"/>
              <a:t>I</a:t>
            </a:r>
            <a:r>
              <a:rPr lang="en-US" dirty="0"/>
              <a:t>nfarct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PACH (</a:t>
            </a:r>
            <a:r>
              <a:rPr lang="en-US" b="1" dirty="0" err="1"/>
              <a:t>H</a:t>
            </a:r>
            <a:r>
              <a:rPr lang="en-US" dirty="0" err="1"/>
              <a:t>aemorrhage</a:t>
            </a:r>
            <a:r>
              <a:rPr lang="en-US" dirty="0" smtClean="0"/>
              <a:t>)</a:t>
            </a:r>
          </a:p>
          <a:p>
            <a:r>
              <a:rPr lang="en-US" dirty="0" smtClean="0"/>
              <a:t>POCS (</a:t>
            </a:r>
            <a:r>
              <a:rPr lang="en-US" b="1" dirty="0" smtClean="0"/>
              <a:t>Po</a:t>
            </a:r>
            <a:r>
              <a:rPr lang="en-US" dirty="0" smtClean="0"/>
              <a:t>sterior </a:t>
            </a:r>
            <a:r>
              <a:rPr lang="en-US" b="1" dirty="0"/>
              <a:t>C</a:t>
            </a:r>
            <a:r>
              <a:rPr lang="en-US" dirty="0"/>
              <a:t>irculation </a:t>
            </a:r>
            <a:r>
              <a:rPr lang="en-US" b="1" dirty="0"/>
              <a:t>S</a:t>
            </a:r>
            <a:r>
              <a:rPr lang="en-US" dirty="0"/>
              <a:t>yndrome)</a:t>
            </a:r>
          </a:p>
          <a:p>
            <a:pPr lvl="1"/>
            <a:r>
              <a:rPr lang="en-US" dirty="0" smtClean="0"/>
              <a:t>POCI </a:t>
            </a:r>
            <a:r>
              <a:rPr lang="en-US" dirty="0"/>
              <a:t>(</a:t>
            </a:r>
            <a:r>
              <a:rPr lang="en-US" b="1" dirty="0"/>
              <a:t>I</a:t>
            </a:r>
            <a:r>
              <a:rPr lang="en-US" dirty="0"/>
              <a:t>nfarct)</a:t>
            </a:r>
          </a:p>
          <a:p>
            <a:pPr lvl="1"/>
            <a:r>
              <a:rPr lang="en-US" dirty="0" smtClean="0"/>
              <a:t>POCH </a:t>
            </a:r>
            <a:r>
              <a:rPr lang="en-US" dirty="0"/>
              <a:t>(</a:t>
            </a:r>
            <a:r>
              <a:rPr lang="en-US" b="1" dirty="0" err="1"/>
              <a:t>H</a:t>
            </a:r>
            <a:r>
              <a:rPr lang="en-US" dirty="0" err="1"/>
              <a:t>aemorrhage</a:t>
            </a:r>
            <a:r>
              <a:rPr lang="en-US" dirty="0" smtClean="0"/>
              <a:t>)</a:t>
            </a:r>
          </a:p>
          <a:p>
            <a:r>
              <a:rPr lang="en-US" dirty="0" smtClean="0"/>
              <a:t>LACS (</a:t>
            </a:r>
            <a:r>
              <a:rPr lang="en-US" b="1" dirty="0" smtClean="0"/>
              <a:t>Lac</a:t>
            </a:r>
            <a:r>
              <a:rPr lang="en-US" dirty="0" smtClean="0"/>
              <a:t>unar </a:t>
            </a:r>
            <a:r>
              <a:rPr lang="en-US" b="1" dirty="0" smtClean="0"/>
              <a:t>S</a:t>
            </a:r>
            <a:r>
              <a:rPr lang="en-US" dirty="0" smtClean="0"/>
              <a:t>yndrome)</a:t>
            </a:r>
          </a:p>
          <a:p>
            <a:pPr lvl="1"/>
            <a:r>
              <a:rPr lang="en-US" dirty="0" smtClean="0"/>
              <a:t>LACI </a:t>
            </a:r>
            <a:r>
              <a:rPr lang="en-US" dirty="0"/>
              <a:t>(</a:t>
            </a:r>
            <a:r>
              <a:rPr lang="en-US" b="1" dirty="0"/>
              <a:t>I</a:t>
            </a:r>
            <a:r>
              <a:rPr lang="en-US" dirty="0"/>
              <a:t>nfarct)</a:t>
            </a:r>
          </a:p>
          <a:p>
            <a:pPr lvl="1"/>
            <a:r>
              <a:rPr lang="en-US" dirty="0" smtClean="0"/>
              <a:t>LACH </a:t>
            </a:r>
            <a:r>
              <a:rPr lang="en-US" dirty="0"/>
              <a:t>(</a:t>
            </a:r>
            <a:r>
              <a:rPr lang="en-US" b="1" dirty="0" err="1"/>
              <a:t>H</a:t>
            </a:r>
            <a:r>
              <a:rPr lang="en-US" dirty="0" err="1"/>
              <a:t>aemorrhage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209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en-US" dirty="0" smtClean="0"/>
              <a:t>Anterior Circulation Stroke:</a:t>
            </a:r>
            <a:br>
              <a:rPr lang="en-US" dirty="0" smtClean="0"/>
            </a:br>
            <a:r>
              <a:rPr lang="en-US" dirty="0" smtClean="0"/>
              <a:t>TACS v PACS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Each hemisphere can have up to 3 deficits:</a:t>
            </a:r>
          </a:p>
          <a:p>
            <a:pPr lvl="1"/>
            <a:r>
              <a:rPr lang="en-US" dirty="0" smtClean="0"/>
              <a:t>TACS = 3</a:t>
            </a:r>
          </a:p>
          <a:p>
            <a:pPr lvl="1"/>
            <a:r>
              <a:rPr lang="en-US" dirty="0" smtClean="0"/>
              <a:t>PACS = 1 or 2</a:t>
            </a:r>
          </a:p>
          <a:p>
            <a:r>
              <a:rPr lang="en-US" dirty="0" smtClean="0"/>
              <a:t>Left (dominant) hemisphere</a:t>
            </a:r>
          </a:p>
          <a:p>
            <a:pPr lvl="1"/>
            <a:r>
              <a:rPr lang="en-US" dirty="0" smtClean="0"/>
              <a:t>Hemiparesis</a:t>
            </a:r>
          </a:p>
          <a:p>
            <a:pPr lvl="1"/>
            <a:r>
              <a:rPr lang="en-US" dirty="0" smtClean="0"/>
              <a:t>Hemianopia</a:t>
            </a:r>
          </a:p>
          <a:p>
            <a:pPr lvl="1"/>
            <a:r>
              <a:rPr lang="en-US" dirty="0" smtClean="0"/>
              <a:t>Dysphasia</a:t>
            </a:r>
          </a:p>
          <a:p>
            <a:r>
              <a:rPr lang="en-US" dirty="0" smtClean="0"/>
              <a:t>Right (non-dominant) hemisphere</a:t>
            </a:r>
          </a:p>
          <a:p>
            <a:pPr lvl="1"/>
            <a:r>
              <a:rPr lang="en-US" dirty="0"/>
              <a:t>Hemiparesis</a:t>
            </a:r>
          </a:p>
          <a:p>
            <a:pPr lvl="1"/>
            <a:r>
              <a:rPr lang="en-US" dirty="0"/>
              <a:t>Hemianopia</a:t>
            </a:r>
          </a:p>
          <a:p>
            <a:pPr lvl="1"/>
            <a:r>
              <a:rPr lang="en-US" dirty="0" smtClean="0"/>
              <a:t>Neglect</a:t>
            </a:r>
          </a:p>
          <a:p>
            <a:pPr marL="393192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278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 smtClean="0"/>
              <a:t>Example: Left TACS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hemisphere has up to 3 deficits:</a:t>
            </a:r>
          </a:p>
          <a:p>
            <a:r>
              <a:rPr lang="en-US" dirty="0" smtClean="0"/>
              <a:t>Left (dominant) hemisphere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Hemiparesis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Hemianopia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Dysphasia</a:t>
            </a:r>
          </a:p>
          <a:p>
            <a:r>
              <a:rPr lang="en-US" dirty="0" smtClean="0"/>
              <a:t>Right (non-dominant) hemisphere</a:t>
            </a:r>
          </a:p>
          <a:p>
            <a:pPr lvl="1"/>
            <a:r>
              <a:rPr lang="en-US" dirty="0"/>
              <a:t>Hemiparesis</a:t>
            </a:r>
          </a:p>
          <a:p>
            <a:pPr lvl="1"/>
            <a:r>
              <a:rPr lang="en-US" dirty="0"/>
              <a:t>Hemianopia</a:t>
            </a:r>
          </a:p>
          <a:p>
            <a:pPr lvl="1"/>
            <a:r>
              <a:rPr lang="en-US" dirty="0" smtClean="0"/>
              <a:t>Neglect</a:t>
            </a:r>
          </a:p>
          <a:p>
            <a:pPr marL="393192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2330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 smtClean="0"/>
              <a:t>Right TACS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hemisphere up to 3 deficits:</a:t>
            </a:r>
          </a:p>
          <a:p>
            <a:r>
              <a:rPr lang="en-US" dirty="0" smtClean="0"/>
              <a:t>Left (dominant) hemisphere</a:t>
            </a:r>
          </a:p>
          <a:p>
            <a:pPr lvl="1"/>
            <a:r>
              <a:rPr lang="en-US" dirty="0" smtClean="0"/>
              <a:t>Hemiparesis</a:t>
            </a:r>
          </a:p>
          <a:p>
            <a:pPr lvl="1"/>
            <a:r>
              <a:rPr lang="en-US" dirty="0" smtClean="0"/>
              <a:t>Hemianopia</a:t>
            </a:r>
          </a:p>
          <a:p>
            <a:pPr lvl="1"/>
            <a:r>
              <a:rPr lang="en-US" dirty="0" smtClean="0"/>
              <a:t>Dysphasia</a:t>
            </a:r>
          </a:p>
          <a:p>
            <a:r>
              <a:rPr lang="en-US" dirty="0" smtClean="0"/>
              <a:t>Right (non-dominant) hemisphere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Hemiparesis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Hemianopia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Neglect</a:t>
            </a:r>
          </a:p>
          <a:p>
            <a:pPr marL="393192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9473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 smtClean="0"/>
              <a:t>Left PACS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hemisphere has up to 3 deficits:</a:t>
            </a:r>
          </a:p>
          <a:p>
            <a:r>
              <a:rPr lang="en-US" dirty="0" smtClean="0"/>
              <a:t>Left (dominant) hemisphere</a:t>
            </a:r>
          </a:p>
          <a:p>
            <a:pPr lvl="1"/>
            <a:r>
              <a:rPr lang="en-US" dirty="0" smtClean="0"/>
              <a:t>Hemiparesis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Hemianopia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Dysphasia</a:t>
            </a:r>
          </a:p>
          <a:p>
            <a:r>
              <a:rPr lang="en-US" dirty="0" smtClean="0"/>
              <a:t>Right (non-dominant) hemisphere</a:t>
            </a:r>
          </a:p>
          <a:p>
            <a:pPr lvl="1"/>
            <a:r>
              <a:rPr lang="en-US" dirty="0"/>
              <a:t>Hemiparesis</a:t>
            </a:r>
          </a:p>
          <a:p>
            <a:pPr lvl="1"/>
            <a:r>
              <a:rPr lang="en-US" dirty="0"/>
              <a:t>Hemianopia</a:t>
            </a:r>
          </a:p>
          <a:p>
            <a:pPr lvl="1"/>
            <a:r>
              <a:rPr lang="en-US" dirty="0" smtClean="0"/>
              <a:t>Neglect</a:t>
            </a:r>
          </a:p>
          <a:p>
            <a:pPr marL="393192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1981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 smtClean="0"/>
              <a:t>Right PACS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hemisphere has up to 3 deficits:</a:t>
            </a:r>
          </a:p>
          <a:p>
            <a:r>
              <a:rPr lang="en-US" dirty="0" smtClean="0"/>
              <a:t>Left (dominant) hemisphere</a:t>
            </a:r>
          </a:p>
          <a:p>
            <a:pPr lvl="1"/>
            <a:r>
              <a:rPr lang="en-US" dirty="0" smtClean="0"/>
              <a:t>Hemiparesis</a:t>
            </a:r>
          </a:p>
          <a:p>
            <a:pPr lvl="1"/>
            <a:r>
              <a:rPr lang="en-US" dirty="0" smtClean="0"/>
              <a:t>Hemianopia</a:t>
            </a:r>
          </a:p>
          <a:p>
            <a:pPr lvl="1"/>
            <a:r>
              <a:rPr lang="en-US" dirty="0" smtClean="0"/>
              <a:t>Dysphasia</a:t>
            </a:r>
          </a:p>
          <a:p>
            <a:r>
              <a:rPr lang="en-US" dirty="0" smtClean="0"/>
              <a:t>Right (non-dominant) hemisphere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Hemiparesis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Hemianopia</a:t>
            </a:r>
          </a:p>
          <a:p>
            <a:pPr lvl="1"/>
            <a:r>
              <a:rPr lang="en-US" dirty="0" smtClean="0"/>
              <a:t>Neglect</a:t>
            </a:r>
          </a:p>
          <a:p>
            <a:pPr marL="393192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6127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 smtClean="0"/>
              <a:t>Lacunar syndromes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Pure hemiparesis (internal capsule)</a:t>
            </a:r>
          </a:p>
          <a:p>
            <a:r>
              <a:rPr lang="en-US" dirty="0" smtClean="0"/>
              <a:t>Pure </a:t>
            </a:r>
            <a:r>
              <a:rPr lang="en-US" dirty="0" err="1" smtClean="0"/>
              <a:t>hemisensory</a:t>
            </a:r>
            <a:r>
              <a:rPr lang="en-US" dirty="0" smtClean="0"/>
              <a:t> (thalamus)</a:t>
            </a:r>
          </a:p>
          <a:p>
            <a:r>
              <a:rPr lang="en-US" dirty="0" smtClean="0"/>
              <a:t>Sensorimotor (</a:t>
            </a:r>
            <a:r>
              <a:rPr lang="en-US" dirty="0" err="1" smtClean="0"/>
              <a:t>thalamo</a:t>
            </a:r>
            <a:r>
              <a:rPr lang="en-US" dirty="0" smtClean="0"/>
              <a:t>-capsular)</a:t>
            </a:r>
          </a:p>
          <a:p>
            <a:r>
              <a:rPr lang="en-US" dirty="0" smtClean="0"/>
              <a:t>Brainstem syndromes (</a:t>
            </a:r>
            <a:r>
              <a:rPr lang="en-US" dirty="0" err="1" smtClean="0"/>
              <a:t>eg</a:t>
            </a:r>
            <a:r>
              <a:rPr lang="en-US" dirty="0" smtClean="0"/>
              <a:t> ataxic hemiparesis, dysarthria-facial weakness)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5273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251</TotalTime>
  <Words>541</Words>
  <Application>Microsoft Office PowerPoint</Application>
  <PresentationFormat>On-screen Show (4:3)</PresentationFormat>
  <Paragraphs>146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Default Theme</vt:lpstr>
      <vt:lpstr>Stroke: Case Histories</vt:lpstr>
      <vt:lpstr>Stroke: Pathology</vt:lpstr>
      <vt:lpstr>Stroke: Clinical Classification</vt:lpstr>
      <vt:lpstr>Anterior Circulation Stroke: TACS v PACS</vt:lpstr>
      <vt:lpstr>Example: Left TACS</vt:lpstr>
      <vt:lpstr>Right TACS</vt:lpstr>
      <vt:lpstr>Left PACS</vt:lpstr>
      <vt:lpstr>Right PACS</vt:lpstr>
      <vt:lpstr>Lacunar syndromes</vt:lpstr>
      <vt:lpstr>Case 1</vt:lpstr>
      <vt:lpstr>CT: 8h after onset</vt:lpstr>
      <vt:lpstr>CT at 24h</vt:lpstr>
      <vt:lpstr>Case 2</vt:lpstr>
      <vt:lpstr>CT</vt:lpstr>
      <vt:lpstr>Case 3</vt:lpstr>
      <vt:lpstr>MRI (Diffusion weighted)</vt:lpstr>
      <vt:lpstr>Internal capsule on normal MRI</vt:lpstr>
      <vt:lpstr>Case 4</vt:lpstr>
      <vt:lpstr>CT</vt:lpstr>
      <vt:lpstr>Case 5</vt:lpstr>
      <vt:lpstr>MRI (FLAIR)</vt:lpstr>
      <vt:lpstr>Case 6</vt:lpstr>
      <vt:lpstr>CT</vt:lpstr>
      <vt:lpstr>Case 7</vt:lpstr>
      <vt:lpstr>CT</vt:lpstr>
      <vt:lpstr>CT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 Simpson</dc:creator>
  <cp:lastModifiedBy>feo38</cp:lastModifiedBy>
  <cp:revision>13</cp:revision>
  <dcterms:created xsi:type="dcterms:W3CDTF">2012-03-15T19:53:19Z</dcterms:created>
  <dcterms:modified xsi:type="dcterms:W3CDTF">2013-04-24T10:41:30Z</dcterms:modified>
</cp:coreProperties>
</file>