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7" r:id="rId3"/>
    <p:sldId id="286" r:id="rId4"/>
    <p:sldId id="280" r:id="rId5"/>
    <p:sldId id="321" r:id="rId6"/>
    <p:sldId id="327" r:id="rId7"/>
    <p:sldId id="319" r:id="rId8"/>
    <p:sldId id="328" r:id="rId9"/>
    <p:sldId id="320" r:id="rId10"/>
    <p:sldId id="306" r:id="rId11"/>
    <p:sldId id="307" r:id="rId12"/>
    <p:sldId id="323" r:id="rId13"/>
    <p:sldId id="314" r:id="rId14"/>
    <p:sldId id="313" r:id="rId15"/>
    <p:sldId id="324" r:id="rId16"/>
    <p:sldId id="329" r:id="rId17"/>
    <p:sldId id="325" r:id="rId18"/>
    <p:sldId id="330" r:id="rId19"/>
    <p:sldId id="335" r:id="rId20"/>
    <p:sldId id="336" r:id="rId21"/>
    <p:sldId id="331" r:id="rId22"/>
    <p:sldId id="332" r:id="rId23"/>
    <p:sldId id="333" r:id="rId24"/>
    <p:sldId id="326" r:id="rId25"/>
    <p:sldId id="264" r:id="rId26"/>
    <p:sldId id="334" r:id="rId27"/>
    <p:sldId id="316" r:id="rId28"/>
  </p:sldIdLst>
  <p:sldSz cx="9144000" cy="6858000" type="screen4x3"/>
  <p:notesSz cx="6858000" cy="9028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223"/>
    <a:srgbClr val="CC3300"/>
    <a:srgbClr val="FFFF00"/>
    <a:srgbClr val="FF0066"/>
    <a:srgbClr val="00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 snapToGrid="0"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2F60A5-4FC7-4261-9B6A-4286DB5DCC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98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7863"/>
            <a:ext cx="4513262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2278B52-5AFF-4003-B638-923F90C7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5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AB80CC-42E3-4873-9A26-AF1B04E9BF8B}" type="slidenum">
              <a:rPr lang="en-US" sz="1200" smtClean="0">
                <a:latin typeface="Times New Roman" pitchFamily="18" charset="0"/>
              </a:rPr>
              <a:pPr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C20D5A-139E-4EBA-A882-1298BBBDE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F5D8-467F-4ACB-882A-75A0113CA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33A9-8D0E-4E69-BC93-D395086CB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9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59E2-AD7F-4F78-AE6C-E8F461FF4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8C1FF3-B74F-4BC6-A17D-82478053E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F52C-BBC2-412C-AA48-C31D4FDE9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BAF8B-8893-42D4-A839-39E274349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8B09-38B3-499A-BE2C-9333F2FCE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330C0-40D9-4158-9150-5A67D26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3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4E41BF-1DC3-4403-AD06-0C7B2C38E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9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BF6908-8BE6-4DC9-86F4-F27A04047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916B651-9DE6-4739-ADFE-CD59F3A6D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9" r:id="rId5"/>
    <p:sldLayoutId id="2147483714" r:id="rId6"/>
    <p:sldLayoutId id="2147483720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65225" y="1498600"/>
            <a:ext cx="7772400" cy="13779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effectLst/>
                <a:latin typeface="Arial" charset="0"/>
              </a:rPr>
              <a:t>Organization of brainstem and cranial nerves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276600"/>
            <a:ext cx="6400800" cy="2273300"/>
          </a:xfrm>
        </p:spPr>
        <p:txBody>
          <a:bodyPr/>
          <a:lstStyle/>
          <a:p>
            <a:pPr marL="26988" eaLnBrk="1" hangingPunct="1"/>
            <a:r>
              <a:rPr lang="en-GB" sz="3200" i="1" dirty="0" smtClean="0">
                <a:solidFill>
                  <a:srgbClr val="922223"/>
                </a:solidFill>
                <a:latin typeface="Arial" charset="0"/>
              </a:rPr>
              <a:t>Professor Steve Gentleman</a:t>
            </a:r>
          </a:p>
          <a:p>
            <a:pPr marL="26988" eaLnBrk="1" hangingPunct="1"/>
            <a:r>
              <a:rPr lang="en-GB" sz="2800" i="1" dirty="0" smtClean="0">
                <a:solidFill>
                  <a:srgbClr val="922223"/>
                </a:solidFill>
                <a:latin typeface="Arial" charset="0"/>
              </a:rPr>
              <a:t>Neuropathology Unit</a:t>
            </a:r>
          </a:p>
          <a:p>
            <a:pPr marL="26988" eaLnBrk="1" hangingPunct="1"/>
            <a:r>
              <a:rPr lang="en-GB" sz="2800" i="1" dirty="0" smtClean="0">
                <a:solidFill>
                  <a:srgbClr val="922223"/>
                </a:solidFill>
                <a:latin typeface="Arial" charset="0"/>
              </a:rPr>
              <a:t>Department of Medicine</a:t>
            </a:r>
          </a:p>
          <a:p>
            <a:pPr marL="26988" eaLnBrk="1" hangingPunct="1"/>
            <a:r>
              <a:rPr lang="en-GB" sz="2800" i="1" dirty="0" smtClean="0">
                <a:solidFill>
                  <a:srgbClr val="922223"/>
                </a:solidFill>
                <a:latin typeface="Arial" charset="0"/>
              </a:rPr>
              <a:t>Charing Cross campus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77138" y="6246813"/>
            <a:ext cx="1418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sz="2400" dirty="0" smtClean="0">
                <a:latin typeface="Arial" charset="0"/>
              </a:rPr>
              <a:t>17-04-13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Functional classification (I)</a:t>
            </a:r>
            <a:endParaRPr lang="en-GB" dirty="0" smtClean="0">
              <a:solidFill>
                <a:srgbClr val="92222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General somatic afferent (GSA)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sensation from skin and mucous membranes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General visceral afferent (GVA)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sensation from GI tract, heart, vessels &amp; lungs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General somatic efferent (GSE)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muscles for eye &amp; tongue movements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General visceral efferent (GVE)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preganglionic parasympathetic</a:t>
            </a:r>
            <a:r>
              <a:rPr lang="en-GB" dirty="0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Functional classification (II)</a:t>
            </a:r>
            <a:endParaRPr lang="en-GB" dirty="0" smtClean="0">
              <a:solidFill>
                <a:srgbClr val="92222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397000" y="1790700"/>
            <a:ext cx="749935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Special somatic afferent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vision, hearing &amp; equilibrium 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Special visceral afferent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smell &amp; taste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sz="2400" dirty="0" smtClean="0">
                <a:latin typeface="Arial" charset="0"/>
              </a:rPr>
              <a:t>Special visceral efferent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GB" sz="2400" dirty="0" smtClean="0">
                <a:latin typeface="Arial" charset="0"/>
              </a:rPr>
              <a:t>muscles involved in chewing, facial expression, swallowing, vocal sounds &amp; turning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Brainstem de</a:t>
            </a:r>
            <a:r>
              <a:rPr lang="en-GB" dirty="0" smtClean="0">
                <a:solidFill>
                  <a:srgbClr val="922223"/>
                </a:solidFill>
                <a:latin typeface="Arial" charset="0"/>
              </a:rPr>
              <a:t>velopm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internal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/>
          <p:cNvGrpSpPr>
            <a:grpSpLocks/>
          </p:cNvGrpSpPr>
          <p:nvPr/>
        </p:nvGrpSpPr>
        <p:grpSpPr bwMode="auto">
          <a:xfrm>
            <a:off x="1028700" y="169863"/>
            <a:ext cx="8039100" cy="6289675"/>
            <a:chOff x="625356" y="339562"/>
            <a:chExt cx="8255000" cy="6451600"/>
          </a:xfrm>
        </p:grpSpPr>
        <p:grpSp>
          <p:nvGrpSpPr>
            <p:cNvPr id="20483" name="Group 4"/>
            <p:cNvGrpSpPr>
              <a:grpSpLocks/>
            </p:cNvGrpSpPr>
            <p:nvPr/>
          </p:nvGrpSpPr>
          <p:grpSpPr bwMode="auto">
            <a:xfrm>
              <a:off x="625356" y="339562"/>
              <a:ext cx="8255000" cy="6451600"/>
              <a:chOff x="324" y="260"/>
              <a:chExt cx="5320" cy="3896"/>
            </a:xfrm>
          </p:grpSpPr>
          <p:sp>
            <p:nvSpPr>
              <p:cNvPr id="20499" name="Rectangle 5"/>
              <p:cNvSpPr>
                <a:spLocks noChangeArrowheads="1"/>
              </p:cNvSpPr>
              <p:nvPr/>
            </p:nvSpPr>
            <p:spPr bwMode="auto">
              <a:xfrm>
                <a:off x="324" y="260"/>
                <a:ext cx="5320" cy="38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0500" name="Oval 6"/>
              <p:cNvSpPr>
                <a:spLocks noChangeArrowheads="1"/>
              </p:cNvSpPr>
              <p:nvPr/>
            </p:nvSpPr>
            <p:spPr bwMode="auto">
              <a:xfrm>
                <a:off x="2112" y="1016"/>
                <a:ext cx="1248" cy="2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1" name="Freeform 7"/>
              <p:cNvSpPr>
                <a:spLocks/>
              </p:cNvSpPr>
              <p:nvPr/>
            </p:nvSpPr>
            <p:spPr bwMode="auto">
              <a:xfrm>
                <a:off x="2484" y="1480"/>
                <a:ext cx="257" cy="660"/>
              </a:xfrm>
              <a:custGeom>
                <a:avLst/>
                <a:gdLst>
                  <a:gd name="T0" fmla="*/ 0 w 216"/>
                  <a:gd name="T1" fmla="*/ 4877 h 470"/>
                  <a:gd name="T2" fmla="*/ 432 w 216"/>
                  <a:gd name="T3" fmla="*/ 4364 h 470"/>
                  <a:gd name="T4" fmla="*/ 594 w 216"/>
                  <a:gd name="T5" fmla="*/ 663 h 470"/>
                  <a:gd name="T6" fmla="*/ 729 w 216"/>
                  <a:gd name="T7" fmla="*/ 402 h 4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470"/>
                  <a:gd name="T14" fmla="*/ 216 w 216"/>
                  <a:gd name="T15" fmla="*/ 470 h 4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470">
                    <a:moveTo>
                      <a:pt x="0" y="453"/>
                    </a:moveTo>
                    <a:cubicBezTo>
                      <a:pt x="49" y="461"/>
                      <a:pt x="99" y="470"/>
                      <a:pt x="128" y="405"/>
                    </a:cubicBezTo>
                    <a:cubicBezTo>
                      <a:pt x="157" y="340"/>
                      <a:pt x="161" y="122"/>
                      <a:pt x="176" y="61"/>
                    </a:cubicBezTo>
                    <a:cubicBezTo>
                      <a:pt x="191" y="0"/>
                      <a:pt x="207" y="36"/>
                      <a:pt x="216" y="37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2" name="Freeform 8"/>
              <p:cNvSpPr>
                <a:spLocks/>
              </p:cNvSpPr>
              <p:nvPr/>
            </p:nvSpPr>
            <p:spPr bwMode="auto">
              <a:xfrm flipH="1">
                <a:off x="2735" y="1480"/>
                <a:ext cx="257" cy="660"/>
              </a:xfrm>
              <a:custGeom>
                <a:avLst/>
                <a:gdLst>
                  <a:gd name="T0" fmla="*/ 0 w 216"/>
                  <a:gd name="T1" fmla="*/ 4877 h 470"/>
                  <a:gd name="T2" fmla="*/ 432 w 216"/>
                  <a:gd name="T3" fmla="*/ 4364 h 470"/>
                  <a:gd name="T4" fmla="*/ 594 w 216"/>
                  <a:gd name="T5" fmla="*/ 663 h 470"/>
                  <a:gd name="T6" fmla="*/ 729 w 216"/>
                  <a:gd name="T7" fmla="*/ 402 h 4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470"/>
                  <a:gd name="T14" fmla="*/ 216 w 216"/>
                  <a:gd name="T15" fmla="*/ 470 h 4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470">
                    <a:moveTo>
                      <a:pt x="0" y="453"/>
                    </a:moveTo>
                    <a:cubicBezTo>
                      <a:pt x="49" y="461"/>
                      <a:pt x="99" y="470"/>
                      <a:pt x="128" y="405"/>
                    </a:cubicBezTo>
                    <a:cubicBezTo>
                      <a:pt x="157" y="340"/>
                      <a:pt x="161" y="122"/>
                      <a:pt x="176" y="61"/>
                    </a:cubicBezTo>
                    <a:cubicBezTo>
                      <a:pt x="191" y="0"/>
                      <a:pt x="207" y="36"/>
                      <a:pt x="216" y="37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3" name="Freeform 9"/>
              <p:cNvSpPr>
                <a:spLocks/>
              </p:cNvSpPr>
              <p:nvPr/>
            </p:nvSpPr>
            <p:spPr bwMode="auto">
              <a:xfrm flipV="1">
                <a:off x="2484" y="2120"/>
                <a:ext cx="257" cy="660"/>
              </a:xfrm>
              <a:custGeom>
                <a:avLst/>
                <a:gdLst>
                  <a:gd name="T0" fmla="*/ 0 w 216"/>
                  <a:gd name="T1" fmla="*/ 4877 h 470"/>
                  <a:gd name="T2" fmla="*/ 432 w 216"/>
                  <a:gd name="T3" fmla="*/ 4364 h 470"/>
                  <a:gd name="T4" fmla="*/ 594 w 216"/>
                  <a:gd name="T5" fmla="*/ 663 h 470"/>
                  <a:gd name="T6" fmla="*/ 729 w 216"/>
                  <a:gd name="T7" fmla="*/ 402 h 4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470"/>
                  <a:gd name="T14" fmla="*/ 216 w 216"/>
                  <a:gd name="T15" fmla="*/ 470 h 4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470">
                    <a:moveTo>
                      <a:pt x="0" y="453"/>
                    </a:moveTo>
                    <a:cubicBezTo>
                      <a:pt x="49" y="461"/>
                      <a:pt x="99" y="470"/>
                      <a:pt x="128" y="405"/>
                    </a:cubicBezTo>
                    <a:cubicBezTo>
                      <a:pt x="157" y="340"/>
                      <a:pt x="161" y="122"/>
                      <a:pt x="176" y="61"/>
                    </a:cubicBezTo>
                    <a:cubicBezTo>
                      <a:pt x="191" y="0"/>
                      <a:pt x="207" y="36"/>
                      <a:pt x="216" y="37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4" name="Freeform 10"/>
              <p:cNvSpPr>
                <a:spLocks/>
              </p:cNvSpPr>
              <p:nvPr/>
            </p:nvSpPr>
            <p:spPr bwMode="auto">
              <a:xfrm flipH="1" flipV="1">
                <a:off x="2735" y="2120"/>
                <a:ext cx="257" cy="660"/>
              </a:xfrm>
              <a:custGeom>
                <a:avLst/>
                <a:gdLst>
                  <a:gd name="T0" fmla="*/ 0 w 216"/>
                  <a:gd name="T1" fmla="*/ 4877 h 470"/>
                  <a:gd name="T2" fmla="*/ 432 w 216"/>
                  <a:gd name="T3" fmla="*/ 4364 h 470"/>
                  <a:gd name="T4" fmla="*/ 594 w 216"/>
                  <a:gd name="T5" fmla="*/ 663 h 470"/>
                  <a:gd name="T6" fmla="*/ 729 w 216"/>
                  <a:gd name="T7" fmla="*/ 402 h 4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470"/>
                  <a:gd name="T14" fmla="*/ 216 w 216"/>
                  <a:gd name="T15" fmla="*/ 470 h 4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470">
                    <a:moveTo>
                      <a:pt x="0" y="453"/>
                    </a:moveTo>
                    <a:cubicBezTo>
                      <a:pt x="49" y="461"/>
                      <a:pt x="99" y="470"/>
                      <a:pt x="128" y="405"/>
                    </a:cubicBezTo>
                    <a:cubicBezTo>
                      <a:pt x="157" y="340"/>
                      <a:pt x="161" y="122"/>
                      <a:pt x="176" y="61"/>
                    </a:cubicBezTo>
                    <a:cubicBezTo>
                      <a:pt x="191" y="0"/>
                      <a:pt x="207" y="36"/>
                      <a:pt x="216" y="37"/>
                    </a:cubicBezTo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5" name="Oval 11"/>
              <p:cNvSpPr>
                <a:spLocks noChangeArrowheads="1"/>
              </p:cNvSpPr>
              <p:nvPr/>
            </p:nvSpPr>
            <p:spPr bwMode="auto">
              <a:xfrm>
                <a:off x="2984" y="162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6" name="Oval 12"/>
              <p:cNvSpPr>
                <a:spLocks noChangeArrowheads="1"/>
              </p:cNvSpPr>
              <p:nvPr/>
            </p:nvSpPr>
            <p:spPr bwMode="auto">
              <a:xfrm>
                <a:off x="2944" y="150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7" name="Oval 13"/>
              <p:cNvSpPr>
                <a:spLocks noChangeArrowheads="1"/>
              </p:cNvSpPr>
              <p:nvPr/>
            </p:nvSpPr>
            <p:spPr bwMode="auto">
              <a:xfrm>
                <a:off x="2920" y="166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8" name="Oval 14"/>
              <p:cNvSpPr>
                <a:spLocks noChangeArrowheads="1"/>
              </p:cNvSpPr>
              <p:nvPr/>
            </p:nvSpPr>
            <p:spPr bwMode="auto">
              <a:xfrm>
                <a:off x="3016" y="1976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09" name="Oval 15"/>
              <p:cNvSpPr>
                <a:spLocks noChangeArrowheads="1"/>
              </p:cNvSpPr>
              <p:nvPr/>
            </p:nvSpPr>
            <p:spPr bwMode="auto">
              <a:xfrm>
                <a:off x="2920" y="158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0" name="Oval 16"/>
              <p:cNvSpPr>
                <a:spLocks noChangeArrowheads="1"/>
              </p:cNvSpPr>
              <p:nvPr/>
            </p:nvSpPr>
            <p:spPr bwMode="auto">
              <a:xfrm>
                <a:off x="2944" y="198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1" name="Oval 17"/>
              <p:cNvSpPr>
                <a:spLocks noChangeArrowheads="1"/>
              </p:cNvSpPr>
              <p:nvPr/>
            </p:nvSpPr>
            <p:spPr bwMode="auto">
              <a:xfrm>
                <a:off x="2896" y="1880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2" name="Oval 18"/>
              <p:cNvSpPr>
                <a:spLocks noChangeArrowheads="1"/>
              </p:cNvSpPr>
              <p:nvPr/>
            </p:nvSpPr>
            <p:spPr bwMode="auto">
              <a:xfrm>
                <a:off x="2976" y="190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3" name="Oval 19"/>
              <p:cNvSpPr>
                <a:spLocks noChangeArrowheads="1"/>
              </p:cNvSpPr>
              <p:nvPr/>
            </p:nvSpPr>
            <p:spPr bwMode="auto">
              <a:xfrm>
                <a:off x="2512" y="158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4" name="Oval 20"/>
              <p:cNvSpPr>
                <a:spLocks noChangeArrowheads="1"/>
              </p:cNvSpPr>
              <p:nvPr/>
            </p:nvSpPr>
            <p:spPr bwMode="auto">
              <a:xfrm>
                <a:off x="2616" y="162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5" name="Oval 21"/>
              <p:cNvSpPr>
                <a:spLocks noChangeArrowheads="1"/>
              </p:cNvSpPr>
              <p:nvPr/>
            </p:nvSpPr>
            <p:spPr bwMode="auto">
              <a:xfrm>
                <a:off x="2584" y="1544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6" name="Oval 22"/>
              <p:cNvSpPr>
                <a:spLocks noChangeArrowheads="1"/>
              </p:cNvSpPr>
              <p:nvPr/>
            </p:nvSpPr>
            <p:spPr bwMode="auto">
              <a:xfrm>
                <a:off x="2496" y="1672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7" name="Oval 23"/>
              <p:cNvSpPr>
                <a:spLocks noChangeArrowheads="1"/>
              </p:cNvSpPr>
              <p:nvPr/>
            </p:nvSpPr>
            <p:spPr bwMode="auto">
              <a:xfrm>
                <a:off x="2584" y="1960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18" name="Oval 24"/>
              <p:cNvSpPr>
                <a:spLocks noChangeArrowheads="1"/>
              </p:cNvSpPr>
              <p:nvPr/>
            </p:nvSpPr>
            <p:spPr bwMode="auto">
              <a:xfrm>
                <a:off x="2488" y="1936"/>
                <a:ext cx="47" cy="47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0519" name="Group 25"/>
              <p:cNvGrpSpPr>
                <a:grpSpLocks/>
              </p:cNvGrpSpPr>
              <p:nvPr/>
            </p:nvGrpSpPr>
            <p:grpSpPr bwMode="auto">
              <a:xfrm>
                <a:off x="2440" y="2000"/>
                <a:ext cx="135" cy="63"/>
                <a:chOff x="2440" y="2000"/>
                <a:chExt cx="135" cy="63"/>
              </a:xfrm>
            </p:grpSpPr>
            <p:sp>
              <p:nvSpPr>
                <p:cNvPr id="20555" name="Oval 26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56" name="Oval 27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0" name="Group 28"/>
              <p:cNvGrpSpPr>
                <a:grpSpLocks/>
              </p:cNvGrpSpPr>
              <p:nvPr/>
            </p:nvGrpSpPr>
            <p:grpSpPr bwMode="auto">
              <a:xfrm>
                <a:off x="1288" y="1224"/>
                <a:ext cx="1208" cy="432"/>
                <a:chOff x="1288" y="1224"/>
                <a:chExt cx="1208" cy="432"/>
              </a:xfrm>
            </p:grpSpPr>
            <p:grpSp>
              <p:nvGrpSpPr>
                <p:cNvPr id="20550" name="Group 29"/>
                <p:cNvGrpSpPr>
                  <a:grpSpLocks/>
                </p:cNvGrpSpPr>
                <p:nvPr/>
              </p:nvGrpSpPr>
              <p:grpSpPr bwMode="auto">
                <a:xfrm>
                  <a:off x="1720" y="1224"/>
                  <a:ext cx="72" cy="144"/>
                  <a:chOff x="1720" y="1176"/>
                  <a:chExt cx="72" cy="144"/>
                </a:xfrm>
              </p:grpSpPr>
              <p:sp>
                <p:nvSpPr>
                  <p:cNvPr id="20553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1176"/>
                    <a:ext cx="72" cy="8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55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760" y="1256"/>
                    <a:ext cx="8" cy="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0551" name="Freeform 32"/>
                <p:cNvSpPr>
                  <a:spLocks/>
                </p:cNvSpPr>
                <p:nvPr/>
              </p:nvSpPr>
              <p:spPr bwMode="auto">
                <a:xfrm>
                  <a:off x="1288" y="1344"/>
                  <a:ext cx="1192" cy="272"/>
                </a:xfrm>
                <a:custGeom>
                  <a:avLst/>
                  <a:gdLst>
                    <a:gd name="T0" fmla="*/ 0 w 1192"/>
                    <a:gd name="T1" fmla="*/ 0 h 272"/>
                    <a:gd name="T2" fmla="*/ 536 w 1192"/>
                    <a:gd name="T3" fmla="*/ 24 h 272"/>
                    <a:gd name="T4" fmla="*/ 624 w 1192"/>
                    <a:gd name="T5" fmla="*/ 40 h 272"/>
                    <a:gd name="T6" fmla="*/ 696 w 1192"/>
                    <a:gd name="T7" fmla="*/ 64 h 272"/>
                    <a:gd name="T8" fmla="*/ 728 w 1192"/>
                    <a:gd name="T9" fmla="*/ 88 h 272"/>
                    <a:gd name="T10" fmla="*/ 752 w 1192"/>
                    <a:gd name="T11" fmla="*/ 112 h 272"/>
                    <a:gd name="T12" fmla="*/ 848 w 1192"/>
                    <a:gd name="T13" fmla="*/ 168 h 272"/>
                    <a:gd name="T14" fmla="*/ 936 w 1192"/>
                    <a:gd name="T15" fmla="*/ 200 h 272"/>
                    <a:gd name="T16" fmla="*/ 984 w 1192"/>
                    <a:gd name="T17" fmla="*/ 232 h 272"/>
                    <a:gd name="T18" fmla="*/ 1152 w 1192"/>
                    <a:gd name="T19" fmla="*/ 272 h 272"/>
                    <a:gd name="T20" fmla="*/ 1192 w 1192"/>
                    <a:gd name="T21" fmla="*/ 256 h 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92"/>
                    <a:gd name="T34" fmla="*/ 0 h 272"/>
                    <a:gd name="T35" fmla="*/ 1192 w 1192"/>
                    <a:gd name="T36" fmla="*/ 272 h 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92" h="272">
                      <a:moveTo>
                        <a:pt x="0" y="0"/>
                      </a:moveTo>
                      <a:cubicBezTo>
                        <a:pt x="229" y="51"/>
                        <a:pt x="12" y="8"/>
                        <a:pt x="536" y="24"/>
                      </a:cubicBezTo>
                      <a:cubicBezTo>
                        <a:pt x="543" y="24"/>
                        <a:pt x="614" y="37"/>
                        <a:pt x="624" y="40"/>
                      </a:cubicBezTo>
                      <a:cubicBezTo>
                        <a:pt x="648" y="47"/>
                        <a:pt x="696" y="64"/>
                        <a:pt x="696" y="64"/>
                      </a:cubicBezTo>
                      <a:cubicBezTo>
                        <a:pt x="707" y="72"/>
                        <a:pt x="718" y="79"/>
                        <a:pt x="728" y="88"/>
                      </a:cubicBezTo>
                      <a:cubicBezTo>
                        <a:pt x="737" y="95"/>
                        <a:pt x="743" y="105"/>
                        <a:pt x="752" y="112"/>
                      </a:cubicBezTo>
                      <a:cubicBezTo>
                        <a:pt x="779" y="134"/>
                        <a:pt x="819" y="149"/>
                        <a:pt x="848" y="168"/>
                      </a:cubicBezTo>
                      <a:cubicBezTo>
                        <a:pt x="871" y="183"/>
                        <a:pt x="911" y="186"/>
                        <a:pt x="936" y="200"/>
                      </a:cubicBezTo>
                      <a:cubicBezTo>
                        <a:pt x="953" y="209"/>
                        <a:pt x="968" y="221"/>
                        <a:pt x="984" y="232"/>
                      </a:cubicBezTo>
                      <a:cubicBezTo>
                        <a:pt x="1025" y="260"/>
                        <a:pt x="1106" y="265"/>
                        <a:pt x="1152" y="272"/>
                      </a:cubicBezTo>
                      <a:cubicBezTo>
                        <a:pt x="1188" y="263"/>
                        <a:pt x="1176" y="272"/>
                        <a:pt x="1192" y="2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52" name="Freeform 33"/>
                <p:cNvSpPr>
                  <a:spLocks/>
                </p:cNvSpPr>
                <p:nvPr/>
              </p:nvSpPr>
              <p:spPr bwMode="auto">
                <a:xfrm>
                  <a:off x="2448" y="1624"/>
                  <a:ext cx="48" cy="32"/>
                </a:xfrm>
                <a:custGeom>
                  <a:avLst/>
                  <a:gdLst>
                    <a:gd name="T0" fmla="*/ 0 w 48"/>
                    <a:gd name="T1" fmla="*/ 0 h 32"/>
                    <a:gd name="T2" fmla="*/ 48 w 48"/>
                    <a:gd name="T3" fmla="*/ 32 h 32"/>
                    <a:gd name="T4" fmla="*/ 0 60000 65536"/>
                    <a:gd name="T5" fmla="*/ 0 60000 65536"/>
                    <a:gd name="T6" fmla="*/ 0 w 48"/>
                    <a:gd name="T7" fmla="*/ 0 h 32"/>
                    <a:gd name="T8" fmla="*/ 48 w 48"/>
                    <a:gd name="T9" fmla="*/ 32 h 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32">
                      <a:moveTo>
                        <a:pt x="0" y="0"/>
                      </a:moveTo>
                      <a:cubicBezTo>
                        <a:pt x="16" y="11"/>
                        <a:pt x="48" y="32"/>
                        <a:pt x="48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1" name="Group 34"/>
              <p:cNvGrpSpPr>
                <a:grpSpLocks/>
              </p:cNvGrpSpPr>
              <p:nvPr/>
            </p:nvGrpSpPr>
            <p:grpSpPr bwMode="auto">
              <a:xfrm>
                <a:off x="2424" y="2192"/>
                <a:ext cx="135" cy="63"/>
                <a:chOff x="2440" y="2000"/>
                <a:chExt cx="135" cy="63"/>
              </a:xfrm>
            </p:grpSpPr>
            <p:sp>
              <p:nvSpPr>
                <p:cNvPr id="20548" name="Oval 35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49" name="Oval 36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2" name="Group 37"/>
              <p:cNvGrpSpPr>
                <a:grpSpLocks/>
              </p:cNvGrpSpPr>
              <p:nvPr/>
            </p:nvGrpSpPr>
            <p:grpSpPr bwMode="auto">
              <a:xfrm>
                <a:off x="2424" y="2264"/>
                <a:ext cx="135" cy="63"/>
                <a:chOff x="2440" y="2000"/>
                <a:chExt cx="135" cy="63"/>
              </a:xfrm>
            </p:grpSpPr>
            <p:sp>
              <p:nvSpPr>
                <p:cNvPr id="20546" name="Oval 38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47" name="Oval 39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3" name="Group 40"/>
              <p:cNvGrpSpPr>
                <a:grpSpLocks/>
              </p:cNvGrpSpPr>
              <p:nvPr/>
            </p:nvGrpSpPr>
            <p:grpSpPr bwMode="auto">
              <a:xfrm>
                <a:off x="2512" y="2512"/>
                <a:ext cx="135" cy="63"/>
                <a:chOff x="2440" y="2000"/>
                <a:chExt cx="135" cy="63"/>
              </a:xfrm>
            </p:grpSpPr>
            <p:sp>
              <p:nvSpPr>
                <p:cNvPr id="20544" name="Oval 41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45" name="Oval 42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4" name="Group 43"/>
              <p:cNvGrpSpPr>
                <a:grpSpLocks/>
              </p:cNvGrpSpPr>
              <p:nvPr/>
            </p:nvGrpSpPr>
            <p:grpSpPr bwMode="auto">
              <a:xfrm>
                <a:off x="2488" y="2592"/>
                <a:ext cx="135" cy="63"/>
                <a:chOff x="2440" y="2000"/>
                <a:chExt cx="135" cy="63"/>
              </a:xfrm>
            </p:grpSpPr>
            <p:sp>
              <p:nvSpPr>
                <p:cNvPr id="20542" name="Oval 44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43" name="Oval 45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5" name="Group 46"/>
              <p:cNvGrpSpPr>
                <a:grpSpLocks/>
              </p:cNvGrpSpPr>
              <p:nvPr/>
            </p:nvGrpSpPr>
            <p:grpSpPr bwMode="auto">
              <a:xfrm>
                <a:off x="2880" y="2232"/>
                <a:ext cx="135" cy="63"/>
                <a:chOff x="2440" y="2000"/>
                <a:chExt cx="135" cy="63"/>
              </a:xfrm>
            </p:grpSpPr>
            <p:sp>
              <p:nvSpPr>
                <p:cNvPr id="20540" name="Oval 47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41" name="Oval 48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6" name="Group 49"/>
              <p:cNvGrpSpPr>
                <a:grpSpLocks/>
              </p:cNvGrpSpPr>
              <p:nvPr/>
            </p:nvGrpSpPr>
            <p:grpSpPr bwMode="auto">
              <a:xfrm>
                <a:off x="2888" y="2336"/>
                <a:ext cx="135" cy="63"/>
                <a:chOff x="2440" y="2000"/>
                <a:chExt cx="135" cy="63"/>
              </a:xfrm>
            </p:grpSpPr>
            <p:sp>
              <p:nvSpPr>
                <p:cNvPr id="20538" name="Oval 50"/>
                <p:cNvSpPr>
                  <a:spLocks noChangeArrowheads="1"/>
                </p:cNvSpPr>
                <p:nvPr/>
              </p:nvSpPr>
              <p:spPr bwMode="auto">
                <a:xfrm>
                  <a:off x="2528" y="2016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39" name="Oval 51"/>
                <p:cNvSpPr>
                  <a:spLocks noChangeArrowheads="1"/>
                </p:cNvSpPr>
                <p:nvPr/>
              </p:nvSpPr>
              <p:spPr bwMode="auto">
                <a:xfrm>
                  <a:off x="2440" y="2000"/>
                  <a:ext cx="47" cy="47"/>
                </a:xfrm>
                <a:prstGeom prst="ellipse">
                  <a:avLst/>
                </a:prstGeom>
                <a:solidFill>
                  <a:srgbClr val="FF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27" name="Group 52"/>
              <p:cNvGrpSpPr>
                <a:grpSpLocks/>
              </p:cNvGrpSpPr>
              <p:nvPr/>
            </p:nvGrpSpPr>
            <p:grpSpPr bwMode="auto">
              <a:xfrm>
                <a:off x="2872" y="2544"/>
                <a:ext cx="175" cy="111"/>
                <a:chOff x="2872" y="2544"/>
                <a:chExt cx="175" cy="111"/>
              </a:xfrm>
            </p:grpSpPr>
            <p:grpSp>
              <p:nvGrpSpPr>
                <p:cNvPr id="20532" name="Group 53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0536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537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533" name="Group 56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053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535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0528" name="Freeform 59"/>
              <p:cNvSpPr>
                <a:spLocks/>
              </p:cNvSpPr>
              <p:nvPr/>
            </p:nvSpPr>
            <p:spPr bwMode="auto">
              <a:xfrm>
                <a:off x="1472" y="2240"/>
                <a:ext cx="952" cy="680"/>
              </a:xfrm>
              <a:custGeom>
                <a:avLst/>
                <a:gdLst>
                  <a:gd name="T0" fmla="*/ 952 w 952"/>
                  <a:gd name="T1" fmla="*/ 0 h 680"/>
                  <a:gd name="T2" fmla="*/ 872 w 952"/>
                  <a:gd name="T3" fmla="*/ 16 h 680"/>
                  <a:gd name="T4" fmla="*/ 760 w 952"/>
                  <a:gd name="T5" fmla="*/ 96 h 680"/>
                  <a:gd name="T6" fmla="*/ 648 w 952"/>
                  <a:gd name="T7" fmla="*/ 264 h 680"/>
                  <a:gd name="T8" fmla="*/ 592 w 952"/>
                  <a:gd name="T9" fmla="*/ 360 h 680"/>
                  <a:gd name="T10" fmla="*/ 528 w 952"/>
                  <a:gd name="T11" fmla="*/ 440 h 680"/>
                  <a:gd name="T12" fmla="*/ 200 w 952"/>
                  <a:gd name="T13" fmla="*/ 616 h 680"/>
                  <a:gd name="T14" fmla="*/ 0 w 952"/>
                  <a:gd name="T15" fmla="*/ 680 h 6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52"/>
                  <a:gd name="T25" fmla="*/ 0 h 680"/>
                  <a:gd name="T26" fmla="*/ 952 w 952"/>
                  <a:gd name="T27" fmla="*/ 680 h 6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52" h="680">
                    <a:moveTo>
                      <a:pt x="952" y="0"/>
                    </a:moveTo>
                    <a:cubicBezTo>
                      <a:pt x="942" y="2"/>
                      <a:pt x="886" y="10"/>
                      <a:pt x="872" y="16"/>
                    </a:cubicBezTo>
                    <a:cubicBezTo>
                      <a:pt x="828" y="36"/>
                      <a:pt x="799" y="70"/>
                      <a:pt x="760" y="96"/>
                    </a:cubicBezTo>
                    <a:cubicBezTo>
                      <a:pt x="735" y="159"/>
                      <a:pt x="679" y="203"/>
                      <a:pt x="648" y="264"/>
                    </a:cubicBezTo>
                    <a:cubicBezTo>
                      <a:pt x="630" y="300"/>
                      <a:pt x="621" y="331"/>
                      <a:pt x="592" y="360"/>
                    </a:cubicBezTo>
                    <a:cubicBezTo>
                      <a:pt x="576" y="409"/>
                      <a:pt x="590" y="378"/>
                      <a:pt x="528" y="440"/>
                    </a:cubicBezTo>
                    <a:cubicBezTo>
                      <a:pt x="440" y="528"/>
                      <a:pt x="320" y="586"/>
                      <a:pt x="200" y="616"/>
                    </a:cubicBezTo>
                    <a:cubicBezTo>
                      <a:pt x="158" y="644"/>
                      <a:pt x="50" y="680"/>
                      <a:pt x="0" y="68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29" name="Freeform 60"/>
              <p:cNvSpPr>
                <a:spLocks/>
              </p:cNvSpPr>
              <p:nvPr/>
            </p:nvSpPr>
            <p:spPr bwMode="auto">
              <a:xfrm>
                <a:off x="1536" y="2328"/>
                <a:ext cx="976" cy="608"/>
              </a:xfrm>
              <a:custGeom>
                <a:avLst/>
                <a:gdLst>
                  <a:gd name="T0" fmla="*/ 976 w 976"/>
                  <a:gd name="T1" fmla="*/ 8 h 608"/>
                  <a:gd name="T2" fmla="*/ 792 w 976"/>
                  <a:gd name="T3" fmla="*/ 16 h 608"/>
                  <a:gd name="T4" fmla="*/ 680 w 976"/>
                  <a:gd name="T5" fmla="*/ 120 h 608"/>
                  <a:gd name="T6" fmla="*/ 608 w 976"/>
                  <a:gd name="T7" fmla="*/ 208 h 608"/>
                  <a:gd name="T8" fmla="*/ 536 w 976"/>
                  <a:gd name="T9" fmla="*/ 328 h 608"/>
                  <a:gd name="T10" fmla="*/ 472 w 976"/>
                  <a:gd name="T11" fmla="*/ 400 h 608"/>
                  <a:gd name="T12" fmla="*/ 424 w 976"/>
                  <a:gd name="T13" fmla="*/ 432 h 608"/>
                  <a:gd name="T14" fmla="*/ 400 w 976"/>
                  <a:gd name="T15" fmla="*/ 456 h 608"/>
                  <a:gd name="T16" fmla="*/ 240 w 976"/>
                  <a:gd name="T17" fmla="*/ 536 h 608"/>
                  <a:gd name="T18" fmla="*/ 192 w 976"/>
                  <a:gd name="T19" fmla="*/ 552 h 608"/>
                  <a:gd name="T20" fmla="*/ 0 w 976"/>
                  <a:gd name="T21" fmla="*/ 608 h 6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76"/>
                  <a:gd name="T34" fmla="*/ 0 h 608"/>
                  <a:gd name="T35" fmla="*/ 976 w 976"/>
                  <a:gd name="T36" fmla="*/ 608 h 6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76" h="608">
                    <a:moveTo>
                      <a:pt x="976" y="8"/>
                    </a:moveTo>
                    <a:cubicBezTo>
                      <a:pt x="908" y="2"/>
                      <a:pt x="858" y="0"/>
                      <a:pt x="792" y="16"/>
                    </a:cubicBezTo>
                    <a:cubicBezTo>
                      <a:pt x="748" y="45"/>
                      <a:pt x="722" y="92"/>
                      <a:pt x="680" y="120"/>
                    </a:cubicBezTo>
                    <a:cubicBezTo>
                      <a:pt x="659" y="152"/>
                      <a:pt x="631" y="177"/>
                      <a:pt x="608" y="208"/>
                    </a:cubicBezTo>
                    <a:cubicBezTo>
                      <a:pt x="584" y="241"/>
                      <a:pt x="564" y="300"/>
                      <a:pt x="536" y="328"/>
                    </a:cubicBezTo>
                    <a:cubicBezTo>
                      <a:pt x="513" y="351"/>
                      <a:pt x="497" y="380"/>
                      <a:pt x="472" y="400"/>
                    </a:cubicBezTo>
                    <a:cubicBezTo>
                      <a:pt x="457" y="412"/>
                      <a:pt x="438" y="418"/>
                      <a:pt x="424" y="432"/>
                    </a:cubicBezTo>
                    <a:cubicBezTo>
                      <a:pt x="416" y="440"/>
                      <a:pt x="409" y="449"/>
                      <a:pt x="400" y="456"/>
                    </a:cubicBezTo>
                    <a:cubicBezTo>
                      <a:pt x="364" y="486"/>
                      <a:pt x="285" y="516"/>
                      <a:pt x="240" y="536"/>
                    </a:cubicBezTo>
                    <a:cubicBezTo>
                      <a:pt x="225" y="543"/>
                      <a:pt x="206" y="543"/>
                      <a:pt x="192" y="552"/>
                    </a:cubicBezTo>
                    <a:cubicBezTo>
                      <a:pt x="154" y="577"/>
                      <a:pt x="48" y="608"/>
                      <a:pt x="0" y="6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0" name="Freeform 61"/>
              <p:cNvSpPr>
                <a:spLocks/>
              </p:cNvSpPr>
              <p:nvPr/>
            </p:nvSpPr>
            <p:spPr bwMode="auto">
              <a:xfrm>
                <a:off x="1472" y="2632"/>
                <a:ext cx="1016" cy="355"/>
              </a:xfrm>
              <a:custGeom>
                <a:avLst/>
                <a:gdLst>
                  <a:gd name="T0" fmla="*/ 1662 w 936"/>
                  <a:gd name="T1" fmla="*/ 8 h 355"/>
                  <a:gd name="T2" fmla="*/ 1462 w 936"/>
                  <a:gd name="T3" fmla="*/ 0 h 355"/>
                  <a:gd name="T4" fmla="*/ 1192 w 936"/>
                  <a:gd name="T5" fmla="*/ 96 h 355"/>
                  <a:gd name="T6" fmla="*/ 979 w 936"/>
                  <a:gd name="T7" fmla="*/ 192 h 355"/>
                  <a:gd name="T8" fmla="*/ 825 w 936"/>
                  <a:gd name="T9" fmla="*/ 248 h 355"/>
                  <a:gd name="T10" fmla="*/ 0 w 936"/>
                  <a:gd name="T11" fmla="*/ 312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6"/>
                  <a:gd name="T19" fmla="*/ 0 h 355"/>
                  <a:gd name="T20" fmla="*/ 936 w 936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6" h="355">
                    <a:moveTo>
                      <a:pt x="936" y="8"/>
                    </a:moveTo>
                    <a:cubicBezTo>
                      <a:pt x="899" y="5"/>
                      <a:pt x="861" y="0"/>
                      <a:pt x="824" y="0"/>
                    </a:cubicBezTo>
                    <a:cubicBezTo>
                      <a:pt x="765" y="0"/>
                      <a:pt x="717" y="66"/>
                      <a:pt x="672" y="96"/>
                    </a:cubicBezTo>
                    <a:cubicBezTo>
                      <a:pt x="643" y="140"/>
                      <a:pt x="594" y="161"/>
                      <a:pt x="552" y="192"/>
                    </a:cubicBezTo>
                    <a:cubicBezTo>
                      <a:pt x="522" y="214"/>
                      <a:pt x="501" y="236"/>
                      <a:pt x="464" y="248"/>
                    </a:cubicBezTo>
                    <a:cubicBezTo>
                      <a:pt x="357" y="355"/>
                      <a:pt x="105" y="312"/>
                      <a:pt x="0" y="3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1" name="Text Box 62"/>
              <p:cNvSpPr txBox="1">
                <a:spLocks noChangeArrowheads="1"/>
              </p:cNvSpPr>
              <p:nvPr/>
            </p:nvSpPr>
            <p:spPr bwMode="auto">
              <a:xfrm>
                <a:off x="1638" y="413"/>
                <a:ext cx="2342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000" b="1" u="sng"/>
                  <a:t>EMBRYONIC SPINAL CORD</a:t>
                </a:r>
                <a:endParaRPr lang="en-US"/>
              </a:p>
            </p:txBody>
          </p:sp>
        </p:grpSp>
        <p:sp>
          <p:nvSpPr>
            <p:cNvPr id="20484" name="Text Box 63"/>
            <p:cNvSpPr txBox="1">
              <a:spLocks noChangeArrowheads="1"/>
            </p:cNvSpPr>
            <p:nvPr/>
          </p:nvSpPr>
          <p:spPr bwMode="auto">
            <a:xfrm>
              <a:off x="4746625" y="1289050"/>
              <a:ext cx="1271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ALAR PLATE</a:t>
              </a:r>
              <a:endParaRPr lang="en-US" b="1"/>
            </a:p>
          </p:txBody>
        </p:sp>
        <p:sp>
          <p:nvSpPr>
            <p:cNvPr id="20485" name="Text Box 64"/>
            <p:cNvSpPr txBox="1">
              <a:spLocks noChangeArrowheads="1"/>
            </p:cNvSpPr>
            <p:nvPr/>
          </p:nvSpPr>
          <p:spPr bwMode="auto">
            <a:xfrm>
              <a:off x="4797425" y="4959350"/>
              <a:ext cx="1377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BASAL PLATE</a:t>
              </a:r>
              <a:endParaRPr lang="en-US" b="1"/>
            </a:p>
          </p:txBody>
        </p:sp>
        <p:sp>
          <p:nvSpPr>
            <p:cNvPr id="20486" name="Line 65"/>
            <p:cNvSpPr>
              <a:spLocks noChangeShapeType="1"/>
            </p:cNvSpPr>
            <p:nvPr/>
          </p:nvSpPr>
          <p:spPr bwMode="auto">
            <a:xfrm>
              <a:off x="4826000" y="3352800"/>
              <a:ext cx="1485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7" name="Text Box 66"/>
            <p:cNvSpPr txBox="1">
              <a:spLocks noChangeArrowheads="1"/>
            </p:cNvSpPr>
            <p:nvPr/>
          </p:nvSpPr>
          <p:spPr bwMode="auto">
            <a:xfrm>
              <a:off x="6410325" y="3117850"/>
              <a:ext cx="1536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Sulcus limitans</a:t>
              </a:r>
              <a:endParaRPr lang="en-US" b="1"/>
            </a:p>
          </p:txBody>
        </p:sp>
        <p:sp>
          <p:nvSpPr>
            <p:cNvPr id="20488" name="Line 67"/>
            <p:cNvSpPr>
              <a:spLocks noChangeShapeType="1"/>
            </p:cNvSpPr>
            <p:nvPr/>
          </p:nvSpPr>
          <p:spPr bwMode="auto">
            <a:xfrm flipH="1">
              <a:off x="4813300" y="2311400"/>
              <a:ext cx="5207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89" name="Line 68"/>
            <p:cNvSpPr>
              <a:spLocks noChangeShapeType="1"/>
            </p:cNvSpPr>
            <p:nvPr/>
          </p:nvSpPr>
          <p:spPr bwMode="auto">
            <a:xfrm flipH="1">
              <a:off x="4864100" y="2882900"/>
              <a:ext cx="52070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0" name="Line 69"/>
            <p:cNvSpPr>
              <a:spLocks noChangeShapeType="1"/>
            </p:cNvSpPr>
            <p:nvPr/>
          </p:nvSpPr>
          <p:spPr bwMode="auto">
            <a:xfrm flipH="1" flipV="1">
              <a:off x="4826000" y="3733800"/>
              <a:ext cx="54610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1" name="Line 70"/>
            <p:cNvSpPr>
              <a:spLocks noChangeShapeType="1"/>
            </p:cNvSpPr>
            <p:nvPr/>
          </p:nvSpPr>
          <p:spPr bwMode="auto">
            <a:xfrm flipH="1" flipV="1">
              <a:off x="4826000" y="4267200"/>
              <a:ext cx="54610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2" name="Text Box 71"/>
            <p:cNvSpPr txBox="1">
              <a:spLocks noChangeArrowheads="1"/>
            </p:cNvSpPr>
            <p:nvPr/>
          </p:nvSpPr>
          <p:spPr bwMode="auto">
            <a:xfrm>
              <a:off x="5457825" y="2089150"/>
              <a:ext cx="5508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GSA</a:t>
              </a:r>
              <a:endParaRPr lang="en-US" b="1"/>
            </a:p>
          </p:txBody>
        </p:sp>
        <p:sp>
          <p:nvSpPr>
            <p:cNvPr id="20493" name="Text Box 72"/>
            <p:cNvSpPr txBox="1">
              <a:spLocks noChangeArrowheads="1"/>
            </p:cNvSpPr>
            <p:nvPr/>
          </p:nvSpPr>
          <p:spPr bwMode="auto">
            <a:xfrm>
              <a:off x="5457825" y="2698750"/>
              <a:ext cx="558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GVA</a:t>
              </a:r>
              <a:endParaRPr lang="en-US" b="1"/>
            </a:p>
          </p:txBody>
        </p:sp>
        <p:sp>
          <p:nvSpPr>
            <p:cNvPr id="20494" name="Text Box 73"/>
            <p:cNvSpPr txBox="1">
              <a:spLocks noChangeArrowheads="1"/>
            </p:cNvSpPr>
            <p:nvPr/>
          </p:nvSpPr>
          <p:spPr bwMode="auto">
            <a:xfrm>
              <a:off x="5534025" y="3714750"/>
              <a:ext cx="546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GVE</a:t>
              </a:r>
              <a:endParaRPr lang="en-US" b="1"/>
            </a:p>
          </p:txBody>
        </p:sp>
        <p:sp>
          <p:nvSpPr>
            <p:cNvPr id="20495" name="Text Box 74"/>
            <p:cNvSpPr txBox="1">
              <a:spLocks noChangeArrowheads="1"/>
            </p:cNvSpPr>
            <p:nvPr/>
          </p:nvSpPr>
          <p:spPr bwMode="auto">
            <a:xfrm>
              <a:off x="5546725" y="4260850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GSE</a:t>
              </a:r>
              <a:endParaRPr lang="en-US" b="1"/>
            </a:p>
          </p:txBody>
        </p:sp>
        <p:sp>
          <p:nvSpPr>
            <p:cNvPr id="20496" name="Text Box 75"/>
            <p:cNvSpPr txBox="1">
              <a:spLocks noChangeArrowheads="1"/>
            </p:cNvSpPr>
            <p:nvPr/>
          </p:nvSpPr>
          <p:spPr bwMode="auto">
            <a:xfrm>
              <a:off x="2562225" y="1327150"/>
              <a:ext cx="12350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Dorsal root </a:t>
              </a:r>
            </a:p>
            <a:p>
              <a:r>
                <a:rPr lang="en-GB" b="1"/>
                <a:t>ganglion</a:t>
              </a:r>
              <a:endParaRPr lang="en-US" b="1"/>
            </a:p>
          </p:txBody>
        </p:sp>
        <p:sp>
          <p:nvSpPr>
            <p:cNvPr id="20497" name="Text Box 76"/>
            <p:cNvSpPr txBox="1">
              <a:spLocks noChangeArrowheads="1"/>
            </p:cNvSpPr>
            <p:nvPr/>
          </p:nvSpPr>
          <p:spPr bwMode="auto">
            <a:xfrm>
              <a:off x="822325" y="1797050"/>
              <a:ext cx="14843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DORSAL ROOT</a:t>
              </a:r>
              <a:endParaRPr lang="en-US" b="1"/>
            </a:p>
          </p:txBody>
        </p:sp>
        <p:sp>
          <p:nvSpPr>
            <p:cNvPr id="20498" name="Text Box 77"/>
            <p:cNvSpPr txBox="1">
              <a:spLocks noChangeArrowheads="1"/>
            </p:cNvSpPr>
            <p:nvPr/>
          </p:nvSpPr>
          <p:spPr bwMode="auto">
            <a:xfrm>
              <a:off x="708025" y="4464050"/>
              <a:ext cx="15763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VENTRAL ROOT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1125538" y="214313"/>
            <a:ext cx="7981950" cy="6559550"/>
            <a:chOff x="868620" y="107166"/>
            <a:chExt cx="7982666" cy="6559792"/>
          </a:xfrm>
        </p:grpSpPr>
        <p:grpSp>
          <p:nvGrpSpPr>
            <p:cNvPr id="21507" name="Group 55"/>
            <p:cNvGrpSpPr>
              <a:grpSpLocks/>
            </p:cNvGrpSpPr>
            <p:nvPr/>
          </p:nvGrpSpPr>
          <p:grpSpPr bwMode="auto">
            <a:xfrm>
              <a:off x="868620" y="107166"/>
              <a:ext cx="7982666" cy="6559792"/>
              <a:chOff x="336" y="61"/>
              <a:chExt cx="5589" cy="3963"/>
            </a:xfrm>
          </p:grpSpPr>
          <p:sp>
            <p:nvSpPr>
              <p:cNvPr id="21516" name="Rectangle 56"/>
              <p:cNvSpPr>
                <a:spLocks noChangeArrowheads="1"/>
              </p:cNvSpPr>
              <p:nvPr/>
            </p:nvSpPr>
            <p:spPr bwMode="auto">
              <a:xfrm>
                <a:off x="336" y="61"/>
                <a:ext cx="5589" cy="39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b="1" u="sng"/>
              </a:p>
            </p:txBody>
          </p:sp>
          <p:sp>
            <p:nvSpPr>
              <p:cNvPr id="21517" name="Text Box 57"/>
              <p:cNvSpPr txBox="1">
                <a:spLocks noChangeArrowheads="1"/>
              </p:cNvSpPr>
              <p:nvPr/>
            </p:nvSpPr>
            <p:spPr bwMode="auto">
              <a:xfrm>
                <a:off x="1404" y="459"/>
                <a:ext cx="3203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000" b="1" u="sng"/>
                  <a:t>EMBRYONIC RHOMBENCEPHALON</a:t>
                </a:r>
              </a:p>
            </p:txBody>
          </p:sp>
          <p:grpSp>
            <p:nvGrpSpPr>
              <p:cNvPr id="21518" name="Group 58"/>
              <p:cNvGrpSpPr>
                <a:grpSpLocks/>
              </p:cNvGrpSpPr>
              <p:nvPr/>
            </p:nvGrpSpPr>
            <p:grpSpPr bwMode="auto">
              <a:xfrm>
                <a:off x="1225" y="1431"/>
                <a:ext cx="3239" cy="1794"/>
                <a:chOff x="969" y="1503"/>
                <a:chExt cx="3239" cy="1794"/>
              </a:xfrm>
            </p:grpSpPr>
            <p:grpSp>
              <p:nvGrpSpPr>
                <p:cNvPr id="21590" name="Group 59"/>
                <p:cNvGrpSpPr>
                  <a:grpSpLocks/>
                </p:cNvGrpSpPr>
                <p:nvPr/>
              </p:nvGrpSpPr>
              <p:grpSpPr bwMode="auto">
                <a:xfrm>
                  <a:off x="1264" y="1503"/>
                  <a:ext cx="2616" cy="377"/>
                  <a:chOff x="1664" y="1623"/>
                  <a:chExt cx="1888" cy="377"/>
                </a:xfrm>
              </p:grpSpPr>
              <p:sp>
                <p:nvSpPr>
                  <p:cNvPr id="21599" name="Freeform 60"/>
                  <p:cNvSpPr>
                    <a:spLocks/>
                  </p:cNvSpPr>
                  <p:nvPr/>
                </p:nvSpPr>
                <p:spPr bwMode="auto">
                  <a:xfrm flipH="1">
                    <a:off x="2616" y="1623"/>
                    <a:ext cx="936" cy="377"/>
                  </a:xfrm>
                  <a:custGeom>
                    <a:avLst/>
                    <a:gdLst>
                      <a:gd name="T0" fmla="*/ 0 w 552"/>
                      <a:gd name="T1" fmla="*/ 377 h 377"/>
                      <a:gd name="T2" fmla="*/ 22245 w 552"/>
                      <a:gd name="T3" fmla="*/ 1 h 377"/>
                      <a:gd name="T4" fmla="*/ 0 60000 65536"/>
                      <a:gd name="T5" fmla="*/ 0 60000 65536"/>
                      <a:gd name="T6" fmla="*/ 0 w 552"/>
                      <a:gd name="T7" fmla="*/ 0 h 377"/>
                      <a:gd name="T8" fmla="*/ 552 w 552"/>
                      <a:gd name="T9" fmla="*/ 377 h 37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52" h="377">
                        <a:moveTo>
                          <a:pt x="0" y="377"/>
                        </a:moveTo>
                        <a:cubicBezTo>
                          <a:pt x="182" y="188"/>
                          <a:pt x="365" y="0"/>
                          <a:pt x="552" y="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600" name="Freeform 61"/>
                  <p:cNvSpPr>
                    <a:spLocks/>
                  </p:cNvSpPr>
                  <p:nvPr/>
                </p:nvSpPr>
                <p:spPr bwMode="auto">
                  <a:xfrm>
                    <a:off x="1664" y="1623"/>
                    <a:ext cx="936" cy="377"/>
                  </a:xfrm>
                  <a:custGeom>
                    <a:avLst/>
                    <a:gdLst>
                      <a:gd name="T0" fmla="*/ 0 w 552"/>
                      <a:gd name="T1" fmla="*/ 377 h 377"/>
                      <a:gd name="T2" fmla="*/ 22245 w 552"/>
                      <a:gd name="T3" fmla="*/ 1 h 377"/>
                      <a:gd name="T4" fmla="*/ 0 60000 65536"/>
                      <a:gd name="T5" fmla="*/ 0 60000 65536"/>
                      <a:gd name="T6" fmla="*/ 0 w 552"/>
                      <a:gd name="T7" fmla="*/ 0 h 377"/>
                      <a:gd name="T8" fmla="*/ 552 w 552"/>
                      <a:gd name="T9" fmla="*/ 377 h 377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52" h="377">
                        <a:moveTo>
                          <a:pt x="0" y="377"/>
                        </a:moveTo>
                        <a:cubicBezTo>
                          <a:pt x="182" y="188"/>
                          <a:pt x="365" y="0"/>
                          <a:pt x="552" y="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1591" name="Freeform 62"/>
                <p:cNvSpPr>
                  <a:spLocks/>
                </p:cNvSpPr>
                <p:nvPr/>
              </p:nvSpPr>
              <p:spPr bwMode="auto">
                <a:xfrm>
                  <a:off x="1120" y="1836"/>
                  <a:ext cx="816" cy="356"/>
                </a:xfrm>
                <a:custGeom>
                  <a:avLst/>
                  <a:gdLst>
                    <a:gd name="T0" fmla="*/ 0 w 816"/>
                    <a:gd name="T1" fmla="*/ 140 h 356"/>
                    <a:gd name="T2" fmla="*/ 256 w 816"/>
                    <a:gd name="T3" fmla="*/ 36 h 356"/>
                    <a:gd name="T4" fmla="*/ 816 w 816"/>
                    <a:gd name="T5" fmla="*/ 356 h 356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356"/>
                    <a:gd name="T11" fmla="*/ 816 w 816"/>
                    <a:gd name="T12" fmla="*/ 356 h 3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356">
                      <a:moveTo>
                        <a:pt x="0" y="140"/>
                      </a:moveTo>
                      <a:cubicBezTo>
                        <a:pt x="60" y="70"/>
                        <a:pt x="120" y="0"/>
                        <a:pt x="256" y="36"/>
                      </a:cubicBezTo>
                      <a:cubicBezTo>
                        <a:pt x="392" y="72"/>
                        <a:pt x="724" y="300"/>
                        <a:pt x="816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2" name="Freeform 63"/>
                <p:cNvSpPr>
                  <a:spLocks/>
                </p:cNvSpPr>
                <p:nvPr/>
              </p:nvSpPr>
              <p:spPr bwMode="auto">
                <a:xfrm flipH="1">
                  <a:off x="3240" y="1852"/>
                  <a:ext cx="816" cy="356"/>
                </a:xfrm>
                <a:custGeom>
                  <a:avLst/>
                  <a:gdLst>
                    <a:gd name="T0" fmla="*/ 0 w 816"/>
                    <a:gd name="T1" fmla="*/ 140 h 356"/>
                    <a:gd name="T2" fmla="*/ 256 w 816"/>
                    <a:gd name="T3" fmla="*/ 36 h 356"/>
                    <a:gd name="T4" fmla="*/ 816 w 816"/>
                    <a:gd name="T5" fmla="*/ 356 h 356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356"/>
                    <a:gd name="T11" fmla="*/ 816 w 816"/>
                    <a:gd name="T12" fmla="*/ 356 h 3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356">
                      <a:moveTo>
                        <a:pt x="0" y="140"/>
                      </a:moveTo>
                      <a:cubicBezTo>
                        <a:pt x="60" y="70"/>
                        <a:pt x="120" y="0"/>
                        <a:pt x="256" y="36"/>
                      </a:cubicBezTo>
                      <a:cubicBezTo>
                        <a:pt x="392" y="72"/>
                        <a:pt x="724" y="300"/>
                        <a:pt x="816" y="3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3" name="Freeform 64"/>
                <p:cNvSpPr>
                  <a:spLocks/>
                </p:cNvSpPr>
                <p:nvPr/>
              </p:nvSpPr>
              <p:spPr bwMode="auto">
                <a:xfrm>
                  <a:off x="969" y="1984"/>
                  <a:ext cx="759" cy="1192"/>
                </a:xfrm>
                <a:custGeom>
                  <a:avLst/>
                  <a:gdLst>
                    <a:gd name="T0" fmla="*/ 143 w 759"/>
                    <a:gd name="T1" fmla="*/ 0 h 1192"/>
                    <a:gd name="T2" fmla="*/ 103 w 759"/>
                    <a:gd name="T3" fmla="*/ 512 h 1192"/>
                    <a:gd name="T4" fmla="*/ 759 w 759"/>
                    <a:gd name="T5" fmla="*/ 1192 h 1192"/>
                    <a:gd name="T6" fmla="*/ 0 60000 65536"/>
                    <a:gd name="T7" fmla="*/ 0 60000 65536"/>
                    <a:gd name="T8" fmla="*/ 0 60000 65536"/>
                    <a:gd name="T9" fmla="*/ 0 w 759"/>
                    <a:gd name="T10" fmla="*/ 0 h 1192"/>
                    <a:gd name="T11" fmla="*/ 759 w 759"/>
                    <a:gd name="T12" fmla="*/ 1192 h 1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9" h="1192">
                      <a:moveTo>
                        <a:pt x="143" y="0"/>
                      </a:moveTo>
                      <a:cubicBezTo>
                        <a:pt x="71" y="156"/>
                        <a:pt x="0" y="313"/>
                        <a:pt x="103" y="512"/>
                      </a:cubicBezTo>
                      <a:cubicBezTo>
                        <a:pt x="206" y="711"/>
                        <a:pt x="503" y="1059"/>
                        <a:pt x="759" y="11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4" name="Freeform 65"/>
                <p:cNvSpPr>
                  <a:spLocks/>
                </p:cNvSpPr>
                <p:nvPr/>
              </p:nvSpPr>
              <p:spPr bwMode="auto">
                <a:xfrm flipH="1">
                  <a:off x="3449" y="2000"/>
                  <a:ext cx="759" cy="1192"/>
                </a:xfrm>
                <a:custGeom>
                  <a:avLst/>
                  <a:gdLst>
                    <a:gd name="T0" fmla="*/ 143 w 759"/>
                    <a:gd name="T1" fmla="*/ 0 h 1192"/>
                    <a:gd name="T2" fmla="*/ 103 w 759"/>
                    <a:gd name="T3" fmla="*/ 512 h 1192"/>
                    <a:gd name="T4" fmla="*/ 759 w 759"/>
                    <a:gd name="T5" fmla="*/ 1192 h 1192"/>
                    <a:gd name="T6" fmla="*/ 0 60000 65536"/>
                    <a:gd name="T7" fmla="*/ 0 60000 65536"/>
                    <a:gd name="T8" fmla="*/ 0 60000 65536"/>
                    <a:gd name="T9" fmla="*/ 0 w 759"/>
                    <a:gd name="T10" fmla="*/ 0 h 1192"/>
                    <a:gd name="T11" fmla="*/ 759 w 759"/>
                    <a:gd name="T12" fmla="*/ 1192 h 1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9" h="1192">
                      <a:moveTo>
                        <a:pt x="143" y="0"/>
                      </a:moveTo>
                      <a:cubicBezTo>
                        <a:pt x="71" y="156"/>
                        <a:pt x="0" y="313"/>
                        <a:pt x="103" y="512"/>
                      </a:cubicBezTo>
                      <a:cubicBezTo>
                        <a:pt x="206" y="711"/>
                        <a:pt x="503" y="1059"/>
                        <a:pt x="759" y="11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5" name="Freeform 66"/>
                <p:cNvSpPr>
                  <a:spLocks/>
                </p:cNvSpPr>
                <p:nvPr/>
              </p:nvSpPr>
              <p:spPr bwMode="auto">
                <a:xfrm>
                  <a:off x="1944" y="2200"/>
                  <a:ext cx="664" cy="296"/>
                </a:xfrm>
                <a:custGeom>
                  <a:avLst/>
                  <a:gdLst>
                    <a:gd name="T0" fmla="*/ 0 w 664"/>
                    <a:gd name="T1" fmla="*/ 0 h 296"/>
                    <a:gd name="T2" fmla="*/ 408 w 664"/>
                    <a:gd name="T3" fmla="*/ 64 h 296"/>
                    <a:gd name="T4" fmla="*/ 664 w 664"/>
                    <a:gd name="T5" fmla="*/ 296 h 296"/>
                    <a:gd name="T6" fmla="*/ 0 60000 65536"/>
                    <a:gd name="T7" fmla="*/ 0 60000 65536"/>
                    <a:gd name="T8" fmla="*/ 0 60000 65536"/>
                    <a:gd name="T9" fmla="*/ 0 w 664"/>
                    <a:gd name="T10" fmla="*/ 0 h 296"/>
                    <a:gd name="T11" fmla="*/ 664 w 66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64" h="296">
                      <a:moveTo>
                        <a:pt x="0" y="0"/>
                      </a:moveTo>
                      <a:cubicBezTo>
                        <a:pt x="148" y="7"/>
                        <a:pt x="297" y="15"/>
                        <a:pt x="408" y="64"/>
                      </a:cubicBezTo>
                      <a:cubicBezTo>
                        <a:pt x="519" y="113"/>
                        <a:pt x="591" y="204"/>
                        <a:pt x="664" y="2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6" name="Freeform 67"/>
                <p:cNvSpPr>
                  <a:spLocks/>
                </p:cNvSpPr>
                <p:nvPr/>
              </p:nvSpPr>
              <p:spPr bwMode="auto">
                <a:xfrm flipH="1">
                  <a:off x="2592" y="2216"/>
                  <a:ext cx="664" cy="296"/>
                </a:xfrm>
                <a:custGeom>
                  <a:avLst/>
                  <a:gdLst>
                    <a:gd name="T0" fmla="*/ 0 w 664"/>
                    <a:gd name="T1" fmla="*/ 0 h 296"/>
                    <a:gd name="T2" fmla="*/ 408 w 664"/>
                    <a:gd name="T3" fmla="*/ 64 h 296"/>
                    <a:gd name="T4" fmla="*/ 664 w 664"/>
                    <a:gd name="T5" fmla="*/ 296 h 296"/>
                    <a:gd name="T6" fmla="*/ 0 60000 65536"/>
                    <a:gd name="T7" fmla="*/ 0 60000 65536"/>
                    <a:gd name="T8" fmla="*/ 0 60000 65536"/>
                    <a:gd name="T9" fmla="*/ 0 w 664"/>
                    <a:gd name="T10" fmla="*/ 0 h 296"/>
                    <a:gd name="T11" fmla="*/ 664 w 66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64" h="296">
                      <a:moveTo>
                        <a:pt x="0" y="0"/>
                      </a:moveTo>
                      <a:cubicBezTo>
                        <a:pt x="148" y="7"/>
                        <a:pt x="297" y="15"/>
                        <a:pt x="408" y="64"/>
                      </a:cubicBezTo>
                      <a:cubicBezTo>
                        <a:pt x="519" y="113"/>
                        <a:pt x="591" y="204"/>
                        <a:pt x="664" y="2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7" name="Freeform 68"/>
                <p:cNvSpPr>
                  <a:spLocks/>
                </p:cNvSpPr>
                <p:nvPr/>
              </p:nvSpPr>
              <p:spPr bwMode="auto">
                <a:xfrm>
                  <a:off x="1752" y="3176"/>
                  <a:ext cx="856" cy="121"/>
                </a:xfrm>
                <a:custGeom>
                  <a:avLst/>
                  <a:gdLst>
                    <a:gd name="T0" fmla="*/ 0 w 856"/>
                    <a:gd name="T1" fmla="*/ 0 h 121"/>
                    <a:gd name="T2" fmla="*/ 448 w 856"/>
                    <a:gd name="T3" fmla="*/ 104 h 121"/>
                    <a:gd name="T4" fmla="*/ 856 w 856"/>
                    <a:gd name="T5" fmla="*/ 104 h 121"/>
                    <a:gd name="T6" fmla="*/ 0 60000 65536"/>
                    <a:gd name="T7" fmla="*/ 0 60000 65536"/>
                    <a:gd name="T8" fmla="*/ 0 60000 65536"/>
                    <a:gd name="T9" fmla="*/ 0 w 856"/>
                    <a:gd name="T10" fmla="*/ 0 h 121"/>
                    <a:gd name="T11" fmla="*/ 856 w 856"/>
                    <a:gd name="T12" fmla="*/ 121 h 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6" h="121">
                      <a:moveTo>
                        <a:pt x="0" y="0"/>
                      </a:moveTo>
                      <a:cubicBezTo>
                        <a:pt x="152" y="43"/>
                        <a:pt x="305" y="87"/>
                        <a:pt x="448" y="104"/>
                      </a:cubicBezTo>
                      <a:cubicBezTo>
                        <a:pt x="591" y="121"/>
                        <a:pt x="723" y="112"/>
                        <a:pt x="856" y="1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98" name="Freeform 69"/>
                <p:cNvSpPr>
                  <a:spLocks/>
                </p:cNvSpPr>
                <p:nvPr/>
              </p:nvSpPr>
              <p:spPr bwMode="auto">
                <a:xfrm flipH="1">
                  <a:off x="2616" y="3176"/>
                  <a:ext cx="856" cy="121"/>
                </a:xfrm>
                <a:custGeom>
                  <a:avLst/>
                  <a:gdLst>
                    <a:gd name="T0" fmla="*/ 0 w 856"/>
                    <a:gd name="T1" fmla="*/ 0 h 121"/>
                    <a:gd name="T2" fmla="*/ 448 w 856"/>
                    <a:gd name="T3" fmla="*/ 104 h 121"/>
                    <a:gd name="T4" fmla="*/ 856 w 856"/>
                    <a:gd name="T5" fmla="*/ 104 h 121"/>
                    <a:gd name="T6" fmla="*/ 0 60000 65536"/>
                    <a:gd name="T7" fmla="*/ 0 60000 65536"/>
                    <a:gd name="T8" fmla="*/ 0 60000 65536"/>
                    <a:gd name="T9" fmla="*/ 0 w 856"/>
                    <a:gd name="T10" fmla="*/ 0 h 121"/>
                    <a:gd name="T11" fmla="*/ 856 w 856"/>
                    <a:gd name="T12" fmla="*/ 121 h 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56" h="121">
                      <a:moveTo>
                        <a:pt x="0" y="0"/>
                      </a:moveTo>
                      <a:cubicBezTo>
                        <a:pt x="152" y="43"/>
                        <a:pt x="305" y="87"/>
                        <a:pt x="448" y="104"/>
                      </a:cubicBezTo>
                      <a:cubicBezTo>
                        <a:pt x="591" y="121"/>
                        <a:pt x="723" y="112"/>
                        <a:pt x="856" y="10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1519" name="Text Box 70"/>
              <p:cNvSpPr txBox="1">
                <a:spLocks noChangeArrowheads="1"/>
              </p:cNvSpPr>
              <p:nvPr/>
            </p:nvSpPr>
            <p:spPr bwMode="auto">
              <a:xfrm>
                <a:off x="2469" y="1668"/>
                <a:ext cx="84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b="1"/>
                  <a:t>VENTRICLE</a:t>
                </a:r>
                <a:endParaRPr lang="en-US"/>
              </a:p>
            </p:txBody>
          </p:sp>
          <p:grpSp>
            <p:nvGrpSpPr>
              <p:cNvPr id="21520" name="Group 71"/>
              <p:cNvGrpSpPr>
                <a:grpSpLocks/>
              </p:cNvGrpSpPr>
              <p:nvPr/>
            </p:nvGrpSpPr>
            <p:grpSpPr bwMode="auto">
              <a:xfrm>
                <a:off x="2952" y="2376"/>
                <a:ext cx="175" cy="111"/>
                <a:chOff x="2872" y="2544"/>
                <a:chExt cx="175" cy="111"/>
              </a:xfrm>
            </p:grpSpPr>
            <p:grpSp>
              <p:nvGrpSpPr>
                <p:cNvPr id="21584" name="Group 72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88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89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85" name="Group 75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8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87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1" name="Group 78"/>
              <p:cNvGrpSpPr>
                <a:grpSpLocks/>
              </p:cNvGrpSpPr>
              <p:nvPr/>
            </p:nvGrpSpPr>
            <p:grpSpPr bwMode="auto">
              <a:xfrm>
                <a:off x="3272" y="2256"/>
                <a:ext cx="175" cy="111"/>
                <a:chOff x="2872" y="2544"/>
                <a:chExt cx="175" cy="111"/>
              </a:xfrm>
            </p:grpSpPr>
            <p:grpSp>
              <p:nvGrpSpPr>
                <p:cNvPr id="21578" name="Group 79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82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83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79" name="Group 82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80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81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2" name="Group 85"/>
              <p:cNvGrpSpPr>
                <a:grpSpLocks/>
              </p:cNvGrpSpPr>
              <p:nvPr/>
            </p:nvGrpSpPr>
            <p:grpSpPr bwMode="auto">
              <a:xfrm>
                <a:off x="3928" y="1904"/>
                <a:ext cx="175" cy="111"/>
                <a:chOff x="2872" y="2544"/>
                <a:chExt cx="175" cy="111"/>
              </a:xfrm>
            </p:grpSpPr>
            <p:grpSp>
              <p:nvGrpSpPr>
                <p:cNvPr id="21572" name="Group 86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76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77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73" name="Group 89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7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75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3" name="Group 92"/>
              <p:cNvGrpSpPr>
                <a:grpSpLocks/>
              </p:cNvGrpSpPr>
              <p:nvPr/>
            </p:nvGrpSpPr>
            <p:grpSpPr bwMode="auto">
              <a:xfrm>
                <a:off x="3760" y="2040"/>
                <a:ext cx="175" cy="111"/>
                <a:chOff x="2872" y="2544"/>
                <a:chExt cx="175" cy="111"/>
              </a:xfrm>
            </p:grpSpPr>
            <p:grpSp>
              <p:nvGrpSpPr>
                <p:cNvPr id="21566" name="Group 93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70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71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67" name="Group 96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68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69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4" name="Group 99"/>
              <p:cNvGrpSpPr>
                <a:grpSpLocks/>
              </p:cNvGrpSpPr>
              <p:nvPr/>
            </p:nvGrpSpPr>
            <p:grpSpPr bwMode="auto">
              <a:xfrm>
                <a:off x="2584" y="2352"/>
                <a:ext cx="175" cy="111"/>
                <a:chOff x="2872" y="2544"/>
                <a:chExt cx="175" cy="111"/>
              </a:xfrm>
            </p:grpSpPr>
            <p:grpSp>
              <p:nvGrpSpPr>
                <p:cNvPr id="21560" name="Group 100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64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65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61" name="Group 103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62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63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5" name="Group 106"/>
              <p:cNvGrpSpPr>
                <a:grpSpLocks/>
              </p:cNvGrpSpPr>
              <p:nvPr/>
            </p:nvGrpSpPr>
            <p:grpSpPr bwMode="auto">
              <a:xfrm>
                <a:off x="2248" y="2208"/>
                <a:ext cx="175" cy="111"/>
                <a:chOff x="2872" y="2544"/>
                <a:chExt cx="175" cy="111"/>
              </a:xfrm>
            </p:grpSpPr>
            <p:grpSp>
              <p:nvGrpSpPr>
                <p:cNvPr id="21554" name="Group 107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58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59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55" name="Group 110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56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5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FF00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6" name="Group 113"/>
              <p:cNvGrpSpPr>
                <a:grpSpLocks/>
              </p:cNvGrpSpPr>
              <p:nvPr/>
            </p:nvGrpSpPr>
            <p:grpSpPr bwMode="auto">
              <a:xfrm>
                <a:off x="1736" y="2000"/>
                <a:ext cx="175" cy="111"/>
                <a:chOff x="2872" y="2544"/>
                <a:chExt cx="175" cy="111"/>
              </a:xfrm>
            </p:grpSpPr>
            <p:grpSp>
              <p:nvGrpSpPr>
                <p:cNvPr id="21548" name="Group 114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52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53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49" name="Group 117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50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51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7" name="Group 120"/>
              <p:cNvGrpSpPr>
                <a:grpSpLocks/>
              </p:cNvGrpSpPr>
              <p:nvPr/>
            </p:nvGrpSpPr>
            <p:grpSpPr bwMode="auto">
              <a:xfrm>
                <a:off x="1504" y="1872"/>
                <a:ext cx="175" cy="111"/>
                <a:chOff x="2872" y="2544"/>
                <a:chExt cx="175" cy="111"/>
              </a:xfrm>
            </p:grpSpPr>
            <p:grpSp>
              <p:nvGrpSpPr>
                <p:cNvPr id="21542" name="Group 121"/>
                <p:cNvGrpSpPr>
                  <a:grpSpLocks/>
                </p:cNvGrpSpPr>
                <p:nvPr/>
              </p:nvGrpSpPr>
              <p:grpSpPr bwMode="auto">
                <a:xfrm>
                  <a:off x="2872" y="2592"/>
                  <a:ext cx="135" cy="63"/>
                  <a:chOff x="2440" y="2000"/>
                  <a:chExt cx="135" cy="63"/>
                </a:xfrm>
              </p:grpSpPr>
              <p:sp>
                <p:nvSpPr>
                  <p:cNvPr id="21546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47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543" name="Group 124"/>
                <p:cNvGrpSpPr>
                  <a:grpSpLocks/>
                </p:cNvGrpSpPr>
                <p:nvPr/>
              </p:nvGrpSpPr>
              <p:grpSpPr bwMode="auto">
                <a:xfrm>
                  <a:off x="2912" y="2544"/>
                  <a:ext cx="135" cy="63"/>
                  <a:chOff x="2440" y="2000"/>
                  <a:chExt cx="135" cy="63"/>
                </a:xfrm>
              </p:grpSpPr>
              <p:sp>
                <p:nvSpPr>
                  <p:cNvPr id="21544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2016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45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440" y="2000"/>
                    <a:ext cx="47" cy="47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528" name="Group 127"/>
              <p:cNvGrpSpPr>
                <a:grpSpLocks/>
              </p:cNvGrpSpPr>
              <p:nvPr/>
            </p:nvGrpSpPr>
            <p:grpSpPr bwMode="auto">
              <a:xfrm>
                <a:off x="336" y="1496"/>
                <a:ext cx="1208" cy="432"/>
                <a:chOff x="1288" y="1224"/>
                <a:chExt cx="1208" cy="432"/>
              </a:xfrm>
            </p:grpSpPr>
            <p:grpSp>
              <p:nvGrpSpPr>
                <p:cNvPr id="21537" name="Group 128"/>
                <p:cNvGrpSpPr>
                  <a:grpSpLocks/>
                </p:cNvGrpSpPr>
                <p:nvPr/>
              </p:nvGrpSpPr>
              <p:grpSpPr bwMode="auto">
                <a:xfrm>
                  <a:off x="1720" y="1224"/>
                  <a:ext cx="72" cy="144"/>
                  <a:chOff x="1720" y="1176"/>
                  <a:chExt cx="72" cy="144"/>
                </a:xfrm>
              </p:grpSpPr>
              <p:sp>
                <p:nvSpPr>
                  <p:cNvPr id="21540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1176"/>
                    <a:ext cx="72" cy="8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4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760" y="1256"/>
                    <a:ext cx="8" cy="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1538" name="Freeform 131"/>
                <p:cNvSpPr>
                  <a:spLocks/>
                </p:cNvSpPr>
                <p:nvPr/>
              </p:nvSpPr>
              <p:spPr bwMode="auto">
                <a:xfrm>
                  <a:off x="1288" y="1344"/>
                  <a:ext cx="1192" cy="272"/>
                </a:xfrm>
                <a:custGeom>
                  <a:avLst/>
                  <a:gdLst>
                    <a:gd name="T0" fmla="*/ 0 w 1192"/>
                    <a:gd name="T1" fmla="*/ 0 h 272"/>
                    <a:gd name="T2" fmla="*/ 536 w 1192"/>
                    <a:gd name="T3" fmla="*/ 24 h 272"/>
                    <a:gd name="T4" fmla="*/ 624 w 1192"/>
                    <a:gd name="T5" fmla="*/ 40 h 272"/>
                    <a:gd name="T6" fmla="*/ 696 w 1192"/>
                    <a:gd name="T7" fmla="*/ 64 h 272"/>
                    <a:gd name="T8" fmla="*/ 728 w 1192"/>
                    <a:gd name="T9" fmla="*/ 88 h 272"/>
                    <a:gd name="T10" fmla="*/ 752 w 1192"/>
                    <a:gd name="T11" fmla="*/ 112 h 272"/>
                    <a:gd name="T12" fmla="*/ 848 w 1192"/>
                    <a:gd name="T13" fmla="*/ 168 h 272"/>
                    <a:gd name="T14" fmla="*/ 936 w 1192"/>
                    <a:gd name="T15" fmla="*/ 200 h 272"/>
                    <a:gd name="T16" fmla="*/ 984 w 1192"/>
                    <a:gd name="T17" fmla="*/ 232 h 272"/>
                    <a:gd name="T18" fmla="*/ 1152 w 1192"/>
                    <a:gd name="T19" fmla="*/ 272 h 272"/>
                    <a:gd name="T20" fmla="*/ 1192 w 1192"/>
                    <a:gd name="T21" fmla="*/ 256 h 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92"/>
                    <a:gd name="T34" fmla="*/ 0 h 272"/>
                    <a:gd name="T35" fmla="*/ 1192 w 1192"/>
                    <a:gd name="T36" fmla="*/ 272 h 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92" h="272">
                      <a:moveTo>
                        <a:pt x="0" y="0"/>
                      </a:moveTo>
                      <a:cubicBezTo>
                        <a:pt x="229" y="51"/>
                        <a:pt x="12" y="8"/>
                        <a:pt x="536" y="24"/>
                      </a:cubicBezTo>
                      <a:cubicBezTo>
                        <a:pt x="543" y="24"/>
                        <a:pt x="614" y="37"/>
                        <a:pt x="624" y="40"/>
                      </a:cubicBezTo>
                      <a:cubicBezTo>
                        <a:pt x="648" y="47"/>
                        <a:pt x="696" y="64"/>
                        <a:pt x="696" y="64"/>
                      </a:cubicBezTo>
                      <a:cubicBezTo>
                        <a:pt x="707" y="72"/>
                        <a:pt x="718" y="79"/>
                        <a:pt x="728" y="88"/>
                      </a:cubicBezTo>
                      <a:cubicBezTo>
                        <a:pt x="737" y="95"/>
                        <a:pt x="743" y="105"/>
                        <a:pt x="752" y="112"/>
                      </a:cubicBezTo>
                      <a:cubicBezTo>
                        <a:pt x="779" y="134"/>
                        <a:pt x="819" y="149"/>
                        <a:pt x="848" y="168"/>
                      </a:cubicBezTo>
                      <a:cubicBezTo>
                        <a:pt x="871" y="183"/>
                        <a:pt x="911" y="186"/>
                        <a:pt x="936" y="200"/>
                      </a:cubicBezTo>
                      <a:cubicBezTo>
                        <a:pt x="953" y="209"/>
                        <a:pt x="968" y="221"/>
                        <a:pt x="984" y="232"/>
                      </a:cubicBezTo>
                      <a:cubicBezTo>
                        <a:pt x="1025" y="260"/>
                        <a:pt x="1106" y="265"/>
                        <a:pt x="1152" y="272"/>
                      </a:cubicBezTo>
                      <a:cubicBezTo>
                        <a:pt x="1188" y="263"/>
                        <a:pt x="1176" y="272"/>
                        <a:pt x="1192" y="2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9" name="Freeform 132"/>
                <p:cNvSpPr>
                  <a:spLocks/>
                </p:cNvSpPr>
                <p:nvPr/>
              </p:nvSpPr>
              <p:spPr bwMode="auto">
                <a:xfrm>
                  <a:off x="2448" y="1624"/>
                  <a:ext cx="48" cy="32"/>
                </a:xfrm>
                <a:custGeom>
                  <a:avLst/>
                  <a:gdLst>
                    <a:gd name="T0" fmla="*/ 0 w 48"/>
                    <a:gd name="T1" fmla="*/ 0 h 32"/>
                    <a:gd name="T2" fmla="*/ 48 w 48"/>
                    <a:gd name="T3" fmla="*/ 32 h 32"/>
                    <a:gd name="T4" fmla="*/ 0 60000 65536"/>
                    <a:gd name="T5" fmla="*/ 0 60000 65536"/>
                    <a:gd name="T6" fmla="*/ 0 w 48"/>
                    <a:gd name="T7" fmla="*/ 0 h 32"/>
                    <a:gd name="T8" fmla="*/ 48 w 48"/>
                    <a:gd name="T9" fmla="*/ 32 h 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32">
                      <a:moveTo>
                        <a:pt x="0" y="0"/>
                      </a:moveTo>
                      <a:cubicBezTo>
                        <a:pt x="16" y="11"/>
                        <a:pt x="48" y="32"/>
                        <a:pt x="48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1529" name="Freeform 133"/>
              <p:cNvSpPr>
                <a:spLocks/>
              </p:cNvSpPr>
              <p:nvPr/>
            </p:nvSpPr>
            <p:spPr bwMode="auto">
              <a:xfrm>
                <a:off x="1408" y="2400"/>
                <a:ext cx="944" cy="1200"/>
              </a:xfrm>
              <a:custGeom>
                <a:avLst/>
                <a:gdLst>
                  <a:gd name="T0" fmla="*/ 944 w 944"/>
                  <a:gd name="T1" fmla="*/ 0 h 1200"/>
                  <a:gd name="T2" fmla="*/ 840 w 944"/>
                  <a:gd name="T3" fmla="*/ 224 h 1200"/>
                  <a:gd name="T4" fmla="*/ 816 w 944"/>
                  <a:gd name="T5" fmla="*/ 312 h 1200"/>
                  <a:gd name="T6" fmla="*/ 784 w 944"/>
                  <a:gd name="T7" fmla="*/ 352 h 1200"/>
                  <a:gd name="T8" fmla="*/ 704 w 944"/>
                  <a:gd name="T9" fmla="*/ 536 h 1200"/>
                  <a:gd name="T10" fmla="*/ 640 w 944"/>
                  <a:gd name="T11" fmla="*/ 640 h 1200"/>
                  <a:gd name="T12" fmla="*/ 584 w 944"/>
                  <a:gd name="T13" fmla="*/ 712 h 1200"/>
                  <a:gd name="T14" fmla="*/ 400 w 944"/>
                  <a:gd name="T15" fmla="*/ 896 h 1200"/>
                  <a:gd name="T16" fmla="*/ 360 w 944"/>
                  <a:gd name="T17" fmla="*/ 936 h 1200"/>
                  <a:gd name="T18" fmla="*/ 256 w 944"/>
                  <a:gd name="T19" fmla="*/ 1008 h 1200"/>
                  <a:gd name="T20" fmla="*/ 160 w 944"/>
                  <a:gd name="T21" fmla="*/ 1064 h 1200"/>
                  <a:gd name="T22" fmla="*/ 88 w 944"/>
                  <a:gd name="T23" fmla="*/ 1120 h 1200"/>
                  <a:gd name="T24" fmla="*/ 64 w 944"/>
                  <a:gd name="T25" fmla="*/ 1144 h 1200"/>
                  <a:gd name="T26" fmla="*/ 48 w 944"/>
                  <a:gd name="T27" fmla="*/ 1168 h 1200"/>
                  <a:gd name="T28" fmla="*/ 0 w 944"/>
                  <a:gd name="T29" fmla="*/ 1200 h 12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44"/>
                  <a:gd name="T46" fmla="*/ 0 h 1200"/>
                  <a:gd name="T47" fmla="*/ 944 w 944"/>
                  <a:gd name="T48" fmla="*/ 1200 h 12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44" h="1200">
                    <a:moveTo>
                      <a:pt x="944" y="0"/>
                    </a:moveTo>
                    <a:cubicBezTo>
                      <a:pt x="917" y="81"/>
                      <a:pt x="902" y="162"/>
                      <a:pt x="840" y="224"/>
                    </a:cubicBezTo>
                    <a:cubicBezTo>
                      <a:pt x="830" y="253"/>
                      <a:pt x="830" y="285"/>
                      <a:pt x="816" y="312"/>
                    </a:cubicBezTo>
                    <a:cubicBezTo>
                      <a:pt x="808" y="327"/>
                      <a:pt x="792" y="337"/>
                      <a:pt x="784" y="352"/>
                    </a:cubicBezTo>
                    <a:cubicBezTo>
                      <a:pt x="753" y="410"/>
                      <a:pt x="741" y="481"/>
                      <a:pt x="704" y="536"/>
                    </a:cubicBezTo>
                    <a:cubicBezTo>
                      <a:pt x="692" y="583"/>
                      <a:pt x="663" y="600"/>
                      <a:pt x="640" y="640"/>
                    </a:cubicBezTo>
                    <a:cubicBezTo>
                      <a:pt x="595" y="719"/>
                      <a:pt x="665" y="616"/>
                      <a:pt x="584" y="712"/>
                    </a:cubicBezTo>
                    <a:cubicBezTo>
                      <a:pt x="528" y="778"/>
                      <a:pt x="480" y="856"/>
                      <a:pt x="400" y="896"/>
                    </a:cubicBezTo>
                    <a:cubicBezTo>
                      <a:pt x="387" y="936"/>
                      <a:pt x="402" y="910"/>
                      <a:pt x="360" y="936"/>
                    </a:cubicBezTo>
                    <a:cubicBezTo>
                      <a:pt x="321" y="960"/>
                      <a:pt x="300" y="993"/>
                      <a:pt x="256" y="1008"/>
                    </a:cubicBezTo>
                    <a:cubicBezTo>
                      <a:pt x="220" y="1037"/>
                      <a:pt x="198" y="1042"/>
                      <a:pt x="160" y="1064"/>
                    </a:cubicBezTo>
                    <a:cubicBezTo>
                      <a:pt x="134" y="1079"/>
                      <a:pt x="111" y="1101"/>
                      <a:pt x="88" y="1120"/>
                    </a:cubicBezTo>
                    <a:cubicBezTo>
                      <a:pt x="79" y="1127"/>
                      <a:pt x="71" y="1135"/>
                      <a:pt x="64" y="1144"/>
                    </a:cubicBezTo>
                    <a:cubicBezTo>
                      <a:pt x="58" y="1151"/>
                      <a:pt x="55" y="1162"/>
                      <a:pt x="48" y="1168"/>
                    </a:cubicBezTo>
                    <a:cubicBezTo>
                      <a:pt x="34" y="1181"/>
                      <a:pt x="0" y="1200"/>
                      <a:pt x="0" y="1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530" name="Freeform 134"/>
              <p:cNvSpPr>
                <a:spLocks/>
              </p:cNvSpPr>
              <p:nvPr/>
            </p:nvSpPr>
            <p:spPr bwMode="auto">
              <a:xfrm>
                <a:off x="1408" y="2504"/>
                <a:ext cx="1184" cy="1120"/>
              </a:xfrm>
              <a:custGeom>
                <a:avLst/>
                <a:gdLst>
                  <a:gd name="T0" fmla="*/ 1184 w 1184"/>
                  <a:gd name="T1" fmla="*/ 0 h 1120"/>
                  <a:gd name="T2" fmla="*/ 1104 w 1184"/>
                  <a:gd name="T3" fmla="*/ 96 h 1120"/>
                  <a:gd name="T4" fmla="*/ 1048 w 1184"/>
                  <a:gd name="T5" fmla="*/ 192 h 1120"/>
                  <a:gd name="T6" fmla="*/ 1024 w 1184"/>
                  <a:gd name="T7" fmla="*/ 256 h 1120"/>
                  <a:gd name="T8" fmla="*/ 968 w 1184"/>
                  <a:gd name="T9" fmla="*/ 328 h 1120"/>
                  <a:gd name="T10" fmla="*/ 888 w 1184"/>
                  <a:gd name="T11" fmla="*/ 432 h 1120"/>
                  <a:gd name="T12" fmla="*/ 864 w 1184"/>
                  <a:gd name="T13" fmla="*/ 464 h 1120"/>
                  <a:gd name="T14" fmla="*/ 808 w 1184"/>
                  <a:gd name="T15" fmla="*/ 552 h 1120"/>
                  <a:gd name="T16" fmla="*/ 704 w 1184"/>
                  <a:gd name="T17" fmla="*/ 688 h 1120"/>
                  <a:gd name="T18" fmla="*/ 648 w 1184"/>
                  <a:gd name="T19" fmla="*/ 720 h 1120"/>
                  <a:gd name="T20" fmla="*/ 536 w 1184"/>
                  <a:gd name="T21" fmla="*/ 808 h 1120"/>
                  <a:gd name="T22" fmla="*/ 440 w 1184"/>
                  <a:gd name="T23" fmla="*/ 880 h 1120"/>
                  <a:gd name="T24" fmla="*/ 320 w 1184"/>
                  <a:gd name="T25" fmla="*/ 976 h 1120"/>
                  <a:gd name="T26" fmla="*/ 272 w 1184"/>
                  <a:gd name="T27" fmla="*/ 1008 h 1120"/>
                  <a:gd name="T28" fmla="*/ 176 w 1184"/>
                  <a:gd name="T29" fmla="*/ 1056 h 1120"/>
                  <a:gd name="T30" fmla="*/ 80 w 1184"/>
                  <a:gd name="T31" fmla="*/ 1088 h 1120"/>
                  <a:gd name="T32" fmla="*/ 56 w 1184"/>
                  <a:gd name="T33" fmla="*/ 1104 h 1120"/>
                  <a:gd name="T34" fmla="*/ 0 w 1184"/>
                  <a:gd name="T35" fmla="*/ 1120 h 11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84"/>
                  <a:gd name="T55" fmla="*/ 0 h 1120"/>
                  <a:gd name="T56" fmla="*/ 1184 w 1184"/>
                  <a:gd name="T57" fmla="*/ 1120 h 11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84" h="1120">
                    <a:moveTo>
                      <a:pt x="1184" y="0"/>
                    </a:moveTo>
                    <a:cubicBezTo>
                      <a:pt x="1161" y="35"/>
                      <a:pt x="1128" y="62"/>
                      <a:pt x="1104" y="96"/>
                    </a:cubicBezTo>
                    <a:cubicBezTo>
                      <a:pt x="1085" y="122"/>
                      <a:pt x="1062" y="164"/>
                      <a:pt x="1048" y="192"/>
                    </a:cubicBezTo>
                    <a:cubicBezTo>
                      <a:pt x="1031" y="226"/>
                      <a:pt x="1051" y="215"/>
                      <a:pt x="1024" y="256"/>
                    </a:cubicBezTo>
                    <a:cubicBezTo>
                      <a:pt x="1008" y="282"/>
                      <a:pt x="987" y="304"/>
                      <a:pt x="968" y="328"/>
                    </a:cubicBezTo>
                    <a:cubicBezTo>
                      <a:pt x="941" y="363"/>
                      <a:pt x="915" y="397"/>
                      <a:pt x="888" y="432"/>
                    </a:cubicBezTo>
                    <a:cubicBezTo>
                      <a:pt x="880" y="443"/>
                      <a:pt x="864" y="464"/>
                      <a:pt x="864" y="464"/>
                    </a:cubicBezTo>
                    <a:cubicBezTo>
                      <a:pt x="854" y="505"/>
                      <a:pt x="834" y="520"/>
                      <a:pt x="808" y="552"/>
                    </a:cubicBezTo>
                    <a:cubicBezTo>
                      <a:pt x="776" y="590"/>
                      <a:pt x="741" y="662"/>
                      <a:pt x="704" y="688"/>
                    </a:cubicBezTo>
                    <a:cubicBezTo>
                      <a:pt x="687" y="700"/>
                      <a:pt x="666" y="708"/>
                      <a:pt x="648" y="720"/>
                    </a:cubicBezTo>
                    <a:cubicBezTo>
                      <a:pt x="623" y="758"/>
                      <a:pt x="580" y="793"/>
                      <a:pt x="536" y="808"/>
                    </a:cubicBezTo>
                    <a:cubicBezTo>
                      <a:pt x="497" y="839"/>
                      <a:pt x="486" y="862"/>
                      <a:pt x="440" y="880"/>
                    </a:cubicBezTo>
                    <a:cubicBezTo>
                      <a:pt x="400" y="920"/>
                      <a:pt x="367" y="945"/>
                      <a:pt x="320" y="976"/>
                    </a:cubicBezTo>
                    <a:cubicBezTo>
                      <a:pt x="304" y="987"/>
                      <a:pt x="290" y="1002"/>
                      <a:pt x="272" y="1008"/>
                    </a:cubicBezTo>
                    <a:cubicBezTo>
                      <a:pt x="206" y="1030"/>
                      <a:pt x="238" y="1015"/>
                      <a:pt x="176" y="1056"/>
                    </a:cubicBezTo>
                    <a:cubicBezTo>
                      <a:pt x="149" y="1074"/>
                      <a:pt x="107" y="1070"/>
                      <a:pt x="80" y="1088"/>
                    </a:cubicBezTo>
                    <a:cubicBezTo>
                      <a:pt x="72" y="1093"/>
                      <a:pt x="65" y="1100"/>
                      <a:pt x="56" y="1104"/>
                    </a:cubicBezTo>
                    <a:cubicBezTo>
                      <a:pt x="39" y="1113"/>
                      <a:pt x="0" y="1120"/>
                      <a:pt x="0" y="11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1531" name="Group 135"/>
              <p:cNvGrpSpPr>
                <a:grpSpLocks/>
              </p:cNvGrpSpPr>
              <p:nvPr/>
            </p:nvGrpSpPr>
            <p:grpSpPr bwMode="auto">
              <a:xfrm>
                <a:off x="504" y="1688"/>
                <a:ext cx="1208" cy="432"/>
                <a:chOff x="1288" y="1224"/>
                <a:chExt cx="1208" cy="432"/>
              </a:xfrm>
            </p:grpSpPr>
            <p:grpSp>
              <p:nvGrpSpPr>
                <p:cNvPr id="21532" name="Group 136"/>
                <p:cNvGrpSpPr>
                  <a:grpSpLocks/>
                </p:cNvGrpSpPr>
                <p:nvPr/>
              </p:nvGrpSpPr>
              <p:grpSpPr bwMode="auto">
                <a:xfrm>
                  <a:off x="1720" y="1224"/>
                  <a:ext cx="72" cy="144"/>
                  <a:chOff x="1720" y="1176"/>
                  <a:chExt cx="72" cy="144"/>
                </a:xfrm>
              </p:grpSpPr>
              <p:sp>
                <p:nvSpPr>
                  <p:cNvPr id="21535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1176"/>
                    <a:ext cx="72" cy="8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36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760" y="1256"/>
                    <a:ext cx="8" cy="6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1533" name="Freeform 139"/>
                <p:cNvSpPr>
                  <a:spLocks/>
                </p:cNvSpPr>
                <p:nvPr/>
              </p:nvSpPr>
              <p:spPr bwMode="auto">
                <a:xfrm>
                  <a:off x="1288" y="1344"/>
                  <a:ext cx="1192" cy="272"/>
                </a:xfrm>
                <a:custGeom>
                  <a:avLst/>
                  <a:gdLst>
                    <a:gd name="T0" fmla="*/ 0 w 1192"/>
                    <a:gd name="T1" fmla="*/ 0 h 272"/>
                    <a:gd name="T2" fmla="*/ 536 w 1192"/>
                    <a:gd name="T3" fmla="*/ 24 h 272"/>
                    <a:gd name="T4" fmla="*/ 624 w 1192"/>
                    <a:gd name="T5" fmla="*/ 40 h 272"/>
                    <a:gd name="T6" fmla="*/ 696 w 1192"/>
                    <a:gd name="T7" fmla="*/ 64 h 272"/>
                    <a:gd name="T8" fmla="*/ 728 w 1192"/>
                    <a:gd name="T9" fmla="*/ 88 h 272"/>
                    <a:gd name="T10" fmla="*/ 752 w 1192"/>
                    <a:gd name="T11" fmla="*/ 112 h 272"/>
                    <a:gd name="T12" fmla="*/ 848 w 1192"/>
                    <a:gd name="T13" fmla="*/ 168 h 272"/>
                    <a:gd name="T14" fmla="*/ 936 w 1192"/>
                    <a:gd name="T15" fmla="*/ 200 h 272"/>
                    <a:gd name="T16" fmla="*/ 984 w 1192"/>
                    <a:gd name="T17" fmla="*/ 232 h 272"/>
                    <a:gd name="T18" fmla="*/ 1152 w 1192"/>
                    <a:gd name="T19" fmla="*/ 272 h 272"/>
                    <a:gd name="T20" fmla="*/ 1192 w 1192"/>
                    <a:gd name="T21" fmla="*/ 256 h 2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92"/>
                    <a:gd name="T34" fmla="*/ 0 h 272"/>
                    <a:gd name="T35" fmla="*/ 1192 w 1192"/>
                    <a:gd name="T36" fmla="*/ 272 h 2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92" h="272">
                      <a:moveTo>
                        <a:pt x="0" y="0"/>
                      </a:moveTo>
                      <a:cubicBezTo>
                        <a:pt x="229" y="51"/>
                        <a:pt x="12" y="8"/>
                        <a:pt x="536" y="24"/>
                      </a:cubicBezTo>
                      <a:cubicBezTo>
                        <a:pt x="543" y="24"/>
                        <a:pt x="614" y="37"/>
                        <a:pt x="624" y="40"/>
                      </a:cubicBezTo>
                      <a:cubicBezTo>
                        <a:pt x="648" y="47"/>
                        <a:pt x="696" y="64"/>
                        <a:pt x="696" y="64"/>
                      </a:cubicBezTo>
                      <a:cubicBezTo>
                        <a:pt x="707" y="72"/>
                        <a:pt x="718" y="79"/>
                        <a:pt x="728" y="88"/>
                      </a:cubicBezTo>
                      <a:cubicBezTo>
                        <a:pt x="737" y="95"/>
                        <a:pt x="743" y="105"/>
                        <a:pt x="752" y="112"/>
                      </a:cubicBezTo>
                      <a:cubicBezTo>
                        <a:pt x="779" y="134"/>
                        <a:pt x="819" y="149"/>
                        <a:pt x="848" y="168"/>
                      </a:cubicBezTo>
                      <a:cubicBezTo>
                        <a:pt x="871" y="183"/>
                        <a:pt x="911" y="186"/>
                        <a:pt x="936" y="200"/>
                      </a:cubicBezTo>
                      <a:cubicBezTo>
                        <a:pt x="953" y="209"/>
                        <a:pt x="968" y="221"/>
                        <a:pt x="984" y="232"/>
                      </a:cubicBezTo>
                      <a:cubicBezTo>
                        <a:pt x="1025" y="260"/>
                        <a:pt x="1106" y="265"/>
                        <a:pt x="1152" y="272"/>
                      </a:cubicBezTo>
                      <a:cubicBezTo>
                        <a:pt x="1188" y="263"/>
                        <a:pt x="1176" y="272"/>
                        <a:pt x="1192" y="25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34" name="Freeform 140"/>
                <p:cNvSpPr>
                  <a:spLocks/>
                </p:cNvSpPr>
                <p:nvPr/>
              </p:nvSpPr>
              <p:spPr bwMode="auto">
                <a:xfrm>
                  <a:off x="2448" y="1624"/>
                  <a:ext cx="48" cy="32"/>
                </a:xfrm>
                <a:custGeom>
                  <a:avLst/>
                  <a:gdLst>
                    <a:gd name="T0" fmla="*/ 0 w 48"/>
                    <a:gd name="T1" fmla="*/ 0 h 32"/>
                    <a:gd name="T2" fmla="*/ 48 w 48"/>
                    <a:gd name="T3" fmla="*/ 32 h 32"/>
                    <a:gd name="T4" fmla="*/ 0 60000 65536"/>
                    <a:gd name="T5" fmla="*/ 0 60000 65536"/>
                    <a:gd name="T6" fmla="*/ 0 w 48"/>
                    <a:gd name="T7" fmla="*/ 0 h 32"/>
                    <a:gd name="T8" fmla="*/ 48 w 48"/>
                    <a:gd name="T9" fmla="*/ 32 h 3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" h="32">
                      <a:moveTo>
                        <a:pt x="0" y="0"/>
                      </a:moveTo>
                      <a:cubicBezTo>
                        <a:pt x="16" y="11"/>
                        <a:pt x="48" y="32"/>
                        <a:pt x="48" y="3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508" name="Text Box 143"/>
            <p:cNvSpPr txBox="1">
              <a:spLocks noChangeArrowheads="1"/>
            </p:cNvSpPr>
            <p:nvPr/>
          </p:nvSpPr>
          <p:spPr bwMode="auto">
            <a:xfrm>
              <a:off x="6435725" y="4768850"/>
              <a:ext cx="1536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Sulcus limitans</a:t>
              </a:r>
              <a:endParaRPr lang="en-US" b="1"/>
            </a:p>
          </p:txBody>
        </p:sp>
        <p:sp>
          <p:nvSpPr>
            <p:cNvPr id="21509" name="Text Box 144"/>
            <p:cNvSpPr txBox="1">
              <a:spLocks noChangeArrowheads="1"/>
            </p:cNvSpPr>
            <p:nvPr/>
          </p:nvSpPr>
          <p:spPr bwMode="auto">
            <a:xfrm>
              <a:off x="1139825" y="1960563"/>
              <a:ext cx="11652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600" b="1"/>
                <a:t>SENSORY</a:t>
              </a:r>
              <a:endParaRPr lang="en-US" sz="1600" b="1"/>
            </a:p>
          </p:txBody>
        </p:sp>
        <p:sp>
          <p:nvSpPr>
            <p:cNvPr id="21510" name="Text Box 145"/>
            <p:cNvSpPr txBox="1">
              <a:spLocks noChangeArrowheads="1"/>
            </p:cNvSpPr>
            <p:nvPr/>
          </p:nvSpPr>
          <p:spPr bwMode="auto">
            <a:xfrm>
              <a:off x="3286125" y="5529263"/>
              <a:ext cx="2413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600" b="1"/>
                <a:t>MOTOR ROOTS OF CN</a:t>
              </a:r>
              <a:endParaRPr lang="en-US" sz="1600" b="1"/>
            </a:p>
          </p:txBody>
        </p:sp>
        <p:sp>
          <p:nvSpPr>
            <p:cNvPr id="21511" name="Text Box 146"/>
            <p:cNvSpPr txBox="1">
              <a:spLocks noChangeArrowheads="1"/>
            </p:cNvSpPr>
            <p:nvPr/>
          </p:nvSpPr>
          <p:spPr bwMode="auto">
            <a:xfrm>
              <a:off x="4708525" y="4159250"/>
              <a:ext cx="5381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GSE</a:t>
              </a:r>
              <a:endParaRPr lang="en-US" b="1"/>
            </a:p>
          </p:txBody>
        </p:sp>
        <p:sp>
          <p:nvSpPr>
            <p:cNvPr id="21512" name="Text Box 147"/>
            <p:cNvSpPr txBox="1">
              <a:spLocks noChangeArrowheads="1"/>
            </p:cNvSpPr>
            <p:nvPr/>
          </p:nvSpPr>
          <p:spPr bwMode="auto">
            <a:xfrm>
              <a:off x="5267325" y="3892550"/>
              <a:ext cx="5461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GVE</a:t>
              </a:r>
              <a:endParaRPr lang="en-US" b="1"/>
            </a:p>
          </p:txBody>
        </p:sp>
        <p:sp>
          <p:nvSpPr>
            <p:cNvPr id="21513" name="Text Box 148"/>
            <p:cNvSpPr txBox="1">
              <a:spLocks noChangeArrowheads="1"/>
            </p:cNvSpPr>
            <p:nvPr/>
          </p:nvSpPr>
          <p:spPr bwMode="auto">
            <a:xfrm>
              <a:off x="5915025" y="3562350"/>
              <a:ext cx="558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GVA</a:t>
              </a:r>
              <a:endParaRPr lang="en-US" b="1"/>
            </a:p>
          </p:txBody>
        </p:sp>
        <p:sp>
          <p:nvSpPr>
            <p:cNvPr id="21514" name="Text Box 149"/>
            <p:cNvSpPr txBox="1">
              <a:spLocks noChangeArrowheads="1"/>
            </p:cNvSpPr>
            <p:nvPr/>
          </p:nvSpPr>
          <p:spPr bwMode="auto">
            <a:xfrm>
              <a:off x="6181725" y="3295650"/>
              <a:ext cx="5508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b="1"/>
                <a:t>GSA</a:t>
              </a:r>
              <a:endParaRPr lang="en-US" b="1"/>
            </a:p>
          </p:txBody>
        </p:sp>
        <p:sp>
          <p:nvSpPr>
            <p:cNvPr id="21515" name="Line 150"/>
            <p:cNvSpPr>
              <a:spLocks noChangeShapeType="1"/>
            </p:cNvSpPr>
            <p:nvPr/>
          </p:nvSpPr>
          <p:spPr bwMode="auto">
            <a:xfrm flipH="1" flipV="1">
              <a:off x="5486400" y="3619500"/>
              <a:ext cx="1384300" cy="1016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development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internal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300" y="0"/>
            <a:ext cx="6350000" cy="680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83500" y="1649413"/>
            <a:ext cx="124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Oculomotor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66000" y="1187450"/>
            <a:ext cx="177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Edinger Westphal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83500" y="5205413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Accessory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83500" y="4722813"/>
            <a:ext cx="127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Hypoglossal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83500" y="4303713"/>
            <a:ext cx="1084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Ambiguus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83500" y="3897313"/>
            <a:ext cx="958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Vagus 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83500" y="3478213"/>
            <a:ext cx="1093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Salivatory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83500" y="3170238"/>
            <a:ext cx="70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Facial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83500" y="2767013"/>
            <a:ext cx="106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Abducens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83500" y="2459038"/>
            <a:ext cx="137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Trigeminal m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83500" y="2033588"/>
            <a:ext cx="104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Trochlear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30500" y="1649413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Trigeminal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87600" y="2470150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Trigeminal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76413" y="3324225"/>
            <a:ext cx="1793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Vestibulocochlear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87600" y="3897313"/>
            <a:ext cx="115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Trigeminal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89200" y="4457700"/>
            <a:ext cx="104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b="1"/>
              <a:t>Solitarius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development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Brainstem:</a:t>
            </a:r>
            <a:r>
              <a:rPr lang="en-GB" dirty="0" smtClean="0">
                <a:solidFill>
                  <a:srgbClr val="922223"/>
                </a:solidFill>
                <a:latin typeface="Arial" charset="0"/>
              </a:rPr>
              <a:t> internal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mid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09688"/>
            <a:ext cx="486886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8900" y="398463"/>
            <a:ext cx="2297113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Midbrain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mid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09688"/>
            <a:ext cx="486886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8900" y="398463"/>
            <a:ext cx="4076700" cy="754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“mickey mouse”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development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internal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mid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09688"/>
            <a:ext cx="4868863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8900" y="398463"/>
            <a:ext cx="2297113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Midbrain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000500" y="1852613"/>
            <a:ext cx="4751388" cy="636587"/>
            <a:chOff x="4000500" y="1852136"/>
            <a:chExt cx="4751854" cy="637064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000500" y="1904562"/>
              <a:ext cx="2344968" cy="584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664" name="TextBox 9"/>
            <p:cNvSpPr txBox="1">
              <a:spLocks noChangeArrowheads="1"/>
            </p:cNvSpPr>
            <p:nvPr/>
          </p:nvSpPr>
          <p:spPr bwMode="auto">
            <a:xfrm>
              <a:off x="6438900" y="1852136"/>
              <a:ext cx="2313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Cerebral aqueduct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73663" y="5080000"/>
            <a:ext cx="3716337" cy="1333500"/>
            <a:chOff x="5172869" y="5080000"/>
            <a:chExt cx="3717334" cy="1332945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5172869" y="5080000"/>
              <a:ext cx="1768949" cy="939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662" name="TextBox 11"/>
            <p:cNvSpPr txBox="1">
              <a:spLocks noChangeArrowheads="1"/>
            </p:cNvSpPr>
            <p:nvPr/>
          </p:nvSpPr>
          <p:spPr bwMode="auto">
            <a:xfrm>
              <a:off x="6604000" y="6043613"/>
              <a:ext cx="228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Cerebral peduncle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97400" y="647700"/>
            <a:ext cx="4484688" cy="954088"/>
            <a:chOff x="4597400" y="648256"/>
            <a:chExt cx="4484127" cy="953532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4597400" y="1017928"/>
              <a:ext cx="2344445" cy="5838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660" name="TextBox 13"/>
            <p:cNvSpPr txBox="1">
              <a:spLocks noChangeArrowheads="1"/>
            </p:cNvSpPr>
            <p:nvPr/>
          </p:nvSpPr>
          <p:spPr bwMode="auto">
            <a:xfrm>
              <a:off x="6857841" y="648256"/>
              <a:ext cx="2223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Inferior colliculus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316413" y="3619500"/>
            <a:ext cx="4916487" cy="1460500"/>
            <a:chOff x="4406900" y="3556000"/>
            <a:chExt cx="4916815" cy="146050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884769" y="3873500"/>
              <a:ext cx="2344894" cy="584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657" name="TextBox 15"/>
            <p:cNvSpPr txBox="1">
              <a:spLocks noChangeArrowheads="1"/>
            </p:cNvSpPr>
            <p:nvPr/>
          </p:nvSpPr>
          <p:spPr bwMode="auto">
            <a:xfrm>
              <a:off x="7229872" y="3556000"/>
              <a:ext cx="20938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Substantia nigra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06900" y="4229100"/>
              <a:ext cx="787453" cy="787400"/>
            </a:xfrm>
            <a:custGeom>
              <a:avLst/>
              <a:gdLst>
                <a:gd name="connsiteX0" fmla="*/ 381000 w 787400"/>
                <a:gd name="connsiteY0" fmla="*/ 216516 h 788016"/>
                <a:gd name="connsiteX1" fmla="*/ 317500 w 787400"/>
                <a:gd name="connsiteY1" fmla="*/ 280016 h 788016"/>
                <a:gd name="connsiteX2" fmla="*/ 279400 w 787400"/>
                <a:gd name="connsiteY2" fmla="*/ 292716 h 788016"/>
                <a:gd name="connsiteX3" fmla="*/ 254000 w 787400"/>
                <a:gd name="connsiteY3" fmla="*/ 330816 h 788016"/>
                <a:gd name="connsiteX4" fmla="*/ 177800 w 787400"/>
                <a:gd name="connsiteY4" fmla="*/ 381616 h 788016"/>
                <a:gd name="connsiteX5" fmla="*/ 101600 w 787400"/>
                <a:gd name="connsiteY5" fmla="*/ 457816 h 788016"/>
                <a:gd name="connsiteX6" fmla="*/ 76200 w 787400"/>
                <a:gd name="connsiteY6" fmla="*/ 495916 h 788016"/>
                <a:gd name="connsiteX7" fmla="*/ 38100 w 787400"/>
                <a:gd name="connsiteY7" fmla="*/ 534016 h 788016"/>
                <a:gd name="connsiteX8" fmla="*/ 0 w 787400"/>
                <a:gd name="connsiteY8" fmla="*/ 610216 h 788016"/>
                <a:gd name="connsiteX9" fmla="*/ 12700 w 787400"/>
                <a:gd name="connsiteY9" fmla="*/ 737216 h 788016"/>
                <a:gd name="connsiteX10" fmla="*/ 50800 w 787400"/>
                <a:gd name="connsiteY10" fmla="*/ 762616 h 788016"/>
                <a:gd name="connsiteX11" fmla="*/ 127000 w 787400"/>
                <a:gd name="connsiteY11" fmla="*/ 788016 h 788016"/>
                <a:gd name="connsiteX12" fmla="*/ 215900 w 787400"/>
                <a:gd name="connsiteY12" fmla="*/ 762616 h 788016"/>
                <a:gd name="connsiteX13" fmla="*/ 292100 w 787400"/>
                <a:gd name="connsiteY13" fmla="*/ 711816 h 788016"/>
                <a:gd name="connsiteX14" fmla="*/ 304800 w 787400"/>
                <a:gd name="connsiteY14" fmla="*/ 673716 h 788016"/>
                <a:gd name="connsiteX15" fmla="*/ 330200 w 787400"/>
                <a:gd name="connsiteY15" fmla="*/ 635616 h 788016"/>
                <a:gd name="connsiteX16" fmla="*/ 342900 w 787400"/>
                <a:gd name="connsiteY16" fmla="*/ 584816 h 788016"/>
                <a:gd name="connsiteX17" fmla="*/ 406400 w 787400"/>
                <a:gd name="connsiteY17" fmla="*/ 508616 h 788016"/>
                <a:gd name="connsiteX18" fmla="*/ 495300 w 787400"/>
                <a:gd name="connsiteY18" fmla="*/ 457816 h 788016"/>
                <a:gd name="connsiteX19" fmla="*/ 609600 w 787400"/>
                <a:gd name="connsiteY19" fmla="*/ 368916 h 788016"/>
                <a:gd name="connsiteX20" fmla="*/ 660400 w 787400"/>
                <a:gd name="connsiteY20" fmla="*/ 292716 h 788016"/>
                <a:gd name="connsiteX21" fmla="*/ 736600 w 787400"/>
                <a:gd name="connsiteY21" fmla="*/ 178416 h 788016"/>
                <a:gd name="connsiteX22" fmla="*/ 762000 w 787400"/>
                <a:gd name="connsiteY22" fmla="*/ 140316 h 788016"/>
                <a:gd name="connsiteX23" fmla="*/ 787400 w 787400"/>
                <a:gd name="connsiteY23" fmla="*/ 102216 h 788016"/>
                <a:gd name="connsiteX24" fmla="*/ 774700 w 787400"/>
                <a:gd name="connsiteY24" fmla="*/ 26016 h 788016"/>
                <a:gd name="connsiteX25" fmla="*/ 736600 w 787400"/>
                <a:gd name="connsiteY25" fmla="*/ 616 h 788016"/>
                <a:gd name="connsiteX26" fmla="*/ 571500 w 787400"/>
                <a:gd name="connsiteY26" fmla="*/ 13316 h 788016"/>
                <a:gd name="connsiteX27" fmla="*/ 495300 w 787400"/>
                <a:gd name="connsiteY27" fmla="*/ 76816 h 788016"/>
                <a:gd name="connsiteX28" fmla="*/ 482600 w 787400"/>
                <a:gd name="connsiteY28" fmla="*/ 114916 h 788016"/>
                <a:gd name="connsiteX29" fmla="*/ 406400 w 787400"/>
                <a:gd name="connsiteY29" fmla="*/ 165716 h 788016"/>
                <a:gd name="connsiteX30" fmla="*/ 381000 w 787400"/>
                <a:gd name="connsiteY30" fmla="*/ 216516 h 78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87400" h="788016">
                  <a:moveTo>
                    <a:pt x="381000" y="216516"/>
                  </a:moveTo>
                  <a:cubicBezTo>
                    <a:pt x="366183" y="235566"/>
                    <a:pt x="341447" y="262055"/>
                    <a:pt x="317500" y="280016"/>
                  </a:cubicBezTo>
                  <a:cubicBezTo>
                    <a:pt x="306790" y="288048"/>
                    <a:pt x="289853" y="284353"/>
                    <a:pt x="279400" y="292716"/>
                  </a:cubicBezTo>
                  <a:cubicBezTo>
                    <a:pt x="267481" y="302251"/>
                    <a:pt x="265487" y="320765"/>
                    <a:pt x="254000" y="330816"/>
                  </a:cubicBezTo>
                  <a:cubicBezTo>
                    <a:pt x="231026" y="350918"/>
                    <a:pt x="199386" y="360030"/>
                    <a:pt x="177800" y="381616"/>
                  </a:cubicBezTo>
                  <a:cubicBezTo>
                    <a:pt x="152400" y="407016"/>
                    <a:pt x="121525" y="427928"/>
                    <a:pt x="101600" y="457816"/>
                  </a:cubicBezTo>
                  <a:cubicBezTo>
                    <a:pt x="93133" y="470516"/>
                    <a:pt x="85971" y="484190"/>
                    <a:pt x="76200" y="495916"/>
                  </a:cubicBezTo>
                  <a:cubicBezTo>
                    <a:pt x="64702" y="509714"/>
                    <a:pt x="49598" y="520218"/>
                    <a:pt x="38100" y="534016"/>
                  </a:cubicBezTo>
                  <a:cubicBezTo>
                    <a:pt x="10745" y="566842"/>
                    <a:pt x="12728" y="572031"/>
                    <a:pt x="0" y="610216"/>
                  </a:cubicBezTo>
                  <a:cubicBezTo>
                    <a:pt x="4233" y="652549"/>
                    <a:pt x="-754" y="696855"/>
                    <a:pt x="12700" y="737216"/>
                  </a:cubicBezTo>
                  <a:cubicBezTo>
                    <a:pt x="17527" y="751696"/>
                    <a:pt x="36852" y="756417"/>
                    <a:pt x="50800" y="762616"/>
                  </a:cubicBezTo>
                  <a:cubicBezTo>
                    <a:pt x="75266" y="773490"/>
                    <a:pt x="127000" y="788016"/>
                    <a:pt x="127000" y="788016"/>
                  </a:cubicBezTo>
                  <a:cubicBezTo>
                    <a:pt x="138957" y="785027"/>
                    <a:pt x="200993" y="770898"/>
                    <a:pt x="215900" y="762616"/>
                  </a:cubicBezTo>
                  <a:cubicBezTo>
                    <a:pt x="242585" y="747791"/>
                    <a:pt x="292100" y="711816"/>
                    <a:pt x="292100" y="711816"/>
                  </a:cubicBezTo>
                  <a:cubicBezTo>
                    <a:pt x="296333" y="699116"/>
                    <a:pt x="298813" y="685690"/>
                    <a:pt x="304800" y="673716"/>
                  </a:cubicBezTo>
                  <a:cubicBezTo>
                    <a:pt x="311626" y="660064"/>
                    <a:pt x="324187" y="649645"/>
                    <a:pt x="330200" y="635616"/>
                  </a:cubicBezTo>
                  <a:cubicBezTo>
                    <a:pt x="337076" y="619573"/>
                    <a:pt x="336024" y="600859"/>
                    <a:pt x="342900" y="584816"/>
                  </a:cubicBezTo>
                  <a:cubicBezTo>
                    <a:pt x="354000" y="558916"/>
                    <a:pt x="386057" y="525569"/>
                    <a:pt x="406400" y="508616"/>
                  </a:cubicBezTo>
                  <a:cubicBezTo>
                    <a:pt x="444056" y="477236"/>
                    <a:pt x="450937" y="484434"/>
                    <a:pt x="495300" y="457816"/>
                  </a:cubicBezTo>
                  <a:cubicBezTo>
                    <a:pt x="535313" y="433808"/>
                    <a:pt x="579997" y="406977"/>
                    <a:pt x="609600" y="368916"/>
                  </a:cubicBezTo>
                  <a:cubicBezTo>
                    <a:pt x="628342" y="344819"/>
                    <a:pt x="643467" y="318116"/>
                    <a:pt x="660400" y="292716"/>
                  </a:cubicBezTo>
                  <a:lnTo>
                    <a:pt x="736600" y="178416"/>
                  </a:lnTo>
                  <a:lnTo>
                    <a:pt x="762000" y="140316"/>
                  </a:lnTo>
                  <a:lnTo>
                    <a:pt x="787400" y="102216"/>
                  </a:lnTo>
                  <a:cubicBezTo>
                    <a:pt x="783167" y="76816"/>
                    <a:pt x="786216" y="49048"/>
                    <a:pt x="774700" y="26016"/>
                  </a:cubicBezTo>
                  <a:cubicBezTo>
                    <a:pt x="767874" y="12364"/>
                    <a:pt x="751834" y="1568"/>
                    <a:pt x="736600" y="616"/>
                  </a:cubicBezTo>
                  <a:cubicBezTo>
                    <a:pt x="681512" y="-2827"/>
                    <a:pt x="626533" y="9083"/>
                    <a:pt x="571500" y="13316"/>
                  </a:cubicBezTo>
                  <a:cubicBezTo>
                    <a:pt x="543387" y="32058"/>
                    <a:pt x="514857" y="47480"/>
                    <a:pt x="495300" y="76816"/>
                  </a:cubicBezTo>
                  <a:cubicBezTo>
                    <a:pt x="487874" y="87955"/>
                    <a:pt x="492066" y="105450"/>
                    <a:pt x="482600" y="114916"/>
                  </a:cubicBezTo>
                  <a:cubicBezTo>
                    <a:pt x="461014" y="136502"/>
                    <a:pt x="406400" y="165716"/>
                    <a:pt x="406400" y="165716"/>
                  </a:cubicBezTo>
                  <a:cubicBezTo>
                    <a:pt x="375749" y="211692"/>
                    <a:pt x="395817" y="197466"/>
                    <a:pt x="381000" y="216516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on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250950"/>
            <a:ext cx="6164263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1750" y="373063"/>
            <a:ext cx="1439863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Pons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203700" y="1250950"/>
            <a:ext cx="3630613" cy="793750"/>
            <a:chOff x="4203700" y="1250950"/>
            <a:chExt cx="3630266" cy="793750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203700" y="1435100"/>
              <a:ext cx="1917517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684" name="TextBox 10"/>
            <p:cNvSpPr txBox="1">
              <a:spLocks noChangeArrowheads="1"/>
            </p:cNvSpPr>
            <p:nvPr/>
          </p:nvSpPr>
          <p:spPr bwMode="auto">
            <a:xfrm>
              <a:off x="6261100" y="1250950"/>
              <a:ext cx="157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4</a:t>
              </a:r>
              <a:r>
                <a:rPr lang="en-GB" sz="1800" b="1" baseline="30000"/>
                <a:t>th</a:t>
              </a:r>
              <a:r>
                <a:rPr lang="en-GB" sz="1800" b="1"/>
                <a:t> ventricle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162550" y="5562600"/>
            <a:ext cx="3865563" cy="639763"/>
            <a:chOff x="5162550" y="5562600"/>
            <a:chExt cx="3865912" cy="639763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5162550" y="5562600"/>
              <a:ext cx="1917873" cy="6397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6846454" y="5772666"/>
              <a:ext cx="21820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Transverse fibres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489700" y="2311400"/>
            <a:ext cx="2538413" cy="1231900"/>
            <a:chOff x="6489700" y="2311737"/>
            <a:chExt cx="2538762" cy="123156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489700" y="2933867"/>
              <a:ext cx="1917964" cy="6094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680" name="Rectangle 13"/>
            <p:cNvSpPr>
              <a:spLocks noChangeArrowheads="1"/>
            </p:cNvSpPr>
            <p:nvPr/>
          </p:nvSpPr>
          <p:spPr bwMode="auto">
            <a:xfrm>
              <a:off x="6779128" y="2311737"/>
              <a:ext cx="22493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Middle cerebellar </a:t>
              </a:r>
            </a:p>
            <a:p>
              <a:r>
                <a:rPr lang="en-GB" sz="1800" b="1">
                  <a:solidFill>
                    <a:srgbClr val="000000"/>
                  </a:solidFill>
                </a:rPr>
                <a:t>peduncle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4763" y="461963"/>
            <a:ext cx="2112962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Medulla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9699" name="Picture 4" descr="med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30363"/>
            <a:ext cx="60547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95800" y="1039813"/>
            <a:ext cx="3605213" cy="1373187"/>
            <a:chOff x="4495800" y="1039288"/>
            <a:chExt cx="3605833" cy="1373712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495800" y="1345792"/>
              <a:ext cx="1943434" cy="1067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708" name="TextBox 10"/>
            <p:cNvSpPr txBox="1">
              <a:spLocks noChangeArrowheads="1"/>
            </p:cNvSpPr>
            <p:nvPr/>
          </p:nvSpPr>
          <p:spPr bwMode="auto">
            <a:xfrm>
              <a:off x="6528767" y="1039288"/>
              <a:ext cx="157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4</a:t>
              </a:r>
              <a:r>
                <a:rPr lang="en-GB" sz="1800" b="1" baseline="30000"/>
                <a:t>th</a:t>
              </a:r>
              <a:r>
                <a:rPr lang="en-GB" sz="1800" b="1"/>
                <a:t> ventricle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162550" y="5537200"/>
            <a:ext cx="3413125" cy="571500"/>
            <a:chOff x="5162550" y="5537200"/>
            <a:chExt cx="3412931" cy="571500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5162550" y="5537200"/>
              <a:ext cx="2152528" cy="571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706" name="Rectangle 11"/>
            <p:cNvSpPr>
              <a:spLocks noChangeArrowheads="1"/>
            </p:cNvSpPr>
            <p:nvPr/>
          </p:nvSpPr>
          <p:spPr bwMode="auto">
            <a:xfrm>
              <a:off x="7315200" y="5645706"/>
              <a:ext cx="1260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Pyramids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638800" y="3117850"/>
            <a:ext cx="3403600" cy="1860550"/>
            <a:chOff x="5638800" y="3117502"/>
            <a:chExt cx="3403552" cy="1860898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638800" y="3911400"/>
              <a:ext cx="1943073" cy="1067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704" name="Rectangle 12"/>
            <p:cNvSpPr>
              <a:spLocks noChangeArrowheads="1"/>
            </p:cNvSpPr>
            <p:nvPr/>
          </p:nvSpPr>
          <p:spPr bwMode="auto">
            <a:xfrm>
              <a:off x="7110413" y="3117502"/>
              <a:ext cx="19319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Inferior olivary</a:t>
              </a:r>
            </a:p>
            <a:p>
              <a:r>
                <a:rPr lang="en-GB" sz="1800" b="1">
                  <a:solidFill>
                    <a:srgbClr val="000000"/>
                  </a:solidFill>
                </a:rPr>
                <a:t>nucleus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263" y="284163"/>
            <a:ext cx="3767137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Lower medulla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0723" name="Picture 4" descr="lds01c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9375"/>
            <a:ext cx="54006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014788" y="2424113"/>
            <a:ext cx="4513262" cy="1347787"/>
            <a:chOff x="4014787" y="2424211"/>
            <a:chExt cx="4512632" cy="1347689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014787" y="2578187"/>
              <a:ext cx="2804720" cy="11937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733" name="TextBox 14"/>
            <p:cNvSpPr txBox="1">
              <a:spLocks noChangeArrowheads="1"/>
            </p:cNvSpPr>
            <p:nvPr/>
          </p:nvSpPr>
          <p:spPr bwMode="auto">
            <a:xfrm>
              <a:off x="6819900" y="2424211"/>
              <a:ext cx="17075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Central canal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192588" y="4387850"/>
            <a:ext cx="4373562" cy="733425"/>
            <a:chOff x="4192588" y="4387334"/>
            <a:chExt cx="4373170" cy="733941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4192588" y="4863919"/>
              <a:ext cx="2804861" cy="257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731" name="Rectangle 15"/>
            <p:cNvSpPr>
              <a:spLocks noChangeArrowheads="1"/>
            </p:cNvSpPr>
            <p:nvPr/>
          </p:nvSpPr>
          <p:spPr bwMode="auto">
            <a:xfrm>
              <a:off x="6997700" y="4387334"/>
              <a:ext cx="15680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Pyramidal</a:t>
              </a:r>
            </a:p>
            <a:p>
              <a:r>
                <a:rPr lang="en-GB" sz="1800" b="1">
                  <a:solidFill>
                    <a:srgbClr val="000000"/>
                  </a:solidFill>
                </a:rPr>
                <a:t>decussation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122738" y="1068388"/>
            <a:ext cx="4149725" cy="1162050"/>
            <a:chOff x="4123531" y="1068661"/>
            <a:chExt cx="4149162" cy="1162566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466384" y="1473653"/>
              <a:ext cx="1846012" cy="7575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123531" y="1473653"/>
              <a:ext cx="2188865" cy="47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729" name="Rectangle 16"/>
            <p:cNvSpPr>
              <a:spLocks noChangeArrowheads="1"/>
            </p:cNvSpPr>
            <p:nvPr/>
          </p:nvSpPr>
          <p:spPr bwMode="auto">
            <a:xfrm>
              <a:off x="6311900" y="1068661"/>
              <a:ext cx="1960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Dorsal columns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development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internal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922223"/>
                </a:solidFill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Lateral medullary syndrome</a:t>
            </a:r>
            <a:endParaRPr lang="en-US" dirty="0" smtClean="0">
              <a:solidFill>
                <a:srgbClr val="92222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Arial" charset="0"/>
              </a:rPr>
              <a:t>Thrombosis of vertebral artery or PICA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Vertigo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err="1" smtClean="0">
                <a:latin typeface="Arial" charset="0"/>
              </a:rPr>
              <a:t>Ipsilateral</a:t>
            </a:r>
            <a:r>
              <a:rPr lang="en-US" dirty="0" smtClean="0">
                <a:latin typeface="Arial" charset="0"/>
              </a:rPr>
              <a:t> cerebellar ataxia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err="1" smtClean="0">
                <a:latin typeface="Arial" charset="0"/>
              </a:rPr>
              <a:t>Ipsilateral</a:t>
            </a:r>
            <a:r>
              <a:rPr lang="en-US" dirty="0" smtClean="0">
                <a:latin typeface="Arial" charset="0"/>
              </a:rPr>
              <a:t> loss of pain/thermal sense (face)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Horner’s syndrome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Hoarseness, difficulty in swallowing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Contralateral loss of pain/thermal sense (trunk and limbs)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063" y="309563"/>
            <a:ext cx="6985000" cy="75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300" dirty="0">
                <a:solidFill>
                  <a:srgbClr val="C32D2E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Lateral medullary syndrome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3795" name="Picture 4" descr="med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55763"/>
            <a:ext cx="60547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711700" y="1955641"/>
            <a:ext cx="2070100" cy="2667159"/>
          </a:xfrm>
          <a:custGeom>
            <a:avLst/>
            <a:gdLst>
              <a:gd name="connsiteX0" fmla="*/ 952500 w 2070100"/>
              <a:gd name="connsiteY0" fmla="*/ 159 h 2667159"/>
              <a:gd name="connsiteX1" fmla="*/ 889000 w 2070100"/>
              <a:gd name="connsiteY1" fmla="*/ 25559 h 2667159"/>
              <a:gd name="connsiteX2" fmla="*/ 749300 w 2070100"/>
              <a:gd name="connsiteY2" fmla="*/ 89059 h 2667159"/>
              <a:gd name="connsiteX3" fmla="*/ 698500 w 2070100"/>
              <a:gd name="connsiteY3" fmla="*/ 127159 h 2667159"/>
              <a:gd name="connsiteX4" fmla="*/ 660400 w 2070100"/>
              <a:gd name="connsiteY4" fmla="*/ 152559 h 2667159"/>
              <a:gd name="connsiteX5" fmla="*/ 622300 w 2070100"/>
              <a:gd name="connsiteY5" fmla="*/ 190659 h 2667159"/>
              <a:gd name="connsiteX6" fmla="*/ 584200 w 2070100"/>
              <a:gd name="connsiteY6" fmla="*/ 216059 h 2667159"/>
              <a:gd name="connsiteX7" fmla="*/ 533400 w 2070100"/>
              <a:gd name="connsiteY7" fmla="*/ 254159 h 2667159"/>
              <a:gd name="connsiteX8" fmla="*/ 508000 w 2070100"/>
              <a:gd name="connsiteY8" fmla="*/ 304959 h 2667159"/>
              <a:gd name="connsiteX9" fmla="*/ 381000 w 2070100"/>
              <a:gd name="connsiteY9" fmla="*/ 406559 h 2667159"/>
              <a:gd name="connsiteX10" fmla="*/ 342900 w 2070100"/>
              <a:gd name="connsiteY10" fmla="*/ 457359 h 2667159"/>
              <a:gd name="connsiteX11" fmla="*/ 266700 w 2070100"/>
              <a:gd name="connsiteY11" fmla="*/ 533559 h 2667159"/>
              <a:gd name="connsiteX12" fmla="*/ 203200 w 2070100"/>
              <a:gd name="connsiteY12" fmla="*/ 609759 h 2667159"/>
              <a:gd name="connsiteX13" fmla="*/ 101600 w 2070100"/>
              <a:gd name="connsiteY13" fmla="*/ 736759 h 2667159"/>
              <a:gd name="connsiteX14" fmla="*/ 63500 w 2070100"/>
              <a:gd name="connsiteY14" fmla="*/ 812959 h 2667159"/>
              <a:gd name="connsiteX15" fmla="*/ 38100 w 2070100"/>
              <a:gd name="connsiteY15" fmla="*/ 889159 h 2667159"/>
              <a:gd name="connsiteX16" fmla="*/ 25400 w 2070100"/>
              <a:gd name="connsiteY16" fmla="*/ 1041559 h 2667159"/>
              <a:gd name="connsiteX17" fmla="*/ 0 w 2070100"/>
              <a:gd name="connsiteY17" fmla="*/ 1155859 h 2667159"/>
              <a:gd name="connsiteX18" fmla="*/ 12700 w 2070100"/>
              <a:gd name="connsiteY18" fmla="*/ 1346359 h 2667159"/>
              <a:gd name="connsiteX19" fmla="*/ 25400 w 2070100"/>
              <a:gd name="connsiteY19" fmla="*/ 1384459 h 2667159"/>
              <a:gd name="connsiteX20" fmla="*/ 38100 w 2070100"/>
              <a:gd name="connsiteY20" fmla="*/ 1447959 h 2667159"/>
              <a:gd name="connsiteX21" fmla="*/ 76200 w 2070100"/>
              <a:gd name="connsiteY21" fmla="*/ 1524159 h 2667159"/>
              <a:gd name="connsiteX22" fmla="*/ 88900 w 2070100"/>
              <a:gd name="connsiteY22" fmla="*/ 1562259 h 2667159"/>
              <a:gd name="connsiteX23" fmla="*/ 114300 w 2070100"/>
              <a:gd name="connsiteY23" fmla="*/ 1663859 h 2667159"/>
              <a:gd name="connsiteX24" fmla="*/ 139700 w 2070100"/>
              <a:gd name="connsiteY24" fmla="*/ 1701959 h 2667159"/>
              <a:gd name="connsiteX25" fmla="*/ 177800 w 2070100"/>
              <a:gd name="connsiteY25" fmla="*/ 1765459 h 2667159"/>
              <a:gd name="connsiteX26" fmla="*/ 215900 w 2070100"/>
              <a:gd name="connsiteY26" fmla="*/ 1803559 h 2667159"/>
              <a:gd name="connsiteX27" fmla="*/ 241300 w 2070100"/>
              <a:gd name="connsiteY27" fmla="*/ 1841659 h 2667159"/>
              <a:gd name="connsiteX28" fmla="*/ 279400 w 2070100"/>
              <a:gd name="connsiteY28" fmla="*/ 1892459 h 2667159"/>
              <a:gd name="connsiteX29" fmla="*/ 304800 w 2070100"/>
              <a:gd name="connsiteY29" fmla="*/ 1943259 h 2667159"/>
              <a:gd name="connsiteX30" fmla="*/ 342900 w 2070100"/>
              <a:gd name="connsiteY30" fmla="*/ 1981359 h 2667159"/>
              <a:gd name="connsiteX31" fmla="*/ 381000 w 2070100"/>
              <a:gd name="connsiteY31" fmla="*/ 2044859 h 2667159"/>
              <a:gd name="connsiteX32" fmla="*/ 444500 w 2070100"/>
              <a:gd name="connsiteY32" fmla="*/ 2095659 h 2667159"/>
              <a:gd name="connsiteX33" fmla="*/ 495300 w 2070100"/>
              <a:gd name="connsiteY33" fmla="*/ 2159159 h 2667159"/>
              <a:gd name="connsiteX34" fmla="*/ 571500 w 2070100"/>
              <a:gd name="connsiteY34" fmla="*/ 2235359 h 2667159"/>
              <a:gd name="connsiteX35" fmla="*/ 609600 w 2070100"/>
              <a:gd name="connsiteY35" fmla="*/ 2273459 h 2667159"/>
              <a:gd name="connsiteX36" fmla="*/ 698500 w 2070100"/>
              <a:gd name="connsiteY36" fmla="*/ 2349659 h 2667159"/>
              <a:gd name="connsiteX37" fmla="*/ 736600 w 2070100"/>
              <a:gd name="connsiteY37" fmla="*/ 2387759 h 2667159"/>
              <a:gd name="connsiteX38" fmla="*/ 774700 w 2070100"/>
              <a:gd name="connsiteY38" fmla="*/ 2438559 h 2667159"/>
              <a:gd name="connsiteX39" fmla="*/ 952500 w 2070100"/>
              <a:gd name="connsiteY39" fmla="*/ 2540159 h 2667159"/>
              <a:gd name="connsiteX40" fmla="*/ 1104900 w 2070100"/>
              <a:gd name="connsiteY40" fmla="*/ 2590959 h 2667159"/>
              <a:gd name="connsiteX41" fmla="*/ 1155700 w 2070100"/>
              <a:gd name="connsiteY41" fmla="*/ 2629059 h 2667159"/>
              <a:gd name="connsiteX42" fmla="*/ 1193800 w 2070100"/>
              <a:gd name="connsiteY42" fmla="*/ 2641759 h 2667159"/>
              <a:gd name="connsiteX43" fmla="*/ 1333500 w 2070100"/>
              <a:gd name="connsiteY43" fmla="*/ 2667159 h 2667159"/>
              <a:gd name="connsiteX44" fmla="*/ 1524000 w 2070100"/>
              <a:gd name="connsiteY44" fmla="*/ 2641759 h 2667159"/>
              <a:gd name="connsiteX45" fmla="*/ 1600200 w 2070100"/>
              <a:gd name="connsiteY45" fmla="*/ 2590959 h 2667159"/>
              <a:gd name="connsiteX46" fmla="*/ 1638300 w 2070100"/>
              <a:gd name="connsiteY46" fmla="*/ 2565559 h 2667159"/>
              <a:gd name="connsiteX47" fmla="*/ 1739900 w 2070100"/>
              <a:gd name="connsiteY47" fmla="*/ 2451259 h 2667159"/>
              <a:gd name="connsiteX48" fmla="*/ 1778000 w 2070100"/>
              <a:gd name="connsiteY48" fmla="*/ 2413159 h 2667159"/>
              <a:gd name="connsiteX49" fmla="*/ 1816100 w 2070100"/>
              <a:gd name="connsiteY49" fmla="*/ 2375059 h 2667159"/>
              <a:gd name="connsiteX50" fmla="*/ 1866900 w 2070100"/>
              <a:gd name="connsiteY50" fmla="*/ 2298859 h 2667159"/>
              <a:gd name="connsiteX51" fmla="*/ 1905000 w 2070100"/>
              <a:gd name="connsiteY51" fmla="*/ 2222659 h 2667159"/>
              <a:gd name="connsiteX52" fmla="*/ 1943100 w 2070100"/>
              <a:gd name="connsiteY52" fmla="*/ 2171859 h 2667159"/>
              <a:gd name="connsiteX53" fmla="*/ 1981200 w 2070100"/>
              <a:gd name="connsiteY53" fmla="*/ 2082959 h 2667159"/>
              <a:gd name="connsiteX54" fmla="*/ 2006600 w 2070100"/>
              <a:gd name="connsiteY54" fmla="*/ 2019459 h 2667159"/>
              <a:gd name="connsiteX55" fmla="*/ 2032000 w 2070100"/>
              <a:gd name="connsiteY55" fmla="*/ 1905159 h 2667159"/>
              <a:gd name="connsiteX56" fmla="*/ 2044700 w 2070100"/>
              <a:gd name="connsiteY56" fmla="*/ 1867059 h 2667159"/>
              <a:gd name="connsiteX57" fmla="*/ 2057400 w 2070100"/>
              <a:gd name="connsiteY57" fmla="*/ 1701959 h 2667159"/>
              <a:gd name="connsiteX58" fmla="*/ 2070100 w 2070100"/>
              <a:gd name="connsiteY58" fmla="*/ 1562259 h 2667159"/>
              <a:gd name="connsiteX59" fmla="*/ 2057400 w 2070100"/>
              <a:gd name="connsiteY59" fmla="*/ 1155859 h 2667159"/>
              <a:gd name="connsiteX60" fmla="*/ 2032000 w 2070100"/>
              <a:gd name="connsiteY60" fmla="*/ 990759 h 2667159"/>
              <a:gd name="connsiteX61" fmla="*/ 2006600 w 2070100"/>
              <a:gd name="connsiteY61" fmla="*/ 952659 h 2667159"/>
              <a:gd name="connsiteX62" fmla="*/ 1968500 w 2070100"/>
              <a:gd name="connsiteY62" fmla="*/ 863759 h 2667159"/>
              <a:gd name="connsiteX63" fmla="*/ 1955800 w 2070100"/>
              <a:gd name="connsiteY63" fmla="*/ 825659 h 2667159"/>
              <a:gd name="connsiteX64" fmla="*/ 1917700 w 2070100"/>
              <a:gd name="connsiteY64" fmla="*/ 774859 h 2667159"/>
              <a:gd name="connsiteX65" fmla="*/ 1892300 w 2070100"/>
              <a:gd name="connsiteY65" fmla="*/ 724059 h 2667159"/>
              <a:gd name="connsiteX66" fmla="*/ 1879600 w 2070100"/>
              <a:gd name="connsiteY66" fmla="*/ 685959 h 2667159"/>
              <a:gd name="connsiteX67" fmla="*/ 1828800 w 2070100"/>
              <a:gd name="connsiteY67" fmla="*/ 609759 h 2667159"/>
              <a:gd name="connsiteX68" fmla="*/ 1816100 w 2070100"/>
              <a:gd name="connsiteY68" fmla="*/ 571659 h 2667159"/>
              <a:gd name="connsiteX69" fmla="*/ 1778000 w 2070100"/>
              <a:gd name="connsiteY69" fmla="*/ 533559 h 2667159"/>
              <a:gd name="connsiteX70" fmla="*/ 1752600 w 2070100"/>
              <a:gd name="connsiteY70" fmla="*/ 495459 h 2667159"/>
              <a:gd name="connsiteX71" fmla="*/ 1714500 w 2070100"/>
              <a:gd name="connsiteY71" fmla="*/ 457359 h 2667159"/>
              <a:gd name="connsiteX72" fmla="*/ 1651000 w 2070100"/>
              <a:gd name="connsiteY72" fmla="*/ 393859 h 2667159"/>
              <a:gd name="connsiteX73" fmla="*/ 1625600 w 2070100"/>
              <a:gd name="connsiteY73" fmla="*/ 355759 h 2667159"/>
              <a:gd name="connsiteX74" fmla="*/ 1498600 w 2070100"/>
              <a:gd name="connsiteY74" fmla="*/ 279559 h 2667159"/>
              <a:gd name="connsiteX75" fmla="*/ 1422400 w 2070100"/>
              <a:gd name="connsiteY75" fmla="*/ 254159 h 2667159"/>
              <a:gd name="connsiteX76" fmla="*/ 1295400 w 2070100"/>
              <a:gd name="connsiteY76" fmla="*/ 190659 h 2667159"/>
              <a:gd name="connsiteX77" fmla="*/ 1257300 w 2070100"/>
              <a:gd name="connsiteY77" fmla="*/ 177959 h 2667159"/>
              <a:gd name="connsiteX78" fmla="*/ 1193800 w 2070100"/>
              <a:gd name="connsiteY78" fmla="*/ 127159 h 2667159"/>
              <a:gd name="connsiteX79" fmla="*/ 1168400 w 2070100"/>
              <a:gd name="connsiteY79" fmla="*/ 89059 h 2667159"/>
              <a:gd name="connsiteX80" fmla="*/ 1130300 w 2070100"/>
              <a:gd name="connsiteY80" fmla="*/ 76359 h 2667159"/>
              <a:gd name="connsiteX81" fmla="*/ 1092200 w 2070100"/>
              <a:gd name="connsiteY81" fmla="*/ 50959 h 2667159"/>
              <a:gd name="connsiteX82" fmla="*/ 1054100 w 2070100"/>
              <a:gd name="connsiteY82" fmla="*/ 38259 h 2667159"/>
              <a:gd name="connsiteX83" fmla="*/ 952500 w 2070100"/>
              <a:gd name="connsiteY83" fmla="*/ 159 h 266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70100" h="2667159">
                <a:moveTo>
                  <a:pt x="952500" y="159"/>
                </a:moveTo>
                <a:cubicBezTo>
                  <a:pt x="924983" y="-1958"/>
                  <a:pt x="910346" y="17554"/>
                  <a:pt x="889000" y="25559"/>
                </a:cubicBezTo>
                <a:cubicBezTo>
                  <a:pt x="833524" y="46363"/>
                  <a:pt x="810420" y="43219"/>
                  <a:pt x="749300" y="89059"/>
                </a:cubicBezTo>
                <a:cubicBezTo>
                  <a:pt x="732367" y="101759"/>
                  <a:pt x="715724" y="114856"/>
                  <a:pt x="698500" y="127159"/>
                </a:cubicBezTo>
                <a:cubicBezTo>
                  <a:pt x="686080" y="136031"/>
                  <a:pt x="672126" y="142788"/>
                  <a:pt x="660400" y="152559"/>
                </a:cubicBezTo>
                <a:cubicBezTo>
                  <a:pt x="646602" y="164057"/>
                  <a:pt x="636098" y="179161"/>
                  <a:pt x="622300" y="190659"/>
                </a:cubicBezTo>
                <a:cubicBezTo>
                  <a:pt x="610574" y="200430"/>
                  <a:pt x="596620" y="207187"/>
                  <a:pt x="584200" y="216059"/>
                </a:cubicBezTo>
                <a:cubicBezTo>
                  <a:pt x="566976" y="228362"/>
                  <a:pt x="550333" y="241459"/>
                  <a:pt x="533400" y="254159"/>
                </a:cubicBezTo>
                <a:cubicBezTo>
                  <a:pt x="524933" y="271092"/>
                  <a:pt x="519827" y="290176"/>
                  <a:pt x="508000" y="304959"/>
                </a:cubicBezTo>
                <a:cubicBezTo>
                  <a:pt x="448275" y="379615"/>
                  <a:pt x="448190" y="372964"/>
                  <a:pt x="381000" y="406559"/>
                </a:cubicBezTo>
                <a:cubicBezTo>
                  <a:pt x="368300" y="423492"/>
                  <a:pt x="357060" y="441626"/>
                  <a:pt x="342900" y="457359"/>
                </a:cubicBezTo>
                <a:cubicBezTo>
                  <a:pt x="318870" y="484059"/>
                  <a:pt x="289696" y="505964"/>
                  <a:pt x="266700" y="533559"/>
                </a:cubicBezTo>
                <a:cubicBezTo>
                  <a:pt x="245533" y="558959"/>
                  <a:pt x="225318" y="585183"/>
                  <a:pt x="203200" y="609759"/>
                </a:cubicBezTo>
                <a:cubicBezTo>
                  <a:pt x="166477" y="650562"/>
                  <a:pt x="120222" y="680894"/>
                  <a:pt x="101600" y="736759"/>
                </a:cubicBezTo>
                <a:cubicBezTo>
                  <a:pt x="55283" y="875710"/>
                  <a:pt x="129152" y="665243"/>
                  <a:pt x="63500" y="812959"/>
                </a:cubicBezTo>
                <a:cubicBezTo>
                  <a:pt x="52626" y="837425"/>
                  <a:pt x="38100" y="889159"/>
                  <a:pt x="38100" y="889159"/>
                </a:cubicBezTo>
                <a:cubicBezTo>
                  <a:pt x="33867" y="939959"/>
                  <a:pt x="31356" y="990932"/>
                  <a:pt x="25400" y="1041559"/>
                </a:cubicBezTo>
                <a:cubicBezTo>
                  <a:pt x="21817" y="1072014"/>
                  <a:pt x="7795" y="1124678"/>
                  <a:pt x="0" y="1155859"/>
                </a:cubicBezTo>
                <a:cubicBezTo>
                  <a:pt x="4233" y="1219359"/>
                  <a:pt x="5672" y="1283107"/>
                  <a:pt x="12700" y="1346359"/>
                </a:cubicBezTo>
                <a:cubicBezTo>
                  <a:pt x="14178" y="1359664"/>
                  <a:pt x="22153" y="1371472"/>
                  <a:pt x="25400" y="1384459"/>
                </a:cubicBezTo>
                <a:cubicBezTo>
                  <a:pt x="30635" y="1405400"/>
                  <a:pt x="30723" y="1427673"/>
                  <a:pt x="38100" y="1447959"/>
                </a:cubicBezTo>
                <a:cubicBezTo>
                  <a:pt x="47805" y="1474647"/>
                  <a:pt x="64666" y="1498209"/>
                  <a:pt x="76200" y="1524159"/>
                </a:cubicBezTo>
                <a:cubicBezTo>
                  <a:pt x="81637" y="1536392"/>
                  <a:pt x="85378" y="1549344"/>
                  <a:pt x="88900" y="1562259"/>
                </a:cubicBezTo>
                <a:cubicBezTo>
                  <a:pt x="98085" y="1595938"/>
                  <a:pt x="94936" y="1634813"/>
                  <a:pt x="114300" y="1663859"/>
                </a:cubicBezTo>
                <a:cubicBezTo>
                  <a:pt x="122767" y="1676559"/>
                  <a:pt x="131610" y="1689016"/>
                  <a:pt x="139700" y="1701959"/>
                </a:cubicBezTo>
                <a:cubicBezTo>
                  <a:pt x="152783" y="1722891"/>
                  <a:pt x="162989" y="1745712"/>
                  <a:pt x="177800" y="1765459"/>
                </a:cubicBezTo>
                <a:cubicBezTo>
                  <a:pt x="188576" y="1779827"/>
                  <a:pt x="204402" y="1789761"/>
                  <a:pt x="215900" y="1803559"/>
                </a:cubicBezTo>
                <a:cubicBezTo>
                  <a:pt x="225671" y="1815285"/>
                  <a:pt x="232428" y="1829239"/>
                  <a:pt x="241300" y="1841659"/>
                </a:cubicBezTo>
                <a:cubicBezTo>
                  <a:pt x="253603" y="1858883"/>
                  <a:pt x="268182" y="1874510"/>
                  <a:pt x="279400" y="1892459"/>
                </a:cubicBezTo>
                <a:cubicBezTo>
                  <a:pt x="289434" y="1908513"/>
                  <a:pt x="293796" y="1927853"/>
                  <a:pt x="304800" y="1943259"/>
                </a:cubicBezTo>
                <a:cubicBezTo>
                  <a:pt x="315239" y="1957874"/>
                  <a:pt x="332124" y="1966991"/>
                  <a:pt x="342900" y="1981359"/>
                </a:cubicBezTo>
                <a:cubicBezTo>
                  <a:pt x="357711" y="2001106"/>
                  <a:pt x="364601" y="2026410"/>
                  <a:pt x="381000" y="2044859"/>
                </a:cubicBezTo>
                <a:cubicBezTo>
                  <a:pt x="399009" y="2065119"/>
                  <a:pt x="425333" y="2076492"/>
                  <a:pt x="444500" y="2095659"/>
                </a:cubicBezTo>
                <a:cubicBezTo>
                  <a:pt x="463667" y="2114826"/>
                  <a:pt x="477066" y="2139102"/>
                  <a:pt x="495300" y="2159159"/>
                </a:cubicBezTo>
                <a:cubicBezTo>
                  <a:pt x="519463" y="2185738"/>
                  <a:pt x="546100" y="2209959"/>
                  <a:pt x="571500" y="2235359"/>
                </a:cubicBezTo>
                <a:lnTo>
                  <a:pt x="609600" y="2273459"/>
                </a:lnTo>
                <a:cubicBezTo>
                  <a:pt x="704140" y="2367999"/>
                  <a:pt x="584455" y="2251906"/>
                  <a:pt x="698500" y="2349659"/>
                </a:cubicBezTo>
                <a:cubicBezTo>
                  <a:pt x="712137" y="2361348"/>
                  <a:pt x="724911" y="2374122"/>
                  <a:pt x="736600" y="2387759"/>
                </a:cubicBezTo>
                <a:cubicBezTo>
                  <a:pt x="750375" y="2403830"/>
                  <a:pt x="758880" y="2424497"/>
                  <a:pt x="774700" y="2438559"/>
                </a:cubicBezTo>
                <a:cubicBezTo>
                  <a:pt x="808145" y="2468288"/>
                  <a:pt x="915704" y="2527894"/>
                  <a:pt x="952500" y="2540159"/>
                </a:cubicBezTo>
                <a:lnTo>
                  <a:pt x="1104900" y="2590959"/>
                </a:lnTo>
                <a:cubicBezTo>
                  <a:pt x="1121833" y="2603659"/>
                  <a:pt x="1137322" y="2618557"/>
                  <a:pt x="1155700" y="2629059"/>
                </a:cubicBezTo>
                <a:cubicBezTo>
                  <a:pt x="1167323" y="2635701"/>
                  <a:pt x="1180813" y="2638512"/>
                  <a:pt x="1193800" y="2641759"/>
                </a:cubicBezTo>
                <a:cubicBezTo>
                  <a:pt x="1229300" y="2650634"/>
                  <a:pt x="1299531" y="2661498"/>
                  <a:pt x="1333500" y="2667159"/>
                </a:cubicBezTo>
                <a:cubicBezTo>
                  <a:pt x="1344309" y="2666258"/>
                  <a:pt x="1478227" y="2667188"/>
                  <a:pt x="1524000" y="2641759"/>
                </a:cubicBezTo>
                <a:cubicBezTo>
                  <a:pt x="1550685" y="2626934"/>
                  <a:pt x="1574800" y="2607892"/>
                  <a:pt x="1600200" y="2590959"/>
                </a:cubicBezTo>
                <a:lnTo>
                  <a:pt x="1638300" y="2565559"/>
                </a:lnTo>
                <a:cubicBezTo>
                  <a:pt x="1683625" y="2497571"/>
                  <a:pt x="1652907" y="2538252"/>
                  <a:pt x="1739900" y="2451259"/>
                </a:cubicBezTo>
                <a:lnTo>
                  <a:pt x="1778000" y="2413159"/>
                </a:lnTo>
                <a:lnTo>
                  <a:pt x="1816100" y="2375059"/>
                </a:lnTo>
                <a:cubicBezTo>
                  <a:pt x="1838419" y="2308102"/>
                  <a:pt x="1814049" y="2362280"/>
                  <a:pt x="1866900" y="2298859"/>
                </a:cubicBezTo>
                <a:cubicBezTo>
                  <a:pt x="1927238" y="2226453"/>
                  <a:pt x="1863343" y="2295558"/>
                  <a:pt x="1905000" y="2222659"/>
                </a:cubicBezTo>
                <a:cubicBezTo>
                  <a:pt x="1915502" y="2204281"/>
                  <a:pt x="1931882" y="2189808"/>
                  <a:pt x="1943100" y="2171859"/>
                </a:cubicBezTo>
                <a:cubicBezTo>
                  <a:pt x="1970975" y="2127259"/>
                  <a:pt x="1964996" y="2126169"/>
                  <a:pt x="1981200" y="2082959"/>
                </a:cubicBezTo>
                <a:cubicBezTo>
                  <a:pt x="1989205" y="2061613"/>
                  <a:pt x="1999391" y="2041086"/>
                  <a:pt x="2006600" y="2019459"/>
                </a:cubicBezTo>
                <a:cubicBezTo>
                  <a:pt x="2019637" y="1980347"/>
                  <a:pt x="2021934" y="1945422"/>
                  <a:pt x="2032000" y="1905159"/>
                </a:cubicBezTo>
                <a:cubicBezTo>
                  <a:pt x="2035247" y="1892172"/>
                  <a:pt x="2040467" y="1879759"/>
                  <a:pt x="2044700" y="1867059"/>
                </a:cubicBezTo>
                <a:cubicBezTo>
                  <a:pt x="2048933" y="1812026"/>
                  <a:pt x="2052816" y="1756964"/>
                  <a:pt x="2057400" y="1701959"/>
                </a:cubicBezTo>
                <a:cubicBezTo>
                  <a:pt x="2061283" y="1655362"/>
                  <a:pt x="2070100" y="1609018"/>
                  <a:pt x="2070100" y="1562259"/>
                </a:cubicBezTo>
                <a:cubicBezTo>
                  <a:pt x="2070100" y="1426726"/>
                  <a:pt x="2064168" y="1291223"/>
                  <a:pt x="2057400" y="1155859"/>
                </a:cubicBezTo>
                <a:cubicBezTo>
                  <a:pt x="2056796" y="1143785"/>
                  <a:pt x="2042050" y="1017558"/>
                  <a:pt x="2032000" y="990759"/>
                </a:cubicBezTo>
                <a:cubicBezTo>
                  <a:pt x="2026641" y="976467"/>
                  <a:pt x="2015067" y="965359"/>
                  <a:pt x="2006600" y="952659"/>
                </a:cubicBezTo>
                <a:cubicBezTo>
                  <a:pt x="1980169" y="846933"/>
                  <a:pt x="2012353" y="951464"/>
                  <a:pt x="1968500" y="863759"/>
                </a:cubicBezTo>
                <a:cubicBezTo>
                  <a:pt x="1962513" y="851785"/>
                  <a:pt x="1962442" y="837282"/>
                  <a:pt x="1955800" y="825659"/>
                </a:cubicBezTo>
                <a:cubicBezTo>
                  <a:pt x="1945298" y="807281"/>
                  <a:pt x="1928918" y="792808"/>
                  <a:pt x="1917700" y="774859"/>
                </a:cubicBezTo>
                <a:cubicBezTo>
                  <a:pt x="1907666" y="758805"/>
                  <a:pt x="1899758" y="741460"/>
                  <a:pt x="1892300" y="724059"/>
                </a:cubicBezTo>
                <a:cubicBezTo>
                  <a:pt x="1887027" y="711754"/>
                  <a:pt x="1886101" y="697661"/>
                  <a:pt x="1879600" y="685959"/>
                </a:cubicBezTo>
                <a:cubicBezTo>
                  <a:pt x="1864775" y="659274"/>
                  <a:pt x="1838453" y="638719"/>
                  <a:pt x="1828800" y="609759"/>
                </a:cubicBezTo>
                <a:cubicBezTo>
                  <a:pt x="1824567" y="597059"/>
                  <a:pt x="1823526" y="582798"/>
                  <a:pt x="1816100" y="571659"/>
                </a:cubicBezTo>
                <a:cubicBezTo>
                  <a:pt x="1806137" y="556715"/>
                  <a:pt x="1789498" y="547357"/>
                  <a:pt x="1778000" y="533559"/>
                </a:cubicBezTo>
                <a:cubicBezTo>
                  <a:pt x="1768229" y="521833"/>
                  <a:pt x="1762371" y="507185"/>
                  <a:pt x="1752600" y="495459"/>
                </a:cubicBezTo>
                <a:cubicBezTo>
                  <a:pt x="1741102" y="481661"/>
                  <a:pt x="1725998" y="471157"/>
                  <a:pt x="1714500" y="457359"/>
                </a:cubicBezTo>
                <a:cubicBezTo>
                  <a:pt x="1661583" y="393859"/>
                  <a:pt x="1720850" y="440426"/>
                  <a:pt x="1651000" y="393859"/>
                </a:cubicBezTo>
                <a:cubicBezTo>
                  <a:pt x="1642533" y="381159"/>
                  <a:pt x="1637087" y="365810"/>
                  <a:pt x="1625600" y="355759"/>
                </a:cubicBezTo>
                <a:cubicBezTo>
                  <a:pt x="1600491" y="333789"/>
                  <a:pt x="1535250" y="294219"/>
                  <a:pt x="1498600" y="279559"/>
                </a:cubicBezTo>
                <a:cubicBezTo>
                  <a:pt x="1473741" y="269615"/>
                  <a:pt x="1447800" y="262626"/>
                  <a:pt x="1422400" y="254159"/>
                </a:cubicBezTo>
                <a:cubicBezTo>
                  <a:pt x="1350181" y="199995"/>
                  <a:pt x="1391680" y="222752"/>
                  <a:pt x="1295400" y="190659"/>
                </a:cubicBezTo>
                <a:lnTo>
                  <a:pt x="1257300" y="177959"/>
                </a:lnTo>
                <a:cubicBezTo>
                  <a:pt x="1184507" y="68770"/>
                  <a:pt x="1281434" y="197266"/>
                  <a:pt x="1193800" y="127159"/>
                </a:cubicBezTo>
                <a:cubicBezTo>
                  <a:pt x="1181881" y="117624"/>
                  <a:pt x="1180319" y="98594"/>
                  <a:pt x="1168400" y="89059"/>
                </a:cubicBezTo>
                <a:cubicBezTo>
                  <a:pt x="1157947" y="80696"/>
                  <a:pt x="1142274" y="82346"/>
                  <a:pt x="1130300" y="76359"/>
                </a:cubicBezTo>
                <a:cubicBezTo>
                  <a:pt x="1116648" y="69533"/>
                  <a:pt x="1105852" y="57785"/>
                  <a:pt x="1092200" y="50959"/>
                </a:cubicBezTo>
                <a:cubicBezTo>
                  <a:pt x="1080226" y="44972"/>
                  <a:pt x="1067015" y="41781"/>
                  <a:pt x="1054100" y="38259"/>
                </a:cubicBezTo>
                <a:cubicBezTo>
                  <a:pt x="957202" y="11832"/>
                  <a:pt x="980017" y="2276"/>
                  <a:pt x="952500" y="15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457825" y="1298575"/>
            <a:ext cx="2851150" cy="1223963"/>
            <a:chOff x="5458617" y="1299131"/>
            <a:chExt cx="2850835" cy="1224200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5458617" y="1562707"/>
              <a:ext cx="1207955" cy="960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16" name="TextBox 20"/>
            <p:cNvSpPr txBox="1">
              <a:spLocks noChangeArrowheads="1"/>
            </p:cNvSpPr>
            <p:nvPr/>
          </p:nvSpPr>
          <p:spPr bwMode="auto">
            <a:xfrm>
              <a:off x="6733380" y="1299131"/>
              <a:ext cx="1576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Vestibular n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080125" y="1668463"/>
            <a:ext cx="2655888" cy="1265237"/>
            <a:chOff x="6080918" y="1668463"/>
            <a:chExt cx="2655028" cy="126523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080918" y="2112963"/>
              <a:ext cx="1306090" cy="8207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14" name="TextBox 22"/>
            <p:cNvSpPr txBox="1">
              <a:spLocks noChangeArrowheads="1"/>
            </p:cNvSpPr>
            <p:nvPr/>
          </p:nvSpPr>
          <p:spPr bwMode="auto">
            <a:xfrm>
              <a:off x="7395514" y="1668463"/>
              <a:ext cx="134043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Inferior </a:t>
              </a:r>
            </a:p>
            <a:p>
              <a:r>
                <a:rPr lang="en-GB" sz="1800" b="1"/>
                <a:t>cerebellar</a:t>
              </a:r>
            </a:p>
            <a:p>
              <a:r>
                <a:rPr lang="en-GB" sz="1800" b="1"/>
                <a:t>peduncle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870575" y="2668588"/>
            <a:ext cx="3073400" cy="825500"/>
            <a:chOff x="5870575" y="2668288"/>
            <a:chExt cx="3073761" cy="82580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5870575" y="2933496"/>
              <a:ext cx="1447970" cy="560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12" name="TextBox 23"/>
            <p:cNvSpPr txBox="1">
              <a:spLocks noChangeArrowheads="1"/>
            </p:cNvSpPr>
            <p:nvPr/>
          </p:nvSpPr>
          <p:spPr bwMode="auto">
            <a:xfrm>
              <a:off x="7395514" y="2668288"/>
              <a:ext cx="15488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Spinal n </a:t>
              </a:r>
            </a:p>
            <a:p>
              <a:r>
                <a:rPr lang="en-GB" sz="1800" b="1"/>
                <a:t>(trigeminal</a:t>
              </a:r>
              <a:r>
                <a:rPr lang="en-GB"/>
                <a:t>)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222875" y="3741738"/>
            <a:ext cx="3517900" cy="679450"/>
            <a:chOff x="5222476" y="3741737"/>
            <a:chExt cx="3518979" cy="678894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5222476" y="3741737"/>
              <a:ext cx="1850005" cy="4171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10" name="TextBox 24"/>
            <p:cNvSpPr txBox="1">
              <a:spLocks noChangeArrowheads="1"/>
            </p:cNvSpPr>
            <p:nvPr/>
          </p:nvSpPr>
          <p:spPr bwMode="auto">
            <a:xfrm>
              <a:off x="7179809" y="4051299"/>
              <a:ext cx="15616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N ambiguus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475288" y="4051300"/>
            <a:ext cx="2374900" cy="2081213"/>
            <a:chOff x="5475288" y="4051299"/>
            <a:chExt cx="2374816" cy="2081432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5475288" y="4051299"/>
              <a:ext cx="1190583" cy="14098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08" name="TextBox 26"/>
            <p:cNvSpPr txBox="1">
              <a:spLocks noChangeArrowheads="1"/>
            </p:cNvSpPr>
            <p:nvPr/>
          </p:nvSpPr>
          <p:spPr bwMode="auto">
            <a:xfrm>
              <a:off x="6147394" y="5486400"/>
              <a:ext cx="1702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Sympathetic </a:t>
              </a:r>
            </a:p>
            <a:p>
              <a:r>
                <a:rPr lang="en-GB" sz="1800" b="1"/>
                <a:t>tract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984875" y="4197350"/>
            <a:ext cx="3201988" cy="1036638"/>
            <a:chOff x="5984477" y="4196952"/>
            <a:chExt cx="3202613" cy="1036480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5984477" y="4196952"/>
              <a:ext cx="1190857" cy="6666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806" name="TextBox 27"/>
            <p:cNvSpPr txBox="1">
              <a:spLocks noChangeArrowheads="1"/>
            </p:cNvSpPr>
            <p:nvPr/>
          </p:nvSpPr>
          <p:spPr bwMode="auto">
            <a:xfrm>
              <a:off x="6734174" y="4864100"/>
              <a:ext cx="2452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Spinothalamic tract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SBA Question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GB" sz="2800" dirty="0" smtClean="0">
                <a:latin typeface="Arial" charset="0"/>
                <a:cs typeface="Arial" charset="0"/>
              </a:rPr>
              <a:t>Which of these cranial nerve nuclei has a parasympathetic function?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n-GB" sz="2800" dirty="0" smtClean="0">
              <a:latin typeface="Arial" charset="0"/>
              <a:cs typeface="Arial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Nucleus </a:t>
            </a:r>
            <a:r>
              <a:rPr lang="en-GB" sz="2800" dirty="0" err="1" smtClean="0">
                <a:latin typeface="Arial" charset="0"/>
                <a:cs typeface="Arial" charset="0"/>
              </a:rPr>
              <a:t>ambiguus</a:t>
            </a:r>
            <a:endParaRPr lang="en-GB" sz="2800" dirty="0" smtClean="0">
              <a:latin typeface="Arial" charset="0"/>
              <a:cs typeface="Arial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Nucleus </a:t>
            </a:r>
            <a:r>
              <a:rPr lang="en-GB" sz="2800" dirty="0" err="1" smtClean="0">
                <a:latin typeface="Arial" charset="0"/>
                <a:cs typeface="Arial" charset="0"/>
              </a:rPr>
              <a:t>solitarius</a:t>
            </a:r>
            <a:endParaRPr lang="en-GB" sz="2800" dirty="0" smtClean="0">
              <a:latin typeface="Arial" charset="0"/>
              <a:cs typeface="Arial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Facial nucleus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Pontine trigeminal nucleus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800" dirty="0" err="1" smtClean="0">
                <a:latin typeface="Arial" charset="0"/>
                <a:cs typeface="Arial" charset="0"/>
              </a:rPr>
              <a:t>Edinger-Westphal</a:t>
            </a:r>
            <a:r>
              <a:rPr lang="en-GB" sz="2800" dirty="0" smtClean="0">
                <a:latin typeface="Arial" charset="0"/>
                <a:cs typeface="Arial" charset="0"/>
              </a:rPr>
              <a:t> nucleus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GB" sz="28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Brainstem</a:t>
            </a:r>
            <a:endParaRPr lang="en-US" dirty="0" smtClean="0">
              <a:solidFill>
                <a:srgbClr val="92222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Arial" charset="0"/>
              </a:rPr>
              <a:t>Definition: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That part of the CNS, exclusive of the cerebellum, that lies between the cerebrum and the spinal cord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latin typeface="Arial" charset="0"/>
              </a:rPr>
              <a:t>Major divisions: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Medulla oblongata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Pons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Verdana"/>
              <a:buChar char="◦"/>
              <a:defRPr/>
            </a:pPr>
            <a:r>
              <a:rPr lang="en-US" dirty="0" smtClean="0">
                <a:latin typeface="Arial" charset="0"/>
              </a:rPr>
              <a:t>Midbrain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0800"/>
            <a:ext cx="67691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7" name="Straight Connector 4"/>
          <p:cNvCxnSpPr>
            <a:cxnSpLocks noChangeShapeType="1"/>
          </p:cNvCxnSpPr>
          <p:nvPr/>
        </p:nvCxnSpPr>
        <p:spPr bwMode="auto">
          <a:xfrm flipV="1">
            <a:off x="4445000" y="3390900"/>
            <a:ext cx="431800" cy="889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6"/>
          <p:cNvCxnSpPr>
            <a:cxnSpLocks noChangeShapeType="1"/>
          </p:cNvCxnSpPr>
          <p:nvPr/>
        </p:nvCxnSpPr>
        <p:spPr bwMode="auto">
          <a:xfrm>
            <a:off x="4394200" y="5422900"/>
            <a:ext cx="368300" cy="15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Outline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Definition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Brainstem: external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922223"/>
                </a:solidFill>
                <a:latin typeface="Arial" charset="0"/>
              </a:rPr>
              <a:t>Cranial nerve origins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development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Cranial nerve nuclei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Brainstem: internal structure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 2"/>
              <a:buChar char=""/>
              <a:defRPr/>
            </a:pPr>
            <a:r>
              <a:rPr lang="en-GB" dirty="0" smtClean="0">
                <a:latin typeface="Arial" charset="0"/>
              </a:rPr>
              <a:t>Brainstem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0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0800"/>
            <a:ext cx="67691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6997700" y="3919538"/>
            <a:ext cx="979488" cy="7921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04800"/>
            <a:ext cx="7443787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438650" y="1358900"/>
            <a:ext cx="3890963" cy="641350"/>
            <a:chOff x="4438650" y="1358900"/>
            <a:chExt cx="3890989" cy="641350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4438650" y="1581150"/>
              <a:ext cx="207010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6" name="TextBox 5"/>
            <p:cNvSpPr txBox="1">
              <a:spLocks noChangeArrowheads="1"/>
            </p:cNvSpPr>
            <p:nvPr/>
          </p:nvSpPr>
          <p:spPr bwMode="auto">
            <a:xfrm>
              <a:off x="6718300" y="1358900"/>
              <a:ext cx="1611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Pineal gland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787900" y="2245083"/>
            <a:ext cx="4391025" cy="368300"/>
            <a:chOff x="4787900" y="1974334"/>
            <a:chExt cx="4391507" cy="369332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4787900" y="1827875"/>
              <a:ext cx="20764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4" name="TextBox 10"/>
            <p:cNvSpPr txBox="1">
              <a:spLocks noChangeArrowheads="1"/>
            </p:cNvSpPr>
            <p:nvPr/>
          </p:nvSpPr>
          <p:spPr bwMode="auto">
            <a:xfrm>
              <a:off x="6864350" y="1974334"/>
              <a:ext cx="23150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Superior colliculus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87900" y="2552700"/>
            <a:ext cx="4346575" cy="723900"/>
            <a:chOff x="4787900" y="2553216"/>
            <a:chExt cx="4345821" cy="723384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4787900" y="2553216"/>
              <a:ext cx="2171700" cy="3423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2" name="Rectangle 13"/>
            <p:cNvSpPr>
              <a:spLocks noChangeArrowheads="1"/>
            </p:cNvSpPr>
            <p:nvPr/>
          </p:nvSpPr>
          <p:spPr bwMode="auto">
            <a:xfrm>
              <a:off x="6910035" y="2907268"/>
              <a:ext cx="2223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b="1">
                  <a:solidFill>
                    <a:srgbClr val="000000"/>
                  </a:solidFill>
                </a:rPr>
                <a:t>Inferior colliculus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095375" y="2000250"/>
            <a:ext cx="2470150" cy="882650"/>
            <a:chOff x="1094878" y="2000250"/>
            <a:chExt cx="2471424" cy="88213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590800" y="2343666"/>
              <a:ext cx="975502" cy="5387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50" name="TextBox 18"/>
            <p:cNvSpPr txBox="1">
              <a:spLocks noChangeArrowheads="1"/>
            </p:cNvSpPr>
            <p:nvPr/>
          </p:nvSpPr>
          <p:spPr bwMode="auto">
            <a:xfrm>
              <a:off x="1094878" y="2000250"/>
              <a:ext cx="1495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Trochlear n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277938" y="4065588"/>
            <a:ext cx="2963862" cy="369887"/>
            <a:chOff x="1278516" y="4066143"/>
            <a:chExt cx="2963461" cy="369332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890626" y="4066143"/>
              <a:ext cx="1351351" cy="2232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48" name="TextBox 23"/>
            <p:cNvSpPr txBox="1">
              <a:spLocks noChangeArrowheads="1"/>
            </p:cNvSpPr>
            <p:nvPr/>
          </p:nvSpPr>
          <p:spPr bwMode="auto">
            <a:xfrm>
              <a:off x="1278516" y="4066143"/>
              <a:ext cx="157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4</a:t>
              </a:r>
              <a:r>
                <a:rPr lang="en-GB" sz="1800" b="1" baseline="30000"/>
                <a:t>th</a:t>
              </a:r>
              <a:r>
                <a:rPr lang="en-GB" sz="1800" b="1"/>
                <a:t> ventricle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298575" y="5448300"/>
            <a:ext cx="2900363" cy="852488"/>
            <a:chOff x="1297798" y="5447784"/>
            <a:chExt cx="2900928" cy="852448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3223224" y="5447784"/>
              <a:ext cx="975502" cy="4831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46" name="TextBox 26"/>
            <p:cNvSpPr txBox="1">
              <a:spLocks noChangeArrowheads="1"/>
            </p:cNvSpPr>
            <p:nvPr/>
          </p:nvSpPr>
          <p:spPr bwMode="auto">
            <a:xfrm>
              <a:off x="1297798" y="5930900"/>
              <a:ext cx="1960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Dorsal columns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0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0800"/>
            <a:ext cx="67691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flipH="1">
            <a:off x="3352800" y="3767138"/>
            <a:ext cx="979488" cy="7921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Untitled-1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88913"/>
            <a:ext cx="751998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35450" y="1222375"/>
            <a:ext cx="3956050" cy="641350"/>
            <a:chOff x="4235450" y="1222891"/>
            <a:chExt cx="3956712" cy="64135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235450" y="1445141"/>
              <a:ext cx="207010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19" name="TextBox 5"/>
            <p:cNvSpPr txBox="1">
              <a:spLocks noChangeArrowheads="1"/>
            </p:cNvSpPr>
            <p:nvPr/>
          </p:nvSpPr>
          <p:spPr bwMode="auto">
            <a:xfrm>
              <a:off x="6515100" y="1222891"/>
              <a:ext cx="1677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Optic chiasm</a:t>
              </a:r>
            </a:p>
          </p:txBody>
        </p:sp>
      </p:grpSp>
      <p:grpSp>
        <p:nvGrpSpPr>
          <p:cNvPr id="16401" name="Group 16400"/>
          <p:cNvGrpSpPr>
            <a:grpSpLocks/>
          </p:cNvGrpSpPr>
          <p:nvPr/>
        </p:nvGrpSpPr>
        <p:grpSpPr bwMode="auto">
          <a:xfrm>
            <a:off x="5194300" y="3976688"/>
            <a:ext cx="3792538" cy="796925"/>
            <a:chOff x="5194300" y="3977241"/>
            <a:chExt cx="3793179" cy="797106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5194300" y="4749463"/>
              <a:ext cx="2127250" cy="248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17" name="TextBox 20"/>
            <p:cNvSpPr txBox="1">
              <a:spLocks noChangeArrowheads="1"/>
            </p:cNvSpPr>
            <p:nvPr/>
          </p:nvSpPr>
          <p:spPr bwMode="auto">
            <a:xfrm>
              <a:off x="6457619" y="3977241"/>
              <a:ext cx="25298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Glossopharyngeal, </a:t>
              </a:r>
            </a:p>
            <a:p>
              <a:r>
                <a:rPr lang="en-GB" sz="1800" b="1"/>
                <a:t>vagus &amp; accessory n</a:t>
              </a:r>
            </a:p>
          </p:txBody>
        </p:sp>
      </p:grpSp>
      <p:grpSp>
        <p:nvGrpSpPr>
          <p:cNvPr id="16402" name="Group 16401"/>
          <p:cNvGrpSpPr>
            <a:grpSpLocks/>
          </p:cNvGrpSpPr>
          <p:nvPr/>
        </p:nvGrpSpPr>
        <p:grpSpPr bwMode="auto">
          <a:xfrm>
            <a:off x="4641850" y="4914900"/>
            <a:ext cx="3614738" cy="865188"/>
            <a:chOff x="4641850" y="4914305"/>
            <a:chExt cx="3614659" cy="865227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4641850" y="4914305"/>
              <a:ext cx="1917700" cy="44981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15" name="TextBox 21"/>
            <p:cNvSpPr txBox="1">
              <a:spLocks noChangeArrowheads="1"/>
            </p:cNvSpPr>
            <p:nvPr/>
          </p:nvSpPr>
          <p:spPr bwMode="auto">
            <a:xfrm>
              <a:off x="6457619" y="5410200"/>
              <a:ext cx="17988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Hypoglossal n</a:t>
              </a:r>
            </a:p>
          </p:txBody>
        </p:sp>
      </p:grpSp>
      <p:grpSp>
        <p:nvGrpSpPr>
          <p:cNvPr id="16385" name="Group 16384"/>
          <p:cNvGrpSpPr>
            <a:grpSpLocks/>
          </p:cNvGrpSpPr>
          <p:nvPr/>
        </p:nvGrpSpPr>
        <p:grpSpPr bwMode="auto">
          <a:xfrm>
            <a:off x="4235450" y="1552575"/>
            <a:ext cx="4348163" cy="474663"/>
            <a:chOff x="4235450" y="1553091"/>
            <a:chExt cx="4348358" cy="47410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4235450" y="1817648"/>
              <a:ext cx="2527300" cy="2095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13" name="TextBox 23"/>
            <p:cNvSpPr txBox="1">
              <a:spLocks noChangeArrowheads="1"/>
            </p:cNvSpPr>
            <p:nvPr/>
          </p:nvSpPr>
          <p:spPr bwMode="auto">
            <a:xfrm>
              <a:off x="6770491" y="1553091"/>
              <a:ext cx="18133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Pituitary stalk</a:t>
              </a:r>
            </a:p>
          </p:txBody>
        </p:sp>
      </p:grpSp>
      <p:grpSp>
        <p:nvGrpSpPr>
          <p:cNvPr id="16397" name="Group 16396"/>
          <p:cNvGrpSpPr>
            <a:grpSpLocks/>
          </p:cNvGrpSpPr>
          <p:nvPr/>
        </p:nvGrpSpPr>
        <p:grpSpPr bwMode="auto">
          <a:xfrm>
            <a:off x="4445000" y="1970088"/>
            <a:ext cx="4367213" cy="476250"/>
            <a:chOff x="4445000" y="1969532"/>
            <a:chExt cx="4367751" cy="476766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445000" y="2236748"/>
              <a:ext cx="2070100" cy="2095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11" name="TextBox 24"/>
            <p:cNvSpPr txBox="1">
              <a:spLocks noChangeArrowheads="1"/>
            </p:cNvSpPr>
            <p:nvPr/>
          </p:nvSpPr>
          <p:spPr bwMode="auto">
            <a:xfrm>
              <a:off x="6632346" y="1969532"/>
              <a:ext cx="2180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Mammillary body</a:t>
              </a:r>
            </a:p>
          </p:txBody>
        </p:sp>
      </p:grpSp>
      <p:grpSp>
        <p:nvGrpSpPr>
          <p:cNvPr id="16399" name="Group 16398"/>
          <p:cNvGrpSpPr>
            <a:grpSpLocks/>
          </p:cNvGrpSpPr>
          <p:nvPr/>
        </p:nvGrpSpPr>
        <p:grpSpPr bwMode="auto">
          <a:xfrm>
            <a:off x="1168400" y="1058863"/>
            <a:ext cx="2425700" cy="1598612"/>
            <a:chOff x="1168400" y="1058823"/>
            <a:chExt cx="2425700" cy="159805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847850" y="1525548"/>
              <a:ext cx="1746250" cy="11313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09" name="TextBox 25"/>
            <p:cNvSpPr txBox="1">
              <a:spLocks noChangeArrowheads="1"/>
            </p:cNvSpPr>
            <p:nvPr/>
          </p:nvSpPr>
          <p:spPr bwMode="auto">
            <a:xfrm>
              <a:off x="1168400" y="1058823"/>
              <a:ext cx="228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Cerebral peduncle</a:t>
              </a:r>
            </a:p>
          </p:txBody>
        </p:sp>
      </p:grpSp>
      <p:grpSp>
        <p:nvGrpSpPr>
          <p:cNvPr id="16398" name="Group 16397"/>
          <p:cNvGrpSpPr>
            <a:grpSpLocks/>
          </p:cNvGrpSpPr>
          <p:nvPr/>
        </p:nvGrpSpPr>
        <p:grpSpPr bwMode="auto">
          <a:xfrm>
            <a:off x="4489450" y="2441575"/>
            <a:ext cx="4176713" cy="369888"/>
            <a:chOff x="4489450" y="2442091"/>
            <a:chExt cx="4176111" cy="369332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4489450" y="2656880"/>
              <a:ext cx="2273300" cy="10005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07" name="TextBox 26"/>
            <p:cNvSpPr txBox="1">
              <a:spLocks noChangeArrowheads="1"/>
            </p:cNvSpPr>
            <p:nvPr/>
          </p:nvSpPr>
          <p:spPr bwMode="auto">
            <a:xfrm>
              <a:off x="6906746" y="2442091"/>
              <a:ext cx="17588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Oculomotor n</a:t>
              </a:r>
            </a:p>
          </p:txBody>
        </p:sp>
      </p:grpSp>
      <p:grpSp>
        <p:nvGrpSpPr>
          <p:cNvPr id="16400" name="Group 16399"/>
          <p:cNvGrpSpPr>
            <a:grpSpLocks/>
          </p:cNvGrpSpPr>
          <p:nvPr/>
        </p:nvGrpSpPr>
        <p:grpSpPr bwMode="auto">
          <a:xfrm>
            <a:off x="314325" y="2909888"/>
            <a:ext cx="3425825" cy="1436687"/>
            <a:chOff x="314697" y="2910106"/>
            <a:chExt cx="3425453" cy="143646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286000" y="3612633"/>
              <a:ext cx="1454150" cy="7339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" name="TextBox 27"/>
            <p:cNvSpPr txBox="1">
              <a:spLocks noChangeArrowheads="1"/>
            </p:cNvSpPr>
            <p:nvPr/>
          </p:nvSpPr>
          <p:spPr bwMode="auto">
            <a:xfrm>
              <a:off x="314697" y="2910106"/>
              <a:ext cx="24593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Abducens, facial &amp; </a:t>
              </a:r>
            </a:p>
            <a:p>
              <a:r>
                <a:rPr lang="en-GB" sz="1800" b="1"/>
                <a:t>vestibulocochlear n</a:t>
              </a:r>
            </a:p>
          </p:txBody>
        </p:sp>
      </p:grpSp>
      <p:grpSp>
        <p:nvGrpSpPr>
          <p:cNvPr id="16404" name="Group 16403"/>
          <p:cNvGrpSpPr>
            <a:grpSpLocks/>
          </p:cNvGrpSpPr>
          <p:nvPr/>
        </p:nvGrpSpPr>
        <p:grpSpPr bwMode="auto">
          <a:xfrm>
            <a:off x="1063625" y="5456238"/>
            <a:ext cx="3171825" cy="801687"/>
            <a:chOff x="1063821" y="5456366"/>
            <a:chExt cx="3171629" cy="80096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374900" y="5594866"/>
              <a:ext cx="1860550" cy="6624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28"/>
            <p:cNvSpPr txBox="1">
              <a:spLocks noChangeArrowheads="1"/>
            </p:cNvSpPr>
            <p:nvPr/>
          </p:nvSpPr>
          <p:spPr bwMode="auto">
            <a:xfrm>
              <a:off x="1063821" y="5456366"/>
              <a:ext cx="15680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Pyramidal</a:t>
              </a:r>
            </a:p>
            <a:p>
              <a:r>
                <a:rPr lang="en-GB" sz="1800" b="1"/>
                <a:t>decussation</a:t>
              </a:r>
            </a:p>
          </p:txBody>
        </p:sp>
      </p:grpSp>
      <p:grpSp>
        <p:nvGrpSpPr>
          <p:cNvPr id="16403" name="Group 16402"/>
          <p:cNvGrpSpPr>
            <a:grpSpLocks/>
          </p:cNvGrpSpPr>
          <p:nvPr/>
        </p:nvGrpSpPr>
        <p:grpSpPr bwMode="auto">
          <a:xfrm>
            <a:off x="1217613" y="4622800"/>
            <a:ext cx="2884487" cy="444500"/>
            <a:chOff x="1217709" y="4623572"/>
            <a:chExt cx="2884391" cy="443133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2508250" y="4761905"/>
              <a:ext cx="159385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1217709" y="4623572"/>
              <a:ext cx="1260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Pyramids</a:t>
              </a:r>
            </a:p>
          </p:txBody>
        </p:sp>
      </p:grpSp>
      <p:grpSp>
        <p:nvGrpSpPr>
          <p:cNvPr id="16405" name="Group 16404"/>
          <p:cNvGrpSpPr>
            <a:grpSpLocks/>
          </p:cNvGrpSpPr>
          <p:nvPr/>
        </p:nvGrpSpPr>
        <p:grpSpPr bwMode="auto">
          <a:xfrm>
            <a:off x="5334000" y="3059113"/>
            <a:ext cx="3370263" cy="496887"/>
            <a:chOff x="5334000" y="3059073"/>
            <a:chExt cx="3370714" cy="497364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334000" y="3059073"/>
              <a:ext cx="207010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30"/>
            <p:cNvSpPr txBox="1">
              <a:spLocks noChangeArrowheads="1"/>
            </p:cNvSpPr>
            <p:nvPr/>
          </p:nvSpPr>
          <p:spPr bwMode="auto">
            <a:xfrm>
              <a:off x="7069330" y="3187105"/>
              <a:ext cx="1635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GB" sz="1800" b="1"/>
                <a:t>Trigeminal 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1660</TotalTime>
  <Words>449</Words>
  <Application>Microsoft Office PowerPoint</Application>
  <PresentationFormat>On-screen Show (4:3)</PresentationFormat>
  <Paragraphs>184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Organization of brainstem and cranial nerves</vt:lpstr>
      <vt:lpstr>Outline</vt:lpstr>
      <vt:lpstr>Brainstem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Functional classification (I)</vt:lpstr>
      <vt:lpstr>Functional classification (II)</vt:lpstr>
      <vt:lpstr>Outline</vt:lpstr>
      <vt:lpstr>PowerPoint Presentation</vt:lpstr>
      <vt:lpstr>PowerPoint Presentation</vt:lpstr>
      <vt:lpstr>Outline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Lateral medullary syndrome</vt:lpstr>
      <vt:lpstr>PowerPoint Presentation</vt:lpstr>
      <vt:lpstr>SBA Question</vt:lpstr>
    </vt:vector>
  </TitlesOfParts>
  <Company>ICSM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6. Blood Supply to the Central Nervous System</dc:title>
  <dc:creator>Dr S Gentleman</dc:creator>
  <cp:lastModifiedBy>feo38</cp:lastModifiedBy>
  <cp:revision>73</cp:revision>
  <dcterms:created xsi:type="dcterms:W3CDTF">1999-01-06T12:21:33Z</dcterms:created>
  <dcterms:modified xsi:type="dcterms:W3CDTF">2013-04-15T15:04:16Z</dcterms:modified>
</cp:coreProperties>
</file>