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82" r:id="rId3"/>
    <p:sldId id="264" r:id="rId4"/>
    <p:sldId id="265" r:id="rId5"/>
    <p:sldId id="261" r:id="rId6"/>
    <p:sldId id="266" r:id="rId7"/>
    <p:sldId id="263" r:id="rId8"/>
    <p:sldId id="279" r:id="rId9"/>
    <p:sldId id="280" r:id="rId10"/>
    <p:sldId id="285" r:id="rId11"/>
    <p:sldId id="278" r:id="rId12"/>
    <p:sldId id="310" r:id="rId13"/>
    <p:sldId id="284" r:id="rId14"/>
    <p:sldId id="283" r:id="rId15"/>
    <p:sldId id="271" r:id="rId16"/>
    <p:sldId id="272" r:id="rId17"/>
    <p:sldId id="273" r:id="rId18"/>
    <p:sldId id="274" r:id="rId19"/>
    <p:sldId id="286" r:id="rId20"/>
    <p:sldId id="287" r:id="rId21"/>
    <p:sldId id="302" r:id="rId22"/>
    <p:sldId id="303" r:id="rId23"/>
    <p:sldId id="294" r:id="rId24"/>
    <p:sldId id="304" r:id="rId25"/>
    <p:sldId id="305" r:id="rId26"/>
    <p:sldId id="288" r:id="rId27"/>
    <p:sldId id="300" r:id="rId28"/>
    <p:sldId id="306" r:id="rId29"/>
    <p:sldId id="290" r:id="rId30"/>
    <p:sldId id="298" r:id="rId31"/>
    <p:sldId id="301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3598" autoAdjust="0"/>
  </p:normalViewPr>
  <p:slideViewPr>
    <p:cSldViewPr>
      <p:cViewPr varScale="1">
        <p:scale>
          <a:sx n="50" d="100"/>
          <a:sy n="50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D359A-5A81-422C-ABDF-066CB3EA59F5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2C25-90E8-423C-969F-84A69ADFD7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6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0BB06-E164-4AB8-B838-4DECEE26137C}" type="slidenum">
              <a:rPr lang="en-GB"/>
              <a:pPr/>
              <a:t>2</a:t>
            </a:fld>
            <a:endParaRPr lang="en-GB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0BB06-E164-4AB8-B838-4DECEE26137C}" type="slidenum">
              <a:rPr lang="en-GB"/>
              <a:pPr/>
              <a:t>12</a:t>
            </a:fld>
            <a:endParaRPr lang="en-GB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7F7BDF-33E3-48AB-A0B0-44A36DC43322}" type="slidenum">
              <a:rPr lang="en-GB"/>
              <a:pPr/>
              <a:t>15</a:t>
            </a:fld>
            <a:endParaRPr lang="en-GB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C238C0-41ED-465A-BB86-242420D34F65}" type="slidenum">
              <a:rPr lang="en-GB"/>
              <a:pPr/>
              <a:t>16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3D795-04AC-4EE5-848C-5F48C72B4560}" type="slidenum">
              <a:rPr lang="en-GB"/>
              <a:pPr/>
              <a:t>17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3D795-04AC-4EE5-848C-5F48C72B4560}" type="slidenum">
              <a:rPr lang="en-GB"/>
              <a:pPr/>
              <a:t>18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0BB06-E164-4AB8-B838-4DECEE26137C}" type="slidenum">
              <a:rPr lang="en-GB"/>
              <a:pPr/>
              <a:t>3</a:t>
            </a:fld>
            <a:endParaRPr lang="en-GB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0BB06-E164-4AB8-B838-4DECEE26137C}" type="slidenum">
              <a:rPr lang="en-GB"/>
              <a:pPr/>
              <a:t>32</a:t>
            </a:fld>
            <a:endParaRPr lang="en-GB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A08EFE-824E-4213-BE96-1CED5BF2C97E}" type="slidenum">
              <a:rPr lang="en-GB"/>
              <a:pPr/>
              <a:t>8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B55B67-AA75-4796-9A05-B8080670BBD9}" type="slidenum">
              <a:rPr lang="en-GB"/>
              <a:pPr/>
              <a:t>9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990600" y="714491"/>
            <a:ext cx="4876800" cy="34295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58397"/>
            <a:ext cx="5022850" cy="406664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9468D-F7C3-4A16-896C-8DFC73CD174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F857-B4E0-4DBC-A927-1A000399A748}" type="datetimeFigureOut">
              <a:rPr lang="en-GB" smtClean="0"/>
              <a:pPr/>
              <a:t>07/03/2013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E43E-C142-4853-BCA7-D32F05683C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9.tif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029" b="57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006699"/>
                </a:solidFill>
                <a:latin typeface="Arial" pitchFamily="34" charset="0"/>
                <a:ea typeface="DejaVu Sans" charset="0"/>
                <a:cs typeface="Arial" pitchFamily="34" charset="0"/>
              </a:rPr>
              <a:t>Graduate Entry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006699"/>
                </a:solidFill>
                <a:latin typeface="Arial" pitchFamily="34" charset="0"/>
                <a:ea typeface="DejaVu Sans" charset="0"/>
                <a:cs typeface="Arial" pitchFamily="34" charset="0"/>
              </a:rPr>
              <a:t>Regulatory Systems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006699"/>
                </a:solidFill>
                <a:latin typeface="Arial" pitchFamily="34" charset="0"/>
                <a:ea typeface="DejaVu Sans" charset="0"/>
                <a:cs typeface="Arial" pitchFamily="34" charset="0"/>
              </a:rPr>
              <a:t>Musculoskeletal course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rgbClr val="006699"/>
              </a:solidFill>
              <a:latin typeface="Arial" pitchFamily="34" charset="0"/>
              <a:ea typeface="DejaVu Sans" charset="0"/>
              <a:cs typeface="Arial" pitchFamily="34" charset="0"/>
            </a:endParaRPr>
          </a:p>
          <a:p>
            <a:pPr algn="ctr"/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molecular basis of muscle contraction</a:t>
            </a:r>
            <a:endParaRPr lang="en-GB" sz="6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019" y="4627206"/>
            <a:ext cx="8657453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Dr </a:t>
            </a:r>
            <a:r>
              <a:rPr lang="en-GB" sz="3200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Valentina</a:t>
            </a:r>
            <a:r>
              <a:rPr lang="en-GB" sz="32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en-GB" sz="3200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Caorsi</a:t>
            </a:r>
            <a:r>
              <a:rPr lang="en-GB" sz="32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2060"/>
                </a:solidFill>
                <a:latin typeface="Arial" charset="0"/>
                <a:ea typeface="DejaVu Sans" charset="0"/>
                <a:cs typeface="DejaVu Sans" charset="0"/>
              </a:rPr>
              <a:t>v.caorsi@imperial.ac.uk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3</a:t>
            </a:r>
            <a:r>
              <a:rPr lang="en-GB" sz="2000" baseline="30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rd</a:t>
            </a:r>
            <a:r>
              <a:rPr lang="en-GB" sz="2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en-GB" sz="2000" dirty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floor, Sir Alexander Fleming Building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Thursday </a:t>
            </a:r>
            <a:r>
              <a:rPr lang="en-GB" sz="2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14 </a:t>
            </a:r>
            <a:r>
              <a:rPr lang="en-GB" sz="20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March 2013</a:t>
            </a:r>
            <a:endParaRPr lang="en-GB" sz="2000" dirty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pic>
        <p:nvPicPr>
          <p:cNvPr id="8" name="Picture 7" descr="Imperial_1_Pantone_and_ti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6203132"/>
            <a:ext cx="1843682" cy="48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308304" y="5301208"/>
            <a:ext cx="693513" cy="651895"/>
            <a:chOff x="7020272" y="5589240"/>
            <a:chExt cx="693513" cy="651895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/>
            <a:srcRect l="22966" t="31885" r="70285" b="60869"/>
            <a:stretch>
              <a:fillRect/>
            </a:stretch>
          </p:blipFill>
          <p:spPr bwMode="auto">
            <a:xfrm>
              <a:off x="7020272" y="5589240"/>
              <a:ext cx="57606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7373815" y="5802923"/>
              <a:ext cx="339970" cy="438212"/>
            </a:xfrm>
            <a:custGeom>
              <a:avLst/>
              <a:gdLst>
                <a:gd name="connsiteX0" fmla="*/ 0 w 339970"/>
                <a:gd name="connsiteY0" fmla="*/ 199292 h 438212"/>
                <a:gd name="connsiteX1" fmla="*/ 222739 w 339970"/>
                <a:gd name="connsiteY1" fmla="*/ 0 h 438212"/>
                <a:gd name="connsiteX2" fmla="*/ 339970 w 339970"/>
                <a:gd name="connsiteY2" fmla="*/ 246185 h 438212"/>
                <a:gd name="connsiteX3" fmla="*/ 93785 w 339970"/>
                <a:gd name="connsiteY3" fmla="*/ 363415 h 438212"/>
                <a:gd name="connsiteX4" fmla="*/ 0 w 339970"/>
                <a:gd name="connsiteY4" fmla="*/ 199292 h 4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70" h="438212">
                  <a:moveTo>
                    <a:pt x="0" y="199292"/>
                  </a:moveTo>
                  <a:lnTo>
                    <a:pt x="222739" y="0"/>
                  </a:lnTo>
                  <a:lnTo>
                    <a:pt x="339970" y="246185"/>
                  </a:lnTo>
                  <a:cubicBezTo>
                    <a:pt x="100666" y="377802"/>
                    <a:pt x="168576" y="438212"/>
                    <a:pt x="93785" y="363415"/>
                  </a:cubicBezTo>
                  <a:lnTo>
                    <a:pt x="0" y="199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4218" t="52274" r="60352" b="25988"/>
          <a:stretch>
            <a:fillRect/>
          </a:stretch>
        </p:blipFill>
        <p:spPr bwMode="auto">
          <a:xfrm>
            <a:off x="5652120" y="3284984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37019" t="73872" r="32612" b="2902"/>
          <a:stretch>
            <a:fillRect/>
          </a:stretch>
        </p:blipFill>
        <p:spPr bwMode="auto">
          <a:xfrm>
            <a:off x="3635896" y="1484784"/>
            <a:ext cx="2592288" cy="1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67290" t="50786" b="27477"/>
          <a:stretch>
            <a:fillRect/>
          </a:stretch>
        </p:blipFill>
        <p:spPr bwMode="auto">
          <a:xfrm>
            <a:off x="1259632" y="3212976"/>
            <a:ext cx="27921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35979" t="23291" r="32809" b="52978"/>
          <a:stretch>
            <a:fillRect/>
          </a:stretch>
        </p:blipFill>
        <p:spPr bwMode="auto">
          <a:xfrm>
            <a:off x="3563888" y="5110336"/>
            <a:ext cx="2664296" cy="14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547664" y="116632"/>
            <a:ext cx="2891970" cy="1512168"/>
            <a:chOff x="683568" y="260648"/>
            <a:chExt cx="2891970" cy="1512168"/>
          </a:xfrm>
        </p:grpSpPr>
        <p:grpSp>
          <p:nvGrpSpPr>
            <p:cNvPr id="9" name="Group 8"/>
            <p:cNvGrpSpPr/>
            <p:nvPr/>
          </p:nvGrpSpPr>
          <p:grpSpPr>
            <a:xfrm>
              <a:off x="683568" y="260648"/>
              <a:ext cx="2736304" cy="1512168"/>
              <a:chOff x="683568" y="260648"/>
              <a:chExt cx="2736304" cy="1512168"/>
            </a:xfrm>
          </p:grpSpPr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 l="15185" r="52759" b="76568"/>
              <a:stretch>
                <a:fillRect/>
              </a:stretch>
            </p:blipFill>
            <p:spPr bwMode="auto">
              <a:xfrm>
                <a:off x="683568" y="260648"/>
                <a:ext cx="2736304" cy="1397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483768" y="1556792"/>
                <a:ext cx="28803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3294185" y="1535723"/>
              <a:ext cx="281353" cy="234462"/>
            </a:xfrm>
            <a:custGeom>
              <a:avLst/>
              <a:gdLst>
                <a:gd name="connsiteX0" fmla="*/ 0 w 281353"/>
                <a:gd name="connsiteY0" fmla="*/ 140677 h 234462"/>
                <a:gd name="connsiteX1" fmla="*/ 70338 w 281353"/>
                <a:gd name="connsiteY1" fmla="*/ 0 h 234462"/>
                <a:gd name="connsiteX2" fmla="*/ 281353 w 281353"/>
                <a:gd name="connsiteY2" fmla="*/ 93785 h 234462"/>
                <a:gd name="connsiteX3" fmla="*/ 70338 w 281353"/>
                <a:gd name="connsiteY3" fmla="*/ 234462 h 234462"/>
                <a:gd name="connsiteX4" fmla="*/ 0 w 281353"/>
                <a:gd name="connsiteY4" fmla="*/ 140677 h 23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" h="234462">
                  <a:moveTo>
                    <a:pt x="0" y="140677"/>
                  </a:moveTo>
                  <a:lnTo>
                    <a:pt x="70338" y="0"/>
                  </a:lnTo>
                  <a:lnTo>
                    <a:pt x="281353" y="93785"/>
                  </a:lnTo>
                  <a:lnTo>
                    <a:pt x="70338" y="234462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Arc 13"/>
          <p:cNvSpPr/>
          <p:nvPr/>
        </p:nvSpPr>
        <p:spPr>
          <a:xfrm>
            <a:off x="2267744" y="1484784"/>
            <a:ext cx="5328592" cy="5085184"/>
          </a:xfrm>
          <a:prstGeom prst="arc">
            <a:avLst>
              <a:gd name="adj1" fmla="val 1475343"/>
              <a:gd name="adj2" fmla="val 3182687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Cross-bridges Cycle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/>
          <a:srcRect l="21278" t="82607" r="76192" b="12563"/>
          <a:stretch>
            <a:fillRect/>
          </a:stretch>
        </p:blipFill>
        <p:spPr bwMode="auto">
          <a:xfrm>
            <a:off x="7596336" y="3645024"/>
            <a:ext cx="216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rc 24"/>
          <p:cNvSpPr/>
          <p:nvPr/>
        </p:nvSpPr>
        <p:spPr>
          <a:xfrm>
            <a:off x="2267744" y="1512168"/>
            <a:ext cx="5328592" cy="5085184"/>
          </a:xfrm>
          <a:prstGeom prst="arc">
            <a:avLst>
              <a:gd name="adj1" fmla="val 18311392"/>
              <a:gd name="adj2" fmla="val 20161982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2267744" y="1484784"/>
            <a:ext cx="5328592" cy="5085184"/>
          </a:xfrm>
          <a:prstGeom prst="arc">
            <a:avLst>
              <a:gd name="adj1" fmla="val 7977395"/>
              <a:gd name="adj2" fmla="val 9617739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2267744" y="1484784"/>
            <a:ext cx="5328592" cy="5085184"/>
          </a:xfrm>
          <a:prstGeom prst="arc">
            <a:avLst>
              <a:gd name="adj1" fmla="val 12122950"/>
              <a:gd name="adj2" fmla="val 13894225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1265652" flipV="1">
            <a:off x="6562036" y="3449760"/>
            <a:ext cx="1152128" cy="360040"/>
          </a:xfrm>
          <a:prstGeom prst="arc">
            <a:avLst>
              <a:gd name="adj1" fmla="val 16200000"/>
              <a:gd name="adj2" fmla="val 2104331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 l="14530" t="82607" r="80409" b="12563"/>
          <a:stretch>
            <a:fillRect/>
          </a:stretch>
        </p:blipFill>
        <p:spPr bwMode="auto">
          <a:xfrm>
            <a:off x="6804248" y="3645024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rc 30"/>
          <p:cNvSpPr/>
          <p:nvPr/>
        </p:nvSpPr>
        <p:spPr>
          <a:xfrm rot="157878" flipV="1">
            <a:off x="7171946" y="3455257"/>
            <a:ext cx="1152128" cy="360040"/>
          </a:xfrm>
          <a:prstGeom prst="arc">
            <a:avLst>
              <a:gd name="adj1" fmla="val 18964921"/>
              <a:gd name="adj2" fmla="val 2104331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804248" y="5661248"/>
            <a:ext cx="936104" cy="648072"/>
          </a:xfrm>
          <a:prstGeom prst="arc">
            <a:avLst>
              <a:gd name="adj1" fmla="val 13985925"/>
              <a:gd name="adj2" fmla="val 20466902"/>
            </a:avLst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635896" y="2708920"/>
            <a:ext cx="2520280" cy="46384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Cross-bridge formation:  myosin head attached to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endParaRPr lang="it-IT" sz="12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940152" y="4365104"/>
            <a:ext cx="2880320" cy="6485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Working Stroke: myosin head pivots and bends as it pulls on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, sliding it toward the M-line</a:t>
            </a:r>
            <a:endParaRPr lang="it-IT" sz="12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35896" y="6092856"/>
            <a:ext cx="2520280" cy="46384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As new ATP attaches to myosin cross-bridge detaches</a:t>
            </a:r>
            <a:endParaRPr lang="it-IT" sz="12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187624" y="4261298"/>
            <a:ext cx="2736304" cy="46384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As ATP is split into ADP and Pi cocking of the myosin head occurs</a:t>
            </a:r>
            <a:endParaRPr lang="it-IT" sz="12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644008" y="1988840"/>
            <a:ext cx="1080120" cy="3715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High energy configuration</a:t>
            </a:r>
            <a:endParaRPr lang="it-IT" sz="9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572000" y="5433751"/>
            <a:ext cx="108012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Low energy configuration</a:t>
            </a:r>
            <a:endParaRPr lang="it-IT" sz="9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55576" y="3772050"/>
            <a:ext cx="1080120" cy="233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ATP hydrolysis</a:t>
            </a:r>
            <a:endParaRPr lang="it-IT" sz="9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8172400" y="3417527"/>
            <a:ext cx="8640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Product release</a:t>
            </a:r>
            <a:endParaRPr lang="it-IT" sz="900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3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Cross-bridges Cycle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75656" y="1772816"/>
            <a:ext cx="619268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ATP is used in each cycle to provide the energy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75656" y="285293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Direction of filament sliding is one-way (thin filament moves toward the centre of the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475656" y="4221088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size is small: sliding produced by one cycle is only about 1% of the </a:t>
            </a:r>
            <a:r>
              <a:rPr lang="en-GB" sz="2000" b="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Outline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95936" y="1764052"/>
            <a:ext cx="3456384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Muscle fibres structure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Myosin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Filament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Sliding filament Hypothesis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Cross-bridge Cycle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4495666"/>
            <a:ext cx="6480720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Motor Unit: Motor neuron and the muscle fibres it innervates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692696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From the molecules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1259996"/>
            <a:ext cx="4104456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The contractile unit: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sarcomere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600" y="3861048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To whole muscle activation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5071730"/>
            <a:ext cx="31101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Activation-Relaxation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How force is varied in vivo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Skeletal Muscle: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Activation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2750"/>
          <a:stretch>
            <a:fillRect/>
          </a:stretch>
        </p:blipFill>
        <p:spPr bwMode="auto">
          <a:xfrm>
            <a:off x="3847529" y="116632"/>
            <a:ext cx="5219700" cy="62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flipH="1">
            <a:off x="6216079" y="402382"/>
            <a:ext cx="574675" cy="407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Motor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unit 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flipH="1">
            <a:off x="7098729" y="399207"/>
            <a:ext cx="574675" cy="407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Motor</a:t>
            </a:r>
          </a:p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unit 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flipH="1">
            <a:off x="6003354" y="1821607"/>
            <a:ext cx="552450" cy="185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Nerve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flipH="1">
            <a:off x="7517829" y="1015157"/>
            <a:ext cx="1590675" cy="173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Synaptic terminals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558979" y="819894"/>
            <a:ext cx="0" cy="8509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898704" y="816719"/>
            <a:ext cx="514350" cy="10033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7930579" y="1191369"/>
            <a:ext cx="190500" cy="7239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flipH="1">
            <a:off x="4833937" y="2454523"/>
            <a:ext cx="1171575" cy="3603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Motor neuron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cell body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flipH="1">
            <a:off x="4307904" y="142032"/>
            <a:ext cx="962025" cy="195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Spinal cord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803204" y="315069"/>
            <a:ext cx="0" cy="51117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5149278" y="1486643"/>
            <a:ext cx="45719" cy="967879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flipH="1">
            <a:off x="4905945" y="3390627"/>
            <a:ext cx="1171575" cy="3603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Motor neuron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axon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flipH="1">
            <a:off x="4444429" y="4901357"/>
            <a:ext cx="606425" cy="1698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Muscle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 flipH="1">
            <a:off x="5555679" y="5993557"/>
            <a:ext cx="70485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Tendon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088954" y="5014069"/>
            <a:ext cx="371475" cy="22542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025454" y="5757019"/>
            <a:ext cx="508000" cy="3048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 flipH="1">
            <a:off x="6839967" y="5518894"/>
            <a:ext cx="1155700" cy="1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Muscle fibers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7368604" y="4201269"/>
            <a:ext cx="0" cy="126682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7368604" y="4550519"/>
            <a:ext cx="279400" cy="92075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5770041" y="2958579"/>
            <a:ext cx="473075" cy="43497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00955" y="188640"/>
            <a:ext cx="5682208" cy="6373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  Intention to move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Activity in cerebral cortex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basal ganglia, cerebellum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Motor cortex firing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Impulses in descending motor pathways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Motoneuron Excitation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 propagation to axon terminal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Neuromuscular transmission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chemeClr val="bg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rPr>
              <a:t>Impulse propagation along 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rPr>
              <a:t>muscle fiber plasmalemma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chemeClr val="bg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rPr>
              <a:t>Impulse into T-tubules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chemeClr val="bg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rPr>
              <a:t>Ca2+ release from SR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chemeClr val="bg1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rPr>
              <a:t>Cross-bridges engagement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      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r="6009" b="10623"/>
          <a:stretch>
            <a:fillRect/>
          </a:stretch>
        </p:blipFill>
        <p:spPr bwMode="auto">
          <a:xfrm>
            <a:off x="3476426" y="489458"/>
            <a:ext cx="5632078" cy="54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6876255" y="4149080"/>
            <a:ext cx="585341" cy="880616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800955" y="188640"/>
            <a:ext cx="4059077" cy="6373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  Intention to move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Activity in cerebral cortex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basal ganglia, cerebellum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Motor cortex firing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Impulses in descending motor pathways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Motoneuron Excitation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 propagation to axon terminal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Neuromuscular transmission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 propagation along 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muscle fiber plasmalemma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Impulse into T-tubules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Ca2+ release from SR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Cross-bridges engagement</a:t>
            </a: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       Movement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flipH="1">
            <a:off x="7812360" y="4797152"/>
            <a:ext cx="1296145" cy="576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released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flipH="1">
            <a:off x="7269509" y="639862"/>
            <a:ext cx="1685925" cy="234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Mitochondrion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flipH="1">
            <a:off x="4329237" y="515020"/>
            <a:ext cx="1174750" cy="438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Motor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neuron axon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5148064" y="1268760"/>
            <a:ext cx="825500" cy="425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Synaptic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terminal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788024" y="908720"/>
            <a:ext cx="0" cy="84455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5350892" y="1700808"/>
            <a:ext cx="157212" cy="1062732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283968" y="2780928"/>
            <a:ext cx="555625" cy="904999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flipH="1">
            <a:off x="3779912" y="2564904"/>
            <a:ext cx="762000" cy="222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tubule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flipH="1">
            <a:off x="3140150" y="4587230"/>
            <a:ext cx="1257300" cy="438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Sarcoplasmic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reticulum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flipH="1">
            <a:off x="3682430" y="5262984"/>
            <a:ext cx="838200" cy="187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Myofibril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flipH="1">
            <a:off x="3734743" y="6037932"/>
            <a:ext cx="1720850" cy="434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Plasma membrane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muscle fiber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flipH="1">
            <a:off x="6804248" y="5661248"/>
            <a:ext cx="1016000" cy="20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3779912" y="4149080"/>
            <a:ext cx="927100" cy="41275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4499992" y="5085184"/>
            <a:ext cx="504825" cy="25400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5292080" y="5517232"/>
            <a:ext cx="377825" cy="530225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 rot="14396547">
            <a:off x="6843577" y="4739494"/>
            <a:ext cx="137367" cy="1334839"/>
          </a:xfrm>
          <a:prstGeom prst="leftBrace">
            <a:avLst>
              <a:gd name="adj1" fmla="val 71018"/>
              <a:gd name="adj2" fmla="val 50000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5796136" y="4941168"/>
            <a:ext cx="526586" cy="77765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6948264" y="4005064"/>
            <a:ext cx="1440160" cy="72008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7020272" y="836712"/>
            <a:ext cx="555625" cy="547687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Skeletal Muscle: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Activation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0"/>
            <a:ext cx="520700" cy="6858000"/>
          </a:xfrm>
          <a:ln/>
        </p:spPr>
        <p:txBody>
          <a:bodyPr vert="eaVert"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6699"/>
                </a:solidFill>
                <a:latin typeface="Arial" charset="0"/>
              </a:rPr>
              <a:t>The neuromuscular junction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2580" t="1701" b="1701"/>
          <a:stretch>
            <a:fillRect/>
          </a:stretch>
        </p:blipFill>
        <p:spPr bwMode="auto">
          <a:xfrm>
            <a:off x="808129" y="36000"/>
            <a:ext cx="5335637" cy="68040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7584" y="6525344"/>
            <a:ext cx="37338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latin typeface="+mn-lt"/>
                <a:ea typeface="DejaVu Sans" charset="0"/>
                <a:cs typeface="DejaVu Sans" charset="0"/>
              </a:rPr>
              <a:t>http://www.heuserlab.wustl.edu/NMJlink.html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 l="1613" t="2858" r="14516" b="3533"/>
          <a:stretch>
            <a:fillRect/>
          </a:stretch>
        </p:blipFill>
        <p:spPr bwMode="auto">
          <a:xfrm>
            <a:off x="5220072" y="2808000"/>
            <a:ext cx="3960048" cy="4036203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 l="1613" t="4088" r="14516" b="2524"/>
          <a:stretch>
            <a:fillRect/>
          </a:stretch>
        </p:blipFill>
        <p:spPr bwMode="auto">
          <a:xfrm>
            <a:off x="5220072" y="35210"/>
            <a:ext cx="3960047" cy="2817726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" cy="6858000"/>
          </a:xfrm>
          <a:ln/>
        </p:spPr>
        <p:txBody>
          <a:bodyPr vert="eaVert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006699"/>
                </a:solidFill>
                <a:latin typeface="Arial" charset="0"/>
              </a:rPr>
              <a:t>T-tubule, SR junction and Ca2+ release</a:t>
            </a:r>
            <a:endParaRPr lang="en-GB" sz="2800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3" name="Group 8"/>
          <p:cNvGrpSpPr/>
          <p:nvPr/>
        </p:nvGrpSpPr>
        <p:grpSpPr>
          <a:xfrm>
            <a:off x="897909" y="27383"/>
            <a:ext cx="8786659" cy="6858001"/>
            <a:chOff x="755576" y="27383"/>
            <a:chExt cx="8786659" cy="6858001"/>
          </a:xfrm>
        </p:grpSpPr>
        <p:graphicFrame>
          <p:nvGraphicFramePr>
            <p:cNvPr id="49155" name="Object 3"/>
            <p:cNvGraphicFramePr>
              <a:graphicFrameLocks noChangeAspect="1"/>
            </p:cNvGraphicFramePr>
            <p:nvPr/>
          </p:nvGraphicFramePr>
          <p:xfrm>
            <a:off x="755576" y="27383"/>
            <a:ext cx="8786659" cy="6830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r:id="rId4" imgW="6163688" imgH="4346190" progId="">
                    <p:embed/>
                  </p:oleObj>
                </mc:Choice>
                <mc:Fallback>
                  <p:oleObj r:id="rId4" imgW="6163688" imgH="434619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27383"/>
                          <a:ext cx="8786659" cy="68306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4" name="Text Box 2"/>
            <p:cNvSpPr txBox="1">
              <a:spLocks noChangeArrowheads="1"/>
            </p:cNvSpPr>
            <p:nvPr/>
          </p:nvSpPr>
          <p:spPr bwMode="auto">
            <a:xfrm>
              <a:off x="829267" y="6534196"/>
              <a:ext cx="1937495" cy="2791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chemeClr val="tx1"/>
                  </a:solidFill>
                  <a:latin typeface="+mj-lt"/>
                  <a:ea typeface="DejaVu Sans" charset="0"/>
                  <a:cs typeface="DejaVu Sans" charset="0"/>
                </a:rPr>
                <a:t>Clara </a:t>
              </a:r>
              <a:r>
                <a:rPr lang="en-GB" sz="1200" b="1" dirty="0" err="1">
                  <a:solidFill>
                    <a:schemeClr val="tx1"/>
                  </a:solidFill>
                  <a:latin typeface="+mj-lt"/>
                  <a:ea typeface="DejaVu Sans" charset="0"/>
                  <a:cs typeface="DejaVu Sans" charset="0"/>
                </a:rPr>
                <a:t>Franzini</a:t>
              </a:r>
              <a:r>
                <a:rPr lang="en-GB" sz="1200" b="1" dirty="0">
                  <a:solidFill>
                    <a:schemeClr val="tx1"/>
                  </a:solidFill>
                  <a:latin typeface="+mj-lt"/>
                  <a:ea typeface="DejaVu Sans" charset="0"/>
                  <a:cs typeface="DejaVu Sans" charset="0"/>
                </a:rPr>
                <a:t>-Armstrong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722316" y="27384"/>
              <a:ext cx="818236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788024" y="2492896"/>
            <a:ext cx="2592288" cy="4104456"/>
            <a:chOff x="1187624" y="764704"/>
            <a:chExt cx="2592288" cy="4104456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187624" y="764704"/>
            <a:ext cx="2565400" cy="410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r:id="rId6" imgW="1128527" imgH="1806209" progId="">
                    <p:embed/>
                  </p:oleObj>
                </mc:Choice>
                <mc:Fallback>
                  <p:oleObj r:id="rId6" imgW="1128527" imgH="1806209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764704"/>
                          <a:ext cx="2565400" cy="410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 bwMode="auto">
            <a:xfrm>
              <a:off x="1187624" y="764704"/>
              <a:ext cx="2592288" cy="410445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508104" y="1052736"/>
            <a:ext cx="504056" cy="57606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76256" y="1268760"/>
            <a:ext cx="504056" cy="57606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4716016" y="1700808"/>
            <a:ext cx="864096" cy="72008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012160" y="1628800"/>
            <a:ext cx="1368152" cy="86409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564904"/>
            <a:ext cx="2952328" cy="2405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39163" y="4764774"/>
            <a:ext cx="2196733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M. J. </a:t>
            </a:r>
            <a:r>
              <a:rPr lang="en-GB" sz="1000" b="1" dirty="0" err="1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Berridge</a:t>
            </a:r>
            <a:r>
              <a:rPr lang="en-GB" sz="1000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, 1993, </a:t>
            </a:r>
            <a:r>
              <a:rPr lang="en-GB" sz="1000" b="1" i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Nature</a:t>
            </a:r>
            <a:r>
              <a:rPr lang="en-GB" sz="1000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 361:315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68144" y="3501008"/>
            <a:ext cx="504056" cy="57606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0800000">
            <a:off x="4427984" y="2564904"/>
            <a:ext cx="1440160" cy="93610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V="1">
            <a:off x="4427984" y="4077072"/>
            <a:ext cx="1440160" cy="86409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475656" y="4293096"/>
            <a:ext cx="4028549" cy="2448272"/>
            <a:chOff x="1619672" y="4385725"/>
            <a:chExt cx="4028549" cy="2448272"/>
          </a:xfrm>
        </p:grpSpPr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3"/>
            <a:srcRect l="37019" t="81089" r="41090" b="5737"/>
            <a:stretch>
              <a:fillRect/>
            </a:stretch>
          </p:blipFill>
          <p:spPr bwMode="auto">
            <a:xfrm>
              <a:off x="1619672" y="5256584"/>
              <a:ext cx="3752244" cy="157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39"/>
            <p:cNvSpPr/>
            <p:nvPr/>
          </p:nvSpPr>
          <p:spPr>
            <a:xfrm>
              <a:off x="1840523" y="4385725"/>
              <a:ext cx="3807698" cy="1558201"/>
            </a:xfrm>
            <a:custGeom>
              <a:avLst/>
              <a:gdLst>
                <a:gd name="connsiteX0" fmla="*/ 82062 w 3807698"/>
                <a:gd name="connsiteY0" fmla="*/ 1171013 h 1558201"/>
                <a:gd name="connsiteX1" fmla="*/ 222739 w 3807698"/>
                <a:gd name="connsiteY1" fmla="*/ 995167 h 1558201"/>
                <a:gd name="connsiteX2" fmla="*/ 609600 w 3807698"/>
                <a:gd name="connsiteY2" fmla="*/ 889660 h 1558201"/>
                <a:gd name="connsiteX3" fmla="*/ 855785 w 3807698"/>
                <a:gd name="connsiteY3" fmla="*/ 924829 h 1558201"/>
                <a:gd name="connsiteX4" fmla="*/ 1184031 w 3807698"/>
                <a:gd name="connsiteY4" fmla="*/ 1006890 h 1558201"/>
                <a:gd name="connsiteX5" fmla="*/ 1430215 w 3807698"/>
                <a:gd name="connsiteY5" fmla="*/ 1006890 h 1558201"/>
                <a:gd name="connsiteX6" fmla="*/ 1524000 w 3807698"/>
                <a:gd name="connsiteY6" fmla="*/ 936552 h 1558201"/>
                <a:gd name="connsiteX7" fmla="*/ 1606062 w 3807698"/>
                <a:gd name="connsiteY7" fmla="*/ 901383 h 1558201"/>
                <a:gd name="connsiteX8" fmla="*/ 1676400 w 3807698"/>
                <a:gd name="connsiteY8" fmla="*/ 889660 h 1558201"/>
                <a:gd name="connsiteX9" fmla="*/ 1735015 w 3807698"/>
                <a:gd name="connsiteY9" fmla="*/ 924829 h 1558201"/>
                <a:gd name="connsiteX10" fmla="*/ 1746739 w 3807698"/>
                <a:gd name="connsiteY10" fmla="*/ 948275 h 1558201"/>
                <a:gd name="connsiteX11" fmla="*/ 1817077 w 3807698"/>
                <a:gd name="connsiteY11" fmla="*/ 971721 h 1558201"/>
                <a:gd name="connsiteX12" fmla="*/ 1852246 w 3807698"/>
                <a:gd name="connsiteY12" fmla="*/ 1206183 h 1558201"/>
                <a:gd name="connsiteX13" fmla="*/ 2391508 w 3807698"/>
                <a:gd name="connsiteY13" fmla="*/ 1346860 h 1558201"/>
                <a:gd name="connsiteX14" fmla="*/ 2473569 w 3807698"/>
                <a:gd name="connsiteY14" fmla="*/ 1112398 h 1558201"/>
                <a:gd name="connsiteX15" fmla="*/ 3493477 w 3807698"/>
                <a:gd name="connsiteY15" fmla="*/ 1135844 h 1558201"/>
                <a:gd name="connsiteX16" fmla="*/ 3598985 w 3807698"/>
                <a:gd name="connsiteY16" fmla="*/ 854490 h 1558201"/>
                <a:gd name="connsiteX17" fmla="*/ 23446 w 3807698"/>
                <a:gd name="connsiteY17" fmla="*/ 842767 h 1558201"/>
                <a:gd name="connsiteX18" fmla="*/ 0 w 3807698"/>
                <a:gd name="connsiteY18" fmla="*/ 1194460 h 1558201"/>
                <a:gd name="connsiteX19" fmla="*/ 82062 w 3807698"/>
                <a:gd name="connsiteY19" fmla="*/ 1171013 h 15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07698" h="1558201">
                  <a:moveTo>
                    <a:pt x="82062" y="1171013"/>
                  </a:moveTo>
                  <a:lnTo>
                    <a:pt x="222739" y="995167"/>
                  </a:lnTo>
                  <a:lnTo>
                    <a:pt x="609600" y="889660"/>
                  </a:lnTo>
                  <a:lnTo>
                    <a:pt x="855785" y="924829"/>
                  </a:lnTo>
                  <a:lnTo>
                    <a:pt x="1184031" y="1006890"/>
                  </a:lnTo>
                  <a:lnTo>
                    <a:pt x="1430215" y="1006890"/>
                  </a:lnTo>
                  <a:lnTo>
                    <a:pt x="1524000" y="936552"/>
                  </a:lnTo>
                  <a:lnTo>
                    <a:pt x="1606062" y="901383"/>
                  </a:lnTo>
                  <a:lnTo>
                    <a:pt x="1676400" y="889660"/>
                  </a:lnTo>
                  <a:lnTo>
                    <a:pt x="1735015" y="924829"/>
                  </a:lnTo>
                  <a:lnTo>
                    <a:pt x="1746739" y="948275"/>
                  </a:lnTo>
                  <a:lnTo>
                    <a:pt x="1817077" y="971721"/>
                  </a:lnTo>
                  <a:lnTo>
                    <a:pt x="1852246" y="1206183"/>
                  </a:lnTo>
                  <a:cubicBezTo>
                    <a:pt x="2398985" y="1372582"/>
                    <a:pt x="2391508" y="1558201"/>
                    <a:pt x="2391508" y="1346860"/>
                  </a:cubicBezTo>
                  <a:lnTo>
                    <a:pt x="2473569" y="1112398"/>
                  </a:lnTo>
                  <a:lnTo>
                    <a:pt x="3493477" y="1135844"/>
                  </a:lnTo>
                  <a:cubicBezTo>
                    <a:pt x="3710839" y="828980"/>
                    <a:pt x="3807698" y="854490"/>
                    <a:pt x="3598985" y="854490"/>
                  </a:cubicBezTo>
                  <a:cubicBezTo>
                    <a:pt x="2407158" y="846649"/>
                    <a:pt x="866213" y="0"/>
                    <a:pt x="23446" y="842767"/>
                  </a:cubicBezTo>
                  <a:lnTo>
                    <a:pt x="0" y="1194460"/>
                  </a:lnTo>
                  <a:lnTo>
                    <a:pt x="82062" y="11710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6850" y="0"/>
            <a:ext cx="5207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Activation of skeletal muscle contraction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/>
          <a:srcRect t="10122" b="72310"/>
          <a:stretch>
            <a:fillRect/>
          </a:stretch>
        </p:blipFill>
        <p:spPr bwMode="auto">
          <a:xfrm>
            <a:off x="1331640" y="936104"/>
            <a:ext cx="71707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 flipH="1">
            <a:off x="2749624" y="260648"/>
            <a:ext cx="135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Tropomyosin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 flipH="1">
            <a:off x="4394274" y="311448"/>
            <a:ext cx="1720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-binding sites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flipH="1">
            <a:off x="2374974" y="638473"/>
            <a:ext cx="523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649611" y="859136"/>
            <a:ext cx="282575" cy="39687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351286" y="513061"/>
            <a:ext cx="355600" cy="53975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468886" y="532111"/>
            <a:ext cx="282575" cy="86360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4916561" y="544811"/>
            <a:ext cx="695325" cy="9366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 flipH="1">
            <a:off x="6702499" y="636886"/>
            <a:ext cx="1685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Troponin complex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7513711" y="859136"/>
            <a:ext cx="0" cy="36195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38" name="Picture 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999" b="11747"/>
          <a:stretch>
            <a:fillRect/>
          </a:stretch>
        </p:blipFill>
        <p:spPr bwMode="auto">
          <a:xfrm>
            <a:off x="1187624" y="2139578"/>
            <a:ext cx="7170737" cy="30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0"/>
            <a:ext cx="755576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Relaxation </a:t>
            </a:r>
            <a:endParaRPr lang="en-GB" sz="2800" dirty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34076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Once the membrane has repolarised, the calcium channels in the </a:t>
            </a:r>
            <a:r>
              <a:rPr lang="en-GB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sarcoplasmic</a:t>
            </a: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reticulum close.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The </a:t>
            </a:r>
            <a:r>
              <a:rPr lang="en-GB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sarcoplasmic</a:t>
            </a: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Ca-</a:t>
            </a:r>
            <a:r>
              <a:rPr lang="en-GB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ATPase</a:t>
            </a: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 pumps calcium back into the reticulum, causing a decrease in calcium concentration in the cytoplasm.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6699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This causes calcium dissociation from </a:t>
            </a:r>
            <a:r>
              <a:rPr lang="en-GB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troponin</a:t>
            </a: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, resulting in inactivation of myosin binding sites on </a:t>
            </a:r>
            <a:r>
              <a:rPr lang="en-GB" dirty="0" err="1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dirty="0" smtClean="0">
                <a:solidFill>
                  <a:srgbClr val="006699"/>
                </a:solidFill>
                <a:latin typeface="Arial" charset="0"/>
                <a:ea typeface="DejaVu Sans" charset="0"/>
                <a:cs typeface="DejaVu Sans" charset="0"/>
              </a:rPr>
              <a:t>, and hence muscle relaxation.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4" y="260648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8" name="Picture 7" descr="motorneur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60758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63688" y="3645024"/>
            <a:ext cx="597666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Same type of muscle fibres in 1 motor unit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Contract simultaneously (all or none fashion)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Size - number of muscle fibres 1motor unit innervates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Number - how many motor units are in a muscle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8144" y="2676982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Motor Unit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Outline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95936" y="1764052"/>
            <a:ext cx="3456384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Muscle fibres structure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Myosin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Filament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Sliding filament Hypothesis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Cross-bridge Cycle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4495666"/>
            <a:ext cx="6480720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Motor Unit: Motor neuron and the muscle fibres it innervates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692696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From the molecules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1259996"/>
            <a:ext cx="4104456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The contractile unit: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sarcomere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600" y="3861048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To whole muscle activation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5071730"/>
            <a:ext cx="31101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Activation-Relaxation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How force is varied in vivo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16354"/>
          <a:stretch>
            <a:fillRect/>
          </a:stretch>
        </p:blipFill>
        <p:spPr bwMode="auto">
          <a:xfrm>
            <a:off x="2397460" y="3401822"/>
            <a:ext cx="4622812" cy="272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699792" y="6104329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AJ. </a:t>
            </a:r>
            <a:r>
              <a:rPr lang="en-GB" sz="1200" dirty="0" err="1" smtClean="0"/>
              <a:t>McComas</a:t>
            </a:r>
            <a:r>
              <a:rPr lang="en-GB" sz="1200" dirty="0" smtClean="0"/>
              <a:t> – Skeletal Muscle Form and Function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303240" y="4232121"/>
            <a:ext cx="44644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31232" y="5744289"/>
            <a:ext cx="44644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Motor Unit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7704" y="260648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22" name="Picture 21" descr="motorneuron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660758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5868144" y="2676982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998791" y="3617824"/>
            <a:ext cx="36000" cy="8640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034791" y="3617824"/>
            <a:ext cx="288032" cy="864096"/>
          </a:xfrm>
          <a:prstGeom prst="rect">
            <a:avLst/>
          </a:prstGeom>
          <a:solidFill>
            <a:srgbClr val="3185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322823" y="3617824"/>
            <a:ext cx="432048" cy="864096"/>
          </a:xfrm>
          <a:prstGeom prst="rect">
            <a:avLst/>
          </a:prstGeom>
          <a:solidFill>
            <a:srgbClr val="8064A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1692107" y="2528993"/>
            <a:ext cx="7666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Latent </a:t>
            </a:r>
          </a:p>
          <a:p>
            <a:r>
              <a:rPr lang="en-GB" sz="1600" b="1" dirty="0" smtClean="0">
                <a:solidFill>
                  <a:schemeClr val="tx2"/>
                </a:solidFill>
              </a:rPr>
              <a:t>period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58727" y="2330279"/>
            <a:ext cx="11817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Contraction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82863" y="2559190"/>
            <a:ext cx="10802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Relaxation</a:t>
            </a:r>
          </a:p>
        </p:txBody>
      </p:sp>
      <p:cxnSp>
        <p:nvCxnSpPr>
          <p:cNvPr id="58" name="Straight Arrow Connector 57"/>
          <p:cNvCxnSpPr>
            <a:stCxn id="52" idx="0"/>
          </p:cNvCxnSpPr>
          <p:nvPr/>
        </p:nvCxnSpPr>
        <p:spPr>
          <a:xfrm rot="16200000" flipV="1">
            <a:off x="2341715" y="2942748"/>
            <a:ext cx="720080" cy="630072"/>
          </a:xfrm>
          <a:prstGeom prst="straightConnector1">
            <a:avLst/>
          </a:prstGeom>
          <a:ln w="38100">
            <a:solidFill>
              <a:srgbClr val="F876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0"/>
          </p:cNvCxnSpPr>
          <p:nvPr/>
        </p:nvCxnSpPr>
        <p:spPr>
          <a:xfrm rot="5400000" flipH="1" flipV="1">
            <a:off x="3286819" y="3077764"/>
            <a:ext cx="792088" cy="28803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0"/>
          </p:cNvCxnSpPr>
          <p:nvPr/>
        </p:nvCxnSpPr>
        <p:spPr>
          <a:xfrm rot="16200000" flipV="1">
            <a:off x="2638747" y="3077764"/>
            <a:ext cx="936104" cy="144016"/>
          </a:xfrm>
          <a:prstGeom prst="straightConnector1">
            <a:avLst/>
          </a:prstGeom>
          <a:ln w="38100">
            <a:solidFill>
              <a:srgbClr val="3AB6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ingleTwitch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981"/>
          <a:stretch>
            <a:fillRect/>
          </a:stretch>
        </p:blipFill>
        <p:spPr>
          <a:xfrm>
            <a:off x="2304072" y="1638000"/>
            <a:ext cx="3348048" cy="478133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388768" y="1923510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076056" y="626373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response to Action Potential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7" name="Picture 26" descr="Tetanus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18"/>
          <a:stretch>
            <a:fillRect/>
          </a:stretch>
        </p:blipFill>
        <p:spPr>
          <a:xfrm>
            <a:off x="5652120" y="1576536"/>
            <a:ext cx="2711624" cy="4876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44648" y="476672"/>
            <a:ext cx="523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Twitch 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Force-time response to a single action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051720" y="47667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Temporal Summation  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a second stimulus is applied before </a:t>
            </a:r>
          </a:p>
          <a:p>
            <a:pPr algn="ctr"/>
            <a:r>
              <a:rPr lang="en-GB" sz="2000" b="1" dirty="0" err="1" smtClean="0">
                <a:solidFill>
                  <a:schemeClr val="tx2"/>
                </a:solidFill>
              </a:rPr>
              <a:t>complition</a:t>
            </a:r>
            <a:r>
              <a:rPr lang="en-GB" sz="2000" b="1" dirty="0" smtClean="0">
                <a:solidFill>
                  <a:schemeClr val="tx2"/>
                </a:solidFill>
              </a:rPr>
              <a:t> of relaxation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88768" y="1923510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076056" y="626373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response to Action Potential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7" name="Picture 26" descr="Tetanus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18"/>
          <a:stretch>
            <a:fillRect/>
          </a:stretch>
        </p:blipFill>
        <p:spPr>
          <a:xfrm>
            <a:off x="5652120" y="1576536"/>
            <a:ext cx="2711624" cy="4876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5656" y="20608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Additional influx of Ca2+ promotes a second contraction which is added to the first</a:t>
            </a:r>
          </a:p>
        </p:txBody>
      </p:sp>
      <p:pic>
        <p:nvPicPr>
          <p:cNvPr id="29" name="Picture 28" descr="TemporalSummation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517"/>
          <a:stretch>
            <a:fillRect/>
          </a:stretch>
        </p:blipFill>
        <p:spPr>
          <a:xfrm>
            <a:off x="2331415" y="1593328"/>
            <a:ext cx="3320705" cy="47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88768" y="1923510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699792" y="4155758"/>
            <a:ext cx="216024" cy="720080"/>
          </a:xfrm>
          <a:prstGeom prst="rect">
            <a:avLst/>
          </a:prstGeom>
          <a:solidFill>
            <a:srgbClr val="F2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15816" y="4155758"/>
            <a:ext cx="432048" cy="72008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329912" y="4155758"/>
            <a:ext cx="450000" cy="720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779912" y="4155758"/>
            <a:ext cx="1512168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331640" y="2931622"/>
            <a:ext cx="11509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Temporal 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summation</a:t>
            </a: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>
          <a:xfrm rot="16200000" flipV="1">
            <a:off x="2105726" y="3453680"/>
            <a:ext cx="648072" cy="756084"/>
          </a:xfrm>
          <a:prstGeom prst="straightConnector1">
            <a:avLst/>
          </a:prstGeom>
          <a:ln w="28575">
            <a:solidFill>
              <a:srgbClr val="F876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</p:cNvCxnSpPr>
          <p:nvPr/>
        </p:nvCxnSpPr>
        <p:spPr>
          <a:xfrm rot="16200000" flipV="1">
            <a:off x="2591780" y="3615698"/>
            <a:ext cx="864096" cy="216024"/>
          </a:xfrm>
          <a:prstGeom prst="straightConnector1">
            <a:avLst/>
          </a:prstGeom>
          <a:ln w="28575">
            <a:solidFill>
              <a:srgbClr val="3AB6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11760" y="2643590"/>
            <a:ext cx="11509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Incomplete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Tetanus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4889" y="2931622"/>
            <a:ext cx="8415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Fused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Tetanus</a:t>
            </a:r>
          </a:p>
        </p:txBody>
      </p:sp>
      <p:cxnSp>
        <p:nvCxnSpPr>
          <p:cNvPr id="34" name="Straight Arrow Connector 33"/>
          <p:cNvCxnSpPr>
            <a:stCxn id="19" idx="0"/>
          </p:cNvCxnSpPr>
          <p:nvPr/>
        </p:nvCxnSpPr>
        <p:spPr>
          <a:xfrm rot="5400000" flipH="1" flipV="1">
            <a:off x="3343376" y="3719222"/>
            <a:ext cx="648072" cy="225000"/>
          </a:xfrm>
          <a:prstGeom prst="straightConnector1">
            <a:avLst/>
          </a:prstGeom>
          <a:ln w="28575">
            <a:solidFill>
              <a:srgbClr val="8064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27984" y="3075638"/>
            <a:ext cx="8038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Fatigue</a:t>
            </a:r>
          </a:p>
        </p:txBody>
      </p:sp>
      <p:cxnSp>
        <p:nvCxnSpPr>
          <p:cNvPr id="39" name="Straight Arrow Connector 38"/>
          <p:cNvCxnSpPr>
            <a:stCxn id="20" idx="0"/>
          </p:cNvCxnSpPr>
          <p:nvPr/>
        </p:nvCxnSpPr>
        <p:spPr>
          <a:xfrm rot="5400000" flipH="1" flipV="1">
            <a:off x="4265966" y="3777716"/>
            <a:ext cx="648072" cy="108012"/>
          </a:xfrm>
          <a:prstGeom prst="straightConnector1">
            <a:avLst/>
          </a:prstGeom>
          <a:ln w="28575">
            <a:solidFill>
              <a:srgbClr val="E3D1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24272" y="2067526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Abundant intracellular calcium provides continual availability binding sites on </a:t>
            </a:r>
            <a:r>
              <a:rPr lang="en-GB" sz="1600" b="1" dirty="0" err="1" smtClean="0">
                <a:solidFill>
                  <a:schemeClr val="tx2"/>
                </a:solidFill>
              </a:rPr>
              <a:t>actin</a:t>
            </a:r>
            <a:r>
              <a:rPr lang="en-GB" sz="1600" b="1" dirty="0" smtClean="0">
                <a:solidFill>
                  <a:schemeClr val="tx2"/>
                </a:solidFill>
              </a:rPr>
              <a:t> for cross-bridge cycling</a:t>
            </a:r>
          </a:p>
        </p:txBody>
      </p:sp>
      <p:pic>
        <p:nvPicPr>
          <p:cNvPr id="13" name="Picture 12" descr="Tetanus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583214"/>
            <a:ext cx="6096000" cy="4876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76056" y="626373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79712" y="47667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Tetanus 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rapid multiple stimulation 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fuse into a smooth continuous total contraction</a:t>
            </a: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response to Action Potential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32" grpId="0" animBg="1"/>
      <p:bldP spid="33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Types of contraction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31640" y="620688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Isotonic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Tension remains the same while muscle shortens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31640" y="357301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Isometric</a:t>
            </a: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Tension rises with no shortening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" name="Picture 45" descr="image95.png"/>
          <p:cNvPicPr>
            <a:picLocks noChangeAspect="1"/>
          </p:cNvPicPr>
          <p:nvPr/>
        </p:nvPicPr>
        <p:blipFill>
          <a:blip r:embed="rId3"/>
          <a:srcRect t="4902" b="51175"/>
          <a:stretch>
            <a:fillRect/>
          </a:stretch>
        </p:blipFill>
        <p:spPr>
          <a:xfrm>
            <a:off x="1115616" y="1484784"/>
            <a:ext cx="6875285" cy="1935832"/>
          </a:xfrm>
          <a:prstGeom prst="rect">
            <a:avLst/>
          </a:prstGeom>
        </p:spPr>
      </p:pic>
      <p:grpSp>
        <p:nvGrpSpPr>
          <p:cNvPr id="2" name="Group 47"/>
          <p:cNvGrpSpPr/>
          <p:nvPr/>
        </p:nvGrpSpPr>
        <p:grpSpPr>
          <a:xfrm>
            <a:off x="1259632" y="4221088"/>
            <a:ext cx="6875285" cy="2174986"/>
            <a:chOff x="1259632" y="4221088"/>
            <a:chExt cx="6875285" cy="2174986"/>
          </a:xfrm>
        </p:grpSpPr>
        <p:pic>
          <p:nvPicPr>
            <p:cNvPr id="45" name="Picture 44" descr="image95.png"/>
            <p:cNvPicPr>
              <a:picLocks noChangeAspect="1"/>
            </p:cNvPicPr>
            <p:nvPr/>
          </p:nvPicPr>
          <p:blipFill>
            <a:blip r:embed="rId3"/>
            <a:srcRect t="53917"/>
            <a:stretch>
              <a:fillRect/>
            </a:stretch>
          </p:blipFill>
          <p:spPr>
            <a:xfrm>
              <a:off x="1259632" y="4365104"/>
              <a:ext cx="6875285" cy="203097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1259632" y="4221088"/>
              <a:ext cx="5184576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Types of contraction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331640" y="620688"/>
            <a:ext cx="496855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Isotonic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Tension remains the same while muscle shortens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31640" y="357301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Isometric</a:t>
            </a: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Tension rises with no shortening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" name="Picture 45" descr="image95.png"/>
          <p:cNvPicPr>
            <a:picLocks noChangeAspect="1"/>
          </p:cNvPicPr>
          <p:nvPr/>
        </p:nvPicPr>
        <p:blipFill>
          <a:blip r:embed="rId3"/>
          <a:srcRect t="4902" b="51175"/>
          <a:stretch>
            <a:fillRect/>
          </a:stretch>
        </p:blipFill>
        <p:spPr>
          <a:xfrm>
            <a:off x="1115616" y="1484784"/>
            <a:ext cx="6875285" cy="1935832"/>
          </a:xfrm>
          <a:prstGeom prst="rect">
            <a:avLst/>
          </a:prstGeom>
        </p:spPr>
      </p:pic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751512" y="1340768"/>
            <a:ext cx="4284984" cy="218739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Concentric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tension rises to meet the resistance, then remains the same as the muscle shortens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Eccentric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muscle lengthens due to the resistance being greater than the force the muscle is producing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259632" y="4221088"/>
            <a:ext cx="6875285" cy="2174986"/>
            <a:chOff x="1259632" y="4221088"/>
            <a:chExt cx="6875285" cy="2174986"/>
          </a:xfrm>
        </p:grpSpPr>
        <p:pic>
          <p:nvPicPr>
            <p:cNvPr id="45" name="Picture 44" descr="image95.png"/>
            <p:cNvPicPr>
              <a:picLocks noChangeAspect="1"/>
            </p:cNvPicPr>
            <p:nvPr/>
          </p:nvPicPr>
          <p:blipFill>
            <a:blip r:embed="rId3"/>
            <a:srcRect t="53917"/>
            <a:stretch>
              <a:fillRect/>
            </a:stretch>
          </p:blipFill>
          <p:spPr>
            <a:xfrm>
              <a:off x="1259632" y="4365104"/>
              <a:ext cx="6875285" cy="20309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59632" y="4221088"/>
              <a:ext cx="5184576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87624" y="3789040"/>
            <a:ext cx="3674019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Frequency of action potentials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Recruitments of motor units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Filament overlap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Velocity of contraction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How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force is varied </a:t>
            </a:r>
            <a:r>
              <a:rPr kumimoji="0" lang="en-GB" sz="2800" b="0" i="1" u="none" strike="noStrike" kern="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 vivo</a:t>
            </a:r>
            <a:endParaRPr kumimoji="0" lang="en-GB" sz="2800" b="0" i="1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60648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24" name="Picture 23" descr="motorneur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60758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5868144" y="2676982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052736"/>
            <a:ext cx="384651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4860032" y="1484784"/>
          <a:ext cx="385603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PhotoHouse" r:id="rId4" imgW="3855728" imgH="4319025" progId="">
                  <p:embed/>
                </p:oleObj>
              </mc:Choice>
              <mc:Fallback>
                <p:oleObj name="PhotoHouse" r:id="rId4" imgW="3855728" imgH="431902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484784"/>
                        <a:ext cx="385603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76056" y="1196752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smtClean="0">
                <a:latin typeface="Times New Roman" pitchFamily="18" charset="0"/>
              </a:rPr>
              <a:t>Force (% </a:t>
            </a:r>
            <a:r>
              <a:rPr lang="en-GB" b="0" dirty="0">
                <a:latin typeface="Times New Roman" pitchFamily="18" charset="0"/>
              </a:rPr>
              <a:t>of maximum)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006699"/>
                </a:solidFill>
                <a:latin typeface="Arial" charset="0"/>
                <a:ea typeface="+mj-ea"/>
                <a:cs typeface="+mj-cs"/>
              </a:rPr>
              <a:t>Increasing Firing Rate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kern="0" dirty="0" smtClean="0">
                <a:solidFill>
                  <a:srgbClr val="006699"/>
                </a:solidFill>
                <a:latin typeface="Arial" charset="0"/>
                <a:ea typeface="+mj-ea"/>
                <a:cs typeface="+mj-cs"/>
              </a:rPr>
              <a:t>Recruitment of motor units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 descr="MotorNeuronRecruitment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37"/>
          <a:stretch>
            <a:fillRect/>
          </a:stretch>
        </p:blipFill>
        <p:spPr>
          <a:xfrm>
            <a:off x="4211959" y="3284984"/>
            <a:ext cx="4317241" cy="2952328"/>
          </a:xfrm>
          <a:prstGeom prst="rect">
            <a:avLst/>
          </a:prstGeom>
        </p:spPr>
      </p:pic>
      <p:pic>
        <p:nvPicPr>
          <p:cNvPr id="7" name="Picture 6" descr="MotorNeuronRecruitment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736" r="48529" b="-516"/>
          <a:stretch>
            <a:fillRect/>
          </a:stretch>
        </p:blipFill>
        <p:spPr>
          <a:xfrm>
            <a:off x="6228184" y="6093296"/>
            <a:ext cx="2520280" cy="360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3833753"/>
            <a:ext cx="2792816" cy="553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err="1" smtClean="0">
                <a:solidFill>
                  <a:schemeClr val="tx2"/>
                </a:solidFill>
              </a:rPr>
              <a:t>Henneman</a:t>
            </a:r>
            <a:r>
              <a:rPr lang="en-GB" sz="2000" b="1" dirty="0" smtClean="0">
                <a:solidFill>
                  <a:schemeClr val="tx2"/>
                </a:solidFill>
              </a:rPr>
              <a:t> size principle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4481825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dependent on FORCE production needs of the muscle </a:t>
            </a:r>
          </a:p>
          <a:p>
            <a:pPr algn="ctr"/>
            <a:endParaRPr lang="en-GB" sz="1600" dirty="0" smtClean="0">
              <a:solidFill>
                <a:schemeClr val="tx2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from the ‘smallest‘ motor units to ‘largest’ motor units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60648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11" name="Picture 10" descr="motorneuron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660758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868144" y="2676982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43608" y="840904"/>
            <a:ext cx="7870825" cy="5370513"/>
            <a:chOff x="336" y="594"/>
            <a:chExt cx="4958" cy="3383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" y="773"/>
              <a:ext cx="3792" cy="3204"/>
              <a:chOff x="336" y="773"/>
              <a:chExt cx="3792" cy="3204"/>
            </a:xfrm>
          </p:grpSpPr>
          <p:pic>
            <p:nvPicPr>
              <p:cNvPr id="13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1104"/>
                <a:ext cx="3792" cy="2660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1200" y="3744"/>
                <a:ext cx="2736" cy="233"/>
              </a:xfrm>
              <a:prstGeom prst="rect">
                <a:avLst/>
              </a:prstGeom>
              <a:noFill/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b="0"/>
                  <a:t>Sarcomere length (% of optimum)</a:t>
                </a:r>
                <a:endParaRPr lang="en-GB" sz="2400" b="0"/>
              </a:p>
            </p:txBody>
          </p:sp>
          <p:sp>
            <p:nvSpPr>
              <p:cNvPr id="132" name="Oval 7"/>
              <p:cNvSpPr>
                <a:spLocks noChangeArrowheads="1"/>
              </p:cNvSpPr>
              <p:nvPr/>
            </p:nvSpPr>
            <p:spPr bwMode="auto">
              <a:xfrm>
                <a:off x="187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" name="Oval 8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4" name="Oval 9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5" name="Oval 10"/>
              <p:cNvSpPr>
                <a:spLocks noChangeArrowheads="1"/>
              </p:cNvSpPr>
              <p:nvPr/>
            </p:nvSpPr>
            <p:spPr bwMode="auto">
              <a:xfrm>
                <a:off x="2448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" name="Oval 11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" name="Oval 12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" name="Oval 13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" name="Oval 14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Oval 15"/>
              <p:cNvSpPr>
                <a:spLocks noChangeArrowheads="1"/>
              </p:cNvSpPr>
              <p:nvPr/>
            </p:nvSpPr>
            <p:spPr bwMode="auto">
              <a:xfrm>
                <a:off x="1200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317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" name="Text Box 16"/>
              <p:cNvSpPr txBox="1">
                <a:spLocks noChangeArrowheads="1"/>
              </p:cNvSpPr>
              <p:nvPr/>
            </p:nvSpPr>
            <p:spPr bwMode="auto">
              <a:xfrm>
                <a:off x="336" y="773"/>
                <a:ext cx="1187" cy="233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b="0" dirty="0"/>
                  <a:t>Force (% of max)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10" y="594"/>
              <a:ext cx="4484" cy="2877"/>
              <a:chOff x="810" y="594"/>
              <a:chExt cx="4484" cy="2877"/>
            </a:xfrm>
          </p:grpSpPr>
          <p:sp>
            <p:nvSpPr>
              <p:cNvPr id="8" name="Line 18"/>
              <p:cNvSpPr>
                <a:spLocks noChangeShapeType="1"/>
              </p:cNvSpPr>
              <p:nvPr/>
            </p:nvSpPr>
            <p:spPr bwMode="auto">
              <a:xfrm flipV="1">
                <a:off x="810" y="1023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813" y="3459"/>
                <a:ext cx="3288" cy="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400" y="1027"/>
                <a:ext cx="2638" cy="240"/>
                <a:chOff x="2400" y="1027"/>
                <a:chExt cx="2638" cy="240"/>
              </a:xfrm>
            </p:grpSpPr>
            <p:grpSp>
              <p:nvGrpSpPr>
                <p:cNvPr id="101" name="Group 21"/>
                <p:cNvGrpSpPr>
                  <a:grpSpLocks/>
                </p:cNvGrpSpPr>
                <p:nvPr/>
              </p:nvGrpSpPr>
              <p:grpSpPr bwMode="auto">
                <a:xfrm>
                  <a:off x="3983" y="1027"/>
                  <a:ext cx="1055" cy="240"/>
                  <a:chOff x="4020" y="1008"/>
                  <a:chExt cx="1055" cy="240"/>
                </a:xfrm>
              </p:grpSpPr>
              <p:grpSp>
                <p:nvGrpSpPr>
                  <p:cNvPr id="10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260" y="1059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112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122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2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12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5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6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7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8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9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13" name="Group 3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114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15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116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17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18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19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0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1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04" name="Group 41"/>
                  <p:cNvGrpSpPr>
                    <a:grpSpLocks/>
                  </p:cNvGrpSpPr>
                  <p:nvPr/>
                </p:nvGrpSpPr>
                <p:grpSpPr bwMode="auto">
                  <a:xfrm flipH="1">
                    <a:off x="4593" y="1008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109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0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0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020" y="1008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106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7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8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0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1200"/>
                  <a:ext cx="13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3600" y="3033"/>
                <a:ext cx="1694" cy="375"/>
                <a:chOff x="3600" y="3033"/>
                <a:chExt cx="1694" cy="375"/>
              </a:xfrm>
            </p:grpSpPr>
            <p:grpSp>
              <p:nvGrpSpPr>
                <p:cNvPr id="72" name="Group 51"/>
                <p:cNvGrpSpPr>
                  <a:grpSpLocks/>
                </p:cNvGrpSpPr>
                <p:nvPr/>
              </p:nvGrpSpPr>
              <p:grpSpPr bwMode="auto">
                <a:xfrm>
                  <a:off x="3720" y="3033"/>
                  <a:ext cx="1574" cy="240"/>
                  <a:chOff x="3720" y="3033"/>
                  <a:chExt cx="1574" cy="240"/>
                </a:xfrm>
              </p:grpSpPr>
              <p:grpSp>
                <p:nvGrpSpPr>
                  <p:cNvPr id="7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720" y="303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98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5" name="Group 56"/>
                  <p:cNvGrpSpPr>
                    <a:grpSpLocks/>
                  </p:cNvGrpSpPr>
                  <p:nvPr/>
                </p:nvGrpSpPr>
                <p:grpSpPr bwMode="auto">
                  <a:xfrm flipH="1">
                    <a:off x="4812" y="303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95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6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4224" y="3084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7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87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88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89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90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91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92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93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94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78" name="Group 7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7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80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81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2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3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4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5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86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sp>
              <p:nvSpPr>
                <p:cNvPr id="7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600" y="331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80"/>
              <p:cNvGrpSpPr>
                <a:grpSpLocks/>
              </p:cNvGrpSpPr>
              <p:nvPr/>
            </p:nvGrpSpPr>
            <p:grpSpPr bwMode="auto">
              <a:xfrm>
                <a:off x="1958" y="594"/>
                <a:ext cx="3035" cy="385"/>
                <a:chOff x="1958" y="594"/>
                <a:chExt cx="3035" cy="385"/>
              </a:xfrm>
            </p:grpSpPr>
            <p:grpSp>
              <p:nvGrpSpPr>
                <p:cNvPr id="43" name="Group 81"/>
                <p:cNvGrpSpPr>
                  <a:grpSpLocks/>
                </p:cNvGrpSpPr>
                <p:nvPr/>
              </p:nvGrpSpPr>
              <p:grpSpPr bwMode="auto">
                <a:xfrm>
                  <a:off x="4025" y="594"/>
                  <a:ext cx="968" cy="240"/>
                  <a:chOff x="3981" y="576"/>
                  <a:chExt cx="968" cy="240"/>
                </a:xfrm>
              </p:grpSpPr>
              <p:grpSp>
                <p:nvGrpSpPr>
                  <p:cNvPr id="4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182" y="630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5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64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65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66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7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8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55" name="Group 9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56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57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58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59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0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1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2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3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4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981" y="576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51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7" name="Group 105"/>
                  <p:cNvGrpSpPr>
                    <a:grpSpLocks/>
                  </p:cNvGrpSpPr>
                  <p:nvPr/>
                </p:nvGrpSpPr>
                <p:grpSpPr bwMode="auto">
                  <a:xfrm flipH="1">
                    <a:off x="4467" y="576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48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9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4" name="Line 109"/>
                <p:cNvSpPr>
                  <a:spLocks noChangeShapeType="1"/>
                </p:cNvSpPr>
                <p:nvPr/>
              </p:nvSpPr>
              <p:spPr bwMode="auto">
                <a:xfrm rot="20752956" flipV="1">
                  <a:off x="1958" y="931"/>
                  <a:ext cx="201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10"/>
              <p:cNvGrpSpPr>
                <a:grpSpLocks/>
              </p:cNvGrpSpPr>
              <p:nvPr/>
            </p:nvGrpSpPr>
            <p:grpSpPr bwMode="auto">
              <a:xfrm>
                <a:off x="3023" y="1983"/>
                <a:ext cx="2151" cy="322"/>
                <a:chOff x="3023" y="1983"/>
                <a:chExt cx="2151" cy="322"/>
              </a:xfrm>
            </p:grpSpPr>
            <p:grpSp>
              <p:nvGrpSpPr>
                <p:cNvPr id="14" name="Group 111"/>
                <p:cNvGrpSpPr>
                  <a:grpSpLocks/>
                </p:cNvGrpSpPr>
                <p:nvPr/>
              </p:nvGrpSpPr>
              <p:grpSpPr bwMode="auto">
                <a:xfrm>
                  <a:off x="3849" y="1983"/>
                  <a:ext cx="1325" cy="240"/>
                  <a:chOff x="3849" y="1983"/>
                  <a:chExt cx="1325" cy="240"/>
                </a:xfrm>
              </p:grpSpPr>
              <p:grpSp>
                <p:nvGrpSpPr>
                  <p:cNvPr id="16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227" y="2035"/>
                    <a:ext cx="576" cy="144"/>
                    <a:chOff x="4176" y="624"/>
                    <a:chExt cx="576" cy="144"/>
                  </a:xfrm>
                </p:grpSpPr>
                <p:grpSp>
                  <p:nvGrpSpPr>
                    <p:cNvPr id="25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35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36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37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8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9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0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1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42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26" name="Group 12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464" y="624"/>
                      <a:ext cx="288" cy="144"/>
                      <a:chOff x="5037" y="624"/>
                      <a:chExt cx="288" cy="144"/>
                    </a:xfrm>
                  </p:grpSpPr>
                  <p:sp>
                    <p:nvSpPr>
                      <p:cNvPr id="27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7" y="699"/>
                        <a:ext cx="288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8" name="Group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0" y="624"/>
                        <a:ext cx="228" cy="144"/>
                        <a:chOff x="3750" y="1467"/>
                        <a:chExt cx="228" cy="144"/>
                      </a:xfrm>
                    </p:grpSpPr>
                    <p:sp>
                      <p:nvSpPr>
                        <p:cNvPr id="29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50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01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1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4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2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97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6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4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8" y="1467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849" y="198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22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" name="Line 1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4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8" name="Group 135"/>
                  <p:cNvGrpSpPr>
                    <a:grpSpLocks/>
                  </p:cNvGrpSpPr>
                  <p:nvPr/>
                </p:nvGrpSpPr>
                <p:grpSpPr bwMode="auto">
                  <a:xfrm flipH="1">
                    <a:off x="4692" y="1983"/>
                    <a:ext cx="482" cy="240"/>
                    <a:chOff x="3504" y="1417"/>
                    <a:chExt cx="482" cy="240"/>
                  </a:xfrm>
                </p:grpSpPr>
                <p:sp>
                  <p:nvSpPr>
                    <p:cNvPr id="19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615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0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6" y="1459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1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4" y="1417"/>
                      <a:ext cx="0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5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023" y="2155"/>
                  <a:ext cx="720" cy="1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43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4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depends on filament overlap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contractile Unit: the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Sarcomere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r="2029" b="6322"/>
          <a:stretch>
            <a:fillRect/>
          </a:stretch>
        </p:blipFill>
        <p:spPr bwMode="auto">
          <a:xfrm>
            <a:off x="5148064" y="8492"/>
            <a:ext cx="3996069" cy="687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148064" y="6578820"/>
            <a:ext cx="911317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+mn-lt"/>
                <a:ea typeface="DejaVu Sans" charset="0"/>
                <a:cs typeface="DejaVu Sans" charset="0"/>
              </a:rPr>
              <a:t>H.E. Huxley</a:t>
            </a:r>
          </a:p>
        </p:txBody>
      </p:sp>
      <p:pic>
        <p:nvPicPr>
          <p:cNvPr id="14" name="Picture 13" descr="SarcomereDelis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112" y="4077072"/>
            <a:ext cx="4032448" cy="20162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" name="Subtitle 4"/>
          <p:cNvSpPr txBox="1">
            <a:spLocks/>
          </p:cNvSpPr>
          <p:nvPr/>
        </p:nvSpPr>
        <p:spPr>
          <a:xfrm>
            <a:off x="1043608" y="6237312"/>
            <a:ext cx="3672408" cy="42862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Holmes.K.C. Muscle proteins - their actions and interactions Current Opinion in Structural Biology 1996</a:t>
            </a:r>
          </a:p>
        </p:txBody>
      </p:sp>
      <p:pic>
        <p:nvPicPr>
          <p:cNvPr id="16" name="Picture 104" descr="019852403x_skeletal-muscle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0688"/>
            <a:ext cx="2868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827584" y="404664"/>
            <a:ext cx="6269038" cy="6021388"/>
            <a:chOff x="419" y="527"/>
            <a:chExt cx="3949" cy="3793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584" y="2928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0"/>
                <a:t>Velocity (% of max shortening V)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688"/>
              <a:ext cx="2304" cy="250"/>
              <a:chOff x="2016" y="3360"/>
              <a:chExt cx="2304" cy="271"/>
            </a:xfrm>
          </p:grpSpPr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2016" y="3360"/>
                <a:ext cx="28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0</a:t>
                </a: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3696" y="3360"/>
                <a:ext cx="62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100</a:t>
                </a: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2448" y="3216"/>
              <a:ext cx="14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33CC33"/>
                  </a:solidFill>
                </a:rPr>
                <a:t>Shorten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33CC33"/>
                  </a:solidFill>
                </a:rPr>
                <a:t>(muscle does work)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419" y="1617"/>
              <a:ext cx="1584" cy="7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Stretch by an external force 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(muscle resists stretch, acts as a brake)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056" y="3877"/>
              <a:ext cx="230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Isometric</a:t>
              </a:r>
            </a:p>
            <a:p>
              <a:pPr algn="ctr">
                <a:spcBef>
                  <a:spcPct val="50000"/>
                </a:spcBef>
              </a:pPr>
              <a:r>
                <a:rPr lang="en-GB"/>
                <a:t> (maintain constant position)</a:t>
              </a: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V="1">
              <a:off x="2160" y="3168"/>
              <a:ext cx="1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1199" y="527"/>
              <a:ext cx="2686" cy="2061"/>
              <a:chOff x="432" y="384"/>
              <a:chExt cx="2928" cy="2600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920" y="81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H="1">
                <a:off x="1062" y="64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" y="432"/>
                <a:ext cx="2928" cy="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144" cy="10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144" cy="1158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200" y="134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200" y="384"/>
                <a:ext cx="204" cy="210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1296" y="576"/>
                <a:ext cx="111" cy="84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269" y="603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632" y="1200"/>
                <a:ext cx="480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100</a:t>
                </a:r>
              </a:p>
            </p:txBody>
          </p:sp>
        </p:grpSp>
        <p:sp>
          <p:nvSpPr>
            <p:cNvPr id="12" name="Line 1048"/>
            <p:cNvSpPr>
              <a:spLocks noChangeShapeType="1"/>
            </p:cNvSpPr>
            <p:nvPr/>
          </p:nvSpPr>
          <p:spPr bwMode="auto">
            <a:xfrm flipH="1">
              <a:off x="1536" y="259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049"/>
            <p:cNvSpPr>
              <a:spLocks noChangeShapeType="1"/>
            </p:cNvSpPr>
            <p:nvPr/>
          </p:nvSpPr>
          <p:spPr bwMode="auto">
            <a:xfrm>
              <a:off x="2160" y="2592"/>
              <a:ext cx="158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on velocity and direction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3707904" y="404664"/>
            <a:ext cx="2349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dirty="0"/>
              <a:t>Force (% of Isometric)</a:t>
            </a:r>
            <a:endParaRPr lang="en-GB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827584" y="404664"/>
            <a:ext cx="6269038" cy="6021388"/>
            <a:chOff x="419" y="527"/>
            <a:chExt cx="3949" cy="3793"/>
          </a:xfrm>
        </p:grpSpPr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1584" y="2928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0"/>
                <a:t>Velocity (% of max shortening V)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064" y="2688"/>
              <a:ext cx="2304" cy="250"/>
              <a:chOff x="2016" y="3360"/>
              <a:chExt cx="2304" cy="271"/>
            </a:xfrm>
          </p:grpSpPr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2016" y="3360"/>
                <a:ext cx="28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0</a:t>
                </a: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3696" y="3360"/>
                <a:ext cx="62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100</a:t>
                </a: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2448" y="3216"/>
              <a:ext cx="1488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33CC33"/>
                  </a:solidFill>
                </a:rPr>
                <a:t>Shorten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33CC33"/>
                  </a:solidFill>
                </a:rPr>
                <a:t>(muscle does work)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419" y="1617"/>
              <a:ext cx="1584" cy="7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Stretch by an external force </a:t>
              </a:r>
            </a:p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(muscle resists stretch, acts as a brake)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056" y="3877"/>
              <a:ext cx="230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/>
                <a:t>Isometric</a:t>
              </a:r>
            </a:p>
            <a:p>
              <a:pPr algn="ctr">
                <a:spcBef>
                  <a:spcPct val="50000"/>
                </a:spcBef>
              </a:pPr>
              <a:r>
                <a:rPr lang="en-GB"/>
                <a:t> (maintain constant position)</a:t>
              </a: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V="1">
              <a:off x="2160" y="3168"/>
              <a:ext cx="1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199" y="527"/>
              <a:ext cx="2686" cy="2061"/>
              <a:chOff x="432" y="384"/>
              <a:chExt cx="2928" cy="2600"/>
            </a:xfrm>
          </p:grpSpPr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920" y="816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H="1">
                <a:off x="1062" y="64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" y="432"/>
                <a:ext cx="2928" cy="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1584" y="384"/>
                <a:ext cx="144" cy="105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144" cy="1158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200" y="1344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200" y="384"/>
                <a:ext cx="204" cy="210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1296" y="576"/>
                <a:ext cx="111" cy="84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269" y="603"/>
                <a:ext cx="78" cy="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1559" y="384"/>
                <a:ext cx="1613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b="0" dirty="0"/>
                  <a:t>Force (% of Isometric)</a:t>
                </a:r>
                <a:endParaRPr lang="en-GB" sz="2000" b="0" dirty="0"/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632" y="1200"/>
                <a:ext cx="480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0"/>
                  <a:t>100</a:t>
                </a:r>
              </a:p>
            </p:txBody>
          </p:sp>
        </p:grpSp>
        <p:sp>
          <p:nvSpPr>
            <p:cNvPr id="12" name="Line 1048"/>
            <p:cNvSpPr>
              <a:spLocks noChangeShapeType="1"/>
            </p:cNvSpPr>
            <p:nvPr/>
          </p:nvSpPr>
          <p:spPr bwMode="auto">
            <a:xfrm flipH="1">
              <a:off x="1536" y="259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049"/>
            <p:cNvSpPr>
              <a:spLocks noChangeShapeType="1"/>
            </p:cNvSpPr>
            <p:nvPr/>
          </p:nvSpPr>
          <p:spPr bwMode="auto">
            <a:xfrm>
              <a:off x="2160" y="2592"/>
              <a:ext cx="158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Force on velocity and direction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039544" y="764704"/>
            <a:ext cx="410445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/>
              <a:t>This behaviour cannot be understood in terms of one </a:t>
            </a:r>
            <a:r>
              <a:rPr lang="en-GB" b="0" dirty="0" err="1"/>
              <a:t>crossbridge</a:t>
            </a:r>
            <a:r>
              <a:rPr lang="en-GB" b="0" dirty="0"/>
              <a:t>.  It is due to a large number of bridges acting together.  </a:t>
            </a:r>
          </a:p>
          <a:p>
            <a:pPr>
              <a:spcBef>
                <a:spcPct val="50000"/>
              </a:spcBef>
            </a:pPr>
            <a:r>
              <a:rPr lang="en-GB" b="0" dirty="0"/>
              <a:t>Force depends on the: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="0" dirty="0"/>
              <a:t>   proportion of bridges that are attached and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="0" dirty="0"/>
              <a:t>   force each attached bridge produces.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Learning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Objectives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95936" y="1764052"/>
            <a:ext cx="3456384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Muscle fibres structure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Myosin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Filament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Sliding filament Hypothesis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Cross-bridge Cycle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4495666"/>
            <a:ext cx="6480720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Motor Unit: Motor neuron and the muscle fibres it innervates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692696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From the molecules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1259996"/>
            <a:ext cx="4104456" cy="4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The contractile unit: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sarcomere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600" y="3861048"/>
            <a:ext cx="4896544" cy="387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To whole muscle activation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5071730"/>
            <a:ext cx="31101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Activation-Relaxation</a:t>
            </a:r>
          </a:p>
          <a:p>
            <a:pPr>
              <a:lnSpc>
                <a:spcPts val="3000"/>
              </a:lnSpc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How force is varied in vivo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029" b="6322"/>
          <a:stretch>
            <a:fillRect/>
          </a:stretch>
        </p:blipFill>
        <p:spPr bwMode="auto">
          <a:xfrm>
            <a:off x="5147931" y="8492"/>
            <a:ext cx="3996069" cy="687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5408215" y="4509120"/>
            <a:ext cx="2836193" cy="864096"/>
            <a:chOff x="5192191" y="4509120"/>
            <a:chExt cx="2836193" cy="864096"/>
          </a:xfrm>
        </p:grpSpPr>
        <p:grpSp>
          <p:nvGrpSpPr>
            <p:cNvPr id="3" name="Gruppo 8"/>
            <p:cNvGrpSpPr/>
            <p:nvPr/>
          </p:nvGrpSpPr>
          <p:grpSpPr>
            <a:xfrm>
              <a:off x="5192191" y="4509120"/>
              <a:ext cx="2836193" cy="720080"/>
              <a:chOff x="5192191" y="4509120"/>
              <a:chExt cx="2836193" cy="720080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53724"/>
              <a:stretch>
                <a:fillRect/>
              </a:stretch>
            </p:blipFill>
            <p:spPr bwMode="auto">
              <a:xfrm>
                <a:off x="5192191" y="4509120"/>
                <a:ext cx="2836193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92551"/>
              <a:stretch>
                <a:fillRect/>
              </a:stretch>
            </p:blipFill>
            <p:spPr bwMode="auto">
              <a:xfrm>
                <a:off x="5192191" y="5113294"/>
                <a:ext cx="2836193" cy="115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11"/>
            <p:cNvSpPr txBox="1"/>
            <p:nvPr/>
          </p:nvSpPr>
          <p:spPr>
            <a:xfrm>
              <a:off x="5940152" y="5096217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1µm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 descr="SarcomereDelis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112" y="4077072"/>
            <a:ext cx="4032448" cy="20162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" name="Subtitle 4"/>
          <p:cNvSpPr txBox="1">
            <a:spLocks/>
          </p:cNvSpPr>
          <p:nvPr/>
        </p:nvSpPr>
        <p:spPr>
          <a:xfrm>
            <a:off x="1043608" y="6237312"/>
            <a:ext cx="3672408" cy="42862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Holmes.K.C. Muscle proteins - their actions and interactions Current Opinion in Structural Biology 1996</a:t>
            </a:r>
          </a:p>
        </p:txBody>
      </p:sp>
      <p:pic>
        <p:nvPicPr>
          <p:cNvPr id="16" name="Picture 104" descr="019852403x_skeletal-muscle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620688"/>
            <a:ext cx="2868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sliding filament Hypothesis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5292080" y="6093296"/>
            <a:ext cx="3240360" cy="79208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Sosa et al. BJ 1997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Ultrastructure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Skeletal Muscle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Fibers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Studied by a Plunge Quick Freezing Method: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Myofilament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Lengths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029" b="6322"/>
          <a:stretch>
            <a:fillRect/>
          </a:stretch>
        </p:blipFill>
        <p:spPr bwMode="auto">
          <a:xfrm>
            <a:off x="5147931" y="8492"/>
            <a:ext cx="3996069" cy="687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18" descr="Sarcomere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077072"/>
            <a:ext cx="4029666" cy="2347200"/>
          </a:xfrm>
          <a:prstGeom prst="rect">
            <a:avLst/>
          </a:prstGeom>
        </p:spPr>
      </p:pic>
      <p:pic>
        <p:nvPicPr>
          <p:cNvPr id="17" name="Picture 104" descr="019852403x_skeletal-muscle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0688"/>
            <a:ext cx="2868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4"/>
          <p:cNvSpPr txBox="1">
            <a:spLocks/>
          </p:cNvSpPr>
          <p:nvPr/>
        </p:nvSpPr>
        <p:spPr>
          <a:xfrm>
            <a:off x="1043608" y="6237312"/>
            <a:ext cx="3672408" cy="42862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Holmes.K.C. Muscle proteins - their actions and interactions Current Opinion in Structural Biology 1996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sliding filament Hypothesis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215" y="4509120"/>
            <a:ext cx="2836193" cy="15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ubtitle 4"/>
          <p:cNvSpPr txBox="1">
            <a:spLocks/>
          </p:cNvSpPr>
          <p:nvPr/>
        </p:nvSpPr>
        <p:spPr>
          <a:xfrm>
            <a:off x="5292080" y="6093296"/>
            <a:ext cx="3240360" cy="79208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Sosa et al. BJ 1997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Ultrastructure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Skeletal Muscle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Fibers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Studied by a Plunge Quick Freezing Method: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Myofilament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Lengths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587727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1µm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029" b="6322"/>
          <a:stretch>
            <a:fillRect/>
          </a:stretch>
        </p:blipFill>
        <p:spPr bwMode="auto">
          <a:xfrm>
            <a:off x="5147931" y="8492"/>
            <a:ext cx="3996069" cy="687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7" descr="Sarcomere-Shor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46" y="4077072"/>
            <a:ext cx="4079110" cy="2376000"/>
          </a:xfrm>
          <a:prstGeom prst="rect">
            <a:avLst/>
          </a:prstGeom>
        </p:spPr>
      </p:pic>
      <p:pic>
        <p:nvPicPr>
          <p:cNvPr id="17" name="Picture 104" descr="019852403x_skeletal-muscle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20688"/>
            <a:ext cx="2868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1043608" y="6237312"/>
            <a:ext cx="3672408" cy="42862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Holmes.K.C. Muscle proteins - their actions and interactions Current Opinion in Structural Biology 1996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sliding filament Hypothesis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215" y="4509120"/>
            <a:ext cx="2836193" cy="15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4"/>
          <p:cNvSpPr txBox="1">
            <a:spLocks/>
          </p:cNvSpPr>
          <p:nvPr/>
        </p:nvSpPr>
        <p:spPr>
          <a:xfrm>
            <a:off x="5292080" y="6093296"/>
            <a:ext cx="3240360" cy="79208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Sosa et al. BJ 1997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Ultrastructure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Skeletal Muscle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Fibers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Studied by a Plunge Quick Freezing Method: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Myofilament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Lengths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587727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1µm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029" b="6322"/>
          <a:stretch>
            <a:fillRect/>
          </a:stretch>
        </p:blipFill>
        <p:spPr bwMode="auto">
          <a:xfrm>
            <a:off x="5147931" y="8492"/>
            <a:ext cx="3996069" cy="687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7" descr="Sarcomere-Short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46" y="4077072"/>
            <a:ext cx="4079110" cy="23760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215" y="4509120"/>
            <a:ext cx="2836193" cy="15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4168" y="5877272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1µm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2051720" y="4797152"/>
            <a:ext cx="216024" cy="144016"/>
          </a:xfrm>
          <a:prstGeom prst="ellipse">
            <a:avLst/>
          </a:prstGeom>
          <a:solidFill>
            <a:srgbClr val="4F81BD">
              <a:alpha val="20000"/>
            </a:srgb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5292080" y="6093296"/>
            <a:ext cx="3240360" cy="79208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Sosa et al. BJ 1997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Ultrastructure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Skeletal Muscle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Fibers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Studied by a Plunge Quick Freezing Method: </a:t>
            </a:r>
            <a:r>
              <a:rPr lang="en-GB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Myofilament</a:t>
            </a:r>
            <a:r>
              <a:rPr lang="en-GB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Lengths </a:t>
            </a:r>
            <a:endParaRPr lang="en-GB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1043608" y="6237312"/>
            <a:ext cx="3672408" cy="42862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Holmes.K.C. Muscle proteins - their actions and interactions Current Opinion in Structural Biology 1996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55576" y="-1"/>
          <a:ext cx="8388424" cy="44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2657411" imgH="1383443" progId="">
                  <p:embed/>
                </p:oleObj>
              </mc:Choice>
              <mc:Fallback>
                <p:oleObj r:id="rId7" imgW="2657411" imgH="138344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-1"/>
                        <a:ext cx="8388424" cy="443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/>
          <p:cNvCxnSpPr>
            <a:endCxn id="33" idx="3"/>
          </p:cNvCxnSpPr>
          <p:nvPr/>
        </p:nvCxnSpPr>
        <p:spPr>
          <a:xfrm rot="5400000" flipH="1" flipV="1">
            <a:off x="1728854" y="3325914"/>
            <a:ext cx="1938121" cy="100435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Cross-bridges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620688"/>
            <a:ext cx="4320480" cy="3240360"/>
            <a:chOff x="4427984" y="836712"/>
            <a:chExt cx="4320480" cy="3240360"/>
          </a:xfrm>
        </p:grpSpPr>
        <p:grpSp>
          <p:nvGrpSpPr>
            <p:cNvPr id="30" name="Group 29"/>
            <p:cNvGrpSpPr/>
            <p:nvPr/>
          </p:nvGrpSpPr>
          <p:grpSpPr>
            <a:xfrm>
              <a:off x="4427984" y="836712"/>
              <a:ext cx="4320480" cy="3197969"/>
              <a:chOff x="4427984" y="836712"/>
              <a:chExt cx="4320480" cy="319796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427984" y="836712"/>
                <a:ext cx="4320480" cy="2952328"/>
                <a:chOff x="6732240" y="620688"/>
                <a:chExt cx="4320480" cy="2952328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6732240" y="620688"/>
                  <a:ext cx="4320480" cy="2952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" name="Picture 6" descr="MyosinHead.gif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662" t="5600" r="4170" b="4801"/>
                <a:stretch>
                  <a:fillRect/>
                </a:stretch>
              </p:blipFill>
              <p:spPr>
                <a:xfrm>
                  <a:off x="6732240" y="620688"/>
                  <a:ext cx="4305478" cy="2952328"/>
                </a:xfrm>
                <a:prstGeom prst="rect">
                  <a:avLst/>
                </a:prstGeom>
              </p:spPr>
            </p:pic>
          </p:grpSp>
          <p:sp>
            <p:nvSpPr>
              <p:cNvPr id="9" name="Rectangle 8"/>
              <p:cNvSpPr/>
              <p:nvPr/>
            </p:nvSpPr>
            <p:spPr>
              <a:xfrm>
                <a:off x="4427984" y="3573016"/>
                <a:ext cx="432048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Rayment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et al. Structure of the </a:t>
                </a:r>
                <a:r>
                  <a:rPr lang="en-GB" sz="12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actin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-myosin complex  and its implications for muscle contraction. Science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 1993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427984" y="836712"/>
              <a:ext cx="4320480" cy="324036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Ovale 14"/>
          <p:cNvSpPr/>
          <p:nvPr/>
        </p:nvSpPr>
        <p:spPr>
          <a:xfrm rot="20427478">
            <a:off x="2987824" y="2276872"/>
            <a:ext cx="864096" cy="57606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Straight Connector 34"/>
          <p:cNvCxnSpPr>
            <a:stCxn id="33" idx="7"/>
          </p:cNvCxnSpPr>
          <p:nvPr/>
        </p:nvCxnSpPr>
        <p:spPr>
          <a:xfrm rot="5400000" flipH="1" flipV="1">
            <a:off x="3208773" y="1051567"/>
            <a:ext cx="1650089" cy="78833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4"/>
          </p:cNvCxnSpPr>
          <p:nvPr/>
        </p:nvCxnSpPr>
        <p:spPr>
          <a:xfrm rot="16200000" flipH="1">
            <a:off x="3459749" y="2892813"/>
            <a:ext cx="1024704" cy="91176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/>
          <p:cNvGrpSpPr/>
          <p:nvPr/>
        </p:nvGrpSpPr>
        <p:grpSpPr>
          <a:xfrm>
            <a:off x="755576" y="332656"/>
            <a:ext cx="1656184" cy="3456384"/>
            <a:chOff x="1187624" y="116632"/>
            <a:chExt cx="1656184" cy="345638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187624" y="116632"/>
              <a:ext cx="1656184" cy="34563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259632" y="252657"/>
              <a:ext cx="1476288" cy="3204294"/>
              <a:chOff x="1979712" y="260648"/>
              <a:chExt cx="1476288" cy="3204294"/>
            </a:xfrm>
          </p:grpSpPr>
          <p:grpSp>
            <p:nvGrpSpPr>
              <p:cNvPr id="5" name="Group 31"/>
              <p:cNvGrpSpPr/>
              <p:nvPr/>
            </p:nvGrpSpPr>
            <p:grpSpPr>
              <a:xfrm>
                <a:off x="1979712" y="260648"/>
                <a:ext cx="1476288" cy="3204294"/>
                <a:chOff x="1979712" y="260648"/>
                <a:chExt cx="1476288" cy="3204294"/>
              </a:xfrm>
              <a:solidFill>
                <a:schemeClr val="bg1"/>
              </a:solidFill>
            </p:grpSpPr>
            <p:grpSp>
              <p:nvGrpSpPr>
                <p:cNvPr id="6" name="Group 29"/>
                <p:cNvGrpSpPr/>
                <p:nvPr/>
              </p:nvGrpSpPr>
              <p:grpSpPr>
                <a:xfrm>
                  <a:off x="1979712" y="260648"/>
                  <a:ext cx="1476288" cy="3204294"/>
                  <a:chOff x="1979712" y="260648"/>
                  <a:chExt cx="1476288" cy="3204294"/>
                </a:xfrm>
                <a:grpFill/>
              </p:grpSpPr>
              <p:grpSp>
                <p:nvGrpSpPr>
                  <p:cNvPr id="7" name="Group 27"/>
                  <p:cNvGrpSpPr/>
                  <p:nvPr/>
                </p:nvGrpSpPr>
                <p:grpSpPr>
                  <a:xfrm>
                    <a:off x="1979712" y="260648"/>
                    <a:ext cx="1440160" cy="3204294"/>
                    <a:chOff x="1979712" y="260648"/>
                    <a:chExt cx="1440160" cy="3204294"/>
                  </a:xfrm>
                  <a:grpFill/>
                </p:grpSpPr>
                <p:grpSp>
                  <p:nvGrpSpPr>
                    <p:cNvPr id="8" name="Group 25"/>
                    <p:cNvGrpSpPr/>
                    <p:nvPr/>
                  </p:nvGrpSpPr>
                  <p:grpSpPr>
                    <a:xfrm>
                      <a:off x="1979712" y="260648"/>
                      <a:ext cx="1368152" cy="3204294"/>
                      <a:chOff x="1979712" y="260648"/>
                      <a:chExt cx="1368152" cy="3204294"/>
                    </a:xfrm>
                    <a:grpFill/>
                  </p:grpSpPr>
                  <p:grpSp>
                    <p:nvGrpSpPr>
                      <p:cNvPr id="9" name="Group 23"/>
                      <p:cNvGrpSpPr/>
                      <p:nvPr/>
                    </p:nvGrpSpPr>
                    <p:grpSpPr>
                      <a:xfrm>
                        <a:off x="1979712" y="260648"/>
                        <a:ext cx="1368152" cy="3204294"/>
                        <a:chOff x="1979712" y="260648"/>
                        <a:chExt cx="1368152" cy="3204294"/>
                      </a:xfrm>
                      <a:grpFill/>
                    </p:grpSpPr>
                    <p:pic>
                      <p:nvPicPr>
                        <p:cNvPr id="21" name="Picture 20" descr="kinesin-Myosin-Dynein.gif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rcRect l="21818" r="45455" b="21322"/>
                        <a:stretch>
                          <a:fillRect/>
                        </a:stretch>
                      </p:blipFill>
                      <p:spPr>
                        <a:xfrm>
                          <a:off x="2051720" y="260648"/>
                          <a:ext cx="1296144" cy="320429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</p:pic>
                    <p:sp>
                      <p:nvSpPr>
                        <p:cNvPr id="22" name="Rectangle 21"/>
                        <p:cNvSpPr/>
                        <p:nvPr/>
                      </p:nvSpPr>
                      <p:spPr bwMode="auto">
                        <a:xfrm>
                          <a:off x="1979712" y="620688"/>
                          <a:ext cx="432048" cy="252028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GB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6" charset="0"/>
                          </a:endParaRPr>
                        </a:p>
                      </p:txBody>
                    </p:sp>
                  </p:grpSp>
                  <p:sp>
                    <p:nvSpPr>
                      <p:cNvPr id="25" name="Rectangle 24"/>
                      <p:cNvSpPr/>
                      <p:nvPr/>
                    </p:nvSpPr>
                    <p:spPr bwMode="auto">
                      <a:xfrm>
                        <a:off x="2339752" y="1772816"/>
                        <a:ext cx="360040" cy="1512168"/>
                      </a:xfrm>
                      <a:prstGeom prst="rect">
                        <a:avLst/>
                      </a:prstGeom>
                      <a:grpFill/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</a:endParaRPr>
                      </a:p>
                    </p:txBody>
                  </p:sp>
                </p:grpSp>
                <p:sp>
                  <p:nvSpPr>
                    <p:cNvPr id="27" name="Rectangle 26"/>
                    <p:cNvSpPr/>
                    <p:nvPr/>
                  </p:nvSpPr>
                  <p:spPr bwMode="auto">
                    <a:xfrm>
                      <a:off x="3131840" y="1988840"/>
                      <a:ext cx="288032" cy="1224136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6" charset="0"/>
                      </a:endParaRPr>
                    </a:p>
                  </p:txBody>
                </p:sp>
              </p:grp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240000" y="260648"/>
                    <a:ext cx="216000" cy="2520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GB" sz="24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</a:endParaRPr>
                  </a:p>
                </p:txBody>
              </p:sp>
            </p:grpSp>
            <p:sp>
              <p:nvSpPr>
                <p:cNvPr id="31" name="Rectangle 30"/>
                <p:cNvSpPr/>
                <p:nvPr/>
              </p:nvSpPr>
              <p:spPr bwMode="auto">
                <a:xfrm>
                  <a:off x="2411760" y="764704"/>
                  <a:ext cx="72008" cy="21602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 bwMode="auto">
              <a:xfrm>
                <a:off x="2483768" y="836712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</a:endParaRPr>
              </a:p>
            </p:txBody>
          </p:sp>
        </p:grpSp>
      </p:grp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Thick filaments: Myosin II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7" name="Oval 36"/>
          <p:cNvSpPr/>
          <p:nvPr/>
        </p:nvSpPr>
        <p:spPr bwMode="auto">
          <a:xfrm rot="20367145">
            <a:off x="960979" y="396673"/>
            <a:ext cx="1368152" cy="100811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39" name="Straight Arrow Connector 38"/>
          <p:cNvCxnSpPr>
            <a:stCxn id="37" idx="6"/>
          </p:cNvCxnSpPr>
          <p:nvPr/>
        </p:nvCxnSpPr>
        <p:spPr bwMode="auto">
          <a:xfrm flipV="1">
            <a:off x="2285611" y="620687"/>
            <a:ext cx="2142375" cy="3994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>
            <a:stCxn id="37" idx="4"/>
          </p:cNvCxnSpPr>
          <p:nvPr/>
        </p:nvCxnSpPr>
        <p:spPr bwMode="auto">
          <a:xfrm rot="16200000" flipH="1">
            <a:off x="1880813" y="1313875"/>
            <a:ext cx="2488330" cy="26060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pic>
        <p:nvPicPr>
          <p:cNvPr id="49" name="Picture 48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14561226">
            <a:off x="1989976" y="2557594"/>
            <a:ext cx="504056" cy="1046744"/>
          </a:xfrm>
          <a:prstGeom prst="rect">
            <a:avLst/>
          </a:prstGeom>
        </p:spPr>
      </p:pic>
      <p:pic>
        <p:nvPicPr>
          <p:cNvPr id="50" name="Picture 49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12931036">
            <a:off x="2164864" y="2685949"/>
            <a:ext cx="504056" cy="1046744"/>
          </a:xfrm>
          <a:prstGeom prst="rect">
            <a:avLst/>
          </a:prstGeom>
        </p:spPr>
      </p:pic>
      <p:pic>
        <p:nvPicPr>
          <p:cNvPr id="51" name="Picture 50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18531996">
            <a:off x="2581369" y="3358271"/>
            <a:ext cx="504056" cy="1046744"/>
          </a:xfrm>
          <a:prstGeom prst="rect">
            <a:avLst/>
          </a:prstGeom>
        </p:spPr>
      </p:pic>
      <p:pic>
        <p:nvPicPr>
          <p:cNvPr id="52" name="Picture 51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4532636">
            <a:off x="2873466" y="3352338"/>
            <a:ext cx="504056" cy="1046744"/>
          </a:xfrm>
          <a:prstGeom prst="rect">
            <a:avLst/>
          </a:prstGeom>
        </p:spPr>
      </p:pic>
      <p:pic>
        <p:nvPicPr>
          <p:cNvPr id="53" name="Picture 52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15882894">
            <a:off x="1940015" y="4284911"/>
            <a:ext cx="504056" cy="1046744"/>
          </a:xfrm>
          <a:prstGeom prst="rect">
            <a:avLst/>
          </a:prstGeom>
        </p:spPr>
      </p:pic>
      <p:pic>
        <p:nvPicPr>
          <p:cNvPr id="54" name="Picture 53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5087614">
            <a:off x="2559800" y="4140213"/>
            <a:ext cx="504056" cy="1046744"/>
          </a:xfrm>
          <a:prstGeom prst="rect">
            <a:avLst/>
          </a:prstGeom>
        </p:spPr>
      </p:pic>
      <p:pic>
        <p:nvPicPr>
          <p:cNvPr id="55" name="Picture 54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82894">
            <a:off x="1776596" y="5198750"/>
            <a:ext cx="504056" cy="1046744"/>
          </a:xfrm>
          <a:prstGeom prst="rect">
            <a:avLst/>
          </a:prstGeom>
        </p:spPr>
      </p:pic>
      <p:pic>
        <p:nvPicPr>
          <p:cNvPr id="56" name="Picture 55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952034">
            <a:off x="1944777" y="5146047"/>
            <a:ext cx="504056" cy="1046744"/>
          </a:xfrm>
          <a:prstGeom prst="rect">
            <a:avLst/>
          </a:prstGeom>
        </p:spPr>
      </p:pic>
      <p:pic>
        <p:nvPicPr>
          <p:cNvPr id="57" name="Picture 56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5087614">
            <a:off x="2396381" y="5096672"/>
            <a:ext cx="504056" cy="1046744"/>
          </a:xfrm>
          <a:prstGeom prst="rect">
            <a:avLst/>
          </a:prstGeom>
        </p:spPr>
      </p:pic>
      <p:pic>
        <p:nvPicPr>
          <p:cNvPr id="58" name="Picture 57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5156754">
            <a:off x="2564562" y="5043969"/>
            <a:ext cx="504056" cy="1046744"/>
          </a:xfrm>
          <a:prstGeom prst="rect">
            <a:avLst/>
          </a:prstGeom>
        </p:spPr>
      </p:pic>
      <p:pic>
        <p:nvPicPr>
          <p:cNvPr id="59" name="Picture 58" descr="myoII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 rot="15882894">
            <a:off x="1623976" y="5221018"/>
            <a:ext cx="504056" cy="1046744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467544" y="6021288"/>
            <a:ext cx="4758635" cy="782397"/>
            <a:chOff x="1547665" y="3342493"/>
            <a:chExt cx="4758635" cy="782397"/>
          </a:xfrm>
        </p:grpSpPr>
        <p:grpSp>
          <p:nvGrpSpPr>
            <p:cNvPr id="12" name="Group 122"/>
            <p:cNvGrpSpPr/>
            <p:nvPr/>
          </p:nvGrpSpPr>
          <p:grpSpPr>
            <a:xfrm>
              <a:off x="1619672" y="3429000"/>
              <a:ext cx="4686628" cy="554253"/>
              <a:chOff x="1619672" y="3429000"/>
              <a:chExt cx="4686628" cy="554253"/>
            </a:xfrm>
          </p:grpSpPr>
          <p:grpSp>
            <p:nvGrpSpPr>
              <p:cNvPr id="13" name="Group 86"/>
              <p:cNvGrpSpPr/>
              <p:nvPr/>
            </p:nvGrpSpPr>
            <p:grpSpPr>
              <a:xfrm>
                <a:off x="1619672" y="3429000"/>
                <a:ext cx="2382372" cy="554253"/>
                <a:chOff x="1619672" y="3429000"/>
                <a:chExt cx="2382372" cy="554253"/>
              </a:xfrm>
            </p:grpSpPr>
            <p:grpSp>
              <p:nvGrpSpPr>
                <p:cNvPr id="14" name="Group 68"/>
                <p:cNvGrpSpPr/>
                <p:nvPr/>
              </p:nvGrpSpPr>
              <p:grpSpPr>
                <a:xfrm>
                  <a:off x="1619672" y="3429000"/>
                  <a:ext cx="1230244" cy="554253"/>
                  <a:chOff x="1619672" y="3234787"/>
                  <a:chExt cx="1230244" cy="554253"/>
                </a:xfrm>
              </p:grpSpPr>
              <p:grpSp>
                <p:nvGrpSpPr>
                  <p:cNvPr id="15" name="Group 59"/>
                  <p:cNvGrpSpPr/>
                  <p:nvPr/>
                </p:nvGrpSpPr>
                <p:grpSpPr>
                  <a:xfrm>
                    <a:off x="1619672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49" name="Picture 14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0" name="Picture 149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1" name="Picture 150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2" name="Picture 151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3" name="Picture 15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4" name="Picture 15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5" name="Picture 15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Group 60"/>
                  <p:cNvGrpSpPr/>
                  <p:nvPr/>
                </p:nvGrpSpPr>
                <p:grpSpPr>
                  <a:xfrm>
                    <a:off x="2195736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42" name="Picture 141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3" name="Picture 14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4" name="Picture 14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5" name="Picture 14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6" name="Picture 14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7" name="Picture 14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Picture 14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7" name="Group 69"/>
                <p:cNvGrpSpPr/>
                <p:nvPr/>
              </p:nvGrpSpPr>
              <p:grpSpPr>
                <a:xfrm>
                  <a:off x="2771800" y="3429000"/>
                  <a:ext cx="1230244" cy="554253"/>
                  <a:chOff x="1619672" y="3234787"/>
                  <a:chExt cx="1230244" cy="554253"/>
                </a:xfrm>
              </p:grpSpPr>
              <p:grpSp>
                <p:nvGrpSpPr>
                  <p:cNvPr id="18" name="Group 59"/>
                  <p:cNvGrpSpPr/>
                  <p:nvPr/>
                </p:nvGrpSpPr>
                <p:grpSpPr>
                  <a:xfrm>
                    <a:off x="1619672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33" name="Picture 13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Picture 13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5" name="Picture 13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6" name="Picture 13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7" name="Picture 13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8" name="Picture 13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9" name="Picture 13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60"/>
                  <p:cNvGrpSpPr/>
                  <p:nvPr/>
                </p:nvGrpSpPr>
                <p:grpSpPr>
                  <a:xfrm>
                    <a:off x="2195736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26" name="Picture 12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7" name="Picture 12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8" name="Picture 12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7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7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1" name="Picture 7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2" name="Picture 7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24" name="Group 87"/>
              <p:cNvGrpSpPr/>
              <p:nvPr/>
            </p:nvGrpSpPr>
            <p:grpSpPr>
              <a:xfrm>
                <a:off x="3923928" y="3429000"/>
                <a:ext cx="2382372" cy="554253"/>
                <a:chOff x="1619672" y="3429000"/>
                <a:chExt cx="2382372" cy="554253"/>
              </a:xfrm>
            </p:grpSpPr>
            <p:grpSp>
              <p:nvGrpSpPr>
                <p:cNvPr id="26" name="Group 68"/>
                <p:cNvGrpSpPr/>
                <p:nvPr/>
              </p:nvGrpSpPr>
              <p:grpSpPr>
                <a:xfrm>
                  <a:off x="1619672" y="3429000"/>
                  <a:ext cx="1230244" cy="554253"/>
                  <a:chOff x="1619672" y="3234787"/>
                  <a:chExt cx="1230244" cy="554253"/>
                </a:xfrm>
              </p:grpSpPr>
              <p:grpSp>
                <p:nvGrpSpPr>
                  <p:cNvPr id="28" name="Group 105"/>
                  <p:cNvGrpSpPr/>
                  <p:nvPr/>
                </p:nvGrpSpPr>
                <p:grpSpPr>
                  <a:xfrm>
                    <a:off x="1619672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15" name="Picture 11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6" name="Picture 11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9" name="Picture 11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Picture 119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Picture 120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0" name="Group 106"/>
                  <p:cNvGrpSpPr/>
                  <p:nvPr/>
                </p:nvGrpSpPr>
                <p:grpSpPr>
                  <a:xfrm>
                    <a:off x="2195736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108" name="Picture 10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Picture 10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Picture 109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1" name="Picture 110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2" name="Picture 111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Picture 11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Picture 11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2" name="Group 69"/>
                <p:cNvGrpSpPr/>
                <p:nvPr/>
              </p:nvGrpSpPr>
              <p:grpSpPr>
                <a:xfrm>
                  <a:off x="2771800" y="3429000"/>
                  <a:ext cx="1230244" cy="554253"/>
                  <a:chOff x="1619672" y="3234787"/>
                  <a:chExt cx="1230244" cy="554253"/>
                </a:xfrm>
              </p:grpSpPr>
              <p:grpSp>
                <p:nvGrpSpPr>
                  <p:cNvPr id="34" name="Group 59"/>
                  <p:cNvGrpSpPr/>
                  <p:nvPr/>
                </p:nvGrpSpPr>
                <p:grpSpPr>
                  <a:xfrm>
                    <a:off x="1619672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99" name="Picture 98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0" name="Picture 99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Picture 100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" name="Picture 101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6" name="Group 60"/>
                  <p:cNvGrpSpPr/>
                  <p:nvPr/>
                </p:nvGrpSpPr>
                <p:grpSpPr>
                  <a:xfrm>
                    <a:off x="2195736" y="3234787"/>
                    <a:ext cx="654180" cy="554253"/>
                    <a:chOff x="1619672" y="3234787"/>
                    <a:chExt cx="654180" cy="554253"/>
                  </a:xfrm>
                </p:grpSpPr>
                <p:pic>
                  <p:nvPicPr>
                    <p:cNvPr id="92" name="Picture 91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0743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32000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Picture 93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157635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" name="Picture 94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182198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Picture 95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24672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59682" y="3250307"/>
                      <a:ext cx="386820" cy="6415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 descr="myoII.tif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/>
                    </a:blip>
                    <a:srcRect l="23259" t="38713"/>
                    <a:stretch>
                      <a:fillRect/>
                    </a:stretch>
                  </p:blipFill>
                  <p:spPr>
                    <a:xfrm rot="16200000">
                      <a:off x="1747022" y="3274870"/>
                      <a:ext cx="386820" cy="641520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38" name="Group 133"/>
            <p:cNvGrpSpPr/>
            <p:nvPr/>
          </p:nvGrpSpPr>
          <p:grpSpPr>
            <a:xfrm>
              <a:off x="4124606" y="3342493"/>
              <a:ext cx="2079926" cy="767898"/>
              <a:chOff x="4124606" y="3342493"/>
              <a:chExt cx="2079926" cy="767898"/>
            </a:xfrm>
          </p:grpSpPr>
          <p:pic>
            <p:nvPicPr>
              <p:cNvPr id="75" name="Picture 74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5156754">
                <a:off x="4064099" y="350159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6" name="Picture 75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4424139" y="365399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7" name="Picture 76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5156754">
                <a:off x="4928195" y="350159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8" name="Picture 77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4705034" y="367221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9" name="Picture 78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255225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0" name="Picture 79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497122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1" name="Picture 80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785154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2" name="Picture 81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4391192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3" name="Picture 82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4704971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4" name="Picture 83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5281035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85" name="Picture 84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5641075" y="3403000"/>
                <a:ext cx="479885" cy="358871"/>
              </a:xfrm>
              <a:prstGeom prst="rect">
                <a:avLst/>
              </a:prstGeom>
            </p:spPr>
          </p:pic>
        </p:grpSp>
        <p:grpSp>
          <p:nvGrpSpPr>
            <p:cNvPr id="40" name="Group 134"/>
            <p:cNvGrpSpPr/>
            <p:nvPr/>
          </p:nvGrpSpPr>
          <p:grpSpPr>
            <a:xfrm rot="10800000">
              <a:off x="1547665" y="3356992"/>
              <a:ext cx="2079926" cy="767898"/>
              <a:chOff x="4124606" y="3342493"/>
              <a:chExt cx="2079926" cy="767898"/>
            </a:xfrm>
          </p:grpSpPr>
          <p:pic>
            <p:nvPicPr>
              <p:cNvPr id="64" name="Picture 63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5156754">
                <a:off x="4064099" y="350159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65" name="Picture 64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4424139" y="365399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66" name="Picture 65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5156754">
                <a:off x="4928195" y="350159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67" name="Picture 66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4705034" y="3672212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68" name="Picture 67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255225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69" name="Picture 68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497122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0" name="Picture 69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7192094">
                <a:off x="5785154" y="3691013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1" name="Picture 70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4391192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2" name="Picture 71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4704971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3" name="Picture 72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5281035" y="3403000"/>
                <a:ext cx="479885" cy="358871"/>
              </a:xfrm>
              <a:prstGeom prst="rect">
                <a:avLst/>
              </a:prstGeom>
            </p:spPr>
          </p:pic>
          <p:pic>
            <p:nvPicPr>
              <p:cNvPr id="74" name="Picture 73" descr="myoII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</a:blip>
              <a:srcRect r="4795" b="65715"/>
              <a:stretch>
                <a:fillRect/>
              </a:stretch>
            </p:blipFill>
            <p:spPr>
              <a:xfrm rot="3606060">
                <a:off x="5641075" y="3403000"/>
                <a:ext cx="479885" cy="358871"/>
              </a:xfrm>
              <a:prstGeom prst="rect">
                <a:avLst/>
              </a:prstGeom>
            </p:spPr>
          </p:pic>
        </p:grpSp>
      </p:grpSp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4247456" y="4077072"/>
            <a:ext cx="4896544" cy="2018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Tail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diameter: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2nm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Backbone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diameter: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16.3nm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with packed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myosin heads: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20.3nm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Thick filaments length: 1.6µm</a:t>
            </a:r>
          </a:p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294 myosin molecules (588 heads). </a:t>
            </a:r>
          </a:p>
          <a:p>
            <a:pPr>
              <a:lnSpc>
                <a:spcPts val="25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3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myosins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/crown, spaced at 14.3nm interval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4427984" y="620688"/>
            <a:ext cx="4320480" cy="3240360"/>
            <a:chOff x="4427984" y="836712"/>
            <a:chExt cx="4320480" cy="3240360"/>
          </a:xfrm>
        </p:grpSpPr>
        <p:grpSp>
          <p:nvGrpSpPr>
            <p:cNvPr id="141" name="Group 29"/>
            <p:cNvGrpSpPr/>
            <p:nvPr/>
          </p:nvGrpSpPr>
          <p:grpSpPr>
            <a:xfrm>
              <a:off x="4427984" y="836712"/>
              <a:ext cx="4320480" cy="3197969"/>
              <a:chOff x="4427984" y="836712"/>
              <a:chExt cx="4320480" cy="3197969"/>
            </a:xfrm>
          </p:grpSpPr>
          <p:grpSp>
            <p:nvGrpSpPr>
              <p:cNvPr id="157" name="Group 24"/>
              <p:cNvGrpSpPr/>
              <p:nvPr/>
            </p:nvGrpSpPr>
            <p:grpSpPr>
              <a:xfrm>
                <a:off x="4427984" y="836712"/>
                <a:ext cx="4320480" cy="2952328"/>
                <a:chOff x="6732240" y="620688"/>
                <a:chExt cx="4320480" cy="2952328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6732240" y="620688"/>
                  <a:ext cx="4320480" cy="2952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60" name="Picture 159" descr="MyosinHead.gif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662" t="5600" r="4170" b="4801"/>
                <a:stretch>
                  <a:fillRect/>
                </a:stretch>
              </p:blipFill>
              <p:spPr>
                <a:xfrm>
                  <a:off x="6732240" y="620688"/>
                  <a:ext cx="4305478" cy="2952328"/>
                </a:xfrm>
                <a:prstGeom prst="rect">
                  <a:avLst/>
                </a:prstGeom>
              </p:spPr>
            </p:pic>
          </p:grpSp>
          <p:sp>
            <p:nvSpPr>
              <p:cNvPr id="158" name="Rectangle 157"/>
              <p:cNvSpPr/>
              <p:nvPr/>
            </p:nvSpPr>
            <p:spPr>
              <a:xfrm>
                <a:off x="4427984" y="3573016"/>
                <a:ext cx="432048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Rayment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et al. Structure of the </a:t>
                </a:r>
                <a:r>
                  <a:rPr lang="en-GB" sz="12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actin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-myosin complex  and its implications for muscle contraction. Science</a:t>
                </a:r>
                <a:r>
                  <a:rPr lang="en-GB" sz="1200" i="1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 1993</a:t>
                </a:r>
                <a:r>
                  <a:rPr lang="en-GB" sz="12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cs typeface="+mn-cs"/>
                  </a:rPr>
                  <a:t> </a:t>
                </a:r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4427984" y="836712"/>
              <a:ext cx="4320480" cy="324036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7620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Thin Filaments: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Actin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l="24200"/>
          <a:stretch>
            <a:fillRect/>
          </a:stretch>
        </p:blipFill>
        <p:spPr bwMode="auto">
          <a:xfrm rot="5400000">
            <a:off x="1495130" y="2617438"/>
            <a:ext cx="2481004" cy="295200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40904" y="2636912"/>
            <a:ext cx="439248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Filaments made by polymerisation of G-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actin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(43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kDa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globular protein)</a:t>
            </a:r>
          </a:p>
          <a:p>
            <a:pPr>
              <a:lnSpc>
                <a:spcPts val="2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Thin filament length: 1.1 µm. Length regulated by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nebulin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tropomodulin</a:t>
            </a: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ts val="2000"/>
              </a:lnSpc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Titin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 is a large elastic and extensible protein that links the thick filaments to the Z-line, thus ensuring that the thick filaments remain centred in the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sarcomere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DejaVu Sans" charset="0"/>
                <a:cs typeface="DejaVu Sans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1242000" y="1674000"/>
            <a:ext cx="2160240" cy="11521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510000" y="2106000"/>
            <a:ext cx="1008112" cy="4320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 t="10122" b="72310"/>
          <a:stretch>
            <a:fillRect/>
          </a:stretch>
        </p:blipFill>
        <p:spPr bwMode="auto">
          <a:xfrm>
            <a:off x="1331640" y="936104"/>
            <a:ext cx="717073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 flipH="1">
            <a:off x="2749624" y="260648"/>
            <a:ext cx="135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Tropomyosin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 flipH="1">
            <a:off x="4394274" y="311448"/>
            <a:ext cx="1720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1600" b="1" baseline="30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-binding sites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 flipH="1">
            <a:off x="2374974" y="638473"/>
            <a:ext cx="5238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649611" y="859136"/>
            <a:ext cx="282575" cy="39687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351286" y="513061"/>
            <a:ext cx="355600" cy="53975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468886" y="532111"/>
            <a:ext cx="282575" cy="86360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H="1">
            <a:off x="4916561" y="544811"/>
            <a:ext cx="695325" cy="936625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 flipH="1">
            <a:off x="6702499" y="636886"/>
            <a:ext cx="1685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Troponin complex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7513711" y="859136"/>
            <a:ext cx="0" cy="36195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1364</Words>
  <Application>Microsoft Office PowerPoint</Application>
  <PresentationFormat>On-screen Show (4:3)</PresentationFormat>
  <Paragraphs>314</Paragraphs>
  <Slides>32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neuromuscular junction</vt:lpstr>
      <vt:lpstr>T-tubule, SR junction and Ca2+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vcaorsi</dc:creator>
  <cp:lastModifiedBy>Shiel, Nuala</cp:lastModifiedBy>
  <cp:revision>84</cp:revision>
  <dcterms:created xsi:type="dcterms:W3CDTF">2013-02-18T10:42:01Z</dcterms:created>
  <dcterms:modified xsi:type="dcterms:W3CDTF">2013-03-07T14:23:04Z</dcterms:modified>
</cp:coreProperties>
</file>