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8"/>
  </p:notesMasterIdLst>
  <p:sldIdLst>
    <p:sldId id="270" r:id="rId2"/>
    <p:sldId id="363" r:id="rId3"/>
    <p:sldId id="330" r:id="rId4"/>
    <p:sldId id="304" r:id="rId5"/>
    <p:sldId id="331" r:id="rId6"/>
    <p:sldId id="310" r:id="rId7"/>
    <p:sldId id="259" r:id="rId8"/>
    <p:sldId id="256" r:id="rId9"/>
    <p:sldId id="308" r:id="rId10"/>
    <p:sldId id="287" r:id="rId11"/>
    <p:sldId id="291" r:id="rId12"/>
    <p:sldId id="289" r:id="rId13"/>
    <p:sldId id="369" r:id="rId14"/>
    <p:sldId id="305" r:id="rId15"/>
    <p:sldId id="296" r:id="rId16"/>
    <p:sldId id="301" r:id="rId17"/>
    <p:sldId id="261" r:id="rId18"/>
    <p:sldId id="354" r:id="rId19"/>
    <p:sldId id="355" r:id="rId20"/>
    <p:sldId id="315" r:id="rId21"/>
    <p:sldId id="316" r:id="rId22"/>
    <p:sldId id="314" r:id="rId23"/>
    <p:sldId id="338" r:id="rId24"/>
    <p:sldId id="317" r:id="rId25"/>
    <p:sldId id="339" r:id="rId26"/>
    <p:sldId id="328" r:id="rId27"/>
    <p:sldId id="322" r:id="rId28"/>
    <p:sldId id="323" r:id="rId29"/>
    <p:sldId id="321" r:id="rId30"/>
    <p:sldId id="329" r:id="rId31"/>
    <p:sldId id="324" r:id="rId32"/>
    <p:sldId id="332" r:id="rId33"/>
    <p:sldId id="333" r:id="rId34"/>
    <p:sldId id="364" r:id="rId35"/>
    <p:sldId id="335" r:id="rId36"/>
    <p:sldId id="336" r:id="rId37"/>
    <p:sldId id="337" r:id="rId38"/>
    <p:sldId id="325" r:id="rId39"/>
    <p:sldId id="342" r:id="rId40"/>
    <p:sldId id="340" r:id="rId41"/>
    <p:sldId id="343" r:id="rId42"/>
    <p:sldId id="347" r:id="rId43"/>
    <p:sldId id="353" r:id="rId44"/>
    <p:sldId id="356" r:id="rId45"/>
    <p:sldId id="357" r:id="rId46"/>
    <p:sldId id="358" r:id="rId47"/>
    <p:sldId id="359" r:id="rId48"/>
    <p:sldId id="269" r:id="rId49"/>
    <p:sldId id="371" r:id="rId50"/>
    <p:sldId id="367" r:id="rId51"/>
    <p:sldId id="365" r:id="rId52"/>
    <p:sldId id="366" r:id="rId53"/>
    <p:sldId id="372" r:id="rId54"/>
    <p:sldId id="352" r:id="rId55"/>
    <p:sldId id="368" r:id="rId56"/>
    <p:sldId id="370" r:id="rId57"/>
  </p:sldIdLst>
  <p:sldSz cx="10287000" cy="6858000" type="35mm"/>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66"/>
    <a:srgbClr val="00CCFF"/>
    <a:srgbClr val="FF6600"/>
    <a:srgbClr val="0066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28" autoAdjust="0"/>
  </p:normalViewPr>
  <p:slideViewPr>
    <p:cSldViewPr>
      <p:cViewPr>
        <p:scale>
          <a:sx n="50" d="100"/>
          <a:sy n="50" d="100"/>
        </p:scale>
        <p:origin x="-492" y="-120"/>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62"/>
    </p:cViewPr>
  </p:sorterViewPr>
  <p:notesViewPr>
    <p:cSldViewPr>
      <p:cViewPr>
        <p:scale>
          <a:sx n="100" d="100"/>
          <a:sy n="100" d="100"/>
        </p:scale>
        <p:origin x="-918" y="7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931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9396"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p:spPr>
      </p:sp>
      <p:sp>
        <p:nvSpPr>
          <p:cNvPr id="931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31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931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928C094-4C31-4E6D-A256-238E6CD89D03}" type="slidenum">
              <a:rPr lang="en-US"/>
              <a:pPr>
                <a:defRPr/>
              </a:pPr>
              <a:t>‹#›</a:t>
            </a:fld>
            <a:endParaRPr lang="en-US"/>
          </a:p>
        </p:txBody>
      </p:sp>
    </p:spTree>
    <p:extLst>
      <p:ext uri="{BB962C8B-B14F-4D97-AF65-F5344CB8AC3E}">
        <p14:creationId xmlns:p14="http://schemas.microsoft.com/office/powerpoint/2010/main" val="21161640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4438989A-AFB7-46EF-B4C5-49B187BB3A62}" type="slidenum">
              <a:rPr lang="en-US" smtClean="0"/>
              <a:pPr/>
              <a:t>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C8D5E41E-035B-4774-9012-7A50574E5E9C}" type="slidenum">
              <a:rPr lang="en-US" smtClean="0"/>
              <a:pPr/>
              <a:t>10</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0A7AC3FD-A24D-4839-B876-76233BE06B23}" type="slidenum">
              <a:rPr lang="en-US" smtClean="0"/>
              <a:pPr/>
              <a:t>11</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046A126F-B03D-454D-BDD2-E8760E372CA2}" type="slidenum">
              <a:rPr lang="en-US" smtClean="0"/>
              <a:pPr/>
              <a:t>12</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9BC21221-A146-491A-995D-28520658D616}" type="slidenum">
              <a:rPr lang="en-US" smtClean="0"/>
              <a:pPr/>
              <a:t>14</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smtClean="0"/>
              <a:t>In SLE, genetic factors increase B cell reactivity so that it can directly result in autoantibody production and end organ damage. It can also increase the capacity of B cells to enhance the function of a variety of other cells that contribute to B cell responses. In addition, a variety of genetic factors can directly alter the function of T cells and antigen-presenting cells as well as the production of cytokines or the availability of endogenous antigens that can contribute to the likelihood that enhanced B cell responsiveness will lead to autoimmunity and end organ damage.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CDF3D560-C09F-40EB-B74B-820DB4C6DFD5}" type="slidenum">
              <a:rPr lang="en-US" smtClean="0"/>
              <a:pPr/>
              <a:t>15</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DB970F89-DFDF-4804-8BC3-F55234E7F608}" type="slidenum">
              <a:rPr lang="en-US" smtClean="0"/>
              <a:pPr/>
              <a:t>16</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4D85DD8-BBF3-4D01-97DB-28F4A6E43007}" type="slidenum">
              <a:rPr lang="en-US" smtClean="0"/>
              <a:pPr/>
              <a:t>17</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4F7E95C-733E-4E97-9164-B612BB790176}" type="slidenum">
              <a:rPr lang="en-US" smtClean="0"/>
              <a:pPr/>
              <a:t>18</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F2CC5B7C-D45E-4234-871B-4E647FCF45C6}" type="slidenum">
              <a:rPr lang="en-US" smtClean="0"/>
              <a:pPr/>
              <a:t>19</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05390A15-5BBC-4372-B22E-66B0A278A597}" type="slidenum">
              <a:rPr lang="en-US" smtClean="0"/>
              <a:pPr/>
              <a:t>20</a:t>
            </a:fld>
            <a:endParaRPr lang="en-US" smtClean="0"/>
          </a:p>
        </p:txBody>
      </p:sp>
      <p:sp>
        <p:nvSpPr>
          <p:cNvPr id="82947" name="Slide Image Placeholder 1"/>
          <p:cNvSpPr>
            <a:spLocks noGrp="1" noRot="1" noChangeAspect="1" noTextEdit="1"/>
          </p:cNvSpPr>
          <p:nvPr>
            <p:ph type="sldImg"/>
          </p:nvPr>
        </p:nvSpPr>
        <p:spPr>
          <a:ln/>
        </p:spPr>
      </p:sp>
      <p:sp>
        <p:nvSpPr>
          <p:cNvPr id="82948" name="Notes Placeholder 2"/>
          <p:cNvSpPr>
            <a:spLocks noGrp="1"/>
          </p:cNvSpPr>
          <p:nvPr>
            <p:ph type="body" idx="1"/>
          </p:nvPr>
        </p:nvSpPr>
        <p:spPr>
          <a:xfrm>
            <a:off x="685800" y="4344988"/>
            <a:ext cx="5486400" cy="4114800"/>
          </a:xfrm>
          <a:noFill/>
          <a:ln/>
        </p:spPr>
        <p:txBody>
          <a:bodyPr/>
          <a:lstStyle/>
          <a:p>
            <a:r>
              <a:rPr lang="en-GB" smtClean="0"/>
              <a:t>The starting point of my lecture is a clinical problem.  It is critical to appreciate the heterogeneity of SSc.  This is a prototypic fibrotic disease that is also known by the synonym scleroderma since in almost all cases there is hardening or thickening opf the skin.  However the extent and pattern of this skin change differs between patients and forms the basis of the most widely used classification system in to two major subsets.</a:t>
            </a:r>
          </a:p>
          <a:p>
            <a:endParaRPr lang="en-GB" smtClean="0"/>
          </a:p>
          <a:p>
            <a:r>
              <a:rPr lang="en-GB" smtClean="0"/>
              <a:t>Approximately 2/3 of cases have limited cutaneous SSc with skin changes mainly in the face and extremities and sparing the chest and abdominal wall.  This is not a benign disorder and very often  has severe associated vascular disease leading to digital ulceration or infarction.  </a:t>
            </a:r>
          </a:p>
          <a:p>
            <a:endParaRPr lang="en-GB" smtClean="0"/>
          </a:p>
          <a:p>
            <a:r>
              <a:rPr lang="en-GB" smtClean="0"/>
              <a:t>The remaining cases of SSc are classified to the diffuse subset.  This typical case shows inflammation and sclerosis of skin over the arms, chest wall and in a more extensive pattern over the face.</a:t>
            </a:r>
          </a:p>
          <a:p>
            <a:endParaRPr lang="en-GB" smtClean="0"/>
          </a:p>
          <a:p>
            <a:endParaRPr lang="en-GB" smtClean="0"/>
          </a:p>
          <a:p>
            <a:endParaRPr lang="en-GB" smtClean="0"/>
          </a:p>
          <a:p>
            <a:endParaRPr lang="en-US" smtClean="0"/>
          </a:p>
        </p:txBody>
      </p:sp>
      <p:sp>
        <p:nvSpPr>
          <p:cNvPr id="8294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A91AEE0-A3AA-405F-91EC-BCEFB44F51F4}" type="slidenum">
              <a:rPr lang="en-GB" sz="1200">
                <a:latin typeface="Arial" charset="0"/>
              </a:rPr>
              <a:pPr algn="r"/>
              <a:t>20</a:t>
            </a:fld>
            <a:endParaRPr lang="en-GB" sz="12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9BA152F-E26D-4F92-850B-E00C3CAF7003}" type="slidenum">
              <a:rPr lang="en-US" smtClean="0"/>
              <a:pPr/>
              <a:t>2</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F6FFED6A-C7BE-4210-84CD-6FB3AE3BCB76}" type="slidenum">
              <a:rPr lang="en-US" smtClean="0"/>
              <a:pPr/>
              <a:t>21</a:t>
            </a:fld>
            <a:endParaRPr lang="en-US" smtClean="0"/>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xfrm>
            <a:off x="685800" y="4344988"/>
            <a:ext cx="5486400" cy="4114800"/>
          </a:xfrm>
          <a:noFill/>
          <a:ln/>
        </p:spPr>
        <p:txBody>
          <a:bodyPr/>
          <a:lstStyle/>
          <a:p>
            <a:r>
              <a:rPr lang="en-GB" smtClean="0"/>
              <a:t>The starting point of my lecture is a clinical problem.  It is critical to appreciate the heterogeneity of SSc.  This is a prototypic fibrotic disease that is also known by the synonym scleroderma since in almost all cases there is hardening or thickening opf the skin.  However the extent and pattern of this skin change differs between patients and forms the basis of the most widely used classification system in to two major subsets.</a:t>
            </a:r>
          </a:p>
          <a:p>
            <a:endParaRPr lang="en-GB" smtClean="0"/>
          </a:p>
          <a:p>
            <a:r>
              <a:rPr lang="en-GB" smtClean="0"/>
              <a:t>Approximately 2/3 of cases have limited cutaneous SSc with skin changes mainly in the face and extremities and sparing the chest and abdominal wall.  This is not a benign disorder and very often  has severe associated vascular disease leading to digital ulceration or infarction.  </a:t>
            </a:r>
          </a:p>
          <a:p>
            <a:endParaRPr lang="en-GB" smtClean="0"/>
          </a:p>
          <a:p>
            <a:r>
              <a:rPr lang="en-GB" smtClean="0"/>
              <a:t>The remaining cases of SSc are classified to the diffuse subset.  This typical case shows inflammation and sclerosis of skin over the arms, chest wall and in a more extensive pattern over the face.</a:t>
            </a:r>
          </a:p>
          <a:p>
            <a:endParaRPr lang="en-GB" smtClean="0"/>
          </a:p>
          <a:p>
            <a:endParaRPr lang="en-GB" smtClean="0"/>
          </a:p>
          <a:p>
            <a:endParaRPr lang="en-GB" smtClean="0"/>
          </a:p>
          <a:p>
            <a:endParaRPr lang="en-US" smtClean="0"/>
          </a:p>
        </p:txBody>
      </p:sp>
      <p:sp>
        <p:nvSpPr>
          <p:cNvPr id="8397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8960DE4-A84E-4C79-8BC6-D4BD7ADD0274}" type="slidenum">
              <a:rPr lang="en-GB" sz="1200">
                <a:latin typeface="Arial" charset="0"/>
              </a:rPr>
              <a:pPr algn="r"/>
              <a:t>21</a:t>
            </a:fld>
            <a:endParaRPr lang="en-GB" sz="120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264A4437-7670-41EF-B2FE-D5415B4AB92A}" type="slidenum">
              <a:rPr lang="en-US" smtClean="0"/>
              <a:pPr/>
              <a:t>22</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4EF2F59-E537-42DB-8BE4-BBE944882DAC}" type="slidenum">
              <a:rPr lang="en-US" smtClean="0"/>
              <a:pPr/>
              <a:t>23</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4B7EC46-B81F-4639-8693-F5BC0457BE9D}" type="slidenum">
              <a:rPr lang="en-US" smtClean="0"/>
              <a:pPr/>
              <a:t>24</a:t>
            </a:fld>
            <a:endParaRPr lang="en-US" smtClean="0"/>
          </a:p>
        </p:txBody>
      </p:sp>
      <p:sp>
        <p:nvSpPr>
          <p:cNvPr id="86019" name="Slide Image Placeholder 1"/>
          <p:cNvSpPr>
            <a:spLocks noGrp="1" noRot="1" noChangeAspect="1" noTextEdit="1"/>
          </p:cNvSpPr>
          <p:nvPr>
            <p:ph type="sldImg"/>
          </p:nvPr>
        </p:nvSpPr>
        <p:spPr>
          <a:xfrm>
            <a:off x="836613" y="684213"/>
            <a:ext cx="5143500" cy="3429000"/>
          </a:xfrm>
          <a:ln/>
        </p:spPr>
      </p:sp>
      <p:sp>
        <p:nvSpPr>
          <p:cNvPr id="86020" name="Notes Placeholder 2"/>
          <p:cNvSpPr>
            <a:spLocks noGrp="1"/>
          </p:cNvSpPr>
          <p:nvPr>
            <p:ph type="body" idx="1"/>
          </p:nvPr>
        </p:nvSpPr>
        <p:spPr>
          <a:xfrm>
            <a:off x="685800" y="4344988"/>
            <a:ext cx="5486400" cy="4114800"/>
          </a:xfrm>
          <a:noFill/>
          <a:ln/>
        </p:spPr>
        <p:txBody>
          <a:bodyPr/>
          <a:lstStyle/>
          <a:p>
            <a:r>
              <a:rPr lang="en-GB" smtClean="0"/>
              <a:t>Mortality arises frm a range of visceral manifestations.  All can occur in either subset although for most they are more common in dcSSc</a:t>
            </a:r>
            <a:endParaRPr lang="en-US" smtClean="0"/>
          </a:p>
        </p:txBody>
      </p:sp>
      <p:sp>
        <p:nvSpPr>
          <p:cNvPr id="860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06973FE-4EB7-40D1-AA1C-F46D917A7F6A}" type="slidenum">
              <a:rPr lang="en-GB" sz="1200">
                <a:latin typeface="Arial" charset="0"/>
              </a:rPr>
              <a:pPr algn="r"/>
              <a:t>24</a:t>
            </a:fld>
            <a:endParaRPr lang="en-GB" sz="12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D52703D-DE62-49AE-8403-0CAFB569079A}" type="slidenum">
              <a:rPr lang="en-US" smtClean="0"/>
              <a:pPr/>
              <a:t>25</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4975338-F98A-4234-9F67-317163779905}" type="slidenum">
              <a:rPr lang="en-US" smtClean="0"/>
              <a:pPr/>
              <a:t>26</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E0C93123-7BAC-4FA3-B950-568D6C8623CD}" type="slidenum">
              <a:rPr lang="en-US" smtClean="0"/>
              <a:pPr/>
              <a:t>27</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A700D64D-434D-4DE5-9FC7-437A8B1EA73C}" type="slidenum">
              <a:rPr lang="en-US" smtClean="0"/>
              <a:pPr/>
              <a:t>28</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970EBF49-2E0B-4529-93D6-ED0B5519655B}" type="slidenum">
              <a:rPr lang="en-US" smtClean="0"/>
              <a:pPr/>
              <a:t>29</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ADF9B62D-D399-499F-B87D-2AE1FA8EC2C9}" type="slidenum">
              <a:rPr lang="en-US" smtClean="0"/>
              <a:pPr/>
              <a:t>30</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7C2853E6-E537-4617-8ADC-038C0EE7A23C}" type="slidenum">
              <a:rPr lang="en-US" smtClean="0"/>
              <a:pPr/>
              <a:t>3</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86CBA4A-E3A4-42DB-8816-6477CE4EB1A3}" type="slidenum">
              <a:rPr lang="en-US" smtClean="0"/>
              <a:pPr/>
              <a:t>31</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9D55A370-FC4B-470E-95E9-0282548AFD4E}" type="slidenum">
              <a:rPr lang="en-US" smtClean="0"/>
              <a:pPr/>
              <a:t>32</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79633C38-7E0A-476F-8E67-B8878C7E8FB7}" type="slidenum">
              <a:rPr lang="en-US" smtClean="0"/>
              <a:pPr/>
              <a:t>33</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8380F12-02EE-4D26-9BE9-C9AB1BBB5983}" type="slidenum">
              <a:rPr lang="en-US" smtClean="0"/>
              <a:pPr/>
              <a:t>35</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BA1EE17D-2E09-426F-BAC8-1608887117E2}" type="slidenum">
              <a:rPr lang="en-US" smtClean="0"/>
              <a:pPr/>
              <a:t>36</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686FD138-1907-441D-8435-7169698D03C5}" type="slidenum">
              <a:rPr lang="en-US" smtClean="0"/>
              <a:pPr/>
              <a:t>37</a:t>
            </a:fld>
            <a:endParaRPr lang="en-US" smtClean="0"/>
          </a:p>
        </p:txBody>
      </p:sp>
      <p:sp>
        <p:nvSpPr>
          <p:cNvPr id="99331" name="Slide Image Placeholder 1"/>
          <p:cNvSpPr>
            <a:spLocks noGrp="1" noRot="1" noChangeAspect="1" noTextEdit="1"/>
          </p:cNvSpPr>
          <p:nvPr>
            <p:ph type="sldImg"/>
          </p:nvPr>
        </p:nvSpPr>
        <p:spPr>
          <a:ln/>
        </p:spPr>
      </p:sp>
      <p:sp>
        <p:nvSpPr>
          <p:cNvPr id="99332" name="Notes Placeholder 2"/>
          <p:cNvSpPr>
            <a:spLocks noGrp="1"/>
          </p:cNvSpPr>
          <p:nvPr>
            <p:ph type="body" idx="1"/>
          </p:nvPr>
        </p:nvSpPr>
        <p:spPr>
          <a:noFill/>
          <a:ln/>
        </p:spPr>
        <p:txBody>
          <a:bodyPr/>
          <a:lstStyle/>
          <a:p>
            <a:pPr eaLnBrk="1" hangingPunct="1"/>
            <a:endParaRPr lang="en-US" smtClean="0"/>
          </a:p>
        </p:txBody>
      </p:sp>
      <p:sp>
        <p:nvSpPr>
          <p:cNvPr id="9933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C000658-74BC-4F44-8793-C8DF64B35CBC}" type="slidenum">
              <a:rPr lang="en-GB" sz="1200">
                <a:latin typeface="Times New Roman" pitchFamily="18" charset="0"/>
              </a:rPr>
              <a:pPr algn="r"/>
              <a:t>37</a:t>
            </a:fld>
            <a:endParaRPr lang="en-GB" sz="120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D00B162-D56E-48FB-8788-359F1E78F803}" type="slidenum">
              <a:rPr lang="en-US" smtClean="0"/>
              <a:pPr/>
              <a:t>38</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CE4B8C7-3D59-436A-83C5-F8BF6ED3518D}" type="slidenum">
              <a:rPr lang="en-US" smtClean="0"/>
              <a:pPr/>
              <a:t>39</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914400" y="4343400"/>
            <a:ext cx="5029200" cy="4114800"/>
          </a:xfrm>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27DBF27-9E13-45FA-ABAE-D6362A7B92F5}" type="slidenum">
              <a:rPr lang="en-US" smtClean="0"/>
              <a:pPr/>
              <a:t>40</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A872CBE8-AC05-4F4D-A85E-51E1C5390E67}" type="slidenum">
              <a:rPr lang="en-US" smtClean="0"/>
              <a:pPr/>
              <a:t>41</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xfrm>
            <a:off x="914400" y="4343400"/>
            <a:ext cx="5029200" cy="4114800"/>
          </a:xfrm>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AAEAF80E-6E28-4092-A9E4-1F21B90BB77D}" type="slidenum">
              <a:rPr lang="en-US" smtClean="0"/>
              <a:pPr/>
              <a:t>4</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D2217902-02EF-473E-ADD6-9DB761C88835}" type="slidenum">
              <a:rPr lang="en-US" smtClean="0"/>
              <a:pPr/>
              <a:t>42</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4EBD1D0-D8AA-4315-8E43-C05FB167C6D0}" type="slidenum">
              <a:rPr lang="en-US" smtClean="0"/>
              <a:pPr/>
              <a:t>43</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xfrm>
            <a:off x="914400" y="4343400"/>
            <a:ext cx="5029200" cy="4114800"/>
          </a:xfrm>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02B33CFA-412F-4ED2-B540-904C9B6C68D2}" type="slidenum">
              <a:rPr lang="en-US" smtClean="0"/>
              <a:pPr/>
              <a:t>44</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83984622-6FBF-41AE-B08D-CACD62090F22}" type="slidenum">
              <a:rPr lang="en-US" smtClean="0"/>
              <a:pPr/>
              <a:t>45</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3CF36903-76AC-43FB-B5A8-AD98751D9929}" type="slidenum">
              <a:rPr lang="en-US" smtClean="0"/>
              <a:pPr/>
              <a:t>46</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2CDB6AB6-4699-4F9B-9799-57D84A405AD2}" type="slidenum">
              <a:rPr lang="en-US" smtClean="0"/>
              <a:pPr/>
              <a:t>47</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EE6B55B5-05AC-4F93-A907-0A8FDFD3DDAD}" type="slidenum">
              <a:rPr lang="en-US" smtClean="0"/>
              <a:pPr/>
              <a:t>48</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DC19F620-B101-4FDB-BD63-87DA3499B5B9}" type="slidenum">
              <a:rPr lang="en-US" smtClean="0"/>
              <a:pPr/>
              <a:t>51</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C82E3AC3-1785-4FFA-928E-B8272961F989}" type="slidenum">
              <a:rPr lang="en-US" smtClean="0"/>
              <a:pPr/>
              <a:t>52</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8176C2CD-9634-4BDE-9161-446D4DD51F6A}" type="slidenum">
              <a:rPr lang="en-US" smtClean="0"/>
              <a:pPr/>
              <a:t>53</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914400" y="4343400"/>
            <a:ext cx="5029200" cy="4114800"/>
          </a:xfrm>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0AB93AB0-D477-44FD-836E-50C2C7D510E1}" type="slidenum">
              <a:rPr lang="en-US" smtClean="0"/>
              <a:pPr/>
              <a:t>5</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D367783E-1408-4B37-86C3-D13F1E9CF7C8}" type="slidenum">
              <a:rPr lang="en-US" smtClean="0"/>
              <a:pPr/>
              <a:t>54</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xfrm>
            <a:off x="914400" y="4343400"/>
            <a:ext cx="5029200" cy="4114800"/>
          </a:xfrm>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8654DB08-B805-40F7-9C49-E8D172D01C06}" type="slidenum">
              <a:rPr lang="en-US" smtClean="0"/>
              <a:pPr/>
              <a:t>55</a:t>
            </a:fld>
            <a:endParaRPr lang="en-US" smtClean="0"/>
          </a:p>
        </p:txBody>
      </p:sp>
      <p:sp>
        <p:nvSpPr>
          <p:cNvPr id="76803" name="Rectangle 2"/>
          <p:cNvSpPr>
            <a:spLocks noGrp="1" noRot="1" noChangeAspect="1" noChangeArrowheads="1" noTextEdit="1"/>
          </p:cNvSpPr>
          <p:nvPr>
            <p:ph type="sldImg"/>
          </p:nvPr>
        </p:nvSpPr>
        <p:spPr>
          <a:xfrm>
            <a:off x="1077913" y="914400"/>
            <a:ext cx="4702175" cy="3135313"/>
          </a:xfrm>
          <a:solidFill>
            <a:srgbClr val="FFFFFF"/>
          </a:solidFill>
          <a:ln/>
        </p:spPr>
      </p:sp>
      <p:sp>
        <p:nvSpPr>
          <p:cNvPr id="76804" name="Rectangle 3"/>
          <p:cNvSpPr>
            <a:spLocks noGrp="1" noChangeArrowheads="1"/>
          </p:cNvSpPr>
          <p:nvPr>
            <p:ph type="body" idx="1"/>
          </p:nvPr>
        </p:nvSpPr>
        <p:spPr>
          <a:xfrm>
            <a:off x="1046163" y="4352925"/>
            <a:ext cx="4770437" cy="3479800"/>
          </a:xfrm>
          <a:noFill/>
          <a:ln/>
        </p:spPr>
        <p:txBody>
          <a:bodyPr wrap="none" anchor="ct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7F91B7DD-DE2D-47B7-83D9-266516CB8023}" type="slidenum">
              <a:rPr lang="en-US" smtClean="0"/>
              <a:pPr/>
              <a:t>56</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60BA942-8CE0-4F87-8DD4-4BB43723DCFA}" type="slidenum">
              <a:rPr lang="en-US" smtClean="0"/>
              <a:pPr/>
              <a:t>6</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950FAEA9-B2F1-4898-9FB5-A91A9A7DB5B8}" type="slidenum">
              <a:rPr lang="en-US" smtClean="0"/>
              <a:pPr/>
              <a:t>7</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2C751E58-3774-4BB9-877A-53FC0CD9DADF}" type="slidenum">
              <a:rPr lang="en-US" smtClean="0"/>
              <a:pPr/>
              <a:t>8</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r>
              <a:rPr lang="en-US" smtClean="0"/>
              <a:t>For a number of genes we have amassed good data to suggest that they contribute to SLE susceptibility. In this section we summarise key candidates that are the subject of active research. For some, such as the </a:t>
            </a:r>
            <a:r>
              <a:rPr lang="en-US" i="1" smtClean="0"/>
              <a:t>MHC</a:t>
            </a:r>
            <a:r>
              <a:rPr lang="en-US" smtClean="0"/>
              <a:t> and </a:t>
            </a:r>
            <a:r>
              <a:rPr lang="en-US" i="1" smtClean="0"/>
              <a:t>Fc  receptors</a:t>
            </a:r>
            <a:r>
              <a:rPr lang="en-US" smtClean="0"/>
              <a:t>, the evidence is compelling, for others such as </a:t>
            </a:r>
            <a:r>
              <a:rPr lang="en-US" i="1" smtClean="0"/>
              <a:t>PDCD1</a:t>
            </a:r>
            <a:r>
              <a:rPr lang="en-US" smtClean="0"/>
              <a:t> or </a:t>
            </a:r>
            <a:r>
              <a:rPr lang="en-US" i="1" smtClean="0"/>
              <a:t>CRP</a:t>
            </a:r>
            <a:r>
              <a:rPr lang="en-US" smtClean="0"/>
              <a:t> more work is required. The broad range of immunological function of these genes highlights the complexity of lupus pathogenesis. To some extent they may be grouped into functional categories. </a:t>
            </a:r>
            <a:r>
              <a:rPr lang="en-US" i="1" smtClean="0"/>
              <a:t>C1q</a:t>
            </a:r>
            <a:r>
              <a:rPr lang="en-US" smtClean="0"/>
              <a:t>, </a:t>
            </a:r>
            <a:r>
              <a:rPr lang="en-US" i="1" smtClean="0"/>
              <a:t>MBL</a:t>
            </a:r>
            <a:r>
              <a:rPr lang="en-US" smtClean="0"/>
              <a:t> and </a:t>
            </a:r>
            <a:r>
              <a:rPr lang="en-US" i="1" smtClean="0"/>
              <a:t>CRP</a:t>
            </a:r>
            <a:r>
              <a:rPr lang="en-US" smtClean="0"/>
              <a:t> may affect availability of nuclear antigens; </a:t>
            </a:r>
            <a:r>
              <a:rPr lang="en-US" i="1" smtClean="0"/>
              <a:t>IRF5</a:t>
            </a:r>
            <a:r>
              <a:rPr lang="en-US" smtClean="0"/>
              <a:t>, </a:t>
            </a:r>
            <a:r>
              <a:rPr lang="en-US" i="1" smtClean="0"/>
              <a:t>TYK2</a:t>
            </a:r>
            <a:r>
              <a:rPr lang="en-US" smtClean="0"/>
              <a:t> and </a:t>
            </a:r>
            <a:r>
              <a:rPr lang="en-US" i="1" smtClean="0"/>
              <a:t>Tlr7</a:t>
            </a:r>
            <a:r>
              <a:rPr lang="en-US" smtClean="0"/>
              <a:t> (mouse) are involved in the activation of innate immune mechanisms; </a:t>
            </a:r>
            <a:r>
              <a:rPr lang="en-US" i="1" smtClean="0"/>
              <a:t>CTLA4</a:t>
            </a:r>
            <a:r>
              <a:rPr lang="en-US" smtClean="0"/>
              <a:t>, </a:t>
            </a:r>
            <a:r>
              <a:rPr lang="en-US" i="1" smtClean="0"/>
              <a:t>PDCD1</a:t>
            </a:r>
            <a:r>
              <a:rPr lang="en-US" smtClean="0"/>
              <a:t>, </a:t>
            </a:r>
            <a:r>
              <a:rPr lang="en-US" i="1" smtClean="0"/>
              <a:t>PTPN22</a:t>
            </a:r>
            <a:r>
              <a:rPr lang="en-US" smtClean="0"/>
              <a:t> and the </a:t>
            </a:r>
            <a:r>
              <a:rPr lang="en-US" i="1" smtClean="0"/>
              <a:t>SLAM</a:t>
            </a:r>
            <a:r>
              <a:rPr lang="en-US" smtClean="0"/>
              <a:t> genes (mouse) affect the activity and survival of potentially autoreactive B- and T-cells; while the Immunoglobulin Fc gamma receptor genes play an important role in the regulation of the humoral induced-immune response. Within the MHC the class II </a:t>
            </a:r>
            <a:r>
              <a:rPr lang="en-US" i="1" smtClean="0"/>
              <a:t>HLA</a:t>
            </a:r>
            <a:r>
              <a:rPr lang="en-US" smtClean="0"/>
              <a:t> genes play a complex role in antigen recognition and processing, while many other genes with immunological function are encoded within the class III region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767E4F5-1558-453C-B3F8-630CF27680D1}" type="slidenum">
              <a:rPr lang="en-US" smtClean="0"/>
              <a:pPr/>
              <a:t>9</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14400" y="4343400"/>
            <a:ext cx="5029200" cy="4114800"/>
          </a:xfrm>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AFFF9B0-666D-4049-AE94-FD96EA9D6AB9}"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55AEF55-E233-423F-9897-1C49BB2AC273}"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54B25DA-2F3E-4569-A640-6CD2B3847457}"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6BC0BCB-41CB-45E7-B73E-B22D8CB4973D}"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1F9AF93-6643-498C-A20A-CCC22837F8B8}"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2901362-1289-4497-B4EF-D2ADDE726D27}"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7A41C1B-2A0C-47AE-94C9-27DBD0E93324}"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4511052-6007-4BA6-8B4A-D9FD3B58B5F2}"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E6EA5D00-D245-4B75-8103-8D0C909FBEDD}"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92CE8F2-5B97-4F2D-99E3-1B57F9D8AC72}"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0D0988A-5392-46EE-90F7-A8CAF6E6E946}"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EDC39F4-050F-4164-AE1D-07029AE5E36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3.xml"/><Relationship Id="rId7" Type="http://schemas.openxmlformats.org/officeDocument/2006/relationships/image" Target="../media/image23.png"/><Relationship Id="rId12"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2.png"/><Relationship Id="rId11" Type="http://schemas.openxmlformats.org/officeDocument/2006/relationships/oleObject" Target="../embeddings/oleObject1.bin"/><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85800" y="1524000"/>
            <a:ext cx="8747125" cy="4429418"/>
          </a:xfrm>
          <a:prstGeom prst="rect">
            <a:avLst/>
          </a:prstGeom>
          <a:noFill/>
          <a:ln w="12700">
            <a:noFill/>
            <a:miter lim="800000"/>
            <a:headEnd/>
            <a:tailEnd/>
          </a:ln>
        </p:spPr>
        <p:txBody>
          <a:bodyPr lIns="90487" tIns="44450" rIns="90487" bIns="44450">
            <a:spAutoFit/>
          </a:bodyPr>
          <a:lstStyle/>
          <a:p>
            <a:pPr algn="ctr"/>
            <a:r>
              <a:rPr lang="en-GB" sz="5400" dirty="0" smtClean="0">
                <a:solidFill>
                  <a:schemeClr val="tx2"/>
                </a:solidFill>
                <a:latin typeface="Arial" pitchFamily="34" charset="0"/>
                <a:cs typeface="Arial" pitchFamily="34" charset="0"/>
              </a:rPr>
              <a:t> </a:t>
            </a:r>
            <a:r>
              <a:rPr lang="en-GB" sz="5400" dirty="0" smtClean="0">
                <a:solidFill>
                  <a:srgbClr val="0000FF"/>
                </a:solidFill>
                <a:latin typeface="Arial" pitchFamily="34" charset="0"/>
                <a:cs typeface="Arial" pitchFamily="34" charset="0"/>
              </a:rPr>
              <a:t>Connective tissue diseases</a:t>
            </a:r>
          </a:p>
          <a:p>
            <a:endParaRPr lang="en-GB" sz="2800" b="1" dirty="0">
              <a:solidFill>
                <a:srgbClr val="FFFF00"/>
              </a:solidFill>
              <a:latin typeface="Helvetica" charset="0"/>
            </a:endParaRPr>
          </a:p>
          <a:p>
            <a:endParaRPr lang="en-GB" sz="2800" b="1" dirty="0">
              <a:solidFill>
                <a:srgbClr val="FFFF00"/>
              </a:solidFill>
              <a:latin typeface="Helvetica" charset="0"/>
            </a:endParaRPr>
          </a:p>
          <a:p>
            <a:pPr algn="ctr"/>
            <a:r>
              <a:rPr lang="en-GB" sz="3200" dirty="0" smtClean="0">
                <a:solidFill>
                  <a:srgbClr val="002060"/>
                </a:solidFill>
                <a:latin typeface="Arial" pitchFamily="34" charset="0"/>
                <a:cs typeface="Arial" pitchFamily="34" charset="0"/>
              </a:rPr>
              <a:t>Professor Justin Mason</a:t>
            </a:r>
          </a:p>
          <a:p>
            <a:endParaRPr lang="en-GB" sz="2800" dirty="0">
              <a:solidFill>
                <a:srgbClr val="002060"/>
              </a:solidFill>
              <a:latin typeface="Arial" pitchFamily="34" charset="0"/>
              <a:cs typeface="Arial" pitchFamily="34" charset="0"/>
            </a:endParaRPr>
          </a:p>
          <a:p>
            <a:pPr algn="ctr"/>
            <a:r>
              <a:rPr lang="en-GB" sz="2800" dirty="0">
                <a:solidFill>
                  <a:srgbClr val="002060"/>
                </a:solidFill>
                <a:latin typeface="Arial" pitchFamily="34" charset="0"/>
                <a:cs typeface="Arial" pitchFamily="34" charset="0"/>
              </a:rPr>
              <a:t>Consultant Rheumatologist</a:t>
            </a:r>
          </a:p>
          <a:p>
            <a:pPr algn="ctr"/>
            <a:r>
              <a:rPr lang="en-GB" sz="2800" dirty="0">
                <a:solidFill>
                  <a:srgbClr val="002060"/>
                </a:solidFill>
                <a:latin typeface="Arial" pitchFamily="34" charset="0"/>
                <a:cs typeface="Arial" pitchFamily="34" charset="0"/>
              </a:rPr>
              <a:t>Rheumatology Unit</a:t>
            </a:r>
          </a:p>
          <a:p>
            <a:pPr algn="ctr"/>
            <a:r>
              <a:rPr lang="en-GB" sz="2800" dirty="0" smtClean="0">
                <a:solidFill>
                  <a:srgbClr val="002060"/>
                </a:solidFill>
                <a:latin typeface="Arial" pitchFamily="34" charset="0"/>
                <a:cs typeface="Arial" pitchFamily="34" charset="0"/>
              </a:rPr>
              <a:t>Imperial College London</a:t>
            </a:r>
          </a:p>
          <a:p>
            <a:pPr algn="ctr"/>
            <a:r>
              <a:rPr lang="en-GB" sz="2800" dirty="0" smtClean="0">
                <a:solidFill>
                  <a:srgbClr val="002060"/>
                </a:solidFill>
                <a:latin typeface="Arial" pitchFamily="34" charset="0"/>
                <a:cs typeface="Arial" pitchFamily="34" charset="0"/>
              </a:rPr>
              <a:t>Hammersmith </a:t>
            </a:r>
            <a:r>
              <a:rPr lang="en-GB" sz="2800" dirty="0">
                <a:solidFill>
                  <a:srgbClr val="002060"/>
                </a:solidFill>
                <a:latin typeface="Arial" pitchFamily="34" charset="0"/>
                <a:cs typeface="Arial" pitchFamily="34" charset="0"/>
              </a:rPr>
              <a:t>Hospital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338" name="Group 5"/>
          <p:cNvGrpSpPr>
            <a:grpSpLocks/>
          </p:cNvGrpSpPr>
          <p:nvPr/>
        </p:nvGrpSpPr>
        <p:grpSpPr bwMode="auto">
          <a:xfrm>
            <a:off x="679450" y="520700"/>
            <a:ext cx="4032250" cy="5788025"/>
            <a:chOff x="428" y="192"/>
            <a:chExt cx="2923" cy="3936"/>
          </a:xfrm>
        </p:grpSpPr>
        <p:pic>
          <p:nvPicPr>
            <p:cNvPr id="14342" name="Picture 2"/>
            <p:cNvPicPr>
              <a:picLocks noChangeAspect="1" noChangeArrowheads="1"/>
            </p:cNvPicPr>
            <p:nvPr/>
          </p:nvPicPr>
          <p:blipFill>
            <a:blip r:embed="rId3"/>
            <a:srcRect/>
            <a:stretch>
              <a:fillRect/>
            </a:stretch>
          </p:blipFill>
          <p:spPr bwMode="auto">
            <a:xfrm>
              <a:off x="428" y="192"/>
              <a:ext cx="2923" cy="3936"/>
            </a:xfrm>
            <a:prstGeom prst="rect">
              <a:avLst/>
            </a:prstGeom>
            <a:noFill/>
            <a:ln w="9525">
              <a:noFill/>
              <a:miter lim="800000"/>
              <a:headEnd/>
              <a:tailEnd/>
            </a:ln>
          </p:spPr>
        </p:pic>
        <p:sp>
          <p:nvSpPr>
            <p:cNvPr id="14343" name="Rectangle 3"/>
            <p:cNvSpPr>
              <a:spLocks noChangeArrowheads="1"/>
            </p:cNvSpPr>
            <p:nvPr/>
          </p:nvSpPr>
          <p:spPr bwMode="auto">
            <a:xfrm>
              <a:off x="2156" y="1824"/>
              <a:ext cx="1008" cy="240"/>
            </a:xfrm>
            <a:prstGeom prst="rect">
              <a:avLst/>
            </a:prstGeom>
            <a:solidFill>
              <a:schemeClr val="tx1"/>
            </a:solidFill>
            <a:ln w="9525">
              <a:solidFill>
                <a:schemeClr val="tx1"/>
              </a:solidFill>
              <a:miter lim="800000"/>
              <a:headEnd/>
              <a:tailEnd/>
            </a:ln>
          </p:spPr>
          <p:txBody>
            <a:bodyPr wrap="none" anchor="ctr"/>
            <a:lstStyle/>
            <a:p>
              <a:endParaRPr lang="en-GB"/>
            </a:p>
          </p:txBody>
        </p:sp>
      </p:grpSp>
      <p:pic>
        <p:nvPicPr>
          <p:cNvPr id="14339" name="Picture 4"/>
          <p:cNvPicPr>
            <a:picLocks noChangeAspect="1" noChangeArrowheads="1"/>
          </p:cNvPicPr>
          <p:nvPr/>
        </p:nvPicPr>
        <p:blipFill>
          <a:blip r:embed="rId4"/>
          <a:srcRect/>
          <a:stretch>
            <a:fillRect/>
          </a:stretch>
        </p:blipFill>
        <p:spPr bwMode="auto">
          <a:xfrm>
            <a:off x="6007100" y="836613"/>
            <a:ext cx="3741738" cy="5040312"/>
          </a:xfrm>
          <a:prstGeom prst="rect">
            <a:avLst/>
          </a:prstGeom>
          <a:noFill/>
          <a:ln w="9525">
            <a:noFill/>
            <a:miter lim="800000"/>
            <a:headEnd/>
            <a:tailEnd/>
          </a:ln>
        </p:spPr>
      </p:pic>
      <p:sp>
        <p:nvSpPr>
          <p:cNvPr id="14340" name="Line 6"/>
          <p:cNvSpPr>
            <a:spLocks noChangeShapeType="1"/>
          </p:cNvSpPr>
          <p:nvPr/>
        </p:nvSpPr>
        <p:spPr bwMode="auto">
          <a:xfrm flipV="1">
            <a:off x="4856163" y="2565400"/>
            <a:ext cx="792162" cy="1150938"/>
          </a:xfrm>
          <a:prstGeom prst="line">
            <a:avLst/>
          </a:prstGeom>
          <a:noFill/>
          <a:ln w="9525">
            <a:solidFill>
              <a:srgbClr val="0000FF"/>
            </a:solidFill>
            <a:round/>
            <a:headEnd/>
            <a:tailEnd type="triangle" w="med" len="med"/>
          </a:ln>
        </p:spPr>
        <p:txBody>
          <a:bodyPr/>
          <a:lstStyle/>
          <a:p>
            <a:endParaRPr lang="en-GB"/>
          </a:p>
        </p:txBody>
      </p:sp>
      <p:sp>
        <p:nvSpPr>
          <p:cNvPr id="14341" name="Line 7"/>
          <p:cNvSpPr>
            <a:spLocks noChangeShapeType="1"/>
          </p:cNvSpPr>
          <p:nvPr/>
        </p:nvSpPr>
        <p:spPr bwMode="auto">
          <a:xfrm>
            <a:off x="4856163" y="3933825"/>
            <a:ext cx="792162" cy="935038"/>
          </a:xfrm>
          <a:prstGeom prst="line">
            <a:avLst/>
          </a:prstGeom>
          <a:noFill/>
          <a:ln w="9525">
            <a:solidFill>
              <a:srgbClr val="0000FF"/>
            </a:solidFill>
            <a:round/>
            <a:headEnd/>
            <a:tailEnd type="triangle" w="med" len="med"/>
          </a:ln>
        </p:spPr>
        <p:txBody>
          <a:bodyPr/>
          <a:lstStyle/>
          <a:p>
            <a:endParaRPr lang="en-GB"/>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362" name="Group 1032"/>
          <p:cNvGrpSpPr>
            <a:grpSpLocks/>
          </p:cNvGrpSpPr>
          <p:nvPr/>
        </p:nvGrpSpPr>
        <p:grpSpPr bwMode="auto">
          <a:xfrm>
            <a:off x="1111250" y="776288"/>
            <a:ext cx="3787775" cy="5410200"/>
            <a:chOff x="2112" y="576"/>
            <a:chExt cx="2386" cy="3408"/>
          </a:xfrm>
        </p:grpSpPr>
        <p:pic>
          <p:nvPicPr>
            <p:cNvPr id="15367" name="Picture 1029" descr="sc_5"/>
            <p:cNvPicPr>
              <a:picLocks noChangeAspect="1" noChangeArrowheads="1"/>
            </p:cNvPicPr>
            <p:nvPr/>
          </p:nvPicPr>
          <p:blipFill>
            <a:blip r:embed="rId3"/>
            <a:srcRect/>
            <a:stretch>
              <a:fillRect/>
            </a:stretch>
          </p:blipFill>
          <p:spPr bwMode="auto">
            <a:xfrm>
              <a:off x="2112" y="576"/>
              <a:ext cx="2386" cy="3408"/>
            </a:xfrm>
            <a:prstGeom prst="rect">
              <a:avLst/>
            </a:prstGeom>
            <a:noFill/>
            <a:ln w="28575">
              <a:solidFill>
                <a:srgbClr val="FFFF00"/>
              </a:solidFill>
              <a:miter lim="800000"/>
              <a:headEnd/>
              <a:tailEnd/>
            </a:ln>
          </p:spPr>
        </p:pic>
        <p:sp>
          <p:nvSpPr>
            <p:cNvPr id="15368" name="Rectangle 1030"/>
            <p:cNvSpPr>
              <a:spLocks noChangeArrowheads="1"/>
            </p:cNvSpPr>
            <p:nvPr/>
          </p:nvSpPr>
          <p:spPr bwMode="auto">
            <a:xfrm>
              <a:off x="3360" y="1632"/>
              <a:ext cx="528" cy="288"/>
            </a:xfrm>
            <a:prstGeom prst="rect">
              <a:avLst/>
            </a:prstGeom>
            <a:solidFill>
              <a:schemeClr val="tx1"/>
            </a:solidFill>
            <a:ln w="9525">
              <a:solidFill>
                <a:schemeClr val="tx1"/>
              </a:solidFill>
              <a:miter lim="800000"/>
              <a:headEnd/>
              <a:tailEnd/>
            </a:ln>
          </p:spPr>
          <p:txBody>
            <a:bodyPr wrap="none" anchor="ctr"/>
            <a:lstStyle/>
            <a:p>
              <a:endParaRPr lang="en-GB"/>
            </a:p>
          </p:txBody>
        </p:sp>
        <p:sp>
          <p:nvSpPr>
            <p:cNvPr id="15369" name="Rectangle 1031"/>
            <p:cNvSpPr>
              <a:spLocks noChangeArrowheads="1"/>
            </p:cNvSpPr>
            <p:nvPr/>
          </p:nvSpPr>
          <p:spPr bwMode="auto">
            <a:xfrm>
              <a:off x="2400" y="1824"/>
              <a:ext cx="528" cy="288"/>
            </a:xfrm>
            <a:prstGeom prst="rect">
              <a:avLst/>
            </a:prstGeom>
            <a:solidFill>
              <a:schemeClr val="tx1"/>
            </a:solidFill>
            <a:ln w="9525">
              <a:solidFill>
                <a:schemeClr val="tx1"/>
              </a:solidFill>
              <a:miter lim="800000"/>
              <a:headEnd/>
              <a:tailEnd/>
            </a:ln>
          </p:spPr>
          <p:txBody>
            <a:bodyPr wrap="none" anchor="ctr"/>
            <a:lstStyle/>
            <a:p>
              <a:endParaRPr lang="en-GB"/>
            </a:p>
          </p:txBody>
        </p:sp>
      </p:grpSp>
      <p:grpSp>
        <p:nvGrpSpPr>
          <p:cNvPr id="15363" name="Group 1033"/>
          <p:cNvGrpSpPr>
            <a:grpSpLocks/>
          </p:cNvGrpSpPr>
          <p:nvPr/>
        </p:nvGrpSpPr>
        <p:grpSpPr bwMode="auto">
          <a:xfrm>
            <a:off x="5902325" y="765175"/>
            <a:ext cx="3200400" cy="5405438"/>
            <a:chOff x="2256" y="528"/>
            <a:chExt cx="2016" cy="3360"/>
          </a:xfrm>
        </p:grpSpPr>
        <p:sp>
          <p:nvSpPr>
            <p:cNvPr id="15364" name="Rectangle 1034"/>
            <p:cNvSpPr>
              <a:spLocks noChangeArrowheads="1"/>
            </p:cNvSpPr>
            <p:nvPr/>
          </p:nvSpPr>
          <p:spPr bwMode="auto">
            <a:xfrm>
              <a:off x="2448" y="1920"/>
              <a:ext cx="1776" cy="384"/>
            </a:xfrm>
            <a:prstGeom prst="rect">
              <a:avLst/>
            </a:prstGeom>
            <a:solidFill>
              <a:schemeClr val="tx1"/>
            </a:solidFill>
            <a:ln w="9525">
              <a:solidFill>
                <a:schemeClr val="tx1"/>
              </a:solidFill>
              <a:miter lim="800000"/>
              <a:headEnd/>
              <a:tailEnd/>
            </a:ln>
          </p:spPr>
          <p:txBody>
            <a:bodyPr wrap="none" anchor="ctr"/>
            <a:lstStyle/>
            <a:p>
              <a:endParaRPr lang="en-GB"/>
            </a:p>
          </p:txBody>
        </p:sp>
        <p:pic>
          <p:nvPicPr>
            <p:cNvPr id="15365" name="Picture 1035" descr="image 1"/>
            <p:cNvPicPr>
              <a:picLocks noChangeAspect="1" noChangeArrowheads="1"/>
            </p:cNvPicPr>
            <p:nvPr/>
          </p:nvPicPr>
          <p:blipFill>
            <a:blip r:embed="rId4"/>
            <a:srcRect/>
            <a:stretch>
              <a:fillRect/>
            </a:stretch>
          </p:blipFill>
          <p:spPr bwMode="auto">
            <a:xfrm>
              <a:off x="2256" y="528"/>
              <a:ext cx="2016" cy="3360"/>
            </a:xfrm>
            <a:prstGeom prst="rect">
              <a:avLst/>
            </a:prstGeom>
            <a:noFill/>
            <a:ln w="28575">
              <a:solidFill>
                <a:srgbClr val="FFFF00"/>
              </a:solidFill>
              <a:miter lim="800000"/>
              <a:headEnd/>
              <a:tailEnd/>
            </a:ln>
          </p:spPr>
        </p:pic>
        <p:sp>
          <p:nvSpPr>
            <p:cNvPr id="15366" name="Rectangle 1036"/>
            <p:cNvSpPr>
              <a:spLocks noChangeArrowheads="1"/>
            </p:cNvSpPr>
            <p:nvPr/>
          </p:nvSpPr>
          <p:spPr bwMode="auto">
            <a:xfrm>
              <a:off x="2736" y="2064"/>
              <a:ext cx="1205" cy="274"/>
            </a:xfrm>
            <a:prstGeom prst="rect">
              <a:avLst/>
            </a:prstGeom>
            <a:solidFill>
              <a:schemeClr val="tx1"/>
            </a:solidFill>
            <a:ln w="9525">
              <a:solidFill>
                <a:schemeClr val="tx1"/>
              </a:solidFill>
              <a:miter lim="800000"/>
              <a:headEnd/>
              <a:tailEnd/>
            </a:ln>
          </p:spPr>
          <p:txBody>
            <a:bodyPr wrap="none" anchor="ctr"/>
            <a:lstStyle/>
            <a:p>
              <a:endParaRPr lang="en-GB"/>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386" name="Group 1030"/>
          <p:cNvGrpSpPr>
            <a:grpSpLocks/>
          </p:cNvGrpSpPr>
          <p:nvPr/>
        </p:nvGrpSpPr>
        <p:grpSpPr bwMode="auto">
          <a:xfrm>
            <a:off x="1039813" y="765175"/>
            <a:ext cx="3419475" cy="5181600"/>
            <a:chOff x="2256" y="624"/>
            <a:chExt cx="2154" cy="3264"/>
          </a:xfrm>
        </p:grpSpPr>
        <p:pic>
          <p:nvPicPr>
            <p:cNvPr id="16388" name="Picture 1028" descr="sc_9"/>
            <p:cNvPicPr>
              <a:picLocks noChangeAspect="1" noChangeArrowheads="1"/>
            </p:cNvPicPr>
            <p:nvPr/>
          </p:nvPicPr>
          <p:blipFill>
            <a:blip r:embed="rId3"/>
            <a:srcRect/>
            <a:stretch>
              <a:fillRect/>
            </a:stretch>
          </p:blipFill>
          <p:spPr bwMode="auto">
            <a:xfrm>
              <a:off x="2256" y="624"/>
              <a:ext cx="2154" cy="3264"/>
            </a:xfrm>
            <a:prstGeom prst="rect">
              <a:avLst/>
            </a:prstGeom>
            <a:noFill/>
            <a:ln w="9525">
              <a:solidFill>
                <a:srgbClr val="FFFF00"/>
              </a:solidFill>
              <a:miter lim="800000"/>
              <a:headEnd/>
              <a:tailEnd/>
            </a:ln>
          </p:spPr>
        </p:pic>
        <p:sp>
          <p:nvSpPr>
            <p:cNvPr id="16389" name="Rectangle 1029"/>
            <p:cNvSpPr>
              <a:spLocks noChangeArrowheads="1"/>
            </p:cNvSpPr>
            <p:nvPr/>
          </p:nvSpPr>
          <p:spPr bwMode="auto">
            <a:xfrm>
              <a:off x="3279" y="1536"/>
              <a:ext cx="624" cy="336"/>
            </a:xfrm>
            <a:prstGeom prst="rect">
              <a:avLst/>
            </a:prstGeom>
            <a:solidFill>
              <a:schemeClr val="tx1"/>
            </a:solidFill>
            <a:ln w="9525">
              <a:solidFill>
                <a:schemeClr val="tx1"/>
              </a:solidFill>
              <a:miter lim="800000"/>
              <a:headEnd/>
              <a:tailEnd/>
            </a:ln>
          </p:spPr>
          <p:txBody>
            <a:bodyPr wrap="none" anchor="ctr"/>
            <a:lstStyle/>
            <a:p>
              <a:endParaRPr lang="en-GB"/>
            </a:p>
          </p:txBody>
        </p:sp>
      </p:grpSp>
      <p:pic>
        <p:nvPicPr>
          <p:cNvPr id="16387" name="Picture 1031" descr="sc_16"/>
          <p:cNvPicPr>
            <a:picLocks noChangeAspect="1" noChangeArrowheads="1"/>
          </p:cNvPicPr>
          <p:nvPr/>
        </p:nvPicPr>
        <p:blipFill>
          <a:blip r:embed="rId4"/>
          <a:srcRect/>
          <a:stretch>
            <a:fillRect/>
          </a:stretch>
        </p:blipFill>
        <p:spPr bwMode="auto">
          <a:xfrm>
            <a:off x="5719763" y="765175"/>
            <a:ext cx="3573462" cy="5184775"/>
          </a:xfrm>
          <a:prstGeom prst="rect">
            <a:avLst/>
          </a:prstGeom>
          <a:noFill/>
          <a:ln w="9525">
            <a:solidFill>
              <a:srgbClr val="FFFF00"/>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9"/>
          <p:cNvSpPr txBox="1">
            <a:spLocks noChangeArrowheads="1"/>
          </p:cNvSpPr>
          <p:nvPr/>
        </p:nvSpPr>
        <p:spPr bwMode="auto">
          <a:xfrm>
            <a:off x="6675438" y="6453188"/>
            <a:ext cx="3524250" cy="276225"/>
          </a:xfrm>
          <a:prstGeom prst="rect">
            <a:avLst/>
          </a:prstGeom>
          <a:noFill/>
          <a:ln w="9525">
            <a:noFill/>
            <a:miter lim="800000"/>
            <a:headEnd/>
            <a:tailEnd/>
          </a:ln>
        </p:spPr>
        <p:txBody>
          <a:bodyPr wrap="none">
            <a:spAutoFit/>
          </a:bodyPr>
          <a:lstStyle/>
          <a:p>
            <a:r>
              <a:rPr lang="en-GB" sz="1200" i="1" dirty="0"/>
              <a:t>Liu and Davidson Nat Medicine 2012 </a:t>
            </a:r>
            <a:r>
              <a:rPr lang="en-GB" sz="1200" i="1" dirty="0" err="1"/>
              <a:t>vol</a:t>
            </a:r>
            <a:r>
              <a:rPr lang="en-GB" sz="1200" i="1" dirty="0"/>
              <a:t> 18 p271</a:t>
            </a:r>
          </a:p>
        </p:txBody>
      </p:sp>
      <p:pic>
        <p:nvPicPr>
          <p:cNvPr id="3" name="Picture 5"/>
          <p:cNvPicPr>
            <a:picLocks noChangeAspect="1" noChangeArrowheads="1"/>
          </p:cNvPicPr>
          <p:nvPr/>
        </p:nvPicPr>
        <p:blipFill>
          <a:blip r:embed="rId2"/>
          <a:srcRect l="1544" t="3696" r="2168" b="1569"/>
          <a:stretch>
            <a:fillRect/>
          </a:stretch>
        </p:blipFill>
        <p:spPr bwMode="auto">
          <a:xfrm>
            <a:off x="1638300" y="1041400"/>
            <a:ext cx="7327900" cy="5372100"/>
          </a:xfrm>
          <a:prstGeom prst="rect">
            <a:avLst/>
          </a:prstGeom>
          <a:noFill/>
          <a:ln w="9525">
            <a:noFill/>
            <a:miter lim="800000"/>
            <a:headEnd/>
            <a:tailEnd/>
          </a:ln>
        </p:spPr>
      </p:pic>
      <p:sp>
        <p:nvSpPr>
          <p:cNvPr id="4" name="Rectangle 6"/>
          <p:cNvSpPr>
            <a:spLocks noChangeArrowheads="1"/>
          </p:cNvSpPr>
          <p:nvPr/>
        </p:nvSpPr>
        <p:spPr bwMode="auto">
          <a:xfrm>
            <a:off x="319088" y="115888"/>
            <a:ext cx="9577387" cy="582211"/>
          </a:xfrm>
          <a:prstGeom prst="rect">
            <a:avLst/>
          </a:prstGeom>
          <a:noFill/>
          <a:ln w="12700">
            <a:noFill/>
            <a:miter lim="800000"/>
            <a:headEnd/>
            <a:tailEnd/>
          </a:ln>
        </p:spPr>
        <p:txBody>
          <a:bodyPr lIns="90487" tIns="44450" rIns="90487" bIns="44450">
            <a:spAutoFit/>
          </a:bodyPr>
          <a:lstStyle/>
          <a:p>
            <a:r>
              <a:rPr lang="en-GB" sz="3200" b="1" dirty="0" smtClean="0">
                <a:solidFill>
                  <a:srgbClr val="0000FF"/>
                </a:solidFill>
                <a:latin typeface="Helvetica" charset="0"/>
              </a:rPr>
              <a:t>Pathogenesis of SLE</a:t>
            </a:r>
            <a:endParaRPr lang="en-GB" sz="3200" b="1" dirty="0">
              <a:solidFill>
                <a:srgbClr val="0000FF"/>
              </a:solidFill>
              <a:latin typeface="Helvetica"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3"/>
          <a:srcRect l="4509" t="42560" r="4509" b="2661"/>
          <a:stretch>
            <a:fillRect/>
          </a:stretch>
        </p:blipFill>
        <p:spPr bwMode="auto">
          <a:xfrm>
            <a:off x="1039813" y="765175"/>
            <a:ext cx="8064500" cy="5508625"/>
          </a:xfrm>
          <a:prstGeom prst="rect">
            <a:avLst/>
          </a:prstGeom>
          <a:noFill/>
          <a:ln w="28575">
            <a:noFill/>
            <a:miter lim="800000"/>
            <a:headEnd/>
            <a:tailEnd/>
          </a:ln>
        </p:spPr>
      </p:pic>
      <p:sp>
        <p:nvSpPr>
          <p:cNvPr id="17411" name="Text Box 5"/>
          <p:cNvSpPr txBox="1">
            <a:spLocks noChangeArrowheads="1"/>
          </p:cNvSpPr>
          <p:nvPr/>
        </p:nvSpPr>
        <p:spPr bwMode="auto">
          <a:xfrm>
            <a:off x="7664450" y="6381750"/>
            <a:ext cx="2446338" cy="274638"/>
          </a:xfrm>
          <a:prstGeom prst="rect">
            <a:avLst/>
          </a:prstGeom>
          <a:noFill/>
          <a:ln w="9525">
            <a:noFill/>
            <a:miter lim="800000"/>
            <a:headEnd/>
            <a:tailEnd/>
          </a:ln>
        </p:spPr>
        <p:txBody>
          <a:bodyPr wrap="none">
            <a:spAutoFit/>
          </a:bodyPr>
          <a:lstStyle/>
          <a:p>
            <a:r>
              <a:rPr lang="en-GB" sz="1200" i="1">
                <a:solidFill>
                  <a:srgbClr val="0000FF"/>
                </a:solidFill>
              </a:rPr>
              <a:t>Lipsky Nat Immunol 2001 vol 2 p764</a:t>
            </a:r>
          </a:p>
        </p:txBody>
      </p:sp>
      <p:sp>
        <p:nvSpPr>
          <p:cNvPr id="17412" name="Rectangle 6"/>
          <p:cNvSpPr>
            <a:spLocks noChangeArrowheads="1"/>
          </p:cNvSpPr>
          <p:nvPr/>
        </p:nvSpPr>
        <p:spPr bwMode="auto">
          <a:xfrm>
            <a:off x="319088" y="115888"/>
            <a:ext cx="9577387" cy="576262"/>
          </a:xfrm>
          <a:prstGeom prst="rect">
            <a:avLst/>
          </a:prstGeom>
          <a:noFill/>
          <a:ln w="12700">
            <a:noFill/>
            <a:miter lim="800000"/>
            <a:headEnd/>
            <a:tailEnd/>
          </a:ln>
        </p:spPr>
        <p:txBody>
          <a:bodyPr lIns="90487" tIns="44450" rIns="90487" bIns="44450">
            <a:spAutoFit/>
          </a:bodyPr>
          <a:lstStyle/>
          <a:p>
            <a:r>
              <a:rPr lang="en-GB" sz="3200" b="1" dirty="0">
                <a:solidFill>
                  <a:srgbClr val="0000FF"/>
                </a:solidFill>
                <a:latin typeface="Helvetica" charset="0"/>
              </a:rPr>
              <a:t>Pathogenesis of SLE – B cell hyperactivity</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050"/>
          <p:cNvSpPr>
            <a:spLocks noChangeArrowheads="1"/>
          </p:cNvSpPr>
          <p:nvPr/>
        </p:nvSpPr>
        <p:spPr bwMode="auto">
          <a:xfrm>
            <a:off x="1335088" y="6248400"/>
            <a:ext cx="1905000" cy="457200"/>
          </a:xfrm>
          <a:prstGeom prst="rect">
            <a:avLst/>
          </a:prstGeom>
          <a:noFill/>
          <a:ln w="9525">
            <a:noFill/>
            <a:miter lim="800000"/>
            <a:headEnd/>
            <a:tailEnd/>
          </a:ln>
        </p:spPr>
        <p:txBody>
          <a:bodyPr wrap="none" anchor="ctr"/>
          <a:lstStyle/>
          <a:p>
            <a:endParaRPr lang="en-GB"/>
          </a:p>
        </p:txBody>
      </p:sp>
      <p:sp>
        <p:nvSpPr>
          <p:cNvPr id="18435" name="Line 2051"/>
          <p:cNvSpPr>
            <a:spLocks noChangeShapeType="1"/>
          </p:cNvSpPr>
          <p:nvPr/>
        </p:nvSpPr>
        <p:spPr bwMode="auto">
          <a:xfrm>
            <a:off x="7364413" y="4445000"/>
            <a:ext cx="0" cy="1384300"/>
          </a:xfrm>
          <a:prstGeom prst="line">
            <a:avLst/>
          </a:prstGeom>
          <a:noFill/>
          <a:ln w="9525">
            <a:noFill/>
            <a:round/>
            <a:headEnd type="none" w="sm" len="sm"/>
            <a:tailEnd type="stealth" w="med" len="lg"/>
          </a:ln>
        </p:spPr>
        <p:txBody>
          <a:bodyPr wrap="none" anchor="ctr"/>
          <a:lstStyle/>
          <a:p>
            <a:endParaRPr lang="en-GB"/>
          </a:p>
        </p:txBody>
      </p:sp>
      <p:sp>
        <p:nvSpPr>
          <p:cNvPr id="18436" name="Line 2052"/>
          <p:cNvSpPr>
            <a:spLocks noChangeShapeType="1"/>
          </p:cNvSpPr>
          <p:nvPr/>
        </p:nvSpPr>
        <p:spPr bwMode="auto">
          <a:xfrm>
            <a:off x="4325938" y="3352800"/>
            <a:ext cx="0" cy="450850"/>
          </a:xfrm>
          <a:prstGeom prst="line">
            <a:avLst/>
          </a:prstGeom>
          <a:noFill/>
          <a:ln w="9525">
            <a:noFill/>
            <a:round/>
            <a:headEnd type="none" w="sm" len="sm"/>
            <a:tailEnd type="stealth" w="med" len="lg"/>
          </a:ln>
        </p:spPr>
        <p:txBody>
          <a:bodyPr wrap="none" anchor="ctr"/>
          <a:lstStyle/>
          <a:p>
            <a:endParaRPr lang="en-GB"/>
          </a:p>
        </p:txBody>
      </p:sp>
      <p:sp>
        <p:nvSpPr>
          <p:cNvPr id="18437" name="Rectangle 2053"/>
          <p:cNvSpPr>
            <a:spLocks noChangeArrowheads="1"/>
          </p:cNvSpPr>
          <p:nvPr/>
        </p:nvSpPr>
        <p:spPr bwMode="auto">
          <a:xfrm>
            <a:off x="1563688" y="0"/>
            <a:ext cx="7385050" cy="1143000"/>
          </a:xfrm>
          <a:prstGeom prst="rect">
            <a:avLst/>
          </a:prstGeom>
          <a:noFill/>
          <a:ln w="9525">
            <a:noFill/>
            <a:miter lim="800000"/>
            <a:headEnd/>
            <a:tailEnd/>
          </a:ln>
        </p:spPr>
        <p:txBody>
          <a:bodyPr lIns="92075" tIns="46038" rIns="92075" bIns="46038" anchor="ctr"/>
          <a:lstStyle/>
          <a:p>
            <a:r>
              <a:rPr lang="en-GB" sz="2800" b="1">
                <a:latin typeface="Helvetica" charset="0"/>
              </a:rPr>
              <a:t>Pathophysiology</a:t>
            </a:r>
            <a:r>
              <a:rPr lang="en-GB" sz="2800">
                <a:latin typeface="Helvetica" charset="0"/>
              </a:rPr>
              <a:t> 1:  autoantibody formation</a:t>
            </a:r>
          </a:p>
        </p:txBody>
      </p:sp>
      <p:sp>
        <p:nvSpPr>
          <p:cNvPr id="18438" name="Rectangle 2054"/>
          <p:cNvSpPr>
            <a:spLocks noChangeArrowheads="1"/>
          </p:cNvSpPr>
          <p:nvPr/>
        </p:nvSpPr>
        <p:spPr bwMode="auto">
          <a:xfrm>
            <a:off x="2090738" y="671513"/>
            <a:ext cx="7005637" cy="1143000"/>
          </a:xfrm>
          <a:prstGeom prst="rect">
            <a:avLst/>
          </a:prstGeom>
          <a:noFill/>
          <a:ln w="9525">
            <a:noFill/>
            <a:miter lim="800000"/>
            <a:headEnd/>
            <a:tailEnd/>
          </a:ln>
        </p:spPr>
        <p:txBody>
          <a:bodyPr lIns="92075" tIns="46038" rIns="92075" bIns="46038" anchor="ctr"/>
          <a:lstStyle/>
          <a:p>
            <a:r>
              <a:rPr lang="en-GB" sz="2000">
                <a:solidFill>
                  <a:srgbClr val="0000FF"/>
                </a:solidFill>
                <a:latin typeface="Arial" charset="0"/>
              </a:rPr>
              <a:t>abnormal clearance of apoptotic cell material</a:t>
            </a:r>
          </a:p>
        </p:txBody>
      </p:sp>
      <p:sp>
        <p:nvSpPr>
          <p:cNvPr id="18439" name="AutoShape 2055"/>
          <p:cNvSpPr>
            <a:spLocks noChangeArrowheads="1"/>
          </p:cNvSpPr>
          <p:nvPr/>
        </p:nvSpPr>
        <p:spPr bwMode="auto">
          <a:xfrm>
            <a:off x="4792663" y="1509713"/>
            <a:ext cx="261937" cy="404812"/>
          </a:xfrm>
          <a:prstGeom prst="downArrow">
            <a:avLst>
              <a:gd name="adj1" fmla="val 50000"/>
              <a:gd name="adj2" fmla="val 38636"/>
            </a:avLst>
          </a:prstGeom>
          <a:solidFill>
            <a:schemeClr val="tx2"/>
          </a:solidFill>
          <a:ln w="9525">
            <a:solidFill>
              <a:schemeClr val="tx1"/>
            </a:solidFill>
            <a:miter lim="800000"/>
            <a:headEnd/>
            <a:tailEnd/>
          </a:ln>
        </p:spPr>
        <p:txBody>
          <a:bodyPr wrap="none" anchor="ctr"/>
          <a:lstStyle/>
          <a:p>
            <a:endParaRPr lang="en-GB"/>
          </a:p>
        </p:txBody>
      </p:sp>
      <p:sp>
        <p:nvSpPr>
          <p:cNvPr id="18440" name="Rectangle 2056"/>
          <p:cNvSpPr>
            <a:spLocks noChangeArrowheads="1"/>
          </p:cNvSpPr>
          <p:nvPr/>
        </p:nvSpPr>
        <p:spPr bwMode="auto">
          <a:xfrm>
            <a:off x="3009900" y="1966913"/>
            <a:ext cx="4235450" cy="1271587"/>
          </a:xfrm>
          <a:prstGeom prst="rect">
            <a:avLst/>
          </a:prstGeom>
          <a:noFill/>
          <a:ln w="9525">
            <a:noFill/>
            <a:miter lim="800000"/>
            <a:headEnd/>
            <a:tailEnd/>
          </a:ln>
        </p:spPr>
        <p:txBody>
          <a:bodyPr lIns="92075" tIns="46038" rIns="92075" bIns="46038" anchor="ctr"/>
          <a:lstStyle/>
          <a:p>
            <a:endParaRPr lang="en-GB" sz="2800">
              <a:solidFill>
                <a:schemeClr val="tx2"/>
              </a:solidFill>
              <a:latin typeface="Times New Roman" pitchFamily="18" charset="0"/>
            </a:endParaRPr>
          </a:p>
        </p:txBody>
      </p:sp>
      <p:sp>
        <p:nvSpPr>
          <p:cNvPr id="18441" name="Rectangle 2057"/>
          <p:cNvSpPr>
            <a:spLocks noChangeArrowheads="1"/>
          </p:cNvSpPr>
          <p:nvPr/>
        </p:nvSpPr>
        <p:spPr bwMode="auto">
          <a:xfrm>
            <a:off x="1335088" y="1466850"/>
            <a:ext cx="8037512" cy="1365250"/>
          </a:xfrm>
          <a:prstGeom prst="rect">
            <a:avLst/>
          </a:prstGeom>
          <a:noFill/>
          <a:ln w="9525">
            <a:noFill/>
            <a:miter lim="800000"/>
            <a:headEnd/>
            <a:tailEnd/>
          </a:ln>
        </p:spPr>
        <p:txBody>
          <a:bodyPr lIns="92075" tIns="46038" rIns="92075" bIns="46038" anchor="ctr"/>
          <a:lstStyle/>
          <a:p>
            <a:r>
              <a:rPr lang="en-GB" sz="2000">
                <a:solidFill>
                  <a:srgbClr val="0000FF"/>
                </a:solidFill>
                <a:latin typeface="Arial" charset="0"/>
              </a:rPr>
              <a:t>dendritic cell uptake of autoantigens and activation of B cells</a:t>
            </a:r>
          </a:p>
        </p:txBody>
      </p:sp>
      <p:sp>
        <p:nvSpPr>
          <p:cNvPr id="18442" name="Rectangle 2058"/>
          <p:cNvSpPr>
            <a:spLocks noChangeArrowheads="1"/>
          </p:cNvSpPr>
          <p:nvPr/>
        </p:nvSpPr>
        <p:spPr bwMode="auto">
          <a:xfrm>
            <a:off x="1263650" y="2530475"/>
            <a:ext cx="7073900" cy="1200150"/>
          </a:xfrm>
          <a:prstGeom prst="rect">
            <a:avLst/>
          </a:prstGeom>
          <a:noFill/>
          <a:ln w="9525">
            <a:noFill/>
            <a:miter lim="800000"/>
            <a:headEnd/>
            <a:tailEnd/>
          </a:ln>
        </p:spPr>
        <p:txBody>
          <a:bodyPr lIns="92075" tIns="46038" rIns="92075" bIns="46038" anchor="ctr"/>
          <a:lstStyle/>
          <a:p>
            <a:pPr algn="ctr"/>
            <a:r>
              <a:rPr lang="en-GB" sz="2000">
                <a:solidFill>
                  <a:srgbClr val="0000FF"/>
                </a:solidFill>
                <a:latin typeface="Arial" charset="0"/>
              </a:rPr>
              <a:t>B cell Ig class switching and affinity mutation</a:t>
            </a:r>
          </a:p>
        </p:txBody>
      </p:sp>
      <p:sp>
        <p:nvSpPr>
          <p:cNvPr id="18443" name="Rectangle 2059"/>
          <p:cNvSpPr>
            <a:spLocks noChangeArrowheads="1"/>
          </p:cNvSpPr>
          <p:nvPr/>
        </p:nvSpPr>
        <p:spPr bwMode="auto">
          <a:xfrm>
            <a:off x="2651125" y="3505200"/>
            <a:ext cx="4594225" cy="1271588"/>
          </a:xfrm>
          <a:prstGeom prst="rect">
            <a:avLst/>
          </a:prstGeom>
          <a:noFill/>
          <a:ln w="9525">
            <a:noFill/>
            <a:miter lim="800000"/>
            <a:headEnd/>
            <a:tailEnd/>
          </a:ln>
        </p:spPr>
        <p:txBody>
          <a:bodyPr lIns="92075" tIns="46038" rIns="92075" bIns="46038" anchor="ctr"/>
          <a:lstStyle/>
          <a:p>
            <a:pPr algn="ctr"/>
            <a:r>
              <a:rPr lang="en-GB" sz="2000">
                <a:solidFill>
                  <a:srgbClr val="0000FF"/>
                </a:solidFill>
                <a:latin typeface="Arial" charset="0"/>
              </a:rPr>
              <a:t>IgG autoantibodies</a:t>
            </a:r>
          </a:p>
        </p:txBody>
      </p:sp>
      <p:sp>
        <p:nvSpPr>
          <p:cNvPr id="18444" name="Rectangle 2060"/>
          <p:cNvSpPr>
            <a:spLocks noChangeArrowheads="1"/>
          </p:cNvSpPr>
          <p:nvPr/>
        </p:nvSpPr>
        <p:spPr bwMode="auto">
          <a:xfrm>
            <a:off x="2651125" y="4433888"/>
            <a:ext cx="4594225" cy="1271587"/>
          </a:xfrm>
          <a:prstGeom prst="rect">
            <a:avLst/>
          </a:prstGeom>
          <a:noFill/>
          <a:ln w="9525">
            <a:noFill/>
            <a:miter lim="800000"/>
            <a:headEnd/>
            <a:tailEnd/>
          </a:ln>
        </p:spPr>
        <p:txBody>
          <a:bodyPr lIns="92075" tIns="46038" rIns="92075" bIns="46038" anchor="ctr"/>
          <a:lstStyle/>
          <a:p>
            <a:pPr algn="ctr"/>
            <a:r>
              <a:rPr lang="en-GB" sz="2000">
                <a:solidFill>
                  <a:srgbClr val="0000FF"/>
                </a:solidFill>
                <a:latin typeface="Arial" charset="0"/>
              </a:rPr>
              <a:t>immune complexes</a:t>
            </a:r>
          </a:p>
        </p:txBody>
      </p:sp>
      <p:sp>
        <p:nvSpPr>
          <p:cNvPr id="18445" name="AutoShape 2061"/>
          <p:cNvSpPr>
            <a:spLocks noChangeArrowheads="1"/>
          </p:cNvSpPr>
          <p:nvPr/>
        </p:nvSpPr>
        <p:spPr bwMode="auto">
          <a:xfrm>
            <a:off x="4792663" y="2470150"/>
            <a:ext cx="261937" cy="404813"/>
          </a:xfrm>
          <a:prstGeom prst="downArrow">
            <a:avLst>
              <a:gd name="adj1" fmla="val 50000"/>
              <a:gd name="adj2" fmla="val 38636"/>
            </a:avLst>
          </a:prstGeom>
          <a:solidFill>
            <a:schemeClr val="tx2"/>
          </a:solidFill>
          <a:ln w="9525">
            <a:solidFill>
              <a:schemeClr val="tx1"/>
            </a:solidFill>
            <a:miter lim="800000"/>
            <a:headEnd/>
            <a:tailEnd/>
          </a:ln>
        </p:spPr>
        <p:txBody>
          <a:bodyPr wrap="none" anchor="ctr"/>
          <a:lstStyle/>
          <a:p>
            <a:endParaRPr lang="en-GB"/>
          </a:p>
        </p:txBody>
      </p:sp>
      <p:sp>
        <p:nvSpPr>
          <p:cNvPr id="18446" name="AutoShape 2062"/>
          <p:cNvSpPr>
            <a:spLocks noChangeArrowheads="1"/>
          </p:cNvSpPr>
          <p:nvPr/>
        </p:nvSpPr>
        <p:spPr bwMode="auto">
          <a:xfrm>
            <a:off x="4792663" y="3457575"/>
            <a:ext cx="261937" cy="404813"/>
          </a:xfrm>
          <a:prstGeom prst="downArrow">
            <a:avLst>
              <a:gd name="adj1" fmla="val 50000"/>
              <a:gd name="adj2" fmla="val 38636"/>
            </a:avLst>
          </a:prstGeom>
          <a:solidFill>
            <a:schemeClr val="tx2"/>
          </a:solidFill>
          <a:ln w="9525">
            <a:solidFill>
              <a:schemeClr val="tx1"/>
            </a:solidFill>
            <a:miter lim="800000"/>
            <a:headEnd/>
            <a:tailEnd/>
          </a:ln>
        </p:spPr>
        <p:txBody>
          <a:bodyPr wrap="none" anchor="ctr"/>
          <a:lstStyle/>
          <a:p>
            <a:endParaRPr lang="en-GB"/>
          </a:p>
        </p:txBody>
      </p:sp>
      <p:sp>
        <p:nvSpPr>
          <p:cNvPr id="18447" name="AutoShape 2063"/>
          <p:cNvSpPr>
            <a:spLocks noChangeArrowheads="1"/>
          </p:cNvSpPr>
          <p:nvPr/>
        </p:nvSpPr>
        <p:spPr bwMode="auto">
          <a:xfrm>
            <a:off x="4792663" y="4430713"/>
            <a:ext cx="261937" cy="404812"/>
          </a:xfrm>
          <a:prstGeom prst="downArrow">
            <a:avLst>
              <a:gd name="adj1" fmla="val 50000"/>
              <a:gd name="adj2" fmla="val 38636"/>
            </a:avLst>
          </a:prstGeom>
          <a:solidFill>
            <a:schemeClr val="tx2"/>
          </a:solidFill>
          <a:ln w="9525">
            <a:solidFill>
              <a:schemeClr val="tx1"/>
            </a:solidFill>
            <a:miter lim="800000"/>
            <a:headEnd/>
            <a:tailEnd/>
          </a:ln>
        </p:spPr>
        <p:txBody>
          <a:bodyPr wrap="none" anchor="ctr"/>
          <a:lstStyle/>
          <a:p>
            <a:endParaRPr lang="en-GB"/>
          </a:p>
        </p:txBody>
      </p:sp>
      <p:sp>
        <p:nvSpPr>
          <p:cNvPr id="18448" name="Rectangle 2064"/>
          <p:cNvSpPr>
            <a:spLocks noChangeArrowheads="1"/>
          </p:cNvSpPr>
          <p:nvPr/>
        </p:nvSpPr>
        <p:spPr bwMode="auto">
          <a:xfrm>
            <a:off x="2651125" y="5548313"/>
            <a:ext cx="4594225" cy="1271587"/>
          </a:xfrm>
          <a:prstGeom prst="rect">
            <a:avLst/>
          </a:prstGeom>
          <a:noFill/>
          <a:ln w="9525">
            <a:noFill/>
            <a:miter lim="800000"/>
            <a:headEnd/>
            <a:tailEnd/>
          </a:ln>
        </p:spPr>
        <p:txBody>
          <a:bodyPr lIns="92075" tIns="46038" rIns="92075" bIns="46038" anchor="ctr"/>
          <a:lstStyle/>
          <a:p>
            <a:pPr algn="ctr"/>
            <a:r>
              <a:rPr lang="en-GB" sz="2000">
                <a:solidFill>
                  <a:srgbClr val="0000FF"/>
                </a:solidFill>
                <a:latin typeface="Arial" charset="0"/>
              </a:rPr>
              <a:t>complement activation</a:t>
            </a:r>
          </a:p>
          <a:p>
            <a:pPr algn="ctr"/>
            <a:r>
              <a:rPr lang="en-GB" sz="2000">
                <a:solidFill>
                  <a:srgbClr val="0000FF"/>
                </a:solidFill>
                <a:latin typeface="Arial" charset="0"/>
              </a:rPr>
              <a:t>cytokine generation etc</a:t>
            </a:r>
          </a:p>
        </p:txBody>
      </p:sp>
      <p:sp>
        <p:nvSpPr>
          <p:cNvPr id="18449" name="AutoShape 2065"/>
          <p:cNvSpPr>
            <a:spLocks noChangeArrowheads="1"/>
          </p:cNvSpPr>
          <p:nvPr/>
        </p:nvSpPr>
        <p:spPr bwMode="auto">
          <a:xfrm>
            <a:off x="4792663" y="5345113"/>
            <a:ext cx="261937" cy="404812"/>
          </a:xfrm>
          <a:prstGeom prst="downArrow">
            <a:avLst>
              <a:gd name="adj1" fmla="val 50000"/>
              <a:gd name="adj2" fmla="val 38636"/>
            </a:avLst>
          </a:prstGeom>
          <a:solidFill>
            <a:schemeClr val="tx2"/>
          </a:solidFill>
          <a:ln w="9525">
            <a:solidFill>
              <a:schemeClr val="tx1"/>
            </a:solidFill>
            <a:miter lim="800000"/>
            <a:headEnd/>
            <a:tailEnd/>
          </a:ln>
        </p:spPr>
        <p:txBody>
          <a:bodyPr wrap="none" anchor="ctr"/>
          <a:lstStyle/>
          <a:p>
            <a:endParaRPr lang="en-GB"/>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44488" y="304800"/>
            <a:ext cx="8747125" cy="515938"/>
          </a:xfrm>
          <a:prstGeom prst="rect">
            <a:avLst/>
          </a:prstGeom>
          <a:noFill/>
          <a:ln w="12700">
            <a:noFill/>
            <a:miter lim="800000"/>
            <a:headEnd/>
            <a:tailEnd/>
          </a:ln>
        </p:spPr>
        <p:txBody>
          <a:bodyPr lIns="90487" tIns="44450" rIns="90487" bIns="44450">
            <a:spAutoFit/>
          </a:bodyPr>
          <a:lstStyle/>
          <a:p>
            <a:r>
              <a:rPr lang="en-GB" sz="2800" b="1">
                <a:solidFill>
                  <a:srgbClr val="0000FF"/>
                </a:solidFill>
                <a:latin typeface="Helvetica" charset="0"/>
              </a:rPr>
              <a:t> SLE - Diagnostic tests (1)</a:t>
            </a:r>
          </a:p>
        </p:txBody>
      </p:sp>
      <p:sp>
        <p:nvSpPr>
          <p:cNvPr id="20483" name="Line 3"/>
          <p:cNvSpPr>
            <a:spLocks noChangeShapeType="1"/>
          </p:cNvSpPr>
          <p:nvPr/>
        </p:nvSpPr>
        <p:spPr bwMode="auto">
          <a:xfrm>
            <a:off x="522288" y="836613"/>
            <a:ext cx="8926512" cy="0"/>
          </a:xfrm>
          <a:prstGeom prst="line">
            <a:avLst/>
          </a:prstGeom>
          <a:noFill/>
          <a:ln w="12700">
            <a:solidFill>
              <a:srgbClr val="0000FF"/>
            </a:solidFill>
            <a:round/>
            <a:headEnd/>
            <a:tailEnd/>
          </a:ln>
        </p:spPr>
        <p:txBody>
          <a:bodyPr wrap="none" anchor="ctr"/>
          <a:lstStyle/>
          <a:p>
            <a:endParaRPr lang="en-GB"/>
          </a:p>
        </p:txBody>
      </p:sp>
      <p:sp>
        <p:nvSpPr>
          <p:cNvPr id="20484" name="Rectangle 4"/>
          <p:cNvSpPr>
            <a:spLocks noChangeArrowheads="1"/>
          </p:cNvSpPr>
          <p:nvPr/>
        </p:nvSpPr>
        <p:spPr bwMode="auto">
          <a:xfrm>
            <a:off x="679450" y="1482725"/>
            <a:ext cx="7346950" cy="947738"/>
          </a:xfrm>
          <a:prstGeom prst="rect">
            <a:avLst/>
          </a:prstGeom>
          <a:noFill/>
          <a:ln w="9525">
            <a:noFill/>
            <a:miter lim="800000"/>
            <a:headEnd/>
            <a:tailEnd/>
          </a:ln>
        </p:spPr>
        <p:txBody>
          <a:bodyPr wrap="none">
            <a:spAutoFit/>
          </a:bodyPr>
          <a:lstStyle/>
          <a:p>
            <a:r>
              <a:rPr lang="en-GB" sz="2800" b="1">
                <a:solidFill>
                  <a:srgbClr val="FF6600"/>
                </a:solidFill>
                <a:latin typeface="Helvetica" charset="0"/>
              </a:rPr>
              <a:t>Antinuclear antibody positive - what next?</a:t>
            </a:r>
            <a:endParaRPr lang="en-GB" sz="2800">
              <a:solidFill>
                <a:srgbClr val="FFFFFF"/>
              </a:solidFill>
              <a:latin typeface="Helvetica" charset="0"/>
            </a:endParaRPr>
          </a:p>
          <a:p>
            <a:pPr>
              <a:lnSpc>
                <a:spcPct val="50000"/>
              </a:lnSpc>
            </a:pPr>
            <a:r>
              <a:rPr lang="en-GB" sz="2800">
                <a:solidFill>
                  <a:srgbClr val="FFFFFF"/>
                </a:solidFill>
                <a:latin typeface="Helvetica" charset="0"/>
              </a:rPr>
              <a:t> </a:t>
            </a:r>
          </a:p>
          <a:p>
            <a:pPr>
              <a:lnSpc>
                <a:spcPct val="50000"/>
              </a:lnSpc>
            </a:pPr>
            <a:endParaRPr lang="en-GB" sz="2800" b="1">
              <a:solidFill>
                <a:srgbClr val="FFFF00"/>
              </a:solidFill>
              <a:latin typeface="Helvetica" charset="0"/>
            </a:endParaRPr>
          </a:p>
        </p:txBody>
      </p:sp>
      <p:sp>
        <p:nvSpPr>
          <p:cNvPr id="90117" name="Text Box 5"/>
          <p:cNvSpPr txBox="1">
            <a:spLocks noChangeArrowheads="1"/>
          </p:cNvSpPr>
          <p:nvPr/>
        </p:nvSpPr>
        <p:spPr bwMode="auto">
          <a:xfrm>
            <a:off x="1233488" y="2400300"/>
            <a:ext cx="7661275" cy="3563938"/>
          </a:xfrm>
          <a:prstGeom prst="rect">
            <a:avLst/>
          </a:prstGeom>
          <a:noFill/>
          <a:ln w="9525">
            <a:noFill/>
            <a:miter lim="800000"/>
            <a:headEnd/>
            <a:tailEnd/>
          </a:ln>
        </p:spPr>
        <p:txBody>
          <a:bodyPr wrap="none">
            <a:spAutoFit/>
          </a:bodyPr>
          <a:lstStyle/>
          <a:p>
            <a:r>
              <a:rPr lang="en-GB" b="1" dirty="0">
                <a:solidFill>
                  <a:srgbClr val="FF6600"/>
                </a:solidFill>
                <a:latin typeface="Helvetica" charset="0"/>
              </a:rPr>
              <a:t>Anti-</a:t>
            </a:r>
            <a:r>
              <a:rPr lang="en-GB" b="1" dirty="0" err="1">
                <a:solidFill>
                  <a:srgbClr val="FF6600"/>
                </a:solidFill>
                <a:latin typeface="Helvetica" charset="0"/>
              </a:rPr>
              <a:t>dsDNA</a:t>
            </a:r>
            <a:r>
              <a:rPr lang="en-GB" b="1" dirty="0">
                <a:solidFill>
                  <a:srgbClr val="FF6600"/>
                </a:solidFill>
                <a:latin typeface="Helvetica" charset="0"/>
              </a:rPr>
              <a:t> and </a:t>
            </a:r>
            <a:r>
              <a:rPr lang="en-GB" b="1" dirty="0" err="1">
                <a:solidFill>
                  <a:srgbClr val="FF6600"/>
                </a:solidFill>
                <a:latin typeface="Helvetica" charset="0"/>
              </a:rPr>
              <a:t>Sm</a:t>
            </a:r>
            <a:endParaRPr lang="en-GB" b="1" dirty="0">
              <a:solidFill>
                <a:srgbClr val="FF0000"/>
              </a:solidFill>
              <a:latin typeface="Helvetica" charset="0"/>
            </a:endParaRPr>
          </a:p>
          <a:p>
            <a:pPr>
              <a:lnSpc>
                <a:spcPct val="50000"/>
              </a:lnSpc>
            </a:pPr>
            <a:endParaRPr lang="en-GB" b="1" dirty="0">
              <a:solidFill>
                <a:srgbClr val="FF0000"/>
              </a:solidFill>
              <a:latin typeface="Helvetica" charset="0"/>
            </a:endParaRPr>
          </a:p>
          <a:p>
            <a:r>
              <a:rPr lang="en-GB" b="1" dirty="0">
                <a:solidFill>
                  <a:srgbClr val="FF0000"/>
                </a:solidFill>
                <a:latin typeface="Helvetica" charset="0"/>
              </a:rPr>
              <a:t>	 	</a:t>
            </a:r>
            <a:r>
              <a:rPr lang="en-GB" sz="2800" b="1" dirty="0">
                <a:solidFill>
                  <a:srgbClr val="0000FF"/>
                </a:solidFill>
                <a:latin typeface="Helvetica" charset="0"/>
              </a:rPr>
              <a:t>•</a:t>
            </a:r>
            <a:r>
              <a:rPr lang="en-GB" b="1" dirty="0">
                <a:solidFill>
                  <a:srgbClr val="0000FF"/>
                </a:solidFill>
                <a:latin typeface="Helvetica" charset="0"/>
              </a:rPr>
              <a:t>  </a:t>
            </a:r>
            <a:r>
              <a:rPr lang="en-GB" dirty="0">
                <a:solidFill>
                  <a:srgbClr val="0000FF"/>
                </a:solidFill>
                <a:latin typeface="Helvetica" charset="0"/>
              </a:rPr>
              <a:t>More specific but less sensitive</a:t>
            </a:r>
          </a:p>
          <a:p>
            <a:pPr>
              <a:lnSpc>
                <a:spcPct val="50000"/>
              </a:lnSpc>
            </a:pPr>
            <a:endParaRPr lang="en-GB" dirty="0">
              <a:solidFill>
                <a:srgbClr val="FFFFFF"/>
              </a:solidFill>
              <a:latin typeface="Helvetica" charset="0"/>
            </a:endParaRPr>
          </a:p>
          <a:p>
            <a:r>
              <a:rPr lang="en-GB" b="1" dirty="0">
                <a:solidFill>
                  <a:srgbClr val="FF6600"/>
                </a:solidFill>
                <a:latin typeface="Helvetica" charset="0"/>
              </a:rPr>
              <a:t>Anti-Ro and/or La</a:t>
            </a:r>
            <a:endParaRPr lang="en-GB" dirty="0">
              <a:solidFill>
                <a:srgbClr val="FFFFFF"/>
              </a:solidFill>
              <a:latin typeface="Helvetica" charset="0"/>
            </a:endParaRPr>
          </a:p>
          <a:p>
            <a:r>
              <a:rPr lang="en-GB" dirty="0">
                <a:solidFill>
                  <a:srgbClr val="FFFFFF"/>
                </a:solidFill>
                <a:latin typeface="Helvetica" charset="0"/>
              </a:rPr>
              <a:t>	 	</a:t>
            </a:r>
            <a:r>
              <a:rPr lang="en-GB" sz="2800" b="1" dirty="0">
                <a:solidFill>
                  <a:srgbClr val="0000FF"/>
                </a:solidFill>
                <a:latin typeface="Helvetica" charset="0"/>
              </a:rPr>
              <a:t>•</a:t>
            </a:r>
            <a:r>
              <a:rPr lang="en-GB" b="1" dirty="0">
                <a:solidFill>
                  <a:srgbClr val="0000FF"/>
                </a:solidFill>
                <a:latin typeface="Helvetica" charset="0"/>
              </a:rPr>
              <a:t>  </a:t>
            </a:r>
            <a:r>
              <a:rPr lang="en-GB" dirty="0">
                <a:solidFill>
                  <a:srgbClr val="0000FF"/>
                </a:solidFill>
                <a:latin typeface="Helvetica" charset="0"/>
              </a:rPr>
              <a:t>Common in </a:t>
            </a:r>
            <a:r>
              <a:rPr lang="en-GB" dirty="0" err="1">
                <a:solidFill>
                  <a:srgbClr val="0000FF"/>
                </a:solidFill>
                <a:latin typeface="Helvetica" charset="0"/>
              </a:rPr>
              <a:t>subacute</a:t>
            </a:r>
            <a:r>
              <a:rPr lang="en-GB" dirty="0">
                <a:solidFill>
                  <a:srgbClr val="0000FF"/>
                </a:solidFill>
                <a:latin typeface="Helvetica" charset="0"/>
              </a:rPr>
              <a:t> </a:t>
            </a:r>
            <a:r>
              <a:rPr lang="en-GB" dirty="0" err="1">
                <a:solidFill>
                  <a:srgbClr val="0000FF"/>
                </a:solidFill>
                <a:latin typeface="Helvetica" charset="0"/>
              </a:rPr>
              <a:t>cutaneous</a:t>
            </a:r>
            <a:r>
              <a:rPr lang="en-GB" dirty="0">
                <a:solidFill>
                  <a:srgbClr val="0000FF"/>
                </a:solidFill>
                <a:latin typeface="Helvetica" charset="0"/>
              </a:rPr>
              <a:t> LE</a:t>
            </a:r>
            <a:r>
              <a:rPr lang="en-GB" b="1" dirty="0">
                <a:solidFill>
                  <a:srgbClr val="0000FF"/>
                </a:solidFill>
                <a:latin typeface="Helvetica" charset="0"/>
              </a:rPr>
              <a:t> </a:t>
            </a:r>
          </a:p>
          <a:p>
            <a:r>
              <a:rPr lang="en-GB" b="1" dirty="0">
                <a:solidFill>
                  <a:srgbClr val="0000FF"/>
                </a:solidFill>
                <a:latin typeface="Helvetica" charset="0"/>
              </a:rPr>
              <a:t>	 	</a:t>
            </a:r>
            <a:r>
              <a:rPr lang="en-GB" sz="2800" b="1" dirty="0">
                <a:solidFill>
                  <a:srgbClr val="0000FF"/>
                </a:solidFill>
                <a:latin typeface="Helvetica" charset="0"/>
              </a:rPr>
              <a:t>•  </a:t>
            </a:r>
            <a:r>
              <a:rPr lang="en-GB" dirty="0">
                <a:solidFill>
                  <a:srgbClr val="0000FF"/>
                </a:solidFill>
                <a:latin typeface="Helvetica" charset="0"/>
              </a:rPr>
              <a:t>Neonatal lupus syndrome &amp; </a:t>
            </a:r>
            <a:r>
              <a:rPr lang="en-GB" dirty="0" err="1">
                <a:solidFill>
                  <a:srgbClr val="0000FF"/>
                </a:solidFill>
                <a:latin typeface="Helvetica" charset="0"/>
              </a:rPr>
              <a:t>Sjögren’s</a:t>
            </a:r>
            <a:endParaRPr lang="en-GB" dirty="0">
              <a:solidFill>
                <a:srgbClr val="0000FF"/>
              </a:solidFill>
              <a:latin typeface="Helvetica" charset="0"/>
            </a:endParaRPr>
          </a:p>
          <a:p>
            <a:endParaRPr lang="en-GB" dirty="0">
              <a:solidFill>
                <a:srgbClr val="0000FF"/>
              </a:solidFill>
              <a:latin typeface="Helvetica" charset="0"/>
            </a:endParaRPr>
          </a:p>
          <a:p>
            <a:r>
              <a:rPr lang="en-GB" b="1" dirty="0">
                <a:solidFill>
                  <a:srgbClr val="FF6600"/>
                </a:solidFill>
                <a:latin typeface="Helvetica" charset="0"/>
              </a:rPr>
              <a:t>Complement</a:t>
            </a:r>
          </a:p>
          <a:p>
            <a:r>
              <a:rPr lang="en-GB" dirty="0">
                <a:solidFill>
                  <a:srgbClr val="FFFFFF"/>
                </a:solidFill>
                <a:latin typeface="Arial" charset="0"/>
              </a:rPr>
              <a:t>	 	</a:t>
            </a:r>
            <a:r>
              <a:rPr lang="en-GB" b="1" dirty="0">
                <a:solidFill>
                  <a:srgbClr val="0000FF"/>
                </a:solidFill>
                <a:latin typeface="Arial" charset="0"/>
              </a:rPr>
              <a:t>•  </a:t>
            </a:r>
            <a:r>
              <a:rPr lang="en-GB" dirty="0">
                <a:solidFill>
                  <a:srgbClr val="0000FF"/>
                </a:solidFill>
                <a:latin typeface="Arial" charset="0"/>
              </a:rPr>
              <a:t>Increased consumption </a:t>
            </a:r>
            <a:r>
              <a:rPr lang="en-GB" b="1" dirty="0">
                <a:solidFill>
                  <a:srgbClr val="0000FF"/>
                </a:solidFill>
                <a:latin typeface="Arial" charset="0"/>
                <a:cs typeface="Arial" charset="0"/>
              </a:rPr>
              <a:t>↓</a:t>
            </a:r>
            <a:r>
              <a:rPr lang="en-GB" dirty="0">
                <a:solidFill>
                  <a:srgbClr val="0000FF"/>
                </a:solidFill>
                <a:latin typeface="Arial" charset="0"/>
              </a:rPr>
              <a:t>C3, C4, CH50</a:t>
            </a:r>
            <a:r>
              <a:rPr lang="en-GB" dirty="0">
                <a:latin typeface="Arial" charset="0"/>
              </a:rPr>
              <a:t> </a:t>
            </a:r>
          </a:p>
        </p:txBody>
      </p:sp>
      <p:pic>
        <p:nvPicPr>
          <p:cNvPr id="6" name="Picture 7"/>
          <p:cNvPicPr>
            <a:picLocks noChangeAspect="1" noChangeArrowheads="1"/>
          </p:cNvPicPr>
          <p:nvPr/>
        </p:nvPicPr>
        <p:blipFill>
          <a:blip r:embed="rId3"/>
          <a:srcRect l="3400" r="51391" b="48955"/>
          <a:stretch>
            <a:fillRect/>
          </a:stretch>
        </p:blipFill>
        <p:spPr bwMode="auto">
          <a:xfrm rot="5400000">
            <a:off x="7903386" y="1597808"/>
            <a:ext cx="2214578" cy="159068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44488" y="458788"/>
            <a:ext cx="8747125" cy="515937"/>
          </a:xfrm>
          <a:prstGeom prst="rect">
            <a:avLst/>
          </a:prstGeom>
          <a:noFill/>
          <a:ln w="12700">
            <a:noFill/>
            <a:miter lim="800000"/>
            <a:headEnd/>
            <a:tailEnd/>
          </a:ln>
        </p:spPr>
        <p:txBody>
          <a:bodyPr lIns="90487" tIns="44450" rIns="90487" bIns="44450">
            <a:spAutoFit/>
          </a:bodyPr>
          <a:lstStyle/>
          <a:p>
            <a:r>
              <a:rPr lang="en-GB" sz="2800" b="1">
                <a:solidFill>
                  <a:srgbClr val="0000FF"/>
                </a:solidFill>
                <a:latin typeface="Helvetica" charset="0"/>
              </a:rPr>
              <a:t> SLE - Assessing disease severity</a:t>
            </a:r>
          </a:p>
        </p:txBody>
      </p:sp>
      <p:sp>
        <p:nvSpPr>
          <p:cNvPr id="21507" name="Line 3"/>
          <p:cNvSpPr>
            <a:spLocks noChangeShapeType="1"/>
          </p:cNvSpPr>
          <p:nvPr/>
        </p:nvSpPr>
        <p:spPr bwMode="auto">
          <a:xfrm>
            <a:off x="522288" y="990600"/>
            <a:ext cx="8850312" cy="0"/>
          </a:xfrm>
          <a:prstGeom prst="line">
            <a:avLst/>
          </a:prstGeom>
          <a:noFill/>
          <a:ln w="12700">
            <a:solidFill>
              <a:srgbClr val="0000FF"/>
            </a:solidFill>
            <a:round/>
            <a:headEnd/>
            <a:tailEnd/>
          </a:ln>
        </p:spPr>
        <p:txBody>
          <a:bodyPr wrap="none" anchor="ctr"/>
          <a:lstStyle/>
          <a:p>
            <a:endParaRPr lang="en-GB"/>
          </a:p>
        </p:txBody>
      </p:sp>
      <p:sp>
        <p:nvSpPr>
          <p:cNvPr id="21508" name="Text Box 5"/>
          <p:cNvSpPr txBox="1">
            <a:spLocks noChangeArrowheads="1"/>
          </p:cNvSpPr>
          <p:nvPr/>
        </p:nvSpPr>
        <p:spPr bwMode="auto">
          <a:xfrm>
            <a:off x="941388" y="1628775"/>
            <a:ext cx="7697787" cy="1311275"/>
          </a:xfrm>
          <a:prstGeom prst="rect">
            <a:avLst/>
          </a:prstGeom>
          <a:noFill/>
          <a:ln w="9525">
            <a:noFill/>
            <a:miter lim="800000"/>
            <a:headEnd/>
            <a:tailEnd/>
          </a:ln>
        </p:spPr>
        <p:txBody>
          <a:bodyPr wrap="none">
            <a:spAutoFit/>
          </a:bodyPr>
          <a:lstStyle/>
          <a:p>
            <a:r>
              <a:rPr lang="en-GB" b="1">
                <a:solidFill>
                  <a:srgbClr val="FF6600"/>
                </a:solidFill>
                <a:latin typeface="Helvetica" charset="0"/>
              </a:rPr>
              <a:t>Haematology</a:t>
            </a:r>
            <a:endParaRPr lang="en-GB" b="1">
              <a:solidFill>
                <a:srgbClr val="FF0000"/>
              </a:solidFill>
              <a:latin typeface="Helvetica" charset="0"/>
            </a:endParaRPr>
          </a:p>
          <a:p>
            <a:r>
              <a:rPr lang="en-GB" b="1">
                <a:solidFill>
                  <a:srgbClr val="FF0000"/>
                </a:solidFill>
                <a:latin typeface="Helvetica" charset="0"/>
              </a:rPr>
              <a:t>	 	</a:t>
            </a:r>
            <a:r>
              <a:rPr lang="en-GB" sz="2800" b="1">
                <a:solidFill>
                  <a:srgbClr val="0000FF"/>
                </a:solidFill>
                <a:latin typeface="Helvetica" charset="0"/>
              </a:rPr>
              <a:t>•</a:t>
            </a:r>
            <a:r>
              <a:rPr lang="en-GB" b="1">
                <a:solidFill>
                  <a:srgbClr val="0000FF"/>
                </a:solidFill>
                <a:latin typeface="Helvetica" charset="0"/>
              </a:rPr>
              <a:t>  </a:t>
            </a:r>
            <a:r>
              <a:rPr lang="en-GB">
                <a:solidFill>
                  <a:srgbClr val="0000FF"/>
                </a:solidFill>
                <a:latin typeface="Helvetica" charset="0"/>
              </a:rPr>
              <a:t>Lymphopaenia, normochromic anaemia</a:t>
            </a:r>
          </a:p>
          <a:p>
            <a:r>
              <a:rPr lang="en-GB" b="1">
                <a:solidFill>
                  <a:srgbClr val="0000FF"/>
                </a:solidFill>
                <a:latin typeface="Helvetica" charset="0"/>
              </a:rPr>
              <a:t>	 	</a:t>
            </a:r>
            <a:r>
              <a:rPr lang="en-GB" sz="2800" b="1">
                <a:solidFill>
                  <a:srgbClr val="0000FF"/>
                </a:solidFill>
                <a:latin typeface="Helvetica" charset="0"/>
              </a:rPr>
              <a:t>•</a:t>
            </a:r>
            <a:r>
              <a:rPr lang="en-GB" b="1">
                <a:solidFill>
                  <a:srgbClr val="0000FF"/>
                </a:solidFill>
                <a:latin typeface="Helvetica" charset="0"/>
              </a:rPr>
              <a:t>  </a:t>
            </a:r>
            <a:r>
              <a:rPr lang="en-GB">
                <a:solidFill>
                  <a:srgbClr val="0000FF"/>
                </a:solidFill>
                <a:latin typeface="Helvetica" charset="0"/>
              </a:rPr>
              <a:t>Leukopaenia, AIHA, thrombocytopaenia</a:t>
            </a:r>
          </a:p>
        </p:txBody>
      </p:sp>
      <p:sp>
        <p:nvSpPr>
          <p:cNvPr id="21509" name="Text Box 6"/>
          <p:cNvSpPr txBox="1">
            <a:spLocks noChangeArrowheads="1"/>
          </p:cNvSpPr>
          <p:nvPr/>
        </p:nvSpPr>
        <p:spPr bwMode="auto">
          <a:xfrm>
            <a:off x="941388" y="3076575"/>
            <a:ext cx="5561012" cy="1311275"/>
          </a:xfrm>
          <a:prstGeom prst="rect">
            <a:avLst/>
          </a:prstGeom>
          <a:noFill/>
          <a:ln w="9525">
            <a:noFill/>
            <a:miter lim="800000"/>
            <a:headEnd/>
            <a:tailEnd/>
          </a:ln>
        </p:spPr>
        <p:txBody>
          <a:bodyPr wrap="none">
            <a:spAutoFit/>
          </a:bodyPr>
          <a:lstStyle/>
          <a:p>
            <a:r>
              <a:rPr lang="en-GB" b="1">
                <a:solidFill>
                  <a:srgbClr val="FF6600"/>
                </a:solidFill>
                <a:latin typeface="Helvetica" charset="0"/>
              </a:rPr>
              <a:t>Renal</a:t>
            </a:r>
            <a:endParaRPr lang="en-GB">
              <a:solidFill>
                <a:srgbClr val="FFFFFF"/>
              </a:solidFill>
              <a:latin typeface="Helvetica" charset="0"/>
            </a:endParaRPr>
          </a:p>
          <a:p>
            <a:r>
              <a:rPr lang="en-GB">
                <a:solidFill>
                  <a:srgbClr val="FFFFFF"/>
                </a:solidFill>
                <a:latin typeface="Helvetica" charset="0"/>
              </a:rPr>
              <a:t>	 	</a:t>
            </a:r>
            <a:r>
              <a:rPr lang="en-GB" sz="2800" b="1">
                <a:solidFill>
                  <a:srgbClr val="0000FF"/>
                </a:solidFill>
                <a:latin typeface="Helvetica" charset="0"/>
              </a:rPr>
              <a:t>•</a:t>
            </a:r>
            <a:r>
              <a:rPr lang="en-GB" b="1">
                <a:solidFill>
                  <a:srgbClr val="0000FF"/>
                </a:solidFill>
                <a:latin typeface="Helvetica" charset="0"/>
              </a:rPr>
              <a:t>  </a:t>
            </a:r>
            <a:r>
              <a:rPr lang="en-GB">
                <a:solidFill>
                  <a:srgbClr val="0000FF"/>
                </a:solidFill>
                <a:latin typeface="Helvetica" charset="0"/>
              </a:rPr>
              <a:t>Proteinuria, haematuria</a:t>
            </a:r>
            <a:r>
              <a:rPr lang="en-GB" b="1">
                <a:solidFill>
                  <a:srgbClr val="0000FF"/>
                </a:solidFill>
                <a:latin typeface="Helvetica" charset="0"/>
              </a:rPr>
              <a:t> </a:t>
            </a:r>
          </a:p>
          <a:p>
            <a:r>
              <a:rPr lang="en-GB" b="1">
                <a:solidFill>
                  <a:srgbClr val="0000FF"/>
                </a:solidFill>
                <a:latin typeface="Helvetica" charset="0"/>
              </a:rPr>
              <a:t>	 	</a:t>
            </a:r>
            <a:r>
              <a:rPr lang="en-GB" sz="2800" b="1">
                <a:solidFill>
                  <a:srgbClr val="0000FF"/>
                </a:solidFill>
                <a:latin typeface="Helvetica" charset="0"/>
              </a:rPr>
              <a:t>•  </a:t>
            </a:r>
            <a:r>
              <a:rPr lang="en-GB">
                <a:solidFill>
                  <a:srgbClr val="0000FF"/>
                </a:solidFill>
                <a:latin typeface="Helvetica" charset="0"/>
              </a:rPr>
              <a:t>Active urinary sediment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sc_8"/>
          <p:cNvPicPr>
            <a:picLocks noChangeAspect="1" noChangeArrowheads="1"/>
          </p:cNvPicPr>
          <p:nvPr/>
        </p:nvPicPr>
        <p:blipFill>
          <a:blip r:embed="rId3"/>
          <a:srcRect/>
          <a:stretch>
            <a:fillRect/>
          </a:stretch>
        </p:blipFill>
        <p:spPr bwMode="auto">
          <a:xfrm>
            <a:off x="1524000" y="892175"/>
            <a:ext cx="7543800" cy="5280025"/>
          </a:xfrm>
          <a:prstGeom prst="rect">
            <a:avLst/>
          </a:prstGeom>
          <a:noFill/>
          <a:ln w="28575">
            <a:solidFill>
              <a:srgbClr val="FFFF00"/>
            </a:solidFill>
            <a:miter lim="800000"/>
            <a:headEnd/>
            <a:tailEnd/>
          </a:ln>
        </p:spPr>
      </p:pic>
      <p:sp>
        <p:nvSpPr>
          <p:cNvPr id="252931" name="Line 3"/>
          <p:cNvSpPr>
            <a:spLocks noChangeShapeType="1"/>
          </p:cNvSpPr>
          <p:nvPr/>
        </p:nvSpPr>
        <p:spPr bwMode="auto">
          <a:xfrm>
            <a:off x="4953000" y="5410200"/>
            <a:ext cx="685800" cy="0"/>
          </a:xfrm>
          <a:prstGeom prst="line">
            <a:avLst/>
          </a:prstGeom>
          <a:noFill/>
          <a:ln w="76200">
            <a:solidFill>
              <a:schemeClr val="tx1"/>
            </a:solidFill>
            <a:round/>
            <a:headEnd/>
            <a:tailEnd type="triangle" w="med" len="med"/>
          </a:ln>
        </p:spPr>
        <p:txBody>
          <a:bodyPr/>
          <a:lstStyle/>
          <a:p>
            <a:endParaRPr lang="en-GB"/>
          </a:p>
        </p:txBody>
      </p:sp>
      <p:sp>
        <p:nvSpPr>
          <p:cNvPr id="252932" name="Line 4"/>
          <p:cNvSpPr>
            <a:spLocks noChangeShapeType="1"/>
          </p:cNvSpPr>
          <p:nvPr/>
        </p:nvSpPr>
        <p:spPr bwMode="auto">
          <a:xfrm rot="10768169">
            <a:off x="5867400" y="3276600"/>
            <a:ext cx="685800" cy="1588"/>
          </a:xfrm>
          <a:prstGeom prst="line">
            <a:avLst/>
          </a:prstGeom>
          <a:noFill/>
          <a:ln w="76200">
            <a:solidFill>
              <a:schemeClr val="tx1"/>
            </a:solidFill>
            <a:round/>
            <a:headEnd/>
            <a:tailEnd type="triangle" w="med" len="med"/>
          </a:ln>
        </p:spPr>
        <p:txBody>
          <a:bodyPr/>
          <a:lstStyle/>
          <a:p>
            <a:endParaRPr lang="en-GB"/>
          </a:p>
        </p:txBody>
      </p:sp>
      <p:sp>
        <p:nvSpPr>
          <p:cNvPr id="252933" name="Line 5"/>
          <p:cNvSpPr>
            <a:spLocks noChangeShapeType="1"/>
          </p:cNvSpPr>
          <p:nvPr/>
        </p:nvSpPr>
        <p:spPr bwMode="auto">
          <a:xfrm>
            <a:off x="4038600" y="1981200"/>
            <a:ext cx="685800" cy="0"/>
          </a:xfrm>
          <a:prstGeom prst="line">
            <a:avLst/>
          </a:prstGeom>
          <a:noFill/>
          <a:ln w="76200">
            <a:solidFill>
              <a:schemeClr val="tx1"/>
            </a:solidFill>
            <a:round/>
            <a:headEnd/>
            <a:tailEnd type="triangle" w="med" len="med"/>
          </a:ln>
        </p:spPr>
        <p:txBody>
          <a:bodyPr/>
          <a:lstStyle/>
          <a:p>
            <a:endParaRPr lang="en-GB"/>
          </a:p>
        </p:txBody>
      </p:sp>
      <p:sp>
        <p:nvSpPr>
          <p:cNvPr id="252934" name="Line 6"/>
          <p:cNvSpPr>
            <a:spLocks noChangeShapeType="1"/>
          </p:cNvSpPr>
          <p:nvPr/>
        </p:nvSpPr>
        <p:spPr bwMode="auto">
          <a:xfrm>
            <a:off x="6248400" y="4114800"/>
            <a:ext cx="685800" cy="0"/>
          </a:xfrm>
          <a:prstGeom prst="line">
            <a:avLst/>
          </a:prstGeom>
          <a:noFill/>
          <a:ln w="76200">
            <a:solidFill>
              <a:schemeClr val="tx1"/>
            </a:solidFill>
            <a:round/>
            <a:headEnd/>
            <a:tailEnd type="triangle" w="med" len="med"/>
          </a:ln>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dissolve">
                                      <p:cBhvr>
                                        <p:cTn id="7" dur="500"/>
                                        <p:tgtEl>
                                          <p:spTgt spid="2529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2931"/>
                                        </p:tgtEl>
                                        <p:attrNameLst>
                                          <p:attrName>style.visibility</p:attrName>
                                        </p:attrNameLst>
                                      </p:cBhvr>
                                      <p:to>
                                        <p:strVal val="visible"/>
                                      </p:to>
                                    </p:set>
                                    <p:animEffect transition="in" filter="dissolve">
                                      <p:cBhvr>
                                        <p:cTn id="12" dur="500"/>
                                        <p:tgtEl>
                                          <p:spTgt spid="2529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2934"/>
                                        </p:tgtEl>
                                        <p:attrNameLst>
                                          <p:attrName>style.visibility</p:attrName>
                                        </p:attrNameLst>
                                      </p:cBhvr>
                                      <p:to>
                                        <p:strVal val="visible"/>
                                      </p:to>
                                    </p:set>
                                    <p:animEffect transition="in" filter="dissolve">
                                      <p:cBhvr>
                                        <p:cTn id="17" dur="500"/>
                                        <p:tgtEl>
                                          <p:spTgt spid="25293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2933"/>
                                        </p:tgtEl>
                                        <p:attrNameLst>
                                          <p:attrName>style.visibility</p:attrName>
                                        </p:attrNameLst>
                                      </p:cBhvr>
                                      <p:to>
                                        <p:strVal val="visible"/>
                                      </p:to>
                                    </p:set>
                                    <p:animEffect transition="in" filter="dissolve">
                                      <p:cBhvr>
                                        <p:cTn id="22" dur="500"/>
                                        <p:tgtEl>
                                          <p:spTgt spid="252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252932" grpId="0" animBg="1"/>
      <p:bldP spid="252933" grpId="0" animBg="1"/>
      <p:bldP spid="25293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descr="sc_b"/>
          <p:cNvPicPr>
            <a:picLocks noChangeAspect="1" noChangeArrowheads="1"/>
          </p:cNvPicPr>
          <p:nvPr/>
        </p:nvPicPr>
        <p:blipFill>
          <a:blip r:embed="rId3"/>
          <a:srcRect t="3711" b="2797"/>
          <a:stretch>
            <a:fillRect/>
          </a:stretch>
        </p:blipFill>
        <p:spPr bwMode="auto">
          <a:xfrm>
            <a:off x="1255713" y="981075"/>
            <a:ext cx="7772400" cy="5040313"/>
          </a:xfrm>
          <a:prstGeom prst="rect">
            <a:avLst/>
          </a:prstGeom>
          <a:noFill/>
          <a:ln w="9525">
            <a:noFill/>
            <a:miter lim="800000"/>
            <a:headEnd/>
            <a:tailEnd/>
          </a:ln>
        </p:spPr>
      </p:pic>
      <p:sp>
        <p:nvSpPr>
          <p:cNvPr id="254979" name="Line 3"/>
          <p:cNvSpPr>
            <a:spLocks noChangeShapeType="1"/>
          </p:cNvSpPr>
          <p:nvPr/>
        </p:nvSpPr>
        <p:spPr bwMode="auto">
          <a:xfrm>
            <a:off x="2286000" y="3505200"/>
            <a:ext cx="685800" cy="0"/>
          </a:xfrm>
          <a:prstGeom prst="line">
            <a:avLst/>
          </a:prstGeom>
          <a:noFill/>
          <a:ln w="76200">
            <a:solidFill>
              <a:schemeClr val="tx1"/>
            </a:solidFill>
            <a:round/>
            <a:headEnd/>
            <a:tailEnd type="triangle" w="med" len="med"/>
          </a:ln>
        </p:spPr>
        <p:txBody>
          <a:bodyPr/>
          <a:lstStyle/>
          <a:p>
            <a:endParaRPr lang="en-GB"/>
          </a:p>
        </p:txBody>
      </p:sp>
      <p:sp>
        <p:nvSpPr>
          <p:cNvPr id="254980" name="Line 4"/>
          <p:cNvSpPr>
            <a:spLocks noChangeShapeType="1"/>
          </p:cNvSpPr>
          <p:nvPr/>
        </p:nvSpPr>
        <p:spPr bwMode="auto">
          <a:xfrm rot="10768169">
            <a:off x="6705600" y="2590800"/>
            <a:ext cx="685800" cy="1588"/>
          </a:xfrm>
          <a:prstGeom prst="line">
            <a:avLst/>
          </a:prstGeom>
          <a:noFill/>
          <a:ln w="76200">
            <a:solidFill>
              <a:schemeClr val="tx1"/>
            </a:solidFill>
            <a:round/>
            <a:headEnd/>
            <a:tailEnd type="triangle" w="med" len="med"/>
          </a:ln>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4979"/>
                                        </p:tgtEl>
                                        <p:attrNameLst>
                                          <p:attrName>style.visibility</p:attrName>
                                        </p:attrNameLst>
                                      </p:cBhvr>
                                      <p:to>
                                        <p:strVal val="visible"/>
                                      </p:to>
                                    </p:set>
                                    <p:animEffect transition="in" filter="dissolve">
                                      <p:cBhvr>
                                        <p:cTn id="7" dur="500"/>
                                        <p:tgtEl>
                                          <p:spTgt spid="25497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4980"/>
                                        </p:tgtEl>
                                        <p:attrNameLst>
                                          <p:attrName>style.visibility</p:attrName>
                                        </p:attrNameLst>
                                      </p:cBhvr>
                                      <p:to>
                                        <p:strVal val="visible"/>
                                      </p:to>
                                    </p:set>
                                    <p:animEffect transition="in" filter="dissolve">
                                      <p:cBhvr>
                                        <p:cTn id="12" dur="500"/>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9" grpId="0" animBg="1"/>
      <p:bldP spid="25498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895350" y="568325"/>
            <a:ext cx="8640763" cy="5776913"/>
          </a:xfrm>
          <a:prstGeom prst="rect">
            <a:avLst/>
          </a:prstGeom>
          <a:noFill/>
          <a:ln w="9525">
            <a:noFill/>
            <a:miter lim="800000"/>
            <a:headEnd/>
            <a:tailEnd/>
          </a:ln>
        </p:spPr>
        <p:txBody>
          <a:bodyPr anchor="ctr">
            <a:spAutoFit/>
          </a:bodyPr>
          <a:lstStyle/>
          <a:p>
            <a:pPr marL="457200" indent="-457200"/>
            <a:r>
              <a:rPr lang="en-GB" sz="2800" b="1" dirty="0">
                <a:solidFill>
                  <a:srgbClr val="0000FF"/>
                </a:solidFill>
                <a:latin typeface="Arial" charset="0"/>
              </a:rPr>
              <a:t>Learning Outcomes</a:t>
            </a:r>
            <a:r>
              <a:rPr lang="en-GB" sz="2000" dirty="0">
                <a:latin typeface="Arial" charset="0"/>
              </a:rPr>
              <a:t>:  </a:t>
            </a:r>
          </a:p>
          <a:p>
            <a:pPr marL="457200" indent="-457200"/>
            <a:endParaRPr lang="en-GB" sz="2000" dirty="0">
              <a:latin typeface="Arial" charset="0"/>
            </a:endParaRPr>
          </a:p>
          <a:p>
            <a:pPr marL="457200" indent="-457200">
              <a:spcAft>
                <a:spcPct val="50000"/>
              </a:spcAft>
            </a:pPr>
            <a:r>
              <a:rPr lang="en-GB" sz="2000" i="1" dirty="0">
                <a:latin typeface="Arial" charset="0"/>
              </a:rPr>
              <a:t>Students will be able to</a:t>
            </a:r>
            <a:r>
              <a:rPr lang="en-GB" sz="2000" dirty="0">
                <a:latin typeface="Arial" charset="0"/>
              </a:rPr>
              <a:t>:</a:t>
            </a:r>
          </a:p>
          <a:p>
            <a:pPr marL="457200" indent="-457200">
              <a:lnSpc>
                <a:spcPct val="125000"/>
              </a:lnSpc>
              <a:spcAft>
                <a:spcPct val="50000"/>
              </a:spcAft>
            </a:pPr>
            <a:r>
              <a:rPr lang="en-US" sz="2000" dirty="0">
                <a:latin typeface="Arial" charset="0"/>
              </a:rPr>
              <a:t>	- describe the pathogenesis and clinical features of SLE</a:t>
            </a:r>
            <a:endParaRPr lang="en-GB" sz="2000" dirty="0">
              <a:latin typeface="Arial" charset="0"/>
            </a:endParaRPr>
          </a:p>
          <a:p>
            <a:pPr marL="457200" indent="-457200"/>
            <a:r>
              <a:rPr lang="en-US" sz="2000" dirty="0">
                <a:latin typeface="Arial" charset="0"/>
              </a:rPr>
              <a:t>	- understand the importance of autoantibody measurement in the assessment of connective tissue disease and list the important antibodies associated with: </a:t>
            </a:r>
          </a:p>
          <a:p>
            <a:pPr marL="457200" indent="-457200"/>
            <a:endParaRPr lang="en-US" sz="2000" dirty="0">
              <a:latin typeface="Arial" charset="0"/>
            </a:endParaRPr>
          </a:p>
          <a:p>
            <a:pPr marL="457200" indent="-457200"/>
            <a:r>
              <a:rPr lang="en-US" sz="2000" b="1" dirty="0">
                <a:solidFill>
                  <a:srgbClr val="0000FF"/>
                </a:solidFill>
                <a:latin typeface="Arial" charset="0"/>
              </a:rPr>
              <a:t>(1</a:t>
            </a:r>
            <a:r>
              <a:rPr lang="en-US" sz="2000" b="1" dirty="0" smtClean="0">
                <a:solidFill>
                  <a:srgbClr val="0000FF"/>
                </a:solidFill>
                <a:latin typeface="Arial" charset="0"/>
              </a:rPr>
              <a:t>) </a:t>
            </a:r>
            <a:r>
              <a:rPr lang="en-US" sz="2000" b="1" dirty="0">
                <a:solidFill>
                  <a:srgbClr val="0000FF"/>
                </a:solidFill>
                <a:latin typeface="Arial" charset="0"/>
              </a:rPr>
              <a:t>SLE 			(2</a:t>
            </a:r>
            <a:r>
              <a:rPr lang="en-US" sz="2000" b="1" dirty="0" smtClean="0">
                <a:solidFill>
                  <a:srgbClr val="0000FF"/>
                </a:solidFill>
                <a:latin typeface="Arial" charset="0"/>
              </a:rPr>
              <a:t>) </a:t>
            </a:r>
            <a:r>
              <a:rPr lang="en-US" sz="2000" b="1" dirty="0">
                <a:solidFill>
                  <a:srgbClr val="0000FF"/>
                </a:solidFill>
                <a:latin typeface="Arial" charset="0"/>
              </a:rPr>
              <a:t>Scleroderma</a:t>
            </a:r>
          </a:p>
          <a:p>
            <a:pPr marL="457200" indent="-457200"/>
            <a:r>
              <a:rPr lang="en-US" sz="2000" b="1" dirty="0">
                <a:solidFill>
                  <a:srgbClr val="0000FF"/>
                </a:solidFill>
                <a:latin typeface="Arial" charset="0"/>
              </a:rPr>
              <a:t>(3</a:t>
            </a:r>
            <a:r>
              <a:rPr lang="en-US" sz="2000" b="1" dirty="0" smtClean="0">
                <a:solidFill>
                  <a:srgbClr val="0000FF"/>
                </a:solidFill>
                <a:latin typeface="Arial" charset="0"/>
              </a:rPr>
              <a:t>) </a:t>
            </a:r>
            <a:r>
              <a:rPr lang="en-US" sz="2000" b="1" dirty="0" err="1">
                <a:solidFill>
                  <a:srgbClr val="0000FF"/>
                </a:solidFill>
                <a:latin typeface="Arial" charset="0"/>
              </a:rPr>
              <a:t>Sjogren’s</a:t>
            </a:r>
            <a:r>
              <a:rPr lang="en-US" sz="2000" b="1" dirty="0">
                <a:solidFill>
                  <a:srgbClr val="0000FF"/>
                </a:solidFill>
                <a:latin typeface="Arial" charset="0"/>
              </a:rPr>
              <a:t> syndrome 	(4</a:t>
            </a:r>
            <a:r>
              <a:rPr lang="en-US" sz="2000" b="1" dirty="0" smtClean="0">
                <a:solidFill>
                  <a:srgbClr val="0000FF"/>
                </a:solidFill>
                <a:latin typeface="Arial" charset="0"/>
              </a:rPr>
              <a:t>) </a:t>
            </a:r>
            <a:r>
              <a:rPr lang="en-US" sz="2000" b="1" dirty="0" err="1">
                <a:solidFill>
                  <a:srgbClr val="0000FF"/>
                </a:solidFill>
                <a:latin typeface="Arial" charset="0"/>
              </a:rPr>
              <a:t>Polymyositis</a:t>
            </a:r>
            <a:endParaRPr lang="en-GB" sz="2000" b="1" dirty="0">
              <a:solidFill>
                <a:srgbClr val="0000FF"/>
              </a:solidFill>
              <a:latin typeface="Arial" charset="0"/>
            </a:endParaRPr>
          </a:p>
          <a:p>
            <a:pPr marL="457200" indent="-457200"/>
            <a:endParaRPr lang="en-US" sz="2000" b="1" dirty="0">
              <a:solidFill>
                <a:srgbClr val="0000FF"/>
              </a:solidFill>
              <a:latin typeface="Arial" charset="0"/>
            </a:endParaRPr>
          </a:p>
          <a:p>
            <a:pPr marL="457200" indent="-457200"/>
            <a:r>
              <a:rPr lang="en-US" sz="2000" dirty="0">
                <a:latin typeface="Arial" charset="0"/>
              </a:rPr>
              <a:t>Briefly list the key features of </a:t>
            </a:r>
            <a:r>
              <a:rPr lang="en-US" sz="2000" dirty="0" err="1">
                <a:latin typeface="Arial" charset="0"/>
              </a:rPr>
              <a:t>Sjogren’s</a:t>
            </a:r>
            <a:r>
              <a:rPr lang="en-US" sz="2000" dirty="0">
                <a:latin typeface="Arial" charset="0"/>
              </a:rPr>
              <a:t> syndrome, scleroderma and </a:t>
            </a:r>
          </a:p>
          <a:p>
            <a:pPr marL="457200" indent="-457200"/>
            <a:r>
              <a:rPr lang="en-US" sz="2000" dirty="0" err="1">
                <a:latin typeface="Arial" charset="0"/>
              </a:rPr>
              <a:t>polymyositis</a:t>
            </a:r>
            <a:r>
              <a:rPr lang="en-US" sz="2000" dirty="0">
                <a:latin typeface="Arial" charset="0"/>
              </a:rPr>
              <a:t> </a:t>
            </a:r>
            <a:r>
              <a:rPr lang="en-US" sz="2000" i="1" dirty="0">
                <a:latin typeface="Arial" charset="0"/>
              </a:rPr>
              <a:t>(</a:t>
            </a:r>
            <a:r>
              <a:rPr lang="en-US" sz="2000" i="1" u="sng" dirty="0">
                <a:latin typeface="Arial" charset="0"/>
              </a:rPr>
              <a:t>NB detailed knowledge is not required</a:t>
            </a:r>
            <a:r>
              <a:rPr lang="en-US" sz="2000" i="1" dirty="0">
                <a:latin typeface="Arial" charset="0"/>
              </a:rPr>
              <a:t>)</a:t>
            </a:r>
            <a:endParaRPr lang="en-GB" sz="2000" dirty="0">
              <a:latin typeface="Arial" charset="0"/>
            </a:endParaRPr>
          </a:p>
          <a:p>
            <a:pPr marL="457200" indent="-457200"/>
            <a:endParaRPr lang="en-US" sz="2000" dirty="0">
              <a:latin typeface="Arial" charset="0"/>
            </a:endParaRPr>
          </a:p>
          <a:p>
            <a:pPr marL="457200" indent="-457200"/>
            <a:r>
              <a:rPr lang="en-US" sz="2000" dirty="0">
                <a:latin typeface="Arial" charset="0"/>
              </a:rPr>
              <a:t>Understand what is meant by the term ‘overlap syndrome’ in the</a:t>
            </a:r>
          </a:p>
          <a:p>
            <a:pPr marL="457200" indent="-457200"/>
            <a:r>
              <a:rPr lang="en-US" sz="2000" dirty="0">
                <a:latin typeface="Arial" charset="0"/>
              </a:rPr>
              <a:t>setting of connective tissue disease</a:t>
            </a:r>
            <a:endParaRPr lang="en-GB" sz="2000" dirty="0">
              <a:latin typeface="Arial" charset="0"/>
            </a:endParaRPr>
          </a:p>
          <a:p>
            <a:pPr marL="457200" indent="-457200"/>
            <a:endParaRPr lang="en-GB" sz="2000" dirty="0">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1111250" y="236538"/>
            <a:ext cx="8413750" cy="641350"/>
          </a:xfrm>
          <a:prstGeom prst="rect">
            <a:avLst/>
          </a:prstGeom>
          <a:noFill/>
          <a:ln w="9525">
            <a:noFill/>
            <a:miter lim="800000"/>
            <a:headEnd/>
            <a:tailEnd/>
          </a:ln>
        </p:spPr>
        <p:txBody>
          <a:bodyPr wrap="none">
            <a:spAutoFit/>
          </a:bodyPr>
          <a:lstStyle/>
          <a:p>
            <a:pPr eaLnBrk="1" hangingPunct="1"/>
            <a:r>
              <a:rPr lang="en-GB" sz="3600" b="1">
                <a:solidFill>
                  <a:srgbClr val="0000FF"/>
                </a:solidFill>
                <a:latin typeface="Arial" charset="0"/>
              </a:rPr>
              <a:t>Limited cutaneous systemic sclerosis</a:t>
            </a:r>
            <a:endParaRPr lang="en-US" sz="3600" b="1">
              <a:solidFill>
                <a:srgbClr val="0000FF"/>
              </a:solidFill>
              <a:latin typeface="Arial" charset="0"/>
            </a:endParaRPr>
          </a:p>
        </p:txBody>
      </p:sp>
      <p:pic>
        <p:nvPicPr>
          <p:cNvPr id="25603" name="Picture 3" descr="DSC01466.JPG"/>
          <p:cNvPicPr>
            <a:picLocks noChangeAspect="1"/>
          </p:cNvPicPr>
          <p:nvPr/>
        </p:nvPicPr>
        <p:blipFill>
          <a:blip r:embed="rId3"/>
          <a:srcRect l="6821" t="18492" r="17773" b="4993"/>
          <a:stretch>
            <a:fillRect/>
          </a:stretch>
        </p:blipFill>
        <p:spPr bwMode="auto">
          <a:xfrm>
            <a:off x="5718175" y="1100138"/>
            <a:ext cx="2268538" cy="2727325"/>
          </a:xfrm>
          <a:prstGeom prst="rect">
            <a:avLst/>
          </a:prstGeom>
          <a:noFill/>
          <a:ln w="9525">
            <a:noFill/>
            <a:miter lim="800000"/>
            <a:headEnd/>
            <a:tailEnd/>
          </a:ln>
        </p:spPr>
      </p:pic>
      <p:pic>
        <p:nvPicPr>
          <p:cNvPr id="25604" name="Picture 12" descr="RFMi015189 (7)"/>
          <p:cNvPicPr>
            <a:picLocks noChangeAspect="1" noChangeArrowheads="1"/>
          </p:cNvPicPr>
          <p:nvPr/>
        </p:nvPicPr>
        <p:blipFill>
          <a:blip r:embed="rId4"/>
          <a:srcRect/>
          <a:stretch>
            <a:fillRect/>
          </a:stretch>
        </p:blipFill>
        <p:spPr bwMode="auto">
          <a:xfrm>
            <a:off x="4854575" y="4124325"/>
            <a:ext cx="4294188" cy="2544763"/>
          </a:xfrm>
          <a:prstGeom prst="rect">
            <a:avLst/>
          </a:prstGeom>
          <a:noFill/>
          <a:ln w="9525">
            <a:noFill/>
            <a:miter lim="800000"/>
            <a:headEnd/>
            <a:tailEnd/>
          </a:ln>
        </p:spPr>
      </p:pic>
      <p:pic>
        <p:nvPicPr>
          <p:cNvPr id="25605" name="Picture 14" descr="RFMi015189 (1)"/>
          <p:cNvPicPr>
            <a:picLocks noChangeAspect="1" noChangeArrowheads="1"/>
          </p:cNvPicPr>
          <p:nvPr/>
        </p:nvPicPr>
        <p:blipFill>
          <a:blip r:embed="rId5"/>
          <a:srcRect/>
          <a:stretch>
            <a:fillRect/>
          </a:stretch>
        </p:blipFill>
        <p:spPr bwMode="auto">
          <a:xfrm>
            <a:off x="1182688" y="1963738"/>
            <a:ext cx="2663825" cy="3744912"/>
          </a:xfrm>
          <a:prstGeom prst="rect">
            <a:avLst/>
          </a:prstGeom>
          <a:noFill/>
          <a:ln w="9525">
            <a:noFill/>
            <a:miter lim="800000"/>
            <a:headEnd/>
            <a:tailEnd/>
          </a:ln>
        </p:spPr>
      </p:pic>
      <p:sp>
        <p:nvSpPr>
          <p:cNvPr id="25606" name="Rectangle 15"/>
          <p:cNvSpPr>
            <a:spLocks noChangeArrowheads="1"/>
          </p:cNvSpPr>
          <p:nvPr/>
        </p:nvSpPr>
        <p:spPr bwMode="auto">
          <a:xfrm>
            <a:off x="1595438" y="3429000"/>
            <a:ext cx="2005012" cy="454025"/>
          </a:xfrm>
          <a:prstGeom prst="rect">
            <a:avLst/>
          </a:prstGeom>
          <a:solidFill>
            <a:schemeClr val="tx1"/>
          </a:solidFill>
          <a:ln w="9525">
            <a:solidFill>
              <a:schemeClr val="tx1"/>
            </a:solidFill>
            <a:miter lim="800000"/>
            <a:headEnd/>
            <a:tailEnd/>
          </a:ln>
        </p:spPr>
        <p:txBody>
          <a:bodyPr wrap="none" anchor="ctr"/>
          <a:lstStyle/>
          <a:p>
            <a:pPr eaLnBrk="1" hangingPunct="1"/>
            <a:endParaRPr lang="en-US" sz="3200">
              <a:latin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17" descr="RFMi015308"/>
          <p:cNvPicPr>
            <a:picLocks noChangeAspect="1" noChangeArrowheads="1"/>
          </p:cNvPicPr>
          <p:nvPr/>
        </p:nvPicPr>
        <p:blipFill>
          <a:blip r:embed="rId3"/>
          <a:srcRect b="7365"/>
          <a:stretch>
            <a:fillRect/>
          </a:stretch>
        </p:blipFill>
        <p:spPr bwMode="auto">
          <a:xfrm>
            <a:off x="1200150" y="1196975"/>
            <a:ext cx="2071688" cy="2735263"/>
          </a:xfrm>
          <a:prstGeom prst="rect">
            <a:avLst/>
          </a:prstGeom>
          <a:noFill/>
          <a:ln w="9525">
            <a:noFill/>
            <a:miter lim="800000"/>
            <a:headEnd/>
            <a:tailEnd/>
          </a:ln>
        </p:spPr>
      </p:pic>
      <p:sp>
        <p:nvSpPr>
          <p:cNvPr id="26627" name="Rectangle 18"/>
          <p:cNvSpPr>
            <a:spLocks noChangeArrowheads="1"/>
          </p:cNvSpPr>
          <p:nvPr/>
        </p:nvSpPr>
        <p:spPr bwMode="auto">
          <a:xfrm>
            <a:off x="1471613" y="2205038"/>
            <a:ext cx="1863725" cy="287337"/>
          </a:xfrm>
          <a:prstGeom prst="rect">
            <a:avLst/>
          </a:prstGeom>
          <a:solidFill>
            <a:schemeClr val="tx1"/>
          </a:solidFill>
          <a:ln w="9525">
            <a:solidFill>
              <a:schemeClr val="tx1"/>
            </a:solidFill>
            <a:miter lim="800000"/>
            <a:headEnd/>
            <a:tailEnd/>
          </a:ln>
        </p:spPr>
        <p:txBody>
          <a:bodyPr wrap="none" anchor="ctr"/>
          <a:lstStyle/>
          <a:p>
            <a:pPr eaLnBrk="1" hangingPunct="1"/>
            <a:endParaRPr lang="en-US" sz="3200">
              <a:latin typeface="Arial" charset="0"/>
            </a:endParaRPr>
          </a:p>
        </p:txBody>
      </p:sp>
      <p:pic>
        <p:nvPicPr>
          <p:cNvPr id="26628" name="Picture 20" descr="RFMi015298 (4)"/>
          <p:cNvPicPr>
            <a:picLocks noChangeAspect="1" noChangeArrowheads="1"/>
          </p:cNvPicPr>
          <p:nvPr/>
        </p:nvPicPr>
        <p:blipFill>
          <a:blip r:embed="rId4"/>
          <a:srcRect l="9317" t="8636" r="6683"/>
          <a:stretch>
            <a:fillRect/>
          </a:stretch>
        </p:blipFill>
        <p:spPr bwMode="auto">
          <a:xfrm>
            <a:off x="534988" y="4076700"/>
            <a:ext cx="3565525" cy="2297113"/>
          </a:xfrm>
          <a:prstGeom prst="rect">
            <a:avLst/>
          </a:prstGeom>
          <a:noFill/>
          <a:ln w="9525">
            <a:noFill/>
            <a:miter lim="800000"/>
            <a:headEnd/>
            <a:tailEnd/>
          </a:ln>
        </p:spPr>
      </p:pic>
      <p:pic>
        <p:nvPicPr>
          <p:cNvPr id="26629" name="Picture 3"/>
          <p:cNvPicPr>
            <a:picLocks noChangeAspect="1" noChangeArrowheads="1"/>
          </p:cNvPicPr>
          <p:nvPr/>
        </p:nvPicPr>
        <p:blipFill>
          <a:blip r:embed="rId5"/>
          <a:srcRect r="15598"/>
          <a:stretch>
            <a:fillRect/>
          </a:stretch>
        </p:blipFill>
        <p:spPr bwMode="auto">
          <a:xfrm>
            <a:off x="4783138" y="1196975"/>
            <a:ext cx="2439987" cy="4895850"/>
          </a:xfrm>
          <a:prstGeom prst="rect">
            <a:avLst/>
          </a:prstGeom>
          <a:noFill/>
          <a:ln w="9525">
            <a:noFill/>
            <a:miter lim="800000"/>
            <a:headEnd/>
            <a:tailEnd/>
          </a:ln>
        </p:spPr>
      </p:pic>
      <p:sp>
        <p:nvSpPr>
          <p:cNvPr id="26630" name="Text Box 5"/>
          <p:cNvSpPr txBox="1">
            <a:spLocks noChangeArrowheads="1"/>
          </p:cNvSpPr>
          <p:nvPr/>
        </p:nvSpPr>
        <p:spPr bwMode="auto">
          <a:xfrm>
            <a:off x="966788" y="236538"/>
            <a:ext cx="8337550" cy="641350"/>
          </a:xfrm>
          <a:prstGeom prst="rect">
            <a:avLst/>
          </a:prstGeom>
          <a:noFill/>
          <a:ln w="9525">
            <a:noFill/>
            <a:miter lim="800000"/>
            <a:headEnd/>
            <a:tailEnd/>
          </a:ln>
        </p:spPr>
        <p:txBody>
          <a:bodyPr wrap="none">
            <a:spAutoFit/>
          </a:bodyPr>
          <a:lstStyle/>
          <a:p>
            <a:pPr eaLnBrk="1" hangingPunct="1"/>
            <a:r>
              <a:rPr lang="en-GB" sz="3600" b="1">
                <a:solidFill>
                  <a:srgbClr val="0000FF"/>
                </a:solidFill>
                <a:latin typeface="Arial" charset="0"/>
              </a:rPr>
              <a:t>Diffuse cutaneous systemic sclerosis</a:t>
            </a:r>
            <a:endParaRPr lang="en-US" sz="3600" b="1">
              <a:solidFill>
                <a:srgbClr val="0000FF"/>
              </a:solidFill>
              <a:latin typeface="Arial" charset="0"/>
            </a:endParaRPr>
          </a:p>
        </p:txBody>
      </p:sp>
      <p:pic>
        <p:nvPicPr>
          <p:cNvPr id="26631" name="Picture 3"/>
          <p:cNvPicPr>
            <a:picLocks noChangeArrowheads="1"/>
          </p:cNvPicPr>
          <p:nvPr/>
        </p:nvPicPr>
        <p:blipFill>
          <a:blip r:embed="rId6">
            <a:lum bright="6000" contrast="30000"/>
          </a:blip>
          <a:srcRect l="10283" r="6464" b="2190"/>
          <a:stretch>
            <a:fillRect/>
          </a:stretch>
        </p:blipFill>
        <p:spPr bwMode="auto">
          <a:xfrm>
            <a:off x="7519988" y="2420938"/>
            <a:ext cx="2303462" cy="2219325"/>
          </a:xfrm>
          <a:prstGeom prst="rect">
            <a:avLst/>
          </a:prstGeom>
          <a:noFill/>
          <a:ln w="28575">
            <a:solidFill>
              <a:srgbClr val="990000"/>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27050" y="333375"/>
            <a:ext cx="8743950" cy="1143000"/>
          </a:xfrm>
          <a:noFill/>
        </p:spPr>
        <p:txBody>
          <a:bodyPr/>
          <a:lstStyle/>
          <a:p>
            <a:pPr algn="l"/>
            <a:r>
              <a:rPr lang="en-GB" altLang="en-GB" sz="3600" b="1" smtClean="0">
                <a:solidFill>
                  <a:srgbClr val="0000FF"/>
                </a:solidFill>
                <a:latin typeface="Arial" charset="0"/>
              </a:rPr>
              <a:t>Systemic Sclerosis</a:t>
            </a:r>
          </a:p>
        </p:txBody>
      </p:sp>
      <p:sp>
        <p:nvSpPr>
          <p:cNvPr id="24579" name="Rectangle 3"/>
          <p:cNvSpPr>
            <a:spLocks noGrp="1" noChangeArrowheads="1"/>
          </p:cNvSpPr>
          <p:nvPr>
            <p:ph type="body" sz="half" idx="1"/>
          </p:nvPr>
        </p:nvSpPr>
        <p:spPr>
          <a:xfrm>
            <a:off x="365125" y="1981200"/>
            <a:ext cx="4859338" cy="4114800"/>
          </a:xfrm>
          <a:noFill/>
        </p:spPr>
        <p:txBody>
          <a:bodyPr/>
          <a:lstStyle/>
          <a:p>
            <a:pPr>
              <a:buFontTx/>
              <a:buNone/>
            </a:pPr>
            <a:r>
              <a:rPr lang="en-GB" altLang="en-GB" sz="2800" b="1" smtClean="0">
                <a:latin typeface="Arial" charset="0"/>
              </a:rPr>
              <a:t> Limited</a:t>
            </a:r>
            <a:r>
              <a:rPr lang="en-GB" altLang="en-GB" sz="2800" smtClean="0">
                <a:latin typeface="Arial" charset="0"/>
              </a:rPr>
              <a:t>:</a:t>
            </a:r>
          </a:p>
          <a:p>
            <a:pPr lvl="1"/>
            <a:r>
              <a:rPr lang="en-GB" altLang="en-GB" sz="2400" smtClean="0">
                <a:solidFill>
                  <a:srgbClr val="0000FF"/>
                </a:solidFill>
                <a:latin typeface="Arial" charset="0"/>
              </a:rPr>
              <a:t>Calcinosis</a:t>
            </a:r>
          </a:p>
          <a:p>
            <a:pPr lvl="1"/>
            <a:r>
              <a:rPr lang="en-GB" altLang="en-GB" sz="2400" smtClean="0">
                <a:solidFill>
                  <a:srgbClr val="0000FF"/>
                </a:solidFill>
                <a:latin typeface="Arial" charset="0"/>
              </a:rPr>
              <a:t>Raynaud’s</a:t>
            </a:r>
          </a:p>
          <a:p>
            <a:pPr lvl="1"/>
            <a:r>
              <a:rPr lang="en-GB" altLang="en-GB" sz="2400" smtClean="0">
                <a:solidFill>
                  <a:srgbClr val="0000FF"/>
                </a:solidFill>
                <a:latin typeface="Arial" charset="0"/>
              </a:rPr>
              <a:t>Oesophageal dysmotility</a:t>
            </a:r>
          </a:p>
          <a:p>
            <a:pPr lvl="1"/>
            <a:r>
              <a:rPr lang="en-GB" altLang="en-GB" sz="2400" smtClean="0">
                <a:solidFill>
                  <a:srgbClr val="0000FF"/>
                </a:solidFill>
                <a:latin typeface="Arial" charset="0"/>
              </a:rPr>
              <a:t>Sclerodactyly</a:t>
            </a:r>
          </a:p>
          <a:p>
            <a:pPr lvl="1"/>
            <a:r>
              <a:rPr lang="en-GB" altLang="en-GB" sz="2400" smtClean="0">
                <a:solidFill>
                  <a:srgbClr val="0000FF"/>
                </a:solidFill>
                <a:latin typeface="Arial" charset="0"/>
              </a:rPr>
              <a:t>Telangectasia</a:t>
            </a:r>
          </a:p>
          <a:p>
            <a:pPr lvl="1"/>
            <a:endParaRPr lang="en-GB" altLang="en-GB" sz="2400" smtClean="0">
              <a:latin typeface="Arial" charset="0"/>
            </a:endParaRPr>
          </a:p>
          <a:p>
            <a:pPr lvl="1"/>
            <a:r>
              <a:rPr lang="en-GB" altLang="en-GB" sz="2400" smtClean="0">
                <a:latin typeface="Arial" charset="0"/>
              </a:rPr>
              <a:t>Anti-centromere Abs</a:t>
            </a:r>
          </a:p>
        </p:txBody>
      </p:sp>
      <p:sp>
        <p:nvSpPr>
          <p:cNvPr id="24580" name="Line 4"/>
          <p:cNvSpPr>
            <a:spLocks noChangeShapeType="1"/>
          </p:cNvSpPr>
          <p:nvPr/>
        </p:nvSpPr>
        <p:spPr bwMode="auto">
          <a:xfrm>
            <a:off x="771525" y="1341438"/>
            <a:ext cx="8743950" cy="0"/>
          </a:xfrm>
          <a:prstGeom prst="line">
            <a:avLst/>
          </a:prstGeom>
          <a:noFill/>
          <a:ln w="19050">
            <a:solidFill>
              <a:srgbClr val="0000FF"/>
            </a:solidFill>
            <a:round/>
            <a:headEnd/>
            <a:tailEnd/>
          </a:ln>
        </p:spPr>
        <p:txBody>
          <a:bodyPr wrap="none" anchor="ctr"/>
          <a:lstStyle/>
          <a:p>
            <a:endParaRPr lang="en-GB"/>
          </a:p>
        </p:txBody>
      </p:sp>
      <p:sp>
        <p:nvSpPr>
          <p:cNvPr id="24581" name="Rectangle 5"/>
          <p:cNvSpPr>
            <a:spLocks noChangeArrowheads="1"/>
          </p:cNvSpPr>
          <p:nvPr/>
        </p:nvSpPr>
        <p:spPr bwMode="auto">
          <a:xfrm>
            <a:off x="4860925" y="1966913"/>
            <a:ext cx="5426075" cy="4114800"/>
          </a:xfrm>
          <a:prstGeom prst="rect">
            <a:avLst/>
          </a:prstGeom>
          <a:noFill/>
          <a:ln w="9525">
            <a:noFill/>
            <a:miter lim="800000"/>
            <a:headEnd/>
            <a:tailEnd/>
          </a:ln>
        </p:spPr>
        <p:txBody>
          <a:bodyPr/>
          <a:lstStyle/>
          <a:p>
            <a:pPr marL="342900" indent="-342900">
              <a:spcBef>
                <a:spcPct val="20000"/>
              </a:spcBef>
              <a:buSzPct val="65000"/>
              <a:buFont typeface="Wingdings" pitchFamily="2" charset="2"/>
              <a:buNone/>
            </a:pPr>
            <a:r>
              <a:rPr lang="en-GB" altLang="en-GB" sz="2800" b="1">
                <a:latin typeface="Arial" charset="0"/>
              </a:rPr>
              <a:t> Diffuse</a:t>
            </a:r>
            <a:r>
              <a:rPr lang="en-GB" altLang="en-GB" b="1">
                <a:latin typeface="Arial" charset="0"/>
              </a:rPr>
              <a:t>:</a:t>
            </a:r>
          </a:p>
          <a:p>
            <a:pPr marL="742950" lvl="1" indent="-285750">
              <a:spcBef>
                <a:spcPct val="20000"/>
              </a:spcBef>
              <a:buSzPct val="65000"/>
              <a:buFont typeface="Wingdings" pitchFamily="2" charset="2"/>
              <a:buChar char="w"/>
            </a:pPr>
            <a:r>
              <a:rPr lang="en-GB" altLang="en-GB">
                <a:solidFill>
                  <a:srgbClr val="0000FF"/>
                </a:solidFill>
                <a:latin typeface="Arial" charset="0"/>
              </a:rPr>
              <a:t>Scleroderma</a:t>
            </a:r>
          </a:p>
          <a:p>
            <a:pPr marL="742950" lvl="1" indent="-285750">
              <a:spcBef>
                <a:spcPct val="20000"/>
              </a:spcBef>
              <a:buSzPct val="65000"/>
              <a:buFont typeface="Wingdings" pitchFamily="2" charset="2"/>
              <a:buChar char="w"/>
            </a:pPr>
            <a:r>
              <a:rPr lang="en-GB" altLang="en-GB">
                <a:solidFill>
                  <a:srgbClr val="0000FF"/>
                </a:solidFill>
                <a:latin typeface="Arial" charset="0"/>
              </a:rPr>
              <a:t>Raynaud’s</a:t>
            </a:r>
          </a:p>
          <a:p>
            <a:pPr marL="742950" lvl="1" indent="-285750">
              <a:spcBef>
                <a:spcPct val="20000"/>
              </a:spcBef>
              <a:buSzPct val="65000"/>
              <a:buFont typeface="Wingdings" pitchFamily="2" charset="2"/>
              <a:buChar char="w"/>
            </a:pPr>
            <a:r>
              <a:rPr lang="en-GB" altLang="en-GB">
                <a:solidFill>
                  <a:srgbClr val="0000FF"/>
                </a:solidFill>
                <a:latin typeface="Arial" charset="0"/>
              </a:rPr>
              <a:t>Oesophageal dysmotility</a:t>
            </a:r>
          </a:p>
          <a:p>
            <a:pPr marL="742950" lvl="1" indent="-285750">
              <a:spcBef>
                <a:spcPct val="20000"/>
              </a:spcBef>
              <a:buSzPct val="65000"/>
              <a:buFont typeface="Wingdings" pitchFamily="2" charset="2"/>
              <a:buChar char="w"/>
            </a:pPr>
            <a:r>
              <a:rPr lang="en-GB" altLang="en-GB">
                <a:solidFill>
                  <a:srgbClr val="0000FF"/>
                </a:solidFill>
                <a:latin typeface="Arial" charset="0"/>
              </a:rPr>
              <a:t>Pulmonary fibrosis</a:t>
            </a:r>
          </a:p>
          <a:p>
            <a:pPr marL="742950" lvl="1" indent="-285750">
              <a:spcBef>
                <a:spcPct val="20000"/>
              </a:spcBef>
              <a:buSzPct val="65000"/>
              <a:buFont typeface="Wingdings" pitchFamily="2" charset="2"/>
              <a:buChar char="w"/>
            </a:pPr>
            <a:r>
              <a:rPr lang="en-GB" altLang="en-GB">
                <a:solidFill>
                  <a:srgbClr val="0000FF"/>
                </a:solidFill>
                <a:latin typeface="Arial" charset="0"/>
              </a:rPr>
              <a:t>Renovascular hypertension</a:t>
            </a:r>
          </a:p>
          <a:p>
            <a:pPr marL="742950" lvl="1" indent="-285750">
              <a:spcBef>
                <a:spcPct val="20000"/>
              </a:spcBef>
              <a:buSzPct val="65000"/>
              <a:buFont typeface="Wingdings" pitchFamily="2" charset="2"/>
              <a:buChar char="w"/>
            </a:pPr>
            <a:endParaRPr lang="en-GB" altLang="en-GB">
              <a:solidFill>
                <a:srgbClr val="0000FF"/>
              </a:solidFill>
              <a:latin typeface="Arial" charset="0"/>
            </a:endParaRPr>
          </a:p>
          <a:p>
            <a:pPr marL="742950" lvl="1" indent="-285750">
              <a:spcBef>
                <a:spcPct val="20000"/>
              </a:spcBef>
              <a:buSzPct val="65000"/>
              <a:buFont typeface="Wingdings" pitchFamily="2" charset="2"/>
              <a:buChar char="w"/>
            </a:pPr>
            <a:r>
              <a:rPr lang="en-GB" altLang="en-GB">
                <a:latin typeface="Arial" charset="0"/>
              </a:rPr>
              <a:t>Anti-Scl 70 antibodies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606425" y="1123950"/>
            <a:ext cx="9721850" cy="5257800"/>
          </a:xfrm>
          <a:prstGeom prst="rect">
            <a:avLst/>
          </a:prstGeom>
          <a:noFill/>
          <a:ln w="9525">
            <a:noFill/>
            <a:miter lim="800000"/>
            <a:headEnd/>
            <a:tailEnd/>
          </a:ln>
        </p:spPr>
        <p:txBody>
          <a:bodyPr>
            <a:spAutoFit/>
          </a:bodyPr>
          <a:lstStyle/>
          <a:p>
            <a:pPr>
              <a:lnSpc>
                <a:spcPct val="140000"/>
              </a:lnSpc>
            </a:pPr>
            <a:r>
              <a:rPr lang="en-GB" b="1">
                <a:solidFill>
                  <a:srgbClr val="0000FF"/>
                </a:solidFill>
                <a:latin typeface="Arial" charset="0"/>
              </a:rPr>
              <a:t>Characterised by thickening &amp; fibrosis of skin</a:t>
            </a:r>
          </a:p>
          <a:p>
            <a:pPr>
              <a:lnSpc>
                <a:spcPct val="140000"/>
              </a:lnSpc>
            </a:pPr>
            <a:r>
              <a:rPr lang="en-GB" b="1">
                <a:latin typeface="Arial" charset="0"/>
              </a:rPr>
              <a:t>	</a:t>
            </a:r>
            <a:r>
              <a:rPr lang="en-GB" sz="2000">
                <a:latin typeface="Arial" charset="0"/>
              </a:rPr>
              <a:t>•  4-12/million per year,  F:M = 4:1,  start at any age</a:t>
            </a:r>
          </a:p>
          <a:p>
            <a:r>
              <a:rPr lang="en-GB" sz="2000">
                <a:latin typeface="Arial" charset="0"/>
              </a:rPr>
              <a:t>	</a:t>
            </a:r>
            <a:endParaRPr lang="en-GB" b="1">
              <a:latin typeface="Arial" charset="0"/>
            </a:endParaRPr>
          </a:p>
          <a:p>
            <a:r>
              <a:rPr lang="en-GB" b="1">
                <a:solidFill>
                  <a:srgbClr val="0000FF"/>
                </a:solidFill>
                <a:latin typeface="Arial" charset="0"/>
              </a:rPr>
              <a:t>Clinical features</a:t>
            </a:r>
          </a:p>
          <a:p>
            <a:pPr>
              <a:lnSpc>
                <a:spcPct val="50000"/>
              </a:lnSpc>
            </a:pPr>
            <a:endParaRPr lang="en-GB" b="1">
              <a:solidFill>
                <a:srgbClr val="0000FF"/>
              </a:solidFill>
              <a:latin typeface="Arial" charset="0"/>
            </a:endParaRPr>
          </a:p>
          <a:p>
            <a:pPr>
              <a:lnSpc>
                <a:spcPct val="150000"/>
              </a:lnSpc>
            </a:pPr>
            <a:r>
              <a:rPr lang="en-GB" sz="2000" b="1">
                <a:latin typeface="Arial" charset="0"/>
              </a:rPr>
              <a:t>	•  Raynauds phenomenon – up to 100% during disease </a:t>
            </a:r>
          </a:p>
          <a:p>
            <a:pPr>
              <a:lnSpc>
                <a:spcPct val="150000"/>
              </a:lnSpc>
            </a:pPr>
            <a:r>
              <a:rPr lang="en-GB" sz="2000" b="1">
                <a:latin typeface="Arial" charset="0"/>
              </a:rPr>
              <a:t>	•  Scleroderma - </a:t>
            </a:r>
            <a:r>
              <a:rPr lang="en-GB" sz="2000">
                <a:latin typeface="Arial" charset="0"/>
              </a:rPr>
              <a:t>early oedematous phase, later indurated, hidebound</a:t>
            </a:r>
            <a:r>
              <a:rPr lang="en-GB" sz="2000" b="1">
                <a:latin typeface="Arial" charset="0"/>
              </a:rPr>
              <a:t>	</a:t>
            </a:r>
          </a:p>
          <a:p>
            <a:pPr>
              <a:lnSpc>
                <a:spcPct val="150000"/>
              </a:lnSpc>
            </a:pPr>
            <a:r>
              <a:rPr lang="en-GB" sz="2000" b="1">
                <a:latin typeface="Arial" charset="0"/>
              </a:rPr>
              <a:t>	•  Musculoskeletal</a:t>
            </a:r>
            <a:r>
              <a:rPr lang="en-GB" sz="2000">
                <a:latin typeface="Arial" charset="0"/>
              </a:rPr>
              <a:t>  -  	arthralgia or arthritis (30%), </a:t>
            </a:r>
          </a:p>
          <a:p>
            <a:pPr>
              <a:lnSpc>
                <a:spcPct val="150000"/>
              </a:lnSpc>
            </a:pPr>
            <a:r>
              <a:rPr lang="en-GB" sz="2000">
                <a:latin typeface="Arial" charset="0"/>
              </a:rPr>
              <a:t>				myositis, flexion deform in</a:t>
            </a:r>
            <a:r>
              <a:rPr lang="en-GB">
                <a:latin typeface="Arial" charset="0"/>
              </a:rPr>
              <a:t> fingers</a:t>
            </a:r>
            <a:endParaRPr lang="en-GB" sz="2000" b="1">
              <a:latin typeface="Arial" charset="0"/>
            </a:endParaRPr>
          </a:p>
          <a:p>
            <a:pPr>
              <a:lnSpc>
                <a:spcPct val="150000"/>
              </a:lnSpc>
            </a:pPr>
            <a:r>
              <a:rPr lang="en-GB" sz="2000" b="1">
                <a:latin typeface="Arial" charset="0"/>
              </a:rPr>
              <a:t>	•  Pulmonary - </a:t>
            </a:r>
            <a:r>
              <a:rPr lang="en-GB" sz="2000">
                <a:latin typeface="Arial" charset="0"/>
              </a:rPr>
              <a:t>interstitial fibrosis, pulmonary hypertension</a:t>
            </a:r>
            <a:endParaRPr lang="en-GB" sz="2000" b="1">
              <a:latin typeface="Arial" charset="0"/>
            </a:endParaRPr>
          </a:p>
          <a:p>
            <a:pPr>
              <a:lnSpc>
                <a:spcPct val="150000"/>
              </a:lnSpc>
            </a:pPr>
            <a:r>
              <a:rPr lang="en-GB" sz="2000" b="1">
                <a:latin typeface="Arial" charset="0"/>
              </a:rPr>
              <a:t>	•  Renal -  </a:t>
            </a:r>
            <a:r>
              <a:rPr lang="en-GB" sz="2000">
                <a:latin typeface="Arial" charset="0"/>
              </a:rPr>
              <a:t>malignant hypertension, “onion skin” vascular oclusion</a:t>
            </a:r>
            <a:endParaRPr lang="en-GB" sz="2000" b="1">
              <a:latin typeface="Arial" charset="0"/>
            </a:endParaRPr>
          </a:p>
          <a:p>
            <a:pPr>
              <a:lnSpc>
                <a:spcPct val="150000"/>
              </a:lnSpc>
            </a:pPr>
            <a:r>
              <a:rPr lang="en-GB" sz="2000" b="1">
                <a:latin typeface="Arial" charset="0"/>
              </a:rPr>
              <a:t>	•  GI -   </a:t>
            </a:r>
            <a:r>
              <a:rPr lang="en-GB" sz="2000">
                <a:latin typeface="Arial" charset="0"/>
              </a:rPr>
              <a:t>impaired motility, reflux, malabsorption, bacteria overgrowth</a:t>
            </a:r>
            <a:endParaRPr lang="en-US" sz="2000">
              <a:latin typeface="Arial" charset="0"/>
            </a:endParaRPr>
          </a:p>
        </p:txBody>
      </p:sp>
      <p:sp>
        <p:nvSpPr>
          <p:cNvPr id="27651" name="Rectangle 6"/>
          <p:cNvSpPr>
            <a:spLocks noChangeArrowheads="1"/>
          </p:cNvSpPr>
          <p:nvPr/>
        </p:nvSpPr>
        <p:spPr bwMode="auto">
          <a:xfrm>
            <a:off x="527050" y="-26988"/>
            <a:ext cx="8743950" cy="1143001"/>
          </a:xfrm>
          <a:prstGeom prst="rect">
            <a:avLst/>
          </a:prstGeom>
          <a:noFill/>
          <a:ln w="9525">
            <a:noFill/>
            <a:miter lim="800000"/>
            <a:headEnd/>
            <a:tailEnd/>
          </a:ln>
        </p:spPr>
        <p:txBody>
          <a:bodyPr anchor="ctr"/>
          <a:lstStyle/>
          <a:p>
            <a:r>
              <a:rPr lang="en-GB" altLang="en-GB" sz="3200" b="1">
                <a:solidFill>
                  <a:srgbClr val="0000FF"/>
                </a:solidFill>
                <a:latin typeface="Arial" charset="0"/>
              </a:rPr>
              <a:t>Systemic Sclerosis</a:t>
            </a:r>
          </a:p>
        </p:txBody>
      </p:sp>
      <p:sp>
        <p:nvSpPr>
          <p:cNvPr id="27652" name="Line 7"/>
          <p:cNvSpPr>
            <a:spLocks noChangeShapeType="1"/>
          </p:cNvSpPr>
          <p:nvPr/>
        </p:nvSpPr>
        <p:spPr bwMode="auto">
          <a:xfrm>
            <a:off x="606425" y="836613"/>
            <a:ext cx="8743950" cy="0"/>
          </a:xfrm>
          <a:prstGeom prst="line">
            <a:avLst/>
          </a:prstGeom>
          <a:noFill/>
          <a:ln w="19050">
            <a:solidFill>
              <a:srgbClr val="0000FF"/>
            </a:solidFill>
            <a:round/>
            <a:headEnd/>
            <a:tailEnd/>
          </a:ln>
        </p:spPr>
        <p:txBody>
          <a:bodyPr wrap="none" anchor="ctr"/>
          <a:lstStyle/>
          <a:p>
            <a:endParaRPr lang="en-GB"/>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2" descr="95-11288 arteriole x20"/>
          <p:cNvPicPr>
            <a:picLocks noChangeAspect="1" noChangeArrowheads="1"/>
          </p:cNvPicPr>
          <p:nvPr/>
        </p:nvPicPr>
        <p:blipFill>
          <a:blip r:embed="rId4"/>
          <a:srcRect l="9296" t="4396" r="25681" b="19977"/>
          <a:stretch>
            <a:fillRect/>
          </a:stretch>
        </p:blipFill>
        <p:spPr bwMode="auto">
          <a:xfrm>
            <a:off x="6943725" y="2492375"/>
            <a:ext cx="2916238" cy="2314575"/>
          </a:xfrm>
          <a:prstGeom prst="rect">
            <a:avLst/>
          </a:prstGeom>
          <a:noFill/>
          <a:ln w="9525">
            <a:noFill/>
            <a:miter lim="800000"/>
            <a:headEnd/>
            <a:tailEnd/>
          </a:ln>
        </p:spPr>
      </p:pic>
      <p:pic>
        <p:nvPicPr>
          <p:cNvPr id="1028" name="Picture 2"/>
          <p:cNvPicPr>
            <a:picLocks noChangeArrowheads="1"/>
          </p:cNvPicPr>
          <p:nvPr/>
        </p:nvPicPr>
        <p:blipFill>
          <a:blip r:embed="rId5"/>
          <a:srcRect l="3969" t="12431"/>
          <a:stretch>
            <a:fillRect/>
          </a:stretch>
        </p:blipFill>
        <p:spPr bwMode="auto">
          <a:xfrm>
            <a:off x="704850" y="2636838"/>
            <a:ext cx="2351088" cy="2311400"/>
          </a:xfrm>
          <a:prstGeom prst="rect">
            <a:avLst/>
          </a:prstGeom>
          <a:noFill/>
          <a:ln w="9525">
            <a:noFill/>
            <a:miter lim="800000"/>
            <a:headEnd/>
            <a:tailEnd/>
          </a:ln>
        </p:spPr>
      </p:pic>
      <p:pic>
        <p:nvPicPr>
          <p:cNvPr id="1029" name="Picture 3"/>
          <p:cNvPicPr>
            <a:picLocks noChangeArrowheads="1"/>
          </p:cNvPicPr>
          <p:nvPr/>
        </p:nvPicPr>
        <p:blipFill>
          <a:blip r:embed="rId6"/>
          <a:srcRect l="14024" t="4660" r="15851" b="4466"/>
          <a:stretch>
            <a:fillRect/>
          </a:stretch>
        </p:blipFill>
        <p:spPr bwMode="auto">
          <a:xfrm>
            <a:off x="804863" y="188913"/>
            <a:ext cx="1458912" cy="2305050"/>
          </a:xfrm>
          <a:prstGeom prst="rect">
            <a:avLst/>
          </a:prstGeom>
          <a:noFill/>
          <a:ln w="9525">
            <a:noFill/>
            <a:miter lim="800000"/>
            <a:headEnd/>
            <a:tailEnd/>
          </a:ln>
        </p:spPr>
      </p:pic>
      <p:pic>
        <p:nvPicPr>
          <p:cNvPr id="1030" name="Picture 5"/>
          <p:cNvPicPr>
            <a:picLocks noChangeArrowheads="1"/>
          </p:cNvPicPr>
          <p:nvPr/>
        </p:nvPicPr>
        <p:blipFill>
          <a:blip r:embed="rId7"/>
          <a:srcRect l="6818" t="9085" r="11328" b="6079"/>
          <a:stretch>
            <a:fillRect/>
          </a:stretch>
        </p:blipFill>
        <p:spPr bwMode="auto">
          <a:xfrm>
            <a:off x="3019425" y="260350"/>
            <a:ext cx="2916238" cy="2016125"/>
          </a:xfrm>
          <a:prstGeom prst="rect">
            <a:avLst/>
          </a:prstGeom>
          <a:noFill/>
          <a:ln w="9525">
            <a:noFill/>
            <a:miter lim="800000"/>
            <a:headEnd/>
            <a:tailEnd/>
          </a:ln>
        </p:spPr>
      </p:pic>
      <p:grpSp>
        <p:nvGrpSpPr>
          <p:cNvPr id="1031" name="Group 7"/>
          <p:cNvGrpSpPr>
            <a:grpSpLocks/>
          </p:cNvGrpSpPr>
          <p:nvPr/>
        </p:nvGrpSpPr>
        <p:grpSpPr bwMode="auto">
          <a:xfrm>
            <a:off x="6357938" y="333375"/>
            <a:ext cx="3562350" cy="1457325"/>
            <a:chOff x="326" y="2750"/>
            <a:chExt cx="2599" cy="1234"/>
          </a:xfrm>
        </p:grpSpPr>
        <p:pic>
          <p:nvPicPr>
            <p:cNvPr id="1035" name="Picture 8"/>
            <p:cNvPicPr>
              <a:picLocks noChangeArrowheads="1"/>
            </p:cNvPicPr>
            <p:nvPr/>
          </p:nvPicPr>
          <p:blipFill>
            <a:blip r:embed="rId8"/>
            <a:srcRect t="2884" r="54143" b="2428"/>
            <a:stretch>
              <a:fillRect/>
            </a:stretch>
          </p:blipFill>
          <p:spPr bwMode="auto">
            <a:xfrm>
              <a:off x="326" y="2750"/>
              <a:ext cx="1284" cy="1234"/>
            </a:xfrm>
            <a:prstGeom prst="rect">
              <a:avLst/>
            </a:prstGeom>
            <a:noFill/>
            <a:ln w="9525">
              <a:noFill/>
              <a:miter lim="800000"/>
              <a:headEnd/>
              <a:tailEnd/>
            </a:ln>
          </p:spPr>
        </p:pic>
        <p:pic>
          <p:nvPicPr>
            <p:cNvPr id="1036" name="Picture 9"/>
            <p:cNvPicPr>
              <a:picLocks noChangeArrowheads="1"/>
            </p:cNvPicPr>
            <p:nvPr/>
          </p:nvPicPr>
          <p:blipFill>
            <a:blip r:embed="rId9"/>
            <a:srcRect l="16733" t="4480" r="14037" b="4430"/>
            <a:stretch>
              <a:fillRect/>
            </a:stretch>
          </p:blipFill>
          <p:spPr bwMode="auto">
            <a:xfrm>
              <a:off x="1610" y="2750"/>
              <a:ext cx="1315" cy="1230"/>
            </a:xfrm>
            <a:prstGeom prst="rect">
              <a:avLst/>
            </a:prstGeom>
            <a:noFill/>
            <a:ln w="9525">
              <a:noFill/>
              <a:miter lim="800000"/>
              <a:headEnd/>
              <a:tailEnd/>
            </a:ln>
          </p:spPr>
        </p:pic>
      </p:grpSp>
      <p:pic>
        <p:nvPicPr>
          <p:cNvPr id="1032" name="Picture 10"/>
          <p:cNvPicPr>
            <a:picLocks noChangeAspect="1" noChangeArrowheads="1"/>
          </p:cNvPicPr>
          <p:nvPr/>
        </p:nvPicPr>
        <p:blipFill>
          <a:blip r:embed="rId10"/>
          <a:srcRect l="4762" t="7915" r="7936" b="5031"/>
          <a:stretch>
            <a:fillRect/>
          </a:stretch>
        </p:blipFill>
        <p:spPr bwMode="auto">
          <a:xfrm>
            <a:off x="533400" y="5100638"/>
            <a:ext cx="3025775" cy="1568450"/>
          </a:xfrm>
          <a:prstGeom prst="rect">
            <a:avLst/>
          </a:prstGeom>
          <a:noFill/>
          <a:ln w="3175">
            <a:noFill/>
            <a:miter lim="800000"/>
            <a:headEnd/>
            <a:tailEnd/>
          </a:ln>
        </p:spPr>
      </p:pic>
      <p:graphicFrame>
        <p:nvGraphicFramePr>
          <p:cNvPr id="1026" name="Object 6"/>
          <p:cNvGraphicFramePr>
            <a:graphicFrameLocks noChangeAspect="1"/>
          </p:cNvGraphicFramePr>
          <p:nvPr/>
        </p:nvGraphicFramePr>
        <p:xfrm>
          <a:off x="4279900" y="4365625"/>
          <a:ext cx="1965325" cy="2032000"/>
        </p:xfrm>
        <a:graphic>
          <a:graphicData uri="http://schemas.openxmlformats.org/presentationml/2006/ole">
            <mc:AlternateContent xmlns:mc="http://schemas.openxmlformats.org/markup-compatibility/2006">
              <mc:Choice xmlns:v="urn:schemas-microsoft-com:vml" Requires="v">
                <p:oleObj spid="_x0000_s1028" name="Photo Editor Photo" r:id="rId11" imgW="3933333" imgH="2715004" progId="">
                  <p:embed/>
                </p:oleObj>
              </mc:Choice>
              <mc:Fallback>
                <p:oleObj name="Photo Editor Photo" r:id="rId11" imgW="3933333" imgH="2715004" progId="">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l="45349" t="8427" r="4651" b="7303"/>
                      <a:stretch>
                        <a:fillRect/>
                      </a:stretch>
                    </p:blipFill>
                    <p:spPr bwMode="auto">
                      <a:xfrm>
                        <a:off x="4279900" y="4365625"/>
                        <a:ext cx="1965325"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3" name="Text Box 28"/>
          <p:cNvSpPr txBox="1">
            <a:spLocks noChangeArrowheads="1"/>
          </p:cNvSpPr>
          <p:nvPr/>
        </p:nvSpPr>
        <p:spPr bwMode="auto">
          <a:xfrm>
            <a:off x="2794000" y="2632075"/>
            <a:ext cx="4294188" cy="1373188"/>
          </a:xfrm>
          <a:prstGeom prst="rect">
            <a:avLst/>
          </a:prstGeom>
          <a:noFill/>
          <a:ln w="9525">
            <a:noFill/>
            <a:miter lim="800000"/>
            <a:headEnd/>
            <a:tailEnd/>
          </a:ln>
        </p:spPr>
        <p:txBody>
          <a:bodyPr>
            <a:spAutoFit/>
          </a:bodyPr>
          <a:lstStyle/>
          <a:p>
            <a:pPr algn="ctr" eaLnBrk="1" hangingPunct="1"/>
            <a:r>
              <a:rPr lang="en-GB" sz="2800" b="1">
                <a:solidFill>
                  <a:srgbClr val="0000FF"/>
                </a:solidFill>
                <a:latin typeface="Arial" charset="0"/>
              </a:rPr>
              <a:t>Internal organ complications of systemic sclerosis</a:t>
            </a:r>
          </a:p>
        </p:txBody>
      </p:sp>
      <p:sp>
        <p:nvSpPr>
          <p:cNvPr id="1034" name="Rectangle 36"/>
          <p:cNvSpPr>
            <a:spLocks noChangeArrowheads="1"/>
          </p:cNvSpPr>
          <p:nvPr/>
        </p:nvSpPr>
        <p:spPr bwMode="auto">
          <a:xfrm>
            <a:off x="8059738" y="231775"/>
            <a:ext cx="80962" cy="1584325"/>
          </a:xfrm>
          <a:prstGeom prst="rect">
            <a:avLst/>
          </a:prstGeom>
          <a:solidFill>
            <a:schemeClr val="bg1"/>
          </a:solidFill>
          <a:ln w="9525">
            <a:solidFill>
              <a:schemeClr val="bg1"/>
            </a:solidFill>
            <a:miter lim="800000"/>
            <a:headEnd/>
            <a:tailEnd/>
          </a:ln>
        </p:spPr>
        <p:txBody>
          <a:bodyPr wrap="none" anchor="ctr"/>
          <a:lstStyle/>
          <a:p>
            <a:pPr eaLnBrk="1" hangingPunct="1"/>
            <a:endParaRPr lang="en-US" sz="3200">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174625" y="1779588"/>
            <a:ext cx="9432925" cy="3378200"/>
          </a:xfrm>
          <a:prstGeom prst="rect">
            <a:avLst/>
          </a:prstGeom>
          <a:noFill/>
          <a:ln w="9525">
            <a:noFill/>
            <a:miter lim="800000"/>
            <a:headEnd/>
            <a:tailEnd/>
          </a:ln>
        </p:spPr>
        <p:txBody>
          <a:bodyPr>
            <a:spAutoFit/>
          </a:bodyPr>
          <a:lstStyle/>
          <a:p>
            <a:r>
              <a:rPr lang="en-GB" b="1">
                <a:latin typeface="Arial" charset="0"/>
              </a:rPr>
              <a:t>	•  Elevated acute phase response - ESR, CRP </a:t>
            </a:r>
          </a:p>
          <a:p>
            <a:endParaRPr lang="en-GB" b="1">
              <a:latin typeface="Arial" charset="0"/>
            </a:endParaRPr>
          </a:p>
          <a:p>
            <a:r>
              <a:rPr lang="en-GB" b="1">
                <a:latin typeface="Arial" charset="0"/>
              </a:rPr>
              <a:t>	•  Autoantibodies:</a:t>
            </a:r>
          </a:p>
          <a:p>
            <a:pPr>
              <a:lnSpc>
                <a:spcPct val="150000"/>
              </a:lnSpc>
            </a:pPr>
            <a:r>
              <a:rPr lang="en-GB" b="1">
                <a:latin typeface="Arial" charset="0"/>
              </a:rPr>
              <a:t>		- 	</a:t>
            </a:r>
            <a:r>
              <a:rPr lang="en-GB">
                <a:latin typeface="Arial" charset="0"/>
              </a:rPr>
              <a:t>RhF (30%), </a:t>
            </a:r>
            <a:endParaRPr lang="en-GB" b="1">
              <a:latin typeface="Arial" charset="0"/>
            </a:endParaRPr>
          </a:p>
          <a:p>
            <a:pPr>
              <a:lnSpc>
                <a:spcPct val="150000"/>
              </a:lnSpc>
            </a:pPr>
            <a:r>
              <a:rPr lang="en-GB" b="1">
                <a:latin typeface="Arial" charset="0"/>
              </a:rPr>
              <a:t>		-	</a:t>
            </a:r>
            <a:r>
              <a:rPr lang="en-GB">
                <a:latin typeface="Arial" charset="0"/>
              </a:rPr>
              <a:t>ANA (90%) homogenous, speckled or nucleolar</a:t>
            </a:r>
          </a:p>
          <a:p>
            <a:pPr>
              <a:lnSpc>
                <a:spcPct val="150000"/>
              </a:lnSpc>
            </a:pPr>
            <a:r>
              <a:rPr lang="en-GB">
                <a:latin typeface="Arial" charset="0"/>
              </a:rPr>
              <a:t>		</a:t>
            </a:r>
            <a:r>
              <a:rPr lang="en-GB" b="1">
                <a:latin typeface="Arial" charset="0"/>
              </a:rPr>
              <a:t>- 	</a:t>
            </a:r>
            <a:r>
              <a:rPr lang="en-GB">
                <a:latin typeface="Arial" charset="0"/>
              </a:rPr>
              <a:t>Anti-centromere 50-90% of limited scleroderma</a:t>
            </a:r>
          </a:p>
          <a:p>
            <a:pPr>
              <a:lnSpc>
                <a:spcPct val="150000"/>
              </a:lnSpc>
            </a:pPr>
            <a:r>
              <a:rPr lang="en-GB">
                <a:latin typeface="Arial" charset="0"/>
              </a:rPr>
              <a:t>		</a:t>
            </a:r>
            <a:r>
              <a:rPr lang="en-GB" b="1">
                <a:latin typeface="Arial" charset="0"/>
              </a:rPr>
              <a:t>- 	</a:t>
            </a:r>
            <a:r>
              <a:rPr lang="en-GB">
                <a:latin typeface="Arial" charset="0"/>
              </a:rPr>
              <a:t>Anti-Scl-70 in 20-40%</a:t>
            </a:r>
            <a:endParaRPr lang="en-US">
              <a:latin typeface="Arial" charset="0"/>
            </a:endParaRPr>
          </a:p>
        </p:txBody>
      </p:sp>
      <p:sp>
        <p:nvSpPr>
          <p:cNvPr id="28675" name="Text Box 5"/>
          <p:cNvSpPr txBox="1">
            <a:spLocks noChangeArrowheads="1"/>
          </p:cNvSpPr>
          <p:nvPr/>
        </p:nvSpPr>
        <p:spPr bwMode="auto">
          <a:xfrm>
            <a:off x="1735138" y="411163"/>
            <a:ext cx="6432550" cy="641350"/>
          </a:xfrm>
          <a:prstGeom prst="rect">
            <a:avLst/>
          </a:prstGeom>
          <a:noFill/>
          <a:ln w="9525">
            <a:noFill/>
            <a:miter lim="800000"/>
            <a:headEnd/>
            <a:tailEnd/>
          </a:ln>
        </p:spPr>
        <p:txBody>
          <a:bodyPr wrap="none">
            <a:spAutoFit/>
          </a:bodyPr>
          <a:lstStyle/>
          <a:p>
            <a:pPr eaLnBrk="1" hangingPunct="1"/>
            <a:r>
              <a:rPr lang="en-GB" sz="3600" b="1">
                <a:solidFill>
                  <a:srgbClr val="0000FF"/>
                </a:solidFill>
                <a:latin typeface="Arial" charset="0"/>
              </a:rPr>
              <a:t>Systemic sclerosis- lab tests</a:t>
            </a:r>
            <a:endParaRPr lang="en-US" sz="3600" b="1">
              <a:solidFill>
                <a:srgbClr val="0000FF"/>
              </a:solidFill>
              <a:latin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895350" y="1484313"/>
            <a:ext cx="9361488" cy="3925887"/>
          </a:xfrm>
          <a:prstGeom prst="rect">
            <a:avLst/>
          </a:prstGeom>
          <a:noFill/>
          <a:ln w="9525">
            <a:noFill/>
            <a:miter lim="800000"/>
            <a:headEnd/>
            <a:tailEnd/>
          </a:ln>
        </p:spPr>
        <p:txBody>
          <a:bodyPr>
            <a:spAutoFit/>
          </a:bodyPr>
          <a:lstStyle/>
          <a:p>
            <a:pPr>
              <a:lnSpc>
                <a:spcPct val="150000"/>
              </a:lnSpc>
            </a:pPr>
            <a:r>
              <a:rPr lang="en-GB" b="1">
                <a:latin typeface="Arial" charset="0"/>
              </a:rPr>
              <a:t>1.  Primary Sjögren’s Syndrome</a:t>
            </a:r>
          </a:p>
          <a:p>
            <a:pPr>
              <a:lnSpc>
                <a:spcPct val="150000"/>
              </a:lnSpc>
            </a:pPr>
            <a:r>
              <a:rPr lang="en-GB" b="1">
                <a:latin typeface="Arial" charset="0"/>
              </a:rPr>
              <a:t>		</a:t>
            </a:r>
            <a:r>
              <a:rPr lang="en-GB">
                <a:latin typeface="Arial" charset="0"/>
              </a:rPr>
              <a:t>• lymphocytic infiltrate of exocrine glands</a:t>
            </a:r>
          </a:p>
          <a:p>
            <a:pPr>
              <a:lnSpc>
                <a:spcPct val="150000"/>
              </a:lnSpc>
            </a:pPr>
            <a:r>
              <a:rPr lang="en-GB">
                <a:latin typeface="Arial" charset="0"/>
              </a:rPr>
              <a:t>		• Sicca syndrome + dry eyes and dry mouth</a:t>
            </a:r>
          </a:p>
          <a:p>
            <a:pPr>
              <a:lnSpc>
                <a:spcPct val="150000"/>
              </a:lnSpc>
            </a:pPr>
            <a:endParaRPr lang="en-GB">
              <a:latin typeface="Arial" charset="0"/>
            </a:endParaRPr>
          </a:p>
          <a:p>
            <a:pPr>
              <a:lnSpc>
                <a:spcPct val="150000"/>
              </a:lnSpc>
            </a:pPr>
            <a:r>
              <a:rPr lang="en-GB" b="1">
                <a:latin typeface="Arial" charset="0"/>
              </a:rPr>
              <a:t>2.  Secondary Sjögren’s Syndrome</a:t>
            </a:r>
          </a:p>
          <a:p>
            <a:pPr>
              <a:lnSpc>
                <a:spcPct val="150000"/>
              </a:lnSpc>
            </a:pPr>
            <a:r>
              <a:rPr lang="en-GB" b="1">
                <a:latin typeface="Arial" charset="0"/>
              </a:rPr>
              <a:t>		</a:t>
            </a:r>
            <a:r>
              <a:rPr lang="en-GB">
                <a:latin typeface="Arial" charset="0"/>
              </a:rPr>
              <a:t>• Sicca syndrome + RA or connective tissue disease</a:t>
            </a:r>
          </a:p>
          <a:p>
            <a:pPr>
              <a:lnSpc>
                <a:spcPct val="150000"/>
              </a:lnSpc>
            </a:pPr>
            <a:r>
              <a:rPr lang="en-GB">
                <a:latin typeface="Arial" charset="0"/>
              </a:rPr>
              <a:t>		• seen in approx. 30% of RA patients</a:t>
            </a:r>
            <a:endParaRPr lang="en-US">
              <a:latin typeface="Arial" charset="0"/>
            </a:endParaRPr>
          </a:p>
        </p:txBody>
      </p:sp>
      <p:sp>
        <p:nvSpPr>
          <p:cNvPr id="30723" name="Rectangle 5"/>
          <p:cNvSpPr>
            <a:spLocks noChangeArrowheads="1"/>
          </p:cNvSpPr>
          <p:nvPr/>
        </p:nvSpPr>
        <p:spPr bwMode="auto">
          <a:xfrm>
            <a:off x="787400" y="188913"/>
            <a:ext cx="4500563" cy="1143000"/>
          </a:xfrm>
          <a:prstGeom prst="rect">
            <a:avLst/>
          </a:prstGeom>
          <a:noFill/>
          <a:ln w="9525">
            <a:noFill/>
            <a:miter lim="800000"/>
            <a:headEnd/>
            <a:tailEnd/>
          </a:ln>
        </p:spPr>
        <p:txBody>
          <a:bodyPr anchor="ctr"/>
          <a:lstStyle/>
          <a:p>
            <a:r>
              <a:rPr lang="en-GB" altLang="en-GB" sz="3200" b="1">
                <a:solidFill>
                  <a:srgbClr val="0000FF"/>
                </a:solidFill>
                <a:latin typeface="Arial" charset="0"/>
              </a:rPr>
              <a:t>Sj</a:t>
            </a:r>
            <a:r>
              <a:rPr lang="en-GB" altLang="en-GB" sz="3200" b="1">
                <a:solidFill>
                  <a:srgbClr val="0000FF"/>
                </a:solidFill>
                <a:latin typeface="Arial" charset="0"/>
                <a:cs typeface="Arial" charset="0"/>
              </a:rPr>
              <a:t>ö</a:t>
            </a:r>
            <a:r>
              <a:rPr lang="en-GB" altLang="en-GB" sz="3200" b="1">
                <a:solidFill>
                  <a:srgbClr val="0000FF"/>
                </a:solidFill>
                <a:latin typeface="Arial" charset="0"/>
              </a:rPr>
              <a:t>grens syndrome</a:t>
            </a:r>
          </a:p>
        </p:txBody>
      </p:sp>
      <p:sp>
        <p:nvSpPr>
          <p:cNvPr id="30724" name="Line 6"/>
          <p:cNvSpPr>
            <a:spLocks noChangeShapeType="1"/>
          </p:cNvSpPr>
          <p:nvPr/>
        </p:nvSpPr>
        <p:spPr bwMode="auto">
          <a:xfrm>
            <a:off x="771525" y="1123950"/>
            <a:ext cx="8743950" cy="0"/>
          </a:xfrm>
          <a:prstGeom prst="line">
            <a:avLst/>
          </a:prstGeom>
          <a:noFill/>
          <a:ln w="19050">
            <a:solidFill>
              <a:srgbClr val="0000FF"/>
            </a:solidFill>
            <a:round/>
            <a:headEnd/>
            <a:tailEnd/>
          </a:ln>
        </p:spPr>
        <p:txBody>
          <a:bodyPr wrap="none" anchor="ctr"/>
          <a:lstStyle/>
          <a:p>
            <a:endParaRPr lang="en-GB"/>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79500" y="1182688"/>
            <a:ext cx="8743950" cy="1143000"/>
          </a:xfrm>
        </p:spPr>
        <p:txBody>
          <a:bodyPr/>
          <a:lstStyle/>
          <a:p>
            <a:pPr algn="l"/>
            <a:r>
              <a:rPr lang="en-GB" altLang="en-GB" sz="2800" b="1" smtClean="0">
                <a:latin typeface="Arial" charset="0"/>
              </a:rPr>
              <a:t>Mrs K.B. Aged 37</a:t>
            </a:r>
          </a:p>
        </p:txBody>
      </p:sp>
      <p:sp>
        <p:nvSpPr>
          <p:cNvPr id="31747" name="Rectangle 3"/>
          <p:cNvSpPr>
            <a:spLocks noGrp="1" noChangeArrowheads="1"/>
          </p:cNvSpPr>
          <p:nvPr>
            <p:ph type="body" idx="1"/>
          </p:nvPr>
        </p:nvSpPr>
        <p:spPr>
          <a:xfrm>
            <a:off x="1079500" y="2554288"/>
            <a:ext cx="8743950" cy="4114800"/>
          </a:xfrm>
        </p:spPr>
        <p:txBody>
          <a:bodyPr/>
          <a:lstStyle/>
          <a:p>
            <a:pPr>
              <a:buSzPct val="65000"/>
              <a:buFont typeface="Wingdings" pitchFamily="2" charset="2"/>
              <a:buChar char="w"/>
            </a:pPr>
            <a:r>
              <a:rPr lang="en-GB" altLang="en-GB" sz="2800" smtClean="0">
                <a:latin typeface="Arial" charset="0"/>
              </a:rPr>
              <a:t>History goes back many years.</a:t>
            </a:r>
            <a:endParaRPr lang="en-GB" altLang="en-GB" smtClean="0">
              <a:latin typeface="Arial" charset="0"/>
            </a:endParaRPr>
          </a:p>
          <a:p>
            <a:pPr>
              <a:buSzPct val="65000"/>
              <a:buFont typeface="Wingdings" pitchFamily="2" charset="2"/>
              <a:buChar char="w"/>
            </a:pPr>
            <a:r>
              <a:rPr lang="en-GB" altLang="en-GB" sz="2800" smtClean="0">
                <a:latin typeface="Arial" charset="0"/>
              </a:rPr>
              <a:t>Gritty or sandy feeling in eyes.</a:t>
            </a:r>
          </a:p>
          <a:p>
            <a:pPr>
              <a:buSzPct val="65000"/>
              <a:buFont typeface="Wingdings" pitchFamily="2" charset="2"/>
              <a:buChar char="w"/>
            </a:pPr>
            <a:r>
              <a:rPr lang="en-GB" altLang="en-GB" sz="2800" smtClean="0">
                <a:latin typeface="Arial" charset="0"/>
              </a:rPr>
              <a:t>Dry mouth - difficult with some foods.</a:t>
            </a:r>
          </a:p>
          <a:p>
            <a:pPr>
              <a:buSzPct val="65000"/>
              <a:buFont typeface="Wingdings" pitchFamily="2" charset="2"/>
              <a:buChar char="w"/>
            </a:pPr>
            <a:r>
              <a:rPr lang="en-GB" altLang="en-GB" sz="2800" smtClean="0">
                <a:latin typeface="Arial" charset="0"/>
              </a:rPr>
              <a:t>Swelling of the parotid glands.</a:t>
            </a:r>
          </a:p>
          <a:p>
            <a:pPr>
              <a:buSzPct val="65000"/>
              <a:buFont typeface="Wingdings" pitchFamily="2" charset="2"/>
              <a:buChar char="w"/>
            </a:pPr>
            <a:r>
              <a:rPr lang="en-GB" altLang="en-GB" sz="2800" smtClean="0">
                <a:latin typeface="Arial" charset="0"/>
              </a:rPr>
              <a:t>Fatigue.</a:t>
            </a:r>
          </a:p>
          <a:p>
            <a:pPr>
              <a:buSzPct val="65000"/>
              <a:buFont typeface="Wingdings" pitchFamily="2" charset="2"/>
              <a:buChar char="w"/>
            </a:pPr>
            <a:r>
              <a:rPr lang="en-GB" altLang="en-GB" sz="2800" smtClean="0">
                <a:latin typeface="Arial" charset="0"/>
              </a:rPr>
              <a:t>Joint pains.</a:t>
            </a:r>
          </a:p>
        </p:txBody>
      </p:sp>
      <p:sp>
        <p:nvSpPr>
          <p:cNvPr id="31748" name="Line 4"/>
          <p:cNvSpPr>
            <a:spLocks noChangeShapeType="1"/>
          </p:cNvSpPr>
          <p:nvPr/>
        </p:nvSpPr>
        <p:spPr bwMode="auto">
          <a:xfrm>
            <a:off x="1079500" y="2325688"/>
            <a:ext cx="8743950" cy="0"/>
          </a:xfrm>
          <a:prstGeom prst="line">
            <a:avLst/>
          </a:prstGeom>
          <a:noFill/>
          <a:ln w="19050">
            <a:solidFill>
              <a:srgbClr val="FF0000"/>
            </a:solidFill>
            <a:round/>
            <a:headEnd/>
            <a:tailEnd/>
          </a:ln>
        </p:spPr>
        <p:txBody>
          <a:bodyPr wrap="none" anchor="ctr"/>
          <a:lstStyle/>
          <a:p>
            <a:endParaRPr lang="en-GB"/>
          </a:p>
        </p:txBody>
      </p:sp>
      <p:sp>
        <p:nvSpPr>
          <p:cNvPr id="31749" name="Rectangle 5"/>
          <p:cNvSpPr>
            <a:spLocks noChangeArrowheads="1"/>
          </p:cNvSpPr>
          <p:nvPr/>
        </p:nvSpPr>
        <p:spPr bwMode="auto">
          <a:xfrm>
            <a:off x="787400" y="188913"/>
            <a:ext cx="4500563" cy="1143000"/>
          </a:xfrm>
          <a:prstGeom prst="rect">
            <a:avLst/>
          </a:prstGeom>
          <a:noFill/>
          <a:ln w="9525">
            <a:noFill/>
            <a:miter lim="800000"/>
            <a:headEnd/>
            <a:tailEnd/>
          </a:ln>
        </p:spPr>
        <p:txBody>
          <a:bodyPr anchor="ctr"/>
          <a:lstStyle/>
          <a:p>
            <a:r>
              <a:rPr lang="en-GB" altLang="en-GB" sz="3200" b="1">
                <a:solidFill>
                  <a:srgbClr val="0000FF"/>
                </a:solidFill>
                <a:latin typeface="Arial" charset="0"/>
              </a:rPr>
              <a:t>Sj</a:t>
            </a:r>
            <a:r>
              <a:rPr lang="en-GB" altLang="en-GB" sz="3200" b="1">
                <a:solidFill>
                  <a:srgbClr val="0000FF"/>
                </a:solidFill>
                <a:latin typeface="Arial" charset="0"/>
                <a:cs typeface="Arial" charset="0"/>
              </a:rPr>
              <a:t>ö</a:t>
            </a:r>
            <a:r>
              <a:rPr lang="en-GB" altLang="en-GB" sz="3200" b="1">
                <a:solidFill>
                  <a:srgbClr val="0000FF"/>
                </a:solidFill>
                <a:latin typeface="Arial" charset="0"/>
              </a:rPr>
              <a:t>grens syndrome</a:t>
            </a:r>
          </a:p>
        </p:txBody>
      </p:sp>
      <p:sp>
        <p:nvSpPr>
          <p:cNvPr id="31750" name="Line 6"/>
          <p:cNvSpPr>
            <a:spLocks noChangeShapeType="1"/>
          </p:cNvSpPr>
          <p:nvPr/>
        </p:nvSpPr>
        <p:spPr bwMode="auto">
          <a:xfrm>
            <a:off x="771525" y="1123950"/>
            <a:ext cx="8743950" cy="0"/>
          </a:xfrm>
          <a:prstGeom prst="line">
            <a:avLst/>
          </a:prstGeom>
          <a:noFill/>
          <a:ln w="19050">
            <a:solidFill>
              <a:srgbClr val="0000FF"/>
            </a:solidFill>
            <a:round/>
            <a:headEnd/>
            <a:tailEnd/>
          </a:ln>
        </p:spPr>
        <p:txBody>
          <a:bodyPr wrap="none" anchor="ctr"/>
          <a:lstStyle/>
          <a:p>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771525" y="895350"/>
            <a:ext cx="8743950" cy="1143000"/>
          </a:xfrm>
        </p:spPr>
        <p:txBody>
          <a:bodyPr/>
          <a:lstStyle/>
          <a:p>
            <a:pPr algn="l"/>
            <a:r>
              <a:rPr lang="en-GB" altLang="en-GB" sz="2800" b="1" smtClean="0">
                <a:latin typeface="Arial" charset="0"/>
              </a:rPr>
              <a:t>Examination</a:t>
            </a:r>
            <a:endParaRPr lang="en-GB" altLang="en-GB" sz="2800" smtClean="0">
              <a:latin typeface="Arial" charset="0"/>
            </a:endParaRPr>
          </a:p>
        </p:txBody>
      </p:sp>
      <p:sp>
        <p:nvSpPr>
          <p:cNvPr id="32771" name="Rectangle 3"/>
          <p:cNvSpPr>
            <a:spLocks noGrp="1" noChangeArrowheads="1"/>
          </p:cNvSpPr>
          <p:nvPr>
            <p:ph type="body" idx="1"/>
          </p:nvPr>
        </p:nvSpPr>
        <p:spPr>
          <a:xfrm>
            <a:off x="606425" y="2266950"/>
            <a:ext cx="8743950" cy="4114800"/>
          </a:xfrm>
        </p:spPr>
        <p:txBody>
          <a:bodyPr/>
          <a:lstStyle/>
          <a:p>
            <a:pPr>
              <a:buSzPct val="65000"/>
              <a:buFont typeface="Wingdings" pitchFamily="2" charset="2"/>
              <a:buChar char="w"/>
            </a:pPr>
            <a:r>
              <a:rPr lang="en-GB" altLang="en-GB" sz="2400" smtClean="0">
                <a:latin typeface="Arial" charset="0"/>
              </a:rPr>
              <a:t>Inspection of mouth – dental caries</a:t>
            </a:r>
          </a:p>
          <a:p>
            <a:pPr>
              <a:buSzPct val="65000"/>
              <a:buFont typeface="Wingdings" pitchFamily="2" charset="2"/>
              <a:buNone/>
            </a:pPr>
            <a:endParaRPr lang="en-GB" altLang="en-GB" sz="2400" smtClean="0">
              <a:latin typeface="Arial" charset="0"/>
            </a:endParaRPr>
          </a:p>
          <a:p>
            <a:pPr>
              <a:buSzPct val="65000"/>
              <a:buFont typeface="Wingdings" pitchFamily="2" charset="2"/>
              <a:buChar char="w"/>
            </a:pPr>
            <a:r>
              <a:rPr lang="en-GB" altLang="en-GB" sz="2400" smtClean="0">
                <a:latin typeface="Arial" charset="0"/>
              </a:rPr>
              <a:t>Palpation of parotids.</a:t>
            </a:r>
          </a:p>
          <a:p>
            <a:pPr>
              <a:buSzPct val="65000"/>
              <a:buFont typeface="Wingdings" pitchFamily="2" charset="2"/>
              <a:buChar char="w"/>
            </a:pPr>
            <a:endParaRPr lang="en-GB" altLang="en-GB" sz="2400" smtClean="0">
              <a:latin typeface="Arial" charset="0"/>
            </a:endParaRPr>
          </a:p>
          <a:p>
            <a:pPr>
              <a:buSzPct val="65000"/>
              <a:buFont typeface="Wingdings" pitchFamily="2" charset="2"/>
              <a:buChar char="w"/>
            </a:pPr>
            <a:r>
              <a:rPr lang="en-GB" altLang="en-GB" sz="2400" smtClean="0">
                <a:latin typeface="Arial" charset="0"/>
              </a:rPr>
              <a:t>Measurement of tear flow: Schirmer’s test</a:t>
            </a:r>
          </a:p>
          <a:p>
            <a:pPr>
              <a:buSzPct val="65000"/>
              <a:buFont typeface="Wingdings" pitchFamily="2" charset="2"/>
              <a:buNone/>
            </a:pPr>
            <a:endParaRPr lang="en-GB" altLang="en-GB" sz="2400" smtClean="0">
              <a:latin typeface="Arial" charset="0"/>
            </a:endParaRPr>
          </a:p>
          <a:p>
            <a:pPr>
              <a:buSzPct val="65000"/>
              <a:buFont typeface="Wingdings" pitchFamily="2" charset="2"/>
              <a:buChar char="w"/>
            </a:pPr>
            <a:r>
              <a:rPr lang="en-GB" altLang="en-GB" sz="2400" smtClean="0">
                <a:latin typeface="Arial" charset="0"/>
              </a:rPr>
              <a:t>Measurement of salivary flow + gland biopsy</a:t>
            </a:r>
          </a:p>
          <a:p>
            <a:pPr>
              <a:buSzPct val="65000"/>
              <a:buFont typeface="Wingdings" pitchFamily="2" charset="2"/>
              <a:buChar char="w"/>
            </a:pPr>
            <a:endParaRPr lang="en-GB" altLang="en-GB" sz="2400" smtClean="0">
              <a:latin typeface="Arial" charset="0"/>
            </a:endParaRPr>
          </a:p>
          <a:p>
            <a:pPr>
              <a:buSzPct val="65000"/>
              <a:buFont typeface="Wingdings" pitchFamily="2" charset="2"/>
              <a:buChar char="w"/>
            </a:pPr>
            <a:r>
              <a:rPr lang="en-GB" altLang="en-GB" sz="2400" smtClean="0">
                <a:latin typeface="Arial" charset="0"/>
              </a:rPr>
              <a:t>Slit lamp exam with Rose Dengal dye</a:t>
            </a:r>
          </a:p>
        </p:txBody>
      </p:sp>
      <p:grpSp>
        <p:nvGrpSpPr>
          <p:cNvPr id="32772" name="Group 7"/>
          <p:cNvGrpSpPr>
            <a:grpSpLocks/>
          </p:cNvGrpSpPr>
          <p:nvPr/>
        </p:nvGrpSpPr>
        <p:grpSpPr bwMode="auto">
          <a:xfrm>
            <a:off x="534988" y="44450"/>
            <a:ext cx="8743950" cy="1143000"/>
            <a:chOff x="337" y="28"/>
            <a:chExt cx="5508" cy="720"/>
          </a:xfrm>
        </p:grpSpPr>
        <p:sp>
          <p:nvSpPr>
            <p:cNvPr id="32774" name="Rectangle 5"/>
            <p:cNvSpPr>
              <a:spLocks noChangeArrowheads="1"/>
            </p:cNvSpPr>
            <p:nvPr/>
          </p:nvSpPr>
          <p:spPr bwMode="auto">
            <a:xfrm>
              <a:off x="347" y="28"/>
              <a:ext cx="2835" cy="720"/>
            </a:xfrm>
            <a:prstGeom prst="rect">
              <a:avLst/>
            </a:prstGeom>
            <a:noFill/>
            <a:ln w="9525">
              <a:noFill/>
              <a:miter lim="800000"/>
              <a:headEnd/>
              <a:tailEnd/>
            </a:ln>
          </p:spPr>
          <p:txBody>
            <a:bodyPr anchor="ctr"/>
            <a:lstStyle/>
            <a:p>
              <a:r>
                <a:rPr lang="en-GB" altLang="en-GB" sz="3200" b="1">
                  <a:solidFill>
                    <a:srgbClr val="0000FF"/>
                  </a:solidFill>
                  <a:latin typeface="Arial" charset="0"/>
                </a:rPr>
                <a:t>Sj</a:t>
              </a:r>
              <a:r>
                <a:rPr lang="en-GB" altLang="en-GB" sz="3200" b="1">
                  <a:solidFill>
                    <a:srgbClr val="0000FF"/>
                  </a:solidFill>
                  <a:latin typeface="Arial" charset="0"/>
                  <a:cs typeface="Arial" charset="0"/>
                </a:rPr>
                <a:t>ö</a:t>
              </a:r>
              <a:r>
                <a:rPr lang="en-GB" altLang="en-GB" sz="3200" b="1">
                  <a:solidFill>
                    <a:srgbClr val="0000FF"/>
                  </a:solidFill>
                  <a:latin typeface="Arial" charset="0"/>
                </a:rPr>
                <a:t>grens syndrome</a:t>
              </a:r>
            </a:p>
          </p:txBody>
        </p:sp>
        <p:sp>
          <p:nvSpPr>
            <p:cNvPr id="32775" name="Line 6"/>
            <p:cNvSpPr>
              <a:spLocks noChangeShapeType="1"/>
            </p:cNvSpPr>
            <p:nvPr/>
          </p:nvSpPr>
          <p:spPr bwMode="auto">
            <a:xfrm>
              <a:off x="337" y="617"/>
              <a:ext cx="5508" cy="0"/>
            </a:xfrm>
            <a:prstGeom prst="line">
              <a:avLst/>
            </a:prstGeom>
            <a:noFill/>
            <a:ln w="19050">
              <a:solidFill>
                <a:srgbClr val="0000FF"/>
              </a:solidFill>
              <a:round/>
              <a:headEnd/>
              <a:tailEnd/>
            </a:ln>
          </p:spPr>
          <p:txBody>
            <a:bodyPr wrap="none" anchor="ctr"/>
            <a:lstStyle/>
            <a:p>
              <a:endParaRPr lang="en-GB"/>
            </a:p>
          </p:txBody>
        </p:sp>
      </p:grpSp>
      <p:pic>
        <p:nvPicPr>
          <p:cNvPr id="32773" name="Picture 8" descr="6041_1"/>
          <p:cNvPicPr>
            <a:picLocks noChangeAspect="1" noChangeArrowheads="1"/>
          </p:cNvPicPr>
          <p:nvPr/>
        </p:nvPicPr>
        <p:blipFill>
          <a:blip r:embed="rId3"/>
          <a:srcRect l="6488" r="9113" b="24501"/>
          <a:stretch>
            <a:fillRect/>
          </a:stretch>
        </p:blipFill>
        <p:spPr bwMode="auto">
          <a:xfrm>
            <a:off x="6727825" y="1268413"/>
            <a:ext cx="2808288" cy="2881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4" descr="HN037"/>
          <p:cNvPicPr>
            <a:picLocks noChangeAspect="1" noChangeArrowheads="1"/>
          </p:cNvPicPr>
          <p:nvPr/>
        </p:nvPicPr>
        <p:blipFill>
          <a:blip r:embed="rId3"/>
          <a:srcRect/>
          <a:stretch>
            <a:fillRect/>
          </a:stretch>
        </p:blipFill>
        <p:spPr bwMode="auto">
          <a:xfrm>
            <a:off x="463550" y="2420938"/>
            <a:ext cx="4324350" cy="2524125"/>
          </a:xfrm>
          <a:prstGeom prst="rect">
            <a:avLst/>
          </a:prstGeom>
          <a:noFill/>
          <a:ln w="9525">
            <a:solidFill>
              <a:srgbClr val="FF0000"/>
            </a:solidFill>
            <a:miter lim="800000"/>
            <a:headEnd/>
            <a:tailEnd/>
          </a:ln>
        </p:spPr>
      </p:pic>
      <p:sp>
        <p:nvSpPr>
          <p:cNvPr id="33795" name="Rectangle 5"/>
          <p:cNvSpPr>
            <a:spLocks noGrp="1" noChangeArrowheads="1"/>
          </p:cNvSpPr>
          <p:nvPr>
            <p:ph type="title"/>
          </p:nvPr>
        </p:nvSpPr>
        <p:spPr>
          <a:xfrm>
            <a:off x="895350" y="1498600"/>
            <a:ext cx="3384550" cy="1143000"/>
          </a:xfrm>
          <a:noFill/>
        </p:spPr>
        <p:txBody>
          <a:bodyPr/>
          <a:lstStyle/>
          <a:p>
            <a:pPr algn="l"/>
            <a:r>
              <a:rPr lang="en-GB" altLang="en-GB" sz="2400" b="1" smtClean="0">
                <a:solidFill>
                  <a:schemeClr val="tx1"/>
                </a:solidFill>
                <a:latin typeface="Arial" charset="0"/>
              </a:rPr>
              <a:t>Salivary gland biopsy</a:t>
            </a:r>
          </a:p>
        </p:txBody>
      </p:sp>
      <p:grpSp>
        <p:nvGrpSpPr>
          <p:cNvPr id="2" name="Group 8"/>
          <p:cNvGrpSpPr>
            <a:grpSpLocks/>
          </p:cNvGrpSpPr>
          <p:nvPr/>
        </p:nvGrpSpPr>
        <p:grpSpPr bwMode="auto">
          <a:xfrm>
            <a:off x="5935663" y="765175"/>
            <a:ext cx="3521075" cy="5548313"/>
            <a:chOff x="3739" y="482"/>
            <a:chExt cx="2218" cy="3495"/>
          </a:xfrm>
        </p:grpSpPr>
        <p:pic>
          <p:nvPicPr>
            <p:cNvPr id="33798" name="Picture 2"/>
            <p:cNvPicPr>
              <a:picLocks noChangeAspect="1" noChangeArrowheads="1"/>
            </p:cNvPicPr>
            <p:nvPr/>
          </p:nvPicPr>
          <p:blipFill>
            <a:blip r:embed="rId4"/>
            <a:srcRect/>
            <a:stretch>
              <a:fillRect/>
            </a:stretch>
          </p:blipFill>
          <p:spPr bwMode="auto">
            <a:xfrm>
              <a:off x="3739" y="1030"/>
              <a:ext cx="2218" cy="1526"/>
            </a:xfrm>
            <a:prstGeom prst="rect">
              <a:avLst/>
            </a:prstGeom>
            <a:noFill/>
            <a:ln w="9525">
              <a:noFill/>
              <a:miter lim="800000"/>
              <a:headEnd/>
              <a:tailEnd/>
            </a:ln>
          </p:spPr>
        </p:pic>
        <p:pic>
          <p:nvPicPr>
            <p:cNvPr id="33799" name="Picture 3"/>
            <p:cNvPicPr>
              <a:picLocks noChangeAspect="1" noChangeArrowheads="1"/>
            </p:cNvPicPr>
            <p:nvPr/>
          </p:nvPicPr>
          <p:blipFill>
            <a:blip r:embed="rId5"/>
            <a:srcRect/>
            <a:stretch>
              <a:fillRect/>
            </a:stretch>
          </p:blipFill>
          <p:spPr bwMode="auto">
            <a:xfrm>
              <a:off x="3739" y="2654"/>
              <a:ext cx="2206" cy="1323"/>
            </a:xfrm>
            <a:prstGeom prst="rect">
              <a:avLst/>
            </a:prstGeom>
            <a:noFill/>
            <a:ln w="9525">
              <a:noFill/>
              <a:miter lim="800000"/>
              <a:headEnd/>
              <a:tailEnd/>
            </a:ln>
          </p:spPr>
        </p:pic>
        <p:sp>
          <p:nvSpPr>
            <p:cNvPr id="33800" name="Rectangle 6"/>
            <p:cNvSpPr>
              <a:spLocks noChangeArrowheads="1"/>
            </p:cNvSpPr>
            <p:nvPr/>
          </p:nvSpPr>
          <p:spPr bwMode="auto">
            <a:xfrm>
              <a:off x="4079" y="482"/>
              <a:ext cx="1792" cy="720"/>
            </a:xfrm>
            <a:prstGeom prst="rect">
              <a:avLst/>
            </a:prstGeom>
            <a:noFill/>
            <a:ln w="9525">
              <a:noFill/>
              <a:miter lim="800000"/>
              <a:headEnd/>
              <a:tailEnd/>
            </a:ln>
          </p:spPr>
          <p:txBody>
            <a:bodyPr anchor="ctr"/>
            <a:lstStyle/>
            <a:p>
              <a:r>
                <a:rPr lang="en-GB" altLang="en-GB" b="1">
                  <a:latin typeface="Arial" charset="0"/>
                </a:rPr>
                <a:t>Sicca complex</a:t>
              </a:r>
            </a:p>
          </p:txBody>
        </p:sp>
      </p:grpSp>
      <p:sp>
        <p:nvSpPr>
          <p:cNvPr id="33797" name="Rectangle 7"/>
          <p:cNvSpPr>
            <a:spLocks noChangeArrowheads="1"/>
          </p:cNvSpPr>
          <p:nvPr/>
        </p:nvSpPr>
        <p:spPr bwMode="auto">
          <a:xfrm>
            <a:off x="2551113" y="0"/>
            <a:ext cx="4679950" cy="1143000"/>
          </a:xfrm>
          <a:prstGeom prst="rect">
            <a:avLst/>
          </a:prstGeom>
          <a:noFill/>
          <a:ln w="9525">
            <a:noFill/>
            <a:miter lim="800000"/>
            <a:headEnd/>
            <a:tailEnd/>
          </a:ln>
        </p:spPr>
        <p:txBody>
          <a:bodyPr anchor="ctr"/>
          <a:lstStyle/>
          <a:p>
            <a:r>
              <a:rPr lang="en-GB" altLang="en-GB" sz="3600" b="1">
                <a:solidFill>
                  <a:srgbClr val="0000FF"/>
                </a:solidFill>
                <a:latin typeface="Arial" charset="0"/>
              </a:rPr>
              <a:t>Sj</a:t>
            </a:r>
            <a:r>
              <a:rPr lang="en-GB" altLang="en-GB" sz="3600" b="1">
                <a:solidFill>
                  <a:srgbClr val="0000FF"/>
                </a:solidFill>
                <a:latin typeface="Arial" charset="0"/>
                <a:cs typeface="Arial" charset="0"/>
              </a:rPr>
              <a:t>ö</a:t>
            </a:r>
            <a:r>
              <a:rPr lang="en-GB" altLang="en-GB" sz="3600" b="1">
                <a:solidFill>
                  <a:srgbClr val="0000FF"/>
                </a:solidFill>
                <a:latin typeface="Arial" charset="0"/>
              </a:rPr>
              <a:t>gren’s syndrome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3550" y="115888"/>
            <a:ext cx="8743950" cy="1143000"/>
          </a:xfrm>
        </p:spPr>
        <p:txBody>
          <a:bodyPr/>
          <a:lstStyle/>
          <a:p>
            <a:r>
              <a:rPr lang="en-GB" sz="3600" b="1" smtClean="0">
                <a:solidFill>
                  <a:srgbClr val="0000FF"/>
                </a:solidFill>
                <a:latin typeface="Arial" charset="0"/>
              </a:rPr>
              <a:t>Connective tissue diseases</a:t>
            </a:r>
          </a:p>
        </p:txBody>
      </p:sp>
      <p:sp>
        <p:nvSpPr>
          <p:cNvPr id="6147" name="Rectangle 3"/>
          <p:cNvSpPr>
            <a:spLocks noGrp="1" noChangeArrowheads="1"/>
          </p:cNvSpPr>
          <p:nvPr>
            <p:ph type="body" sz="half" idx="1"/>
          </p:nvPr>
        </p:nvSpPr>
        <p:spPr>
          <a:xfrm>
            <a:off x="815975" y="2046288"/>
            <a:ext cx="4543425" cy="4302125"/>
          </a:xfrm>
        </p:spPr>
        <p:txBody>
          <a:bodyPr/>
          <a:lstStyle/>
          <a:p>
            <a:r>
              <a:rPr lang="en-GB" sz="2400" smtClean="0">
                <a:latin typeface="Arial" charset="0"/>
              </a:rPr>
              <a:t>Polymyositis</a:t>
            </a:r>
          </a:p>
          <a:p>
            <a:r>
              <a:rPr lang="en-GB" sz="2400" smtClean="0">
                <a:latin typeface="Arial" charset="0"/>
              </a:rPr>
              <a:t>Dermatomyositis</a:t>
            </a:r>
          </a:p>
          <a:p>
            <a:r>
              <a:rPr lang="en-GB" sz="2400" smtClean="0">
                <a:latin typeface="Arial" charset="0"/>
              </a:rPr>
              <a:t>Systemic lupus erythematosis</a:t>
            </a:r>
          </a:p>
          <a:p>
            <a:r>
              <a:rPr lang="en-GB" sz="2400" smtClean="0">
                <a:latin typeface="Arial" charset="0"/>
              </a:rPr>
              <a:t>Systemic sclerosis</a:t>
            </a:r>
          </a:p>
          <a:p>
            <a:r>
              <a:rPr lang="en-GB" sz="2400" smtClean="0">
                <a:latin typeface="Arial" charset="0"/>
              </a:rPr>
              <a:t>Sj</a:t>
            </a:r>
            <a:r>
              <a:rPr lang="en-GB" sz="2400" smtClean="0">
                <a:latin typeface="Arial" charset="0"/>
                <a:cs typeface="Arial" charset="0"/>
              </a:rPr>
              <a:t>ö</a:t>
            </a:r>
            <a:r>
              <a:rPr lang="en-GB" sz="2400" smtClean="0">
                <a:latin typeface="Arial" charset="0"/>
              </a:rPr>
              <a:t>grens syndrome</a:t>
            </a:r>
          </a:p>
          <a:p>
            <a:r>
              <a:rPr lang="en-GB" sz="2400" smtClean="0">
                <a:latin typeface="Arial" charset="0"/>
              </a:rPr>
              <a:t>Rheumatoid arthritis</a:t>
            </a:r>
          </a:p>
        </p:txBody>
      </p:sp>
      <p:sp>
        <p:nvSpPr>
          <p:cNvPr id="6148" name="Rectangle 4"/>
          <p:cNvSpPr>
            <a:spLocks noGrp="1" noChangeArrowheads="1"/>
          </p:cNvSpPr>
          <p:nvPr>
            <p:ph type="body" sz="half" idx="2"/>
          </p:nvPr>
        </p:nvSpPr>
        <p:spPr>
          <a:xfrm>
            <a:off x="4567238" y="2046288"/>
            <a:ext cx="4824412" cy="4302125"/>
          </a:xfrm>
        </p:spPr>
        <p:txBody>
          <a:bodyPr/>
          <a:lstStyle/>
          <a:p>
            <a:r>
              <a:rPr lang="en-GB" sz="2400" smtClean="0">
                <a:latin typeface="Arial" charset="0"/>
              </a:rPr>
              <a:t>MCTD (U1nRNP syndrome)</a:t>
            </a:r>
          </a:p>
          <a:p>
            <a:r>
              <a:rPr lang="en-GB" sz="2400" smtClean="0">
                <a:latin typeface="Arial" charset="0"/>
              </a:rPr>
              <a:t>Anti-synthetase syndrome</a:t>
            </a:r>
          </a:p>
          <a:p>
            <a:r>
              <a:rPr lang="en-GB" sz="2400" smtClean="0">
                <a:latin typeface="Arial" charset="0"/>
              </a:rPr>
              <a:t>Myositis/scleroderma (PM-Scl)</a:t>
            </a:r>
          </a:p>
          <a:p>
            <a:pPr>
              <a:buFontTx/>
              <a:buNone/>
            </a:pPr>
            <a:endParaRPr lang="en-GB" sz="2400" smtClean="0">
              <a:latin typeface="Arial" charset="0"/>
            </a:endParaRPr>
          </a:p>
        </p:txBody>
      </p:sp>
      <p:sp>
        <p:nvSpPr>
          <p:cNvPr id="6149" name="Text Box 5"/>
          <p:cNvSpPr txBox="1">
            <a:spLocks noChangeArrowheads="1"/>
          </p:cNvSpPr>
          <p:nvPr/>
        </p:nvSpPr>
        <p:spPr bwMode="auto">
          <a:xfrm>
            <a:off x="5019675" y="1470025"/>
            <a:ext cx="3508375" cy="519113"/>
          </a:xfrm>
          <a:prstGeom prst="rect">
            <a:avLst/>
          </a:prstGeom>
          <a:noFill/>
          <a:ln w="9525">
            <a:noFill/>
            <a:miter lim="800000"/>
            <a:headEnd/>
            <a:tailEnd/>
          </a:ln>
        </p:spPr>
        <p:txBody>
          <a:bodyPr wrap="none">
            <a:spAutoFit/>
          </a:bodyPr>
          <a:lstStyle/>
          <a:p>
            <a:pPr eaLnBrk="1" hangingPunct="1"/>
            <a:r>
              <a:rPr lang="en-GB" sz="2800" b="1">
                <a:solidFill>
                  <a:srgbClr val="0000FF"/>
                </a:solidFill>
                <a:latin typeface="Arial" charset="0"/>
              </a:rPr>
              <a:t>Overlap syndromes</a:t>
            </a:r>
            <a:endParaRPr lang="en-US" sz="2800" b="1">
              <a:solidFill>
                <a:srgbClr val="0000FF"/>
              </a:solidFill>
              <a:latin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103188" y="1111250"/>
            <a:ext cx="9577387" cy="4838700"/>
          </a:xfrm>
          <a:prstGeom prst="rect">
            <a:avLst/>
          </a:prstGeom>
          <a:noFill/>
          <a:ln w="9525">
            <a:noFill/>
            <a:miter lim="800000"/>
            <a:headEnd/>
            <a:tailEnd/>
          </a:ln>
        </p:spPr>
        <p:txBody>
          <a:bodyPr>
            <a:spAutoFit/>
          </a:bodyPr>
          <a:lstStyle/>
          <a:p>
            <a:endParaRPr lang="en-GB" b="1">
              <a:latin typeface="Arial" charset="0"/>
            </a:endParaRPr>
          </a:p>
          <a:p>
            <a:r>
              <a:rPr lang="en-GB" b="1">
                <a:latin typeface="Arial" charset="0"/>
              </a:rPr>
              <a:t>	•  Dryness from exocrine gland destruction</a:t>
            </a:r>
            <a:endParaRPr lang="en-GB">
              <a:latin typeface="Arial" charset="0"/>
            </a:endParaRPr>
          </a:p>
          <a:p>
            <a:r>
              <a:rPr lang="en-GB">
                <a:latin typeface="Arial" charset="0"/>
              </a:rPr>
              <a:t>			-  Schirmer’s test, Rose Bengal staining</a:t>
            </a:r>
          </a:p>
          <a:p>
            <a:r>
              <a:rPr lang="en-GB">
                <a:latin typeface="Arial" charset="0"/>
              </a:rPr>
              <a:t>			-  eyes, mouth, vagina, oesophagus</a:t>
            </a:r>
          </a:p>
          <a:p>
            <a:r>
              <a:rPr lang="en-GB">
                <a:latin typeface="Arial" charset="0"/>
              </a:rPr>
              <a:t>			-  respiratory - hoarseness, infections</a:t>
            </a:r>
          </a:p>
          <a:p>
            <a:endParaRPr lang="en-GB" b="1">
              <a:latin typeface="Arial" charset="0"/>
            </a:endParaRPr>
          </a:p>
          <a:p>
            <a:r>
              <a:rPr lang="en-GB" b="1">
                <a:latin typeface="Arial" charset="0"/>
              </a:rPr>
              <a:t>	•  Arthralgia or arthritis  (60-70%)</a:t>
            </a:r>
          </a:p>
          <a:p>
            <a:endParaRPr lang="en-GB" b="1">
              <a:latin typeface="Arial" charset="0"/>
            </a:endParaRPr>
          </a:p>
          <a:p>
            <a:r>
              <a:rPr lang="en-GB" b="1">
                <a:latin typeface="Arial" charset="0"/>
              </a:rPr>
              <a:t>	•  Lymphadenopathy (20%),  glandular swelling</a:t>
            </a:r>
          </a:p>
          <a:p>
            <a:endParaRPr lang="en-GB" b="1">
              <a:latin typeface="Arial" charset="0"/>
            </a:endParaRPr>
          </a:p>
          <a:p>
            <a:r>
              <a:rPr lang="en-GB" b="1">
                <a:latin typeface="Arial" charset="0"/>
              </a:rPr>
              <a:t>	•  Raynauds’s (40%), pancreatitis, vasculitic purpura (5%)</a:t>
            </a:r>
          </a:p>
          <a:p>
            <a:endParaRPr lang="en-GB" b="1">
              <a:latin typeface="Arial" charset="0"/>
            </a:endParaRPr>
          </a:p>
          <a:p>
            <a:r>
              <a:rPr lang="en-GB" b="1">
                <a:latin typeface="Arial" charset="0"/>
              </a:rPr>
              <a:t>	•  Renal tubular acidosis (10%), neuropathies (2%)</a:t>
            </a:r>
            <a:endParaRPr lang="en-US" b="1">
              <a:latin typeface="Arial" charset="0"/>
            </a:endParaRPr>
          </a:p>
        </p:txBody>
      </p:sp>
      <p:sp>
        <p:nvSpPr>
          <p:cNvPr id="34819" name="Rectangle 5"/>
          <p:cNvSpPr>
            <a:spLocks noChangeArrowheads="1"/>
          </p:cNvSpPr>
          <p:nvPr/>
        </p:nvSpPr>
        <p:spPr bwMode="auto">
          <a:xfrm>
            <a:off x="895350" y="53975"/>
            <a:ext cx="8785225" cy="1143000"/>
          </a:xfrm>
          <a:prstGeom prst="rect">
            <a:avLst/>
          </a:prstGeom>
          <a:noFill/>
          <a:ln w="9525">
            <a:noFill/>
            <a:miter lim="800000"/>
            <a:headEnd/>
            <a:tailEnd/>
          </a:ln>
        </p:spPr>
        <p:txBody>
          <a:bodyPr anchor="ctr"/>
          <a:lstStyle/>
          <a:p>
            <a:r>
              <a:rPr lang="en-GB" altLang="en-GB" sz="3600" b="1">
                <a:solidFill>
                  <a:srgbClr val="0000FF"/>
                </a:solidFill>
                <a:latin typeface="Arial" charset="0"/>
              </a:rPr>
              <a:t>Sj</a:t>
            </a:r>
            <a:r>
              <a:rPr lang="en-GB" altLang="en-GB" sz="3600" b="1">
                <a:solidFill>
                  <a:srgbClr val="0000FF"/>
                </a:solidFill>
                <a:latin typeface="Arial" charset="0"/>
                <a:cs typeface="Arial" charset="0"/>
              </a:rPr>
              <a:t>ö</a:t>
            </a:r>
            <a:r>
              <a:rPr lang="en-GB" altLang="en-GB" sz="3600" b="1">
                <a:solidFill>
                  <a:srgbClr val="0000FF"/>
                </a:solidFill>
                <a:latin typeface="Arial" charset="0"/>
              </a:rPr>
              <a:t>gren’s syndrome – clinical features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3"/>
          <p:cNvSpPr>
            <a:spLocks noGrp="1" noChangeArrowheads="1"/>
          </p:cNvSpPr>
          <p:nvPr>
            <p:ph type="body" idx="1"/>
          </p:nvPr>
        </p:nvSpPr>
        <p:spPr>
          <a:xfrm>
            <a:off x="771525" y="2278063"/>
            <a:ext cx="8743950" cy="4114800"/>
          </a:xfrm>
        </p:spPr>
        <p:txBody>
          <a:bodyPr/>
          <a:lstStyle/>
          <a:p>
            <a:pPr>
              <a:buSzPct val="65000"/>
              <a:buFont typeface="Wingdings" pitchFamily="2" charset="2"/>
              <a:buChar char="w"/>
            </a:pPr>
            <a:r>
              <a:rPr lang="en-GB" altLang="en-GB" sz="2800" b="1" smtClean="0">
                <a:latin typeface="Arial" charset="0"/>
              </a:rPr>
              <a:t>ESR 85 mm/1st hr, CRP 52 mg/L.</a:t>
            </a:r>
          </a:p>
          <a:p>
            <a:pPr>
              <a:buSzPct val="65000"/>
              <a:buFont typeface="Wingdings" pitchFamily="2" charset="2"/>
              <a:buChar char="w"/>
            </a:pPr>
            <a:r>
              <a:rPr lang="en-GB" altLang="en-GB" sz="2800" b="1" smtClean="0">
                <a:latin typeface="Arial" charset="0"/>
              </a:rPr>
              <a:t>Total Ig levels raised.</a:t>
            </a:r>
          </a:p>
          <a:p>
            <a:pPr>
              <a:buSzPct val="65000"/>
              <a:buFont typeface="Wingdings" pitchFamily="2" charset="2"/>
              <a:buChar char="w"/>
            </a:pPr>
            <a:r>
              <a:rPr lang="en-GB" altLang="en-GB" sz="2800" b="1" smtClean="0">
                <a:latin typeface="Arial" charset="0"/>
              </a:rPr>
              <a:t>Rheumatoid factor 1/640.</a:t>
            </a:r>
          </a:p>
          <a:p>
            <a:pPr>
              <a:buSzPct val="65000"/>
              <a:buFont typeface="Wingdings" pitchFamily="2" charset="2"/>
              <a:buChar char="w"/>
            </a:pPr>
            <a:r>
              <a:rPr lang="en-GB" altLang="en-GB" sz="2800" b="1" smtClean="0">
                <a:latin typeface="Arial" charset="0"/>
              </a:rPr>
              <a:t>ANA +++ (speckled).</a:t>
            </a:r>
          </a:p>
          <a:p>
            <a:pPr>
              <a:buSzPct val="65000"/>
              <a:buFont typeface="Wingdings" pitchFamily="2" charset="2"/>
              <a:buChar char="w"/>
            </a:pPr>
            <a:r>
              <a:rPr lang="en-GB" altLang="en-GB" sz="2800" b="1" smtClean="0">
                <a:latin typeface="Arial" charset="0"/>
              </a:rPr>
              <a:t>Anti-Ro (SSA) and -La (SSB) ribonucleoproteins.</a:t>
            </a:r>
          </a:p>
        </p:txBody>
      </p:sp>
      <p:sp>
        <p:nvSpPr>
          <p:cNvPr id="35843" name="Line 4"/>
          <p:cNvSpPr>
            <a:spLocks noChangeShapeType="1"/>
          </p:cNvSpPr>
          <p:nvPr/>
        </p:nvSpPr>
        <p:spPr bwMode="auto">
          <a:xfrm>
            <a:off x="771525" y="1547813"/>
            <a:ext cx="8743950" cy="0"/>
          </a:xfrm>
          <a:prstGeom prst="line">
            <a:avLst/>
          </a:prstGeom>
          <a:noFill/>
          <a:ln w="19050">
            <a:solidFill>
              <a:srgbClr val="FF0000"/>
            </a:solidFill>
            <a:round/>
            <a:headEnd/>
            <a:tailEnd/>
          </a:ln>
        </p:spPr>
        <p:txBody>
          <a:bodyPr wrap="none" anchor="ctr"/>
          <a:lstStyle/>
          <a:p>
            <a:endParaRPr lang="en-GB"/>
          </a:p>
        </p:txBody>
      </p:sp>
      <p:sp>
        <p:nvSpPr>
          <p:cNvPr id="35844" name="Rectangle 6"/>
          <p:cNvSpPr>
            <a:spLocks noGrp="1" noChangeArrowheads="1"/>
          </p:cNvSpPr>
          <p:nvPr>
            <p:ph type="title"/>
          </p:nvPr>
        </p:nvSpPr>
        <p:spPr>
          <a:xfrm>
            <a:off x="771525" y="404813"/>
            <a:ext cx="8743950" cy="1143000"/>
          </a:xfrm>
          <a:noFill/>
        </p:spPr>
        <p:txBody>
          <a:bodyPr/>
          <a:lstStyle/>
          <a:p>
            <a:pPr algn="l"/>
            <a:r>
              <a:rPr lang="en-GB" altLang="en-GB" sz="3600" b="1" smtClean="0">
                <a:solidFill>
                  <a:srgbClr val="0000FF"/>
                </a:solidFill>
                <a:latin typeface="Arial" charset="0"/>
              </a:rPr>
              <a:t>Sjögren’s syndrome blood tests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19088" y="1125538"/>
            <a:ext cx="9864725" cy="4473575"/>
          </a:xfrm>
          <a:prstGeom prst="rect">
            <a:avLst/>
          </a:prstGeom>
          <a:noFill/>
          <a:ln w="9525">
            <a:noFill/>
            <a:miter lim="800000"/>
            <a:headEnd/>
            <a:tailEnd/>
          </a:ln>
        </p:spPr>
        <p:txBody>
          <a:bodyPr>
            <a:spAutoFit/>
          </a:bodyPr>
          <a:lstStyle/>
          <a:p>
            <a:pPr eaLnBrk="1" hangingPunct="1"/>
            <a:endParaRPr lang="en-GB" b="1">
              <a:solidFill>
                <a:srgbClr val="0000FF"/>
              </a:solidFill>
              <a:latin typeface="Arial" charset="0"/>
            </a:endParaRPr>
          </a:p>
          <a:p>
            <a:pPr eaLnBrk="1" hangingPunct="1"/>
            <a:endParaRPr lang="en-GB" b="1">
              <a:latin typeface="Arial" charset="0"/>
            </a:endParaRPr>
          </a:p>
          <a:p>
            <a:pPr eaLnBrk="1" hangingPunct="1"/>
            <a:r>
              <a:rPr lang="en-GB" b="1">
                <a:latin typeface="Arial" charset="0"/>
              </a:rPr>
              <a:t>	•  idiopathic inflammatory disorder of skeletal muscle</a:t>
            </a:r>
          </a:p>
          <a:p>
            <a:pPr eaLnBrk="1" hangingPunct="1"/>
            <a:endParaRPr lang="en-GB" b="1">
              <a:latin typeface="Arial" charset="0"/>
            </a:endParaRPr>
          </a:p>
          <a:p>
            <a:pPr eaLnBrk="1" hangingPunct="1"/>
            <a:r>
              <a:rPr lang="en-GB" b="1">
                <a:latin typeface="Arial" charset="0"/>
              </a:rPr>
              <a:t>	•  when assoc with cutaneous lesions = dermatomyositis</a:t>
            </a:r>
          </a:p>
          <a:p>
            <a:pPr eaLnBrk="1" hangingPunct="1"/>
            <a:r>
              <a:rPr lang="en-GB" b="1">
                <a:latin typeface="Arial" charset="0"/>
              </a:rPr>
              <a:t>		</a:t>
            </a:r>
          </a:p>
          <a:p>
            <a:pPr eaLnBrk="1" hangingPunct="1"/>
            <a:r>
              <a:rPr lang="en-GB" b="1">
                <a:latin typeface="Arial" charset="0"/>
              </a:rPr>
              <a:t>	•  80% five year survival</a:t>
            </a:r>
          </a:p>
          <a:p>
            <a:pPr eaLnBrk="1" hangingPunct="1"/>
            <a:endParaRPr lang="en-GB" b="1">
              <a:latin typeface="Arial" charset="0"/>
            </a:endParaRPr>
          </a:p>
          <a:p>
            <a:pPr eaLnBrk="1" hangingPunct="1"/>
            <a:endParaRPr lang="en-GB" b="1">
              <a:latin typeface="Arial" charset="0"/>
            </a:endParaRPr>
          </a:p>
          <a:p>
            <a:pPr eaLnBrk="1" hangingPunct="1"/>
            <a:r>
              <a:rPr lang="en-GB" b="1">
                <a:latin typeface="Arial" charset="0"/>
              </a:rPr>
              <a:t>Malignancy</a:t>
            </a:r>
          </a:p>
          <a:p>
            <a:pPr eaLnBrk="1" hangingPunct="1"/>
            <a:r>
              <a:rPr lang="en-GB" b="1">
                <a:latin typeface="Arial" charset="0"/>
              </a:rPr>
              <a:t>  	</a:t>
            </a:r>
            <a:r>
              <a:rPr lang="en-GB">
                <a:latin typeface="Arial" charset="0"/>
              </a:rPr>
              <a:t>-</a:t>
            </a:r>
            <a:r>
              <a:rPr lang="en-GB" b="1">
                <a:latin typeface="Arial" charset="0"/>
              </a:rPr>
              <a:t>  </a:t>
            </a:r>
            <a:r>
              <a:rPr lang="en-GB">
                <a:latin typeface="Arial" charset="0"/>
              </a:rPr>
              <a:t>overall 10% of PM/DM patients have malignancy</a:t>
            </a:r>
          </a:p>
          <a:p>
            <a:pPr eaLnBrk="1" hangingPunct="1"/>
            <a:r>
              <a:rPr lang="en-GB">
                <a:latin typeface="Arial" charset="0"/>
              </a:rPr>
              <a:t>	-  no association in children or young/middle aged adults</a:t>
            </a:r>
            <a:endParaRPr lang="en-US">
              <a:latin typeface="Arial" charset="0"/>
            </a:endParaRPr>
          </a:p>
        </p:txBody>
      </p:sp>
      <p:sp>
        <p:nvSpPr>
          <p:cNvPr id="36867" name="Rectangle 3"/>
          <p:cNvSpPr>
            <a:spLocks noChangeArrowheads="1"/>
          </p:cNvSpPr>
          <p:nvPr/>
        </p:nvSpPr>
        <p:spPr bwMode="auto">
          <a:xfrm>
            <a:off x="422275" y="115888"/>
            <a:ext cx="9258300" cy="1143000"/>
          </a:xfrm>
          <a:prstGeom prst="rect">
            <a:avLst/>
          </a:prstGeom>
          <a:noFill/>
          <a:ln w="9525">
            <a:noFill/>
            <a:miter lim="800000"/>
            <a:headEnd/>
            <a:tailEnd/>
          </a:ln>
        </p:spPr>
        <p:txBody>
          <a:bodyPr anchor="ctr"/>
          <a:lstStyle/>
          <a:p>
            <a:pPr algn="ctr"/>
            <a:r>
              <a:rPr lang="en-GB" sz="3600" b="1">
                <a:solidFill>
                  <a:srgbClr val="0000FF"/>
                </a:solidFill>
                <a:latin typeface="Arial" charset="0"/>
              </a:rPr>
              <a:t>Polymyositis and Dermatomyositis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203200" y="1639888"/>
            <a:ext cx="10044113" cy="3444875"/>
          </a:xfrm>
          <a:prstGeom prst="rect">
            <a:avLst/>
          </a:prstGeom>
          <a:noFill/>
          <a:ln w="9525">
            <a:noFill/>
            <a:miter lim="800000"/>
            <a:headEnd/>
            <a:tailEnd/>
          </a:ln>
        </p:spPr>
        <p:txBody>
          <a:bodyPr>
            <a:spAutoFit/>
          </a:bodyPr>
          <a:lstStyle/>
          <a:p>
            <a:pPr eaLnBrk="1" hangingPunct="1"/>
            <a:r>
              <a:rPr lang="en-GB" sz="2000" b="1">
                <a:latin typeface="Arial" charset="0"/>
              </a:rPr>
              <a:t>	•  Painless proximal muscle weakness in limb girdles &amp; neck </a:t>
            </a:r>
          </a:p>
          <a:p>
            <a:pPr eaLnBrk="1" hangingPunct="1"/>
            <a:endParaRPr lang="en-GB" sz="2000" b="1">
              <a:latin typeface="Arial" charset="0"/>
            </a:endParaRPr>
          </a:p>
          <a:p>
            <a:pPr eaLnBrk="1" hangingPunct="1"/>
            <a:r>
              <a:rPr lang="en-GB" sz="2000" b="1">
                <a:latin typeface="Arial" charset="0"/>
              </a:rPr>
              <a:t>	•  Ocular and facial weakness very unusual</a:t>
            </a:r>
          </a:p>
          <a:p>
            <a:pPr eaLnBrk="1" hangingPunct="1"/>
            <a:r>
              <a:rPr lang="en-GB" sz="2000" b="1">
                <a:latin typeface="Arial" charset="0"/>
              </a:rPr>
              <a:t>		</a:t>
            </a:r>
          </a:p>
          <a:p>
            <a:pPr eaLnBrk="1" hangingPunct="1"/>
            <a:r>
              <a:rPr lang="en-GB" sz="2000" b="1">
                <a:latin typeface="Arial" charset="0"/>
              </a:rPr>
              <a:t>	•  NB. Respiratory and pharyngeal muscle involvement</a:t>
            </a:r>
          </a:p>
          <a:p>
            <a:pPr eaLnBrk="1" hangingPunct="1"/>
            <a:endParaRPr lang="en-GB" sz="2000" b="1">
              <a:latin typeface="Arial" charset="0"/>
            </a:endParaRPr>
          </a:p>
          <a:p>
            <a:pPr eaLnBrk="1" hangingPunct="1"/>
            <a:r>
              <a:rPr lang="en-GB" sz="2000" b="1">
                <a:latin typeface="Arial" charset="0"/>
              </a:rPr>
              <a:t>		•  Heliotrope rash - </a:t>
            </a:r>
            <a:r>
              <a:rPr lang="en-GB" sz="2000">
                <a:latin typeface="Arial" charset="0"/>
              </a:rPr>
              <a:t>eyelids, malar region, forehead, nasolabial folds</a:t>
            </a:r>
          </a:p>
          <a:p>
            <a:pPr eaLnBrk="1" hangingPunct="1"/>
            <a:endParaRPr lang="en-GB" sz="2000" b="1">
              <a:latin typeface="Arial" charset="0"/>
            </a:endParaRPr>
          </a:p>
          <a:p>
            <a:pPr eaLnBrk="1" hangingPunct="1"/>
            <a:r>
              <a:rPr lang="en-GB" sz="2000" b="1">
                <a:latin typeface="Arial" charset="0"/>
              </a:rPr>
              <a:t>		•  Gottrons papules: </a:t>
            </a:r>
            <a:r>
              <a:rPr lang="en-GB" sz="2000">
                <a:latin typeface="Arial" charset="0"/>
              </a:rPr>
              <a:t>erythematous, raised over IP regions hands</a:t>
            </a:r>
          </a:p>
          <a:p>
            <a:pPr eaLnBrk="1" hangingPunct="1"/>
            <a:endParaRPr lang="en-GB" sz="2000" b="1">
              <a:latin typeface="Arial" charset="0"/>
            </a:endParaRPr>
          </a:p>
          <a:p>
            <a:pPr eaLnBrk="1" hangingPunct="1"/>
            <a:r>
              <a:rPr lang="en-GB" sz="2000" b="1">
                <a:latin typeface="Arial" charset="0"/>
              </a:rPr>
              <a:t>		•  Others:  </a:t>
            </a:r>
            <a:r>
              <a:rPr lang="en-GB" sz="2000">
                <a:latin typeface="Arial" charset="0"/>
              </a:rPr>
              <a:t>periungal erythema, s/c calcification in juvenile DM</a:t>
            </a:r>
            <a:endParaRPr lang="en-US" sz="2000">
              <a:latin typeface="Arial" charset="0"/>
            </a:endParaRPr>
          </a:p>
        </p:txBody>
      </p:sp>
      <p:sp>
        <p:nvSpPr>
          <p:cNvPr id="37891" name="Rectangle 3"/>
          <p:cNvSpPr>
            <a:spLocks noChangeArrowheads="1"/>
          </p:cNvSpPr>
          <p:nvPr/>
        </p:nvSpPr>
        <p:spPr bwMode="auto">
          <a:xfrm>
            <a:off x="422275" y="115888"/>
            <a:ext cx="9258300" cy="1143000"/>
          </a:xfrm>
          <a:prstGeom prst="rect">
            <a:avLst/>
          </a:prstGeom>
          <a:noFill/>
          <a:ln w="9525">
            <a:noFill/>
            <a:miter lim="800000"/>
            <a:headEnd/>
            <a:tailEnd/>
          </a:ln>
        </p:spPr>
        <p:txBody>
          <a:bodyPr anchor="ctr"/>
          <a:lstStyle/>
          <a:p>
            <a:pPr algn="ctr"/>
            <a:r>
              <a:rPr lang="en-GB" sz="3600" b="1">
                <a:solidFill>
                  <a:srgbClr val="0000FF"/>
                </a:solidFill>
                <a:latin typeface="Arial" charset="0"/>
              </a:rPr>
              <a:t>Clinical Features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1" descr="Picture1.jpg"/>
          <p:cNvPicPr>
            <a:picLocks noChangeAspect="1"/>
          </p:cNvPicPr>
          <p:nvPr/>
        </p:nvPicPr>
        <p:blipFill>
          <a:blip r:embed="rId2"/>
          <a:srcRect/>
          <a:stretch>
            <a:fillRect/>
          </a:stretch>
        </p:blipFill>
        <p:spPr bwMode="auto">
          <a:xfrm>
            <a:off x="1357313" y="1216025"/>
            <a:ext cx="3359150" cy="4999038"/>
          </a:xfrm>
          <a:prstGeom prst="rect">
            <a:avLst/>
          </a:prstGeom>
          <a:noFill/>
          <a:ln w="9525">
            <a:noFill/>
            <a:miter lim="800000"/>
            <a:headEnd/>
            <a:tailEnd/>
          </a:ln>
        </p:spPr>
      </p:pic>
      <p:pic>
        <p:nvPicPr>
          <p:cNvPr id="38915" name="Picture 2" descr="Picture2.png"/>
          <p:cNvPicPr>
            <a:picLocks noChangeAspect="1"/>
          </p:cNvPicPr>
          <p:nvPr/>
        </p:nvPicPr>
        <p:blipFill>
          <a:blip r:embed="rId3"/>
          <a:srcRect/>
          <a:stretch>
            <a:fillRect/>
          </a:stretch>
        </p:blipFill>
        <p:spPr bwMode="auto">
          <a:xfrm>
            <a:off x="5583238" y="1225550"/>
            <a:ext cx="3346450" cy="4979988"/>
          </a:xfrm>
          <a:prstGeom prst="rect">
            <a:avLst/>
          </a:prstGeom>
          <a:noFill/>
          <a:ln w="9525">
            <a:noFill/>
            <a:miter lim="800000"/>
            <a:headEnd/>
            <a:tailEnd/>
          </a:ln>
        </p:spPr>
      </p:pic>
      <p:sp>
        <p:nvSpPr>
          <p:cNvPr id="38916" name="Rectangle 4"/>
          <p:cNvSpPr>
            <a:spLocks noChangeArrowheads="1"/>
          </p:cNvSpPr>
          <p:nvPr/>
        </p:nvSpPr>
        <p:spPr bwMode="auto">
          <a:xfrm>
            <a:off x="501650" y="-26988"/>
            <a:ext cx="9258300" cy="1143001"/>
          </a:xfrm>
          <a:prstGeom prst="rect">
            <a:avLst/>
          </a:prstGeom>
          <a:noFill/>
          <a:ln w="9525">
            <a:noFill/>
            <a:miter lim="800000"/>
            <a:headEnd/>
            <a:tailEnd/>
          </a:ln>
        </p:spPr>
        <p:txBody>
          <a:bodyPr anchor="ctr"/>
          <a:lstStyle/>
          <a:p>
            <a:pPr algn="ctr"/>
            <a:r>
              <a:rPr lang="en-GB" sz="3600" b="1">
                <a:solidFill>
                  <a:srgbClr val="0000FF"/>
                </a:solidFill>
                <a:latin typeface="Arial" charset="0"/>
              </a:rPr>
              <a:t>Periorbital oedema and heliotrope rash</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descr="Gottrons_17"/>
          <p:cNvPicPr>
            <a:picLocks noChangeAspect="1" noChangeArrowheads="1"/>
          </p:cNvPicPr>
          <p:nvPr/>
        </p:nvPicPr>
        <p:blipFill>
          <a:blip r:embed="rId3"/>
          <a:srcRect/>
          <a:stretch>
            <a:fillRect/>
          </a:stretch>
        </p:blipFill>
        <p:spPr bwMode="auto">
          <a:xfrm>
            <a:off x="1217613" y="1268413"/>
            <a:ext cx="7813675" cy="4557712"/>
          </a:xfrm>
          <a:prstGeom prst="rect">
            <a:avLst/>
          </a:prstGeom>
          <a:noFill/>
          <a:ln w="9525">
            <a:noFill/>
            <a:miter lim="800000"/>
            <a:headEnd/>
            <a:tailEnd/>
          </a:ln>
        </p:spPr>
      </p:pic>
      <p:sp>
        <p:nvSpPr>
          <p:cNvPr id="39939" name="Rectangle 3"/>
          <p:cNvSpPr>
            <a:spLocks noChangeArrowheads="1"/>
          </p:cNvSpPr>
          <p:nvPr/>
        </p:nvSpPr>
        <p:spPr bwMode="auto">
          <a:xfrm>
            <a:off x="501650" y="-26988"/>
            <a:ext cx="9258300" cy="1143001"/>
          </a:xfrm>
          <a:prstGeom prst="rect">
            <a:avLst/>
          </a:prstGeom>
          <a:noFill/>
          <a:ln w="9525">
            <a:noFill/>
            <a:miter lim="800000"/>
            <a:headEnd/>
            <a:tailEnd/>
          </a:ln>
        </p:spPr>
        <p:txBody>
          <a:bodyPr anchor="ctr"/>
          <a:lstStyle/>
          <a:p>
            <a:pPr algn="ctr"/>
            <a:r>
              <a:rPr lang="en-GB" sz="3600" b="1">
                <a:solidFill>
                  <a:srgbClr val="0000FF"/>
                </a:solidFill>
                <a:latin typeface="Arial" charset="0"/>
              </a:rPr>
              <a:t>Gottron’s papules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22238" y="476250"/>
            <a:ext cx="9840912" cy="5907088"/>
          </a:xfrm>
          <a:prstGeom prst="rect">
            <a:avLst/>
          </a:prstGeom>
          <a:noFill/>
          <a:ln w="9525">
            <a:noFill/>
            <a:miter lim="800000"/>
            <a:headEnd/>
            <a:tailEnd/>
          </a:ln>
        </p:spPr>
        <p:txBody>
          <a:bodyPr>
            <a:spAutoFit/>
          </a:bodyPr>
          <a:lstStyle/>
          <a:p>
            <a:pPr algn="ctr" eaLnBrk="1" hangingPunct="1"/>
            <a:r>
              <a:rPr lang="en-GB" sz="3200" b="1">
                <a:solidFill>
                  <a:srgbClr val="0000FF"/>
                </a:solidFill>
                <a:latin typeface="Arial" charset="0"/>
              </a:rPr>
              <a:t>Making the diagnosis</a:t>
            </a:r>
          </a:p>
          <a:p>
            <a:pPr eaLnBrk="1" hangingPunct="1"/>
            <a:endParaRPr lang="en-GB" sz="3200" b="1">
              <a:latin typeface="Arial" charset="0"/>
            </a:endParaRPr>
          </a:p>
          <a:p>
            <a:pPr eaLnBrk="1" hangingPunct="1"/>
            <a:r>
              <a:rPr lang="en-GB" b="1">
                <a:latin typeface="Arial" charset="0"/>
              </a:rPr>
              <a:t>	•  Elevated muscle enzymes:  </a:t>
            </a:r>
            <a:r>
              <a:rPr lang="en-GB">
                <a:latin typeface="Arial" charset="0"/>
              </a:rPr>
              <a:t>CPK, AST, LDH</a:t>
            </a:r>
          </a:p>
          <a:p>
            <a:pPr eaLnBrk="1" hangingPunct="1"/>
            <a:endParaRPr lang="en-GB">
              <a:latin typeface="Arial" charset="0"/>
            </a:endParaRPr>
          </a:p>
          <a:p>
            <a:pPr eaLnBrk="1" hangingPunct="1"/>
            <a:r>
              <a:rPr lang="en-GB" b="1">
                <a:latin typeface="Arial" charset="0"/>
              </a:rPr>
              <a:t>	•  EMG:  </a:t>
            </a:r>
            <a:r>
              <a:rPr lang="en-GB">
                <a:latin typeface="Arial" charset="0"/>
              </a:rPr>
              <a:t>fibrillation, polyphasic action potentials</a:t>
            </a:r>
          </a:p>
          <a:p>
            <a:pPr eaLnBrk="1" hangingPunct="1"/>
            <a:r>
              <a:rPr lang="en-GB" b="1">
                <a:latin typeface="Arial" charset="0"/>
              </a:rPr>
              <a:t>		</a:t>
            </a:r>
          </a:p>
          <a:p>
            <a:pPr eaLnBrk="1" hangingPunct="1"/>
            <a:r>
              <a:rPr lang="en-GB" b="1">
                <a:latin typeface="Arial" charset="0"/>
              </a:rPr>
              <a:t>	•  Muscle biposy: 	</a:t>
            </a:r>
            <a:r>
              <a:rPr lang="en-GB">
                <a:latin typeface="Arial" charset="0"/>
              </a:rPr>
              <a:t>muscle necrosis, regeneration, </a:t>
            </a:r>
          </a:p>
          <a:p>
            <a:pPr eaLnBrk="1" hangingPunct="1"/>
            <a:r>
              <a:rPr lang="en-GB">
                <a:latin typeface="Arial" charset="0"/>
              </a:rPr>
              <a:t>				CD8+ve T cell infiltrate</a:t>
            </a:r>
          </a:p>
          <a:p>
            <a:pPr eaLnBrk="1" hangingPunct="1"/>
            <a:endParaRPr lang="en-GB">
              <a:latin typeface="Arial" charset="0"/>
            </a:endParaRPr>
          </a:p>
          <a:p>
            <a:pPr eaLnBrk="1" hangingPunct="1"/>
            <a:r>
              <a:rPr lang="en-GB" b="1">
                <a:latin typeface="Arial" charset="0"/>
              </a:rPr>
              <a:t>	•  Autoantibodies:	 </a:t>
            </a:r>
            <a:r>
              <a:rPr lang="en-GB" sz="2000">
                <a:latin typeface="Arial" charset="0"/>
              </a:rPr>
              <a:t>up to 90% ANA+ve,  </a:t>
            </a:r>
          </a:p>
          <a:p>
            <a:pPr eaLnBrk="1" hangingPunct="1"/>
            <a:r>
              <a:rPr lang="en-GB" sz="2000">
                <a:latin typeface="Arial" charset="0"/>
              </a:rPr>
              <a:t>				 anti-Jo-1(20%) </a:t>
            </a:r>
          </a:p>
          <a:p>
            <a:pPr eaLnBrk="1" hangingPunct="1"/>
            <a:r>
              <a:rPr lang="en-GB" sz="2000">
                <a:latin typeface="Arial" charset="0"/>
              </a:rPr>
              <a:t>.				 anti-Ro in 10%)</a:t>
            </a:r>
          </a:p>
          <a:p>
            <a:pPr eaLnBrk="1" hangingPunct="1"/>
            <a:endParaRPr lang="en-GB" sz="1800">
              <a:latin typeface="Arial" charset="0"/>
            </a:endParaRPr>
          </a:p>
          <a:p>
            <a:pPr eaLnBrk="1" hangingPunct="1"/>
            <a:r>
              <a:rPr lang="en-GB" sz="1800">
                <a:latin typeface="Arial" charset="0"/>
              </a:rPr>
              <a:t>		</a:t>
            </a:r>
            <a:r>
              <a:rPr lang="en-GB" sz="2000" b="1">
                <a:solidFill>
                  <a:srgbClr val="0000FF"/>
                </a:solidFill>
                <a:latin typeface="Arial" charset="0"/>
              </a:rPr>
              <a:t>Myositis specific antibodies:</a:t>
            </a:r>
          </a:p>
          <a:p>
            <a:pPr eaLnBrk="1" hangingPunct="1">
              <a:lnSpc>
                <a:spcPct val="120000"/>
              </a:lnSpc>
            </a:pPr>
            <a:r>
              <a:rPr lang="en-GB" sz="1800">
                <a:latin typeface="Arial" charset="0"/>
              </a:rPr>
              <a:t>				</a:t>
            </a:r>
            <a:r>
              <a:rPr lang="en-GB" sz="2000">
                <a:latin typeface="Arial" charset="0"/>
              </a:rPr>
              <a:t>Anti-aminoacyl t-RNA synthetases.</a:t>
            </a:r>
          </a:p>
          <a:p>
            <a:pPr eaLnBrk="1" hangingPunct="1">
              <a:lnSpc>
                <a:spcPct val="120000"/>
              </a:lnSpc>
            </a:pPr>
            <a:r>
              <a:rPr lang="en-GB" sz="2000">
                <a:latin typeface="Arial" charset="0"/>
              </a:rPr>
              <a:t>				Anti Mi-2, anti PM/Scl, anti-SRP</a:t>
            </a:r>
            <a:endParaRPr lang="en-US" sz="2000">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4"/>
          <p:cNvSpPr>
            <a:spLocks noGrp="1" noChangeArrowheads="1"/>
          </p:cNvSpPr>
          <p:nvPr>
            <p:ph type="title" idx="4294967295"/>
          </p:nvPr>
        </p:nvSpPr>
        <p:spPr>
          <a:xfrm>
            <a:off x="771525" y="188913"/>
            <a:ext cx="8743950" cy="719137"/>
          </a:xfrm>
        </p:spPr>
        <p:txBody>
          <a:bodyPr/>
          <a:lstStyle/>
          <a:p>
            <a:r>
              <a:rPr lang="en-GB" sz="3600" b="1" smtClean="0">
                <a:solidFill>
                  <a:srgbClr val="0000FF"/>
                </a:solidFill>
                <a:latin typeface="Arial" charset="0"/>
              </a:rPr>
              <a:t>EMG and MRI images</a:t>
            </a:r>
          </a:p>
        </p:txBody>
      </p:sp>
      <p:pic>
        <p:nvPicPr>
          <p:cNvPr id="41987" name="Picture 2"/>
          <p:cNvPicPr>
            <a:picLocks noGrp="1" noChangeAspect="1" noChangeArrowheads="1"/>
          </p:cNvPicPr>
          <p:nvPr>
            <p:ph sz="half" idx="4294967295"/>
          </p:nvPr>
        </p:nvPicPr>
        <p:blipFill>
          <a:blip r:embed="rId3"/>
          <a:srcRect/>
          <a:stretch>
            <a:fillRect/>
          </a:stretch>
        </p:blipFill>
        <p:spPr>
          <a:xfrm>
            <a:off x="769938" y="981075"/>
            <a:ext cx="3568700" cy="5691188"/>
          </a:xfrm>
          <a:noFill/>
        </p:spPr>
      </p:pic>
      <p:pic>
        <p:nvPicPr>
          <p:cNvPr id="41988" name="Picture 6" descr="MRI image"/>
          <p:cNvPicPr>
            <a:picLocks noGrp="1" noChangeAspect="1" noChangeArrowheads="1"/>
          </p:cNvPicPr>
          <p:nvPr>
            <p:ph sz="half" idx="4294967295"/>
          </p:nvPr>
        </p:nvPicPr>
        <p:blipFill>
          <a:blip r:embed="rId4"/>
          <a:srcRect/>
          <a:stretch>
            <a:fillRect/>
          </a:stretch>
        </p:blipFill>
        <p:spPr>
          <a:xfrm>
            <a:off x="5511800" y="1268413"/>
            <a:ext cx="4364038" cy="4827587"/>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34988" y="404813"/>
            <a:ext cx="8743950" cy="1143000"/>
          </a:xfrm>
        </p:spPr>
        <p:txBody>
          <a:bodyPr/>
          <a:lstStyle/>
          <a:p>
            <a:pPr algn="l"/>
            <a:r>
              <a:rPr lang="en-GB" altLang="en-GB" sz="3200" b="1" smtClean="0">
                <a:solidFill>
                  <a:srgbClr val="0000FF"/>
                </a:solidFill>
                <a:latin typeface="Arial" charset="0"/>
              </a:rPr>
              <a:t>Myositis - muscle biopsy.</a:t>
            </a:r>
          </a:p>
        </p:txBody>
      </p:sp>
      <p:sp>
        <p:nvSpPr>
          <p:cNvPr id="43011" name="Line 3"/>
          <p:cNvSpPr>
            <a:spLocks noChangeShapeType="1"/>
          </p:cNvSpPr>
          <p:nvPr/>
        </p:nvSpPr>
        <p:spPr bwMode="auto">
          <a:xfrm>
            <a:off x="771525" y="1752600"/>
            <a:ext cx="8743950" cy="0"/>
          </a:xfrm>
          <a:prstGeom prst="line">
            <a:avLst/>
          </a:prstGeom>
          <a:noFill/>
          <a:ln w="19050">
            <a:solidFill>
              <a:srgbClr val="FF0000"/>
            </a:solidFill>
            <a:round/>
            <a:headEnd/>
            <a:tailEnd/>
          </a:ln>
        </p:spPr>
        <p:txBody>
          <a:bodyPr wrap="none" anchor="ctr"/>
          <a:lstStyle/>
          <a:p>
            <a:endParaRPr lang="en-GB"/>
          </a:p>
        </p:txBody>
      </p:sp>
      <p:pic>
        <p:nvPicPr>
          <p:cNvPr id="43012" name="Picture 4" descr="pm"/>
          <p:cNvPicPr>
            <a:picLocks noChangeAspect="1" noChangeArrowheads="1"/>
          </p:cNvPicPr>
          <p:nvPr/>
        </p:nvPicPr>
        <p:blipFill>
          <a:blip r:embed="rId3"/>
          <a:srcRect/>
          <a:stretch>
            <a:fillRect/>
          </a:stretch>
        </p:blipFill>
        <p:spPr bwMode="auto">
          <a:xfrm>
            <a:off x="2587625" y="2052638"/>
            <a:ext cx="5148263" cy="3646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47700" y="198438"/>
            <a:ext cx="8743950" cy="1143000"/>
          </a:xfrm>
        </p:spPr>
        <p:txBody>
          <a:bodyPr/>
          <a:lstStyle/>
          <a:p>
            <a:r>
              <a:rPr lang="en-US" sz="3600" b="1" smtClean="0">
                <a:solidFill>
                  <a:srgbClr val="0000FF"/>
                </a:solidFill>
                <a:latin typeface="Arial" charset="0"/>
              </a:rPr>
              <a:t>Overlap syndromes</a:t>
            </a:r>
          </a:p>
        </p:txBody>
      </p:sp>
      <p:sp>
        <p:nvSpPr>
          <p:cNvPr id="44035" name="Rectangle 3"/>
          <p:cNvSpPr>
            <a:spLocks noGrp="1" noChangeArrowheads="1"/>
          </p:cNvSpPr>
          <p:nvPr>
            <p:ph type="body" idx="1"/>
          </p:nvPr>
        </p:nvSpPr>
        <p:spPr>
          <a:xfrm>
            <a:off x="606425" y="1762125"/>
            <a:ext cx="9172575" cy="4114800"/>
          </a:xfrm>
        </p:spPr>
        <p:txBody>
          <a:bodyPr/>
          <a:lstStyle/>
          <a:p>
            <a:pPr>
              <a:lnSpc>
                <a:spcPct val="90000"/>
              </a:lnSpc>
            </a:pPr>
            <a:r>
              <a:rPr lang="en-US" sz="2400" b="1" smtClean="0">
                <a:latin typeface="Helvetica" charset="0"/>
              </a:rPr>
              <a:t>Two or more diseases occurring together each with their own specific autoantibody (promiscuous diseases)</a:t>
            </a:r>
          </a:p>
          <a:p>
            <a:pPr>
              <a:lnSpc>
                <a:spcPct val="90000"/>
              </a:lnSpc>
            </a:pPr>
            <a:endParaRPr lang="en-US" sz="2400" b="1" smtClean="0">
              <a:latin typeface="Helvetica" charset="0"/>
            </a:endParaRPr>
          </a:p>
          <a:p>
            <a:pPr>
              <a:lnSpc>
                <a:spcPct val="90000"/>
              </a:lnSpc>
            </a:pPr>
            <a:r>
              <a:rPr lang="en-US" sz="2400" b="1" smtClean="0">
                <a:latin typeface="Helvetica" charset="0"/>
              </a:rPr>
              <a:t>Two or more diseases occurring together with a common antibody (promiscuous antibody)</a:t>
            </a:r>
          </a:p>
          <a:p>
            <a:pPr>
              <a:lnSpc>
                <a:spcPct val="90000"/>
              </a:lnSpc>
            </a:pPr>
            <a:endParaRPr lang="en-US" sz="2400" b="1" smtClean="0">
              <a:latin typeface="Helvetica" charset="0"/>
            </a:endParaRPr>
          </a:p>
          <a:p>
            <a:pPr>
              <a:lnSpc>
                <a:spcPct val="90000"/>
              </a:lnSpc>
              <a:buFontTx/>
              <a:buNone/>
            </a:pPr>
            <a:r>
              <a:rPr lang="en-US" sz="2000" i="1" smtClean="0">
                <a:latin typeface="Helvetica" charset="0"/>
              </a:rPr>
              <a:t>(Venables, 2008)</a:t>
            </a:r>
          </a:p>
          <a:p>
            <a:pPr lvl="1">
              <a:lnSpc>
                <a:spcPct val="90000"/>
              </a:lnSpc>
            </a:pPr>
            <a:endParaRPr lang="en-US" sz="2000" i="1" smtClean="0">
              <a:latin typeface="Helvetica"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Line 5"/>
          <p:cNvSpPr>
            <a:spLocks noChangeShapeType="1"/>
          </p:cNvSpPr>
          <p:nvPr/>
        </p:nvSpPr>
        <p:spPr bwMode="auto">
          <a:xfrm>
            <a:off x="461963" y="2205038"/>
            <a:ext cx="2881312" cy="0"/>
          </a:xfrm>
          <a:prstGeom prst="line">
            <a:avLst/>
          </a:prstGeom>
          <a:noFill/>
          <a:ln w="28575">
            <a:solidFill>
              <a:srgbClr val="0000FF"/>
            </a:solidFill>
            <a:round/>
            <a:headEnd/>
            <a:tailEnd/>
          </a:ln>
        </p:spPr>
        <p:txBody>
          <a:bodyPr/>
          <a:lstStyle/>
          <a:p>
            <a:endParaRPr lang="en-GB"/>
          </a:p>
        </p:txBody>
      </p:sp>
      <p:sp>
        <p:nvSpPr>
          <p:cNvPr id="5123" name="Line 6"/>
          <p:cNvSpPr>
            <a:spLocks noChangeShapeType="1"/>
          </p:cNvSpPr>
          <p:nvPr/>
        </p:nvSpPr>
        <p:spPr bwMode="auto">
          <a:xfrm>
            <a:off x="6294438" y="5876925"/>
            <a:ext cx="3744912" cy="0"/>
          </a:xfrm>
          <a:prstGeom prst="line">
            <a:avLst/>
          </a:prstGeom>
          <a:noFill/>
          <a:ln w="28575">
            <a:solidFill>
              <a:srgbClr val="0000FF"/>
            </a:solidFill>
            <a:round/>
            <a:headEnd/>
            <a:tailEnd/>
          </a:ln>
        </p:spPr>
        <p:txBody>
          <a:bodyPr/>
          <a:lstStyle/>
          <a:p>
            <a:endParaRPr lang="en-GB"/>
          </a:p>
        </p:txBody>
      </p:sp>
      <p:sp>
        <p:nvSpPr>
          <p:cNvPr id="5124" name="Line 7"/>
          <p:cNvSpPr>
            <a:spLocks noChangeShapeType="1"/>
          </p:cNvSpPr>
          <p:nvPr/>
        </p:nvSpPr>
        <p:spPr bwMode="auto">
          <a:xfrm>
            <a:off x="2190750" y="2924175"/>
            <a:ext cx="3529013" cy="0"/>
          </a:xfrm>
          <a:prstGeom prst="line">
            <a:avLst/>
          </a:prstGeom>
          <a:noFill/>
          <a:ln w="28575">
            <a:solidFill>
              <a:srgbClr val="0000FF"/>
            </a:solidFill>
            <a:round/>
            <a:headEnd/>
            <a:tailEnd/>
          </a:ln>
        </p:spPr>
        <p:txBody>
          <a:bodyPr/>
          <a:lstStyle/>
          <a:p>
            <a:endParaRPr lang="en-GB"/>
          </a:p>
        </p:txBody>
      </p:sp>
      <p:sp>
        <p:nvSpPr>
          <p:cNvPr id="5125" name="Line 8"/>
          <p:cNvSpPr>
            <a:spLocks noChangeShapeType="1"/>
          </p:cNvSpPr>
          <p:nvPr/>
        </p:nvSpPr>
        <p:spPr bwMode="auto">
          <a:xfrm>
            <a:off x="3270250" y="3716338"/>
            <a:ext cx="4968875" cy="0"/>
          </a:xfrm>
          <a:prstGeom prst="line">
            <a:avLst/>
          </a:prstGeom>
          <a:noFill/>
          <a:ln w="28575">
            <a:solidFill>
              <a:srgbClr val="0000FF"/>
            </a:solidFill>
            <a:round/>
            <a:headEnd/>
            <a:tailEnd/>
          </a:ln>
        </p:spPr>
        <p:txBody>
          <a:bodyPr/>
          <a:lstStyle/>
          <a:p>
            <a:endParaRPr lang="en-GB"/>
          </a:p>
        </p:txBody>
      </p:sp>
      <p:sp>
        <p:nvSpPr>
          <p:cNvPr id="5126" name="Line 9"/>
          <p:cNvSpPr>
            <a:spLocks noChangeShapeType="1"/>
          </p:cNvSpPr>
          <p:nvPr/>
        </p:nvSpPr>
        <p:spPr bwMode="auto">
          <a:xfrm>
            <a:off x="4999038" y="4462463"/>
            <a:ext cx="3527425" cy="0"/>
          </a:xfrm>
          <a:prstGeom prst="line">
            <a:avLst/>
          </a:prstGeom>
          <a:noFill/>
          <a:ln w="28575">
            <a:solidFill>
              <a:srgbClr val="0000FF"/>
            </a:solidFill>
            <a:round/>
            <a:headEnd/>
            <a:tailEnd/>
          </a:ln>
        </p:spPr>
        <p:txBody>
          <a:bodyPr/>
          <a:lstStyle/>
          <a:p>
            <a:endParaRPr lang="en-GB"/>
          </a:p>
        </p:txBody>
      </p:sp>
      <p:sp>
        <p:nvSpPr>
          <p:cNvPr id="5127" name="Line 10"/>
          <p:cNvSpPr>
            <a:spLocks noChangeShapeType="1"/>
          </p:cNvSpPr>
          <p:nvPr/>
        </p:nvSpPr>
        <p:spPr bwMode="auto">
          <a:xfrm>
            <a:off x="6149975" y="5203825"/>
            <a:ext cx="3024188" cy="0"/>
          </a:xfrm>
          <a:prstGeom prst="line">
            <a:avLst/>
          </a:prstGeom>
          <a:noFill/>
          <a:ln w="28575">
            <a:solidFill>
              <a:srgbClr val="0000FF"/>
            </a:solidFill>
            <a:round/>
            <a:headEnd/>
            <a:tailEnd/>
          </a:ln>
        </p:spPr>
        <p:txBody>
          <a:bodyPr/>
          <a:lstStyle/>
          <a:p>
            <a:endParaRPr lang="en-GB"/>
          </a:p>
        </p:txBody>
      </p:sp>
      <p:sp>
        <p:nvSpPr>
          <p:cNvPr id="5128" name="Rectangle 11"/>
          <p:cNvSpPr>
            <a:spLocks noChangeArrowheads="1"/>
          </p:cNvSpPr>
          <p:nvPr/>
        </p:nvSpPr>
        <p:spPr bwMode="auto">
          <a:xfrm>
            <a:off x="319088" y="1700213"/>
            <a:ext cx="3163887" cy="457200"/>
          </a:xfrm>
          <a:prstGeom prst="rect">
            <a:avLst/>
          </a:prstGeom>
          <a:noFill/>
          <a:ln w="9525">
            <a:noFill/>
            <a:miter lim="800000"/>
            <a:headEnd/>
            <a:tailEnd/>
          </a:ln>
        </p:spPr>
        <p:txBody>
          <a:bodyPr wrap="none">
            <a:spAutoFit/>
          </a:bodyPr>
          <a:lstStyle/>
          <a:p>
            <a:r>
              <a:rPr lang="en-GB" b="1">
                <a:latin typeface="Arial" charset="0"/>
              </a:rPr>
              <a:t>Rheumatoid arthritis</a:t>
            </a:r>
            <a:endParaRPr lang="en-US" b="1">
              <a:latin typeface="Arial" charset="0"/>
            </a:endParaRPr>
          </a:p>
        </p:txBody>
      </p:sp>
      <p:sp>
        <p:nvSpPr>
          <p:cNvPr id="5129" name="Rectangle 12"/>
          <p:cNvSpPr>
            <a:spLocks noChangeArrowheads="1"/>
          </p:cNvSpPr>
          <p:nvPr/>
        </p:nvSpPr>
        <p:spPr bwMode="auto">
          <a:xfrm>
            <a:off x="2462213" y="2420938"/>
            <a:ext cx="3113087" cy="457200"/>
          </a:xfrm>
          <a:prstGeom prst="rect">
            <a:avLst/>
          </a:prstGeom>
          <a:noFill/>
          <a:ln w="9525">
            <a:noFill/>
            <a:miter lim="800000"/>
            <a:headEnd/>
            <a:tailEnd/>
          </a:ln>
        </p:spPr>
        <p:txBody>
          <a:bodyPr wrap="none">
            <a:spAutoFit/>
          </a:bodyPr>
          <a:lstStyle/>
          <a:p>
            <a:r>
              <a:rPr lang="en-GB" b="1">
                <a:latin typeface="Arial" charset="0"/>
              </a:rPr>
              <a:t>Sjögren’s syndrome</a:t>
            </a:r>
            <a:endParaRPr lang="en-US" b="1">
              <a:latin typeface="Arial" charset="0"/>
            </a:endParaRPr>
          </a:p>
        </p:txBody>
      </p:sp>
      <p:sp>
        <p:nvSpPr>
          <p:cNvPr id="5130" name="Rectangle 13"/>
          <p:cNvSpPr>
            <a:spLocks noChangeArrowheads="1"/>
          </p:cNvSpPr>
          <p:nvPr/>
        </p:nvSpPr>
        <p:spPr bwMode="auto">
          <a:xfrm>
            <a:off x="3414713" y="3259138"/>
            <a:ext cx="4673600" cy="457200"/>
          </a:xfrm>
          <a:prstGeom prst="rect">
            <a:avLst/>
          </a:prstGeom>
          <a:noFill/>
          <a:ln w="9525">
            <a:noFill/>
            <a:miter lim="800000"/>
            <a:headEnd/>
            <a:tailEnd/>
          </a:ln>
        </p:spPr>
        <p:txBody>
          <a:bodyPr wrap="none">
            <a:spAutoFit/>
          </a:bodyPr>
          <a:lstStyle/>
          <a:p>
            <a:r>
              <a:rPr lang="en-GB" b="1">
                <a:latin typeface="Arial" charset="0"/>
              </a:rPr>
              <a:t>Systemic lupus erythematosus</a:t>
            </a:r>
            <a:endParaRPr lang="en-US" b="1">
              <a:latin typeface="Arial" charset="0"/>
            </a:endParaRPr>
          </a:p>
        </p:txBody>
      </p:sp>
      <p:sp>
        <p:nvSpPr>
          <p:cNvPr id="5131" name="Rectangle 14"/>
          <p:cNvSpPr>
            <a:spLocks noChangeArrowheads="1"/>
          </p:cNvSpPr>
          <p:nvPr/>
        </p:nvSpPr>
        <p:spPr bwMode="auto">
          <a:xfrm>
            <a:off x="6510338" y="4724400"/>
            <a:ext cx="2063750" cy="457200"/>
          </a:xfrm>
          <a:prstGeom prst="rect">
            <a:avLst/>
          </a:prstGeom>
          <a:noFill/>
          <a:ln w="9525">
            <a:noFill/>
            <a:miter lim="800000"/>
            <a:headEnd/>
            <a:tailEnd/>
          </a:ln>
        </p:spPr>
        <p:txBody>
          <a:bodyPr wrap="none">
            <a:spAutoFit/>
          </a:bodyPr>
          <a:lstStyle/>
          <a:p>
            <a:r>
              <a:rPr lang="en-GB" b="1">
                <a:latin typeface="Arial" charset="0"/>
              </a:rPr>
              <a:t>Polymyositis</a:t>
            </a:r>
            <a:endParaRPr lang="en-US" b="1">
              <a:latin typeface="Arial" charset="0"/>
            </a:endParaRPr>
          </a:p>
        </p:txBody>
      </p:sp>
      <p:sp>
        <p:nvSpPr>
          <p:cNvPr id="5132" name="Rectangle 15"/>
          <p:cNvSpPr>
            <a:spLocks noChangeArrowheads="1"/>
          </p:cNvSpPr>
          <p:nvPr/>
        </p:nvSpPr>
        <p:spPr bwMode="auto">
          <a:xfrm>
            <a:off x="5430838" y="4005263"/>
            <a:ext cx="2659062" cy="457200"/>
          </a:xfrm>
          <a:prstGeom prst="rect">
            <a:avLst/>
          </a:prstGeom>
          <a:noFill/>
          <a:ln w="9525">
            <a:noFill/>
            <a:miter lim="800000"/>
            <a:headEnd/>
            <a:tailEnd/>
          </a:ln>
        </p:spPr>
        <p:txBody>
          <a:bodyPr wrap="none">
            <a:spAutoFit/>
          </a:bodyPr>
          <a:lstStyle/>
          <a:p>
            <a:r>
              <a:rPr lang="en-GB" b="1">
                <a:latin typeface="Arial" charset="0"/>
              </a:rPr>
              <a:t>Dermatomyositis</a:t>
            </a:r>
            <a:endParaRPr lang="en-US" b="1">
              <a:latin typeface="Arial" charset="0"/>
            </a:endParaRPr>
          </a:p>
        </p:txBody>
      </p:sp>
      <p:sp>
        <p:nvSpPr>
          <p:cNvPr id="5133" name="Rectangle 16"/>
          <p:cNvSpPr>
            <a:spLocks noChangeArrowheads="1"/>
          </p:cNvSpPr>
          <p:nvPr/>
        </p:nvSpPr>
        <p:spPr bwMode="auto">
          <a:xfrm>
            <a:off x="6726238" y="5373688"/>
            <a:ext cx="2930525" cy="457200"/>
          </a:xfrm>
          <a:prstGeom prst="rect">
            <a:avLst/>
          </a:prstGeom>
          <a:noFill/>
          <a:ln w="9525">
            <a:noFill/>
            <a:miter lim="800000"/>
            <a:headEnd/>
            <a:tailEnd/>
          </a:ln>
        </p:spPr>
        <p:txBody>
          <a:bodyPr wrap="none">
            <a:spAutoFit/>
          </a:bodyPr>
          <a:lstStyle/>
          <a:p>
            <a:r>
              <a:rPr lang="en-GB" b="1">
                <a:latin typeface="Arial" charset="0"/>
              </a:rPr>
              <a:t>Systemic sclerosis</a:t>
            </a:r>
            <a:endParaRPr lang="en-US" b="1">
              <a:latin typeface="Arial" charset="0"/>
            </a:endParaRPr>
          </a:p>
        </p:txBody>
      </p:sp>
      <p:sp>
        <p:nvSpPr>
          <p:cNvPr id="5134" name="Rectangle 17"/>
          <p:cNvSpPr>
            <a:spLocks noChangeArrowheads="1"/>
          </p:cNvSpPr>
          <p:nvPr/>
        </p:nvSpPr>
        <p:spPr bwMode="auto">
          <a:xfrm>
            <a:off x="390525" y="473075"/>
            <a:ext cx="9494838" cy="579438"/>
          </a:xfrm>
          <a:prstGeom prst="rect">
            <a:avLst/>
          </a:prstGeom>
          <a:noFill/>
          <a:ln w="9525">
            <a:noFill/>
            <a:miter lim="800000"/>
            <a:headEnd/>
            <a:tailEnd/>
          </a:ln>
        </p:spPr>
        <p:txBody>
          <a:bodyPr wrap="none">
            <a:spAutoFit/>
          </a:bodyPr>
          <a:lstStyle/>
          <a:p>
            <a:r>
              <a:rPr lang="en-GB" sz="3200" b="1">
                <a:solidFill>
                  <a:srgbClr val="0000FF"/>
                </a:solidFill>
                <a:latin typeface="Arial" charset="0"/>
              </a:rPr>
              <a:t>A spectrum of autoimmune connective diseases</a:t>
            </a:r>
            <a:endParaRPr lang="en-US" sz="3200" b="1">
              <a:solidFill>
                <a:srgbClr val="0000FF"/>
              </a:solidFill>
              <a:latin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390525" y="1476375"/>
            <a:ext cx="9698038" cy="4473575"/>
          </a:xfrm>
          <a:prstGeom prst="rect">
            <a:avLst/>
          </a:prstGeom>
          <a:noFill/>
          <a:ln w="9525">
            <a:noFill/>
            <a:miter lim="800000"/>
            <a:headEnd/>
            <a:tailEnd/>
          </a:ln>
        </p:spPr>
        <p:txBody>
          <a:bodyPr wrap="none" anchor="ctr">
            <a:spAutoFit/>
          </a:bodyPr>
          <a:lstStyle/>
          <a:p>
            <a:pPr marL="457200" indent="-457200">
              <a:buFontTx/>
              <a:buAutoNum type="arabicPeriod"/>
            </a:pPr>
            <a:r>
              <a:rPr lang="en-GB" b="1" dirty="0">
                <a:latin typeface="Arial" charset="0"/>
              </a:rPr>
              <a:t>Mixed connective tissue disease </a:t>
            </a:r>
            <a:r>
              <a:rPr lang="en-GB" dirty="0">
                <a:latin typeface="Arial" charset="0"/>
              </a:rPr>
              <a:t>(U1nRNP syndrome)</a:t>
            </a:r>
            <a:endParaRPr lang="en-GB" b="1" dirty="0">
              <a:latin typeface="Arial" charset="0"/>
            </a:endParaRPr>
          </a:p>
          <a:p>
            <a:pPr marL="457200" indent="-457200">
              <a:buFontTx/>
              <a:buAutoNum type="arabicPeriod"/>
            </a:pPr>
            <a:endParaRPr lang="en-US" dirty="0">
              <a:latin typeface="Arial" charset="0"/>
            </a:endParaRPr>
          </a:p>
          <a:p>
            <a:pPr marL="457200" indent="-457200">
              <a:buFontTx/>
              <a:buAutoNum type="arabicPeriod" startAt="2"/>
            </a:pPr>
            <a:r>
              <a:rPr lang="en-GB" b="1" dirty="0">
                <a:latin typeface="Arial" charset="0"/>
              </a:rPr>
              <a:t>Anti-</a:t>
            </a:r>
            <a:r>
              <a:rPr lang="en-GB" b="1" dirty="0" err="1">
                <a:latin typeface="Arial" charset="0"/>
              </a:rPr>
              <a:t>synthetase</a:t>
            </a:r>
            <a:r>
              <a:rPr lang="en-GB" b="1" dirty="0">
                <a:latin typeface="Arial" charset="0"/>
              </a:rPr>
              <a:t> syndrome</a:t>
            </a:r>
            <a:r>
              <a:rPr lang="en-GB" dirty="0">
                <a:latin typeface="Arial" charset="0"/>
              </a:rPr>
              <a:t> (</a:t>
            </a:r>
            <a:r>
              <a:rPr lang="en-GB" dirty="0" err="1">
                <a:latin typeface="Arial" charset="0"/>
              </a:rPr>
              <a:t>eg</a:t>
            </a:r>
            <a:r>
              <a:rPr lang="en-GB" dirty="0">
                <a:latin typeface="Arial" charset="0"/>
              </a:rPr>
              <a:t>. Anti-Jo1 disease</a:t>
            </a:r>
            <a:r>
              <a:rPr lang="en-GB" b="1" dirty="0">
                <a:latin typeface="Arial" charset="0"/>
              </a:rPr>
              <a:t>)</a:t>
            </a:r>
          </a:p>
          <a:p>
            <a:pPr marL="457200" indent="-457200"/>
            <a:endParaRPr lang="en-US" dirty="0">
              <a:latin typeface="Arial" charset="0"/>
            </a:endParaRPr>
          </a:p>
          <a:p>
            <a:pPr marL="457200" indent="-457200">
              <a:buFontTx/>
              <a:buAutoNum type="arabicPeriod" startAt="3"/>
            </a:pPr>
            <a:r>
              <a:rPr lang="en-GB" b="1" dirty="0" err="1">
                <a:latin typeface="Arial" charset="0"/>
              </a:rPr>
              <a:t>Polymyositis</a:t>
            </a:r>
            <a:r>
              <a:rPr lang="en-GB" b="1" dirty="0">
                <a:latin typeface="Arial" charset="0"/>
              </a:rPr>
              <a:t>/scleroderma </a:t>
            </a:r>
            <a:r>
              <a:rPr lang="en-GB" b="1" dirty="0" smtClean="0">
                <a:latin typeface="Arial" charset="0"/>
              </a:rPr>
              <a:t>overlap </a:t>
            </a:r>
            <a:r>
              <a:rPr lang="en-GB" dirty="0" smtClean="0">
                <a:latin typeface="Arial" charset="0"/>
              </a:rPr>
              <a:t>(anti-PM/</a:t>
            </a:r>
            <a:r>
              <a:rPr lang="en-GB" dirty="0" err="1" smtClean="0">
                <a:latin typeface="Arial" charset="0"/>
              </a:rPr>
              <a:t>Scl</a:t>
            </a:r>
            <a:r>
              <a:rPr lang="en-GB" dirty="0" smtClean="0">
                <a:latin typeface="Arial" charset="0"/>
              </a:rPr>
              <a:t>)</a:t>
            </a:r>
            <a:endParaRPr lang="en-GB" dirty="0">
              <a:latin typeface="Arial" charset="0"/>
            </a:endParaRPr>
          </a:p>
          <a:p>
            <a:pPr marL="457200" indent="-457200">
              <a:buFontTx/>
              <a:buAutoNum type="arabicPeriod" startAt="3"/>
            </a:pPr>
            <a:endParaRPr lang="en-US" dirty="0">
              <a:latin typeface="Arial" charset="0"/>
            </a:endParaRPr>
          </a:p>
          <a:p>
            <a:pPr marL="457200" indent="-457200">
              <a:lnSpc>
                <a:spcPct val="150000"/>
              </a:lnSpc>
            </a:pPr>
            <a:r>
              <a:rPr lang="en-GB" b="1" dirty="0">
                <a:solidFill>
                  <a:srgbClr val="0000FF"/>
                </a:solidFill>
                <a:latin typeface="Arial" charset="0"/>
              </a:rPr>
              <a:t>Part of a spectrum of disease:</a:t>
            </a:r>
            <a:endParaRPr lang="en-US" dirty="0">
              <a:solidFill>
                <a:srgbClr val="0000FF"/>
              </a:solidFill>
              <a:latin typeface="Arial" charset="0"/>
            </a:endParaRPr>
          </a:p>
          <a:p>
            <a:pPr marL="457200" indent="-457200">
              <a:lnSpc>
                <a:spcPct val="150000"/>
              </a:lnSpc>
            </a:pPr>
            <a:r>
              <a:rPr lang="en-GB" b="1" dirty="0">
                <a:latin typeface="Arial" charset="0"/>
              </a:rPr>
              <a:t>	•  </a:t>
            </a:r>
            <a:r>
              <a:rPr lang="en-GB" dirty="0">
                <a:latin typeface="Arial" charset="0"/>
              </a:rPr>
              <a:t>MCTD 		-  tends towards SLE</a:t>
            </a:r>
            <a:endParaRPr lang="en-US" dirty="0">
              <a:latin typeface="Arial" charset="0"/>
            </a:endParaRPr>
          </a:p>
          <a:p>
            <a:pPr marL="457200" indent="-457200">
              <a:lnSpc>
                <a:spcPct val="150000"/>
              </a:lnSpc>
            </a:pPr>
            <a:r>
              <a:rPr lang="en-GB" b="1" dirty="0">
                <a:latin typeface="Arial" charset="0"/>
              </a:rPr>
              <a:t>	•  </a:t>
            </a:r>
            <a:r>
              <a:rPr lang="en-GB" dirty="0">
                <a:latin typeface="Arial" charset="0"/>
              </a:rPr>
              <a:t>PM-</a:t>
            </a:r>
            <a:r>
              <a:rPr lang="en-GB" dirty="0" err="1">
                <a:latin typeface="Arial" charset="0"/>
              </a:rPr>
              <a:t>Scl</a:t>
            </a:r>
            <a:r>
              <a:rPr lang="en-GB" dirty="0">
                <a:latin typeface="Arial" charset="0"/>
              </a:rPr>
              <a:t>		-  tends towards </a:t>
            </a:r>
            <a:r>
              <a:rPr lang="en-GB" dirty="0" err="1">
                <a:latin typeface="Arial" charset="0"/>
              </a:rPr>
              <a:t>cutaneous</a:t>
            </a:r>
            <a:r>
              <a:rPr lang="en-GB" dirty="0">
                <a:latin typeface="Arial" charset="0"/>
              </a:rPr>
              <a:t> systemic sclerosis</a:t>
            </a:r>
            <a:endParaRPr lang="en-US" dirty="0">
              <a:latin typeface="Arial" charset="0"/>
            </a:endParaRPr>
          </a:p>
          <a:p>
            <a:pPr marL="457200" indent="-457200">
              <a:lnSpc>
                <a:spcPct val="150000"/>
              </a:lnSpc>
            </a:pPr>
            <a:r>
              <a:rPr lang="en-GB" b="1" dirty="0">
                <a:latin typeface="Arial" charset="0"/>
              </a:rPr>
              <a:t>	•  </a:t>
            </a:r>
            <a:r>
              <a:rPr lang="en-GB" dirty="0">
                <a:latin typeface="Arial" charset="0"/>
              </a:rPr>
              <a:t>Anti-Jo-1	-  tends towards systemic sclerosis + lung disease</a:t>
            </a:r>
          </a:p>
        </p:txBody>
      </p:sp>
      <p:sp>
        <p:nvSpPr>
          <p:cNvPr id="45059" name="Rectangle 5"/>
          <p:cNvSpPr>
            <a:spLocks noChangeArrowheads="1"/>
          </p:cNvSpPr>
          <p:nvPr/>
        </p:nvSpPr>
        <p:spPr bwMode="auto">
          <a:xfrm>
            <a:off x="647700" y="198438"/>
            <a:ext cx="8743950" cy="1143000"/>
          </a:xfrm>
          <a:prstGeom prst="rect">
            <a:avLst/>
          </a:prstGeom>
          <a:noFill/>
          <a:ln w="9525">
            <a:noFill/>
            <a:miter lim="800000"/>
            <a:headEnd/>
            <a:tailEnd/>
          </a:ln>
        </p:spPr>
        <p:txBody>
          <a:bodyPr anchor="ctr"/>
          <a:lstStyle/>
          <a:p>
            <a:pPr algn="ctr"/>
            <a:r>
              <a:rPr lang="en-US" sz="3600" b="1">
                <a:solidFill>
                  <a:srgbClr val="0000FF"/>
                </a:solidFill>
                <a:latin typeface="Arial" charset="0"/>
              </a:rPr>
              <a:t>Overlap syndromes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71525" y="260350"/>
            <a:ext cx="8743950" cy="1143000"/>
          </a:xfrm>
        </p:spPr>
        <p:txBody>
          <a:bodyPr/>
          <a:lstStyle/>
          <a:p>
            <a:r>
              <a:rPr lang="en-US" sz="3600" b="1" smtClean="0">
                <a:solidFill>
                  <a:srgbClr val="0000FF"/>
                </a:solidFill>
                <a:latin typeface="Arial" charset="0"/>
              </a:rPr>
              <a:t>Lupus/myositis/scleroderma overlaps</a:t>
            </a:r>
          </a:p>
        </p:txBody>
      </p:sp>
      <p:sp>
        <p:nvSpPr>
          <p:cNvPr id="46083" name="Oval 3"/>
          <p:cNvSpPr>
            <a:spLocks noChangeArrowheads="1"/>
          </p:cNvSpPr>
          <p:nvPr/>
        </p:nvSpPr>
        <p:spPr bwMode="auto">
          <a:xfrm>
            <a:off x="342900" y="1800225"/>
            <a:ext cx="5743575" cy="4724400"/>
          </a:xfrm>
          <a:prstGeom prst="ellipse">
            <a:avLst/>
          </a:prstGeom>
          <a:noFill/>
          <a:ln w="28575">
            <a:solidFill>
              <a:schemeClr val="tx1"/>
            </a:solidFill>
            <a:round/>
            <a:headEnd/>
            <a:tailEnd/>
          </a:ln>
        </p:spPr>
        <p:txBody>
          <a:bodyPr wrap="none" anchor="ctr"/>
          <a:lstStyle/>
          <a:p>
            <a:endParaRPr lang="en-GB"/>
          </a:p>
        </p:txBody>
      </p:sp>
      <p:sp>
        <p:nvSpPr>
          <p:cNvPr id="46084" name="Oval 4"/>
          <p:cNvSpPr>
            <a:spLocks noChangeArrowheads="1"/>
          </p:cNvSpPr>
          <p:nvPr/>
        </p:nvSpPr>
        <p:spPr bwMode="auto">
          <a:xfrm>
            <a:off x="4543425" y="1647825"/>
            <a:ext cx="3686175" cy="2667000"/>
          </a:xfrm>
          <a:prstGeom prst="ellipse">
            <a:avLst/>
          </a:prstGeom>
          <a:noFill/>
          <a:ln w="28575">
            <a:solidFill>
              <a:schemeClr val="tx1"/>
            </a:solidFill>
            <a:round/>
            <a:headEnd/>
            <a:tailEnd/>
          </a:ln>
        </p:spPr>
        <p:txBody>
          <a:bodyPr wrap="none" anchor="ctr"/>
          <a:lstStyle/>
          <a:p>
            <a:endParaRPr lang="en-GB"/>
          </a:p>
        </p:txBody>
      </p:sp>
      <p:sp>
        <p:nvSpPr>
          <p:cNvPr id="46085" name="Oval 5"/>
          <p:cNvSpPr>
            <a:spLocks noChangeArrowheads="1"/>
          </p:cNvSpPr>
          <p:nvPr/>
        </p:nvSpPr>
        <p:spPr bwMode="auto">
          <a:xfrm>
            <a:off x="4972050" y="3400425"/>
            <a:ext cx="3343275" cy="2819400"/>
          </a:xfrm>
          <a:prstGeom prst="ellipse">
            <a:avLst/>
          </a:prstGeom>
          <a:noFill/>
          <a:ln w="28575">
            <a:solidFill>
              <a:schemeClr val="tx1"/>
            </a:solidFill>
            <a:round/>
            <a:headEnd/>
            <a:tailEnd/>
          </a:ln>
        </p:spPr>
        <p:txBody>
          <a:bodyPr wrap="none" anchor="ctr"/>
          <a:lstStyle/>
          <a:p>
            <a:endParaRPr lang="en-GB"/>
          </a:p>
        </p:txBody>
      </p:sp>
      <p:sp>
        <p:nvSpPr>
          <p:cNvPr id="46086" name="Text Box 6"/>
          <p:cNvSpPr txBox="1">
            <a:spLocks noChangeArrowheads="1"/>
          </p:cNvSpPr>
          <p:nvPr/>
        </p:nvSpPr>
        <p:spPr bwMode="auto">
          <a:xfrm>
            <a:off x="2743200" y="3744913"/>
            <a:ext cx="760413" cy="457200"/>
          </a:xfrm>
          <a:prstGeom prst="rect">
            <a:avLst/>
          </a:prstGeom>
          <a:noFill/>
          <a:ln w="9525">
            <a:noFill/>
            <a:miter lim="800000"/>
            <a:headEnd/>
            <a:tailEnd/>
          </a:ln>
        </p:spPr>
        <p:txBody>
          <a:bodyPr wrap="none">
            <a:spAutoFit/>
          </a:bodyPr>
          <a:lstStyle/>
          <a:p>
            <a:r>
              <a:rPr lang="en-US">
                <a:latin typeface="Arial" charset="0"/>
                <a:ea typeface="ＭＳ Ｐゴシック" pitchFamily="48" charset="-128"/>
              </a:rPr>
              <a:t>SLE</a:t>
            </a:r>
          </a:p>
        </p:txBody>
      </p:sp>
      <p:sp>
        <p:nvSpPr>
          <p:cNvPr id="46087" name="Text Box 7"/>
          <p:cNvSpPr txBox="1">
            <a:spLocks noChangeArrowheads="1"/>
          </p:cNvSpPr>
          <p:nvPr/>
        </p:nvSpPr>
        <p:spPr bwMode="auto">
          <a:xfrm>
            <a:off x="5994400" y="4848225"/>
            <a:ext cx="1914525" cy="457200"/>
          </a:xfrm>
          <a:prstGeom prst="rect">
            <a:avLst/>
          </a:prstGeom>
          <a:noFill/>
          <a:ln w="9525">
            <a:noFill/>
            <a:miter lim="800000"/>
            <a:headEnd/>
            <a:tailEnd/>
          </a:ln>
        </p:spPr>
        <p:txBody>
          <a:bodyPr wrap="none">
            <a:spAutoFit/>
          </a:bodyPr>
          <a:lstStyle/>
          <a:p>
            <a:r>
              <a:rPr lang="en-US">
                <a:latin typeface="Arial" charset="0"/>
                <a:ea typeface="ＭＳ Ｐゴシック" pitchFamily="48" charset="-128"/>
              </a:rPr>
              <a:t>Scleroderma</a:t>
            </a:r>
          </a:p>
        </p:txBody>
      </p:sp>
      <p:sp>
        <p:nvSpPr>
          <p:cNvPr id="46088" name="Text Box 8"/>
          <p:cNvSpPr txBox="1">
            <a:spLocks noChangeArrowheads="1"/>
          </p:cNvSpPr>
          <p:nvPr/>
        </p:nvSpPr>
        <p:spPr bwMode="auto">
          <a:xfrm>
            <a:off x="5915025" y="2257425"/>
            <a:ext cx="1285875" cy="457200"/>
          </a:xfrm>
          <a:prstGeom prst="rect">
            <a:avLst/>
          </a:prstGeom>
          <a:noFill/>
          <a:ln w="9525">
            <a:noFill/>
            <a:miter lim="800000"/>
            <a:headEnd/>
            <a:tailEnd/>
          </a:ln>
        </p:spPr>
        <p:txBody>
          <a:bodyPr wrap="none">
            <a:spAutoFit/>
          </a:bodyPr>
          <a:lstStyle/>
          <a:p>
            <a:r>
              <a:rPr lang="en-US">
                <a:latin typeface="Arial" charset="0"/>
                <a:ea typeface="ＭＳ Ｐゴシック" pitchFamily="48" charset="-128"/>
              </a:rPr>
              <a:t>Myositis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ext Box 5"/>
          <p:cNvSpPr txBox="1">
            <a:spLocks noChangeArrowheads="1"/>
          </p:cNvSpPr>
          <p:nvPr/>
        </p:nvSpPr>
        <p:spPr bwMode="auto">
          <a:xfrm>
            <a:off x="534988" y="188913"/>
            <a:ext cx="9432925" cy="1922462"/>
          </a:xfrm>
          <a:prstGeom prst="rect">
            <a:avLst/>
          </a:prstGeom>
          <a:noFill/>
          <a:ln w="9525">
            <a:noFill/>
            <a:miter lim="800000"/>
            <a:headEnd/>
            <a:tailEnd/>
          </a:ln>
        </p:spPr>
        <p:txBody>
          <a:bodyPr>
            <a:spAutoFit/>
          </a:bodyPr>
          <a:lstStyle/>
          <a:p>
            <a:pPr>
              <a:lnSpc>
                <a:spcPct val="150000"/>
              </a:lnSpc>
            </a:pPr>
            <a:r>
              <a:rPr lang="en-GB" sz="2800" b="1">
                <a:solidFill>
                  <a:srgbClr val="0000FF"/>
                </a:solidFill>
                <a:latin typeface="Arial" charset="0"/>
              </a:rPr>
              <a:t>Overlap syndromes: similar spectrum of symptoms:</a:t>
            </a:r>
            <a:r>
              <a:rPr lang="en-GB" sz="2800" b="1">
                <a:latin typeface="Arial" charset="0"/>
              </a:rPr>
              <a:t> 	</a:t>
            </a:r>
          </a:p>
          <a:p>
            <a:pPr>
              <a:lnSpc>
                <a:spcPct val="150000"/>
              </a:lnSpc>
            </a:pPr>
            <a:r>
              <a:rPr lang="en-GB" sz="2800" b="1">
                <a:latin typeface="Arial" charset="0"/>
              </a:rPr>
              <a:t>	</a:t>
            </a:r>
            <a:r>
              <a:rPr lang="en-GB" b="1">
                <a:latin typeface="Arial" charset="0"/>
              </a:rPr>
              <a:t>•  </a:t>
            </a:r>
            <a:r>
              <a:rPr lang="en-GB">
                <a:latin typeface="Arial" charset="0"/>
              </a:rPr>
              <a:t>polymyositis</a:t>
            </a:r>
            <a:r>
              <a:rPr lang="en-GB" b="1">
                <a:latin typeface="Arial" charset="0"/>
              </a:rPr>
              <a:t>	•  </a:t>
            </a:r>
            <a:r>
              <a:rPr lang="en-GB">
                <a:latin typeface="Arial" charset="0"/>
              </a:rPr>
              <a:t>fibrosing alveolitis</a:t>
            </a:r>
            <a:endParaRPr lang="en-GB" b="1">
              <a:latin typeface="Arial" charset="0"/>
            </a:endParaRPr>
          </a:p>
          <a:p>
            <a:pPr>
              <a:lnSpc>
                <a:spcPct val="150000"/>
              </a:lnSpc>
            </a:pPr>
            <a:r>
              <a:rPr lang="en-GB" b="1">
                <a:latin typeface="Arial" charset="0"/>
              </a:rPr>
              <a:t>	•  </a:t>
            </a:r>
            <a:r>
              <a:rPr lang="en-GB">
                <a:latin typeface="Arial" charset="0"/>
              </a:rPr>
              <a:t>arthritis</a:t>
            </a:r>
            <a:r>
              <a:rPr lang="en-GB" b="1">
                <a:latin typeface="Arial" charset="0"/>
              </a:rPr>
              <a:t>		•  </a:t>
            </a:r>
            <a:r>
              <a:rPr lang="en-GB">
                <a:latin typeface="Arial" charset="0"/>
              </a:rPr>
              <a:t>Raynaud’s and dactylitis</a:t>
            </a:r>
            <a:endParaRPr lang="en-US">
              <a:latin typeface="Arial" charset="0"/>
            </a:endParaRPr>
          </a:p>
        </p:txBody>
      </p:sp>
      <p:pic>
        <p:nvPicPr>
          <p:cNvPr id="50179" name="Picture 6" descr="machinists hands"/>
          <p:cNvPicPr>
            <a:picLocks noChangeAspect="1" noChangeArrowheads="1"/>
          </p:cNvPicPr>
          <p:nvPr/>
        </p:nvPicPr>
        <p:blipFill>
          <a:blip r:embed="rId3"/>
          <a:srcRect/>
          <a:stretch>
            <a:fillRect/>
          </a:stretch>
        </p:blipFill>
        <p:spPr bwMode="auto">
          <a:xfrm>
            <a:off x="534988" y="2781300"/>
            <a:ext cx="4608512" cy="2459038"/>
          </a:xfrm>
          <a:prstGeom prst="rect">
            <a:avLst/>
          </a:prstGeom>
          <a:noFill/>
          <a:ln w="19050">
            <a:solidFill>
              <a:schemeClr val="tx1"/>
            </a:solidFill>
            <a:miter lim="800000"/>
            <a:headEnd/>
            <a:tailEnd/>
          </a:ln>
        </p:spPr>
      </p:pic>
      <p:sp>
        <p:nvSpPr>
          <p:cNvPr id="50180" name="Text Box 7"/>
          <p:cNvSpPr txBox="1">
            <a:spLocks noChangeArrowheads="1"/>
          </p:cNvSpPr>
          <p:nvPr/>
        </p:nvSpPr>
        <p:spPr bwMode="auto">
          <a:xfrm>
            <a:off x="1139825" y="5367338"/>
            <a:ext cx="3282950" cy="641350"/>
          </a:xfrm>
          <a:prstGeom prst="rect">
            <a:avLst/>
          </a:prstGeom>
          <a:noFill/>
          <a:ln w="9525">
            <a:noFill/>
            <a:miter lim="800000"/>
            <a:headEnd/>
            <a:tailEnd/>
          </a:ln>
        </p:spPr>
        <p:txBody>
          <a:bodyPr wrap="none">
            <a:spAutoFit/>
          </a:bodyPr>
          <a:lstStyle/>
          <a:p>
            <a:pPr algn="ctr"/>
            <a:r>
              <a:rPr lang="en-US" sz="1800" b="1">
                <a:solidFill>
                  <a:srgbClr val="0000FF"/>
                </a:solidFill>
                <a:latin typeface="Arial" charset="0"/>
                <a:cs typeface="Arial" charset="0"/>
              </a:rPr>
              <a:t>Characterisitic skin changes</a:t>
            </a:r>
          </a:p>
          <a:p>
            <a:pPr algn="ctr"/>
            <a:r>
              <a:rPr lang="en-US" sz="1800" b="1">
                <a:solidFill>
                  <a:srgbClr val="0000FF"/>
                </a:solidFill>
                <a:latin typeface="Arial" charset="0"/>
                <a:cs typeface="Arial" charset="0"/>
              </a:rPr>
              <a:t>‘Mechanic’s hands’</a:t>
            </a:r>
          </a:p>
        </p:txBody>
      </p:sp>
      <p:pic>
        <p:nvPicPr>
          <p:cNvPr id="50181" name="Picture 8" descr="HRCT NSIP picture"/>
          <p:cNvPicPr>
            <a:picLocks noChangeAspect="1" noChangeArrowheads="1"/>
          </p:cNvPicPr>
          <p:nvPr/>
        </p:nvPicPr>
        <p:blipFill>
          <a:blip r:embed="rId4">
            <a:lum bright="-6000" contrast="18000"/>
          </a:blip>
          <a:srcRect t="5273" r="8643" b="5006"/>
          <a:stretch>
            <a:fillRect/>
          </a:stretch>
        </p:blipFill>
        <p:spPr bwMode="auto">
          <a:xfrm>
            <a:off x="5359400" y="2781300"/>
            <a:ext cx="4319588" cy="2982913"/>
          </a:xfrm>
          <a:prstGeom prst="rect">
            <a:avLst/>
          </a:prstGeom>
          <a:noFill/>
          <a:ln w="9525">
            <a:noFill/>
            <a:miter lim="800000"/>
            <a:headEnd/>
            <a:tailEnd/>
          </a:ln>
        </p:spPr>
      </p:pic>
      <p:sp>
        <p:nvSpPr>
          <p:cNvPr id="50182" name="Text Box 9"/>
          <p:cNvSpPr txBox="1">
            <a:spLocks noChangeArrowheads="1"/>
          </p:cNvSpPr>
          <p:nvPr/>
        </p:nvSpPr>
        <p:spPr bwMode="auto">
          <a:xfrm>
            <a:off x="6197600" y="5876925"/>
            <a:ext cx="2470150" cy="366713"/>
          </a:xfrm>
          <a:prstGeom prst="rect">
            <a:avLst/>
          </a:prstGeom>
          <a:noFill/>
          <a:ln w="9525">
            <a:noFill/>
            <a:miter lim="800000"/>
            <a:headEnd/>
            <a:tailEnd/>
          </a:ln>
        </p:spPr>
        <p:txBody>
          <a:bodyPr wrap="none">
            <a:spAutoFit/>
          </a:bodyPr>
          <a:lstStyle/>
          <a:p>
            <a:pPr algn="ctr"/>
            <a:r>
              <a:rPr lang="en-GB" sz="1800" b="1">
                <a:solidFill>
                  <a:srgbClr val="0000FF"/>
                </a:solidFill>
                <a:latin typeface="Arial" charset="0"/>
                <a:cs typeface="Arial" charset="0"/>
              </a:rPr>
              <a:t>Fibrotic lung disease</a:t>
            </a:r>
            <a:endParaRPr lang="en-US" sz="1800" b="1">
              <a:solidFill>
                <a:srgbClr val="0000FF"/>
              </a:solidFill>
              <a:latin typeface="Arial" charset="0"/>
              <a:cs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71525" y="-100013"/>
            <a:ext cx="8743950" cy="1143001"/>
          </a:xfrm>
        </p:spPr>
        <p:txBody>
          <a:bodyPr/>
          <a:lstStyle/>
          <a:p>
            <a:r>
              <a:rPr lang="en-GB" sz="3600" b="1" smtClean="0">
                <a:solidFill>
                  <a:srgbClr val="0000FF"/>
                </a:solidFill>
                <a:latin typeface="Arial" charset="0"/>
              </a:rPr>
              <a:t>Clinical features of MCTD</a:t>
            </a:r>
          </a:p>
        </p:txBody>
      </p:sp>
      <p:sp>
        <p:nvSpPr>
          <p:cNvPr id="53251" name="Rectangle 3"/>
          <p:cNvSpPr>
            <a:spLocks noGrp="1" noChangeArrowheads="1"/>
          </p:cNvSpPr>
          <p:nvPr>
            <p:ph type="body" idx="1"/>
          </p:nvPr>
        </p:nvSpPr>
        <p:spPr>
          <a:xfrm>
            <a:off x="534988" y="1185863"/>
            <a:ext cx="8743950" cy="4114800"/>
          </a:xfrm>
        </p:spPr>
        <p:txBody>
          <a:bodyPr/>
          <a:lstStyle/>
          <a:p>
            <a:pPr marL="285750" indent="-285750"/>
            <a:r>
              <a:rPr lang="en-GB" sz="1800" b="1" smtClean="0">
                <a:solidFill>
                  <a:srgbClr val="0000FF"/>
                </a:solidFill>
                <a:latin typeface="Arial" charset="0"/>
              </a:rPr>
              <a:t>Sausage fingers</a:t>
            </a:r>
          </a:p>
          <a:p>
            <a:pPr marL="285750" indent="-285750">
              <a:lnSpc>
                <a:spcPct val="70000"/>
              </a:lnSpc>
              <a:buFontTx/>
              <a:buNone/>
            </a:pPr>
            <a:endParaRPr lang="en-GB" sz="1800" smtClean="0">
              <a:latin typeface="Arial" charset="0"/>
            </a:endParaRPr>
          </a:p>
          <a:p>
            <a:pPr marL="285750" indent="-285750"/>
            <a:r>
              <a:rPr lang="en-GB" sz="1800" b="1" smtClean="0">
                <a:solidFill>
                  <a:srgbClr val="0000FF"/>
                </a:solidFill>
                <a:latin typeface="Arial" charset="0"/>
              </a:rPr>
              <a:t>Myositis</a:t>
            </a:r>
          </a:p>
          <a:p>
            <a:pPr marL="685800" lvl="1" indent="-228600"/>
            <a:r>
              <a:rPr lang="en-GB" sz="1800" smtClean="0">
                <a:latin typeface="Arial" charset="0"/>
              </a:rPr>
              <a:t>Often a presenting feature</a:t>
            </a:r>
          </a:p>
          <a:p>
            <a:pPr marL="685800" lvl="1" indent="-228600"/>
            <a:r>
              <a:rPr lang="en-GB" sz="1800" smtClean="0">
                <a:latin typeface="Arial" charset="0"/>
              </a:rPr>
              <a:t>Responds well to steroids.</a:t>
            </a:r>
          </a:p>
          <a:p>
            <a:pPr marL="685800" lvl="1" indent="-228600"/>
            <a:r>
              <a:rPr lang="en-GB" sz="1800" smtClean="0">
                <a:latin typeface="Arial" charset="0"/>
              </a:rPr>
              <a:t>Rarely a chronic, long term problem</a:t>
            </a:r>
          </a:p>
          <a:p>
            <a:pPr marL="685800" lvl="1" indent="-228600">
              <a:buFontTx/>
              <a:buNone/>
            </a:pPr>
            <a:endParaRPr lang="en-GB" sz="1800" smtClean="0">
              <a:latin typeface="Arial" charset="0"/>
            </a:endParaRPr>
          </a:p>
          <a:p>
            <a:pPr marL="285750" indent="-285750"/>
            <a:r>
              <a:rPr lang="en-GB" sz="1800" b="1" smtClean="0">
                <a:solidFill>
                  <a:srgbClr val="0000FF"/>
                </a:solidFill>
                <a:latin typeface="Arial" charset="0"/>
              </a:rPr>
              <a:t>Pulmonary fibrosis</a:t>
            </a:r>
          </a:p>
          <a:p>
            <a:pPr marL="685800" lvl="1" indent="-228600"/>
            <a:r>
              <a:rPr lang="en-GB" sz="1800" smtClean="0">
                <a:latin typeface="Arial" charset="0"/>
              </a:rPr>
              <a:t>Mortality less than other overlaps</a:t>
            </a:r>
          </a:p>
          <a:p>
            <a:pPr marL="685800" lvl="1" indent="-228600">
              <a:buFontTx/>
              <a:buNone/>
            </a:pPr>
            <a:endParaRPr lang="en-GB" sz="1800" smtClean="0">
              <a:latin typeface="Arial" charset="0"/>
            </a:endParaRPr>
          </a:p>
          <a:p>
            <a:pPr marL="285750" indent="-285750"/>
            <a:r>
              <a:rPr lang="en-GB" sz="1800" b="1" smtClean="0">
                <a:solidFill>
                  <a:srgbClr val="0000FF"/>
                </a:solidFill>
                <a:latin typeface="Arial" charset="0"/>
              </a:rPr>
              <a:t>Pulmonary hypertension</a:t>
            </a:r>
          </a:p>
          <a:p>
            <a:pPr marL="685800" lvl="1" indent="-228600"/>
            <a:r>
              <a:rPr lang="en-GB" sz="1800" smtClean="0">
                <a:latin typeface="Arial" charset="0"/>
              </a:rPr>
              <a:t>May occur more frequently in patients with APL + anti-RNP</a:t>
            </a:r>
          </a:p>
          <a:p>
            <a:pPr marL="685800" lvl="1" indent="-228600"/>
            <a:r>
              <a:rPr lang="en-GB" sz="1800" smtClean="0">
                <a:latin typeface="Arial" charset="0"/>
              </a:rPr>
              <a:t>May respond to immunosuppression</a:t>
            </a:r>
          </a:p>
          <a:p>
            <a:pPr marL="685800" lvl="1" indent="-228600">
              <a:lnSpc>
                <a:spcPct val="70000"/>
              </a:lnSpc>
            </a:pPr>
            <a:endParaRPr lang="en-GB" sz="1800" smtClean="0">
              <a:latin typeface="Arial" charset="0"/>
            </a:endParaRPr>
          </a:p>
          <a:p>
            <a:pPr marL="285750" indent="-285750"/>
            <a:r>
              <a:rPr lang="en-GB" sz="1800" b="1" smtClean="0">
                <a:solidFill>
                  <a:srgbClr val="0000FF"/>
                </a:solidFill>
                <a:latin typeface="Arial" charset="0"/>
              </a:rPr>
              <a:t>Scleroderma</a:t>
            </a:r>
          </a:p>
          <a:p>
            <a:pPr marL="685800" lvl="1" indent="-228600"/>
            <a:r>
              <a:rPr lang="en-GB" sz="1800" smtClean="0">
                <a:latin typeface="Arial" charset="0"/>
              </a:rPr>
              <a:t>May be limited or diffuse. CREST syndrome common</a:t>
            </a:r>
          </a:p>
          <a:p>
            <a:pPr marL="685800" lvl="1" indent="-228600"/>
            <a:endParaRPr lang="en-GB" sz="1800" smtClean="0">
              <a:latin typeface="Arial" charset="0"/>
            </a:endParaRPr>
          </a:p>
        </p:txBody>
      </p:sp>
      <p:pic>
        <p:nvPicPr>
          <p:cNvPr id="53252" name="Picture 4" descr="Image1"/>
          <p:cNvPicPr>
            <a:picLocks noChangeAspect="1" noChangeArrowheads="1"/>
          </p:cNvPicPr>
          <p:nvPr/>
        </p:nvPicPr>
        <p:blipFill>
          <a:blip r:embed="rId3">
            <a:lum bright="-12000"/>
          </a:blip>
          <a:srcRect/>
          <a:stretch>
            <a:fillRect/>
          </a:stretch>
        </p:blipFill>
        <p:spPr bwMode="auto">
          <a:xfrm>
            <a:off x="5575300" y="1268413"/>
            <a:ext cx="4117975" cy="301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857250" y="1749425"/>
            <a:ext cx="7972425" cy="4356100"/>
          </a:xfrm>
          <a:prstGeom prst="rect">
            <a:avLst/>
          </a:prstGeom>
          <a:noFill/>
          <a:ln w="9525">
            <a:noFill/>
            <a:miter lim="800000"/>
            <a:headEnd/>
            <a:tailEnd/>
          </a:ln>
        </p:spPr>
        <p:txBody>
          <a:bodyPr>
            <a:spAutoFit/>
          </a:bodyPr>
          <a:lstStyle/>
          <a:p>
            <a:r>
              <a:rPr lang="en-GB">
                <a:solidFill>
                  <a:srgbClr val="FF0000"/>
                </a:solidFill>
                <a:latin typeface="Helvetica" charset="0"/>
              </a:rPr>
              <a:t>	</a:t>
            </a:r>
            <a:r>
              <a:rPr lang="en-GB" b="1">
                <a:solidFill>
                  <a:srgbClr val="FF6600"/>
                </a:solidFill>
                <a:latin typeface="Helvetica" charset="0"/>
              </a:rPr>
              <a:t>A.  	Paracetamol +/- NSAID</a:t>
            </a:r>
            <a:endParaRPr lang="en-GB">
              <a:latin typeface="Helvetica" charset="0"/>
            </a:endParaRPr>
          </a:p>
          <a:p>
            <a:pPr>
              <a:lnSpc>
                <a:spcPct val="50000"/>
              </a:lnSpc>
            </a:pPr>
            <a:r>
              <a:rPr lang="en-GB">
                <a:latin typeface="Helvetica" charset="0"/>
              </a:rPr>
              <a:t>	</a:t>
            </a:r>
            <a:endParaRPr lang="en-GB">
              <a:solidFill>
                <a:schemeClr val="bg1"/>
              </a:solidFill>
              <a:latin typeface="Helvetica" charset="0"/>
            </a:endParaRPr>
          </a:p>
          <a:p>
            <a:r>
              <a:rPr lang="en-GB">
                <a:solidFill>
                  <a:schemeClr val="bg1"/>
                </a:solidFill>
                <a:latin typeface="Helvetica" charset="0"/>
              </a:rPr>
              <a:t>			 </a:t>
            </a:r>
            <a:r>
              <a:rPr lang="en-GB" sz="2800" b="1">
                <a:latin typeface="Helvetica" charset="0"/>
              </a:rPr>
              <a:t>•</a:t>
            </a:r>
            <a:r>
              <a:rPr lang="en-GB" b="1">
                <a:latin typeface="Helvetica" charset="0"/>
              </a:rPr>
              <a:t> </a:t>
            </a:r>
            <a:r>
              <a:rPr lang="en-GB">
                <a:latin typeface="Helvetica" charset="0"/>
              </a:rPr>
              <a:t>Monitor renal function</a:t>
            </a:r>
          </a:p>
          <a:p>
            <a:endParaRPr lang="en-GB">
              <a:solidFill>
                <a:schemeClr val="bg1"/>
              </a:solidFill>
              <a:latin typeface="Helvetica" charset="0"/>
            </a:endParaRPr>
          </a:p>
          <a:p>
            <a:r>
              <a:rPr lang="en-GB">
                <a:solidFill>
                  <a:srgbClr val="FF0000"/>
                </a:solidFill>
                <a:latin typeface="Helvetica" charset="0"/>
              </a:rPr>
              <a:t>	</a:t>
            </a:r>
            <a:r>
              <a:rPr lang="en-GB" b="1">
                <a:solidFill>
                  <a:srgbClr val="FF6600"/>
                </a:solidFill>
                <a:latin typeface="Helvetica" charset="0"/>
              </a:rPr>
              <a:t>B.	Hydroxychloroquine</a:t>
            </a:r>
            <a:endParaRPr lang="en-GB">
              <a:latin typeface="Helvetica" charset="0"/>
            </a:endParaRPr>
          </a:p>
          <a:p>
            <a:pPr>
              <a:lnSpc>
                <a:spcPct val="50000"/>
              </a:lnSpc>
            </a:pPr>
            <a:r>
              <a:rPr lang="en-GB">
                <a:latin typeface="Helvetica" charset="0"/>
              </a:rPr>
              <a:t>	</a:t>
            </a:r>
            <a:endParaRPr lang="en-GB">
              <a:solidFill>
                <a:schemeClr val="bg1"/>
              </a:solidFill>
              <a:latin typeface="Helvetica" charset="0"/>
            </a:endParaRPr>
          </a:p>
          <a:p>
            <a:r>
              <a:rPr lang="en-GB">
                <a:solidFill>
                  <a:schemeClr val="bg1"/>
                </a:solidFill>
                <a:latin typeface="Helvetica" charset="0"/>
              </a:rPr>
              <a:t>			 </a:t>
            </a:r>
            <a:r>
              <a:rPr lang="en-GB" sz="2800" b="1">
                <a:latin typeface="Helvetica" charset="0"/>
              </a:rPr>
              <a:t>•</a:t>
            </a:r>
            <a:r>
              <a:rPr lang="en-GB" b="1">
                <a:latin typeface="Helvetica" charset="0"/>
              </a:rPr>
              <a:t> </a:t>
            </a:r>
            <a:r>
              <a:rPr lang="en-GB">
                <a:latin typeface="Helvetica" charset="0"/>
              </a:rPr>
              <a:t>arthropathy</a:t>
            </a:r>
          </a:p>
          <a:p>
            <a:r>
              <a:rPr lang="en-GB">
                <a:latin typeface="Helvetica" charset="0"/>
              </a:rPr>
              <a:t>			 </a:t>
            </a:r>
            <a:r>
              <a:rPr lang="en-GB" sz="2800" b="1">
                <a:latin typeface="Helvetica" charset="0"/>
              </a:rPr>
              <a:t>•</a:t>
            </a:r>
            <a:r>
              <a:rPr lang="en-GB" b="1">
                <a:latin typeface="Helvetica" charset="0"/>
              </a:rPr>
              <a:t> </a:t>
            </a:r>
            <a:r>
              <a:rPr lang="en-GB">
                <a:latin typeface="Helvetica" charset="0"/>
              </a:rPr>
              <a:t>cutaneous manifestations</a:t>
            </a:r>
          </a:p>
          <a:p>
            <a:r>
              <a:rPr lang="en-GB">
                <a:latin typeface="Helvetica" charset="0"/>
              </a:rPr>
              <a:t>			 </a:t>
            </a:r>
            <a:r>
              <a:rPr lang="en-GB" sz="2800" b="1">
                <a:latin typeface="Helvetica" charset="0"/>
              </a:rPr>
              <a:t>•</a:t>
            </a:r>
            <a:r>
              <a:rPr lang="en-GB" b="1">
                <a:latin typeface="Helvetica" charset="0"/>
              </a:rPr>
              <a:t> </a:t>
            </a:r>
            <a:r>
              <a:rPr lang="en-GB">
                <a:latin typeface="Helvetica" charset="0"/>
              </a:rPr>
              <a:t>mild disease activity</a:t>
            </a:r>
          </a:p>
          <a:p>
            <a:endParaRPr lang="en-GB">
              <a:solidFill>
                <a:schemeClr val="bg1"/>
              </a:solidFill>
              <a:latin typeface="Helvetica" charset="0"/>
            </a:endParaRPr>
          </a:p>
          <a:p>
            <a:r>
              <a:rPr lang="en-GB">
                <a:solidFill>
                  <a:srgbClr val="FF0000"/>
                </a:solidFill>
                <a:latin typeface="Helvetica" charset="0"/>
              </a:rPr>
              <a:t>	</a:t>
            </a:r>
            <a:r>
              <a:rPr lang="en-GB" b="1">
                <a:solidFill>
                  <a:srgbClr val="FF6600"/>
                </a:solidFill>
                <a:latin typeface="Helvetica" charset="0"/>
              </a:rPr>
              <a:t>C.	Topical corticosteroids</a:t>
            </a:r>
            <a:endParaRPr lang="en-GB">
              <a:latin typeface="Helvetica" charset="0"/>
            </a:endParaRPr>
          </a:p>
          <a:p>
            <a:r>
              <a:rPr lang="en-GB">
                <a:latin typeface="Helvetica" charset="0"/>
              </a:rPr>
              <a:t>		</a:t>
            </a:r>
          </a:p>
        </p:txBody>
      </p:sp>
      <p:sp>
        <p:nvSpPr>
          <p:cNvPr id="54275" name="Rectangle 3"/>
          <p:cNvSpPr>
            <a:spLocks noChangeArrowheads="1"/>
          </p:cNvSpPr>
          <p:nvPr/>
        </p:nvSpPr>
        <p:spPr bwMode="auto">
          <a:xfrm>
            <a:off x="174625" y="458788"/>
            <a:ext cx="9694863" cy="515937"/>
          </a:xfrm>
          <a:prstGeom prst="rect">
            <a:avLst/>
          </a:prstGeom>
          <a:noFill/>
          <a:ln w="12700">
            <a:noFill/>
            <a:miter lim="800000"/>
            <a:headEnd/>
            <a:tailEnd/>
          </a:ln>
        </p:spPr>
        <p:txBody>
          <a:bodyPr lIns="90487" tIns="44450" rIns="90487" bIns="44450">
            <a:spAutoFit/>
          </a:bodyPr>
          <a:lstStyle/>
          <a:p>
            <a:r>
              <a:rPr lang="en-GB" sz="2800" b="1">
                <a:solidFill>
                  <a:srgbClr val="0000FF"/>
                </a:solidFill>
                <a:latin typeface="Helvetica" charset="0"/>
              </a:rPr>
              <a:t> Connective tissue diseases - Treatment of mild disease</a:t>
            </a:r>
          </a:p>
        </p:txBody>
      </p:sp>
      <p:sp>
        <p:nvSpPr>
          <p:cNvPr id="54276" name="Line 4"/>
          <p:cNvSpPr>
            <a:spLocks noChangeShapeType="1"/>
          </p:cNvSpPr>
          <p:nvPr/>
        </p:nvSpPr>
        <p:spPr bwMode="auto">
          <a:xfrm>
            <a:off x="390525" y="990600"/>
            <a:ext cx="9361488" cy="0"/>
          </a:xfrm>
          <a:prstGeom prst="line">
            <a:avLst/>
          </a:prstGeom>
          <a:noFill/>
          <a:ln w="12700">
            <a:solidFill>
              <a:srgbClr val="0000FF"/>
            </a:solidFill>
            <a:round/>
            <a:headEnd/>
            <a:tailEnd/>
          </a:ln>
        </p:spPr>
        <p:txBody>
          <a:bodyPr wrap="none" anchor="ctr"/>
          <a:lstStyle/>
          <a:p>
            <a:endParaRPr lang="en-GB"/>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344488" y="458788"/>
            <a:ext cx="9407525" cy="515937"/>
          </a:xfrm>
          <a:prstGeom prst="rect">
            <a:avLst/>
          </a:prstGeom>
          <a:noFill/>
          <a:ln w="12700">
            <a:noFill/>
            <a:miter lim="800000"/>
            <a:headEnd/>
            <a:tailEnd/>
          </a:ln>
        </p:spPr>
        <p:txBody>
          <a:bodyPr lIns="90487" tIns="44450" rIns="90487" bIns="44450">
            <a:spAutoFit/>
          </a:bodyPr>
          <a:lstStyle/>
          <a:p>
            <a:r>
              <a:rPr lang="en-GB" sz="2800" b="1">
                <a:solidFill>
                  <a:srgbClr val="0000FF"/>
                </a:solidFill>
                <a:latin typeface="Arial" charset="0"/>
              </a:rPr>
              <a:t> Connective tissue diseases</a:t>
            </a:r>
            <a:r>
              <a:rPr lang="en-GB" sz="2800">
                <a:latin typeface="Arial" charset="0"/>
              </a:rPr>
              <a:t> </a:t>
            </a:r>
            <a:r>
              <a:rPr lang="en-GB" sz="2800" b="1">
                <a:solidFill>
                  <a:srgbClr val="0000FF"/>
                </a:solidFill>
                <a:latin typeface="Arial" charset="0"/>
              </a:rPr>
              <a:t>- Rx of moderate disease</a:t>
            </a:r>
          </a:p>
        </p:txBody>
      </p:sp>
      <p:sp>
        <p:nvSpPr>
          <p:cNvPr id="55299" name="Line 3"/>
          <p:cNvSpPr>
            <a:spLocks noChangeShapeType="1"/>
          </p:cNvSpPr>
          <p:nvPr/>
        </p:nvSpPr>
        <p:spPr bwMode="auto">
          <a:xfrm>
            <a:off x="522288" y="990600"/>
            <a:ext cx="9158287" cy="0"/>
          </a:xfrm>
          <a:prstGeom prst="line">
            <a:avLst/>
          </a:prstGeom>
          <a:noFill/>
          <a:ln w="12700">
            <a:solidFill>
              <a:srgbClr val="0000FF"/>
            </a:solidFill>
            <a:round/>
            <a:headEnd/>
            <a:tailEnd/>
          </a:ln>
        </p:spPr>
        <p:txBody>
          <a:bodyPr wrap="none" anchor="ctr"/>
          <a:lstStyle/>
          <a:p>
            <a:endParaRPr lang="en-GB"/>
          </a:p>
        </p:txBody>
      </p:sp>
      <p:sp>
        <p:nvSpPr>
          <p:cNvPr id="55300" name="Rectangle 4"/>
          <p:cNvSpPr>
            <a:spLocks noChangeArrowheads="1"/>
          </p:cNvSpPr>
          <p:nvPr/>
        </p:nvSpPr>
        <p:spPr bwMode="auto">
          <a:xfrm>
            <a:off x="171450" y="1295400"/>
            <a:ext cx="9429750" cy="1858963"/>
          </a:xfrm>
          <a:prstGeom prst="rect">
            <a:avLst/>
          </a:prstGeom>
          <a:noFill/>
          <a:ln w="9525">
            <a:noFill/>
            <a:miter lim="800000"/>
            <a:headEnd/>
            <a:tailEnd/>
          </a:ln>
        </p:spPr>
        <p:txBody>
          <a:bodyPr>
            <a:spAutoFit/>
          </a:bodyPr>
          <a:lstStyle/>
          <a:p>
            <a:r>
              <a:rPr lang="en-GB" b="1">
                <a:solidFill>
                  <a:srgbClr val="FF6600"/>
                </a:solidFill>
                <a:latin typeface="Helvetica" charset="0"/>
              </a:rPr>
              <a:t>	Indication: </a:t>
            </a:r>
          </a:p>
          <a:p>
            <a:pPr>
              <a:lnSpc>
                <a:spcPct val="50000"/>
              </a:lnSpc>
            </a:pPr>
            <a:endParaRPr lang="en-GB" b="1">
              <a:solidFill>
                <a:srgbClr val="FF6600"/>
              </a:solidFill>
              <a:latin typeface="Helvetica" charset="0"/>
            </a:endParaRPr>
          </a:p>
          <a:p>
            <a:r>
              <a:rPr lang="en-GB" sz="2800" b="1">
                <a:solidFill>
                  <a:srgbClr val="FFFF00"/>
                </a:solidFill>
                <a:latin typeface="Helvetica" charset="0"/>
              </a:rPr>
              <a:t>		</a:t>
            </a:r>
            <a:r>
              <a:rPr lang="en-GB" sz="2800" b="1">
                <a:latin typeface="Helvetica" charset="0"/>
              </a:rPr>
              <a:t>•</a:t>
            </a:r>
            <a:r>
              <a:rPr lang="en-GB" b="1">
                <a:latin typeface="Helvetica" charset="0"/>
              </a:rPr>
              <a:t> </a:t>
            </a:r>
            <a:r>
              <a:rPr lang="en-GB">
                <a:latin typeface="Helvetica" charset="0"/>
              </a:rPr>
              <a:t>failure of hydroxychloroquine/NSAID</a:t>
            </a:r>
          </a:p>
          <a:p>
            <a:r>
              <a:rPr lang="en-GB" sz="2800" b="1">
                <a:latin typeface="Helvetica" charset="0"/>
              </a:rPr>
              <a:t>		•</a:t>
            </a:r>
            <a:r>
              <a:rPr lang="en-GB" b="1">
                <a:latin typeface="Helvetica" charset="0"/>
              </a:rPr>
              <a:t> </a:t>
            </a:r>
            <a:r>
              <a:rPr lang="en-GB">
                <a:latin typeface="Helvetica" charset="0"/>
              </a:rPr>
              <a:t>organ/life threatening disease</a:t>
            </a:r>
            <a:endParaRPr lang="en-GB" b="1">
              <a:latin typeface="Helvetica" charset="0"/>
            </a:endParaRPr>
          </a:p>
          <a:p>
            <a:endParaRPr lang="en-GB" b="1">
              <a:solidFill>
                <a:srgbClr val="FFFFFF"/>
              </a:solidFill>
              <a:latin typeface="Helvetica" charset="0"/>
            </a:endParaRPr>
          </a:p>
        </p:txBody>
      </p:sp>
      <p:sp>
        <p:nvSpPr>
          <p:cNvPr id="259077" name="Text Box 5"/>
          <p:cNvSpPr txBox="1">
            <a:spLocks noChangeArrowheads="1"/>
          </p:cNvSpPr>
          <p:nvPr/>
        </p:nvSpPr>
        <p:spPr bwMode="auto">
          <a:xfrm>
            <a:off x="171450" y="3240088"/>
            <a:ext cx="8223250" cy="3414712"/>
          </a:xfrm>
          <a:prstGeom prst="rect">
            <a:avLst/>
          </a:prstGeom>
          <a:noFill/>
          <a:ln w="9525">
            <a:noFill/>
            <a:miter lim="800000"/>
            <a:headEnd/>
            <a:tailEnd/>
          </a:ln>
        </p:spPr>
        <p:txBody>
          <a:bodyPr wrap="none">
            <a:spAutoFit/>
          </a:bodyPr>
          <a:lstStyle/>
          <a:p>
            <a:r>
              <a:rPr lang="en-GB" b="1">
                <a:solidFill>
                  <a:srgbClr val="FF6600"/>
                </a:solidFill>
                <a:latin typeface="Helvetica" charset="0"/>
              </a:rPr>
              <a:t>	Corticosteroids</a:t>
            </a:r>
          </a:p>
          <a:p>
            <a:pPr>
              <a:lnSpc>
                <a:spcPct val="50000"/>
              </a:lnSpc>
            </a:pPr>
            <a:endParaRPr lang="en-GB" b="1">
              <a:solidFill>
                <a:srgbClr val="FFFFFF"/>
              </a:solidFill>
              <a:latin typeface="Helvetica" charset="0"/>
            </a:endParaRPr>
          </a:p>
          <a:p>
            <a:r>
              <a:rPr lang="en-GB">
                <a:latin typeface="Helvetica" charset="0"/>
              </a:rPr>
              <a:t>		</a:t>
            </a:r>
            <a:r>
              <a:rPr lang="en-GB" sz="2800" b="1">
                <a:latin typeface="Helvetica" charset="0"/>
              </a:rPr>
              <a:t>•</a:t>
            </a:r>
            <a:r>
              <a:rPr lang="en-GB" b="1">
                <a:latin typeface="Helvetica" charset="0"/>
              </a:rPr>
              <a:t> </a:t>
            </a:r>
            <a:r>
              <a:rPr lang="en-GB">
                <a:latin typeface="Helvetica" charset="0"/>
              </a:rPr>
              <a:t>high initial dose to suppress disease activity </a:t>
            </a:r>
          </a:p>
          <a:p>
            <a:r>
              <a:rPr lang="en-GB" sz="1800">
                <a:latin typeface="Helvetica" charset="0"/>
              </a:rPr>
              <a:t>					        	        (0.5-1.5mg/kg/day)</a:t>
            </a:r>
          </a:p>
          <a:p>
            <a:r>
              <a:rPr lang="en-GB" sz="2800" b="1">
                <a:latin typeface="Helvetica" charset="0"/>
              </a:rPr>
              <a:t>		•</a:t>
            </a:r>
            <a:r>
              <a:rPr lang="en-GB" b="1">
                <a:latin typeface="Helvetica" charset="0"/>
              </a:rPr>
              <a:t> </a:t>
            </a:r>
            <a:r>
              <a:rPr lang="en-GB">
                <a:latin typeface="Helvetica" charset="0"/>
              </a:rPr>
              <a:t>iv methylprednisolone 3 x 0.5-1g per 24h</a:t>
            </a:r>
            <a:endParaRPr lang="en-GB" sz="2800">
              <a:latin typeface="Helvetica" charset="0"/>
            </a:endParaRPr>
          </a:p>
          <a:p>
            <a:r>
              <a:rPr lang="en-GB" sz="2800" b="1">
                <a:latin typeface="Helvetica" charset="0"/>
              </a:rPr>
              <a:t>		•</a:t>
            </a:r>
            <a:r>
              <a:rPr lang="en-GB" b="1">
                <a:latin typeface="Helvetica" charset="0"/>
              </a:rPr>
              <a:t> </a:t>
            </a:r>
            <a:r>
              <a:rPr lang="en-GB">
                <a:latin typeface="Helvetica" charset="0"/>
              </a:rPr>
              <a:t>initial oral dose for 4 weeks</a:t>
            </a:r>
          </a:p>
          <a:p>
            <a:r>
              <a:rPr lang="en-GB" sz="1800">
                <a:latin typeface="Helvetica" charset="0"/>
              </a:rPr>
              <a:t>		</a:t>
            </a:r>
            <a:r>
              <a:rPr lang="en-GB" sz="2800" b="1">
                <a:latin typeface="Helvetica" charset="0"/>
              </a:rPr>
              <a:t>•</a:t>
            </a:r>
            <a:r>
              <a:rPr lang="en-GB" b="1">
                <a:latin typeface="Helvetica" charset="0"/>
              </a:rPr>
              <a:t> </a:t>
            </a:r>
            <a:r>
              <a:rPr lang="en-GB">
                <a:latin typeface="Helvetica" charset="0"/>
              </a:rPr>
              <a:t>reduce slowly over 2-3 mths to 10 mg/d</a:t>
            </a:r>
          </a:p>
          <a:p>
            <a:r>
              <a:rPr lang="en-GB" sz="2800" b="1">
                <a:latin typeface="Helvetica" charset="0"/>
              </a:rPr>
              <a:t>		• </a:t>
            </a:r>
            <a:r>
              <a:rPr lang="en-GB">
                <a:latin typeface="Helvetica" charset="0"/>
              </a:rPr>
              <a:t>reduce slowly at 1mg per month</a:t>
            </a:r>
            <a:endParaRPr lang="en-GB" sz="2800" b="1">
              <a:latin typeface="Helvetica" charset="0"/>
            </a:endParaRPr>
          </a:p>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9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44488" y="458788"/>
            <a:ext cx="9336087" cy="515937"/>
          </a:xfrm>
          <a:prstGeom prst="rect">
            <a:avLst/>
          </a:prstGeom>
          <a:noFill/>
          <a:ln w="12700">
            <a:noFill/>
            <a:miter lim="800000"/>
            <a:headEnd/>
            <a:tailEnd/>
          </a:ln>
        </p:spPr>
        <p:txBody>
          <a:bodyPr lIns="90487" tIns="44450" rIns="90487" bIns="44450">
            <a:spAutoFit/>
          </a:bodyPr>
          <a:lstStyle/>
          <a:p>
            <a:r>
              <a:rPr lang="en-GB" sz="2800" b="1">
                <a:solidFill>
                  <a:srgbClr val="0000FF"/>
                </a:solidFill>
                <a:latin typeface="Helvetica" charset="0"/>
              </a:rPr>
              <a:t> </a:t>
            </a:r>
            <a:r>
              <a:rPr lang="en-GB" sz="2800" b="1">
                <a:solidFill>
                  <a:srgbClr val="0000FF"/>
                </a:solidFill>
                <a:latin typeface="Arial" charset="0"/>
              </a:rPr>
              <a:t>Connective tissue diseases</a:t>
            </a:r>
            <a:r>
              <a:rPr lang="en-GB" sz="2800" b="1">
                <a:solidFill>
                  <a:srgbClr val="0000FF"/>
                </a:solidFill>
                <a:latin typeface="Helvetica" charset="0"/>
              </a:rPr>
              <a:t> - Rx of severe disease</a:t>
            </a:r>
          </a:p>
        </p:txBody>
      </p:sp>
      <p:sp>
        <p:nvSpPr>
          <p:cNvPr id="56323" name="Line 3"/>
          <p:cNvSpPr>
            <a:spLocks noChangeShapeType="1"/>
          </p:cNvSpPr>
          <p:nvPr/>
        </p:nvSpPr>
        <p:spPr bwMode="auto">
          <a:xfrm>
            <a:off x="522288" y="990600"/>
            <a:ext cx="9158287" cy="0"/>
          </a:xfrm>
          <a:prstGeom prst="line">
            <a:avLst/>
          </a:prstGeom>
          <a:noFill/>
          <a:ln w="12700">
            <a:solidFill>
              <a:srgbClr val="0000FF"/>
            </a:solidFill>
            <a:round/>
            <a:headEnd/>
            <a:tailEnd/>
          </a:ln>
        </p:spPr>
        <p:txBody>
          <a:bodyPr wrap="none" anchor="ctr"/>
          <a:lstStyle/>
          <a:p>
            <a:endParaRPr lang="en-GB"/>
          </a:p>
        </p:txBody>
      </p:sp>
      <p:sp>
        <p:nvSpPr>
          <p:cNvPr id="56324" name="Rectangle 4"/>
          <p:cNvSpPr>
            <a:spLocks noChangeArrowheads="1"/>
          </p:cNvSpPr>
          <p:nvPr/>
        </p:nvSpPr>
        <p:spPr bwMode="auto">
          <a:xfrm>
            <a:off x="342900" y="1295400"/>
            <a:ext cx="9344025" cy="5032375"/>
          </a:xfrm>
          <a:prstGeom prst="rect">
            <a:avLst/>
          </a:prstGeom>
          <a:noFill/>
          <a:ln w="9525">
            <a:noFill/>
            <a:miter lim="800000"/>
            <a:headEnd/>
            <a:tailEnd/>
          </a:ln>
        </p:spPr>
        <p:txBody>
          <a:bodyPr>
            <a:spAutoFit/>
          </a:bodyPr>
          <a:lstStyle/>
          <a:p>
            <a:r>
              <a:rPr lang="en-GB" b="1">
                <a:solidFill>
                  <a:srgbClr val="FF6600"/>
                </a:solidFill>
                <a:latin typeface="Helvetica" charset="0"/>
              </a:rPr>
              <a:t>     Azathioprine</a:t>
            </a:r>
          </a:p>
          <a:p>
            <a:pPr>
              <a:lnSpc>
                <a:spcPct val="50000"/>
              </a:lnSpc>
            </a:pPr>
            <a:endParaRPr lang="en-GB" b="1">
              <a:solidFill>
                <a:srgbClr val="FFFFFF"/>
              </a:solidFill>
              <a:latin typeface="Helvetica" charset="0"/>
            </a:endParaRPr>
          </a:p>
          <a:p>
            <a:r>
              <a:rPr lang="en-GB" sz="1800" b="1">
                <a:solidFill>
                  <a:srgbClr val="FFFFFF"/>
                </a:solidFill>
                <a:latin typeface="Helvetica" charset="0"/>
              </a:rPr>
              <a:t>	</a:t>
            </a:r>
            <a:r>
              <a:rPr lang="en-GB">
                <a:latin typeface="Helvetica" charset="0"/>
              </a:rPr>
              <a:t> </a:t>
            </a:r>
            <a:r>
              <a:rPr lang="en-GB" sz="2800" b="1">
                <a:latin typeface="Helvetica" charset="0"/>
              </a:rPr>
              <a:t>•</a:t>
            </a:r>
            <a:r>
              <a:rPr lang="en-GB" b="1">
                <a:latin typeface="Helvetica" charset="0"/>
              </a:rPr>
              <a:t> </a:t>
            </a:r>
            <a:r>
              <a:rPr lang="en-GB">
                <a:latin typeface="Helvetica" charset="0"/>
              </a:rPr>
              <a:t>moderate to severe disease 2.5 mg/kg/day</a:t>
            </a:r>
          </a:p>
          <a:p>
            <a:r>
              <a:rPr lang="en-GB" sz="1800" b="1">
                <a:latin typeface="Helvetica" charset="0"/>
              </a:rPr>
              <a:t>	</a:t>
            </a:r>
            <a:r>
              <a:rPr lang="en-GB">
                <a:latin typeface="Helvetica" charset="0"/>
              </a:rPr>
              <a:t> </a:t>
            </a:r>
            <a:r>
              <a:rPr lang="en-GB" sz="2800" b="1">
                <a:latin typeface="Helvetica" charset="0"/>
              </a:rPr>
              <a:t>•</a:t>
            </a:r>
            <a:r>
              <a:rPr lang="en-GB" b="1">
                <a:latin typeface="Helvetica" charset="0"/>
              </a:rPr>
              <a:t> </a:t>
            </a:r>
            <a:r>
              <a:rPr lang="en-GB">
                <a:latin typeface="Helvetica" charset="0"/>
              </a:rPr>
              <a:t>effective steroid-sparing agent</a:t>
            </a:r>
          </a:p>
          <a:p>
            <a:r>
              <a:rPr lang="en-GB">
                <a:latin typeface="Helvetica" charset="0"/>
              </a:rPr>
              <a:t>	 </a:t>
            </a:r>
            <a:r>
              <a:rPr lang="en-GB" sz="2800" b="1">
                <a:latin typeface="Helvetica" charset="0"/>
              </a:rPr>
              <a:t>•</a:t>
            </a:r>
            <a:r>
              <a:rPr lang="en-GB" b="1">
                <a:latin typeface="Helvetica" charset="0"/>
              </a:rPr>
              <a:t> </a:t>
            </a:r>
            <a:r>
              <a:rPr lang="en-GB">
                <a:latin typeface="Helvetica" charset="0"/>
              </a:rPr>
              <a:t>20% neutropenia (3/1000 severe BM suppression)</a:t>
            </a:r>
          </a:p>
          <a:p>
            <a:r>
              <a:rPr lang="en-GB" sz="1800" b="1">
                <a:latin typeface="Helvetica" charset="0"/>
              </a:rPr>
              <a:t>	</a:t>
            </a:r>
            <a:r>
              <a:rPr lang="en-GB">
                <a:latin typeface="Helvetica" charset="0"/>
              </a:rPr>
              <a:t> </a:t>
            </a:r>
            <a:r>
              <a:rPr lang="en-GB" sz="2800" b="1">
                <a:latin typeface="Helvetica" charset="0"/>
              </a:rPr>
              <a:t>•</a:t>
            </a:r>
            <a:r>
              <a:rPr lang="en-GB" b="1">
                <a:latin typeface="Helvetica" charset="0"/>
              </a:rPr>
              <a:t> </a:t>
            </a:r>
            <a:r>
              <a:rPr lang="en-GB">
                <a:latin typeface="Helvetica" charset="0"/>
              </a:rPr>
              <a:t>regular FBC &amp; biochemistry monitoring</a:t>
            </a:r>
          </a:p>
          <a:p>
            <a:pPr>
              <a:lnSpc>
                <a:spcPct val="50000"/>
              </a:lnSpc>
            </a:pPr>
            <a:endParaRPr lang="en-GB" sz="1800" b="1">
              <a:solidFill>
                <a:srgbClr val="FFFFFF"/>
              </a:solidFill>
              <a:latin typeface="Helvetica" charset="0"/>
            </a:endParaRPr>
          </a:p>
          <a:p>
            <a:pPr>
              <a:lnSpc>
                <a:spcPct val="50000"/>
              </a:lnSpc>
            </a:pPr>
            <a:endParaRPr lang="en-GB" b="1">
              <a:solidFill>
                <a:srgbClr val="FFFFFF"/>
              </a:solidFill>
              <a:latin typeface="Helvetica" charset="0"/>
            </a:endParaRPr>
          </a:p>
          <a:p>
            <a:r>
              <a:rPr lang="en-GB" b="1">
                <a:solidFill>
                  <a:srgbClr val="FFFFFF"/>
                </a:solidFill>
                <a:latin typeface="Helvetica" charset="0"/>
              </a:rPr>
              <a:t>     </a:t>
            </a:r>
            <a:r>
              <a:rPr lang="en-GB" b="1">
                <a:solidFill>
                  <a:srgbClr val="FF6600"/>
                </a:solidFill>
                <a:latin typeface="Helvetica" charset="0"/>
              </a:rPr>
              <a:t>Cyclophosphamide</a:t>
            </a:r>
            <a:endParaRPr lang="en-GB" b="1">
              <a:solidFill>
                <a:srgbClr val="FFFFFF"/>
              </a:solidFill>
              <a:latin typeface="Helvetica" charset="0"/>
            </a:endParaRPr>
          </a:p>
          <a:p>
            <a:pPr>
              <a:lnSpc>
                <a:spcPct val="50000"/>
              </a:lnSpc>
            </a:pPr>
            <a:endParaRPr lang="en-GB" sz="1800" b="1">
              <a:solidFill>
                <a:srgbClr val="FFFFFF"/>
              </a:solidFill>
              <a:latin typeface="Helvetica" charset="0"/>
            </a:endParaRPr>
          </a:p>
          <a:p>
            <a:r>
              <a:rPr lang="en-GB" sz="1800" b="1">
                <a:solidFill>
                  <a:srgbClr val="FFFFFF"/>
                </a:solidFill>
                <a:latin typeface="Helvetica" charset="0"/>
              </a:rPr>
              <a:t>	</a:t>
            </a:r>
            <a:r>
              <a:rPr lang="en-GB">
                <a:latin typeface="Helvetica" charset="0"/>
              </a:rPr>
              <a:t> </a:t>
            </a:r>
            <a:r>
              <a:rPr lang="en-GB" sz="2800" b="1">
                <a:latin typeface="Helvetica" charset="0"/>
              </a:rPr>
              <a:t>•</a:t>
            </a:r>
            <a:r>
              <a:rPr lang="en-GB" b="1">
                <a:latin typeface="Helvetica" charset="0"/>
              </a:rPr>
              <a:t> </a:t>
            </a:r>
            <a:r>
              <a:rPr lang="en-GB">
                <a:latin typeface="Helvetica" charset="0"/>
              </a:rPr>
              <a:t>severe organ involvement, iv pulsed or oral Rx</a:t>
            </a:r>
          </a:p>
          <a:p>
            <a:r>
              <a:rPr lang="en-GB">
                <a:latin typeface="Helvetica" charset="0"/>
              </a:rPr>
              <a:t>	 </a:t>
            </a:r>
            <a:r>
              <a:rPr lang="en-GB" sz="2800" b="1">
                <a:latin typeface="Helvetica" charset="0"/>
              </a:rPr>
              <a:t>•</a:t>
            </a:r>
            <a:r>
              <a:rPr lang="en-GB" b="1">
                <a:latin typeface="Helvetica" charset="0"/>
              </a:rPr>
              <a:t> </a:t>
            </a:r>
            <a:r>
              <a:rPr lang="en-GB">
                <a:latin typeface="Helvetica" charset="0"/>
              </a:rPr>
              <a:t>eg. nephritis -	6 x 1 monthly iv pulses</a:t>
            </a:r>
          </a:p>
          <a:p>
            <a:r>
              <a:rPr lang="en-GB">
                <a:latin typeface="Helvetica" charset="0"/>
              </a:rPr>
              <a:t>	 </a:t>
            </a:r>
            <a:r>
              <a:rPr lang="en-GB" sz="2800" b="1">
                <a:latin typeface="Helvetica" charset="0"/>
              </a:rPr>
              <a:t>•</a:t>
            </a:r>
            <a:r>
              <a:rPr lang="en-GB" b="1">
                <a:latin typeface="Helvetica" charset="0"/>
              </a:rPr>
              <a:t> </a:t>
            </a:r>
            <a:r>
              <a:rPr lang="en-GB">
                <a:latin typeface="Helvetica" charset="0"/>
              </a:rPr>
              <a:t>BM suppression, infertility, cystitis (acrolein)	</a:t>
            </a:r>
            <a:endParaRPr lang="en-GB" b="1">
              <a:latin typeface="Helvetica" charset="0"/>
            </a:endParaRPr>
          </a:p>
          <a:p>
            <a:pPr>
              <a:lnSpc>
                <a:spcPct val="50000"/>
              </a:lnSpc>
            </a:pPr>
            <a:endParaRPr lang="en-GB" sz="2800" b="1">
              <a:latin typeface="Helvetica" charset="0"/>
            </a:endParaRPr>
          </a:p>
          <a:p>
            <a:r>
              <a:rPr lang="en-GB" b="1">
                <a:solidFill>
                  <a:srgbClr val="FFFFFF"/>
                </a:solidFill>
                <a:latin typeface="Helvetica" charset="0"/>
              </a:rPr>
              <a:t>     </a:t>
            </a:r>
            <a:endParaRPr lang="en-GB" b="1">
              <a:solidFill>
                <a:srgbClr val="FF6600"/>
              </a:solidFill>
              <a:latin typeface="Helvetica"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44488" y="458788"/>
            <a:ext cx="8747125" cy="515937"/>
          </a:xfrm>
          <a:prstGeom prst="rect">
            <a:avLst/>
          </a:prstGeom>
          <a:noFill/>
          <a:ln w="12700">
            <a:noFill/>
            <a:miter lim="800000"/>
            <a:headEnd/>
            <a:tailEnd/>
          </a:ln>
        </p:spPr>
        <p:txBody>
          <a:bodyPr lIns="90487" tIns="44450" rIns="90487" bIns="44450">
            <a:spAutoFit/>
          </a:bodyPr>
          <a:lstStyle/>
          <a:p>
            <a:r>
              <a:rPr lang="en-GB" sz="2800" b="1">
                <a:solidFill>
                  <a:srgbClr val="0000FF"/>
                </a:solidFill>
                <a:latin typeface="Helvetica" charset="0"/>
              </a:rPr>
              <a:t> SLE – Novel Rx of severe disease</a:t>
            </a:r>
          </a:p>
        </p:txBody>
      </p:sp>
      <p:sp>
        <p:nvSpPr>
          <p:cNvPr id="57347" name="Line 3"/>
          <p:cNvSpPr>
            <a:spLocks noChangeShapeType="1"/>
          </p:cNvSpPr>
          <p:nvPr/>
        </p:nvSpPr>
        <p:spPr bwMode="auto">
          <a:xfrm>
            <a:off x="522288" y="990600"/>
            <a:ext cx="9158287" cy="0"/>
          </a:xfrm>
          <a:prstGeom prst="line">
            <a:avLst/>
          </a:prstGeom>
          <a:noFill/>
          <a:ln w="12700">
            <a:solidFill>
              <a:srgbClr val="0000FF"/>
            </a:solidFill>
            <a:round/>
            <a:headEnd/>
            <a:tailEnd/>
          </a:ln>
        </p:spPr>
        <p:txBody>
          <a:bodyPr wrap="none" anchor="ctr"/>
          <a:lstStyle/>
          <a:p>
            <a:endParaRPr lang="en-GB"/>
          </a:p>
        </p:txBody>
      </p:sp>
      <p:sp>
        <p:nvSpPr>
          <p:cNvPr id="57348" name="Rectangle 4"/>
          <p:cNvSpPr>
            <a:spLocks noChangeArrowheads="1"/>
          </p:cNvSpPr>
          <p:nvPr/>
        </p:nvSpPr>
        <p:spPr bwMode="auto">
          <a:xfrm>
            <a:off x="750888" y="1412875"/>
            <a:ext cx="3484562" cy="457200"/>
          </a:xfrm>
          <a:prstGeom prst="rect">
            <a:avLst/>
          </a:prstGeom>
          <a:noFill/>
          <a:ln w="9525">
            <a:noFill/>
            <a:miter lim="800000"/>
            <a:headEnd/>
            <a:tailEnd/>
          </a:ln>
        </p:spPr>
        <p:txBody>
          <a:bodyPr wrap="none">
            <a:spAutoFit/>
          </a:bodyPr>
          <a:lstStyle/>
          <a:p>
            <a:r>
              <a:rPr lang="en-GB" b="1">
                <a:solidFill>
                  <a:srgbClr val="FF6600"/>
                </a:solidFill>
                <a:latin typeface="Helvetica" charset="0"/>
              </a:rPr>
              <a:t>Mycophenolate mofetil</a:t>
            </a:r>
          </a:p>
        </p:txBody>
      </p:sp>
      <p:sp>
        <p:nvSpPr>
          <p:cNvPr id="263173" name="Rectangle 5"/>
          <p:cNvSpPr>
            <a:spLocks noChangeArrowheads="1"/>
          </p:cNvSpPr>
          <p:nvPr/>
        </p:nvSpPr>
        <p:spPr bwMode="auto">
          <a:xfrm>
            <a:off x="750888" y="3779838"/>
            <a:ext cx="5670550" cy="2241550"/>
          </a:xfrm>
          <a:prstGeom prst="rect">
            <a:avLst/>
          </a:prstGeom>
          <a:noFill/>
          <a:ln w="9525">
            <a:noFill/>
            <a:miter lim="800000"/>
            <a:headEnd/>
            <a:tailEnd/>
          </a:ln>
        </p:spPr>
        <p:txBody>
          <a:bodyPr wrap="none">
            <a:spAutoFit/>
          </a:bodyPr>
          <a:lstStyle/>
          <a:p>
            <a:r>
              <a:rPr lang="en-GB" b="1">
                <a:solidFill>
                  <a:srgbClr val="FF6600"/>
                </a:solidFill>
                <a:latin typeface="Helvetica" charset="0"/>
              </a:rPr>
              <a:t>Rituximab</a:t>
            </a:r>
            <a:endParaRPr lang="en-GB" b="1">
              <a:solidFill>
                <a:srgbClr val="FFFFFF"/>
              </a:solidFill>
              <a:latin typeface="Helvetica" charset="0"/>
            </a:endParaRPr>
          </a:p>
          <a:p>
            <a:pPr>
              <a:lnSpc>
                <a:spcPct val="50000"/>
              </a:lnSpc>
            </a:pPr>
            <a:endParaRPr lang="en-GB" sz="1800" b="1">
              <a:solidFill>
                <a:srgbClr val="FFFFFF"/>
              </a:solidFill>
              <a:latin typeface="Helvetica" charset="0"/>
            </a:endParaRPr>
          </a:p>
          <a:p>
            <a:r>
              <a:rPr lang="en-GB" sz="1800" b="1">
                <a:solidFill>
                  <a:srgbClr val="FFFFFF"/>
                </a:solidFill>
                <a:latin typeface="Helvetica" charset="0"/>
              </a:rPr>
              <a:t>	</a:t>
            </a:r>
            <a:r>
              <a:rPr lang="en-GB">
                <a:latin typeface="Helvetica" charset="0"/>
              </a:rPr>
              <a:t> </a:t>
            </a:r>
            <a:r>
              <a:rPr lang="en-GB" sz="2800" b="1">
                <a:latin typeface="Helvetica" charset="0"/>
              </a:rPr>
              <a:t>•</a:t>
            </a:r>
            <a:r>
              <a:rPr lang="en-GB" b="1">
                <a:latin typeface="Helvetica" charset="0"/>
              </a:rPr>
              <a:t> </a:t>
            </a:r>
            <a:r>
              <a:rPr lang="en-GB">
                <a:latin typeface="Helvetica" charset="0"/>
              </a:rPr>
              <a:t>Anti-CD20 mAb therapy</a:t>
            </a:r>
          </a:p>
          <a:p>
            <a:r>
              <a:rPr lang="en-GB">
                <a:latin typeface="Helvetica" charset="0"/>
              </a:rPr>
              <a:t>	 </a:t>
            </a:r>
            <a:r>
              <a:rPr lang="en-GB" sz="2800" b="1">
                <a:latin typeface="Helvetica" charset="0"/>
              </a:rPr>
              <a:t>•</a:t>
            </a:r>
            <a:r>
              <a:rPr lang="en-GB" b="1">
                <a:latin typeface="Helvetica" charset="0"/>
              </a:rPr>
              <a:t> </a:t>
            </a:r>
            <a:r>
              <a:rPr lang="en-GB">
                <a:latin typeface="Helvetica" charset="0"/>
              </a:rPr>
              <a:t>Leads to depletion of B cells</a:t>
            </a:r>
          </a:p>
          <a:p>
            <a:r>
              <a:rPr lang="en-GB">
                <a:latin typeface="Helvetica" charset="0"/>
              </a:rPr>
              <a:t>	 </a:t>
            </a:r>
            <a:r>
              <a:rPr lang="en-GB" sz="2800" b="1">
                <a:latin typeface="Helvetica" charset="0"/>
              </a:rPr>
              <a:t>•</a:t>
            </a:r>
            <a:r>
              <a:rPr lang="en-GB" b="1">
                <a:latin typeface="Helvetica" charset="0"/>
              </a:rPr>
              <a:t> </a:t>
            </a:r>
            <a:r>
              <a:rPr lang="en-GB">
                <a:latin typeface="Helvetica" charset="0"/>
              </a:rPr>
              <a:t>Effective in lupus nephritis</a:t>
            </a:r>
            <a:r>
              <a:rPr lang="en-GB">
                <a:solidFill>
                  <a:srgbClr val="FFFFFF"/>
                </a:solidFill>
                <a:latin typeface="Helvetica" charset="0"/>
              </a:rPr>
              <a:t>	</a:t>
            </a:r>
            <a:endParaRPr lang="en-GB" b="1">
              <a:solidFill>
                <a:srgbClr val="F35B1B"/>
              </a:solidFill>
              <a:latin typeface="Helvetica" charset="0"/>
            </a:endParaRPr>
          </a:p>
          <a:p>
            <a:endParaRPr lang="en-GB" b="1">
              <a:solidFill>
                <a:srgbClr val="FF6600"/>
              </a:solidFill>
              <a:latin typeface="Helvetica" charset="0"/>
            </a:endParaRPr>
          </a:p>
        </p:txBody>
      </p:sp>
      <p:sp>
        <p:nvSpPr>
          <p:cNvPr id="57350" name="Text Box 6"/>
          <p:cNvSpPr txBox="1">
            <a:spLocks noChangeArrowheads="1"/>
          </p:cNvSpPr>
          <p:nvPr/>
        </p:nvSpPr>
        <p:spPr bwMode="auto">
          <a:xfrm>
            <a:off x="855663" y="2028825"/>
            <a:ext cx="8901112" cy="1187450"/>
          </a:xfrm>
          <a:prstGeom prst="rect">
            <a:avLst/>
          </a:prstGeom>
          <a:noFill/>
          <a:ln w="9525">
            <a:noFill/>
            <a:miter lim="800000"/>
            <a:headEnd/>
            <a:tailEnd/>
          </a:ln>
        </p:spPr>
        <p:txBody>
          <a:bodyPr wrap="none">
            <a:spAutoFit/>
          </a:bodyPr>
          <a:lstStyle/>
          <a:p>
            <a:r>
              <a:rPr lang="en-GB" b="1"/>
              <a:t>•</a:t>
            </a:r>
            <a:r>
              <a:rPr lang="en-US"/>
              <a:t> </a:t>
            </a:r>
            <a:r>
              <a:rPr lang="en-US">
                <a:latin typeface="Arial" charset="0"/>
              </a:rPr>
              <a:t>Reversible inhibitor of inosine monophosphate dehydrogenase </a:t>
            </a:r>
          </a:p>
          <a:p>
            <a:r>
              <a:rPr lang="en-GB" b="1"/>
              <a:t>•</a:t>
            </a:r>
            <a:r>
              <a:rPr lang="en-US"/>
              <a:t> </a:t>
            </a:r>
            <a:r>
              <a:rPr lang="en-US">
                <a:latin typeface="Arial" charset="0"/>
              </a:rPr>
              <a:t>Rate-limiting enzyme in de novo purine synthesis</a:t>
            </a:r>
          </a:p>
          <a:p>
            <a:r>
              <a:rPr lang="en-GB" b="1"/>
              <a:t>•</a:t>
            </a:r>
            <a:r>
              <a:rPr lang="en-GB"/>
              <a:t> </a:t>
            </a:r>
            <a:r>
              <a:rPr lang="en-GB">
                <a:latin typeface="Arial" charset="0"/>
              </a:rPr>
              <a:t>Lymphocytes – dependent upon de novo purine synthesis</a:t>
            </a: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3173"/>
                                        </p:tgtEl>
                                        <p:attrNameLst>
                                          <p:attrName>style.visibility</p:attrName>
                                        </p:attrNameLst>
                                      </p:cBhvr>
                                      <p:to>
                                        <p:strVal val="visible"/>
                                      </p:to>
                                    </p:set>
                                    <p:animEffect transition="in" filter="dissolve">
                                      <p:cBhvr>
                                        <p:cTn id="7" dur="500"/>
                                        <p:tgtEl>
                                          <p:spTgt spid="26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3"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6"/>
          <p:cNvSpPr>
            <a:spLocks noChangeArrowheads="1"/>
          </p:cNvSpPr>
          <p:nvPr/>
        </p:nvSpPr>
        <p:spPr bwMode="auto">
          <a:xfrm>
            <a:off x="381000" y="228600"/>
            <a:ext cx="8743950" cy="1143000"/>
          </a:xfrm>
          <a:prstGeom prst="rect">
            <a:avLst/>
          </a:prstGeom>
          <a:noFill/>
          <a:ln w="9525">
            <a:noFill/>
            <a:miter lim="800000"/>
            <a:headEnd/>
            <a:tailEnd/>
          </a:ln>
        </p:spPr>
        <p:txBody>
          <a:bodyPr anchor="ctr"/>
          <a:lstStyle/>
          <a:p>
            <a:r>
              <a:rPr lang="en-GB" sz="3200" b="1">
                <a:solidFill>
                  <a:srgbClr val="0000FF"/>
                </a:solidFill>
                <a:latin typeface="Helvetica" charset="0"/>
              </a:rPr>
              <a:t>Summary</a:t>
            </a:r>
            <a:r>
              <a:rPr lang="en-GB" b="1">
                <a:solidFill>
                  <a:srgbClr val="FFFF00"/>
                </a:solidFill>
                <a:latin typeface="Helvetica" charset="0"/>
              </a:rPr>
              <a:t> </a:t>
            </a:r>
            <a:r>
              <a:rPr lang="en-GB" sz="4400">
                <a:solidFill>
                  <a:srgbClr val="FFFF00"/>
                </a:solidFill>
              </a:rPr>
              <a:t> </a:t>
            </a:r>
          </a:p>
        </p:txBody>
      </p:sp>
      <p:sp>
        <p:nvSpPr>
          <p:cNvPr id="58371" name="Rectangle 7"/>
          <p:cNvSpPr>
            <a:spLocks noChangeArrowheads="1"/>
          </p:cNvSpPr>
          <p:nvPr/>
        </p:nvSpPr>
        <p:spPr bwMode="auto">
          <a:xfrm>
            <a:off x="1085850" y="1676400"/>
            <a:ext cx="8743950" cy="2133600"/>
          </a:xfrm>
          <a:prstGeom prst="rect">
            <a:avLst/>
          </a:prstGeom>
          <a:noFill/>
          <a:ln w="9525">
            <a:noFill/>
            <a:miter lim="800000"/>
            <a:headEnd/>
            <a:tailEnd/>
          </a:ln>
        </p:spPr>
        <p:txBody>
          <a:bodyPr/>
          <a:lstStyle/>
          <a:p>
            <a:pPr marL="342900" indent="-342900">
              <a:lnSpc>
                <a:spcPct val="90000"/>
              </a:lnSpc>
              <a:spcBef>
                <a:spcPct val="20000"/>
              </a:spcBef>
            </a:pPr>
            <a:r>
              <a:rPr lang="en-GB" sz="2800" b="1">
                <a:solidFill>
                  <a:srgbClr val="FF6600"/>
                </a:solidFill>
                <a:latin typeface="Helvetica" charset="0"/>
              </a:rPr>
              <a:t>CTD  = Autoimmune Multisystem Disease</a:t>
            </a:r>
            <a:r>
              <a:rPr lang="en-GB">
                <a:solidFill>
                  <a:schemeClr val="bg1"/>
                </a:solidFill>
                <a:latin typeface="Helvetica" charset="0"/>
              </a:rPr>
              <a:t> </a:t>
            </a:r>
          </a:p>
          <a:p>
            <a:pPr marL="342900" indent="-342900">
              <a:lnSpc>
                <a:spcPct val="60000"/>
              </a:lnSpc>
              <a:spcBef>
                <a:spcPct val="20000"/>
              </a:spcBef>
            </a:pPr>
            <a:endParaRPr lang="en-GB">
              <a:solidFill>
                <a:schemeClr val="bg1"/>
              </a:solidFill>
              <a:latin typeface="Helvetica" charset="0"/>
            </a:endParaRPr>
          </a:p>
          <a:p>
            <a:pPr marL="742950" lvl="1" indent="-285750">
              <a:lnSpc>
                <a:spcPct val="90000"/>
              </a:lnSpc>
              <a:spcBef>
                <a:spcPct val="20000"/>
              </a:spcBef>
              <a:buFontTx/>
              <a:buChar char="•"/>
            </a:pPr>
            <a:r>
              <a:rPr lang="en-GB">
                <a:latin typeface="Helvetica" charset="0"/>
              </a:rPr>
              <a:t>Rare Disease, Female preponderance</a:t>
            </a:r>
          </a:p>
          <a:p>
            <a:pPr marL="742950" lvl="1" indent="-285750">
              <a:lnSpc>
                <a:spcPct val="90000"/>
              </a:lnSpc>
              <a:spcBef>
                <a:spcPct val="20000"/>
              </a:spcBef>
              <a:buFontTx/>
              <a:buChar char="•"/>
            </a:pPr>
            <a:r>
              <a:rPr lang="en-GB">
                <a:latin typeface="Helvetica" charset="0"/>
              </a:rPr>
              <a:t>Severity from mild joint pain to fulminant &amp; life threatening</a:t>
            </a:r>
          </a:p>
          <a:p>
            <a:pPr marL="742950" lvl="1" indent="-285750">
              <a:lnSpc>
                <a:spcPct val="90000"/>
              </a:lnSpc>
              <a:spcBef>
                <a:spcPct val="20000"/>
              </a:spcBef>
              <a:buFontTx/>
              <a:buChar char="•"/>
            </a:pPr>
            <a:r>
              <a:rPr lang="en-GB">
                <a:latin typeface="Helvetica" charset="0"/>
              </a:rPr>
              <a:t>Clinical features depend on organs affected</a:t>
            </a:r>
            <a:endParaRPr lang="en-GB" sz="2000">
              <a:latin typeface="Helvetica" charset="0"/>
            </a:endParaRPr>
          </a:p>
        </p:txBody>
      </p:sp>
      <p:sp>
        <p:nvSpPr>
          <p:cNvPr id="58372" name="Line 8"/>
          <p:cNvSpPr>
            <a:spLocks noChangeShapeType="1"/>
          </p:cNvSpPr>
          <p:nvPr/>
        </p:nvSpPr>
        <p:spPr bwMode="auto">
          <a:xfrm>
            <a:off x="457200" y="1295400"/>
            <a:ext cx="8394700" cy="0"/>
          </a:xfrm>
          <a:prstGeom prst="line">
            <a:avLst/>
          </a:prstGeom>
          <a:noFill/>
          <a:ln w="12700">
            <a:solidFill>
              <a:srgbClr val="0000FF"/>
            </a:solidFill>
            <a:round/>
            <a:headEnd/>
            <a:tailEnd/>
          </a:ln>
        </p:spPr>
        <p:txBody>
          <a:bodyPr wrap="none" anchor="ctr"/>
          <a:lstStyle/>
          <a:p>
            <a:endParaRPr lang="en-GB"/>
          </a:p>
        </p:txBody>
      </p:sp>
      <p:sp>
        <p:nvSpPr>
          <p:cNvPr id="16394" name="Rectangle 10"/>
          <p:cNvSpPr>
            <a:spLocks noChangeArrowheads="1"/>
          </p:cNvSpPr>
          <p:nvPr/>
        </p:nvSpPr>
        <p:spPr bwMode="auto">
          <a:xfrm>
            <a:off x="1066800" y="4086225"/>
            <a:ext cx="5143500" cy="2009775"/>
          </a:xfrm>
          <a:prstGeom prst="rect">
            <a:avLst/>
          </a:prstGeom>
          <a:noFill/>
          <a:ln w="9525">
            <a:noFill/>
            <a:miter lim="800000"/>
            <a:headEnd/>
            <a:tailEnd/>
          </a:ln>
        </p:spPr>
        <p:txBody>
          <a:bodyPr>
            <a:spAutoFit/>
          </a:bodyPr>
          <a:lstStyle/>
          <a:p>
            <a:pPr>
              <a:lnSpc>
                <a:spcPct val="90000"/>
              </a:lnSpc>
              <a:spcBef>
                <a:spcPct val="50000"/>
              </a:spcBef>
            </a:pPr>
            <a:r>
              <a:rPr lang="en-GB" sz="2800" b="1">
                <a:solidFill>
                  <a:srgbClr val="FF6600"/>
                </a:solidFill>
                <a:latin typeface="Helvetica" charset="0"/>
              </a:rPr>
              <a:t>Treatment</a:t>
            </a:r>
          </a:p>
          <a:p>
            <a:pPr lvl="1">
              <a:lnSpc>
                <a:spcPct val="90000"/>
              </a:lnSpc>
              <a:spcBef>
                <a:spcPct val="50000"/>
              </a:spcBef>
              <a:buFontTx/>
              <a:buChar char="•"/>
            </a:pPr>
            <a:r>
              <a:rPr lang="en-GB">
                <a:latin typeface="Helvetica" charset="0"/>
              </a:rPr>
              <a:t> Symptomatic</a:t>
            </a:r>
          </a:p>
          <a:p>
            <a:pPr lvl="1">
              <a:lnSpc>
                <a:spcPct val="90000"/>
              </a:lnSpc>
              <a:spcBef>
                <a:spcPct val="50000"/>
              </a:spcBef>
              <a:buFontTx/>
              <a:buChar char="•"/>
            </a:pPr>
            <a:r>
              <a:rPr lang="en-GB">
                <a:latin typeface="Helvetica" charset="0"/>
              </a:rPr>
              <a:t> Immune-modulating</a:t>
            </a:r>
          </a:p>
          <a:p>
            <a:pPr lvl="1">
              <a:lnSpc>
                <a:spcPct val="90000"/>
              </a:lnSpc>
              <a:spcBef>
                <a:spcPct val="50000"/>
              </a:spcBef>
              <a:buFontTx/>
              <a:buChar char="•"/>
            </a:pPr>
            <a:r>
              <a:rPr lang="en-GB">
                <a:latin typeface="Helvetica" charset="0"/>
              </a:rPr>
              <a:t> Immunosuppressive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150938" y="500042"/>
            <a:ext cx="7764462" cy="2347912"/>
          </a:xfrm>
          <a:prstGeom prst="rect">
            <a:avLst/>
          </a:prstGeom>
          <a:noFill/>
          <a:ln w="9525">
            <a:noFill/>
            <a:miter lim="800000"/>
            <a:headEnd/>
            <a:tailEnd/>
          </a:ln>
        </p:spPr>
        <p:txBody>
          <a:bodyPr wrap="none">
            <a:spAutoFit/>
          </a:bodyPr>
          <a:lstStyle/>
          <a:p>
            <a:pPr algn="ctr"/>
            <a:r>
              <a:rPr lang="en-GB" sz="3600" b="1" dirty="0">
                <a:solidFill>
                  <a:srgbClr val="0000FF"/>
                </a:solidFill>
                <a:latin typeface="Comic Sans MS" pitchFamily="66" charset="0"/>
              </a:rPr>
              <a:t>Rheumatology</a:t>
            </a:r>
          </a:p>
          <a:p>
            <a:pPr algn="ctr"/>
            <a:endParaRPr lang="en-GB" sz="3200" b="1" dirty="0">
              <a:solidFill>
                <a:schemeClr val="bg1"/>
              </a:solidFill>
              <a:latin typeface="Comic Sans MS" pitchFamily="66" charset="0"/>
            </a:endParaRPr>
          </a:p>
          <a:p>
            <a:pPr algn="ctr">
              <a:lnSpc>
                <a:spcPct val="125000"/>
              </a:lnSpc>
            </a:pPr>
            <a:r>
              <a:rPr lang="en-GB" sz="3200" b="1" dirty="0">
                <a:latin typeface="Comic Sans MS" pitchFamily="66" charset="0"/>
              </a:rPr>
              <a:t>Care of young people with challenging </a:t>
            </a:r>
          </a:p>
          <a:p>
            <a:pPr algn="ctr">
              <a:lnSpc>
                <a:spcPct val="125000"/>
              </a:lnSpc>
            </a:pPr>
            <a:r>
              <a:rPr lang="en-GB" sz="3200" b="1" dirty="0">
                <a:latin typeface="Comic Sans MS" pitchFamily="66" charset="0"/>
              </a:rPr>
              <a:t>multisystem</a:t>
            </a:r>
            <a:r>
              <a:rPr lang="en-GB" sz="3200" b="1" dirty="0">
                <a:solidFill>
                  <a:schemeClr val="bg1"/>
                </a:solidFill>
                <a:latin typeface="Comic Sans MS" pitchFamily="66" charset="0"/>
              </a:rPr>
              <a:t> </a:t>
            </a:r>
            <a:r>
              <a:rPr lang="en-GB" sz="3200" b="1" dirty="0">
                <a:latin typeface="Comic Sans MS" pitchFamily="66" charset="0"/>
              </a:rPr>
              <a:t>diseases </a:t>
            </a:r>
          </a:p>
        </p:txBody>
      </p:sp>
      <p:pic>
        <p:nvPicPr>
          <p:cNvPr id="5" name="Picture 3" descr="17134"/>
          <p:cNvPicPr>
            <a:picLocks noChangeAspect="1" noChangeArrowheads="1"/>
          </p:cNvPicPr>
          <p:nvPr/>
        </p:nvPicPr>
        <p:blipFill>
          <a:blip r:embed="rId2"/>
          <a:srcRect/>
          <a:stretch>
            <a:fillRect/>
          </a:stretch>
        </p:blipFill>
        <p:spPr bwMode="auto">
          <a:xfrm>
            <a:off x="3302000" y="3525857"/>
            <a:ext cx="3362325" cy="2689225"/>
          </a:xfrm>
          <a:prstGeom prst="rect">
            <a:avLst/>
          </a:prstGeom>
          <a:noFill/>
          <a:ln w="9525">
            <a:solidFill>
              <a:srgbClr val="0000FF"/>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3630613" y="2492375"/>
            <a:ext cx="3033712" cy="701675"/>
          </a:xfrm>
          <a:prstGeom prst="rect">
            <a:avLst/>
          </a:prstGeom>
          <a:noFill/>
          <a:ln w="9525">
            <a:noFill/>
            <a:miter lim="800000"/>
            <a:headEnd/>
            <a:tailEnd/>
          </a:ln>
        </p:spPr>
        <p:txBody>
          <a:bodyPr wrap="none">
            <a:spAutoFit/>
          </a:bodyPr>
          <a:lstStyle/>
          <a:p>
            <a:r>
              <a:rPr lang="en-GB" sz="4000" b="1">
                <a:solidFill>
                  <a:srgbClr val="0000FF"/>
                </a:solidFill>
                <a:latin typeface="Arial" charset="0"/>
              </a:rPr>
              <a:t>DIAGNOSIS</a:t>
            </a:r>
            <a:endParaRPr lang="en-US" sz="4000" b="1">
              <a:solidFill>
                <a:srgbClr val="0000FF"/>
              </a:solidFill>
              <a:latin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7352" y="2500306"/>
            <a:ext cx="6405921" cy="461665"/>
          </a:xfrm>
          <a:prstGeom prst="rect">
            <a:avLst/>
          </a:prstGeom>
          <a:noFill/>
        </p:spPr>
        <p:txBody>
          <a:bodyPr wrap="none" rtlCol="0">
            <a:spAutoFit/>
          </a:bodyPr>
          <a:lstStyle/>
          <a:p>
            <a:r>
              <a:rPr lang="en-GB" b="1" dirty="0" smtClean="0"/>
              <a:t>Extra slides for interest and to aid revision</a:t>
            </a:r>
            <a:endParaRPr lang="en-GB"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444500" y="1916113"/>
            <a:ext cx="9418638" cy="3565525"/>
          </a:xfrm>
          <a:prstGeom prst="rect">
            <a:avLst/>
          </a:prstGeom>
          <a:noFill/>
          <a:ln w="9525">
            <a:noFill/>
            <a:miter lim="800000"/>
            <a:headEnd/>
            <a:tailEnd/>
          </a:ln>
        </p:spPr>
        <p:txBody>
          <a:bodyPr>
            <a:spAutoFit/>
          </a:bodyPr>
          <a:lstStyle/>
          <a:p>
            <a:pPr eaLnBrk="1" hangingPunct="1"/>
            <a:r>
              <a:rPr lang="en-GB" b="1" u="sng">
                <a:solidFill>
                  <a:srgbClr val="0000FF"/>
                </a:solidFill>
                <a:latin typeface="Arial" charset="0"/>
              </a:rPr>
              <a:t>Antibody</a:t>
            </a:r>
            <a:r>
              <a:rPr lang="en-GB">
                <a:solidFill>
                  <a:srgbClr val="0000FF"/>
                </a:solidFill>
                <a:latin typeface="Arial" charset="0"/>
              </a:rPr>
              <a:t>			</a:t>
            </a:r>
            <a:r>
              <a:rPr lang="en-GB" b="1" u="sng">
                <a:solidFill>
                  <a:srgbClr val="0000FF"/>
                </a:solidFill>
                <a:latin typeface="Arial" charset="0"/>
              </a:rPr>
              <a:t>Clinical interpretation</a:t>
            </a:r>
            <a:endParaRPr lang="en-GB" b="1">
              <a:solidFill>
                <a:srgbClr val="0000FF"/>
              </a:solidFill>
              <a:latin typeface="Arial" charset="0"/>
            </a:endParaRPr>
          </a:p>
          <a:p>
            <a:pPr eaLnBrk="1" hangingPunct="1"/>
            <a:endParaRPr lang="en-GB" b="1">
              <a:latin typeface="Arial" charset="0"/>
            </a:endParaRPr>
          </a:p>
          <a:p>
            <a:pPr eaLnBrk="1" hangingPunct="1"/>
            <a:r>
              <a:rPr lang="en-GB" sz="2000" b="1">
                <a:latin typeface="Arial" charset="0"/>
              </a:rPr>
              <a:t>ANA</a:t>
            </a:r>
            <a:r>
              <a:rPr lang="en-GB" sz="2000">
                <a:latin typeface="Arial" charset="0"/>
              </a:rPr>
              <a:t>				Autoimmune diseases, chronic infection</a:t>
            </a:r>
          </a:p>
          <a:p>
            <a:pPr eaLnBrk="1" hangingPunct="1"/>
            <a:r>
              <a:rPr lang="en-GB" sz="2000">
                <a:latin typeface="Arial" charset="0"/>
              </a:rPr>
              <a:t>				drugs and ageing</a:t>
            </a:r>
            <a:endParaRPr lang="en-GB" sz="2000" b="1">
              <a:latin typeface="Arial" charset="0"/>
            </a:endParaRPr>
          </a:p>
          <a:p>
            <a:pPr eaLnBrk="1" hangingPunct="1"/>
            <a:endParaRPr lang="en-GB" sz="2000" b="1">
              <a:latin typeface="Arial" charset="0"/>
            </a:endParaRPr>
          </a:p>
          <a:p>
            <a:pPr eaLnBrk="1" hangingPunct="1"/>
            <a:r>
              <a:rPr lang="en-GB" sz="2000" b="1">
                <a:latin typeface="Arial" charset="0"/>
              </a:rPr>
              <a:t>dsDNA</a:t>
            </a:r>
            <a:r>
              <a:rPr lang="en-GB" sz="2000">
                <a:latin typeface="Arial" charset="0"/>
              </a:rPr>
              <a:t>				SLE, rarely others</a:t>
            </a:r>
            <a:endParaRPr lang="en-GB" sz="2000" b="1">
              <a:latin typeface="Arial" charset="0"/>
            </a:endParaRPr>
          </a:p>
          <a:p>
            <a:pPr eaLnBrk="1" hangingPunct="1"/>
            <a:endParaRPr lang="en-GB" sz="2000" b="1">
              <a:latin typeface="Arial" charset="0"/>
            </a:endParaRPr>
          </a:p>
          <a:p>
            <a:pPr eaLnBrk="1" hangingPunct="1"/>
            <a:r>
              <a:rPr lang="en-GB" sz="2000" b="1">
                <a:latin typeface="Arial" charset="0"/>
              </a:rPr>
              <a:t>Cardiolipin/phospholipid 	</a:t>
            </a:r>
            <a:r>
              <a:rPr lang="en-GB" sz="2000">
                <a:latin typeface="Arial" charset="0"/>
              </a:rPr>
              <a:t>Recurrent abortion &amp; thrombosis</a:t>
            </a:r>
            <a:endParaRPr lang="en-GB" sz="2000" b="1">
              <a:latin typeface="Arial" charset="0"/>
            </a:endParaRPr>
          </a:p>
          <a:p>
            <a:pPr eaLnBrk="1" hangingPunct="1"/>
            <a:r>
              <a:rPr lang="en-GB" sz="2000">
                <a:latin typeface="Arial" charset="0"/>
              </a:rPr>
              <a:t>				SLE, RA, MCTD, Scleroderma</a:t>
            </a:r>
            <a:endParaRPr lang="en-GB" sz="2000" b="1">
              <a:latin typeface="Arial" charset="0"/>
            </a:endParaRPr>
          </a:p>
          <a:p>
            <a:pPr eaLnBrk="1" hangingPunct="1"/>
            <a:endParaRPr lang="en-GB" sz="2000" b="1">
              <a:latin typeface="Arial" charset="0"/>
            </a:endParaRPr>
          </a:p>
          <a:p>
            <a:pPr eaLnBrk="1" hangingPunct="1"/>
            <a:r>
              <a:rPr lang="en-GB" sz="2000" b="1">
                <a:latin typeface="Arial" charset="0"/>
              </a:rPr>
              <a:t>Histones			</a:t>
            </a:r>
            <a:r>
              <a:rPr lang="en-GB" sz="2000">
                <a:latin typeface="Arial" charset="0"/>
              </a:rPr>
              <a:t>Drug-induced lupus</a:t>
            </a:r>
            <a:endParaRPr lang="en-US" sz="2000">
              <a:latin typeface="Arial" charset="0"/>
            </a:endParaRPr>
          </a:p>
        </p:txBody>
      </p:sp>
      <p:sp>
        <p:nvSpPr>
          <p:cNvPr id="10243" name="Rectangle 3"/>
          <p:cNvSpPr>
            <a:spLocks noChangeArrowheads="1"/>
          </p:cNvSpPr>
          <p:nvPr/>
        </p:nvSpPr>
        <p:spPr bwMode="auto">
          <a:xfrm>
            <a:off x="514350" y="274638"/>
            <a:ext cx="9258300" cy="1143000"/>
          </a:xfrm>
          <a:prstGeom prst="rect">
            <a:avLst/>
          </a:prstGeom>
          <a:noFill/>
          <a:ln w="9525">
            <a:noFill/>
            <a:miter lim="800000"/>
            <a:headEnd/>
            <a:tailEnd/>
          </a:ln>
        </p:spPr>
        <p:txBody>
          <a:bodyPr anchor="ctr"/>
          <a:lstStyle/>
          <a:p>
            <a:pPr algn="ctr"/>
            <a:r>
              <a:rPr lang="en-GB" sz="3200" b="1">
                <a:solidFill>
                  <a:srgbClr val="0000FF"/>
                </a:solidFill>
                <a:latin typeface="Arial" charset="0"/>
              </a:rPr>
              <a:t>Autoantibodies &amp; Connective tissue diseases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444500" y="1343025"/>
            <a:ext cx="9640888" cy="4749800"/>
          </a:xfrm>
          <a:prstGeom prst="rect">
            <a:avLst/>
          </a:prstGeom>
          <a:noFill/>
          <a:ln w="9525">
            <a:noFill/>
            <a:miter lim="800000"/>
            <a:headEnd/>
            <a:tailEnd/>
          </a:ln>
        </p:spPr>
        <p:txBody>
          <a:bodyPr>
            <a:spAutoFit/>
          </a:bodyPr>
          <a:lstStyle/>
          <a:p>
            <a:pPr eaLnBrk="1" hangingPunct="1">
              <a:lnSpc>
                <a:spcPct val="85000"/>
              </a:lnSpc>
            </a:pPr>
            <a:r>
              <a:rPr lang="en-GB" sz="2000" b="1">
                <a:latin typeface="Arial" charset="0"/>
              </a:rPr>
              <a:t>Ro (SSA)</a:t>
            </a:r>
            <a:r>
              <a:rPr lang="en-GB" sz="2000">
                <a:latin typeface="Arial" charset="0"/>
              </a:rPr>
              <a:t>			Primary Sjögren`s, SLE, congenital H.B.</a:t>
            </a:r>
          </a:p>
          <a:p>
            <a:pPr eaLnBrk="1" hangingPunct="1">
              <a:lnSpc>
                <a:spcPct val="85000"/>
              </a:lnSpc>
            </a:pPr>
            <a:endParaRPr lang="en-GB" sz="2000" b="1">
              <a:latin typeface="Arial" charset="0"/>
            </a:endParaRPr>
          </a:p>
          <a:p>
            <a:pPr eaLnBrk="1" hangingPunct="1">
              <a:lnSpc>
                <a:spcPct val="85000"/>
              </a:lnSpc>
            </a:pPr>
            <a:r>
              <a:rPr lang="en-GB" sz="2000" b="1">
                <a:latin typeface="Arial" charset="0"/>
              </a:rPr>
              <a:t>LA (SSB)</a:t>
            </a:r>
            <a:r>
              <a:rPr lang="en-GB" sz="2000">
                <a:latin typeface="Arial" charset="0"/>
              </a:rPr>
              <a:t>			As with anti-Ro</a:t>
            </a:r>
          </a:p>
          <a:p>
            <a:pPr eaLnBrk="1" hangingPunct="1">
              <a:lnSpc>
                <a:spcPct val="85000"/>
              </a:lnSpc>
            </a:pPr>
            <a:endParaRPr lang="en-GB" sz="2000" b="1">
              <a:latin typeface="Arial" charset="0"/>
            </a:endParaRPr>
          </a:p>
          <a:p>
            <a:pPr eaLnBrk="1" hangingPunct="1">
              <a:lnSpc>
                <a:spcPct val="85000"/>
              </a:lnSpc>
            </a:pPr>
            <a:r>
              <a:rPr lang="en-GB" sz="2000" b="1">
                <a:latin typeface="Arial" charset="0"/>
              </a:rPr>
              <a:t>Sm</a:t>
            </a:r>
            <a:r>
              <a:rPr lang="en-GB" sz="2000">
                <a:latin typeface="Arial" charset="0"/>
              </a:rPr>
              <a:t>				SLE</a:t>
            </a:r>
            <a:endParaRPr lang="en-GB" sz="2000" b="1">
              <a:latin typeface="Arial" charset="0"/>
            </a:endParaRPr>
          </a:p>
          <a:p>
            <a:pPr eaLnBrk="1" hangingPunct="1">
              <a:lnSpc>
                <a:spcPct val="85000"/>
              </a:lnSpc>
            </a:pPr>
            <a:endParaRPr lang="en-GB" sz="2000" b="1">
              <a:latin typeface="Arial" charset="0"/>
            </a:endParaRPr>
          </a:p>
          <a:p>
            <a:pPr eaLnBrk="1" hangingPunct="1">
              <a:lnSpc>
                <a:spcPct val="85000"/>
              </a:lnSpc>
            </a:pPr>
            <a:r>
              <a:rPr lang="en-GB" sz="2000" b="1">
                <a:latin typeface="Arial" charset="0"/>
              </a:rPr>
              <a:t>U1RNP</a:t>
            </a:r>
            <a:r>
              <a:rPr lang="en-GB" sz="2000">
                <a:latin typeface="Arial" charset="0"/>
              </a:rPr>
              <a:t>				MCTD and some SLE</a:t>
            </a:r>
            <a:endParaRPr lang="en-GB" sz="2000" b="1">
              <a:latin typeface="Arial" charset="0"/>
            </a:endParaRPr>
          </a:p>
          <a:p>
            <a:pPr eaLnBrk="1" hangingPunct="1">
              <a:lnSpc>
                <a:spcPct val="85000"/>
              </a:lnSpc>
            </a:pPr>
            <a:endParaRPr lang="en-GB" sz="2000" b="1">
              <a:latin typeface="Arial" charset="0"/>
            </a:endParaRPr>
          </a:p>
          <a:p>
            <a:pPr eaLnBrk="1" hangingPunct="1">
              <a:lnSpc>
                <a:spcPct val="85000"/>
              </a:lnSpc>
            </a:pPr>
            <a:r>
              <a:rPr lang="en-GB" sz="2000" b="1">
                <a:latin typeface="Arial" charset="0"/>
              </a:rPr>
              <a:t>Jo-1, PL-7, PL-12</a:t>
            </a:r>
            <a:r>
              <a:rPr lang="en-GB" sz="2000">
                <a:latin typeface="Arial" charset="0"/>
              </a:rPr>
              <a:t>		Myositis and fibrosing alveolitis with 						Raynaud`s, sicca, arthralgias</a:t>
            </a:r>
            <a:endParaRPr lang="en-GB" sz="2000" b="1">
              <a:latin typeface="Arial" charset="0"/>
            </a:endParaRPr>
          </a:p>
          <a:p>
            <a:pPr eaLnBrk="1" hangingPunct="1">
              <a:lnSpc>
                <a:spcPct val="85000"/>
              </a:lnSpc>
            </a:pPr>
            <a:endParaRPr lang="en-GB" sz="2000" b="1">
              <a:latin typeface="Arial" charset="0"/>
            </a:endParaRPr>
          </a:p>
          <a:p>
            <a:pPr eaLnBrk="1" hangingPunct="1">
              <a:lnSpc>
                <a:spcPct val="85000"/>
              </a:lnSpc>
            </a:pPr>
            <a:r>
              <a:rPr lang="en-GB" sz="2000" b="1">
                <a:latin typeface="Arial" charset="0"/>
              </a:rPr>
              <a:t>Ku</a:t>
            </a:r>
            <a:r>
              <a:rPr lang="en-GB" sz="2000">
                <a:latin typeface="Arial" charset="0"/>
              </a:rPr>
              <a:t>				SLE, myositis-scleroderma overlap </a:t>
            </a:r>
          </a:p>
          <a:p>
            <a:pPr eaLnBrk="1" hangingPunct="1">
              <a:lnSpc>
                <a:spcPct val="85000"/>
              </a:lnSpc>
            </a:pPr>
            <a:endParaRPr lang="en-GB" sz="2000" b="1">
              <a:latin typeface="Arial" charset="0"/>
            </a:endParaRPr>
          </a:p>
          <a:p>
            <a:pPr eaLnBrk="1" hangingPunct="1">
              <a:lnSpc>
                <a:spcPct val="85000"/>
              </a:lnSpc>
            </a:pPr>
            <a:r>
              <a:rPr lang="en-GB" sz="2000" b="1">
                <a:latin typeface="Arial" charset="0"/>
              </a:rPr>
              <a:t>PM-Scl </a:t>
            </a:r>
            <a:r>
              <a:rPr lang="en-GB" sz="2000">
                <a:latin typeface="Arial" charset="0"/>
              </a:rPr>
              <a:t>			Myositis-scleroderma overlap</a:t>
            </a:r>
            <a:endParaRPr lang="en-GB" sz="2000" b="1">
              <a:latin typeface="Arial" charset="0"/>
            </a:endParaRPr>
          </a:p>
          <a:p>
            <a:pPr eaLnBrk="1" hangingPunct="1">
              <a:lnSpc>
                <a:spcPct val="85000"/>
              </a:lnSpc>
            </a:pPr>
            <a:r>
              <a:rPr lang="en-GB" sz="2000" b="1">
                <a:latin typeface="Arial" charset="0"/>
              </a:rPr>
              <a:t>Scl-70 				</a:t>
            </a:r>
            <a:r>
              <a:rPr lang="en-GB" sz="2000">
                <a:latin typeface="Arial" charset="0"/>
              </a:rPr>
              <a:t>Diffuse cutaneous scleroderma) </a:t>
            </a:r>
            <a:endParaRPr lang="en-GB" sz="2000" b="1">
              <a:latin typeface="Arial" charset="0"/>
            </a:endParaRPr>
          </a:p>
          <a:p>
            <a:pPr eaLnBrk="1" hangingPunct="1">
              <a:lnSpc>
                <a:spcPct val="85000"/>
              </a:lnSpc>
            </a:pPr>
            <a:r>
              <a:rPr lang="en-GB" sz="2000" b="1">
                <a:latin typeface="Arial" charset="0"/>
              </a:rPr>
              <a:t>(topoisomerase-1)</a:t>
            </a:r>
          </a:p>
          <a:p>
            <a:pPr eaLnBrk="1" hangingPunct="1">
              <a:lnSpc>
                <a:spcPct val="85000"/>
              </a:lnSpc>
            </a:pPr>
            <a:endParaRPr lang="en-GB" sz="2000" b="1">
              <a:latin typeface="Arial" charset="0"/>
            </a:endParaRPr>
          </a:p>
          <a:p>
            <a:pPr eaLnBrk="1" hangingPunct="1">
              <a:lnSpc>
                <a:spcPct val="85000"/>
              </a:lnSpc>
            </a:pPr>
            <a:r>
              <a:rPr lang="en-GB" sz="2000" b="1">
                <a:latin typeface="Arial" charset="0"/>
              </a:rPr>
              <a:t>Centromere</a:t>
            </a:r>
            <a:r>
              <a:rPr lang="en-GB" sz="2000">
                <a:latin typeface="Arial" charset="0"/>
              </a:rPr>
              <a:t>			Limited cutaneous scleroderma</a:t>
            </a:r>
            <a:endParaRPr lang="en-US" sz="2000">
              <a:latin typeface="Arial" charset="0"/>
            </a:endParaRPr>
          </a:p>
        </p:txBody>
      </p:sp>
      <p:sp>
        <p:nvSpPr>
          <p:cNvPr id="11267" name="Rectangle 3"/>
          <p:cNvSpPr>
            <a:spLocks noChangeArrowheads="1"/>
          </p:cNvSpPr>
          <p:nvPr/>
        </p:nvSpPr>
        <p:spPr bwMode="auto">
          <a:xfrm>
            <a:off x="422275" y="115888"/>
            <a:ext cx="9258300" cy="1143000"/>
          </a:xfrm>
          <a:prstGeom prst="rect">
            <a:avLst/>
          </a:prstGeom>
          <a:noFill/>
          <a:ln w="9525">
            <a:noFill/>
            <a:miter lim="800000"/>
            <a:headEnd/>
            <a:tailEnd/>
          </a:ln>
        </p:spPr>
        <p:txBody>
          <a:bodyPr anchor="ctr"/>
          <a:lstStyle/>
          <a:p>
            <a:pPr algn="ctr"/>
            <a:r>
              <a:rPr lang="en-GB" sz="3200" b="1">
                <a:solidFill>
                  <a:srgbClr val="0000FF"/>
                </a:solidFill>
                <a:latin typeface="Arial" charset="0"/>
              </a:rPr>
              <a:t>Autoantibodies &amp; extractable nuclear Ags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501650" y="341313"/>
            <a:ext cx="9258300" cy="1143000"/>
          </a:xfrm>
        </p:spPr>
        <p:txBody>
          <a:bodyPr/>
          <a:lstStyle/>
          <a:p>
            <a:r>
              <a:rPr lang="en-US" sz="3200" b="1" smtClean="0">
                <a:solidFill>
                  <a:srgbClr val="0000FF"/>
                </a:solidFill>
                <a:latin typeface="Arial" charset="0"/>
              </a:rPr>
              <a:t>Significance of tRNA synthetase &amp; PM/Scl Abs</a:t>
            </a:r>
          </a:p>
        </p:txBody>
      </p:sp>
      <p:sp>
        <p:nvSpPr>
          <p:cNvPr id="51203" name="Rectangle 3"/>
          <p:cNvSpPr>
            <a:spLocks noGrp="1" noChangeArrowheads="1"/>
          </p:cNvSpPr>
          <p:nvPr>
            <p:ph type="body" idx="1"/>
          </p:nvPr>
        </p:nvSpPr>
        <p:spPr>
          <a:xfrm>
            <a:off x="898525" y="1557338"/>
            <a:ext cx="9501188" cy="4525962"/>
          </a:xfrm>
        </p:spPr>
        <p:txBody>
          <a:bodyPr/>
          <a:lstStyle/>
          <a:p>
            <a:pPr>
              <a:lnSpc>
                <a:spcPct val="135000"/>
              </a:lnSpc>
            </a:pPr>
            <a:r>
              <a:rPr lang="en-US" sz="2800" b="1" smtClean="0">
                <a:latin typeface="Arial" charset="0"/>
              </a:rPr>
              <a:t>Both are markers for polymyositis</a:t>
            </a:r>
          </a:p>
          <a:p>
            <a:pPr>
              <a:lnSpc>
                <a:spcPct val="135000"/>
              </a:lnSpc>
            </a:pPr>
            <a:r>
              <a:rPr lang="en-US" sz="2800" b="1" smtClean="0">
                <a:latin typeface="Arial" charset="0"/>
              </a:rPr>
              <a:t>Diseases are clinically similar and to MCTD </a:t>
            </a:r>
          </a:p>
          <a:p>
            <a:pPr>
              <a:lnSpc>
                <a:spcPct val="135000"/>
              </a:lnSpc>
            </a:pPr>
            <a:r>
              <a:rPr lang="en-US" sz="2800" b="1" smtClean="0">
                <a:latin typeface="Arial" charset="0"/>
              </a:rPr>
              <a:t>Neither are screening tests</a:t>
            </a:r>
          </a:p>
          <a:p>
            <a:pPr>
              <a:lnSpc>
                <a:spcPct val="135000"/>
              </a:lnSpc>
            </a:pPr>
            <a:r>
              <a:rPr lang="en-US" sz="2800" b="1" smtClean="0">
                <a:latin typeface="Arial" charset="0"/>
              </a:rPr>
              <a:t>Prognosis of PM/Scl better than tRNA synthetase</a:t>
            </a:r>
          </a:p>
          <a:p>
            <a:pPr>
              <a:lnSpc>
                <a:spcPct val="135000"/>
              </a:lnSpc>
            </a:pPr>
            <a:r>
              <a:rPr lang="en-US" sz="2800" b="1" smtClean="0">
                <a:latin typeface="Arial" charset="0"/>
              </a:rPr>
              <a:t>Pulmonary fibrosis common in both</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71525" y="404813"/>
            <a:ext cx="8743950" cy="1143000"/>
          </a:xfrm>
        </p:spPr>
        <p:txBody>
          <a:bodyPr/>
          <a:lstStyle/>
          <a:p>
            <a:r>
              <a:rPr lang="en-GB" sz="3600" b="1" smtClean="0">
                <a:solidFill>
                  <a:srgbClr val="0000FF"/>
                </a:solidFill>
                <a:latin typeface="Arial" charset="0"/>
              </a:rPr>
              <a:t>Clinical features of patients with antibodies to U1RNP</a:t>
            </a:r>
          </a:p>
        </p:txBody>
      </p:sp>
      <p:sp>
        <p:nvSpPr>
          <p:cNvPr id="52227" name="Rectangle 3"/>
          <p:cNvSpPr>
            <a:spLocks noGrp="1" noChangeArrowheads="1"/>
          </p:cNvSpPr>
          <p:nvPr>
            <p:ph type="body" idx="1"/>
          </p:nvPr>
        </p:nvSpPr>
        <p:spPr>
          <a:xfrm>
            <a:off x="1223963" y="1844675"/>
            <a:ext cx="8743950" cy="4114800"/>
          </a:xfrm>
        </p:spPr>
        <p:txBody>
          <a:bodyPr/>
          <a:lstStyle/>
          <a:p>
            <a:pPr marL="285750" indent="-285750">
              <a:lnSpc>
                <a:spcPct val="90000"/>
              </a:lnSpc>
              <a:buFontTx/>
              <a:buNone/>
            </a:pPr>
            <a:r>
              <a:rPr lang="en-GB" sz="2400" smtClean="0">
                <a:latin typeface="Arial" charset="0"/>
              </a:rPr>
              <a:t>      				   </a:t>
            </a:r>
            <a:r>
              <a:rPr lang="en-GB" sz="2000" b="1" smtClean="0">
                <a:latin typeface="Arial" charset="0"/>
              </a:rPr>
              <a:t>% involvement</a:t>
            </a:r>
          </a:p>
          <a:p>
            <a:pPr marL="285750" indent="-285750">
              <a:lnSpc>
                <a:spcPct val="90000"/>
              </a:lnSpc>
            </a:pPr>
            <a:r>
              <a:rPr lang="en-GB" sz="2000" smtClean="0">
                <a:latin typeface="Arial" charset="0"/>
              </a:rPr>
              <a:t>Arthritis/ arthralgia			95</a:t>
            </a:r>
          </a:p>
          <a:p>
            <a:pPr marL="285750" indent="-285750">
              <a:lnSpc>
                <a:spcPct val="90000"/>
              </a:lnSpc>
            </a:pPr>
            <a:r>
              <a:rPr lang="en-GB" sz="2000" smtClean="0">
                <a:latin typeface="Arial" charset="0"/>
              </a:rPr>
              <a:t>Raynauds				85</a:t>
            </a:r>
          </a:p>
          <a:p>
            <a:pPr marL="285750" indent="-285750">
              <a:lnSpc>
                <a:spcPct val="90000"/>
              </a:lnSpc>
            </a:pPr>
            <a:r>
              <a:rPr lang="en-GB" sz="2000" smtClean="0">
                <a:latin typeface="Arial" charset="0"/>
              </a:rPr>
              <a:t>Oesophageal involvement		67</a:t>
            </a:r>
          </a:p>
          <a:p>
            <a:pPr marL="285750" indent="-285750">
              <a:lnSpc>
                <a:spcPct val="90000"/>
              </a:lnSpc>
            </a:pPr>
            <a:r>
              <a:rPr lang="en-GB" sz="2000" smtClean="0">
                <a:latin typeface="Arial" charset="0"/>
              </a:rPr>
              <a:t>Impaired lung diffusion		67</a:t>
            </a:r>
          </a:p>
          <a:p>
            <a:pPr marL="285750" indent="-285750">
              <a:lnSpc>
                <a:spcPct val="90000"/>
              </a:lnSpc>
            </a:pPr>
            <a:r>
              <a:rPr lang="en-GB" sz="2000" smtClean="0">
                <a:latin typeface="Arial" charset="0"/>
              </a:rPr>
              <a:t>Swollen hands			66</a:t>
            </a:r>
          </a:p>
          <a:p>
            <a:pPr marL="285750" indent="-285750">
              <a:lnSpc>
                <a:spcPct val="90000"/>
              </a:lnSpc>
            </a:pPr>
            <a:r>
              <a:rPr lang="en-GB" sz="2000" smtClean="0">
                <a:latin typeface="Arial" charset="0"/>
              </a:rPr>
              <a:t>Myositis				63</a:t>
            </a:r>
          </a:p>
          <a:p>
            <a:pPr marL="285750" indent="-285750">
              <a:lnSpc>
                <a:spcPct val="90000"/>
              </a:lnSpc>
            </a:pPr>
            <a:r>
              <a:rPr lang="en-GB" sz="2000" smtClean="0">
                <a:latin typeface="Arial" charset="0"/>
              </a:rPr>
              <a:t>Scleroderma				33			</a:t>
            </a:r>
          </a:p>
          <a:p>
            <a:pPr marL="285750" indent="-285750">
              <a:lnSpc>
                <a:spcPct val="90000"/>
              </a:lnSpc>
            </a:pPr>
            <a:r>
              <a:rPr lang="en-GB" sz="2000" smtClean="0">
                <a:latin typeface="Arial" charset="0"/>
              </a:rPr>
              <a:t>Serositis				27</a:t>
            </a:r>
          </a:p>
          <a:p>
            <a:pPr marL="285750" indent="-285750">
              <a:lnSpc>
                <a:spcPct val="90000"/>
              </a:lnSpc>
            </a:pPr>
            <a:r>
              <a:rPr lang="en-GB" sz="2000" smtClean="0">
                <a:latin typeface="Arial" charset="0"/>
              </a:rPr>
              <a:t>Renal disease			10</a:t>
            </a:r>
          </a:p>
          <a:p>
            <a:pPr marL="285750" indent="-285750">
              <a:lnSpc>
                <a:spcPct val="90000"/>
              </a:lnSpc>
            </a:pPr>
            <a:r>
              <a:rPr lang="en-GB" sz="2000" smtClean="0">
                <a:latin typeface="Arial" charset="0"/>
              </a:rPr>
              <a:t>Cerebral involvement 		10</a:t>
            </a:r>
            <a:endParaRPr lang="en-GB" sz="2400" smtClean="0">
              <a:latin typeface="Arial" charset="0"/>
            </a:endParaRPr>
          </a:p>
          <a:p>
            <a:pPr marL="285750" indent="-285750">
              <a:lnSpc>
                <a:spcPct val="90000"/>
              </a:lnSpc>
            </a:pPr>
            <a:endParaRPr lang="en-GB" sz="2400" smtClean="0">
              <a:latin typeface="Arial"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t="47636"/>
          <a:stretch>
            <a:fillRect/>
          </a:stretch>
        </p:blipFill>
        <p:spPr bwMode="auto">
          <a:xfrm>
            <a:off x="428625" y="1643063"/>
            <a:ext cx="9512296" cy="3357573"/>
          </a:xfrm>
          <a:prstGeom prst="rect">
            <a:avLst/>
          </a:prstGeom>
          <a:noFill/>
          <a:ln w="9525">
            <a:noFill/>
            <a:miter lim="800000"/>
            <a:headEnd/>
            <a:tailEnd/>
          </a:ln>
        </p:spPr>
      </p:pic>
      <p:sp>
        <p:nvSpPr>
          <p:cNvPr id="19459" name="Text Box 3"/>
          <p:cNvSpPr txBox="1">
            <a:spLocks noChangeArrowheads="1"/>
          </p:cNvSpPr>
          <p:nvPr/>
        </p:nvSpPr>
        <p:spPr bwMode="auto">
          <a:xfrm>
            <a:off x="182563" y="274638"/>
            <a:ext cx="9920287" cy="430212"/>
          </a:xfrm>
          <a:prstGeom prst="rect">
            <a:avLst/>
          </a:prstGeom>
          <a:noFill/>
          <a:ln w="9525">
            <a:noFill/>
            <a:miter lim="800000"/>
            <a:headEnd/>
            <a:tailEnd/>
          </a:ln>
        </p:spPr>
        <p:txBody>
          <a:bodyPr lIns="0" tIns="0" rIns="0" bIns="0" anchor="ctr" anchorCtr="1">
            <a:spAutoFit/>
          </a:bodyPr>
          <a:lstStyle/>
          <a:p>
            <a:pPr algn="ctr" eaLnBrk="1">
              <a:lnSpc>
                <a:spcPct val="97000"/>
              </a:lnSpc>
              <a:buClr>
                <a:srgbClr val="000000"/>
              </a:buClr>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3200" b="1" dirty="0">
                <a:solidFill>
                  <a:srgbClr val="0000FF"/>
                </a:solidFill>
                <a:latin typeface="Arial" charset="0"/>
              </a:rPr>
              <a:t>The fate of apoptotic cells in SLE</a:t>
            </a:r>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63550" y="260350"/>
            <a:ext cx="9144000" cy="1079500"/>
          </a:xfrm>
          <a:prstGeom prst="rect">
            <a:avLst/>
          </a:prstGeom>
          <a:noFill/>
          <a:ln w="9525">
            <a:noFill/>
            <a:miter lim="800000"/>
            <a:headEnd/>
            <a:tailEnd/>
          </a:ln>
        </p:spPr>
        <p:txBody>
          <a:bodyPr>
            <a:spAutoFit/>
          </a:bodyPr>
          <a:lstStyle/>
          <a:p>
            <a:pPr algn="ctr" eaLnBrk="1" hangingPunct="1">
              <a:lnSpc>
                <a:spcPct val="90000"/>
              </a:lnSpc>
              <a:spcBef>
                <a:spcPct val="50000"/>
              </a:spcBef>
            </a:pPr>
            <a:r>
              <a:rPr lang="en-GB" sz="3600" b="1">
                <a:solidFill>
                  <a:srgbClr val="0000FF"/>
                </a:solidFill>
                <a:latin typeface="Arial" charset="0"/>
              </a:rPr>
              <a:t>Comparative survival of limited and diffuse cutaneous SSc subsets</a:t>
            </a:r>
          </a:p>
        </p:txBody>
      </p:sp>
      <p:sp>
        <p:nvSpPr>
          <p:cNvPr id="29699" name="Text Box 3"/>
          <p:cNvSpPr txBox="1">
            <a:spLocks noChangeArrowheads="1"/>
          </p:cNvSpPr>
          <p:nvPr/>
        </p:nvSpPr>
        <p:spPr bwMode="auto">
          <a:xfrm>
            <a:off x="6619875" y="6453188"/>
            <a:ext cx="3492500" cy="336550"/>
          </a:xfrm>
          <a:prstGeom prst="rect">
            <a:avLst/>
          </a:prstGeom>
          <a:noFill/>
          <a:ln w="9525">
            <a:noFill/>
            <a:miter lim="800000"/>
            <a:headEnd/>
            <a:tailEnd/>
          </a:ln>
        </p:spPr>
        <p:txBody>
          <a:bodyPr>
            <a:spAutoFit/>
          </a:bodyPr>
          <a:lstStyle/>
          <a:p>
            <a:pPr algn="r" defTabSz="1235075" eaLnBrk="1" hangingPunct="1">
              <a:spcBef>
                <a:spcPct val="50000"/>
              </a:spcBef>
            </a:pPr>
            <a:r>
              <a:rPr lang="en-GB" sz="1600">
                <a:latin typeface="Arial" charset="0"/>
              </a:rPr>
              <a:t>[RFH SSc cohort data, 2007]</a:t>
            </a:r>
          </a:p>
        </p:txBody>
      </p:sp>
      <p:grpSp>
        <p:nvGrpSpPr>
          <p:cNvPr id="2" name="Group 8"/>
          <p:cNvGrpSpPr>
            <a:grpSpLocks/>
          </p:cNvGrpSpPr>
          <p:nvPr/>
        </p:nvGrpSpPr>
        <p:grpSpPr bwMode="auto">
          <a:xfrm>
            <a:off x="7088188" y="3933825"/>
            <a:ext cx="1368425" cy="1943100"/>
            <a:chOff x="4014" y="2750"/>
            <a:chExt cx="842" cy="1245"/>
          </a:xfrm>
        </p:grpSpPr>
        <p:pic>
          <p:nvPicPr>
            <p:cNvPr id="29761" name="Picture 9"/>
            <p:cNvPicPr>
              <a:picLocks noChangeAspect="1" noChangeArrowheads="1"/>
            </p:cNvPicPr>
            <p:nvPr/>
          </p:nvPicPr>
          <p:blipFill>
            <a:blip r:embed="rId3"/>
            <a:srcRect/>
            <a:stretch>
              <a:fillRect/>
            </a:stretch>
          </p:blipFill>
          <p:spPr bwMode="auto">
            <a:xfrm>
              <a:off x="4014" y="2750"/>
              <a:ext cx="842" cy="1245"/>
            </a:xfrm>
            <a:prstGeom prst="rect">
              <a:avLst/>
            </a:prstGeom>
            <a:noFill/>
            <a:ln w="9525">
              <a:noFill/>
              <a:miter lim="800000"/>
              <a:headEnd/>
              <a:tailEnd/>
            </a:ln>
          </p:spPr>
        </p:pic>
        <p:sp>
          <p:nvSpPr>
            <p:cNvPr id="29762" name="Rectangle 10"/>
            <p:cNvSpPr>
              <a:spLocks noChangeArrowheads="1"/>
            </p:cNvSpPr>
            <p:nvPr/>
          </p:nvSpPr>
          <p:spPr bwMode="auto">
            <a:xfrm>
              <a:off x="4195" y="3249"/>
              <a:ext cx="499" cy="219"/>
            </a:xfrm>
            <a:prstGeom prst="rect">
              <a:avLst/>
            </a:prstGeom>
            <a:solidFill>
              <a:schemeClr val="tx1"/>
            </a:solidFill>
            <a:ln w="9525">
              <a:noFill/>
              <a:miter lim="800000"/>
              <a:headEnd/>
              <a:tailEnd/>
            </a:ln>
          </p:spPr>
          <p:txBody>
            <a:bodyPr wrap="none" anchor="ctr"/>
            <a:lstStyle/>
            <a:p>
              <a:pPr algn="ctr" eaLnBrk="1" hangingPunct="1">
                <a:spcBef>
                  <a:spcPct val="50000"/>
                </a:spcBef>
              </a:pPr>
              <a:endParaRPr lang="en-US" sz="1800">
                <a:latin typeface="Univers" pitchFamily="34" charset="0"/>
              </a:endParaRPr>
            </a:p>
          </p:txBody>
        </p:sp>
      </p:grpSp>
      <p:sp>
        <p:nvSpPr>
          <p:cNvPr id="29701" name="Freeform 11"/>
          <p:cNvSpPr>
            <a:spLocks/>
          </p:cNvSpPr>
          <p:nvPr/>
        </p:nvSpPr>
        <p:spPr bwMode="auto">
          <a:xfrm>
            <a:off x="1801813" y="1789113"/>
            <a:ext cx="5018087" cy="3889375"/>
          </a:xfrm>
          <a:custGeom>
            <a:avLst/>
            <a:gdLst>
              <a:gd name="T0" fmla="*/ 0 w 4010"/>
              <a:gd name="T1" fmla="*/ 0 h 2450"/>
              <a:gd name="T2" fmla="*/ 2147483647 w 4010"/>
              <a:gd name="T3" fmla="*/ 0 h 2450"/>
              <a:gd name="T4" fmla="*/ 0 w 4010"/>
              <a:gd name="T5" fmla="*/ 2147483647 h 2450"/>
              <a:gd name="T6" fmla="*/ 0 w 4010"/>
              <a:gd name="T7" fmla="*/ 0 h 2450"/>
              <a:gd name="T8" fmla="*/ 0 60000 65536"/>
              <a:gd name="T9" fmla="*/ 0 60000 65536"/>
              <a:gd name="T10" fmla="*/ 0 60000 65536"/>
              <a:gd name="T11" fmla="*/ 0 60000 65536"/>
              <a:gd name="T12" fmla="*/ 0 w 4010"/>
              <a:gd name="T13" fmla="*/ 0 h 2450"/>
              <a:gd name="T14" fmla="*/ 4010 w 4010"/>
              <a:gd name="T15" fmla="*/ 2450 h 2450"/>
            </a:gdLst>
            <a:ahLst/>
            <a:cxnLst>
              <a:cxn ang="T8">
                <a:pos x="T0" y="T1"/>
              </a:cxn>
              <a:cxn ang="T9">
                <a:pos x="T2" y="T3"/>
              </a:cxn>
              <a:cxn ang="T10">
                <a:pos x="T4" y="T5"/>
              </a:cxn>
              <a:cxn ang="T11">
                <a:pos x="T6" y="T7"/>
              </a:cxn>
            </a:cxnLst>
            <a:rect l="T12" t="T13" r="T14" b="T15"/>
            <a:pathLst>
              <a:path w="4010" h="2450">
                <a:moveTo>
                  <a:pt x="0" y="0"/>
                </a:moveTo>
                <a:lnTo>
                  <a:pt x="4010" y="0"/>
                </a:lnTo>
                <a:lnTo>
                  <a:pt x="0" y="2450"/>
                </a:lnTo>
                <a:lnTo>
                  <a:pt x="0" y="0"/>
                </a:lnTo>
                <a:close/>
              </a:path>
            </a:pathLst>
          </a:custGeom>
          <a:solidFill>
            <a:srgbClr val="FFFFFF"/>
          </a:solidFill>
          <a:ln w="15875">
            <a:solidFill>
              <a:srgbClr val="FFFFFF"/>
            </a:solidFill>
            <a:round/>
            <a:headEnd/>
            <a:tailEnd/>
          </a:ln>
        </p:spPr>
        <p:txBody>
          <a:bodyPr/>
          <a:lstStyle/>
          <a:p>
            <a:pPr algn="ctr" eaLnBrk="1" hangingPunct="1">
              <a:spcBef>
                <a:spcPct val="50000"/>
              </a:spcBef>
            </a:pPr>
            <a:endParaRPr lang="en-US" sz="1800">
              <a:latin typeface="Univers" pitchFamily="34" charset="0"/>
            </a:endParaRPr>
          </a:p>
        </p:txBody>
      </p:sp>
      <p:sp>
        <p:nvSpPr>
          <p:cNvPr id="29702" name="Line 12"/>
          <p:cNvSpPr>
            <a:spLocks noChangeShapeType="1"/>
          </p:cNvSpPr>
          <p:nvPr/>
        </p:nvSpPr>
        <p:spPr bwMode="auto">
          <a:xfrm>
            <a:off x="6819900" y="5678488"/>
            <a:ext cx="0" cy="79375"/>
          </a:xfrm>
          <a:prstGeom prst="line">
            <a:avLst/>
          </a:prstGeom>
          <a:noFill/>
          <a:ln w="15875">
            <a:solidFill>
              <a:srgbClr val="000000"/>
            </a:solidFill>
            <a:round/>
            <a:headEnd/>
            <a:tailEnd/>
          </a:ln>
        </p:spPr>
        <p:txBody>
          <a:bodyPr/>
          <a:lstStyle/>
          <a:p>
            <a:endParaRPr lang="en-GB"/>
          </a:p>
        </p:txBody>
      </p:sp>
      <p:sp>
        <p:nvSpPr>
          <p:cNvPr id="29703" name="Line 13"/>
          <p:cNvSpPr>
            <a:spLocks noChangeShapeType="1"/>
          </p:cNvSpPr>
          <p:nvPr/>
        </p:nvSpPr>
        <p:spPr bwMode="auto">
          <a:xfrm>
            <a:off x="6481763" y="5678488"/>
            <a:ext cx="0" cy="79375"/>
          </a:xfrm>
          <a:prstGeom prst="line">
            <a:avLst/>
          </a:prstGeom>
          <a:noFill/>
          <a:ln w="15875">
            <a:solidFill>
              <a:srgbClr val="000000"/>
            </a:solidFill>
            <a:round/>
            <a:headEnd/>
            <a:tailEnd/>
          </a:ln>
        </p:spPr>
        <p:txBody>
          <a:bodyPr/>
          <a:lstStyle/>
          <a:p>
            <a:endParaRPr lang="en-GB"/>
          </a:p>
        </p:txBody>
      </p:sp>
      <p:sp>
        <p:nvSpPr>
          <p:cNvPr id="29704" name="Line 14"/>
          <p:cNvSpPr>
            <a:spLocks noChangeShapeType="1"/>
          </p:cNvSpPr>
          <p:nvPr/>
        </p:nvSpPr>
        <p:spPr bwMode="auto">
          <a:xfrm>
            <a:off x="6143625" y="5678488"/>
            <a:ext cx="0" cy="79375"/>
          </a:xfrm>
          <a:prstGeom prst="line">
            <a:avLst/>
          </a:prstGeom>
          <a:noFill/>
          <a:ln w="15875">
            <a:solidFill>
              <a:srgbClr val="000000"/>
            </a:solidFill>
            <a:round/>
            <a:headEnd/>
            <a:tailEnd/>
          </a:ln>
        </p:spPr>
        <p:txBody>
          <a:bodyPr/>
          <a:lstStyle/>
          <a:p>
            <a:endParaRPr lang="en-GB"/>
          </a:p>
        </p:txBody>
      </p:sp>
      <p:sp>
        <p:nvSpPr>
          <p:cNvPr id="29705" name="Line 15"/>
          <p:cNvSpPr>
            <a:spLocks noChangeShapeType="1"/>
          </p:cNvSpPr>
          <p:nvPr/>
        </p:nvSpPr>
        <p:spPr bwMode="auto">
          <a:xfrm>
            <a:off x="5805488" y="5678488"/>
            <a:ext cx="0" cy="79375"/>
          </a:xfrm>
          <a:prstGeom prst="line">
            <a:avLst/>
          </a:prstGeom>
          <a:noFill/>
          <a:ln w="15875">
            <a:solidFill>
              <a:srgbClr val="000000"/>
            </a:solidFill>
            <a:round/>
            <a:headEnd/>
            <a:tailEnd/>
          </a:ln>
        </p:spPr>
        <p:txBody>
          <a:bodyPr/>
          <a:lstStyle/>
          <a:p>
            <a:endParaRPr lang="en-GB"/>
          </a:p>
        </p:txBody>
      </p:sp>
      <p:sp>
        <p:nvSpPr>
          <p:cNvPr id="29706" name="Line 16"/>
          <p:cNvSpPr>
            <a:spLocks noChangeShapeType="1"/>
          </p:cNvSpPr>
          <p:nvPr/>
        </p:nvSpPr>
        <p:spPr bwMode="auto">
          <a:xfrm>
            <a:off x="5481638" y="5678488"/>
            <a:ext cx="0" cy="79375"/>
          </a:xfrm>
          <a:prstGeom prst="line">
            <a:avLst/>
          </a:prstGeom>
          <a:noFill/>
          <a:ln w="15875">
            <a:solidFill>
              <a:srgbClr val="000000"/>
            </a:solidFill>
            <a:round/>
            <a:headEnd/>
            <a:tailEnd/>
          </a:ln>
        </p:spPr>
        <p:txBody>
          <a:bodyPr/>
          <a:lstStyle/>
          <a:p>
            <a:endParaRPr lang="en-GB"/>
          </a:p>
        </p:txBody>
      </p:sp>
      <p:sp>
        <p:nvSpPr>
          <p:cNvPr id="29707" name="Line 17"/>
          <p:cNvSpPr>
            <a:spLocks noChangeShapeType="1"/>
          </p:cNvSpPr>
          <p:nvPr/>
        </p:nvSpPr>
        <p:spPr bwMode="auto">
          <a:xfrm>
            <a:off x="5143500" y="5678488"/>
            <a:ext cx="0" cy="79375"/>
          </a:xfrm>
          <a:prstGeom prst="line">
            <a:avLst/>
          </a:prstGeom>
          <a:noFill/>
          <a:ln w="15875">
            <a:solidFill>
              <a:srgbClr val="000000"/>
            </a:solidFill>
            <a:round/>
            <a:headEnd/>
            <a:tailEnd/>
          </a:ln>
        </p:spPr>
        <p:txBody>
          <a:bodyPr/>
          <a:lstStyle/>
          <a:p>
            <a:endParaRPr lang="en-GB"/>
          </a:p>
        </p:txBody>
      </p:sp>
      <p:sp>
        <p:nvSpPr>
          <p:cNvPr id="29708" name="Line 18"/>
          <p:cNvSpPr>
            <a:spLocks noChangeShapeType="1"/>
          </p:cNvSpPr>
          <p:nvPr/>
        </p:nvSpPr>
        <p:spPr bwMode="auto">
          <a:xfrm>
            <a:off x="4805363" y="5678488"/>
            <a:ext cx="0" cy="79375"/>
          </a:xfrm>
          <a:prstGeom prst="line">
            <a:avLst/>
          </a:prstGeom>
          <a:noFill/>
          <a:ln w="15875">
            <a:solidFill>
              <a:srgbClr val="000000"/>
            </a:solidFill>
            <a:round/>
            <a:headEnd/>
            <a:tailEnd/>
          </a:ln>
        </p:spPr>
        <p:txBody>
          <a:bodyPr/>
          <a:lstStyle/>
          <a:p>
            <a:endParaRPr lang="en-GB"/>
          </a:p>
        </p:txBody>
      </p:sp>
      <p:sp>
        <p:nvSpPr>
          <p:cNvPr id="29709" name="Line 19"/>
          <p:cNvSpPr>
            <a:spLocks noChangeShapeType="1"/>
          </p:cNvSpPr>
          <p:nvPr/>
        </p:nvSpPr>
        <p:spPr bwMode="auto">
          <a:xfrm>
            <a:off x="4479925" y="5678488"/>
            <a:ext cx="0" cy="79375"/>
          </a:xfrm>
          <a:prstGeom prst="line">
            <a:avLst/>
          </a:prstGeom>
          <a:noFill/>
          <a:ln w="15875">
            <a:solidFill>
              <a:srgbClr val="000000"/>
            </a:solidFill>
            <a:round/>
            <a:headEnd/>
            <a:tailEnd/>
          </a:ln>
        </p:spPr>
        <p:txBody>
          <a:bodyPr/>
          <a:lstStyle/>
          <a:p>
            <a:endParaRPr lang="en-GB"/>
          </a:p>
        </p:txBody>
      </p:sp>
      <p:sp>
        <p:nvSpPr>
          <p:cNvPr id="29710" name="Line 20"/>
          <p:cNvSpPr>
            <a:spLocks noChangeShapeType="1"/>
          </p:cNvSpPr>
          <p:nvPr/>
        </p:nvSpPr>
        <p:spPr bwMode="auto">
          <a:xfrm>
            <a:off x="4141788" y="5678488"/>
            <a:ext cx="0" cy="79375"/>
          </a:xfrm>
          <a:prstGeom prst="line">
            <a:avLst/>
          </a:prstGeom>
          <a:noFill/>
          <a:ln w="15875">
            <a:solidFill>
              <a:srgbClr val="000000"/>
            </a:solidFill>
            <a:round/>
            <a:headEnd/>
            <a:tailEnd/>
          </a:ln>
        </p:spPr>
        <p:txBody>
          <a:bodyPr/>
          <a:lstStyle/>
          <a:p>
            <a:endParaRPr lang="en-GB"/>
          </a:p>
        </p:txBody>
      </p:sp>
      <p:sp>
        <p:nvSpPr>
          <p:cNvPr id="29711" name="Line 21"/>
          <p:cNvSpPr>
            <a:spLocks noChangeShapeType="1"/>
          </p:cNvSpPr>
          <p:nvPr/>
        </p:nvSpPr>
        <p:spPr bwMode="auto">
          <a:xfrm>
            <a:off x="3803650" y="5678488"/>
            <a:ext cx="0" cy="79375"/>
          </a:xfrm>
          <a:prstGeom prst="line">
            <a:avLst/>
          </a:prstGeom>
          <a:noFill/>
          <a:ln w="15875">
            <a:solidFill>
              <a:srgbClr val="000000"/>
            </a:solidFill>
            <a:round/>
            <a:headEnd/>
            <a:tailEnd/>
          </a:ln>
        </p:spPr>
        <p:txBody>
          <a:bodyPr/>
          <a:lstStyle/>
          <a:p>
            <a:endParaRPr lang="en-GB"/>
          </a:p>
        </p:txBody>
      </p:sp>
      <p:sp>
        <p:nvSpPr>
          <p:cNvPr id="29712" name="Line 22"/>
          <p:cNvSpPr>
            <a:spLocks noChangeShapeType="1"/>
          </p:cNvSpPr>
          <p:nvPr/>
        </p:nvSpPr>
        <p:spPr bwMode="auto">
          <a:xfrm>
            <a:off x="3478213" y="5678488"/>
            <a:ext cx="0" cy="79375"/>
          </a:xfrm>
          <a:prstGeom prst="line">
            <a:avLst/>
          </a:prstGeom>
          <a:noFill/>
          <a:ln w="15875">
            <a:solidFill>
              <a:srgbClr val="000000"/>
            </a:solidFill>
            <a:round/>
            <a:headEnd/>
            <a:tailEnd/>
          </a:ln>
        </p:spPr>
        <p:txBody>
          <a:bodyPr/>
          <a:lstStyle/>
          <a:p>
            <a:endParaRPr lang="en-GB"/>
          </a:p>
        </p:txBody>
      </p:sp>
      <p:sp>
        <p:nvSpPr>
          <p:cNvPr id="29713" name="Line 23"/>
          <p:cNvSpPr>
            <a:spLocks noChangeShapeType="1"/>
          </p:cNvSpPr>
          <p:nvPr/>
        </p:nvSpPr>
        <p:spPr bwMode="auto">
          <a:xfrm>
            <a:off x="3141663" y="5678488"/>
            <a:ext cx="0" cy="79375"/>
          </a:xfrm>
          <a:prstGeom prst="line">
            <a:avLst/>
          </a:prstGeom>
          <a:noFill/>
          <a:ln w="15875">
            <a:solidFill>
              <a:srgbClr val="000000"/>
            </a:solidFill>
            <a:round/>
            <a:headEnd/>
            <a:tailEnd/>
          </a:ln>
        </p:spPr>
        <p:txBody>
          <a:bodyPr/>
          <a:lstStyle/>
          <a:p>
            <a:endParaRPr lang="en-GB"/>
          </a:p>
        </p:txBody>
      </p:sp>
      <p:sp>
        <p:nvSpPr>
          <p:cNvPr id="29714" name="Line 24"/>
          <p:cNvSpPr>
            <a:spLocks noChangeShapeType="1"/>
          </p:cNvSpPr>
          <p:nvPr/>
        </p:nvSpPr>
        <p:spPr bwMode="auto">
          <a:xfrm>
            <a:off x="2803525" y="5678488"/>
            <a:ext cx="0" cy="79375"/>
          </a:xfrm>
          <a:prstGeom prst="line">
            <a:avLst/>
          </a:prstGeom>
          <a:noFill/>
          <a:ln w="15875">
            <a:solidFill>
              <a:srgbClr val="000000"/>
            </a:solidFill>
            <a:round/>
            <a:headEnd/>
            <a:tailEnd/>
          </a:ln>
        </p:spPr>
        <p:txBody>
          <a:bodyPr/>
          <a:lstStyle/>
          <a:p>
            <a:endParaRPr lang="en-GB"/>
          </a:p>
        </p:txBody>
      </p:sp>
      <p:sp>
        <p:nvSpPr>
          <p:cNvPr id="29715" name="Line 25"/>
          <p:cNvSpPr>
            <a:spLocks noChangeShapeType="1"/>
          </p:cNvSpPr>
          <p:nvPr/>
        </p:nvSpPr>
        <p:spPr bwMode="auto">
          <a:xfrm>
            <a:off x="2465388" y="5678488"/>
            <a:ext cx="0" cy="79375"/>
          </a:xfrm>
          <a:prstGeom prst="line">
            <a:avLst/>
          </a:prstGeom>
          <a:noFill/>
          <a:ln w="15875">
            <a:solidFill>
              <a:srgbClr val="000000"/>
            </a:solidFill>
            <a:round/>
            <a:headEnd/>
            <a:tailEnd/>
          </a:ln>
        </p:spPr>
        <p:txBody>
          <a:bodyPr/>
          <a:lstStyle/>
          <a:p>
            <a:endParaRPr lang="en-GB"/>
          </a:p>
        </p:txBody>
      </p:sp>
      <p:sp>
        <p:nvSpPr>
          <p:cNvPr id="29716" name="Line 26"/>
          <p:cNvSpPr>
            <a:spLocks noChangeShapeType="1"/>
          </p:cNvSpPr>
          <p:nvPr/>
        </p:nvSpPr>
        <p:spPr bwMode="auto">
          <a:xfrm>
            <a:off x="2139950" y="5678488"/>
            <a:ext cx="0" cy="79375"/>
          </a:xfrm>
          <a:prstGeom prst="line">
            <a:avLst/>
          </a:prstGeom>
          <a:noFill/>
          <a:ln w="15875">
            <a:solidFill>
              <a:srgbClr val="000000"/>
            </a:solidFill>
            <a:round/>
            <a:headEnd/>
            <a:tailEnd/>
          </a:ln>
        </p:spPr>
        <p:txBody>
          <a:bodyPr/>
          <a:lstStyle/>
          <a:p>
            <a:endParaRPr lang="en-GB"/>
          </a:p>
        </p:txBody>
      </p:sp>
      <p:sp>
        <p:nvSpPr>
          <p:cNvPr id="29717" name="Line 27"/>
          <p:cNvSpPr>
            <a:spLocks noChangeShapeType="1"/>
          </p:cNvSpPr>
          <p:nvPr/>
        </p:nvSpPr>
        <p:spPr bwMode="auto">
          <a:xfrm>
            <a:off x="1801813" y="5678488"/>
            <a:ext cx="0" cy="79375"/>
          </a:xfrm>
          <a:prstGeom prst="line">
            <a:avLst/>
          </a:prstGeom>
          <a:noFill/>
          <a:ln w="15875">
            <a:solidFill>
              <a:srgbClr val="000000"/>
            </a:solidFill>
            <a:round/>
            <a:headEnd/>
            <a:tailEnd/>
          </a:ln>
        </p:spPr>
        <p:txBody>
          <a:bodyPr/>
          <a:lstStyle/>
          <a:p>
            <a:endParaRPr lang="en-GB"/>
          </a:p>
        </p:txBody>
      </p:sp>
      <p:sp>
        <p:nvSpPr>
          <p:cNvPr id="29718" name="Line 28"/>
          <p:cNvSpPr>
            <a:spLocks noChangeShapeType="1"/>
          </p:cNvSpPr>
          <p:nvPr/>
        </p:nvSpPr>
        <p:spPr bwMode="auto">
          <a:xfrm>
            <a:off x="1801813" y="5678488"/>
            <a:ext cx="5018087" cy="0"/>
          </a:xfrm>
          <a:prstGeom prst="line">
            <a:avLst/>
          </a:prstGeom>
          <a:noFill/>
          <a:ln w="15875">
            <a:solidFill>
              <a:srgbClr val="000000"/>
            </a:solidFill>
            <a:round/>
            <a:headEnd/>
            <a:tailEnd/>
          </a:ln>
        </p:spPr>
        <p:txBody>
          <a:bodyPr/>
          <a:lstStyle/>
          <a:p>
            <a:endParaRPr lang="en-GB"/>
          </a:p>
        </p:txBody>
      </p:sp>
      <p:sp>
        <p:nvSpPr>
          <p:cNvPr id="29719" name="Rectangle 29"/>
          <p:cNvSpPr>
            <a:spLocks noChangeArrowheads="1"/>
          </p:cNvSpPr>
          <p:nvPr/>
        </p:nvSpPr>
        <p:spPr bwMode="auto">
          <a:xfrm>
            <a:off x="6694488" y="5789613"/>
            <a:ext cx="225425"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15</a:t>
            </a:r>
            <a:endParaRPr lang="en-GB" sz="1600" b="1">
              <a:latin typeface="Arial" charset="0"/>
            </a:endParaRPr>
          </a:p>
        </p:txBody>
      </p:sp>
      <p:sp>
        <p:nvSpPr>
          <p:cNvPr id="29720" name="Rectangle 30"/>
          <p:cNvSpPr>
            <a:spLocks noChangeArrowheads="1"/>
          </p:cNvSpPr>
          <p:nvPr/>
        </p:nvSpPr>
        <p:spPr bwMode="auto">
          <a:xfrm>
            <a:off x="6381750" y="5789613"/>
            <a:ext cx="225425"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14</a:t>
            </a:r>
            <a:endParaRPr lang="en-GB" sz="1600" b="1">
              <a:latin typeface="Arial" charset="0"/>
            </a:endParaRPr>
          </a:p>
        </p:txBody>
      </p:sp>
      <p:sp>
        <p:nvSpPr>
          <p:cNvPr id="29721" name="Rectangle 31"/>
          <p:cNvSpPr>
            <a:spLocks noChangeArrowheads="1"/>
          </p:cNvSpPr>
          <p:nvPr/>
        </p:nvSpPr>
        <p:spPr bwMode="auto">
          <a:xfrm>
            <a:off x="6048375" y="5805488"/>
            <a:ext cx="282575"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 13</a:t>
            </a:r>
            <a:endParaRPr lang="en-GB" sz="1600" b="1">
              <a:latin typeface="Arial" charset="0"/>
            </a:endParaRPr>
          </a:p>
        </p:txBody>
      </p:sp>
      <p:sp>
        <p:nvSpPr>
          <p:cNvPr id="29722" name="Rectangle 32"/>
          <p:cNvSpPr>
            <a:spLocks noChangeArrowheads="1"/>
          </p:cNvSpPr>
          <p:nvPr/>
        </p:nvSpPr>
        <p:spPr bwMode="auto">
          <a:xfrm>
            <a:off x="5768975" y="5789613"/>
            <a:ext cx="225425" cy="244475"/>
          </a:xfrm>
          <a:prstGeom prst="rect">
            <a:avLst/>
          </a:prstGeom>
          <a:noFill/>
          <a:ln w="9525">
            <a:noFill/>
            <a:miter lim="800000"/>
            <a:headEnd/>
            <a:tailEnd/>
          </a:ln>
        </p:spPr>
        <p:txBody>
          <a:bodyPr wrap="none" lIns="0" tIns="0" rIns="0" bIns="0">
            <a:spAutoFit/>
          </a:bodyPr>
          <a:lstStyle/>
          <a:p>
            <a:pPr eaLnBrk="1" hangingPunct="1"/>
            <a:r>
              <a:rPr lang="en-GB" sz="1600" b="1">
                <a:latin typeface="Arial" charset="0"/>
              </a:rPr>
              <a:t>12</a:t>
            </a:r>
          </a:p>
        </p:txBody>
      </p:sp>
      <p:sp>
        <p:nvSpPr>
          <p:cNvPr id="29723" name="Rectangle 33"/>
          <p:cNvSpPr>
            <a:spLocks noChangeArrowheads="1"/>
          </p:cNvSpPr>
          <p:nvPr/>
        </p:nvSpPr>
        <p:spPr bwMode="auto">
          <a:xfrm>
            <a:off x="5424488" y="5789613"/>
            <a:ext cx="225425"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11</a:t>
            </a:r>
            <a:endParaRPr lang="en-GB" sz="1600" b="1">
              <a:latin typeface="Arial" charset="0"/>
            </a:endParaRPr>
          </a:p>
        </p:txBody>
      </p:sp>
      <p:sp>
        <p:nvSpPr>
          <p:cNvPr id="29724" name="Rectangle 34"/>
          <p:cNvSpPr>
            <a:spLocks noChangeArrowheads="1"/>
          </p:cNvSpPr>
          <p:nvPr/>
        </p:nvSpPr>
        <p:spPr bwMode="auto">
          <a:xfrm>
            <a:off x="5076825" y="5789613"/>
            <a:ext cx="225425"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10</a:t>
            </a:r>
            <a:endParaRPr lang="en-GB" sz="1600" b="1">
              <a:latin typeface="Arial" charset="0"/>
            </a:endParaRPr>
          </a:p>
        </p:txBody>
      </p:sp>
      <p:sp>
        <p:nvSpPr>
          <p:cNvPr id="29725" name="Rectangle 35"/>
          <p:cNvSpPr>
            <a:spLocks noChangeArrowheads="1"/>
          </p:cNvSpPr>
          <p:nvPr/>
        </p:nvSpPr>
        <p:spPr bwMode="auto">
          <a:xfrm>
            <a:off x="4767263" y="5789613"/>
            <a:ext cx="112712" cy="244475"/>
          </a:xfrm>
          <a:prstGeom prst="rect">
            <a:avLst/>
          </a:prstGeom>
          <a:noFill/>
          <a:ln w="9525">
            <a:noFill/>
            <a:miter lim="800000"/>
            <a:headEnd/>
            <a:tailEnd/>
          </a:ln>
        </p:spPr>
        <p:txBody>
          <a:bodyPr wrap="none" lIns="0" tIns="0" rIns="0" bIns="0">
            <a:spAutoFit/>
          </a:bodyPr>
          <a:lstStyle/>
          <a:p>
            <a:pPr eaLnBrk="1" hangingPunct="1"/>
            <a:r>
              <a:rPr lang="en-GB" sz="1600" b="1">
                <a:latin typeface="Arial" charset="0"/>
              </a:rPr>
              <a:t>9</a:t>
            </a:r>
          </a:p>
        </p:txBody>
      </p:sp>
      <p:sp>
        <p:nvSpPr>
          <p:cNvPr id="29726" name="Rectangle 36"/>
          <p:cNvSpPr>
            <a:spLocks noChangeArrowheads="1"/>
          </p:cNvSpPr>
          <p:nvPr/>
        </p:nvSpPr>
        <p:spPr bwMode="auto">
          <a:xfrm>
            <a:off x="4427538" y="5789613"/>
            <a:ext cx="112712"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8</a:t>
            </a:r>
            <a:endParaRPr lang="en-GB" sz="1600" b="1">
              <a:latin typeface="Arial" charset="0"/>
            </a:endParaRPr>
          </a:p>
        </p:txBody>
      </p:sp>
      <p:sp>
        <p:nvSpPr>
          <p:cNvPr id="29727" name="Rectangle 37"/>
          <p:cNvSpPr>
            <a:spLocks noChangeArrowheads="1"/>
          </p:cNvSpPr>
          <p:nvPr/>
        </p:nvSpPr>
        <p:spPr bwMode="auto">
          <a:xfrm>
            <a:off x="4086225" y="5789613"/>
            <a:ext cx="112713"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7</a:t>
            </a:r>
            <a:endParaRPr lang="en-GB" sz="1600" b="1">
              <a:latin typeface="Arial" charset="0"/>
            </a:endParaRPr>
          </a:p>
        </p:txBody>
      </p:sp>
      <p:sp>
        <p:nvSpPr>
          <p:cNvPr id="29728" name="Rectangle 38"/>
          <p:cNvSpPr>
            <a:spLocks noChangeArrowheads="1"/>
          </p:cNvSpPr>
          <p:nvPr/>
        </p:nvSpPr>
        <p:spPr bwMode="auto">
          <a:xfrm>
            <a:off x="3729038" y="5789613"/>
            <a:ext cx="112712"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6</a:t>
            </a:r>
            <a:endParaRPr lang="en-GB" sz="1600" b="1">
              <a:latin typeface="Arial" charset="0"/>
            </a:endParaRPr>
          </a:p>
        </p:txBody>
      </p:sp>
      <p:sp>
        <p:nvSpPr>
          <p:cNvPr id="29729" name="Rectangle 39"/>
          <p:cNvSpPr>
            <a:spLocks noChangeArrowheads="1"/>
          </p:cNvSpPr>
          <p:nvPr/>
        </p:nvSpPr>
        <p:spPr bwMode="auto">
          <a:xfrm>
            <a:off x="3390900" y="5789613"/>
            <a:ext cx="112713"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5</a:t>
            </a:r>
            <a:endParaRPr lang="en-GB" sz="1600" b="1">
              <a:latin typeface="Arial" charset="0"/>
            </a:endParaRPr>
          </a:p>
        </p:txBody>
      </p:sp>
      <p:sp>
        <p:nvSpPr>
          <p:cNvPr id="29730" name="Rectangle 40"/>
          <p:cNvSpPr>
            <a:spLocks noChangeArrowheads="1"/>
          </p:cNvSpPr>
          <p:nvPr/>
        </p:nvSpPr>
        <p:spPr bwMode="auto">
          <a:xfrm>
            <a:off x="3052763" y="5789613"/>
            <a:ext cx="112712"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4</a:t>
            </a:r>
            <a:endParaRPr lang="en-GB" sz="1600" b="1">
              <a:latin typeface="Arial" charset="0"/>
            </a:endParaRPr>
          </a:p>
        </p:txBody>
      </p:sp>
      <p:sp>
        <p:nvSpPr>
          <p:cNvPr id="29731" name="Rectangle 41"/>
          <p:cNvSpPr>
            <a:spLocks noChangeArrowheads="1"/>
          </p:cNvSpPr>
          <p:nvPr/>
        </p:nvSpPr>
        <p:spPr bwMode="auto">
          <a:xfrm>
            <a:off x="2727325" y="5789613"/>
            <a:ext cx="112713"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3</a:t>
            </a:r>
            <a:endParaRPr lang="en-GB" sz="1600" b="1">
              <a:latin typeface="Arial" charset="0"/>
            </a:endParaRPr>
          </a:p>
        </p:txBody>
      </p:sp>
      <p:sp>
        <p:nvSpPr>
          <p:cNvPr id="29732" name="Rectangle 42"/>
          <p:cNvSpPr>
            <a:spLocks noChangeArrowheads="1"/>
          </p:cNvSpPr>
          <p:nvPr/>
        </p:nvSpPr>
        <p:spPr bwMode="auto">
          <a:xfrm>
            <a:off x="2390775" y="5789613"/>
            <a:ext cx="112713"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2</a:t>
            </a:r>
            <a:endParaRPr lang="en-GB" sz="1600" b="1">
              <a:latin typeface="Arial" charset="0"/>
            </a:endParaRPr>
          </a:p>
        </p:txBody>
      </p:sp>
      <p:sp>
        <p:nvSpPr>
          <p:cNvPr id="29733" name="Rectangle 43"/>
          <p:cNvSpPr>
            <a:spLocks noChangeArrowheads="1"/>
          </p:cNvSpPr>
          <p:nvPr/>
        </p:nvSpPr>
        <p:spPr bwMode="auto">
          <a:xfrm>
            <a:off x="2052638" y="5789613"/>
            <a:ext cx="112712"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1</a:t>
            </a:r>
            <a:endParaRPr lang="en-GB" sz="1600" b="1">
              <a:latin typeface="Arial" charset="0"/>
            </a:endParaRPr>
          </a:p>
        </p:txBody>
      </p:sp>
      <p:sp>
        <p:nvSpPr>
          <p:cNvPr id="29734" name="Rectangle 44"/>
          <p:cNvSpPr>
            <a:spLocks noChangeArrowheads="1"/>
          </p:cNvSpPr>
          <p:nvPr/>
        </p:nvSpPr>
        <p:spPr bwMode="auto">
          <a:xfrm>
            <a:off x="1763713" y="5789613"/>
            <a:ext cx="112712"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0</a:t>
            </a:r>
            <a:endParaRPr lang="en-GB" sz="1600" b="1">
              <a:latin typeface="Arial" charset="0"/>
            </a:endParaRPr>
          </a:p>
        </p:txBody>
      </p:sp>
      <p:sp>
        <p:nvSpPr>
          <p:cNvPr id="29735" name="Line 45"/>
          <p:cNvSpPr>
            <a:spLocks noChangeShapeType="1"/>
          </p:cNvSpPr>
          <p:nvPr/>
        </p:nvSpPr>
        <p:spPr bwMode="auto">
          <a:xfrm flipH="1">
            <a:off x="1752600" y="2011363"/>
            <a:ext cx="49213" cy="0"/>
          </a:xfrm>
          <a:prstGeom prst="line">
            <a:avLst/>
          </a:prstGeom>
          <a:noFill/>
          <a:ln w="15875">
            <a:solidFill>
              <a:srgbClr val="000000"/>
            </a:solidFill>
            <a:round/>
            <a:headEnd/>
            <a:tailEnd/>
          </a:ln>
        </p:spPr>
        <p:txBody>
          <a:bodyPr/>
          <a:lstStyle/>
          <a:p>
            <a:endParaRPr lang="en-GB"/>
          </a:p>
        </p:txBody>
      </p:sp>
      <p:sp>
        <p:nvSpPr>
          <p:cNvPr id="29736" name="Line 46"/>
          <p:cNvSpPr>
            <a:spLocks noChangeShapeType="1"/>
          </p:cNvSpPr>
          <p:nvPr/>
        </p:nvSpPr>
        <p:spPr bwMode="auto">
          <a:xfrm flipH="1">
            <a:off x="1752600" y="2932113"/>
            <a:ext cx="49213" cy="0"/>
          </a:xfrm>
          <a:prstGeom prst="line">
            <a:avLst/>
          </a:prstGeom>
          <a:noFill/>
          <a:ln w="15875">
            <a:solidFill>
              <a:srgbClr val="000000"/>
            </a:solidFill>
            <a:round/>
            <a:headEnd/>
            <a:tailEnd/>
          </a:ln>
        </p:spPr>
        <p:txBody>
          <a:bodyPr/>
          <a:lstStyle/>
          <a:p>
            <a:endParaRPr lang="en-GB"/>
          </a:p>
        </p:txBody>
      </p:sp>
      <p:sp>
        <p:nvSpPr>
          <p:cNvPr id="29737" name="Line 47"/>
          <p:cNvSpPr>
            <a:spLocks noChangeShapeType="1"/>
          </p:cNvSpPr>
          <p:nvPr/>
        </p:nvSpPr>
        <p:spPr bwMode="auto">
          <a:xfrm flipH="1">
            <a:off x="1752600" y="3852863"/>
            <a:ext cx="49213" cy="0"/>
          </a:xfrm>
          <a:prstGeom prst="line">
            <a:avLst/>
          </a:prstGeom>
          <a:noFill/>
          <a:ln w="15875">
            <a:solidFill>
              <a:srgbClr val="000000"/>
            </a:solidFill>
            <a:round/>
            <a:headEnd/>
            <a:tailEnd/>
          </a:ln>
        </p:spPr>
        <p:txBody>
          <a:bodyPr/>
          <a:lstStyle/>
          <a:p>
            <a:endParaRPr lang="en-GB"/>
          </a:p>
        </p:txBody>
      </p:sp>
      <p:sp>
        <p:nvSpPr>
          <p:cNvPr id="29738" name="Line 48"/>
          <p:cNvSpPr>
            <a:spLocks noChangeShapeType="1"/>
          </p:cNvSpPr>
          <p:nvPr/>
        </p:nvSpPr>
        <p:spPr bwMode="auto">
          <a:xfrm flipH="1">
            <a:off x="1752600" y="4773613"/>
            <a:ext cx="49213" cy="0"/>
          </a:xfrm>
          <a:prstGeom prst="line">
            <a:avLst/>
          </a:prstGeom>
          <a:noFill/>
          <a:ln w="15875">
            <a:solidFill>
              <a:srgbClr val="000000"/>
            </a:solidFill>
            <a:round/>
            <a:headEnd/>
            <a:tailEnd/>
          </a:ln>
        </p:spPr>
        <p:txBody>
          <a:bodyPr/>
          <a:lstStyle/>
          <a:p>
            <a:endParaRPr lang="en-GB"/>
          </a:p>
        </p:txBody>
      </p:sp>
      <p:sp>
        <p:nvSpPr>
          <p:cNvPr id="29739" name="Line 49"/>
          <p:cNvSpPr>
            <a:spLocks noChangeShapeType="1"/>
          </p:cNvSpPr>
          <p:nvPr/>
        </p:nvSpPr>
        <p:spPr bwMode="auto">
          <a:xfrm flipH="1">
            <a:off x="1752600" y="5678488"/>
            <a:ext cx="49213" cy="0"/>
          </a:xfrm>
          <a:prstGeom prst="line">
            <a:avLst/>
          </a:prstGeom>
          <a:noFill/>
          <a:ln w="15875">
            <a:solidFill>
              <a:srgbClr val="000000"/>
            </a:solidFill>
            <a:round/>
            <a:headEnd/>
            <a:tailEnd/>
          </a:ln>
        </p:spPr>
        <p:txBody>
          <a:bodyPr/>
          <a:lstStyle/>
          <a:p>
            <a:endParaRPr lang="en-GB"/>
          </a:p>
        </p:txBody>
      </p:sp>
      <p:sp>
        <p:nvSpPr>
          <p:cNvPr id="29740" name="Line 50"/>
          <p:cNvSpPr>
            <a:spLocks noChangeShapeType="1"/>
          </p:cNvSpPr>
          <p:nvPr/>
        </p:nvSpPr>
        <p:spPr bwMode="auto">
          <a:xfrm flipV="1">
            <a:off x="1801813" y="1789113"/>
            <a:ext cx="0" cy="3889375"/>
          </a:xfrm>
          <a:prstGeom prst="line">
            <a:avLst/>
          </a:prstGeom>
          <a:noFill/>
          <a:ln w="15875">
            <a:solidFill>
              <a:srgbClr val="000000"/>
            </a:solidFill>
            <a:round/>
            <a:headEnd/>
            <a:tailEnd/>
          </a:ln>
        </p:spPr>
        <p:txBody>
          <a:bodyPr/>
          <a:lstStyle/>
          <a:p>
            <a:endParaRPr lang="en-GB"/>
          </a:p>
        </p:txBody>
      </p:sp>
      <p:sp>
        <p:nvSpPr>
          <p:cNvPr id="29741" name="Rectangle 51"/>
          <p:cNvSpPr>
            <a:spLocks noChangeArrowheads="1"/>
          </p:cNvSpPr>
          <p:nvPr/>
        </p:nvSpPr>
        <p:spPr bwMode="auto">
          <a:xfrm>
            <a:off x="1450975" y="1868488"/>
            <a:ext cx="112713"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1</a:t>
            </a:r>
            <a:endParaRPr lang="en-GB" sz="1600" b="1">
              <a:latin typeface="Arial" charset="0"/>
            </a:endParaRPr>
          </a:p>
        </p:txBody>
      </p:sp>
      <p:sp>
        <p:nvSpPr>
          <p:cNvPr id="29742" name="Rectangle 52"/>
          <p:cNvSpPr>
            <a:spLocks noChangeArrowheads="1"/>
          </p:cNvSpPr>
          <p:nvPr/>
        </p:nvSpPr>
        <p:spPr bwMode="auto">
          <a:xfrm>
            <a:off x="1539875" y="1868488"/>
            <a:ext cx="112713"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0</a:t>
            </a:r>
            <a:endParaRPr lang="en-GB" sz="1600" b="1">
              <a:latin typeface="Arial" charset="0"/>
            </a:endParaRPr>
          </a:p>
        </p:txBody>
      </p:sp>
      <p:sp>
        <p:nvSpPr>
          <p:cNvPr id="29743" name="Rectangle 53"/>
          <p:cNvSpPr>
            <a:spLocks noChangeArrowheads="1"/>
          </p:cNvSpPr>
          <p:nvPr/>
        </p:nvSpPr>
        <p:spPr bwMode="auto">
          <a:xfrm>
            <a:off x="1627188" y="1868488"/>
            <a:ext cx="112712"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0</a:t>
            </a:r>
            <a:endParaRPr lang="en-GB" sz="1600" b="1">
              <a:latin typeface="Arial" charset="0"/>
            </a:endParaRPr>
          </a:p>
        </p:txBody>
      </p:sp>
      <p:sp>
        <p:nvSpPr>
          <p:cNvPr id="29744" name="Rectangle 54"/>
          <p:cNvSpPr>
            <a:spLocks noChangeArrowheads="1"/>
          </p:cNvSpPr>
          <p:nvPr/>
        </p:nvSpPr>
        <p:spPr bwMode="auto">
          <a:xfrm>
            <a:off x="1539875" y="2789238"/>
            <a:ext cx="112713"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9</a:t>
            </a:r>
            <a:endParaRPr lang="en-GB" sz="1600" b="1">
              <a:latin typeface="Arial" charset="0"/>
            </a:endParaRPr>
          </a:p>
        </p:txBody>
      </p:sp>
      <p:sp>
        <p:nvSpPr>
          <p:cNvPr id="29745" name="Rectangle 55"/>
          <p:cNvSpPr>
            <a:spLocks noChangeArrowheads="1"/>
          </p:cNvSpPr>
          <p:nvPr/>
        </p:nvSpPr>
        <p:spPr bwMode="auto">
          <a:xfrm>
            <a:off x="1627188" y="2789238"/>
            <a:ext cx="112712"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0</a:t>
            </a:r>
            <a:endParaRPr lang="en-GB" sz="1600" b="1">
              <a:latin typeface="Arial" charset="0"/>
            </a:endParaRPr>
          </a:p>
        </p:txBody>
      </p:sp>
      <p:sp>
        <p:nvSpPr>
          <p:cNvPr id="29746" name="Rectangle 56"/>
          <p:cNvSpPr>
            <a:spLocks noChangeArrowheads="1"/>
          </p:cNvSpPr>
          <p:nvPr/>
        </p:nvSpPr>
        <p:spPr bwMode="auto">
          <a:xfrm>
            <a:off x="1539875" y="3709988"/>
            <a:ext cx="112713"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8</a:t>
            </a:r>
            <a:endParaRPr lang="en-GB" sz="1600" b="1">
              <a:latin typeface="Arial" charset="0"/>
            </a:endParaRPr>
          </a:p>
        </p:txBody>
      </p:sp>
      <p:sp>
        <p:nvSpPr>
          <p:cNvPr id="29747" name="Rectangle 57"/>
          <p:cNvSpPr>
            <a:spLocks noChangeArrowheads="1"/>
          </p:cNvSpPr>
          <p:nvPr/>
        </p:nvSpPr>
        <p:spPr bwMode="auto">
          <a:xfrm>
            <a:off x="1627188" y="3709988"/>
            <a:ext cx="112712"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0</a:t>
            </a:r>
            <a:endParaRPr lang="en-GB" sz="1600" b="1">
              <a:latin typeface="Arial" charset="0"/>
            </a:endParaRPr>
          </a:p>
        </p:txBody>
      </p:sp>
      <p:sp>
        <p:nvSpPr>
          <p:cNvPr id="29748" name="Rectangle 58"/>
          <p:cNvSpPr>
            <a:spLocks noChangeArrowheads="1"/>
          </p:cNvSpPr>
          <p:nvPr/>
        </p:nvSpPr>
        <p:spPr bwMode="auto">
          <a:xfrm>
            <a:off x="1539875" y="4630738"/>
            <a:ext cx="112713"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7</a:t>
            </a:r>
            <a:endParaRPr lang="en-GB" sz="1600" b="1">
              <a:latin typeface="Arial" charset="0"/>
            </a:endParaRPr>
          </a:p>
        </p:txBody>
      </p:sp>
      <p:sp>
        <p:nvSpPr>
          <p:cNvPr id="29749" name="Rectangle 59"/>
          <p:cNvSpPr>
            <a:spLocks noChangeArrowheads="1"/>
          </p:cNvSpPr>
          <p:nvPr/>
        </p:nvSpPr>
        <p:spPr bwMode="auto">
          <a:xfrm>
            <a:off x="1627188" y="4630738"/>
            <a:ext cx="112712"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0</a:t>
            </a:r>
            <a:endParaRPr lang="en-GB" sz="1600" b="1">
              <a:latin typeface="Arial" charset="0"/>
            </a:endParaRPr>
          </a:p>
        </p:txBody>
      </p:sp>
      <p:sp>
        <p:nvSpPr>
          <p:cNvPr id="29750" name="Rectangle 60"/>
          <p:cNvSpPr>
            <a:spLocks noChangeArrowheads="1"/>
          </p:cNvSpPr>
          <p:nvPr/>
        </p:nvSpPr>
        <p:spPr bwMode="auto">
          <a:xfrm>
            <a:off x="1539875" y="5551488"/>
            <a:ext cx="112713"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6</a:t>
            </a:r>
            <a:endParaRPr lang="en-GB" sz="1600" b="1">
              <a:latin typeface="Arial" charset="0"/>
            </a:endParaRPr>
          </a:p>
        </p:txBody>
      </p:sp>
      <p:sp>
        <p:nvSpPr>
          <p:cNvPr id="29751" name="Rectangle 61"/>
          <p:cNvSpPr>
            <a:spLocks noChangeArrowheads="1"/>
          </p:cNvSpPr>
          <p:nvPr/>
        </p:nvSpPr>
        <p:spPr bwMode="auto">
          <a:xfrm>
            <a:off x="1627188" y="5551488"/>
            <a:ext cx="112712" cy="244475"/>
          </a:xfrm>
          <a:prstGeom prst="rect">
            <a:avLst/>
          </a:prstGeom>
          <a:noFill/>
          <a:ln w="9525">
            <a:noFill/>
            <a:miter lim="800000"/>
            <a:headEnd/>
            <a:tailEnd/>
          </a:ln>
        </p:spPr>
        <p:txBody>
          <a:bodyPr wrap="none" lIns="0" tIns="0" rIns="0" bIns="0">
            <a:spAutoFit/>
          </a:bodyPr>
          <a:lstStyle/>
          <a:p>
            <a:pPr eaLnBrk="1" hangingPunct="1"/>
            <a:r>
              <a:rPr lang="en-GB" sz="1600" b="1">
                <a:solidFill>
                  <a:srgbClr val="000000"/>
                </a:solidFill>
                <a:latin typeface="Arial" charset="0"/>
              </a:rPr>
              <a:t>0</a:t>
            </a:r>
            <a:endParaRPr lang="en-GB" sz="1600" b="1">
              <a:latin typeface="Arial" charset="0"/>
            </a:endParaRPr>
          </a:p>
        </p:txBody>
      </p:sp>
      <p:sp>
        <p:nvSpPr>
          <p:cNvPr id="29752" name="Freeform 62"/>
          <p:cNvSpPr>
            <a:spLocks/>
          </p:cNvSpPr>
          <p:nvPr/>
        </p:nvSpPr>
        <p:spPr bwMode="auto">
          <a:xfrm>
            <a:off x="1801813" y="2011363"/>
            <a:ext cx="5005387" cy="3159125"/>
          </a:xfrm>
          <a:custGeom>
            <a:avLst/>
            <a:gdLst>
              <a:gd name="T0" fmla="*/ 2147483647 w 4000"/>
              <a:gd name="T1" fmla="*/ 2147483647 h 1990"/>
              <a:gd name="T2" fmla="*/ 2147483647 w 4000"/>
              <a:gd name="T3" fmla="*/ 2147483647 h 1990"/>
              <a:gd name="T4" fmla="*/ 2147483647 w 4000"/>
              <a:gd name="T5" fmla="*/ 2147483647 h 1990"/>
              <a:gd name="T6" fmla="*/ 2147483647 w 4000"/>
              <a:gd name="T7" fmla="*/ 2147483647 h 1990"/>
              <a:gd name="T8" fmla="*/ 2147483647 w 4000"/>
              <a:gd name="T9" fmla="*/ 2147483647 h 1990"/>
              <a:gd name="T10" fmla="*/ 2147483647 w 4000"/>
              <a:gd name="T11" fmla="*/ 2147483647 h 1990"/>
              <a:gd name="T12" fmla="*/ 2147483647 w 4000"/>
              <a:gd name="T13" fmla="*/ 2147483647 h 1990"/>
              <a:gd name="T14" fmla="*/ 2147483647 w 4000"/>
              <a:gd name="T15" fmla="*/ 2147483647 h 1990"/>
              <a:gd name="T16" fmla="*/ 2147483647 w 4000"/>
              <a:gd name="T17" fmla="*/ 2147483647 h 1990"/>
              <a:gd name="T18" fmla="*/ 2147483647 w 4000"/>
              <a:gd name="T19" fmla="*/ 2147483647 h 1990"/>
              <a:gd name="T20" fmla="*/ 2147483647 w 4000"/>
              <a:gd name="T21" fmla="*/ 2147483647 h 1990"/>
              <a:gd name="T22" fmla="*/ 2147483647 w 4000"/>
              <a:gd name="T23" fmla="*/ 2147483647 h 1990"/>
              <a:gd name="T24" fmla="*/ 2147483647 w 4000"/>
              <a:gd name="T25" fmla="*/ 2147483647 h 1990"/>
              <a:gd name="T26" fmla="*/ 2147483647 w 4000"/>
              <a:gd name="T27" fmla="*/ 2147483647 h 1990"/>
              <a:gd name="T28" fmla="*/ 2147483647 w 4000"/>
              <a:gd name="T29" fmla="*/ 2147483647 h 1990"/>
              <a:gd name="T30" fmla="*/ 2147483647 w 4000"/>
              <a:gd name="T31" fmla="*/ 2147483647 h 1990"/>
              <a:gd name="T32" fmla="*/ 2147483647 w 4000"/>
              <a:gd name="T33" fmla="*/ 2147483647 h 1990"/>
              <a:gd name="T34" fmla="*/ 2147483647 w 4000"/>
              <a:gd name="T35" fmla="*/ 2147483647 h 1990"/>
              <a:gd name="T36" fmla="*/ 2147483647 w 4000"/>
              <a:gd name="T37" fmla="*/ 2147483647 h 1990"/>
              <a:gd name="T38" fmla="*/ 2147483647 w 4000"/>
              <a:gd name="T39" fmla="*/ 2147483647 h 1990"/>
              <a:gd name="T40" fmla="*/ 2147483647 w 4000"/>
              <a:gd name="T41" fmla="*/ 2147483647 h 1990"/>
              <a:gd name="T42" fmla="*/ 2147483647 w 4000"/>
              <a:gd name="T43" fmla="*/ 2147483647 h 1990"/>
              <a:gd name="T44" fmla="*/ 2147483647 w 4000"/>
              <a:gd name="T45" fmla="*/ 2147483647 h 1990"/>
              <a:gd name="T46" fmla="*/ 2147483647 w 4000"/>
              <a:gd name="T47" fmla="*/ 2147483647 h 1990"/>
              <a:gd name="T48" fmla="*/ 2147483647 w 4000"/>
              <a:gd name="T49" fmla="*/ 2147483647 h 1990"/>
              <a:gd name="T50" fmla="*/ 2147483647 w 4000"/>
              <a:gd name="T51" fmla="*/ 2147483647 h 1990"/>
              <a:gd name="T52" fmla="*/ 2147483647 w 4000"/>
              <a:gd name="T53" fmla="*/ 2147483647 h 1990"/>
              <a:gd name="T54" fmla="*/ 2147483647 w 4000"/>
              <a:gd name="T55" fmla="*/ 2147483647 h 1990"/>
              <a:gd name="T56" fmla="*/ 2147483647 w 4000"/>
              <a:gd name="T57" fmla="*/ 2147483647 h 1990"/>
              <a:gd name="T58" fmla="*/ 2147483647 w 4000"/>
              <a:gd name="T59" fmla="*/ 2147483647 h 1990"/>
              <a:gd name="T60" fmla="*/ 2147483647 w 4000"/>
              <a:gd name="T61" fmla="*/ 2147483647 h 1990"/>
              <a:gd name="T62" fmla="*/ 2147483647 w 4000"/>
              <a:gd name="T63" fmla="*/ 2147483647 h 1990"/>
              <a:gd name="T64" fmla="*/ 2147483647 w 4000"/>
              <a:gd name="T65" fmla="*/ 2147483647 h 1990"/>
              <a:gd name="T66" fmla="*/ 2147483647 w 4000"/>
              <a:gd name="T67" fmla="*/ 2147483647 h 1990"/>
              <a:gd name="T68" fmla="*/ 2147483647 w 4000"/>
              <a:gd name="T69" fmla="*/ 2147483647 h 1990"/>
              <a:gd name="T70" fmla="*/ 2147483647 w 4000"/>
              <a:gd name="T71" fmla="*/ 2147483647 h 1990"/>
              <a:gd name="T72" fmla="*/ 2147483647 w 4000"/>
              <a:gd name="T73" fmla="*/ 2147483647 h 1990"/>
              <a:gd name="T74" fmla="*/ 2147483647 w 4000"/>
              <a:gd name="T75" fmla="*/ 2147483647 h 1990"/>
              <a:gd name="T76" fmla="*/ 2147483647 w 4000"/>
              <a:gd name="T77" fmla="*/ 2147483647 h 1990"/>
              <a:gd name="T78" fmla="*/ 2147483647 w 4000"/>
              <a:gd name="T79" fmla="*/ 2147483647 h 1990"/>
              <a:gd name="T80" fmla="*/ 2147483647 w 4000"/>
              <a:gd name="T81" fmla="*/ 2147483647 h 1990"/>
              <a:gd name="T82" fmla="*/ 2147483647 w 4000"/>
              <a:gd name="T83" fmla="*/ 2147483647 h 1990"/>
              <a:gd name="T84" fmla="*/ 2147483647 w 4000"/>
              <a:gd name="T85" fmla="*/ 2147483647 h 1990"/>
              <a:gd name="T86" fmla="*/ 2147483647 w 4000"/>
              <a:gd name="T87" fmla="*/ 2147483647 h 1990"/>
              <a:gd name="T88" fmla="*/ 2147483647 w 4000"/>
              <a:gd name="T89" fmla="*/ 2147483647 h 1990"/>
              <a:gd name="T90" fmla="*/ 2147483647 w 4000"/>
              <a:gd name="T91" fmla="*/ 2147483647 h 1990"/>
              <a:gd name="T92" fmla="*/ 2147483647 w 4000"/>
              <a:gd name="T93" fmla="*/ 2147483647 h 1990"/>
              <a:gd name="T94" fmla="*/ 2147483647 w 4000"/>
              <a:gd name="T95" fmla="*/ 2147483647 h 1990"/>
              <a:gd name="T96" fmla="*/ 2147483647 w 4000"/>
              <a:gd name="T97" fmla="*/ 2147483647 h 1990"/>
              <a:gd name="T98" fmla="*/ 2147483647 w 4000"/>
              <a:gd name="T99" fmla="*/ 2147483647 h 1990"/>
              <a:gd name="T100" fmla="*/ 2147483647 w 4000"/>
              <a:gd name="T101" fmla="*/ 2147483647 h 1990"/>
              <a:gd name="T102" fmla="*/ 2147483647 w 4000"/>
              <a:gd name="T103" fmla="*/ 2147483647 h 1990"/>
              <a:gd name="T104" fmla="*/ 2147483647 w 4000"/>
              <a:gd name="T105" fmla="*/ 2147483647 h 19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00"/>
              <a:gd name="T160" fmla="*/ 0 h 1990"/>
              <a:gd name="T161" fmla="*/ 4000 w 4000"/>
              <a:gd name="T162" fmla="*/ 1990 h 199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00" h="1990">
                <a:moveTo>
                  <a:pt x="0" y="0"/>
                </a:moveTo>
                <a:lnTo>
                  <a:pt x="110" y="0"/>
                </a:lnTo>
                <a:lnTo>
                  <a:pt x="110" y="10"/>
                </a:lnTo>
                <a:lnTo>
                  <a:pt x="130" y="10"/>
                </a:lnTo>
                <a:lnTo>
                  <a:pt x="130" y="20"/>
                </a:lnTo>
                <a:lnTo>
                  <a:pt x="160" y="20"/>
                </a:lnTo>
                <a:lnTo>
                  <a:pt x="160" y="30"/>
                </a:lnTo>
                <a:lnTo>
                  <a:pt x="180" y="30"/>
                </a:lnTo>
                <a:lnTo>
                  <a:pt x="180" y="50"/>
                </a:lnTo>
                <a:lnTo>
                  <a:pt x="200" y="50"/>
                </a:lnTo>
                <a:lnTo>
                  <a:pt x="200" y="70"/>
                </a:lnTo>
                <a:lnTo>
                  <a:pt x="290" y="70"/>
                </a:lnTo>
                <a:lnTo>
                  <a:pt x="290" y="90"/>
                </a:lnTo>
                <a:lnTo>
                  <a:pt x="310" y="90"/>
                </a:lnTo>
                <a:lnTo>
                  <a:pt x="310" y="100"/>
                </a:lnTo>
                <a:lnTo>
                  <a:pt x="330" y="100"/>
                </a:lnTo>
                <a:lnTo>
                  <a:pt x="330" y="120"/>
                </a:lnTo>
                <a:lnTo>
                  <a:pt x="360" y="120"/>
                </a:lnTo>
                <a:lnTo>
                  <a:pt x="360" y="130"/>
                </a:lnTo>
                <a:lnTo>
                  <a:pt x="380" y="130"/>
                </a:lnTo>
                <a:lnTo>
                  <a:pt x="380" y="140"/>
                </a:lnTo>
                <a:lnTo>
                  <a:pt x="400" y="140"/>
                </a:lnTo>
                <a:lnTo>
                  <a:pt x="400" y="150"/>
                </a:lnTo>
                <a:lnTo>
                  <a:pt x="420" y="150"/>
                </a:lnTo>
                <a:lnTo>
                  <a:pt x="420" y="170"/>
                </a:lnTo>
                <a:lnTo>
                  <a:pt x="440" y="170"/>
                </a:lnTo>
                <a:lnTo>
                  <a:pt x="440" y="190"/>
                </a:lnTo>
                <a:lnTo>
                  <a:pt x="470" y="190"/>
                </a:lnTo>
                <a:lnTo>
                  <a:pt x="470" y="210"/>
                </a:lnTo>
                <a:lnTo>
                  <a:pt x="490" y="210"/>
                </a:lnTo>
                <a:lnTo>
                  <a:pt x="490" y="230"/>
                </a:lnTo>
                <a:lnTo>
                  <a:pt x="530" y="230"/>
                </a:lnTo>
                <a:lnTo>
                  <a:pt x="530" y="270"/>
                </a:lnTo>
                <a:lnTo>
                  <a:pt x="560" y="270"/>
                </a:lnTo>
                <a:lnTo>
                  <a:pt x="560" y="290"/>
                </a:lnTo>
                <a:lnTo>
                  <a:pt x="580" y="290"/>
                </a:lnTo>
                <a:lnTo>
                  <a:pt x="580" y="310"/>
                </a:lnTo>
                <a:lnTo>
                  <a:pt x="600" y="310"/>
                </a:lnTo>
                <a:lnTo>
                  <a:pt x="600" y="330"/>
                </a:lnTo>
                <a:lnTo>
                  <a:pt x="620" y="330"/>
                </a:lnTo>
                <a:lnTo>
                  <a:pt x="620" y="370"/>
                </a:lnTo>
                <a:lnTo>
                  <a:pt x="640" y="370"/>
                </a:lnTo>
                <a:lnTo>
                  <a:pt x="640" y="390"/>
                </a:lnTo>
                <a:lnTo>
                  <a:pt x="670" y="390"/>
                </a:lnTo>
                <a:lnTo>
                  <a:pt x="670" y="400"/>
                </a:lnTo>
                <a:lnTo>
                  <a:pt x="690" y="400"/>
                </a:lnTo>
                <a:lnTo>
                  <a:pt x="690" y="410"/>
                </a:lnTo>
                <a:lnTo>
                  <a:pt x="730" y="410"/>
                </a:lnTo>
                <a:lnTo>
                  <a:pt x="730" y="440"/>
                </a:lnTo>
                <a:lnTo>
                  <a:pt x="760" y="440"/>
                </a:lnTo>
                <a:lnTo>
                  <a:pt x="760" y="460"/>
                </a:lnTo>
                <a:lnTo>
                  <a:pt x="800" y="460"/>
                </a:lnTo>
                <a:lnTo>
                  <a:pt x="800" y="490"/>
                </a:lnTo>
                <a:lnTo>
                  <a:pt x="820" y="490"/>
                </a:lnTo>
                <a:lnTo>
                  <a:pt x="820" y="500"/>
                </a:lnTo>
                <a:lnTo>
                  <a:pt x="840" y="500"/>
                </a:lnTo>
                <a:lnTo>
                  <a:pt x="840" y="510"/>
                </a:lnTo>
                <a:lnTo>
                  <a:pt x="910" y="510"/>
                </a:lnTo>
                <a:lnTo>
                  <a:pt x="910" y="530"/>
                </a:lnTo>
                <a:lnTo>
                  <a:pt x="930" y="530"/>
                </a:lnTo>
                <a:lnTo>
                  <a:pt x="930" y="560"/>
                </a:lnTo>
                <a:lnTo>
                  <a:pt x="980" y="560"/>
                </a:lnTo>
                <a:lnTo>
                  <a:pt x="980" y="570"/>
                </a:lnTo>
                <a:lnTo>
                  <a:pt x="1000" y="570"/>
                </a:lnTo>
                <a:lnTo>
                  <a:pt x="1000" y="610"/>
                </a:lnTo>
                <a:lnTo>
                  <a:pt x="1020" y="610"/>
                </a:lnTo>
                <a:lnTo>
                  <a:pt x="1020" y="620"/>
                </a:lnTo>
                <a:lnTo>
                  <a:pt x="1070" y="620"/>
                </a:lnTo>
                <a:lnTo>
                  <a:pt x="1070" y="660"/>
                </a:lnTo>
                <a:lnTo>
                  <a:pt x="1090" y="660"/>
                </a:lnTo>
                <a:lnTo>
                  <a:pt x="1090" y="680"/>
                </a:lnTo>
                <a:lnTo>
                  <a:pt x="1110" y="680"/>
                </a:lnTo>
                <a:lnTo>
                  <a:pt x="1110" y="710"/>
                </a:lnTo>
                <a:lnTo>
                  <a:pt x="1130" y="710"/>
                </a:lnTo>
                <a:lnTo>
                  <a:pt x="1130" y="730"/>
                </a:lnTo>
                <a:lnTo>
                  <a:pt x="1160" y="730"/>
                </a:lnTo>
                <a:lnTo>
                  <a:pt x="1160" y="750"/>
                </a:lnTo>
                <a:lnTo>
                  <a:pt x="1200" y="750"/>
                </a:lnTo>
                <a:lnTo>
                  <a:pt x="1200" y="760"/>
                </a:lnTo>
                <a:lnTo>
                  <a:pt x="1220" y="760"/>
                </a:lnTo>
                <a:lnTo>
                  <a:pt x="1220" y="770"/>
                </a:lnTo>
                <a:lnTo>
                  <a:pt x="1240" y="770"/>
                </a:lnTo>
                <a:lnTo>
                  <a:pt x="1240" y="800"/>
                </a:lnTo>
                <a:lnTo>
                  <a:pt x="1270" y="800"/>
                </a:lnTo>
                <a:lnTo>
                  <a:pt x="1270" y="810"/>
                </a:lnTo>
                <a:lnTo>
                  <a:pt x="1310" y="810"/>
                </a:lnTo>
                <a:lnTo>
                  <a:pt x="1310" y="820"/>
                </a:lnTo>
                <a:lnTo>
                  <a:pt x="1360" y="820"/>
                </a:lnTo>
                <a:lnTo>
                  <a:pt x="1360" y="860"/>
                </a:lnTo>
                <a:lnTo>
                  <a:pt x="1420" y="860"/>
                </a:lnTo>
                <a:lnTo>
                  <a:pt x="1420" y="870"/>
                </a:lnTo>
                <a:lnTo>
                  <a:pt x="1440" y="870"/>
                </a:lnTo>
                <a:lnTo>
                  <a:pt x="1440" y="880"/>
                </a:lnTo>
                <a:lnTo>
                  <a:pt x="1470" y="880"/>
                </a:lnTo>
                <a:lnTo>
                  <a:pt x="1470" y="890"/>
                </a:lnTo>
                <a:lnTo>
                  <a:pt x="1490" y="890"/>
                </a:lnTo>
                <a:lnTo>
                  <a:pt x="1490" y="910"/>
                </a:lnTo>
                <a:lnTo>
                  <a:pt x="1510" y="910"/>
                </a:lnTo>
                <a:lnTo>
                  <a:pt x="1510" y="920"/>
                </a:lnTo>
                <a:lnTo>
                  <a:pt x="1560" y="920"/>
                </a:lnTo>
                <a:lnTo>
                  <a:pt x="1560" y="940"/>
                </a:lnTo>
                <a:lnTo>
                  <a:pt x="1640" y="940"/>
                </a:lnTo>
                <a:lnTo>
                  <a:pt x="1640" y="970"/>
                </a:lnTo>
                <a:lnTo>
                  <a:pt x="1800" y="970"/>
                </a:lnTo>
                <a:lnTo>
                  <a:pt x="1800" y="990"/>
                </a:lnTo>
                <a:lnTo>
                  <a:pt x="1870" y="990"/>
                </a:lnTo>
                <a:lnTo>
                  <a:pt x="1870" y="1000"/>
                </a:lnTo>
                <a:lnTo>
                  <a:pt x="1890" y="1000"/>
                </a:lnTo>
                <a:lnTo>
                  <a:pt x="1890" y="1020"/>
                </a:lnTo>
                <a:lnTo>
                  <a:pt x="1910" y="1020"/>
                </a:lnTo>
                <a:lnTo>
                  <a:pt x="1910" y="1040"/>
                </a:lnTo>
                <a:lnTo>
                  <a:pt x="1960" y="1040"/>
                </a:lnTo>
                <a:lnTo>
                  <a:pt x="1960" y="1060"/>
                </a:lnTo>
                <a:lnTo>
                  <a:pt x="2020" y="1060"/>
                </a:lnTo>
                <a:lnTo>
                  <a:pt x="2020" y="1070"/>
                </a:lnTo>
                <a:lnTo>
                  <a:pt x="2040" y="1070"/>
                </a:lnTo>
                <a:lnTo>
                  <a:pt x="2040" y="1090"/>
                </a:lnTo>
                <a:lnTo>
                  <a:pt x="2070" y="1090"/>
                </a:lnTo>
                <a:lnTo>
                  <a:pt x="2070" y="1100"/>
                </a:lnTo>
                <a:lnTo>
                  <a:pt x="2090" y="1100"/>
                </a:lnTo>
                <a:lnTo>
                  <a:pt x="2090" y="1120"/>
                </a:lnTo>
                <a:lnTo>
                  <a:pt x="2110" y="1120"/>
                </a:lnTo>
                <a:lnTo>
                  <a:pt x="2110" y="1140"/>
                </a:lnTo>
                <a:lnTo>
                  <a:pt x="2130" y="1140"/>
                </a:lnTo>
                <a:lnTo>
                  <a:pt x="2130" y="1150"/>
                </a:lnTo>
                <a:lnTo>
                  <a:pt x="2180" y="1150"/>
                </a:lnTo>
                <a:lnTo>
                  <a:pt x="2180" y="1160"/>
                </a:lnTo>
                <a:lnTo>
                  <a:pt x="2200" y="1160"/>
                </a:lnTo>
                <a:lnTo>
                  <a:pt x="2200" y="1170"/>
                </a:lnTo>
                <a:lnTo>
                  <a:pt x="2220" y="1170"/>
                </a:lnTo>
                <a:lnTo>
                  <a:pt x="2220" y="1180"/>
                </a:lnTo>
                <a:lnTo>
                  <a:pt x="2240" y="1180"/>
                </a:lnTo>
                <a:lnTo>
                  <a:pt x="2240" y="1200"/>
                </a:lnTo>
                <a:lnTo>
                  <a:pt x="2290" y="1200"/>
                </a:lnTo>
                <a:lnTo>
                  <a:pt x="2290" y="1210"/>
                </a:lnTo>
                <a:lnTo>
                  <a:pt x="2310" y="1210"/>
                </a:lnTo>
                <a:lnTo>
                  <a:pt x="2310" y="1220"/>
                </a:lnTo>
                <a:lnTo>
                  <a:pt x="2330" y="1220"/>
                </a:lnTo>
                <a:lnTo>
                  <a:pt x="2330" y="1230"/>
                </a:lnTo>
                <a:lnTo>
                  <a:pt x="2400" y="1230"/>
                </a:lnTo>
                <a:lnTo>
                  <a:pt x="2400" y="1280"/>
                </a:lnTo>
                <a:lnTo>
                  <a:pt x="2420" y="1280"/>
                </a:lnTo>
                <a:lnTo>
                  <a:pt x="2420" y="1300"/>
                </a:lnTo>
                <a:lnTo>
                  <a:pt x="2440" y="1300"/>
                </a:lnTo>
                <a:lnTo>
                  <a:pt x="2440" y="1310"/>
                </a:lnTo>
                <a:lnTo>
                  <a:pt x="2530" y="1310"/>
                </a:lnTo>
                <a:lnTo>
                  <a:pt x="2530" y="1330"/>
                </a:lnTo>
                <a:lnTo>
                  <a:pt x="2560" y="1330"/>
                </a:lnTo>
                <a:lnTo>
                  <a:pt x="2560" y="1350"/>
                </a:lnTo>
                <a:lnTo>
                  <a:pt x="2620" y="1350"/>
                </a:lnTo>
                <a:lnTo>
                  <a:pt x="2620" y="1370"/>
                </a:lnTo>
                <a:lnTo>
                  <a:pt x="2640" y="1370"/>
                </a:lnTo>
                <a:lnTo>
                  <a:pt x="2640" y="1380"/>
                </a:lnTo>
                <a:lnTo>
                  <a:pt x="2670" y="1380"/>
                </a:lnTo>
                <a:lnTo>
                  <a:pt x="2670" y="1390"/>
                </a:lnTo>
                <a:lnTo>
                  <a:pt x="2710" y="1390"/>
                </a:lnTo>
                <a:lnTo>
                  <a:pt x="2710" y="1410"/>
                </a:lnTo>
                <a:lnTo>
                  <a:pt x="2730" y="1410"/>
                </a:lnTo>
                <a:lnTo>
                  <a:pt x="2730" y="1420"/>
                </a:lnTo>
                <a:lnTo>
                  <a:pt x="2760" y="1420"/>
                </a:lnTo>
                <a:lnTo>
                  <a:pt x="2760" y="1440"/>
                </a:lnTo>
                <a:lnTo>
                  <a:pt x="2840" y="1440"/>
                </a:lnTo>
                <a:lnTo>
                  <a:pt x="2840" y="1450"/>
                </a:lnTo>
                <a:lnTo>
                  <a:pt x="2870" y="1450"/>
                </a:lnTo>
                <a:lnTo>
                  <a:pt x="2870" y="1480"/>
                </a:lnTo>
                <a:lnTo>
                  <a:pt x="2890" y="1480"/>
                </a:lnTo>
                <a:lnTo>
                  <a:pt x="2890" y="1500"/>
                </a:lnTo>
                <a:lnTo>
                  <a:pt x="2910" y="1500"/>
                </a:lnTo>
                <a:lnTo>
                  <a:pt x="2910" y="1510"/>
                </a:lnTo>
                <a:lnTo>
                  <a:pt x="2930" y="1510"/>
                </a:lnTo>
                <a:lnTo>
                  <a:pt x="2930" y="1530"/>
                </a:lnTo>
                <a:lnTo>
                  <a:pt x="2960" y="1530"/>
                </a:lnTo>
                <a:lnTo>
                  <a:pt x="2960" y="1560"/>
                </a:lnTo>
                <a:lnTo>
                  <a:pt x="3000" y="1560"/>
                </a:lnTo>
                <a:lnTo>
                  <a:pt x="3000" y="1590"/>
                </a:lnTo>
                <a:lnTo>
                  <a:pt x="3090" y="1590"/>
                </a:lnTo>
                <a:lnTo>
                  <a:pt x="3090" y="1620"/>
                </a:lnTo>
                <a:lnTo>
                  <a:pt x="3130" y="1620"/>
                </a:lnTo>
                <a:lnTo>
                  <a:pt x="3130" y="1640"/>
                </a:lnTo>
                <a:lnTo>
                  <a:pt x="3160" y="1640"/>
                </a:lnTo>
                <a:lnTo>
                  <a:pt x="3160" y="1660"/>
                </a:lnTo>
                <a:lnTo>
                  <a:pt x="3200" y="1660"/>
                </a:lnTo>
                <a:lnTo>
                  <a:pt x="3200" y="1670"/>
                </a:lnTo>
                <a:lnTo>
                  <a:pt x="3360" y="1670"/>
                </a:lnTo>
                <a:lnTo>
                  <a:pt x="3360" y="1690"/>
                </a:lnTo>
                <a:lnTo>
                  <a:pt x="3380" y="1690"/>
                </a:lnTo>
                <a:lnTo>
                  <a:pt x="3380" y="1730"/>
                </a:lnTo>
                <a:lnTo>
                  <a:pt x="3400" y="1730"/>
                </a:lnTo>
                <a:lnTo>
                  <a:pt x="3400" y="1740"/>
                </a:lnTo>
                <a:lnTo>
                  <a:pt x="3420" y="1740"/>
                </a:lnTo>
                <a:lnTo>
                  <a:pt x="3420" y="1760"/>
                </a:lnTo>
                <a:lnTo>
                  <a:pt x="3490" y="1760"/>
                </a:lnTo>
                <a:lnTo>
                  <a:pt x="3490" y="1800"/>
                </a:lnTo>
                <a:lnTo>
                  <a:pt x="3530" y="1800"/>
                </a:lnTo>
                <a:lnTo>
                  <a:pt x="3530" y="1820"/>
                </a:lnTo>
                <a:lnTo>
                  <a:pt x="3600" y="1820"/>
                </a:lnTo>
                <a:lnTo>
                  <a:pt x="3600" y="1840"/>
                </a:lnTo>
                <a:lnTo>
                  <a:pt x="3710" y="1840"/>
                </a:lnTo>
                <a:lnTo>
                  <a:pt x="3710" y="1860"/>
                </a:lnTo>
                <a:lnTo>
                  <a:pt x="3730" y="1860"/>
                </a:lnTo>
                <a:lnTo>
                  <a:pt x="3730" y="1880"/>
                </a:lnTo>
                <a:lnTo>
                  <a:pt x="3760" y="1880"/>
                </a:lnTo>
                <a:lnTo>
                  <a:pt x="3760" y="1900"/>
                </a:lnTo>
                <a:lnTo>
                  <a:pt x="3780" y="1900"/>
                </a:lnTo>
                <a:lnTo>
                  <a:pt x="3780" y="1920"/>
                </a:lnTo>
                <a:lnTo>
                  <a:pt x="3800" y="1920"/>
                </a:lnTo>
                <a:lnTo>
                  <a:pt x="3800" y="1940"/>
                </a:lnTo>
                <a:lnTo>
                  <a:pt x="3820" y="1940"/>
                </a:lnTo>
                <a:lnTo>
                  <a:pt x="3820" y="1960"/>
                </a:lnTo>
                <a:lnTo>
                  <a:pt x="3870" y="1960"/>
                </a:lnTo>
                <a:lnTo>
                  <a:pt x="3870" y="1990"/>
                </a:lnTo>
                <a:lnTo>
                  <a:pt x="4000" y="1990"/>
                </a:lnTo>
              </a:path>
            </a:pathLst>
          </a:custGeom>
          <a:noFill/>
          <a:ln w="28575">
            <a:solidFill>
              <a:srgbClr val="000000"/>
            </a:solidFill>
            <a:round/>
            <a:headEnd/>
            <a:tailEnd/>
          </a:ln>
        </p:spPr>
        <p:txBody>
          <a:bodyPr/>
          <a:lstStyle/>
          <a:p>
            <a:pPr algn="ctr" eaLnBrk="1" hangingPunct="1">
              <a:spcBef>
                <a:spcPct val="50000"/>
              </a:spcBef>
            </a:pPr>
            <a:endParaRPr lang="en-US" sz="1800">
              <a:latin typeface="Univers" pitchFamily="34" charset="0"/>
            </a:endParaRPr>
          </a:p>
        </p:txBody>
      </p:sp>
      <p:sp>
        <p:nvSpPr>
          <p:cNvPr id="29753" name="Freeform 63"/>
          <p:cNvSpPr>
            <a:spLocks/>
          </p:cNvSpPr>
          <p:nvPr/>
        </p:nvSpPr>
        <p:spPr bwMode="auto">
          <a:xfrm>
            <a:off x="1801813" y="2011363"/>
            <a:ext cx="5005387" cy="1619250"/>
          </a:xfrm>
          <a:custGeom>
            <a:avLst/>
            <a:gdLst>
              <a:gd name="T0" fmla="*/ 2147483647 w 4000"/>
              <a:gd name="T1" fmla="*/ 2147483647 h 1020"/>
              <a:gd name="T2" fmla="*/ 2147483647 w 4000"/>
              <a:gd name="T3" fmla="*/ 2147483647 h 1020"/>
              <a:gd name="T4" fmla="*/ 2147483647 w 4000"/>
              <a:gd name="T5" fmla="*/ 2147483647 h 1020"/>
              <a:gd name="T6" fmla="*/ 2147483647 w 4000"/>
              <a:gd name="T7" fmla="*/ 2147483647 h 1020"/>
              <a:gd name="T8" fmla="*/ 2147483647 w 4000"/>
              <a:gd name="T9" fmla="*/ 2147483647 h 1020"/>
              <a:gd name="T10" fmla="*/ 2147483647 w 4000"/>
              <a:gd name="T11" fmla="*/ 2147483647 h 1020"/>
              <a:gd name="T12" fmla="*/ 2147483647 w 4000"/>
              <a:gd name="T13" fmla="*/ 2147483647 h 1020"/>
              <a:gd name="T14" fmla="*/ 2147483647 w 4000"/>
              <a:gd name="T15" fmla="*/ 2147483647 h 1020"/>
              <a:gd name="T16" fmla="*/ 2147483647 w 4000"/>
              <a:gd name="T17" fmla="*/ 2147483647 h 1020"/>
              <a:gd name="T18" fmla="*/ 2147483647 w 4000"/>
              <a:gd name="T19" fmla="*/ 2147483647 h 1020"/>
              <a:gd name="T20" fmla="*/ 2147483647 w 4000"/>
              <a:gd name="T21" fmla="*/ 2147483647 h 1020"/>
              <a:gd name="T22" fmla="*/ 2147483647 w 4000"/>
              <a:gd name="T23" fmla="*/ 2147483647 h 1020"/>
              <a:gd name="T24" fmla="*/ 2147483647 w 4000"/>
              <a:gd name="T25" fmla="*/ 2147483647 h 1020"/>
              <a:gd name="T26" fmla="*/ 2147483647 w 4000"/>
              <a:gd name="T27" fmla="*/ 2147483647 h 1020"/>
              <a:gd name="T28" fmla="*/ 2147483647 w 4000"/>
              <a:gd name="T29" fmla="*/ 2147483647 h 1020"/>
              <a:gd name="T30" fmla="*/ 2147483647 w 4000"/>
              <a:gd name="T31" fmla="*/ 2147483647 h 1020"/>
              <a:gd name="T32" fmla="*/ 2147483647 w 4000"/>
              <a:gd name="T33" fmla="*/ 2147483647 h 1020"/>
              <a:gd name="T34" fmla="*/ 2147483647 w 4000"/>
              <a:gd name="T35" fmla="*/ 2147483647 h 1020"/>
              <a:gd name="T36" fmla="*/ 2147483647 w 4000"/>
              <a:gd name="T37" fmla="*/ 2147483647 h 1020"/>
              <a:gd name="T38" fmla="*/ 2147483647 w 4000"/>
              <a:gd name="T39" fmla="*/ 2147483647 h 1020"/>
              <a:gd name="T40" fmla="*/ 2147483647 w 4000"/>
              <a:gd name="T41" fmla="*/ 2147483647 h 1020"/>
              <a:gd name="T42" fmla="*/ 2147483647 w 4000"/>
              <a:gd name="T43" fmla="*/ 2147483647 h 1020"/>
              <a:gd name="T44" fmla="*/ 2147483647 w 4000"/>
              <a:gd name="T45" fmla="*/ 2147483647 h 1020"/>
              <a:gd name="T46" fmla="*/ 2147483647 w 4000"/>
              <a:gd name="T47" fmla="*/ 2147483647 h 1020"/>
              <a:gd name="T48" fmla="*/ 2147483647 w 4000"/>
              <a:gd name="T49" fmla="*/ 2147483647 h 1020"/>
              <a:gd name="T50" fmla="*/ 2147483647 w 4000"/>
              <a:gd name="T51" fmla="*/ 2147483647 h 1020"/>
              <a:gd name="T52" fmla="*/ 2147483647 w 4000"/>
              <a:gd name="T53" fmla="*/ 2147483647 h 1020"/>
              <a:gd name="T54" fmla="*/ 2147483647 w 4000"/>
              <a:gd name="T55" fmla="*/ 2147483647 h 1020"/>
              <a:gd name="T56" fmla="*/ 2147483647 w 4000"/>
              <a:gd name="T57" fmla="*/ 2147483647 h 1020"/>
              <a:gd name="T58" fmla="*/ 2147483647 w 4000"/>
              <a:gd name="T59" fmla="*/ 2147483647 h 1020"/>
              <a:gd name="T60" fmla="*/ 2147483647 w 4000"/>
              <a:gd name="T61" fmla="*/ 2147483647 h 1020"/>
              <a:gd name="T62" fmla="*/ 2147483647 w 4000"/>
              <a:gd name="T63" fmla="*/ 2147483647 h 1020"/>
              <a:gd name="T64" fmla="*/ 2147483647 w 4000"/>
              <a:gd name="T65" fmla="*/ 2147483647 h 1020"/>
              <a:gd name="T66" fmla="*/ 2147483647 w 4000"/>
              <a:gd name="T67" fmla="*/ 2147483647 h 1020"/>
              <a:gd name="T68" fmla="*/ 2147483647 w 4000"/>
              <a:gd name="T69" fmla="*/ 2147483647 h 1020"/>
              <a:gd name="T70" fmla="*/ 2147483647 w 4000"/>
              <a:gd name="T71" fmla="*/ 2147483647 h 1020"/>
              <a:gd name="T72" fmla="*/ 2147483647 w 4000"/>
              <a:gd name="T73" fmla="*/ 2147483647 h 1020"/>
              <a:gd name="T74" fmla="*/ 2147483647 w 4000"/>
              <a:gd name="T75" fmla="*/ 2147483647 h 1020"/>
              <a:gd name="T76" fmla="*/ 2147483647 w 4000"/>
              <a:gd name="T77" fmla="*/ 2147483647 h 1020"/>
              <a:gd name="T78" fmla="*/ 2147483647 w 4000"/>
              <a:gd name="T79" fmla="*/ 2147483647 h 1020"/>
              <a:gd name="T80" fmla="*/ 2147483647 w 4000"/>
              <a:gd name="T81" fmla="*/ 2147483647 h 1020"/>
              <a:gd name="T82" fmla="*/ 2147483647 w 4000"/>
              <a:gd name="T83" fmla="*/ 2147483647 h 1020"/>
              <a:gd name="T84" fmla="*/ 2147483647 w 4000"/>
              <a:gd name="T85" fmla="*/ 2147483647 h 1020"/>
              <a:gd name="T86" fmla="*/ 2147483647 w 4000"/>
              <a:gd name="T87" fmla="*/ 2147483647 h 1020"/>
              <a:gd name="T88" fmla="*/ 2147483647 w 4000"/>
              <a:gd name="T89" fmla="*/ 2147483647 h 1020"/>
              <a:gd name="T90" fmla="*/ 2147483647 w 4000"/>
              <a:gd name="T91" fmla="*/ 2147483647 h 1020"/>
              <a:gd name="T92" fmla="*/ 2147483647 w 4000"/>
              <a:gd name="T93" fmla="*/ 2147483647 h 1020"/>
              <a:gd name="T94" fmla="*/ 2147483647 w 4000"/>
              <a:gd name="T95" fmla="*/ 2147483647 h 1020"/>
              <a:gd name="T96" fmla="*/ 2147483647 w 4000"/>
              <a:gd name="T97" fmla="*/ 2147483647 h 1020"/>
              <a:gd name="T98" fmla="*/ 2147483647 w 4000"/>
              <a:gd name="T99" fmla="*/ 2147483647 h 1020"/>
              <a:gd name="T100" fmla="*/ 2147483647 w 4000"/>
              <a:gd name="T101" fmla="*/ 2147483647 h 1020"/>
              <a:gd name="T102" fmla="*/ 2147483647 w 4000"/>
              <a:gd name="T103" fmla="*/ 2147483647 h 1020"/>
              <a:gd name="T104" fmla="*/ 2147483647 w 4000"/>
              <a:gd name="T105" fmla="*/ 2147483647 h 1020"/>
              <a:gd name="T106" fmla="*/ 2147483647 w 4000"/>
              <a:gd name="T107" fmla="*/ 2147483647 h 1020"/>
              <a:gd name="T108" fmla="*/ 2147483647 w 4000"/>
              <a:gd name="T109" fmla="*/ 2147483647 h 10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00"/>
              <a:gd name="T166" fmla="*/ 0 h 1020"/>
              <a:gd name="T167" fmla="*/ 4000 w 4000"/>
              <a:gd name="T168" fmla="*/ 1020 h 10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00" h="1020">
                <a:moveTo>
                  <a:pt x="0" y="0"/>
                </a:moveTo>
                <a:lnTo>
                  <a:pt x="110" y="0"/>
                </a:lnTo>
                <a:lnTo>
                  <a:pt x="110" y="10"/>
                </a:lnTo>
                <a:lnTo>
                  <a:pt x="330" y="10"/>
                </a:lnTo>
                <a:lnTo>
                  <a:pt x="380" y="10"/>
                </a:lnTo>
                <a:lnTo>
                  <a:pt x="380" y="20"/>
                </a:lnTo>
                <a:lnTo>
                  <a:pt x="400" y="20"/>
                </a:lnTo>
                <a:lnTo>
                  <a:pt x="400" y="30"/>
                </a:lnTo>
                <a:lnTo>
                  <a:pt x="420" y="30"/>
                </a:lnTo>
                <a:lnTo>
                  <a:pt x="420" y="40"/>
                </a:lnTo>
                <a:lnTo>
                  <a:pt x="440" y="40"/>
                </a:lnTo>
                <a:lnTo>
                  <a:pt x="530" y="40"/>
                </a:lnTo>
                <a:lnTo>
                  <a:pt x="530" y="50"/>
                </a:lnTo>
                <a:lnTo>
                  <a:pt x="560" y="50"/>
                </a:lnTo>
                <a:lnTo>
                  <a:pt x="560" y="60"/>
                </a:lnTo>
                <a:lnTo>
                  <a:pt x="620" y="60"/>
                </a:lnTo>
                <a:lnTo>
                  <a:pt x="620" y="70"/>
                </a:lnTo>
                <a:lnTo>
                  <a:pt x="640" y="70"/>
                </a:lnTo>
                <a:lnTo>
                  <a:pt x="670" y="70"/>
                </a:lnTo>
                <a:lnTo>
                  <a:pt x="670" y="80"/>
                </a:lnTo>
                <a:lnTo>
                  <a:pt x="690" y="80"/>
                </a:lnTo>
                <a:lnTo>
                  <a:pt x="690" y="90"/>
                </a:lnTo>
                <a:lnTo>
                  <a:pt x="710" y="90"/>
                </a:lnTo>
                <a:lnTo>
                  <a:pt x="710" y="100"/>
                </a:lnTo>
                <a:lnTo>
                  <a:pt x="730" y="100"/>
                </a:lnTo>
                <a:lnTo>
                  <a:pt x="780" y="100"/>
                </a:lnTo>
                <a:lnTo>
                  <a:pt x="780" y="110"/>
                </a:lnTo>
                <a:lnTo>
                  <a:pt x="800" y="110"/>
                </a:lnTo>
                <a:lnTo>
                  <a:pt x="820" y="110"/>
                </a:lnTo>
                <a:lnTo>
                  <a:pt x="820" y="130"/>
                </a:lnTo>
                <a:lnTo>
                  <a:pt x="840" y="130"/>
                </a:lnTo>
                <a:lnTo>
                  <a:pt x="890" y="130"/>
                </a:lnTo>
                <a:lnTo>
                  <a:pt x="890" y="140"/>
                </a:lnTo>
                <a:lnTo>
                  <a:pt x="930" y="140"/>
                </a:lnTo>
                <a:lnTo>
                  <a:pt x="930" y="150"/>
                </a:lnTo>
                <a:lnTo>
                  <a:pt x="960" y="150"/>
                </a:lnTo>
                <a:lnTo>
                  <a:pt x="960" y="170"/>
                </a:lnTo>
                <a:lnTo>
                  <a:pt x="980" y="170"/>
                </a:lnTo>
                <a:lnTo>
                  <a:pt x="980" y="180"/>
                </a:lnTo>
                <a:lnTo>
                  <a:pt x="1000" y="180"/>
                </a:lnTo>
                <a:lnTo>
                  <a:pt x="1020" y="180"/>
                </a:lnTo>
                <a:lnTo>
                  <a:pt x="1020" y="200"/>
                </a:lnTo>
                <a:lnTo>
                  <a:pt x="1040" y="200"/>
                </a:lnTo>
                <a:lnTo>
                  <a:pt x="1040" y="210"/>
                </a:lnTo>
                <a:lnTo>
                  <a:pt x="1070" y="210"/>
                </a:lnTo>
                <a:lnTo>
                  <a:pt x="1090" y="210"/>
                </a:lnTo>
                <a:lnTo>
                  <a:pt x="1090" y="220"/>
                </a:lnTo>
                <a:lnTo>
                  <a:pt x="1110" y="220"/>
                </a:lnTo>
                <a:lnTo>
                  <a:pt x="1130" y="220"/>
                </a:lnTo>
                <a:lnTo>
                  <a:pt x="1130" y="230"/>
                </a:lnTo>
                <a:lnTo>
                  <a:pt x="1200" y="230"/>
                </a:lnTo>
                <a:lnTo>
                  <a:pt x="1200" y="240"/>
                </a:lnTo>
                <a:lnTo>
                  <a:pt x="1220" y="240"/>
                </a:lnTo>
                <a:lnTo>
                  <a:pt x="1290" y="240"/>
                </a:lnTo>
                <a:lnTo>
                  <a:pt x="1290" y="250"/>
                </a:lnTo>
                <a:lnTo>
                  <a:pt x="1310" y="250"/>
                </a:lnTo>
                <a:lnTo>
                  <a:pt x="1310" y="280"/>
                </a:lnTo>
                <a:lnTo>
                  <a:pt x="1330" y="280"/>
                </a:lnTo>
                <a:lnTo>
                  <a:pt x="1360" y="280"/>
                </a:lnTo>
                <a:lnTo>
                  <a:pt x="1360" y="300"/>
                </a:lnTo>
                <a:lnTo>
                  <a:pt x="1400" y="300"/>
                </a:lnTo>
                <a:lnTo>
                  <a:pt x="1400" y="320"/>
                </a:lnTo>
                <a:lnTo>
                  <a:pt x="1420" y="320"/>
                </a:lnTo>
                <a:lnTo>
                  <a:pt x="1420" y="330"/>
                </a:lnTo>
                <a:lnTo>
                  <a:pt x="1440" y="330"/>
                </a:lnTo>
                <a:lnTo>
                  <a:pt x="1470" y="330"/>
                </a:lnTo>
                <a:lnTo>
                  <a:pt x="1470" y="340"/>
                </a:lnTo>
                <a:lnTo>
                  <a:pt x="1530" y="340"/>
                </a:lnTo>
                <a:lnTo>
                  <a:pt x="1530" y="360"/>
                </a:lnTo>
                <a:lnTo>
                  <a:pt x="1600" y="360"/>
                </a:lnTo>
                <a:lnTo>
                  <a:pt x="1600" y="370"/>
                </a:lnTo>
                <a:lnTo>
                  <a:pt x="1640" y="370"/>
                </a:lnTo>
                <a:lnTo>
                  <a:pt x="1640" y="380"/>
                </a:lnTo>
                <a:lnTo>
                  <a:pt x="1690" y="380"/>
                </a:lnTo>
                <a:lnTo>
                  <a:pt x="1690" y="390"/>
                </a:lnTo>
                <a:lnTo>
                  <a:pt x="1780" y="390"/>
                </a:lnTo>
                <a:lnTo>
                  <a:pt x="1800" y="390"/>
                </a:lnTo>
                <a:lnTo>
                  <a:pt x="1800" y="400"/>
                </a:lnTo>
                <a:lnTo>
                  <a:pt x="1840" y="400"/>
                </a:lnTo>
                <a:lnTo>
                  <a:pt x="1840" y="410"/>
                </a:lnTo>
                <a:lnTo>
                  <a:pt x="1870" y="410"/>
                </a:lnTo>
                <a:lnTo>
                  <a:pt x="1870" y="420"/>
                </a:lnTo>
                <a:lnTo>
                  <a:pt x="1890" y="420"/>
                </a:lnTo>
                <a:lnTo>
                  <a:pt x="1890" y="430"/>
                </a:lnTo>
                <a:lnTo>
                  <a:pt x="1930" y="430"/>
                </a:lnTo>
                <a:lnTo>
                  <a:pt x="1930" y="440"/>
                </a:lnTo>
                <a:lnTo>
                  <a:pt x="1960" y="440"/>
                </a:lnTo>
                <a:lnTo>
                  <a:pt x="1960" y="450"/>
                </a:lnTo>
                <a:lnTo>
                  <a:pt x="1980" y="450"/>
                </a:lnTo>
                <a:lnTo>
                  <a:pt x="1980" y="460"/>
                </a:lnTo>
                <a:lnTo>
                  <a:pt x="2000" y="460"/>
                </a:lnTo>
                <a:lnTo>
                  <a:pt x="2000" y="470"/>
                </a:lnTo>
                <a:lnTo>
                  <a:pt x="2070" y="470"/>
                </a:lnTo>
                <a:lnTo>
                  <a:pt x="2110" y="470"/>
                </a:lnTo>
                <a:lnTo>
                  <a:pt x="2110" y="480"/>
                </a:lnTo>
                <a:lnTo>
                  <a:pt x="2130" y="480"/>
                </a:lnTo>
                <a:lnTo>
                  <a:pt x="2130" y="490"/>
                </a:lnTo>
                <a:lnTo>
                  <a:pt x="2160" y="490"/>
                </a:lnTo>
                <a:lnTo>
                  <a:pt x="2200" y="490"/>
                </a:lnTo>
                <a:lnTo>
                  <a:pt x="2200" y="500"/>
                </a:lnTo>
                <a:lnTo>
                  <a:pt x="2220" y="500"/>
                </a:lnTo>
                <a:lnTo>
                  <a:pt x="2220" y="510"/>
                </a:lnTo>
                <a:lnTo>
                  <a:pt x="2240" y="510"/>
                </a:lnTo>
                <a:lnTo>
                  <a:pt x="2240" y="520"/>
                </a:lnTo>
                <a:lnTo>
                  <a:pt x="2290" y="520"/>
                </a:lnTo>
                <a:lnTo>
                  <a:pt x="2290" y="530"/>
                </a:lnTo>
                <a:lnTo>
                  <a:pt x="2310" y="530"/>
                </a:lnTo>
                <a:lnTo>
                  <a:pt x="2330" y="530"/>
                </a:lnTo>
                <a:lnTo>
                  <a:pt x="2330" y="540"/>
                </a:lnTo>
                <a:lnTo>
                  <a:pt x="2360" y="540"/>
                </a:lnTo>
                <a:lnTo>
                  <a:pt x="2380" y="540"/>
                </a:lnTo>
                <a:lnTo>
                  <a:pt x="2380" y="560"/>
                </a:lnTo>
                <a:lnTo>
                  <a:pt x="2400" y="560"/>
                </a:lnTo>
                <a:lnTo>
                  <a:pt x="2400" y="570"/>
                </a:lnTo>
                <a:lnTo>
                  <a:pt x="2440" y="570"/>
                </a:lnTo>
                <a:lnTo>
                  <a:pt x="2440" y="580"/>
                </a:lnTo>
                <a:lnTo>
                  <a:pt x="2600" y="580"/>
                </a:lnTo>
                <a:lnTo>
                  <a:pt x="2600" y="590"/>
                </a:lnTo>
                <a:lnTo>
                  <a:pt x="2640" y="590"/>
                </a:lnTo>
                <a:lnTo>
                  <a:pt x="2640" y="600"/>
                </a:lnTo>
                <a:lnTo>
                  <a:pt x="2710" y="600"/>
                </a:lnTo>
                <a:lnTo>
                  <a:pt x="2710" y="610"/>
                </a:lnTo>
                <a:lnTo>
                  <a:pt x="2730" y="610"/>
                </a:lnTo>
                <a:lnTo>
                  <a:pt x="2730" y="620"/>
                </a:lnTo>
                <a:lnTo>
                  <a:pt x="2760" y="620"/>
                </a:lnTo>
                <a:lnTo>
                  <a:pt x="2760" y="640"/>
                </a:lnTo>
                <a:lnTo>
                  <a:pt x="2820" y="640"/>
                </a:lnTo>
                <a:lnTo>
                  <a:pt x="2820" y="650"/>
                </a:lnTo>
                <a:lnTo>
                  <a:pt x="2840" y="650"/>
                </a:lnTo>
                <a:lnTo>
                  <a:pt x="2840" y="660"/>
                </a:lnTo>
                <a:lnTo>
                  <a:pt x="2870" y="660"/>
                </a:lnTo>
                <a:lnTo>
                  <a:pt x="2910" y="660"/>
                </a:lnTo>
                <a:lnTo>
                  <a:pt x="2910" y="670"/>
                </a:lnTo>
                <a:lnTo>
                  <a:pt x="2930" y="670"/>
                </a:lnTo>
                <a:lnTo>
                  <a:pt x="2930" y="700"/>
                </a:lnTo>
                <a:lnTo>
                  <a:pt x="2960" y="700"/>
                </a:lnTo>
                <a:lnTo>
                  <a:pt x="2960" y="720"/>
                </a:lnTo>
                <a:lnTo>
                  <a:pt x="2980" y="720"/>
                </a:lnTo>
                <a:lnTo>
                  <a:pt x="3000" y="720"/>
                </a:lnTo>
                <a:lnTo>
                  <a:pt x="3000" y="730"/>
                </a:lnTo>
                <a:lnTo>
                  <a:pt x="3070" y="730"/>
                </a:lnTo>
                <a:lnTo>
                  <a:pt x="3070" y="740"/>
                </a:lnTo>
                <a:lnTo>
                  <a:pt x="3110" y="740"/>
                </a:lnTo>
                <a:lnTo>
                  <a:pt x="3110" y="750"/>
                </a:lnTo>
                <a:lnTo>
                  <a:pt x="3130" y="750"/>
                </a:lnTo>
                <a:lnTo>
                  <a:pt x="3130" y="760"/>
                </a:lnTo>
                <a:lnTo>
                  <a:pt x="3160" y="760"/>
                </a:lnTo>
                <a:lnTo>
                  <a:pt x="3180" y="760"/>
                </a:lnTo>
                <a:lnTo>
                  <a:pt x="3180" y="780"/>
                </a:lnTo>
                <a:lnTo>
                  <a:pt x="3200" y="780"/>
                </a:lnTo>
                <a:lnTo>
                  <a:pt x="3220" y="780"/>
                </a:lnTo>
                <a:lnTo>
                  <a:pt x="3220" y="790"/>
                </a:lnTo>
                <a:lnTo>
                  <a:pt x="3240" y="790"/>
                </a:lnTo>
                <a:lnTo>
                  <a:pt x="3240" y="800"/>
                </a:lnTo>
                <a:lnTo>
                  <a:pt x="3270" y="800"/>
                </a:lnTo>
                <a:lnTo>
                  <a:pt x="3310" y="800"/>
                </a:lnTo>
                <a:lnTo>
                  <a:pt x="3310" y="810"/>
                </a:lnTo>
                <a:lnTo>
                  <a:pt x="3330" y="810"/>
                </a:lnTo>
                <a:lnTo>
                  <a:pt x="3330" y="830"/>
                </a:lnTo>
                <a:lnTo>
                  <a:pt x="3360" y="830"/>
                </a:lnTo>
                <a:lnTo>
                  <a:pt x="3360" y="840"/>
                </a:lnTo>
                <a:lnTo>
                  <a:pt x="3380" y="840"/>
                </a:lnTo>
                <a:lnTo>
                  <a:pt x="3380" y="850"/>
                </a:lnTo>
                <a:lnTo>
                  <a:pt x="3400" y="850"/>
                </a:lnTo>
                <a:lnTo>
                  <a:pt x="3440" y="850"/>
                </a:lnTo>
                <a:lnTo>
                  <a:pt x="3440" y="860"/>
                </a:lnTo>
                <a:lnTo>
                  <a:pt x="3470" y="860"/>
                </a:lnTo>
                <a:lnTo>
                  <a:pt x="3470" y="870"/>
                </a:lnTo>
                <a:lnTo>
                  <a:pt x="3490" y="870"/>
                </a:lnTo>
                <a:lnTo>
                  <a:pt x="3490" y="880"/>
                </a:lnTo>
                <a:lnTo>
                  <a:pt x="3600" y="880"/>
                </a:lnTo>
                <a:lnTo>
                  <a:pt x="3620" y="880"/>
                </a:lnTo>
                <a:lnTo>
                  <a:pt x="3620" y="890"/>
                </a:lnTo>
                <a:lnTo>
                  <a:pt x="3640" y="890"/>
                </a:lnTo>
                <a:lnTo>
                  <a:pt x="3640" y="900"/>
                </a:lnTo>
                <a:lnTo>
                  <a:pt x="3690" y="900"/>
                </a:lnTo>
                <a:lnTo>
                  <a:pt x="3690" y="910"/>
                </a:lnTo>
                <a:lnTo>
                  <a:pt x="3710" y="910"/>
                </a:lnTo>
                <a:lnTo>
                  <a:pt x="3710" y="920"/>
                </a:lnTo>
                <a:lnTo>
                  <a:pt x="3730" y="920"/>
                </a:lnTo>
                <a:lnTo>
                  <a:pt x="3730" y="940"/>
                </a:lnTo>
                <a:lnTo>
                  <a:pt x="3780" y="940"/>
                </a:lnTo>
                <a:lnTo>
                  <a:pt x="3840" y="940"/>
                </a:lnTo>
                <a:lnTo>
                  <a:pt x="3840" y="960"/>
                </a:lnTo>
                <a:lnTo>
                  <a:pt x="3870" y="960"/>
                </a:lnTo>
                <a:lnTo>
                  <a:pt x="3870" y="970"/>
                </a:lnTo>
                <a:lnTo>
                  <a:pt x="3890" y="970"/>
                </a:lnTo>
                <a:lnTo>
                  <a:pt x="3890" y="980"/>
                </a:lnTo>
                <a:lnTo>
                  <a:pt x="3960" y="980"/>
                </a:lnTo>
                <a:lnTo>
                  <a:pt x="3960" y="990"/>
                </a:lnTo>
                <a:lnTo>
                  <a:pt x="3980" y="990"/>
                </a:lnTo>
                <a:lnTo>
                  <a:pt x="4000" y="990"/>
                </a:lnTo>
                <a:lnTo>
                  <a:pt x="4000" y="1020"/>
                </a:lnTo>
              </a:path>
            </a:pathLst>
          </a:custGeom>
          <a:noFill/>
          <a:ln w="28575">
            <a:solidFill>
              <a:srgbClr val="FF0000"/>
            </a:solidFill>
            <a:round/>
            <a:headEnd/>
            <a:tailEnd/>
          </a:ln>
        </p:spPr>
        <p:txBody>
          <a:bodyPr/>
          <a:lstStyle/>
          <a:p>
            <a:pPr algn="ctr" eaLnBrk="1" hangingPunct="1">
              <a:spcBef>
                <a:spcPct val="50000"/>
              </a:spcBef>
            </a:pPr>
            <a:endParaRPr lang="en-US" sz="1800">
              <a:latin typeface="Univers" pitchFamily="34" charset="0"/>
            </a:endParaRPr>
          </a:p>
        </p:txBody>
      </p:sp>
      <p:sp>
        <p:nvSpPr>
          <p:cNvPr id="29754" name="Text Box 64"/>
          <p:cNvSpPr txBox="1">
            <a:spLocks noChangeArrowheads="1"/>
          </p:cNvSpPr>
          <p:nvPr/>
        </p:nvSpPr>
        <p:spPr bwMode="auto">
          <a:xfrm>
            <a:off x="2757488" y="6092825"/>
            <a:ext cx="3744912" cy="336550"/>
          </a:xfrm>
          <a:prstGeom prst="rect">
            <a:avLst/>
          </a:prstGeom>
          <a:noFill/>
          <a:ln w="9525">
            <a:noFill/>
            <a:miter lim="800000"/>
            <a:headEnd/>
            <a:tailEnd/>
          </a:ln>
        </p:spPr>
        <p:txBody>
          <a:bodyPr>
            <a:spAutoFit/>
          </a:bodyPr>
          <a:lstStyle/>
          <a:p>
            <a:pPr algn="ctr" eaLnBrk="1" hangingPunct="1">
              <a:spcBef>
                <a:spcPct val="50000"/>
              </a:spcBef>
            </a:pPr>
            <a:r>
              <a:rPr lang="en-GB" sz="1600" b="1">
                <a:latin typeface="Arial" charset="0"/>
              </a:rPr>
              <a:t>Disease duration (years)</a:t>
            </a:r>
          </a:p>
        </p:txBody>
      </p:sp>
      <p:sp>
        <p:nvSpPr>
          <p:cNvPr id="29755" name="Text Box 65"/>
          <p:cNvSpPr txBox="1">
            <a:spLocks noChangeArrowheads="1"/>
          </p:cNvSpPr>
          <p:nvPr/>
        </p:nvSpPr>
        <p:spPr bwMode="auto">
          <a:xfrm rot="10800000">
            <a:off x="1111250" y="3062288"/>
            <a:ext cx="428625" cy="1655762"/>
          </a:xfrm>
          <a:prstGeom prst="rect">
            <a:avLst/>
          </a:prstGeom>
          <a:noFill/>
          <a:ln w="9525">
            <a:noFill/>
            <a:miter lim="800000"/>
            <a:headEnd/>
            <a:tailEnd/>
          </a:ln>
        </p:spPr>
        <p:txBody>
          <a:bodyPr vert="eaVert">
            <a:spAutoFit/>
          </a:bodyPr>
          <a:lstStyle/>
          <a:p>
            <a:pPr algn="ctr" eaLnBrk="1" hangingPunct="1">
              <a:spcBef>
                <a:spcPct val="50000"/>
              </a:spcBef>
            </a:pPr>
            <a:r>
              <a:rPr lang="en-GB" sz="1600" b="1">
                <a:latin typeface="Arial" charset="0"/>
              </a:rPr>
              <a:t>Survival</a:t>
            </a:r>
          </a:p>
        </p:txBody>
      </p:sp>
      <p:sp>
        <p:nvSpPr>
          <p:cNvPr id="29756" name="Text Box 66"/>
          <p:cNvSpPr txBox="1">
            <a:spLocks noChangeArrowheads="1"/>
          </p:cNvSpPr>
          <p:nvPr/>
        </p:nvSpPr>
        <p:spPr bwMode="auto">
          <a:xfrm>
            <a:off x="5214938" y="4797425"/>
            <a:ext cx="1130300" cy="779463"/>
          </a:xfrm>
          <a:prstGeom prst="rect">
            <a:avLst/>
          </a:prstGeom>
          <a:noFill/>
          <a:ln w="9525">
            <a:noFill/>
            <a:miter lim="800000"/>
            <a:headEnd/>
            <a:tailEnd/>
          </a:ln>
        </p:spPr>
        <p:txBody>
          <a:bodyPr>
            <a:spAutoFit/>
          </a:bodyPr>
          <a:lstStyle/>
          <a:p>
            <a:pPr algn="r" defTabSz="1235075" eaLnBrk="1" hangingPunct="1">
              <a:spcBef>
                <a:spcPct val="50000"/>
              </a:spcBef>
            </a:pPr>
            <a:r>
              <a:rPr lang="en-GB" sz="1800" b="1">
                <a:latin typeface="Arial" charset="0"/>
              </a:rPr>
              <a:t>Diffuse</a:t>
            </a:r>
          </a:p>
          <a:p>
            <a:pPr algn="r" defTabSz="1235075" eaLnBrk="1" hangingPunct="1">
              <a:spcBef>
                <a:spcPct val="50000"/>
              </a:spcBef>
            </a:pPr>
            <a:r>
              <a:rPr lang="en-GB" sz="1800" b="1">
                <a:latin typeface="Arial" charset="0"/>
              </a:rPr>
              <a:t>n=627</a:t>
            </a:r>
          </a:p>
        </p:txBody>
      </p:sp>
      <p:sp>
        <p:nvSpPr>
          <p:cNvPr id="29757" name="Text Box 67"/>
          <p:cNvSpPr txBox="1">
            <a:spLocks noChangeArrowheads="1"/>
          </p:cNvSpPr>
          <p:nvPr/>
        </p:nvSpPr>
        <p:spPr bwMode="auto">
          <a:xfrm>
            <a:off x="5719763" y="2349500"/>
            <a:ext cx="1004887" cy="779463"/>
          </a:xfrm>
          <a:prstGeom prst="rect">
            <a:avLst/>
          </a:prstGeom>
          <a:noFill/>
          <a:ln w="9525">
            <a:noFill/>
            <a:miter lim="800000"/>
            <a:headEnd/>
            <a:tailEnd/>
          </a:ln>
        </p:spPr>
        <p:txBody>
          <a:bodyPr>
            <a:spAutoFit/>
          </a:bodyPr>
          <a:lstStyle/>
          <a:p>
            <a:pPr algn="r" defTabSz="1235075" eaLnBrk="1" hangingPunct="1">
              <a:spcBef>
                <a:spcPct val="50000"/>
              </a:spcBef>
            </a:pPr>
            <a:r>
              <a:rPr lang="en-GB" sz="1800" b="1">
                <a:solidFill>
                  <a:srgbClr val="FF0000"/>
                </a:solidFill>
                <a:latin typeface="Arial" charset="0"/>
              </a:rPr>
              <a:t>Limited</a:t>
            </a:r>
          </a:p>
          <a:p>
            <a:pPr algn="r" defTabSz="1235075" eaLnBrk="1" hangingPunct="1">
              <a:spcBef>
                <a:spcPct val="50000"/>
              </a:spcBef>
            </a:pPr>
            <a:r>
              <a:rPr lang="en-GB" sz="1800" b="1">
                <a:solidFill>
                  <a:srgbClr val="FF0000"/>
                </a:solidFill>
                <a:latin typeface="Arial" charset="0"/>
              </a:rPr>
              <a:t>n=1184</a:t>
            </a:r>
          </a:p>
        </p:txBody>
      </p:sp>
      <p:grpSp>
        <p:nvGrpSpPr>
          <p:cNvPr id="3" name="Group 74"/>
          <p:cNvGrpSpPr>
            <a:grpSpLocks/>
          </p:cNvGrpSpPr>
          <p:nvPr/>
        </p:nvGrpSpPr>
        <p:grpSpPr bwMode="auto">
          <a:xfrm>
            <a:off x="7015163" y="1989138"/>
            <a:ext cx="1223962" cy="1584325"/>
            <a:chOff x="4059" y="1026"/>
            <a:chExt cx="1134" cy="1542"/>
          </a:xfrm>
        </p:grpSpPr>
        <p:pic>
          <p:nvPicPr>
            <p:cNvPr id="29759" name="Picture 3"/>
            <p:cNvPicPr>
              <a:picLocks noChangeArrowheads="1"/>
            </p:cNvPicPr>
            <p:nvPr/>
          </p:nvPicPr>
          <p:blipFill>
            <a:blip r:embed="rId4"/>
            <a:srcRect/>
            <a:stretch>
              <a:fillRect/>
            </a:stretch>
          </p:blipFill>
          <p:spPr bwMode="auto">
            <a:xfrm>
              <a:off x="4059" y="1026"/>
              <a:ext cx="1134" cy="1542"/>
            </a:xfrm>
            <a:prstGeom prst="rect">
              <a:avLst/>
            </a:prstGeom>
            <a:noFill/>
            <a:ln w="9525">
              <a:noFill/>
              <a:miter lim="800000"/>
              <a:headEnd/>
              <a:tailEnd/>
            </a:ln>
          </p:spPr>
        </p:pic>
        <p:sp>
          <p:nvSpPr>
            <p:cNvPr id="29760" name="Rectangle 4"/>
            <p:cNvSpPr>
              <a:spLocks noChangeArrowheads="1"/>
            </p:cNvSpPr>
            <p:nvPr/>
          </p:nvSpPr>
          <p:spPr bwMode="auto">
            <a:xfrm>
              <a:off x="4150" y="1525"/>
              <a:ext cx="957" cy="257"/>
            </a:xfrm>
            <a:prstGeom prst="rect">
              <a:avLst/>
            </a:prstGeom>
            <a:solidFill>
              <a:schemeClr val="tx1"/>
            </a:solidFill>
            <a:ln w="9525" algn="ctr">
              <a:noFill/>
              <a:miter lim="800000"/>
              <a:headEnd/>
              <a:tailEnd/>
            </a:ln>
          </p:spPr>
          <p:txBody>
            <a:bodyPr wrap="none" anchor="ctr"/>
            <a:lstStyle/>
            <a:p>
              <a:pPr algn="ctr" eaLnBrk="1" hangingPunct="1">
                <a:spcBef>
                  <a:spcPct val="50000"/>
                </a:spcBef>
              </a:pPr>
              <a:endParaRPr lang="en-US" sz="1800">
                <a:latin typeface="Univers" pitchFamily="34" charset="0"/>
              </a:endParaRP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344488" y="304800"/>
            <a:ext cx="8747125" cy="576263"/>
          </a:xfrm>
          <a:prstGeom prst="rect">
            <a:avLst/>
          </a:prstGeom>
          <a:noFill/>
          <a:ln w="12700">
            <a:noFill/>
            <a:miter lim="800000"/>
            <a:headEnd/>
            <a:tailEnd/>
          </a:ln>
        </p:spPr>
        <p:txBody>
          <a:bodyPr lIns="90487" tIns="44450" rIns="90487" bIns="44450">
            <a:spAutoFit/>
          </a:bodyPr>
          <a:lstStyle/>
          <a:p>
            <a:r>
              <a:rPr lang="en-GB" sz="3200" b="1">
                <a:solidFill>
                  <a:srgbClr val="0000FF"/>
                </a:solidFill>
                <a:latin typeface="Helvetica" charset="0"/>
              </a:rPr>
              <a:t> Anti-nuclear antibodies</a:t>
            </a:r>
          </a:p>
        </p:txBody>
      </p:sp>
      <p:sp>
        <p:nvSpPr>
          <p:cNvPr id="8195" name="Line 5"/>
          <p:cNvSpPr>
            <a:spLocks noChangeShapeType="1"/>
          </p:cNvSpPr>
          <p:nvPr/>
        </p:nvSpPr>
        <p:spPr bwMode="auto">
          <a:xfrm>
            <a:off x="522288" y="836613"/>
            <a:ext cx="8926512" cy="0"/>
          </a:xfrm>
          <a:prstGeom prst="line">
            <a:avLst/>
          </a:prstGeom>
          <a:noFill/>
          <a:ln w="12700">
            <a:solidFill>
              <a:srgbClr val="0000FF"/>
            </a:solidFill>
            <a:round/>
            <a:headEnd/>
            <a:tailEnd/>
          </a:ln>
        </p:spPr>
        <p:txBody>
          <a:bodyPr wrap="none" anchor="ctr"/>
          <a:lstStyle/>
          <a:p>
            <a:endParaRPr lang="en-GB"/>
          </a:p>
        </p:txBody>
      </p:sp>
      <p:sp>
        <p:nvSpPr>
          <p:cNvPr id="8196" name="Text Box 6"/>
          <p:cNvSpPr txBox="1">
            <a:spLocks noChangeArrowheads="1"/>
          </p:cNvSpPr>
          <p:nvPr/>
        </p:nvSpPr>
        <p:spPr bwMode="auto">
          <a:xfrm>
            <a:off x="1182688" y="1268413"/>
            <a:ext cx="5670550" cy="4776787"/>
          </a:xfrm>
          <a:prstGeom prst="rect">
            <a:avLst/>
          </a:prstGeom>
          <a:noFill/>
          <a:ln w="9525">
            <a:noFill/>
            <a:miter lim="800000"/>
            <a:headEnd/>
            <a:tailEnd/>
          </a:ln>
        </p:spPr>
        <p:txBody>
          <a:bodyPr wrap="none">
            <a:spAutoFit/>
          </a:bodyPr>
          <a:lstStyle/>
          <a:p>
            <a:r>
              <a:rPr lang="en-GB" b="1">
                <a:latin typeface="Arial" charset="0"/>
              </a:rPr>
              <a:t>Autoimmune Disease</a:t>
            </a:r>
          </a:p>
          <a:p>
            <a:pPr>
              <a:lnSpc>
                <a:spcPct val="60000"/>
              </a:lnSpc>
            </a:pPr>
            <a:endParaRPr lang="en-GB" sz="1800" b="1">
              <a:latin typeface="Arial" charset="0"/>
            </a:endParaRPr>
          </a:p>
          <a:p>
            <a:pPr>
              <a:buFontTx/>
              <a:buChar char="•"/>
            </a:pPr>
            <a:r>
              <a:rPr lang="en-GB" sz="1800" b="1">
                <a:solidFill>
                  <a:srgbClr val="0000FF"/>
                </a:solidFill>
                <a:latin typeface="Arial" charset="0"/>
              </a:rPr>
              <a:t> Systemic lupus erythematosus		95-100%</a:t>
            </a:r>
          </a:p>
          <a:p>
            <a:pPr>
              <a:buFontTx/>
              <a:buChar char="•"/>
            </a:pPr>
            <a:r>
              <a:rPr lang="en-GB" sz="1800" b="1">
                <a:solidFill>
                  <a:srgbClr val="0000FF"/>
                </a:solidFill>
                <a:latin typeface="Arial" charset="0"/>
              </a:rPr>
              <a:t> Scleroderma				60-80%</a:t>
            </a:r>
          </a:p>
          <a:p>
            <a:pPr>
              <a:buFontTx/>
              <a:buChar char="•"/>
            </a:pPr>
            <a:r>
              <a:rPr lang="en-GB" sz="1800" b="1">
                <a:solidFill>
                  <a:srgbClr val="0000FF"/>
                </a:solidFill>
                <a:latin typeface="Arial" charset="0"/>
              </a:rPr>
              <a:t> Mixed connective tissue disease	100%</a:t>
            </a:r>
          </a:p>
          <a:p>
            <a:pPr>
              <a:buFontTx/>
              <a:buChar char="•"/>
            </a:pPr>
            <a:r>
              <a:rPr lang="en-GB" sz="1800" b="1">
                <a:solidFill>
                  <a:srgbClr val="0000FF"/>
                </a:solidFill>
                <a:latin typeface="Arial" charset="0"/>
              </a:rPr>
              <a:t> Polymyositis/dermatomyositis		61%</a:t>
            </a:r>
          </a:p>
          <a:p>
            <a:pPr>
              <a:buFontTx/>
              <a:buChar char="•"/>
            </a:pPr>
            <a:r>
              <a:rPr lang="en-GB" sz="1800" b="1">
                <a:solidFill>
                  <a:srgbClr val="0000FF"/>
                </a:solidFill>
                <a:latin typeface="Arial" charset="0"/>
              </a:rPr>
              <a:t> Rheumatoid arthritis			52%</a:t>
            </a:r>
          </a:p>
          <a:p>
            <a:pPr>
              <a:buFontTx/>
              <a:buChar char="•"/>
            </a:pPr>
            <a:r>
              <a:rPr lang="en-GB" sz="1800" b="1">
                <a:solidFill>
                  <a:srgbClr val="0000FF"/>
                </a:solidFill>
                <a:latin typeface="Arial" charset="0"/>
              </a:rPr>
              <a:t> Sj</a:t>
            </a:r>
            <a:r>
              <a:rPr lang="en-GB" sz="1800" b="1">
                <a:solidFill>
                  <a:srgbClr val="0000FF"/>
                </a:solidFill>
                <a:latin typeface="Arial" charset="0"/>
                <a:cs typeface="Arial" charset="0"/>
              </a:rPr>
              <a:t>ö</a:t>
            </a:r>
            <a:r>
              <a:rPr lang="en-GB" sz="1800" b="1">
                <a:solidFill>
                  <a:srgbClr val="0000FF"/>
                </a:solidFill>
                <a:latin typeface="Arial" charset="0"/>
              </a:rPr>
              <a:t>gren’s syndrome			40-70%</a:t>
            </a:r>
          </a:p>
          <a:p>
            <a:pPr>
              <a:buFontTx/>
              <a:buChar char="•"/>
            </a:pPr>
            <a:r>
              <a:rPr lang="en-GB" sz="1800" b="1">
                <a:solidFill>
                  <a:srgbClr val="0000FF"/>
                </a:solidFill>
                <a:latin typeface="Arial" charset="0"/>
              </a:rPr>
              <a:t> Drug-induced lupus			100%</a:t>
            </a:r>
          </a:p>
          <a:p>
            <a:endParaRPr lang="en-GB" sz="1800" b="1">
              <a:solidFill>
                <a:srgbClr val="0000FF"/>
              </a:solidFill>
              <a:latin typeface="Arial" charset="0"/>
            </a:endParaRPr>
          </a:p>
          <a:p>
            <a:r>
              <a:rPr lang="en-GB" b="1">
                <a:latin typeface="Arial" charset="0"/>
              </a:rPr>
              <a:t>Non-rheumatic diseases</a:t>
            </a:r>
            <a:r>
              <a:rPr lang="en-GB" sz="1800" b="1">
                <a:latin typeface="Arial" charset="0"/>
              </a:rPr>
              <a:t>	</a:t>
            </a:r>
          </a:p>
          <a:p>
            <a:pPr>
              <a:lnSpc>
                <a:spcPct val="60000"/>
              </a:lnSpc>
            </a:pPr>
            <a:endParaRPr lang="en-GB" b="1"/>
          </a:p>
          <a:p>
            <a:pPr>
              <a:buFontTx/>
              <a:buChar char="•"/>
            </a:pPr>
            <a:r>
              <a:rPr lang="en-GB" sz="1800" b="1"/>
              <a:t> </a:t>
            </a:r>
            <a:r>
              <a:rPr lang="en-GB" sz="1800" b="1">
                <a:solidFill>
                  <a:srgbClr val="0000FF"/>
                </a:solidFill>
                <a:latin typeface="Arial" charset="0"/>
              </a:rPr>
              <a:t>Hashimoto’s thyroiditis			45%</a:t>
            </a:r>
          </a:p>
          <a:p>
            <a:pPr>
              <a:buFontTx/>
              <a:buChar char="•"/>
            </a:pPr>
            <a:r>
              <a:rPr lang="en-GB" sz="1800" b="1">
                <a:solidFill>
                  <a:srgbClr val="0000FF"/>
                </a:solidFill>
                <a:latin typeface="Arial" charset="0"/>
              </a:rPr>
              <a:t> Graves’ disease			50%</a:t>
            </a:r>
          </a:p>
          <a:p>
            <a:pPr>
              <a:buFontTx/>
              <a:buChar char="•"/>
            </a:pPr>
            <a:r>
              <a:rPr lang="en-GB" sz="1800" b="1">
                <a:solidFill>
                  <a:srgbClr val="0000FF"/>
                </a:solidFill>
                <a:latin typeface="Arial" charset="0"/>
              </a:rPr>
              <a:t> Autoimmune hepatitis			100%</a:t>
            </a:r>
          </a:p>
          <a:p>
            <a:pPr>
              <a:buFontTx/>
              <a:buChar char="•"/>
            </a:pPr>
            <a:r>
              <a:rPr lang="en-GB" sz="1800" b="1">
                <a:solidFill>
                  <a:srgbClr val="0000FF"/>
                </a:solidFill>
                <a:latin typeface="Arial" charset="0"/>
              </a:rPr>
              <a:t> Primary pulmonary A hypertension	40%</a:t>
            </a:r>
          </a:p>
          <a:p>
            <a:endParaRPr lang="en-US" sz="1800" b="1">
              <a:solidFill>
                <a:srgbClr val="0000FF"/>
              </a:solidFill>
              <a:latin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44488" y="304800"/>
            <a:ext cx="8747125" cy="515938"/>
          </a:xfrm>
          <a:prstGeom prst="rect">
            <a:avLst/>
          </a:prstGeom>
          <a:noFill/>
          <a:ln w="12700">
            <a:noFill/>
            <a:miter lim="800000"/>
            <a:headEnd/>
            <a:tailEnd/>
          </a:ln>
        </p:spPr>
        <p:txBody>
          <a:bodyPr lIns="90487" tIns="44450" rIns="90487" bIns="44450">
            <a:spAutoFit/>
          </a:bodyPr>
          <a:lstStyle/>
          <a:p>
            <a:r>
              <a:rPr lang="en-GB" sz="2800" b="1">
                <a:solidFill>
                  <a:srgbClr val="0000FF"/>
                </a:solidFill>
                <a:latin typeface="Helvetica" charset="0"/>
              </a:rPr>
              <a:t> Connective tissue diseases</a:t>
            </a:r>
          </a:p>
        </p:txBody>
      </p:sp>
      <p:sp>
        <p:nvSpPr>
          <p:cNvPr id="9219" name="Line 3"/>
          <p:cNvSpPr>
            <a:spLocks noChangeShapeType="1"/>
          </p:cNvSpPr>
          <p:nvPr/>
        </p:nvSpPr>
        <p:spPr bwMode="auto">
          <a:xfrm>
            <a:off x="522288" y="836613"/>
            <a:ext cx="5400675" cy="0"/>
          </a:xfrm>
          <a:prstGeom prst="line">
            <a:avLst/>
          </a:prstGeom>
          <a:noFill/>
          <a:ln w="12700">
            <a:solidFill>
              <a:srgbClr val="0000FF"/>
            </a:solidFill>
            <a:round/>
            <a:headEnd/>
            <a:tailEnd/>
          </a:ln>
        </p:spPr>
        <p:txBody>
          <a:bodyPr wrap="none" anchor="ctr"/>
          <a:lstStyle/>
          <a:p>
            <a:endParaRPr lang="en-GB"/>
          </a:p>
        </p:txBody>
      </p:sp>
      <p:sp>
        <p:nvSpPr>
          <p:cNvPr id="9220" name="Rectangle 4"/>
          <p:cNvSpPr>
            <a:spLocks noChangeArrowheads="1"/>
          </p:cNvSpPr>
          <p:nvPr/>
        </p:nvSpPr>
        <p:spPr bwMode="auto">
          <a:xfrm>
            <a:off x="803275" y="912813"/>
            <a:ext cx="5599113" cy="1552575"/>
          </a:xfrm>
          <a:prstGeom prst="rect">
            <a:avLst/>
          </a:prstGeom>
          <a:noFill/>
          <a:ln w="9525">
            <a:noFill/>
            <a:miter lim="800000"/>
            <a:headEnd/>
            <a:tailEnd/>
          </a:ln>
        </p:spPr>
        <p:txBody>
          <a:bodyPr wrap="none">
            <a:spAutoFit/>
          </a:bodyPr>
          <a:lstStyle/>
          <a:p>
            <a:r>
              <a:rPr lang="en-GB" b="1">
                <a:solidFill>
                  <a:srgbClr val="FF6600"/>
                </a:solidFill>
                <a:latin typeface="Helvetica" charset="0"/>
              </a:rPr>
              <a:t>Antinuclear antibodies:</a:t>
            </a:r>
          </a:p>
          <a:p>
            <a:pPr>
              <a:lnSpc>
                <a:spcPct val="50000"/>
              </a:lnSpc>
            </a:pPr>
            <a:endParaRPr lang="en-GB" b="1">
              <a:solidFill>
                <a:srgbClr val="FFFFFF"/>
              </a:solidFill>
              <a:latin typeface="Helvetica" charset="0"/>
            </a:endParaRPr>
          </a:p>
          <a:p>
            <a:r>
              <a:rPr lang="en-GB">
                <a:solidFill>
                  <a:srgbClr val="FFFFFF"/>
                </a:solidFill>
                <a:latin typeface="Helvetica" charset="0"/>
              </a:rPr>
              <a:t>    </a:t>
            </a:r>
            <a:r>
              <a:rPr lang="en-GB" sz="2000">
                <a:latin typeface="Helvetica" charset="0"/>
              </a:rPr>
              <a:t>ANA relatively non-specific, pattern important</a:t>
            </a:r>
          </a:p>
          <a:p>
            <a:pPr>
              <a:lnSpc>
                <a:spcPct val="50000"/>
              </a:lnSpc>
            </a:pPr>
            <a:r>
              <a:rPr lang="en-GB">
                <a:solidFill>
                  <a:srgbClr val="FFFFFF"/>
                </a:solidFill>
                <a:latin typeface="Helvetica" charset="0"/>
              </a:rPr>
              <a:t> </a:t>
            </a:r>
          </a:p>
          <a:p>
            <a:r>
              <a:rPr lang="en-GB">
                <a:solidFill>
                  <a:srgbClr val="FFFFFF"/>
                </a:solidFill>
                <a:latin typeface="Helvetica" charset="0"/>
              </a:rPr>
              <a:t>	</a:t>
            </a:r>
            <a:endParaRPr lang="en-GB" b="1">
              <a:solidFill>
                <a:srgbClr val="FFFF00"/>
              </a:solidFill>
              <a:latin typeface="Helvetica" charset="0"/>
            </a:endParaRPr>
          </a:p>
        </p:txBody>
      </p:sp>
      <p:sp>
        <p:nvSpPr>
          <p:cNvPr id="9221" name="Rectangle 6"/>
          <p:cNvSpPr>
            <a:spLocks noChangeArrowheads="1"/>
          </p:cNvSpPr>
          <p:nvPr/>
        </p:nvSpPr>
        <p:spPr bwMode="auto">
          <a:xfrm>
            <a:off x="1303305" y="2324100"/>
            <a:ext cx="6742113" cy="4191000"/>
          </a:xfrm>
          <a:prstGeom prst="rect">
            <a:avLst/>
          </a:prstGeom>
          <a:solidFill>
            <a:schemeClr val="bg1"/>
          </a:solidFill>
          <a:ln w="28575">
            <a:solidFill>
              <a:srgbClr val="0000FF"/>
            </a:solidFill>
            <a:miter lim="800000"/>
            <a:headEnd/>
            <a:tailEnd/>
          </a:ln>
        </p:spPr>
        <p:txBody>
          <a:bodyPr wrap="none" anchor="ctr"/>
          <a:lstStyle/>
          <a:p>
            <a:endParaRPr lang="en-GB"/>
          </a:p>
        </p:txBody>
      </p:sp>
      <p:pic>
        <p:nvPicPr>
          <p:cNvPr id="9222" name="Picture 7"/>
          <p:cNvPicPr>
            <a:picLocks noChangeAspect="1" noChangeArrowheads="1"/>
          </p:cNvPicPr>
          <p:nvPr/>
        </p:nvPicPr>
        <p:blipFill>
          <a:blip r:embed="rId3"/>
          <a:srcRect/>
          <a:stretch>
            <a:fillRect/>
          </a:stretch>
        </p:blipFill>
        <p:spPr bwMode="auto">
          <a:xfrm>
            <a:off x="1447768" y="2909888"/>
            <a:ext cx="6162675" cy="3116262"/>
          </a:xfrm>
          <a:prstGeom prst="rect">
            <a:avLst/>
          </a:prstGeom>
          <a:noFill/>
          <a:ln w="9525">
            <a:noFill/>
            <a:miter lim="800000"/>
            <a:headEnd/>
            <a:tailEnd/>
          </a:ln>
        </p:spPr>
      </p:pic>
      <p:sp>
        <p:nvSpPr>
          <p:cNvPr id="9223" name="Text Box 8"/>
          <p:cNvSpPr txBox="1">
            <a:spLocks noChangeArrowheads="1"/>
          </p:cNvSpPr>
          <p:nvPr/>
        </p:nvSpPr>
        <p:spPr bwMode="auto">
          <a:xfrm>
            <a:off x="2119280" y="2462213"/>
            <a:ext cx="2130425" cy="457200"/>
          </a:xfrm>
          <a:prstGeom prst="rect">
            <a:avLst/>
          </a:prstGeom>
          <a:noFill/>
          <a:ln w="9525">
            <a:noFill/>
            <a:miter lim="800000"/>
            <a:headEnd/>
            <a:tailEnd/>
          </a:ln>
        </p:spPr>
        <p:txBody>
          <a:bodyPr wrap="none">
            <a:spAutoFit/>
          </a:bodyPr>
          <a:lstStyle/>
          <a:p>
            <a:r>
              <a:rPr lang="en-GB" b="1">
                <a:solidFill>
                  <a:srgbClr val="0000FF"/>
                </a:solidFill>
                <a:latin typeface="Arial" charset="0"/>
              </a:rPr>
              <a:t>Homogenous</a:t>
            </a:r>
          </a:p>
        </p:txBody>
      </p:sp>
      <p:sp>
        <p:nvSpPr>
          <p:cNvPr id="9224" name="Text Box 9"/>
          <p:cNvSpPr txBox="1">
            <a:spLocks noChangeArrowheads="1"/>
          </p:cNvSpPr>
          <p:nvPr/>
        </p:nvSpPr>
        <p:spPr bwMode="auto">
          <a:xfrm>
            <a:off x="5575268" y="2462213"/>
            <a:ext cx="1606550" cy="457200"/>
          </a:xfrm>
          <a:prstGeom prst="rect">
            <a:avLst/>
          </a:prstGeom>
          <a:noFill/>
          <a:ln w="9525">
            <a:noFill/>
            <a:miter lim="800000"/>
            <a:headEnd/>
            <a:tailEnd/>
          </a:ln>
        </p:spPr>
        <p:txBody>
          <a:bodyPr wrap="none">
            <a:spAutoFit/>
          </a:bodyPr>
          <a:lstStyle/>
          <a:p>
            <a:r>
              <a:rPr lang="en-GB" b="1">
                <a:solidFill>
                  <a:srgbClr val="0000FF"/>
                </a:solidFill>
                <a:latin typeface="Arial" charset="0"/>
              </a:rPr>
              <a:t>Speckled </a:t>
            </a:r>
          </a:p>
        </p:txBody>
      </p:sp>
      <p:sp>
        <p:nvSpPr>
          <p:cNvPr id="9225" name="Text Box 10"/>
          <p:cNvSpPr txBox="1">
            <a:spLocks noChangeArrowheads="1"/>
          </p:cNvSpPr>
          <p:nvPr/>
        </p:nvSpPr>
        <p:spPr bwMode="auto">
          <a:xfrm>
            <a:off x="2390743" y="6094413"/>
            <a:ext cx="1573212" cy="457200"/>
          </a:xfrm>
          <a:prstGeom prst="rect">
            <a:avLst/>
          </a:prstGeom>
          <a:noFill/>
          <a:ln w="9525">
            <a:noFill/>
            <a:miter lim="800000"/>
            <a:headEnd/>
            <a:tailEnd/>
          </a:ln>
        </p:spPr>
        <p:txBody>
          <a:bodyPr wrap="none">
            <a:spAutoFit/>
          </a:bodyPr>
          <a:lstStyle/>
          <a:p>
            <a:r>
              <a:rPr lang="en-GB" b="1">
                <a:solidFill>
                  <a:srgbClr val="0000FF"/>
                </a:solidFill>
                <a:latin typeface="Arial" charset="0"/>
              </a:rPr>
              <a:t>Nucleolar</a:t>
            </a:r>
          </a:p>
        </p:txBody>
      </p:sp>
      <p:sp>
        <p:nvSpPr>
          <p:cNvPr id="9226" name="Text Box 11"/>
          <p:cNvSpPr txBox="1">
            <a:spLocks noChangeArrowheads="1"/>
          </p:cNvSpPr>
          <p:nvPr/>
        </p:nvSpPr>
        <p:spPr bwMode="auto">
          <a:xfrm>
            <a:off x="5399055" y="6094413"/>
            <a:ext cx="2198688" cy="457200"/>
          </a:xfrm>
          <a:prstGeom prst="rect">
            <a:avLst/>
          </a:prstGeom>
          <a:noFill/>
          <a:ln w="9525">
            <a:noFill/>
            <a:miter lim="800000"/>
            <a:headEnd/>
            <a:tailEnd/>
          </a:ln>
        </p:spPr>
        <p:txBody>
          <a:bodyPr wrap="none">
            <a:spAutoFit/>
          </a:bodyPr>
          <a:lstStyle/>
          <a:p>
            <a:r>
              <a:rPr lang="en-GB" b="1">
                <a:solidFill>
                  <a:srgbClr val="0000FF"/>
                </a:solidFill>
                <a:latin typeface="Arial" charset="0"/>
              </a:rPr>
              <a:t>Fine speckled</a:t>
            </a:r>
          </a:p>
        </p:txBody>
      </p:sp>
      <p:sp>
        <p:nvSpPr>
          <p:cNvPr id="9227" name="Text Box 12"/>
          <p:cNvSpPr txBox="1">
            <a:spLocks noChangeArrowheads="1"/>
          </p:cNvSpPr>
          <p:nvPr/>
        </p:nvSpPr>
        <p:spPr bwMode="auto">
          <a:xfrm>
            <a:off x="8320055" y="3417888"/>
            <a:ext cx="1403350" cy="915987"/>
          </a:xfrm>
          <a:prstGeom prst="rect">
            <a:avLst/>
          </a:prstGeom>
          <a:noFill/>
          <a:ln w="9525">
            <a:noFill/>
            <a:miter lim="800000"/>
            <a:headEnd/>
            <a:tailEnd/>
          </a:ln>
        </p:spPr>
        <p:txBody>
          <a:bodyPr wrap="none">
            <a:spAutoFit/>
          </a:bodyPr>
          <a:lstStyle/>
          <a:p>
            <a:r>
              <a:rPr lang="en-GB" sz="1800" b="1">
                <a:solidFill>
                  <a:srgbClr val="0000FF"/>
                </a:solidFill>
                <a:latin typeface="Arial" charset="0"/>
              </a:rPr>
              <a:t>SLE</a:t>
            </a:r>
          </a:p>
          <a:p>
            <a:r>
              <a:rPr lang="en-GB" sz="1800" b="1">
                <a:solidFill>
                  <a:srgbClr val="0000FF"/>
                </a:solidFill>
                <a:latin typeface="Arial" charset="0"/>
              </a:rPr>
              <a:t>Overlap </a:t>
            </a:r>
          </a:p>
          <a:p>
            <a:r>
              <a:rPr lang="en-GB" sz="1800" b="1">
                <a:solidFill>
                  <a:srgbClr val="0000FF"/>
                </a:solidFill>
                <a:latin typeface="Arial" charset="0"/>
              </a:rPr>
              <a:t>syndromes</a:t>
            </a:r>
          </a:p>
        </p:txBody>
      </p:sp>
      <p:sp>
        <p:nvSpPr>
          <p:cNvPr id="9228" name="Text Box 13"/>
          <p:cNvSpPr txBox="1">
            <a:spLocks noChangeArrowheads="1"/>
          </p:cNvSpPr>
          <p:nvPr/>
        </p:nvSpPr>
        <p:spPr bwMode="auto">
          <a:xfrm>
            <a:off x="500030" y="5187950"/>
            <a:ext cx="585788" cy="366713"/>
          </a:xfrm>
          <a:prstGeom prst="rect">
            <a:avLst/>
          </a:prstGeom>
          <a:noFill/>
          <a:ln w="9525">
            <a:noFill/>
            <a:miter lim="800000"/>
            <a:headEnd/>
            <a:tailEnd/>
          </a:ln>
        </p:spPr>
        <p:txBody>
          <a:bodyPr>
            <a:spAutoFit/>
          </a:bodyPr>
          <a:lstStyle/>
          <a:p>
            <a:r>
              <a:rPr lang="en-GB" sz="1800" b="1">
                <a:solidFill>
                  <a:srgbClr val="0000FF"/>
                </a:solidFill>
                <a:latin typeface="Arial" charset="0"/>
              </a:rPr>
              <a:t>Scl</a:t>
            </a:r>
          </a:p>
        </p:txBody>
      </p:sp>
      <p:sp>
        <p:nvSpPr>
          <p:cNvPr id="9229" name="Text Box 14"/>
          <p:cNvSpPr txBox="1">
            <a:spLocks noChangeArrowheads="1"/>
          </p:cNvSpPr>
          <p:nvPr/>
        </p:nvSpPr>
        <p:spPr bwMode="auto">
          <a:xfrm>
            <a:off x="8320055" y="5186363"/>
            <a:ext cx="958850" cy="366712"/>
          </a:xfrm>
          <a:prstGeom prst="rect">
            <a:avLst/>
          </a:prstGeom>
          <a:noFill/>
          <a:ln w="9525">
            <a:noFill/>
            <a:miter lim="800000"/>
            <a:headEnd/>
            <a:tailEnd/>
          </a:ln>
        </p:spPr>
        <p:txBody>
          <a:bodyPr wrap="none">
            <a:spAutoFit/>
          </a:bodyPr>
          <a:lstStyle/>
          <a:p>
            <a:r>
              <a:rPr lang="en-GB" sz="1800" b="1">
                <a:solidFill>
                  <a:srgbClr val="0000FF"/>
                </a:solidFill>
                <a:latin typeface="Arial" charset="0"/>
              </a:rPr>
              <a:t>CREST</a:t>
            </a:r>
          </a:p>
        </p:txBody>
      </p:sp>
      <p:sp>
        <p:nvSpPr>
          <p:cNvPr id="9230" name="Text Box 15"/>
          <p:cNvSpPr txBox="1">
            <a:spLocks noChangeArrowheads="1"/>
          </p:cNvSpPr>
          <p:nvPr/>
        </p:nvSpPr>
        <p:spPr bwMode="auto">
          <a:xfrm>
            <a:off x="506380" y="3440113"/>
            <a:ext cx="628650" cy="366712"/>
          </a:xfrm>
          <a:prstGeom prst="rect">
            <a:avLst/>
          </a:prstGeom>
          <a:noFill/>
          <a:ln w="9525">
            <a:noFill/>
            <a:miter lim="800000"/>
            <a:headEnd/>
            <a:tailEnd/>
          </a:ln>
        </p:spPr>
        <p:txBody>
          <a:bodyPr wrap="none">
            <a:spAutoFit/>
          </a:bodyPr>
          <a:lstStyle/>
          <a:p>
            <a:r>
              <a:rPr lang="en-GB" sz="1800" b="1">
                <a:solidFill>
                  <a:srgbClr val="0000FF"/>
                </a:solidFill>
                <a:latin typeface="Arial" charset="0"/>
              </a:rPr>
              <a:t>SLE</a:t>
            </a:r>
          </a:p>
        </p:txBody>
      </p:sp>
      <p:grpSp>
        <p:nvGrpSpPr>
          <p:cNvPr id="33" name="Group 32"/>
          <p:cNvGrpSpPr/>
          <p:nvPr/>
        </p:nvGrpSpPr>
        <p:grpSpPr>
          <a:xfrm>
            <a:off x="8131210" y="142852"/>
            <a:ext cx="1941512" cy="2357454"/>
            <a:chOff x="8020050" y="469900"/>
            <a:chExt cx="2012950" cy="2679700"/>
          </a:xfrm>
        </p:grpSpPr>
        <p:grpSp>
          <p:nvGrpSpPr>
            <p:cNvPr id="16" name="Group 30"/>
            <p:cNvGrpSpPr>
              <a:grpSpLocks/>
            </p:cNvGrpSpPr>
            <p:nvPr/>
          </p:nvGrpSpPr>
          <p:grpSpPr bwMode="auto">
            <a:xfrm>
              <a:off x="8273576" y="1007236"/>
              <a:ext cx="1538305" cy="2072580"/>
              <a:chOff x="5553" y="880"/>
              <a:chExt cx="545" cy="645"/>
            </a:xfrm>
          </p:grpSpPr>
          <p:sp>
            <p:nvSpPr>
              <p:cNvPr id="19" name="Oval 16"/>
              <p:cNvSpPr>
                <a:spLocks noChangeArrowheads="1"/>
              </p:cNvSpPr>
              <p:nvPr/>
            </p:nvSpPr>
            <p:spPr bwMode="auto">
              <a:xfrm>
                <a:off x="5553" y="1344"/>
                <a:ext cx="545" cy="181"/>
              </a:xfrm>
              <a:prstGeom prst="ellipse">
                <a:avLst/>
              </a:prstGeom>
              <a:solidFill>
                <a:schemeClr val="accent1"/>
              </a:solidFill>
              <a:ln w="9525">
                <a:solidFill>
                  <a:schemeClr val="tx1"/>
                </a:solidFill>
                <a:round/>
                <a:headEnd/>
                <a:tailEnd/>
              </a:ln>
            </p:spPr>
            <p:txBody>
              <a:bodyPr wrap="none" anchor="ctr"/>
              <a:lstStyle/>
              <a:p>
                <a:endParaRPr lang="en-GB"/>
              </a:p>
            </p:txBody>
          </p:sp>
          <p:sp>
            <p:nvSpPr>
              <p:cNvPr id="20" name="Oval 17"/>
              <p:cNvSpPr>
                <a:spLocks noChangeArrowheads="1"/>
              </p:cNvSpPr>
              <p:nvPr/>
            </p:nvSpPr>
            <p:spPr bwMode="auto">
              <a:xfrm>
                <a:off x="5780" y="1389"/>
                <a:ext cx="91" cy="91"/>
              </a:xfrm>
              <a:prstGeom prst="ellipse">
                <a:avLst/>
              </a:prstGeom>
              <a:solidFill>
                <a:schemeClr val="bg1"/>
              </a:solidFill>
              <a:ln w="9525">
                <a:solidFill>
                  <a:schemeClr val="tx1"/>
                </a:solidFill>
                <a:round/>
                <a:headEnd/>
                <a:tailEnd/>
              </a:ln>
            </p:spPr>
            <p:txBody>
              <a:bodyPr wrap="none" anchor="ctr"/>
              <a:lstStyle/>
              <a:p>
                <a:endParaRPr lang="en-GB"/>
              </a:p>
            </p:txBody>
          </p:sp>
          <p:grpSp>
            <p:nvGrpSpPr>
              <p:cNvPr id="21" name="Group 22"/>
              <p:cNvGrpSpPr>
                <a:grpSpLocks/>
              </p:cNvGrpSpPr>
              <p:nvPr/>
            </p:nvGrpSpPr>
            <p:grpSpPr bwMode="auto">
              <a:xfrm>
                <a:off x="5760" y="1216"/>
                <a:ext cx="122" cy="239"/>
                <a:chOff x="6052" y="300"/>
                <a:chExt cx="122" cy="239"/>
              </a:xfrm>
            </p:grpSpPr>
            <p:sp>
              <p:nvSpPr>
                <p:cNvPr id="28" name="Line 18"/>
                <p:cNvSpPr>
                  <a:spLocks noChangeShapeType="1"/>
                </p:cNvSpPr>
                <p:nvPr/>
              </p:nvSpPr>
              <p:spPr bwMode="auto">
                <a:xfrm>
                  <a:off x="6098" y="300"/>
                  <a:ext cx="0" cy="136"/>
                </a:xfrm>
                <a:prstGeom prst="line">
                  <a:avLst/>
                </a:prstGeom>
                <a:noFill/>
                <a:ln w="28575">
                  <a:solidFill>
                    <a:srgbClr val="FFFF00"/>
                  </a:solidFill>
                  <a:round/>
                  <a:headEnd/>
                  <a:tailEnd/>
                </a:ln>
              </p:spPr>
              <p:txBody>
                <a:bodyPr/>
                <a:lstStyle/>
                <a:p>
                  <a:endParaRPr lang="en-GB"/>
                </a:p>
              </p:txBody>
            </p:sp>
            <p:sp>
              <p:nvSpPr>
                <p:cNvPr id="29" name="Line 19"/>
                <p:cNvSpPr>
                  <a:spLocks noChangeShapeType="1"/>
                </p:cNvSpPr>
                <p:nvPr/>
              </p:nvSpPr>
              <p:spPr bwMode="auto">
                <a:xfrm flipH="1">
                  <a:off x="6052" y="449"/>
                  <a:ext cx="46" cy="90"/>
                </a:xfrm>
                <a:prstGeom prst="line">
                  <a:avLst/>
                </a:prstGeom>
                <a:noFill/>
                <a:ln w="28575">
                  <a:solidFill>
                    <a:srgbClr val="FFFF00"/>
                  </a:solidFill>
                  <a:round/>
                  <a:headEnd/>
                  <a:tailEnd/>
                </a:ln>
              </p:spPr>
              <p:txBody>
                <a:bodyPr/>
                <a:lstStyle/>
                <a:p>
                  <a:endParaRPr lang="en-GB"/>
                </a:p>
              </p:txBody>
            </p:sp>
            <p:sp>
              <p:nvSpPr>
                <p:cNvPr id="30" name="Line 20"/>
                <p:cNvSpPr>
                  <a:spLocks noChangeShapeType="1"/>
                </p:cNvSpPr>
                <p:nvPr/>
              </p:nvSpPr>
              <p:spPr bwMode="auto">
                <a:xfrm>
                  <a:off x="6128" y="446"/>
                  <a:ext cx="46" cy="91"/>
                </a:xfrm>
                <a:prstGeom prst="line">
                  <a:avLst/>
                </a:prstGeom>
                <a:noFill/>
                <a:ln w="28575">
                  <a:solidFill>
                    <a:srgbClr val="FFFF00"/>
                  </a:solidFill>
                  <a:round/>
                  <a:headEnd/>
                  <a:tailEnd/>
                </a:ln>
              </p:spPr>
              <p:txBody>
                <a:bodyPr/>
                <a:lstStyle/>
                <a:p>
                  <a:endParaRPr lang="en-GB"/>
                </a:p>
              </p:txBody>
            </p:sp>
            <p:sp>
              <p:nvSpPr>
                <p:cNvPr id="31" name="Line 21"/>
                <p:cNvSpPr>
                  <a:spLocks noChangeShapeType="1"/>
                </p:cNvSpPr>
                <p:nvPr/>
              </p:nvSpPr>
              <p:spPr bwMode="auto">
                <a:xfrm>
                  <a:off x="6127" y="300"/>
                  <a:ext cx="0" cy="136"/>
                </a:xfrm>
                <a:prstGeom prst="line">
                  <a:avLst/>
                </a:prstGeom>
                <a:noFill/>
                <a:ln w="28575">
                  <a:solidFill>
                    <a:srgbClr val="FFFF00"/>
                  </a:solidFill>
                  <a:round/>
                  <a:headEnd/>
                  <a:tailEnd/>
                </a:ln>
              </p:spPr>
              <p:txBody>
                <a:bodyPr/>
                <a:lstStyle/>
                <a:p>
                  <a:endParaRPr lang="en-GB"/>
                </a:p>
              </p:txBody>
            </p:sp>
          </p:grpSp>
          <p:grpSp>
            <p:nvGrpSpPr>
              <p:cNvPr id="22" name="Group 23"/>
              <p:cNvGrpSpPr>
                <a:grpSpLocks/>
              </p:cNvGrpSpPr>
              <p:nvPr/>
            </p:nvGrpSpPr>
            <p:grpSpPr bwMode="auto">
              <a:xfrm>
                <a:off x="5760" y="1004"/>
                <a:ext cx="122" cy="239"/>
                <a:chOff x="6052" y="300"/>
                <a:chExt cx="122" cy="239"/>
              </a:xfrm>
            </p:grpSpPr>
            <p:sp>
              <p:nvSpPr>
                <p:cNvPr id="24" name="Line 24"/>
                <p:cNvSpPr>
                  <a:spLocks noChangeShapeType="1"/>
                </p:cNvSpPr>
                <p:nvPr/>
              </p:nvSpPr>
              <p:spPr bwMode="auto">
                <a:xfrm>
                  <a:off x="6098" y="300"/>
                  <a:ext cx="0" cy="136"/>
                </a:xfrm>
                <a:prstGeom prst="line">
                  <a:avLst/>
                </a:prstGeom>
                <a:noFill/>
                <a:ln w="28575">
                  <a:solidFill>
                    <a:srgbClr val="FF6600"/>
                  </a:solidFill>
                  <a:round/>
                  <a:headEnd/>
                  <a:tailEnd/>
                </a:ln>
              </p:spPr>
              <p:txBody>
                <a:bodyPr/>
                <a:lstStyle/>
                <a:p>
                  <a:endParaRPr lang="en-GB"/>
                </a:p>
              </p:txBody>
            </p:sp>
            <p:sp>
              <p:nvSpPr>
                <p:cNvPr id="25" name="Line 25"/>
                <p:cNvSpPr>
                  <a:spLocks noChangeShapeType="1"/>
                </p:cNvSpPr>
                <p:nvPr/>
              </p:nvSpPr>
              <p:spPr bwMode="auto">
                <a:xfrm flipH="1">
                  <a:off x="6052" y="449"/>
                  <a:ext cx="46" cy="90"/>
                </a:xfrm>
                <a:prstGeom prst="line">
                  <a:avLst/>
                </a:prstGeom>
                <a:noFill/>
                <a:ln w="28575">
                  <a:solidFill>
                    <a:srgbClr val="FF6600"/>
                  </a:solidFill>
                  <a:round/>
                  <a:headEnd/>
                  <a:tailEnd/>
                </a:ln>
              </p:spPr>
              <p:txBody>
                <a:bodyPr/>
                <a:lstStyle/>
                <a:p>
                  <a:endParaRPr lang="en-GB"/>
                </a:p>
              </p:txBody>
            </p:sp>
            <p:sp>
              <p:nvSpPr>
                <p:cNvPr id="26" name="Line 26"/>
                <p:cNvSpPr>
                  <a:spLocks noChangeShapeType="1"/>
                </p:cNvSpPr>
                <p:nvPr/>
              </p:nvSpPr>
              <p:spPr bwMode="auto">
                <a:xfrm>
                  <a:off x="6128" y="446"/>
                  <a:ext cx="46" cy="91"/>
                </a:xfrm>
                <a:prstGeom prst="line">
                  <a:avLst/>
                </a:prstGeom>
                <a:noFill/>
                <a:ln w="28575">
                  <a:solidFill>
                    <a:srgbClr val="FF6600"/>
                  </a:solidFill>
                  <a:round/>
                  <a:headEnd/>
                  <a:tailEnd/>
                </a:ln>
              </p:spPr>
              <p:txBody>
                <a:bodyPr/>
                <a:lstStyle/>
                <a:p>
                  <a:endParaRPr lang="en-GB"/>
                </a:p>
              </p:txBody>
            </p:sp>
            <p:sp>
              <p:nvSpPr>
                <p:cNvPr id="27" name="Line 27"/>
                <p:cNvSpPr>
                  <a:spLocks noChangeShapeType="1"/>
                </p:cNvSpPr>
                <p:nvPr/>
              </p:nvSpPr>
              <p:spPr bwMode="auto">
                <a:xfrm>
                  <a:off x="6127" y="300"/>
                  <a:ext cx="0" cy="136"/>
                </a:xfrm>
                <a:prstGeom prst="line">
                  <a:avLst/>
                </a:prstGeom>
                <a:noFill/>
                <a:ln w="28575">
                  <a:solidFill>
                    <a:srgbClr val="FF6600"/>
                  </a:solidFill>
                  <a:round/>
                  <a:headEnd/>
                  <a:tailEnd/>
                </a:ln>
              </p:spPr>
              <p:txBody>
                <a:bodyPr/>
                <a:lstStyle/>
                <a:p>
                  <a:endParaRPr lang="en-GB"/>
                </a:p>
              </p:txBody>
            </p:sp>
          </p:grpSp>
          <p:sp>
            <p:nvSpPr>
              <p:cNvPr id="23" name="AutoShape 28"/>
              <p:cNvSpPr>
                <a:spLocks noChangeArrowheads="1"/>
              </p:cNvSpPr>
              <p:nvPr/>
            </p:nvSpPr>
            <p:spPr bwMode="auto">
              <a:xfrm>
                <a:off x="5792" y="880"/>
                <a:ext cx="120" cy="132"/>
              </a:xfrm>
              <a:prstGeom prst="irregularSeal2">
                <a:avLst/>
              </a:prstGeom>
              <a:solidFill>
                <a:srgbClr val="00FF00"/>
              </a:solidFill>
              <a:ln w="9525">
                <a:solidFill>
                  <a:schemeClr val="tx1"/>
                </a:solidFill>
                <a:miter lim="800000"/>
                <a:headEnd/>
                <a:tailEnd/>
              </a:ln>
            </p:spPr>
            <p:txBody>
              <a:bodyPr wrap="none" anchor="ctr"/>
              <a:lstStyle/>
              <a:p>
                <a:endParaRPr lang="en-GB"/>
              </a:p>
            </p:txBody>
          </p:sp>
        </p:grpSp>
        <p:sp>
          <p:nvSpPr>
            <p:cNvPr id="17" name="Text Box 29"/>
            <p:cNvSpPr txBox="1">
              <a:spLocks noChangeArrowheads="1"/>
            </p:cNvSpPr>
            <p:nvPr/>
          </p:nvSpPr>
          <p:spPr bwMode="auto">
            <a:xfrm>
              <a:off x="8090556" y="513515"/>
              <a:ext cx="1875835" cy="523220"/>
            </a:xfrm>
            <a:prstGeom prst="rect">
              <a:avLst/>
            </a:prstGeom>
            <a:noFill/>
            <a:ln w="9525">
              <a:noFill/>
              <a:miter lim="800000"/>
              <a:headEnd/>
              <a:tailEnd/>
            </a:ln>
          </p:spPr>
          <p:txBody>
            <a:bodyPr wrap="none">
              <a:spAutoFit/>
            </a:bodyPr>
            <a:lstStyle/>
            <a:p>
              <a:pPr algn="ctr"/>
              <a:r>
                <a:rPr lang="en-GB" sz="1400" b="1" dirty="0">
                  <a:solidFill>
                    <a:srgbClr val="0000FF"/>
                  </a:solidFill>
                  <a:latin typeface="Arial" charset="0"/>
                </a:rPr>
                <a:t>Indirect </a:t>
              </a:r>
            </a:p>
            <a:p>
              <a:pPr algn="ctr"/>
              <a:r>
                <a:rPr lang="en-GB" sz="1400" b="1" dirty="0" err="1">
                  <a:solidFill>
                    <a:srgbClr val="0000FF"/>
                  </a:solidFill>
                  <a:latin typeface="Arial" charset="0"/>
                </a:rPr>
                <a:t>immunfluorescence</a:t>
              </a:r>
              <a:endParaRPr lang="en-US" sz="1400" b="1" dirty="0">
                <a:solidFill>
                  <a:srgbClr val="0000FF"/>
                </a:solidFill>
                <a:latin typeface="Arial" charset="0"/>
              </a:endParaRPr>
            </a:p>
          </p:txBody>
        </p:sp>
        <p:sp>
          <p:nvSpPr>
            <p:cNvPr id="18" name="Rectangle 31"/>
            <p:cNvSpPr>
              <a:spLocks noChangeArrowheads="1"/>
            </p:cNvSpPr>
            <p:nvPr/>
          </p:nvSpPr>
          <p:spPr bwMode="auto">
            <a:xfrm>
              <a:off x="8020050" y="469900"/>
              <a:ext cx="2012950" cy="2679700"/>
            </a:xfrm>
            <a:prstGeom prst="rect">
              <a:avLst/>
            </a:prstGeom>
            <a:noFill/>
            <a:ln w="9525">
              <a:solidFill>
                <a:srgbClr val="0000FF"/>
              </a:solidFill>
              <a:miter lim="800000"/>
              <a:headEnd/>
              <a:tailEnd/>
            </a:ln>
          </p:spPr>
          <p:txBody>
            <a:bodyPr wrap="none" anchor="ctr"/>
            <a:lstStyle/>
            <a:p>
              <a:endParaRPr lang="en-GB"/>
            </a:p>
          </p:txBody>
        </p:sp>
        <p:sp>
          <p:nvSpPr>
            <p:cNvPr id="32" name="TextBox 32"/>
            <p:cNvSpPr txBox="1">
              <a:spLocks noChangeArrowheads="1"/>
            </p:cNvSpPr>
            <p:nvPr/>
          </p:nvSpPr>
          <p:spPr bwMode="auto">
            <a:xfrm>
              <a:off x="9093200" y="2159000"/>
              <a:ext cx="742950" cy="400050"/>
            </a:xfrm>
            <a:prstGeom prst="rect">
              <a:avLst/>
            </a:prstGeom>
            <a:noFill/>
            <a:ln w="9525">
              <a:noFill/>
              <a:miter lim="800000"/>
              <a:headEnd/>
              <a:tailEnd/>
            </a:ln>
          </p:spPr>
          <p:txBody>
            <a:bodyPr wrap="none">
              <a:spAutoFit/>
            </a:bodyPr>
            <a:lstStyle/>
            <a:p>
              <a:r>
                <a:rPr lang="en-GB" sz="2000" b="1" dirty="0"/>
                <a:t>ANA</a:t>
              </a: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5"/>
          <p:cNvSpPr>
            <a:spLocks noChangeArrowheads="1"/>
          </p:cNvSpPr>
          <p:nvPr/>
        </p:nvSpPr>
        <p:spPr bwMode="auto">
          <a:xfrm>
            <a:off x="344488" y="381000"/>
            <a:ext cx="8747125" cy="515938"/>
          </a:xfrm>
          <a:prstGeom prst="rect">
            <a:avLst/>
          </a:prstGeom>
          <a:noFill/>
          <a:ln w="12700">
            <a:noFill/>
            <a:miter lim="800000"/>
            <a:headEnd/>
            <a:tailEnd/>
          </a:ln>
        </p:spPr>
        <p:txBody>
          <a:bodyPr lIns="90487" tIns="44450" rIns="90487" bIns="44450">
            <a:spAutoFit/>
          </a:bodyPr>
          <a:lstStyle/>
          <a:p>
            <a:r>
              <a:rPr lang="en-GB" sz="2800" b="1">
                <a:solidFill>
                  <a:srgbClr val="0000FF"/>
                </a:solidFill>
                <a:latin typeface="Helvetica" charset="0"/>
              </a:rPr>
              <a:t> SYSTEMIC LUPUS ERYTHEMATOSUS</a:t>
            </a:r>
          </a:p>
        </p:txBody>
      </p:sp>
      <p:sp>
        <p:nvSpPr>
          <p:cNvPr id="12291" name="Line 6"/>
          <p:cNvSpPr>
            <a:spLocks noChangeShapeType="1"/>
          </p:cNvSpPr>
          <p:nvPr/>
        </p:nvSpPr>
        <p:spPr bwMode="auto">
          <a:xfrm>
            <a:off x="522288" y="912813"/>
            <a:ext cx="9158287" cy="0"/>
          </a:xfrm>
          <a:prstGeom prst="line">
            <a:avLst/>
          </a:prstGeom>
          <a:noFill/>
          <a:ln w="12700">
            <a:solidFill>
              <a:srgbClr val="0000FF"/>
            </a:solidFill>
            <a:round/>
            <a:headEnd/>
            <a:tailEnd/>
          </a:ln>
        </p:spPr>
        <p:txBody>
          <a:bodyPr wrap="none" anchor="ctr"/>
          <a:lstStyle/>
          <a:p>
            <a:endParaRPr lang="en-GB"/>
          </a:p>
        </p:txBody>
      </p:sp>
      <p:sp>
        <p:nvSpPr>
          <p:cNvPr id="12292" name="Rectangle 7"/>
          <p:cNvSpPr>
            <a:spLocks noChangeArrowheads="1"/>
          </p:cNvSpPr>
          <p:nvPr/>
        </p:nvSpPr>
        <p:spPr bwMode="auto">
          <a:xfrm>
            <a:off x="428625" y="1219200"/>
            <a:ext cx="7372350" cy="3041650"/>
          </a:xfrm>
          <a:prstGeom prst="rect">
            <a:avLst/>
          </a:prstGeom>
          <a:noFill/>
          <a:ln w="12700">
            <a:noFill/>
            <a:miter lim="800000"/>
            <a:headEnd/>
            <a:tailEnd/>
          </a:ln>
        </p:spPr>
        <p:txBody>
          <a:bodyPr wrap="none" lIns="90487" tIns="44450" rIns="90487" bIns="44450">
            <a:spAutoFit/>
          </a:bodyPr>
          <a:lstStyle/>
          <a:p>
            <a:r>
              <a:rPr lang="en-GB" sz="2800" b="1">
                <a:solidFill>
                  <a:srgbClr val="FF6600"/>
                </a:solidFill>
                <a:latin typeface="Helvetica" charset="0"/>
              </a:rPr>
              <a:t>Chronic autoimmune disease</a:t>
            </a:r>
            <a:endParaRPr lang="en-GB" sz="2800" b="1">
              <a:solidFill>
                <a:srgbClr val="FF0000"/>
              </a:solidFill>
              <a:latin typeface="Helvetica" charset="0"/>
            </a:endParaRPr>
          </a:p>
          <a:p>
            <a:pPr>
              <a:lnSpc>
                <a:spcPct val="40000"/>
              </a:lnSpc>
            </a:pPr>
            <a:endParaRPr lang="en-GB" sz="2800" b="1">
              <a:solidFill>
                <a:srgbClr val="FFFFFF"/>
              </a:solidFill>
              <a:latin typeface="Helvetica" charset="0"/>
            </a:endParaRPr>
          </a:p>
          <a:p>
            <a:r>
              <a:rPr lang="en-GB" b="1">
                <a:solidFill>
                  <a:srgbClr val="FFFFFF"/>
                </a:solidFill>
                <a:latin typeface="Helvetica" charset="0"/>
              </a:rPr>
              <a:t>	 </a:t>
            </a:r>
            <a:r>
              <a:rPr lang="en-GB" sz="2800" b="1">
                <a:solidFill>
                  <a:srgbClr val="0000FF"/>
                </a:solidFill>
                <a:latin typeface="Helvetica" charset="0"/>
              </a:rPr>
              <a:t>•</a:t>
            </a:r>
            <a:r>
              <a:rPr lang="en-GB" b="1">
                <a:solidFill>
                  <a:srgbClr val="0000FF"/>
                </a:solidFill>
                <a:latin typeface="Helvetica" charset="0"/>
              </a:rPr>
              <a:t>  </a:t>
            </a:r>
            <a:r>
              <a:rPr lang="en-GB">
                <a:solidFill>
                  <a:srgbClr val="0000FF"/>
                </a:solidFill>
                <a:latin typeface="Helvetica" charset="0"/>
              </a:rPr>
              <a:t>M : F 1:9    Presentation 15 - 40 yrs </a:t>
            </a:r>
          </a:p>
          <a:p>
            <a:r>
              <a:rPr lang="en-GB">
                <a:solidFill>
                  <a:srgbClr val="0000FF"/>
                </a:solidFill>
                <a:latin typeface="Helvetica" charset="0"/>
              </a:rPr>
              <a:t>	 </a:t>
            </a:r>
            <a:r>
              <a:rPr lang="en-GB" sz="2800" b="1">
                <a:solidFill>
                  <a:srgbClr val="0000FF"/>
                </a:solidFill>
                <a:latin typeface="Helvetica" charset="0"/>
              </a:rPr>
              <a:t>•</a:t>
            </a:r>
            <a:r>
              <a:rPr lang="en-GB" b="1">
                <a:solidFill>
                  <a:srgbClr val="0000FF"/>
                </a:solidFill>
                <a:latin typeface="Helvetica" charset="0"/>
              </a:rPr>
              <a:t>  </a:t>
            </a:r>
            <a:r>
              <a:rPr lang="en-GB">
                <a:solidFill>
                  <a:srgbClr val="0000FF"/>
                </a:solidFill>
                <a:latin typeface="Helvetica" charset="0"/>
              </a:rPr>
              <a:t>Increased - Afro-Caribbean, Asian, Chinese</a:t>
            </a:r>
          </a:p>
          <a:p>
            <a:r>
              <a:rPr lang="en-GB">
                <a:solidFill>
                  <a:srgbClr val="0000FF"/>
                </a:solidFill>
                <a:latin typeface="Helvetica" charset="0"/>
              </a:rPr>
              <a:t>	 </a:t>
            </a:r>
            <a:r>
              <a:rPr lang="en-GB" sz="2800" b="1">
                <a:solidFill>
                  <a:srgbClr val="0000FF"/>
                </a:solidFill>
                <a:latin typeface="Helvetica" charset="0"/>
              </a:rPr>
              <a:t>•</a:t>
            </a:r>
            <a:r>
              <a:rPr lang="en-GB" b="1">
                <a:solidFill>
                  <a:srgbClr val="0000FF"/>
                </a:solidFill>
                <a:latin typeface="Helvetica" charset="0"/>
              </a:rPr>
              <a:t>  </a:t>
            </a:r>
            <a:r>
              <a:rPr lang="en-GB">
                <a:solidFill>
                  <a:srgbClr val="0000FF"/>
                </a:solidFill>
                <a:latin typeface="Helvetica" charset="0"/>
              </a:rPr>
              <a:t>Prevalence varies  -  4 - 280/100,000</a:t>
            </a:r>
          </a:p>
          <a:p>
            <a:pPr>
              <a:lnSpc>
                <a:spcPct val="60000"/>
              </a:lnSpc>
            </a:pPr>
            <a:r>
              <a:rPr lang="en-GB">
                <a:solidFill>
                  <a:srgbClr val="0000FF"/>
                </a:solidFill>
                <a:latin typeface="Helvetica" charset="0"/>
              </a:rPr>
              <a:t> </a:t>
            </a:r>
            <a:endParaRPr lang="en-GB" b="1">
              <a:solidFill>
                <a:srgbClr val="0000FF"/>
              </a:solidFill>
              <a:latin typeface="Helvetica" charset="0"/>
            </a:endParaRPr>
          </a:p>
          <a:p>
            <a:r>
              <a:rPr lang="en-GB" b="1">
                <a:solidFill>
                  <a:srgbClr val="0000FF"/>
                </a:solidFill>
                <a:latin typeface="Helvetica" charset="0"/>
              </a:rPr>
              <a:t>	 </a:t>
            </a:r>
            <a:r>
              <a:rPr lang="en-GB" sz="2800" b="1">
                <a:solidFill>
                  <a:srgbClr val="0000FF"/>
                </a:solidFill>
                <a:latin typeface="Helvetica" charset="0"/>
              </a:rPr>
              <a:t>•</a:t>
            </a:r>
            <a:r>
              <a:rPr lang="en-GB" b="1">
                <a:solidFill>
                  <a:srgbClr val="0000FF"/>
                </a:solidFill>
                <a:latin typeface="Helvetica" charset="0"/>
              </a:rPr>
              <a:t>  </a:t>
            </a:r>
            <a:r>
              <a:rPr lang="en-GB">
                <a:solidFill>
                  <a:srgbClr val="0000FF"/>
                </a:solidFill>
                <a:latin typeface="Helvetica" charset="0"/>
              </a:rPr>
              <a:t>Principally affects joints and skin</a:t>
            </a:r>
          </a:p>
          <a:p>
            <a:r>
              <a:rPr lang="en-GB">
                <a:solidFill>
                  <a:srgbClr val="0000FF"/>
                </a:solidFill>
                <a:latin typeface="Helvetica" charset="0"/>
              </a:rPr>
              <a:t>	 </a:t>
            </a:r>
            <a:r>
              <a:rPr lang="en-GB" sz="2800" b="1">
                <a:solidFill>
                  <a:srgbClr val="0000FF"/>
                </a:solidFill>
                <a:latin typeface="Helvetica" charset="0"/>
              </a:rPr>
              <a:t>•</a:t>
            </a:r>
            <a:r>
              <a:rPr lang="en-GB" b="1">
                <a:solidFill>
                  <a:srgbClr val="0000FF"/>
                </a:solidFill>
                <a:latin typeface="Helvetica" charset="0"/>
              </a:rPr>
              <a:t>  </a:t>
            </a:r>
            <a:r>
              <a:rPr lang="en-GB">
                <a:solidFill>
                  <a:srgbClr val="0000FF"/>
                </a:solidFill>
                <a:latin typeface="Helvetica" charset="0"/>
              </a:rPr>
              <a:t>Lungs, kidneys, haematology</a:t>
            </a:r>
          </a:p>
        </p:txBody>
      </p:sp>
      <p:sp>
        <p:nvSpPr>
          <p:cNvPr id="3080" name="Text Box 8"/>
          <p:cNvSpPr txBox="1">
            <a:spLocks noChangeArrowheads="1"/>
          </p:cNvSpPr>
          <p:nvPr/>
        </p:nvSpPr>
        <p:spPr bwMode="auto">
          <a:xfrm>
            <a:off x="428625" y="4437063"/>
            <a:ext cx="8764588" cy="1982787"/>
          </a:xfrm>
          <a:prstGeom prst="rect">
            <a:avLst/>
          </a:prstGeom>
          <a:noFill/>
          <a:ln w="9525">
            <a:noFill/>
            <a:miter lim="800000"/>
            <a:headEnd/>
            <a:tailEnd/>
          </a:ln>
        </p:spPr>
        <p:txBody>
          <a:bodyPr wrap="none">
            <a:spAutoFit/>
          </a:bodyPr>
          <a:lstStyle/>
          <a:p>
            <a:r>
              <a:rPr lang="en-GB" sz="2800" b="1">
                <a:solidFill>
                  <a:srgbClr val="FF6600"/>
                </a:solidFill>
                <a:latin typeface="Helvetica" charset="0"/>
              </a:rPr>
              <a:t>Genetic associations</a:t>
            </a:r>
          </a:p>
          <a:p>
            <a:pPr>
              <a:lnSpc>
                <a:spcPct val="50000"/>
              </a:lnSpc>
            </a:pPr>
            <a:endParaRPr lang="en-GB" b="1">
              <a:solidFill>
                <a:srgbClr val="0000FF"/>
              </a:solidFill>
              <a:latin typeface="Helvetica" charset="0"/>
            </a:endParaRPr>
          </a:p>
          <a:p>
            <a:r>
              <a:rPr lang="en-GB" b="1">
                <a:solidFill>
                  <a:srgbClr val="0000FF"/>
                </a:solidFill>
                <a:latin typeface="Helvetica" charset="0"/>
              </a:rPr>
              <a:t>	 </a:t>
            </a:r>
            <a:r>
              <a:rPr lang="en-GB" sz="2800" b="1">
                <a:solidFill>
                  <a:srgbClr val="0000FF"/>
                </a:solidFill>
                <a:latin typeface="Helvetica" charset="0"/>
              </a:rPr>
              <a:t>•</a:t>
            </a:r>
            <a:r>
              <a:rPr lang="en-GB" b="1">
                <a:solidFill>
                  <a:srgbClr val="0000FF"/>
                </a:solidFill>
                <a:latin typeface="Helvetica" charset="0"/>
              </a:rPr>
              <a:t>  </a:t>
            </a:r>
            <a:r>
              <a:rPr lang="en-GB">
                <a:solidFill>
                  <a:srgbClr val="0000FF"/>
                </a:solidFill>
                <a:latin typeface="Helvetica" charset="0"/>
              </a:rPr>
              <a:t>Multiple genes implicated</a:t>
            </a:r>
          </a:p>
          <a:p>
            <a:r>
              <a:rPr lang="en-GB">
                <a:solidFill>
                  <a:srgbClr val="0000FF"/>
                </a:solidFill>
                <a:latin typeface="Helvetica" charset="0"/>
              </a:rPr>
              <a:t>	 </a:t>
            </a:r>
            <a:r>
              <a:rPr lang="en-GB" sz="2800" b="1">
                <a:solidFill>
                  <a:srgbClr val="0000FF"/>
                </a:solidFill>
                <a:latin typeface="Helvetica" charset="0"/>
              </a:rPr>
              <a:t>•</a:t>
            </a:r>
            <a:r>
              <a:rPr lang="en-GB" b="1">
                <a:solidFill>
                  <a:srgbClr val="0000FF"/>
                </a:solidFill>
                <a:latin typeface="Helvetica" charset="0"/>
              </a:rPr>
              <a:t>  </a:t>
            </a:r>
            <a:r>
              <a:rPr lang="en-GB">
                <a:solidFill>
                  <a:srgbClr val="0000FF"/>
                </a:solidFill>
                <a:latin typeface="Helvetica" charset="0"/>
              </a:rPr>
              <a:t>Complement deficiency e.g. C1q and C3</a:t>
            </a:r>
            <a:r>
              <a:rPr lang="en-GB" b="1">
                <a:solidFill>
                  <a:srgbClr val="0000FF"/>
                </a:solidFill>
                <a:latin typeface="Helvetica" charset="0"/>
              </a:rPr>
              <a:t> </a:t>
            </a:r>
          </a:p>
          <a:p>
            <a:r>
              <a:rPr lang="en-GB" b="1">
                <a:solidFill>
                  <a:srgbClr val="0000FF"/>
                </a:solidFill>
                <a:latin typeface="Helvetica" charset="0"/>
              </a:rPr>
              <a:t>	 </a:t>
            </a:r>
            <a:r>
              <a:rPr lang="en-GB" sz="2800" b="1">
                <a:solidFill>
                  <a:srgbClr val="0000FF"/>
                </a:solidFill>
                <a:latin typeface="Helvetica" charset="0"/>
              </a:rPr>
              <a:t>•</a:t>
            </a:r>
            <a:r>
              <a:rPr lang="en-GB" b="1">
                <a:solidFill>
                  <a:srgbClr val="0000FF"/>
                </a:solidFill>
                <a:latin typeface="Helvetica" charset="0"/>
              </a:rPr>
              <a:t>  </a:t>
            </a:r>
            <a:r>
              <a:rPr lang="en-US" i="1">
                <a:solidFill>
                  <a:srgbClr val="0000FF"/>
                </a:solidFill>
                <a:latin typeface="Arial" charset="0"/>
              </a:rPr>
              <a:t>Fc  receptors</a:t>
            </a:r>
            <a:r>
              <a:rPr lang="en-US">
                <a:solidFill>
                  <a:srgbClr val="0000FF"/>
                </a:solidFill>
                <a:latin typeface="Arial" charset="0"/>
              </a:rPr>
              <a:t>, </a:t>
            </a:r>
            <a:r>
              <a:rPr lang="en-US" i="1">
                <a:solidFill>
                  <a:srgbClr val="0000FF"/>
                </a:solidFill>
                <a:latin typeface="Arial" charset="0"/>
              </a:rPr>
              <a:t>IRF5</a:t>
            </a:r>
            <a:r>
              <a:rPr lang="en-US">
                <a:solidFill>
                  <a:srgbClr val="0000FF"/>
                </a:solidFill>
                <a:latin typeface="Arial" charset="0"/>
              </a:rPr>
              <a:t>, </a:t>
            </a:r>
            <a:r>
              <a:rPr lang="en-US" i="1">
                <a:solidFill>
                  <a:srgbClr val="0000FF"/>
                </a:solidFill>
                <a:latin typeface="Arial" charset="0"/>
              </a:rPr>
              <a:t>CTLA4</a:t>
            </a:r>
            <a:r>
              <a:rPr lang="en-US">
                <a:solidFill>
                  <a:srgbClr val="0000FF"/>
                </a:solidFill>
                <a:latin typeface="Arial" charset="0"/>
              </a:rPr>
              <a:t>, MHC class II </a:t>
            </a:r>
            <a:r>
              <a:rPr lang="en-US" i="1">
                <a:solidFill>
                  <a:srgbClr val="0000FF"/>
                </a:solidFill>
                <a:latin typeface="Arial" charset="0"/>
              </a:rPr>
              <a:t>HLA</a:t>
            </a:r>
            <a:r>
              <a:rPr lang="en-US">
                <a:solidFill>
                  <a:srgbClr val="0000FF"/>
                </a:solidFill>
                <a:latin typeface="Arial" charset="0"/>
              </a:rPr>
              <a:t> genes</a:t>
            </a:r>
            <a:r>
              <a:rPr lang="en-US"/>
              <a:t> </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Line 2"/>
          <p:cNvSpPr>
            <a:spLocks noChangeShapeType="1"/>
          </p:cNvSpPr>
          <p:nvPr/>
        </p:nvSpPr>
        <p:spPr bwMode="auto">
          <a:xfrm>
            <a:off x="7923213" y="4445000"/>
            <a:ext cx="0" cy="1384300"/>
          </a:xfrm>
          <a:prstGeom prst="line">
            <a:avLst/>
          </a:prstGeom>
          <a:noFill/>
          <a:ln w="9525">
            <a:noFill/>
            <a:round/>
            <a:headEnd type="none" w="sm" len="sm"/>
            <a:tailEnd type="stealth" w="med" len="lg"/>
          </a:ln>
        </p:spPr>
        <p:txBody>
          <a:bodyPr wrap="none" anchor="ctr"/>
          <a:lstStyle/>
          <a:p>
            <a:endParaRPr lang="en-GB"/>
          </a:p>
        </p:txBody>
      </p:sp>
      <p:sp>
        <p:nvSpPr>
          <p:cNvPr id="13315" name="Line 3"/>
          <p:cNvSpPr>
            <a:spLocks noChangeShapeType="1"/>
          </p:cNvSpPr>
          <p:nvPr/>
        </p:nvSpPr>
        <p:spPr bwMode="auto">
          <a:xfrm>
            <a:off x="4505325" y="3352800"/>
            <a:ext cx="0" cy="450850"/>
          </a:xfrm>
          <a:prstGeom prst="line">
            <a:avLst/>
          </a:prstGeom>
          <a:noFill/>
          <a:ln w="9525">
            <a:noFill/>
            <a:round/>
            <a:headEnd type="none" w="sm" len="sm"/>
            <a:tailEnd type="stealth" w="med" len="lg"/>
          </a:ln>
        </p:spPr>
        <p:txBody>
          <a:bodyPr wrap="none" anchor="ctr"/>
          <a:lstStyle/>
          <a:p>
            <a:endParaRPr lang="en-GB"/>
          </a:p>
        </p:txBody>
      </p:sp>
      <p:sp>
        <p:nvSpPr>
          <p:cNvPr id="13316" name="Rectangle 4"/>
          <p:cNvSpPr>
            <a:spLocks noChangeArrowheads="1"/>
          </p:cNvSpPr>
          <p:nvPr/>
        </p:nvSpPr>
        <p:spPr bwMode="auto">
          <a:xfrm>
            <a:off x="300038" y="0"/>
            <a:ext cx="9515475" cy="1143000"/>
          </a:xfrm>
          <a:prstGeom prst="rect">
            <a:avLst/>
          </a:prstGeom>
          <a:noFill/>
          <a:ln w="9525">
            <a:noFill/>
            <a:miter lim="800000"/>
            <a:headEnd/>
            <a:tailEnd/>
          </a:ln>
        </p:spPr>
        <p:txBody>
          <a:bodyPr lIns="92075" tIns="46038" rIns="92075" bIns="46038" anchor="ctr"/>
          <a:lstStyle/>
          <a:p>
            <a:pPr algn="ctr"/>
            <a:r>
              <a:rPr lang="en-GB" sz="3200" b="1">
                <a:solidFill>
                  <a:srgbClr val="0000FF"/>
                </a:solidFill>
                <a:latin typeface="Helvetica" charset="0"/>
              </a:rPr>
              <a:t>Clinical features of SLE</a:t>
            </a:r>
          </a:p>
        </p:txBody>
      </p:sp>
      <p:sp>
        <p:nvSpPr>
          <p:cNvPr id="13317" name="Rectangle 5"/>
          <p:cNvSpPr>
            <a:spLocks noChangeArrowheads="1"/>
          </p:cNvSpPr>
          <p:nvPr/>
        </p:nvSpPr>
        <p:spPr bwMode="auto">
          <a:xfrm>
            <a:off x="668338" y="1009650"/>
            <a:ext cx="9515475" cy="1143000"/>
          </a:xfrm>
          <a:prstGeom prst="rect">
            <a:avLst/>
          </a:prstGeom>
          <a:noFill/>
          <a:ln w="9525">
            <a:noFill/>
            <a:miter lim="800000"/>
            <a:headEnd/>
            <a:tailEnd/>
          </a:ln>
        </p:spPr>
        <p:txBody>
          <a:bodyPr lIns="92075" tIns="46038" rIns="92075" bIns="46038" anchor="ctr"/>
          <a:lstStyle/>
          <a:p>
            <a:r>
              <a:rPr lang="en-GB" b="1">
                <a:solidFill>
                  <a:schemeClr val="tx2"/>
                </a:solidFill>
                <a:latin typeface="Helvetica" charset="0"/>
              </a:rPr>
              <a:t>Constitutional</a:t>
            </a:r>
            <a:r>
              <a:rPr lang="en-GB">
                <a:solidFill>
                  <a:schemeClr val="bg1"/>
                </a:solidFill>
                <a:latin typeface="Helvetica" charset="0"/>
              </a:rPr>
              <a:t> 	</a:t>
            </a:r>
            <a:r>
              <a:rPr lang="en-GB" sz="2000" b="1">
                <a:solidFill>
                  <a:srgbClr val="0000FF"/>
                </a:solidFill>
                <a:latin typeface="Helvetica" charset="0"/>
              </a:rPr>
              <a:t>Fever, fatigue, myalgias, arthralgias</a:t>
            </a:r>
          </a:p>
        </p:txBody>
      </p:sp>
      <p:sp>
        <p:nvSpPr>
          <p:cNvPr id="13318" name="Rectangle 6"/>
          <p:cNvSpPr>
            <a:spLocks noChangeArrowheads="1"/>
          </p:cNvSpPr>
          <p:nvPr/>
        </p:nvSpPr>
        <p:spPr bwMode="auto">
          <a:xfrm>
            <a:off x="668338" y="1866900"/>
            <a:ext cx="9515475" cy="1143000"/>
          </a:xfrm>
          <a:prstGeom prst="rect">
            <a:avLst/>
          </a:prstGeom>
          <a:noFill/>
          <a:ln w="9525">
            <a:noFill/>
            <a:miter lim="800000"/>
            <a:headEnd/>
            <a:tailEnd/>
          </a:ln>
        </p:spPr>
        <p:txBody>
          <a:bodyPr lIns="92075" tIns="46038" rIns="92075" bIns="46038" anchor="ctr"/>
          <a:lstStyle/>
          <a:p>
            <a:r>
              <a:rPr lang="en-GB" b="1">
                <a:solidFill>
                  <a:schemeClr val="tx2"/>
                </a:solidFill>
                <a:latin typeface="Helvetica" charset="0"/>
              </a:rPr>
              <a:t>Mucocutaneous</a:t>
            </a:r>
            <a:r>
              <a:rPr lang="en-GB">
                <a:solidFill>
                  <a:schemeClr val="bg1"/>
                </a:solidFill>
                <a:latin typeface="Helvetica" charset="0"/>
              </a:rPr>
              <a:t>  	</a:t>
            </a:r>
            <a:r>
              <a:rPr lang="en-GB" sz="2000" b="1">
                <a:solidFill>
                  <a:srgbClr val="0000FF"/>
                </a:solidFill>
                <a:latin typeface="Helvetica" charset="0"/>
              </a:rPr>
              <a:t>Oral ulcers, butterfly rash, discoid lesions, </a:t>
            </a:r>
          </a:p>
          <a:p>
            <a:r>
              <a:rPr lang="en-GB" sz="2000" b="1">
                <a:solidFill>
                  <a:srgbClr val="0000FF"/>
                </a:solidFill>
                <a:latin typeface="Helvetica" charset="0"/>
              </a:rPr>
              <a:t>			alopecia, vasculitis</a:t>
            </a:r>
          </a:p>
        </p:txBody>
      </p:sp>
      <p:sp>
        <p:nvSpPr>
          <p:cNvPr id="13319" name="Rectangle 7"/>
          <p:cNvSpPr>
            <a:spLocks noChangeArrowheads="1"/>
          </p:cNvSpPr>
          <p:nvPr/>
        </p:nvSpPr>
        <p:spPr bwMode="auto">
          <a:xfrm>
            <a:off x="668338" y="2762250"/>
            <a:ext cx="9515475" cy="1143000"/>
          </a:xfrm>
          <a:prstGeom prst="rect">
            <a:avLst/>
          </a:prstGeom>
          <a:noFill/>
          <a:ln w="9525">
            <a:noFill/>
            <a:miter lim="800000"/>
            <a:headEnd/>
            <a:tailEnd/>
          </a:ln>
        </p:spPr>
        <p:txBody>
          <a:bodyPr lIns="92075" tIns="46038" rIns="92075" bIns="46038" anchor="ctr"/>
          <a:lstStyle/>
          <a:p>
            <a:r>
              <a:rPr lang="en-GB" b="1">
                <a:solidFill>
                  <a:schemeClr val="tx2"/>
                </a:solidFill>
                <a:latin typeface="Helvetica" charset="0"/>
              </a:rPr>
              <a:t>Renal</a:t>
            </a:r>
            <a:r>
              <a:rPr lang="en-GB">
                <a:solidFill>
                  <a:schemeClr val="bg1"/>
                </a:solidFill>
                <a:latin typeface="Helvetica" charset="0"/>
              </a:rPr>
              <a:t>			</a:t>
            </a:r>
            <a:r>
              <a:rPr lang="en-GB" sz="2000" b="1">
                <a:solidFill>
                  <a:srgbClr val="0000FF"/>
                </a:solidFill>
                <a:latin typeface="Arial" charset="0"/>
              </a:rPr>
              <a:t>Glomerulonephritis</a:t>
            </a:r>
          </a:p>
        </p:txBody>
      </p:sp>
      <p:sp>
        <p:nvSpPr>
          <p:cNvPr id="13320" name="Rectangle 8"/>
          <p:cNvSpPr>
            <a:spLocks noChangeArrowheads="1"/>
          </p:cNvSpPr>
          <p:nvPr/>
        </p:nvSpPr>
        <p:spPr bwMode="auto">
          <a:xfrm>
            <a:off x="668338" y="3587750"/>
            <a:ext cx="9515475" cy="1143000"/>
          </a:xfrm>
          <a:prstGeom prst="rect">
            <a:avLst/>
          </a:prstGeom>
          <a:noFill/>
          <a:ln w="9525">
            <a:noFill/>
            <a:miter lim="800000"/>
            <a:headEnd/>
            <a:tailEnd/>
          </a:ln>
        </p:spPr>
        <p:txBody>
          <a:bodyPr lIns="92075" tIns="46038" rIns="92075" bIns="46038" anchor="ctr"/>
          <a:lstStyle/>
          <a:p>
            <a:r>
              <a:rPr lang="en-GB" b="1">
                <a:solidFill>
                  <a:schemeClr val="tx2"/>
                </a:solidFill>
                <a:latin typeface="Helvetica" charset="0"/>
              </a:rPr>
              <a:t>Neuropsychiatric</a:t>
            </a:r>
            <a:r>
              <a:rPr lang="en-GB">
                <a:solidFill>
                  <a:schemeClr val="bg1"/>
                </a:solidFill>
                <a:latin typeface="Helvetica" charset="0"/>
              </a:rPr>
              <a:t>	</a:t>
            </a:r>
            <a:r>
              <a:rPr lang="en-GB" sz="2000" b="1">
                <a:solidFill>
                  <a:srgbClr val="0000FF"/>
                </a:solidFill>
                <a:latin typeface="Helvetica" charset="0"/>
              </a:rPr>
              <a:t>CNS vasculitis, peripheral neuropathy</a:t>
            </a:r>
          </a:p>
        </p:txBody>
      </p:sp>
      <p:sp>
        <p:nvSpPr>
          <p:cNvPr id="13321" name="Rectangle 9"/>
          <p:cNvSpPr>
            <a:spLocks noChangeArrowheads="1"/>
          </p:cNvSpPr>
          <p:nvPr/>
        </p:nvSpPr>
        <p:spPr bwMode="auto">
          <a:xfrm>
            <a:off x="668338" y="5492750"/>
            <a:ext cx="9515475" cy="1143000"/>
          </a:xfrm>
          <a:prstGeom prst="rect">
            <a:avLst/>
          </a:prstGeom>
          <a:noFill/>
          <a:ln w="9525">
            <a:noFill/>
            <a:miter lim="800000"/>
            <a:headEnd/>
            <a:tailEnd/>
          </a:ln>
        </p:spPr>
        <p:txBody>
          <a:bodyPr lIns="92075" tIns="46038" rIns="92075" bIns="46038" anchor="ctr"/>
          <a:lstStyle/>
          <a:p>
            <a:r>
              <a:rPr lang="en-GB" b="1">
                <a:solidFill>
                  <a:schemeClr val="tx2"/>
                </a:solidFill>
                <a:latin typeface="Helvetica" charset="0"/>
              </a:rPr>
              <a:t>Cardiac</a:t>
            </a:r>
            <a:r>
              <a:rPr lang="en-GB">
                <a:solidFill>
                  <a:schemeClr val="bg1"/>
                </a:solidFill>
                <a:latin typeface="Helvetica" charset="0"/>
              </a:rPr>
              <a:t>		</a:t>
            </a:r>
            <a:r>
              <a:rPr lang="en-GB" sz="2000" b="1">
                <a:solidFill>
                  <a:srgbClr val="0000FF"/>
                </a:solidFill>
                <a:latin typeface="Helvetica" charset="0"/>
              </a:rPr>
              <a:t>Pericarditis, myocarditis, endocarditis</a:t>
            </a:r>
          </a:p>
          <a:p>
            <a:r>
              <a:rPr lang="en-GB" sz="2000" b="1">
                <a:solidFill>
                  <a:srgbClr val="0000FF"/>
                </a:solidFill>
                <a:latin typeface="Helvetica" charset="0"/>
              </a:rPr>
              <a:t>			coronary vasculitis, thrombosis</a:t>
            </a:r>
          </a:p>
        </p:txBody>
      </p:sp>
      <p:sp>
        <p:nvSpPr>
          <p:cNvPr id="13322" name="Rectangle 10"/>
          <p:cNvSpPr>
            <a:spLocks noChangeArrowheads="1"/>
          </p:cNvSpPr>
          <p:nvPr/>
        </p:nvSpPr>
        <p:spPr bwMode="auto">
          <a:xfrm>
            <a:off x="668338" y="4467225"/>
            <a:ext cx="9515475" cy="1143000"/>
          </a:xfrm>
          <a:prstGeom prst="rect">
            <a:avLst/>
          </a:prstGeom>
          <a:noFill/>
          <a:ln w="9525">
            <a:noFill/>
            <a:miter lim="800000"/>
            <a:headEnd/>
            <a:tailEnd/>
          </a:ln>
        </p:spPr>
        <p:txBody>
          <a:bodyPr lIns="92075" tIns="46038" rIns="92075" bIns="46038" anchor="ctr"/>
          <a:lstStyle/>
          <a:p>
            <a:r>
              <a:rPr lang="en-GB" b="1">
                <a:solidFill>
                  <a:schemeClr val="tx2"/>
                </a:solidFill>
                <a:latin typeface="Helvetica" charset="0"/>
              </a:rPr>
              <a:t>Respiratory</a:t>
            </a:r>
            <a:r>
              <a:rPr lang="en-GB">
                <a:solidFill>
                  <a:schemeClr val="bg1"/>
                </a:solidFill>
                <a:latin typeface="Helvetica" charset="0"/>
              </a:rPr>
              <a:t>		</a:t>
            </a:r>
            <a:r>
              <a:rPr lang="en-GB" sz="2000" b="1">
                <a:solidFill>
                  <a:srgbClr val="0000FF"/>
                </a:solidFill>
                <a:latin typeface="Helvetica" charset="0"/>
              </a:rPr>
              <a:t>Pleurisy with effusion, pneumonitis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HD:Programs:Microsoft Office 98:Templates:Blank Presentation</Template>
  <TotalTime>1506</TotalTime>
  <Words>1501</Words>
  <Application>Microsoft Office PowerPoint</Application>
  <PresentationFormat>35mm Slides</PresentationFormat>
  <Paragraphs>537</Paragraphs>
  <Slides>56</Slides>
  <Notes>52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Blank Presentation</vt:lpstr>
      <vt:lpstr>Photo Editor Photo</vt:lpstr>
      <vt:lpstr>PowerPoint Presentation</vt:lpstr>
      <vt:lpstr>PowerPoint Presentation</vt:lpstr>
      <vt:lpstr>Connective tissue diseases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Systemic Sclerosis</vt:lpstr>
      <vt:lpstr>PowerPoint Presentation</vt:lpstr>
      <vt:lpstr>PowerPoint Presentation</vt:lpstr>
      <vt:lpstr>PowerPoint Presentation</vt:lpstr>
      <vt:lpstr>PowerPoint Presentation</vt:lpstr>
      <vt:lpstr>Mrs K.B. Aged 37</vt:lpstr>
      <vt:lpstr>Examination</vt:lpstr>
      <vt:lpstr>Salivary gland biopsy</vt:lpstr>
      <vt:lpstr>PowerPoint Presentation</vt:lpstr>
      <vt:lpstr>Sjögren’s syndrome blood tests</vt:lpstr>
      <vt:lpstr>PowerPoint Presentation</vt:lpstr>
      <vt:lpstr>PowerPoint Presentation</vt:lpstr>
      <vt:lpstr>PowerPoint Presentation</vt:lpstr>
      <vt:lpstr>PowerPoint Presentation</vt:lpstr>
      <vt:lpstr>PowerPoint Presentation</vt:lpstr>
      <vt:lpstr>EMG and MRI images</vt:lpstr>
      <vt:lpstr>Myositis - muscle biopsy.</vt:lpstr>
      <vt:lpstr>Overlap syndromes</vt:lpstr>
      <vt:lpstr>PowerPoint Presentation</vt:lpstr>
      <vt:lpstr>Lupus/myositis/scleroderma overlaps</vt:lpstr>
      <vt:lpstr>PowerPoint Presentation</vt:lpstr>
      <vt:lpstr>Clinical features of MCTD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Significance of tRNA synthetase &amp; PM/Scl Abs</vt:lpstr>
      <vt:lpstr>Clinical features of patients with antibodies to U1RNP</vt:lpstr>
      <vt:lpstr>PowerPoint Presentation</vt:lpstr>
      <vt:lpstr>PowerPoint Presentation</vt:lpstr>
    </vt:vector>
  </TitlesOfParts>
  <Company>Imperial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Justin Mason</dc:creator>
  <cp:lastModifiedBy>Shiel, Nuala</cp:lastModifiedBy>
  <cp:revision>152</cp:revision>
  <dcterms:created xsi:type="dcterms:W3CDTF">1999-03-05T08:58:20Z</dcterms:created>
  <dcterms:modified xsi:type="dcterms:W3CDTF">2013-04-10T10:14:42Z</dcterms:modified>
</cp:coreProperties>
</file>