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323" r:id="rId3"/>
    <p:sldId id="382" r:id="rId4"/>
    <p:sldId id="383" r:id="rId5"/>
    <p:sldId id="385" r:id="rId6"/>
    <p:sldId id="376" r:id="rId7"/>
    <p:sldId id="377" r:id="rId8"/>
    <p:sldId id="384" r:id="rId9"/>
    <p:sldId id="386" r:id="rId10"/>
    <p:sldId id="372" r:id="rId11"/>
    <p:sldId id="375" r:id="rId12"/>
    <p:sldId id="387" r:id="rId13"/>
    <p:sldId id="370" r:id="rId14"/>
    <p:sldId id="378" r:id="rId15"/>
    <p:sldId id="365" r:id="rId16"/>
    <p:sldId id="388" r:id="rId17"/>
    <p:sldId id="389" r:id="rId18"/>
    <p:sldId id="366" r:id="rId19"/>
    <p:sldId id="367" r:id="rId20"/>
    <p:sldId id="373" r:id="rId21"/>
    <p:sldId id="379" r:id="rId22"/>
    <p:sldId id="369" r:id="rId23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217"/>
    <a:srgbClr val="FC1CC1"/>
    <a:srgbClr val="040404"/>
    <a:srgbClr val="6E6E6F"/>
    <a:srgbClr val="4B4F55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86967" autoAdjust="0"/>
  </p:normalViewPr>
  <p:slideViewPr>
    <p:cSldViewPr>
      <p:cViewPr>
        <p:scale>
          <a:sx n="50" d="100"/>
          <a:sy n="50" d="100"/>
        </p:scale>
        <p:origin x="-684" y="0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90" d="100"/>
          <a:sy n="90" d="100"/>
        </p:scale>
        <p:origin x="-1914" y="76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BAECDBE-5D49-4047-99CA-DEBBAEE9E92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19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A3F3EE6-9C7E-4B07-BBDD-4E71BFB9C82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2081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46F0A-E342-4B48-A079-949552279E1A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5CB8781A-DF63-44D5-BBBB-539AB0793130}" type="slidenum">
              <a:rPr lang="en-US"/>
              <a:pPr/>
              <a:t>10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B5F35D83-4355-46A7-990B-C4668D62B48B}" type="slidenum">
              <a:rPr lang="en-US"/>
              <a:pPr/>
              <a:t>11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247650"/>
            <a:ext cx="4962525" cy="37226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063" y="5645775"/>
            <a:ext cx="5781420" cy="305038"/>
          </a:xfrm>
        </p:spPr>
        <p:txBody>
          <a:bodyPr/>
          <a:lstStyle/>
          <a:p>
            <a:pPr marL="457200" indent="-228600"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024E9E07-ECF2-429C-A678-A01BDC88C6ED}" type="slidenum">
              <a:rPr lang="en-US"/>
              <a:pPr/>
              <a:t>13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23C2E30F-11CE-4BE4-BEE3-C4B3D744C9C1}" type="slidenum">
              <a:rPr lang="en-US"/>
              <a:pPr/>
              <a:t>14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F3EE6-9C7E-4B07-BBDD-4E71BFB9C828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0C2A63-201F-4909-9383-6B939269CDA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image" Target="../media/image12.emf"/><Relationship Id="rId3" Type="http://schemas.openxmlformats.org/officeDocument/2006/relationships/tags" Target="../tags/tag2.xml"/><Relationship Id="rId21" Type="http://schemas.openxmlformats.org/officeDocument/2006/relationships/oleObject" Target="../embeddings/Microsoft_Excel_97-2003_Worksheet2.xls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oleObject" Target="../embeddings/Microsoft_Excel_97-2003_Worksheet1.xls"/><Relationship Id="rId2" Type="http://schemas.openxmlformats.org/officeDocument/2006/relationships/tags" Target="../tags/tag1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notesSlide" Target="../notesSlides/notesSlide11.xml"/><Relationship Id="rId23" Type="http://schemas.openxmlformats.org/officeDocument/2006/relationships/image" Target="../media/image15.emf"/><Relationship Id="rId10" Type="http://schemas.openxmlformats.org/officeDocument/2006/relationships/tags" Target="../tags/tag9.xml"/><Relationship Id="rId19" Type="http://schemas.openxmlformats.org/officeDocument/2006/relationships/image" Target="../media/image14.emf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f/Elizabeth_II_greets_NASA_GSFC_employees,_May_8,_2007_edit.jpg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pload.wikimedia.org/wikipedia/commons/5/5f/Bbking_(300dpi)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2/2b/Harry_Patch.jpg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urhood.statistics.gov.uk/HTMLDocs/dvc1/UKPyramid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1206624"/>
          </a:xfrm>
          <a:noFill/>
        </p:spPr>
        <p:txBody>
          <a:bodyPr/>
          <a:lstStyle/>
          <a:p>
            <a:pPr eaLnBrk="1" hangingPunct="1"/>
            <a:r>
              <a:rPr lang="en-GB" sz="6000" dirty="0" smtClean="0">
                <a:latin typeface="Arial" pitchFamily="34" charset="0"/>
                <a:cs typeface="Arial" pitchFamily="34" charset="0"/>
              </a:rPr>
              <a:t>Demographics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Life Expectancy Rise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557338"/>
            <a:ext cx="8569325" cy="5300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839788" y="4084638"/>
            <a:ext cx="7343775" cy="76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63523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97888" y="6454775"/>
            <a:ext cx="230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9770" tIns="45583" rIns="0" bIns="45583"/>
          <a:lstStyle>
            <a:lvl1pPr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9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3524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701925" y="1087438"/>
            <a:ext cx="5818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41025" rIns="82048" bIns="41025"/>
          <a:lstStyle/>
          <a:p>
            <a:pPr defTabSz="820738">
              <a:defRPr/>
            </a:pPr>
            <a:endParaRPr lang="en-GB" sz="1500">
              <a:latin typeface="Book Antiqua" charset="0"/>
              <a:ea typeface="ＭＳ Ｐゴシック" charset="0"/>
              <a:cs typeface="超研澤中楷" charset="0"/>
            </a:endParaRPr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395288" y="274638"/>
            <a:ext cx="8686800" cy="1143000"/>
          </a:xfrm>
        </p:spPr>
        <p:txBody>
          <a:bodyPr/>
          <a:lstStyle/>
          <a:p>
            <a:pPr defTabSz="1019175" eaLnBrk="1" hangingPunct="1"/>
            <a:r>
              <a:rPr lang="en-GB" smtClean="0"/>
              <a:t>Total Fertility Rates – Europe and North America 1950-2000</a:t>
            </a:r>
          </a:p>
        </p:txBody>
      </p:sp>
      <p:sp>
        <p:nvSpPr>
          <p:cNvPr id="363526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4338" y="6332538"/>
            <a:ext cx="8102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398463" indent="-398463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60388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i="1" smtClean="0">
                <a:latin typeface="Book Antiqua" charset="0"/>
              </a:rPr>
              <a:t>____________________</a:t>
            </a:r>
          </a:p>
          <a:p>
            <a:pPr eaLnBrk="1" hangingPunct="1">
              <a:defRPr/>
            </a:pPr>
            <a:r>
              <a:rPr lang="en-US" sz="900" i="1" smtClean="0">
                <a:latin typeface="Book Antiqua" charset="0"/>
              </a:rPr>
              <a:t>Source:	United Nations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104188" y="5364163"/>
            <a:ext cx="152400" cy="122237"/>
            <a:chOff x="480" y="3696"/>
            <a:chExt cx="144" cy="135"/>
          </a:xfrm>
        </p:grpSpPr>
        <p:sp>
          <p:nvSpPr>
            <p:cNvPr id="363528" name="Line 8"/>
            <p:cNvSpPr>
              <a:spLocks noChangeShapeType="1"/>
            </p:cNvSpPr>
            <p:nvPr/>
          </p:nvSpPr>
          <p:spPr bwMode="auto">
            <a:xfrm flipH="1">
              <a:off x="480" y="3696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3529" name="Line 9"/>
            <p:cNvSpPr>
              <a:spLocks noChangeShapeType="1"/>
            </p:cNvSpPr>
            <p:nvPr/>
          </p:nvSpPr>
          <p:spPr bwMode="auto">
            <a:xfrm flipH="1">
              <a:off x="480" y="3735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19463" name="Object 1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9559925" y="1660525"/>
          <a:ext cx="81915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17" imgW="9010802" imgH="4657649" progId="Excel.Sheet.8">
                  <p:embed/>
                </p:oleObj>
              </mc:Choice>
              <mc:Fallback>
                <p:oleObj name="Worksheet" r:id="rId17" imgW="9010802" imgH="4657649" progId="Excel.Sheet.8">
                  <p:embed/>
                  <p:pic>
                    <p:nvPicPr>
                      <p:cNvPr id="0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9925" y="1660525"/>
                        <a:ext cx="8191500" cy="41084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3531" name="Picture 11" hidden="1"/>
          <p:cNvPicPr preferRelativeResize="0"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559925" y="1660525"/>
            <a:ext cx="81915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40842E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pSp>
        <p:nvGrpSpPr>
          <p:cNvPr id="3" name="Group 1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15925" y="1852613"/>
            <a:ext cx="8191500" cy="4110037"/>
            <a:chOff x="288" y="1323"/>
            <a:chExt cx="5676" cy="2934"/>
          </a:xfrm>
        </p:grpSpPr>
        <p:graphicFrame>
          <p:nvGraphicFramePr>
            <p:cNvPr id="19471" name="Object 13" hidden="1"/>
            <p:cNvGraphicFramePr>
              <a:graphicFrameLocks noChangeAspect="1"/>
            </p:cNvGraphicFramePr>
            <p:nvPr>
              <p:custDataLst>
                <p:tags r:id="rId11"/>
              </p:custDataLst>
            </p:nvPr>
          </p:nvGraphicFramePr>
          <p:xfrm>
            <a:off x="288" y="1323"/>
            <a:ext cx="5676" cy="2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Worksheet" r:id="rId21" imgW="9010802" imgH="4657649" progId="Excel.Sheet.8">
                    <p:embed/>
                  </p:oleObj>
                </mc:Choice>
                <mc:Fallback>
                  <p:oleObj name="Worksheet" r:id="rId21" imgW="9010802" imgH="4657649" progId="Excel.Sheet.8">
                    <p:embed/>
                    <p:pic>
                      <p:nvPicPr>
                        <p:cNvPr id="0" name="Object 13" hidden="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23"/>
                          <a:ext cx="5676" cy="293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3534" name="AutoShape 14" hidden="1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8" y="1323"/>
              <a:ext cx="5676" cy="2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pic>
          <p:nvPicPr>
            <p:cNvPr id="363535" name="Picture 15"/>
            <p:cNvPicPr preferRelativeResize="0"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323"/>
              <a:ext cx="5676" cy="29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54063" y="5364163"/>
            <a:ext cx="150812" cy="122237"/>
            <a:chOff x="480" y="3696"/>
            <a:chExt cx="144" cy="135"/>
          </a:xfrm>
        </p:grpSpPr>
        <p:sp>
          <p:nvSpPr>
            <p:cNvPr id="363537" name="Line 17"/>
            <p:cNvSpPr>
              <a:spLocks noChangeShapeType="1"/>
            </p:cNvSpPr>
            <p:nvPr/>
          </p:nvSpPr>
          <p:spPr bwMode="auto">
            <a:xfrm flipH="1">
              <a:off x="480" y="3696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3538" name="Line 18"/>
            <p:cNvSpPr>
              <a:spLocks noChangeShapeType="1"/>
            </p:cNvSpPr>
            <p:nvPr/>
          </p:nvSpPr>
          <p:spPr bwMode="auto">
            <a:xfrm flipH="1">
              <a:off x="480" y="3735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466725" y="5526088"/>
            <a:ext cx="477838" cy="423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820738" eaLnBrk="0" hangingPunct="0"/>
            <a:endParaRPr lang="en-GB" sz="1200">
              <a:latin typeface="Book Antiqua" pitchFamily="18" charset="0"/>
            </a:endParaRPr>
          </a:p>
        </p:txBody>
      </p:sp>
      <p:sp>
        <p:nvSpPr>
          <p:cNvPr id="19468" name="Rectangle 20"/>
          <p:cNvSpPr>
            <a:spLocks noChangeArrowheads="1"/>
          </p:cNvSpPr>
          <p:nvPr/>
        </p:nvSpPr>
        <p:spPr bwMode="auto">
          <a:xfrm>
            <a:off x="8053388" y="5526088"/>
            <a:ext cx="479425" cy="423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820738" eaLnBrk="0" hangingPunct="0"/>
            <a:endParaRPr lang="en-GB" sz="1200">
              <a:latin typeface="Book Antiqua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addition to decreasing mortality and fertility...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342312" cy="48440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600" dirty="0" smtClean="0"/>
              <a:t>Post war baby boom now reaching state pension age 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Ethnic mix of older adults becoming more diverse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following waves of earlier immigration from countries such as Pakistan, Bangladesh and China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/>
          </a:p>
          <a:p>
            <a:r>
              <a:rPr lang="en-GB" sz="2600" dirty="0" smtClean="0">
                <a:solidFill>
                  <a:srgbClr val="DC0217"/>
                </a:solidFill>
              </a:rPr>
              <a:t>In the rest of the world, 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Similar patterns 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Bigger impact in countries that had low fertility rates such as the ex-soviet eastern European countries </a:t>
            </a:r>
          </a:p>
          <a:p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557338"/>
            <a:ext cx="7620000" cy="6624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Cohort/lifestyle impact?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584" y="1772816"/>
            <a:ext cx="3695700" cy="1125860"/>
          </a:xfrm>
        </p:spPr>
        <p:txBody>
          <a:bodyPr/>
          <a:lstStyle/>
          <a:p>
            <a:r>
              <a:rPr lang="en-GB" dirty="0" smtClean="0"/>
              <a:t>Healthcare</a:t>
            </a:r>
          </a:p>
          <a:p>
            <a:r>
              <a:rPr lang="en-GB" dirty="0" smtClean="0"/>
              <a:t> Diet</a:t>
            </a:r>
          </a:p>
          <a:p>
            <a:r>
              <a:rPr lang="en-GB" dirty="0" smtClean="0"/>
              <a:t>Smoking </a:t>
            </a:r>
          </a:p>
          <a:p>
            <a:endParaRPr lang="en-GB" dirty="0"/>
          </a:p>
        </p:txBody>
      </p:sp>
      <p:pic>
        <p:nvPicPr>
          <p:cNvPr id="5" name="Picture 2" descr="File:Elizabeth II greets NASA GSFC employees, May 8, 2007 edi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96952"/>
            <a:ext cx="2446468" cy="3600400"/>
          </a:xfrm>
          <a:prstGeom prst="rect">
            <a:avLst/>
          </a:prstGeom>
          <a:noFill/>
        </p:spPr>
      </p:pic>
      <p:pic>
        <p:nvPicPr>
          <p:cNvPr id="6" name="Picture 4" descr="Fauja Singh, 98, after completing the Toronto Marathon last y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996952"/>
            <a:ext cx="2448272" cy="3590647"/>
          </a:xfrm>
          <a:prstGeom prst="rect">
            <a:avLst/>
          </a:prstGeom>
          <a:noFill/>
        </p:spPr>
      </p:pic>
      <p:pic>
        <p:nvPicPr>
          <p:cNvPr id="7" name="Picture 6" descr="File:Bbking (300dpi)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924944"/>
            <a:ext cx="2448272" cy="368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Disability free life?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136904" cy="48965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In 2004/6 females aged 65 could expect to live 54% of their remaining years disability free. 60% for males.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This means around 10 more years  (both sexes) without disabling illness 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The oldest old are among the heaviest users of healthcare 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These will be your patients 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One of the biggest issues facing the ageing society is dementia  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Dementia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60432" cy="4772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World Health Organisation - News  release April 2012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Worldwide 35.6 million live with dementia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By 2030 estimated to rise to 65.7 million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Impact widely, 58% of sufferers live in low to middle income countries</a:t>
            </a:r>
          </a:p>
          <a:p>
            <a:endParaRPr lang="en-GB" sz="3200" dirty="0" smtClean="0"/>
          </a:p>
          <a:p>
            <a:r>
              <a:rPr lang="en-GB" sz="2400" dirty="0" smtClean="0"/>
              <a:t>WHO theme for 2012 Ageing and Health 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922337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WHO/ WHAT IS OLD</a:t>
            </a:r>
          </a:p>
        </p:txBody>
      </p:sp>
      <p:pic>
        <p:nvPicPr>
          <p:cNvPr id="480259" name="Picture 3" descr="jeanne-cal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916113"/>
            <a:ext cx="24495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60" name="Picture 4" descr="Sophia Lo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916113"/>
            <a:ext cx="21558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3708400" y="5516563"/>
            <a:ext cx="224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>
                <a:latin typeface="Arial" charset="0"/>
                <a:ea typeface="ＭＳ Ｐゴシック" charset="0"/>
              </a:rPr>
              <a:t>Jeanne Calment </a:t>
            </a:r>
          </a:p>
          <a:p>
            <a:pPr algn="ctr" eaLnBrk="0" hangingPunct="0">
              <a:defRPr/>
            </a:pPr>
            <a:r>
              <a:rPr lang="en-US">
                <a:latin typeface="Arial" charset="0"/>
                <a:ea typeface="ＭＳ Ｐゴシック" charset="0"/>
              </a:rPr>
              <a:t>122 years 164 days </a:t>
            </a:r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179388" y="5516563"/>
            <a:ext cx="286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>
                <a:latin typeface="Arial" charset="0"/>
                <a:ea typeface="ＭＳ Ｐゴシック" charset="0"/>
              </a:rPr>
              <a:t>Methuselah 969 years old </a:t>
            </a:r>
          </a:p>
        </p:txBody>
      </p:sp>
      <p:pic>
        <p:nvPicPr>
          <p:cNvPr id="7174" name="Picture 7" descr="methusela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989138"/>
            <a:ext cx="2381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7092950" y="5516563"/>
            <a:ext cx="167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>
                <a:latin typeface="Arial" charset="0"/>
                <a:ea typeface="ＭＳ Ｐゴシック" charset="0"/>
              </a:rPr>
              <a:t>Sophia Loren  </a:t>
            </a:r>
          </a:p>
          <a:p>
            <a:pPr algn="ctr" eaLnBrk="0" hangingPunct="0">
              <a:defRPr/>
            </a:pPr>
            <a:r>
              <a:rPr lang="en-US">
                <a:latin typeface="Arial" charset="0"/>
                <a:ea typeface="ＭＳ Ｐゴシック" charset="0"/>
              </a:rPr>
              <a:t>74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1" grpId="0"/>
      <p:bldP spid="4802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 descr="queen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34559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83" name="Picture 3" descr="bb_king_narrowweb__200x2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700213"/>
            <a:ext cx="36004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84" name="Picture 4" descr="_41144555_dorothyevans203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76700"/>
            <a:ext cx="34591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85" name="Text Box 5"/>
          <p:cNvSpPr txBox="1">
            <a:spLocks noChangeArrowheads="1"/>
          </p:cNvSpPr>
          <p:nvPr/>
        </p:nvSpPr>
        <p:spPr bwMode="auto">
          <a:xfrm>
            <a:off x="1331913" y="620713"/>
            <a:ext cx="69135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Successful Ageing</a:t>
            </a:r>
          </a:p>
        </p:txBody>
      </p:sp>
      <p:pic>
        <p:nvPicPr>
          <p:cNvPr id="481286" name="Picture 6" descr="File:Harry Patch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4076700"/>
            <a:ext cx="3600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3568" y="1628775"/>
            <a:ext cx="7488832" cy="489585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GB" sz="4400" dirty="0" smtClean="0">
                <a:solidFill>
                  <a:schemeClr val="accent6"/>
                </a:solidFill>
              </a:rPr>
              <a:t>Describe the demographic changes occurring within society</a:t>
            </a:r>
          </a:p>
          <a:p>
            <a:pPr marL="0" indent="0" eaLnBrk="1" hangingPunct="1">
              <a:defRPr/>
            </a:pPr>
            <a:endParaRPr lang="en-GB" sz="4400" dirty="0" smtClean="0">
              <a:solidFill>
                <a:schemeClr val="accent6"/>
              </a:solidFill>
            </a:endParaRPr>
          </a:p>
          <a:p>
            <a:pPr marL="0" indent="0" eaLnBrk="1" hangingPunct="1">
              <a:defRPr/>
            </a:pPr>
            <a:r>
              <a:rPr lang="en-GB" sz="4400" dirty="0" smtClean="0">
                <a:solidFill>
                  <a:schemeClr val="accent6"/>
                </a:solidFill>
              </a:rPr>
              <a:t>Discuss the impact this will have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sz="1400" dirty="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638175"/>
          </a:xfrm>
        </p:spPr>
        <p:txBody>
          <a:bodyPr/>
          <a:lstStyle/>
          <a:p>
            <a:r>
              <a:rPr lang="en-GB" sz="3600" dirty="0" smtClean="0">
                <a:solidFill>
                  <a:srgbClr val="C00000"/>
                </a:solidFill>
              </a:rPr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3600" dirty="0" smtClean="0"/>
              <a:t>Living Longer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GB" sz="3200" dirty="0" smtClean="0">
                <a:solidFill>
                  <a:srgbClr val="3F1E61"/>
                </a:solidFill>
              </a:rPr>
              <a:t> We live, on average, about twice as long as we did 200 years ago.</a:t>
            </a:r>
          </a:p>
          <a:p>
            <a:pPr marL="0" indent="0" eaLnBrk="1" hangingPunct="1">
              <a:buClr>
                <a:schemeClr val="tx1"/>
              </a:buClr>
              <a:buFont typeface="Wingdings" charset="0"/>
              <a:buChar char="§"/>
              <a:defRPr/>
            </a:pPr>
            <a:endParaRPr lang="en-GB" sz="3200" dirty="0" smtClean="0">
              <a:solidFill>
                <a:srgbClr val="3F1E61"/>
              </a:solidFill>
            </a:endParaRPr>
          </a:p>
          <a:p>
            <a:pPr marL="0" indent="0" eaLnBrk="1" hangingPunct="1"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GB" sz="3200" dirty="0" smtClean="0">
                <a:solidFill>
                  <a:srgbClr val="3F1E61"/>
                </a:solidFill>
              </a:rPr>
              <a:t> Life expectancy has increased by about 10 years in the last 50 years.</a:t>
            </a:r>
          </a:p>
          <a:p>
            <a:pPr marL="0" indent="0" eaLnBrk="1" hangingPunct="1">
              <a:buClr>
                <a:schemeClr val="tx1"/>
              </a:buClr>
              <a:buFont typeface="Wingdings" charset="0"/>
              <a:buChar char="§"/>
              <a:defRPr/>
            </a:pPr>
            <a:endParaRPr lang="en-GB" sz="3200" dirty="0" smtClean="0">
              <a:solidFill>
                <a:srgbClr val="3F1E61"/>
              </a:solidFill>
            </a:endParaRPr>
          </a:p>
          <a:p>
            <a:pPr marL="0" indent="0" eaLnBrk="1" hangingPunct="1"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GB" sz="3200" dirty="0" smtClean="0">
                <a:solidFill>
                  <a:srgbClr val="3F1E61"/>
                </a:solidFill>
              </a:rPr>
              <a:t> 85 per cent of children born today can expect to reach their 65th birthday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3600" dirty="0" smtClean="0"/>
              <a:t>Consequences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135938" cy="44577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GB" sz="3600" dirty="0" smtClean="0"/>
              <a:t>Increased demand for health care and social services</a:t>
            </a:r>
          </a:p>
          <a:p>
            <a:pPr marL="0" indent="0" eaLnBrk="1" hangingPunct="1">
              <a:defRPr/>
            </a:pPr>
            <a:endParaRPr lang="en-GB" sz="3600" dirty="0" smtClean="0"/>
          </a:p>
          <a:p>
            <a:pPr marL="0" indent="0" eaLnBrk="1" hangingPunct="1">
              <a:defRPr/>
            </a:pPr>
            <a:r>
              <a:rPr lang="en-GB" sz="3600" dirty="0" smtClean="0"/>
              <a:t>Less people to generate a work force and provide taxes</a:t>
            </a:r>
          </a:p>
          <a:p>
            <a:pPr marL="0" indent="0" eaLnBrk="1" hangingPunct="1">
              <a:defRPr/>
            </a:pPr>
            <a:endParaRPr lang="en-GB" sz="3600" dirty="0" smtClean="0"/>
          </a:p>
          <a:p>
            <a:pPr marL="0" indent="0" eaLnBrk="1" hangingPunct="1">
              <a:defRPr/>
            </a:pPr>
            <a:r>
              <a:rPr lang="en-GB" sz="3600" dirty="0" smtClean="0"/>
              <a:t>Retirement/ pensions will be a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286750" cy="1036638"/>
          </a:xfrm>
        </p:spPr>
        <p:txBody>
          <a:bodyPr/>
          <a:lstStyle/>
          <a:p>
            <a:pPr algn="ctr" eaLnBrk="1" hangingPunct="1"/>
            <a:r>
              <a:rPr lang="en-GB" sz="3600" smtClean="0">
                <a:solidFill>
                  <a:schemeClr val="accent1"/>
                </a:solidFill>
              </a:rPr>
              <a:t>Ageing – a challenge of our time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43100"/>
            <a:ext cx="8135938" cy="44577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GB" sz="3200" dirty="0" smtClean="0">
                <a:solidFill>
                  <a:schemeClr val="accent6"/>
                </a:solidFill>
              </a:rPr>
              <a:t>  Biomedical </a:t>
            </a:r>
            <a:r>
              <a:rPr lang="en-US" sz="3200" dirty="0" smtClean="0">
                <a:solidFill>
                  <a:schemeClr val="accent6"/>
                </a:solidFill>
              </a:rPr>
              <a:t>science: why is the aged cell (or organ) more vulnerable to pathology?</a:t>
            </a:r>
            <a:endParaRPr lang="en-GB" sz="3200" dirty="0" smtClean="0">
              <a:solidFill>
                <a:schemeClr val="accent6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§"/>
              <a:defRPr/>
            </a:pPr>
            <a:endParaRPr lang="en-GB" sz="3200" dirty="0" smtClean="0">
              <a:solidFill>
                <a:schemeClr val="accent6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GB" sz="3200" dirty="0" smtClean="0">
                <a:solidFill>
                  <a:schemeClr val="accent6"/>
                </a:solidFill>
              </a:rPr>
              <a:t>  Clinical </a:t>
            </a:r>
            <a:r>
              <a:rPr lang="en-US" sz="3200" dirty="0" smtClean="0">
                <a:solidFill>
                  <a:schemeClr val="accent6"/>
                </a:solidFill>
              </a:rPr>
              <a:t>medicine: age is the single largest risk factor for a very wide range of diseases of current public health importance.</a:t>
            </a:r>
            <a:endParaRPr lang="en-GB" sz="3200" u="sng" dirty="0" smtClean="0">
              <a:solidFill>
                <a:schemeClr val="accent6"/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3200" dirty="0" smtClean="0">
              <a:solidFill>
                <a:schemeClr val="accent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Public Health: delivery of high quality and appropriate health care to the population</a:t>
            </a:r>
            <a:endParaRPr lang="en-GB" sz="32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Smith in context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543800" cy="1440160"/>
          </a:xfrm>
        </p:spPr>
        <p:txBody>
          <a:bodyPr/>
          <a:lstStyle/>
          <a:p>
            <a:r>
              <a:rPr lang="en-GB" sz="2000" dirty="0" smtClean="0"/>
              <a:t>Part of a growing minority </a:t>
            </a:r>
          </a:p>
          <a:p>
            <a:r>
              <a:rPr lang="en-GB" sz="2000" dirty="0" smtClean="0"/>
              <a:t>Why? Because society is ageing</a:t>
            </a:r>
          </a:p>
          <a:p>
            <a:r>
              <a:rPr lang="en-GB" sz="2000" dirty="0" smtClean="0"/>
              <a:t>In the UK.....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12976"/>
            <a:ext cx="399007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population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800"/>
            <a:ext cx="7910264" cy="4104456"/>
          </a:xfrm>
        </p:spPr>
        <p:txBody>
          <a:bodyPr/>
          <a:lstStyle/>
          <a:p>
            <a:r>
              <a:rPr lang="en-GB" sz="2800" dirty="0" smtClean="0"/>
              <a:t>Overall</a:t>
            </a:r>
          </a:p>
          <a:p>
            <a:r>
              <a:rPr lang="en-GB" sz="2800" dirty="0" smtClean="0"/>
              <a:t>2008 ~ 61.4 million </a:t>
            </a:r>
          </a:p>
          <a:p>
            <a:r>
              <a:rPr lang="en-GB" sz="2800" dirty="0" smtClean="0"/>
              <a:t>2051 ~ 77.1 million</a:t>
            </a:r>
          </a:p>
          <a:p>
            <a:endParaRPr lang="en-GB" sz="2800" dirty="0" smtClean="0"/>
          </a:p>
          <a:p>
            <a:pPr marL="514350" indent="-514350">
              <a:buAutoNum type="arabicPlain" startAt="1982"/>
            </a:pPr>
            <a:r>
              <a:rPr lang="en-GB" sz="2800" b="1" dirty="0" smtClean="0"/>
              <a:t> 		</a:t>
            </a:r>
            <a:r>
              <a:rPr lang="en-GB" sz="2800" b="1" dirty="0" smtClean="0">
                <a:solidFill>
                  <a:srgbClr val="C00000"/>
                </a:solidFill>
              </a:rPr>
              <a:t>1% </a:t>
            </a:r>
            <a:r>
              <a:rPr lang="en-GB" sz="2800" b="1" dirty="0" smtClean="0"/>
              <a:t>of the population were aged 85 		and over</a:t>
            </a:r>
          </a:p>
          <a:p>
            <a:pPr marL="514350" indent="-514350">
              <a:buAutoNum type="arabicPlain" startAt="2008"/>
            </a:pPr>
            <a:r>
              <a:rPr lang="en-GB" sz="2800" b="1" dirty="0" smtClean="0"/>
              <a:t> 		</a:t>
            </a:r>
            <a:r>
              <a:rPr lang="en-GB" sz="2800" b="1" dirty="0" smtClean="0">
                <a:solidFill>
                  <a:srgbClr val="C00000"/>
                </a:solidFill>
              </a:rPr>
              <a:t>2% </a:t>
            </a:r>
            <a:r>
              <a:rPr lang="en-GB" sz="2800" b="1" dirty="0" smtClean="0"/>
              <a:t>aged &gt;=85 years</a:t>
            </a:r>
          </a:p>
          <a:p>
            <a:pPr marL="514350" indent="-514350"/>
            <a:r>
              <a:rPr lang="en-GB" sz="2800" b="1" dirty="0" smtClean="0"/>
              <a:t>2051		</a:t>
            </a:r>
            <a:r>
              <a:rPr lang="en-GB" sz="2800" b="1" dirty="0" smtClean="0">
                <a:solidFill>
                  <a:srgbClr val="C00000"/>
                </a:solidFill>
              </a:rPr>
              <a:t>7% </a:t>
            </a:r>
            <a:r>
              <a:rPr lang="en-GB" sz="2800" b="1" dirty="0" smtClean="0"/>
              <a:t>estimated &gt;=85 years</a:t>
            </a:r>
          </a:p>
          <a:p>
            <a:pPr marL="514350" indent="-514350"/>
            <a:endParaRPr lang="en-GB" sz="2800" b="1" dirty="0" smtClean="0"/>
          </a:p>
          <a:p>
            <a:pPr marL="514350" indent="-514350"/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7544" y="5949280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hlinkClick r:id="rId3"/>
              </a:rPr>
              <a:t>http://www.neighbourhood.statistics.gov.uk/HTMLDocs/dvc1/UKPyramid.html</a:t>
            </a:r>
            <a:r>
              <a:rPr lang="en-GB" i="0" dirty="0" smtClean="0"/>
              <a:t> </a:t>
            </a:r>
            <a:endParaRPr lang="en-GB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1"/>
            <a:ext cx="6912768" cy="529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5"/>
            <a:ext cx="684076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Ageing of the Population</a:t>
            </a:r>
          </a:p>
        </p:txBody>
      </p:sp>
      <p:pic>
        <p:nvPicPr>
          <p:cNvPr id="4761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628775"/>
            <a:ext cx="8448675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79930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people of working age  per pensioner...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1971 	</a:t>
            </a:r>
            <a:r>
              <a:rPr lang="en-GB" sz="2800" dirty="0" smtClean="0">
                <a:solidFill>
                  <a:srgbClr val="C00000"/>
                </a:solidFill>
              </a:rPr>
              <a:t>3.6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2008 	</a:t>
            </a:r>
            <a:r>
              <a:rPr lang="en-GB" sz="2800" dirty="0" smtClean="0">
                <a:solidFill>
                  <a:srgbClr val="C00000"/>
                </a:solidFill>
              </a:rPr>
              <a:t>3.2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2051 	</a:t>
            </a:r>
            <a:r>
              <a:rPr lang="en-GB" sz="2800" dirty="0" smtClean="0">
                <a:solidFill>
                  <a:srgbClr val="C00000"/>
                </a:solidFill>
              </a:rPr>
              <a:t>2.0</a:t>
            </a:r>
            <a:r>
              <a:rPr lang="en-GB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r>
              <a:rPr lang="en-GB" sz="2800" dirty="0" smtClean="0"/>
              <a:t>(2.9 taking changes in the state pension age into account) </a:t>
            </a:r>
          </a:p>
          <a:p>
            <a:endParaRPr lang="en-GB" sz="2800" dirty="0" smtClean="0"/>
          </a:p>
          <a:p>
            <a:r>
              <a:rPr lang="en-GB" sz="2800" dirty="0" smtClean="0"/>
              <a:t>But....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has this occurred...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460432" cy="4916016"/>
          </a:xfrm>
        </p:spPr>
        <p:txBody>
          <a:bodyPr/>
          <a:lstStyle/>
          <a:p>
            <a:r>
              <a:rPr lang="en-GB" sz="2000" dirty="0" smtClean="0">
                <a:solidFill>
                  <a:srgbClr val="C00000"/>
                </a:solidFill>
              </a:rPr>
              <a:t>Medicine/public health reducing mortality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 half of the 20</a:t>
            </a:r>
            <a:r>
              <a:rPr lang="en-GB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century </a:t>
            </a:r>
            <a:r>
              <a:rPr lang="en-GB" sz="2000" dirty="0" smtClean="0"/>
              <a:t>– advances in respiratory and infectious disease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Biggest impact on infant and child mortality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Second half of the 20</a:t>
            </a:r>
            <a:r>
              <a:rPr lang="en-GB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century </a:t>
            </a:r>
            <a:r>
              <a:rPr lang="en-GB" sz="2000" dirty="0" smtClean="0"/>
              <a:t>– reduction in mortality from circulatory disease (fall in smoking)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Biggest impact on older adults 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r>
              <a:rPr lang="en-GB" sz="2000" dirty="0" smtClean="0">
                <a:solidFill>
                  <a:srgbClr val="DC0217"/>
                </a:solidFill>
              </a:rPr>
              <a:t>In 1981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Life expectancy at 65 was 14 years for men and 18 years for women</a:t>
            </a:r>
          </a:p>
          <a:p>
            <a:r>
              <a:rPr lang="en-GB" sz="2000" dirty="0" smtClean="0">
                <a:solidFill>
                  <a:srgbClr val="DC0217"/>
                </a:solidFill>
              </a:rPr>
              <a:t>By 2008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21 years for men and 23.6 years for women 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Male/female gap narrowing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PAGENUMBER" val="1"/>
  <p:tag name="INCLUDEINTOC" val="0"/>
  <p:tag name="SLIDETYPE" val="3"/>
  <p:tag name="CREATOR" val="lamk"/>
  <p:tag name="CREATIONDATE" val="Nov. 13, 01"/>
  <p:tag name="CREATION_REGION" val="New York"/>
  <p:tag name="CREATINGOS" val="Windows (32-bit) 4.00"/>
  <p:tag name="CREATINGVERSION" val="8.0b"/>
  <p:tag name="OFFICEBUILD" val="5507 "/>
  <p:tag name="PITCHBOOKBUILD" val="1.2 c"/>
  <p:tag name="SLIDENAME" val="Slide207"/>
  <p:tag name="GUID" val="FEFA4DB2-D85D-11D5-8AA9-00D0B7103C13"/>
  <p:tag name="NAME" val="Full Page, One Object, Chart"/>
  <p:tag name="SPACEBETWEENOBJECTS" val="p9"/>
  <p:tag name="FONTRATIO" val="p1"/>
  <p:tag name="SLIDELEFTMARGIN" val="p36"/>
  <p:tag name="SLIDERIGHTMARGIN" val="p756"/>
  <p:tag name="SLIDETOPMARGIN" val="p36"/>
  <p:tag name="SLIDEBOTTOMMARGIN" val="p576"/>
  <p:tag name="LEFTCOLLEFTMARGIN" val="p36"/>
  <p:tag name="LEFTCOLRIGHTMARGIN" val="p738"/>
  <p:tag name="RIGHTCOLLEFTMARGIN" val="p0"/>
  <p:tag name="RIGHTCOLRIGHTMARGIN" val="p0"/>
  <p:tag name="ARRANGETOGRID" val="False"/>
  <p:tag name="LEFTCOLTOPMARGIN" val="p126"/>
  <p:tag name="RIGHTCOLTOPMARGIN" val="p126"/>
  <p:tag name="LEFTCOLBOTTOMMARGIN" val="p535"/>
  <p:tag name="RIGHTCOLBOTTOMMARGIN" val="p535"/>
  <p:tag name="SLIDEPAGENUMBER" val="4"/>
  <p:tag name="TAGORIENTATION" val="Lett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3592FD1E-7FC4-40A9-AFE1-34D43D510BE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3592FD1E-7FC4-40A9-AFE1-34D43D510BE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OLOR_PIX" val="3592FD1E-7FC4-40A9-AFE1-34D43D510BE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76!6250"/>
  <p:tag name="DEFAULTTOP" val="p380!8750"/>
  <p:tag name="DEFAULTWIDTH" val="p629"/>
  <p:tag name="DEFAULTHEIGHT" val="p6!7500"/>
  <p:tag name="ISLOCK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RVEASPECTRATIO" val="False"/>
  <p:tag name="DEFAULTHEIGHT" val="19.25"/>
  <p:tag name="DEFAULTWIDTH" val="20"/>
  <p:tag name="DEFAULTTOP" val="578.5"/>
  <p:tag name="DEFAULTONLEFT" val="744.625"/>
  <p:tag name="DEFAULTOFFLEFT" val="-40"/>
  <p:tag name="DEFAULTLEFT" val="744.625"/>
  <p:tag name="SLIDEELEMTYPE" val="14"/>
  <p:tag name="BULLETSTYLE" val="BulletSty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97"/>
  <p:tag name="PRESERVEASPECTRATIO" val="False"/>
  <p:tag name="DEFAULTHEIGHT" val="23.5"/>
  <p:tag name="DEFAULTWIDTH" val="504"/>
  <p:tag name="DEFAULTONLEFT" val="234"/>
  <p:tag name="DEFAULTOFFLEFT" val="-524"/>
  <p:tag name="DEFAULTLEFT" val="234"/>
  <p:tag name="SLIDEELEMTYPE" val="2"/>
  <p:tag name="BULLETSTYLE" val="BulletSty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35!8750"/>
  <p:tag name="DEFAULTTOP" val="p85!3750"/>
  <p:tag name="DEFAULTWIDTH" val="p702!1250"/>
  <p:tag name="DEFAULTHEIGHT" val="p36"/>
  <p:tag name="ISLOCK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7"/>
  <p:tag name="DEFAULTLEFT" val="p35!8750"/>
  <p:tag name="DEFAULTTOP" val="p565!1250"/>
  <p:tag name="DEFAULTWIDTH" val="p701!8750"/>
  <p:tag name="DEFAULTHEIGHT" val="p24"/>
  <p:tag name="ISLOCK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F93F2AE9-0EB7-4221-98B4-DDCD5C1BA1C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F93F2AE9-0EB7-4221-98B4-DDCD5C1BA1C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36"/>
  <p:tag name="DEFAULTTOP" val="p161!6250"/>
  <p:tag name="DEFAULTWIDTH" val="p709!5000"/>
  <p:tag name="DEFAULTHEIGHT" val="p366!7500"/>
  <p:tag name="ISLOCKED" val="True"/>
  <p:tag name="SLIDEELEMTYPE" val="70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520</Words>
  <Application>Microsoft Office PowerPoint</Application>
  <PresentationFormat>On-screen Show (4:3)</PresentationFormat>
  <Paragraphs>126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Standarddesign</vt:lpstr>
      <vt:lpstr>Worksheet</vt:lpstr>
      <vt:lpstr>Demographics</vt:lpstr>
      <vt:lpstr>Learning objectives</vt:lpstr>
      <vt:lpstr>Mrs Smith in context </vt:lpstr>
      <vt:lpstr>UK population </vt:lpstr>
      <vt:lpstr>PowerPoint Presentation</vt:lpstr>
      <vt:lpstr>Ageing of the Population</vt:lpstr>
      <vt:lpstr>PowerPoint Presentation</vt:lpstr>
      <vt:lpstr>Number of people of working age  per pensioner...</vt:lpstr>
      <vt:lpstr>How has this occurred...</vt:lpstr>
      <vt:lpstr>Life Expectancy Rise</vt:lpstr>
      <vt:lpstr>Total Fertility Rates – Europe and North America 1950-2000</vt:lpstr>
      <vt:lpstr>In addition to decreasing mortality and fertility...</vt:lpstr>
      <vt:lpstr>PowerPoint Presentation</vt:lpstr>
      <vt:lpstr>PowerPoint Presentation</vt:lpstr>
      <vt:lpstr>Meth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Cohort/lifestyle impact? </vt:lpstr>
      <vt:lpstr>Disability free life? </vt:lpstr>
      <vt:lpstr>Dementia</vt:lpstr>
      <vt:lpstr>WHO/ WHAT IS OLD</vt:lpstr>
      <vt:lpstr>PowerPoint Presentation</vt:lpstr>
      <vt:lpstr>Living Longer</vt:lpstr>
      <vt:lpstr>Consequences</vt:lpstr>
      <vt:lpstr>Ageing – a challenge of our time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Peters, Ruth</dc:creator>
  <cp:lastModifiedBy>Shiel, Nuala</cp:lastModifiedBy>
  <cp:revision>227</cp:revision>
  <dcterms:modified xsi:type="dcterms:W3CDTF">2013-05-03T16:17:25Z</dcterms:modified>
</cp:coreProperties>
</file>