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6" r:id="rId2"/>
    <p:sldId id="322" r:id="rId3"/>
    <p:sldId id="323" r:id="rId4"/>
    <p:sldId id="329" r:id="rId5"/>
    <p:sldId id="332" r:id="rId6"/>
    <p:sldId id="339" r:id="rId7"/>
    <p:sldId id="336" r:id="rId8"/>
    <p:sldId id="347" r:id="rId9"/>
    <p:sldId id="341" r:id="rId10"/>
    <p:sldId id="374" r:id="rId11"/>
    <p:sldId id="422" r:id="rId12"/>
    <p:sldId id="421" r:id="rId13"/>
    <p:sldId id="424" r:id="rId14"/>
    <p:sldId id="348" r:id="rId15"/>
    <p:sldId id="340" r:id="rId16"/>
    <p:sldId id="342" r:id="rId17"/>
    <p:sldId id="377" r:id="rId18"/>
    <p:sldId id="423" r:id="rId19"/>
    <p:sldId id="373" r:id="rId20"/>
    <p:sldId id="361" r:id="rId21"/>
    <p:sldId id="365" r:id="rId22"/>
    <p:sldId id="369" r:id="rId23"/>
    <p:sldId id="452" r:id="rId24"/>
    <p:sldId id="453" r:id="rId25"/>
    <p:sldId id="454" r:id="rId26"/>
    <p:sldId id="455" r:id="rId27"/>
    <p:sldId id="456" r:id="rId28"/>
    <p:sldId id="457" r:id="rId29"/>
    <p:sldId id="458" r:id="rId30"/>
    <p:sldId id="459" r:id="rId31"/>
    <p:sldId id="354" r:id="rId32"/>
    <p:sldId id="447" r:id="rId33"/>
    <p:sldId id="449" r:id="rId34"/>
    <p:sldId id="370" r:id="rId35"/>
    <p:sldId id="426" r:id="rId36"/>
    <p:sldId id="460" r:id="rId37"/>
    <p:sldId id="461" r:id="rId38"/>
    <p:sldId id="462" r:id="rId39"/>
    <p:sldId id="442" r:id="rId40"/>
    <p:sldId id="328" r:id="rId41"/>
    <p:sldId id="356" r:id="rId42"/>
    <p:sldId id="359" r:id="rId43"/>
    <p:sldId id="357" r:id="rId44"/>
    <p:sldId id="358" r:id="rId45"/>
    <p:sldId id="360" r:id="rId46"/>
    <p:sldId id="327" r:id="rId47"/>
    <p:sldId id="349" r:id="rId48"/>
    <p:sldId id="363" r:id="rId49"/>
    <p:sldId id="364" r:id="rId50"/>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itchFamily="34" charset="0"/>
        <a:ea typeface="+mn-ea"/>
        <a:cs typeface="Times New Roman" pitchFamily="18" charset="0"/>
      </a:defRPr>
    </a:lvl1pPr>
    <a:lvl2pPr marL="457200" algn="l" rtl="0" fontAlgn="base">
      <a:spcBef>
        <a:spcPct val="0"/>
      </a:spcBef>
      <a:spcAft>
        <a:spcPct val="0"/>
      </a:spcAft>
      <a:defRPr sz="1600" i="1" kern="1200">
        <a:solidFill>
          <a:srgbClr val="6E6E6F"/>
        </a:solidFill>
        <a:latin typeface="Verdana" pitchFamily="34" charset="0"/>
        <a:ea typeface="+mn-ea"/>
        <a:cs typeface="Times New Roman" pitchFamily="18" charset="0"/>
      </a:defRPr>
    </a:lvl2pPr>
    <a:lvl3pPr marL="914400" algn="l" rtl="0" fontAlgn="base">
      <a:spcBef>
        <a:spcPct val="0"/>
      </a:spcBef>
      <a:spcAft>
        <a:spcPct val="0"/>
      </a:spcAft>
      <a:defRPr sz="1600" i="1" kern="1200">
        <a:solidFill>
          <a:srgbClr val="6E6E6F"/>
        </a:solidFill>
        <a:latin typeface="Verdana" pitchFamily="34" charset="0"/>
        <a:ea typeface="+mn-ea"/>
        <a:cs typeface="Times New Roman" pitchFamily="18" charset="0"/>
      </a:defRPr>
    </a:lvl3pPr>
    <a:lvl4pPr marL="1371600" algn="l" rtl="0" fontAlgn="base">
      <a:spcBef>
        <a:spcPct val="0"/>
      </a:spcBef>
      <a:spcAft>
        <a:spcPct val="0"/>
      </a:spcAft>
      <a:defRPr sz="1600" i="1" kern="1200">
        <a:solidFill>
          <a:srgbClr val="6E6E6F"/>
        </a:solidFill>
        <a:latin typeface="Verdana" pitchFamily="34" charset="0"/>
        <a:ea typeface="+mn-ea"/>
        <a:cs typeface="Times New Roman" pitchFamily="18" charset="0"/>
      </a:defRPr>
    </a:lvl4pPr>
    <a:lvl5pPr marL="1828800" algn="l" rtl="0" fontAlgn="base">
      <a:spcBef>
        <a:spcPct val="0"/>
      </a:spcBef>
      <a:spcAft>
        <a:spcPct val="0"/>
      </a:spcAft>
      <a:defRPr sz="1600" i="1" kern="1200">
        <a:solidFill>
          <a:srgbClr val="6E6E6F"/>
        </a:solidFill>
        <a:latin typeface="Verdana" pitchFamily="34" charset="0"/>
        <a:ea typeface="+mn-ea"/>
        <a:cs typeface="Times New Roman" pitchFamily="18" charset="0"/>
      </a:defRPr>
    </a:lvl5pPr>
    <a:lvl6pPr marL="2286000" algn="l" defTabSz="914400" rtl="0" eaLnBrk="1" latinLnBrk="0" hangingPunct="1">
      <a:defRPr sz="1600" i="1" kern="1200">
        <a:solidFill>
          <a:srgbClr val="6E6E6F"/>
        </a:solidFill>
        <a:latin typeface="Verdana" pitchFamily="34" charset="0"/>
        <a:ea typeface="+mn-ea"/>
        <a:cs typeface="Times New Roman" pitchFamily="18" charset="0"/>
      </a:defRPr>
    </a:lvl6pPr>
    <a:lvl7pPr marL="2743200" algn="l" defTabSz="914400" rtl="0" eaLnBrk="1" latinLnBrk="0" hangingPunct="1">
      <a:defRPr sz="1600" i="1" kern="1200">
        <a:solidFill>
          <a:srgbClr val="6E6E6F"/>
        </a:solidFill>
        <a:latin typeface="Verdana" pitchFamily="34" charset="0"/>
        <a:ea typeface="+mn-ea"/>
        <a:cs typeface="Times New Roman" pitchFamily="18" charset="0"/>
      </a:defRPr>
    </a:lvl7pPr>
    <a:lvl8pPr marL="3200400" algn="l" defTabSz="914400" rtl="0" eaLnBrk="1" latinLnBrk="0" hangingPunct="1">
      <a:defRPr sz="1600" i="1" kern="1200">
        <a:solidFill>
          <a:srgbClr val="6E6E6F"/>
        </a:solidFill>
        <a:latin typeface="Verdana" pitchFamily="34" charset="0"/>
        <a:ea typeface="+mn-ea"/>
        <a:cs typeface="Times New Roman" pitchFamily="18" charset="0"/>
      </a:defRPr>
    </a:lvl8pPr>
    <a:lvl9pPr marL="3657600" algn="l" defTabSz="914400" rtl="0" eaLnBrk="1" latinLnBrk="0" hangingPunct="1">
      <a:defRPr sz="1600" i="1" kern="1200">
        <a:solidFill>
          <a:srgbClr val="6E6E6F"/>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CC1"/>
    <a:srgbClr val="DC0217"/>
    <a:srgbClr val="040404"/>
    <a:srgbClr val="6E6E6F"/>
    <a:srgbClr val="4B4F55"/>
    <a:srgbClr val="1B0807"/>
    <a:srgbClr val="C2C2C2"/>
    <a:srgbClr val="FFFFFF"/>
    <a:srgbClr val="E78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88626" autoAdjust="0"/>
  </p:normalViewPr>
  <p:slideViewPr>
    <p:cSldViewPr>
      <p:cViewPr>
        <p:scale>
          <a:sx n="50" d="100"/>
          <a:sy n="50" d="100"/>
        </p:scale>
        <p:origin x="-684" y="-12"/>
      </p:cViewPr>
      <p:guideLst>
        <p:guide orient="horz" pos="4032"/>
        <p:guide pos="528"/>
        <p:guide pos="5280"/>
      </p:guideLst>
    </p:cSldViewPr>
  </p:slideViewPr>
  <p:outlineViewPr>
    <p:cViewPr>
      <p:scale>
        <a:sx n="33" d="100"/>
        <a:sy n="33" d="100"/>
      </p:scale>
      <p:origin x="0" y="7128"/>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208" y="7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slide" Target="slides/slide17.xml"/><Relationship Id="rId1" Type="http://schemas.openxmlformats.org/officeDocument/2006/relationships/slide" Target="slides/slide10.xml"/><Relationship Id="rId6" Type="http://schemas.openxmlformats.org/officeDocument/2006/relationships/slide" Target="slides/slide39.xml"/><Relationship Id="rId5" Type="http://schemas.openxmlformats.org/officeDocument/2006/relationships/slide" Target="slides/slide35.xml"/><Relationship Id="rId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3BAECDBE-5D49-4047-99CA-DEBBAEE9E92C}" type="slidenum">
              <a:rPr lang="da-DK"/>
              <a:pPr>
                <a:defRPr/>
              </a:pPr>
              <a:t>‹#›</a:t>
            </a:fld>
            <a:endParaRPr lang="da-DK"/>
          </a:p>
        </p:txBody>
      </p:sp>
    </p:spTree>
    <p:extLst>
      <p:ext uri="{BB962C8B-B14F-4D97-AF65-F5344CB8AC3E}">
        <p14:creationId xmlns:p14="http://schemas.microsoft.com/office/powerpoint/2010/main" val="3314934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11268"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4A3F3EE6-9C7E-4B07-BBDD-4E71BFB9C828}" type="slidenum">
              <a:rPr lang="da-DK"/>
              <a:pPr>
                <a:defRPr/>
              </a:pPr>
              <a:t>‹#›</a:t>
            </a:fld>
            <a:endParaRPr lang="da-DK"/>
          </a:p>
        </p:txBody>
      </p:sp>
    </p:spTree>
    <p:extLst>
      <p:ext uri="{BB962C8B-B14F-4D97-AF65-F5344CB8AC3E}">
        <p14:creationId xmlns:p14="http://schemas.microsoft.com/office/powerpoint/2010/main" val="4024847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D4046F0A-E342-4B48-A079-949552279E1A}" type="slidenum">
              <a:rPr lang="da-DK" smtClean="0"/>
              <a:pPr/>
              <a:t>1</a:t>
            </a:fld>
            <a:endParaRPr lang="da-DK" smtClean="0"/>
          </a:p>
        </p:txBody>
      </p:sp>
      <p:sp>
        <p:nvSpPr>
          <p:cNvPr id="12291" name="Rectangle 2"/>
          <p:cNvSpPr>
            <a:spLocks noGrp="1" noRot="1" noChangeAspect="1" noChangeArrowheads="1" noTextEdit="1"/>
          </p:cNvSpPr>
          <p:nvPr>
            <p:ph type="sldImg"/>
          </p:nvPr>
        </p:nvSpPr>
        <p:spPr>
          <a:xfrm>
            <a:off x="847725" y="744538"/>
            <a:ext cx="3417888" cy="2563812"/>
          </a:xfrm>
          <a:ln/>
        </p:spPr>
      </p:sp>
      <p:sp>
        <p:nvSpPr>
          <p:cNvPr id="12292" name="Rectangle 3"/>
          <p:cNvSpPr>
            <a:spLocks noGrp="1" noChangeArrowheads="1"/>
          </p:cNvSpPr>
          <p:nvPr>
            <p:ph type="body" idx="1"/>
          </p:nvPr>
        </p:nvSpPr>
        <p:spPr>
          <a:xfrm>
            <a:off x="889000" y="3640138"/>
            <a:ext cx="4891088" cy="5541962"/>
          </a:xfrm>
          <a:noFill/>
          <a:ln/>
        </p:spPr>
        <p:txBody>
          <a:bodyPr/>
          <a:lstStyle/>
          <a:p>
            <a:pPr eaLnBrk="1" hangingPunct="1"/>
            <a:endParaRPr lang="en-US" sz="10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12</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14</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15</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16</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18</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pPr>
              <a:buFont typeface="Arial" pitchFamily="34" charset="0"/>
              <a:buChar char="•"/>
            </a:pPr>
            <a:endParaRPr lang="en-GB" dirty="0" smtClean="0"/>
          </a:p>
        </p:txBody>
      </p:sp>
      <p:sp>
        <p:nvSpPr>
          <p:cNvPr id="12292" name="Slide Number Placeholder 3"/>
          <p:cNvSpPr>
            <a:spLocks noGrp="1"/>
          </p:cNvSpPr>
          <p:nvPr>
            <p:ph type="sldNum" sz="quarter" idx="5"/>
          </p:nvPr>
        </p:nvSpPr>
        <p:spPr>
          <a:noFill/>
        </p:spPr>
        <p:txBody>
          <a:bodyPr/>
          <a:lstStyle/>
          <a:p>
            <a:fld id="{47DAF2C6-4752-4DA2-9775-8C00BEDBD9FB}" type="slidenum">
              <a:rPr lang="da-DK" smtClean="0"/>
              <a:pPr/>
              <a:t>19</a:t>
            </a:fld>
            <a:endParaRPr lang="da-DK"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20</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FA130-5ACC-4FA5-984B-F9EDFB0CAB4E}" type="slidenum">
              <a:rPr lang="en-GB"/>
              <a:pPr/>
              <a:t>21</a:t>
            </a:fld>
            <a:endParaRPr lang="en-GB"/>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889212" y="4715153"/>
            <a:ext cx="4890665" cy="4466987"/>
          </a:xfrm>
        </p:spPr>
        <p:txBody>
          <a:bodyPr/>
          <a:lstStyle/>
          <a:p>
            <a:endParaRPr lang="en-GB" dirty="0" smtClean="0">
              <a:solidFill>
                <a:srgbClr val="FF0000"/>
              </a:solidFill>
            </a:endParaRPr>
          </a:p>
          <a:p>
            <a:endParaRPr lang="en-GB"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22</a:t>
            </a:fld>
            <a:endParaRPr 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a:buFont typeface="Arial" pitchFamily="34" charset="0"/>
              <a:buChar char="•"/>
            </a:pPr>
            <a:r>
              <a:rPr lang="en-GB" sz="1200" dirty="0" smtClean="0">
                <a:cs typeface="Times New Roman" pitchFamily="18" charset="0"/>
              </a:rPr>
              <a:t>Bedside</a:t>
            </a:r>
            <a:r>
              <a:rPr lang="en-GB" sz="1200" baseline="0" dirty="0" smtClean="0">
                <a:cs typeface="Times New Roman" pitchFamily="18" charset="0"/>
              </a:rPr>
              <a:t> instruments most common and many </a:t>
            </a:r>
            <a:r>
              <a:rPr lang="en-GB" sz="1200" baseline="0" dirty="0" err="1" smtClean="0">
                <a:cs typeface="Times New Roman" pitchFamily="18" charset="0"/>
              </a:rPr>
              <a:t>many</a:t>
            </a:r>
            <a:r>
              <a:rPr lang="en-GB" sz="1200" baseline="0" dirty="0" smtClean="0">
                <a:cs typeface="Times New Roman" pitchFamily="18" charset="0"/>
              </a:rPr>
              <a:t> of them a review of them published in 2005 lists 39 and there are more! </a:t>
            </a:r>
          </a:p>
          <a:p>
            <a:pPr algn="just">
              <a:buFont typeface="Arial" pitchFamily="34" charset="0"/>
              <a:buChar char="•"/>
            </a:pPr>
            <a:r>
              <a:rPr lang="en-GB" sz="1200" baseline="0" dirty="0" smtClean="0">
                <a:cs typeface="Times New Roman" pitchFamily="18" charset="0"/>
              </a:rPr>
              <a:t>Will mention those that are currently in use/likely to come across. – doesn't mean that they are the best ones! </a:t>
            </a:r>
          </a:p>
          <a:p>
            <a:pPr algn="just">
              <a:buFont typeface="Arial" pitchFamily="34" charset="0"/>
              <a:buChar char="•"/>
            </a:pPr>
            <a:endParaRPr lang="en-GB" sz="1200" baseline="0" dirty="0" smtClean="0">
              <a:cs typeface="Times New Roman" pitchFamily="18" charset="0"/>
            </a:endParaRPr>
          </a:p>
          <a:p>
            <a:r>
              <a:rPr lang="en-GB" sz="1200" baseline="0" dirty="0" smtClean="0">
                <a:cs typeface="Times New Roman" pitchFamily="18" charset="0"/>
              </a:rPr>
              <a:t> </a:t>
            </a:r>
            <a:r>
              <a:rPr lang="en-GB" sz="1200" dirty="0" smtClean="0"/>
              <a:t>Several studies have argued that the best assessment of cognitive function comes from the use of a series of discrete instruments rather than a test of generalized intellectual ability covering multiple areas.</a:t>
            </a:r>
          </a:p>
          <a:p>
            <a:r>
              <a:rPr lang="en-GB" sz="1200" dirty="0" err="1" smtClean="0"/>
              <a:t>Eg</a:t>
            </a:r>
            <a:r>
              <a:rPr lang="en-GB" sz="1200" dirty="0" smtClean="0"/>
              <a:t> a test battery consisting of a ‘Picture-Word-Learning-Test, a </a:t>
            </a:r>
            <a:r>
              <a:rPr lang="en-GB" sz="1200" dirty="0" err="1" smtClean="0"/>
              <a:t>Stroop</a:t>
            </a:r>
            <a:r>
              <a:rPr lang="en-GB" sz="1200" dirty="0" smtClean="0"/>
              <a:t>-Colour-Word-Test and a Letter-Digit-Coding-Test’.</a:t>
            </a:r>
            <a:br>
              <a:rPr lang="en-GB" sz="1200" dirty="0" smtClean="0"/>
            </a:br>
            <a:endParaRPr lang="en-GB" sz="1200" dirty="0" smtClean="0"/>
          </a:p>
          <a:p>
            <a:r>
              <a:rPr lang="en-GB" sz="800" i="1" dirty="0" err="1" smtClean="0"/>
              <a:t>Houx</a:t>
            </a:r>
            <a:r>
              <a:rPr lang="en-GB" sz="800" i="1" dirty="0" smtClean="0"/>
              <a:t> et al (2002) Testing cognitive function in elderly populations: the PROSPER study. Journal of Neurology, Neurosurgery and Psychiatry 73:385-389</a:t>
            </a:r>
          </a:p>
          <a:p>
            <a:endParaRPr lang="en-GB" sz="800" i="1" dirty="0" smtClean="0"/>
          </a:p>
          <a:p>
            <a:r>
              <a:rPr lang="en-GB" sz="800" dirty="0" smtClean="0"/>
              <a:t>Picture-Word-Learning-Test (Immediate and delayed recall)</a:t>
            </a:r>
          </a:p>
          <a:p>
            <a:r>
              <a:rPr lang="en-GB" sz="800" dirty="0" err="1" smtClean="0"/>
              <a:t>Stroop</a:t>
            </a:r>
            <a:r>
              <a:rPr lang="en-GB" sz="800" dirty="0" smtClean="0"/>
              <a:t>-Colour-Word-Test  (Selective attention and Executive function)</a:t>
            </a:r>
          </a:p>
          <a:p>
            <a:r>
              <a:rPr lang="en-GB" sz="800" dirty="0" smtClean="0"/>
              <a:t>Letter-Digit-Coding-Test.</a:t>
            </a:r>
            <a:br>
              <a:rPr lang="en-GB" sz="800" dirty="0" smtClean="0"/>
            </a:br>
            <a:r>
              <a:rPr lang="en-GB" sz="800" dirty="0" smtClean="0"/>
              <a:t>(Speed of processing including visual scanning, visual perception, visual memory, </a:t>
            </a:r>
            <a:r>
              <a:rPr lang="en-GB" sz="800" dirty="0" err="1" smtClean="0"/>
              <a:t>visouconstruction</a:t>
            </a:r>
            <a:r>
              <a:rPr lang="en-GB" sz="800" dirty="0" smtClean="0"/>
              <a:t> and motor functions)</a:t>
            </a:r>
          </a:p>
          <a:p>
            <a:endParaRPr lang="en-GB" sz="800" i="1" dirty="0" smtClean="0"/>
          </a:p>
          <a:p>
            <a:pPr>
              <a:buFont typeface="Wingdings" pitchFamily="2" charset="2"/>
              <a:buNone/>
            </a:pPr>
            <a:r>
              <a:rPr lang="en-GB" sz="1200" u="sng" dirty="0" smtClean="0"/>
              <a:t>Advantages</a:t>
            </a:r>
          </a:p>
          <a:p>
            <a:r>
              <a:rPr lang="en-GB" sz="1200" dirty="0" smtClean="0"/>
              <a:t>Picture-Word-Learning-Test had different versions to avoid practise effects (The other tests used were not susceptible to practise effects).</a:t>
            </a:r>
          </a:p>
          <a:p>
            <a:r>
              <a:rPr lang="en-GB" sz="1200" dirty="0" smtClean="0"/>
              <a:t>Short test battery</a:t>
            </a:r>
          </a:p>
          <a:p>
            <a:r>
              <a:rPr lang="en-GB" sz="1200" dirty="0" smtClean="0"/>
              <a:t>They found less ceiling and floor effects than the MMSE</a:t>
            </a:r>
          </a:p>
          <a:p>
            <a:pPr>
              <a:buFont typeface="Wingdings" pitchFamily="2" charset="2"/>
              <a:buNone/>
            </a:pPr>
            <a:endParaRPr lang="en-GB" sz="1200" dirty="0" smtClean="0"/>
          </a:p>
          <a:p>
            <a:pPr>
              <a:buFont typeface="Wingdings" pitchFamily="2" charset="2"/>
              <a:buNone/>
            </a:pPr>
            <a:r>
              <a:rPr lang="en-GB" sz="1200" u="sng" dirty="0" err="1" smtClean="0"/>
              <a:t>Diadvantages</a:t>
            </a:r>
            <a:endParaRPr lang="en-GB" sz="1200" u="sng" dirty="0" smtClean="0"/>
          </a:p>
          <a:p>
            <a:r>
              <a:rPr lang="en-GB" sz="1200" dirty="0" smtClean="0"/>
              <a:t>Several studies have produced what they consider to be ideal test batteries for cognitive function and these have not been widely validated in different population groups. They are also unlikely to have normative values or validated cut-offs available for comparison against.</a:t>
            </a:r>
          </a:p>
          <a:p>
            <a:pPr algn="just">
              <a:buFont typeface="Arial" pitchFamily="34" charset="0"/>
              <a:buChar char="•"/>
            </a:pPr>
            <a:endParaRPr lang="en-GB" sz="1200" dirty="0" smtClean="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24</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2</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Times New Roman" pitchFamily="18" charset="0"/>
                <a:ea typeface="+mn-ea"/>
                <a:cs typeface="+mn-cs"/>
              </a:rPr>
              <a:t>Dutch queen Beatrix celebrates her 74th birthday on Tuesday, 31</a:t>
            </a:r>
            <a:r>
              <a:rPr lang="en-GB" sz="1200" b="0" i="0" kern="1200" baseline="30000" dirty="0" smtClean="0">
                <a:solidFill>
                  <a:schemeClr val="tx1"/>
                </a:solidFill>
                <a:latin typeface="Times New Roman" pitchFamily="18" charset="0"/>
                <a:ea typeface="+mn-ea"/>
                <a:cs typeface="+mn-cs"/>
              </a:rPr>
              <a:t>st</a:t>
            </a:r>
            <a:r>
              <a:rPr lang="en-GB" sz="1200" b="0" i="0" kern="1200" dirty="0" smtClean="0">
                <a:solidFill>
                  <a:schemeClr val="tx1"/>
                </a:solidFill>
                <a:latin typeface="Times New Roman" pitchFamily="18" charset="0"/>
                <a:ea typeface="+mn-ea"/>
                <a:cs typeface="+mn-cs"/>
              </a:rPr>
              <a:t> Jan  making her the oldest reigning monarch in Dutch history.</a:t>
            </a:r>
          </a:p>
          <a:p>
            <a:r>
              <a:rPr lang="en-GB" sz="1200" b="0" i="0" kern="1200" dirty="0" smtClean="0">
                <a:solidFill>
                  <a:schemeClr val="tx1"/>
                </a:solidFill>
                <a:latin typeface="Times New Roman" pitchFamily="18" charset="0"/>
                <a:ea typeface="+mn-ea"/>
                <a:cs typeface="+mn-cs"/>
              </a:rPr>
              <a:t>The previous record holder was King Willem III who died on the throne at the age of 73 years, 277 days.</a:t>
            </a:r>
          </a:p>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25</a:t>
            </a:fld>
            <a:endParaRPr lang="da-D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Requires background culturally relevant</a:t>
            </a:r>
            <a:r>
              <a:rPr lang="en-GB" baseline="0" dirty="0" smtClean="0"/>
              <a:t> knowledge – essentially semantic information not likely to be testing episodic or areas most at risk </a:t>
            </a:r>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27</a:t>
            </a:fld>
            <a:endParaRPr 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DLROW</a:t>
            </a:r>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28</a:t>
            </a:fld>
            <a:endParaRPr 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31</a:t>
            </a:fld>
            <a:endParaRPr lang="da-D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32</a:t>
            </a:fld>
            <a:endParaRPr 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33</a:t>
            </a:fld>
            <a:endParaRPr lang="da-D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35</a:t>
            </a:fld>
            <a:endParaRPr 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NINCDS ADRDA &amp; NINDS AIREN both split into possible, probable and </a:t>
            </a:r>
            <a:r>
              <a:rPr lang="en-GB" dirty="0" err="1" smtClean="0"/>
              <a:t>definate</a:t>
            </a:r>
            <a:endParaRPr lang="en-GB" dirty="0" smtClean="0"/>
          </a:p>
          <a:p>
            <a:endParaRPr lang="en-GB" dirty="0" smtClean="0"/>
          </a:p>
          <a:p>
            <a:r>
              <a:rPr lang="en-GB" dirty="0" smtClean="0"/>
              <a:t>We will have a quick look at part of the DSMIV criteria and a summary of the new updated</a:t>
            </a:r>
            <a:r>
              <a:rPr lang="en-GB" baseline="0" dirty="0" smtClean="0"/>
              <a:t> AD criteria from 2011</a:t>
            </a:r>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36</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37</a:t>
            </a:fld>
            <a:endParaRPr 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800" b="1" kern="1200" baseline="0" dirty="0" smtClean="0">
                <a:solidFill>
                  <a:schemeClr val="tx1"/>
                </a:solidFill>
                <a:latin typeface="Arial" pitchFamily="34" charset="0"/>
                <a:ea typeface="+mn-ea"/>
                <a:cs typeface="+mn-cs"/>
              </a:rPr>
              <a:t>Criteria for all-cause dementia: Core clinical criteria</a:t>
            </a:r>
          </a:p>
          <a:p>
            <a:r>
              <a:rPr lang="en-GB" sz="800" kern="1200" baseline="0" dirty="0" smtClean="0">
                <a:solidFill>
                  <a:schemeClr val="tx1"/>
                </a:solidFill>
                <a:latin typeface="Arial" pitchFamily="34" charset="0"/>
                <a:ea typeface="+mn-ea"/>
                <a:cs typeface="+mn-cs"/>
              </a:rPr>
              <a:t>In this section, we outline core clinical criteria to be used in all clinical settings. Because there are many causes of dementia, we will first outline the criteria for all-cause dementia. The diagnosis of dementia is intended to encompass the spectrum of severity, ranging from the mildest to the most severe stages of dementia. The methodology for staging of dementia severity was beyond the charge of the workgroup.</a:t>
            </a:r>
          </a:p>
          <a:p>
            <a:r>
              <a:rPr lang="en-GB" sz="800" b="1" kern="1200" baseline="0" dirty="0" smtClean="0">
                <a:solidFill>
                  <a:schemeClr val="tx1"/>
                </a:solidFill>
                <a:latin typeface="Arial" pitchFamily="34" charset="0"/>
                <a:ea typeface="+mn-ea"/>
                <a:cs typeface="+mn-cs"/>
              </a:rPr>
              <a:t>Dementia is diagnosed when there are cognitive or </a:t>
            </a:r>
            <a:r>
              <a:rPr lang="en-GB" sz="800" b="1" kern="1200" baseline="0" dirty="0" err="1" smtClean="0">
                <a:solidFill>
                  <a:schemeClr val="tx1"/>
                </a:solidFill>
                <a:latin typeface="Arial" pitchFamily="34" charset="0"/>
                <a:ea typeface="+mn-ea"/>
                <a:cs typeface="+mn-cs"/>
              </a:rPr>
              <a:t>behavioral</a:t>
            </a:r>
            <a:r>
              <a:rPr lang="en-GB" sz="800" b="1" kern="1200" baseline="0" dirty="0" smtClean="0">
                <a:solidFill>
                  <a:schemeClr val="tx1"/>
                </a:solidFill>
                <a:latin typeface="Arial" pitchFamily="34" charset="0"/>
                <a:ea typeface="+mn-ea"/>
                <a:cs typeface="+mn-cs"/>
              </a:rPr>
              <a:t> (neuropsychiatric) symptoms that:</a:t>
            </a:r>
          </a:p>
          <a:p>
            <a:r>
              <a:rPr lang="en-GB" sz="800" kern="1200" baseline="0" dirty="0" smtClean="0">
                <a:solidFill>
                  <a:schemeClr val="tx1"/>
                </a:solidFill>
                <a:latin typeface="Arial" pitchFamily="34" charset="0"/>
                <a:ea typeface="+mn-ea"/>
                <a:cs typeface="+mn-cs"/>
              </a:rPr>
              <a:t>1. Interfere with the ability to function at </a:t>
            </a:r>
            <a:r>
              <a:rPr lang="en-GB" sz="800" b="1" kern="1200" baseline="0" dirty="0" smtClean="0">
                <a:solidFill>
                  <a:schemeClr val="tx1"/>
                </a:solidFill>
                <a:latin typeface="Arial" pitchFamily="34" charset="0"/>
                <a:ea typeface="+mn-ea"/>
                <a:cs typeface="+mn-cs"/>
              </a:rPr>
              <a:t>work or at usual activities; and</a:t>
            </a:r>
          </a:p>
          <a:p>
            <a:r>
              <a:rPr lang="en-GB" sz="800" kern="1200" baseline="0" dirty="0" smtClean="0">
                <a:solidFill>
                  <a:schemeClr val="tx1"/>
                </a:solidFill>
                <a:latin typeface="Arial" pitchFamily="34" charset="0"/>
                <a:ea typeface="+mn-ea"/>
                <a:cs typeface="+mn-cs"/>
              </a:rPr>
              <a:t>2. Represent </a:t>
            </a:r>
            <a:r>
              <a:rPr lang="en-GB" sz="800" b="1" kern="1200" baseline="0" dirty="0" smtClean="0">
                <a:solidFill>
                  <a:schemeClr val="tx1"/>
                </a:solidFill>
                <a:latin typeface="Arial" pitchFamily="34" charset="0"/>
                <a:ea typeface="+mn-ea"/>
                <a:cs typeface="+mn-cs"/>
              </a:rPr>
              <a:t>a decline from previous levels of functioning and performing</a:t>
            </a:r>
            <a:r>
              <a:rPr lang="en-GB" sz="800" kern="1200" baseline="0" dirty="0" smtClean="0">
                <a:solidFill>
                  <a:schemeClr val="tx1"/>
                </a:solidFill>
                <a:latin typeface="Arial" pitchFamily="34" charset="0"/>
                <a:ea typeface="+mn-ea"/>
                <a:cs typeface="+mn-cs"/>
              </a:rPr>
              <a:t>; and</a:t>
            </a:r>
          </a:p>
          <a:p>
            <a:r>
              <a:rPr lang="en-GB" sz="800" kern="1200" baseline="0" dirty="0" smtClean="0">
                <a:solidFill>
                  <a:schemeClr val="tx1"/>
                </a:solidFill>
                <a:latin typeface="Arial" pitchFamily="34" charset="0"/>
                <a:ea typeface="+mn-ea"/>
                <a:cs typeface="+mn-cs"/>
              </a:rPr>
              <a:t>3. Are </a:t>
            </a:r>
            <a:r>
              <a:rPr lang="en-GB" sz="800" b="1" kern="1200" baseline="0" dirty="0" smtClean="0">
                <a:solidFill>
                  <a:schemeClr val="tx1"/>
                </a:solidFill>
                <a:latin typeface="Arial" pitchFamily="34" charset="0"/>
                <a:ea typeface="+mn-ea"/>
                <a:cs typeface="+mn-cs"/>
              </a:rPr>
              <a:t>not explained by delirium or major psychiatric </a:t>
            </a:r>
            <a:r>
              <a:rPr lang="en-GB" sz="800" kern="1200" baseline="0" dirty="0" smtClean="0">
                <a:solidFill>
                  <a:schemeClr val="tx1"/>
                </a:solidFill>
                <a:latin typeface="Arial" pitchFamily="34" charset="0"/>
                <a:ea typeface="+mn-ea"/>
                <a:cs typeface="+mn-cs"/>
              </a:rPr>
              <a:t>disorder;</a:t>
            </a:r>
          </a:p>
          <a:p>
            <a:r>
              <a:rPr lang="en-GB" sz="800" kern="1200" baseline="0" dirty="0" smtClean="0">
                <a:solidFill>
                  <a:schemeClr val="tx1"/>
                </a:solidFill>
                <a:latin typeface="Arial" pitchFamily="34" charset="0"/>
                <a:ea typeface="+mn-ea"/>
                <a:cs typeface="+mn-cs"/>
              </a:rPr>
              <a:t>4. Cognitive impairment is detected and diagnosed through a combination of </a:t>
            </a:r>
            <a:br>
              <a:rPr lang="en-GB" sz="800" kern="1200" baseline="0" dirty="0" smtClean="0">
                <a:solidFill>
                  <a:schemeClr val="tx1"/>
                </a:solidFill>
                <a:latin typeface="Arial" pitchFamily="34" charset="0"/>
                <a:ea typeface="+mn-ea"/>
                <a:cs typeface="+mn-cs"/>
              </a:rPr>
            </a:br>
            <a:r>
              <a:rPr lang="en-GB" sz="800" kern="1200" baseline="0" dirty="0" smtClean="0">
                <a:solidFill>
                  <a:schemeClr val="tx1"/>
                </a:solidFill>
                <a:latin typeface="Arial" pitchFamily="34" charset="0"/>
                <a:ea typeface="+mn-ea"/>
                <a:cs typeface="+mn-cs"/>
              </a:rPr>
              <a:t>(1) </a:t>
            </a:r>
            <a:r>
              <a:rPr lang="en-GB" sz="800" b="1" kern="1200" baseline="0" dirty="0" smtClean="0">
                <a:solidFill>
                  <a:schemeClr val="tx1"/>
                </a:solidFill>
                <a:latin typeface="Arial" pitchFamily="34" charset="0"/>
                <a:ea typeface="+mn-ea"/>
                <a:cs typeface="+mn-cs"/>
              </a:rPr>
              <a:t>history-taking</a:t>
            </a:r>
            <a:r>
              <a:rPr lang="en-GB" sz="800" kern="1200" baseline="0" dirty="0" smtClean="0">
                <a:solidFill>
                  <a:schemeClr val="tx1"/>
                </a:solidFill>
                <a:latin typeface="Arial" pitchFamily="34" charset="0"/>
                <a:ea typeface="+mn-ea"/>
                <a:cs typeface="+mn-cs"/>
              </a:rPr>
              <a:t> from the patient and a knowledgeable informant and (2) an objective cognitive assessment, either a “bedside”</a:t>
            </a:r>
          </a:p>
          <a:p>
            <a:r>
              <a:rPr lang="en-GB" sz="800" kern="1200" baseline="0" dirty="0" smtClean="0">
                <a:solidFill>
                  <a:schemeClr val="tx1"/>
                </a:solidFill>
                <a:latin typeface="Arial" pitchFamily="34" charset="0"/>
                <a:ea typeface="+mn-ea"/>
                <a:cs typeface="+mn-cs"/>
              </a:rPr>
              <a:t>mental status examination or neuropsychological testing</a:t>
            </a:r>
            <a:r>
              <a:rPr lang="en-GB" sz="800" b="1" kern="1200" baseline="0" dirty="0" smtClean="0">
                <a:solidFill>
                  <a:schemeClr val="tx1"/>
                </a:solidFill>
                <a:latin typeface="Arial" pitchFamily="34" charset="0"/>
                <a:ea typeface="+mn-ea"/>
                <a:cs typeface="+mn-cs"/>
              </a:rPr>
              <a:t>. Neuropsychological testing should be performed when the routine history and bedside mental status examination cannot provide a confident diagnosis.</a:t>
            </a:r>
          </a:p>
          <a:p>
            <a:r>
              <a:rPr lang="en-GB" sz="800" kern="1200" baseline="0" dirty="0" smtClean="0">
                <a:solidFill>
                  <a:schemeClr val="tx1"/>
                </a:solidFill>
                <a:latin typeface="Arial" pitchFamily="34" charset="0"/>
                <a:ea typeface="+mn-ea"/>
                <a:cs typeface="+mn-cs"/>
              </a:rPr>
              <a:t>5. The cognitive or </a:t>
            </a:r>
            <a:r>
              <a:rPr lang="en-GB" sz="800" kern="1200" baseline="0" dirty="0" err="1" smtClean="0">
                <a:solidFill>
                  <a:schemeClr val="tx1"/>
                </a:solidFill>
                <a:latin typeface="Arial" pitchFamily="34" charset="0"/>
                <a:ea typeface="+mn-ea"/>
                <a:cs typeface="+mn-cs"/>
              </a:rPr>
              <a:t>behavioral</a:t>
            </a:r>
            <a:r>
              <a:rPr lang="en-GB" sz="800" kern="1200" baseline="0" dirty="0" smtClean="0">
                <a:solidFill>
                  <a:schemeClr val="tx1"/>
                </a:solidFill>
                <a:latin typeface="Arial" pitchFamily="34" charset="0"/>
                <a:ea typeface="+mn-ea"/>
                <a:cs typeface="+mn-cs"/>
              </a:rPr>
              <a:t> impairment involves a </a:t>
            </a:r>
            <a:r>
              <a:rPr lang="en-GB" sz="800" b="1" kern="1200" baseline="0" dirty="0" smtClean="0">
                <a:solidFill>
                  <a:schemeClr val="tx1"/>
                </a:solidFill>
                <a:latin typeface="Arial" pitchFamily="34" charset="0"/>
                <a:ea typeface="+mn-ea"/>
                <a:cs typeface="+mn-cs"/>
              </a:rPr>
              <a:t>minimum of two </a:t>
            </a:r>
            <a:r>
              <a:rPr lang="en-GB" sz="800" kern="1200" baseline="0" dirty="0" smtClean="0">
                <a:solidFill>
                  <a:schemeClr val="tx1"/>
                </a:solidFill>
                <a:latin typeface="Arial" pitchFamily="34" charset="0"/>
                <a:ea typeface="+mn-ea"/>
                <a:cs typeface="+mn-cs"/>
              </a:rPr>
              <a:t>of the following domains:</a:t>
            </a:r>
          </a:p>
          <a:p>
            <a:r>
              <a:rPr lang="en-GB" sz="800" kern="1200" baseline="0" dirty="0" smtClean="0">
                <a:solidFill>
                  <a:schemeClr val="tx1"/>
                </a:solidFill>
                <a:latin typeface="Arial" pitchFamily="34" charset="0"/>
                <a:ea typeface="+mn-ea"/>
                <a:cs typeface="+mn-cs"/>
              </a:rPr>
              <a:t>a. </a:t>
            </a:r>
            <a:r>
              <a:rPr lang="en-GB" sz="800" b="1" kern="1200" baseline="0" dirty="0" smtClean="0">
                <a:solidFill>
                  <a:schemeClr val="tx1"/>
                </a:solidFill>
                <a:latin typeface="Arial" pitchFamily="34" charset="0"/>
                <a:ea typeface="+mn-ea"/>
                <a:cs typeface="+mn-cs"/>
              </a:rPr>
              <a:t>Impaired ability to acquire and remember </a:t>
            </a:r>
            <a:r>
              <a:rPr lang="en-GB" sz="800" kern="1200" baseline="0" dirty="0" smtClean="0">
                <a:solidFill>
                  <a:schemeClr val="tx1"/>
                </a:solidFill>
                <a:latin typeface="Arial" pitchFamily="34" charset="0"/>
                <a:ea typeface="+mn-ea"/>
                <a:cs typeface="+mn-cs"/>
              </a:rPr>
              <a:t>new information––symptoms include: repetitive questions or conversations, misplacing personal belongings, forgetting events or appointments, getting lost on a familiar route.</a:t>
            </a:r>
          </a:p>
          <a:p>
            <a:r>
              <a:rPr lang="en-GB" sz="800" kern="1200" baseline="0" dirty="0" smtClean="0">
                <a:solidFill>
                  <a:schemeClr val="tx1"/>
                </a:solidFill>
                <a:latin typeface="Arial" pitchFamily="34" charset="0"/>
                <a:ea typeface="+mn-ea"/>
                <a:cs typeface="+mn-cs"/>
              </a:rPr>
              <a:t>b. </a:t>
            </a:r>
            <a:r>
              <a:rPr lang="en-GB" sz="800" b="1" kern="1200" baseline="0" dirty="0" smtClean="0">
                <a:solidFill>
                  <a:schemeClr val="tx1"/>
                </a:solidFill>
                <a:latin typeface="Arial" pitchFamily="34" charset="0"/>
                <a:ea typeface="+mn-ea"/>
                <a:cs typeface="+mn-cs"/>
              </a:rPr>
              <a:t>Impaired reasoning and handling of complex tasks, poor judgment</a:t>
            </a:r>
            <a:r>
              <a:rPr lang="en-GB" sz="800" kern="1200" baseline="0" dirty="0" smtClean="0">
                <a:solidFill>
                  <a:schemeClr val="tx1"/>
                </a:solidFill>
                <a:latin typeface="Arial" pitchFamily="34" charset="0"/>
                <a:ea typeface="+mn-ea"/>
                <a:cs typeface="+mn-cs"/>
              </a:rPr>
              <a:t>––symptoms include: poor understanding of safety risks, inability to manage finances, poor decision-making ability, inability to plan complex or sequential activities.</a:t>
            </a:r>
          </a:p>
          <a:p>
            <a:r>
              <a:rPr lang="en-GB" sz="800" kern="1200" baseline="0" dirty="0" smtClean="0">
                <a:solidFill>
                  <a:schemeClr val="tx1"/>
                </a:solidFill>
                <a:latin typeface="Arial" pitchFamily="34" charset="0"/>
                <a:ea typeface="+mn-ea"/>
                <a:cs typeface="+mn-cs"/>
              </a:rPr>
              <a:t>c</a:t>
            </a:r>
            <a:r>
              <a:rPr lang="en-GB" sz="800" b="1" kern="1200" baseline="0" dirty="0" smtClean="0">
                <a:solidFill>
                  <a:schemeClr val="tx1"/>
                </a:solidFill>
                <a:latin typeface="Arial" pitchFamily="34" charset="0"/>
                <a:ea typeface="+mn-ea"/>
                <a:cs typeface="+mn-cs"/>
              </a:rPr>
              <a:t>. Impaired </a:t>
            </a:r>
            <a:r>
              <a:rPr lang="en-GB" sz="800" b="1" kern="1200" baseline="0" dirty="0" err="1" smtClean="0">
                <a:solidFill>
                  <a:schemeClr val="tx1"/>
                </a:solidFill>
                <a:latin typeface="Arial" pitchFamily="34" charset="0"/>
                <a:ea typeface="+mn-ea"/>
                <a:cs typeface="+mn-cs"/>
              </a:rPr>
              <a:t>visuospatial</a:t>
            </a:r>
            <a:r>
              <a:rPr lang="en-GB" sz="800" b="1" kern="1200" baseline="0" dirty="0" smtClean="0">
                <a:solidFill>
                  <a:schemeClr val="tx1"/>
                </a:solidFill>
                <a:latin typeface="Arial" pitchFamily="34" charset="0"/>
                <a:ea typeface="+mn-ea"/>
                <a:cs typeface="+mn-cs"/>
              </a:rPr>
              <a:t> abilities</a:t>
            </a:r>
            <a:r>
              <a:rPr lang="en-GB" sz="800" kern="1200" baseline="0" dirty="0" smtClean="0">
                <a:solidFill>
                  <a:schemeClr val="tx1"/>
                </a:solidFill>
                <a:latin typeface="Arial" pitchFamily="34" charset="0"/>
                <a:ea typeface="+mn-ea"/>
                <a:cs typeface="+mn-cs"/>
              </a:rPr>
              <a:t>––symptoms include: inability to recognize faces or common objects or to find objects in direct view despite good acuity, inability to operate simple implements, or orient clothing to the body.</a:t>
            </a:r>
          </a:p>
          <a:p>
            <a:r>
              <a:rPr lang="en-GB" sz="800" kern="1200" baseline="0" dirty="0" smtClean="0">
                <a:solidFill>
                  <a:schemeClr val="tx1"/>
                </a:solidFill>
                <a:latin typeface="Arial" pitchFamily="34" charset="0"/>
                <a:ea typeface="+mn-ea"/>
                <a:cs typeface="+mn-cs"/>
              </a:rPr>
              <a:t>d. </a:t>
            </a:r>
            <a:r>
              <a:rPr lang="en-GB" sz="800" b="1" kern="1200" baseline="0" dirty="0" smtClean="0">
                <a:solidFill>
                  <a:schemeClr val="tx1"/>
                </a:solidFill>
                <a:latin typeface="Arial" pitchFamily="34" charset="0"/>
                <a:ea typeface="+mn-ea"/>
                <a:cs typeface="+mn-cs"/>
              </a:rPr>
              <a:t>Impaired language functions </a:t>
            </a:r>
            <a:r>
              <a:rPr lang="en-GB" sz="800" kern="1200" baseline="0" dirty="0" smtClean="0">
                <a:solidFill>
                  <a:schemeClr val="tx1"/>
                </a:solidFill>
                <a:latin typeface="Arial" pitchFamily="34" charset="0"/>
                <a:ea typeface="+mn-ea"/>
                <a:cs typeface="+mn-cs"/>
              </a:rPr>
              <a:t>(speaking, reading, writing)––symptoms include: difficulty thinking of common words while speaking, hesitations; speech, spelling, and writing errors.</a:t>
            </a:r>
          </a:p>
          <a:p>
            <a:r>
              <a:rPr lang="en-GB" sz="800" kern="1200" baseline="0" dirty="0" smtClean="0">
                <a:solidFill>
                  <a:schemeClr val="tx1"/>
                </a:solidFill>
                <a:latin typeface="Arial" pitchFamily="34" charset="0"/>
                <a:ea typeface="+mn-ea"/>
                <a:cs typeface="+mn-cs"/>
              </a:rPr>
              <a:t>e</a:t>
            </a:r>
            <a:r>
              <a:rPr lang="en-GB" sz="800" b="1" kern="1200" baseline="0" dirty="0" smtClean="0">
                <a:solidFill>
                  <a:schemeClr val="tx1"/>
                </a:solidFill>
                <a:latin typeface="Arial" pitchFamily="34" charset="0"/>
                <a:ea typeface="+mn-ea"/>
                <a:cs typeface="+mn-cs"/>
              </a:rPr>
              <a:t>. Changes in personality, </a:t>
            </a:r>
            <a:r>
              <a:rPr lang="en-GB" sz="800" b="1" kern="1200" baseline="0" dirty="0" err="1" smtClean="0">
                <a:solidFill>
                  <a:schemeClr val="tx1"/>
                </a:solidFill>
                <a:latin typeface="Arial" pitchFamily="34" charset="0"/>
                <a:ea typeface="+mn-ea"/>
                <a:cs typeface="+mn-cs"/>
              </a:rPr>
              <a:t>behavior</a:t>
            </a:r>
            <a:r>
              <a:rPr lang="en-GB" sz="800" b="1" kern="1200" baseline="0" dirty="0" smtClean="0">
                <a:solidFill>
                  <a:schemeClr val="tx1"/>
                </a:solidFill>
                <a:latin typeface="Arial" pitchFamily="34" charset="0"/>
                <a:ea typeface="+mn-ea"/>
                <a:cs typeface="+mn-cs"/>
              </a:rPr>
              <a:t>, or comportment</a:t>
            </a:r>
            <a:r>
              <a:rPr lang="en-GB" sz="800" kern="1200" baseline="0" dirty="0" smtClean="0">
                <a:solidFill>
                  <a:schemeClr val="tx1"/>
                </a:solidFill>
                <a:latin typeface="Arial" pitchFamily="34" charset="0"/>
                <a:ea typeface="+mn-ea"/>
                <a:cs typeface="+mn-cs"/>
              </a:rPr>
              <a:t>–– symptoms include: uncharacteristic mood fluctuations such as agitation, impaired motivation, initiative, apathy, loss of drive, social withdrawal, decreased interest in previous activities, loss of empathy, compulsive or obsessive </a:t>
            </a:r>
            <a:r>
              <a:rPr lang="en-GB" sz="800" kern="1200" baseline="0" dirty="0" err="1" smtClean="0">
                <a:solidFill>
                  <a:schemeClr val="tx1"/>
                </a:solidFill>
                <a:latin typeface="Arial" pitchFamily="34" charset="0"/>
                <a:ea typeface="+mn-ea"/>
                <a:cs typeface="+mn-cs"/>
              </a:rPr>
              <a:t>behaviors</a:t>
            </a:r>
            <a:r>
              <a:rPr lang="en-GB" sz="800" kern="1200" baseline="0" dirty="0" smtClean="0">
                <a:solidFill>
                  <a:schemeClr val="tx1"/>
                </a:solidFill>
                <a:latin typeface="Arial" pitchFamily="34" charset="0"/>
                <a:ea typeface="+mn-ea"/>
                <a:cs typeface="+mn-cs"/>
              </a:rPr>
              <a:t>, socially unacceptable </a:t>
            </a:r>
            <a:r>
              <a:rPr lang="en-GB" sz="800" kern="1200" baseline="0" dirty="0" err="1" smtClean="0">
                <a:solidFill>
                  <a:schemeClr val="tx1"/>
                </a:solidFill>
                <a:latin typeface="Arial" pitchFamily="34" charset="0"/>
                <a:ea typeface="+mn-ea"/>
                <a:cs typeface="+mn-cs"/>
              </a:rPr>
              <a:t>behaviors</a:t>
            </a:r>
            <a:r>
              <a:rPr lang="en-GB" sz="800" kern="1200" baseline="0" dirty="0" smtClean="0">
                <a:solidFill>
                  <a:schemeClr val="tx1"/>
                </a:solidFill>
                <a:latin typeface="Arial" pitchFamily="34" charset="0"/>
                <a:ea typeface="+mn-ea"/>
                <a:cs typeface="+mn-cs"/>
              </a:rPr>
              <a:t>.</a:t>
            </a:r>
          </a:p>
          <a:p>
            <a:endParaRPr lang="en-GB" sz="800" b="1" kern="1200" baseline="0" dirty="0" smtClean="0">
              <a:solidFill>
                <a:schemeClr val="tx1"/>
              </a:solidFill>
              <a:latin typeface="Arial" pitchFamily="34" charset="0"/>
              <a:ea typeface="+mn-ea"/>
              <a:cs typeface="+mn-cs"/>
            </a:endParaRPr>
          </a:p>
          <a:p>
            <a:r>
              <a:rPr lang="en-GB" sz="800" b="1" kern="1200" baseline="0" dirty="0" smtClean="0">
                <a:solidFill>
                  <a:schemeClr val="tx1"/>
                </a:solidFill>
                <a:latin typeface="Arial" pitchFamily="34" charset="0"/>
                <a:ea typeface="+mn-ea"/>
                <a:cs typeface="+mn-cs"/>
              </a:rPr>
              <a:t>The differentiation of dementia from MCI (see companion article [5] on the diagnosis of MCI) rests on the determination of whether or not there is significant interference in the ability to function at work or in usual daily activities</a:t>
            </a:r>
            <a:r>
              <a:rPr lang="en-GB" sz="800" kern="1200" baseline="0" dirty="0" smtClean="0">
                <a:solidFill>
                  <a:schemeClr val="tx1"/>
                </a:solidFill>
                <a:latin typeface="Arial" pitchFamily="34" charset="0"/>
                <a:ea typeface="+mn-ea"/>
                <a:cs typeface="+mn-cs"/>
              </a:rPr>
              <a:t>. This is inherently a clinical judgment made by a skilled clinician on the basis of the individual circumstances of the patient and the description of daily affairs of the patient obtained from the patient and from a knowledgeable informant.</a:t>
            </a:r>
          </a:p>
          <a:p>
            <a:endParaRPr lang="en-GB" sz="800" kern="1200" baseline="0" dirty="0" smtClean="0">
              <a:solidFill>
                <a:schemeClr val="tx1"/>
              </a:solidFill>
              <a:latin typeface="Arial" pitchFamily="34" charset="0"/>
              <a:ea typeface="+mn-ea"/>
              <a:cs typeface="+mn-cs"/>
            </a:endParaRPr>
          </a:p>
          <a:p>
            <a:r>
              <a:rPr lang="en-GB" sz="800" kern="1200" baseline="0" dirty="0" smtClean="0">
                <a:solidFill>
                  <a:schemeClr val="tx1"/>
                </a:solidFill>
                <a:latin typeface="Arial" pitchFamily="34" charset="0"/>
                <a:ea typeface="+mn-ea"/>
                <a:cs typeface="+mn-cs"/>
              </a:rPr>
              <a:t>3. Proposed classification criteria for AD dementia</a:t>
            </a:r>
          </a:p>
          <a:p>
            <a:r>
              <a:rPr lang="en-GB" sz="800" kern="1200" baseline="0" dirty="0" smtClean="0">
                <a:solidFill>
                  <a:schemeClr val="tx1"/>
                </a:solidFill>
                <a:latin typeface="Arial" pitchFamily="34" charset="0"/>
                <a:ea typeface="+mn-ea"/>
                <a:cs typeface="+mn-cs"/>
              </a:rPr>
              <a:t>We propose the following terminology for classifying individuals with dementia caused by AD: </a:t>
            </a:r>
            <a:r>
              <a:rPr lang="en-GB" sz="800" b="1" kern="1200" baseline="0" dirty="0" smtClean="0">
                <a:solidFill>
                  <a:schemeClr val="tx1"/>
                </a:solidFill>
                <a:latin typeface="Arial" pitchFamily="34" charset="0"/>
                <a:ea typeface="+mn-ea"/>
                <a:cs typeface="+mn-cs"/>
              </a:rPr>
              <a:t>(1) Probable AD dementia, (2) Possible AD dementia, and (3) Probable or possible AD dementia with evidence of the AD </a:t>
            </a:r>
            <a:r>
              <a:rPr lang="en-GB" sz="800" b="1" kern="1200" baseline="0" dirty="0" err="1" smtClean="0">
                <a:solidFill>
                  <a:schemeClr val="tx1"/>
                </a:solidFill>
                <a:latin typeface="Arial" pitchFamily="34" charset="0"/>
                <a:ea typeface="+mn-ea"/>
                <a:cs typeface="+mn-cs"/>
              </a:rPr>
              <a:t>pathophysiological</a:t>
            </a:r>
            <a:r>
              <a:rPr lang="en-GB" sz="800" b="1" kern="1200" baseline="0" dirty="0" smtClean="0">
                <a:solidFill>
                  <a:schemeClr val="tx1"/>
                </a:solidFill>
                <a:latin typeface="Arial" pitchFamily="34" charset="0"/>
                <a:ea typeface="+mn-ea"/>
                <a:cs typeface="+mn-cs"/>
              </a:rPr>
              <a:t> process. The first two are intended for use in all clinical settings</a:t>
            </a:r>
            <a:r>
              <a:rPr lang="en-GB" sz="800" kern="1200" baseline="0" dirty="0" smtClean="0">
                <a:solidFill>
                  <a:schemeClr val="tx1"/>
                </a:solidFill>
                <a:latin typeface="Arial" pitchFamily="34" charset="0"/>
                <a:ea typeface="+mn-ea"/>
                <a:cs typeface="+mn-cs"/>
              </a:rPr>
              <a:t>. The third is currently intended for research purposes.</a:t>
            </a:r>
          </a:p>
          <a:p>
            <a:r>
              <a:rPr lang="it-IT" sz="800" kern="1200" baseline="0" dirty="0" smtClean="0">
                <a:solidFill>
                  <a:schemeClr val="tx1"/>
                </a:solidFill>
                <a:latin typeface="Arial" pitchFamily="34" charset="0"/>
                <a:ea typeface="+mn-ea"/>
                <a:cs typeface="+mn-cs"/>
              </a:rPr>
              <a:t>4. Probable AD dementia: Core clinical criteria </a:t>
            </a:r>
            <a:r>
              <a:rPr lang="en-GB" sz="800" kern="1200" baseline="0" dirty="0" smtClean="0">
                <a:solidFill>
                  <a:schemeClr val="tx1"/>
                </a:solidFill>
                <a:latin typeface="Arial" pitchFamily="34" charset="0"/>
                <a:ea typeface="+mn-ea"/>
                <a:cs typeface="+mn-cs"/>
              </a:rPr>
              <a:t>4.1. Probable AD dementia is diagnosed when the patient 1. Meets criteria for dementia described earlier in the text, and in addition, has the following characteristics:</a:t>
            </a:r>
          </a:p>
          <a:p>
            <a:r>
              <a:rPr lang="en-GB" sz="800" kern="1200" baseline="0" dirty="0" smtClean="0">
                <a:solidFill>
                  <a:schemeClr val="tx1"/>
                </a:solidFill>
                <a:latin typeface="Arial" pitchFamily="34" charset="0"/>
                <a:ea typeface="+mn-ea"/>
                <a:cs typeface="+mn-cs"/>
              </a:rPr>
              <a:t>A. </a:t>
            </a:r>
            <a:r>
              <a:rPr lang="en-GB" sz="800" b="1" kern="1200" baseline="0" dirty="0" smtClean="0">
                <a:solidFill>
                  <a:schemeClr val="tx1"/>
                </a:solidFill>
                <a:latin typeface="Arial" pitchFamily="34" charset="0"/>
                <a:ea typeface="+mn-ea"/>
                <a:cs typeface="+mn-cs"/>
              </a:rPr>
              <a:t>Insidious onset</a:t>
            </a:r>
            <a:r>
              <a:rPr lang="en-GB" sz="800" kern="1200" baseline="0" dirty="0" smtClean="0">
                <a:solidFill>
                  <a:schemeClr val="tx1"/>
                </a:solidFill>
                <a:latin typeface="Arial" pitchFamily="34" charset="0"/>
                <a:ea typeface="+mn-ea"/>
                <a:cs typeface="+mn-cs"/>
              </a:rPr>
              <a:t>. Symptoms have a gradual onset over months to years, not sudden over hours or days;</a:t>
            </a:r>
          </a:p>
          <a:p>
            <a:r>
              <a:rPr lang="en-GB" sz="800" kern="1200" baseline="0" dirty="0" smtClean="0">
                <a:solidFill>
                  <a:schemeClr val="tx1"/>
                </a:solidFill>
                <a:latin typeface="Arial" pitchFamily="34" charset="0"/>
                <a:ea typeface="+mn-ea"/>
                <a:cs typeface="+mn-cs"/>
              </a:rPr>
              <a:t>B. </a:t>
            </a:r>
            <a:r>
              <a:rPr lang="en-GB" sz="800" b="1" kern="1200" baseline="0" dirty="0" smtClean="0">
                <a:solidFill>
                  <a:schemeClr val="tx1"/>
                </a:solidFill>
                <a:latin typeface="Arial" pitchFamily="34" charset="0"/>
                <a:ea typeface="+mn-ea"/>
                <a:cs typeface="+mn-cs"/>
              </a:rPr>
              <a:t>Clear-cut history of worsening </a:t>
            </a:r>
            <a:r>
              <a:rPr lang="en-GB" sz="800" kern="1200" baseline="0" dirty="0" smtClean="0">
                <a:solidFill>
                  <a:schemeClr val="tx1"/>
                </a:solidFill>
                <a:latin typeface="Arial" pitchFamily="34" charset="0"/>
                <a:ea typeface="+mn-ea"/>
                <a:cs typeface="+mn-cs"/>
              </a:rPr>
              <a:t>of cognition by report or observation; and</a:t>
            </a:r>
          </a:p>
          <a:p>
            <a:r>
              <a:rPr lang="en-GB" sz="800" kern="1200" baseline="0" dirty="0" smtClean="0">
                <a:solidFill>
                  <a:schemeClr val="tx1"/>
                </a:solidFill>
                <a:latin typeface="Arial" pitchFamily="34" charset="0"/>
                <a:ea typeface="+mn-ea"/>
                <a:cs typeface="+mn-cs"/>
              </a:rPr>
              <a:t>C. The initial and most prominent cognitive deficits are evident on history and examination in one of the following categories.</a:t>
            </a:r>
          </a:p>
          <a:p>
            <a:r>
              <a:rPr lang="en-GB" sz="800" b="1" u="sng" kern="1200" baseline="0" dirty="0" err="1" smtClean="0">
                <a:solidFill>
                  <a:schemeClr val="tx1"/>
                </a:solidFill>
                <a:latin typeface="Arial" pitchFamily="34" charset="0"/>
                <a:ea typeface="+mn-ea"/>
                <a:cs typeface="+mn-cs"/>
              </a:rPr>
              <a:t>Amnestic</a:t>
            </a:r>
            <a:r>
              <a:rPr lang="en-GB" sz="800" b="1" u="sng" kern="1200" baseline="0" dirty="0" smtClean="0">
                <a:solidFill>
                  <a:schemeClr val="tx1"/>
                </a:solidFill>
                <a:latin typeface="Arial" pitchFamily="34" charset="0"/>
                <a:ea typeface="+mn-ea"/>
                <a:cs typeface="+mn-cs"/>
              </a:rPr>
              <a:t> presentation</a:t>
            </a:r>
            <a:r>
              <a:rPr lang="en-GB" sz="800" kern="1200" baseline="0" dirty="0" smtClean="0">
                <a:solidFill>
                  <a:schemeClr val="tx1"/>
                </a:solidFill>
                <a:latin typeface="Arial" pitchFamily="34" charset="0"/>
                <a:ea typeface="+mn-ea"/>
                <a:cs typeface="+mn-cs"/>
              </a:rPr>
              <a:t>: It is the most common </a:t>
            </a:r>
            <a:r>
              <a:rPr lang="en-GB" sz="800" kern="1200" baseline="0" dirty="0" err="1" smtClean="0">
                <a:solidFill>
                  <a:schemeClr val="tx1"/>
                </a:solidFill>
                <a:latin typeface="Arial" pitchFamily="34" charset="0"/>
                <a:ea typeface="+mn-ea"/>
                <a:cs typeface="+mn-cs"/>
              </a:rPr>
              <a:t>syndromic</a:t>
            </a:r>
            <a:r>
              <a:rPr lang="en-GB" sz="800" kern="1200" baseline="0" dirty="0" smtClean="0">
                <a:solidFill>
                  <a:schemeClr val="tx1"/>
                </a:solidFill>
                <a:latin typeface="Arial" pitchFamily="34" charset="0"/>
                <a:ea typeface="+mn-ea"/>
                <a:cs typeface="+mn-cs"/>
              </a:rPr>
              <a:t> presentation of AD dementia. The deficits should include impairment in learning and recall of recently learned information. There should also be evidence of cognitive dysfunction in at least one other cognitive domain, as defined earlier in the text.</a:t>
            </a:r>
          </a:p>
          <a:p>
            <a:r>
              <a:rPr lang="en-GB" sz="800" b="1" u="sng" kern="1200" baseline="0" dirty="0" err="1" smtClean="0">
                <a:solidFill>
                  <a:schemeClr val="tx1"/>
                </a:solidFill>
                <a:latin typeface="Arial" pitchFamily="34" charset="0"/>
                <a:ea typeface="+mn-ea"/>
                <a:cs typeface="+mn-cs"/>
              </a:rPr>
              <a:t>Nonamnestic</a:t>
            </a:r>
            <a:r>
              <a:rPr lang="en-GB" sz="800" b="1" u="sng" kern="1200" baseline="0" dirty="0" smtClean="0">
                <a:solidFill>
                  <a:schemeClr val="tx1"/>
                </a:solidFill>
                <a:latin typeface="Arial" pitchFamily="34" charset="0"/>
                <a:ea typeface="+mn-ea"/>
                <a:cs typeface="+mn-cs"/>
              </a:rPr>
              <a:t> presentations</a:t>
            </a:r>
            <a:r>
              <a:rPr lang="en-GB" sz="800" kern="1200" baseline="0" dirty="0" smtClean="0">
                <a:solidFill>
                  <a:schemeClr val="tx1"/>
                </a:solidFill>
                <a:latin typeface="Arial" pitchFamily="34" charset="0"/>
                <a:ea typeface="+mn-ea"/>
                <a:cs typeface="+mn-cs"/>
              </a:rPr>
              <a:t>: Language presentation: The most prominent deficits are in word-finding, but deficits in other cognitive domains should be present. </a:t>
            </a:r>
          </a:p>
          <a:p>
            <a:r>
              <a:rPr lang="en-GB" sz="800" kern="1200" baseline="0" dirty="0" smtClean="0">
                <a:solidFill>
                  <a:schemeClr val="tx1"/>
                </a:solidFill>
                <a:latin typeface="Arial" pitchFamily="34" charset="0"/>
                <a:ea typeface="+mn-ea"/>
                <a:cs typeface="+mn-cs"/>
              </a:rPr>
              <a:t> </a:t>
            </a:r>
            <a:r>
              <a:rPr lang="en-GB" sz="800" b="1" u="sng" kern="1200" baseline="0" dirty="0" err="1" smtClean="0">
                <a:solidFill>
                  <a:schemeClr val="tx1"/>
                </a:solidFill>
                <a:latin typeface="Arial" pitchFamily="34" charset="0"/>
                <a:ea typeface="+mn-ea"/>
                <a:cs typeface="+mn-cs"/>
              </a:rPr>
              <a:t>Visuospatial</a:t>
            </a:r>
            <a:r>
              <a:rPr lang="en-GB" sz="800" b="1" u="sng" kern="1200" baseline="0" dirty="0" smtClean="0">
                <a:solidFill>
                  <a:schemeClr val="tx1"/>
                </a:solidFill>
                <a:latin typeface="Arial" pitchFamily="34" charset="0"/>
                <a:ea typeface="+mn-ea"/>
                <a:cs typeface="+mn-cs"/>
              </a:rPr>
              <a:t> presentation</a:t>
            </a:r>
            <a:r>
              <a:rPr lang="en-GB" sz="800" kern="1200" baseline="0" dirty="0" smtClean="0">
                <a:solidFill>
                  <a:schemeClr val="tx1"/>
                </a:solidFill>
                <a:latin typeface="Arial" pitchFamily="34" charset="0"/>
                <a:ea typeface="+mn-ea"/>
                <a:cs typeface="+mn-cs"/>
              </a:rPr>
              <a:t>: The most prominent deficits are in spatial cognition, including object </a:t>
            </a:r>
            <a:r>
              <a:rPr lang="en-GB" sz="800" kern="1200" baseline="0" dirty="0" err="1" smtClean="0">
                <a:solidFill>
                  <a:schemeClr val="tx1"/>
                </a:solidFill>
                <a:latin typeface="Arial" pitchFamily="34" charset="0"/>
                <a:ea typeface="+mn-ea"/>
                <a:cs typeface="+mn-cs"/>
              </a:rPr>
              <a:t>agnosia</a:t>
            </a:r>
            <a:r>
              <a:rPr lang="en-GB" sz="800" kern="1200" baseline="0" dirty="0" smtClean="0">
                <a:solidFill>
                  <a:schemeClr val="tx1"/>
                </a:solidFill>
                <a:latin typeface="Arial" pitchFamily="34" charset="0"/>
                <a:ea typeface="+mn-ea"/>
                <a:cs typeface="+mn-cs"/>
              </a:rPr>
              <a:t>, impaired face recognition, </a:t>
            </a:r>
            <a:r>
              <a:rPr lang="en-GB" sz="800" kern="1200" baseline="0" dirty="0" err="1" smtClean="0">
                <a:solidFill>
                  <a:schemeClr val="tx1"/>
                </a:solidFill>
                <a:latin typeface="Arial" pitchFamily="34" charset="0"/>
                <a:ea typeface="+mn-ea"/>
                <a:cs typeface="+mn-cs"/>
              </a:rPr>
              <a:t>simultanagnosia</a:t>
            </a:r>
            <a:r>
              <a:rPr lang="en-GB" sz="800" kern="1200" baseline="0" dirty="0" smtClean="0">
                <a:solidFill>
                  <a:schemeClr val="tx1"/>
                </a:solidFill>
                <a:latin typeface="Arial" pitchFamily="34" charset="0"/>
                <a:ea typeface="+mn-ea"/>
                <a:cs typeface="+mn-cs"/>
              </a:rPr>
              <a:t>, and alexia. Deficits in other cognitive domains should be present.</a:t>
            </a:r>
          </a:p>
          <a:p>
            <a:r>
              <a:rPr lang="en-GB" sz="800" b="1" u="sng" kern="1200" baseline="0" dirty="0" smtClean="0">
                <a:solidFill>
                  <a:schemeClr val="tx1"/>
                </a:solidFill>
                <a:latin typeface="Arial" pitchFamily="34" charset="0"/>
                <a:ea typeface="+mn-ea"/>
                <a:cs typeface="+mn-cs"/>
              </a:rPr>
              <a:t> Executive dysfunction: </a:t>
            </a:r>
            <a:r>
              <a:rPr lang="en-GB" sz="800" kern="1200" baseline="0" dirty="0" smtClean="0">
                <a:solidFill>
                  <a:schemeClr val="tx1"/>
                </a:solidFill>
                <a:latin typeface="Arial" pitchFamily="34" charset="0"/>
                <a:ea typeface="+mn-ea"/>
                <a:cs typeface="+mn-cs"/>
              </a:rPr>
              <a:t>The most prominent deficits are impaired reasoning, judgment, and problem solving. Deficits in other cognitive domains should be present.</a:t>
            </a:r>
          </a:p>
          <a:p>
            <a:r>
              <a:rPr lang="en-GB" sz="800" kern="1200" baseline="0" dirty="0" smtClean="0">
                <a:solidFill>
                  <a:schemeClr val="tx1"/>
                </a:solidFill>
                <a:latin typeface="Arial" pitchFamily="34" charset="0"/>
                <a:ea typeface="+mn-ea"/>
                <a:cs typeface="+mn-cs"/>
              </a:rPr>
              <a:t>D. The diagnosis of probable AD dementia should not be applied when there is evidence of (a) substantial concomitant </a:t>
            </a:r>
            <a:r>
              <a:rPr lang="en-GB" sz="800" kern="1200" baseline="0" dirty="0" err="1" smtClean="0">
                <a:solidFill>
                  <a:schemeClr val="tx1"/>
                </a:solidFill>
                <a:latin typeface="Arial" pitchFamily="34" charset="0"/>
                <a:ea typeface="+mn-ea"/>
                <a:cs typeface="+mn-cs"/>
              </a:rPr>
              <a:t>cerebrovascular</a:t>
            </a:r>
            <a:r>
              <a:rPr lang="en-GB" sz="800" kern="1200" baseline="0" dirty="0" smtClean="0">
                <a:solidFill>
                  <a:schemeClr val="tx1"/>
                </a:solidFill>
                <a:latin typeface="Arial" pitchFamily="34" charset="0"/>
                <a:ea typeface="+mn-ea"/>
                <a:cs typeface="+mn-cs"/>
              </a:rPr>
              <a:t> disease</a:t>
            </a:r>
            <a:endParaRPr lang="en-GB" sz="800" baseline="0" dirty="0">
              <a:latin typeface="Arial" pitchFamily="34" charset="0"/>
            </a:endParaRPr>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38</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3</a:t>
            </a:fld>
            <a:endParaRPr lang="da-D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40</a:t>
            </a:fld>
            <a:endParaRPr 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41</a:t>
            </a:fld>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42</a:t>
            </a:fld>
            <a:endParaRPr 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44</a:t>
            </a:fld>
            <a:endParaRPr lang="da-D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46</a:t>
            </a:fld>
            <a:endParaRPr lang="da-D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47</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5</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7</a:t>
            </a:fld>
            <a:endParaRPr lang="da-DK"/>
          </a:p>
        </p:txBody>
      </p:sp>
      <p:pic>
        <p:nvPicPr>
          <p:cNvPr id="5" name="Picture 2"/>
          <p:cNvPicPr>
            <a:picLocks noChangeAspect="1" noChangeArrowheads="1"/>
          </p:cNvPicPr>
          <p:nvPr/>
        </p:nvPicPr>
        <p:blipFill>
          <a:blip r:embed="rId3"/>
          <a:srcRect/>
          <a:stretch>
            <a:fillRect/>
          </a:stretch>
        </p:blipFill>
        <p:spPr bwMode="auto">
          <a:xfrm>
            <a:off x="958280" y="4747295"/>
            <a:ext cx="4500056" cy="3861048"/>
          </a:xfrm>
          <a:prstGeom prst="rect">
            <a:avLst/>
          </a:prstGeom>
          <a:noFill/>
          <a:ln w="9525" cap="flat" cmpd="sng">
            <a:noFill/>
            <a:prstDash val="solid"/>
            <a:miter lim="800000"/>
            <a:headEnd/>
            <a:tailEnd/>
          </a:ln>
        </p:spPr>
      </p:pic>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8</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9</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10</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A3F3EE6-9C7E-4B07-BBDD-4E71BFB9C828}" type="slidenum">
              <a:rPr lang="da-DK" smtClean="0"/>
              <a:pPr>
                <a:defRPr/>
              </a:pPr>
              <a:t>11</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cstate="print"/>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userDrawn="1"/>
        </p:nvPicPr>
        <p:blipFill>
          <a:blip r:embed="rId3" cstate="print"/>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a:effectLst/>
        </p:spPr>
        <p:txBody>
          <a:bodyPr lIns="0" tIns="0" rIns="0" bIns="0"/>
          <a:lstStyle/>
          <a:p>
            <a:pPr>
              <a:defRPr/>
            </a:pPr>
            <a:endParaRPr lang="en-US" sz="3900" i="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a:defRPr/>
            </a:pPr>
            <a:fld id="{F40C2A63-201F-4909-9383-6B939269CDAB}" type="slidenum">
              <a:rPr lang="da-DK"/>
              <a:pPr>
                <a:defRPr/>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14F75D25-9B14-4DD9-938A-4D12208D15E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6905E7C5-6453-42FF-B530-43341392D2FF}"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userDrawn="1"/>
        </p:nvPicPr>
        <p:blipFill>
          <a:blip r:embed="rId16" cstate="print"/>
          <a:srcRect/>
          <a:stretch>
            <a:fillRect/>
          </a:stretch>
        </p:blipFill>
        <p:spPr bwMode="auto">
          <a:xfrm>
            <a:off x="0" y="0"/>
            <a:ext cx="9144000" cy="1479550"/>
          </a:xfrm>
          <a:prstGeom prst="rect">
            <a:avLst/>
          </a:prstGeom>
          <a:noFill/>
          <a:ln w="9525">
            <a:noFill/>
            <a:miter lim="800000"/>
            <a:headEnd/>
            <a:tailEnd/>
          </a:ln>
        </p:spPr>
      </p:pic>
      <p:sp>
        <p:nvSpPr>
          <p:cNvPr id="1027"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userDrawn="1"/>
        </p:nvPicPr>
        <p:blipFill>
          <a:blip r:embed="rId17" cstate="print"/>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2" r:id="rId13"/>
    <p:sldLayoutId id="2147483723" r:id="rId14"/>
  </p:sldLayoutIdLst>
  <p:txStyles>
    <p:titleStyle>
      <a:lvl1pPr algn="l" rtl="0" eaLnBrk="0" fontAlgn="base" hangingPunct="0">
        <a:spcBef>
          <a:spcPct val="0"/>
        </a:spcBef>
        <a:spcAft>
          <a:spcPct val="0"/>
        </a:spcAft>
        <a:defRPr sz="2600">
          <a:solidFill>
            <a:srgbClr val="C51538"/>
          </a:solidFill>
          <a:latin typeface="+mj-lt"/>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upload.wikimedia.org/wikipedia/commons/d/dc/InterlockingPentagons.sv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438400"/>
            <a:ext cx="7543800" cy="1278632"/>
          </a:xfrm>
          <a:noFill/>
        </p:spPr>
        <p:txBody>
          <a:bodyPr/>
          <a:lstStyle/>
          <a:p>
            <a:pPr eaLnBrk="1" hangingPunct="1"/>
            <a:r>
              <a:rPr lang="en-GB" sz="6000" dirty="0" smtClean="0">
                <a:latin typeface="Arial" pitchFamily="34" charset="0"/>
                <a:cs typeface="Arial" pitchFamily="34" charset="0"/>
              </a:rPr>
              <a:t>Ageing and the brain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67544" y="1556792"/>
            <a:ext cx="8280920" cy="4330824"/>
          </a:xfrm>
        </p:spPr>
        <p:txBody>
          <a:bodyPr/>
          <a:lstStyle/>
          <a:p>
            <a:pPr>
              <a:buFont typeface="Wingdings" pitchFamily="2" charset="2"/>
              <a:buNone/>
            </a:pPr>
            <a:r>
              <a:rPr lang="en-GB" sz="2800" dirty="0" smtClean="0">
                <a:solidFill>
                  <a:srgbClr val="0070C0"/>
                </a:solidFill>
              </a:rPr>
              <a:t>The </a:t>
            </a:r>
            <a:r>
              <a:rPr lang="en-GB" sz="2800" dirty="0">
                <a:solidFill>
                  <a:srgbClr val="0070C0"/>
                </a:solidFill>
              </a:rPr>
              <a:t>functioning of internal mental </a:t>
            </a:r>
            <a:r>
              <a:rPr lang="en-GB" sz="2800" dirty="0" smtClean="0">
                <a:solidFill>
                  <a:srgbClr val="0070C0"/>
                </a:solidFill>
              </a:rPr>
              <a:t>processes</a:t>
            </a:r>
            <a:endParaRPr lang="en-GB" sz="5400" dirty="0" smtClean="0">
              <a:solidFill>
                <a:srgbClr val="0070C0"/>
              </a:solidFill>
            </a:endParaRPr>
          </a:p>
          <a:p>
            <a:pPr>
              <a:buFont typeface="Wingdings" pitchFamily="2" charset="2"/>
              <a:buNone/>
            </a:pPr>
            <a:endParaRPr lang="en-GB" sz="2800" dirty="0" smtClean="0">
              <a:solidFill>
                <a:srgbClr val="0070C0"/>
              </a:solidFill>
            </a:endParaRPr>
          </a:p>
          <a:p>
            <a:pPr>
              <a:buFont typeface="Wingdings" pitchFamily="2" charset="2"/>
              <a:buNone/>
            </a:pPr>
            <a:r>
              <a:rPr lang="en-GB" sz="2800" dirty="0" smtClean="0">
                <a:solidFill>
                  <a:srgbClr val="DC0217"/>
                </a:solidFill>
              </a:rPr>
              <a:t>Why should we assess it?</a:t>
            </a:r>
          </a:p>
          <a:p>
            <a:pPr>
              <a:buFont typeface="Wingdings" pitchFamily="2" charset="2"/>
              <a:buNone/>
            </a:pPr>
            <a:endParaRPr lang="en-GB" sz="2800" dirty="0" smtClean="0">
              <a:solidFill>
                <a:srgbClr val="0070C0"/>
              </a:solidFill>
            </a:endParaRPr>
          </a:p>
          <a:p>
            <a:r>
              <a:rPr lang="en-GB" sz="2400" dirty="0" smtClean="0"/>
              <a:t>Overview of the patients cognitive capabilities implications for </a:t>
            </a:r>
            <a:br>
              <a:rPr lang="en-GB" sz="2400" dirty="0" smtClean="0"/>
            </a:br>
            <a:r>
              <a:rPr lang="en-GB" sz="2400" dirty="0" smtClean="0"/>
              <a:t/>
            </a:r>
            <a:br>
              <a:rPr lang="en-GB" sz="2400" dirty="0" smtClean="0"/>
            </a:br>
            <a:r>
              <a:rPr lang="en-GB" sz="2400" dirty="0" smtClean="0"/>
              <a:t>	- treatment</a:t>
            </a:r>
          </a:p>
          <a:p>
            <a:pPr>
              <a:buFont typeface="Wingdings" pitchFamily="2" charset="2"/>
              <a:buNone/>
            </a:pPr>
            <a:r>
              <a:rPr lang="en-GB" sz="2400" dirty="0" smtClean="0"/>
              <a:t>		- referral</a:t>
            </a:r>
          </a:p>
          <a:p>
            <a:pPr>
              <a:buFont typeface="Wingdings" pitchFamily="2" charset="2"/>
              <a:buNone/>
            </a:pPr>
            <a:r>
              <a:rPr lang="en-GB" sz="2400" dirty="0" smtClean="0"/>
              <a:t>		- independent living</a:t>
            </a:r>
          </a:p>
          <a:p>
            <a:pPr>
              <a:buFont typeface="Wingdings" pitchFamily="2" charset="2"/>
              <a:buNone/>
            </a:pPr>
            <a:endParaRPr lang="en-GB" sz="5400" dirty="0" smtClean="0">
              <a:solidFill>
                <a:srgbClr val="0070C0"/>
              </a:solidFill>
              <a:latin typeface="+mj-lt"/>
            </a:endParaRPr>
          </a:p>
        </p:txBody>
      </p:sp>
      <p:sp>
        <p:nvSpPr>
          <p:cNvPr id="3" name="Rectangle 2"/>
          <p:cNvSpPr>
            <a:spLocks noGrp="1" noChangeArrowheads="1"/>
          </p:cNvSpPr>
          <p:nvPr>
            <p:ph type="title"/>
          </p:nvPr>
        </p:nvSpPr>
        <p:spPr>
          <a:xfrm>
            <a:off x="838200" y="609600"/>
            <a:ext cx="7543800" cy="638175"/>
          </a:xfrm>
        </p:spPr>
        <p:txBody>
          <a:bodyPr/>
          <a:lstStyle/>
          <a:p>
            <a:r>
              <a:rPr lang="en-GB" sz="3600" dirty="0" smtClean="0">
                <a:solidFill>
                  <a:srgbClr val="C00000"/>
                </a:solidFill>
              </a:rPr>
              <a:t>Cognitive function</a:t>
            </a:r>
            <a:endParaRPr lang="en-GB" sz="36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588224" y="3501008"/>
            <a:ext cx="1800200" cy="1224136"/>
            <a:chOff x="5148064" y="188640"/>
            <a:chExt cx="1800200" cy="1224136"/>
          </a:xfrm>
        </p:grpSpPr>
        <p:grpSp>
          <p:nvGrpSpPr>
            <p:cNvPr id="7" name="Group 6"/>
            <p:cNvGrpSpPr/>
            <p:nvPr/>
          </p:nvGrpSpPr>
          <p:grpSpPr>
            <a:xfrm>
              <a:off x="5148064" y="260648"/>
              <a:ext cx="1728192" cy="1152128"/>
              <a:chOff x="5148064" y="260648"/>
              <a:chExt cx="1728192" cy="1152128"/>
            </a:xfrm>
          </p:grpSpPr>
          <p:sp>
            <p:nvSpPr>
              <p:cNvPr id="4" name="Oval 3"/>
              <p:cNvSpPr/>
              <p:nvPr/>
            </p:nvSpPr>
            <p:spPr bwMode="auto">
              <a:xfrm>
                <a:off x="5148064" y="260648"/>
                <a:ext cx="1368152" cy="792088"/>
              </a:xfrm>
              <a:prstGeom prst="ellipse">
                <a:avLst/>
              </a:prstGeom>
              <a:solidFill>
                <a:schemeClr val="accent5">
                  <a:lumMod val="60000"/>
                  <a:lumOff val="40000"/>
                  <a:alpha val="2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5" name="Oval 4"/>
              <p:cNvSpPr/>
              <p:nvPr/>
            </p:nvSpPr>
            <p:spPr bwMode="auto">
              <a:xfrm>
                <a:off x="5940152" y="476672"/>
                <a:ext cx="936104" cy="936104"/>
              </a:xfrm>
              <a:prstGeom prst="ellipse">
                <a:avLst/>
              </a:prstGeom>
              <a:solidFill>
                <a:schemeClr val="accent1">
                  <a:alpha val="11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6" name="Oval 5"/>
            <p:cNvSpPr/>
            <p:nvPr/>
          </p:nvSpPr>
          <p:spPr bwMode="auto">
            <a:xfrm>
              <a:off x="5796136" y="188640"/>
              <a:ext cx="1152128" cy="576064"/>
            </a:xfrm>
            <a:prstGeom prst="ellipse">
              <a:avLst/>
            </a:prstGeom>
            <a:solidFill>
              <a:schemeClr val="accent5">
                <a:lumMod val="75000"/>
                <a:alpha val="2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37890" name="Rectangle 2"/>
          <p:cNvSpPr>
            <a:spLocks noGrp="1" noChangeArrowheads="1"/>
          </p:cNvSpPr>
          <p:nvPr>
            <p:ph type="title"/>
          </p:nvPr>
        </p:nvSpPr>
        <p:spPr>
          <a:xfrm>
            <a:off x="317500" y="569913"/>
            <a:ext cx="8637588" cy="914400"/>
          </a:xfrm>
        </p:spPr>
        <p:txBody>
          <a:bodyPr/>
          <a:lstStyle/>
          <a:p>
            <a:r>
              <a:rPr lang="en-GB" sz="3600" dirty="0"/>
              <a:t>Brain </a:t>
            </a:r>
            <a:r>
              <a:rPr lang="en-GB" sz="3600" dirty="0" smtClean="0"/>
              <a:t>injury</a:t>
            </a:r>
            <a:endParaRPr lang="en-GB" sz="3600" dirty="0"/>
          </a:p>
        </p:txBody>
      </p:sp>
      <p:sp>
        <p:nvSpPr>
          <p:cNvPr id="37891" name="Rectangle 3"/>
          <p:cNvSpPr>
            <a:spLocks noGrp="1" noChangeArrowheads="1"/>
          </p:cNvSpPr>
          <p:nvPr>
            <p:ph type="body" idx="1"/>
          </p:nvPr>
        </p:nvSpPr>
        <p:spPr>
          <a:xfrm>
            <a:off x="323528" y="1628800"/>
            <a:ext cx="8280920" cy="4772000"/>
          </a:xfrm>
        </p:spPr>
        <p:txBody>
          <a:bodyPr/>
          <a:lstStyle/>
          <a:p>
            <a:pPr>
              <a:buFont typeface="Arial" pitchFamily="34" charset="0"/>
              <a:buChar char="•"/>
            </a:pPr>
            <a:r>
              <a:rPr lang="en-GB" sz="2000" dirty="0" smtClean="0"/>
              <a:t>Damage to specific brain areas</a:t>
            </a:r>
            <a:r>
              <a:rPr lang="en-GB" sz="2000" b="1" dirty="0" smtClean="0">
                <a:solidFill>
                  <a:srgbClr val="FC1CC1"/>
                </a:solidFill>
              </a:rPr>
              <a:t> </a:t>
            </a:r>
          </a:p>
          <a:p>
            <a:endParaRPr lang="en-GB" sz="2000" dirty="0" smtClean="0"/>
          </a:p>
          <a:p>
            <a:pPr>
              <a:buFont typeface="Arial" pitchFamily="34" charset="0"/>
              <a:buChar char="•"/>
            </a:pPr>
            <a:r>
              <a:rPr lang="en-GB" sz="2000" dirty="0" smtClean="0"/>
              <a:t>May be specific </a:t>
            </a:r>
            <a:r>
              <a:rPr lang="en-GB" sz="2000" dirty="0"/>
              <a:t>areas of lost function with preserved function in other </a:t>
            </a:r>
            <a:r>
              <a:rPr lang="en-GB" sz="2000" dirty="0" smtClean="0"/>
              <a:t>areas</a:t>
            </a:r>
          </a:p>
          <a:p>
            <a:pPr>
              <a:buFont typeface="Arial" pitchFamily="34" charset="0"/>
              <a:buChar char="•"/>
            </a:pPr>
            <a:endParaRPr lang="en-GB" sz="2000" dirty="0" smtClean="0"/>
          </a:p>
          <a:p>
            <a:pPr>
              <a:buFont typeface="Arial" pitchFamily="34" charset="0"/>
              <a:buChar char="•"/>
            </a:pPr>
            <a:r>
              <a:rPr lang="en-GB" sz="2000" dirty="0" smtClean="0"/>
              <a:t>Each individual likely to differ at least slightly</a:t>
            </a:r>
          </a:p>
          <a:p>
            <a:pPr>
              <a:buFont typeface="Arial" pitchFamily="34" charset="0"/>
              <a:buChar char="•"/>
            </a:pPr>
            <a:endParaRPr lang="en-GB" sz="2000" dirty="0" smtClean="0"/>
          </a:p>
          <a:p>
            <a:pPr>
              <a:buFont typeface="Arial" pitchFamily="34" charset="0"/>
              <a:buChar char="•"/>
            </a:pPr>
            <a:r>
              <a:rPr lang="en-GB" sz="2000" dirty="0" smtClean="0"/>
              <a:t>Structure does not map exactly onto function</a:t>
            </a:r>
          </a:p>
          <a:p>
            <a:endParaRPr lang="en-GB" sz="2000" dirty="0" smtClean="0"/>
          </a:p>
          <a:p>
            <a:pPr>
              <a:buFont typeface="Arial" pitchFamily="34" charset="0"/>
              <a:buChar char="•"/>
            </a:pPr>
            <a:r>
              <a:rPr lang="en-GB" sz="2000" dirty="0" smtClean="0"/>
              <a:t>Need neuropsychological input to fully understand impairment  </a:t>
            </a:r>
          </a:p>
          <a:p>
            <a:r>
              <a:rPr lang="en-GB" sz="2400" dirty="0" smtClean="0"/>
              <a:t/>
            </a:r>
            <a:br>
              <a:rPr lang="en-GB" sz="2400" dirty="0" smtClean="0"/>
            </a:br>
            <a:r>
              <a:rPr lang="en-GB" sz="2000" i="1" dirty="0" smtClean="0"/>
              <a:t>Example test: depends on the deficits</a:t>
            </a:r>
            <a:endParaRPr lang="en-GB" sz="20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17500" y="52388"/>
            <a:ext cx="8637588" cy="1431925"/>
          </a:xfrm>
        </p:spPr>
        <p:txBody>
          <a:bodyPr/>
          <a:lstStyle/>
          <a:p>
            <a:r>
              <a:rPr lang="en-GB" sz="3600" dirty="0" smtClean="0">
                <a:solidFill>
                  <a:srgbClr val="C00000"/>
                </a:solidFill>
              </a:rPr>
              <a:t>Depression</a:t>
            </a:r>
            <a:endParaRPr lang="en-GB" sz="3600" dirty="0">
              <a:solidFill>
                <a:srgbClr val="C00000"/>
              </a:solidFill>
            </a:endParaRPr>
          </a:p>
        </p:txBody>
      </p:sp>
      <p:sp>
        <p:nvSpPr>
          <p:cNvPr id="27651" name="Rectangle 3"/>
          <p:cNvSpPr>
            <a:spLocks noGrp="1" noChangeArrowheads="1"/>
          </p:cNvSpPr>
          <p:nvPr>
            <p:ph type="body" idx="1"/>
          </p:nvPr>
        </p:nvSpPr>
        <p:spPr>
          <a:xfrm>
            <a:off x="533400" y="1268760"/>
            <a:ext cx="7772400" cy="4979640"/>
          </a:xfrm>
        </p:spPr>
        <p:txBody>
          <a:bodyPr/>
          <a:lstStyle/>
          <a:p>
            <a:pPr>
              <a:lnSpc>
                <a:spcPct val="90000"/>
              </a:lnSpc>
              <a:buFont typeface="Wingdings" pitchFamily="2" charset="2"/>
              <a:buNone/>
            </a:pPr>
            <a:endParaRPr lang="en-GB" sz="2800" u="sng" dirty="0" smtClean="0"/>
          </a:p>
          <a:p>
            <a:pPr>
              <a:lnSpc>
                <a:spcPct val="90000"/>
              </a:lnSpc>
              <a:buFont typeface="Arial" pitchFamily="34" charset="0"/>
              <a:buChar char="•"/>
            </a:pPr>
            <a:r>
              <a:rPr lang="en-GB" sz="2800" dirty="0" smtClean="0"/>
              <a:t>Common in elderly individuals</a:t>
            </a:r>
          </a:p>
          <a:p>
            <a:pPr>
              <a:lnSpc>
                <a:spcPct val="90000"/>
              </a:lnSpc>
            </a:pPr>
            <a:endParaRPr lang="en-GB" sz="2800" dirty="0" smtClean="0"/>
          </a:p>
          <a:p>
            <a:pPr>
              <a:lnSpc>
                <a:spcPct val="90000"/>
              </a:lnSpc>
              <a:buFont typeface="Arial" pitchFamily="34" charset="0"/>
              <a:buChar char="•"/>
            </a:pPr>
            <a:r>
              <a:rPr lang="en-GB" sz="2800" dirty="0" smtClean="0"/>
              <a:t>Open assessment of own abilities</a:t>
            </a:r>
          </a:p>
          <a:p>
            <a:pPr>
              <a:lnSpc>
                <a:spcPct val="90000"/>
              </a:lnSpc>
            </a:pPr>
            <a:endParaRPr lang="en-GB" sz="2800" dirty="0" smtClean="0"/>
          </a:p>
          <a:p>
            <a:pPr>
              <a:lnSpc>
                <a:spcPct val="90000"/>
              </a:lnSpc>
              <a:buFont typeface="Arial" pitchFamily="34" charset="0"/>
              <a:buChar char="•"/>
            </a:pPr>
            <a:r>
              <a:rPr lang="en-GB" sz="2800" dirty="0" smtClean="0"/>
              <a:t>Complaining primarily of memory and concentration difficulties</a:t>
            </a:r>
          </a:p>
          <a:p>
            <a:pPr>
              <a:lnSpc>
                <a:spcPct val="90000"/>
              </a:lnSpc>
              <a:buFont typeface="Arial" pitchFamily="34" charset="0"/>
              <a:buChar char="•"/>
            </a:pPr>
            <a:endParaRPr lang="en-GB" sz="2800" dirty="0" smtClean="0"/>
          </a:p>
          <a:p>
            <a:pPr>
              <a:lnSpc>
                <a:spcPct val="90000"/>
              </a:lnSpc>
              <a:buFont typeface="Arial" pitchFamily="34" charset="0"/>
              <a:buChar char="•"/>
            </a:pPr>
            <a:r>
              <a:rPr lang="en-GB" sz="2800" dirty="0" smtClean="0"/>
              <a:t>‘pseudo-dementia’ but large overlap with onset of dementia</a:t>
            </a:r>
          </a:p>
          <a:p>
            <a:pPr>
              <a:lnSpc>
                <a:spcPct val="90000"/>
              </a:lnSpc>
            </a:pPr>
            <a:r>
              <a:rPr lang="en-GB" sz="2000" dirty="0" smtClean="0"/>
              <a:t> </a:t>
            </a:r>
            <a:endParaRPr lang="en-GB" sz="2000" dirty="0"/>
          </a:p>
          <a:p>
            <a:pPr>
              <a:lnSpc>
                <a:spcPct val="90000"/>
              </a:lnSpc>
            </a:pPr>
            <a:r>
              <a:rPr lang="en-GB" sz="2000" i="1" dirty="0" smtClean="0"/>
              <a:t>Example test: Geriatric </a:t>
            </a:r>
            <a:r>
              <a:rPr lang="en-GB" sz="2000" i="1" dirty="0"/>
              <a:t>Depression Scale.</a:t>
            </a:r>
          </a:p>
          <a:p>
            <a:pPr>
              <a:lnSpc>
                <a:spcPct val="90000"/>
              </a:lnSpc>
              <a:buFont typeface="Wingdings" pitchFamily="2" charset="2"/>
              <a:buNone/>
            </a:pPr>
            <a:endParaRPr lang="en-GB"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988840"/>
            <a:ext cx="7543800" cy="1152128"/>
          </a:xfrm>
        </p:spPr>
        <p:txBody>
          <a:bodyPr/>
          <a:lstStyle/>
          <a:p>
            <a:r>
              <a:rPr lang="en-GB" sz="6000" dirty="0" smtClean="0"/>
              <a:t>Memory and dementia</a:t>
            </a:r>
            <a:endParaRPr lang="en-GB"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543800" cy="638175"/>
          </a:xfrm>
        </p:spPr>
        <p:txBody>
          <a:bodyPr/>
          <a:lstStyle/>
          <a:p>
            <a:r>
              <a:rPr lang="en-GB" sz="3600" dirty="0" smtClean="0"/>
              <a:t>What does it mean in practical terms? </a:t>
            </a:r>
            <a:endParaRPr lang="en-GB" sz="3600" dirty="0"/>
          </a:p>
        </p:txBody>
      </p:sp>
      <p:sp>
        <p:nvSpPr>
          <p:cNvPr id="3" name="Content Placeholder 2"/>
          <p:cNvSpPr>
            <a:spLocks noGrp="1"/>
          </p:cNvSpPr>
          <p:nvPr>
            <p:ph idx="1"/>
          </p:nvPr>
        </p:nvSpPr>
        <p:spPr>
          <a:xfrm>
            <a:off x="683568" y="1628800"/>
            <a:ext cx="7992888" cy="4772000"/>
          </a:xfrm>
        </p:spPr>
        <p:txBody>
          <a:bodyPr/>
          <a:lstStyle/>
          <a:p>
            <a:pPr>
              <a:lnSpc>
                <a:spcPct val="90000"/>
              </a:lnSpc>
            </a:pPr>
            <a:r>
              <a:rPr lang="en-GB" sz="3600" dirty="0" smtClean="0"/>
              <a:t>Increasing age makes it harder to</a:t>
            </a:r>
          </a:p>
          <a:p>
            <a:pPr>
              <a:lnSpc>
                <a:spcPct val="90000"/>
              </a:lnSpc>
            </a:pPr>
            <a:endParaRPr lang="en-GB" sz="3600" dirty="0" smtClean="0"/>
          </a:p>
          <a:p>
            <a:pPr>
              <a:lnSpc>
                <a:spcPct val="90000"/>
              </a:lnSpc>
              <a:buFont typeface="Arial" pitchFamily="34" charset="0"/>
              <a:buChar char="•"/>
            </a:pPr>
            <a:r>
              <a:rPr lang="en-GB" sz="3600" dirty="0" smtClean="0">
                <a:solidFill>
                  <a:srgbClr val="C00000"/>
                </a:solidFill>
              </a:rPr>
              <a:t>Encode</a:t>
            </a:r>
            <a:r>
              <a:rPr lang="en-GB" sz="3600" dirty="0" smtClean="0"/>
              <a:t> new information</a:t>
            </a:r>
          </a:p>
          <a:p>
            <a:pPr>
              <a:lnSpc>
                <a:spcPct val="90000"/>
              </a:lnSpc>
              <a:buFont typeface="Arial" pitchFamily="34" charset="0"/>
              <a:buChar char="•"/>
            </a:pPr>
            <a:r>
              <a:rPr lang="en-GB" sz="3600" dirty="0" smtClean="0">
                <a:solidFill>
                  <a:srgbClr val="C00000"/>
                </a:solidFill>
              </a:rPr>
              <a:t>Retain</a:t>
            </a:r>
            <a:r>
              <a:rPr lang="en-GB" sz="3600" dirty="0" smtClean="0"/>
              <a:t> new information</a:t>
            </a:r>
          </a:p>
          <a:p>
            <a:pPr>
              <a:lnSpc>
                <a:spcPct val="90000"/>
              </a:lnSpc>
              <a:buFont typeface="Arial" pitchFamily="34" charset="0"/>
              <a:buChar char="•"/>
            </a:pPr>
            <a:r>
              <a:rPr lang="en-GB" sz="3600" dirty="0" smtClean="0">
                <a:solidFill>
                  <a:srgbClr val="C00000"/>
                </a:solidFill>
              </a:rPr>
              <a:t>Retrieve</a:t>
            </a:r>
            <a:r>
              <a:rPr lang="en-GB" sz="3600" dirty="0" smtClean="0"/>
              <a:t> information from memory</a:t>
            </a:r>
          </a:p>
          <a:p>
            <a:pPr>
              <a:lnSpc>
                <a:spcPct val="90000"/>
              </a:lnSpc>
              <a:buFont typeface="Arial" pitchFamily="34" charset="0"/>
              <a:buChar char="•"/>
            </a:pPr>
            <a:endParaRPr lang="en-GB" sz="3600" dirty="0" smtClean="0"/>
          </a:p>
          <a:p>
            <a:pPr>
              <a:lnSpc>
                <a:spcPct val="90000"/>
              </a:lnSpc>
              <a:buFont typeface="Arial" pitchFamily="34" charset="0"/>
              <a:buChar char="•"/>
            </a:pPr>
            <a:r>
              <a:rPr lang="en-GB" sz="3600" dirty="0" smtClean="0"/>
              <a:t>to </a:t>
            </a:r>
            <a:r>
              <a:rPr lang="en-GB" sz="3600" dirty="0" smtClean="0">
                <a:solidFill>
                  <a:srgbClr val="C00000"/>
                </a:solidFill>
              </a:rPr>
              <a:t>inhibit</a:t>
            </a:r>
            <a:r>
              <a:rPr lang="en-GB" sz="3600" dirty="0" smtClean="0"/>
              <a:t>, to put aside learned information that is no longer needed</a:t>
            </a:r>
          </a:p>
          <a:p>
            <a:pPr>
              <a:lnSpc>
                <a:spcPct val="90000"/>
              </a:lnSpc>
              <a:buFont typeface="Wingdings" pitchFamily="2" charset="2"/>
              <a:buNone/>
            </a:pPr>
            <a:endParaRPr lang="en-GB" sz="2400" dirty="0" smtClean="0"/>
          </a:p>
          <a:p>
            <a:pPr>
              <a:lnSpc>
                <a:spcPct val="90000"/>
              </a:lnSpc>
              <a:buFont typeface="Wingdings" pitchFamily="2" charset="2"/>
              <a:buNone/>
            </a:pPr>
            <a:endParaRPr lang="en-GB" sz="2400"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peters.IC\AppData\Local\Microsoft\Windows\Temporary Internet Files\Content.IE5\35UT7RUH\MP900430954[1].jpg"/>
          <p:cNvPicPr>
            <a:picLocks noChangeAspect="1" noChangeArrowheads="1"/>
          </p:cNvPicPr>
          <p:nvPr/>
        </p:nvPicPr>
        <p:blipFill>
          <a:blip r:embed="rId3" cstate="print"/>
          <a:srcRect/>
          <a:stretch>
            <a:fillRect/>
          </a:stretch>
        </p:blipFill>
        <p:spPr bwMode="auto">
          <a:xfrm>
            <a:off x="3203848" y="3717032"/>
            <a:ext cx="2898095" cy="2438496"/>
          </a:xfrm>
          <a:prstGeom prst="rect">
            <a:avLst/>
          </a:prstGeom>
          <a:noFill/>
        </p:spPr>
      </p:pic>
      <p:sp>
        <p:nvSpPr>
          <p:cNvPr id="25603" name="Rectangle 3"/>
          <p:cNvSpPr>
            <a:spLocks noGrp="1" noChangeArrowheads="1"/>
          </p:cNvSpPr>
          <p:nvPr>
            <p:ph type="body" idx="1"/>
          </p:nvPr>
        </p:nvSpPr>
        <p:spPr>
          <a:xfrm>
            <a:off x="755577" y="1484784"/>
            <a:ext cx="7416823" cy="5373216"/>
          </a:xfrm>
        </p:spPr>
        <p:txBody>
          <a:bodyPr/>
          <a:lstStyle/>
          <a:p>
            <a:r>
              <a:rPr lang="en-GB" sz="2800" b="1" dirty="0" smtClean="0">
                <a:solidFill>
                  <a:srgbClr val="0070C0"/>
                </a:solidFill>
              </a:rPr>
              <a:t>Episodic memory</a:t>
            </a:r>
          </a:p>
          <a:p>
            <a:endParaRPr lang="en-GB" sz="2800" dirty="0" smtClean="0"/>
          </a:p>
          <a:p>
            <a:endParaRPr lang="en-GB" sz="2800" dirty="0" smtClean="0"/>
          </a:p>
          <a:p>
            <a:r>
              <a:rPr lang="en-GB" sz="2800" dirty="0" smtClean="0"/>
              <a:t>			    </a:t>
            </a:r>
            <a:r>
              <a:rPr lang="en-GB" sz="2800" b="1" dirty="0" smtClean="0">
                <a:solidFill>
                  <a:srgbClr val="0070C0"/>
                </a:solidFill>
              </a:rPr>
              <a:t>Semantic memory</a:t>
            </a:r>
          </a:p>
          <a:p>
            <a:endParaRPr lang="en-GB" sz="2800" dirty="0" smtClean="0"/>
          </a:p>
          <a:p>
            <a:endParaRPr lang="en-GB" sz="2800" b="1" dirty="0" smtClean="0">
              <a:solidFill>
                <a:srgbClr val="0070C0"/>
              </a:solidFill>
            </a:endParaRPr>
          </a:p>
          <a:p>
            <a:r>
              <a:rPr lang="en-GB" sz="2800" b="1" dirty="0" smtClean="0">
                <a:solidFill>
                  <a:srgbClr val="0070C0"/>
                </a:solidFill>
              </a:rPr>
              <a:t>Working memory</a:t>
            </a:r>
          </a:p>
          <a:p>
            <a:endParaRPr lang="en-GB" sz="2800" b="1" dirty="0" smtClean="0">
              <a:solidFill>
                <a:srgbClr val="0070C0"/>
              </a:solidFill>
            </a:endParaRPr>
          </a:p>
          <a:p>
            <a:endParaRPr lang="en-GB" sz="2800" b="1" dirty="0" smtClean="0">
              <a:solidFill>
                <a:srgbClr val="0070C0"/>
              </a:solidFill>
            </a:endParaRPr>
          </a:p>
          <a:p>
            <a:r>
              <a:rPr lang="en-GB" sz="2800" b="1" dirty="0" smtClean="0">
                <a:solidFill>
                  <a:srgbClr val="0070C0"/>
                </a:solidFill>
              </a:rPr>
              <a:t>		         Procedural memory </a:t>
            </a:r>
            <a:endParaRPr lang="en-GB" sz="2800" dirty="0"/>
          </a:p>
        </p:txBody>
      </p:sp>
      <p:sp>
        <p:nvSpPr>
          <p:cNvPr id="25602" name="Rectangle 2"/>
          <p:cNvSpPr>
            <a:spLocks noGrp="1" noChangeArrowheads="1"/>
          </p:cNvSpPr>
          <p:nvPr>
            <p:ph type="title"/>
          </p:nvPr>
        </p:nvSpPr>
        <p:spPr/>
        <p:txBody>
          <a:bodyPr/>
          <a:lstStyle/>
          <a:p>
            <a:r>
              <a:rPr lang="en-GB" sz="3600" dirty="0" smtClean="0"/>
              <a:t>Memory</a:t>
            </a:r>
            <a:endParaRPr lang="en-GB" sz="3600" dirty="0"/>
          </a:p>
        </p:txBody>
      </p:sp>
      <p:pic>
        <p:nvPicPr>
          <p:cNvPr id="4" name="Picture 8" descr="C:\Users\rpeters.IC\AppData\Local\Microsoft\Windows\Temporary Internet Files\Content.IE5\G4MUK552\MM900354716[1].gif"/>
          <p:cNvPicPr>
            <a:picLocks noChangeAspect="1" noChangeArrowheads="1" noCrop="1"/>
          </p:cNvPicPr>
          <p:nvPr/>
        </p:nvPicPr>
        <p:blipFill>
          <a:blip r:embed="rId4" cstate="print"/>
          <a:srcRect/>
          <a:stretch>
            <a:fillRect/>
          </a:stretch>
        </p:blipFill>
        <p:spPr bwMode="auto">
          <a:xfrm>
            <a:off x="3851920" y="188641"/>
            <a:ext cx="1800200" cy="1720780"/>
          </a:xfrm>
          <a:prstGeom prst="rect">
            <a:avLst/>
          </a:prstGeom>
          <a:noFill/>
        </p:spPr>
      </p:pic>
      <p:pic>
        <p:nvPicPr>
          <p:cNvPr id="5" name="Picture 9" descr="C:\Users\rpeters.IC\AppData\Local\Microsoft\Windows\Temporary Internet Files\Content.IE5\H612ORWU\MP900405290[1].jpg"/>
          <p:cNvPicPr>
            <a:picLocks noChangeAspect="1" noChangeArrowheads="1"/>
          </p:cNvPicPr>
          <p:nvPr/>
        </p:nvPicPr>
        <p:blipFill>
          <a:blip r:embed="rId5" cstate="print"/>
          <a:srcRect/>
          <a:stretch>
            <a:fillRect/>
          </a:stretch>
        </p:blipFill>
        <p:spPr bwMode="auto">
          <a:xfrm>
            <a:off x="899592" y="2348880"/>
            <a:ext cx="1944216" cy="1714194"/>
          </a:xfrm>
          <a:prstGeom prst="rect">
            <a:avLst/>
          </a:prstGeom>
          <a:noFill/>
        </p:spPr>
      </p:pic>
      <p:pic>
        <p:nvPicPr>
          <p:cNvPr id="58370" name="Picture 2" descr="C:\Users\rpeters.IC\AppData\Local\Microsoft\Windows\Temporary Internet Files\Content.IE5\G4MUK552\MC900413474[1].wmf"/>
          <p:cNvPicPr>
            <a:picLocks noChangeAspect="1" noChangeArrowheads="1"/>
          </p:cNvPicPr>
          <p:nvPr/>
        </p:nvPicPr>
        <p:blipFill>
          <a:blip r:embed="rId6" cstate="print"/>
          <a:srcRect/>
          <a:stretch>
            <a:fillRect/>
          </a:stretch>
        </p:blipFill>
        <p:spPr bwMode="auto">
          <a:xfrm>
            <a:off x="755576" y="5373216"/>
            <a:ext cx="1712716" cy="12961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27584" y="692696"/>
            <a:ext cx="7543800" cy="638175"/>
          </a:xfrm>
        </p:spPr>
        <p:txBody>
          <a:bodyPr/>
          <a:lstStyle/>
          <a:p>
            <a:r>
              <a:rPr lang="en-GB" sz="3600" dirty="0" smtClean="0"/>
              <a:t>Memory change with ageing</a:t>
            </a:r>
            <a:endParaRPr lang="en-GB" sz="3600" dirty="0"/>
          </a:p>
        </p:txBody>
      </p:sp>
      <p:sp>
        <p:nvSpPr>
          <p:cNvPr id="80899" name="Rectangle 3"/>
          <p:cNvSpPr>
            <a:spLocks noGrp="1" noChangeArrowheads="1"/>
          </p:cNvSpPr>
          <p:nvPr>
            <p:ph type="body" idx="1"/>
          </p:nvPr>
        </p:nvSpPr>
        <p:spPr>
          <a:xfrm>
            <a:off x="838200" y="1556792"/>
            <a:ext cx="7543800" cy="4844008"/>
          </a:xfrm>
        </p:spPr>
        <p:txBody>
          <a:bodyPr/>
          <a:lstStyle/>
          <a:p>
            <a:r>
              <a:rPr lang="en-GB" sz="2400" dirty="0" smtClean="0">
                <a:solidFill>
                  <a:srgbClr val="0070C0"/>
                </a:solidFill>
              </a:rPr>
              <a:t>Episodic memory</a:t>
            </a:r>
          </a:p>
          <a:p>
            <a:pPr>
              <a:buFont typeface="Arial" pitchFamily="34" charset="0"/>
              <a:buNone/>
            </a:pPr>
            <a:r>
              <a:rPr lang="en-GB" sz="2400" dirty="0" smtClean="0"/>
              <a:t>Decline from middle age onwards</a:t>
            </a:r>
          </a:p>
          <a:p>
            <a:pPr>
              <a:buFont typeface="Arial" pitchFamily="34" charset="0"/>
              <a:buNone/>
            </a:pPr>
            <a:r>
              <a:rPr lang="en-GB" sz="2400" dirty="0" smtClean="0"/>
              <a:t>Recall worse than recognition</a:t>
            </a:r>
            <a:r>
              <a:rPr lang="en-GB" sz="2400" dirty="0" smtClean="0">
                <a:solidFill>
                  <a:srgbClr val="0070C0"/>
                </a:solidFill>
              </a:rPr>
              <a:t>			</a:t>
            </a:r>
          </a:p>
          <a:p>
            <a:endParaRPr lang="en-GB" sz="2400" dirty="0" smtClean="0">
              <a:solidFill>
                <a:srgbClr val="0070C0"/>
              </a:solidFill>
            </a:endParaRPr>
          </a:p>
          <a:p>
            <a:r>
              <a:rPr lang="en-GB" sz="2400" dirty="0" smtClean="0">
                <a:solidFill>
                  <a:srgbClr val="0070C0"/>
                </a:solidFill>
              </a:rPr>
              <a:t>Semantic memory</a:t>
            </a:r>
          </a:p>
          <a:p>
            <a:r>
              <a:rPr lang="en-GB" sz="2400" dirty="0" smtClean="0">
                <a:solidFill>
                  <a:schemeClr val="tx1">
                    <a:lumMod val="75000"/>
                  </a:schemeClr>
                </a:solidFill>
              </a:rPr>
              <a:t>Increase with ageing </a:t>
            </a:r>
          </a:p>
          <a:p>
            <a:endParaRPr lang="en-GB" sz="2400" dirty="0" smtClean="0">
              <a:solidFill>
                <a:schemeClr val="tx1">
                  <a:lumMod val="75000"/>
                </a:schemeClr>
              </a:solidFill>
            </a:endParaRPr>
          </a:p>
          <a:p>
            <a:endParaRPr lang="en-GB" sz="2400" dirty="0" smtClean="0">
              <a:solidFill>
                <a:schemeClr val="tx1">
                  <a:lumMod val="75000"/>
                </a:schemeClr>
              </a:solidFill>
            </a:endParaRPr>
          </a:p>
          <a:p>
            <a:r>
              <a:rPr lang="en-GB" sz="2400" dirty="0" smtClean="0">
                <a:solidFill>
                  <a:srgbClr val="0070C0"/>
                </a:solidFill>
              </a:rPr>
              <a:t>Working memory </a:t>
            </a:r>
          </a:p>
          <a:p>
            <a:r>
              <a:rPr lang="en-GB" sz="2400" dirty="0" smtClean="0">
                <a:solidFill>
                  <a:schemeClr val="tx1">
                    <a:lumMod val="75000"/>
                  </a:schemeClr>
                </a:solidFill>
              </a:rPr>
              <a:t>Executive function </a:t>
            </a:r>
            <a:endParaRPr lang="en-GB" sz="2400" dirty="0" smtClean="0"/>
          </a:p>
          <a:p>
            <a:r>
              <a:rPr lang="en-GB" sz="2400" dirty="0" smtClean="0">
                <a:solidFill>
                  <a:srgbClr val="0070C0"/>
                </a:solidFill>
              </a:rPr>
              <a:t>		</a:t>
            </a:r>
            <a:endParaRPr lang="en-GB" sz="2000" dirty="0" smtClean="0">
              <a:solidFill>
                <a:schemeClr val="tx1">
                  <a:lumMod val="75000"/>
                </a:schemeClr>
              </a:solidFill>
            </a:endParaRPr>
          </a:p>
          <a:p>
            <a:pPr>
              <a:buFont typeface="Arial" pitchFamily="34" charset="0"/>
              <a:buChar char="•"/>
            </a:pPr>
            <a:endParaRPr lang="en-GB" sz="2400" dirty="0">
              <a:solidFill>
                <a:srgbClr val="FF3399"/>
              </a:solidFill>
            </a:endParaRPr>
          </a:p>
        </p:txBody>
      </p:sp>
      <p:pic>
        <p:nvPicPr>
          <p:cNvPr id="2056" name="Picture 8" descr="C:\Users\rpeters.IC\AppData\Local\Microsoft\Windows\Temporary Internet Files\Content.IE5\G4MUK552\MC900383560[1].wmf"/>
          <p:cNvPicPr>
            <a:picLocks noChangeAspect="1" noChangeArrowheads="1"/>
          </p:cNvPicPr>
          <p:nvPr/>
        </p:nvPicPr>
        <p:blipFill>
          <a:blip r:embed="rId3" cstate="print"/>
          <a:srcRect/>
          <a:stretch>
            <a:fillRect/>
          </a:stretch>
        </p:blipFill>
        <p:spPr bwMode="auto">
          <a:xfrm>
            <a:off x="3779912" y="5108052"/>
            <a:ext cx="1080120" cy="152804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9552" y="1556792"/>
            <a:ext cx="8424936" cy="4539208"/>
          </a:xfrm>
        </p:spPr>
        <p:txBody>
          <a:bodyPr/>
          <a:lstStyle/>
          <a:p>
            <a:pPr>
              <a:lnSpc>
                <a:spcPct val="90000"/>
              </a:lnSpc>
              <a:buFont typeface="Wingdings" pitchFamily="2" charset="2"/>
              <a:buNone/>
            </a:pPr>
            <a:r>
              <a:rPr lang="en-GB" sz="2800" dirty="0"/>
              <a:t>	</a:t>
            </a:r>
            <a:r>
              <a:rPr lang="en-GB" sz="2400" dirty="0"/>
              <a:t>‘Multidimensional construct […] variety loosely related higher order cognitive processes including initiation, planning, hypothesis generation, cognitive flexibility, decision making, regulation, judgement, feed-back utilization and self perception that are necessary for effective and contextually appropriate behaviour.’ </a:t>
            </a:r>
            <a:r>
              <a:rPr lang="en-GB" sz="2400" dirty="0" smtClean="0"/>
              <a:t/>
            </a:r>
            <a:br>
              <a:rPr lang="en-GB" sz="2400" dirty="0" smtClean="0"/>
            </a:br>
            <a:r>
              <a:rPr lang="en-GB" sz="1200" dirty="0" smtClean="0"/>
              <a:t>(</a:t>
            </a:r>
            <a:r>
              <a:rPr lang="en-GB" sz="1200" dirty="0" err="1"/>
              <a:t>Spreen</a:t>
            </a:r>
            <a:r>
              <a:rPr lang="en-GB" sz="1200" dirty="0"/>
              <a:t> &amp; Strauss 1998)</a:t>
            </a:r>
          </a:p>
          <a:p>
            <a:pPr>
              <a:lnSpc>
                <a:spcPct val="90000"/>
              </a:lnSpc>
              <a:buFont typeface="Wingdings" pitchFamily="2" charset="2"/>
              <a:buNone/>
            </a:pPr>
            <a:endParaRPr lang="en-GB" sz="2400" dirty="0"/>
          </a:p>
          <a:p>
            <a:pPr>
              <a:lnSpc>
                <a:spcPct val="90000"/>
              </a:lnSpc>
            </a:pPr>
            <a:r>
              <a:rPr lang="en-GB" sz="2400" dirty="0"/>
              <a:t>Everyday short term (working) memory is a subordinate </a:t>
            </a:r>
            <a:r>
              <a:rPr lang="en-GB" sz="2400" dirty="0" smtClean="0"/>
              <a:t>component </a:t>
            </a:r>
            <a:r>
              <a:rPr lang="en-GB" sz="2400" dirty="0"/>
              <a:t>of executive function.</a:t>
            </a:r>
          </a:p>
          <a:p>
            <a:pPr>
              <a:lnSpc>
                <a:spcPct val="90000"/>
              </a:lnSpc>
            </a:pPr>
            <a:endParaRPr lang="en-GB" sz="2400" dirty="0" smtClean="0"/>
          </a:p>
          <a:p>
            <a:pPr>
              <a:lnSpc>
                <a:spcPct val="90000"/>
              </a:lnSpc>
            </a:pPr>
            <a:r>
              <a:rPr lang="en-GB" sz="2400" i="1" dirty="0" smtClean="0"/>
              <a:t>Example test: </a:t>
            </a:r>
            <a:r>
              <a:rPr lang="en-GB" sz="2400" i="1" dirty="0"/>
              <a:t>Wisconsin card sorting test</a:t>
            </a:r>
            <a:r>
              <a:rPr lang="en-GB" sz="2800" dirty="0"/>
              <a:t/>
            </a:r>
            <a:br>
              <a:rPr lang="en-GB" sz="2800" dirty="0"/>
            </a:br>
            <a:endParaRPr lang="en-GB" sz="2800" dirty="0"/>
          </a:p>
        </p:txBody>
      </p:sp>
      <p:sp>
        <p:nvSpPr>
          <p:cNvPr id="3" name="Rectangle 2"/>
          <p:cNvSpPr>
            <a:spLocks noGrp="1" noChangeArrowheads="1"/>
          </p:cNvSpPr>
          <p:nvPr>
            <p:ph type="title"/>
          </p:nvPr>
        </p:nvSpPr>
        <p:spPr>
          <a:xfrm>
            <a:off x="827584" y="692696"/>
            <a:ext cx="7543800" cy="638175"/>
          </a:xfrm>
        </p:spPr>
        <p:txBody>
          <a:bodyPr/>
          <a:lstStyle/>
          <a:p>
            <a:r>
              <a:rPr lang="en-GB" sz="3600" dirty="0" smtClean="0">
                <a:solidFill>
                  <a:srgbClr val="C00000"/>
                </a:solidFill>
              </a:rPr>
              <a:t>Executive function</a:t>
            </a:r>
            <a:endParaRPr lang="en-GB" sz="3600" dirty="0">
              <a:solidFill>
                <a:srgbClr val="C00000"/>
              </a:solidFill>
            </a:endParaRPr>
          </a:p>
        </p:txBody>
      </p:sp>
      <p:grpSp>
        <p:nvGrpSpPr>
          <p:cNvPr id="38" name="Group 37"/>
          <p:cNvGrpSpPr/>
          <p:nvPr/>
        </p:nvGrpSpPr>
        <p:grpSpPr>
          <a:xfrm>
            <a:off x="539552" y="1628800"/>
            <a:ext cx="7848872" cy="4752528"/>
            <a:chOff x="467544" y="1628800"/>
            <a:chExt cx="7920880" cy="4752528"/>
          </a:xfrm>
        </p:grpSpPr>
        <p:sp>
          <p:nvSpPr>
            <p:cNvPr id="4" name="Rectangle 3"/>
            <p:cNvSpPr/>
            <p:nvPr/>
          </p:nvSpPr>
          <p:spPr bwMode="auto">
            <a:xfrm>
              <a:off x="467544" y="1628800"/>
              <a:ext cx="7920880" cy="42484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37" name="Group 36"/>
            <p:cNvGrpSpPr/>
            <p:nvPr/>
          </p:nvGrpSpPr>
          <p:grpSpPr>
            <a:xfrm>
              <a:off x="683568" y="1772816"/>
              <a:ext cx="7209184" cy="4608512"/>
              <a:chOff x="683568" y="1772816"/>
              <a:chExt cx="7209184" cy="4608512"/>
            </a:xfrm>
          </p:grpSpPr>
          <p:sp>
            <p:nvSpPr>
              <p:cNvPr id="28" name="Rectangle 27"/>
              <p:cNvSpPr/>
              <p:nvPr/>
            </p:nvSpPr>
            <p:spPr bwMode="auto">
              <a:xfrm>
                <a:off x="2771800" y="1916832"/>
                <a:ext cx="1440160" cy="2088232"/>
              </a:xfrm>
              <a:prstGeom prst="rect">
                <a:avLst/>
              </a:prstGeom>
              <a:solidFill>
                <a:schemeClr val="bg1"/>
              </a:solidFill>
              <a:ln w="9525" cap="flat" cmpd="sng" algn="ctr">
                <a:solidFill>
                  <a:srgbClr val="0404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6" name="Rectangle 25"/>
              <p:cNvSpPr/>
              <p:nvPr/>
            </p:nvSpPr>
            <p:spPr bwMode="auto">
              <a:xfrm>
                <a:off x="6452592" y="1925216"/>
                <a:ext cx="1440160" cy="2088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p:txBody>
          </p:sp>
          <p:grpSp>
            <p:nvGrpSpPr>
              <p:cNvPr id="29" name="Group 28"/>
              <p:cNvGrpSpPr/>
              <p:nvPr/>
            </p:nvGrpSpPr>
            <p:grpSpPr>
              <a:xfrm>
                <a:off x="683568" y="1772816"/>
                <a:ext cx="1440160" cy="2088232"/>
                <a:chOff x="683568" y="1772816"/>
                <a:chExt cx="1440160" cy="2088232"/>
              </a:xfrm>
            </p:grpSpPr>
            <p:sp>
              <p:nvSpPr>
                <p:cNvPr id="5" name="Rectangle 4"/>
                <p:cNvSpPr/>
                <p:nvPr/>
              </p:nvSpPr>
              <p:spPr bwMode="auto">
                <a:xfrm>
                  <a:off x="683568" y="1772816"/>
                  <a:ext cx="1440160" cy="2088232"/>
                </a:xfrm>
                <a:prstGeom prst="rect">
                  <a:avLst/>
                </a:prstGeom>
                <a:solidFill>
                  <a:schemeClr val="bg1"/>
                </a:solidFill>
                <a:ln w="9525" cap="flat" cmpd="sng" algn="ctr">
                  <a:solidFill>
                    <a:srgbClr val="0404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6" name="Isosceles Triangle 5"/>
                <p:cNvSpPr/>
                <p:nvPr/>
              </p:nvSpPr>
              <p:spPr bwMode="auto">
                <a:xfrm>
                  <a:off x="1259632" y="2348880"/>
                  <a:ext cx="288032" cy="360040"/>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7" name="Rectangle 6"/>
              <p:cNvSpPr/>
              <p:nvPr/>
            </p:nvSpPr>
            <p:spPr bwMode="auto">
              <a:xfrm>
                <a:off x="2699792" y="1772816"/>
                <a:ext cx="1440160" cy="2088232"/>
              </a:xfrm>
              <a:prstGeom prst="rect">
                <a:avLst/>
              </a:prstGeom>
              <a:solidFill>
                <a:schemeClr val="bg1"/>
              </a:solidFill>
              <a:ln w="9525" cap="flat" cmpd="sng" algn="ctr">
                <a:solidFill>
                  <a:srgbClr val="0404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 name="5-Point Star 7"/>
              <p:cNvSpPr/>
              <p:nvPr/>
            </p:nvSpPr>
            <p:spPr bwMode="auto">
              <a:xfrm>
                <a:off x="2915816" y="2204864"/>
                <a:ext cx="360040" cy="360040"/>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nvGrpSpPr>
              <p:cNvPr id="32" name="Group 31"/>
              <p:cNvGrpSpPr/>
              <p:nvPr/>
            </p:nvGrpSpPr>
            <p:grpSpPr>
              <a:xfrm>
                <a:off x="5868144" y="2060848"/>
                <a:ext cx="1440160" cy="2088232"/>
                <a:chOff x="6452592" y="1925216"/>
                <a:chExt cx="1440160" cy="2088232"/>
              </a:xfrm>
            </p:grpSpPr>
            <p:sp>
              <p:nvSpPr>
                <p:cNvPr id="22" name="Rectangle 21"/>
                <p:cNvSpPr/>
                <p:nvPr/>
              </p:nvSpPr>
              <p:spPr bwMode="auto">
                <a:xfrm>
                  <a:off x="6452592" y="1925216"/>
                  <a:ext cx="1440160" cy="2088232"/>
                </a:xfrm>
                <a:prstGeom prst="rect">
                  <a:avLst/>
                </a:prstGeom>
                <a:solidFill>
                  <a:schemeClr val="bg1"/>
                </a:solidFill>
                <a:ln w="9525" cap="flat" cmpd="sng" algn="ctr">
                  <a:solidFill>
                    <a:srgbClr val="0404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23" name="Cross 22"/>
                <p:cNvSpPr/>
                <p:nvPr/>
              </p:nvSpPr>
              <p:spPr bwMode="auto">
                <a:xfrm>
                  <a:off x="6660232" y="2420888"/>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 name="Cross 23"/>
                <p:cNvSpPr/>
                <p:nvPr/>
              </p:nvSpPr>
              <p:spPr bwMode="auto">
                <a:xfrm>
                  <a:off x="7236296" y="2420888"/>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 name="Cross 24"/>
                <p:cNvSpPr/>
                <p:nvPr/>
              </p:nvSpPr>
              <p:spPr bwMode="auto">
                <a:xfrm>
                  <a:off x="6660232" y="3140968"/>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1" name="Cross 30"/>
                <p:cNvSpPr/>
                <p:nvPr/>
              </p:nvSpPr>
              <p:spPr bwMode="auto">
                <a:xfrm>
                  <a:off x="7236296" y="3140968"/>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9" name="5-Point Star 8"/>
              <p:cNvSpPr/>
              <p:nvPr/>
            </p:nvSpPr>
            <p:spPr bwMode="auto">
              <a:xfrm>
                <a:off x="3419872" y="2852936"/>
                <a:ext cx="360040" cy="432048"/>
              </a:xfrm>
              <a:prstGeom prst="star5">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3" name="Rectangle 32"/>
              <p:cNvSpPr/>
              <p:nvPr/>
            </p:nvSpPr>
            <p:spPr bwMode="auto">
              <a:xfrm>
                <a:off x="3851920" y="4293096"/>
                <a:ext cx="1440160" cy="2088232"/>
              </a:xfrm>
              <a:prstGeom prst="rect">
                <a:avLst/>
              </a:prstGeom>
              <a:solidFill>
                <a:schemeClr val="bg1"/>
              </a:solidFill>
              <a:ln w="9525" cap="flat" cmpd="sng" algn="ctr">
                <a:solidFill>
                  <a:srgbClr val="0404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p:txBody>
          </p:sp>
          <p:grpSp>
            <p:nvGrpSpPr>
              <p:cNvPr id="30" name="Group 29"/>
              <p:cNvGrpSpPr/>
              <p:nvPr/>
            </p:nvGrpSpPr>
            <p:grpSpPr>
              <a:xfrm>
                <a:off x="4644008" y="1772816"/>
                <a:ext cx="1440160" cy="2088232"/>
                <a:chOff x="6732240" y="1772816"/>
                <a:chExt cx="1440160" cy="2088232"/>
              </a:xfrm>
            </p:grpSpPr>
            <p:sp>
              <p:nvSpPr>
                <p:cNvPr id="10" name="Rectangle 9"/>
                <p:cNvSpPr/>
                <p:nvPr/>
              </p:nvSpPr>
              <p:spPr bwMode="auto">
                <a:xfrm>
                  <a:off x="6732240" y="1772816"/>
                  <a:ext cx="1440160" cy="2088232"/>
                </a:xfrm>
                <a:prstGeom prst="rect">
                  <a:avLst/>
                </a:prstGeom>
                <a:solidFill>
                  <a:schemeClr val="bg1"/>
                </a:solidFill>
                <a:ln w="9525" cap="flat" cmpd="sng" algn="ctr">
                  <a:solidFill>
                    <a:srgbClr val="0404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11" name="Cross 10"/>
                <p:cNvSpPr/>
                <p:nvPr/>
              </p:nvSpPr>
              <p:spPr bwMode="auto">
                <a:xfrm>
                  <a:off x="6948264" y="2276872"/>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 name="Cross 13"/>
                <p:cNvSpPr/>
                <p:nvPr/>
              </p:nvSpPr>
              <p:spPr bwMode="auto">
                <a:xfrm>
                  <a:off x="7524328" y="2276872"/>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 name="Cross 14"/>
                <p:cNvSpPr/>
                <p:nvPr/>
              </p:nvSpPr>
              <p:spPr bwMode="auto">
                <a:xfrm>
                  <a:off x="7236296" y="2996952"/>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sp>
            <p:nvSpPr>
              <p:cNvPr id="16" name="Rectangle 15"/>
              <p:cNvSpPr/>
              <p:nvPr/>
            </p:nvSpPr>
            <p:spPr bwMode="auto">
              <a:xfrm>
                <a:off x="3707904" y="4149080"/>
                <a:ext cx="1440160" cy="2088232"/>
              </a:xfrm>
              <a:prstGeom prst="rect">
                <a:avLst/>
              </a:prstGeom>
              <a:solidFill>
                <a:schemeClr val="bg1"/>
              </a:solidFill>
              <a:ln w="9525" cap="flat" cmpd="sng" algn="ctr">
                <a:solidFill>
                  <a:srgbClr val="04040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17" name="Oval 16"/>
              <p:cNvSpPr/>
              <p:nvPr/>
            </p:nvSpPr>
            <p:spPr bwMode="auto">
              <a:xfrm>
                <a:off x="3923928" y="4437112"/>
                <a:ext cx="288032" cy="288032"/>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8" name="Oval 17"/>
              <p:cNvSpPr/>
              <p:nvPr/>
            </p:nvSpPr>
            <p:spPr bwMode="auto">
              <a:xfrm>
                <a:off x="4644008" y="4437112"/>
                <a:ext cx="288032" cy="288032"/>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9" name="Oval 18"/>
              <p:cNvSpPr/>
              <p:nvPr/>
            </p:nvSpPr>
            <p:spPr bwMode="auto">
              <a:xfrm>
                <a:off x="4644008" y="5517232"/>
                <a:ext cx="288032" cy="288032"/>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0" name="Oval 19"/>
              <p:cNvSpPr/>
              <p:nvPr/>
            </p:nvSpPr>
            <p:spPr bwMode="auto">
              <a:xfrm>
                <a:off x="3923928" y="5517232"/>
                <a:ext cx="288032" cy="288032"/>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4" name="Cross 33"/>
              <p:cNvSpPr/>
              <p:nvPr/>
            </p:nvSpPr>
            <p:spPr bwMode="auto">
              <a:xfrm>
                <a:off x="7380312" y="2276872"/>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35" name="Cross 34"/>
              <p:cNvSpPr/>
              <p:nvPr/>
            </p:nvSpPr>
            <p:spPr bwMode="auto">
              <a:xfrm>
                <a:off x="7380312" y="3356992"/>
                <a:ext cx="360040" cy="360040"/>
              </a:xfrm>
              <a:prstGeom prst="plus">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Stroop</a:t>
            </a:r>
            <a:r>
              <a:rPr lang="en-GB" dirty="0" smtClean="0"/>
              <a:t> test</a:t>
            </a:r>
            <a:endParaRPr lang="en-GB" dirty="0"/>
          </a:p>
        </p:txBody>
      </p:sp>
      <p:sp>
        <p:nvSpPr>
          <p:cNvPr id="3" name="Content Placeholder 2"/>
          <p:cNvSpPr>
            <a:spLocks noGrp="1"/>
          </p:cNvSpPr>
          <p:nvPr>
            <p:ph idx="1"/>
          </p:nvPr>
        </p:nvSpPr>
        <p:spPr>
          <a:xfrm>
            <a:off x="827584" y="1700808"/>
            <a:ext cx="1861592" cy="4699992"/>
          </a:xfrm>
        </p:spPr>
        <p:txBody>
          <a:bodyPr/>
          <a:lstStyle/>
          <a:p>
            <a:pPr>
              <a:spcBef>
                <a:spcPts val="0"/>
              </a:spcBef>
            </a:pPr>
            <a:r>
              <a:rPr lang="en-GB" sz="2800" dirty="0" smtClean="0"/>
              <a:t>Red</a:t>
            </a:r>
          </a:p>
          <a:p>
            <a:pPr>
              <a:spcBef>
                <a:spcPts val="0"/>
              </a:spcBef>
            </a:pPr>
            <a:endParaRPr lang="en-GB" sz="2800" dirty="0" smtClean="0"/>
          </a:p>
          <a:p>
            <a:pPr>
              <a:spcBef>
                <a:spcPts val="0"/>
              </a:spcBef>
            </a:pPr>
            <a:r>
              <a:rPr lang="en-GB" sz="2800" dirty="0" smtClean="0"/>
              <a:t>Blue </a:t>
            </a:r>
          </a:p>
          <a:p>
            <a:pPr>
              <a:spcBef>
                <a:spcPts val="0"/>
              </a:spcBef>
            </a:pPr>
            <a:endParaRPr lang="en-GB" sz="2800" dirty="0" smtClean="0"/>
          </a:p>
          <a:p>
            <a:pPr>
              <a:spcBef>
                <a:spcPts val="0"/>
              </a:spcBef>
            </a:pPr>
            <a:r>
              <a:rPr lang="en-GB" sz="2800" dirty="0" smtClean="0"/>
              <a:t>Green </a:t>
            </a:r>
          </a:p>
          <a:p>
            <a:pPr>
              <a:spcBef>
                <a:spcPts val="0"/>
              </a:spcBef>
            </a:pPr>
            <a:endParaRPr lang="en-GB" sz="2800" dirty="0" smtClean="0"/>
          </a:p>
          <a:p>
            <a:pPr>
              <a:spcBef>
                <a:spcPts val="0"/>
              </a:spcBef>
            </a:pPr>
            <a:r>
              <a:rPr lang="en-GB" sz="2800" dirty="0" smtClean="0"/>
              <a:t>Blue </a:t>
            </a:r>
          </a:p>
          <a:p>
            <a:pPr>
              <a:spcBef>
                <a:spcPts val="0"/>
              </a:spcBef>
            </a:pPr>
            <a:endParaRPr lang="en-GB" sz="2800" dirty="0" smtClean="0"/>
          </a:p>
          <a:p>
            <a:pPr>
              <a:spcBef>
                <a:spcPts val="0"/>
              </a:spcBef>
            </a:pPr>
            <a:r>
              <a:rPr lang="en-GB" sz="2800" dirty="0" smtClean="0"/>
              <a:t>Yellow </a:t>
            </a:r>
          </a:p>
        </p:txBody>
      </p:sp>
      <p:sp>
        <p:nvSpPr>
          <p:cNvPr id="4" name="TextBox 3"/>
          <p:cNvSpPr txBox="1"/>
          <p:nvPr/>
        </p:nvSpPr>
        <p:spPr>
          <a:xfrm>
            <a:off x="3779912" y="1700808"/>
            <a:ext cx="1800200" cy="3970318"/>
          </a:xfrm>
          <a:prstGeom prst="rect">
            <a:avLst/>
          </a:prstGeom>
          <a:noFill/>
        </p:spPr>
        <p:txBody>
          <a:bodyPr wrap="square" rtlCol="0">
            <a:spAutoFit/>
          </a:bodyPr>
          <a:lstStyle/>
          <a:p>
            <a:r>
              <a:rPr lang="en-GB" sz="2800" b="1" i="0" dirty="0" smtClean="0">
                <a:solidFill>
                  <a:srgbClr val="00B050"/>
                </a:solidFill>
                <a:latin typeface="+mn-lt"/>
              </a:rPr>
              <a:t>X</a:t>
            </a:r>
          </a:p>
          <a:p>
            <a:endParaRPr lang="en-GB" sz="2800" b="1" i="0" dirty="0" smtClean="0">
              <a:latin typeface="+mn-lt"/>
            </a:endParaRPr>
          </a:p>
          <a:p>
            <a:r>
              <a:rPr lang="en-GB" sz="2800" b="1" i="0" dirty="0" smtClean="0">
                <a:solidFill>
                  <a:schemeClr val="tx2">
                    <a:lumMod val="60000"/>
                    <a:lumOff val="40000"/>
                  </a:schemeClr>
                </a:solidFill>
                <a:latin typeface="+mn-lt"/>
              </a:rPr>
              <a:t>X</a:t>
            </a:r>
          </a:p>
          <a:p>
            <a:endParaRPr lang="en-GB" sz="2800" b="1" i="0" dirty="0" smtClean="0">
              <a:latin typeface="+mn-lt"/>
            </a:endParaRPr>
          </a:p>
          <a:p>
            <a:r>
              <a:rPr lang="en-GB" sz="2800" b="1" i="0" dirty="0" smtClean="0">
                <a:solidFill>
                  <a:srgbClr val="FF0000"/>
                </a:solidFill>
                <a:latin typeface="+mn-lt"/>
              </a:rPr>
              <a:t>X</a:t>
            </a:r>
          </a:p>
          <a:p>
            <a:endParaRPr lang="en-GB" sz="2800" b="1" i="0" dirty="0" smtClean="0">
              <a:latin typeface="+mn-lt"/>
            </a:endParaRPr>
          </a:p>
          <a:p>
            <a:r>
              <a:rPr lang="en-GB" sz="2800" b="1" i="0" dirty="0" smtClean="0">
                <a:solidFill>
                  <a:srgbClr val="FFC000"/>
                </a:solidFill>
                <a:latin typeface="+mn-lt"/>
              </a:rPr>
              <a:t>X</a:t>
            </a:r>
          </a:p>
          <a:p>
            <a:endParaRPr lang="en-GB" sz="2800" b="1" i="0" dirty="0" smtClean="0">
              <a:latin typeface="+mn-lt"/>
            </a:endParaRPr>
          </a:p>
          <a:p>
            <a:r>
              <a:rPr lang="en-GB" sz="2800" b="1" i="0" dirty="0" smtClean="0">
                <a:solidFill>
                  <a:srgbClr val="FF0000"/>
                </a:solidFill>
                <a:latin typeface="+mn-lt"/>
              </a:rPr>
              <a:t>X</a:t>
            </a:r>
            <a:endParaRPr lang="en-GB" sz="2800" b="1" i="0" dirty="0">
              <a:solidFill>
                <a:srgbClr val="FF0000"/>
              </a:solidFill>
              <a:latin typeface="+mn-lt"/>
            </a:endParaRPr>
          </a:p>
        </p:txBody>
      </p:sp>
      <p:sp>
        <p:nvSpPr>
          <p:cNvPr id="5" name="TextBox 4"/>
          <p:cNvSpPr txBox="1"/>
          <p:nvPr/>
        </p:nvSpPr>
        <p:spPr>
          <a:xfrm>
            <a:off x="5868144" y="1628800"/>
            <a:ext cx="2376264" cy="3970318"/>
          </a:xfrm>
          <a:prstGeom prst="rect">
            <a:avLst/>
          </a:prstGeom>
          <a:noFill/>
        </p:spPr>
        <p:txBody>
          <a:bodyPr wrap="square" rtlCol="0">
            <a:spAutoFit/>
          </a:bodyPr>
          <a:lstStyle/>
          <a:p>
            <a:r>
              <a:rPr lang="en-GB" sz="2800" i="0" dirty="0" smtClean="0">
                <a:solidFill>
                  <a:srgbClr val="FF0000"/>
                </a:solidFill>
                <a:latin typeface="+mn-lt"/>
              </a:rPr>
              <a:t>Green</a:t>
            </a:r>
            <a:r>
              <a:rPr lang="en-GB" sz="2800" i="0" dirty="0" smtClean="0">
                <a:latin typeface="+mn-lt"/>
              </a:rPr>
              <a:t> </a:t>
            </a:r>
          </a:p>
          <a:p>
            <a:endParaRPr lang="en-GB" sz="2800" i="0" dirty="0" smtClean="0">
              <a:latin typeface="+mn-lt"/>
            </a:endParaRPr>
          </a:p>
          <a:p>
            <a:r>
              <a:rPr lang="en-GB" sz="2800" i="0" dirty="0" smtClean="0">
                <a:solidFill>
                  <a:schemeClr val="tx2">
                    <a:lumMod val="60000"/>
                    <a:lumOff val="40000"/>
                  </a:schemeClr>
                </a:solidFill>
                <a:latin typeface="+mn-lt"/>
              </a:rPr>
              <a:t>Yellow</a:t>
            </a:r>
            <a:r>
              <a:rPr lang="en-GB" sz="2800" i="0" dirty="0" smtClean="0">
                <a:latin typeface="+mn-lt"/>
              </a:rPr>
              <a:t> </a:t>
            </a:r>
          </a:p>
          <a:p>
            <a:endParaRPr lang="en-GB" sz="2800" i="0" dirty="0" smtClean="0">
              <a:latin typeface="+mn-lt"/>
            </a:endParaRPr>
          </a:p>
          <a:p>
            <a:r>
              <a:rPr lang="en-GB" sz="2800" i="0" dirty="0" smtClean="0">
                <a:solidFill>
                  <a:srgbClr val="FF0000"/>
                </a:solidFill>
                <a:latin typeface="+mn-lt"/>
              </a:rPr>
              <a:t>Blue</a:t>
            </a:r>
          </a:p>
          <a:p>
            <a:endParaRPr lang="en-GB" sz="2800" i="0" dirty="0" smtClean="0">
              <a:latin typeface="+mn-lt"/>
            </a:endParaRPr>
          </a:p>
          <a:p>
            <a:r>
              <a:rPr lang="en-GB" sz="2800" i="0" dirty="0" smtClean="0">
                <a:solidFill>
                  <a:srgbClr val="FFC000"/>
                </a:solidFill>
                <a:latin typeface="+mn-lt"/>
              </a:rPr>
              <a:t>Green</a:t>
            </a:r>
          </a:p>
          <a:p>
            <a:r>
              <a:rPr lang="en-GB" sz="2800" i="0" dirty="0" smtClean="0">
                <a:latin typeface="+mn-lt"/>
              </a:rPr>
              <a:t> </a:t>
            </a:r>
          </a:p>
          <a:p>
            <a:r>
              <a:rPr lang="en-GB" sz="2800" i="0" dirty="0" smtClean="0">
                <a:solidFill>
                  <a:srgbClr val="00B050"/>
                </a:solidFill>
                <a:latin typeface="+mn-lt"/>
              </a:rPr>
              <a:t>Red</a:t>
            </a:r>
            <a:endParaRPr lang="en-GB" sz="2800" i="0" dirty="0">
              <a:solidFill>
                <a:srgbClr val="00B05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95288" y="1484313"/>
            <a:ext cx="8748712" cy="5113337"/>
          </a:xfrm>
        </p:spPr>
        <p:txBody>
          <a:bodyPr/>
          <a:lstStyle/>
          <a:p>
            <a:pPr marL="0" indent="0" eaLnBrk="1" hangingPunct="1">
              <a:buFontTx/>
              <a:buChar char="•"/>
              <a:defRPr/>
            </a:pPr>
            <a:r>
              <a:rPr lang="en-GB" sz="3600" dirty="0" smtClean="0">
                <a:solidFill>
                  <a:schemeClr val="tx1">
                    <a:lumMod val="75000"/>
                  </a:schemeClr>
                </a:solidFill>
              </a:rPr>
              <a:t>Demographics</a:t>
            </a:r>
          </a:p>
          <a:p>
            <a:pPr marL="609600" lvl="2" indent="0" eaLnBrk="1" hangingPunct="1">
              <a:defRPr/>
            </a:pPr>
            <a:r>
              <a:rPr lang="en-GB" sz="2000" b="1" dirty="0" smtClean="0">
                <a:solidFill>
                  <a:srgbClr val="0070C0"/>
                </a:solidFill>
              </a:rPr>
              <a:t>UK: 2033 3.2 million (5% of total) &gt;=85 years </a:t>
            </a:r>
          </a:p>
          <a:p>
            <a:pPr marL="609600" lvl="2" indent="0" eaLnBrk="1" hangingPunct="1">
              <a:defRPr/>
            </a:pPr>
            <a:r>
              <a:rPr lang="en-GB" sz="2000" b="1" dirty="0" smtClean="0">
                <a:solidFill>
                  <a:srgbClr val="0070C0"/>
                </a:solidFill>
              </a:rPr>
              <a:t>UK: 2051 1.7 million  with dementia </a:t>
            </a:r>
            <a:endParaRPr lang="en-GB" sz="3600" dirty="0" smtClean="0">
              <a:solidFill>
                <a:srgbClr val="0070C0"/>
              </a:solidFill>
            </a:endParaRPr>
          </a:p>
          <a:p>
            <a:pPr marL="0" indent="0" eaLnBrk="1" hangingPunct="1">
              <a:buFontTx/>
              <a:buChar char="•"/>
              <a:defRPr/>
            </a:pPr>
            <a:r>
              <a:rPr lang="en-GB" sz="3600" dirty="0" smtClean="0"/>
              <a:t>Health economics</a:t>
            </a:r>
          </a:p>
          <a:p>
            <a:pPr marL="609600" lvl="2" indent="0" eaLnBrk="1" hangingPunct="1">
              <a:defRPr/>
            </a:pPr>
            <a:r>
              <a:rPr lang="en-GB" sz="2000" b="1" dirty="0" smtClean="0">
                <a:solidFill>
                  <a:srgbClr val="0070C0"/>
                </a:solidFill>
              </a:rPr>
              <a:t>UK: costs £17-23 billion/year</a:t>
            </a:r>
            <a:endParaRPr lang="en-GB" sz="3600" dirty="0" smtClean="0"/>
          </a:p>
          <a:p>
            <a:pPr marL="0" indent="0" eaLnBrk="1" hangingPunct="1">
              <a:buFontTx/>
              <a:buChar char="•"/>
              <a:defRPr/>
            </a:pPr>
            <a:r>
              <a:rPr lang="en-GB" sz="3600" dirty="0" smtClean="0"/>
              <a:t>Health services</a:t>
            </a:r>
          </a:p>
          <a:p>
            <a:pPr marL="609600" lvl="2" indent="0" eaLnBrk="1" hangingPunct="1">
              <a:defRPr/>
            </a:pPr>
            <a:r>
              <a:rPr lang="en-GB" sz="2000" b="1" dirty="0" smtClean="0">
                <a:solidFill>
                  <a:srgbClr val="0070C0"/>
                </a:solidFill>
              </a:rPr>
              <a:t>UK: 60% of sufferers live in the community</a:t>
            </a:r>
            <a:endParaRPr lang="en-GB" sz="3600" dirty="0" smtClean="0"/>
          </a:p>
          <a:p>
            <a:pPr marL="609600" lvl="2" indent="0" eaLnBrk="1" hangingPunct="1">
              <a:defRPr/>
            </a:pPr>
            <a:r>
              <a:rPr lang="en-GB" sz="2000" b="1" dirty="0" smtClean="0">
                <a:solidFill>
                  <a:srgbClr val="0070C0"/>
                </a:solidFill>
              </a:rPr>
              <a:t>UK: Less that 25% have contact with old age psychiatry services</a:t>
            </a:r>
            <a:endParaRPr lang="en-GB" sz="3600" dirty="0" smtClean="0"/>
          </a:p>
          <a:p>
            <a:pPr marL="0" indent="0" eaLnBrk="1" hangingPunct="1">
              <a:buFontTx/>
              <a:buChar char="•"/>
              <a:defRPr/>
            </a:pPr>
            <a:r>
              <a:rPr lang="en-GB" sz="3600" dirty="0" smtClean="0"/>
              <a:t>Policy</a:t>
            </a:r>
          </a:p>
          <a:p>
            <a:pPr marL="609600" lvl="2" indent="0" eaLnBrk="1" hangingPunct="1">
              <a:defRPr/>
            </a:pPr>
            <a:r>
              <a:rPr lang="en-GB" sz="2000" b="1" dirty="0" smtClean="0">
                <a:solidFill>
                  <a:srgbClr val="0070C0"/>
                </a:solidFill>
              </a:rPr>
              <a:t>UK: 28</a:t>
            </a:r>
            <a:r>
              <a:rPr lang="en-GB" sz="2000" b="1" baseline="30000" dirty="0" smtClean="0">
                <a:solidFill>
                  <a:srgbClr val="0070C0"/>
                </a:solidFill>
              </a:rPr>
              <a:t>th</a:t>
            </a:r>
            <a:r>
              <a:rPr lang="en-GB" sz="2000" b="1" dirty="0" smtClean="0">
                <a:solidFill>
                  <a:srgbClr val="0070C0"/>
                </a:solidFill>
              </a:rPr>
              <a:t> June 2011 Ministerial Advisory Group for Dementia Research publishes ‘Route Map for Dementia Research’</a:t>
            </a:r>
            <a:endParaRPr lang="en-GB" sz="3600" dirty="0" smtClean="0"/>
          </a:p>
          <a:p>
            <a:pPr marL="0" indent="0" eaLnBrk="1" hangingPunct="1">
              <a:buFontTx/>
              <a:buChar char="•"/>
              <a:defRPr/>
            </a:pPr>
            <a:endParaRPr lang="en-GB" sz="4400" dirty="0" smtClean="0"/>
          </a:p>
          <a:p>
            <a:pPr marL="0" indent="0" eaLnBrk="1" hangingPunct="1">
              <a:buFontTx/>
              <a:buChar char="•"/>
              <a:defRPr/>
            </a:pPr>
            <a:endParaRPr lang="en-GB" dirty="0" smtClean="0"/>
          </a:p>
          <a:p>
            <a:pPr marL="0" indent="0" eaLnBrk="1" hangingPunct="1">
              <a:defRPr/>
            </a:pPr>
            <a:endParaRPr lang="en-GB" dirty="0" smtClean="0"/>
          </a:p>
          <a:p>
            <a:pPr marL="0" indent="0" eaLnBrk="1" hangingPunct="1">
              <a:defRPr/>
            </a:pPr>
            <a:r>
              <a:rPr lang="en-GB" dirty="0" smtClean="0"/>
              <a:t> </a:t>
            </a:r>
          </a:p>
          <a:p>
            <a:pPr marL="0" indent="0" eaLnBrk="1" hangingPunct="1">
              <a:defRPr/>
            </a:pPr>
            <a:endParaRPr lang="en-GB" dirty="0" smtClean="0"/>
          </a:p>
          <a:p>
            <a:pPr marL="0" indent="0" eaLnBrk="1" hangingPunct="1">
              <a:defRPr/>
            </a:pPr>
            <a:endParaRPr lang="en-GB" dirty="0" smtClean="0"/>
          </a:p>
        </p:txBody>
      </p:sp>
      <p:sp>
        <p:nvSpPr>
          <p:cNvPr id="4099" name="Title 1"/>
          <p:cNvSpPr>
            <a:spLocks noGrp="1"/>
          </p:cNvSpPr>
          <p:nvPr>
            <p:ph type="title"/>
          </p:nvPr>
        </p:nvSpPr>
        <p:spPr/>
        <p:txBody>
          <a:bodyPr/>
          <a:lstStyle/>
          <a:p>
            <a:pPr eaLnBrk="1" hangingPunct="1"/>
            <a:r>
              <a:rPr lang="en-GB" dirty="0" smtClean="0"/>
              <a:t>Background</a:t>
            </a:r>
            <a:endParaRPr lang="en-GB" dirty="0" smtClean="0">
              <a:solidFill>
                <a:srgbClr val="D406C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body" idx="1"/>
          </p:nvPr>
        </p:nvSpPr>
        <p:spPr>
          <a:xfrm>
            <a:off x="755576" y="1628775"/>
            <a:ext cx="7931224" cy="4679950"/>
          </a:xfrm>
        </p:spPr>
        <p:txBody>
          <a:bodyPr/>
          <a:lstStyle/>
          <a:p>
            <a:pPr marL="271463" indent="-271463">
              <a:lnSpc>
                <a:spcPct val="90000"/>
              </a:lnSpc>
              <a:spcBef>
                <a:spcPts val="400"/>
              </a:spcBef>
            </a:pPr>
            <a:r>
              <a:rPr lang="en-GB" sz="2400" dirty="0" smtClean="0"/>
              <a:t>Older people know more facts than younger people?</a:t>
            </a:r>
          </a:p>
          <a:p>
            <a:pPr marL="271463" indent="-271463">
              <a:lnSpc>
                <a:spcPct val="90000"/>
              </a:lnSpc>
              <a:spcBef>
                <a:spcPts val="400"/>
              </a:spcBef>
            </a:pPr>
            <a:endParaRPr lang="en-GB" sz="2400" dirty="0" smtClean="0"/>
          </a:p>
          <a:p>
            <a:pPr marL="271463" indent="-271463">
              <a:lnSpc>
                <a:spcPct val="90000"/>
              </a:lnSpc>
              <a:spcBef>
                <a:spcPts val="400"/>
              </a:spcBef>
            </a:pPr>
            <a:r>
              <a:rPr lang="en-GB" sz="2400" dirty="0" smtClean="0"/>
              <a:t>Older people are more forgetful than younger people?</a:t>
            </a:r>
          </a:p>
          <a:p>
            <a:pPr marL="271463" indent="-271463">
              <a:lnSpc>
                <a:spcPct val="90000"/>
              </a:lnSpc>
              <a:spcBef>
                <a:spcPts val="400"/>
              </a:spcBef>
            </a:pPr>
            <a:endParaRPr lang="en-GB" sz="2400" dirty="0" smtClean="0"/>
          </a:p>
          <a:p>
            <a:pPr marL="271463" indent="-271463">
              <a:lnSpc>
                <a:spcPct val="90000"/>
              </a:lnSpc>
              <a:spcBef>
                <a:spcPts val="400"/>
              </a:spcBef>
            </a:pPr>
            <a:r>
              <a:rPr lang="en-GB" sz="2400" dirty="0" smtClean="0"/>
              <a:t>Brain ageing begins around 65-70 years?</a:t>
            </a:r>
          </a:p>
          <a:p>
            <a:pPr marL="271463" indent="-271463">
              <a:lnSpc>
                <a:spcPct val="90000"/>
              </a:lnSpc>
              <a:spcBef>
                <a:spcPts val="400"/>
              </a:spcBef>
            </a:pPr>
            <a:endParaRPr lang="en-GB" sz="2400" dirty="0" smtClean="0"/>
          </a:p>
          <a:p>
            <a:pPr marL="271463" indent="-271463">
              <a:lnSpc>
                <a:spcPct val="90000"/>
              </a:lnSpc>
              <a:spcBef>
                <a:spcPts val="400"/>
              </a:spcBef>
            </a:pPr>
            <a:r>
              <a:rPr lang="en-GB" sz="2400" dirty="0" smtClean="0"/>
              <a:t>Dementia is another word for Alzheimer’s disease? </a:t>
            </a:r>
            <a:endParaRPr lang="en-GB" sz="1400" dirty="0" smtClean="0"/>
          </a:p>
        </p:txBody>
      </p:sp>
      <p:sp>
        <p:nvSpPr>
          <p:cNvPr id="4099" name="Title 1"/>
          <p:cNvSpPr>
            <a:spLocks noGrp="1"/>
          </p:cNvSpPr>
          <p:nvPr>
            <p:ph type="title"/>
          </p:nvPr>
        </p:nvSpPr>
        <p:spPr/>
        <p:txBody>
          <a:bodyPr/>
          <a:lstStyle/>
          <a:p>
            <a:r>
              <a:rPr lang="en-GB" sz="3600" dirty="0" smtClean="0">
                <a:solidFill>
                  <a:srgbClr val="C00000"/>
                </a:solidFill>
              </a:rPr>
              <a:t>Introduction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543800" cy="638175"/>
          </a:xfrm>
        </p:spPr>
        <p:txBody>
          <a:bodyPr/>
          <a:lstStyle/>
          <a:p>
            <a:r>
              <a:rPr lang="en-GB" sz="3600" dirty="0" smtClean="0"/>
              <a:t>Dementia </a:t>
            </a:r>
            <a:endParaRPr lang="en-GB" sz="3600" dirty="0"/>
          </a:p>
        </p:txBody>
      </p:sp>
      <p:sp>
        <p:nvSpPr>
          <p:cNvPr id="3" name="Content Placeholder 2"/>
          <p:cNvSpPr>
            <a:spLocks noGrp="1"/>
          </p:cNvSpPr>
          <p:nvPr>
            <p:ph idx="1"/>
          </p:nvPr>
        </p:nvSpPr>
        <p:spPr/>
        <p:txBody>
          <a:bodyPr/>
          <a:lstStyle/>
          <a:p>
            <a:r>
              <a:rPr lang="en-GB" dirty="0" smtClean="0"/>
              <a:t>Alzheimer’s disease </a:t>
            </a:r>
          </a:p>
          <a:p>
            <a:endParaRPr lang="en-GB" dirty="0" smtClean="0"/>
          </a:p>
          <a:p>
            <a:r>
              <a:rPr lang="en-GB" dirty="0" smtClean="0"/>
              <a:t>Vascular dementia</a:t>
            </a:r>
          </a:p>
          <a:p>
            <a:endParaRPr lang="en-GB" dirty="0" smtClean="0"/>
          </a:p>
          <a:p>
            <a:r>
              <a:rPr lang="en-GB" dirty="0" smtClean="0"/>
              <a:t>Mild cognitive impairment</a:t>
            </a:r>
          </a:p>
          <a:p>
            <a:endParaRPr lang="en-GB" dirty="0" smtClean="0"/>
          </a:p>
          <a:p>
            <a:endParaRPr lang="en-GB" dirty="0"/>
          </a:p>
        </p:txBody>
      </p:sp>
      <p:pic>
        <p:nvPicPr>
          <p:cNvPr id="4" name="Picture 3" descr="ovidweb4"/>
          <p:cNvPicPr>
            <a:picLocks noChangeAspect="1" noChangeArrowheads="1"/>
          </p:cNvPicPr>
          <p:nvPr/>
        </p:nvPicPr>
        <p:blipFill>
          <a:blip r:embed="rId3" cstate="print">
            <a:lum contrast="-18000"/>
          </a:blip>
          <a:srcRect/>
          <a:stretch>
            <a:fillRect/>
          </a:stretch>
        </p:blipFill>
        <p:spPr bwMode="auto">
          <a:xfrm>
            <a:off x="683568" y="1628800"/>
            <a:ext cx="6445324" cy="4392488"/>
          </a:xfrm>
          <a:prstGeom prst="rect">
            <a:avLst/>
          </a:prstGeom>
          <a:noFill/>
          <a:ln w="9525">
            <a:noFill/>
            <a:miter lim="800000"/>
            <a:headEnd/>
            <a:tailEnd/>
          </a:ln>
        </p:spPr>
      </p:pic>
      <p:sp>
        <p:nvSpPr>
          <p:cNvPr id="5" name="TextBox 4"/>
          <p:cNvSpPr txBox="1"/>
          <p:nvPr/>
        </p:nvSpPr>
        <p:spPr>
          <a:xfrm>
            <a:off x="7668344" y="5517232"/>
            <a:ext cx="936104" cy="338554"/>
          </a:xfrm>
          <a:prstGeom prst="rect">
            <a:avLst/>
          </a:prstGeom>
          <a:noFill/>
        </p:spPr>
        <p:txBody>
          <a:bodyPr wrap="square" rtlCol="0">
            <a:spAutoFit/>
          </a:bodyPr>
          <a:lstStyle/>
          <a:p>
            <a:r>
              <a:rPr lang="en-GB" sz="800" i="0" dirty="0" smtClean="0"/>
              <a:t>Lobo et al </a:t>
            </a:r>
          </a:p>
          <a:p>
            <a:r>
              <a:rPr lang="en-GB" sz="800" i="0" dirty="0" smtClean="0"/>
              <a:t>2000</a:t>
            </a:r>
            <a:endParaRPr lang="en-GB" sz="8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 0  L 0.25 0.33295  E" pathEditMode="relative" ptsTypes="">
                                      <p:cBhvr>
                                        <p:cTn id="6" dur="2000" fill="hold"/>
                                        <p:tgtEl>
                                          <p:spTgt spid="4"/>
                                        </p:tgtEl>
                                        <p:attrNameLst>
                                          <p:attrName>ppt_x</p:attrName>
                                          <p:attrName>ppt_y</p:attrName>
                                        </p:attrNameLst>
                                      </p:cBhvr>
                                    </p:animMotion>
                                  </p:childTnLst>
                                </p:cTn>
                              </p:par>
                              <p:par>
                                <p:cTn id="7" presetID="6" presetClass="emph" presetSubtype="0" fill="hold" nodeType="withEffect">
                                  <p:stCondLst>
                                    <p:cond delay="0"/>
                                  </p:stCondLst>
                                  <p:childTnLst>
                                    <p:animScale>
                                      <p:cBhvr>
                                        <p:cTn id="8" dur="5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GB" sz="3600" b="0" dirty="0"/>
              <a:t>Type of </a:t>
            </a:r>
            <a:r>
              <a:rPr lang="en-GB" sz="3600" b="0" dirty="0" smtClean="0"/>
              <a:t>dementia</a:t>
            </a:r>
            <a:endParaRPr lang="en-GB" sz="3600" dirty="0"/>
          </a:p>
        </p:txBody>
      </p:sp>
      <p:sp>
        <p:nvSpPr>
          <p:cNvPr id="95235" name="Rectangle 3"/>
          <p:cNvSpPr>
            <a:spLocks noGrp="1" noChangeArrowheads="1"/>
          </p:cNvSpPr>
          <p:nvPr>
            <p:ph type="body" idx="1"/>
          </p:nvPr>
        </p:nvSpPr>
        <p:spPr>
          <a:xfrm>
            <a:off x="467544" y="1484784"/>
            <a:ext cx="8496944" cy="5112866"/>
          </a:xfrm>
        </p:spPr>
        <p:txBody>
          <a:bodyPr/>
          <a:lstStyle/>
          <a:p>
            <a:pPr>
              <a:buFont typeface="Arial" pitchFamily="34" charset="0"/>
              <a:buChar char="•"/>
            </a:pPr>
            <a:r>
              <a:rPr lang="en-GB" sz="2400" dirty="0">
                <a:cs typeface="Times New Roman" pitchFamily="18" charset="0"/>
              </a:rPr>
              <a:t>Of all the dementia types that may account for cognitive loss in the elderly the most common is………. </a:t>
            </a:r>
            <a:endParaRPr lang="en-GB" sz="2400" dirty="0" smtClean="0">
              <a:cs typeface="Times New Roman" pitchFamily="18" charset="0"/>
            </a:endParaRPr>
          </a:p>
          <a:p>
            <a:pPr>
              <a:buFont typeface="Arial" pitchFamily="34" charset="0"/>
              <a:buChar char="•"/>
            </a:pPr>
            <a:endParaRPr lang="en-GB" sz="800" dirty="0">
              <a:cs typeface="Times New Roman" pitchFamily="18" charset="0"/>
            </a:endParaRPr>
          </a:p>
          <a:p>
            <a:pPr>
              <a:buFont typeface="Arial" pitchFamily="34" charset="0"/>
              <a:buChar char="•"/>
            </a:pPr>
            <a:r>
              <a:rPr lang="en-GB" sz="2400" b="1" dirty="0">
                <a:solidFill>
                  <a:srgbClr val="0070C0"/>
                </a:solidFill>
                <a:cs typeface="Times New Roman" pitchFamily="18" charset="0"/>
              </a:rPr>
              <a:t>Alzheimer's disease (AD) </a:t>
            </a:r>
            <a:r>
              <a:rPr lang="en-GB" sz="2400" dirty="0">
                <a:cs typeface="Times New Roman" pitchFamily="18" charset="0"/>
              </a:rPr>
              <a:t>accounting for about 50 to 60 %. (increased risk in first degree relatives or with </a:t>
            </a:r>
            <a:r>
              <a:rPr lang="en-GB" sz="2400" dirty="0" err="1">
                <a:cs typeface="Times New Roman" pitchFamily="18" charset="0"/>
              </a:rPr>
              <a:t>apolipoprotein</a:t>
            </a:r>
            <a:r>
              <a:rPr lang="en-GB" sz="2400" dirty="0">
                <a:cs typeface="Times New Roman" pitchFamily="18" charset="0"/>
              </a:rPr>
              <a:t> </a:t>
            </a:r>
            <a:r>
              <a:rPr lang="el-GR" sz="2400" dirty="0"/>
              <a:t>ε</a:t>
            </a:r>
            <a:r>
              <a:rPr lang="en-GB" sz="2400" dirty="0"/>
              <a:t>4 gene)</a:t>
            </a:r>
            <a:endParaRPr lang="el-GR" sz="2400" dirty="0"/>
          </a:p>
          <a:p>
            <a:pPr>
              <a:buFont typeface="Arial" pitchFamily="34" charset="0"/>
              <a:buChar char="•"/>
            </a:pPr>
            <a:r>
              <a:rPr lang="en-GB" sz="2400" b="1" dirty="0">
                <a:solidFill>
                  <a:srgbClr val="0070C0"/>
                </a:solidFill>
                <a:cs typeface="Times New Roman" pitchFamily="18" charset="0"/>
              </a:rPr>
              <a:t>Vascular dementia (</a:t>
            </a:r>
            <a:r>
              <a:rPr lang="en-GB" sz="2400" b="1" dirty="0" err="1">
                <a:solidFill>
                  <a:srgbClr val="0070C0"/>
                </a:solidFill>
                <a:cs typeface="Times New Roman" pitchFamily="18" charset="0"/>
              </a:rPr>
              <a:t>VaD</a:t>
            </a:r>
            <a:r>
              <a:rPr lang="en-GB" sz="2400" b="1" dirty="0">
                <a:solidFill>
                  <a:srgbClr val="0070C0"/>
                </a:solidFill>
                <a:cs typeface="Times New Roman" pitchFamily="18" charset="0"/>
              </a:rPr>
              <a:t>)</a:t>
            </a:r>
            <a:r>
              <a:rPr lang="en-GB" sz="2400" dirty="0">
                <a:solidFill>
                  <a:srgbClr val="0070C0"/>
                </a:solidFill>
                <a:cs typeface="Times New Roman" pitchFamily="18" charset="0"/>
              </a:rPr>
              <a:t> </a:t>
            </a:r>
            <a:r>
              <a:rPr lang="en-GB" sz="2400" dirty="0">
                <a:cs typeface="Times New Roman" pitchFamily="18" charset="0"/>
              </a:rPr>
              <a:t>is second at around 10 to 20 %. </a:t>
            </a:r>
          </a:p>
          <a:p>
            <a:pPr>
              <a:buFont typeface="Arial" pitchFamily="34" charset="0"/>
              <a:buChar char="•"/>
            </a:pPr>
            <a:r>
              <a:rPr lang="en-GB" sz="2400" b="1" dirty="0" err="1">
                <a:solidFill>
                  <a:srgbClr val="0070C0"/>
                </a:solidFill>
                <a:cs typeface="Times New Roman" pitchFamily="18" charset="0"/>
              </a:rPr>
              <a:t>Lewy</a:t>
            </a:r>
            <a:r>
              <a:rPr lang="en-GB" sz="2400" b="1" dirty="0">
                <a:solidFill>
                  <a:srgbClr val="0070C0"/>
                </a:solidFill>
                <a:cs typeface="Times New Roman" pitchFamily="18" charset="0"/>
              </a:rPr>
              <a:t>-body dementia</a:t>
            </a:r>
            <a:r>
              <a:rPr lang="en-GB" sz="2400" dirty="0">
                <a:solidFill>
                  <a:srgbClr val="0070C0"/>
                </a:solidFill>
                <a:cs typeface="Times New Roman" pitchFamily="18" charset="0"/>
              </a:rPr>
              <a:t> </a:t>
            </a:r>
            <a:r>
              <a:rPr lang="en-GB" sz="2400" dirty="0">
                <a:cs typeface="Times New Roman" pitchFamily="18" charset="0"/>
              </a:rPr>
              <a:t>2-20% (Often with Parkinson’s disease but also large overlap with AD &amp; even vascular dementia)</a:t>
            </a:r>
          </a:p>
          <a:p>
            <a:pPr>
              <a:buFont typeface="Arial" pitchFamily="34" charset="0"/>
              <a:buChar char="•"/>
            </a:pPr>
            <a:r>
              <a:rPr lang="en-GB" sz="2400" b="1" dirty="0">
                <a:solidFill>
                  <a:srgbClr val="0070C0"/>
                </a:solidFill>
                <a:cs typeface="Times New Roman" pitchFamily="18" charset="0"/>
              </a:rPr>
              <a:t>Mixed dementia?</a:t>
            </a:r>
            <a:r>
              <a:rPr lang="en-GB" sz="2400" dirty="0">
                <a:solidFill>
                  <a:srgbClr val="0070C0"/>
                </a:solidFill>
                <a:cs typeface="Times New Roman" pitchFamily="18" charset="0"/>
              </a:rPr>
              <a:t> </a:t>
            </a:r>
            <a:endParaRPr lang="en-GB" sz="2400" dirty="0" smtClean="0">
              <a:solidFill>
                <a:srgbClr val="0070C0"/>
              </a:solidFill>
              <a:cs typeface="Times New Roman" pitchFamily="18" charset="0"/>
            </a:endParaRPr>
          </a:p>
          <a:p>
            <a:pPr>
              <a:buFont typeface="Arial" pitchFamily="34" charset="0"/>
              <a:buChar char="•"/>
            </a:pPr>
            <a:endParaRPr lang="en-GB" sz="2400" dirty="0" smtClean="0">
              <a:solidFill>
                <a:srgbClr val="0070C0"/>
              </a:solidFill>
              <a:cs typeface="Times New Roman" pitchFamily="18" charset="0"/>
            </a:endParaRPr>
          </a:p>
          <a:p>
            <a:pPr>
              <a:buFont typeface="Arial" pitchFamily="34" charset="0"/>
              <a:buChar char="•"/>
            </a:pPr>
            <a:r>
              <a:rPr lang="en-GB" sz="2400" b="1" dirty="0" smtClean="0">
                <a:solidFill>
                  <a:srgbClr val="FC1CC1"/>
                </a:solidFill>
                <a:cs typeface="Times New Roman" pitchFamily="18" charset="0"/>
              </a:rPr>
              <a:t>Mild cognitive impairment (MCI)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27583" y="188913"/>
            <a:ext cx="7870329" cy="1143000"/>
          </a:xfrm>
        </p:spPr>
        <p:txBody>
          <a:bodyPr/>
          <a:lstStyle/>
          <a:p>
            <a:r>
              <a:rPr lang="en-GB" sz="3600" dirty="0" smtClean="0"/>
              <a:t>Dementia</a:t>
            </a:r>
            <a:endParaRPr lang="en-GB" sz="3600" dirty="0"/>
          </a:p>
        </p:txBody>
      </p:sp>
      <p:sp>
        <p:nvSpPr>
          <p:cNvPr id="25603" name="Rectangle 3"/>
          <p:cNvSpPr>
            <a:spLocks noGrp="1" noChangeArrowheads="1"/>
          </p:cNvSpPr>
          <p:nvPr>
            <p:ph type="body" idx="1"/>
          </p:nvPr>
        </p:nvSpPr>
        <p:spPr>
          <a:xfrm>
            <a:off x="1979712" y="2852936"/>
            <a:ext cx="4536504" cy="936104"/>
          </a:xfrm>
        </p:spPr>
        <p:txBody>
          <a:bodyPr/>
          <a:lstStyle/>
          <a:p>
            <a:r>
              <a:rPr lang="en-GB" sz="6000" dirty="0" smtClean="0"/>
              <a:t>Assessment and diagnosis</a:t>
            </a:r>
            <a:endParaRPr lang="en-GB" sz="6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27584" y="692696"/>
            <a:ext cx="7543800" cy="638175"/>
          </a:xfrm>
        </p:spPr>
        <p:txBody>
          <a:bodyPr/>
          <a:lstStyle/>
          <a:p>
            <a:r>
              <a:rPr lang="en-GB" sz="3600" dirty="0"/>
              <a:t>Diagnosis</a:t>
            </a:r>
          </a:p>
        </p:txBody>
      </p:sp>
      <p:sp>
        <p:nvSpPr>
          <p:cNvPr id="117763" name="Rectangle 3"/>
          <p:cNvSpPr>
            <a:spLocks noGrp="1" noChangeArrowheads="1"/>
          </p:cNvSpPr>
          <p:nvPr>
            <p:ph type="body" idx="1"/>
          </p:nvPr>
        </p:nvSpPr>
        <p:spPr>
          <a:xfrm>
            <a:off x="838200" y="1556792"/>
            <a:ext cx="7543800" cy="4844008"/>
          </a:xfrm>
        </p:spPr>
        <p:txBody>
          <a:bodyPr/>
          <a:lstStyle/>
          <a:p>
            <a:r>
              <a:rPr lang="en-GB" sz="2400" b="1" dirty="0" smtClean="0">
                <a:solidFill>
                  <a:srgbClr val="0070C0"/>
                </a:solidFill>
              </a:rPr>
              <a:t>Currently</a:t>
            </a:r>
          </a:p>
          <a:p>
            <a:pPr>
              <a:buFont typeface="Arial" pitchFamily="34" charset="0"/>
              <a:buChar char="•"/>
            </a:pPr>
            <a:r>
              <a:rPr lang="en-GB" sz="2400" dirty="0" smtClean="0"/>
              <a:t>Screening tests </a:t>
            </a:r>
          </a:p>
          <a:p>
            <a:r>
              <a:rPr lang="en-GB" sz="2400" dirty="0" smtClean="0"/>
              <a:t>	(</a:t>
            </a:r>
            <a:r>
              <a:rPr lang="en-GB" sz="2400" dirty="0" err="1" smtClean="0"/>
              <a:t>eg</a:t>
            </a:r>
            <a:r>
              <a:rPr lang="en-GB" sz="2400" dirty="0" smtClean="0"/>
              <a:t> AMTS MMSE, ADAS-Cog, </a:t>
            </a:r>
            <a:r>
              <a:rPr lang="en-GB" sz="2400" dirty="0" err="1" smtClean="0"/>
              <a:t>MoCA</a:t>
            </a:r>
            <a:r>
              <a:rPr lang="en-GB" sz="2400" dirty="0" smtClean="0"/>
              <a:t>, OMC, 3MS)</a:t>
            </a:r>
            <a:endParaRPr lang="en-GB" sz="2400" dirty="0"/>
          </a:p>
          <a:p>
            <a:pPr>
              <a:buFont typeface="Arial" pitchFamily="34" charset="0"/>
              <a:buChar char="•"/>
            </a:pPr>
            <a:r>
              <a:rPr lang="en-GB" sz="2400" dirty="0" smtClean="0"/>
              <a:t>DSMIV or other diagnostic criteria </a:t>
            </a:r>
            <a:r>
              <a:rPr lang="en-GB" sz="2400" dirty="0"/>
              <a:t>/ Brain scan</a:t>
            </a:r>
          </a:p>
          <a:p>
            <a:pPr>
              <a:buFont typeface="Arial" pitchFamily="34" charset="0"/>
              <a:buChar char="•"/>
            </a:pPr>
            <a:r>
              <a:rPr lang="en-GB" sz="2400" dirty="0"/>
              <a:t>Depression/delirium/drug </a:t>
            </a:r>
            <a:r>
              <a:rPr lang="en-GB" sz="2400" dirty="0" smtClean="0"/>
              <a:t>effects</a:t>
            </a:r>
          </a:p>
          <a:p>
            <a:pPr>
              <a:buFont typeface="Arial" pitchFamily="34" charset="0"/>
              <a:buChar char="•"/>
            </a:pPr>
            <a:endParaRPr lang="en-GB" sz="2400" dirty="0" smtClean="0"/>
          </a:p>
          <a:p>
            <a:r>
              <a:rPr lang="en-GB" sz="2400" b="1" dirty="0" smtClean="0">
                <a:solidFill>
                  <a:srgbClr val="FC1CC1"/>
                </a:solidFill>
              </a:rPr>
              <a:t>Future </a:t>
            </a:r>
          </a:p>
          <a:p>
            <a:pPr>
              <a:buFont typeface="Arial" pitchFamily="34" charset="0"/>
              <a:buChar char="•"/>
            </a:pPr>
            <a:r>
              <a:rPr lang="en-GB" sz="2400" dirty="0" smtClean="0"/>
              <a:t>Biomarkers </a:t>
            </a:r>
          </a:p>
          <a:p>
            <a:pPr>
              <a:buFont typeface="Arial" pitchFamily="34" charset="0"/>
              <a:buChar char="•"/>
            </a:pPr>
            <a:r>
              <a:rPr lang="en-GB" sz="2400" dirty="0" smtClean="0"/>
              <a:t>Very early cognitive change</a:t>
            </a:r>
          </a:p>
          <a:p>
            <a:pPr>
              <a:buFont typeface="Arial" pitchFamily="34" charset="0"/>
              <a:buChar char="•"/>
            </a:pPr>
            <a:endParaRPr lang="en-GB" sz="2400" dirty="0" smtClean="0"/>
          </a:p>
          <a:p>
            <a:pPr>
              <a:buFont typeface="Arial" pitchFamily="34" charset="0"/>
              <a:buChar char="•"/>
            </a:pPr>
            <a:r>
              <a:rPr lang="en-GB" sz="2400" dirty="0" smtClean="0"/>
              <a:t>Shift from symptomatic to </a:t>
            </a:r>
            <a:r>
              <a:rPr lang="en-GB" sz="2400" dirty="0" err="1" smtClean="0"/>
              <a:t>presymptomatic</a:t>
            </a:r>
            <a:r>
              <a:rPr lang="en-GB" sz="2400" dirty="0" smtClean="0"/>
              <a:t> diagnoses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7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76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7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3600" dirty="0" smtClean="0"/>
              <a:t>Screening tests</a:t>
            </a:r>
            <a:endParaRPr lang="en-GB" sz="3600" dirty="0"/>
          </a:p>
        </p:txBody>
      </p:sp>
      <p:sp>
        <p:nvSpPr>
          <p:cNvPr id="5123" name="Rectangle 3"/>
          <p:cNvSpPr>
            <a:spLocks noGrp="1" noChangeArrowheads="1"/>
          </p:cNvSpPr>
          <p:nvPr>
            <p:ph type="body" idx="1"/>
          </p:nvPr>
        </p:nvSpPr>
        <p:spPr>
          <a:xfrm>
            <a:off x="395536" y="1628800"/>
            <a:ext cx="8352928" cy="4772000"/>
          </a:xfrm>
        </p:spPr>
        <p:txBody>
          <a:bodyPr/>
          <a:lstStyle/>
          <a:p>
            <a:pPr>
              <a:buFont typeface="Arial" pitchFamily="34" charset="0"/>
              <a:buChar char="•"/>
            </a:pPr>
            <a:r>
              <a:rPr lang="en-GB" sz="2400" dirty="0"/>
              <a:t>Wide range of questionnaire based instruments designed to assess cognitive </a:t>
            </a:r>
            <a:r>
              <a:rPr lang="en-GB" sz="2400" dirty="0" smtClean="0"/>
              <a:t>function</a:t>
            </a:r>
          </a:p>
          <a:p>
            <a:endParaRPr lang="en-GB" sz="2400" dirty="0"/>
          </a:p>
          <a:p>
            <a:pPr>
              <a:buFont typeface="Arial" pitchFamily="34" charset="0"/>
              <a:buChar char="•"/>
            </a:pPr>
            <a:r>
              <a:rPr lang="en-GB" sz="2400" dirty="0"/>
              <a:t>Often including practical tasks requiring the manipulation of objects, movement, drawing or writing on the part of the patient. </a:t>
            </a:r>
            <a:endParaRPr lang="en-GB" sz="2400" dirty="0" smtClean="0"/>
          </a:p>
          <a:p>
            <a:endParaRPr lang="en-GB" sz="2400" dirty="0" smtClean="0"/>
          </a:p>
          <a:p>
            <a:pPr>
              <a:buFont typeface="Arial" pitchFamily="34" charset="0"/>
              <a:buChar char="•"/>
            </a:pPr>
            <a:r>
              <a:rPr lang="en-GB" sz="2400" dirty="0" smtClean="0"/>
              <a:t>Longer instruments</a:t>
            </a:r>
          </a:p>
          <a:p>
            <a:pPr>
              <a:buFont typeface="Arial" pitchFamily="34" charset="0"/>
              <a:buChar char="•"/>
            </a:pPr>
            <a:r>
              <a:rPr lang="en-GB" sz="2400" dirty="0" smtClean="0"/>
              <a:t>Shorter ‘bedside’ instruments</a:t>
            </a:r>
          </a:p>
          <a:p>
            <a:pPr>
              <a:buFont typeface="Arial" pitchFamily="34" charset="0"/>
              <a:buChar char="•"/>
            </a:pPr>
            <a:r>
              <a:rPr lang="en-GB" sz="2400" dirty="0" smtClean="0"/>
              <a:t>Combinations of specific neuropsychological tasks</a:t>
            </a:r>
          </a:p>
          <a:p>
            <a:pPr>
              <a:buFont typeface="Arial" pitchFamily="34" charset="0"/>
              <a:buChar char="•"/>
            </a:pPr>
            <a:r>
              <a:rPr lang="en-GB" sz="2400" dirty="0" smtClean="0"/>
              <a:t>Single tasks, Clock Drawing Test</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64704"/>
            <a:ext cx="7543800" cy="638175"/>
          </a:xfrm>
        </p:spPr>
        <p:txBody>
          <a:bodyPr/>
          <a:lstStyle/>
          <a:p>
            <a:r>
              <a:rPr lang="en-GB" sz="3600" dirty="0" smtClean="0"/>
              <a:t>The first world war ended in.....</a:t>
            </a:r>
            <a:endParaRPr lang="en-GB" sz="3600" dirty="0"/>
          </a:p>
        </p:txBody>
      </p:sp>
      <p:sp>
        <p:nvSpPr>
          <p:cNvPr id="3" name="Content Placeholder 2"/>
          <p:cNvSpPr>
            <a:spLocks noGrp="1"/>
          </p:cNvSpPr>
          <p:nvPr>
            <p:ph idx="1"/>
          </p:nvPr>
        </p:nvSpPr>
        <p:spPr/>
        <p:txBody>
          <a:bodyPr/>
          <a:lstStyle/>
          <a:p>
            <a:r>
              <a:rPr lang="en-GB" sz="2400" dirty="0" smtClean="0"/>
              <a:t>1893</a:t>
            </a:r>
          </a:p>
          <a:p>
            <a:r>
              <a:rPr lang="en-GB" sz="2400" dirty="0" smtClean="0"/>
              <a:t>1895</a:t>
            </a:r>
          </a:p>
          <a:p>
            <a:r>
              <a:rPr lang="en-GB" sz="2400" dirty="0" smtClean="0"/>
              <a:t>1897</a:t>
            </a:r>
          </a:p>
          <a:p>
            <a:r>
              <a:rPr lang="en-GB" sz="2400" dirty="0" smtClean="0"/>
              <a:t>1914</a:t>
            </a:r>
          </a:p>
          <a:p>
            <a:r>
              <a:rPr lang="en-GB" sz="2400" dirty="0" smtClean="0"/>
              <a:t>1916</a:t>
            </a:r>
          </a:p>
          <a:p>
            <a:r>
              <a:rPr lang="en-GB" sz="2400" dirty="0" smtClean="0"/>
              <a:t>1918</a:t>
            </a:r>
          </a:p>
          <a:p>
            <a:r>
              <a:rPr lang="en-GB" sz="2400" dirty="0" smtClean="0"/>
              <a:t>1935</a:t>
            </a:r>
          </a:p>
          <a:p>
            <a:r>
              <a:rPr lang="en-GB" sz="2400" dirty="0" smtClean="0"/>
              <a:t>1937</a:t>
            </a:r>
          </a:p>
          <a:p>
            <a:r>
              <a:rPr lang="en-GB" sz="2400" dirty="0" smtClean="0"/>
              <a:t>1939</a:t>
            </a:r>
            <a:endParaRPr lang="en-GB" sz="2400" dirty="0"/>
          </a:p>
        </p:txBody>
      </p:sp>
      <p:pic>
        <p:nvPicPr>
          <p:cNvPr id="3074" name="Picture 2" descr="queen.png"/>
          <p:cNvPicPr>
            <a:picLocks noChangeAspect="1" noChangeArrowheads="1"/>
          </p:cNvPicPr>
          <p:nvPr/>
        </p:nvPicPr>
        <p:blipFill>
          <a:blip r:embed="rId3" cstate="print"/>
          <a:srcRect/>
          <a:stretch>
            <a:fillRect/>
          </a:stretch>
        </p:blipFill>
        <p:spPr bwMode="auto">
          <a:xfrm>
            <a:off x="3491880" y="2564904"/>
            <a:ext cx="4857007" cy="3096344"/>
          </a:xfrm>
          <a:prstGeom prst="rect">
            <a:avLst/>
          </a:prstGeom>
          <a:noFill/>
        </p:spPr>
      </p:pic>
      <p:sp>
        <p:nvSpPr>
          <p:cNvPr id="5" name="Multiply 4"/>
          <p:cNvSpPr/>
          <p:nvPr/>
        </p:nvSpPr>
        <p:spPr bwMode="auto">
          <a:xfrm>
            <a:off x="-612576" y="0"/>
            <a:ext cx="9756576" cy="6858000"/>
          </a:xfrm>
          <a:prstGeom prst="mathMultiply">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381000"/>
            <a:ext cx="6992938" cy="869950"/>
          </a:xfrm>
        </p:spPr>
        <p:txBody>
          <a:bodyPr/>
          <a:lstStyle/>
          <a:p>
            <a:r>
              <a:rPr lang="en-GB" sz="3200" dirty="0">
                <a:cs typeface="Times New Roman" pitchFamily="18" charset="0"/>
              </a:rPr>
              <a:t>Abbreviated Mental Test (</a:t>
            </a:r>
            <a:r>
              <a:rPr lang="en-GB" sz="3200" dirty="0"/>
              <a:t>AMTS)</a:t>
            </a:r>
          </a:p>
        </p:txBody>
      </p:sp>
      <p:sp>
        <p:nvSpPr>
          <p:cNvPr id="7171" name="Rectangle 3"/>
          <p:cNvSpPr>
            <a:spLocks noGrp="1" noChangeArrowheads="1"/>
          </p:cNvSpPr>
          <p:nvPr>
            <p:ph type="body" idx="1"/>
          </p:nvPr>
        </p:nvSpPr>
        <p:spPr>
          <a:xfrm>
            <a:off x="914400" y="1556792"/>
            <a:ext cx="7543800" cy="4615408"/>
          </a:xfrm>
        </p:spPr>
        <p:txBody>
          <a:bodyPr/>
          <a:lstStyle/>
          <a:p>
            <a:pPr>
              <a:lnSpc>
                <a:spcPct val="90000"/>
              </a:lnSpc>
              <a:buFont typeface="Wingdings" pitchFamily="2" charset="2"/>
              <a:buNone/>
            </a:pPr>
            <a:r>
              <a:rPr lang="en-GB" sz="1400" dirty="0" smtClean="0">
                <a:latin typeface="Arial" charset="0"/>
                <a:cs typeface="Times New Roman" pitchFamily="18" charset="0"/>
              </a:rPr>
              <a:t>(</a:t>
            </a:r>
            <a:r>
              <a:rPr lang="en-GB" sz="1400" dirty="0">
                <a:latin typeface="Arial" charset="0"/>
                <a:cs typeface="Times New Roman" pitchFamily="18" charset="0"/>
              </a:rPr>
              <a:t>1972) </a:t>
            </a:r>
            <a:r>
              <a:rPr lang="en-GB" sz="1400" dirty="0" err="1">
                <a:latin typeface="Arial" charset="0"/>
                <a:cs typeface="Times New Roman" pitchFamily="18" charset="0"/>
              </a:rPr>
              <a:t>Hodkinson</a:t>
            </a:r>
            <a:r>
              <a:rPr lang="en-GB" sz="1400" dirty="0">
                <a:latin typeface="Arial" charset="0"/>
                <a:cs typeface="Times New Roman" pitchFamily="18" charset="0"/>
              </a:rPr>
              <a:t>. </a:t>
            </a:r>
            <a:endParaRPr lang="en-GB" sz="1400" dirty="0">
              <a:cs typeface="Times New Roman" pitchFamily="18" charset="0"/>
            </a:endParaRPr>
          </a:p>
          <a:p>
            <a:pPr>
              <a:lnSpc>
                <a:spcPct val="90000"/>
              </a:lnSpc>
            </a:pPr>
            <a:r>
              <a:rPr lang="en-GB" sz="2400" dirty="0">
                <a:latin typeface="Arial" charset="0"/>
                <a:cs typeface="Times New Roman" pitchFamily="18" charset="0"/>
              </a:rPr>
              <a:t>Age </a:t>
            </a:r>
            <a:endParaRPr lang="en-GB" sz="2400" dirty="0">
              <a:cs typeface="Times New Roman" pitchFamily="18" charset="0"/>
            </a:endParaRPr>
          </a:p>
          <a:p>
            <a:pPr>
              <a:lnSpc>
                <a:spcPct val="90000"/>
              </a:lnSpc>
            </a:pPr>
            <a:r>
              <a:rPr lang="en-GB" sz="2400" dirty="0">
                <a:latin typeface="Arial" charset="0"/>
                <a:cs typeface="Times New Roman" pitchFamily="18" charset="0"/>
              </a:rPr>
              <a:t>Time now</a:t>
            </a:r>
            <a:endParaRPr lang="en-GB" sz="2400" dirty="0">
              <a:cs typeface="Times New Roman" pitchFamily="18" charset="0"/>
            </a:endParaRPr>
          </a:p>
          <a:p>
            <a:pPr>
              <a:lnSpc>
                <a:spcPct val="90000"/>
              </a:lnSpc>
            </a:pPr>
            <a:r>
              <a:rPr lang="en-GB" sz="2400" dirty="0">
                <a:latin typeface="Arial" charset="0"/>
                <a:cs typeface="Times New Roman" pitchFamily="18" charset="0"/>
              </a:rPr>
              <a:t>Address</a:t>
            </a:r>
            <a:endParaRPr lang="en-GB" sz="2400" dirty="0">
              <a:cs typeface="Times New Roman" pitchFamily="18" charset="0"/>
            </a:endParaRPr>
          </a:p>
          <a:p>
            <a:pPr>
              <a:lnSpc>
                <a:spcPct val="90000"/>
              </a:lnSpc>
            </a:pPr>
            <a:r>
              <a:rPr lang="en-GB" sz="2400" dirty="0">
                <a:latin typeface="Arial" charset="0"/>
                <a:cs typeface="Times New Roman" pitchFamily="18" charset="0"/>
              </a:rPr>
              <a:t>Year</a:t>
            </a:r>
            <a:endParaRPr lang="en-GB" sz="2400" dirty="0">
              <a:cs typeface="Times New Roman" pitchFamily="18" charset="0"/>
            </a:endParaRPr>
          </a:p>
          <a:p>
            <a:pPr>
              <a:lnSpc>
                <a:spcPct val="90000"/>
              </a:lnSpc>
            </a:pPr>
            <a:r>
              <a:rPr lang="en-GB" sz="2400" dirty="0">
                <a:latin typeface="Arial" charset="0"/>
                <a:cs typeface="Times New Roman" pitchFamily="18" charset="0"/>
              </a:rPr>
              <a:t>Place </a:t>
            </a:r>
            <a:endParaRPr lang="en-GB" sz="2400" dirty="0">
              <a:cs typeface="Times New Roman" pitchFamily="18" charset="0"/>
            </a:endParaRPr>
          </a:p>
          <a:p>
            <a:pPr>
              <a:lnSpc>
                <a:spcPct val="90000"/>
              </a:lnSpc>
            </a:pPr>
            <a:r>
              <a:rPr lang="en-GB" sz="2400" dirty="0">
                <a:latin typeface="Arial" charset="0"/>
                <a:cs typeface="Times New Roman" pitchFamily="18" charset="0"/>
              </a:rPr>
              <a:t>Recognition of two persons</a:t>
            </a:r>
            <a:endParaRPr lang="en-GB" sz="2400" dirty="0">
              <a:cs typeface="Times New Roman" pitchFamily="18" charset="0"/>
            </a:endParaRPr>
          </a:p>
          <a:p>
            <a:pPr>
              <a:lnSpc>
                <a:spcPct val="90000"/>
              </a:lnSpc>
            </a:pPr>
            <a:r>
              <a:rPr lang="en-GB" sz="2400" dirty="0">
                <a:latin typeface="Arial" charset="0"/>
                <a:cs typeface="Times New Roman" pitchFamily="18" charset="0"/>
              </a:rPr>
              <a:t>Date of birth</a:t>
            </a:r>
            <a:endParaRPr lang="en-GB" sz="2400" dirty="0">
              <a:cs typeface="Times New Roman" pitchFamily="18" charset="0"/>
            </a:endParaRPr>
          </a:p>
          <a:p>
            <a:pPr>
              <a:lnSpc>
                <a:spcPct val="90000"/>
              </a:lnSpc>
            </a:pPr>
            <a:r>
              <a:rPr lang="en-GB" sz="2400" dirty="0">
                <a:latin typeface="Arial" charset="0"/>
                <a:cs typeface="Times New Roman" pitchFamily="18" charset="0"/>
              </a:rPr>
              <a:t>Year of World War 1</a:t>
            </a:r>
            <a:endParaRPr lang="en-GB" sz="2400" dirty="0">
              <a:cs typeface="Times New Roman" pitchFamily="18" charset="0"/>
            </a:endParaRPr>
          </a:p>
          <a:p>
            <a:pPr>
              <a:lnSpc>
                <a:spcPct val="90000"/>
              </a:lnSpc>
            </a:pPr>
            <a:r>
              <a:rPr lang="en-GB" sz="2400" dirty="0">
                <a:latin typeface="Arial" charset="0"/>
                <a:cs typeface="Times New Roman" pitchFamily="18" charset="0"/>
              </a:rPr>
              <a:t>Name of present monarch</a:t>
            </a:r>
            <a:endParaRPr lang="en-GB" sz="2400" dirty="0">
              <a:cs typeface="Times New Roman" pitchFamily="18" charset="0"/>
            </a:endParaRPr>
          </a:p>
          <a:p>
            <a:pPr>
              <a:lnSpc>
                <a:spcPct val="90000"/>
              </a:lnSpc>
            </a:pPr>
            <a:r>
              <a:rPr lang="en-GB" sz="2400" dirty="0">
                <a:latin typeface="Arial" charset="0"/>
                <a:cs typeface="Times New Roman" pitchFamily="18" charset="0"/>
              </a:rPr>
              <a:t>Count backwards from 20 to 1. </a:t>
            </a:r>
            <a:endParaRPr lang="en-GB" sz="2400" dirty="0">
              <a:cs typeface="Times New Roman" pitchFamily="18" charset="0"/>
            </a:endParaRPr>
          </a:p>
          <a:p>
            <a:pPr>
              <a:lnSpc>
                <a:spcPct val="90000"/>
              </a:lnSpc>
              <a:buFont typeface="Wingdings" pitchFamily="2" charset="2"/>
              <a:buNone/>
            </a:pPr>
            <a:endParaRPr lang="en-GB" sz="2400" dirty="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685800" y="1484784"/>
            <a:ext cx="7086600" cy="4248472"/>
          </a:xfrm>
        </p:spPr>
        <p:txBody>
          <a:bodyPr/>
          <a:lstStyle/>
          <a:p>
            <a:r>
              <a:rPr lang="en-GB" sz="2400" u="sng" dirty="0"/>
              <a:t>Advantage</a:t>
            </a:r>
          </a:p>
          <a:p>
            <a:pPr>
              <a:buFont typeface="Arial" pitchFamily="34" charset="0"/>
              <a:buChar char="•"/>
            </a:pPr>
            <a:r>
              <a:rPr lang="en-GB" sz="2400" dirty="0"/>
              <a:t>Short time to administer less risk of tiredness and loss of concentration</a:t>
            </a:r>
          </a:p>
          <a:p>
            <a:pPr>
              <a:buFont typeface="Arial" pitchFamily="34" charset="0"/>
              <a:buChar char="•"/>
            </a:pPr>
            <a:endParaRPr lang="en-GB" sz="2400" dirty="0"/>
          </a:p>
          <a:p>
            <a:r>
              <a:rPr lang="en-GB" sz="2400" u="sng" dirty="0" smtClean="0"/>
              <a:t>Disadvantage</a:t>
            </a:r>
            <a:endParaRPr lang="en-GB" sz="2400" u="sng" dirty="0"/>
          </a:p>
          <a:p>
            <a:pPr>
              <a:buFont typeface="Arial" pitchFamily="34" charset="0"/>
              <a:buChar char="•"/>
            </a:pPr>
            <a:r>
              <a:rPr lang="en-GB" sz="2400" dirty="0"/>
              <a:t> Not a good assessment tool</a:t>
            </a:r>
          </a:p>
          <a:p>
            <a:pPr>
              <a:buFont typeface="Arial" pitchFamily="34" charset="0"/>
              <a:buChar char="•"/>
            </a:pPr>
            <a:r>
              <a:rPr lang="en-GB" sz="2400" dirty="0"/>
              <a:t>Covers insufficient areas of cognitive function</a:t>
            </a:r>
          </a:p>
          <a:p>
            <a:pPr>
              <a:buFont typeface="Arial" pitchFamily="34" charset="0"/>
              <a:buChar char="•"/>
            </a:pPr>
            <a:r>
              <a:rPr lang="en-GB" sz="2400" dirty="0"/>
              <a:t>Questions </a:t>
            </a:r>
            <a:r>
              <a:rPr lang="en-GB" sz="2400" dirty="0" smtClean="0"/>
              <a:t>biased</a:t>
            </a:r>
            <a:endParaRPr lang="en-GB" sz="2400" dirty="0"/>
          </a:p>
          <a:p>
            <a:pPr>
              <a:buFont typeface="Arial" pitchFamily="34" charset="0"/>
              <a:buChar char="•"/>
            </a:pPr>
            <a:r>
              <a:rPr lang="en-GB" sz="2400" dirty="0"/>
              <a:t>Standard scoring system </a:t>
            </a:r>
            <a:r>
              <a:rPr lang="en-GB" sz="2400" dirty="0" smtClean="0"/>
              <a:t>often not </a:t>
            </a:r>
            <a:r>
              <a:rPr lang="en-GB" sz="2400" dirty="0"/>
              <a:t>used </a:t>
            </a:r>
          </a:p>
        </p:txBody>
      </p:sp>
      <p:sp>
        <p:nvSpPr>
          <p:cNvPr id="3" name="Rectangle 2"/>
          <p:cNvSpPr>
            <a:spLocks noGrp="1" noChangeArrowheads="1"/>
          </p:cNvSpPr>
          <p:nvPr>
            <p:ph type="title"/>
          </p:nvPr>
        </p:nvSpPr>
        <p:spPr>
          <a:xfrm>
            <a:off x="838200" y="381000"/>
            <a:ext cx="6992938" cy="869950"/>
          </a:xfrm>
        </p:spPr>
        <p:txBody>
          <a:bodyPr/>
          <a:lstStyle/>
          <a:p>
            <a:r>
              <a:rPr lang="en-GB" sz="3200" dirty="0">
                <a:cs typeface="Times New Roman" pitchFamily="18" charset="0"/>
              </a:rPr>
              <a:t>Abbreviated Mental Test (</a:t>
            </a:r>
            <a:r>
              <a:rPr lang="en-GB" sz="3200" dirty="0"/>
              <a:t>AMTS)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676456" cy="4896544"/>
          </a:xfrm>
        </p:spPr>
        <p:txBody>
          <a:bodyPr/>
          <a:lstStyle/>
          <a:p>
            <a:pPr>
              <a:buFont typeface="Arial" pitchFamily="34" charset="0"/>
              <a:buChar char="•"/>
            </a:pPr>
            <a:r>
              <a:rPr lang="en-GB" sz="2400" dirty="0" smtClean="0"/>
              <a:t>What is the: Year? Season? Date? Day? Month? </a:t>
            </a:r>
          </a:p>
          <a:p>
            <a:pPr>
              <a:buFont typeface="Arial" pitchFamily="34" charset="0"/>
              <a:buChar char="•"/>
            </a:pPr>
            <a:endParaRPr lang="en-GB" sz="2400" dirty="0" smtClean="0"/>
          </a:p>
          <a:p>
            <a:pPr>
              <a:buFont typeface="Arial" pitchFamily="34" charset="0"/>
              <a:buChar char="•"/>
            </a:pPr>
            <a:r>
              <a:rPr lang="en-GB" sz="2400" dirty="0" smtClean="0"/>
              <a:t>The official dates for the four seasons in the UK and northern Europe in 2001 are as follows; </a:t>
            </a:r>
          </a:p>
          <a:p>
            <a:pPr>
              <a:buFont typeface="Arial" pitchFamily="34" charset="0"/>
              <a:buChar char="•"/>
            </a:pPr>
            <a:r>
              <a:rPr lang="en-GB" sz="2400" dirty="0" smtClean="0"/>
              <a:t>spring begins March 20th, summer begins June 21</a:t>
            </a:r>
            <a:r>
              <a:rPr lang="en-GB" sz="2400" baseline="30000" dirty="0" smtClean="0"/>
              <a:t>st</a:t>
            </a:r>
            <a:r>
              <a:rPr lang="en-GB" sz="2400" dirty="0" smtClean="0"/>
              <a:t>, autumn begins September 22</a:t>
            </a:r>
            <a:r>
              <a:rPr lang="en-GB" sz="2400" baseline="30000" dirty="0" smtClean="0"/>
              <a:t>nd</a:t>
            </a:r>
            <a:r>
              <a:rPr lang="en-GB" sz="2400" dirty="0" smtClean="0"/>
              <a:t> and winter begins on December 21</a:t>
            </a:r>
            <a:r>
              <a:rPr lang="en-GB" sz="2400" baseline="30000" dirty="0" smtClean="0"/>
              <a:t>st</a:t>
            </a:r>
            <a:r>
              <a:rPr lang="en-GB" sz="2400" dirty="0" smtClean="0"/>
              <a:t>. </a:t>
            </a:r>
          </a:p>
          <a:p>
            <a:endParaRPr lang="en-GB" sz="2400" dirty="0" smtClean="0"/>
          </a:p>
          <a:p>
            <a:endParaRPr lang="en-GB" dirty="0" smtClean="0"/>
          </a:p>
          <a:p>
            <a:endParaRPr lang="en-GB" dirty="0" smtClean="0"/>
          </a:p>
        </p:txBody>
      </p:sp>
      <p:sp>
        <p:nvSpPr>
          <p:cNvPr id="4" name="Rectangle 2"/>
          <p:cNvSpPr>
            <a:spLocks noGrp="1" noChangeArrowheads="1"/>
          </p:cNvSpPr>
          <p:nvPr>
            <p:ph type="title"/>
          </p:nvPr>
        </p:nvSpPr>
        <p:spPr>
          <a:xfrm>
            <a:off x="838200" y="260648"/>
            <a:ext cx="8054280" cy="1152128"/>
          </a:xfrm>
        </p:spPr>
        <p:txBody>
          <a:bodyPr/>
          <a:lstStyle/>
          <a:p>
            <a:r>
              <a:rPr lang="en-GB" sz="3600" dirty="0" smtClean="0"/>
              <a:t>                                         Example questions.....</a:t>
            </a:r>
            <a:br>
              <a:rPr lang="en-GB" sz="3600" dirty="0" smtClean="0"/>
            </a:br>
            <a:r>
              <a:rPr lang="en-GB" sz="3600" dirty="0" smtClean="0"/>
              <a:t>extended mini-mental state exam [3MS]</a:t>
            </a:r>
            <a:endParaRPr lang="en-GB" sz="3600" dirty="0"/>
          </a:p>
        </p:txBody>
      </p:sp>
      <p:sp>
        <p:nvSpPr>
          <p:cNvPr id="5" name="TextBox 4"/>
          <p:cNvSpPr txBox="1"/>
          <p:nvPr/>
        </p:nvSpPr>
        <p:spPr>
          <a:xfrm>
            <a:off x="467544" y="1556792"/>
            <a:ext cx="8676456" cy="5139869"/>
          </a:xfrm>
          <a:prstGeom prst="rect">
            <a:avLst/>
          </a:prstGeom>
          <a:solidFill>
            <a:schemeClr val="bg1"/>
          </a:solidFill>
        </p:spPr>
        <p:txBody>
          <a:bodyPr wrap="square" rtlCol="0">
            <a:spAutoFit/>
          </a:bodyPr>
          <a:lstStyle/>
          <a:p>
            <a:r>
              <a:rPr lang="en-GB" sz="9600" i="0" dirty="0" smtClean="0"/>
              <a:t>CLOSE YOUR EYES</a:t>
            </a:r>
          </a:p>
          <a:p>
            <a:endParaRPr lang="en-GB" sz="9600" i="0" dirty="0" smtClean="0"/>
          </a:p>
          <a:p>
            <a:endParaRPr lang="en-GB" sz="2000" i="0" dirty="0" smtClean="0"/>
          </a:p>
          <a:p>
            <a:endParaRPr lang="en-GB" sz="20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Praxis </a:t>
            </a:r>
            <a:endParaRPr lang="en-GB" dirty="0"/>
          </a:p>
        </p:txBody>
      </p:sp>
      <p:pic>
        <p:nvPicPr>
          <p:cNvPr id="1026" name="Picture 2" descr="File:InterlockingPentagons.svg">
            <a:hlinkClick r:id="rId2"/>
          </p:cNvPr>
          <p:cNvPicPr>
            <a:picLocks noChangeAspect="1" noChangeArrowheads="1"/>
          </p:cNvPicPr>
          <p:nvPr/>
        </p:nvPicPr>
        <p:blipFill>
          <a:blip r:embed="rId3" cstate="print"/>
          <a:srcRect/>
          <a:stretch>
            <a:fillRect/>
          </a:stretch>
        </p:blipFill>
        <p:spPr bwMode="auto">
          <a:xfrm>
            <a:off x="1043608" y="1988840"/>
            <a:ext cx="6367016" cy="403244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body" idx="1"/>
          </p:nvPr>
        </p:nvSpPr>
        <p:spPr>
          <a:xfrm>
            <a:off x="683568" y="1628775"/>
            <a:ext cx="7488832" cy="4895850"/>
          </a:xfrm>
        </p:spPr>
        <p:txBody>
          <a:bodyPr/>
          <a:lstStyle/>
          <a:p>
            <a:pPr>
              <a:lnSpc>
                <a:spcPct val="90000"/>
              </a:lnSpc>
              <a:buFont typeface="Arial" pitchFamily="34" charset="0"/>
              <a:buChar char="•"/>
              <a:defRPr/>
            </a:pPr>
            <a:r>
              <a:rPr lang="en-GB" sz="2400" dirty="0" smtClean="0"/>
              <a:t>Recognize the key physical changes associated with the ageing brain</a:t>
            </a:r>
          </a:p>
          <a:p>
            <a:pPr>
              <a:lnSpc>
                <a:spcPct val="90000"/>
              </a:lnSpc>
              <a:buFont typeface="Arial" pitchFamily="34" charset="0"/>
              <a:buChar char="•"/>
              <a:defRPr/>
            </a:pPr>
            <a:endParaRPr lang="en-GB" sz="2400" dirty="0" smtClean="0"/>
          </a:p>
          <a:p>
            <a:pPr>
              <a:lnSpc>
                <a:spcPct val="90000"/>
              </a:lnSpc>
              <a:buFont typeface="Arial" pitchFamily="34" charset="0"/>
              <a:buChar char="•"/>
              <a:defRPr/>
            </a:pPr>
            <a:r>
              <a:rPr lang="en-GB" sz="2400" dirty="0" smtClean="0"/>
              <a:t>Recognize the key cognitive changes associated with the ageing brain </a:t>
            </a:r>
          </a:p>
          <a:p>
            <a:pPr>
              <a:lnSpc>
                <a:spcPct val="90000"/>
              </a:lnSpc>
              <a:buFont typeface="Arial" pitchFamily="34" charset="0"/>
              <a:buChar char="•"/>
              <a:defRPr/>
            </a:pPr>
            <a:endParaRPr lang="en-GB" sz="2400" dirty="0" smtClean="0"/>
          </a:p>
          <a:p>
            <a:pPr>
              <a:lnSpc>
                <a:spcPct val="90000"/>
              </a:lnSpc>
              <a:buFont typeface="Arial" pitchFamily="34" charset="0"/>
              <a:buChar char="•"/>
              <a:defRPr/>
            </a:pPr>
            <a:r>
              <a:rPr lang="en-GB" sz="2400" dirty="0" smtClean="0"/>
              <a:t>Describe and discuss key issues associated with cognitive assessment of older adults</a:t>
            </a:r>
            <a:endParaRPr lang="en-GB" sz="1400" dirty="0"/>
          </a:p>
        </p:txBody>
      </p:sp>
      <p:sp>
        <p:nvSpPr>
          <p:cNvPr id="5123" name="Title 1"/>
          <p:cNvSpPr>
            <a:spLocks noGrp="1"/>
          </p:cNvSpPr>
          <p:nvPr>
            <p:ph type="title"/>
          </p:nvPr>
        </p:nvSpPr>
        <p:spPr>
          <a:xfrm>
            <a:off x="755576" y="620688"/>
            <a:ext cx="7543800" cy="638175"/>
          </a:xfrm>
        </p:spPr>
        <p:txBody>
          <a:bodyPr/>
          <a:lstStyle/>
          <a:p>
            <a:r>
              <a:rPr lang="en-GB" sz="3600" dirty="0" smtClean="0">
                <a:solidFill>
                  <a:srgbClr val="C00000"/>
                </a:solidFill>
              </a:rPr>
              <a:t>Learning objectives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95536" y="1772816"/>
            <a:ext cx="7416824" cy="1728192"/>
          </a:xfrm>
        </p:spPr>
        <p:txBody>
          <a:bodyPr/>
          <a:lstStyle/>
          <a:p>
            <a:r>
              <a:rPr lang="en-GB" sz="4000" dirty="0" err="1" smtClean="0"/>
              <a:t>Comptez</a:t>
            </a:r>
            <a:r>
              <a:rPr lang="en-GB" sz="4000" dirty="0" smtClean="0"/>
              <a:t> à </a:t>
            </a:r>
            <a:r>
              <a:rPr lang="en-GB" sz="4000" dirty="0" err="1" smtClean="0"/>
              <a:t>partire</a:t>
            </a:r>
            <a:r>
              <a:rPr lang="en-GB" sz="4000" dirty="0" smtClean="0"/>
              <a:t> de 100 en </a:t>
            </a:r>
            <a:r>
              <a:rPr lang="en-GB" sz="4000" dirty="0" err="1" smtClean="0"/>
              <a:t>retirant</a:t>
            </a:r>
            <a:r>
              <a:rPr lang="en-GB" sz="4000" dirty="0" smtClean="0"/>
              <a:t> 7 à </a:t>
            </a:r>
            <a:r>
              <a:rPr lang="en-GB" sz="4000" dirty="0" err="1" smtClean="0"/>
              <a:t>chaque</a:t>
            </a:r>
            <a:r>
              <a:rPr lang="en-GB" sz="4000" dirty="0" smtClean="0"/>
              <a:t> </a:t>
            </a:r>
            <a:r>
              <a:rPr lang="en-GB" sz="4000" dirty="0" err="1" smtClean="0"/>
              <a:t>fois</a:t>
            </a:r>
            <a:r>
              <a:rPr lang="en-GB" sz="4000" dirty="0" smtClean="0"/>
              <a:t> </a:t>
            </a:r>
            <a:r>
              <a:rPr lang="en-GB" sz="4000" dirty="0" err="1" smtClean="0"/>
              <a:t>jusqu’à</a:t>
            </a:r>
            <a:r>
              <a:rPr lang="en-GB" sz="4000" dirty="0" smtClean="0"/>
              <a:t> </a:t>
            </a:r>
            <a:r>
              <a:rPr lang="en-GB" sz="4000" dirty="0" err="1" smtClean="0"/>
              <a:t>ce</a:t>
            </a:r>
            <a:r>
              <a:rPr lang="en-GB" sz="4000" dirty="0" smtClean="0"/>
              <a:t> </a:t>
            </a:r>
            <a:r>
              <a:rPr lang="en-GB" sz="4000" dirty="0" err="1" smtClean="0"/>
              <a:t>que</a:t>
            </a:r>
            <a:r>
              <a:rPr lang="en-GB" sz="4000" dirty="0" smtClean="0"/>
              <a:t> je </a:t>
            </a:r>
            <a:r>
              <a:rPr lang="en-GB" sz="4000" dirty="0" err="1" smtClean="0"/>
              <a:t>vous</a:t>
            </a:r>
            <a:r>
              <a:rPr lang="en-GB" sz="4000" dirty="0" smtClean="0"/>
              <a:t> </a:t>
            </a:r>
            <a:r>
              <a:rPr lang="en-GB" sz="4000" dirty="0" err="1" smtClean="0"/>
              <a:t>arrête</a:t>
            </a:r>
            <a:endParaRPr lang="en-GB" sz="4000" dirty="0"/>
          </a:p>
        </p:txBody>
      </p:sp>
      <p:sp>
        <p:nvSpPr>
          <p:cNvPr id="4" name="Content Placeholder 3"/>
          <p:cNvSpPr>
            <a:spLocks noGrp="1"/>
          </p:cNvSpPr>
          <p:nvPr>
            <p:ph sz="half" idx="2"/>
          </p:nvPr>
        </p:nvSpPr>
        <p:spPr>
          <a:xfrm>
            <a:off x="323528" y="4149080"/>
            <a:ext cx="6984776" cy="1728192"/>
          </a:xfrm>
        </p:spPr>
        <p:txBody>
          <a:bodyPr/>
          <a:lstStyle/>
          <a:p>
            <a:r>
              <a:rPr lang="en-GB" sz="4000" dirty="0" smtClean="0"/>
              <a:t>From 100 keep subtracting 7 giving each answer until I tell you to stop</a:t>
            </a:r>
            <a:endParaRPr lang="en-GB" sz="4000" dirty="0"/>
          </a:p>
        </p:txBody>
      </p:sp>
      <p:sp>
        <p:nvSpPr>
          <p:cNvPr id="5" name="Title 1"/>
          <p:cNvSpPr>
            <a:spLocks noGrp="1"/>
          </p:cNvSpPr>
          <p:nvPr>
            <p:ph type="title"/>
          </p:nvPr>
        </p:nvSpPr>
        <p:spPr>
          <a:xfrm>
            <a:off x="457200" y="277813"/>
            <a:ext cx="8229600" cy="1143000"/>
          </a:xfrm>
        </p:spPr>
        <p:txBody>
          <a:bodyPr/>
          <a:lstStyle/>
          <a:p>
            <a:r>
              <a:rPr lang="en-GB" dirty="0" smtClean="0"/>
              <a:t>Attention &amp; concentration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a:xfrm>
            <a:off x="467544" y="332656"/>
            <a:ext cx="8134350" cy="791493"/>
          </a:xfrm>
        </p:spPr>
        <p:txBody>
          <a:bodyPr/>
          <a:lstStyle/>
          <a:p>
            <a:pPr fontAlgn="auto">
              <a:spcAft>
                <a:spcPts val="0"/>
              </a:spcAft>
              <a:defRPr/>
            </a:pPr>
            <a:r>
              <a:rPr lang="en-GB" sz="3600" dirty="0"/>
              <a:t>Mini-Mental State Exam (MMSE)</a:t>
            </a:r>
          </a:p>
        </p:txBody>
      </p:sp>
      <p:sp>
        <p:nvSpPr>
          <p:cNvPr id="57346" name="Rectangle 2"/>
          <p:cNvSpPr>
            <a:spLocks noGrp="1" noChangeArrowheads="1"/>
          </p:cNvSpPr>
          <p:nvPr>
            <p:ph idx="1"/>
          </p:nvPr>
        </p:nvSpPr>
        <p:spPr>
          <a:xfrm>
            <a:off x="395288" y="1556792"/>
            <a:ext cx="8497192" cy="5055146"/>
          </a:xfrm>
        </p:spPr>
        <p:txBody>
          <a:bodyPr>
            <a:normAutofit lnSpcReduction="10000"/>
          </a:bodyPr>
          <a:lstStyle/>
          <a:p>
            <a:pPr marL="274320" indent="-274320" fontAlgn="auto">
              <a:lnSpc>
                <a:spcPct val="90000"/>
              </a:lnSpc>
              <a:spcAft>
                <a:spcPts val="0"/>
              </a:spcAft>
              <a:defRPr/>
            </a:pPr>
            <a:r>
              <a:rPr lang="en-GB" sz="2400" dirty="0">
                <a:solidFill>
                  <a:srgbClr val="0070C0"/>
                </a:solidFill>
              </a:rPr>
              <a:t>Advantage</a:t>
            </a:r>
          </a:p>
          <a:p>
            <a:pPr marL="274320" indent="-274320" fontAlgn="auto">
              <a:lnSpc>
                <a:spcPct val="90000"/>
              </a:lnSpc>
              <a:spcAft>
                <a:spcPts val="0"/>
              </a:spcAft>
              <a:buFont typeface="Arial" pitchFamily="34" charset="0"/>
              <a:buChar char="•"/>
              <a:defRPr/>
            </a:pPr>
            <a:r>
              <a:rPr lang="en-GB" sz="2400" dirty="0"/>
              <a:t>Fairly short time to administer takes around 30 minutes</a:t>
            </a:r>
          </a:p>
          <a:p>
            <a:pPr marL="274320" indent="-274320" fontAlgn="auto">
              <a:lnSpc>
                <a:spcPct val="90000"/>
              </a:lnSpc>
              <a:spcAft>
                <a:spcPts val="0"/>
              </a:spcAft>
              <a:buFont typeface="Arial" pitchFamily="34" charset="0"/>
              <a:buChar char="•"/>
              <a:defRPr/>
            </a:pPr>
            <a:r>
              <a:rPr lang="en-GB" sz="2400" dirty="0"/>
              <a:t>Does attempt to cover several areas of cognitive function</a:t>
            </a:r>
          </a:p>
          <a:p>
            <a:pPr marL="274320" indent="-274320" fontAlgn="auto">
              <a:lnSpc>
                <a:spcPct val="90000"/>
              </a:lnSpc>
              <a:spcAft>
                <a:spcPts val="0"/>
              </a:spcAft>
              <a:buFont typeface="Arial" pitchFamily="34" charset="0"/>
              <a:buChar char="•"/>
              <a:defRPr/>
            </a:pPr>
            <a:r>
              <a:rPr lang="en-GB" sz="2400" dirty="0"/>
              <a:t>Widely used and some validated translations </a:t>
            </a:r>
            <a:r>
              <a:rPr lang="en-GB" sz="2400" dirty="0" smtClean="0"/>
              <a:t>available</a:t>
            </a:r>
          </a:p>
          <a:p>
            <a:pPr marL="274320" indent="-274320" fontAlgn="auto">
              <a:lnSpc>
                <a:spcPct val="90000"/>
              </a:lnSpc>
              <a:spcAft>
                <a:spcPts val="0"/>
              </a:spcAft>
              <a:buFont typeface="Arial" pitchFamily="34" charset="0"/>
              <a:buChar char="•"/>
              <a:defRPr/>
            </a:pPr>
            <a:r>
              <a:rPr lang="en-GB" sz="2400" dirty="0" smtClean="0"/>
              <a:t>Less cultural bias than tests that ask about key society figures or events.</a:t>
            </a:r>
            <a:endParaRPr lang="en-GB" sz="2400" dirty="0"/>
          </a:p>
          <a:p>
            <a:pPr marL="274320" indent="-274320" fontAlgn="auto">
              <a:lnSpc>
                <a:spcPct val="90000"/>
              </a:lnSpc>
              <a:spcAft>
                <a:spcPts val="0"/>
              </a:spcAft>
              <a:buFont typeface="Arial" pitchFamily="34" charset="0"/>
              <a:buChar char="•"/>
              <a:defRPr/>
            </a:pPr>
            <a:endParaRPr lang="en-GB" sz="2400" dirty="0"/>
          </a:p>
          <a:p>
            <a:pPr marL="274320" indent="-274320" fontAlgn="auto">
              <a:lnSpc>
                <a:spcPct val="90000"/>
              </a:lnSpc>
              <a:spcAft>
                <a:spcPts val="0"/>
              </a:spcAft>
              <a:defRPr/>
            </a:pPr>
            <a:r>
              <a:rPr lang="en-GB" sz="2400" dirty="0">
                <a:solidFill>
                  <a:srgbClr val="0070C0"/>
                </a:solidFill>
              </a:rPr>
              <a:t>Disadvantages</a:t>
            </a:r>
          </a:p>
          <a:p>
            <a:pPr marL="274320" indent="-274320" fontAlgn="auto">
              <a:lnSpc>
                <a:spcPct val="90000"/>
              </a:lnSpc>
              <a:spcAft>
                <a:spcPts val="0"/>
              </a:spcAft>
              <a:buFont typeface="Arial" pitchFamily="34" charset="0"/>
              <a:buChar char="•"/>
              <a:defRPr/>
            </a:pPr>
            <a:r>
              <a:rPr lang="en-GB" sz="2400" dirty="0"/>
              <a:t> A screening tool at the most</a:t>
            </a:r>
          </a:p>
          <a:p>
            <a:pPr marL="274320" indent="-274320" fontAlgn="auto">
              <a:lnSpc>
                <a:spcPct val="90000"/>
              </a:lnSpc>
              <a:spcAft>
                <a:spcPts val="0"/>
              </a:spcAft>
              <a:buFont typeface="Arial" pitchFamily="34" charset="0"/>
              <a:buChar char="•"/>
              <a:defRPr/>
            </a:pPr>
            <a:r>
              <a:rPr lang="en-GB" sz="2400" dirty="0"/>
              <a:t>Often poorly </a:t>
            </a:r>
            <a:r>
              <a:rPr lang="en-GB" sz="2400" dirty="0" smtClean="0"/>
              <a:t>administered/scored &amp; training required</a:t>
            </a:r>
            <a:endParaRPr lang="en-GB" sz="2400" dirty="0"/>
          </a:p>
          <a:p>
            <a:pPr marL="274320" indent="-274320" fontAlgn="auto">
              <a:lnSpc>
                <a:spcPct val="90000"/>
              </a:lnSpc>
              <a:spcAft>
                <a:spcPts val="0"/>
              </a:spcAft>
              <a:buFont typeface="Arial" pitchFamily="34" charset="0"/>
              <a:buChar char="•"/>
              <a:defRPr/>
            </a:pPr>
            <a:r>
              <a:rPr lang="en-GB" sz="2400" dirty="0">
                <a:cs typeface="Times New Roman" pitchFamily="18" charset="0"/>
              </a:rPr>
              <a:t>Educational level or language may affect results</a:t>
            </a:r>
          </a:p>
          <a:p>
            <a:pPr marL="274320" indent="-274320" fontAlgn="auto">
              <a:lnSpc>
                <a:spcPct val="90000"/>
              </a:lnSpc>
              <a:spcAft>
                <a:spcPts val="0"/>
              </a:spcAft>
              <a:buFont typeface="Arial" pitchFamily="34" charset="0"/>
              <a:buChar char="•"/>
              <a:defRPr/>
            </a:pPr>
            <a:r>
              <a:rPr lang="en-GB" sz="2400" dirty="0">
                <a:cs typeface="Times New Roman" pitchFamily="18" charset="0"/>
              </a:rPr>
              <a:t>Ceiling and floor effects</a:t>
            </a:r>
          </a:p>
          <a:p>
            <a:pPr marL="274320" indent="-274320" fontAlgn="auto">
              <a:lnSpc>
                <a:spcPct val="90000"/>
              </a:lnSpc>
              <a:spcAft>
                <a:spcPts val="0"/>
              </a:spcAft>
              <a:buFont typeface="Arial" pitchFamily="34" charset="0"/>
              <a:buChar char="•"/>
              <a:defRPr/>
            </a:pPr>
            <a:r>
              <a:rPr lang="en-GB" sz="2400" dirty="0">
                <a:cs typeface="Times New Roman" pitchFamily="18" charset="0"/>
              </a:rPr>
              <a:t>Practise effects</a:t>
            </a:r>
            <a:endParaRPr lang="en-GB"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8001000" cy="1143000"/>
          </a:xfrm>
        </p:spPr>
        <p:txBody>
          <a:bodyPr/>
          <a:lstStyle/>
          <a:p>
            <a:r>
              <a:rPr lang="en-GB" u="sng"/>
              <a:t>The Clock Drawing Test (CDT)</a:t>
            </a:r>
          </a:p>
        </p:txBody>
      </p:sp>
      <p:sp>
        <p:nvSpPr>
          <p:cNvPr id="16387" name="Rectangle 3"/>
          <p:cNvSpPr>
            <a:spLocks noGrp="1" noChangeArrowheads="1"/>
          </p:cNvSpPr>
          <p:nvPr>
            <p:ph type="body" idx="1"/>
          </p:nvPr>
        </p:nvSpPr>
        <p:spPr>
          <a:xfrm>
            <a:off x="539552" y="1484784"/>
            <a:ext cx="8604448" cy="4752528"/>
          </a:xfrm>
        </p:spPr>
        <p:txBody>
          <a:bodyPr/>
          <a:lstStyle/>
          <a:p>
            <a:pPr>
              <a:lnSpc>
                <a:spcPct val="90000"/>
              </a:lnSpc>
              <a:buFont typeface="Wingdings" pitchFamily="2" charset="2"/>
              <a:buNone/>
            </a:pPr>
            <a:endParaRPr lang="en-GB" i="1" u="sng" dirty="0">
              <a:latin typeface="Arial" charset="0"/>
              <a:cs typeface="Arial" charset="0"/>
            </a:endParaRPr>
          </a:p>
          <a:p>
            <a:pPr>
              <a:lnSpc>
                <a:spcPct val="90000"/>
              </a:lnSpc>
              <a:buFont typeface="Wingdings" pitchFamily="2" charset="2"/>
              <a:buNone/>
            </a:pPr>
            <a:r>
              <a:rPr lang="en-GB" sz="2000" b="1" dirty="0">
                <a:solidFill>
                  <a:srgbClr val="0070C0"/>
                </a:solidFill>
                <a:cs typeface="Arial" charset="0"/>
              </a:rPr>
              <a:t>Auditory language </a:t>
            </a:r>
            <a:r>
              <a:rPr lang="en-GB" sz="2000" b="1" dirty="0" smtClean="0">
                <a:solidFill>
                  <a:srgbClr val="0070C0"/>
                </a:solidFill>
                <a:cs typeface="Arial" charset="0"/>
              </a:rPr>
              <a:t>skills</a:t>
            </a:r>
            <a:endParaRPr lang="en-GB" sz="2000" dirty="0">
              <a:solidFill>
                <a:srgbClr val="0070C0"/>
              </a:solidFill>
              <a:cs typeface="Arial" charset="0"/>
            </a:endParaRPr>
          </a:p>
          <a:p>
            <a:pPr>
              <a:lnSpc>
                <a:spcPct val="90000"/>
              </a:lnSpc>
              <a:buFont typeface="Wingdings" pitchFamily="2" charset="2"/>
              <a:buNone/>
            </a:pPr>
            <a:r>
              <a:rPr lang="en-GB" sz="2000" b="1" dirty="0">
                <a:solidFill>
                  <a:srgbClr val="0070C0"/>
                </a:solidFill>
                <a:cs typeface="Arial" charset="0"/>
              </a:rPr>
              <a:t>Internal representation of the </a:t>
            </a:r>
            <a:r>
              <a:rPr lang="en-GB" sz="2000" b="1" dirty="0" err="1">
                <a:solidFill>
                  <a:srgbClr val="0070C0"/>
                </a:solidFill>
                <a:cs typeface="Arial" charset="0"/>
              </a:rPr>
              <a:t>visuospatial</a:t>
            </a:r>
            <a:r>
              <a:rPr lang="en-GB" sz="2000" b="1" dirty="0">
                <a:solidFill>
                  <a:srgbClr val="0070C0"/>
                </a:solidFill>
                <a:cs typeface="Arial" charset="0"/>
              </a:rPr>
              <a:t> </a:t>
            </a:r>
            <a:r>
              <a:rPr lang="en-GB" sz="2000" b="1" dirty="0" smtClean="0">
                <a:solidFill>
                  <a:srgbClr val="0070C0"/>
                </a:solidFill>
                <a:cs typeface="Arial" charset="0"/>
              </a:rPr>
              <a:t>features</a:t>
            </a:r>
            <a:endParaRPr lang="en-GB" sz="2000" dirty="0">
              <a:solidFill>
                <a:srgbClr val="0070C0"/>
              </a:solidFill>
              <a:cs typeface="Arial" charset="0"/>
            </a:endParaRPr>
          </a:p>
          <a:p>
            <a:pPr>
              <a:lnSpc>
                <a:spcPct val="90000"/>
              </a:lnSpc>
              <a:buFont typeface="Wingdings" pitchFamily="2" charset="2"/>
              <a:buNone/>
            </a:pPr>
            <a:r>
              <a:rPr lang="en-GB" sz="2000" b="1" dirty="0" err="1" smtClean="0">
                <a:solidFill>
                  <a:srgbClr val="0070C0"/>
                </a:solidFill>
                <a:cs typeface="Arial" charset="0"/>
              </a:rPr>
              <a:t>Visuoperceptual</a:t>
            </a:r>
            <a:r>
              <a:rPr lang="en-GB" sz="2000" b="1" dirty="0" smtClean="0">
                <a:solidFill>
                  <a:srgbClr val="0070C0"/>
                </a:solidFill>
                <a:cs typeface="Arial" charset="0"/>
              </a:rPr>
              <a:t> </a:t>
            </a:r>
            <a:r>
              <a:rPr lang="en-GB" sz="2000" b="1" dirty="0">
                <a:solidFill>
                  <a:srgbClr val="0070C0"/>
                </a:solidFill>
                <a:cs typeface="Arial" charset="0"/>
              </a:rPr>
              <a:t>and </a:t>
            </a:r>
            <a:r>
              <a:rPr lang="en-GB" sz="2000" b="1" dirty="0" err="1" smtClean="0">
                <a:solidFill>
                  <a:srgbClr val="0070C0"/>
                </a:solidFill>
                <a:cs typeface="Arial" charset="0"/>
              </a:rPr>
              <a:t>visuomotor</a:t>
            </a:r>
            <a:endParaRPr lang="en-GB" sz="2000" dirty="0">
              <a:solidFill>
                <a:srgbClr val="0070C0"/>
              </a:solidFill>
              <a:cs typeface="Arial" charset="0"/>
            </a:endParaRPr>
          </a:p>
          <a:p>
            <a:pPr>
              <a:lnSpc>
                <a:spcPct val="90000"/>
              </a:lnSpc>
              <a:buFont typeface="Wingdings" pitchFamily="2" charset="2"/>
              <a:buNone/>
            </a:pPr>
            <a:r>
              <a:rPr lang="en-GB" sz="2000" b="1" dirty="0" smtClean="0">
                <a:solidFill>
                  <a:srgbClr val="0070C0"/>
                </a:solidFill>
                <a:cs typeface="Arial" charset="0"/>
              </a:rPr>
              <a:t>Hemi-</a:t>
            </a:r>
            <a:r>
              <a:rPr lang="en-GB" sz="2000" b="1" dirty="0" err="1" smtClean="0">
                <a:solidFill>
                  <a:srgbClr val="0070C0"/>
                </a:solidFill>
                <a:cs typeface="Arial" charset="0"/>
              </a:rPr>
              <a:t>attentional</a:t>
            </a:r>
            <a:r>
              <a:rPr lang="en-GB" sz="2000" b="1" dirty="0" smtClean="0">
                <a:solidFill>
                  <a:srgbClr val="0070C0"/>
                </a:solidFill>
                <a:cs typeface="Arial" charset="0"/>
              </a:rPr>
              <a:t> processes</a:t>
            </a:r>
            <a:endParaRPr lang="en-GB" sz="2000" dirty="0">
              <a:solidFill>
                <a:srgbClr val="0070C0"/>
              </a:solidFill>
              <a:cs typeface="Arial" charset="0"/>
            </a:endParaRPr>
          </a:p>
          <a:p>
            <a:pPr>
              <a:lnSpc>
                <a:spcPct val="90000"/>
              </a:lnSpc>
              <a:buFont typeface="Wingdings" pitchFamily="2" charset="2"/>
              <a:buNone/>
            </a:pPr>
            <a:r>
              <a:rPr lang="en-GB" sz="2000" b="1" dirty="0">
                <a:solidFill>
                  <a:srgbClr val="0070C0"/>
                </a:solidFill>
                <a:cs typeface="Arial" charset="0"/>
              </a:rPr>
              <a:t>Linguistic </a:t>
            </a:r>
            <a:r>
              <a:rPr lang="en-GB" sz="2000" b="1" dirty="0" smtClean="0">
                <a:solidFill>
                  <a:srgbClr val="0070C0"/>
                </a:solidFill>
                <a:cs typeface="Arial" charset="0"/>
              </a:rPr>
              <a:t>system</a:t>
            </a:r>
            <a:endParaRPr lang="en-GB" sz="2000" dirty="0">
              <a:solidFill>
                <a:srgbClr val="0070C0"/>
              </a:solidFill>
              <a:cs typeface="Arial" charset="0"/>
            </a:endParaRPr>
          </a:p>
          <a:p>
            <a:pPr>
              <a:lnSpc>
                <a:spcPct val="90000"/>
              </a:lnSpc>
              <a:buFont typeface="Wingdings" pitchFamily="2" charset="2"/>
              <a:buNone/>
            </a:pPr>
            <a:r>
              <a:rPr lang="en-GB" sz="2000" b="1" dirty="0">
                <a:solidFill>
                  <a:srgbClr val="0070C0"/>
                </a:solidFill>
                <a:cs typeface="Times New Roman" pitchFamily="18" charset="0"/>
              </a:rPr>
              <a:t>Executive </a:t>
            </a:r>
            <a:r>
              <a:rPr lang="en-GB" sz="2000" b="1" dirty="0" smtClean="0">
                <a:solidFill>
                  <a:srgbClr val="0070C0"/>
                </a:solidFill>
                <a:cs typeface="Times New Roman" pitchFamily="18" charset="0"/>
              </a:rPr>
              <a:t>functions</a:t>
            </a:r>
            <a:endParaRPr lang="en-GB" sz="2000" dirty="0">
              <a:solidFill>
                <a:srgbClr val="0070C0"/>
              </a:solidFill>
              <a:cs typeface="Times New Roman" pitchFamily="18" charset="0"/>
            </a:endParaRPr>
          </a:p>
          <a:p>
            <a:pPr>
              <a:lnSpc>
                <a:spcPct val="90000"/>
              </a:lnSpc>
              <a:buFont typeface="Wingdings" pitchFamily="2" charset="2"/>
              <a:buNone/>
            </a:pPr>
            <a:r>
              <a:rPr lang="en-GB" sz="2000" b="1" dirty="0" smtClean="0">
                <a:solidFill>
                  <a:srgbClr val="0070C0"/>
                </a:solidFill>
                <a:cs typeface="Times New Roman" pitchFamily="18" charset="0"/>
              </a:rPr>
              <a:t>Memory</a:t>
            </a:r>
          </a:p>
          <a:p>
            <a:pPr>
              <a:lnSpc>
                <a:spcPct val="90000"/>
              </a:lnSpc>
              <a:buFont typeface="Wingdings" pitchFamily="2" charset="2"/>
              <a:buNone/>
            </a:pPr>
            <a:endParaRPr lang="en-GB" dirty="0">
              <a:cs typeface="Times New Roman" pitchFamily="18" charset="0"/>
            </a:endParaRPr>
          </a:p>
          <a:p>
            <a:pPr>
              <a:lnSpc>
                <a:spcPct val="90000"/>
              </a:lnSpc>
              <a:buFont typeface="Wingdings" pitchFamily="2" charset="2"/>
              <a:buNone/>
            </a:pPr>
            <a:r>
              <a:rPr lang="en-GB" b="1" dirty="0">
                <a:solidFill>
                  <a:schemeClr val="folHlink"/>
                </a:solidFill>
                <a:cs typeface="Times New Roman" pitchFamily="18" charset="0"/>
              </a:rPr>
              <a:t>10 past 11.</a:t>
            </a:r>
            <a:r>
              <a:rPr lang="en-GB" dirty="0">
                <a:cs typeface="Times New Roman" pitchFamily="18" charset="0"/>
              </a:rPr>
              <a:t> The 2 has to be recoded as ten minutes past the hour, </a:t>
            </a:r>
            <a:r>
              <a:rPr lang="en-GB" dirty="0" err="1">
                <a:cs typeface="Times New Roman" pitchFamily="18" charset="0"/>
              </a:rPr>
              <a:t>ie</a:t>
            </a:r>
            <a:r>
              <a:rPr lang="en-GB" dirty="0">
                <a:cs typeface="Times New Roman" pitchFamily="18" charset="0"/>
              </a:rPr>
              <a:t> the response cannot be stimulus driven but must rely on executive function</a:t>
            </a:r>
          </a:p>
          <a:p>
            <a:pPr>
              <a:lnSpc>
                <a:spcPct val="90000"/>
              </a:lnSpc>
              <a:buFont typeface="Wingdings" pitchFamily="2" charset="2"/>
              <a:buNone/>
            </a:pPr>
            <a:r>
              <a:rPr lang="en-GB" b="1" dirty="0">
                <a:solidFill>
                  <a:schemeClr val="folHlink"/>
                </a:solidFill>
                <a:cs typeface="Times New Roman" pitchFamily="18" charset="0"/>
              </a:rPr>
              <a:t>20 past 8</a:t>
            </a:r>
            <a:r>
              <a:rPr lang="en-GB" dirty="0">
                <a:cs typeface="Times New Roman" pitchFamily="18" charset="0"/>
              </a:rPr>
              <a:t> requires the use of the inferior visual quadrants and  increases sensitivity to parietal dysfunction </a:t>
            </a:r>
          </a:p>
          <a:p>
            <a:pPr>
              <a:lnSpc>
                <a:spcPct val="90000"/>
              </a:lnSpc>
              <a:buFont typeface="Wingdings" pitchFamily="2" charset="2"/>
              <a:buNone/>
            </a:pPr>
            <a:endParaRPr lang="en-GB" sz="2000" dirty="0">
              <a:cs typeface="Times New Roman" pitchFamily="18" charset="0"/>
            </a:endParaRPr>
          </a:p>
          <a:p>
            <a:pPr>
              <a:lnSpc>
                <a:spcPct val="90000"/>
              </a:lnSpc>
              <a:buFont typeface="Wingdings" pitchFamily="2" charset="2"/>
              <a:buNone/>
            </a:pPr>
            <a:endParaRPr lang="en-GB" sz="2000" dirty="0">
              <a:cs typeface="Times New Roman" pitchFamily="18" charset="0"/>
            </a:endParaRPr>
          </a:p>
          <a:p>
            <a:pPr>
              <a:lnSpc>
                <a:spcPct val="90000"/>
              </a:lnSpc>
              <a:buFont typeface="Wingdings" pitchFamily="2" charset="2"/>
              <a:buNone/>
            </a:pPr>
            <a:endParaRPr lang="en-GB" sz="1200" dirty="0">
              <a:cs typeface="Times New Roman" pitchFamily="18" charset="0"/>
            </a:endParaRPr>
          </a:p>
          <a:p>
            <a:pPr>
              <a:lnSpc>
                <a:spcPct val="90000"/>
              </a:lnSpc>
              <a:buFont typeface="Wingdings" pitchFamily="2" charset="2"/>
              <a:buNone/>
            </a:pPr>
            <a:endParaRPr lang="en-GB" sz="1200" dirty="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09600"/>
            <a:ext cx="7772400" cy="731168"/>
          </a:xfrm>
        </p:spPr>
        <p:txBody>
          <a:bodyPr/>
          <a:lstStyle/>
          <a:p>
            <a:r>
              <a:rPr lang="en-GB" sz="3600" dirty="0"/>
              <a:t>Examples of CDT</a:t>
            </a:r>
          </a:p>
        </p:txBody>
      </p:sp>
      <p:pic>
        <p:nvPicPr>
          <p:cNvPr id="1026" name="Picture 2" descr="7FE03FF2"/>
          <p:cNvPicPr>
            <a:picLocks noChangeAspect="1" noChangeArrowheads="1"/>
          </p:cNvPicPr>
          <p:nvPr/>
        </p:nvPicPr>
        <p:blipFill>
          <a:blip r:embed="rId3" cstate="print"/>
          <a:srcRect l="28172" t="37019" r="13316" b="24203"/>
          <a:stretch>
            <a:fillRect/>
          </a:stretch>
        </p:blipFill>
        <p:spPr bwMode="auto">
          <a:xfrm>
            <a:off x="539552" y="2204864"/>
            <a:ext cx="3672408" cy="3128348"/>
          </a:xfrm>
          <a:prstGeom prst="rect">
            <a:avLst/>
          </a:prstGeom>
          <a:noFill/>
          <a:ln w="9525">
            <a:noFill/>
            <a:miter lim="800000"/>
            <a:headEnd/>
            <a:tailEnd/>
          </a:ln>
        </p:spPr>
      </p:pic>
      <p:pic>
        <p:nvPicPr>
          <p:cNvPr id="1027" name="Picture 3" descr="AA74C71C"/>
          <p:cNvPicPr>
            <a:picLocks noChangeAspect="1" noChangeArrowheads="1"/>
          </p:cNvPicPr>
          <p:nvPr/>
        </p:nvPicPr>
        <p:blipFill>
          <a:blip r:embed="rId4" cstate="print"/>
          <a:srcRect l="34727" t="39236" r="34885" b="37222"/>
          <a:stretch>
            <a:fillRect/>
          </a:stretch>
        </p:blipFill>
        <p:spPr bwMode="auto">
          <a:xfrm>
            <a:off x="3995936" y="1196752"/>
            <a:ext cx="5040560" cy="54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sz="3600" dirty="0"/>
              <a:t>Issues that affect performance/testing?</a:t>
            </a:r>
          </a:p>
        </p:txBody>
      </p:sp>
      <p:sp>
        <p:nvSpPr>
          <p:cNvPr id="82947" name="Rectangle 3"/>
          <p:cNvSpPr>
            <a:spLocks noGrp="1" noChangeArrowheads="1"/>
          </p:cNvSpPr>
          <p:nvPr>
            <p:ph type="body" idx="1"/>
          </p:nvPr>
        </p:nvSpPr>
        <p:spPr>
          <a:xfrm>
            <a:off x="683568" y="1773238"/>
            <a:ext cx="7488833" cy="4616450"/>
          </a:xfrm>
        </p:spPr>
        <p:txBody>
          <a:bodyPr/>
          <a:lstStyle/>
          <a:p>
            <a:pPr>
              <a:buFont typeface="Arial" pitchFamily="34" charset="0"/>
              <a:buChar char="•"/>
            </a:pPr>
            <a:r>
              <a:rPr lang="en-GB" sz="3600" dirty="0"/>
              <a:t>Slower reaction times </a:t>
            </a:r>
          </a:p>
          <a:p>
            <a:pPr>
              <a:buFont typeface="Arial" pitchFamily="34" charset="0"/>
              <a:buChar char="•"/>
            </a:pPr>
            <a:r>
              <a:rPr lang="en-GB" sz="3600" dirty="0"/>
              <a:t>Lower </a:t>
            </a:r>
            <a:r>
              <a:rPr lang="en-GB" sz="3600" dirty="0" err="1"/>
              <a:t>attentional</a:t>
            </a:r>
            <a:r>
              <a:rPr lang="en-GB" sz="3600" dirty="0"/>
              <a:t> levels</a:t>
            </a:r>
          </a:p>
          <a:p>
            <a:pPr>
              <a:buFont typeface="Arial" pitchFamily="34" charset="0"/>
              <a:buChar char="•"/>
            </a:pPr>
            <a:r>
              <a:rPr lang="en-GB" sz="3600" dirty="0"/>
              <a:t>Slower processing speeds</a:t>
            </a:r>
          </a:p>
          <a:p>
            <a:pPr>
              <a:buFont typeface="Arial" pitchFamily="34" charset="0"/>
              <a:buChar char="•"/>
            </a:pPr>
            <a:r>
              <a:rPr lang="en-GB" sz="3600" dirty="0"/>
              <a:t>Detriments in sensory functions </a:t>
            </a:r>
          </a:p>
          <a:p>
            <a:pPr>
              <a:buFont typeface="Arial" pitchFamily="34" charset="0"/>
              <a:buChar char="•"/>
            </a:pPr>
            <a:r>
              <a:rPr lang="en-GB" sz="3600" dirty="0"/>
              <a:t>Detriments in perceptual functions </a:t>
            </a:r>
          </a:p>
          <a:p>
            <a:pPr>
              <a:buFont typeface="Arial" pitchFamily="34" charset="0"/>
              <a:buChar char="•"/>
            </a:pPr>
            <a:r>
              <a:rPr lang="en-GB" sz="3600" dirty="0"/>
              <a:t>Less ability to use strategies</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95536" y="1196752"/>
            <a:ext cx="8496944" cy="5184576"/>
          </a:xfrm>
        </p:spPr>
        <p:txBody>
          <a:bodyPr/>
          <a:lstStyle/>
          <a:p>
            <a:pPr>
              <a:lnSpc>
                <a:spcPct val="90000"/>
              </a:lnSpc>
              <a:buFont typeface="Arial" pitchFamily="34" charset="0"/>
              <a:buChar char="•"/>
            </a:pPr>
            <a:endParaRPr lang="en-GB" sz="2800" dirty="0"/>
          </a:p>
          <a:p>
            <a:pPr>
              <a:buFont typeface="Arial" pitchFamily="34" charset="0"/>
              <a:buChar char="•"/>
            </a:pPr>
            <a:r>
              <a:rPr lang="en-GB" sz="2800" dirty="0"/>
              <a:t>There are many different types of </a:t>
            </a:r>
            <a:r>
              <a:rPr lang="en-GB" sz="2800" dirty="0" smtClean="0"/>
              <a:t>cognitive deficit/cognitive impairment/dementia with </a:t>
            </a:r>
            <a:r>
              <a:rPr lang="en-GB" sz="2800" dirty="0"/>
              <a:t>different cognitive profiles in addition to other symptoms. </a:t>
            </a:r>
            <a:endParaRPr lang="en-GB" sz="2800" dirty="0" smtClean="0"/>
          </a:p>
          <a:p>
            <a:pPr>
              <a:lnSpc>
                <a:spcPct val="90000"/>
              </a:lnSpc>
              <a:buFont typeface="Arial" pitchFamily="34" charset="0"/>
              <a:buChar char="•"/>
            </a:pPr>
            <a:endParaRPr lang="en-GB" sz="2800" dirty="0"/>
          </a:p>
          <a:p>
            <a:pPr>
              <a:lnSpc>
                <a:spcPct val="90000"/>
              </a:lnSpc>
              <a:buFont typeface="Arial" pitchFamily="34" charset="0"/>
              <a:buChar char="•"/>
            </a:pPr>
            <a:r>
              <a:rPr lang="en-GB" sz="2800" dirty="0">
                <a:solidFill>
                  <a:srgbClr val="C00000"/>
                </a:solidFill>
              </a:rPr>
              <a:t>Concomitant difficulties will affect performance on assessment </a:t>
            </a:r>
            <a:r>
              <a:rPr lang="en-GB" sz="2800" dirty="0" smtClean="0">
                <a:solidFill>
                  <a:srgbClr val="C00000"/>
                </a:solidFill>
              </a:rPr>
              <a:t>instruments. </a:t>
            </a:r>
            <a:endParaRPr lang="en-GB" sz="2800" dirty="0" smtClean="0"/>
          </a:p>
          <a:p>
            <a:pPr>
              <a:lnSpc>
                <a:spcPct val="90000"/>
              </a:lnSpc>
            </a:pPr>
            <a:endParaRPr lang="en-GB" sz="2800" dirty="0" smtClean="0"/>
          </a:p>
          <a:p>
            <a:pPr>
              <a:buFont typeface="Arial" pitchFamily="34" charset="0"/>
              <a:buChar char="•"/>
            </a:pPr>
            <a:r>
              <a:rPr lang="en-GB" sz="2800" dirty="0" smtClean="0">
                <a:solidFill>
                  <a:srgbClr val="C00000"/>
                </a:solidFill>
              </a:rPr>
              <a:t>Attention and processing speed may also have an impact. </a:t>
            </a:r>
            <a:r>
              <a:rPr lang="en-GB" sz="2000" dirty="0" smtClean="0"/>
              <a:t/>
            </a:r>
            <a:br>
              <a:rPr lang="en-GB" sz="2000" dirty="0" smtClean="0"/>
            </a:br>
            <a:endParaRPr lang="en-GB" sz="2000" dirty="0" smtClean="0"/>
          </a:p>
          <a:p>
            <a:pPr>
              <a:lnSpc>
                <a:spcPct val="90000"/>
              </a:lnSpc>
              <a:buFont typeface="Arial" pitchFamily="34" charset="0"/>
              <a:buChar char="•"/>
            </a:pPr>
            <a:endParaRPr lang="en-GB"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Diagnostic criteria – changing.  </a:t>
            </a:r>
            <a:endParaRPr lang="en-GB" dirty="0"/>
          </a:p>
        </p:txBody>
      </p:sp>
      <p:sp>
        <p:nvSpPr>
          <p:cNvPr id="3" name="Content Placeholder 2"/>
          <p:cNvSpPr>
            <a:spLocks noGrp="1"/>
          </p:cNvSpPr>
          <p:nvPr>
            <p:ph idx="1"/>
          </p:nvPr>
        </p:nvSpPr>
        <p:spPr>
          <a:xfrm>
            <a:off x="539552" y="1556792"/>
            <a:ext cx="8280920" cy="4844008"/>
          </a:xfrm>
        </p:spPr>
        <p:txBody>
          <a:bodyPr/>
          <a:lstStyle/>
          <a:p>
            <a:pPr>
              <a:buFont typeface="Arial" pitchFamily="34" charset="0"/>
              <a:buChar char="•"/>
            </a:pPr>
            <a:r>
              <a:rPr lang="en-GB" sz="2800" dirty="0" smtClean="0"/>
              <a:t>DSMIV </a:t>
            </a:r>
          </a:p>
          <a:p>
            <a:pPr lvl="1">
              <a:buFont typeface="Arial" pitchFamily="34" charset="0"/>
              <a:buChar char="•"/>
            </a:pPr>
            <a:r>
              <a:rPr lang="en-GB" sz="2800" dirty="0" smtClean="0"/>
              <a:t>(Diagnostic Statistical Manual American Psychiatric Association 1994) </a:t>
            </a:r>
          </a:p>
          <a:p>
            <a:pPr>
              <a:buFont typeface="Arial" pitchFamily="34" charset="0"/>
              <a:buChar char="•"/>
            </a:pPr>
            <a:r>
              <a:rPr lang="en-GB" sz="2800" dirty="0" smtClean="0"/>
              <a:t>DSM V due 2013</a:t>
            </a:r>
          </a:p>
          <a:p>
            <a:pPr>
              <a:buFont typeface="Arial" pitchFamily="34" charset="0"/>
              <a:buChar char="•"/>
            </a:pPr>
            <a:endParaRPr lang="en-GB" sz="2800" dirty="0" smtClean="0"/>
          </a:p>
          <a:p>
            <a:pPr>
              <a:buFont typeface="Arial" pitchFamily="34" charset="0"/>
              <a:buChar char="•"/>
            </a:pPr>
            <a:r>
              <a:rPr lang="en-GB" sz="2800" dirty="0" smtClean="0"/>
              <a:t>Multiple biomarkers under development</a:t>
            </a:r>
          </a:p>
          <a:p>
            <a:endParaRPr lang="en-GB"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55576" y="548680"/>
            <a:ext cx="7829550" cy="835025"/>
          </a:xfrm>
          <a:noFill/>
          <a:ln/>
        </p:spPr>
        <p:txBody>
          <a:bodyPr/>
          <a:lstStyle/>
          <a:p>
            <a:r>
              <a:rPr lang="en-US" sz="3600" dirty="0">
                <a:solidFill>
                  <a:srgbClr val="C00000"/>
                </a:solidFill>
              </a:rPr>
              <a:t>Dementia of the Alzheimer’s </a:t>
            </a:r>
            <a:r>
              <a:rPr lang="en-US" sz="3600" dirty="0" smtClean="0">
                <a:solidFill>
                  <a:srgbClr val="C00000"/>
                </a:solidFill>
              </a:rPr>
              <a:t>type (DSMIV)</a:t>
            </a:r>
            <a:endParaRPr lang="en-US" dirty="0">
              <a:solidFill>
                <a:srgbClr val="C00000"/>
              </a:solidFill>
            </a:endParaRPr>
          </a:p>
        </p:txBody>
      </p:sp>
      <p:sp>
        <p:nvSpPr>
          <p:cNvPr id="123907" name="Rectangle 3"/>
          <p:cNvSpPr>
            <a:spLocks noGrp="1" noChangeArrowheads="1"/>
          </p:cNvSpPr>
          <p:nvPr>
            <p:ph type="body" idx="1"/>
          </p:nvPr>
        </p:nvSpPr>
        <p:spPr>
          <a:xfrm>
            <a:off x="611560" y="1556793"/>
            <a:ext cx="8064895" cy="5112567"/>
          </a:xfrm>
        </p:spPr>
        <p:txBody>
          <a:bodyPr/>
          <a:lstStyle/>
          <a:p>
            <a:pPr>
              <a:lnSpc>
                <a:spcPct val="90000"/>
              </a:lnSpc>
              <a:buFont typeface="Wingdings" pitchFamily="2" charset="2"/>
              <a:buNone/>
            </a:pPr>
            <a:r>
              <a:rPr lang="en-US" sz="2400" dirty="0"/>
              <a:t>A: The development of multiple cognitive deficits manifested by </a:t>
            </a:r>
            <a:r>
              <a:rPr lang="en-US" sz="2400" u="sng" dirty="0"/>
              <a:t>both,</a:t>
            </a:r>
            <a:r>
              <a:rPr lang="en-US" sz="2400" dirty="0"/>
              <a:t> </a:t>
            </a:r>
          </a:p>
          <a:p>
            <a:pPr>
              <a:lnSpc>
                <a:spcPct val="90000"/>
              </a:lnSpc>
              <a:buFont typeface="Wingdings" pitchFamily="2" charset="2"/>
              <a:buNone/>
            </a:pPr>
            <a:endParaRPr lang="en-US" sz="2400" dirty="0"/>
          </a:p>
          <a:p>
            <a:pPr>
              <a:lnSpc>
                <a:spcPct val="90000"/>
              </a:lnSpc>
              <a:buFont typeface="Wingdings" pitchFamily="2" charset="2"/>
              <a:buNone/>
            </a:pPr>
            <a:r>
              <a:rPr lang="en-US" sz="2400" dirty="0"/>
              <a:t>1) memory impairment (impaired ability to learn new information or to recall previously learned information)</a:t>
            </a:r>
          </a:p>
          <a:p>
            <a:pPr>
              <a:lnSpc>
                <a:spcPct val="90000"/>
              </a:lnSpc>
              <a:buFont typeface="Wingdings" pitchFamily="2" charset="2"/>
              <a:buNone/>
            </a:pPr>
            <a:endParaRPr lang="en-US" sz="2400" dirty="0"/>
          </a:p>
          <a:p>
            <a:pPr>
              <a:lnSpc>
                <a:spcPct val="90000"/>
              </a:lnSpc>
              <a:buFont typeface="Wingdings" pitchFamily="2" charset="2"/>
              <a:buNone/>
            </a:pPr>
            <a:r>
              <a:rPr lang="en-US" sz="2400" dirty="0"/>
              <a:t>2) one (or more) of the following cognitive disturbances</a:t>
            </a:r>
            <a:br>
              <a:rPr lang="en-US" sz="2400" dirty="0"/>
            </a:br>
            <a:endParaRPr lang="en-US" sz="800" dirty="0"/>
          </a:p>
          <a:p>
            <a:pPr lvl="1">
              <a:lnSpc>
                <a:spcPct val="90000"/>
              </a:lnSpc>
            </a:pPr>
            <a:r>
              <a:rPr lang="en-US" sz="2000" dirty="0"/>
              <a:t>a: aphasia (language disturbance)</a:t>
            </a:r>
          </a:p>
          <a:p>
            <a:pPr lvl="1">
              <a:lnSpc>
                <a:spcPct val="90000"/>
              </a:lnSpc>
            </a:pPr>
            <a:r>
              <a:rPr lang="en-US" sz="2000" dirty="0"/>
              <a:t>b: </a:t>
            </a:r>
            <a:r>
              <a:rPr lang="en-US" sz="2000" dirty="0" err="1"/>
              <a:t>apraxia</a:t>
            </a:r>
            <a:r>
              <a:rPr lang="en-US" sz="2000" dirty="0"/>
              <a:t> (impaired ability to carry out motor activities despite intact motor function)</a:t>
            </a:r>
          </a:p>
          <a:p>
            <a:pPr lvl="1">
              <a:lnSpc>
                <a:spcPct val="90000"/>
              </a:lnSpc>
            </a:pPr>
            <a:r>
              <a:rPr lang="en-US" sz="2000" dirty="0"/>
              <a:t>c: </a:t>
            </a:r>
            <a:r>
              <a:rPr lang="en-US" sz="2000" dirty="0" err="1"/>
              <a:t>agnosia</a:t>
            </a:r>
            <a:r>
              <a:rPr lang="en-US" sz="2000" dirty="0"/>
              <a:t> (failure to identify objects despite intact sensory function)</a:t>
            </a:r>
          </a:p>
          <a:p>
            <a:pPr lvl="1">
              <a:lnSpc>
                <a:spcPct val="90000"/>
              </a:lnSpc>
            </a:pPr>
            <a:r>
              <a:rPr lang="en-US" sz="2000" dirty="0"/>
              <a:t>d: disturbance in executive functioning (</a:t>
            </a:r>
            <a:r>
              <a:rPr lang="en-US" sz="2000" dirty="0" err="1"/>
              <a:t>ie</a:t>
            </a:r>
            <a:r>
              <a:rPr lang="en-US" sz="2000" dirty="0"/>
              <a:t> planning, sequencing</a:t>
            </a:r>
            <a:endParaRPr lang="en-US"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424936" cy="1163216"/>
          </a:xfrm>
        </p:spPr>
        <p:txBody>
          <a:bodyPr/>
          <a:lstStyle/>
          <a:p>
            <a:r>
              <a:rPr lang="en-GB" sz="2200" dirty="0" smtClean="0"/>
              <a:t>Criteria for all-cause dementia: Core clinical criteria  Recommendations from the National Institute on Aging-Alzheimer’s Association Workgroups on diagnostic guidelines for Alzheimer’s disease</a:t>
            </a:r>
            <a:endParaRPr lang="en-GB" sz="2200" dirty="0"/>
          </a:p>
        </p:txBody>
      </p:sp>
      <p:sp>
        <p:nvSpPr>
          <p:cNvPr id="3" name="Content Placeholder 2"/>
          <p:cNvSpPr>
            <a:spLocks noGrp="1"/>
          </p:cNvSpPr>
          <p:nvPr>
            <p:ph idx="1"/>
          </p:nvPr>
        </p:nvSpPr>
        <p:spPr>
          <a:xfrm>
            <a:off x="323528" y="2681536"/>
            <a:ext cx="8820472" cy="4176464"/>
          </a:xfrm>
        </p:spPr>
        <p:txBody>
          <a:bodyPr/>
          <a:lstStyle/>
          <a:p>
            <a:r>
              <a:rPr lang="en-GB" b="1" dirty="0" smtClean="0"/>
              <a:t>Criteria for all-cause dementia: Core clinical criteria</a:t>
            </a:r>
          </a:p>
          <a:p>
            <a:r>
              <a:rPr lang="en-GB" dirty="0" smtClean="0"/>
              <a:t>Cognitive or behavioural (neuropsychiatric) symptoms</a:t>
            </a:r>
          </a:p>
          <a:p>
            <a:r>
              <a:rPr lang="en-GB" dirty="0" smtClean="0"/>
              <a:t>1. Interfere with the ability to function</a:t>
            </a:r>
          </a:p>
          <a:p>
            <a:r>
              <a:rPr lang="en-GB" dirty="0" smtClean="0"/>
              <a:t>2. Represent a decline from previous levels</a:t>
            </a:r>
          </a:p>
          <a:p>
            <a:r>
              <a:rPr lang="en-GB" dirty="0" smtClean="0"/>
              <a:t>3. Are not explained by delirium or major psychiatric disorder;</a:t>
            </a:r>
          </a:p>
          <a:p>
            <a:r>
              <a:rPr lang="en-GB" dirty="0" smtClean="0"/>
              <a:t>4. Cognitive impairment is detected and diagnosed </a:t>
            </a:r>
          </a:p>
          <a:p>
            <a:r>
              <a:rPr lang="en-GB" dirty="0" smtClean="0"/>
              <a:t>5. The cognitive or </a:t>
            </a:r>
            <a:r>
              <a:rPr lang="en-GB" dirty="0" err="1" smtClean="0"/>
              <a:t>behavioral</a:t>
            </a:r>
            <a:r>
              <a:rPr lang="en-GB" dirty="0" smtClean="0"/>
              <a:t> impairment involves</a:t>
            </a:r>
          </a:p>
          <a:p>
            <a:r>
              <a:rPr lang="en-GB" dirty="0" smtClean="0"/>
              <a:t>a minimum of two of the following domains: memory, executive, language, </a:t>
            </a:r>
            <a:br>
              <a:rPr lang="en-GB" dirty="0" smtClean="0"/>
            </a:br>
            <a:r>
              <a:rPr lang="en-GB" dirty="0" err="1" smtClean="0"/>
              <a:t>visuospatial</a:t>
            </a:r>
            <a:r>
              <a:rPr lang="en-GB" dirty="0" smtClean="0"/>
              <a:t> function, changes in personality, behaviour,</a:t>
            </a:r>
          </a:p>
          <a:p>
            <a:endParaRPr lang="en-GB" dirty="0" smtClean="0"/>
          </a:p>
          <a:p>
            <a:r>
              <a:rPr lang="en-GB" dirty="0" smtClean="0"/>
              <a:t>The differentiation of dementia from MCI rests on the determination</a:t>
            </a:r>
          </a:p>
          <a:p>
            <a:r>
              <a:rPr lang="en-GB" dirty="0" smtClean="0"/>
              <a:t>of whether or not there is significant interference in the ability to function</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609600"/>
            <a:ext cx="7848600" cy="5257800"/>
          </a:xfrm>
        </p:spPr>
        <p:txBody>
          <a:bodyPr/>
          <a:lstStyle/>
          <a:p>
            <a:r>
              <a:rPr lang="en-GB" sz="5400">
                <a:latin typeface="Times New Roman" pitchFamily="18" charset="0"/>
              </a:rPr>
              <a:t>The the correct assessment of cognitive function is important!</a:t>
            </a:r>
            <a:r>
              <a:rPr lang="en-GB"/>
              <a:t/>
            </a:r>
            <a:br>
              <a:rPr lang="en-GB"/>
            </a:b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z="3600" dirty="0"/>
              <a:t>Physical changes</a:t>
            </a:r>
          </a:p>
        </p:txBody>
      </p:sp>
      <p:sp>
        <p:nvSpPr>
          <p:cNvPr id="72707" name="Rectangle 3"/>
          <p:cNvSpPr>
            <a:spLocks noGrp="1" noChangeArrowheads="1"/>
          </p:cNvSpPr>
          <p:nvPr>
            <p:ph type="body" idx="1"/>
          </p:nvPr>
        </p:nvSpPr>
        <p:spPr>
          <a:xfrm>
            <a:off x="755576" y="1628800"/>
            <a:ext cx="7897813" cy="1080120"/>
          </a:xfrm>
        </p:spPr>
        <p:txBody>
          <a:bodyPr/>
          <a:lstStyle/>
          <a:p>
            <a:r>
              <a:rPr lang="en-GB" sz="2800" dirty="0"/>
              <a:t>Volume declines </a:t>
            </a:r>
            <a:r>
              <a:rPr lang="en-US" sz="2800" dirty="0"/>
              <a:t>~ 5% per decade after age 40</a:t>
            </a:r>
          </a:p>
          <a:p>
            <a:r>
              <a:rPr lang="en-US" sz="2800" dirty="0"/>
              <a:t>Enlarged ventricles/</a:t>
            </a:r>
            <a:r>
              <a:rPr lang="en-US" sz="2800" dirty="0" err="1"/>
              <a:t>sulci</a:t>
            </a:r>
            <a:endParaRPr lang="en-US" sz="2800" dirty="0"/>
          </a:p>
        </p:txBody>
      </p:sp>
      <p:pic>
        <p:nvPicPr>
          <p:cNvPr id="4" name="Picture 4" descr="subarachnoidspace"/>
          <p:cNvPicPr>
            <a:picLocks noChangeAspect="1" noChangeArrowheads="1"/>
          </p:cNvPicPr>
          <p:nvPr/>
        </p:nvPicPr>
        <p:blipFill>
          <a:blip r:embed="rId2" cstate="print"/>
          <a:srcRect/>
          <a:stretch>
            <a:fillRect/>
          </a:stretch>
        </p:blipFill>
        <p:spPr bwMode="auto">
          <a:xfrm>
            <a:off x="683568" y="620688"/>
            <a:ext cx="7559749" cy="5876307"/>
          </a:xfrm>
          <a:prstGeom prst="rect">
            <a:avLst/>
          </a:prstGeom>
          <a:noFill/>
          <a:ln w="9525">
            <a:noFill/>
            <a:miter lim="800000"/>
            <a:headEnd/>
            <a:tailEnd/>
          </a:ln>
        </p:spPr>
      </p:pic>
      <p:sp>
        <p:nvSpPr>
          <p:cNvPr id="5" name="Rectangle 4"/>
          <p:cNvSpPr/>
          <p:nvPr/>
        </p:nvSpPr>
        <p:spPr bwMode="auto">
          <a:xfrm>
            <a:off x="1331640" y="1772816"/>
            <a:ext cx="2808312" cy="504056"/>
          </a:xfrm>
          <a:prstGeom prst="rect">
            <a:avLst/>
          </a:prstGeom>
          <a:noFill/>
          <a:ln w="31750">
            <a:solidFill>
              <a:schemeClr val="accent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7" name="Rectangle 6"/>
          <p:cNvSpPr/>
          <p:nvPr/>
        </p:nvSpPr>
        <p:spPr bwMode="auto">
          <a:xfrm>
            <a:off x="4860032" y="1700808"/>
            <a:ext cx="2808312" cy="504056"/>
          </a:xfrm>
          <a:prstGeom prst="rect">
            <a:avLst/>
          </a:prstGeom>
          <a:noFill/>
          <a:ln w="31750">
            <a:solidFill>
              <a:schemeClr val="accent1">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99592" y="692696"/>
            <a:ext cx="7543800" cy="638175"/>
          </a:xfrm>
        </p:spPr>
        <p:txBody>
          <a:bodyPr/>
          <a:lstStyle/>
          <a:p>
            <a:r>
              <a:rPr lang="en-GB" sz="3600" dirty="0" smtClean="0"/>
              <a:t>Healthy or successful ageing</a:t>
            </a:r>
          </a:p>
        </p:txBody>
      </p:sp>
      <p:sp>
        <p:nvSpPr>
          <p:cNvPr id="3" name="TextBox 2"/>
          <p:cNvSpPr txBox="1"/>
          <p:nvPr/>
        </p:nvSpPr>
        <p:spPr>
          <a:xfrm>
            <a:off x="827584" y="1700808"/>
            <a:ext cx="4680520" cy="2554545"/>
          </a:xfrm>
          <a:prstGeom prst="rect">
            <a:avLst/>
          </a:prstGeom>
          <a:noFill/>
        </p:spPr>
        <p:txBody>
          <a:bodyPr wrap="square" rtlCol="0">
            <a:spAutoFit/>
          </a:bodyPr>
          <a:lstStyle/>
          <a:p>
            <a:r>
              <a:rPr lang="en-GB" sz="4000" i="0" dirty="0" smtClean="0"/>
              <a:t>Maintenance of good health throughout lifespan</a:t>
            </a:r>
            <a:endParaRPr lang="en-GB" sz="4000" i="0" dirty="0"/>
          </a:p>
        </p:txBody>
      </p:sp>
      <p:sp>
        <p:nvSpPr>
          <p:cNvPr id="4" name="TextBox 3"/>
          <p:cNvSpPr txBox="1"/>
          <p:nvPr/>
        </p:nvSpPr>
        <p:spPr>
          <a:xfrm>
            <a:off x="4067944" y="4653136"/>
            <a:ext cx="4176464" cy="1323439"/>
          </a:xfrm>
          <a:prstGeom prst="rect">
            <a:avLst/>
          </a:prstGeom>
          <a:noFill/>
          <a:ln>
            <a:solidFill>
              <a:srgbClr val="0070C0"/>
            </a:solidFill>
          </a:ln>
        </p:spPr>
        <p:txBody>
          <a:bodyPr wrap="square" rtlCol="0">
            <a:spAutoFit/>
          </a:bodyPr>
          <a:lstStyle/>
          <a:p>
            <a:r>
              <a:rPr lang="en-GB" sz="4000" i="0" dirty="0" smtClean="0">
                <a:solidFill>
                  <a:srgbClr val="0070C0"/>
                </a:solidFill>
              </a:rPr>
              <a:t>Critical periods or not?</a:t>
            </a:r>
            <a:endParaRPr lang="en-GB" sz="4000" i="0" dirty="0">
              <a:solidFill>
                <a:srgbClr val="0070C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620688"/>
            <a:ext cx="7239000" cy="660688"/>
          </a:xfrm>
        </p:spPr>
        <p:txBody>
          <a:bodyPr/>
          <a:lstStyle/>
          <a:p>
            <a:pPr fontAlgn="auto">
              <a:spcAft>
                <a:spcPts val="0"/>
              </a:spcAft>
              <a:defRPr/>
            </a:pPr>
            <a:r>
              <a:rPr lang="en-GB" sz="3600" dirty="0" smtClean="0"/>
              <a:t>Cardiovascular factors</a:t>
            </a:r>
            <a:endParaRPr lang="en-GB" sz="3600" dirty="0"/>
          </a:p>
        </p:txBody>
      </p:sp>
      <p:sp>
        <p:nvSpPr>
          <p:cNvPr id="22531" name="Rectangle 3"/>
          <p:cNvSpPr>
            <a:spLocks noGrp="1" noChangeArrowheads="1"/>
          </p:cNvSpPr>
          <p:nvPr>
            <p:ph idx="1"/>
          </p:nvPr>
        </p:nvSpPr>
        <p:spPr>
          <a:xfrm>
            <a:off x="457200" y="1700808"/>
            <a:ext cx="8435280" cy="4823816"/>
          </a:xfrm>
        </p:spPr>
        <p:txBody>
          <a:bodyPr/>
          <a:lstStyle/>
          <a:p>
            <a:pPr>
              <a:lnSpc>
                <a:spcPct val="80000"/>
              </a:lnSpc>
              <a:buFont typeface="Arial" pitchFamily="34" charset="0"/>
              <a:buChar char="•"/>
            </a:pPr>
            <a:r>
              <a:rPr lang="en-GB" sz="2800" dirty="0" smtClean="0"/>
              <a:t>Stroke</a:t>
            </a:r>
          </a:p>
          <a:p>
            <a:pPr>
              <a:lnSpc>
                <a:spcPct val="80000"/>
              </a:lnSpc>
              <a:buFont typeface="Arial" pitchFamily="34" charset="0"/>
              <a:buChar char="•"/>
            </a:pPr>
            <a:r>
              <a:rPr lang="en-GB" sz="2800" dirty="0" smtClean="0"/>
              <a:t>White matter lesions</a:t>
            </a:r>
          </a:p>
          <a:p>
            <a:pPr>
              <a:lnSpc>
                <a:spcPct val="80000"/>
              </a:lnSpc>
              <a:buFont typeface="Arial" pitchFamily="34" charset="0"/>
              <a:buChar char="•"/>
            </a:pPr>
            <a:r>
              <a:rPr lang="en-GB" sz="2800" dirty="0" smtClean="0"/>
              <a:t>Hypertension </a:t>
            </a:r>
          </a:p>
          <a:p>
            <a:pPr>
              <a:lnSpc>
                <a:spcPct val="80000"/>
              </a:lnSpc>
              <a:buFont typeface="Arial" pitchFamily="34" charset="0"/>
              <a:buChar char="•"/>
            </a:pPr>
            <a:endParaRPr lang="en-GB" sz="2800" dirty="0" smtClean="0"/>
          </a:p>
          <a:p>
            <a:pPr>
              <a:lnSpc>
                <a:spcPct val="80000"/>
              </a:lnSpc>
              <a:buFont typeface="Arial" pitchFamily="34" charset="0"/>
              <a:buChar char="•"/>
            </a:pPr>
            <a:r>
              <a:rPr lang="en-GB" sz="2800" dirty="0" smtClean="0"/>
              <a:t>Risk rises with increasing age </a:t>
            </a:r>
          </a:p>
          <a:p>
            <a:pPr lvl="1">
              <a:lnSpc>
                <a:spcPct val="80000"/>
              </a:lnSpc>
              <a:buFont typeface="Arial" pitchFamily="34" charset="0"/>
              <a:buChar char="•"/>
            </a:pPr>
            <a:r>
              <a:rPr lang="en-GB" sz="2600" dirty="0" err="1" smtClean="0"/>
              <a:t>Eg</a:t>
            </a:r>
            <a:r>
              <a:rPr lang="en-GB" sz="2600" dirty="0" smtClean="0"/>
              <a:t> stroke risk estimated as doubling every decade from </a:t>
            </a:r>
            <a:r>
              <a:rPr lang="en-US" sz="2600" dirty="0" smtClean="0"/>
              <a:t>~ 35yrs</a:t>
            </a:r>
            <a:r>
              <a:rPr lang="en-GB" sz="2600" dirty="0" smtClean="0"/>
              <a:t> </a:t>
            </a:r>
          </a:p>
          <a:p>
            <a:pPr>
              <a:lnSpc>
                <a:spcPct val="80000"/>
              </a:lnSpc>
            </a:pPr>
            <a:endParaRPr lang="en-GB" sz="2800" dirty="0" smtClean="0"/>
          </a:p>
          <a:p>
            <a:pPr>
              <a:lnSpc>
                <a:spcPct val="80000"/>
              </a:lnSpc>
              <a:buFont typeface="Arial" pitchFamily="34" charset="0"/>
              <a:buChar char="•"/>
            </a:pPr>
            <a:r>
              <a:rPr lang="en-GB" sz="2800" dirty="0" smtClean="0">
                <a:solidFill>
                  <a:srgbClr val="0070C0"/>
                </a:solidFill>
              </a:rPr>
              <a:t>All three increase risk of poorer cognitive function and cognitive decline/dementia</a:t>
            </a:r>
          </a:p>
          <a:p>
            <a:pPr>
              <a:lnSpc>
                <a:spcPct val="80000"/>
              </a:lnSpc>
            </a:pPr>
            <a:endParaRPr lang="en-GB" sz="2000" dirty="0" smtClean="0">
              <a:solidFill>
                <a:schemeClr val="folHlin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Diet</a:t>
            </a:r>
            <a:endParaRPr lang="en-GB" sz="3600" dirty="0"/>
          </a:p>
        </p:txBody>
      </p:sp>
      <p:sp>
        <p:nvSpPr>
          <p:cNvPr id="3" name="Content Placeholder 2"/>
          <p:cNvSpPr>
            <a:spLocks noGrp="1"/>
          </p:cNvSpPr>
          <p:nvPr>
            <p:ph idx="1"/>
          </p:nvPr>
        </p:nvSpPr>
        <p:spPr>
          <a:xfrm>
            <a:off x="838200" y="1628800"/>
            <a:ext cx="7543800" cy="4772000"/>
          </a:xfrm>
        </p:spPr>
        <p:txBody>
          <a:bodyPr/>
          <a:lstStyle/>
          <a:p>
            <a:pPr>
              <a:lnSpc>
                <a:spcPct val="80000"/>
              </a:lnSpc>
              <a:buFont typeface="Arial" pitchFamily="34" charset="0"/>
              <a:buChar char="•"/>
            </a:pPr>
            <a:r>
              <a:rPr lang="en-GB" sz="3200" dirty="0" smtClean="0"/>
              <a:t>Higher calories &amp; lower anti-oxidants</a:t>
            </a:r>
          </a:p>
          <a:p>
            <a:pPr>
              <a:lnSpc>
                <a:spcPct val="80000"/>
              </a:lnSpc>
            </a:pPr>
            <a:endParaRPr lang="en-GB" sz="3200" dirty="0" smtClean="0"/>
          </a:p>
          <a:p>
            <a:pPr>
              <a:lnSpc>
                <a:spcPct val="80000"/>
              </a:lnSpc>
              <a:buFont typeface="Arial" pitchFamily="34" charset="0"/>
              <a:buChar char="•"/>
            </a:pPr>
            <a:r>
              <a:rPr lang="en-GB" sz="3200" dirty="0" smtClean="0"/>
              <a:t>Calorific restriction</a:t>
            </a:r>
          </a:p>
          <a:p>
            <a:pPr>
              <a:lnSpc>
                <a:spcPct val="80000"/>
              </a:lnSpc>
            </a:pPr>
            <a:endParaRPr lang="en-GB" sz="3200" dirty="0" smtClean="0"/>
          </a:p>
          <a:p>
            <a:pPr>
              <a:lnSpc>
                <a:spcPct val="80000"/>
              </a:lnSpc>
              <a:buFont typeface="Arial" pitchFamily="34" charset="0"/>
              <a:buChar char="•"/>
            </a:pPr>
            <a:r>
              <a:rPr lang="en-GB" sz="3200" dirty="0" smtClean="0"/>
              <a:t>Increased consumption of fish and seafood</a:t>
            </a:r>
          </a:p>
          <a:p>
            <a:pPr>
              <a:lnSpc>
                <a:spcPct val="80000"/>
              </a:lnSpc>
              <a:buFont typeface="Arial" pitchFamily="34" charset="0"/>
              <a:buChar char="•"/>
            </a:pPr>
            <a:endParaRPr lang="en-GB" sz="3200" dirty="0" smtClean="0"/>
          </a:p>
          <a:p>
            <a:pPr>
              <a:lnSpc>
                <a:spcPct val="80000"/>
              </a:lnSpc>
              <a:buFont typeface="Arial" pitchFamily="34" charset="0"/>
              <a:buChar char="•"/>
            </a:pPr>
            <a:r>
              <a:rPr lang="en-GB" sz="3200" dirty="0" err="1" smtClean="0"/>
              <a:t>Nootropic</a:t>
            </a:r>
            <a:r>
              <a:rPr lang="en-GB" sz="3200" dirty="0" smtClean="0"/>
              <a:t> use (</a:t>
            </a:r>
            <a:r>
              <a:rPr lang="en-GB" sz="3200" dirty="0" err="1" smtClean="0"/>
              <a:t>ie</a:t>
            </a:r>
            <a:r>
              <a:rPr lang="en-GB" sz="3200" dirty="0" smtClean="0"/>
              <a:t> supplements to aid cognitive function such as </a:t>
            </a:r>
            <a:r>
              <a:rPr lang="en-GB" sz="3200" dirty="0" err="1" smtClean="0"/>
              <a:t>ginko</a:t>
            </a:r>
            <a:r>
              <a:rPr lang="en-GB" sz="3200" dirty="0" smtClean="0"/>
              <a:t> </a:t>
            </a:r>
            <a:r>
              <a:rPr lang="en-GB" sz="3200" dirty="0" err="1" smtClean="0"/>
              <a:t>biloba</a:t>
            </a:r>
            <a:r>
              <a:rPr lang="en-GB" sz="3200" dirty="0" smtClean="0"/>
              <a:t>)</a:t>
            </a:r>
          </a:p>
          <a:p>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sz="half" idx="1"/>
          </p:nvPr>
        </p:nvSpPr>
        <p:spPr>
          <a:xfrm>
            <a:off x="827584" y="1772816"/>
            <a:ext cx="7992566" cy="4680372"/>
          </a:xfrm>
        </p:spPr>
        <p:txBody>
          <a:bodyPr/>
          <a:lstStyle/>
          <a:p>
            <a:pPr>
              <a:lnSpc>
                <a:spcPct val="90000"/>
              </a:lnSpc>
              <a:buFont typeface="Arial" pitchFamily="34" charset="0"/>
              <a:buChar char="•"/>
            </a:pPr>
            <a:r>
              <a:rPr lang="en-GB" sz="2800" dirty="0" smtClean="0"/>
              <a:t>Reduce cardiovascular risk </a:t>
            </a:r>
          </a:p>
          <a:p>
            <a:pPr>
              <a:lnSpc>
                <a:spcPct val="90000"/>
              </a:lnSpc>
              <a:buFont typeface="Arial" pitchFamily="34" charset="0"/>
              <a:buChar char="•"/>
            </a:pPr>
            <a:r>
              <a:rPr lang="en-GB" sz="2800" dirty="0" smtClean="0"/>
              <a:t>U shaped curve </a:t>
            </a:r>
          </a:p>
          <a:p>
            <a:pPr>
              <a:lnSpc>
                <a:spcPct val="90000"/>
              </a:lnSpc>
              <a:buFont typeface="Arial" pitchFamily="34" charset="0"/>
              <a:buChar char="•"/>
            </a:pPr>
            <a:r>
              <a:rPr lang="en-GB" sz="2800" dirty="0" smtClean="0"/>
              <a:t>Moderate drinkers show reduced WML, infarcts and even dementia</a:t>
            </a:r>
          </a:p>
          <a:p>
            <a:pPr>
              <a:lnSpc>
                <a:spcPct val="90000"/>
              </a:lnSpc>
              <a:buFont typeface="Arial" pitchFamily="34" charset="0"/>
              <a:buChar char="•"/>
            </a:pPr>
            <a:r>
              <a:rPr lang="en-GB" sz="2800" dirty="0" smtClean="0"/>
              <a:t>May just be red wine</a:t>
            </a:r>
          </a:p>
          <a:p>
            <a:pPr>
              <a:lnSpc>
                <a:spcPct val="90000"/>
              </a:lnSpc>
            </a:pPr>
            <a:r>
              <a:rPr lang="en-GB" sz="2800" b="1" u="sng" dirty="0" smtClean="0">
                <a:solidFill>
                  <a:srgbClr val="FF3399"/>
                </a:solidFill>
              </a:rPr>
              <a:t>Probably a maximum 1-2 </a:t>
            </a:r>
          </a:p>
          <a:p>
            <a:pPr>
              <a:lnSpc>
                <a:spcPct val="90000"/>
              </a:lnSpc>
              <a:buFont typeface="Wingdings 2" pitchFamily="18" charset="2"/>
              <a:buNone/>
            </a:pPr>
            <a:r>
              <a:rPr lang="en-GB" sz="2800" b="1" u="sng" dirty="0" smtClean="0">
                <a:solidFill>
                  <a:srgbClr val="FF3399"/>
                </a:solidFill>
              </a:rPr>
              <a:t>glasses a day</a:t>
            </a:r>
          </a:p>
        </p:txBody>
      </p:sp>
      <p:pic>
        <p:nvPicPr>
          <p:cNvPr id="23556" name="Picture 2" descr="C:\Users\rpeters.IC\AppData\Local\Microsoft\Windows\Temporary Internet Files\Content.IE5\OUXBHYHX\MC900441743[1].png"/>
          <p:cNvPicPr>
            <a:picLocks noGrp="1" noChangeAspect="1" noChangeArrowheads="1"/>
          </p:cNvPicPr>
          <p:nvPr>
            <p:ph sz="half" idx="2"/>
          </p:nvPr>
        </p:nvPicPr>
        <p:blipFill>
          <a:blip r:embed="rId2" cstate="print"/>
          <a:srcRect/>
          <a:stretch>
            <a:fillRect/>
          </a:stretch>
        </p:blipFill>
        <p:spPr>
          <a:xfrm>
            <a:off x="5435600" y="3933825"/>
            <a:ext cx="2671763" cy="2743200"/>
          </a:xfrm>
        </p:spPr>
      </p:pic>
      <p:sp>
        <p:nvSpPr>
          <p:cNvPr id="5" name="Title 1"/>
          <p:cNvSpPr>
            <a:spLocks noGrp="1"/>
          </p:cNvSpPr>
          <p:nvPr>
            <p:ph type="title"/>
          </p:nvPr>
        </p:nvSpPr>
        <p:spPr>
          <a:xfrm>
            <a:off x="838200" y="609600"/>
            <a:ext cx="4165848" cy="638175"/>
          </a:xfrm>
        </p:spPr>
        <p:txBody>
          <a:bodyPr/>
          <a:lstStyle/>
          <a:p>
            <a:r>
              <a:rPr lang="en-GB" sz="3600" dirty="0" smtClean="0"/>
              <a:t>Alcohol</a:t>
            </a:r>
            <a:endParaRPr lang="en-GB"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3" descr="C:\Users\rpeters.IC\AppData\Local\Microsoft\Windows\Temporary Internet Files\Content.IE5\GR8Y5QAX\MC900121031[1].wmf"/>
          <p:cNvPicPr>
            <a:picLocks noChangeAspect="1" noChangeArrowheads="1"/>
          </p:cNvPicPr>
          <p:nvPr/>
        </p:nvPicPr>
        <p:blipFill>
          <a:blip r:embed="rId3" cstate="print"/>
          <a:srcRect/>
          <a:stretch>
            <a:fillRect/>
          </a:stretch>
        </p:blipFill>
        <p:spPr bwMode="auto">
          <a:xfrm>
            <a:off x="6876256" y="188640"/>
            <a:ext cx="1708150" cy="1566863"/>
          </a:xfrm>
          <a:prstGeom prst="rect">
            <a:avLst/>
          </a:prstGeom>
          <a:noFill/>
          <a:ln w="9525">
            <a:noFill/>
            <a:miter lim="800000"/>
            <a:headEnd/>
            <a:tailEnd/>
          </a:ln>
        </p:spPr>
      </p:pic>
      <p:sp>
        <p:nvSpPr>
          <p:cNvPr id="24578" name="Rectangle 3"/>
          <p:cNvSpPr>
            <a:spLocks noGrp="1" noChangeArrowheads="1"/>
          </p:cNvSpPr>
          <p:nvPr>
            <p:ph type="body" sz="half" idx="1"/>
          </p:nvPr>
        </p:nvSpPr>
        <p:spPr>
          <a:xfrm>
            <a:off x="683568" y="1556792"/>
            <a:ext cx="8064896" cy="4824536"/>
          </a:xfrm>
        </p:spPr>
        <p:txBody>
          <a:bodyPr/>
          <a:lstStyle/>
          <a:p>
            <a:pPr>
              <a:lnSpc>
                <a:spcPct val="90000"/>
              </a:lnSpc>
              <a:buFont typeface="Arial" pitchFamily="34" charset="0"/>
              <a:buChar char="•"/>
            </a:pPr>
            <a:r>
              <a:rPr lang="en-GB" sz="2800" dirty="0" smtClean="0"/>
              <a:t>Increasing executive functioning </a:t>
            </a:r>
            <a:br>
              <a:rPr lang="en-GB" sz="2800" dirty="0" smtClean="0"/>
            </a:br>
            <a:r>
              <a:rPr lang="en-GB" sz="2800" dirty="0" smtClean="0"/>
              <a:t>&amp; frontal activity</a:t>
            </a:r>
          </a:p>
          <a:p>
            <a:pPr>
              <a:lnSpc>
                <a:spcPct val="90000"/>
              </a:lnSpc>
            </a:pPr>
            <a:endParaRPr lang="en-GB" sz="2800" dirty="0" smtClean="0"/>
          </a:p>
          <a:p>
            <a:pPr>
              <a:lnSpc>
                <a:spcPct val="90000"/>
              </a:lnSpc>
              <a:buFont typeface="Arial" pitchFamily="34" charset="0"/>
              <a:buChar char="•"/>
            </a:pPr>
            <a:r>
              <a:rPr lang="en-GB" sz="2800" dirty="0" smtClean="0"/>
              <a:t>Increased vascularisation, increased cell proliferation/survival</a:t>
            </a:r>
          </a:p>
          <a:p>
            <a:pPr>
              <a:lnSpc>
                <a:spcPct val="90000"/>
              </a:lnSpc>
            </a:pPr>
            <a:endParaRPr lang="en-GB" sz="2800" dirty="0" smtClean="0"/>
          </a:p>
          <a:p>
            <a:pPr>
              <a:lnSpc>
                <a:spcPct val="90000"/>
              </a:lnSpc>
              <a:buFont typeface="Arial" pitchFamily="34" charset="0"/>
              <a:buChar char="•"/>
            </a:pPr>
            <a:r>
              <a:rPr lang="en-GB" sz="2800" dirty="0" smtClean="0"/>
              <a:t>Reduction in age related decline grey and white matter</a:t>
            </a:r>
          </a:p>
          <a:p>
            <a:pPr>
              <a:lnSpc>
                <a:spcPct val="90000"/>
              </a:lnSpc>
            </a:pPr>
            <a:endParaRPr lang="en-GB" sz="2800" dirty="0" smtClean="0"/>
          </a:p>
          <a:p>
            <a:pPr>
              <a:lnSpc>
                <a:spcPct val="90000"/>
              </a:lnSpc>
              <a:buFont typeface="Arial" pitchFamily="34" charset="0"/>
              <a:buChar char="•"/>
            </a:pPr>
            <a:r>
              <a:rPr lang="en-GB" sz="2800" dirty="0" smtClean="0"/>
              <a:t>Biological age not directly correlated with chronological age</a:t>
            </a:r>
          </a:p>
          <a:p>
            <a:pPr>
              <a:lnSpc>
                <a:spcPct val="90000"/>
              </a:lnSpc>
              <a:buFont typeface="Wingdings" pitchFamily="2" charset="2"/>
              <a:buNone/>
            </a:pPr>
            <a:endParaRPr lang="en-GB" sz="2000" dirty="0" smtClean="0"/>
          </a:p>
          <a:p>
            <a:pPr>
              <a:lnSpc>
                <a:spcPct val="90000"/>
              </a:lnSpc>
            </a:pPr>
            <a:endParaRPr lang="en-GB" sz="2000" dirty="0" smtClean="0"/>
          </a:p>
        </p:txBody>
      </p:sp>
      <p:sp>
        <p:nvSpPr>
          <p:cNvPr id="6" name="Title 1"/>
          <p:cNvSpPr>
            <a:spLocks noGrp="1"/>
          </p:cNvSpPr>
          <p:nvPr>
            <p:ph type="title"/>
          </p:nvPr>
        </p:nvSpPr>
        <p:spPr>
          <a:xfrm>
            <a:off x="838200" y="609600"/>
            <a:ext cx="4165848" cy="638175"/>
          </a:xfrm>
        </p:spPr>
        <p:txBody>
          <a:bodyPr/>
          <a:lstStyle/>
          <a:p>
            <a:r>
              <a:rPr lang="en-GB" sz="3600" dirty="0" smtClean="0"/>
              <a:t>Exercise</a:t>
            </a:r>
            <a:endParaRPr lang="en-GB"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7813"/>
            <a:ext cx="7859216" cy="1143000"/>
          </a:xfrm>
        </p:spPr>
        <p:txBody>
          <a:bodyPr/>
          <a:lstStyle/>
          <a:p>
            <a:r>
              <a:rPr lang="en-GB" sz="3600" dirty="0" smtClean="0"/>
              <a:t>Experience, education</a:t>
            </a:r>
            <a:endParaRPr lang="en-GB" sz="3600" dirty="0"/>
          </a:p>
        </p:txBody>
      </p:sp>
      <p:sp>
        <p:nvSpPr>
          <p:cNvPr id="3" name="Text Placeholder 2"/>
          <p:cNvSpPr>
            <a:spLocks noGrp="1"/>
          </p:cNvSpPr>
          <p:nvPr>
            <p:ph type="body" sz="half" idx="1"/>
          </p:nvPr>
        </p:nvSpPr>
        <p:spPr>
          <a:xfrm>
            <a:off x="457200" y="1600200"/>
            <a:ext cx="7931224" cy="4530725"/>
          </a:xfrm>
        </p:spPr>
        <p:txBody>
          <a:bodyPr/>
          <a:lstStyle/>
          <a:p>
            <a:pPr>
              <a:lnSpc>
                <a:spcPct val="90000"/>
              </a:lnSpc>
              <a:buFont typeface="Arial" pitchFamily="34" charset="0"/>
              <a:buChar char="•"/>
            </a:pPr>
            <a:r>
              <a:rPr lang="en-GB" sz="2800" dirty="0" smtClean="0"/>
              <a:t>Higher levels of education/occupation seem to contribute to a cognitive reserve</a:t>
            </a:r>
          </a:p>
          <a:p>
            <a:pPr>
              <a:lnSpc>
                <a:spcPct val="90000"/>
              </a:lnSpc>
              <a:buFont typeface="Arial" pitchFamily="34" charset="0"/>
              <a:buChar char="•"/>
            </a:pPr>
            <a:endParaRPr lang="en-GB" sz="2800" dirty="0" smtClean="0"/>
          </a:p>
          <a:p>
            <a:pPr>
              <a:lnSpc>
                <a:spcPct val="90000"/>
              </a:lnSpc>
              <a:buFont typeface="Arial" pitchFamily="34" charset="0"/>
              <a:buChar char="•"/>
            </a:pPr>
            <a:r>
              <a:rPr lang="en-GB" sz="2800" dirty="0" smtClean="0"/>
              <a:t>This seems to be despite neuropathology and intelligence</a:t>
            </a:r>
          </a:p>
          <a:p>
            <a:pPr>
              <a:lnSpc>
                <a:spcPct val="90000"/>
              </a:lnSpc>
              <a:buFont typeface="Arial" pitchFamily="34" charset="0"/>
              <a:buChar char="•"/>
            </a:pPr>
            <a:endParaRPr lang="en-GB" sz="2800" dirty="0" smtClean="0"/>
          </a:p>
          <a:p>
            <a:pPr>
              <a:lnSpc>
                <a:spcPct val="90000"/>
              </a:lnSpc>
              <a:buFont typeface="Arial" pitchFamily="34" charset="0"/>
              <a:buChar char="•"/>
            </a:pPr>
            <a:r>
              <a:rPr lang="en-GB" sz="2800" dirty="0" smtClean="0"/>
              <a:t>Does this just delay the identification of decline using current tests?</a:t>
            </a:r>
          </a:p>
          <a:p>
            <a:endParaRPr lang="en-GB" dirty="0"/>
          </a:p>
        </p:txBody>
      </p:sp>
      <p:pic>
        <p:nvPicPr>
          <p:cNvPr id="5" name="Picture 1" descr="C:\Users\rpeters.IC\AppData\Local\Microsoft\Windows\Temporary Internet Files\Content.IE5\GR8Y5QAX\MP910218757[1].jpg"/>
          <p:cNvPicPr>
            <a:picLocks noChangeAspect="1" noChangeArrowheads="1"/>
          </p:cNvPicPr>
          <p:nvPr/>
        </p:nvPicPr>
        <p:blipFill>
          <a:blip r:embed="rId2" cstate="print"/>
          <a:srcRect/>
          <a:stretch>
            <a:fillRect/>
          </a:stretch>
        </p:blipFill>
        <p:spPr bwMode="auto">
          <a:xfrm>
            <a:off x="6372200" y="4728536"/>
            <a:ext cx="2232397" cy="1724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bwMode="auto">
          <a:xfrm>
            <a:off x="3923928" y="3356992"/>
            <a:ext cx="2736304" cy="936104"/>
          </a:xfrm>
          <a:custGeom>
            <a:avLst/>
            <a:gdLst>
              <a:gd name="connsiteX0" fmla="*/ 0 w 5820228"/>
              <a:gd name="connsiteY0" fmla="*/ 1422400 h 1422400"/>
              <a:gd name="connsiteX1" fmla="*/ 87086 w 5820228"/>
              <a:gd name="connsiteY1" fmla="*/ 1393372 h 1422400"/>
              <a:gd name="connsiteX2" fmla="*/ 130628 w 5820228"/>
              <a:gd name="connsiteY2" fmla="*/ 1378857 h 1422400"/>
              <a:gd name="connsiteX3" fmla="*/ 217714 w 5820228"/>
              <a:gd name="connsiteY3" fmla="*/ 1306286 h 1422400"/>
              <a:gd name="connsiteX4" fmla="*/ 391886 w 5820228"/>
              <a:gd name="connsiteY4" fmla="*/ 1277257 h 1422400"/>
              <a:gd name="connsiteX5" fmla="*/ 551543 w 5820228"/>
              <a:gd name="connsiteY5" fmla="*/ 1262743 h 1422400"/>
              <a:gd name="connsiteX6" fmla="*/ 595086 w 5820228"/>
              <a:gd name="connsiteY6" fmla="*/ 1248229 h 1422400"/>
              <a:gd name="connsiteX7" fmla="*/ 740228 w 5820228"/>
              <a:gd name="connsiteY7" fmla="*/ 1219200 h 1422400"/>
              <a:gd name="connsiteX8" fmla="*/ 827314 w 5820228"/>
              <a:gd name="connsiteY8" fmla="*/ 1190172 h 1422400"/>
              <a:gd name="connsiteX9" fmla="*/ 870857 w 5820228"/>
              <a:gd name="connsiteY9" fmla="*/ 1161143 h 1422400"/>
              <a:gd name="connsiteX10" fmla="*/ 899886 w 5820228"/>
              <a:gd name="connsiteY10" fmla="*/ 1117600 h 1422400"/>
              <a:gd name="connsiteX11" fmla="*/ 1059543 w 5820228"/>
              <a:gd name="connsiteY11" fmla="*/ 1103086 h 1422400"/>
              <a:gd name="connsiteX12" fmla="*/ 1103086 w 5820228"/>
              <a:gd name="connsiteY12" fmla="*/ 1074057 h 1422400"/>
              <a:gd name="connsiteX13" fmla="*/ 1190171 w 5820228"/>
              <a:gd name="connsiteY13" fmla="*/ 1059543 h 1422400"/>
              <a:gd name="connsiteX14" fmla="*/ 1233714 w 5820228"/>
              <a:gd name="connsiteY14" fmla="*/ 1045029 h 1422400"/>
              <a:gd name="connsiteX15" fmla="*/ 1277257 w 5820228"/>
              <a:gd name="connsiteY15" fmla="*/ 1016000 h 1422400"/>
              <a:gd name="connsiteX16" fmla="*/ 1538514 w 5820228"/>
              <a:gd name="connsiteY16" fmla="*/ 972457 h 1422400"/>
              <a:gd name="connsiteX17" fmla="*/ 1625600 w 5820228"/>
              <a:gd name="connsiteY17" fmla="*/ 928914 h 1422400"/>
              <a:gd name="connsiteX18" fmla="*/ 1698171 w 5820228"/>
              <a:gd name="connsiteY18" fmla="*/ 841829 h 1422400"/>
              <a:gd name="connsiteX19" fmla="*/ 1814286 w 5820228"/>
              <a:gd name="connsiteY19" fmla="*/ 827314 h 1422400"/>
              <a:gd name="connsiteX20" fmla="*/ 2148114 w 5820228"/>
              <a:gd name="connsiteY20" fmla="*/ 798286 h 1422400"/>
              <a:gd name="connsiteX21" fmla="*/ 2235200 w 5820228"/>
              <a:gd name="connsiteY21" fmla="*/ 769257 h 1422400"/>
              <a:gd name="connsiteX22" fmla="*/ 2322286 w 5820228"/>
              <a:gd name="connsiteY22" fmla="*/ 725714 h 1422400"/>
              <a:gd name="connsiteX23" fmla="*/ 2641600 w 5820228"/>
              <a:gd name="connsiteY23" fmla="*/ 711200 h 1422400"/>
              <a:gd name="connsiteX24" fmla="*/ 2801257 w 5820228"/>
              <a:gd name="connsiteY24" fmla="*/ 667657 h 1422400"/>
              <a:gd name="connsiteX25" fmla="*/ 3106057 w 5820228"/>
              <a:gd name="connsiteY25" fmla="*/ 653143 h 1422400"/>
              <a:gd name="connsiteX26" fmla="*/ 3149600 w 5820228"/>
              <a:gd name="connsiteY26" fmla="*/ 638629 h 1422400"/>
              <a:gd name="connsiteX27" fmla="*/ 3222171 w 5820228"/>
              <a:gd name="connsiteY27" fmla="*/ 624114 h 1422400"/>
              <a:gd name="connsiteX28" fmla="*/ 3265714 w 5820228"/>
              <a:gd name="connsiteY28" fmla="*/ 595086 h 1422400"/>
              <a:gd name="connsiteX29" fmla="*/ 3309257 w 5820228"/>
              <a:gd name="connsiteY29" fmla="*/ 580572 h 1422400"/>
              <a:gd name="connsiteX30" fmla="*/ 3352800 w 5820228"/>
              <a:gd name="connsiteY30" fmla="*/ 537029 h 1422400"/>
              <a:gd name="connsiteX31" fmla="*/ 3541486 w 5820228"/>
              <a:gd name="connsiteY31" fmla="*/ 522514 h 1422400"/>
              <a:gd name="connsiteX32" fmla="*/ 3701143 w 5820228"/>
              <a:gd name="connsiteY32" fmla="*/ 508000 h 1422400"/>
              <a:gd name="connsiteX33" fmla="*/ 3788228 w 5820228"/>
              <a:gd name="connsiteY33" fmla="*/ 478972 h 1422400"/>
              <a:gd name="connsiteX34" fmla="*/ 3947886 w 5820228"/>
              <a:gd name="connsiteY34" fmla="*/ 449943 h 1422400"/>
              <a:gd name="connsiteX35" fmla="*/ 3976914 w 5820228"/>
              <a:gd name="connsiteY35" fmla="*/ 406400 h 1422400"/>
              <a:gd name="connsiteX36" fmla="*/ 4209143 w 5820228"/>
              <a:gd name="connsiteY36" fmla="*/ 391886 h 1422400"/>
              <a:gd name="connsiteX37" fmla="*/ 4354286 w 5820228"/>
              <a:gd name="connsiteY37" fmla="*/ 377372 h 1422400"/>
              <a:gd name="connsiteX38" fmla="*/ 4441371 w 5820228"/>
              <a:gd name="connsiteY38" fmla="*/ 333829 h 1422400"/>
              <a:gd name="connsiteX39" fmla="*/ 4688114 w 5820228"/>
              <a:gd name="connsiteY39" fmla="*/ 319314 h 1422400"/>
              <a:gd name="connsiteX40" fmla="*/ 4833257 w 5820228"/>
              <a:gd name="connsiteY40" fmla="*/ 304800 h 1422400"/>
              <a:gd name="connsiteX41" fmla="*/ 4978400 w 5820228"/>
              <a:gd name="connsiteY41" fmla="*/ 275772 h 1422400"/>
              <a:gd name="connsiteX42" fmla="*/ 5065486 w 5820228"/>
              <a:gd name="connsiteY42" fmla="*/ 246743 h 1422400"/>
              <a:gd name="connsiteX43" fmla="*/ 5109028 w 5820228"/>
              <a:gd name="connsiteY43" fmla="*/ 203200 h 1422400"/>
              <a:gd name="connsiteX44" fmla="*/ 5138057 w 5820228"/>
              <a:gd name="connsiteY44" fmla="*/ 159657 h 1422400"/>
              <a:gd name="connsiteX45" fmla="*/ 5312228 w 5820228"/>
              <a:gd name="connsiteY45" fmla="*/ 14514 h 1422400"/>
              <a:gd name="connsiteX46" fmla="*/ 5355771 w 5820228"/>
              <a:gd name="connsiteY46" fmla="*/ 0 h 1422400"/>
              <a:gd name="connsiteX47" fmla="*/ 5588000 w 5820228"/>
              <a:gd name="connsiteY47" fmla="*/ 29029 h 1422400"/>
              <a:gd name="connsiteX48" fmla="*/ 5820228 w 5820228"/>
              <a:gd name="connsiteY4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20228" h="1422400">
                <a:moveTo>
                  <a:pt x="0" y="1422400"/>
                </a:moveTo>
                <a:lnTo>
                  <a:pt x="87086" y="1393372"/>
                </a:lnTo>
                <a:lnTo>
                  <a:pt x="130628" y="1378857"/>
                </a:lnTo>
                <a:cubicBezTo>
                  <a:pt x="162729" y="1346756"/>
                  <a:pt x="177298" y="1326493"/>
                  <a:pt x="217714" y="1306286"/>
                </a:cubicBezTo>
                <a:cubicBezTo>
                  <a:pt x="265944" y="1282172"/>
                  <a:pt x="351649" y="1281281"/>
                  <a:pt x="391886" y="1277257"/>
                </a:cubicBezTo>
                <a:lnTo>
                  <a:pt x="551543" y="1262743"/>
                </a:lnTo>
                <a:cubicBezTo>
                  <a:pt x="566057" y="1257905"/>
                  <a:pt x="580178" y="1251669"/>
                  <a:pt x="595086" y="1248229"/>
                </a:cubicBezTo>
                <a:cubicBezTo>
                  <a:pt x="643161" y="1237135"/>
                  <a:pt x="693421" y="1234802"/>
                  <a:pt x="740228" y="1219200"/>
                </a:cubicBezTo>
                <a:lnTo>
                  <a:pt x="827314" y="1190172"/>
                </a:lnTo>
                <a:cubicBezTo>
                  <a:pt x="841828" y="1180496"/>
                  <a:pt x="858522" y="1173478"/>
                  <a:pt x="870857" y="1161143"/>
                </a:cubicBezTo>
                <a:cubicBezTo>
                  <a:pt x="883192" y="1148808"/>
                  <a:pt x="883213" y="1122730"/>
                  <a:pt x="899886" y="1117600"/>
                </a:cubicBezTo>
                <a:cubicBezTo>
                  <a:pt x="950961" y="1101885"/>
                  <a:pt x="1006324" y="1107924"/>
                  <a:pt x="1059543" y="1103086"/>
                </a:cubicBezTo>
                <a:cubicBezTo>
                  <a:pt x="1074057" y="1093410"/>
                  <a:pt x="1086537" y="1079573"/>
                  <a:pt x="1103086" y="1074057"/>
                </a:cubicBezTo>
                <a:cubicBezTo>
                  <a:pt x="1131005" y="1064751"/>
                  <a:pt x="1161443" y="1065927"/>
                  <a:pt x="1190171" y="1059543"/>
                </a:cubicBezTo>
                <a:cubicBezTo>
                  <a:pt x="1205106" y="1056224"/>
                  <a:pt x="1219200" y="1049867"/>
                  <a:pt x="1233714" y="1045029"/>
                </a:cubicBezTo>
                <a:cubicBezTo>
                  <a:pt x="1248228" y="1035353"/>
                  <a:pt x="1261316" y="1023085"/>
                  <a:pt x="1277257" y="1016000"/>
                </a:cubicBezTo>
                <a:cubicBezTo>
                  <a:pt x="1375807" y="972200"/>
                  <a:pt x="1417251" y="982563"/>
                  <a:pt x="1538514" y="972457"/>
                </a:cubicBezTo>
                <a:cubicBezTo>
                  <a:pt x="1573930" y="960652"/>
                  <a:pt x="1597463" y="957051"/>
                  <a:pt x="1625600" y="928914"/>
                </a:cubicBezTo>
                <a:cubicBezTo>
                  <a:pt x="1650282" y="904232"/>
                  <a:pt x="1660805" y="855417"/>
                  <a:pt x="1698171" y="841829"/>
                </a:cubicBezTo>
                <a:cubicBezTo>
                  <a:pt x="1734829" y="828499"/>
                  <a:pt x="1775672" y="832830"/>
                  <a:pt x="1814286" y="827314"/>
                </a:cubicBezTo>
                <a:cubicBezTo>
                  <a:pt x="2030330" y="796450"/>
                  <a:pt x="1738477" y="822382"/>
                  <a:pt x="2148114" y="798286"/>
                </a:cubicBezTo>
                <a:cubicBezTo>
                  <a:pt x="2177143" y="788610"/>
                  <a:pt x="2209740" y="786230"/>
                  <a:pt x="2235200" y="769257"/>
                </a:cubicBezTo>
                <a:cubicBezTo>
                  <a:pt x="2261885" y="751467"/>
                  <a:pt x="2288145" y="728445"/>
                  <a:pt x="2322286" y="725714"/>
                </a:cubicBezTo>
                <a:cubicBezTo>
                  <a:pt x="2428495" y="717217"/>
                  <a:pt x="2535162" y="716038"/>
                  <a:pt x="2641600" y="711200"/>
                </a:cubicBezTo>
                <a:cubicBezTo>
                  <a:pt x="2691012" y="694730"/>
                  <a:pt x="2747923" y="671760"/>
                  <a:pt x="2801257" y="667657"/>
                </a:cubicBezTo>
                <a:cubicBezTo>
                  <a:pt x="2902673" y="659856"/>
                  <a:pt x="3004457" y="657981"/>
                  <a:pt x="3106057" y="653143"/>
                </a:cubicBezTo>
                <a:cubicBezTo>
                  <a:pt x="3120571" y="648305"/>
                  <a:pt x="3134757" y="642340"/>
                  <a:pt x="3149600" y="638629"/>
                </a:cubicBezTo>
                <a:cubicBezTo>
                  <a:pt x="3173533" y="632646"/>
                  <a:pt x="3199072" y="632776"/>
                  <a:pt x="3222171" y="624114"/>
                </a:cubicBezTo>
                <a:cubicBezTo>
                  <a:pt x="3238504" y="617989"/>
                  <a:pt x="3250112" y="602887"/>
                  <a:pt x="3265714" y="595086"/>
                </a:cubicBezTo>
                <a:cubicBezTo>
                  <a:pt x="3279398" y="588244"/>
                  <a:pt x="3294743" y="585410"/>
                  <a:pt x="3309257" y="580572"/>
                </a:cubicBezTo>
                <a:cubicBezTo>
                  <a:pt x="3323771" y="566058"/>
                  <a:pt x="3337031" y="550170"/>
                  <a:pt x="3352800" y="537029"/>
                </a:cubicBezTo>
                <a:cubicBezTo>
                  <a:pt x="3421800" y="479529"/>
                  <a:pt x="3420794" y="510445"/>
                  <a:pt x="3541486" y="522514"/>
                </a:cubicBezTo>
                <a:cubicBezTo>
                  <a:pt x="3594705" y="517676"/>
                  <a:pt x="3648518" y="517287"/>
                  <a:pt x="3701143" y="508000"/>
                </a:cubicBezTo>
                <a:cubicBezTo>
                  <a:pt x="3731276" y="502683"/>
                  <a:pt x="3758046" y="484003"/>
                  <a:pt x="3788228" y="478972"/>
                </a:cubicBezTo>
                <a:cubicBezTo>
                  <a:pt x="3899648" y="460401"/>
                  <a:pt x="3846456" y="470228"/>
                  <a:pt x="3947886" y="449943"/>
                </a:cubicBezTo>
                <a:cubicBezTo>
                  <a:pt x="3957562" y="435429"/>
                  <a:pt x="3964579" y="418735"/>
                  <a:pt x="3976914" y="406400"/>
                </a:cubicBezTo>
                <a:cubicBezTo>
                  <a:pt x="4043219" y="340095"/>
                  <a:pt x="4110557" y="384303"/>
                  <a:pt x="4209143" y="391886"/>
                </a:cubicBezTo>
                <a:cubicBezTo>
                  <a:pt x="4257524" y="387048"/>
                  <a:pt x="4306909" y="388305"/>
                  <a:pt x="4354286" y="377372"/>
                </a:cubicBezTo>
                <a:cubicBezTo>
                  <a:pt x="4475893" y="349309"/>
                  <a:pt x="4323976" y="345569"/>
                  <a:pt x="4441371" y="333829"/>
                </a:cubicBezTo>
                <a:cubicBezTo>
                  <a:pt x="4523352" y="325631"/>
                  <a:pt x="4605949" y="325400"/>
                  <a:pt x="4688114" y="319314"/>
                </a:cubicBezTo>
                <a:cubicBezTo>
                  <a:pt x="4736603" y="315722"/>
                  <a:pt x="4784876" y="309638"/>
                  <a:pt x="4833257" y="304800"/>
                </a:cubicBezTo>
                <a:cubicBezTo>
                  <a:pt x="4954012" y="264549"/>
                  <a:pt x="4761575" y="325809"/>
                  <a:pt x="4978400" y="275772"/>
                </a:cubicBezTo>
                <a:cubicBezTo>
                  <a:pt x="5008215" y="268892"/>
                  <a:pt x="5036457" y="256419"/>
                  <a:pt x="5065486" y="246743"/>
                </a:cubicBezTo>
                <a:cubicBezTo>
                  <a:pt x="5080000" y="232229"/>
                  <a:pt x="5095888" y="218969"/>
                  <a:pt x="5109028" y="203200"/>
                </a:cubicBezTo>
                <a:cubicBezTo>
                  <a:pt x="5120195" y="189799"/>
                  <a:pt x="5126468" y="172695"/>
                  <a:pt x="5138057" y="159657"/>
                </a:cubicBezTo>
                <a:cubicBezTo>
                  <a:pt x="5172093" y="121367"/>
                  <a:pt x="5257035" y="32911"/>
                  <a:pt x="5312228" y="14514"/>
                </a:cubicBezTo>
                <a:lnTo>
                  <a:pt x="5355771" y="0"/>
                </a:lnTo>
                <a:cubicBezTo>
                  <a:pt x="5434835" y="15812"/>
                  <a:pt x="5503220" y="32169"/>
                  <a:pt x="5588000" y="29029"/>
                </a:cubicBezTo>
                <a:cubicBezTo>
                  <a:pt x="5665958" y="26142"/>
                  <a:pt x="5820228" y="0"/>
                  <a:pt x="5820228" y="0"/>
                </a:cubicBezTo>
              </a:path>
            </a:pathLst>
          </a:custGeom>
          <a:noFill/>
          <a:ln w="50800" cap="flat" cmpd="sng" algn="ctr">
            <a:solidFill>
              <a:schemeClr val="accent1">
                <a:lumMod val="20000"/>
                <a:lumOff val="8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194" name="Title 1"/>
          <p:cNvSpPr>
            <a:spLocks noGrp="1"/>
          </p:cNvSpPr>
          <p:nvPr>
            <p:ph type="title"/>
          </p:nvPr>
        </p:nvSpPr>
        <p:spPr/>
        <p:txBody>
          <a:bodyPr/>
          <a:lstStyle/>
          <a:p>
            <a:r>
              <a:rPr lang="en-GB" dirty="0" smtClean="0"/>
              <a:t>Brain and cognitive ageing, lifespan perspective</a:t>
            </a:r>
          </a:p>
        </p:txBody>
      </p:sp>
      <p:cxnSp>
        <p:nvCxnSpPr>
          <p:cNvPr id="4" name="Straight Connector 3"/>
          <p:cNvCxnSpPr/>
          <p:nvPr/>
        </p:nvCxnSpPr>
        <p:spPr bwMode="auto">
          <a:xfrm rot="5400000">
            <a:off x="-828600" y="3573016"/>
            <a:ext cx="3672408" cy="72008"/>
          </a:xfrm>
          <a:prstGeom prst="line">
            <a:avLst/>
          </a:prstGeom>
          <a:solidFill>
            <a:schemeClr val="accent1"/>
          </a:solidFill>
          <a:ln w="22225" cap="flat" cmpd="sng" algn="ctr">
            <a:solidFill>
              <a:srgbClr val="6E6E6F"/>
            </a:solidFill>
            <a:prstDash val="solid"/>
            <a:round/>
            <a:headEnd type="none" w="med" len="med"/>
            <a:tailEnd type="none" w="med" len="med"/>
          </a:ln>
          <a:effectLst/>
        </p:spPr>
      </p:cxnSp>
      <p:cxnSp>
        <p:nvCxnSpPr>
          <p:cNvPr id="5" name="Straight Connector 4"/>
          <p:cNvCxnSpPr/>
          <p:nvPr/>
        </p:nvCxnSpPr>
        <p:spPr bwMode="auto">
          <a:xfrm rot="10800000" flipV="1">
            <a:off x="1124000" y="5589240"/>
            <a:ext cx="6256312" cy="8384"/>
          </a:xfrm>
          <a:prstGeom prst="line">
            <a:avLst/>
          </a:prstGeom>
          <a:solidFill>
            <a:schemeClr val="accent1"/>
          </a:solidFill>
          <a:ln w="31750" cap="flat" cmpd="sng" algn="ctr">
            <a:solidFill>
              <a:srgbClr val="6E6E6F"/>
            </a:solidFill>
            <a:prstDash val="solid"/>
            <a:round/>
            <a:headEnd type="triangle" w="med" len="med"/>
            <a:tailEnd type="none" w="med" len="med"/>
          </a:ln>
          <a:effectLst/>
        </p:spPr>
      </p:cxnSp>
      <p:cxnSp>
        <p:nvCxnSpPr>
          <p:cNvPr id="11" name="Straight Arrow Connector 10"/>
          <p:cNvCxnSpPr/>
          <p:nvPr/>
        </p:nvCxnSpPr>
        <p:spPr bwMode="auto">
          <a:xfrm flipV="1">
            <a:off x="1187624" y="2348880"/>
            <a:ext cx="1512168" cy="936104"/>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cxnSp>
        <p:nvCxnSpPr>
          <p:cNvPr id="13" name="Straight Connector 12"/>
          <p:cNvCxnSpPr/>
          <p:nvPr/>
        </p:nvCxnSpPr>
        <p:spPr bwMode="auto">
          <a:xfrm>
            <a:off x="2699792" y="2348880"/>
            <a:ext cx="2880320" cy="1588"/>
          </a:xfrm>
          <a:prstGeom prst="line">
            <a:avLst/>
          </a:prstGeom>
          <a:solidFill>
            <a:schemeClr val="accent1"/>
          </a:solidFill>
          <a:ln w="47625" cap="flat" cmpd="sng" algn="ctr">
            <a:solidFill>
              <a:srgbClr val="C00000"/>
            </a:solidFill>
            <a:prstDash val="solid"/>
            <a:round/>
            <a:headEnd type="none" w="med" len="med"/>
            <a:tailEnd type="none" w="med" len="med"/>
          </a:ln>
          <a:effectLst/>
        </p:spPr>
      </p:cxnSp>
      <p:cxnSp>
        <p:nvCxnSpPr>
          <p:cNvPr id="15" name="Straight Arrow Connector 14"/>
          <p:cNvCxnSpPr/>
          <p:nvPr/>
        </p:nvCxnSpPr>
        <p:spPr bwMode="auto">
          <a:xfrm>
            <a:off x="5580112" y="2348880"/>
            <a:ext cx="1512168" cy="864096"/>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sp>
        <p:nvSpPr>
          <p:cNvPr id="17" name="TextBox 16"/>
          <p:cNvSpPr txBox="1"/>
          <p:nvPr/>
        </p:nvSpPr>
        <p:spPr>
          <a:xfrm>
            <a:off x="3851920" y="5733256"/>
            <a:ext cx="792088" cy="338554"/>
          </a:xfrm>
          <a:prstGeom prst="rect">
            <a:avLst/>
          </a:prstGeom>
          <a:noFill/>
        </p:spPr>
        <p:txBody>
          <a:bodyPr wrap="square" rtlCol="0">
            <a:spAutoFit/>
          </a:bodyPr>
          <a:lstStyle/>
          <a:p>
            <a:r>
              <a:rPr lang="en-GB" b="1" i="0" dirty="0" smtClean="0"/>
              <a:t>Age</a:t>
            </a:r>
            <a:endParaRPr lang="en-GB" b="1" i="0" dirty="0"/>
          </a:p>
        </p:txBody>
      </p:sp>
      <p:sp>
        <p:nvSpPr>
          <p:cNvPr id="21" name="Freeform 20"/>
          <p:cNvSpPr/>
          <p:nvPr/>
        </p:nvSpPr>
        <p:spPr bwMode="auto">
          <a:xfrm>
            <a:off x="1161143" y="3614057"/>
            <a:ext cx="5820228" cy="1422400"/>
          </a:xfrm>
          <a:custGeom>
            <a:avLst/>
            <a:gdLst>
              <a:gd name="connsiteX0" fmla="*/ 0 w 5820228"/>
              <a:gd name="connsiteY0" fmla="*/ 1422400 h 1422400"/>
              <a:gd name="connsiteX1" fmla="*/ 87086 w 5820228"/>
              <a:gd name="connsiteY1" fmla="*/ 1393372 h 1422400"/>
              <a:gd name="connsiteX2" fmla="*/ 130628 w 5820228"/>
              <a:gd name="connsiteY2" fmla="*/ 1378857 h 1422400"/>
              <a:gd name="connsiteX3" fmla="*/ 217714 w 5820228"/>
              <a:gd name="connsiteY3" fmla="*/ 1306286 h 1422400"/>
              <a:gd name="connsiteX4" fmla="*/ 391886 w 5820228"/>
              <a:gd name="connsiteY4" fmla="*/ 1277257 h 1422400"/>
              <a:gd name="connsiteX5" fmla="*/ 551543 w 5820228"/>
              <a:gd name="connsiteY5" fmla="*/ 1262743 h 1422400"/>
              <a:gd name="connsiteX6" fmla="*/ 595086 w 5820228"/>
              <a:gd name="connsiteY6" fmla="*/ 1248229 h 1422400"/>
              <a:gd name="connsiteX7" fmla="*/ 740228 w 5820228"/>
              <a:gd name="connsiteY7" fmla="*/ 1219200 h 1422400"/>
              <a:gd name="connsiteX8" fmla="*/ 827314 w 5820228"/>
              <a:gd name="connsiteY8" fmla="*/ 1190172 h 1422400"/>
              <a:gd name="connsiteX9" fmla="*/ 870857 w 5820228"/>
              <a:gd name="connsiteY9" fmla="*/ 1161143 h 1422400"/>
              <a:gd name="connsiteX10" fmla="*/ 899886 w 5820228"/>
              <a:gd name="connsiteY10" fmla="*/ 1117600 h 1422400"/>
              <a:gd name="connsiteX11" fmla="*/ 1059543 w 5820228"/>
              <a:gd name="connsiteY11" fmla="*/ 1103086 h 1422400"/>
              <a:gd name="connsiteX12" fmla="*/ 1103086 w 5820228"/>
              <a:gd name="connsiteY12" fmla="*/ 1074057 h 1422400"/>
              <a:gd name="connsiteX13" fmla="*/ 1190171 w 5820228"/>
              <a:gd name="connsiteY13" fmla="*/ 1059543 h 1422400"/>
              <a:gd name="connsiteX14" fmla="*/ 1233714 w 5820228"/>
              <a:gd name="connsiteY14" fmla="*/ 1045029 h 1422400"/>
              <a:gd name="connsiteX15" fmla="*/ 1277257 w 5820228"/>
              <a:gd name="connsiteY15" fmla="*/ 1016000 h 1422400"/>
              <a:gd name="connsiteX16" fmla="*/ 1538514 w 5820228"/>
              <a:gd name="connsiteY16" fmla="*/ 972457 h 1422400"/>
              <a:gd name="connsiteX17" fmla="*/ 1625600 w 5820228"/>
              <a:gd name="connsiteY17" fmla="*/ 928914 h 1422400"/>
              <a:gd name="connsiteX18" fmla="*/ 1698171 w 5820228"/>
              <a:gd name="connsiteY18" fmla="*/ 841829 h 1422400"/>
              <a:gd name="connsiteX19" fmla="*/ 1814286 w 5820228"/>
              <a:gd name="connsiteY19" fmla="*/ 827314 h 1422400"/>
              <a:gd name="connsiteX20" fmla="*/ 2148114 w 5820228"/>
              <a:gd name="connsiteY20" fmla="*/ 798286 h 1422400"/>
              <a:gd name="connsiteX21" fmla="*/ 2235200 w 5820228"/>
              <a:gd name="connsiteY21" fmla="*/ 769257 h 1422400"/>
              <a:gd name="connsiteX22" fmla="*/ 2322286 w 5820228"/>
              <a:gd name="connsiteY22" fmla="*/ 725714 h 1422400"/>
              <a:gd name="connsiteX23" fmla="*/ 2641600 w 5820228"/>
              <a:gd name="connsiteY23" fmla="*/ 711200 h 1422400"/>
              <a:gd name="connsiteX24" fmla="*/ 2801257 w 5820228"/>
              <a:gd name="connsiteY24" fmla="*/ 667657 h 1422400"/>
              <a:gd name="connsiteX25" fmla="*/ 3106057 w 5820228"/>
              <a:gd name="connsiteY25" fmla="*/ 653143 h 1422400"/>
              <a:gd name="connsiteX26" fmla="*/ 3149600 w 5820228"/>
              <a:gd name="connsiteY26" fmla="*/ 638629 h 1422400"/>
              <a:gd name="connsiteX27" fmla="*/ 3222171 w 5820228"/>
              <a:gd name="connsiteY27" fmla="*/ 624114 h 1422400"/>
              <a:gd name="connsiteX28" fmla="*/ 3265714 w 5820228"/>
              <a:gd name="connsiteY28" fmla="*/ 595086 h 1422400"/>
              <a:gd name="connsiteX29" fmla="*/ 3309257 w 5820228"/>
              <a:gd name="connsiteY29" fmla="*/ 580572 h 1422400"/>
              <a:gd name="connsiteX30" fmla="*/ 3352800 w 5820228"/>
              <a:gd name="connsiteY30" fmla="*/ 537029 h 1422400"/>
              <a:gd name="connsiteX31" fmla="*/ 3541486 w 5820228"/>
              <a:gd name="connsiteY31" fmla="*/ 522514 h 1422400"/>
              <a:gd name="connsiteX32" fmla="*/ 3701143 w 5820228"/>
              <a:gd name="connsiteY32" fmla="*/ 508000 h 1422400"/>
              <a:gd name="connsiteX33" fmla="*/ 3788228 w 5820228"/>
              <a:gd name="connsiteY33" fmla="*/ 478972 h 1422400"/>
              <a:gd name="connsiteX34" fmla="*/ 3947886 w 5820228"/>
              <a:gd name="connsiteY34" fmla="*/ 449943 h 1422400"/>
              <a:gd name="connsiteX35" fmla="*/ 3976914 w 5820228"/>
              <a:gd name="connsiteY35" fmla="*/ 406400 h 1422400"/>
              <a:gd name="connsiteX36" fmla="*/ 4209143 w 5820228"/>
              <a:gd name="connsiteY36" fmla="*/ 391886 h 1422400"/>
              <a:gd name="connsiteX37" fmla="*/ 4354286 w 5820228"/>
              <a:gd name="connsiteY37" fmla="*/ 377372 h 1422400"/>
              <a:gd name="connsiteX38" fmla="*/ 4441371 w 5820228"/>
              <a:gd name="connsiteY38" fmla="*/ 333829 h 1422400"/>
              <a:gd name="connsiteX39" fmla="*/ 4688114 w 5820228"/>
              <a:gd name="connsiteY39" fmla="*/ 319314 h 1422400"/>
              <a:gd name="connsiteX40" fmla="*/ 4833257 w 5820228"/>
              <a:gd name="connsiteY40" fmla="*/ 304800 h 1422400"/>
              <a:gd name="connsiteX41" fmla="*/ 4978400 w 5820228"/>
              <a:gd name="connsiteY41" fmla="*/ 275772 h 1422400"/>
              <a:gd name="connsiteX42" fmla="*/ 5065486 w 5820228"/>
              <a:gd name="connsiteY42" fmla="*/ 246743 h 1422400"/>
              <a:gd name="connsiteX43" fmla="*/ 5109028 w 5820228"/>
              <a:gd name="connsiteY43" fmla="*/ 203200 h 1422400"/>
              <a:gd name="connsiteX44" fmla="*/ 5138057 w 5820228"/>
              <a:gd name="connsiteY44" fmla="*/ 159657 h 1422400"/>
              <a:gd name="connsiteX45" fmla="*/ 5312228 w 5820228"/>
              <a:gd name="connsiteY45" fmla="*/ 14514 h 1422400"/>
              <a:gd name="connsiteX46" fmla="*/ 5355771 w 5820228"/>
              <a:gd name="connsiteY46" fmla="*/ 0 h 1422400"/>
              <a:gd name="connsiteX47" fmla="*/ 5588000 w 5820228"/>
              <a:gd name="connsiteY47" fmla="*/ 29029 h 1422400"/>
              <a:gd name="connsiteX48" fmla="*/ 5820228 w 5820228"/>
              <a:gd name="connsiteY4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20228" h="1422400">
                <a:moveTo>
                  <a:pt x="0" y="1422400"/>
                </a:moveTo>
                <a:lnTo>
                  <a:pt x="87086" y="1393372"/>
                </a:lnTo>
                <a:lnTo>
                  <a:pt x="130628" y="1378857"/>
                </a:lnTo>
                <a:cubicBezTo>
                  <a:pt x="162729" y="1346756"/>
                  <a:pt x="177298" y="1326493"/>
                  <a:pt x="217714" y="1306286"/>
                </a:cubicBezTo>
                <a:cubicBezTo>
                  <a:pt x="265944" y="1282172"/>
                  <a:pt x="351649" y="1281281"/>
                  <a:pt x="391886" y="1277257"/>
                </a:cubicBezTo>
                <a:lnTo>
                  <a:pt x="551543" y="1262743"/>
                </a:lnTo>
                <a:cubicBezTo>
                  <a:pt x="566057" y="1257905"/>
                  <a:pt x="580178" y="1251669"/>
                  <a:pt x="595086" y="1248229"/>
                </a:cubicBezTo>
                <a:cubicBezTo>
                  <a:pt x="643161" y="1237135"/>
                  <a:pt x="693421" y="1234802"/>
                  <a:pt x="740228" y="1219200"/>
                </a:cubicBezTo>
                <a:lnTo>
                  <a:pt x="827314" y="1190172"/>
                </a:lnTo>
                <a:cubicBezTo>
                  <a:pt x="841828" y="1180496"/>
                  <a:pt x="858522" y="1173478"/>
                  <a:pt x="870857" y="1161143"/>
                </a:cubicBezTo>
                <a:cubicBezTo>
                  <a:pt x="883192" y="1148808"/>
                  <a:pt x="883213" y="1122730"/>
                  <a:pt x="899886" y="1117600"/>
                </a:cubicBezTo>
                <a:cubicBezTo>
                  <a:pt x="950961" y="1101885"/>
                  <a:pt x="1006324" y="1107924"/>
                  <a:pt x="1059543" y="1103086"/>
                </a:cubicBezTo>
                <a:cubicBezTo>
                  <a:pt x="1074057" y="1093410"/>
                  <a:pt x="1086537" y="1079573"/>
                  <a:pt x="1103086" y="1074057"/>
                </a:cubicBezTo>
                <a:cubicBezTo>
                  <a:pt x="1131005" y="1064751"/>
                  <a:pt x="1161443" y="1065927"/>
                  <a:pt x="1190171" y="1059543"/>
                </a:cubicBezTo>
                <a:cubicBezTo>
                  <a:pt x="1205106" y="1056224"/>
                  <a:pt x="1219200" y="1049867"/>
                  <a:pt x="1233714" y="1045029"/>
                </a:cubicBezTo>
                <a:cubicBezTo>
                  <a:pt x="1248228" y="1035353"/>
                  <a:pt x="1261316" y="1023085"/>
                  <a:pt x="1277257" y="1016000"/>
                </a:cubicBezTo>
                <a:cubicBezTo>
                  <a:pt x="1375807" y="972200"/>
                  <a:pt x="1417251" y="982563"/>
                  <a:pt x="1538514" y="972457"/>
                </a:cubicBezTo>
                <a:cubicBezTo>
                  <a:pt x="1573930" y="960652"/>
                  <a:pt x="1597463" y="957051"/>
                  <a:pt x="1625600" y="928914"/>
                </a:cubicBezTo>
                <a:cubicBezTo>
                  <a:pt x="1650282" y="904232"/>
                  <a:pt x="1660805" y="855417"/>
                  <a:pt x="1698171" y="841829"/>
                </a:cubicBezTo>
                <a:cubicBezTo>
                  <a:pt x="1734829" y="828499"/>
                  <a:pt x="1775672" y="832830"/>
                  <a:pt x="1814286" y="827314"/>
                </a:cubicBezTo>
                <a:cubicBezTo>
                  <a:pt x="2030330" y="796450"/>
                  <a:pt x="1738477" y="822382"/>
                  <a:pt x="2148114" y="798286"/>
                </a:cubicBezTo>
                <a:cubicBezTo>
                  <a:pt x="2177143" y="788610"/>
                  <a:pt x="2209740" y="786230"/>
                  <a:pt x="2235200" y="769257"/>
                </a:cubicBezTo>
                <a:cubicBezTo>
                  <a:pt x="2261885" y="751467"/>
                  <a:pt x="2288145" y="728445"/>
                  <a:pt x="2322286" y="725714"/>
                </a:cubicBezTo>
                <a:cubicBezTo>
                  <a:pt x="2428495" y="717217"/>
                  <a:pt x="2535162" y="716038"/>
                  <a:pt x="2641600" y="711200"/>
                </a:cubicBezTo>
                <a:cubicBezTo>
                  <a:pt x="2691012" y="694730"/>
                  <a:pt x="2747923" y="671760"/>
                  <a:pt x="2801257" y="667657"/>
                </a:cubicBezTo>
                <a:cubicBezTo>
                  <a:pt x="2902673" y="659856"/>
                  <a:pt x="3004457" y="657981"/>
                  <a:pt x="3106057" y="653143"/>
                </a:cubicBezTo>
                <a:cubicBezTo>
                  <a:pt x="3120571" y="648305"/>
                  <a:pt x="3134757" y="642340"/>
                  <a:pt x="3149600" y="638629"/>
                </a:cubicBezTo>
                <a:cubicBezTo>
                  <a:pt x="3173533" y="632646"/>
                  <a:pt x="3199072" y="632776"/>
                  <a:pt x="3222171" y="624114"/>
                </a:cubicBezTo>
                <a:cubicBezTo>
                  <a:pt x="3238504" y="617989"/>
                  <a:pt x="3250112" y="602887"/>
                  <a:pt x="3265714" y="595086"/>
                </a:cubicBezTo>
                <a:cubicBezTo>
                  <a:pt x="3279398" y="588244"/>
                  <a:pt x="3294743" y="585410"/>
                  <a:pt x="3309257" y="580572"/>
                </a:cubicBezTo>
                <a:cubicBezTo>
                  <a:pt x="3323771" y="566058"/>
                  <a:pt x="3337031" y="550170"/>
                  <a:pt x="3352800" y="537029"/>
                </a:cubicBezTo>
                <a:cubicBezTo>
                  <a:pt x="3421800" y="479529"/>
                  <a:pt x="3420794" y="510445"/>
                  <a:pt x="3541486" y="522514"/>
                </a:cubicBezTo>
                <a:cubicBezTo>
                  <a:pt x="3594705" y="517676"/>
                  <a:pt x="3648518" y="517287"/>
                  <a:pt x="3701143" y="508000"/>
                </a:cubicBezTo>
                <a:cubicBezTo>
                  <a:pt x="3731276" y="502683"/>
                  <a:pt x="3758046" y="484003"/>
                  <a:pt x="3788228" y="478972"/>
                </a:cubicBezTo>
                <a:cubicBezTo>
                  <a:pt x="3899648" y="460401"/>
                  <a:pt x="3846456" y="470228"/>
                  <a:pt x="3947886" y="449943"/>
                </a:cubicBezTo>
                <a:cubicBezTo>
                  <a:pt x="3957562" y="435429"/>
                  <a:pt x="3964579" y="418735"/>
                  <a:pt x="3976914" y="406400"/>
                </a:cubicBezTo>
                <a:cubicBezTo>
                  <a:pt x="4043219" y="340095"/>
                  <a:pt x="4110557" y="384303"/>
                  <a:pt x="4209143" y="391886"/>
                </a:cubicBezTo>
                <a:cubicBezTo>
                  <a:pt x="4257524" y="387048"/>
                  <a:pt x="4306909" y="388305"/>
                  <a:pt x="4354286" y="377372"/>
                </a:cubicBezTo>
                <a:cubicBezTo>
                  <a:pt x="4475893" y="349309"/>
                  <a:pt x="4323976" y="345569"/>
                  <a:pt x="4441371" y="333829"/>
                </a:cubicBezTo>
                <a:cubicBezTo>
                  <a:pt x="4523352" y="325631"/>
                  <a:pt x="4605949" y="325400"/>
                  <a:pt x="4688114" y="319314"/>
                </a:cubicBezTo>
                <a:cubicBezTo>
                  <a:pt x="4736603" y="315722"/>
                  <a:pt x="4784876" y="309638"/>
                  <a:pt x="4833257" y="304800"/>
                </a:cubicBezTo>
                <a:cubicBezTo>
                  <a:pt x="4954012" y="264549"/>
                  <a:pt x="4761575" y="325809"/>
                  <a:pt x="4978400" y="275772"/>
                </a:cubicBezTo>
                <a:cubicBezTo>
                  <a:pt x="5008215" y="268892"/>
                  <a:pt x="5036457" y="256419"/>
                  <a:pt x="5065486" y="246743"/>
                </a:cubicBezTo>
                <a:cubicBezTo>
                  <a:pt x="5080000" y="232229"/>
                  <a:pt x="5095888" y="218969"/>
                  <a:pt x="5109028" y="203200"/>
                </a:cubicBezTo>
                <a:cubicBezTo>
                  <a:pt x="5120195" y="189799"/>
                  <a:pt x="5126468" y="172695"/>
                  <a:pt x="5138057" y="159657"/>
                </a:cubicBezTo>
                <a:cubicBezTo>
                  <a:pt x="5172093" y="121367"/>
                  <a:pt x="5257035" y="32911"/>
                  <a:pt x="5312228" y="14514"/>
                </a:cubicBezTo>
                <a:lnTo>
                  <a:pt x="5355771" y="0"/>
                </a:lnTo>
                <a:cubicBezTo>
                  <a:pt x="5434835" y="15812"/>
                  <a:pt x="5503220" y="32169"/>
                  <a:pt x="5588000" y="29029"/>
                </a:cubicBezTo>
                <a:cubicBezTo>
                  <a:pt x="5665958" y="26142"/>
                  <a:pt x="5820228" y="0"/>
                  <a:pt x="5820228" y="0"/>
                </a:cubicBezTo>
              </a:path>
            </a:pathLst>
          </a:custGeom>
          <a:noFill/>
          <a:ln w="50800" cap="flat" cmpd="sng" algn="ctr">
            <a:solidFill>
              <a:schemeClr val="accent1">
                <a:lumMod val="60000"/>
                <a:lumOff val="4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2" name="TextBox 21"/>
          <p:cNvSpPr txBox="1"/>
          <p:nvPr/>
        </p:nvSpPr>
        <p:spPr>
          <a:xfrm>
            <a:off x="6660232" y="5949280"/>
            <a:ext cx="2232248" cy="246221"/>
          </a:xfrm>
          <a:prstGeom prst="rect">
            <a:avLst/>
          </a:prstGeom>
          <a:noFill/>
        </p:spPr>
        <p:txBody>
          <a:bodyPr wrap="square" rtlCol="0">
            <a:spAutoFit/>
          </a:bodyPr>
          <a:lstStyle/>
          <a:p>
            <a:r>
              <a:rPr lang="en-GB" sz="1000" i="0" dirty="0" err="1" smtClean="0"/>
              <a:t>Pascual</a:t>
            </a:r>
            <a:r>
              <a:rPr lang="en-GB" sz="1000" i="0" dirty="0" smtClean="0"/>
              <a:t>-Leone &amp; Taylor 2011</a:t>
            </a:r>
            <a:endParaRPr lang="en-GB" sz="1000" i="0" dirty="0"/>
          </a:p>
        </p:txBody>
      </p:sp>
      <p:sp>
        <p:nvSpPr>
          <p:cNvPr id="26" name="Freeform 25"/>
          <p:cNvSpPr/>
          <p:nvPr/>
        </p:nvSpPr>
        <p:spPr bwMode="auto">
          <a:xfrm>
            <a:off x="3491880" y="4293096"/>
            <a:ext cx="3608784" cy="144016"/>
          </a:xfrm>
          <a:custGeom>
            <a:avLst/>
            <a:gdLst>
              <a:gd name="connsiteX0" fmla="*/ 0 w 5820228"/>
              <a:gd name="connsiteY0" fmla="*/ 1422400 h 1422400"/>
              <a:gd name="connsiteX1" fmla="*/ 87086 w 5820228"/>
              <a:gd name="connsiteY1" fmla="*/ 1393372 h 1422400"/>
              <a:gd name="connsiteX2" fmla="*/ 130628 w 5820228"/>
              <a:gd name="connsiteY2" fmla="*/ 1378857 h 1422400"/>
              <a:gd name="connsiteX3" fmla="*/ 217714 w 5820228"/>
              <a:gd name="connsiteY3" fmla="*/ 1306286 h 1422400"/>
              <a:gd name="connsiteX4" fmla="*/ 391886 w 5820228"/>
              <a:gd name="connsiteY4" fmla="*/ 1277257 h 1422400"/>
              <a:gd name="connsiteX5" fmla="*/ 551543 w 5820228"/>
              <a:gd name="connsiteY5" fmla="*/ 1262743 h 1422400"/>
              <a:gd name="connsiteX6" fmla="*/ 595086 w 5820228"/>
              <a:gd name="connsiteY6" fmla="*/ 1248229 h 1422400"/>
              <a:gd name="connsiteX7" fmla="*/ 740228 w 5820228"/>
              <a:gd name="connsiteY7" fmla="*/ 1219200 h 1422400"/>
              <a:gd name="connsiteX8" fmla="*/ 827314 w 5820228"/>
              <a:gd name="connsiteY8" fmla="*/ 1190172 h 1422400"/>
              <a:gd name="connsiteX9" fmla="*/ 870857 w 5820228"/>
              <a:gd name="connsiteY9" fmla="*/ 1161143 h 1422400"/>
              <a:gd name="connsiteX10" fmla="*/ 899886 w 5820228"/>
              <a:gd name="connsiteY10" fmla="*/ 1117600 h 1422400"/>
              <a:gd name="connsiteX11" fmla="*/ 1059543 w 5820228"/>
              <a:gd name="connsiteY11" fmla="*/ 1103086 h 1422400"/>
              <a:gd name="connsiteX12" fmla="*/ 1103086 w 5820228"/>
              <a:gd name="connsiteY12" fmla="*/ 1074057 h 1422400"/>
              <a:gd name="connsiteX13" fmla="*/ 1190171 w 5820228"/>
              <a:gd name="connsiteY13" fmla="*/ 1059543 h 1422400"/>
              <a:gd name="connsiteX14" fmla="*/ 1233714 w 5820228"/>
              <a:gd name="connsiteY14" fmla="*/ 1045029 h 1422400"/>
              <a:gd name="connsiteX15" fmla="*/ 1277257 w 5820228"/>
              <a:gd name="connsiteY15" fmla="*/ 1016000 h 1422400"/>
              <a:gd name="connsiteX16" fmla="*/ 1538514 w 5820228"/>
              <a:gd name="connsiteY16" fmla="*/ 972457 h 1422400"/>
              <a:gd name="connsiteX17" fmla="*/ 1625600 w 5820228"/>
              <a:gd name="connsiteY17" fmla="*/ 928914 h 1422400"/>
              <a:gd name="connsiteX18" fmla="*/ 1698171 w 5820228"/>
              <a:gd name="connsiteY18" fmla="*/ 841829 h 1422400"/>
              <a:gd name="connsiteX19" fmla="*/ 1814286 w 5820228"/>
              <a:gd name="connsiteY19" fmla="*/ 827314 h 1422400"/>
              <a:gd name="connsiteX20" fmla="*/ 2148114 w 5820228"/>
              <a:gd name="connsiteY20" fmla="*/ 798286 h 1422400"/>
              <a:gd name="connsiteX21" fmla="*/ 2235200 w 5820228"/>
              <a:gd name="connsiteY21" fmla="*/ 769257 h 1422400"/>
              <a:gd name="connsiteX22" fmla="*/ 2322286 w 5820228"/>
              <a:gd name="connsiteY22" fmla="*/ 725714 h 1422400"/>
              <a:gd name="connsiteX23" fmla="*/ 2641600 w 5820228"/>
              <a:gd name="connsiteY23" fmla="*/ 711200 h 1422400"/>
              <a:gd name="connsiteX24" fmla="*/ 2801257 w 5820228"/>
              <a:gd name="connsiteY24" fmla="*/ 667657 h 1422400"/>
              <a:gd name="connsiteX25" fmla="*/ 3106057 w 5820228"/>
              <a:gd name="connsiteY25" fmla="*/ 653143 h 1422400"/>
              <a:gd name="connsiteX26" fmla="*/ 3149600 w 5820228"/>
              <a:gd name="connsiteY26" fmla="*/ 638629 h 1422400"/>
              <a:gd name="connsiteX27" fmla="*/ 3222171 w 5820228"/>
              <a:gd name="connsiteY27" fmla="*/ 624114 h 1422400"/>
              <a:gd name="connsiteX28" fmla="*/ 3265714 w 5820228"/>
              <a:gd name="connsiteY28" fmla="*/ 595086 h 1422400"/>
              <a:gd name="connsiteX29" fmla="*/ 3309257 w 5820228"/>
              <a:gd name="connsiteY29" fmla="*/ 580572 h 1422400"/>
              <a:gd name="connsiteX30" fmla="*/ 3352800 w 5820228"/>
              <a:gd name="connsiteY30" fmla="*/ 537029 h 1422400"/>
              <a:gd name="connsiteX31" fmla="*/ 3541486 w 5820228"/>
              <a:gd name="connsiteY31" fmla="*/ 522514 h 1422400"/>
              <a:gd name="connsiteX32" fmla="*/ 3701143 w 5820228"/>
              <a:gd name="connsiteY32" fmla="*/ 508000 h 1422400"/>
              <a:gd name="connsiteX33" fmla="*/ 3788228 w 5820228"/>
              <a:gd name="connsiteY33" fmla="*/ 478972 h 1422400"/>
              <a:gd name="connsiteX34" fmla="*/ 3947886 w 5820228"/>
              <a:gd name="connsiteY34" fmla="*/ 449943 h 1422400"/>
              <a:gd name="connsiteX35" fmla="*/ 3976914 w 5820228"/>
              <a:gd name="connsiteY35" fmla="*/ 406400 h 1422400"/>
              <a:gd name="connsiteX36" fmla="*/ 4209143 w 5820228"/>
              <a:gd name="connsiteY36" fmla="*/ 391886 h 1422400"/>
              <a:gd name="connsiteX37" fmla="*/ 4354286 w 5820228"/>
              <a:gd name="connsiteY37" fmla="*/ 377372 h 1422400"/>
              <a:gd name="connsiteX38" fmla="*/ 4441371 w 5820228"/>
              <a:gd name="connsiteY38" fmla="*/ 333829 h 1422400"/>
              <a:gd name="connsiteX39" fmla="*/ 4688114 w 5820228"/>
              <a:gd name="connsiteY39" fmla="*/ 319314 h 1422400"/>
              <a:gd name="connsiteX40" fmla="*/ 4833257 w 5820228"/>
              <a:gd name="connsiteY40" fmla="*/ 304800 h 1422400"/>
              <a:gd name="connsiteX41" fmla="*/ 4978400 w 5820228"/>
              <a:gd name="connsiteY41" fmla="*/ 275772 h 1422400"/>
              <a:gd name="connsiteX42" fmla="*/ 5065486 w 5820228"/>
              <a:gd name="connsiteY42" fmla="*/ 246743 h 1422400"/>
              <a:gd name="connsiteX43" fmla="*/ 5109028 w 5820228"/>
              <a:gd name="connsiteY43" fmla="*/ 203200 h 1422400"/>
              <a:gd name="connsiteX44" fmla="*/ 5138057 w 5820228"/>
              <a:gd name="connsiteY44" fmla="*/ 159657 h 1422400"/>
              <a:gd name="connsiteX45" fmla="*/ 5312228 w 5820228"/>
              <a:gd name="connsiteY45" fmla="*/ 14514 h 1422400"/>
              <a:gd name="connsiteX46" fmla="*/ 5355771 w 5820228"/>
              <a:gd name="connsiteY46" fmla="*/ 0 h 1422400"/>
              <a:gd name="connsiteX47" fmla="*/ 5588000 w 5820228"/>
              <a:gd name="connsiteY47" fmla="*/ 29029 h 1422400"/>
              <a:gd name="connsiteX48" fmla="*/ 5820228 w 5820228"/>
              <a:gd name="connsiteY4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20228" h="1422400">
                <a:moveTo>
                  <a:pt x="0" y="1422400"/>
                </a:moveTo>
                <a:lnTo>
                  <a:pt x="87086" y="1393372"/>
                </a:lnTo>
                <a:lnTo>
                  <a:pt x="130628" y="1378857"/>
                </a:lnTo>
                <a:cubicBezTo>
                  <a:pt x="162729" y="1346756"/>
                  <a:pt x="177298" y="1326493"/>
                  <a:pt x="217714" y="1306286"/>
                </a:cubicBezTo>
                <a:cubicBezTo>
                  <a:pt x="265944" y="1282172"/>
                  <a:pt x="351649" y="1281281"/>
                  <a:pt x="391886" y="1277257"/>
                </a:cubicBezTo>
                <a:lnTo>
                  <a:pt x="551543" y="1262743"/>
                </a:lnTo>
                <a:cubicBezTo>
                  <a:pt x="566057" y="1257905"/>
                  <a:pt x="580178" y="1251669"/>
                  <a:pt x="595086" y="1248229"/>
                </a:cubicBezTo>
                <a:cubicBezTo>
                  <a:pt x="643161" y="1237135"/>
                  <a:pt x="693421" y="1234802"/>
                  <a:pt x="740228" y="1219200"/>
                </a:cubicBezTo>
                <a:lnTo>
                  <a:pt x="827314" y="1190172"/>
                </a:lnTo>
                <a:cubicBezTo>
                  <a:pt x="841828" y="1180496"/>
                  <a:pt x="858522" y="1173478"/>
                  <a:pt x="870857" y="1161143"/>
                </a:cubicBezTo>
                <a:cubicBezTo>
                  <a:pt x="883192" y="1148808"/>
                  <a:pt x="883213" y="1122730"/>
                  <a:pt x="899886" y="1117600"/>
                </a:cubicBezTo>
                <a:cubicBezTo>
                  <a:pt x="950961" y="1101885"/>
                  <a:pt x="1006324" y="1107924"/>
                  <a:pt x="1059543" y="1103086"/>
                </a:cubicBezTo>
                <a:cubicBezTo>
                  <a:pt x="1074057" y="1093410"/>
                  <a:pt x="1086537" y="1079573"/>
                  <a:pt x="1103086" y="1074057"/>
                </a:cubicBezTo>
                <a:cubicBezTo>
                  <a:pt x="1131005" y="1064751"/>
                  <a:pt x="1161443" y="1065927"/>
                  <a:pt x="1190171" y="1059543"/>
                </a:cubicBezTo>
                <a:cubicBezTo>
                  <a:pt x="1205106" y="1056224"/>
                  <a:pt x="1219200" y="1049867"/>
                  <a:pt x="1233714" y="1045029"/>
                </a:cubicBezTo>
                <a:cubicBezTo>
                  <a:pt x="1248228" y="1035353"/>
                  <a:pt x="1261316" y="1023085"/>
                  <a:pt x="1277257" y="1016000"/>
                </a:cubicBezTo>
                <a:cubicBezTo>
                  <a:pt x="1375807" y="972200"/>
                  <a:pt x="1417251" y="982563"/>
                  <a:pt x="1538514" y="972457"/>
                </a:cubicBezTo>
                <a:cubicBezTo>
                  <a:pt x="1573930" y="960652"/>
                  <a:pt x="1597463" y="957051"/>
                  <a:pt x="1625600" y="928914"/>
                </a:cubicBezTo>
                <a:cubicBezTo>
                  <a:pt x="1650282" y="904232"/>
                  <a:pt x="1660805" y="855417"/>
                  <a:pt x="1698171" y="841829"/>
                </a:cubicBezTo>
                <a:cubicBezTo>
                  <a:pt x="1734829" y="828499"/>
                  <a:pt x="1775672" y="832830"/>
                  <a:pt x="1814286" y="827314"/>
                </a:cubicBezTo>
                <a:cubicBezTo>
                  <a:pt x="2030330" y="796450"/>
                  <a:pt x="1738477" y="822382"/>
                  <a:pt x="2148114" y="798286"/>
                </a:cubicBezTo>
                <a:cubicBezTo>
                  <a:pt x="2177143" y="788610"/>
                  <a:pt x="2209740" y="786230"/>
                  <a:pt x="2235200" y="769257"/>
                </a:cubicBezTo>
                <a:cubicBezTo>
                  <a:pt x="2261885" y="751467"/>
                  <a:pt x="2288145" y="728445"/>
                  <a:pt x="2322286" y="725714"/>
                </a:cubicBezTo>
                <a:cubicBezTo>
                  <a:pt x="2428495" y="717217"/>
                  <a:pt x="2535162" y="716038"/>
                  <a:pt x="2641600" y="711200"/>
                </a:cubicBezTo>
                <a:cubicBezTo>
                  <a:pt x="2691012" y="694730"/>
                  <a:pt x="2747923" y="671760"/>
                  <a:pt x="2801257" y="667657"/>
                </a:cubicBezTo>
                <a:cubicBezTo>
                  <a:pt x="2902673" y="659856"/>
                  <a:pt x="3004457" y="657981"/>
                  <a:pt x="3106057" y="653143"/>
                </a:cubicBezTo>
                <a:cubicBezTo>
                  <a:pt x="3120571" y="648305"/>
                  <a:pt x="3134757" y="642340"/>
                  <a:pt x="3149600" y="638629"/>
                </a:cubicBezTo>
                <a:cubicBezTo>
                  <a:pt x="3173533" y="632646"/>
                  <a:pt x="3199072" y="632776"/>
                  <a:pt x="3222171" y="624114"/>
                </a:cubicBezTo>
                <a:cubicBezTo>
                  <a:pt x="3238504" y="617989"/>
                  <a:pt x="3250112" y="602887"/>
                  <a:pt x="3265714" y="595086"/>
                </a:cubicBezTo>
                <a:cubicBezTo>
                  <a:pt x="3279398" y="588244"/>
                  <a:pt x="3294743" y="585410"/>
                  <a:pt x="3309257" y="580572"/>
                </a:cubicBezTo>
                <a:cubicBezTo>
                  <a:pt x="3323771" y="566058"/>
                  <a:pt x="3337031" y="550170"/>
                  <a:pt x="3352800" y="537029"/>
                </a:cubicBezTo>
                <a:cubicBezTo>
                  <a:pt x="3421800" y="479529"/>
                  <a:pt x="3420794" y="510445"/>
                  <a:pt x="3541486" y="522514"/>
                </a:cubicBezTo>
                <a:cubicBezTo>
                  <a:pt x="3594705" y="517676"/>
                  <a:pt x="3648518" y="517287"/>
                  <a:pt x="3701143" y="508000"/>
                </a:cubicBezTo>
                <a:cubicBezTo>
                  <a:pt x="3731276" y="502683"/>
                  <a:pt x="3758046" y="484003"/>
                  <a:pt x="3788228" y="478972"/>
                </a:cubicBezTo>
                <a:cubicBezTo>
                  <a:pt x="3899648" y="460401"/>
                  <a:pt x="3846456" y="470228"/>
                  <a:pt x="3947886" y="449943"/>
                </a:cubicBezTo>
                <a:cubicBezTo>
                  <a:pt x="3957562" y="435429"/>
                  <a:pt x="3964579" y="418735"/>
                  <a:pt x="3976914" y="406400"/>
                </a:cubicBezTo>
                <a:cubicBezTo>
                  <a:pt x="4043219" y="340095"/>
                  <a:pt x="4110557" y="384303"/>
                  <a:pt x="4209143" y="391886"/>
                </a:cubicBezTo>
                <a:cubicBezTo>
                  <a:pt x="4257524" y="387048"/>
                  <a:pt x="4306909" y="388305"/>
                  <a:pt x="4354286" y="377372"/>
                </a:cubicBezTo>
                <a:cubicBezTo>
                  <a:pt x="4475893" y="349309"/>
                  <a:pt x="4323976" y="345569"/>
                  <a:pt x="4441371" y="333829"/>
                </a:cubicBezTo>
                <a:cubicBezTo>
                  <a:pt x="4523352" y="325631"/>
                  <a:pt x="4605949" y="325400"/>
                  <a:pt x="4688114" y="319314"/>
                </a:cubicBezTo>
                <a:cubicBezTo>
                  <a:pt x="4736603" y="315722"/>
                  <a:pt x="4784876" y="309638"/>
                  <a:pt x="4833257" y="304800"/>
                </a:cubicBezTo>
                <a:cubicBezTo>
                  <a:pt x="4954012" y="264549"/>
                  <a:pt x="4761575" y="325809"/>
                  <a:pt x="4978400" y="275772"/>
                </a:cubicBezTo>
                <a:cubicBezTo>
                  <a:pt x="5008215" y="268892"/>
                  <a:pt x="5036457" y="256419"/>
                  <a:pt x="5065486" y="246743"/>
                </a:cubicBezTo>
                <a:cubicBezTo>
                  <a:pt x="5080000" y="232229"/>
                  <a:pt x="5095888" y="218969"/>
                  <a:pt x="5109028" y="203200"/>
                </a:cubicBezTo>
                <a:cubicBezTo>
                  <a:pt x="5120195" y="189799"/>
                  <a:pt x="5126468" y="172695"/>
                  <a:pt x="5138057" y="159657"/>
                </a:cubicBezTo>
                <a:cubicBezTo>
                  <a:pt x="5172093" y="121367"/>
                  <a:pt x="5257035" y="32911"/>
                  <a:pt x="5312228" y="14514"/>
                </a:cubicBezTo>
                <a:lnTo>
                  <a:pt x="5355771" y="0"/>
                </a:lnTo>
                <a:cubicBezTo>
                  <a:pt x="5434835" y="15812"/>
                  <a:pt x="5503220" y="32169"/>
                  <a:pt x="5588000" y="29029"/>
                </a:cubicBezTo>
                <a:cubicBezTo>
                  <a:pt x="5665958" y="26142"/>
                  <a:pt x="5820228" y="0"/>
                  <a:pt x="5820228" y="0"/>
                </a:cubicBezTo>
              </a:path>
            </a:pathLst>
          </a:custGeom>
          <a:noFill/>
          <a:ln w="50800" cap="flat" cmpd="sng" algn="ctr">
            <a:solidFill>
              <a:schemeClr val="accent5">
                <a:lumMod val="60000"/>
                <a:lumOff val="4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8" name="Freeform 27"/>
          <p:cNvSpPr/>
          <p:nvPr/>
        </p:nvSpPr>
        <p:spPr bwMode="auto">
          <a:xfrm flipV="1">
            <a:off x="4067944" y="4437112"/>
            <a:ext cx="3168352" cy="144016"/>
          </a:xfrm>
          <a:custGeom>
            <a:avLst/>
            <a:gdLst>
              <a:gd name="connsiteX0" fmla="*/ 0 w 5820228"/>
              <a:gd name="connsiteY0" fmla="*/ 1422400 h 1422400"/>
              <a:gd name="connsiteX1" fmla="*/ 87086 w 5820228"/>
              <a:gd name="connsiteY1" fmla="*/ 1393372 h 1422400"/>
              <a:gd name="connsiteX2" fmla="*/ 130628 w 5820228"/>
              <a:gd name="connsiteY2" fmla="*/ 1378857 h 1422400"/>
              <a:gd name="connsiteX3" fmla="*/ 217714 w 5820228"/>
              <a:gd name="connsiteY3" fmla="*/ 1306286 h 1422400"/>
              <a:gd name="connsiteX4" fmla="*/ 391886 w 5820228"/>
              <a:gd name="connsiteY4" fmla="*/ 1277257 h 1422400"/>
              <a:gd name="connsiteX5" fmla="*/ 551543 w 5820228"/>
              <a:gd name="connsiteY5" fmla="*/ 1262743 h 1422400"/>
              <a:gd name="connsiteX6" fmla="*/ 595086 w 5820228"/>
              <a:gd name="connsiteY6" fmla="*/ 1248229 h 1422400"/>
              <a:gd name="connsiteX7" fmla="*/ 740228 w 5820228"/>
              <a:gd name="connsiteY7" fmla="*/ 1219200 h 1422400"/>
              <a:gd name="connsiteX8" fmla="*/ 827314 w 5820228"/>
              <a:gd name="connsiteY8" fmla="*/ 1190172 h 1422400"/>
              <a:gd name="connsiteX9" fmla="*/ 870857 w 5820228"/>
              <a:gd name="connsiteY9" fmla="*/ 1161143 h 1422400"/>
              <a:gd name="connsiteX10" fmla="*/ 899886 w 5820228"/>
              <a:gd name="connsiteY10" fmla="*/ 1117600 h 1422400"/>
              <a:gd name="connsiteX11" fmla="*/ 1059543 w 5820228"/>
              <a:gd name="connsiteY11" fmla="*/ 1103086 h 1422400"/>
              <a:gd name="connsiteX12" fmla="*/ 1103086 w 5820228"/>
              <a:gd name="connsiteY12" fmla="*/ 1074057 h 1422400"/>
              <a:gd name="connsiteX13" fmla="*/ 1190171 w 5820228"/>
              <a:gd name="connsiteY13" fmla="*/ 1059543 h 1422400"/>
              <a:gd name="connsiteX14" fmla="*/ 1233714 w 5820228"/>
              <a:gd name="connsiteY14" fmla="*/ 1045029 h 1422400"/>
              <a:gd name="connsiteX15" fmla="*/ 1277257 w 5820228"/>
              <a:gd name="connsiteY15" fmla="*/ 1016000 h 1422400"/>
              <a:gd name="connsiteX16" fmla="*/ 1538514 w 5820228"/>
              <a:gd name="connsiteY16" fmla="*/ 972457 h 1422400"/>
              <a:gd name="connsiteX17" fmla="*/ 1625600 w 5820228"/>
              <a:gd name="connsiteY17" fmla="*/ 928914 h 1422400"/>
              <a:gd name="connsiteX18" fmla="*/ 1698171 w 5820228"/>
              <a:gd name="connsiteY18" fmla="*/ 841829 h 1422400"/>
              <a:gd name="connsiteX19" fmla="*/ 1814286 w 5820228"/>
              <a:gd name="connsiteY19" fmla="*/ 827314 h 1422400"/>
              <a:gd name="connsiteX20" fmla="*/ 2148114 w 5820228"/>
              <a:gd name="connsiteY20" fmla="*/ 798286 h 1422400"/>
              <a:gd name="connsiteX21" fmla="*/ 2235200 w 5820228"/>
              <a:gd name="connsiteY21" fmla="*/ 769257 h 1422400"/>
              <a:gd name="connsiteX22" fmla="*/ 2322286 w 5820228"/>
              <a:gd name="connsiteY22" fmla="*/ 725714 h 1422400"/>
              <a:gd name="connsiteX23" fmla="*/ 2641600 w 5820228"/>
              <a:gd name="connsiteY23" fmla="*/ 711200 h 1422400"/>
              <a:gd name="connsiteX24" fmla="*/ 2801257 w 5820228"/>
              <a:gd name="connsiteY24" fmla="*/ 667657 h 1422400"/>
              <a:gd name="connsiteX25" fmla="*/ 3106057 w 5820228"/>
              <a:gd name="connsiteY25" fmla="*/ 653143 h 1422400"/>
              <a:gd name="connsiteX26" fmla="*/ 3149600 w 5820228"/>
              <a:gd name="connsiteY26" fmla="*/ 638629 h 1422400"/>
              <a:gd name="connsiteX27" fmla="*/ 3222171 w 5820228"/>
              <a:gd name="connsiteY27" fmla="*/ 624114 h 1422400"/>
              <a:gd name="connsiteX28" fmla="*/ 3265714 w 5820228"/>
              <a:gd name="connsiteY28" fmla="*/ 595086 h 1422400"/>
              <a:gd name="connsiteX29" fmla="*/ 3309257 w 5820228"/>
              <a:gd name="connsiteY29" fmla="*/ 580572 h 1422400"/>
              <a:gd name="connsiteX30" fmla="*/ 3352800 w 5820228"/>
              <a:gd name="connsiteY30" fmla="*/ 537029 h 1422400"/>
              <a:gd name="connsiteX31" fmla="*/ 3541486 w 5820228"/>
              <a:gd name="connsiteY31" fmla="*/ 522514 h 1422400"/>
              <a:gd name="connsiteX32" fmla="*/ 3701143 w 5820228"/>
              <a:gd name="connsiteY32" fmla="*/ 508000 h 1422400"/>
              <a:gd name="connsiteX33" fmla="*/ 3788228 w 5820228"/>
              <a:gd name="connsiteY33" fmla="*/ 478972 h 1422400"/>
              <a:gd name="connsiteX34" fmla="*/ 3947886 w 5820228"/>
              <a:gd name="connsiteY34" fmla="*/ 449943 h 1422400"/>
              <a:gd name="connsiteX35" fmla="*/ 3976914 w 5820228"/>
              <a:gd name="connsiteY35" fmla="*/ 406400 h 1422400"/>
              <a:gd name="connsiteX36" fmla="*/ 4209143 w 5820228"/>
              <a:gd name="connsiteY36" fmla="*/ 391886 h 1422400"/>
              <a:gd name="connsiteX37" fmla="*/ 4354286 w 5820228"/>
              <a:gd name="connsiteY37" fmla="*/ 377372 h 1422400"/>
              <a:gd name="connsiteX38" fmla="*/ 4441371 w 5820228"/>
              <a:gd name="connsiteY38" fmla="*/ 333829 h 1422400"/>
              <a:gd name="connsiteX39" fmla="*/ 4688114 w 5820228"/>
              <a:gd name="connsiteY39" fmla="*/ 319314 h 1422400"/>
              <a:gd name="connsiteX40" fmla="*/ 4833257 w 5820228"/>
              <a:gd name="connsiteY40" fmla="*/ 304800 h 1422400"/>
              <a:gd name="connsiteX41" fmla="*/ 4978400 w 5820228"/>
              <a:gd name="connsiteY41" fmla="*/ 275772 h 1422400"/>
              <a:gd name="connsiteX42" fmla="*/ 5065486 w 5820228"/>
              <a:gd name="connsiteY42" fmla="*/ 246743 h 1422400"/>
              <a:gd name="connsiteX43" fmla="*/ 5109028 w 5820228"/>
              <a:gd name="connsiteY43" fmla="*/ 203200 h 1422400"/>
              <a:gd name="connsiteX44" fmla="*/ 5138057 w 5820228"/>
              <a:gd name="connsiteY44" fmla="*/ 159657 h 1422400"/>
              <a:gd name="connsiteX45" fmla="*/ 5312228 w 5820228"/>
              <a:gd name="connsiteY45" fmla="*/ 14514 h 1422400"/>
              <a:gd name="connsiteX46" fmla="*/ 5355771 w 5820228"/>
              <a:gd name="connsiteY46" fmla="*/ 0 h 1422400"/>
              <a:gd name="connsiteX47" fmla="*/ 5588000 w 5820228"/>
              <a:gd name="connsiteY47" fmla="*/ 29029 h 1422400"/>
              <a:gd name="connsiteX48" fmla="*/ 5820228 w 5820228"/>
              <a:gd name="connsiteY4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20228" h="1422400">
                <a:moveTo>
                  <a:pt x="0" y="1422400"/>
                </a:moveTo>
                <a:lnTo>
                  <a:pt x="87086" y="1393372"/>
                </a:lnTo>
                <a:lnTo>
                  <a:pt x="130628" y="1378857"/>
                </a:lnTo>
                <a:cubicBezTo>
                  <a:pt x="162729" y="1346756"/>
                  <a:pt x="177298" y="1326493"/>
                  <a:pt x="217714" y="1306286"/>
                </a:cubicBezTo>
                <a:cubicBezTo>
                  <a:pt x="265944" y="1282172"/>
                  <a:pt x="351649" y="1281281"/>
                  <a:pt x="391886" y="1277257"/>
                </a:cubicBezTo>
                <a:lnTo>
                  <a:pt x="551543" y="1262743"/>
                </a:lnTo>
                <a:cubicBezTo>
                  <a:pt x="566057" y="1257905"/>
                  <a:pt x="580178" y="1251669"/>
                  <a:pt x="595086" y="1248229"/>
                </a:cubicBezTo>
                <a:cubicBezTo>
                  <a:pt x="643161" y="1237135"/>
                  <a:pt x="693421" y="1234802"/>
                  <a:pt x="740228" y="1219200"/>
                </a:cubicBezTo>
                <a:lnTo>
                  <a:pt x="827314" y="1190172"/>
                </a:lnTo>
                <a:cubicBezTo>
                  <a:pt x="841828" y="1180496"/>
                  <a:pt x="858522" y="1173478"/>
                  <a:pt x="870857" y="1161143"/>
                </a:cubicBezTo>
                <a:cubicBezTo>
                  <a:pt x="883192" y="1148808"/>
                  <a:pt x="883213" y="1122730"/>
                  <a:pt x="899886" y="1117600"/>
                </a:cubicBezTo>
                <a:cubicBezTo>
                  <a:pt x="950961" y="1101885"/>
                  <a:pt x="1006324" y="1107924"/>
                  <a:pt x="1059543" y="1103086"/>
                </a:cubicBezTo>
                <a:cubicBezTo>
                  <a:pt x="1074057" y="1093410"/>
                  <a:pt x="1086537" y="1079573"/>
                  <a:pt x="1103086" y="1074057"/>
                </a:cubicBezTo>
                <a:cubicBezTo>
                  <a:pt x="1131005" y="1064751"/>
                  <a:pt x="1161443" y="1065927"/>
                  <a:pt x="1190171" y="1059543"/>
                </a:cubicBezTo>
                <a:cubicBezTo>
                  <a:pt x="1205106" y="1056224"/>
                  <a:pt x="1219200" y="1049867"/>
                  <a:pt x="1233714" y="1045029"/>
                </a:cubicBezTo>
                <a:cubicBezTo>
                  <a:pt x="1248228" y="1035353"/>
                  <a:pt x="1261316" y="1023085"/>
                  <a:pt x="1277257" y="1016000"/>
                </a:cubicBezTo>
                <a:cubicBezTo>
                  <a:pt x="1375807" y="972200"/>
                  <a:pt x="1417251" y="982563"/>
                  <a:pt x="1538514" y="972457"/>
                </a:cubicBezTo>
                <a:cubicBezTo>
                  <a:pt x="1573930" y="960652"/>
                  <a:pt x="1597463" y="957051"/>
                  <a:pt x="1625600" y="928914"/>
                </a:cubicBezTo>
                <a:cubicBezTo>
                  <a:pt x="1650282" y="904232"/>
                  <a:pt x="1660805" y="855417"/>
                  <a:pt x="1698171" y="841829"/>
                </a:cubicBezTo>
                <a:cubicBezTo>
                  <a:pt x="1734829" y="828499"/>
                  <a:pt x="1775672" y="832830"/>
                  <a:pt x="1814286" y="827314"/>
                </a:cubicBezTo>
                <a:cubicBezTo>
                  <a:pt x="2030330" y="796450"/>
                  <a:pt x="1738477" y="822382"/>
                  <a:pt x="2148114" y="798286"/>
                </a:cubicBezTo>
                <a:cubicBezTo>
                  <a:pt x="2177143" y="788610"/>
                  <a:pt x="2209740" y="786230"/>
                  <a:pt x="2235200" y="769257"/>
                </a:cubicBezTo>
                <a:cubicBezTo>
                  <a:pt x="2261885" y="751467"/>
                  <a:pt x="2288145" y="728445"/>
                  <a:pt x="2322286" y="725714"/>
                </a:cubicBezTo>
                <a:cubicBezTo>
                  <a:pt x="2428495" y="717217"/>
                  <a:pt x="2535162" y="716038"/>
                  <a:pt x="2641600" y="711200"/>
                </a:cubicBezTo>
                <a:cubicBezTo>
                  <a:pt x="2691012" y="694730"/>
                  <a:pt x="2747923" y="671760"/>
                  <a:pt x="2801257" y="667657"/>
                </a:cubicBezTo>
                <a:cubicBezTo>
                  <a:pt x="2902673" y="659856"/>
                  <a:pt x="3004457" y="657981"/>
                  <a:pt x="3106057" y="653143"/>
                </a:cubicBezTo>
                <a:cubicBezTo>
                  <a:pt x="3120571" y="648305"/>
                  <a:pt x="3134757" y="642340"/>
                  <a:pt x="3149600" y="638629"/>
                </a:cubicBezTo>
                <a:cubicBezTo>
                  <a:pt x="3173533" y="632646"/>
                  <a:pt x="3199072" y="632776"/>
                  <a:pt x="3222171" y="624114"/>
                </a:cubicBezTo>
                <a:cubicBezTo>
                  <a:pt x="3238504" y="617989"/>
                  <a:pt x="3250112" y="602887"/>
                  <a:pt x="3265714" y="595086"/>
                </a:cubicBezTo>
                <a:cubicBezTo>
                  <a:pt x="3279398" y="588244"/>
                  <a:pt x="3294743" y="585410"/>
                  <a:pt x="3309257" y="580572"/>
                </a:cubicBezTo>
                <a:cubicBezTo>
                  <a:pt x="3323771" y="566058"/>
                  <a:pt x="3337031" y="550170"/>
                  <a:pt x="3352800" y="537029"/>
                </a:cubicBezTo>
                <a:cubicBezTo>
                  <a:pt x="3421800" y="479529"/>
                  <a:pt x="3420794" y="510445"/>
                  <a:pt x="3541486" y="522514"/>
                </a:cubicBezTo>
                <a:cubicBezTo>
                  <a:pt x="3594705" y="517676"/>
                  <a:pt x="3648518" y="517287"/>
                  <a:pt x="3701143" y="508000"/>
                </a:cubicBezTo>
                <a:cubicBezTo>
                  <a:pt x="3731276" y="502683"/>
                  <a:pt x="3758046" y="484003"/>
                  <a:pt x="3788228" y="478972"/>
                </a:cubicBezTo>
                <a:cubicBezTo>
                  <a:pt x="3899648" y="460401"/>
                  <a:pt x="3846456" y="470228"/>
                  <a:pt x="3947886" y="449943"/>
                </a:cubicBezTo>
                <a:cubicBezTo>
                  <a:pt x="3957562" y="435429"/>
                  <a:pt x="3964579" y="418735"/>
                  <a:pt x="3976914" y="406400"/>
                </a:cubicBezTo>
                <a:cubicBezTo>
                  <a:pt x="4043219" y="340095"/>
                  <a:pt x="4110557" y="384303"/>
                  <a:pt x="4209143" y="391886"/>
                </a:cubicBezTo>
                <a:cubicBezTo>
                  <a:pt x="4257524" y="387048"/>
                  <a:pt x="4306909" y="388305"/>
                  <a:pt x="4354286" y="377372"/>
                </a:cubicBezTo>
                <a:cubicBezTo>
                  <a:pt x="4475893" y="349309"/>
                  <a:pt x="4323976" y="345569"/>
                  <a:pt x="4441371" y="333829"/>
                </a:cubicBezTo>
                <a:cubicBezTo>
                  <a:pt x="4523352" y="325631"/>
                  <a:pt x="4605949" y="325400"/>
                  <a:pt x="4688114" y="319314"/>
                </a:cubicBezTo>
                <a:cubicBezTo>
                  <a:pt x="4736603" y="315722"/>
                  <a:pt x="4784876" y="309638"/>
                  <a:pt x="4833257" y="304800"/>
                </a:cubicBezTo>
                <a:cubicBezTo>
                  <a:pt x="4954012" y="264549"/>
                  <a:pt x="4761575" y="325809"/>
                  <a:pt x="4978400" y="275772"/>
                </a:cubicBezTo>
                <a:cubicBezTo>
                  <a:pt x="5008215" y="268892"/>
                  <a:pt x="5036457" y="256419"/>
                  <a:pt x="5065486" y="246743"/>
                </a:cubicBezTo>
                <a:cubicBezTo>
                  <a:pt x="5080000" y="232229"/>
                  <a:pt x="5095888" y="218969"/>
                  <a:pt x="5109028" y="203200"/>
                </a:cubicBezTo>
                <a:cubicBezTo>
                  <a:pt x="5120195" y="189799"/>
                  <a:pt x="5126468" y="172695"/>
                  <a:pt x="5138057" y="159657"/>
                </a:cubicBezTo>
                <a:cubicBezTo>
                  <a:pt x="5172093" y="121367"/>
                  <a:pt x="5257035" y="32911"/>
                  <a:pt x="5312228" y="14514"/>
                </a:cubicBezTo>
                <a:lnTo>
                  <a:pt x="5355771" y="0"/>
                </a:lnTo>
                <a:cubicBezTo>
                  <a:pt x="5434835" y="15812"/>
                  <a:pt x="5503220" y="32169"/>
                  <a:pt x="5588000" y="29029"/>
                </a:cubicBezTo>
                <a:cubicBezTo>
                  <a:pt x="5665958" y="26142"/>
                  <a:pt x="5820228" y="0"/>
                  <a:pt x="5820228" y="0"/>
                </a:cubicBezTo>
              </a:path>
            </a:pathLst>
          </a:custGeom>
          <a:noFill/>
          <a:ln w="50800" cap="flat" cmpd="sng" algn="ctr">
            <a:solidFill>
              <a:schemeClr val="accent5">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5" name="Freeform 24"/>
          <p:cNvSpPr/>
          <p:nvPr/>
        </p:nvSpPr>
        <p:spPr bwMode="auto">
          <a:xfrm>
            <a:off x="1259632" y="4071257"/>
            <a:ext cx="6178939" cy="941919"/>
          </a:xfrm>
          <a:custGeom>
            <a:avLst/>
            <a:gdLst>
              <a:gd name="connsiteX0" fmla="*/ 0 w 5820228"/>
              <a:gd name="connsiteY0" fmla="*/ 1422400 h 1422400"/>
              <a:gd name="connsiteX1" fmla="*/ 87086 w 5820228"/>
              <a:gd name="connsiteY1" fmla="*/ 1393372 h 1422400"/>
              <a:gd name="connsiteX2" fmla="*/ 130628 w 5820228"/>
              <a:gd name="connsiteY2" fmla="*/ 1378857 h 1422400"/>
              <a:gd name="connsiteX3" fmla="*/ 217714 w 5820228"/>
              <a:gd name="connsiteY3" fmla="*/ 1306286 h 1422400"/>
              <a:gd name="connsiteX4" fmla="*/ 391886 w 5820228"/>
              <a:gd name="connsiteY4" fmla="*/ 1277257 h 1422400"/>
              <a:gd name="connsiteX5" fmla="*/ 551543 w 5820228"/>
              <a:gd name="connsiteY5" fmla="*/ 1262743 h 1422400"/>
              <a:gd name="connsiteX6" fmla="*/ 595086 w 5820228"/>
              <a:gd name="connsiteY6" fmla="*/ 1248229 h 1422400"/>
              <a:gd name="connsiteX7" fmla="*/ 740228 w 5820228"/>
              <a:gd name="connsiteY7" fmla="*/ 1219200 h 1422400"/>
              <a:gd name="connsiteX8" fmla="*/ 827314 w 5820228"/>
              <a:gd name="connsiteY8" fmla="*/ 1190172 h 1422400"/>
              <a:gd name="connsiteX9" fmla="*/ 870857 w 5820228"/>
              <a:gd name="connsiteY9" fmla="*/ 1161143 h 1422400"/>
              <a:gd name="connsiteX10" fmla="*/ 899886 w 5820228"/>
              <a:gd name="connsiteY10" fmla="*/ 1117600 h 1422400"/>
              <a:gd name="connsiteX11" fmla="*/ 1059543 w 5820228"/>
              <a:gd name="connsiteY11" fmla="*/ 1103086 h 1422400"/>
              <a:gd name="connsiteX12" fmla="*/ 1103086 w 5820228"/>
              <a:gd name="connsiteY12" fmla="*/ 1074057 h 1422400"/>
              <a:gd name="connsiteX13" fmla="*/ 1190171 w 5820228"/>
              <a:gd name="connsiteY13" fmla="*/ 1059543 h 1422400"/>
              <a:gd name="connsiteX14" fmla="*/ 1233714 w 5820228"/>
              <a:gd name="connsiteY14" fmla="*/ 1045029 h 1422400"/>
              <a:gd name="connsiteX15" fmla="*/ 1277257 w 5820228"/>
              <a:gd name="connsiteY15" fmla="*/ 1016000 h 1422400"/>
              <a:gd name="connsiteX16" fmla="*/ 1538514 w 5820228"/>
              <a:gd name="connsiteY16" fmla="*/ 972457 h 1422400"/>
              <a:gd name="connsiteX17" fmla="*/ 1625600 w 5820228"/>
              <a:gd name="connsiteY17" fmla="*/ 928914 h 1422400"/>
              <a:gd name="connsiteX18" fmla="*/ 1698171 w 5820228"/>
              <a:gd name="connsiteY18" fmla="*/ 841829 h 1422400"/>
              <a:gd name="connsiteX19" fmla="*/ 1814286 w 5820228"/>
              <a:gd name="connsiteY19" fmla="*/ 827314 h 1422400"/>
              <a:gd name="connsiteX20" fmla="*/ 2148114 w 5820228"/>
              <a:gd name="connsiteY20" fmla="*/ 798286 h 1422400"/>
              <a:gd name="connsiteX21" fmla="*/ 2235200 w 5820228"/>
              <a:gd name="connsiteY21" fmla="*/ 769257 h 1422400"/>
              <a:gd name="connsiteX22" fmla="*/ 2322286 w 5820228"/>
              <a:gd name="connsiteY22" fmla="*/ 725714 h 1422400"/>
              <a:gd name="connsiteX23" fmla="*/ 2641600 w 5820228"/>
              <a:gd name="connsiteY23" fmla="*/ 711200 h 1422400"/>
              <a:gd name="connsiteX24" fmla="*/ 2801257 w 5820228"/>
              <a:gd name="connsiteY24" fmla="*/ 667657 h 1422400"/>
              <a:gd name="connsiteX25" fmla="*/ 3106057 w 5820228"/>
              <a:gd name="connsiteY25" fmla="*/ 653143 h 1422400"/>
              <a:gd name="connsiteX26" fmla="*/ 3149600 w 5820228"/>
              <a:gd name="connsiteY26" fmla="*/ 638629 h 1422400"/>
              <a:gd name="connsiteX27" fmla="*/ 3222171 w 5820228"/>
              <a:gd name="connsiteY27" fmla="*/ 624114 h 1422400"/>
              <a:gd name="connsiteX28" fmla="*/ 3265714 w 5820228"/>
              <a:gd name="connsiteY28" fmla="*/ 595086 h 1422400"/>
              <a:gd name="connsiteX29" fmla="*/ 3309257 w 5820228"/>
              <a:gd name="connsiteY29" fmla="*/ 580572 h 1422400"/>
              <a:gd name="connsiteX30" fmla="*/ 3352800 w 5820228"/>
              <a:gd name="connsiteY30" fmla="*/ 537029 h 1422400"/>
              <a:gd name="connsiteX31" fmla="*/ 3541486 w 5820228"/>
              <a:gd name="connsiteY31" fmla="*/ 522514 h 1422400"/>
              <a:gd name="connsiteX32" fmla="*/ 3701143 w 5820228"/>
              <a:gd name="connsiteY32" fmla="*/ 508000 h 1422400"/>
              <a:gd name="connsiteX33" fmla="*/ 3788228 w 5820228"/>
              <a:gd name="connsiteY33" fmla="*/ 478972 h 1422400"/>
              <a:gd name="connsiteX34" fmla="*/ 3947886 w 5820228"/>
              <a:gd name="connsiteY34" fmla="*/ 449943 h 1422400"/>
              <a:gd name="connsiteX35" fmla="*/ 3976914 w 5820228"/>
              <a:gd name="connsiteY35" fmla="*/ 406400 h 1422400"/>
              <a:gd name="connsiteX36" fmla="*/ 4209143 w 5820228"/>
              <a:gd name="connsiteY36" fmla="*/ 391886 h 1422400"/>
              <a:gd name="connsiteX37" fmla="*/ 4354286 w 5820228"/>
              <a:gd name="connsiteY37" fmla="*/ 377372 h 1422400"/>
              <a:gd name="connsiteX38" fmla="*/ 4441371 w 5820228"/>
              <a:gd name="connsiteY38" fmla="*/ 333829 h 1422400"/>
              <a:gd name="connsiteX39" fmla="*/ 4688114 w 5820228"/>
              <a:gd name="connsiteY39" fmla="*/ 319314 h 1422400"/>
              <a:gd name="connsiteX40" fmla="*/ 4833257 w 5820228"/>
              <a:gd name="connsiteY40" fmla="*/ 304800 h 1422400"/>
              <a:gd name="connsiteX41" fmla="*/ 4978400 w 5820228"/>
              <a:gd name="connsiteY41" fmla="*/ 275772 h 1422400"/>
              <a:gd name="connsiteX42" fmla="*/ 5065486 w 5820228"/>
              <a:gd name="connsiteY42" fmla="*/ 246743 h 1422400"/>
              <a:gd name="connsiteX43" fmla="*/ 5109028 w 5820228"/>
              <a:gd name="connsiteY43" fmla="*/ 203200 h 1422400"/>
              <a:gd name="connsiteX44" fmla="*/ 5138057 w 5820228"/>
              <a:gd name="connsiteY44" fmla="*/ 159657 h 1422400"/>
              <a:gd name="connsiteX45" fmla="*/ 5312228 w 5820228"/>
              <a:gd name="connsiteY45" fmla="*/ 14514 h 1422400"/>
              <a:gd name="connsiteX46" fmla="*/ 5355771 w 5820228"/>
              <a:gd name="connsiteY46" fmla="*/ 0 h 1422400"/>
              <a:gd name="connsiteX47" fmla="*/ 5588000 w 5820228"/>
              <a:gd name="connsiteY47" fmla="*/ 29029 h 1422400"/>
              <a:gd name="connsiteX48" fmla="*/ 5820228 w 5820228"/>
              <a:gd name="connsiteY4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20228" h="1422400">
                <a:moveTo>
                  <a:pt x="0" y="1422400"/>
                </a:moveTo>
                <a:lnTo>
                  <a:pt x="87086" y="1393372"/>
                </a:lnTo>
                <a:lnTo>
                  <a:pt x="130628" y="1378857"/>
                </a:lnTo>
                <a:cubicBezTo>
                  <a:pt x="162729" y="1346756"/>
                  <a:pt x="177298" y="1326493"/>
                  <a:pt x="217714" y="1306286"/>
                </a:cubicBezTo>
                <a:cubicBezTo>
                  <a:pt x="265944" y="1282172"/>
                  <a:pt x="351649" y="1281281"/>
                  <a:pt x="391886" y="1277257"/>
                </a:cubicBezTo>
                <a:lnTo>
                  <a:pt x="551543" y="1262743"/>
                </a:lnTo>
                <a:cubicBezTo>
                  <a:pt x="566057" y="1257905"/>
                  <a:pt x="580178" y="1251669"/>
                  <a:pt x="595086" y="1248229"/>
                </a:cubicBezTo>
                <a:cubicBezTo>
                  <a:pt x="643161" y="1237135"/>
                  <a:pt x="693421" y="1234802"/>
                  <a:pt x="740228" y="1219200"/>
                </a:cubicBezTo>
                <a:lnTo>
                  <a:pt x="827314" y="1190172"/>
                </a:lnTo>
                <a:cubicBezTo>
                  <a:pt x="841828" y="1180496"/>
                  <a:pt x="858522" y="1173478"/>
                  <a:pt x="870857" y="1161143"/>
                </a:cubicBezTo>
                <a:cubicBezTo>
                  <a:pt x="883192" y="1148808"/>
                  <a:pt x="883213" y="1122730"/>
                  <a:pt x="899886" y="1117600"/>
                </a:cubicBezTo>
                <a:cubicBezTo>
                  <a:pt x="950961" y="1101885"/>
                  <a:pt x="1006324" y="1107924"/>
                  <a:pt x="1059543" y="1103086"/>
                </a:cubicBezTo>
                <a:cubicBezTo>
                  <a:pt x="1074057" y="1093410"/>
                  <a:pt x="1086537" y="1079573"/>
                  <a:pt x="1103086" y="1074057"/>
                </a:cubicBezTo>
                <a:cubicBezTo>
                  <a:pt x="1131005" y="1064751"/>
                  <a:pt x="1161443" y="1065927"/>
                  <a:pt x="1190171" y="1059543"/>
                </a:cubicBezTo>
                <a:cubicBezTo>
                  <a:pt x="1205106" y="1056224"/>
                  <a:pt x="1219200" y="1049867"/>
                  <a:pt x="1233714" y="1045029"/>
                </a:cubicBezTo>
                <a:cubicBezTo>
                  <a:pt x="1248228" y="1035353"/>
                  <a:pt x="1261316" y="1023085"/>
                  <a:pt x="1277257" y="1016000"/>
                </a:cubicBezTo>
                <a:cubicBezTo>
                  <a:pt x="1375807" y="972200"/>
                  <a:pt x="1417251" y="982563"/>
                  <a:pt x="1538514" y="972457"/>
                </a:cubicBezTo>
                <a:cubicBezTo>
                  <a:pt x="1573930" y="960652"/>
                  <a:pt x="1597463" y="957051"/>
                  <a:pt x="1625600" y="928914"/>
                </a:cubicBezTo>
                <a:cubicBezTo>
                  <a:pt x="1650282" y="904232"/>
                  <a:pt x="1660805" y="855417"/>
                  <a:pt x="1698171" y="841829"/>
                </a:cubicBezTo>
                <a:cubicBezTo>
                  <a:pt x="1734829" y="828499"/>
                  <a:pt x="1775672" y="832830"/>
                  <a:pt x="1814286" y="827314"/>
                </a:cubicBezTo>
                <a:cubicBezTo>
                  <a:pt x="2030330" y="796450"/>
                  <a:pt x="1738477" y="822382"/>
                  <a:pt x="2148114" y="798286"/>
                </a:cubicBezTo>
                <a:cubicBezTo>
                  <a:pt x="2177143" y="788610"/>
                  <a:pt x="2209740" y="786230"/>
                  <a:pt x="2235200" y="769257"/>
                </a:cubicBezTo>
                <a:cubicBezTo>
                  <a:pt x="2261885" y="751467"/>
                  <a:pt x="2288145" y="728445"/>
                  <a:pt x="2322286" y="725714"/>
                </a:cubicBezTo>
                <a:cubicBezTo>
                  <a:pt x="2428495" y="717217"/>
                  <a:pt x="2535162" y="716038"/>
                  <a:pt x="2641600" y="711200"/>
                </a:cubicBezTo>
                <a:cubicBezTo>
                  <a:pt x="2691012" y="694730"/>
                  <a:pt x="2747923" y="671760"/>
                  <a:pt x="2801257" y="667657"/>
                </a:cubicBezTo>
                <a:cubicBezTo>
                  <a:pt x="2902673" y="659856"/>
                  <a:pt x="3004457" y="657981"/>
                  <a:pt x="3106057" y="653143"/>
                </a:cubicBezTo>
                <a:cubicBezTo>
                  <a:pt x="3120571" y="648305"/>
                  <a:pt x="3134757" y="642340"/>
                  <a:pt x="3149600" y="638629"/>
                </a:cubicBezTo>
                <a:cubicBezTo>
                  <a:pt x="3173533" y="632646"/>
                  <a:pt x="3199072" y="632776"/>
                  <a:pt x="3222171" y="624114"/>
                </a:cubicBezTo>
                <a:cubicBezTo>
                  <a:pt x="3238504" y="617989"/>
                  <a:pt x="3250112" y="602887"/>
                  <a:pt x="3265714" y="595086"/>
                </a:cubicBezTo>
                <a:cubicBezTo>
                  <a:pt x="3279398" y="588244"/>
                  <a:pt x="3294743" y="585410"/>
                  <a:pt x="3309257" y="580572"/>
                </a:cubicBezTo>
                <a:cubicBezTo>
                  <a:pt x="3323771" y="566058"/>
                  <a:pt x="3337031" y="550170"/>
                  <a:pt x="3352800" y="537029"/>
                </a:cubicBezTo>
                <a:cubicBezTo>
                  <a:pt x="3421800" y="479529"/>
                  <a:pt x="3420794" y="510445"/>
                  <a:pt x="3541486" y="522514"/>
                </a:cubicBezTo>
                <a:cubicBezTo>
                  <a:pt x="3594705" y="517676"/>
                  <a:pt x="3648518" y="517287"/>
                  <a:pt x="3701143" y="508000"/>
                </a:cubicBezTo>
                <a:cubicBezTo>
                  <a:pt x="3731276" y="502683"/>
                  <a:pt x="3758046" y="484003"/>
                  <a:pt x="3788228" y="478972"/>
                </a:cubicBezTo>
                <a:cubicBezTo>
                  <a:pt x="3899648" y="460401"/>
                  <a:pt x="3846456" y="470228"/>
                  <a:pt x="3947886" y="449943"/>
                </a:cubicBezTo>
                <a:cubicBezTo>
                  <a:pt x="3957562" y="435429"/>
                  <a:pt x="3964579" y="418735"/>
                  <a:pt x="3976914" y="406400"/>
                </a:cubicBezTo>
                <a:cubicBezTo>
                  <a:pt x="4043219" y="340095"/>
                  <a:pt x="4110557" y="384303"/>
                  <a:pt x="4209143" y="391886"/>
                </a:cubicBezTo>
                <a:cubicBezTo>
                  <a:pt x="4257524" y="387048"/>
                  <a:pt x="4306909" y="388305"/>
                  <a:pt x="4354286" y="377372"/>
                </a:cubicBezTo>
                <a:cubicBezTo>
                  <a:pt x="4475893" y="349309"/>
                  <a:pt x="4323976" y="345569"/>
                  <a:pt x="4441371" y="333829"/>
                </a:cubicBezTo>
                <a:cubicBezTo>
                  <a:pt x="4523352" y="325631"/>
                  <a:pt x="4605949" y="325400"/>
                  <a:pt x="4688114" y="319314"/>
                </a:cubicBezTo>
                <a:cubicBezTo>
                  <a:pt x="4736603" y="315722"/>
                  <a:pt x="4784876" y="309638"/>
                  <a:pt x="4833257" y="304800"/>
                </a:cubicBezTo>
                <a:cubicBezTo>
                  <a:pt x="4954012" y="264549"/>
                  <a:pt x="4761575" y="325809"/>
                  <a:pt x="4978400" y="275772"/>
                </a:cubicBezTo>
                <a:cubicBezTo>
                  <a:pt x="5008215" y="268892"/>
                  <a:pt x="5036457" y="256419"/>
                  <a:pt x="5065486" y="246743"/>
                </a:cubicBezTo>
                <a:cubicBezTo>
                  <a:pt x="5080000" y="232229"/>
                  <a:pt x="5095888" y="218969"/>
                  <a:pt x="5109028" y="203200"/>
                </a:cubicBezTo>
                <a:cubicBezTo>
                  <a:pt x="5120195" y="189799"/>
                  <a:pt x="5126468" y="172695"/>
                  <a:pt x="5138057" y="159657"/>
                </a:cubicBezTo>
                <a:cubicBezTo>
                  <a:pt x="5172093" y="121367"/>
                  <a:pt x="5257035" y="32911"/>
                  <a:pt x="5312228" y="14514"/>
                </a:cubicBezTo>
                <a:lnTo>
                  <a:pt x="5355771" y="0"/>
                </a:lnTo>
                <a:cubicBezTo>
                  <a:pt x="5434835" y="15812"/>
                  <a:pt x="5503220" y="32169"/>
                  <a:pt x="5588000" y="29029"/>
                </a:cubicBezTo>
                <a:cubicBezTo>
                  <a:pt x="5665958" y="26142"/>
                  <a:pt x="5820228" y="0"/>
                  <a:pt x="5820228" y="0"/>
                </a:cubicBezTo>
              </a:path>
            </a:pathLst>
          </a:custGeom>
          <a:noFill/>
          <a:ln w="50800" cap="flat" cmpd="sng" algn="ctr">
            <a:solidFill>
              <a:srgbClr val="DC0217"/>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24" name="Freeform 23"/>
          <p:cNvSpPr/>
          <p:nvPr/>
        </p:nvSpPr>
        <p:spPr bwMode="auto">
          <a:xfrm>
            <a:off x="1187624" y="3918857"/>
            <a:ext cx="6098547" cy="1094319"/>
          </a:xfrm>
          <a:custGeom>
            <a:avLst/>
            <a:gdLst>
              <a:gd name="connsiteX0" fmla="*/ 0 w 5820228"/>
              <a:gd name="connsiteY0" fmla="*/ 1422400 h 1422400"/>
              <a:gd name="connsiteX1" fmla="*/ 87086 w 5820228"/>
              <a:gd name="connsiteY1" fmla="*/ 1393372 h 1422400"/>
              <a:gd name="connsiteX2" fmla="*/ 130628 w 5820228"/>
              <a:gd name="connsiteY2" fmla="*/ 1378857 h 1422400"/>
              <a:gd name="connsiteX3" fmla="*/ 217714 w 5820228"/>
              <a:gd name="connsiteY3" fmla="*/ 1306286 h 1422400"/>
              <a:gd name="connsiteX4" fmla="*/ 391886 w 5820228"/>
              <a:gd name="connsiteY4" fmla="*/ 1277257 h 1422400"/>
              <a:gd name="connsiteX5" fmla="*/ 551543 w 5820228"/>
              <a:gd name="connsiteY5" fmla="*/ 1262743 h 1422400"/>
              <a:gd name="connsiteX6" fmla="*/ 595086 w 5820228"/>
              <a:gd name="connsiteY6" fmla="*/ 1248229 h 1422400"/>
              <a:gd name="connsiteX7" fmla="*/ 740228 w 5820228"/>
              <a:gd name="connsiteY7" fmla="*/ 1219200 h 1422400"/>
              <a:gd name="connsiteX8" fmla="*/ 827314 w 5820228"/>
              <a:gd name="connsiteY8" fmla="*/ 1190172 h 1422400"/>
              <a:gd name="connsiteX9" fmla="*/ 870857 w 5820228"/>
              <a:gd name="connsiteY9" fmla="*/ 1161143 h 1422400"/>
              <a:gd name="connsiteX10" fmla="*/ 899886 w 5820228"/>
              <a:gd name="connsiteY10" fmla="*/ 1117600 h 1422400"/>
              <a:gd name="connsiteX11" fmla="*/ 1059543 w 5820228"/>
              <a:gd name="connsiteY11" fmla="*/ 1103086 h 1422400"/>
              <a:gd name="connsiteX12" fmla="*/ 1103086 w 5820228"/>
              <a:gd name="connsiteY12" fmla="*/ 1074057 h 1422400"/>
              <a:gd name="connsiteX13" fmla="*/ 1190171 w 5820228"/>
              <a:gd name="connsiteY13" fmla="*/ 1059543 h 1422400"/>
              <a:gd name="connsiteX14" fmla="*/ 1233714 w 5820228"/>
              <a:gd name="connsiteY14" fmla="*/ 1045029 h 1422400"/>
              <a:gd name="connsiteX15" fmla="*/ 1277257 w 5820228"/>
              <a:gd name="connsiteY15" fmla="*/ 1016000 h 1422400"/>
              <a:gd name="connsiteX16" fmla="*/ 1538514 w 5820228"/>
              <a:gd name="connsiteY16" fmla="*/ 972457 h 1422400"/>
              <a:gd name="connsiteX17" fmla="*/ 1625600 w 5820228"/>
              <a:gd name="connsiteY17" fmla="*/ 928914 h 1422400"/>
              <a:gd name="connsiteX18" fmla="*/ 1698171 w 5820228"/>
              <a:gd name="connsiteY18" fmla="*/ 841829 h 1422400"/>
              <a:gd name="connsiteX19" fmla="*/ 1814286 w 5820228"/>
              <a:gd name="connsiteY19" fmla="*/ 827314 h 1422400"/>
              <a:gd name="connsiteX20" fmla="*/ 2148114 w 5820228"/>
              <a:gd name="connsiteY20" fmla="*/ 798286 h 1422400"/>
              <a:gd name="connsiteX21" fmla="*/ 2235200 w 5820228"/>
              <a:gd name="connsiteY21" fmla="*/ 769257 h 1422400"/>
              <a:gd name="connsiteX22" fmla="*/ 2322286 w 5820228"/>
              <a:gd name="connsiteY22" fmla="*/ 725714 h 1422400"/>
              <a:gd name="connsiteX23" fmla="*/ 2641600 w 5820228"/>
              <a:gd name="connsiteY23" fmla="*/ 711200 h 1422400"/>
              <a:gd name="connsiteX24" fmla="*/ 2801257 w 5820228"/>
              <a:gd name="connsiteY24" fmla="*/ 667657 h 1422400"/>
              <a:gd name="connsiteX25" fmla="*/ 3106057 w 5820228"/>
              <a:gd name="connsiteY25" fmla="*/ 653143 h 1422400"/>
              <a:gd name="connsiteX26" fmla="*/ 3149600 w 5820228"/>
              <a:gd name="connsiteY26" fmla="*/ 638629 h 1422400"/>
              <a:gd name="connsiteX27" fmla="*/ 3222171 w 5820228"/>
              <a:gd name="connsiteY27" fmla="*/ 624114 h 1422400"/>
              <a:gd name="connsiteX28" fmla="*/ 3265714 w 5820228"/>
              <a:gd name="connsiteY28" fmla="*/ 595086 h 1422400"/>
              <a:gd name="connsiteX29" fmla="*/ 3309257 w 5820228"/>
              <a:gd name="connsiteY29" fmla="*/ 580572 h 1422400"/>
              <a:gd name="connsiteX30" fmla="*/ 3352800 w 5820228"/>
              <a:gd name="connsiteY30" fmla="*/ 537029 h 1422400"/>
              <a:gd name="connsiteX31" fmla="*/ 3541486 w 5820228"/>
              <a:gd name="connsiteY31" fmla="*/ 522514 h 1422400"/>
              <a:gd name="connsiteX32" fmla="*/ 3701143 w 5820228"/>
              <a:gd name="connsiteY32" fmla="*/ 508000 h 1422400"/>
              <a:gd name="connsiteX33" fmla="*/ 3788228 w 5820228"/>
              <a:gd name="connsiteY33" fmla="*/ 478972 h 1422400"/>
              <a:gd name="connsiteX34" fmla="*/ 3947886 w 5820228"/>
              <a:gd name="connsiteY34" fmla="*/ 449943 h 1422400"/>
              <a:gd name="connsiteX35" fmla="*/ 3976914 w 5820228"/>
              <a:gd name="connsiteY35" fmla="*/ 406400 h 1422400"/>
              <a:gd name="connsiteX36" fmla="*/ 4209143 w 5820228"/>
              <a:gd name="connsiteY36" fmla="*/ 391886 h 1422400"/>
              <a:gd name="connsiteX37" fmla="*/ 4354286 w 5820228"/>
              <a:gd name="connsiteY37" fmla="*/ 377372 h 1422400"/>
              <a:gd name="connsiteX38" fmla="*/ 4441371 w 5820228"/>
              <a:gd name="connsiteY38" fmla="*/ 333829 h 1422400"/>
              <a:gd name="connsiteX39" fmla="*/ 4688114 w 5820228"/>
              <a:gd name="connsiteY39" fmla="*/ 319314 h 1422400"/>
              <a:gd name="connsiteX40" fmla="*/ 4833257 w 5820228"/>
              <a:gd name="connsiteY40" fmla="*/ 304800 h 1422400"/>
              <a:gd name="connsiteX41" fmla="*/ 4978400 w 5820228"/>
              <a:gd name="connsiteY41" fmla="*/ 275772 h 1422400"/>
              <a:gd name="connsiteX42" fmla="*/ 5065486 w 5820228"/>
              <a:gd name="connsiteY42" fmla="*/ 246743 h 1422400"/>
              <a:gd name="connsiteX43" fmla="*/ 5109028 w 5820228"/>
              <a:gd name="connsiteY43" fmla="*/ 203200 h 1422400"/>
              <a:gd name="connsiteX44" fmla="*/ 5138057 w 5820228"/>
              <a:gd name="connsiteY44" fmla="*/ 159657 h 1422400"/>
              <a:gd name="connsiteX45" fmla="*/ 5312228 w 5820228"/>
              <a:gd name="connsiteY45" fmla="*/ 14514 h 1422400"/>
              <a:gd name="connsiteX46" fmla="*/ 5355771 w 5820228"/>
              <a:gd name="connsiteY46" fmla="*/ 0 h 1422400"/>
              <a:gd name="connsiteX47" fmla="*/ 5588000 w 5820228"/>
              <a:gd name="connsiteY47" fmla="*/ 29029 h 1422400"/>
              <a:gd name="connsiteX48" fmla="*/ 5820228 w 5820228"/>
              <a:gd name="connsiteY48" fmla="*/ 0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20228" h="1422400">
                <a:moveTo>
                  <a:pt x="0" y="1422400"/>
                </a:moveTo>
                <a:lnTo>
                  <a:pt x="87086" y="1393372"/>
                </a:lnTo>
                <a:lnTo>
                  <a:pt x="130628" y="1378857"/>
                </a:lnTo>
                <a:cubicBezTo>
                  <a:pt x="162729" y="1346756"/>
                  <a:pt x="177298" y="1326493"/>
                  <a:pt x="217714" y="1306286"/>
                </a:cubicBezTo>
                <a:cubicBezTo>
                  <a:pt x="265944" y="1282172"/>
                  <a:pt x="351649" y="1281281"/>
                  <a:pt x="391886" y="1277257"/>
                </a:cubicBezTo>
                <a:lnTo>
                  <a:pt x="551543" y="1262743"/>
                </a:lnTo>
                <a:cubicBezTo>
                  <a:pt x="566057" y="1257905"/>
                  <a:pt x="580178" y="1251669"/>
                  <a:pt x="595086" y="1248229"/>
                </a:cubicBezTo>
                <a:cubicBezTo>
                  <a:pt x="643161" y="1237135"/>
                  <a:pt x="693421" y="1234802"/>
                  <a:pt x="740228" y="1219200"/>
                </a:cubicBezTo>
                <a:lnTo>
                  <a:pt x="827314" y="1190172"/>
                </a:lnTo>
                <a:cubicBezTo>
                  <a:pt x="841828" y="1180496"/>
                  <a:pt x="858522" y="1173478"/>
                  <a:pt x="870857" y="1161143"/>
                </a:cubicBezTo>
                <a:cubicBezTo>
                  <a:pt x="883192" y="1148808"/>
                  <a:pt x="883213" y="1122730"/>
                  <a:pt x="899886" y="1117600"/>
                </a:cubicBezTo>
                <a:cubicBezTo>
                  <a:pt x="950961" y="1101885"/>
                  <a:pt x="1006324" y="1107924"/>
                  <a:pt x="1059543" y="1103086"/>
                </a:cubicBezTo>
                <a:cubicBezTo>
                  <a:pt x="1074057" y="1093410"/>
                  <a:pt x="1086537" y="1079573"/>
                  <a:pt x="1103086" y="1074057"/>
                </a:cubicBezTo>
                <a:cubicBezTo>
                  <a:pt x="1131005" y="1064751"/>
                  <a:pt x="1161443" y="1065927"/>
                  <a:pt x="1190171" y="1059543"/>
                </a:cubicBezTo>
                <a:cubicBezTo>
                  <a:pt x="1205106" y="1056224"/>
                  <a:pt x="1219200" y="1049867"/>
                  <a:pt x="1233714" y="1045029"/>
                </a:cubicBezTo>
                <a:cubicBezTo>
                  <a:pt x="1248228" y="1035353"/>
                  <a:pt x="1261316" y="1023085"/>
                  <a:pt x="1277257" y="1016000"/>
                </a:cubicBezTo>
                <a:cubicBezTo>
                  <a:pt x="1375807" y="972200"/>
                  <a:pt x="1417251" y="982563"/>
                  <a:pt x="1538514" y="972457"/>
                </a:cubicBezTo>
                <a:cubicBezTo>
                  <a:pt x="1573930" y="960652"/>
                  <a:pt x="1597463" y="957051"/>
                  <a:pt x="1625600" y="928914"/>
                </a:cubicBezTo>
                <a:cubicBezTo>
                  <a:pt x="1650282" y="904232"/>
                  <a:pt x="1660805" y="855417"/>
                  <a:pt x="1698171" y="841829"/>
                </a:cubicBezTo>
                <a:cubicBezTo>
                  <a:pt x="1734829" y="828499"/>
                  <a:pt x="1775672" y="832830"/>
                  <a:pt x="1814286" y="827314"/>
                </a:cubicBezTo>
                <a:cubicBezTo>
                  <a:pt x="2030330" y="796450"/>
                  <a:pt x="1738477" y="822382"/>
                  <a:pt x="2148114" y="798286"/>
                </a:cubicBezTo>
                <a:cubicBezTo>
                  <a:pt x="2177143" y="788610"/>
                  <a:pt x="2209740" y="786230"/>
                  <a:pt x="2235200" y="769257"/>
                </a:cubicBezTo>
                <a:cubicBezTo>
                  <a:pt x="2261885" y="751467"/>
                  <a:pt x="2288145" y="728445"/>
                  <a:pt x="2322286" y="725714"/>
                </a:cubicBezTo>
                <a:cubicBezTo>
                  <a:pt x="2428495" y="717217"/>
                  <a:pt x="2535162" y="716038"/>
                  <a:pt x="2641600" y="711200"/>
                </a:cubicBezTo>
                <a:cubicBezTo>
                  <a:pt x="2691012" y="694730"/>
                  <a:pt x="2747923" y="671760"/>
                  <a:pt x="2801257" y="667657"/>
                </a:cubicBezTo>
                <a:cubicBezTo>
                  <a:pt x="2902673" y="659856"/>
                  <a:pt x="3004457" y="657981"/>
                  <a:pt x="3106057" y="653143"/>
                </a:cubicBezTo>
                <a:cubicBezTo>
                  <a:pt x="3120571" y="648305"/>
                  <a:pt x="3134757" y="642340"/>
                  <a:pt x="3149600" y="638629"/>
                </a:cubicBezTo>
                <a:cubicBezTo>
                  <a:pt x="3173533" y="632646"/>
                  <a:pt x="3199072" y="632776"/>
                  <a:pt x="3222171" y="624114"/>
                </a:cubicBezTo>
                <a:cubicBezTo>
                  <a:pt x="3238504" y="617989"/>
                  <a:pt x="3250112" y="602887"/>
                  <a:pt x="3265714" y="595086"/>
                </a:cubicBezTo>
                <a:cubicBezTo>
                  <a:pt x="3279398" y="588244"/>
                  <a:pt x="3294743" y="585410"/>
                  <a:pt x="3309257" y="580572"/>
                </a:cubicBezTo>
                <a:cubicBezTo>
                  <a:pt x="3323771" y="566058"/>
                  <a:pt x="3337031" y="550170"/>
                  <a:pt x="3352800" y="537029"/>
                </a:cubicBezTo>
                <a:cubicBezTo>
                  <a:pt x="3421800" y="479529"/>
                  <a:pt x="3420794" y="510445"/>
                  <a:pt x="3541486" y="522514"/>
                </a:cubicBezTo>
                <a:cubicBezTo>
                  <a:pt x="3594705" y="517676"/>
                  <a:pt x="3648518" y="517287"/>
                  <a:pt x="3701143" y="508000"/>
                </a:cubicBezTo>
                <a:cubicBezTo>
                  <a:pt x="3731276" y="502683"/>
                  <a:pt x="3758046" y="484003"/>
                  <a:pt x="3788228" y="478972"/>
                </a:cubicBezTo>
                <a:cubicBezTo>
                  <a:pt x="3899648" y="460401"/>
                  <a:pt x="3846456" y="470228"/>
                  <a:pt x="3947886" y="449943"/>
                </a:cubicBezTo>
                <a:cubicBezTo>
                  <a:pt x="3957562" y="435429"/>
                  <a:pt x="3964579" y="418735"/>
                  <a:pt x="3976914" y="406400"/>
                </a:cubicBezTo>
                <a:cubicBezTo>
                  <a:pt x="4043219" y="340095"/>
                  <a:pt x="4110557" y="384303"/>
                  <a:pt x="4209143" y="391886"/>
                </a:cubicBezTo>
                <a:cubicBezTo>
                  <a:pt x="4257524" y="387048"/>
                  <a:pt x="4306909" y="388305"/>
                  <a:pt x="4354286" y="377372"/>
                </a:cubicBezTo>
                <a:cubicBezTo>
                  <a:pt x="4475893" y="349309"/>
                  <a:pt x="4323976" y="345569"/>
                  <a:pt x="4441371" y="333829"/>
                </a:cubicBezTo>
                <a:cubicBezTo>
                  <a:pt x="4523352" y="325631"/>
                  <a:pt x="4605949" y="325400"/>
                  <a:pt x="4688114" y="319314"/>
                </a:cubicBezTo>
                <a:cubicBezTo>
                  <a:pt x="4736603" y="315722"/>
                  <a:pt x="4784876" y="309638"/>
                  <a:pt x="4833257" y="304800"/>
                </a:cubicBezTo>
                <a:cubicBezTo>
                  <a:pt x="4954012" y="264549"/>
                  <a:pt x="4761575" y="325809"/>
                  <a:pt x="4978400" y="275772"/>
                </a:cubicBezTo>
                <a:cubicBezTo>
                  <a:pt x="5008215" y="268892"/>
                  <a:pt x="5036457" y="256419"/>
                  <a:pt x="5065486" y="246743"/>
                </a:cubicBezTo>
                <a:cubicBezTo>
                  <a:pt x="5080000" y="232229"/>
                  <a:pt x="5095888" y="218969"/>
                  <a:pt x="5109028" y="203200"/>
                </a:cubicBezTo>
                <a:cubicBezTo>
                  <a:pt x="5120195" y="189799"/>
                  <a:pt x="5126468" y="172695"/>
                  <a:pt x="5138057" y="159657"/>
                </a:cubicBezTo>
                <a:cubicBezTo>
                  <a:pt x="5172093" y="121367"/>
                  <a:pt x="5257035" y="32911"/>
                  <a:pt x="5312228" y="14514"/>
                </a:cubicBezTo>
                <a:lnTo>
                  <a:pt x="5355771" y="0"/>
                </a:lnTo>
                <a:cubicBezTo>
                  <a:pt x="5434835" y="15812"/>
                  <a:pt x="5503220" y="32169"/>
                  <a:pt x="5588000" y="29029"/>
                </a:cubicBezTo>
                <a:cubicBezTo>
                  <a:pt x="5665958" y="26142"/>
                  <a:pt x="5820228" y="0"/>
                  <a:pt x="5820228" y="0"/>
                </a:cubicBezTo>
              </a:path>
            </a:pathLst>
          </a:custGeom>
          <a:noFill/>
          <a:ln w="50800" cap="flat" cmpd="sng" algn="ctr">
            <a:solidFill>
              <a:schemeClr val="accent1">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1" animBg="1"/>
      <p:bldP spid="21" grpId="0" animBg="1"/>
      <p:bldP spid="21" grpId="1" animBg="1"/>
      <p:bldP spid="26" grpId="1" animBg="1"/>
      <p:bldP spid="28" grpId="1" animBg="1"/>
      <p:bldP spid="25" grpId="1" animBg="1"/>
      <p:bldP spid="2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sz="3600" dirty="0"/>
              <a:t>Research into brain ageing</a:t>
            </a:r>
          </a:p>
        </p:txBody>
      </p:sp>
      <p:sp>
        <p:nvSpPr>
          <p:cNvPr id="22531" name="Rectangle 3"/>
          <p:cNvSpPr>
            <a:spLocks noGrp="1" noChangeArrowheads="1"/>
          </p:cNvSpPr>
          <p:nvPr>
            <p:ph type="body" idx="1"/>
          </p:nvPr>
        </p:nvSpPr>
        <p:spPr>
          <a:xfrm>
            <a:off x="755576" y="1772816"/>
            <a:ext cx="7931224" cy="4751809"/>
          </a:xfrm>
        </p:spPr>
        <p:txBody>
          <a:bodyPr/>
          <a:lstStyle/>
          <a:p>
            <a:r>
              <a:rPr lang="en-GB" sz="4000" dirty="0" smtClean="0"/>
              <a:t>Nature versus nurture </a:t>
            </a:r>
          </a:p>
          <a:p>
            <a:endParaRPr lang="en-GB" sz="4000" dirty="0" smtClean="0"/>
          </a:p>
          <a:p>
            <a:endParaRPr lang="en-GB" sz="4000" dirty="0" smtClean="0"/>
          </a:p>
          <a:p>
            <a:endParaRPr lang="en-GB" sz="4000" dirty="0" smtClean="0"/>
          </a:p>
          <a:p>
            <a:r>
              <a:rPr lang="en-GB" sz="4000" dirty="0" smtClean="0"/>
              <a:t>Historical perspective</a:t>
            </a:r>
            <a:endParaRPr lang="en-GB"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fontAlgn="auto">
              <a:spcAft>
                <a:spcPts val="0"/>
              </a:spcAft>
              <a:defRPr/>
            </a:pPr>
            <a:r>
              <a:rPr lang="en-GB"/>
              <a:t>Conclusion 1</a:t>
            </a:r>
          </a:p>
        </p:txBody>
      </p:sp>
      <p:sp>
        <p:nvSpPr>
          <p:cNvPr id="30723" name="Rectangle 3"/>
          <p:cNvSpPr>
            <a:spLocks noGrp="1" noChangeArrowheads="1"/>
          </p:cNvSpPr>
          <p:nvPr>
            <p:ph type="body" sz="half" idx="1"/>
          </p:nvPr>
        </p:nvSpPr>
        <p:spPr>
          <a:xfrm>
            <a:off x="468313" y="1772816"/>
            <a:ext cx="7343775" cy="4608934"/>
          </a:xfrm>
        </p:spPr>
        <p:txBody>
          <a:bodyPr/>
          <a:lstStyle/>
          <a:p>
            <a:pPr>
              <a:lnSpc>
                <a:spcPct val="90000"/>
              </a:lnSpc>
              <a:buFont typeface="Arial" pitchFamily="34" charset="0"/>
              <a:buChar char="•"/>
            </a:pPr>
            <a:r>
              <a:rPr lang="en-GB" sz="2400" dirty="0" smtClean="0"/>
              <a:t>Many aspects of brain functioning change with age</a:t>
            </a:r>
          </a:p>
          <a:p>
            <a:pPr>
              <a:lnSpc>
                <a:spcPct val="90000"/>
              </a:lnSpc>
            </a:pPr>
            <a:r>
              <a:rPr lang="en-GB" sz="2400" dirty="0" smtClean="0"/>
              <a:t> </a:t>
            </a:r>
          </a:p>
          <a:p>
            <a:pPr>
              <a:lnSpc>
                <a:spcPct val="90000"/>
              </a:lnSpc>
              <a:buFont typeface="Arial" pitchFamily="34" charset="0"/>
              <a:buChar char="•"/>
            </a:pPr>
            <a:r>
              <a:rPr lang="en-GB" sz="2400" dirty="0" smtClean="0"/>
              <a:t>Aspects of ageing include increased risk of stroke, dementia and deficit in cognitive functioning</a:t>
            </a:r>
          </a:p>
          <a:p>
            <a:pPr>
              <a:lnSpc>
                <a:spcPct val="90000"/>
              </a:lnSpc>
              <a:buFont typeface="Arial" pitchFamily="34" charset="0"/>
              <a:buChar char="•"/>
            </a:pPr>
            <a:endParaRPr lang="en-GB" sz="2400" dirty="0" smtClean="0"/>
          </a:p>
          <a:p>
            <a:pPr>
              <a:lnSpc>
                <a:spcPct val="90000"/>
              </a:lnSpc>
              <a:buFont typeface="Arial" pitchFamily="34" charset="0"/>
              <a:buChar char="•"/>
            </a:pPr>
            <a:r>
              <a:rPr lang="en-GB" sz="2400" dirty="0" smtClean="0"/>
              <a:t>Lifestyle factors/experience may help ameliorate some aspects of aging</a:t>
            </a:r>
          </a:p>
          <a:p>
            <a:pPr>
              <a:lnSpc>
                <a:spcPct val="90000"/>
              </a:lnSpc>
              <a:buFont typeface="Arial" pitchFamily="34" charset="0"/>
              <a:buChar char="•"/>
            </a:pPr>
            <a:endParaRPr lang="en-GB" sz="2400" dirty="0" smtClean="0"/>
          </a:p>
          <a:p>
            <a:pPr>
              <a:lnSpc>
                <a:spcPct val="90000"/>
              </a:lnSpc>
              <a:buFont typeface="Arial" pitchFamily="34" charset="0"/>
              <a:buChar char="•"/>
            </a:pPr>
            <a:r>
              <a:rPr lang="en-GB" sz="2400" dirty="0" smtClean="0"/>
              <a:t>Trajectory of brain ageing  - may be critical periods.</a:t>
            </a:r>
          </a:p>
          <a:p>
            <a:pPr>
              <a:lnSpc>
                <a:spcPct val="90000"/>
              </a:lnSpc>
              <a:buFont typeface="Arial" pitchFamily="34" charset="0"/>
              <a:buChar char="•"/>
            </a:pPr>
            <a:endParaRPr lang="en-GB" sz="2400" dirty="0" smtClean="0"/>
          </a:p>
          <a:p>
            <a:pPr>
              <a:lnSpc>
                <a:spcPct val="90000"/>
              </a:lnSpc>
              <a:buFont typeface="Arial" pitchFamily="34" charset="0"/>
              <a:buChar char="•"/>
            </a:pPr>
            <a:r>
              <a:rPr lang="en-GB" sz="2400" dirty="0" err="1" smtClean="0"/>
              <a:t>Neurogenesis</a:t>
            </a:r>
            <a:r>
              <a:rPr lang="en-GB" sz="2400" dirty="0" smtClean="0"/>
              <a:t> possible in adulthood and cognitively intact adults aged ≥100</a:t>
            </a:r>
          </a:p>
          <a:p>
            <a:pPr>
              <a:lnSpc>
                <a:spcPct val="90000"/>
              </a:lnSpc>
              <a:buFont typeface="Arial" pitchFamily="34" charset="0"/>
              <a:buChar char="•"/>
            </a:pPr>
            <a:endParaRPr lang="en-GB"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fontAlgn="auto">
              <a:spcAft>
                <a:spcPts val="0"/>
              </a:spcAft>
              <a:defRPr/>
            </a:pPr>
            <a:r>
              <a:rPr lang="en-GB" sz="3600" dirty="0" smtClean="0"/>
              <a:t>Why is any of this important? </a:t>
            </a:r>
            <a:endParaRPr lang="en-GB" sz="3600" dirty="0"/>
          </a:p>
        </p:txBody>
      </p:sp>
      <p:sp>
        <p:nvSpPr>
          <p:cNvPr id="31747" name="Rectangle 3"/>
          <p:cNvSpPr>
            <a:spLocks noGrp="1" noChangeArrowheads="1"/>
          </p:cNvSpPr>
          <p:nvPr>
            <p:ph type="body" sz="half" idx="1"/>
          </p:nvPr>
        </p:nvSpPr>
        <p:spPr>
          <a:xfrm>
            <a:off x="467544" y="1700808"/>
            <a:ext cx="7776864" cy="4896544"/>
          </a:xfrm>
        </p:spPr>
        <p:txBody>
          <a:bodyPr/>
          <a:lstStyle/>
          <a:p>
            <a:r>
              <a:rPr lang="en-GB" sz="2400" dirty="0" smtClean="0"/>
              <a:t>Ageing society, ageing individually</a:t>
            </a:r>
          </a:p>
          <a:p>
            <a:pPr>
              <a:buFont typeface="Arial" pitchFamily="34" charset="0"/>
              <a:buChar char="•"/>
            </a:pPr>
            <a:r>
              <a:rPr lang="en-GB" i="1" dirty="0" smtClean="0"/>
              <a:t>Stroke and dementia large impact on patient/independence/family/care-giving/finance. </a:t>
            </a:r>
            <a:endParaRPr lang="en-GB" sz="2400" dirty="0" smtClean="0"/>
          </a:p>
          <a:p>
            <a:endParaRPr lang="en-GB" sz="2400" dirty="0" smtClean="0"/>
          </a:p>
          <a:p>
            <a:pPr marL="271463" indent="-271463">
              <a:lnSpc>
                <a:spcPct val="90000"/>
              </a:lnSpc>
              <a:spcBef>
                <a:spcPts val="400"/>
              </a:spcBef>
            </a:pPr>
            <a:r>
              <a:rPr lang="en-GB" dirty="0" smtClean="0"/>
              <a:t>Older people know more facts than younger people?</a:t>
            </a:r>
            <a:r>
              <a:rPr lang="en-GB" dirty="0" smtClean="0">
                <a:solidFill>
                  <a:srgbClr val="0070C0"/>
                </a:solidFill>
              </a:rPr>
              <a:t> Potentially yes – semantic memory functions in older age</a:t>
            </a:r>
          </a:p>
          <a:p>
            <a:pPr marL="271463" indent="-271463">
              <a:lnSpc>
                <a:spcPct val="90000"/>
              </a:lnSpc>
              <a:spcBef>
                <a:spcPts val="400"/>
              </a:spcBef>
            </a:pPr>
            <a:endParaRPr lang="en-GB" dirty="0" smtClean="0"/>
          </a:p>
          <a:p>
            <a:pPr marL="271463" indent="-271463">
              <a:lnSpc>
                <a:spcPct val="90000"/>
              </a:lnSpc>
              <a:spcBef>
                <a:spcPts val="400"/>
              </a:spcBef>
            </a:pPr>
            <a:r>
              <a:rPr lang="en-GB" dirty="0" smtClean="0"/>
              <a:t>Older people are more forgetful than younger people? </a:t>
            </a:r>
            <a:r>
              <a:rPr lang="en-GB" dirty="0" smtClean="0">
                <a:solidFill>
                  <a:srgbClr val="0070C0"/>
                </a:solidFill>
              </a:rPr>
              <a:t>Potentially yes – episodic memory is more impaired and has a time gradient associated with it, executive function is also impaired.</a:t>
            </a:r>
          </a:p>
          <a:p>
            <a:pPr marL="271463" indent="-271463">
              <a:lnSpc>
                <a:spcPct val="90000"/>
              </a:lnSpc>
              <a:spcBef>
                <a:spcPts val="400"/>
              </a:spcBef>
            </a:pPr>
            <a:endParaRPr lang="en-GB" dirty="0" smtClean="0"/>
          </a:p>
          <a:p>
            <a:pPr marL="271463" indent="-271463">
              <a:lnSpc>
                <a:spcPct val="90000"/>
              </a:lnSpc>
              <a:spcBef>
                <a:spcPts val="400"/>
              </a:spcBef>
            </a:pPr>
            <a:r>
              <a:rPr lang="en-GB" dirty="0" smtClean="0"/>
              <a:t>Brain ageing begins around 65-70 years? </a:t>
            </a:r>
            <a:r>
              <a:rPr lang="en-GB" dirty="0" smtClean="0">
                <a:solidFill>
                  <a:srgbClr val="0070C0"/>
                </a:solidFill>
              </a:rPr>
              <a:t>No, it is lifelong. </a:t>
            </a:r>
          </a:p>
          <a:p>
            <a:pPr marL="271463" indent="-271463">
              <a:lnSpc>
                <a:spcPct val="90000"/>
              </a:lnSpc>
              <a:spcBef>
                <a:spcPts val="400"/>
              </a:spcBef>
            </a:pPr>
            <a:endParaRPr lang="en-GB" dirty="0" smtClean="0"/>
          </a:p>
          <a:p>
            <a:pPr marL="271463" indent="-271463">
              <a:lnSpc>
                <a:spcPct val="90000"/>
              </a:lnSpc>
              <a:spcBef>
                <a:spcPts val="400"/>
              </a:spcBef>
            </a:pPr>
            <a:r>
              <a:rPr lang="en-GB" dirty="0" smtClean="0"/>
              <a:t>Dementia is another word for Alzheimer’s disease? </a:t>
            </a:r>
            <a:r>
              <a:rPr lang="en-GB" dirty="0" smtClean="0">
                <a:solidFill>
                  <a:srgbClr val="0070C0"/>
                </a:solidFill>
              </a:rPr>
              <a:t>Alzheimer’s disease is a type of dementia.</a:t>
            </a:r>
          </a:p>
        </p:txBody>
      </p:sp>
      <p:pic>
        <p:nvPicPr>
          <p:cNvPr id="31748" name="Picture 4" descr="Brodmann_brain_thumbnail"/>
          <p:cNvPicPr>
            <a:picLocks noGrp="1" noChangeAspect="1" noChangeArrowheads="1"/>
          </p:cNvPicPr>
          <p:nvPr>
            <p:ph sz="half" idx="2"/>
          </p:nvPr>
        </p:nvPicPr>
        <p:blipFill>
          <a:blip r:embed="rId2" cstate="print"/>
          <a:srcRect/>
          <a:stretch>
            <a:fillRect/>
          </a:stretch>
        </p:blipFill>
        <p:spPr>
          <a:xfrm>
            <a:off x="7524750" y="260350"/>
            <a:ext cx="1371600" cy="12700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27584" y="692696"/>
            <a:ext cx="7543800" cy="638175"/>
          </a:xfrm>
        </p:spPr>
        <p:txBody>
          <a:bodyPr/>
          <a:lstStyle/>
          <a:p>
            <a:r>
              <a:rPr lang="en-GB" sz="3600" dirty="0"/>
              <a:t>Physical changes</a:t>
            </a:r>
          </a:p>
        </p:txBody>
      </p:sp>
      <p:sp>
        <p:nvSpPr>
          <p:cNvPr id="77827" name="Rectangle 3"/>
          <p:cNvSpPr>
            <a:spLocks noGrp="1" noChangeArrowheads="1"/>
          </p:cNvSpPr>
          <p:nvPr>
            <p:ph type="body" idx="1"/>
          </p:nvPr>
        </p:nvSpPr>
        <p:spPr>
          <a:xfrm>
            <a:off x="827585" y="1628801"/>
            <a:ext cx="3240360" cy="504055"/>
          </a:xfrm>
        </p:spPr>
        <p:txBody>
          <a:bodyPr/>
          <a:lstStyle/>
          <a:p>
            <a:pPr>
              <a:lnSpc>
                <a:spcPct val="90000"/>
              </a:lnSpc>
              <a:buFont typeface="Wingdings" pitchFamily="2" charset="2"/>
              <a:buNone/>
            </a:pPr>
            <a:r>
              <a:rPr lang="en-US" sz="4400" dirty="0" smtClean="0">
                <a:solidFill>
                  <a:schemeClr val="tx1">
                    <a:lumMod val="75000"/>
                  </a:schemeClr>
                </a:solidFill>
              </a:rPr>
              <a:t>Grey matter</a:t>
            </a:r>
          </a:p>
          <a:p>
            <a:pPr>
              <a:lnSpc>
                <a:spcPct val="90000"/>
              </a:lnSpc>
              <a:buFont typeface="Wingdings" pitchFamily="2" charset="2"/>
              <a:buNone/>
            </a:pPr>
            <a:endParaRPr lang="en-US" dirty="0">
              <a:solidFill>
                <a:schemeClr val="tx1">
                  <a:lumMod val="75000"/>
                </a:schemeClr>
              </a:solidFill>
            </a:endParaRPr>
          </a:p>
        </p:txBody>
      </p:sp>
      <p:pic>
        <p:nvPicPr>
          <p:cNvPr id="32770" name="Picture 2" descr="File:Human brain right dissected lateral view description.JPG"/>
          <p:cNvPicPr>
            <a:picLocks noChangeAspect="1" noChangeArrowheads="1"/>
          </p:cNvPicPr>
          <p:nvPr/>
        </p:nvPicPr>
        <p:blipFill>
          <a:blip r:embed="rId3" cstate="print"/>
          <a:srcRect/>
          <a:stretch>
            <a:fillRect/>
          </a:stretch>
        </p:blipFill>
        <p:spPr bwMode="auto">
          <a:xfrm>
            <a:off x="971600" y="2492896"/>
            <a:ext cx="7056784" cy="3933826"/>
          </a:xfrm>
          <a:prstGeom prst="rect">
            <a:avLst/>
          </a:prstGeom>
          <a:noFill/>
        </p:spPr>
      </p:pic>
      <p:sp>
        <p:nvSpPr>
          <p:cNvPr id="6" name="Rectangle 3"/>
          <p:cNvSpPr txBox="1">
            <a:spLocks noChangeArrowheads="1"/>
          </p:cNvSpPr>
          <p:nvPr/>
        </p:nvSpPr>
        <p:spPr bwMode="auto">
          <a:xfrm>
            <a:off x="4716016" y="1628800"/>
            <a:ext cx="3240360" cy="6480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4400" b="0" i="0" u="none" strike="noStrike" kern="0" cap="none" spc="0" normalizeH="0" baseline="0" noProof="0" dirty="0" smtClean="0">
                <a:ln>
                  <a:noFill/>
                </a:ln>
                <a:solidFill>
                  <a:schemeClr val="tx1">
                    <a:lumMod val="75000"/>
                  </a:schemeClr>
                </a:solidFill>
                <a:effectLst/>
                <a:uLnTx/>
                <a:uFillTx/>
                <a:latin typeface="+mn-lt"/>
                <a:ea typeface="+mn-ea"/>
                <a:cs typeface="+mn-cs"/>
              </a:rPr>
              <a:t>White matter</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solidFill>
                <a:schemeClr val="tx1">
                  <a:lumMod val="75000"/>
                </a:schemeClr>
              </a:solidFill>
              <a:effectLst/>
              <a:uLnTx/>
              <a:uFillTx/>
              <a:latin typeface="+mn-lt"/>
              <a:ea typeface="+mn-ea"/>
              <a:cs typeface="+mn-cs"/>
            </a:endParaRPr>
          </a:p>
        </p:txBody>
      </p:sp>
      <p:cxnSp>
        <p:nvCxnSpPr>
          <p:cNvPr id="8" name="Straight Arrow Connector 7"/>
          <p:cNvCxnSpPr/>
          <p:nvPr/>
        </p:nvCxnSpPr>
        <p:spPr bwMode="auto">
          <a:xfrm rot="16200000" flipH="1">
            <a:off x="1727684" y="2384884"/>
            <a:ext cx="1152128" cy="936104"/>
          </a:xfrm>
          <a:prstGeom prst="straightConnector1">
            <a:avLst/>
          </a:prstGeom>
          <a:ln w="4445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rot="5400000">
            <a:off x="5040052" y="2744924"/>
            <a:ext cx="1152128" cy="72008"/>
          </a:xfrm>
          <a:prstGeom prst="straightConnector1">
            <a:avLst/>
          </a:prstGeom>
          <a:ln w="4445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5576" y="2348880"/>
            <a:ext cx="7992888" cy="4422110"/>
          </a:xfrm>
          <a:prstGeom prst="rect">
            <a:avLst/>
          </a:prstGeom>
          <a:noFill/>
        </p:spPr>
        <p:txBody>
          <a:bodyPr wrap="square" rtlCol="0">
            <a:spAutoFit/>
          </a:bodyPr>
          <a:lstStyle/>
          <a:p>
            <a:pPr>
              <a:buFont typeface="Arial" pitchFamily="34" charset="0"/>
              <a:buChar char="•"/>
            </a:pPr>
            <a:r>
              <a:rPr lang="en-GB" sz="3200" i="0" dirty="0" smtClean="0"/>
              <a:t>Cell death</a:t>
            </a:r>
          </a:p>
          <a:p>
            <a:pPr>
              <a:buFont typeface="Arial" pitchFamily="34" charset="0"/>
              <a:buChar char="•"/>
            </a:pPr>
            <a:r>
              <a:rPr lang="en-GB" sz="3200" i="0" dirty="0" smtClean="0"/>
              <a:t>Decline in cell volume </a:t>
            </a:r>
            <a:br>
              <a:rPr lang="en-GB" sz="3200" i="0" dirty="0" smtClean="0"/>
            </a:br>
            <a:r>
              <a:rPr lang="en-GB" sz="3200" i="0" dirty="0" smtClean="0"/>
              <a:t>spines and synapses</a:t>
            </a:r>
          </a:p>
          <a:p>
            <a:endParaRPr lang="en-GB" sz="3200" i="0" dirty="0"/>
          </a:p>
          <a:p>
            <a:pPr>
              <a:buFont typeface="Arial" pitchFamily="34" charset="0"/>
              <a:buChar char="•"/>
            </a:pPr>
            <a:r>
              <a:rPr lang="en-GB" sz="3200" i="0" dirty="0" smtClean="0"/>
              <a:t>Insults (stroke, clinical, subclinical)</a:t>
            </a:r>
          </a:p>
          <a:p>
            <a:endParaRPr lang="en-GB" sz="3200" i="0" dirty="0" smtClean="0"/>
          </a:p>
          <a:p>
            <a:pPr>
              <a:buFont typeface="Arial" pitchFamily="34" charset="0"/>
              <a:buChar char="•"/>
            </a:pPr>
            <a:r>
              <a:rPr lang="en-GB" sz="3200" i="0" dirty="0" err="1" smtClean="0"/>
              <a:t>Dendritic</a:t>
            </a:r>
            <a:r>
              <a:rPr lang="en-GB" sz="3200" i="0" dirty="0" smtClean="0"/>
              <a:t> sprouting </a:t>
            </a:r>
          </a:p>
          <a:p>
            <a:pPr>
              <a:buFont typeface="Arial" pitchFamily="34" charset="0"/>
              <a:buChar char="•"/>
            </a:pPr>
            <a:r>
              <a:rPr lang="en-GB" sz="3200" i="0" dirty="0" smtClean="0"/>
              <a:t>Functional organisational change </a:t>
            </a:r>
          </a:p>
          <a:p>
            <a:endParaRPr lang="en-GB" i="0" dirty="0"/>
          </a:p>
        </p:txBody>
      </p:sp>
      <p:sp>
        <p:nvSpPr>
          <p:cNvPr id="13" name="Down Arrow 12"/>
          <p:cNvSpPr/>
          <p:nvPr/>
        </p:nvSpPr>
        <p:spPr bwMode="auto">
          <a:xfrm>
            <a:off x="3347864" y="2492896"/>
            <a:ext cx="360040" cy="36004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4" name="Down Arrow 13"/>
          <p:cNvSpPr/>
          <p:nvPr/>
        </p:nvSpPr>
        <p:spPr bwMode="auto">
          <a:xfrm>
            <a:off x="5220072" y="3501008"/>
            <a:ext cx="360040" cy="36004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5" name="Down Arrow 14"/>
          <p:cNvSpPr/>
          <p:nvPr/>
        </p:nvSpPr>
        <p:spPr bwMode="auto">
          <a:xfrm rot="10800000">
            <a:off x="5148064" y="5517232"/>
            <a:ext cx="360040" cy="360040"/>
          </a:xfrm>
          <a:prstGeom prst="downArrow">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16" name="Down Arrow 15"/>
          <p:cNvSpPr/>
          <p:nvPr/>
        </p:nvSpPr>
        <p:spPr bwMode="auto">
          <a:xfrm rot="10800000">
            <a:off x="7740352" y="5877272"/>
            <a:ext cx="360040" cy="360040"/>
          </a:xfrm>
          <a:prstGeom prst="downArrow">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500" fill="hold"/>
                                        <p:tgtEl>
                                          <p:spTgt spid="32770"/>
                                        </p:tgtEl>
                                      </p:cBhvr>
                                      <p:by x="25000" y="25000"/>
                                    </p:animScale>
                                  </p:childTnLst>
                                </p:cTn>
                              </p:par>
                              <p:par>
                                <p:cTn id="19" presetID="42" presetClass="path" presetSubtype="0" accel="50000" decel="50000" fill="hold" nodeType="withEffect">
                                  <p:stCondLst>
                                    <p:cond delay="0"/>
                                  </p:stCondLst>
                                  <p:childTnLst>
                                    <p:animMotion origin="layout" path="M 0 0  L 0 0.33295  E" pathEditMode="relative" ptsTypes="">
                                      <p:cBhvr>
                                        <p:cTn id="20" dur="500" fill="hold"/>
                                        <p:tgtEl>
                                          <p:spTgt spid="32770"/>
                                        </p:tgtEl>
                                        <p:attrNameLst>
                                          <p:attrName>ppt_x</p:attrName>
                                          <p:attrName>ppt_y</p:attrName>
                                        </p:attrNameLst>
                                      </p:cBhvr>
                                    </p:animMotion>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6" grpId="0"/>
      <p:bldP spid="6" grpId="1"/>
      <p:bldP spid="12"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Human brain right dissected lateral view description.JPG"/>
          <p:cNvPicPr>
            <a:picLocks noChangeAspect="1" noChangeArrowheads="1"/>
          </p:cNvPicPr>
          <p:nvPr/>
        </p:nvPicPr>
        <p:blipFill>
          <a:blip r:embed="rId2" cstate="print"/>
          <a:srcRect/>
          <a:stretch>
            <a:fillRect/>
          </a:stretch>
        </p:blipFill>
        <p:spPr bwMode="auto">
          <a:xfrm>
            <a:off x="3635896" y="5373216"/>
            <a:ext cx="1971353" cy="1246813"/>
          </a:xfrm>
          <a:prstGeom prst="rect">
            <a:avLst/>
          </a:prstGeom>
          <a:noFill/>
        </p:spPr>
      </p:pic>
      <p:sp>
        <p:nvSpPr>
          <p:cNvPr id="5" name="Rectangle 3"/>
          <p:cNvSpPr txBox="1">
            <a:spLocks noGrp="1" noChangeArrowheads="1"/>
          </p:cNvSpPr>
          <p:nvPr>
            <p:ph idx="1"/>
          </p:nvPr>
        </p:nvSpPr>
        <p:spPr bwMode="auto">
          <a:xfrm>
            <a:off x="838200" y="1628800"/>
            <a:ext cx="7543800" cy="47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r>
              <a:rPr kumimoji="0" lang="en-US" sz="4400" b="0" i="0" u="none" strike="noStrike" kern="0" cap="none" spc="0" normalizeH="0" baseline="0" noProof="0" dirty="0" smtClean="0">
                <a:ln>
                  <a:noFill/>
                </a:ln>
                <a:solidFill>
                  <a:schemeClr val="tx1">
                    <a:lumMod val="75000"/>
                  </a:schemeClr>
                </a:solidFill>
                <a:effectLst/>
                <a:uLnTx/>
                <a:uFillTx/>
                <a:latin typeface="+mn-lt"/>
                <a:ea typeface="+mn-ea"/>
                <a:cs typeface="+mn-cs"/>
              </a:rPr>
              <a:t>White matter</a:t>
            </a:r>
            <a:endParaRPr lang="en-US" sz="3200" dirty="0" smtClean="0"/>
          </a:p>
          <a:p>
            <a:pPr>
              <a:buFont typeface="Arial" pitchFamily="34" charset="0"/>
              <a:buChar char="•"/>
            </a:pPr>
            <a:r>
              <a:rPr lang="en-US" sz="3200" dirty="0" smtClean="0"/>
              <a:t>Decline in quantity and quality </a:t>
            </a:r>
          </a:p>
          <a:p>
            <a:pPr>
              <a:buFont typeface="Arial" pitchFamily="34" charset="0"/>
              <a:buChar char="•"/>
            </a:pPr>
            <a:r>
              <a:rPr lang="en-US" sz="3200" dirty="0" smtClean="0"/>
              <a:t>Myelin sheath deteriorating from midlife</a:t>
            </a:r>
          </a:p>
          <a:p>
            <a:pPr>
              <a:buFont typeface="Arial" pitchFamily="34" charset="0"/>
              <a:buChar char="•"/>
            </a:pPr>
            <a:r>
              <a:rPr lang="en-US" sz="3200" dirty="0" smtClean="0"/>
              <a:t>Insults, </a:t>
            </a:r>
            <a:r>
              <a:rPr lang="en-US" sz="3200" dirty="0" err="1" smtClean="0"/>
              <a:t>leukariosis</a:t>
            </a:r>
            <a:r>
              <a:rPr lang="en-US" sz="3200" dirty="0" smtClean="0"/>
              <a:t>/white matter lesions? </a:t>
            </a: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lang="en-US" sz="4400" dirty="0" smtClean="0">
              <a:solidFill>
                <a:schemeClr val="tx1">
                  <a:lumMod val="75000"/>
                </a:schemeClr>
              </a:solidFill>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4400" b="0" i="0" u="none" strike="noStrike" kern="0" cap="none" spc="0" normalizeH="0" baseline="0" noProof="0" dirty="0" smtClean="0">
              <a:ln>
                <a:noFill/>
              </a:ln>
              <a:solidFill>
                <a:schemeClr val="tx1">
                  <a:lumMod val="75000"/>
                </a:schemeClr>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solidFill>
                <a:schemeClr val="tx1">
                  <a:lumMod val="75000"/>
                </a:schemeClr>
              </a:solidFill>
              <a:effectLst/>
              <a:uLnTx/>
              <a:uFillTx/>
              <a:latin typeface="+mn-lt"/>
              <a:ea typeface="+mn-ea"/>
              <a:cs typeface="+mn-cs"/>
            </a:endParaRPr>
          </a:p>
        </p:txBody>
      </p:sp>
      <p:sp>
        <p:nvSpPr>
          <p:cNvPr id="6" name="Rectangle 2"/>
          <p:cNvSpPr>
            <a:spLocks noGrp="1" noChangeArrowheads="1"/>
          </p:cNvSpPr>
          <p:nvPr>
            <p:ph type="title"/>
          </p:nvPr>
        </p:nvSpPr>
        <p:spPr/>
        <p:txBody>
          <a:bodyPr/>
          <a:lstStyle/>
          <a:p>
            <a:r>
              <a:rPr lang="en-GB" sz="3600" dirty="0"/>
              <a:t>Physical changes</a:t>
            </a:r>
          </a:p>
        </p:txBody>
      </p:sp>
      <p:sp>
        <p:nvSpPr>
          <p:cNvPr id="7" name="Down Arrow 6"/>
          <p:cNvSpPr/>
          <p:nvPr/>
        </p:nvSpPr>
        <p:spPr bwMode="auto">
          <a:xfrm>
            <a:off x="6876256" y="2492896"/>
            <a:ext cx="360040" cy="36004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sp>
        <p:nvSpPr>
          <p:cNvPr id="8" name="Down Arrow 7"/>
          <p:cNvSpPr/>
          <p:nvPr/>
        </p:nvSpPr>
        <p:spPr bwMode="auto">
          <a:xfrm>
            <a:off x="8460432" y="2996952"/>
            <a:ext cx="360040" cy="36004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smtClean="0">
              <a:ln>
                <a:noFill/>
              </a:ln>
              <a:solidFill>
                <a:srgbClr val="6E6E6F"/>
              </a:solidFill>
              <a:effectLst/>
              <a:latin typeface="Verdana" pitchFamily="34" charset="0"/>
              <a:cs typeface="Times New Roman" pitchFamily="18" charset="0"/>
            </a:endParaRPr>
          </a:p>
        </p:txBody>
      </p:sp>
      <p:pic>
        <p:nvPicPr>
          <p:cNvPr id="10" name="Picture 4" descr="whitematter"/>
          <p:cNvPicPr>
            <a:picLocks noChangeAspect="1" noChangeArrowheads="1"/>
          </p:cNvPicPr>
          <p:nvPr/>
        </p:nvPicPr>
        <p:blipFill>
          <a:blip r:embed="rId3" cstate="print"/>
          <a:srcRect/>
          <a:stretch>
            <a:fillRect/>
          </a:stretch>
        </p:blipFill>
        <p:spPr bwMode="auto">
          <a:xfrm>
            <a:off x="1475656" y="548680"/>
            <a:ext cx="6412477" cy="6093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3568" y="764704"/>
            <a:ext cx="7543800" cy="638175"/>
          </a:xfrm>
        </p:spPr>
        <p:txBody>
          <a:bodyPr/>
          <a:lstStyle/>
          <a:p>
            <a:r>
              <a:rPr lang="en-GB" sz="3600" dirty="0"/>
              <a:t>Regional change </a:t>
            </a:r>
          </a:p>
        </p:txBody>
      </p:sp>
      <p:sp>
        <p:nvSpPr>
          <p:cNvPr id="22531" name="Rectangle 3"/>
          <p:cNvSpPr>
            <a:spLocks noGrp="1" noChangeArrowheads="1"/>
          </p:cNvSpPr>
          <p:nvPr>
            <p:ph type="body" idx="1"/>
          </p:nvPr>
        </p:nvSpPr>
        <p:spPr>
          <a:xfrm>
            <a:off x="683568" y="1556792"/>
            <a:ext cx="3096344" cy="4968552"/>
          </a:xfrm>
        </p:spPr>
        <p:txBody>
          <a:bodyPr/>
          <a:lstStyle/>
          <a:p>
            <a:pPr>
              <a:lnSpc>
                <a:spcPct val="80000"/>
              </a:lnSpc>
              <a:buFont typeface="Arial" pitchFamily="34" charset="0"/>
              <a:buChar char="•"/>
            </a:pPr>
            <a:r>
              <a:rPr lang="en-GB" sz="2400" b="1" dirty="0"/>
              <a:t>Decrease in volume not </a:t>
            </a:r>
            <a:r>
              <a:rPr lang="en-GB" sz="2400" b="1" dirty="0" smtClean="0"/>
              <a:t>uniform</a:t>
            </a:r>
          </a:p>
          <a:p>
            <a:pPr>
              <a:lnSpc>
                <a:spcPct val="80000"/>
              </a:lnSpc>
            </a:pPr>
            <a:endParaRPr lang="en-GB" sz="2400" dirty="0"/>
          </a:p>
          <a:p>
            <a:pPr>
              <a:lnSpc>
                <a:spcPct val="80000"/>
              </a:lnSpc>
              <a:buFont typeface="Arial" pitchFamily="34" charset="0"/>
              <a:buChar char="•"/>
            </a:pPr>
            <a:r>
              <a:rPr lang="en-GB" sz="2400" dirty="0"/>
              <a:t>Prefrontal cortex most </a:t>
            </a:r>
            <a:r>
              <a:rPr lang="en-GB" sz="2400" dirty="0" smtClean="0"/>
              <a:t>affected </a:t>
            </a:r>
            <a:r>
              <a:rPr lang="en-GB" sz="2400" dirty="0" smtClean="0">
                <a:solidFill>
                  <a:srgbClr val="C00000"/>
                </a:solidFill>
              </a:rPr>
              <a:t>(last in first out grey and white matter)</a:t>
            </a:r>
            <a:r>
              <a:rPr lang="en-GB" sz="2400" dirty="0"/>
              <a:t/>
            </a:r>
            <a:br>
              <a:rPr lang="en-GB" sz="2400" dirty="0"/>
            </a:br>
            <a:endParaRPr lang="en-GB" sz="2400" dirty="0"/>
          </a:p>
          <a:p>
            <a:pPr lvl="1">
              <a:lnSpc>
                <a:spcPct val="80000"/>
              </a:lnSpc>
              <a:buFont typeface="Arial" pitchFamily="34" charset="0"/>
              <a:buChar char="•"/>
            </a:pPr>
            <a:r>
              <a:rPr lang="en-GB" sz="2200" i="1" dirty="0" smtClean="0"/>
              <a:t>Also </a:t>
            </a:r>
            <a:r>
              <a:rPr lang="en-GB" sz="2200" i="1" dirty="0"/>
              <a:t>hippocampus, striatum, temporal lobe &amp; cerebellum </a:t>
            </a:r>
          </a:p>
          <a:p>
            <a:pPr>
              <a:lnSpc>
                <a:spcPct val="80000"/>
              </a:lnSpc>
            </a:pPr>
            <a:endParaRPr lang="en-GB" sz="2400" dirty="0"/>
          </a:p>
          <a:p>
            <a:pPr>
              <a:lnSpc>
                <a:spcPct val="80000"/>
              </a:lnSpc>
              <a:buFont typeface="Arial" pitchFamily="34" charset="0"/>
              <a:buChar char="•"/>
            </a:pPr>
            <a:r>
              <a:rPr lang="en-GB" sz="2400" dirty="0"/>
              <a:t>Occipital cortex </a:t>
            </a:r>
            <a:r>
              <a:rPr lang="en-GB" sz="2400" dirty="0" smtClean="0"/>
              <a:t>thought to be least affected</a:t>
            </a:r>
            <a:endParaRPr lang="en-GB" sz="2400" dirty="0"/>
          </a:p>
        </p:txBody>
      </p:sp>
      <p:pic>
        <p:nvPicPr>
          <p:cNvPr id="7" name="Picture 4" descr="ama_brain_stroke_lev20_thebraineffectsstroke_01"/>
          <p:cNvPicPr>
            <a:picLocks noChangeAspect="1" noChangeArrowheads="1"/>
          </p:cNvPicPr>
          <p:nvPr/>
        </p:nvPicPr>
        <p:blipFill>
          <a:blip r:embed="rId3" cstate="print"/>
          <a:srcRect/>
          <a:stretch>
            <a:fillRect/>
          </a:stretch>
        </p:blipFill>
        <p:spPr bwMode="auto">
          <a:xfrm>
            <a:off x="3851920" y="1556792"/>
            <a:ext cx="5111750" cy="437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1556792"/>
            <a:ext cx="8435280" cy="4896544"/>
          </a:xfrm>
        </p:spPr>
        <p:txBody>
          <a:bodyPr/>
          <a:lstStyle/>
          <a:p>
            <a:pPr>
              <a:lnSpc>
                <a:spcPct val="80000"/>
              </a:lnSpc>
              <a:buFont typeface="Arial" pitchFamily="34" charset="0"/>
              <a:buChar char="•"/>
            </a:pPr>
            <a:r>
              <a:rPr lang="en-GB" sz="2200" dirty="0" smtClean="0">
                <a:latin typeface="Verdana" pitchFamily="34" charset="0"/>
                <a:ea typeface="Verdana" pitchFamily="34" charset="0"/>
                <a:cs typeface="Verdana" pitchFamily="34" charset="0"/>
              </a:rPr>
              <a:t>Fall in neurotransmitters, receptors and transporters</a:t>
            </a:r>
          </a:p>
          <a:p>
            <a:pPr>
              <a:lnSpc>
                <a:spcPct val="80000"/>
              </a:lnSpc>
              <a:buFont typeface="Arial" pitchFamily="34" charset="0"/>
              <a:buChar char="•"/>
            </a:pPr>
            <a:endParaRPr lang="en-GB" sz="2200" dirty="0" smtClean="0">
              <a:latin typeface="Verdana" pitchFamily="34" charset="0"/>
              <a:ea typeface="Verdana" pitchFamily="34" charset="0"/>
              <a:cs typeface="Verdana" pitchFamily="34" charset="0"/>
            </a:endParaRPr>
          </a:p>
          <a:p>
            <a:pPr>
              <a:lnSpc>
                <a:spcPct val="80000"/>
              </a:lnSpc>
              <a:buFont typeface="Arial" pitchFamily="34" charset="0"/>
              <a:buChar char="•"/>
            </a:pPr>
            <a:r>
              <a:rPr lang="en-GB" sz="2200" dirty="0" smtClean="0">
                <a:latin typeface="Verdana" pitchFamily="34" charset="0"/>
                <a:ea typeface="Verdana" pitchFamily="34" charset="0"/>
                <a:cs typeface="Verdana" pitchFamily="34" charset="0"/>
              </a:rPr>
              <a:t>Calcium disruption</a:t>
            </a:r>
          </a:p>
          <a:p>
            <a:pPr>
              <a:lnSpc>
                <a:spcPct val="80000"/>
              </a:lnSpc>
              <a:buFont typeface="Arial" pitchFamily="34" charset="0"/>
              <a:buChar char="•"/>
            </a:pPr>
            <a:endParaRPr lang="en-GB" sz="2200" dirty="0">
              <a:latin typeface="Verdana" pitchFamily="34" charset="0"/>
              <a:ea typeface="Verdana" pitchFamily="34" charset="0"/>
              <a:cs typeface="Verdana" pitchFamily="34" charset="0"/>
            </a:endParaRPr>
          </a:p>
          <a:p>
            <a:pPr>
              <a:lnSpc>
                <a:spcPct val="80000"/>
              </a:lnSpc>
              <a:buFont typeface="Arial" pitchFamily="34" charset="0"/>
              <a:buChar char="•"/>
            </a:pPr>
            <a:r>
              <a:rPr lang="en-GB" sz="2200" dirty="0">
                <a:latin typeface="Verdana" pitchFamily="34" charset="0"/>
                <a:ea typeface="Verdana" pitchFamily="34" charset="0"/>
                <a:cs typeface="Verdana" pitchFamily="34" charset="0"/>
              </a:rPr>
              <a:t>Reduced input of glucose or </a:t>
            </a:r>
            <a:r>
              <a:rPr lang="en-GB" sz="2200" dirty="0" smtClean="0">
                <a:latin typeface="Verdana" pitchFamily="34" charset="0"/>
                <a:ea typeface="Verdana" pitchFamily="34" charset="0"/>
                <a:cs typeface="Verdana" pitchFamily="34" charset="0"/>
              </a:rPr>
              <a:t>oxygen</a:t>
            </a:r>
          </a:p>
          <a:p>
            <a:pPr>
              <a:lnSpc>
                <a:spcPct val="80000"/>
              </a:lnSpc>
              <a:buFont typeface="Arial" pitchFamily="34" charset="0"/>
              <a:buChar char="•"/>
            </a:pPr>
            <a:endParaRPr lang="en-GB" sz="2200" dirty="0" smtClean="0">
              <a:latin typeface="Verdana" pitchFamily="34" charset="0"/>
              <a:ea typeface="Verdana" pitchFamily="34" charset="0"/>
              <a:cs typeface="Verdana" pitchFamily="34" charset="0"/>
            </a:endParaRPr>
          </a:p>
          <a:p>
            <a:pPr>
              <a:lnSpc>
                <a:spcPct val="80000"/>
              </a:lnSpc>
              <a:buFont typeface="Arial" pitchFamily="34" charset="0"/>
              <a:buChar char="•"/>
            </a:pPr>
            <a:r>
              <a:rPr lang="en-GB" sz="2200" dirty="0" smtClean="0">
                <a:solidFill>
                  <a:srgbClr val="0070C0"/>
                </a:solidFill>
                <a:latin typeface="Verdana" pitchFamily="34" charset="0"/>
                <a:ea typeface="Verdana" pitchFamily="34" charset="0"/>
                <a:cs typeface="Verdana" pitchFamily="34" charset="0"/>
              </a:rPr>
              <a:t>Oxidative damage </a:t>
            </a:r>
          </a:p>
          <a:p>
            <a:pPr>
              <a:lnSpc>
                <a:spcPct val="80000"/>
              </a:lnSpc>
            </a:pPr>
            <a:endParaRPr lang="en-GB" sz="2200" dirty="0" smtClean="0">
              <a:solidFill>
                <a:srgbClr val="0070C0"/>
              </a:solidFill>
              <a:latin typeface="Verdana" pitchFamily="34" charset="0"/>
              <a:ea typeface="Verdana" pitchFamily="34" charset="0"/>
              <a:cs typeface="Verdana" pitchFamily="34" charset="0"/>
            </a:endParaRPr>
          </a:p>
          <a:p>
            <a:pPr>
              <a:lnSpc>
                <a:spcPct val="80000"/>
              </a:lnSpc>
              <a:buFont typeface="Arial" pitchFamily="34" charset="0"/>
              <a:buChar char="•"/>
            </a:pPr>
            <a:r>
              <a:rPr lang="en-GB" sz="2200" dirty="0" smtClean="0">
                <a:solidFill>
                  <a:srgbClr val="0070C0"/>
                </a:solidFill>
                <a:latin typeface="Verdana" pitchFamily="34" charset="0"/>
                <a:ea typeface="Verdana" pitchFamily="34" charset="0"/>
                <a:cs typeface="Verdana" pitchFamily="34" charset="0"/>
              </a:rPr>
              <a:t>Inflammation</a:t>
            </a:r>
          </a:p>
          <a:p>
            <a:pPr>
              <a:lnSpc>
                <a:spcPct val="80000"/>
              </a:lnSpc>
              <a:buFont typeface="Arial" pitchFamily="34" charset="0"/>
              <a:buChar char="•"/>
            </a:pPr>
            <a:endParaRPr lang="en-GB" sz="2200" dirty="0" smtClean="0">
              <a:solidFill>
                <a:srgbClr val="0070C0"/>
              </a:solidFill>
              <a:latin typeface="Verdana" pitchFamily="34" charset="0"/>
              <a:ea typeface="Verdana" pitchFamily="34" charset="0"/>
              <a:cs typeface="Verdana" pitchFamily="34" charset="0"/>
            </a:endParaRPr>
          </a:p>
          <a:p>
            <a:pPr>
              <a:lnSpc>
                <a:spcPct val="80000"/>
              </a:lnSpc>
              <a:buFont typeface="Arial" pitchFamily="34" charset="0"/>
              <a:buChar char="•"/>
            </a:pPr>
            <a:r>
              <a:rPr lang="en-GB" sz="2200" dirty="0" smtClean="0">
                <a:solidFill>
                  <a:srgbClr val="0070C0"/>
                </a:solidFill>
                <a:latin typeface="Verdana" pitchFamily="34" charset="0"/>
                <a:ea typeface="Verdana" pitchFamily="34" charset="0"/>
                <a:cs typeface="Verdana" pitchFamily="34" charset="0"/>
              </a:rPr>
              <a:t>Change in gene expression with ageing</a:t>
            </a:r>
          </a:p>
          <a:p>
            <a:pPr>
              <a:lnSpc>
                <a:spcPct val="80000"/>
              </a:lnSpc>
              <a:buFont typeface="Arial" pitchFamily="34" charset="0"/>
              <a:buChar char="•"/>
            </a:pPr>
            <a:endParaRPr lang="en-GB" sz="2200" dirty="0" smtClean="0">
              <a:latin typeface="Verdana" pitchFamily="34" charset="0"/>
              <a:ea typeface="Verdana" pitchFamily="34" charset="0"/>
              <a:cs typeface="Verdana" pitchFamily="34" charset="0"/>
            </a:endParaRPr>
          </a:p>
          <a:p>
            <a:pPr>
              <a:lnSpc>
                <a:spcPct val="80000"/>
              </a:lnSpc>
            </a:pPr>
            <a:r>
              <a:rPr lang="en-GB" sz="2200" i="1" dirty="0" smtClean="0">
                <a:latin typeface="Verdana" pitchFamily="34" charset="0"/>
                <a:ea typeface="Verdana" pitchFamily="34" charset="0"/>
                <a:cs typeface="Verdana" pitchFamily="34" charset="0"/>
              </a:rPr>
              <a:t>Results in different activation of brain regions in response to tasks and changes in cognitive abilities.</a:t>
            </a:r>
          </a:p>
          <a:p>
            <a:pPr>
              <a:lnSpc>
                <a:spcPct val="80000"/>
              </a:lnSpc>
              <a:buFont typeface="Wingdings" pitchFamily="2" charset="2"/>
              <a:buNone/>
            </a:pPr>
            <a:endParaRPr lang="en-GB" sz="1600" dirty="0" smtClean="0">
              <a:latin typeface="Verdana" pitchFamily="34" charset="0"/>
              <a:ea typeface="Verdana" pitchFamily="34" charset="0"/>
              <a:cs typeface="Verdana" pitchFamily="34" charset="0"/>
            </a:endParaRPr>
          </a:p>
          <a:p>
            <a:pPr>
              <a:lnSpc>
                <a:spcPct val="80000"/>
              </a:lnSpc>
              <a:buFont typeface="Wingdings" pitchFamily="2" charset="2"/>
              <a:buNone/>
            </a:pPr>
            <a:r>
              <a:rPr lang="en-GB" sz="1600" b="1" i="1" dirty="0" smtClean="0">
                <a:solidFill>
                  <a:srgbClr val="C00000"/>
                </a:solidFill>
                <a:latin typeface="Verdana" pitchFamily="34" charset="0"/>
                <a:ea typeface="Verdana" pitchFamily="34" charset="0"/>
                <a:cs typeface="Verdana" pitchFamily="34" charset="0"/>
              </a:rPr>
              <a:t> + any injury or disease</a:t>
            </a:r>
          </a:p>
          <a:p>
            <a:pPr>
              <a:lnSpc>
                <a:spcPct val="80000"/>
              </a:lnSpc>
              <a:buFont typeface="Wingdings" pitchFamily="2" charset="2"/>
              <a:buNone/>
            </a:pPr>
            <a:endParaRPr lang="en-GB" sz="2000" dirty="0" smtClean="0">
              <a:solidFill>
                <a:schemeClr val="folHlink"/>
              </a:solidFill>
            </a:endParaRPr>
          </a:p>
          <a:p>
            <a:pPr>
              <a:lnSpc>
                <a:spcPct val="80000"/>
              </a:lnSpc>
              <a:buFont typeface="Wingdings" pitchFamily="2" charset="2"/>
              <a:buNone/>
            </a:pPr>
            <a:endParaRPr lang="en-GB" sz="2000" dirty="0" smtClean="0">
              <a:solidFill>
                <a:schemeClr val="folHlink"/>
              </a:solidFill>
            </a:endParaRPr>
          </a:p>
          <a:p>
            <a:pPr>
              <a:lnSpc>
                <a:spcPct val="80000"/>
              </a:lnSpc>
              <a:buFont typeface="Wingdings" pitchFamily="2" charset="2"/>
              <a:buNone/>
            </a:pPr>
            <a:endParaRPr lang="en-GB" sz="2000" dirty="0">
              <a:solidFill>
                <a:schemeClr val="folHlink"/>
              </a:solidFill>
            </a:endParaRPr>
          </a:p>
        </p:txBody>
      </p:sp>
      <p:sp>
        <p:nvSpPr>
          <p:cNvPr id="40964" name="Rectangle 4"/>
          <p:cNvSpPr>
            <a:spLocks noGrp="1" noChangeArrowheads="1"/>
          </p:cNvSpPr>
          <p:nvPr>
            <p:ph type="title"/>
          </p:nvPr>
        </p:nvSpPr>
        <p:spPr>
          <a:noFill/>
          <a:ln/>
        </p:spPr>
        <p:txBody>
          <a:bodyPr/>
          <a:lstStyle/>
          <a:p>
            <a:r>
              <a:rPr lang="en-GB" sz="3600" dirty="0" smtClean="0"/>
              <a:t>Next level down......</a:t>
            </a:r>
            <a:endParaRPr lang="en-GB"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99592" y="692696"/>
            <a:ext cx="7543800" cy="638175"/>
          </a:xfrm>
        </p:spPr>
        <p:txBody>
          <a:bodyPr/>
          <a:lstStyle/>
          <a:p>
            <a:r>
              <a:rPr lang="en-GB" sz="3600" dirty="0" smtClean="0"/>
              <a:t>More symmetrical activation </a:t>
            </a:r>
            <a:endParaRPr lang="en-GB" sz="3600" dirty="0"/>
          </a:p>
        </p:txBody>
      </p:sp>
      <p:sp>
        <p:nvSpPr>
          <p:cNvPr id="86019" name="Rectangle 3"/>
          <p:cNvSpPr>
            <a:spLocks noGrp="1" noChangeArrowheads="1"/>
          </p:cNvSpPr>
          <p:nvPr>
            <p:ph type="body" idx="1"/>
          </p:nvPr>
        </p:nvSpPr>
        <p:spPr>
          <a:xfrm>
            <a:off x="611560" y="1700808"/>
            <a:ext cx="8280920" cy="4607917"/>
          </a:xfrm>
        </p:spPr>
        <p:txBody>
          <a:bodyPr/>
          <a:lstStyle/>
          <a:p>
            <a:r>
              <a:rPr lang="en-GB" sz="2800" b="1" dirty="0">
                <a:solidFill>
                  <a:srgbClr val="FF3399"/>
                </a:solidFill>
              </a:rPr>
              <a:t>H</a:t>
            </a:r>
            <a:r>
              <a:rPr lang="en-GB" sz="2800" dirty="0"/>
              <a:t>emispheric </a:t>
            </a:r>
            <a:r>
              <a:rPr lang="en-GB" sz="2800" b="1" dirty="0">
                <a:solidFill>
                  <a:srgbClr val="FF3399"/>
                </a:solidFill>
              </a:rPr>
              <a:t>A</a:t>
            </a:r>
            <a:r>
              <a:rPr lang="en-GB" sz="2800" dirty="0"/>
              <a:t>symmetry </a:t>
            </a:r>
            <a:r>
              <a:rPr lang="en-GB" sz="2800" b="1" dirty="0">
                <a:solidFill>
                  <a:srgbClr val="FF3399"/>
                </a:solidFill>
              </a:rPr>
              <a:t>R</a:t>
            </a:r>
            <a:r>
              <a:rPr lang="en-GB" sz="2800" dirty="0"/>
              <a:t>eduction in </a:t>
            </a:r>
            <a:r>
              <a:rPr lang="en-GB" sz="2800" b="1" dirty="0" err="1">
                <a:solidFill>
                  <a:srgbClr val="FF3399"/>
                </a:solidFill>
              </a:rPr>
              <a:t>OLD</a:t>
            </a:r>
            <a:r>
              <a:rPr lang="en-GB" sz="2800" dirty="0" err="1"/>
              <a:t>er</a:t>
            </a:r>
            <a:r>
              <a:rPr lang="en-GB" sz="2800" dirty="0"/>
              <a:t> adults (HAROLD</a:t>
            </a:r>
            <a:r>
              <a:rPr lang="en-GB" sz="2800" dirty="0" smtClean="0"/>
              <a:t>)</a:t>
            </a:r>
          </a:p>
          <a:p>
            <a:endParaRPr lang="en-GB" sz="2800" dirty="0"/>
          </a:p>
          <a:p>
            <a:pPr>
              <a:buFont typeface="Arial" pitchFamily="34" charset="0"/>
              <a:buChar char="•"/>
            </a:pPr>
            <a:r>
              <a:rPr lang="en-GB" sz="2800" dirty="0" smtClean="0"/>
              <a:t>Observed for memory and motor tasks</a:t>
            </a:r>
          </a:p>
          <a:p>
            <a:pPr>
              <a:buFont typeface="Arial" pitchFamily="34" charset="0"/>
              <a:buChar char="•"/>
            </a:pPr>
            <a:r>
              <a:rPr lang="en-GB" sz="2800" dirty="0" smtClean="0"/>
              <a:t>An </a:t>
            </a:r>
            <a:r>
              <a:rPr lang="en-GB" sz="2800" dirty="0"/>
              <a:t>attenuation of the response seen in younger adults?</a:t>
            </a:r>
          </a:p>
          <a:p>
            <a:pPr>
              <a:buFont typeface="Arial" pitchFamily="34" charset="0"/>
              <a:buChar char="•"/>
            </a:pPr>
            <a:r>
              <a:rPr lang="en-GB" sz="2800" dirty="0"/>
              <a:t>An inability to recruit specific areas / networks?</a:t>
            </a:r>
          </a:p>
          <a:p>
            <a:pPr>
              <a:buFont typeface="Arial" pitchFamily="34" charset="0"/>
              <a:buChar char="•"/>
            </a:pPr>
            <a:r>
              <a:rPr lang="en-GB" sz="2800" dirty="0"/>
              <a:t>An attempt to compensate for the above?</a:t>
            </a:r>
          </a:p>
          <a:p>
            <a:pPr>
              <a:buFont typeface="Arial" pitchFamily="34" charset="0"/>
              <a:buChar char="•"/>
            </a:pPr>
            <a:r>
              <a:rPr lang="en-GB" sz="2800" dirty="0"/>
              <a:t>An ability to recruit additional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019">
                                            <p:txEl>
                                              <p:pRg st="5" end="5"/>
                                            </p:txEl>
                                          </p:spTgt>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TotalTime>
  <Words>1949</Words>
  <Application>Microsoft Office PowerPoint</Application>
  <PresentationFormat>On-screen Show (4:3)</PresentationFormat>
  <Paragraphs>490</Paragraphs>
  <Slides>49</Slides>
  <Notes>35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Standarddesign</vt:lpstr>
      <vt:lpstr>Ageing and the brain</vt:lpstr>
      <vt:lpstr>Introduction </vt:lpstr>
      <vt:lpstr>Learning objectives</vt:lpstr>
      <vt:lpstr>Physical changes</vt:lpstr>
      <vt:lpstr>Physical changes</vt:lpstr>
      <vt:lpstr>Physical changes</vt:lpstr>
      <vt:lpstr>Regional change </vt:lpstr>
      <vt:lpstr>Next level down......</vt:lpstr>
      <vt:lpstr>More symmetrical activation </vt:lpstr>
      <vt:lpstr>Cognitive function</vt:lpstr>
      <vt:lpstr>Brain injury</vt:lpstr>
      <vt:lpstr>Depression</vt:lpstr>
      <vt:lpstr>Memory and dementia</vt:lpstr>
      <vt:lpstr>What does it mean in practical terms? </vt:lpstr>
      <vt:lpstr>Memory</vt:lpstr>
      <vt:lpstr>Memory change with ageing</vt:lpstr>
      <vt:lpstr>Executive function</vt:lpstr>
      <vt:lpstr>Stroop test</vt:lpstr>
      <vt:lpstr>Background</vt:lpstr>
      <vt:lpstr>Dementia </vt:lpstr>
      <vt:lpstr>Type of dementia</vt:lpstr>
      <vt:lpstr>Dementia</vt:lpstr>
      <vt:lpstr>Diagnosis</vt:lpstr>
      <vt:lpstr>Screening tests</vt:lpstr>
      <vt:lpstr>The first world war ended in.....</vt:lpstr>
      <vt:lpstr>Abbreviated Mental Test (AMTS)</vt:lpstr>
      <vt:lpstr>Abbreviated Mental Test (AMTS)</vt:lpstr>
      <vt:lpstr>                                         Example questions..... extended mini-mental state exam [3MS]</vt:lpstr>
      <vt:lpstr>Praxis </vt:lpstr>
      <vt:lpstr>Attention &amp; concentration </vt:lpstr>
      <vt:lpstr>Mini-Mental State Exam (MMSE)</vt:lpstr>
      <vt:lpstr>The Clock Drawing Test (CDT)</vt:lpstr>
      <vt:lpstr>Examples of CDT</vt:lpstr>
      <vt:lpstr>Issues that affect performance/testing?</vt:lpstr>
      <vt:lpstr>PowerPoint Presentation</vt:lpstr>
      <vt:lpstr>Diagnostic criteria – changing.  </vt:lpstr>
      <vt:lpstr>Dementia of the Alzheimer’s type (DSMIV)</vt:lpstr>
      <vt:lpstr>Criteria for all-cause dementia: Core clinical criteria  Recommendations from the National Institute on Aging-Alzheimer’s Association Workgroups on diagnostic guidelines for Alzheimer’s disease</vt:lpstr>
      <vt:lpstr>The the correct assessment of cognitive function is important! </vt:lpstr>
      <vt:lpstr>Healthy or successful ageing</vt:lpstr>
      <vt:lpstr>Cardiovascular factors</vt:lpstr>
      <vt:lpstr>Diet</vt:lpstr>
      <vt:lpstr>Alcohol</vt:lpstr>
      <vt:lpstr>Exercise</vt:lpstr>
      <vt:lpstr>Experience, education</vt:lpstr>
      <vt:lpstr>Brain and cognitive ageing, lifespan perspective</vt:lpstr>
      <vt:lpstr>Research into brain ageing</vt:lpstr>
      <vt:lpstr>Conclusion 1</vt:lpstr>
      <vt:lpstr>Why is any of this important? </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Peters, Ruth</dc:creator>
  <cp:lastModifiedBy>Shiel, Nuala</cp:lastModifiedBy>
  <cp:revision>225</cp:revision>
  <dcterms:modified xsi:type="dcterms:W3CDTF">2013-05-23T08:51:46Z</dcterms:modified>
</cp:coreProperties>
</file>