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66" r:id="rId2"/>
    <p:sldId id="367" r:id="rId3"/>
    <p:sldId id="379" r:id="rId4"/>
    <p:sldId id="394" r:id="rId5"/>
    <p:sldId id="380" r:id="rId6"/>
    <p:sldId id="395" r:id="rId7"/>
    <p:sldId id="391" r:id="rId8"/>
    <p:sldId id="368" r:id="rId9"/>
    <p:sldId id="369" r:id="rId10"/>
    <p:sldId id="392" r:id="rId11"/>
    <p:sldId id="381" r:id="rId12"/>
    <p:sldId id="382" r:id="rId13"/>
    <p:sldId id="349" r:id="rId14"/>
    <p:sldId id="370" r:id="rId15"/>
    <p:sldId id="371" r:id="rId16"/>
    <p:sldId id="347" r:id="rId17"/>
    <p:sldId id="315" r:id="rId18"/>
    <p:sldId id="314" r:id="rId19"/>
    <p:sldId id="318" r:id="rId20"/>
    <p:sldId id="316" r:id="rId21"/>
    <p:sldId id="313" r:id="rId22"/>
    <p:sldId id="311" r:id="rId23"/>
    <p:sldId id="350" r:id="rId24"/>
    <p:sldId id="327" r:id="rId25"/>
    <p:sldId id="330" r:id="rId26"/>
    <p:sldId id="329" r:id="rId27"/>
    <p:sldId id="383" r:id="rId28"/>
    <p:sldId id="389" r:id="rId29"/>
    <p:sldId id="331" r:id="rId30"/>
    <p:sldId id="388" r:id="rId31"/>
    <p:sldId id="393" r:id="rId32"/>
    <p:sldId id="335" r:id="rId33"/>
    <p:sldId id="334" r:id="rId34"/>
    <p:sldId id="336" r:id="rId35"/>
    <p:sldId id="390" r:id="rId3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b="1" kern="1200">
        <a:solidFill>
          <a:srgbClr val="FFFF00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rgbClr val="FFFF00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rgbClr val="FFFF00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rgbClr val="FFFF00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rgbClr val="FFFF00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b="1" kern="1200">
        <a:solidFill>
          <a:srgbClr val="FFFF00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b="1" kern="1200">
        <a:solidFill>
          <a:srgbClr val="FFFF00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b="1" kern="1200">
        <a:solidFill>
          <a:srgbClr val="FFFF00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b="1" kern="1200">
        <a:solidFill>
          <a:srgbClr val="FFFF00"/>
        </a:solidFill>
        <a:latin typeface="Times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FF"/>
    <a:srgbClr val="FF6600"/>
    <a:srgbClr val="9900CC"/>
    <a:srgbClr val="99FF33"/>
    <a:srgbClr val="CCCCFF"/>
    <a:srgbClr val="33CC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05" autoAdjust="0"/>
    <p:restoredTop sz="94660"/>
  </p:normalViewPr>
  <p:slideViewPr>
    <p:cSldViewPr>
      <p:cViewPr varScale="1">
        <p:scale>
          <a:sx n="49" d="100"/>
          <a:sy n="49" d="100"/>
        </p:scale>
        <p:origin x="-7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Helvetic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Helvetic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Helvetic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Helvetica" charset="0"/>
                <a:cs typeface="+mn-cs"/>
              </a:defRPr>
            </a:lvl1pPr>
          </a:lstStyle>
          <a:p>
            <a:pPr>
              <a:defRPr/>
            </a:pPr>
            <a:fld id="{0FD21470-7C99-4415-B2D1-4D0F3804F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01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C85857F4-207F-4C88-939C-E5BB09688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26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9DBEE4CD-668F-4C7E-AA0C-0C2ED06C395B}" type="slidenum">
              <a:rPr lang="en-GB" sz="1200" smtClean="0"/>
              <a:pPr/>
              <a:t>1</a:t>
            </a:fld>
            <a:endParaRPr lang="en-GB" sz="12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22E31A81-40AC-4B6C-AC1A-4AD736361B25}" type="slidenum">
              <a:rPr lang="en-GB" sz="1200" smtClean="0"/>
              <a:pPr/>
              <a:t>10</a:t>
            </a:fld>
            <a:endParaRPr lang="en-GB" sz="12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B31DE1C6-19B3-4CE4-98E6-CB5A48443606}" type="slidenum">
              <a:rPr lang="en-GB" sz="1200" smtClean="0"/>
              <a:pPr/>
              <a:t>11</a:t>
            </a:fld>
            <a:endParaRPr lang="en-GB" sz="12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4C22791B-9826-4721-BD81-13B7BFA50B4C}" type="slidenum">
              <a:rPr lang="en-GB" sz="1200" smtClean="0"/>
              <a:pPr/>
              <a:t>12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2B9571F5-AC8E-4FFB-B0BB-137548DD5D0D}" type="slidenum">
              <a:rPr lang="en-US" sz="1200" smtClean="0"/>
              <a:pPr/>
              <a:t>13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1AE2D5B5-AB5F-431E-B156-BC2FAB4B21E8}" type="slidenum">
              <a:rPr lang="en-GB" sz="1200" smtClean="0"/>
              <a:pPr/>
              <a:t>14</a:t>
            </a:fld>
            <a:endParaRPr lang="en-GB" sz="12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B9266179-BBE8-46DE-951C-0160B0476433}" type="slidenum">
              <a:rPr lang="en-GB" sz="1200" smtClean="0"/>
              <a:pPr/>
              <a:t>15</a:t>
            </a:fld>
            <a:endParaRPr lang="en-GB" sz="12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20BDD2C6-F87F-4880-9912-ABA6C224DA27}" type="slidenum">
              <a:rPr lang="en-US" sz="1200" smtClean="0"/>
              <a:pPr/>
              <a:t>16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9C513656-2234-42C0-B6E2-F7D955D49A16}" type="slidenum">
              <a:rPr lang="en-US" sz="1200" smtClean="0"/>
              <a:pPr/>
              <a:t>17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7CC01C61-BFE4-4182-8EFB-8B3D6BE55850}" type="slidenum">
              <a:rPr lang="en-US" sz="1200" smtClean="0"/>
              <a:pPr/>
              <a:t>18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CBE02FCD-A3C3-4B44-87E6-AA65C9655546}" type="slidenum">
              <a:rPr lang="en-US" sz="1200" smtClean="0"/>
              <a:pPr/>
              <a:t>19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9AD8AD5A-E691-4FFF-A6BF-D76558BE64AD}" type="slidenum">
              <a:rPr lang="en-GB" sz="1200" smtClean="0"/>
              <a:pPr/>
              <a:t>2</a:t>
            </a:fld>
            <a:endParaRPr lang="en-GB" sz="12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5E6E0DC2-111E-44FE-9D39-AC503A6A508F}" type="slidenum">
              <a:rPr lang="en-US" sz="1200" smtClean="0"/>
              <a:pPr/>
              <a:t>20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C17825E1-606C-4665-B212-2E6DD8D1044D}" type="slidenum">
              <a:rPr lang="en-US" sz="1200" smtClean="0"/>
              <a:pPr/>
              <a:t>21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D225D877-7BB9-4C9F-9216-41E7F6AFFFC6}" type="slidenum">
              <a:rPr lang="en-US" sz="1200" smtClean="0"/>
              <a:pPr/>
              <a:t>22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9D2D7ECF-F2CB-4F7F-A9D0-AE8CAEC2DACA}" type="slidenum">
              <a:rPr lang="en-US" sz="1200" smtClean="0"/>
              <a:pPr/>
              <a:t>23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26EFAC29-294A-496B-83C9-AFFAFEF58E0A}" type="slidenum">
              <a:rPr lang="en-US" sz="1200" smtClean="0"/>
              <a:pPr/>
              <a:t>24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D15F2615-7596-4A81-9E30-B2532245A0ED}" type="slidenum">
              <a:rPr lang="en-US" sz="1200" smtClean="0"/>
              <a:pPr/>
              <a:t>25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997EEE68-170C-454F-B6E3-7EF939B9F3E4}" type="slidenum">
              <a:rPr lang="en-US" sz="1200" smtClean="0"/>
              <a:pPr/>
              <a:t>26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EA67FECA-6298-4801-8B6C-DB5778ABD76E}" type="slidenum">
              <a:rPr lang="en-US" sz="1200" smtClean="0"/>
              <a:pPr/>
              <a:t>27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5C5A0612-D68C-4B4C-9C96-5BBF985EB325}" type="slidenum">
              <a:rPr lang="en-US" sz="1200" smtClean="0"/>
              <a:pPr/>
              <a:t>28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2B58EA7C-3EBD-4824-8CC5-A6E0CAFF0D4F}" type="slidenum">
              <a:rPr lang="en-US" sz="1200" smtClean="0"/>
              <a:pPr/>
              <a:t>29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9B65EAFE-A21C-4EF9-BF30-8FC796473D7C}" type="slidenum">
              <a:rPr lang="en-GB" sz="1200" smtClean="0"/>
              <a:pPr/>
              <a:t>3</a:t>
            </a:fld>
            <a:endParaRPr lang="en-GB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F7A3D4A9-DF8C-41F2-9EAD-A4B22B37C721}" type="slidenum">
              <a:rPr lang="en-US" sz="1200" smtClean="0"/>
              <a:pPr/>
              <a:t>30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187392B3-D303-4D0E-9686-48008FDC1C2A}" type="slidenum">
              <a:rPr lang="en-US" sz="1200" smtClean="0"/>
              <a:pPr/>
              <a:t>31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12F24967-694D-4091-81F9-DDDBF4C347D5}" type="slidenum">
              <a:rPr lang="en-US" sz="1200" smtClean="0"/>
              <a:pPr/>
              <a:t>32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3CEDD3BB-2467-4232-A2B1-EB0B63ED89FD}" type="slidenum">
              <a:rPr lang="en-US" sz="1200" smtClean="0"/>
              <a:pPr/>
              <a:t>33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E4DCA8BA-11CC-4246-9FE2-4BA8E81A4875}" type="slidenum">
              <a:rPr lang="en-US" sz="1200" smtClean="0"/>
              <a:pPr/>
              <a:t>34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0F668FEC-1234-4380-9782-8F16B585C8F1}" type="slidenum">
              <a:rPr lang="en-GB" sz="1200" smtClean="0"/>
              <a:pPr/>
              <a:t>35</a:t>
            </a:fld>
            <a:endParaRPr lang="en-GB" sz="1200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 algn="r"/>
            <a:fld id="{D9191773-1099-4CF3-B022-19646DACE3A9}" type="slidenum">
              <a:rPr lang="en-GB" sz="1200"/>
              <a:pPr algn="r"/>
              <a:t>4</a:t>
            </a:fld>
            <a:endParaRPr lang="en-GB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33D6E718-196E-441A-AAFB-3E068F18B9B0}" type="slidenum">
              <a:rPr lang="en-GB" sz="1200" smtClean="0"/>
              <a:pPr/>
              <a:t>5</a:t>
            </a:fld>
            <a:endParaRPr lang="en-GB" sz="12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C9DE0E28-1D1F-4B30-83CB-AE4E092627AD}" type="slidenum">
              <a:rPr lang="en-US" sz="1200" smtClean="0"/>
              <a:pPr/>
              <a:t>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D09145B1-5634-480A-B50E-1B646B8E25D2}" type="slidenum">
              <a:rPr lang="en-GB" sz="1200" smtClean="0"/>
              <a:pPr/>
              <a:t>7</a:t>
            </a:fld>
            <a:endParaRPr lang="en-GB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05CBD717-9C26-42EC-97C7-0F884D02622E}" type="slidenum">
              <a:rPr lang="en-GB" sz="1200" smtClean="0"/>
              <a:pPr/>
              <a:t>8</a:t>
            </a:fld>
            <a:endParaRPr lang="en-GB" sz="120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fld id="{AC470703-CBEB-445A-A0C5-F91D12CF2BB3}" type="slidenum">
              <a:rPr lang="en-GB" sz="1200" smtClean="0"/>
              <a:pPr/>
              <a:t>9</a:t>
            </a:fld>
            <a:endParaRPr lang="en-GB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3AC55-B736-4664-901D-CABE92F272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4330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77D1C-4E16-4C43-9F23-D42DA82B43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4637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739BC-2D52-4181-958B-655270AB05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463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969E1-0817-4134-9B2C-744507649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039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35505-B54F-433D-8FAA-1076A19BF4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8258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5C74C-8C12-405F-8FAC-E942955616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8936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9E670-4BD1-4E53-8FA7-D895D7C42E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073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1BB30-F5CE-4E18-8738-6AA6771E1E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1884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EA5FA-78B1-436F-BAF0-9AD4C129A9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80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45A1B-88C8-4BAB-BDCE-EF3042C929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86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4CBFF-672D-4E03-8747-F4765D1603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59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solidFill>
                  <a:schemeClr val="tx1"/>
                </a:solidFill>
                <a:latin typeface="Times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latin typeface="Times" charset="0"/>
                <a:cs typeface="+mn-cs"/>
              </a:defRPr>
            </a:lvl1pPr>
          </a:lstStyle>
          <a:p>
            <a:pPr>
              <a:defRPr/>
            </a:pPr>
            <a:fld id="{66AEBFEC-48BC-41FD-B63B-8FCF214831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7"/>
          <p:cNvSpPr txBox="1">
            <a:spLocks noChangeArrowheads="1"/>
          </p:cNvSpPr>
          <p:nvPr/>
        </p:nvSpPr>
        <p:spPr bwMode="auto">
          <a:xfrm>
            <a:off x="304800" y="361950"/>
            <a:ext cx="8515672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3200" dirty="0">
                <a:solidFill>
                  <a:srgbClr val="FFFFFF"/>
                </a:solidFill>
                <a:latin typeface="Times" charset="0"/>
                <a:cs typeface="+mn-cs"/>
              </a:rPr>
              <a:t>IMPERIAL COLLEGE</a:t>
            </a:r>
          </a:p>
          <a:p>
            <a:pPr eaLnBrk="0" hangingPunct="0">
              <a:defRPr/>
            </a:pPr>
            <a:r>
              <a:rPr lang="en-GB" sz="3200" dirty="0">
                <a:solidFill>
                  <a:schemeClr val="accent2"/>
                </a:solidFill>
                <a:latin typeface="Times" charset="0"/>
                <a:cs typeface="+mn-cs"/>
              </a:rPr>
              <a:t>LONDON</a:t>
            </a:r>
          </a:p>
          <a:p>
            <a:pPr algn="ctr" eaLnBrk="0" hangingPunct="0">
              <a:defRPr/>
            </a:pPr>
            <a:endParaRPr lang="en-GB" sz="3200" dirty="0">
              <a:latin typeface="Times" charset="0"/>
              <a:cs typeface="+mn-cs"/>
            </a:endParaRPr>
          </a:p>
          <a:p>
            <a:pPr algn="ctr" eaLnBrk="0" hangingPunct="0">
              <a:defRPr/>
            </a:pPr>
            <a:r>
              <a:rPr lang="en-GB" sz="3200" b="0" dirty="0" smtClean="0">
                <a:latin typeface="Arial" pitchFamily="34" charset="0"/>
                <a:cs typeface="Arial" pitchFamily="34" charset="0"/>
              </a:rPr>
              <a:t>GE</a:t>
            </a:r>
          </a:p>
          <a:p>
            <a:pPr algn="ctr" eaLnBrk="0" hangingPunct="0">
              <a:defRPr/>
            </a:pPr>
            <a:endParaRPr lang="en-GB" sz="3200" b="0" dirty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GB" sz="4400" b="0" dirty="0">
                <a:latin typeface="Arial" pitchFamily="34" charset="0"/>
                <a:cs typeface="Arial" pitchFamily="34" charset="0"/>
              </a:rPr>
              <a:t>Overview of Endocrinology 2</a:t>
            </a:r>
          </a:p>
          <a:p>
            <a:pPr algn="ctr" eaLnBrk="0" hangingPunct="0">
              <a:defRPr/>
            </a:pPr>
            <a:endParaRPr lang="en-GB" sz="3200" b="0" dirty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GB" sz="3200" b="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Dr </a:t>
            </a:r>
            <a:r>
              <a:rPr lang="en-GB" sz="3200" b="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Jeannie Todd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/>
          <p:cNvSpPr txBox="1">
            <a:spLocks noChangeArrowheads="1"/>
          </p:cNvSpPr>
          <p:nvPr/>
        </p:nvSpPr>
        <p:spPr bwMode="auto">
          <a:xfrm>
            <a:off x="142875" y="785813"/>
            <a:ext cx="90011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eaLnBrk="0" hangingPunct="0">
              <a:buFontTx/>
              <a:buAutoNum type="arabicPeriod" startAt="2"/>
              <a:defRPr/>
            </a:pPr>
            <a:r>
              <a:rPr lang="en-GB" sz="2400" dirty="0">
                <a:latin typeface="Times" charset="0"/>
                <a:cs typeface="+mn-cs"/>
              </a:rPr>
              <a:t>Steroid hormones e.g. </a:t>
            </a:r>
            <a:r>
              <a:rPr lang="en-GB" sz="2400" dirty="0" err="1">
                <a:latin typeface="Times" charset="0"/>
                <a:cs typeface="+mn-cs"/>
              </a:rPr>
              <a:t>Cortisol</a:t>
            </a:r>
            <a:endParaRPr lang="en-GB" sz="2400" dirty="0">
              <a:latin typeface="Times" charset="0"/>
              <a:cs typeface="+mn-cs"/>
            </a:endParaRPr>
          </a:p>
          <a:p>
            <a:pPr marL="342900" indent="-342900" eaLnBrk="0" hangingPunct="0">
              <a:defRPr/>
            </a:pPr>
            <a:r>
              <a:rPr lang="en-GB" sz="1800" dirty="0">
                <a:solidFill>
                  <a:schemeClr val="bg1"/>
                </a:solidFill>
                <a:latin typeface="Times" charset="0"/>
                <a:cs typeface="+mn-cs"/>
              </a:rPr>
              <a:t>- Cholesterol undergoes series of modifications by </a:t>
            </a:r>
            <a:r>
              <a:rPr lang="en-GB" sz="1800" dirty="0" err="1">
                <a:solidFill>
                  <a:schemeClr val="bg1"/>
                </a:solidFill>
                <a:latin typeface="Times" charset="0"/>
                <a:cs typeface="+mn-cs"/>
              </a:rPr>
              <a:t>cytochrome</a:t>
            </a:r>
            <a:r>
              <a:rPr lang="en-GB" sz="1800" dirty="0">
                <a:solidFill>
                  <a:schemeClr val="bg1"/>
                </a:solidFill>
                <a:latin typeface="Times" charset="0"/>
                <a:cs typeface="+mn-cs"/>
              </a:rPr>
              <a:t> P450</a:t>
            </a:r>
          </a:p>
          <a:p>
            <a:pPr marL="342900" indent="-342900" eaLnBrk="0" hangingPunct="0">
              <a:defRPr/>
            </a:pPr>
            <a:r>
              <a:rPr lang="en-GB" sz="1800" dirty="0">
                <a:solidFill>
                  <a:schemeClr val="bg1"/>
                </a:solidFill>
                <a:latin typeface="Times" charset="0"/>
                <a:cs typeface="+mn-cs"/>
              </a:rPr>
              <a:t>-Once mature hormone </a:t>
            </a:r>
            <a:r>
              <a:rPr lang="en-GB" sz="1800" dirty="0" err="1">
                <a:solidFill>
                  <a:schemeClr val="bg1"/>
                </a:solidFill>
                <a:latin typeface="Times" charset="0"/>
                <a:cs typeface="+mn-cs"/>
              </a:rPr>
              <a:t>cortisol</a:t>
            </a:r>
            <a:r>
              <a:rPr lang="en-GB" sz="1800" dirty="0">
                <a:solidFill>
                  <a:schemeClr val="bg1"/>
                </a:solidFill>
                <a:latin typeface="Times" charset="0"/>
                <a:cs typeface="+mn-cs"/>
              </a:rPr>
              <a:t> produced, it can freely diffuse across the cell membrane into the circulation</a:t>
            </a: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250825" y="2565400"/>
            <a:ext cx="8713788" cy="4103688"/>
          </a:xfrm>
          <a:prstGeom prst="rect">
            <a:avLst/>
          </a:prstGeom>
          <a:solidFill>
            <a:srgbClr val="FF9999"/>
          </a:solidFill>
          <a:ln w="9525">
            <a:solidFill>
              <a:srgbClr val="4D4D4D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GB"/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7137400" y="2573338"/>
            <a:ext cx="1844675" cy="4095750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2051050" y="2573338"/>
            <a:ext cx="4826000" cy="41036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270" name="Oval 8"/>
          <p:cNvSpPr>
            <a:spLocks noChangeArrowheads="1"/>
          </p:cNvSpPr>
          <p:nvPr/>
        </p:nvSpPr>
        <p:spPr bwMode="auto">
          <a:xfrm>
            <a:off x="611188" y="4329113"/>
            <a:ext cx="71437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271" name="Oval 9"/>
          <p:cNvSpPr>
            <a:spLocks noChangeArrowheads="1"/>
          </p:cNvSpPr>
          <p:nvPr/>
        </p:nvSpPr>
        <p:spPr bwMode="auto">
          <a:xfrm>
            <a:off x="900113" y="4473575"/>
            <a:ext cx="71437" cy="714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272" name="Oval 10"/>
          <p:cNvSpPr>
            <a:spLocks noChangeArrowheads="1"/>
          </p:cNvSpPr>
          <p:nvPr/>
        </p:nvSpPr>
        <p:spPr bwMode="auto">
          <a:xfrm>
            <a:off x="900113" y="4618038"/>
            <a:ext cx="71437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273" name="Oval 11"/>
          <p:cNvSpPr>
            <a:spLocks noChangeArrowheads="1"/>
          </p:cNvSpPr>
          <p:nvPr/>
        </p:nvSpPr>
        <p:spPr bwMode="auto">
          <a:xfrm>
            <a:off x="1044575" y="4329113"/>
            <a:ext cx="71438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274" name="Oval 12"/>
          <p:cNvSpPr>
            <a:spLocks noChangeArrowheads="1"/>
          </p:cNvSpPr>
          <p:nvPr/>
        </p:nvSpPr>
        <p:spPr bwMode="auto">
          <a:xfrm>
            <a:off x="1189038" y="4471988"/>
            <a:ext cx="71437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275" name="Oval 13"/>
          <p:cNvSpPr>
            <a:spLocks noChangeArrowheads="1"/>
          </p:cNvSpPr>
          <p:nvPr/>
        </p:nvSpPr>
        <p:spPr bwMode="auto">
          <a:xfrm>
            <a:off x="1333500" y="4329113"/>
            <a:ext cx="71438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276" name="Freeform 15"/>
          <p:cNvSpPr>
            <a:spLocks/>
          </p:cNvSpPr>
          <p:nvPr/>
        </p:nvSpPr>
        <p:spPr bwMode="auto">
          <a:xfrm>
            <a:off x="1835150" y="2565400"/>
            <a:ext cx="431800" cy="4013200"/>
          </a:xfrm>
          <a:custGeom>
            <a:avLst/>
            <a:gdLst>
              <a:gd name="T0" fmla="*/ 2147483647 w 270"/>
              <a:gd name="T1" fmla="*/ 0 h 2623"/>
              <a:gd name="T2" fmla="*/ 2147483647 w 270"/>
              <a:gd name="T3" fmla="*/ 2147483647 h 2623"/>
              <a:gd name="T4" fmla="*/ 2147483647 w 270"/>
              <a:gd name="T5" fmla="*/ 2147483647 h 2623"/>
              <a:gd name="T6" fmla="*/ 2147483647 w 270"/>
              <a:gd name="T7" fmla="*/ 2147483647 h 2623"/>
              <a:gd name="T8" fmla="*/ 2147483647 w 270"/>
              <a:gd name="T9" fmla="*/ 2147483647 h 2623"/>
              <a:gd name="T10" fmla="*/ 2147483647 w 270"/>
              <a:gd name="T11" fmla="*/ 2147483647 h 2623"/>
              <a:gd name="T12" fmla="*/ 2147483647 w 270"/>
              <a:gd name="T13" fmla="*/ 2147483647 h 2623"/>
              <a:gd name="T14" fmla="*/ 0 w 270"/>
              <a:gd name="T15" fmla="*/ 2147483647 h 2623"/>
              <a:gd name="T16" fmla="*/ 2147483647 w 270"/>
              <a:gd name="T17" fmla="*/ 2147483647 h 2623"/>
              <a:gd name="T18" fmla="*/ 2147483647 w 270"/>
              <a:gd name="T19" fmla="*/ 2147483647 h 2623"/>
              <a:gd name="T20" fmla="*/ 2147483647 w 270"/>
              <a:gd name="T21" fmla="*/ 2147483647 h 2623"/>
              <a:gd name="T22" fmla="*/ 2147483647 w 270"/>
              <a:gd name="T23" fmla="*/ 2147483647 h 2623"/>
              <a:gd name="T24" fmla="*/ 2147483647 w 270"/>
              <a:gd name="T25" fmla="*/ 2147483647 h 2623"/>
              <a:gd name="T26" fmla="*/ 2147483647 w 270"/>
              <a:gd name="T27" fmla="*/ 2147483647 h 2623"/>
              <a:gd name="T28" fmla="*/ 2147483647 w 270"/>
              <a:gd name="T29" fmla="*/ 2147483647 h 2623"/>
              <a:gd name="T30" fmla="*/ 2147483647 w 270"/>
              <a:gd name="T31" fmla="*/ 2147483647 h 2623"/>
              <a:gd name="T32" fmla="*/ 2147483647 w 270"/>
              <a:gd name="T33" fmla="*/ 2147483647 h 2623"/>
              <a:gd name="T34" fmla="*/ 2147483647 w 270"/>
              <a:gd name="T35" fmla="*/ 2147483647 h 2623"/>
              <a:gd name="T36" fmla="*/ 2147483647 w 270"/>
              <a:gd name="T37" fmla="*/ 2147483647 h 2623"/>
              <a:gd name="T38" fmla="*/ 2147483647 w 270"/>
              <a:gd name="T39" fmla="*/ 2147483647 h 2623"/>
              <a:gd name="T40" fmla="*/ 2147483647 w 270"/>
              <a:gd name="T41" fmla="*/ 2147483647 h 2623"/>
              <a:gd name="T42" fmla="*/ 2147483647 w 270"/>
              <a:gd name="T43" fmla="*/ 0 h 262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70"/>
              <a:gd name="T67" fmla="*/ 0 h 2623"/>
              <a:gd name="T68" fmla="*/ 270 w 270"/>
              <a:gd name="T69" fmla="*/ 2623 h 262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70" h="2623">
                <a:moveTo>
                  <a:pt x="148" y="0"/>
                </a:moveTo>
                <a:cubicBezTo>
                  <a:pt x="140" y="54"/>
                  <a:pt x="120" y="103"/>
                  <a:pt x="109" y="156"/>
                </a:cubicBezTo>
                <a:cubicBezTo>
                  <a:pt x="106" y="169"/>
                  <a:pt x="104" y="182"/>
                  <a:pt x="101" y="195"/>
                </a:cubicBezTo>
                <a:cubicBezTo>
                  <a:pt x="96" y="216"/>
                  <a:pt x="85" y="257"/>
                  <a:pt x="85" y="257"/>
                </a:cubicBezTo>
                <a:cubicBezTo>
                  <a:pt x="78" y="332"/>
                  <a:pt x="85" y="321"/>
                  <a:pt x="70" y="366"/>
                </a:cubicBezTo>
                <a:cubicBezTo>
                  <a:pt x="65" y="382"/>
                  <a:pt x="54" y="413"/>
                  <a:pt x="54" y="413"/>
                </a:cubicBezTo>
                <a:cubicBezTo>
                  <a:pt x="46" y="481"/>
                  <a:pt x="32" y="547"/>
                  <a:pt x="23" y="615"/>
                </a:cubicBezTo>
                <a:cubicBezTo>
                  <a:pt x="18" y="753"/>
                  <a:pt x="12" y="841"/>
                  <a:pt x="0" y="965"/>
                </a:cubicBezTo>
                <a:cubicBezTo>
                  <a:pt x="2" y="1173"/>
                  <a:pt x="0" y="1380"/>
                  <a:pt x="7" y="1588"/>
                </a:cubicBezTo>
                <a:cubicBezTo>
                  <a:pt x="8" y="1613"/>
                  <a:pt x="31" y="1658"/>
                  <a:pt x="31" y="1658"/>
                </a:cubicBezTo>
                <a:cubicBezTo>
                  <a:pt x="36" y="1761"/>
                  <a:pt x="32" y="1826"/>
                  <a:pt x="62" y="1915"/>
                </a:cubicBezTo>
                <a:cubicBezTo>
                  <a:pt x="66" y="2098"/>
                  <a:pt x="31" y="2199"/>
                  <a:pt x="101" y="2335"/>
                </a:cubicBezTo>
                <a:cubicBezTo>
                  <a:pt x="104" y="2382"/>
                  <a:pt x="99" y="2429"/>
                  <a:pt x="109" y="2475"/>
                </a:cubicBezTo>
                <a:cubicBezTo>
                  <a:pt x="111" y="2483"/>
                  <a:pt x="126" y="2478"/>
                  <a:pt x="132" y="2483"/>
                </a:cubicBezTo>
                <a:cubicBezTo>
                  <a:pt x="139" y="2489"/>
                  <a:pt x="147" y="2497"/>
                  <a:pt x="148" y="2506"/>
                </a:cubicBezTo>
                <a:cubicBezTo>
                  <a:pt x="152" y="2545"/>
                  <a:pt x="148" y="2584"/>
                  <a:pt x="148" y="2623"/>
                </a:cubicBezTo>
                <a:cubicBezTo>
                  <a:pt x="155" y="2554"/>
                  <a:pt x="163" y="2536"/>
                  <a:pt x="202" y="2483"/>
                </a:cubicBezTo>
                <a:cubicBezTo>
                  <a:pt x="212" y="2453"/>
                  <a:pt x="233" y="2449"/>
                  <a:pt x="249" y="2421"/>
                </a:cubicBezTo>
                <a:cubicBezTo>
                  <a:pt x="264" y="2396"/>
                  <a:pt x="270" y="2370"/>
                  <a:pt x="257" y="2413"/>
                </a:cubicBezTo>
                <a:cubicBezTo>
                  <a:pt x="171" y="2398"/>
                  <a:pt x="163" y="2334"/>
                  <a:pt x="163" y="2250"/>
                </a:cubicBezTo>
                <a:cubicBezTo>
                  <a:pt x="163" y="2045"/>
                  <a:pt x="163" y="1840"/>
                  <a:pt x="163" y="1635"/>
                </a:cubicBezTo>
                <a:lnTo>
                  <a:pt x="148" y="0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77" name="Oval 16"/>
          <p:cNvSpPr>
            <a:spLocks noChangeArrowheads="1"/>
          </p:cNvSpPr>
          <p:nvPr/>
        </p:nvSpPr>
        <p:spPr bwMode="auto">
          <a:xfrm rot="-378257">
            <a:off x="1914525" y="5588000"/>
            <a:ext cx="71438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278" name="Oval 17"/>
          <p:cNvSpPr>
            <a:spLocks noChangeArrowheads="1"/>
          </p:cNvSpPr>
          <p:nvPr/>
        </p:nvSpPr>
        <p:spPr bwMode="auto">
          <a:xfrm rot="-144091">
            <a:off x="1800225" y="4221163"/>
            <a:ext cx="71438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279" name="Oval 18"/>
          <p:cNvSpPr>
            <a:spLocks noChangeArrowheads="1"/>
          </p:cNvSpPr>
          <p:nvPr/>
        </p:nvSpPr>
        <p:spPr bwMode="auto">
          <a:xfrm rot="513909">
            <a:off x="1871663" y="2754313"/>
            <a:ext cx="71437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280" name="Freeform 19"/>
          <p:cNvSpPr>
            <a:spLocks/>
          </p:cNvSpPr>
          <p:nvPr/>
        </p:nvSpPr>
        <p:spPr bwMode="auto">
          <a:xfrm>
            <a:off x="6683375" y="2528888"/>
            <a:ext cx="544513" cy="4140200"/>
          </a:xfrm>
          <a:custGeom>
            <a:avLst/>
            <a:gdLst>
              <a:gd name="T0" fmla="*/ 2147483647 w 343"/>
              <a:gd name="T1" fmla="*/ 2147483647 h 2662"/>
              <a:gd name="T2" fmla="*/ 2147483647 w 343"/>
              <a:gd name="T3" fmla="*/ 2147483647 h 2662"/>
              <a:gd name="T4" fmla="*/ 2147483647 w 343"/>
              <a:gd name="T5" fmla="*/ 2147483647 h 2662"/>
              <a:gd name="T6" fmla="*/ 2147483647 w 343"/>
              <a:gd name="T7" fmla="*/ 2147483647 h 2662"/>
              <a:gd name="T8" fmla="*/ 2147483647 w 343"/>
              <a:gd name="T9" fmla="*/ 2147483647 h 2662"/>
              <a:gd name="T10" fmla="*/ 2147483647 w 343"/>
              <a:gd name="T11" fmla="*/ 2147483647 h 2662"/>
              <a:gd name="T12" fmla="*/ 2147483647 w 343"/>
              <a:gd name="T13" fmla="*/ 2147483647 h 2662"/>
              <a:gd name="T14" fmla="*/ 2147483647 w 343"/>
              <a:gd name="T15" fmla="*/ 2147483647 h 2662"/>
              <a:gd name="T16" fmla="*/ 2147483647 w 343"/>
              <a:gd name="T17" fmla="*/ 2147483647 h 2662"/>
              <a:gd name="T18" fmla="*/ 2147483647 w 343"/>
              <a:gd name="T19" fmla="*/ 2147483647 h 2662"/>
              <a:gd name="T20" fmla="*/ 2147483647 w 343"/>
              <a:gd name="T21" fmla="*/ 2147483647 h 2662"/>
              <a:gd name="T22" fmla="*/ 2147483647 w 343"/>
              <a:gd name="T23" fmla="*/ 2147483647 h 2662"/>
              <a:gd name="T24" fmla="*/ 2147483647 w 343"/>
              <a:gd name="T25" fmla="*/ 2147483647 h 2662"/>
              <a:gd name="T26" fmla="*/ 2147483647 w 343"/>
              <a:gd name="T27" fmla="*/ 2147483647 h 2662"/>
              <a:gd name="T28" fmla="*/ 2147483647 w 343"/>
              <a:gd name="T29" fmla="*/ 2147483647 h 2662"/>
              <a:gd name="T30" fmla="*/ 2147483647 w 343"/>
              <a:gd name="T31" fmla="*/ 2147483647 h 2662"/>
              <a:gd name="T32" fmla="*/ 2147483647 w 343"/>
              <a:gd name="T33" fmla="*/ 2147483647 h 2662"/>
              <a:gd name="T34" fmla="*/ 2147483647 w 343"/>
              <a:gd name="T35" fmla="*/ 2147483647 h 2662"/>
              <a:gd name="T36" fmla="*/ 2147483647 w 343"/>
              <a:gd name="T37" fmla="*/ 2147483647 h 2662"/>
              <a:gd name="T38" fmla="*/ 2147483647 w 343"/>
              <a:gd name="T39" fmla="*/ 2147483647 h 2662"/>
              <a:gd name="T40" fmla="*/ 2147483647 w 343"/>
              <a:gd name="T41" fmla="*/ 2147483647 h 2662"/>
              <a:gd name="T42" fmla="*/ 2147483647 w 343"/>
              <a:gd name="T43" fmla="*/ 2147483647 h 2662"/>
              <a:gd name="T44" fmla="*/ 2147483647 w 343"/>
              <a:gd name="T45" fmla="*/ 2147483647 h 2662"/>
              <a:gd name="T46" fmla="*/ 2147483647 w 343"/>
              <a:gd name="T47" fmla="*/ 2147483647 h 2662"/>
              <a:gd name="T48" fmla="*/ 2147483647 w 343"/>
              <a:gd name="T49" fmla="*/ 2147483647 h 2662"/>
              <a:gd name="T50" fmla="*/ 2147483647 w 343"/>
              <a:gd name="T51" fmla="*/ 2147483647 h 2662"/>
              <a:gd name="T52" fmla="*/ 2147483647 w 343"/>
              <a:gd name="T53" fmla="*/ 2147483647 h 2662"/>
              <a:gd name="T54" fmla="*/ 2147483647 w 343"/>
              <a:gd name="T55" fmla="*/ 2147483647 h 2662"/>
              <a:gd name="T56" fmla="*/ 2147483647 w 343"/>
              <a:gd name="T57" fmla="*/ 2147483647 h 2662"/>
              <a:gd name="T58" fmla="*/ 2147483647 w 343"/>
              <a:gd name="T59" fmla="*/ 2147483647 h 266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43"/>
              <a:gd name="T91" fmla="*/ 0 h 2662"/>
              <a:gd name="T92" fmla="*/ 343 w 343"/>
              <a:gd name="T93" fmla="*/ 2662 h 266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43" h="2662">
                <a:moveTo>
                  <a:pt x="281" y="26"/>
                </a:moveTo>
                <a:cubicBezTo>
                  <a:pt x="275" y="97"/>
                  <a:pt x="283" y="148"/>
                  <a:pt x="234" y="197"/>
                </a:cubicBezTo>
                <a:cubicBezTo>
                  <a:pt x="209" y="273"/>
                  <a:pt x="253" y="134"/>
                  <a:pt x="218" y="322"/>
                </a:cubicBezTo>
                <a:cubicBezTo>
                  <a:pt x="216" y="331"/>
                  <a:pt x="207" y="337"/>
                  <a:pt x="203" y="345"/>
                </a:cubicBezTo>
                <a:cubicBezTo>
                  <a:pt x="196" y="360"/>
                  <a:pt x="192" y="376"/>
                  <a:pt x="187" y="392"/>
                </a:cubicBezTo>
                <a:cubicBezTo>
                  <a:pt x="184" y="400"/>
                  <a:pt x="179" y="415"/>
                  <a:pt x="179" y="415"/>
                </a:cubicBezTo>
                <a:cubicBezTo>
                  <a:pt x="177" y="428"/>
                  <a:pt x="167" y="496"/>
                  <a:pt x="164" y="509"/>
                </a:cubicBezTo>
                <a:cubicBezTo>
                  <a:pt x="153" y="554"/>
                  <a:pt x="129" y="588"/>
                  <a:pt x="117" y="633"/>
                </a:cubicBezTo>
                <a:cubicBezTo>
                  <a:pt x="120" y="989"/>
                  <a:pt x="0" y="1331"/>
                  <a:pt x="148" y="1637"/>
                </a:cubicBezTo>
                <a:cubicBezTo>
                  <a:pt x="151" y="1692"/>
                  <a:pt x="150" y="1747"/>
                  <a:pt x="156" y="1801"/>
                </a:cubicBezTo>
                <a:cubicBezTo>
                  <a:pt x="159" y="1830"/>
                  <a:pt x="179" y="1871"/>
                  <a:pt x="187" y="1902"/>
                </a:cubicBezTo>
                <a:cubicBezTo>
                  <a:pt x="192" y="2019"/>
                  <a:pt x="180" y="2042"/>
                  <a:pt x="203" y="2120"/>
                </a:cubicBezTo>
                <a:cubicBezTo>
                  <a:pt x="208" y="2136"/>
                  <a:pt x="213" y="2151"/>
                  <a:pt x="218" y="2167"/>
                </a:cubicBezTo>
                <a:cubicBezTo>
                  <a:pt x="223" y="2182"/>
                  <a:pt x="234" y="2213"/>
                  <a:pt x="234" y="2213"/>
                </a:cubicBezTo>
                <a:cubicBezTo>
                  <a:pt x="244" y="2280"/>
                  <a:pt x="264" y="2342"/>
                  <a:pt x="281" y="2408"/>
                </a:cubicBezTo>
                <a:cubicBezTo>
                  <a:pt x="289" y="2532"/>
                  <a:pt x="276" y="2483"/>
                  <a:pt x="304" y="2564"/>
                </a:cubicBezTo>
                <a:cubicBezTo>
                  <a:pt x="312" y="2587"/>
                  <a:pt x="320" y="2611"/>
                  <a:pt x="327" y="2634"/>
                </a:cubicBezTo>
                <a:cubicBezTo>
                  <a:pt x="329" y="2642"/>
                  <a:pt x="343" y="2656"/>
                  <a:pt x="335" y="2657"/>
                </a:cubicBezTo>
                <a:cubicBezTo>
                  <a:pt x="255" y="2662"/>
                  <a:pt x="174" y="2652"/>
                  <a:pt x="94" y="2649"/>
                </a:cubicBezTo>
                <a:cubicBezTo>
                  <a:pt x="91" y="2400"/>
                  <a:pt x="93" y="2151"/>
                  <a:pt x="86" y="1902"/>
                </a:cubicBezTo>
                <a:cubicBezTo>
                  <a:pt x="85" y="1881"/>
                  <a:pt x="70" y="1840"/>
                  <a:pt x="70" y="1840"/>
                </a:cubicBezTo>
                <a:cubicBezTo>
                  <a:pt x="56" y="1728"/>
                  <a:pt x="44" y="1609"/>
                  <a:pt x="63" y="1497"/>
                </a:cubicBezTo>
                <a:cubicBezTo>
                  <a:pt x="67" y="1474"/>
                  <a:pt x="88" y="1457"/>
                  <a:pt x="94" y="1435"/>
                </a:cubicBezTo>
                <a:cubicBezTo>
                  <a:pt x="106" y="1389"/>
                  <a:pt x="109" y="1340"/>
                  <a:pt x="125" y="1295"/>
                </a:cubicBezTo>
                <a:cubicBezTo>
                  <a:pt x="120" y="1199"/>
                  <a:pt x="119" y="1102"/>
                  <a:pt x="102" y="1007"/>
                </a:cubicBezTo>
                <a:cubicBezTo>
                  <a:pt x="104" y="912"/>
                  <a:pt x="88" y="770"/>
                  <a:pt x="125" y="665"/>
                </a:cubicBezTo>
                <a:cubicBezTo>
                  <a:pt x="117" y="639"/>
                  <a:pt x="110" y="613"/>
                  <a:pt x="102" y="587"/>
                </a:cubicBezTo>
                <a:cubicBezTo>
                  <a:pt x="100" y="579"/>
                  <a:pt x="94" y="563"/>
                  <a:pt x="94" y="563"/>
                </a:cubicBezTo>
                <a:cubicBezTo>
                  <a:pt x="97" y="392"/>
                  <a:pt x="61" y="216"/>
                  <a:pt x="102" y="50"/>
                </a:cubicBezTo>
                <a:cubicBezTo>
                  <a:pt x="114" y="0"/>
                  <a:pt x="308" y="119"/>
                  <a:pt x="281" y="26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81" name="Freeform 20"/>
          <p:cNvSpPr>
            <a:spLocks/>
          </p:cNvSpPr>
          <p:nvPr/>
        </p:nvSpPr>
        <p:spPr bwMode="auto">
          <a:xfrm>
            <a:off x="6865938" y="2570163"/>
            <a:ext cx="450850" cy="3700462"/>
          </a:xfrm>
          <a:custGeom>
            <a:avLst/>
            <a:gdLst>
              <a:gd name="T0" fmla="*/ 2147483647 w 244"/>
              <a:gd name="T1" fmla="*/ 0 h 2331"/>
              <a:gd name="T2" fmla="*/ 2147483647 w 244"/>
              <a:gd name="T3" fmla="*/ 2147483647 h 2331"/>
              <a:gd name="T4" fmla="*/ 2147483647 w 244"/>
              <a:gd name="T5" fmla="*/ 2147483647 h 2331"/>
              <a:gd name="T6" fmla="*/ 2147483647 w 244"/>
              <a:gd name="T7" fmla="*/ 2147483647 h 2331"/>
              <a:gd name="T8" fmla="*/ 2147483647 w 244"/>
              <a:gd name="T9" fmla="*/ 2147483647 h 2331"/>
              <a:gd name="T10" fmla="*/ 2147483647 w 244"/>
              <a:gd name="T11" fmla="*/ 2147483647 h 2331"/>
              <a:gd name="T12" fmla="*/ 2147483647 w 244"/>
              <a:gd name="T13" fmla="*/ 2147483647 h 2331"/>
              <a:gd name="T14" fmla="*/ 2147483647 w 244"/>
              <a:gd name="T15" fmla="*/ 2147483647 h 2331"/>
              <a:gd name="T16" fmla="*/ 2147483647 w 244"/>
              <a:gd name="T17" fmla="*/ 2147483647 h 2331"/>
              <a:gd name="T18" fmla="*/ 2147483647 w 244"/>
              <a:gd name="T19" fmla="*/ 2147483647 h 2331"/>
              <a:gd name="T20" fmla="*/ 2147483647 w 244"/>
              <a:gd name="T21" fmla="*/ 2147483647 h 2331"/>
              <a:gd name="T22" fmla="*/ 2147483647 w 244"/>
              <a:gd name="T23" fmla="*/ 2147483647 h 2331"/>
              <a:gd name="T24" fmla="*/ 2147483647 w 244"/>
              <a:gd name="T25" fmla="*/ 2147483647 h 2331"/>
              <a:gd name="T26" fmla="*/ 2147483647 w 244"/>
              <a:gd name="T27" fmla="*/ 2147483647 h 2331"/>
              <a:gd name="T28" fmla="*/ 2147483647 w 244"/>
              <a:gd name="T29" fmla="*/ 2147483647 h 2331"/>
              <a:gd name="T30" fmla="*/ 2147483647 w 244"/>
              <a:gd name="T31" fmla="*/ 2147483647 h 2331"/>
              <a:gd name="T32" fmla="*/ 2147483647 w 244"/>
              <a:gd name="T33" fmla="*/ 2147483647 h 2331"/>
              <a:gd name="T34" fmla="*/ 2147483647 w 244"/>
              <a:gd name="T35" fmla="*/ 2147483647 h 2331"/>
              <a:gd name="T36" fmla="*/ 2147483647 w 244"/>
              <a:gd name="T37" fmla="*/ 2147483647 h 2331"/>
              <a:gd name="T38" fmla="*/ 2147483647 w 244"/>
              <a:gd name="T39" fmla="*/ 2147483647 h 2331"/>
              <a:gd name="T40" fmla="*/ 2147483647 w 244"/>
              <a:gd name="T41" fmla="*/ 0 h 233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44"/>
              <a:gd name="T64" fmla="*/ 0 h 2331"/>
              <a:gd name="T65" fmla="*/ 244 w 244"/>
              <a:gd name="T66" fmla="*/ 2331 h 233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44" h="2331">
                <a:moveTo>
                  <a:pt x="150" y="0"/>
                </a:moveTo>
                <a:cubicBezTo>
                  <a:pt x="144" y="96"/>
                  <a:pt x="149" y="123"/>
                  <a:pt x="104" y="195"/>
                </a:cubicBezTo>
                <a:cubicBezTo>
                  <a:pt x="75" y="337"/>
                  <a:pt x="21" y="471"/>
                  <a:pt x="3" y="615"/>
                </a:cubicBezTo>
                <a:cubicBezTo>
                  <a:pt x="5" y="934"/>
                  <a:pt x="0" y="1253"/>
                  <a:pt x="10" y="1572"/>
                </a:cubicBezTo>
                <a:cubicBezTo>
                  <a:pt x="10" y="1580"/>
                  <a:pt x="33" y="1572"/>
                  <a:pt x="34" y="1580"/>
                </a:cubicBezTo>
                <a:cubicBezTo>
                  <a:pt x="59" y="1725"/>
                  <a:pt x="35" y="1766"/>
                  <a:pt x="73" y="1876"/>
                </a:cubicBezTo>
                <a:cubicBezTo>
                  <a:pt x="75" y="1949"/>
                  <a:pt x="75" y="2021"/>
                  <a:pt x="80" y="2094"/>
                </a:cubicBezTo>
                <a:cubicBezTo>
                  <a:pt x="82" y="2121"/>
                  <a:pt x="119" y="2164"/>
                  <a:pt x="119" y="2164"/>
                </a:cubicBezTo>
                <a:cubicBezTo>
                  <a:pt x="122" y="2193"/>
                  <a:pt x="119" y="2222"/>
                  <a:pt x="127" y="2250"/>
                </a:cubicBezTo>
                <a:cubicBezTo>
                  <a:pt x="132" y="2268"/>
                  <a:pt x="158" y="2296"/>
                  <a:pt x="158" y="2296"/>
                </a:cubicBezTo>
                <a:cubicBezTo>
                  <a:pt x="161" y="2306"/>
                  <a:pt x="156" y="2322"/>
                  <a:pt x="166" y="2327"/>
                </a:cubicBezTo>
                <a:cubicBezTo>
                  <a:pt x="173" y="2331"/>
                  <a:pt x="173" y="2312"/>
                  <a:pt x="174" y="2304"/>
                </a:cubicBezTo>
                <a:cubicBezTo>
                  <a:pt x="178" y="2271"/>
                  <a:pt x="178" y="2237"/>
                  <a:pt x="182" y="2203"/>
                </a:cubicBezTo>
                <a:cubicBezTo>
                  <a:pt x="185" y="2177"/>
                  <a:pt x="197" y="2149"/>
                  <a:pt x="205" y="2125"/>
                </a:cubicBezTo>
                <a:cubicBezTo>
                  <a:pt x="208" y="2029"/>
                  <a:pt x="208" y="1933"/>
                  <a:pt x="213" y="1837"/>
                </a:cubicBezTo>
                <a:cubicBezTo>
                  <a:pt x="213" y="1829"/>
                  <a:pt x="220" y="1822"/>
                  <a:pt x="221" y="1814"/>
                </a:cubicBezTo>
                <a:cubicBezTo>
                  <a:pt x="225" y="1780"/>
                  <a:pt x="225" y="1746"/>
                  <a:pt x="228" y="1712"/>
                </a:cubicBezTo>
                <a:cubicBezTo>
                  <a:pt x="232" y="1671"/>
                  <a:pt x="244" y="1588"/>
                  <a:pt x="244" y="1588"/>
                </a:cubicBezTo>
                <a:cubicBezTo>
                  <a:pt x="241" y="1173"/>
                  <a:pt x="241" y="758"/>
                  <a:pt x="236" y="343"/>
                </a:cubicBezTo>
                <a:cubicBezTo>
                  <a:pt x="235" y="282"/>
                  <a:pt x="223" y="183"/>
                  <a:pt x="189" y="132"/>
                </a:cubicBezTo>
                <a:cubicBezTo>
                  <a:pt x="175" y="87"/>
                  <a:pt x="159" y="46"/>
                  <a:pt x="150" y="0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82" name="Text Box 21"/>
          <p:cNvSpPr txBox="1">
            <a:spLocks noChangeArrowheads="1"/>
          </p:cNvSpPr>
          <p:nvPr/>
        </p:nvSpPr>
        <p:spPr bwMode="auto">
          <a:xfrm>
            <a:off x="2816225" y="6302375"/>
            <a:ext cx="34480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GB" sz="1600">
                <a:solidFill>
                  <a:srgbClr val="000000"/>
                </a:solidFill>
              </a:rPr>
              <a:t>Adrenal Cortical Cell (Cytoplasm)</a:t>
            </a:r>
          </a:p>
        </p:txBody>
      </p:sp>
      <p:sp>
        <p:nvSpPr>
          <p:cNvPr id="11283" name="Line 22"/>
          <p:cNvSpPr>
            <a:spLocks noChangeShapeType="1"/>
          </p:cNvSpPr>
          <p:nvPr/>
        </p:nvSpPr>
        <p:spPr bwMode="auto">
          <a:xfrm>
            <a:off x="1376363" y="4554538"/>
            <a:ext cx="900112" cy="134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4" name="Rectangle 24"/>
          <p:cNvSpPr>
            <a:spLocks noChangeArrowheads="1"/>
          </p:cNvSpPr>
          <p:nvPr/>
        </p:nvSpPr>
        <p:spPr bwMode="auto">
          <a:xfrm>
            <a:off x="6867525" y="6624638"/>
            <a:ext cx="360363" cy="4445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285" name="Oval 25"/>
          <p:cNvSpPr>
            <a:spLocks noChangeArrowheads="1"/>
          </p:cNvSpPr>
          <p:nvPr/>
        </p:nvSpPr>
        <p:spPr bwMode="auto">
          <a:xfrm rot="-605264">
            <a:off x="7002463" y="5003800"/>
            <a:ext cx="90487" cy="1395413"/>
          </a:xfrm>
          <a:prstGeom prst="ellipse">
            <a:avLst/>
          </a:pr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286" name="Text Box 27"/>
          <p:cNvSpPr txBox="1">
            <a:spLocks noChangeArrowheads="1"/>
          </p:cNvSpPr>
          <p:nvPr/>
        </p:nvSpPr>
        <p:spPr bwMode="auto">
          <a:xfrm>
            <a:off x="7092950" y="6027738"/>
            <a:ext cx="1827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GB" sz="1600">
                <a:solidFill>
                  <a:srgbClr val="000000"/>
                </a:solidFill>
              </a:rPr>
              <a:t>Adrenal Cortical </a:t>
            </a:r>
          </a:p>
          <a:p>
            <a:r>
              <a:rPr lang="en-GB" sz="1600">
                <a:solidFill>
                  <a:srgbClr val="000000"/>
                </a:solidFill>
              </a:rPr>
              <a:t>Cell (Nucleus)</a:t>
            </a:r>
          </a:p>
        </p:txBody>
      </p:sp>
      <p:sp>
        <p:nvSpPr>
          <p:cNvPr id="11287" name="Text Box 28"/>
          <p:cNvSpPr txBox="1">
            <a:spLocks noChangeArrowheads="1"/>
          </p:cNvSpPr>
          <p:nvPr/>
        </p:nvSpPr>
        <p:spPr bwMode="auto">
          <a:xfrm>
            <a:off x="190500" y="6264275"/>
            <a:ext cx="1689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GB" sz="1600">
                <a:solidFill>
                  <a:srgbClr val="000000"/>
                </a:solidFill>
              </a:rPr>
              <a:t>Blood Capillary</a:t>
            </a:r>
          </a:p>
        </p:txBody>
      </p:sp>
      <p:grpSp>
        <p:nvGrpSpPr>
          <p:cNvPr id="11288" name="Group 29"/>
          <p:cNvGrpSpPr>
            <a:grpSpLocks/>
          </p:cNvGrpSpPr>
          <p:nvPr/>
        </p:nvGrpSpPr>
        <p:grpSpPr bwMode="auto">
          <a:xfrm>
            <a:off x="7104063" y="4365625"/>
            <a:ext cx="1743075" cy="638175"/>
            <a:chOff x="3582" y="2207"/>
            <a:chExt cx="456" cy="170"/>
          </a:xfrm>
        </p:grpSpPr>
        <p:sp>
          <p:nvSpPr>
            <p:cNvPr id="11334" name="Freeform 30"/>
            <p:cNvSpPr>
              <a:spLocks/>
            </p:cNvSpPr>
            <p:nvPr/>
          </p:nvSpPr>
          <p:spPr bwMode="auto">
            <a:xfrm>
              <a:off x="3582" y="2213"/>
              <a:ext cx="390" cy="164"/>
            </a:xfrm>
            <a:custGeom>
              <a:avLst/>
              <a:gdLst>
                <a:gd name="T0" fmla="*/ 0 w 390"/>
                <a:gd name="T1" fmla="*/ 157 h 164"/>
                <a:gd name="T2" fmla="*/ 138 w 390"/>
                <a:gd name="T3" fmla="*/ 1 h 164"/>
                <a:gd name="T4" fmla="*/ 264 w 390"/>
                <a:gd name="T5" fmla="*/ 163 h 164"/>
                <a:gd name="T6" fmla="*/ 390 w 390"/>
                <a:gd name="T7" fmla="*/ 7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164"/>
                <a:gd name="T14" fmla="*/ 390 w 390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164">
                  <a:moveTo>
                    <a:pt x="0" y="157"/>
                  </a:moveTo>
                  <a:cubicBezTo>
                    <a:pt x="47" y="78"/>
                    <a:pt x="94" y="0"/>
                    <a:pt x="138" y="1"/>
                  </a:cubicBezTo>
                  <a:cubicBezTo>
                    <a:pt x="182" y="2"/>
                    <a:pt x="222" y="162"/>
                    <a:pt x="264" y="163"/>
                  </a:cubicBezTo>
                  <a:cubicBezTo>
                    <a:pt x="306" y="164"/>
                    <a:pt x="369" y="34"/>
                    <a:pt x="390" y="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5" name="Freeform 31"/>
            <p:cNvSpPr>
              <a:spLocks/>
            </p:cNvSpPr>
            <p:nvPr/>
          </p:nvSpPr>
          <p:spPr bwMode="auto">
            <a:xfrm>
              <a:off x="3648" y="2207"/>
              <a:ext cx="390" cy="164"/>
            </a:xfrm>
            <a:custGeom>
              <a:avLst/>
              <a:gdLst>
                <a:gd name="T0" fmla="*/ 0 w 390"/>
                <a:gd name="T1" fmla="*/ 157 h 164"/>
                <a:gd name="T2" fmla="*/ 138 w 390"/>
                <a:gd name="T3" fmla="*/ 1 h 164"/>
                <a:gd name="T4" fmla="*/ 264 w 390"/>
                <a:gd name="T5" fmla="*/ 163 h 164"/>
                <a:gd name="T6" fmla="*/ 390 w 390"/>
                <a:gd name="T7" fmla="*/ 7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164"/>
                <a:gd name="T14" fmla="*/ 390 w 390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164">
                  <a:moveTo>
                    <a:pt x="0" y="157"/>
                  </a:moveTo>
                  <a:cubicBezTo>
                    <a:pt x="47" y="78"/>
                    <a:pt x="94" y="0"/>
                    <a:pt x="138" y="1"/>
                  </a:cubicBezTo>
                  <a:cubicBezTo>
                    <a:pt x="182" y="2"/>
                    <a:pt x="222" y="162"/>
                    <a:pt x="264" y="163"/>
                  </a:cubicBezTo>
                  <a:cubicBezTo>
                    <a:pt x="306" y="164"/>
                    <a:pt x="369" y="34"/>
                    <a:pt x="390" y="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289" name="Text Box 32"/>
          <p:cNvSpPr txBox="1">
            <a:spLocks noChangeArrowheads="1"/>
          </p:cNvSpPr>
          <p:nvPr/>
        </p:nvSpPr>
        <p:spPr bwMode="auto">
          <a:xfrm>
            <a:off x="7685088" y="3992563"/>
            <a:ext cx="622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GB" sz="1600">
                <a:solidFill>
                  <a:schemeClr val="tx1"/>
                </a:solidFill>
              </a:rPr>
              <a:t>DNA</a:t>
            </a:r>
          </a:p>
        </p:txBody>
      </p:sp>
      <p:sp>
        <p:nvSpPr>
          <p:cNvPr id="11290" name="Text Box 33"/>
          <p:cNvSpPr txBox="1">
            <a:spLocks noChangeArrowheads="1"/>
          </p:cNvSpPr>
          <p:nvPr/>
        </p:nvSpPr>
        <p:spPr bwMode="auto">
          <a:xfrm>
            <a:off x="1466850" y="307975"/>
            <a:ext cx="4749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GB" sz="2400">
                <a:solidFill>
                  <a:srgbClr val="FF0000"/>
                </a:solidFill>
              </a:rPr>
              <a:t>Hormone Mechanism of Action</a:t>
            </a:r>
          </a:p>
          <a:p>
            <a:endParaRPr lang="en-GB" sz="2400">
              <a:solidFill>
                <a:srgbClr val="FF0000"/>
              </a:solidFill>
            </a:endParaRPr>
          </a:p>
        </p:txBody>
      </p:sp>
      <p:sp>
        <p:nvSpPr>
          <p:cNvPr id="11291" name="Oval 34"/>
          <p:cNvSpPr>
            <a:spLocks noChangeArrowheads="1"/>
          </p:cNvSpPr>
          <p:nvPr/>
        </p:nvSpPr>
        <p:spPr bwMode="auto">
          <a:xfrm>
            <a:off x="2413000" y="4508500"/>
            <a:ext cx="944563" cy="4953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292" name="Oval 35"/>
          <p:cNvSpPr>
            <a:spLocks noChangeArrowheads="1"/>
          </p:cNvSpPr>
          <p:nvPr/>
        </p:nvSpPr>
        <p:spPr bwMode="auto">
          <a:xfrm>
            <a:off x="2657475" y="4637088"/>
            <a:ext cx="71438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293" name="Oval 36"/>
          <p:cNvSpPr>
            <a:spLocks noChangeArrowheads="1"/>
          </p:cNvSpPr>
          <p:nvPr/>
        </p:nvSpPr>
        <p:spPr bwMode="auto">
          <a:xfrm>
            <a:off x="2719388" y="4762500"/>
            <a:ext cx="71437" cy="714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294" name="Oval 37"/>
          <p:cNvSpPr>
            <a:spLocks noChangeArrowheads="1"/>
          </p:cNvSpPr>
          <p:nvPr/>
        </p:nvSpPr>
        <p:spPr bwMode="auto">
          <a:xfrm>
            <a:off x="2838450" y="4887913"/>
            <a:ext cx="71438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295" name="Oval 38"/>
          <p:cNvSpPr>
            <a:spLocks noChangeArrowheads="1"/>
          </p:cNvSpPr>
          <p:nvPr/>
        </p:nvSpPr>
        <p:spPr bwMode="auto">
          <a:xfrm>
            <a:off x="2863850" y="4618038"/>
            <a:ext cx="71438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296" name="Oval 39"/>
          <p:cNvSpPr>
            <a:spLocks noChangeArrowheads="1"/>
          </p:cNvSpPr>
          <p:nvPr/>
        </p:nvSpPr>
        <p:spPr bwMode="auto">
          <a:xfrm>
            <a:off x="3008313" y="4760913"/>
            <a:ext cx="71437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297" name="Oval 40"/>
          <p:cNvSpPr>
            <a:spLocks noChangeArrowheads="1"/>
          </p:cNvSpPr>
          <p:nvPr/>
        </p:nvSpPr>
        <p:spPr bwMode="auto">
          <a:xfrm>
            <a:off x="3152775" y="4618038"/>
            <a:ext cx="71438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298" name="Text Box 41"/>
          <p:cNvSpPr txBox="1">
            <a:spLocks noChangeArrowheads="1"/>
          </p:cNvSpPr>
          <p:nvPr/>
        </p:nvSpPr>
        <p:spPr bwMode="auto">
          <a:xfrm>
            <a:off x="2301875" y="4959350"/>
            <a:ext cx="1190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 algn="ctr"/>
            <a:r>
              <a:rPr lang="en-GB" sz="1600">
                <a:solidFill>
                  <a:schemeClr val="tx1"/>
                </a:solidFill>
              </a:rPr>
              <a:t>Fatty acid </a:t>
            </a:r>
          </a:p>
          <a:p>
            <a:pPr algn="ctr"/>
            <a:r>
              <a:rPr lang="en-GB" sz="1600">
                <a:solidFill>
                  <a:schemeClr val="tx1"/>
                </a:solidFill>
              </a:rPr>
              <a:t>esters</a:t>
            </a:r>
          </a:p>
        </p:txBody>
      </p:sp>
      <p:sp>
        <p:nvSpPr>
          <p:cNvPr id="11299" name="Oval 42"/>
          <p:cNvSpPr>
            <a:spLocks noChangeArrowheads="1"/>
          </p:cNvSpPr>
          <p:nvPr/>
        </p:nvSpPr>
        <p:spPr bwMode="auto">
          <a:xfrm>
            <a:off x="4213225" y="3249613"/>
            <a:ext cx="2159000" cy="6286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300" name="Freeform 43"/>
          <p:cNvSpPr>
            <a:spLocks/>
          </p:cNvSpPr>
          <p:nvPr/>
        </p:nvSpPr>
        <p:spPr bwMode="auto">
          <a:xfrm>
            <a:off x="4325938" y="3282950"/>
            <a:ext cx="1900237" cy="549275"/>
          </a:xfrm>
          <a:custGeom>
            <a:avLst/>
            <a:gdLst>
              <a:gd name="T0" fmla="*/ 2147483647 w 1197"/>
              <a:gd name="T1" fmla="*/ 2147483647 h 346"/>
              <a:gd name="T2" fmla="*/ 2147483647 w 1197"/>
              <a:gd name="T3" fmla="*/ 2147483647 h 346"/>
              <a:gd name="T4" fmla="*/ 2147483647 w 1197"/>
              <a:gd name="T5" fmla="*/ 2147483647 h 346"/>
              <a:gd name="T6" fmla="*/ 2147483647 w 1197"/>
              <a:gd name="T7" fmla="*/ 2147483647 h 346"/>
              <a:gd name="T8" fmla="*/ 2147483647 w 1197"/>
              <a:gd name="T9" fmla="*/ 2147483647 h 346"/>
              <a:gd name="T10" fmla="*/ 2147483647 w 1197"/>
              <a:gd name="T11" fmla="*/ 2147483647 h 346"/>
              <a:gd name="T12" fmla="*/ 2147483647 w 1197"/>
              <a:gd name="T13" fmla="*/ 2147483647 h 346"/>
              <a:gd name="T14" fmla="*/ 2147483647 w 1197"/>
              <a:gd name="T15" fmla="*/ 2147483647 h 346"/>
              <a:gd name="T16" fmla="*/ 2147483647 w 1197"/>
              <a:gd name="T17" fmla="*/ 2147483647 h 346"/>
              <a:gd name="T18" fmla="*/ 2147483647 w 1197"/>
              <a:gd name="T19" fmla="*/ 2147483647 h 346"/>
              <a:gd name="T20" fmla="*/ 2147483647 w 1197"/>
              <a:gd name="T21" fmla="*/ 2147483647 h 346"/>
              <a:gd name="T22" fmla="*/ 2147483647 w 1197"/>
              <a:gd name="T23" fmla="*/ 2147483647 h 346"/>
              <a:gd name="T24" fmla="*/ 2147483647 w 1197"/>
              <a:gd name="T25" fmla="*/ 2147483647 h 346"/>
              <a:gd name="T26" fmla="*/ 2147483647 w 1197"/>
              <a:gd name="T27" fmla="*/ 2147483647 h 346"/>
              <a:gd name="T28" fmla="*/ 2147483647 w 1197"/>
              <a:gd name="T29" fmla="*/ 2147483647 h 346"/>
              <a:gd name="T30" fmla="*/ 2147483647 w 1197"/>
              <a:gd name="T31" fmla="*/ 2147483647 h 346"/>
              <a:gd name="T32" fmla="*/ 2147483647 w 1197"/>
              <a:gd name="T33" fmla="*/ 2147483647 h 346"/>
              <a:gd name="T34" fmla="*/ 2147483647 w 1197"/>
              <a:gd name="T35" fmla="*/ 2147483647 h 346"/>
              <a:gd name="T36" fmla="*/ 2147483647 w 1197"/>
              <a:gd name="T37" fmla="*/ 2147483647 h 346"/>
              <a:gd name="T38" fmla="*/ 2147483647 w 1197"/>
              <a:gd name="T39" fmla="*/ 2147483647 h 346"/>
              <a:gd name="T40" fmla="*/ 2147483647 w 1197"/>
              <a:gd name="T41" fmla="*/ 2147483647 h 346"/>
              <a:gd name="T42" fmla="*/ 2147483647 w 1197"/>
              <a:gd name="T43" fmla="*/ 2147483647 h 346"/>
              <a:gd name="T44" fmla="*/ 2147483647 w 1197"/>
              <a:gd name="T45" fmla="*/ 2147483647 h 346"/>
              <a:gd name="T46" fmla="*/ 2147483647 w 1197"/>
              <a:gd name="T47" fmla="*/ 2147483647 h 346"/>
              <a:gd name="T48" fmla="*/ 2147483647 w 1197"/>
              <a:gd name="T49" fmla="*/ 2147483647 h 346"/>
              <a:gd name="T50" fmla="*/ 2147483647 w 1197"/>
              <a:gd name="T51" fmla="*/ 2147483647 h 346"/>
              <a:gd name="T52" fmla="*/ 2147483647 w 1197"/>
              <a:gd name="T53" fmla="*/ 2147483647 h 346"/>
              <a:gd name="T54" fmla="*/ 2147483647 w 1197"/>
              <a:gd name="T55" fmla="*/ 2147483647 h 346"/>
              <a:gd name="T56" fmla="*/ 2147483647 w 1197"/>
              <a:gd name="T57" fmla="*/ 2147483647 h 346"/>
              <a:gd name="T58" fmla="*/ 2147483647 w 1197"/>
              <a:gd name="T59" fmla="*/ 2147483647 h 346"/>
              <a:gd name="T60" fmla="*/ 2147483647 w 1197"/>
              <a:gd name="T61" fmla="*/ 2147483647 h 346"/>
              <a:gd name="T62" fmla="*/ 2147483647 w 1197"/>
              <a:gd name="T63" fmla="*/ 2147483647 h 346"/>
              <a:gd name="T64" fmla="*/ 2147483647 w 1197"/>
              <a:gd name="T65" fmla="*/ 2147483647 h 346"/>
              <a:gd name="T66" fmla="*/ 2147483647 w 1197"/>
              <a:gd name="T67" fmla="*/ 2147483647 h 346"/>
              <a:gd name="T68" fmla="*/ 2147483647 w 1197"/>
              <a:gd name="T69" fmla="*/ 2147483647 h 346"/>
              <a:gd name="T70" fmla="*/ 2147483647 w 1197"/>
              <a:gd name="T71" fmla="*/ 2147483647 h 346"/>
              <a:gd name="T72" fmla="*/ 2147483647 w 1197"/>
              <a:gd name="T73" fmla="*/ 2147483647 h 346"/>
              <a:gd name="T74" fmla="*/ 2147483647 w 1197"/>
              <a:gd name="T75" fmla="*/ 2147483647 h 346"/>
              <a:gd name="T76" fmla="*/ 2147483647 w 1197"/>
              <a:gd name="T77" fmla="*/ 2147483647 h 34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197"/>
              <a:gd name="T118" fmla="*/ 0 h 346"/>
              <a:gd name="T119" fmla="*/ 1197 w 1197"/>
              <a:gd name="T120" fmla="*/ 346 h 34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197" h="346">
                <a:moveTo>
                  <a:pt x="19" y="228"/>
                </a:moveTo>
                <a:cubicBezTo>
                  <a:pt x="67" y="273"/>
                  <a:pt x="130" y="282"/>
                  <a:pt x="192" y="302"/>
                </a:cubicBezTo>
                <a:cubicBezTo>
                  <a:pt x="229" y="265"/>
                  <a:pt x="204" y="249"/>
                  <a:pt x="250" y="220"/>
                </a:cubicBezTo>
                <a:cubicBezTo>
                  <a:pt x="264" y="223"/>
                  <a:pt x="285" y="216"/>
                  <a:pt x="291" y="228"/>
                </a:cubicBezTo>
                <a:cubicBezTo>
                  <a:pt x="299" y="245"/>
                  <a:pt x="281" y="290"/>
                  <a:pt x="274" y="310"/>
                </a:cubicBezTo>
                <a:cubicBezTo>
                  <a:pt x="344" y="332"/>
                  <a:pt x="424" y="327"/>
                  <a:pt x="497" y="335"/>
                </a:cubicBezTo>
                <a:cubicBezTo>
                  <a:pt x="505" y="338"/>
                  <a:pt x="513" y="343"/>
                  <a:pt x="521" y="343"/>
                </a:cubicBezTo>
                <a:cubicBezTo>
                  <a:pt x="600" y="343"/>
                  <a:pt x="563" y="276"/>
                  <a:pt x="587" y="228"/>
                </a:cubicBezTo>
                <a:cubicBezTo>
                  <a:pt x="592" y="219"/>
                  <a:pt x="604" y="217"/>
                  <a:pt x="612" y="211"/>
                </a:cubicBezTo>
                <a:cubicBezTo>
                  <a:pt x="686" y="231"/>
                  <a:pt x="617" y="201"/>
                  <a:pt x="653" y="318"/>
                </a:cubicBezTo>
                <a:cubicBezTo>
                  <a:pt x="656" y="326"/>
                  <a:pt x="670" y="323"/>
                  <a:pt x="678" y="327"/>
                </a:cubicBezTo>
                <a:cubicBezTo>
                  <a:pt x="687" y="331"/>
                  <a:pt x="694" y="338"/>
                  <a:pt x="702" y="343"/>
                </a:cubicBezTo>
                <a:cubicBezTo>
                  <a:pt x="942" y="328"/>
                  <a:pt x="764" y="346"/>
                  <a:pt x="875" y="310"/>
                </a:cubicBezTo>
                <a:cubicBezTo>
                  <a:pt x="896" y="245"/>
                  <a:pt x="936" y="317"/>
                  <a:pt x="957" y="252"/>
                </a:cubicBezTo>
                <a:cubicBezTo>
                  <a:pt x="960" y="222"/>
                  <a:pt x="953" y="189"/>
                  <a:pt x="966" y="162"/>
                </a:cubicBezTo>
                <a:cubicBezTo>
                  <a:pt x="986" y="122"/>
                  <a:pt x="1003" y="184"/>
                  <a:pt x="1007" y="195"/>
                </a:cubicBezTo>
                <a:cubicBezTo>
                  <a:pt x="1014" y="241"/>
                  <a:pt x="1004" y="263"/>
                  <a:pt x="1048" y="277"/>
                </a:cubicBezTo>
                <a:cubicBezTo>
                  <a:pt x="1096" y="270"/>
                  <a:pt x="1117" y="270"/>
                  <a:pt x="1155" y="244"/>
                </a:cubicBezTo>
                <a:cubicBezTo>
                  <a:pt x="1167" y="227"/>
                  <a:pt x="1197" y="149"/>
                  <a:pt x="1171" y="137"/>
                </a:cubicBezTo>
                <a:cubicBezTo>
                  <a:pt x="1146" y="126"/>
                  <a:pt x="1116" y="132"/>
                  <a:pt x="1089" y="129"/>
                </a:cubicBezTo>
                <a:cubicBezTo>
                  <a:pt x="1074" y="120"/>
                  <a:pt x="1063" y="105"/>
                  <a:pt x="1048" y="96"/>
                </a:cubicBezTo>
                <a:cubicBezTo>
                  <a:pt x="1012" y="74"/>
                  <a:pt x="937" y="76"/>
                  <a:pt x="900" y="71"/>
                </a:cubicBezTo>
                <a:cubicBezTo>
                  <a:pt x="878" y="74"/>
                  <a:pt x="852" y="67"/>
                  <a:pt x="834" y="80"/>
                </a:cubicBezTo>
                <a:cubicBezTo>
                  <a:pt x="820" y="90"/>
                  <a:pt x="821" y="112"/>
                  <a:pt x="817" y="129"/>
                </a:cubicBezTo>
                <a:cubicBezTo>
                  <a:pt x="808" y="167"/>
                  <a:pt x="809" y="182"/>
                  <a:pt x="776" y="203"/>
                </a:cubicBezTo>
                <a:cubicBezTo>
                  <a:pt x="691" y="182"/>
                  <a:pt x="770" y="213"/>
                  <a:pt x="735" y="55"/>
                </a:cubicBezTo>
                <a:cubicBezTo>
                  <a:pt x="733" y="46"/>
                  <a:pt x="719" y="49"/>
                  <a:pt x="710" y="47"/>
                </a:cubicBezTo>
                <a:cubicBezTo>
                  <a:pt x="694" y="44"/>
                  <a:pt x="677" y="42"/>
                  <a:pt x="661" y="39"/>
                </a:cubicBezTo>
                <a:cubicBezTo>
                  <a:pt x="594" y="15"/>
                  <a:pt x="506" y="0"/>
                  <a:pt x="464" y="63"/>
                </a:cubicBezTo>
                <a:cubicBezTo>
                  <a:pt x="461" y="107"/>
                  <a:pt x="474" y="155"/>
                  <a:pt x="455" y="195"/>
                </a:cubicBezTo>
                <a:cubicBezTo>
                  <a:pt x="448" y="210"/>
                  <a:pt x="414" y="201"/>
                  <a:pt x="406" y="187"/>
                </a:cubicBezTo>
                <a:cubicBezTo>
                  <a:pt x="369" y="124"/>
                  <a:pt x="420" y="99"/>
                  <a:pt x="373" y="55"/>
                </a:cubicBezTo>
                <a:cubicBezTo>
                  <a:pt x="315" y="58"/>
                  <a:pt x="257" y="53"/>
                  <a:pt x="200" y="63"/>
                </a:cubicBezTo>
                <a:cubicBezTo>
                  <a:pt x="191" y="65"/>
                  <a:pt x="197" y="81"/>
                  <a:pt x="192" y="88"/>
                </a:cubicBezTo>
                <a:cubicBezTo>
                  <a:pt x="177" y="107"/>
                  <a:pt x="146" y="109"/>
                  <a:pt x="126" y="113"/>
                </a:cubicBezTo>
                <a:cubicBezTo>
                  <a:pt x="123" y="149"/>
                  <a:pt x="132" y="187"/>
                  <a:pt x="118" y="220"/>
                </a:cubicBezTo>
                <a:cubicBezTo>
                  <a:pt x="114" y="231"/>
                  <a:pt x="92" y="220"/>
                  <a:pt x="85" y="211"/>
                </a:cubicBezTo>
                <a:cubicBezTo>
                  <a:pt x="75" y="197"/>
                  <a:pt x="80" y="178"/>
                  <a:pt x="77" y="162"/>
                </a:cubicBezTo>
                <a:cubicBezTo>
                  <a:pt x="0" y="173"/>
                  <a:pt x="19" y="150"/>
                  <a:pt x="19" y="22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301" name="Text Box 44"/>
          <p:cNvSpPr txBox="1">
            <a:spLocks noChangeArrowheads="1"/>
          </p:cNvSpPr>
          <p:nvPr/>
        </p:nvSpPr>
        <p:spPr bwMode="auto">
          <a:xfrm>
            <a:off x="4572000" y="2928938"/>
            <a:ext cx="1460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 algn="ctr"/>
            <a:r>
              <a:rPr lang="en-GB" sz="1600">
                <a:solidFill>
                  <a:schemeClr val="tx1"/>
                </a:solidFill>
              </a:rPr>
              <a:t>Mitochondria</a:t>
            </a:r>
          </a:p>
        </p:txBody>
      </p:sp>
      <p:sp>
        <p:nvSpPr>
          <p:cNvPr id="11302" name="Line 45"/>
          <p:cNvSpPr>
            <a:spLocks noChangeShapeType="1"/>
          </p:cNvSpPr>
          <p:nvPr/>
        </p:nvSpPr>
        <p:spPr bwMode="auto">
          <a:xfrm>
            <a:off x="3357563" y="4689475"/>
            <a:ext cx="10350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03" name="Text Box 46"/>
          <p:cNvSpPr txBox="1">
            <a:spLocks noChangeArrowheads="1"/>
          </p:cNvSpPr>
          <p:nvPr/>
        </p:nvSpPr>
        <p:spPr bwMode="auto">
          <a:xfrm>
            <a:off x="3316288" y="4373563"/>
            <a:ext cx="1030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 algn="ctr"/>
            <a:r>
              <a:rPr lang="en-GB" sz="1600">
                <a:solidFill>
                  <a:srgbClr val="FF0000"/>
                </a:solidFill>
              </a:rPr>
              <a:t>Esterase</a:t>
            </a:r>
          </a:p>
        </p:txBody>
      </p:sp>
      <p:sp>
        <p:nvSpPr>
          <p:cNvPr id="11304" name="Text Box 47"/>
          <p:cNvSpPr txBox="1">
            <a:spLocks noChangeArrowheads="1"/>
          </p:cNvSpPr>
          <p:nvPr/>
        </p:nvSpPr>
        <p:spPr bwMode="auto">
          <a:xfrm>
            <a:off x="4616450" y="5138738"/>
            <a:ext cx="1301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 algn="ctr"/>
            <a:r>
              <a:rPr lang="en-GB" sz="1600">
                <a:solidFill>
                  <a:schemeClr val="tx1"/>
                </a:solidFill>
              </a:rPr>
              <a:t>Cholesterol</a:t>
            </a:r>
          </a:p>
        </p:txBody>
      </p:sp>
      <p:sp>
        <p:nvSpPr>
          <p:cNvPr id="11305" name="Line 48"/>
          <p:cNvSpPr>
            <a:spLocks noChangeShapeType="1"/>
          </p:cNvSpPr>
          <p:nvPr/>
        </p:nvSpPr>
        <p:spPr bwMode="auto">
          <a:xfrm rot="536298" flipH="1" flipV="1">
            <a:off x="4932363" y="3878263"/>
            <a:ext cx="269875" cy="6302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06" name="Text Box 49"/>
          <p:cNvSpPr txBox="1">
            <a:spLocks noChangeArrowheads="1"/>
          </p:cNvSpPr>
          <p:nvPr/>
        </p:nvSpPr>
        <p:spPr bwMode="auto">
          <a:xfrm>
            <a:off x="5037138" y="4059238"/>
            <a:ext cx="1425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 algn="ctr"/>
            <a:r>
              <a:rPr lang="en-GB" sz="1600">
                <a:solidFill>
                  <a:srgbClr val="FF0000"/>
                </a:solidFill>
              </a:rPr>
              <a:t>StAR protein</a:t>
            </a:r>
          </a:p>
        </p:txBody>
      </p:sp>
      <p:sp>
        <p:nvSpPr>
          <p:cNvPr id="11307" name="Line 50"/>
          <p:cNvSpPr>
            <a:spLocks noChangeShapeType="1"/>
          </p:cNvSpPr>
          <p:nvPr/>
        </p:nvSpPr>
        <p:spPr bwMode="auto">
          <a:xfrm flipH="1">
            <a:off x="3582988" y="3563938"/>
            <a:ext cx="4492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1308" name="Picture 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3" t="27841" r="73363" b="45244"/>
          <a:stretch>
            <a:fillRect/>
          </a:stretch>
        </p:blipFill>
        <p:spPr bwMode="auto">
          <a:xfrm>
            <a:off x="4751388" y="4508500"/>
            <a:ext cx="9906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09" name="Rectangle 71"/>
          <p:cNvSpPr>
            <a:spLocks noChangeArrowheads="1"/>
          </p:cNvSpPr>
          <p:nvPr/>
        </p:nvSpPr>
        <p:spPr bwMode="auto">
          <a:xfrm>
            <a:off x="4616450" y="4464050"/>
            <a:ext cx="541338" cy="268288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310" name="Rectangle 72"/>
          <p:cNvSpPr>
            <a:spLocks noChangeArrowheads="1"/>
          </p:cNvSpPr>
          <p:nvPr/>
        </p:nvSpPr>
        <p:spPr bwMode="auto">
          <a:xfrm>
            <a:off x="5381625" y="4824413"/>
            <a:ext cx="404813" cy="360362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311" name="Rectangle 73"/>
          <p:cNvSpPr>
            <a:spLocks noChangeArrowheads="1"/>
          </p:cNvSpPr>
          <p:nvPr/>
        </p:nvSpPr>
        <p:spPr bwMode="auto">
          <a:xfrm>
            <a:off x="5337175" y="4868863"/>
            <a:ext cx="90488" cy="360362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312" name="AutoShape 74"/>
          <p:cNvSpPr>
            <a:spLocks noChangeArrowheads="1"/>
          </p:cNvSpPr>
          <p:nvPr/>
        </p:nvSpPr>
        <p:spPr bwMode="auto">
          <a:xfrm>
            <a:off x="4932363" y="5049838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313" name="AutoShape 75"/>
          <p:cNvSpPr>
            <a:spLocks noChangeArrowheads="1"/>
          </p:cNvSpPr>
          <p:nvPr/>
        </p:nvSpPr>
        <p:spPr bwMode="auto">
          <a:xfrm rot="-2254297">
            <a:off x="4660900" y="4733925"/>
            <a:ext cx="225425" cy="9048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314" name="AutoShape 76"/>
          <p:cNvSpPr>
            <a:spLocks noChangeArrowheads="1"/>
          </p:cNvSpPr>
          <p:nvPr/>
        </p:nvSpPr>
        <p:spPr bwMode="auto">
          <a:xfrm flipV="1">
            <a:off x="4932363" y="4733925"/>
            <a:ext cx="225425" cy="9048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315" name="AutoShape 77"/>
          <p:cNvSpPr>
            <a:spLocks noChangeArrowheads="1"/>
          </p:cNvSpPr>
          <p:nvPr/>
        </p:nvSpPr>
        <p:spPr bwMode="auto">
          <a:xfrm flipV="1">
            <a:off x="5337175" y="4464050"/>
            <a:ext cx="225425" cy="9048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316" name="AutoShape 78"/>
          <p:cNvSpPr>
            <a:spLocks noChangeArrowheads="1"/>
          </p:cNvSpPr>
          <p:nvPr/>
        </p:nvSpPr>
        <p:spPr bwMode="auto">
          <a:xfrm flipV="1">
            <a:off x="5607050" y="4464050"/>
            <a:ext cx="225425" cy="9048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317" name="AutoShape 79"/>
          <p:cNvSpPr>
            <a:spLocks noChangeArrowheads="1"/>
          </p:cNvSpPr>
          <p:nvPr/>
        </p:nvSpPr>
        <p:spPr bwMode="auto">
          <a:xfrm rot="-8865857">
            <a:off x="4660900" y="5094288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318" name="AutoShape 80"/>
          <p:cNvSpPr>
            <a:spLocks noChangeArrowheads="1"/>
          </p:cNvSpPr>
          <p:nvPr/>
        </p:nvSpPr>
        <p:spPr bwMode="auto">
          <a:xfrm rot="8970287">
            <a:off x="5202238" y="5049838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319" name="AutoShape 81"/>
          <p:cNvSpPr>
            <a:spLocks noChangeArrowheads="1"/>
          </p:cNvSpPr>
          <p:nvPr/>
        </p:nvSpPr>
        <p:spPr bwMode="auto">
          <a:xfrm rot="-1824277">
            <a:off x="5067300" y="4464050"/>
            <a:ext cx="225425" cy="9048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320" name="Text Box 82"/>
          <p:cNvSpPr txBox="1">
            <a:spLocks noChangeArrowheads="1"/>
          </p:cNvSpPr>
          <p:nvPr/>
        </p:nvSpPr>
        <p:spPr bwMode="auto">
          <a:xfrm>
            <a:off x="2497138" y="3743325"/>
            <a:ext cx="952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 algn="ctr"/>
            <a:r>
              <a:rPr lang="en-GB" sz="1600">
                <a:solidFill>
                  <a:schemeClr val="tx1"/>
                </a:solidFill>
              </a:rPr>
              <a:t>Cortisol</a:t>
            </a:r>
          </a:p>
        </p:txBody>
      </p:sp>
      <p:pic>
        <p:nvPicPr>
          <p:cNvPr id="11321" name="Picture 8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3" t="27841" r="73363" b="45244"/>
          <a:stretch>
            <a:fillRect/>
          </a:stretch>
        </p:blipFill>
        <p:spPr bwMode="auto">
          <a:xfrm>
            <a:off x="2455863" y="3113088"/>
            <a:ext cx="990600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22" name="Rectangle 84"/>
          <p:cNvSpPr>
            <a:spLocks noChangeArrowheads="1"/>
          </p:cNvSpPr>
          <p:nvPr/>
        </p:nvSpPr>
        <p:spPr bwMode="auto">
          <a:xfrm>
            <a:off x="2320925" y="3068638"/>
            <a:ext cx="541338" cy="2682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323" name="Rectangle 85"/>
          <p:cNvSpPr>
            <a:spLocks noChangeArrowheads="1"/>
          </p:cNvSpPr>
          <p:nvPr/>
        </p:nvSpPr>
        <p:spPr bwMode="auto">
          <a:xfrm>
            <a:off x="3086100" y="3429000"/>
            <a:ext cx="404813" cy="360363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324" name="Rectangle 86"/>
          <p:cNvSpPr>
            <a:spLocks noChangeArrowheads="1"/>
          </p:cNvSpPr>
          <p:nvPr/>
        </p:nvSpPr>
        <p:spPr bwMode="auto">
          <a:xfrm>
            <a:off x="3041650" y="3473450"/>
            <a:ext cx="90488" cy="360363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325" name="AutoShape 87"/>
          <p:cNvSpPr>
            <a:spLocks noChangeArrowheads="1"/>
          </p:cNvSpPr>
          <p:nvPr/>
        </p:nvSpPr>
        <p:spPr bwMode="auto">
          <a:xfrm>
            <a:off x="2636838" y="3654425"/>
            <a:ext cx="225425" cy="9048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326" name="AutoShape 88"/>
          <p:cNvSpPr>
            <a:spLocks noChangeArrowheads="1"/>
          </p:cNvSpPr>
          <p:nvPr/>
        </p:nvSpPr>
        <p:spPr bwMode="auto">
          <a:xfrm rot="-2254297">
            <a:off x="2365375" y="3338513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327" name="AutoShape 89"/>
          <p:cNvSpPr>
            <a:spLocks noChangeArrowheads="1"/>
          </p:cNvSpPr>
          <p:nvPr/>
        </p:nvSpPr>
        <p:spPr bwMode="auto">
          <a:xfrm flipV="1">
            <a:off x="2636838" y="3338513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328" name="AutoShape 90"/>
          <p:cNvSpPr>
            <a:spLocks noChangeArrowheads="1"/>
          </p:cNvSpPr>
          <p:nvPr/>
        </p:nvSpPr>
        <p:spPr bwMode="auto">
          <a:xfrm flipV="1">
            <a:off x="3041650" y="3068638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329" name="AutoShape 91"/>
          <p:cNvSpPr>
            <a:spLocks noChangeArrowheads="1"/>
          </p:cNvSpPr>
          <p:nvPr/>
        </p:nvSpPr>
        <p:spPr bwMode="auto">
          <a:xfrm flipV="1">
            <a:off x="3311525" y="3068638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330" name="AutoShape 92"/>
          <p:cNvSpPr>
            <a:spLocks noChangeArrowheads="1"/>
          </p:cNvSpPr>
          <p:nvPr/>
        </p:nvSpPr>
        <p:spPr bwMode="auto">
          <a:xfrm rot="-8865857">
            <a:off x="2365375" y="3698875"/>
            <a:ext cx="225425" cy="9048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331" name="AutoShape 93"/>
          <p:cNvSpPr>
            <a:spLocks noChangeArrowheads="1"/>
          </p:cNvSpPr>
          <p:nvPr/>
        </p:nvSpPr>
        <p:spPr bwMode="auto">
          <a:xfrm rot="8970287">
            <a:off x="2906713" y="3654425"/>
            <a:ext cx="225425" cy="9048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332" name="AutoShape 94"/>
          <p:cNvSpPr>
            <a:spLocks noChangeArrowheads="1"/>
          </p:cNvSpPr>
          <p:nvPr/>
        </p:nvSpPr>
        <p:spPr bwMode="auto">
          <a:xfrm rot="-1824277">
            <a:off x="2771775" y="3068638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1333" name="Line 95"/>
          <p:cNvSpPr>
            <a:spLocks noChangeShapeType="1"/>
          </p:cNvSpPr>
          <p:nvPr/>
        </p:nvSpPr>
        <p:spPr bwMode="auto">
          <a:xfrm flipH="1">
            <a:off x="1422400" y="3563938"/>
            <a:ext cx="9445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000125" y="307975"/>
            <a:ext cx="7650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GB" sz="2400"/>
              <a:t>Peptide Hormones &amp; catecholamine Receptors 3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-285750" y="642938"/>
            <a:ext cx="9429750" cy="1114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257300" indent="-3429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714500" indent="-3429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 lvl="2"/>
            <a:endParaRPr lang="en-GB" sz="1800"/>
          </a:p>
          <a:p>
            <a:pPr lvl="2"/>
            <a:endParaRPr lang="en-GB" sz="1800"/>
          </a:p>
          <a:p>
            <a:pPr lvl="3"/>
            <a:r>
              <a:rPr lang="en-GB" sz="2400">
                <a:solidFill>
                  <a:srgbClr val="00FF00"/>
                </a:solidFill>
              </a:rPr>
              <a:t>Tyrosine Kinase Receptor</a:t>
            </a:r>
          </a:p>
          <a:p>
            <a:pPr lvl="3"/>
            <a:r>
              <a:rPr lang="en-GB" sz="2400"/>
              <a:t>	</a:t>
            </a:r>
          </a:p>
          <a:p>
            <a:pPr lvl="3"/>
            <a:r>
              <a:rPr lang="en-GB" sz="1800">
                <a:solidFill>
                  <a:schemeClr val="bg1"/>
                </a:solidFill>
              </a:rPr>
              <a:t>	-Transmembrane receptor</a:t>
            </a:r>
          </a:p>
          <a:p>
            <a:pPr lvl="3"/>
            <a:endParaRPr lang="en-GB" sz="1800">
              <a:solidFill>
                <a:schemeClr val="bg1"/>
              </a:solidFill>
            </a:endParaRPr>
          </a:p>
          <a:p>
            <a:pPr lvl="3"/>
            <a:r>
              <a:rPr lang="en-GB" sz="1800">
                <a:solidFill>
                  <a:schemeClr val="bg1"/>
                </a:solidFill>
              </a:rPr>
              <a:t>	-Consists of an effector system that is intrinsic part of the  structure</a:t>
            </a:r>
          </a:p>
          <a:p>
            <a:pPr lvl="3"/>
            <a:endParaRPr lang="en-GB" sz="1800">
              <a:solidFill>
                <a:schemeClr val="bg1"/>
              </a:solidFill>
            </a:endParaRPr>
          </a:p>
          <a:p>
            <a:pPr lvl="3"/>
            <a:r>
              <a:rPr lang="en-GB" sz="1800">
                <a:solidFill>
                  <a:schemeClr val="bg1"/>
                </a:solidFill>
              </a:rPr>
              <a:t>	-Each have an extracellular cysteine rich hormone/ligand (hormone) binding domain</a:t>
            </a:r>
          </a:p>
          <a:p>
            <a:pPr lvl="3"/>
            <a:r>
              <a:rPr lang="en-GB" sz="1800">
                <a:solidFill>
                  <a:schemeClr val="bg1"/>
                </a:solidFill>
              </a:rPr>
              <a:t> </a:t>
            </a:r>
          </a:p>
          <a:p>
            <a:pPr lvl="3"/>
            <a:r>
              <a:rPr lang="en-GB" sz="1800">
                <a:solidFill>
                  <a:schemeClr val="bg1"/>
                </a:solidFill>
              </a:rPr>
              <a:t>	-Single transmembrane spanning domain</a:t>
            </a:r>
          </a:p>
          <a:p>
            <a:pPr lvl="3"/>
            <a:endParaRPr lang="en-GB" sz="1800">
              <a:solidFill>
                <a:schemeClr val="bg1"/>
              </a:solidFill>
            </a:endParaRPr>
          </a:p>
          <a:p>
            <a:pPr lvl="3"/>
            <a:r>
              <a:rPr lang="en-GB" sz="1800">
                <a:solidFill>
                  <a:schemeClr val="bg1"/>
                </a:solidFill>
              </a:rPr>
              <a:t>	-Intracellular  tyrosine kinase domain</a:t>
            </a:r>
          </a:p>
          <a:p>
            <a:pPr lvl="3"/>
            <a:r>
              <a:rPr lang="en-GB" sz="1800">
                <a:solidFill>
                  <a:schemeClr val="bg1"/>
                </a:solidFill>
              </a:rPr>
              <a:t>	</a:t>
            </a:r>
          </a:p>
          <a:p>
            <a:pPr lvl="3"/>
            <a:r>
              <a:rPr lang="en-GB" sz="1800">
                <a:solidFill>
                  <a:schemeClr val="bg1"/>
                </a:solidFill>
              </a:rPr>
              <a:t>	- Ligand binding induces  tyrosine kinase activation in the intracellular domain  that leads to phosphylation of proteins on tyrosine residues</a:t>
            </a:r>
          </a:p>
          <a:p>
            <a:pPr lvl="3"/>
            <a:endParaRPr lang="en-GB" sz="1800"/>
          </a:p>
          <a:p>
            <a:pPr lvl="2"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20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2800"/>
          </a:p>
          <a:p>
            <a:pPr>
              <a:buFontTx/>
              <a:buAutoNum type="arabicPeriod"/>
            </a:pPr>
            <a:endParaRPr lang="en-GB" sz="2800"/>
          </a:p>
          <a:p>
            <a:pPr>
              <a:buFontTx/>
              <a:buAutoNum type="arabicPeriod"/>
            </a:pPr>
            <a:endParaRPr lang="en-GB" sz="2800"/>
          </a:p>
          <a:p>
            <a:pPr>
              <a:buFontTx/>
              <a:buAutoNum type="arabicPeriod"/>
            </a:pPr>
            <a:endParaRPr lang="en-GB" sz="2800"/>
          </a:p>
          <a:p>
            <a:pPr>
              <a:buFontTx/>
              <a:buAutoNum type="arabicPeriod"/>
            </a:pP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713788" cy="858838"/>
          </a:xfrm>
        </p:spPr>
        <p:txBody>
          <a:bodyPr lIns="90488" tIns="44450" rIns="90488" bIns="44450"/>
          <a:lstStyle/>
          <a:p>
            <a:r>
              <a:rPr lang="en-GB" sz="3200" smtClean="0">
                <a:solidFill>
                  <a:srgbClr val="FFFF00"/>
                </a:solidFill>
              </a:rPr>
              <a:t>Tyrosine Kinase Receptor</a:t>
            </a:r>
            <a:r>
              <a:rPr lang="en-GB" sz="3200" smtClean="0"/>
              <a:t> </a:t>
            </a: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5468938" y="3875088"/>
            <a:ext cx="657225" cy="0"/>
          </a:xfrm>
          <a:prstGeom prst="line">
            <a:avLst/>
          </a:prstGeom>
          <a:noFill/>
          <a:ln w="25400">
            <a:solidFill>
              <a:srgbClr val="8CF4E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5468938" y="3935413"/>
            <a:ext cx="657225" cy="0"/>
          </a:xfrm>
          <a:prstGeom prst="line">
            <a:avLst/>
          </a:prstGeom>
          <a:noFill/>
          <a:ln w="25400">
            <a:solidFill>
              <a:srgbClr val="8CF4E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519738" y="1130300"/>
            <a:ext cx="7080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GB" sz="1800"/>
              <a:t>NH</a:t>
            </a:r>
            <a:r>
              <a:rPr lang="en-GB" sz="1800" baseline="-25000"/>
              <a:t>2</a:t>
            </a:r>
          </a:p>
        </p:txBody>
      </p:sp>
      <p:sp>
        <p:nvSpPr>
          <p:cNvPr id="13318" name="Rectangle 9"/>
          <p:cNvSpPr>
            <a:spLocks noChangeArrowheads="1"/>
          </p:cNvSpPr>
          <p:nvPr/>
        </p:nvSpPr>
        <p:spPr bwMode="auto">
          <a:xfrm>
            <a:off x="6726238" y="4784725"/>
            <a:ext cx="240188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endParaRPr lang="en-GB"/>
          </a:p>
        </p:txBody>
      </p:sp>
      <p:sp>
        <p:nvSpPr>
          <p:cNvPr id="13319" name="Rectangle 11"/>
          <p:cNvSpPr>
            <a:spLocks noChangeArrowheads="1"/>
          </p:cNvSpPr>
          <p:nvPr/>
        </p:nvSpPr>
        <p:spPr bwMode="auto">
          <a:xfrm>
            <a:off x="5387975" y="6299200"/>
            <a:ext cx="8747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GB" sz="1800"/>
              <a:t>COOH</a:t>
            </a:r>
          </a:p>
        </p:txBody>
      </p:sp>
      <p:sp>
        <p:nvSpPr>
          <p:cNvPr id="13320" name="Rectangle 14"/>
          <p:cNvSpPr>
            <a:spLocks noChangeArrowheads="1"/>
          </p:cNvSpPr>
          <p:nvPr/>
        </p:nvSpPr>
        <p:spPr bwMode="auto">
          <a:xfrm>
            <a:off x="2855913" y="3424238"/>
            <a:ext cx="1809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endParaRPr lang="en-GB">
              <a:latin typeface="Times New Roman" pitchFamily="18" charset="0"/>
            </a:endParaRPr>
          </a:p>
          <a:p>
            <a:pPr eaLnBrk="0" hangingPunct="0"/>
            <a:endParaRPr lang="en-GB">
              <a:latin typeface="Times New Roman" pitchFamily="18" charset="0"/>
            </a:endParaRPr>
          </a:p>
        </p:txBody>
      </p:sp>
      <p:sp>
        <p:nvSpPr>
          <p:cNvPr id="13321" name="Line 16"/>
          <p:cNvSpPr>
            <a:spLocks noChangeShapeType="1"/>
          </p:cNvSpPr>
          <p:nvPr/>
        </p:nvSpPr>
        <p:spPr bwMode="auto">
          <a:xfrm>
            <a:off x="5832475" y="1450975"/>
            <a:ext cx="0" cy="4859338"/>
          </a:xfrm>
          <a:prstGeom prst="line">
            <a:avLst/>
          </a:prstGeom>
          <a:noFill/>
          <a:ln w="50800">
            <a:solidFill>
              <a:srgbClr val="91919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Rectangle 17"/>
          <p:cNvSpPr>
            <a:spLocks noChangeArrowheads="1"/>
          </p:cNvSpPr>
          <p:nvPr/>
        </p:nvSpPr>
        <p:spPr bwMode="auto">
          <a:xfrm>
            <a:off x="5681663" y="2822575"/>
            <a:ext cx="303212" cy="904875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FC0128"/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3323" name="Rectangle 18"/>
          <p:cNvSpPr>
            <a:spLocks noChangeArrowheads="1"/>
          </p:cNvSpPr>
          <p:nvPr/>
        </p:nvSpPr>
        <p:spPr bwMode="auto">
          <a:xfrm>
            <a:off x="5748338" y="3748088"/>
            <a:ext cx="169862" cy="303212"/>
          </a:xfrm>
          <a:prstGeom prst="rect">
            <a:avLst/>
          </a:prstGeom>
          <a:gradFill rotWithShape="0">
            <a:gsLst>
              <a:gs pos="0">
                <a:srgbClr val="0F1E4B"/>
              </a:gs>
              <a:gs pos="50000">
                <a:srgbClr val="3365FB"/>
              </a:gs>
              <a:gs pos="100000">
                <a:srgbClr val="0F1E4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3324" name="Rectangle 19"/>
          <p:cNvSpPr>
            <a:spLocks noChangeArrowheads="1"/>
          </p:cNvSpPr>
          <p:nvPr/>
        </p:nvSpPr>
        <p:spPr bwMode="auto">
          <a:xfrm>
            <a:off x="5681663" y="4410075"/>
            <a:ext cx="293687" cy="1276350"/>
          </a:xfrm>
          <a:prstGeom prst="rect">
            <a:avLst/>
          </a:prstGeom>
          <a:gradFill rotWithShape="0">
            <a:gsLst>
              <a:gs pos="0">
                <a:srgbClr val="003400"/>
              </a:gs>
              <a:gs pos="50000">
                <a:srgbClr val="00AE00"/>
              </a:gs>
              <a:gs pos="100000">
                <a:srgbClr val="0034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3325" name="Oval 20"/>
          <p:cNvSpPr>
            <a:spLocks noChangeArrowheads="1"/>
          </p:cNvSpPr>
          <p:nvPr/>
        </p:nvSpPr>
        <p:spPr bwMode="auto">
          <a:xfrm>
            <a:off x="5695950" y="2452688"/>
            <a:ext cx="266700" cy="242887"/>
          </a:xfrm>
          <a:prstGeom prst="ellipse">
            <a:avLst/>
          </a:prstGeom>
          <a:gradFill rotWithShape="1">
            <a:gsLst>
              <a:gs pos="0">
                <a:srgbClr val="CC00FF"/>
              </a:gs>
              <a:gs pos="100000">
                <a:srgbClr val="5E0076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3326" name="Oval 21"/>
          <p:cNvSpPr>
            <a:spLocks noChangeArrowheads="1"/>
          </p:cNvSpPr>
          <p:nvPr/>
        </p:nvSpPr>
        <p:spPr bwMode="auto">
          <a:xfrm>
            <a:off x="5695950" y="2219325"/>
            <a:ext cx="266700" cy="242888"/>
          </a:xfrm>
          <a:prstGeom prst="ellipse">
            <a:avLst/>
          </a:prstGeom>
          <a:gradFill rotWithShape="1">
            <a:gsLst>
              <a:gs pos="0">
                <a:srgbClr val="CC00FF"/>
              </a:gs>
              <a:gs pos="100000">
                <a:srgbClr val="5E0076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3327" name="Oval 22"/>
          <p:cNvSpPr>
            <a:spLocks noChangeArrowheads="1"/>
          </p:cNvSpPr>
          <p:nvPr/>
        </p:nvSpPr>
        <p:spPr bwMode="auto">
          <a:xfrm>
            <a:off x="5695950" y="1985963"/>
            <a:ext cx="266700" cy="242887"/>
          </a:xfrm>
          <a:prstGeom prst="ellipse">
            <a:avLst/>
          </a:prstGeom>
          <a:gradFill rotWithShape="1">
            <a:gsLst>
              <a:gs pos="0">
                <a:srgbClr val="CC00FF"/>
              </a:gs>
              <a:gs pos="100000">
                <a:srgbClr val="5E0076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3328" name="Oval 23"/>
          <p:cNvSpPr>
            <a:spLocks noChangeArrowheads="1"/>
          </p:cNvSpPr>
          <p:nvPr/>
        </p:nvSpPr>
        <p:spPr bwMode="auto">
          <a:xfrm>
            <a:off x="5695950" y="1747838"/>
            <a:ext cx="266700" cy="242887"/>
          </a:xfrm>
          <a:prstGeom prst="ellipse">
            <a:avLst/>
          </a:prstGeom>
          <a:gradFill rotWithShape="1">
            <a:gsLst>
              <a:gs pos="0">
                <a:srgbClr val="CC00FF"/>
              </a:gs>
              <a:gs pos="100000">
                <a:srgbClr val="5E0076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3329" name="Rectangle 80"/>
          <p:cNvSpPr>
            <a:spLocks noChangeArrowheads="1"/>
          </p:cNvSpPr>
          <p:nvPr/>
        </p:nvSpPr>
        <p:spPr bwMode="auto">
          <a:xfrm>
            <a:off x="6583363" y="2033588"/>
            <a:ext cx="173355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GB" sz="1800"/>
              <a:t>Cadherin like</a:t>
            </a:r>
          </a:p>
        </p:txBody>
      </p:sp>
      <p:sp>
        <p:nvSpPr>
          <p:cNvPr id="13330" name="Rectangle 81"/>
          <p:cNvSpPr>
            <a:spLocks noChangeArrowheads="1"/>
          </p:cNvSpPr>
          <p:nvPr/>
        </p:nvSpPr>
        <p:spPr bwMode="auto">
          <a:xfrm>
            <a:off x="6583363" y="2927350"/>
            <a:ext cx="2346325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GB" sz="1800"/>
              <a:t>Cysteine rich</a:t>
            </a:r>
          </a:p>
          <a:p>
            <a:pPr eaLnBrk="0" hangingPunct="0"/>
            <a:endParaRPr lang="en-GB" sz="1800"/>
          </a:p>
          <a:p>
            <a:pPr eaLnBrk="0" hangingPunct="0"/>
            <a:endParaRPr lang="en-GB" sz="1800"/>
          </a:p>
          <a:p>
            <a:pPr eaLnBrk="0" hangingPunct="0"/>
            <a:r>
              <a:rPr lang="en-GB" sz="1800"/>
              <a:t>Transmembrane</a:t>
            </a:r>
            <a:r>
              <a:rPr lang="en-GB"/>
              <a:t> </a:t>
            </a:r>
          </a:p>
        </p:txBody>
      </p:sp>
      <p:sp>
        <p:nvSpPr>
          <p:cNvPr id="13331" name="Rectangle 83"/>
          <p:cNvSpPr>
            <a:spLocks noChangeArrowheads="1"/>
          </p:cNvSpPr>
          <p:nvPr/>
        </p:nvSpPr>
        <p:spPr bwMode="auto">
          <a:xfrm>
            <a:off x="6572250" y="4786313"/>
            <a:ext cx="2401888" cy="147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GB" sz="1800"/>
              <a:t>Tyrosine kinase- catalyses phosphorylation of tyrosine residues on proteins </a:t>
            </a:r>
          </a:p>
        </p:txBody>
      </p:sp>
      <p:sp>
        <p:nvSpPr>
          <p:cNvPr id="13332" name="Line 84"/>
          <p:cNvSpPr>
            <a:spLocks noChangeShapeType="1"/>
          </p:cNvSpPr>
          <p:nvPr/>
        </p:nvSpPr>
        <p:spPr bwMode="auto">
          <a:xfrm>
            <a:off x="6227763" y="2225675"/>
            <a:ext cx="3222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3" name="Line 85"/>
          <p:cNvSpPr>
            <a:spLocks noChangeShapeType="1"/>
          </p:cNvSpPr>
          <p:nvPr/>
        </p:nvSpPr>
        <p:spPr bwMode="auto">
          <a:xfrm>
            <a:off x="6227763" y="3903663"/>
            <a:ext cx="3222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4" name="Line 86"/>
          <p:cNvSpPr>
            <a:spLocks noChangeShapeType="1"/>
          </p:cNvSpPr>
          <p:nvPr/>
        </p:nvSpPr>
        <p:spPr bwMode="auto">
          <a:xfrm>
            <a:off x="6227763" y="3125788"/>
            <a:ext cx="3222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5" name="Line 87"/>
          <p:cNvSpPr>
            <a:spLocks noChangeShapeType="1"/>
          </p:cNvSpPr>
          <p:nvPr/>
        </p:nvSpPr>
        <p:spPr bwMode="auto">
          <a:xfrm>
            <a:off x="6227763" y="4987925"/>
            <a:ext cx="3222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1835150" y="1773238"/>
            <a:ext cx="3736975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sz="1800" dirty="0">
                <a:solidFill>
                  <a:schemeClr val="accent3"/>
                </a:solidFill>
                <a:latin typeface="Times" charset="0"/>
                <a:cs typeface="+mn-cs"/>
              </a:rPr>
              <a:t>N-terminal </a:t>
            </a:r>
            <a:r>
              <a:rPr lang="en-GB" sz="1800" dirty="0">
                <a:solidFill>
                  <a:schemeClr val="accent3"/>
                </a:solidFill>
                <a:latin typeface="Times" charset="0"/>
                <a:cs typeface="+mn-cs"/>
              </a:rPr>
              <a:t>extracellular </a:t>
            </a:r>
            <a:r>
              <a:rPr lang="en-GB" sz="1800" dirty="0" err="1">
                <a:solidFill>
                  <a:schemeClr val="accent3"/>
                </a:solidFill>
                <a:latin typeface="Times" charset="0"/>
                <a:cs typeface="+mn-cs"/>
              </a:rPr>
              <a:t>cysteine</a:t>
            </a:r>
            <a:r>
              <a:rPr lang="en-GB" sz="1800" dirty="0">
                <a:solidFill>
                  <a:schemeClr val="accent3"/>
                </a:solidFill>
                <a:latin typeface="Times" charset="0"/>
                <a:cs typeface="+mn-cs"/>
              </a:rPr>
              <a:t> rich </a:t>
            </a:r>
            <a:r>
              <a:rPr lang="en-GB" sz="1800" dirty="0" err="1">
                <a:solidFill>
                  <a:schemeClr val="accent3"/>
                </a:solidFill>
                <a:latin typeface="Times" charset="0"/>
                <a:cs typeface="+mn-cs"/>
              </a:rPr>
              <a:t>ligand</a:t>
            </a:r>
            <a:r>
              <a:rPr lang="en-GB" sz="1800" dirty="0">
                <a:solidFill>
                  <a:schemeClr val="accent3"/>
                </a:solidFill>
                <a:latin typeface="Times" charset="0"/>
                <a:cs typeface="+mn-cs"/>
              </a:rPr>
              <a:t>/hormone </a:t>
            </a:r>
            <a:r>
              <a:rPr lang="en-GB" sz="1800" dirty="0">
                <a:solidFill>
                  <a:schemeClr val="accent3"/>
                </a:solidFill>
                <a:latin typeface="Times" charset="0"/>
                <a:cs typeface="+mn-cs"/>
              </a:rPr>
              <a:t>binding domain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00313" y="4714875"/>
            <a:ext cx="2786062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sz="1800" dirty="0">
                <a:solidFill>
                  <a:schemeClr val="accent3"/>
                </a:solidFill>
                <a:latin typeface="Times" charset="0"/>
                <a:cs typeface="+mn-cs"/>
              </a:rPr>
              <a:t>C-terminal </a:t>
            </a:r>
            <a:r>
              <a:rPr lang="en-GB" sz="1800" dirty="0">
                <a:solidFill>
                  <a:schemeClr val="accent3"/>
                </a:solidFill>
                <a:latin typeface="Times" charset="0"/>
                <a:cs typeface="+mn-cs"/>
              </a:rPr>
              <a:t>tyrosine </a:t>
            </a:r>
            <a:r>
              <a:rPr lang="en-GB" sz="1800" dirty="0" err="1">
                <a:solidFill>
                  <a:schemeClr val="accent3"/>
                </a:solidFill>
                <a:latin typeface="Times" charset="0"/>
                <a:cs typeface="+mn-cs"/>
              </a:rPr>
              <a:t>kinase</a:t>
            </a:r>
            <a:r>
              <a:rPr lang="en-GB" sz="1800" dirty="0">
                <a:solidFill>
                  <a:schemeClr val="accent3"/>
                </a:solidFill>
                <a:latin typeface="Times" charset="0"/>
                <a:cs typeface="+mn-cs"/>
              </a:rPr>
              <a:t> intracellular domain</a:t>
            </a:r>
            <a:endParaRPr lang="en-GB" sz="1800" dirty="0">
              <a:solidFill>
                <a:schemeClr val="accent3"/>
              </a:solidFill>
              <a:latin typeface="Times" charset="0"/>
              <a:cs typeface="+mn-cs"/>
            </a:endParaRPr>
          </a:p>
        </p:txBody>
      </p:sp>
      <p:sp>
        <p:nvSpPr>
          <p:cNvPr id="13338" name="TextBox 25"/>
          <p:cNvSpPr txBox="1">
            <a:spLocks noChangeArrowheads="1"/>
          </p:cNvSpPr>
          <p:nvPr/>
        </p:nvSpPr>
        <p:spPr bwMode="auto">
          <a:xfrm>
            <a:off x="2195513" y="3789363"/>
            <a:ext cx="28813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GB" sz="1800">
                <a:solidFill>
                  <a:schemeClr val="bg1"/>
                </a:solidFill>
              </a:rPr>
              <a:t>Single transmembrane domain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0" y="214313"/>
            <a:ext cx="9144000" cy="6643687"/>
          </a:xfrm>
        </p:spPr>
        <p:txBody>
          <a:bodyPr/>
          <a:lstStyle/>
          <a:p>
            <a:pPr algn="ctr">
              <a:buClr>
                <a:srgbClr val="FF00FF"/>
              </a:buClr>
              <a:buFont typeface="Wingdings" pitchFamily="2" charset="2"/>
              <a:buNone/>
            </a:pPr>
            <a:r>
              <a:rPr lang="en-GB" altLang="en-GB" sz="2800" b="1" smtClean="0">
                <a:solidFill>
                  <a:srgbClr val="FFFF00"/>
                </a:solidFill>
                <a:latin typeface="Times New Roman" pitchFamily="18" charset="0"/>
              </a:rPr>
              <a:t>Steriod Hormone Receptors </a:t>
            </a:r>
          </a:p>
          <a:p>
            <a:pPr lvl="1">
              <a:buFontTx/>
              <a:buChar char="•"/>
            </a:pPr>
            <a:r>
              <a:rPr lang="en-GB" altLang="en-GB" sz="2000" b="1" smtClean="0">
                <a:solidFill>
                  <a:schemeClr val="bg1"/>
                </a:solidFill>
                <a:latin typeface="Arial" charset="0"/>
                <a:cs typeface="Arial" charset="0"/>
              </a:rPr>
              <a:t>In contrast to protein hormones, steroid hormones ( adrenal &amp; gonadal steroids) act via intra-nuclear receptors</a:t>
            </a:r>
          </a:p>
          <a:p>
            <a:pPr lvl="1">
              <a:buFontTx/>
              <a:buChar char="•"/>
            </a:pPr>
            <a:endParaRPr lang="en-GB" altLang="en-GB" sz="2000" b="1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1">
              <a:buFontTx/>
              <a:buChar char="•"/>
            </a:pPr>
            <a:r>
              <a:rPr lang="en-GB" altLang="en-GB" sz="2000" b="1" smtClean="0">
                <a:solidFill>
                  <a:schemeClr val="bg1"/>
                </a:solidFill>
                <a:latin typeface="Arial" charset="0"/>
                <a:cs typeface="Arial" charset="0"/>
              </a:rPr>
              <a:t>Steroid hormones enter most cells by passive diffusion</a:t>
            </a:r>
          </a:p>
          <a:p>
            <a:pPr lvl="1">
              <a:buFontTx/>
              <a:buChar char="•"/>
            </a:pPr>
            <a:endParaRPr lang="en-GB" altLang="en-GB" sz="2000" b="1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1">
              <a:buFontTx/>
              <a:buChar char="•"/>
            </a:pPr>
            <a:r>
              <a:rPr lang="en-GB" altLang="en-GB" sz="2000" b="1" smtClean="0">
                <a:solidFill>
                  <a:schemeClr val="bg1"/>
                </a:solidFill>
                <a:latin typeface="Arial" charset="0"/>
                <a:cs typeface="Arial" charset="0"/>
              </a:rPr>
              <a:t>Hormone binds to specific intracellular protein receptors both w/in cytoplasm &amp; nucleus </a:t>
            </a:r>
          </a:p>
          <a:p>
            <a:pPr lvl="1">
              <a:buFontTx/>
              <a:buChar char="•"/>
            </a:pPr>
            <a:endParaRPr lang="en-GB" altLang="en-GB" sz="2000" b="1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1">
              <a:buFontTx/>
              <a:buChar char="•"/>
            </a:pPr>
            <a:r>
              <a:rPr lang="en-GB" altLang="en-GB" sz="2000" b="1" smtClean="0">
                <a:solidFill>
                  <a:schemeClr val="bg1"/>
                </a:solidFill>
                <a:latin typeface="Arial" charset="0"/>
                <a:cs typeface="Arial" charset="0"/>
              </a:rPr>
              <a:t>Steroid -receptor complex binds to DNA binding sites/ response elements (RE) to alter gene transcription and protein synthesis</a:t>
            </a:r>
          </a:p>
          <a:p>
            <a:pPr lvl="1">
              <a:buFontTx/>
              <a:buChar char="•"/>
            </a:pPr>
            <a:endParaRPr lang="en-GB" altLang="en-GB" sz="2000" b="1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1">
              <a:buFontTx/>
              <a:buChar char="•"/>
            </a:pPr>
            <a:r>
              <a:rPr lang="en-GB" altLang="en-GB" sz="2000" b="1" smtClean="0">
                <a:solidFill>
                  <a:schemeClr val="bg1"/>
                </a:solidFill>
                <a:latin typeface="Arial" charset="0"/>
                <a:cs typeface="Arial" charset="0"/>
              </a:rPr>
              <a:t>Leads to stimulation of cell growth &amp; differentiation and regulation of specific proteins</a:t>
            </a:r>
          </a:p>
          <a:p>
            <a:pPr lvl="1">
              <a:buFontTx/>
              <a:buChar char="•"/>
            </a:pPr>
            <a:endParaRPr lang="en-GB" altLang="en-GB" sz="2000" b="1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1">
              <a:buFontTx/>
              <a:buChar char="•"/>
            </a:pPr>
            <a:r>
              <a:rPr lang="en-GB" altLang="en-GB" sz="2000" b="1" smtClean="0">
                <a:solidFill>
                  <a:schemeClr val="bg1"/>
                </a:solidFill>
                <a:latin typeface="Arial" charset="0"/>
                <a:cs typeface="Arial" charset="0"/>
              </a:rPr>
              <a:t> Once receptor-hormone complex has interacted with the gene, re-establishment of the unoccupied receptor occurs with elimination of hormone  from the cell</a:t>
            </a:r>
          </a:p>
          <a:p>
            <a:pPr>
              <a:buClr>
                <a:schemeClr val="accent1"/>
              </a:buClr>
              <a:buFont typeface="Symbol" pitchFamily="18" charset="2"/>
              <a:buChar char="&gt;"/>
            </a:pPr>
            <a:endParaRPr lang="en-GB" altLang="en-GB" sz="2800" b="1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buClr>
                <a:schemeClr val="accent1"/>
              </a:buClr>
              <a:buFont typeface="Symbol" pitchFamily="18" charset="2"/>
              <a:buChar char="&gt;"/>
            </a:pPr>
            <a:endParaRPr lang="en-GB" altLang="en-GB" sz="2800" b="1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buClr>
                <a:schemeClr val="accent1"/>
              </a:buClr>
              <a:buFont typeface="Symbol" pitchFamily="18" charset="2"/>
              <a:buChar char="&gt;"/>
            </a:pPr>
            <a:endParaRPr lang="en-GB" altLang="en-GB" sz="2800" b="1" smtClean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663575" y="642938"/>
            <a:ext cx="8266113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buFontTx/>
              <a:buAutoNum type="arabicPeriod" startAt="2"/>
            </a:pPr>
            <a:r>
              <a:rPr lang="en-GB" sz="2400"/>
              <a:t>Steroid hormones e.g. Cortisol</a:t>
            </a:r>
          </a:p>
          <a:p>
            <a:r>
              <a:rPr lang="en-GB" sz="1800">
                <a:solidFill>
                  <a:schemeClr val="bg1"/>
                </a:solidFill>
              </a:rPr>
              <a:t>-Free Cortisol enters cell by passive diffusion</a:t>
            </a:r>
          </a:p>
          <a:p>
            <a:r>
              <a:rPr lang="en-GB" sz="1800">
                <a:solidFill>
                  <a:schemeClr val="bg1"/>
                </a:solidFill>
              </a:rPr>
              <a:t>-Binds to specific Glucocorticoid (GC) receptors in cell cytoplasm</a:t>
            </a:r>
          </a:p>
          <a:p>
            <a:r>
              <a:rPr lang="en-GB" sz="1800">
                <a:solidFill>
                  <a:schemeClr val="bg1"/>
                </a:solidFill>
              </a:rPr>
              <a:t>-</a:t>
            </a:r>
          </a:p>
          <a:p>
            <a:endParaRPr lang="en-GB" sz="1800">
              <a:solidFill>
                <a:schemeClr val="bg1"/>
              </a:solidFill>
            </a:endParaRPr>
          </a:p>
          <a:p>
            <a:endParaRPr lang="en-GB"/>
          </a:p>
          <a:p>
            <a:pPr>
              <a:buFontTx/>
              <a:buChar char="•"/>
            </a:pPr>
            <a:endParaRPr lang="en-GB"/>
          </a:p>
          <a:p>
            <a:pPr>
              <a:buFontTx/>
              <a:buChar char="•"/>
            </a:pPr>
            <a:endParaRPr lang="en-GB"/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2051050" y="307975"/>
            <a:ext cx="467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GB" sz="2400">
                <a:solidFill>
                  <a:srgbClr val="FF0000"/>
                </a:solidFill>
              </a:rPr>
              <a:t>Hormone Mechanism of Action</a:t>
            </a:r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250825" y="2565400"/>
            <a:ext cx="8713788" cy="4103688"/>
          </a:xfrm>
          <a:prstGeom prst="rect">
            <a:avLst/>
          </a:prstGeom>
          <a:solidFill>
            <a:srgbClr val="FF9999"/>
          </a:solidFill>
          <a:ln w="9525">
            <a:solidFill>
              <a:srgbClr val="4D4D4D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GB"/>
          </a:p>
        </p:txBody>
      </p:sp>
      <p:sp>
        <p:nvSpPr>
          <p:cNvPr id="15365" name="Rectangle 8"/>
          <p:cNvSpPr>
            <a:spLocks noChangeArrowheads="1"/>
          </p:cNvSpPr>
          <p:nvPr/>
        </p:nvSpPr>
        <p:spPr bwMode="auto">
          <a:xfrm>
            <a:off x="7137400" y="2573338"/>
            <a:ext cx="1844675" cy="4095750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366" name="Rectangle 9"/>
          <p:cNvSpPr>
            <a:spLocks noChangeArrowheads="1"/>
          </p:cNvSpPr>
          <p:nvPr/>
        </p:nvSpPr>
        <p:spPr bwMode="auto">
          <a:xfrm>
            <a:off x="2051050" y="2565400"/>
            <a:ext cx="4826000" cy="4103688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367" name="Freeform 17"/>
          <p:cNvSpPr>
            <a:spLocks/>
          </p:cNvSpPr>
          <p:nvPr/>
        </p:nvSpPr>
        <p:spPr bwMode="auto">
          <a:xfrm>
            <a:off x="1835150" y="2565400"/>
            <a:ext cx="431800" cy="4013200"/>
          </a:xfrm>
          <a:custGeom>
            <a:avLst/>
            <a:gdLst>
              <a:gd name="T0" fmla="*/ 2147483647 w 270"/>
              <a:gd name="T1" fmla="*/ 0 h 2623"/>
              <a:gd name="T2" fmla="*/ 2147483647 w 270"/>
              <a:gd name="T3" fmla="*/ 2147483647 h 2623"/>
              <a:gd name="T4" fmla="*/ 2147483647 w 270"/>
              <a:gd name="T5" fmla="*/ 2147483647 h 2623"/>
              <a:gd name="T6" fmla="*/ 2147483647 w 270"/>
              <a:gd name="T7" fmla="*/ 2147483647 h 2623"/>
              <a:gd name="T8" fmla="*/ 2147483647 w 270"/>
              <a:gd name="T9" fmla="*/ 2147483647 h 2623"/>
              <a:gd name="T10" fmla="*/ 2147483647 w 270"/>
              <a:gd name="T11" fmla="*/ 2147483647 h 2623"/>
              <a:gd name="T12" fmla="*/ 2147483647 w 270"/>
              <a:gd name="T13" fmla="*/ 2147483647 h 2623"/>
              <a:gd name="T14" fmla="*/ 0 w 270"/>
              <a:gd name="T15" fmla="*/ 2147483647 h 2623"/>
              <a:gd name="T16" fmla="*/ 2147483647 w 270"/>
              <a:gd name="T17" fmla="*/ 2147483647 h 2623"/>
              <a:gd name="T18" fmla="*/ 2147483647 w 270"/>
              <a:gd name="T19" fmla="*/ 2147483647 h 2623"/>
              <a:gd name="T20" fmla="*/ 2147483647 w 270"/>
              <a:gd name="T21" fmla="*/ 2147483647 h 2623"/>
              <a:gd name="T22" fmla="*/ 2147483647 w 270"/>
              <a:gd name="T23" fmla="*/ 2147483647 h 2623"/>
              <a:gd name="T24" fmla="*/ 2147483647 w 270"/>
              <a:gd name="T25" fmla="*/ 2147483647 h 2623"/>
              <a:gd name="T26" fmla="*/ 2147483647 w 270"/>
              <a:gd name="T27" fmla="*/ 2147483647 h 2623"/>
              <a:gd name="T28" fmla="*/ 2147483647 w 270"/>
              <a:gd name="T29" fmla="*/ 2147483647 h 2623"/>
              <a:gd name="T30" fmla="*/ 2147483647 w 270"/>
              <a:gd name="T31" fmla="*/ 2147483647 h 2623"/>
              <a:gd name="T32" fmla="*/ 2147483647 w 270"/>
              <a:gd name="T33" fmla="*/ 2147483647 h 2623"/>
              <a:gd name="T34" fmla="*/ 2147483647 w 270"/>
              <a:gd name="T35" fmla="*/ 2147483647 h 2623"/>
              <a:gd name="T36" fmla="*/ 2147483647 w 270"/>
              <a:gd name="T37" fmla="*/ 2147483647 h 2623"/>
              <a:gd name="T38" fmla="*/ 2147483647 w 270"/>
              <a:gd name="T39" fmla="*/ 2147483647 h 2623"/>
              <a:gd name="T40" fmla="*/ 2147483647 w 270"/>
              <a:gd name="T41" fmla="*/ 2147483647 h 2623"/>
              <a:gd name="T42" fmla="*/ 2147483647 w 270"/>
              <a:gd name="T43" fmla="*/ 0 h 262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70"/>
              <a:gd name="T67" fmla="*/ 0 h 2623"/>
              <a:gd name="T68" fmla="*/ 270 w 270"/>
              <a:gd name="T69" fmla="*/ 2623 h 262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70" h="2623">
                <a:moveTo>
                  <a:pt x="148" y="0"/>
                </a:moveTo>
                <a:cubicBezTo>
                  <a:pt x="140" y="54"/>
                  <a:pt x="120" y="103"/>
                  <a:pt x="109" y="156"/>
                </a:cubicBezTo>
                <a:cubicBezTo>
                  <a:pt x="106" y="169"/>
                  <a:pt x="104" y="182"/>
                  <a:pt x="101" y="195"/>
                </a:cubicBezTo>
                <a:cubicBezTo>
                  <a:pt x="96" y="216"/>
                  <a:pt x="85" y="257"/>
                  <a:pt x="85" y="257"/>
                </a:cubicBezTo>
                <a:cubicBezTo>
                  <a:pt x="78" y="332"/>
                  <a:pt x="85" y="321"/>
                  <a:pt x="70" y="366"/>
                </a:cubicBezTo>
                <a:cubicBezTo>
                  <a:pt x="65" y="382"/>
                  <a:pt x="54" y="413"/>
                  <a:pt x="54" y="413"/>
                </a:cubicBezTo>
                <a:cubicBezTo>
                  <a:pt x="46" y="481"/>
                  <a:pt x="32" y="547"/>
                  <a:pt x="23" y="615"/>
                </a:cubicBezTo>
                <a:cubicBezTo>
                  <a:pt x="18" y="753"/>
                  <a:pt x="12" y="841"/>
                  <a:pt x="0" y="965"/>
                </a:cubicBezTo>
                <a:cubicBezTo>
                  <a:pt x="2" y="1173"/>
                  <a:pt x="0" y="1380"/>
                  <a:pt x="7" y="1588"/>
                </a:cubicBezTo>
                <a:cubicBezTo>
                  <a:pt x="8" y="1613"/>
                  <a:pt x="31" y="1658"/>
                  <a:pt x="31" y="1658"/>
                </a:cubicBezTo>
                <a:cubicBezTo>
                  <a:pt x="36" y="1761"/>
                  <a:pt x="32" y="1826"/>
                  <a:pt x="62" y="1915"/>
                </a:cubicBezTo>
                <a:cubicBezTo>
                  <a:pt x="66" y="2098"/>
                  <a:pt x="31" y="2199"/>
                  <a:pt x="101" y="2335"/>
                </a:cubicBezTo>
                <a:cubicBezTo>
                  <a:pt x="104" y="2382"/>
                  <a:pt x="99" y="2429"/>
                  <a:pt x="109" y="2475"/>
                </a:cubicBezTo>
                <a:cubicBezTo>
                  <a:pt x="111" y="2483"/>
                  <a:pt x="126" y="2478"/>
                  <a:pt x="132" y="2483"/>
                </a:cubicBezTo>
                <a:cubicBezTo>
                  <a:pt x="139" y="2489"/>
                  <a:pt x="147" y="2497"/>
                  <a:pt x="148" y="2506"/>
                </a:cubicBezTo>
                <a:cubicBezTo>
                  <a:pt x="152" y="2545"/>
                  <a:pt x="148" y="2584"/>
                  <a:pt x="148" y="2623"/>
                </a:cubicBezTo>
                <a:cubicBezTo>
                  <a:pt x="155" y="2554"/>
                  <a:pt x="163" y="2536"/>
                  <a:pt x="202" y="2483"/>
                </a:cubicBezTo>
                <a:cubicBezTo>
                  <a:pt x="212" y="2453"/>
                  <a:pt x="233" y="2449"/>
                  <a:pt x="249" y="2421"/>
                </a:cubicBezTo>
                <a:cubicBezTo>
                  <a:pt x="264" y="2396"/>
                  <a:pt x="270" y="2370"/>
                  <a:pt x="257" y="2413"/>
                </a:cubicBezTo>
                <a:cubicBezTo>
                  <a:pt x="171" y="2398"/>
                  <a:pt x="163" y="2334"/>
                  <a:pt x="163" y="2250"/>
                </a:cubicBezTo>
                <a:cubicBezTo>
                  <a:pt x="163" y="2045"/>
                  <a:pt x="163" y="1840"/>
                  <a:pt x="163" y="1635"/>
                </a:cubicBezTo>
                <a:lnTo>
                  <a:pt x="148" y="0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8" name="Oval 18"/>
          <p:cNvSpPr>
            <a:spLocks noChangeArrowheads="1"/>
          </p:cNvSpPr>
          <p:nvPr/>
        </p:nvSpPr>
        <p:spPr bwMode="auto">
          <a:xfrm rot="-378257">
            <a:off x="1914525" y="5588000"/>
            <a:ext cx="71438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369" name="Oval 19"/>
          <p:cNvSpPr>
            <a:spLocks noChangeArrowheads="1"/>
          </p:cNvSpPr>
          <p:nvPr/>
        </p:nvSpPr>
        <p:spPr bwMode="auto">
          <a:xfrm rot="-144091">
            <a:off x="1800225" y="4221163"/>
            <a:ext cx="71438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370" name="Oval 20"/>
          <p:cNvSpPr>
            <a:spLocks noChangeArrowheads="1"/>
          </p:cNvSpPr>
          <p:nvPr/>
        </p:nvSpPr>
        <p:spPr bwMode="auto">
          <a:xfrm rot="513909">
            <a:off x="1871663" y="2754313"/>
            <a:ext cx="71437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371" name="Freeform 21"/>
          <p:cNvSpPr>
            <a:spLocks/>
          </p:cNvSpPr>
          <p:nvPr/>
        </p:nvSpPr>
        <p:spPr bwMode="auto">
          <a:xfrm>
            <a:off x="6683375" y="2528888"/>
            <a:ext cx="544513" cy="4140200"/>
          </a:xfrm>
          <a:custGeom>
            <a:avLst/>
            <a:gdLst>
              <a:gd name="T0" fmla="*/ 2147483647 w 343"/>
              <a:gd name="T1" fmla="*/ 2147483647 h 2662"/>
              <a:gd name="T2" fmla="*/ 2147483647 w 343"/>
              <a:gd name="T3" fmla="*/ 2147483647 h 2662"/>
              <a:gd name="T4" fmla="*/ 2147483647 w 343"/>
              <a:gd name="T5" fmla="*/ 2147483647 h 2662"/>
              <a:gd name="T6" fmla="*/ 2147483647 w 343"/>
              <a:gd name="T7" fmla="*/ 2147483647 h 2662"/>
              <a:gd name="T8" fmla="*/ 2147483647 w 343"/>
              <a:gd name="T9" fmla="*/ 2147483647 h 2662"/>
              <a:gd name="T10" fmla="*/ 2147483647 w 343"/>
              <a:gd name="T11" fmla="*/ 2147483647 h 2662"/>
              <a:gd name="T12" fmla="*/ 2147483647 w 343"/>
              <a:gd name="T13" fmla="*/ 2147483647 h 2662"/>
              <a:gd name="T14" fmla="*/ 2147483647 w 343"/>
              <a:gd name="T15" fmla="*/ 2147483647 h 2662"/>
              <a:gd name="T16" fmla="*/ 2147483647 w 343"/>
              <a:gd name="T17" fmla="*/ 2147483647 h 2662"/>
              <a:gd name="T18" fmla="*/ 2147483647 w 343"/>
              <a:gd name="T19" fmla="*/ 2147483647 h 2662"/>
              <a:gd name="T20" fmla="*/ 2147483647 w 343"/>
              <a:gd name="T21" fmla="*/ 2147483647 h 2662"/>
              <a:gd name="T22" fmla="*/ 2147483647 w 343"/>
              <a:gd name="T23" fmla="*/ 2147483647 h 2662"/>
              <a:gd name="T24" fmla="*/ 2147483647 w 343"/>
              <a:gd name="T25" fmla="*/ 2147483647 h 2662"/>
              <a:gd name="T26" fmla="*/ 2147483647 w 343"/>
              <a:gd name="T27" fmla="*/ 2147483647 h 2662"/>
              <a:gd name="T28" fmla="*/ 2147483647 w 343"/>
              <a:gd name="T29" fmla="*/ 2147483647 h 2662"/>
              <a:gd name="T30" fmla="*/ 2147483647 w 343"/>
              <a:gd name="T31" fmla="*/ 2147483647 h 2662"/>
              <a:gd name="T32" fmla="*/ 2147483647 w 343"/>
              <a:gd name="T33" fmla="*/ 2147483647 h 2662"/>
              <a:gd name="T34" fmla="*/ 2147483647 w 343"/>
              <a:gd name="T35" fmla="*/ 2147483647 h 2662"/>
              <a:gd name="T36" fmla="*/ 2147483647 w 343"/>
              <a:gd name="T37" fmla="*/ 2147483647 h 2662"/>
              <a:gd name="T38" fmla="*/ 2147483647 w 343"/>
              <a:gd name="T39" fmla="*/ 2147483647 h 2662"/>
              <a:gd name="T40" fmla="*/ 2147483647 w 343"/>
              <a:gd name="T41" fmla="*/ 2147483647 h 2662"/>
              <a:gd name="T42" fmla="*/ 2147483647 w 343"/>
              <a:gd name="T43" fmla="*/ 2147483647 h 2662"/>
              <a:gd name="T44" fmla="*/ 2147483647 w 343"/>
              <a:gd name="T45" fmla="*/ 2147483647 h 2662"/>
              <a:gd name="T46" fmla="*/ 2147483647 w 343"/>
              <a:gd name="T47" fmla="*/ 2147483647 h 2662"/>
              <a:gd name="T48" fmla="*/ 2147483647 w 343"/>
              <a:gd name="T49" fmla="*/ 2147483647 h 2662"/>
              <a:gd name="T50" fmla="*/ 2147483647 w 343"/>
              <a:gd name="T51" fmla="*/ 2147483647 h 2662"/>
              <a:gd name="T52" fmla="*/ 2147483647 w 343"/>
              <a:gd name="T53" fmla="*/ 2147483647 h 2662"/>
              <a:gd name="T54" fmla="*/ 2147483647 w 343"/>
              <a:gd name="T55" fmla="*/ 2147483647 h 2662"/>
              <a:gd name="T56" fmla="*/ 2147483647 w 343"/>
              <a:gd name="T57" fmla="*/ 2147483647 h 2662"/>
              <a:gd name="T58" fmla="*/ 2147483647 w 343"/>
              <a:gd name="T59" fmla="*/ 2147483647 h 266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43"/>
              <a:gd name="T91" fmla="*/ 0 h 2662"/>
              <a:gd name="T92" fmla="*/ 343 w 343"/>
              <a:gd name="T93" fmla="*/ 2662 h 266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43" h="2662">
                <a:moveTo>
                  <a:pt x="281" y="26"/>
                </a:moveTo>
                <a:cubicBezTo>
                  <a:pt x="275" y="97"/>
                  <a:pt x="283" y="148"/>
                  <a:pt x="234" y="197"/>
                </a:cubicBezTo>
                <a:cubicBezTo>
                  <a:pt x="209" y="273"/>
                  <a:pt x="253" y="134"/>
                  <a:pt x="218" y="322"/>
                </a:cubicBezTo>
                <a:cubicBezTo>
                  <a:pt x="216" y="331"/>
                  <a:pt x="207" y="337"/>
                  <a:pt x="203" y="345"/>
                </a:cubicBezTo>
                <a:cubicBezTo>
                  <a:pt x="196" y="360"/>
                  <a:pt x="192" y="376"/>
                  <a:pt x="187" y="392"/>
                </a:cubicBezTo>
                <a:cubicBezTo>
                  <a:pt x="184" y="400"/>
                  <a:pt x="179" y="415"/>
                  <a:pt x="179" y="415"/>
                </a:cubicBezTo>
                <a:cubicBezTo>
                  <a:pt x="177" y="428"/>
                  <a:pt x="167" y="496"/>
                  <a:pt x="164" y="509"/>
                </a:cubicBezTo>
                <a:cubicBezTo>
                  <a:pt x="153" y="554"/>
                  <a:pt x="129" y="588"/>
                  <a:pt x="117" y="633"/>
                </a:cubicBezTo>
                <a:cubicBezTo>
                  <a:pt x="120" y="989"/>
                  <a:pt x="0" y="1331"/>
                  <a:pt x="148" y="1637"/>
                </a:cubicBezTo>
                <a:cubicBezTo>
                  <a:pt x="151" y="1692"/>
                  <a:pt x="150" y="1747"/>
                  <a:pt x="156" y="1801"/>
                </a:cubicBezTo>
                <a:cubicBezTo>
                  <a:pt x="159" y="1830"/>
                  <a:pt x="179" y="1871"/>
                  <a:pt x="187" y="1902"/>
                </a:cubicBezTo>
                <a:cubicBezTo>
                  <a:pt x="192" y="2019"/>
                  <a:pt x="180" y="2042"/>
                  <a:pt x="203" y="2120"/>
                </a:cubicBezTo>
                <a:cubicBezTo>
                  <a:pt x="208" y="2136"/>
                  <a:pt x="213" y="2151"/>
                  <a:pt x="218" y="2167"/>
                </a:cubicBezTo>
                <a:cubicBezTo>
                  <a:pt x="223" y="2182"/>
                  <a:pt x="234" y="2213"/>
                  <a:pt x="234" y="2213"/>
                </a:cubicBezTo>
                <a:cubicBezTo>
                  <a:pt x="244" y="2280"/>
                  <a:pt x="264" y="2342"/>
                  <a:pt x="281" y="2408"/>
                </a:cubicBezTo>
                <a:cubicBezTo>
                  <a:pt x="289" y="2532"/>
                  <a:pt x="276" y="2483"/>
                  <a:pt x="304" y="2564"/>
                </a:cubicBezTo>
                <a:cubicBezTo>
                  <a:pt x="312" y="2587"/>
                  <a:pt x="320" y="2611"/>
                  <a:pt x="327" y="2634"/>
                </a:cubicBezTo>
                <a:cubicBezTo>
                  <a:pt x="329" y="2642"/>
                  <a:pt x="343" y="2656"/>
                  <a:pt x="335" y="2657"/>
                </a:cubicBezTo>
                <a:cubicBezTo>
                  <a:pt x="255" y="2662"/>
                  <a:pt x="174" y="2652"/>
                  <a:pt x="94" y="2649"/>
                </a:cubicBezTo>
                <a:cubicBezTo>
                  <a:pt x="91" y="2400"/>
                  <a:pt x="93" y="2151"/>
                  <a:pt x="86" y="1902"/>
                </a:cubicBezTo>
                <a:cubicBezTo>
                  <a:pt x="85" y="1881"/>
                  <a:pt x="70" y="1840"/>
                  <a:pt x="70" y="1840"/>
                </a:cubicBezTo>
                <a:cubicBezTo>
                  <a:pt x="56" y="1728"/>
                  <a:pt x="44" y="1609"/>
                  <a:pt x="63" y="1497"/>
                </a:cubicBezTo>
                <a:cubicBezTo>
                  <a:pt x="67" y="1474"/>
                  <a:pt x="88" y="1457"/>
                  <a:pt x="94" y="1435"/>
                </a:cubicBezTo>
                <a:cubicBezTo>
                  <a:pt x="106" y="1389"/>
                  <a:pt x="109" y="1340"/>
                  <a:pt x="125" y="1295"/>
                </a:cubicBezTo>
                <a:cubicBezTo>
                  <a:pt x="120" y="1199"/>
                  <a:pt x="119" y="1102"/>
                  <a:pt x="102" y="1007"/>
                </a:cubicBezTo>
                <a:cubicBezTo>
                  <a:pt x="104" y="912"/>
                  <a:pt x="88" y="770"/>
                  <a:pt x="125" y="665"/>
                </a:cubicBezTo>
                <a:cubicBezTo>
                  <a:pt x="117" y="639"/>
                  <a:pt x="110" y="613"/>
                  <a:pt x="102" y="587"/>
                </a:cubicBezTo>
                <a:cubicBezTo>
                  <a:pt x="100" y="579"/>
                  <a:pt x="94" y="563"/>
                  <a:pt x="94" y="563"/>
                </a:cubicBezTo>
                <a:cubicBezTo>
                  <a:pt x="97" y="392"/>
                  <a:pt x="61" y="216"/>
                  <a:pt x="102" y="50"/>
                </a:cubicBezTo>
                <a:cubicBezTo>
                  <a:pt x="114" y="0"/>
                  <a:pt x="308" y="119"/>
                  <a:pt x="281" y="26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72" name="Freeform 22"/>
          <p:cNvSpPr>
            <a:spLocks/>
          </p:cNvSpPr>
          <p:nvPr/>
        </p:nvSpPr>
        <p:spPr bwMode="auto">
          <a:xfrm>
            <a:off x="6865938" y="2570163"/>
            <a:ext cx="450850" cy="3700462"/>
          </a:xfrm>
          <a:custGeom>
            <a:avLst/>
            <a:gdLst>
              <a:gd name="T0" fmla="*/ 2147483647 w 244"/>
              <a:gd name="T1" fmla="*/ 0 h 2331"/>
              <a:gd name="T2" fmla="*/ 2147483647 w 244"/>
              <a:gd name="T3" fmla="*/ 2147483647 h 2331"/>
              <a:gd name="T4" fmla="*/ 2147483647 w 244"/>
              <a:gd name="T5" fmla="*/ 2147483647 h 2331"/>
              <a:gd name="T6" fmla="*/ 2147483647 w 244"/>
              <a:gd name="T7" fmla="*/ 2147483647 h 2331"/>
              <a:gd name="T8" fmla="*/ 2147483647 w 244"/>
              <a:gd name="T9" fmla="*/ 2147483647 h 2331"/>
              <a:gd name="T10" fmla="*/ 2147483647 w 244"/>
              <a:gd name="T11" fmla="*/ 2147483647 h 2331"/>
              <a:gd name="T12" fmla="*/ 2147483647 w 244"/>
              <a:gd name="T13" fmla="*/ 2147483647 h 2331"/>
              <a:gd name="T14" fmla="*/ 2147483647 w 244"/>
              <a:gd name="T15" fmla="*/ 2147483647 h 2331"/>
              <a:gd name="T16" fmla="*/ 2147483647 w 244"/>
              <a:gd name="T17" fmla="*/ 2147483647 h 2331"/>
              <a:gd name="T18" fmla="*/ 2147483647 w 244"/>
              <a:gd name="T19" fmla="*/ 2147483647 h 2331"/>
              <a:gd name="T20" fmla="*/ 2147483647 w 244"/>
              <a:gd name="T21" fmla="*/ 2147483647 h 2331"/>
              <a:gd name="T22" fmla="*/ 2147483647 w 244"/>
              <a:gd name="T23" fmla="*/ 2147483647 h 2331"/>
              <a:gd name="T24" fmla="*/ 2147483647 w 244"/>
              <a:gd name="T25" fmla="*/ 2147483647 h 2331"/>
              <a:gd name="T26" fmla="*/ 2147483647 w 244"/>
              <a:gd name="T27" fmla="*/ 2147483647 h 2331"/>
              <a:gd name="T28" fmla="*/ 2147483647 w 244"/>
              <a:gd name="T29" fmla="*/ 2147483647 h 2331"/>
              <a:gd name="T30" fmla="*/ 2147483647 w 244"/>
              <a:gd name="T31" fmla="*/ 2147483647 h 2331"/>
              <a:gd name="T32" fmla="*/ 2147483647 w 244"/>
              <a:gd name="T33" fmla="*/ 2147483647 h 2331"/>
              <a:gd name="T34" fmla="*/ 2147483647 w 244"/>
              <a:gd name="T35" fmla="*/ 2147483647 h 2331"/>
              <a:gd name="T36" fmla="*/ 2147483647 w 244"/>
              <a:gd name="T37" fmla="*/ 2147483647 h 2331"/>
              <a:gd name="T38" fmla="*/ 2147483647 w 244"/>
              <a:gd name="T39" fmla="*/ 2147483647 h 2331"/>
              <a:gd name="T40" fmla="*/ 2147483647 w 244"/>
              <a:gd name="T41" fmla="*/ 0 h 233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44"/>
              <a:gd name="T64" fmla="*/ 0 h 2331"/>
              <a:gd name="T65" fmla="*/ 244 w 244"/>
              <a:gd name="T66" fmla="*/ 2331 h 233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44" h="2331">
                <a:moveTo>
                  <a:pt x="150" y="0"/>
                </a:moveTo>
                <a:cubicBezTo>
                  <a:pt x="144" y="96"/>
                  <a:pt x="149" y="123"/>
                  <a:pt x="104" y="195"/>
                </a:cubicBezTo>
                <a:cubicBezTo>
                  <a:pt x="75" y="337"/>
                  <a:pt x="21" y="471"/>
                  <a:pt x="3" y="615"/>
                </a:cubicBezTo>
                <a:cubicBezTo>
                  <a:pt x="5" y="934"/>
                  <a:pt x="0" y="1253"/>
                  <a:pt x="10" y="1572"/>
                </a:cubicBezTo>
                <a:cubicBezTo>
                  <a:pt x="10" y="1580"/>
                  <a:pt x="33" y="1572"/>
                  <a:pt x="34" y="1580"/>
                </a:cubicBezTo>
                <a:cubicBezTo>
                  <a:pt x="59" y="1725"/>
                  <a:pt x="35" y="1766"/>
                  <a:pt x="73" y="1876"/>
                </a:cubicBezTo>
                <a:cubicBezTo>
                  <a:pt x="75" y="1949"/>
                  <a:pt x="75" y="2021"/>
                  <a:pt x="80" y="2094"/>
                </a:cubicBezTo>
                <a:cubicBezTo>
                  <a:pt x="82" y="2121"/>
                  <a:pt x="119" y="2164"/>
                  <a:pt x="119" y="2164"/>
                </a:cubicBezTo>
                <a:cubicBezTo>
                  <a:pt x="122" y="2193"/>
                  <a:pt x="119" y="2222"/>
                  <a:pt x="127" y="2250"/>
                </a:cubicBezTo>
                <a:cubicBezTo>
                  <a:pt x="132" y="2268"/>
                  <a:pt x="158" y="2296"/>
                  <a:pt x="158" y="2296"/>
                </a:cubicBezTo>
                <a:cubicBezTo>
                  <a:pt x="161" y="2306"/>
                  <a:pt x="156" y="2322"/>
                  <a:pt x="166" y="2327"/>
                </a:cubicBezTo>
                <a:cubicBezTo>
                  <a:pt x="173" y="2331"/>
                  <a:pt x="173" y="2312"/>
                  <a:pt x="174" y="2304"/>
                </a:cubicBezTo>
                <a:cubicBezTo>
                  <a:pt x="178" y="2271"/>
                  <a:pt x="178" y="2237"/>
                  <a:pt x="182" y="2203"/>
                </a:cubicBezTo>
                <a:cubicBezTo>
                  <a:pt x="185" y="2177"/>
                  <a:pt x="197" y="2149"/>
                  <a:pt x="205" y="2125"/>
                </a:cubicBezTo>
                <a:cubicBezTo>
                  <a:pt x="208" y="2029"/>
                  <a:pt x="208" y="1933"/>
                  <a:pt x="213" y="1837"/>
                </a:cubicBezTo>
                <a:cubicBezTo>
                  <a:pt x="213" y="1829"/>
                  <a:pt x="220" y="1822"/>
                  <a:pt x="221" y="1814"/>
                </a:cubicBezTo>
                <a:cubicBezTo>
                  <a:pt x="225" y="1780"/>
                  <a:pt x="225" y="1746"/>
                  <a:pt x="228" y="1712"/>
                </a:cubicBezTo>
                <a:cubicBezTo>
                  <a:pt x="232" y="1671"/>
                  <a:pt x="244" y="1588"/>
                  <a:pt x="244" y="1588"/>
                </a:cubicBezTo>
                <a:cubicBezTo>
                  <a:pt x="241" y="1173"/>
                  <a:pt x="241" y="758"/>
                  <a:pt x="236" y="343"/>
                </a:cubicBezTo>
                <a:cubicBezTo>
                  <a:pt x="235" y="282"/>
                  <a:pt x="223" y="183"/>
                  <a:pt x="189" y="132"/>
                </a:cubicBezTo>
                <a:cubicBezTo>
                  <a:pt x="175" y="87"/>
                  <a:pt x="159" y="46"/>
                  <a:pt x="150" y="0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73" name="Text Box 23"/>
          <p:cNvSpPr txBox="1">
            <a:spLocks noChangeArrowheads="1"/>
          </p:cNvSpPr>
          <p:nvPr/>
        </p:nvSpPr>
        <p:spPr bwMode="auto">
          <a:xfrm>
            <a:off x="2816225" y="6302375"/>
            <a:ext cx="3041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GB" sz="2000">
                <a:solidFill>
                  <a:srgbClr val="000000"/>
                </a:solidFill>
              </a:rPr>
              <a:t>Target Cell (Cytoplasm)</a:t>
            </a:r>
          </a:p>
        </p:txBody>
      </p:sp>
      <p:sp>
        <p:nvSpPr>
          <p:cNvPr id="15374" name="Line 24"/>
          <p:cNvSpPr>
            <a:spLocks noChangeShapeType="1"/>
          </p:cNvSpPr>
          <p:nvPr/>
        </p:nvSpPr>
        <p:spPr bwMode="auto">
          <a:xfrm flipV="1">
            <a:off x="1422400" y="3429000"/>
            <a:ext cx="1935163" cy="904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5" name="Rectangle 25"/>
          <p:cNvSpPr>
            <a:spLocks noChangeArrowheads="1"/>
          </p:cNvSpPr>
          <p:nvPr/>
        </p:nvSpPr>
        <p:spPr bwMode="auto">
          <a:xfrm>
            <a:off x="6777038" y="2573338"/>
            <a:ext cx="360362" cy="4603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376" name="Rectangle 26"/>
          <p:cNvSpPr>
            <a:spLocks noChangeArrowheads="1"/>
          </p:cNvSpPr>
          <p:nvPr/>
        </p:nvSpPr>
        <p:spPr bwMode="auto">
          <a:xfrm>
            <a:off x="6867525" y="6624638"/>
            <a:ext cx="360363" cy="4445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377" name="Oval 27"/>
          <p:cNvSpPr>
            <a:spLocks noChangeArrowheads="1"/>
          </p:cNvSpPr>
          <p:nvPr/>
        </p:nvSpPr>
        <p:spPr bwMode="auto">
          <a:xfrm rot="-605264">
            <a:off x="7002463" y="5003800"/>
            <a:ext cx="90487" cy="1395413"/>
          </a:xfrm>
          <a:prstGeom prst="ellipse">
            <a:avLst/>
          </a:pr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378" name="Oval 28"/>
          <p:cNvSpPr>
            <a:spLocks noChangeArrowheads="1"/>
          </p:cNvSpPr>
          <p:nvPr/>
        </p:nvSpPr>
        <p:spPr bwMode="auto">
          <a:xfrm>
            <a:off x="7046913" y="2663825"/>
            <a:ext cx="180975" cy="360363"/>
          </a:xfrm>
          <a:prstGeom prst="ellipse">
            <a:avLst/>
          </a:pr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379" name="Oval 35"/>
          <p:cNvSpPr>
            <a:spLocks noChangeArrowheads="1"/>
          </p:cNvSpPr>
          <p:nvPr/>
        </p:nvSpPr>
        <p:spPr bwMode="auto">
          <a:xfrm>
            <a:off x="3309938" y="5048250"/>
            <a:ext cx="1441450" cy="904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380" name="Oval 36"/>
          <p:cNvSpPr>
            <a:spLocks noChangeArrowheads="1"/>
          </p:cNvSpPr>
          <p:nvPr/>
        </p:nvSpPr>
        <p:spPr bwMode="auto">
          <a:xfrm>
            <a:off x="3986213" y="5184775"/>
            <a:ext cx="900112" cy="889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381" name="Oval 37"/>
          <p:cNvSpPr>
            <a:spLocks noChangeArrowheads="1"/>
          </p:cNvSpPr>
          <p:nvPr/>
        </p:nvSpPr>
        <p:spPr bwMode="auto">
          <a:xfrm>
            <a:off x="3267075" y="5364163"/>
            <a:ext cx="1441450" cy="904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382" name="Oval 38"/>
          <p:cNvSpPr>
            <a:spLocks noChangeArrowheads="1"/>
          </p:cNvSpPr>
          <p:nvPr/>
        </p:nvSpPr>
        <p:spPr bwMode="auto">
          <a:xfrm>
            <a:off x="3176588" y="5543550"/>
            <a:ext cx="900112" cy="889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383" name="Oval 39"/>
          <p:cNvSpPr>
            <a:spLocks noChangeArrowheads="1"/>
          </p:cNvSpPr>
          <p:nvPr/>
        </p:nvSpPr>
        <p:spPr bwMode="auto">
          <a:xfrm>
            <a:off x="3762375" y="5408613"/>
            <a:ext cx="88900" cy="2254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384" name="Oval 40"/>
          <p:cNvSpPr>
            <a:spLocks noChangeArrowheads="1"/>
          </p:cNvSpPr>
          <p:nvPr/>
        </p:nvSpPr>
        <p:spPr bwMode="auto">
          <a:xfrm>
            <a:off x="4303713" y="5184775"/>
            <a:ext cx="88900" cy="2254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385" name="Oval 41"/>
          <p:cNvSpPr>
            <a:spLocks noChangeArrowheads="1"/>
          </p:cNvSpPr>
          <p:nvPr/>
        </p:nvSpPr>
        <p:spPr bwMode="auto">
          <a:xfrm>
            <a:off x="4167188" y="5094288"/>
            <a:ext cx="44450" cy="1349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386" name="Oval 42"/>
          <p:cNvSpPr>
            <a:spLocks noChangeArrowheads="1"/>
          </p:cNvSpPr>
          <p:nvPr/>
        </p:nvSpPr>
        <p:spPr bwMode="auto">
          <a:xfrm>
            <a:off x="3400425" y="5049838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387" name="Oval 43"/>
          <p:cNvSpPr>
            <a:spLocks noChangeArrowheads="1"/>
          </p:cNvSpPr>
          <p:nvPr/>
        </p:nvSpPr>
        <p:spPr bwMode="auto">
          <a:xfrm>
            <a:off x="3579813" y="50498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388" name="Oval 44"/>
          <p:cNvSpPr>
            <a:spLocks noChangeArrowheads="1"/>
          </p:cNvSpPr>
          <p:nvPr/>
        </p:nvSpPr>
        <p:spPr bwMode="auto">
          <a:xfrm>
            <a:off x="3760788" y="50498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389" name="Oval 45"/>
          <p:cNvSpPr>
            <a:spLocks noChangeArrowheads="1"/>
          </p:cNvSpPr>
          <p:nvPr/>
        </p:nvSpPr>
        <p:spPr bwMode="auto">
          <a:xfrm>
            <a:off x="4030663" y="50498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390" name="Oval 46"/>
          <p:cNvSpPr>
            <a:spLocks noChangeArrowheads="1"/>
          </p:cNvSpPr>
          <p:nvPr/>
        </p:nvSpPr>
        <p:spPr bwMode="auto">
          <a:xfrm>
            <a:off x="4210050" y="5049838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391" name="Oval 47"/>
          <p:cNvSpPr>
            <a:spLocks noChangeArrowheads="1"/>
          </p:cNvSpPr>
          <p:nvPr/>
        </p:nvSpPr>
        <p:spPr bwMode="auto">
          <a:xfrm>
            <a:off x="4437063" y="50498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392" name="Oval 48"/>
          <p:cNvSpPr>
            <a:spLocks noChangeArrowheads="1"/>
          </p:cNvSpPr>
          <p:nvPr/>
        </p:nvSpPr>
        <p:spPr bwMode="auto">
          <a:xfrm>
            <a:off x="4122738" y="5184775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393" name="Oval 49"/>
          <p:cNvSpPr>
            <a:spLocks noChangeArrowheads="1"/>
          </p:cNvSpPr>
          <p:nvPr/>
        </p:nvSpPr>
        <p:spPr bwMode="auto">
          <a:xfrm>
            <a:off x="4346575" y="5184775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394" name="Oval 50"/>
          <p:cNvSpPr>
            <a:spLocks noChangeArrowheads="1"/>
          </p:cNvSpPr>
          <p:nvPr/>
        </p:nvSpPr>
        <p:spPr bwMode="auto">
          <a:xfrm>
            <a:off x="4525963" y="5184775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395" name="Oval 51"/>
          <p:cNvSpPr>
            <a:spLocks noChangeArrowheads="1"/>
          </p:cNvSpPr>
          <p:nvPr/>
        </p:nvSpPr>
        <p:spPr bwMode="auto">
          <a:xfrm>
            <a:off x="4210050" y="5364163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396" name="Oval 52"/>
          <p:cNvSpPr>
            <a:spLocks noChangeArrowheads="1"/>
          </p:cNvSpPr>
          <p:nvPr/>
        </p:nvSpPr>
        <p:spPr bwMode="auto">
          <a:xfrm>
            <a:off x="4481513" y="5364163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397" name="Oval 53"/>
          <p:cNvSpPr>
            <a:spLocks noChangeArrowheads="1"/>
          </p:cNvSpPr>
          <p:nvPr/>
        </p:nvSpPr>
        <p:spPr bwMode="auto">
          <a:xfrm>
            <a:off x="4032250" y="5364163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398" name="Oval 54"/>
          <p:cNvSpPr>
            <a:spLocks noChangeArrowheads="1"/>
          </p:cNvSpPr>
          <p:nvPr/>
        </p:nvSpPr>
        <p:spPr bwMode="auto">
          <a:xfrm>
            <a:off x="3851275" y="5364163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399" name="Oval 55"/>
          <p:cNvSpPr>
            <a:spLocks noChangeArrowheads="1"/>
          </p:cNvSpPr>
          <p:nvPr/>
        </p:nvSpPr>
        <p:spPr bwMode="auto">
          <a:xfrm>
            <a:off x="3670300" y="5364163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400" name="Oval 56"/>
          <p:cNvSpPr>
            <a:spLocks noChangeArrowheads="1"/>
          </p:cNvSpPr>
          <p:nvPr/>
        </p:nvSpPr>
        <p:spPr bwMode="auto">
          <a:xfrm>
            <a:off x="3446463" y="5364163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401" name="Oval 57"/>
          <p:cNvSpPr>
            <a:spLocks noChangeArrowheads="1"/>
          </p:cNvSpPr>
          <p:nvPr/>
        </p:nvSpPr>
        <p:spPr bwMode="auto">
          <a:xfrm>
            <a:off x="3941763" y="55451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402" name="Oval 58"/>
          <p:cNvSpPr>
            <a:spLocks noChangeArrowheads="1"/>
          </p:cNvSpPr>
          <p:nvPr/>
        </p:nvSpPr>
        <p:spPr bwMode="auto">
          <a:xfrm>
            <a:off x="3671888" y="55451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403" name="Oval 59"/>
          <p:cNvSpPr>
            <a:spLocks noChangeArrowheads="1"/>
          </p:cNvSpPr>
          <p:nvPr/>
        </p:nvSpPr>
        <p:spPr bwMode="auto">
          <a:xfrm>
            <a:off x="3446463" y="55451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404" name="Oval 60"/>
          <p:cNvSpPr>
            <a:spLocks noChangeArrowheads="1"/>
          </p:cNvSpPr>
          <p:nvPr/>
        </p:nvSpPr>
        <p:spPr bwMode="auto">
          <a:xfrm>
            <a:off x="3222625" y="5545138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405" name="Text Box 61"/>
          <p:cNvSpPr txBox="1">
            <a:spLocks noChangeArrowheads="1"/>
          </p:cNvSpPr>
          <p:nvPr/>
        </p:nvSpPr>
        <p:spPr bwMode="auto">
          <a:xfrm>
            <a:off x="7000875" y="5715000"/>
            <a:ext cx="1955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GB" sz="2000">
                <a:solidFill>
                  <a:srgbClr val="000000"/>
                </a:solidFill>
              </a:rPr>
              <a:t>Target</a:t>
            </a:r>
            <a:r>
              <a:rPr lang="en-GB">
                <a:solidFill>
                  <a:srgbClr val="000000"/>
                </a:solidFill>
              </a:rPr>
              <a:t> </a:t>
            </a:r>
            <a:r>
              <a:rPr lang="en-GB" sz="2000">
                <a:solidFill>
                  <a:srgbClr val="000000"/>
                </a:solidFill>
              </a:rPr>
              <a:t>Cell</a:t>
            </a:r>
            <a:r>
              <a:rPr lang="en-GB">
                <a:solidFill>
                  <a:srgbClr val="000000"/>
                </a:solidFill>
              </a:rPr>
              <a:t>  </a:t>
            </a:r>
            <a:r>
              <a:rPr lang="en-GB" sz="2000">
                <a:solidFill>
                  <a:srgbClr val="000000"/>
                </a:solidFill>
              </a:rPr>
              <a:t>(Nucleus)</a:t>
            </a:r>
          </a:p>
        </p:txBody>
      </p:sp>
      <p:sp>
        <p:nvSpPr>
          <p:cNvPr id="15406" name="Text Box 62"/>
          <p:cNvSpPr txBox="1">
            <a:spLocks noChangeArrowheads="1"/>
          </p:cNvSpPr>
          <p:nvPr/>
        </p:nvSpPr>
        <p:spPr bwMode="auto">
          <a:xfrm>
            <a:off x="190500" y="6264275"/>
            <a:ext cx="2065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GB" sz="2000">
                <a:solidFill>
                  <a:srgbClr val="000000"/>
                </a:solidFill>
              </a:rPr>
              <a:t>Blood Capillary</a:t>
            </a:r>
          </a:p>
        </p:txBody>
      </p:sp>
      <p:sp>
        <p:nvSpPr>
          <p:cNvPr id="36927" name="Text Box 63"/>
          <p:cNvSpPr txBox="1">
            <a:spLocks noChangeArrowheads="1"/>
          </p:cNvSpPr>
          <p:nvPr/>
        </p:nvSpPr>
        <p:spPr bwMode="auto">
          <a:xfrm>
            <a:off x="4211638" y="5613400"/>
            <a:ext cx="2487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1600" dirty="0">
                <a:solidFill>
                  <a:schemeClr val="accent6"/>
                </a:solidFill>
                <a:latin typeface="Times" charset="0"/>
                <a:cs typeface="+mn-cs"/>
              </a:rPr>
              <a:t>Endoplasmic</a:t>
            </a:r>
            <a:r>
              <a:rPr lang="en-GB" sz="1600" dirty="0">
                <a:solidFill>
                  <a:schemeClr val="bg1"/>
                </a:solidFill>
                <a:latin typeface="Times" charset="0"/>
                <a:cs typeface="+mn-cs"/>
              </a:rPr>
              <a:t> </a:t>
            </a:r>
            <a:r>
              <a:rPr lang="en-GB" sz="1600" dirty="0">
                <a:solidFill>
                  <a:schemeClr val="accent6"/>
                </a:solidFill>
                <a:latin typeface="Times" charset="0"/>
                <a:cs typeface="+mn-cs"/>
              </a:rPr>
              <a:t>Reticulum</a:t>
            </a:r>
          </a:p>
        </p:txBody>
      </p:sp>
      <p:sp>
        <p:nvSpPr>
          <p:cNvPr id="36928" name="Text Box 64"/>
          <p:cNvSpPr txBox="1">
            <a:spLocks noChangeArrowheads="1"/>
          </p:cNvSpPr>
          <p:nvPr/>
        </p:nvSpPr>
        <p:spPr bwMode="auto">
          <a:xfrm>
            <a:off x="2349500" y="5678488"/>
            <a:ext cx="1277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1600" dirty="0" err="1">
                <a:solidFill>
                  <a:schemeClr val="accent6"/>
                </a:solidFill>
                <a:latin typeface="Times" charset="0"/>
                <a:cs typeface="+mn-cs"/>
              </a:rPr>
              <a:t>Ribosomes</a:t>
            </a:r>
            <a:endParaRPr lang="en-GB" sz="1600" dirty="0">
              <a:solidFill>
                <a:schemeClr val="accent6"/>
              </a:solidFill>
              <a:latin typeface="Times" charset="0"/>
              <a:cs typeface="+mn-cs"/>
            </a:endParaRPr>
          </a:p>
        </p:txBody>
      </p:sp>
      <p:sp>
        <p:nvSpPr>
          <p:cNvPr id="15409" name="Line 65"/>
          <p:cNvSpPr>
            <a:spLocks noChangeShapeType="1"/>
          </p:cNvSpPr>
          <p:nvPr/>
        </p:nvSpPr>
        <p:spPr bwMode="auto">
          <a:xfrm flipV="1">
            <a:off x="2862263" y="5634038"/>
            <a:ext cx="269875" cy="904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10" name="Line 66"/>
          <p:cNvSpPr>
            <a:spLocks noChangeShapeType="1"/>
          </p:cNvSpPr>
          <p:nvPr/>
        </p:nvSpPr>
        <p:spPr bwMode="auto">
          <a:xfrm flipV="1">
            <a:off x="3132138" y="5634038"/>
            <a:ext cx="269875" cy="904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11" name="Line 67"/>
          <p:cNvSpPr>
            <a:spLocks noChangeShapeType="1"/>
          </p:cNvSpPr>
          <p:nvPr/>
        </p:nvSpPr>
        <p:spPr bwMode="auto">
          <a:xfrm flipV="1">
            <a:off x="3402013" y="5634038"/>
            <a:ext cx="269875" cy="904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5412" name="Group 68"/>
          <p:cNvGrpSpPr>
            <a:grpSpLocks/>
          </p:cNvGrpSpPr>
          <p:nvPr/>
        </p:nvGrpSpPr>
        <p:grpSpPr bwMode="auto">
          <a:xfrm>
            <a:off x="7104063" y="4365625"/>
            <a:ext cx="1743075" cy="638175"/>
            <a:chOff x="3582" y="2207"/>
            <a:chExt cx="456" cy="170"/>
          </a:xfrm>
        </p:grpSpPr>
        <p:sp>
          <p:nvSpPr>
            <p:cNvPr id="15466" name="Freeform 69"/>
            <p:cNvSpPr>
              <a:spLocks/>
            </p:cNvSpPr>
            <p:nvPr/>
          </p:nvSpPr>
          <p:spPr bwMode="auto">
            <a:xfrm>
              <a:off x="3582" y="2213"/>
              <a:ext cx="390" cy="164"/>
            </a:xfrm>
            <a:custGeom>
              <a:avLst/>
              <a:gdLst>
                <a:gd name="T0" fmla="*/ 0 w 390"/>
                <a:gd name="T1" fmla="*/ 157 h 164"/>
                <a:gd name="T2" fmla="*/ 138 w 390"/>
                <a:gd name="T3" fmla="*/ 1 h 164"/>
                <a:gd name="T4" fmla="*/ 264 w 390"/>
                <a:gd name="T5" fmla="*/ 163 h 164"/>
                <a:gd name="T6" fmla="*/ 390 w 390"/>
                <a:gd name="T7" fmla="*/ 7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164"/>
                <a:gd name="T14" fmla="*/ 390 w 390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164">
                  <a:moveTo>
                    <a:pt x="0" y="157"/>
                  </a:moveTo>
                  <a:cubicBezTo>
                    <a:pt x="47" y="78"/>
                    <a:pt x="94" y="0"/>
                    <a:pt x="138" y="1"/>
                  </a:cubicBezTo>
                  <a:cubicBezTo>
                    <a:pt x="182" y="2"/>
                    <a:pt x="222" y="162"/>
                    <a:pt x="264" y="163"/>
                  </a:cubicBezTo>
                  <a:cubicBezTo>
                    <a:pt x="306" y="164"/>
                    <a:pt x="369" y="34"/>
                    <a:pt x="390" y="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67" name="Freeform 70"/>
            <p:cNvSpPr>
              <a:spLocks/>
            </p:cNvSpPr>
            <p:nvPr/>
          </p:nvSpPr>
          <p:spPr bwMode="auto">
            <a:xfrm>
              <a:off x="3648" y="2207"/>
              <a:ext cx="390" cy="164"/>
            </a:xfrm>
            <a:custGeom>
              <a:avLst/>
              <a:gdLst>
                <a:gd name="T0" fmla="*/ 0 w 390"/>
                <a:gd name="T1" fmla="*/ 157 h 164"/>
                <a:gd name="T2" fmla="*/ 138 w 390"/>
                <a:gd name="T3" fmla="*/ 1 h 164"/>
                <a:gd name="T4" fmla="*/ 264 w 390"/>
                <a:gd name="T5" fmla="*/ 163 h 164"/>
                <a:gd name="T6" fmla="*/ 390 w 390"/>
                <a:gd name="T7" fmla="*/ 7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164"/>
                <a:gd name="T14" fmla="*/ 390 w 390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164">
                  <a:moveTo>
                    <a:pt x="0" y="157"/>
                  </a:moveTo>
                  <a:cubicBezTo>
                    <a:pt x="47" y="78"/>
                    <a:pt x="94" y="0"/>
                    <a:pt x="138" y="1"/>
                  </a:cubicBezTo>
                  <a:cubicBezTo>
                    <a:pt x="182" y="2"/>
                    <a:pt x="222" y="162"/>
                    <a:pt x="264" y="163"/>
                  </a:cubicBezTo>
                  <a:cubicBezTo>
                    <a:pt x="306" y="164"/>
                    <a:pt x="369" y="34"/>
                    <a:pt x="390" y="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6935" name="Text Box 71"/>
          <p:cNvSpPr txBox="1">
            <a:spLocks noChangeArrowheads="1"/>
          </p:cNvSpPr>
          <p:nvPr/>
        </p:nvSpPr>
        <p:spPr bwMode="auto">
          <a:xfrm>
            <a:off x="7685088" y="3992563"/>
            <a:ext cx="622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1600" dirty="0">
                <a:solidFill>
                  <a:schemeClr val="accent6"/>
                </a:solidFill>
                <a:latin typeface="Times" charset="0"/>
                <a:cs typeface="+mn-cs"/>
              </a:rPr>
              <a:t>DNA</a:t>
            </a:r>
          </a:p>
        </p:txBody>
      </p:sp>
      <p:grpSp>
        <p:nvGrpSpPr>
          <p:cNvPr id="15414" name="Group 78"/>
          <p:cNvGrpSpPr>
            <a:grpSpLocks/>
          </p:cNvGrpSpPr>
          <p:nvPr/>
        </p:nvGrpSpPr>
        <p:grpSpPr bwMode="auto">
          <a:xfrm>
            <a:off x="298450" y="3203575"/>
            <a:ext cx="587375" cy="450850"/>
            <a:chOff x="2766" y="2046"/>
            <a:chExt cx="370" cy="284"/>
          </a:xfrm>
        </p:grpSpPr>
        <p:pic>
          <p:nvPicPr>
            <p:cNvPr id="15463" name="Picture 7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73" t="27841" r="73363" b="45244"/>
            <a:stretch>
              <a:fillRect/>
            </a:stretch>
          </p:blipFill>
          <p:spPr bwMode="auto">
            <a:xfrm>
              <a:off x="2767" y="2075"/>
              <a:ext cx="36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464" name="Rectangle 80"/>
            <p:cNvSpPr>
              <a:spLocks noChangeArrowheads="1"/>
            </p:cNvSpPr>
            <p:nvPr/>
          </p:nvSpPr>
          <p:spPr bwMode="auto">
            <a:xfrm>
              <a:off x="2993" y="2188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5465" name="Rectangle 81"/>
            <p:cNvSpPr>
              <a:spLocks noChangeArrowheads="1"/>
            </p:cNvSpPr>
            <p:nvPr/>
          </p:nvSpPr>
          <p:spPr bwMode="auto">
            <a:xfrm>
              <a:off x="2766" y="2046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</p:grpSp>
      <p:grpSp>
        <p:nvGrpSpPr>
          <p:cNvPr id="15415" name="Group 82"/>
          <p:cNvGrpSpPr>
            <a:grpSpLocks/>
          </p:cNvGrpSpPr>
          <p:nvPr/>
        </p:nvGrpSpPr>
        <p:grpSpPr bwMode="auto">
          <a:xfrm>
            <a:off x="385763" y="4597400"/>
            <a:ext cx="587375" cy="450850"/>
            <a:chOff x="2766" y="2046"/>
            <a:chExt cx="370" cy="284"/>
          </a:xfrm>
        </p:grpSpPr>
        <p:pic>
          <p:nvPicPr>
            <p:cNvPr id="15460" name="Picture 8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73" t="27841" r="73363" b="45244"/>
            <a:stretch>
              <a:fillRect/>
            </a:stretch>
          </p:blipFill>
          <p:spPr bwMode="auto">
            <a:xfrm>
              <a:off x="2767" y="2075"/>
              <a:ext cx="36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461" name="Rectangle 84"/>
            <p:cNvSpPr>
              <a:spLocks noChangeArrowheads="1"/>
            </p:cNvSpPr>
            <p:nvPr/>
          </p:nvSpPr>
          <p:spPr bwMode="auto">
            <a:xfrm>
              <a:off x="2993" y="2188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5462" name="Rectangle 85"/>
            <p:cNvSpPr>
              <a:spLocks noChangeArrowheads="1"/>
            </p:cNvSpPr>
            <p:nvPr/>
          </p:nvSpPr>
          <p:spPr bwMode="auto">
            <a:xfrm>
              <a:off x="2766" y="2046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</p:grpSp>
      <p:grpSp>
        <p:nvGrpSpPr>
          <p:cNvPr id="15416" name="Group 86"/>
          <p:cNvGrpSpPr>
            <a:grpSpLocks/>
          </p:cNvGrpSpPr>
          <p:nvPr/>
        </p:nvGrpSpPr>
        <p:grpSpPr bwMode="auto">
          <a:xfrm>
            <a:off x="517525" y="4059238"/>
            <a:ext cx="587375" cy="450850"/>
            <a:chOff x="2766" y="2046"/>
            <a:chExt cx="370" cy="284"/>
          </a:xfrm>
        </p:grpSpPr>
        <p:pic>
          <p:nvPicPr>
            <p:cNvPr id="15457" name="Picture 8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73" t="27841" r="73363" b="45244"/>
            <a:stretch>
              <a:fillRect/>
            </a:stretch>
          </p:blipFill>
          <p:spPr bwMode="auto">
            <a:xfrm>
              <a:off x="2767" y="2075"/>
              <a:ext cx="36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458" name="Rectangle 88"/>
            <p:cNvSpPr>
              <a:spLocks noChangeArrowheads="1"/>
            </p:cNvSpPr>
            <p:nvPr/>
          </p:nvSpPr>
          <p:spPr bwMode="auto">
            <a:xfrm>
              <a:off x="2993" y="2188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5459" name="Rectangle 89"/>
            <p:cNvSpPr>
              <a:spLocks noChangeArrowheads="1"/>
            </p:cNvSpPr>
            <p:nvPr/>
          </p:nvSpPr>
          <p:spPr bwMode="auto">
            <a:xfrm>
              <a:off x="2766" y="2046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</p:grpSp>
      <p:sp>
        <p:nvSpPr>
          <p:cNvPr id="15417" name="Oval 90"/>
          <p:cNvSpPr>
            <a:spLocks noChangeArrowheads="1"/>
          </p:cNvSpPr>
          <p:nvPr/>
        </p:nvSpPr>
        <p:spPr bwMode="auto">
          <a:xfrm>
            <a:off x="614363" y="3114675"/>
            <a:ext cx="90487" cy="5857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418" name="Oval 91"/>
          <p:cNvSpPr>
            <a:spLocks noChangeArrowheads="1"/>
          </p:cNvSpPr>
          <p:nvPr/>
        </p:nvSpPr>
        <p:spPr bwMode="auto">
          <a:xfrm>
            <a:off x="655638" y="4552950"/>
            <a:ext cx="88900" cy="585788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419" name="Oval 92"/>
          <p:cNvSpPr>
            <a:spLocks noChangeArrowheads="1"/>
          </p:cNvSpPr>
          <p:nvPr/>
        </p:nvSpPr>
        <p:spPr bwMode="auto">
          <a:xfrm>
            <a:off x="746125" y="3968750"/>
            <a:ext cx="88900" cy="585788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grpSp>
        <p:nvGrpSpPr>
          <p:cNvPr id="15420" name="Group 93"/>
          <p:cNvGrpSpPr>
            <a:grpSpLocks/>
          </p:cNvGrpSpPr>
          <p:nvPr/>
        </p:nvGrpSpPr>
        <p:grpSpPr bwMode="auto">
          <a:xfrm>
            <a:off x="1150938" y="3294063"/>
            <a:ext cx="587375" cy="450850"/>
            <a:chOff x="2766" y="2046"/>
            <a:chExt cx="370" cy="284"/>
          </a:xfrm>
        </p:grpSpPr>
        <p:pic>
          <p:nvPicPr>
            <p:cNvPr id="15454" name="Picture 9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73" t="27841" r="73363" b="45244"/>
            <a:stretch>
              <a:fillRect/>
            </a:stretch>
          </p:blipFill>
          <p:spPr bwMode="auto">
            <a:xfrm>
              <a:off x="2767" y="2075"/>
              <a:ext cx="36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455" name="Rectangle 95"/>
            <p:cNvSpPr>
              <a:spLocks noChangeArrowheads="1"/>
            </p:cNvSpPr>
            <p:nvPr/>
          </p:nvSpPr>
          <p:spPr bwMode="auto">
            <a:xfrm>
              <a:off x="2993" y="2188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5456" name="Rectangle 96"/>
            <p:cNvSpPr>
              <a:spLocks noChangeArrowheads="1"/>
            </p:cNvSpPr>
            <p:nvPr/>
          </p:nvSpPr>
          <p:spPr bwMode="auto">
            <a:xfrm>
              <a:off x="2766" y="2046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</p:grpSp>
      <p:grpSp>
        <p:nvGrpSpPr>
          <p:cNvPr id="15421" name="Group 97"/>
          <p:cNvGrpSpPr>
            <a:grpSpLocks/>
          </p:cNvGrpSpPr>
          <p:nvPr/>
        </p:nvGrpSpPr>
        <p:grpSpPr bwMode="auto">
          <a:xfrm>
            <a:off x="1149350" y="4373563"/>
            <a:ext cx="587375" cy="450850"/>
            <a:chOff x="2766" y="2046"/>
            <a:chExt cx="370" cy="284"/>
          </a:xfrm>
        </p:grpSpPr>
        <p:pic>
          <p:nvPicPr>
            <p:cNvPr id="15451" name="Picture 9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73" t="27841" r="73363" b="45244"/>
            <a:stretch>
              <a:fillRect/>
            </a:stretch>
          </p:blipFill>
          <p:spPr bwMode="auto">
            <a:xfrm>
              <a:off x="2767" y="2075"/>
              <a:ext cx="36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452" name="Rectangle 99"/>
            <p:cNvSpPr>
              <a:spLocks noChangeArrowheads="1"/>
            </p:cNvSpPr>
            <p:nvPr/>
          </p:nvSpPr>
          <p:spPr bwMode="auto">
            <a:xfrm>
              <a:off x="2993" y="2188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5453" name="Rectangle 100"/>
            <p:cNvSpPr>
              <a:spLocks noChangeArrowheads="1"/>
            </p:cNvSpPr>
            <p:nvPr/>
          </p:nvSpPr>
          <p:spPr bwMode="auto">
            <a:xfrm>
              <a:off x="2766" y="2046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</p:grpSp>
      <p:grpSp>
        <p:nvGrpSpPr>
          <p:cNvPr id="15422" name="Group 101"/>
          <p:cNvGrpSpPr>
            <a:grpSpLocks/>
          </p:cNvGrpSpPr>
          <p:nvPr/>
        </p:nvGrpSpPr>
        <p:grpSpPr bwMode="auto">
          <a:xfrm>
            <a:off x="385763" y="5362575"/>
            <a:ext cx="587375" cy="450850"/>
            <a:chOff x="2766" y="2046"/>
            <a:chExt cx="370" cy="284"/>
          </a:xfrm>
        </p:grpSpPr>
        <p:pic>
          <p:nvPicPr>
            <p:cNvPr id="15448" name="Picture 10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73" t="27841" r="73363" b="45244"/>
            <a:stretch>
              <a:fillRect/>
            </a:stretch>
          </p:blipFill>
          <p:spPr bwMode="auto">
            <a:xfrm>
              <a:off x="2767" y="2075"/>
              <a:ext cx="36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449" name="Rectangle 103"/>
            <p:cNvSpPr>
              <a:spLocks noChangeArrowheads="1"/>
            </p:cNvSpPr>
            <p:nvPr/>
          </p:nvSpPr>
          <p:spPr bwMode="auto">
            <a:xfrm>
              <a:off x="2993" y="2188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5450" name="Rectangle 104"/>
            <p:cNvSpPr>
              <a:spLocks noChangeArrowheads="1"/>
            </p:cNvSpPr>
            <p:nvPr/>
          </p:nvSpPr>
          <p:spPr bwMode="auto">
            <a:xfrm>
              <a:off x="2766" y="2046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</p:grpSp>
      <p:sp>
        <p:nvSpPr>
          <p:cNvPr id="15423" name="Oval 105"/>
          <p:cNvSpPr>
            <a:spLocks noChangeArrowheads="1"/>
          </p:cNvSpPr>
          <p:nvPr/>
        </p:nvSpPr>
        <p:spPr bwMode="auto">
          <a:xfrm>
            <a:off x="701675" y="5273675"/>
            <a:ext cx="90488" cy="5857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grpSp>
        <p:nvGrpSpPr>
          <p:cNvPr id="15424" name="Group 106"/>
          <p:cNvGrpSpPr>
            <a:grpSpLocks/>
          </p:cNvGrpSpPr>
          <p:nvPr/>
        </p:nvGrpSpPr>
        <p:grpSpPr bwMode="auto">
          <a:xfrm>
            <a:off x="1104900" y="5541963"/>
            <a:ext cx="587375" cy="450850"/>
            <a:chOff x="2766" y="2046"/>
            <a:chExt cx="370" cy="284"/>
          </a:xfrm>
        </p:grpSpPr>
        <p:pic>
          <p:nvPicPr>
            <p:cNvPr id="15445" name="Picture 10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73" t="27841" r="73363" b="45244"/>
            <a:stretch>
              <a:fillRect/>
            </a:stretch>
          </p:blipFill>
          <p:spPr bwMode="auto">
            <a:xfrm>
              <a:off x="2767" y="2075"/>
              <a:ext cx="36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446" name="Rectangle 108"/>
            <p:cNvSpPr>
              <a:spLocks noChangeArrowheads="1"/>
            </p:cNvSpPr>
            <p:nvPr/>
          </p:nvSpPr>
          <p:spPr bwMode="auto">
            <a:xfrm>
              <a:off x="2993" y="2188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5447" name="Rectangle 109"/>
            <p:cNvSpPr>
              <a:spLocks noChangeArrowheads="1"/>
            </p:cNvSpPr>
            <p:nvPr/>
          </p:nvSpPr>
          <p:spPr bwMode="auto">
            <a:xfrm>
              <a:off x="2766" y="2046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</p:grpSp>
      <p:sp>
        <p:nvSpPr>
          <p:cNvPr id="15425" name="Oval 110"/>
          <p:cNvSpPr>
            <a:spLocks noChangeArrowheads="1"/>
          </p:cNvSpPr>
          <p:nvPr/>
        </p:nvSpPr>
        <p:spPr bwMode="auto">
          <a:xfrm>
            <a:off x="1420813" y="5453063"/>
            <a:ext cx="90487" cy="5857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grpSp>
        <p:nvGrpSpPr>
          <p:cNvPr id="15426" name="Group 111"/>
          <p:cNvGrpSpPr>
            <a:grpSpLocks/>
          </p:cNvGrpSpPr>
          <p:nvPr/>
        </p:nvGrpSpPr>
        <p:grpSpPr bwMode="auto">
          <a:xfrm>
            <a:off x="1016000" y="2662238"/>
            <a:ext cx="587375" cy="450850"/>
            <a:chOff x="2766" y="2046"/>
            <a:chExt cx="370" cy="284"/>
          </a:xfrm>
        </p:grpSpPr>
        <p:pic>
          <p:nvPicPr>
            <p:cNvPr id="15442" name="Picture 11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73" t="27841" r="73363" b="45244"/>
            <a:stretch>
              <a:fillRect/>
            </a:stretch>
          </p:blipFill>
          <p:spPr bwMode="auto">
            <a:xfrm>
              <a:off x="2767" y="2075"/>
              <a:ext cx="36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443" name="Rectangle 113"/>
            <p:cNvSpPr>
              <a:spLocks noChangeArrowheads="1"/>
            </p:cNvSpPr>
            <p:nvPr/>
          </p:nvSpPr>
          <p:spPr bwMode="auto">
            <a:xfrm>
              <a:off x="2993" y="2188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5444" name="Rectangle 114"/>
            <p:cNvSpPr>
              <a:spLocks noChangeArrowheads="1"/>
            </p:cNvSpPr>
            <p:nvPr/>
          </p:nvSpPr>
          <p:spPr bwMode="auto">
            <a:xfrm>
              <a:off x="2766" y="2046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</p:grpSp>
      <p:sp>
        <p:nvSpPr>
          <p:cNvPr id="15427" name="Oval 115"/>
          <p:cNvSpPr>
            <a:spLocks noChangeArrowheads="1"/>
          </p:cNvSpPr>
          <p:nvPr/>
        </p:nvSpPr>
        <p:spPr bwMode="auto">
          <a:xfrm>
            <a:off x="1331913" y="2573338"/>
            <a:ext cx="90487" cy="5857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428" name="Line 116"/>
          <p:cNvSpPr>
            <a:spLocks noChangeShapeType="1"/>
          </p:cNvSpPr>
          <p:nvPr/>
        </p:nvSpPr>
        <p:spPr bwMode="auto">
          <a:xfrm flipV="1">
            <a:off x="1736725" y="4103688"/>
            <a:ext cx="1709738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29" name="Rectangle 117"/>
          <p:cNvSpPr>
            <a:spLocks noChangeArrowheads="1"/>
          </p:cNvSpPr>
          <p:nvPr/>
        </p:nvSpPr>
        <p:spPr bwMode="auto">
          <a:xfrm>
            <a:off x="3532188" y="3338513"/>
            <a:ext cx="449262" cy="904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430" name="Rectangle 118"/>
          <p:cNvSpPr>
            <a:spLocks noChangeArrowheads="1"/>
          </p:cNvSpPr>
          <p:nvPr/>
        </p:nvSpPr>
        <p:spPr bwMode="auto">
          <a:xfrm>
            <a:off x="3532188" y="3878263"/>
            <a:ext cx="495300" cy="904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6983" name="Text Box 119"/>
          <p:cNvSpPr txBox="1">
            <a:spLocks noChangeArrowheads="1"/>
          </p:cNvSpPr>
          <p:nvPr/>
        </p:nvSpPr>
        <p:spPr bwMode="auto">
          <a:xfrm>
            <a:off x="3492500" y="3473450"/>
            <a:ext cx="14843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1600" dirty="0">
                <a:solidFill>
                  <a:schemeClr val="accent6"/>
                </a:solidFill>
                <a:latin typeface="Times" charset="0"/>
                <a:cs typeface="+mn-cs"/>
              </a:rPr>
              <a:t>Specific GCR</a:t>
            </a:r>
          </a:p>
        </p:txBody>
      </p:sp>
      <p:pic>
        <p:nvPicPr>
          <p:cNvPr id="15432" name="Picture 1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3" t="27841" r="73363" b="45244"/>
          <a:stretch>
            <a:fillRect/>
          </a:stretch>
        </p:blipFill>
        <p:spPr bwMode="auto">
          <a:xfrm>
            <a:off x="5381625" y="3114675"/>
            <a:ext cx="585788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33" name="Rectangle 122"/>
          <p:cNvSpPr>
            <a:spLocks noChangeArrowheads="1"/>
          </p:cNvSpPr>
          <p:nvPr/>
        </p:nvSpPr>
        <p:spPr bwMode="auto">
          <a:xfrm>
            <a:off x="5740400" y="3294063"/>
            <a:ext cx="225425" cy="225425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434" name="Rectangle 123"/>
          <p:cNvSpPr>
            <a:spLocks noChangeArrowheads="1"/>
          </p:cNvSpPr>
          <p:nvPr/>
        </p:nvSpPr>
        <p:spPr bwMode="auto">
          <a:xfrm>
            <a:off x="5380038" y="3068638"/>
            <a:ext cx="225425" cy="225425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pic>
        <p:nvPicPr>
          <p:cNvPr id="15435" name="Picture 1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3" t="27841" r="73363" b="45244"/>
          <a:stretch>
            <a:fillRect/>
          </a:stretch>
        </p:blipFill>
        <p:spPr bwMode="auto">
          <a:xfrm>
            <a:off x="5473700" y="3654425"/>
            <a:ext cx="585788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36" name="Rectangle 126"/>
          <p:cNvSpPr>
            <a:spLocks noChangeArrowheads="1"/>
          </p:cNvSpPr>
          <p:nvPr/>
        </p:nvSpPr>
        <p:spPr bwMode="auto">
          <a:xfrm>
            <a:off x="5832475" y="3833813"/>
            <a:ext cx="225425" cy="225425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437" name="Rectangle 127"/>
          <p:cNvSpPr>
            <a:spLocks noChangeArrowheads="1"/>
          </p:cNvSpPr>
          <p:nvPr/>
        </p:nvSpPr>
        <p:spPr bwMode="auto">
          <a:xfrm>
            <a:off x="5472113" y="3608388"/>
            <a:ext cx="225425" cy="225425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438" name="Rectangle 128"/>
          <p:cNvSpPr>
            <a:spLocks noChangeArrowheads="1"/>
          </p:cNvSpPr>
          <p:nvPr/>
        </p:nvSpPr>
        <p:spPr bwMode="auto">
          <a:xfrm>
            <a:off x="5426075" y="3429000"/>
            <a:ext cx="449263" cy="904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439" name="Rectangle 129"/>
          <p:cNvSpPr>
            <a:spLocks noChangeArrowheads="1"/>
          </p:cNvSpPr>
          <p:nvPr/>
        </p:nvSpPr>
        <p:spPr bwMode="auto">
          <a:xfrm>
            <a:off x="5426075" y="3968750"/>
            <a:ext cx="495300" cy="904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5440" name="Line 130"/>
          <p:cNvSpPr>
            <a:spLocks noChangeShapeType="1"/>
          </p:cNvSpPr>
          <p:nvPr/>
        </p:nvSpPr>
        <p:spPr bwMode="auto">
          <a:xfrm>
            <a:off x="4122738" y="3384550"/>
            <a:ext cx="11699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41" name="Line 131"/>
          <p:cNvSpPr>
            <a:spLocks noChangeShapeType="1"/>
          </p:cNvSpPr>
          <p:nvPr/>
        </p:nvSpPr>
        <p:spPr bwMode="auto">
          <a:xfrm>
            <a:off x="4122738" y="3924300"/>
            <a:ext cx="11699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2051050" y="307975"/>
            <a:ext cx="467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GB" sz="2400">
                <a:solidFill>
                  <a:srgbClr val="FF0000"/>
                </a:solidFill>
              </a:rPr>
              <a:t>Hormone Mechanism of Action</a:t>
            </a: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250825" y="2565400"/>
            <a:ext cx="8713788" cy="4103688"/>
          </a:xfrm>
          <a:prstGeom prst="rect">
            <a:avLst/>
          </a:prstGeom>
          <a:solidFill>
            <a:srgbClr val="FF9999"/>
          </a:solidFill>
          <a:ln w="9525">
            <a:solidFill>
              <a:srgbClr val="4D4D4D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GB"/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7137400" y="2573338"/>
            <a:ext cx="1844675" cy="4095750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2051050" y="2565400"/>
            <a:ext cx="4826000" cy="4103688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390" name="Freeform 9"/>
          <p:cNvSpPr>
            <a:spLocks/>
          </p:cNvSpPr>
          <p:nvPr/>
        </p:nvSpPr>
        <p:spPr bwMode="auto">
          <a:xfrm>
            <a:off x="1835150" y="2565400"/>
            <a:ext cx="431800" cy="4013200"/>
          </a:xfrm>
          <a:custGeom>
            <a:avLst/>
            <a:gdLst>
              <a:gd name="T0" fmla="*/ 2147483647 w 270"/>
              <a:gd name="T1" fmla="*/ 0 h 2623"/>
              <a:gd name="T2" fmla="*/ 2147483647 w 270"/>
              <a:gd name="T3" fmla="*/ 2147483647 h 2623"/>
              <a:gd name="T4" fmla="*/ 2147483647 w 270"/>
              <a:gd name="T5" fmla="*/ 2147483647 h 2623"/>
              <a:gd name="T6" fmla="*/ 2147483647 w 270"/>
              <a:gd name="T7" fmla="*/ 2147483647 h 2623"/>
              <a:gd name="T8" fmla="*/ 2147483647 w 270"/>
              <a:gd name="T9" fmla="*/ 2147483647 h 2623"/>
              <a:gd name="T10" fmla="*/ 2147483647 w 270"/>
              <a:gd name="T11" fmla="*/ 2147483647 h 2623"/>
              <a:gd name="T12" fmla="*/ 2147483647 w 270"/>
              <a:gd name="T13" fmla="*/ 2147483647 h 2623"/>
              <a:gd name="T14" fmla="*/ 0 w 270"/>
              <a:gd name="T15" fmla="*/ 2147483647 h 2623"/>
              <a:gd name="T16" fmla="*/ 2147483647 w 270"/>
              <a:gd name="T17" fmla="*/ 2147483647 h 2623"/>
              <a:gd name="T18" fmla="*/ 2147483647 w 270"/>
              <a:gd name="T19" fmla="*/ 2147483647 h 2623"/>
              <a:gd name="T20" fmla="*/ 2147483647 w 270"/>
              <a:gd name="T21" fmla="*/ 2147483647 h 2623"/>
              <a:gd name="T22" fmla="*/ 2147483647 w 270"/>
              <a:gd name="T23" fmla="*/ 2147483647 h 2623"/>
              <a:gd name="T24" fmla="*/ 2147483647 w 270"/>
              <a:gd name="T25" fmla="*/ 2147483647 h 2623"/>
              <a:gd name="T26" fmla="*/ 2147483647 w 270"/>
              <a:gd name="T27" fmla="*/ 2147483647 h 2623"/>
              <a:gd name="T28" fmla="*/ 2147483647 w 270"/>
              <a:gd name="T29" fmla="*/ 2147483647 h 2623"/>
              <a:gd name="T30" fmla="*/ 2147483647 w 270"/>
              <a:gd name="T31" fmla="*/ 2147483647 h 2623"/>
              <a:gd name="T32" fmla="*/ 2147483647 w 270"/>
              <a:gd name="T33" fmla="*/ 2147483647 h 2623"/>
              <a:gd name="T34" fmla="*/ 2147483647 w 270"/>
              <a:gd name="T35" fmla="*/ 2147483647 h 2623"/>
              <a:gd name="T36" fmla="*/ 2147483647 w 270"/>
              <a:gd name="T37" fmla="*/ 2147483647 h 2623"/>
              <a:gd name="T38" fmla="*/ 2147483647 w 270"/>
              <a:gd name="T39" fmla="*/ 2147483647 h 2623"/>
              <a:gd name="T40" fmla="*/ 2147483647 w 270"/>
              <a:gd name="T41" fmla="*/ 2147483647 h 2623"/>
              <a:gd name="T42" fmla="*/ 2147483647 w 270"/>
              <a:gd name="T43" fmla="*/ 0 h 262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70"/>
              <a:gd name="T67" fmla="*/ 0 h 2623"/>
              <a:gd name="T68" fmla="*/ 270 w 270"/>
              <a:gd name="T69" fmla="*/ 2623 h 262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70" h="2623">
                <a:moveTo>
                  <a:pt x="148" y="0"/>
                </a:moveTo>
                <a:cubicBezTo>
                  <a:pt x="140" y="54"/>
                  <a:pt x="120" y="103"/>
                  <a:pt x="109" y="156"/>
                </a:cubicBezTo>
                <a:cubicBezTo>
                  <a:pt x="106" y="169"/>
                  <a:pt x="104" y="182"/>
                  <a:pt x="101" y="195"/>
                </a:cubicBezTo>
                <a:cubicBezTo>
                  <a:pt x="96" y="216"/>
                  <a:pt x="85" y="257"/>
                  <a:pt x="85" y="257"/>
                </a:cubicBezTo>
                <a:cubicBezTo>
                  <a:pt x="78" y="332"/>
                  <a:pt x="85" y="321"/>
                  <a:pt x="70" y="366"/>
                </a:cubicBezTo>
                <a:cubicBezTo>
                  <a:pt x="65" y="382"/>
                  <a:pt x="54" y="413"/>
                  <a:pt x="54" y="413"/>
                </a:cubicBezTo>
                <a:cubicBezTo>
                  <a:pt x="46" y="481"/>
                  <a:pt x="32" y="547"/>
                  <a:pt x="23" y="615"/>
                </a:cubicBezTo>
                <a:cubicBezTo>
                  <a:pt x="18" y="753"/>
                  <a:pt x="12" y="841"/>
                  <a:pt x="0" y="965"/>
                </a:cubicBezTo>
                <a:cubicBezTo>
                  <a:pt x="2" y="1173"/>
                  <a:pt x="0" y="1380"/>
                  <a:pt x="7" y="1588"/>
                </a:cubicBezTo>
                <a:cubicBezTo>
                  <a:pt x="8" y="1613"/>
                  <a:pt x="31" y="1658"/>
                  <a:pt x="31" y="1658"/>
                </a:cubicBezTo>
                <a:cubicBezTo>
                  <a:pt x="36" y="1761"/>
                  <a:pt x="32" y="1826"/>
                  <a:pt x="62" y="1915"/>
                </a:cubicBezTo>
                <a:cubicBezTo>
                  <a:pt x="66" y="2098"/>
                  <a:pt x="31" y="2199"/>
                  <a:pt x="101" y="2335"/>
                </a:cubicBezTo>
                <a:cubicBezTo>
                  <a:pt x="104" y="2382"/>
                  <a:pt x="99" y="2429"/>
                  <a:pt x="109" y="2475"/>
                </a:cubicBezTo>
                <a:cubicBezTo>
                  <a:pt x="111" y="2483"/>
                  <a:pt x="126" y="2478"/>
                  <a:pt x="132" y="2483"/>
                </a:cubicBezTo>
                <a:cubicBezTo>
                  <a:pt x="139" y="2489"/>
                  <a:pt x="147" y="2497"/>
                  <a:pt x="148" y="2506"/>
                </a:cubicBezTo>
                <a:cubicBezTo>
                  <a:pt x="152" y="2545"/>
                  <a:pt x="148" y="2584"/>
                  <a:pt x="148" y="2623"/>
                </a:cubicBezTo>
                <a:cubicBezTo>
                  <a:pt x="155" y="2554"/>
                  <a:pt x="163" y="2536"/>
                  <a:pt x="202" y="2483"/>
                </a:cubicBezTo>
                <a:cubicBezTo>
                  <a:pt x="212" y="2453"/>
                  <a:pt x="233" y="2449"/>
                  <a:pt x="249" y="2421"/>
                </a:cubicBezTo>
                <a:cubicBezTo>
                  <a:pt x="264" y="2396"/>
                  <a:pt x="270" y="2370"/>
                  <a:pt x="257" y="2413"/>
                </a:cubicBezTo>
                <a:cubicBezTo>
                  <a:pt x="171" y="2398"/>
                  <a:pt x="163" y="2334"/>
                  <a:pt x="163" y="2250"/>
                </a:cubicBezTo>
                <a:cubicBezTo>
                  <a:pt x="163" y="2045"/>
                  <a:pt x="163" y="1840"/>
                  <a:pt x="163" y="1635"/>
                </a:cubicBezTo>
                <a:lnTo>
                  <a:pt x="148" y="0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1" name="Oval 10"/>
          <p:cNvSpPr>
            <a:spLocks noChangeArrowheads="1"/>
          </p:cNvSpPr>
          <p:nvPr/>
        </p:nvSpPr>
        <p:spPr bwMode="auto">
          <a:xfrm rot="-378257">
            <a:off x="1914525" y="5588000"/>
            <a:ext cx="71438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392" name="Oval 11"/>
          <p:cNvSpPr>
            <a:spLocks noChangeArrowheads="1"/>
          </p:cNvSpPr>
          <p:nvPr/>
        </p:nvSpPr>
        <p:spPr bwMode="auto">
          <a:xfrm rot="-144091">
            <a:off x="1800225" y="4221163"/>
            <a:ext cx="71438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393" name="Oval 12"/>
          <p:cNvSpPr>
            <a:spLocks noChangeArrowheads="1"/>
          </p:cNvSpPr>
          <p:nvPr/>
        </p:nvSpPr>
        <p:spPr bwMode="auto">
          <a:xfrm rot="513909">
            <a:off x="1871663" y="2754313"/>
            <a:ext cx="71437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394" name="Freeform 13"/>
          <p:cNvSpPr>
            <a:spLocks/>
          </p:cNvSpPr>
          <p:nvPr/>
        </p:nvSpPr>
        <p:spPr bwMode="auto">
          <a:xfrm>
            <a:off x="6683375" y="2528888"/>
            <a:ext cx="544513" cy="4140200"/>
          </a:xfrm>
          <a:custGeom>
            <a:avLst/>
            <a:gdLst>
              <a:gd name="T0" fmla="*/ 2147483647 w 343"/>
              <a:gd name="T1" fmla="*/ 2147483647 h 2662"/>
              <a:gd name="T2" fmla="*/ 2147483647 w 343"/>
              <a:gd name="T3" fmla="*/ 2147483647 h 2662"/>
              <a:gd name="T4" fmla="*/ 2147483647 w 343"/>
              <a:gd name="T5" fmla="*/ 2147483647 h 2662"/>
              <a:gd name="T6" fmla="*/ 2147483647 w 343"/>
              <a:gd name="T7" fmla="*/ 2147483647 h 2662"/>
              <a:gd name="T8" fmla="*/ 2147483647 w 343"/>
              <a:gd name="T9" fmla="*/ 2147483647 h 2662"/>
              <a:gd name="T10" fmla="*/ 2147483647 w 343"/>
              <a:gd name="T11" fmla="*/ 2147483647 h 2662"/>
              <a:gd name="T12" fmla="*/ 2147483647 w 343"/>
              <a:gd name="T13" fmla="*/ 2147483647 h 2662"/>
              <a:gd name="T14" fmla="*/ 2147483647 w 343"/>
              <a:gd name="T15" fmla="*/ 2147483647 h 2662"/>
              <a:gd name="T16" fmla="*/ 2147483647 w 343"/>
              <a:gd name="T17" fmla="*/ 2147483647 h 2662"/>
              <a:gd name="T18" fmla="*/ 2147483647 w 343"/>
              <a:gd name="T19" fmla="*/ 2147483647 h 2662"/>
              <a:gd name="T20" fmla="*/ 2147483647 w 343"/>
              <a:gd name="T21" fmla="*/ 2147483647 h 2662"/>
              <a:gd name="T22" fmla="*/ 2147483647 w 343"/>
              <a:gd name="T23" fmla="*/ 2147483647 h 2662"/>
              <a:gd name="T24" fmla="*/ 2147483647 w 343"/>
              <a:gd name="T25" fmla="*/ 2147483647 h 2662"/>
              <a:gd name="T26" fmla="*/ 2147483647 w 343"/>
              <a:gd name="T27" fmla="*/ 2147483647 h 2662"/>
              <a:gd name="T28" fmla="*/ 2147483647 w 343"/>
              <a:gd name="T29" fmla="*/ 2147483647 h 2662"/>
              <a:gd name="T30" fmla="*/ 2147483647 w 343"/>
              <a:gd name="T31" fmla="*/ 2147483647 h 2662"/>
              <a:gd name="T32" fmla="*/ 2147483647 w 343"/>
              <a:gd name="T33" fmla="*/ 2147483647 h 2662"/>
              <a:gd name="T34" fmla="*/ 2147483647 w 343"/>
              <a:gd name="T35" fmla="*/ 2147483647 h 2662"/>
              <a:gd name="T36" fmla="*/ 2147483647 w 343"/>
              <a:gd name="T37" fmla="*/ 2147483647 h 2662"/>
              <a:gd name="T38" fmla="*/ 2147483647 w 343"/>
              <a:gd name="T39" fmla="*/ 2147483647 h 2662"/>
              <a:gd name="T40" fmla="*/ 2147483647 w 343"/>
              <a:gd name="T41" fmla="*/ 2147483647 h 2662"/>
              <a:gd name="T42" fmla="*/ 2147483647 w 343"/>
              <a:gd name="T43" fmla="*/ 2147483647 h 2662"/>
              <a:gd name="T44" fmla="*/ 2147483647 w 343"/>
              <a:gd name="T45" fmla="*/ 2147483647 h 2662"/>
              <a:gd name="T46" fmla="*/ 2147483647 w 343"/>
              <a:gd name="T47" fmla="*/ 2147483647 h 2662"/>
              <a:gd name="T48" fmla="*/ 2147483647 w 343"/>
              <a:gd name="T49" fmla="*/ 2147483647 h 2662"/>
              <a:gd name="T50" fmla="*/ 2147483647 w 343"/>
              <a:gd name="T51" fmla="*/ 2147483647 h 2662"/>
              <a:gd name="T52" fmla="*/ 2147483647 w 343"/>
              <a:gd name="T53" fmla="*/ 2147483647 h 2662"/>
              <a:gd name="T54" fmla="*/ 2147483647 w 343"/>
              <a:gd name="T55" fmla="*/ 2147483647 h 2662"/>
              <a:gd name="T56" fmla="*/ 2147483647 w 343"/>
              <a:gd name="T57" fmla="*/ 2147483647 h 2662"/>
              <a:gd name="T58" fmla="*/ 2147483647 w 343"/>
              <a:gd name="T59" fmla="*/ 2147483647 h 266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43"/>
              <a:gd name="T91" fmla="*/ 0 h 2662"/>
              <a:gd name="T92" fmla="*/ 343 w 343"/>
              <a:gd name="T93" fmla="*/ 2662 h 266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43" h="2662">
                <a:moveTo>
                  <a:pt x="281" y="26"/>
                </a:moveTo>
                <a:cubicBezTo>
                  <a:pt x="275" y="97"/>
                  <a:pt x="283" y="148"/>
                  <a:pt x="234" y="197"/>
                </a:cubicBezTo>
                <a:cubicBezTo>
                  <a:pt x="209" y="273"/>
                  <a:pt x="253" y="134"/>
                  <a:pt x="218" y="322"/>
                </a:cubicBezTo>
                <a:cubicBezTo>
                  <a:pt x="216" y="331"/>
                  <a:pt x="207" y="337"/>
                  <a:pt x="203" y="345"/>
                </a:cubicBezTo>
                <a:cubicBezTo>
                  <a:pt x="196" y="360"/>
                  <a:pt x="192" y="376"/>
                  <a:pt x="187" y="392"/>
                </a:cubicBezTo>
                <a:cubicBezTo>
                  <a:pt x="184" y="400"/>
                  <a:pt x="179" y="415"/>
                  <a:pt x="179" y="415"/>
                </a:cubicBezTo>
                <a:cubicBezTo>
                  <a:pt x="177" y="428"/>
                  <a:pt x="167" y="496"/>
                  <a:pt x="164" y="509"/>
                </a:cubicBezTo>
                <a:cubicBezTo>
                  <a:pt x="153" y="554"/>
                  <a:pt x="129" y="588"/>
                  <a:pt x="117" y="633"/>
                </a:cubicBezTo>
                <a:cubicBezTo>
                  <a:pt x="120" y="989"/>
                  <a:pt x="0" y="1331"/>
                  <a:pt x="148" y="1637"/>
                </a:cubicBezTo>
                <a:cubicBezTo>
                  <a:pt x="151" y="1692"/>
                  <a:pt x="150" y="1747"/>
                  <a:pt x="156" y="1801"/>
                </a:cubicBezTo>
                <a:cubicBezTo>
                  <a:pt x="159" y="1830"/>
                  <a:pt x="179" y="1871"/>
                  <a:pt x="187" y="1902"/>
                </a:cubicBezTo>
                <a:cubicBezTo>
                  <a:pt x="192" y="2019"/>
                  <a:pt x="180" y="2042"/>
                  <a:pt x="203" y="2120"/>
                </a:cubicBezTo>
                <a:cubicBezTo>
                  <a:pt x="208" y="2136"/>
                  <a:pt x="213" y="2151"/>
                  <a:pt x="218" y="2167"/>
                </a:cubicBezTo>
                <a:cubicBezTo>
                  <a:pt x="223" y="2182"/>
                  <a:pt x="234" y="2213"/>
                  <a:pt x="234" y="2213"/>
                </a:cubicBezTo>
                <a:cubicBezTo>
                  <a:pt x="244" y="2280"/>
                  <a:pt x="264" y="2342"/>
                  <a:pt x="281" y="2408"/>
                </a:cubicBezTo>
                <a:cubicBezTo>
                  <a:pt x="289" y="2532"/>
                  <a:pt x="276" y="2483"/>
                  <a:pt x="304" y="2564"/>
                </a:cubicBezTo>
                <a:cubicBezTo>
                  <a:pt x="312" y="2587"/>
                  <a:pt x="320" y="2611"/>
                  <a:pt x="327" y="2634"/>
                </a:cubicBezTo>
                <a:cubicBezTo>
                  <a:pt x="329" y="2642"/>
                  <a:pt x="343" y="2656"/>
                  <a:pt x="335" y="2657"/>
                </a:cubicBezTo>
                <a:cubicBezTo>
                  <a:pt x="255" y="2662"/>
                  <a:pt x="174" y="2652"/>
                  <a:pt x="94" y="2649"/>
                </a:cubicBezTo>
                <a:cubicBezTo>
                  <a:pt x="91" y="2400"/>
                  <a:pt x="93" y="2151"/>
                  <a:pt x="86" y="1902"/>
                </a:cubicBezTo>
                <a:cubicBezTo>
                  <a:pt x="85" y="1881"/>
                  <a:pt x="70" y="1840"/>
                  <a:pt x="70" y="1840"/>
                </a:cubicBezTo>
                <a:cubicBezTo>
                  <a:pt x="56" y="1728"/>
                  <a:pt x="44" y="1609"/>
                  <a:pt x="63" y="1497"/>
                </a:cubicBezTo>
                <a:cubicBezTo>
                  <a:pt x="67" y="1474"/>
                  <a:pt x="88" y="1457"/>
                  <a:pt x="94" y="1435"/>
                </a:cubicBezTo>
                <a:cubicBezTo>
                  <a:pt x="106" y="1389"/>
                  <a:pt x="109" y="1340"/>
                  <a:pt x="125" y="1295"/>
                </a:cubicBezTo>
                <a:cubicBezTo>
                  <a:pt x="120" y="1199"/>
                  <a:pt x="119" y="1102"/>
                  <a:pt x="102" y="1007"/>
                </a:cubicBezTo>
                <a:cubicBezTo>
                  <a:pt x="104" y="912"/>
                  <a:pt x="88" y="770"/>
                  <a:pt x="125" y="665"/>
                </a:cubicBezTo>
                <a:cubicBezTo>
                  <a:pt x="117" y="639"/>
                  <a:pt x="110" y="613"/>
                  <a:pt x="102" y="587"/>
                </a:cubicBezTo>
                <a:cubicBezTo>
                  <a:pt x="100" y="579"/>
                  <a:pt x="94" y="563"/>
                  <a:pt x="94" y="563"/>
                </a:cubicBezTo>
                <a:cubicBezTo>
                  <a:pt x="97" y="392"/>
                  <a:pt x="61" y="216"/>
                  <a:pt x="102" y="50"/>
                </a:cubicBezTo>
                <a:cubicBezTo>
                  <a:pt x="114" y="0"/>
                  <a:pt x="308" y="119"/>
                  <a:pt x="281" y="26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5" name="Freeform 14"/>
          <p:cNvSpPr>
            <a:spLocks/>
          </p:cNvSpPr>
          <p:nvPr/>
        </p:nvSpPr>
        <p:spPr bwMode="auto">
          <a:xfrm>
            <a:off x="6865938" y="2570163"/>
            <a:ext cx="450850" cy="3700462"/>
          </a:xfrm>
          <a:custGeom>
            <a:avLst/>
            <a:gdLst>
              <a:gd name="T0" fmla="*/ 2147483647 w 244"/>
              <a:gd name="T1" fmla="*/ 0 h 2331"/>
              <a:gd name="T2" fmla="*/ 2147483647 w 244"/>
              <a:gd name="T3" fmla="*/ 2147483647 h 2331"/>
              <a:gd name="T4" fmla="*/ 2147483647 w 244"/>
              <a:gd name="T5" fmla="*/ 2147483647 h 2331"/>
              <a:gd name="T6" fmla="*/ 2147483647 w 244"/>
              <a:gd name="T7" fmla="*/ 2147483647 h 2331"/>
              <a:gd name="T8" fmla="*/ 2147483647 w 244"/>
              <a:gd name="T9" fmla="*/ 2147483647 h 2331"/>
              <a:gd name="T10" fmla="*/ 2147483647 w 244"/>
              <a:gd name="T11" fmla="*/ 2147483647 h 2331"/>
              <a:gd name="T12" fmla="*/ 2147483647 w 244"/>
              <a:gd name="T13" fmla="*/ 2147483647 h 2331"/>
              <a:gd name="T14" fmla="*/ 2147483647 w 244"/>
              <a:gd name="T15" fmla="*/ 2147483647 h 2331"/>
              <a:gd name="T16" fmla="*/ 2147483647 w 244"/>
              <a:gd name="T17" fmla="*/ 2147483647 h 2331"/>
              <a:gd name="T18" fmla="*/ 2147483647 w 244"/>
              <a:gd name="T19" fmla="*/ 2147483647 h 2331"/>
              <a:gd name="T20" fmla="*/ 2147483647 w 244"/>
              <a:gd name="T21" fmla="*/ 2147483647 h 2331"/>
              <a:gd name="T22" fmla="*/ 2147483647 w 244"/>
              <a:gd name="T23" fmla="*/ 2147483647 h 2331"/>
              <a:gd name="T24" fmla="*/ 2147483647 w 244"/>
              <a:gd name="T25" fmla="*/ 2147483647 h 2331"/>
              <a:gd name="T26" fmla="*/ 2147483647 w 244"/>
              <a:gd name="T27" fmla="*/ 2147483647 h 2331"/>
              <a:gd name="T28" fmla="*/ 2147483647 w 244"/>
              <a:gd name="T29" fmla="*/ 2147483647 h 2331"/>
              <a:gd name="T30" fmla="*/ 2147483647 w 244"/>
              <a:gd name="T31" fmla="*/ 2147483647 h 2331"/>
              <a:gd name="T32" fmla="*/ 2147483647 w 244"/>
              <a:gd name="T33" fmla="*/ 2147483647 h 2331"/>
              <a:gd name="T34" fmla="*/ 2147483647 w 244"/>
              <a:gd name="T35" fmla="*/ 2147483647 h 2331"/>
              <a:gd name="T36" fmla="*/ 2147483647 w 244"/>
              <a:gd name="T37" fmla="*/ 2147483647 h 2331"/>
              <a:gd name="T38" fmla="*/ 2147483647 w 244"/>
              <a:gd name="T39" fmla="*/ 2147483647 h 2331"/>
              <a:gd name="T40" fmla="*/ 2147483647 w 244"/>
              <a:gd name="T41" fmla="*/ 0 h 233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44"/>
              <a:gd name="T64" fmla="*/ 0 h 2331"/>
              <a:gd name="T65" fmla="*/ 244 w 244"/>
              <a:gd name="T66" fmla="*/ 2331 h 233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44" h="2331">
                <a:moveTo>
                  <a:pt x="150" y="0"/>
                </a:moveTo>
                <a:cubicBezTo>
                  <a:pt x="144" y="96"/>
                  <a:pt x="149" y="123"/>
                  <a:pt x="104" y="195"/>
                </a:cubicBezTo>
                <a:cubicBezTo>
                  <a:pt x="75" y="337"/>
                  <a:pt x="21" y="471"/>
                  <a:pt x="3" y="615"/>
                </a:cubicBezTo>
                <a:cubicBezTo>
                  <a:pt x="5" y="934"/>
                  <a:pt x="0" y="1253"/>
                  <a:pt x="10" y="1572"/>
                </a:cubicBezTo>
                <a:cubicBezTo>
                  <a:pt x="10" y="1580"/>
                  <a:pt x="33" y="1572"/>
                  <a:pt x="34" y="1580"/>
                </a:cubicBezTo>
                <a:cubicBezTo>
                  <a:pt x="59" y="1725"/>
                  <a:pt x="35" y="1766"/>
                  <a:pt x="73" y="1876"/>
                </a:cubicBezTo>
                <a:cubicBezTo>
                  <a:pt x="75" y="1949"/>
                  <a:pt x="75" y="2021"/>
                  <a:pt x="80" y="2094"/>
                </a:cubicBezTo>
                <a:cubicBezTo>
                  <a:pt x="82" y="2121"/>
                  <a:pt x="119" y="2164"/>
                  <a:pt x="119" y="2164"/>
                </a:cubicBezTo>
                <a:cubicBezTo>
                  <a:pt x="122" y="2193"/>
                  <a:pt x="119" y="2222"/>
                  <a:pt x="127" y="2250"/>
                </a:cubicBezTo>
                <a:cubicBezTo>
                  <a:pt x="132" y="2268"/>
                  <a:pt x="158" y="2296"/>
                  <a:pt x="158" y="2296"/>
                </a:cubicBezTo>
                <a:cubicBezTo>
                  <a:pt x="161" y="2306"/>
                  <a:pt x="156" y="2322"/>
                  <a:pt x="166" y="2327"/>
                </a:cubicBezTo>
                <a:cubicBezTo>
                  <a:pt x="173" y="2331"/>
                  <a:pt x="173" y="2312"/>
                  <a:pt x="174" y="2304"/>
                </a:cubicBezTo>
                <a:cubicBezTo>
                  <a:pt x="178" y="2271"/>
                  <a:pt x="178" y="2237"/>
                  <a:pt x="182" y="2203"/>
                </a:cubicBezTo>
                <a:cubicBezTo>
                  <a:pt x="185" y="2177"/>
                  <a:pt x="197" y="2149"/>
                  <a:pt x="205" y="2125"/>
                </a:cubicBezTo>
                <a:cubicBezTo>
                  <a:pt x="208" y="2029"/>
                  <a:pt x="208" y="1933"/>
                  <a:pt x="213" y="1837"/>
                </a:cubicBezTo>
                <a:cubicBezTo>
                  <a:pt x="213" y="1829"/>
                  <a:pt x="220" y="1822"/>
                  <a:pt x="221" y="1814"/>
                </a:cubicBezTo>
                <a:cubicBezTo>
                  <a:pt x="225" y="1780"/>
                  <a:pt x="225" y="1746"/>
                  <a:pt x="228" y="1712"/>
                </a:cubicBezTo>
                <a:cubicBezTo>
                  <a:pt x="232" y="1671"/>
                  <a:pt x="244" y="1588"/>
                  <a:pt x="244" y="1588"/>
                </a:cubicBezTo>
                <a:cubicBezTo>
                  <a:pt x="241" y="1173"/>
                  <a:pt x="241" y="758"/>
                  <a:pt x="236" y="343"/>
                </a:cubicBezTo>
                <a:cubicBezTo>
                  <a:pt x="235" y="282"/>
                  <a:pt x="223" y="183"/>
                  <a:pt x="189" y="132"/>
                </a:cubicBezTo>
                <a:cubicBezTo>
                  <a:pt x="175" y="87"/>
                  <a:pt x="159" y="46"/>
                  <a:pt x="150" y="0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6" name="Text Box 15"/>
          <p:cNvSpPr txBox="1">
            <a:spLocks noChangeArrowheads="1"/>
          </p:cNvSpPr>
          <p:nvPr/>
        </p:nvSpPr>
        <p:spPr bwMode="auto">
          <a:xfrm>
            <a:off x="2816225" y="6302375"/>
            <a:ext cx="28368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GB" sz="1800">
                <a:solidFill>
                  <a:srgbClr val="000000"/>
                </a:solidFill>
              </a:rPr>
              <a:t>Target</a:t>
            </a:r>
            <a:r>
              <a:rPr lang="en-GB">
                <a:solidFill>
                  <a:srgbClr val="000000"/>
                </a:solidFill>
              </a:rPr>
              <a:t> </a:t>
            </a:r>
            <a:r>
              <a:rPr lang="en-GB" sz="1800">
                <a:solidFill>
                  <a:srgbClr val="000000"/>
                </a:solidFill>
              </a:rPr>
              <a:t>Cell (Cytoplasm)</a:t>
            </a:r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 flipV="1">
            <a:off x="1422400" y="3429000"/>
            <a:ext cx="1935163" cy="904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8" name="Rectangle 17"/>
          <p:cNvSpPr>
            <a:spLocks noChangeArrowheads="1"/>
          </p:cNvSpPr>
          <p:nvPr/>
        </p:nvSpPr>
        <p:spPr bwMode="auto">
          <a:xfrm>
            <a:off x="6777038" y="2573338"/>
            <a:ext cx="360362" cy="4603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399" name="Rectangle 18"/>
          <p:cNvSpPr>
            <a:spLocks noChangeArrowheads="1"/>
          </p:cNvSpPr>
          <p:nvPr/>
        </p:nvSpPr>
        <p:spPr bwMode="auto">
          <a:xfrm>
            <a:off x="6867525" y="6624638"/>
            <a:ext cx="360363" cy="4445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 sz="1800"/>
          </a:p>
        </p:txBody>
      </p:sp>
      <p:sp>
        <p:nvSpPr>
          <p:cNvPr id="16400" name="Oval 19"/>
          <p:cNvSpPr>
            <a:spLocks noChangeArrowheads="1"/>
          </p:cNvSpPr>
          <p:nvPr/>
        </p:nvSpPr>
        <p:spPr bwMode="auto">
          <a:xfrm rot="-605264">
            <a:off x="7002463" y="5003800"/>
            <a:ext cx="90487" cy="1395413"/>
          </a:xfrm>
          <a:prstGeom prst="ellipse">
            <a:avLst/>
          </a:pr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01" name="Oval 20"/>
          <p:cNvSpPr>
            <a:spLocks noChangeArrowheads="1"/>
          </p:cNvSpPr>
          <p:nvPr/>
        </p:nvSpPr>
        <p:spPr bwMode="auto">
          <a:xfrm>
            <a:off x="7046913" y="2663825"/>
            <a:ext cx="180975" cy="360363"/>
          </a:xfrm>
          <a:prstGeom prst="ellipse">
            <a:avLst/>
          </a:pr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02" name="Oval 21"/>
          <p:cNvSpPr>
            <a:spLocks noChangeArrowheads="1"/>
          </p:cNvSpPr>
          <p:nvPr/>
        </p:nvSpPr>
        <p:spPr bwMode="auto">
          <a:xfrm>
            <a:off x="3309938" y="5048250"/>
            <a:ext cx="1441450" cy="904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03" name="Oval 22"/>
          <p:cNvSpPr>
            <a:spLocks noChangeArrowheads="1"/>
          </p:cNvSpPr>
          <p:nvPr/>
        </p:nvSpPr>
        <p:spPr bwMode="auto">
          <a:xfrm>
            <a:off x="3986213" y="5184775"/>
            <a:ext cx="900112" cy="889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04" name="Oval 23"/>
          <p:cNvSpPr>
            <a:spLocks noChangeArrowheads="1"/>
          </p:cNvSpPr>
          <p:nvPr/>
        </p:nvSpPr>
        <p:spPr bwMode="auto">
          <a:xfrm>
            <a:off x="3267075" y="5364163"/>
            <a:ext cx="1441450" cy="904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05" name="Oval 24"/>
          <p:cNvSpPr>
            <a:spLocks noChangeArrowheads="1"/>
          </p:cNvSpPr>
          <p:nvPr/>
        </p:nvSpPr>
        <p:spPr bwMode="auto">
          <a:xfrm>
            <a:off x="3176588" y="5543550"/>
            <a:ext cx="900112" cy="889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06" name="Oval 25"/>
          <p:cNvSpPr>
            <a:spLocks noChangeArrowheads="1"/>
          </p:cNvSpPr>
          <p:nvPr/>
        </p:nvSpPr>
        <p:spPr bwMode="auto">
          <a:xfrm>
            <a:off x="3762375" y="5408613"/>
            <a:ext cx="88900" cy="2254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07" name="Oval 26"/>
          <p:cNvSpPr>
            <a:spLocks noChangeArrowheads="1"/>
          </p:cNvSpPr>
          <p:nvPr/>
        </p:nvSpPr>
        <p:spPr bwMode="auto">
          <a:xfrm>
            <a:off x="4303713" y="5184775"/>
            <a:ext cx="88900" cy="2254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08" name="Oval 27"/>
          <p:cNvSpPr>
            <a:spLocks noChangeArrowheads="1"/>
          </p:cNvSpPr>
          <p:nvPr/>
        </p:nvSpPr>
        <p:spPr bwMode="auto">
          <a:xfrm>
            <a:off x="4167188" y="5094288"/>
            <a:ext cx="44450" cy="1349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09" name="Oval 28"/>
          <p:cNvSpPr>
            <a:spLocks noChangeArrowheads="1"/>
          </p:cNvSpPr>
          <p:nvPr/>
        </p:nvSpPr>
        <p:spPr bwMode="auto">
          <a:xfrm>
            <a:off x="3400425" y="5049838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10" name="Oval 29"/>
          <p:cNvSpPr>
            <a:spLocks noChangeArrowheads="1"/>
          </p:cNvSpPr>
          <p:nvPr/>
        </p:nvSpPr>
        <p:spPr bwMode="auto">
          <a:xfrm>
            <a:off x="3579813" y="50498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11" name="Oval 30"/>
          <p:cNvSpPr>
            <a:spLocks noChangeArrowheads="1"/>
          </p:cNvSpPr>
          <p:nvPr/>
        </p:nvSpPr>
        <p:spPr bwMode="auto">
          <a:xfrm>
            <a:off x="3760788" y="50498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12" name="Oval 31"/>
          <p:cNvSpPr>
            <a:spLocks noChangeArrowheads="1"/>
          </p:cNvSpPr>
          <p:nvPr/>
        </p:nvSpPr>
        <p:spPr bwMode="auto">
          <a:xfrm>
            <a:off x="4030663" y="50498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13" name="Oval 32"/>
          <p:cNvSpPr>
            <a:spLocks noChangeArrowheads="1"/>
          </p:cNvSpPr>
          <p:nvPr/>
        </p:nvSpPr>
        <p:spPr bwMode="auto">
          <a:xfrm>
            <a:off x="4210050" y="5049838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14" name="Oval 33"/>
          <p:cNvSpPr>
            <a:spLocks noChangeArrowheads="1"/>
          </p:cNvSpPr>
          <p:nvPr/>
        </p:nvSpPr>
        <p:spPr bwMode="auto">
          <a:xfrm>
            <a:off x="4437063" y="50498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15" name="Oval 34"/>
          <p:cNvSpPr>
            <a:spLocks noChangeArrowheads="1"/>
          </p:cNvSpPr>
          <p:nvPr/>
        </p:nvSpPr>
        <p:spPr bwMode="auto">
          <a:xfrm>
            <a:off x="4122738" y="5184775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16" name="Oval 35"/>
          <p:cNvSpPr>
            <a:spLocks noChangeArrowheads="1"/>
          </p:cNvSpPr>
          <p:nvPr/>
        </p:nvSpPr>
        <p:spPr bwMode="auto">
          <a:xfrm>
            <a:off x="4346575" y="5184775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17" name="Oval 36"/>
          <p:cNvSpPr>
            <a:spLocks noChangeArrowheads="1"/>
          </p:cNvSpPr>
          <p:nvPr/>
        </p:nvSpPr>
        <p:spPr bwMode="auto">
          <a:xfrm>
            <a:off x="4525963" y="5184775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18" name="Oval 37"/>
          <p:cNvSpPr>
            <a:spLocks noChangeArrowheads="1"/>
          </p:cNvSpPr>
          <p:nvPr/>
        </p:nvSpPr>
        <p:spPr bwMode="auto">
          <a:xfrm>
            <a:off x="4210050" y="5364163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19" name="Oval 38"/>
          <p:cNvSpPr>
            <a:spLocks noChangeArrowheads="1"/>
          </p:cNvSpPr>
          <p:nvPr/>
        </p:nvSpPr>
        <p:spPr bwMode="auto">
          <a:xfrm>
            <a:off x="4481513" y="5364163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20" name="Oval 39"/>
          <p:cNvSpPr>
            <a:spLocks noChangeArrowheads="1"/>
          </p:cNvSpPr>
          <p:nvPr/>
        </p:nvSpPr>
        <p:spPr bwMode="auto">
          <a:xfrm>
            <a:off x="4032250" y="5364163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21" name="Oval 40"/>
          <p:cNvSpPr>
            <a:spLocks noChangeArrowheads="1"/>
          </p:cNvSpPr>
          <p:nvPr/>
        </p:nvSpPr>
        <p:spPr bwMode="auto">
          <a:xfrm>
            <a:off x="3851275" y="5364163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22" name="Oval 41"/>
          <p:cNvSpPr>
            <a:spLocks noChangeArrowheads="1"/>
          </p:cNvSpPr>
          <p:nvPr/>
        </p:nvSpPr>
        <p:spPr bwMode="auto">
          <a:xfrm>
            <a:off x="3670300" y="5364163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23" name="Oval 42"/>
          <p:cNvSpPr>
            <a:spLocks noChangeArrowheads="1"/>
          </p:cNvSpPr>
          <p:nvPr/>
        </p:nvSpPr>
        <p:spPr bwMode="auto">
          <a:xfrm>
            <a:off x="3446463" y="5364163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24" name="Oval 43"/>
          <p:cNvSpPr>
            <a:spLocks noChangeArrowheads="1"/>
          </p:cNvSpPr>
          <p:nvPr/>
        </p:nvSpPr>
        <p:spPr bwMode="auto">
          <a:xfrm>
            <a:off x="3941763" y="55451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25" name="Oval 44"/>
          <p:cNvSpPr>
            <a:spLocks noChangeArrowheads="1"/>
          </p:cNvSpPr>
          <p:nvPr/>
        </p:nvSpPr>
        <p:spPr bwMode="auto">
          <a:xfrm>
            <a:off x="3671888" y="55451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26" name="Oval 45"/>
          <p:cNvSpPr>
            <a:spLocks noChangeArrowheads="1"/>
          </p:cNvSpPr>
          <p:nvPr/>
        </p:nvSpPr>
        <p:spPr bwMode="auto">
          <a:xfrm>
            <a:off x="3446463" y="5545138"/>
            <a:ext cx="46037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27" name="Oval 46"/>
          <p:cNvSpPr>
            <a:spLocks noChangeArrowheads="1"/>
          </p:cNvSpPr>
          <p:nvPr/>
        </p:nvSpPr>
        <p:spPr bwMode="auto">
          <a:xfrm>
            <a:off x="3222625" y="5545138"/>
            <a:ext cx="46038" cy="4445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28" name="Text Box 47"/>
          <p:cNvSpPr txBox="1">
            <a:spLocks noChangeArrowheads="1"/>
          </p:cNvSpPr>
          <p:nvPr/>
        </p:nvSpPr>
        <p:spPr bwMode="auto">
          <a:xfrm>
            <a:off x="7002463" y="6027738"/>
            <a:ext cx="1428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GB" sz="1800">
                <a:solidFill>
                  <a:srgbClr val="000000"/>
                </a:solidFill>
              </a:rPr>
              <a:t>Target Cell </a:t>
            </a:r>
          </a:p>
          <a:p>
            <a:r>
              <a:rPr lang="en-GB" sz="1800">
                <a:solidFill>
                  <a:srgbClr val="000000"/>
                </a:solidFill>
              </a:rPr>
              <a:t>   (Nucleus)</a:t>
            </a:r>
          </a:p>
        </p:txBody>
      </p:sp>
      <p:sp>
        <p:nvSpPr>
          <p:cNvPr id="16429" name="Text Box 48"/>
          <p:cNvSpPr txBox="1">
            <a:spLocks noChangeArrowheads="1"/>
          </p:cNvSpPr>
          <p:nvPr/>
        </p:nvSpPr>
        <p:spPr bwMode="auto">
          <a:xfrm>
            <a:off x="190500" y="6264275"/>
            <a:ext cx="186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GB" sz="1800">
                <a:solidFill>
                  <a:srgbClr val="000000"/>
                </a:solidFill>
              </a:rPr>
              <a:t>Blood Capillary</a:t>
            </a:r>
          </a:p>
        </p:txBody>
      </p:sp>
      <p:sp>
        <p:nvSpPr>
          <p:cNvPr id="39985" name="Text Box 49"/>
          <p:cNvSpPr txBox="1">
            <a:spLocks noChangeArrowheads="1"/>
          </p:cNvSpPr>
          <p:nvPr/>
        </p:nvSpPr>
        <p:spPr bwMode="auto">
          <a:xfrm>
            <a:off x="4211638" y="5613400"/>
            <a:ext cx="2487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1600" dirty="0">
                <a:solidFill>
                  <a:schemeClr val="accent6"/>
                </a:solidFill>
                <a:latin typeface="Times" charset="0"/>
                <a:cs typeface="+mn-cs"/>
              </a:rPr>
              <a:t>Endoplasmic</a:t>
            </a:r>
            <a:r>
              <a:rPr lang="en-GB" sz="1600" dirty="0">
                <a:solidFill>
                  <a:schemeClr val="bg1"/>
                </a:solidFill>
                <a:latin typeface="Times" charset="0"/>
                <a:cs typeface="+mn-cs"/>
              </a:rPr>
              <a:t> </a:t>
            </a:r>
            <a:r>
              <a:rPr lang="en-GB" sz="1600" dirty="0">
                <a:solidFill>
                  <a:schemeClr val="accent6"/>
                </a:solidFill>
                <a:latin typeface="Times" charset="0"/>
                <a:cs typeface="+mn-cs"/>
              </a:rPr>
              <a:t>Reticulum</a:t>
            </a:r>
          </a:p>
        </p:txBody>
      </p:sp>
      <p:sp>
        <p:nvSpPr>
          <p:cNvPr id="39986" name="Text Box 50"/>
          <p:cNvSpPr txBox="1">
            <a:spLocks noChangeArrowheads="1"/>
          </p:cNvSpPr>
          <p:nvPr/>
        </p:nvSpPr>
        <p:spPr bwMode="auto">
          <a:xfrm>
            <a:off x="2349500" y="5678488"/>
            <a:ext cx="1277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1600" dirty="0" err="1">
                <a:solidFill>
                  <a:schemeClr val="accent6"/>
                </a:solidFill>
                <a:latin typeface="Times" charset="0"/>
                <a:cs typeface="+mn-cs"/>
              </a:rPr>
              <a:t>Ribosomes</a:t>
            </a:r>
            <a:endParaRPr lang="en-GB" sz="1600" dirty="0">
              <a:solidFill>
                <a:schemeClr val="accent6"/>
              </a:solidFill>
              <a:latin typeface="Times" charset="0"/>
              <a:cs typeface="+mn-cs"/>
            </a:endParaRPr>
          </a:p>
        </p:txBody>
      </p:sp>
      <p:sp>
        <p:nvSpPr>
          <p:cNvPr id="16432" name="Line 51"/>
          <p:cNvSpPr>
            <a:spLocks noChangeShapeType="1"/>
          </p:cNvSpPr>
          <p:nvPr/>
        </p:nvSpPr>
        <p:spPr bwMode="auto">
          <a:xfrm flipV="1">
            <a:off x="2862263" y="5634038"/>
            <a:ext cx="269875" cy="904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33" name="Line 52"/>
          <p:cNvSpPr>
            <a:spLocks noChangeShapeType="1"/>
          </p:cNvSpPr>
          <p:nvPr/>
        </p:nvSpPr>
        <p:spPr bwMode="auto">
          <a:xfrm flipV="1">
            <a:off x="3132138" y="5634038"/>
            <a:ext cx="269875" cy="904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34" name="Line 53"/>
          <p:cNvSpPr>
            <a:spLocks noChangeShapeType="1"/>
          </p:cNvSpPr>
          <p:nvPr/>
        </p:nvSpPr>
        <p:spPr bwMode="auto">
          <a:xfrm flipV="1">
            <a:off x="3402013" y="5634038"/>
            <a:ext cx="269875" cy="904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6435" name="Group 54"/>
          <p:cNvGrpSpPr>
            <a:grpSpLocks/>
          </p:cNvGrpSpPr>
          <p:nvPr/>
        </p:nvGrpSpPr>
        <p:grpSpPr bwMode="auto">
          <a:xfrm>
            <a:off x="7104063" y="4365625"/>
            <a:ext cx="1743075" cy="638175"/>
            <a:chOff x="3582" y="2207"/>
            <a:chExt cx="456" cy="170"/>
          </a:xfrm>
        </p:grpSpPr>
        <p:sp>
          <p:nvSpPr>
            <p:cNvPr id="16496" name="Freeform 55"/>
            <p:cNvSpPr>
              <a:spLocks/>
            </p:cNvSpPr>
            <p:nvPr/>
          </p:nvSpPr>
          <p:spPr bwMode="auto">
            <a:xfrm>
              <a:off x="3582" y="2213"/>
              <a:ext cx="390" cy="164"/>
            </a:xfrm>
            <a:custGeom>
              <a:avLst/>
              <a:gdLst>
                <a:gd name="T0" fmla="*/ 0 w 390"/>
                <a:gd name="T1" fmla="*/ 157 h 164"/>
                <a:gd name="T2" fmla="*/ 138 w 390"/>
                <a:gd name="T3" fmla="*/ 1 h 164"/>
                <a:gd name="T4" fmla="*/ 264 w 390"/>
                <a:gd name="T5" fmla="*/ 163 h 164"/>
                <a:gd name="T6" fmla="*/ 390 w 390"/>
                <a:gd name="T7" fmla="*/ 7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164"/>
                <a:gd name="T14" fmla="*/ 390 w 390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164">
                  <a:moveTo>
                    <a:pt x="0" y="157"/>
                  </a:moveTo>
                  <a:cubicBezTo>
                    <a:pt x="47" y="78"/>
                    <a:pt x="94" y="0"/>
                    <a:pt x="138" y="1"/>
                  </a:cubicBezTo>
                  <a:cubicBezTo>
                    <a:pt x="182" y="2"/>
                    <a:pt x="222" y="162"/>
                    <a:pt x="264" y="163"/>
                  </a:cubicBezTo>
                  <a:cubicBezTo>
                    <a:pt x="306" y="164"/>
                    <a:pt x="369" y="34"/>
                    <a:pt x="390" y="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497" name="Freeform 56"/>
            <p:cNvSpPr>
              <a:spLocks/>
            </p:cNvSpPr>
            <p:nvPr/>
          </p:nvSpPr>
          <p:spPr bwMode="auto">
            <a:xfrm>
              <a:off x="3648" y="2207"/>
              <a:ext cx="390" cy="164"/>
            </a:xfrm>
            <a:custGeom>
              <a:avLst/>
              <a:gdLst>
                <a:gd name="T0" fmla="*/ 0 w 390"/>
                <a:gd name="T1" fmla="*/ 157 h 164"/>
                <a:gd name="T2" fmla="*/ 138 w 390"/>
                <a:gd name="T3" fmla="*/ 1 h 164"/>
                <a:gd name="T4" fmla="*/ 264 w 390"/>
                <a:gd name="T5" fmla="*/ 163 h 164"/>
                <a:gd name="T6" fmla="*/ 390 w 390"/>
                <a:gd name="T7" fmla="*/ 7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164"/>
                <a:gd name="T14" fmla="*/ 390 w 390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164">
                  <a:moveTo>
                    <a:pt x="0" y="157"/>
                  </a:moveTo>
                  <a:cubicBezTo>
                    <a:pt x="47" y="78"/>
                    <a:pt x="94" y="0"/>
                    <a:pt x="138" y="1"/>
                  </a:cubicBezTo>
                  <a:cubicBezTo>
                    <a:pt x="182" y="2"/>
                    <a:pt x="222" y="162"/>
                    <a:pt x="264" y="163"/>
                  </a:cubicBezTo>
                  <a:cubicBezTo>
                    <a:pt x="306" y="164"/>
                    <a:pt x="369" y="34"/>
                    <a:pt x="390" y="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9993" name="Text Box 57"/>
          <p:cNvSpPr txBox="1">
            <a:spLocks noChangeArrowheads="1"/>
          </p:cNvSpPr>
          <p:nvPr/>
        </p:nvSpPr>
        <p:spPr bwMode="auto">
          <a:xfrm>
            <a:off x="7685088" y="3992563"/>
            <a:ext cx="622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1600" dirty="0">
                <a:solidFill>
                  <a:schemeClr val="accent6"/>
                </a:solidFill>
                <a:latin typeface="Times" charset="0"/>
                <a:cs typeface="+mn-cs"/>
              </a:rPr>
              <a:t>DNA</a:t>
            </a:r>
          </a:p>
        </p:txBody>
      </p:sp>
      <p:sp>
        <p:nvSpPr>
          <p:cNvPr id="16437" name="Line 58"/>
          <p:cNvSpPr>
            <a:spLocks noChangeShapeType="1"/>
          </p:cNvSpPr>
          <p:nvPr/>
        </p:nvSpPr>
        <p:spPr bwMode="auto">
          <a:xfrm flipH="1">
            <a:off x="4706938" y="4508500"/>
            <a:ext cx="2430462" cy="541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95" name="Text Box 59"/>
          <p:cNvSpPr txBox="1">
            <a:spLocks noChangeArrowheads="1"/>
          </p:cNvSpPr>
          <p:nvPr/>
        </p:nvSpPr>
        <p:spPr bwMode="auto">
          <a:xfrm>
            <a:off x="4616450" y="4513263"/>
            <a:ext cx="18319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1600" dirty="0">
                <a:solidFill>
                  <a:schemeClr val="accent6"/>
                </a:solidFill>
                <a:latin typeface="Times" charset="0"/>
                <a:cs typeface="+mn-cs"/>
              </a:rPr>
              <a:t>New</a:t>
            </a:r>
            <a:r>
              <a:rPr lang="en-GB" sz="1600" dirty="0">
                <a:solidFill>
                  <a:schemeClr val="bg1"/>
                </a:solidFill>
                <a:latin typeface="Times" charset="0"/>
                <a:cs typeface="+mn-cs"/>
              </a:rPr>
              <a:t> </a:t>
            </a:r>
            <a:r>
              <a:rPr lang="en-GB" sz="1600" dirty="0">
                <a:solidFill>
                  <a:schemeClr val="accent6"/>
                </a:solidFill>
                <a:latin typeface="Times" charset="0"/>
                <a:cs typeface="+mn-cs"/>
              </a:rPr>
              <a:t>protein </a:t>
            </a:r>
          </a:p>
          <a:p>
            <a:pPr eaLnBrk="0" hangingPunct="0">
              <a:defRPr/>
            </a:pPr>
            <a:r>
              <a:rPr lang="en-GB" sz="1600" dirty="0">
                <a:solidFill>
                  <a:schemeClr val="bg1"/>
                </a:solidFill>
                <a:latin typeface="Times" charset="0"/>
                <a:cs typeface="+mn-cs"/>
              </a:rPr>
              <a:t>                  </a:t>
            </a:r>
            <a:r>
              <a:rPr lang="en-GB" sz="1600" dirty="0">
                <a:solidFill>
                  <a:schemeClr val="accent6"/>
                </a:solidFill>
                <a:latin typeface="Times" charset="0"/>
                <a:cs typeface="+mn-cs"/>
              </a:rPr>
              <a:t>mRNA</a:t>
            </a:r>
          </a:p>
        </p:txBody>
      </p:sp>
      <p:grpSp>
        <p:nvGrpSpPr>
          <p:cNvPr id="16439" name="Group 60"/>
          <p:cNvGrpSpPr>
            <a:grpSpLocks/>
          </p:cNvGrpSpPr>
          <p:nvPr/>
        </p:nvGrpSpPr>
        <p:grpSpPr bwMode="auto">
          <a:xfrm>
            <a:off x="298450" y="3203575"/>
            <a:ext cx="587375" cy="450850"/>
            <a:chOff x="2766" y="2046"/>
            <a:chExt cx="370" cy="284"/>
          </a:xfrm>
        </p:grpSpPr>
        <p:pic>
          <p:nvPicPr>
            <p:cNvPr id="16493" name="Picture 6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73" t="27841" r="73363" b="45244"/>
            <a:stretch>
              <a:fillRect/>
            </a:stretch>
          </p:blipFill>
          <p:spPr bwMode="auto">
            <a:xfrm>
              <a:off x="2767" y="2075"/>
              <a:ext cx="36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94" name="Rectangle 62"/>
            <p:cNvSpPr>
              <a:spLocks noChangeArrowheads="1"/>
            </p:cNvSpPr>
            <p:nvPr/>
          </p:nvSpPr>
          <p:spPr bwMode="auto">
            <a:xfrm>
              <a:off x="2993" y="2188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6495" name="Rectangle 63"/>
            <p:cNvSpPr>
              <a:spLocks noChangeArrowheads="1"/>
            </p:cNvSpPr>
            <p:nvPr/>
          </p:nvSpPr>
          <p:spPr bwMode="auto">
            <a:xfrm>
              <a:off x="2766" y="2046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</p:grpSp>
      <p:grpSp>
        <p:nvGrpSpPr>
          <p:cNvPr id="16440" name="Group 64"/>
          <p:cNvGrpSpPr>
            <a:grpSpLocks/>
          </p:cNvGrpSpPr>
          <p:nvPr/>
        </p:nvGrpSpPr>
        <p:grpSpPr bwMode="auto">
          <a:xfrm>
            <a:off x="385763" y="4597400"/>
            <a:ext cx="587375" cy="450850"/>
            <a:chOff x="2766" y="2046"/>
            <a:chExt cx="370" cy="284"/>
          </a:xfrm>
        </p:grpSpPr>
        <p:pic>
          <p:nvPicPr>
            <p:cNvPr id="16490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73" t="27841" r="73363" b="45244"/>
            <a:stretch>
              <a:fillRect/>
            </a:stretch>
          </p:blipFill>
          <p:spPr bwMode="auto">
            <a:xfrm>
              <a:off x="2767" y="2075"/>
              <a:ext cx="36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91" name="Rectangle 66"/>
            <p:cNvSpPr>
              <a:spLocks noChangeArrowheads="1"/>
            </p:cNvSpPr>
            <p:nvPr/>
          </p:nvSpPr>
          <p:spPr bwMode="auto">
            <a:xfrm>
              <a:off x="2993" y="2188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6492" name="Rectangle 67"/>
            <p:cNvSpPr>
              <a:spLocks noChangeArrowheads="1"/>
            </p:cNvSpPr>
            <p:nvPr/>
          </p:nvSpPr>
          <p:spPr bwMode="auto">
            <a:xfrm>
              <a:off x="2766" y="2046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</p:grpSp>
      <p:grpSp>
        <p:nvGrpSpPr>
          <p:cNvPr id="16441" name="Group 68"/>
          <p:cNvGrpSpPr>
            <a:grpSpLocks/>
          </p:cNvGrpSpPr>
          <p:nvPr/>
        </p:nvGrpSpPr>
        <p:grpSpPr bwMode="auto">
          <a:xfrm>
            <a:off x="517525" y="4059238"/>
            <a:ext cx="587375" cy="450850"/>
            <a:chOff x="2766" y="2046"/>
            <a:chExt cx="370" cy="284"/>
          </a:xfrm>
        </p:grpSpPr>
        <p:pic>
          <p:nvPicPr>
            <p:cNvPr id="16487" name="Picture 6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73" t="27841" r="73363" b="45244"/>
            <a:stretch>
              <a:fillRect/>
            </a:stretch>
          </p:blipFill>
          <p:spPr bwMode="auto">
            <a:xfrm>
              <a:off x="2767" y="2075"/>
              <a:ext cx="36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88" name="Rectangle 70"/>
            <p:cNvSpPr>
              <a:spLocks noChangeArrowheads="1"/>
            </p:cNvSpPr>
            <p:nvPr/>
          </p:nvSpPr>
          <p:spPr bwMode="auto">
            <a:xfrm>
              <a:off x="2993" y="2188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6489" name="Rectangle 71"/>
            <p:cNvSpPr>
              <a:spLocks noChangeArrowheads="1"/>
            </p:cNvSpPr>
            <p:nvPr/>
          </p:nvSpPr>
          <p:spPr bwMode="auto">
            <a:xfrm>
              <a:off x="2766" y="2046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</p:grpSp>
      <p:sp>
        <p:nvSpPr>
          <p:cNvPr id="16442" name="Oval 72"/>
          <p:cNvSpPr>
            <a:spLocks noChangeArrowheads="1"/>
          </p:cNvSpPr>
          <p:nvPr/>
        </p:nvSpPr>
        <p:spPr bwMode="auto">
          <a:xfrm>
            <a:off x="614363" y="3114675"/>
            <a:ext cx="90487" cy="5857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43" name="Oval 73"/>
          <p:cNvSpPr>
            <a:spLocks noChangeArrowheads="1"/>
          </p:cNvSpPr>
          <p:nvPr/>
        </p:nvSpPr>
        <p:spPr bwMode="auto">
          <a:xfrm>
            <a:off x="655638" y="4552950"/>
            <a:ext cx="88900" cy="585788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44" name="Oval 74"/>
          <p:cNvSpPr>
            <a:spLocks noChangeArrowheads="1"/>
          </p:cNvSpPr>
          <p:nvPr/>
        </p:nvSpPr>
        <p:spPr bwMode="auto">
          <a:xfrm>
            <a:off x="746125" y="3968750"/>
            <a:ext cx="88900" cy="585788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grpSp>
        <p:nvGrpSpPr>
          <p:cNvPr id="16445" name="Group 75"/>
          <p:cNvGrpSpPr>
            <a:grpSpLocks/>
          </p:cNvGrpSpPr>
          <p:nvPr/>
        </p:nvGrpSpPr>
        <p:grpSpPr bwMode="auto">
          <a:xfrm>
            <a:off x="1150938" y="3294063"/>
            <a:ext cx="587375" cy="450850"/>
            <a:chOff x="2766" y="2046"/>
            <a:chExt cx="370" cy="284"/>
          </a:xfrm>
        </p:grpSpPr>
        <p:pic>
          <p:nvPicPr>
            <p:cNvPr id="16484" name="Picture 7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73" t="27841" r="73363" b="45244"/>
            <a:stretch>
              <a:fillRect/>
            </a:stretch>
          </p:blipFill>
          <p:spPr bwMode="auto">
            <a:xfrm>
              <a:off x="2767" y="2075"/>
              <a:ext cx="36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85" name="Rectangle 77"/>
            <p:cNvSpPr>
              <a:spLocks noChangeArrowheads="1"/>
            </p:cNvSpPr>
            <p:nvPr/>
          </p:nvSpPr>
          <p:spPr bwMode="auto">
            <a:xfrm>
              <a:off x="2993" y="2188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6486" name="Rectangle 78"/>
            <p:cNvSpPr>
              <a:spLocks noChangeArrowheads="1"/>
            </p:cNvSpPr>
            <p:nvPr/>
          </p:nvSpPr>
          <p:spPr bwMode="auto">
            <a:xfrm>
              <a:off x="2766" y="2046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</p:grpSp>
      <p:grpSp>
        <p:nvGrpSpPr>
          <p:cNvPr id="16446" name="Group 79"/>
          <p:cNvGrpSpPr>
            <a:grpSpLocks/>
          </p:cNvGrpSpPr>
          <p:nvPr/>
        </p:nvGrpSpPr>
        <p:grpSpPr bwMode="auto">
          <a:xfrm>
            <a:off x="1149350" y="4373563"/>
            <a:ext cx="587375" cy="450850"/>
            <a:chOff x="2766" y="2046"/>
            <a:chExt cx="370" cy="284"/>
          </a:xfrm>
        </p:grpSpPr>
        <p:pic>
          <p:nvPicPr>
            <p:cNvPr id="16481" name="Picture 8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73" t="27841" r="73363" b="45244"/>
            <a:stretch>
              <a:fillRect/>
            </a:stretch>
          </p:blipFill>
          <p:spPr bwMode="auto">
            <a:xfrm>
              <a:off x="2767" y="2075"/>
              <a:ext cx="36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82" name="Rectangle 81"/>
            <p:cNvSpPr>
              <a:spLocks noChangeArrowheads="1"/>
            </p:cNvSpPr>
            <p:nvPr/>
          </p:nvSpPr>
          <p:spPr bwMode="auto">
            <a:xfrm>
              <a:off x="2993" y="2188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6483" name="Rectangle 82"/>
            <p:cNvSpPr>
              <a:spLocks noChangeArrowheads="1"/>
            </p:cNvSpPr>
            <p:nvPr/>
          </p:nvSpPr>
          <p:spPr bwMode="auto">
            <a:xfrm>
              <a:off x="2766" y="2046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</p:grpSp>
      <p:grpSp>
        <p:nvGrpSpPr>
          <p:cNvPr id="16447" name="Group 83"/>
          <p:cNvGrpSpPr>
            <a:grpSpLocks/>
          </p:cNvGrpSpPr>
          <p:nvPr/>
        </p:nvGrpSpPr>
        <p:grpSpPr bwMode="auto">
          <a:xfrm>
            <a:off x="385763" y="5362575"/>
            <a:ext cx="587375" cy="450850"/>
            <a:chOff x="2766" y="2046"/>
            <a:chExt cx="370" cy="284"/>
          </a:xfrm>
        </p:grpSpPr>
        <p:pic>
          <p:nvPicPr>
            <p:cNvPr id="16478" name="Picture 8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73" t="27841" r="73363" b="45244"/>
            <a:stretch>
              <a:fillRect/>
            </a:stretch>
          </p:blipFill>
          <p:spPr bwMode="auto">
            <a:xfrm>
              <a:off x="2767" y="2075"/>
              <a:ext cx="36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79" name="Rectangle 85"/>
            <p:cNvSpPr>
              <a:spLocks noChangeArrowheads="1"/>
            </p:cNvSpPr>
            <p:nvPr/>
          </p:nvSpPr>
          <p:spPr bwMode="auto">
            <a:xfrm>
              <a:off x="2993" y="2188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6480" name="Rectangle 86"/>
            <p:cNvSpPr>
              <a:spLocks noChangeArrowheads="1"/>
            </p:cNvSpPr>
            <p:nvPr/>
          </p:nvSpPr>
          <p:spPr bwMode="auto">
            <a:xfrm>
              <a:off x="2766" y="2046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</p:grpSp>
      <p:sp>
        <p:nvSpPr>
          <p:cNvPr id="16448" name="Oval 87"/>
          <p:cNvSpPr>
            <a:spLocks noChangeArrowheads="1"/>
          </p:cNvSpPr>
          <p:nvPr/>
        </p:nvSpPr>
        <p:spPr bwMode="auto">
          <a:xfrm>
            <a:off x="701675" y="5273675"/>
            <a:ext cx="90488" cy="5857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grpSp>
        <p:nvGrpSpPr>
          <p:cNvPr id="16449" name="Group 88"/>
          <p:cNvGrpSpPr>
            <a:grpSpLocks/>
          </p:cNvGrpSpPr>
          <p:nvPr/>
        </p:nvGrpSpPr>
        <p:grpSpPr bwMode="auto">
          <a:xfrm>
            <a:off x="1104900" y="5541963"/>
            <a:ext cx="587375" cy="450850"/>
            <a:chOff x="2766" y="2046"/>
            <a:chExt cx="370" cy="284"/>
          </a:xfrm>
        </p:grpSpPr>
        <p:pic>
          <p:nvPicPr>
            <p:cNvPr id="16475" name="Picture 8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73" t="27841" r="73363" b="45244"/>
            <a:stretch>
              <a:fillRect/>
            </a:stretch>
          </p:blipFill>
          <p:spPr bwMode="auto">
            <a:xfrm>
              <a:off x="2767" y="2075"/>
              <a:ext cx="36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76" name="Rectangle 90"/>
            <p:cNvSpPr>
              <a:spLocks noChangeArrowheads="1"/>
            </p:cNvSpPr>
            <p:nvPr/>
          </p:nvSpPr>
          <p:spPr bwMode="auto">
            <a:xfrm>
              <a:off x="2993" y="2188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6477" name="Rectangle 91"/>
            <p:cNvSpPr>
              <a:spLocks noChangeArrowheads="1"/>
            </p:cNvSpPr>
            <p:nvPr/>
          </p:nvSpPr>
          <p:spPr bwMode="auto">
            <a:xfrm>
              <a:off x="2766" y="2046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</p:grpSp>
      <p:sp>
        <p:nvSpPr>
          <p:cNvPr id="16450" name="Oval 92"/>
          <p:cNvSpPr>
            <a:spLocks noChangeArrowheads="1"/>
          </p:cNvSpPr>
          <p:nvPr/>
        </p:nvSpPr>
        <p:spPr bwMode="auto">
          <a:xfrm>
            <a:off x="1420813" y="5453063"/>
            <a:ext cx="90487" cy="5857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grpSp>
        <p:nvGrpSpPr>
          <p:cNvPr id="16451" name="Group 93"/>
          <p:cNvGrpSpPr>
            <a:grpSpLocks/>
          </p:cNvGrpSpPr>
          <p:nvPr/>
        </p:nvGrpSpPr>
        <p:grpSpPr bwMode="auto">
          <a:xfrm>
            <a:off x="1016000" y="2662238"/>
            <a:ext cx="587375" cy="450850"/>
            <a:chOff x="2766" y="2046"/>
            <a:chExt cx="370" cy="284"/>
          </a:xfrm>
        </p:grpSpPr>
        <p:pic>
          <p:nvPicPr>
            <p:cNvPr id="16472" name="Picture 9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73" t="27841" r="73363" b="45244"/>
            <a:stretch>
              <a:fillRect/>
            </a:stretch>
          </p:blipFill>
          <p:spPr bwMode="auto">
            <a:xfrm>
              <a:off x="2767" y="2075"/>
              <a:ext cx="36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73" name="Rectangle 95"/>
            <p:cNvSpPr>
              <a:spLocks noChangeArrowheads="1"/>
            </p:cNvSpPr>
            <p:nvPr/>
          </p:nvSpPr>
          <p:spPr bwMode="auto">
            <a:xfrm>
              <a:off x="2993" y="2188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  <p:sp>
          <p:nvSpPr>
            <p:cNvPr id="16474" name="Rectangle 96"/>
            <p:cNvSpPr>
              <a:spLocks noChangeArrowheads="1"/>
            </p:cNvSpPr>
            <p:nvPr/>
          </p:nvSpPr>
          <p:spPr bwMode="auto">
            <a:xfrm>
              <a:off x="2766" y="2046"/>
              <a:ext cx="142" cy="142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/>
            </a:p>
          </p:txBody>
        </p:sp>
      </p:grpSp>
      <p:sp>
        <p:nvSpPr>
          <p:cNvPr id="16452" name="Oval 97"/>
          <p:cNvSpPr>
            <a:spLocks noChangeArrowheads="1"/>
          </p:cNvSpPr>
          <p:nvPr/>
        </p:nvSpPr>
        <p:spPr bwMode="auto">
          <a:xfrm>
            <a:off x="1331913" y="2573338"/>
            <a:ext cx="90487" cy="5857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53" name="Line 98"/>
          <p:cNvSpPr>
            <a:spLocks noChangeShapeType="1"/>
          </p:cNvSpPr>
          <p:nvPr/>
        </p:nvSpPr>
        <p:spPr bwMode="auto">
          <a:xfrm flipV="1">
            <a:off x="1736725" y="4103688"/>
            <a:ext cx="1709738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54" name="Rectangle 99"/>
          <p:cNvSpPr>
            <a:spLocks noChangeArrowheads="1"/>
          </p:cNvSpPr>
          <p:nvPr/>
        </p:nvSpPr>
        <p:spPr bwMode="auto">
          <a:xfrm>
            <a:off x="3532188" y="3338513"/>
            <a:ext cx="449262" cy="904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55" name="Rectangle 100"/>
          <p:cNvSpPr>
            <a:spLocks noChangeArrowheads="1"/>
          </p:cNvSpPr>
          <p:nvPr/>
        </p:nvSpPr>
        <p:spPr bwMode="auto">
          <a:xfrm>
            <a:off x="3532188" y="3878263"/>
            <a:ext cx="495300" cy="904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40037" name="Text Box 101"/>
          <p:cNvSpPr txBox="1">
            <a:spLocks noChangeArrowheads="1"/>
          </p:cNvSpPr>
          <p:nvPr/>
        </p:nvSpPr>
        <p:spPr bwMode="auto">
          <a:xfrm>
            <a:off x="3492500" y="3473450"/>
            <a:ext cx="14843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1600" dirty="0">
                <a:solidFill>
                  <a:schemeClr val="accent6"/>
                </a:solidFill>
                <a:latin typeface="Times" charset="0"/>
                <a:cs typeface="+mn-cs"/>
              </a:rPr>
              <a:t>Specific GCR</a:t>
            </a:r>
          </a:p>
        </p:txBody>
      </p:sp>
      <p:pic>
        <p:nvPicPr>
          <p:cNvPr id="16457" name="Picture 1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3" t="27841" r="73363" b="45244"/>
          <a:stretch>
            <a:fillRect/>
          </a:stretch>
        </p:blipFill>
        <p:spPr bwMode="auto">
          <a:xfrm>
            <a:off x="5381625" y="3114675"/>
            <a:ext cx="585788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58" name="Rectangle 103"/>
          <p:cNvSpPr>
            <a:spLocks noChangeArrowheads="1"/>
          </p:cNvSpPr>
          <p:nvPr/>
        </p:nvSpPr>
        <p:spPr bwMode="auto">
          <a:xfrm>
            <a:off x="5740400" y="3294063"/>
            <a:ext cx="225425" cy="225425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59" name="Rectangle 104"/>
          <p:cNvSpPr>
            <a:spLocks noChangeArrowheads="1"/>
          </p:cNvSpPr>
          <p:nvPr/>
        </p:nvSpPr>
        <p:spPr bwMode="auto">
          <a:xfrm>
            <a:off x="5380038" y="3068638"/>
            <a:ext cx="225425" cy="225425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pic>
        <p:nvPicPr>
          <p:cNvPr id="16460" name="Picture 1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3" t="27841" r="73363" b="45244"/>
          <a:stretch>
            <a:fillRect/>
          </a:stretch>
        </p:blipFill>
        <p:spPr bwMode="auto">
          <a:xfrm>
            <a:off x="5473700" y="3654425"/>
            <a:ext cx="585788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61" name="Rectangle 106"/>
          <p:cNvSpPr>
            <a:spLocks noChangeArrowheads="1"/>
          </p:cNvSpPr>
          <p:nvPr/>
        </p:nvSpPr>
        <p:spPr bwMode="auto">
          <a:xfrm>
            <a:off x="5832475" y="3833813"/>
            <a:ext cx="225425" cy="225425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62" name="Rectangle 107"/>
          <p:cNvSpPr>
            <a:spLocks noChangeArrowheads="1"/>
          </p:cNvSpPr>
          <p:nvPr/>
        </p:nvSpPr>
        <p:spPr bwMode="auto">
          <a:xfrm>
            <a:off x="5472113" y="3608388"/>
            <a:ext cx="225425" cy="225425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63" name="Rectangle 108"/>
          <p:cNvSpPr>
            <a:spLocks noChangeArrowheads="1"/>
          </p:cNvSpPr>
          <p:nvPr/>
        </p:nvSpPr>
        <p:spPr bwMode="auto">
          <a:xfrm>
            <a:off x="5426075" y="3429000"/>
            <a:ext cx="449263" cy="904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64" name="Rectangle 109"/>
          <p:cNvSpPr>
            <a:spLocks noChangeArrowheads="1"/>
          </p:cNvSpPr>
          <p:nvPr/>
        </p:nvSpPr>
        <p:spPr bwMode="auto">
          <a:xfrm>
            <a:off x="5426075" y="3968750"/>
            <a:ext cx="495300" cy="904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6465" name="Line 110"/>
          <p:cNvSpPr>
            <a:spLocks noChangeShapeType="1"/>
          </p:cNvSpPr>
          <p:nvPr/>
        </p:nvSpPr>
        <p:spPr bwMode="auto">
          <a:xfrm>
            <a:off x="4122738" y="3384550"/>
            <a:ext cx="11699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66" name="Line 111"/>
          <p:cNvSpPr>
            <a:spLocks noChangeShapeType="1"/>
          </p:cNvSpPr>
          <p:nvPr/>
        </p:nvSpPr>
        <p:spPr bwMode="auto">
          <a:xfrm>
            <a:off x="4122738" y="3924300"/>
            <a:ext cx="11699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67" name="Line 112"/>
          <p:cNvSpPr>
            <a:spLocks noChangeShapeType="1"/>
          </p:cNvSpPr>
          <p:nvPr/>
        </p:nvSpPr>
        <p:spPr bwMode="auto">
          <a:xfrm>
            <a:off x="6057900" y="3294063"/>
            <a:ext cx="1574800" cy="9001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68" name="Line 113"/>
          <p:cNvSpPr>
            <a:spLocks noChangeShapeType="1"/>
          </p:cNvSpPr>
          <p:nvPr/>
        </p:nvSpPr>
        <p:spPr bwMode="auto">
          <a:xfrm>
            <a:off x="6146800" y="3833813"/>
            <a:ext cx="1125538" cy="6746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69" name="Line 114"/>
          <p:cNvSpPr>
            <a:spLocks noChangeShapeType="1"/>
          </p:cNvSpPr>
          <p:nvPr/>
        </p:nvSpPr>
        <p:spPr bwMode="auto">
          <a:xfrm flipH="1" flipV="1">
            <a:off x="3627438" y="4824413"/>
            <a:ext cx="404812" cy="1793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70" name="Text Box 115"/>
          <p:cNvSpPr txBox="1">
            <a:spLocks noChangeArrowheads="1"/>
          </p:cNvSpPr>
          <p:nvPr/>
        </p:nvSpPr>
        <p:spPr bwMode="auto">
          <a:xfrm>
            <a:off x="2997200" y="4487863"/>
            <a:ext cx="13477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GB" sz="1600">
                <a:solidFill>
                  <a:srgbClr val="FF0000"/>
                </a:solidFill>
              </a:rPr>
              <a:t>New protein</a:t>
            </a:r>
          </a:p>
        </p:txBody>
      </p:sp>
      <p:sp>
        <p:nvSpPr>
          <p:cNvPr id="16471" name="TextBox 113"/>
          <p:cNvSpPr txBox="1">
            <a:spLocks noChangeArrowheads="1"/>
          </p:cNvSpPr>
          <p:nvPr/>
        </p:nvSpPr>
        <p:spPr bwMode="auto">
          <a:xfrm>
            <a:off x="0" y="928688"/>
            <a:ext cx="91440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GB" sz="2000"/>
              <a:t>2</a:t>
            </a:r>
            <a:r>
              <a:rPr lang="en-GB"/>
              <a:t>. </a:t>
            </a:r>
            <a:r>
              <a:rPr lang="en-GB" sz="2000"/>
              <a:t>Steriod hormones e.g cortisol</a:t>
            </a:r>
          </a:p>
          <a:p>
            <a:pPr>
              <a:buFontTx/>
              <a:buChar char="-"/>
            </a:pPr>
            <a:r>
              <a:rPr lang="en-GB" sz="1600">
                <a:solidFill>
                  <a:schemeClr val="bg1"/>
                </a:solidFill>
              </a:rPr>
              <a:t>This hormone-receptor complex travels to nucleus &amp; binds to specific DNA binding sites/RE </a:t>
            </a:r>
          </a:p>
          <a:p>
            <a:r>
              <a:rPr lang="en-GB" sz="1600">
                <a:solidFill>
                  <a:schemeClr val="bg1"/>
                </a:solidFill>
              </a:rPr>
              <a:t>-Leads to changes in transcription rates of specific genes and production of mRNA</a:t>
            </a:r>
          </a:p>
          <a:p>
            <a:r>
              <a:rPr lang="en-GB" sz="1600">
                <a:solidFill>
                  <a:schemeClr val="bg1"/>
                </a:solidFill>
              </a:rPr>
              <a:t>-Translation of mRNA to protein within endoplasmic reticulum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/>
          <a:lstStyle/>
          <a:p>
            <a:pPr algn="ctr">
              <a:buClr>
                <a:srgbClr val="FF00FF"/>
              </a:buClr>
              <a:buFont typeface="Wingdings" pitchFamily="2" charset="2"/>
              <a:buNone/>
            </a:pPr>
            <a:r>
              <a:rPr lang="en-GB" altLang="en-GB" sz="3600" b="1" smtClean="0">
                <a:solidFill>
                  <a:srgbClr val="FFFF00"/>
                </a:solidFill>
                <a:latin typeface="Times New Roman" pitchFamily="18" charset="0"/>
              </a:rPr>
              <a:t>Receptor Regulation</a:t>
            </a:r>
          </a:p>
          <a:p>
            <a:pPr algn="ctr">
              <a:buClr>
                <a:srgbClr val="FF00FF"/>
              </a:buClr>
              <a:buFont typeface="Wingdings" pitchFamily="2" charset="2"/>
              <a:buNone/>
            </a:pPr>
            <a:endParaRPr lang="en-GB" altLang="en-GB" sz="3600" smtClean="0">
              <a:solidFill>
                <a:srgbClr val="FFFF00"/>
              </a:solidFill>
              <a:latin typeface="Times New Roman" pitchFamily="18" charset="0"/>
            </a:endParaRPr>
          </a:p>
          <a:p>
            <a:r>
              <a:rPr lang="en-GB" altLang="en-GB" sz="2000" b="1" smtClean="0">
                <a:solidFill>
                  <a:schemeClr val="bg1"/>
                </a:solidFill>
                <a:latin typeface="Arial" charset="0"/>
                <a:cs typeface="Arial" charset="0"/>
              </a:rPr>
              <a:t>Concentration of receptors for particular hormone markedly alters sensitivity of cell to that hormone</a:t>
            </a:r>
          </a:p>
          <a:p>
            <a:endParaRPr lang="en-GB" altLang="en-GB" sz="2000" b="1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r>
              <a:rPr lang="en-GB" altLang="en-GB" sz="2000" b="1" u="sng" smtClean="0">
                <a:solidFill>
                  <a:srgbClr val="00FF00"/>
                </a:solidFill>
                <a:latin typeface="Arial" charset="0"/>
                <a:cs typeface="Arial" charset="0"/>
              </a:rPr>
              <a:t>Receptor down regulation</a:t>
            </a:r>
            <a:endParaRPr lang="en-GB" altLang="en-GB" sz="2000" b="1" smtClean="0">
              <a:solidFill>
                <a:srgbClr val="00FF00"/>
              </a:solidFill>
              <a:latin typeface="Arial" charset="0"/>
              <a:cs typeface="Arial" charset="0"/>
            </a:endParaRPr>
          </a:p>
          <a:p>
            <a:pPr lvl="1">
              <a:buFontTx/>
              <a:buChar char="•"/>
            </a:pPr>
            <a:r>
              <a:rPr lang="en-GB" altLang="en-GB" sz="2000" b="1" smtClean="0">
                <a:solidFill>
                  <a:schemeClr val="bg1"/>
                </a:solidFill>
                <a:latin typeface="Arial" charset="0"/>
                <a:cs typeface="Arial" charset="0"/>
              </a:rPr>
              <a:t>Sensitivity &amp;/or no. of receptors </a:t>
            </a:r>
            <a:r>
              <a:rPr lang="en-GB" altLang="en-GB" sz="2000" b="1" smtClean="0">
                <a:solidFill>
                  <a:schemeClr val="bg1"/>
                </a:solidFill>
                <a:latin typeface="Arial" charset="0"/>
                <a:cs typeface="Arial" charset="0"/>
                <a:sym typeface="Symbol" pitchFamily="18" charset="2"/>
              </a:rPr>
              <a:t> with prolonged exposure to high [hormone]</a:t>
            </a:r>
          </a:p>
          <a:p>
            <a:pPr lvl="1">
              <a:buFontTx/>
              <a:buChar char="•"/>
            </a:pPr>
            <a:r>
              <a:rPr lang="en-GB" altLang="en-GB" sz="2000" b="1" smtClean="0">
                <a:solidFill>
                  <a:schemeClr val="bg1"/>
                </a:solidFill>
                <a:latin typeface="Arial" charset="0"/>
                <a:cs typeface="Arial" charset="0"/>
                <a:sym typeface="Symbol" pitchFamily="18" charset="2"/>
              </a:rPr>
              <a:t>Receptor less sensitive</a:t>
            </a:r>
          </a:p>
          <a:p>
            <a:pPr>
              <a:buClr>
                <a:schemeClr val="accent1"/>
              </a:buClr>
              <a:buFont typeface="Symbol" pitchFamily="18" charset="2"/>
              <a:buChar char="&gt;"/>
            </a:pPr>
            <a:endParaRPr lang="en-GB" altLang="en-GB" sz="2000" b="1" smtClean="0">
              <a:solidFill>
                <a:schemeClr val="bg1"/>
              </a:solidFill>
              <a:latin typeface="Arial" charset="0"/>
              <a:cs typeface="Arial" charset="0"/>
              <a:sym typeface="Symbol" pitchFamily="18" charset="2"/>
            </a:endParaRPr>
          </a:p>
          <a:p>
            <a:r>
              <a:rPr lang="en-GB" altLang="en-GB" sz="2000" b="1" u="sng" smtClean="0">
                <a:solidFill>
                  <a:srgbClr val="00FF00"/>
                </a:solidFill>
                <a:latin typeface="Arial" charset="0"/>
                <a:cs typeface="Arial" charset="0"/>
              </a:rPr>
              <a:t>Receptor up regulation</a:t>
            </a:r>
            <a:endParaRPr lang="en-GB" altLang="en-GB" sz="2000" b="1" smtClean="0">
              <a:solidFill>
                <a:srgbClr val="00FF00"/>
              </a:solidFill>
              <a:latin typeface="Arial" charset="0"/>
              <a:cs typeface="Arial" charset="0"/>
            </a:endParaRPr>
          </a:p>
          <a:p>
            <a:pPr lvl="1">
              <a:buFontTx/>
              <a:buChar char="•"/>
            </a:pPr>
            <a:r>
              <a:rPr lang="en-GB" altLang="en-GB" sz="2000" b="1" smtClean="0">
                <a:solidFill>
                  <a:schemeClr val="bg1"/>
                </a:solidFill>
                <a:latin typeface="Arial" charset="0"/>
                <a:cs typeface="Arial" charset="0"/>
              </a:rPr>
              <a:t>Sensitivity &amp;/or no. of receptors </a:t>
            </a:r>
            <a:r>
              <a:rPr lang="en-GB" altLang="en-GB" sz="2000" b="1" smtClean="0">
                <a:solidFill>
                  <a:schemeClr val="bg1"/>
                </a:solidFill>
                <a:latin typeface="Arial" charset="0"/>
                <a:cs typeface="Arial" charset="0"/>
                <a:sym typeface="Symbol" pitchFamily="18" charset="2"/>
              </a:rPr>
              <a:t></a:t>
            </a:r>
            <a:r>
              <a:rPr lang="en-GB" altLang="en-GB" sz="2000" b="1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GB" sz="2000" b="1" smtClean="0">
                <a:solidFill>
                  <a:schemeClr val="bg1"/>
                </a:solidFill>
                <a:latin typeface="Arial" charset="0"/>
                <a:cs typeface="Arial" charset="0"/>
                <a:sym typeface="Symbol" pitchFamily="18" charset="2"/>
              </a:rPr>
              <a:t> with reduced exposure to [hormone]</a:t>
            </a:r>
          </a:p>
          <a:p>
            <a:pPr lvl="1">
              <a:buFontTx/>
              <a:buChar char="•"/>
            </a:pPr>
            <a:r>
              <a:rPr lang="en-GB" altLang="en-GB" sz="2000" b="1" smtClean="0">
                <a:solidFill>
                  <a:schemeClr val="bg1"/>
                </a:solidFill>
                <a:latin typeface="Arial" charset="0"/>
                <a:cs typeface="Arial" charset="0"/>
                <a:sym typeface="Symbol" pitchFamily="18" charset="2"/>
              </a:rPr>
              <a:t>Receptor more sensitive</a:t>
            </a:r>
            <a:endParaRPr lang="en-GB" altLang="en-GB" sz="200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Clr>
                <a:schemeClr val="accent1"/>
              </a:buClr>
              <a:buFont typeface="Symbol" pitchFamily="18" charset="2"/>
              <a:buChar char="&gt;"/>
            </a:pPr>
            <a:endParaRPr lang="en-GB" altLang="en-GB" sz="280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Clr>
                <a:schemeClr val="accent1"/>
              </a:buClr>
              <a:buFont typeface="Symbol" pitchFamily="18" charset="2"/>
              <a:buChar char="&gt;"/>
            </a:pPr>
            <a:endParaRPr lang="en-GB" altLang="en-GB" sz="280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/>
          <a:lstStyle/>
          <a:p>
            <a:pPr algn="ctr">
              <a:buClr>
                <a:srgbClr val="FF00FF"/>
              </a:buClr>
              <a:buFont typeface="Wingdings" pitchFamily="2" charset="2"/>
              <a:buNone/>
            </a:pPr>
            <a:r>
              <a:rPr lang="en-GB" altLang="en-GB" sz="3600" b="1" smtClean="0">
                <a:solidFill>
                  <a:srgbClr val="FFFF00"/>
                </a:solidFill>
                <a:latin typeface="Times New Roman" pitchFamily="18" charset="0"/>
              </a:rPr>
              <a:t>Hormonal Feedback Mechanism</a:t>
            </a:r>
          </a:p>
          <a:p>
            <a:pPr algn="ctr">
              <a:buClr>
                <a:srgbClr val="FF00FF"/>
              </a:buClr>
              <a:buFont typeface="Wingdings" pitchFamily="2" charset="2"/>
              <a:buNone/>
            </a:pPr>
            <a:endParaRPr lang="en-GB" altLang="en-GB" sz="3600" smtClean="0">
              <a:solidFill>
                <a:srgbClr val="FFFF00"/>
              </a:solidFill>
              <a:latin typeface="Times New Roman" pitchFamily="18" charset="0"/>
            </a:endParaRPr>
          </a:p>
          <a:p>
            <a:r>
              <a:rPr lang="en-GB" altLang="en-GB" sz="2000" b="1" smtClean="0">
                <a:solidFill>
                  <a:schemeClr val="bg1"/>
                </a:solidFill>
                <a:latin typeface="Arial" charset="0"/>
                <a:cs typeface="Arial" charset="0"/>
              </a:rPr>
              <a:t>Distinguishing characteristic of Endocrine system is feedback control of hormonal production</a:t>
            </a:r>
          </a:p>
          <a:p>
            <a:endParaRPr lang="en-GB" altLang="en-GB" sz="2000" b="1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r>
              <a:rPr lang="en-GB" altLang="en-GB" sz="2000" b="1" smtClean="0">
                <a:solidFill>
                  <a:schemeClr val="bg1"/>
                </a:solidFill>
                <a:latin typeface="Arial" charset="0"/>
                <a:cs typeface="Arial" charset="0"/>
              </a:rPr>
              <a:t>Virtually all hormones are some type of feedback control</a:t>
            </a:r>
          </a:p>
          <a:p>
            <a:endParaRPr lang="en-GB" altLang="en-GB" sz="2000" b="1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r>
              <a:rPr lang="en-GB" altLang="en-GB" sz="2000" b="1" smtClean="0">
                <a:solidFill>
                  <a:schemeClr val="bg1"/>
                </a:solidFill>
                <a:latin typeface="Arial" charset="0"/>
                <a:cs typeface="Arial" charset="0"/>
              </a:rPr>
              <a:t>Necessary for normal endocrine homeostasis</a:t>
            </a:r>
          </a:p>
          <a:p>
            <a:endParaRPr lang="en-GB" altLang="en-GB" sz="2000" b="1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r>
              <a:rPr lang="en-GB" altLang="en-GB" sz="2000" b="1" smtClean="0">
                <a:solidFill>
                  <a:schemeClr val="bg1"/>
                </a:solidFill>
                <a:latin typeface="Arial" charset="0"/>
                <a:cs typeface="Arial" charset="0"/>
              </a:rPr>
              <a:t>Most  hormone systems have feedback control of hormone production which are closed loop systems</a:t>
            </a:r>
          </a:p>
          <a:p>
            <a:endParaRPr lang="en-GB" altLang="en-GB" sz="2000" b="1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r>
              <a:rPr lang="en-GB" altLang="en-GB" sz="2000" b="1" smtClean="0">
                <a:solidFill>
                  <a:schemeClr val="bg1"/>
                </a:solidFill>
                <a:latin typeface="Arial" charset="0"/>
                <a:cs typeface="Arial" charset="0"/>
              </a:rPr>
              <a:t>Therefore regulates its own production</a:t>
            </a:r>
          </a:p>
          <a:p>
            <a:endParaRPr lang="en-GB" altLang="en-GB" sz="2000" b="1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r>
              <a:rPr lang="en-GB" altLang="en-GB" sz="2000" b="1" smtClean="0">
                <a:solidFill>
                  <a:schemeClr val="bg1"/>
                </a:solidFill>
                <a:latin typeface="Arial" charset="0"/>
                <a:cs typeface="Arial" charset="0"/>
              </a:rPr>
              <a:t>Protect against excessive hormone action</a:t>
            </a:r>
          </a:p>
          <a:p>
            <a:endParaRPr lang="en-GB" altLang="en-GB" sz="2000" b="1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/>
          <a:lstStyle/>
          <a:p>
            <a:pPr algn="ctr">
              <a:lnSpc>
                <a:spcPct val="90000"/>
              </a:lnSpc>
              <a:buClr>
                <a:srgbClr val="FF00FF"/>
              </a:buClr>
              <a:buFont typeface="Wingdings" pitchFamily="2" charset="2"/>
              <a:buNone/>
            </a:pPr>
            <a:r>
              <a:rPr lang="en-GB" altLang="en-GB" b="1" smtClean="0">
                <a:solidFill>
                  <a:srgbClr val="FFFF00"/>
                </a:solidFill>
                <a:latin typeface="Times New Roman" pitchFamily="18" charset="0"/>
              </a:rPr>
              <a:t>FEEDBACK RELATIONSHIPS 2</a:t>
            </a:r>
            <a:endParaRPr lang="en-GB" altLang="en-GB" smtClean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GB" altLang="en-GB" sz="2000" b="1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GB" sz="2000" b="1" smtClean="0">
                <a:solidFill>
                  <a:schemeClr val="bg1"/>
                </a:solidFill>
                <a:latin typeface="Arial" charset="0"/>
                <a:cs typeface="Arial" charset="0"/>
              </a:rPr>
              <a:t>Feedback mechanisms are of two types: </a:t>
            </a:r>
            <a:r>
              <a:rPr lang="en-GB" altLang="en-GB" sz="2000" b="1" i="1" smtClean="0">
                <a:solidFill>
                  <a:srgbClr val="00FF00"/>
                </a:solidFill>
                <a:latin typeface="Arial" charset="0"/>
                <a:cs typeface="Arial" charset="0"/>
              </a:rPr>
              <a:t>Negative feedback &amp; Positive feedback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Font typeface="Symbol" pitchFamily="18" charset="2"/>
              <a:buChar char="&gt;"/>
            </a:pPr>
            <a:endParaRPr lang="en-GB" altLang="en-GB" sz="2000" b="1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GB" altLang="en-GB" sz="2000" b="1" i="1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GB" altLang="en-GB" sz="2000" b="1" i="1" smtClean="0">
                <a:solidFill>
                  <a:srgbClr val="00FF00"/>
                </a:solidFill>
                <a:latin typeface="Arial" charset="0"/>
                <a:cs typeface="Arial" charset="0"/>
              </a:rPr>
              <a:t>Negative feedback </a:t>
            </a:r>
            <a:r>
              <a:rPr lang="en-GB" altLang="en-GB" sz="2000" b="1" smtClean="0">
                <a:solidFill>
                  <a:schemeClr val="bg1"/>
                </a:solidFill>
                <a:latin typeface="Arial" charset="0"/>
                <a:cs typeface="Arial" charset="0"/>
              </a:rPr>
              <a:t>prevailing control mechanism regulating endocrine function and is a closed loop system</a:t>
            </a:r>
          </a:p>
          <a:p>
            <a:pPr>
              <a:lnSpc>
                <a:spcPct val="90000"/>
              </a:lnSpc>
            </a:pPr>
            <a:endParaRPr lang="en-GB" altLang="en-GB" sz="2000" b="1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GB" altLang="en-GB" sz="2000" b="1" smtClean="0">
                <a:solidFill>
                  <a:schemeClr val="bg1"/>
                </a:solidFill>
                <a:latin typeface="Arial" charset="0"/>
                <a:cs typeface="Arial" charset="0"/>
              </a:rPr>
              <a:t>Hormones produced by peripheral target organ feedback onto organ that stimulates it to control its own function</a:t>
            </a:r>
          </a:p>
          <a:p>
            <a:pPr>
              <a:lnSpc>
                <a:spcPct val="90000"/>
              </a:lnSpc>
            </a:pPr>
            <a:endParaRPr lang="en-GB" altLang="en-GB" sz="2000" b="1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GB" altLang="en-GB" sz="2000" b="1" smtClean="0">
                <a:solidFill>
                  <a:schemeClr val="bg1"/>
                </a:solidFill>
                <a:latin typeface="Arial" charset="0"/>
                <a:cs typeface="Arial" charset="0"/>
              </a:rPr>
              <a:t>Paradigm for this feedback control is interaction of hypothalamus &amp; pituitary (H-P) with target organs (eg thyroid, adrenals and gonads)</a:t>
            </a:r>
          </a:p>
          <a:p>
            <a:pPr>
              <a:lnSpc>
                <a:spcPct val="90000"/>
              </a:lnSpc>
            </a:pPr>
            <a:endParaRPr lang="en-GB" altLang="en-GB" sz="2000" b="1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GB" altLang="en-GB" sz="2000" b="1" smtClean="0">
                <a:solidFill>
                  <a:schemeClr val="bg1"/>
                </a:solidFill>
                <a:latin typeface="Arial" charset="0"/>
                <a:cs typeface="Arial" charset="0"/>
              </a:rPr>
              <a:t>Peripheral hormone form target organ feeds back to H-P system thus regulating target gland hormone production</a:t>
            </a:r>
          </a:p>
          <a:p>
            <a:pPr>
              <a:lnSpc>
                <a:spcPct val="90000"/>
              </a:lnSpc>
            </a:pPr>
            <a:endParaRPr lang="en-GB" altLang="en-GB" sz="2000" b="1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b="1" smtClean="0">
                <a:solidFill>
                  <a:schemeClr val="bg1"/>
                </a:solidFill>
                <a:latin typeface="Arial" charset="0"/>
                <a:cs typeface="Arial" charset="0"/>
              </a:rPr>
              <a:t>Feedback relationship reason why need simultaneous assessment of stimulatory and peripheral hormone analysis is necessary  for assessment of endocrine status </a:t>
            </a:r>
          </a:p>
          <a:p>
            <a:pPr>
              <a:lnSpc>
                <a:spcPct val="90000"/>
              </a:lnSpc>
            </a:pPr>
            <a:endParaRPr lang="en-GB" altLang="en-GB" sz="2000" b="1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GB" altLang="en-GB" sz="2000" b="1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GB" altLang="en-GB" sz="2000" b="1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accent1"/>
              </a:buClr>
              <a:buFont typeface="Symbol" pitchFamily="18" charset="2"/>
              <a:buChar char="&gt;"/>
            </a:pPr>
            <a:endParaRPr lang="en-GB" altLang="en-GB" sz="2000" b="1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accent1"/>
              </a:buClr>
              <a:buFont typeface="Symbol" pitchFamily="18" charset="2"/>
              <a:buChar char="&gt;"/>
            </a:pPr>
            <a:endParaRPr lang="en-GB" altLang="en-GB" sz="2000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accent1"/>
              </a:buClr>
              <a:buFont typeface="Symbol" pitchFamily="18" charset="2"/>
              <a:buChar char="&gt;"/>
            </a:pPr>
            <a:endParaRPr lang="en-GB" altLang="en-GB" sz="2000" smtClean="0">
              <a:solidFill>
                <a:schemeClr val="bg1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buClr>
                <a:schemeClr val="accent1"/>
              </a:buClr>
              <a:buFont typeface="Symbol" pitchFamily="18" charset="2"/>
              <a:buChar char="&gt;"/>
            </a:pPr>
            <a:endParaRPr lang="en-GB" altLang="en-GB" sz="2000" smtClean="0">
              <a:solidFill>
                <a:schemeClr val="bg1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:\endo\page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991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3216275" y="307975"/>
            <a:ext cx="2417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GB" sz="2400"/>
              <a:t>Lecture Outline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85750" y="1360488"/>
            <a:ext cx="9021763" cy="393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GB" sz="2800">
                <a:solidFill>
                  <a:schemeClr val="bg1"/>
                </a:solidFill>
              </a:rPr>
              <a:t>Hormone Receptors</a:t>
            </a:r>
          </a:p>
          <a:p>
            <a:pPr>
              <a:buFontTx/>
              <a:buAutoNum type="arabicPeriod"/>
            </a:pPr>
            <a:endParaRPr lang="en-GB" sz="2800">
              <a:solidFill>
                <a:schemeClr val="bg1"/>
              </a:solidFill>
            </a:endParaRPr>
          </a:p>
          <a:p>
            <a:pPr>
              <a:buFontTx/>
              <a:buAutoNum type="arabicPeriod"/>
            </a:pPr>
            <a:r>
              <a:rPr lang="en-GB" sz="2800">
                <a:solidFill>
                  <a:schemeClr val="bg1"/>
                </a:solidFill>
              </a:rPr>
              <a:t>Hormone mechanism of action at target tissues</a:t>
            </a:r>
          </a:p>
          <a:p>
            <a:pPr>
              <a:buFontTx/>
              <a:buAutoNum type="arabicPeriod"/>
            </a:pPr>
            <a:endParaRPr lang="en-GB" sz="2800">
              <a:solidFill>
                <a:schemeClr val="bg1"/>
              </a:solidFill>
            </a:endParaRPr>
          </a:p>
          <a:p>
            <a:pPr>
              <a:buFontTx/>
              <a:buAutoNum type="arabicPeriod"/>
            </a:pPr>
            <a:r>
              <a:rPr lang="en-GB" sz="2800">
                <a:solidFill>
                  <a:schemeClr val="bg1"/>
                </a:solidFill>
              </a:rPr>
              <a:t>Hormone feedback</a:t>
            </a:r>
          </a:p>
          <a:p>
            <a:pPr>
              <a:buFontTx/>
              <a:buAutoNum type="arabicPeriod"/>
            </a:pPr>
            <a:endParaRPr lang="en-GB" sz="2800">
              <a:solidFill>
                <a:schemeClr val="bg1"/>
              </a:solidFill>
            </a:endParaRPr>
          </a:p>
          <a:p>
            <a:pPr>
              <a:buFontTx/>
              <a:buAutoNum type="arabicPeriod"/>
            </a:pPr>
            <a:r>
              <a:rPr lang="en-GB" sz="2800">
                <a:solidFill>
                  <a:schemeClr val="bg1"/>
                </a:solidFill>
              </a:rPr>
              <a:t>Biological rhythms</a:t>
            </a:r>
          </a:p>
          <a:p>
            <a:pPr>
              <a:buFontTx/>
              <a:buAutoNum type="arabicPeriod"/>
            </a:pPr>
            <a:endParaRPr lang="en-GB" sz="2800"/>
          </a:p>
          <a:p>
            <a:pPr>
              <a:buFontTx/>
              <a:buAutoNum type="arabicPeriod"/>
            </a:pP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reeform 3"/>
          <p:cNvSpPr>
            <a:spLocks/>
          </p:cNvSpPr>
          <p:nvPr/>
        </p:nvSpPr>
        <p:spPr bwMode="auto">
          <a:xfrm>
            <a:off x="2590800" y="457200"/>
            <a:ext cx="3200400" cy="1587500"/>
          </a:xfrm>
          <a:custGeom>
            <a:avLst/>
            <a:gdLst>
              <a:gd name="T0" fmla="*/ 2147483647 w 1497"/>
              <a:gd name="T1" fmla="*/ 2147483647 h 1081"/>
              <a:gd name="T2" fmla="*/ 2147483647 w 1497"/>
              <a:gd name="T3" fmla="*/ 2147483647 h 1081"/>
              <a:gd name="T4" fmla="*/ 2147483647 w 1497"/>
              <a:gd name="T5" fmla="*/ 2147483647 h 1081"/>
              <a:gd name="T6" fmla="*/ 2147483647 w 1497"/>
              <a:gd name="T7" fmla="*/ 2147483647 h 1081"/>
              <a:gd name="T8" fmla="*/ 2147483647 w 1497"/>
              <a:gd name="T9" fmla="*/ 2147483647 h 1081"/>
              <a:gd name="T10" fmla="*/ 2147483647 w 1497"/>
              <a:gd name="T11" fmla="*/ 2147483647 h 1081"/>
              <a:gd name="T12" fmla="*/ 2147483647 w 1497"/>
              <a:gd name="T13" fmla="*/ 2147483647 h 1081"/>
              <a:gd name="T14" fmla="*/ 2147483647 w 1497"/>
              <a:gd name="T15" fmla="*/ 2147483647 h 1081"/>
              <a:gd name="T16" fmla="*/ 2147483647 w 1497"/>
              <a:gd name="T17" fmla="*/ 2147483647 h 1081"/>
              <a:gd name="T18" fmla="*/ 2147483647 w 1497"/>
              <a:gd name="T19" fmla="*/ 2147483647 h 1081"/>
              <a:gd name="T20" fmla="*/ 2147483647 w 1497"/>
              <a:gd name="T21" fmla="*/ 2147483647 h 1081"/>
              <a:gd name="T22" fmla="*/ 2147483647 w 1497"/>
              <a:gd name="T23" fmla="*/ 2147483647 h 1081"/>
              <a:gd name="T24" fmla="*/ 2147483647 w 1497"/>
              <a:gd name="T25" fmla="*/ 2147483647 h 1081"/>
              <a:gd name="T26" fmla="*/ 2147483647 w 1497"/>
              <a:gd name="T27" fmla="*/ 2147483647 h 1081"/>
              <a:gd name="T28" fmla="*/ 2147483647 w 1497"/>
              <a:gd name="T29" fmla="*/ 2147483647 h 1081"/>
              <a:gd name="T30" fmla="*/ 2147483647 w 1497"/>
              <a:gd name="T31" fmla="*/ 2147483647 h 1081"/>
              <a:gd name="T32" fmla="*/ 2147483647 w 1497"/>
              <a:gd name="T33" fmla="*/ 2147483647 h 1081"/>
              <a:gd name="T34" fmla="*/ 2147483647 w 1497"/>
              <a:gd name="T35" fmla="*/ 2147483647 h 1081"/>
              <a:gd name="T36" fmla="*/ 2147483647 w 1497"/>
              <a:gd name="T37" fmla="*/ 2147483647 h 1081"/>
              <a:gd name="T38" fmla="*/ 2147483647 w 1497"/>
              <a:gd name="T39" fmla="*/ 2147483647 h 1081"/>
              <a:gd name="T40" fmla="*/ 2147483647 w 1497"/>
              <a:gd name="T41" fmla="*/ 2147483647 h 1081"/>
              <a:gd name="T42" fmla="*/ 2147483647 w 1497"/>
              <a:gd name="T43" fmla="*/ 2147483647 h 1081"/>
              <a:gd name="T44" fmla="*/ 2147483647 w 1497"/>
              <a:gd name="T45" fmla="*/ 2147483647 h 1081"/>
              <a:gd name="T46" fmla="*/ 2147483647 w 1497"/>
              <a:gd name="T47" fmla="*/ 2147483647 h 1081"/>
              <a:gd name="T48" fmla="*/ 2147483647 w 1497"/>
              <a:gd name="T49" fmla="*/ 2147483647 h 1081"/>
              <a:gd name="T50" fmla="*/ 2147483647 w 1497"/>
              <a:gd name="T51" fmla="*/ 2147483647 h 1081"/>
              <a:gd name="T52" fmla="*/ 2147483647 w 1497"/>
              <a:gd name="T53" fmla="*/ 2147483647 h 1081"/>
              <a:gd name="T54" fmla="*/ 2147483647 w 1497"/>
              <a:gd name="T55" fmla="*/ 2147483647 h 1081"/>
              <a:gd name="T56" fmla="*/ 2147483647 w 1497"/>
              <a:gd name="T57" fmla="*/ 2147483647 h 1081"/>
              <a:gd name="T58" fmla="*/ 2147483647 w 1497"/>
              <a:gd name="T59" fmla="*/ 2147483647 h 1081"/>
              <a:gd name="T60" fmla="*/ 2147483647 w 1497"/>
              <a:gd name="T61" fmla="*/ 2147483647 h 1081"/>
              <a:gd name="T62" fmla="*/ 2147483647 w 1497"/>
              <a:gd name="T63" fmla="*/ 2147483647 h 1081"/>
              <a:gd name="T64" fmla="*/ 2147483647 w 1497"/>
              <a:gd name="T65" fmla="*/ 2147483647 h 1081"/>
              <a:gd name="T66" fmla="*/ 2147483647 w 1497"/>
              <a:gd name="T67" fmla="*/ 2147483647 h 1081"/>
              <a:gd name="T68" fmla="*/ 2147483647 w 1497"/>
              <a:gd name="T69" fmla="*/ 2147483647 h 1081"/>
              <a:gd name="T70" fmla="*/ 2147483647 w 1497"/>
              <a:gd name="T71" fmla="*/ 2147483647 h 1081"/>
              <a:gd name="T72" fmla="*/ 2147483647 w 1497"/>
              <a:gd name="T73" fmla="*/ 2147483647 h 1081"/>
              <a:gd name="T74" fmla="*/ 2147483647 w 1497"/>
              <a:gd name="T75" fmla="*/ 2147483647 h 1081"/>
              <a:gd name="T76" fmla="*/ 2147483647 w 1497"/>
              <a:gd name="T77" fmla="*/ 2147483647 h 1081"/>
              <a:gd name="T78" fmla="*/ 2147483647 w 1497"/>
              <a:gd name="T79" fmla="*/ 2147483647 h 1081"/>
              <a:gd name="T80" fmla="*/ 2147483647 w 1497"/>
              <a:gd name="T81" fmla="*/ 2147483647 h 1081"/>
              <a:gd name="T82" fmla="*/ 2147483647 w 1497"/>
              <a:gd name="T83" fmla="*/ 2147483647 h 1081"/>
              <a:gd name="T84" fmla="*/ 2147483647 w 1497"/>
              <a:gd name="T85" fmla="*/ 2147483647 h 1081"/>
              <a:gd name="T86" fmla="*/ 2147483647 w 1497"/>
              <a:gd name="T87" fmla="*/ 2147483647 h 1081"/>
              <a:gd name="T88" fmla="*/ 2147483647 w 1497"/>
              <a:gd name="T89" fmla="*/ 2147483647 h 1081"/>
              <a:gd name="T90" fmla="*/ 2147483647 w 1497"/>
              <a:gd name="T91" fmla="*/ 0 h 1081"/>
              <a:gd name="T92" fmla="*/ 2147483647 w 1497"/>
              <a:gd name="T93" fmla="*/ 2147483647 h 1081"/>
              <a:gd name="T94" fmla="*/ 2147483647 w 1497"/>
              <a:gd name="T95" fmla="*/ 2147483647 h 1081"/>
              <a:gd name="T96" fmla="*/ 2147483647 w 1497"/>
              <a:gd name="T97" fmla="*/ 2147483647 h 1081"/>
              <a:gd name="T98" fmla="*/ 2147483647 w 1497"/>
              <a:gd name="T99" fmla="*/ 2147483647 h 1081"/>
              <a:gd name="T100" fmla="*/ 2147483647 w 1497"/>
              <a:gd name="T101" fmla="*/ 2147483647 h 1081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497"/>
              <a:gd name="T154" fmla="*/ 0 h 1081"/>
              <a:gd name="T155" fmla="*/ 1497 w 1497"/>
              <a:gd name="T156" fmla="*/ 1081 h 1081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497" h="1081">
                <a:moveTo>
                  <a:pt x="732" y="194"/>
                </a:moveTo>
                <a:cubicBezTo>
                  <a:pt x="707" y="169"/>
                  <a:pt x="691" y="172"/>
                  <a:pt x="661" y="155"/>
                </a:cubicBezTo>
                <a:cubicBezTo>
                  <a:pt x="624" y="134"/>
                  <a:pt x="593" y="104"/>
                  <a:pt x="551" y="91"/>
                </a:cubicBezTo>
                <a:cubicBezTo>
                  <a:pt x="525" y="71"/>
                  <a:pt x="492" y="48"/>
                  <a:pt x="460" y="39"/>
                </a:cubicBezTo>
                <a:cubicBezTo>
                  <a:pt x="403" y="0"/>
                  <a:pt x="345" y="23"/>
                  <a:pt x="273" y="26"/>
                </a:cubicBezTo>
                <a:cubicBezTo>
                  <a:pt x="235" y="37"/>
                  <a:pt x="232" y="75"/>
                  <a:pt x="221" y="110"/>
                </a:cubicBezTo>
                <a:cubicBezTo>
                  <a:pt x="212" y="371"/>
                  <a:pt x="254" y="273"/>
                  <a:pt x="150" y="240"/>
                </a:cubicBezTo>
                <a:cubicBezTo>
                  <a:pt x="109" y="213"/>
                  <a:pt x="84" y="222"/>
                  <a:pt x="33" y="227"/>
                </a:cubicBezTo>
                <a:cubicBezTo>
                  <a:pt x="18" y="274"/>
                  <a:pt x="0" y="347"/>
                  <a:pt x="33" y="388"/>
                </a:cubicBezTo>
                <a:cubicBezTo>
                  <a:pt x="46" y="404"/>
                  <a:pt x="74" y="422"/>
                  <a:pt x="92" y="434"/>
                </a:cubicBezTo>
                <a:cubicBezTo>
                  <a:pt x="63" y="453"/>
                  <a:pt x="45" y="491"/>
                  <a:pt x="33" y="524"/>
                </a:cubicBezTo>
                <a:cubicBezTo>
                  <a:pt x="20" y="606"/>
                  <a:pt x="2" y="697"/>
                  <a:pt x="72" y="751"/>
                </a:cubicBezTo>
                <a:cubicBezTo>
                  <a:pt x="89" y="796"/>
                  <a:pt x="72" y="740"/>
                  <a:pt x="72" y="796"/>
                </a:cubicBezTo>
                <a:cubicBezTo>
                  <a:pt x="72" y="872"/>
                  <a:pt x="71" y="948"/>
                  <a:pt x="79" y="1023"/>
                </a:cubicBezTo>
                <a:cubicBezTo>
                  <a:pt x="82" y="1048"/>
                  <a:pt x="162" y="1075"/>
                  <a:pt x="182" y="1081"/>
                </a:cubicBezTo>
                <a:cubicBezTo>
                  <a:pt x="206" y="1079"/>
                  <a:pt x="230" y="1080"/>
                  <a:pt x="253" y="1074"/>
                </a:cubicBezTo>
                <a:cubicBezTo>
                  <a:pt x="288" y="1065"/>
                  <a:pt x="357" y="972"/>
                  <a:pt x="376" y="939"/>
                </a:cubicBezTo>
                <a:cubicBezTo>
                  <a:pt x="393" y="910"/>
                  <a:pt x="409" y="882"/>
                  <a:pt x="428" y="854"/>
                </a:cubicBezTo>
                <a:cubicBezTo>
                  <a:pt x="432" y="848"/>
                  <a:pt x="441" y="835"/>
                  <a:pt x="441" y="835"/>
                </a:cubicBezTo>
                <a:cubicBezTo>
                  <a:pt x="471" y="856"/>
                  <a:pt x="481" y="918"/>
                  <a:pt x="512" y="926"/>
                </a:cubicBezTo>
                <a:cubicBezTo>
                  <a:pt x="529" y="931"/>
                  <a:pt x="547" y="930"/>
                  <a:pt x="564" y="932"/>
                </a:cubicBezTo>
                <a:cubicBezTo>
                  <a:pt x="631" y="926"/>
                  <a:pt x="692" y="908"/>
                  <a:pt x="758" y="900"/>
                </a:cubicBezTo>
                <a:cubicBezTo>
                  <a:pt x="802" y="885"/>
                  <a:pt x="836" y="847"/>
                  <a:pt x="875" y="822"/>
                </a:cubicBezTo>
                <a:cubicBezTo>
                  <a:pt x="915" y="851"/>
                  <a:pt x="920" y="899"/>
                  <a:pt x="959" y="919"/>
                </a:cubicBezTo>
                <a:cubicBezTo>
                  <a:pt x="999" y="939"/>
                  <a:pt x="977" y="927"/>
                  <a:pt x="1024" y="958"/>
                </a:cubicBezTo>
                <a:cubicBezTo>
                  <a:pt x="1033" y="964"/>
                  <a:pt x="1045" y="962"/>
                  <a:pt x="1056" y="964"/>
                </a:cubicBezTo>
                <a:cubicBezTo>
                  <a:pt x="1089" y="971"/>
                  <a:pt x="1120" y="982"/>
                  <a:pt x="1153" y="990"/>
                </a:cubicBezTo>
                <a:cubicBezTo>
                  <a:pt x="1280" y="983"/>
                  <a:pt x="1286" y="990"/>
                  <a:pt x="1367" y="913"/>
                </a:cubicBezTo>
                <a:cubicBezTo>
                  <a:pt x="1403" y="834"/>
                  <a:pt x="1352" y="937"/>
                  <a:pt x="1399" y="867"/>
                </a:cubicBezTo>
                <a:cubicBezTo>
                  <a:pt x="1408" y="853"/>
                  <a:pt x="1413" y="825"/>
                  <a:pt x="1418" y="809"/>
                </a:cubicBezTo>
                <a:cubicBezTo>
                  <a:pt x="1412" y="719"/>
                  <a:pt x="1426" y="707"/>
                  <a:pt x="1347" y="686"/>
                </a:cubicBezTo>
                <a:cubicBezTo>
                  <a:pt x="1329" y="660"/>
                  <a:pt x="1316" y="650"/>
                  <a:pt x="1347" y="608"/>
                </a:cubicBezTo>
                <a:cubicBezTo>
                  <a:pt x="1355" y="597"/>
                  <a:pt x="1386" y="596"/>
                  <a:pt x="1386" y="596"/>
                </a:cubicBezTo>
                <a:cubicBezTo>
                  <a:pt x="1398" y="584"/>
                  <a:pt x="1414" y="576"/>
                  <a:pt x="1425" y="563"/>
                </a:cubicBezTo>
                <a:cubicBezTo>
                  <a:pt x="1431" y="556"/>
                  <a:pt x="1432" y="545"/>
                  <a:pt x="1438" y="537"/>
                </a:cubicBezTo>
                <a:cubicBezTo>
                  <a:pt x="1443" y="530"/>
                  <a:pt x="1451" y="524"/>
                  <a:pt x="1457" y="518"/>
                </a:cubicBezTo>
                <a:cubicBezTo>
                  <a:pt x="1459" y="509"/>
                  <a:pt x="1464" y="501"/>
                  <a:pt x="1464" y="492"/>
                </a:cubicBezTo>
                <a:cubicBezTo>
                  <a:pt x="1464" y="455"/>
                  <a:pt x="1465" y="418"/>
                  <a:pt x="1457" y="382"/>
                </a:cubicBezTo>
                <a:cubicBezTo>
                  <a:pt x="1447" y="335"/>
                  <a:pt x="1391" y="323"/>
                  <a:pt x="1354" y="311"/>
                </a:cubicBezTo>
                <a:cubicBezTo>
                  <a:pt x="1413" y="280"/>
                  <a:pt x="1452" y="259"/>
                  <a:pt x="1489" y="201"/>
                </a:cubicBezTo>
                <a:cubicBezTo>
                  <a:pt x="1491" y="190"/>
                  <a:pt x="1497" y="179"/>
                  <a:pt x="1496" y="168"/>
                </a:cubicBezTo>
                <a:cubicBezTo>
                  <a:pt x="1495" y="144"/>
                  <a:pt x="1494" y="118"/>
                  <a:pt x="1483" y="97"/>
                </a:cubicBezTo>
                <a:cubicBezTo>
                  <a:pt x="1474" y="80"/>
                  <a:pt x="1384" y="66"/>
                  <a:pt x="1373" y="65"/>
                </a:cubicBezTo>
                <a:cubicBezTo>
                  <a:pt x="1363" y="66"/>
                  <a:pt x="1295" y="63"/>
                  <a:pt x="1269" y="78"/>
                </a:cubicBezTo>
                <a:cubicBezTo>
                  <a:pt x="1256" y="86"/>
                  <a:pt x="1231" y="104"/>
                  <a:pt x="1231" y="104"/>
                </a:cubicBezTo>
                <a:cubicBezTo>
                  <a:pt x="1186" y="14"/>
                  <a:pt x="1108" y="10"/>
                  <a:pt x="1017" y="0"/>
                </a:cubicBezTo>
                <a:cubicBezTo>
                  <a:pt x="963" y="2"/>
                  <a:pt x="909" y="1"/>
                  <a:pt x="855" y="7"/>
                </a:cubicBezTo>
                <a:cubicBezTo>
                  <a:pt x="819" y="11"/>
                  <a:pt x="765" y="86"/>
                  <a:pt x="745" y="117"/>
                </a:cubicBezTo>
                <a:cubicBezTo>
                  <a:pt x="737" y="141"/>
                  <a:pt x="732" y="172"/>
                  <a:pt x="719" y="194"/>
                </a:cubicBezTo>
                <a:cubicBezTo>
                  <a:pt x="711" y="208"/>
                  <a:pt x="693" y="233"/>
                  <a:pt x="693" y="233"/>
                </a:cubicBezTo>
                <a:lnTo>
                  <a:pt x="732" y="19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209800" y="152400"/>
            <a:ext cx="121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Brain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3124200" y="12192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Hypothalamus</a:t>
            </a:r>
          </a:p>
        </p:txBody>
      </p:sp>
      <p:sp>
        <p:nvSpPr>
          <p:cNvPr id="21509" name="Line 6"/>
          <p:cNvSpPr>
            <a:spLocks noChangeShapeType="1"/>
          </p:cNvSpPr>
          <p:nvPr/>
        </p:nvSpPr>
        <p:spPr bwMode="auto">
          <a:xfrm>
            <a:off x="3276600" y="1600200"/>
            <a:ext cx="0" cy="83820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0" name="Line 7"/>
          <p:cNvSpPr>
            <a:spLocks noChangeShapeType="1"/>
          </p:cNvSpPr>
          <p:nvPr/>
        </p:nvSpPr>
        <p:spPr bwMode="auto">
          <a:xfrm>
            <a:off x="5029200" y="1676400"/>
            <a:ext cx="0" cy="83820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2514600" y="2514600"/>
            <a:ext cx="2057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Releasing factors</a:t>
            </a:r>
          </a:p>
        </p:txBody>
      </p:sp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4800600" y="2514600"/>
            <a:ext cx="1981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FF0000"/>
                </a:solidFill>
                <a:latin typeface="Times New Roman" pitchFamily="18" charset="0"/>
              </a:rPr>
              <a:t>Inhibiting factors</a:t>
            </a:r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>
            <a:off x="3276600" y="3429000"/>
            <a:ext cx="0" cy="68580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>
            <a:off x="5029200" y="3429000"/>
            <a:ext cx="0" cy="76200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5" name="Freeform 12"/>
          <p:cNvSpPr>
            <a:spLocks/>
          </p:cNvSpPr>
          <p:nvPr/>
        </p:nvSpPr>
        <p:spPr bwMode="auto">
          <a:xfrm>
            <a:off x="2908300" y="3297238"/>
            <a:ext cx="3040063" cy="1565275"/>
          </a:xfrm>
          <a:custGeom>
            <a:avLst/>
            <a:gdLst>
              <a:gd name="T0" fmla="*/ 2147483647 w 1915"/>
              <a:gd name="T1" fmla="*/ 0 h 986"/>
              <a:gd name="T2" fmla="*/ 2147483647 w 1915"/>
              <a:gd name="T3" fmla="*/ 2147483647 h 986"/>
              <a:gd name="T4" fmla="*/ 2147483647 w 1915"/>
              <a:gd name="T5" fmla="*/ 2147483647 h 986"/>
              <a:gd name="T6" fmla="*/ 2147483647 w 1915"/>
              <a:gd name="T7" fmla="*/ 2147483647 h 986"/>
              <a:gd name="T8" fmla="*/ 2147483647 w 1915"/>
              <a:gd name="T9" fmla="*/ 2147483647 h 986"/>
              <a:gd name="T10" fmla="*/ 2147483647 w 1915"/>
              <a:gd name="T11" fmla="*/ 2147483647 h 986"/>
              <a:gd name="T12" fmla="*/ 2147483647 w 1915"/>
              <a:gd name="T13" fmla="*/ 2147483647 h 986"/>
              <a:gd name="T14" fmla="*/ 2147483647 w 1915"/>
              <a:gd name="T15" fmla="*/ 2147483647 h 986"/>
              <a:gd name="T16" fmla="*/ 2147483647 w 1915"/>
              <a:gd name="T17" fmla="*/ 2147483647 h 986"/>
              <a:gd name="T18" fmla="*/ 2147483647 w 1915"/>
              <a:gd name="T19" fmla="*/ 2147483647 h 986"/>
              <a:gd name="T20" fmla="*/ 2147483647 w 1915"/>
              <a:gd name="T21" fmla="*/ 2147483647 h 986"/>
              <a:gd name="T22" fmla="*/ 2147483647 w 1915"/>
              <a:gd name="T23" fmla="*/ 2147483647 h 986"/>
              <a:gd name="T24" fmla="*/ 2147483647 w 1915"/>
              <a:gd name="T25" fmla="*/ 2147483647 h 986"/>
              <a:gd name="T26" fmla="*/ 2147483647 w 1915"/>
              <a:gd name="T27" fmla="*/ 2147483647 h 986"/>
              <a:gd name="T28" fmla="*/ 2147483647 w 1915"/>
              <a:gd name="T29" fmla="*/ 2147483647 h 986"/>
              <a:gd name="T30" fmla="*/ 2147483647 w 1915"/>
              <a:gd name="T31" fmla="*/ 2147483647 h 986"/>
              <a:gd name="T32" fmla="*/ 2147483647 w 1915"/>
              <a:gd name="T33" fmla="*/ 2147483647 h 986"/>
              <a:gd name="T34" fmla="*/ 2147483647 w 1915"/>
              <a:gd name="T35" fmla="*/ 2147483647 h 986"/>
              <a:gd name="T36" fmla="*/ 2147483647 w 1915"/>
              <a:gd name="T37" fmla="*/ 2147483647 h 986"/>
              <a:gd name="T38" fmla="*/ 2147483647 w 1915"/>
              <a:gd name="T39" fmla="*/ 2147483647 h 986"/>
              <a:gd name="T40" fmla="*/ 2147483647 w 1915"/>
              <a:gd name="T41" fmla="*/ 2147483647 h 986"/>
              <a:gd name="T42" fmla="*/ 2147483647 w 1915"/>
              <a:gd name="T43" fmla="*/ 2147483647 h 986"/>
              <a:gd name="T44" fmla="*/ 2147483647 w 1915"/>
              <a:gd name="T45" fmla="*/ 2147483647 h 986"/>
              <a:gd name="T46" fmla="*/ 2147483647 w 1915"/>
              <a:gd name="T47" fmla="*/ 2147483647 h 986"/>
              <a:gd name="T48" fmla="*/ 2147483647 w 1915"/>
              <a:gd name="T49" fmla="*/ 2147483647 h 986"/>
              <a:gd name="T50" fmla="*/ 2147483647 w 1915"/>
              <a:gd name="T51" fmla="*/ 2147483647 h 986"/>
              <a:gd name="T52" fmla="*/ 2147483647 w 1915"/>
              <a:gd name="T53" fmla="*/ 2147483647 h 986"/>
              <a:gd name="T54" fmla="*/ 2147483647 w 1915"/>
              <a:gd name="T55" fmla="*/ 2147483647 h 986"/>
              <a:gd name="T56" fmla="*/ 2147483647 w 1915"/>
              <a:gd name="T57" fmla="*/ 2147483647 h 98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915"/>
              <a:gd name="T88" fmla="*/ 0 h 986"/>
              <a:gd name="T89" fmla="*/ 1915 w 1915"/>
              <a:gd name="T90" fmla="*/ 986 h 98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915" h="986">
                <a:moveTo>
                  <a:pt x="595" y="0"/>
                </a:moveTo>
                <a:cubicBezTo>
                  <a:pt x="686" y="34"/>
                  <a:pt x="606" y="185"/>
                  <a:pt x="550" y="221"/>
                </a:cubicBezTo>
                <a:cubicBezTo>
                  <a:pt x="488" y="260"/>
                  <a:pt x="395" y="346"/>
                  <a:pt x="323" y="350"/>
                </a:cubicBezTo>
                <a:cubicBezTo>
                  <a:pt x="248" y="354"/>
                  <a:pt x="172" y="354"/>
                  <a:pt x="97" y="356"/>
                </a:cubicBezTo>
                <a:cubicBezTo>
                  <a:pt x="56" y="383"/>
                  <a:pt x="29" y="427"/>
                  <a:pt x="12" y="473"/>
                </a:cubicBezTo>
                <a:cubicBezTo>
                  <a:pt x="15" y="544"/>
                  <a:pt x="0" y="627"/>
                  <a:pt x="38" y="693"/>
                </a:cubicBezTo>
                <a:cubicBezTo>
                  <a:pt x="57" y="726"/>
                  <a:pt x="93" y="737"/>
                  <a:pt x="123" y="758"/>
                </a:cubicBezTo>
                <a:cubicBezTo>
                  <a:pt x="175" y="794"/>
                  <a:pt x="120" y="766"/>
                  <a:pt x="213" y="803"/>
                </a:cubicBezTo>
                <a:cubicBezTo>
                  <a:pt x="291" y="834"/>
                  <a:pt x="354" y="884"/>
                  <a:pt x="440" y="900"/>
                </a:cubicBezTo>
                <a:cubicBezTo>
                  <a:pt x="468" y="911"/>
                  <a:pt x="488" y="925"/>
                  <a:pt x="517" y="932"/>
                </a:cubicBezTo>
                <a:cubicBezTo>
                  <a:pt x="562" y="961"/>
                  <a:pt x="621" y="964"/>
                  <a:pt x="673" y="978"/>
                </a:cubicBezTo>
                <a:cubicBezTo>
                  <a:pt x="768" y="973"/>
                  <a:pt x="863" y="948"/>
                  <a:pt x="957" y="945"/>
                </a:cubicBezTo>
                <a:cubicBezTo>
                  <a:pt x="1065" y="941"/>
                  <a:pt x="1173" y="941"/>
                  <a:pt x="1281" y="939"/>
                </a:cubicBezTo>
                <a:cubicBezTo>
                  <a:pt x="1320" y="879"/>
                  <a:pt x="1404" y="934"/>
                  <a:pt x="1456" y="952"/>
                </a:cubicBezTo>
                <a:cubicBezTo>
                  <a:pt x="1619" y="948"/>
                  <a:pt x="1798" y="986"/>
                  <a:pt x="1896" y="835"/>
                </a:cubicBezTo>
                <a:cubicBezTo>
                  <a:pt x="1905" y="808"/>
                  <a:pt x="1911" y="787"/>
                  <a:pt x="1915" y="758"/>
                </a:cubicBezTo>
                <a:cubicBezTo>
                  <a:pt x="1909" y="713"/>
                  <a:pt x="1913" y="664"/>
                  <a:pt x="1896" y="622"/>
                </a:cubicBezTo>
                <a:cubicBezTo>
                  <a:pt x="1887" y="598"/>
                  <a:pt x="1865" y="577"/>
                  <a:pt x="1851" y="557"/>
                </a:cubicBezTo>
                <a:cubicBezTo>
                  <a:pt x="1840" y="542"/>
                  <a:pt x="1797" y="472"/>
                  <a:pt x="1786" y="466"/>
                </a:cubicBezTo>
                <a:cubicBezTo>
                  <a:pt x="1707" y="419"/>
                  <a:pt x="1623" y="405"/>
                  <a:pt x="1533" y="389"/>
                </a:cubicBezTo>
                <a:cubicBezTo>
                  <a:pt x="1475" y="378"/>
                  <a:pt x="1418" y="362"/>
                  <a:pt x="1359" y="356"/>
                </a:cubicBezTo>
                <a:cubicBezTo>
                  <a:pt x="1314" y="351"/>
                  <a:pt x="1223" y="343"/>
                  <a:pt x="1223" y="343"/>
                </a:cubicBezTo>
                <a:cubicBezTo>
                  <a:pt x="1197" y="337"/>
                  <a:pt x="1149" y="324"/>
                  <a:pt x="1126" y="311"/>
                </a:cubicBezTo>
                <a:cubicBezTo>
                  <a:pt x="1117" y="306"/>
                  <a:pt x="1109" y="298"/>
                  <a:pt x="1100" y="292"/>
                </a:cubicBezTo>
                <a:cubicBezTo>
                  <a:pt x="1087" y="283"/>
                  <a:pt x="1061" y="266"/>
                  <a:pt x="1061" y="266"/>
                </a:cubicBezTo>
                <a:cubicBezTo>
                  <a:pt x="1014" y="194"/>
                  <a:pt x="1083" y="294"/>
                  <a:pt x="1029" y="233"/>
                </a:cubicBezTo>
                <a:cubicBezTo>
                  <a:pt x="995" y="194"/>
                  <a:pt x="991" y="154"/>
                  <a:pt x="983" y="104"/>
                </a:cubicBezTo>
                <a:cubicBezTo>
                  <a:pt x="977" y="11"/>
                  <a:pt x="1007" y="13"/>
                  <a:pt x="970" y="13"/>
                </a:cubicBezTo>
                <a:lnTo>
                  <a:pt x="1000" y="35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6" name="Text Box 13"/>
          <p:cNvSpPr txBox="1">
            <a:spLocks noChangeArrowheads="1"/>
          </p:cNvSpPr>
          <p:nvPr/>
        </p:nvSpPr>
        <p:spPr bwMode="auto">
          <a:xfrm>
            <a:off x="2514600" y="3429000"/>
            <a:ext cx="53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+</a:t>
            </a:r>
          </a:p>
        </p:txBody>
      </p:sp>
      <p:sp>
        <p:nvSpPr>
          <p:cNvPr id="21517" name="Text Box 14"/>
          <p:cNvSpPr txBox="1">
            <a:spLocks noChangeArrowheads="1"/>
          </p:cNvSpPr>
          <p:nvPr/>
        </p:nvSpPr>
        <p:spPr bwMode="auto">
          <a:xfrm>
            <a:off x="5410200" y="3352800"/>
            <a:ext cx="60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0"/>
              <a:t>-</a:t>
            </a:r>
          </a:p>
        </p:txBody>
      </p:sp>
      <p:sp>
        <p:nvSpPr>
          <p:cNvPr id="21518" name="Line 16"/>
          <p:cNvSpPr>
            <a:spLocks noChangeShapeType="1"/>
          </p:cNvSpPr>
          <p:nvPr/>
        </p:nvSpPr>
        <p:spPr bwMode="auto">
          <a:xfrm>
            <a:off x="4071938" y="4143375"/>
            <a:ext cx="0" cy="121920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9" name="Rectangle 17"/>
          <p:cNvSpPr>
            <a:spLocks noChangeArrowheads="1"/>
          </p:cNvSpPr>
          <p:nvPr/>
        </p:nvSpPr>
        <p:spPr bwMode="auto">
          <a:xfrm>
            <a:off x="3000375" y="5357813"/>
            <a:ext cx="2895600" cy="500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/>
              <a:t>Target Organ</a:t>
            </a:r>
          </a:p>
        </p:txBody>
      </p:sp>
      <p:sp>
        <p:nvSpPr>
          <p:cNvPr id="21520" name="Text Box 19"/>
          <p:cNvSpPr txBox="1">
            <a:spLocks noChangeArrowheads="1"/>
          </p:cNvSpPr>
          <p:nvPr/>
        </p:nvSpPr>
        <p:spPr bwMode="auto">
          <a:xfrm>
            <a:off x="1714500" y="4857750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Tropic hormones</a:t>
            </a:r>
          </a:p>
        </p:txBody>
      </p:sp>
      <p:sp>
        <p:nvSpPr>
          <p:cNvPr id="21521" name="Text Box 20"/>
          <p:cNvSpPr txBox="1">
            <a:spLocks noChangeArrowheads="1"/>
          </p:cNvSpPr>
          <p:nvPr/>
        </p:nvSpPr>
        <p:spPr bwMode="auto">
          <a:xfrm>
            <a:off x="4143375" y="4786313"/>
            <a:ext cx="57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+</a:t>
            </a:r>
          </a:p>
        </p:txBody>
      </p:sp>
      <p:sp>
        <p:nvSpPr>
          <p:cNvPr id="21522" name="Text Box 21"/>
          <p:cNvSpPr txBox="1">
            <a:spLocks noChangeArrowheads="1"/>
          </p:cNvSpPr>
          <p:nvPr/>
        </p:nvSpPr>
        <p:spPr bwMode="auto">
          <a:xfrm>
            <a:off x="6096000" y="304800"/>
            <a:ext cx="2743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Environment Sensory inputs</a:t>
            </a:r>
          </a:p>
        </p:txBody>
      </p:sp>
      <p:sp>
        <p:nvSpPr>
          <p:cNvPr id="21523" name="Line 22"/>
          <p:cNvSpPr>
            <a:spLocks noChangeShapeType="1"/>
          </p:cNvSpPr>
          <p:nvPr/>
        </p:nvSpPr>
        <p:spPr bwMode="auto">
          <a:xfrm flipH="1">
            <a:off x="4953000" y="685800"/>
            <a:ext cx="1143000" cy="38100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4" name="Line 23"/>
          <p:cNvSpPr>
            <a:spLocks noChangeShapeType="1"/>
          </p:cNvSpPr>
          <p:nvPr/>
        </p:nvSpPr>
        <p:spPr bwMode="auto">
          <a:xfrm flipH="1" flipV="1">
            <a:off x="1476375" y="6524625"/>
            <a:ext cx="1943100" cy="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5" name="Line 24"/>
          <p:cNvSpPr>
            <a:spLocks noChangeShapeType="1"/>
          </p:cNvSpPr>
          <p:nvPr/>
        </p:nvSpPr>
        <p:spPr bwMode="auto">
          <a:xfrm flipV="1">
            <a:off x="1428750" y="1428750"/>
            <a:ext cx="0" cy="510540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6" name="Line 25"/>
          <p:cNvSpPr>
            <a:spLocks noChangeShapeType="1"/>
          </p:cNvSpPr>
          <p:nvPr/>
        </p:nvSpPr>
        <p:spPr bwMode="auto">
          <a:xfrm>
            <a:off x="1447800" y="4419600"/>
            <a:ext cx="1295400" cy="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7" name="Line 27"/>
          <p:cNvSpPr>
            <a:spLocks noChangeShapeType="1"/>
          </p:cNvSpPr>
          <p:nvPr/>
        </p:nvSpPr>
        <p:spPr bwMode="auto">
          <a:xfrm>
            <a:off x="1447800" y="1447800"/>
            <a:ext cx="1676400" cy="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8" name="Line 28"/>
          <p:cNvSpPr>
            <a:spLocks noChangeShapeType="1"/>
          </p:cNvSpPr>
          <p:nvPr/>
        </p:nvSpPr>
        <p:spPr bwMode="auto">
          <a:xfrm>
            <a:off x="1447800" y="1143000"/>
            <a:ext cx="2286000" cy="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9" name="Text Box 29"/>
          <p:cNvSpPr txBox="1">
            <a:spLocks noChangeArrowheads="1"/>
          </p:cNvSpPr>
          <p:nvPr/>
        </p:nvSpPr>
        <p:spPr bwMode="auto">
          <a:xfrm>
            <a:off x="6172200" y="396240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Pituitary</a:t>
            </a:r>
          </a:p>
        </p:txBody>
      </p:sp>
      <p:sp>
        <p:nvSpPr>
          <p:cNvPr id="26" name="Rectangle 25"/>
          <p:cNvSpPr/>
          <p:nvPr/>
        </p:nvSpPr>
        <p:spPr>
          <a:xfrm>
            <a:off x="857250" y="3429000"/>
            <a:ext cx="71437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" charset="0"/>
                <a:cs typeface="+mn-cs"/>
              </a:rPr>
              <a:t>-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29000" y="6429375"/>
            <a:ext cx="2286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" charset="0"/>
                <a:cs typeface="+mn-cs"/>
              </a:rPr>
              <a:t>Hormone</a:t>
            </a:r>
          </a:p>
        </p:txBody>
      </p:sp>
      <p:sp>
        <p:nvSpPr>
          <p:cNvPr id="21532" name="Line 11"/>
          <p:cNvSpPr>
            <a:spLocks noChangeShapeType="1"/>
          </p:cNvSpPr>
          <p:nvPr/>
        </p:nvSpPr>
        <p:spPr bwMode="auto">
          <a:xfrm>
            <a:off x="4067175" y="5805488"/>
            <a:ext cx="0" cy="76200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reeform 4"/>
          <p:cNvSpPr>
            <a:spLocks/>
          </p:cNvSpPr>
          <p:nvPr/>
        </p:nvSpPr>
        <p:spPr bwMode="auto">
          <a:xfrm>
            <a:off x="2655888" y="300038"/>
            <a:ext cx="3068637" cy="2425700"/>
          </a:xfrm>
          <a:custGeom>
            <a:avLst/>
            <a:gdLst>
              <a:gd name="T0" fmla="*/ 2147483647 w 1933"/>
              <a:gd name="T1" fmla="*/ 0 h 1528"/>
              <a:gd name="T2" fmla="*/ 2147483647 w 1933"/>
              <a:gd name="T3" fmla="*/ 2147483647 h 1528"/>
              <a:gd name="T4" fmla="*/ 2147483647 w 1933"/>
              <a:gd name="T5" fmla="*/ 2147483647 h 1528"/>
              <a:gd name="T6" fmla="*/ 2147483647 w 1933"/>
              <a:gd name="T7" fmla="*/ 2147483647 h 1528"/>
              <a:gd name="T8" fmla="*/ 2147483647 w 1933"/>
              <a:gd name="T9" fmla="*/ 2147483647 h 1528"/>
              <a:gd name="T10" fmla="*/ 2147483647 w 1933"/>
              <a:gd name="T11" fmla="*/ 2147483647 h 1528"/>
              <a:gd name="T12" fmla="*/ 2147483647 w 1933"/>
              <a:gd name="T13" fmla="*/ 2147483647 h 1528"/>
              <a:gd name="T14" fmla="*/ 2147483647 w 1933"/>
              <a:gd name="T15" fmla="*/ 2147483647 h 1528"/>
              <a:gd name="T16" fmla="*/ 2147483647 w 1933"/>
              <a:gd name="T17" fmla="*/ 2147483647 h 1528"/>
              <a:gd name="T18" fmla="*/ 2147483647 w 1933"/>
              <a:gd name="T19" fmla="*/ 2147483647 h 1528"/>
              <a:gd name="T20" fmla="*/ 2147483647 w 1933"/>
              <a:gd name="T21" fmla="*/ 2147483647 h 1528"/>
              <a:gd name="T22" fmla="*/ 0 w 1933"/>
              <a:gd name="T23" fmla="*/ 2147483647 h 1528"/>
              <a:gd name="T24" fmla="*/ 2147483647 w 1933"/>
              <a:gd name="T25" fmla="*/ 2147483647 h 1528"/>
              <a:gd name="T26" fmla="*/ 2147483647 w 1933"/>
              <a:gd name="T27" fmla="*/ 2147483647 h 1528"/>
              <a:gd name="T28" fmla="*/ 2147483647 w 1933"/>
              <a:gd name="T29" fmla="*/ 2147483647 h 1528"/>
              <a:gd name="T30" fmla="*/ 2147483647 w 1933"/>
              <a:gd name="T31" fmla="*/ 2147483647 h 1528"/>
              <a:gd name="T32" fmla="*/ 2147483647 w 1933"/>
              <a:gd name="T33" fmla="*/ 2147483647 h 1528"/>
              <a:gd name="T34" fmla="*/ 2147483647 w 1933"/>
              <a:gd name="T35" fmla="*/ 2147483647 h 1528"/>
              <a:gd name="T36" fmla="*/ 2147483647 w 1933"/>
              <a:gd name="T37" fmla="*/ 2147483647 h 1528"/>
              <a:gd name="T38" fmla="*/ 2147483647 w 1933"/>
              <a:gd name="T39" fmla="*/ 2147483647 h 1528"/>
              <a:gd name="T40" fmla="*/ 2147483647 w 1933"/>
              <a:gd name="T41" fmla="*/ 2147483647 h 1528"/>
              <a:gd name="T42" fmla="*/ 2147483647 w 1933"/>
              <a:gd name="T43" fmla="*/ 2147483647 h 1528"/>
              <a:gd name="T44" fmla="*/ 2147483647 w 1933"/>
              <a:gd name="T45" fmla="*/ 2147483647 h 1528"/>
              <a:gd name="T46" fmla="*/ 2147483647 w 1933"/>
              <a:gd name="T47" fmla="*/ 2147483647 h 1528"/>
              <a:gd name="T48" fmla="*/ 2147483647 w 1933"/>
              <a:gd name="T49" fmla="*/ 2147483647 h 1528"/>
              <a:gd name="T50" fmla="*/ 2147483647 w 1933"/>
              <a:gd name="T51" fmla="*/ 2147483647 h 1528"/>
              <a:gd name="T52" fmla="*/ 2147483647 w 1933"/>
              <a:gd name="T53" fmla="*/ 2147483647 h 1528"/>
              <a:gd name="T54" fmla="*/ 2147483647 w 1933"/>
              <a:gd name="T55" fmla="*/ 2147483647 h 1528"/>
              <a:gd name="T56" fmla="*/ 2147483647 w 1933"/>
              <a:gd name="T57" fmla="*/ 2147483647 h 1528"/>
              <a:gd name="T58" fmla="*/ 2147483647 w 1933"/>
              <a:gd name="T59" fmla="*/ 2147483647 h 1528"/>
              <a:gd name="T60" fmla="*/ 2147483647 w 1933"/>
              <a:gd name="T61" fmla="*/ 2147483647 h 1528"/>
              <a:gd name="T62" fmla="*/ 2147483647 w 1933"/>
              <a:gd name="T63" fmla="*/ 2147483647 h 1528"/>
              <a:gd name="T64" fmla="*/ 2147483647 w 1933"/>
              <a:gd name="T65" fmla="*/ 2147483647 h 1528"/>
              <a:gd name="T66" fmla="*/ 2147483647 w 1933"/>
              <a:gd name="T67" fmla="*/ 2147483647 h 1528"/>
              <a:gd name="T68" fmla="*/ 2147483647 w 1933"/>
              <a:gd name="T69" fmla="*/ 2147483647 h 1528"/>
              <a:gd name="T70" fmla="*/ 2147483647 w 1933"/>
              <a:gd name="T71" fmla="*/ 2147483647 h 1528"/>
              <a:gd name="T72" fmla="*/ 2147483647 w 1933"/>
              <a:gd name="T73" fmla="*/ 2147483647 h 1528"/>
              <a:gd name="T74" fmla="*/ 2147483647 w 1933"/>
              <a:gd name="T75" fmla="*/ 2147483647 h 1528"/>
              <a:gd name="T76" fmla="*/ 2147483647 w 1933"/>
              <a:gd name="T77" fmla="*/ 2147483647 h 1528"/>
              <a:gd name="T78" fmla="*/ 2147483647 w 1933"/>
              <a:gd name="T79" fmla="*/ 0 h 1528"/>
              <a:gd name="T80" fmla="*/ 2147483647 w 1933"/>
              <a:gd name="T81" fmla="*/ 2147483647 h 1528"/>
              <a:gd name="T82" fmla="*/ 2147483647 w 1933"/>
              <a:gd name="T83" fmla="*/ 2147483647 h 152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933"/>
              <a:gd name="T127" fmla="*/ 0 h 1528"/>
              <a:gd name="T128" fmla="*/ 1933 w 1933"/>
              <a:gd name="T129" fmla="*/ 1528 h 1528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933" h="1528">
                <a:moveTo>
                  <a:pt x="686" y="0"/>
                </a:moveTo>
                <a:cubicBezTo>
                  <a:pt x="676" y="3"/>
                  <a:pt x="665" y="5"/>
                  <a:pt x="655" y="8"/>
                </a:cubicBezTo>
                <a:cubicBezTo>
                  <a:pt x="639" y="13"/>
                  <a:pt x="607" y="24"/>
                  <a:pt x="607" y="24"/>
                </a:cubicBezTo>
                <a:cubicBezTo>
                  <a:pt x="575" y="13"/>
                  <a:pt x="586" y="12"/>
                  <a:pt x="544" y="24"/>
                </a:cubicBezTo>
                <a:cubicBezTo>
                  <a:pt x="461" y="47"/>
                  <a:pt x="452" y="101"/>
                  <a:pt x="386" y="142"/>
                </a:cubicBezTo>
                <a:cubicBezTo>
                  <a:pt x="364" y="178"/>
                  <a:pt x="326" y="196"/>
                  <a:pt x="292" y="221"/>
                </a:cubicBezTo>
                <a:cubicBezTo>
                  <a:pt x="287" y="229"/>
                  <a:pt x="283" y="239"/>
                  <a:pt x="276" y="245"/>
                </a:cubicBezTo>
                <a:cubicBezTo>
                  <a:pt x="262" y="258"/>
                  <a:pt x="229" y="277"/>
                  <a:pt x="229" y="277"/>
                </a:cubicBezTo>
                <a:cubicBezTo>
                  <a:pt x="212" y="302"/>
                  <a:pt x="175" y="339"/>
                  <a:pt x="150" y="355"/>
                </a:cubicBezTo>
                <a:cubicBezTo>
                  <a:pt x="128" y="388"/>
                  <a:pt x="75" y="439"/>
                  <a:pt x="63" y="474"/>
                </a:cubicBezTo>
                <a:cubicBezTo>
                  <a:pt x="46" y="524"/>
                  <a:pt x="31" y="573"/>
                  <a:pt x="16" y="624"/>
                </a:cubicBezTo>
                <a:cubicBezTo>
                  <a:pt x="10" y="665"/>
                  <a:pt x="0" y="727"/>
                  <a:pt x="0" y="766"/>
                </a:cubicBezTo>
                <a:cubicBezTo>
                  <a:pt x="0" y="903"/>
                  <a:pt x="3" y="1039"/>
                  <a:pt x="8" y="1176"/>
                </a:cubicBezTo>
                <a:cubicBezTo>
                  <a:pt x="10" y="1232"/>
                  <a:pt x="44" y="1316"/>
                  <a:pt x="79" y="1358"/>
                </a:cubicBezTo>
                <a:cubicBezTo>
                  <a:pt x="99" y="1383"/>
                  <a:pt x="211" y="1409"/>
                  <a:pt x="244" y="1421"/>
                </a:cubicBezTo>
                <a:cubicBezTo>
                  <a:pt x="290" y="1438"/>
                  <a:pt x="332" y="1460"/>
                  <a:pt x="379" y="1476"/>
                </a:cubicBezTo>
                <a:cubicBezTo>
                  <a:pt x="456" y="1502"/>
                  <a:pt x="577" y="1497"/>
                  <a:pt x="647" y="1500"/>
                </a:cubicBezTo>
                <a:cubicBezTo>
                  <a:pt x="893" y="1528"/>
                  <a:pt x="736" y="1516"/>
                  <a:pt x="1120" y="1507"/>
                </a:cubicBezTo>
                <a:cubicBezTo>
                  <a:pt x="1154" y="1505"/>
                  <a:pt x="1189" y="1504"/>
                  <a:pt x="1223" y="1500"/>
                </a:cubicBezTo>
                <a:cubicBezTo>
                  <a:pt x="1250" y="1497"/>
                  <a:pt x="1302" y="1484"/>
                  <a:pt x="1302" y="1484"/>
                </a:cubicBezTo>
                <a:cubicBezTo>
                  <a:pt x="1383" y="1451"/>
                  <a:pt x="1472" y="1419"/>
                  <a:pt x="1531" y="1350"/>
                </a:cubicBezTo>
                <a:cubicBezTo>
                  <a:pt x="1550" y="1327"/>
                  <a:pt x="1547" y="1315"/>
                  <a:pt x="1562" y="1287"/>
                </a:cubicBezTo>
                <a:cubicBezTo>
                  <a:pt x="1576" y="1260"/>
                  <a:pt x="1609" y="1208"/>
                  <a:pt x="1609" y="1208"/>
                </a:cubicBezTo>
                <a:cubicBezTo>
                  <a:pt x="1627" y="1118"/>
                  <a:pt x="1618" y="1155"/>
                  <a:pt x="1633" y="1097"/>
                </a:cubicBezTo>
                <a:cubicBezTo>
                  <a:pt x="1626" y="951"/>
                  <a:pt x="1651" y="942"/>
                  <a:pt x="1554" y="876"/>
                </a:cubicBezTo>
                <a:cubicBezTo>
                  <a:pt x="1525" y="856"/>
                  <a:pt x="1486" y="835"/>
                  <a:pt x="1452" y="821"/>
                </a:cubicBezTo>
                <a:cubicBezTo>
                  <a:pt x="1436" y="815"/>
                  <a:pt x="1404" y="805"/>
                  <a:pt x="1404" y="805"/>
                </a:cubicBezTo>
                <a:cubicBezTo>
                  <a:pt x="1373" y="784"/>
                  <a:pt x="1315" y="759"/>
                  <a:pt x="1278" y="750"/>
                </a:cubicBezTo>
                <a:cubicBezTo>
                  <a:pt x="1250" y="731"/>
                  <a:pt x="1229" y="731"/>
                  <a:pt x="1199" y="718"/>
                </a:cubicBezTo>
                <a:cubicBezTo>
                  <a:pt x="1123" y="687"/>
                  <a:pt x="1061" y="645"/>
                  <a:pt x="994" y="600"/>
                </a:cubicBezTo>
                <a:cubicBezTo>
                  <a:pt x="983" y="583"/>
                  <a:pt x="956" y="573"/>
                  <a:pt x="955" y="553"/>
                </a:cubicBezTo>
                <a:cubicBezTo>
                  <a:pt x="950" y="485"/>
                  <a:pt x="952" y="416"/>
                  <a:pt x="962" y="348"/>
                </a:cubicBezTo>
                <a:cubicBezTo>
                  <a:pt x="971" y="291"/>
                  <a:pt x="1047" y="254"/>
                  <a:pt x="1089" y="229"/>
                </a:cubicBezTo>
                <a:cubicBezTo>
                  <a:pt x="1112" y="216"/>
                  <a:pt x="1137" y="190"/>
                  <a:pt x="1160" y="182"/>
                </a:cubicBezTo>
                <a:cubicBezTo>
                  <a:pt x="1216" y="163"/>
                  <a:pt x="1272" y="130"/>
                  <a:pt x="1325" y="103"/>
                </a:cubicBezTo>
                <a:cubicBezTo>
                  <a:pt x="1333" y="108"/>
                  <a:pt x="1339" y="118"/>
                  <a:pt x="1349" y="119"/>
                </a:cubicBezTo>
                <a:cubicBezTo>
                  <a:pt x="1376" y="122"/>
                  <a:pt x="1398" y="105"/>
                  <a:pt x="1420" y="95"/>
                </a:cubicBezTo>
                <a:cubicBezTo>
                  <a:pt x="1464" y="76"/>
                  <a:pt x="1510" y="59"/>
                  <a:pt x="1554" y="40"/>
                </a:cubicBezTo>
                <a:cubicBezTo>
                  <a:pt x="1630" y="7"/>
                  <a:pt x="1534" y="41"/>
                  <a:pt x="1633" y="8"/>
                </a:cubicBezTo>
                <a:cubicBezTo>
                  <a:pt x="1641" y="5"/>
                  <a:pt x="1657" y="0"/>
                  <a:pt x="1657" y="0"/>
                </a:cubicBezTo>
                <a:cubicBezTo>
                  <a:pt x="1906" y="8"/>
                  <a:pt x="1814" y="8"/>
                  <a:pt x="1933" y="8"/>
                </a:cubicBezTo>
                <a:lnTo>
                  <a:pt x="1879" y="3"/>
                </a:ln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1" name="Freeform 5"/>
          <p:cNvSpPr>
            <a:spLocks/>
          </p:cNvSpPr>
          <p:nvPr/>
        </p:nvSpPr>
        <p:spPr bwMode="auto">
          <a:xfrm>
            <a:off x="3970338" y="263525"/>
            <a:ext cx="768350" cy="2379663"/>
          </a:xfrm>
          <a:custGeom>
            <a:avLst/>
            <a:gdLst>
              <a:gd name="T0" fmla="*/ 2147483647 w 484"/>
              <a:gd name="T1" fmla="*/ 2147483647 h 1499"/>
              <a:gd name="T2" fmla="*/ 2147483647 w 484"/>
              <a:gd name="T3" fmla="*/ 2147483647 h 1499"/>
              <a:gd name="T4" fmla="*/ 2147483647 w 484"/>
              <a:gd name="T5" fmla="*/ 2147483647 h 1499"/>
              <a:gd name="T6" fmla="*/ 2147483647 w 484"/>
              <a:gd name="T7" fmla="*/ 2147483647 h 1499"/>
              <a:gd name="T8" fmla="*/ 2147483647 w 484"/>
              <a:gd name="T9" fmla="*/ 2147483647 h 1499"/>
              <a:gd name="T10" fmla="*/ 2147483647 w 484"/>
              <a:gd name="T11" fmla="*/ 2147483647 h 1499"/>
              <a:gd name="T12" fmla="*/ 2147483647 w 484"/>
              <a:gd name="T13" fmla="*/ 2147483647 h 1499"/>
              <a:gd name="T14" fmla="*/ 2147483647 w 484"/>
              <a:gd name="T15" fmla="*/ 2147483647 h 1499"/>
              <a:gd name="T16" fmla="*/ 2147483647 w 484"/>
              <a:gd name="T17" fmla="*/ 2147483647 h 1499"/>
              <a:gd name="T18" fmla="*/ 2147483647 w 484"/>
              <a:gd name="T19" fmla="*/ 2147483647 h 1499"/>
              <a:gd name="T20" fmla="*/ 0 w 484"/>
              <a:gd name="T21" fmla="*/ 2147483647 h 1499"/>
              <a:gd name="T22" fmla="*/ 2147483647 w 484"/>
              <a:gd name="T23" fmla="*/ 2147483647 h 1499"/>
              <a:gd name="T24" fmla="*/ 2147483647 w 484"/>
              <a:gd name="T25" fmla="*/ 0 h 149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84"/>
              <a:gd name="T40" fmla="*/ 0 h 1499"/>
              <a:gd name="T41" fmla="*/ 484 w 484"/>
              <a:gd name="T42" fmla="*/ 1499 h 149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84" h="1499">
                <a:moveTo>
                  <a:pt x="466" y="1499"/>
                </a:moveTo>
                <a:cubicBezTo>
                  <a:pt x="484" y="1446"/>
                  <a:pt x="443" y="1473"/>
                  <a:pt x="403" y="1459"/>
                </a:cubicBezTo>
                <a:cubicBezTo>
                  <a:pt x="379" y="1436"/>
                  <a:pt x="351" y="1416"/>
                  <a:pt x="332" y="1388"/>
                </a:cubicBezTo>
                <a:cubicBezTo>
                  <a:pt x="300" y="1340"/>
                  <a:pt x="276" y="1294"/>
                  <a:pt x="245" y="1246"/>
                </a:cubicBezTo>
                <a:cubicBezTo>
                  <a:pt x="215" y="1199"/>
                  <a:pt x="212" y="1148"/>
                  <a:pt x="182" y="1104"/>
                </a:cubicBezTo>
                <a:cubicBezTo>
                  <a:pt x="165" y="1037"/>
                  <a:pt x="186" y="1109"/>
                  <a:pt x="158" y="1041"/>
                </a:cubicBezTo>
                <a:cubicBezTo>
                  <a:pt x="145" y="1009"/>
                  <a:pt x="141" y="971"/>
                  <a:pt x="127" y="939"/>
                </a:cubicBezTo>
                <a:cubicBezTo>
                  <a:pt x="107" y="896"/>
                  <a:pt x="82" y="844"/>
                  <a:pt x="55" y="805"/>
                </a:cubicBezTo>
                <a:cubicBezTo>
                  <a:pt x="43" y="764"/>
                  <a:pt x="52" y="792"/>
                  <a:pt x="32" y="734"/>
                </a:cubicBezTo>
                <a:cubicBezTo>
                  <a:pt x="29" y="726"/>
                  <a:pt x="24" y="710"/>
                  <a:pt x="24" y="710"/>
                </a:cubicBezTo>
                <a:cubicBezTo>
                  <a:pt x="18" y="618"/>
                  <a:pt x="7" y="534"/>
                  <a:pt x="0" y="442"/>
                </a:cubicBezTo>
                <a:cubicBezTo>
                  <a:pt x="3" y="358"/>
                  <a:pt x="4" y="273"/>
                  <a:pt x="8" y="189"/>
                </a:cubicBezTo>
                <a:cubicBezTo>
                  <a:pt x="11" y="126"/>
                  <a:pt x="32" y="63"/>
                  <a:pt x="32" y="0"/>
                </a:cubicBez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228600" y="152400"/>
            <a:ext cx="274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Times New Roman" pitchFamily="18" charset="0"/>
              </a:rPr>
              <a:t>Hypothalamus</a:t>
            </a:r>
          </a:p>
        </p:txBody>
      </p:sp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381000" y="1981200"/>
            <a:ext cx="2057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Times New Roman" pitchFamily="18" charset="0"/>
              </a:rPr>
              <a:t>Pituitary</a:t>
            </a:r>
          </a:p>
        </p:txBody>
      </p:sp>
      <p:sp>
        <p:nvSpPr>
          <p:cNvPr id="22534" name="Line 8"/>
          <p:cNvSpPr>
            <a:spLocks noChangeShapeType="1"/>
          </p:cNvSpPr>
          <p:nvPr/>
        </p:nvSpPr>
        <p:spPr bwMode="auto">
          <a:xfrm flipH="1">
            <a:off x="3492500" y="115888"/>
            <a:ext cx="381000" cy="14478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5" name="Text Box 9"/>
          <p:cNvSpPr txBox="1">
            <a:spLocks noChangeArrowheads="1"/>
          </p:cNvSpPr>
          <p:nvPr/>
        </p:nvSpPr>
        <p:spPr bwMode="auto">
          <a:xfrm>
            <a:off x="3124200" y="838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+</a:t>
            </a:r>
          </a:p>
        </p:txBody>
      </p:sp>
      <p:sp>
        <p:nvSpPr>
          <p:cNvPr id="22536" name="Text Box 10"/>
          <p:cNvSpPr txBox="1">
            <a:spLocks noChangeArrowheads="1"/>
          </p:cNvSpPr>
          <p:nvPr/>
        </p:nvSpPr>
        <p:spPr bwMode="auto">
          <a:xfrm>
            <a:off x="2771775" y="549275"/>
            <a:ext cx="16478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TRH</a:t>
            </a:r>
          </a:p>
        </p:txBody>
      </p:sp>
      <p:sp>
        <p:nvSpPr>
          <p:cNvPr id="22537" name="Line 11"/>
          <p:cNvSpPr>
            <a:spLocks noChangeShapeType="1"/>
          </p:cNvSpPr>
          <p:nvPr/>
        </p:nvSpPr>
        <p:spPr bwMode="auto">
          <a:xfrm flipH="1">
            <a:off x="3203575" y="1989138"/>
            <a:ext cx="381000" cy="16764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38" name="Freeform 14"/>
          <p:cNvSpPr>
            <a:spLocks/>
          </p:cNvSpPr>
          <p:nvPr/>
        </p:nvSpPr>
        <p:spPr bwMode="auto">
          <a:xfrm>
            <a:off x="2379663" y="3921125"/>
            <a:ext cx="1600200" cy="1477963"/>
          </a:xfrm>
          <a:custGeom>
            <a:avLst/>
            <a:gdLst>
              <a:gd name="T0" fmla="*/ 2147483647 w 1008"/>
              <a:gd name="T1" fmla="*/ 2147483647 h 931"/>
              <a:gd name="T2" fmla="*/ 2147483647 w 1008"/>
              <a:gd name="T3" fmla="*/ 2147483647 h 931"/>
              <a:gd name="T4" fmla="*/ 2147483647 w 1008"/>
              <a:gd name="T5" fmla="*/ 2147483647 h 931"/>
              <a:gd name="T6" fmla="*/ 2147483647 w 1008"/>
              <a:gd name="T7" fmla="*/ 2147483647 h 931"/>
              <a:gd name="T8" fmla="*/ 2147483647 w 1008"/>
              <a:gd name="T9" fmla="*/ 2147483647 h 931"/>
              <a:gd name="T10" fmla="*/ 2147483647 w 1008"/>
              <a:gd name="T11" fmla="*/ 2147483647 h 931"/>
              <a:gd name="T12" fmla="*/ 2147483647 w 1008"/>
              <a:gd name="T13" fmla="*/ 2147483647 h 931"/>
              <a:gd name="T14" fmla="*/ 2147483647 w 1008"/>
              <a:gd name="T15" fmla="*/ 2147483647 h 931"/>
              <a:gd name="T16" fmla="*/ 2147483647 w 1008"/>
              <a:gd name="T17" fmla="*/ 2147483647 h 931"/>
              <a:gd name="T18" fmla="*/ 2147483647 w 1008"/>
              <a:gd name="T19" fmla="*/ 2147483647 h 931"/>
              <a:gd name="T20" fmla="*/ 0 w 1008"/>
              <a:gd name="T21" fmla="*/ 2147483647 h 931"/>
              <a:gd name="T22" fmla="*/ 2147483647 w 1008"/>
              <a:gd name="T23" fmla="*/ 2147483647 h 931"/>
              <a:gd name="T24" fmla="*/ 2147483647 w 1008"/>
              <a:gd name="T25" fmla="*/ 2147483647 h 931"/>
              <a:gd name="T26" fmla="*/ 2147483647 w 1008"/>
              <a:gd name="T27" fmla="*/ 2147483647 h 931"/>
              <a:gd name="T28" fmla="*/ 2147483647 w 1008"/>
              <a:gd name="T29" fmla="*/ 2147483647 h 931"/>
              <a:gd name="T30" fmla="*/ 2147483647 w 1008"/>
              <a:gd name="T31" fmla="*/ 2147483647 h 931"/>
              <a:gd name="T32" fmla="*/ 2147483647 w 1008"/>
              <a:gd name="T33" fmla="*/ 2147483647 h 931"/>
              <a:gd name="T34" fmla="*/ 2147483647 w 1008"/>
              <a:gd name="T35" fmla="*/ 2147483647 h 931"/>
              <a:gd name="T36" fmla="*/ 2147483647 w 1008"/>
              <a:gd name="T37" fmla="*/ 2147483647 h 931"/>
              <a:gd name="T38" fmla="*/ 2147483647 w 1008"/>
              <a:gd name="T39" fmla="*/ 2147483647 h 931"/>
              <a:gd name="T40" fmla="*/ 2147483647 w 1008"/>
              <a:gd name="T41" fmla="*/ 2147483647 h 931"/>
              <a:gd name="T42" fmla="*/ 2147483647 w 1008"/>
              <a:gd name="T43" fmla="*/ 2147483647 h 931"/>
              <a:gd name="T44" fmla="*/ 2147483647 w 1008"/>
              <a:gd name="T45" fmla="*/ 2147483647 h 931"/>
              <a:gd name="T46" fmla="*/ 2147483647 w 1008"/>
              <a:gd name="T47" fmla="*/ 0 h 931"/>
              <a:gd name="T48" fmla="*/ 2147483647 w 1008"/>
              <a:gd name="T49" fmla="*/ 2147483647 h 931"/>
              <a:gd name="T50" fmla="*/ 2147483647 w 1008"/>
              <a:gd name="T51" fmla="*/ 2147483647 h 931"/>
              <a:gd name="T52" fmla="*/ 2147483647 w 1008"/>
              <a:gd name="T53" fmla="*/ 2147483647 h 931"/>
              <a:gd name="T54" fmla="*/ 2147483647 w 1008"/>
              <a:gd name="T55" fmla="*/ 2147483647 h 931"/>
              <a:gd name="T56" fmla="*/ 2147483647 w 1008"/>
              <a:gd name="T57" fmla="*/ 2147483647 h 931"/>
              <a:gd name="T58" fmla="*/ 2147483647 w 1008"/>
              <a:gd name="T59" fmla="*/ 2147483647 h 931"/>
              <a:gd name="T60" fmla="*/ 2147483647 w 1008"/>
              <a:gd name="T61" fmla="*/ 2147483647 h 931"/>
              <a:gd name="T62" fmla="*/ 2147483647 w 1008"/>
              <a:gd name="T63" fmla="*/ 2147483647 h 931"/>
              <a:gd name="T64" fmla="*/ 2147483647 w 1008"/>
              <a:gd name="T65" fmla="*/ 2147483647 h 931"/>
              <a:gd name="T66" fmla="*/ 2147483647 w 1008"/>
              <a:gd name="T67" fmla="*/ 2147483647 h 931"/>
              <a:gd name="T68" fmla="*/ 2147483647 w 1008"/>
              <a:gd name="T69" fmla="*/ 2147483647 h 931"/>
              <a:gd name="T70" fmla="*/ 2147483647 w 1008"/>
              <a:gd name="T71" fmla="*/ 2147483647 h 931"/>
              <a:gd name="T72" fmla="*/ 2147483647 w 1008"/>
              <a:gd name="T73" fmla="*/ 2147483647 h 931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008"/>
              <a:gd name="T112" fmla="*/ 0 h 931"/>
              <a:gd name="T113" fmla="*/ 1008 w 1008"/>
              <a:gd name="T114" fmla="*/ 931 h 931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008" h="931">
                <a:moveTo>
                  <a:pt x="466" y="544"/>
                </a:moveTo>
                <a:cubicBezTo>
                  <a:pt x="463" y="531"/>
                  <a:pt x="466" y="515"/>
                  <a:pt x="458" y="505"/>
                </a:cubicBezTo>
                <a:cubicBezTo>
                  <a:pt x="446" y="490"/>
                  <a:pt x="410" y="473"/>
                  <a:pt x="410" y="473"/>
                </a:cubicBezTo>
                <a:cubicBezTo>
                  <a:pt x="402" y="463"/>
                  <a:pt x="396" y="451"/>
                  <a:pt x="387" y="442"/>
                </a:cubicBezTo>
                <a:cubicBezTo>
                  <a:pt x="380" y="435"/>
                  <a:pt x="369" y="433"/>
                  <a:pt x="363" y="426"/>
                </a:cubicBezTo>
                <a:cubicBezTo>
                  <a:pt x="257" y="302"/>
                  <a:pt x="386" y="430"/>
                  <a:pt x="308" y="355"/>
                </a:cubicBezTo>
                <a:cubicBezTo>
                  <a:pt x="292" y="307"/>
                  <a:pt x="246" y="284"/>
                  <a:pt x="229" y="236"/>
                </a:cubicBezTo>
                <a:cubicBezTo>
                  <a:pt x="210" y="182"/>
                  <a:pt x="183" y="135"/>
                  <a:pt x="134" y="102"/>
                </a:cubicBezTo>
                <a:cubicBezTo>
                  <a:pt x="120" y="80"/>
                  <a:pt x="120" y="74"/>
                  <a:pt x="95" y="63"/>
                </a:cubicBezTo>
                <a:cubicBezTo>
                  <a:pt x="80" y="56"/>
                  <a:pt x="48" y="47"/>
                  <a:pt x="48" y="47"/>
                </a:cubicBezTo>
                <a:cubicBezTo>
                  <a:pt x="12" y="71"/>
                  <a:pt x="10" y="109"/>
                  <a:pt x="0" y="150"/>
                </a:cubicBezTo>
                <a:cubicBezTo>
                  <a:pt x="3" y="263"/>
                  <a:pt x="4" y="376"/>
                  <a:pt x="8" y="489"/>
                </a:cubicBezTo>
                <a:cubicBezTo>
                  <a:pt x="11" y="574"/>
                  <a:pt x="13" y="783"/>
                  <a:pt x="63" y="868"/>
                </a:cubicBezTo>
                <a:cubicBezTo>
                  <a:pt x="82" y="901"/>
                  <a:pt x="125" y="908"/>
                  <a:pt x="158" y="915"/>
                </a:cubicBezTo>
                <a:cubicBezTo>
                  <a:pt x="179" y="913"/>
                  <a:pt x="233" y="913"/>
                  <a:pt x="261" y="899"/>
                </a:cubicBezTo>
                <a:cubicBezTo>
                  <a:pt x="339" y="859"/>
                  <a:pt x="387" y="788"/>
                  <a:pt x="458" y="741"/>
                </a:cubicBezTo>
                <a:cubicBezTo>
                  <a:pt x="485" y="702"/>
                  <a:pt x="464" y="698"/>
                  <a:pt x="513" y="686"/>
                </a:cubicBezTo>
                <a:cubicBezTo>
                  <a:pt x="630" y="698"/>
                  <a:pt x="582" y="691"/>
                  <a:pt x="663" y="741"/>
                </a:cubicBezTo>
                <a:cubicBezTo>
                  <a:pt x="684" y="803"/>
                  <a:pt x="719" y="894"/>
                  <a:pt x="773" y="931"/>
                </a:cubicBezTo>
                <a:cubicBezTo>
                  <a:pt x="784" y="928"/>
                  <a:pt x="794" y="924"/>
                  <a:pt x="805" y="923"/>
                </a:cubicBezTo>
                <a:cubicBezTo>
                  <a:pt x="834" y="919"/>
                  <a:pt x="864" y="921"/>
                  <a:pt x="892" y="915"/>
                </a:cubicBezTo>
                <a:cubicBezTo>
                  <a:pt x="953" y="902"/>
                  <a:pt x="981" y="800"/>
                  <a:pt x="994" y="749"/>
                </a:cubicBezTo>
                <a:cubicBezTo>
                  <a:pt x="1003" y="437"/>
                  <a:pt x="1008" y="423"/>
                  <a:pt x="994" y="86"/>
                </a:cubicBezTo>
                <a:cubicBezTo>
                  <a:pt x="992" y="47"/>
                  <a:pt x="915" y="0"/>
                  <a:pt x="915" y="0"/>
                </a:cubicBezTo>
                <a:cubicBezTo>
                  <a:pt x="881" y="3"/>
                  <a:pt x="846" y="0"/>
                  <a:pt x="813" y="8"/>
                </a:cubicBezTo>
                <a:cubicBezTo>
                  <a:pt x="795" y="12"/>
                  <a:pt x="784" y="33"/>
                  <a:pt x="766" y="39"/>
                </a:cubicBezTo>
                <a:cubicBezTo>
                  <a:pt x="711" y="93"/>
                  <a:pt x="736" y="73"/>
                  <a:pt x="695" y="102"/>
                </a:cubicBezTo>
                <a:cubicBezTo>
                  <a:pt x="679" y="126"/>
                  <a:pt x="671" y="149"/>
                  <a:pt x="655" y="173"/>
                </a:cubicBezTo>
                <a:cubicBezTo>
                  <a:pt x="644" y="205"/>
                  <a:pt x="634" y="236"/>
                  <a:pt x="624" y="268"/>
                </a:cubicBezTo>
                <a:cubicBezTo>
                  <a:pt x="619" y="284"/>
                  <a:pt x="608" y="315"/>
                  <a:pt x="608" y="315"/>
                </a:cubicBezTo>
                <a:cubicBezTo>
                  <a:pt x="596" y="384"/>
                  <a:pt x="581" y="433"/>
                  <a:pt x="521" y="473"/>
                </a:cubicBezTo>
                <a:cubicBezTo>
                  <a:pt x="521" y="473"/>
                  <a:pt x="492" y="524"/>
                  <a:pt x="481" y="513"/>
                </a:cubicBezTo>
                <a:cubicBezTo>
                  <a:pt x="470" y="502"/>
                  <a:pt x="521" y="473"/>
                  <a:pt x="521" y="473"/>
                </a:cubicBezTo>
                <a:cubicBezTo>
                  <a:pt x="532" y="457"/>
                  <a:pt x="542" y="442"/>
                  <a:pt x="553" y="426"/>
                </a:cubicBezTo>
                <a:cubicBezTo>
                  <a:pt x="558" y="419"/>
                  <a:pt x="549" y="442"/>
                  <a:pt x="545" y="449"/>
                </a:cubicBezTo>
                <a:cubicBezTo>
                  <a:pt x="541" y="458"/>
                  <a:pt x="536" y="467"/>
                  <a:pt x="529" y="473"/>
                </a:cubicBezTo>
                <a:cubicBezTo>
                  <a:pt x="507" y="492"/>
                  <a:pt x="448" y="508"/>
                  <a:pt x="466" y="54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539" name="Text Box 15"/>
          <p:cNvSpPr txBox="1">
            <a:spLocks noChangeArrowheads="1"/>
          </p:cNvSpPr>
          <p:nvPr/>
        </p:nvSpPr>
        <p:spPr bwMode="auto">
          <a:xfrm>
            <a:off x="533400" y="4572000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Thyroid</a:t>
            </a:r>
          </a:p>
        </p:txBody>
      </p:sp>
      <p:sp>
        <p:nvSpPr>
          <p:cNvPr id="22540" name="Text Box 16"/>
          <p:cNvSpPr txBox="1">
            <a:spLocks noChangeArrowheads="1"/>
          </p:cNvSpPr>
          <p:nvPr/>
        </p:nvSpPr>
        <p:spPr bwMode="auto">
          <a:xfrm>
            <a:off x="1905000" y="3124200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sz="2800"/>
          </a:p>
        </p:txBody>
      </p:sp>
      <p:sp>
        <p:nvSpPr>
          <p:cNvPr id="22541" name="Text Box 17"/>
          <p:cNvSpPr txBox="1">
            <a:spLocks noChangeArrowheads="1"/>
          </p:cNvSpPr>
          <p:nvPr/>
        </p:nvSpPr>
        <p:spPr bwMode="auto">
          <a:xfrm>
            <a:off x="2916238" y="1628775"/>
            <a:ext cx="13684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TSH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   +</a:t>
            </a:r>
          </a:p>
        </p:txBody>
      </p:sp>
      <p:cxnSp>
        <p:nvCxnSpPr>
          <p:cNvPr id="22542" name="AutoShape 21"/>
          <p:cNvCxnSpPr>
            <a:cxnSpLocks noChangeShapeType="1"/>
            <a:stCxn id="22538" idx="14"/>
          </p:cNvCxnSpPr>
          <p:nvPr/>
        </p:nvCxnSpPr>
        <p:spPr bwMode="auto">
          <a:xfrm rot="16200000" flipH="1">
            <a:off x="3271044" y="4871244"/>
            <a:ext cx="976312" cy="1930400"/>
          </a:xfrm>
          <a:prstGeom prst="bentConnector2">
            <a:avLst/>
          </a:prstGeom>
          <a:noFill/>
          <a:ln w="38100">
            <a:solidFill>
              <a:srgbClr val="FF66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3" name="AutoShape 23"/>
          <p:cNvCxnSpPr>
            <a:cxnSpLocks noChangeShapeType="1"/>
          </p:cNvCxnSpPr>
          <p:nvPr/>
        </p:nvCxnSpPr>
        <p:spPr bwMode="auto">
          <a:xfrm rot="16200000" flipH="1">
            <a:off x="3536950" y="4692650"/>
            <a:ext cx="781050" cy="1454150"/>
          </a:xfrm>
          <a:prstGeom prst="bentConnector2">
            <a:avLst/>
          </a:prstGeom>
          <a:noFill/>
          <a:ln w="38100">
            <a:solidFill>
              <a:srgbClr val="FF66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4" name="Text Box 24"/>
          <p:cNvSpPr txBox="1">
            <a:spLocks noChangeArrowheads="1"/>
          </p:cNvSpPr>
          <p:nvPr/>
        </p:nvSpPr>
        <p:spPr bwMode="auto">
          <a:xfrm>
            <a:off x="4800600" y="61722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T4</a:t>
            </a:r>
          </a:p>
        </p:txBody>
      </p:sp>
      <p:sp>
        <p:nvSpPr>
          <p:cNvPr id="22545" name="Text Box 25"/>
          <p:cNvSpPr txBox="1">
            <a:spLocks noChangeArrowheads="1"/>
          </p:cNvSpPr>
          <p:nvPr/>
        </p:nvSpPr>
        <p:spPr bwMode="auto">
          <a:xfrm>
            <a:off x="4800600" y="5638800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T3</a:t>
            </a:r>
          </a:p>
        </p:txBody>
      </p:sp>
      <p:sp>
        <p:nvSpPr>
          <p:cNvPr id="22546" name="Text Box 27"/>
          <p:cNvSpPr txBox="1">
            <a:spLocks noChangeArrowheads="1"/>
          </p:cNvSpPr>
          <p:nvPr/>
        </p:nvSpPr>
        <p:spPr bwMode="auto">
          <a:xfrm>
            <a:off x="5486400" y="5638800"/>
            <a:ext cx="533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/>
              <a:t>}</a:t>
            </a:r>
          </a:p>
        </p:txBody>
      </p:sp>
      <p:sp>
        <p:nvSpPr>
          <p:cNvPr id="22547" name="Text Box 30"/>
          <p:cNvSpPr txBox="1">
            <a:spLocks noChangeArrowheads="1"/>
          </p:cNvSpPr>
          <p:nvPr/>
        </p:nvSpPr>
        <p:spPr bwMode="auto">
          <a:xfrm>
            <a:off x="5791200" y="2438400"/>
            <a:ext cx="76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-</a:t>
            </a:r>
          </a:p>
        </p:txBody>
      </p:sp>
      <p:sp>
        <p:nvSpPr>
          <p:cNvPr id="22548" name="Line 34"/>
          <p:cNvSpPr>
            <a:spLocks noChangeShapeType="1"/>
          </p:cNvSpPr>
          <p:nvPr/>
        </p:nvSpPr>
        <p:spPr bwMode="auto">
          <a:xfrm>
            <a:off x="5867400" y="6096000"/>
            <a:ext cx="15240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9" name="Line 35"/>
          <p:cNvSpPr>
            <a:spLocks noChangeShapeType="1"/>
          </p:cNvSpPr>
          <p:nvPr/>
        </p:nvSpPr>
        <p:spPr bwMode="auto">
          <a:xfrm flipV="1">
            <a:off x="7391400" y="457200"/>
            <a:ext cx="0" cy="56388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0" name="Line 37"/>
          <p:cNvSpPr>
            <a:spLocks noChangeShapeType="1"/>
          </p:cNvSpPr>
          <p:nvPr/>
        </p:nvSpPr>
        <p:spPr bwMode="auto">
          <a:xfrm flipH="1">
            <a:off x="4038600" y="2667000"/>
            <a:ext cx="33528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1" name="Line 39"/>
          <p:cNvSpPr>
            <a:spLocks noChangeShapeType="1"/>
          </p:cNvSpPr>
          <p:nvPr/>
        </p:nvSpPr>
        <p:spPr bwMode="auto">
          <a:xfrm flipH="1">
            <a:off x="4114800" y="457200"/>
            <a:ext cx="32766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2" name="Text Box 40"/>
          <p:cNvSpPr txBox="1">
            <a:spLocks noChangeArrowheads="1"/>
          </p:cNvSpPr>
          <p:nvPr/>
        </p:nvSpPr>
        <p:spPr bwMode="auto">
          <a:xfrm>
            <a:off x="5791200" y="228600"/>
            <a:ext cx="99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-</a:t>
            </a:r>
          </a:p>
        </p:txBody>
      </p:sp>
      <p:sp>
        <p:nvSpPr>
          <p:cNvPr id="22553" name="TextBox 24"/>
          <p:cNvSpPr txBox="1">
            <a:spLocks noChangeArrowheads="1"/>
          </p:cNvSpPr>
          <p:nvPr/>
        </p:nvSpPr>
        <p:spPr bwMode="auto">
          <a:xfrm>
            <a:off x="142875" y="6500813"/>
            <a:ext cx="4714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GB" sz="2000"/>
              <a:t>H-P-Thyroid axis- Homeostasis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066800"/>
          </a:xfrm>
        </p:spPr>
        <p:txBody>
          <a:bodyPr/>
          <a:lstStyle/>
          <a:p>
            <a:r>
              <a:rPr lang="en-US" sz="4800" b="1" smtClean="0">
                <a:solidFill>
                  <a:srgbClr val="FFFF00"/>
                </a:solidFill>
                <a:latin typeface="Times New Roman" pitchFamily="18" charset="0"/>
              </a:rPr>
              <a:t>Feedback relationships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r>
              <a:rPr lang="en-US" sz="2800" smtClean="0">
                <a:solidFill>
                  <a:schemeClr val="bg1"/>
                </a:solidFill>
                <a:latin typeface="Arial" charset="0"/>
                <a:cs typeface="Arial" charset="0"/>
              </a:rPr>
              <a:t>Feedback relationship reason why need both simultaneous assessment of stimulatory (eg pituitary hormone) and peripheral hormone analysis for assessment of endocrine status </a:t>
            </a:r>
          </a:p>
          <a:p>
            <a:endParaRPr lang="en-US" sz="280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endParaRPr lang="en-US" sz="280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r>
              <a:rPr lang="en-US" sz="2800" smtClean="0">
                <a:solidFill>
                  <a:schemeClr val="bg1"/>
                </a:solidFill>
                <a:latin typeface="Arial" charset="0"/>
                <a:cs typeface="Arial" charset="0"/>
              </a:rPr>
              <a:t>In endocrine dysfunction-Indicates where problem lies</a:t>
            </a:r>
          </a:p>
          <a:p>
            <a:endParaRPr lang="en-US" sz="2800" b="1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buFontTx/>
              <a:buNone/>
            </a:pPr>
            <a:endParaRPr lang="en-US" sz="2800" b="1" smtClean="0">
              <a:solidFill>
                <a:schemeClr val="bg1"/>
              </a:solidFill>
              <a:latin typeface="Times New Roman" pitchFamily="18" charset="0"/>
            </a:endParaRPr>
          </a:p>
          <a:p>
            <a:pPr lvl="1"/>
            <a:endParaRPr lang="en-US" sz="2000" b="1" smtClean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810750" cy="838200"/>
          </a:xfrm>
        </p:spPr>
        <p:txBody>
          <a:bodyPr/>
          <a:lstStyle/>
          <a:p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</a:rPr>
              <a:t>Feedback relationships</a:t>
            </a:r>
            <a:r>
              <a:rPr lang="en-US" sz="2800" b="1" smtClean="0">
                <a:solidFill>
                  <a:srgbClr val="00FF00"/>
                </a:solidFill>
                <a:latin typeface="Times New Roman" pitchFamily="18" charset="0"/>
              </a:rPr>
              <a:t>-</a:t>
            </a:r>
            <a:r>
              <a:rPr lang="en-US" sz="2800" b="1" u="sng" smtClean="0">
                <a:solidFill>
                  <a:srgbClr val="00FF00"/>
                </a:solidFill>
                <a:latin typeface="Times New Roman" pitchFamily="18" charset="0"/>
              </a:rPr>
              <a:t>Gland hypofunction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sz="2800" b="1" u="sng" smtClean="0">
                <a:solidFill>
                  <a:schemeClr val="bg1"/>
                </a:solidFill>
                <a:latin typeface="Times New Roman" pitchFamily="18" charset="0"/>
              </a:rPr>
              <a:t>Peripheral gland failure (Primary) </a:t>
            </a:r>
          </a:p>
          <a:p>
            <a:pPr lvl="1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</a:rPr>
              <a:t>Low peripheral hormone</a:t>
            </a:r>
          </a:p>
          <a:p>
            <a:pPr lvl="1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</a:rPr>
              <a:t>High stimulatory/trophic</a:t>
            </a:r>
          </a:p>
          <a:p>
            <a:pPr lvl="1"/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Eg; </a:t>
            </a: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</a:t>
            </a: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 T3/T4 with </a:t>
            </a: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</a:t>
            </a: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 TSH (1</a:t>
            </a:r>
            <a:r>
              <a:rPr lang="en-US" sz="2000" b="1" baseline="30000" smtClean="0">
                <a:solidFill>
                  <a:srgbClr val="FFFF00"/>
                </a:solidFill>
                <a:latin typeface="Times New Roman" pitchFamily="18" charset="0"/>
              </a:rPr>
              <a:t>0</a:t>
            </a: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 hypothyroidism)</a:t>
            </a:r>
          </a:p>
          <a:p>
            <a:pPr lvl="2">
              <a:buFontTx/>
              <a:buNone/>
            </a:pP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	</a:t>
            </a:r>
            <a:r>
              <a:rPr lang="en-US" sz="1800" b="1" smtClean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</a:t>
            </a: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 E2 with </a:t>
            </a:r>
            <a:r>
              <a:rPr lang="en-US" sz="1800" b="1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1800" b="1" smtClean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</a:t>
            </a: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 FSH/LH (</a:t>
            </a:r>
            <a:r>
              <a:rPr lang="en-US" sz="1800" b="1" smtClean="0">
                <a:solidFill>
                  <a:srgbClr val="FFFF00"/>
                </a:solidFill>
                <a:latin typeface="Times New Roman" pitchFamily="18" charset="0"/>
              </a:rPr>
              <a:t>1</a:t>
            </a:r>
            <a:r>
              <a:rPr lang="en-US" sz="1800" b="1" baseline="30000" smtClean="0">
                <a:solidFill>
                  <a:srgbClr val="FFFF00"/>
                </a:solidFill>
                <a:latin typeface="Times New Roman" pitchFamily="18" charset="0"/>
              </a:rPr>
              <a:t>0 </a:t>
            </a: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hypogonadism</a:t>
            </a: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</a:rPr>
              <a:t>)</a:t>
            </a:r>
          </a:p>
          <a:p>
            <a:pPr lvl="2">
              <a:buFontTx/>
              <a:buNone/>
            </a:pPr>
            <a:endParaRPr lang="en-US" sz="2000" b="1" smtClean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n-US" sz="2400" b="1" u="sng" smtClean="0">
                <a:solidFill>
                  <a:schemeClr val="bg1"/>
                </a:solidFill>
                <a:latin typeface="Times New Roman" pitchFamily="18" charset="0"/>
              </a:rPr>
              <a:t>Pituitary Gland failure (Secondary)</a:t>
            </a:r>
          </a:p>
          <a:p>
            <a:pPr>
              <a:buFontTx/>
              <a:buNone/>
            </a:pPr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</a:rPr>
              <a:t> 	-Low stimulatory (pit) hormone</a:t>
            </a:r>
          </a:p>
          <a:p>
            <a:pPr lvl="1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</a:rPr>
              <a:t>Low peripheral hormone</a:t>
            </a:r>
          </a:p>
          <a:p>
            <a:pPr lvl="1"/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</a:rPr>
              <a:t>Eg; 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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</a:rPr>
              <a:t> TSH with 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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</a:rPr>
              <a:t> T4/T3 (2</a:t>
            </a:r>
            <a:r>
              <a:rPr lang="en-US" sz="2400" b="1" baseline="30000" smtClean="0">
                <a:solidFill>
                  <a:srgbClr val="FFFF00"/>
                </a:solidFill>
                <a:latin typeface="Times New Roman" pitchFamily="18" charset="0"/>
              </a:rPr>
              <a:t>0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</a:rPr>
              <a:t> hypothyroidism )</a:t>
            </a:r>
          </a:p>
          <a:p>
            <a:pPr lvl="1"/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</a:rPr>
              <a:t>	 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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</a:rPr>
              <a:t> FSH/LH with 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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</a:rPr>
              <a:t> E2/testosterone (2</a:t>
            </a:r>
            <a:r>
              <a:rPr lang="en-US" sz="2400" b="1" baseline="30000" smtClean="0">
                <a:solidFill>
                  <a:srgbClr val="FFFF00"/>
                </a:solidFill>
                <a:latin typeface="Times New Roman" pitchFamily="18" charset="0"/>
              </a:rPr>
              <a:t>0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</a:rPr>
              <a:t> hypogonadism) </a:t>
            </a:r>
          </a:p>
          <a:p>
            <a:endParaRPr lang="en-US" sz="2800" b="1" smtClean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reeform 2"/>
          <p:cNvSpPr>
            <a:spLocks/>
          </p:cNvSpPr>
          <p:nvPr/>
        </p:nvSpPr>
        <p:spPr bwMode="auto">
          <a:xfrm>
            <a:off x="2655888" y="300038"/>
            <a:ext cx="3068637" cy="2425700"/>
          </a:xfrm>
          <a:custGeom>
            <a:avLst/>
            <a:gdLst>
              <a:gd name="T0" fmla="*/ 2147483647 w 1933"/>
              <a:gd name="T1" fmla="*/ 0 h 1528"/>
              <a:gd name="T2" fmla="*/ 2147483647 w 1933"/>
              <a:gd name="T3" fmla="*/ 2147483647 h 1528"/>
              <a:gd name="T4" fmla="*/ 2147483647 w 1933"/>
              <a:gd name="T5" fmla="*/ 2147483647 h 1528"/>
              <a:gd name="T6" fmla="*/ 2147483647 w 1933"/>
              <a:gd name="T7" fmla="*/ 2147483647 h 1528"/>
              <a:gd name="T8" fmla="*/ 2147483647 w 1933"/>
              <a:gd name="T9" fmla="*/ 2147483647 h 1528"/>
              <a:gd name="T10" fmla="*/ 2147483647 w 1933"/>
              <a:gd name="T11" fmla="*/ 2147483647 h 1528"/>
              <a:gd name="T12" fmla="*/ 2147483647 w 1933"/>
              <a:gd name="T13" fmla="*/ 2147483647 h 1528"/>
              <a:gd name="T14" fmla="*/ 2147483647 w 1933"/>
              <a:gd name="T15" fmla="*/ 2147483647 h 1528"/>
              <a:gd name="T16" fmla="*/ 2147483647 w 1933"/>
              <a:gd name="T17" fmla="*/ 2147483647 h 1528"/>
              <a:gd name="T18" fmla="*/ 2147483647 w 1933"/>
              <a:gd name="T19" fmla="*/ 2147483647 h 1528"/>
              <a:gd name="T20" fmla="*/ 2147483647 w 1933"/>
              <a:gd name="T21" fmla="*/ 2147483647 h 1528"/>
              <a:gd name="T22" fmla="*/ 0 w 1933"/>
              <a:gd name="T23" fmla="*/ 2147483647 h 1528"/>
              <a:gd name="T24" fmla="*/ 2147483647 w 1933"/>
              <a:gd name="T25" fmla="*/ 2147483647 h 1528"/>
              <a:gd name="T26" fmla="*/ 2147483647 w 1933"/>
              <a:gd name="T27" fmla="*/ 2147483647 h 1528"/>
              <a:gd name="T28" fmla="*/ 2147483647 w 1933"/>
              <a:gd name="T29" fmla="*/ 2147483647 h 1528"/>
              <a:gd name="T30" fmla="*/ 2147483647 w 1933"/>
              <a:gd name="T31" fmla="*/ 2147483647 h 1528"/>
              <a:gd name="T32" fmla="*/ 2147483647 w 1933"/>
              <a:gd name="T33" fmla="*/ 2147483647 h 1528"/>
              <a:gd name="T34" fmla="*/ 2147483647 w 1933"/>
              <a:gd name="T35" fmla="*/ 2147483647 h 1528"/>
              <a:gd name="T36" fmla="*/ 2147483647 w 1933"/>
              <a:gd name="T37" fmla="*/ 2147483647 h 1528"/>
              <a:gd name="T38" fmla="*/ 2147483647 w 1933"/>
              <a:gd name="T39" fmla="*/ 2147483647 h 1528"/>
              <a:gd name="T40" fmla="*/ 2147483647 w 1933"/>
              <a:gd name="T41" fmla="*/ 2147483647 h 1528"/>
              <a:gd name="T42" fmla="*/ 2147483647 w 1933"/>
              <a:gd name="T43" fmla="*/ 2147483647 h 1528"/>
              <a:gd name="T44" fmla="*/ 2147483647 w 1933"/>
              <a:gd name="T45" fmla="*/ 2147483647 h 1528"/>
              <a:gd name="T46" fmla="*/ 2147483647 w 1933"/>
              <a:gd name="T47" fmla="*/ 2147483647 h 1528"/>
              <a:gd name="T48" fmla="*/ 2147483647 w 1933"/>
              <a:gd name="T49" fmla="*/ 2147483647 h 1528"/>
              <a:gd name="T50" fmla="*/ 2147483647 w 1933"/>
              <a:gd name="T51" fmla="*/ 2147483647 h 1528"/>
              <a:gd name="T52" fmla="*/ 2147483647 w 1933"/>
              <a:gd name="T53" fmla="*/ 2147483647 h 1528"/>
              <a:gd name="T54" fmla="*/ 2147483647 w 1933"/>
              <a:gd name="T55" fmla="*/ 2147483647 h 1528"/>
              <a:gd name="T56" fmla="*/ 2147483647 w 1933"/>
              <a:gd name="T57" fmla="*/ 2147483647 h 1528"/>
              <a:gd name="T58" fmla="*/ 2147483647 w 1933"/>
              <a:gd name="T59" fmla="*/ 2147483647 h 1528"/>
              <a:gd name="T60" fmla="*/ 2147483647 w 1933"/>
              <a:gd name="T61" fmla="*/ 2147483647 h 1528"/>
              <a:gd name="T62" fmla="*/ 2147483647 w 1933"/>
              <a:gd name="T63" fmla="*/ 2147483647 h 1528"/>
              <a:gd name="T64" fmla="*/ 2147483647 w 1933"/>
              <a:gd name="T65" fmla="*/ 2147483647 h 1528"/>
              <a:gd name="T66" fmla="*/ 2147483647 w 1933"/>
              <a:gd name="T67" fmla="*/ 2147483647 h 1528"/>
              <a:gd name="T68" fmla="*/ 2147483647 w 1933"/>
              <a:gd name="T69" fmla="*/ 2147483647 h 1528"/>
              <a:gd name="T70" fmla="*/ 2147483647 w 1933"/>
              <a:gd name="T71" fmla="*/ 2147483647 h 1528"/>
              <a:gd name="T72" fmla="*/ 2147483647 w 1933"/>
              <a:gd name="T73" fmla="*/ 2147483647 h 1528"/>
              <a:gd name="T74" fmla="*/ 2147483647 w 1933"/>
              <a:gd name="T75" fmla="*/ 2147483647 h 1528"/>
              <a:gd name="T76" fmla="*/ 2147483647 w 1933"/>
              <a:gd name="T77" fmla="*/ 2147483647 h 1528"/>
              <a:gd name="T78" fmla="*/ 2147483647 w 1933"/>
              <a:gd name="T79" fmla="*/ 0 h 1528"/>
              <a:gd name="T80" fmla="*/ 2147483647 w 1933"/>
              <a:gd name="T81" fmla="*/ 2147483647 h 1528"/>
              <a:gd name="T82" fmla="*/ 2147483647 w 1933"/>
              <a:gd name="T83" fmla="*/ 2147483647 h 152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933"/>
              <a:gd name="T127" fmla="*/ 0 h 1528"/>
              <a:gd name="T128" fmla="*/ 1933 w 1933"/>
              <a:gd name="T129" fmla="*/ 1528 h 1528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933" h="1528">
                <a:moveTo>
                  <a:pt x="686" y="0"/>
                </a:moveTo>
                <a:cubicBezTo>
                  <a:pt x="676" y="3"/>
                  <a:pt x="665" y="5"/>
                  <a:pt x="655" y="8"/>
                </a:cubicBezTo>
                <a:cubicBezTo>
                  <a:pt x="639" y="13"/>
                  <a:pt x="607" y="24"/>
                  <a:pt x="607" y="24"/>
                </a:cubicBezTo>
                <a:cubicBezTo>
                  <a:pt x="575" y="13"/>
                  <a:pt x="586" y="12"/>
                  <a:pt x="544" y="24"/>
                </a:cubicBezTo>
                <a:cubicBezTo>
                  <a:pt x="461" y="47"/>
                  <a:pt x="452" y="101"/>
                  <a:pt x="386" y="142"/>
                </a:cubicBezTo>
                <a:cubicBezTo>
                  <a:pt x="364" y="178"/>
                  <a:pt x="326" y="196"/>
                  <a:pt x="292" y="221"/>
                </a:cubicBezTo>
                <a:cubicBezTo>
                  <a:pt x="287" y="229"/>
                  <a:pt x="283" y="239"/>
                  <a:pt x="276" y="245"/>
                </a:cubicBezTo>
                <a:cubicBezTo>
                  <a:pt x="262" y="258"/>
                  <a:pt x="229" y="277"/>
                  <a:pt x="229" y="277"/>
                </a:cubicBezTo>
                <a:cubicBezTo>
                  <a:pt x="212" y="302"/>
                  <a:pt x="175" y="339"/>
                  <a:pt x="150" y="355"/>
                </a:cubicBezTo>
                <a:cubicBezTo>
                  <a:pt x="128" y="388"/>
                  <a:pt x="75" y="439"/>
                  <a:pt x="63" y="474"/>
                </a:cubicBezTo>
                <a:cubicBezTo>
                  <a:pt x="46" y="524"/>
                  <a:pt x="31" y="573"/>
                  <a:pt x="16" y="624"/>
                </a:cubicBezTo>
                <a:cubicBezTo>
                  <a:pt x="10" y="665"/>
                  <a:pt x="0" y="727"/>
                  <a:pt x="0" y="766"/>
                </a:cubicBezTo>
                <a:cubicBezTo>
                  <a:pt x="0" y="903"/>
                  <a:pt x="3" y="1039"/>
                  <a:pt x="8" y="1176"/>
                </a:cubicBezTo>
                <a:cubicBezTo>
                  <a:pt x="10" y="1232"/>
                  <a:pt x="44" y="1316"/>
                  <a:pt x="79" y="1358"/>
                </a:cubicBezTo>
                <a:cubicBezTo>
                  <a:pt x="99" y="1383"/>
                  <a:pt x="211" y="1409"/>
                  <a:pt x="244" y="1421"/>
                </a:cubicBezTo>
                <a:cubicBezTo>
                  <a:pt x="290" y="1438"/>
                  <a:pt x="332" y="1460"/>
                  <a:pt x="379" y="1476"/>
                </a:cubicBezTo>
                <a:cubicBezTo>
                  <a:pt x="456" y="1502"/>
                  <a:pt x="577" y="1497"/>
                  <a:pt x="647" y="1500"/>
                </a:cubicBezTo>
                <a:cubicBezTo>
                  <a:pt x="893" y="1528"/>
                  <a:pt x="736" y="1516"/>
                  <a:pt x="1120" y="1507"/>
                </a:cubicBezTo>
                <a:cubicBezTo>
                  <a:pt x="1154" y="1505"/>
                  <a:pt x="1189" y="1504"/>
                  <a:pt x="1223" y="1500"/>
                </a:cubicBezTo>
                <a:cubicBezTo>
                  <a:pt x="1250" y="1497"/>
                  <a:pt x="1302" y="1484"/>
                  <a:pt x="1302" y="1484"/>
                </a:cubicBezTo>
                <a:cubicBezTo>
                  <a:pt x="1383" y="1451"/>
                  <a:pt x="1472" y="1419"/>
                  <a:pt x="1531" y="1350"/>
                </a:cubicBezTo>
                <a:cubicBezTo>
                  <a:pt x="1550" y="1327"/>
                  <a:pt x="1547" y="1315"/>
                  <a:pt x="1562" y="1287"/>
                </a:cubicBezTo>
                <a:cubicBezTo>
                  <a:pt x="1576" y="1260"/>
                  <a:pt x="1609" y="1208"/>
                  <a:pt x="1609" y="1208"/>
                </a:cubicBezTo>
                <a:cubicBezTo>
                  <a:pt x="1627" y="1118"/>
                  <a:pt x="1618" y="1155"/>
                  <a:pt x="1633" y="1097"/>
                </a:cubicBezTo>
                <a:cubicBezTo>
                  <a:pt x="1626" y="951"/>
                  <a:pt x="1651" y="942"/>
                  <a:pt x="1554" y="876"/>
                </a:cubicBezTo>
                <a:cubicBezTo>
                  <a:pt x="1525" y="856"/>
                  <a:pt x="1486" y="835"/>
                  <a:pt x="1452" y="821"/>
                </a:cubicBezTo>
                <a:cubicBezTo>
                  <a:pt x="1436" y="815"/>
                  <a:pt x="1404" y="805"/>
                  <a:pt x="1404" y="805"/>
                </a:cubicBezTo>
                <a:cubicBezTo>
                  <a:pt x="1373" y="784"/>
                  <a:pt x="1315" y="759"/>
                  <a:pt x="1278" y="750"/>
                </a:cubicBezTo>
                <a:cubicBezTo>
                  <a:pt x="1250" y="731"/>
                  <a:pt x="1229" y="731"/>
                  <a:pt x="1199" y="718"/>
                </a:cubicBezTo>
                <a:cubicBezTo>
                  <a:pt x="1123" y="687"/>
                  <a:pt x="1061" y="645"/>
                  <a:pt x="994" y="600"/>
                </a:cubicBezTo>
                <a:cubicBezTo>
                  <a:pt x="983" y="583"/>
                  <a:pt x="956" y="573"/>
                  <a:pt x="955" y="553"/>
                </a:cubicBezTo>
                <a:cubicBezTo>
                  <a:pt x="950" y="485"/>
                  <a:pt x="952" y="416"/>
                  <a:pt x="962" y="348"/>
                </a:cubicBezTo>
                <a:cubicBezTo>
                  <a:pt x="971" y="291"/>
                  <a:pt x="1047" y="254"/>
                  <a:pt x="1089" y="229"/>
                </a:cubicBezTo>
                <a:cubicBezTo>
                  <a:pt x="1112" y="216"/>
                  <a:pt x="1137" y="190"/>
                  <a:pt x="1160" y="182"/>
                </a:cubicBezTo>
                <a:cubicBezTo>
                  <a:pt x="1216" y="163"/>
                  <a:pt x="1272" y="130"/>
                  <a:pt x="1325" y="103"/>
                </a:cubicBezTo>
                <a:cubicBezTo>
                  <a:pt x="1333" y="108"/>
                  <a:pt x="1339" y="118"/>
                  <a:pt x="1349" y="119"/>
                </a:cubicBezTo>
                <a:cubicBezTo>
                  <a:pt x="1376" y="122"/>
                  <a:pt x="1398" y="105"/>
                  <a:pt x="1420" y="95"/>
                </a:cubicBezTo>
                <a:cubicBezTo>
                  <a:pt x="1464" y="76"/>
                  <a:pt x="1510" y="59"/>
                  <a:pt x="1554" y="40"/>
                </a:cubicBezTo>
                <a:cubicBezTo>
                  <a:pt x="1630" y="7"/>
                  <a:pt x="1534" y="41"/>
                  <a:pt x="1633" y="8"/>
                </a:cubicBezTo>
                <a:cubicBezTo>
                  <a:pt x="1641" y="5"/>
                  <a:pt x="1657" y="0"/>
                  <a:pt x="1657" y="0"/>
                </a:cubicBezTo>
                <a:cubicBezTo>
                  <a:pt x="1906" y="8"/>
                  <a:pt x="1814" y="8"/>
                  <a:pt x="1933" y="8"/>
                </a:cubicBezTo>
                <a:lnTo>
                  <a:pt x="1879" y="3"/>
                </a:ln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03" name="Freeform 3"/>
          <p:cNvSpPr>
            <a:spLocks/>
          </p:cNvSpPr>
          <p:nvPr/>
        </p:nvSpPr>
        <p:spPr bwMode="auto">
          <a:xfrm>
            <a:off x="3970338" y="263525"/>
            <a:ext cx="768350" cy="2379663"/>
          </a:xfrm>
          <a:custGeom>
            <a:avLst/>
            <a:gdLst>
              <a:gd name="T0" fmla="*/ 2147483647 w 484"/>
              <a:gd name="T1" fmla="*/ 2147483647 h 1499"/>
              <a:gd name="T2" fmla="*/ 2147483647 w 484"/>
              <a:gd name="T3" fmla="*/ 2147483647 h 1499"/>
              <a:gd name="T4" fmla="*/ 2147483647 w 484"/>
              <a:gd name="T5" fmla="*/ 2147483647 h 1499"/>
              <a:gd name="T6" fmla="*/ 2147483647 w 484"/>
              <a:gd name="T7" fmla="*/ 2147483647 h 1499"/>
              <a:gd name="T8" fmla="*/ 2147483647 w 484"/>
              <a:gd name="T9" fmla="*/ 2147483647 h 1499"/>
              <a:gd name="T10" fmla="*/ 2147483647 w 484"/>
              <a:gd name="T11" fmla="*/ 2147483647 h 1499"/>
              <a:gd name="T12" fmla="*/ 2147483647 w 484"/>
              <a:gd name="T13" fmla="*/ 2147483647 h 1499"/>
              <a:gd name="T14" fmla="*/ 2147483647 w 484"/>
              <a:gd name="T15" fmla="*/ 2147483647 h 1499"/>
              <a:gd name="T16" fmla="*/ 2147483647 w 484"/>
              <a:gd name="T17" fmla="*/ 2147483647 h 1499"/>
              <a:gd name="T18" fmla="*/ 2147483647 w 484"/>
              <a:gd name="T19" fmla="*/ 2147483647 h 1499"/>
              <a:gd name="T20" fmla="*/ 0 w 484"/>
              <a:gd name="T21" fmla="*/ 2147483647 h 1499"/>
              <a:gd name="T22" fmla="*/ 2147483647 w 484"/>
              <a:gd name="T23" fmla="*/ 2147483647 h 1499"/>
              <a:gd name="T24" fmla="*/ 2147483647 w 484"/>
              <a:gd name="T25" fmla="*/ 0 h 149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84"/>
              <a:gd name="T40" fmla="*/ 0 h 1499"/>
              <a:gd name="T41" fmla="*/ 484 w 484"/>
              <a:gd name="T42" fmla="*/ 1499 h 149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84" h="1499">
                <a:moveTo>
                  <a:pt x="466" y="1499"/>
                </a:moveTo>
                <a:cubicBezTo>
                  <a:pt x="484" y="1446"/>
                  <a:pt x="443" y="1473"/>
                  <a:pt x="403" y="1459"/>
                </a:cubicBezTo>
                <a:cubicBezTo>
                  <a:pt x="379" y="1436"/>
                  <a:pt x="351" y="1416"/>
                  <a:pt x="332" y="1388"/>
                </a:cubicBezTo>
                <a:cubicBezTo>
                  <a:pt x="300" y="1340"/>
                  <a:pt x="276" y="1294"/>
                  <a:pt x="245" y="1246"/>
                </a:cubicBezTo>
                <a:cubicBezTo>
                  <a:pt x="215" y="1199"/>
                  <a:pt x="212" y="1148"/>
                  <a:pt x="182" y="1104"/>
                </a:cubicBezTo>
                <a:cubicBezTo>
                  <a:pt x="165" y="1037"/>
                  <a:pt x="186" y="1109"/>
                  <a:pt x="158" y="1041"/>
                </a:cubicBezTo>
                <a:cubicBezTo>
                  <a:pt x="145" y="1009"/>
                  <a:pt x="141" y="971"/>
                  <a:pt x="127" y="939"/>
                </a:cubicBezTo>
                <a:cubicBezTo>
                  <a:pt x="107" y="896"/>
                  <a:pt x="82" y="844"/>
                  <a:pt x="55" y="805"/>
                </a:cubicBezTo>
                <a:cubicBezTo>
                  <a:pt x="43" y="764"/>
                  <a:pt x="52" y="792"/>
                  <a:pt x="32" y="734"/>
                </a:cubicBezTo>
                <a:cubicBezTo>
                  <a:pt x="29" y="726"/>
                  <a:pt x="24" y="710"/>
                  <a:pt x="24" y="710"/>
                </a:cubicBezTo>
                <a:cubicBezTo>
                  <a:pt x="18" y="618"/>
                  <a:pt x="7" y="534"/>
                  <a:pt x="0" y="442"/>
                </a:cubicBezTo>
                <a:cubicBezTo>
                  <a:pt x="3" y="358"/>
                  <a:pt x="4" y="273"/>
                  <a:pt x="8" y="189"/>
                </a:cubicBezTo>
                <a:cubicBezTo>
                  <a:pt x="11" y="126"/>
                  <a:pt x="32" y="63"/>
                  <a:pt x="32" y="0"/>
                </a:cubicBez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28600" y="533400"/>
            <a:ext cx="274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Times New Roman" pitchFamily="18" charset="0"/>
              </a:rPr>
              <a:t>Hypothalamus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81000" y="1981200"/>
            <a:ext cx="2057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Times New Roman" pitchFamily="18" charset="0"/>
              </a:rPr>
              <a:t>Pituitary</a:t>
            </a: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flipH="1">
            <a:off x="3429000" y="381000"/>
            <a:ext cx="381000" cy="14478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743200" y="838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+++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627313" y="1125538"/>
            <a:ext cx="17922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TRH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3200400" y="2286000"/>
            <a:ext cx="381000" cy="16764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10" name="Freeform 10"/>
          <p:cNvSpPr>
            <a:spLocks/>
          </p:cNvSpPr>
          <p:nvPr/>
        </p:nvSpPr>
        <p:spPr bwMode="auto">
          <a:xfrm>
            <a:off x="2379663" y="3921125"/>
            <a:ext cx="1600200" cy="1477963"/>
          </a:xfrm>
          <a:custGeom>
            <a:avLst/>
            <a:gdLst>
              <a:gd name="T0" fmla="*/ 2147483647 w 1008"/>
              <a:gd name="T1" fmla="*/ 2147483647 h 931"/>
              <a:gd name="T2" fmla="*/ 2147483647 w 1008"/>
              <a:gd name="T3" fmla="*/ 2147483647 h 931"/>
              <a:gd name="T4" fmla="*/ 2147483647 w 1008"/>
              <a:gd name="T5" fmla="*/ 2147483647 h 931"/>
              <a:gd name="T6" fmla="*/ 2147483647 w 1008"/>
              <a:gd name="T7" fmla="*/ 2147483647 h 931"/>
              <a:gd name="T8" fmla="*/ 2147483647 w 1008"/>
              <a:gd name="T9" fmla="*/ 2147483647 h 931"/>
              <a:gd name="T10" fmla="*/ 2147483647 w 1008"/>
              <a:gd name="T11" fmla="*/ 2147483647 h 931"/>
              <a:gd name="T12" fmla="*/ 2147483647 w 1008"/>
              <a:gd name="T13" fmla="*/ 2147483647 h 931"/>
              <a:gd name="T14" fmla="*/ 2147483647 w 1008"/>
              <a:gd name="T15" fmla="*/ 2147483647 h 931"/>
              <a:gd name="T16" fmla="*/ 2147483647 w 1008"/>
              <a:gd name="T17" fmla="*/ 2147483647 h 931"/>
              <a:gd name="T18" fmla="*/ 2147483647 w 1008"/>
              <a:gd name="T19" fmla="*/ 2147483647 h 931"/>
              <a:gd name="T20" fmla="*/ 0 w 1008"/>
              <a:gd name="T21" fmla="*/ 2147483647 h 931"/>
              <a:gd name="T22" fmla="*/ 2147483647 w 1008"/>
              <a:gd name="T23" fmla="*/ 2147483647 h 931"/>
              <a:gd name="T24" fmla="*/ 2147483647 w 1008"/>
              <a:gd name="T25" fmla="*/ 2147483647 h 931"/>
              <a:gd name="T26" fmla="*/ 2147483647 w 1008"/>
              <a:gd name="T27" fmla="*/ 2147483647 h 931"/>
              <a:gd name="T28" fmla="*/ 2147483647 w 1008"/>
              <a:gd name="T29" fmla="*/ 2147483647 h 931"/>
              <a:gd name="T30" fmla="*/ 2147483647 w 1008"/>
              <a:gd name="T31" fmla="*/ 2147483647 h 931"/>
              <a:gd name="T32" fmla="*/ 2147483647 w 1008"/>
              <a:gd name="T33" fmla="*/ 2147483647 h 931"/>
              <a:gd name="T34" fmla="*/ 2147483647 w 1008"/>
              <a:gd name="T35" fmla="*/ 2147483647 h 931"/>
              <a:gd name="T36" fmla="*/ 2147483647 w 1008"/>
              <a:gd name="T37" fmla="*/ 2147483647 h 931"/>
              <a:gd name="T38" fmla="*/ 2147483647 w 1008"/>
              <a:gd name="T39" fmla="*/ 2147483647 h 931"/>
              <a:gd name="T40" fmla="*/ 2147483647 w 1008"/>
              <a:gd name="T41" fmla="*/ 2147483647 h 931"/>
              <a:gd name="T42" fmla="*/ 2147483647 w 1008"/>
              <a:gd name="T43" fmla="*/ 2147483647 h 931"/>
              <a:gd name="T44" fmla="*/ 2147483647 w 1008"/>
              <a:gd name="T45" fmla="*/ 2147483647 h 931"/>
              <a:gd name="T46" fmla="*/ 2147483647 w 1008"/>
              <a:gd name="T47" fmla="*/ 0 h 931"/>
              <a:gd name="T48" fmla="*/ 2147483647 w 1008"/>
              <a:gd name="T49" fmla="*/ 2147483647 h 931"/>
              <a:gd name="T50" fmla="*/ 2147483647 w 1008"/>
              <a:gd name="T51" fmla="*/ 2147483647 h 931"/>
              <a:gd name="T52" fmla="*/ 2147483647 w 1008"/>
              <a:gd name="T53" fmla="*/ 2147483647 h 931"/>
              <a:gd name="T54" fmla="*/ 2147483647 w 1008"/>
              <a:gd name="T55" fmla="*/ 2147483647 h 931"/>
              <a:gd name="T56" fmla="*/ 2147483647 w 1008"/>
              <a:gd name="T57" fmla="*/ 2147483647 h 931"/>
              <a:gd name="T58" fmla="*/ 2147483647 w 1008"/>
              <a:gd name="T59" fmla="*/ 2147483647 h 931"/>
              <a:gd name="T60" fmla="*/ 2147483647 w 1008"/>
              <a:gd name="T61" fmla="*/ 2147483647 h 931"/>
              <a:gd name="T62" fmla="*/ 2147483647 w 1008"/>
              <a:gd name="T63" fmla="*/ 2147483647 h 931"/>
              <a:gd name="T64" fmla="*/ 2147483647 w 1008"/>
              <a:gd name="T65" fmla="*/ 2147483647 h 931"/>
              <a:gd name="T66" fmla="*/ 2147483647 w 1008"/>
              <a:gd name="T67" fmla="*/ 2147483647 h 931"/>
              <a:gd name="T68" fmla="*/ 2147483647 w 1008"/>
              <a:gd name="T69" fmla="*/ 2147483647 h 931"/>
              <a:gd name="T70" fmla="*/ 2147483647 w 1008"/>
              <a:gd name="T71" fmla="*/ 2147483647 h 931"/>
              <a:gd name="T72" fmla="*/ 2147483647 w 1008"/>
              <a:gd name="T73" fmla="*/ 2147483647 h 931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008"/>
              <a:gd name="T112" fmla="*/ 0 h 931"/>
              <a:gd name="T113" fmla="*/ 1008 w 1008"/>
              <a:gd name="T114" fmla="*/ 931 h 931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008" h="931">
                <a:moveTo>
                  <a:pt x="466" y="544"/>
                </a:moveTo>
                <a:cubicBezTo>
                  <a:pt x="463" y="531"/>
                  <a:pt x="466" y="515"/>
                  <a:pt x="458" y="505"/>
                </a:cubicBezTo>
                <a:cubicBezTo>
                  <a:pt x="446" y="490"/>
                  <a:pt x="410" y="473"/>
                  <a:pt x="410" y="473"/>
                </a:cubicBezTo>
                <a:cubicBezTo>
                  <a:pt x="402" y="463"/>
                  <a:pt x="396" y="451"/>
                  <a:pt x="387" y="442"/>
                </a:cubicBezTo>
                <a:cubicBezTo>
                  <a:pt x="380" y="435"/>
                  <a:pt x="369" y="433"/>
                  <a:pt x="363" y="426"/>
                </a:cubicBezTo>
                <a:cubicBezTo>
                  <a:pt x="257" y="302"/>
                  <a:pt x="386" y="430"/>
                  <a:pt x="308" y="355"/>
                </a:cubicBezTo>
                <a:cubicBezTo>
                  <a:pt x="292" y="307"/>
                  <a:pt x="246" y="284"/>
                  <a:pt x="229" y="236"/>
                </a:cubicBezTo>
                <a:cubicBezTo>
                  <a:pt x="210" y="182"/>
                  <a:pt x="183" y="135"/>
                  <a:pt x="134" y="102"/>
                </a:cubicBezTo>
                <a:cubicBezTo>
                  <a:pt x="120" y="80"/>
                  <a:pt x="120" y="74"/>
                  <a:pt x="95" y="63"/>
                </a:cubicBezTo>
                <a:cubicBezTo>
                  <a:pt x="80" y="56"/>
                  <a:pt x="48" y="47"/>
                  <a:pt x="48" y="47"/>
                </a:cubicBezTo>
                <a:cubicBezTo>
                  <a:pt x="12" y="71"/>
                  <a:pt x="10" y="109"/>
                  <a:pt x="0" y="150"/>
                </a:cubicBezTo>
                <a:cubicBezTo>
                  <a:pt x="3" y="263"/>
                  <a:pt x="4" y="376"/>
                  <a:pt x="8" y="489"/>
                </a:cubicBezTo>
                <a:cubicBezTo>
                  <a:pt x="11" y="574"/>
                  <a:pt x="13" y="783"/>
                  <a:pt x="63" y="868"/>
                </a:cubicBezTo>
                <a:cubicBezTo>
                  <a:pt x="82" y="901"/>
                  <a:pt x="125" y="908"/>
                  <a:pt x="158" y="915"/>
                </a:cubicBezTo>
                <a:cubicBezTo>
                  <a:pt x="179" y="913"/>
                  <a:pt x="233" y="913"/>
                  <a:pt x="261" y="899"/>
                </a:cubicBezTo>
                <a:cubicBezTo>
                  <a:pt x="339" y="859"/>
                  <a:pt x="387" y="788"/>
                  <a:pt x="458" y="741"/>
                </a:cubicBezTo>
                <a:cubicBezTo>
                  <a:pt x="485" y="702"/>
                  <a:pt x="464" y="698"/>
                  <a:pt x="513" y="686"/>
                </a:cubicBezTo>
                <a:cubicBezTo>
                  <a:pt x="630" y="698"/>
                  <a:pt x="582" y="691"/>
                  <a:pt x="663" y="741"/>
                </a:cubicBezTo>
                <a:cubicBezTo>
                  <a:pt x="684" y="803"/>
                  <a:pt x="719" y="894"/>
                  <a:pt x="773" y="931"/>
                </a:cubicBezTo>
                <a:cubicBezTo>
                  <a:pt x="784" y="928"/>
                  <a:pt x="794" y="924"/>
                  <a:pt x="805" y="923"/>
                </a:cubicBezTo>
                <a:cubicBezTo>
                  <a:pt x="834" y="919"/>
                  <a:pt x="864" y="921"/>
                  <a:pt x="892" y="915"/>
                </a:cubicBezTo>
                <a:cubicBezTo>
                  <a:pt x="953" y="902"/>
                  <a:pt x="981" y="800"/>
                  <a:pt x="994" y="749"/>
                </a:cubicBezTo>
                <a:cubicBezTo>
                  <a:pt x="1003" y="437"/>
                  <a:pt x="1008" y="423"/>
                  <a:pt x="994" y="86"/>
                </a:cubicBezTo>
                <a:cubicBezTo>
                  <a:pt x="992" y="47"/>
                  <a:pt x="915" y="0"/>
                  <a:pt x="915" y="0"/>
                </a:cubicBezTo>
                <a:cubicBezTo>
                  <a:pt x="881" y="3"/>
                  <a:pt x="846" y="0"/>
                  <a:pt x="813" y="8"/>
                </a:cubicBezTo>
                <a:cubicBezTo>
                  <a:pt x="795" y="12"/>
                  <a:pt x="784" y="33"/>
                  <a:pt x="766" y="39"/>
                </a:cubicBezTo>
                <a:cubicBezTo>
                  <a:pt x="711" y="93"/>
                  <a:pt x="736" y="73"/>
                  <a:pt x="695" y="102"/>
                </a:cubicBezTo>
                <a:cubicBezTo>
                  <a:pt x="679" y="126"/>
                  <a:pt x="671" y="149"/>
                  <a:pt x="655" y="173"/>
                </a:cubicBezTo>
                <a:cubicBezTo>
                  <a:pt x="644" y="205"/>
                  <a:pt x="634" y="236"/>
                  <a:pt x="624" y="268"/>
                </a:cubicBezTo>
                <a:cubicBezTo>
                  <a:pt x="619" y="284"/>
                  <a:pt x="608" y="315"/>
                  <a:pt x="608" y="315"/>
                </a:cubicBezTo>
                <a:cubicBezTo>
                  <a:pt x="596" y="384"/>
                  <a:pt x="581" y="433"/>
                  <a:pt x="521" y="473"/>
                </a:cubicBezTo>
                <a:cubicBezTo>
                  <a:pt x="521" y="473"/>
                  <a:pt x="492" y="524"/>
                  <a:pt x="481" y="513"/>
                </a:cubicBezTo>
                <a:cubicBezTo>
                  <a:pt x="470" y="502"/>
                  <a:pt x="521" y="473"/>
                  <a:pt x="521" y="473"/>
                </a:cubicBezTo>
                <a:cubicBezTo>
                  <a:pt x="532" y="457"/>
                  <a:pt x="542" y="442"/>
                  <a:pt x="553" y="426"/>
                </a:cubicBezTo>
                <a:cubicBezTo>
                  <a:pt x="558" y="419"/>
                  <a:pt x="549" y="442"/>
                  <a:pt x="545" y="449"/>
                </a:cubicBezTo>
                <a:cubicBezTo>
                  <a:pt x="541" y="458"/>
                  <a:pt x="536" y="467"/>
                  <a:pt x="529" y="473"/>
                </a:cubicBezTo>
                <a:cubicBezTo>
                  <a:pt x="507" y="492"/>
                  <a:pt x="448" y="508"/>
                  <a:pt x="466" y="54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533400" y="4572000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Thyroid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1905000" y="3124200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sz="2800"/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2627313" y="1773238"/>
            <a:ext cx="18732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ym typeface="Symbol" pitchFamily="18" charset="2"/>
              </a:rPr>
              <a:t></a:t>
            </a:r>
            <a:r>
              <a:rPr lang="en-US" sz="2800"/>
              <a:t>TSH</a:t>
            </a:r>
            <a:r>
              <a:rPr lang="en-US" sz="2400">
                <a:latin typeface="Times New Roman" pitchFamily="18" charset="0"/>
              </a:rPr>
              <a:t>   ++++</a:t>
            </a:r>
          </a:p>
        </p:txBody>
      </p:sp>
      <p:cxnSp>
        <p:nvCxnSpPr>
          <p:cNvPr id="25614" name="AutoShape 14"/>
          <p:cNvCxnSpPr>
            <a:cxnSpLocks noChangeShapeType="1"/>
            <a:stCxn id="25610" idx="14"/>
          </p:cNvCxnSpPr>
          <p:nvPr/>
        </p:nvCxnSpPr>
        <p:spPr bwMode="auto">
          <a:xfrm rot="16200000" flipH="1">
            <a:off x="3271044" y="4871244"/>
            <a:ext cx="976312" cy="1930400"/>
          </a:xfrm>
          <a:prstGeom prst="bentConnector2">
            <a:avLst/>
          </a:prstGeom>
          <a:noFill/>
          <a:ln w="38100">
            <a:solidFill>
              <a:srgbClr val="FF66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5" name="AutoShape 15"/>
          <p:cNvCxnSpPr>
            <a:cxnSpLocks noChangeShapeType="1"/>
          </p:cNvCxnSpPr>
          <p:nvPr/>
        </p:nvCxnSpPr>
        <p:spPr bwMode="auto">
          <a:xfrm rot="16200000" flipH="1">
            <a:off x="3536950" y="4692650"/>
            <a:ext cx="781050" cy="1454150"/>
          </a:xfrm>
          <a:prstGeom prst="bentConnector2">
            <a:avLst/>
          </a:prstGeom>
          <a:noFill/>
          <a:ln w="38100">
            <a:solidFill>
              <a:srgbClr val="FF66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4800600" y="61722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ym typeface="Symbol" pitchFamily="18" charset="2"/>
              </a:rPr>
              <a:t></a:t>
            </a:r>
            <a:r>
              <a:rPr lang="en-US" sz="2800"/>
              <a:t> T4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4800600" y="5638800"/>
            <a:ext cx="121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ym typeface="Symbol" pitchFamily="18" charset="2"/>
              </a:rPr>
              <a:t></a:t>
            </a:r>
            <a:r>
              <a:rPr lang="en-US" sz="2800"/>
              <a:t>T3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5486400" y="5638800"/>
            <a:ext cx="533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/>
              <a:t>}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 flipV="1">
            <a:off x="5638800" y="2574925"/>
            <a:ext cx="457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-</a:t>
            </a:r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5867400" y="6096000"/>
            <a:ext cx="15240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flipV="1">
            <a:off x="7391400" y="457200"/>
            <a:ext cx="0" cy="56388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H="1">
            <a:off x="4038600" y="2667000"/>
            <a:ext cx="33528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flipH="1">
            <a:off x="4114800" y="457200"/>
            <a:ext cx="32766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5791200" y="228600"/>
            <a:ext cx="99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-</a:t>
            </a:r>
          </a:p>
        </p:txBody>
      </p:sp>
      <p:sp>
        <p:nvSpPr>
          <p:cNvPr id="25625" name="Text Box 26"/>
          <p:cNvSpPr txBox="1">
            <a:spLocks noChangeArrowheads="1"/>
          </p:cNvSpPr>
          <p:nvPr/>
        </p:nvSpPr>
        <p:spPr bwMode="auto">
          <a:xfrm>
            <a:off x="2971800" y="5181600"/>
            <a:ext cx="60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33CC33"/>
                </a:solidFill>
              </a:rPr>
              <a:t>x</a:t>
            </a:r>
          </a:p>
        </p:txBody>
      </p:sp>
      <p:sp>
        <p:nvSpPr>
          <p:cNvPr id="25626" name="Text Box 27"/>
          <p:cNvSpPr txBox="1">
            <a:spLocks noChangeArrowheads="1"/>
          </p:cNvSpPr>
          <p:nvPr/>
        </p:nvSpPr>
        <p:spPr bwMode="auto">
          <a:xfrm>
            <a:off x="2514600" y="5486400"/>
            <a:ext cx="53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33CC33"/>
                </a:solidFill>
              </a:rPr>
              <a:t>x</a:t>
            </a:r>
          </a:p>
        </p:txBody>
      </p:sp>
      <p:sp>
        <p:nvSpPr>
          <p:cNvPr id="25627" name="Text Box 28"/>
          <p:cNvSpPr txBox="1">
            <a:spLocks noChangeArrowheads="1"/>
          </p:cNvSpPr>
          <p:nvPr/>
        </p:nvSpPr>
        <p:spPr bwMode="auto">
          <a:xfrm>
            <a:off x="7086600" y="2819400"/>
            <a:ext cx="914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000">
                <a:solidFill>
                  <a:srgbClr val="99FF33"/>
                </a:solidFill>
              </a:rPr>
              <a:t>X</a:t>
            </a:r>
          </a:p>
        </p:txBody>
      </p:sp>
      <p:sp>
        <p:nvSpPr>
          <p:cNvPr id="25628" name="Text Box 29"/>
          <p:cNvSpPr txBox="1">
            <a:spLocks noChangeArrowheads="1"/>
          </p:cNvSpPr>
          <p:nvPr/>
        </p:nvSpPr>
        <p:spPr bwMode="auto">
          <a:xfrm>
            <a:off x="1676400" y="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u="sng">
                <a:latin typeface="Times New Roman" pitchFamily="18" charset="0"/>
              </a:rPr>
              <a:t>1</a:t>
            </a:r>
            <a:r>
              <a:rPr lang="en-US" sz="2400" u="sng" baseline="30000">
                <a:latin typeface="Times New Roman" pitchFamily="18" charset="0"/>
              </a:rPr>
              <a:t>0</a:t>
            </a:r>
            <a:r>
              <a:rPr lang="en-US" sz="2400" u="sng">
                <a:latin typeface="Times New Roman" pitchFamily="18" charset="0"/>
              </a:rPr>
              <a:t> HYPOTHYROIDISM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r>
              <a:rPr lang="en-US" sz="4800" b="1" smtClean="0">
                <a:solidFill>
                  <a:srgbClr val="FFFF00"/>
                </a:solidFill>
                <a:latin typeface="Times New Roman" pitchFamily="18" charset="0"/>
              </a:rPr>
              <a:t>Gland hypofunction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71563"/>
            <a:ext cx="9144000" cy="5786437"/>
          </a:xfrm>
        </p:spPr>
        <p:txBody>
          <a:bodyPr/>
          <a:lstStyle/>
          <a:p>
            <a:endParaRPr lang="en-US" sz="2400" b="1" u="sng" smtClean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n-US" sz="2400" b="1" u="sng" smtClean="0">
                <a:solidFill>
                  <a:schemeClr val="bg1"/>
                </a:solidFill>
                <a:latin typeface="Times New Roman" pitchFamily="18" charset="0"/>
              </a:rPr>
              <a:t>Peripheral gland failure</a:t>
            </a:r>
          </a:p>
          <a:p>
            <a:pPr lvl="1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</a:rPr>
              <a:t>Low peripheral hormone</a:t>
            </a:r>
          </a:p>
          <a:p>
            <a:pPr lvl="1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</a:rPr>
              <a:t>High stimulatory/trophic</a:t>
            </a:r>
          </a:p>
          <a:p>
            <a:pPr lvl="1"/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</a:rPr>
              <a:t>Eg; 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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</a:rPr>
              <a:t> T3/T4 with 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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</a:rPr>
              <a:t> TSH (1</a:t>
            </a:r>
            <a:r>
              <a:rPr lang="en-US" sz="2400" b="1" baseline="30000" smtClean="0">
                <a:solidFill>
                  <a:srgbClr val="FFFF00"/>
                </a:solidFill>
                <a:latin typeface="Times New Roman" pitchFamily="18" charset="0"/>
              </a:rPr>
              <a:t>0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</a:rPr>
              <a:t> hypothyroidism)</a:t>
            </a:r>
          </a:p>
          <a:p>
            <a:pPr lvl="2">
              <a:buFontTx/>
              <a:buNone/>
            </a:pPr>
            <a:r>
              <a:rPr lang="en-US" b="1" smtClean="0">
                <a:solidFill>
                  <a:srgbClr val="FFFF00"/>
                </a:solidFill>
                <a:latin typeface="Times New Roman" pitchFamily="18" charset="0"/>
              </a:rPr>
              <a:t>	</a:t>
            </a:r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</a:t>
            </a:r>
            <a:r>
              <a:rPr lang="en-US" b="1" smtClean="0">
                <a:solidFill>
                  <a:srgbClr val="FFFF00"/>
                </a:solidFill>
                <a:latin typeface="Times New Roman" pitchFamily="18" charset="0"/>
              </a:rPr>
              <a:t> E2 with  </a:t>
            </a:r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</a:t>
            </a:r>
            <a:r>
              <a:rPr lang="en-US" b="1" smtClean="0">
                <a:solidFill>
                  <a:srgbClr val="FFFF00"/>
                </a:solidFill>
                <a:latin typeface="Times New Roman" pitchFamily="18" charset="0"/>
              </a:rPr>
              <a:t> FSH/LH (1</a:t>
            </a:r>
            <a:r>
              <a:rPr lang="en-US" b="1" baseline="30000" smtClean="0">
                <a:solidFill>
                  <a:srgbClr val="FFFF00"/>
                </a:solidFill>
                <a:latin typeface="Times New Roman" pitchFamily="18" charset="0"/>
              </a:rPr>
              <a:t>0 </a:t>
            </a:r>
            <a:r>
              <a:rPr lang="en-US" b="1" smtClean="0">
                <a:solidFill>
                  <a:srgbClr val="FFFF00"/>
                </a:solidFill>
                <a:latin typeface="Times New Roman" pitchFamily="18" charset="0"/>
              </a:rPr>
              <a:t>hypogonadism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</a:rPr>
              <a:t>)</a:t>
            </a:r>
          </a:p>
          <a:p>
            <a:pPr lvl="1"/>
            <a:endParaRPr lang="en-US" sz="2400" b="1" smtClean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reeform 2"/>
          <p:cNvSpPr>
            <a:spLocks/>
          </p:cNvSpPr>
          <p:nvPr/>
        </p:nvSpPr>
        <p:spPr bwMode="auto">
          <a:xfrm>
            <a:off x="2655888" y="300038"/>
            <a:ext cx="3068637" cy="2425700"/>
          </a:xfrm>
          <a:custGeom>
            <a:avLst/>
            <a:gdLst>
              <a:gd name="T0" fmla="*/ 2147483647 w 1933"/>
              <a:gd name="T1" fmla="*/ 0 h 1528"/>
              <a:gd name="T2" fmla="*/ 2147483647 w 1933"/>
              <a:gd name="T3" fmla="*/ 2147483647 h 1528"/>
              <a:gd name="T4" fmla="*/ 2147483647 w 1933"/>
              <a:gd name="T5" fmla="*/ 2147483647 h 1528"/>
              <a:gd name="T6" fmla="*/ 2147483647 w 1933"/>
              <a:gd name="T7" fmla="*/ 2147483647 h 1528"/>
              <a:gd name="T8" fmla="*/ 2147483647 w 1933"/>
              <a:gd name="T9" fmla="*/ 2147483647 h 1528"/>
              <a:gd name="T10" fmla="*/ 2147483647 w 1933"/>
              <a:gd name="T11" fmla="*/ 2147483647 h 1528"/>
              <a:gd name="T12" fmla="*/ 2147483647 w 1933"/>
              <a:gd name="T13" fmla="*/ 2147483647 h 1528"/>
              <a:gd name="T14" fmla="*/ 2147483647 w 1933"/>
              <a:gd name="T15" fmla="*/ 2147483647 h 1528"/>
              <a:gd name="T16" fmla="*/ 2147483647 w 1933"/>
              <a:gd name="T17" fmla="*/ 2147483647 h 1528"/>
              <a:gd name="T18" fmla="*/ 2147483647 w 1933"/>
              <a:gd name="T19" fmla="*/ 2147483647 h 1528"/>
              <a:gd name="T20" fmla="*/ 2147483647 w 1933"/>
              <a:gd name="T21" fmla="*/ 2147483647 h 1528"/>
              <a:gd name="T22" fmla="*/ 0 w 1933"/>
              <a:gd name="T23" fmla="*/ 2147483647 h 1528"/>
              <a:gd name="T24" fmla="*/ 2147483647 w 1933"/>
              <a:gd name="T25" fmla="*/ 2147483647 h 1528"/>
              <a:gd name="T26" fmla="*/ 2147483647 w 1933"/>
              <a:gd name="T27" fmla="*/ 2147483647 h 1528"/>
              <a:gd name="T28" fmla="*/ 2147483647 w 1933"/>
              <a:gd name="T29" fmla="*/ 2147483647 h 1528"/>
              <a:gd name="T30" fmla="*/ 2147483647 w 1933"/>
              <a:gd name="T31" fmla="*/ 2147483647 h 1528"/>
              <a:gd name="T32" fmla="*/ 2147483647 w 1933"/>
              <a:gd name="T33" fmla="*/ 2147483647 h 1528"/>
              <a:gd name="T34" fmla="*/ 2147483647 w 1933"/>
              <a:gd name="T35" fmla="*/ 2147483647 h 1528"/>
              <a:gd name="T36" fmla="*/ 2147483647 w 1933"/>
              <a:gd name="T37" fmla="*/ 2147483647 h 1528"/>
              <a:gd name="T38" fmla="*/ 2147483647 w 1933"/>
              <a:gd name="T39" fmla="*/ 2147483647 h 1528"/>
              <a:gd name="T40" fmla="*/ 2147483647 w 1933"/>
              <a:gd name="T41" fmla="*/ 2147483647 h 1528"/>
              <a:gd name="T42" fmla="*/ 2147483647 w 1933"/>
              <a:gd name="T43" fmla="*/ 2147483647 h 1528"/>
              <a:gd name="T44" fmla="*/ 2147483647 w 1933"/>
              <a:gd name="T45" fmla="*/ 2147483647 h 1528"/>
              <a:gd name="T46" fmla="*/ 2147483647 w 1933"/>
              <a:gd name="T47" fmla="*/ 2147483647 h 1528"/>
              <a:gd name="T48" fmla="*/ 2147483647 w 1933"/>
              <a:gd name="T49" fmla="*/ 2147483647 h 1528"/>
              <a:gd name="T50" fmla="*/ 2147483647 w 1933"/>
              <a:gd name="T51" fmla="*/ 2147483647 h 1528"/>
              <a:gd name="T52" fmla="*/ 2147483647 w 1933"/>
              <a:gd name="T53" fmla="*/ 2147483647 h 1528"/>
              <a:gd name="T54" fmla="*/ 2147483647 w 1933"/>
              <a:gd name="T55" fmla="*/ 2147483647 h 1528"/>
              <a:gd name="T56" fmla="*/ 2147483647 w 1933"/>
              <a:gd name="T57" fmla="*/ 2147483647 h 1528"/>
              <a:gd name="T58" fmla="*/ 2147483647 w 1933"/>
              <a:gd name="T59" fmla="*/ 2147483647 h 1528"/>
              <a:gd name="T60" fmla="*/ 2147483647 w 1933"/>
              <a:gd name="T61" fmla="*/ 2147483647 h 1528"/>
              <a:gd name="T62" fmla="*/ 2147483647 w 1933"/>
              <a:gd name="T63" fmla="*/ 2147483647 h 1528"/>
              <a:gd name="T64" fmla="*/ 2147483647 w 1933"/>
              <a:gd name="T65" fmla="*/ 2147483647 h 1528"/>
              <a:gd name="T66" fmla="*/ 2147483647 w 1933"/>
              <a:gd name="T67" fmla="*/ 2147483647 h 1528"/>
              <a:gd name="T68" fmla="*/ 2147483647 w 1933"/>
              <a:gd name="T69" fmla="*/ 2147483647 h 1528"/>
              <a:gd name="T70" fmla="*/ 2147483647 w 1933"/>
              <a:gd name="T71" fmla="*/ 2147483647 h 1528"/>
              <a:gd name="T72" fmla="*/ 2147483647 w 1933"/>
              <a:gd name="T73" fmla="*/ 2147483647 h 1528"/>
              <a:gd name="T74" fmla="*/ 2147483647 w 1933"/>
              <a:gd name="T75" fmla="*/ 2147483647 h 1528"/>
              <a:gd name="T76" fmla="*/ 2147483647 w 1933"/>
              <a:gd name="T77" fmla="*/ 2147483647 h 1528"/>
              <a:gd name="T78" fmla="*/ 2147483647 w 1933"/>
              <a:gd name="T79" fmla="*/ 0 h 1528"/>
              <a:gd name="T80" fmla="*/ 2147483647 w 1933"/>
              <a:gd name="T81" fmla="*/ 2147483647 h 1528"/>
              <a:gd name="T82" fmla="*/ 2147483647 w 1933"/>
              <a:gd name="T83" fmla="*/ 2147483647 h 152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933"/>
              <a:gd name="T127" fmla="*/ 0 h 1528"/>
              <a:gd name="T128" fmla="*/ 1933 w 1933"/>
              <a:gd name="T129" fmla="*/ 1528 h 1528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933" h="1528">
                <a:moveTo>
                  <a:pt x="686" y="0"/>
                </a:moveTo>
                <a:cubicBezTo>
                  <a:pt x="676" y="3"/>
                  <a:pt x="665" y="5"/>
                  <a:pt x="655" y="8"/>
                </a:cubicBezTo>
                <a:cubicBezTo>
                  <a:pt x="639" y="13"/>
                  <a:pt x="607" y="24"/>
                  <a:pt x="607" y="24"/>
                </a:cubicBezTo>
                <a:cubicBezTo>
                  <a:pt x="575" y="13"/>
                  <a:pt x="586" y="12"/>
                  <a:pt x="544" y="24"/>
                </a:cubicBezTo>
                <a:cubicBezTo>
                  <a:pt x="461" y="47"/>
                  <a:pt x="452" y="101"/>
                  <a:pt x="386" y="142"/>
                </a:cubicBezTo>
                <a:cubicBezTo>
                  <a:pt x="364" y="178"/>
                  <a:pt x="326" y="196"/>
                  <a:pt x="292" y="221"/>
                </a:cubicBezTo>
                <a:cubicBezTo>
                  <a:pt x="287" y="229"/>
                  <a:pt x="283" y="239"/>
                  <a:pt x="276" y="245"/>
                </a:cubicBezTo>
                <a:cubicBezTo>
                  <a:pt x="262" y="258"/>
                  <a:pt x="229" y="277"/>
                  <a:pt x="229" y="277"/>
                </a:cubicBezTo>
                <a:cubicBezTo>
                  <a:pt x="212" y="302"/>
                  <a:pt x="175" y="339"/>
                  <a:pt x="150" y="355"/>
                </a:cubicBezTo>
                <a:cubicBezTo>
                  <a:pt x="128" y="388"/>
                  <a:pt x="75" y="439"/>
                  <a:pt x="63" y="474"/>
                </a:cubicBezTo>
                <a:cubicBezTo>
                  <a:pt x="46" y="524"/>
                  <a:pt x="31" y="573"/>
                  <a:pt x="16" y="624"/>
                </a:cubicBezTo>
                <a:cubicBezTo>
                  <a:pt x="10" y="665"/>
                  <a:pt x="0" y="727"/>
                  <a:pt x="0" y="766"/>
                </a:cubicBezTo>
                <a:cubicBezTo>
                  <a:pt x="0" y="903"/>
                  <a:pt x="3" y="1039"/>
                  <a:pt x="8" y="1176"/>
                </a:cubicBezTo>
                <a:cubicBezTo>
                  <a:pt x="10" y="1232"/>
                  <a:pt x="44" y="1316"/>
                  <a:pt x="79" y="1358"/>
                </a:cubicBezTo>
                <a:cubicBezTo>
                  <a:pt x="99" y="1383"/>
                  <a:pt x="211" y="1409"/>
                  <a:pt x="244" y="1421"/>
                </a:cubicBezTo>
                <a:cubicBezTo>
                  <a:pt x="290" y="1438"/>
                  <a:pt x="332" y="1460"/>
                  <a:pt x="379" y="1476"/>
                </a:cubicBezTo>
                <a:cubicBezTo>
                  <a:pt x="456" y="1502"/>
                  <a:pt x="577" y="1497"/>
                  <a:pt x="647" y="1500"/>
                </a:cubicBezTo>
                <a:cubicBezTo>
                  <a:pt x="893" y="1528"/>
                  <a:pt x="736" y="1516"/>
                  <a:pt x="1120" y="1507"/>
                </a:cubicBezTo>
                <a:cubicBezTo>
                  <a:pt x="1154" y="1505"/>
                  <a:pt x="1189" y="1504"/>
                  <a:pt x="1223" y="1500"/>
                </a:cubicBezTo>
                <a:cubicBezTo>
                  <a:pt x="1250" y="1497"/>
                  <a:pt x="1302" y="1484"/>
                  <a:pt x="1302" y="1484"/>
                </a:cubicBezTo>
                <a:cubicBezTo>
                  <a:pt x="1383" y="1451"/>
                  <a:pt x="1472" y="1419"/>
                  <a:pt x="1531" y="1350"/>
                </a:cubicBezTo>
                <a:cubicBezTo>
                  <a:pt x="1550" y="1327"/>
                  <a:pt x="1547" y="1315"/>
                  <a:pt x="1562" y="1287"/>
                </a:cubicBezTo>
                <a:cubicBezTo>
                  <a:pt x="1576" y="1260"/>
                  <a:pt x="1609" y="1208"/>
                  <a:pt x="1609" y="1208"/>
                </a:cubicBezTo>
                <a:cubicBezTo>
                  <a:pt x="1627" y="1118"/>
                  <a:pt x="1618" y="1155"/>
                  <a:pt x="1633" y="1097"/>
                </a:cubicBezTo>
                <a:cubicBezTo>
                  <a:pt x="1626" y="951"/>
                  <a:pt x="1651" y="942"/>
                  <a:pt x="1554" y="876"/>
                </a:cubicBezTo>
                <a:cubicBezTo>
                  <a:pt x="1525" y="856"/>
                  <a:pt x="1486" y="835"/>
                  <a:pt x="1452" y="821"/>
                </a:cubicBezTo>
                <a:cubicBezTo>
                  <a:pt x="1436" y="815"/>
                  <a:pt x="1404" y="805"/>
                  <a:pt x="1404" y="805"/>
                </a:cubicBezTo>
                <a:cubicBezTo>
                  <a:pt x="1373" y="784"/>
                  <a:pt x="1315" y="759"/>
                  <a:pt x="1278" y="750"/>
                </a:cubicBezTo>
                <a:cubicBezTo>
                  <a:pt x="1250" y="731"/>
                  <a:pt x="1229" y="731"/>
                  <a:pt x="1199" y="718"/>
                </a:cubicBezTo>
                <a:cubicBezTo>
                  <a:pt x="1123" y="687"/>
                  <a:pt x="1061" y="645"/>
                  <a:pt x="994" y="600"/>
                </a:cubicBezTo>
                <a:cubicBezTo>
                  <a:pt x="983" y="583"/>
                  <a:pt x="956" y="573"/>
                  <a:pt x="955" y="553"/>
                </a:cubicBezTo>
                <a:cubicBezTo>
                  <a:pt x="950" y="485"/>
                  <a:pt x="952" y="416"/>
                  <a:pt x="962" y="348"/>
                </a:cubicBezTo>
                <a:cubicBezTo>
                  <a:pt x="971" y="291"/>
                  <a:pt x="1047" y="254"/>
                  <a:pt x="1089" y="229"/>
                </a:cubicBezTo>
                <a:cubicBezTo>
                  <a:pt x="1112" y="216"/>
                  <a:pt x="1137" y="190"/>
                  <a:pt x="1160" y="182"/>
                </a:cubicBezTo>
                <a:cubicBezTo>
                  <a:pt x="1216" y="163"/>
                  <a:pt x="1272" y="130"/>
                  <a:pt x="1325" y="103"/>
                </a:cubicBezTo>
                <a:cubicBezTo>
                  <a:pt x="1333" y="108"/>
                  <a:pt x="1339" y="118"/>
                  <a:pt x="1349" y="119"/>
                </a:cubicBezTo>
                <a:cubicBezTo>
                  <a:pt x="1376" y="122"/>
                  <a:pt x="1398" y="105"/>
                  <a:pt x="1420" y="95"/>
                </a:cubicBezTo>
                <a:cubicBezTo>
                  <a:pt x="1464" y="76"/>
                  <a:pt x="1510" y="59"/>
                  <a:pt x="1554" y="40"/>
                </a:cubicBezTo>
                <a:cubicBezTo>
                  <a:pt x="1630" y="7"/>
                  <a:pt x="1534" y="41"/>
                  <a:pt x="1633" y="8"/>
                </a:cubicBezTo>
                <a:cubicBezTo>
                  <a:pt x="1641" y="5"/>
                  <a:pt x="1657" y="0"/>
                  <a:pt x="1657" y="0"/>
                </a:cubicBezTo>
                <a:cubicBezTo>
                  <a:pt x="1906" y="8"/>
                  <a:pt x="1814" y="8"/>
                  <a:pt x="1933" y="8"/>
                </a:cubicBezTo>
                <a:lnTo>
                  <a:pt x="1879" y="3"/>
                </a:ln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1" name="Freeform 3"/>
          <p:cNvSpPr>
            <a:spLocks/>
          </p:cNvSpPr>
          <p:nvPr/>
        </p:nvSpPr>
        <p:spPr bwMode="auto">
          <a:xfrm>
            <a:off x="3970338" y="263525"/>
            <a:ext cx="768350" cy="2379663"/>
          </a:xfrm>
          <a:custGeom>
            <a:avLst/>
            <a:gdLst>
              <a:gd name="T0" fmla="*/ 2147483647 w 484"/>
              <a:gd name="T1" fmla="*/ 2147483647 h 1499"/>
              <a:gd name="T2" fmla="*/ 2147483647 w 484"/>
              <a:gd name="T3" fmla="*/ 2147483647 h 1499"/>
              <a:gd name="T4" fmla="*/ 2147483647 w 484"/>
              <a:gd name="T5" fmla="*/ 2147483647 h 1499"/>
              <a:gd name="T6" fmla="*/ 2147483647 w 484"/>
              <a:gd name="T7" fmla="*/ 2147483647 h 1499"/>
              <a:gd name="T8" fmla="*/ 2147483647 w 484"/>
              <a:gd name="T9" fmla="*/ 2147483647 h 1499"/>
              <a:gd name="T10" fmla="*/ 2147483647 w 484"/>
              <a:gd name="T11" fmla="*/ 2147483647 h 1499"/>
              <a:gd name="T12" fmla="*/ 2147483647 w 484"/>
              <a:gd name="T13" fmla="*/ 2147483647 h 1499"/>
              <a:gd name="T14" fmla="*/ 2147483647 w 484"/>
              <a:gd name="T15" fmla="*/ 2147483647 h 1499"/>
              <a:gd name="T16" fmla="*/ 2147483647 w 484"/>
              <a:gd name="T17" fmla="*/ 2147483647 h 1499"/>
              <a:gd name="T18" fmla="*/ 2147483647 w 484"/>
              <a:gd name="T19" fmla="*/ 2147483647 h 1499"/>
              <a:gd name="T20" fmla="*/ 0 w 484"/>
              <a:gd name="T21" fmla="*/ 2147483647 h 1499"/>
              <a:gd name="T22" fmla="*/ 2147483647 w 484"/>
              <a:gd name="T23" fmla="*/ 2147483647 h 1499"/>
              <a:gd name="T24" fmla="*/ 2147483647 w 484"/>
              <a:gd name="T25" fmla="*/ 0 h 149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84"/>
              <a:gd name="T40" fmla="*/ 0 h 1499"/>
              <a:gd name="T41" fmla="*/ 484 w 484"/>
              <a:gd name="T42" fmla="*/ 1499 h 149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84" h="1499">
                <a:moveTo>
                  <a:pt x="466" y="1499"/>
                </a:moveTo>
                <a:cubicBezTo>
                  <a:pt x="484" y="1446"/>
                  <a:pt x="443" y="1473"/>
                  <a:pt x="403" y="1459"/>
                </a:cubicBezTo>
                <a:cubicBezTo>
                  <a:pt x="379" y="1436"/>
                  <a:pt x="351" y="1416"/>
                  <a:pt x="332" y="1388"/>
                </a:cubicBezTo>
                <a:cubicBezTo>
                  <a:pt x="300" y="1340"/>
                  <a:pt x="276" y="1294"/>
                  <a:pt x="245" y="1246"/>
                </a:cubicBezTo>
                <a:cubicBezTo>
                  <a:pt x="215" y="1199"/>
                  <a:pt x="212" y="1148"/>
                  <a:pt x="182" y="1104"/>
                </a:cubicBezTo>
                <a:cubicBezTo>
                  <a:pt x="165" y="1037"/>
                  <a:pt x="186" y="1109"/>
                  <a:pt x="158" y="1041"/>
                </a:cubicBezTo>
                <a:cubicBezTo>
                  <a:pt x="145" y="1009"/>
                  <a:pt x="141" y="971"/>
                  <a:pt x="127" y="939"/>
                </a:cubicBezTo>
                <a:cubicBezTo>
                  <a:pt x="107" y="896"/>
                  <a:pt x="82" y="844"/>
                  <a:pt x="55" y="805"/>
                </a:cubicBezTo>
                <a:cubicBezTo>
                  <a:pt x="43" y="764"/>
                  <a:pt x="52" y="792"/>
                  <a:pt x="32" y="734"/>
                </a:cubicBezTo>
                <a:cubicBezTo>
                  <a:pt x="29" y="726"/>
                  <a:pt x="24" y="710"/>
                  <a:pt x="24" y="710"/>
                </a:cubicBezTo>
                <a:cubicBezTo>
                  <a:pt x="18" y="618"/>
                  <a:pt x="7" y="534"/>
                  <a:pt x="0" y="442"/>
                </a:cubicBezTo>
                <a:cubicBezTo>
                  <a:pt x="3" y="358"/>
                  <a:pt x="4" y="273"/>
                  <a:pt x="8" y="189"/>
                </a:cubicBezTo>
                <a:cubicBezTo>
                  <a:pt x="11" y="126"/>
                  <a:pt x="32" y="63"/>
                  <a:pt x="32" y="0"/>
                </a:cubicBez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28600" y="533400"/>
            <a:ext cx="274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Times New Roman" pitchFamily="18" charset="0"/>
              </a:rPr>
              <a:t>Hypothalamus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81000" y="1981200"/>
            <a:ext cx="2057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Times New Roman" pitchFamily="18" charset="0"/>
              </a:rPr>
              <a:t>Pituitary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H="1">
            <a:off x="3429000" y="381000"/>
            <a:ext cx="381000" cy="14478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743200" y="838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+++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411413" y="1196975"/>
            <a:ext cx="2008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TRH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H="1">
            <a:off x="3200400" y="2286000"/>
            <a:ext cx="381000" cy="16764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58" name="Freeform 10"/>
          <p:cNvSpPr>
            <a:spLocks/>
          </p:cNvSpPr>
          <p:nvPr/>
        </p:nvSpPr>
        <p:spPr bwMode="auto">
          <a:xfrm>
            <a:off x="2379663" y="3921125"/>
            <a:ext cx="1600200" cy="1477963"/>
          </a:xfrm>
          <a:custGeom>
            <a:avLst/>
            <a:gdLst>
              <a:gd name="T0" fmla="*/ 2147483647 w 1008"/>
              <a:gd name="T1" fmla="*/ 2147483647 h 931"/>
              <a:gd name="T2" fmla="*/ 2147483647 w 1008"/>
              <a:gd name="T3" fmla="*/ 2147483647 h 931"/>
              <a:gd name="T4" fmla="*/ 2147483647 w 1008"/>
              <a:gd name="T5" fmla="*/ 2147483647 h 931"/>
              <a:gd name="T6" fmla="*/ 2147483647 w 1008"/>
              <a:gd name="T7" fmla="*/ 2147483647 h 931"/>
              <a:gd name="T8" fmla="*/ 2147483647 w 1008"/>
              <a:gd name="T9" fmla="*/ 2147483647 h 931"/>
              <a:gd name="T10" fmla="*/ 2147483647 w 1008"/>
              <a:gd name="T11" fmla="*/ 2147483647 h 931"/>
              <a:gd name="T12" fmla="*/ 2147483647 w 1008"/>
              <a:gd name="T13" fmla="*/ 2147483647 h 931"/>
              <a:gd name="T14" fmla="*/ 2147483647 w 1008"/>
              <a:gd name="T15" fmla="*/ 2147483647 h 931"/>
              <a:gd name="T16" fmla="*/ 2147483647 w 1008"/>
              <a:gd name="T17" fmla="*/ 2147483647 h 931"/>
              <a:gd name="T18" fmla="*/ 2147483647 w 1008"/>
              <a:gd name="T19" fmla="*/ 2147483647 h 931"/>
              <a:gd name="T20" fmla="*/ 0 w 1008"/>
              <a:gd name="T21" fmla="*/ 2147483647 h 931"/>
              <a:gd name="T22" fmla="*/ 2147483647 w 1008"/>
              <a:gd name="T23" fmla="*/ 2147483647 h 931"/>
              <a:gd name="T24" fmla="*/ 2147483647 w 1008"/>
              <a:gd name="T25" fmla="*/ 2147483647 h 931"/>
              <a:gd name="T26" fmla="*/ 2147483647 w 1008"/>
              <a:gd name="T27" fmla="*/ 2147483647 h 931"/>
              <a:gd name="T28" fmla="*/ 2147483647 w 1008"/>
              <a:gd name="T29" fmla="*/ 2147483647 h 931"/>
              <a:gd name="T30" fmla="*/ 2147483647 w 1008"/>
              <a:gd name="T31" fmla="*/ 2147483647 h 931"/>
              <a:gd name="T32" fmla="*/ 2147483647 w 1008"/>
              <a:gd name="T33" fmla="*/ 2147483647 h 931"/>
              <a:gd name="T34" fmla="*/ 2147483647 w 1008"/>
              <a:gd name="T35" fmla="*/ 2147483647 h 931"/>
              <a:gd name="T36" fmla="*/ 2147483647 w 1008"/>
              <a:gd name="T37" fmla="*/ 2147483647 h 931"/>
              <a:gd name="T38" fmla="*/ 2147483647 w 1008"/>
              <a:gd name="T39" fmla="*/ 2147483647 h 931"/>
              <a:gd name="T40" fmla="*/ 2147483647 w 1008"/>
              <a:gd name="T41" fmla="*/ 2147483647 h 931"/>
              <a:gd name="T42" fmla="*/ 2147483647 w 1008"/>
              <a:gd name="T43" fmla="*/ 2147483647 h 931"/>
              <a:gd name="T44" fmla="*/ 2147483647 w 1008"/>
              <a:gd name="T45" fmla="*/ 2147483647 h 931"/>
              <a:gd name="T46" fmla="*/ 2147483647 w 1008"/>
              <a:gd name="T47" fmla="*/ 0 h 931"/>
              <a:gd name="T48" fmla="*/ 2147483647 w 1008"/>
              <a:gd name="T49" fmla="*/ 2147483647 h 931"/>
              <a:gd name="T50" fmla="*/ 2147483647 w 1008"/>
              <a:gd name="T51" fmla="*/ 2147483647 h 931"/>
              <a:gd name="T52" fmla="*/ 2147483647 w 1008"/>
              <a:gd name="T53" fmla="*/ 2147483647 h 931"/>
              <a:gd name="T54" fmla="*/ 2147483647 w 1008"/>
              <a:gd name="T55" fmla="*/ 2147483647 h 931"/>
              <a:gd name="T56" fmla="*/ 2147483647 w 1008"/>
              <a:gd name="T57" fmla="*/ 2147483647 h 931"/>
              <a:gd name="T58" fmla="*/ 2147483647 w 1008"/>
              <a:gd name="T59" fmla="*/ 2147483647 h 931"/>
              <a:gd name="T60" fmla="*/ 2147483647 w 1008"/>
              <a:gd name="T61" fmla="*/ 2147483647 h 931"/>
              <a:gd name="T62" fmla="*/ 2147483647 w 1008"/>
              <a:gd name="T63" fmla="*/ 2147483647 h 931"/>
              <a:gd name="T64" fmla="*/ 2147483647 w 1008"/>
              <a:gd name="T65" fmla="*/ 2147483647 h 931"/>
              <a:gd name="T66" fmla="*/ 2147483647 w 1008"/>
              <a:gd name="T67" fmla="*/ 2147483647 h 931"/>
              <a:gd name="T68" fmla="*/ 2147483647 w 1008"/>
              <a:gd name="T69" fmla="*/ 2147483647 h 931"/>
              <a:gd name="T70" fmla="*/ 2147483647 w 1008"/>
              <a:gd name="T71" fmla="*/ 2147483647 h 931"/>
              <a:gd name="T72" fmla="*/ 2147483647 w 1008"/>
              <a:gd name="T73" fmla="*/ 2147483647 h 931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008"/>
              <a:gd name="T112" fmla="*/ 0 h 931"/>
              <a:gd name="T113" fmla="*/ 1008 w 1008"/>
              <a:gd name="T114" fmla="*/ 931 h 931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008" h="931">
                <a:moveTo>
                  <a:pt x="466" y="544"/>
                </a:moveTo>
                <a:cubicBezTo>
                  <a:pt x="463" y="531"/>
                  <a:pt x="466" y="515"/>
                  <a:pt x="458" y="505"/>
                </a:cubicBezTo>
                <a:cubicBezTo>
                  <a:pt x="446" y="490"/>
                  <a:pt x="410" y="473"/>
                  <a:pt x="410" y="473"/>
                </a:cubicBezTo>
                <a:cubicBezTo>
                  <a:pt x="402" y="463"/>
                  <a:pt x="396" y="451"/>
                  <a:pt x="387" y="442"/>
                </a:cubicBezTo>
                <a:cubicBezTo>
                  <a:pt x="380" y="435"/>
                  <a:pt x="369" y="433"/>
                  <a:pt x="363" y="426"/>
                </a:cubicBezTo>
                <a:cubicBezTo>
                  <a:pt x="257" y="302"/>
                  <a:pt x="386" y="430"/>
                  <a:pt x="308" y="355"/>
                </a:cubicBezTo>
                <a:cubicBezTo>
                  <a:pt x="292" y="307"/>
                  <a:pt x="246" y="284"/>
                  <a:pt x="229" y="236"/>
                </a:cubicBezTo>
                <a:cubicBezTo>
                  <a:pt x="210" y="182"/>
                  <a:pt x="183" y="135"/>
                  <a:pt x="134" y="102"/>
                </a:cubicBezTo>
                <a:cubicBezTo>
                  <a:pt x="120" y="80"/>
                  <a:pt x="120" y="74"/>
                  <a:pt x="95" y="63"/>
                </a:cubicBezTo>
                <a:cubicBezTo>
                  <a:pt x="80" y="56"/>
                  <a:pt x="48" y="47"/>
                  <a:pt x="48" y="47"/>
                </a:cubicBezTo>
                <a:cubicBezTo>
                  <a:pt x="12" y="71"/>
                  <a:pt x="10" y="109"/>
                  <a:pt x="0" y="150"/>
                </a:cubicBezTo>
                <a:cubicBezTo>
                  <a:pt x="3" y="263"/>
                  <a:pt x="4" y="376"/>
                  <a:pt x="8" y="489"/>
                </a:cubicBezTo>
                <a:cubicBezTo>
                  <a:pt x="11" y="574"/>
                  <a:pt x="13" y="783"/>
                  <a:pt x="63" y="868"/>
                </a:cubicBezTo>
                <a:cubicBezTo>
                  <a:pt x="82" y="901"/>
                  <a:pt x="125" y="908"/>
                  <a:pt x="158" y="915"/>
                </a:cubicBezTo>
                <a:cubicBezTo>
                  <a:pt x="179" y="913"/>
                  <a:pt x="233" y="913"/>
                  <a:pt x="261" y="899"/>
                </a:cubicBezTo>
                <a:cubicBezTo>
                  <a:pt x="339" y="859"/>
                  <a:pt x="387" y="788"/>
                  <a:pt x="458" y="741"/>
                </a:cubicBezTo>
                <a:cubicBezTo>
                  <a:pt x="485" y="702"/>
                  <a:pt x="464" y="698"/>
                  <a:pt x="513" y="686"/>
                </a:cubicBezTo>
                <a:cubicBezTo>
                  <a:pt x="630" y="698"/>
                  <a:pt x="582" y="691"/>
                  <a:pt x="663" y="741"/>
                </a:cubicBezTo>
                <a:cubicBezTo>
                  <a:pt x="684" y="803"/>
                  <a:pt x="719" y="894"/>
                  <a:pt x="773" y="931"/>
                </a:cubicBezTo>
                <a:cubicBezTo>
                  <a:pt x="784" y="928"/>
                  <a:pt x="794" y="924"/>
                  <a:pt x="805" y="923"/>
                </a:cubicBezTo>
                <a:cubicBezTo>
                  <a:pt x="834" y="919"/>
                  <a:pt x="864" y="921"/>
                  <a:pt x="892" y="915"/>
                </a:cubicBezTo>
                <a:cubicBezTo>
                  <a:pt x="953" y="902"/>
                  <a:pt x="981" y="800"/>
                  <a:pt x="994" y="749"/>
                </a:cubicBezTo>
                <a:cubicBezTo>
                  <a:pt x="1003" y="437"/>
                  <a:pt x="1008" y="423"/>
                  <a:pt x="994" y="86"/>
                </a:cubicBezTo>
                <a:cubicBezTo>
                  <a:pt x="992" y="47"/>
                  <a:pt x="915" y="0"/>
                  <a:pt x="915" y="0"/>
                </a:cubicBezTo>
                <a:cubicBezTo>
                  <a:pt x="881" y="3"/>
                  <a:pt x="846" y="0"/>
                  <a:pt x="813" y="8"/>
                </a:cubicBezTo>
                <a:cubicBezTo>
                  <a:pt x="795" y="12"/>
                  <a:pt x="784" y="33"/>
                  <a:pt x="766" y="39"/>
                </a:cubicBezTo>
                <a:cubicBezTo>
                  <a:pt x="711" y="93"/>
                  <a:pt x="736" y="73"/>
                  <a:pt x="695" y="102"/>
                </a:cubicBezTo>
                <a:cubicBezTo>
                  <a:pt x="679" y="126"/>
                  <a:pt x="671" y="149"/>
                  <a:pt x="655" y="173"/>
                </a:cubicBezTo>
                <a:cubicBezTo>
                  <a:pt x="644" y="205"/>
                  <a:pt x="634" y="236"/>
                  <a:pt x="624" y="268"/>
                </a:cubicBezTo>
                <a:cubicBezTo>
                  <a:pt x="619" y="284"/>
                  <a:pt x="608" y="315"/>
                  <a:pt x="608" y="315"/>
                </a:cubicBezTo>
                <a:cubicBezTo>
                  <a:pt x="596" y="384"/>
                  <a:pt x="581" y="433"/>
                  <a:pt x="521" y="473"/>
                </a:cubicBezTo>
                <a:cubicBezTo>
                  <a:pt x="521" y="473"/>
                  <a:pt x="492" y="524"/>
                  <a:pt x="481" y="513"/>
                </a:cubicBezTo>
                <a:cubicBezTo>
                  <a:pt x="470" y="502"/>
                  <a:pt x="521" y="473"/>
                  <a:pt x="521" y="473"/>
                </a:cubicBezTo>
                <a:cubicBezTo>
                  <a:pt x="532" y="457"/>
                  <a:pt x="542" y="442"/>
                  <a:pt x="553" y="426"/>
                </a:cubicBezTo>
                <a:cubicBezTo>
                  <a:pt x="558" y="419"/>
                  <a:pt x="549" y="442"/>
                  <a:pt x="545" y="449"/>
                </a:cubicBezTo>
                <a:cubicBezTo>
                  <a:pt x="541" y="458"/>
                  <a:pt x="536" y="467"/>
                  <a:pt x="529" y="473"/>
                </a:cubicBezTo>
                <a:cubicBezTo>
                  <a:pt x="507" y="492"/>
                  <a:pt x="448" y="508"/>
                  <a:pt x="466" y="54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533400" y="4572000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Thyroid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1905000" y="3124200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sz="2800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2411413" y="2420938"/>
            <a:ext cx="1800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ym typeface="Symbol" pitchFamily="18" charset="2"/>
              </a:rPr>
              <a:t></a:t>
            </a:r>
            <a:r>
              <a:rPr lang="en-US" sz="2800"/>
              <a:t>TSH</a:t>
            </a:r>
            <a:r>
              <a:rPr lang="en-US" sz="2400">
                <a:latin typeface="Times New Roman" pitchFamily="18" charset="0"/>
              </a:rPr>
              <a:t>   </a:t>
            </a:r>
          </a:p>
        </p:txBody>
      </p:sp>
      <p:cxnSp>
        <p:nvCxnSpPr>
          <p:cNvPr id="27662" name="AutoShape 14"/>
          <p:cNvCxnSpPr>
            <a:cxnSpLocks noChangeShapeType="1"/>
            <a:stCxn id="27658" idx="14"/>
          </p:cNvCxnSpPr>
          <p:nvPr/>
        </p:nvCxnSpPr>
        <p:spPr bwMode="auto">
          <a:xfrm rot="16200000" flipH="1">
            <a:off x="3271044" y="4871244"/>
            <a:ext cx="976312" cy="1930400"/>
          </a:xfrm>
          <a:prstGeom prst="bentConnector2">
            <a:avLst/>
          </a:prstGeom>
          <a:noFill/>
          <a:ln w="38100">
            <a:solidFill>
              <a:srgbClr val="FF66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3" name="AutoShape 15"/>
          <p:cNvCxnSpPr>
            <a:cxnSpLocks noChangeShapeType="1"/>
          </p:cNvCxnSpPr>
          <p:nvPr/>
        </p:nvCxnSpPr>
        <p:spPr bwMode="auto">
          <a:xfrm rot="16200000" flipH="1">
            <a:off x="3536950" y="4692650"/>
            <a:ext cx="781050" cy="1454150"/>
          </a:xfrm>
          <a:prstGeom prst="bentConnector2">
            <a:avLst/>
          </a:prstGeom>
          <a:noFill/>
          <a:ln w="38100">
            <a:solidFill>
              <a:srgbClr val="FF66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4800600" y="61722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ym typeface="Symbol" pitchFamily="18" charset="2"/>
              </a:rPr>
              <a:t></a:t>
            </a:r>
            <a:r>
              <a:rPr lang="en-US" sz="2800"/>
              <a:t> T4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4800600" y="5638800"/>
            <a:ext cx="121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ym typeface="Symbol" pitchFamily="18" charset="2"/>
              </a:rPr>
              <a:t></a:t>
            </a:r>
            <a:r>
              <a:rPr lang="en-US" sz="2800"/>
              <a:t>T3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486400" y="5638800"/>
            <a:ext cx="533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/>
              <a:t>}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 flipV="1">
            <a:off x="5562600" y="2574925"/>
            <a:ext cx="457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-</a:t>
            </a:r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5867400" y="6096000"/>
            <a:ext cx="15240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 flipV="1">
            <a:off x="7391400" y="457200"/>
            <a:ext cx="0" cy="56388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 flipH="1">
            <a:off x="4038600" y="2590800"/>
            <a:ext cx="33528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 flipH="1">
            <a:off x="4114800" y="457200"/>
            <a:ext cx="32766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5791200" y="228600"/>
            <a:ext cx="99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-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2971800" y="5181600"/>
            <a:ext cx="60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33CC33"/>
                </a:solidFill>
              </a:rPr>
              <a:t>x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2514600" y="5486400"/>
            <a:ext cx="53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33CC33"/>
                </a:solidFill>
              </a:rPr>
              <a:t>x</a:t>
            </a:r>
          </a:p>
        </p:txBody>
      </p:sp>
      <p:sp>
        <p:nvSpPr>
          <p:cNvPr id="27675" name="Text Box 28"/>
          <p:cNvSpPr txBox="1">
            <a:spLocks noChangeArrowheads="1"/>
          </p:cNvSpPr>
          <p:nvPr/>
        </p:nvSpPr>
        <p:spPr bwMode="auto">
          <a:xfrm>
            <a:off x="3124200" y="1628775"/>
            <a:ext cx="838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US" sz="6000">
                <a:solidFill>
                  <a:srgbClr val="99FF33"/>
                </a:solidFill>
              </a:rPr>
              <a:t>X</a:t>
            </a:r>
          </a:p>
        </p:txBody>
      </p:sp>
      <p:sp>
        <p:nvSpPr>
          <p:cNvPr id="27676" name="Text Box 29"/>
          <p:cNvSpPr txBox="1">
            <a:spLocks noChangeArrowheads="1"/>
          </p:cNvSpPr>
          <p:nvPr/>
        </p:nvSpPr>
        <p:spPr bwMode="auto">
          <a:xfrm>
            <a:off x="457200" y="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u="sng">
                <a:latin typeface="Times New Roman" pitchFamily="18" charset="0"/>
              </a:rPr>
              <a:t>2</a:t>
            </a:r>
            <a:r>
              <a:rPr lang="en-US" sz="2400" u="sng" baseline="30000">
                <a:latin typeface="Times New Roman" pitchFamily="18" charset="0"/>
              </a:rPr>
              <a:t>0</a:t>
            </a:r>
            <a:r>
              <a:rPr lang="en-US" sz="2400" u="sng">
                <a:latin typeface="Times New Roman" pitchFamily="18" charset="0"/>
              </a:rPr>
              <a:t> HYPOTHYROIDISM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r>
              <a:rPr lang="en-US" sz="4800" b="1" smtClean="0">
                <a:solidFill>
                  <a:srgbClr val="FFFF00"/>
                </a:solidFill>
                <a:latin typeface="Times New Roman" pitchFamily="18" charset="0"/>
              </a:rPr>
              <a:t>Gland hypofunction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endParaRPr lang="en-US" sz="2400" b="1" u="sng" smtClean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2400" b="1" u="sng" smtClean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2400" b="1" u="sng" smtClean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n-US" sz="2400" b="1" u="sng" smtClean="0">
                <a:solidFill>
                  <a:schemeClr val="bg1"/>
                </a:solidFill>
                <a:latin typeface="Times New Roman" pitchFamily="18" charset="0"/>
              </a:rPr>
              <a:t>Pituitary Gland failure</a:t>
            </a:r>
          </a:p>
          <a:p>
            <a:pPr>
              <a:buFontTx/>
              <a:buNone/>
            </a:pPr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</a:rPr>
              <a:t> 	-Low stimulatory (pit) hormone</a:t>
            </a:r>
          </a:p>
          <a:p>
            <a:pPr lvl="1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</a:rPr>
              <a:t>Low peripheral hormone</a:t>
            </a:r>
          </a:p>
          <a:p>
            <a:pPr lvl="1"/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</a:rPr>
              <a:t>Eg; 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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</a:rPr>
              <a:t> TSH with 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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</a:rPr>
              <a:t> T4/T3 (2</a:t>
            </a:r>
            <a:r>
              <a:rPr lang="en-US" sz="2400" b="1" baseline="30000" smtClean="0">
                <a:solidFill>
                  <a:srgbClr val="FFFF00"/>
                </a:solidFill>
                <a:latin typeface="Times New Roman" pitchFamily="18" charset="0"/>
              </a:rPr>
              <a:t>0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</a:rPr>
              <a:t> hypothyroidism )</a:t>
            </a:r>
          </a:p>
          <a:p>
            <a:pPr lvl="1"/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</a:rPr>
              <a:t>	 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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</a:rPr>
              <a:t> FSH/LH with 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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</a:rPr>
              <a:t> E2/testosterone (2</a:t>
            </a:r>
            <a:r>
              <a:rPr lang="en-US" sz="2400" b="1" baseline="30000" smtClean="0">
                <a:solidFill>
                  <a:srgbClr val="FFFF00"/>
                </a:solidFill>
                <a:latin typeface="Times New Roman" pitchFamily="18" charset="0"/>
              </a:rPr>
              <a:t>0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</a:rPr>
              <a:t> hypogonadism)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algn="l"/>
            <a:r>
              <a:rPr lang="en-US" sz="3600" b="1" smtClean="0">
                <a:solidFill>
                  <a:srgbClr val="FFFF00"/>
                </a:solidFill>
                <a:latin typeface="Times New Roman" pitchFamily="18" charset="0"/>
              </a:rPr>
              <a:t>Feedback relationships</a:t>
            </a:r>
            <a:r>
              <a:rPr lang="en-US" sz="3600" b="1" smtClean="0">
                <a:solidFill>
                  <a:srgbClr val="00FF00"/>
                </a:solidFill>
                <a:latin typeface="Times New Roman" pitchFamily="18" charset="0"/>
              </a:rPr>
              <a:t>-Gland Hyperfunction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 sz="2800" b="1" u="sng" smtClean="0">
                <a:solidFill>
                  <a:srgbClr val="FF0000"/>
                </a:solidFill>
                <a:latin typeface="Times New Roman" pitchFamily="18" charset="0"/>
              </a:rPr>
              <a:t>Peripheral gland overproduction (1</a:t>
            </a:r>
            <a:r>
              <a:rPr lang="en-US" sz="2800" b="1" baseline="30000" smtClean="0">
                <a:solidFill>
                  <a:srgbClr val="FF0000"/>
                </a:solidFill>
                <a:latin typeface="Times New Roman" pitchFamily="18" charset="0"/>
              </a:rPr>
              <a:t>o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</a:rPr>
              <a:t> )</a:t>
            </a:r>
            <a:endParaRPr lang="en-US" sz="2800" b="1" u="sng" smtClean="0">
              <a:solidFill>
                <a:srgbClr val="FF0000"/>
              </a:solidFill>
              <a:latin typeface="Times New Roman" pitchFamily="18" charset="0"/>
            </a:endParaRPr>
          </a:p>
          <a:p>
            <a:pPr lvl="1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</a:rPr>
              <a:t>High peripheral hormone</a:t>
            </a:r>
          </a:p>
          <a:p>
            <a:pPr lvl="1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</a:rPr>
              <a:t>Suppressed stimulatory/trophic  (pituitary hormone)</a:t>
            </a:r>
          </a:p>
          <a:p>
            <a:pPr lvl="1"/>
            <a:endParaRPr lang="en-US" sz="2400" b="1" smtClean="0">
              <a:solidFill>
                <a:schemeClr val="bg1"/>
              </a:solidFill>
              <a:latin typeface="Times New Roman" pitchFamily="18" charset="0"/>
            </a:endParaRPr>
          </a:p>
          <a:p>
            <a:pPr lvl="1"/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Eg; </a:t>
            </a: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</a:t>
            </a: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 T3/T4 with </a:t>
            </a: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</a:t>
            </a: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 TSH (Thyroid adenoma)</a:t>
            </a:r>
          </a:p>
          <a:p>
            <a:pPr lvl="2">
              <a:buFontTx/>
              <a:buNone/>
            </a:pP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	 </a:t>
            </a:r>
            <a:r>
              <a:rPr lang="en-US" sz="1800" b="1" smtClean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</a:t>
            </a: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 Cortisol with </a:t>
            </a:r>
            <a:r>
              <a:rPr lang="en-US" sz="1800" b="1" smtClean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</a:t>
            </a: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 ACTH (Cushings 2</a:t>
            </a:r>
            <a:r>
              <a:rPr lang="en-US" sz="2000" b="1" baseline="30000" smtClean="0">
                <a:solidFill>
                  <a:srgbClr val="FFFF00"/>
                </a:solidFill>
                <a:latin typeface="Times New Roman" pitchFamily="18" charset="0"/>
              </a:rPr>
              <a:t>o</a:t>
            </a: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 to adrenal adenoma)</a:t>
            </a:r>
          </a:p>
          <a:p>
            <a:pPr lvl="2">
              <a:buFontTx/>
              <a:buNone/>
            </a:pPr>
            <a:endParaRPr lang="en-US" sz="2000" b="1" smtClean="0">
              <a:solidFill>
                <a:srgbClr val="FFFF00"/>
              </a:solidFill>
              <a:latin typeface="Times New Roman" pitchFamily="18" charset="0"/>
            </a:endParaRPr>
          </a:p>
          <a:p>
            <a:pPr lvl="2">
              <a:buFontTx/>
              <a:buNone/>
            </a:pPr>
            <a:endParaRPr lang="en-US" sz="2000" b="1" smtClean="0">
              <a:solidFill>
                <a:srgbClr val="FFFF00"/>
              </a:solidFill>
              <a:latin typeface="Times New Roman" pitchFamily="18" charset="0"/>
            </a:endParaRPr>
          </a:p>
          <a:p>
            <a:pPr lvl="2">
              <a:buFontTx/>
              <a:buNone/>
            </a:pPr>
            <a:endParaRPr lang="en-US" sz="2000" b="1" smtClean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reeform 2"/>
          <p:cNvSpPr>
            <a:spLocks/>
          </p:cNvSpPr>
          <p:nvPr/>
        </p:nvSpPr>
        <p:spPr bwMode="auto">
          <a:xfrm>
            <a:off x="2655888" y="300038"/>
            <a:ext cx="3068637" cy="2425700"/>
          </a:xfrm>
          <a:custGeom>
            <a:avLst/>
            <a:gdLst>
              <a:gd name="T0" fmla="*/ 2147483647 w 1933"/>
              <a:gd name="T1" fmla="*/ 0 h 1528"/>
              <a:gd name="T2" fmla="*/ 2147483647 w 1933"/>
              <a:gd name="T3" fmla="*/ 2147483647 h 1528"/>
              <a:gd name="T4" fmla="*/ 2147483647 w 1933"/>
              <a:gd name="T5" fmla="*/ 2147483647 h 1528"/>
              <a:gd name="T6" fmla="*/ 2147483647 w 1933"/>
              <a:gd name="T7" fmla="*/ 2147483647 h 1528"/>
              <a:gd name="T8" fmla="*/ 2147483647 w 1933"/>
              <a:gd name="T9" fmla="*/ 2147483647 h 1528"/>
              <a:gd name="T10" fmla="*/ 2147483647 w 1933"/>
              <a:gd name="T11" fmla="*/ 2147483647 h 1528"/>
              <a:gd name="T12" fmla="*/ 2147483647 w 1933"/>
              <a:gd name="T13" fmla="*/ 2147483647 h 1528"/>
              <a:gd name="T14" fmla="*/ 2147483647 w 1933"/>
              <a:gd name="T15" fmla="*/ 2147483647 h 1528"/>
              <a:gd name="T16" fmla="*/ 2147483647 w 1933"/>
              <a:gd name="T17" fmla="*/ 2147483647 h 1528"/>
              <a:gd name="T18" fmla="*/ 2147483647 w 1933"/>
              <a:gd name="T19" fmla="*/ 2147483647 h 1528"/>
              <a:gd name="T20" fmla="*/ 2147483647 w 1933"/>
              <a:gd name="T21" fmla="*/ 2147483647 h 1528"/>
              <a:gd name="T22" fmla="*/ 0 w 1933"/>
              <a:gd name="T23" fmla="*/ 2147483647 h 1528"/>
              <a:gd name="T24" fmla="*/ 2147483647 w 1933"/>
              <a:gd name="T25" fmla="*/ 2147483647 h 1528"/>
              <a:gd name="T26" fmla="*/ 2147483647 w 1933"/>
              <a:gd name="T27" fmla="*/ 2147483647 h 1528"/>
              <a:gd name="T28" fmla="*/ 2147483647 w 1933"/>
              <a:gd name="T29" fmla="*/ 2147483647 h 1528"/>
              <a:gd name="T30" fmla="*/ 2147483647 w 1933"/>
              <a:gd name="T31" fmla="*/ 2147483647 h 1528"/>
              <a:gd name="T32" fmla="*/ 2147483647 w 1933"/>
              <a:gd name="T33" fmla="*/ 2147483647 h 1528"/>
              <a:gd name="T34" fmla="*/ 2147483647 w 1933"/>
              <a:gd name="T35" fmla="*/ 2147483647 h 1528"/>
              <a:gd name="T36" fmla="*/ 2147483647 w 1933"/>
              <a:gd name="T37" fmla="*/ 2147483647 h 1528"/>
              <a:gd name="T38" fmla="*/ 2147483647 w 1933"/>
              <a:gd name="T39" fmla="*/ 2147483647 h 1528"/>
              <a:gd name="T40" fmla="*/ 2147483647 w 1933"/>
              <a:gd name="T41" fmla="*/ 2147483647 h 1528"/>
              <a:gd name="T42" fmla="*/ 2147483647 w 1933"/>
              <a:gd name="T43" fmla="*/ 2147483647 h 1528"/>
              <a:gd name="T44" fmla="*/ 2147483647 w 1933"/>
              <a:gd name="T45" fmla="*/ 2147483647 h 1528"/>
              <a:gd name="T46" fmla="*/ 2147483647 w 1933"/>
              <a:gd name="T47" fmla="*/ 2147483647 h 1528"/>
              <a:gd name="T48" fmla="*/ 2147483647 w 1933"/>
              <a:gd name="T49" fmla="*/ 2147483647 h 1528"/>
              <a:gd name="T50" fmla="*/ 2147483647 w 1933"/>
              <a:gd name="T51" fmla="*/ 2147483647 h 1528"/>
              <a:gd name="T52" fmla="*/ 2147483647 w 1933"/>
              <a:gd name="T53" fmla="*/ 2147483647 h 1528"/>
              <a:gd name="T54" fmla="*/ 2147483647 w 1933"/>
              <a:gd name="T55" fmla="*/ 2147483647 h 1528"/>
              <a:gd name="T56" fmla="*/ 2147483647 w 1933"/>
              <a:gd name="T57" fmla="*/ 2147483647 h 1528"/>
              <a:gd name="T58" fmla="*/ 2147483647 w 1933"/>
              <a:gd name="T59" fmla="*/ 2147483647 h 1528"/>
              <a:gd name="T60" fmla="*/ 2147483647 w 1933"/>
              <a:gd name="T61" fmla="*/ 2147483647 h 1528"/>
              <a:gd name="T62" fmla="*/ 2147483647 w 1933"/>
              <a:gd name="T63" fmla="*/ 2147483647 h 1528"/>
              <a:gd name="T64" fmla="*/ 2147483647 w 1933"/>
              <a:gd name="T65" fmla="*/ 2147483647 h 1528"/>
              <a:gd name="T66" fmla="*/ 2147483647 w 1933"/>
              <a:gd name="T67" fmla="*/ 2147483647 h 1528"/>
              <a:gd name="T68" fmla="*/ 2147483647 w 1933"/>
              <a:gd name="T69" fmla="*/ 2147483647 h 1528"/>
              <a:gd name="T70" fmla="*/ 2147483647 w 1933"/>
              <a:gd name="T71" fmla="*/ 2147483647 h 1528"/>
              <a:gd name="T72" fmla="*/ 2147483647 w 1933"/>
              <a:gd name="T73" fmla="*/ 2147483647 h 1528"/>
              <a:gd name="T74" fmla="*/ 2147483647 w 1933"/>
              <a:gd name="T75" fmla="*/ 2147483647 h 1528"/>
              <a:gd name="T76" fmla="*/ 2147483647 w 1933"/>
              <a:gd name="T77" fmla="*/ 2147483647 h 1528"/>
              <a:gd name="T78" fmla="*/ 2147483647 w 1933"/>
              <a:gd name="T79" fmla="*/ 0 h 1528"/>
              <a:gd name="T80" fmla="*/ 2147483647 w 1933"/>
              <a:gd name="T81" fmla="*/ 2147483647 h 1528"/>
              <a:gd name="T82" fmla="*/ 2147483647 w 1933"/>
              <a:gd name="T83" fmla="*/ 2147483647 h 152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933"/>
              <a:gd name="T127" fmla="*/ 0 h 1528"/>
              <a:gd name="T128" fmla="*/ 1933 w 1933"/>
              <a:gd name="T129" fmla="*/ 1528 h 1528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933" h="1528">
                <a:moveTo>
                  <a:pt x="686" y="0"/>
                </a:moveTo>
                <a:cubicBezTo>
                  <a:pt x="676" y="3"/>
                  <a:pt x="665" y="5"/>
                  <a:pt x="655" y="8"/>
                </a:cubicBezTo>
                <a:cubicBezTo>
                  <a:pt x="639" y="13"/>
                  <a:pt x="607" y="24"/>
                  <a:pt x="607" y="24"/>
                </a:cubicBezTo>
                <a:cubicBezTo>
                  <a:pt x="575" y="13"/>
                  <a:pt x="586" y="12"/>
                  <a:pt x="544" y="24"/>
                </a:cubicBezTo>
                <a:cubicBezTo>
                  <a:pt x="461" y="47"/>
                  <a:pt x="452" y="101"/>
                  <a:pt x="386" y="142"/>
                </a:cubicBezTo>
                <a:cubicBezTo>
                  <a:pt x="364" y="178"/>
                  <a:pt x="326" y="196"/>
                  <a:pt x="292" y="221"/>
                </a:cubicBezTo>
                <a:cubicBezTo>
                  <a:pt x="287" y="229"/>
                  <a:pt x="283" y="239"/>
                  <a:pt x="276" y="245"/>
                </a:cubicBezTo>
                <a:cubicBezTo>
                  <a:pt x="262" y="258"/>
                  <a:pt x="229" y="277"/>
                  <a:pt x="229" y="277"/>
                </a:cubicBezTo>
                <a:cubicBezTo>
                  <a:pt x="212" y="302"/>
                  <a:pt x="175" y="339"/>
                  <a:pt x="150" y="355"/>
                </a:cubicBezTo>
                <a:cubicBezTo>
                  <a:pt x="128" y="388"/>
                  <a:pt x="75" y="439"/>
                  <a:pt x="63" y="474"/>
                </a:cubicBezTo>
                <a:cubicBezTo>
                  <a:pt x="46" y="524"/>
                  <a:pt x="31" y="573"/>
                  <a:pt x="16" y="624"/>
                </a:cubicBezTo>
                <a:cubicBezTo>
                  <a:pt x="10" y="665"/>
                  <a:pt x="0" y="727"/>
                  <a:pt x="0" y="766"/>
                </a:cubicBezTo>
                <a:cubicBezTo>
                  <a:pt x="0" y="903"/>
                  <a:pt x="3" y="1039"/>
                  <a:pt x="8" y="1176"/>
                </a:cubicBezTo>
                <a:cubicBezTo>
                  <a:pt x="10" y="1232"/>
                  <a:pt x="44" y="1316"/>
                  <a:pt x="79" y="1358"/>
                </a:cubicBezTo>
                <a:cubicBezTo>
                  <a:pt x="99" y="1383"/>
                  <a:pt x="211" y="1409"/>
                  <a:pt x="244" y="1421"/>
                </a:cubicBezTo>
                <a:cubicBezTo>
                  <a:pt x="290" y="1438"/>
                  <a:pt x="332" y="1460"/>
                  <a:pt x="379" y="1476"/>
                </a:cubicBezTo>
                <a:cubicBezTo>
                  <a:pt x="456" y="1502"/>
                  <a:pt x="577" y="1497"/>
                  <a:pt x="647" y="1500"/>
                </a:cubicBezTo>
                <a:cubicBezTo>
                  <a:pt x="893" y="1528"/>
                  <a:pt x="736" y="1516"/>
                  <a:pt x="1120" y="1507"/>
                </a:cubicBezTo>
                <a:cubicBezTo>
                  <a:pt x="1154" y="1505"/>
                  <a:pt x="1189" y="1504"/>
                  <a:pt x="1223" y="1500"/>
                </a:cubicBezTo>
                <a:cubicBezTo>
                  <a:pt x="1250" y="1497"/>
                  <a:pt x="1302" y="1484"/>
                  <a:pt x="1302" y="1484"/>
                </a:cubicBezTo>
                <a:cubicBezTo>
                  <a:pt x="1383" y="1451"/>
                  <a:pt x="1472" y="1419"/>
                  <a:pt x="1531" y="1350"/>
                </a:cubicBezTo>
                <a:cubicBezTo>
                  <a:pt x="1550" y="1327"/>
                  <a:pt x="1547" y="1315"/>
                  <a:pt x="1562" y="1287"/>
                </a:cubicBezTo>
                <a:cubicBezTo>
                  <a:pt x="1576" y="1260"/>
                  <a:pt x="1609" y="1208"/>
                  <a:pt x="1609" y="1208"/>
                </a:cubicBezTo>
                <a:cubicBezTo>
                  <a:pt x="1627" y="1118"/>
                  <a:pt x="1618" y="1155"/>
                  <a:pt x="1633" y="1097"/>
                </a:cubicBezTo>
                <a:cubicBezTo>
                  <a:pt x="1626" y="951"/>
                  <a:pt x="1651" y="942"/>
                  <a:pt x="1554" y="876"/>
                </a:cubicBezTo>
                <a:cubicBezTo>
                  <a:pt x="1525" y="856"/>
                  <a:pt x="1486" y="835"/>
                  <a:pt x="1452" y="821"/>
                </a:cubicBezTo>
                <a:cubicBezTo>
                  <a:pt x="1436" y="815"/>
                  <a:pt x="1404" y="805"/>
                  <a:pt x="1404" y="805"/>
                </a:cubicBezTo>
                <a:cubicBezTo>
                  <a:pt x="1373" y="784"/>
                  <a:pt x="1315" y="759"/>
                  <a:pt x="1278" y="750"/>
                </a:cubicBezTo>
                <a:cubicBezTo>
                  <a:pt x="1250" y="731"/>
                  <a:pt x="1229" y="731"/>
                  <a:pt x="1199" y="718"/>
                </a:cubicBezTo>
                <a:cubicBezTo>
                  <a:pt x="1123" y="687"/>
                  <a:pt x="1061" y="645"/>
                  <a:pt x="994" y="600"/>
                </a:cubicBezTo>
                <a:cubicBezTo>
                  <a:pt x="983" y="583"/>
                  <a:pt x="956" y="573"/>
                  <a:pt x="955" y="553"/>
                </a:cubicBezTo>
                <a:cubicBezTo>
                  <a:pt x="950" y="485"/>
                  <a:pt x="952" y="416"/>
                  <a:pt x="962" y="348"/>
                </a:cubicBezTo>
                <a:cubicBezTo>
                  <a:pt x="971" y="291"/>
                  <a:pt x="1047" y="254"/>
                  <a:pt x="1089" y="229"/>
                </a:cubicBezTo>
                <a:cubicBezTo>
                  <a:pt x="1112" y="216"/>
                  <a:pt x="1137" y="190"/>
                  <a:pt x="1160" y="182"/>
                </a:cubicBezTo>
                <a:cubicBezTo>
                  <a:pt x="1216" y="163"/>
                  <a:pt x="1272" y="130"/>
                  <a:pt x="1325" y="103"/>
                </a:cubicBezTo>
                <a:cubicBezTo>
                  <a:pt x="1333" y="108"/>
                  <a:pt x="1339" y="118"/>
                  <a:pt x="1349" y="119"/>
                </a:cubicBezTo>
                <a:cubicBezTo>
                  <a:pt x="1376" y="122"/>
                  <a:pt x="1398" y="105"/>
                  <a:pt x="1420" y="95"/>
                </a:cubicBezTo>
                <a:cubicBezTo>
                  <a:pt x="1464" y="76"/>
                  <a:pt x="1510" y="59"/>
                  <a:pt x="1554" y="40"/>
                </a:cubicBezTo>
                <a:cubicBezTo>
                  <a:pt x="1630" y="7"/>
                  <a:pt x="1534" y="41"/>
                  <a:pt x="1633" y="8"/>
                </a:cubicBezTo>
                <a:cubicBezTo>
                  <a:pt x="1641" y="5"/>
                  <a:pt x="1657" y="0"/>
                  <a:pt x="1657" y="0"/>
                </a:cubicBezTo>
                <a:cubicBezTo>
                  <a:pt x="1906" y="8"/>
                  <a:pt x="1814" y="8"/>
                  <a:pt x="1933" y="8"/>
                </a:cubicBezTo>
                <a:lnTo>
                  <a:pt x="1879" y="3"/>
                </a:ln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23" name="Freeform 3"/>
          <p:cNvSpPr>
            <a:spLocks/>
          </p:cNvSpPr>
          <p:nvPr/>
        </p:nvSpPr>
        <p:spPr bwMode="auto">
          <a:xfrm>
            <a:off x="3970338" y="263525"/>
            <a:ext cx="768350" cy="2379663"/>
          </a:xfrm>
          <a:custGeom>
            <a:avLst/>
            <a:gdLst>
              <a:gd name="T0" fmla="*/ 2147483647 w 484"/>
              <a:gd name="T1" fmla="*/ 2147483647 h 1499"/>
              <a:gd name="T2" fmla="*/ 2147483647 w 484"/>
              <a:gd name="T3" fmla="*/ 2147483647 h 1499"/>
              <a:gd name="T4" fmla="*/ 2147483647 w 484"/>
              <a:gd name="T5" fmla="*/ 2147483647 h 1499"/>
              <a:gd name="T6" fmla="*/ 2147483647 w 484"/>
              <a:gd name="T7" fmla="*/ 2147483647 h 1499"/>
              <a:gd name="T8" fmla="*/ 2147483647 w 484"/>
              <a:gd name="T9" fmla="*/ 2147483647 h 1499"/>
              <a:gd name="T10" fmla="*/ 2147483647 w 484"/>
              <a:gd name="T11" fmla="*/ 2147483647 h 1499"/>
              <a:gd name="T12" fmla="*/ 2147483647 w 484"/>
              <a:gd name="T13" fmla="*/ 2147483647 h 1499"/>
              <a:gd name="T14" fmla="*/ 2147483647 w 484"/>
              <a:gd name="T15" fmla="*/ 2147483647 h 1499"/>
              <a:gd name="T16" fmla="*/ 2147483647 w 484"/>
              <a:gd name="T17" fmla="*/ 2147483647 h 1499"/>
              <a:gd name="T18" fmla="*/ 2147483647 w 484"/>
              <a:gd name="T19" fmla="*/ 2147483647 h 1499"/>
              <a:gd name="T20" fmla="*/ 0 w 484"/>
              <a:gd name="T21" fmla="*/ 2147483647 h 1499"/>
              <a:gd name="T22" fmla="*/ 2147483647 w 484"/>
              <a:gd name="T23" fmla="*/ 2147483647 h 1499"/>
              <a:gd name="T24" fmla="*/ 2147483647 w 484"/>
              <a:gd name="T25" fmla="*/ 0 h 149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84"/>
              <a:gd name="T40" fmla="*/ 0 h 1499"/>
              <a:gd name="T41" fmla="*/ 484 w 484"/>
              <a:gd name="T42" fmla="*/ 1499 h 149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84" h="1499">
                <a:moveTo>
                  <a:pt x="466" y="1499"/>
                </a:moveTo>
                <a:cubicBezTo>
                  <a:pt x="484" y="1446"/>
                  <a:pt x="443" y="1473"/>
                  <a:pt x="403" y="1459"/>
                </a:cubicBezTo>
                <a:cubicBezTo>
                  <a:pt x="379" y="1436"/>
                  <a:pt x="351" y="1416"/>
                  <a:pt x="332" y="1388"/>
                </a:cubicBezTo>
                <a:cubicBezTo>
                  <a:pt x="300" y="1340"/>
                  <a:pt x="276" y="1294"/>
                  <a:pt x="245" y="1246"/>
                </a:cubicBezTo>
                <a:cubicBezTo>
                  <a:pt x="215" y="1199"/>
                  <a:pt x="212" y="1148"/>
                  <a:pt x="182" y="1104"/>
                </a:cubicBezTo>
                <a:cubicBezTo>
                  <a:pt x="165" y="1037"/>
                  <a:pt x="186" y="1109"/>
                  <a:pt x="158" y="1041"/>
                </a:cubicBezTo>
                <a:cubicBezTo>
                  <a:pt x="145" y="1009"/>
                  <a:pt x="141" y="971"/>
                  <a:pt x="127" y="939"/>
                </a:cubicBezTo>
                <a:cubicBezTo>
                  <a:pt x="107" y="896"/>
                  <a:pt x="82" y="844"/>
                  <a:pt x="55" y="805"/>
                </a:cubicBezTo>
                <a:cubicBezTo>
                  <a:pt x="43" y="764"/>
                  <a:pt x="52" y="792"/>
                  <a:pt x="32" y="734"/>
                </a:cubicBezTo>
                <a:cubicBezTo>
                  <a:pt x="29" y="726"/>
                  <a:pt x="24" y="710"/>
                  <a:pt x="24" y="710"/>
                </a:cubicBezTo>
                <a:cubicBezTo>
                  <a:pt x="18" y="618"/>
                  <a:pt x="7" y="534"/>
                  <a:pt x="0" y="442"/>
                </a:cubicBezTo>
                <a:cubicBezTo>
                  <a:pt x="3" y="358"/>
                  <a:pt x="4" y="273"/>
                  <a:pt x="8" y="189"/>
                </a:cubicBezTo>
                <a:cubicBezTo>
                  <a:pt x="11" y="126"/>
                  <a:pt x="32" y="63"/>
                  <a:pt x="32" y="0"/>
                </a:cubicBez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28600" y="533400"/>
            <a:ext cx="274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Times New Roman" pitchFamily="18" charset="0"/>
              </a:rPr>
              <a:t>Hypothalamus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81000" y="1981200"/>
            <a:ext cx="2057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Times New Roman" pitchFamily="18" charset="0"/>
              </a:rPr>
              <a:t>Pituitary</a:t>
            </a: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 flipH="1">
            <a:off x="3429000" y="381000"/>
            <a:ext cx="381000" cy="14478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2411413" y="836613"/>
            <a:ext cx="2008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ym typeface="Symbol" pitchFamily="18" charset="2"/>
              </a:rPr>
              <a:t></a:t>
            </a:r>
            <a:r>
              <a:rPr lang="en-US" sz="2400"/>
              <a:t>TRH</a:t>
            </a:r>
          </a:p>
        </p:txBody>
      </p:sp>
      <p:sp>
        <p:nvSpPr>
          <p:cNvPr id="30728" name="Line 9"/>
          <p:cNvSpPr>
            <a:spLocks noChangeShapeType="1"/>
          </p:cNvSpPr>
          <p:nvPr/>
        </p:nvSpPr>
        <p:spPr bwMode="auto">
          <a:xfrm flipH="1">
            <a:off x="3200400" y="2286000"/>
            <a:ext cx="381000" cy="16764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29" name="Freeform 10"/>
          <p:cNvSpPr>
            <a:spLocks/>
          </p:cNvSpPr>
          <p:nvPr/>
        </p:nvSpPr>
        <p:spPr bwMode="auto">
          <a:xfrm>
            <a:off x="2379663" y="3921125"/>
            <a:ext cx="1600200" cy="1477963"/>
          </a:xfrm>
          <a:custGeom>
            <a:avLst/>
            <a:gdLst>
              <a:gd name="T0" fmla="*/ 2147483647 w 1008"/>
              <a:gd name="T1" fmla="*/ 2147483647 h 931"/>
              <a:gd name="T2" fmla="*/ 2147483647 w 1008"/>
              <a:gd name="T3" fmla="*/ 2147483647 h 931"/>
              <a:gd name="T4" fmla="*/ 2147483647 w 1008"/>
              <a:gd name="T5" fmla="*/ 2147483647 h 931"/>
              <a:gd name="T6" fmla="*/ 2147483647 w 1008"/>
              <a:gd name="T7" fmla="*/ 2147483647 h 931"/>
              <a:gd name="T8" fmla="*/ 2147483647 w 1008"/>
              <a:gd name="T9" fmla="*/ 2147483647 h 931"/>
              <a:gd name="T10" fmla="*/ 2147483647 w 1008"/>
              <a:gd name="T11" fmla="*/ 2147483647 h 931"/>
              <a:gd name="T12" fmla="*/ 2147483647 w 1008"/>
              <a:gd name="T13" fmla="*/ 2147483647 h 931"/>
              <a:gd name="T14" fmla="*/ 2147483647 w 1008"/>
              <a:gd name="T15" fmla="*/ 2147483647 h 931"/>
              <a:gd name="T16" fmla="*/ 2147483647 w 1008"/>
              <a:gd name="T17" fmla="*/ 2147483647 h 931"/>
              <a:gd name="T18" fmla="*/ 2147483647 w 1008"/>
              <a:gd name="T19" fmla="*/ 2147483647 h 931"/>
              <a:gd name="T20" fmla="*/ 0 w 1008"/>
              <a:gd name="T21" fmla="*/ 2147483647 h 931"/>
              <a:gd name="T22" fmla="*/ 2147483647 w 1008"/>
              <a:gd name="T23" fmla="*/ 2147483647 h 931"/>
              <a:gd name="T24" fmla="*/ 2147483647 w 1008"/>
              <a:gd name="T25" fmla="*/ 2147483647 h 931"/>
              <a:gd name="T26" fmla="*/ 2147483647 w 1008"/>
              <a:gd name="T27" fmla="*/ 2147483647 h 931"/>
              <a:gd name="T28" fmla="*/ 2147483647 w 1008"/>
              <a:gd name="T29" fmla="*/ 2147483647 h 931"/>
              <a:gd name="T30" fmla="*/ 2147483647 w 1008"/>
              <a:gd name="T31" fmla="*/ 2147483647 h 931"/>
              <a:gd name="T32" fmla="*/ 2147483647 w 1008"/>
              <a:gd name="T33" fmla="*/ 2147483647 h 931"/>
              <a:gd name="T34" fmla="*/ 2147483647 w 1008"/>
              <a:gd name="T35" fmla="*/ 2147483647 h 931"/>
              <a:gd name="T36" fmla="*/ 2147483647 w 1008"/>
              <a:gd name="T37" fmla="*/ 2147483647 h 931"/>
              <a:gd name="T38" fmla="*/ 2147483647 w 1008"/>
              <a:gd name="T39" fmla="*/ 2147483647 h 931"/>
              <a:gd name="T40" fmla="*/ 2147483647 w 1008"/>
              <a:gd name="T41" fmla="*/ 2147483647 h 931"/>
              <a:gd name="T42" fmla="*/ 2147483647 w 1008"/>
              <a:gd name="T43" fmla="*/ 2147483647 h 931"/>
              <a:gd name="T44" fmla="*/ 2147483647 w 1008"/>
              <a:gd name="T45" fmla="*/ 2147483647 h 931"/>
              <a:gd name="T46" fmla="*/ 2147483647 w 1008"/>
              <a:gd name="T47" fmla="*/ 0 h 931"/>
              <a:gd name="T48" fmla="*/ 2147483647 w 1008"/>
              <a:gd name="T49" fmla="*/ 2147483647 h 931"/>
              <a:gd name="T50" fmla="*/ 2147483647 w 1008"/>
              <a:gd name="T51" fmla="*/ 2147483647 h 931"/>
              <a:gd name="T52" fmla="*/ 2147483647 w 1008"/>
              <a:gd name="T53" fmla="*/ 2147483647 h 931"/>
              <a:gd name="T54" fmla="*/ 2147483647 w 1008"/>
              <a:gd name="T55" fmla="*/ 2147483647 h 931"/>
              <a:gd name="T56" fmla="*/ 2147483647 w 1008"/>
              <a:gd name="T57" fmla="*/ 2147483647 h 931"/>
              <a:gd name="T58" fmla="*/ 2147483647 w 1008"/>
              <a:gd name="T59" fmla="*/ 2147483647 h 931"/>
              <a:gd name="T60" fmla="*/ 2147483647 w 1008"/>
              <a:gd name="T61" fmla="*/ 2147483647 h 931"/>
              <a:gd name="T62" fmla="*/ 2147483647 w 1008"/>
              <a:gd name="T63" fmla="*/ 2147483647 h 931"/>
              <a:gd name="T64" fmla="*/ 2147483647 w 1008"/>
              <a:gd name="T65" fmla="*/ 2147483647 h 931"/>
              <a:gd name="T66" fmla="*/ 2147483647 w 1008"/>
              <a:gd name="T67" fmla="*/ 2147483647 h 931"/>
              <a:gd name="T68" fmla="*/ 2147483647 w 1008"/>
              <a:gd name="T69" fmla="*/ 2147483647 h 931"/>
              <a:gd name="T70" fmla="*/ 2147483647 w 1008"/>
              <a:gd name="T71" fmla="*/ 2147483647 h 931"/>
              <a:gd name="T72" fmla="*/ 2147483647 w 1008"/>
              <a:gd name="T73" fmla="*/ 2147483647 h 931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008"/>
              <a:gd name="T112" fmla="*/ 0 h 931"/>
              <a:gd name="T113" fmla="*/ 1008 w 1008"/>
              <a:gd name="T114" fmla="*/ 931 h 931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008" h="931">
                <a:moveTo>
                  <a:pt x="466" y="544"/>
                </a:moveTo>
                <a:cubicBezTo>
                  <a:pt x="463" y="531"/>
                  <a:pt x="466" y="515"/>
                  <a:pt x="458" y="505"/>
                </a:cubicBezTo>
                <a:cubicBezTo>
                  <a:pt x="446" y="490"/>
                  <a:pt x="410" y="473"/>
                  <a:pt x="410" y="473"/>
                </a:cubicBezTo>
                <a:cubicBezTo>
                  <a:pt x="402" y="463"/>
                  <a:pt x="396" y="451"/>
                  <a:pt x="387" y="442"/>
                </a:cubicBezTo>
                <a:cubicBezTo>
                  <a:pt x="380" y="435"/>
                  <a:pt x="369" y="433"/>
                  <a:pt x="363" y="426"/>
                </a:cubicBezTo>
                <a:cubicBezTo>
                  <a:pt x="257" y="302"/>
                  <a:pt x="386" y="430"/>
                  <a:pt x="308" y="355"/>
                </a:cubicBezTo>
                <a:cubicBezTo>
                  <a:pt x="292" y="307"/>
                  <a:pt x="246" y="284"/>
                  <a:pt x="229" y="236"/>
                </a:cubicBezTo>
                <a:cubicBezTo>
                  <a:pt x="210" y="182"/>
                  <a:pt x="183" y="135"/>
                  <a:pt x="134" y="102"/>
                </a:cubicBezTo>
                <a:cubicBezTo>
                  <a:pt x="120" y="80"/>
                  <a:pt x="120" y="74"/>
                  <a:pt x="95" y="63"/>
                </a:cubicBezTo>
                <a:cubicBezTo>
                  <a:pt x="80" y="56"/>
                  <a:pt x="48" y="47"/>
                  <a:pt x="48" y="47"/>
                </a:cubicBezTo>
                <a:cubicBezTo>
                  <a:pt x="12" y="71"/>
                  <a:pt x="10" y="109"/>
                  <a:pt x="0" y="150"/>
                </a:cubicBezTo>
                <a:cubicBezTo>
                  <a:pt x="3" y="263"/>
                  <a:pt x="4" y="376"/>
                  <a:pt x="8" y="489"/>
                </a:cubicBezTo>
                <a:cubicBezTo>
                  <a:pt x="11" y="574"/>
                  <a:pt x="13" y="783"/>
                  <a:pt x="63" y="868"/>
                </a:cubicBezTo>
                <a:cubicBezTo>
                  <a:pt x="82" y="901"/>
                  <a:pt x="125" y="908"/>
                  <a:pt x="158" y="915"/>
                </a:cubicBezTo>
                <a:cubicBezTo>
                  <a:pt x="179" y="913"/>
                  <a:pt x="233" y="913"/>
                  <a:pt x="261" y="899"/>
                </a:cubicBezTo>
                <a:cubicBezTo>
                  <a:pt x="339" y="859"/>
                  <a:pt x="387" y="788"/>
                  <a:pt x="458" y="741"/>
                </a:cubicBezTo>
                <a:cubicBezTo>
                  <a:pt x="485" y="702"/>
                  <a:pt x="464" y="698"/>
                  <a:pt x="513" y="686"/>
                </a:cubicBezTo>
                <a:cubicBezTo>
                  <a:pt x="630" y="698"/>
                  <a:pt x="582" y="691"/>
                  <a:pt x="663" y="741"/>
                </a:cubicBezTo>
                <a:cubicBezTo>
                  <a:pt x="684" y="803"/>
                  <a:pt x="719" y="894"/>
                  <a:pt x="773" y="931"/>
                </a:cubicBezTo>
                <a:cubicBezTo>
                  <a:pt x="784" y="928"/>
                  <a:pt x="794" y="924"/>
                  <a:pt x="805" y="923"/>
                </a:cubicBezTo>
                <a:cubicBezTo>
                  <a:pt x="834" y="919"/>
                  <a:pt x="864" y="921"/>
                  <a:pt x="892" y="915"/>
                </a:cubicBezTo>
                <a:cubicBezTo>
                  <a:pt x="953" y="902"/>
                  <a:pt x="981" y="800"/>
                  <a:pt x="994" y="749"/>
                </a:cubicBezTo>
                <a:cubicBezTo>
                  <a:pt x="1003" y="437"/>
                  <a:pt x="1008" y="423"/>
                  <a:pt x="994" y="86"/>
                </a:cubicBezTo>
                <a:cubicBezTo>
                  <a:pt x="992" y="47"/>
                  <a:pt x="915" y="0"/>
                  <a:pt x="915" y="0"/>
                </a:cubicBezTo>
                <a:cubicBezTo>
                  <a:pt x="881" y="3"/>
                  <a:pt x="846" y="0"/>
                  <a:pt x="813" y="8"/>
                </a:cubicBezTo>
                <a:cubicBezTo>
                  <a:pt x="795" y="12"/>
                  <a:pt x="784" y="33"/>
                  <a:pt x="766" y="39"/>
                </a:cubicBezTo>
                <a:cubicBezTo>
                  <a:pt x="711" y="93"/>
                  <a:pt x="736" y="73"/>
                  <a:pt x="695" y="102"/>
                </a:cubicBezTo>
                <a:cubicBezTo>
                  <a:pt x="679" y="126"/>
                  <a:pt x="671" y="149"/>
                  <a:pt x="655" y="173"/>
                </a:cubicBezTo>
                <a:cubicBezTo>
                  <a:pt x="644" y="205"/>
                  <a:pt x="634" y="236"/>
                  <a:pt x="624" y="268"/>
                </a:cubicBezTo>
                <a:cubicBezTo>
                  <a:pt x="619" y="284"/>
                  <a:pt x="608" y="315"/>
                  <a:pt x="608" y="315"/>
                </a:cubicBezTo>
                <a:cubicBezTo>
                  <a:pt x="596" y="384"/>
                  <a:pt x="581" y="433"/>
                  <a:pt x="521" y="473"/>
                </a:cubicBezTo>
                <a:cubicBezTo>
                  <a:pt x="521" y="473"/>
                  <a:pt x="492" y="524"/>
                  <a:pt x="481" y="513"/>
                </a:cubicBezTo>
                <a:cubicBezTo>
                  <a:pt x="470" y="502"/>
                  <a:pt x="521" y="473"/>
                  <a:pt x="521" y="473"/>
                </a:cubicBezTo>
                <a:cubicBezTo>
                  <a:pt x="532" y="457"/>
                  <a:pt x="542" y="442"/>
                  <a:pt x="553" y="426"/>
                </a:cubicBezTo>
                <a:cubicBezTo>
                  <a:pt x="558" y="419"/>
                  <a:pt x="549" y="442"/>
                  <a:pt x="545" y="449"/>
                </a:cubicBezTo>
                <a:cubicBezTo>
                  <a:pt x="541" y="458"/>
                  <a:pt x="536" y="467"/>
                  <a:pt x="529" y="473"/>
                </a:cubicBezTo>
                <a:cubicBezTo>
                  <a:pt x="507" y="492"/>
                  <a:pt x="448" y="508"/>
                  <a:pt x="466" y="54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30" name="Text Box 11"/>
          <p:cNvSpPr txBox="1">
            <a:spLocks noChangeArrowheads="1"/>
          </p:cNvSpPr>
          <p:nvPr/>
        </p:nvSpPr>
        <p:spPr bwMode="auto">
          <a:xfrm>
            <a:off x="533400" y="4572000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Thyroid</a:t>
            </a:r>
          </a:p>
        </p:txBody>
      </p:sp>
      <p:sp>
        <p:nvSpPr>
          <p:cNvPr id="30731" name="Text Box 12"/>
          <p:cNvSpPr txBox="1">
            <a:spLocks noChangeArrowheads="1"/>
          </p:cNvSpPr>
          <p:nvPr/>
        </p:nvSpPr>
        <p:spPr bwMode="auto">
          <a:xfrm>
            <a:off x="1905000" y="3124200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sz="2800"/>
          </a:p>
        </p:txBody>
      </p:sp>
      <p:sp>
        <p:nvSpPr>
          <p:cNvPr id="30732" name="Text Box 13"/>
          <p:cNvSpPr txBox="1">
            <a:spLocks noChangeArrowheads="1"/>
          </p:cNvSpPr>
          <p:nvPr/>
        </p:nvSpPr>
        <p:spPr bwMode="auto">
          <a:xfrm>
            <a:off x="2286000" y="2060575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ym typeface="Symbol" pitchFamily="18" charset="2"/>
              </a:rPr>
              <a:t></a:t>
            </a:r>
            <a:r>
              <a:rPr lang="en-US" sz="2800"/>
              <a:t>TSH</a:t>
            </a:r>
            <a:r>
              <a:rPr lang="en-US" sz="2400">
                <a:latin typeface="Times New Roman" pitchFamily="18" charset="0"/>
              </a:rPr>
              <a:t>   </a:t>
            </a:r>
          </a:p>
        </p:txBody>
      </p:sp>
      <p:cxnSp>
        <p:nvCxnSpPr>
          <p:cNvPr id="30733" name="AutoShape 14"/>
          <p:cNvCxnSpPr>
            <a:cxnSpLocks noChangeShapeType="1"/>
            <a:stCxn id="30729" idx="14"/>
          </p:cNvCxnSpPr>
          <p:nvPr/>
        </p:nvCxnSpPr>
        <p:spPr bwMode="auto">
          <a:xfrm rot="16200000" flipH="1">
            <a:off x="3271044" y="4871244"/>
            <a:ext cx="976312" cy="1930400"/>
          </a:xfrm>
          <a:prstGeom prst="bentConnector2">
            <a:avLst/>
          </a:prstGeom>
          <a:noFill/>
          <a:ln w="38100">
            <a:solidFill>
              <a:srgbClr val="FF66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34" name="AutoShape 15"/>
          <p:cNvCxnSpPr>
            <a:cxnSpLocks noChangeShapeType="1"/>
          </p:cNvCxnSpPr>
          <p:nvPr/>
        </p:nvCxnSpPr>
        <p:spPr bwMode="auto">
          <a:xfrm rot="16200000" flipH="1">
            <a:off x="3536950" y="4692650"/>
            <a:ext cx="781050" cy="1454150"/>
          </a:xfrm>
          <a:prstGeom prst="bentConnector2">
            <a:avLst/>
          </a:prstGeom>
          <a:noFill/>
          <a:ln w="38100">
            <a:solidFill>
              <a:srgbClr val="FF66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5" name="Text Box 16"/>
          <p:cNvSpPr txBox="1">
            <a:spLocks noChangeArrowheads="1"/>
          </p:cNvSpPr>
          <p:nvPr/>
        </p:nvSpPr>
        <p:spPr bwMode="auto">
          <a:xfrm>
            <a:off x="4800600" y="61722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ym typeface="Symbol" pitchFamily="18" charset="2"/>
              </a:rPr>
              <a:t></a:t>
            </a:r>
            <a:r>
              <a:rPr lang="en-US" sz="2800"/>
              <a:t> T4</a:t>
            </a:r>
          </a:p>
        </p:txBody>
      </p:sp>
      <p:sp>
        <p:nvSpPr>
          <p:cNvPr id="30736" name="Text Box 17"/>
          <p:cNvSpPr txBox="1">
            <a:spLocks noChangeArrowheads="1"/>
          </p:cNvSpPr>
          <p:nvPr/>
        </p:nvSpPr>
        <p:spPr bwMode="auto">
          <a:xfrm>
            <a:off x="4800600" y="5638800"/>
            <a:ext cx="121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ym typeface="Symbol" pitchFamily="18" charset="2"/>
              </a:rPr>
              <a:t> </a:t>
            </a:r>
            <a:r>
              <a:rPr lang="en-US" sz="2800"/>
              <a:t>T3</a:t>
            </a:r>
          </a:p>
        </p:txBody>
      </p:sp>
      <p:sp>
        <p:nvSpPr>
          <p:cNvPr id="30737" name="Text Box 18"/>
          <p:cNvSpPr txBox="1">
            <a:spLocks noChangeArrowheads="1"/>
          </p:cNvSpPr>
          <p:nvPr/>
        </p:nvSpPr>
        <p:spPr bwMode="auto">
          <a:xfrm>
            <a:off x="5486400" y="5638800"/>
            <a:ext cx="533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/>
              <a:t>}</a:t>
            </a:r>
          </a:p>
        </p:txBody>
      </p:sp>
      <p:sp>
        <p:nvSpPr>
          <p:cNvPr id="30738" name="Text Box 19"/>
          <p:cNvSpPr txBox="1">
            <a:spLocks noChangeArrowheads="1"/>
          </p:cNvSpPr>
          <p:nvPr/>
        </p:nvSpPr>
        <p:spPr bwMode="auto">
          <a:xfrm flipV="1">
            <a:off x="5257800" y="2727325"/>
            <a:ext cx="60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-</a:t>
            </a:r>
          </a:p>
        </p:txBody>
      </p:sp>
      <p:sp>
        <p:nvSpPr>
          <p:cNvPr id="30739" name="Line 20"/>
          <p:cNvSpPr>
            <a:spLocks noChangeShapeType="1"/>
          </p:cNvSpPr>
          <p:nvPr/>
        </p:nvSpPr>
        <p:spPr bwMode="auto">
          <a:xfrm>
            <a:off x="5867400" y="6096000"/>
            <a:ext cx="15240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0" name="Line 21"/>
          <p:cNvSpPr>
            <a:spLocks noChangeShapeType="1"/>
          </p:cNvSpPr>
          <p:nvPr/>
        </p:nvSpPr>
        <p:spPr bwMode="auto">
          <a:xfrm flipV="1">
            <a:off x="7391400" y="457200"/>
            <a:ext cx="0" cy="56388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1" name="Line 22"/>
          <p:cNvSpPr>
            <a:spLocks noChangeShapeType="1"/>
          </p:cNvSpPr>
          <p:nvPr/>
        </p:nvSpPr>
        <p:spPr bwMode="auto">
          <a:xfrm flipH="1">
            <a:off x="4038600" y="2590800"/>
            <a:ext cx="33528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2" name="Line 23"/>
          <p:cNvSpPr>
            <a:spLocks noChangeShapeType="1"/>
          </p:cNvSpPr>
          <p:nvPr/>
        </p:nvSpPr>
        <p:spPr bwMode="auto">
          <a:xfrm flipH="1">
            <a:off x="4114800" y="457200"/>
            <a:ext cx="32766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3" name="Text Box 24"/>
          <p:cNvSpPr txBox="1">
            <a:spLocks noChangeArrowheads="1"/>
          </p:cNvSpPr>
          <p:nvPr/>
        </p:nvSpPr>
        <p:spPr bwMode="auto">
          <a:xfrm>
            <a:off x="5562600" y="228600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-</a:t>
            </a:r>
          </a:p>
        </p:txBody>
      </p:sp>
      <p:sp>
        <p:nvSpPr>
          <p:cNvPr id="30744" name="Text Box 28"/>
          <p:cNvSpPr txBox="1">
            <a:spLocks noChangeArrowheads="1"/>
          </p:cNvSpPr>
          <p:nvPr/>
        </p:nvSpPr>
        <p:spPr bwMode="auto">
          <a:xfrm>
            <a:off x="457200" y="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u="sng">
                <a:latin typeface="Times New Roman" pitchFamily="18" charset="0"/>
              </a:rPr>
              <a:t>1</a:t>
            </a:r>
            <a:r>
              <a:rPr lang="en-US" sz="2400" u="sng" baseline="30000">
                <a:latin typeface="Times New Roman" pitchFamily="18" charset="0"/>
              </a:rPr>
              <a:t>o</a:t>
            </a:r>
            <a:r>
              <a:rPr lang="en-US" sz="2400" u="sng">
                <a:latin typeface="Times New Roman" pitchFamily="18" charset="0"/>
              </a:rPr>
              <a:t> HYPERTHYROIDISM</a:t>
            </a:r>
          </a:p>
        </p:txBody>
      </p:sp>
      <p:sp>
        <p:nvSpPr>
          <p:cNvPr id="30745" name="Oval 29"/>
          <p:cNvSpPr>
            <a:spLocks noChangeArrowheads="1"/>
          </p:cNvSpPr>
          <p:nvPr/>
        </p:nvSpPr>
        <p:spPr bwMode="auto">
          <a:xfrm>
            <a:off x="3505200" y="4648200"/>
            <a:ext cx="3810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216275" y="307975"/>
            <a:ext cx="3978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GB" sz="3200"/>
              <a:t>Hormone Receptors 1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142875" y="1143000"/>
            <a:ext cx="9001125" cy="929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GB" sz="2400">
                <a:solidFill>
                  <a:srgbClr val="FFFFFF"/>
                </a:solidFill>
              </a:rPr>
              <a:t>The capacity of cell to respond to particular hormone depends on presence of cellular receptors -specific for that hormone</a:t>
            </a:r>
          </a:p>
          <a:p>
            <a:pPr>
              <a:buFontTx/>
              <a:buAutoNum type="arabicPeriod"/>
            </a:pPr>
            <a:endParaRPr lang="en-GB" sz="24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24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r>
              <a:rPr lang="en-GB" sz="2400">
                <a:solidFill>
                  <a:srgbClr val="FFFFFF"/>
                </a:solidFill>
              </a:rPr>
              <a:t>Hormones are usually present in circulation in very low concentrations (10</a:t>
            </a:r>
            <a:r>
              <a:rPr lang="en-GB" sz="2400" baseline="30000">
                <a:solidFill>
                  <a:srgbClr val="FFFFFF"/>
                </a:solidFill>
              </a:rPr>
              <a:t>-9</a:t>
            </a:r>
            <a:r>
              <a:rPr lang="en-GB" sz="2400">
                <a:solidFill>
                  <a:srgbClr val="FFFFFF"/>
                </a:solidFill>
              </a:rPr>
              <a:t> to 10</a:t>
            </a:r>
            <a:r>
              <a:rPr lang="en-GB" sz="2400" baseline="30000">
                <a:solidFill>
                  <a:srgbClr val="FFFFFF"/>
                </a:solidFill>
              </a:rPr>
              <a:t>-12</a:t>
            </a:r>
            <a:r>
              <a:rPr lang="en-GB" sz="2400">
                <a:solidFill>
                  <a:srgbClr val="FFFFFF"/>
                </a:solidFill>
              </a:rPr>
              <a:t>M)</a:t>
            </a:r>
          </a:p>
          <a:p>
            <a:pPr>
              <a:buFontTx/>
              <a:buAutoNum type="arabicPeriod"/>
            </a:pPr>
            <a:endParaRPr lang="en-GB" sz="24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24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r>
              <a:rPr lang="en-GB" sz="2400">
                <a:solidFill>
                  <a:srgbClr val="FFFFFF"/>
                </a:solidFill>
              </a:rPr>
              <a:t>Therefore, receptor must have high affinity and high specificity for particular hormone</a:t>
            </a:r>
          </a:p>
          <a:p>
            <a:pPr>
              <a:buFontTx/>
              <a:buAutoNum type="arabicPeriod"/>
            </a:pPr>
            <a:endParaRPr lang="en-GB" sz="24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20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2800"/>
          </a:p>
          <a:p>
            <a:pPr>
              <a:buFontTx/>
              <a:buAutoNum type="arabicPeriod"/>
            </a:pPr>
            <a:endParaRPr lang="en-GB" sz="2800"/>
          </a:p>
          <a:p>
            <a:pPr>
              <a:buFontTx/>
              <a:buAutoNum type="arabicPeriod"/>
            </a:pPr>
            <a:endParaRPr lang="en-GB" sz="2800"/>
          </a:p>
          <a:p>
            <a:pPr>
              <a:buFontTx/>
              <a:buAutoNum type="arabicPeriod"/>
            </a:pPr>
            <a:endParaRPr lang="en-GB" sz="2800"/>
          </a:p>
          <a:p>
            <a:pPr>
              <a:buFontTx/>
              <a:buAutoNum type="arabicPeriod"/>
            </a:pP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sz="4800" b="1" smtClean="0">
                <a:solidFill>
                  <a:srgbClr val="FFFF00"/>
                </a:solidFill>
                <a:latin typeface="Times New Roman" pitchFamily="18" charset="0"/>
              </a:rPr>
              <a:t>Gland Hyperfunction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sz="2800" b="1" u="sng" smtClean="0">
                <a:solidFill>
                  <a:schemeClr val="bg1"/>
                </a:solidFill>
                <a:latin typeface="Times New Roman" pitchFamily="18" charset="0"/>
              </a:rPr>
              <a:t>Peripheral gland overproduction</a:t>
            </a:r>
          </a:p>
          <a:p>
            <a:pPr lvl="1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</a:rPr>
              <a:t>High peripheral hormone</a:t>
            </a:r>
          </a:p>
          <a:p>
            <a:pPr lvl="1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</a:rPr>
              <a:t>Suppressed stimulatory/trophic</a:t>
            </a:r>
          </a:p>
          <a:p>
            <a:pPr lvl="1"/>
            <a:endParaRPr lang="en-US" sz="2400" b="1" smtClean="0">
              <a:solidFill>
                <a:schemeClr val="bg1"/>
              </a:solidFill>
              <a:latin typeface="Times New Roman" pitchFamily="18" charset="0"/>
            </a:endParaRPr>
          </a:p>
          <a:p>
            <a:pPr lvl="1"/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Eg; </a:t>
            </a: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</a:t>
            </a: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 T3/T4 with </a:t>
            </a: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</a:t>
            </a: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 TSH (Thyroid adenoma)</a:t>
            </a:r>
          </a:p>
          <a:p>
            <a:pPr lvl="2">
              <a:buFontTx/>
              <a:buNone/>
            </a:pP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	 </a:t>
            </a:r>
            <a:r>
              <a:rPr lang="en-US" sz="1800" b="1" smtClean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</a:t>
            </a: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 Cortisol with </a:t>
            </a:r>
            <a:r>
              <a:rPr lang="en-US" sz="1800" b="1" smtClean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</a:t>
            </a: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 ACTH (Cushings 2</a:t>
            </a:r>
            <a:r>
              <a:rPr lang="en-US" sz="2000" b="1" baseline="30000" smtClean="0">
                <a:solidFill>
                  <a:srgbClr val="FFFF00"/>
                </a:solidFill>
                <a:latin typeface="Times New Roman" pitchFamily="18" charset="0"/>
              </a:rPr>
              <a:t>o</a:t>
            </a: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 to adrenal adenoma)</a:t>
            </a:r>
          </a:p>
          <a:p>
            <a:pPr lvl="2">
              <a:buFontTx/>
              <a:buNone/>
            </a:pPr>
            <a:endParaRPr lang="en-US" sz="2000" b="1" smtClean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algn="l"/>
            <a:r>
              <a:rPr lang="en-US" sz="3600" b="1" smtClean="0">
                <a:solidFill>
                  <a:srgbClr val="FFFF00"/>
                </a:solidFill>
                <a:latin typeface="Times New Roman" pitchFamily="18" charset="0"/>
              </a:rPr>
              <a:t>Feedback relationships-Gland Hyperfunction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lvl="2">
              <a:buFontTx/>
              <a:buNone/>
            </a:pPr>
            <a:endParaRPr lang="en-US" sz="2000" b="1" smtClean="0">
              <a:solidFill>
                <a:srgbClr val="FFFF00"/>
              </a:solidFill>
              <a:latin typeface="Times New Roman" pitchFamily="18" charset="0"/>
            </a:endParaRPr>
          </a:p>
          <a:p>
            <a:r>
              <a:rPr lang="en-US" sz="2800" b="1" u="sng" smtClean="0">
                <a:solidFill>
                  <a:srgbClr val="FF0000"/>
                </a:solidFill>
                <a:latin typeface="Times New Roman" pitchFamily="18" charset="0"/>
              </a:rPr>
              <a:t>Pituitary gland overproduction</a:t>
            </a:r>
          </a:p>
          <a:p>
            <a:pPr lvl="1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</a:rPr>
              <a:t>High stimulatory/trophic (pituitary) hormone </a:t>
            </a:r>
          </a:p>
          <a:p>
            <a:pPr lvl="1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</a:rPr>
              <a:t>High peripheral hormone </a:t>
            </a:r>
          </a:p>
          <a:p>
            <a:pPr lvl="1"/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Eg; 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 </a:t>
            </a: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 ACTH with </a:t>
            </a: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  cortisol </a:t>
            </a: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(Cushings 2</a:t>
            </a:r>
            <a:r>
              <a:rPr lang="en-US" sz="2000" b="1" baseline="30000" smtClean="0">
                <a:solidFill>
                  <a:srgbClr val="FFFF00"/>
                </a:solidFill>
                <a:latin typeface="Times New Roman" pitchFamily="18" charset="0"/>
              </a:rPr>
              <a:t>o </a:t>
            </a: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to pituitary adenoma)</a:t>
            </a:r>
          </a:p>
          <a:p>
            <a:pPr lvl="2">
              <a:buFontTx/>
              <a:buNone/>
            </a:pPr>
            <a:endParaRPr lang="en-US" sz="2000" b="1" smtClean="0">
              <a:solidFill>
                <a:srgbClr val="FFFF00"/>
              </a:solidFill>
              <a:latin typeface="Times New Roman" pitchFamily="18" charset="0"/>
            </a:endParaRPr>
          </a:p>
          <a:p>
            <a:pPr lvl="2">
              <a:buFontTx/>
              <a:buNone/>
            </a:pPr>
            <a:endParaRPr lang="en-US" sz="2000" b="1" smtClean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reeform 2"/>
          <p:cNvSpPr>
            <a:spLocks/>
          </p:cNvSpPr>
          <p:nvPr/>
        </p:nvSpPr>
        <p:spPr bwMode="auto">
          <a:xfrm>
            <a:off x="2655888" y="300038"/>
            <a:ext cx="3068637" cy="2425700"/>
          </a:xfrm>
          <a:custGeom>
            <a:avLst/>
            <a:gdLst>
              <a:gd name="T0" fmla="*/ 2147483647 w 1933"/>
              <a:gd name="T1" fmla="*/ 0 h 1528"/>
              <a:gd name="T2" fmla="*/ 2147483647 w 1933"/>
              <a:gd name="T3" fmla="*/ 2147483647 h 1528"/>
              <a:gd name="T4" fmla="*/ 2147483647 w 1933"/>
              <a:gd name="T5" fmla="*/ 2147483647 h 1528"/>
              <a:gd name="T6" fmla="*/ 2147483647 w 1933"/>
              <a:gd name="T7" fmla="*/ 2147483647 h 1528"/>
              <a:gd name="T8" fmla="*/ 2147483647 w 1933"/>
              <a:gd name="T9" fmla="*/ 2147483647 h 1528"/>
              <a:gd name="T10" fmla="*/ 2147483647 w 1933"/>
              <a:gd name="T11" fmla="*/ 2147483647 h 1528"/>
              <a:gd name="T12" fmla="*/ 2147483647 w 1933"/>
              <a:gd name="T13" fmla="*/ 2147483647 h 1528"/>
              <a:gd name="T14" fmla="*/ 2147483647 w 1933"/>
              <a:gd name="T15" fmla="*/ 2147483647 h 1528"/>
              <a:gd name="T16" fmla="*/ 2147483647 w 1933"/>
              <a:gd name="T17" fmla="*/ 2147483647 h 1528"/>
              <a:gd name="T18" fmla="*/ 2147483647 w 1933"/>
              <a:gd name="T19" fmla="*/ 2147483647 h 1528"/>
              <a:gd name="T20" fmla="*/ 2147483647 w 1933"/>
              <a:gd name="T21" fmla="*/ 2147483647 h 1528"/>
              <a:gd name="T22" fmla="*/ 0 w 1933"/>
              <a:gd name="T23" fmla="*/ 2147483647 h 1528"/>
              <a:gd name="T24" fmla="*/ 2147483647 w 1933"/>
              <a:gd name="T25" fmla="*/ 2147483647 h 1528"/>
              <a:gd name="T26" fmla="*/ 2147483647 w 1933"/>
              <a:gd name="T27" fmla="*/ 2147483647 h 1528"/>
              <a:gd name="T28" fmla="*/ 2147483647 w 1933"/>
              <a:gd name="T29" fmla="*/ 2147483647 h 1528"/>
              <a:gd name="T30" fmla="*/ 2147483647 w 1933"/>
              <a:gd name="T31" fmla="*/ 2147483647 h 1528"/>
              <a:gd name="T32" fmla="*/ 2147483647 w 1933"/>
              <a:gd name="T33" fmla="*/ 2147483647 h 1528"/>
              <a:gd name="T34" fmla="*/ 2147483647 w 1933"/>
              <a:gd name="T35" fmla="*/ 2147483647 h 1528"/>
              <a:gd name="T36" fmla="*/ 2147483647 w 1933"/>
              <a:gd name="T37" fmla="*/ 2147483647 h 1528"/>
              <a:gd name="T38" fmla="*/ 2147483647 w 1933"/>
              <a:gd name="T39" fmla="*/ 2147483647 h 1528"/>
              <a:gd name="T40" fmla="*/ 2147483647 w 1933"/>
              <a:gd name="T41" fmla="*/ 2147483647 h 1528"/>
              <a:gd name="T42" fmla="*/ 2147483647 w 1933"/>
              <a:gd name="T43" fmla="*/ 2147483647 h 1528"/>
              <a:gd name="T44" fmla="*/ 2147483647 w 1933"/>
              <a:gd name="T45" fmla="*/ 2147483647 h 1528"/>
              <a:gd name="T46" fmla="*/ 2147483647 w 1933"/>
              <a:gd name="T47" fmla="*/ 2147483647 h 1528"/>
              <a:gd name="T48" fmla="*/ 2147483647 w 1933"/>
              <a:gd name="T49" fmla="*/ 2147483647 h 1528"/>
              <a:gd name="T50" fmla="*/ 2147483647 w 1933"/>
              <a:gd name="T51" fmla="*/ 2147483647 h 1528"/>
              <a:gd name="T52" fmla="*/ 2147483647 w 1933"/>
              <a:gd name="T53" fmla="*/ 2147483647 h 1528"/>
              <a:gd name="T54" fmla="*/ 2147483647 w 1933"/>
              <a:gd name="T55" fmla="*/ 2147483647 h 1528"/>
              <a:gd name="T56" fmla="*/ 2147483647 w 1933"/>
              <a:gd name="T57" fmla="*/ 2147483647 h 1528"/>
              <a:gd name="T58" fmla="*/ 2147483647 w 1933"/>
              <a:gd name="T59" fmla="*/ 2147483647 h 1528"/>
              <a:gd name="T60" fmla="*/ 2147483647 w 1933"/>
              <a:gd name="T61" fmla="*/ 2147483647 h 1528"/>
              <a:gd name="T62" fmla="*/ 2147483647 w 1933"/>
              <a:gd name="T63" fmla="*/ 2147483647 h 1528"/>
              <a:gd name="T64" fmla="*/ 2147483647 w 1933"/>
              <a:gd name="T65" fmla="*/ 2147483647 h 1528"/>
              <a:gd name="T66" fmla="*/ 2147483647 w 1933"/>
              <a:gd name="T67" fmla="*/ 2147483647 h 1528"/>
              <a:gd name="T68" fmla="*/ 2147483647 w 1933"/>
              <a:gd name="T69" fmla="*/ 2147483647 h 1528"/>
              <a:gd name="T70" fmla="*/ 2147483647 w 1933"/>
              <a:gd name="T71" fmla="*/ 2147483647 h 1528"/>
              <a:gd name="T72" fmla="*/ 2147483647 w 1933"/>
              <a:gd name="T73" fmla="*/ 2147483647 h 1528"/>
              <a:gd name="T74" fmla="*/ 2147483647 w 1933"/>
              <a:gd name="T75" fmla="*/ 2147483647 h 1528"/>
              <a:gd name="T76" fmla="*/ 2147483647 w 1933"/>
              <a:gd name="T77" fmla="*/ 2147483647 h 1528"/>
              <a:gd name="T78" fmla="*/ 2147483647 w 1933"/>
              <a:gd name="T79" fmla="*/ 0 h 1528"/>
              <a:gd name="T80" fmla="*/ 2147483647 w 1933"/>
              <a:gd name="T81" fmla="*/ 2147483647 h 1528"/>
              <a:gd name="T82" fmla="*/ 2147483647 w 1933"/>
              <a:gd name="T83" fmla="*/ 2147483647 h 152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933"/>
              <a:gd name="T127" fmla="*/ 0 h 1528"/>
              <a:gd name="T128" fmla="*/ 1933 w 1933"/>
              <a:gd name="T129" fmla="*/ 1528 h 1528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933" h="1528">
                <a:moveTo>
                  <a:pt x="686" y="0"/>
                </a:moveTo>
                <a:cubicBezTo>
                  <a:pt x="676" y="3"/>
                  <a:pt x="665" y="5"/>
                  <a:pt x="655" y="8"/>
                </a:cubicBezTo>
                <a:cubicBezTo>
                  <a:pt x="639" y="13"/>
                  <a:pt x="607" y="24"/>
                  <a:pt x="607" y="24"/>
                </a:cubicBezTo>
                <a:cubicBezTo>
                  <a:pt x="575" y="13"/>
                  <a:pt x="586" y="12"/>
                  <a:pt x="544" y="24"/>
                </a:cubicBezTo>
                <a:cubicBezTo>
                  <a:pt x="461" y="47"/>
                  <a:pt x="452" y="101"/>
                  <a:pt x="386" y="142"/>
                </a:cubicBezTo>
                <a:cubicBezTo>
                  <a:pt x="364" y="178"/>
                  <a:pt x="326" y="196"/>
                  <a:pt x="292" y="221"/>
                </a:cubicBezTo>
                <a:cubicBezTo>
                  <a:pt x="287" y="229"/>
                  <a:pt x="283" y="239"/>
                  <a:pt x="276" y="245"/>
                </a:cubicBezTo>
                <a:cubicBezTo>
                  <a:pt x="262" y="258"/>
                  <a:pt x="229" y="277"/>
                  <a:pt x="229" y="277"/>
                </a:cubicBezTo>
                <a:cubicBezTo>
                  <a:pt x="212" y="302"/>
                  <a:pt x="175" y="339"/>
                  <a:pt x="150" y="355"/>
                </a:cubicBezTo>
                <a:cubicBezTo>
                  <a:pt x="128" y="388"/>
                  <a:pt x="75" y="439"/>
                  <a:pt x="63" y="474"/>
                </a:cubicBezTo>
                <a:cubicBezTo>
                  <a:pt x="46" y="524"/>
                  <a:pt x="31" y="573"/>
                  <a:pt x="16" y="624"/>
                </a:cubicBezTo>
                <a:cubicBezTo>
                  <a:pt x="10" y="665"/>
                  <a:pt x="0" y="727"/>
                  <a:pt x="0" y="766"/>
                </a:cubicBezTo>
                <a:cubicBezTo>
                  <a:pt x="0" y="903"/>
                  <a:pt x="3" y="1039"/>
                  <a:pt x="8" y="1176"/>
                </a:cubicBezTo>
                <a:cubicBezTo>
                  <a:pt x="10" y="1232"/>
                  <a:pt x="44" y="1316"/>
                  <a:pt x="79" y="1358"/>
                </a:cubicBezTo>
                <a:cubicBezTo>
                  <a:pt x="99" y="1383"/>
                  <a:pt x="211" y="1409"/>
                  <a:pt x="244" y="1421"/>
                </a:cubicBezTo>
                <a:cubicBezTo>
                  <a:pt x="290" y="1438"/>
                  <a:pt x="332" y="1460"/>
                  <a:pt x="379" y="1476"/>
                </a:cubicBezTo>
                <a:cubicBezTo>
                  <a:pt x="456" y="1502"/>
                  <a:pt x="577" y="1497"/>
                  <a:pt x="647" y="1500"/>
                </a:cubicBezTo>
                <a:cubicBezTo>
                  <a:pt x="893" y="1528"/>
                  <a:pt x="736" y="1516"/>
                  <a:pt x="1120" y="1507"/>
                </a:cubicBezTo>
                <a:cubicBezTo>
                  <a:pt x="1154" y="1505"/>
                  <a:pt x="1189" y="1504"/>
                  <a:pt x="1223" y="1500"/>
                </a:cubicBezTo>
                <a:cubicBezTo>
                  <a:pt x="1250" y="1497"/>
                  <a:pt x="1302" y="1484"/>
                  <a:pt x="1302" y="1484"/>
                </a:cubicBezTo>
                <a:cubicBezTo>
                  <a:pt x="1383" y="1451"/>
                  <a:pt x="1472" y="1419"/>
                  <a:pt x="1531" y="1350"/>
                </a:cubicBezTo>
                <a:cubicBezTo>
                  <a:pt x="1550" y="1327"/>
                  <a:pt x="1547" y="1315"/>
                  <a:pt x="1562" y="1287"/>
                </a:cubicBezTo>
                <a:cubicBezTo>
                  <a:pt x="1576" y="1260"/>
                  <a:pt x="1609" y="1208"/>
                  <a:pt x="1609" y="1208"/>
                </a:cubicBezTo>
                <a:cubicBezTo>
                  <a:pt x="1627" y="1118"/>
                  <a:pt x="1618" y="1155"/>
                  <a:pt x="1633" y="1097"/>
                </a:cubicBezTo>
                <a:cubicBezTo>
                  <a:pt x="1626" y="951"/>
                  <a:pt x="1651" y="942"/>
                  <a:pt x="1554" y="876"/>
                </a:cubicBezTo>
                <a:cubicBezTo>
                  <a:pt x="1525" y="856"/>
                  <a:pt x="1486" y="835"/>
                  <a:pt x="1452" y="821"/>
                </a:cubicBezTo>
                <a:cubicBezTo>
                  <a:pt x="1436" y="815"/>
                  <a:pt x="1404" y="805"/>
                  <a:pt x="1404" y="805"/>
                </a:cubicBezTo>
                <a:cubicBezTo>
                  <a:pt x="1373" y="784"/>
                  <a:pt x="1315" y="759"/>
                  <a:pt x="1278" y="750"/>
                </a:cubicBezTo>
                <a:cubicBezTo>
                  <a:pt x="1250" y="731"/>
                  <a:pt x="1229" y="731"/>
                  <a:pt x="1199" y="718"/>
                </a:cubicBezTo>
                <a:cubicBezTo>
                  <a:pt x="1123" y="687"/>
                  <a:pt x="1061" y="645"/>
                  <a:pt x="994" y="600"/>
                </a:cubicBezTo>
                <a:cubicBezTo>
                  <a:pt x="983" y="583"/>
                  <a:pt x="956" y="573"/>
                  <a:pt x="955" y="553"/>
                </a:cubicBezTo>
                <a:cubicBezTo>
                  <a:pt x="950" y="485"/>
                  <a:pt x="952" y="416"/>
                  <a:pt x="962" y="348"/>
                </a:cubicBezTo>
                <a:cubicBezTo>
                  <a:pt x="971" y="291"/>
                  <a:pt x="1047" y="254"/>
                  <a:pt x="1089" y="229"/>
                </a:cubicBezTo>
                <a:cubicBezTo>
                  <a:pt x="1112" y="216"/>
                  <a:pt x="1137" y="190"/>
                  <a:pt x="1160" y="182"/>
                </a:cubicBezTo>
                <a:cubicBezTo>
                  <a:pt x="1216" y="163"/>
                  <a:pt x="1272" y="130"/>
                  <a:pt x="1325" y="103"/>
                </a:cubicBezTo>
                <a:cubicBezTo>
                  <a:pt x="1333" y="108"/>
                  <a:pt x="1339" y="118"/>
                  <a:pt x="1349" y="119"/>
                </a:cubicBezTo>
                <a:cubicBezTo>
                  <a:pt x="1376" y="122"/>
                  <a:pt x="1398" y="105"/>
                  <a:pt x="1420" y="95"/>
                </a:cubicBezTo>
                <a:cubicBezTo>
                  <a:pt x="1464" y="76"/>
                  <a:pt x="1510" y="59"/>
                  <a:pt x="1554" y="40"/>
                </a:cubicBezTo>
                <a:cubicBezTo>
                  <a:pt x="1630" y="7"/>
                  <a:pt x="1534" y="41"/>
                  <a:pt x="1633" y="8"/>
                </a:cubicBezTo>
                <a:cubicBezTo>
                  <a:pt x="1641" y="5"/>
                  <a:pt x="1657" y="0"/>
                  <a:pt x="1657" y="0"/>
                </a:cubicBezTo>
                <a:cubicBezTo>
                  <a:pt x="1906" y="8"/>
                  <a:pt x="1814" y="8"/>
                  <a:pt x="1933" y="8"/>
                </a:cubicBezTo>
                <a:lnTo>
                  <a:pt x="1879" y="3"/>
                </a:ln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795" name="Freeform 3"/>
          <p:cNvSpPr>
            <a:spLocks/>
          </p:cNvSpPr>
          <p:nvPr/>
        </p:nvSpPr>
        <p:spPr bwMode="auto">
          <a:xfrm>
            <a:off x="3970338" y="263525"/>
            <a:ext cx="768350" cy="2379663"/>
          </a:xfrm>
          <a:custGeom>
            <a:avLst/>
            <a:gdLst>
              <a:gd name="T0" fmla="*/ 2147483647 w 484"/>
              <a:gd name="T1" fmla="*/ 2147483647 h 1499"/>
              <a:gd name="T2" fmla="*/ 2147483647 w 484"/>
              <a:gd name="T3" fmla="*/ 2147483647 h 1499"/>
              <a:gd name="T4" fmla="*/ 2147483647 w 484"/>
              <a:gd name="T5" fmla="*/ 2147483647 h 1499"/>
              <a:gd name="T6" fmla="*/ 2147483647 w 484"/>
              <a:gd name="T7" fmla="*/ 2147483647 h 1499"/>
              <a:gd name="T8" fmla="*/ 2147483647 w 484"/>
              <a:gd name="T9" fmla="*/ 2147483647 h 1499"/>
              <a:gd name="T10" fmla="*/ 2147483647 w 484"/>
              <a:gd name="T11" fmla="*/ 2147483647 h 1499"/>
              <a:gd name="T12" fmla="*/ 2147483647 w 484"/>
              <a:gd name="T13" fmla="*/ 2147483647 h 1499"/>
              <a:gd name="T14" fmla="*/ 2147483647 w 484"/>
              <a:gd name="T15" fmla="*/ 2147483647 h 1499"/>
              <a:gd name="T16" fmla="*/ 2147483647 w 484"/>
              <a:gd name="T17" fmla="*/ 2147483647 h 1499"/>
              <a:gd name="T18" fmla="*/ 2147483647 w 484"/>
              <a:gd name="T19" fmla="*/ 2147483647 h 1499"/>
              <a:gd name="T20" fmla="*/ 0 w 484"/>
              <a:gd name="T21" fmla="*/ 2147483647 h 1499"/>
              <a:gd name="T22" fmla="*/ 2147483647 w 484"/>
              <a:gd name="T23" fmla="*/ 2147483647 h 1499"/>
              <a:gd name="T24" fmla="*/ 2147483647 w 484"/>
              <a:gd name="T25" fmla="*/ 0 h 149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84"/>
              <a:gd name="T40" fmla="*/ 0 h 1499"/>
              <a:gd name="T41" fmla="*/ 484 w 484"/>
              <a:gd name="T42" fmla="*/ 1499 h 149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84" h="1499">
                <a:moveTo>
                  <a:pt x="466" y="1499"/>
                </a:moveTo>
                <a:cubicBezTo>
                  <a:pt x="484" y="1446"/>
                  <a:pt x="443" y="1473"/>
                  <a:pt x="403" y="1459"/>
                </a:cubicBezTo>
                <a:cubicBezTo>
                  <a:pt x="379" y="1436"/>
                  <a:pt x="351" y="1416"/>
                  <a:pt x="332" y="1388"/>
                </a:cubicBezTo>
                <a:cubicBezTo>
                  <a:pt x="300" y="1340"/>
                  <a:pt x="276" y="1294"/>
                  <a:pt x="245" y="1246"/>
                </a:cubicBezTo>
                <a:cubicBezTo>
                  <a:pt x="215" y="1199"/>
                  <a:pt x="212" y="1148"/>
                  <a:pt x="182" y="1104"/>
                </a:cubicBezTo>
                <a:cubicBezTo>
                  <a:pt x="165" y="1037"/>
                  <a:pt x="186" y="1109"/>
                  <a:pt x="158" y="1041"/>
                </a:cubicBezTo>
                <a:cubicBezTo>
                  <a:pt x="145" y="1009"/>
                  <a:pt x="141" y="971"/>
                  <a:pt x="127" y="939"/>
                </a:cubicBezTo>
                <a:cubicBezTo>
                  <a:pt x="107" y="896"/>
                  <a:pt x="82" y="844"/>
                  <a:pt x="55" y="805"/>
                </a:cubicBezTo>
                <a:cubicBezTo>
                  <a:pt x="43" y="764"/>
                  <a:pt x="52" y="792"/>
                  <a:pt x="32" y="734"/>
                </a:cubicBezTo>
                <a:cubicBezTo>
                  <a:pt x="29" y="726"/>
                  <a:pt x="24" y="710"/>
                  <a:pt x="24" y="710"/>
                </a:cubicBezTo>
                <a:cubicBezTo>
                  <a:pt x="18" y="618"/>
                  <a:pt x="7" y="534"/>
                  <a:pt x="0" y="442"/>
                </a:cubicBezTo>
                <a:cubicBezTo>
                  <a:pt x="3" y="358"/>
                  <a:pt x="4" y="273"/>
                  <a:pt x="8" y="189"/>
                </a:cubicBezTo>
                <a:cubicBezTo>
                  <a:pt x="11" y="126"/>
                  <a:pt x="32" y="63"/>
                  <a:pt x="32" y="0"/>
                </a:cubicBez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28600" y="533400"/>
            <a:ext cx="274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Times New Roman" pitchFamily="18" charset="0"/>
              </a:rPr>
              <a:t>Hypothalamus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81000" y="1981200"/>
            <a:ext cx="2057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Times New Roman" pitchFamily="18" charset="0"/>
              </a:rPr>
              <a:t>Pituitary</a:t>
            </a:r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 flipH="1">
            <a:off x="3429000" y="381000"/>
            <a:ext cx="381000" cy="14478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2771775" y="765175"/>
            <a:ext cx="1647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ym typeface="Symbol" pitchFamily="18" charset="2"/>
              </a:rPr>
              <a:t>CRF</a:t>
            </a:r>
            <a:endParaRPr lang="en-US" sz="2400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H="1">
            <a:off x="3200400" y="2286000"/>
            <a:ext cx="381000" cy="16764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01" name="Text Box 10"/>
          <p:cNvSpPr txBox="1">
            <a:spLocks noChangeArrowheads="1"/>
          </p:cNvSpPr>
          <p:nvPr/>
        </p:nvSpPr>
        <p:spPr bwMode="auto">
          <a:xfrm>
            <a:off x="533400" y="4572000"/>
            <a:ext cx="2181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Adrenals</a:t>
            </a:r>
          </a:p>
        </p:txBody>
      </p:sp>
      <p:sp>
        <p:nvSpPr>
          <p:cNvPr id="33802" name="Text Box 11"/>
          <p:cNvSpPr txBox="1">
            <a:spLocks noChangeArrowheads="1"/>
          </p:cNvSpPr>
          <p:nvPr/>
        </p:nvSpPr>
        <p:spPr bwMode="auto">
          <a:xfrm>
            <a:off x="1905000" y="3124200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sz="2800"/>
          </a:p>
        </p:txBody>
      </p:sp>
      <p:sp>
        <p:nvSpPr>
          <p:cNvPr id="33803" name="Text Box 12"/>
          <p:cNvSpPr txBox="1">
            <a:spLocks noChangeArrowheads="1"/>
          </p:cNvSpPr>
          <p:nvPr/>
        </p:nvSpPr>
        <p:spPr bwMode="auto">
          <a:xfrm>
            <a:off x="1676400" y="2349500"/>
            <a:ext cx="2133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ym typeface="Symbol" pitchFamily="18" charset="2"/>
              </a:rPr>
              <a:t>ACTH</a:t>
            </a:r>
            <a:r>
              <a:rPr lang="en-US" sz="2400">
                <a:latin typeface="Times New Roman" pitchFamily="18" charset="0"/>
              </a:rPr>
              <a:t>  </a:t>
            </a:r>
          </a:p>
        </p:txBody>
      </p:sp>
      <p:cxnSp>
        <p:nvCxnSpPr>
          <p:cNvPr id="33804" name="AutoShape 13"/>
          <p:cNvCxnSpPr>
            <a:cxnSpLocks noChangeShapeType="1"/>
          </p:cNvCxnSpPr>
          <p:nvPr/>
        </p:nvCxnSpPr>
        <p:spPr bwMode="auto">
          <a:xfrm rot="16200000" flipH="1">
            <a:off x="2839243" y="4628357"/>
            <a:ext cx="976313" cy="1930400"/>
          </a:xfrm>
          <a:prstGeom prst="bentConnector2">
            <a:avLst/>
          </a:prstGeom>
          <a:noFill/>
          <a:ln w="38100">
            <a:solidFill>
              <a:srgbClr val="FF66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5" name="Text Box 15"/>
          <p:cNvSpPr txBox="1">
            <a:spLocks noChangeArrowheads="1"/>
          </p:cNvSpPr>
          <p:nvPr/>
        </p:nvSpPr>
        <p:spPr bwMode="auto">
          <a:xfrm>
            <a:off x="4191000" y="5791200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ym typeface="Symbol" pitchFamily="18" charset="2"/>
              </a:rPr>
              <a:t>Cortisol</a:t>
            </a:r>
            <a:endParaRPr lang="en-US" sz="2800"/>
          </a:p>
        </p:txBody>
      </p:sp>
      <p:sp>
        <p:nvSpPr>
          <p:cNvPr id="33806" name="Text Box 18"/>
          <p:cNvSpPr txBox="1">
            <a:spLocks noChangeArrowheads="1"/>
          </p:cNvSpPr>
          <p:nvPr/>
        </p:nvSpPr>
        <p:spPr bwMode="auto">
          <a:xfrm flipV="1">
            <a:off x="5486400" y="2422525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-</a:t>
            </a:r>
          </a:p>
        </p:txBody>
      </p:sp>
      <p:sp>
        <p:nvSpPr>
          <p:cNvPr id="33807" name="Line 19"/>
          <p:cNvSpPr>
            <a:spLocks noChangeShapeType="1"/>
          </p:cNvSpPr>
          <p:nvPr/>
        </p:nvSpPr>
        <p:spPr bwMode="auto">
          <a:xfrm>
            <a:off x="5867400" y="6096000"/>
            <a:ext cx="15240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08" name="Line 20"/>
          <p:cNvSpPr>
            <a:spLocks noChangeShapeType="1"/>
          </p:cNvSpPr>
          <p:nvPr/>
        </p:nvSpPr>
        <p:spPr bwMode="auto">
          <a:xfrm flipV="1">
            <a:off x="7391400" y="457200"/>
            <a:ext cx="0" cy="56388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09" name="Line 21"/>
          <p:cNvSpPr>
            <a:spLocks noChangeShapeType="1"/>
          </p:cNvSpPr>
          <p:nvPr/>
        </p:nvSpPr>
        <p:spPr bwMode="auto">
          <a:xfrm flipH="1">
            <a:off x="4038600" y="2514600"/>
            <a:ext cx="33528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10" name="Line 22"/>
          <p:cNvSpPr>
            <a:spLocks noChangeShapeType="1"/>
          </p:cNvSpPr>
          <p:nvPr/>
        </p:nvSpPr>
        <p:spPr bwMode="auto">
          <a:xfrm flipH="1">
            <a:off x="4114800" y="457200"/>
            <a:ext cx="32766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11" name="Text Box 23"/>
          <p:cNvSpPr txBox="1">
            <a:spLocks noChangeArrowheads="1"/>
          </p:cNvSpPr>
          <p:nvPr/>
        </p:nvSpPr>
        <p:spPr bwMode="auto">
          <a:xfrm>
            <a:off x="5791200" y="228600"/>
            <a:ext cx="99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-</a:t>
            </a:r>
          </a:p>
        </p:txBody>
      </p:sp>
      <p:sp>
        <p:nvSpPr>
          <p:cNvPr id="33812" name="Text Box 24"/>
          <p:cNvSpPr txBox="1">
            <a:spLocks noChangeArrowheads="1"/>
          </p:cNvSpPr>
          <p:nvPr/>
        </p:nvSpPr>
        <p:spPr bwMode="auto">
          <a:xfrm>
            <a:off x="0" y="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u="sng">
                <a:latin typeface="Times New Roman" pitchFamily="18" charset="0"/>
              </a:rPr>
              <a:t>Cushing’s disease (pit. Adenoma)</a:t>
            </a:r>
          </a:p>
        </p:txBody>
      </p:sp>
      <p:sp>
        <p:nvSpPr>
          <p:cNvPr id="33813" name="Oval 25"/>
          <p:cNvSpPr>
            <a:spLocks noChangeArrowheads="1"/>
          </p:cNvSpPr>
          <p:nvPr/>
        </p:nvSpPr>
        <p:spPr bwMode="auto">
          <a:xfrm>
            <a:off x="2771775" y="2060575"/>
            <a:ext cx="504825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3814" name="Freeform 26"/>
          <p:cNvSpPr>
            <a:spLocks/>
          </p:cNvSpPr>
          <p:nvPr/>
        </p:nvSpPr>
        <p:spPr bwMode="auto">
          <a:xfrm>
            <a:off x="2133600" y="4038600"/>
            <a:ext cx="468313" cy="831850"/>
          </a:xfrm>
          <a:custGeom>
            <a:avLst/>
            <a:gdLst>
              <a:gd name="T0" fmla="*/ 2147483647 w 295"/>
              <a:gd name="T1" fmla="*/ 0 h 524"/>
              <a:gd name="T2" fmla="*/ 2147483647 w 295"/>
              <a:gd name="T3" fmla="*/ 2147483647 h 524"/>
              <a:gd name="T4" fmla="*/ 2147483647 w 295"/>
              <a:gd name="T5" fmla="*/ 2147483647 h 524"/>
              <a:gd name="T6" fmla="*/ 2147483647 w 295"/>
              <a:gd name="T7" fmla="*/ 2147483647 h 524"/>
              <a:gd name="T8" fmla="*/ 2147483647 w 295"/>
              <a:gd name="T9" fmla="*/ 2147483647 h 524"/>
              <a:gd name="T10" fmla="*/ 2147483647 w 295"/>
              <a:gd name="T11" fmla="*/ 2147483647 h 524"/>
              <a:gd name="T12" fmla="*/ 2147483647 w 295"/>
              <a:gd name="T13" fmla="*/ 2147483647 h 524"/>
              <a:gd name="T14" fmla="*/ 2147483647 w 295"/>
              <a:gd name="T15" fmla="*/ 2147483647 h 524"/>
              <a:gd name="T16" fmla="*/ 2147483647 w 295"/>
              <a:gd name="T17" fmla="*/ 2147483647 h 524"/>
              <a:gd name="T18" fmla="*/ 2147483647 w 295"/>
              <a:gd name="T19" fmla="*/ 0 h 52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95"/>
              <a:gd name="T31" fmla="*/ 0 h 524"/>
              <a:gd name="T32" fmla="*/ 295 w 295"/>
              <a:gd name="T33" fmla="*/ 524 h 52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95" h="524">
                <a:moveTo>
                  <a:pt x="198" y="0"/>
                </a:moveTo>
                <a:cubicBezTo>
                  <a:pt x="221" y="34"/>
                  <a:pt x="217" y="21"/>
                  <a:pt x="217" y="84"/>
                </a:cubicBezTo>
                <a:cubicBezTo>
                  <a:pt x="217" y="333"/>
                  <a:pt x="295" y="407"/>
                  <a:pt x="178" y="524"/>
                </a:cubicBezTo>
                <a:cubicBezTo>
                  <a:pt x="154" y="418"/>
                  <a:pt x="106" y="421"/>
                  <a:pt x="4" y="414"/>
                </a:cubicBezTo>
                <a:cubicBezTo>
                  <a:pt x="6" y="390"/>
                  <a:pt x="0" y="365"/>
                  <a:pt x="10" y="343"/>
                </a:cubicBezTo>
                <a:cubicBezTo>
                  <a:pt x="17" y="329"/>
                  <a:pt x="38" y="328"/>
                  <a:pt x="49" y="317"/>
                </a:cubicBezTo>
                <a:cubicBezTo>
                  <a:pt x="72" y="293"/>
                  <a:pt x="104" y="281"/>
                  <a:pt x="127" y="258"/>
                </a:cubicBezTo>
                <a:cubicBezTo>
                  <a:pt x="171" y="214"/>
                  <a:pt x="150" y="230"/>
                  <a:pt x="185" y="207"/>
                </a:cubicBezTo>
                <a:cubicBezTo>
                  <a:pt x="231" y="139"/>
                  <a:pt x="217" y="146"/>
                  <a:pt x="217" y="38"/>
                </a:cubicBezTo>
                <a:lnTo>
                  <a:pt x="198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3815" name="Freeform 27"/>
          <p:cNvSpPr>
            <a:spLocks/>
          </p:cNvSpPr>
          <p:nvPr/>
        </p:nvSpPr>
        <p:spPr bwMode="auto">
          <a:xfrm>
            <a:off x="2514600" y="4267200"/>
            <a:ext cx="638175" cy="552450"/>
          </a:xfrm>
          <a:custGeom>
            <a:avLst/>
            <a:gdLst>
              <a:gd name="T0" fmla="*/ 2147483647 w 402"/>
              <a:gd name="T1" fmla="*/ 2147483647 h 348"/>
              <a:gd name="T2" fmla="*/ 2147483647 w 402"/>
              <a:gd name="T3" fmla="*/ 2147483647 h 348"/>
              <a:gd name="T4" fmla="*/ 2147483647 w 402"/>
              <a:gd name="T5" fmla="*/ 2147483647 h 348"/>
              <a:gd name="T6" fmla="*/ 2147483647 w 402"/>
              <a:gd name="T7" fmla="*/ 2147483647 h 348"/>
              <a:gd name="T8" fmla="*/ 2147483647 w 402"/>
              <a:gd name="T9" fmla="*/ 2147483647 h 348"/>
              <a:gd name="T10" fmla="*/ 2147483647 w 402"/>
              <a:gd name="T11" fmla="*/ 2147483647 h 348"/>
              <a:gd name="T12" fmla="*/ 2147483647 w 402"/>
              <a:gd name="T13" fmla="*/ 2147483647 h 348"/>
              <a:gd name="T14" fmla="*/ 2147483647 w 402"/>
              <a:gd name="T15" fmla="*/ 2147483647 h 34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02"/>
              <a:gd name="T25" fmla="*/ 0 h 348"/>
              <a:gd name="T26" fmla="*/ 402 w 402"/>
              <a:gd name="T27" fmla="*/ 348 h 34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02" h="348">
                <a:moveTo>
                  <a:pt x="77" y="5"/>
                </a:moveTo>
                <a:cubicBezTo>
                  <a:pt x="110" y="116"/>
                  <a:pt x="0" y="312"/>
                  <a:pt x="115" y="348"/>
                </a:cubicBezTo>
                <a:cubicBezTo>
                  <a:pt x="142" y="342"/>
                  <a:pt x="163" y="337"/>
                  <a:pt x="187" y="322"/>
                </a:cubicBezTo>
                <a:cubicBezTo>
                  <a:pt x="199" y="305"/>
                  <a:pt x="216" y="277"/>
                  <a:pt x="232" y="264"/>
                </a:cubicBezTo>
                <a:cubicBezTo>
                  <a:pt x="255" y="246"/>
                  <a:pt x="315" y="249"/>
                  <a:pt x="342" y="245"/>
                </a:cubicBezTo>
                <a:cubicBezTo>
                  <a:pt x="402" y="153"/>
                  <a:pt x="280" y="121"/>
                  <a:pt x="212" y="109"/>
                </a:cubicBezTo>
                <a:cubicBezTo>
                  <a:pt x="183" y="79"/>
                  <a:pt x="150" y="54"/>
                  <a:pt x="115" y="31"/>
                </a:cubicBezTo>
                <a:cubicBezTo>
                  <a:pt x="69" y="0"/>
                  <a:pt x="91" y="50"/>
                  <a:pt x="77" y="5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sz="4800" b="1" smtClean="0">
                <a:solidFill>
                  <a:srgbClr val="FFFF00"/>
                </a:solidFill>
                <a:latin typeface="Times New Roman" pitchFamily="18" charset="0"/>
              </a:rPr>
              <a:t>Feedback relationships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lvl="2">
              <a:buFontTx/>
              <a:buNone/>
            </a:pPr>
            <a:endParaRPr lang="en-US" sz="2000" b="1" smtClean="0">
              <a:solidFill>
                <a:srgbClr val="FFFF00"/>
              </a:solidFill>
              <a:latin typeface="Times New Roman" pitchFamily="18" charset="0"/>
            </a:endParaRPr>
          </a:p>
          <a:p>
            <a:r>
              <a:rPr lang="en-US" sz="2800" b="1" u="sng" smtClean="0">
                <a:solidFill>
                  <a:schemeClr val="bg1"/>
                </a:solidFill>
                <a:latin typeface="Times New Roman" pitchFamily="18" charset="0"/>
              </a:rPr>
              <a:t>Pituitary gland overproduction</a:t>
            </a:r>
          </a:p>
          <a:p>
            <a:pPr lvl="1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</a:rPr>
              <a:t>High stimulatory/trophic </a:t>
            </a:r>
          </a:p>
          <a:p>
            <a:pPr lvl="1"/>
            <a:r>
              <a:rPr lang="en-US" sz="2400" b="1" smtClean="0">
                <a:solidFill>
                  <a:schemeClr val="bg1"/>
                </a:solidFill>
                <a:latin typeface="Times New Roman" pitchFamily="18" charset="0"/>
              </a:rPr>
              <a:t>High peripheral hormone </a:t>
            </a:r>
          </a:p>
          <a:p>
            <a:pPr lvl="1"/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Eg; 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 </a:t>
            </a: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 ACTH with </a:t>
            </a: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  cortisol </a:t>
            </a: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(Cushings 2</a:t>
            </a:r>
            <a:r>
              <a:rPr lang="en-US" sz="2000" b="1" baseline="30000" smtClean="0">
                <a:solidFill>
                  <a:srgbClr val="FFFF00"/>
                </a:solidFill>
                <a:latin typeface="Times New Roman" pitchFamily="18" charset="0"/>
              </a:rPr>
              <a:t>o </a:t>
            </a: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to pituitary adenoma)</a:t>
            </a:r>
          </a:p>
          <a:p>
            <a:pPr lvl="2">
              <a:buFontTx/>
              <a:buNone/>
            </a:pPr>
            <a:endParaRPr lang="en-US" sz="2000" b="1" smtClean="0">
              <a:solidFill>
                <a:srgbClr val="FFFF00"/>
              </a:solidFill>
              <a:latin typeface="Times New Roman" pitchFamily="18" charset="0"/>
            </a:endParaRPr>
          </a:p>
          <a:p>
            <a:pPr lvl="2">
              <a:buFontTx/>
              <a:buNone/>
            </a:pPr>
            <a:endParaRPr lang="en-US" sz="2000" b="1" smtClean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066800"/>
          </a:xfrm>
        </p:spPr>
        <p:txBody>
          <a:bodyPr/>
          <a:lstStyle/>
          <a:p>
            <a:r>
              <a:rPr lang="en-US" sz="3600" b="1" smtClean="0">
                <a:solidFill>
                  <a:srgbClr val="FFFF00"/>
                </a:solidFill>
                <a:latin typeface="Times New Roman" pitchFamily="18" charset="0"/>
              </a:rPr>
              <a:t>Biological rhythms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chemeClr val="bg1"/>
                </a:solidFill>
              </a:rPr>
              <a:t>Most hormones secreted in a pulsatile manner </a:t>
            </a:r>
          </a:p>
          <a:p>
            <a:pPr>
              <a:lnSpc>
                <a:spcPct val="90000"/>
              </a:lnSpc>
            </a:pPr>
            <a:endParaRPr lang="en-US" sz="2800" b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chemeClr val="bg1"/>
                </a:solidFill>
              </a:rPr>
              <a:t>Pulsatility can vary over mins, hours or days</a:t>
            </a:r>
          </a:p>
          <a:p>
            <a:pPr lvl="1">
              <a:lnSpc>
                <a:spcPct val="90000"/>
              </a:lnSpc>
            </a:pPr>
            <a:endParaRPr lang="en-US" sz="2400" b="1" smtClean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eg; LH/FSH/GH –pulses every 2 hours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ACTH/cortisol –circadian variability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T4- long half life (7-10 days)</a:t>
            </a:r>
          </a:p>
          <a:p>
            <a:pPr>
              <a:lnSpc>
                <a:spcPct val="90000"/>
              </a:lnSpc>
            </a:pPr>
            <a:endParaRPr lang="en-US" sz="2000" b="1" smtClean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chemeClr val="bg1"/>
                </a:solidFill>
              </a:rPr>
              <a:t>Hormonal rhythmicity effected by other regulatory factors 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eg: Stress (ACTH/GH/Prolactin)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Hypoglycaemia (ACTH/GH)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Infection (ACTH)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solidFill>
                  <a:srgbClr val="FFFF00"/>
                </a:solidFill>
                <a:latin typeface="Times New Roman" pitchFamily="18" charset="0"/>
              </a:rPr>
              <a:t>Sleep (GH)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sz="2000" b="1" smtClean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3214688" y="357188"/>
            <a:ext cx="1820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GB" sz="2800">
                <a:latin typeface="Arial" charset="0"/>
              </a:rPr>
              <a:t>Summary</a:t>
            </a: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142875" y="785813"/>
            <a:ext cx="9164638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800100" indent="-3429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buFontTx/>
              <a:buAutoNum type="arabicPeriod"/>
            </a:pPr>
            <a:endParaRPr lang="en-GB" sz="2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GB" sz="2400">
                <a:solidFill>
                  <a:schemeClr val="bg1"/>
                </a:solidFill>
                <a:latin typeface="Arial" charset="0"/>
              </a:rPr>
              <a:t>Hormone Receptors </a:t>
            </a:r>
          </a:p>
          <a:p>
            <a:pPr lvl="1"/>
            <a:r>
              <a:rPr lang="en-GB" sz="2400">
                <a:solidFill>
                  <a:schemeClr val="bg1"/>
                </a:solidFill>
                <a:latin typeface="Arial" charset="0"/>
              </a:rPr>
              <a:t>–Cell surface (Protein hormone)</a:t>
            </a:r>
          </a:p>
          <a:p>
            <a:pPr lvl="1"/>
            <a:r>
              <a:rPr lang="en-GB" sz="2400">
                <a:solidFill>
                  <a:schemeClr val="bg1"/>
                </a:solidFill>
                <a:latin typeface="Arial" charset="0"/>
              </a:rPr>
              <a:t>-Intracellular (Steroid)</a:t>
            </a:r>
          </a:p>
          <a:p>
            <a:pPr>
              <a:buFontTx/>
              <a:buAutoNum type="arabicPeriod"/>
            </a:pPr>
            <a:endParaRPr lang="en-GB" sz="2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endParaRPr lang="en-GB" sz="2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GB" sz="2400">
                <a:solidFill>
                  <a:schemeClr val="bg1"/>
                </a:solidFill>
                <a:latin typeface="Arial" charset="0"/>
              </a:rPr>
              <a:t>Hormone mechanism of action at target tissues</a:t>
            </a:r>
          </a:p>
          <a:p>
            <a:pPr>
              <a:buFontTx/>
              <a:buAutoNum type="arabicPeriod"/>
            </a:pPr>
            <a:endParaRPr lang="en-GB" sz="2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GB" sz="2400">
                <a:solidFill>
                  <a:schemeClr val="bg1"/>
                </a:solidFill>
                <a:latin typeface="Arial" charset="0"/>
              </a:rPr>
              <a:t>Importance of hormone feedback and homeostasis</a:t>
            </a:r>
          </a:p>
          <a:p>
            <a:pPr>
              <a:buFontTx/>
              <a:buAutoNum type="arabicPeriod"/>
            </a:pPr>
            <a:endParaRPr lang="en-GB" sz="24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AutoNum type="arabicPeriod"/>
            </a:pPr>
            <a:r>
              <a:rPr lang="en-GB" sz="2400">
                <a:solidFill>
                  <a:schemeClr val="bg1"/>
                </a:solidFill>
                <a:latin typeface="Arial" charset="0"/>
              </a:rPr>
              <a:t>Biological rhythms</a:t>
            </a:r>
          </a:p>
          <a:p>
            <a:pPr>
              <a:buFontTx/>
              <a:buAutoNum type="arabicPeriod"/>
            </a:pPr>
            <a:endParaRPr lang="en-GB" sz="2800">
              <a:latin typeface="Arial" charset="0"/>
            </a:endParaRPr>
          </a:p>
          <a:p>
            <a:pPr>
              <a:buFontTx/>
              <a:buAutoNum type="arabicPeriod"/>
            </a:pP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216275" y="307975"/>
            <a:ext cx="3978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GB" sz="3200"/>
              <a:t>Hormone Receptors 2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142875" y="1143000"/>
            <a:ext cx="9001125" cy="1002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800100" indent="-3429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r>
              <a:rPr lang="en-GB" sz="2400">
                <a:solidFill>
                  <a:srgbClr val="FFFFFF"/>
                </a:solidFill>
              </a:rPr>
              <a:t>Receptor binding by a hormone leads to biological response</a:t>
            </a:r>
          </a:p>
          <a:p>
            <a:pPr>
              <a:buFontTx/>
              <a:buAutoNum type="arabicPeriod"/>
            </a:pPr>
            <a:endParaRPr lang="en-GB" sz="24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r>
              <a:rPr lang="en-GB" sz="2400">
                <a:solidFill>
                  <a:srgbClr val="FFFFFF"/>
                </a:solidFill>
              </a:rPr>
              <a:t>Binding of hormone to receptor is a saturatable process ie. amount of hormone binding is dependent on number of specific receptors on a target cell</a:t>
            </a:r>
          </a:p>
          <a:p>
            <a:pPr>
              <a:buFontTx/>
              <a:buAutoNum type="arabicPeriod"/>
            </a:pPr>
            <a:endParaRPr lang="en-GB" sz="24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r>
              <a:rPr lang="en-GB" sz="2400">
                <a:solidFill>
                  <a:srgbClr val="FFFFFF"/>
                </a:solidFill>
              </a:rPr>
              <a:t>The biological response of target cell is determined by number of factors including</a:t>
            </a:r>
          </a:p>
          <a:p>
            <a:pPr lvl="1">
              <a:buFontTx/>
              <a:buChar char="-"/>
            </a:pPr>
            <a:r>
              <a:rPr lang="en-GB" sz="2400">
                <a:solidFill>
                  <a:srgbClr val="FFFFFF"/>
                </a:solidFill>
              </a:rPr>
              <a:t>concentration of hormone in circulation</a:t>
            </a:r>
          </a:p>
          <a:p>
            <a:pPr lvl="1">
              <a:buFontTx/>
              <a:buChar char="-"/>
            </a:pPr>
            <a:r>
              <a:rPr lang="en-GB" sz="2400">
                <a:solidFill>
                  <a:srgbClr val="FFFFFF"/>
                </a:solidFill>
              </a:rPr>
              <a:t> concentration of number of receptors</a:t>
            </a:r>
          </a:p>
          <a:p>
            <a:pPr lvl="1">
              <a:buFontTx/>
              <a:buChar char="-"/>
            </a:pPr>
            <a:r>
              <a:rPr lang="en-GB" sz="2400">
                <a:solidFill>
                  <a:srgbClr val="FFFFFF"/>
                </a:solidFill>
              </a:rPr>
              <a:t> affinity of hormone–receptor interaction</a:t>
            </a:r>
          </a:p>
          <a:p>
            <a:pPr>
              <a:buFontTx/>
              <a:buAutoNum type="arabicPeriod"/>
            </a:pPr>
            <a:endParaRPr lang="en-GB" sz="24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24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20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2800"/>
          </a:p>
          <a:p>
            <a:pPr>
              <a:buFontTx/>
              <a:buAutoNum type="arabicPeriod"/>
            </a:pPr>
            <a:endParaRPr lang="en-GB" sz="2800"/>
          </a:p>
          <a:p>
            <a:pPr>
              <a:buFontTx/>
              <a:buAutoNum type="arabicPeriod"/>
            </a:pPr>
            <a:endParaRPr lang="en-GB" sz="2800"/>
          </a:p>
          <a:p>
            <a:pPr>
              <a:buFontTx/>
              <a:buAutoNum type="arabicPeriod"/>
            </a:pPr>
            <a:endParaRPr lang="en-GB" sz="2800"/>
          </a:p>
          <a:p>
            <a:pPr>
              <a:buFontTx/>
              <a:buAutoNum type="arabicPeriod"/>
            </a:pP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0" y="307975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GB" sz="3200"/>
              <a:t>Peptide Hormones &amp; Catecholamine Receptors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0" y="1196975"/>
            <a:ext cx="9144000" cy="1163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800100" indent="-3429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>
              <a:buFontTx/>
              <a:buAutoNum type="arabicPeriod"/>
            </a:pPr>
            <a:endParaRPr lang="en-GB" altLang="en-GB" sz="2800">
              <a:solidFill>
                <a:schemeClr val="bg1"/>
              </a:solidFill>
            </a:endParaRPr>
          </a:p>
          <a:p>
            <a:pPr>
              <a:buFontTx/>
              <a:buAutoNum type="arabicPeriod"/>
            </a:pPr>
            <a:r>
              <a:rPr lang="en-GB" altLang="en-GB" sz="2800">
                <a:solidFill>
                  <a:schemeClr val="bg1"/>
                </a:solidFill>
              </a:rPr>
              <a:t>Peptide/protein and catecholamine  hormones act via receptors situated on cell surface </a:t>
            </a:r>
          </a:p>
          <a:p>
            <a:pPr>
              <a:buFontTx/>
              <a:buAutoNum type="arabicPeriod"/>
            </a:pPr>
            <a:endParaRPr lang="en-GB" altLang="en-GB" sz="280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buFontTx/>
              <a:buAutoNum type="arabicPeriod"/>
            </a:pPr>
            <a:endParaRPr lang="en-GB" sz="2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2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r>
              <a:rPr lang="en-GB" sz="2800">
                <a:solidFill>
                  <a:srgbClr val="FFFFFF"/>
                </a:solidFill>
              </a:rPr>
              <a:t>Binding of hormone with its receptor  activates an effectors system resulting in generation of  </a:t>
            </a:r>
          </a:p>
          <a:p>
            <a:endParaRPr lang="en-GB" sz="2800">
              <a:solidFill>
                <a:srgbClr val="FFFFFF"/>
              </a:solidFill>
            </a:endParaRPr>
          </a:p>
          <a:p>
            <a:pPr lvl="1"/>
            <a:r>
              <a:rPr lang="en-GB" sz="2800">
                <a:solidFill>
                  <a:srgbClr val="FFFFFF"/>
                </a:solidFill>
              </a:rPr>
              <a:t>	-Intracellular signal and second messengers effectors</a:t>
            </a:r>
          </a:p>
          <a:p>
            <a:pPr lvl="1"/>
            <a:r>
              <a:rPr lang="en-GB" sz="2800">
                <a:solidFill>
                  <a:srgbClr val="FFFFFF"/>
                </a:solidFill>
              </a:rPr>
              <a:t>	-Leads to effect on changes in membrane transport, DNA and RNA synthesis, protein synthesis and hormone release</a:t>
            </a:r>
          </a:p>
          <a:p>
            <a:pPr>
              <a:buFontTx/>
              <a:buAutoNum type="arabicPeriod"/>
            </a:pPr>
            <a:endParaRPr lang="en-GB" altLang="en-GB" sz="320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buFontTx/>
              <a:buAutoNum type="arabicPeriod"/>
            </a:pPr>
            <a:endParaRPr lang="en-GB" sz="32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18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2000">
              <a:solidFill>
                <a:srgbClr val="FFFFFF"/>
              </a:solidFill>
            </a:endParaRPr>
          </a:p>
          <a:p>
            <a:pPr>
              <a:buFontTx/>
              <a:buAutoNum type="arabicPeriod"/>
            </a:pPr>
            <a:endParaRPr lang="en-GB" sz="2800"/>
          </a:p>
          <a:p>
            <a:pPr>
              <a:buFontTx/>
              <a:buAutoNum type="arabicPeriod"/>
            </a:pPr>
            <a:endParaRPr lang="en-GB" sz="2800"/>
          </a:p>
          <a:p>
            <a:pPr>
              <a:buFontTx/>
              <a:buAutoNum type="arabicPeriod"/>
            </a:pPr>
            <a:endParaRPr lang="en-GB" sz="2800"/>
          </a:p>
          <a:p>
            <a:pPr>
              <a:buFontTx/>
              <a:buAutoNum type="arabicPeriod"/>
            </a:pPr>
            <a:endParaRPr lang="en-GB" sz="2800"/>
          </a:p>
          <a:p>
            <a:pPr>
              <a:buFontTx/>
              <a:buAutoNum type="arabicPeriod"/>
            </a:pP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9144000" cy="1143000"/>
          </a:xfrm>
        </p:spPr>
        <p:txBody>
          <a:bodyPr/>
          <a:lstStyle/>
          <a:p>
            <a:r>
              <a:rPr lang="en-GB" sz="2800" b="1" smtClean="0">
                <a:solidFill>
                  <a:srgbClr val="FFFF00"/>
                </a:solidFill>
              </a:rPr>
              <a:t>Peptide Hormones &amp; catecholamine Receptors 2</a:t>
            </a:r>
            <a:br>
              <a:rPr lang="en-GB" sz="2800" b="1" smtClean="0">
                <a:solidFill>
                  <a:srgbClr val="FFFF00"/>
                </a:solidFill>
              </a:rPr>
            </a:br>
            <a:endParaRPr lang="en-GB" sz="2800" b="1" smtClean="0">
              <a:solidFill>
                <a:srgbClr val="FFFF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313"/>
            <a:ext cx="9144000" cy="4611687"/>
          </a:xfrm>
        </p:spPr>
        <p:txBody>
          <a:bodyPr/>
          <a:lstStyle/>
          <a:p>
            <a:pPr marL="609600" indent="-609600"/>
            <a:r>
              <a:rPr lang="en-GB" sz="2800" b="1" smtClean="0">
                <a:solidFill>
                  <a:srgbClr val="FFFFFF"/>
                </a:solidFill>
              </a:rPr>
              <a:t>These receptors are integral membrane proteins interspersed in phospholipid bilayer  on plasma membrane</a:t>
            </a:r>
          </a:p>
          <a:p>
            <a:pPr marL="609600" indent="-609600"/>
            <a:endParaRPr lang="en-GB" sz="2800" b="1" smtClean="0">
              <a:solidFill>
                <a:srgbClr val="FFFFFF"/>
              </a:solidFill>
            </a:endParaRPr>
          </a:p>
          <a:p>
            <a:pPr marL="609600" indent="-609600"/>
            <a:r>
              <a:rPr lang="en-GB" sz="2800" b="1" smtClean="0">
                <a:solidFill>
                  <a:srgbClr val="FFFFFF"/>
                </a:solidFill>
              </a:rPr>
              <a:t>Two major classes of membrane receptors exist for protein hormones</a:t>
            </a:r>
          </a:p>
          <a:p>
            <a:pPr marL="1371600" lvl="2" indent="-457200"/>
            <a:r>
              <a:rPr lang="en-GB" b="1" smtClean="0">
                <a:solidFill>
                  <a:srgbClr val="FFFF00"/>
                </a:solidFill>
              </a:rPr>
              <a:t>Guanine nucleotide-binding proteins (G-protein) coupled receptor </a:t>
            </a:r>
            <a:r>
              <a:rPr lang="en-GB" b="1" smtClean="0">
                <a:solidFill>
                  <a:schemeClr val="bg1"/>
                </a:solidFill>
              </a:rPr>
              <a:t>-eg. ACTH, LH, Catecholamine </a:t>
            </a:r>
          </a:p>
          <a:p>
            <a:pPr marL="1371600" lvl="2" indent="-457200"/>
            <a:endParaRPr lang="en-GB" b="1" smtClean="0">
              <a:solidFill>
                <a:schemeClr val="bg1"/>
              </a:solidFill>
            </a:endParaRPr>
          </a:p>
          <a:p>
            <a:pPr marL="1371600" lvl="2" indent="-457200"/>
            <a:r>
              <a:rPr lang="en-GB" b="1" smtClean="0">
                <a:solidFill>
                  <a:srgbClr val="FFFF00"/>
                </a:solidFill>
              </a:rPr>
              <a:t>Tyrosine kinase receptor- </a:t>
            </a:r>
            <a:r>
              <a:rPr lang="en-GB" b="1" smtClean="0">
                <a:solidFill>
                  <a:schemeClr val="bg1"/>
                </a:solidFill>
              </a:rPr>
              <a:t>eg. Insulin, IGF-1, </a:t>
            </a:r>
            <a:endParaRPr lang="en-GB" b="1" smtClean="0">
              <a:solidFill>
                <a:srgbClr val="FFFFFF"/>
              </a:solidFill>
            </a:endParaRPr>
          </a:p>
          <a:p>
            <a:pPr marL="609600" indent="-609600"/>
            <a:endParaRPr lang="en-GB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000125" y="307975"/>
            <a:ext cx="7650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GB" sz="2400"/>
              <a:t>Peptide Hormones &amp; catecholamine Receptors 3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-285750" y="642938"/>
            <a:ext cx="9429750" cy="806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257300" indent="-3429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 lvl="2"/>
            <a:endParaRPr lang="en-GB" sz="1800"/>
          </a:p>
          <a:p>
            <a:pPr lvl="2"/>
            <a:r>
              <a:rPr lang="en-GB" sz="2000">
                <a:solidFill>
                  <a:srgbClr val="00FF00"/>
                </a:solidFill>
              </a:rPr>
              <a:t>G-protein coupled receptor</a:t>
            </a:r>
          </a:p>
          <a:p>
            <a:pPr lvl="2"/>
            <a:r>
              <a:rPr lang="en-GB" sz="2000">
                <a:solidFill>
                  <a:schemeClr val="bg1"/>
                </a:solidFill>
              </a:rPr>
              <a:t>	-Consists of seven transmembrane domains</a:t>
            </a:r>
          </a:p>
          <a:p>
            <a:pPr lvl="2"/>
            <a:endParaRPr lang="en-GB" sz="2000">
              <a:solidFill>
                <a:schemeClr val="bg1"/>
              </a:solidFill>
            </a:endParaRPr>
          </a:p>
          <a:p>
            <a:pPr lvl="2"/>
            <a:r>
              <a:rPr lang="en-GB" sz="2000">
                <a:solidFill>
                  <a:schemeClr val="bg1"/>
                </a:solidFill>
              </a:rPr>
              <a:t>	-This receptor uses G -protein to couple to specific intracellular effector systems </a:t>
            </a:r>
          </a:p>
          <a:p>
            <a:pPr lvl="2"/>
            <a:r>
              <a:rPr lang="en-GB" sz="2000">
                <a:solidFill>
                  <a:schemeClr val="bg1"/>
                </a:solidFill>
              </a:rPr>
              <a:t>	eg Gs  regulatory protein- stimulates adenylate cyclase or Gi regulatory protein)-inhibition adenylate cyclase </a:t>
            </a:r>
          </a:p>
          <a:p>
            <a:pPr lvl="2"/>
            <a:endParaRPr lang="en-GB" sz="2000">
              <a:solidFill>
                <a:schemeClr val="bg1"/>
              </a:solidFill>
            </a:endParaRPr>
          </a:p>
          <a:p>
            <a:pPr lvl="2"/>
            <a:r>
              <a:rPr lang="en-GB" sz="2000">
                <a:solidFill>
                  <a:schemeClr val="bg1"/>
                </a:solidFill>
              </a:rPr>
              <a:t>	- G protein consists of 3 subunits- </a:t>
            </a:r>
            <a:r>
              <a:rPr lang="el-GR" sz="2000">
                <a:solidFill>
                  <a:schemeClr val="bg1"/>
                </a:solidFill>
              </a:rPr>
              <a:t>α</a:t>
            </a:r>
            <a:r>
              <a:rPr lang="en-GB" sz="2000">
                <a:solidFill>
                  <a:schemeClr val="bg1"/>
                </a:solidFill>
              </a:rPr>
              <a:t>, </a:t>
            </a:r>
            <a:r>
              <a:rPr lang="el-GR" sz="2000">
                <a:solidFill>
                  <a:schemeClr val="bg1"/>
                </a:solidFill>
              </a:rPr>
              <a:t>β</a:t>
            </a:r>
            <a:r>
              <a:rPr lang="en-GB" sz="2000">
                <a:solidFill>
                  <a:schemeClr val="bg1"/>
                </a:solidFill>
              </a:rPr>
              <a:t>, </a:t>
            </a:r>
            <a:r>
              <a:rPr lang="el-GR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endParaRPr lang="en-GB" sz="2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en-GB" sz="2000">
              <a:solidFill>
                <a:schemeClr val="bg1"/>
              </a:solidFill>
            </a:endParaRPr>
          </a:p>
          <a:p>
            <a:pPr lvl="2"/>
            <a:r>
              <a:rPr lang="en-GB" sz="2000">
                <a:solidFill>
                  <a:schemeClr val="bg1"/>
                </a:solidFill>
              </a:rPr>
              <a:t>	-Binding of the hormone to receptor cause </a:t>
            </a:r>
            <a:r>
              <a:rPr lang="el-GR" sz="2000">
                <a:solidFill>
                  <a:schemeClr val="bg1"/>
                </a:solidFill>
              </a:rPr>
              <a:t>α </a:t>
            </a:r>
            <a:r>
              <a:rPr lang="en-GB" sz="2000">
                <a:solidFill>
                  <a:schemeClr val="bg1"/>
                </a:solidFill>
              </a:rPr>
              <a:t>subunit of Gs protein to dissociate from </a:t>
            </a:r>
            <a:r>
              <a:rPr lang="el-GR" sz="2000">
                <a:solidFill>
                  <a:schemeClr val="bg1"/>
                </a:solidFill>
              </a:rPr>
              <a:t>β</a:t>
            </a:r>
            <a:r>
              <a:rPr lang="en-GB" sz="2000">
                <a:solidFill>
                  <a:schemeClr val="bg1"/>
                </a:solidFill>
              </a:rPr>
              <a:t>, </a:t>
            </a:r>
            <a:r>
              <a:rPr lang="el-GR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γ </a:t>
            </a:r>
            <a:r>
              <a:rPr lang="en-GB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>
                <a:solidFill>
                  <a:schemeClr val="bg1"/>
                </a:solidFill>
                <a:latin typeface="Times New Roman" pitchFamily="18" charset="0"/>
              </a:rPr>
              <a:t>subunits</a:t>
            </a:r>
            <a:r>
              <a:rPr lang="en-GB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>
                <a:solidFill>
                  <a:schemeClr val="bg1"/>
                </a:solidFill>
                <a:latin typeface="Times New Roman" pitchFamily="18" charset="0"/>
              </a:rPr>
              <a:t>and activate</a:t>
            </a:r>
            <a:r>
              <a:rPr lang="en-GB" sz="2000">
                <a:solidFill>
                  <a:schemeClr val="bg1"/>
                </a:solidFill>
              </a:rPr>
              <a:t> adenylate cyclase which convert ATP to cAMP</a:t>
            </a:r>
          </a:p>
          <a:p>
            <a:pPr lvl="2"/>
            <a:endParaRPr lang="en-GB" sz="2000">
              <a:solidFill>
                <a:schemeClr val="bg1"/>
              </a:solidFill>
            </a:endParaRPr>
          </a:p>
          <a:p>
            <a:pPr lvl="2"/>
            <a:r>
              <a:rPr lang="en-GB" sz="2000">
                <a:solidFill>
                  <a:schemeClr val="bg1"/>
                </a:solidFill>
              </a:rPr>
              <a:t>	-In contrast, binding of the hormone to Gi receptor prevents </a:t>
            </a:r>
            <a:r>
              <a:rPr lang="el-GR" sz="2000">
                <a:solidFill>
                  <a:schemeClr val="bg1"/>
                </a:solidFill>
              </a:rPr>
              <a:t>α </a:t>
            </a:r>
            <a:r>
              <a:rPr lang="en-GB" sz="2000">
                <a:solidFill>
                  <a:schemeClr val="bg1"/>
                </a:solidFill>
              </a:rPr>
              <a:t>subunit of Gi protein to dissociate and therefore inhibits adenylate cyclase</a:t>
            </a:r>
          </a:p>
          <a:p>
            <a:pPr lvl="2"/>
            <a:endParaRPr lang="en-GB" sz="2000">
              <a:solidFill>
                <a:schemeClr val="bg1"/>
              </a:solidFill>
            </a:endParaRPr>
          </a:p>
          <a:p>
            <a:pPr lvl="2"/>
            <a:r>
              <a:rPr lang="en-GB" sz="2000">
                <a:solidFill>
                  <a:schemeClr val="bg1"/>
                </a:solidFill>
              </a:rPr>
              <a:t>	-Internal second messenger systems include cAMP </a:t>
            </a:r>
            <a:r>
              <a:rPr lang="en-GB" altLang="en-GB" sz="2000">
                <a:solidFill>
                  <a:schemeClr val="bg1"/>
                </a:solidFill>
              </a:rPr>
              <a:t>(ACTH, LH, FSH,TSH), Ca2+ (Vasopressin, angiotensin II), IP</a:t>
            </a:r>
            <a:r>
              <a:rPr lang="en-GB" altLang="en-GB" sz="2000" baseline="-25000">
                <a:solidFill>
                  <a:schemeClr val="bg1"/>
                </a:solidFill>
              </a:rPr>
              <a:t>3 </a:t>
            </a:r>
          </a:p>
          <a:p>
            <a:pPr lvl="2"/>
            <a:endParaRPr lang="en-GB" sz="2000">
              <a:solidFill>
                <a:schemeClr val="bg1"/>
              </a:solidFill>
            </a:endParaRPr>
          </a:p>
          <a:p>
            <a:pPr>
              <a:buFontTx/>
              <a:buAutoNum type="arabicPeriod"/>
            </a:pPr>
            <a:endParaRPr lang="en-GB" sz="2400"/>
          </a:p>
          <a:p>
            <a:pPr>
              <a:buFontTx/>
              <a:buAutoNum type="arabicPeriod"/>
            </a:pPr>
            <a:endParaRPr lang="en-GB" sz="2800"/>
          </a:p>
          <a:p>
            <a:pPr>
              <a:buFontTx/>
              <a:buAutoNum type="arabicPeriod"/>
            </a:pP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2051050" y="307975"/>
            <a:ext cx="467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GB" sz="2400">
                <a:solidFill>
                  <a:srgbClr val="FF0000"/>
                </a:solidFill>
              </a:rPr>
              <a:t>Hormone Mechanism of Action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-2071734" y="714356"/>
            <a:ext cx="12144460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086100" lvl="6" indent="-342900">
              <a:defRPr/>
            </a:pPr>
            <a:r>
              <a:rPr lang="en-GB" sz="2400" dirty="0">
                <a:latin typeface="Times" charset="0"/>
                <a:cs typeface="+mn-cs"/>
              </a:rPr>
              <a:t>1.Action of polypeptide/protein hormones</a:t>
            </a:r>
          </a:p>
          <a:p>
            <a:pPr marL="3086100" lvl="6" indent="-342900">
              <a:defRPr/>
            </a:pPr>
            <a:r>
              <a:rPr lang="en-GB" sz="2000" dirty="0">
                <a:solidFill>
                  <a:schemeClr val="bg1">
                    <a:lumMod val="95000"/>
                  </a:schemeClr>
                </a:solidFill>
                <a:latin typeface="Times" charset="0"/>
                <a:cs typeface="+mn-cs"/>
              </a:rPr>
              <a:t>e.g. ACTH acting on adrenal cortical cell</a:t>
            </a:r>
          </a:p>
          <a:p>
            <a:pPr marL="3086100" lvl="6" indent="-342900">
              <a:defRPr/>
            </a:pPr>
            <a:endParaRPr lang="en-GB" sz="2000" dirty="0">
              <a:solidFill>
                <a:schemeClr val="bg1">
                  <a:lumMod val="95000"/>
                </a:schemeClr>
              </a:solidFill>
              <a:latin typeface="Times" charset="0"/>
              <a:cs typeface="+mn-cs"/>
            </a:endParaRPr>
          </a:p>
          <a:p>
            <a:pPr marL="3086100" lvl="6" indent="-342900">
              <a:defRPr/>
            </a:pPr>
            <a:r>
              <a:rPr lang="en-GB" sz="1800" dirty="0">
                <a:solidFill>
                  <a:schemeClr val="bg1">
                    <a:lumMod val="95000"/>
                  </a:schemeClr>
                </a:solidFill>
                <a:latin typeface="Times" charset="0"/>
                <a:cs typeface="+mn-cs"/>
              </a:rPr>
              <a:t>-ACTH binds to the Gs-protein coupled receptor</a:t>
            </a:r>
          </a:p>
          <a:p>
            <a:pPr marL="3086100" lvl="6" indent="-342900">
              <a:defRPr/>
            </a:pPr>
            <a:r>
              <a:rPr lang="en-GB" sz="1800" dirty="0">
                <a:solidFill>
                  <a:schemeClr val="bg1">
                    <a:lumMod val="95000"/>
                  </a:schemeClr>
                </a:solidFill>
                <a:latin typeface="Times" charset="0"/>
                <a:cs typeface="+mn-cs"/>
              </a:rPr>
              <a:t>-Leads to dissociation of </a:t>
            </a:r>
            <a:r>
              <a:rPr lang="el-GR" sz="1800" dirty="0">
                <a:solidFill>
                  <a:schemeClr val="bg1"/>
                </a:solidFill>
                <a:latin typeface="Times" charset="0"/>
                <a:cs typeface="+mn-cs"/>
              </a:rPr>
              <a:t>α </a:t>
            </a:r>
            <a:r>
              <a:rPr lang="en-GB" sz="1800" dirty="0">
                <a:solidFill>
                  <a:schemeClr val="bg1"/>
                </a:solidFill>
                <a:latin typeface="Times" charset="0"/>
                <a:cs typeface="+mn-cs"/>
              </a:rPr>
              <a:t>subunit of Gs protein from </a:t>
            </a:r>
            <a:r>
              <a:rPr lang="el-GR" sz="1800" dirty="0">
                <a:solidFill>
                  <a:schemeClr val="bg1"/>
                </a:solidFill>
                <a:latin typeface="Times" charset="0"/>
                <a:cs typeface="+mn-cs"/>
              </a:rPr>
              <a:t>β</a:t>
            </a:r>
            <a:r>
              <a:rPr lang="en-GB" sz="1800" dirty="0">
                <a:solidFill>
                  <a:schemeClr val="bg1"/>
                </a:solidFill>
                <a:latin typeface="Times" charset="0"/>
                <a:cs typeface="+mn-cs"/>
              </a:rPr>
              <a:t>, </a:t>
            </a:r>
            <a:r>
              <a:rPr lang="el-GR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γ </a:t>
            </a:r>
            <a:r>
              <a:rPr lang="en-GB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>
                <a:solidFill>
                  <a:schemeClr val="bg1"/>
                </a:solidFill>
                <a:latin typeface="Arial" charset="0"/>
              </a:rPr>
              <a:t>subunits</a:t>
            </a:r>
            <a:r>
              <a:rPr lang="en-GB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086100" lvl="6" indent="-342900">
              <a:defRPr/>
            </a:pPr>
            <a:r>
              <a:rPr lang="en-GB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18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Leads to </a:t>
            </a:r>
            <a:r>
              <a:rPr lang="en-GB" sz="1800" dirty="0">
                <a:solidFill>
                  <a:schemeClr val="bg1"/>
                </a:solidFill>
                <a:latin typeface="+mj-lt"/>
                <a:cs typeface="+mn-cs"/>
              </a:rPr>
              <a:t>activation of </a:t>
            </a:r>
            <a:r>
              <a:rPr lang="en-GB" sz="1800" dirty="0" err="1">
                <a:solidFill>
                  <a:schemeClr val="bg1"/>
                </a:solidFill>
                <a:latin typeface="Times" charset="0"/>
                <a:cs typeface="+mn-cs"/>
              </a:rPr>
              <a:t>adenylate</a:t>
            </a:r>
            <a:r>
              <a:rPr lang="en-GB" sz="1800" dirty="0">
                <a:solidFill>
                  <a:schemeClr val="bg1"/>
                </a:solidFill>
                <a:latin typeface="Times" charset="0"/>
                <a:cs typeface="+mn-cs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Times" charset="0"/>
                <a:cs typeface="+mn-cs"/>
              </a:rPr>
              <a:t>cyclase</a:t>
            </a:r>
            <a:r>
              <a:rPr lang="en-GB" sz="1800" dirty="0">
                <a:solidFill>
                  <a:schemeClr val="bg1"/>
                </a:solidFill>
                <a:latin typeface="Times" charset="0"/>
                <a:cs typeface="+mn-cs"/>
              </a:rPr>
              <a:t> which convert  ATP to </a:t>
            </a:r>
            <a:r>
              <a:rPr lang="en-GB" sz="1800" dirty="0" err="1">
                <a:solidFill>
                  <a:schemeClr val="bg1"/>
                </a:solidFill>
                <a:latin typeface="Times" charset="0"/>
                <a:cs typeface="+mn-cs"/>
              </a:rPr>
              <a:t>cAMP</a:t>
            </a:r>
            <a:endParaRPr lang="en-GB" sz="1800" dirty="0">
              <a:solidFill>
                <a:schemeClr val="bg1">
                  <a:lumMod val="95000"/>
                </a:schemeClr>
              </a:solidFill>
              <a:latin typeface="Times" charset="0"/>
              <a:cs typeface="+mn-cs"/>
            </a:endParaRPr>
          </a:p>
          <a:p>
            <a:pPr marL="3086100" lvl="6" indent="-342900">
              <a:defRPr/>
            </a:pPr>
            <a:endParaRPr lang="en-GB" sz="2000" dirty="0">
              <a:solidFill>
                <a:schemeClr val="bg1">
                  <a:lumMod val="95000"/>
                </a:schemeClr>
              </a:solidFill>
              <a:latin typeface="Times" charset="0"/>
              <a:cs typeface="+mn-cs"/>
            </a:endParaRPr>
          </a:p>
          <a:p>
            <a:pPr marL="3086100" lvl="6" indent="-342900">
              <a:defRPr/>
            </a:pPr>
            <a:endParaRPr lang="en-GB" sz="2000" dirty="0">
              <a:solidFill>
                <a:schemeClr val="bg1">
                  <a:lumMod val="95000"/>
                </a:schemeClr>
              </a:solidFill>
              <a:latin typeface="Times" charset="0"/>
              <a:cs typeface="+mn-cs"/>
            </a:endParaRPr>
          </a:p>
          <a:p>
            <a:pPr marL="3086100" lvl="6" indent="-342900">
              <a:defRPr/>
            </a:pPr>
            <a:endParaRPr lang="en-GB" sz="2400" dirty="0">
              <a:solidFill>
                <a:schemeClr val="bg1">
                  <a:lumMod val="95000"/>
                </a:schemeClr>
              </a:solidFill>
              <a:latin typeface="Times" charset="0"/>
              <a:cs typeface="+mn-cs"/>
            </a:endParaRPr>
          </a:p>
          <a:p>
            <a:pPr marL="3086100" lvl="6" indent="-342900">
              <a:defRPr/>
            </a:pPr>
            <a:endParaRPr lang="en-GB" sz="2400" dirty="0">
              <a:solidFill>
                <a:schemeClr val="bg1">
                  <a:lumMod val="95000"/>
                </a:schemeClr>
              </a:solidFill>
              <a:latin typeface="Times" charset="0"/>
              <a:cs typeface="+mn-cs"/>
            </a:endParaRP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250825" y="2565400"/>
            <a:ext cx="8713788" cy="4103688"/>
          </a:xfrm>
          <a:prstGeom prst="rect">
            <a:avLst/>
          </a:prstGeom>
          <a:solidFill>
            <a:srgbClr val="FF9999"/>
          </a:solidFill>
          <a:ln w="9525">
            <a:solidFill>
              <a:srgbClr val="4D4D4D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GB"/>
          </a:p>
          <a:p>
            <a:pPr algn="ctr" eaLnBrk="0" hangingPunct="0"/>
            <a:endParaRPr lang="en-US"/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7137400" y="2573338"/>
            <a:ext cx="1844675" cy="4095750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2051050" y="2565400"/>
            <a:ext cx="4826000" cy="4103688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23" name="Freeform 15"/>
          <p:cNvSpPr>
            <a:spLocks/>
          </p:cNvSpPr>
          <p:nvPr/>
        </p:nvSpPr>
        <p:spPr bwMode="auto">
          <a:xfrm>
            <a:off x="1835150" y="2565400"/>
            <a:ext cx="431800" cy="4013200"/>
          </a:xfrm>
          <a:custGeom>
            <a:avLst/>
            <a:gdLst>
              <a:gd name="T0" fmla="*/ 2147483647 w 270"/>
              <a:gd name="T1" fmla="*/ 0 h 2623"/>
              <a:gd name="T2" fmla="*/ 2147483647 w 270"/>
              <a:gd name="T3" fmla="*/ 2147483647 h 2623"/>
              <a:gd name="T4" fmla="*/ 2147483647 w 270"/>
              <a:gd name="T5" fmla="*/ 2147483647 h 2623"/>
              <a:gd name="T6" fmla="*/ 2147483647 w 270"/>
              <a:gd name="T7" fmla="*/ 2147483647 h 2623"/>
              <a:gd name="T8" fmla="*/ 2147483647 w 270"/>
              <a:gd name="T9" fmla="*/ 2147483647 h 2623"/>
              <a:gd name="T10" fmla="*/ 2147483647 w 270"/>
              <a:gd name="T11" fmla="*/ 2147483647 h 2623"/>
              <a:gd name="T12" fmla="*/ 2147483647 w 270"/>
              <a:gd name="T13" fmla="*/ 2147483647 h 2623"/>
              <a:gd name="T14" fmla="*/ 0 w 270"/>
              <a:gd name="T15" fmla="*/ 2147483647 h 2623"/>
              <a:gd name="T16" fmla="*/ 2147483647 w 270"/>
              <a:gd name="T17" fmla="*/ 2147483647 h 2623"/>
              <a:gd name="T18" fmla="*/ 2147483647 w 270"/>
              <a:gd name="T19" fmla="*/ 2147483647 h 2623"/>
              <a:gd name="T20" fmla="*/ 2147483647 w 270"/>
              <a:gd name="T21" fmla="*/ 2147483647 h 2623"/>
              <a:gd name="T22" fmla="*/ 2147483647 w 270"/>
              <a:gd name="T23" fmla="*/ 2147483647 h 2623"/>
              <a:gd name="T24" fmla="*/ 2147483647 w 270"/>
              <a:gd name="T25" fmla="*/ 2147483647 h 2623"/>
              <a:gd name="T26" fmla="*/ 2147483647 w 270"/>
              <a:gd name="T27" fmla="*/ 2147483647 h 2623"/>
              <a:gd name="T28" fmla="*/ 2147483647 w 270"/>
              <a:gd name="T29" fmla="*/ 2147483647 h 2623"/>
              <a:gd name="T30" fmla="*/ 2147483647 w 270"/>
              <a:gd name="T31" fmla="*/ 2147483647 h 2623"/>
              <a:gd name="T32" fmla="*/ 2147483647 w 270"/>
              <a:gd name="T33" fmla="*/ 2147483647 h 2623"/>
              <a:gd name="T34" fmla="*/ 2147483647 w 270"/>
              <a:gd name="T35" fmla="*/ 2147483647 h 2623"/>
              <a:gd name="T36" fmla="*/ 2147483647 w 270"/>
              <a:gd name="T37" fmla="*/ 2147483647 h 2623"/>
              <a:gd name="T38" fmla="*/ 2147483647 w 270"/>
              <a:gd name="T39" fmla="*/ 2147483647 h 2623"/>
              <a:gd name="T40" fmla="*/ 2147483647 w 270"/>
              <a:gd name="T41" fmla="*/ 2147483647 h 2623"/>
              <a:gd name="T42" fmla="*/ 2147483647 w 270"/>
              <a:gd name="T43" fmla="*/ 0 h 262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70"/>
              <a:gd name="T67" fmla="*/ 0 h 2623"/>
              <a:gd name="T68" fmla="*/ 270 w 270"/>
              <a:gd name="T69" fmla="*/ 2623 h 262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70" h="2623">
                <a:moveTo>
                  <a:pt x="148" y="0"/>
                </a:moveTo>
                <a:cubicBezTo>
                  <a:pt x="140" y="54"/>
                  <a:pt x="120" y="103"/>
                  <a:pt x="109" y="156"/>
                </a:cubicBezTo>
                <a:cubicBezTo>
                  <a:pt x="106" y="169"/>
                  <a:pt x="104" y="182"/>
                  <a:pt x="101" y="195"/>
                </a:cubicBezTo>
                <a:cubicBezTo>
                  <a:pt x="96" y="216"/>
                  <a:pt x="85" y="257"/>
                  <a:pt x="85" y="257"/>
                </a:cubicBezTo>
                <a:cubicBezTo>
                  <a:pt x="78" y="332"/>
                  <a:pt x="85" y="321"/>
                  <a:pt x="70" y="366"/>
                </a:cubicBezTo>
                <a:cubicBezTo>
                  <a:pt x="65" y="382"/>
                  <a:pt x="54" y="413"/>
                  <a:pt x="54" y="413"/>
                </a:cubicBezTo>
                <a:cubicBezTo>
                  <a:pt x="46" y="481"/>
                  <a:pt x="32" y="547"/>
                  <a:pt x="23" y="615"/>
                </a:cubicBezTo>
                <a:cubicBezTo>
                  <a:pt x="18" y="753"/>
                  <a:pt x="12" y="841"/>
                  <a:pt x="0" y="965"/>
                </a:cubicBezTo>
                <a:cubicBezTo>
                  <a:pt x="2" y="1173"/>
                  <a:pt x="0" y="1380"/>
                  <a:pt x="7" y="1588"/>
                </a:cubicBezTo>
                <a:cubicBezTo>
                  <a:pt x="8" y="1613"/>
                  <a:pt x="31" y="1658"/>
                  <a:pt x="31" y="1658"/>
                </a:cubicBezTo>
                <a:cubicBezTo>
                  <a:pt x="36" y="1761"/>
                  <a:pt x="32" y="1826"/>
                  <a:pt x="62" y="1915"/>
                </a:cubicBezTo>
                <a:cubicBezTo>
                  <a:pt x="66" y="2098"/>
                  <a:pt x="31" y="2199"/>
                  <a:pt x="101" y="2335"/>
                </a:cubicBezTo>
                <a:cubicBezTo>
                  <a:pt x="104" y="2382"/>
                  <a:pt x="99" y="2429"/>
                  <a:pt x="109" y="2475"/>
                </a:cubicBezTo>
                <a:cubicBezTo>
                  <a:pt x="111" y="2483"/>
                  <a:pt x="126" y="2478"/>
                  <a:pt x="132" y="2483"/>
                </a:cubicBezTo>
                <a:cubicBezTo>
                  <a:pt x="139" y="2489"/>
                  <a:pt x="147" y="2497"/>
                  <a:pt x="148" y="2506"/>
                </a:cubicBezTo>
                <a:cubicBezTo>
                  <a:pt x="152" y="2545"/>
                  <a:pt x="148" y="2584"/>
                  <a:pt x="148" y="2623"/>
                </a:cubicBezTo>
                <a:cubicBezTo>
                  <a:pt x="155" y="2554"/>
                  <a:pt x="163" y="2536"/>
                  <a:pt x="202" y="2483"/>
                </a:cubicBezTo>
                <a:cubicBezTo>
                  <a:pt x="212" y="2453"/>
                  <a:pt x="233" y="2449"/>
                  <a:pt x="249" y="2421"/>
                </a:cubicBezTo>
                <a:cubicBezTo>
                  <a:pt x="264" y="2396"/>
                  <a:pt x="270" y="2370"/>
                  <a:pt x="257" y="2413"/>
                </a:cubicBezTo>
                <a:cubicBezTo>
                  <a:pt x="171" y="2398"/>
                  <a:pt x="163" y="2334"/>
                  <a:pt x="163" y="2250"/>
                </a:cubicBezTo>
                <a:cubicBezTo>
                  <a:pt x="163" y="2045"/>
                  <a:pt x="163" y="1840"/>
                  <a:pt x="163" y="1635"/>
                </a:cubicBezTo>
                <a:lnTo>
                  <a:pt x="148" y="0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4" name="Oval 16"/>
          <p:cNvSpPr>
            <a:spLocks noChangeArrowheads="1"/>
          </p:cNvSpPr>
          <p:nvPr/>
        </p:nvSpPr>
        <p:spPr bwMode="auto">
          <a:xfrm rot="-378257">
            <a:off x="1914525" y="5588000"/>
            <a:ext cx="71438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25" name="Oval 17"/>
          <p:cNvSpPr>
            <a:spLocks noChangeArrowheads="1"/>
          </p:cNvSpPr>
          <p:nvPr/>
        </p:nvSpPr>
        <p:spPr bwMode="auto">
          <a:xfrm rot="-144091">
            <a:off x="1800225" y="4221163"/>
            <a:ext cx="71438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26" name="Oval 18"/>
          <p:cNvSpPr>
            <a:spLocks noChangeArrowheads="1"/>
          </p:cNvSpPr>
          <p:nvPr/>
        </p:nvSpPr>
        <p:spPr bwMode="auto">
          <a:xfrm rot="513909">
            <a:off x="1871663" y="2754313"/>
            <a:ext cx="71437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27" name="Freeform 19"/>
          <p:cNvSpPr>
            <a:spLocks/>
          </p:cNvSpPr>
          <p:nvPr/>
        </p:nvSpPr>
        <p:spPr bwMode="auto">
          <a:xfrm>
            <a:off x="6727825" y="2528888"/>
            <a:ext cx="544513" cy="4140200"/>
          </a:xfrm>
          <a:custGeom>
            <a:avLst/>
            <a:gdLst>
              <a:gd name="T0" fmla="*/ 2147483647 w 343"/>
              <a:gd name="T1" fmla="*/ 2147483647 h 2662"/>
              <a:gd name="T2" fmla="*/ 2147483647 w 343"/>
              <a:gd name="T3" fmla="*/ 2147483647 h 2662"/>
              <a:gd name="T4" fmla="*/ 2147483647 w 343"/>
              <a:gd name="T5" fmla="*/ 2147483647 h 2662"/>
              <a:gd name="T6" fmla="*/ 2147483647 w 343"/>
              <a:gd name="T7" fmla="*/ 2147483647 h 2662"/>
              <a:gd name="T8" fmla="*/ 2147483647 w 343"/>
              <a:gd name="T9" fmla="*/ 2147483647 h 2662"/>
              <a:gd name="T10" fmla="*/ 2147483647 w 343"/>
              <a:gd name="T11" fmla="*/ 2147483647 h 2662"/>
              <a:gd name="T12" fmla="*/ 2147483647 w 343"/>
              <a:gd name="T13" fmla="*/ 2147483647 h 2662"/>
              <a:gd name="T14" fmla="*/ 2147483647 w 343"/>
              <a:gd name="T15" fmla="*/ 2147483647 h 2662"/>
              <a:gd name="T16" fmla="*/ 2147483647 w 343"/>
              <a:gd name="T17" fmla="*/ 2147483647 h 2662"/>
              <a:gd name="T18" fmla="*/ 2147483647 w 343"/>
              <a:gd name="T19" fmla="*/ 2147483647 h 2662"/>
              <a:gd name="T20" fmla="*/ 2147483647 w 343"/>
              <a:gd name="T21" fmla="*/ 2147483647 h 2662"/>
              <a:gd name="T22" fmla="*/ 2147483647 w 343"/>
              <a:gd name="T23" fmla="*/ 2147483647 h 2662"/>
              <a:gd name="T24" fmla="*/ 2147483647 w 343"/>
              <a:gd name="T25" fmla="*/ 2147483647 h 2662"/>
              <a:gd name="T26" fmla="*/ 2147483647 w 343"/>
              <a:gd name="T27" fmla="*/ 2147483647 h 2662"/>
              <a:gd name="T28" fmla="*/ 2147483647 w 343"/>
              <a:gd name="T29" fmla="*/ 2147483647 h 2662"/>
              <a:gd name="T30" fmla="*/ 2147483647 w 343"/>
              <a:gd name="T31" fmla="*/ 2147483647 h 2662"/>
              <a:gd name="T32" fmla="*/ 2147483647 w 343"/>
              <a:gd name="T33" fmla="*/ 2147483647 h 2662"/>
              <a:gd name="T34" fmla="*/ 2147483647 w 343"/>
              <a:gd name="T35" fmla="*/ 2147483647 h 2662"/>
              <a:gd name="T36" fmla="*/ 2147483647 w 343"/>
              <a:gd name="T37" fmla="*/ 2147483647 h 2662"/>
              <a:gd name="T38" fmla="*/ 2147483647 w 343"/>
              <a:gd name="T39" fmla="*/ 2147483647 h 2662"/>
              <a:gd name="T40" fmla="*/ 2147483647 w 343"/>
              <a:gd name="T41" fmla="*/ 2147483647 h 2662"/>
              <a:gd name="T42" fmla="*/ 2147483647 w 343"/>
              <a:gd name="T43" fmla="*/ 2147483647 h 2662"/>
              <a:gd name="T44" fmla="*/ 2147483647 w 343"/>
              <a:gd name="T45" fmla="*/ 2147483647 h 2662"/>
              <a:gd name="T46" fmla="*/ 2147483647 w 343"/>
              <a:gd name="T47" fmla="*/ 2147483647 h 2662"/>
              <a:gd name="T48" fmla="*/ 2147483647 w 343"/>
              <a:gd name="T49" fmla="*/ 2147483647 h 2662"/>
              <a:gd name="T50" fmla="*/ 2147483647 w 343"/>
              <a:gd name="T51" fmla="*/ 2147483647 h 2662"/>
              <a:gd name="T52" fmla="*/ 2147483647 w 343"/>
              <a:gd name="T53" fmla="*/ 2147483647 h 2662"/>
              <a:gd name="T54" fmla="*/ 2147483647 w 343"/>
              <a:gd name="T55" fmla="*/ 2147483647 h 2662"/>
              <a:gd name="T56" fmla="*/ 2147483647 w 343"/>
              <a:gd name="T57" fmla="*/ 2147483647 h 2662"/>
              <a:gd name="T58" fmla="*/ 2147483647 w 343"/>
              <a:gd name="T59" fmla="*/ 2147483647 h 266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43"/>
              <a:gd name="T91" fmla="*/ 0 h 2662"/>
              <a:gd name="T92" fmla="*/ 343 w 343"/>
              <a:gd name="T93" fmla="*/ 2662 h 266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43" h="2662">
                <a:moveTo>
                  <a:pt x="281" y="26"/>
                </a:moveTo>
                <a:cubicBezTo>
                  <a:pt x="275" y="97"/>
                  <a:pt x="283" y="148"/>
                  <a:pt x="234" y="197"/>
                </a:cubicBezTo>
                <a:cubicBezTo>
                  <a:pt x="209" y="273"/>
                  <a:pt x="253" y="134"/>
                  <a:pt x="218" y="322"/>
                </a:cubicBezTo>
                <a:cubicBezTo>
                  <a:pt x="216" y="331"/>
                  <a:pt x="207" y="337"/>
                  <a:pt x="203" y="345"/>
                </a:cubicBezTo>
                <a:cubicBezTo>
                  <a:pt x="196" y="360"/>
                  <a:pt x="192" y="376"/>
                  <a:pt x="187" y="392"/>
                </a:cubicBezTo>
                <a:cubicBezTo>
                  <a:pt x="184" y="400"/>
                  <a:pt x="179" y="415"/>
                  <a:pt x="179" y="415"/>
                </a:cubicBezTo>
                <a:cubicBezTo>
                  <a:pt x="177" y="428"/>
                  <a:pt x="167" y="496"/>
                  <a:pt x="164" y="509"/>
                </a:cubicBezTo>
                <a:cubicBezTo>
                  <a:pt x="153" y="554"/>
                  <a:pt x="129" y="588"/>
                  <a:pt x="117" y="633"/>
                </a:cubicBezTo>
                <a:cubicBezTo>
                  <a:pt x="120" y="989"/>
                  <a:pt x="0" y="1331"/>
                  <a:pt x="148" y="1637"/>
                </a:cubicBezTo>
                <a:cubicBezTo>
                  <a:pt x="151" y="1692"/>
                  <a:pt x="150" y="1747"/>
                  <a:pt x="156" y="1801"/>
                </a:cubicBezTo>
                <a:cubicBezTo>
                  <a:pt x="159" y="1830"/>
                  <a:pt x="179" y="1871"/>
                  <a:pt x="187" y="1902"/>
                </a:cubicBezTo>
                <a:cubicBezTo>
                  <a:pt x="192" y="2019"/>
                  <a:pt x="180" y="2042"/>
                  <a:pt x="203" y="2120"/>
                </a:cubicBezTo>
                <a:cubicBezTo>
                  <a:pt x="208" y="2136"/>
                  <a:pt x="213" y="2151"/>
                  <a:pt x="218" y="2167"/>
                </a:cubicBezTo>
                <a:cubicBezTo>
                  <a:pt x="223" y="2182"/>
                  <a:pt x="234" y="2213"/>
                  <a:pt x="234" y="2213"/>
                </a:cubicBezTo>
                <a:cubicBezTo>
                  <a:pt x="244" y="2280"/>
                  <a:pt x="264" y="2342"/>
                  <a:pt x="281" y="2408"/>
                </a:cubicBezTo>
                <a:cubicBezTo>
                  <a:pt x="289" y="2532"/>
                  <a:pt x="276" y="2483"/>
                  <a:pt x="304" y="2564"/>
                </a:cubicBezTo>
                <a:cubicBezTo>
                  <a:pt x="312" y="2587"/>
                  <a:pt x="320" y="2611"/>
                  <a:pt x="327" y="2634"/>
                </a:cubicBezTo>
                <a:cubicBezTo>
                  <a:pt x="329" y="2642"/>
                  <a:pt x="343" y="2656"/>
                  <a:pt x="335" y="2657"/>
                </a:cubicBezTo>
                <a:cubicBezTo>
                  <a:pt x="255" y="2662"/>
                  <a:pt x="174" y="2652"/>
                  <a:pt x="94" y="2649"/>
                </a:cubicBezTo>
                <a:cubicBezTo>
                  <a:pt x="91" y="2400"/>
                  <a:pt x="93" y="2151"/>
                  <a:pt x="86" y="1902"/>
                </a:cubicBezTo>
                <a:cubicBezTo>
                  <a:pt x="85" y="1881"/>
                  <a:pt x="70" y="1840"/>
                  <a:pt x="70" y="1840"/>
                </a:cubicBezTo>
                <a:cubicBezTo>
                  <a:pt x="56" y="1728"/>
                  <a:pt x="44" y="1609"/>
                  <a:pt x="63" y="1497"/>
                </a:cubicBezTo>
                <a:cubicBezTo>
                  <a:pt x="67" y="1474"/>
                  <a:pt x="88" y="1457"/>
                  <a:pt x="94" y="1435"/>
                </a:cubicBezTo>
                <a:cubicBezTo>
                  <a:pt x="106" y="1389"/>
                  <a:pt x="109" y="1340"/>
                  <a:pt x="125" y="1295"/>
                </a:cubicBezTo>
                <a:cubicBezTo>
                  <a:pt x="120" y="1199"/>
                  <a:pt x="119" y="1102"/>
                  <a:pt x="102" y="1007"/>
                </a:cubicBezTo>
                <a:cubicBezTo>
                  <a:pt x="104" y="912"/>
                  <a:pt x="88" y="770"/>
                  <a:pt x="125" y="665"/>
                </a:cubicBezTo>
                <a:cubicBezTo>
                  <a:pt x="117" y="639"/>
                  <a:pt x="110" y="613"/>
                  <a:pt x="102" y="587"/>
                </a:cubicBezTo>
                <a:cubicBezTo>
                  <a:pt x="100" y="579"/>
                  <a:pt x="94" y="563"/>
                  <a:pt x="94" y="563"/>
                </a:cubicBezTo>
                <a:cubicBezTo>
                  <a:pt x="97" y="392"/>
                  <a:pt x="61" y="216"/>
                  <a:pt x="102" y="50"/>
                </a:cubicBezTo>
                <a:cubicBezTo>
                  <a:pt x="114" y="0"/>
                  <a:pt x="308" y="119"/>
                  <a:pt x="281" y="26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8" name="Freeform 20"/>
          <p:cNvSpPr>
            <a:spLocks/>
          </p:cNvSpPr>
          <p:nvPr/>
        </p:nvSpPr>
        <p:spPr bwMode="auto">
          <a:xfrm>
            <a:off x="6865938" y="2570163"/>
            <a:ext cx="450850" cy="3700462"/>
          </a:xfrm>
          <a:custGeom>
            <a:avLst/>
            <a:gdLst>
              <a:gd name="T0" fmla="*/ 2147483647 w 244"/>
              <a:gd name="T1" fmla="*/ 0 h 2331"/>
              <a:gd name="T2" fmla="*/ 2147483647 w 244"/>
              <a:gd name="T3" fmla="*/ 2147483647 h 2331"/>
              <a:gd name="T4" fmla="*/ 2147483647 w 244"/>
              <a:gd name="T5" fmla="*/ 2147483647 h 2331"/>
              <a:gd name="T6" fmla="*/ 2147483647 w 244"/>
              <a:gd name="T7" fmla="*/ 2147483647 h 2331"/>
              <a:gd name="T8" fmla="*/ 2147483647 w 244"/>
              <a:gd name="T9" fmla="*/ 2147483647 h 2331"/>
              <a:gd name="T10" fmla="*/ 2147483647 w 244"/>
              <a:gd name="T11" fmla="*/ 2147483647 h 2331"/>
              <a:gd name="T12" fmla="*/ 2147483647 w 244"/>
              <a:gd name="T13" fmla="*/ 2147483647 h 2331"/>
              <a:gd name="T14" fmla="*/ 2147483647 w 244"/>
              <a:gd name="T15" fmla="*/ 2147483647 h 2331"/>
              <a:gd name="T16" fmla="*/ 2147483647 w 244"/>
              <a:gd name="T17" fmla="*/ 2147483647 h 2331"/>
              <a:gd name="T18" fmla="*/ 2147483647 w 244"/>
              <a:gd name="T19" fmla="*/ 2147483647 h 2331"/>
              <a:gd name="T20" fmla="*/ 2147483647 w 244"/>
              <a:gd name="T21" fmla="*/ 2147483647 h 2331"/>
              <a:gd name="T22" fmla="*/ 2147483647 w 244"/>
              <a:gd name="T23" fmla="*/ 2147483647 h 2331"/>
              <a:gd name="T24" fmla="*/ 2147483647 w 244"/>
              <a:gd name="T25" fmla="*/ 2147483647 h 2331"/>
              <a:gd name="T26" fmla="*/ 2147483647 w 244"/>
              <a:gd name="T27" fmla="*/ 2147483647 h 2331"/>
              <a:gd name="T28" fmla="*/ 2147483647 w 244"/>
              <a:gd name="T29" fmla="*/ 2147483647 h 2331"/>
              <a:gd name="T30" fmla="*/ 2147483647 w 244"/>
              <a:gd name="T31" fmla="*/ 2147483647 h 2331"/>
              <a:gd name="T32" fmla="*/ 2147483647 w 244"/>
              <a:gd name="T33" fmla="*/ 2147483647 h 2331"/>
              <a:gd name="T34" fmla="*/ 2147483647 w 244"/>
              <a:gd name="T35" fmla="*/ 2147483647 h 2331"/>
              <a:gd name="T36" fmla="*/ 2147483647 w 244"/>
              <a:gd name="T37" fmla="*/ 2147483647 h 2331"/>
              <a:gd name="T38" fmla="*/ 2147483647 w 244"/>
              <a:gd name="T39" fmla="*/ 2147483647 h 2331"/>
              <a:gd name="T40" fmla="*/ 2147483647 w 244"/>
              <a:gd name="T41" fmla="*/ 0 h 233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44"/>
              <a:gd name="T64" fmla="*/ 0 h 2331"/>
              <a:gd name="T65" fmla="*/ 244 w 244"/>
              <a:gd name="T66" fmla="*/ 2331 h 233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44" h="2331">
                <a:moveTo>
                  <a:pt x="150" y="0"/>
                </a:moveTo>
                <a:cubicBezTo>
                  <a:pt x="144" y="96"/>
                  <a:pt x="149" y="123"/>
                  <a:pt x="104" y="195"/>
                </a:cubicBezTo>
                <a:cubicBezTo>
                  <a:pt x="75" y="337"/>
                  <a:pt x="21" y="471"/>
                  <a:pt x="3" y="615"/>
                </a:cubicBezTo>
                <a:cubicBezTo>
                  <a:pt x="5" y="934"/>
                  <a:pt x="0" y="1253"/>
                  <a:pt x="10" y="1572"/>
                </a:cubicBezTo>
                <a:cubicBezTo>
                  <a:pt x="10" y="1580"/>
                  <a:pt x="33" y="1572"/>
                  <a:pt x="34" y="1580"/>
                </a:cubicBezTo>
                <a:cubicBezTo>
                  <a:pt x="59" y="1725"/>
                  <a:pt x="35" y="1766"/>
                  <a:pt x="73" y="1876"/>
                </a:cubicBezTo>
                <a:cubicBezTo>
                  <a:pt x="75" y="1949"/>
                  <a:pt x="75" y="2021"/>
                  <a:pt x="80" y="2094"/>
                </a:cubicBezTo>
                <a:cubicBezTo>
                  <a:pt x="82" y="2121"/>
                  <a:pt x="119" y="2164"/>
                  <a:pt x="119" y="2164"/>
                </a:cubicBezTo>
                <a:cubicBezTo>
                  <a:pt x="122" y="2193"/>
                  <a:pt x="119" y="2222"/>
                  <a:pt x="127" y="2250"/>
                </a:cubicBezTo>
                <a:cubicBezTo>
                  <a:pt x="132" y="2268"/>
                  <a:pt x="158" y="2296"/>
                  <a:pt x="158" y="2296"/>
                </a:cubicBezTo>
                <a:cubicBezTo>
                  <a:pt x="161" y="2306"/>
                  <a:pt x="156" y="2322"/>
                  <a:pt x="166" y="2327"/>
                </a:cubicBezTo>
                <a:cubicBezTo>
                  <a:pt x="173" y="2331"/>
                  <a:pt x="173" y="2312"/>
                  <a:pt x="174" y="2304"/>
                </a:cubicBezTo>
                <a:cubicBezTo>
                  <a:pt x="178" y="2271"/>
                  <a:pt x="178" y="2237"/>
                  <a:pt x="182" y="2203"/>
                </a:cubicBezTo>
                <a:cubicBezTo>
                  <a:pt x="185" y="2177"/>
                  <a:pt x="197" y="2149"/>
                  <a:pt x="205" y="2125"/>
                </a:cubicBezTo>
                <a:cubicBezTo>
                  <a:pt x="208" y="2029"/>
                  <a:pt x="208" y="1933"/>
                  <a:pt x="213" y="1837"/>
                </a:cubicBezTo>
                <a:cubicBezTo>
                  <a:pt x="213" y="1829"/>
                  <a:pt x="220" y="1822"/>
                  <a:pt x="221" y="1814"/>
                </a:cubicBezTo>
                <a:cubicBezTo>
                  <a:pt x="225" y="1780"/>
                  <a:pt x="225" y="1746"/>
                  <a:pt x="228" y="1712"/>
                </a:cubicBezTo>
                <a:cubicBezTo>
                  <a:pt x="232" y="1671"/>
                  <a:pt x="244" y="1588"/>
                  <a:pt x="244" y="1588"/>
                </a:cubicBezTo>
                <a:cubicBezTo>
                  <a:pt x="241" y="1173"/>
                  <a:pt x="241" y="758"/>
                  <a:pt x="236" y="343"/>
                </a:cubicBezTo>
                <a:cubicBezTo>
                  <a:pt x="235" y="282"/>
                  <a:pt x="223" y="183"/>
                  <a:pt x="189" y="132"/>
                </a:cubicBezTo>
                <a:cubicBezTo>
                  <a:pt x="175" y="87"/>
                  <a:pt x="159" y="46"/>
                  <a:pt x="150" y="0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9" name="Text Box 21"/>
          <p:cNvSpPr txBox="1">
            <a:spLocks noChangeArrowheads="1"/>
          </p:cNvSpPr>
          <p:nvPr/>
        </p:nvSpPr>
        <p:spPr bwMode="auto">
          <a:xfrm>
            <a:off x="2816225" y="5929313"/>
            <a:ext cx="4010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GB" sz="1800">
                <a:solidFill>
                  <a:srgbClr val="000000"/>
                </a:solidFill>
              </a:rPr>
              <a:t>Adrenal</a:t>
            </a:r>
            <a:r>
              <a:rPr lang="en-GB">
                <a:solidFill>
                  <a:srgbClr val="000000"/>
                </a:solidFill>
              </a:rPr>
              <a:t> </a:t>
            </a:r>
            <a:r>
              <a:rPr lang="en-GB" sz="1800">
                <a:solidFill>
                  <a:srgbClr val="000000"/>
                </a:solidFill>
              </a:rPr>
              <a:t>Cortical</a:t>
            </a:r>
            <a:r>
              <a:rPr lang="en-GB">
                <a:solidFill>
                  <a:srgbClr val="000000"/>
                </a:solidFill>
              </a:rPr>
              <a:t> </a:t>
            </a:r>
            <a:r>
              <a:rPr lang="en-GB" sz="1800">
                <a:solidFill>
                  <a:srgbClr val="000000"/>
                </a:solidFill>
              </a:rPr>
              <a:t>Cell (Cytoplasm)</a:t>
            </a:r>
          </a:p>
        </p:txBody>
      </p:sp>
      <p:sp>
        <p:nvSpPr>
          <p:cNvPr id="9230" name="Rectangle 23"/>
          <p:cNvSpPr>
            <a:spLocks noChangeArrowheads="1"/>
          </p:cNvSpPr>
          <p:nvPr/>
        </p:nvSpPr>
        <p:spPr bwMode="auto">
          <a:xfrm>
            <a:off x="6464300" y="6624638"/>
            <a:ext cx="360363" cy="4445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31" name="Text Box 25"/>
          <p:cNvSpPr txBox="1">
            <a:spLocks noChangeArrowheads="1"/>
          </p:cNvSpPr>
          <p:nvPr/>
        </p:nvSpPr>
        <p:spPr bwMode="auto">
          <a:xfrm>
            <a:off x="7092950" y="6027738"/>
            <a:ext cx="2012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GB" sz="1800">
                <a:solidFill>
                  <a:srgbClr val="000000"/>
                </a:solidFill>
              </a:rPr>
              <a:t>Adrenal Cortical </a:t>
            </a:r>
          </a:p>
          <a:p>
            <a:r>
              <a:rPr lang="en-GB" sz="1800">
                <a:solidFill>
                  <a:srgbClr val="000000"/>
                </a:solidFill>
              </a:rPr>
              <a:t>Cell (Nucleus)</a:t>
            </a:r>
          </a:p>
        </p:txBody>
      </p:sp>
      <p:sp>
        <p:nvSpPr>
          <p:cNvPr id="9232" name="Text Box 26"/>
          <p:cNvSpPr txBox="1">
            <a:spLocks noChangeArrowheads="1"/>
          </p:cNvSpPr>
          <p:nvPr/>
        </p:nvSpPr>
        <p:spPr bwMode="auto">
          <a:xfrm>
            <a:off x="190500" y="5857875"/>
            <a:ext cx="195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GB" sz="1800">
                <a:solidFill>
                  <a:srgbClr val="000000"/>
                </a:solidFill>
              </a:rPr>
              <a:t>Blood</a:t>
            </a:r>
            <a:r>
              <a:rPr lang="en-GB">
                <a:solidFill>
                  <a:srgbClr val="000000"/>
                </a:solidFill>
              </a:rPr>
              <a:t> </a:t>
            </a:r>
            <a:r>
              <a:rPr lang="en-GB" sz="1800">
                <a:solidFill>
                  <a:srgbClr val="000000"/>
                </a:solidFill>
              </a:rPr>
              <a:t>Capillary</a:t>
            </a:r>
          </a:p>
        </p:txBody>
      </p:sp>
      <p:grpSp>
        <p:nvGrpSpPr>
          <p:cNvPr id="9233" name="Group 27"/>
          <p:cNvGrpSpPr>
            <a:grpSpLocks/>
          </p:cNvGrpSpPr>
          <p:nvPr/>
        </p:nvGrpSpPr>
        <p:grpSpPr bwMode="auto">
          <a:xfrm>
            <a:off x="7104063" y="4365625"/>
            <a:ext cx="1743075" cy="638175"/>
            <a:chOff x="3582" y="2207"/>
            <a:chExt cx="456" cy="170"/>
          </a:xfrm>
        </p:grpSpPr>
        <p:sp>
          <p:nvSpPr>
            <p:cNvPr id="9281" name="Freeform 28"/>
            <p:cNvSpPr>
              <a:spLocks/>
            </p:cNvSpPr>
            <p:nvPr/>
          </p:nvSpPr>
          <p:spPr bwMode="auto">
            <a:xfrm>
              <a:off x="3582" y="2213"/>
              <a:ext cx="390" cy="164"/>
            </a:xfrm>
            <a:custGeom>
              <a:avLst/>
              <a:gdLst>
                <a:gd name="T0" fmla="*/ 0 w 390"/>
                <a:gd name="T1" fmla="*/ 157 h 164"/>
                <a:gd name="T2" fmla="*/ 138 w 390"/>
                <a:gd name="T3" fmla="*/ 1 h 164"/>
                <a:gd name="T4" fmla="*/ 264 w 390"/>
                <a:gd name="T5" fmla="*/ 163 h 164"/>
                <a:gd name="T6" fmla="*/ 390 w 390"/>
                <a:gd name="T7" fmla="*/ 7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164"/>
                <a:gd name="T14" fmla="*/ 390 w 390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164">
                  <a:moveTo>
                    <a:pt x="0" y="157"/>
                  </a:moveTo>
                  <a:cubicBezTo>
                    <a:pt x="47" y="78"/>
                    <a:pt x="94" y="0"/>
                    <a:pt x="138" y="1"/>
                  </a:cubicBezTo>
                  <a:cubicBezTo>
                    <a:pt x="182" y="2"/>
                    <a:pt x="222" y="162"/>
                    <a:pt x="264" y="163"/>
                  </a:cubicBezTo>
                  <a:cubicBezTo>
                    <a:pt x="306" y="164"/>
                    <a:pt x="369" y="34"/>
                    <a:pt x="390" y="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2" name="Freeform 29"/>
            <p:cNvSpPr>
              <a:spLocks/>
            </p:cNvSpPr>
            <p:nvPr/>
          </p:nvSpPr>
          <p:spPr bwMode="auto">
            <a:xfrm>
              <a:off x="3648" y="2207"/>
              <a:ext cx="390" cy="164"/>
            </a:xfrm>
            <a:custGeom>
              <a:avLst/>
              <a:gdLst>
                <a:gd name="T0" fmla="*/ 0 w 390"/>
                <a:gd name="T1" fmla="*/ 157 h 164"/>
                <a:gd name="T2" fmla="*/ 138 w 390"/>
                <a:gd name="T3" fmla="*/ 1 h 164"/>
                <a:gd name="T4" fmla="*/ 264 w 390"/>
                <a:gd name="T5" fmla="*/ 163 h 164"/>
                <a:gd name="T6" fmla="*/ 390 w 390"/>
                <a:gd name="T7" fmla="*/ 7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164"/>
                <a:gd name="T14" fmla="*/ 390 w 390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164">
                  <a:moveTo>
                    <a:pt x="0" y="157"/>
                  </a:moveTo>
                  <a:cubicBezTo>
                    <a:pt x="47" y="78"/>
                    <a:pt x="94" y="0"/>
                    <a:pt x="138" y="1"/>
                  </a:cubicBezTo>
                  <a:cubicBezTo>
                    <a:pt x="182" y="2"/>
                    <a:pt x="222" y="162"/>
                    <a:pt x="264" y="163"/>
                  </a:cubicBezTo>
                  <a:cubicBezTo>
                    <a:pt x="306" y="164"/>
                    <a:pt x="369" y="34"/>
                    <a:pt x="390" y="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7685088" y="3992563"/>
            <a:ext cx="622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1600" dirty="0">
                <a:solidFill>
                  <a:schemeClr val="accent6"/>
                </a:solidFill>
                <a:latin typeface="Times" charset="0"/>
                <a:cs typeface="+mn-cs"/>
              </a:rPr>
              <a:t>DNA</a:t>
            </a:r>
          </a:p>
        </p:txBody>
      </p:sp>
      <p:sp>
        <p:nvSpPr>
          <p:cNvPr id="9235" name="Oval 32"/>
          <p:cNvSpPr>
            <a:spLocks noChangeArrowheads="1"/>
          </p:cNvSpPr>
          <p:nvPr/>
        </p:nvSpPr>
        <p:spPr bwMode="auto">
          <a:xfrm>
            <a:off x="3627438" y="4778375"/>
            <a:ext cx="944562" cy="4953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36" name="Oval 33"/>
          <p:cNvSpPr>
            <a:spLocks noChangeArrowheads="1"/>
          </p:cNvSpPr>
          <p:nvPr/>
        </p:nvSpPr>
        <p:spPr bwMode="auto">
          <a:xfrm>
            <a:off x="3871913" y="4906963"/>
            <a:ext cx="71437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37" name="Oval 34"/>
          <p:cNvSpPr>
            <a:spLocks noChangeArrowheads="1"/>
          </p:cNvSpPr>
          <p:nvPr/>
        </p:nvSpPr>
        <p:spPr bwMode="auto">
          <a:xfrm>
            <a:off x="3933825" y="5032375"/>
            <a:ext cx="71438" cy="714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38" name="Oval 35"/>
          <p:cNvSpPr>
            <a:spLocks noChangeArrowheads="1"/>
          </p:cNvSpPr>
          <p:nvPr/>
        </p:nvSpPr>
        <p:spPr bwMode="auto">
          <a:xfrm>
            <a:off x="4052888" y="5157788"/>
            <a:ext cx="71437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39" name="Oval 36"/>
          <p:cNvSpPr>
            <a:spLocks noChangeArrowheads="1"/>
          </p:cNvSpPr>
          <p:nvPr/>
        </p:nvSpPr>
        <p:spPr bwMode="auto">
          <a:xfrm>
            <a:off x="4078288" y="4887913"/>
            <a:ext cx="71437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40" name="Oval 37"/>
          <p:cNvSpPr>
            <a:spLocks noChangeArrowheads="1"/>
          </p:cNvSpPr>
          <p:nvPr/>
        </p:nvSpPr>
        <p:spPr bwMode="auto">
          <a:xfrm>
            <a:off x="4222750" y="5030788"/>
            <a:ext cx="71438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41" name="Oval 38"/>
          <p:cNvSpPr>
            <a:spLocks noChangeArrowheads="1"/>
          </p:cNvSpPr>
          <p:nvPr/>
        </p:nvSpPr>
        <p:spPr bwMode="auto">
          <a:xfrm>
            <a:off x="4367213" y="4887913"/>
            <a:ext cx="71437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42" name="Oval 40"/>
          <p:cNvSpPr>
            <a:spLocks noChangeArrowheads="1"/>
          </p:cNvSpPr>
          <p:nvPr/>
        </p:nvSpPr>
        <p:spPr bwMode="auto">
          <a:xfrm>
            <a:off x="4708525" y="3160713"/>
            <a:ext cx="2159000" cy="6286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43" name="Freeform 41"/>
          <p:cNvSpPr>
            <a:spLocks/>
          </p:cNvSpPr>
          <p:nvPr/>
        </p:nvSpPr>
        <p:spPr bwMode="auto">
          <a:xfrm>
            <a:off x="4821238" y="3194050"/>
            <a:ext cx="1900237" cy="549275"/>
          </a:xfrm>
          <a:custGeom>
            <a:avLst/>
            <a:gdLst>
              <a:gd name="T0" fmla="*/ 2147483647 w 1197"/>
              <a:gd name="T1" fmla="*/ 2147483647 h 346"/>
              <a:gd name="T2" fmla="*/ 2147483647 w 1197"/>
              <a:gd name="T3" fmla="*/ 2147483647 h 346"/>
              <a:gd name="T4" fmla="*/ 2147483647 w 1197"/>
              <a:gd name="T5" fmla="*/ 2147483647 h 346"/>
              <a:gd name="T6" fmla="*/ 2147483647 w 1197"/>
              <a:gd name="T7" fmla="*/ 2147483647 h 346"/>
              <a:gd name="T8" fmla="*/ 2147483647 w 1197"/>
              <a:gd name="T9" fmla="*/ 2147483647 h 346"/>
              <a:gd name="T10" fmla="*/ 2147483647 w 1197"/>
              <a:gd name="T11" fmla="*/ 2147483647 h 346"/>
              <a:gd name="T12" fmla="*/ 2147483647 w 1197"/>
              <a:gd name="T13" fmla="*/ 2147483647 h 346"/>
              <a:gd name="T14" fmla="*/ 2147483647 w 1197"/>
              <a:gd name="T15" fmla="*/ 2147483647 h 346"/>
              <a:gd name="T16" fmla="*/ 2147483647 w 1197"/>
              <a:gd name="T17" fmla="*/ 2147483647 h 346"/>
              <a:gd name="T18" fmla="*/ 2147483647 w 1197"/>
              <a:gd name="T19" fmla="*/ 2147483647 h 346"/>
              <a:gd name="T20" fmla="*/ 2147483647 w 1197"/>
              <a:gd name="T21" fmla="*/ 2147483647 h 346"/>
              <a:gd name="T22" fmla="*/ 2147483647 w 1197"/>
              <a:gd name="T23" fmla="*/ 2147483647 h 346"/>
              <a:gd name="T24" fmla="*/ 2147483647 w 1197"/>
              <a:gd name="T25" fmla="*/ 2147483647 h 346"/>
              <a:gd name="T26" fmla="*/ 2147483647 w 1197"/>
              <a:gd name="T27" fmla="*/ 2147483647 h 346"/>
              <a:gd name="T28" fmla="*/ 2147483647 w 1197"/>
              <a:gd name="T29" fmla="*/ 2147483647 h 346"/>
              <a:gd name="T30" fmla="*/ 2147483647 w 1197"/>
              <a:gd name="T31" fmla="*/ 2147483647 h 346"/>
              <a:gd name="T32" fmla="*/ 2147483647 w 1197"/>
              <a:gd name="T33" fmla="*/ 2147483647 h 346"/>
              <a:gd name="T34" fmla="*/ 2147483647 w 1197"/>
              <a:gd name="T35" fmla="*/ 2147483647 h 346"/>
              <a:gd name="T36" fmla="*/ 2147483647 w 1197"/>
              <a:gd name="T37" fmla="*/ 2147483647 h 346"/>
              <a:gd name="T38" fmla="*/ 2147483647 w 1197"/>
              <a:gd name="T39" fmla="*/ 2147483647 h 346"/>
              <a:gd name="T40" fmla="*/ 2147483647 w 1197"/>
              <a:gd name="T41" fmla="*/ 2147483647 h 346"/>
              <a:gd name="T42" fmla="*/ 2147483647 w 1197"/>
              <a:gd name="T43" fmla="*/ 2147483647 h 346"/>
              <a:gd name="T44" fmla="*/ 2147483647 w 1197"/>
              <a:gd name="T45" fmla="*/ 2147483647 h 346"/>
              <a:gd name="T46" fmla="*/ 2147483647 w 1197"/>
              <a:gd name="T47" fmla="*/ 2147483647 h 346"/>
              <a:gd name="T48" fmla="*/ 2147483647 w 1197"/>
              <a:gd name="T49" fmla="*/ 2147483647 h 346"/>
              <a:gd name="T50" fmla="*/ 2147483647 w 1197"/>
              <a:gd name="T51" fmla="*/ 2147483647 h 346"/>
              <a:gd name="T52" fmla="*/ 2147483647 w 1197"/>
              <a:gd name="T53" fmla="*/ 2147483647 h 346"/>
              <a:gd name="T54" fmla="*/ 2147483647 w 1197"/>
              <a:gd name="T55" fmla="*/ 2147483647 h 346"/>
              <a:gd name="T56" fmla="*/ 2147483647 w 1197"/>
              <a:gd name="T57" fmla="*/ 2147483647 h 346"/>
              <a:gd name="T58" fmla="*/ 2147483647 w 1197"/>
              <a:gd name="T59" fmla="*/ 2147483647 h 346"/>
              <a:gd name="T60" fmla="*/ 2147483647 w 1197"/>
              <a:gd name="T61" fmla="*/ 2147483647 h 346"/>
              <a:gd name="T62" fmla="*/ 2147483647 w 1197"/>
              <a:gd name="T63" fmla="*/ 2147483647 h 346"/>
              <a:gd name="T64" fmla="*/ 2147483647 w 1197"/>
              <a:gd name="T65" fmla="*/ 2147483647 h 346"/>
              <a:gd name="T66" fmla="*/ 2147483647 w 1197"/>
              <a:gd name="T67" fmla="*/ 2147483647 h 346"/>
              <a:gd name="T68" fmla="*/ 2147483647 w 1197"/>
              <a:gd name="T69" fmla="*/ 2147483647 h 346"/>
              <a:gd name="T70" fmla="*/ 2147483647 w 1197"/>
              <a:gd name="T71" fmla="*/ 2147483647 h 346"/>
              <a:gd name="T72" fmla="*/ 2147483647 w 1197"/>
              <a:gd name="T73" fmla="*/ 2147483647 h 346"/>
              <a:gd name="T74" fmla="*/ 2147483647 w 1197"/>
              <a:gd name="T75" fmla="*/ 2147483647 h 346"/>
              <a:gd name="T76" fmla="*/ 2147483647 w 1197"/>
              <a:gd name="T77" fmla="*/ 2147483647 h 34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197"/>
              <a:gd name="T118" fmla="*/ 0 h 346"/>
              <a:gd name="T119" fmla="*/ 1197 w 1197"/>
              <a:gd name="T120" fmla="*/ 346 h 34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197" h="346">
                <a:moveTo>
                  <a:pt x="19" y="228"/>
                </a:moveTo>
                <a:cubicBezTo>
                  <a:pt x="67" y="273"/>
                  <a:pt x="130" y="282"/>
                  <a:pt x="192" y="302"/>
                </a:cubicBezTo>
                <a:cubicBezTo>
                  <a:pt x="229" y="265"/>
                  <a:pt x="204" y="249"/>
                  <a:pt x="250" y="220"/>
                </a:cubicBezTo>
                <a:cubicBezTo>
                  <a:pt x="264" y="223"/>
                  <a:pt x="285" y="216"/>
                  <a:pt x="291" y="228"/>
                </a:cubicBezTo>
                <a:cubicBezTo>
                  <a:pt x="299" y="245"/>
                  <a:pt x="281" y="290"/>
                  <a:pt x="274" y="310"/>
                </a:cubicBezTo>
                <a:cubicBezTo>
                  <a:pt x="344" y="332"/>
                  <a:pt x="424" y="327"/>
                  <a:pt x="497" y="335"/>
                </a:cubicBezTo>
                <a:cubicBezTo>
                  <a:pt x="505" y="338"/>
                  <a:pt x="513" y="343"/>
                  <a:pt x="521" y="343"/>
                </a:cubicBezTo>
                <a:cubicBezTo>
                  <a:pt x="600" y="343"/>
                  <a:pt x="563" y="276"/>
                  <a:pt x="587" y="228"/>
                </a:cubicBezTo>
                <a:cubicBezTo>
                  <a:pt x="592" y="219"/>
                  <a:pt x="604" y="217"/>
                  <a:pt x="612" y="211"/>
                </a:cubicBezTo>
                <a:cubicBezTo>
                  <a:pt x="686" y="231"/>
                  <a:pt x="617" y="201"/>
                  <a:pt x="653" y="318"/>
                </a:cubicBezTo>
                <a:cubicBezTo>
                  <a:pt x="656" y="326"/>
                  <a:pt x="670" y="323"/>
                  <a:pt x="678" y="327"/>
                </a:cubicBezTo>
                <a:cubicBezTo>
                  <a:pt x="687" y="331"/>
                  <a:pt x="694" y="338"/>
                  <a:pt x="702" y="343"/>
                </a:cubicBezTo>
                <a:cubicBezTo>
                  <a:pt x="942" y="328"/>
                  <a:pt x="764" y="346"/>
                  <a:pt x="875" y="310"/>
                </a:cubicBezTo>
                <a:cubicBezTo>
                  <a:pt x="896" y="245"/>
                  <a:pt x="936" y="317"/>
                  <a:pt x="957" y="252"/>
                </a:cubicBezTo>
                <a:cubicBezTo>
                  <a:pt x="960" y="222"/>
                  <a:pt x="953" y="189"/>
                  <a:pt x="966" y="162"/>
                </a:cubicBezTo>
                <a:cubicBezTo>
                  <a:pt x="986" y="122"/>
                  <a:pt x="1003" y="184"/>
                  <a:pt x="1007" y="195"/>
                </a:cubicBezTo>
                <a:cubicBezTo>
                  <a:pt x="1014" y="241"/>
                  <a:pt x="1004" y="263"/>
                  <a:pt x="1048" y="277"/>
                </a:cubicBezTo>
                <a:cubicBezTo>
                  <a:pt x="1096" y="270"/>
                  <a:pt x="1117" y="270"/>
                  <a:pt x="1155" y="244"/>
                </a:cubicBezTo>
                <a:cubicBezTo>
                  <a:pt x="1167" y="227"/>
                  <a:pt x="1197" y="149"/>
                  <a:pt x="1171" y="137"/>
                </a:cubicBezTo>
                <a:cubicBezTo>
                  <a:pt x="1146" y="126"/>
                  <a:pt x="1116" y="132"/>
                  <a:pt x="1089" y="129"/>
                </a:cubicBezTo>
                <a:cubicBezTo>
                  <a:pt x="1074" y="120"/>
                  <a:pt x="1063" y="105"/>
                  <a:pt x="1048" y="96"/>
                </a:cubicBezTo>
                <a:cubicBezTo>
                  <a:pt x="1012" y="74"/>
                  <a:pt x="937" y="76"/>
                  <a:pt x="900" y="71"/>
                </a:cubicBezTo>
                <a:cubicBezTo>
                  <a:pt x="878" y="74"/>
                  <a:pt x="852" y="67"/>
                  <a:pt x="834" y="80"/>
                </a:cubicBezTo>
                <a:cubicBezTo>
                  <a:pt x="820" y="90"/>
                  <a:pt x="821" y="112"/>
                  <a:pt x="817" y="129"/>
                </a:cubicBezTo>
                <a:cubicBezTo>
                  <a:pt x="808" y="167"/>
                  <a:pt x="809" y="182"/>
                  <a:pt x="776" y="203"/>
                </a:cubicBezTo>
                <a:cubicBezTo>
                  <a:pt x="691" y="182"/>
                  <a:pt x="770" y="213"/>
                  <a:pt x="735" y="55"/>
                </a:cubicBezTo>
                <a:cubicBezTo>
                  <a:pt x="733" y="46"/>
                  <a:pt x="719" y="49"/>
                  <a:pt x="710" y="47"/>
                </a:cubicBezTo>
                <a:cubicBezTo>
                  <a:pt x="694" y="44"/>
                  <a:pt x="677" y="42"/>
                  <a:pt x="661" y="39"/>
                </a:cubicBezTo>
                <a:cubicBezTo>
                  <a:pt x="594" y="15"/>
                  <a:pt x="506" y="0"/>
                  <a:pt x="464" y="63"/>
                </a:cubicBezTo>
                <a:cubicBezTo>
                  <a:pt x="461" y="107"/>
                  <a:pt x="474" y="155"/>
                  <a:pt x="455" y="195"/>
                </a:cubicBezTo>
                <a:cubicBezTo>
                  <a:pt x="448" y="210"/>
                  <a:pt x="414" y="201"/>
                  <a:pt x="406" y="187"/>
                </a:cubicBezTo>
                <a:cubicBezTo>
                  <a:pt x="369" y="124"/>
                  <a:pt x="420" y="99"/>
                  <a:pt x="373" y="55"/>
                </a:cubicBezTo>
                <a:cubicBezTo>
                  <a:pt x="315" y="58"/>
                  <a:pt x="257" y="53"/>
                  <a:pt x="200" y="63"/>
                </a:cubicBezTo>
                <a:cubicBezTo>
                  <a:pt x="191" y="65"/>
                  <a:pt x="197" y="81"/>
                  <a:pt x="192" y="88"/>
                </a:cubicBezTo>
                <a:cubicBezTo>
                  <a:pt x="177" y="107"/>
                  <a:pt x="146" y="109"/>
                  <a:pt x="126" y="113"/>
                </a:cubicBezTo>
                <a:cubicBezTo>
                  <a:pt x="123" y="149"/>
                  <a:pt x="132" y="187"/>
                  <a:pt x="118" y="220"/>
                </a:cubicBezTo>
                <a:cubicBezTo>
                  <a:pt x="114" y="231"/>
                  <a:pt x="92" y="220"/>
                  <a:pt x="85" y="211"/>
                </a:cubicBezTo>
                <a:cubicBezTo>
                  <a:pt x="75" y="197"/>
                  <a:pt x="80" y="178"/>
                  <a:pt x="77" y="162"/>
                </a:cubicBezTo>
                <a:cubicBezTo>
                  <a:pt x="0" y="173"/>
                  <a:pt x="19" y="150"/>
                  <a:pt x="19" y="22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4858" name="Text Box 42"/>
          <p:cNvSpPr txBox="1">
            <a:spLocks noChangeArrowheads="1"/>
          </p:cNvSpPr>
          <p:nvPr/>
        </p:nvSpPr>
        <p:spPr bwMode="auto">
          <a:xfrm>
            <a:off x="5067300" y="2778125"/>
            <a:ext cx="1460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1600" dirty="0">
                <a:solidFill>
                  <a:schemeClr val="accent6"/>
                </a:solidFill>
                <a:latin typeface="Times" charset="0"/>
                <a:cs typeface="+mn-cs"/>
              </a:rPr>
              <a:t>Mitochondria</a:t>
            </a:r>
          </a:p>
        </p:txBody>
      </p:sp>
      <p:sp>
        <p:nvSpPr>
          <p:cNvPr id="9245" name="Line 43"/>
          <p:cNvSpPr>
            <a:spLocks noChangeShapeType="1"/>
          </p:cNvSpPr>
          <p:nvPr/>
        </p:nvSpPr>
        <p:spPr bwMode="auto">
          <a:xfrm>
            <a:off x="4572000" y="4959350"/>
            <a:ext cx="6302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61" name="Text Box 45"/>
          <p:cNvSpPr txBox="1">
            <a:spLocks noChangeArrowheads="1"/>
          </p:cNvSpPr>
          <p:nvPr/>
        </p:nvSpPr>
        <p:spPr bwMode="auto">
          <a:xfrm>
            <a:off x="5202238" y="5184775"/>
            <a:ext cx="1301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1600" dirty="0">
                <a:solidFill>
                  <a:schemeClr val="accent6"/>
                </a:solidFill>
                <a:latin typeface="Times" charset="0"/>
                <a:cs typeface="+mn-cs"/>
              </a:rPr>
              <a:t>Cholesterol</a:t>
            </a:r>
          </a:p>
        </p:txBody>
      </p:sp>
      <p:sp>
        <p:nvSpPr>
          <p:cNvPr id="9247" name="Line 46"/>
          <p:cNvSpPr>
            <a:spLocks noChangeShapeType="1"/>
          </p:cNvSpPr>
          <p:nvPr/>
        </p:nvSpPr>
        <p:spPr bwMode="auto">
          <a:xfrm rot="536298" flipH="1" flipV="1">
            <a:off x="5921375" y="3878263"/>
            <a:ext cx="269875" cy="6302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8" name="Text Box 47"/>
          <p:cNvSpPr txBox="1">
            <a:spLocks noChangeArrowheads="1"/>
          </p:cNvSpPr>
          <p:nvPr/>
        </p:nvSpPr>
        <p:spPr bwMode="auto">
          <a:xfrm>
            <a:off x="6026150" y="4059238"/>
            <a:ext cx="1425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 algn="ctr"/>
            <a:r>
              <a:rPr lang="en-GB" sz="1600">
                <a:solidFill>
                  <a:srgbClr val="FF0000"/>
                </a:solidFill>
              </a:rPr>
              <a:t>StAR protein</a:t>
            </a:r>
          </a:p>
        </p:txBody>
      </p:sp>
      <p:pic>
        <p:nvPicPr>
          <p:cNvPr id="9249" name="Pictur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3" t="27841" r="73363" b="45244"/>
          <a:stretch>
            <a:fillRect/>
          </a:stretch>
        </p:blipFill>
        <p:spPr bwMode="auto">
          <a:xfrm>
            <a:off x="5338763" y="4554538"/>
            <a:ext cx="990600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50" name="Rectangle 51"/>
          <p:cNvSpPr>
            <a:spLocks noChangeArrowheads="1"/>
          </p:cNvSpPr>
          <p:nvPr/>
        </p:nvSpPr>
        <p:spPr bwMode="auto">
          <a:xfrm>
            <a:off x="5967413" y="4870450"/>
            <a:ext cx="404812" cy="360363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51" name="Rectangle 52"/>
          <p:cNvSpPr>
            <a:spLocks noChangeArrowheads="1"/>
          </p:cNvSpPr>
          <p:nvPr/>
        </p:nvSpPr>
        <p:spPr bwMode="auto">
          <a:xfrm>
            <a:off x="5922963" y="4914900"/>
            <a:ext cx="90487" cy="360363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52" name="AutoShape 53"/>
          <p:cNvSpPr>
            <a:spLocks noChangeArrowheads="1"/>
          </p:cNvSpPr>
          <p:nvPr/>
        </p:nvSpPr>
        <p:spPr bwMode="auto">
          <a:xfrm>
            <a:off x="5518150" y="5095875"/>
            <a:ext cx="225425" cy="9048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53" name="AutoShape 54"/>
          <p:cNvSpPr>
            <a:spLocks noChangeArrowheads="1"/>
          </p:cNvSpPr>
          <p:nvPr/>
        </p:nvSpPr>
        <p:spPr bwMode="auto">
          <a:xfrm rot="-2254297">
            <a:off x="5246688" y="4779963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54" name="AutoShape 55"/>
          <p:cNvSpPr>
            <a:spLocks noChangeArrowheads="1"/>
          </p:cNvSpPr>
          <p:nvPr/>
        </p:nvSpPr>
        <p:spPr bwMode="auto">
          <a:xfrm flipV="1">
            <a:off x="5518150" y="4779963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55" name="AutoShape 56"/>
          <p:cNvSpPr>
            <a:spLocks noChangeArrowheads="1"/>
          </p:cNvSpPr>
          <p:nvPr/>
        </p:nvSpPr>
        <p:spPr bwMode="auto">
          <a:xfrm flipV="1">
            <a:off x="5922963" y="4510088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56" name="AutoShape 57"/>
          <p:cNvSpPr>
            <a:spLocks noChangeArrowheads="1"/>
          </p:cNvSpPr>
          <p:nvPr/>
        </p:nvSpPr>
        <p:spPr bwMode="auto">
          <a:xfrm flipV="1">
            <a:off x="6192838" y="4510088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57" name="AutoShape 58"/>
          <p:cNvSpPr>
            <a:spLocks noChangeArrowheads="1"/>
          </p:cNvSpPr>
          <p:nvPr/>
        </p:nvSpPr>
        <p:spPr bwMode="auto">
          <a:xfrm rot="-8865857">
            <a:off x="5246688" y="5140325"/>
            <a:ext cx="225425" cy="9048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58" name="AutoShape 59"/>
          <p:cNvSpPr>
            <a:spLocks noChangeArrowheads="1"/>
          </p:cNvSpPr>
          <p:nvPr/>
        </p:nvSpPr>
        <p:spPr bwMode="auto">
          <a:xfrm rot="8970287">
            <a:off x="5788025" y="5095875"/>
            <a:ext cx="225425" cy="9048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59" name="AutoShape 60"/>
          <p:cNvSpPr>
            <a:spLocks noChangeArrowheads="1"/>
          </p:cNvSpPr>
          <p:nvPr/>
        </p:nvSpPr>
        <p:spPr bwMode="auto">
          <a:xfrm rot="-1824277">
            <a:off x="5653088" y="4510088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60" name="Oval 75"/>
          <p:cNvSpPr>
            <a:spLocks noChangeArrowheads="1"/>
          </p:cNvSpPr>
          <p:nvPr/>
        </p:nvSpPr>
        <p:spPr bwMode="auto">
          <a:xfrm rot="2443780" flipH="1">
            <a:off x="615950" y="4065588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61" name="Oval 76"/>
          <p:cNvSpPr>
            <a:spLocks noChangeArrowheads="1"/>
          </p:cNvSpPr>
          <p:nvPr/>
        </p:nvSpPr>
        <p:spPr bwMode="auto">
          <a:xfrm rot="2443780" flipH="1">
            <a:off x="476250" y="4021138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62" name="Oval 77"/>
          <p:cNvSpPr>
            <a:spLocks noChangeArrowheads="1"/>
          </p:cNvSpPr>
          <p:nvPr/>
        </p:nvSpPr>
        <p:spPr bwMode="auto">
          <a:xfrm rot="2443780" flipH="1">
            <a:off x="1074738" y="4160838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63" name="Oval 78"/>
          <p:cNvSpPr>
            <a:spLocks noChangeArrowheads="1"/>
          </p:cNvSpPr>
          <p:nvPr/>
        </p:nvSpPr>
        <p:spPr bwMode="auto">
          <a:xfrm rot="2443780" flipH="1">
            <a:off x="985838" y="3886200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64" name="Oval 79"/>
          <p:cNvSpPr>
            <a:spLocks noChangeArrowheads="1"/>
          </p:cNvSpPr>
          <p:nvPr/>
        </p:nvSpPr>
        <p:spPr bwMode="auto">
          <a:xfrm rot="2443780" flipH="1">
            <a:off x="1254125" y="4110038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65" name="Oval 80"/>
          <p:cNvSpPr>
            <a:spLocks noChangeArrowheads="1"/>
          </p:cNvSpPr>
          <p:nvPr/>
        </p:nvSpPr>
        <p:spPr bwMode="auto">
          <a:xfrm rot="2443780" flipH="1">
            <a:off x="760413" y="4432300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66" name="Oval 81"/>
          <p:cNvSpPr>
            <a:spLocks noChangeArrowheads="1"/>
          </p:cNvSpPr>
          <p:nvPr/>
        </p:nvSpPr>
        <p:spPr bwMode="auto">
          <a:xfrm rot="2443780" flipH="1">
            <a:off x="1246188" y="4603750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67" name="Oval 82"/>
          <p:cNvSpPr>
            <a:spLocks noChangeArrowheads="1"/>
          </p:cNvSpPr>
          <p:nvPr/>
        </p:nvSpPr>
        <p:spPr bwMode="auto">
          <a:xfrm rot="2443780" flipH="1">
            <a:off x="1014413" y="4559300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68" name="Rectangle 84"/>
          <p:cNvSpPr>
            <a:spLocks noChangeArrowheads="1"/>
          </p:cNvSpPr>
          <p:nvPr/>
        </p:nvSpPr>
        <p:spPr bwMode="auto">
          <a:xfrm>
            <a:off x="1557338" y="4959350"/>
            <a:ext cx="674687" cy="13493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69" name="Oval 85"/>
          <p:cNvSpPr>
            <a:spLocks noChangeArrowheads="1"/>
          </p:cNvSpPr>
          <p:nvPr/>
        </p:nvSpPr>
        <p:spPr bwMode="auto">
          <a:xfrm>
            <a:off x="2097088" y="4689475"/>
            <a:ext cx="269875" cy="3143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70" name="Oval 86"/>
          <p:cNvSpPr>
            <a:spLocks noChangeArrowheads="1"/>
          </p:cNvSpPr>
          <p:nvPr/>
        </p:nvSpPr>
        <p:spPr bwMode="auto">
          <a:xfrm>
            <a:off x="1781175" y="3294063"/>
            <a:ext cx="179388" cy="4492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4903" name="Text Box 87"/>
          <p:cNvSpPr txBox="1">
            <a:spLocks noChangeArrowheads="1"/>
          </p:cNvSpPr>
          <p:nvPr/>
        </p:nvSpPr>
        <p:spPr bwMode="auto">
          <a:xfrm>
            <a:off x="877888" y="5094288"/>
            <a:ext cx="949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1600" dirty="0">
                <a:solidFill>
                  <a:schemeClr val="accent6"/>
                </a:solidFill>
                <a:latin typeface="Times" charset="0"/>
                <a:cs typeface="+mn-cs"/>
              </a:rPr>
              <a:t>ACTH</a:t>
            </a:r>
            <a:r>
              <a:rPr lang="en-GB" sz="1600" dirty="0">
                <a:solidFill>
                  <a:schemeClr val="bg1"/>
                </a:solidFill>
                <a:latin typeface="Times" charset="0"/>
                <a:cs typeface="+mn-cs"/>
              </a:rPr>
              <a:t> </a:t>
            </a:r>
            <a:r>
              <a:rPr lang="en-GB" sz="1600" dirty="0">
                <a:solidFill>
                  <a:schemeClr val="accent6"/>
                </a:solidFill>
                <a:latin typeface="Times" charset="0"/>
                <a:cs typeface="+mn-cs"/>
              </a:rPr>
              <a:t>R</a:t>
            </a:r>
          </a:p>
        </p:txBody>
      </p:sp>
      <p:sp>
        <p:nvSpPr>
          <p:cNvPr id="34905" name="Text Box 89"/>
          <p:cNvSpPr txBox="1">
            <a:spLocks noChangeArrowheads="1"/>
          </p:cNvSpPr>
          <p:nvPr/>
        </p:nvSpPr>
        <p:spPr bwMode="auto">
          <a:xfrm>
            <a:off x="2211388" y="4914900"/>
            <a:ext cx="1100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1600" dirty="0">
                <a:solidFill>
                  <a:schemeClr val="accent6"/>
                </a:solidFill>
                <a:latin typeface="Times" charset="0"/>
                <a:cs typeface="+mn-cs"/>
              </a:rPr>
              <a:t>G-protein</a:t>
            </a:r>
          </a:p>
        </p:txBody>
      </p:sp>
      <p:sp>
        <p:nvSpPr>
          <p:cNvPr id="9273" name="Line 91"/>
          <p:cNvSpPr>
            <a:spLocks noChangeShapeType="1"/>
          </p:cNvSpPr>
          <p:nvPr/>
        </p:nvSpPr>
        <p:spPr bwMode="auto">
          <a:xfrm flipH="1" flipV="1">
            <a:off x="1916113" y="3789363"/>
            <a:ext cx="225425" cy="9001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908" name="Text Box 92"/>
          <p:cNvSpPr txBox="1">
            <a:spLocks noChangeArrowheads="1"/>
          </p:cNvSpPr>
          <p:nvPr/>
        </p:nvSpPr>
        <p:spPr bwMode="auto">
          <a:xfrm>
            <a:off x="750888" y="2933700"/>
            <a:ext cx="12112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1600" dirty="0" err="1">
                <a:solidFill>
                  <a:schemeClr val="accent6"/>
                </a:solidFill>
                <a:latin typeface="Times" charset="0"/>
                <a:cs typeface="+mn-cs"/>
              </a:rPr>
              <a:t>Adenylate</a:t>
            </a:r>
            <a:r>
              <a:rPr lang="en-GB" sz="1600" dirty="0">
                <a:solidFill>
                  <a:schemeClr val="accent6"/>
                </a:solidFill>
                <a:latin typeface="Times" charset="0"/>
                <a:cs typeface="+mn-cs"/>
              </a:rPr>
              <a:t> </a:t>
            </a:r>
          </a:p>
          <a:p>
            <a:pPr algn="ctr" eaLnBrk="0" hangingPunct="0">
              <a:defRPr/>
            </a:pPr>
            <a:r>
              <a:rPr lang="en-GB" sz="1600" dirty="0" err="1">
                <a:solidFill>
                  <a:schemeClr val="accent6"/>
                </a:solidFill>
                <a:latin typeface="Times" charset="0"/>
                <a:cs typeface="+mn-cs"/>
              </a:rPr>
              <a:t>Cyclase</a:t>
            </a:r>
            <a:endParaRPr lang="en-GB" sz="1600" dirty="0">
              <a:solidFill>
                <a:schemeClr val="accent6"/>
              </a:solidFill>
              <a:latin typeface="Times" charset="0"/>
              <a:cs typeface="+mn-cs"/>
            </a:endParaRPr>
          </a:p>
        </p:txBody>
      </p:sp>
      <p:sp>
        <p:nvSpPr>
          <p:cNvPr id="9275" name="AutoShape 93"/>
          <p:cNvSpPr>
            <a:spLocks noChangeArrowheads="1"/>
          </p:cNvSpPr>
          <p:nvPr/>
        </p:nvSpPr>
        <p:spPr bwMode="auto">
          <a:xfrm rot="10800000" flipH="1" flipV="1">
            <a:off x="2006600" y="3384550"/>
            <a:ext cx="269875" cy="358775"/>
          </a:xfrm>
          <a:prstGeom prst="curvedRightArrow">
            <a:avLst>
              <a:gd name="adj1" fmla="val 26588"/>
              <a:gd name="adj2" fmla="val 53176"/>
              <a:gd name="adj3" fmla="val 33333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4910" name="Text Box 94"/>
          <p:cNvSpPr txBox="1">
            <a:spLocks noChangeArrowheads="1"/>
          </p:cNvSpPr>
          <p:nvPr/>
        </p:nvSpPr>
        <p:spPr bwMode="auto">
          <a:xfrm>
            <a:off x="2232025" y="3136900"/>
            <a:ext cx="588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1600" dirty="0">
                <a:solidFill>
                  <a:schemeClr val="accent6"/>
                </a:solidFill>
                <a:latin typeface="Times" charset="0"/>
                <a:cs typeface="+mn-cs"/>
              </a:rPr>
              <a:t>ATP</a:t>
            </a:r>
          </a:p>
        </p:txBody>
      </p:sp>
      <p:sp>
        <p:nvSpPr>
          <p:cNvPr id="34911" name="Text Box 95"/>
          <p:cNvSpPr txBox="1">
            <a:spLocks noChangeArrowheads="1"/>
          </p:cNvSpPr>
          <p:nvPr/>
        </p:nvSpPr>
        <p:spPr bwMode="auto">
          <a:xfrm>
            <a:off x="2108200" y="3632200"/>
            <a:ext cx="747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1600" dirty="0" err="1">
                <a:solidFill>
                  <a:schemeClr val="accent6"/>
                </a:solidFill>
                <a:latin typeface="Times" charset="0"/>
                <a:cs typeface="+mn-cs"/>
              </a:rPr>
              <a:t>cAMP</a:t>
            </a:r>
            <a:endParaRPr lang="en-GB" sz="1600" dirty="0">
              <a:solidFill>
                <a:schemeClr val="accent6"/>
              </a:solidFill>
              <a:latin typeface="Times" charset="0"/>
              <a:cs typeface="+mn-cs"/>
            </a:endParaRPr>
          </a:p>
        </p:txBody>
      </p:sp>
      <p:sp>
        <p:nvSpPr>
          <p:cNvPr id="9278" name="Rectangle 103"/>
          <p:cNvSpPr>
            <a:spLocks noChangeArrowheads="1"/>
          </p:cNvSpPr>
          <p:nvPr/>
        </p:nvSpPr>
        <p:spPr bwMode="auto">
          <a:xfrm>
            <a:off x="5202238" y="4508500"/>
            <a:ext cx="541337" cy="268288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79" name="AutoShape 104"/>
          <p:cNvSpPr>
            <a:spLocks noChangeArrowheads="1"/>
          </p:cNvSpPr>
          <p:nvPr/>
        </p:nvSpPr>
        <p:spPr bwMode="auto">
          <a:xfrm flipV="1">
            <a:off x="5518150" y="4778375"/>
            <a:ext cx="225425" cy="9048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9280" name="Line 105"/>
          <p:cNvSpPr>
            <a:spLocks noChangeShapeType="1"/>
          </p:cNvSpPr>
          <p:nvPr/>
        </p:nvSpPr>
        <p:spPr bwMode="auto">
          <a:xfrm>
            <a:off x="1466850" y="4554538"/>
            <a:ext cx="225425" cy="4048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2051050" y="307975"/>
            <a:ext cx="467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GB" sz="2400">
                <a:solidFill>
                  <a:srgbClr val="FF0000"/>
                </a:solidFill>
              </a:rPr>
              <a:t>Hormone Mechanism of Action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0" y="785813"/>
            <a:ext cx="9286875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800100" indent="-3429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 lvl="1">
              <a:buFontTx/>
              <a:buAutoNum type="arabicPeriod"/>
            </a:pPr>
            <a:r>
              <a:rPr lang="en-GB" sz="2000"/>
              <a:t>Action of polypeptide/protein hormones e.g. ACTH</a:t>
            </a:r>
          </a:p>
          <a:p>
            <a:r>
              <a:rPr lang="en-GB" sz="2400">
                <a:solidFill>
                  <a:schemeClr val="bg1"/>
                </a:solidFill>
              </a:rPr>
              <a:t>-</a:t>
            </a:r>
            <a:r>
              <a:rPr lang="en-GB" sz="1600">
                <a:solidFill>
                  <a:schemeClr val="bg1"/>
                </a:solidFill>
              </a:rPr>
              <a:t>Major mechanism by which intracellular cAMP regulates cellular function is through binding to cAMP dependant Protein Kinases</a:t>
            </a:r>
          </a:p>
          <a:p>
            <a:r>
              <a:rPr lang="en-GB" sz="1600">
                <a:solidFill>
                  <a:schemeClr val="bg1"/>
                </a:solidFill>
              </a:rPr>
              <a:t>-Activates cholesterol esterase which converts cholesterol esters to free cholesterol</a:t>
            </a:r>
          </a:p>
          <a:p>
            <a:r>
              <a:rPr lang="en-GB" sz="1600">
                <a:solidFill>
                  <a:schemeClr val="bg1"/>
                </a:solidFill>
              </a:rPr>
              <a:t>providing substrate for steroid synthetase</a:t>
            </a:r>
          </a:p>
          <a:p>
            <a:r>
              <a:rPr lang="en-GB" sz="1600">
                <a:solidFill>
                  <a:schemeClr val="bg1"/>
                </a:solidFill>
              </a:rPr>
              <a:t>-StAR protein mediates transfer of cholesterol from outer to inner mitochondrial membrane</a:t>
            </a:r>
          </a:p>
          <a:p>
            <a:endParaRPr lang="en-GB" sz="1600">
              <a:solidFill>
                <a:schemeClr val="bg1"/>
              </a:solidFill>
            </a:endParaRP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214313" y="2754313"/>
            <a:ext cx="8713787" cy="4103687"/>
          </a:xfrm>
          <a:prstGeom prst="rect">
            <a:avLst/>
          </a:prstGeom>
          <a:solidFill>
            <a:srgbClr val="FF9999"/>
          </a:solidFill>
          <a:ln w="9525">
            <a:solidFill>
              <a:srgbClr val="4D4D4D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GB"/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7137400" y="2573338"/>
            <a:ext cx="1844675" cy="4095750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1928813" y="2754313"/>
            <a:ext cx="4826000" cy="41036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47" name="Freeform 9"/>
          <p:cNvSpPr>
            <a:spLocks/>
          </p:cNvSpPr>
          <p:nvPr/>
        </p:nvSpPr>
        <p:spPr bwMode="auto">
          <a:xfrm>
            <a:off x="1835150" y="2565400"/>
            <a:ext cx="431800" cy="4013200"/>
          </a:xfrm>
          <a:custGeom>
            <a:avLst/>
            <a:gdLst>
              <a:gd name="T0" fmla="*/ 2147483647 w 270"/>
              <a:gd name="T1" fmla="*/ 0 h 2623"/>
              <a:gd name="T2" fmla="*/ 2147483647 w 270"/>
              <a:gd name="T3" fmla="*/ 2147483647 h 2623"/>
              <a:gd name="T4" fmla="*/ 2147483647 w 270"/>
              <a:gd name="T5" fmla="*/ 2147483647 h 2623"/>
              <a:gd name="T6" fmla="*/ 2147483647 w 270"/>
              <a:gd name="T7" fmla="*/ 2147483647 h 2623"/>
              <a:gd name="T8" fmla="*/ 2147483647 w 270"/>
              <a:gd name="T9" fmla="*/ 2147483647 h 2623"/>
              <a:gd name="T10" fmla="*/ 2147483647 w 270"/>
              <a:gd name="T11" fmla="*/ 2147483647 h 2623"/>
              <a:gd name="T12" fmla="*/ 2147483647 w 270"/>
              <a:gd name="T13" fmla="*/ 2147483647 h 2623"/>
              <a:gd name="T14" fmla="*/ 0 w 270"/>
              <a:gd name="T15" fmla="*/ 2147483647 h 2623"/>
              <a:gd name="T16" fmla="*/ 2147483647 w 270"/>
              <a:gd name="T17" fmla="*/ 2147483647 h 2623"/>
              <a:gd name="T18" fmla="*/ 2147483647 w 270"/>
              <a:gd name="T19" fmla="*/ 2147483647 h 2623"/>
              <a:gd name="T20" fmla="*/ 2147483647 w 270"/>
              <a:gd name="T21" fmla="*/ 2147483647 h 2623"/>
              <a:gd name="T22" fmla="*/ 2147483647 w 270"/>
              <a:gd name="T23" fmla="*/ 2147483647 h 2623"/>
              <a:gd name="T24" fmla="*/ 2147483647 w 270"/>
              <a:gd name="T25" fmla="*/ 2147483647 h 2623"/>
              <a:gd name="T26" fmla="*/ 2147483647 w 270"/>
              <a:gd name="T27" fmla="*/ 2147483647 h 2623"/>
              <a:gd name="T28" fmla="*/ 2147483647 w 270"/>
              <a:gd name="T29" fmla="*/ 2147483647 h 2623"/>
              <a:gd name="T30" fmla="*/ 2147483647 w 270"/>
              <a:gd name="T31" fmla="*/ 2147483647 h 2623"/>
              <a:gd name="T32" fmla="*/ 2147483647 w 270"/>
              <a:gd name="T33" fmla="*/ 2147483647 h 2623"/>
              <a:gd name="T34" fmla="*/ 2147483647 w 270"/>
              <a:gd name="T35" fmla="*/ 2147483647 h 2623"/>
              <a:gd name="T36" fmla="*/ 2147483647 w 270"/>
              <a:gd name="T37" fmla="*/ 2147483647 h 2623"/>
              <a:gd name="T38" fmla="*/ 2147483647 w 270"/>
              <a:gd name="T39" fmla="*/ 2147483647 h 2623"/>
              <a:gd name="T40" fmla="*/ 2147483647 w 270"/>
              <a:gd name="T41" fmla="*/ 2147483647 h 2623"/>
              <a:gd name="T42" fmla="*/ 2147483647 w 270"/>
              <a:gd name="T43" fmla="*/ 0 h 262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70"/>
              <a:gd name="T67" fmla="*/ 0 h 2623"/>
              <a:gd name="T68" fmla="*/ 270 w 270"/>
              <a:gd name="T69" fmla="*/ 2623 h 262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70" h="2623">
                <a:moveTo>
                  <a:pt x="148" y="0"/>
                </a:moveTo>
                <a:cubicBezTo>
                  <a:pt x="140" y="54"/>
                  <a:pt x="120" y="103"/>
                  <a:pt x="109" y="156"/>
                </a:cubicBezTo>
                <a:cubicBezTo>
                  <a:pt x="106" y="169"/>
                  <a:pt x="104" y="182"/>
                  <a:pt x="101" y="195"/>
                </a:cubicBezTo>
                <a:cubicBezTo>
                  <a:pt x="96" y="216"/>
                  <a:pt x="85" y="257"/>
                  <a:pt x="85" y="257"/>
                </a:cubicBezTo>
                <a:cubicBezTo>
                  <a:pt x="78" y="332"/>
                  <a:pt x="85" y="321"/>
                  <a:pt x="70" y="366"/>
                </a:cubicBezTo>
                <a:cubicBezTo>
                  <a:pt x="65" y="382"/>
                  <a:pt x="54" y="413"/>
                  <a:pt x="54" y="413"/>
                </a:cubicBezTo>
                <a:cubicBezTo>
                  <a:pt x="46" y="481"/>
                  <a:pt x="32" y="547"/>
                  <a:pt x="23" y="615"/>
                </a:cubicBezTo>
                <a:cubicBezTo>
                  <a:pt x="18" y="753"/>
                  <a:pt x="12" y="841"/>
                  <a:pt x="0" y="965"/>
                </a:cubicBezTo>
                <a:cubicBezTo>
                  <a:pt x="2" y="1173"/>
                  <a:pt x="0" y="1380"/>
                  <a:pt x="7" y="1588"/>
                </a:cubicBezTo>
                <a:cubicBezTo>
                  <a:pt x="8" y="1613"/>
                  <a:pt x="31" y="1658"/>
                  <a:pt x="31" y="1658"/>
                </a:cubicBezTo>
                <a:cubicBezTo>
                  <a:pt x="36" y="1761"/>
                  <a:pt x="32" y="1826"/>
                  <a:pt x="62" y="1915"/>
                </a:cubicBezTo>
                <a:cubicBezTo>
                  <a:pt x="66" y="2098"/>
                  <a:pt x="31" y="2199"/>
                  <a:pt x="101" y="2335"/>
                </a:cubicBezTo>
                <a:cubicBezTo>
                  <a:pt x="104" y="2382"/>
                  <a:pt x="99" y="2429"/>
                  <a:pt x="109" y="2475"/>
                </a:cubicBezTo>
                <a:cubicBezTo>
                  <a:pt x="111" y="2483"/>
                  <a:pt x="126" y="2478"/>
                  <a:pt x="132" y="2483"/>
                </a:cubicBezTo>
                <a:cubicBezTo>
                  <a:pt x="139" y="2489"/>
                  <a:pt x="147" y="2497"/>
                  <a:pt x="148" y="2506"/>
                </a:cubicBezTo>
                <a:cubicBezTo>
                  <a:pt x="152" y="2545"/>
                  <a:pt x="148" y="2584"/>
                  <a:pt x="148" y="2623"/>
                </a:cubicBezTo>
                <a:cubicBezTo>
                  <a:pt x="155" y="2554"/>
                  <a:pt x="163" y="2536"/>
                  <a:pt x="202" y="2483"/>
                </a:cubicBezTo>
                <a:cubicBezTo>
                  <a:pt x="212" y="2453"/>
                  <a:pt x="233" y="2449"/>
                  <a:pt x="249" y="2421"/>
                </a:cubicBezTo>
                <a:cubicBezTo>
                  <a:pt x="264" y="2396"/>
                  <a:pt x="270" y="2370"/>
                  <a:pt x="257" y="2413"/>
                </a:cubicBezTo>
                <a:cubicBezTo>
                  <a:pt x="171" y="2398"/>
                  <a:pt x="163" y="2334"/>
                  <a:pt x="163" y="2250"/>
                </a:cubicBezTo>
                <a:cubicBezTo>
                  <a:pt x="163" y="2045"/>
                  <a:pt x="163" y="1840"/>
                  <a:pt x="163" y="1635"/>
                </a:cubicBezTo>
                <a:lnTo>
                  <a:pt x="148" y="0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8" name="Oval 10"/>
          <p:cNvSpPr>
            <a:spLocks noChangeArrowheads="1"/>
          </p:cNvSpPr>
          <p:nvPr/>
        </p:nvSpPr>
        <p:spPr bwMode="auto">
          <a:xfrm rot="-378257">
            <a:off x="1914525" y="5588000"/>
            <a:ext cx="71438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49" name="Oval 11"/>
          <p:cNvSpPr>
            <a:spLocks noChangeArrowheads="1"/>
          </p:cNvSpPr>
          <p:nvPr/>
        </p:nvSpPr>
        <p:spPr bwMode="auto">
          <a:xfrm rot="-144091">
            <a:off x="1800225" y="4221163"/>
            <a:ext cx="71438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50" name="Oval 12"/>
          <p:cNvSpPr>
            <a:spLocks noChangeArrowheads="1"/>
          </p:cNvSpPr>
          <p:nvPr/>
        </p:nvSpPr>
        <p:spPr bwMode="auto">
          <a:xfrm rot="513909">
            <a:off x="1871663" y="2754313"/>
            <a:ext cx="71437" cy="1079500"/>
          </a:xfrm>
          <a:prstGeom prst="ellipse">
            <a:avLst/>
          </a:prstGeom>
          <a:solidFill>
            <a:srgbClr val="FF9999"/>
          </a:solidFill>
          <a:ln w="9525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51" name="Freeform 13"/>
          <p:cNvSpPr>
            <a:spLocks/>
          </p:cNvSpPr>
          <p:nvPr/>
        </p:nvSpPr>
        <p:spPr bwMode="auto">
          <a:xfrm>
            <a:off x="6727825" y="2528888"/>
            <a:ext cx="544513" cy="4140200"/>
          </a:xfrm>
          <a:custGeom>
            <a:avLst/>
            <a:gdLst>
              <a:gd name="T0" fmla="*/ 2147483647 w 343"/>
              <a:gd name="T1" fmla="*/ 2147483647 h 2662"/>
              <a:gd name="T2" fmla="*/ 2147483647 w 343"/>
              <a:gd name="T3" fmla="*/ 2147483647 h 2662"/>
              <a:gd name="T4" fmla="*/ 2147483647 w 343"/>
              <a:gd name="T5" fmla="*/ 2147483647 h 2662"/>
              <a:gd name="T6" fmla="*/ 2147483647 w 343"/>
              <a:gd name="T7" fmla="*/ 2147483647 h 2662"/>
              <a:gd name="T8" fmla="*/ 2147483647 w 343"/>
              <a:gd name="T9" fmla="*/ 2147483647 h 2662"/>
              <a:gd name="T10" fmla="*/ 2147483647 w 343"/>
              <a:gd name="T11" fmla="*/ 2147483647 h 2662"/>
              <a:gd name="T12" fmla="*/ 2147483647 w 343"/>
              <a:gd name="T13" fmla="*/ 2147483647 h 2662"/>
              <a:gd name="T14" fmla="*/ 2147483647 w 343"/>
              <a:gd name="T15" fmla="*/ 2147483647 h 2662"/>
              <a:gd name="T16" fmla="*/ 2147483647 w 343"/>
              <a:gd name="T17" fmla="*/ 2147483647 h 2662"/>
              <a:gd name="T18" fmla="*/ 2147483647 w 343"/>
              <a:gd name="T19" fmla="*/ 2147483647 h 2662"/>
              <a:gd name="T20" fmla="*/ 2147483647 w 343"/>
              <a:gd name="T21" fmla="*/ 2147483647 h 2662"/>
              <a:gd name="T22" fmla="*/ 2147483647 w 343"/>
              <a:gd name="T23" fmla="*/ 2147483647 h 2662"/>
              <a:gd name="T24" fmla="*/ 2147483647 w 343"/>
              <a:gd name="T25" fmla="*/ 2147483647 h 2662"/>
              <a:gd name="T26" fmla="*/ 2147483647 w 343"/>
              <a:gd name="T27" fmla="*/ 2147483647 h 2662"/>
              <a:gd name="T28" fmla="*/ 2147483647 w 343"/>
              <a:gd name="T29" fmla="*/ 2147483647 h 2662"/>
              <a:gd name="T30" fmla="*/ 2147483647 w 343"/>
              <a:gd name="T31" fmla="*/ 2147483647 h 2662"/>
              <a:gd name="T32" fmla="*/ 2147483647 w 343"/>
              <a:gd name="T33" fmla="*/ 2147483647 h 2662"/>
              <a:gd name="T34" fmla="*/ 2147483647 w 343"/>
              <a:gd name="T35" fmla="*/ 2147483647 h 2662"/>
              <a:gd name="T36" fmla="*/ 2147483647 w 343"/>
              <a:gd name="T37" fmla="*/ 2147483647 h 2662"/>
              <a:gd name="T38" fmla="*/ 2147483647 w 343"/>
              <a:gd name="T39" fmla="*/ 2147483647 h 2662"/>
              <a:gd name="T40" fmla="*/ 2147483647 w 343"/>
              <a:gd name="T41" fmla="*/ 2147483647 h 2662"/>
              <a:gd name="T42" fmla="*/ 2147483647 w 343"/>
              <a:gd name="T43" fmla="*/ 2147483647 h 2662"/>
              <a:gd name="T44" fmla="*/ 2147483647 w 343"/>
              <a:gd name="T45" fmla="*/ 2147483647 h 2662"/>
              <a:gd name="T46" fmla="*/ 2147483647 w 343"/>
              <a:gd name="T47" fmla="*/ 2147483647 h 2662"/>
              <a:gd name="T48" fmla="*/ 2147483647 w 343"/>
              <a:gd name="T49" fmla="*/ 2147483647 h 2662"/>
              <a:gd name="T50" fmla="*/ 2147483647 w 343"/>
              <a:gd name="T51" fmla="*/ 2147483647 h 2662"/>
              <a:gd name="T52" fmla="*/ 2147483647 w 343"/>
              <a:gd name="T53" fmla="*/ 2147483647 h 2662"/>
              <a:gd name="T54" fmla="*/ 2147483647 w 343"/>
              <a:gd name="T55" fmla="*/ 2147483647 h 2662"/>
              <a:gd name="T56" fmla="*/ 2147483647 w 343"/>
              <a:gd name="T57" fmla="*/ 2147483647 h 2662"/>
              <a:gd name="T58" fmla="*/ 2147483647 w 343"/>
              <a:gd name="T59" fmla="*/ 2147483647 h 266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43"/>
              <a:gd name="T91" fmla="*/ 0 h 2662"/>
              <a:gd name="T92" fmla="*/ 343 w 343"/>
              <a:gd name="T93" fmla="*/ 2662 h 266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43" h="2662">
                <a:moveTo>
                  <a:pt x="281" y="26"/>
                </a:moveTo>
                <a:cubicBezTo>
                  <a:pt x="275" y="97"/>
                  <a:pt x="283" y="148"/>
                  <a:pt x="234" y="197"/>
                </a:cubicBezTo>
                <a:cubicBezTo>
                  <a:pt x="209" y="273"/>
                  <a:pt x="253" y="134"/>
                  <a:pt x="218" y="322"/>
                </a:cubicBezTo>
                <a:cubicBezTo>
                  <a:pt x="216" y="331"/>
                  <a:pt x="207" y="337"/>
                  <a:pt x="203" y="345"/>
                </a:cubicBezTo>
                <a:cubicBezTo>
                  <a:pt x="196" y="360"/>
                  <a:pt x="192" y="376"/>
                  <a:pt x="187" y="392"/>
                </a:cubicBezTo>
                <a:cubicBezTo>
                  <a:pt x="184" y="400"/>
                  <a:pt x="179" y="415"/>
                  <a:pt x="179" y="415"/>
                </a:cubicBezTo>
                <a:cubicBezTo>
                  <a:pt x="177" y="428"/>
                  <a:pt x="167" y="496"/>
                  <a:pt x="164" y="509"/>
                </a:cubicBezTo>
                <a:cubicBezTo>
                  <a:pt x="153" y="554"/>
                  <a:pt x="129" y="588"/>
                  <a:pt x="117" y="633"/>
                </a:cubicBezTo>
                <a:cubicBezTo>
                  <a:pt x="120" y="989"/>
                  <a:pt x="0" y="1331"/>
                  <a:pt x="148" y="1637"/>
                </a:cubicBezTo>
                <a:cubicBezTo>
                  <a:pt x="151" y="1692"/>
                  <a:pt x="150" y="1747"/>
                  <a:pt x="156" y="1801"/>
                </a:cubicBezTo>
                <a:cubicBezTo>
                  <a:pt x="159" y="1830"/>
                  <a:pt x="179" y="1871"/>
                  <a:pt x="187" y="1902"/>
                </a:cubicBezTo>
                <a:cubicBezTo>
                  <a:pt x="192" y="2019"/>
                  <a:pt x="180" y="2042"/>
                  <a:pt x="203" y="2120"/>
                </a:cubicBezTo>
                <a:cubicBezTo>
                  <a:pt x="208" y="2136"/>
                  <a:pt x="213" y="2151"/>
                  <a:pt x="218" y="2167"/>
                </a:cubicBezTo>
                <a:cubicBezTo>
                  <a:pt x="223" y="2182"/>
                  <a:pt x="234" y="2213"/>
                  <a:pt x="234" y="2213"/>
                </a:cubicBezTo>
                <a:cubicBezTo>
                  <a:pt x="244" y="2280"/>
                  <a:pt x="264" y="2342"/>
                  <a:pt x="281" y="2408"/>
                </a:cubicBezTo>
                <a:cubicBezTo>
                  <a:pt x="289" y="2532"/>
                  <a:pt x="276" y="2483"/>
                  <a:pt x="304" y="2564"/>
                </a:cubicBezTo>
                <a:cubicBezTo>
                  <a:pt x="312" y="2587"/>
                  <a:pt x="320" y="2611"/>
                  <a:pt x="327" y="2634"/>
                </a:cubicBezTo>
                <a:cubicBezTo>
                  <a:pt x="329" y="2642"/>
                  <a:pt x="343" y="2656"/>
                  <a:pt x="335" y="2657"/>
                </a:cubicBezTo>
                <a:cubicBezTo>
                  <a:pt x="255" y="2662"/>
                  <a:pt x="174" y="2652"/>
                  <a:pt x="94" y="2649"/>
                </a:cubicBezTo>
                <a:cubicBezTo>
                  <a:pt x="91" y="2400"/>
                  <a:pt x="93" y="2151"/>
                  <a:pt x="86" y="1902"/>
                </a:cubicBezTo>
                <a:cubicBezTo>
                  <a:pt x="85" y="1881"/>
                  <a:pt x="70" y="1840"/>
                  <a:pt x="70" y="1840"/>
                </a:cubicBezTo>
                <a:cubicBezTo>
                  <a:pt x="56" y="1728"/>
                  <a:pt x="44" y="1609"/>
                  <a:pt x="63" y="1497"/>
                </a:cubicBezTo>
                <a:cubicBezTo>
                  <a:pt x="67" y="1474"/>
                  <a:pt x="88" y="1457"/>
                  <a:pt x="94" y="1435"/>
                </a:cubicBezTo>
                <a:cubicBezTo>
                  <a:pt x="106" y="1389"/>
                  <a:pt x="109" y="1340"/>
                  <a:pt x="125" y="1295"/>
                </a:cubicBezTo>
                <a:cubicBezTo>
                  <a:pt x="120" y="1199"/>
                  <a:pt x="119" y="1102"/>
                  <a:pt x="102" y="1007"/>
                </a:cubicBezTo>
                <a:cubicBezTo>
                  <a:pt x="104" y="912"/>
                  <a:pt x="88" y="770"/>
                  <a:pt x="125" y="665"/>
                </a:cubicBezTo>
                <a:cubicBezTo>
                  <a:pt x="117" y="639"/>
                  <a:pt x="110" y="613"/>
                  <a:pt x="102" y="587"/>
                </a:cubicBezTo>
                <a:cubicBezTo>
                  <a:pt x="100" y="579"/>
                  <a:pt x="94" y="563"/>
                  <a:pt x="94" y="563"/>
                </a:cubicBezTo>
                <a:cubicBezTo>
                  <a:pt x="97" y="392"/>
                  <a:pt x="61" y="216"/>
                  <a:pt x="102" y="50"/>
                </a:cubicBezTo>
                <a:cubicBezTo>
                  <a:pt x="114" y="0"/>
                  <a:pt x="308" y="119"/>
                  <a:pt x="281" y="26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52" name="Freeform 14"/>
          <p:cNvSpPr>
            <a:spLocks/>
          </p:cNvSpPr>
          <p:nvPr/>
        </p:nvSpPr>
        <p:spPr bwMode="auto">
          <a:xfrm>
            <a:off x="6865938" y="2570163"/>
            <a:ext cx="450850" cy="3700462"/>
          </a:xfrm>
          <a:custGeom>
            <a:avLst/>
            <a:gdLst>
              <a:gd name="T0" fmla="*/ 2147483647 w 244"/>
              <a:gd name="T1" fmla="*/ 0 h 2331"/>
              <a:gd name="T2" fmla="*/ 2147483647 w 244"/>
              <a:gd name="T3" fmla="*/ 2147483647 h 2331"/>
              <a:gd name="T4" fmla="*/ 2147483647 w 244"/>
              <a:gd name="T5" fmla="*/ 2147483647 h 2331"/>
              <a:gd name="T6" fmla="*/ 2147483647 w 244"/>
              <a:gd name="T7" fmla="*/ 2147483647 h 2331"/>
              <a:gd name="T8" fmla="*/ 2147483647 w 244"/>
              <a:gd name="T9" fmla="*/ 2147483647 h 2331"/>
              <a:gd name="T10" fmla="*/ 2147483647 w 244"/>
              <a:gd name="T11" fmla="*/ 2147483647 h 2331"/>
              <a:gd name="T12" fmla="*/ 2147483647 w 244"/>
              <a:gd name="T13" fmla="*/ 2147483647 h 2331"/>
              <a:gd name="T14" fmla="*/ 2147483647 w 244"/>
              <a:gd name="T15" fmla="*/ 2147483647 h 2331"/>
              <a:gd name="T16" fmla="*/ 2147483647 w 244"/>
              <a:gd name="T17" fmla="*/ 2147483647 h 2331"/>
              <a:gd name="T18" fmla="*/ 2147483647 w 244"/>
              <a:gd name="T19" fmla="*/ 2147483647 h 2331"/>
              <a:gd name="T20" fmla="*/ 2147483647 w 244"/>
              <a:gd name="T21" fmla="*/ 2147483647 h 2331"/>
              <a:gd name="T22" fmla="*/ 2147483647 w 244"/>
              <a:gd name="T23" fmla="*/ 2147483647 h 2331"/>
              <a:gd name="T24" fmla="*/ 2147483647 w 244"/>
              <a:gd name="T25" fmla="*/ 2147483647 h 2331"/>
              <a:gd name="T26" fmla="*/ 2147483647 w 244"/>
              <a:gd name="T27" fmla="*/ 2147483647 h 2331"/>
              <a:gd name="T28" fmla="*/ 2147483647 w 244"/>
              <a:gd name="T29" fmla="*/ 2147483647 h 2331"/>
              <a:gd name="T30" fmla="*/ 2147483647 w 244"/>
              <a:gd name="T31" fmla="*/ 2147483647 h 2331"/>
              <a:gd name="T32" fmla="*/ 2147483647 w 244"/>
              <a:gd name="T33" fmla="*/ 2147483647 h 2331"/>
              <a:gd name="T34" fmla="*/ 2147483647 w 244"/>
              <a:gd name="T35" fmla="*/ 2147483647 h 2331"/>
              <a:gd name="T36" fmla="*/ 2147483647 w 244"/>
              <a:gd name="T37" fmla="*/ 2147483647 h 2331"/>
              <a:gd name="T38" fmla="*/ 2147483647 w 244"/>
              <a:gd name="T39" fmla="*/ 2147483647 h 2331"/>
              <a:gd name="T40" fmla="*/ 2147483647 w 244"/>
              <a:gd name="T41" fmla="*/ 0 h 233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44"/>
              <a:gd name="T64" fmla="*/ 0 h 2331"/>
              <a:gd name="T65" fmla="*/ 244 w 244"/>
              <a:gd name="T66" fmla="*/ 2331 h 233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44" h="2331">
                <a:moveTo>
                  <a:pt x="150" y="0"/>
                </a:moveTo>
                <a:cubicBezTo>
                  <a:pt x="144" y="96"/>
                  <a:pt x="149" y="123"/>
                  <a:pt x="104" y="195"/>
                </a:cubicBezTo>
                <a:cubicBezTo>
                  <a:pt x="75" y="337"/>
                  <a:pt x="21" y="471"/>
                  <a:pt x="3" y="615"/>
                </a:cubicBezTo>
                <a:cubicBezTo>
                  <a:pt x="5" y="934"/>
                  <a:pt x="0" y="1253"/>
                  <a:pt x="10" y="1572"/>
                </a:cubicBezTo>
                <a:cubicBezTo>
                  <a:pt x="10" y="1580"/>
                  <a:pt x="33" y="1572"/>
                  <a:pt x="34" y="1580"/>
                </a:cubicBezTo>
                <a:cubicBezTo>
                  <a:pt x="59" y="1725"/>
                  <a:pt x="35" y="1766"/>
                  <a:pt x="73" y="1876"/>
                </a:cubicBezTo>
                <a:cubicBezTo>
                  <a:pt x="75" y="1949"/>
                  <a:pt x="75" y="2021"/>
                  <a:pt x="80" y="2094"/>
                </a:cubicBezTo>
                <a:cubicBezTo>
                  <a:pt x="82" y="2121"/>
                  <a:pt x="119" y="2164"/>
                  <a:pt x="119" y="2164"/>
                </a:cubicBezTo>
                <a:cubicBezTo>
                  <a:pt x="122" y="2193"/>
                  <a:pt x="119" y="2222"/>
                  <a:pt x="127" y="2250"/>
                </a:cubicBezTo>
                <a:cubicBezTo>
                  <a:pt x="132" y="2268"/>
                  <a:pt x="158" y="2296"/>
                  <a:pt x="158" y="2296"/>
                </a:cubicBezTo>
                <a:cubicBezTo>
                  <a:pt x="161" y="2306"/>
                  <a:pt x="156" y="2322"/>
                  <a:pt x="166" y="2327"/>
                </a:cubicBezTo>
                <a:cubicBezTo>
                  <a:pt x="173" y="2331"/>
                  <a:pt x="173" y="2312"/>
                  <a:pt x="174" y="2304"/>
                </a:cubicBezTo>
                <a:cubicBezTo>
                  <a:pt x="178" y="2271"/>
                  <a:pt x="178" y="2237"/>
                  <a:pt x="182" y="2203"/>
                </a:cubicBezTo>
                <a:cubicBezTo>
                  <a:pt x="185" y="2177"/>
                  <a:pt x="197" y="2149"/>
                  <a:pt x="205" y="2125"/>
                </a:cubicBezTo>
                <a:cubicBezTo>
                  <a:pt x="208" y="2029"/>
                  <a:pt x="208" y="1933"/>
                  <a:pt x="213" y="1837"/>
                </a:cubicBezTo>
                <a:cubicBezTo>
                  <a:pt x="213" y="1829"/>
                  <a:pt x="220" y="1822"/>
                  <a:pt x="221" y="1814"/>
                </a:cubicBezTo>
                <a:cubicBezTo>
                  <a:pt x="225" y="1780"/>
                  <a:pt x="225" y="1746"/>
                  <a:pt x="228" y="1712"/>
                </a:cubicBezTo>
                <a:cubicBezTo>
                  <a:pt x="232" y="1671"/>
                  <a:pt x="244" y="1588"/>
                  <a:pt x="244" y="1588"/>
                </a:cubicBezTo>
                <a:cubicBezTo>
                  <a:pt x="241" y="1173"/>
                  <a:pt x="241" y="758"/>
                  <a:pt x="236" y="343"/>
                </a:cubicBezTo>
                <a:cubicBezTo>
                  <a:pt x="235" y="282"/>
                  <a:pt x="223" y="183"/>
                  <a:pt x="189" y="132"/>
                </a:cubicBezTo>
                <a:cubicBezTo>
                  <a:pt x="175" y="87"/>
                  <a:pt x="159" y="46"/>
                  <a:pt x="150" y="0"/>
                </a:cubicBezTo>
                <a:close/>
              </a:path>
            </a:pathLst>
          </a:custGeom>
          <a:solidFill>
            <a:srgbClr val="B2B2B2"/>
          </a:solidFill>
          <a:ln w="9525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53" name="Text Box 15"/>
          <p:cNvSpPr txBox="1">
            <a:spLocks noChangeArrowheads="1"/>
          </p:cNvSpPr>
          <p:nvPr/>
        </p:nvSpPr>
        <p:spPr bwMode="auto">
          <a:xfrm>
            <a:off x="2714625" y="6143625"/>
            <a:ext cx="48529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GB" sz="1800">
                <a:solidFill>
                  <a:srgbClr val="000000"/>
                </a:solidFill>
              </a:rPr>
              <a:t>Adrenal Cortical Cell (Cytoplasm)</a:t>
            </a:r>
          </a:p>
        </p:txBody>
      </p:sp>
      <p:sp>
        <p:nvSpPr>
          <p:cNvPr id="10254" name="Rectangle 16"/>
          <p:cNvSpPr>
            <a:spLocks noChangeArrowheads="1"/>
          </p:cNvSpPr>
          <p:nvPr/>
        </p:nvSpPr>
        <p:spPr bwMode="auto">
          <a:xfrm>
            <a:off x="6464300" y="6624638"/>
            <a:ext cx="360363" cy="4445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55" name="Text Box 17"/>
          <p:cNvSpPr txBox="1">
            <a:spLocks noChangeArrowheads="1"/>
          </p:cNvSpPr>
          <p:nvPr/>
        </p:nvSpPr>
        <p:spPr bwMode="auto">
          <a:xfrm>
            <a:off x="7092950" y="6027738"/>
            <a:ext cx="203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GB" sz="1800">
                <a:solidFill>
                  <a:srgbClr val="000000"/>
                </a:solidFill>
              </a:rPr>
              <a:t>Adrenal Cortical </a:t>
            </a:r>
          </a:p>
          <a:p>
            <a:r>
              <a:rPr lang="en-GB" sz="1800">
                <a:solidFill>
                  <a:srgbClr val="000000"/>
                </a:solidFill>
              </a:rPr>
              <a:t>Cell (Nucleus)</a:t>
            </a:r>
          </a:p>
        </p:txBody>
      </p:sp>
      <p:sp>
        <p:nvSpPr>
          <p:cNvPr id="10256" name="Text Box 18"/>
          <p:cNvSpPr txBox="1">
            <a:spLocks noChangeArrowheads="1"/>
          </p:cNvSpPr>
          <p:nvPr/>
        </p:nvSpPr>
        <p:spPr bwMode="auto">
          <a:xfrm>
            <a:off x="190500" y="6264275"/>
            <a:ext cx="186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GB" sz="1800">
                <a:solidFill>
                  <a:srgbClr val="000000"/>
                </a:solidFill>
              </a:rPr>
              <a:t>Blood Capillary</a:t>
            </a:r>
          </a:p>
        </p:txBody>
      </p:sp>
      <p:grpSp>
        <p:nvGrpSpPr>
          <p:cNvPr id="10257" name="Group 19"/>
          <p:cNvGrpSpPr>
            <a:grpSpLocks/>
          </p:cNvGrpSpPr>
          <p:nvPr/>
        </p:nvGrpSpPr>
        <p:grpSpPr bwMode="auto">
          <a:xfrm>
            <a:off x="7104063" y="4365625"/>
            <a:ext cx="1743075" cy="638175"/>
            <a:chOff x="3582" y="2207"/>
            <a:chExt cx="456" cy="170"/>
          </a:xfrm>
        </p:grpSpPr>
        <p:sp>
          <p:nvSpPr>
            <p:cNvPr id="10312" name="Freeform 20"/>
            <p:cNvSpPr>
              <a:spLocks/>
            </p:cNvSpPr>
            <p:nvPr/>
          </p:nvSpPr>
          <p:spPr bwMode="auto">
            <a:xfrm>
              <a:off x="3582" y="2213"/>
              <a:ext cx="390" cy="164"/>
            </a:xfrm>
            <a:custGeom>
              <a:avLst/>
              <a:gdLst>
                <a:gd name="T0" fmla="*/ 0 w 390"/>
                <a:gd name="T1" fmla="*/ 157 h 164"/>
                <a:gd name="T2" fmla="*/ 138 w 390"/>
                <a:gd name="T3" fmla="*/ 1 h 164"/>
                <a:gd name="T4" fmla="*/ 264 w 390"/>
                <a:gd name="T5" fmla="*/ 163 h 164"/>
                <a:gd name="T6" fmla="*/ 390 w 390"/>
                <a:gd name="T7" fmla="*/ 7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164"/>
                <a:gd name="T14" fmla="*/ 390 w 390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164">
                  <a:moveTo>
                    <a:pt x="0" y="157"/>
                  </a:moveTo>
                  <a:cubicBezTo>
                    <a:pt x="47" y="78"/>
                    <a:pt x="94" y="0"/>
                    <a:pt x="138" y="1"/>
                  </a:cubicBezTo>
                  <a:cubicBezTo>
                    <a:pt x="182" y="2"/>
                    <a:pt x="222" y="162"/>
                    <a:pt x="264" y="163"/>
                  </a:cubicBezTo>
                  <a:cubicBezTo>
                    <a:pt x="306" y="164"/>
                    <a:pt x="369" y="34"/>
                    <a:pt x="390" y="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13" name="Freeform 21"/>
            <p:cNvSpPr>
              <a:spLocks/>
            </p:cNvSpPr>
            <p:nvPr/>
          </p:nvSpPr>
          <p:spPr bwMode="auto">
            <a:xfrm>
              <a:off x="3648" y="2207"/>
              <a:ext cx="390" cy="164"/>
            </a:xfrm>
            <a:custGeom>
              <a:avLst/>
              <a:gdLst>
                <a:gd name="T0" fmla="*/ 0 w 390"/>
                <a:gd name="T1" fmla="*/ 157 h 164"/>
                <a:gd name="T2" fmla="*/ 138 w 390"/>
                <a:gd name="T3" fmla="*/ 1 h 164"/>
                <a:gd name="T4" fmla="*/ 264 w 390"/>
                <a:gd name="T5" fmla="*/ 163 h 164"/>
                <a:gd name="T6" fmla="*/ 390 w 390"/>
                <a:gd name="T7" fmla="*/ 7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0"/>
                <a:gd name="T13" fmla="*/ 0 h 164"/>
                <a:gd name="T14" fmla="*/ 390 w 390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0" h="164">
                  <a:moveTo>
                    <a:pt x="0" y="157"/>
                  </a:moveTo>
                  <a:cubicBezTo>
                    <a:pt x="47" y="78"/>
                    <a:pt x="94" y="0"/>
                    <a:pt x="138" y="1"/>
                  </a:cubicBezTo>
                  <a:cubicBezTo>
                    <a:pt x="182" y="2"/>
                    <a:pt x="222" y="162"/>
                    <a:pt x="264" y="163"/>
                  </a:cubicBezTo>
                  <a:cubicBezTo>
                    <a:pt x="306" y="164"/>
                    <a:pt x="369" y="34"/>
                    <a:pt x="390" y="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7685088" y="3992563"/>
            <a:ext cx="622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1600" dirty="0">
                <a:solidFill>
                  <a:schemeClr val="accent6"/>
                </a:solidFill>
                <a:latin typeface="Times" charset="0"/>
                <a:cs typeface="+mn-cs"/>
              </a:rPr>
              <a:t>DNA</a:t>
            </a:r>
          </a:p>
        </p:txBody>
      </p:sp>
      <p:sp>
        <p:nvSpPr>
          <p:cNvPr id="10259" name="Oval 23"/>
          <p:cNvSpPr>
            <a:spLocks noChangeArrowheads="1"/>
          </p:cNvSpPr>
          <p:nvPr/>
        </p:nvSpPr>
        <p:spPr bwMode="auto">
          <a:xfrm>
            <a:off x="3627438" y="4778375"/>
            <a:ext cx="944562" cy="4953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60" name="Oval 24"/>
          <p:cNvSpPr>
            <a:spLocks noChangeArrowheads="1"/>
          </p:cNvSpPr>
          <p:nvPr/>
        </p:nvSpPr>
        <p:spPr bwMode="auto">
          <a:xfrm>
            <a:off x="3871913" y="4906963"/>
            <a:ext cx="71437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61" name="Oval 25"/>
          <p:cNvSpPr>
            <a:spLocks noChangeArrowheads="1"/>
          </p:cNvSpPr>
          <p:nvPr/>
        </p:nvSpPr>
        <p:spPr bwMode="auto">
          <a:xfrm>
            <a:off x="3933825" y="5032375"/>
            <a:ext cx="71438" cy="714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62" name="Oval 26"/>
          <p:cNvSpPr>
            <a:spLocks noChangeArrowheads="1"/>
          </p:cNvSpPr>
          <p:nvPr/>
        </p:nvSpPr>
        <p:spPr bwMode="auto">
          <a:xfrm>
            <a:off x="4052888" y="5157788"/>
            <a:ext cx="71437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63" name="Oval 27"/>
          <p:cNvSpPr>
            <a:spLocks noChangeArrowheads="1"/>
          </p:cNvSpPr>
          <p:nvPr/>
        </p:nvSpPr>
        <p:spPr bwMode="auto">
          <a:xfrm>
            <a:off x="4078288" y="4887913"/>
            <a:ext cx="71437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64" name="Oval 28"/>
          <p:cNvSpPr>
            <a:spLocks noChangeArrowheads="1"/>
          </p:cNvSpPr>
          <p:nvPr/>
        </p:nvSpPr>
        <p:spPr bwMode="auto">
          <a:xfrm>
            <a:off x="4222750" y="5030788"/>
            <a:ext cx="71438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65" name="Oval 29"/>
          <p:cNvSpPr>
            <a:spLocks noChangeArrowheads="1"/>
          </p:cNvSpPr>
          <p:nvPr/>
        </p:nvSpPr>
        <p:spPr bwMode="auto">
          <a:xfrm>
            <a:off x="4367213" y="4887913"/>
            <a:ext cx="71437" cy="7143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66" name="Oval 30"/>
          <p:cNvSpPr>
            <a:spLocks noChangeArrowheads="1"/>
          </p:cNvSpPr>
          <p:nvPr/>
        </p:nvSpPr>
        <p:spPr bwMode="auto">
          <a:xfrm>
            <a:off x="4708525" y="3160713"/>
            <a:ext cx="2159000" cy="6286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67" name="Freeform 31"/>
          <p:cNvSpPr>
            <a:spLocks/>
          </p:cNvSpPr>
          <p:nvPr/>
        </p:nvSpPr>
        <p:spPr bwMode="auto">
          <a:xfrm>
            <a:off x="4821238" y="3194050"/>
            <a:ext cx="1900237" cy="549275"/>
          </a:xfrm>
          <a:custGeom>
            <a:avLst/>
            <a:gdLst>
              <a:gd name="T0" fmla="*/ 2147483647 w 1197"/>
              <a:gd name="T1" fmla="*/ 2147483647 h 346"/>
              <a:gd name="T2" fmla="*/ 2147483647 w 1197"/>
              <a:gd name="T3" fmla="*/ 2147483647 h 346"/>
              <a:gd name="T4" fmla="*/ 2147483647 w 1197"/>
              <a:gd name="T5" fmla="*/ 2147483647 h 346"/>
              <a:gd name="T6" fmla="*/ 2147483647 w 1197"/>
              <a:gd name="T7" fmla="*/ 2147483647 h 346"/>
              <a:gd name="T8" fmla="*/ 2147483647 w 1197"/>
              <a:gd name="T9" fmla="*/ 2147483647 h 346"/>
              <a:gd name="T10" fmla="*/ 2147483647 w 1197"/>
              <a:gd name="T11" fmla="*/ 2147483647 h 346"/>
              <a:gd name="T12" fmla="*/ 2147483647 w 1197"/>
              <a:gd name="T13" fmla="*/ 2147483647 h 346"/>
              <a:gd name="T14" fmla="*/ 2147483647 w 1197"/>
              <a:gd name="T15" fmla="*/ 2147483647 h 346"/>
              <a:gd name="T16" fmla="*/ 2147483647 w 1197"/>
              <a:gd name="T17" fmla="*/ 2147483647 h 346"/>
              <a:gd name="T18" fmla="*/ 2147483647 w 1197"/>
              <a:gd name="T19" fmla="*/ 2147483647 h 346"/>
              <a:gd name="T20" fmla="*/ 2147483647 w 1197"/>
              <a:gd name="T21" fmla="*/ 2147483647 h 346"/>
              <a:gd name="T22" fmla="*/ 2147483647 w 1197"/>
              <a:gd name="T23" fmla="*/ 2147483647 h 346"/>
              <a:gd name="T24" fmla="*/ 2147483647 w 1197"/>
              <a:gd name="T25" fmla="*/ 2147483647 h 346"/>
              <a:gd name="T26" fmla="*/ 2147483647 w 1197"/>
              <a:gd name="T27" fmla="*/ 2147483647 h 346"/>
              <a:gd name="T28" fmla="*/ 2147483647 w 1197"/>
              <a:gd name="T29" fmla="*/ 2147483647 h 346"/>
              <a:gd name="T30" fmla="*/ 2147483647 w 1197"/>
              <a:gd name="T31" fmla="*/ 2147483647 h 346"/>
              <a:gd name="T32" fmla="*/ 2147483647 w 1197"/>
              <a:gd name="T33" fmla="*/ 2147483647 h 346"/>
              <a:gd name="T34" fmla="*/ 2147483647 w 1197"/>
              <a:gd name="T35" fmla="*/ 2147483647 h 346"/>
              <a:gd name="T36" fmla="*/ 2147483647 w 1197"/>
              <a:gd name="T37" fmla="*/ 2147483647 h 346"/>
              <a:gd name="T38" fmla="*/ 2147483647 w 1197"/>
              <a:gd name="T39" fmla="*/ 2147483647 h 346"/>
              <a:gd name="T40" fmla="*/ 2147483647 w 1197"/>
              <a:gd name="T41" fmla="*/ 2147483647 h 346"/>
              <a:gd name="T42" fmla="*/ 2147483647 w 1197"/>
              <a:gd name="T43" fmla="*/ 2147483647 h 346"/>
              <a:gd name="T44" fmla="*/ 2147483647 w 1197"/>
              <a:gd name="T45" fmla="*/ 2147483647 h 346"/>
              <a:gd name="T46" fmla="*/ 2147483647 w 1197"/>
              <a:gd name="T47" fmla="*/ 2147483647 h 346"/>
              <a:gd name="T48" fmla="*/ 2147483647 w 1197"/>
              <a:gd name="T49" fmla="*/ 2147483647 h 346"/>
              <a:gd name="T50" fmla="*/ 2147483647 w 1197"/>
              <a:gd name="T51" fmla="*/ 2147483647 h 346"/>
              <a:gd name="T52" fmla="*/ 2147483647 w 1197"/>
              <a:gd name="T53" fmla="*/ 2147483647 h 346"/>
              <a:gd name="T54" fmla="*/ 2147483647 w 1197"/>
              <a:gd name="T55" fmla="*/ 2147483647 h 346"/>
              <a:gd name="T56" fmla="*/ 2147483647 w 1197"/>
              <a:gd name="T57" fmla="*/ 2147483647 h 346"/>
              <a:gd name="T58" fmla="*/ 2147483647 w 1197"/>
              <a:gd name="T59" fmla="*/ 2147483647 h 346"/>
              <a:gd name="T60" fmla="*/ 2147483647 w 1197"/>
              <a:gd name="T61" fmla="*/ 2147483647 h 346"/>
              <a:gd name="T62" fmla="*/ 2147483647 w 1197"/>
              <a:gd name="T63" fmla="*/ 2147483647 h 346"/>
              <a:gd name="T64" fmla="*/ 2147483647 w 1197"/>
              <a:gd name="T65" fmla="*/ 2147483647 h 346"/>
              <a:gd name="T66" fmla="*/ 2147483647 w 1197"/>
              <a:gd name="T67" fmla="*/ 2147483647 h 346"/>
              <a:gd name="T68" fmla="*/ 2147483647 w 1197"/>
              <a:gd name="T69" fmla="*/ 2147483647 h 346"/>
              <a:gd name="T70" fmla="*/ 2147483647 w 1197"/>
              <a:gd name="T71" fmla="*/ 2147483647 h 346"/>
              <a:gd name="T72" fmla="*/ 2147483647 w 1197"/>
              <a:gd name="T73" fmla="*/ 2147483647 h 346"/>
              <a:gd name="T74" fmla="*/ 2147483647 w 1197"/>
              <a:gd name="T75" fmla="*/ 2147483647 h 346"/>
              <a:gd name="T76" fmla="*/ 2147483647 w 1197"/>
              <a:gd name="T77" fmla="*/ 2147483647 h 34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197"/>
              <a:gd name="T118" fmla="*/ 0 h 346"/>
              <a:gd name="T119" fmla="*/ 1197 w 1197"/>
              <a:gd name="T120" fmla="*/ 346 h 34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197" h="346">
                <a:moveTo>
                  <a:pt x="19" y="228"/>
                </a:moveTo>
                <a:cubicBezTo>
                  <a:pt x="67" y="273"/>
                  <a:pt x="130" y="282"/>
                  <a:pt x="192" y="302"/>
                </a:cubicBezTo>
                <a:cubicBezTo>
                  <a:pt x="229" y="265"/>
                  <a:pt x="204" y="249"/>
                  <a:pt x="250" y="220"/>
                </a:cubicBezTo>
                <a:cubicBezTo>
                  <a:pt x="264" y="223"/>
                  <a:pt x="285" y="216"/>
                  <a:pt x="291" y="228"/>
                </a:cubicBezTo>
                <a:cubicBezTo>
                  <a:pt x="299" y="245"/>
                  <a:pt x="281" y="290"/>
                  <a:pt x="274" y="310"/>
                </a:cubicBezTo>
                <a:cubicBezTo>
                  <a:pt x="344" y="332"/>
                  <a:pt x="424" y="327"/>
                  <a:pt x="497" y="335"/>
                </a:cubicBezTo>
                <a:cubicBezTo>
                  <a:pt x="505" y="338"/>
                  <a:pt x="513" y="343"/>
                  <a:pt x="521" y="343"/>
                </a:cubicBezTo>
                <a:cubicBezTo>
                  <a:pt x="600" y="343"/>
                  <a:pt x="563" y="276"/>
                  <a:pt x="587" y="228"/>
                </a:cubicBezTo>
                <a:cubicBezTo>
                  <a:pt x="592" y="219"/>
                  <a:pt x="604" y="217"/>
                  <a:pt x="612" y="211"/>
                </a:cubicBezTo>
                <a:cubicBezTo>
                  <a:pt x="686" y="231"/>
                  <a:pt x="617" y="201"/>
                  <a:pt x="653" y="318"/>
                </a:cubicBezTo>
                <a:cubicBezTo>
                  <a:pt x="656" y="326"/>
                  <a:pt x="670" y="323"/>
                  <a:pt x="678" y="327"/>
                </a:cubicBezTo>
                <a:cubicBezTo>
                  <a:pt x="687" y="331"/>
                  <a:pt x="694" y="338"/>
                  <a:pt x="702" y="343"/>
                </a:cubicBezTo>
                <a:cubicBezTo>
                  <a:pt x="942" y="328"/>
                  <a:pt x="764" y="346"/>
                  <a:pt x="875" y="310"/>
                </a:cubicBezTo>
                <a:cubicBezTo>
                  <a:pt x="896" y="245"/>
                  <a:pt x="936" y="317"/>
                  <a:pt x="957" y="252"/>
                </a:cubicBezTo>
                <a:cubicBezTo>
                  <a:pt x="960" y="222"/>
                  <a:pt x="953" y="189"/>
                  <a:pt x="966" y="162"/>
                </a:cubicBezTo>
                <a:cubicBezTo>
                  <a:pt x="986" y="122"/>
                  <a:pt x="1003" y="184"/>
                  <a:pt x="1007" y="195"/>
                </a:cubicBezTo>
                <a:cubicBezTo>
                  <a:pt x="1014" y="241"/>
                  <a:pt x="1004" y="263"/>
                  <a:pt x="1048" y="277"/>
                </a:cubicBezTo>
                <a:cubicBezTo>
                  <a:pt x="1096" y="270"/>
                  <a:pt x="1117" y="270"/>
                  <a:pt x="1155" y="244"/>
                </a:cubicBezTo>
                <a:cubicBezTo>
                  <a:pt x="1167" y="227"/>
                  <a:pt x="1197" y="149"/>
                  <a:pt x="1171" y="137"/>
                </a:cubicBezTo>
                <a:cubicBezTo>
                  <a:pt x="1146" y="126"/>
                  <a:pt x="1116" y="132"/>
                  <a:pt x="1089" y="129"/>
                </a:cubicBezTo>
                <a:cubicBezTo>
                  <a:pt x="1074" y="120"/>
                  <a:pt x="1063" y="105"/>
                  <a:pt x="1048" y="96"/>
                </a:cubicBezTo>
                <a:cubicBezTo>
                  <a:pt x="1012" y="74"/>
                  <a:pt x="937" y="76"/>
                  <a:pt x="900" y="71"/>
                </a:cubicBezTo>
                <a:cubicBezTo>
                  <a:pt x="878" y="74"/>
                  <a:pt x="852" y="67"/>
                  <a:pt x="834" y="80"/>
                </a:cubicBezTo>
                <a:cubicBezTo>
                  <a:pt x="820" y="90"/>
                  <a:pt x="821" y="112"/>
                  <a:pt x="817" y="129"/>
                </a:cubicBezTo>
                <a:cubicBezTo>
                  <a:pt x="808" y="167"/>
                  <a:pt x="809" y="182"/>
                  <a:pt x="776" y="203"/>
                </a:cubicBezTo>
                <a:cubicBezTo>
                  <a:pt x="691" y="182"/>
                  <a:pt x="770" y="213"/>
                  <a:pt x="735" y="55"/>
                </a:cubicBezTo>
                <a:cubicBezTo>
                  <a:pt x="733" y="46"/>
                  <a:pt x="719" y="49"/>
                  <a:pt x="710" y="47"/>
                </a:cubicBezTo>
                <a:cubicBezTo>
                  <a:pt x="694" y="44"/>
                  <a:pt x="677" y="42"/>
                  <a:pt x="661" y="39"/>
                </a:cubicBezTo>
                <a:cubicBezTo>
                  <a:pt x="594" y="15"/>
                  <a:pt x="506" y="0"/>
                  <a:pt x="464" y="63"/>
                </a:cubicBezTo>
                <a:cubicBezTo>
                  <a:pt x="461" y="107"/>
                  <a:pt x="474" y="155"/>
                  <a:pt x="455" y="195"/>
                </a:cubicBezTo>
                <a:cubicBezTo>
                  <a:pt x="448" y="210"/>
                  <a:pt x="414" y="201"/>
                  <a:pt x="406" y="187"/>
                </a:cubicBezTo>
                <a:cubicBezTo>
                  <a:pt x="369" y="124"/>
                  <a:pt x="420" y="99"/>
                  <a:pt x="373" y="55"/>
                </a:cubicBezTo>
                <a:cubicBezTo>
                  <a:pt x="315" y="58"/>
                  <a:pt x="257" y="53"/>
                  <a:pt x="200" y="63"/>
                </a:cubicBezTo>
                <a:cubicBezTo>
                  <a:pt x="191" y="65"/>
                  <a:pt x="197" y="81"/>
                  <a:pt x="192" y="88"/>
                </a:cubicBezTo>
                <a:cubicBezTo>
                  <a:pt x="177" y="107"/>
                  <a:pt x="146" y="109"/>
                  <a:pt x="126" y="113"/>
                </a:cubicBezTo>
                <a:cubicBezTo>
                  <a:pt x="123" y="149"/>
                  <a:pt x="132" y="187"/>
                  <a:pt x="118" y="220"/>
                </a:cubicBezTo>
                <a:cubicBezTo>
                  <a:pt x="114" y="231"/>
                  <a:pt x="92" y="220"/>
                  <a:pt x="85" y="211"/>
                </a:cubicBezTo>
                <a:cubicBezTo>
                  <a:pt x="75" y="197"/>
                  <a:pt x="80" y="178"/>
                  <a:pt x="77" y="162"/>
                </a:cubicBezTo>
                <a:cubicBezTo>
                  <a:pt x="0" y="173"/>
                  <a:pt x="19" y="150"/>
                  <a:pt x="19" y="22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8944" name="Text Box 32"/>
          <p:cNvSpPr txBox="1">
            <a:spLocks noChangeArrowheads="1"/>
          </p:cNvSpPr>
          <p:nvPr/>
        </p:nvSpPr>
        <p:spPr bwMode="auto">
          <a:xfrm>
            <a:off x="5067300" y="2778125"/>
            <a:ext cx="1460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1600" dirty="0">
                <a:solidFill>
                  <a:schemeClr val="accent6"/>
                </a:solidFill>
                <a:latin typeface="Times" charset="0"/>
                <a:cs typeface="+mn-cs"/>
              </a:rPr>
              <a:t>Mitochondria</a:t>
            </a:r>
          </a:p>
        </p:txBody>
      </p:sp>
      <p:sp>
        <p:nvSpPr>
          <p:cNvPr id="10269" name="Line 33"/>
          <p:cNvSpPr>
            <a:spLocks noChangeShapeType="1"/>
          </p:cNvSpPr>
          <p:nvPr/>
        </p:nvSpPr>
        <p:spPr bwMode="auto">
          <a:xfrm>
            <a:off x="4572000" y="4959350"/>
            <a:ext cx="6302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46" name="Text Box 34"/>
          <p:cNvSpPr txBox="1">
            <a:spLocks noChangeArrowheads="1"/>
          </p:cNvSpPr>
          <p:nvPr/>
        </p:nvSpPr>
        <p:spPr bwMode="auto">
          <a:xfrm>
            <a:off x="5202238" y="5184775"/>
            <a:ext cx="1301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1600" dirty="0">
                <a:solidFill>
                  <a:schemeClr val="accent6"/>
                </a:solidFill>
                <a:latin typeface="Times" charset="0"/>
                <a:cs typeface="+mn-cs"/>
              </a:rPr>
              <a:t>Cholesterol</a:t>
            </a:r>
          </a:p>
        </p:txBody>
      </p:sp>
      <p:sp>
        <p:nvSpPr>
          <p:cNvPr id="10271" name="Line 35"/>
          <p:cNvSpPr>
            <a:spLocks noChangeShapeType="1"/>
          </p:cNvSpPr>
          <p:nvPr/>
        </p:nvSpPr>
        <p:spPr bwMode="auto">
          <a:xfrm rot="536298" flipH="1" flipV="1">
            <a:off x="5921375" y="3878263"/>
            <a:ext cx="269875" cy="6302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72" name="Text Box 36"/>
          <p:cNvSpPr txBox="1">
            <a:spLocks noChangeArrowheads="1"/>
          </p:cNvSpPr>
          <p:nvPr/>
        </p:nvSpPr>
        <p:spPr bwMode="auto">
          <a:xfrm>
            <a:off x="6026150" y="4059238"/>
            <a:ext cx="1425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 algn="ctr"/>
            <a:r>
              <a:rPr lang="en-GB" sz="1600">
                <a:solidFill>
                  <a:srgbClr val="FF0000"/>
                </a:solidFill>
              </a:rPr>
              <a:t>StAR protein</a:t>
            </a:r>
          </a:p>
        </p:txBody>
      </p:sp>
      <p:pic>
        <p:nvPicPr>
          <p:cNvPr id="10273" name="Picture 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3" t="27841" r="73363" b="45244"/>
          <a:stretch>
            <a:fillRect/>
          </a:stretch>
        </p:blipFill>
        <p:spPr bwMode="auto">
          <a:xfrm>
            <a:off x="5338763" y="4554538"/>
            <a:ext cx="990600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4" name="Rectangle 38"/>
          <p:cNvSpPr>
            <a:spLocks noChangeArrowheads="1"/>
          </p:cNvSpPr>
          <p:nvPr/>
        </p:nvSpPr>
        <p:spPr bwMode="auto">
          <a:xfrm>
            <a:off x="5202238" y="4510088"/>
            <a:ext cx="541337" cy="2682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75" name="Rectangle 39"/>
          <p:cNvSpPr>
            <a:spLocks noChangeArrowheads="1"/>
          </p:cNvSpPr>
          <p:nvPr/>
        </p:nvSpPr>
        <p:spPr bwMode="auto">
          <a:xfrm>
            <a:off x="5967413" y="4870450"/>
            <a:ext cx="404812" cy="360363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76" name="Rectangle 40"/>
          <p:cNvSpPr>
            <a:spLocks noChangeArrowheads="1"/>
          </p:cNvSpPr>
          <p:nvPr/>
        </p:nvSpPr>
        <p:spPr bwMode="auto">
          <a:xfrm>
            <a:off x="5922963" y="4914900"/>
            <a:ext cx="90487" cy="360363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77" name="AutoShape 41"/>
          <p:cNvSpPr>
            <a:spLocks noChangeArrowheads="1"/>
          </p:cNvSpPr>
          <p:nvPr/>
        </p:nvSpPr>
        <p:spPr bwMode="auto">
          <a:xfrm>
            <a:off x="5518150" y="5095875"/>
            <a:ext cx="225425" cy="9048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78" name="AutoShape 42"/>
          <p:cNvSpPr>
            <a:spLocks noChangeArrowheads="1"/>
          </p:cNvSpPr>
          <p:nvPr/>
        </p:nvSpPr>
        <p:spPr bwMode="auto">
          <a:xfrm rot="-2254297">
            <a:off x="5246688" y="4779963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79" name="AutoShape 43"/>
          <p:cNvSpPr>
            <a:spLocks noChangeArrowheads="1"/>
          </p:cNvSpPr>
          <p:nvPr/>
        </p:nvSpPr>
        <p:spPr bwMode="auto">
          <a:xfrm flipV="1">
            <a:off x="5518150" y="4779963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80" name="AutoShape 44"/>
          <p:cNvSpPr>
            <a:spLocks noChangeArrowheads="1"/>
          </p:cNvSpPr>
          <p:nvPr/>
        </p:nvSpPr>
        <p:spPr bwMode="auto">
          <a:xfrm flipV="1">
            <a:off x="5922963" y="4510088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81" name="AutoShape 45"/>
          <p:cNvSpPr>
            <a:spLocks noChangeArrowheads="1"/>
          </p:cNvSpPr>
          <p:nvPr/>
        </p:nvSpPr>
        <p:spPr bwMode="auto">
          <a:xfrm flipV="1">
            <a:off x="6192838" y="4510088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82" name="AutoShape 46"/>
          <p:cNvSpPr>
            <a:spLocks noChangeArrowheads="1"/>
          </p:cNvSpPr>
          <p:nvPr/>
        </p:nvSpPr>
        <p:spPr bwMode="auto">
          <a:xfrm rot="-8865857">
            <a:off x="5246688" y="5140325"/>
            <a:ext cx="225425" cy="9048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83" name="AutoShape 47"/>
          <p:cNvSpPr>
            <a:spLocks noChangeArrowheads="1"/>
          </p:cNvSpPr>
          <p:nvPr/>
        </p:nvSpPr>
        <p:spPr bwMode="auto">
          <a:xfrm rot="8970287">
            <a:off x="5788025" y="5095875"/>
            <a:ext cx="225425" cy="9048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84" name="AutoShape 48"/>
          <p:cNvSpPr>
            <a:spLocks noChangeArrowheads="1"/>
          </p:cNvSpPr>
          <p:nvPr/>
        </p:nvSpPr>
        <p:spPr bwMode="auto">
          <a:xfrm rot="-1824277">
            <a:off x="5653088" y="4510088"/>
            <a:ext cx="225425" cy="90487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85" name="Oval 49"/>
          <p:cNvSpPr>
            <a:spLocks noChangeArrowheads="1"/>
          </p:cNvSpPr>
          <p:nvPr/>
        </p:nvSpPr>
        <p:spPr bwMode="auto">
          <a:xfrm rot="2443780" flipH="1">
            <a:off x="615950" y="4065588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86" name="Oval 50"/>
          <p:cNvSpPr>
            <a:spLocks noChangeArrowheads="1"/>
          </p:cNvSpPr>
          <p:nvPr/>
        </p:nvSpPr>
        <p:spPr bwMode="auto">
          <a:xfrm rot="2443780" flipH="1">
            <a:off x="476250" y="4021138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87" name="Oval 51"/>
          <p:cNvSpPr>
            <a:spLocks noChangeArrowheads="1"/>
          </p:cNvSpPr>
          <p:nvPr/>
        </p:nvSpPr>
        <p:spPr bwMode="auto">
          <a:xfrm rot="2443780" flipH="1">
            <a:off x="1074738" y="4160838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88" name="Oval 52"/>
          <p:cNvSpPr>
            <a:spLocks noChangeArrowheads="1"/>
          </p:cNvSpPr>
          <p:nvPr/>
        </p:nvSpPr>
        <p:spPr bwMode="auto">
          <a:xfrm rot="2443780" flipH="1">
            <a:off x="985838" y="3886200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89" name="Oval 53"/>
          <p:cNvSpPr>
            <a:spLocks noChangeArrowheads="1"/>
          </p:cNvSpPr>
          <p:nvPr/>
        </p:nvSpPr>
        <p:spPr bwMode="auto">
          <a:xfrm rot="2443780" flipH="1">
            <a:off x="1254125" y="4110038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90" name="Oval 54"/>
          <p:cNvSpPr>
            <a:spLocks noChangeArrowheads="1"/>
          </p:cNvSpPr>
          <p:nvPr/>
        </p:nvSpPr>
        <p:spPr bwMode="auto">
          <a:xfrm rot="2443780" flipH="1">
            <a:off x="760413" y="4432300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91" name="Oval 55"/>
          <p:cNvSpPr>
            <a:spLocks noChangeArrowheads="1"/>
          </p:cNvSpPr>
          <p:nvPr/>
        </p:nvSpPr>
        <p:spPr bwMode="auto">
          <a:xfrm rot="2443780" flipH="1">
            <a:off x="1246188" y="4603750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92" name="Oval 56"/>
          <p:cNvSpPr>
            <a:spLocks noChangeArrowheads="1"/>
          </p:cNvSpPr>
          <p:nvPr/>
        </p:nvSpPr>
        <p:spPr bwMode="auto">
          <a:xfrm rot="2443780" flipH="1">
            <a:off x="1014413" y="4559300"/>
            <a:ext cx="53975" cy="1301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93" name="Rectangle 57"/>
          <p:cNvSpPr>
            <a:spLocks noChangeArrowheads="1"/>
          </p:cNvSpPr>
          <p:nvPr/>
        </p:nvSpPr>
        <p:spPr bwMode="auto">
          <a:xfrm>
            <a:off x="1557338" y="4959350"/>
            <a:ext cx="674687" cy="13493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94" name="Oval 58"/>
          <p:cNvSpPr>
            <a:spLocks noChangeArrowheads="1"/>
          </p:cNvSpPr>
          <p:nvPr/>
        </p:nvSpPr>
        <p:spPr bwMode="auto">
          <a:xfrm>
            <a:off x="2097088" y="4689475"/>
            <a:ext cx="269875" cy="3143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10295" name="Oval 59"/>
          <p:cNvSpPr>
            <a:spLocks noChangeArrowheads="1"/>
          </p:cNvSpPr>
          <p:nvPr/>
        </p:nvSpPr>
        <p:spPr bwMode="auto">
          <a:xfrm>
            <a:off x="1781175" y="3294063"/>
            <a:ext cx="179388" cy="4492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8972" name="Text Box 60"/>
          <p:cNvSpPr txBox="1">
            <a:spLocks noChangeArrowheads="1"/>
          </p:cNvSpPr>
          <p:nvPr/>
        </p:nvSpPr>
        <p:spPr bwMode="auto">
          <a:xfrm>
            <a:off x="877888" y="5094288"/>
            <a:ext cx="949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1600" dirty="0">
                <a:solidFill>
                  <a:schemeClr val="accent6"/>
                </a:solidFill>
                <a:latin typeface="Times" charset="0"/>
                <a:cs typeface="+mn-cs"/>
              </a:rPr>
              <a:t>ACTH</a:t>
            </a:r>
            <a:r>
              <a:rPr lang="en-GB" sz="1600" dirty="0">
                <a:solidFill>
                  <a:schemeClr val="bg1"/>
                </a:solidFill>
                <a:latin typeface="Times" charset="0"/>
                <a:cs typeface="+mn-cs"/>
              </a:rPr>
              <a:t> </a:t>
            </a:r>
            <a:r>
              <a:rPr lang="en-GB" sz="1600" dirty="0">
                <a:solidFill>
                  <a:schemeClr val="accent6"/>
                </a:solidFill>
                <a:latin typeface="Times" charset="0"/>
                <a:cs typeface="+mn-cs"/>
              </a:rPr>
              <a:t>R</a:t>
            </a:r>
          </a:p>
        </p:txBody>
      </p:sp>
      <p:sp>
        <p:nvSpPr>
          <p:cNvPr id="38973" name="Text Box 61"/>
          <p:cNvSpPr txBox="1">
            <a:spLocks noChangeArrowheads="1"/>
          </p:cNvSpPr>
          <p:nvPr/>
        </p:nvSpPr>
        <p:spPr bwMode="auto">
          <a:xfrm>
            <a:off x="2211388" y="4914900"/>
            <a:ext cx="1100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1600" dirty="0">
                <a:solidFill>
                  <a:schemeClr val="accent6"/>
                </a:solidFill>
                <a:latin typeface="Times" charset="0"/>
                <a:cs typeface="+mn-cs"/>
              </a:rPr>
              <a:t>G-protein</a:t>
            </a:r>
          </a:p>
        </p:txBody>
      </p:sp>
      <p:sp>
        <p:nvSpPr>
          <p:cNvPr id="10298" name="Line 62"/>
          <p:cNvSpPr>
            <a:spLocks noChangeShapeType="1"/>
          </p:cNvSpPr>
          <p:nvPr/>
        </p:nvSpPr>
        <p:spPr bwMode="auto">
          <a:xfrm flipH="1" flipV="1">
            <a:off x="1916113" y="3789363"/>
            <a:ext cx="225425" cy="9001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75" name="Text Box 63"/>
          <p:cNvSpPr txBox="1">
            <a:spLocks noChangeArrowheads="1"/>
          </p:cNvSpPr>
          <p:nvPr/>
        </p:nvSpPr>
        <p:spPr bwMode="auto">
          <a:xfrm>
            <a:off x="750888" y="2933700"/>
            <a:ext cx="12112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1600" dirty="0" err="1">
                <a:solidFill>
                  <a:schemeClr val="accent6"/>
                </a:solidFill>
                <a:latin typeface="Times" charset="0"/>
                <a:cs typeface="+mn-cs"/>
              </a:rPr>
              <a:t>Adenylate</a:t>
            </a:r>
            <a:r>
              <a:rPr lang="en-GB" sz="1600" dirty="0">
                <a:solidFill>
                  <a:schemeClr val="accent6"/>
                </a:solidFill>
                <a:latin typeface="Times" charset="0"/>
                <a:cs typeface="+mn-cs"/>
              </a:rPr>
              <a:t> </a:t>
            </a:r>
          </a:p>
          <a:p>
            <a:pPr algn="ctr" eaLnBrk="0" hangingPunct="0">
              <a:defRPr/>
            </a:pPr>
            <a:r>
              <a:rPr lang="en-GB" sz="1600" dirty="0" err="1">
                <a:solidFill>
                  <a:schemeClr val="accent6"/>
                </a:solidFill>
                <a:latin typeface="Times" charset="0"/>
                <a:cs typeface="+mn-cs"/>
              </a:rPr>
              <a:t>Cyclase</a:t>
            </a:r>
            <a:endParaRPr lang="en-GB" sz="1600" dirty="0">
              <a:solidFill>
                <a:schemeClr val="accent6"/>
              </a:solidFill>
              <a:latin typeface="Times" charset="0"/>
              <a:cs typeface="+mn-cs"/>
            </a:endParaRPr>
          </a:p>
        </p:txBody>
      </p:sp>
      <p:sp>
        <p:nvSpPr>
          <p:cNvPr id="10300" name="AutoShape 64"/>
          <p:cNvSpPr>
            <a:spLocks noChangeArrowheads="1"/>
          </p:cNvSpPr>
          <p:nvPr/>
        </p:nvSpPr>
        <p:spPr bwMode="auto">
          <a:xfrm rot="10800000" flipH="1" flipV="1">
            <a:off x="2006600" y="3384550"/>
            <a:ext cx="269875" cy="358775"/>
          </a:xfrm>
          <a:prstGeom prst="curvedRightArrow">
            <a:avLst>
              <a:gd name="adj1" fmla="val 26588"/>
              <a:gd name="adj2" fmla="val 53176"/>
              <a:gd name="adj3" fmla="val 33333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8977" name="Text Box 65"/>
          <p:cNvSpPr txBox="1">
            <a:spLocks noChangeArrowheads="1"/>
          </p:cNvSpPr>
          <p:nvPr/>
        </p:nvSpPr>
        <p:spPr bwMode="auto">
          <a:xfrm>
            <a:off x="2232025" y="3136900"/>
            <a:ext cx="588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1600" dirty="0">
                <a:solidFill>
                  <a:schemeClr val="accent6"/>
                </a:solidFill>
                <a:latin typeface="Times" charset="0"/>
                <a:cs typeface="+mn-cs"/>
              </a:rPr>
              <a:t>ATP</a:t>
            </a:r>
          </a:p>
        </p:txBody>
      </p:sp>
      <p:sp>
        <p:nvSpPr>
          <p:cNvPr id="38978" name="Text Box 66"/>
          <p:cNvSpPr txBox="1">
            <a:spLocks noChangeArrowheads="1"/>
          </p:cNvSpPr>
          <p:nvPr/>
        </p:nvSpPr>
        <p:spPr bwMode="auto">
          <a:xfrm>
            <a:off x="2108200" y="3632200"/>
            <a:ext cx="747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1600" dirty="0" err="1">
                <a:solidFill>
                  <a:schemeClr val="accent6"/>
                </a:solidFill>
                <a:latin typeface="Times" charset="0"/>
                <a:cs typeface="+mn-cs"/>
              </a:rPr>
              <a:t>cAMP</a:t>
            </a:r>
            <a:endParaRPr lang="en-GB" sz="1600" dirty="0">
              <a:solidFill>
                <a:schemeClr val="accent6"/>
              </a:solidFill>
              <a:latin typeface="Times" charset="0"/>
              <a:cs typeface="+mn-cs"/>
            </a:endParaRPr>
          </a:p>
        </p:txBody>
      </p:sp>
      <p:sp>
        <p:nvSpPr>
          <p:cNvPr id="10303" name="Line 67"/>
          <p:cNvSpPr>
            <a:spLocks noChangeShapeType="1"/>
          </p:cNvSpPr>
          <p:nvPr/>
        </p:nvSpPr>
        <p:spPr bwMode="auto">
          <a:xfrm flipV="1">
            <a:off x="2816225" y="3654425"/>
            <a:ext cx="495300" cy="134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04" name="Rectangle 68"/>
          <p:cNvSpPr>
            <a:spLocks noChangeArrowheads="1"/>
          </p:cNvSpPr>
          <p:nvPr/>
        </p:nvSpPr>
        <p:spPr bwMode="auto">
          <a:xfrm>
            <a:off x="3446463" y="3608388"/>
            <a:ext cx="765175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8981" name="Text Box 69"/>
          <p:cNvSpPr txBox="1">
            <a:spLocks noChangeArrowheads="1"/>
          </p:cNvSpPr>
          <p:nvPr/>
        </p:nvSpPr>
        <p:spPr bwMode="auto">
          <a:xfrm>
            <a:off x="3295650" y="3117850"/>
            <a:ext cx="10525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1600" dirty="0">
                <a:solidFill>
                  <a:schemeClr val="accent6"/>
                </a:solidFill>
                <a:latin typeface="Times" charset="0"/>
                <a:cs typeface="+mn-cs"/>
              </a:rPr>
              <a:t>Protein</a:t>
            </a:r>
          </a:p>
          <a:p>
            <a:pPr algn="ctr" eaLnBrk="0" hangingPunct="0">
              <a:defRPr/>
            </a:pPr>
            <a:r>
              <a:rPr lang="en-GB" sz="1600" dirty="0" err="1">
                <a:solidFill>
                  <a:schemeClr val="accent6"/>
                </a:solidFill>
                <a:latin typeface="Times" charset="0"/>
                <a:cs typeface="+mn-cs"/>
              </a:rPr>
              <a:t>Kinase</a:t>
            </a:r>
            <a:r>
              <a:rPr lang="en-GB" sz="1600" dirty="0">
                <a:solidFill>
                  <a:schemeClr val="bg1"/>
                </a:solidFill>
                <a:latin typeface="Times" charset="0"/>
                <a:cs typeface="+mn-cs"/>
              </a:rPr>
              <a:t> </a:t>
            </a:r>
            <a:r>
              <a:rPr lang="en-GB" sz="1600" dirty="0">
                <a:solidFill>
                  <a:schemeClr val="accent6"/>
                </a:solidFill>
                <a:latin typeface="Times" charset="0"/>
                <a:cs typeface="+mn-cs"/>
              </a:rPr>
              <a:t>A</a:t>
            </a:r>
          </a:p>
        </p:txBody>
      </p:sp>
      <p:sp>
        <p:nvSpPr>
          <p:cNvPr id="10306" name="Line 70"/>
          <p:cNvSpPr>
            <a:spLocks noChangeShapeType="1"/>
          </p:cNvSpPr>
          <p:nvPr/>
        </p:nvSpPr>
        <p:spPr bwMode="auto">
          <a:xfrm>
            <a:off x="3762375" y="4059238"/>
            <a:ext cx="223838" cy="6746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07" name="Text Box 71"/>
          <p:cNvSpPr txBox="1">
            <a:spLocks noChangeArrowheads="1"/>
          </p:cNvSpPr>
          <p:nvPr/>
        </p:nvSpPr>
        <p:spPr bwMode="auto">
          <a:xfrm>
            <a:off x="3986213" y="4487863"/>
            <a:ext cx="303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 algn="ctr"/>
            <a:r>
              <a:rPr lang="en-GB" sz="16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0308" name="Line 72"/>
          <p:cNvSpPr>
            <a:spLocks noChangeShapeType="1"/>
          </p:cNvSpPr>
          <p:nvPr/>
        </p:nvSpPr>
        <p:spPr bwMode="auto">
          <a:xfrm>
            <a:off x="4302125" y="3878263"/>
            <a:ext cx="1709738" cy="3159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09" name="Text Box 73"/>
          <p:cNvSpPr txBox="1">
            <a:spLocks noChangeArrowheads="1"/>
          </p:cNvSpPr>
          <p:nvPr/>
        </p:nvSpPr>
        <p:spPr bwMode="auto">
          <a:xfrm>
            <a:off x="5832475" y="4171950"/>
            <a:ext cx="303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pPr algn="ctr"/>
            <a:r>
              <a:rPr lang="en-GB" sz="16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0310" name="Line 74"/>
          <p:cNvSpPr>
            <a:spLocks noChangeShapeType="1"/>
          </p:cNvSpPr>
          <p:nvPr/>
        </p:nvSpPr>
        <p:spPr bwMode="auto">
          <a:xfrm>
            <a:off x="1466850" y="4554538"/>
            <a:ext cx="225425" cy="4048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11" name="TextBox 72"/>
          <p:cNvSpPr txBox="1">
            <a:spLocks noChangeArrowheads="1"/>
          </p:cNvSpPr>
          <p:nvPr/>
        </p:nvSpPr>
        <p:spPr bwMode="auto">
          <a:xfrm>
            <a:off x="2786063" y="4357688"/>
            <a:ext cx="1428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1pPr>
            <a:lvl2pPr marL="742950" indent="-28575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2pPr>
            <a:lvl3pPr marL="11430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3pPr>
            <a:lvl4pPr marL="16002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4pPr>
            <a:lvl5pPr marL="2057400" indent="-228600" eaLnBrk="0" hangingPunct="0">
              <a:defRPr sz="4000" b="1">
                <a:solidFill>
                  <a:srgbClr val="FFFF00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Times" pitchFamily="18" charset="0"/>
              </a:defRPr>
            </a:lvl9pPr>
          </a:lstStyle>
          <a:p>
            <a:r>
              <a:rPr lang="en-GB" sz="1800">
                <a:solidFill>
                  <a:srgbClr val="FF0000"/>
                </a:solidFill>
              </a:rPr>
              <a:t>esterase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98:Templates:Blank Presentation</Template>
  <TotalTime>7843</TotalTime>
  <Words>1371</Words>
  <Application>Microsoft Office PowerPoint</Application>
  <PresentationFormat>On-screen Show (4:3)</PresentationFormat>
  <Paragraphs>504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Times</vt:lpstr>
      <vt:lpstr>Arial</vt:lpstr>
      <vt:lpstr>Helvetica</vt:lpstr>
      <vt:lpstr>Times New Roman</vt:lpstr>
      <vt:lpstr>Wingdings</vt:lpstr>
      <vt:lpstr>Symbol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Peptide Hormones &amp; catecholamine Receptors 2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Tyrosine Kinase Receptor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Feedback relationships</vt:lpstr>
      <vt:lpstr>Feedback relationships-Gland hypofunction</vt:lpstr>
      <vt:lpstr>PowerPoint Presentation</vt:lpstr>
      <vt:lpstr>Gland hypofunction</vt:lpstr>
      <vt:lpstr>PowerPoint Presentation</vt:lpstr>
      <vt:lpstr>Gland hypofunction</vt:lpstr>
      <vt:lpstr>Feedback relationships-Gland Hyperfunction</vt:lpstr>
      <vt:lpstr>PowerPoint Presentation</vt:lpstr>
      <vt:lpstr>Gland Hyperfunction</vt:lpstr>
      <vt:lpstr>Feedback relationships-Gland Hyperfunction</vt:lpstr>
      <vt:lpstr>PowerPoint Presentation</vt:lpstr>
      <vt:lpstr>Feedback relationships</vt:lpstr>
      <vt:lpstr>Biological rhythms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History</dc:title>
  <dc:creator>J Berry</dc:creator>
  <cp:lastModifiedBy>Shiel, Nuala</cp:lastModifiedBy>
  <cp:revision>473</cp:revision>
  <cp:lastPrinted>2002-03-25T10:21:33Z</cp:lastPrinted>
  <dcterms:created xsi:type="dcterms:W3CDTF">2000-12-10T12:09:30Z</dcterms:created>
  <dcterms:modified xsi:type="dcterms:W3CDTF">2013-03-13T13:22:49Z</dcterms:modified>
</cp:coreProperties>
</file>