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sldIdLst>
    <p:sldId id="266" r:id="rId2"/>
    <p:sldId id="269" r:id="rId3"/>
    <p:sldId id="290" r:id="rId4"/>
    <p:sldId id="259" r:id="rId5"/>
    <p:sldId id="256" r:id="rId6"/>
    <p:sldId id="257" r:id="rId7"/>
    <p:sldId id="262" r:id="rId8"/>
    <p:sldId id="268" r:id="rId9"/>
    <p:sldId id="265" r:id="rId10"/>
    <p:sldId id="292" r:id="rId11"/>
    <p:sldId id="263" r:id="rId12"/>
    <p:sldId id="305" r:id="rId13"/>
    <p:sldId id="299" r:id="rId14"/>
    <p:sldId id="306" r:id="rId15"/>
    <p:sldId id="294" r:id="rId16"/>
    <p:sldId id="295" r:id="rId17"/>
    <p:sldId id="291" r:id="rId18"/>
    <p:sldId id="264" r:id="rId19"/>
    <p:sldId id="270" r:id="rId20"/>
    <p:sldId id="296" r:id="rId21"/>
    <p:sldId id="271" r:id="rId22"/>
    <p:sldId id="272" r:id="rId23"/>
    <p:sldId id="273" r:id="rId24"/>
    <p:sldId id="274" r:id="rId25"/>
    <p:sldId id="275" r:id="rId26"/>
    <p:sldId id="301" r:id="rId27"/>
    <p:sldId id="276" r:id="rId28"/>
    <p:sldId id="277" r:id="rId29"/>
    <p:sldId id="278" r:id="rId30"/>
    <p:sldId id="279" r:id="rId31"/>
    <p:sldId id="280" r:id="rId32"/>
    <p:sldId id="287" r:id="rId33"/>
    <p:sldId id="288" r:id="rId34"/>
    <p:sldId id="302" r:id="rId35"/>
    <p:sldId id="281" r:id="rId36"/>
    <p:sldId id="282" r:id="rId37"/>
    <p:sldId id="283" r:id="rId38"/>
    <p:sldId id="284" r:id="rId39"/>
    <p:sldId id="285" r:id="rId40"/>
    <p:sldId id="286" r:id="rId41"/>
    <p:sldId id="304" r:id="rId42"/>
    <p:sldId id="303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000000"/>
    <a:srgbClr val="FFFFFF"/>
    <a:srgbClr val="FFFFCC"/>
    <a:srgbClr val="33CC33"/>
    <a:srgbClr val="008000"/>
    <a:srgbClr val="F0F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8" autoAdjust="0"/>
    <p:restoredTop sz="94588" autoAdjust="0"/>
  </p:normalViewPr>
  <p:slideViewPr>
    <p:cSldViewPr>
      <p:cViewPr varScale="1">
        <p:scale>
          <a:sx n="50" d="100"/>
          <a:sy n="50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3FA6AB-7B83-41AE-A4F1-AF7B2CCE684E}" type="datetimeFigureOut">
              <a:rPr lang="en-US"/>
              <a:pPr>
                <a:defRPr/>
              </a:pPr>
              <a:t>3/13/2013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409869-AF38-48E8-A992-2A60F130D8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483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1845C3-FBC9-4245-B6BC-1D95A551AAA8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1DC04D-65AD-4A32-A1B3-D94EBD7223B4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77FDA3-297A-4313-BF49-17796B7F57D1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26D218-0F1E-4A2A-95A9-3E813177B645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Schematic representation of the Ant pit and the organs that this may effect.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CB15F8-814A-4C00-84BF-344E9964A1C2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3A6BE7-0810-41EB-A960-85168533DD00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B5391A-1D72-45F8-9785-ECA910EA3564}" type="slidenum">
              <a:rPr lang="en-GB" smtClean="0"/>
              <a:pPr eaLnBrk="1" hangingPunct="1"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B667D1-D690-4815-AD71-8B5422F9A42A}" type="slidenum">
              <a:rPr lang="en-GB" smtClean="0"/>
              <a:pPr eaLnBrk="1" hangingPunct="1"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B868AC-5753-4E54-86AF-8FF8A35E089F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Kidneys-ethyropoeitin, renin, 1,25 Vitamin D. Leptin important for BW regulation.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F6FB67-E858-4A6A-BFDD-D9422F4024DD}" type="slidenum">
              <a:rPr lang="en-GB" smtClean="0"/>
              <a:pPr eaLnBrk="1" hangingPunct="1"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A79709-DFD0-485B-9D56-B200488980FD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28BF3E-5D3F-430B-B3DD-F7D1FBE8DC02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4584E7-BEF5-4E25-9417-A35C11F2135F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D7BF71-923E-4F36-9A45-36AB631607EC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Schematic representation of production of ACTH adrenocorticotrpic hormone 39 aa produced in …. Syn as a prohormone …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5A6197-A393-4DA7-A019-0C0D8B3FE838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Specific mRNA dictated by sp gene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B83546-C536-41AE-A36F-C3D8C7A8785D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DNA to mRNA –transcription.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25E062-CDC7-4199-AA29-BC039D143725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79CCF9-F444-4E97-9533-29F94BE7A276}" type="slidenum">
              <a:rPr lang="en-GB" smtClean="0"/>
              <a:pPr eaLnBrk="1" hangingPunct="1"/>
              <a:t>25</a:t>
            </a:fld>
            <a:endParaRPr lang="en-GB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012999-ACF1-46F0-A968-0519F8D1C0AA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85E14B-B1A0-4898-8DC5-64B61EF201F2}" type="slidenum">
              <a:rPr lang="en-GB" smtClean="0"/>
              <a:pPr eaLnBrk="1" hangingPunct="1"/>
              <a:t>27</a:t>
            </a:fld>
            <a:endParaRPr lang="en-GB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E950F1-7AEF-4066-8DA8-8599A3906EBD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895AFA-DDEF-446F-896F-1FC42A804441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St AR-steriodogenic acute reg protien mediates transfer of chol from outer to inner mitochondrial membrane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6F6BBC-BFB6-43F2-8EA4-0827F0D9D6EF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51351AE-2D97-4873-98B4-D36BB4C416A3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F56415-6622-4B27-9E9B-2EC557CF092E}" type="slidenum">
              <a:rPr lang="en-GB" smtClean="0"/>
              <a:pPr eaLnBrk="1" hangingPunct="1"/>
              <a:t>31</a:t>
            </a:fld>
            <a:endParaRPr lang="en-GB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71183F-A6BB-425E-B24B-71C826E4A184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6C4930-4DD0-4B29-AF1C-C12ACD5596EE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Resemble intracellular receptor proteins in their specificity</a:t>
            </a:r>
          </a:p>
          <a:p>
            <a:r>
              <a:rPr lang="en-GB" smtClean="0"/>
              <a:t>And characteristics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7089E1-E126-4A91-B2ED-085E37211FE6}" type="slidenum">
              <a:rPr lang="en-US" smtClean="0"/>
              <a:pPr eaLnBrk="1" hangingPunct="1"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EF706D-5999-4E29-B466-6533E4A5AA91}" type="slidenum">
              <a:rPr lang="en-GB" smtClean="0"/>
              <a:pPr eaLnBrk="1" hangingPunct="1"/>
              <a:t>35</a:t>
            </a:fld>
            <a:endParaRPr lang="en-GB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4D3CDD-762F-457C-8466-03AC282F9821}" type="slidenum">
              <a:rPr lang="en-GB" smtClean="0"/>
              <a:pPr eaLnBrk="1" hangingPunct="1"/>
              <a:t>36</a:t>
            </a:fld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86AC52-07F5-43D7-B7CC-F682FB9673DA}" type="slidenum">
              <a:rPr lang="en-GB" smtClean="0"/>
              <a:pPr eaLnBrk="1" hangingPunct="1"/>
              <a:t>37</a:t>
            </a:fld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DED383-50EC-4354-A926-6190CF93F1D7}" type="slidenum">
              <a:rPr lang="en-GB" smtClean="0"/>
              <a:pPr eaLnBrk="1" hangingPunct="1"/>
              <a:t>38</a:t>
            </a:fld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F24860-2E02-469A-856C-8BA61B880D57}" type="slidenum">
              <a:rPr lang="en-GB" smtClean="0"/>
              <a:pPr eaLnBrk="1" hangingPunct="1"/>
              <a:t>39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7D15EE-12E5-4B34-9B7B-50C43EA378B0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97EA30-3F3F-43D0-9D13-7A9D30811062}" type="slidenum">
              <a:rPr lang="en-GB" smtClean="0"/>
              <a:pPr eaLnBrk="1" hangingPunct="1"/>
              <a:t>40</a:t>
            </a:fld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298755-BDBB-4FEB-AF0D-2B262571E0EF}" type="slidenum">
              <a:rPr lang="en-GB" smtClean="0"/>
              <a:pPr eaLnBrk="1" hangingPunct="1"/>
              <a:t>41</a:t>
            </a:fld>
            <a:endParaRPr lang="en-GB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2679C8-B716-483F-8E4B-32D0A55656D5}" type="slidenum">
              <a:rPr lang="en-GB" smtClean="0"/>
              <a:pPr eaLnBrk="1" hangingPunct="1"/>
              <a:t>42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325C03-42AF-4969-BD9C-0747E9AA4B31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397F6D-95BF-4BB3-93F4-BDBE7077EF24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112F0E-10D4-4B4A-9086-712CD3965AA5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Schematic representation of Endocrine system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E6A1D5-4ADC-4CA5-8815-EA6D5E8258AB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F1814D-EB37-42C6-8CA7-3FF9F1F44123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6105-7346-4D5D-B290-9CBF2F1F9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6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989E-D8C9-46E6-84AD-4927D982E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5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8050-E9CA-4EC9-8395-0D44AD5606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866C-722D-4DCE-A275-3B01A810EA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6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B4197-0DAB-4E5D-B0AE-4B3C31AD35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6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7F98A-01A2-4A59-BD1A-04369BBE32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5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DAE1-1986-45C6-A99A-61C15AFA0D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27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2822-6D73-4FDD-BBCD-95725911A8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5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E57D-AE6D-49A1-B709-2385FFFA19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8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2DDF-7E08-4174-AC3E-8733C2164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5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0976-7E6C-4435-A19D-8E0FFB02F2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5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CDB322-667B-488B-B631-68265B9B5F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94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sz="360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69925" y="446088"/>
            <a:ext cx="3698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b="1">
                <a:solidFill>
                  <a:srgbClr val="FFFFFF"/>
                </a:solidFill>
              </a:rPr>
              <a:t>IMPERIAL COLLEGE</a:t>
            </a:r>
          </a:p>
          <a:p>
            <a:r>
              <a:rPr lang="en-GB" sz="2800" b="1">
                <a:solidFill>
                  <a:schemeClr val="accent2"/>
                </a:solidFill>
              </a:rPr>
              <a:t>LONDON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886535" y="2059394"/>
            <a:ext cx="7370929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</a:rPr>
              <a:t>GE</a:t>
            </a:r>
          </a:p>
          <a:p>
            <a:pPr algn="ctr" eaLnBrk="0" hangingPunct="0">
              <a:defRPr/>
            </a:pPr>
            <a:endParaRPr lang="en-GB" sz="3200" dirty="0">
              <a:solidFill>
                <a:schemeClr val="bg2">
                  <a:lumMod val="75000"/>
                </a:schemeClr>
              </a:solidFill>
            </a:endParaRPr>
          </a:p>
          <a:p>
            <a:pPr algn="ctr" eaLnBrk="0" hangingPunct="0">
              <a:defRPr/>
            </a:pPr>
            <a:r>
              <a:rPr lang="en-GB" sz="4400" dirty="0">
                <a:solidFill>
                  <a:schemeClr val="bg2">
                    <a:lumMod val="75000"/>
                  </a:schemeClr>
                </a:solidFill>
              </a:rPr>
              <a:t>Overview of Endocrinology 1</a:t>
            </a:r>
          </a:p>
          <a:p>
            <a:pPr algn="ctr" eaLnBrk="0" hangingPunct="0">
              <a:defRPr/>
            </a:pPr>
            <a:endParaRPr lang="en-GB" sz="3200" dirty="0" smtClean="0">
              <a:solidFill>
                <a:srgbClr val="FFFFFF"/>
              </a:solidFill>
            </a:endParaRPr>
          </a:p>
          <a:p>
            <a:pPr algn="ctr" eaLnBrk="0" hangingPunct="0">
              <a:defRPr/>
            </a:pPr>
            <a:r>
              <a:rPr lang="en-GB" sz="3200" dirty="0" smtClean="0">
                <a:solidFill>
                  <a:srgbClr val="FFFFFF"/>
                </a:solidFill>
              </a:rPr>
              <a:t>Dr </a:t>
            </a:r>
            <a:r>
              <a:rPr lang="en-GB" sz="3200" dirty="0">
                <a:solidFill>
                  <a:srgbClr val="FFFFFF"/>
                </a:solidFill>
              </a:rPr>
              <a:t>Jeannie Todd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16275" y="307975"/>
            <a:ext cx="3382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2">
                    <a:lumMod val="75000"/>
                  </a:schemeClr>
                </a:solidFill>
              </a:rPr>
              <a:t>ENDOCRINE SYSTEM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1500188"/>
            <a:ext cx="9001125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GB" sz="2400" b="1" dirty="0"/>
              <a:t>Composed of several glands located at different areas of the body</a:t>
            </a:r>
          </a:p>
          <a:p>
            <a:pPr marL="342900" indent="-342900">
              <a:buFontTx/>
              <a:buAutoNum type="arabicPeriod"/>
              <a:defRPr/>
            </a:pPr>
            <a:endParaRPr lang="en-GB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400" b="1" dirty="0"/>
              <a:t>These glands produce  hormones with different function</a:t>
            </a:r>
          </a:p>
          <a:p>
            <a:pPr marL="342900" indent="-342900">
              <a:buFontTx/>
              <a:buAutoNum type="arabicPeriod"/>
              <a:defRPr/>
            </a:pPr>
            <a:endParaRPr lang="en-GB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400" b="1" dirty="0"/>
              <a:t>Major  morphological feature if that they are ductless –release </a:t>
            </a:r>
            <a:r>
              <a:rPr lang="en-GB" sz="2400" b="1" dirty="0"/>
              <a:t>hormones directly </a:t>
            </a:r>
            <a:r>
              <a:rPr lang="en-GB" sz="2400" b="1" dirty="0"/>
              <a:t>into blood stream</a:t>
            </a:r>
          </a:p>
          <a:p>
            <a:pPr marL="342900" indent="-342900">
              <a:buFontTx/>
              <a:buAutoNum type="arabicPeriod"/>
              <a:defRPr/>
            </a:pPr>
            <a:endParaRPr lang="en-GB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400" b="1" dirty="0"/>
              <a:t>Endocrine glands richly </a:t>
            </a:r>
            <a:r>
              <a:rPr lang="en-GB" sz="2400" b="1" dirty="0" err="1"/>
              <a:t>vascularized</a:t>
            </a:r>
            <a:r>
              <a:rPr lang="en-GB" sz="2400" b="1" dirty="0"/>
              <a:t> to allow efficient delivery </a:t>
            </a:r>
            <a:r>
              <a:rPr lang="en-GB" sz="2400" b="1" dirty="0"/>
              <a:t> of these hormones into </a:t>
            </a:r>
            <a:r>
              <a:rPr lang="en-GB" sz="2400" b="1" dirty="0"/>
              <a:t>circulation</a:t>
            </a:r>
          </a:p>
          <a:p>
            <a:pPr marL="342900" indent="-342900">
              <a:buFontTx/>
              <a:buAutoNum type="arabicPeriod"/>
              <a:defRPr/>
            </a:pPr>
            <a:endParaRPr lang="en-GB" sz="2400" b="1" dirty="0"/>
          </a:p>
          <a:p>
            <a:pPr marL="342900" indent="-342900">
              <a:buFontTx/>
              <a:buAutoNum type="arabicPeriod"/>
              <a:defRPr/>
            </a:pPr>
            <a:endParaRPr lang="en-GB" sz="2400" b="1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endParaRPr lang="en-GB" sz="2000" dirty="0"/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endParaRPr lang="en-GB" dirty="0"/>
          </a:p>
          <a:p>
            <a:pPr marL="342900" indent="-342900">
              <a:buFontTx/>
              <a:buAutoNum type="arabicPeriod"/>
              <a:defRPr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3886200" y="2895600"/>
            <a:ext cx="1447800" cy="20574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495800" y="28194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 rot="-801039">
            <a:off x="4876800" y="4876800"/>
            <a:ext cx="1524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 rot="562426">
            <a:off x="4191000" y="4876800"/>
            <a:ext cx="1524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5029200" y="6248400"/>
            <a:ext cx="381000" cy="762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3810000" y="6248400"/>
            <a:ext cx="457200" cy="762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 rot="-1587885">
            <a:off x="5181600" y="2895600"/>
            <a:ext cx="1524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 rot="2290302">
            <a:off x="4105275" y="2917825"/>
            <a:ext cx="1524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 rot="2318730" flipV="1">
            <a:off x="3276600" y="3200400"/>
            <a:ext cx="827088" cy="14287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3" name="Freeform 20"/>
          <p:cNvSpPr>
            <a:spLocks/>
          </p:cNvSpPr>
          <p:nvPr/>
        </p:nvSpPr>
        <p:spPr bwMode="auto">
          <a:xfrm>
            <a:off x="4191000" y="4191000"/>
            <a:ext cx="165100" cy="304800"/>
          </a:xfrm>
          <a:custGeom>
            <a:avLst/>
            <a:gdLst>
              <a:gd name="T0" fmla="*/ 2147483647 w 152"/>
              <a:gd name="T1" fmla="*/ 2147483647 h 224"/>
              <a:gd name="T2" fmla="*/ 2147483647 w 152"/>
              <a:gd name="T3" fmla="*/ 2147483647 h 224"/>
              <a:gd name="T4" fmla="*/ 2147483647 w 152"/>
              <a:gd name="T5" fmla="*/ 2147483647 h 224"/>
              <a:gd name="T6" fmla="*/ 0 w 152"/>
              <a:gd name="T7" fmla="*/ 2147483647 h 224"/>
              <a:gd name="T8" fmla="*/ 2147483647 w 152"/>
              <a:gd name="T9" fmla="*/ 2147483647 h 224"/>
              <a:gd name="T10" fmla="*/ 2147483647 w 152"/>
              <a:gd name="T11" fmla="*/ 2147483647 h 224"/>
              <a:gd name="T12" fmla="*/ 2147483647 w 152"/>
              <a:gd name="T13" fmla="*/ 2147483647 h 2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2"/>
              <a:gd name="T22" fmla="*/ 0 h 224"/>
              <a:gd name="T23" fmla="*/ 152 w 152"/>
              <a:gd name="T24" fmla="*/ 224 h 2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2" h="224">
                <a:moveTo>
                  <a:pt x="96" y="112"/>
                </a:moveTo>
                <a:cubicBezTo>
                  <a:pt x="104" y="80"/>
                  <a:pt x="152" y="32"/>
                  <a:pt x="144" y="16"/>
                </a:cubicBezTo>
                <a:cubicBezTo>
                  <a:pt x="136" y="0"/>
                  <a:pt x="72" y="0"/>
                  <a:pt x="48" y="16"/>
                </a:cubicBezTo>
                <a:cubicBezTo>
                  <a:pt x="24" y="32"/>
                  <a:pt x="0" y="80"/>
                  <a:pt x="0" y="112"/>
                </a:cubicBezTo>
                <a:cubicBezTo>
                  <a:pt x="0" y="144"/>
                  <a:pt x="32" y="192"/>
                  <a:pt x="48" y="208"/>
                </a:cubicBezTo>
                <a:cubicBezTo>
                  <a:pt x="64" y="224"/>
                  <a:pt x="88" y="224"/>
                  <a:pt x="96" y="208"/>
                </a:cubicBezTo>
                <a:cubicBezTo>
                  <a:pt x="104" y="192"/>
                  <a:pt x="88" y="144"/>
                  <a:pt x="96" y="112"/>
                </a:cubicBez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4" name="Freeform 21"/>
          <p:cNvSpPr>
            <a:spLocks/>
          </p:cNvSpPr>
          <p:nvPr/>
        </p:nvSpPr>
        <p:spPr bwMode="auto">
          <a:xfrm rot="9305790">
            <a:off x="4902200" y="4032250"/>
            <a:ext cx="165100" cy="304800"/>
          </a:xfrm>
          <a:custGeom>
            <a:avLst/>
            <a:gdLst>
              <a:gd name="T0" fmla="*/ 2147483647 w 152"/>
              <a:gd name="T1" fmla="*/ 2147483647 h 224"/>
              <a:gd name="T2" fmla="*/ 2147483647 w 152"/>
              <a:gd name="T3" fmla="*/ 2147483647 h 224"/>
              <a:gd name="T4" fmla="*/ 2147483647 w 152"/>
              <a:gd name="T5" fmla="*/ 2147483647 h 224"/>
              <a:gd name="T6" fmla="*/ 0 w 152"/>
              <a:gd name="T7" fmla="*/ 2147483647 h 224"/>
              <a:gd name="T8" fmla="*/ 2147483647 w 152"/>
              <a:gd name="T9" fmla="*/ 2147483647 h 224"/>
              <a:gd name="T10" fmla="*/ 2147483647 w 152"/>
              <a:gd name="T11" fmla="*/ 2147483647 h 224"/>
              <a:gd name="T12" fmla="*/ 2147483647 w 152"/>
              <a:gd name="T13" fmla="*/ 2147483647 h 2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2"/>
              <a:gd name="T22" fmla="*/ 0 h 224"/>
              <a:gd name="T23" fmla="*/ 152 w 152"/>
              <a:gd name="T24" fmla="*/ 224 h 2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2" h="224">
                <a:moveTo>
                  <a:pt x="96" y="112"/>
                </a:moveTo>
                <a:cubicBezTo>
                  <a:pt x="104" y="80"/>
                  <a:pt x="152" y="32"/>
                  <a:pt x="144" y="16"/>
                </a:cubicBezTo>
                <a:cubicBezTo>
                  <a:pt x="136" y="0"/>
                  <a:pt x="72" y="0"/>
                  <a:pt x="48" y="16"/>
                </a:cubicBezTo>
                <a:cubicBezTo>
                  <a:pt x="24" y="32"/>
                  <a:pt x="0" y="80"/>
                  <a:pt x="0" y="112"/>
                </a:cubicBezTo>
                <a:cubicBezTo>
                  <a:pt x="0" y="144"/>
                  <a:pt x="32" y="192"/>
                  <a:pt x="48" y="208"/>
                </a:cubicBezTo>
                <a:cubicBezTo>
                  <a:pt x="64" y="224"/>
                  <a:pt x="88" y="224"/>
                  <a:pt x="96" y="208"/>
                </a:cubicBezTo>
                <a:cubicBezTo>
                  <a:pt x="104" y="192"/>
                  <a:pt x="88" y="144"/>
                  <a:pt x="96" y="112"/>
                </a:cubicBez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5" name="Oval 23"/>
          <p:cNvSpPr>
            <a:spLocks noChangeArrowheads="1"/>
          </p:cNvSpPr>
          <p:nvPr/>
        </p:nvSpPr>
        <p:spPr bwMode="auto">
          <a:xfrm>
            <a:off x="4953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3566" name="Group 70"/>
          <p:cNvGrpSpPr>
            <a:grpSpLocks/>
          </p:cNvGrpSpPr>
          <p:nvPr/>
        </p:nvGrpSpPr>
        <p:grpSpPr bwMode="auto">
          <a:xfrm>
            <a:off x="4495800" y="2311400"/>
            <a:ext cx="2927350" cy="736600"/>
            <a:chOff x="2832" y="1456"/>
            <a:chExt cx="1844" cy="464"/>
          </a:xfrm>
        </p:grpSpPr>
        <p:sp>
          <p:nvSpPr>
            <p:cNvPr id="23608" name="Oval 16"/>
            <p:cNvSpPr>
              <a:spLocks noChangeArrowheads="1"/>
            </p:cNvSpPr>
            <p:nvPr/>
          </p:nvSpPr>
          <p:spPr bwMode="auto">
            <a:xfrm>
              <a:off x="2832" y="1776"/>
              <a:ext cx="96" cy="14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609" name="Oval 17"/>
            <p:cNvSpPr>
              <a:spLocks noChangeArrowheads="1"/>
            </p:cNvSpPr>
            <p:nvPr/>
          </p:nvSpPr>
          <p:spPr bwMode="auto">
            <a:xfrm>
              <a:off x="2928" y="1776"/>
              <a:ext cx="96" cy="14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610" name="Group 64"/>
            <p:cNvGrpSpPr>
              <a:grpSpLocks/>
            </p:cNvGrpSpPr>
            <p:nvPr/>
          </p:nvGrpSpPr>
          <p:grpSpPr bwMode="auto">
            <a:xfrm>
              <a:off x="3072" y="1456"/>
              <a:ext cx="1604" cy="368"/>
              <a:chOff x="3072" y="1456"/>
              <a:chExt cx="1604" cy="368"/>
            </a:xfrm>
          </p:grpSpPr>
          <p:sp>
            <p:nvSpPr>
              <p:cNvPr id="23611" name="Text Box 29"/>
              <p:cNvSpPr txBox="1">
                <a:spLocks noChangeArrowheads="1"/>
              </p:cNvSpPr>
              <p:nvPr/>
            </p:nvSpPr>
            <p:spPr bwMode="auto">
              <a:xfrm>
                <a:off x="3552" y="1456"/>
                <a:ext cx="1124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800"/>
                  <a:t>THYROID</a:t>
                </a:r>
              </a:p>
            </p:txBody>
          </p:sp>
          <p:sp>
            <p:nvSpPr>
              <p:cNvPr id="23612" name="Line 34"/>
              <p:cNvSpPr>
                <a:spLocks noChangeShapeType="1"/>
              </p:cNvSpPr>
              <p:nvPr/>
            </p:nvSpPr>
            <p:spPr bwMode="auto">
              <a:xfrm flipH="1">
                <a:off x="3072" y="1680"/>
                <a:ext cx="43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3567" name="AutoShape 40"/>
          <p:cNvSpPr>
            <a:spLocks noChangeArrowheads="1"/>
          </p:cNvSpPr>
          <p:nvPr/>
        </p:nvSpPr>
        <p:spPr bwMode="auto">
          <a:xfrm>
            <a:off x="4191000" y="19050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8" name="Rectangle 4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bg1"/>
          </a:solidFill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3600" smtClean="0">
                <a:solidFill>
                  <a:schemeClr val="accent2"/>
                </a:solidFill>
              </a:rPr>
              <a:t>“CLASSIC” ENDOCRINE GLANDS</a:t>
            </a:r>
          </a:p>
        </p:txBody>
      </p:sp>
      <p:grpSp>
        <p:nvGrpSpPr>
          <p:cNvPr id="23569" name="Group 71"/>
          <p:cNvGrpSpPr>
            <a:grpSpLocks/>
          </p:cNvGrpSpPr>
          <p:nvPr/>
        </p:nvGrpSpPr>
        <p:grpSpPr bwMode="auto">
          <a:xfrm>
            <a:off x="990600" y="2311400"/>
            <a:ext cx="3810000" cy="736600"/>
            <a:chOff x="624" y="1456"/>
            <a:chExt cx="2400" cy="464"/>
          </a:xfrm>
        </p:grpSpPr>
        <p:sp>
          <p:nvSpPr>
            <p:cNvPr id="23600" name="Oval 44"/>
            <p:cNvSpPr>
              <a:spLocks noChangeArrowheads="1"/>
            </p:cNvSpPr>
            <p:nvPr/>
          </p:nvSpPr>
          <p:spPr bwMode="auto">
            <a:xfrm>
              <a:off x="2976" y="1776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601" name="Oval 45"/>
            <p:cNvSpPr>
              <a:spLocks noChangeArrowheads="1"/>
            </p:cNvSpPr>
            <p:nvPr/>
          </p:nvSpPr>
          <p:spPr bwMode="auto">
            <a:xfrm>
              <a:off x="2832" y="1776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602" name="Oval 46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603" name="Oval 48"/>
            <p:cNvSpPr>
              <a:spLocks noChangeArrowheads="1"/>
            </p:cNvSpPr>
            <p:nvPr/>
          </p:nvSpPr>
          <p:spPr bwMode="auto">
            <a:xfrm>
              <a:off x="2928" y="1872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604" name="Group 66"/>
            <p:cNvGrpSpPr>
              <a:grpSpLocks/>
            </p:cNvGrpSpPr>
            <p:nvPr/>
          </p:nvGrpSpPr>
          <p:grpSpPr bwMode="auto">
            <a:xfrm>
              <a:off x="624" y="1456"/>
              <a:ext cx="2208" cy="416"/>
              <a:chOff x="624" y="1456"/>
              <a:chExt cx="2208" cy="416"/>
            </a:xfrm>
          </p:grpSpPr>
          <p:sp>
            <p:nvSpPr>
              <p:cNvPr id="23605" name="Line 49"/>
              <p:cNvSpPr>
                <a:spLocks noChangeShapeType="1"/>
              </p:cNvSpPr>
              <p:nvPr/>
            </p:nvSpPr>
            <p:spPr bwMode="auto">
              <a:xfrm>
                <a:off x="2472" y="1706"/>
                <a:ext cx="360" cy="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606" name="Line 50"/>
              <p:cNvSpPr>
                <a:spLocks noChangeShapeType="1"/>
              </p:cNvSpPr>
              <p:nvPr/>
            </p:nvSpPr>
            <p:spPr bwMode="auto">
              <a:xfrm>
                <a:off x="2381" y="1706"/>
                <a:ext cx="451" cy="1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607" name="Text Box 51"/>
              <p:cNvSpPr txBox="1">
                <a:spLocks noChangeArrowheads="1"/>
              </p:cNvSpPr>
              <p:nvPr/>
            </p:nvSpPr>
            <p:spPr bwMode="auto">
              <a:xfrm>
                <a:off x="624" y="1456"/>
                <a:ext cx="1882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800"/>
                  <a:t>PARATHYROIDS</a:t>
                </a:r>
              </a:p>
            </p:txBody>
          </p:sp>
        </p:grpSp>
      </p:grpSp>
      <p:sp>
        <p:nvSpPr>
          <p:cNvPr id="23570" name="Oval 52"/>
          <p:cNvSpPr>
            <a:spLocks noChangeArrowheads="1"/>
          </p:cNvSpPr>
          <p:nvPr/>
        </p:nvSpPr>
        <p:spPr bwMode="auto">
          <a:xfrm>
            <a:off x="4648200" y="2362200"/>
            <a:ext cx="762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71" name="Text Box 54"/>
          <p:cNvSpPr txBox="1">
            <a:spLocks noChangeArrowheads="1"/>
          </p:cNvSpPr>
          <p:nvPr/>
        </p:nvSpPr>
        <p:spPr bwMode="auto">
          <a:xfrm>
            <a:off x="0" y="4076700"/>
            <a:ext cx="3857625" cy="946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/>
              <a:t>(GASTROINTESTINAL</a:t>
            </a:r>
          </a:p>
          <a:p>
            <a:r>
              <a:rPr lang="en-GB" sz="2800"/>
              <a:t>TRACT)</a:t>
            </a:r>
          </a:p>
        </p:txBody>
      </p:sp>
      <p:grpSp>
        <p:nvGrpSpPr>
          <p:cNvPr id="23572" name="Group 67"/>
          <p:cNvGrpSpPr>
            <a:grpSpLocks/>
          </p:cNvGrpSpPr>
          <p:nvPr/>
        </p:nvGrpSpPr>
        <p:grpSpPr bwMode="auto">
          <a:xfrm>
            <a:off x="1908175" y="4419600"/>
            <a:ext cx="2816225" cy="1184275"/>
            <a:chOff x="1202" y="2784"/>
            <a:chExt cx="1774" cy="746"/>
          </a:xfrm>
        </p:grpSpPr>
        <p:sp>
          <p:nvSpPr>
            <p:cNvPr id="23594" name="Oval 24"/>
            <p:cNvSpPr>
              <a:spLocks noChangeArrowheads="1"/>
            </p:cNvSpPr>
            <p:nvPr/>
          </p:nvSpPr>
          <p:spPr bwMode="auto">
            <a:xfrm>
              <a:off x="2880" y="2784"/>
              <a:ext cx="96" cy="14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95" name="Oval 25"/>
            <p:cNvSpPr>
              <a:spLocks noChangeArrowheads="1"/>
            </p:cNvSpPr>
            <p:nvPr/>
          </p:nvSpPr>
          <p:spPr bwMode="auto">
            <a:xfrm>
              <a:off x="2784" y="2784"/>
              <a:ext cx="96" cy="14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596" name="Group 61"/>
            <p:cNvGrpSpPr>
              <a:grpSpLocks/>
            </p:cNvGrpSpPr>
            <p:nvPr/>
          </p:nvGrpSpPr>
          <p:grpSpPr bwMode="auto">
            <a:xfrm>
              <a:off x="1202" y="2880"/>
              <a:ext cx="1582" cy="650"/>
              <a:chOff x="1202" y="2880"/>
              <a:chExt cx="1582" cy="650"/>
            </a:xfrm>
          </p:grpSpPr>
          <p:sp>
            <p:nvSpPr>
              <p:cNvPr id="23597" name="Text Box 26"/>
              <p:cNvSpPr txBox="1">
                <a:spLocks noChangeArrowheads="1"/>
              </p:cNvSpPr>
              <p:nvPr/>
            </p:nvSpPr>
            <p:spPr bwMode="auto">
              <a:xfrm>
                <a:off x="1202" y="3203"/>
                <a:ext cx="1086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800"/>
                  <a:t>GONADS</a:t>
                </a:r>
              </a:p>
            </p:txBody>
          </p:sp>
          <p:sp>
            <p:nvSpPr>
              <p:cNvPr id="23598" name="Line 38"/>
              <p:cNvSpPr>
                <a:spLocks noChangeShapeType="1"/>
              </p:cNvSpPr>
              <p:nvPr/>
            </p:nvSpPr>
            <p:spPr bwMode="auto">
              <a:xfrm flipV="1">
                <a:off x="2608" y="2880"/>
                <a:ext cx="176" cy="9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9" name="Line 56"/>
              <p:cNvSpPr>
                <a:spLocks noChangeShapeType="1"/>
              </p:cNvSpPr>
              <p:nvPr/>
            </p:nvSpPr>
            <p:spPr bwMode="auto">
              <a:xfrm flipH="1">
                <a:off x="2018" y="2976"/>
                <a:ext cx="590" cy="2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3573" name="Group 69"/>
          <p:cNvGrpSpPr>
            <a:grpSpLocks/>
          </p:cNvGrpSpPr>
          <p:nvPr/>
        </p:nvGrpSpPr>
        <p:grpSpPr bwMode="auto">
          <a:xfrm>
            <a:off x="1331913" y="3357563"/>
            <a:ext cx="3603625" cy="833437"/>
            <a:chOff x="839" y="2115"/>
            <a:chExt cx="2270" cy="525"/>
          </a:xfrm>
        </p:grpSpPr>
        <p:sp>
          <p:nvSpPr>
            <p:cNvPr id="23586" name="Oval 22"/>
            <p:cNvSpPr>
              <a:spLocks noChangeArrowheads="1"/>
            </p:cNvSpPr>
            <p:nvPr/>
          </p:nvSpPr>
          <p:spPr bwMode="auto">
            <a:xfrm>
              <a:off x="2688" y="2592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7" name="Oval 55"/>
            <p:cNvSpPr>
              <a:spLocks noChangeArrowheads="1"/>
            </p:cNvSpPr>
            <p:nvPr/>
          </p:nvSpPr>
          <p:spPr bwMode="auto">
            <a:xfrm>
              <a:off x="3061" y="2523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588" name="Group 63"/>
            <p:cNvGrpSpPr>
              <a:grpSpLocks/>
            </p:cNvGrpSpPr>
            <p:nvPr/>
          </p:nvGrpSpPr>
          <p:grpSpPr bwMode="auto">
            <a:xfrm>
              <a:off x="839" y="2115"/>
              <a:ext cx="2222" cy="499"/>
              <a:chOff x="839" y="2115"/>
              <a:chExt cx="2222" cy="499"/>
            </a:xfrm>
          </p:grpSpPr>
          <p:sp>
            <p:nvSpPr>
              <p:cNvPr id="23589" name="Text Box 27"/>
              <p:cNvSpPr txBox="1">
                <a:spLocks noChangeArrowheads="1"/>
              </p:cNvSpPr>
              <p:nvPr/>
            </p:nvSpPr>
            <p:spPr bwMode="auto">
              <a:xfrm>
                <a:off x="839" y="2115"/>
                <a:ext cx="1323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800"/>
                  <a:t>ADRENALS</a:t>
                </a:r>
              </a:p>
            </p:txBody>
          </p:sp>
          <p:sp>
            <p:nvSpPr>
              <p:cNvPr id="23590" name="Line 35"/>
              <p:cNvSpPr>
                <a:spLocks noChangeShapeType="1"/>
              </p:cNvSpPr>
              <p:nvPr/>
            </p:nvSpPr>
            <p:spPr bwMode="auto">
              <a:xfrm>
                <a:off x="2336" y="2523"/>
                <a:ext cx="317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1" name="Line 36"/>
              <p:cNvSpPr>
                <a:spLocks noChangeShapeType="1"/>
              </p:cNvSpPr>
              <p:nvPr/>
            </p:nvSpPr>
            <p:spPr bwMode="auto">
              <a:xfrm>
                <a:off x="2472" y="2478"/>
                <a:ext cx="589" cy="4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2" name="Line 57"/>
              <p:cNvSpPr>
                <a:spLocks noChangeShapeType="1"/>
              </p:cNvSpPr>
              <p:nvPr/>
            </p:nvSpPr>
            <p:spPr bwMode="auto">
              <a:xfrm flipH="1" flipV="1">
                <a:off x="1927" y="2432"/>
                <a:ext cx="545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93" name="Line 58"/>
              <p:cNvSpPr>
                <a:spLocks noChangeShapeType="1"/>
              </p:cNvSpPr>
              <p:nvPr/>
            </p:nvSpPr>
            <p:spPr bwMode="auto">
              <a:xfrm flipH="1" flipV="1">
                <a:off x="1927" y="2432"/>
                <a:ext cx="545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3574" name="Group 72"/>
          <p:cNvGrpSpPr>
            <a:grpSpLocks/>
          </p:cNvGrpSpPr>
          <p:nvPr/>
        </p:nvGrpSpPr>
        <p:grpSpPr bwMode="auto">
          <a:xfrm>
            <a:off x="1676400" y="1625600"/>
            <a:ext cx="3043238" cy="519113"/>
            <a:chOff x="1056" y="1024"/>
            <a:chExt cx="1917" cy="327"/>
          </a:xfrm>
        </p:grpSpPr>
        <p:sp>
          <p:nvSpPr>
            <p:cNvPr id="23581" name="Oval 41"/>
            <p:cNvSpPr>
              <a:spLocks noChangeArrowheads="1"/>
            </p:cNvSpPr>
            <p:nvPr/>
          </p:nvSpPr>
          <p:spPr bwMode="auto">
            <a:xfrm>
              <a:off x="2925" y="1298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582" name="Group 65"/>
            <p:cNvGrpSpPr>
              <a:grpSpLocks/>
            </p:cNvGrpSpPr>
            <p:nvPr/>
          </p:nvGrpSpPr>
          <p:grpSpPr bwMode="auto">
            <a:xfrm>
              <a:off x="1056" y="1024"/>
              <a:ext cx="1869" cy="327"/>
              <a:chOff x="1056" y="1024"/>
              <a:chExt cx="1869" cy="327"/>
            </a:xfrm>
          </p:grpSpPr>
          <p:sp>
            <p:nvSpPr>
              <p:cNvPr id="23583" name="Text Box 31"/>
              <p:cNvSpPr txBox="1">
                <a:spLocks noChangeArrowheads="1"/>
              </p:cNvSpPr>
              <p:nvPr/>
            </p:nvSpPr>
            <p:spPr bwMode="auto">
              <a:xfrm>
                <a:off x="1056" y="1024"/>
                <a:ext cx="1285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800"/>
                  <a:t>PITUITARY</a:t>
                </a:r>
              </a:p>
            </p:txBody>
          </p:sp>
          <p:sp>
            <p:nvSpPr>
              <p:cNvPr id="23584" name="Line 42"/>
              <p:cNvSpPr>
                <a:spLocks noChangeShapeType="1"/>
              </p:cNvSpPr>
              <p:nvPr/>
            </p:nvSpPr>
            <p:spPr bwMode="auto">
              <a:xfrm>
                <a:off x="2744" y="1298"/>
                <a:ext cx="181" cy="4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85" name="Line 59"/>
              <p:cNvSpPr>
                <a:spLocks noChangeShapeType="1"/>
              </p:cNvSpPr>
              <p:nvPr/>
            </p:nvSpPr>
            <p:spPr bwMode="auto">
              <a:xfrm flipH="1" flipV="1">
                <a:off x="2290" y="1207"/>
                <a:ext cx="454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3575" name="Group 68"/>
          <p:cNvGrpSpPr>
            <a:grpSpLocks/>
          </p:cNvGrpSpPr>
          <p:nvPr/>
        </p:nvGrpSpPr>
        <p:grpSpPr bwMode="auto">
          <a:xfrm>
            <a:off x="4495800" y="3357563"/>
            <a:ext cx="3654425" cy="604837"/>
            <a:chOff x="2832" y="2115"/>
            <a:chExt cx="2302" cy="381"/>
          </a:xfrm>
        </p:grpSpPr>
        <p:sp>
          <p:nvSpPr>
            <p:cNvPr id="23576" name="Freeform 18"/>
            <p:cNvSpPr>
              <a:spLocks/>
            </p:cNvSpPr>
            <p:nvPr/>
          </p:nvSpPr>
          <p:spPr bwMode="auto">
            <a:xfrm>
              <a:off x="2832" y="2336"/>
              <a:ext cx="240" cy="160"/>
            </a:xfrm>
            <a:custGeom>
              <a:avLst/>
              <a:gdLst>
                <a:gd name="T0" fmla="*/ 192 w 240"/>
                <a:gd name="T1" fmla="*/ 16 h 160"/>
                <a:gd name="T2" fmla="*/ 144 w 240"/>
                <a:gd name="T3" fmla="*/ 16 h 160"/>
                <a:gd name="T4" fmla="*/ 48 w 240"/>
                <a:gd name="T5" fmla="*/ 16 h 160"/>
                <a:gd name="T6" fmla="*/ 0 w 240"/>
                <a:gd name="T7" fmla="*/ 112 h 160"/>
                <a:gd name="T8" fmla="*/ 48 w 240"/>
                <a:gd name="T9" fmla="*/ 160 h 160"/>
                <a:gd name="T10" fmla="*/ 48 w 240"/>
                <a:gd name="T11" fmla="*/ 112 h 160"/>
                <a:gd name="T12" fmla="*/ 96 w 240"/>
                <a:gd name="T13" fmla="*/ 64 h 160"/>
                <a:gd name="T14" fmla="*/ 192 w 240"/>
                <a:gd name="T15" fmla="*/ 64 h 160"/>
                <a:gd name="T16" fmla="*/ 240 w 240"/>
                <a:gd name="T17" fmla="*/ 16 h 160"/>
                <a:gd name="T18" fmla="*/ 192 w 240"/>
                <a:gd name="T19" fmla="*/ 16 h 1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0"/>
                <a:gd name="T31" fmla="*/ 0 h 160"/>
                <a:gd name="T32" fmla="*/ 240 w 240"/>
                <a:gd name="T33" fmla="*/ 160 h 1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0" h="160">
                  <a:moveTo>
                    <a:pt x="192" y="16"/>
                  </a:moveTo>
                  <a:cubicBezTo>
                    <a:pt x="176" y="16"/>
                    <a:pt x="168" y="16"/>
                    <a:pt x="144" y="16"/>
                  </a:cubicBezTo>
                  <a:cubicBezTo>
                    <a:pt x="120" y="16"/>
                    <a:pt x="72" y="0"/>
                    <a:pt x="48" y="16"/>
                  </a:cubicBezTo>
                  <a:cubicBezTo>
                    <a:pt x="24" y="32"/>
                    <a:pt x="0" y="88"/>
                    <a:pt x="0" y="112"/>
                  </a:cubicBezTo>
                  <a:cubicBezTo>
                    <a:pt x="0" y="136"/>
                    <a:pt x="40" y="160"/>
                    <a:pt x="48" y="160"/>
                  </a:cubicBezTo>
                  <a:cubicBezTo>
                    <a:pt x="56" y="160"/>
                    <a:pt x="40" y="128"/>
                    <a:pt x="48" y="112"/>
                  </a:cubicBezTo>
                  <a:cubicBezTo>
                    <a:pt x="56" y="96"/>
                    <a:pt x="72" y="72"/>
                    <a:pt x="96" y="64"/>
                  </a:cubicBezTo>
                  <a:cubicBezTo>
                    <a:pt x="120" y="56"/>
                    <a:pt x="168" y="72"/>
                    <a:pt x="192" y="64"/>
                  </a:cubicBezTo>
                  <a:cubicBezTo>
                    <a:pt x="216" y="56"/>
                    <a:pt x="240" y="24"/>
                    <a:pt x="240" y="16"/>
                  </a:cubicBezTo>
                  <a:cubicBezTo>
                    <a:pt x="240" y="8"/>
                    <a:pt x="208" y="16"/>
                    <a:pt x="192" y="16"/>
                  </a:cubicBezTo>
                  <a:close/>
                </a:path>
              </a:pathLst>
            </a:custGeom>
            <a:solidFill>
              <a:srgbClr val="FF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577" name="Group 62"/>
            <p:cNvGrpSpPr>
              <a:grpSpLocks/>
            </p:cNvGrpSpPr>
            <p:nvPr/>
          </p:nvGrpSpPr>
          <p:grpSpPr bwMode="auto">
            <a:xfrm>
              <a:off x="2928" y="2115"/>
              <a:ext cx="2206" cy="327"/>
              <a:chOff x="2928" y="2115"/>
              <a:chExt cx="2206" cy="327"/>
            </a:xfrm>
          </p:grpSpPr>
          <p:sp>
            <p:nvSpPr>
              <p:cNvPr id="23578" name="Text Box 28"/>
              <p:cNvSpPr txBox="1">
                <a:spLocks noChangeArrowheads="1"/>
              </p:cNvSpPr>
              <p:nvPr/>
            </p:nvSpPr>
            <p:spPr bwMode="auto">
              <a:xfrm>
                <a:off x="3787" y="2115"/>
                <a:ext cx="1347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800"/>
                  <a:t>PANCREAS</a:t>
                </a:r>
              </a:p>
            </p:txBody>
          </p:sp>
          <p:sp>
            <p:nvSpPr>
              <p:cNvPr id="23579" name="Line 37"/>
              <p:cNvSpPr>
                <a:spLocks noChangeShapeType="1"/>
              </p:cNvSpPr>
              <p:nvPr/>
            </p:nvSpPr>
            <p:spPr bwMode="auto">
              <a:xfrm flipH="1">
                <a:off x="2928" y="2341"/>
                <a:ext cx="451" cy="59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80" name="Line 60"/>
              <p:cNvSpPr>
                <a:spLocks noChangeShapeType="1"/>
              </p:cNvSpPr>
              <p:nvPr/>
            </p:nvSpPr>
            <p:spPr bwMode="auto">
              <a:xfrm flipV="1">
                <a:off x="3379" y="2296"/>
                <a:ext cx="40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“Classic” Endocrine glands</a:t>
            </a:r>
          </a:p>
        </p:txBody>
      </p:sp>
      <p:pic>
        <p:nvPicPr>
          <p:cNvPr id="24579" name="Picture 2" descr="http://users.rcn.com/jkimball.ma.ultranet/BiologyPages/E/Endocri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628775"/>
            <a:ext cx="4276725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age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3.bp.blogspot.com/-8lB4xxxFRLw/T5Aiia7MVxI/AAAAAAAABsQ/KWdLRlogJic/s1600/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767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4" descr="http://wikis.lib.ncsu.edu/images/0/04/Pit_functio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565400"/>
            <a:ext cx="5753100" cy="390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28625" y="285750"/>
            <a:ext cx="8715375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sz="2400" b="1" i="1">
                <a:solidFill>
                  <a:srgbClr val="FFFF00"/>
                </a:solidFill>
              </a:rPr>
              <a:t>Classical Endocrine glands and their hormones 2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857250"/>
            <a:ext cx="84582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2800" b="1">
                <a:solidFill>
                  <a:srgbClr val="FF0000"/>
                </a:solidFill>
              </a:rPr>
              <a:t>Gland	</a:t>
            </a:r>
            <a:r>
              <a:rPr lang="en-GB" sz="2800" b="1"/>
              <a:t>	</a:t>
            </a:r>
            <a:r>
              <a:rPr lang="en-GB" sz="2800" b="1">
                <a:solidFill>
                  <a:srgbClr val="FF0000"/>
                </a:solidFill>
              </a:rPr>
              <a:t>Hormones secreted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1357299"/>
            <a:ext cx="9144000" cy="704808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400" dirty="0"/>
              <a:t> </a:t>
            </a:r>
            <a:r>
              <a:rPr lang="en-GB" sz="2000" b="1" dirty="0">
                <a:solidFill>
                  <a:srgbClr val="FF66CC"/>
                </a:solidFill>
              </a:rPr>
              <a:t>Thyroid</a:t>
            </a:r>
            <a:r>
              <a:rPr lang="en-GB" sz="2000" b="1" dirty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GB" sz="2000" dirty="0"/>
              <a:t>		 </a:t>
            </a:r>
            <a:r>
              <a:rPr lang="en-GB" sz="2000" dirty="0" err="1"/>
              <a:t>Thyroxine</a:t>
            </a:r>
            <a:r>
              <a:rPr lang="en-GB" sz="2000" dirty="0"/>
              <a:t> (T4), </a:t>
            </a:r>
            <a:r>
              <a:rPr lang="en-GB" sz="2000" dirty="0" err="1"/>
              <a:t>Triiodthyronine</a:t>
            </a:r>
            <a:r>
              <a:rPr lang="en-GB" sz="2000" dirty="0"/>
              <a:t> (T3) 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endParaRPr lang="en-GB" sz="2000" dirty="0"/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endParaRPr lang="en-GB" sz="2000" b="1" dirty="0">
              <a:solidFill>
                <a:srgbClr val="FF66CC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000" b="1" dirty="0">
                <a:solidFill>
                  <a:srgbClr val="FF66CC"/>
                </a:solidFill>
              </a:rPr>
              <a:t>Parathyroid 	</a:t>
            </a:r>
            <a:r>
              <a:rPr lang="en-GB" sz="2000" dirty="0"/>
              <a:t>	 	 </a:t>
            </a:r>
            <a:r>
              <a:rPr lang="en-GB" sz="2000" dirty="0" err="1"/>
              <a:t>Parathyroid</a:t>
            </a:r>
            <a:r>
              <a:rPr lang="en-GB" sz="2000" dirty="0"/>
              <a:t> Hormone (PTH)			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endParaRPr lang="en-GB" sz="2000" b="1" dirty="0">
              <a:solidFill>
                <a:srgbClr val="FF66CC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endParaRPr lang="en-GB" sz="2000" b="1" dirty="0">
              <a:solidFill>
                <a:srgbClr val="FF66CC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000" b="1" dirty="0">
                <a:solidFill>
                  <a:srgbClr val="FF66CC"/>
                </a:solidFill>
              </a:rPr>
              <a:t>Adrenals</a:t>
            </a:r>
          </a:p>
          <a:p>
            <a:pPr lvl="2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000" dirty="0">
                <a:solidFill>
                  <a:srgbClr val="FFFF00"/>
                </a:solidFill>
              </a:rPr>
              <a:t>Medulla</a:t>
            </a:r>
            <a:r>
              <a:rPr lang="en-GB" sz="2000" b="1" dirty="0"/>
              <a:t>		</a:t>
            </a:r>
            <a:r>
              <a:rPr lang="en-GB" sz="2000" dirty="0"/>
              <a:t>Adrenaline</a:t>
            </a:r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sz="2000" dirty="0" err="1"/>
              <a:t>Noradrenaline</a:t>
            </a:r>
            <a:endParaRPr lang="en-GB" sz="2000" dirty="0"/>
          </a:p>
          <a:p>
            <a:pPr lvl="8" eaLnBrk="0" hangingPunct="0">
              <a:spcBef>
                <a:spcPct val="20000"/>
              </a:spcBef>
              <a:defRPr/>
            </a:pPr>
            <a:endParaRPr lang="en-GB" sz="2000" dirty="0"/>
          </a:p>
          <a:p>
            <a:pPr lvl="2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000" dirty="0">
                <a:solidFill>
                  <a:srgbClr val="FFFF00"/>
                </a:solidFill>
              </a:rPr>
              <a:t>Cortex	</a:t>
            </a:r>
            <a:r>
              <a:rPr lang="en-GB" sz="2000" dirty="0"/>
              <a:t>		</a:t>
            </a:r>
            <a:r>
              <a:rPr lang="en-GB" sz="2000" dirty="0" err="1"/>
              <a:t>Cortisol</a:t>
            </a:r>
            <a:endParaRPr lang="en-GB" sz="2000" dirty="0"/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sz="2000" dirty="0" err="1"/>
              <a:t>Aldosterone</a:t>
            </a:r>
            <a:endParaRPr lang="en-GB" sz="2000" dirty="0"/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sz="2000" dirty="0"/>
              <a:t>Androgens-</a:t>
            </a:r>
            <a:r>
              <a:rPr lang="en-GB" sz="2000" dirty="0" err="1"/>
              <a:t>Dehydroepiandrosterone</a:t>
            </a:r>
            <a:r>
              <a:rPr lang="en-GB" sz="2000" dirty="0"/>
              <a:t> (DHEAS)</a:t>
            </a:r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sz="2000" dirty="0"/>
              <a:t> 	     -</a:t>
            </a:r>
            <a:r>
              <a:rPr lang="en-GB" sz="2000" dirty="0" err="1"/>
              <a:t>Androsteniedione</a:t>
            </a:r>
            <a:endParaRPr lang="en-GB" sz="2000" dirty="0"/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sz="2000" dirty="0"/>
              <a:t>	</a:t>
            </a:r>
          </a:p>
          <a:p>
            <a:pPr lvl="8" eaLnBrk="0" hangingPunct="0">
              <a:spcBef>
                <a:spcPct val="20000"/>
              </a:spcBef>
              <a:defRPr/>
            </a:pPr>
            <a:endParaRPr lang="en-GB" sz="2000" dirty="0"/>
          </a:p>
          <a:p>
            <a:pPr lvl="8" eaLnBrk="0" hangingPunct="0">
              <a:spcBef>
                <a:spcPct val="20000"/>
              </a:spcBef>
              <a:defRPr/>
            </a:pPr>
            <a:endParaRPr lang="en-GB" sz="2000" dirty="0"/>
          </a:p>
          <a:p>
            <a:pPr eaLnBrk="0" hangingPunct="0">
              <a:spcBef>
                <a:spcPct val="20000"/>
              </a:spcBef>
              <a:defRPr/>
            </a:pPr>
            <a:r>
              <a:rPr lang="en-GB" sz="2000" dirty="0"/>
              <a:t>	</a:t>
            </a:r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>
            <a:off x="3214688" y="1357313"/>
            <a:ext cx="46037" cy="5643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28625" y="285750"/>
            <a:ext cx="8715375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sz="2400" b="1" i="1">
                <a:solidFill>
                  <a:srgbClr val="FFFF00"/>
                </a:solidFill>
              </a:rPr>
              <a:t>Classical Endocrine glands and their hormones 3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2875" y="785813"/>
            <a:ext cx="84582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2800" b="1">
                <a:solidFill>
                  <a:srgbClr val="FF0000"/>
                </a:solidFill>
              </a:rPr>
              <a:t>Gland</a:t>
            </a:r>
            <a:r>
              <a:rPr lang="en-GB" sz="2800" b="1"/>
              <a:t>			</a:t>
            </a:r>
            <a:r>
              <a:rPr lang="en-GB" sz="2800" b="1">
                <a:solidFill>
                  <a:srgbClr val="FF0000"/>
                </a:solidFill>
              </a:rPr>
              <a:t>Hormones secreted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1357299"/>
            <a:ext cx="9144000" cy="61616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400" dirty="0"/>
              <a:t> </a:t>
            </a:r>
            <a:r>
              <a:rPr lang="en-GB" b="1" dirty="0">
                <a:solidFill>
                  <a:srgbClr val="FF66CC"/>
                </a:solidFill>
              </a:rPr>
              <a:t>Gonads</a:t>
            </a:r>
          </a:p>
          <a:p>
            <a:pPr lvl="1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dirty="0">
                <a:solidFill>
                  <a:srgbClr val="FFFF00"/>
                </a:solidFill>
              </a:rPr>
              <a:t>Ovary</a:t>
            </a:r>
            <a:r>
              <a:rPr lang="en-GB" b="1" dirty="0"/>
              <a:t>	</a:t>
            </a:r>
            <a:r>
              <a:rPr lang="en-GB" dirty="0"/>
              <a:t>		</a:t>
            </a:r>
            <a:r>
              <a:rPr lang="en-GB" dirty="0" err="1"/>
              <a:t>Oestradiol</a:t>
            </a:r>
            <a:r>
              <a:rPr lang="en-GB" dirty="0"/>
              <a:t> (E2)/Progesterone</a:t>
            </a:r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/>
              <a:t>Testosterone</a:t>
            </a:r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/>
              <a:t> </a:t>
            </a:r>
            <a:r>
              <a:rPr lang="en-GB" dirty="0" err="1"/>
              <a:t>Androstenedione</a:t>
            </a:r>
            <a:endParaRPr lang="en-GB" dirty="0"/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 err="1"/>
              <a:t>Inhibin</a:t>
            </a:r>
            <a:endParaRPr lang="en-GB" dirty="0"/>
          </a:p>
          <a:p>
            <a:pPr lvl="1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dirty="0">
                <a:solidFill>
                  <a:srgbClr val="FFFF00"/>
                </a:solidFill>
              </a:rPr>
              <a:t>Testis</a:t>
            </a:r>
            <a:r>
              <a:rPr lang="en-GB" b="1" dirty="0"/>
              <a:t> 	</a:t>
            </a:r>
            <a:r>
              <a:rPr lang="en-GB" dirty="0"/>
              <a:t>	 	</a:t>
            </a:r>
            <a:r>
              <a:rPr lang="en-GB" dirty="0" err="1"/>
              <a:t>Testosterone,Androstenedione</a:t>
            </a:r>
            <a:endParaRPr lang="en-GB" dirty="0"/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 err="1"/>
              <a:t>Inhibin</a:t>
            </a:r>
            <a:endParaRPr lang="en-GB" dirty="0"/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/>
              <a:t> </a:t>
            </a:r>
            <a:r>
              <a:rPr lang="en-GB" dirty="0" err="1"/>
              <a:t>Oestradiol</a:t>
            </a:r>
            <a:r>
              <a:rPr lang="en-GB" dirty="0"/>
              <a:t> (E2)</a:t>
            </a:r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/>
              <a:t>			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b="1" dirty="0">
                <a:solidFill>
                  <a:srgbClr val="FF66CC"/>
                </a:solidFill>
              </a:rPr>
              <a:t>Placenta</a:t>
            </a:r>
            <a:r>
              <a:rPr lang="en-GB" b="1" dirty="0"/>
              <a:t>			</a:t>
            </a:r>
            <a:r>
              <a:rPr lang="en-GB" dirty="0"/>
              <a:t>Beta HCG</a:t>
            </a:r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/>
              <a:t>HPL</a:t>
            </a:r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/>
              <a:t>Progesterone</a:t>
            </a:r>
          </a:p>
          <a:p>
            <a:pPr lvl="8" eaLnBrk="0" hangingPunct="0">
              <a:spcBef>
                <a:spcPct val="20000"/>
              </a:spcBef>
              <a:defRPr/>
            </a:pPr>
            <a:r>
              <a:rPr lang="en-GB" dirty="0" err="1"/>
              <a:t>Oestradiol</a:t>
            </a:r>
            <a:r>
              <a:rPr lang="en-GB" dirty="0"/>
              <a:t> (E2)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endParaRPr lang="en-GB" dirty="0"/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b="1" dirty="0">
                <a:solidFill>
                  <a:srgbClr val="FF66CC"/>
                </a:solidFill>
              </a:rPr>
              <a:t>Pancreas</a:t>
            </a:r>
            <a:r>
              <a:rPr lang="en-GB" dirty="0"/>
              <a:t>			Insulin, Glucagon, </a:t>
            </a:r>
            <a:r>
              <a:rPr lang="en-GB" dirty="0" err="1"/>
              <a:t>somatostatin</a:t>
            </a:r>
            <a:r>
              <a:rPr lang="en-GB" dirty="0"/>
              <a:t>, pancreatic 					polypeptide, </a:t>
            </a:r>
            <a:r>
              <a:rPr lang="en-GB" dirty="0" err="1"/>
              <a:t>gastrin</a:t>
            </a:r>
            <a:r>
              <a:rPr lang="en-GB" dirty="0"/>
              <a:t>, </a:t>
            </a:r>
            <a:r>
              <a:rPr lang="en-GB" dirty="0" err="1"/>
              <a:t>vasoactive</a:t>
            </a:r>
            <a:r>
              <a:rPr lang="en-GB" dirty="0"/>
              <a:t> polypeptide (VIP)</a:t>
            </a:r>
            <a:endParaRPr lang="en-GB" sz="2000" dirty="0"/>
          </a:p>
          <a:p>
            <a:pPr lvl="8" eaLnBrk="0" hangingPunct="0">
              <a:spcBef>
                <a:spcPct val="20000"/>
              </a:spcBef>
              <a:defRPr/>
            </a:pPr>
            <a:endParaRPr lang="en-GB" sz="2000" dirty="0"/>
          </a:p>
          <a:p>
            <a:pPr eaLnBrk="0" hangingPunct="0">
              <a:spcBef>
                <a:spcPct val="20000"/>
              </a:spcBef>
              <a:defRPr/>
            </a:pPr>
            <a:r>
              <a:rPr lang="en-GB" sz="2000" dirty="0"/>
              <a:t>	</a:t>
            </a:r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>
            <a:off x="3214688" y="1571625"/>
            <a:ext cx="46037" cy="56435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500313" y="1352550"/>
            <a:ext cx="5194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2">
                    <a:lumMod val="75000"/>
                  </a:schemeClr>
                </a:solidFill>
              </a:rPr>
              <a:t>Non-classical “Endocrine organs”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0" y="2643188"/>
            <a:ext cx="91440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GB" sz="2400" b="1"/>
              <a:t>In recent years – “non classical” Endocrine glands have been recognised</a:t>
            </a:r>
          </a:p>
          <a:p>
            <a:pPr eaLnBrk="1" hangingPunct="1">
              <a:buFontTx/>
              <a:buChar char="-"/>
            </a:pPr>
            <a:endParaRPr lang="en-GB" sz="2400" b="1"/>
          </a:p>
          <a:p>
            <a:pPr eaLnBrk="1" hangingPunct="1">
              <a:buFontTx/>
              <a:buChar char="-"/>
            </a:pPr>
            <a:r>
              <a:rPr lang="en-GB" sz="2400" b="1"/>
              <a:t> Includes production of hormones in glands whose primary function is not Endocrine</a:t>
            </a:r>
          </a:p>
          <a:p>
            <a:pPr eaLnBrk="1" hangingPunct="1">
              <a:buFontTx/>
              <a:buAutoNum type="arabicPeriod"/>
            </a:pPr>
            <a:endParaRPr lang="en-GB" sz="2000" b="1">
              <a:solidFill>
                <a:srgbClr val="FFFF59"/>
              </a:solidFill>
            </a:endParaRPr>
          </a:p>
          <a:p>
            <a:pPr eaLnBrk="1" hangingPunct="1">
              <a:buFontTx/>
              <a:buAutoNum type="arabicPeriod"/>
            </a:pPr>
            <a:endParaRPr lang="en-GB" sz="2000"/>
          </a:p>
          <a:p>
            <a:pPr eaLnBrk="1" hangingPunct="1">
              <a:buFontTx/>
              <a:buAutoNum type="arabicPeriod"/>
            </a:pPr>
            <a:endParaRPr lang="en-GB" sz="2000" b="1"/>
          </a:p>
          <a:p>
            <a:pPr eaLnBrk="1" hangingPunct="1">
              <a:buFontTx/>
              <a:buAutoNum type="arabicPeriod"/>
            </a:pPr>
            <a:endParaRPr lang="en-GB" sz="2000" b="1"/>
          </a:p>
          <a:p>
            <a:pPr eaLnBrk="1" hangingPunct="1">
              <a:buFontTx/>
              <a:buAutoNum type="arabicPeriod"/>
            </a:pPr>
            <a:endParaRPr lang="en-GB"/>
          </a:p>
          <a:p>
            <a:pPr eaLnBrk="1" hangingPunct="1">
              <a:buFontTx/>
              <a:buAutoNum type="arabicPeriod"/>
            </a:pP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GB" sz="3600" smtClean="0">
                <a:solidFill>
                  <a:schemeClr val="accent2"/>
                </a:solidFill>
              </a:rPr>
              <a:t>MORE RECENTLY IDENTIFIED ENDOCRINE GLANDS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3886200" y="2895600"/>
            <a:ext cx="1447800" cy="2057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495800" y="28194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 rot="-801039">
            <a:off x="4876800" y="4876800"/>
            <a:ext cx="1524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 rot="562426">
            <a:off x="4191000" y="4876800"/>
            <a:ext cx="1524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029200" y="6248400"/>
            <a:ext cx="381000" cy="76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810000" y="6248400"/>
            <a:ext cx="457200" cy="76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-1587885">
            <a:off x="5257800" y="2971800"/>
            <a:ext cx="1524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2290302">
            <a:off x="3886200" y="2971800"/>
            <a:ext cx="152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 rot="2318730" flipV="1">
            <a:off x="3048000" y="3124200"/>
            <a:ext cx="827088" cy="142875"/>
          </a:xfrm>
          <a:prstGeom prst="rect">
            <a:avLst/>
          </a:prstGeom>
          <a:solidFill>
            <a:srgbClr val="FFFF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4495800" y="2819400"/>
            <a:ext cx="152400" cy="2286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4648200" y="2819400"/>
            <a:ext cx="152400" cy="2286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4" name="Freeform 14"/>
          <p:cNvSpPr>
            <a:spLocks/>
          </p:cNvSpPr>
          <p:nvPr/>
        </p:nvSpPr>
        <p:spPr bwMode="auto">
          <a:xfrm>
            <a:off x="4495800" y="3708400"/>
            <a:ext cx="381000" cy="254000"/>
          </a:xfrm>
          <a:custGeom>
            <a:avLst/>
            <a:gdLst>
              <a:gd name="T0" fmla="*/ 2147483647 w 240"/>
              <a:gd name="T1" fmla="*/ 2147483647 h 160"/>
              <a:gd name="T2" fmla="*/ 2147483647 w 240"/>
              <a:gd name="T3" fmla="*/ 2147483647 h 160"/>
              <a:gd name="T4" fmla="*/ 2147483647 w 240"/>
              <a:gd name="T5" fmla="*/ 2147483647 h 160"/>
              <a:gd name="T6" fmla="*/ 0 w 240"/>
              <a:gd name="T7" fmla="*/ 2147483647 h 160"/>
              <a:gd name="T8" fmla="*/ 2147483647 w 240"/>
              <a:gd name="T9" fmla="*/ 2147483647 h 160"/>
              <a:gd name="T10" fmla="*/ 2147483647 w 240"/>
              <a:gd name="T11" fmla="*/ 2147483647 h 160"/>
              <a:gd name="T12" fmla="*/ 2147483647 w 240"/>
              <a:gd name="T13" fmla="*/ 2147483647 h 160"/>
              <a:gd name="T14" fmla="*/ 2147483647 w 240"/>
              <a:gd name="T15" fmla="*/ 2147483647 h 160"/>
              <a:gd name="T16" fmla="*/ 2147483647 w 240"/>
              <a:gd name="T17" fmla="*/ 2147483647 h 160"/>
              <a:gd name="T18" fmla="*/ 2147483647 w 240"/>
              <a:gd name="T19" fmla="*/ 2147483647 h 1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0"/>
              <a:gd name="T31" fmla="*/ 0 h 160"/>
              <a:gd name="T32" fmla="*/ 240 w 240"/>
              <a:gd name="T33" fmla="*/ 160 h 1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0" h="160">
                <a:moveTo>
                  <a:pt x="192" y="16"/>
                </a:moveTo>
                <a:cubicBezTo>
                  <a:pt x="176" y="16"/>
                  <a:pt x="168" y="16"/>
                  <a:pt x="144" y="16"/>
                </a:cubicBezTo>
                <a:cubicBezTo>
                  <a:pt x="120" y="16"/>
                  <a:pt x="72" y="0"/>
                  <a:pt x="48" y="16"/>
                </a:cubicBezTo>
                <a:cubicBezTo>
                  <a:pt x="24" y="32"/>
                  <a:pt x="0" y="88"/>
                  <a:pt x="0" y="112"/>
                </a:cubicBezTo>
                <a:cubicBezTo>
                  <a:pt x="0" y="136"/>
                  <a:pt x="40" y="160"/>
                  <a:pt x="48" y="160"/>
                </a:cubicBezTo>
                <a:cubicBezTo>
                  <a:pt x="56" y="160"/>
                  <a:pt x="40" y="128"/>
                  <a:pt x="48" y="112"/>
                </a:cubicBezTo>
                <a:cubicBezTo>
                  <a:pt x="56" y="96"/>
                  <a:pt x="72" y="72"/>
                  <a:pt x="96" y="64"/>
                </a:cubicBezTo>
                <a:cubicBezTo>
                  <a:pt x="120" y="56"/>
                  <a:pt x="168" y="72"/>
                  <a:pt x="192" y="64"/>
                </a:cubicBezTo>
                <a:cubicBezTo>
                  <a:pt x="216" y="56"/>
                  <a:pt x="240" y="24"/>
                  <a:pt x="240" y="16"/>
                </a:cubicBezTo>
                <a:cubicBezTo>
                  <a:pt x="240" y="8"/>
                  <a:pt x="208" y="16"/>
                  <a:pt x="192" y="16"/>
                </a:cubicBez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5" name="Oval 17"/>
          <p:cNvSpPr>
            <a:spLocks noChangeArrowheads="1"/>
          </p:cNvSpPr>
          <p:nvPr/>
        </p:nvSpPr>
        <p:spPr bwMode="auto">
          <a:xfrm>
            <a:off x="4267200" y="4114800"/>
            <a:ext cx="76200" cy="762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6" name="Oval 18"/>
          <p:cNvSpPr>
            <a:spLocks noChangeArrowheads="1"/>
          </p:cNvSpPr>
          <p:nvPr/>
        </p:nvSpPr>
        <p:spPr bwMode="auto">
          <a:xfrm>
            <a:off x="4859338" y="4005263"/>
            <a:ext cx="76200" cy="762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7" name="Oval 19"/>
          <p:cNvSpPr>
            <a:spLocks noChangeArrowheads="1"/>
          </p:cNvSpPr>
          <p:nvPr/>
        </p:nvSpPr>
        <p:spPr bwMode="auto">
          <a:xfrm>
            <a:off x="4572000" y="4419600"/>
            <a:ext cx="152400" cy="2286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8" name="Oval 20"/>
          <p:cNvSpPr>
            <a:spLocks noChangeArrowheads="1"/>
          </p:cNvSpPr>
          <p:nvPr/>
        </p:nvSpPr>
        <p:spPr bwMode="auto">
          <a:xfrm>
            <a:off x="4419600" y="4419600"/>
            <a:ext cx="152400" cy="2286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39" name="Text Box 21"/>
          <p:cNvSpPr txBox="1">
            <a:spLocks noChangeArrowheads="1"/>
          </p:cNvSpPr>
          <p:nvPr/>
        </p:nvSpPr>
        <p:spPr bwMode="auto">
          <a:xfrm>
            <a:off x="2133600" y="4800600"/>
            <a:ext cx="1295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rgbClr val="FF0000"/>
                </a:solidFill>
              </a:rPr>
              <a:t>GONADS</a:t>
            </a:r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30740" name="Text Box 22"/>
          <p:cNvSpPr txBox="1">
            <a:spLocks noChangeArrowheads="1"/>
          </p:cNvSpPr>
          <p:nvPr/>
        </p:nvSpPr>
        <p:spPr bwMode="auto">
          <a:xfrm>
            <a:off x="1981200" y="3657600"/>
            <a:ext cx="15668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rgbClr val="FF0000"/>
                </a:solidFill>
              </a:rPr>
              <a:t>ADRENALS</a:t>
            </a:r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30741" name="Text Box 23"/>
          <p:cNvSpPr txBox="1">
            <a:spLocks noChangeArrowheads="1"/>
          </p:cNvSpPr>
          <p:nvPr/>
        </p:nvSpPr>
        <p:spPr bwMode="auto">
          <a:xfrm>
            <a:off x="5580063" y="3500438"/>
            <a:ext cx="1595437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rgbClr val="FF0000"/>
                </a:solidFill>
              </a:rPr>
              <a:t>PANCREAS</a:t>
            </a:r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30742" name="Text Box 24"/>
          <p:cNvSpPr txBox="1">
            <a:spLocks noChangeArrowheads="1"/>
          </p:cNvSpPr>
          <p:nvPr/>
        </p:nvSpPr>
        <p:spPr bwMode="auto">
          <a:xfrm>
            <a:off x="5241925" y="2297113"/>
            <a:ext cx="13382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rgbClr val="FF0000"/>
                </a:solidFill>
              </a:rPr>
              <a:t>THYROID</a:t>
            </a:r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30743" name="Text Box 25"/>
          <p:cNvSpPr txBox="1">
            <a:spLocks noChangeArrowheads="1"/>
          </p:cNvSpPr>
          <p:nvPr/>
        </p:nvSpPr>
        <p:spPr bwMode="auto">
          <a:xfrm>
            <a:off x="1676400" y="1646238"/>
            <a:ext cx="152241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rgbClr val="FF0000"/>
                </a:solidFill>
              </a:rPr>
              <a:t>PITUITARY</a:t>
            </a:r>
          </a:p>
        </p:txBody>
      </p:sp>
      <p:sp>
        <p:nvSpPr>
          <p:cNvPr id="30744" name="Line 26"/>
          <p:cNvSpPr>
            <a:spLocks noChangeShapeType="1"/>
          </p:cNvSpPr>
          <p:nvPr/>
        </p:nvSpPr>
        <p:spPr bwMode="auto">
          <a:xfrm flipH="1">
            <a:off x="4876800" y="26670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5" name="Line 27"/>
          <p:cNvSpPr>
            <a:spLocks noChangeShapeType="1"/>
          </p:cNvSpPr>
          <p:nvPr/>
        </p:nvSpPr>
        <p:spPr bwMode="auto">
          <a:xfrm>
            <a:off x="3924300" y="4005263"/>
            <a:ext cx="266700" cy="1095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6" name="Line 28"/>
          <p:cNvSpPr>
            <a:spLocks noChangeShapeType="1"/>
          </p:cNvSpPr>
          <p:nvPr/>
        </p:nvSpPr>
        <p:spPr bwMode="auto">
          <a:xfrm>
            <a:off x="3924300" y="3933825"/>
            <a:ext cx="935038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 flipH="1">
            <a:off x="4648200" y="3657600"/>
            <a:ext cx="990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8" name="Line 30"/>
          <p:cNvSpPr>
            <a:spLocks noChangeShapeType="1"/>
          </p:cNvSpPr>
          <p:nvPr/>
        </p:nvSpPr>
        <p:spPr bwMode="auto">
          <a:xfrm flipV="1">
            <a:off x="4140200" y="4572000"/>
            <a:ext cx="279400" cy="80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9" name="AutoShape 31"/>
          <p:cNvSpPr>
            <a:spLocks noChangeArrowheads="1"/>
          </p:cNvSpPr>
          <p:nvPr/>
        </p:nvSpPr>
        <p:spPr bwMode="auto">
          <a:xfrm>
            <a:off x="4191000" y="19050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50" name="Oval 32"/>
          <p:cNvSpPr>
            <a:spLocks noChangeArrowheads="1"/>
          </p:cNvSpPr>
          <p:nvPr/>
        </p:nvSpPr>
        <p:spPr bwMode="auto">
          <a:xfrm>
            <a:off x="4648200" y="2133600"/>
            <a:ext cx="76200" cy="762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51" name="Line 33"/>
          <p:cNvSpPr>
            <a:spLocks noChangeShapeType="1"/>
          </p:cNvSpPr>
          <p:nvPr/>
        </p:nvSpPr>
        <p:spPr bwMode="auto">
          <a:xfrm>
            <a:off x="4284663" y="2133600"/>
            <a:ext cx="358775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2" name="Oval 34"/>
          <p:cNvSpPr>
            <a:spLocks noChangeArrowheads="1"/>
          </p:cNvSpPr>
          <p:nvPr/>
        </p:nvSpPr>
        <p:spPr bwMode="auto">
          <a:xfrm>
            <a:off x="4724400" y="2819400"/>
            <a:ext cx="76200" cy="762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53" name="Oval 35"/>
          <p:cNvSpPr>
            <a:spLocks noChangeArrowheads="1"/>
          </p:cNvSpPr>
          <p:nvPr/>
        </p:nvSpPr>
        <p:spPr bwMode="auto">
          <a:xfrm>
            <a:off x="4495800" y="2819400"/>
            <a:ext cx="76200" cy="762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54" name="Oval 36"/>
          <p:cNvSpPr>
            <a:spLocks noChangeArrowheads="1"/>
          </p:cNvSpPr>
          <p:nvPr/>
        </p:nvSpPr>
        <p:spPr bwMode="auto">
          <a:xfrm>
            <a:off x="4495800" y="2971800"/>
            <a:ext cx="76200" cy="762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55" name="Oval 37"/>
          <p:cNvSpPr>
            <a:spLocks noChangeArrowheads="1"/>
          </p:cNvSpPr>
          <p:nvPr/>
        </p:nvSpPr>
        <p:spPr bwMode="auto">
          <a:xfrm>
            <a:off x="4648200" y="2971800"/>
            <a:ext cx="76200" cy="762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56" name="Line 38"/>
          <p:cNvSpPr>
            <a:spLocks noChangeShapeType="1"/>
          </p:cNvSpPr>
          <p:nvPr/>
        </p:nvSpPr>
        <p:spPr bwMode="auto">
          <a:xfrm>
            <a:off x="3505200" y="2667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7" name="Line 39"/>
          <p:cNvSpPr>
            <a:spLocks noChangeShapeType="1"/>
          </p:cNvSpPr>
          <p:nvPr/>
        </p:nvSpPr>
        <p:spPr bwMode="auto">
          <a:xfrm>
            <a:off x="3505200" y="2667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8" name="Text Box 40"/>
          <p:cNvSpPr txBox="1">
            <a:spLocks noChangeArrowheads="1"/>
          </p:cNvSpPr>
          <p:nvPr/>
        </p:nvSpPr>
        <p:spPr bwMode="auto">
          <a:xfrm>
            <a:off x="1600200" y="2282825"/>
            <a:ext cx="22018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rgbClr val="FF0000"/>
                </a:solidFill>
              </a:rPr>
              <a:t>PARATHYROIDS</a:t>
            </a:r>
          </a:p>
        </p:txBody>
      </p:sp>
      <p:sp>
        <p:nvSpPr>
          <p:cNvPr id="30759" name="Oval 41"/>
          <p:cNvSpPr>
            <a:spLocks noChangeArrowheads="1"/>
          </p:cNvSpPr>
          <p:nvPr/>
        </p:nvSpPr>
        <p:spPr bwMode="auto">
          <a:xfrm>
            <a:off x="4648200" y="2362200"/>
            <a:ext cx="762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60" name="Text Box 48"/>
          <p:cNvSpPr txBox="1">
            <a:spLocks noChangeArrowheads="1"/>
          </p:cNvSpPr>
          <p:nvPr/>
        </p:nvSpPr>
        <p:spPr bwMode="auto">
          <a:xfrm>
            <a:off x="5429250" y="2946400"/>
            <a:ext cx="371475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 b="1">
                <a:solidFill>
                  <a:srgbClr val="FFFF00"/>
                </a:solidFill>
              </a:rPr>
              <a:t>Blood eg. cytokines</a:t>
            </a:r>
            <a:endParaRPr lang="en-GB" sz="2000">
              <a:solidFill>
                <a:srgbClr val="FFFF00"/>
              </a:solidFill>
            </a:endParaRPr>
          </a:p>
        </p:txBody>
      </p:sp>
      <p:grpSp>
        <p:nvGrpSpPr>
          <p:cNvPr id="30761" name="Group 71"/>
          <p:cNvGrpSpPr>
            <a:grpSpLocks/>
          </p:cNvGrpSpPr>
          <p:nvPr/>
        </p:nvGrpSpPr>
        <p:grpSpPr bwMode="auto">
          <a:xfrm>
            <a:off x="4724400" y="2500313"/>
            <a:ext cx="4419600" cy="1066800"/>
            <a:chOff x="2976" y="1584"/>
            <a:chExt cx="2784" cy="672"/>
          </a:xfrm>
        </p:grpSpPr>
        <p:sp>
          <p:nvSpPr>
            <p:cNvPr id="30786" name="AutoShape 42"/>
            <p:cNvSpPr>
              <a:spLocks noChangeArrowheads="1"/>
            </p:cNvSpPr>
            <p:nvPr/>
          </p:nvSpPr>
          <p:spPr bwMode="auto">
            <a:xfrm>
              <a:off x="2976" y="2112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100 w 21600"/>
                <a:gd name="T13" fmla="*/ 2250 h 21600"/>
                <a:gd name="T14" fmla="*/ 16500 w 21600"/>
                <a:gd name="T15" fmla="*/ 13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7" name="Text Box 43"/>
            <p:cNvSpPr txBox="1">
              <a:spLocks noChangeArrowheads="1"/>
            </p:cNvSpPr>
            <p:nvPr/>
          </p:nvSpPr>
          <p:spPr bwMode="auto">
            <a:xfrm>
              <a:off x="4105" y="1584"/>
              <a:ext cx="1655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2000" b="1">
                  <a:solidFill>
                    <a:srgbClr val="FFFF00"/>
                  </a:solidFill>
                </a:rPr>
                <a:t>Heart eg.ANP</a:t>
              </a:r>
              <a:endParaRPr lang="en-GB" sz="2000">
                <a:solidFill>
                  <a:srgbClr val="FFFF00"/>
                </a:solidFill>
              </a:endParaRPr>
            </a:p>
          </p:txBody>
        </p:sp>
        <p:sp>
          <p:nvSpPr>
            <p:cNvPr id="30788" name="Line 52"/>
            <p:cNvSpPr>
              <a:spLocks noChangeShapeType="1"/>
            </p:cNvSpPr>
            <p:nvPr/>
          </p:nvSpPr>
          <p:spPr bwMode="auto">
            <a:xfrm flipH="1">
              <a:off x="3120" y="1752"/>
              <a:ext cx="1030" cy="40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62" name="Group 72"/>
          <p:cNvGrpSpPr>
            <a:grpSpLocks/>
          </p:cNvGrpSpPr>
          <p:nvPr/>
        </p:nvGrpSpPr>
        <p:grpSpPr bwMode="auto">
          <a:xfrm>
            <a:off x="0" y="3068638"/>
            <a:ext cx="4724400" cy="969962"/>
            <a:chOff x="0" y="1933"/>
            <a:chExt cx="2976" cy="611"/>
          </a:xfrm>
        </p:grpSpPr>
        <p:sp>
          <p:nvSpPr>
            <p:cNvPr id="30783" name="Freeform 46"/>
            <p:cNvSpPr>
              <a:spLocks/>
            </p:cNvSpPr>
            <p:nvPr/>
          </p:nvSpPr>
          <p:spPr bwMode="auto">
            <a:xfrm>
              <a:off x="2592" y="2208"/>
              <a:ext cx="384" cy="336"/>
            </a:xfrm>
            <a:custGeom>
              <a:avLst/>
              <a:gdLst>
                <a:gd name="T0" fmla="*/ 1 w 736"/>
                <a:gd name="T1" fmla="*/ 1 h 568"/>
                <a:gd name="T2" fmla="*/ 1 w 736"/>
                <a:gd name="T3" fmla="*/ 1 h 568"/>
                <a:gd name="T4" fmla="*/ 1 w 736"/>
                <a:gd name="T5" fmla="*/ 1 h 568"/>
                <a:gd name="T6" fmla="*/ 1 w 736"/>
                <a:gd name="T7" fmla="*/ 1 h 568"/>
                <a:gd name="T8" fmla="*/ 1 w 736"/>
                <a:gd name="T9" fmla="*/ 1 h 568"/>
                <a:gd name="T10" fmla="*/ 1 w 736"/>
                <a:gd name="T11" fmla="*/ 1 h 568"/>
                <a:gd name="T12" fmla="*/ 1 w 736"/>
                <a:gd name="T13" fmla="*/ 1 h 5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6"/>
                <a:gd name="T22" fmla="*/ 0 h 568"/>
                <a:gd name="T23" fmla="*/ 736 w 736"/>
                <a:gd name="T24" fmla="*/ 568 h 5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6" h="568">
                  <a:moveTo>
                    <a:pt x="656" y="40"/>
                  </a:moveTo>
                  <a:cubicBezTo>
                    <a:pt x="608" y="8"/>
                    <a:pt x="520" y="0"/>
                    <a:pt x="416" y="40"/>
                  </a:cubicBezTo>
                  <a:cubicBezTo>
                    <a:pt x="312" y="80"/>
                    <a:pt x="64" y="192"/>
                    <a:pt x="32" y="280"/>
                  </a:cubicBezTo>
                  <a:cubicBezTo>
                    <a:pt x="0" y="368"/>
                    <a:pt x="160" y="568"/>
                    <a:pt x="224" y="568"/>
                  </a:cubicBezTo>
                  <a:cubicBezTo>
                    <a:pt x="288" y="568"/>
                    <a:pt x="336" y="336"/>
                    <a:pt x="416" y="280"/>
                  </a:cubicBezTo>
                  <a:cubicBezTo>
                    <a:pt x="496" y="224"/>
                    <a:pt x="672" y="264"/>
                    <a:pt x="704" y="232"/>
                  </a:cubicBezTo>
                  <a:cubicBezTo>
                    <a:pt x="736" y="200"/>
                    <a:pt x="704" y="72"/>
                    <a:pt x="656" y="40"/>
                  </a:cubicBezTo>
                  <a:close/>
                </a:path>
              </a:pathLst>
            </a:cu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4" name="Text Box 47"/>
            <p:cNvSpPr txBox="1">
              <a:spLocks noChangeArrowheads="1"/>
            </p:cNvSpPr>
            <p:nvPr/>
          </p:nvSpPr>
          <p:spPr bwMode="auto">
            <a:xfrm>
              <a:off x="0" y="1933"/>
              <a:ext cx="1711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2000" b="1">
                  <a:solidFill>
                    <a:srgbClr val="FFFF00"/>
                  </a:solidFill>
                </a:rPr>
                <a:t>Liver eg IGF-1</a:t>
              </a:r>
              <a:endParaRPr lang="en-GB" sz="2000">
                <a:solidFill>
                  <a:srgbClr val="FFFF00"/>
                </a:solidFill>
              </a:endParaRPr>
            </a:p>
          </p:txBody>
        </p:sp>
        <p:sp>
          <p:nvSpPr>
            <p:cNvPr id="30785" name="Line 53"/>
            <p:cNvSpPr>
              <a:spLocks noChangeShapeType="1"/>
            </p:cNvSpPr>
            <p:nvPr/>
          </p:nvSpPr>
          <p:spPr bwMode="auto">
            <a:xfrm>
              <a:off x="1701" y="2205"/>
              <a:ext cx="987" cy="14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63" name="Group 70"/>
          <p:cNvGrpSpPr>
            <a:grpSpLocks/>
          </p:cNvGrpSpPr>
          <p:nvPr/>
        </p:nvGrpSpPr>
        <p:grpSpPr bwMode="auto">
          <a:xfrm>
            <a:off x="4191000" y="3857625"/>
            <a:ext cx="4953000" cy="3371850"/>
            <a:chOff x="2640" y="2552"/>
            <a:chExt cx="3120" cy="2419"/>
          </a:xfrm>
        </p:grpSpPr>
        <p:sp>
          <p:nvSpPr>
            <p:cNvPr id="30777" name="Freeform 15"/>
            <p:cNvSpPr>
              <a:spLocks/>
            </p:cNvSpPr>
            <p:nvPr/>
          </p:nvSpPr>
          <p:spPr bwMode="auto">
            <a:xfrm>
              <a:off x="2640" y="2640"/>
              <a:ext cx="144" cy="144"/>
            </a:xfrm>
            <a:custGeom>
              <a:avLst/>
              <a:gdLst>
                <a:gd name="T0" fmla="*/ 39 w 152"/>
                <a:gd name="T1" fmla="*/ 1 h 224"/>
                <a:gd name="T2" fmla="*/ 58 w 152"/>
                <a:gd name="T3" fmla="*/ 1 h 224"/>
                <a:gd name="T4" fmla="*/ 20 w 152"/>
                <a:gd name="T5" fmla="*/ 1 h 224"/>
                <a:gd name="T6" fmla="*/ 0 w 152"/>
                <a:gd name="T7" fmla="*/ 1 h 224"/>
                <a:gd name="T8" fmla="*/ 20 w 152"/>
                <a:gd name="T9" fmla="*/ 1 h 224"/>
                <a:gd name="T10" fmla="*/ 39 w 152"/>
                <a:gd name="T11" fmla="*/ 1 h 224"/>
                <a:gd name="T12" fmla="*/ 39 w 152"/>
                <a:gd name="T13" fmla="*/ 1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24"/>
                <a:gd name="T23" fmla="*/ 152 w 15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24">
                  <a:moveTo>
                    <a:pt x="96" y="112"/>
                  </a:moveTo>
                  <a:cubicBezTo>
                    <a:pt x="104" y="80"/>
                    <a:pt x="152" y="32"/>
                    <a:pt x="144" y="16"/>
                  </a:cubicBezTo>
                  <a:cubicBezTo>
                    <a:pt x="136" y="0"/>
                    <a:pt x="72" y="0"/>
                    <a:pt x="48" y="16"/>
                  </a:cubicBezTo>
                  <a:cubicBezTo>
                    <a:pt x="24" y="32"/>
                    <a:pt x="0" y="80"/>
                    <a:pt x="0" y="112"/>
                  </a:cubicBezTo>
                  <a:cubicBezTo>
                    <a:pt x="0" y="144"/>
                    <a:pt x="32" y="192"/>
                    <a:pt x="48" y="208"/>
                  </a:cubicBezTo>
                  <a:cubicBezTo>
                    <a:pt x="64" y="224"/>
                    <a:pt x="88" y="224"/>
                    <a:pt x="96" y="208"/>
                  </a:cubicBezTo>
                  <a:cubicBezTo>
                    <a:pt x="104" y="192"/>
                    <a:pt x="88" y="144"/>
                    <a:pt x="96" y="112"/>
                  </a:cubicBezTo>
                  <a:close/>
                </a:path>
              </a:pathLst>
            </a:cu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8" name="Freeform 16"/>
            <p:cNvSpPr>
              <a:spLocks/>
            </p:cNvSpPr>
            <p:nvPr/>
          </p:nvSpPr>
          <p:spPr bwMode="auto">
            <a:xfrm rot="9305790">
              <a:off x="3032" y="2552"/>
              <a:ext cx="152" cy="144"/>
            </a:xfrm>
            <a:custGeom>
              <a:avLst/>
              <a:gdLst>
                <a:gd name="T0" fmla="*/ 96 w 152"/>
                <a:gd name="T1" fmla="*/ 1 h 224"/>
                <a:gd name="T2" fmla="*/ 144 w 152"/>
                <a:gd name="T3" fmla="*/ 1 h 224"/>
                <a:gd name="T4" fmla="*/ 48 w 152"/>
                <a:gd name="T5" fmla="*/ 1 h 224"/>
                <a:gd name="T6" fmla="*/ 0 w 152"/>
                <a:gd name="T7" fmla="*/ 1 h 224"/>
                <a:gd name="T8" fmla="*/ 48 w 152"/>
                <a:gd name="T9" fmla="*/ 1 h 224"/>
                <a:gd name="T10" fmla="*/ 96 w 152"/>
                <a:gd name="T11" fmla="*/ 1 h 224"/>
                <a:gd name="T12" fmla="*/ 96 w 152"/>
                <a:gd name="T13" fmla="*/ 1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24"/>
                <a:gd name="T23" fmla="*/ 152 w 15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24">
                  <a:moveTo>
                    <a:pt x="96" y="112"/>
                  </a:moveTo>
                  <a:cubicBezTo>
                    <a:pt x="104" y="80"/>
                    <a:pt x="152" y="32"/>
                    <a:pt x="144" y="16"/>
                  </a:cubicBezTo>
                  <a:cubicBezTo>
                    <a:pt x="136" y="0"/>
                    <a:pt x="72" y="0"/>
                    <a:pt x="48" y="16"/>
                  </a:cubicBezTo>
                  <a:cubicBezTo>
                    <a:pt x="24" y="32"/>
                    <a:pt x="0" y="80"/>
                    <a:pt x="0" y="112"/>
                  </a:cubicBezTo>
                  <a:cubicBezTo>
                    <a:pt x="0" y="144"/>
                    <a:pt x="32" y="192"/>
                    <a:pt x="48" y="208"/>
                  </a:cubicBezTo>
                  <a:cubicBezTo>
                    <a:pt x="64" y="224"/>
                    <a:pt x="88" y="224"/>
                    <a:pt x="96" y="208"/>
                  </a:cubicBezTo>
                  <a:cubicBezTo>
                    <a:pt x="104" y="192"/>
                    <a:pt x="88" y="144"/>
                    <a:pt x="96" y="112"/>
                  </a:cubicBezTo>
                  <a:close/>
                </a:path>
              </a:pathLst>
            </a:cu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0779" name="Group 69"/>
            <p:cNvGrpSpPr>
              <a:grpSpLocks/>
            </p:cNvGrpSpPr>
            <p:nvPr/>
          </p:nvGrpSpPr>
          <p:grpSpPr bwMode="auto">
            <a:xfrm>
              <a:off x="2736" y="2565"/>
              <a:ext cx="3024" cy="2406"/>
              <a:chOff x="2736" y="2565"/>
              <a:chExt cx="3024" cy="2406"/>
            </a:xfrm>
          </p:grpSpPr>
          <p:sp>
            <p:nvSpPr>
              <p:cNvPr id="30780" name="Text Box 44"/>
              <p:cNvSpPr txBox="1">
                <a:spLocks noChangeArrowheads="1"/>
              </p:cNvSpPr>
              <p:nvPr/>
            </p:nvSpPr>
            <p:spPr bwMode="auto">
              <a:xfrm>
                <a:off x="3555" y="2565"/>
                <a:ext cx="2205" cy="24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000" b="1">
                    <a:solidFill>
                      <a:srgbClr val="FFFF00"/>
                    </a:solidFill>
                  </a:rPr>
                  <a:t>Kidneys eg. Renin, erythropoietin, 1-25 OH Vitamin D</a:t>
                </a:r>
              </a:p>
              <a:p>
                <a:endParaRPr lang="en-GB" sz="2800" b="1"/>
              </a:p>
              <a:p>
                <a:endParaRPr lang="en-GB" sz="2800" b="1"/>
              </a:p>
              <a:p>
                <a:r>
                  <a:rPr lang="en-GB" sz="2000" b="1">
                    <a:solidFill>
                      <a:srgbClr val="FFFF00"/>
                    </a:solidFill>
                  </a:rPr>
                  <a:t>Adipose tissue (fat) eg leptin</a:t>
                </a:r>
              </a:p>
              <a:p>
                <a:endParaRPr lang="en-GB" sz="2800" b="1"/>
              </a:p>
              <a:p>
                <a:endParaRPr lang="en-GB" sz="2800"/>
              </a:p>
            </p:txBody>
          </p:sp>
          <p:sp>
            <p:nvSpPr>
              <p:cNvPr id="30781" name="Line 54"/>
              <p:cNvSpPr>
                <a:spLocks noChangeShapeType="1"/>
              </p:cNvSpPr>
              <p:nvPr/>
            </p:nvSpPr>
            <p:spPr bwMode="auto">
              <a:xfrm flipH="1" flipV="1">
                <a:off x="3168" y="2640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2" name="Line 55"/>
              <p:cNvSpPr>
                <a:spLocks noChangeShapeType="1"/>
              </p:cNvSpPr>
              <p:nvPr/>
            </p:nvSpPr>
            <p:spPr bwMode="auto">
              <a:xfrm flipH="1" flipV="1">
                <a:off x="2736" y="2688"/>
                <a:ext cx="768" cy="192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0764" name="Text Box 58"/>
          <p:cNvSpPr txBox="1">
            <a:spLocks noChangeArrowheads="1"/>
          </p:cNvSpPr>
          <p:nvPr/>
        </p:nvSpPr>
        <p:spPr bwMode="auto">
          <a:xfrm>
            <a:off x="212725" y="415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2400" b="1"/>
          </a:p>
        </p:txBody>
      </p:sp>
      <p:sp>
        <p:nvSpPr>
          <p:cNvPr id="30765" name="Line 59"/>
          <p:cNvSpPr>
            <a:spLocks noChangeShapeType="1"/>
          </p:cNvSpPr>
          <p:nvPr/>
        </p:nvSpPr>
        <p:spPr bwMode="auto">
          <a:xfrm>
            <a:off x="4800600" y="4495800"/>
            <a:ext cx="762000" cy="4333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6" name="Text Box 61"/>
          <p:cNvSpPr txBox="1">
            <a:spLocks noChangeArrowheads="1"/>
          </p:cNvSpPr>
          <p:nvPr/>
        </p:nvSpPr>
        <p:spPr bwMode="auto">
          <a:xfrm>
            <a:off x="441325" y="4125913"/>
            <a:ext cx="282098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/>
              <a:t>(GASTROINTESTINAL</a:t>
            </a:r>
          </a:p>
          <a:p>
            <a:r>
              <a:rPr lang="en-GB" sz="2000"/>
              <a:t>TRACT)</a:t>
            </a:r>
          </a:p>
        </p:txBody>
      </p:sp>
      <p:sp>
        <p:nvSpPr>
          <p:cNvPr id="30767" name="Line 63"/>
          <p:cNvSpPr>
            <a:spLocks noChangeShapeType="1"/>
          </p:cNvSpPr>
          <p:nvPr/>
        </p:nvSpPr>
        <p:spPr bwMode="auto">
          <a:xfrm flipH="1">
            <a:off x="3348038" y="4652963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8" name="Line 64"/>
          <p:cNvSpPr>
            <a:spLocks noChangeShapeType="1"/>
          </p:cNvSpPr>
          <p:nvPr/>
        </p:nvSpPr>
        <p:spPr bwMode="auto">
          <a:xfrm flipH="1" flipV="1">
            <a:off x="3059113" y="1916113"/>
            <a:ext cx="122555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69" name="Group 73"/>
          <p:cNvGrpSpPr>
            <a:grpSpLocks/>
          </p:cNvGrpSpPr>
          <p:nvPr/>
        </p:nvGrpSpPr>
        <p:grpSpPr bwMode="auto">
          <a:xfrm>
            <a:off x="4343400" y="1500188"/>
            <a:ext cx="4800600" cy="708025"/>
            <a:chOff x="2736" y="945"/>
            <a:chExt cx="3581" cy="446"/>
          </a:xfrm>
        </p:grpSpPr>
        <p:sp>
          <p:nvSpPr>
            <p:cNvPr id="30772" name="Oval 49"/>
            <p:cNvSpPr>
              <a:spLocks noChangeArrowheads="1"/>
            </p:cNvSpPr>
            <p:nvPr/>
          </p:nvSpPr>
          <p:spPr bwMode="auto">
            <a:xfrm>
              <a:off x="2736" y="1200"/>
              <a:ext cx="384" cy="14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0773" name="Group 66"/>
            <p:cNvGrpSpPr>
              <a:grpSpLocks/>
            </p:cNvGrpSpPr>
            <p:nvPr/>
          </p:nvGrpSpPr>
          <p:grpSpPr bwMode="auto">
            <a:xfrm>
              <a:off x="2928" y="945"/>
              <a:ext cx="3389" cy="446"/>
              <a:chOff x="2928" y="945"/>
              <a:chExt cx="3389" cy="446"/>
            </a:xfrm>
          </p:grpSpPr>
          <p:sp>
            <p:nvSpPr>
              <p:cNvPr id="30774" name="Text Box 50"/>
              <p:cNvSpPr txBox="1">
                <a:spLocks noChangeArrowheads="1"/>
              </p:cNvSpPr>
              <p:nvPr/>
            </p:nvSpPr>
            <p:spPr bwMode="auto">
              <a:xfrm>
                <a:off x="3312" y="945"/>
                <a:ext cx="3005" cy="4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000" b="1">
                    <a:solidFill>
                      <a:srgbClr val="FFFF00"/>
                    </a:solidFill>
                  </a:rPr>
                  <a:t>Brain &amp; Hypothlamus-eg. CRH TRH, LHRH</a:t>
                </a:r>
              </a:p>
            </p:txBody>
          </p:sp>
          <p:sp>
            <p:nvSpPr>
              <p:cNvPr id="30775" name="Line 51"/>
              <p:cNvSpPr>
                <a:spLocks noChangeShapeType="1"/>
              </p:cNvSpPr>
              <p:nvPr/>
            </p:nvSpPr>
            <p:spPr bwMode="auto">
              <a:xfrm flipH="1">
                <a:off x="2928" y="1253"/>
                <a:ext cx="179" cy="4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6" name="Line 65"/>
              <p:cNvSpPr>
                <a:spLocks noChangeShapeType="1"/>
              </p:cNvSpPr>
              <p:nvPr/>
            </p:nvSpPr>
            <p:spPr bwMode="auto">
              <a:xfrm flipV="1">
                <a:off x="3107" y="1207"/>
                <a:ext cx="227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770" name="Line 67"/>
          <p:cNvSpPr>
            <a:spLocks noChangeShapeType="1"/>
          </p:cNvSpPr>
          <p:nvPr/>
        </p:nvSpPr>
        <p:spPr bwMode="auto">
          <a:xfrm flipH="1" flipV="1">
            <a:off x="3492500" y="3860800"/>
            <a:ext cx="4318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1" name="Line 68"/>
          <p:cNvSpPr>
            <a:spLocks noChangeShapeType="1"/>
          </p:cNvSpPr>
          <p:nvPr/>
        </p:nvSpPr>
        <p:spPr bwMode="auto">
          <a:xfrm flipH="1" flipV="1">
            <a:off x="3492500" y="3860800"/>
            <a:ext cx="4318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2500313" y="307975"/>
            <a:ext cx="5032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F0000"/>
                </a:solidFill>
              </a:rPr>
              <a:t>Hormone Classification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0" y="857250"/>
            <a:ext cx="9144000" cy="804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200" b="1"/>
              <a:t>Chemically hormones fall broadly into 2 categories:</a:t>
            </a:r>
          </a:p>
          <a:p>
            <a:pPr eaLnBrk="1" hangingPunct="1"/>
            <a:endParaRPr lang="en-GB" sz="2200" b="1">
              <a:solidFill>
                <a:srgbClr val="E5E500"/>
              </a:solidFill>
            </a:endParaRPr>
          </a:p>
          <a:p>
            <a:pPr eaLnBrk="1" hangingPunct="1"/>
            <a:r>
              <a:rPr lang="en-GB" sz="2200" b="1">
                <a:solidFill>
                  <a:srgbClr val="E5E500"/>
                </a:solidFill>
              </a:rPr>
              <a:t>     1.Protein/polypeptide/ amino acid derived hormones</a:t>
            </a:r>
          </a:p>
          <a:p>
            <a:pPr lvl="2" eaLnBrk="1" hangingPunct="1"/>
            <a:r>
              <a:rPr lang="en-GB" sz="2200" b="1"/>
              <a:t>	-Complex polypeptides eg LH (200 aa)</a:t>
            </a:r>
          </a:p>
          <a:p>
            <a:pPr lvl="3" eaLnBrk="1" hangingPunct="1"/>
            <a:r>
              <a:rPr lang="en-GB" sz="2200" b="1"/>
              <a:t>-Intermediate sized peptides eg Insulin</a:t>
            </a:r>
          </a:p>
          <a:p>
            <a:pPr lvl="3" eaLnBrk="1" hangingPunct="1"/>
            <a:r>
              <a:rPr lang="en-GB" sz="2200" b="1"/>
              <a:t>-Small peptides eg TRH (3aa)</a:t>
            </a:r>
          </a:p>
          <a:p>
            <a:pPr lvl="3" eaLnBrk="1" hangingPunct="1"/>
            <a:r>
              <a:rPr lang="en-GB" sz="2200" b="1"/>
              <a:t>-Dipeptides eg T4 (derived from 2 iodinated tyrosine residues)</a:t>
            </a:r>
          </a:p>
          <a:p>
            <a:pPr lvl="3" eaLnBrk="1" hangingPunct="1"/>
            <a:r>
              <a:rPr lang="en-GB" sz="2200" b="1"/>
              <a:t>-Derived from single aa eg catacholamines</a:t>
            </a:r>
          </a:p>
          <a:p>
            <a:pPr eaLnBrk="1" hangingPunct="1"/>
            <a:endParaRPr lang="en-GB" sz="2200" b="1"/>
          </a:p>
          <a:p>
            <a:pPr eaLnBrk="1" hangingPunct="1"/>
            <a:r>
              <a:rPr lang="en-GB" sz="2200" b="1"/>
              <a:t>	</a:t>
            </a:r>
          </a:p>
          <a:p>
            <a:pPr eaLnBrk="1" hangingPunct="1"/>
            <a:r>
              <a:rPr lang="en-GB" sz="2200" b="1">
                <a:solidFill>
                  <a:srgbClr val="E5E500"/>
                </a:solidFill>
              </a:rPr>
              <a:t>2. Steroid hormones</a:t>
            </a:r>
          </a:p>
          <a:p>
            <a:pPr eaLnBrk="1" hangingPunct="1"/>
            <a:r>
              <a:rPr lang="en-GB" sz="2200" b="1">
                <a:solidFill>
                  <a:srgbClr val="E5E500"/>
                </a:solidFill>
              </a:rPr>
              <a:t>		</a:t>
            </a:r>
            <a:r>
              <a:rPr lang="en-GB" sz="2200" b="1"/>
              <a:t>-Derived from cholesterol</a:t>
            </a:r>
          </a:p>
          <a:p>
            <a:pPr eaLnBrk="1" hangingPunct="1"/>
            <a:r>
              <a:rPr lang="en-GB" sz="2200" b="1"/>
              <a:t>		-Divided into 2 groups </a:t>
            </a:r>
          </a:p>
          <a:p>
            <a:pPr eaLnBrk="1" hangingPunct="1"/>
            <a:r>
              <a:rPr lang="en-GB" sz="2200" b="1"/>
              <a:t>			-Intact steroid nucleus (adrenal/gonadal steroids)</a:t>
            </a:r>
          </a:p>
          <a:p>
            <a:pPr eaLnBrk="1" hangingPunct="1"/>
            <a:r>
              <a:rPr lang="en-GB" sz="2200" b="1"/>
              <a:t>			-Broken steroid nucleus (Vit D + metabolites)</a:t>
            </a:r>
          </a:p>
          <a:p>
            <a:pPr eaLnBrk="1" hangingPunct="1"/>
            <a:r>
              <a:rPr lang="en-GB" sz="2200" b="1"/>
              <a:t>			</a:t>
            </a:r>
          </a:p>
          <a:p>
            <a:pPr eaLnBrk="1" hangingPunct="1"/>
            <a:endParaRPr lang="en-GB" sz="2200" b="1"/>
          </a:p>
          <a:p>
            <a:pPr eaLnBrk="1" hangingPunct="1"/>
            <a:endParaRPr lang="en-GB" sz="2400" b="1"/>
          </a:p>
          <a:p>
            <a:pPr eaLnBrk="1" hangingPunct="1"/>
            <a:endParaRPr lang="en-GB" sz="2400" b="1"/>
          </a:p>
          <a:p>
            <a:pPr eaLnBrk="1" hangingPunct="1"/>
            <a:endParaRPr lang="en-GB" sz="2400" b="1"/>
          </a:p>
          <a:p>
            <a:pPr eaLnBrk="1" hangingPunct="1"/>
            <a:endParaRPr lang="en-GB" b="1"/>
          </a:p>
          <a:p>
            <a:pPr eaLnBrk="1" hangingPunct="1">
              <a:buFontTx/>
              <a:buAutoNum type="arabicPeriod"/>
            </a:pPr>
            <a:endParaRPr lang="en-GB"/>
          </a:p>
          <a:p>
            <a:pPr eaLnBrk="1" hangingPunct="1">
              <a:buFontTx/>
              <a:buAutoNum type="arabicPeriod"/>
            </a:pP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16275" y="307975"/>
            <a:ext cx="241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2">
                    <a:lumMod val="75000"/>
                  </a:schemeClr>
                </a:solidFill>
              </a:rPr>
              <a:t>Lecture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chemeClr val="bg2">
                    <a:lumMod val="75000"/>
                  </a:schemeClr>
                </a:solidFill>
              </a:rPr>
              <a:t>Outline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0" y="1360488"/>
            <a:ext cx="9572625" cy="723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sz="2400" b="1"/>
              <a:t>Definitions</a:t>
            </a:r>
          </a:p>
          <a:p>
            <a:pPr eaLnBrk="1" hangingPunct="1">
              <a:buFontTx/>
              <a:buAutoNum type="arabicPeriod"/>
            </a:pPr>
            <a:endParaRPr lang="en-GB" sz="2400" b="1"/>
          </a:p>
          <a:p>
            <a:pPr eaLnBrk="1" hangingPunct="1">
              <a:buFontTx/>
              <a:buAutoNum type="arabicPeriod"/>
            </a:pPr>
            <a:r>
              <a:rPr lang="en-GB" sz="2400" b="1"/>
              <a:t>History of Endocrinology</a:t>
            </a:r>
          </a:p>
          <a:p>
            <a:pPr eaLnBrk="1" hangingPunct="1">
              <a:buFontTx/>
              <a:buAutoNum type="arabicPeriod"/>
            </a:pPr>
            <a:endParaRPr lang="en-GB" sz="2400" b="1"/>
          </a:p>
          <a:p>
            <a:pPr eaLnBrk="1" hangingPunct="1">
              <a:buFontTx/>
              <a:buAutoNum type="arabicPeriod"/>
            </a:pPr>
            <a:r>
              <a:rPr lang="en-GB" sz="2400" b="1"/>
              <a:t>Hormone  Classification and structure</a:t>
            </a:r>
          </a:p>
          <a:p>
            <a:pPr eaLnBrk="1" hangingPunct="1">
              <a:buFontTx/>
              <a:buAutoNum type="arabicPeriod"/>
            </a:pPr>
            <a:endParaRPr lang="en-GB" sz="2400" b="1"/>
          </a:p>
          <a:p>
            <a:pPr eaLnBrk="1" hangingPunct="1">
              <a:buFontTx/>
              <a:buAutoNum type="arabicPeriod"/>
            </a:pPr>
            <a:r>
              <a:rPr lang="en-GB" sz="2400" b="1"/>
              <a:t>Hormone synthesis, storage &amp; release from endocrine</a:t>
            </a:r>
          </a:p>
          <a:p>
            <a:pPr eaLnBrk="1" hangingPunct="1"/>
            <a:r>
              <a:rPr lang="en-GB" sz="2400" b="1"/>
              <a:t> tissues</a:t>
            </a:r>
          </a:p>
          <a:p>
            <a:pPr eaLnBrk="1" hangingPunct="1">
              <a:buFontTx/>
              <a:buAutoNum type="arabicPeriod"/>
            </a:pPr>
            <a:endParaRPr lang="en-GB" sz="2400" b="1"/>
          </a:p>
          <a:p>
            <a:pPr eaLnBrk="1" hangingPunct="1"/>
            <a:r>
              <a:rPr lang="en-GB" sz="2400" b="1"/>
              <a:t>5. Hormone transport within the blood</a:t>
            </a:r>
          </a:p>
          <a:p>
            <a:pPr eaLnBrk="1" hangingPunct="1"/>
            <a:endParaRPr lang="en-GB" sz="2400" b="1"/>
          </a:p>
          <a:p>
            <a:pPr eaLnBrk="1" hangingPunct="1"/>
            <a:r>
              <a:rPr lang="en-GB" sz="2400" b="1"/>
              <a:t>6.</a:t>
            </a:r>
            <a:r>
              <a:rPr lang="en-GB" sz="2400" b="1">
                <a:solidFill>
                  <a:schemeClr val="bg1"/>
                </a:solidFill>
              </a:rPr>
              <a:t> </a:t>
            </a:r>
            <a:r>
              <a:rPr lang="en-GB" sz="2400" b="1"/>
              <a:t>Hormone Metabolism</a:t>
            </a:r>
          </a:p>
          <a:p>
            <a:pPr eaLnBrk="1" hangingPunct="1"/>
            <a:r>
              <a:rPr lang="en-GB" sz="2400">
                <a:solidFill>
                  <a:schemeClr val="bg1"/>
                </a:solidFill>
              </a:rPr>
              <a:t>Metabolism</a:t>
            </a:r>
          </a:p>
          <a:p>
            <a:pPr eaLnBrk="1" hangingPunct="1"/>
            <a:endParaRPr lang="en-GB" sz="2400" b="1"/>
          </a:p>
          <a:p>
            <a:pPr eaLnBrk="1" hangingPunct="1">
              <a:buFontTx/>
              <a:buAutoNum type="arabicPeriod"/>
            </a:pPr>
            <a:endParaRPr lang="en-GB" sz="2400" b="1"/>
          </a:p>
          <a:p>
            <a:pPr eaLnBrk="1" hangingPunct="1">
              <a:buFontTx/>
              <a:buAutoNum type="arabicPeriod"/>
            </a:pPr>
            <a:endParaRPr lang="en-GB" sz="2400"/>
          </a:p>
          <a:p>
            <a:pPr eaLnBrk="1" hangingPunct="1">
              <a:buFontTx/>
              <a:buAutoNum type="arabicPeriod"/>
            </a:pPr>
            <a:endParaRPr lang="en-GB" sz="2400" b="1"/>
          </a:p>
          <a:p>
            <a:pPr eaLnBrk="1" hangingPunct="1">
              <a:buFontTx/>
              <a:buAutoNum type="arabicPeriod"/>
            </a:pPr>
            <a:endParaRPr lang="en-GB" sz="2000" b="1"/>
          </a:p>
          <a:p>
            <a:pPr eaLnBrk="1" hangingPunct="1">
              <a:buFontTx/>
              <a:buAutoNum type="arabicPeriod"/>
            </a:pPr>
            <a:endParaRPr lang="en-GB"/>
          </a:p>
          <a:p>
            <a:pPr eaLnBrk="1" hangingPunct="1">
              <a:buFontTx/>
              <a:buAutoNum type="arabicPeriod"/>
            </a:pP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857375" y="0"/>
            <a:ext cx="592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release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-252413" y="476250"/>
            <a:ext cx="9644063" cy="1015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en-GB" sz="2000" b="1">
                <a:solidFill>
                  <a:srgbClr val="FFFF00"/>
                </a:solidFill>
              </a:rPr>
              <a:t>1.Protein/polypeptide/ amino acid derived hormones</a:t>
            </a:r>
          </a:p>
          <a:p>
            <a:pPr lvl="3" eaLnBrk="1" hangingPunct="1"/>
            <a:r>
              <a:rPr lang="en-GB" sz="2000" b="1"/>
              <a:t>-Synthesized in rough ER and,like all peptides, amino acid sequence determined by specific mRNA synthesized in nucleus</a:t>
            </a:r>
          </a:p>
          <a:p>
            <a:pPr lvl="3" eaLnBrk="1" hangingPunct="1"/>
            <a:endParaRPr lang="en-GB" sz="2000" b="1"/>
          </a:p>
          <a:p>
            <a:pPr lvl="3" eaLnBrk="1" hangingPunct="1"/>
            <a:r>
              <a:rPr lang="en-GB" sz="2000" b="1"/>
              <a:t>-As with all proteins, mRNA  determined by nucleotide</a:t>
            </a:r>
          </a:p>
          <a:p>
            <a:pPr lvl="3" eaLnBrk="1" hangingPunct="1"/>
            <a:r>
              <a:rPr lang="en-GB" sz="2000" b="1"/>
              <a:t>sequence  dictated by specific gene</a:t>
            </a:r>
          </a:p>
          <a:p>
            <a:pPr lvl="3" eaLnBrk="1" hangingPunct="1"/>
            <a:endParaRPr lang="en-GB" sz="2000" b="1"/>
          </a:p>
          <a:p>
            <a:pPr lvl="3" eaLnBrk="1" hangingPunct="1"/>
            <a:r>
              <a:rPr lang="en-GB" sz="2000" b="1"/>
              <a:t>-Translation of mRNA sequence results in Ribosomal</a:t>
            </a:r>
          </a:p>
          <a:p>
            <a:pPr lvl="3" eaLnBrk="1" hangingPunct="1"/>
            <a:r>
              <a:rPr lang="en-GB" sz="2000" b="1"/>
              <a:t>synthesis of pro or pre-prohormone that is  larger than the</a:t>
            </a:r>
          </a:p>
          <a:p>
            <a:pPr lvl="3" eaLnBrk="1" hangingPunct="1"/>
            <a:r>
              <a:rPr lang="en-GB" sz="2000" b="1"/>
              <a:t>active hormone</a:t>
            </a:r>
          </a:p>
          <a:p>
            <a:pPr lvl="3" eaLnBrk="1" hangingPunct="1"/>
            <a:endParaRPr lang="en-GB" sz="2000" b="1"/>
          </a:p>
          <a:p>
            <a:pPr lvl="3" eaLnBrk="1" hangingPunct="1"/>
            <a:r>
              <a:rPr lang="en-GB" sz="2000" b="1"/>
              <a:t>-This prohormone is subsequently shortened in distinct</a:t>
            </a:r>
          </a:p>
          <a:p>
            <a:pPr lvl="3" eaLnBrk="1" hangingPunct="1"/>
            <a:r>
              <a:rPr lang="en-GB" sz="2000" b="1"/>
              <a:t>steps</a:t>
            </a:r>
          </a:p>
          <a:p>
            <a:pPr lvl="3" eaLnBrk="1" hangingPunct="1"/>
            <a:endParaRPr lang="en-GB" sz="2000" b="1"/>
          </a:p>
          <a:p>
            <a:pPr lvl="3" eaLnBrk="1" hangingPunct="1"/>
            <a:r>
              <a:rPr lang="en-GB" sz="2000" b="1"/>
              <a:t>-Prohormone transported to Golgi apparatus where  </a:t>
            </a:r>
          </a:p>
          <a:p>
            <a:pPr lvl="3" eaLnBrk="1" hangingPunct="1"/>
            <a:r>
              <a:rPr lang="en-GB" sz="2000" b="1"/>
              <a:t>processed by proteolytic enzymes to mature, active hormone</a:t>
            </a:r>
          </a:p>
          <a:p>
            <a:pPr lvl="3" eaLnBrk="1" hangingPunct="1"/>
            <a:endParaRPr lang="en-GB" sz="2000" b="1"/>
          </a:p>
          <a:p>
            <a:pPr lvl="3" eaLnBrk="1" hangingPunct="1"/>
            <a:r>
              <a:rPr lang="en-GB" sz="2000" b="1"/>
              <a:t>-Protein hormone always stored in secretory granules that fuse </a:t>
            </a:r>
          </a:p>
          <a:p>
            <a:pPr lvl="3" eaLnBrk="1" hangingPunct="1"/>
            <a:r>
              <a:rPr lang="en-GB" sz="2000" b="1"/>
              <a:t>with cell membrane during release into circulation-Exocytosis</a:t>
            </a:r>
          </a:p>
          <a:p>
            <a:pPr lvl="3" eaLnBrk="1" hangingPunct="1"/>
            <a:endParaRPr lang="en-GB" sz="2000" b="1"/>
          </a:p>
          <a:p>
            <a:pPr lvl="3" eaLnBrk="1" hangingPunct="1"/>
            <a:endParaRPr lang="en-GB" sz="2000" b="1"/>
          </a:p>
          <a:p>
            <a:pPr lvl="3" eaLnBrk="1" hangingPunct="1"/>
            <a:r>
              <a:rPr lang="en-GB" sz="2000" b="1"/>
              <a:t>	</a:t>
            </a:r>
          </a:p>
          <a:p>
            <a:pPr lvl="3" eaLnBrk="1" hangingPunct="1"/>
            <a:r>
              <a:rPr lang="en-GB" sz="2000" b="1"/>
              <a:t>	</a:t>
            </a:r>
          </a:p>
          <a:p>
            <a:pPr eaLnBrk="1" hangingPunct="1"/>
            <a:endParaRPr lang="en-GB" sz="2000" b="1"/>
          </a:p>
          <a:p>
            <a:pPr eaLnBrk="1" hangingPunct="1"/>
            <a:r>
              <a:rPr lang="en-GB" sz="2000" b="1"/>
              <a:t>		</a:t>
            </a:r>
            <a:r>
              <a:rPr lang="en-GB" sz="2000" b="1">
                <a:solidFill>
                  <a:srgbClr val="E5E500"/>
                </a:solidFill>
              </a:rPr>
              <a:t>2</a:t>
            </a:r>
            <a:r>
              <a:rPr lang="en-GB" sz="2000" b="1"/>
              <a:t>		</a:t>
            </a:r>
          </a:p>
          <a:p>
            <a:pPr eaLnBrk="1" hangingPunct="1"/>
            <a:endParaRPr lang="en-GB" sz="2000" b="1"/>
          </a:p>
          <a:p>
            <a:pPr eaLnBrk="1" hangingPunct="1"/>
            <a:endParaRPr lang="en-GB" sz="2000" b="1"/>
          </a:p>
          <a:p>
            <a:pPr eaLnBrk="1" hangingPunct="1"/>
            <a:endParaRPr lang="en-GB" sz="2000" b="1"/>
          </a:p>
          <a:p>
            <a:pPr eaLnBrk="1" hangingPunct="1"/>
            <a:endParaRPr lang="en-GB" sz="2000" b="1"/>
          </a:p>
          <a:p>
            <a:pPr eaLnBrk="1" hangingPunct="1"/>
            <a:endParaRPr lang="en-GB" sz="2000" b="1"/>
          </a:p>
          <a:p>
            <a:pPr eaLnBrk="1" hangingPunct="1">
              <a:buFontTx/>
              <a:buAutoNum type="arabicPeriod"/>
            </a:pPr>
            <a:endParaRPr lang="en-GB" sz="2000"/>
          </a:p>
          <a:p>
            <a:pPr eaLnBrk="1" hangingPunct="1">
              <a:buFontTx/>
              <a:buAutoNum type="arabicPeriod"/>
            </a:pPr>
            <a:endParaRPr lang="en-GB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285750" y="1431925"/>
            <a:ext cx="92884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b="1">
                <a:solidFill>
                  <a:srgbClr val="FFFF00"/>
                </a:solidFill>
              </a:rPr>
              <a:t>Protein/polypeptide hormones</a:t>
            </a:r>
          </a:p>
          <a:p>
            <a:pPr eaLnBrk="1" hangingPunct="1">
              <a:buFontTx/>
              <a:buAutoNum type="arabicPeriod"/>
            </a:pPr>
            <a:endParaRPr lang="en-GB" b="1"/>
          </a:p>
          <a:p>
            <a:pPr eaLnBrk="1" hangingPunct="1"/>
            <a:r>
              <a:rPr lang="en-GB" b="1"/>
              <a:t>e.g. ACTH (39aa)-produced in pituitary corticotroph cell </a:t>
            </a:r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Synthesized as Pro-hormone = Pro-opiomelanocortin (POMC) – 241 amino acids</a:t>
            </a:r>
          </a:p>
          <a:p>
            <a:pPr eaLnBrk="1" hangingPunct="1">
              <a:buFontTx/>
              <a:buAutoNum type="arabicPeriod"/>
            </a:pPr>
            <a:endParaRPr lang="en-GB"/>
          </a:p>
          <a:p>
            <a:pPr eaLnBrk="1" hangingPunct="1">
              <a:buFontTx/>
              <a:buAutoNum type="arabicPeriod"/>
            </a:pPr>
            <a:endParaRPr lang="en-GB" b="1"/>
          </a:p>
        </p:txBody>
      </p:sp>
      <p:sp>
        <p:nvSpPr>
          <p:cNvPr id="33796" name="Oval 8"/>
          <p:cNvSpPr>
            <a:spLocks noChangeArrowheads="1"/>
          </p:cNvSpPr>
          <p:nvPr/>
        </p:nvSpPr>
        <p:spPr bwMode="auto">
          <a:xfrm>
            <a:off x="393700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Ser</a:t>
            </a:r>
          </a:p>
        </p:txBody>
      </p:sp>
      <p:sp>
        <p:nvSpPr>
          <p:cNvPr id="33797" name="Oval 9"/>
          <p:cNvSpPr>
            <a:spLocks noChangeArrowheads="1"/>
          </p:cNvSpPr>
          <p:nvPr/>
        </p:nvSpPr>
        <p:spPr bwMode="auto">
          <a:xfrm>
            <a:off x="825500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Tyr</a:t>
            </a:r>
          </a:p>
        </p:txBody>
      </p:sp>
      <p:sp>
        <p:nvSpPr>
          <p:cNvPr id="33798" name="Oval 10"/>
          <p:cNvSpPr>
            <a:spLocks noChangeArrowheads="1"/>
          </p:cNvSpPr>
          <p:nvPr/>
        </p:nvSpPr>
        <p:spPr bwMode="auto">
          <a:xfrm>
            <a:off x="1258888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Ser</a:t>
            </a:r>
          </a:p>
        </p:txBody>
      </p:sp>
      <p:sp>
        <p:nvSpPr>
          <p:cNvPr id="33799" name="Oval 11"/>
          <p:cNvSpPr>
            <a:spLocks noChangeArrowheads="1"/>
          </p:cNvSpPr>
          <p:nvPr/>
        </p:nvSpPr>
        <p:spPr bwMode="auto">
          <a:xfrm>
            <a:off x="1690688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Met</a:t>
            </a:r>
          </a:p>
        </p:txBody>
      </p:sp>
      <p:sp>
        <p:nvSpPr>
          <p:cNvPr id="33800" name="Oval 12"/>
          <p:cNvSpPr>
            <a:spLocks noChangeArrowheads="1"/>
          </p:cNvSpPr>
          <p:nvPr/>
        </p:nvSpPr>
        <p:spPr bwMode="auto">
          <a:xfrm>
            <a:off x="2120900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Glu</a:t>
            </a:r>
          </a:p>
        </p:txBody>
      </p:sp>
      <p:sp>
        <p:nvSpPr>
          <p:cNvPr id="33801" name="Oval 13"/>
          <p:cNvSpPr>
            <a:spLocks noChangeArrowheads="1"/>
          </p:cNvSpPr>
          <p:nvPr/>
        </p:nvSpPr>
        <p:spPr bwMode="auto">
          <a:xfrm>
            <a:off x="2552700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His</a:t>
            </a:r>
          </a:p>
        </p:txBody>
      </p:sp>
      <p:sp>
        <p:nvSpPr>
          <p:cNvPr id="33802" name="Oval 14"/>
          <p:cNvSpPr>
            <a:spLocks noChangeArrowheads="1"/>
          </p:cNvSpPr>
          <p:nvPr/>
        </p:nvSpPr>
        <p:spPr bwMode="auto">
          <a:xfrm>
            <a:off x="2986088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Phe</a:t>
            </a:r>
          </a:p>
        </p:txBody>
      </p:sp>
      <p:sp>
        <p:nvSpPr>
          <p:cNvPr id="33803" name="Oval 15"/>
          <p:cNvSpPr>
            <a:spLocks noChangeArrowheads="1"/>
          </p:cNvSpPr>
          <p:nvPr/>
        </p:nvSpPr>
        <p:spPr bwMode="auto">
          <a:xfrm>
            <a:off x="3417888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Arg</a:t>
            </a:r>
          </a:p>
        </p:txBody>
      </p:sp>
      <p:sp>
        <p:nvSpPr>
          <p:cNvPr id="33804" name="Oval 16"/>
          <p:cNvSpPr>
            <a:spLocks noChangeArrowheads="1"/>
          </p:cNvSpPr>
          <p:nvPr/>
        </p:nvSpPr>
        <p:spPr bwMode="auto">
          <a:xfrm>
            <a:off x="3851275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Trp</a:t>
            </a:r>
          </a:p>
        </p:txBody>
      </p:sp>
      <p:sp>
        <p:nvSpPr>
          <p:cNvPr id="33805" name="Oval 17"/>
          <p:cNvSpPr>
            <a:spLocks noChangeArrowheads="1"/>
          </p:cNvSpPr>
          <p:nvPr/>
        </p:nvSpPr>
        <p:spPr bwMode="auto">
          <a:xfrm>
            <a:off x="4283075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Gly</a:t>
            </a:r>
          </a:p>
        </p:txBody>
      </p:sp>
      <p:sp>
        <p:nvSpPr>
          <p:cNvPr id="33806" name="Oval 18"/>
          <p:cNvSpPr>
            <a:spLocks noChangeArrowheads="1"/>
          </p:cNvSpPr>
          <p:nvPr/>
        </p:nvSpPr>
        <p:spPr bwMode="auto">
          <a:xfrm>
            <a:off x="4713288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Lys</a:t>
            </a:r>
          </a:p>
        </p:txBody>
      </p:sp>
      <p:sp>
        <p:nvSpPr>
          <p:cNvPr id="33807" name="Oval 19"/>
          <p:cNvSpPr>
            <a:spLocks noChangeArrowheads="1"/>
          </p:cNvSpPr>
          <p:nvPr/>
        </p:nvSpPr>
        <p:spPr bwMode="auto">
          <a:xfrm>
            <a:off x="5145088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Pro</a:t>
            </a:r>
          </a:p>
        </p:txBody>
      </p:sp>
      <p:sp>
        <p:nvSpPr>
          <p:cNvPr id="33808" name="Oval 20"/>
          <p:cNvSpPr>
            <a:spLocks noChangeArrowheads="1"/>
          </p:cNvSpPr>
          <p:nvPr/>
        </p:nvSpPr>
        <p:spPr bwMode="auto">
          <a:xfrm>
            <a:off x="5578475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Val</a:t>
            </a:r>
          </a:p>
        </p:txBody>
      </p:sp>
      <p:sp>
        <p:nvSpPr>
          <p:cNvPr id="33809" name="Oval 21"/>
          <p:cNvSpPr>
            <a:spLocks noChangeArrowheads="1"/>
          </p:cNvSpPr>
          <p:nvPr/>
        </p:nvSpPr>
        <p:spPr bwMode="auto">
          <a:xfrm>
            <a:off x="6010275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Gly</a:t>
            </a:r>
          </a:p>
        </p:txBody>
      </p:sp>
      <p:sp>
        <p:nvSpPr>
          <p:cNvPr id="33810" name="Oval 22"/>
          <p:cNvSpPr>
            <a:spLocks noChangeArrowheads="1"/>
          </p:cNvSpPr>
          <p:nvPr/>
        </p:nvSpPr>
        <p:spPr bwMode="auto">
          <a:xfrm>
            <a:off x="6443663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Lys</a:t>
            </a:r>
          </a:p>
        </p:txBody>
      </p:sp>
      <p:sp>
        <p:nvSpPr>
          <p:cNvPr id="33811" name="Oval 23"/>
          <p:cNvSpPr>
            <a:spLocks noChangeArrowheads="1"/>
          </p:cNvSpPr>
          <p:nvPr/>
        </p:nvSpPr>
        <p:spPr bwMode="auto">
          <a:xfrm>
            <a:off x="6875463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Lys</a:t>
            </a:r>
          </a:p>
        </p:txBody>
      </p:sp>
      <p:sp>
        <p:nvSpPr>
          <p:cNvPr id="33812" name="Oval 24"/>
          <p:cNvSpPr>
            <a:spLocks noChangeArrowheads="1"/>
          </p:cNvSpPr>
          <p:nvPr/>
        </p:nvSpPr>
        <p:spPr bwMode="auto">
          <a:xfrm>
            <a:off x="7305675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Arg</a:t>
            </a:r>
          </a:p>
        </p:txBody>
      </p:sp>
      <p:sp>
        <p:nvSpPr>
          <p:cNvPr id="33813" name="Oval 25"/>
          <p:cNvSpPr>
            <a:spLocks noChangeArrowheads="1"/>
          </p:cNvSpPr>
          <p:nvPr/>
        </p:nvSpPr>
        <p:spPr bwMode="auto">
          <a:xfrm>
            <a:off x="7737475" y="27797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Arg</a:t>
            </a:r>
          </a:p>
        </p:txBody>
      </p:sp>
      <p:sp>
        <p:nvSpPr>
          <p:cNvPr id="33814" name="Oval 26"/>
          <p:cNvSpPr>
            <a:spLocks noChangeArrowheads="1"/>
          </p:cNvSpPr>
          <p:nvPr/>
        </p:nvSpPr>
        <p:spPr bwMode="auto">
          <a:xfrm>
            <a:off x="393700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Lys</a:t>
            </a:r>
          </a:p>
        </p:txBody>
      </p:sp>
      <p:sp>
        <p:nvSpPr>
          <p:cNvPr id="33815" name="Oval 27"/>
          <p:cNvSpPr>
            <a:spLocks noChangeArrowheads="1"/>
          </p:cNvSpPr>
          <p:nvPr/>
        </p:nvSpPr>
        <p:spPr bwMode="auto">
          <a:xfrm>
            <a:off x="825500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Val</a:t>
            </a:r>
          </a:p>
        </p:txBody>
      </p:sp>
      <p:sp>
        <p:nvSpPr>
          <p:cNvPr id="33816" name="Oval 28"/>
          <p:cNvSpPr>
            <a:spLocks noChangeArrowheads="1"/>
          </p:cNvSpPr>
          <p:nvPr/>
        </p:nvSpPr>
        <p:spPr bwMode="auto">
          <a:xfrm>
            <a:off x="1258888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Tyr</a:t>
            </a:r>
          </a:p>
        </p:txBody>
      </p:sp>
      <p:sp>
        <p:nvSpPr>
          <p:cNvPr id="33817" name="Oval 29"/>
          <p:cNvSpPr>
            <a:spLocks noChangeArrowheads="1"/>
          </p:cNvSpPr>
          <p:nvPr/>
        </p:nvSpPr>
        <p:spPr bwMode="auto">
          <a:xfrm>
            <a:off x="1690688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Pro</a:t>
            </a:r>
          </a:p>
        </p:txBody>
      </p:sp>
      <p:sp>
        <p:nvSpPr>
          <p:cNvPr id="33818" name="Oval 30"/>
          <p:cNvSpPr>
            <a:spLocks noChangeArrowheads="1"/>
          </p:cNvSpPr>
          <p:nvPr/>
        </p:nvSpPr>
        <p:spPr bwMode="auto">
          <a:xfrm>
            <a:off x="2120900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Asn</a:t>
            </a:r>
          </a:p>
        </p:txBody>
      </p:sp>
      <p:sp>
        <p:nvSpPr>
          <p:cNvPr id="33819" name="Oval 31"/>
          <p:cNvSpPr>
            <a:spLocks noChangeArrowheads="1"/>
          </p:cNvSpPr>
          <p:nvPr/>
        </p:nvSpPr>
        <p:spPr bwMode="auto">
          <a:xfrm>
            <a:off x="2552700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Gly</a:t>
            </a:r>
          </a:p>
        </p:txBody>
      </p:sp>
      <p:sp>
        <p:nvSpPr>
          <p:cNvPr id="33820" name="Oval 32"/>
          <p:cNvSpPr>
            <a:spLocks noChangeArrowheads="1"/>
          </p:cNvSpPr>
          <p:nvPr/>
        </p:nvSpPr>
        <p:spPr bwMode="auto">
          <a:xfrm>
            <a:off x="2986088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Ala</a:t>
            </a:r>
          </a:p>
        </p:txBody>
      </p:sp>
      <p:sp>
        <p:nvSpPr>
          <p:cNvPr id="33821" name="Oval 33"/>
          <p:cNvSpPr>
            <a:spLocks noChangeArrowheads="1"/>
          </p:cNvSpPr>
          <p:nvPr/>
        </p:nvSpPr>
        <p:spPr bwMode="auto">
          <a:xfrm>
            <a:off x="3417888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Glu</a:t>
            </a:r>
          </a:p>
        </p:txBody>
      </p:sp>
      <p:sp>
        <p:nvSpPr>
          <p:cNvPr id="33822" name="Oval 34"/>
          <p:cNvSpPr>
            <a:spLocks noChangeArrowheads="1"/>
          </p:cNvSpPr>
          <p:nvPr/>
        </p:nvSpPr>
        <p:spPr bwMode="auto">
          <a:xfrm>
            <a:off x="3851275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Asp</a:t>
            </a:r>
          </a:p>
        </p:txBody>
      </p:sp>
      <p:sp>
        <p:nvSpPr>
          <p:cNvPr id="33823" name="Oval 35"/>
          <p:cNvSpPr>
            <a:spLocks noChangeArrowheads="1"/>
          </p:cNvSpPr>
          <p:nvPr/>
        </p:nvSpPr>
        <p:spPr bwMode="auto">
          <a:xfrm>
            <a:off x="4283075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Glu</a:t>
            </a:r>
          </a:p>
        </p:txBody>
      </p:sp>
      <p:sp>
        <p:nvSpPr>
          <p:cNvPr id="33824" name="Oval 36"/>
          <p:cNvSpPr>
            <a:spLocks noChangeArrowheads="1"/>
          </p:cNvSpPr>
          <p:nvPr/>
        </p:nvSpPr>
        <p:spPr bwMode="auto">
          <a:xfrm>
            <a:off x="4713288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Ser</a:t>
            </a:r>
          </a:p>
        </p:txBody>
      </p:sp>
      <p:sp>
        <p:nvSpPr>
          <p:cNvPr id="33825" name="Oval 37"/>
          <p:cNvSpPr>
            <a:spLocks noChangeArrowheads="1"/>
          </p:cNvSpPr>
          <p:nvPr/>
        </p:nvSpPr>
        <p:spPr bwMode="auto">
          <a:xfrm>
            <a:off x="5145088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Ala</a:t>
            </a:r>
          </a:p>
        </p:txBody>
      </p:sp>
      <p:sp>
        <p:nvSpPr>
          <p:cNvPr id="33826" name="Oval 38"/>
          <p:cNvSpPr>
            <a:spLocks noChangeArrowheads="1"/>
          </p:cNvSpPr>
          <p:nvPr/>
        </p:nvSpPr>
        <p:spPr bwMode="auto">
          <a:xfrm>
            <a:off x="5578475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Glu</a:t>
            </a:r>
          </a:p>
        </p:txBody>
      </p:sp>
      <p:sp>
        <p:nvSpPr>
          <p:cNvPr id="33827" name="Oval 39"/>
          <p:cNvSpPr>
            <a:spLocks noChangeArrowheads="1"/>
          </p:cNvSpPr>
          <p:nvPr/>
        </p:nvSpPr>
        <p:spPr bwMode="auto">
          <a:xfrm>
            <a:off x="6010275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Ala</a:t>
            </a:r>
          </a:p>
        </p:txBody>
      </p:sp>
      <p:sp>
        <p:nvSpPr>
          <p:cNvPr id="33828" name="Oval 40"/>
          <p:cNvSpPr>
            <a:spLocks noChangeArrowheads="1"/>
          </p:cNvSpPr>
          <p:nvPr/>
        </p:nvSpPr>
        <p:spPr bwMode="auto">
          <a:xfrm>
            <a:off x="6443663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Phe</a:t>
            </a:r>
          </a:p>
        </p:txBody>
      </p:sp>
      <p:sp>
        <p:nvSpPr>
          <p:cNvPr id="33829" name="Oval 41"/>
          <p:cNvSpPr>
            <a:spLocks noChangeArrowheads="1"/>
          </p:cNvSpPr>
          <p:nvPr/>
        </p:nvSpPr>
        <p:spPr bwMode="auto">
          <a:xfrm>
            <a:off x="6875463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Pro</a:t>
            </a:r>
          </a:p>
        </p:txBody>
      </p:sp>
      <p:sp>
        <p:nvSpPr>
          <p:cNvPr id="33830" name="Oval 42"/>
          <p:cNvSpPr>
            <a:spLocks noChangeArrowheads="1"/>
          </p:cNvSpPr>
          <p:nvPr/>
        </p:nvSpPr>
        <p:spPr bwMode="auto">
          <a:xfrm>
            <a:off x="7305675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Leu</a:t>
            </a:r>
          </a:p>
        </p:txBody>
      </p:sp>
      <p:sp>
        <p:nvSpPr>
          <p:cNvPr id="33831" name="Oval 43"/>
          <p:cNvSpPr>
            <a:spLocks noChangeArrowheads="1"/>
          </p:cNvSpPr>
          <p:nvPr/>
        </p:nvSpPr>
        <p:spPr bwMode="auto">
          <a:xfrm>
            <a:off x="7737475" y="3211513"/>
            <a:ext cx="433388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Glu</a:t>
            </a:r>
          </a:p>
        </p:txBody>
      </p:sp>
      <p:sp>
        <p:nvSpPr>
          <p:cNvPr id="33832" name="Oval 44"/>
          <p:cNvSpPr>
            <a:spLocks noChangeArrowheads="1"/>
          </p:cNvSpPr>
          <p:nvPr/>
        </p:nvSpPr>
        <p:spPr bwMode="auto">
          <a:xfrm>
            <a:off x="8170863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Pro</a:t>
            </a:r>
          </a:p>
        </p:txBody>
      </p:sp>
      <p:sp>
        <p:nvSpPr>
          <p:cNvPr id="33833" name="Oval 45"/>
          <p:cNvSpPr>
            <a:spLocks noChangeArrowheads="1"/>
          </p:cNvSpPr>
          <p:nvPr/>
        </p:nvSpPr>
        <p:spPr bwMode="auto">
          <a:xfrm>
            <a:off x="8602663" y="27797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Val</a:t>
            </a:r>
          </a:p>
        </p:txBody>
      </p:sp>
      <p:sp>
        <p:nvSpPr>
          <p:cNvPr id="33834" name="Oval 46"/>
          <p:cNvSpPr>
            <a:spLocks noChangeArrowheads="1"/>
          </p:cNvSpPr>
          <p:nvPr/>
        </p:nvSpPr>
        <p:spPr bwMode="auto">
          <a:xfrm>
            <a:off x="8170863" y="3211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Phe</a:t>
            </a:r>
          </a:p>
        </p:txBody>
      </p:sp>
      <p:sp>
        <p:nvSpPr>
          <p:cNvPr id="33835" name="Line 47"/>
          <p:cNvSpPr>
            <a:spLocks noChangeShapeType="1"/>
          </p:cNvSpPr>
          <p:nvPr/>
        </p:nvSpPr>
        <p:spPr bwMode="auto">
          <a:xfrm flipH="1" flipV="1">
            <a:off x="396875" y="2563813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6" name="Text Box 48"/>
          <p:cNvSpPr txBox="1">
            <a:spLocks noChangeArrowheads="1"/>
          </p:cNvSpPr>
          <p:nvPr/>
        </p:nvSpPr>
        <p:spPr bwMode="auto">
          <a:xfrm>
            <a:off x="107950" y="2319338"/>
            <a:ext cx="554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/>
              <a:t>NH</a:t>
            </a:r>
            <a:r>
              <a:rPr lang="en-GB" sz="1600" baseline="-25000"/>
              <a:t>2</a:t>
            </a:r>
          </a:p>
        </p:txBody>
      </p:sp>
      <p:sp>
        <p:nvSpPr>
          <p:cNvPr id="33837" name="Line 49"/>
          <p:cNvSpPr>
            <a:spLocks noChangeShapeType="1"/>
          </p:cNvSpPr>
          <p:nvPr/>
        </p:nvSpPr>
        <p:spPr bwMode="auto">
          <a:xfrm flipH="1" flipV="1">
            <a:off x="8461375" y="3571875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8" name="Text Box 50"/>
          <p:cNvSpPr txBox="1">
            <a:spLocks noChangeArrowheads="1"/>
          </p:cNvSpPr>
          <p:nvPr/>
        </p:nvSpPr>
        <p:spPr bwMode="auto">
          <a:xfrm>
            <a:off x="8388350" y="3740150"/>
            <a:ext cx="79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/>
              <a:t>COOH</a:t>
            </a:r>
            <a:endParaRPr lang="en-GB" sz="16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663575" y="1000125"/>
            <a:ext cx="8051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b="1">
                <a:solidFill>
                  <a:srgbClr val="FFFF00"/>
                </a:solidFill>
              </a:rPr>
              <a:t>Protein/polypeptide hormones</a:t>
            </a:r>
          </a:p>
          <a:p>
            <a:pPr eaLnBrk="1" hangingPunct="1">
              <a:buFontTx/>
              <a:buAutoNum type="arabicPeriod"/>
            </a:pPr>
            <a:endParaRPr lang="en-GB" b="1"/>
          </a:p>
          <a:p>
            <a:pPr eaLnBrk="1" hangingPunct="1"/>
            <a:r>
              <a:rPr lang="en-GB" b="1"/>
              <a:t>e.g. ACTH production within pituitary corticotroph cell</a:t>
            </a:r>
          </a:p>
          <a:p>
            <a:pPr eaLnBrk="1" hangingPunct="1"/>
            <a:r>
              <a:rPr lang="en-GB" b="1"/>
              <a:t>-Specific mRNA sythesized within cell nucleus</a:t>
            </a:r>
          </a:p>
          <a:p>
            <a:pPr eaLnBrk="1" hangingPunct="1"/>
            <a:r>
              <a:rPr lang="en-GB" b="1"/>
              <a:t>-Translation of specific mRNA to prohormone,POMC, in rough ER </a:t>
            </a: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4820" name="Rectangle 2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Rectangle 20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2" name="Oval 13"/>
          <p:cNvSpPr>
            <a:spLocks noChangeArrowheads="1"/>
          </p:cNvSpPr>
          <p:nvPr/>
        </p:nvSpPr>
        <p:spPr bwMode="auto">
          <a:xfrm>
            <a:off x="755650" y="35734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3" name="Oval 14"/>
          <p:cNvSpPr>
            <a:spLocks noChangeArrowheads="1"/>
          </p:cNvSpPr>
          <p:nvPr/>
        </p:nvSpPr>
        <p:spPr bwMode="auto">
          <a:xfrm>
            <a:off x="1044575" y="37179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4" name="Oval 15"/>
          <p:cNvSpPr>
            <a:spLocks noChangeArrowheads="1"/>
          </p:cNvSpPr>
          <p:nvPr/>
        </p:nvSpPr>
        <p:spPr bwMode="auto">
          <a:xfrm>
            <a:off x="1044575" y="386238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5" name="Oval 16"/>
          <p:cNvSpPr>
            <a:spLocks noChangeArrowheads="1"/>
          </p:cNvSpPr>
          <p:nvPr/>
        </p:nvSpPr>
        <p:spPr bwMode="auto">
          <a:xfrm>
            <a:off x="1189038" y="35734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6" name="Oval 17"/>
          <p:cNvSpPr>
            <a:spLocks noChangeArrowheads="1"/>
          </p:cNvSpPr>
          <p:nvPr/>
        </p:nvSpPr>
        <p:spPr bwMode="auto">
          <a:xfrm>
            <a:off x="1333500" y="37163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7" name="Oval 18"/>
          <p:cNvSpPr>
            <a:spLocks noChangeArrowheads="1"/>
          </p:cNvSpPr>
          <p:nvPr/>
        </p:nvSpPr>
        <p:spPr bwMode="auto">
          <a:xfrm>
            <a:off x="1477963" y="35734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8" name="Text Box 19"/>
          <p:cNvSpPr txBox="1">
            <a:spLocks noChangeArrowheads="1"/>
          </p:cNvSpPr>
          <p:nvPr/>
        </p:nvSpPr>
        <p:spPr bwMode="auto">
          <a:xfrm>
            <a:off x="341313" y="31829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Amino Acids</a:t>
            </a:r>
          </a:p>
        </p:txBody>
      </p:sp>
      <p:sp>
        <p:nvSpPr>
          <p:cNvPr id="34829" name="Freeform 22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830" name="Oval 23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31" name="Oval 24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32" name="Oval 25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33" name="Freeform 26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834" name="Freeform 28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835" name="Text Box 29"/>
          <p:cNvSpPr txBox="1">
            <a:spLocks noChangeArrowheads="1"/>
          </p:cNvSpPr>
          <p:nvPr/>
        </p:nvSpPr>
        <p:spPr bwMode="auto">
          <a:xfrm>
            <a:off x="2816225" y="6302375"/>
            <a:ext cx="343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Corticotroph Cell (Cytoplasm)</a:t>
            </a:r>
          </a:p>
        </p:txBody>
      </p:sp>
      <p:sp>
        <p:nvSpPr>
          <p:cNvPr id="34836" name="Line 34"/>
          <p:cNvSpPr>
            <a:spLocks noChangeShapeType="1"/>
          </p:cNvSpPr>
          <p:nvPr/>
        </p:nvSpPr>
        <p:spPr bwMode="auto">
          <a:xfrm>
            <a:off x="1331913" y="3833813"/>
            <a:ext cx="854075" cy="315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37" name="Rectangle 35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38" name="Rectangle 36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39" name="Oval 37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0" name="Oval 38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1" name="Oval 39"/>
          <p:cNvSpPr>
            <a:spLocks noChangeArrowheads="1"/>
          </p:cNvSpPr>
          <p:nvPr/>
        </p:nvSpPr>
        <p:spPr bwMode="auto">
          <a:xfrm>
            <a:off x="2517775" y="446405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2" name="Oval 40"/>
          <p:cNvSpPr>
            <a:spLocks noChangeArrowheads="1"/>
          </p:cNvSpPr>
          <p:nvPr/>
        </p:nvSpPr>
        <p:spPr bwMode="auto">
          <a:xfrm>
            <a:off x="2806700" y="46085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3" name="Oval 41"/>
          <p:cNvSpPr>
            <a:spLocks noChangeArrowheads="1"/>
          </p:cNvSpPr>
          <p:nvPr/>
        </p:nvSpPr>
        <p:spPr bwMode="auto">
          <a:xfrm>
            <a:off x="2806700" y="475297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4" name="Oval 42"/>
          <p:cNvSpPr>
            <a:spLocks noChangeArrowheads="1"/>
          </p:cNvSpPr>
          <p:nvPr/>
        </p:nvSpPr>
        <p:spPr bwMode="auto">
          <a:xfrm>
            <a:off x="2951163" y="4464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5" name="Oval 43"/>
          <p:cNvSpPr>
            <a:spLocks noChangeArrowheads="1"/>
          </p:cNvSpPr>
          <p:nvPr/>
        </p:nvSpPr>
        <p:spPr bwMode="auto">
          <a:xfrm>
            <a:off x="3095625" y="46069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6" name="Oval 44"/>
          <p:cNvSpPr>
            <a:spLocks noChangeArrowheads="1"/>
          </p:cNvSpPr>
          <p:nvPr/>
        </p:nvSpPr>
        <p:spPr bwMode="auto">
          <a:xfrm>
            <a:off x="3240088" y="4464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7" name="Oval 45"/>
          <p:cNvSpPr>
            <a:spLocks noChangeArrowheads="1"/>
          </p:cNvSpPr>
          <p:nvPr/>
        </p:nvSpPr>
        <p:spPr bwMode="auto">
          <a:xfrm>
            <a:off x="3309938" y="5048250"/>
            <a:ext cx="1441450" cy="904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8" name="Oval 46"/>
          <p:cNvSpPr>
            <a:spLocks noChangeArrowheads="1"/>
          </p:cNvSpPr>
          <p:nvPr/>
        </p:nvSpPr>
        <p:spPr bwMode="auto">
          <a:xfrm>
            <a:off x="3986213" y="5184775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9" name="Oval 47"/>
          <p:cNvSpPr>
            <a:spLocks noChangeArrowheads="1"/>
          </p:cNvSpPr>
          <p:nvPr/>
        </p:nvSpPr>
        <p:spPr bwMode="auto">
          <a:xfrm>
            <a:off x="3267075" y="5364163"/>
            <a:ext cx="1441450" cy="904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0" name="Oval 48"/>
          <p:cNvSpPr>
            <a:spLocks noChangeArrowheads="1"/>
          </p:cNvSpPr>
          <p:nvPr/>
        </p:nvSpPr>
        <p:spPr bwMode="auto">
          <a:xfrm>
            <a:off x="3176588" y="5543550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1" name="Oval 49"/>
          <p:cNvSpPr>
            <a:spLocks noChangeArrowheads="1"/>
          </p:cNvSpPr>
          <p:nvPr/>
        </p:nvSpPr>
        <p:spPr bwMode="auto">
          <a:xfrm>
            <a:off x="3762375" y="5408613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2" name="Oval 50"/>
          <p:cNvSpPr>
            <a:spLocks noChangeArrowheads="1"/>
          </p:cNvSpPr>
          <p:nvPr/>
        </p:nvSpPr>
        <p:spPr bwMode="auto">
          <a:xfrm>
            <a:off x="4303713" y="5184775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3" name="Oval 51"/>
          <p:cNvSpPr>
            <a:spLocks noChangeArrowheads="1"/>
          </p:cNvSpPr>
          <p:nvPr/>
        </p:nvSpPr>
        <p:spPr bwMode="auto">
          <a:xfrm>
            <a:off x="4167188" y="5094288"/>
            <a:ext cx="44450" cy="1349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4" name="Oval 52"/>
          <p:cNvSpPr>
            <a:spLocks noChangeArrowheads="1"/>
          </p:cNvSpPr>
          <p:nvPr/>
        </p:nvSpPr>
        <p:spPr bwMode="auto">
          <a:xfrm>
            <a:off x="3400425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5" name="Oval 53"/>
          <p:cNvSpPr>
            <a:spLocks noChangeArrowheads="1"/>
          </p:cNvSpPr>
          <p:nvPr/>
        </p:nvSpPr>
        <p:spPr bwMode="auto">
          <a:xfrm>
            <a:off x="357981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6" name="Oval 54"/>
          <p:cNvSpPr>
            <a:spLocks noChangeArrowheads="1"/>
          </p:cNvSpPr>
          <p:nvPr/>
        </p:nvSpPr>
        <p:spPr bwMode="auto">
          <a:xfrm>
            <a:off x="3760788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7" name="Oval 55"/>
          <p:cNvSpPr>
            <a:spLocks noChangeArrowheads="1"/>
          </p:cNvSpPr>
          <p:nvPr/>
        </p:nvSpPr>
        <p:spPr bwMode="auto">
          <a:xfrm>
            <a:off x="40306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8" name="Oval 56"/>
          <p:cNvSpPr>
            <a:spLocks noChangeArrowheads="1"/>
          </p:cNvSpPr>
          <p:nvPr/>
        </p:nvSpPr>
        <p:spPr bwMode="auto">
          <a:xfrm>
            <a:off x="4210050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59" name="Oval 57"/>
          <p:cNvSpPr>
            <a:spLocks noChangeArrowheads="1"/>
          </p:cNvSpPr>
          <p:nvPr/>
        </p:nvSpPr>
        <p:spPr bwMode="auto">
          <a:xfrm>
            <a:off x="44370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0" name="Oval 58"/>
          <p:cNvSpPr>
            <a:spLocks noChangeArrowheads="1"/>
          </p:cNvSpPr>
          <p:nvPr/>
        </p:nvSpPr>
        <p:spPr bwMode="auto">
          <a:xfrm>
            <a:off x="4122738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1" name="Oval 59"/>
          <p:cNvSpPr>
            <a:spLocks noChangeArrowheads="1"/>
          </p:cNvSpPr>
          <p:nvPr/>
        </p:nvSpPr>
        <p:spPr bwMode="auto">
          <a:xfrm>
            <a:off x="4346575" y="5184775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2" name="Oval 60"/>
          <p:cNvSpPr>
            <a:spLocks noChangeArrowheads="1"/>
          </p:cNvSpPr>
          <p:nvPr/>
        </p:nvSpPr>
        <p:spPr bwMode="auto">
          <a:xfrm>
            <a:off x="4525963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3" name="Oval 61"/>
          <p:cNvSpPr>
            <a:spLocks noChangeArrowheads="1"/>
          </p:cNvSpPr>
          <p:nvPr/>
        </p:nvSpPr>
        <p:spPr bwMode="auto">
          <a:xfrm>
            <a:off x="42100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4" name="Oval 62"/>
          <p:cNvSpPr>
            <a:spLocks noChangeArrowheads="1"/>
          </p:cNvSpPr>
          <p:nvPr/>
        </p:nvSpPr>
        <p:spPr bwMode="auto">
          <a:xfrm>
            <a:off x="448151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5" name="Oval 63"/>
          <p:cNvSpPr>
            <a:spLocks noChangeArrowheads="1"/>
          </p:cNvSpPr>
          <p:nvPr/>
        </p:nvSpPr>
        <p:spPr bwMode="auto">
          <a:xfrm>
            <a:off x="40322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6" name="Oval 64"/>
          <p:cNvSpPr>
            <a:spLocks noChangeArrowheads="1"/>
          </p:cNvSpPr>
          <p:nvPr/>
        </p:nvSpPr>
        <p:spPr bwMode="auto">
          <a:xfrm>
            <a:off x="3851275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7" name="Oval 65"/>
          <p:cNvSpPr>
            <a:spLocks noChangeArrowheads="1"/>
          </p:cNvSpPr>
          <p:nvPr/>
        </p:nvSpPr>
        <p:spPr bwMode="auto">
          <a:xfrm>
            <a:off x="367030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8" name="Oval 66"/>
          <p:cNvSpPr>
            <a:spLocks noChangeArrowheads="1"/>
          </p:cNvSpPr>
          <p:nvPr/>
        </p:nvSpPr>
        <p:spPr bwMode="auto">
          <a:xfrm>
            <a:off x="344646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69" name="Oval 67"/>
          <p:cNvSpPr>
            <a:spLocks noChangeArrowheads="1"/>
          </p:cNvSpPr>
          <p:nvPr/>
        </p:nvSpPr>
        <p:spPr bwMode="auto">
          <a:xfrm>
            <a:off x="39417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70" name="Oval 68"/>
          <p:cNvSpPr>
            <a:spLocks noChangeArrowheads="1"/>
          </p:cNvSpPr>
          <p:nvPr/>
        </p:nvSpPr>
        <p:spPr bwMode="auto">
          <a:xfrm>
            <a:off x="3671888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71" name="Oval 69"/>
          <p:cNvSpPr>
            <a:spLocks noChangeArrowheads="1"/>
          </p:cNvSpPr>
          <p:nvPr/>
        </p:nvSpPr>
        <p:spPr bwMode="auto">
          <a:xfrm>
            <a:off x="34464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72" name="Oval 70"/>
          <p:cNvSpPr>
            <a:spLocks noChangeArrowheads="1"/>
          </p:cNvSpPr>
          <p:nvPr/>
        </p:nvSpPr>
        <p:spPr bwMode="auto">
          <a:xfrm>
            <a:off x="3222625" y="55451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73" name="Text Box 30"/>
          <p:cNvSpPr txBox="1">
            <a:spLocks noChangeArrowheads="1"/>
          </p:cNvSpPr>
          <p:nvPr/>
        </p:nvSpPr>
        <p:spPr bwMode="auto">
          <a:xfrm>
            <a:off x="7002463" y="6027738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Corticotroph Cell </a:t>
            </a:r>
          </a:p>
          <a:p>
            <a:pPr eaLnBrk="1" hangingPunct="1"/>
            <a:r>
              <a:rPr lang="en-GB" b="1">
                <a:solidFill>
                  <a:srgbClr val="000000"/>
                </a:solidFill>
              </a:rPr>
              <a:t>   (Nucleus)</a:t>
            </a:r>
          </a:p>
        </p:txBody>
      </p:sp>
      <p:sp>
        <p:nvSpPr>
          <p:cNvPr id="34874" name="Text Box 9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sp>
        <p:nvSpPr>
          <p:cNvPr id="34875" name="Text Box 71"/>
          <p:cNvSpPr txBox="1">
            <a:spLocks noChangeArrowheads="1"/>
          </p:cNvSpPr>
          <p:nvPr/>
        </p:nvSpPr>
        <p:spPr bwMode="auto">
          <a:xfrm>
            <a:off x="4211638" y="5613400"/>
            <a:ext cx="2487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Endoplasmic Reticulum</a:t>
            </a:r>
          </a:p>
        </p:txBody>
      </p:sp>
      <p:sp>
        <p:nvSpPr>
          <p:cNvPr id="34876" name="Text Box 73"/>
          <p:cNvSpPr txBox="1">
            <a:spLocks noChangeArrowheads="1"/>
          </p:cNvSpPr>
          <p:nvPr/>
        </p:nvSpPr>
        <p:spPr bwMode="auto">
          <a:xfrm>
            <a:off x="2349500" y="5678488"/>
            <a:ext cx="1277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Ribosomes</a:t>
            </a:r>
          </a:p>
        </p:txBody>
      </p:sp>
      <p:sp>
        <p:nvSpPr>
          <p:cNvPr id="34877" name="Line 74"/>
          <p:cNvSpPr>
            <a:spLocks noChangeShapeType="1"/>
          </p:cNvSpPr>
          <p:nvPr/>
        </p:nvSpPr>
        <p:spPr bwMode="auto">
          <a:xfrm flipV="1">
            <a:off x="286226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78" name="Line 75"/>
          <p:cNvSpPr>
            <a:spLocks noChangeShapeType="1"/>
          </p:cNvSpPr>
          <p:nvPr/>
        </p:nvSpPr>
        <p:spPr bwMode="auto">
          <a:xfrm flipV="1">
            <a:off x="3132138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79" name="Line 76"/>
          <p:cNvSpPr>
            <a:spLocks noChangeShapeType="1"/>
          </p:cNvSpPr>
          <p:nvPr/>
        </p:nvSpPr>
        <p:spPr bwMode="auto">
          <a:xfrm flipV="1">
            <a:off x="340201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880" name="Group 77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34889" name="Freeform 78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90" name="Freeform 79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881" name="Text Box 80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34882" name="Line 81"/>
          <p:cNvSpPr>
            <a:spLocks noChangeShapeType="1"/>
          </p:cNvSpPr>
          <p:nvPr/>
        </p:nvSpPr>
        <p:spPr bwMode="auto">
          <a:xfrm flipH="1">
            <a:off x="4706938" y="4508500"/>
            <a:ext cx="2430462" cy="541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83" name="Text Box 82"/>
          <p:cNvSpPr txBox="1">
            <a:spLocks noChangeArrowheads="1"/>
          </p:cNvSpPr>
          <p:nvPr/>
        </p:nvSpPr>
        <p:spPr bwMode="auto">
          <a:xfrm>
            <a:off x="5202238" y="4508500"/>
            <a:ext cx="1374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POMC </a:t>
            </a:r>
          </a:p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          mRNA</a:t>
            </a:r>
          </a:p>
        </p:txBody>
      </p:sp>
      <p:sp>
        <p:nvSpPr>
          <p:cNvPr id="34884" name="Oval 83"/>
          <p:cNvSpPr>
            <a:spLocks noChangeArrowheads="1"/>
          </p:cNvSpPr>
          <p:nvPr/>
        </p:nvSpPr>
        <p:spPr bwMode="auto">
          <a:xfrm rot="1509247">
            <a:off x="5067300" y="3340100"/>
            <a:ext cx="90488" cy="11255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85" name="Oval 84"/>
          <p:cNvSpPr>
            <a:spLocks noChangeArrowheads="1"/>
          </p:cNvSpPr>
          <p:nvPr/>
        </p:nvSpPr>
        <p:spPr bwMode="auto">
          <a:xfrm rot="1509247">
            <a:off x="5246688" y="3249613"/>
            <a:ext cx="90487" cy="11255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86" name="Oval 85"/>
          <p:cNvSpPr>
            <a:spLocks noChangeArrowheads="1"/>
          </p:cNvSpPr>
          <p:nvPr/>
        </p:nvSpPr>
        <p:spPr bwMode="auto">
          <a:xfrm rot="1509247">
            <a:off x="5426075" y="3114675"/>
            <a:ext cx="90488" cy="11255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87" name="Text Box 87"/>
          <p:cNvSpPr txBox="1">
            <a:spLocks noChangeArrowheads="1"/>
          </p:cNvSpPr>
          <p:nvPr/>
        </p:nvSpPr>
        <p:spPr bwMode="auto">
          <a:xfrm>
            <a:off x="5135563" y="2913063"/>
            <a:ext cx="1731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Golgi apparatus</a:t>
            </a:r>
          </a:p>
        </p:txBody>
      </p:sp>
      <p:sp>
        <p:nvSpPr>
          <p:cNvPr id="34888" name="Text Box 88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663575" y="1431925"/>
            <a:ext cx="3829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b="1"/>
              <a:t>Protein/polypeptide hormones</a:t>
            </a:r>
          </a:p>
          <a:p>
            <a:pPr eaLnBrk="1" hangingPunct="1">
              <a:buFontTx/>
              <a:buAutoNum type="arabicPeriod"/>
            </a:pPr>
            <a:endParaRPr lang="en-GB" b="1"/>
          </a:p>
          <a:p>
            <a:pPr eaLnBrk="1" hangingPunct="1"/>
            <a:r>
              <a:rPr lang="en-GB" b="1"/>
              <a:t>e.g. ACTH</a:t>
            </a: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solidFill>
                <a:schemeClr val="hlink"/>
              </a:solidFill>
            </a:endParaRPr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6" name="Oval 9"/>
          <p:cNvSpPr>
            <a:spLocks noChangeArrowheads="1"/>
          </p:cNvSpPr>
          <p:nvPr/>
        </p:nvSpPr>
        <p:spPr bwMode="auto">
          <a:xfrm>
            <a:off x="755650" y="35734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Oval 10"/>
          <p:cNvSpPr>
            <a:spLocks noChangeArrowheads="1"/>
          </p:cNvSpPr>
          <p:nvPr/>
        </p:nvSpPr>
        <p:spPr bwMode="auto">
          <a:xfrm>
            <a:off x="1044575" y="37179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8" name="Oval 11"/>
          <p:cNvSpPr>
            <a:spLocks noChangeArrowheads="1"/>
          </p:cNvSpPr>
          <p:nvPr/>
        </p:nvSpPr>
        <p:spPr bwMode="auto">
          <a:xfrm>
            <a:off x="1044575" y="386238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9" name="Oval 12"/>
          <p:cNvSpPr>
            <a:spLocks noChangeArrowheads="1"/>
          </p:cNvSpPr>
          <p:nvPr/>
        </p:nvSpPr>
        <p:spPr bwMode="auto">
          <a:xfrm>
            <a:off x="1189038" y="35734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0" name="Oval 13"/>
          <p:cNvSpPr>
            <a:spLocks noChangeArrowheads="1"/>
          </p:cNvSpPr>
          <p:nvPr/>
        </p:nvSpPr>
        <p:spPr bwMode="auto">
          <a:xfrm>
            <a:off x="1333500" y="37163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1" name="Oval 14"/>
          <p:cNvSpPr>
            <a:spLocks noChangeArrowheads="1"/>
          </p:cNvSpPr>
          <p:nvPr/>
        </p:nvSpPr>
        <p:spPr bwMode="auto">
          <a:xfrm>
            <a:off x="1477963" y="35734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2" name="Text Box 15"/>
          <p:cNvSpPr txBox="1">
            <a:spLocks noChangeArrowheads="1"/>
          </p:cNvSpPr>
          <p:nvPr/>
        </p:nvSpPr>
        <p:spPr bwMode="auto">
          <a:xfrm>
            <a:off x="341313" y="31829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Amino Acids</a:t>
            </a:r>
          </a:p>
        </p:txBody>
      </p:sp>
      <p:sp>
        <p:nvSpPr>
          <p:cNvPr id="35853" name="Freeform 16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854" name="Oval 17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5" name="Oval 18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6" name="Oval 19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7" name="Freeform 20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858" name="Freeform 21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859" name="Text Box 22"/>
          <p:cNvSpPr txBox="1">
            <a:spLocks noChangeArrowheads="1"/>
          </p:cNvSpPr>
          <p:nvPr/>
        </p:nvSpPr>
        <p:spPr bwMode="auto">
          <a:xfrm>
            <a:off x="2816225" y="6302375"/>
            <a:ext cx="343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Corticotroph Cell (Cytoplasm)</a:t>
            </a:r>
          </a:p>
        </p:txBody>
      </p:sp>
      <p:sp>
        <p:nvSpPr>
          <p:cNvPr id="35860" name="Line 23"/>
          <p:cNvSpPr>
            <a:spLocks noChangeShapeType="1"/>
          </p:cNvSpPr>
          <p:nvPr/>
        </p:nvSpPr>
        <p:spPr bwMode="auto">
          <a:xfrm>
            <a:off x="1331913" y="3833813"/>
            <a:ext cx="854075" cy="315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61" name="Rectangle 24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2" name="Rectangle 25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3" name="Oval 26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4" name="Oval 27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5" name="Oval 28"/>
          <p:cNvSpPr>
            <a:spLocks noChangeArrowheads="1"/>
          </p:cNvSpPr>
          <p:nvPr/>
        </p:nvSpPr>
        <p:spPr bwMode="auto">
          <a:xfrm>
            <a:off x="2517775" y="446405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6" name="Oval 29"/>
          <p:cNvSpPr>
            <a:spLocks noChangeArrowheads="1"/>
          </p:cNvSpPr>
          <p:nvPr/>
        </p:nvSpPr>
        <p:spPr bwMode="auto">
          <a:xfrm>
            <a:off x="2806700" y="46085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7" name="Oval 30"/>
          <p:cNvSpPr>
            <a:spLocks noChangeArrowheads="1"/>
          </p:cNvSpPr>
          <p:nvPr/>
        </p:nvSpPr>
        <p:spPr bwMode="auto">
          <a:xfrm>
            <a:off x="2806700" y="475297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8" name="Oval 31"/>
          <p:cNvSpPr>
            <a:spLocks noChangeArrowheads="1"/>
          </p:cNvSpPr>
          <p:nvPr/>
        </p:nvSpPr>
        <p:spPr bwMode="auto">
          <a:xfrm>
            <a:off x="2951163" y="4464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9" name="Oval 32"/>
          <p:cNvSpPr>
            <a:spLocks noChangeArrowheads="1"/>
          </p:cNvSpPr>
          <p:nvPr/>
        </p:nvSpPr>
        <p:spPr bwMode="auto">
          <a:xfrm>
            <a:off x="3095625" y="46069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0" name="Oval 33"/>
          <p:cNvSpPr>
            <a:spLocks noChangeArrowheads="1"/>
          </p:cNvSpPr>
          <p:nvPr/>
        </p:nvSpPr>
        <p:spPr bwMode="auto">
          <a:xfrm>
            <a:off x="3240088" y="4464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1" name="Oval 34"/>
          <p:cNvSpPr>
            <a:spLocks noChangeArrowheads="1"/>
          </p:cNvSpPr>
          <p:nvPr/>
        </p:nvSpPr>
        <p:spPr bwMode="auto">
          <a:xfrm>
            <a:off x="3309938" y="5048250"/>
            <a:ext cx="1441450" cy="904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2" name="Oval 35"/>
          <p:cNvSpPr>
            <a:spLocks noChangeArrowheads="1"/>
          </p:cNvSpPr>
          <p:nvPr/>
        </p:nvSpPr>
        <p:spPr bwMode="auto">
          <a:xfrm>
            <a:off x="3986213" y="5184775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3" name="Oval 36"/>
          <p:cNvSpPr>
            <a:spLocks noChangeArrowheads="1"/>
          </p:cNvSpPr>
          <p:nvPr/>
        </p:nvSpPr>
        <p:spPr bwMode="auto">
          <a:xfrm>
            <a:off x="3267075" y="5364163"/>
            <a:ext cx="1441450" cy="904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4" name="Oval 37"/>
          <p:cNvSpPr>
            <a:spLocks noChangeArrowheads="1"/>
          </p:cNvSpPr>
          <p:nvPr/>
        </p:nvSpPr>
        <p:spPr bwMode="auto">
          <a:xfrm>
            <a:off x="3176588" y="5543550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5" name="Oval 38"/>
          <p:cNvSpPr>
            <a:spLocks noChangeArrowheads="1"/>
          </p:cNvSpPr>
          <p:nvPr/>
        </p:nvSpPr>
        <p:spPr bwMode="auto">
          <a:xfrm>
            <a:off x="3762375" y="5408613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6" name="Oval 39"/>
          <p:cNvSpPr>
            <a:spLocks noChangeArrowheads="1"/>
          </p:cNvSpPr>
          <p:nvPr/>
        </p:nvSpPr>
        <p:spPr bwMode="auto">
          <a:xfrm>
            <a:off x="4303713" y="5184775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7" name="Oval 40"/>
          <p:cNvSpPr>
            <a:spLocks noChangeArrowheads="1"/>
          </p:cNvSpPr>
          <p:nvPr/>
        </p:nvSpPr>
        <p:spPr bwMode="auto">
          <a:xfrm>
            <a:off x="4167188" y="5094288"/>
            <a:ext cx="44450" cy="1349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8" name="Oval 41"/>
          <p:cNvSpPr>
            <a:spLocks noChangeArrowheads="1"/>
          </p:cNvSpPr>
          <p:nvPr/>
        </p:nvSpPr>
        <p:spPr bwMode="auto">
          <a:xfrm>
            <a:off x="3400425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79" name="Oval 42"/>
          <p:cNvSpPr>
            <a:spLocks noChangeArrowheads="1"/>
          </p:cNvSpPr>
          <p:nvPr/>
        </p:nvSpPr>
        <p:spPr bwMode="auto">
          <a:xfrm>
            <a:off x="357981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0" name="Oval 43"/>
          <p:cNvSpPr>
            <a:spLocks noChangeArrowheads="1"/>
          </p:cNvSpPr>
          <p:nvPr/>
        </p:nvSpPr>
        <p:spPr bwMode="auto">
          <a:xfrm>
            <a:off x="3760788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1" name="Oval 44"/>
          <p:cNvSpPr>
            <a:spLocks noChangeArrowheads="1"/>
          </p:cNvSpPr>
          <p:nvPr/>
        </p:nvSpPr>
        <p:spPr bwMode="auto">
          <a:xfrm>
            <a:off x="40306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2" name="Oval 45"/>
          <p:cNvSpPr>
            <a:spLocks noChangeArrowheads="1"/>
          </p:cNvSpPr>
          <p:nvPr/>
        </p:nvSpPr>
        <p:spPr bwMode="auto">
          <a:xfrm>
            <a:off x="4210050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3" name="Oval 46"/>
          <p:cNvSpPr>
            <a:spLocks noChangeArrowheads="1"/>
          </p:cNvSpPr>
          <p:nvPr/>
        </p:nvSpPr>
        <p:spPr bwMode="auto">
          <a:xfrm>
            <a:off x="44370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4" name="Oval 47"/>
          <p:cNvSpPr>
            <a:spLocks noChangeArrowheads="1"/>
          </p:cNvSpPr>
          <p:nvPr/>
        </p:nvSpPr>
        <p:spPr bwMode="auto">
          <a:xfrm>
            <a:off x="4122738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5" name="Oval 48"/>
          <p:cNvSpPr>
            <a:spLocks noChangeArrowheads="1"/>
          </p:cNvSpPr>
          <p:nvPr/>
        </p:nvSpPr>
        <p:spPr bwMode="auto">
          <a:xfrm>
            <a:off x="4346575" y="5184775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6" name="Oval 49"/>
          <p:cNvSpPr>
            <a:spLocks noChangeArrowheads="1"/>
          </p:cNvSpPr>
          <p:nvPr/>
        </p:nvSpPr>
        <p:spPr bwMode="auto">
          <a:xfrm>
            <a:off x="4525963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7" name="Oval 50"/>
          <p:cNvSpPr>
            <a:spLocks noChangeArrowheads="1"/>
          </p:cNvSpPr>
          <p:nvPr/>
        </p:nvSpPr>
        <p:spPr bwMode="auto">
          <a:xfrm>
            <a:off x="42100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8" name="Oval 51"/>
          <p:cNvSpPr>
            <a:spLocks noChangeArrowheads="1"/>
          </p:cNvSpPr>
          <p:nvPr/>
        </p:nvSpPr>
        <p:spPr bwMode="auto">
          <a:xfrm>
            <a:off x="448151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89" name="Oval 52"/>
          <p:cNvSpPr>
            <a:spLocks noChangeArrowheads="1"/>
          </p:cNvSpPr>
          <p:nvPr/>
        </p:nvSpPr>
        <p:spPr bwMode="auto">
          <a:xfrm>
            <a:off x="40322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90" name="Oval 53"/>
          <p:cNvSpPr>
            <a:spLocks noChangeArrowheads="1"/>
          </p:cNvSpPr>
          <p:nvPr/>
        </p:nvSpPr>
        <p:spPr bwMode="auto">
          <a:xfrm>
            <a:off x="3851275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91" name="Oval 54"/>
          <p:cNvSpPr>
            <a:spLocks noChangeArrowheads="1"/>
          </p:cNvSpPr>
          <p:nvPr/>
        </p:nvSpPr>
        <p:spPr bwMode="auto">
          <a:xfrm>
            <a:off x="367030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92" name="Oval 55"/>
          <p:cNvSpPr>
            <a:spLocks noChangeArrowheads="1"/>
          </p:cNvSpPr>
          <p:nvPr/>
        </p:nvSpPr>
        <p:spPr bwMode="auto">
          <a:xfrm>
            <a:off x="344646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93" name="Oval 56"/>
          <p:cNvSpPr>
            <a:spLocks noChangeArrowheads="1"/>
          </p:cNvSpPr>
          <p:nvPr/>
        </p:nvSpPr>
        <p:spPr bwMode="auto">
          <a:xfrm>
            <a:off x="39417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94" name="Oval 57"/>
          <p:cNvSpPr>
            <a:spLocks noChangeArrowheads="1"/>
          </p:cNvSpPr>
          <p:nvPr/>
        </p:nvSpPr>
        <p:spPr bwMode="auto">
          <a:xfrm>
            <a:off x="3671888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95" name="Oval 58"/>
          <p:cNvSpPr>
            <a:spLocks noChangeArrowheads="1"/>
          </p:cNvSpPr>
          <p:nvPr/>
        </p:nvSpPr>
        <p:spPr bwMode="auto">
          <a:xfrm>
            <a:off x="34464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96" name="Oval 59"/>
          <p:cNvSpPr>
            <a:spLocks noChangeArrowheads="1"/>
          </p:cNvSpPr>
          <p:nvPr/>
        </p:nvSpPr>
        <p:spPr bwMode="auto">
          <a:xfrm>
            <a:off x="3222625" y="55451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97" name="Text Box 60"/>
          <p:cNvSpPr txBox="1">
            <a:spLocks noChangeArrowheads="1"/>
          </p:cNvSpPr>
          <p:nvPr/>
        </p:nvSpPr>
        <p:spPr bwMode="auto">
          <a:xfrm>
            <a:off x="7002463" y="6027738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Corticotroph Cell </a:t>
            </a:r>
          </a:p>
          <a:p>
            <a:pPr eaLnBrk="1" hangingPunct="1"/>
            <a:r>
              <a:rPr lang="en-GB" b="1">
                <a:solidFill>
                  <a:srgbClr val="000000"/>
                </a:solidFill>
              </a:rPr>
              <a:t>   (Nucleus)</a:t>
            </a:r>
          </a:p>
        </p:txBody>
      </p:sp>
      <p:sp>
        <p:nvSpPr>
          <p:cNvPr id="35898" name="Text Box 61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sp>
        <p:nvSpPr>
          <p:cNvPr id="35899" name="Text Box 62"/>
          <p:cNvSpPr txBox="1">
            <a:spLocks noChangeArrowheads="1"/>
          </p:cNvSpPr>
          <p:nvPr/>
        </p:nvSpPr>
        <p:spPr bwMode="auto">
          <a:xfrm>
            <a:off x="4211638" y="5613400"/>
            <a:ext cx="2487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Endoplasmic Reticulum</a:t>
            </a:r>
          </a:p>
        </p:txBody>
      </p:sp>
      <p:sp>
        <p:nvSpPr>
          <p:cNvPr id="35900" name="Text Box 63"/>
          <p:cNvSpPr txBox="1">
            <a:spLocks noChangeArrowheads="1"/>
          </p:cNvSpPr>
          <p:nvPr/>
        </p:nvSpPr>
        <p:spPr bwMode="auto">
          <a:xfrm>
            <a:off x="2349500" y="5678488"/>
            <a:ext cx="1277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Ribosomes</a:t>
            </a:r>
          </a:p>
        </p:txBody>
      </p:sp>
      <p:sp>
        <p:nvSpPr>
          <p:cNvPr id="35901" name="Line 64"/>
          <p:cNvSpPr>
            <a:spLocks noChangeShapeType="1"/>
          </p:cNvSpPr>
          <p:nvPr/>
        </p:nvSpPr>
        <p:spPr bwMode="auto">
          <a:xfrm flipV="1">
            <a:off x="286226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02" name="Line 65"/>
          <p:cNvSpPr>
            <a:spLocks noChangeShapeType="1"/>
          </p:cNvSpPr>
          <p:nvPr/>
        </p:nvSpPr>
        <p:spPr bwMode="auto">
          <a:xfrm flipV="1">
            <a:off x="3132138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03" name="Line 66"/>
          <p:cNvSpPr>
            <a:spLocks noChangeShapeType="1"/>
          </p:cNvSpPr>
          <p:nvPr/>
        </p:nvSpPr>
        <p:spPr bwMode="auto">
          <a:xfrm flipV="1">
            <a:off x="340201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5904" name="Group 67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35985" name="Freeform 68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86" name="Freeform 69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905" name="Text Box 70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hlink"/>
                </a:solidFill>
              </a:rPr>
              <a:t>DNA</a:t>
            </a:r>
          </a:p>
        </p:txBody>
      </p:sp>
      <p:sp>
        <p:nvSpPr>
          <p:cNvPr id="35906" name="Line 71"/>
          <p:cNvSpPr>
            <a:spLocks noChangeShapeType="1"/>
          </p:cNvSpPr>
          <p:nvPr/>
        </p:nvSpPr>
        <p:spPr bwMode="auto">
          <a:xfrm flipH="1">
            <a:off x="4706938" y="4508500"/>
            <a:ext cx="2430462" cy="541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07" name="Text Box 72"/>
          <p:cNvSpPr txBox="1">
            <a:spLocks noChangeArrowheads="1"/>
          </p:cNvSpPr>
          <p:nvPr/>
        </p:nvSpPr>
        <p:spPr bwMode="auto">
          <a:xfrm>
            <a:off x="5202238" y="4508500"/>
            <a:ext cx="1374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hlink"/>
                </a:solidFill>
              </a:rPr>
              <a:t>POMC </a:t>
            </a:r>
          </a:p>
          <a:p>
            <a:pPr eaLnBrk="1" hangingPunct="1"/>
            <a:r>
              <a:rPr lang="en-GB" sz="1600" b="1">
                <a:solidFill>
                  <a:schemeClr val="hlink"/>
                </a:solidFill>
              </a:rPr>
              <a:t>          mRNA</a:t>
            </a:r>
          </a:p>
        </p:txBody>
      </p:sp>
      <p:sp>
        <p:nvSpPr>
          <p:cNvPr id="35908" name="Rectangle 73"/>
          <p:cNvSpPr>
            <a:spLocks noChangeArrowheads="1"/>
          </p:cNvSpPr>
          <p:nvPr/>
        </p:nvSpPr>
        <p:spPr bwMode="auto">
          <a:xfrm>
            <a:off x="790575" y="1582738"/>
            <a:ext cx="7696200" cy="3916362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5909" name="Oval 76"/>
          <p:cNvSpPr>
            <a:spLocks noChangeArrowheads="1"/>
          </p:cNvSpPr>
          <p:nvPr/>
        </p:nvSpPr>
        <p:spPr bwMode="auto">
          <a:xfrm>
            <a:off x="836613" y="5229225"/>
            <a:ext cx="7650162" cy="269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910" name="Oval 77"/>
          <p:cNvSpPr>
            <a:spLocks noChangeArrowheads="1"/>
          </p:cNvSpPr>
          <p:nvPr/>
        </p:nvSpPr>
        <p:spPr bwMode="auto">
          <a:xfrm>
            <a:off x="3984625" y="4913313"/>
            <a:ext cx="1576388" cy="40481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911" name="Line 78"/>
          <p:cNvSpPr>
            <a:spLocks noChangeShapeType="1"/>
          </p:cNvSpPr>
          <p:nvPr/>
        </p:nvSpPr>
        <p:spPr bwMode="auto">
          <a:xfrm>
            <a:off x="2771775" y="4959350"/>
            <a:ext cx="3870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12" name="Line 79"/>
          <p:cNvSpPr>
            <a:spLocks noChangeShapeType="1"/>
          </p:cNvSpPr>
          <p:nvPr/>
        </p:nvSpPr>
        <p:spPr bwMode="auto">
          <a:xfrm flipV="1">
            <a:off x="2951163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13" name="Oval 80"/>
          <p:cNvSpPr>
            <a:spLocks noChangeArrowheads="1"/>
          </p:cNvSpPr>
          <p:nvPr/>
        </p:nvSpPr>
        <p:spPr bwMode="auto">
          <a:xfrm>
            <a:off x="3552825" y="2663825"/>
            <a:ext cx="433388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000000"/>
                </a:solidFill>
              </a:rPr>
              <a:t>Met</a:t>
            </a:r>
          </a:p>
        </p:txBody>
      </p:sp>
      <p:sp>
        <p:nvSpPr>
          <p:cNvPr id="35914" name="Oval 81"/>
          <p:cNvSpPr>
            <a:spLocks noChangeArrowheads="1"/>
          </p:cNvSpPr>
          <p:nvPr/>
        </p:nvSpPr>
        <p:spPr bwMode="auto">
          <a:xfrm>
            <a:off x="3851275" y="2889250"/>
            <a:ext cx="433388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000000"/>
                </a:solidFill>
              </a:rPr>
              <a:t>Asp</a:t>
            </a:r>
          </a:p>
        </p:txBody>
      </p:sp>
      <p:sp>
        <p:nvSpPr>
          <p:cNvPr id="35915" name="Oval 82"/>
          <p:cNvSpPr>
            <a:spLocks noChangeArrowheads="1"/>
          </p:cNvSpPr>
          <p:nvPr/>
        </p:nvSpPr>
        <p:spPr bwMode="auto">
          <a:xfrm>
            <a:off x="4167188" y="3113088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000000"/>
                </a:solidFill>
              </a:rPr>
              <a:t>Leu</a:t>
            </a:r>
          </a:p>
        </p:txBody>
      </p:sp>
      <p:sp>
        <p:nvSpPr>
          <p:cNvPr id="35916" name="Oval 83"/>
          <p:cNvSpPr>
            <a:spLocks noChangeArrowheads="1"/>
          </p:cNvSpPr>
          <p:nvPr/>
        </p:nvSpPr>
        <p:spPr bwMode="auto">
          <a:xfrm>
            <a:off x="4481513" y="3338513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000000"/>
                </a:solidFill>
              </a:rPr>
              <a:t>Phe</a:t>
            </a:r>
          </a:p>
        </p:txBody>
      </p:sp>
      <p:sp>
        <p:nvSpPr>
          <p:cNvPr id="35917" name="Oval 84"/>
          <p:cNvSpPr>
            <a:spLocks noChangeArrowheads="1"/>
          </p:cNvSpPr>
          <p:nvPr/>
        </p:nvSpPr>
        <p:spPr bwMode="auto">
          <a:xfrm>
            <a:off x="5713413" y="3024188"/>
            <a:ext cx="433387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000000"/>
                </a:solidFill>
              </a:rPr>
              <a:t>Pro</a:t>
            </a:r>
          </a:p>
        </p:txBody>
      </p:sp>
      <p:sp>
        <p:nvSpPr>
          <p:cNvPr id="35918" name="Line 85"/>
          <p:cNvSpPr>
            <a:spLocks noChangeShapeType="1"/>
          </p:cNvSpPr>
          <p:nvPr/>
        </p:nvSpPr>
        <p:spPr bwMode="auto">
          <a:xfrm flipV="1">
            <a:off x="3130550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19" name="Line 86"/>
          <p:cNvSpPr>
            <a:spLocks noChangeShapeType="1"/>
          </p:cNvSpPr>
          <p:nvPr/>
        </p:nvSpPr>
        <p:spPr bwMode="auto">
          <a:xfrm flipV="1">
            <a:off x="3309938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0" name="Line 87"/>
          <p:cNvSpPr>
            <a:spLocks noChangeShapeType="1"/>
          </p:cNvSpPr>
          <p:nvPr/>
        </p:nvSpPr>
        <p:spPr bwMode="auto">
          <a:xfrm flipV="1">
            <a:off x="3489325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1" name="Line 88"/>
          <p:cNvSpPr>
            <a:spLocks noChangeShapeType="1"/>
          </p:cNvSpPr>
          <p:nvPr/>
        </p:nvSpPr>
        <p:spPr bwMode="auto">
          <a:xfrm flipV="1">
            <a:off x="3668713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2" name="Line 89"/>
          <p:cNvSpPr>
            <a:spLocks noChangeShapeType="1"/>
          </p:cNvSpPr>
          <p:nvPr/>
        </p:nvSpPr>
        <p:spPr bwMode="auto">
          <a:xfrm flipV="1">
            <a:off x="3848100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3" name="Line 90"/>
          <p:cNvSpPr>
            <a:spLocks noChangeShapeType="1"/>
          </p:cNvSpPr>
          <p:nvPr/>
        </p:nvSpPr>
        <p:spPr bwMode="auto">
          <a:xfrm flipV="1">
            <a:off x="4027488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4" name="Line 91"/>
          <p:cNvSpPr>
            <a:spLocks noChangeShapeType="1"/>
          </p:cNvSpPr>
          <p:nvPr/>
        </p:nvSpPr>
        <p:spPr bwMode="auto">
          <a:xfrm flipV="1">
            <a:off x="4206875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5" name="Line 92"/>
          <p:cNvSpPr>
            <a:spLocks noChangeShapeType="1"/>
          </p:cNvSpPr>
          <p:nvPr/>
        </p:nvSpPr>
        <p:spPr bwMode="auto">
          <a:xfrm flipV="1">
            <a:off x="4386263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6" name="Line 93"/>
          <p:cNvSpPr>
            <a:spLocks noChangeShapeType="1"/>
          </p:cNvSpPr>
          <p:nvPr/>
        </p:nvSpPr>
        <p:spPr bwMode="auto">
          <a:xfrm flipV="1">
            <a:off x="4565650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7" name="Line 94"/>
          <p:cNvSpPr>
            <a:spLocks noChangeShapeType="1"/>
          </p:cNvSpPr>
          <p:nvPr/>
        </p:nvSpPr>
        <p:spPr bwMode="auto">
          <a:xfrm flipV="1">
            <a:off x="4745038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8" name="Line 95"/>
          <p:cNvSpPr>
            <a:spLocks noChangeShapeType="1"/>
          </p:cNvSpPr>
          <p:nvPr/>
        </p:nvSpPr>
        <p:spPr bwMode="auto">
          <a:xfrm flipV="1">
            <a:off x="4924425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29" name="Line 96"/>
          <p:cNvSpPr>
            <a:spLocks noChangeShapeType="1"/>
          </p:cNvSpPr>
          <p:nvPr/>
        </p:nvSpPr>
        <p:spPr bwMode="auto">
          <a:xfrm flipV="1">
            <a:off x="5103813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0" name="Line 97"/>
          <p:cNvSpPr>
            <a:spLocks noChangeShapeType="1"/>
          </p:cNvSpPr>
          <p:nvPr/>
        </p:nvSpPr>
        <p:spPr bwMode="auto">
          <a:xfrm flipV="1">
            <a:off x="5283200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1" name="Line 98"/>
          <p:cNvSpPr>
            <a:spLocks noChangeShapeType="1"/>
          </p:cNvSpPr>
          <p:nvPr/>
        </p:nvSpPr>
        <p:spPr bwMode="auto">
          <a:xfrm flipV="1">
            <a:off x="5462588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2" name="Line 99"/>
          <p:cNvSpPr>
            <a:spLocks noChangeShapeType="1"/>
          </p:cNvSpPr>
          <p:nvPr/>
        </p:nvSpPr>
        <p:spPr bwMode="auto">
          <a:xfrm flipV="1">
            <a:off x="5641975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3" name="Line 100"/>
          <p:cNvSpPr>
            <a:spLocks noChangeShapeType="1"/>
          </p:cNvSpPr>
          <p:nvPr/>
        </p:nvSpPr>
        <p:spPr bwMode="auto">
          <a:xfrm flipV="1">
            <a:off x="5821363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4" name="Line 101"/>
          <p:cNvSpPr>
            <a:spLocks noChangeShapeType="1"/>
          </p:cNvSpPr>
          <p:nvPr/>
        </p:nvSpPr>
        <p:spPr bwMode="auto">
          <a:xfrm flipV="1">
            <a:off x="6000750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5" name="Line 102"/>
          <p:cNvSpPr>
            <a:spLocks noChangeShapeType="1"/>
          </p:cNvSpPr>
          <p:nvPr/>
        </p:nvSpPr>
        <p:spPr bwMode="auto">
          <a:xfrm flipV="1">
            <a:off x="6180138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6" name="Line 103"/>
          <p:cNvSpPr>
            <a:spLocks noChangeShapeType="1"/>
          </p:cNvSpPr>
          <p:nvPr/>
        </p:nvSpPr>
        <p:spPr bwMode="auto">
          <a:xfrm flipV="1">
            <a:off x="6359525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7" name="Line 104"/>
          <p:cNvSpPr>
            <a:spLocks noChangeShapeType="1"/>
          </p:cNvSpPr>
          <p:nvPr/>
        </p:nvSpPr>
        <p:spPr bwMode="auto">
          <a:xfrm flipV="1">
            <a:off x="6538913" y="4824413"/>
            <a:ext cx="0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38" name="Text Box 108"/>
          <p:cNvSpPr txBox="1">
            <a:spLocks noChangeArrowheads="1"/>
          </p:cNvSpPr>
          <p:nvPr/>
        </p:nvSpPr>
        <p:spPr bwMode="auto">
          <a:xfrm>
            <a:off x="1122363" y="4713288"/>
            <a:ext cx="147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POMC mRNA</a:t>
            </a:r>
          </a:p>
        </p:txBody>
      </p:sp>
      <p:sp>
        <p:nvSpPr>
          <p:cNvPr id="35939" name="Text Box 109"/>
          <p:cNvSpPr txBox="1">
            <a:spLocks noChangeArrowheads="1"/>
          </p:cNvSpPr>
          <p:nvPr/>
        </p:nvSpPr>
        <p:spPr bwMode="auto">
          <a:xfrm>
            <a:off x="2771775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5940" name="Text Box 110"/>
          <p:cNvSpPr txBox="1">
            <a:spLocks noChangeArrowheads="1"/>
          </p:cNvSpPr>
          <p:nvPr/>
        </p:nvSpPr>
        <p:spPr bwMode="auto">
          <a:xfrm>
            <a:off x="2951163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5941" name="Text Box 111"/>
          <p:cNvSpPr txBox="1">
            <a:spLocks noChangeArrowheads="1"/>
          </p:cNvSpPr>
          <p:nvPr/>
        </p:nvSpPr>
        <p:spPr bwMode="auto">
          <a:xfrm>
            <a:off x="3130550" y="45323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5942" name="Text Box 112"/>
          <p:cNvSpPr txBox="1">
            <a:spLocks noChangeArrowheads="1"/>
          </p:cNvSpPr>
          <p:nvPr/>
        </p:nvSpPr>
        <p:spPr bwMode="auto">
          <a:xfrm>
            <a:off x="3309938" y="45323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5943" name="Text Box 113"/>
          <p:cNvSpPr txBox="1">
            <a:spLocks noChangeArrowheads="1"/>
          </p:cNvSpPr>
          <p:nvPr/>
        </p:nvSpPr>
        <p:spPr bwMode="auto">
          <a:xfrm>
            <a:off x="3489325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5944" name="Text Box 114"/>
          <p:cNvSpPr txBox="1">
            <a:spLocks noChangeArrowheads="1"/>
          </p:cNvSpPr>
          <p:nvPr/>
        </p:nvSpPr>
        <p:spPr bwMode="auto">
          <a:xfrm>
            <a:off x="3668713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5945" name="Text Box 115"/>
          <p:cNvSpPr txBox="1">
            <a:spLocks noChangeArrowheads="1"/>
          </p:cNvSpPr>
          <p:nvPr/>
        </p:nvSpPr>
        <p:spPr bwMode="auto">
          <a:xfrm>
            <a:off x="3848100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5946" name="Text Box 116"/>
          <p:cNvSpPr txBox="1">
            <a:spLocks noChangeArrowheads="1"/>
          </p:cNvSpPr>
          <p:nvPr/>
        </p:nvSpPr>
        <p:spPr bwMode="auto">
          <a:xfrm>
            <a:off x="4027488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5947" name="Text Box 117"/>
          <p:cNvSpPr txBox="1">
            <a:spLocks noChangeArrowheads="1"/>
          </p:cNvSpPr>
          <p:nvPr/>
        </p:nvSpPr>
        <p:spPr bwMode="auto">
          <a:xfrm>
            <a:off x="4206875" y="45323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5948" name="Text Box 118"/>
          <p:cNvSpPr txBox="1">
            <a:spLocks noChangeArrowheads="1"/>
          </p:cNvSpPr>
          <p:nvPr/>
        </p:nvSpPr>
        <p:spPr bwMode="auto">
          <a:xfrm>
            <a:off x="4386263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5949" name="Text Box 119"/>
          <p:cNvSpPr txBox="1">
            <a:spLocks noChangeArrowheads="1"/>
          </p:cNvSpPr>
          <p:nvPr/>
        </p:nvSpPr>
        <p:spPr bwMode="auto">
          <a:xfrm>
            <a:off x="4565650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5950" name="Text Box 120"/>
          <p:cNvSpPr txBox="1">
            <a:spLocks noChangeArrowheads="1"/>
          </p:cNvSpPr>
          <p:nvPr/>
        </p:nvSpPr>
        <p:spPr bwMode="auto">
          <a:xfrm>
            <a:off x="4745038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5951" name="Text Box 121"/>
          <p:cNvSpPr txBox="1">
            <a:spLocks noChangeArrowheads="1"/>
          </p:cNvSpPr>
          <p:nvPr/>
        </p:nvSpPr>
        <p:spPr bwMode="auto">
          <a:xfrm>
            <a:off x="4924425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5952" name="Text Box 122"/>
          <p:cNvSpPr txBox="1">
            <a:spLocks noChangeArrowheads="1"/>
          </p:cNvSpPr>
          <p:nvPr/>
        </p:nvSpPr>
        <p:spPr bwMode="auto">
          <a:xfrm>
            <a:off x="5103813" y="45323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5953" name="Text Box 123"/>
          <p:cNvSpPr txBox="1">
            <a:spLocks noChangeArrowheads="1"/>
          </p:cNvSpPr>
          <p:nvPr/>
        </p:nvSpPr>
        <p:spPr bwMode="auto">
          <a:xfrm>
            <a:off x="5283200" y="45323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5954" name="Text Box 124"/>
          <p:cNvSpPr txBox="1">
            <a:spLocks noChangeArrowheads="1"/>
          </p:cNvSpPr>
          <p:nvPr/>
        </p:nvSpPr>
        <p:spPr bwMode="auto">
          <a:xfrm>
            <a:off x="5462588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5955" name="Text Box 125"/>
          <p:cNvSpPr txBox="1">
            <a:spLocks noChangeArrowheads="1"/>
          </p:cNvSpPr>
          <p:nvPr/>
        </p:nvSpPr>
        <p:spPr bwMode="auto">
          <a:xfrm>
            <a:off x="5641975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5956" name="Text Box 126"/>
          <p:cNvSpPr txBox="1">
            <a:spLocks noChangeArrowheads="1"/>
          </p:cNvSpPr>
          <p:nvPr/>
        </p:nvSpPr>
        <p:spPr bwMode="auto">
          <a:xfrm>
            <a:off x="5821363" y="45323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5957" name="Text Box 127"/>
          <p:cNvSpPr txBox="1">
            <a:spLocks noChangeArrowheads="1"/>
          </p:cNvSpPr>
          <p:nvPr/>
        </p:nvSpPr>
        <p:spPr bwMode="auto">
          <a:xfrm>
            <a:off x="6000750" y="4532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5958" name="Text Box 128"/>
          <p:cNvSpPr txBox="1">
            <a:spLocks noChangeArrowheads="1"/>
          </p:cNvSpPr>
          <p:nvPr/>
        </p:nvSpPr>
        <p:spPr bwMode="auto">
          <a:xfrm>
            <a:off x="6180138" y="45323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5959" name="Text Box 129"/>
          <p:cNvSpPr txBox="1">
            <a:spLocks noChangeArrowheads="1"/>
          </p:cNvSpPr>
          <p:nvPr/>
        </p:nvSpPr>
        <p:spPr bwMode="auto">
          <a:xfrm>
            <a:off x="6359525" y="45323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</a:t>
            </a:r>
          </a:p>
        </p:txBody>
      </p:sp>
      <p:grpSp>
        <p:nvGrpSpPr>
          <p:cNvPr id="35960" name="Group 142"/>
          <p:cNvGrpSpPr>
            <a:grpSpLocks/>
          </p:cNvGrpSpPr>
          <p:nvPr/>
        </p:nvGrpSpPr>
        <p:grpSpPr bwMode="auto">
          <a:xfrm>
            <a:off x="4527550" y="3698875"/>
            <a:ext cx="360363" cy="539750"/>
            <a:chOff x="2823" y="2330"/>
            <a:chExt cx="227" cy="340"/>
          </a:xfrm>
        </p:grpSpPr>
        <p:grpSp>
          <p:nvGrpSpPr>
            <p:cNvPr id="35979" name="Group 136"/>
            <p:cNvGrpSpPr>
              <a:grpSpLocks/>
            </p:cNvGrpSpPr>
            <p:nvPr/>
          </p:nvGrpSpPr>
          <p:grpSpPr bwMode="auto">
            <a:xfrm>
              <a:off x="2823" y="2585"/>
              <a:ext cx="227" cy="85"/>
              <a:chOff x="2823" y="2784"/>
              <a:chExt cx="227" cy="85"/>
            </a:xfrm>
          </p:grpSpPr>
          <p:sp>
            <p:nvSpPr>
              <p:cNvPr id="35981" name="Line 132"/>
              <p:cNvSpPr>
                <a:spLocks noChangeShapeType="1"/>
              </p:cNvSpPr>
              <p:nvPr/>
            </p:nvSpPr>
            <p:spPr bwMode="auto">
              <a:xfrm>
                <a:off x="2823" y="2784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82" name="Line 133"/>
              <p:cNvSpPr>
                <a:spLocks noChangeShapeType="1"/>
              </p:cNvSpPr>
              <p:nvPr/>
            </p:nvSpPr>
            <p:spPr bwMode="auto">
              <a:xfrm flipV="1">
                <a:off x="2823" y="2784"/>
                <a:ext cx="0" cy="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83" name="Line 134"/>
              <p:cNvSpPr>
                <a:spLocks noChangeShapeType="1"/>
              </p:cNvSpPr>
              <p:nvPr/>
            </p:nvSpPr>
            <p:spPr bwMode="auto">
              <a:xfrm flipV="1">
                <a:off x="2937" y="2784"/>
                <a:ext cx="0" cy="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84" name="Line 135"/>
              <p:cNvSpPr>
                <a:spLocks noChangeShapeType="1"/>
              </p:cNvSpPr>
              <p:nvPr/>
            </p:nvSpPr>
            <p:spPr bwMode="auto">
              <a:xfrm flipV="1">
                <a:off x="3050" y="2784"/>
                <a:ext cx="0" cy="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980" name="Line 137"/>
            <p:cNvSpPr>
              <a:spLocks noChangeShapeType="1"/>
            </p:cNvSpPr>
            <p:nvPr/>
          </p:nvSpPr>
          <p:spPr bwMode="auto">
            <a:xfrm>
              <a:off x="2937" y="2330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961" name="Text Box 139"/>
          <p:cNvSpPr txBox="1">
            <a:spLocks noChangeArrowheads="1"/>
          </p:cNvSpPr>
          <p:nvPr/>
        </p:nvSpPr>
        <p:spPr bwMode="auto">
          <a:xfrm>
            <a:off x="4365625" y="426243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5962" name="Text Box 140"/>
          <p:cNvSpPr txBox="1">
            <a:spLocks noChangeArrowheads="1"/>
          </p:cNvSpPr>
          <p:nvPr/>
        </p:nvSpPr>
        <p:spPr bwMode="auto">
          <a:xfrm>
            <a:off x="4545013" y="426243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5963" name="Text Box 141"/>
          <p:cNvSpPr txBox="1">
            <a:spLocks noChangeArrowheads="1"/>
          </p:cNvSpPr>
          <p:nvPr/>
        </p:nvSpPr>
        <p:spPr bwMode="auto">
          <a:xfrm>
            <a:off x="4724400" y="4262438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G</a:t>
            </a:r>
          </a:p>
        </p:txBody>
      </p:sp>
      <p:grpSp>
        <p:nvGrpSpPr>
          <p:cNvPr id="35964" name="Group 143"/>
          <p:cNvGrpSpPr>
            <a:grpSpLocks/>
          </p:cNvGrpSpPr>
          <p:nvPr/>
        </p:nvGrpSpPr>
        <p:grpSpPr bwMode="auto">
          <a:xfrm>
            <a:off x="5741988" y="3384550"/>
            <a:ext cx="360362" cy="539750"/>
            <a:chOff x="2823" y="2330"/>
            <a:chExt cx="227" cy="340"/>
          </a:xfrm>
        </p:grpSpPr>
        <p:grpSp>
          <p:nvGrpSpPr>
            <p:cNvPr id="35973" name="Group 144"/>
            <p:cNvGrpSpPr>
              <a:grpSpLocks/>
            </p:cNvGrpSpPr>
            <p:nvPr/>
          </p:nvGrpSpPr>
          <p:grpSpPr bwMode="auto">
            <a:xfrm>
              <a:off x="2823" y="2585"/>
              <a:ext cx="227" cy="85"/>
              <a:chOff x="2823" y="2784"/>
              <a:chExt cx="227" cy="85"/>
            </a:xfrm>
          </p:grpSpPr>
          <p:sp>
            <p:nvSpPr>
              <p:cNvPr id="35975" name="Line 145"/>
              <p:cNvSpPr>
                <a:spLocks noChangeShapeType="1"/>
              </p:cNvSpPr>
              <p:nvPr/>
            </p:nvSpPr>
            <p:spPr bwMode="auto">
              <a:xfrm>
                <a:off x="2823" y="2784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76" name="Line 146"/>
              <p:cNvSpPr>
                <a:spLocks noChangeShapeType="1"/>
              </p:cNvSpPr>
              <p:nvPr/>
            </p:nvSpPr>
            <p:spPr bwMode="auto">
              <a:xfrm flipV="1">
                <a:off x="2823" y="2784"/>
                <a:ext cx="0" cy="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77" name="Line 147"/>
              <p:cNvSpPr>
                <a:spLocks noChangeShapeType="1"/>
              </p:cNvSpPr>
              <p:nvPr/>
            </p:nvSpPr>
            <p:spPr bwMode="auto">
              <a:xfrm flipV="1">
                <a:off x="2937" y="2784"/>
                <a:ext cx="0" cy="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78" name="Line 148"/>
              <p:cNvSpPr>
                <a:spLocks noChangeShapeType="1"/>
              </p:cNvSpPr>
              <p:nvPr/>
            </p:nvSpPr>
            <p:spPr bwMode="auto">
              <a:xfrm flipV="1">
                <a:off x="3050" y="2784"/>
                <a:ext cx="0" cy="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974" name="Line 149"/>
            <p:cNvSpPr>
              <a:spLocks noChangeShapeType="1"/>
            </p:cNvSpPr>
            <p:nvPr/>
          </p:nvSpPr>
          <p:spPr bwMode="auto">
            <a:xfrm>
              <a:off x="2937" y="2330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965" name="Text Box 150"/>
          <p:cNvSpPr txBox="1">
            <a:spLocks noChangeArrowheads="1"/>
          </p:cNvSpPr>
          <p:nvPr/>
        </p:nvSpPr>
        <p:spPr bwMode="auto">
          <a:xfrm>
            <a:off x="5591175" y="39243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5966" name="Text Box 151"/>
          <p:cNvSpPr txBox="1">
            <a:spLocks noChangeArrowheads="1"/>
          </p:cNvSpPr>
          <p:nvPr/>
        </p:nvSpPr>
        <p:spPr bwMode="auto">
          <a:xfrm>
            <a:off x="5770563" y="39243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5967" name="Text Box 152"/>
          <p:cNvSpPr txBox="1">
            <a:spLocks noChangeArrowheads="1"/>
          </p:cNvSpPr>
          <p:nvPr/>
        </p:nvSpPr>
        <p:spPr bwMode="auto">
          <a:xfrm>
            <a:off x="5949950" y="39243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5968" name="Text Box 153"/>
          <p:cNvSpPr txBox="1">
            <a:spLocks noChangeArrowheads="1"/>
          </p:cNvSpPr>
          <p:nvPr/>
        </p:nvSpPr>
        <p:spPr bwMode="auto">
          <a:xfrm>
            <a:off x="3192463" y="2079625"/>
            <a:ext cx="3043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0000"/>
                </a:solidFill>
              </a:rPr>
              <a:t>Growing POMC peptide chain</a:t>
            </a:r>
          </a:p>
        </p:txBody>
      </p:sp>
      <p:sp>
        <p:nvSpPr>
          <p:cNvPr id="35969" name="Line 154"/>
          <p:cNvSpPr>
            <a:spLocks noChangeShapeType="1"/>
          </p:cNvSpPr>
          <p:nvPr/>
        </p:nvSpPr>
        <p:spPr bwMode="auto">
          <a:xfrm flipH="1">
            <a:off x="4167188" y="2393950"/>
            <a:ext cx="90487" cy="449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70" name="Text Box 155"/>
          <p:cNvSpPr txBox="1">
            <a:spLocks noChangeArrowheads="1"/>
          </p:cNvSpPr>
          <p:nvPr/>
        </p:nvSpPr>
        <p:spPr bwMode="auto">
          <a:xfrm>
            <a:off x="6237288" y="2843213"/>
            <a:ext cx="1866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rgbClr val="000000"/>
                </a:solidFill>
              </a:rPr>
              <a:t>Arriving charged </a:t>
            </a:r>
          </a:p>
          <a:p>
            <a:pPr algn="ctr" eaLnBrk="1" hangingPunct="1"/>
            <a:r>
              <a:rPr lang="en-GB" sz="1600" b="1">
                <a:solidFill>
                  <a:srgbClr val="000000"/>
                </a:solidFill>
              </a:rPr>
              <a:t>tRNA</a:t>
            </a:r>
          </a:p>
        </p:txBody>
      </p:sp>
      <p:sp>
        <p:nvSpPr>
          <p:cNvPr id="35971" name="Line 156"/>
          <p:cNvSpPr>
            <a:spLocks noChangeShapeType="1"/>
          </p:cNvSpPr>
          <p:nvPr/>
        </p:nvSpPr>
        <p:spPr bwMode="auto">
          <a:xfrm flipH="1">
            <a:off x="5292725" y="3968750"/>
            <a:ext cx="314325" cy="495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72" name="Text Box 157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663575" y="785813"/>
            <a:ext cx="86233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b="1">
                <a:solidFill>
                  <a:srgbClr val="FFFF00"/>
                </a:solidFill>
              </a:rPr>
              <a:t>Protein/polypeptide hormones</a:t>
            </a:r>
          </a:p>
          <a:p>
            <a:pPr eaLnBrk="1" hangingPunct="1">
              <a:buFontTx/>
              <a:buAutoNum type="arabicPeriod"/>
            </a:pPr>
            <a:endParaRPr lang="en-GB" b="1"/>
          </a:p>
          <a:p>
            <a:pPr eaLnBrk="1" hangingPunct="1"/>
            <a:r>
              <a:rPr lang="en-GB" b="1"/>
              <a:t>e.g. ACTH</a:t>
            </a:r>
          </a:p>
          <a:p>
            <a:pPr eaLnBrk="1" hangingPunct="1"/>
            <a:r>
              <a:rPr lang="en-GB" b="1"/>
              <a:t>-POMC transported to Golgi body where further processed by proteolytic enzymes to generate mature active hormone  ACTH</a:t>
            </a: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0" name="Oval 9"/>
          <p:cNvSpPr>
            <a:spLocks noChangeArrowheads="1"/>
          </p:cNvSpPr>
          <p:nvPr/>
        </p:nvSpPr>
        <p:spPr bwMode="auto">
          <a:xfrm>
            <a:off x="755650" y="35734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1" name="Oval 10"/>
          <p:cNvSpPr>
            <a:spLocks noChangeArrowheads="1"/>
          </p:cNvSpPr>
          <p:nvPr/>
        </p:nvSpPr>
        <p:spPr bwMode="auto">
          <a:xfrm>
            <a:off x="1044575" y="37179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2" name="Oval 11"/>
          <p:cNvSpPr>
            <a:spLocks noChangeArrowheads="1"/>
          </p:cNvSpPr>
          <p:nvPr/>
        </p:nvSpPr>
        <p:spPr bwMode="auto">
          <a:xfrm>
            <a:off x="1044575" y="386238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3" name="Oval 12"/>
          <p:cNvSpPr>
            <a:spLocks noChangeArrowheads="1"/>
          </p:cNvSpPr>
          <p:nvPr/>
        </p:nvSpPr>
        <p:spPr bwMode="auto">
          <a:xfrm>
            <a:off x="1189038" y="35734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Oval 13"/>
          <p:cNvSpPr>
            <a:spLocks noChangeArrowheads="1"/>
          </p:cNvSpPr>
          <p:nvPr/>
        </p:nvSpPr>
        <p:spPr bwMode="auto">
          <a:xfrm>
            <a:off x="1333500" y="37163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Oval 14"/>
          <p:cNvSpPr>
            <a:spLocks noChangeArrowheads="1"/>
          </p:cNvSpPr>
          <p:nvPr/>
        </p:nvSpPr>
        <p:spPr bwMode="auto">
          <a:xfrm>
            <a:off x="1477963" y="35734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Text Box 15"/>
          <p:cNvSpPr txBox="1">
            <a:spLocks noChangeArrowheads="1"/>
          </p:cNvSpPr>
          <p:nvPr/>
        </p:nvSpPr>
        <p:spPr bwMode="auto">
          <a:xfrm>
            <a:off x="341313" y="31829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Amino Acids</a:t>
            </a:r>
          </a:p>
        </p:txBody>
      </p:sp>
      <p:sp>
        <p:nvSpPr>
          <p:cNvPr id="36877" name="Freeform 16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78" name="Oval 17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Oval 18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Oval 19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Freeform 20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82" name="Freeform 21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83" name="Text Box 22"/>
          <p:cNvSpPr txBox="1">
            <a:spLocks noChangeArrowheads="1"/>
          </p:cNvSpPr>
          <p:nvPr/>
        </p:nvSpPr>
        <p:spPr bwMode="auto">
          <a:xfrm>
            <a:off x="2816225" y="6302375"/>
            <a:ext cx="343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Corticotroph Cell (Cytoplasm)</a:t>
            </a:r>
          </a:p>
        </p:txBody>
      </p:sp>
      <p:sp>
        <p:nvSpPr>
          <p:cNvPr id="36884" name="Line 23"/>
          <p:cNvSpPr>
            <a:spLocks noChangeShapeType="1"/>
          </p:cNvSpPr>
          <p:nvPr/>
        </p:nvSpPr>
        <p:spPr bwMode="auto">
          <a:xfrm>
            <a:off x="1331913" y="3833813"/>
            <a:ext cx="854075" cy="315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5" name="Rectangle 24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86" name="Rectangle 25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87" name="Oval 26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88" name="Oval 27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89" name="Oval 28"/>
          <p:cNvSpPr>
            <a:spLocks noChangeArrowheads="1"/>
          </p:cNvSpPr>
          <p:nvPr/>
        </p:nvSpPr>
        <p:spPr bwMode="auto">
          <a:xfrm>
            <a:off x="2517775" y="446405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0" name="Oval 29"/>
          <p:cNvSpPr>
            <a:spLocks noChangeArrowheads="1"/>
          </p:cNvSpPr>
          <p:nvPr/>
        </p:nvSpPr>
        <p:spPr bwMode="auto">
          <a:xfrm>
            <a:off x="2806700" y="46085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1" name="Oval 30"/>
          <p:cNvSpPr>
            <a:spLocks noChangeArrowheads="1"/>
          </p:cNvSpPr>
          <p:nvPr/>
        </p:nvSpPr>
        <p:spPr bwMode="auto">
          <a:xfrm>
            <a:off x="2806700" y="475297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2" name="Oval 31"/>
          <p:cNvSpPr>
            <a:spLocks noChangeArrowheads="1"/>
          </p:cNvSpPr>
          <p:nvPr/>
        </p:nvSpPr>
        <p:spPr bwMode="auto">
          <a:xfrm>
            <a:off x="2951163" y="4464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3" name="Oval 32"/>
          <p:cNvSpPr>
            <a:spLocks noChangeArrowheads="1"/>
          </p:cNvSpPr>
          <p:nvPr/>
        </p:nvSpPr>
        <p:spPr bwMode="auto">
          <a:xfrm>
            <a:off x="3095625" y="46069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4" name="Oval 33"/>
          <p:cNvSpPr>
            <a:spLocks noChangeArrowheads="1"/>
          </p:cNvSpPr>
          <p:nvPr/>
        </p:nvSpPr>
        <p:spPr bwMode="auto">
          <a:xfrm>
            <a:off x="3240088" y="4464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5" name="Oval 34"/>
          <p:cNvSpPr>
            <a:spLocks noChangeArrowheads="1"/>
          </p:cNvSpPr>
          <p:nvPr/>
        </p:nvSpPr>
        <p:spPr bwMode="auto">
          <a:xfrm>
            <a:off x="3309938" y="5048250"/>
            <a:ext cx="1441450" cy="904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6" name="Oval 35"/>
          <p:cNvSpPr>
            <a:spLocks noChangeArrowheads="1"/>
          </p:cNvSpPr>
          <p:nvPr/>
        </p:nvSpPr>
        <p:spPr bwMode="auto">
          <a:xfrm>
            <a:off x="3986213" y="5184775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7" name="Oval 36"/>
          <p:cNvSpPr>
            <a:spLocks noChangeArrowheads="1"/>
          </p:cNvSpPr>
          <p:nvPr/>
        </p:nvSpPr>
        <p:spPr bwMode="auto">
          <a:xfrm>
            <a:off x="3267075" y="5364163"/>
            <a:ext cx="1441450" cy="904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8" name="Oval 37"/>
          <p:cNvSpPr>
            <a:spLocks noChangeArrowheads="1"/>
          </p:cNvSpPr>
          <p:nvPr/>
        </p:nvSpPr>
        <p:spPr bwMode="auto">
          <a:xfrm>
            <a:off x="3176588" y="5543550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99" name="Oval 38"/>
          <p:cNvSpPr>
            <a:spLocks noChangeArrowheads="1"/>
          </p:cNvSpPr>
          <p:nvPr/>
        </p:nvSpPr>
        <p:spPr bwMode="auto">
          <a:xfrm>
            <a:off x="3762375" y="5408613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0" name="Oval 39"/>
          <p:cNvSpPr>
            <a:spLocks noChangeArrowheads="1"/>
          </p:cNvSpPr>
          <p:nvPr/>
        </p:nvSpPr>
        <p:spPr bwMode="auto">
          <a:xfrm>
            <a:off x="4303713" y="5184775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1" name="Oval 40"/>
          <p:cNvSpPr>
            <a:spLocks noChangeArrowheads="1"/>
          </p:cNvSpPr>
          <p:nvPr/>
        </p:nvSpPr>
        <p:spPr bwMode="auto">
          <a:xfrm>
            <a:off x="4167188" y="5094288"/>
            <a:ext cx="44450" cy="1349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2" name="Oval 41"/>
          <p:cNvSpPr>
            <a:spLocks noChangeArrowheads="1"/>
          </p:cNvSpPr>
          <p:nvPr/>
        </p:nvSpPr>
        <p:spPr bwMode="auto">
          <a:xfrm>
            <a:off x="3400425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3" name="Oval 42"/>
          <p:cNvSpPr>
            <a:spLocks noChangeArrowheads="1"/>
          </p:cNvSpPr>
          <p:nvPr/>
        </p:nvSpPr>
        <p:spPr bwMode="auto">
          <a:xfrm>
            <a:off x="357981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4" name="Oval 43"/>
          <p:cNvSpPr>
            <a:spLocks noChangeArrowheads="1"/>
          </p:cNvSpPr>
          <p:nvPr/>
        </p:nvSpPr>
        <p:spPr bwMode="auto">
          <a:xfrm>
            <a:off x="3760788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5" name="Oval 44"/>
          <p:cNvSpPr>
            <a:spLocks noChangeArrowheads="1"/>
          </p:cNvSpPr>
          <p:nvPr/>
        </p:nvSpPr>
        <p:spPr bwMode="auto">
          <a:xfrm>
            <a:off x="40306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6" name="Oval 45"/>
          <p:cNvSpPr>
            <a:spLocks noChangeArrowheads="1"/>
          </p:cNvSpPr>
          <p:nvPr/>
        </p:nvSpPr>
        <p:spPr bwMode="auto">
          <a:xfrm>
            <a:off x="4210050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7" name="Oval 46"/>
          <p:cNvSpPr>
            <a:spLocks noChangeArrowheads="1"/>
          </p:cNvSpPr>
          <p:nvPr/>
        </p:nvSpPr>
        <p:spPr bwMode="auto">
          <a:xfrm>
            <a:off x="44370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8" name="Oval 47"/>
          <p:cNvSpPr>
            <a:spLocks noChangeArrowheads="1"/>
          </p:cNvSpPr>
          <p:nvPr/>
        </p:nvSpPr>
        <p:spPr bwMode="auto">
          <a:xfrm>
            <a:off x="4122738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09" name="Oval 48"/>
          <p:cNvSpPr>
            <a:spLocks noChangeArrowheads="1"/>
          </p:cNvSpPr>
          <p:nvPr/>
        </p:nvSpPr>
        <p:spPr bwMode="auto">
          <a:xfrm>
            <a:off x="4346575" y="5184775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0" name="Oval 49"/>
          <p:cNvSpPr>
            <a:spLocks noChangeArrowheads="1"/>
          </p:cNvSpPr>
          <p:nvPr/>
        </p:nvSpPr>
        <p:spPr bwMode="auto">
          <a:xfrm>
            <a:off x="4525963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1" name="Oval 50"/>
          <p:cNvSpPr>
            <a:spLocks noChangeArrowheads="1"/>
          </p:cNvSpPr>
          <p:nvPr/>
        </p:nvSpPr>
        <p:spPr bwMode="auto">
          <a:xfrm>
            <a:off x="42100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2" name="Oval 51"/>
          <p:cNvSpPr>
            <a:spLocks noChangeArrowheads="1"/>
          </p:cNvSpPr>
          <p:nvPr/>
        </p:nvSpPr>
        <p:spPr bwMode="auto">
          <a:xfrm>
            <a:off x="448151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3" name="Oval 52"/>
          <p:cNvSpPr>
            <a:spLocks noChangeArrowheads="1"/>
          </p:cNvSpPr>
          <p:nvPr/>
        </p:nvSpPr>
        <p:spPr bwMode="auto">
          <a:xfrm>
            <a:off x="40322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4" name="Oval 53"/>
          <p:cNvSpPr>
            <a:spLocks noChangeArrowheads="1"/>
          </p:cNvSpPr>
          <p:nvPr/>
        </p:nvSpPr>
        <p:spPr bwMode="auto">
          <a:xfrm>
            <a:off x="3851275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5" name="Oval 54"/>
          <p:cNvSpPr>
            <a:spLocks noChangeArrowheads="1"/>
          </p:cNvSpPr>
          <p:nvPr/>
        </p:nvSpPr>
        <p:spPr bwMode="auto">
          <a:xfrm>
            <a:off x="367030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6" name="Oval 55"/>
          <p:cNvSpPr>
            <a:spLocks noChangeArrowheads="1"/>
          </p:cNvSpPr>
          <p:nvPr/>
        </p:nvSpPr>
        <p:spPr bwMode="auto">
          <a:xfrm>
            <a:off x="344646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7" name="Oval 56"/>
          <p:cNvSpPr>
            <a:spLocks noChangeArrowheads="1"/>
          </p:cNvSpPr>
          <p:nvPr/>
        </p:nvSpPr>
        <p:spPr bwMode="auto">
          <a:xfrm>
            <a:off x="39417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8" name="Oval 57"/>
          <p:cNvSpPr>
            <a:spLocks noChangeArrowheads="1"/>
          </p:cNvSpPr>
          <p:nvPr/>
        </p:nvSpPr>
        <p:spPr bwMode="auto">
          <a:xfrm>
            <a:off x="3671888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19" name="Oval 58"/>
          <p:cNvSpPr>
            <a:spLocks noChangeArrowheads="1"/>
          </p:cNvSpPr>
          <p:nvPr/>
        </p:nvSpPr>
        <p:spPr bwMode="auto">
          <a:xfrm>
            <a:off x="34464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20" name="Oval 59"/>
          <p:cNvSpPr>
            <a:spLocks noChangeArrowheads="1"/>
          </p:cNvSpPr>
          <p:nvPr/>
        </p:nvSpPr>
        <p:spPr bwMode="auto">
          <a:xfrm>
            <a:off x="3222625" y="55451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21" name="Text Box 60"/>
          <p:cNvSpPr txBox="1">
            <a:spLocks noChangeArrowheads="1"/>
          </p:cNvSpPr>
          <p:nvPr/>
        </p:nvSpPr>
        <p:spPr bwMode="auto">
          <a:xfrm>
            <a:off x="7002463" y="6027738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Corticotroph Cell </a:t>
            </a:r>
          </a:p>
          <a:p>
            <a:pPr eaLnBrk="1" hangingPunct="1"/>
            <a:r>
              <a:rPr lang="en-GB" b="1">
                <a:solidFill>
                  <a:srgbClr val="000000"/>
                </a:solidFill>
              </a:rPr>
              <a:t>   (Nucleus)</a:t>
            </a:r>
          </a:p>
        </p:txBody>
      </p:sp>
      <p:sp>
        <p:nvSpPr>
          <p:cNvPr id="36922" name="Text Box 61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sp>
        <p:nvSpPr>
          <p:cNvPr id="36923" name="Text Box 62"/>
          <p:cNvSpPr txBox="1">
            <a:spLocks noChangeArrowheads="1"/>
          </p:cNvSpPr>
          <p:nvPr/>
        </p:nvSpPr>
        <p:spPr bwMode="auto">
          <a:xfrm>
            <a:off x="4211638" y="5613400"/>
            <a:ext cx="2487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Endoplasmic Reticulum</a:t>
            </a:r>
          </a:p>
        </p:txBody>
      </p:sp>
      <p:sp>
        <p:nvSpPr>
          <p:cNvPr id="36924" name="Text Box 63"/>
          <p:cNvSpPr txBox="1">
            <a:spLocks noChangeArrowheads="1"/>
          </p:cNvSpPr>
          <p:nvPr/>
        </p:nvSpPr>
        <p:spPr bwMode="auto">
          <a:xfrm>
            <a:off x="2349500" y="5678488"/>
            <a:ext cx="1277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Ribosomes</a:t>
            </a:r>
          </a:p>
        </p:txBody>
      </p:sp>
      <p:sp>
        <p:nvSpPr>
          <p:cNvPr id="36925" name="Line 64"/>
          <p:cNvSpPr>
            <a:spLocks noChangeShapeType="1"/>
          </p:cNvSpPr>
          <p:nvPr/>
        </p:nvSpPr>
        <p:spPr bwMode="auto">
          <a:xfrm flipV="1">
            <a:off x="286226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6" name="Line 65"/>
          <p:cNvSpPr>
            <a:spLocks noChangeShapeType="1"/>
          </p:cNvSpPr>
          <p:nvPr/>
        </p:nvSpPr>
        <p:spPr bwMode="auto">
          <a:xfrm flipV="1">
            <a:off x="3132138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7" name="Line 66"/>
          <p:cNvSpPr>
            <a:spLocks noChangeShapeType="1"/>
          </p:cNvSpPr>
          <p:nvPr/>
        </p:nvSpPr>
        <p:spPr bwMode="auto">
          <a:xfrm flipV="1">
            <a:off x="340201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6928" name="Group 67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36939" name="Freeform 68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40" name="Freeform 69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6929" name="Text Box 70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36930" name="Oval 73"/>
          <p:cNvSpPr>
            <a:spLocks noChangeArrowheads="1"/>
          </p:cNvSpPr>
          <p:nvPr/>
        </p:nvSpPr>
        <p:spPr bwMode="auto">
          <a:xfrm rot="1509247">
            <a:off x="5067300" y="3340100"/>
            <a:ext cx="90488" cy="11255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31" name="Oval 74"/>
          <p:cNvSpPr>
            <a:spLocks noChangeArrowheads="1"/>
          </p:cNvSpPr>
          <p:nvPr/>
        </p:nvSpPr>
        <p:spPr bwMode="auto">
          <a:xfrm rot="1509247">
            <a:off x="5246688" y="3249613"/>
            <a:ext cx="90487" cy="11255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32" name="Oval 75"/>
          <p:cNvSpPr>
            <a:spLocks noChangeArrowheads="1"/>
          </p:cNvSpPr>
          <p:nvPr/>
        </p:nvSpPr>
        <p:spPr bwMode="auto">
          <a:xfrm rot="1509247">
            <a:off x="5426075" y="3114675"/>
            <a:ext cx="90488" cy="11255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33" name="Oval 77"/>
          <p:cNvSpPr>
            <a:spLocks noChangeArrowheads="1"/>
          </p:cNvSpPr>
          <p:nvPr/>
        </p:nvSpPr>
        <p:spPr bwMode="auto">
          <a:xfrm rot="2443780">
            <a:off x="4435475" y="4373563"/>
            <a:ext cx="46038" cy="4048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934" name="Line 78"/>
          <p:cNvSpPr>
            <a:spLocks noChangeShapeType="1"/>
          </p:cNvSpPr>
          <p:nvPr/>
        </p:nvSpPr>
        <p:spPr bwMode="auto">
          <a:xfrm flipV="1">
            <a:off x="3987800" y="4822825"/>
            <a:ext cx="269875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35" name="Line 79"/>
          <p:cNvSpPr>
            <a:spLocks noChangeShapeType="1"/>
          </p:cNvSpPr>
          <p:nvPr/>
        </p:nvSpPr>
        <p:spPr bwMode="auto">
          <a:xfrm flipV="1">
            <a:off x="4662488" y="4194175"/>
            <a:ext cx="269875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36" name="Text Box 80"/>
          <p:cNvSpPr txBox="1">
            <a:spLocks noChangeArrowheads="1"/>
          </p:cNvSpPr>
          <p:nvPr/>
        </p:nvSpPr>
        <p:spPr bwMode="auto">
          <a:xfrm>
            <a:off x="3671888" y="4329113"/>
            <a:ext cx="850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POMC </a:t>
            </a:r>
          </a:p>
        </p:txBody>
      </p:sp>
      <p:sp>
        <p:nvSpPr>
          <p:cNvPr id="36937" name="Text Box 81"/>
          <p:cNvSpPr txBox="1">
            <a:spLocks noChangeArrowheads="1"/>
          </p:cNvSpPr>
          <p:nvPr/>
        </p:nvSpPr>
        <p:spPr bwMode="auto">
          <a:xfrm>
            <a:off x="5135563" y="2913063"/>
            <a:ext cx="1731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Golgi apparatus</a:t>
            </a:r>
          </a:p>
        </p:txBody>
      </p:sp>
      <p:sp>
        <p:nvSpPr>
          <p:cNvPr id="36938" name="Text Box 82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5"/>
          <p:cNvSpPr txBox="1">
            <a:spLocks noChangeArrowheads="1"/>
          </p:cNvSpPr>
          <p:nvPr/>
        </p:nvSpPr>
        <p:spPr bwMode="auto">
          <a:xfrm>
            <a:off x="663575" y="642938"/>
            <a:ext cx="88376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b="1">
                <a:solidFill>
                  <a:srgbClr val="FFFF00"/>
                </a:solidFill>
              </a:rPr>
              <a:t>Protein/polypeptide hormones</a:t>
            </a:r>
          </a:p>
          <a:p>
            <a:pPr eaLnBrk="1" hangingPunct="1">
              <a:buFontTx/>
              <a:buAutoNum type="arabicPeriod"/>
            </a:pPr>
            <a:endParaRPr lang="en-GB" b="1"/>
          </a:p>
          <a:p>
            <a:pPr eaLnBrk="1" hangingPunct="1"/>
            <a:r>
              <a:rPr lang="en-GB" b="1"/>
              <a:t>e.g. ACTH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-Mature ACTH the stored in secretory granules within cell cytoplasm prior to release by exocytosis</a:t>
            </a: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4" name="Freeform 16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895" name="Oval 17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6" name="Oval 18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7" name="Oval 19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Freeform 20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899" name="Freeform 21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900" name="Text Box 22"/>
          <p:cNvSpPr txBox="1">
            <a:spLocks noChangeArrowheads="1"/>
          </p:cNvSpPr>
          <p:nvPr/>
        </p:nvSpPr>
        <p:spPr bwMode="auto">
          <a:xfrm>
            <a:off x="2816225" y="6302375"/>
            <a:ext cx="343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Corticotroph Cell (Cytoplasm)</a:t>
            </a:r>
          </a:p>
        </p:txBody>
      </p:sp>
      <p:sp>
        <p:nvSpPr>
          <p:cNvPr id="37901" name="Rectangle 24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Rectangle 25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Oval 26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4" name="Oval 27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5" name="Oval 34"/>
          <p:cNvSpPr>
            <a:spLocks noChangeArrowheads="1"/>
          </p:cNvSpPr>
          <p:nvPr/>
        </p:nvSpPr>
        <p:spPr bwMode="auto">
          <a:xfrm>
            <a:off x="3309938" y="5048250"/>
            <a:ext cx="1441450" cy="904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6" name="Oval 35"/>
          <p:cNvSpPr>
            <a:spLocks noChangeArrowheads="1"/>
          </p:cNvSpPr>
          <p:nvPr/>
        </p:nvSpPr>
        <p:spPr bwMode="auto">
          <a:xfrm>
            <a:off x="3986213" y="5184775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7" name="Oval 36"/>
          <p:cNvSpPr>
            <a:spLocks noChangeArrowheads="1"/>
          </p:cNvSpPr>
          <p:nvPr/>
        </p:nvSpPr>
        <p:spPr bwMode="auto">
          <a:xfrm>
            <a:off x="3267075" y="5364163"/>
            <a:ext cx="1441450" cy="904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8" name="Oval 37"/>
          <p:cNvSpPr>
            <a:spLocks noChangeArrowheads="1"/>
          </p:cNvSpPr>
          <p:nvPr/>
        </p:nvSpPr>
        <p:spPr bwMode="auto">
          <a:xfrm>
            <a:off x="3176588" y="5543550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9" name="Oval 38"/>
          <p:cNvSpPr>
            <a:spLocks noChangeArrowheads="1"/>
          </p:cNvSpPr>
          <p:nvPr/>
        </p:nvSpPr>
        <p:spPr bwMode="auto">
          <a:xfrm>
            <a:off x="3762375" y="5408613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0" name="Oval 39"/>
          <p:cNvSpPr>
            <a:spLocks noChangeArrowheads="1"/>
          </p:cNvSpPr>
          <p:nvPr/>
        </p:nvSpPr>
        <p:spPr bwMode="auto">
          <a:xfrm>
            <a:off x="4303713" y="5184775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1" name="Oval 40"/>
          <p:cNvSpPr>
            <a:spLocks noChangeArrowheads="1"/>
          </p:cNvSpPr>
          <p:nvPr/>
        </p:nvSpPr>
        <p:spPr bwMode="auto">
          <a:xfrm>
            <a:off x="4167188" y="5094288"/>
            <a:ext cx="44450" cy="1349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2" name="Oval 41"/>
          <p:cNvSpPr>
            <a:spLocks noChangeArrowheads="1"/>
          </p:cNvSpPr>
          <p:nvPr/>
        </p:nvSpPr>
        <p:spPr bwMode="auto">
          <a:xfrm>
            <a:off x="3400425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3" name="Oval 42"/>
          <p:cNvSpPr>
            <a:spLocks noChangeArrowheads="1"/>
          </p:cNvSpPr>
          <p:nvPr/>
        </p:nvSpPr>
        <p:spPr bwMode="auto">
          <a:xfrm>
            <a:off x="357981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4" name="Oval 43"/>
          <p:cNvSpPr>
            <a:spLocks noChangeArrowheads="1"/>
          </p:cNvSpPr>
          <p:nvPr/>
        </p:nvSpPr>
        <p:spPr bwMode="auto">
          <a:xfrm>
            <a:off x="3760788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5" name="Oval 44"/>
          <p:cNvSpPr>
            <a:spLocks noChangeArrowheads="1"/>
          </p:cNvSpPr>
          <p:nvPr/>
        </p:nvSpPr>
        <p:spPr bwMode="auto">
          <a:xfrm>
            <a:off x="40306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6" name="Oval 45"/>
          <p:cNvSpPr>
            <a:spLocks noChangeArrowheads="1"/>
          </p:cNvSpPr>
          <p:nvPr/>
        </p:nvSpPr>
        <p:spPr bwMode="auto">
          <a:xfrm>
            <a:off x="4210050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7" name="Oval 46"/>
          <p:cNvSpPr>
            <a:spLocks noChangeArrowheads="1"/>
          </p:cNvSpPr>
          <p:nvPr/>
        </p:nvSpPr>
        <p:spPr bwMode="auto">
          <a:xfrm>
            <a:off x="44370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8" name="Oval 47"/>
          <p:cNvSpPr>
            <a:spLocks noChangeArrowheads="1"/>
          </p:cNvSpPr>
          <p:nvPr/>
        </p:nvSpPr>
        <p:spPr bwMode="auto">
          <a:xfrm>
            <a:off x="4122738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19" name="Oval 48"/>
          <p:cNvSpPr>
            <a:spLocks noChangeArrowheads="1"/>
          </p:cNvSpPr>
          <p:nvPr/>
        </p:nvSpPr>
        <p:spPr bwMode="auto">
          <a:xfrm>
            <a:off x="4346575" y="5184775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0" name="Oval 49"/>
          <p:cNvSpPr>
            <a:spLocks noChangeArrowheads="1"/>
          </p:cNvSpPr>
          <p:nvPr/>
        </p:nvSpPr>
        <p:spPr bwMode="auto">
          <a:xfrm>
            <a:off x="4525963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1" name="Oval 50"/>
          <p:cNvSpPr>
            <a:spLocks noChangeArrowheads="1"/>
          </p:cNvSpPr>
          <p:nvPr/>
        </p:nvSpPr>
        <p:spPr bwMode="auto">
          <a:xfrm>
            <a:off x="42100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2" name="Oval 51"/>
          <p:cNvSpPr>
            <a:spLocks noChangeArrowheads="1"/>
          </p:cNvSpPr>
          <p:nvPr/>
        </p:nvSpPr>
        <p:spPr bwMode="auto">
          <a:xfrm>
            <a:off x="448151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3" name="Oval 52"/>
          <p:cNvSpPr>
            <a:spLocks noChangeArrowheads="1"/>
          </p:cNvSpPr>
          <p:nvPr/>
        </p:nvSpPr>
        <p:spPr bwMode="auto">
          <a:xfrm>
            <a:off x="40322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4" name="Oval 53"/>
          <p:cNvSpPr>
            <a:spLocks noChangeArrowheads="1"/>
          </p:cNvSpPr>
          <p:nvPr/>
        </p:nvSpPr>
        <p:spPr bwMode="auto">
          <a:xfrm>
            <a:off x="3851275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5" name="Oval 54"/>
          <p:cNvSpPr>
            <a:spLocks noChangeArrowheads="1"/>
          </p:cNvSpPr>
          <p:nvPr/>
        </p:nvSpPr>
        <p:spPr bwMode="auto">
          <a:xfrm>
            <a:off x="367030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6" name="Oval 55"/>
          <p:cNvSpPr>
            <a:spLocks noChangeArrowheads="1"/>
          </p:cNvSpPr>
          <p:nvPr/>
        </p:nvSpPr>
        <p:spPr bwMode="auto">
          <a:xfrm>
            <a:off x="344646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7" name="Oval 56"/>
          <p:cNvSpPr>
            <a:spLocks noChangeArrowheads="1"/>
          </p:cNvSpPr>
          <p:nvPr/>
        </p:nvSpPr>
        <p:spPr bwMode="auto">
          <a:xfrm>
            <a:off x="39417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8" name="Oval 57"/>
          <p:cNvSpPr>
            <a:spLocks noChangeArrowheads="1"/>
          </p:cNvSpPr>
          <p:nvPr/>
        </p:nvSpPr>
        <p:spPr bwMode="auto">
          <a:xfrm>
            <a:off x="3671888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29" name="Oval 58"/>
          <p:cNvSpPr>
            <a:spLocks noChangeArrowheads="1"/>
          </p:cNvSpPr>
          <p:nvPr/>
        </p:nvSpPr>
        <p:spPr bwMode="auto">
          <a:xfrm>
            <a:off x="34464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30" name="Oval 59"/>
          <p:cNvSpPr>
            <a:spLocks noChangeArrowheads="1"/>
          </p:cNvSpPr>
          <p:nvPr/>
        </p:nvSpPr>
        <p:spPr bwMode="auto">
          <a:xfrm>
            <a:off x="3222625" y="55451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31" name="Text Box 60"/>
          <p:cNvSpPr txBox="1">
            <a:spLocks noChangeArrowheads="1"/>
          </p:cNvSpPr>
          <p:nvPr/>
        </p:nvSpPr>
        <p:spPr bwMode="auto">
          <a:xfrm>
            <a:off x="7002463" y="6027738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Corticotroph Cell </a:t>
            </a:r>
          </a:p>
          <a:p>
            <a:pPr eaLnBrk="1" hangingPunct="1"/>
            <a:r>
              <a:rPr lang="en-GB" b="1">
                <a:solidFill>
                  <a:srgbClr val="000000"/>
                </a:solidFill>
              </a:rPr>
              <a:t>   (Nucleus)</a:t>
            </a:r>
          </a:p>
        </p:txBody>
      </p:sp>
      <p:sp>
        <p:nvSpPr>
          <p:cNvPr id="37932" name="Text Box 61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sp>
        <p:nvSpPr>
          <p:cNvPr id="37933" name="Text Box 62"/>
          <p:cNvSpPr txBox="1">
            <a:spLocks noChangeArrowheads="1"/>
          </p:cNvSpPr>
          <p:nvPr/>
        </p:nvSpPr>
        <p:spPr bwMode="auto">
          <a:xfrm>
            <a:off x="4211638" y="5613400"/>
            <a:ext cx="2487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Endoplasmic Reticulum</a:t>
            </a:r>
          </a:p>
        </p:txBody>
      </p:sp>
      <p:sp>
        <p:nvSpPr>
          <p:cNvPr id="37934" name="Text Box 63"/>
          <p:cNvSpPr txBox="1">
            <a:spLocks noChangeArrowheads="1"/>
          </p:cNvSpPr>
          <p:nvPr/>
        </p:nvSpPr>
        <p:spPr bwMode="auto">
          <a:xfrm>
            <a:off x="2349500" y="5678488"/>
            <a:ext cx="1277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Ribosomes</a:t>
            </a:r>
          </a:p>
        </p:txBody>
      </p:sp>
      <p:sp>
        <p:nvSpPr>
          <p:cNvPr id="37935" name="Line 64"/>
          <p:cNvSpPr>
            <a:spLocks noChangeShapeType="1"/>
          </p:cNvSpPr>
          <p:nvPr/>
        </p:nvSpPr>
        <p:spPr bwMode="auto">
          <a:xfrm flipV="1">
            <a:off x="286226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36" name="Line 65"/>
          <p:cNvSpPr>
            <a:spLocks noChangeShapeType="1"/>
          </p:cNvSpPr>
          <p:nvPr/>
        </p:nvSpPr>
        <p:spPr bwMode="auto">
          <a:xfrm flipV="1">
            <a:off x="3132138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37" name="Line 66"/>
          <p:cNvSpPr>
            <a:spLocks noChangeShapeType="1"/>
          </p:cNvSpPr>
          <p:nvPr/>
        </p:nvSpPr>
        <p:spPr bwMode="auto">
          <a:xfrm flipV="1">
            <a:off x="340201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7938" name="Group 67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37969" name="Freeform 68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0" name="Freeform 69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939" name="Text Box 70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37940" name="Oval 71"/>
          <p:cNvSpPr>
            <a:spLocks noChangeArrowheads="1"/>
          </p:cNvSpPr>
          <p:nvPr/>
        </p:nvSpPr>
        <p:spPr bwMode="auto">
          <a:xfrm rot="1509247">
            <a:off x="5067300" y="3340100"/>
            <a:ext cx="90488" cy="11255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41" name="Oval 72"/>
          <p:cNvSpPr>
            <a:spLocks noChangeArrowheads="1"/>
          </p:cNvSpPr>
          <p:nvPr/>
        </p:nvSpPr>
        <p:spPr bwMode="auto">
          <a:xfrm rot="1509247">
            <a:off x="5246688" y="3249613"/>
            <a:ext cx="90487" cy="11255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42" name="Oval 73"/>
          <p:cNvSpPr>
            <a:spLocks noChangeArrowheads="1"/>
          </p:cNvSpPr>
          <p:nvPr/>
        </p:nvSpPr>
        <p:spPr bwMode="auto">
          <a:xfrm rot="1509247">
            <a:off x="5426075" y="3114675"/>
            <a:ext cx="90488" cy="11255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43" name="Text Box 74"/>
          <p:cNvSpPr txBox="1">
            <a:spLocks noChangeArrowheads="1"/>
          </p:cNvSpPr>
          <p:nvPr/>
        </p:nvSpPr>
        <p:spPr bwMode="auto">
          <a:xfrm>
            <a:off x="5143500" y="3071813"/>
            <a:ext cx="1731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Golgi apparatus</a:t>
            </a:r>
          </a:p>
        </p:txBody>
      </p:sp>
      <p:sp>
        <p:nvSpPr>
          <p:cNvPr id="37944" name="Oval 75"/>
          <p:cNvSpPr>
            <a:spLocks noChangeArrowheads="1"/>
          </p:cNvSpPr>
          <p:nvPr/>
        </p:nvSpPr>
        <p:spPr bwMode="auto">
          <a:xfrm rot="2443780">
            <a:off x="4435475" y="4373563"/>
            <a:ext cx="46038" cy="4048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45" name="Line 76"/>
          <p:cNvSpPr>
            <a:spLocks noChangeShapeType="1"/>
          </p:cNvSpPr>
          <p:nvPr/>
        </p:nvSpPr>
        <p:spPr bwMode="auto">
          <a:xfrm flipV="1">
            <a:off x="3987800" y="4822825"/>
            <a:ext cx="269875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46" name="Line 77"/>
          <p:cNvSpPr>
            <a:spLocks noChangeShapeType="1"/>
          </p:cNvSpPr>
          <p:nvPr/>
        </p:nvSpPr>
        <p:spPr bwMode="auto">
          <a:xfrm flipV="1">
            <a:off x="4662488" y="4194175"/>
            <a:ext cx="269875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47" name="Text Box 78"/>
          <p:cNvSpPr txBox="1">
            <a:spLocks noChangeArrowheads="1"/>
          </p:cNvSpPr>
          <p:nvPr/>
        </p:nvSpPr>
        <p:spPr bwMode="auto">
          <a:xfrm>
            <a:off x="3671888" y="4329113"/>
            <a:ext cx="850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POMC </a:t>
            </a:r>
          </a:p>
        </p:txBody>
      </p:sp>
      <p:sp>
        <p:nvSpPr>
          <p:cNvPr id="37948" name="Oval 80"/>
          <p:cNvSpPr>
            <a:spLocks noChangeArrowheads="1"/>
          </p:cNvSpPr>
          <p:nvPr/>
        </p:nvSpPr>
        <p:spPr bwMode="auto">
          <a:xfrm>
            <a:off x="4211638" y="3384550"/>
            <a:ext cx="269875" cy="2698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49" name="Line 84"/>
          <p:cNvSpPr>
            <a:spLocks noChangeShapeType="1"/>
          </p:cNvSpPr>
          <p:nvPr/>
        </p:nvSpPr>
        <p:spPr bwMode="auto">
          <a:xfrm flipH="1" flipV="1">
            <a:off x="5021263" y="3519488"/>
            <a:ext cx="136525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50" name="Oval 85"/>
          <p:cNvSpPr>
            <a:spLocks noChangeArrowheads="1"/>
          </p:cNvSpPr>
          <p:nvPr/>
        </p:nvSpPr>
        <p:spPr bwMode="auto">
          <a:xfrm>
            <a:off x="4706938" y="3384550"/>
            <a:ext cx="269875" cy="2698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1" name="Oval 86"/>
          <p:cNvSpPr>
            <a:spLocks noChangeArrowheads="1"/>
          </p:cNvSpPr>
          <p:nvPr/>
        </p:nvSpPr>
        <p:spPr bwMode="auto">
          <a:xfrm>
            <a:off x="3581400" y="3384550"/>
            <a:ext cx="269875" cy="2698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2" name="Oval 87"/>
          <p:cNvSpPr>
            <a:spLocks noChangeArrowheads="1"/>
          </p:cNvSpPr>
          <p:nvPr/>
        </p:nvSpPr>
        <p:spPr bwMode="auto">
          <a:xfrm>
            <a:off x="2727325" y="3384550"/>
            <a:ext cx="269875" cy="2698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3" name="Oval 88"/>
          <p:cNvSpPr>
            <a:spLocks noChangeArrowheads="1"/>
          </p:cNvSpPr>
          <p:nvPr/>
        </p:nvSpPr>
        <p:spPr bwMode="auto">
          <a:xfrm>
            <a:off x="1781175" y="3384550"/>
            <a:ext cx="269875" cy="2698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4" name="Oval 89"/>
          <p:cNvSpPr>
            <a:spLocks noChangeArrowheads="1"/>
          </p:cNvSpPr>
          <p:nvPr/>
        </p:nvSpPr>
        <p:spPr bwMode="auto">
          <a:xfrm rot="2443780">
            <a:off x="4797425" y="3384550"/>
            <a:ext cx="46038" cy="269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5" name="Oval 90"/>
          <p:cNvSpPr>
            <a:spLocks noChangeArrowheads="1"/>
          </p:cNvSpPr>
          <p:nvPr/>
        </p:nvSpPr>
        <p:spPr bwMode="auto">
          <a:xfrm rot="2443780">
            <a:off x="4840288" y="3429000"/>
            <a:ext cx="46037" cy="269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6" name="Oval 93"/>
          <p:cNvSpPr>
            <a:spLocks noChangeArrowheads="1"/>
          </p:cNvSpPr>
          <p:nvPr/>
        </p:nvSpPr>
        <p:spPr bwMode="auto">
          <a:xfrm rot="2443780">
            <a:off x="4346575" y="3384550"/>
            <a:ext cx="46038" cy="269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7" name="Oval 94"/>
          <p:cNvSpPr>
            <a:spLocks noChangeArrowheads="1"/>
          </p:cNvSpPr>
          <p:nvPr/>
        </p:nvSpPr>
        <p:spPr bwMode="auto">
          <a:xfrm rot="2443780">
            <a:off x="4300538" y="3338513"/>
            <a:ext cx="46037" cy="269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8" name="Oval 95"/>
          <p:cNvSpPr>
            <a:spLocks noChangeArrowheads="1"/>
          </p:cNvSpPr>
          <p:nvPr/>
        </p:nvSpPr>
        <p:spPr bwMode="auto">
          <a:xfrm rot="2443780">
            <a:off x="3716338" y="3429000"/>
            <a:ext cx="46037" cy="269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59" name="Oval 96"/>
          <p:cNvSpPr>
            <a:spLocks noChangeArrowheads="1"/>
          </p:cNvSpPr>
          <p:nvPr/>
        </p:nvSpPr>
        <p:spPr bwMode="auto">
          <a:xfrm rot="2443780">
            <a:off x="3670300" y="3384550"/>
            <a:ext cx="46038" cy="269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60" name="Oval 97"/>
          <p:cNvSpPr>
            <a:spLocks noChangeArrowheads="1"/>
          </p:cNvSpPr>
          <p:nvPr/>
        </p:nvSpPr>
        <p:spPr bwMode="auto">
          <a:xfrm rot="2443780" flipH="1">
            <a:off x="2897188" y="347345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61" name="Oval 99"/>
          <p:cNvSpPr>
            <a:spLocks noChangeArrowheads="1"/>
          </p:cNvSpPr>
          <p:nvPr/>
        </p:nvSpPr>
        <p:spPr bwMode="auto">
          <a:xfrm rot="2443780" flipH="1">
            <a:off x="2808288" y="34290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62" name="Oval 100"/>
          <p:cNvSpPr>
            <a:spLocks noChangeArrowheads="1"/>
          </p:cNvSpPr>
          <p:nvPr/>
        </p:nvSpPr>
        <p:spPr bwMode="auto">
          <a:xfrm rot="2443780" flipH="1">
            <a:off x="1555750" y="35179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63" name="Oval 101"/>
          <p:cNvSpPr>
            <a:spLocks noChangeArrowheads="1"/>
          </p:cNvSpPr>
          <p:nvPr/>
        </p:nvSpPr>
        <p:spPr bwMode="auto">
          <a:xfrm rot="2443780" flipH="1">
            <a:off x="1466850" y="347345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64" name="Line 103"/>
          <p:cNvSpPr>
            <a:spLocks noChangeShapeType="1"/>
          </p:cNvSpPr>
          <p:nvPr/>
        </p:nvSpPr>
        <p:spPr bwMode="auto">
          <a:xfrm flipH="1">
            <a:off x="1692275" y="3519488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65" name="Text Box 104"/>
          <p:cNvSpPr txBox="1">
            <a:spLocks noChangeArrowheads="1"/>
          </p:cNvSpPr>
          <p:nvPr/>
        </p:nvSpPr>
        <p:spPr bwMode="auto">
          <a:xfrm>
            <a:off x="3562350" y="2843213"/>
            <a:ext cx="13239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POMC</a:t>
            </a:r>
          </a:p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processing </a:t>
            </a:r>
          </a:p>
        </p:txBody>
      </p:sp>
      <p:sp>
        <p:nvSpPr>
          <p:cNvPr id="37966" name="Text Box 105"/>
          <p:cNvSpPr txBox="1">
            <a:spLocks noChangeArrowheads="1"/>
          </p:cNvSpPr>
          <p:nvPr/>
        </p:nvSpPr>
        <p:spPr bwMode="auto">
          <a:xfrm>
            <a:off x="2492375" y="3022600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ACTH </a:t>
            </a:r>
          </a:p>
        </p:txBody>
      </p:sp>
      <p:sp>
        <p:nvSpPr>
          <p:cNvPr id="37967" name="Text Box 106"/>
          <p:cNvSpPr txBox="1">
            <a:spLocks noChangeArrowheads="1"/>
          </p:cNvSpPr>
          <p:nvPr/>
        </p:nvSpPr>
        <p:spPr bwMode="auto">
          <a:xfrm>
            <a:off x="619125" y="3406775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ACTH </a:t>
            </a:r>
          </a:p>
        </p:txBody>
      </p:sp>
      <p:sp>
        <p:nvSpPr>
          <p:cNvPr id="37968" name="Text Box 107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857375" y="571500"/>
            <a:ext cx="577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release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0" y="1071563"/>
            <a:ext cx="9144000" cy="831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1600" lvl="2" indent="-457200">
              <a:defRPr/>
            </a:pPr>
            <a:r>
              <a:rPr lang="en-GB" sz="2400" b="1" dirty="0">
                <a:solidFill>
                  <a:schemeClr val="bg2">
                    <a:lumMod val="50000"/>
                  </a:schemeClr>
                </a:solidFill>
              </a:rPr>
              <a:t>2. Steroid derived hormones</a:t>
            </a:r>
            <a:endParaRPr lang="en-GB" sz="2400" b="1" dirty="0"/>
          </a:p>
          <a:p>
            <a:pPr marL="342900" indent="-342900">
              <a:defRPr/>
            </a:pPr>
            <a:endParaRPr lang="en-GB" sz="2400" b="1" dirty="0"/>
          </a:p>
          <a:p>
            <a:pPr marL="342900" indent="-342900">
              <a:defRPr/>
            </a:pPr>
            <a:r>
              <a:rPr lang="en-GB" sz="2400" b="1" dirty="0"/>
              <a:t>		-Originate from precursor molecule-cholesterol</a:t>
            </a:r>
          </a:p>
          <a:p>
            <a:pPr marL="342900" indent="-342900">
              <a:defRPr/>
            </a:pPr>
            <a:endParaRPr lang="en-GB" sz="2400" b="1" dirty="0"/>
          </a:p>
          <a:p>
            <a:pPr marL="342900" indent="-342900">
              <a:defRPr/>
            </a:pPr>
            <a:r>
              <a:rPr lang="en-GB" sz="2400" b="1" dirty="0"/>
              <a:t>		-Transported across cell membrane from blood 	stream by passive diffusion</a:t>
            </a:r>
          </a:p>
          <a:p>
            <a:pPr marL="342900" indent="-342900">
              <a:defRPr/>
            </a:pPr>
            <a:endParaRPr lang="en-GB" sz="2400" b="1" dirty="0"/>
          </a:p>
          <a:p>
            <a:pPr marL="342900" indent="-342900">
              <a:defRPr/>
            </a:pPr>
            <a:r>
              <a:rPr lang="en-GB" sz="2400" b="1" dirty="0"/>
              <a:t>		-Once inside cell these precursor molecules are 	subjected  to sequential action of several enzymes to 	produce the mature hormone</a:t>
            </a:r>
          </a:p>
          <a:p>
            <a:pPr marL="342900" indent="-342900">
              <a:defRPr/>
            </a:pPr>
            <a:endParaRPr lang="en-GB" sz="2400" b="1" dirty="0"/>
          </a:p>
          <a:p>
            <a:pPr marL="342900" indent="-342900">
              <a:defRPr/>
            </a:pPr>
            <a:r>
              <a:rPr lang="en-GB" sz="2400" b="1" dirty="0"/>
              <a:t>		-</a:t>
            </a:r>
            <a:r>
              <a:rPr lang="en-GB" sz="2400" b="1" i="1" dirty="0"/>
              <a:t>In contrast to protein hormones</a:t>
            </a:r>
            <a:r>
              <a:rPr lang="en-GB" sz="2400" b="1" dirty="0"/>
              <a:t>, once steroid 	hormone is produced can freely cross cell membrane 	without being packed into </a:t>
            </a:r>
            <a:r>
              <a:rPr lang="en-GB" sz="2400" b="1" dirty="0" err="1"/>
              <a:t>secretory</a:t>
            </a:r>
            <a:r>
              <a:rPr lang="en-GB" sz="2400" b="1" dirty="0"/>
              <a:t> granules and 	actively </a:t>
            </a:r>
            <a:r>
              <a:rPr lang="en-GB" sz="2400" b="1" dirty="0" err="1"/>
              <a:t>exocytosed</a:t>
            </a:r>
            <a:r>
              <a:rPr lang="en-GB" sz="2400" b="1" dirty="0"/>
              <a:t> </a:t>
            </a:r>
          </a:p>
          <a:p>
            <a:pPr marL="342900" indent="-342900">
              <a:defRPr/>
            </a:pPr>
            <a:r>
              <a:rPr lang="en-GB" sz="2400" b="1" dirty="0"/>
              <a:t>	</a:t>
            </a:r>
          </a:p>
          <a:p>
            <a:pPr marL="342900" indent="-342900">
              <a:defRPr/>
            </a:pPr>
            <a:endParaRPr lang="en-GB" sz="2400" b="1" dirty="0"/>
          </a:p>
          <a:p>
            <a:pPr marL="342900" indent="-342900">
              <a:defRPr/>
            </a:pPr>
            <a:endParaRPr lang="en-GB" sz="2400" b="1" dirty="0"/>
          </a:p>
          <a:p>
            <a:pPr marL="342900" indent="-342900">
              <a:defRPr/>
            </a:pPr>
            <a:endParaRPr lang="en-GB" sz="2400" b="1" dirty="0"/>
          </a:p>
          <a:p>
            <a:pPr marL="342900" indent="-342900">
              <a:defRPr/>
            </a:pPr>
            <a:endParaRPr lang="en-GB" sz="2400" b="1" dirty="0"/>
          </a:p>
          <a:p>
            <a:pPr marL="342900" indent="-342900">
              <a:defRPr/>
            </a:pPr>
            <a:endParaRPr lang="en-GB" b="1" dirty="0"/>
          </a:p>
          <a:p>
            <a:pPr marL="342900" indent="-342900">
              <a:buFontTx/>
              <a:buAutoNum type="arabicPeriod"/>
              <a:defRPr/>
            </a:pPr>
            <a:endParaRPr lang="en-GB" dirty="0"/>
          </a:p>
          <a:p>
            <a:pPr marL="342900" indent="-342900">
              <a:buFontTx/>
              <a:buAutoNum type="arabicPeriod"/>
              <a:defRPr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7"/>
          <p:cNvSpPr txBox="1">
            <a:spLocks noChangeArrowheads="1"/>
          </p:cNvSpPr>
          <p:nvPr/>
        </p:nvSpPr>
        <p:spPr bwMode="auto">
          <a:xfrm>
            <a:off x="663575" y="1431925"/>
            <a:ext cx="77962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 startAt="2"/>
            </a:pPr>
            <a:r>
              <a:rPr lang="en-GB" b="1">
                <a:solidFill>
                  <a:srgbClr val="FFFF00"/>
                </a:solidFill>
              </a:rPr>
              <a:t>Steroid hormones -</a:t>
            </a:r>
            <a:r>
              <a:rPr lang="en-GB" b="1"/>
              <a:t>all derived from cholesterol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e.g. Cortisol</a:t>
            </a:r>
          </a:p>
          <a:p>
            <a:pPr eaLnBrk="1" hangingPunct="1"/>
            <a:endParaRPr lang="en-GB" b="1"/>
          </a:p>
          <a:p>
            <a:pPr eaLnBrk="1" hangingPunct="1"/>
            <a:endParaRPr lang="en-GB" b="1"/>
          </a:p>
          <a:p>
            <a:pPr eaLnBrk="1" hangingPunct="1">
              <a:buFontTx/>
              <a:buChar char="•"/>
            </a:pPr>
            <a:endParaRPr lang="en-GB"/>
          </a:p>
          <a:p>
            <a:pPr eaLnBrk="1" hangingPunct="1">
              <a:buFontTx/>
              <a:buChar char="•"/>
            </a:pPr>
            <a:endParaRPr lang="en-GB" b="1"/>
          </a:p>
        </p:txBody>
      </p:sp>
      <p:sp>
        <p:nvSpPr>
          <p:cNvPr id="39939" name="Text Box 52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  <p:pic>
        <p:nvPicPr>
          <p:cNvPr id="39940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" r="66077" b="38350"/>
          <a:stretch>
            <a:fillRect/>
          </a:stretch>
        </p:blipFill>
        <p:spPr bwMode="auto">
          <a:xfrm>
            <a:off x="5707063" y="2798763"/>
            <a:ext cx="2509837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68"/>
          <p:cNvSpPr txBox="1">
            <a:spLocks noChangeArrowheads="1"/>
          </p:cNvSpPr>
          <p:nvPr/>
        </p:nvSpPr>
        <p:spPr bwMode="auto">
          <a:xfrm>
            <a:off x="1374775" y="5140325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Cholesterol</a:t>
            </a:r>
          </a:p>
        </p:txBody>
      </p:sp>
      <p:sp>
        <p:nvSpPr>
          <p:cNvPr id="39942" name="Text Box 69"/>
          <p:cNvSpPr txBox="1">
            <a:spLocks noChangeArrowheads="1"/>
          </p:cNvSpPr>
          <p:nvPr/>
        </p:nvSpPr>
        <p:spPr bwMode="auto">
          <a:xfrm>
            <a:off x="6372225" y="5138738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Cortisol</a:t>
            </a:r>
          </a:p>
        </p:txBody>
      </p:sp>
      <p:grpSp>
        <p:nvGrpSpPr>
          <p:cNvPr id="39943" name="Group 74"/>
          <p:cNvGrpSpPr>
            <a:grpSpLocks/>
          </p:cNvGrpSpPr>
          <p:nvPr/>
        </p:nvGrpSpPr>
        <p:grpSpPr bwMode="auto">
          <a:xfrm>
            <a:off x="792163" y="2781300"/>
            <a:ext cx="2554287" cy="2295525"/>
            <a:chOff x="499" y="1752"/>
            <a:chExt cx="1609" cy="1446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499" y="1752"/>
              <a:ext cx="1609" cy="1446"/>
              <a:chOff x="612" y="1752"/>
              <a:chExt cx="1609" cy="1446"/>
            </a:xfrm>
          </p:grpSpPr>
          <p:pic>
            <p:nvPicPr>
              <p:cNvPr id="39956" name="Picture 5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04" r="66077" b="38350"/>
              <a:stretch>
                <a:fillRect/>
              </a:stretch>
            </p:blipFill>
            <p:spPr bwMode="auto">
              <a:xfrm>
                <a:off x="640" y="1752"/>
                <a:ext cx="1581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957" name="Rectangle 54"/>
              <p:cNvSpPr>
                <a:spLocks noChangeArrowheads="1"/>
              </p:cNvSpPr>
              <p:nvPr/>
            </p:nvSpPr>
            <p:spPr bwMode="auto">
              <a:xfrm rot="-1922943">
                <a:off x="697" y="2897"/>
                <a:ext cx="198" cy="25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58" name="Line 55"/>
              <p:cNvSpPr>
                <a:spLocks noChangeShapeType="1"/>
              </p:cNvSpPr>
              <p:nvPr/>
            </p:nvSpPr>
            <p:spPr bwMode="auto">
              <a:xfrm flipH="1">
                <a:off x="810" y="2954"/>
                <a:ext cx="57" cy="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59" name="Text Box 56"/>
              <p:cNvSpPr txBox="1">
                <a:spLocks noChangeArrowheads="1"/>
              </p:cNvSpPr>
              <p:nvPr/>
            </p:nvSpPr>
            <p:spPr bwMode="auto">
              <a:xfrm>
                <a:off x="612" y="2979"/>
                <a:ext cx="25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GB" sz="1200" b="1">
                    <a:solidFill>
                      <a:srgbClr val="777777"/>
                    </a:solidFill>
                    <a:latin typeface="Batang" pitchFamily="18" charset="-127"/>
                    <a:ea typeface="Batang" pitchFamily="18" charset="-127"/>
                  </a:rPr>
                  <a:t>OH</a:t>
                </a:r>
              </a:p>
            </p:txBody>
          </p:sp>
          <p:sp>
            <p:nvSpPr>
              <p:cNvPr id="39960" name="Rectangle 70"/>
              <p:cNvSpPr>
                <a:spLocks noChangeArrowheads="1"/>
              </p:cNvSpPr>
              <p:nvPr/>
            </p:nvSpPr>
            <p:spPr bwMode="auto">
              <a:xfrm rot="-2029518">
                <a:off x="981" y="2925"/>
                <a:ext cx="170" cy="5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1" name="Line 71"/>
              <p:cNvSpPr>
                <a:spLocks noChangeShapeType="1"/>
              </p:cNvSpPr>
              <p:nvPr/>
            </p:nvSpPr>
            <p:spPr bwMode="auto">
              <a:xfrm rot="-328778">
                <a:off x="1179" y="2925"/>
                <a:ext cx="113" cy="85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945" name="Rectangle 57"/>
            <p:cNvSpPr>
              <a:spLocks noChangeArrowheads="1"/>
            </p:cNvSpPr>
            <p:nvPr/>
          </p:nvSpPr>
          <p:spPr bwMode="auto">
            <a:xfrm>
              <a:off x="1435" y="1820"/>
              <a:ext cx="510" cy="4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6" name="Rectangle 58"/>
            <p:cNvSpPr>
              <a:spLocks noChangeArrowheads="1"/>
            </p:cNvSpPr>
            <p:nvPr/>
          </p:nvSpPr>
          <p:spPr bwMode="auto">
            <a:xfrm>
              <a:off x="1605" y="2245"/>
              <a:ext cx="368" cy="1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7" name="Rectangle 59"/>
            <p:cNvSpPr>
              <a:spLocks noChangeArrowheads="1"/>
            </p:cNvSpPr>
            <p:nvPr/>
          </p:nvSpPr>
          <p:spPr bwMode="auto">
            <a:xfrm>
              <a:off x="1633" y="2358"/>
              <a:ext cx="170" cy="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8" name="Line 60"/>
            <p:cNvSpPr>
              <a:spLocks noChangeShapeType="1"/>
            </p:cNvSpPr>
            <p:nvPr/>
          </p:nvSpPr>
          <p:spPr bwMode="auto">
            <a:xfrm flipV="1">
              <a:off x="1576" y="2330"/>
              <a:ext cx="0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49" name="Line 61"/>
            <p:cNvSpPr>
              <a:spLocks noChangeShapeType="1"/>
            </p:cNvSpPr>
            <p:nvPr/>
          </p:nvSpPr>
          <p:spPr bwMode="auto">
            <a:xfrm flipH="1" flipV="1">
              <a:off x="1463" y="2217"/>
              <a:ext cx="114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50" name="Line 62"/>
            <p:cNvSpPr>
              <a:spLocks noChangeShapeType="1"/>
            </p:cNvSpPr>
            <p:nvPr/>
          </p:nvSpPr>
          <p:spPr bwMode="auto">
            <a:xfrm flipV="1">
              <a:off x="1576" y="2217"/>
              <a:ext cx="114" cy="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51" name="Line 63"/>
            <p:cNvSpPr>
              <a:spLocks noChangeShapeType="1"/>
            </p:cNvSpPr>
            <p:nvPr/>
          </p:nvSpPr>
          <p:spPr bwMode="auto">
            <a:xfrm>
              <a:off x="1690" y="2217"/>
              <a:ext cx="113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52" name="Line 64"/>
            <p:cNvSpPr>
              <a:spLocks noChangeShapeType="1"/>
            </p:cNvSpPr>
            <p:nvPr/>
          </p:nvSpPr>
          <p:spPr bwMode="auto">
            <a:xfrm>
              <a:off x="1803" y="2302"/>
              <a:ext cx="0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53" name="Line 65"/>
            <p:cNvSpPr>
              <a:spLocks noChangeShapeType="1"/>
            </p:cNvSpPr>
            <p:nvPr/>
          </p:nvSpPr>
          <p:spPr bwMode="auto">
            <a:xfrm>
              <a:off x="1803" y="2387"/>
              <a:ext cx="85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54" name="Line 66"/>
            <p:cNvSpPr>
              <a:spLocks noChangeShapeType="1"/>
            </p:cNvSpPr>
            <p:nvPr/>
          </p:nvSpPr>
          <p:spPr bwMode="auto">
            <a:xfrm flipV="1">
              <a:off x="1888" y="2387"/>
              <a:ext cx="85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55" name="Line 67"/>
            <p:cNvSpPr>
              <a:spLocks noChangeShapeType="1"/>
            </p:cNvSpPr>
            <p:nvPr/>
          </p:nvSpPr>
          <p:spPr bwMode="auto">
            <a:xfrm>
              <a:off x="1888" y="2443"/>
              <a:ext cx="57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663575" y="857250"/>
            <a:ext cx="82216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 startAt="2"/>
            </a:pPr>
            <a:r>
              <a:rPr lang="en-GB" b="1">
                <a:solidFill>
                  <a:srgbClr val="FFFF00"/>
                </a:solidFill>
              </a:rPr>
              <a:t>Steroid hormones</a:t>
            </a:r>
          </a:p>
          <a:p>
            <a:pPr eaLnBrk="1" hangingPunct="1"/>
            <a:r>
              <a:rPr lang="en-GB" b="1"/>
              <a:t>e.g. Cortisol produced in adrenal cortical cell</a:t>
            </a:r>
          </a:p>
          <a:p>
            <a:pPr eaLnBrk="1" hangingPunct="1"/>
            <a:r>
              <a:rPr lang="en-GB" b="1"/>
              <a:t>-LDL rich in cholesterol transferred into cell by endocytosis.</a:t>
            </a:r>
          </a:p>
          <a:p>
            <a:pPr eaLnBrk="1" hangingPunct="1"/>
            <a:r>
              <a:rPr lang="en-GB" b="1"/>
              <a:t>-Cholesterol split from lipoprotein and esterified  and stored in cytoplasmic vacuoles 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214313" y="2428875"/>
            <a:ext cx="8713787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2071688" y="2428875"/>
            <a:ext cx="4826000" cy="417671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6" name="Oval 8"/>
          <p:cNvSpPr>
            <a:spLocks noChangeArrowheads="1"/>
          </p:cNvSpPr>
          <p:nvPr/>
        </p:nvSpPr>
        <p:spPr bwMode="auto">
          <a:xfrm>
            <a:off x="611188" y="43291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7" name="Oval 9"/>
          <p:cNvSpPr>
            <a:spLocks noChangeArrowheads="1"/>
          </p:cNvSpPr>
          <p:nvPr/>
        </p:nvSpPr>
        <p:spPr bwMode="auto">
          <a:xfrm>
            <a:off x="900113" y="4473575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8" name="Oval 10"/>
          <p:cNvSpPr>
            <a:spLocks noChangeArrowheads="1"/>
          </p:cNvSpPr>
          <p:nvPr/>
        </p:nvSpPr>
        <p:spPr bwMode="auto">
          <a:xfrm>
            <a:off x="900113" y="461803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9" name="Oval 11"/>
          <p:cNvSpPr>
            <a:spLocks noChangeArrowheads="1"/>
          </p:cNvSpPr>
          <p:nvPr/>
        </p:nvSpPr>
        <p:spPr bwMode="auto">
          <a:xfrm>
            <a:off x="1044575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0" name="Oval 12"/>
          <p:cNvSpPr>
            <a:spLocks noChangeArrowheads="1"/>
          </p:cNvSpPr>
          <p:nvPr/>
        </p:nvSpPr>
        <p:spPr bwMode="auto">
          <a:xfrm>
            <a:off x="1189038" y="447198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Oval 13"/>
          <p:cNvSpPr>
            <a:spLocks noChangeArrowheads="1"/>
          </p:cNvSpPr>
          <p:nvPr/>
        </p:nvSpPr>
        <p:spPr bwMode="auto">
          <a:xfrm>
            <a:off x="1333500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2" name="Text Box 14"/>
          <p:cNvSpPr txBox="1">
            <a:spLocks noChangeArrowheads="1"/>
          </p:cNvSpPr>
          <p:nvPr/>
        </p:nvSpPr>
        <p:spPr bwMode="auto">
          <a:xfrm>
            <a:off x="341313" y="3608388"/>
            <a:ext cx="1358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Low density</a:t>
            </a:r>
          </a:p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lipoproteins</a:t>
            </a:r>
          </a:p>
        </p:txBody>
      </p:sp>
      <p:sp>
        <p:nvSpPr>
          <p:cNvPr id="40973" name="Freeform 15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4" name="Oval 16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Oval 17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Oval 18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Freeform 19"/>
          <p:cNvSpPr>
            <a:spLocks/>
          </p:cNvSpPr>
          <p:nvPr/>
        </p:nvSpPr>
        <p:spPr bwMode="auto">
          <a:xfrm>
            <a:off x="6643688" y="2428875"/>
            <a:ext cx="544512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8" name="Freeform 20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9" name="Text Box 21"/>
          <p:cNvSpPr txBox="1">
            <a:spLocks noChangeArrowheads="1"/>
          </p:cNvSpPr>
          <p:nvPr/>
        </p:nvSpPr>
        <p:spPr bwMode="auto">
          <a:xfrm>
            <a:off x="2816225" y="6302375"/>
            <a:ext cx="381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Adrenal Cortical Cell (Cytoplasm)</a:t>
            </a:r>
          </a:p>
        </p:txBody>
      </p:sp>
      <p:sp>
        <p:nvSpPr>
          <p:cNvPr id="40980" name="Line 22"/>
          <p:cNvSpPr>
            <a:spLocks noChangeShapeType="1"/>
          </p:cNvSpPr>
          <p:nvPr/>
        </p:nvSpPr>
        <p:spPr bwMode="auto">
          <a:xfrm>
            <a:off x="1376363" y="4554538"/>
            <a:ext cx="900112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1" name="Rectangle 23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82" name="Rectangle 24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83" name="Oval 25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84" name="Oval 26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85" name="Text Box 59"/>
          <p:cNvSpPr txBox="1">
            <a:spLocks noChangeArrowheads="1"/>
          </p:cNvSpPr>
          <p:nvPr/>
        </p:nvSpPr>
        <p:spPr bwMode="auto">
          <a:xfrm>
            <a:off x="7092950" y="6027738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Adrenal Cortical </a:t>
            </a:r>
          </a:p>
          <a:p>
            <a:pPr eaLnBrk="1" hangingPunct="1"/>
            <a:r>
              <a:rPr lang="en-GB" b="1">
                <a:solidFill>
                  <a:srgbClr val="000000"/>
                </a:solidFill>
              </a:rPr>
              <a:t>Cell (Nucleus)</a:t>
            </a:r>
          </a:p>
        </p:txBody>
      </p:sp>
      <p:sp>
        <p:nvSpPr>
          <p:cNvPr id="40986" name="Text Box 60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grpSp>
        <p:nvGrpSpPr>
          <p:cNvPr id="40987" name="Group 66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41001" name="Freeform 67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2" name="Freeform 68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0988" name="Text Box 69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40989" name="Text Box 76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  <p:sp>
        <p:nvSpPr>
          <p:cNvPr id="40990" name="Oval 77"/>
          <p:cNvSpPr>
            <a:spLocks noChangeArrowheads="1"/>
          </p:cNvSpPr>
          <p:nvPr/>
        </p:nvSpPr>
        <p:spPr bwMode="auto">
          <a:xfrm>
            <a:off x="2413000" y="4508500"/>
            <a:ext cx="944563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91" name="Oval 78"/>
          <p:cNvSpPr>
            <a:spLocks noChangeArrowheads="1"/>
          </p:cNvSpPr>
          <p:nvPr/>
        </p:nvSpPr>
        <p:spPr bwMode="auto">
          <a:xfrm>
            <a:off x="2657475" y="463708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92" name="Oval 79"/>
          <p:cNvSpPr>
            <a:spLocks noChangeArrowheads="1"/>
          </p:cNvSpPr>
          <p:nvPr/>
        </p:nvSpPr>
        <p:spPr bwMode="auto">
          <a:xfrm>
            <a:off x="2719388" y="4762500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93" name="Oval 80"/>
          <p:cNvSpPr>
            <a:spLocks noChangeArrowheads="1"/>
          </p:cNvSpPr>
          <p:nvPr/>
        </p:nvSpPr>
        <p:spPr bwMode="auto">
          <a:xfrm>
            <a:off x="2838450" y="48879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94" name="Oval 81"/>
          <p:cNvSpPr>
            <a:spLocks noChangeArrowheads="1"/>
          </p:cNvSpPr>
          <p:nvPr/>
        </p:nvSpPr>
        <p:spPr bwMode="auto">
          <a:xfrm>
            <a:off x="2863850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95" name="Oval 82"/>
          <p:cNvSpPr>
            <a:spLocks noChangeArrowheads="1"/>
          </p:cNvSpPr>
          <p:nvPr/>
        </p:nvSpPr>
        <p:spPr bwMode="auto">
          <a:xfrm>
            <a:off x="3008313" y="4760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96" name="Oval 83"/>
          <p:cNvSpPr>
            <a:spLocks noChangeArrowheads="1"/>
          </p:cNvSpPr>
          <p:nvPr/>
        </p:nvSpPr>
        <p:spPr bwMode="auto">
          <a:xfrm>
            <a:off x="3152775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97" name="Text Box 84"/>
          <p:cNvSpPr txBox="1">
            <a:spLocks noChangeArrowheads="1"/>
          </p:cNvSpPr>
          <p:nvPr/>
        </p:nvSpPr>
        <p:spPr bwMode="auto">
          <a:xfrm>
            <a:off x="2301875" y="4959350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Fatty acid </a:t>
            </a:r>
          </a:p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esters</a:t>
            </a:r>
          </a:p>
        </p:txBody>
      </p:sp>
      <p:sp>
        <p:nvSpPr>
          <p:cNvPr id="40998" name="Text Box 90"/>
          <p:cNvSpPr txBox="1">
            <a:spLocks noChangeArrowheads="1"/>
          </p:cNvSpPr>
          <p:nvPr/>
        </p:nvSpPr>
        <p:spPr bwMode="auto">
          <a:xfrm>
            <a:off x="4572000" y="2867025"/>
            <a:ext cx="146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Mitochondria</a:t>
            </a:r>
          </a:p>
        </p:txBody>
      </p:sp>
      <p:sp>
        <p:nvSpPr>
          <p:cNvPr id="40999" name="Oval 107"/>
          <p:cNvSpPr>
            <a:spLocks noChangeArrowheads="1"/>
          </p:cNvSpPr>
          <p:nvPr/>
        </p:nvSpPr>
        <p:spPr bwMode="auto">
          <a:xfrm>
            <a:off x="4213225" y="3249613"/>
            <a:ext cx="2159000" cy="628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00" name="Freeform 108"/>
          <p:cNvSpPr>
            <a:spLocks/>
          </p:cNvSpPr>
          <p:nvPr/>
        </p:nvSpPr>
        <p:spPr bwMode="auto">
          <a:xfrm>
            <a:off x="4325938" y="3284538"/>
            <a:ext cx="1900237" cy="549275"/>
          </a:xfrm>
          <a:custGeom>
            <a:avLst/>
            <a:gdLst>
              <a:gd name="T0" fmla="*/ 2147483647 w 1197"/>
              <a:gd name="T1" fmla="*/ 2147483647 h 346"/>
              <a:gd name="T2" fmla="*/ 2147483647 w 1197"/>
              <a:gd name="T3" fmla="*/ 2147483647 h 346"/>
              <a:gd name="T4" fmla="*/ 2147483647 w 1197"/>
              <a:gd name="T5" fmla="*/ 2147483647 h 346"/>
              <a:gd name="T6" fmla="*/ 2147483647 w 1197"/>
              <a:gd name="T7" fmla="*/ 2147483647 h 346"/>
              <a:gd name="T8" fmla="*/ 2147483647 w 1197"/>
              <a:gd name="T9" fmla="*/ 2147483647 h 346"/>
              <a:gd name="T10" fmla="*/ 2147483647 w 1197"/>
              <a:gd name="T11" fmla="*/ 2147483647 h 346"/>
              <a:gd name="T12" fmla="*/ 2147483647 w 1197"/>
              <a:gd name="T13" fmla="*/ 2147483647 h 346"/>
              <a:gd name="T14" fmla="*/ 2147483647 w 1197"/>
              <a:gd name="T15" fmla="*/ 2147483647 h 346"/>
              <a:gd name="T16" fmla="*/ 2147483647 w 1197"/>
              <a:gd name="T17" fmla="*/ 2147483647 h 346"/>
              <a:gd name="T18" fmla="*/ 2147483647 w 1197"/>
              <a:gd name="T19" fmla="*/ 2147483647 h 346"/>
              <a:gd name="T20" fmla="*/ 2147483647 w 1197"/>
              <a:gd name="T21" fmla="*/ 2147483647 h 346"/>
              <a:gd name="T22" fmla="*/ 2147483647 w 1197"/>
              <a:gd name="T23" fmla="*/ 2147483647 h 346"/>
              <a:gd name="T24" fmla="*/ 2147483647 w 1197"/>
              <a:gd name="T25" fmla="*/ 2147483647 h 346"/>
              <a:gd name="T26" fmla="*/ 2147483647 w 1197"/>
              <a:gd name="T27" fmla="*/ 2147483647 h 346"/>
              <a:gd name="T28" fmla="*/ 2147483647 w 1197"/>
              <a:gd name="T29" fmla="*/ 2147483647 h 346"/>
              <a:gd name="T30" fmla="*/ 2147483647 w 1197"/>
              <a:gd name="T31" fmla="*/ 2147483647 h 346"/>
              <a:gd name="T32" fmla="*/ 2147483647 w 1197"/>
              <a:gd name="T33" fmla="*/ 2147483647 h 346"/>
              <a:gd name="T34" fmla="*/ 2147483647 w 1197"/>
              <a:gd name="T35" fmla="*/ 2147483647 h 346"/>
              <a:gd name="T36" fmla="*/ 2147483647 w 1197"/>
              <a:gd name="T37" fmla="*/ 2147483647 h 346"/>
              <a:gd name="T38" fmla="*/ 2147483647 w 1197"/>
              <a:gd name="T39" fmla="*/ 2147483647 h 346"/>
              <a:gd name="T40" fmla="*/ 2147483647 w 1197"/>
              <a:gd name="T41" fmla="*/ 2147483647 h 346"/>
              <a:gd name="T42" fmla="*/ 2147483647 w 1197"/>
              <a:gd name="T43" fmla="*/ 2147483647 h 346"/>
              <a:gd name="T44" fmla="*/ 2147483647 w 1197"/>
              <a:gd name="T45" fmla="*/ 2147483647 h 346"/>
              <a:gd name="T46" fmla="*/ 2147483647 w 1197"/>
              <a:gd name="T47" fmla="*/ 2147483647 h 346"/>
              <a:gd name="T48" fmla="*/ 2147483647 w 1197"/>
              <a:gd name="T49" fmla="*/ 2147483647 h 346"/>
              <a:gd name="T50" fmla="*/ 2147483647 w 1197"/>
              <a:gd name="T51" fmla="*/ 2147483647 h 346"/>
              <a:gd name="T52" fmla="*/ 2147483647 w 1197"/>
              <a:gd name="T53" fmla="*/ 2147483647 h 346"/>
              <a:gd name="T54" fmla="*/ 2147483647 w 1197"/>
              <a:gd name="T55" fmla="*/ 2147483647 h 346"/>
              <a:gd name="T56" fmla="*/ 2147483647 w 1197"/>
              <a:gd name="T57" fmla="*/ 2147483647 h 346"/>
              <a:gd name="T58" fmla="*/ 2147483647 w 1197"/>
              <a:gd name="T59" fmla="*/ 2147483647 h 346"/>
              <a:gd name="T60" fmla="*/ 2147483647 w 1197"/>
              <a:gd name="T61" fmla="*/ 2147483647 h 346"/>
              <a:gd name="T62" fmla="*/ 2147483647 w 1197"/>
              <a:gd name="T63" fmla="*/ 2147483647 h 346"/>
              <a:gd name="T64" fmla="*/ 2147483647 w 1197"/>
              <a:gd name="T65" fmla="*/ 2147483647 h 346"/>
              <a:gd name="T66" fmla="*/ 2147483647 w 1197"/>
              <a:gd name="T67" fmla="*/ 2147483647 h 346"/>
              <a:gd name="T68" fmla="*/ 2147483647 w 1197"/>
              <a:gd name="T69" fmla="*/ 2147483647 h 346"/>
              <a:gd name="T70" fmla="*/ 2147483647 w 1197"/>
              <a:gd name="T71" fmla="*/ 2147483647 h 346"/>
              <a:gd name="T72" fmla="*/ 2147483647 w 1197"/>
              <a:gd name="T73" fmla="*/ 2147483647 h 346"/>
              <a:gd name="T74" fmla="*/ 2147483647 w 1197"/>
              <a:gd name="T75" fmla="*/ 2147483647 h 346"/>
              <a:gd name="T76" fmla="*/ 2147483647 w 1197"/>
              <a:gd name="T77" fmla="*/ 2147483647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0" y="785813"/>
            <a:ext cx="93583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 startAt="2"/>
            </a:pPr>
            <a:r>
              <a:rPr lang="en-GB" b="1">
                <a:solidFill>
                  <a:srgbClr val="FFFF00"/>
                </a:solidFill>
              </a:rPr>
              <a:t>Steroid hormones</a:t>
            </a:r>
          </a:p>
          <a:p>
            <a:pPr eaLnBrk="1" hangingPunct="1">
              <a:buFontTx/>
              <a:buAutoNum type="arabicPeriod" startAt="2"/>
            </a:pPr>
            <a:r>
              <a:rPr lang="en-GB" b="1"/>
              <a:t>e.g. Cortisol-</a:t>
            </a:r>
          </a:p>
          <a:p>
            <a:pPr eaLnBrk="1" hangingPunct="1"/>
            <a:r>
              <a:rPr lang="en-GB" b="1"/>
              <a:t>-Stimulation by ACTH activates cholesterol esterase which releases cholesterol from cholesterol ester depots providing substrate for steroid synthetase</a:t>
            </a:r>
          </a:p>
          <a:p>
            <a:pPr eaLnBrk="1" hangingPunct="1"/>
            <a:r>
              <a:rPr lang="en-GB" b="1"/>
              <a:t>-StAR protein (sterodogenic acute regulatory protein) mediates transfer of cholesterol from outer to inner mitochondrial membrane</a:t>
            </a: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2051050" y="2573338"/>
            <a:ext cx="4826000" cy="41036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0" name="Oval 8"/>
          <p:cNvSpPr>
            <a:spLocks noChangeArrowheads="1"/>
          </p:cNvSpPr>
          <p:nvPr/>
        </p:nvSpPr>
        <p:spPr bwMode="auto">
          <a:xfrm>
            <a:off x="611188" y="43291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1" name="Oval 9"/>
          <p:cNvSpPr>
            <a:spLocks noChangeArrowheads="1"/>
          </p:cNvSpPr>
          <p:nvPr/>
        </p:nvSpPr>
        <p:spPr bwMode="auto">
          <a:xfrm>
            <a:off x="900113" y="4473575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2" name="Oval 10"/>
          <p:cNvSpPr>
            <a:spLocks noChangeArrowheads="1"/>
          </p:cNvSpPr>
          <p:nvPr/>
        </p:nvSpPr>
        <p:spPr bwMode="auto">
          <a:xfrm>
            <a:off x="900113" y="461803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3" name="Oval 11"/>
          <p:cNvSpPr>
            <a:spLocks noChangeArrowheads="1"/>
          </p:cNvSpPr>
          <p:nvPr/>
        </p:nvSpPr>
        <p:spPr bwMode="auto">
          <a:xfrm>
            <a:off x="1044575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Oval 12"/>
          <p:cNvSpPr>
            <a:spLocks noChangeArrowheads="1"/>
          </p:cNvSpPr>
          <p:nvPr/>
        </p:nvSpPr>
        <p:spPr bwMode="auto">
          <a:xfrm>
            <a:off x="1189038" y="447198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Oval 13"/>
          <p:cNvSpPr>
            <a:spLocks noChangeArrowheads="1"/>
          </p:cNvSpPr>
          <p:nvPr/>
        </p:nvSpPr>
        <p:spPr bwMode="auto">
          <a:xfrm>
            <a:off x="1333500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Text Box 14"/>
          <p:cNvSpPr txBox="1">
            <a:spLocks noChangeArrowheads="1"/>
          </p:cNvSpPr>
          <p:nvPr/>
        </p:nvSpPr>
        <p:spPr bwMode="auto">
          <a:xfrm>
            <a:off x="341313" y="3608388"/>
            <a:ext cx="1358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Low density</a:t>
            </a:r>
          </a:p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lipoproteins</a:t>
            </a:r>
          </a:p>
        </p:txBody>
      </p:sp>
      <p:sp>
        <p:nvSpPr>
          <p:cNvPr id="41997" name="Freeform 15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98" name="Oval 16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Oval 17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00" name="Oval 18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01" name="Freeform 19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02" name="Freeform 20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03" name="Text Box 21"/>
          <p:cNvSpPr txBox="1">
            <a:spLocks noChangeArrowheads="1"/>
          </p:cNvSpPr>
          <p:nvPr/>
        </p:nvSpPr>
        <p:spPr bwMode="auto">
          <a:xfrm>
            <a:off x="2816225" y="6302375"/>
            <a:ext cx="381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Adrenal Cortical Cell (Cytoplasm)</a:t>
            </a:r>
          </a:p>
        </p:txBody>
      </p:sp>
      <p:sp>
        <p:nvSpPr>
          <p:cNvPr id="42004" name="Line 22"/>
          <p:cNvSpPr>
            <a:spLocks noChangeShapeType="1"/>
          </p:cNvSpPr>
          <p:nvPr/>
        </p:nvSpPr>
        <p:spPr bwMode="auto">
          <a:xfrm>
            <a:off x="1376363" y="4554538"/>
            <a:ext cx="900112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05" name="Rectangle 23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06" name="Rectangle 24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07" name="Oval 25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08" name="Oval 26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09" name="Text Box 27"/>
          <p:cNvSpPr txBox="1">
            <a:spLocks noChangeArrowheads="1"/>
          </p:cNvSpPr>
          <p:nvPr/>
        </p:nvSpPr>
        <p:spPr bwMode="auto">
          <a:xfrm>
            <a:off x="7092950" y="6027738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Adrenal Cortical </a:t>
            </a:r>
          </a:p>
          <a:p>
            <a:pPr eaLnBrk="1" hangingPunct="1"/>
            <a:r>
              <a:rPr lang="en-GB" b="1">
                <a:solidFill>
                  <a:srgbClr val="000000"/>
                </a:solidFill>
              </a:rPr>
              <a:t>Cell (Nucleus)</a:t>
            </a:r>
          </a:p>
        </p:txBody>
      </p:sp>
      <p:sp>
        <p:nvSpPr>
          <p:cNvPr id="42010" name="Text Box 28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grpSp>
        <p:nvGrpSpPr>
          <p:cNvPr id="42011" name="Group 29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42043" name="Freeform 30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44" name="Freeform 31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012" name="Text Box 32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42013" name="Text Box 33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  <p:sp>
        <p:nvSpPr>
          <p:cNvPr id="42014" name="Oval 34"/>
          <p:cNvSpPr>
            <a:spLocks noChangeArrowheads="1"/>
          </p:cNvSpPr>
          <p:nvPr/>
        </p:nvSpPr>
        <p:spPr bwMode="auto">
          <a:xfrm>
            <a:off x="2413000" y="4508500"/>
            <a:ext cx="944563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15" name="Oval 35"/>
          <p:cNvSpPr>
            <a:spLocks noChangeArrowheads="1"/>
          </p:cNvSpPr>
          <p:nvPr/>
        </p:nvSpPr>
        <p:spPr bwMode="auto">
          <a:xfrm>
            <a:off x="2657475" y="463708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16" name="Oval 36"/>
          <p:cNvSpPr>
            <a:spLocks noChangeArrowheads="1"/>
          </p:cNvSpPr>
          <p:nvPr/>
        </p:nvSpPr>
        <p:spPr bwMode="auto">
          <a:xfrm>
            <a:off x="2719388" y="4762500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17" name="Oval 37"/>
          <p:cNvSpPr>
            <a:spLocks noChangeArrowheads="1"/>
          </p:cNvSpPr>
          <p:nvPr/>
        </p:nvSpPr>
        <p:spPr bwMode="auto">
          <a:xfrm>
            <a:off x="2838450" y="48879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18" name="Oval 38"/>
          <p:cNvSpPr>
            <a:spLocks noChangeArrowheads="1"/>
          </p:cNvSpPr>
          <p:nvPr/>
        </p:nvSpPr>
        <p:spPr bwMode="auto">
          <a:xfrm>
            <a:off x="2863850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19" name="Oval 39"/>
          <p:cNvSpPr>
            <a:spLocks noChangeArrowheads="1"/>
          </p:cNvSpPr>
          <p:nvPr/>
        </p:nvSpPr>
        <p:spPr bwMode="auto">
          <a:xfrm>
            <a:off x="3008313" y="4760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20" name="Oval 40"/>
          <p:cNvSpPr>
            <a:spLocks noChangeArrowheads="1"/>
          </p:cNvSpPr>
          <p:nvPr/>
        </p:nvSpPr>
        <p:spPr bwMode="auto">
          <a:xfrm>
            <a:off x="3152775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21" name="Text Box 41"/>
          <p:cNvSpPr txBox="1">
            <a:spLocks noChangeArrowheads="1"/>
          </p:cNvSpPr>
          <p:nvPr/>
        </p:nvSpPr>
        <p:spPr bwMode="auto">
          <a:xfrm>
            <a:off x="2301875" y="4959350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Fatty acid </a:t>
            </a:r>
          </a:p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esters</a:t>
            </a:r>
          </a:p>
        </p:txBody>
      </p:sp>
      <p:sp>
        <p:nvSpPr>
          <p:cNvPr id="42022" name="Line 48"/>
          <p:cNvSpPr>
            <a:spLocks noChangeShapeType="1"/>
          </p:cNvSpPr>
          <p:nvPr/>
        </p:nvSpPr>
        <p:spPr bwMode="auto">
          <a:xfrm>
            <a:off x="3357563" y="4689475"/>
            <a:ext cx="103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23" name="Text Box 49"/>
          <p:cNvSpPr txBox="1">
            <a:spLocks noChangeArrowheads="1"/>
          </p:cNvSpPr>
          <p:nvPr/>
        </p:nvSpPr>
        <p:spPr bwMode="auto">
          <a:xfrm>
            <a:off x="3316288" y="4373563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rgbClr val="FF0000"/>
                </a:solidFill>
              </a:rPr>
              <a:t>Esterase</a:t>
            </a:r>
          </a:p>
        </p:txBody>
      </p:sp>
      <p:sp>
        <p:nvSpPr>
          <p:cNvPr id="42024" name="Freeform 53"/>
          <p:cNvSpPr>
            <a:spLocks/>
          </p:cNvSpPr>
          <p:nvPr/>
        </p:nvSpPr>
        <p:spPr bwMode="auto">
          <a:xfrm>
            <a:off x="4325938" y="3282950"/>
            <a:ext cx="1900237" cy="549275"/>
          </a:xfrm>
          <a:custGeom>
            <a:avLst/>
            <a:gdLst>
              <a:gd name="T0" fmla="*/ 2147483647 w 1197"/>
              <a:gd name="T1" fmla="*/ 2147483647 h 346"/>
              <a:gd name="T2" fmla="*/ 2147483647 w 1197"/>
              <a:gd name="T3" fmla="*/ 2147483647 h 346"/>
              <a:gd name="T4" fmla="*/ 2147483647 w 1197"/>
              <a:gd name="T5" fmla="*/ 2147483647 h 346"/>
              <a:gd name="T6" fmla="*/ 2147483647 w 1197"/>
              <a:gd name="T7" fmla="*/ 2147483647 h 346"/>
              <a:gd name="T8" fmla="*/ 2147483647 w 1197"/>
              <a:gd name="T9" fmla="*/ 2147483647 h 346"/>
              <a:gd name="T10" fmla="*/ 2147483647 w 1197"/>
              <a:gd name="T11" fmla="*/ 2147483647 h 346"/>
              <a:gd name="T12" fmla="*/ 2147483647 w 1197"/>
              <a:gd name="T13" fmla="*/ 2147483647 h 346"/>
              <a:gd name="T14" fmla="*/ 2147483647 w 1197"/>
              <a:gd name="T15" fmla="*/ 2147483647 h 346"/>
              <a:gd name="T16" fmla="*/ 2147483647 w 1197"/>
              <a:gd name="T17" fmla="*/ 2147483647 h 346"/>
              <a:gd name="T18" fmla="*/ 2147483647 w 1197"/>
              <a:gd name="T19" fmla="*/ 2147483647 h 346"/>
              <a:gd name="T20" fmla="*/ 2147483647 w 1197"/>
              <a:gd name="T21" fmla="*/ 2147483647 h 346"/>
              <a:gd name="T22" fmla="*/ 2147483647 w 1197"/>
              <a:gd name="T23" fmla="*/ 2147483647 h 346"/>
              <a:gd name="T24" fmla="*/ 2147483647 w 1197"/>
              <a:gd name="T25" fmla="*/ 2147483647 h 346"/>
              <a:gd name="T26" fmla="*/ 2147483647 w 1197"/>
              <a:gd name="T27" fmla="*/ 2147483647 h 346"/>
              <a:gd name="T28" fmla="*/ 2147483647 w 1197"/>
              <a:gd name="T29" fmla="*/ 2147483647 h 346"/>
              <a:gd name="T30" fmla="*/ 2147483647 w 1197"/>
              <a:gd name="T31" fmla="*/ 2147483647 h 346"/>
              <a:gd name="T32" fmla="*/ 2147483647 w 1197"/>
              <a:gd name="T33" fmla="*/ 2147483647 h 346"/>
              <a:gd name="T34" fmla="*/ 2147483647 w 1197"/>
              <a:gd name="T35" fmla="*/ 2147483647 h 346"/>
              <a:gd name="T36" fmla="*/ 2147483647 w 1197"/>
              <a:gd name="T37" fmla="*/ 2147483647 h 346"/>
              <a:gd name="T38" fmla="*/ 2147483647 w 1197"/>
              <a:gd name="T39" fmla="*/ 2147483647 h 346"/>
              <a:gd name="T40" fmla="*/ 2147483647 w 1197"/>
              <a:gd name="T41" fmla="*/ 2147483647 h 346"/>
              <a:gd name="T42" fmla="*/ 2147483647 w 1197"/>
              <a:gd name="T43" fmla="*/ 2147483647 h 346"/>
              <a:gd name="T44" fmla="*/ 2147483647 w 1197"/>
              <a:gd name="T45" fmla="*/ 2147483647 h 346"/>
              <a:gd name="T46" fmla="*/ 2147483647 w 1197"/>
              <a:gd name="T47" fmla="*/ 2147483647 h 346"/>
              <a:gd name="T48" fmla="*/ 2147483647 w 1197"/>
              <a:gd name="T49" fmla="*/ 2147483647 h 346"/>
              <a:gd name="T50" fmla="*/ 2147483647 w 1197"/>
              <a:gd name="T51" fmla="*/ 2147483647 h 346"/>
              <a:gd name="T52" fmla="*/ 2147483647 w 1197"/>
              <a:gd name="T53" fmla="*/ 2147483647 h 346"/>
              <a:gd name="T54" fmla="*/ 2147483647 w 1197"/>
              <a:gd name="T55" fmla="*/ 2147483647 h 346"/>
              <a:gd name="T56" fmla="*/ 2147483647 w 1197"/>
              <a:gd name="T57" fmla="*/ 2147483647 h 346"/>
              <a:gd name="T58" fmla="*/ 2147483647 w 1197"/>
              <a:gd name="T59" fmla="*/ 2147483647 h 346"/>
              <a:gd name="T60" fmla="*/ 2147483647 w 1197"/>
              <a:gd name="T61" fmla="*/ 2147483647 h 346"/>
              <a:gd name="T62" fmla="*/ 2147483647 w 1197"/>
              <a:gd name="T63" fmla="*/ 2147483647 h 346"/>
              <a:gd name="T64" fmla="*/ 2147483647 w 1197"/>
              <a:gd name="T65" fmla="*/ 2147483647 h 346"/>
              <a:gd name="T66" fmla="*/ 2147483647 w 1197"/>
              <a:gd name="T67" fmla="*/ 2147483647 h 346"/>
              <a:gd name="T68" fmla="*/ 2147483647 w 1197"/>
              <a:gd name="T69" fmla="*/ 2147483647 h 346"/>
              <a:gd name="T70" fmla="*/ 2147483647 w 1197"/>
              <a:gd name="T71" fmla="*/ 2147483647 h 346"/>
              <a:gd name="T72" fmla="*/ 2147483647 w 1197"/>
              <a:gd name="T73" fmla="*/ 2147483647 h 346"/>
              <a:gd name="T74" fmla="*/ 2147483647 w 1197"/>
              <a:gd name="T75" fmla="*/ 2147483647 h 346"/>
              <a:gd name="T76" fmla="*/ 2147483647 w 1197"/>
              <a:gd name="T77" fmla="*/ 2147483647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25" name="Text Box 54"/>
          <p:cNvSpPr txBox="1">
            <a:spLocks noChangeArrowheads="1"/>
          </p:cNvSpPr>
          <p:nvPr/>
        </p:nvSpPr>
        <p:spPr bwMode="auto">
          <a:xfrm>
            <a:off x="4572000" y="2867025"/>
            <a:ext cx="146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Mitochondria</a:t>
            </a:r>
          </a:p>
        </p:txBody>
      </p:sp>
      <p:sp>
        <p:nvSpPr>
          <p:cNvPr id="42026" name="Text Box 55"/>
          <p:cNvSpPr txBox="1">
            <a:spLocks noChangeArrowheads="1"/>
          </p:cNvSpPr>
          <p:nvPr/>
        </p:nvSpPr>
        <p:spPr bwMode="auto">
          <a:xfrm>
            <a:off x="4616450" y="5138738"/>
            <a:ext cx="1301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Cholesterol</a:t>
            </a:r>
          </a:p>
        </p:txBody>
      </p:sp>
      <p:sp>
        <p:nvSpPr>
          <p:cNvPr id="42027" name="Line 56"/>
          <p:cNvSpPr>
            <a:spLocks noChangeShapeType="1"/>
          </p:cNvSpPr>
          <p:nvPr/>
        </p:nvSpPr>
        <p:spPr bwMode="auto">
          <a:xfrm rot="536298" flipH="1" flipV="1">
            <a:off x="4932363" y="3878263"/>
            <a:ext cx="269875" cy="630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28" name="Text Box 57"/>
          <p:cNvSpPr txBox="1">
            <a:spLocks noChangeArrowheads="1"/>
          </p:cNvSpPr>
          <p:nvPr/>
        </p:nvSpPr>
        <p:spPr bwMode="auto">
          <a:xfrm>
            <a:off x="5037138" y="40592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rgbClr val="FF0000"/>
                </a:solidFill>
              </a:rPr>
              <a:t>StAR protein</a:t>
            </a:r>
          </a:p>
        </p:txBody>
      </p:sp>
      <p:pic>
        <p:nvPicPr>
          <p:cNvPr id="42029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4751388" y="4508500"/>
            <a:ext cx="9906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30" name="Rectangle 59"/>
          <p:cNvSpPr>
            <a:spLocks noChangeArrowheads="1"/>
          </p:cNvSpPr>
          <p:nvPr/>
        </p:nvSpPr>
        <p:spPr bwMode="auto">
          <a:xfrm>
            <a:off x="4616450" y="4464050"/>
            <a:ext cx="541338" cy="2682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1" name="Rectangle 60"/>
          <p:cNvSpPr>
            <a:spLocks noChangeArrowheads="1"/>
          </p:cNvSpPr>
          <p:nvPr/>
        </p:nvSpPr>
        <p:spPr bwMode="auto">
          <a:xfrm>
            <a:off x="5381625" y="4824413"/>
            <a:ext cx="404813" cy="3603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2" name="Rectangle 61"/>
          <p:cNvSpPr>
            <a:spLocks noChangeArrowheads="1"/>
          </p:cNvSpPr>
          <p:nvPr/>
        </p:nvSpPr>
        <p:spPr bwMode="auto">
          <a:xfrm>
            <a:off x="5337175" y="4868863"/>
            <a:ext cx="90488" cy="3603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3" name="AutoShape 62"/>
          <p:cNvSpPr>
            <a:spLocks noChangeArrowheads="1"/>
          </p:cNvSpPr>
          <p:nvPr/>
        </p:nvSpPr>
        <p:spPr bwMode="auto">
          <a:xfrm>
            <a:off x="4932363" y="50498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4" name="AutoShape 63"/>
          <p:cNvSpPr>
            <a:spLocks noChangeArrowheads="1"/>
          </p:cNvSpPr>
          <p:nvPr/>
        </p:nvSpPr>
        <p:spPr bwMode="auto">
          <a:xfrm rot="-2254297">
            <a:off x="4660900" y="47339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5" name="AutoShape 64"/>
          <p:cNvSpPr>
            <a:spLocks noChangeArrowheads="1"/>
          </p:cNvSpPr>
          <p:nvPr/>
        </p:nvSpPr>
        <p:spPr bwMode="auto">
          <a:xfrm flipV="1">
            <a:off x="4932363" y="47339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6" name="AutoShape 65"/>
          <p:cNvSpPr>
            <a:spLocks noChangeArrowheads="1"/>
          </p:cNvSpPr>
          <p:nvPr/>
        </p:nvSpPr>
        <p:spPr bwMode="auto">
          <a:xfrm flipV="1">
            <a:off x="5337175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7" name="AutoShape 66"/>
          <p:cNvSpPr>
            <a:spLocks noChangeArrowheads="1"/>
          </p:cNvSpPr>
          <p:nvPr/>
        </p:nvSpPr>
        <p:spPr bwMode="auto">
          <a:xfrm flipV="1">
            <a:off x="5607050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8" name="AutoShape 67"/>
          <p:cNvSpPr>
            <a:spLocks noChangeArrowheads="1"/>
          </p:cNvSpPr>
          <p:nvPr/>
        </p:nvSpPr>
        <p:spPr bwMode="auto">
          <a:xfrm rot="-8865857">
            <a:off x="4660900" y="50942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39" name="AutoShape 68"/>
          <p:cNvSpPr>
            <a:spLocks noChangeArrowheads="1"/>
          </p:cNvSpPr>
          <p:nvPr/>
        </p:nvSpPr>
        <p:spPr bwMode="auto">
          <a:xfrm rot="8970287">
            <a:off x="5202238" y="50498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40" name="AutoShape 69"/>
          <p:cNvSpPr>
            <a:spLocks noChangeArrowheads="1"/>
          </p:cNvSpPr>
          <p:nvPr/>
        </p:nvSpPr>
        <p:spPr bwMode="auto">
          <a:xfrm rot="-1824277">
            <a:off x="5067300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41" name="Oval 70"/>
          <p:cNvSpPr>
            <a:spLocks noChangeArrowheads="1"/>
          </p:cNvSpPr>
          <p:nvPr/>
        </p:nvSpPr>
        <p:spPr bwMode="auto">
          <a:xfrm>
            <a:off x="4213225" y="3249613"/>
            <a:ext cx="2159000" cy="628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42" name="Freeform 71"/>
          <p:cNvSpPr>
            <a:spLocks/>
          </p:cNvSpPr>
          <p:nvPr/>
        </p:nvSpPr>
        <p:spPr bwMode="auto">
          <a:xfrm>
            <a:off x="4346575" y="3284538"/>
            <a:ext cx="1900238" cy="549275"/>
          </a:xfrm>
          <a:custGeom>
            <a:avLst/>
            <a:gdLst>
              <a:gd name="T0" fmla="*/ 2147483647 w 1197"/>
              <a:gd name="T1" fmla="*/ 2147483647 h 346"/>
              <a:gd name="T2" fmla="*/ 2147483647 w 1197"/>
              <a:gd name="T3" fmla="*/ 2147483647 h 346"/>
              <a:gd name="T4" fmla="*/ 2147483647 w 1197"/>
              <a:gd name="T5" fmla="*/ 2147483647 h 346"/>
              <a:gd name="T6" fmla="*/ 2147483647 w 1197"/>
              <a:gd name="T7" fmla="*/ 2147483647 h 346"/>
              <a:gd name="T8" fmla="*/ 2147483647 w 1197"/>
              <a:gd name="T9" fmla="*/ 2147483647 h 346"/>
              <a:gd name="T10" fmla="*/ 2147483647 w 1197"/>
              <a:gd name="T11" fmla="*/ 2147483647 h 346"/>
              <a:gd name="T12" fmla="*/ 2147483647 w 1197"/>
              <a:gd name="T13" fmla="*/ 2147483647 h 346"/>
              <a:gd name="T14" fmla="*/ 2147483647 w 1197"/>
              <a:gd name="T15" fmla="*/ 2147483647 h 346"/>
              <a:gd name="T16" fmla="*/ 2147483647 w 1197"/>
              <a:gd name="T17" fmla="*/ 2147483647 h 346"/>
              <a:gd name="T18" fmla="*/ 2147483647 w 1197"/>
              <a:gd name="T19" fmla="*/ 2147483647 h 346"/>
              <a:gd name="T20" fmla="*/ 2147483647 w 1197"/>
              <a:gd name="T21" fmla="*/ 2147483647 h 346"/>
              <a:gd name="T22" fmla="*/ 2147483647 w 1197"/>
              <a:gd name="T23" fmla="*/ 2147483647 h 346"/>
              <a:gd name="T24" fmla="*/ 2147483647 w 1197"/>
              <a:gd name="T25" fmla="*/ 2147483647 h 346"/>
              <a:gd name="T26" fmla="*/ 2147483647 w 1197"/>
              <a:gd name="T27" fmla="*/ 2147483647 h 346"/>
              <a:gd name="T28" fmla="*/ 2147483647 w 1197"/>
              <a:gd name="T29" fmla="*/ 2147483647 h 346"/>
              <a:gd name="T30" fmla="*/ 2147483647 w 1197"/>
              <a:gd name="T31" fmla="*/ 2147483647 h 346"/>
              <a:gd name="T32" fmla="*/ 2147483647 w 1197"/>
              <a:gd name="T33" fmla="*/ 2147483647 h 346"/>
              <a:gd name="T34" fmla="*/ 2147483647 w 1197"/>
              <a:gd name="T35" fmla="*/ 2147483647 h 346"/>
              <a:gd name="T36" fmla="*/ 2147483647 w 1197"/>
              <a:gd name="T37" fmla="*/ 2147483647 h 346"/>
              <a:gd name="T38" fmla="*/ 2147483647 w 1197"/>
              <a:gd name="T39" fmla="*/ 2147483647 h 346"/>
              <a:gd name="T40" fmla="*/ 2147483647 w 1197"/>
              <a:gd name="T41" fmla="*/ 2147483647 h 346"/>
              <a:gd name="T42" fmla="*/ 2147483647 w 1197"/>
              <a:gd name="T43" fmla="*/ 2147483647 h 346"/>
              <a:gd name="T44" fmla="*/ 2147483647 w 1197"/>
              <a:gd name="T45" fmla="*/ 2147483647 h 346"/>
              <a:gd name="T46" fmla="*/ 2147483647 w 1197"/>
              <a:gd name="T47" fmla="*/ 2147483647 h 346"/>
              <a:gd name="T48" fmla="*/ 2147483647 w 1197"/>
              <a:gd name="T49" fmla="*/ 2147483647 h 346"/>
              <a:gd name="T50" fmla="*/ 2147483647 w 1197"/>
              <a:gd name="T51" fmla="*/ 2147483647 h 346"/>
              <a:gd name="T52" fmla="*/ 2147483647 w 1197"/>
              <a:gd name="T53" fmla="*/ 2147483647 h 346"/>
              <a:gd name="T54" fmla="*/ 2147483647 w 1197"/>
              <a:gd name="T55" fmla="*/ 2147483647 h 346"/>
              <a:gd name="T56" fmla="*/ 2147483647 w 1197"/>
              <a:gd name="T57" fmla="*/ 2147483647 h 346"/>
              <a:gd name="T58" fmla="*/ 2147483647 w 1197"/>
              <a:gd name="T59" fmla="*/ 2147483647 h 346"/>
              <a:gd name="T60" fmla="*/ 2147483647 w 1197"/>
              <a:gd name="T61" fmla="*/ 2147483647 h 346"/>
              <a:gd name="T62" fmla="*/ 2147483647 w 1197"/>
              <a:gd name="T63" fmla="*/ 2147483647 h 346"/>
              <a:gd name="T64" fmla="*/ 2147483647 w 1197"/>
              <a:gd name="T65" fmla="*/ 2147483647 h 346"/>
              <a:gd name="T66" fmla="*/ 2147483647 w 1197"/>
              <a:gd name="T67" fmla="*/ 2147483647 h 346"/>
              <a:gd name="T68" fmla="*/ 2147483647 w 1197"/>
              <a:gd name="T69" fmla="*/ 2147483647 h 346"/>
              <a:gd name="T70" fmla="*/ 2147483647 w 1197"/>
              <a:gd name="T71" fmla="*/ 2147483647 h 346"/>
              <a:gd name="T72" fmla="*/ 2147483647 w 1197"/>
              <a:gd name="T73" fmla="*/ 2147483647 h 346"/>
              <a:gd name="T74" fmla="*/ 2147483647 w 1197"/>
              <a:gd name="T75" fmla="*/ 2147483647 h 346"/>
              <a:gd name="T76" fmla="*/ 2147483647 w 1197"/>
              <a:gd name="T77" fmla="*/ 2147483647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16275" y="307975"/>
            <a:ext cx="2544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754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sz="2400" b="1">
                <a:solidFill>
                  <a:schemeClr val="tx2"/>
                </a:solidFill>
              </a:rPr>
              <a:t>The evolutionary  appearance of multicellular organism dictated the necessity of establishing coordinating systems to integrate and regulate the function of different cells  </a:t>
            </a:r>
          </a:p>
          <a:p>
            <a:pPr eaLnBrk="1" hangingPunct="1">
              <a:buFontTx/>
              <a:buAutoNum type="arabicPeriod"/>
            </a:pPr>
            <a:endParaRPr lang="en-GB" sz="2400" b="1">
              <a:solidFill>
                <a:schemeClr val="tx2"/>
              </a:solidFill>
            </a:endParaRPr>
          </a:p>
          <a:p>
            <a:pPr eaLnBrk="1" hangingPunct="1">
              <a:buFontTx/>
              <a:buAutoNum type="arabicPeriod"/>
            </a:pPr>
            <a:endParaRPr lang="en-GB" sz="2400" b="1">
              <a:solidFill>
                <a:schemeClr val="tx2"/>
              </a:solidFill>
            </a:endParaRPr>
          </a:p>
          <a:p>
            <a:pPr eaLnBrk="1" hangingPunct="1"/>
            <a:r>
              <a:rPr lang="en-GB" sz="2400" b="1">
                <a:solidFill>
                  <a:schemeClr val="tx2"/>
                </a:solidFill>
              </a:rPr>
              <a:t>2.Two basic regulatory systems developed to perform this function</a:t>
            </a:r>
          </a:p>
          <a:p>
            <a:pPr eaLnBrk="1" hangingPunct="1"/>
            <a:r>
              <a:rPr lang="en-GB" sz="2400" b="1">
                <a:solidFill>
                  <a:schemeClr val="tx2"/>
                </a:solidFill>
              </a:rPr>
              <a:t>	</a:t>
            </a:r>
            <a:r>
              <a:rPr lang="en-GB" sz="2400" b="1">
                <a:solidFill>
                  <a:srgbClr val="E5E500"/>
                </a:solidFill>
              </a:rPr>
              <a:t>-Nervous system </a:t>
            </a:r>
          </a:p>
          <a:p>
            <a:pPr eaLnBrk="1" hangingPunct="1"/>
            <a:r>
              <a:rPr lang="en-GB" sz="2400" b="1">
                <a:solidFill>
                  <a:schemeClr val="tx2"/>
                </a:solidFill>
              </a:rPr>
              <a:t>		- employs electrochemical signals to send 			commands to peripheral organs</a:t>
            </a:r>
          </a:p>
          <a:p>
            <a:pPr eaLnBrk="1" hangingPunct="1"/>
            <a:r>
              <a:rPr lang="en-GB" sz="2400" b="1">
                <a:solidFill>
                  <a:srgbClr val="FFFF00"/>
                </a:solidFill>
              </a:rPr>
              <a:t>		</a:t>
            </a:r>
          </a:p>
          <a:p>
            <a:pPr eaLnBrk="1" hangingPunct="1"/>
            <a:r>
              <a:rPr lang="en-GB" sz="2400" b="1">
                <a:solidFill>
                  <a:srgbClr val="FFFF00"/>
                </a:solidFill>
              </a:rPr>
              <a:t>	-Endocrine system</a:t>
            </a:r>
          </a:p>
          <a:p>
            <a:pPr eaLnBrk="1" hangingPunct="1"/>
            <a:r>
              <a:rPr lang="en-GB" sz="2400" b="1">
                <a:solidFill>
                  <a:srgbClr val="FFFF59"/>
                </a:solidFill>
              </a:rPr>
              <a:t>		 </a:t>
            </a:r>
            <a:r>
              <a:rPr lang="en-GB" sz="2400" b="1">
                <a:solidFill>
                  <a:schemeClr val="tx2"/>
                </a:solidFill>
              </a:rPr>
              <a:t>- employs chemical agents/messengers released and 	transported blood stream to effect/regulate target 	organs</a:t>
            </a:r>
          </a:p>
          <a:p>
            <a:pPr eaLnBrk="1" hangingPunct="1">
              <a:buFontTx/>
              <a:buAutoNum type="arabicPeriod"/>
            </a:pPr>
            <a:endParaRPr lang="en-GB" sz="2400"/>
          </a:p>
          <a:p>
            <a:pPr eaLnBrk="1" hangingPunct="1">
              <a:buFontTx/>
              <a:buAutoNum type="arabicPeriod"/>
            </a:pPr>
            <a:endParaRPr lang="en-GB" sz="2000" b="1"/>
          </a:p>
          <a:p>
            <a:pPr eaLnBrk="1" hangingPunct="1">
              <a:buFontTx/>
              <a:buAutoNum type="arabicPeriod"/>
            </a:pPr>
            <a:endParaRPr lang="en-GB" sz="2000" b="1"/>
          </a:p>
          <a:p>
            <a:pPr eaLnBrk="1" hangingPunct="1">
              <a:buFontTx/>
              <a:buAutoNum type="arabicPeriod"/>
            </a:pPr>
            <a:endParaRPr lang="en-GB"/>
          </a:p>
          <a:p>
            <a:pPr eaLnBrk="1" hangingPunct="1">
              <a:buFontTx/>
              <a:buAutoNum type="arabicPeriod"/>
            </a:pP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663575" y="476250"/>
            <a:ext cx="81232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b="1" dirty="0">
                <a:solidFill>
                  <a:schemeClr val="bg2">
                    <a:lumMod val="75000"/>
                  </a:schemeClr>
                </a:solidFill>
              </a:rPr>
              <a:t>3.</a:t>
            </a:r>
            <a:r>
              <a:rPr lang="en-GB" b="1" dirty="0">
                <a:solidFill>
                  <a:srgbClr val="FFFF00"/>
                </a:solidFill>
              </a:rPr>
              <a:t> Steroid hormones</a:t>
            </a:r>
          </a:p>
          <a:p>
            <a:pPr marL="342900" indent="-342900">
              <a:defRPr/>
            </a:pPr>
            <a:r>
              <a:rPr lang="en-GB" b="1" dirty="0"/>
              <a:t>-Cholesterol undergoes series of modifications by </a:t>
            </a:r>
            <a:r>
              <a:rPr lang="en-GB" b="1" dirty="0" err="1"/>
              <a:t>cytochrome</a:t>
            </a:r>
            <a:r>
              <a:rPr lang="en-GB" b="1" dirty="0"/>
              <a:t> P450 within the mitochondria to produce mature </a:t>
            </a:r>
            <a:r>
              <a:rPr lang="en-GB" b="1" dirty="0" err="1"/>
              <a:t>cortisol</a:t>
            </a:r>
            <a:endParaRPr lang="en-GB" b="1" dirty="0"/>
          </a:p>
          <a:p>
            <a:pPr marL="342900" indent="-342900">
              <a:defRPr/>
            </a:pPr>
            <a:r>
              <a:rPr lang="en-GB" b="1" dirty="0">
                <a:solidFill>
                  <a:schemeClr val="bg1"/>
                </a:solidFill>
              </a:rPr>
              <a:t>Cholesterol undergoes series of modifications by </a:t>
            </a:r>
            <a:r>
              <a:rPr lang="en-GB" b="1" dirty="0" err="1">
                <a:solidFill>
                  <a:schemeClr val="bg1"/>
                </a:solidFill>
              </a:rPr>
              <a:t>cytochrome</a:t>
            </a:r>
            <a:r>
              <a:rPr lang="en-GB" b="1" dirty="0">
                <a:solidFill>
                  <a:schemeClr val="bg1"/>
                </a:solidFill>
              </a:rPr>
              <a:t> P450 Cholesterol undergoes series of modifications by </a:t>
            </a:r>
            <a:r>
              <a:rPr lang="en-GB" b="1" dirty="0" err="1">
                <a:solidFill>
                  <a:schemeClr val="bg1"/>
                </a:solidFill>
              </a:rPr>
              <a:t>cytochrome</a:t>
            </a:r>
            <a:r>
              <a:rPr lang="en-GB" b="1" dirty="0">
                <a:solidFill>
                  <a:schemeClr val="bg1"/>
                </a:solidFill>
              </a:rPr>
              <a:t> P450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2051050" y="2573338"/>
            <a:ext cx="4826000" cy="41036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14" name="Oval 9"/>
          <p:cNvSpPr>
            <a:spLocks noChangeArrowheads="1"/>
          </p:cNvSpPr>
          <p:nvPr/>
        </p:nvSpPr>
        <p:spPr bwMode="auto">
          <a:xfrm>
            <a:off x="611188" y="43291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15" name="Oval 10"/>
          <p:cNvSpPr>
            <a:spLocks noChangeArrowheads="1"/>
          </p:cNvSpPr>
          <p:nvPr/>
        </p:nvSpPr>
        <p:spPr bwMode="auto">
          <a:xfrm>
            <a:off x="900113" y="4473575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16" name="Oval 11"/>
          <p:cNvSpPr>
            <a:spLocks noChangeArrowheads="1"/>
          </p:cNvSpPr>
          <p:nvPr/>
        </p:nvSpPr>
        <p:spPr bwMode="auto">
          <a:xfrm>
            <a:off x="900113" y="461803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17" name="Oval 12"/>
          <p:cNvSpPr>
            <a:spLocks noChangeArrowheads="1"/>
          </p:cNvSpPr>
          <p:nvPr/>
        </p:nvSpPr>
        <p:spPr bwMode="auto">
          <a:xfrm>
            <a:off x="1044575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18" name="Oval 13"/>
          <p:cNvSpPr>
            <a:spLocks noChangeArrowheads="1"/>
          </p:cNvSpPr>
          <p:nvPr/>
        </p:nvSpPr>
        <p:spPr bwMode="auto">
          <a:xfrm>
            <a:off x="1189038" y="447198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19" name="Oval 14"/>
          <p:cNvSpPr>
            <a:spLocks noChangeArrowheads="1"/>
          </p:cNvSpPr>
          <p:nvPr/>
        </p:nvSpPr>
        <p:spPr bwMode="auto">
          <a:xfrm>
            <a:off x="1333500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20" name="Text Box 15"/>
          <p:cNvSpPr txBox="1">
            <a:spLocks noChangeArrowheads="1"/>
          </p:cNvSpPr>
          <p:nvPr/>
        </p:nvSpPr>
        <p:spPr bwMode="auto">
          <a:xfrm>
            <a:off x="341313" y="3608388"/>
            <a:ext cx="1358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Low density</a:t>
            </a:r>
          </a:p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lipoproteins</a:t>
            </a:r>
          </a:p>
        </p:txBody>
      </p:sp>
      <p:sp>
        <p:nvSpPr>
          <p:cNvPr id="43021" name="Freeform 16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22" name="Oval 17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23" name="Oval 18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24" name="Oval 19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25" name="Freeform 20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26" name="Freeform 21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27" name="Text Box 22"/>
          <p:cNvSpPr txBox="1">
            <a:spLocks noChangeArrowheads="1"/>
          </p:cNvSpPr>
          <p:nvPr/>
        </p:nvSpPr>
        <p:spPr bwMode="auto">
          <a:xfrm>
            <a:off x="2816225" y="6302375"/>
            <a:ext cx="381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Adrenal Cortical Cell (Cytoplasm)</a:t>
            </a:r>
          </a:p>
        </p:txBody>
      </p:sp>
      <p:sp>
        <p:nvSpPr>
          <p:cNvPr id="43028" name="Line 23"/>
          <p:cNvSpPr>
            <a:spLocks noChangeShapeType="1"/>
          </p:cNvSpPr>
          <p:nvPr/>
        </p:nvSpPr>
        <p:spPr bwMode="auto">
          <a:xfrm>
            <a:off x="1376363" y="4554538"/>
            <a:ext cx="900112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9" name="Rectangle 24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30" name="Rectangle 25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31" name="Oval 26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32" name="Oval 27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33" name="Text Box 28"/>
          <p:cNvSpPr txBox="1">
            <a:spLocks noChangeArrowheads="1"/>
          </p:cNvSpPr>
          <p:nvPr/>
        </p:nvSpPr>
        <p:spPr bwMode="auto">
          <a:xfrm>
            <a:off x="7092950" y="6027738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Adrenal Cortical </a:t>
            </a:r>
          </a:p>
          <a:p>
            <a:pPr eaLnBrk="1" hangingPunct="1"/>
            <a:r>
              <a:rPr lang="en-GB" b="1">
                <a:solidFill>
                  <a:srgbClr val="000000"/>
                </a:solidFill>
              </a:rPr>
              <a:t>Cell (Nucleus)</a:t>
            </a:r>
          </a:p>
        </p:txBody>
      </p:sp>
      <p:sp>
        <p:nvSpPr>
          <p:cNvPr id="43034" name="Text Box 29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grpSp>
        <p:nvGrpSpPr>
          <p:cNvPr id="43035" name="Group 30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43115" name="Freeform 31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16" name="Freeform 32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036" name="Text Box 33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43037" name="Text Box 34"/>
          <p:cNvSpPr txBox="1">
            <a:spLocks noChangeArrowheads="1"/>
          </p:cNvSpPr>
          <p:nvPr/>
        </p:nvSpPr>
        <p:spPr bwMode="auto">
          <a:xfrm>
            <a:off x="1466850" y="188913"/>
            <a:ext cx="612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/>
              <a:t>Hormone Synthesis, Storage &amp; Secretion</a:t>
            </a:r>
          </a:p>
        </p:txBody>
      </p:sp>
      <p:sp>
        <p:nvSpPr>
          <p:cNvPr id="43038" name="Oval 35"/>
          <p:cNvSpPr>
            <a:spLocks noChangeArrowheads="1"/>
          </p:cNvSpPr>
          <p:nvPr/>
        </p:nvSpPr>
        <p:spPr bwMode="auto">
          <a:xfrm>
            <a:off x="2413000" y="4508500"/>
            <a:ext cx="944563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39" name="Oval 36"/>
          <p:cNvSpPr>
            <a:spLocks noChangeArrowheads="1"/>
          </p:cNvSpPr>
          <p:nvPr/>
        </p:nvSpPr>
        <p:spPr bwMode="auto">
          <a:xfrm>
            <a:off x="2657475" y="463708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40" name="Oval 37"/>
          <p:cNvSpPr>
            <a:spLocks noChangeArrowheads="1"/>
          </p:cNvSpPr>
          <p:nvPr/>
        </p:nvSpPr>
        <p:spPr bwMode="auto">
          <a:xfrm>
            <a:off x="2719388" y="4762500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41" name="Oval 38"/>
          <p:cNvSpPr>
            <a:spLocks noChangeArrowheads="1"/>
          </p:cNvSpPr>
          <p:nvPr/>
        </p:nvSpPr>
        <p:spPr bwMode="auto">
          <a:xfrm>
            <a:off x="2838450" y="48879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42" name="Oval 39"/>
          <p:cNvSpPr>
            <a:spLocks noChangeArrowheads="1"/>
          </p:cNvSpPr>
          <p:nvPr/>
        </p:nvSpPr>
        <p:spPr bwMode="auto">
          <a:xfrm>
            <a:off x="2863850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43" name="Oval 40"/>
          <p:cNvSpPr>
            <a:spLocks noChangeArrowheads="1"/>
          </p:cNvSpPr>
          <p:nvPr/>
        </p:nvSpPr>
        <p:spPr bwMode="auto">
          <a:xfrm>
            <a:off x="3008313" y="4760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44" name="Oval 41"/>
          <p:cNvSpPr>
            <a:spLocks noChangeArrowheads="1"/>
          </p:cNvSpPr>
          <p:nvPr/>
        </p:nvSpPr>
        <p:spPr bwMode="auto">
          <a:xfrm>
            <a:off x="3152775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45" name="Text Box 42"/>
          <p:cNvSpPr txBox="1">
            <a:spLocks noChangeArrowheads="1"/>
          </p:cNvSpPr>
          <p:nvPr/>
        </p:nvSpPr>
        <p:spPr bwMode="auto">
          <a:xfrm>
            <a:off x="2301875" y="4959350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Fatty acid </a:t>
            </a:r>
          </a:p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esters</a:t>
            </a:r>
          </a:p>
        </p:txBody>
      </p:sp>
      <p:sp>
        <p:nvSpPr>
          <p:cNvPr id="43046" name="Oval 43"/>
          <p:cNvSpPr>
            <a:spLocks noChangeArrowheads="1"/>
          </p:cNvSpPr>
          <p:nvPr/>
        </p:nvSpPr>
        <p:spPr bwMode="auto">
          <a:xfrm>
            <a:off x="3357563" y="3249613"/>
            <a:ext cx="2159000" cy="628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47" name="Freeform 44"/>
          <p:cNvSpPr>
            <a:spLocks/>
          </p:cNvSpPr>
          <p:nvPr/>
        </p:nvSpPr>
        <p:spPr bwMode="auto">
          <a:xfrm>
            <a:off x="3470275" y="3282950"/>
            <a:ext cx="1900238" cy="549275"/>
          </a:xfrm>
          <a:custGeom>
            <a:avLst/>
            <a:gdLst>
              <a:gd name="T0" fmla="*/ 2147483647 w 1197"/>
              <a:gd name="T1" fmla="*/ 2147483647 h 346"/>
              <a:gd name="T2" fmla="*/ 2147483647 w 1197"/>
              <a:gd name="T3" fmla="*/ 2147483647 h 346"/>
              <a:gd name="T4" fmla="*/ 2147483647 w 1197"/>
              <a:gd name="T5" fmla="*/ 2147483647 h 346"/>
              <a:gd name="T6" fmla="*/ 2147483647 w 1197"/>
              <a:gd name="T7" fmla="*/ 2147483647 h 346"/>
              <a:gd name="T8" fmla="*/ 2147483647 w 1197"/>
              <a:gd name="T9" fmla="*/ 2147483647 h 346"/>
              <a:gd name="T10" fmla="*/ 2147483647 w 1197"/>
              <a:gd name="T11" fmla="*/ 2147483647 h 346"/>
              <a:gd name="T12" fmla="*/ 2147483647 w 1197"/>
              <a:gd name="T13" fmla="*/ 2147483647 h 346"/>
              <a:gd name="T14" fmla="*/ 2147483647 w 1197"/>
              <a:gd name="T15" fmla="*/ 2147483647 h 346"/>
              <a:gd name="T16" fmla="*/ 2147483647 w 1197"/>
              <a:gd name="T17" fmla="*/ 2147483647 h 346"/>
              <a:gd name="T18" fmla="*/ 2147483647 w 1197"/>
              <a:gd name="T19" fmla="*/ 2147483647 h 346"/>
              <a:gd name="T20" fmla="*/ 2147483647 w 1197"/>
              <a:gd name="T21" fmla="*/ 2147483647 h 346"/>
              <a:gd name="T22" fmla="*/ 2147483647 w 1197"/>
              <a:gd name="T23" fmla="*/ 2147483647 h 346"/>
              <a:gd name="T24" fmla="*/ 2147483647 w 1197"/>
              <a:gd name="T25" fmla="*/ 2147483647 h 346"/>
              <a:gd name="T26" fmla="*/ 2147483647 w 1197"/>
              <a:gd name="T27" fmla="*/ 2147483647 h 346"/>
              <a:gd name="T28" fmla="*/ 2147483647 w 1197"/>
              <a:gd name="T29" fmla="*/ 2147483647 h 346"/>
              <a:gd name="T30" fmla="*/ 2147483647 w 1197"/>
              <a:gd name="T31" fmla="*/ 2147483647 h 346"/>
              <a:gd name="T32" fmla="*/ 2147483647 w 1197"/>
              <a:gd name="T33" fmla="*/ 2147483647 h 346"/>
              <a:gd name="T34" fmla="*/ 2147483647 w 1197"/>
              <a:gd name="T35" fmla="*/ 2147483647 h 346"/>
              <a:gd name="T36" fmla="*/ 2147483647 w 1197"/>
              <a:gd name="T37" fmla="*/ 2147483647 h 346"/>
              <a:gd name="T38" fmla="*/ 2147483647 w 1197"/>
              <a:gd name="T39" fmla="*/ 2147483647 h 346"/>
              <a:gd name="T40" fmla="*/ 2147483647 w 1197"/>
              <a:gd name="T41" fmla="*/ 2147483647 h 346"/>
              <a:gd name="T42" fmla="*/ 2147483647 w 1197"/>
              <a:gd name="T43" fmla="*/ 2147483647 h 346"/>
              <a:gd name="T44" fmla="*/ 2147483647 w 1197"/>
              <a:gd name="T45" fmla="*/ 2147483647 h 346"/>
              <a:gd name="T46" fmla="*/ 2147483647 w 1197"/>
              <a:gd name="T47" fmla="*/ 2147483647 h 346"/>
              <a:gd name="T48" fmla="*/ 2147483647 w 1197"/>
              <a:gd name="T49" fmla="*/ 2147483647 h 346"/>
              <a:gd name="T50" fmla="*/ 2147483647 w 1197"/>
              <a:gd name="T51" fmla="*/ 2147483647 h 346"/>
              <a:gd name="T52" fmla="*/ 2147483647 w 1197"/>
              <a:gd name="T53" fmla="*/ 2147483647 h 346"/>
              <a:gd name="T54" fmla="*/ 2147483647 w 1197"/>
              <a:gd name="T55" fmla="*/ 2147483647 h 346"/>
              <a:gd name="T56" fmla="*/ 2147483647 w 1197"/>
              <a:gd name="T57" fmla="*/ 2147483647 h 346"/>
              <a:gd name="T58" fmla="*/ 2147483647 w 1197"/>
              <a:gd name="T59" fmla="*/ 2147483647 h 346"/>
              <a:gd name="T60" fmla="*/ 2147483647 w 1197"/>
              <a:gd name="T61" fmla="*/ 2147483647 h 346"/>
              <a:gd name="T62" fmla="*/ 2147483647 w 1197"/>
              <a:gd name="T63" fmla="*/ 2147483647 h 346"/>
              <a:gd name="T64" fmla="*/ 2147483647 w 1197"/>
              <a:gd name="T65" fmla="*/ 2147483647 h 346"/>
              <a:gd name="T66" fmla="*/ 2147483647 w 1197"/>
              <a:gd name="T67" fmla="*/ 2147483647 h 346"/>
              <a:gd name="T68" fmla="*/ 2147483647 w 1197"/>
              <a:gd name="T69" fmla="*/ 2147483647 h 346"/>
              <a:gd name="T70" fmla="*/ 2147483647 w 1197"/>
              <a:gd name="T71" fmla="*/ 2147483647 h 346"/>
              <a:gd name="T72" fmla="*/ 2147483647 w 1197"/>
              <a:gd name="T73" fmla="*/ 2147483647 h 346"/>
              <a:gd name="T74" fmla="*/ 2147483647 w 1197"/>
              <a:gd name="T75" fmla="*/ 2147483647 h 346"/>
              <a:gd name="T76" fmla="*/ 2147483647 w 1197"/>
              <a:gd name="T77" fmla="*/ 2147483647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48" name="Text Box 45"/>
          <p:cNvSpPr txBox="1">
            <a:spLocks noChangeArrowheads="1"/>
          </p:cNvSpPr>
          <p:nvPr/>
        </p:nvSpPr>
        <p:spPr bwMode="auto">
          <a:xfrm>
            <a:off x="3651250" y="2867025"/>
            <a:ext cx="146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Mitochondria</a:t>
            </a:r>
          </a:p>
        </p:txBody>
      </p:sp>
      <p:sp>
        <p:nvSpPr>
          <p:cNvPr id="43049" name="Line 46"/>
          <p:cNvSpPr>
            <a:spLocks noChangeShapeType="1"/>
          </p:cNvSpPr>
          <p:nvPr/>
        </p:nvSpPr>
        <p:spPr bwMode="auto">
          <a:xfrm>
            <a:off x="3357563" y="4689475"/>
            <a:ext cx="103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0" name="Text Box 47"/>
          <p:cNvSpPr txBox="1">
            <a:spLocks noChangeArrowheads="1"/>
          </p:cNvSpPr>
          <p:nvPr/>
        </p:nvSpPr>
        <p:spPr bwMode="auto">
          <a:xfrm>
            <a:off x="3316288" y="4373563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rgbClr val="FF0000"/>
                </a:solidFill>
              </a:rPr>
              <a:t>Esterase</a:t>
            </a:r>
          </a:p>
        </p:txBody>
      </p:sp>
      <p:sp>
        <p:nvSpPr>
          <p:cNvPr id="43051" name="Text Box 48"/>
          <p:cNvSpPr txBox="1">
            <a:spLocks noChangeArrowheads="1"/>
          </p:cNvSpPr>
          <p:nvPr/>
        </p:nvSpPr>
        <p:spPr bwMode="auto">
          <a:xfrm>
            <a:off x="4530725" y="4532313"/>
            <a:ext cx="1301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Cholesterol</a:t>
            </a:r>
          </a:p>
        </p:txBody>
      </p:sp>
      <p:sp>
        <p:nvSpPr>
          <p:cNvPr id="43052" name="Line 49"/>
          <p:cNvSpPr>
            <a:spLocks noChangeShapeType="1"/>
          </p:cNvSpPr>
          <p:nvPr/>
        </p:nvSpPr>
        <p:spPr bwMode="auto">
          <a:xfrm flipH="1" flipV="1">
            <a:off x="4932363" y="3878263"/>
            <a:ext cx="269875" cy="630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3" name="Text Box 50"/>
          <p:cNvSpPr txBox="1">
            <a:spLocks noChangeArrowheads="1"/>
          </p:cNvSpPr>
          <p:nvPr/>
        </p:nvSpPr>
        <p:spPr bwMode="auto">
          <a:xfrm>
            <a:off x="5037138" y="40592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rgbClr val="FF0000"/>
                </a:solidFill>
              </a:rPr>
              <a:t>StAR protein</a:t>
            </a:r>
          </a:p>
        </p:txBody>
      </p:sp>
      <p:sp>
        <p:nvSpPr>
          <p:cNvPr id="43054" name="Rectangle 4"/>
          <p:cNvSpPr>
            <a:spLocks noChangeArrowheads="1"/>
          </p:cNvSpPr>
          <p:nvPr/>
        </p:nvSpPr>
        <p:spPr bwMode="auto">
          <a:xfrm>
            <a:off x="790575" y="1582738"/>
            <a:ext cx="7696200" cy="3916362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43055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" r="66077" b="38350"/>
          <a:stretch>
            <a:fillRect/>
          </a:stretch>
        </p:blipFill>
        <p:spPr bwMode="auto">
          <a:xfrm>
            <a:off x="1285875" y="3632200"/>
            <a:ext cx="174625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6" name="Pictur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" r="66077" b="38350"/>
          <a:stretch>
            <a:fillRect/>
          </a:stretch>
        </p:blipFill>
        <p:spPr bwMode="auto">
          <a:xfrm>
            <a:off x="3792538" y="3609975"/>
            <a:ext cx="172402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57" name="Group 53"/>
          <p:cNvGrpSpPr>
            <a:grpSpLocks/>
          </p:cNvGrpSpPr>
          <p:nvPr/>
        </p:nvGrpSpPr>
        <p:grpSpPr bwMode="auto">
          <a:xfrm>
            <a:off x="3614738" y="1803400"/>
            <a:ext cx="1857375" cy="1716088"/>
            <a:chOff x="612" y="1752"/>
            <a:chExt cx="1609" cy="1461"/>
          </a:xfrm>
        </p:grpSpPr>
        <p:pic>
          <p:nvPicPr>
            <p:cNvPr id="43109" name="Picture 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4" r="66077" b="38350"/>
            <a:stretch>
              <a:fillRect/>
            </a:stretch>
          </p:blipFill>
          <p:spPr bwMode="auto">
            <a:xfrm>
              <a:off x="640" y="1752"/>
              <a:ext cx="1581" cy="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110" name="Rectangle 55"/>
            <p:cNvSpPr>
              <a:spLocks noChangeArrowheads="1"/>
            </p:cNvSpPr>
            <p:nvPr/>
          </p:nvSpPr>
          <p:spPr bwMode="auto">
            <a:xfrm rot="-1922943">
              <a:off x="697" y="2897"/>
              <a:ext cx="198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11" name="Line 56"/>
            <p:cNvSpPr>
              <a:spLocks noChangeShapeType="1"/>
            </p:cNvSpPr>
            <p:nvPr/>
          </p:nvSpPr>
          <p:spPr bwMode="auto">
            <a:xfrm flipH="1">
              <a:off x="810" y="2954"/>
              <a:ext cx="57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12" name="Text Box 57"/>
            <p:cNvSpPr txBox="1">
              <a:spLocks noChangeArrowheads="1"/>
            </p:cNvSpPr>
            <p:nvPr/>
          </p:nvSpPr>
          <p:spPr bwMode="auto">
            <a:xfrm>
              <a:off x="612" y="2979"/>
              <a:ext cx="35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777777"/>
                  </a:solidFill>
                  <a:latin typeface="Batang" pitchFamily="18" charset="-127"/>
                  <a:ea typeface="Batang" pitchFamily="18" charset="-127"/>
                </a:rPr>
                <a:t>OH</a:t>
              </a:r>
            </a:p>
          </p:txBody>
        </p:sp>
        <p:sp>
          <p:nvSpPr>
            <p:cNvPr id="43113" name="Rectangle 58"/>
            <p:cNvSpPr>
              <a:spLocks noChangeArrowheads="1"/>
            </p:cNvSpPr>
            <p:nvPr/>
          </p:nvSpPr>
          <p:spPr bwMode="auto">
            <a:xfrm rot="-2029518">
              <a:off x="981" y="2925"/>
              <a:ext cx="170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14" name="Line 59"/>
            <p:cNvSpPr>
              <a:spLocks noChangeShapeType="1"/>
            </p:cNvSpPr>
            <p:nvPr/>
          </p:nvSpPr>
          <p:spPr bwMode="auto">
            <a:xfrm rot="-328778">
              <a:off x="1179" y="2925"/>
              <a:ext cx="113" cy="85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058" name="Group 79"/>
          <p:cNvGrpSpPr>
            <a:grpSpLocks/>
          </p:cNvGrpSpPr>
          <p:nvPr/>
        </p:nvGrpSpPr>
        <p:grpSpPr bwMode="auto">
          <a:xfrm>
            <a:off x="927100" y="1633538"/>
            <a:ext cx="1935163" cy="1751012"/>
            <a:chOff x="499" y="1752"/>
            <a:chExt cx="1609" cy="1455"/>
          </a:xfrm>
        </p:grpSpPr>
        <p:grpSp>
          <p:nvGrpSpPr>
            <p:cNvPr id="43091" name="Group 80"/>
            <p:cNvGrpSpPr>
              <a:grpSpLocks/>
            </p:cNvGrpSpPr>
            <p:nvPr/>
          </p:nvGrpSpPr>
          <p:grpSpPr bwMode="auto">
            <a:xfrm>
              <a:off x="499" y="1752"/>
              <a:ext cx="1609" cy="1455"/>
              <a:chOff x="612" y="1752"/>
              <a:chExt cx="1609" cy="1455"/>
            </a:xfrm>
          </p:grpSpPr>
          <p:pic>
            <p:nvPicPr>
              <p:cNvPr id="43103" name="Picture 8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04" r="66077" b="38350"/>
              <a:stretch>
                <a:fillRect/>
              </a:stretch>
            </p:blipFill>
            <p:spPr bwMode="auto">
              <a:xfrm>
                <a:off x="640" y="1752"/>
                <a:ext cx="1581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104" name="Rectangle 82"/>
              <p:cNvSpPr>
                <a:spLocks noChangeArrowheads="1"/>
              </p:cNvSpPr>
              <p:nvPr/>
            </p:nvSpPr>
            <p:spPr bwMode="auto">
              <a:xfrm rot="-1922943">
                <a:off x="697" y="2897"/>
                <a:ext cx="198" cy="25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05" name="Line 83"/>
              <p:cNvSpPr>
                <a:spLocks noChangeShapeType="1"/>
              </p:cNvSpPr>
              <p:nvPr/>
            </p:nvSpPr>
            <p:spPr bwMode="auto">
              <a:xfrm flipH="1">
                <a:off x="810" y="2954"/>
                <a:ext cx="57" cy="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06" name="Text Box 84"/>
              <p:cNvSpPr txBox="1">
                <a:spLocks noChangeArrowheads="1"/>
              </p:cNvSpPr>
              <p:nvPr/>
            </p:nvSpPr>
            <p:spPr bwMode="auto">
              <a:xfrm>
                <a:off x="612" y="2979"/>
                <a:ext cx="339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GB" sz="1200" b="1">
                    <a:solidFill>
                      <a:srgbClr val="777777"/>
                    </a:solidFill>
                    <a:latin typeface="Batang" pitchFamily="18" charset="-127"/>
                    <a:ea typeface="Batang" pitchFamily="18" charset="-127"/>
                  </a:rPr>
                  <a:t>OH</a:t>
                </a:r>
              </a:p>
            </p:txBody>
          </p:sp>
          <p:sp>
            <p:nvSpPr>
              <p:cNvPr id="43107" name="Rectangle 85"/>
              <p:cNvSpPr>
                <a:spLocks noChangeArrowheads="1"/>
              </p:cNvSpPr>
              <p:nvPr/>
            </p:nvSpPr>
            <p:spPr bwMode="auto">
              <a:xfrm rot="-2029518">
                <a:off x="981" y="2925"/>
                <a:ext cx="170" cy="5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08" name="Line 86"/>
              <p:cNvSpPr>
                <a:spLocks noChangeShapeType="1"/>
              </p:cNvSpPr>
              <p:nvPr/>
            </p:nvSpPr>
            <p:spPr bwMode="auto">
              <a:xfrm rot="-328778">
                <a:off x="1179" y="2925"/>
                <a:ext cx="113" cy="85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3092" name="Rectangle 87"/>
            <p:cNvSpPr>
              <a:spLocks noChangeArrowheads="1"/>
            </p:cNvSpPr>
            <p:nvPr/>
          </p:nvSpPr>
          <p:spPr bwMode="auto">
            <a:xfrm>
              <a:off x="1435" y="1820"/>
              <a:ext cx="510" cy="4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93" name="Rectangle 88"/>
            <p:cNvSpPr>
              <a:spLocks noChangeArrowheads="1"/>
            </p:cNvSpPr>
            <p:nvPr/>
          </p:nvSpPr>
          <p:spPr bwMode="auto">
            <a:xfrm>
              <a:off x="1605" y="2245"/>
              <a:ext cx="368" cy="1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94" name="Rectangle 89"/>
            <p:cNvSpPr>
              <a:spLocks noChangeArrowheads="1"/>
            </p:cNvSpPr>
            <p:nvPr/>
          </p:nvSpPr>
          <p:spPr bwMode="auto">
            <a:xfrm>
              <a:off x="1633" y="2358"/>
              <a:ext cx="170" cy="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95" name="Line 90"/>
            <p:cNvSpPr>
              <a:spLocks noChangeShapeType="1"/>
            </p:cNvSpPr>
            <p:nvPr/>
          </p:nvSpPr>
          <p:spPr bwMode="auto">
            <a:xfrm flipV="1">
              <a:off x="1576" y="2330"/>
              <a:ext cx="0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96" name="Line 91"/>
            <p:cNvSpPr>
              <a:spLocks noChangeShapeType="1"/>
            </p:cNvSpPr>
            <p:nvPr/>
          </p:nvSpPr>
          <p:spPr bwMode="auto">
            <a:xfrm flipH="1" flipV="1">
              <a:off x="1463" y="2217"/>
              <a:ext cx="114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97" name="Line 92"/>
            <p:cNvSpPr>
              <a:spLocks noChangeShapeType="1"/>
            </p:cNvSpPr>
            <p:nvPr/>
          </p:nvSpPr>
          <p:spPr bwMode="auto">
            <a:xfrm flipV="1">
              <a:off x="1576" y="2217"/>
              <a:ext cx="114" cy="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98" name="Line 93"/>
            <p:cNvSpPr>
              <a:spLocks noChangeShapeType="1"/>
            </p:cNvSpPr>
            <p:nvPr/>
          </p:nvSpPr>
          <p:spPr bwMode="auto">
            <a:xfrm>
              <a:off x="1690" y="2217"/>
              <a:ext cx="113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99" name="Line 94"/>
            <p:cNvSpPr>
              <a:spLocks noChangeShapeType="1"/>
            </p:cNvSpPr>
            <p:nvPr/>
          </p:nvSpPr>
          <p:spPr bwMode="auto">
            <a:xfrm>
              <a:off x="1803" y="2302"/>
              <a:ext cx="0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00" name="Line 95"/>
            <p:cNvSpPr>
              <a:spLocks noChangeShapeType="1"/>
            </p:cNvSpPr>
            <p:nvPr/>
          </p:nvSpPr>
          <p:spPr bwMode="auto">
            <a:xfrm>
              <a:off x="1803" y="2387"/>
              <a:ext cx="85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01" name="Line 96"/>
            <p:cNvSpPr>
              <a:spLocks noChangeShapeType="1"/>
            </p:cNvSpPr>
            <p:nvPr/>
          </p:nvSpPr>
          <p:spPr bwMode="auto">
            <a:xfrm flipV="1">
              <a:off x="1888" y="2387"/>
              <a:ext cx="85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02" name="Line 97"/>
            <p:cNvSpPr>
              <a:spLocks noChangeShapeType="1"/>
            </p:cNvSpPr>
            <p:nvPr/>
          </p:nvSpPr>
          <p:spPr bwMode="auto">
            <a:xfrm>
              <a:off x="1888" y="2443"/>
              <a:ext cx="57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059" name="Line 98"/>
          <p:cNvSpPr>
            <a:spLocks noChangeShapeType="1"/>
          </p:cNvSpPr>
          <p:nvPr/>
        </p:nvSpPr>
        <p:spPr bwMode="auto">
          <a:xfrm>
            <a:off x="2816225" y="2708275"/>
            <a:ext cx="900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60" name="Text Box 99"/>
          <p:cNvSpPr txBox="1">
            <a:spLocks noChangeArrowheads="1"/>
          </p:cNvSpPr>
          <p:nvPr/>
        </p:nvSpPr>
        <p:spPr bwMode="auto">
          <a:xfrm>
            <a:off x="2822575" y="2359025"/>
            <a:ext cx="893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P450scc</a:t>
            </a:r>
          </a:p>
        </p:txBody>
      </p:sp>
      <p:sp>
        <p:nvSpPr>
          <p:cNvPr id="43061" name="Text Box 100"/>
          <p:cNvSpPr txBox="1">
            <a:spLocks noChangeArrowheads="1"/>
          </p:cNvSpPr>
          <p:nvPr/>
        </p:nvSpPr>
        <p:spPr bwMode="auto">
          <a:xfrm>
            <a:off x="1376363" y="1628775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Cholesterol</a:t>
            </a:r>
          </a:p>
        </p:txBody>
      </p:sp>
      <p:sp>
        <p:nvSpPr>
          <p:cNvPr id="43062" name="Text Box 101"/>
          <p:cNvSpPr txBox="1">
            <a:spLocks noChangeArrowheads="1"/>
          </p:cNvSpPr>
          <p:nvPr/>
        </p:nvSpPr>
        <p:spPr bwMode="auto">
          <a:xfrm>
            <a:off x="4087813" y="1628775"/>
            <a:ext cx="1365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Pregnenolone</a:t>
            </a:r>
          </a:p>
        </p:txBody>
      </p:sp>
      <p:sp>
        <p:nvSpPr>
          <p:cNvPr id="43063" name="Line 102"/>
          <p:cNvSpPr>
            <a:spLocks noChangeShapeType="1"/>
          </p:cNvSpPr>
          <p:nvPr/>
        </p:nvSpPr>
        <p:spPr bwMode="auto">
          <a:xfrm>
            <a:off x="5427663" y="2708275"/>
            <a:ext cx="900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64" name="Text Box 103"/>
          <p:cNvSpPr txBox="1">
            <a:spLocks noChangeArrowheads="1"/>
          </p:cNvSpPr>
          <p:nvPr/>
        </p:nvSpPr>
        <p:spPr bwMode="auto">
          <a:xfrm>
            <a:off x="5434013" y="2359025"/>
            <a:ext cx="893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P450c17</a:t>
            </a:r>
          </a:p>
        </p:txBody>
      </p:sp>
      <p:grpSp>
        <p:nvGrpSpPr>
          <p:cNvPr id="43065" name="Group 104"/>
          <p:cNvGrpSpPr>
            <a:grpSpLocks/>
          </p:cNvGrpSpPr>
          <p:nvPr/>
        </p:nvGrpSpPr>
        <p:grpSpPr bwMode="auto">
          <a:xfrm>
            <a:off x="6551613" y="1808163"/>
            <a:ext cx="1857375" cy="1716087"/>
            <a:chOff x="612" y="1752"/>
            <a:chExt cx="1609" cy="1461"/>
          </a:xfrm>
        </p:grpSpPr>
        <p:pic>
          <p:nvPicPr>
            <p:cNvPr id="43085" name="Picture 10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4" r="66077" b="38350"/>
            <a:stretch>
              <a:fillRect/>
            </a:stretch>
          </p:blipFill>
          <p:spPr bwMode="auto">
            <a:xfrm>
              <a:off x="640" y="1752"/>
              <a:ext cx="1581" cy="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86" name="Rectangle 106"/>
            <p:cNvSpPr>
              <a:spLocks noChangeArrowheads="1"/>
            </p:cNvSpPr>
            <p:nvPr/>
          </p:nvSpPr>
          <p:spPr bwMode="auto">
            <a:xfrm rot="-1922943">
              <a:off x="697" y="2897"/>
              <a:ext cx="198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87" name="Line 107"/>
            <p:cNvSpPr>
              <a:spLocks noChangeShapeType="1"/>
            </p:cNvSpPr>
            <p:nvPr/>
          </p:nvSpPr>
          <p:spPr bwMode="auto">
            <a:xfrm flipH="1">
              <a:off x="810" y="2954"/>
              <a:ext cx="57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88" name="Text Box 108"/>
            <p:cNvSpPr txBox="1">
              <a:spLocks noChangeArrowheads="1"/>
            </p:cNvSpPr>
            <p:nvPr/>
          </p:nvSpPr>
          <p:spPr bwMode="auto">
            <a:xfrm>
              <a:off x="612" y="2979"/>
              <a:ext cx="35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777777"/>
                  </a:solidFill>
                  <a:latin typeface="Batang" pitchFamily="18" charset="-127"/>
                  <a:ea typeface="Batang" pitchFamily="18" charset="-127"/>
                </a:rPr>
                <a:t>OH</a:t>
              </a:r>
            </a:p>
          </p:txBody>
        </p:sp>
        <p:sp>
          <p:nvSpPr>
            <p:cNvPr id="43089" name="Rectangle 109"/>
            <p:cNvSpPr>
              <a:spLocks noChangeArrowheads="1"/>
            </p:cNvSpPr>
            <p:nvPr/>
          </p:nvSpPr>
          <p:spPr bwMode="auto">
            <a:xfrm rot="-2029518">
              <a:off x="981" y="2925"/>
              <a:ext cx="170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90" name="Line 110"/>
            <p:cNvSpPr>
              <a:spLocks noChangeShapeType="1"/>
            </p:cNvSpPr>
            <p:nvPr/>
          </p:nvSpPr>
          <p:spPr bwMode="auto">
            <a:xfrm rot="-328778">
              <a:off x="1179" y="2925"/>
              <a:ext cx="113" cy="85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066" name="Rectangle 111"/>
          <p:cNvSpPr>
            <a:spLocks noChangeArrowheads="1"/>
          </p:cNvSpPr>
          <p:nvPr/>
        </p:nvSpPr>
        <p:spPr bwMode="auto">
          <a:xfrm>
            <a:off x="4886325" y="2484438"/>
            <a:ext cx="271463" cy="1349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67" name="Line 112"/>
          <p:cNvSpPr>
            <a:spLocks noChangeShapeType="1"/>
          </p:cNvSpPr>
          <p:nvPr/>
        </p:nvSpPr>
        <p:spPr bwMode="auto">
          <a:xfrm>
            <a:off x="4886325" y="2573338"/>
            <a:ext cx="134938" cy="90487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68" name="Rectangle 113"/>
          <p:cNvSpPr>
            <a:spLocks noChangeArrowheads="1"/>
          </p:cNvSpPr>
          <p:nvPr/>
        </p:nvSpPr>
        <p:spPr bwMode="auto">
          <a:xfrm>
            <a:off x="4662488" y="1989138"/>
            <a:ext cx="360362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000" b="1">
                <a:solidFill>
                  <a:srgbClr val="4D4D4D"/>
                </a:solidFill>
              </a:rPr>
              <a:t>CH</a:t>
            </a:r>
            <a:r>
              <a:rPr lang="en-GB" sz="1000" b="1" baseline="-25000">
                <a:solidFill>
                  <a:srgbClr val="4D4D4D"/>
                </a:solidFill>
              </a:rPr>
              <a:t>3</a:t>
            </a:r>
          </a:p>
        </p:txBody>
      </p:sp>
      <p:sp>
        <p:nvSpPr>
          <p:cNvPr id="43069" name="Rectangle 115"/>
          <p:cNvSpPr>
            <a:spLocks noChangeArrowheads="1"/>
          </p:cNvSpPr>
          <p:nvPr/>
        </p:nvSpPr>
        <p:spPr bwMode="auto">
          <a:xfrm>
            <a:off x="7586663" y="1989138"/>
            <a:ext cx="49530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70" name="Rectangle 116"/>
          <p:cNvSpPr>
            <a:spLocks noChangeArrowheads="1"/>
          </p:cNvSpPr>
          <p:nvPr/>
        </p:nvSpPr>
        <p:spPr bwMode="auto">
          <a:xfrm>
            <a:off x="7632700" y="1989138"/>
            <a:ext cx="360363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000" b="1">
                <a:solidFill>
                  <a:srgbClr val="4D4D4D"/>
                </a:solidFill>
              </a:rPr>
              <a:t>CH</a:t>
            </a:r>
            <a:r>
              <a:rPr lang="en-GB" sz="1000" b="1" baseline="-25000">
                <a:solidFill>
                  <a:srgbClr val="4D4D4D"/>
                </a:solidFill>
              </a:rPr>
              <a:t>3</a:t>
            </a:r>
          </a:p>
        </p:txBody>
      </p:sp>
      <p:sp>
        <p:nvSpPr>
          <p:cNvPr id="43071" name="Text Box 117"/>
          <p:cNvSpPr txBox="1">
            <a:spLocks noChangeArrowheads="1"/>
          </p:cNvSpPr>
          <p:nvPr/>
        </p:nvSpPr>
        <p:spPr bwMode="auto">
          <a:xfrm>
            <a:off x="6777038" y="1625600"/>
            <a:ext cx="1722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17</a:t>
            </a:r>
            <a:r>
              <a:rPr lang="en-GB" sz="1400" b="1">
                <a:solidFill>
                  <a:srgbClr val="FF0000"/>
                </a:solidFill>
                <a:sym typeface="Symbol" pitchFamily="18" charset="2"/>
              </a:rPr>
              <a:t>-</a:t>
            </a:r>
            <a:r>
              <a:rPr lang="en-GB" sz="1400" b="1">
                <a:solidFill>
                  <a:srgbClr val="FF0000"/>
                </a:solidFill>
              </a:rPr>
              <a:t>pregnenolone</a:t>
            </a:r>
          </a:p>
        </p:txBody>
      </p:sp>
      <p:pic>
        <p:nvPicPr>
          <p:cNvPr id="43072" name="Picture 1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" r="66077" b="38350"/>
          <a:stretch>
            <a:fillRect/>
          </a:stretch>
        </p:blipFill>
        <p:spPr bwMode="auto">
          <a:xfrm>
            <a:off x="6597650" y="3608388"/>
            <a:ext cx="172402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73" name="Line 118"/>
          <p:cNvSpPr>
            <a:spLocks noChangeShapeType="1"/>
          </p:cNvSpPr>
          <p:nvPr/>
        </p:nvSpPr>
        <p:spPr bwMode="auto">
          <a:xfrm>
            <a:off x="7316788" y="3519488"/>
            <a:ext cx="0" cy="58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74" name="Rectangle 120"/>
          <p:cNvSpPr>
            <a:spLocks noChangeArrowheads="1"/>
          </p:cNvSpPr>
          <p:nvPr/>
        </p:nvSpPr>
        <p:spPr bwMode="auto">
          <a:xfrm>
            <a:off x="7497763" y="3698875"/>
            <a:ext cx="495300" cy="2254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75" name="Rectangle 121"/>
          <p:cNvSpPr>
            <a:spLocks noChangeArrowheads="1"/>
          </p:cNvSpPr>
          <p:nvPr/>
        </p:nvSpPr>
        <p:spPr bwMode="auto">
          <a:xfrm>
            <a:off x="7632700" y="3789363"/>
            <a:ext cx="360363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000" b="1">
                <a:solidFill>
                  <a:srgbClr val="4D4D4D"/>
                </a:solidFill>
              </a:rPr>
              <a:t>CH</a:t>
            </a:r>
            <a:r>
              <a:rPr lang="en-GB" sz="1000" b="1" baseline="-25000">
                <a:solidFill>
                  <a:srgbClr val="4D4D4D"/>
                </a:solidFill>
              </a:rPr>
              <a:t>3</a:t>
            </a:r>
          </a:p>
        </p:txBody>
      </p:sp>
      <p:sp>
        <p:nvSpPr>
          <p:cNvPr id="43076" name="Text Box 122"/>
          <p:cNvSpPr txBox="1">
            <a:spLocks noChangeArrowheads="1"/>
          </p:cNvSpPr>
          <p:nvPr/>
        </p:nvSpPr>
        <p:spPr bwMode="auto">
          <a:xfrm>
            <a:off x="6556375" y="3651250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3</a:t>
            </a:r>
            <a:r>
              <a:rPr lang="en-GB" sz="1400" b="1">
                <a:solidFill>
                  <a:srgbClr val="FF0000"/>
                </a:solidFill>
                <a:sym typeface="Symbol" pitchFamily="18" charset="2"/>
              </a:rPr>
              <a:t> HSD</a:t>
            </a:r>
          </a:p>
        </p:txBody>
      </p:sp>
      <p:sp>
        <p:nvSpPr>
          <p:cNvPr id="43077" name="Line 123"/>
          <p:cNvSpPr>
            <a:spLocks noChangeShapeType="1"/>
          </p:cNvSpPr>
          <p:nvPr/>
        </p:nvSpPr>
        <p:spPr bwMode="auto">
          <a:xfrm flipH="1">
            <a:off x="5427663" y="4598988"/>
            <a:ext cx="103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78" name="Text Box 124"/>
          <p:cNvSpPr txBox="1">
            <a:spLocks noChangeArrowheads="1"/>
          </p:cNvSpPr>
          <p:nvPr/>
        </p:nvSpPr>
        <p:spPr bwMode="auto">
          <a:xfrm>
            <a:off x="5427663" y="4294188"/>
            <a:ext cx="893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P450c21</a:t>
            </a:r>
          </a:p>
        </p:txBody>
      </p:sp>
      <p:sp>
        <p:nvSpPr>
          <p:cNvPr id="43079" name="Rectangle 125"/>
          <p:cNvSpPr>
            <a:spLocks noChangeArrowheads="1"/>
          </p:cNvSpPr>
          <p:nvPr/>
        </p:nvSpPr>
        <p:spPr bwMode="auto">
          <a:xfrm>
            <a:off x="4122738" y="4103688"/>
            <a:ext cx="358775" cy="3159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80" name="Line 127"/>
          <p:cNvSpPr>
            <a:spLocks noChangeShapeType="1"/>
          </p:cNvSpPr>
          <p:nvPr/>
        </p:nvSpPr>
        <p:spPr bwMode="auto">
          <a:xfrm flipH="1">
            <a:off x="2816225" y="4598988"/>
            <a:ext cx="103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81" name="Text Box 128"/>
          <p:cNvSpPr txBox="1">
            <a:spLocks noChangeArrowheads="1"/>
          </p:cNvSpPr>
          <p:nvPr/>
        </p:nvSpPr>
        <p:spPr bwMode="auto">
          <a:xfrm>
            <a:off x="2951163" y="4284663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P450c11</a:t>
            </a:r>
            <a:r>
              <a:rPr lang="en-GB" sz="1400" b="1">
                <a:solidFill>
                  <a:srgbClr val="FF0000"/>
                </a:solidFill>
                <a:sym typeface="Symbol" pitchFamily="18" charset="2"/>
              </a:rPr>
              <a:t></a:t>
            </a:r>
          </a:p>
        </p:txBody>
      </p:sp>
      <p:sp>
        <p:nvSpPr>
          <p:cNvPr id="43082" name="Text Box 129"/>
          <p:cNvSpPr txBox="1">
            <a:spLocks noChangeArrowheads="1"/>
          </p:cNvSpPr>
          <p:nvPr/>
        </p:nvSpPr>
        <p:spPr bwMode="auto">
          <a:xfrm>
            <a:off x="1331913" y="5194300"/>
            <a:ext cx="854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Cortisol</a:t>
            </a:r>
          </a:p>
        </p:txBody>
      </p:sp>
      <p:sp>
        <p:nvSpPr>
          <p:cNvPr id="43083" name="Text Box 130"/>
          <p:cNvSpPr txBox="1">
            <a:spLocks noChangeArrowheads="1"/>
          </p:cNvSpPr>
          <p:nvPr/>
        </p:nvSpPr>
        <p:spPr bwMode="auto">
          <a:xfrm>
            <a:off x="4043363" y="5194300"/>
            <a:ext cx="1590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11-deoxycortisol</a:t>
            </a:r>
          </a:p>
        </p:txBody>
      </p:sp>
      <p:sp>
        <p:nvSpPr>
          <p:cNvPr id="43084" name="Text Box 131"/>
          <p:cNvSpPr txBox="1">
            <a:spLocks noChangeArrowheads="1"/>
          </p:cNvSpPr>
          <p:nvPr/>
        </p:nvSpPr>
        <p:spPr bwMode="auto">
          <a:xfrm>
            <a:off x="6732588" y="5191125"/>
            <a:ext cx="1684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0000"/>
                </a:solidFill>
              </a:rPr>
              <a:t>17</a:t>
            </a:r>
            <a:r>
              <a:rPr lang="en-GB" sz="1400" b="1">
                <a:solidFill>
                  <a:srgbClr val="FF0000"/>
                </a:solidFill>
                <a:sym typeface="Symbol" pitchFamily="18" charset="2"/>
              </a:rPr>
              <a:t>-</a:t>
            </a:r>
            <a:r>
              <a:rPr lang="en-GB" sz="1400" b="1">
                <a:solidFill>
                  <a:srgbClr val="FF0000"/>
                </a:solidFill>
              </a:rPr>
              <a:t>progesterone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14313" y="785813"/>
            <a:ext cx="892968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00"/>
                </a:solidFill>
              </a:rPr>
              <a:t>2.    Steroid hormones</a:t>
            </a:r>
          </a:p>
          <a:p>
            <a:pPr eaLnBrk="1" hangingPunct="1">
              <a:buFontTx/>
              <a:buChar char="•"/>
            </a:pPr>
            <a:endParaRPr lang="en-GB" b="1"/>
          </a:p>
          <a:p>
            <a:pPr eaLnBrk="1" hangingPunct="1"/>
            <a:r>
              <a:rPr lang="en-GB" b="1"/>
              <a:t>e.g. Cortisol</a:t>
            </a:r>
          </a:p>
          <a:p>
            <a:pPr eaLnBrk="1" hangingPunct="1"/>
            <a:r>
              <a:rPr lang="en-GB" b="1"/>
              <a:t>- once mature hormone produced, it can freely diffuse across the cell membrane into the circulation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2051050" y="2573338"/>
            <a:ext cx="4826000" cy="41036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38" name="Oval 8"/>
          <p:cNvSpPr>
            <a:spLocks noChangeArrowheads="1"/>
          </p:cNvSpPr>
          <p:nvPr/>
        </p:nvSpPr>
        <p:spPr bwMode="auto">
          <a:xfrm>
            <a:off x="611188" y="43291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39" name="Oval 9"/>
          <p:cNvSpPr>
            <a:spLocks noChangeArrowheads="1"/>
          </p:cNvSpPr>
          <p:nvPr/>
        </p:nvSpPr>
        <p:spPr bwMode="auto">
          <a:xfrm>
            <a:off x="900113" y="4473575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40" name="Oval 10"/>
          <p:cNvSpPr>
            <a:spLocks noChangeArrowheads="1"/>
          </p:cNvSpPr>
          <p:nvPr/>
        </p:nvSpPr>
        <p:spPr bwMode="auto">
          <a:xfrm>
            <a:off x="900113" y="461803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1044575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42" name="Oval 12"/>
          <p:cNvSpPr>
            <a:spLocks noChangeArrowheads="1"/>
          </p:cNvSpPr>
          <p:nvPr/>
        </p:nvSpPr>
        <p:spPr bwMode="auto">
          <a:xfrm>
            <a:off x="1189038" y="447198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43" name="Oval 13"/>
          <p:cNvSpPr>
            <a:spLocks noChangeArrowheads="1"/>
          </p:cNvSpPr>
          <p:nvPr/>
        </p:nvSpPr>
        <p:spPr bwMode="auto">
          <a:xfrm>
            <a:off x="1333500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44" name="Freeform 15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045" name="Oval 16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46" name="Oval 17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47" name="Oval 18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48" name="Freeform 19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049" name="Freeform 20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2816225" y="6302375"/>
            <a:ext cx="381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Adrenal Cortical Cell (Cytoplasm)</a:t>
            </a:r>
          </a:p>
        </p:txBody>
      </p:sp>
      <p:sp>
        <p:nvSpPr>
          <p:cNvPr id="44051" name="Line 22"/>
          <p:cNvSpPr>
            <a:spLocks noChangeShapeType="1"/>
          </p:cNvSpPr>
          <p:nvPr/>
        </p:nvSpPr>
        <p:spPr bwMode="auto">
          <a:xfrm>
            <a:off x="1376363" y="4554538"/>
            <a:ext cx="900112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52" name="Rectangle 24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53" name="Oval 25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54" name="Text Box 27"/>
          <p:cNvSpPr txBox="1">
            <a:spLocks noChangeArrowheads="1"/>
          </p:cNvSpPr>
          <p:nvPr/>
        </p:nvSpPr>
        <p:spPr bwMode="auto">
          <a:xfrm>
            <a:off x="7092950" y="6027738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Adrenal Cortical </a:t>
            </a:r>
          </a:p>
          <a:p>
            <a:pPr eaLnBrk="1" hangingPunct="1"/>
            <a:r>
              <a:rPr lang="en-GB" b="1">
                <a:solidFill>
                  <a:srgbClr val="000000"/>
                </a:solidFill>
              </a:rPr>
              <a:t>Cell (Nucleus)</a:t>
            </a:r>
          </a:p>
        </p:txBody>
      </p:sp>
      <p:sp>
        <p:nvSpPr>
          <p:cNvPr id="44055" name="Text Box 28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grpSp>
        <p:nvGrpSpPr>
          <p:cNvPr id="44056" name="Group 29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44102" name="Freeform 30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103" name="Freeform 31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057" name="Text Box 32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44058" name="Text Box 33"/>
          <p:cNvSpPr txBox="1">
            <a:spLocks noChangeArrowheads="1"/>
          </p:cNvSpPr>
          <p:nvPr/>
        </p:nvSpPr>
        <p:spPr bwMode="auto">
          <a:xfrm>
            <a:off x="1466850" y="307975"/>
            <a:ext cx="612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0000"/>
                </a:solidFill>
              </a:rPr>
              <a:t>Hormone Synthesis, Storage &amp; Secretion</a:t>
            </a:r>
          </a:p>
        </p:txBody>
      </p:sp>
      <p:sp>
        <p:nvSpPr>
          <p:cNvPr id="44059" name="Oval 34"/>
          <p:cNvSpPr>
            <a:spLocks noChangeArrowheads="1"/>
          </p:cNvSpPr>
          <p:nvPr/>
        </p:nvSpPr>
        <p:spPr bwMode="auto">
          <a:xfrm>
            <a:off x="2413000" y="4508500"/>
            <a:ext cx="944563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60" name="Oval 35"/>
          <p:cNvSpPr>
            <a:spLocks noChangeArrowheads="1"/>
          </p:cNvSpPr>
          <p:nvPr/>
        </p:nvSpPr>
        <p:spPr bwMode="auto">
          <a:xfrm>
            <a:off x="2657475" y="463708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61" name="Oval 36"/>
          <p:cNvSpPr>
            <a:spLocks noChangeArrowheads="1"/>
          </p:cNvSpPr>
          <p:nvPr/>
        </p:nvSpPr>
        <p:spPr bwMode="auto">
          <a:xfrm>
            <a:off x="2719388" y="4762500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62" name="Oval 37"/>
          <p:cNvSpPr>
            <a:spLocks noChangeArrowheads="1"/>
          </p:cNvSpPr>
          <p:nvPr/>
        </p:nvSpPr>
        <p:spPr bwMode="auto">
          <a:xfrm>
            <a:off x="2838450" y="48879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63" name="Oval 38"/>
          <p:cNvSpPr>
            <a:spLocks noChangeArrowheads="1"/>
          </p:cNvSpPr>
          <p:nvPr/>
        </p:nvSpPr>
        <p:spPr bwMode="auto">
          <a:xfrm>
            <a:off x="2863850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64" name="Oval 39"/>
          <p:cNvSpPr>
            <a:spLocks noChangeArrowheads="1"/>
          </p:cNvSpPr>
          <p:nvPr/>
        </p:nvSpPr>
        <p:spPr bwMode="auto">
          <a:xfrm>
            <a:off x="3008313" y="4760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65" name="Oval 40"/>
          <p:cNvSpPr>
            <a:spLocks noChangeArrowheads="1"/>
          </p:cNvSpPr>
          <p:nvPr/>
        </p:nvSpPr>
        <p:spPr bwMode="auto">
          <a:xfrm>
            <a:off x="3152775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66" name="Text Box 41"/>
          <p:cNvSpPr txBox="1">
            <a:spLocks noChangeArrowheads="1"/>
          </p:cNvSpPr>
          <p:nvPr/>
        </p:nvSpPr>
        <p:spPr bwMode="auto">
          <a:xfrm>
            <a:off x="2301875" y="4959350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Fatty acid </a:t>
            </a:r>
          </a:p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esters</a:t>
            </a:r>
          </a:p>
        </p:txBody>
      </p:sp>
      <p:sp>
        <p:nvSpPr>
          <p:cNvPr id="44067" name="Oval 42"/>
          <p:cNvSpPr>
            <a:spLocks noChangeArrowheads="1"/>
          </p:cNvSpPr>
          <p:nvPr/>
        </p:nvSpPr>
        <p:spPr bwMode="auto">
          <a:xfrm>
            <a:off x="4213225" y="3249613"/>
            <a:ext cx="2159000" cy="628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68" name="Freeform 43"/>
          <p:cNvSpPr>
            <a:spLocks/>
          </p:cNvSpPr>
          <p:nvPr/>
        </p:nvSpPr>
        <p:spPr bwMode="auto">
          <a:xfrm>
            <a:off x="4325938" y="3282950"/>
            <a:ext cx="1900237" cy="549275"/>
          </a:xfrm>
          <a:custGeom>
            <a:avLst/>
            <a:gdLst>
              <a:gd name="T0" fmla="*/ 2147483647 w 1197"/>
              <a:gd name="T1" fmla="*/ 2147483647 h 346"/>
              <a:gd name="T2" fmla="*/ 2147483647 w 1197"/>
              <a:gd name="T3" fmla="*/ 2147483647 h 346"/>
              <a:gd name="T4" fmla="*/ 2147483647 w 1197"/>
              <a:gd name="T5" fmla="*/ 2147483647 h 346"/>
              <a:gd name="T6" fmla="*/ 2147483647 w 1197"/>
              <a:gd name="T7" fmla="*/ 2147483647 h 346"/>
              <a:gd name="T8" fmla="*/ 2147483647 w 1197"/>
              <a:gd name="T9" fmla="*/ 2147483647 h 346"/>
              <a:gd name="T10" fmla="*/ 2147483647 w 1197"/>
              <a:gd name="T11" fmla="*/ 2147483647 h 346"/>
              <a:gd name="T12" fmla="*/ 2147483647 w 1197"/>
              <a:gd name="T13" fmla="*/ 2147483647 h 346"/>
              <a:gd name="T14" fmla="*/ 2147483647 w 1197"/>
              <a:gd name="T15" fmla="*/ 2147483647 h 346"/>
              <a:gd name="T16" fmla="*/ 2147483647 w 1197"/>
              <a:gd name="T17" fmla="*/ 2147483647 h 346"/>
              <a:gd name="T18" fmla="*/ 2147483647 w 1197"/>
              <a:gd name="T19" fmla="*/ 2147483647 h 346"/>
              <a:gd name="T20" fmla="*/ 2147483647 w 1197"/>
              <a:gd name="T21" fmla="*/ 2147483647 h 346"/>
              <a:gd name="T22" fmla="*/ 2147483647 w 1197"/>
              <a:gd name="T23" fmla="*/ 2147483647 h 346"/>
              <a:gd name="T24" fmla="*/ 2147483647 w 1197"/>
              <a:gd name="T25" fmla="*/ 2147483647 h 346"/>
              <a:gd name="T26" fmla="*/ 2147483647 w 1197"/>
              <a:gd name="T27" fmla="*/ 2147483647 h 346"/>
              <a:gd name="T28" fmla="*/ 2147483647 w 1197"/>
              <a:gd name="T29" fmla="*/ 2147483647 h 346"/>
              <a:gd name="T30" fmla="*/ 2147483647 w 1197"/>
              <a:gd name="T31" fmla="*/ 2147483647 h 346"/>
              <a:gd name="T32" fmla="*/ 2147483647 w 1197"/>
              <a:gd name="T33" fmla="*/ 2147483647 h 346"/>
              <a:gd name="T34" fmla="*/ 2147483647 w 1197"/>
              <a:gd name="T35" fmla="*/ 2147483647 h 346"/>
              <a:gd name="T36" fmla="*/ 2147483647 w 1197"/>
              <a:gd name="T37" fmla="*/ 2147483647 h 346"/>
              <a:gd name="T38" fmla="*/ 2147483647 w 1197"/>
              <a:gd name="T39" fmla="*/ 2147483647 h 346"/>
              <a:gd name="T40" fmla="*/ 2147483647 w 1197"/>
              <a:gd name="T41" fmla="*/ 2147483647 h 346"/>
              <a:gd name="T42" fmla="*/ 2147483647 w 1197"/>
              <a:gd name="T43" fmla="*/ 2147483647 h 346"/>
              <a:gd name="T44" fmla="*/ 2147483647 w 1197"/>
              <a:gd name="T45" fmla="*/ 2147483647 h 346"/>
              <a:gd name="T46" fmla="*/ 2147483647 w 1197"/>
              <a:gd name="T47" fmla="*/ 2147483647 h 346"/>
              <a:gd name="T48" fmla="*/ 2147483647 w 1197"/>
              <a:gd name="T49" fmla="*/ 2147483647 h 346"/>
              <a:gd name="T50" fmla="*/ 2147483647 w 1197"/>
              <a:gd name="T51" fmla="*/ 2147483647 h 346"/>
              <a:gd name="T52" fmla="*/ 2147483647 w 1197"/>
              <a:gd name="T53" fmla="*/ 2147483647 h 346"/>
              <a:gd name="T54" fmla="*/ 2147483647 w 1197"/>
              <a:gd name="T55" fmla="*/ 2147483647 h 346"/>
              <a:gd name="T56" fmla="*/ 2147483647 w 1197"/>
              <a:gd name="T57" fmla="*/ 2147483647 h 346"/>
              <a:gd name="T58" fmla="*/ 2147483647 w 1197"/>
              <a:gd name="T59" fmla="*/ 2147483647 h 346"/>
              <a:gd name="T60" fmla="*/ 2147483647 w 1197"/>
              <a:gd name="T61" fmla="*/ 2147483647 h 346"/>
              <a:gd name="T62" fmla="*/ 2147483647 w 1197"/>
              <a:gd name="T63" fmla="*/ 2147483647 h 346"/>
              <a:gd name="T64" fmla="*/ 2147483647 w 1197"/>
              <a:gd name="T65" fmla="*/ 2147483647 h 346"/>
              <a:gd name="T66" fmla="*/ 2147483647 w 1197"/>
              <a:gd name="T67" fmla="*/ 2147483647 h 346"/>
              <a:gd name="T68" fmla="*/ 2147483647 w 1197"/>
              <a:gd name="T69" fmla="*/ 2147483647 h 346"/>
              <a:gd name="T70" fmla="*/ 2147483647 w 1197"/>
              <a:gd name="T71" fmla="*/ 2147483647 h 346"/>
              <a:gd name="T72" fmla="*/ 2147483647 w 1197"/>
              <a:gd name="T73" fmla="*/ 2147483647 h 346"/>
              <a:gd name="T74" fmla="*/ 2147483647 w 1197"/>
              <a:gd name="T75" fmla="*/ 2147483647 h 346"/>
              <a:gd name="T76" fmla="*/ 2147483647 w 1197"/>
              <a:gd name="T77" fmla="*/ 2147483647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069" name="Text Box 44"/>
          <p:cNvSpPr txBox="1">
            <a:spLocks noChangeArrowheads="1"/>
          </p:cNvSpPr>
          <p:nvPr/>
        </p:nvSpPr>
        <p:spPr bwMode="auto">
          <a:xfrm>
            <a:off x="4572000" y="2867025"/>
            <a:ext cx="146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Mitochondria</a:t>
            </a:r>
          </a:p>
        </p:txBody>
      </p:sp>
      <p:sp>
        <p:nvSpPr>
          <p:cNvPr id="44070" name="Line 45"/>
          <p:cNvSpPr>
            <a:spLocks noChangeShapeType="1"/>
          </p:cNvSpPr>
          <p:nvPr/>
        </p:nvSpPr>
        <p:spPr bwMode="auto">
          <a:xfrm>
            <a:off x="3357563" y="4689475"/>
            <a:ext cx="103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71" name="Text Box 46"/>
          <p:cNvSpPr txBox="1">
            <a:spLocks noChangeArrowheads="1"/>
          </p:cNvSpPr>
          <p:nvPr/>
        </p:nvSpPr>
        <p:spPr bwMode="auto">
          <a:xfrm>
            <a:off x="3316288" y="4373563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rgbClr val="FF0000"/>
                </a:solidFill>
              </a:rPr>
              <a:t>Esterase</a:t>
            </a:r>
          </a:p>
        </p:txBody>
      </p:sp>
      <p:sp>
        <p:nvSpPr>
          <p:cNvPr id="44072" name="Text Box 47"/>
          <p:cNvSpPr txBox="1">
            <a:spLocks noChangeArrowheads="1"/>
          </p:cNvSpPr>
          <p:nvPr/>
        </p:nvSpPr>
        <p:spPr bwMode="auto">
          <a:xfrm>
            <a:off x="4616450" y="5138738"/>
            <a:ext cx="1301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Cholesterol</a:t>
            </a:r>
          </a:p>
        </p:txBody>
      </p:sp>
      <p:sp>
        <p:nvSpPr>
          <p:cNvPr id="44073" name="Line 48"/>
          <p:cNvSpPr>
            <a:spLocks noChangeShapeType="1"/>
          </p:cNvSpPr>
          <p:nvPr/>
        </p:nvSpPr>
        <p:spPr bwMode="auto">
          <a:xfrm rot="536298" flipH="1" flipV="1">
            <a:off x="4932363" y="3878263"/>
            <a:ext cx="269875" cy="630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74" name="Text Box 49"/>
          <p:cNvSpPr txBox="1">
            <a:spLocks noChangeArrowheads="1"/>
          </p:cNvSpPr>
          <p:nvPr/>
        </p:nvSpPr>
        <p:spPr bwMode="auto">
          <a:xfrm>
            <a:off x="5037138" y="40592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rgbClr val="FF0000"/>
                </a:solidFill>
              </a:rPr>
              <a:t>StAR protein</a:t>
            </a:r>
          </a:p>
        </p:txBody>
      </p:sp>
      <p:sp>
        <p:nvSpPr>
          <p:cNvPr id="44075" name="Line 50"/>
          <p:cNvSpPr>
            <a:spLocks noChangeShapeType="1"/>
          </p:cNvSpPr>
          <p:nvPr/>
        </p:nvSpPr>
        <p:spPr bwMode="auto">
          <a:xfrm flipH="1">
            <a:off x="3582988" y="3563938"/>
            <a:ext cx="4492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44076" name="Picture 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4751388" y="4508500"/>
            <a:ext cx="9906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77" name="Rectangle 71"/>
          <p:cNvSpPr>
            <a:spLocks noChangeArrowheads="1"/>
          </p:cNvSpPr>
          <p:nvPr/>
        </p:nvSpPr>
        <p:spPr bwMode="auto">
          <a:xfrm>
            <a:off x="4616450" y="4464050"/>
            <a:ext cx="541338" cy="2682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78" name="Rectangle 72"/>
          <p:cNvSpPr>
            <a:spLocks noChangeArrowheads="1"/>
          </p:cNvSpPr>
          <p:nvPr/>
        </p:nvSpPr>
        <p:spPr bwMode="auto">
          <a:xfrm>
            <a:off x="5381625" y="4824413"/>
            <a:ext cx="404813" cy="3603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79" name="Rectangle 73"/>
          <p:cNvSpPr>
            <a:spLocks noChangeArrowheads="1"/>
          </p:cNvSpPr>
          <p:nvPr/>
        </p:nvSpPr>
        <p:spPr bwMode="auto">
          <a:xfrm>
            <a:off x="5337175" y="4868863"/>
            <a:ext cx="90488" cy="3603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0" name="AutoShape 74"/>
          <p:cNvSpPr>
            <a:spLocks noChangeArrowheads="1"/>
          </p:cNvSpPr>
          <p:nvPr/>
        </p:nvSpPr>
        <p:spPr bwMode="auto">
          <a:xfrm>
            <a:off x="4932363" y="50498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1" name="AutoShape 75"/>
          <p:cNvSpPr>
            <a:spLocks noChangeArrowheads="1"/>
          </p:cNvSpPr>
          <p:nvPr/>
        </p:nvSpPr>
        <p:spPr bwMode="auto">
          <a:xfrm rot="-2254297">
            <a:off x="4660900" y="47339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2" name="AutoShape 76"/>
          <p:cNvSpPr>
            <a:spLocks noChangeArrowheads="1"/>
          </p:cNvSpPr>
          <p:nvPr/>
        </p:nvSpPr>
        <p:spPr bwMode="auto">
          <a:xfrm flipV="1">
            <a:off x="4932363" y="47339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3" name="AutoShape 77"/>
          <p:cNvSpPr>
            <a:spLocks noChangeArrowheads="1"/>
          </p:cNvSpPr>
          <p:nvPr/>
        </p:nvSpPr>
        <p:spPr bwMode="auto">
          <a:xfrm flipV="1">
            <a:off x="5337175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4" name="AutoShape 78"/>
          <p:cNvSpPr>
            <a:spLocks noChangeArrowheads="1"/>
          </p:cNvSpPr>
          <p:nvPr/>
        </p:nvSpPr>
        <p:spPr bwMode="auto">
          <a:xfrm flipV="1">
            <a:off x="5607050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5" name="AutoShape 79"/>
          <p:cNvSpPr>
            <a:spLocks noChangeArrowheads="1"/>
          </p:cNvSpPr>
          <p:nvPr/>
        </p:nvSpPr>
        <p:spPr bwMode="auto">
          <a:xfrm rot="-8865857">
            <a:off x="4660900" y="50942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6" name="AutoShape 80"/>
          <p:cNvSpPr>
            <a:spLocks noChangeArrowheads="1"/>
          </p:cNvSpPr>
          <p:nvPr/>
        </p:nvSpPr>
        <p:spPr bwMode="auto">
          <a:xfrm rot="8970287">
            <a:off x="5202238" y="50498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7" name="AutoShape 81"/>
          <p:cNvSpPr>
            <a:spLocks noChangeArrowheads="1"/>
          </p:cNvSpPr>
          <p:nvPr/>
        </p:nvSpPr>
        <p:spPr bwMode="auto">
          <a:xfrm rot="-1824277">
            <a:off x="5067300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88" name="Text Box 82"/>
          <p:cNvSpPr txBox="1">
            <a:spLocks noChangeArrowheads="1"/>
          </p:cNvSpPr>
          <p:nvPr/>
        </p:nvSpPr>
        <p:spPr bwMode="auto">
          <a:xfrm>
            <a:off x="2497138" y="3743325"/>
            <a:ext cx="952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chemeClr val="bg1"/>
                </a:solidFill>
              </a:rPr>
              <a:t>Cortisol</a:t>
            </a:r>
          </a:p>
        </p:txBody>
      </p:sp>
      <p:pic>
        <p:nvPicPr>
          <p:cNvPr id="44089" name="Picture 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2455863" y="3113088"/>
            <a:ext cx="990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90" name="Rectangle 84"/>
          <p:cNvSpPr>
            <a:spLocks noChangeArrowheads="1"/>
          </p:cNvSpPr>
          <p:nvPr/>
        </p:nvSpPr>
        <p:spPr bwMode="auto">
          <a:xfrm>
            <a:off x="2320925" y="3068638"/>
            <a:ext cx="541338" cy="2682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1" name="Rectangle 85"/>
          <p:cNvSpPr>
            <a:spLocks noChangeArrowheads="1"/>
          </p:cNvSpPr>
          <p:nvPr/>
        </p:nvSpPr>
        <p:spPr bwMode="auto">
          <a:xfrm>
            <a:off x="3086100" y="3429000"/>
            <a:ext cx="404813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2" name="Rectangle 86"/>
          <p:cNvSpPr>
            <a:spLocks noChangeArrowheads="1"/>
          </p:cNvSpPr>
          <p:nvPr/>
        </p:nvSpPr>
        <p:spPr bwMode="auto">
          <a:xfrm>
            <a:off x="3041650" y="3473450"/>
            <a:ext cx="90488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3" name="AutoShape 87"/>
          <p:cNvSpPr>
            <a:spLocks noChangeArrowheads="1"/>
          </p:cNvSpPr>
          <p:nvPr/>
        </p:nvSpPr>
        <p:spPr bwMode="auto">
          <a:xfrm>
            <a:off x="2636838" y="36544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4" name="AutoShape 88"/>
          <p:cNvSpPr>
            <a:spLocks noChangeArrowheads="1"/>
          </p:cNvSpPr>
          <p:nvPr/>
        </p:nvSpPr>
        <p:spPr bwMode="auto">
          <a:xfrm rot="-2254297">
            <a:off x="2365375" y="333851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5" name="AutoShape 89"/>
          <p:cNvSpPr>
            <a:spLocks noChangeArrowheads="1"/>
          </p:cNvSpPr>
          <p:nvPr/>
        </p:nvSpPr>
        <p:spPr bwMode="auto">
          <a:xfrm flipV="1">
            <a:off x="2636838" y="333851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6" name="AutoShape 90"/>
          <p:cNvSpPr>
            <a:spLocks noChangeArrowheads="1"/>
          </p:cNvSpPr>
          <p:nvPr/>
        </p:nvSpPr>
        <p:spPr bwMode="auto">
          <a:xfrm flipV="1">
            <a:off x="3041650" y="30686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7" name="AutoShape 91"/>
          <p:cNvSpPr>
            <a:spLocks noChangeArrowheads="1"/>
          </p:cNvSpPr>
          <p:nvPr/>
        </p:nvSpPr>
        <p:spPr bwMode="auto">
          <a:xfrm flipV="1">
            <a:off x="3311525" y="30686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8" name="AutoShape 92"/>
          <p:cNvSpPr>
            <a:spLocks noChangeArrowheads="1"/>
          </p:cNvSpPr>
          <p:nvPr/>
        </p:nvSpPr>
        <p:spPr bwMode="auto">
          <a:xfrm rot="-8865857">
            <a:off x="2365375" y="36988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99" name="AutoShape 93"/>
          <p:cNvSpPr>
            <a:spLocks noChangeArrowheads="1"/>
          </p:cNvSpPr>
          <p:nvPr/>
        </p:nvSpPr>
        <p:spPr bwMode="auto">
          <a:xfrm rot="8970287">
            <a:off x="2906713" y="36544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100" name="AutoShape 94"/>
          <p:cNvSpPr>
            <a:spLocks noChangeArrowheads="1"/>
          </p:cNvSpPr>
          <p:nvPr/>
        </p:nvSpPr>
        <p:spPr bwMode="auto">
          <a:xfrm rot="-1824277">
            <a:off x="2771775" y="30686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101" name="Line 95"/>
          <p:cNvSpPr>
            <a:spLocks noChangeShapeType="1"/>
          </p:cNvSpPr>
          <p:nvPr/>
        </p:nvSpPr>
        <p:spPr bwMode="auto">
          <a:xfrm flipH="1">
            <a:off x="1422400" y="3563938"/>
            <a:ext cx="944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28750" y="152400"/>
            <a:ext cx="7715250" cy="1143000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</a:rPr>
              <a:t>Plasma Transport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endParaRPr lang="en-US" b="1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b="1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Most hormone secreted into systemic circulation</a:t>
            </a:r>
          </a:p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Only exception- hypothalamus-releases into hypophyseal portal system (rich network of blood vessels that “bath” the anterior pituitary)</a:t>
            </a:r>
          </a:p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Allows a higher concentration of releasing factors from the hypothalamus reach pituitary cf. systemic circulation</a:t>
            </a:r>
          </a:p>
          <a:p>
            <a:endParaRPr lang="en-US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57375" y="0"/>
            <a:ext cx="6748463" cy="700088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</a:rPr>
              <a:t>Plasma Transport 1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Water soluble hormones eg protein/polypeptide hormones circulate freely  within the bloodstream</a:t>
            </a:r>
          </a:p>
          <a:p>
            <a:pPr>
              <a:lnSpc>
                <a:spcPct val="90000"/>
              </a:lnSpc>
            </a:pPr>
            <a:endParaRPr lang="en-US" sz="24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More insoluble eg. steroid and thyroid hormones are bound to plasma proteins or transport proteins</a:t>
            </a:r>
          </a:p>
          <a:p>
            <a:pPr>
              <a:lnSpc>
                <a:spcPct val="90000"/>
              </a:lnSpc>
            </a:pPr>
            <a:endParaRPr lang="en-US" sz="24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 Transport protein acts a reservoir so that bound hormone is in dynamic equilibrium with small amount of free hormone</a:t>
            </a:r>
          </a:p>
          <a:p>
            <a:pPr>
              <a:lnSpc>
                <a:spcPct val="90000"/>
              </a:lnSpc>
            </a:pPr>
            <a:endParaRPr lang="en-US" sz="24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Only free hormone is biologically active</a:t>
            </a:r>
          </a:p>
          <a:p>
            <a:pPr>
              <a:lnSpc>
                <a:spcPct val="90000"/>
              </a:lnSpc>
            </a:pPr>
            <a:endParaRPr lang="en-US" sz="24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These buffer hormones and serve to protect against rapid changes hormone concentration</a:t>
            </a:r>
          </a:p>
          <a:p>
            <a:pPr>
              <a:lnSpc>
                <a:spcPct val="90000"/>
              </a:lnSpc>
            </a:pPr>
            <a:endParaRPr lang="en-US" sz="24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4">
              <a:lnSpc>
                <a:spcPct val="90000"/>
              </a:lnSpc>
            </a:pPr>
            <a:endParaRPr lang="en-US" sz="28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</a:rPr>
              <a:t>Plasma Transport 2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</a:rPr>
              <a:t>Plasma proteins such as albumin are general transport molecules and have ability to non-selectively transport a variety of low molecular weight hormones</a:t>
            </a:r>
          </a:p>
          <a:p>
            <a:pPr>
              <a:lnSpc>
                <a:spcPct val="90000"/>
              </a:lnSpc>
            </a:pPr>
            <a:endParaRPr lang="en-US" sz="20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chemeClr val="tx1"/>
                </a:solidFill>
              </a:rPr>
              <a:t>Specific binding proteins have high affinity binding sites for specific hormones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1"/>
                </a:solidFill>
              </a:rPr>
              <a:t>–TBG (Thyriod  hormones)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1"/>
                </a:solidFill>
              </a:rPr>
              <a:t>-CBG (Cortisol)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1"/>
                </a:solidFill>
              </a:rPr>
              <a:t>-SHBG(Testosterone/Oestradiol)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chemeClr val="tx1"/>
                </a:solidFill>
              </a:rPr>
              <a:t>Important in interpretation of blood tests eg. Pregnancy and cortisol levels</a:t>
            </a:r>
          </a:p>
          <a:p>
            <a:pPr>
              <a:lnSpc>
                <a:spcPct val="90000"/>
              </a:lnSpc>
            </a:pPr>
            <a:endParaRPr lang="en-US" sz="20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chemeClr val="tx1"/>
                </a:solidFill>
              </a:rPr>
              <a:t>Binding of proteins effect  clearance rate form circulation-i.e. greater binding capacity, slower the clearance rate of the hormone. </a:t>
            </a:r>
          </a:p>
          <a:p>
            <a:pPr>
              <a:lnSpc>
                <a:spcPct val="90000"/>
              </a:lnSpc>
            </a:pPr>
            <a:endParaRPr lang="en-US" sz="20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0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6"/>
          <p:cNvSpPr txBox="1">
            <a:spLocks noChangeArrowheads="1"/>
          </p:cNvSpPr>
          <p:nvPr/>
        </p:nvSpPr>
        <p:spPr bwMode="auto">
          <a:xfrm>
            <a:off x="3208338" y="307975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/>
              <a:t>Hormone Transport</a:t>
            </a:r>
          </a:p>
        </p:txBody>
      </p:sp>
      <p:sp>
        <p:nvSpPr>
          <p:cNvPr id="48131" name="Rectangle 7"/>
          <p:cNvSpPr>
            <a:spLocks noChangeArrowheads="1"/>
          </p:cNvSpPr>
          <p:nvPr/>
        </p:nvSpPr>
        <p:spPr bwMode="auto">
          <a:xfrm>
            <a:off x="1601788" y="1854200"/>
            <a:ext cx="1800225" cy="4095750"/>
          </a:xfrm>
          <a:prstGeom prst="rect">
            <a:avLst/>
          </a:prstGeom>
          <a:solidFill>
            <a:srgbClr val="FF9999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32" name="Rectangle 8"/>
          <p:cNvSpPr>
            <a:spLocks noChangeArrowheads="1"/>
          </p:cNvSpPr>
          <p:nvPr/>
        </p:nvSpPr>
        <p:spPr bwMode="auto">
          <a:xfrm>
            <a:off x="5040313" y="1854200"/>
            <a:ext cx="1890712" cy="4095750"/>
          </a:xfrm>
          <a:prstGeom prst="rect">
            <a:avLst/>
          </a:prstGeom>
          <a:solidFill>
            <a:srgbClr val="FF9999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33" name="Line 9"/>
          <p:cNvSpPr>
            <a:spLocks noChangeShapeType="1"/>
          </p:cNvSpPr>
          <p:nvPr/>
        </p:nvSpPr>
        <p:spPr bwMode="auto">
          <a:xfrm>
            <a:off x="2546350" y="1538288"/>
            <a:ext cx="0" cy="76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4" name="Line 10"/>
          <p:cNvSpPr>
            <a:spLocks noChangeShapeType="1"/>
          </p:cNvSpPr>
          <p:nvPr/>
        </p:nvSpPr>
        <p:spPr bwMode="auto">
          <a:xfrm>
            <a:off x="6030913" y="1538288"/>
            <a:ext cx="0" cy="76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5" name="Text Box 11"/>
          <p:cNvSpPr txBox="1">
            <a:spLocks noChangeArrowheads="1"/>
          </p:cNvSpPr>
          <p:nvPr/>
        </p:nvSpPr>
        <p:spPr bwMode="auto">
          <a:xfrm>
            <a:off x="1223963" y="1133475"/>
            <a:ext cx="267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/>
              <a:t>Pituitary Corticotrophs</a:t>
            </a:r>
          </a:p>
        </p:txBody>
      </p:sp>
      <p:sp>
        <p:nvSpPr>
          <p:cNvPr id="48136" name="Oval 12"/>
          <p:cNvSpPr>
            <a:spLocks noChangeArrowheads="1"/>
          </p:cNvSpPr>
          <p:nvPr/>
        </p:nvSpPr>
        <p:spPr bwMode="auto">
          <a:xfrm rot="2443780" flipH="1">
            <a:off x="2357438" y="35179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37" name="Oval 13"/>
          <p:cNvSpPr>
            <a:spLocks noChangeArrowheads="1"/>
          </p:cNvSpPr>
          <p:nvPr/>
        </p:nvSpPr>
        <p:spPr bwMode="auto">
          <a:xfrm rot="2443780" flipH="1">
            <a:off x="2217738" y="347345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38" name="Oval 14"/>
          <p:cNvSpPr>
            <a:spLocks noChangeArrowheads="1"/>
          </p:cNvSpPr>
          <p:nvPr/>
        </p:nvSpPr>
        <p:spPr bwMode="auto">
          <a:xfrm rot="2443780" flipH="1">
            <a:off x="2816225" y="361315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39" name="Oval 15"/>
          <p:cNvSpPr>
            <a:spLocks noChangeArrowheads="1"/>
          </p:cNvSpPr>
          <p:nvPr/>
        </p:nvSpPr>
        <p:spPr bwMode="auto">
          <a:xfrm rot="2443780" flipH="1">
            <a:off x="2727325" y="3338513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0" name="Oval 16"/>
          <p:cNvSpPr>
            <a:spLocks noChangeArrowheads="1"/>
          </p:cNvSpPr>
          <p:nvPr/>
        </p:nvSpPr>
        <p:spPr bwMode="auto">
          <a:xfrm rot="2443780" flipH="1">
            <a:off x="2995613" y="356235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1" name="Oval 17"/>
          <p:cNvSpPr>
            <a:spLocks noChangeArrowheads="1"/>
          </p:cNvSpPr>
          <p:nvPr/>
        </p:nvSpPr>
        <p:spPr bwMode="auto">
          <a:xfrm rot="2443780" flipH="1">
            <a:off x="2501900" y="3884613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2" name="Oval 18"/>
          <p:cNvSpPr>
            <a:spLocks noChangeArrowheads="1"/>
          </p:cNvSpPr>
          <p:nvPr/>
        </p:nvSpPr>
        <p:spPr bwMode="auto">
          <a:xfrm rot="2443780" flipH="1">
            <a:off x="2987675" y="4056063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3" name="Oval 19"/>
          <p:cNvSpPr>
            <a:spLocks noChangeArrowheads="1"/>
          </p:cNvSpPr>
          <p:nvPr/>
        </p:nvSpPr>
        <p:spPr bwMode="auto">
          <a:xfrm rot="2443780" flipH="1">
            <a:off x="2755900" y="4011613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4" name="Oval 20"/>
          <p:cNvSpPr>
            <a:spLocks noChangeArrowheads="1"/>
          </p:cNvSpPr>
          <p:nvPr/>
        </p:nvSpPr>
        <p:spPr bwMode="auto">
          <a:xfrm rot="2443780" flipH="1">
            <a:off x="2725738" y="4333875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5" name="Oval 21"/>
          <p:cNvSpPr>
            <a:spLocks noChangeArrowheads="1"/>
          </p:cNvSpPr>
          <p:nvPr/>
        </p:nvSpPr>
        <p:spPr bwMode="auto">
          <a:xfrm rot="2443780" flipH="1">
            <a:off x="2546350" y="4289425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6" name="Oval 22"/>
          <p:cNvSpPr>
            <a:spLocks noChangeArrowheads="1"/>
          </p:cNvSpPr>
          <p:nvPr/>
        </p:nvSpPr>
        <p:spPr bwMode="auto">
          <a:xfrm rot="2443780" flipH="1">
            <a:off x="2274888" y="4513263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7" name="Oval 23"/>
          <p:cNvSpPr>
            <a:spLocks noChangeArrowheads="1"/>
          </p:cNvSpPr>
          <p:nvPr/>
        </p:nvSpPr>
        <p:spPr bwMode="auto">
          <a:xfrm rot="2443780" flipH="1">
            <a:off x="2185988" y="437038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8" name="Text Box 24"/>
          <p:cNvSpPr txBox="1">
            <a:spLocks noChangeArrowheads="1"/>
          </p:cNvSpPr>
          <p:nvPr/>
        </p:nvSpPr>
        <p:spPr bwMode="auto">
          <a:xfrm>
            <a:off x="4797425" y="1133475"/>
            <a:ext cx="255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/>
              <a:t>Adrenal Cortical Cells</a:t>
            </a:r>
          </a:p>
        </p:txBody>
      </p:sp>
      <p:grpSp>
        <p:nvGrpSpPr>
          <p:cNvPr id="48149" name="Group 42"/>
          <p:cNvGrpSpPr>
            <a:grpSpLocks/>
          </p:cNvGrpSpPr>
          <p:nvPr/>
        </p:nvGrpSpPr>
        <p:grpSpPr bwMode="auto">
          <a:xfrm>
            <a:off x="5310188" y="2619375"/>
            <a:ext cx="587375" cy="450850"/>
            <a:chOff x="2766" y="2046"/>
            <a:chExt cx="370" cy="284"/>
          </a:xfrm>
        </p:grpSpPr>
        <p:pic>
          <p:nvPicPr>
            <p:cNvPr id="48203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204" name="Rectangle 40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205" name="Rectangle 41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8150" name="Group 43"/>
          <p:cNvGrpSpPr>
            <a:grpSpLocks/>
          </p:cNvGrpSpPr>
          <p:nvPr/>
        </p:nvGrpSpPr>
        <p:grpSpPr bwMode="auto">
          <a:xfrm>
            <a:off x="5219700" y="3382963"/>
            <a:ext cx="587375" cy="450850"/>
            <a:chOff x="2766" y="2046"/>
            <a:chExt cx="370" cy="284"/>
          </a:xfrm>
        </p:grpSpPr>
        <p:pic>
          <p:nvPicPr>
            <p:cNvPr id="48200" name="Picture 4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201" name="Rectangle 45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202" name="Rectangle 46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8151" name="Group 47"/>
          <p:cNvGrpSpPr>
            <a:grpSpLocks/>
          </p:cNvGrpSpPr>
          <p:nvPr/>
        </p:nvGrpSpPr>
        <p:grpSpPr bwMode="auto">
          <a:xfrm>
            <a:off x="6210300" y="2528888"/>
            <a:ext cx="587375" cy="450850"/>
            <a:chOff x="2766" y="2046"/>
            <a:chExt cx="370" cy="284"/>
          </a:xfrm>
        </p:grpSpPr>
        <p:pic>
          <p:nvPicPr>
            <p:cNvPr id="48197" name="Picture 4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98" name="Rectangle 49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99" name="Rectangle 50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8152" name="Group 51"/>
          <p:cNvGrpSpPr>
            <a:grpSpLocks/>
          </p:cNvGrpSpPr>
          <p:nvPr/>
        </p:nvGrpSpPr>
        <p:grpSpPr bwMode="auto">
          <a:xfrm>
            <a:off x="6073775" y="3922713"/>
            <a:ext cx="587375" cy="450850"/>
            <a:chOff x="2766" y="2046"/>
            <a:chExt cx="370" cy="284"/>
          </a:xfrm>
        </p:grpSpPr>
        <p:pic>
          <p:nvPicPr>
            <p:cNvPr id="48194" name="Picture 5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95" name="Rectangle 53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96" name="Rectangle 54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8153" name="Group 55"/>
          <p:cNvGrpSpPr>
            <a:grpSpLocks/>
          </p:cNvGrpSpPr>
          <p:nvPr/>
        </p:nvGrpSpPr>
        <p:grpSpPr bwMode="auto">
          <a:xfrm>
            <a:off x="6161088" y="3384550"/>
            <a:ext cx="587375" cy="450850"/>
            <a:chOff x="2766" y="2046"/>
            <a:chExt cx="370" cy="284"/>
          </a:xfrm>
        </p:grpSpPr>
        <p:pic>
          <p:nvPicPr>
            <p:cNvPr id="48191" name="Picture 5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92" name="Rectangle 57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93" name="Rectangle 58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8154" name="Group 59"/>
          <p:cNvGrpSpPr>
            <a:grpSpLocks/>
          </p:cNvGrpSpPr>
          <p:nvPr/>
        </p:nvGrpSpPr>
        <p:grpSpPr bwMode="auto">
          <a:xfrm>
            <a:off x="5535613" y="5408613"/>
            <a:ext cx="587375" cy="450850"/>
            <a:chOff x="2766" y="2046"/>
            <a:chExt cx="370" cy="284"/>
          </a:xfrm>
        </p:grpSpPr>
        <p:pic>
          <p:nvPicPr>
            <p:cNvPr id="48188" name="Picture 6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89" name="Rectangle 61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90" name="Rectangle 62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8155" name="Group 63"/>
          <p:cNvGrpSpPr>
            <a:grpSpLocks/>
          </p:cNvGrpSpPr>
          <p:nvPr/>
        </p:nvGrpSpPr>
        <p:grpSpPr bwMode="auto">
          <a:xfrm>
            <a:off x="6165850" y="4959350"/>
            <a:ext cx="587375" cy="450850"/>
            <a:chOff x="2766" y="2046"/>
            <a:chExt cx="370" cy="284"/>
          </a:xfrm>
        </p:grpSpPr>
        <p:pic>
          <p:nvPicPr>
            <p:cNvPr id="48185" name="Picture 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86" name="Rectangle 65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87" name="Rectangle 66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8156" name="Group 67"/>
          <p:cNvGrpSpPr>
            <a:grpSpLocks/>
          </p:cNvGrpSpPr>
          <p:nvPr/>
        </p:nvGrpSpPr>
        <p:grpSpPr bwMode="auto">
          <a:xfrm>
            <a:off x="5219700" y="4284663"/>
            <a:ext cx="587375" cy="450850"/>
            <a:chOff x="2766" y="2046"/>
            <a:chExt cx="370" cy="284"/>
          </a:xfrm>
        </p:grpSpPr>
        <p:pic>
          <p:nvPicPr>
            <p:cNvPr id="48182" name="Picture 6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83" name="Rectangle 69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84" name="Rectangle 70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8157" name="Group 71"/>
          <p:cNvGrpSpPr>
            <a:grpSpLocks/>
          </p:cNvGrpSpPr>
          <p:nvPr/>
        </p:nvGrpSpPr>
        <p:grpSpPr bwMode="auto">
          <a:xfrm>
            <a:off x="5399088" y="4822825"/>
            <a:ext cx="587375" cy="450850"/>
            <a:chOff x="2766" y="2046"/>
            <a:chExt cx="370" cy="284"/>
          </a:xfrm>
        </p:grpSpPr>
        <p:pic>
          <p:nvPicPr>
            <p:cNvPr id="48179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80" name="Rectangle 73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81" name="Rectangle 74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8158" name="Oval 75"/>
          <p:cNvSpPr>
            <a:spLocks noChangeArrowheads="1"/>
          </p:cNvSpPr>
          <p:nvPr/>
        </p:nvSpPr>
        <p:spPr bwMode="auto">
          <a:xfrm>
            <a:off x="5489575" y="2573338"/>
            <a:ext cx="90488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59" name="Oval 76"/>
          <p:cNvSpPr>
            <a:spLocks noChangeArrowheads="1"/>
          </p:cNvSpPr>
          <p:nvPr/>
        </p:nvSpPr>
        <p:spPr bwMode="auto">
          <a:xfrm>
            <a:off x="6435725" y="2484438"/>
            <a:ext cx="90488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0" name="Oval 77"/>
          <p:cNvSpPr>
            <a:spLocks noChangeArrowheads="1"/>
          </p:cNvSpPr>
          <p:nvPr/>
        </p:nvSpPr>
        <p:spPr bwMode="auto">
          <a:xfrm>
            <a:off x="5535613" y="3294063"/>
            <a:ext cx="90487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1" name="Oval 78"/>
          <p:cNvSpPr>
            <a:spLocks noChangeArrowheads="1"/>
          </p:cNvSpPr>
          <p:nvPr/>
        </p:nvSpPr>
        <p:spPr bwMode="auto">
          <a:xfrm>
            <a:off x="6343650" y="3878263"/>
            <a:ext cx="88900" cy="5857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2" name="Oval 79"/>
          <p:cNvSpPr>
            <a:spLocks noChangeArrowheads="1"/>
          </p:cNvSpPr>
          <p:nvPr/>
        </p:nvSpPr>
        <p:spPr bwMode="auto">
          <a:xfrm>
            <a:off x="5219700" y="2033588"/>
            <a:ext cx="88900" cy="5857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3" name="Oval 80"/>
          <p:cNvSpPr>
            <a:spLocks noChangeArrowheads="1"/>
          </p:cNvSpPr>
          <p:nvPr/>
        </p:nvSpPr>
        <p:spPr bwMode="auto">
          <a:xfrm>
            <a:off x="5399088" y="4238625"/>
            <a:ext cx="88900" cy="5857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4" name="Oval 81"/>
          <p:cNvSpPr>
            <a:spLocks noChangeArrowheads="1"/>
          </p:cNvSpPr>
          <p:nvPr/>
        </p:nvSpPr>
        <p:spPr bwMode="auto">
          <a:xfrm>
            <a:off x="5670550" y="4733925"/>
            <a:ext cx="88900" cy="5857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5" name="Oval 82"/>
          <p:cNvSpPr>
            <a:spLocks noChangeArrowheads="1"/>
          </p:cNvSpPr>
          <p:nvPr/>
        </p:nvSpPr>
        <p:spPr bwMode="auto">
          <a:xfrm>
            <a:off x="6389688" y="4914900"/>
            <a:ext cx="88900" cy="5857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6" name="Oval 83"/>
          <p:cNvSpPr>
            <a:spLocks noChangeArrowheads="1"/>
          </p:cNvSpPr>
          <p:nvPr/>
        </p:nvSpPr>
        <p:spPr bwMode="auto">
          <a:xfrm>
            <a:off x="6615113" y="1898650"/>
            <a:ext cx="88900" cy="5857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7" name="Oval 84"/>
          <p:cNvSpPr>
            <a:spLocks noChangeArrowheads="1"/>
          </p:cNvSpPr>
          <p:nvPr/>
        </p:nvSpPr>
        <p:spPr bwMode="auto">
          <a:xfrm>
            <a:off x="5219700" y="5229225"/>
            <a:ext cx="88900" cy="5857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8" name="Oval 85"/>
          <p:cNvSpPr>
            <a:spLocks noChangeArrowheads="1"/>
          </p:cNvSpPr>
          <p:nvPr/>
        </p:nvSpPr>
        <p:spPr bwMode="auto">
          <a:xfrm>
            <a:off x="6704013" y="4329113"/>
            <a:ext cx="88900" cy="5857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69" name="Oval 86"/>
          <p:cNvSpPr>
            <a:spLocks noChangeArrowheads="1"/>
          </p:cNvSpPr>
          <p:nvPr/>
        </p:nvSpPr>
        <p:spPr bwMode="auto">
          <a:xfrm>
            <a:off x="6434138" y="3294063"/>
            <a:ext cx="88900" cy="5857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70" name="Oval 87"/>
          <p:cNvSpPr>
            <a:spLocks noChangeArrowheads="1"/>
          </p:cNvSpPr>
          <p:nvPr/>
        </p:nvSpPr>
        <p:spPr bwMode="auto">
          <a:xfrm>
            <a:off x="6705600" y="5273675"/>
            <a:ext cx="88900" cy="5857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71" name="Line 88"/>
          <p:cNvSpPr>
            <a:spLocks noChangeShapeType="1"/>
          </p:cNvSpPr>
          <p:nvPr/>
        </p:nvSpPr>
        <p:spPr bwMode="auto">
          <a:xfrm rot="10800000">
            <a:off x="6526213" y="3024188"/>
            <a:ext cx="103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2" name="Text Box 89"/>
          <p:cNvSpPr txBox="1">
            <a:spLocks noChangeArrowheads="1"/>
          </p:cNvSpPr>
          <p:nvPr/>
        </p:nvSpPr>
        <p:spPr bwMode="auto">
          <a:xfrm>
            <a:off x="7586663" y="2843213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/>
              <a:t>CBG</a:t>
            </a:r>
          </a:p>
        </p:txBody>
      </p:sp>
      <p:sp>
        <p:nvSpPr>
          <p:cNvPr id="48173" name="Line 90"/>
          <p:cNvSpPr>
            <a:spLocks noChangeShapeType="1"/>
          </p:cNvSpPr>
          <p:nvPr/>
        </p:nvSpPr>
        <p:spPr bwMode="auto">
          <a:xfrm rot="10800000">
            <a:off x="6777038" y="3519488"/>
            <a:ext cx="103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4" name="Text Box 91"/>
          <p:cNvSpPr txBox="1">
            <a:spLocks noChangeArrowheads="1"/>
          </p:cNvSpPr>
          <p:nvPr/>
        </p:nvSpPr>
        <p:spPr bwMode="auto">
          <a:xfrm>
            <a:off x="7875588" y="3332163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/>
              <a:t>Cortisol</a:t>
            </a:r>
          </a:p>
        </p:txBody>
      </p:sp>
      <p:sp>
        <p:nvSpPr>
          <p:cNvPr id="48175" name="Line 92"/>
          <p:cNvSpPr>
            <a:spLocks noChangeShapeType="1"/>
          </p:cNvSpPr>
          <p:nvPr/>
        </p:nvSpPr>
        <p:spPr bwMode="auto">
          <a:xfrm rot="10800000">
            <a:off x="6821488" y="4419600"/>
            <a:ext cx="103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6" name="Text Box 93"/>
          <p:cNvSpPr txBox="1">
            <a:spLocks noChangeArrowheads="1"/>
          </p:cNvSpPr>
          <p:nvPr/>
        </p:nvSpPr>
        <p:spPr bwMode="auto">
          <a:xfrm>
            <a:off x="7902575" y="423227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/>
              <a:t>Albumin</a:t>
            </a:r>
          </a:p>
        </p:txBody>
      </p:sp>
      <p:sp>
        <p:nvSpPr>
          <p:cNvPr id="48177" name="Text Box 97"/>
          <p:cNvSpPr txBox="1">
            <a:spLocks noChangeArrowheads="1"/>
          </p:cNvSpPr>
          <p:nvPr/>
        </p:nvSpPr>
        <p:spPr bwMode="auto">
          <a:xfrm>
            <a:off x="161925" y="3338513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/>
              <a:t>ACTH</a:t>
            </a:r>
          </a:p>
        </p:txBody>
      </p:sp>
      <p:sp>
        <p:nvSpPr>
          <p:cNvPr id="48178" name="Line 98"/>
          <p:cNvSpPr>
            <a:spLocks noChangeShapeType="1"/>
          </p:cNvSpPr>
          <p:nvPr/>
        </p:nvSpPr>
        <p:spPr bwMode="auto">
          <a:xfrm rot="10800000" flipH="1">
            <a:off x="1016000" y="3519488"/>
            <a:ext cx="103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522288" y="1503363"/>
            <a:ext cx="82645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/>
              <a:t>Hormone + Plasma Protein	</a:t>
            </a:r>
            <a:r>
              <a:rPr lang="en-GB" sz="2400" dirty="0" err="1"/>
              <a:t>Protein</a:t>
            </a:r>
            <a:r>
              <a:rPr lang="en-GB" sz="2400" dirty="0"/>
              <a:t> Bound Hormone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endParaRPr lang="en-GB" sz="2400" dirty="0"/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Bound and free hormone are in Dynamic equilibrium</a:t>
            </a:r>
          </a:p>
          <a:p>
            <a:pPr>
              <a:defRPr/>
            </a:pPr>
            <a:r>
              <a:rPr lang="en-GB" sz="2400" dirty="0"/>
              <a:t>	-Changes in Plasma protein or free hormone 		followed by adjustments of secretion rates of the 	hormone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/>
              <a:t>	-Ensures that free hormone available to the tissues 	remains constant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49155" name="Line 5"/>
          <p:cNvSpPr>
            <a:spLocks noChangeShapeType="1"/>
          </p:cNvSpPr>
          <p:nvPr/>
        </p:nvSpPr>
        <p:spPr bwMode="auto">
          <a:xfrm>
            <a:off x="4437063" y="1673225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56" name="Line 6"/>
          <p:cNvSpPr>
            <a:spLocks noChangeShapeType="1"/>
          </p:cNvSpPr>
          <p:nvPr/>
        </p:nvSpPr>
        <p:spPr bwMode="auto">
          <a:xfrm flipH="1">
            <a:off x="4391025" y="1801813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3208338" y="307975"/>
            <a:ext cx="302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2">
                    <a:lumMod val="75000"/>
                  </a:schemeClr>
                </a:solidFill>
              </a:rPr>
              <a:t>Hormone Transport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522288" y="1503363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Hormone + Plasma Protein	Protein Bound Hormone</a:t>
            </a:r>
            <a:endParaRPr lang="en-US" sz="2400"/>
          </a:p>
        </p:txBody>
      </p:sp>
      <p:sp>
        <p:nvSpPr>
          <p:cNvPr id="50179" name="Line 5"/>
          <p:cNvSpPr>
            <a:spLocks noChangeShapeType="1"/>
          </p:cNvSpPr>
          <p:nvPr/>
        </p:nvSpPr>
        <p:spPr bwMode="auto">
          <a:xfrm>
            <a:off x="4437063" y="1673225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0" name="Line 6"/>
          <p:cNvSpPr>
            <a:spLocks noChangeShapeType="1"/>
          </p:cNvSpPr>
          <p:nvPr/>
        </p:nvSpPr>
        <p:spPr bwMode="auto">
          <a:xfrm flipH="1">
            <a:off x="4391025" y="1801813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3208338" y="307975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/>
              <a:t>Hormone Transport</a:t>
            </a: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522288" y="2746375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Hormone + Plasma Protein	Protein Bound Hormone</a:t>
            </a:r>
            <a:endParaRPr lang="en-US" sz="2400"/>
          </a:p>
        </p:txBody>
      </p:sp>
      <p:sp>
        <p:nvSpPr>
          <p:cNvPr id="50183" name="Line 9"/>
          <p:cNvSpPr>
            <a:spLocks noChangeShapeType="1"/>
          </p:cNvSpPr>
          <p:nvPr/>
        </p:nvSpPr>
        <p:spPr bwMode="auto">
          <a:xfrm>
            <a:off x="4437063" y="2916238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4" name="Line 10"/>
          <p:cNvSpPr>
            <a:spLocks noChangeShapeType="1"/>
          </p:cNvSpPr>
          <p:nvPr/>
        </p:nvSpPr>
        <p:spPr bwMode="auto">
          <a:xfrm flipH="1">
            <a:off x="4391025" y="3044825"/>
            <a:ext cx="6302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5" name="Oval 12"/>
          <p:cNvSpPr>
            <a:spLocks noChangeArrowheads="1"/>
          </p:cNvSpPr>
          <p:nvPr/>
        </p:nvSpPr>
        <p:spPr bwMode="auto">
          <a:xfrm>
            <a:off x="296863" y="2663825"/>
            <a:ext cx="1754187" cy="1439863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6" name="Line 13"/>
          <p:cNvSpPr>
            <a:spLocks noChangeShapeType="1"/>
          </p:cNvSpPr>
          <p:nvPr/>
        </p:nvSpPr>
        <p:spPr bwMode="auto">
          <a:xfrm>
            <a:off x="1196975" y="3203575"/>
            <a:ext cx="0" cy="6302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9"/>
          <p:cNvSpPr>
            <a:spLocks noChangeArrowheads="1"/>
          </p:cNvSpPr>
          <p:nvPr/>
        </p:nvSpPr>
        <p:spPr bwMode="auto">
          <a:xfrm>
            <a:off x="522288" y="1503363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Hormone + Plasma Protein	Protein Bound Hormone</a:t>
            </a:r>
            <a:endParaRPr lang="en-US" sz="2400"/>
          </a:p>
        </p:txBody>
      </p:sp>
      <p:sp>
        <p:nvSpPr>
          <p:cNvPr id="51203" name="Line 10"/>
          <p:cNvSpPr>
            <a:spLocks noChangeShapeType="1"/>
          </p:cNvSpPr>
          <p:nvPr/>
        </p:nvSpPr>
        <p:spPr bwMode="auto">
          <a:xfrm>
            <a:off x="4437063" y="1673225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4" name="Line 11"/>
          <p:cNvSpPr>
            <a:spLocks noChangeShapeType="1"/>
          </p:cNvSpPr>
          <p:nvPr/>
        </p:nvSpPr>
        <p:spPr bwMode="auto">
          <a:xfrm flipH="1">
            <a:off x="4391025" y="1801813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5" name="Text Box 12"/>
          <p:cNvSpPr txBox="1">
            <a:spLocks noChangeArrowheads="1"/>
          </p:cNvSpPr>
          <p:nvPr/>
        </p:nvSpPr>
        <p:spPr bwMode="auto">
          <a:xfrm>
            <a:off x="3208338" y="307975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/>
              <a:t>Hormone Transport</a:t>
            </a:r>
          </a:p>
        </p:txBody>
      </p:sp>
      <p:sp>
        <p:nvSpPr>
          <p:cNvPr id="51206" name="Rectangle 13"/>
          <p:cNvSpPr>
            <a:spLocks noChangeArrowheads="1"/>
          </p:cNvSpPr>
          <p:nvPr/>
        </p:nvSpPr>
        <p:spPr bwMode="auto">
          <a:xfrm>
            <a:off x="522288" y="2746375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Hormone + Plasma Protein	Protein Bound Hormone</a:t>
            </a:r>
            <a:endParaRPr lang="en-US" sz="2400"/>
          </a:p>
        </p:txBody>
      </p:sp>
      <p:sp>
        <p:nvSpPr>
          <p:cNvPr id="51207" name="Line 14"/>
          <p:cNvSpPr>
            <a:spLocks noChangeShapeType="1"/>
          </p:cNvSpPr>
          <p:nvPr/>
        </p:nvSpPr>
        <p:spPr bwMode="auto">
          <a:xfrm>
            <a:off x="4437063" y="2916238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8" name="Line 15"/>
          <p:cNvSpPr>
            <a:spLocks noChangeShapeType="1"/>
          </p:cNvSpPr>
          <p:nvPr/>
        </p:nvSpPr>
        <p:spPr bwMode="auto">
          <a:xfrm flipH="1">
            <a:off x="4391025" y="3044825"/>
            <a:ext cx="630238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9" name="Oval 16"/>
          <p:cNvSpPr>
            <a:spLocks noChangeArrowheads="1"/>
          </p:cNvSpPr>
          <p:nvPr/>
        </p:nvSpPr>
        <p:spPr bwMode="auto">
          <a:xfrm>
            <a:off x="142875" y="2214563"/>
            <a:ext cx="1754188" cy="1439862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10" name="Line 17"/>
          <p:cNvSpPr>
            <a:spLocks noChangeShapeType="1"/>
          </p:cNvSpPr>
          <p:nvPr/>
        </p:nvSpPr>
        <p:spPr bwMode="auto">
          <a:xfrm>
            <a:off x="500063" y="2643188"/>
            <a:ext cx="0" cy="630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1" name="Rectangle 18"/>
          <p:cNvSpPr>
            <a:spLocks noChangeArrowheads="1"/>
          </p:cNvSpPr>
          <p:nvPr/>
        </p:nvSpPr>
        <p:spPr bwMode="auto">
          <a:xfrm>
            <a:off x="522288" y="4946650"/>
            <a:ext cx="638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Endocrine cell </a:t>
            </a:r>
            <a:r>
              <a:rPr lang="en-GB" sz="2400">
                <a:sym typeface="Symbol" pitchFamily="18" charset="2"/>
              </a:rPr>
              <a:t> hormone synthesis &amp; release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3"/>
          <p:cNvSpPr>
            <a:spLocks noChangeArrowheads="1"/>
          </p:cNvSpPr>
          <p:nvPr/>
        </p:nvSpPr>
        <p:spPr bwMode="auto">
          <a:xfrm>
            <a:off x="522288" y="2746375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Hormone + Plasma Protein	Protein Bound Hormone</a:t>
            </a:r>
            <a:endParaRPr lang="en-US" sz="2400"/>
          </a:p>
        </p:txBody>
      </p:sp>
      <p:sp>
        <p:nvSpPr>
          <p:cNvPr id="52227" name="Line 14"/>
          <p:cNvSpPr>
            <a:spLocks noChangeShapeType="1"/>
          </p:cNvSpPr>
          <p:nvPr/>
        </p:nvSpPr>
        <p:spPr bwMode="auto">
          <a:xfrm>
            <a:off x="4437063" y="2916238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28" name="Oval 16"/>
          <p:cNvSpPr>
            <a:spLocks noChangeArrowheads="1"/>
          </p:cNvSpPr>
          <p:nvPr/>
        </p:nvSpPr>
        <p:spPr bwMode="auto">
          <a:xfrm>
            <a:off x="1785938" y="2357438"/>
            <a:ext cx="2341562" cy="16637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29" name="Line 17"/>
          <p:cNvSpPr>
            <a:spLocks noChangeShapeType="1"/>
          </p:cNvSpPr>
          <p:nvPr/>
        </p:nvSpPr>
        <p:spPr bwMode="auto">
          <a:xfrm rot="10800000" flipH="1">
            <a:off x="2143125" y="2643188"/>
            <a:ext cx="0" cy="630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0" name="Line 19"/>
          <p:cNvSpPr>
            <a:spLocks noChangeShapeType="1"/>
          </p:cNvSpPr>
          <p:nvPr/>
        </p:nvSpPr>
        <p:spPr bwMode="auto">
          <a:xfrm flipH="1">
            <a:off x="4392613" y="3024188"/>
            <a:ext cx="63023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1" name="Rectangle 4"/>
          <p:cNvSpPr>
            <a:spLocks noChangeArrowheads="1"/>
          </p:cNvSpPr>
          <p:nvPr/>
        </p:nvSpPr>
        <p:spPr bwMode="auto">
          <a:xfrm>
            <a:off x="522288" y="1503363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Hormone + Plasma Protein	Protein Bound Hormone</a:t>
            </a:r>
            <a:endParaRPr lang="en-US" sz="2400"/>
          </a:p>
        </p:txBody>
      </p:sp>
      <p:sp>
        <p:nvSpPr>
          <p:cNvPr id="52232" name="Line 5"/>
          <p:cNvSpPr>
            <a:spLocks noChangeShapeType="1"/>
          </p:cNvSpPr>
          <p:nvPr/>
        </p:nvSpPr>
        <p:spPr bwMode="auto">
          <a:xfrm>
            <a:off x="4437063" y="1673225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3" name="Line 6"/>
          <p:cNvSpPr>
            <a:spLocks noChangeShapeType="1"/>
          </p:cNvSpPr>
          <p:nvPr/>
        </p:nvSpPr>
        <p:spPr bwMode="auto">
          <a:xfrm flipH="1">
            <a:off x="4391025" y="1801813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3208338" y="307975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/>
              <a:t>Hormone Transport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7010400" cy="12954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GB" b="1" i="1" dirty="0" smtClean="0">
                <a:solidFill>
                  <a:schemeClr val="bg2">
                    <a:lumMod val="75000"/>
                  </a:schemeClr>
                </a:solidFill>
              </a:rPr>
              <a:t>SOME DEFINITIONS</a:t>
            </a:r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9144000" cy="4572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ENDOCRINE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GLAND</a:t>
            </a:r>
            <a:r>
              <a:rPr lang="en-GB" dirty="0" smtClean="0"/>
              <a:t>: A group of cells which secrete “messenger” molecules directly into the bloodstream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ENDOCRINOLOGY</a:t>
            </a:r>
            <a:r>
              <a:rPr lang="en-GB" dirty="0" smtClean="0"/>
              <a:t>: Study of endocrine glands and their secretions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HORMONE</a:t>
            </a:r>
            <a:r>
              <a:rPr lang="en-GB" dirty="0" smtClean="0"/>
              <a:t>: The bioactive  chemical “messenger” molecule secreted by an endocrine gland  (in general ) into the blood  to be transported to  target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522288" y="2746375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Hormone + Plasma Protein	Protein Bound Hormone</a:t>
            </a:r>
            <a:endParaRPr lang="en-US" sz="2400"/>
          </a:p>
        </p:txBody>
      </p:sp>
      <p:sp>
        <p:nvSpPr>
          <p:cNvPr id="53251" name="Line 5"/>
          <p:cNvSpPr>
            <a:spLocks noChangeShapeType="1"/>
          </p:cNvSpPr>
          <p:nvPr/>
        </p:nvSpPr>
        <p:spPr bwMode="auto">
          <a:xfrm>
            <a:off x="4437063" y="2916238"/>
            <a:ext cx="630237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2" name="Oval 6"/>
          <p:cNvSpPr>
            <a:spLocks noChangeArrowheads="1"/>
          </p:cNvSpPr>
          <p:nvPr/>
        </p:nvSpPr>
        <p:spPr bwMode="auto">
          <a:xfrm>
            <a:off x="1928813" y="2286000"/>
            <a:ext cx="2341562" cy="16637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3" name="Line 7"/>
          <p:cNvSpPr>
            <a:spLocks noChangeShapeType="1"/>
          </p:cNvSpPr>
          <p:nvPr/>
        </p:nvSpPr>
        <p:spPr bwMode="auto">
          <a:xfrm rot="10800000" flipH="1">
            <a:off x="2214563" y="2571750"/>
            <a:ext cx="0" cy="6302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4" name="Line 8"/>
          <p:cNvSpPr>
            <a:spLocks noChangeShapeType="1"/>
          </p:cNvSpPr>
          <p:nvPr/>
        </p:nvSpPr>
        <p:spPr bwMode="auto">
          <a:xfrm flipH="1">
            <a:off x="4392613" y="3024188"/>
            <a:ext cx="63023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522288" y="1503363"/>
            <a:ext cx="802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Hormone + Plasma Protein	Protein Bound Hormone</a:t>
            </a:r>
            <a:endParaRPr lang="en-US" sz="2400"/>
          </a:p>
        </p:txBody>
      </p:sp>
      <p:sp>
        <p:nvSpPr>
          <p:cNvPr id="53256" name="Line 10"/>
          <p:cNvSpPr>
            <a:spLocks noChangeShapeType="1"/>
          </p:cNvSpPr>
          <p:nvPr/>
        </p:nvSpPr>
        <p:spPr bwMode="auto">
          <a:xfrm>
            <a:off x="4437063" y="1673225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7" name="Line 11"/>
          <p:cNvSpPr>
            <a:spLocks noChangeShapeType="1"/>
          </p:cNvSpPr>
          <p:nvPr/>
        </p:nvSpPr>
        <p:spPr bwMode="auto">
          <a:xfrm flipH="1">
            <a:off x="4391025" y="1801813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4" name="Text Box 12"/>
          <p:cNvSpPr txBox="1">
            <a:spLocks noChangeArrowheads="1"/>
          </p:cNvSpPr>
          <p:nvPr/>
        </p:nvSpPr>
        <p:spPr bwMode="auto">
          <a:xfrm>
            <a:off x="3208338" y="307975"/>
            <a:ext cx="302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2">
                    <a:lumMod val="50000"/>
                  </a:schemeClr>
                </a:solidFill>
              </a:rPr>
              <a:t>Hormone Transport</a:t>
            </a:r>
          </a:p>
        </p:txBody>
      </p:sp>
      <p:sp>
        <p:nvSpPr>
          <p:cNvPr id="53259" name="Rectangle 13"/>
          <p:cNvSpPr>
            <a:spLocks noChangeArrowheads="1"/>
          </p:cNvSpPr>
          <p:nvPr/>
        </p:nvSpPr>
        <p:spPr bwMode="auto">
          <a:xfrm>
            <a:off x="0" y="4946650"/>
            <a:ext cx="9077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400"/>
              <a:t>Endocrine cell </a:t>
            </a:r>
            <a:r>
              <a:rPr lang="en-GB" sz="2400">
                <a:sym typeface="Symbol" pitchFamily="18" charset="2"/>
              </a:rPr>
              <a:t> hormone synthesis &amp; release</a:t>
            </a:r>
          </a:p>
          <a:p>
            <a:endParaRPr lang="en-GB" sz="2400">
              <a:sym typeface="Symbol" pitchFamily="18" charset="2"/>
            </a:endParaRPr>
          </a:p>
          <a:p>
            <a:r>
              <a:rPr lang="en-GB" sz="2400">
                <a:sym typeface="Symbol" pitchFamily="18" charset="2"/>
              </a:rPr>
              <a:t>Eg Pregnancy-increases CBG levels &amp; therefore cortisol levels rise to ensure constant level of free hormone available to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2500313" y="0"/>
            <a:ext cx="4029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FF00"/>
                </a:solidFill>
              </a:rPr>
              <a:t>Hormone   Metabolism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42875" y="571500"/>
            <a:ext cx="8715375" cy="1064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Binding of hormones to carrier proteins profound effect on clearance of hormones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Greater binding capacity of specific hormone slower clearance rate of hormone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For example, T4 which is tightly bound to the carrier protein has a much slower clearance than ones that are less tightly bound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Only small proportion of the hormone is removed  from the circulation by the target tissue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This interaction with target tissue receptor leads to intracellular degradation of  the hormone by internalization of the hormone receptor complex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Majority of hormone removed by liver or kidney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This process includes enzymatic degradation i.e. hydrolysis, oxidation, </a:t>
            </a:r>
            <a:r>
              <a:rPr lang="en-GB" sz="2000" b="1" dirty="0" err="1"/>
              <a:t>methylation</a:t>
            </a:r>
            <a:r>
              <a:rPr lang="en-GB" sz="2000" b="1" dirty="0"/>
              <a:t>, </a:t>
            </a:r>
            <a:r>
              <a:rPr lang="en-GB" sz="2000" b="1" dirty="0" err="1"/>
              <a:t>decarboxylation</a:t>
            </a: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endParaRPr lang="en-GB" dirty="0">
              <a:solidFill>
                <a:schemeClr val="accent3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endParaRPr lang="en-GB" dirty="0">
              <a:solidFill>
                <a:schemeClr val="accent3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endParaRPr lang="en-GB" dirty="0">
              <a:solidFill>
                <a:schemeClr val="accent3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endParaRPr lang="en-GB" dirty="0">
              <a:solidFill>
                <a:schemeClr val="accent3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endParaRPr lang="en-GB" sz="2000" dirty="0">
              <a:solidFill>
                <a:schemeClr val="accent3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endParaRPr lang="en-GB" sz="2800" dirty="0"/>
          </a:p>
          <a:p>
            <a:pPr marL="342900" indent="-342900">
              <a:buFontTx/>
              <a:buAutoNum type="arabicPeriod"/>
              <a:defRPr/>
            </a:pPr>
            <a:endParaRPr lang="en-GB" sz="2800" dirty="0"/>
          </a:p>
          <a:p>
            <a:pPr marL="342900" indent="-342900">
              <a:buFontTx/>
              <a:buAutoNum type="arabicPeriod"/>
              <a:defRPr/>
            </a:pPr>
            <a:endParaRPr lang="en-GB" sz="2800" dirty="0"/>
          </a:p>
          <a:p>
            <a:pPr marL="342900" indent="-342900">
              <a:buFontTx/>
              <a:buAutoNum type="arabicPeriod"/>
              <a:defRPr/>
            </a:pPr>
            <a:endParaRPr lang="en-GB" sz="2800" dirty="0"/>
          </a:p>
          <a:p>
            <a:pPr marL="342900" indent="-342900">
              <a:buFontTx/>
              <a:buAutoNum type="arabicPeriod"/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Text Box 12"/>
          <p:cNvSpPr txBox="1">
            <a:spLocks noChangeArrowheads="1"/>
          </p:cNvSpPr>
          <p:nvPr/>
        </p:nvSpPr>
        <p:spPr bwMode="auto">
          <a:xfrm>
            <a:off x="3208338" y="0"/>
            <a:ext cx="2139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GB" sz="24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en-GB" sz="24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GB" sz="3200" b="1" dirty="0">
                <a:solidFill>
                  <a:schemeClr val="bg2">
                    <a:lumMod val="75000"/>
                  </a:schemeClr>
                </a:solidFill>
              </a:rPr>
              <a:t>Summary</a:t>
            </a:r>
            <a:r>
              <a:rPr lang="en-GB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50" y="1285875"/>
            <a:ext cx="8358188" cy="5570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Definitions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History of Endocrinology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Endocrine glands-classical &amp; non classical 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Hormone Classification and structure</a:t>
            </a:r>
          </a:p>
          <a:p>
            <a:pPr marL="800100" lvl="1" indent="-342900">
              <a:buFontTx/>
              <a:buChar char="-"/>
              <a:defRPr/>
            </a:pPr>
            <a:r>
              <a:rPr lang="en-GB" sz="2000" b="1" dirty="0"/>
              <a:t>Protein/polypeptide</a:t>
            </a:r>
          </a:p>
          <a:p>
            <a:pPr marL="800100" lvl="1" indent="-342900">
              <a:buFontTx/>
              <a:buChar char="-"/>
              <a:defRPr/>
            </a:pPr>
            <a:r>
              <a:rPr lang="en-GB" sz="2000" b="1" dirty="0"/>
              <a:t>Steroid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buFontTx/>
              <a:buAutoNum type="arabicPeriod"/>
              <a:defRPr/>
            </a:pPr>
            <a:r>
              <a:rPr lang="en-GB" sz="2000" b="1" dirty="0"/>
              <a:t>Hormone synthesis, storage &amp; release from endocrine</a:t>
            </a:r>
          </a:p>
          <a:p>
            <a:pPr marL="342900" indent="-342900">
              <a:defRPr/>
            </a:pPr>
            <a:r>
              <a:rPr lang="en-GB" sz="2000" b="1" dirty="0"/>
              <a:t> tissues</a:t>
            </a:r>
          </a:p>
          <a:p>
            <a:pPr marL="342900" indent="-342900">
              <a:buFontTx/>
              <a:buAutoNum type="arabicPeriod"/>
              <a:defRPr/>
            </a:pPr>
            <a:endParaRPr lang="en-GB" sz="2000" b="1" dirty="0"/>
          </a:p>
          <a:p>
            <a:pPr marL="342900" indent="-342900">
              <a:defRPr/>
            </a:pPr>
            <a:r>
              <a:rPr lang="en-GB" sz="2000" b="1" dirty="0"/>
              <a:t>5. Hormone transport within the blood</a:t>
            </a:r>
          </a:p>
          <a:p>
            <a:pPr marL="342900" indent="-342900">
              <a:defRPr/>
            </a:pPr>
            <a:endParaRPr lang="en-GB" sz="2000" b="1" dirty="0"/>
          </a:p>
          <a:p>
            <a:pPr marL="342900" indent="-342900">
              <a:defRPr/>
            </a:pPr>
            <a:r>
              <a:rPr lang="en-GB" sz="2000" b="1" dirty="0"/>
              <a:t>6. Hormone metabolism</a:t>
            </a:r>
          </a:p>
          <a:p>
            <a:pPr marL="342900" indent="-342900">
              <a:buFontTx/>
              <a:buAutoNum type="arabicPeriod"/>
              <a:defRPr/>
            </a:pPr>
            <a:endParaRPr lang="en-GB" b="1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71688"/>
            <a:ext cx="4495800" cy="4560887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z="2400" b="1" smtClean="0"/>
              <a:t>WILLIAM HARVEY (1628)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 </a:t>
            </a:r>
          </a:p>
          <a:p>
            <a:pPr eaLnBrk="1" hangingPunct="1"/>
            <a:r>
              <a:rPr lang="en-GB" sz="2400" b="1" smtClean="0"/>
              <a:t>CLAUDE BERNARD (1849)</a:t>
            </a:r>
          </a:p>
          <a:p>
            <a:pPr eaLnBrk="1" hangingPunct="1">
              <a:buFont typeface="Wingdings" pitchFamily="2" charset="2"/>
              <a:buNone/>
            </a:pPr>
            <a:endParaRPr lang="en-GB" sz="2400" b="1" smtClean="0"/>
          </a:p>
          <a:p>
            <a:pPr eaLnBrk="1" hangingPunct="1"/>
            <a:r>
              <a:rPr lang="en-GB" sz="2400" b="1" smtClean="0"/>
              <a:t>BERTHOLD (1849)</a:t>
            </a:r>
          </a:p>
          <a:p>
            <a:pPr eaLnBrk="1" hangingPunct="1"/>
            <a:endParaRPr lang="en-GB" sz="2400" b="1" smtClean="0"/>
          </a:p>
          <a:p>
            <a:pPr eaLnBrk="1" hangingPunct="1"/>
            <a:r>
              <a:rPr lang="en-GB" sz="2400" b="1" smtClean="0"/>
              <a:t>THOMAS ADDISON (1856)</a:t>
            </a:r>
          </a:p>
          <a:p>
            <a:pPr eaLnBrk="1" hangingPunct="1"/>
            <a:endParaRPr lang="en-GB" sz="2400" b="1" smtClean="0"/>
          </a:p>
          <a:p>
            <a:pPr eaLnBrk="1" hangingPunct="1"/>
            <a:r>
              <a:rPr lang="en-GB" sz="2400" b="1" smtClean="0"/>
              <a:t>BROWN-SEQUARD (1889)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smtClean="0"/>
              <a:t>	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7688" y="2000250"/>
            <a:ext cx="4786312" cy="46323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z="2400" smtClean="0"/>
              <a:t>Blood is pumped around the body; discovery of circulation</a:t>
            </a:r>
          </a:p>
          <a:p>
            <a:pPr eaLnBrk="1" hangingPunct="1"/>
            <a:r>
              <a:rPr lang="en-GB" sz="2400" smtClean="0"/>
              <a:t>Proposed concept of internal secretion- “Homeostasis”</a:t>
            </a:r>
          </a:p>
          <a:p>
            <a:pPr eaLnBrk="1" hangingPunct="1"/>
            <a:r>
              <a:rPr lang="en-GB" sz="2400" smtClean="0"/>
              <a:t>Observed loss of male characteristics in castrated cocks</a:t>
            </a:r>
          </a:p>
          <a:p>
            <a:pPr eaLnBrk="1" hangingPunct="1"/>
            <a:r>
              <a:rPr lang="en-GB" sz="2400" smtClean="0"/>
              <a:t>Documented clinical adrenal insufficiency</a:t>
            </a:r>
          </a:p>
          <a:p>
            <a:pPr eaLnBrk="1" hangingPunct="1"/>
            <a:r>
              <a:rPr lang="en-GB" sz="2400" smtClean="0"/>
              <a:t>Self-injection of testicular extract</a:t>
            </a:r>
          </a:p>
          <a:p>
            <a:pPr eaLnBrk="1" hangingPunct="1"/>
            <a:endParaRPr lang="en-GB" smtClean="0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676400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en-GB" b="1" i="1" smtClean="0"/>
              <a:t>A BRIEF HISTORY OF ENDOCRINOLOGY (1)</a:t>
            </a:r>
            <a:br>
              <a:rPr lang="en-GB" b="1" i="1" smtClean="0"/>
            </a:br>
            <a:r>
              <a:rPr lang="en-GB" sz="2600" smtClean="0"/>
              <a:t>SELECTED MARKERS INCLUDE: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524000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en-GB" b="1" i="1" smtClean="0"/>
              <a:t>A BRIEF HISTORY OF ENDOCRINOLOGY (2)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3" y="1714500"/>
            <a:ext cx="4205287" cy="5143500"/>
          </a:xfrm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2400" b="1" smtClean="0"/>
              <a:t>BAYLIS and STARLING (1905)</a:t>
            </a:r>
          </a:p>
          <a:p>
            <a:pPr eaLnBrk="1" hangingPunct="1"/>
            <a:r>
              <a:rPr lang="en-GB" sz="2400" b="1" smtClean="0"/>
              <a:t>BANTING and BEST (1922)</a:t>
            </a:r>
          </a:p>
          <a:p>
            <a:pPr eaLnBrk="1" hangingPunct="1"/>
            <a:r>
              <a:rPr lang="en-GB" sz="2400" b="1" smtClean="0"/>
              <a:t>GEOFFREY HARRIS (1955)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    ROGER EKINS (1960)</a:t>
            </a:r>
          </a:p>
          <a:p>
            <a:pPr eaLnBrk="1" hangingPunct="1"/>
            <a:r>
              <a:rPr lang="en-GB" sz="2400" b="1" smtClean="0"/>
              <a:t>SALVADOR MONCADA (1987)</a:t>
            </a:r>
          </a:p>
          <a:p>
            <a:pPr eaLnBrk="1" hangingPunct="1"/>
            <a:endParaRPr lang="en-GB" sz="2400" b="1" smtClean="0"/>
          </a:p>
          <a:p>
            <a:pPr eaLnBrk="1" hangingPunct="1"/>
            <a:r>
              <a:rPr lang="en-GB" sz="2400" b="1" smtClean="0"/>
              <a:t>The GENOME </a:t>
            </a:r>
            <a:r>
              <a:rPr lang="en-GB" sz="2400" b="1" smtClean="0">
                <a:solidFill>
                  <a:schemeClr val="tx1"/>
                </a:solidFill>
              </a:rPr>
              <a:t>PROJECT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71938" y="1773238"/>
            <a:ext cx="5072062" cy="5084762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sz="2400" smtClean="0"/>
              <a:t>Discovered GI hormone Secretin.Coined word hormone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sz="2400" smtClean="0"/>
              <a:t>Extracted insulin from pancreas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GB" sz="24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sz="2400" smtClean="0"/>
              <a:t>Established link between endocrine system (pituitary) and brain (hypothalamus)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sz="2400" smtClean="0"/>
              <a:t>Measure hormones/development of radioimmunoassays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sz="2400" smtClean="0"/>
              <a:t>Identified nitric oxide as a local hormone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GB" sz="24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sz="2400" smtClean="0"/>
              <a:t> Present &amp; future developments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010400" cy="1295400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GB" b="1" i="1" dirty="0" smtClean="0">
                <a:solidFill>
                  <a:schemeClr val="bg2">
                    <a:lumMod val="75000"/>
                  </a:schemeClr>
                </a:solidFill>
              </a:rPr>
              <a:t>MORE DEFINITIONS</a:t>
            </a:r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 rot="10800000" flipH="1" flipV="1">
            <a:off x="161925" y="1647825"/>
            <a:ext cx="8993188" cy="521335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ENDOCRINE</a:t>
            </a:r>
            <a:r>
              <a:rPr lang="en-GB" dirty="0" smtClean="0"/>
              <a:t> relates to action of a hormone on target cells at a distance from source (transported in blood stream)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PARACRINE</a:t>
            </a:r>
            <a:r>
              <a:rPr lang="en-GB" dirty="0" smtClean="0"/>
              <a:t> relates to hormone’s action on nearby target cells e.g. Cells within immediate area around source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AUTOCRINE</a:t>
            </a:r>
            <a:r>
              <a:rPr lang="en-GB" dirty="0" smtClean="0"/>
              <a:t> relates to hormone having an effect on its own immediate source/cell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i="1" dirty="0" smtClean="0"/>
              <a:t>[</a:t>
            </a:r>
            <a:r>
              <a:rPr lang="en-GB" i="1" dirty="0" smtClean="0">
                <a:solidFill>
                  <a:schemeClr val="bg2">
                    <a:lumMod val="75000"/>
                  </a:schemeClr>
                </a:solidFill>
              </a:rPr>
              <a:t>CRYPTOCRINE</a:t>
            </a:r>
            <a:r>
              <a:rPr lang="en-GB" i="1" dirty="0" smtClean="0"/>
              <a:t> is a term devised to indicate that a hormone can have an effect within its own cell of production (i.e. hidden)]</a:t>
            </a:r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4"/>
          <p:cNvSpPr>
            <a:spLocks noChangeArrowheads="1"/>
          </p:cNvSpPr>
          <p:nvPr/>
        </p:nvSpPr>
        <p:spPr bwMode="auto">
          <a:xfrm>
            <a:off x="3419475" y="2565400"/>
            <a:ext cx="2016125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/>
              <a:t>Endocrine cell</a:t>
            </a:r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3995738" y="1052513"/>
            <a:ext cx="3671887" cy="1439862"/>
          </a:xfrm>
          <a:prstGeom prst="curvedDownArrow">
            <a:avLst>
              <a:gd name="adj1" fmla="val 51003"/>
              <a:gd name="adj2" fmla="val 10200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 rot="3257652">
            <a:off x="6918325" y="2405063"/>
            <a:ext cx="649288" cy="2303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 flipH="1" flipV="1">
            <a:off x="7019925" y="3357563"/>
            <a:ext cx="360363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6588125" y="3644900"/>
            <a:ext cx="360363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>
            <a:off x="7451725" y="2924175"/>
            <a:ext cx="433388" cy="5778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7288213" y="3879850"/>
            <a:ext cx="16589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“distant”</a:t>
            </a:r>
          </a:p>
          <a:p>
            <a:pPr eaLnBrk="1" hangingPunct="1"/>
            <a:r>
              <a:rPr lang="en-GB" sz="2400"/>
              <a:t>target cells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4859338" y="333375"/>
            <a:ext cx="3938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00"/>
                </a:solidFill>
              </a:rPr>
              <a:t>BLOOD CIRCULATION</a:t>
            </a: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6659563" y="4724400"/>
            <a:ext cx="2317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ENDOCRINE</a:t>
            </a:r>
          </a:p>
          <a:p>
            <a:pPr eaLnBrk="1" hangingPunct="1"/>
            <a:r>
              <a:rPr lang="en-GB" sz="2800">
                <a:solidFill>
                  <a:srgbClr val="FFFF00"/>
                </a:solidFill>
              </a:rPr>
              <a:t>    EFFECT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6084888" y="2420938"/>
            <a:ext cx="138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hormone</a:t>
            </a:r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>
            <a:off x="7019925" y="28527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3" name="Line 15"/>
          <p:cNvSpPr>
            <a:spLocks noChangeShapeType="1"/>
          </p:cNvSpPr>
          <p:nvPr/>
        </p:nvSpPr>
        <p:spPr bwMode="auto">
          <a:xfrm>
            <a:off x="7019925" y="28527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4" name="Line 16"/>
          <p:cNvSpPr>
            <a:spLocks noChangeShapeType="1"/>
          </p:cNvSpPr>
          <p:nvPr/>
        </p:nvSpPr>
        <p:spPr bwMode="auto">
          <a:xfrm flipH="1">
            <a:off x="6804025" y="2852738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5" name="Line 17"/>
          <p:cNvSpPr>
            <a:spLocks noChangeShapeType="1"/>
          </p:cNvSpPr>
          <p:nvPr/>
        </p:nvSpPr>
        <p:spPr bwMode="auto">
          <a:xfrm flipH="1">
            <a:off x="6372225" y="2852738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6" name="Line 22"/>
          <p:cNvSpPr>
            <a:spLocks noChangeShapeType="1"/>
          </p:cNvSpPr>
          <p:nvPr/>
        </p:nvSpPr>
        <p:spPr bwMode="auto">
          <a:xfrm flipV="1">
            <a:off x="4356100" y="21336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7" name="Freeform 23"/>
          <p:cNvSpPr>
            <a:spLocks/>
          </p:cNvSpPr>
          <p:nvPr/>
        </p:nvSpPr>
        <p:spPr bwMode="auto">
          <a:xfrm>
            <a:off x="6588125" y="1557338"/>
            <a:ext cx="384175" cy="792162"/>
          </a:xfrm>
          <a:custGeom>
            <a:avLst/>
            <a:gdLst>
              <a:gd name="T0" fmla="*/ 0 w 242"/>
              <a:gd name="T1" fmla="*/ 0 h 499"/>
              <a:gd name="T2" fmla="*/ 2147483647 w 242"/>
              <a:gd name="T3" fmla="*/ 2147483647 h 499"/>
              <a:gd name="T4" fmla="*/ 2147483647 w 242"/>
              <a:gd name="T5" fmla="*/ 2147483647 h 499"/>
              <a:gd name="T6" fmla="*/ 2147483647 w 242"/>
              <a:gd name="T7" fmla="*/ 2147483647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242"/>
              <a:gd name="T13" fmla="*/ 0 h 499"/>
              <a:gd name="T14" fmla="*/ 242 w 242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" h="499">
                <a:moveTo>
                  <a:pt x="0" y="0"/>
                </a:moveTo>
                <a:cubicBezTo>
                  <a:pt x="49" y="41"/>
                  <a:pt x="98" y="83"/>
                  <a:pt x="136" y="136"/>
                </a:cubicBezTo>
                <a:cubicBezTo>
                  <a:pt x="174" y="189"/>
                  <a:pt x="212" y="257"/>
                  <a:pt x="227" y="317"/>
                </a:cubicBezTo>
                <a:cubicBezTo>
                  <a:pt x="242" y="377"/>
                  <a:pt x="234" y="438"/>
                  <a:pt x="227" y="4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0498" name="Group 24"/>
          <p:cNvGrpSpPr>
            <a:grpSpLocks/>
          </p:cNvGrpSpPr>
          <p:nvPr/>
        </p:nvGrpSpPr>
        <p:grpSpPr bwMode="auto">
          <a:xfrm>
            <a:off x="755650" y="1052513"/>
            <a:ext cx="4289425" cy="5762625"/>
            <a:chOff x="476" y="663"/>
            <a:chExt cx="2702" cy="3630"/>
          </a:xfrm>
        </p:grpSpPr>
        <p:grpSp>
          <p:nvGrpSpPr>
            <p:cNvPr id="20505" name="Group 25"/>
            <p:cNvGrpSpPr>
              <a:grpSpLocks/>
            </p:cNvGrpSpPr>
            <p:nvPr/>
          </p:nvGrpSpPr>
          <p:grpSpPr bwMode="auto">
            <a:xfrm>
              <a:off x="476" y="663"/>
              <a:ext cx="2702" cy="3630"/>
              <a:chOff x="476" y="663"/>
              <a:chExt cx="2702" cy="3630"/>
            </a:xfrm>
          </p:grpSpPr>
          <p:grpSp>
            <p:nvGrpSpPr>
              <p:cNvPr id="20508" name="Group 26"/>
              <p:cNvGrpSpPr>
                <a:grpSpLocks/>
              </p:cNvGrpSpPr>
              <p:nvPr/>
            </p:nvGrpSpPr>
            <p:grpSpPr bwMode="auto">
              <a:xfrm>
                <a:off x="521" y="663"/>
                <a:ext cx="2657" cy="3630"/>
                <a:chOff x="521" y="663"/>
                <a:chExt cx="2657" cy="3630"/>
              </a:xfrm>
            </p:grpSpPr>
            <p:sp>
              <p:nvSpPr>
                <p:cNvPr id="20510" name="Oval 27"/>
                <p:cNvSpPr>
                  <a:spLocks noChangeArrowheads="1"/>
                </p:cNvSpPr>
                <p:nvPr/>
              </p:nvSpPr>
              <p:spPr bwMode="auto">
                <a:xfrm>
                  <a:off x="521" y="1888"/>
                  <a:ext cx="1270" cy="118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2400"/>
                    <a:t>Endocrine</a:t>
                  </a:r>
                </a:p>
                <a:p>
                  <a:pPr algn="ctr"/>
                  <a:r>
                    <a:rPr lang="en-GB" sz="2400"/>
                    <a:t> (or other)</a:t>
                  </a:r>
                </a:p>
                <a:p>
                  <a:pPr algn="ctr"/>
                  <a:r>
                    <a:rPr lang="en-GB" sz="2400"/>
                    <a:t> cell</a:t>
                  </a:r>
                </a:p>
              </p:txBody>
            </p:sp>
            <p:sp>
              <p:nvSpPr>
                <p:cNvPr id="20511" name="Oval 28"/>
                <p:cNvSpPr>
                  <a:spLocks noChangeArrowheads="1"/>
                </p:cNvSpPr>
                <p:nvPr/>
              </p:nvSpPr>
              <p:spPr bwMode="auto">
                <a:xfrm>
                  <a:off x="930" y="663"/>
                  <a:ext cx="1270" cy="118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2400"/>
                    <a:t>Endocrine</a:t>
                  </a:r>
                </a:p>
                <a:p>
                  <a:pPr algn="ctr"/>
                  <a:r>
                    <a:rPr lang="en-GB" sz="2400"/>
                    <a:t> (or other)</a:t>
                  </a:r>
                </a:p>
                <a:p>
                  <a:pPr algn="ctr"/>
                  <a:r>
                    <a:rPr lang="en-GB" sz="2400"/>
                    <a:t> cell</a:t>
                  </a:r>
                </a:p>
              </p:txBody>
            </p:sp>
            <p:sp>
              <p:nvSpPr>
                <p:cNvPr id="20512" name="Oval 29"/>
                <p:cNvSpPr>
                  <a:spLocks noChangeArrowheads="1"/>
                </p:cNvSpPr>
                <p:nvPr/>
              </p:nvSpPr>
              <p:spPr bwMode="auto">
                <a:xfrm>
                  <a:off x="1882" y="3113"/>
                  <a:ext cx="1270" cy="118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2400"/>
                    <a:t>Endocrine</a:t>
                  </a:r>
                </a:p>
                <a:p>
                  <a:pPr algn="ctr"/>
                  <a:r>
                    <a:rPr lang="en-GB" sz="2400"/>
                    <a:t> (or other)</a:t>
                  </a:r>
                </a:p>
                <a:p>
                  <a:pPr algn="ctr"/>
                  <a:r>
                    <a:rPr lang="en-GB" sz="2400"/>
                    <a:t> cell</a:t>
                  </a:r>
                </a:p>
              </p:txBody>
            </p:sp>
            <p:sp>
              <p:nvSpPr>
                <p:cNvPr id="20513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290" y="2750"/>
                  <a:ext cx="888" cy="350"/>
                </a:xfrm>
                <a:prstGeom prst="rect">
                  <a:avLst/>
                </a:prstGeom>
              </p:spPr>
              <p:txBody>
                <a:bodyPr wrap="none" fromWordArt="1">
                  <a:prstTxWarp prst="textCanDown">
                    <a:avLst>
                      <a:gd name="adj" fmla="val 33333"/>
                    </a:avLst>
                  </a:prstTxWarp>
                </a:bodyPr>
                <a:lstStyle/>
                <a:p>
                  <a:pPr algn="ctr"/>
                  <a:r>
                    <a:rPr lang="en-GB" sz="2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Arial Unicode MS"/>
                      <a:ea typeface="Arial Unicode MS"/>
                      <a:cs typeface="Arial Unicode MS"/>
                    </a:rPr>
                    <a:t>  hormone</a:t>
                  </a:r>
                </a:p>
              </p:txBody>
            </p:sp>
            <p:sp>
              <p:nvSpPr>
                <p:cNvPr id="20514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 rot="4562613">
                  <a:off x="1581" y="2157"/>
                  <a:ext cx="888" cy="350"/>
                </a:xfrm>
                <a:prstGeom prst="rect">
                  <a:avLst/>
                </a:prstGeom>
              </p:spPr>
              <p:txBody>
                <a:bodyPr wrap="none" fromWordArt="1">
                  <a:prstTxWarp prst="textCanDown">
                    <a:avLst>
                      <a:gd name="adj" fmla="val 33333"/>
                    </a:avLst>
                  </a:prstTxWarp>
                </a:bodyPr>
                <a:lstStyle/>
                <a:p>
                  <a:pPr algn="ctr"/>
                  <a:r>
                    <a:rPr lang="en-GB" sz="2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Arial Unicode MS"/>
                      <a:ea typeface="Arial Unicode MS"/>
                      <a:cs typeface="Arial Unicode MS"/>
                    </a:rPr>
                    <a:t>  hormone</a:t>
                  </a:r>
                </a:p>
              </p:txBody>
            </p:sp>
            <p:sp>
              <p:nvSpPr>
                <p:cNvPr id="20515" name="Line 32"/>
                <p:cNvSpPr>
                  <a:spLocks noChangeShapeType="1"/>
                </p:cNvSpPr>
                <p:nvPr/>
              </p:nvSpPr>
              <p:spPr bwMode="auto">
                <a:xfrm flipH="1" flipV="1">
                  <a:off x="1565" y="1706"/>
                  <a:ext cx="272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516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1655" y="2478"/>
                  <a:ext cx="182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517" name="Line 34"/>
                <p:cNvSpPr>
                  <a:spLocks noChangeShapeType="1"/>
                </p:cNvSpPr>
                <p:nvPr/>
              </p:nvSpPr>
              <p:spPr bwMode="auto">
                <a:xfrm>
                  <a:off x="2653" y="3113"/>
                  <a:ext cx="46" cy="2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509" name="Text Box 35"/>
              <p:cNvSpPr txBox="1">
                <a:spLocks noChangeArrowheads="1"/>
              </p:cNvSpPr>
              <p:nvPr/>
            </p:nvSpPr>
            <p:spPr bwMode="auto">
              <a:xfrm>
                <a:off x="476" y="3203"/>
                <a:ext cx="1422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GB" sz="2800">
                    <a:solidFill>
                      <a:srgbClr val="92D050"/>
                    </a:solidFill>
                  </a:rPr>
                  <a:t>PARACRINE</a:t>
                </a:r>
              </a:p>
              <a:p>
                <a:pPr eaLnBrk="1" hangingPunct="1"/>
                <a:r>
                  <a:rPr lang="en-GB" sz="2800">
                    <a:solidFill>
                      <a:srgbClr val="92D050"/>
                    </a:solidFill>
                  </a:rPr>
                  <a:t>   EFFECT</a:t>
                </a:r>
              </a:p>
            </p:txBody>
          </p:sp>
        </p:grpSp>
        <p:sp>
          <p:nvSpPr>
            <p:cNvPr id="20506" name="Line 36"/>
            <p:cNvSpPr>
              <a:spLocks noChangeShapeType="1"/>
            </p:cNvSpPr>
            <p:nvPr/>
          </p:nvSpPr>
          <p:spPr bwMode="auto">
            <a:xfrm flipH="1">
              <a:off x="2653" y="2614"/>
              <a:ext cx="4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07" name="Line 37"/>
            <p:cNvSpPr>
              <a:spLocks noChangeShapeType="1"/>
            </p:cNvSpPr>
            <p:nvPr/>
          </p:nvSpPr>
          <p:spPr bwMode="auto">
            <a:xfrm flipH="1">
              <a:off x="2064" y="238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499" name="Group 39"/>
          <p:cNvGrpSpPr>
            <a:grpSpLocks/>
          </p:cNvGrpSpPr>
          <p:nvPr/>
        </p:nvGrpSpPr>
        <p:grpSpPr bwMode="auto">
          <a:xfrm>
            <a:off x="3059113" y="2684463"/>
            <a:ext cx="4511675" cy="3922712"/>
            <a:chOff x="1927" y="1691"/>
            <a:chExt cx="2842" cy="2471"/>
          </a:xfrm>
        </p:grpSpPr>
        <p:grpSp>
          <p:nvGrpSpPr>
            <p:cNvPr id="20500" name="Group 18"/>
            <p:cNvGrpSpPr>
              <a:grpSpLocks/>
            </p:cNvGrpSpPr>
            <p:nvPr/>
          </p:nvGrpSpPr>
          <p:grpSpPr bwMode="auto">
            <a:xfrm>
              <a:off x="3243" y="2432"/>
              <a:ext cx="1526" cy="1730"/>
              <a:chOff x="3243" y="2432"/>
              <a:chExt cx="1526" cy="1730"/>
            </a:xfrm>
          </p:grpSpPr>
          <p:sp>
            <p:nvSpPr>
              <p:cNvPr id="20502" name="Freeform 19"/>
              <p:cNvSpPr>
                <a:spLocks/>
              </p:cNvSpPr>
              <p:nvPr/>
            </p:nvSpPr>
            <p:spPr bwMode="auto">
              <a:xfrm>
                <a:off x="3243" y="2432"/>
                <a:ext cx="257" cy="499"/>
              </a:xfrm>
              <a:custGeom>
                <a:avLst/>
                <a:gdLst>
                  <a:gd name="T0" fmla="*/ 0 w 257"/>
                  <a:gd name="T1" fmla="*/ 499 h 499"/>
                  <a:gd name="T2" fmla="*/ 181 w 257"/>
                  <a:gd name="T3" fmla="*/ 363 h 499"/>
                  <a:gd name="T4" fmla="*/ 227 w 257"/>
                  <a:gd name="T5" fmla="*/ 182 h 499"/>
                  <a:gd name="T6" fmla="*/ 0 w 257"/>
                  <a:gd name="T7" fmla="*/ 0 h 4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7"/>
                  <a:gd name="T13" fmla="*/ 0 h 499"/>
                  <a:gd name="T14" fmla="*/ 257 w 257"/>
                  <a:gd name="T15" fmla="*/ 499 h 4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7" h="499">
                    <a:moveTo>
                      <a:pt x="0" y="499"/>
                    </a:moveTo>
                    <a:cubicBezTo>
                      <a:pt x="71" y="457"/>
                      <a:pt x="143" y="416"/>
                      <a:pt x="181" y="363"/>
                    </a:cubicBezTo>
                    <a:cubicBezTo>
                      <a:pt x="219" y="310"/>
                      <a:pt x="257" y="242"/>
                      <a:pt x="227" y="182"/>
                    </a:cubicBezTo>
                    <a:cubicBezTo>
                      <a:pt x="197" y="122"/>
                      <a:pt x="98" y="61"/>
                      <a:pt x="0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3" name="Text Box 20"/>
              <p:cNvSpPr txBox="1">
                <a:spLocks noChangeArrowheads="1"/>
              </p:cNvSpPr>
              <p:nvPr/>
            </p:nvSpPr>
            <p:spPr bwMode="auto">
              <a:xfrm>
                <a:off x="3334" y="3566"/>
                <a:ext cx="1435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GB" sz="2800">
                    <a:solidFill>
                      <a:srgbClr val="FF66CC"/>
                    </a:solidFill>
                  </a:rPr>
                  <a:t>AUTOCRINE</a:t>
                </a:r>
              </a:p>
              <a:p>
                <a:pPr eaLnBrk="1" hangingPunct="1"/>
                <a:r>
                  <a:rPr lang="en-GB" sz="2800">
                    <a:solidFill>
                      <a:srgbClr val="FF66CC"/>
                    </a:solidFill>
                  </a:rPr>
                  <a:t>   EFFECT</a:t>
                </a:r>
              </a:p>
            </p:txBody>
          </p:sp>
          <p:sp>
            <p:nvSpPr>
              <p:cNvPr id="20504" name="Line 21"/>
              <p:cNvSpPr>
                <a:spLocks noChangeShapeType="1"/>
              </p:cNvSpPr>
              <p:nvPr/>
            </p:nvSpPr>
            <p:spPr bwMode="auto">
              <a:xfrm flipH="1" flipV="1">
                <a:off x="3515" y="2886"/>
                <a:ext cx="318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501" name="Freeform 38"/>
            <p:cNvSpPr>
              <a:spLocks/>
            </p:cNvSpPr>
            <p:nvPr/>
          </p:nvSpPr>
          <p:spPr bwMode="auto">
            <a:xfrm>
              <a:off x="1927" y="1691"/>
              <a:ext cx="590" cy="197"/>
            </a:xfrm>
            <a:custGeom>
              <a:avLst/>
              <a:gdLst>
                <a:gd name="T0" fmla="*/ 0 w 590"/>
                <a:gd name="T1" fmla="*/ 197 h 197"/>
                <a:gd name="T2" fmla="*/ 182 w 590"/>
                <a:gd name="T3" fmla="*/ 15 h 197"/>
                <a:gd name="T4" fmla="*/ 590 w 590"/>
                <a:gd name="T5" fmla="*/ 106 h 197"/>
                <a:gd name="T6" fmla="*/ 0 60000 65536"/>
                <a:gd name="T7" fmla="*/ 0 60000 65536"/>
                <a:gd name="T8" fmla="*/ 0 60000 65536"/>
                <a:gd name="T9" fmla="*/ 0 w 590"/>
                <a:gd name="T10" fmla="*/ 0 h 197"/>
                <a:gd name="T11" fmla="*/ 590 w 590"/>
                <a:gd name="T12" fmla="*/ 197 h 1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197">
                  <a:moveTo>
                    <a:pt x="0" y="197"/>
                  </a:moveTo>
                  <a:cubicBezTo>
                    <a:pt x="42" y="113"/>
                    <a:pt x="84" y="30"/>
                    <a:pt x="182" y="15"/>
                  </a:cubicBezTo>
                  <a:cubicBezTo>
                    <a:pt x="280" y="0"/>
                    <a:pt x="435" y="53"/>
                    <a:pt x="590" y="10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57188" y="142875"/>
            <a:ext cx="8429625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sz="3600" b="1" i="1">
                <a:solidFill>
                  <a:srgbClr val="FFFF00"/>
                </a:solidFill>
              </a:rPr>
              <a:t>ENDOCRINE vs. NERVOUS </a:t>
            </a:r>
          </a:p>
          <a:p>
            <a:pPr algn="ctr" eaLnBrk="0" hangingPunct="0"/>
            <a:r>
              <a:rPr lang="en-GB" sz="3600" b="1" i="1">
                <a:solidFill>
                  <a:srgbClr val="FFFF00"/>
                </a:solidFill>
              </a:rPr>
              <a:t>SYSTEMS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844675"/>
            <a:ext cx="845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2800" b="1">
                <a:solidFill>
                  <a:srgbClr val="FF0000"/>
                </a:solidFill>
              </a:rPr>
              <a:t>ENDOCRINE SYSTEM</a:t>
            </a:r>
            <a:r>
              <a:rPr lang="en-GB" sz="2800" b="1"/>
              <a:t>	</a:t>
            </a:r>
            <a:r>
              <a:rPr lang="en-GB" sz="2800" b="1">
                <a:solidFill>
                  <a:srgbClr val="FF0000"/>
                </a:solidFill>
              </a:rPr>
              <a:t> NERVOUS SYSTEM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214313" y="2500313"/>
            <a:ext cx="8786812" cy="4838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GB" sz="2400"/>
              <a:t> Release of chemical agents	Release of chemical (hormone) into bloodstream 	neurotransmitter across 						synapse (employs 							electrochemical signals)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GB" sz="2400"/>
              <a:t> Effect can be on many target 	Effect will be restricted to 	 cells spread throughout the 	those target cells actually body 					innervated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GB" sz="2400"/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GB" sz="2400"/>
              <a:t>Effect will take place over a 	Effect will be generated (relatively) long time-span 		within milliseconds  </a:t>
            </a:r>
          </a:p>
          <a:p>
            <a:pPr eaLnBrk="0" hangingPunct="0">
              <a:spcBef>
                <a:spcPct val="20000"/>
              </a:spcBef>
            </a:pPr>
            <a:r>
              <a:rPr lang="en-GB" sz="2400"/>
              <a:t>(seconds to days) 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GB" sz="2400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4572000" y="2565400"/>
            <a:ext cx="0" cy="411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0" y="1500188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Two basic regulatory systems to regulate and integrate functions of different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2116</TotalTime>
  <Words>1883</Words>
  <Application>Microsoft Office PowerPoint</Application>
  <PresentationFormat>On-screen Show (4:3)</PresentationFormat>
  <Paragraphs>677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Wingdings</vt:lpstr>
      <vt:lpstr>Calibri</vt:lpstr>
      <vt:lpstr>Batang</vt:lpstr>
      <vt:lpstr>Symbol</vt:lpstr>
      <vt:lpstr>Times New Roman</vt:lpstr>
      <vt:lpstr>Cascade</vt:lpstr>
      <vt:lpstr>PowerPoint Presentation</vt:lpstr>
      <vt:lpstr>PowerPoint Presentation</vt:lpstr>
      <vt:lpstr>PowerPoint Presentation</vt:lpstr>
      <vt:lpstr>SOME DEFINITIONS</vt:lpstr>
      <vt:lpstr>A BRIEF HISTORY OF ENDOCRINOLOGY (1) SELECTED MARKERS INCLUDE:</vt:lpstr>
      <vt:lpstr>A BRIEF HISTORY OF ENDOCRINOLOGY (2)</vt:lpstr>
      <vt:lpstr>MORE DEFINITIONS</vt:lpstr>
      <vt:lpstr>PowerPoint Presentation</vt:lpstr>
      <vt:lpstr>PowerPoint Presentation</vt:lpstr>
      <vt:lpstr>PowerPoint Presentation</vt:lpstr>
      <vt:lpstr>“CLASSIC” ENDOCRINE GLANDS</vt:lpstr>
      <vt:lpstr>“Classic” Endocrine glands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RECENTLY IDENTIFIED ENDOCRINE GLANDS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Plasma Transport</vt:lpstr>
      <vt:lpstr>Plasma Transport 1</vt:lpstr>
      <vt:lpstr>Plasma Transport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ENDOCRINOLOGY (1) SELECTED MARKERS INCLUDE:</dc:title>
  <dc:creator>jflayc</dc:creator>
  <cp:lastModifiedBy>Shiel, Nuala</cp:lastModifiedBy>
  <cp:revision>180</cp:revision>
  <dcterms:created xsi:type="dcterms:W3CDTF">1999-02-24T09:04:04Z</dcterms:created>
  <dcterms:modified xsi:type="dcterms:W3CDTF">2013-03-13T13:20:56Z</dcterms:modified>
</cp:coreProperties>
</file>