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1" r:id="rId3"/>
    <p:sldId id="283" r:id="rId4"/>
    <p:sldId id="282" r:id="rId5"/>
    <p:sldId id="258" r:id="rId6"/>
    <p:sldId id="259" r:id="rId7"/>
    <p:sldId id="260" r:id="rId8"/>
    <p:sldId id="261" r:id="rId9"/>
    <p:sldId id="262" r:id="rId10"/>
    <p:sldId id="273" r:id="rId11"/>
    <p:sldId id="263" r:id="rId12"/>
    <p:sldId id="271" r:id="rId13"/>
    <p:sldId id="274" r:id="rId14"/>
    <p:sldId id="275" r:id="rId15"/>
    <p:sldId id="276" r:id="rId16"/>
    <p:sldId id="277" r:id="rId17"/>
    <p:sldId id="279" r:id="rId18"/>
    <p:sldId id="278" r:id="rId19"/>
    <p:sldId id="267" r:id="rId20"/>
    <p:sldId id="268" r:id="rId21"/>
    <p:sldId id="270" r:id="rId22"/>
    <p:sldId id="272" r:id="rId23"/>
    <p:sldId id="280" r:id="rId2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FFFF"/>
    <a:srgbClr val="FFFFCC"/>
    <a:srgbClr val="CCFFFF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40" autoAdjust="0"/>
    <p:restoredTop sz="94660"/>
  </p:normalViewPr>
  <p:slideViewPr>
    <p:cSldViewPr>
      <p:cViewPr>
        <p:scale>
          <a:sx n="50" d="100"/>
          <a:sy n="50" d="100"/>
        </p:scale>
        <p:origin x="-744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BBD95E-8023-487A-8BCD-356A72CAF8D5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GB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C6FB38B-D063-406F-ADF9-35AF8CA24B29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9EB975-8289-4C8B-9336-331620805615}" type="slidenum">
              <a:rPr lang="en-GB"/>
              <a:pPr/>
              <a:t>1</a:t>
            </a:fld>
            <a:endParaRPr lang="en-GB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D541DC-28C6-4E8C-A257-FC2ECE6D98FC}" type="slidenum">
              <a:rPr lang="en-GB"/>
              <a:pPr/>
              <a:t>10</a:t>
            </a:fld>
            <a:endParaRPr lang="en-GB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3FCF33-A443-47FE-9832-44A14C5DFA91}" type="slidenum">
              <a:rPr lang="en-GB"/>
              <a:pPr/>
              <a:t>11</a:t>
            </a:fld>
            <a:endParaRPr lang="en-GB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EA719D-FAC7-4BD1-8CB4-67FA80850C1B}" type="slidenum">
              <a:rPr lang="en-GB"/>
              <a:pPr/>
              <a:t>12</a:t>
            </a:fld>
            <a:endParaRPr lang="en-GB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C2253B-6DC1-4FB4-9A68-E9BADBA5AC4E}" type="slidenum">
              <a:rPr lang="en-GB"/>
              <a:pPr/>
              <a:t>13</a:t>
            </a:fld>
            <a:endParaRPr lang="en-GB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4D8351-291E-4ADF-86FA-F9A8DC14F238}" type="slidenum">
              <a:rPr lang="en-GB"/>
              <a:pPr/>
              <a:t>14</a:t>
            </a:fld>
            <a:endParaRPr lang="en-GB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089CE4-234D-436F-8A33-0C0FB1E7CD97}" type="slidenum">
              <a:rPr lang="en-GB"/>
              <a:pPr/>
              <a:t>15</a:t>
            </a:fld>
            <a:endParaRPr lang="en-GB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368EE7-D120-407F-8DA0-069FF8017D7B}" type="slidenum">
              <a:rPr lang="en-GB"/>
              <a:pPr/>
              <a:t>16</a:t>
            </a:fld>
            <a:endParaRPr lang="en-GB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54D56C-7982-4E20-BC4D-C29A00ADEC72}" type="slidenum">
              <a:rPr lang="en-GB"/>
              <a:pPr/>
              <a:t>17</a:t>
            </a:fld>
            <a:endParaRPr lang="en-GB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CF7630-A7BC-4018-88AB-A3430DFAB513}" type="slidenum">
              <a:rPr lang="en-GB"/>
              <a:pPr/>
              <a:t>18</a:t>
            </a:fld>
            <a:endParaRPr lang="en-GB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2CF0DD-395C-49BE-A236-E7BA6C48E0CF}" type="slidenum">
              <a:rPr lang="en-GB"/>
              <a:pPr/>
              <a:t>19</a:t>
            </a:fld>
            <a:endParaRPr lang="en-GB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F0ABAC-ACC7-463C-BE08-325B5993C8EC}" type="slidenum">
              <a:rPr lang="en-GB"/>
              <a:pPr/>
              <a:t>2</a:t>
            </a:fld>
            <a:endParaRPr lang="en-GB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47C8BD-71DF-4A51-8BA7-EA4299BFA289}" type="slidenum">
              <a:rPr lang="en-GB"/>
              <a:pPr/>
              <a:t>20</a:t>
            </a:fld>
            <a:endParaRPr lang="en-GB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D3CD1E-E774-4304-84BD-EE99DB47C4B9}" type="slidenum">
              <a:rPr lang="en-GB"/>
              <a:pPr/>
              <a:t>21</a:t>
            </a:fld>
            <a:endParaRPr lang="en-GB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37621B-4015-408E-A651-338315B12B73}" type="slidenum">
              <a:rPr lang="en-GB"/>
              <a:pPr/>
              <a:t>22</a:t>
            </a:fld>
            <a:endParaRPr lang="en-GB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DCA2BA-61E5-4F49-85CA-6A8E3289D5A7}" type="slidenum">
              <a:rPr lang="en-GB"/>
              <a:pPr/>
              <a:t>23</a:t>
            </a:fld>
            <a:endParaRPr lang="en-GB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D16FEC-7BBE-416E-852C-871C30E57620}" type="slidenum">
              <a:rPr lang="en-GB"/>
              <a:pPr/>
              <a:t>3</a:t>
            </a:fld>
            <a:endParaRPr lang="en-GB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53FF4D-0A9A-4316-8B55-16D92C7208B1}" type="slidenum">
              <a:rPr lang="en-GB"/>
              <a:pPr/>
              <a:t>4</a:t>
            </a:fld>
            <a:endParaRPr lang="en-GB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EC1C69-51E9-4FBF-A6DC-D9AC1B225E0F}" type="slidenum">
              <a:rPr lang="en-GB"/>
              <a:pPr/>
              <a:t>5</a:t>
            </a:fld>
            <a:endParaRPr lang="en-GB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522AAE-6AFA-4731-A401-8D7C4F134A37}" type="slidenum">
              <a:rPr lang="en-GB"/>
              <a:pPr/>
              <a:t>6</a:t>
            </a:fld>
            <a:endParaRPr lang="en-GB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91CA63-1571-4695-987B-63AAD0360B54}" type="slidenum">
              <a:rPr lang="en-GB"/>
              <a:pPr/>
              <a:t>7</a:t>
            </a:fld>
            <a:endParaRPr lang="en-GB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B656AC-7F58-435C-98AC-010C0D1D9F46}" type="slidenum">
              <a:rPr lang="en-GB"/>
              <a:pPr/>
              <a:t>8</a:t>
            </a:fld>
            <a:endParaRPr lang="en-GB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9E9647-EFFC-4C4D-B092-6CB801C59875}" type="slidenum">
              <a:rPr lang="en-GB"/>
              <a:pPr/>
              <a:t>9</a:t>
            </a:fld>
            <a:endParaRPr lang="en-GB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789908-9CFE-464A-B644-61ECD2FA08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4FE56-841F-4C7C-84F3-AC636DDC2F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7F0959-5F2A-4A71-8F62-38F0F8A011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31C1A5-2D23-43CE-99E7-3C3C9B6B33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36C9E-18E7-4A65-9B35-7522C3A97D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7D79C-E37B-48AB-AAE5-215BD95C89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F6BFC-414C-4810-AF58-6AEDEA1DC2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458B8-335B-4627-86B9-1CF362B160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B1F879-323A-4D6E-A481-9EB6A1709E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2FB0EF-07A0-46EB-BB12-B168F3A45F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92D21-7D55-4DAB-A0D7-82544208FB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B6E6427-F22C-4BE8-B612-10ADCA8B1EC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692150"/>
            <a:ext cx="7696200" cy="2362200"/>
          </a:xfrm>
          <a:solidFill>
            <a:srgbClr val="FFFFCC"/>
          </a:solidFill>
        </p:spPr>
        <p:txBody>
          <a:bodyPr/>
          <a:lstStyle/>
          <a:p>
            <a:r>
              <a:rPr lang="en-GB" dirty="0"/>
              <a:t>Pharmacokinetics </a:t>
            </a:r>
            <a:br>
              <a:rPr lang="en-GB" dirty="0"/>
            </a:br>
            <a:r>
              <a:rPr lang="en-GB" dirty="0"/>
              <a:t>and </a:t>
            </a:r>
            <a:br>
              <a:rPr lang="en-GB" dirty="0"/>
            </a:br>
            <a:r>
              <a:rPr lang="en-GB" dirty="0"/>
              <a:t>Drug metabolism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3789363"/>
            <a:ext cx="8064698" cy="1728787"/>
          </a:xfrm>
          <a:solidFill>
            <a:srgbClr val="DDFFFF"/>
          </a:solidFill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GB" dirty="0">
                <a:solidFill>
                  <a:schemeClr val="accent2"/>
                </a:solidFill>
              </a:rPr>
              <a:t>Nigel J </a:t>
            </a:r>
            <a:r>
              <a:rPr lang="en-GB" dirty="0" err="1">
                <a:solidFill>
                  <a:schemeClr val="accent2"/>
                </a:solidFill>
              </a:rPr>
              <a:t>Gooderham</a:t>
            </a:r>
            <a:endParaRPr lang="en-GB" dirty="0">
              <a:solidFill>
                <a:schemeClr val="accent2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800" dirty="0" err="1">
                <a:solidFill>
                  <a:schemeClr val="accent2"/>
                </a:solidFill>
              </a:rPr>
              <a:t>Biomolecular</a:t>
            </a:r>
            <a:r>
              <a:rPr lang="en-GB" sz="2800" dirty="0">
                <a:solidFill>
                  <a:schemeClr val="accent2"/>
                </a:solidFill>
              </a:rPr>
              <a:t> Medicine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800" dirty="0">
                <a:solidFill>
                  <a:schemeClr val="accent2"/>
                </a:solidFill>
              </a:rPr>
              <a:t>SORA, Faculty of Medicine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815975"/>
          </a:xfrm>
          <a:solidFill>
            <a:srgbClr val="DDFFFF"/>
          </a:solidFill>
        </p:spPr>
        <p:txBody>
          <a:bodyPr/>
          <a:lstStyle/>
          <a:p>
            <a:r>
              <a:rPr lang="en-GB"/>
              <a:t>Drug absorption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341438"/>
            <a:ext cx="7772400" cy="4495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GB" sz="2800"/>
              <a:t>Passive diffusion – The pH Partition Hypothesis</a:t>
            </a:r>
          </a:p>
        </p:txBody>
      </p:sp>
      <p:pic>
        <p:nvPicPr>
          <p:cNvPr id="26628" name="Picture 4" descr="pH partition hypothesis -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54000"/>
          </a:blip>
          <a:srcRect/>
          <a:stretch>
            <a:fillRect/>
          </a:stretch>
        </p:blipFill>
        <p:spPr bwMode="auto">
          <a:xfrm>
            <a:off x="539750" y="1914525"/>
            <a:ext cx="7523163" cy="4578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DDFFFF"/>
          </a:solidFill>
        </p:spPr>
        <p:txBody>
          <a:bodyPr/>
          <a:lstStyle/>
          <a:p>
            <a:r>
              <a:rPr lang="en-GB"/>
              <a:t>Drug distribution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2514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GB" sz="2400"/>
              <a:t>Factors influencing drug distribution…</a:t>
            </a:r>
          </a:p>
          <a:p>
            <a:pPr>
              <a:lnSpc>
                <a:spcPct val="80000"/>
              </a:lnSpc>
            </a:pPr>
            <a:endParaRPr lang="en-GB" sz="2400"/>
          </a:p>
          <a:p>
            <a:pPr>
              <a:lnSpc>
                <a:spcPct val="80000"/>
              </a:lnSpc>
            </a:pPr>
            <a:r>
              <a:rPr lang="en-GB" sz="2400"/>
              <a:t>Regional blood flow</a:t>
            </a:r>
          </a:p>
          <a:p>
            <a:pPr>
              <a:lnSpc>
                <a:spcPct val="80000"/>
              </a:lnSpc>
            </a:pPr>
            <a:r>
              <a:rPr lang="en-GB" sz="2400"/>
              <a:t>Extracellular binding  (Plasma-protein binding)</a:t>
            </a:r>
          </a:p>
          <a:p>
            <a:pPr>
              <a:lnSpc>
                <a:spcPct val="80000"/>
              </a:lnSpc>
            </a:pPr>
            <a:r>
              <a:rPr lang="en-GB" sz="2400"/>
              <a:t>Capillary permeability (tissue alterations – renal, hepatic, brain/CNS, placental)</a:t>
            </a:r>
          </a:p>
          <a:p>
            <a:pPr>
              <a:lnSpc>
                <a:spcPct val="80000"/>
              </a:lnSpc>
            </a:pPr>
            <a:r>
              <a:rPr lang="en-GB" sz="2400"/>
              <a:t>Localisation in tissues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76250"/>
            <a:ext cx="7772400" cy="1143000"/>
          </a:xfrm>
          <a:solidFill>
            <a:srgbClr val="DDFFFF"/>
          </a:solidFill>
        </p:spPr>
        <p:txBody>
          <a:bodyPr/>
          <a:lstStyle/>
          <a:p>
            <a:r>
              <a:rPr lang="en-GB"/>
              <a:t>Drug excretion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773238"/>
            <a:ext cx="7620000" cy="4535487"/>
          </a:xfrm>
        </p:spPr>
        <p:txBody>
          <a:bodyPr/>
          <a:lstStyle/>
          <a:p>
            <a:pPr>
              <a:buFontTx/>
              <a:buNone/>
            </a:pPr>
            <a:r>
              <a:rPr lang="en-GB" sz="2400" b="1"/>
              <a:t>In man there are two major routes of drug excretion…</a:t>
            </a:r>
          </a:p>
          <a:p>
            <a:pPr>
              <a:buFontTx/>
              <a:buNone/>
            </a:pPr>
            <a:endParaRPr lang="en-GB" sz="2400" b="1"/>
          </a:p>
          <a:p>
            <a:pPr>
              <a:buFontTx/>
              <a:buNone/>
            </a:pPr>
            <a:r>
              <a:rPr lang="en-GB" sz="2400" b="1"/>
              <a:t>Kidney</a:t>
            </a:r>
          </a:p>
          <a:p>
            <a:pPr>
              <a:buFontTx/>
              <a:buNone/>
            </a:pPr>
            <a:r>
              <a:rPr lang="en-GB" sz="2400"/>
              <a:t> 	ultimately responsible for the elimination of most drugs</a:t>
            </a:r>
          </a:p>
          <a:p>
            <a:pPr>
              <a:buFontTx/>
              <a:buNone/>
            </a:pPr>
            <a:r>
              <a:rPr lang="en-GB" sz="2400" b="1"/>
              <a:t>Liver</a:t>
            </a:r>
          </a:p>
          <a:p>
            <a:pPr>
              <a:buFontTx/>
              <a:buNone/>
            </a:pPr>
            <a:r>
              <a:rPr lang="en-GB" sz="2400"/>
              <a:t>	some drugs are concentrated in the bile (usually large molecular weight conjugates)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DDFFFF"/>
          </a:solidFill>
        </p:spPr>
        <p:txBody>
          <a:bodyPr/>
          <a:lstStyle/>
          <a:p>
            <a:r>
              <a:rPr lang="en-GB"/>
              <a:t>Drug excretion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060575"/>
            <a:ext cx="7772400" cy="3168650"/>
          </a:xfrm>
        </p:spPr>
        <p:txBody>
          <a:bodyPr/>
          <a:lstStyle/>
          <a:p>
            <a:pPr>
              <a:buFontTx/>
              <a:buNone/>
            </a:pPr>
            <a:r>
              <a:rPr lang="en-GB" sz="2400" b="1"/>
              <a:t>Kidneys</a:t>
            </a:r>
          </a:p>
          <a:p>
            <a:pPr>
              <a:buFontTx/>
              <a:buNone/>
            </a:pPr>
            <a:endParaRPr lang="en-GB" sz="2000"/>
          </a:p>
          <a:p>
            <a:pPr>
              <a:buFontTx/>
              <a:buNone/>
            </a:pPr>
            <a:r>
              <a:rPr lang="en-GB" sz="2400"/>
              <a:t>Glomerulus – drug-protein complexes not filtered</a:t>
            </a:r>
          </a:p>
          <a:p>
            <a:pPr>
              <a:buFontTx/>
              <a:buNone/>
            </a:pPr>
            <a:r>
              <a:rPr lang="en-GB" sz="2400"/>
              <a:t>Proximal tubule – active secretion of acids and bases</a:t>
            </a:r>
          </a:p>
          <a:p>
            <a:pPr>
              <a:buFontTx/>
              <a:buNone/>
            </a:pPr>
            <a:r>
              <a:rPr lang="en-GB" sz="2400"/>
              <a:t>Proximal and distal tubules – lipid soluble drugs reabsorbed</a:t>
            </a:r>
          </a:p>
          <a:p>
            <a:pPr>
              <a:buFontTx/>
              <a:buNone/>
            </a:pPr>
            <a:endParaRPr lang="en-GB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333375"/>
            <a:ext cx="6119813" cy="1008063"/>
          </a:xfrm>
          <a:solidFill>
            <a:srgbClr val="DDFFFF"/>
          </a:solidFill>
        </p:spPr>
        <p:txBody>
          <a:bodyPr/>
          <a:lstStyle/>
          <a:p>
            <a:r>
              <a:rPr lang="en-GB"/>
              <a:t>Drug excretion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648200"/>
          </a:xfrm>
          <a:ln/>
        </p:spPr>
        <p:txBody>
          <a:bodyPr/>
          <a:lstStyle/>
          <a:p>
            <a:pPr>
              <a:buFontTx/>
              <a:buNone/>
            </a:pPr>
            <a:r>
              <a:rPr lang="en-GB" sz="2400" b="1"/>
              <a:t>Kidney tubule</a:t>
            </a:r>
          </a:p>
          <a:p>
            <a:pPr>
              <a:buFontTx/>
              <a:buNone/>
            </a:pPr>
            <a:endParaRPr lang="en-GB" sz="2400" b="1"/>
          </a:p>
        </p:txBody>
      </p:sp>
      <p:pic>
        <p:nvPicPr>
          <p:cNvPr id="28679" name="Picture 7" descr="Kidney tubule"/>
          <p:cNvPicPr>
            <a:picLocks noChangeAspect="1" noChangeArrowheads="1"/>
          </p:cNvPicPr>
          <p:nvPr/>
        </p:nvPicPr>
        <p:blipFill>
          <a:blip r:embed="rId3" cstate="print">
            <a:lum bright="12000" contrast="24000"/>
          </a:blip>
          <a:srcRect/>
          <a:stretch>
            <a:fillRect/>
          </a:stretch>
        </p:blipFill>
        <p:spPr bwMode="auto">
          <a:xfrm>
            <a:off x="1447800" y="2133600"/>
            <a:ext cx="6934200" cy="4389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DDFFFF"/>
          </a:solidFill>
        </p:spPr>
        <p:txBody>
          <a:bodyPr/>
          <a:lstStyle/>
          <a:p>
            <a:r>
              <a:rPr lang="en-GB"/>
              <a:t>Drug excretion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14600"/>
            <a:ext cx="7772400" cy="3938588"/>
          </a:xfrm>
        </p:spPr>
        <p:txBody>
          <a:bodyPr/>
          <a:lstStyle/>
          <a:p>
            <a:pPr>
              <a:buFontTx/>
              <a:buNone/>
            </a:pPr>
            <a:r>
              <a:rPr lang="en-GB" sz="2400" b="1"/>
              <a:t>Liver</a:t>
            </a:r>
          </a:p>
          <a:p>
            <a:pPr>
              <a:buFontTx/>
              <a:buNone/>
            </a:pPr>
            <a:r>
              <a:rPr lang="en-GB" sz="2400"/>
              <a:t>Biliary excretion (large molecular weight molecules can concentrate) </a:t>
            </a:r>
          </a:p>
          <a:p>
            <a:pPr>
              <a:buFontTx/>
              <a:buNone/>
            </a:pPr>
            <a:r>
              <a:rPr lang="en-GB" sz="2400"/>
              <a:t>Active transport systems – into bile (bile acids and glucuronides)</a:t>
            </a:r>
          </a:p>
          <a:p>
            <a:pPr>
              <a:buFontTx/>
              <a:buNone/>
            </a:pPr>
            <a:r>
              <a:rPr lang="en-GB" sz="2400" b="1"/>
              <a:t>	ENTEROHEPATIC CYCLING</a:t>
            </a:r>
          </a:p>
          <a:p>
            <a:pPr>
              <a:buFontTx/>
              <a:buNone/>
            </a:pPr>
            <a:r>
              <a:rPr lang="en-GB" sz="2400"/>
              <a:t> 	drug/metabolite excreted into gut (via bile) then reabsorbed, taken to liver and excreted again… leads to drug persistence.</a:t>
            </a:r>
          </a:p>
          <a:p>
            <a:pPr>
              <a:buFontTx/>
              <a:buNone/>
            </a:pPr>
            <a:endParaRPr lang="en-GB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Drug excretion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343400"/>
          </a:xfrm>
        </p:spPr>
        <p:txBody>
          <a:bodyPr/>
          <a:lstStyle/>
          <a:p>
            <a:pPr>
              <a:buFontTx/>
              <a:buNone/>
            </a:pPr>
            <a:r>
              <a:rPr lang="en-GB" sz="2400" b="1"/>
              <a:t>Liver</a:t>
            </a:r>
            <a:r>
              <a:rPr lang="en-GB" sz="2400"/>
              <a:t> </a:t>
            </a:r>
          </a:p>
          <a:p>
            <a:pPr>
              <a:buFontTx/>
              <a:buNone/>
            </a:pPr>
            <a:endParaRPr lang="en-GB" sz="2400"/>
          </a:p>
          <a:p>
            <a:pPr>
              <a:buFontTx/>
              <a:buNone/>
            </a:pPr>
            <a:endParaRPr lang="en-GB" sz="2400"/>
          </a:p>
        </p:txBody>
      </p:sp>
      <p:pic>
        <p:nvPicPr>
          <p:cNvPr id="30724" name="Picture 4" descr="Liver sinusoids"/>
          <p:cNvPicPr>
            <a:picLocks noChangeAspect="1" noChangeArrowheads="1"/>
          </p:cNvPicPr>
          <p:nvPr/>
        </p:nvPicPr>
        <p:blipFill>
          <a:blip r:embed="rId3" cstate="print">
            <a:lum contrast="24000"/>
          </a:blip>
          <a:srcRect/>
          <a:stretch>
            <a:fillRect/>
          </a:stretch>
        </p:blipFill>
        <p:spPr bwMode="auto">
          <a:xfrm>
            <a:off x="2057400" y="1828800"/>
            <a:ext cx="5181600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773987" cy="720725"/>
          </a:xfrm>
          <a:solidFill>
            <a:srgbClr val="DDFFFF"/>
          </a:solidFill>
        </p:spPr>
        <p:txBody>
          <a:bodyPr/>
          <a:lstStyle/>
          <a:p>
            <a:r>
              <a:rPr lang="en-GB" sz="4000"/>
              <a:t>Drug excretion -</a:t>
            </a:r>
            <a:r>
              <a:rPr lang="en-GB" sz="2800"/>
              <a:t>Enterohepatic cycling</a:t>
            </a:r>
          </a:p>
        </p:txBody>
      </p:sp>
      <p:pic>
        <p:nvPicPr>
          <p:cNvPr id="32772" name="Picture 4" descr="Enterohepatic circulation"/>
          <p:cNvPicPr>
            <a:picLocks noChangeAspect="1" noChangeArrowheads="1"/>
          </p:cNvPicPr>
          <p:nvPr/>
        </p:nvPicPr>
        <p:blipFill>
          <a:blip r:embed="rId3" cstate="print">
            <a:lum bright="-6000" contrast="18000"/>
          </a:blip>
          <a:srcRect/>
          <a:stretch>
            <a:fillRect/>
          </a:stretch>
        </p:blipFill>
        <p:spPr bwMode="auto">
          <a:xfrm>
            <a:off x="1619250" y="1169988"/>
            <a:ext cx="5976938" cy="56880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DDFFFF"/>
          </a:solidFill>
        </p:spPr>
        <p:txBody>
          <a:bodyPr/>
          <a:lstStyle/>
          <a:p>
            <a:r>
              <a:rPr lang="en-GB"/>
              <a:t>Drug excretion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429000"/>
          </a:xfrm>
        </p:spPr>
        <p:txBody>
          <a:bodyPr/>
          <a:lstStyle/>
          <a:p>
            <a:pPr>
              <a:buFontTx/>
              <a:buNone/>
            </a:pPr>
            <a:r>
              <a:rPr lang="en-GB" sz="2400" b="1"/>
              <a:t>Other routes (usually of little quantitative importance)…</a:t>
            </a:r>
          </a:p>
          <a:p>
            <a:pPr>
              <a:buFontTx/>
              <a:buNone/>
            </a:pPr>
            <a:endParaRPr lang="en-GB" sz="2400"/>
          </a:p>
          <a:p>
            <a:pPr>
              <a:buFontTx/>
              <a:buNone/>
            </a:pPr>
            <a:endParaRPr lang="en-GB" sz="2400"/>
          </a:p>
          <a:p>
            <a:pPr algn="ctr">
              <a:buFontTx/>
              <a:buNone/>
            </a:pPr>
            <a:r>
              <a:rPr lang="en-GB" sz="2400"/>
              <a:t>lungs, skin, gastrointestinal secretions, </a:t>
            </a:r>
          </a:p>
          <a:p>
            <a:pPr algn="ctr">
              <a:buFontTx/>
              <a:buNone/>
            </a:pPr>
            <a:r>
              <a:rPr lang="en-GB" sz="2400"/>
              <a:t>saliva, sweat, milk, genital secretions</a:t>
            </a:r>
          </a:p>
          <a:p>
            <a:pPr>
              <a:buFontTx/>
              <a:buNone/>
            </a:pPr>
            <a:endParaRPr lang="en-GB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DDFFFF"/>
          </a:solidFill>
        </p:spPr>
        <p:txBody>
          <a:bodyPr/>
          <a:lstStyle/>
          <a:p>
            <a:r>
              <a:rPr lang="en-GB"/>
              <a:t>Pharmacokinetics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349500"/>
            <a:ext cx="7772400" cy="3887788"/>
          </a:xfrm>
        </p:spPr>
        <p:txBody>
          <a:bodyPr/>
          <a:lstStyle/>
          <a:p>
            <a:r>
              <a:rPr lang="en-GB" sz="2400" b="1"/>
              <a:t>The variation with time of the drug concentration in the blood (or plasma).</a:t>
            </a:r>
          </a:p>
          <a:p>
            <a:r>
              <a:rPr lang="en-GB" sz="2400" b="1"/>
              <a:t>There are a number of derived parameters that describe the drug’s journey through the body.</a:t>
            </a:r>
          </a:p>
          <a:p>
            <a:pPr>
              <a:buFontTx/>
              <a:buNone/>
            </a:pPr>
            <a:endParaRPr lang="en-GB" sz="2400" b="1"/>
          </a:p>
          <a:p>
            <a:pPr>
              <a:buFontTx/>
              <a:buNone/>
            </a:pPr>
            <a:r>
              <a:rPr lang="en-GB" sz="2400" b="1"/>
              <a:t>Bioavailability</a:t>
            </a:r>
          </a:p>
          <a:p>
            <a:pPr>
              <a:buFontTx/>
              <a:buNone/>
            </a:pPr>
            <a:r>
              <a:rPr lang="en-GB" sz="2400"/>
              <a:t>	Proportion of the administered drug that is available within the body to exert its pharmacological effect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696200" cy="2362200"/>
          </a:xfrm>
          <a:solidFill>
            <a:schemeClr val="hlink"/>
          </a:solidFill>
        </p:spPr>
        <p:txBody>
          <a:bodyPr/>
          <a:lstStyle/>
          <a:p>
            <a:r>
              <a:rPr lang="en-GB"/>
              <a:t>Pharmacokinetics </a:t>
            </a:r>
            <a:br>
              <a:rPr lang="en-GB"/>
            </a:br>
            <a:r>
              <a:rPr lang="en-GB"/>
              <a:t>and </a:t>
            </a:r>
            <a:br>
              <a:rPr lang="en-GB"/>
            </a:br>
            <a:r>
              <a:rPr lang="en-GB"/>
              <a:t>Drug metabolism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852738"/>
            <a:ext cx="8153400" cy="352901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400"/>
              <a:t>This part of the course consists of five components…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400"/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/>
              <a:t>Lecture:	Pharmacokinetics: The journey of a drug 		through the body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/>
              <a:t>Lecture:	Drug metabolism: The chemical modification 		of a drug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/>
              <a:t>Tutorial:	Bioavailability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/>
              <a:t>CAL: 		Drug metabolism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/>
              <a:t>Worksheet:	Directed study – consolidation and revision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DDFFFF"/>
          </a:solidFill>
        </p:spPr>
        <p:txBody>
          <a:bodyPr/>
          <a:lstStyle/>
          <a:p>
            <a:r>
              <a:rPr lang="en-GB"/>
              <a:t>Pharmacokinetics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2514600"/>
          </a:xfrm>
        </p:spPr>
        <p:txBody>
          <a:bodyPr/>
          <a:lstStyle/>
          <a:p>
            <a:pPr>
              <a:buFontTx/>
              <a:buNone/>
            </a:pPr>
            <a:r>
              <a:rPr lang="en-GB" sz="2400" b="1"/>
              <a:t>Apparent volume of distribution</a:t>
            </a:r>
          </a:p>
          <a:p>
            <a:pPr>
              <a:buFontTx/>
              <a:buNone/>
            </a:pPr>
            <a:endParaRPr lang="en-GB" sz="2400"/>
          </a:p>
          <a:p>
            <a:pPr>
              <a:buFontTx/>
              <a:buNone/>
            </a:pPr>
            <a:r>
              <a:rPr lang="en-GB" sz="2400"/>
              <a:t>	The volume in which a drug appears to be distributed</a:t>
            </a:r>
          </a:p>
          <a:p>
            <a:pPr>
              <a:buFontTx/>
              <a:buNone/>
            </a:pPr>
            <a:r>
              <a:rPr lang="en-GB" sz="2400"/>
              <a:t>	- an indicator of the pattern of distribution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DDFFFF"/>
          </a:solidFill>
        </p:spPr>
        <p:txBody>
          <a:bodyPr/>
          <a:lstStyle/>
          <a:p>
            <a:r>
              <a:rPr lang="en-GB"/>
              <a:t>Pharmacokinetics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2514600"/>
          </a:xfrm>
        </p:spPr>
        <p:txBody>
          <a:bodyPr/>
          <a:lstStyle/>
          <a:p>
            <a:pPr>
              <a:buFontTx/>
              <a:buNone/>
            </a:pPr>
            <a:r>
              <a:rPr lang="en-GB" sz="2400" b="1"/>
              <a:t>Biological half-life</a:t>
            </a:r>
          </a:p>
          <a:p>
            <a:pPr>
              <a:buFontTx/>
              <a:buNone/>
            </a:pPr>
            <a:endParaRPr lang="en-GB" sz="2400"/>
          </a:p>
          <a:p>
            <a:pPr>
              <a:buFontTx/>
              <a:buNone/>
            </a:pPr>
            <a:r>
              <a:rPr lang="en-GB" sz="2400"/>
              <a:t>	Time taken for the concentration of drug (in blood/plasma) to fall to half its original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DDFFFF"/>
          </a:solidFill>
        </p:spPr>
        <p:txBody>
          <a:bodyPr/>
          <a:lstStyle/>
          <a:p>
            <a:r>
              <a:rPr lang="en-GB"/>
              <a:t>Pharmacokinetics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133600"/>
            <a:ext cx="7772400" cy="410368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GB" sz="2800" b="1"/>
              <a:t>Clearance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800"/>
          </a:p>
          <a:p>
            <a:pPr>
              <a:lnSpc>
                <a:spcPct val="80000"/>
              </a:lnSpc>
            </a:pPr>
            <a:r>
              <a:rPr lang="en-GB" sz="2800"/>
              <a:t>Blood (plasma) clearance is the volume of blood (plasma) cleared of a drug (i.e. from which the drug is completely removed) in a unit time</a:t>
            </a:r>
          </a:p>
          <a:p>
            <a:pPr>
              <a:lnSpc>
                <a:spcPct val="80000"/>
              </a:lnSpc>
            </a:pPr>
            <a:r>
              <a:rPr lang="en-GB" sz="2800"/>
              <a:t>Related to volume of distribution and the rate at which the drug is eliminated.</a:t>
            </a:r>
          </a:p>
          <a:p>
            <a:pPr>
              <a:lnSpc>
                <a:spcPct val="80000"/>
              </a:lnSpc>
            </a:pPr>
            <a:r>
              <a:rPr lang="en-GB" sz="2800"/>
              <a:t>If clearance involves several processes, then total clearance is the sum of these processes.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76250"/>
            <a:ext cx="7696200" cy="1303338"/>
          </a:xfrm>
          <a:solidFill>
            <a:srgbClr val="DDFFFF"/>
          </a:solidFill>
        </p:spPr>
        <p:txBody>
          <a:bodyPr/>
          <a:lstStyle/>
          <a:p>
            <a:r>
              <a:rPr lang="en-GB" sz="3200"/>
              <a:t>Pharmacokinetics:</a:t>
            </a:r>
            <a:br>
              <a:rPr lang="en-GB" sz="3200"/>
            </a:br>
            <a:r>
              <a:rPr lang="en-GB" sz="3200"/>
              <a:t>The journey of a drug through the body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60575"/>
            <a:ext cx="7772400" cy="4187825"/>
          </a:xfrm>
        </p:spPr>
        <p:txBody>
          <a:bodyPr/>
          <a:lstStyle/>
          <a:p>
            <a:pPr>
              <a:buFontTx/>
              <a:buNone/>
            </a:pPr>
            <a:r>
              <a:rPr lang="en-GB" sz="2400">
                <a:solidFill>
                  <a:schemeClr val="accent2"/>
                </a:solidFill>
              </a:rPr>
              <a:t>Summary</a:t>
            </a:r>
          </a:p>
          <a:p>
            <a:r>
              <a:rPr lang="en-GB" sz="2400"/>
              <a:t>To achieve its effect a drug must first be presented in a suitable formulation at an appropriate site of </a:t>
            </a:r>
            <a:r>
              <a:rPr lang="en-GB" sz="2400" b="1"/>
              <a:t>ADMINISTRATION.</a:t>
            </a:r>
            <a:r>
              <a:rPr lang="en-GB" sz="2400"/>
              <a:t> </a:t>
            </a:r>
          </a:p>
          <a:p>
            <a:r>
              <a:rPr lang="en-GB" sz="2400"/>
              <a:t>The drug is then (usually) </a:t>
            </a:r>
            <a:r>
              <a:rPr lang="en-GB" sz="2400" b="1"/>
              <a:t>ABSORBED </a:t>
            </a:r>
            <a:r>
              <a:rPr lang="en-GB" sz="2400"/>
              <a:t> and </a:t>
            </a:r>
            <a:r>
              <a:rPr lang="en-GB" sz="2400" b="1"/>
              <a:t>DISTRIBUTED</a:t>
            </a:r>
            <a:r>
              <a:rPr lang="en-GB" sz="2400"/>
              <a:t> through the body to its site of action. </a:t>
            </a:r>
          </a:p>
          <a:p>
            <a:r>
              <a:rPr lang="en-GB" sz="2400"/>
              <a:t>For the effect to wear off the drug must almost always be </a:t>
            </a:r>
            <a:r>
              <a:rPr lang="en-GB" sz="2400" b="1"/>
              <a:t>METABOLISED</a:t>
            </a:r>
            <a:r>
              <a:rPr lang="en-GB" sz="2400"/>
              <a:t> and/or </a:t>
            </a:r>
            <a:r>
              <a:rPr lang="en-GB" sz="2400" b="1"/>
              <a:t>EXCRETED.</a:t>
            </a:r>
          </a:p>
          <a:p>
            <a:r>
              <a:rPr lang="en-GB" sz="2400"/>
              <a:t>Finally the drug residues are </a:t>
            </a:r>
            <a:r>
              <a:rPr lang="en-GB" sz="2400" b="1"/>
              <a:t>VOIDED</a:t>
            </a:r>
            <a:r>
              <a:rPr lang="en-GB" sz="2400"/>
              <a:t> (</a:t>
            </a:r>
            <a:r>
              <a:rPr lang="en-GB" sz="2400" b="1"/>
              <a:t>REMOVED</a:t>
            </a:r>
            <a:r>
              <a:rPr lang="en-GB" sz="2400"/>
              <a:t>) from the body.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80400" cy="936625"/>
          </a:xfrm>
          <a:solidFill>
            <a:schemeClr val="hlink"/>
          </a:solidFill>
        </p:spPr>
        <p:txBody>
          <a:bodyPr/>
          <a:lstStyle/>
          <a:p>
            <a:r>
              <a:rPr lang="en-GB" sz="3600"/>
              <a:t>Pharmacokinetics and Drug metabolism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640763" cy="51831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/>
              <a:t>Learning objectives</a:t>
            </a:r>
          </a:p>
          <a:p>
            <a:pPr>
              <a:lnSpc>
                <a:spcPct val="90000"/>
              </a:lnSpc>
            </a:pPr>
            <a:r>
              <a:rPr lang="en-GB" sz="2400">
                <a:solidFill>
                  <a:schemeClr val="accent2"/>
                </a:solidFill>
              </a:rPr>
              <a:t>List the major routes by which drugs may be administered and their advantages and disadvantages.</a:t>
            </a:r>
          </a:p>
          <a:p>
            <a:pPr>
              <a:lnSpc>
                <a:spcPct val="90000"/>
              </a:lnSpc>
            </a:pPr>
            <a:r>
              <a:rPr lang="en-GB" sz="2400">
                <a:solidFill>
                  <a:schemeClr val="accent2"/>
                </a:solidFill>
              </a:rPr>
              <a:t>Be able to describe the factors that effect the passage of drugs across membranes.</a:t>
            </a:r>
          </a:p>
          <a:p>
            <a:pPr>
              <a:lnSpc>
                <a:spcPct val="90000"/>
              </a:lnSpc>
            </a:pPr>
            <a:r>
              <a:rPr lang="en-GB" sz="2400">
                <a:solidFill>
                  <a:schemeClr val="accent2"/>
                </a:solidFill>
              </a:rPr>
              <a:t>Be able to describe the factors that determine drug distribution.</a:t>
            </a:r>
          </a:p>
          <a:p>
            <a:pPr>
              <a:lnSpc>
                <a:spcPct val="90000"/>
              </a:lnSpc>
            </a:pPr>
            <a:r>
              <a:rPr lang="en-GB" sz="2400">
                <a:solidFill>
                  <a:schemeClr val="accent2"/>
                </a:solidFill>
              </a:rPr>
              <a:t>Be able to explain how drug action may be terminated.</a:t>
            </a:r>
          </a:p>
          <a:p>
            <a:pPr>
              <a:lnSpc>
                <a:spcPct val="90000"/>
              </a:lnSpc>
            </a:pPr>
            <a:r>
              <a:rPr lang="en-GB" sz="2400">
                <a:solidFill>
                  <a:schemeClr val="accent2"/>
                </a:solidFill>
              </a:rPr>
              <a:t>Be able to describe the principle routes of drug metabolism and excretion.</a:t>
            </a:r>
          </a:p>
          <a:p>
            <a:pPr>
              <a:lnSpc>
                <a:spcPct val="90000"/>
              </a:lnSpc>
            </a:pPr>
            <a:r>
              <a:rPr lang="en-GB" sz="2400">
                <a:solidFill>
                  <a:schemeClr val="accent2"/>
                </a:solidFill>
              </a:rPr>
              <a:t>Be able to define the terms: first-pass metabolism; enterohepatic circulation; drug half-life; apparent volume of distribution; bioavailability; drug clearance</a:t>
            </a:r>
            <a:r>
              <a:rPr lang="en-GB" sz="260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76250"/>
            <a:ext cx="8496300" cy="1441450"/>
          </a:xfrm>
          <a:solidFill>
            <a:schemeClr val="hlink"/>
          </a:solidFill>
        </p:spPr>
        <p:txBody>
          <a:bodyPr/>
          <a:lstStyle/>
          <a:p>
            <a:r>
              <a:rPr lang="en-GB" sz="3600"/>
              <a:t>Pharmacokinetics:</a:t>
            </a:r>
            <a:br>
              <a:rPr lang="en-GB" sz="3600"/>
            </a:br>
            <a:r>
              <a:rPr lang="en-GB" sz="3600"/>
              <a:t>The journey of a drug through the body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565400"/>
            <a:ext cx="7772400" cy="3311525"/>
          </a:xfrm>
        </p:spPr>
        <p:txBody>
          <a:bodyPr/>
          <a:lstStyle/>
          <a:p>
            <a:pPr>
              <a:buFontTx/>
              <a:buNone/>
            </a:pPr>
            <a:r>
              <a:rPr lang="en-GB" sz="2400"/>
              <a:t>	To achieve its effect a drug must first be presented in a suitable formulation at an appropriate site of </a:t>
            </a:r>
            <a:r>
              <a:rPr lang="en-GB" sz="2400" b="1"/>
              <a:t>ADMINISTRATION</a:t>
            </a:r>
            <a:r>
              <a:rPr lang="en-GB" sz="2400"/>
              <a:t> and then (usually) </a:t>
            </a:r>
            <a:r>
              <a:rPr lang="en-GB" sz="2400" b="1"/>
              <a:t>ABSORBED</a:t>
            </a:r>
            <a:r>
              <a:rPr lang="en-GB" sz="2400"/>
              <a:t> and </a:t>
            </a:r>
            <a:r>
              <a:rPr lang="en-GB" sz="2400" b="1"/>
              <a:t>DISTRIBUTED</a:t>
            </a:r>
            <a:r>
              <a:rPr lang="en-GB" sz="2400"/>
              <a:t> through the body to its site of action. For the effect to wear off the drug must almost always be </a:t>
            </a:r>
            <a:r>
              <a:rPr lang="en-GB" sz="2400" b="1"/>
              <a:t>METABOLISED</a:t>
            </a:r>
            <a:r>
              <a:rPr lang="en-GB" sz="2400"/>
              <a:t> and/or </a:t>
            </a:r>
            <a:r>
              <a:rPr lang="en-GB" sz="2400" b="1"/>
              <a:t>EXCRETED</a:t>
            </a:r>
            <a:r>
              <a:rPr lang="en-GB" sz="2400"/>
              <a:t> with these residues being </a:t>
            </a:r>
            <a:r>
              <a:rPr lang="en-GB" sz="2400" b="1"/>
              <a:t>VOIDED </a:t>
            </a:r>
            <a:r>
              <a:rPr lang="en-GB" sz="2400"/>
              <a:t>(</a:t>
            </a:r>
            <a:r>
              <a:rPr lang="en-GB" sz="2400" b="1"/>
              <a:t>REMOVED</a:t>
            </a:r>
            <a:r>
              <a:rPr lang="en-GB" sz="2400"/>
              <a:t>) from the body.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696200" cy="1806575"/>
          </a:xfrm>
          <a:solidFill>
            <a:srgbClr val="DDFFFF"/>
          </a:solidFill>
        </p:spPr>
        <p:txBody>
          <a:bodyPr/>
          <a:lstStyle/>
          <a:p>
            <a:r>
              <a:rPr lang="en-GB" sz="3600"/>
              <a:t>Pharmacokinetics:</a:t>
            </a:r>
            <a:br>
              <a:rPr lang="en-GB" sz="3600"/>
            </a:br>
            <a:r>
              <a:rPr lang="en-GB" sz="3600"/>
              <a:t>The journey of a drug through the body (ADME)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76600"/>
            <a:ext cx="7772400" cy="3124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000"/>
              <a:t>	ADMINISTRATION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1800"/>
              <a:t>				    </a:t>
            </a:r>
            <a:r>
              <a:rPr lang="en-GB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GB" sz="2000"/>
              <a:t>BSORPTION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1800"/>
              <a:t>				    </a:t>
            </a:r>
            <a:r>
              <a:rPr lang="en-GB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GB" sz="2000"/>
              <a:t>ISTRIBUTION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1800"/>
              <a:t>				    </a:t>
            </a:r>
            <a:r>
              <a:rPr lang="en-GB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  <a:r>
              <a:rPr lang="en-GB" sz="2000"/>
              <a:t>ETABOLISM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1800"/>
              <a:t>				    </a:t>
            </a:r>
            <a:r>
              <a:rPr lang="en-GB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GB" sz="2000"/>
              <a:t>XCRETION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1800"/>
              <a:t>							</a:t>
            </a:r>
            <a:r>
              <a:rPr lang="en-GB" sz="2000"/>
              <a:t>REMOVAL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696200" cy="1066800"/>
          </a:xfrm>
          <a:solidFill>
            <a:srgbClr val="DDFFFF"/>
          </a:solidFill>
        </p:spPr>
        <p:txBody>
          <a:bodyPr/>
          <a:lstStyle/>
          <a:p>
            <a:r>
              <a:rPr lang="en-GB"/>
              <a:t>Drug Administration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733800"/>
          </a:xfrm>
        </p:spPr>
        <p:txBody>
          <a:bodyPr/>
          <a:lstStyle/>
          <a:p>
            <a:pPr>
              <a:buFontTx/>
              <a:buNone/>
            </a:pPr>
            <a:r>
              <a:rPr lang="en-GB" sz="2400" b="1"/>
              <a:t>	</a:t>
            </a:r>
            <a:endParaRPr lang="en-GB" sz="2400"/>
          </a:p>
          <a:p>
            <a:pPr>
              <a:buFontTx/>
              <a:buNone/>
            </a:pPr>
            <a:r>
              <a:rPr lang="en-GB" sz="2400" b="1"/>
              <a:t>	</a:t>
            </a:r>
            <a:r>
              <a:rPr lang="en-GB" sz="2400"/>
              <a:t>Drug actions may be…</a:t>
            </a:r>
          </a:p>
          <a:p>
            <a:pPr>
              <a:buFontTx/>
              <a:buNone/>
            </a:pPr>
            <a:endParaRPr lang="en-GB" sz="2400"/>
          </a:p>
          <a:p>
            <a:pPr>
              <a:buFontTx/>
              <a:buNone/>
            </a:pPr>
            <a:r>
              <a:rPr lang="en-GB" sz="2400" b="1"/>
              <a:t>		</a:t>
            </a:r>
            <a:r>
              <a:rPr lang="en-GB" sz="2800" b="1"/>
              <a:t>SYSTEMIC</a:t>
            </a:r>
            <a:r>
              <a:rPr lang="en-GB" sz="2400" b="1"/>
              <a:t> -  </a:t>
            </a:r>
            <a:r>
              <a:rPr lang="en-GB" sz="2400"/>
              <a:t>the entire organism</a:t>
            </a:r>
          </a:p>
          <a:p>
            <a:pPr>
              <a:buFontTx/>
              <a:buNone/>
            </a:pPr>
            <a:endParaRPr lang="en-GB" sz="2400" b="1"/>
          </a:p>
          <a:p>
            <a:pPr>
              <a:buFontTx/>
              <a:buNone/>
            </a:pPr>
            <a:r>
              <a:rPr lang="en-GB" sz="2400" b="1"/>
              <a:t>		</a:t>
            </a:r>
            <a:r>
              <a:rPr lang="en-GB" sz="2800" b="1"/>
              <a:t>LOCAL</a:t>
            </a:r>
            <a:r>
              <a:rPr lang="en-GB" sz="2400" b="1"/>
              <a:t> – </a:t>
            </a:r>
            <a:r>
              <a:rPr lang="en-GB" sz="2400"/>
              <a:t>restricted to one area of the organism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696200" cy="1066800"/>
          </a:xfrm>
          <a:solidFill>
            <a:srgbClr val="DDFFFF"/>
          </a:solidFill>
        </p:spPr>
        <p:txBody>
          <a:bodyPr/>
          <a:lstStyle/>
          <a:p>
            <a:r>
              <a:rPr lang="en-GB"/>
              <a:t>Drug administration routes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810000"/>
          </a:xfrm>
        </p:spPr>
        <p:txBody>
          <a:bodyPr/>
          <a:lstStyle/>
          <a:p>
            <a:pPr>
              <a:buFontTx/>
              <a:buNone/>
            </a:pPr>
            <a:r>
              <a:rPr lang="en-GB" sz="2800" b="1"/>
              <a:t>ENTERAL ROUTES</a:t>
            </a:r>
            <a:r>
              <a:rPr lang="en-GB" sz="2400"/>
              <a:t> </a:t>
            </a:r>
          </a:p>
          <a:p>
            <a:pPr>
              <a:buFontTx/>
              <a:buNone/>
            </a:pPr>
            <a:r>
              <a:rPr lang="en-GB" sz="2400"/>
              <a:t>			sublingual, buccal, oral, rectal</a:t>
            </a:r>
          </a:p>
          <a:p>
            <a:pPr>
              <a:buFontTx/>
              <a:buNone/>
            </a:pPr>
            <a:endParaRPr lang="en-GB" sz="2400"/>
          </a:p>
          <a:p>
            <a:pPr>
              <a:buFontTx/>
              <a:buNone/>
            </a:pPr>
            <a:r>
              <a:rPr lang="en-GB" sz="2800" b="1"/>
              <a:t>PARENTERAL ROUTES</a:t>
            </a:r>
          </a:p>
          <a:p>
            <a:pPr>
              <a:buFontTx/>
              <a:buNone/>
            </a:pPr>
            <a:r>
              <a:rPr lang="en-GB" sz="2400"/>
              <a:t>			intravenous, intramuscular, subcutaneous, 		percutaneous, inhalation</a:t>
            </a:r>
          </a:p>
          <a:p>
            <a:pPr>
              <a:buFontTx/>
              <a:buNone/>
            </a:pPr>
            <a:endParaRPr lang="en-GB" sz="2400"/>
          </a:p>
          <a:p>
            <a:pPr algn="r">
              <a:buFontTx/>
              <a:buNone/>
            </a:pPr>
            <a:r>
              <a:rPr lang="en-GB" sz="2400" i="1"/>
              <a:t>(Bioavailability tutorial)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696200" cy="1066800"/>
          </a:xfrm>
          <a:solidFill>
            <a:srgbClr val="DDFFFF"/>
          </a:solidFill>
        </p:spPr>
        <p:txBody>
          <a:bodyPr/>
          <a:lstStyle/>
          <a:p>
            <a:r>
              <a:rPr lang="en-GB"/>
              <a:t>Drug Absorption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424862" cy="4652962"/>
          </a:xfrm>
        </p:spPr>
        <p:txBody>
          <a:bodyPr/>
          <a:lstStyle/>
          <a:p>
            <a:pPr>
              <a:buFontTx/>
              <a:buNone/>
            </a:pPr>
            <a:r>
              <a:rPr lang="en-GB" sz="2400"/>
              <a:t>Drugs have to traverse both aqueous and lipid environment</a:t>
            </a:r>
          </a:p>
          <a:p>
            <a:pPr>
              <a:buFontTx/>
              <a:buNone/>
            </a:pPr>
            <a:endParaRPr lang="en-GB" sz="2400"/>
          </a:p>
          <a:p>
            <a:pPr>
              <a:buFontTx/>
              <a:buNone/>
            </a:pPr>
            <a:r>
              <a:rPr lang="en-GB" sz="2400"/>
              <a:t>Lipid soluble drugs (e.g. anaesthetics)</a:t>
            </a:r>
          </a:p>
          <a:p>
            <a:pPr>
              <a:buFontTx/>
              <a:buNone/>
            </a:pPr>
            <a:r>
              <a:rPr lang="en-GB" sz="2400"/>
              <a:t>		usually small volatile molecules that ‘dissolve’ 	into membranes </a:t>
            </a:r>
          </a:p>
          <a:p>
            <a:pPr>
              <a:buFontTx/>
              <a:buNone/>
            </a:pPr>
            <a:endParaRPr lang="en-GB" sz="2400"/>
          </a:p>
          <a:p>
            <a:pPr>
              <a:buFontTx/>
              <a:buNone/>
            </a:pPr>
            <a:r>
              <a:rPr lang="en-GB" sz="2400"/>
              <a:t>Water soluble drugs (e.g. most drugs)</a:t>
            </a:r>
          </a:p>
          <a:p>
            <a:pPr>
              <a:buFontTx/>
              <a:buNone/>
            </a:pPr>
            <a:r>
              <a:rPr lang="en-GB" sz="2400"/>
              <a:t>		usually weak acids or bases able to become 	charged – ionisation depends on pKa of the 	molecule and the pH of the medium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696200" cy="1066800"/>
          </a:xfrm>
          <a:solidFill>
            <a:srgbClr val="DDFFFF"/>
          </a:solidFill>
        </p:spPr>
        <p:txBody>
          <a:bodyPr/>
          <a:lstStyle/>
          <a:p>
            <a:r>
              <a:rPr lang="en-GB"/>
              <a:t>Drug absorption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00213"/>
            <a:ext cx="8569325" cy="4176712"/>
          </a:xfrm>
        </p:spPr>
        <p:txBody>
          <a:bodyPr/>
          <a:lstStyle/>
          <a:p>
            <a:pPr marL="357188" indent="-357188">
              <a:buFontTx/>
              <a:buNone/>
            </a:pPr>
            <a:r>
              <a:rPr lang="en-GB" sz="2400"/>
              <a:t>Transfer across membranes…</a:t>
            </a:r>
          </a:p>
          <a:p>
            <a:pPr marL="357188" indent="-357188">
              <a:buFontTx/>
              <a:buNone/>
            </a:pPr>
            <a:endParaRPr lang="en-GB" sz="2400"/>
          </a:p>
          <a:p>
            <a:pPr marL="357188" indent="-357188"/>
            <a:r>
              <a:rPr lang="en-GB" sz="2400"/>
              <a:t>Passive diffusion 		(most common – pH partition 					hypothesis)</a:t>
            </a:r>
          </a:p>
          <a:p>
            <a:pPr marL="357188" indent="-357188"/>
            <a:r>
              <a:rPr lang="en-GB" sz="2400"/>
              <a:t>Facilitated diffusion</a:t>
            </a:r>
          </a:p>
          <a:p>
            <a:pPr marL="357188" indent="-357188"/>
            <a:r>
              <a:rPr lang="en-GB" sz="2400"/>
              <a:t>Active transport 		(important in drug excretion)</a:t>
            </a:r>
          </a:p>
          <a:p>
            <a:pPr marL="357188" indent="-357188"/>
            <a:r>
              <a:rPr lang="en-GB" sz="2400"/>
              <a:t>Pinocytosis 		(phagocytosis-like mechanism)</a:t>
            </a:r>
          </a:p>
          <a:p>
            <a:pPr marL="357188" indent="-357188"/>
            <a:r>
              <a:rPr lang="en-GB" sz="2400"/>
              <a:t>Filtration 			(small water-soluble molecules)</a:t>
            </a:r>
          </a:p>
          <a:p>
            <a:pPr marL="357188" indent="-357188"/>
            <a:r>
              <a:rPr lang="en-GB" sz="2400"/>
              <a:t>Paracellular transport 	(around cells)</a:t>
            </a:r>
          </a:p>
          <a:p>
            <a:pPr marL="357188" indent="-357188">
              <a:buFontTx/>
              <a:buNone/>
            </a:pPr>
            <a:endParaRPr lang="en-GB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Designs\Ribbons.pot</Template>
  <TotalTime>298</TotalTime>
  <Words>508</Words>
  <Application>Microsoft Office PowerPoint</Application>
  <PresentationFormat>On-screen Show (4:3)</PresentationFormat>
  <Paragraphs>150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Default Design</vt:lpstr>
      <vt:lpstr>Pharmacokinetics  and  Drug metabolism</vt:lpstr>
      <vt:lpstr>Pharmacokinetics  and  Drug metabolism</vt:lpstr>
      <vt:lpstr>Pharmacokinetics and Drug metabolism</vt:lpstr>
      <vt:lpstr>Pharmacokinetics: The journey of a drug through the body</vt:lpstr>
      <vt:lpstr>Pharmacokinetics: The journey of a drug through the body (ADME)</vt:lpstr>
      <vt:lpstr>Drug Administration</vt:lpstr>
      <vt:lpstr>Drug administration routes</vt:lpstr>
      <vt:lpstr>Drug Absorption</vt:lpstr>
      <vt:lpstr>Drug absorption</vt:lpstr>
      <vt:lpstr>Drug absorption</vt:lpstr>
      <vt:lpstr>Drug distribution</vt:lpstr>
      <vt:lpstr>Drug excretion</vt:lpstr>
      <vt:lpstr>Drug excretion</vt:lpstr>
      <vt:lpstr>Drug excretion</vt:lpstr>
      <vt:lpstr>Drug excretion</vt:lpstr>
      <vt:lpstr>Drug excretion</vt:lpstr>
      <vt:lpstr>Drug excretion -Enterohepatic cycling</vt:lpstr>
      <vt:lpstr>Drug excretion</vt:lpstr>
      <vt:lpstr>Pharmacokinetics</vt:lpstr>
      <vt:lpstr>Pharmacokinetics</vt:lpstr>
      <vt:lpstr>Pharmacokinetics</vt:lpstr>
      <vt:lpstr>Pharmacokinetics</vt:lpstr>
      <vt:lpstr>Pharmacokinetics: The journey of a drug through the body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nshiel</cp:lastModifiedBy>
  <cp:revision>39</cp:revision>
  <cp:lastPrinted>2003-09-30T09:07:59Z</cp:lastPrinted>
  <dcterms:created xsi:type="dcterms:W3CDTF">1601-01-01T00:00:00Z</dcterms:created>
  <dcterms:modified xsi:type="dcterms:W3CDTF">2011-11-15T13:57:24Z</dcterms:modified>
</cp:coreProperties>
</file>