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98" r:id="rId2"/>
    <p:sldId id="256" r:id="rId3"/>
    <p:sldId id="299" r:id="rId4"/>
    <p:sldId id="302" r:id="rId5"/>
    <p:sldId id="305" r:id="rId6"/>
    <p:sldId id="307" r:id="rId7"/>
    <p:sldId id="312" r:id="rId8"/>
    <p:sldId id="329" r:id="rId9"/>
    <p:sldId id="313" r:id="rId10"/>
    <p:sldId id="316" r:id="rId11"/>
    <p:sldId id="317" r:id="rId12"/>
    <p:sldId id="319" r:id="rId13"/>
    <p:sldId id="325" r:id="rId14"/>
    <p:sldId id="310" r:id="rId15"/>
    <p:sldId id="309" r:id="rId16"/>
    <p:sldId id="320" r:id="rId17"/>
    <p:sldId id="321" r:id="rId18"/>
    <p:sldId id="322" r:id="rId19"/>
    <p:sldId id="323" r:id="rId20"/>
    <p:sldId id="324" r:id="rId21"/>
    <p:sldId id="327" r:id="rId22"/>
    <p:sldId id="301" r:id="rId23"/>
    <p:sldId id="328" r:id="rId24"/>
  </p:sldIdLst>
  <p:sldSz cx="9144000" cy="6858000" type="screen4x3"/>
  <p:notesSz cx="6648450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C5"/>
    <a:srgbClr val="CBFFF1"/>
    <a:srgbClr val="00FFFF"/>
    <a:srgbClr val="CC3300"/>
    <a:srgbClr val="000099"/>
    <a:srgbClr val="F8DBFF"/>
    <a:srgbClr val="F5CBFF"/>
    <a:srgbClr val="FFF4C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40" autoAdjust="0"/>
    <p:restoredTop sz="94660"/>
  </p:normalViewPr>
  <p:slideViewPr>
    <p:cSldViewPr>
      <p:cViewPr>
        <p:scale>
          <a:sx n="50" d="100"/>
          <a:sy n="50" d="100"/>
        </p:scale>
        <p:origin x="-7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38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6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33800" y="9296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D5B51C8-F0FB-45AB-9822-86C110F773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60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7338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487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60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6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60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3800" y="9296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EB1D7F78-52DF-448D-A7AE-A422EC301B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1A221A-B528-4875-AD56-DE59713DDC66}" type="slidenum">
              <a:rPr lang="en-GB"/>
              <a:pPr/>
              <a:t>1</a:t>
            </a:fld>
            <a:endParaRPr lang="en-GB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67C697-0040-43DB-BE2C-9068AAA23D79}" type="slidenum">
              <a:rPr lang="en-GB"/>
              <a:pPr/>
              <a:t>10</a:t>
            </a:fld>
            <a:endParaRPr lang="en-GB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CFEE9E-FE8C-401E-B118-CEFA8B8FC203}" type="slidenum">
              <a:rPr lang="en-GB"/>
              <a:pPr/>
              <a:t>11</a:t>
            </a:fld>
            <a:endParaRPr lang="en-GB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7D592-AD16-49A3-81C1-FF3D49763658}" type="slidenum">
              <a:rPr lang="en-GB"/>
              <a:pPr/>
              <a:t>12</a:t>
            </a:fld>
            <a:endParaRPr lang="en-GB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34498E-F446-4CD4-ADF7-03E1F7BF70C4}" type="slidenum">
              <a:rPr lang="en-GB"/>
              <a:pPr/>
              <a:t>13</a:t>
            </a:fld>
            <a:endParaRPr lang="en-GB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540F09-CC2A-4A2B-824F-E7BC103FD07A}" type="slidenum">
              <a:rPr lang="en-GB"/>
              <a:pPr/>
              <a:t>14</a:t>
            </a:fld>
            <a:endParaRPr lang="en-GB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EEE177-B4A1-4B6B-BBAA-B33CEB4BF6EB}" type="slidenum">
              <a:rPr lang="en-GB"/>
              <a:pPr/>
              <a:t>15</a:t>
            </a:fld>
            <a:endParaRPr lang="en-GB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6B16CA-8360-415C-B23B-8E74112AB47B}" type="slidenum">
              <a:rPr lang="en-GB"/>
              <a:pPr/>
              <a:t>16</a:t>
            </a:fld>
            <a:endParaRPr lang="en-GB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8B7FD-7FE4-4296-876B-31AE1E3D3E54}" type="slidenum">
              <a:rPr lang="en-GB"/>
              <a:pPr/>
              <a:t>17</a:t>
            </a:fld>
            <a:endParaRPr lang="en-GB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B9D774-3C77-466D-9576-C47CAD0F4681}" type="slidenum">
              <a:rPr lang="en-GB"/>
              <a:pPr/>
              <a:t>18</a:t>
            </a:fld>
            <a:endParaRPr lang="en-GB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3DC3FA-9FC7-4320-9B3B-1D6DBA0E602F}" type="slidenum">
              <a:rPr lang="en-GB"/>
              <a:pPr/>
              <a:t>19</a:t>
            </a:fld>
            <a:endParaRPr lang="en-GB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53620E-05C2-4871-9CB4-E9EB47D9D80D}" type="slidenum">
              <a:rPr lang="en-GB"/>
              <a:pPr/>
              <a:t>2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39B330-3729-4560-A2CA-FDD6FF45BAEF}" type="slidenum">
              <a:rPr lang="en-GB"/>
              <a:pPr/>
              <a:t>20</a:t>
            </a:fld>
            <a:endParaRPr lang="en-GB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641A0F-D457-4FFC-B17D-5F17B7CB4DBE}" type="slidenum">
              <a:rPr lang="en-GB"/>
              <a:pPr/>
              <a:t>21</a:t>
            </a:fld>
            <a:endParaRPr lang="en-GB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1AF335-421F-4A44-8C65-645551A88FBA}" type="slidenum">
              <a:rPr lang="en-GB"/>
              <a:pPr/>
              <a:t>22</a:t>
            </a:fld>
            <a:endParaRPr lang="en-GB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E35278-BB97-48FB-9ADD-8FB12FFD468D}" type="slidenum">
              <a:rPr lang="en-GB"/>
              <a:pPr/>
              <a:t>23</a:t>
            </a:fld>
            <a:endParaRPr lang="en-GB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0A0CCD-C9AB-49A7-A1C9-3B2BC595128E}" type="slidenum">
              <a:rPr lang="en-GB"/>
              <a:pPr/>
              <a:t>3</a:t>
            </a:fld>
            <a:endParaRPr lang="en-GB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2B3F81-2E4C-49CE-B893-32A840A2697B}" type="slidenum">
              <a:rPr lang="en-GB"/>
              <a:pPr/>
              <a:t>4</a:t>
            </a:fld>
            <a:endParaRPr lang="en-GB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CE28AB-CCA9-4408-85FE-686D04AFCB2F}" type="slidenum">
              <a:rPr lang="en-GB"/>
              <a:pPr/>
              <a:t>5</a:t>
            </a:fld>
            <a:endParaRPr lang="en-GB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8F930C-04BE-4336-8B44-61659E71D421}" type="slidenum">
              <a:rPr lang="en-GB"/>
              <a:pPr/>
              <a:t>6</a:t>
            </a:fld>
            <a:endParaRPr lang="en-GB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42890C-35F4-41AE-AAF7-C750043515F3}" type="slidenum">
              <a:rPr lang="en-GB"/>
              <a:pPr/>
              <a:t>7</a:t>
            </a:fld>
            <a:endParaRPr lang="en-GB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2C29C-4AB1-4BF1-878A-1E400CF1B91B}" type="slidenum">
              <a:rPr lang="en-GB"/>
              <a:pPr/>
              <a:t>8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989FA2-0B4F-4571-BC3C-81C99F85290B}" type="slidenum">
              <a:rPr lang="en-GB"/>
              <a:pPr/>
              <a:t>9</a:t>
            </a:fld>
            <a:endParaRPr lang="en-GB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676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891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838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8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BE9C3F4-0AB1-49D9-9B10-18FA96AD72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77EB-E417-4D11-BA32-34F80E816D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2BA39-8908-42FD-AD18-4E720DC67A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C0379-8094-4589-B5FD-8E44236849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E81D7-A003-4252-BAEE-7760A8120E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6D21F-E17B-4F46-8E76-54F566B929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AFA9A-C37E-47F7-AB7F-489151D746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C0BCE-2568-457C-BCE5-DC7BFE2132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F1E6A-6D75-4B5E-B5EE-42C60DFB60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E3B3C-58EF-497A-A74F-2C010ECC27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E44F3-5E3C-4D1E-9746-2FA400FB93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D2115-DF6A-4061-8D0E-E316CDA8F7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GB">
              <a:latin typeface="Tahoma" pitchFamily="34" charset="0"/>
            </a:endParaRP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GB">
              <a:latin typeface="Tahoma" pitchFamily="34" charset="0"/>
            </a:endParaRP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GB">
              <a:latin typeface="Tahoma" pitchFamily="34" charset="0"/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GB">
              <a:latin typeface="Tahoma" pitchFamily="34" charset="0"/>
            </a:endParaRP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GB">
              <a:latin typeface="Tahoma" pitchFamily="34" charset="0"/>
            </a:endParaRP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GB">
              <a:latin typeface="Tahoma" pitchFamily="34" charset="0"/>
            </a:endParaRP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GB">
              <a:latin typeface="Tahoma" pitchFamily="34" charset="0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ahoma" pitchFamily="34" charset="0"/>
              </a:defRPr>
            </a:lvl1pPr>
          </a:lstStyle>
          <a:p>
            <a:pPr>
              <a:defRPr/>
            </a:pPr>
            <a:fld id="{87BF0F37-BAFE-4497-9051-60023C8696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zoom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914400"/>
            <a:ext cx="7772400" cy="1371600"/>
          </a:xfrm>
          <a:solidFill>
            <a:srgbClr val="CBFFF1"/>
          </a:solidFill>
        </p:spPr>
        <p:txBody>
          <a:bodyPr/>
          <a:lstStyle/>
          <a:p>
            <a:pPr eaLnBrk="1" hangingPunct="1"/>
            <a:r>
              <a:rPr lang="en-GB" dirty="0" smtClean="0"/>
              <a:t>Drug Metabolism: </a:t>
            </a:r>
            <a:br>
              <a:rPr lang="en-GB" dirty="0" smtClean="0"/>
            </a:br>
            <a:r>
              <a:rPr lang="en-GB" sz="3200" dirty="0" smtClean="0"/>
              <a:t>The biochemical modification of a drug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276600"/>
            <a:ext cx="4648200" cy="1295400"/>
          </a:xfrm>
          <a:solidFill>
            <a:srgbClr val="F8DBFF"/>
          </a:solidFill>
        </p:spPr>
        <p:txBody>
          <a:bodyPr/>
          <a:lstStyle/>
          <a:p>
            <a:pPr eaLnBrk="1" hangingPunct="1"/>
            <a:r>
              <a:rPr lang="en-GB" dirty="0" smtClean="0"/>
              <a:t>Nigel </a:t>
            </a:r>
            <a:r>
              <a:rPr lang="en-GB" dirty="0" err="1" smtClean="0"/>
              <a:t>Gooderham</a:t>
            </a:r>
            <a:endParaRPr lang="en-GB" dirty="0" smtClean="0"/>
          </a:p>
          <a:p>
            <a:pPr eaLnBrk="1" hangingPunct="1"/>
            <a:r>
              <a:rPr lang="en-GB" sz="2800" dirty="0" err="1" smtClean="0"/>
              <a:t>Biomolecular</a:t>
            </a:r>
            <a:r>
              <a:rPr lang="en-GB" sz="2800" dirty="0" smtClean="0"/>
              <a:t> Medicine</a:t>
            </a: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3" cstate="print"/>
          <a:srcRect l="6931"/>
          <a:stretch>
            <a:fillRect/>
          </a:stretch>
        </p:blipFill>
        <p:spPr bwMode="auto">
          <a:xfrm>
            <a:off x="323850" y="5013325"/>
            <a:ext cx="3733800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954838" cy="693738"/>
          </a:xfrm>
          <a:solidFill>
            <a:srgbClr val="CBFFF1"/>
          </a:solidFill>
        </p:spPr>
        <p:txBody>
          <a:bodyPr/>
          <a:lstStyle/>
          <a:p>
            <a:pPr eaLnBrk="1" hangingPunct="1"/>
            <a:r>
              <a:rPr lang="en-GB" smtClean="0"/>
              <a:t>Oxidation reactions 2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2406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>
                <a:solidFill>
                  <a:srgbClr val="CC0000"/>
                </a:solidFill>
              </a:rPr>
              <a:t>N-demethylation</a:t>
            </a: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228600" y="51054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>
                <a:solidFill>
                  <a:srgbClr val="CC0000"/>
                </a:solidFill>
              </a:rPr>
              <a:t>O-demethylation</a:t>
            </a:r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/>
        </p:nvGraphicFramePr>
        <p:xfrm>
          <a:off x="2743200" y="4343400"/>
          <a:ext cx="5867400" cy="1863725"/>
        </p:xfrm>
        <a:graphic>
          <a:graphicData uri="http://schemas.openxmlformats.org/presentationml/2006/ole">
            <p:oleObj spid="_x0000_s2050" name="CS ChemDraw Drawing" r:id="rId4" imgW="4668480" imgH="1483200" progId="">
              <p:embed/>
            </p:oleObj>
          </a:graphicData>
        </a:graphic>
      </p:graphicFrame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2743200" y="1981200"/>
          <a:ext cx="6019800" cy="1905000"/>
        </p:xfrm>
        <a:graphic>
          <a:graphicData uri="http://schemas.openxmlformats.org/presentationml/2006/ole">
            <p:oleObj spid="_x0000_s2051" name="CS ChemDraw Drawing" r:id="rId5" imgW="4109400" imgH="1300320" progId="">
              <p:embed/>
            </p:oleObj>
          </a:graphicData>
        </a:graphic>
      </p:graphicFrame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3851275" y="3213100"/>
            <a:ext cx="360363" cy="576263"/>
          </a:xfrm>
          <a:prstGeom prst="rect">
            <a:avLst/>
          </a:prstGeom>
          <a:solidFill>
            <a:schemeClr val="accent2">
              <a:alpha val="32941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2771775" y="5516563"/>
            <a:ext cx="360363" cy="576262"/>
          </a:xfrm>
          <a:prstGeom prst="rect">
            <a:avLst/>
          </a:prstGeom>
          <a:solidFill>
            <a:schemeClr val="accent2">
              <a:alpha val="32941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0" grpId="0" animBg="1"/>
      <p:bldP spid="686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838200"/>
            <a:ext cx="6621463" cy="693738"/>
          </a:xfrm>
          <a:solidFill>
            <a:srgbClr val="CBFFF1"/>
          </a:solidFill>
        </p:spPr>
        <p:txBody>
          <a:bodyPr/>
          <a:lstStyle/>
          <a:p>
            <a:pPr eaLnBrk="1" hangingPunct="1"/>
            <a:r>
              <a:rPr lang="en-GB" smtClean="0"/>
              <a:t>Oxidation reactions 3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33400" y="2286000"/>
            <a:ext cx="172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>
                <a:solidFill>
                  <a:srgbClr val="CC0000"/>
                </a:solidFill>
              </a:rPr>
              <a:t>N-oxidation</a:t>
            </a: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2895600" y="1981200"/>
          <a:ext cx="4495800" cy="1382713"/>
        </p:xfrm>
        <a:graphic>
          <a:graphicData uri="http://schemas.openxmlformats.org/presentationml/2006/ole">
            <p:oleObj spid="_x0000_s3074" name="CS ChemDraw Drawing" r:id="rId4" imgW="2301120" imgH="708480" progId="">
              <p:embed/>
            </p:oleObj>
          </a:graphicData>
        </a:graphic>
      </p:graphicFrame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228600" y="4495800"/>
            <a:ext cx="2106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000">
                <a:solidFill>
                  <a:srgbClr val="CC0000"/>
                </a:solidFill>
              </a:rPr>
              <a:t>Alcohol oxidation</a:t>
            </a:r>
          </a:p>
        </p:txBody>
      </p:sp>
      <p:graphicFrame>
        <p:nvGraphicFramePr>
          <p:cNvPr id="3075" name="Object 11"/>
          <p:cNvGraphicFramePr>
            <a:graphicFrameLocks noChangeAspect="1"/>
          </p:cNvGraphicFramePr>
          <p:nvPr/>
        </p:nvGraphicFramePr>
        <p:xfrm>
          <a:off x="2590800" y="4572000"/>
          <a:ext cx="6248400" cy="669925"/>
        </p:xfrm>
        <a:graphic>
          <a:graphicData uri="http://schemas.openxmlformats.org/presentationml/2006/ole">
            <p:oleObj spid="_x0000_s3075" name="CS ChemDraw Drawing" r:id="rId5" imgW="3215520" imgH="345240" progId="">
              <p:embed/>
            </p:oleObj>
          </a:graphicData>
        </a:graphic>
      </p:graphicFrame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3563938" y="2349500"/>
            <a:ext cx="360362" cy="576263"/>
          </a:xfrm>
          <a:prstGeom prst="rect">
            <a:avLst/>
          </a:prstGeom>
          <a:solidFill>
            <a:schemeClr val="accent2">
              <a:alpha val="32941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3092450" y="4437063"/>
            <a:ext cx="360363" cy="576262"/>
          </a:xfrm>
          <a:prstGeom prst="rect">
            <a:avLst/>
          </a:prstGeom>
          <a:solidFill>
            <a:schemeClr val="accent2">
              <a:alpha val="32941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8" grpId="0" animBg="1"/>
      <p:bldP spid="7066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467600" cy="838200"/>
          </a:xfrm>
          <a:solidFill>
            <a:srgbClr val="CBFFF1"/>
          </a:solidFill>
        </p:spPr>
        <p:txBody>
          <a:bodyPr/>
          <a:lstStyle/>
          <a:p>
            <a:pPr eaLnBrk="1" hangingPunct="1"/>
            <a:r>
              <a:rPr lang="en-GB" sz="3600" smtClean="0"/>
              <a:t>Reductive and hydrolytic reactions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2362200" y="1905000"/>
          <a:ext cx="6096000" cy="1395413"/>
        </p:xfrm>
        <a:graphic>
          <a:graphicData uri="http://schemas.openxmlformats.org/presentationml/2006/ole">
            <p:oleObj spid="_x0000_s4098" name="CS ChemDraw Drawing" r:id="rId4" imgW="4617720" imgH="1056600" progId="">
              <p:embed/>
            </p:oleObj>
          </a:graphicData>
        </a:graphic>
      </p:graphicFrame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288925" y="2173288"/>
            <a:ext cx="155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>
                <a:solidFill>
                  <a:srgbClr val="CC0000"/>
                </a:solidFill>
              </a:rPr>
              <a:t>Reduction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8925" y="4687888"/>
            <a:ext cx="1592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>
                <a:solidFill>
                  <a:srgbClr val="CC0000"/>
                </a:solidFill>
              </a:rPr>
              <a:t>Hydrolysis</a:t>
            </a:r>
          </a:p>
        </p:txBody>
      </p:sp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2362200" y="4191000"/>
          <a:ext cx="6096000" cy="1857375"/>
        </p:xfrm>
        <a:graphic>
          <a:graphicData uri="http://schemas.openxmlformats.org/presentationml/2006/ole">
            <p:oleObj spid="_x0000_s4099" name="CS ChemDraw Drawing" r:id="rId5" imgW="4168080" imgH="1269720" progId="">
              <p:embed/>
            </p:oleObj>
          </a:graphicData>
        </a:graphic>
      </p:graphicFrame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3579813" y="2205038"/>
            <a:ext cx="360362" cy="576262"/>
          </a:xfrm>
          <a:prstGeom prst="rect">
            <a:avLst/>
          </a:prstGeom>
          <a:solidFill>
            <a:schemeClr val="accent2">
              <a:alpha val="32941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2749550" y="4221163"/>
            <a:ext cx="360363" cy="576262"/>
          </a:xfrm>
          <a:prstGeom prst="rect">
            <a:avLst/>
          </a:prstGeom>
          <a:solidFill>
            <a:schemeClr val="accent2">
              <a:alpha val="32941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2" grpId="0" animBg="1"/>
      <p:bldP spid="727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85800"/>
            <a:ext cx="6810375" cy="769938"/>
          </a:xfrm>
          <a:solidFill>
            <a:srgbClr val="CBFFF1"/>
          </a:solidFill>
        </p:spPr>
        <p:txBody>
          <a:bodyPr/>
          <a:lstStyle/>
          <a:p>
            <a:pPr eaLnBrk="1" hangingPunct="1"/>
            <a:r>
              <a:rPr lang="en-GB" smtClean="0"/>
              <a:t>Phase I Summary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620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i="1" smtClean="0"/>
              <a:t>Phase I reactions </a:t>
            </a:r>
          </a:p>
          <a:p>
            <a:pPr eaLnBrk="1" hangingPunct="1"/>
            <a:r>
              <a:rPr lang="en-GB" sz="2800" smtClean="0"/>
              <a:t>Prepare a drug for Phase II metabolism by introducing a functional group such as –OH, -NH</a:t>
            </a:r>
            <a:r>
              <a:rPr lang="en-GB" sz="2800" baseline="-25000" smtClean="0"/>
              <a:t>2</a:t>
            </a:r>
            <a:r>
              <a:rPr lang="en-GB" sz="2800" smtClean="0"/>
              <a:t>, -SH or –COOH.</a:t>
            </a:r>
          </a:p>
          <a:p>
            <a:pPr eaLnBrk="1" hangingPunct="1"/>
            <a:r>
              <a:rPr lang="en-GB" sz="2800" smtClean="0"/>
              <a:t>Often generate a biologically inactive product.</a:t>
            </a:r>
          </a:p>
          <a:p>
            <a:pPr eaLnBrk="1" hangingPunct="1"/>
            <a:r>
              <a:rPr lang="en-GB" sz="2800" smtClean="0"/>
              <a:t>Have little effect on drug polarity.</a:t>
            </a:r>
          </a:p>
          <a:p>
            <a:pPr eaLnBrk="1" hangingPunct="1"/>
            <a:r>
              <a:rPr lang="en-GB" sz="2800" smtClean="0"/>
              <a:t>Sometimes produce toxic metabolites.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0" y="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200400" y="2667000"/>
            <a:ext cx="2895600" cy="1219200"/>
          </a:xfrm>
          <a:prstGeom prst="rect">
            <a:avLst/>
          </a:prstGeom>
          <a:solidFill>
            <a:srgbClr val="FFF4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4000"/>
              <a:t>Phase II </a:t>
            </a:r>
          </a:p>
          <a:p>
            <a:pPr algn="ctr" eaLnBrk="0" hangingPunct="0"/>
            <a:r>
              <a:rPr lang="en-GB" sz="4000"/>
              <a:t>metabolism</a:t>
            </a: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304800" y="3733800"/>
            <a:ext cx="28194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000"/>
              <a:t>Acetylation</a:t>
            </a:r>
          </a:p>
          <a:p>
            <a:pPr algn="ctr" eaLnBrk="0" hangingPunct="0"/>
            <a:r>
              <a:rPr lang="en-GB" sz="2000">
                <a:solidFill>
                  <a:srgbClr val="CC0000"/>
                </a:solidFill>
              </a:rPr>
              <a:t>(Acetyl transferase)</a:t>
            </a:r>
          </a:p>
        </p:txBody>
      </p:sp>
      <p:sp>
        <p:nvSpPr>
          <p:cNvPr id="21508" name="Oval 5"/>
          <p:cNvSpPr>
            <a:spLocks noChangeArrowheads="1"/>
          </p:cNvSpPr>
          <p:nvPr/>
        </p:nvSpPr>
        <p:spPr bwMode="auto">
          <a:xfrm>
            <a:off x="3124200" y="4876800"/>
            <a:ext cx="30480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000"/>
              <a:t>Aminoacid conjugation</a:t>
            </a:r>
          </a:p>
          <a:p>
            <a:pPr algn="ctr" eaLnBrk="0" hangingPunct="0"/>
            <a:r>
              <a:rPr lang="en-GB" sz="2000">
                <a:solidFill>
                  <a:srgbClr val="CC3300"/>
                </a:solidFill>
              </a:rPr>
              <a:t>(Acyl transferase)</a:t>
            </a:r>
          </a:p>
        </p:txBody>
      </p:sp>
      <p:sp>
        <p:nvSpPr>
          <p:cNvPr id="21509" name="Oval 6"/>
          <p:cNvSpPr>
            <a:spLocks noChangeArrowheads="1"/>
          </p:cNvSpPr>
          <p:nvPr/>
        </p:nvSpPr>
        <p:spPr bwMode="auto">
          <a:xfrm>
            <a:off x="5867400" y="3886200"/>
            <a:ext cx="32766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000"/>
              <a:t>Glutathione</a:t>
            </a:r>
          </a:p>
          <a:p>
            <a:pPr algn="ctr" eaLnBrk="0" hangingPunct="0"/>
            <a:r>
              <a:rPr lang="en-GB" sz="2000">
                <a:solidFill>
                  <a:srgbClr val="CC0000"/>
                </a:solidFill>
              </a:rPr>
              <a:t>(Glutathione-S-transferase)</a:t>
            </a:r>
          </a:p>
        </p:txBody>
      </p:sp>
      <p:sp>
        <p:nvSpPr>
          <p:cNvPr id="21510" name="Oval 7"/>
          <p:cNvSpPr>
            <a:spLocks noChangeArrowheads="1"/>
          </p:cNvSpPr>
          <p:nvPr/>
        </p:nvSpPr>
        <p:spPr bwMode="auto">
          <a:xfrm>
            <a:off x="3276600" y="228600"/>
            <a:ext cx="28194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000"/>
              <a:t>Methylation </a:t>
            </a:r>
          </a:p>
          <a:p>
            <a:pPr algn="ctr" eaLnBrk="0" hangingPunct="0"/>
            <a:r>
              <a:rPr lang="en-GB" sz="2000">
                <a:solidFill>
                  <a:srgbClr val="CC0000"/>
                </a:solidFill>
              </a:rPr>
              <a:t>(methyl transferase)</a:t>
            </a:r>
          </a:p>
        </p:txBody>
      </p:sp>
      <p:sp>
        <p:nvSpPr>
          <p:cNvPr id="21511" name="Oval 8"/>
          <p:cNvSpPr>
            <a:spLocks noChangeArrowheads="1"/>
          </p:cNvSpPr>
          <p:nvPr/>
        </p:nvSpPr>
        <p:spPr bwMode="auto">
          <a:xfrm>
            <a:off x="6324600" y="914400"/>
            <a:ext cx="28194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000"/>
              <a:t>Sulphation</a:t>
            </a:r>
          </a:p>
          <a:p>
            <a:pPr algn="ctr" eaLnBrk="0" hangingPunct="0"/>
            <a:r>
              <a:rPr lang="en-GB" sz="2000">
                <a:solidFill>
                  <a:srgbClr val="CC0000"/>
                </a:solidFill>
              </a:rPr>
              <a:t>(Sulphotransferase)</a:t>
            </a:r>
          </a:p>
        </p:txBody>
      </p:sp>
      <p:sp>
        <p:nvSpPr>
          <p:cNvPr id="21512" name="Oval 9"/>
          <p:cNvSpPr>
            <a:spLocks noChangeArrowheads="1"/>
          </p:cNvSpPr>
          <p:nvPr/>
        </p:nvSpPr>
        <p:spPr bwMode="auto">
          <a:xfrm>
            <a:off x="0" y="838200"/>
            <a:ext cx="29718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000"/>
              <a:t>Glucuronidation</a:t>
            </a:r>
          </a:p>
          <a:p>
            <a:pPr algn="ctr" eaLnBrk="0" hangingPunct="0"/>
            <a:r>
              <a:rPr lang="en-GB" sz="2000">
                <a:solidFill>
                  <a:srgbClr val="CC0000"/>
                </a:solidFill>
              </a:rPr>
              <a:t>(Glucuronyl transferase)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 flipV="1">
            <a:off x="3048000" y="39624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14" name="Line 13"/>
          <p:cNvSpPr>
            <a:spLocks noChangeShapeType="1"/>
          </p:cNvSpPr>
          <p:nvPr/>
        </p:nvSpPr>
        <p:spPr bwMode="auto">
          <a:xfrm>
            <a:off x="6096000" y="39624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15" name="Line 14"/>
          <p:cNvSpPr>
            <a:spLocks noChangeShapeType="1"/>
          </p:cNvSpPr>
          <p:nvPr/>
        </p:nvSpPr>
        <p:spPr bwMode="auto">
          <a:xfrm>
            <a:off x="46482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16" name="Line 15"/>
          <p:cNvSpPr>
            <a:spLocks noChangeShapeType="1"/>
          </p:cNvSpPr>
          <p:nvPr/>
        </p:nvSpPr>
        <p:spPr bwMode="auto">
          <a:xfrm>
            <a:off x="4648200" y="1905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17" name="Line 17"/>
          <p:cNvSpPr>
            <a:spLocks noChangeShapeType="1"/>
          </p:cNvSpPr>
          <p:nvPr/>
        </p:nvSpPr>
        <p:spPr bwMode="auto">
          <a:xfrm flipV="1">
            <a:off x="6172200" y="2286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GB"/>
          </a:p>
        </p:txBody>
      </p:sp>
      <p:sp>
        <p:nvSpPr>
          <p:cNvPr id="21518" name="Line 18"/>
          <p:cNvSpPr>
            <a:spLocks noChangeShapeType="1"/>
          </p:cNvSpPr>
          <p:nvPr/>
        </p:nvSpPr>
        <p:spPr bwMode="auto">
          <a:xfrm flipH="1" flipV="1">
            <a:off x="2743200" y="2209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GB"/>
          </a:p>
        </p:txBody>
      </p:sp>
      <p:sp>
        <p:nvSpPr>
          <p:cNvPr id="21519" name="Oval 19"/>
          <p:cNvSpPr>
            <a:spLocks noChangeArrowheads="1"/>
          </p:cNvSpPr>
          <p:nvPr/>
        </p:nvSpPr>
        <p:spPr bwMode="auto">
          <a:xfrm>
            <a:off x="0" y="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6781800" cy="762000"/>
          </a:xfrm>
          <a:solidFill>
            <a:srgbClr val="FFF4C5"/>
          </a:solidFill>
        </p:spPr>
        <p:txBody>
          <a:bodyPr/>
          <a:lstStyle/>
          <a:p>
            <a:pPr eaLnBrk="1" hangingPunct="1"/>
            <a:r>
              <a:rPr lang="en-GB" smtClean="0"/>
              <a:t>Phase II enzymes</a:t>
            </a:r>
          </a:p>
        </p:txBody>
      </p:sp>
      <p:graphicFrame>
        <p:nvGraphicFramePr>
          <p:cNvPr id="60621" name="Group 205"/>
          <p:cNvGraphicFramePr>
            <a:graphicFrameLocks noGrp="1"/>
          </p:cNvGraphicFramePr>
          <p:nvPr>
            <p:ph type="tbl" idx="1"/>
          </p:nvPr>
        </p:nvGraphicFramePr>
        <p:xfrm>
          <a:off x="228600" y="2057400"/>
          <a:ext cx="8610600" cy="4606925"/>
        </p:xfrm>
        <a:graphic>
          <a:graphicData uri="http://schemas.openxmlformats.org/drawingml/2006/table">
            <a:tbl>
              <a:tblPr/>
              <a:tblGrid>
                <a:gridCol w="2330450"/>
                <a:gridCol w="3370263"/>
                <a:gridCol w="2909887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Reaction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Conjugating agent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Target functional group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Glucuronidation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UDP-glucuronic acid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-OH, -COOH, -NH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-SH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Acetylation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Acetyl CoA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-OH, -NH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Amino acid conjugation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Glycine, Glutamine,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Taurine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-COOH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Methylation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S-adenosyl-methionine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-OH, -NH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Sulphation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3’-phosphoadenosine-5’-phosphosulphate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-OH, -NH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Glutathione conjugation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glutathione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electrophiles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7" name="Oval 206"/>
          <p:cNvSpPr>
            <a:spLocks noChangeArrowheads="1"/>
          </p:cNvSpPr>
          <p:nvPr/>
        </p:nvSpPr>
        <p:spPr bwMode="auto">
          <a:xfrm>
            <a:off x="0" y="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5972175" cy="922338"/>
          </a:xfrm>
          <a:solidFill>
            <a:srgbClr val="FFF4C5"/>
          </a:solidFill>
        </p:spPr>
        <p:txBody>
          <a:bodyPr/>
          <a:lstStyle/>
          <a:p>
            <a:pPr eaLnBrk="1" hangingPunct="1"/>
            <a:r>
              <a:rPr lang="en-US" smtClean="0"/>
              <a:t>Glucuronidation</a:t>
            </a: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304800" y="2133600"/>
          <a:ext cx="8610600" cy="4278313"/>
        </p:xfrm>
        <a:graphic>
          <a:graphicData uri="http://schemas.openxmlformats.org/presentationml/2006/ole">
            <p:oleObj spid="_x0000_s5122" name="CS ChemDraw Drawing" r:id="rId4" imgW="6057720" imgH="3009600" progId="">
              <p:embed/>
            </p:oleObj>
          </a:graphicData>
        </a:graphic>
      </p:graphicFrame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539750" y="2781300"/>
            <a:ext cx="360363" cy="576263"/>
          </a:xfrm>
          <a:prstGeom prst="rect">
            <a:avLst/>
          </a:prstGeom>
          <a:solidFill>
            <a:schemeClr val="accent2">
              <a:alpha val="32941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5286375" cy="846138"/>
          </a:xfrm>
          <a:solidFill>
            <a:srgbClr val="FFF4C5"/>
          </a:solidFill>
        </p:spPr>
        <p:txBody>
          <a:bodyPr/>
          <a:lstStyle/>
          <a:p>
            <a:pPr eaLnBrk="1" hangingPunct="1"/>
            <a:r>
              <a:rPr lang="en-US" smtClean="0"/>
              <a:t>Acetylation</a:t>
            </a: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457200" y="2133600"/>
          <a:ext cx="8382000" cy="3944938"/>
        </p:xfrm>
        <a:graphic>
          <a:graphicData uri="http://schemas.openxmlformats.org/presentationml/2006/ole">
            <p:oleObj spid="_x0000_s6146" name="CS ChemDraw Drawing" r:id="rId4" imgW="5534640" imgH="2603520" progId="">
              <p:embed/>
            </p:oleObj>
          </a:graphicData>
        </a:graphic>
      </p:graphicFrame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1016000" y="3097213"/>
            <a:ext cx="360363" cy="576262"/>
          </a:xfrm>
          <a:prstGeom prst="rect">
            <a:avLst/>
          </a:prstGeom>
          <a:solidFill>
            <a:schemeClr val="accent2">
              <a:alpha val="32941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85800"/>
            <a:ext cx="5514975" cy="846138"/>
          </a:xfrm>
          <a:solidFill>
            <a:srgbClr val="FFF4C5"/>
          </a:solidFill>
        </p:spPr>
        <p:txBody>
          <a:bodyPr/>
          <a:lstStyle/>
          <a:p>
            <a:pPr eaLnBrk="1" hangingPunct="1"/>
            <a:r>
              <a:rPr lang="en-GB" smtClean="0"/>
              <a:t>Methylation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304800" y="2438400"/>
          <a:ext cx="8597900" cy="2633663"/>
        </p:xfrm>
        <a:graphic>
          <a:graphicData uri="http://schemas.openxmlformats.org/presentationml/2006/ole">
            <p:oleObj spid="_x0000_s7170" name="CS ChemDraw Drawing" r:id="rId4" imgW="5765760" imgH="1767600" progId="">
              <p:embed/>
            </p:oleObj>
          </a:graphicData>
        </a:graphic>
      </p:graphicFrame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481138" y="3213100"/>
            <a:ext cx="360362" cy="576263"/>
          </a:xfrm>
          <a:prstGeom prst="rect">
            <a:avLst/>
          </a:prstGeom>
          <a:solidFill>
            <a:schemeClr val="accent2">
              <a:alpha val="32941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09600"/>
            <a:ext cx="5286375" cy="846138"/>
          </a:xfrm>
          <a:solidFill>
            <a:srgbClr val="FFF4C5"/>
          </a:solidFill>
        </p:spPr>
        <p:txBody>
          <a:bodyPr/>
          <a:lstStyle/>
          <a:p>
            <a:pPr eaLnBrk="1" hangingPunct="1"/>
            <a:r>
              <a:rPr lang="en-GB" smtClean="0"/>
              <a:t>Sulphation</a:t>
            </a:r>
          </a:p>
        </p:txBody>
      </p:sp>
      <p:graphicFrame>
        <p:nvGraphicFramePr>
          <p:cNvPr id="8194" name="Object 0"/>
          <p:cNvGraphicFramePr>
            <a:graphicFrameLocks noChangeAspect="1"/>
          </p:cNvGraphicFramePr>
          <p:nvPr/>
        </p:nvGraphicFramePr>
        <p:xfrm>
          <a:off x="304800" y="2362200"/>
          <a:ext cx="8401050" cy="2846388"/>
        </p:xfrm>
        <a:graphic>
          <a:graphicData uri="http://schemas.openxmlformats.org/presentationml/2006/ole">
            <p:oleObj spid="_x0000_s8194" name="CS ChemDraw Drawing" r:id="rId4" imgW="6134040" imgH="2077560" progId="">
              <p:embed/>
            </p:oleObj>
          </a:graphicData>
        </a:graphic>
      </p:graphicFrame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611188" y="2924175"/>
            <a:ext cx="360362" cy="576263"/>
          </a:xfrm>
          <a:prstGeom prst="rect">
            <a:avLst/>
          </a:prstGeom>
          <a:solidFill>
            <a:schemeClr val="accent2">
              <a:alpha val="32941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914400"/>
            <a:ext cx="6248400" cy="762000"/>
          </a:xfrm>
          <a:solidFill>
            <a:srgbClr val="F8DBFF"/>
          </a:solidFill>
        </p:spPr>
        <p:txBody>
          <a:bodyPr/>
          <a:lstStyle/>
          <a:p>
            <a:pPr eaLnBrk="1" hangingPunct="1"/>
            <a:r>
              <a:rPr lang="en-GB" smtClean="0"/>
              <a:t>Drug Metabolism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r>
              <a:rPr lang="en-GB" sz="2800" b="1" i="1" smtClean="0">
                <a:solidFill>
                  <a:srgbClr val="CC0000"/>
                </a:solidFill>
              </a:rPr>
              <a:t>Objectives</a:t>
            </a:r>
            <a:endParaRPr lang="en-GB" sz="2800" i="1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To understand the general principals of xenobiotic (foreign chemical) biotransformation.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Be able to describe the routes and biochemistry of Phase I metabolism.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Be able to describe the routes and biochemistry of Phase II metabolism.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To understand the importance of drug metabolism in pharmacology.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85800"/>
            <a:ext cx="7572375" cy="769938"/>
          </a:xfrm>
          <a:solidFill>
            <a:srgbClr val="FFF4C5"/>
          </a:solidFill>
        </p:spPr>
        <p:txBody>
          <a:bodyPr/>
          <a:lstStyle/>
          <a:p>
            <a:pPr eaLnBrk="1" hangingPunct="1"/>
            <a:r>
              <a:rPr lang="en-GB" smtClean="0"/>
              <a:t>Conjugation with glutathione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457200" y="2590800"/>
          <a:ext cx="8193088" cy="2974975"/>
        </p:xfrm>
        <a:graphic>
          <a:graphicData uri="http://schemas.openxmlformats.org/presentationml/2006/ole">
            <p:oleObj spid="_x0000_s9218" name="CS ChemDraw Drawing" r:id="rId4" imgW="4803120" imgH="1744920" progId="">
              <p:embed/>
            </p:oleObj>
          </a:graphicData>
        </a:graphic>
      </p:graphicFrame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900113" y="3500438"/>
            <a:ext cx="360362" cy="576262"/>
          </a:xfrm>
          <a:prstGeom prst="rect">
            <a:avLst/>
          </a:prstGeom>
          <a:solidFill>
            <a:schemeClr val="accent2">
              <a:alpha val="32941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33400"/>
            <a:ext cx="6124575" cy="769938"/>
          </a:xfrm>
          <a:solidFill>
            <a:srgbClr val="FFF4C5"/>
          </a:solidFill>
        </p:spPr>
        <p:txBody>
          <a:bodyPr/>
          <a:lstStyle/>
          <a:p>
            <a:pPr eaLnBrk="1" hangingPunct="1"/>
            <a:r>
              <a:rPr lang="en-GB" smtClean="0"/>
              <a:t>Phase II summary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800" i="1" smtClean="0"/>
              <a:t>Phase II reactions: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Are conjugation reactions which utilise   -OH, -NH</a:t>
            </a:r>
            <a:r>
              <a:rPr lang="en-GB" sz="2800" baseline="-25000" smtClean="0"/>
              <a:t>2</a:t>
            </a:r>
            <a:r>
              <a:rPr lang="en-GB" sz="2800" smtClean="0"/>
              <a:t>, -SH and -COOH.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Include glucuronidation, sulphation, acetylation, methylation, conjugation with amino acids and with glutathione.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Involve a high energy intermediate such as UDPGA for glucuronidation or PAPS for sulphation.</a:t>
            </a:r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0" y="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488238" cy="685800"/>
          </a:xfrm>
          <a:solidFill>
            <a:srgbClr val="FFF4C5"/>
          </a:solidFill>
        </p:spPr>
        <p:txBody>
          <a:bodyPr/>
          <a:lstStyle/>
          <a:p>
            <a:pPr eaLnBrk="1" hangingPunct="1"/>
            <a:r>
              <a:rPr lang="en-GB" sz="3600" smtClean="0"/>
              <a:t>The importance of drug metabolism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The biological half-life of the chemical is decreased.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The duration of exposure is reduced.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Accumulation of the compound in the body is avoided.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Potency/duration of the biological activity of the chemical can be altered.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The pharmacology/ toxicology of the drug can be governed by its metabolism.</a:t>
            </a:r>
          </a:p>
        </p:txBody>
      </p:sp>
      <p:sp>
        <p:nvSpPr>
          <p:cNvPr id="24580" name="Oval 5"/>
          <p:cNvSpPr>
            <a:spLocks noChangeArrowheads="1"/>
          </p:cNvSpPr>
          <p:nvPr/>
        </p:nvSpPr>
        <p:spPr bwMode="auto">
          <a:xfrm>
            <a:off x="0" y="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533400"/>
            <a:ext cx="5791200" cy="769938"/>
          </a:xfrm>
          <a:solidFill>
            <a:srgbClr val="F8DBFF"/>
          </a:solidFill>
        </p:spPr>
        <p:txBody>
          <a:bodyPr/>
          <a:lstStyle/>
          <a:p>
            <a:pPr eaLnBrk="1" hangingPunct="1"/>
            <a:r>
              <a:rPr lang="en-GB" smtClean="0"/>
              <a:t>Further reading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i="1" smtClean="0"/>
              <a:t>Pharmacology</a:t>
            </a:r>
            <a:r>
              <a:rPr lang="en-GB" smtClean="0"/>
              <a:t> – Rang, HP, Dale, MM and Ritter, JM (2003) Churchill Livingstone.</a:t>
            </a:r>
          </a:p>
          <a:p>
            <a:pPr eaLnBrk="1" hangingPunct="1">
              <a:lnSpc>
                <a:spcPct val="90000"/>
              </a:lnSpc>
            </a:pPr>
            <a:r>
              <a:rPr lang="en-GB" i="1" smtClean="0"/>
              <a:t>Medical Pharmacology at a glance</a:t>
            </a:r>
            <a:r>
              <a:rPr lang="en-GB" smtClean="0"/>
              <a:t> – Neal, MJ (2005) Blackwell Science.</a:t>
            </a:r>
          </a:p>
          <a:p>
            <a:pPr eaLnBrk="1" hangingPunct="1">
              <a:lnSpc>
                <a:spcPct val="90000"/>
              </a:lnSpc>
            </a:pPr>
            <a:r>
              <a:rPr lang="en-GB" i="1" smtClean="0"/>
              <a:t>Integrated Pharmacology </a:t>
            </a:r>
            <a:r>
              <a:rPr lang="en-GB" smtClean="0"/>
              <a:t>– Page, C, Curtis, M, Sutter, M, Walker, M &amp; Hoffman, B (2002) Mosby.</a:t>
            </a:r>
            <a:endParaRPr lang="en-US" smtClean="0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0" y="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7793038" cy="693738"/>
          </a:xfrm>
          <a:solidFill>
            <a:srgbClr val="F8DBFF"/>
          </a:solidFill>
        </p:spPr>
        <p:txBody>
          <a:bodyPr/>
          <a:lstStyle/>
          <a:p>
            <a:pPr eaLnBrk="1" hangingPunct="1"/>
            <a:r>
              <a:rPr lang="en-GB" sz="3600" smtClean="0"/>
              <a:t>The requirement for drug metabolism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772400" cy="4306888"/>
          </a:xfrm>
        </p:spPr>
        <p:txBody>
          <a:bodyPr/>
          <a:lstStyle/>
          <a:p>
            <a:pPr eaLnBrk="1" hangingPunct="1"/>
            <a:r>
              <a:rPr lang="en-GB" smtClean="0"/>
              <a:t>Xenobiotics are usually lipophilic molecules.</a:t>
            </a:r>
          </a:p>
          <a:p>
            <a:pPr eaLnBrk="1" hangingPunct="1"/>
            <a:r>
              <a:rPr lang="en-GB" smtClean="0"/>
              <a:t>Metabolism tends to reduce or eliminate pharmacological/toxicological activity.</a:t>
            </a:r>
          </a:p>
          <a:p>
            <a:pPr eaLnBrk="1" hangingPunct="1"/>
            <a:r>
              <a:rPr lang="en-GB" smtClean="0"/>
              <a:t>Metabolism converts lipophilic chemicals to polar derivatives (readily excreted).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0" y="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793038" cy="846138"/>
          </a:xfrm>
          <a:solidFill>
            <a:srgbClr val="F8DBFF"/>
          </a:solidFill>
        </p:spPr>
        <p:txBody>
          <a:bodyPr/>
          <a:lstStyle/>
          <a:p>
            <a:pPr eaLnBrk="1" hangingPunct="1"/>
            <a:r>
              <a:rPr lang="en-GB" smtClean="0"/>
              <a:t>The sites of drug metabolism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434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The liver is the major organ of drug metabolism.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Hepatic “first pass” metabolism can be extensive.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Metabolism can occur in other organs, e.g. gut, kidneys, skin, brain etc.</a:t>
            </a:r>
          </a:p>
        </p:txBody>
      </p:sp>
      <p:pic>
        <p:nvPicPr>
          <p:cNvPr id="15364" name="Picture 4" descr="liver vessels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286000"/>
            <a:ext cx="464820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7543800" cy="762000"/>
          </a:xfrm>
          <a:solidFill>
            <a:srgbClr val="F8DBFF"/>
          </a:solidFill>
        </p:spPr>
        <p:txBody>
          <a:bodyPr/>
          <a:lstStyle/>
          <a:p>
            <a:pPr eaLnBrk="1" hangingPunct="1"/>
            <a:r>
              <a:rPr lang="en-GB" smtClean="0"/>
              <a:t>Types of metabolic change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28600" y="2743200"/>
            <a:ext cx="18288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3600"/>
              <a:t>Phase I</a:t>
            </a:r>
          </a:p>
          <a:p>
            <a:pPr algn="ctr" eaLnBrk="0" hangingPunct="0"/>
            <a:r>
              <a:rPr lang="en-GB">
                <a:solidFill>
                  <a:srgbClr val="000099"/>
                </a:solidFill>
              </a:rPr>
              <a:t>Oxidation</a:t>
            </a:r>
          </a:p>
          <a:p>
            <a:pPr algn="ctr" eaLnBrk="0" hangingPunct="0"/>
            <a:r>
              <a:rPr lang="en-GB">
                <a:solidFill>
                  <a:srgbClr val="000099"/>
                </a:solidFill>
              </a:rPr>
              <a:t>Reduction</a:t>
            </a:r>
          </a:p>
          <a:p>
            <a:pPr algn="ctr" eaLnBrk="0" hangingPunct="0"/>
            <a:r>
              <a:rPr lang="en-GB">
                <a:solidFill>
                  <a:srgbClr val="000099"/>
                </a:solidFill>
              </a:rPr>
              <a:t>Hydrolysis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2590800" y="2667000"/>
            <a:ext cx="34290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3600"/>
              <a:t>Phase II</a:t>
            </a:r>
          </a:p>
          <a:p>
            <a:pPr algn="ctr" eaLnBrk="0" hangingPunct="0"/>
            <a:r>
              <a:rPr lang="en-GB">
                <a:solidFill>
                  <a:srgbClr val="000099"/>
                </a:solidFill>
              </a:rPr>
              <a:t>Glucuronidation</a:t>
            </a:r>
          </a:p>
          <a:p>
            <a:pPr algn="ctr" eaLnBrk="0" hangingPunct="0"/>
            <a:r>
              <a:rPr lang="en-GB">
                <a:solidFill>
                  <a:srgbClr val="000099"/>
                </a:solidFill>
              </a:rPr>
              <a:t>Acetylation</a:t>
            </a:r>
          </a:p>
          <a:p>
            <a:pPr algn="ctr" eaLnBrk="0" hangingPunct="0"/>
            <a:r>
              <a:rPr lang="en-GB">
                <a:solidFill>
                  <a:srgbClr val="000099"/>
                </a:solidFill>
              </a:rPr>
              <a:t>Amino acid conjugation</a:t>
            </a:r>
          </a:p>
          <a:p>
            <a:pPr algn="ctr" eaLnBrk="0" hangingPunct="0"/>
            <a:r>
              <a:rPr lang="en-GB">
                <a:solidFill>
                  <a:srgbClr val="000099"/>
                </a:solidFill>
              </a:rPr>
              <a:t>Sulphation</a:t>
            </a:r>
          </a:p>
          <a:p>
            <a:pPr algn="ctr" eaLnBrk="0" hangingPunct="0"/>
            <a:r>
              <a:rPr lang="en-GB">
                <a:solidFill>
                  <a:srgbClr val="000099"/>
                </a:solidFill>
              </a:rPr>
              <a:t>Methylation</a:t>
            </a:r>
          </a:p>
          <a:p>
            <a:pPr algn="ctr" eaLnBrk="0" hangingPunct="0"/>
            <a:r>
              <a:rPr lang="en-GB">
                <a:solidFill>
                  <a:srgbClr val="000099"/>
                </a:solidFill>
              </a:rPr>
              <a:t>Glutathione conjugation</a:t>
            </a: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6629400" y="2743200"/>
            <a:ext cx="2209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3600"/>
              <a:t>excretion</a:t>
            </a:r>
          </a:p>
        </p:txBody>
      </p:sp>
      <p:sp>
        <p:nvSpPr>
          <p:cNvPr id="16390" name="Line 11"/>
          <p:cNvSpPr>
            <a:spLocks noChangeShapeType="1"/>
          </p:cNvSpPr>
          <p:nvPr/>
        </p:nvSpPr>
        <p:spPr bwMode="auto">
          <a:xfrm>
            <a:off x="2133600" y="3276600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6391" name="Line 13"/>
          <p:cNvSpPr>
            <a:spLocks noChangeShapeType="1"/>
          </p:cNvSpPr>
          <p:nvPr/>
        </p:nvSpPr>
        <p:spPr bwMode="auto">
          <a:xfrm>
            <a:off x="6096000" y="3276600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6657975" cy="846138"/>
          </a:xfrm>
          <a:solidFill>
            <a:srgbClr val="CBFFF1"/>
          </a:solidFill>
        </p:spPr>
        <p:txBody>
          <a:bodyPr/>
          <a:lstStyle/>
          <a:p>
            <a:pPr eaLnBrk="1" hangingPunct="1"/>
            <a:r>
              <a:rPr lang="en-GB" sz="4800" smtClean="0"/>
              <a:t>Phase I reactions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Oxidation/reduction creates new functional groups, hydrolysis unmasks them.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Phase I reactions often inactive chemicals, but can also activate (e.g. a prodrug).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After phase I metabolism, there is little change in polarity of the drug.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0" y="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877175" cy="693738"/>
          </a:xfrm>
          <a:solidFill>
            <a:srgbClr val="CBFFF1"/>
          </a:solidFill>
        </p:spPr>
        <p:txBody>
          <a:bodyPr/>
          <a:lstStyle/>
          <a:p>
            <a:pPr eaLnBrk="1" hangingPunct="1"/>
            <a:r>
              <a:rPr lang="en-GB" sz="3600" smtClean="0"/>
              <a:t>Cytochrome P450 mediated oxidation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127125" y="2051050"/>
            <a:ext cx="558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4000"/>
              <a:t>RH + NADPH + O</a:t>
            </a:r>
            <a:r>
              <a:rPr lang="en-GB" sz="4000" baseline="-25000"/>
              <a:t>2</a:t>
            </a:r>
            <a:r>
              <a:rPr lang="en-GB" sz="4000"/>
              <a:t> + H</a:t>
            </a:r>
            <a:r>
              <a:rPr lang="en-GB" sz="4000" baseline="30000"/>
              <a:t>+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127125" y="4718050"/>
            <a:ext cx="5033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4000"/>
              <a:t>ROH + NADP</a:t>
            </a:r>
            <a:r>
              <a:rPr lang="en-GB" sz="4000" baseline="30000"/>
              <a:t>+</a:t>
            </a:r>
            <a:r>
              <a:rPr lang="en-GB" sz="4000"/>
              <a:t> + H</a:t>
            </a:r>
            <a:r>
              <a:rPr lang="en-GB" sz="4000" baseline="-25000"/>
              <a:t>2</a:t>
            </a:r>
            <a:r>
              <a:rPr lang="en-GB" sz="4000"/>
              <a:t>O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267200" y="3276600"/>
            <a:ext cx="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143000" y="2743200"/>
            <a:ext cx="854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000"/>
              <a:t>drug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914400" y="5486400"/>
            <a:ext cx="175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000"/>
              <a:t>Oxidised drug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556125" y="3468688"/>
            <a:ext cx="262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>
                <a:solidFill>
                  <a:srgbClr val="000099"/>
                </a:solidFill>
              </a:rPr>
              <a:t>Cytochrome P450</a:t>
            </a:r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0" y="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5867400" y="4267200"/>
            <a:ext cx="1481138" cy="1203325"/>
            <a:chOff x="3696" y="2688"/>
            <a:chExt cx="933" cy="758"/>
          </a:xfrm>
        </p:grpSpPr>
        <p:grpSp>
          <p:nvGrpSpPr>
            <p:cNvPr id="19505" name="Group 71"/>
            <p:cNvGrpSpPr>
              <a:grpSpLocks/>
            </p:cNvGrpSpPr>
            <p:nvPr/>
          </p:nvGrpSpPr>
          <p:grpSpPr bwMode="auto">
            <a:xfrm>
              <a:off x="3696" y="2976"/>
              <a:ext cx="933" cy="470"/>
              <a:chOff x="3504" y="2976"/>
              <a:chExt cx="933" cy="470"/>
            </a:xfrm>
          </p:grpSpPr>
          <p:sp>
            <p:nvSpPr>
              <p:cNvPr id="19507" name="Text Box 8"/>
              <p:cNvSpPr txBox="1">
                <a:spLocks noChangeArrowheads="1"/>
              </p:cNvSpPr>
              <p:nvPr/>
            </p:nvSpPr>
            <p:spPr bwMode="auto">
              <a:xfrm>
                <a:off x="3504" y="2976"/>
                <a:ext cx="93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600"/>
                  <a:t>P450-Fe</a:t>
                </a:r>
                <a:r>
                  <a:rPr lang="en-GB" sz="1600" baseline="30000"/>
                  <a:t>3+</a:t>
                </a:r>
                <a:r>
                  <a:rPr lang="en-GB" sz="1600"/>
                  <a:t>-RH</a:t>
                </a:r>
                <a:endParaRPr lang="en-US" sz="1600"/>
              </a:p>
            </p:txBody>
          </p:sp>
          <p:sp>
            <p:nvSpPr>
              <p:cNvPr id="19508" name="Line 18"/>
              <p:cNvSpPr>
                <a:spLocks noChangeShapeType="1"/>
              </p:cNvSpPr>
              <p:nvPr/>
            </p:nvSpPr>
            <p:spPr bwMode="auto">
              <a:xfrm>
                <a:off x="3744" y="316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9509" name="Text Box 22"/>
              <p:cNvSpPr txBox="1">
                <a:spLocks noChangeArrowheads="1"/>
              </p:cNvSpPr>
              <p:nvPr/>
            </p:nvSpPr>
            <p:spPr bwMode="auto">
              <a:xfrm>
                <a:off x="3609" y="3234"/>
                <a:ext cx="29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 baseline="30000"/>
                  <a:t>-</a:t>
                </a:r>
                <a:r>
                  <a:rPr lang="en-GB" sz="1600"/>
                  <a:t>O</a:t>
                </a:r>
                <a:r>
                  <a:rPr lang="en-GB" sz="1600" baseline="-25000"/>
                  <a:t>2</a:t>
                </a:r>
                <a:endParaRPr lang="en-US"/>
              </a:p>
            </p:txBody>
          </p:sp>
        </p:grpSp>
        <p:sp>
          <p:nvSpPr>
            <p:cNvPr id="19506" name="Line 42"/>
            <p:cNvSpPr>
              <a:spLocks noChangeShapeType="1"/>
            </p:cNvSpPr>
            <p:nvPr/>
          </p:nvSpPr>
          <p:spPr bwMode="auto">
            <a:xfrm flipH="1">
              <a:off x="4176" y="268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5410200" y="1828800"/>
            <a:ext cx="1633538" cy="1098550"/>
            <a:chOff x="3408" y="1152"/>
            <a:chExt cx="1029" cy="692"/>
          </a:xfrm>
        </p:grpSpPr>
        <p:sp>
          <p:nvSpPr>
            <p:cNvPr id="19501" name="Text Box 27"/>
            <p:cNvSpPr txBox="1">
              <a:spLocks noChangeArrowheads="1"/>
            </p:cNvSpPr>
            <p:nvPr/>
          </p:nvSpPr>
          <p:spPr bwMode="auto">
            <a:xfrm>
              <a:off x="3888" y="1152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 baseline="30000"/>
                <a:t>-</a:t>
              </a:r>
              <a:r>
                <a:rPr lang="en-GB" sz="1600"/>
                <a:t>e</a:t>
              </a:r>
              <a:endParaRPr lang="en-US" sz="1600"/>
            </a:p>
          </p:txBody>
        </p:sp>
        <p:sp>
          <p:nvSpPr>
            <p:cNvPr id="19502" name="Text Box 6"/>
            <p:cNvSpPr txBox="1">
              <a:spLocks noChangeArrowheads="1"/>
            </p:cNvSpPr>
            <p:nvPr/>
          </p:nvSpPr>
          <p:spPr bwMode="auto">
            <a:xfrm>
              <a:off x="3504" y="1632"/>
              <a:ext cx="93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/>
                <a:t>P450-Fe</a:t>
              </a:r>
              <a:r>
                <a:rPr lang="en-GB" sz="1600" baseline="30000"/>
                <a:t>2+</a:t>
              </a:r>
              <a:r>
                <a:rPr lang="en-GB" sz="1600"/>
                <a:t>-RH</a:t>
              </a:r>
              <a:endParaRPr lang="en-US" sz="1600"/>
            </a:p>
          </p:txBody>
        </p:sp>
        <p:sp>
          <p:nvSpPr>
            <p:cNvPr id="19503" name="Line 39"/>
            <p:cNvSpPr>
              <a:spLocks noChangeShapeType="1"/>
            </p:cNvSpPr>
            <p:nvPr/>
          </p:nvSpPr>
          <p:spPr bwMode="auto">
            <a:xfrm>
              <a:off x="3408" y="1392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9504" name="Line 57"/>
            <p:cNvSpPr>
              <a:spLocks noChangeShapeType="1"/>
            </p:cNvSpPr>
            <p:nvPr/>
          </p:nvSpPr>
          <p:spPr bwMode="auto">
            <a:xfrm flipH="1">
              <a:off x="3744" y="129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6172200" y="2819400"/>
            <a:ext cx="1481138" cy="1447800"/>
            <a:chOff x="3888" y="1776"/>
            <a:chExt cx="933" cy="912"/>
          </a:xfrm>
        </p:grpSpPr>
        <p:sp>
          <p:nvSpPr>
            <p:cNvPr id="19494" name="Text Box 14"/>
            <p:cNvSpPr txBox="1">
              <a:spLocks noChangeArrowheads="1"/>
            </p:cNvSpPr>
            <p:nvPr/>
          </p:nvSpPr>
          <p:spPr bwMode="auto">
            <a:xfrm>
              <a:off x="4368" y="1776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O</a:t>
              </a:r>
              <a:r>
                <a:rPr lang="en-GB" sz="1600" baseline="-25000"/>
                <a:t>2</a:t>
              </a:r>
              <a:endParaRPr lang="en-US" sz="1600" baseline="-25000"/>
            </a:p>
          </p:txBody>
        </p:sp>
        <p:grpSp>
          <p:nvGrpSpPr>
            <p:cNvPr id="19495" name="Group 36"/>
            <p:cNvGrpSpPr>
              <a:grpSpLocks/>
            </p:cNvGrpSpPr>
            <p:nvPr/>
          </p:nvGrpSpPr>
          <p:grpSpPr bwMode="auto">
            <a:xfrm>
              <a:off x="3888" y="2160"/>
              <a:ext cx="933" cy="528"/>
              <a:chOff x="4416" y="2160"/>
              <a:chExt cx="933" cy="528"/>
            </a:xfrm>
          </p:grpSpPr>
          <p:sp>
            <p:nvSpPr>
              <p:cNvPr id="19498" name="Text Box 7"/>
              <p:cNvSpPr txBox="1">
                <a:spLocks noChangeArrowheads="1"/>
              </p:cNvSpPr>
              <p:nvPr/>
            </p:nvSpPr>
            <p:spPr bwMode="auto">
              <a:xfrm>
                <a:off x="4416" y="2160"/>
                <a:ext cx="93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600"/>
                  <a:t>P450-Fe</a:t>
                </a:r>
                <a:r>
                  <a:rPr lang="en-GB" sz="1600" baseline="30000"/>
                  <a:t>2+</a:t>
                </a:r>
                <a:r>
                  <a:rPr lang="en-GB" sz="1600"/>
                  <a:t>-RH</a:t>
                </a:r>
                <a:endParaRPr lang="en-US" sz="1600"/>
              </a:p>
            </p:txBody>
          </p:sp>
          <p:sp>
            <p:nvSpPr>
              <p:cNvPr id="19499" name="Line 17"/>
              <p:cNvSpPr>
                <a:spLocks noChangeShapeType="1"/>
              </p:cNvSpPr>
              <p:nvPr/>
            </p:nvSpPr>
            <p:spPr bwMode="auto">
              <a:xfrm>
                <a:off x="4656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9500" name="Text Box 21"/>
              <p:cNvSpPr txBox="1">
                <a:spLocks noChangeArrowheads="1"/>
              </p:cNvSpPr>
              <p:nvPr/>
            </p:nvSpPr>
            <p:spPr bwMode="auto">
              <a:xfrm>
                <a:off x="4550" y="2476"/>
                <a:ext cx="26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O</a:t>
                </a:r>
                <a:r>
                  <a:rPr lang="en-GB" sz="1600" baseline="-25000"/>
                  <a:t>2</a:t>
                </a:r>
                <a:endParaRPr lang="en-US"/>
              </a:p>
            </p:txBody>
          </p:sp>
        </p:grpSp>
        <p:sp>
          <p:nvSpPr>
            <p:cNvPr id="19496" name="Line 51"/>
            <p:cNvSpPr>
              <a:spLocks noChangeShapeType="1"/>
            </p:cNvSpPr>
            <p:nvPr/>
          </p:nvSpPr>
          <p:spPr bwMode="auto">
            <a:xfrm>
              <a:off x="4128" y="182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9497" name="Line 59"/>
            <p:cNvSpPr>
              <a:spLocks noChangeShapeType="1"/>
            </p:cNvSpPr>
            <p:nvPr/>
          </p:nvSpPr>
          <p:spPr bwMode="auto">
            <a:xfrm flipH="1">
              <a:off x="4272" y="192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7" name="Group 80"/>
          <p:cNvGrpSpPr>
            <a:grpSpLocks/>
          </p:cNvGrpSpPr>
          <p:nvPr/>
        </p:nvGrpSpPr>
        <p:grpSpPr bwMode="auto">
          <a:xfrm>
            <a:off x="1905000" y="3657600"/>
            <a:ext cx="2097088" cy="914400"/>
            <a:chOff x="1200" y="2304"/>
            <a:chExt cx="1321" cy="576"/>
          </a:xfrm>
        </p:grpSpPr>
        <p:sp>
          <p:nvSpPr>
            <p:cNvPr id="19490" name="Text Box 11"/>
            <p:cNvSpPr txBox="1">
              <a:spLocks noChangeArrowheads="1"/>
            </p:cNvSpPr>
            <p:nvPr/>
          </p:nvSpPr>
          <p:spPr bwMode="auto">
            <a:xfrm>
              <a:off x="1488" y="2304"/>
              <a:ext cx="103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/>
                <a:t>P450-Fe</a:t>
              </a:r>
              <a:r>
                <a:rPr lang="en-GB" sz="1600" baseline="30000"/>
                <a:t>3+</a:t>
              </a:r>
              <a:r>
                <a:rPr lang="en-GB" sz="1600"/>
                <a:t>-ROH</a:t>
              </a:r>
              <a:endParaRPr lang="en-US" sz="1600"/>
            </a:p>
          </p:txBody>
        </p:sp>
        <p:sp>
          <p:nvSpPr>
            <p:cNvPr id="19491" name="Text Box 25"/>
            <p:cNvSpPr txBox="1">
              <a:spLocks noChangeArrowheads="1"/>
            </p:cNvSpPr>
            <p:nvPr/>
          </p:nvSpPr>
          <p:spPr bwMode="auto">
            <a:xfrm>
              <a:off x="1200" y="2592"/>
              <a:ext cx="3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/>
                <a:t>H</a:t>
              </a:r>
              <a:r>
                <a:rPr lang="en-GB" sz="1600" baseline="-25000"/>
                <a:t>2</a:t>
              </a:r>
              <a:r>
                <a:rPr lang="en-GB" sz="1600"/>
                <a:t>O</a:t>
              </a:r>
              <a:endParaRPr lang="en-US" sz="1600"/>
            </a:p>
          </p:txBody>
        </p:sp>
        <p:sp>
          <p:nvSpPr>
            <p:cNvPr id="19492" name="Line 54"/>
            <p:cNvSpPr>
              <a:spLocks noChangeShapeType="1"/>
            </p:cNvSpPr>
            <p:nvPr/>
          </p:nvSpPr>
          <p:spPr bwMode="auto">
            <a:xfrm flipH="1" flipV="1">
              <a:off x="1824" y="2544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9493" name="Line 62"/>
            <p:cNvSpPr>
              <a:spLocks noChangeShapeType="1"/>
            </p:cNvSpPr>
            <p:nvPr/>
          </p:nvSpPr>
          <p:spPr bwMode="auto">
            <a:xfrm flipH="1" flipV="1">
              <a:off x="1584" y="2688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1981200" y="2743200"/>
            <a:ext cx="1958975" cy="762000"/>
            <a:chOff x="1248" y="1728"/>
            <a:chExt cx="1234" cy="480"/>
          </a:xfrm>
        </p:grpSpPr>
        <p:sp>
          <p:nvSpPr>
            <p:cNvPr id="19486" name="Text Box 12"/>
            <p:cNvSpPr txBox="1">
              <a:spLocks noChangeArrowheads="1"/>
            </p:cNvSpPr>
            <p:nvPr/>
          </p:nvSpPr>
          <p:spPr bwMode="auto">
            <a:xfrm>
              <a:off x="1776" y="1728"/>
              <a:ext cx="7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/>
                <a:t>P450-Fe</a:t>
              </a:r>
              <a:r>
                <a:rPr lang="en-GB" sz="1600" baseline="30000"/>
                <a:t>3+</a:t>
              </a:r>
              <a:endParaRPr lang="en-US" sz="1600"/>
            </a:p>
          </p:txBody>
        </p:sp>
        <p:sp>
          <p:nvSpPr>
            <p:cNvPr id="19487" name="Text Box 26"/>
            <p:cNvSpPr txBox="1">
              <a:spLocks noChangeArrowheads="1"/>
            </p:cNvSpPr>
            <p:nvPr/>
          </p:nvSpPr>
          <p:spPr bwMode="auto">
            <a:xfrm>
              <a:off x="1248" y="1824"/>
              <a:ext cx="4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/>
                <a:t>ROH</a:t>
              </a:r>
              <a:endParaRPr lang="en-US" sz="1600"/>
            </a:p>
          </p:txBody>
        </p:sp>
        <p:sp>
          <p:nvSpPr>
            <p:cNvPr id="19488" name="Line 55"/>
            <p:cNvSpPr>
              <a:spLocks noChangeShapeType="1"/>
            </p:cNvSpPr>
            <p:nvPr/>
          </p:nvSpPr>
          <p:spPr bwMode="auto">
            <a:xfrm flipV="1">
              <a:off x="1824" y="1920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9489" name="Line 63"/>
            <p:cNvSpPr>
              <a:spLocks noChangeShapeType="1"/>
            </p:cNvSpPr>
            <p:nvPr/>
          </p:nvSpPr>
          <p:spPr bwMode="auto">
            <a:xfrm flipH="1" flipV="1">
              <a:off x="1584" y="2016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2590800" y="1981200"/>
            <a:ext cx="2776538" cy="685800"/>
            <a:chOff x="1632" y="1248"/>
            <a:chExt cx="1749" cy="432"/>
          </a:xfrm>
        </p:grpSpPr>
        <p:sp>
          <p:nvSpPr>
            <p:cNvPr id="19482" name="Text Box 5"/>
            <p:cNvSpPr txBox="1">
              <a:spLocks noChangeArrowheads="1"/>
            </p:cNvSpPr>
            <p:nvPr/>
          </p:nvSpPr>
          <p:spPr bwMode="auto">
            <a:xfrm>
              <a:off x="2448" y="1248"/>
              <a:ext cx="93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/>
                <a:t>P450-Fe</a:t>
              </a:r>
              <a:r>
                <a:rPr lang="en-GB" sz="1600" baseline="30000"/>
                <a:t>3+</a:t>
              </a:r>
              <a:r>
                <a:rPr lang="en-GB" sz="1600"/>
                <a:t>-RH</a:t>
              </a:r>
              <a:endParaRPr lang="en-US" sz="1600"/>
            </a:p>
          </p:txBody>
        </p:sp>
        <p:sp>
          <p:nvSpPr>
            <p:cNvPr id="19483" name="Text Box 13"/>
            <p:cNvSpPr txBox="1">
              <a:spLocks noChangeArrowheads="1"/>
            </p:cNvSpPr>
            <p:nvPr/>
          </p:nvSpPr>
          <p:spPr bwMode="auto">
            <a:xfrm>
              <a:off x="1632" y="1344"/>
              <a:ext cx="3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/>
                <a:t>RH</a:t>
              </a:r>
              <a:endParaRPr lang="en-US" sz="1600"/>
            </a:p>
          </p:txBody>
        </p:sp>
        <p:sp>
          <p:nvSpPr>
            <p:cNvPr id="19484" name="Line 47"/>
            <p:cNvSpPr>
              <a:spLocks noChangeShapeType="1"/>
            </p:cNvSpPr>
            <p:nvPr/>
          </p:nvSpPr>
          <p:spPr bwMode="auto">
            <a:xfrm flipV="1">
              <a:off x="2064" y="144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9485" name="Line 64"/>
            <p:cNvSpPr>
              <a:spLocks noChangeShapeType="1"/>
            </p:cNvSpPr>
            <p:nvPr/>
          </p:nvSpPr>
          <p:spPr bwMode="auto">
            <a:xfrm>
              <a:off x="1920" y="144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10" name="Group 78"/>
          <p:cNvGrpSpPr>
            <a:grpSpLocks/>
          </p:cNvGrpSpPr>
          <p:nvPr/>
        </p:nvGrpSpPr>
        <p:grpSpPr bwMode="auto">
          <a:xfrm>
            <a:off x="4038600" y="5181600"/>
            <a:ext cx="2324100" cy="1281113"/>
            <a:chOff x="2544" y="3264"/>
            <a:chExt cx="1464" cy="807"/>
          </a:xfrm>
        </p:grpSpPr>
        <p:grpSp>
          <p:nvGrpSpPr>
            <p:cNvPr id="19475" name="Group 70"/>
            <p:cNvGrpSpPr>
              <a:grpSpLocks/>
            </p:cNvGrpSpPr>
            <p:nvPr/>
          </p:nvGrpSpPr>
          <p:grpSpPr bwMode="auto">
            <a:xfrm>
              <a:off x="2544" y="3552"/>
              <a:ext cx="933" cy="519"/>
              <a:chOff x="2592" y="3600"/>
              <a:chExt cx="933" cy="519"/>
            </a:xfrm>
          </p:grpSpPr>
          <p:sp>
            <p:nvSpPr>
              <p:cNvPr id="19479" name="Text Box 23"/>
              <p:cNvSpPr txBox="1">
                <a:spLocks noChangeArrowheads="1"/>
              </p:cNvSpPr>
              <p:nvPr/>
            </p:nvSpPr>
            <p:spPr bwMode="auto">
              <a:xfrm>
                <a:off x="2706" y="3907"/>
                <a:ext cx="29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 baseline="30000"/>
                  <a:t>-</a:t>
                </a:r>
                <a:r>
                  <a:rPr lang="en-GB" sz="1600"/>
                  <a:t>O</a:t>
                </a:r>
                <a:r>
                  <a:rPr lang="en-GB" sz="1600" baseline="-25000"/>
                  <a:t>2</a:t>
                </a:r>
                <a:endParaRPr lang="en-US"/>
              </a:p>
            </p:txBody>
          </p:sp>
          <p:sp>
            <p:nvSpPr>
              <p:cNvPr id="19480" name="Text Box 9"/>
              <p:cNvSpPr txBox="1">
                <a:spLocks noChangeArrowheads="1"/>
              </p:cNvSpPr>
              <p:nvPr/>
            </p:nvSpPr>
            <p:spPr bwMode="auto">
              <a:xfrm>
                <a:off x="2592" y="3600"/>
                <a:ext cx="93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600"/>
                  <a:t>P450-Fe</a:t>
                </a:r>
                <a:r>
                  <a:rPr lang="en-GB" sz="1600" baseline="30000"/>
                  <a:t>2+</a:t>
                </a:r>
                <a:r>
                  <a:rPr lang="en-GB" sz="1600"/>
                  <a:t>-RH</a:t>
                </a:r>
                <a:endParaRPr lang="en-US" sz="1600"/>
              </a:p>
            </p:txBody>
          </p:sp>
          <p:sp>
            <p:nvSpPr>
              <p:cNvPr id="19481" name="Line 19"/>
              <p:cNvSpPr>
                <a:spLocks noChangeShapeType="1"/>
              </p:cNvSpPr>
              <p:nvPr/>
            </p:nvSpPr>
            <p:spPr bwMode="auto">
              <a:xfrm>
                <a:off x="2832" y="379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GB"/>
              </a:p>
            </p:txBody>
          </p:sp>
        </p:grpSp>
        <p:sp>
          <p:nvSpPr>
            <p:cNvPr id="19476" name="Text Box 28"/>
            <p:cNvSpPr txBox="1">
              <a:spLocks noChangeArrowheads="1"/>
            </p:cNvSpPr>
            <p:nvPr/>
          </p:nvSpPr>
          <p:spPr bwMode="auto">
            <a:xfrm>
              <a:off x="3792" y="3456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 baseline="30000"/>
                <a:t>-</a:t>
              </a:r>
              <a:r>
                <a:rPr lang="en-GB" sz="1600"/>
                <a:t>e</a:t>
              </a:r>
              <a:endParaRPr lang="en-US" sz="1600"/>
            </a:p>
          </p:txBody>
        </p:sp>
        <p:sp>
          <p:nvSpPr>
            <p:cNvPr id="19477" name="Line 60"/>
            <p:cNvSpPr>
              <a:spLocks noChangeShapeType="1"/>
            </p:cNvSpPr>
            <p:nvPr/>
          </p:nvSpPr>
          <p:spPr bwMode="auto">
            <a:xfrm flipH="1">
              <a:off x="3456" y="345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9478" name="Line 72"/>
            <p:cNvSpPr>
              <a:spLocks noChangeShapeType="1"/>
            </p:cNvSpPr>
            <p:nvPr/>
          </p:nvSpPr>
          <p:spPr bwMode="auto">
            <a:xfrm flipH="1">
              <a:off x="3360" y="3264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12" name="Group 79"/>
          <p:cNvGrpSpPr>
            <a:grpSpLocks/>
          </p:cNvGrpSpPr>
          <p:nvPr/>
        </p:nvGrpSpPr>
        <p:grpSpPr bwMode="auto">
          <a:xfrm>
            <a:off x="2895600" y="4648200"/>
            <a:ext cx="1481138" cy="914400"/>
            <a:chOff x="1824" y="2928"/>
            <a:chExt cx="933" cy="576"/>
          </a:xfrm>
        </p:grpSpPr>
        <p:sp>
          <p:nvSpPr>
            <p:cNvPr id="19471" name="Text Box 10"/>
            <p:cNvSpPr txBox="1">
              <a:spLocks noChangeArrowheads="1"/>
            </p:cNvSpPr>
            <p:nvPr/>
          </p:nvSpPr>
          <p:spPr bwMode="auto">
            <a:xfrm>
              <a:off x="1824" y="2928"/>
              <a:ext cx="93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/>
                <a:t>P450-Fe</a:t>
              </a:r>
              <a:r>
                <a:rPr lang="en-GB" sz="1600" baseline="30000"/>
                <a:t>3+</a:t>
              </a:r>
              <a:r>
                <a:rPr lang="en-GB" sz="1600"/>
                <a:t>-RH</a:t>
              </a:r>
              <a:endParaRPr lang="en-US" sz="1600"/>
            </a:p>
          </p:txBody>
        </p:sp>
        <p:sp>
          <p:nvSpPr>
            <p:cNvPr id="19472" name="Line 20"/>
            <p:cNvSpPr>
              <a:spLocks noChangeShapeType="1"/>
            </p:cNvSpPr>
            <p:nvPr/>
          </p:nvSpPr>
          <p:spPr bwMode="auto">
            <a:xfrm>
              <a:off x="2064" y="31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9473" name="Text Box 24"/>
            <p:cNvSpPr txBox="1">
              <a:spLocks noChangeArrowheads="1"/>
            </p:cNvSpPr>
            <p:nvPr/>
          </p:nvSpPr>
          <p:spPr bwMode="auto">
            <a:xfrm>
              <a:off x="1887" y="3246"/>
              <a:ext cx="3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 baseline="30000"/>
                <a:t>2-</a:t>
              </a:r>
              <a:r>
                <a:rPr lang="en-GB" sz="1600"/>
                <a:t>O</a:t>
              </a:r>
              <a:r>
                <a:rPr lang="en-GB" sz="1600" baseline="-25000"/>
                <a:t>2</a:t>
              </a:r>
              <a:endParaRPr lang="en-US"/>
            </a:p>
          </p:txBody>
        </p:sp>
        <p:sp>
          <p:nvSpPr>
            <p:cNvPr id="19474" name="Line 73"/>
            <p:cNvSpPr>
              <a:spLocks noChangeShapeType="1"/>
            </p:cNvSpPr>
            <p:nvPr/>
          </p:nvSpPr>
          <p:spPr bwMode="auto">
            <a:xfrm flipH="1" flipV="1">
              <a:off x="2304" y="3216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19466" name="Text Box 82"/>
          <p:cNvSpPr txBox="1">
            <a:spLocks noChangeArrowheads="1"/>
          </p:cNvSpPr>
          <p:nvPr/>
        </p:nvSpPr>
        <p:spPr bwMode="auto">
          <a:xfrm>
            <a:off x="1524000" y="609600"/>
            <a:ext cx="6096000" cy="701675"/>
          </a:xfrm>
          <a:prstGeom prst="rect">
            <a:avLst/>
          </a:prstGeom>
          <a:solidFill>
            <a:srgbClr val="CBFFF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000"/>
              <a:t>Oxidation by CYP</a:t>
            </a:r>
            <a:endParaRPr lang="en-US" sz="4000"/>
          </a:p>
        </p:txBody>
      </p:sp>
      <p:sp>
        <p:nvSpPr>
          <p:cNvPr id="19467" name="Oval 83"/>
          <p:cNvSpPr>
            <a:spLocks noChangeArrowheads="1"/>
          </p:cNvSpPr>
          <p:nvPr/>
        </p:nvSpPr>
        <p:spPr bwMode="auto">
          <a:xfrm>
            <a:off x="0" y="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6340" name="Rectangle 84"/>
          <p:cNvSpPr>
            <a:spLocks noChangeArrowheads="1"/>
          </p:cNvSpPr>
          <p:nvPr/>
        </p:nvSpPr>
        <p:spPr bwMode="auto">
          <a:xfrm>
            <a:off x="6516688" y="4652963"/>
            <a:ext cx="360362" cy="576262"/>
          </a:xfrm>
          <a:prstGeom prst="rect">
            <a:avLst/>
          </a:prstGeom>
          <a:solidFill>
            <a:schemeClr val="accent2">
              <a:alpha val="32941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6341" name="Rectangle 85"/>
          <p:cNvSpPr>
            <a:spLocks noChangeArrowheads="1"/>
          </p:cNvSpPr>
          <p:nvPr/>
        </p:nvSpPr>
        <p:spPr bwMode="auto">
          <a:xfrm>
            <a:off x="4687888" y="5589588"/>
            <a:ext cx="360362" cy="576262"/>
          </a:xfrm>
          <a:prstGeom prst="rect">
            <a:avLst/>
          </a:prstGeom>
          <a:solidFill>
            <a:schemeClr val="accent2">
              <a:alpha val="32941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6342" name="Rectangle 86"/>
          <p:cNvSpPr>
            <a:spLocks noChangeArrowheads="1"/>
          </p:cNvSpPr>
          <p:nvPr/>
        </p:nvSpPr>
        <p:spPr bwMode="auto">
          <a:xfrm>
            <a:off x="3957638" y="4508500"/>
            <a:ext cx="360362" cy="576263"/>
          </a:xfrm>
          <a:prstGeom prst="rect">
            <a:avLst/>
          </a:prstGeom>
          <a:solidFill>
            <a:schemeClr val="hlink">
              <a:alpha val="2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6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6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40" grpId="0" animBg="1"/>
      <p:bldP spid="96341" grpId="0" animBg="1"/>
      <p:bldP spid="963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010400" cy="914400"/>
          </a:xfrm>
          <a:solidFill>
            <a:srgbClr val="CBFFF1"/>
          </a:solidFill>
        </p:spPr>
        <p:txBody>
          <a:bodyPr/>
          <a:lstStyle/>
          <a:p>
            <a:pPr eaLnBrk="1" hangingPunct="1"/>
            <a:r>
              <a:rPr lang="en-GB" smtClean="0"/>
              <a:t>Oxidative reactions 1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771775" y="1700213"/>
          <a:ext cx="5511800" cy="2405062"/>
        </p:xfrm>
        <a:graphic>
          <a:graphicData uri="http://schemas.openxmlformats.org/presentationml/2006/ole">
            <p:oleObj spid="_x0000_s1026" name="CS ChemDraw Drawing" r:id="rId4" imgW="3025080" imgH="1157760" progId="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2916238" y="4221163"/>
          <a:ext cx="3962400" cy="2420937"/>
        </p:xfrm>
        <a:graphic>
          <a:graphicData uri="http://schemas.openxmlformats.org/presentationml/2006/ole">
            <p:oleObj spid="_x0000_s1027" name="CS ChemDraw Drawing" r:id="rId5" imgW="2224800" imgH="1358640" progId="">
              <p:embed/>
            </p:oleObj>
          </a:graphicData>
        </a:graphic>
      </p:graphicFrame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990600" y="2489200"/>
            <a:ext cx="130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>
                <a:solidFill>
                  <a:srgbClr val="CC0000"/>
                </a:solidFill>
              </a:rPr>
              <a:t>aliphatic</a:t>
            </a:r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898525" y="4687888"/>
            <a:ext cx="1354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>
                <a:solidFill>
                  <a:srgbClr val="CC0000"/>
                </a:solidFill>
              </a:rPr>
              <a:t>aromatic</a:t>
            </a: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4356100" y="2060575"/>
            <a:ext cx="360363" cy="576263"/>
          </a:xfrm>
          <a:prstGeom prst="rect">
            <a:avLst/>
          </a:prstGeom>
          <a:solidFill>
            <a:schemeClr val="accent2">
              <a:alpha val="32941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3203575" y="5589588"/>
            <a:ext cx="360363" cy="576262"/>
          </a:xfrm>
          <a:prstGeom prst="rect">
            <a:avLst/>
          </a:prstGeom>
          <a:solidFill>
            <a:schemeClr val="accent2">
              <a:alpha val="32941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5" grpId="0" animBg="1"/>
      <p:bldP spid="65546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1577</TotalTime>
  <Words>636</Words>
  <Application>Microsoft Office PowerPoint</Application>
  <PresentationFormat>On-screen Show (4:3)</PresentationFormat>
  <Paragraphs>157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Blends</vt:lpstr>
      <vt:lpstr>CS ChemDraw Drawing</vt:lpstr>
      <vt:lpstr>Drug Metabolism:  The biochemical modification of a drug</vt:lpstr>
      <vt:lpstr>Drug Metabolism</vt:lpstr>
      <vt:lpstr>The requirement for drug metabolism</vt:lpstr>
      <vt:lpstr>The sites of drug metabolism</vt:lpstr>
      <vt:lpstr>Types of metabolic change</vt:lpstr>
      <vt:lpstr>Phase I reactions</vt:lpstr>
      <vt:lpstr>Cytochrome P450 mediated oxidation</vt:lpstr>
      <vt:lpstr>Slide 8</vt:lpstr>
      <vt:lpstr>Oxidative reactions 1</vt:lpstr>
      <vt:lpstr>Oxidation reactions 2</vt:lpstr>
      <vt:lpstr>Oxidation reactions 3</vt:lpstr>
      <vt:lpstr>Reductive and hydrolytic reactions</vt:lpstr>
      <vt:lpstr>Phase I Summary</vt:lpstr>
      <vt:lpstr>Slide 14</vt:lpstr>
      <vt:lpstr>Phase II enzymes</vt:lpstr>
      <vt:lpstr>Glucuronidation</vt:lpstr>
      <vt:lpstr>Acetylation</vt:lpstr>
      <vt:lpstr>Methylation</vt:lpstr>
      <vt:lpstr>Sulphation</vt:lpstr>
      <vt:lpstr>Conjugation with glutathione</vt:lpstr>
      <vt:lpstr>Phase II summary</vt:lpstr>
      <vt:lpstr>The importance of drug metabolism</vt:lpstr>
      <vt:lpstr>Further reading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Toxicants undergo biotransformation</dc:title>
  <dc:creator>njg30</dc:creator>
  <cp:lastModifiedBy>nshiel</cp:lastModifiedBy>
  <cp:revision>43</cp:revision>
  <cp:lastPrinted>2000-01-26T19:48:31Z</cp:lastPrinted>
  <dcterms:created xsi:type="dcterms:W3CDTF">2000-01-26T17:08:35Z</dcterms:created>
  <dcterms:modified xsi:type="dcterms:W3CDTF">2011-11-15T13:58:13Z</dcterms:modified>
</cp:coreProperties>
</file>